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63" r:id="rId2"/>
    <p:sldId id="280" r:id="rId3"/>
    <p:sldId id="259" r:id="rId4"/>
    <p:sldId id="257" r:id="rId5"/>
    <p:sldId id="260" r:id="rId6"/>
    <p:sldId id="282" r:id="rId7"/>
  </p:sldIdLst>
  <p:sldSz cx="12192000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5A5"/>
    <a:srgbClr val="003087"/>
    <a:srgbClr val="CB333B"/>
    <a:srgbClr val="69B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953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12FD5A5-DF4B-4627-9F9C-6066DB7694D9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D1A2F82-008E-42F5-875F-E0FDFEC9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9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6905" y="1122363"/>
            <a:ext cx="10058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6905" y="3602038"/>
            <a:ext cx="10058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A6C6-53D1-4AFB-8C7C-E2552FEE7291}" type="datetime1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30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4859-2A90-47F3-8CA2-6F17668CB651}" type="datetime1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43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5824-D459-476B-B068-EC7514FA2459}" type="datetime1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6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6F30-5C8B-447B-A570-B4F282D44BBA}" type="datetime1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9CEB20FD-57B4-4116-B954-02381E9596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69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3278-D257-4C20-AD1A-2E295A967D6A}" type="datetime1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1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59" y="1078029"/>
            <a:ext cx="5654041" cy="50989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78029"/>
            <a:ext cx="5654040" cy="50989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6A16-B37A-4695-B161-D9590D4FEE76}" type="datetime1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84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2DFE-98C0-4BD3-AD9B-68361827BDD1}" type="datetime1">
              <a:rPr lang="en-US" smtClean="0"/>
              <a:t>12/16/2019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44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1D27F-4448-4420-8510-ECF6E4E3A633}" type="datetime1">
              <a:rPr lang="en-US" smtClean="0"/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8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E744-052F-4A43-BC27-381DCD3B0F58}" type="datetime1">
              <a:rPr lang="en-US" smtClean="0"/>
              <a:t>12/16/2019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65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5F5E-0F9B-411F-9BDD-B48792FC1EED}" type="datetime1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86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36A4F-B4E4-4095-8C48-ABA17152DD17}" type="datetime1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5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59" y="211757"/>
            <a:ext cx="11482939" cy="75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59" y="1116531"/>
            <a:ext cx="11482939" cy="5060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6356350"/>
            <a:ext cx="156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A3E74-7A0C-49C9-9853-FAF35598ED3D}" type="datetime1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2380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" y="6311900"/>
            <a:ext cx="1898734" cy="6194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F26B5-A616-498E-9B25-D80CEA5781E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" y="6311900"/>
            <a:ext cx="1898734" cy="6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1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atech.edu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Five 05d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199" y="1187967"/>
            <a:ext cx="6385541" cy="49381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If a 12V power supply is connected to terminals A and B, 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600" dirty="0"/>
              <a:t>how much current is passing through the 120</a:t>
            </a:r>
            <a:r>
              <a:rPr lang="en-US" sz="3600" dirty="0">
                <a:sym typeface="Symbol" panose="05050102010706020507" pitchFamily="18" charset="2"/>
              </a:rPr>
              <a:t> resistor.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600" dirty="0">
                <a:sym typeface="Symbol" panose="05050102010706020507" pitchFamily="18" charset="2"/>
              </a:rPr>
              <a:t>What is the voltage at node C?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600" dirty="0">
                <a:sym typeface="Symbol" panose="05050102010706020507" pitchFamily="18" charset="2"/>
              </a:rPr>
              <a:t>How much current is flowing through the 220 resistor?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F30A-2D48-444F-9D0B-9B9455E1E03F}" type="slidenum">
              <a:rPr lang="en-US" smtClean="0"/>
              <a:t>1</a:t>
            </a:fld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7162797" y="1745681"/>
            <a:ext cx="4326029" cy="2667000"/>
            <a:chOff x="4267200" y="1828800"/>
            <a:chExt cx="4326029" cy="2667000"/>
          </a:xfrm>
        </p:grpSpPr>
        <p:sp>
          <p:nvSpPr>
            <p:cNvPr id="12" name="Freeform 11"/>
            <p:cNvSpPr/>
            <p:nvPr/>
          </p:nvSpPr>
          <p:spPr>
            <a:xfrm rot="5400000">
              <a:off x="6827608" y="3306992"/>
              <a:ext cx="845688" cy="327704"/>
            </a:xfrm>
            <a:custGeom>
              <a:avLst/>
              <a:gdLst>
                <a:gd name="connsiteX0" fmla="*/ 0 w 845688"/>
                <a:gd name="connsiteY0" fmla="*/ 163852 h 327704"/>
                <a:gd name="connsiteX1" fmla="*/ 63427 w 845688"/>
                <a:gd name="connsiteY1" fmla="*/ 0 h 327704"/>
                <a:gd name="connsiteX2" fmla="*/ 206136 w 845688"/>
                <a:gd name="connsiteY2" fmla="*/ 317133 h 327704"/>
                <a:gd name="connsiteX3" fmla="*/ 343561 w 845688"/>
                <a:gd name="connsiteY3" fmla="*/ 5285 h 327704"/>
                <a:gd name="connsiteX4" fmla="*/ 491556 w 845688"/>
                <a:gd name="connsiteY4" fmla="*/ 322418 h 327704"/>
                <a:gd name="connsiteX5" fmla="*/ 634266 w 845688"/>
                <a:gd name="connsiteY5" fmla="*/ 5285 h 327704"/>
                <a:gd name="connsiteX6" fmla="*/ 771690 w 845688"/>
                <a:gd name="connsiteY6" fmla="*/ 327704 h 327704"/>
                <a:gd name="connsiteX7" fmla="*/ 845688 w 845688"/>
                <a:gd name="connsiteY7" fmla="*/ 163852 h 32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5688" h="327704">
                  <a:moveTo>
                    <a:pt x="0" y="163852"/>
                  </a:moveTo>
                  <a:lnTo>
                    <a:pt x="63427" y="0"/>
                  </a:lnTo>
                  <a:lnTo>
                    <a:pt x="206136" y="317133"/>
                  </a:lnTo>
                  <a:lnTo>
                    <a:pt x="343561" y="5285"/>
                  </a:lnTo>
                  <a:lnTo>
                    <a:pt x="491556" y="322418"/>
                  </a:lnTo>
                  <a:lnTo>
                    <a:pt x="634266" y="5285"/>
                  </a:lnTo>
                  <a:lnTo>
                    <a:pt x="771690" y="327704"/>
                  </a:lnTo>
                  <a:lnTo>
                    <a:pt x="845688" y="163852"/>
                  </a:ln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stCxn id="20" idx="0"/>
              <a:endCxn id="18" idx="6"/>
            </p:cNvCxnSpPr>
            <p:nvPr/>
          </p:nvCxnSpPr>
          <p:spPr>
            <a:xfrm flipH="1" flipV="1">
              <a:off x="4419600" y="2514600"/>
              <a:ext cx="304800" cy="1145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4267200" y="2438400"/>
              <a:ext cx="152400" cy="152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endCxn id="12" idx="0"/>
            </p:cNvCxnSpPr>
            <p:nvPr/>
          </p:nvCxnSpPr>
          <p:spPr>
            <a:xfrm>
              <a:off x="7239000" y="2514600"/>
              <a:ext cx="11452" cy="533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2" idx="7"/>
            </p:cNvCxnSpPr>
            <p:nvPr/>
          </p:nvCxnSpPr>
          <p:spPr>
            <a:xfrm flipH="1">
              <a:off x="7239000" y="3893688"/>
              <a:ext cx="11452" cy="5259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endCxn id="38" idx="6"/>
            </p:cNvCxnSpPr>
            <p:nvPr/>
          </p:nvCxnSpPr>
          <p:spPr>
            <a:xfrm flipH="1">
              <a:off x="4495800" y="4419600"/>
              <a:ext cx="27432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4343400" y="4343400"/>
              <a:ext cx="152400" cy="152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467600" y="3200400"/>
              <a:ext cx="11256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220</a:t>
              </a:r>
              <a:r>
                <a:rPr lang="en-US" sz="3200" dirty="0">
                  <a:sym typeface="Symbol"/>
                </a:rPr>
                <a:t></a:t>
              </a:r>
              <a:endParaRPr lang="en-US" sz="32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181600" y="3200400"/>
              <a:ext cx="9220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1K</a:t>
              </a:r>
              <a:r>
                <a:rPr lang="en-US" sz="3200" dirty="0">
                  <a:sym typeface="Symbol"/>
                </a:rPr>
                <a:t></a:t>
              </a:r>
              <a:endParaRPr lang="en-US" sz="3200" dirty="0"/>
            </a:p>
          </p:txBody>
        </p:sp>
        <p:sp>
          <p:nvSpPr>
            <p:cNvPr id="22" name="Freeform 21"/>
            <p:cNvSpPr/>
            <p:nvPr/>
          </p:nvSpPr>
          <p:spPr>
            <a:xfrm rot="5400000">
              <a:off x="5837008" y="3306992"/>
              <a:ext cx="845688" cy="327704"/>
            </a:xfrm>
            <a:custGeom>
              <a:avLst/>
              <a:gdLst>
                <a:gd name="connsiteX0" fmla="*/ 0 w 845688"/>
                <a:gd name="connsiteY0" fmla="*/ 163852 h 327704"/>
                <a:gd name="connsiteX1" fmla="*/ 63427 w 845688"/>
                <a:gd name="connsiteY1" fmla="*/ 0 h 327704"/>
                <a:gd name="connsiteX2" fmla="*/ 206136 w 845688"/>
                <a:gd name="connsiteY2" fmla="*/ 317133 h 327704"/>
                <a:gd name="connsiteX3" fmla="*/ 343561 w 845688"/>
                <a:gd name="connsiteY3" fmla="*/ 5285 h 327704"/>
                <a:gd name="connsiteX4" fmla="*/ 491556 w 845688"/>
                <a:gd name="connsiteY4" fmla="*/ 322418 h 327704"/>
                <a:gd name="connsiteX5" fmla="*/ 634266 w 845688"/>
                <a:gd name="connsiteY5" fmla="*/ 5285 h 327704"/>
                <a:gd name="connsiteX6" fmla="*/ 771690 w 845688"/>
                <a:gd name="connsiteY6" fmla="*/ 327704 h 327704"/>
                <a:gd name="connsiteX7" fmla="*/ 845688 w 845688"/>
                <a:gd name="connsiteY7" fmla="*/ 163852 h 32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5688" h="327704">
                  <a:moveTo>
                    <a:pt x="0" y="163852"/>
                  </a:moveTo>
                  <a:lnTo>
                    <a:pt x="63427" y="0"/>
                  </a:lnTo>
                  <a:lnTo>
                    <a:pt x="206136" y="317133"/>
                  </a:lnTo>
                  <a:lnTo>
                    <a:pt x="343561" y="5285"/>
                  </a:lnTo>
                  <a:lnTo>
                    <a:pt x="491556" y="322418"/>
                  </a:lnTo>
                  <a:lnTo>
                    <a:pt x="634266" y="5285"/>
                  </a:lnTo>
                  <a:lnTo>
                    <a:pt x="771690" y="327704"/>
                  </a:lnTo>
                  <a:lnTo>
                    <a:pt x="845688" y="163852"/>
                  </a:ln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>
              <a:endCxn id="22" idx="0"/>
            </p:cNvCxnSpPr>
            <p:nvPr/>
          </p:nvCxnSpPr>
          <p:spPr>
            <a:xfrm>
              <a:off x="6248400" y="2514600"/>
              <a:ext cx="11452" cy="533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2" idx="7"/>
            </p:cNvCxnSpPr>
            <p:nvPr/>
          </p:nvCxnSpPr>
          <p:spPr>
            <a:xfrm flipH="1">
              <a:off x="6248400" y="3893688"/>
              <a:ext cx="11452" cy="5259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4724400" y="2362200"/>
              <a:ext cx="845688" cy="327704"/>
            </a:xfrm>
            <a:custGeom>
              <a:avLst/>
              <a:gdLst>
                <a:gd name="connsiteX0" fmla="*/ 0 w 845688"/>
                <a:gd name="connsiteY0" fmla="*/ 163852 h 327704"/>
                <a:gd name="connsiteX1" fmla="*/ 63427 w 845688"/>
                <a:gd name="connsiteY1" fmla="*/ 0 h 327704"/>
                <a:gd name="connsiteX2" fmla="*/ 206136 w 845688"/>
                <a:gd name="connsiteY2" fmla="*/ 317133 h 327704"/>
                <a:gd name="connsiteX3" fmla="*/ 343561 w 845688"/>
                <a:gd name="connsiteY3" fmla="*/ 5285 h 327704"/>
                <a:gd name="connsiteX4" fmla="*/ 491556 w 845688"/>
                <a:gd name="connsiteY4" fmla="*/ 322418 h 327704"/>
                <a:gd name="connsiteX5" fmla="*/ 634266 w 845688"/>
                <a:gd name="connsiteY5" fmla="*/ 5285 h 327704"/>
                <a:gd name="connsiteX6" fmla="*/ 771690 w 845688"/>
                <a:gd name="connsiteY6" fmla="*/ 327704 h 327704"/>
                <a:gd name="connsiteX7" fmla="*/ 845688 w 845688"/>
                <a:gd name="connsiteY7" fmla="*/ 163852 h 32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5688" h="327704">
                  <a:moveTo>
                    <a:pt x="0" y="163852"/>
                  </a:moveTo>
                  <a:lnTo>
                    <a:pt x="63427" y="0"/>
                  </a:lnTo>
                  <a:lnTo>
                    <a:pt x="206136" y="317133"/>
                  </a:lnTo>
                  <a:lnTo>
                    <a:pt x="343561" y="5285"/>
                  </a:lnTo>
                  <a:lnTo>
                    <a:pt x="491556" y="322418"/>
                  </a:lnTo>
                  <a:lnTo>
                    <a:pt x="634266" y="5285"/>
                  </a:lnTo>
                  <a:lnTo>
                    <a:pt x="771690" y="327704"/>
                  </a:lnTo>
                  <a:lnTo>
                    <a:pt x="845688" y="163852"/>
                  </a:ln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>
              <a:off x="5562600" y="2514600"/>
              <a:ext cx="1676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572000" y="1828800"/>
              <a:ext cx="11256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120</a:t>
              </a:r>
              <a:r>
                <a:rPr lang="en-US" sz="3200" dirty="0">
                  <a:sym typeface="Symbol"/>
                </a:rPr>
                <a:t></a:t>
              </a:r>
              <a:endParaRPr lang="en-US" sz="32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980370" y="1647395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74586" y="4397541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438727" y="1665667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</a:t>
            </a:r>
          </a:p>
        </p:txBody>
      </p:sp>
      <p:sp>
        <p:nvSpPr>
          <p:cNvPr id="3" name="Oval 2"/>
          <p:cNvSpPr/>
          <p:nvPr/>
        </p:nvSpPr>
        <p:spPr>
          <a:xfrm>
            <a:off x="9597132" y="2355281"/>
            <a:ext cx="174347" cy="1832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1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2314208" y="2683059"/>
            <a:ext cx="5040565" cy="13617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0" y="4164126"/>
            <a:ext cx="2198320" cy="1361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909622" y="1160741"/>
            <a:ext cx="2445149" cy="13976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0004362" y="5642064"/>
            <a:ext cx="2187639" cy="12159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314208" y="4164126"/>
            <a:ext cx="2462339" cy="1361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4" b="16579"/>
          <a:stretch/>
        </p:blipFill>
        <p:spPr>
          <a:xfrm>
            <a:off x="2335767" y="5642064"/>
            <a:ext cx="2425048" cy="1208902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7470660" y="2683060"/>
            <a:ext cx="4721341" cy="28427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1" r="53761" b="61381"/>
          <a:stretch/>
        </p:blipFill>
        <p:spPr>
          <a:xfrm>
            <a:off x="0" y="-14067"/>
            <a:ext cx="2208628" cy="111134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5" r="53761" b="16340"/>
          <a:stretch/>
        </p:blipFill>
        <p:spPr>
          <a:xfrm>
            <a:off x="0" y="1181686"/>
            <a:ext cx="2208628" cy="139001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5" t="41444" r="-430" b="16340"/>
          <a:stretch/>
        </p:blipFill>
        <p:spPr>
          <a:xfrm>
            <a:off x="2321168" y="1181685"/>
            <a:ext cx="2475915" cy="138448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7" t="4731" b="61875"/>
          <a:stretch/>
        </p:blipFill>
        <p:spPr>
          <a:xfrm>
            <a:off x="2321169" y="2136"/>
            <a:ext cx="2482512" cy="109514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892434" y="-1"/>
            <a:ext cx="2462339" cy="10830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70660" y="0"/>
            <a:ext cx="2462339" cy="108304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0048887" y="-1"/>
            <a:ext cx="2143114" cy="10830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470660" y="1196690"/>
            <a:ext cx="2462339" cy="1361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0048887" y="1196689"/>
            <a:ext cx="2143114" cy="13617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0" y="2683059"/>
            <a:ext cx="2198321" cy="13617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0" y="5642066"/>
            <a:ext cx="2198321" cy="12159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892434" y="5642066"/>
            <a:ext cx="2462339" cy="12159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470660" y="5642067"/>
            <a:ext cx="2462339" cy="1215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03019" y="3268073"/>
            <a:ext cx="4256621" cy="1711016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Troubleshooting Your Multimeter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17182" y="6351729"/>
            <a:ext cx="2743200" cy="365125"/>
          </a:xfrm>
          <a:ln>
            <a:noFill/>
          </a:ln>
        </p:spPr>
        <p:txBody>
          <a:bodyPr/>
          <a:lstStyle/>
          <a:p>
            <a:fld id="{AF9F945A-7155-4828-81E1-722329993529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>
            <a:hlinkClick r:id="rId6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99938" y="96711"/>
            <a:ext cx="1041012" cy="947437"/>
          </a:xfrm>
          <a:prstGeom prst="rect">
            <a:avLst/>
          </a:prstGeom>
        </p:spPr>
      </p:pic>
      <p:pic>
        <p:nvPicPr>
          <p:cNvPr id="12" name="Picture 2" descr="NSF 4-Color Bitmap Logo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661" y="5761860"/>
            <a:ext cx="974544" cy="97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7" t="32820" b="5942"/>
          <a:stretch/>
        </p:blipFill>
        <p:spPr>
          <a:xfrm>
            <a:off x="7467309" y="1179776"/>
            <a:ext cx="2453249" cy="1366476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4892434" y="4164126"/>
            <a:ext cx="2462337" cy="13617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2BF9D45E-5445-461A-9883-534290C6AA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25" y="2778759"/>
            <a:ext cx="4559817" cy="118262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0313DD2-D33A-4E11-B9A9-331A9ADFC53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" y="4475285"/>
            <a:ext cx="2108499" cy="85415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2566B7-8C2C-44DA-93C2-90C6792A5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0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821" y="1"/>
            <a:ext cx="10515600" cy="866158"/>
          </a:xfrm>
        </p:spPr>
        <p:txBody>
          <a:bodyPr/>
          <a:lstStyle/>
          <a:p>
            <a:r>
              <a:rPr lang="en-US" dirty="0"/>
              <a:t>Is the dial set to the correct setting?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3</a:t>
            </a:fld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32B6B57-1F53-436C-B7D1-2D635E05C6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0" t="2546" r="35886"/>
          <a:stretch/>
        </p:blipFill>
        <p:spPr>
          <a:xfrm>
            <a:off x="4106520" y="866158"/>
            <a:ext cx="3517183" cy="5644343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9649094E-48FE-43C9-B2EB-773D80E36E82}"/>
              </a:ext>
            </a:extLst>
          </p:cNvPr>
          <p:cNvGrpSpPr/>
          <p:nvPr/>
        </p:nvGrpSpPr>
        <p:grpSpPr>
          <a:xfrm>
            <a:off x="6909683" y="2584724"/>
            <a:ext cx="3323126" cy="369332"/>
            <a:chOff x="6909683" y="2584724"/>
            <a:chExt cx="3323126" cy="36933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E9C6D17-2DF8-4103-9E98-49C065CBD7ED}"/>
                </a:ext>
              </a:extLst>
            </p:cNvPr>
            <p:cNvSpPr txBox="1"/>
            <p:nvPr/>
          </p:nvSpPr>
          <p:spPr>
            <a:xfrm>
              <a:off x="7559565" y="2584724"/>
              <a:ext cx="26732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DCV – Measures DC Volts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E7C703E-A65F-495E-B68E-CBE119E7AF30}"/>
                </a:ext>
              </a:extLst>
            </p:cNvPr>
            <p:cNvCxnSpPr>
              <a:stCxn id="37" idx="1"/>
            </p:cNvCxnSpPr>
            <p:nvPr/>
          </p:nvCxnSpPr>
          <p:spPr>
            <a:xfrm flipH="1">
              <a:off x="6909683" y="2769390"/>
              <a:ext cx="649882" cy="120517"/>
            </a:xfrm>
            <a:prstGeom prst="straightConnector1">
              <a:avLst/>
            </a:prstGeom>
            <a:ln w="28575">
              <a:solidFill>
                <a:srgbClr val="69B3E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E4F2898-D70D-4BD1-BCF2-4EDB7F617651}"/>
              </a:ext>
            </a:extLst>
          </p:cNvPr>
          <p:cNvGrpSpPr/>
          <p:nvPr/>
        </p:nvGrpSpPr>
        <p:grpSpPr>
          <a:xfrm>
            <a:off x="6854024" y="3012870"/>
            <a:ext cx="3378785" cy="369332"/>
            <a:chOff x="6854024" y="3012870"/>
            <a:chExt cx="3378785" cy="36933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4C7249B-C720-44DD-A3EC-7051B8048856}"/>
                </a:ext>
              </a:extLst>
            </p:cNvPr>
            <p:cNvSpPr txBox="1"/>
            <p:nvPr/>
          </p:nvSpPr>
          <p:spPr>
            <a:xfrm>
              <a:off x="7559565" y="3012870"/>
              <a:ext cx="26732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ACV – Measures AC Volts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6C9480C-A4C4-4E1A-A9A8-0C08E98948D8}"/>
                </a:ext>
              </a:extLst>
            </p:cNvPr>
            <p:cNvCxnSpPr>
              <a:stCxn id="42" idx="1"/>
            </p:cNvCxnSpPr>
            <p:nvPr/>
          </p:nvCxnSpPr>
          <p:spPr>
            <a:xfrm flipH="1">
              <a:off x="6854024" y="3197536"/>
              <a:ext cx="705541" cy="162240"/>
            </a:xfrm>
            <a:prstGeom prst="straightConnector1">
              <a:avLst/>
            </a:prstGeom>
            <a:ln w="28575">
              <a:solidFill>
                <a:srgbClr val="69B3E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BEC7931-1A4F-417F-A26B-3E3DB94235FC}"/>
              </a:ext>
            </a:extLst>
          </p:cNvPr>
          <p:cNvGrpSpPr/>
          <p:nvPr/>
        </p:nvGrpSpPr>
        <p:grpSpPr>
          <a:xfrm>
            <a:off x="6854024" y="3481196"/>
            <a:ext cx="3399311" cy="369332"/>
            <a:chOff x="6854024" y="3481196"/>
            <a:chExt cx="3399311" cy="369332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B619068-C2FA-48EC-AD1B-5415CADDB998}"/>
                </a:ext>
              </a:extLst>
            </p:cNvPr>
            <p:cNvSpPr txBox="1"/>
            <p:nvPr/>
          </p:nvSpPr>
          <p:spPr>
            <a:xfrm>
              <a:off x="7580091" y="3481196"/>
              <a:ext cx="26732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latin typeface="Calibri" panose="020F0502020204030204" pitchFamily="34" charset="0"/>
                </a:rPr>
                <a:t>Ω</a:t>
              </a:r>
              <a:r>
                <a:rPr lang="en-US" dirty="0"/>
                <a:t> – Measures Resistance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B038B46B-4011-4383-AA66-BF21AC40ADA0}"/>
                </a:ext>
              </a:extLst>
            </p:cNvPr>
            <p:cNvCxnSpPr>
              <a:stCxn id="48" idx="1"/>
            </p:cNvCxnSpPr>
            <p:nvPr/>
          </p:nvCxnSpPr>
          <p:spPr>
            <a:xfrm flipH="1">
              <a:off x="6854024" y="3665862"/>
              <a:ext cx="726067" cy="82292"/>
            </a:xfrm>
            <a:prstGeom prst="straightConnector1">
              <a:avLst/>
            </a:prstGeom>
            <a:ln w="28575">
              <a:solidFill>
                <a:srgbClr val="69B3E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4518980-BCD4-46DC-9847-A20296184643}"/>
              </a:ext>
            </a:extLst>
          </p:cNvPr>
          <p:cNvGrpSpPr/>
          <p:nvPr/>
        </p:nvGrpSpPr>
        <p:grpSpPr>
          <a:xfrm>
            <a:off x="6909683" y="3885893"/>
            <a:ext cx="5230755" cy="369332"/>
            <a:chOff x="6909683" y="3885893"/>
            <a:chExt cx="5230755" cy="36933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259A7FA-1E1E-48E0-B37E-4C1A0AD16D60}"/>
                </a:ext>
              </a:extLst>
            </p:cNvPr>
            <p:cNvSpPr txBox="1"/>
            <p:nvPr/>
          </p:nvSpPr>
          <p:spPr>
            <a:xfrm>
              <a:off x="7559565" y="3885893"/>
              <a:ext cx="4580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Calibri" panose="020F0502020204030204" pitchFamily="34" charset="0"/>
                </a:rPr>
                <a:t>ACmA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dirty="0"/>
                <a:t>– Measures AC Current in mA (0-200mA)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C3D469B3-33D3-460C-8667-0CDCB662F884}"/>
                </a:ext>
              </a:extLst>
            </p:cNvPr>
            <p:cNvCxnSpPr/>
            <p:nvPr/>
          </p:nvCxnSpPr>
          <p:spPr>
            <a:xfrm flipH="1">
              <a:off x="6909683" y="4067646"/>
              <a:ext cx="649882" cy="2913"/>
            </a:xfrm>
            <a:prstGeom prst="straightConnector1">
              <a:avLst/>
            </a:prstGeom>
            <a:ln w="28575">
              <a:solidFill>
                <a:srgbClr val="69B3E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D9DCA26-7829-45AA-B360-7BB165A434F6}"/>
              </a:ext>
            </a:extLst>
          </p:cNvPr>
          <p:cNvGrpSpPr/>
          <p:nvPr/>
        </p:nvGrpSpPr>
        <p:grpSpPr>
          <a:xfrm>
            <a:off x="6909683" y="4354219"/>
            <a:ext cx="2893021" cy="369332"/>
            <a:chOff x="6909683" y="4354219"/>
            <a:chExt cx="2893021" cy="369332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CE6782E-1B87-4770-9A2D-59F30459182E}"/>
                </a:ext>
              </a:extLst>
            </p:cNvPr>
            <p:cNvSpPr txBox="1"/>
            <p:nvPr/>
          </p:nvSpPr>
          <p:spPr>
            <a:xfrm>
              <a:off x="8209397" y="4354219"/>
              <a:ext cx="1593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– Tests Diodes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465ED394-1B38-4423-9A79-063150FD3FD2}"/>
                </a:ext>
              </a:extLst>
            </p:cNvPr>
            <p:cNvGrpSpPr/>
            <p:nvPr/>
          </p:nvGrpSpPr>
          <p:grpSpPr>
            <a:xfrm>
              <a:off x="7753331" y="4442941"/>
              <a:ext cx="378373" cy="191887"/>
              <a:chOff x="8513379" y="2246342"/>
              <a:chExt cx="543911" cy="274942"/>
            </a:xfrm>
            <a:solidFill>
              <a:schemeClr val="tx1"/>
            </a:solidFill>
          </p:grpSpPr>
          <p:sp>
            <p:nvSpPr>
              <p:cNvPr id="61" name="Isosceles Triangle 60">
                <a:extLst>
                  <a:ext uri="{FF2B5EF4-FFF2-40B4-BE49-F238E27FC236}">
                    <a16:creationId xmlns:a16="http://schemas.microsoft.com/office/drawing/2014/main" id="{55732510-B8CA-4B88-A645-8E6566E20D77}"/>
                  </a:ext>
                </a:extLst>
              </p:cNvPr>
              <p:cNvSpPr/>
              <p:nvPr/>
            </p:nvSpPr>
            <p:spPr>
              <a:xfrm rot="5400000">
                <a:off x="8668118" y="2265304"/>
                <a:ext cx="274942" cy="237018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3432FEF-D1F9-4138-98AA-12905E46B648}"/>
                  </a:ext>
                </a:extLst>
              </p:cNvPr>
              <p:cNvCxnSpPr/>
              <p:nvPr/>
            </p:nvCxnSpPr>
            <p:spPr>
              <a:xfrm>
                <a:off x="8513379" y="2389294"/>
                <a:ext cx="543911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23FDF5CF-84AF-4F9E-92F0-EC627434B35A}"/>
                  </a:ext>
                </a:extLst>
              </p:cNvPr>
              <p:cNvCxnSpPr/>
              <p:nvPr/>
            </p:nvCxnSpPr>
            <p:spPr>
              <a:xfrm>
                <a:off x="8912767" y="2251753"/>
                <a:ext cx="7068" cy="246942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D6D10A7E-0DF7-4CBA-8010-0F22B1CAF890}"/>
                </a:ext>
              </a:extLst>
            </p:cNvPr>
            <p:cNvCxnSpPr/>
            <p:nvPr/>
          </p:nvCxnSpPr>
          <p:spPr>
            <a:xfrm flipH="1" flipV="1">
              <a:off x="6909683" y="4446717"/>
              <a:ext cx="688746" cy="77397"/>
            </a:xfrm>
            <a:prstGeom prst="straightConnector1">
              <a:avLst/>
            </a:prstGeom>
            <a:ln w="28575">
              <a:solidFill>
                <a:srgbClr val="69B3E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98EB82E-9556-43DD-B237-DDAF34152897}"/>
              </a:ext>
            </a:extLst>
          </p:cNvPr>
          <p:cNvGrpSpPr/>
          <p:nvPr/>
        </p:nvGrpSpPr>
        <p:grpSpPr>
          <a:xfrm>
            <a:off x="6798365" y="4718001"/>
            <a:ext cx="5207237" cy="437904"/>
            <a:chOff x="6798365" y="4718001"/>
            <a:chExt cx="5207237" cy="437904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27F8AA5-97BD-462E-8C0C-B420F8D69BBC}"/>
                </a:ext>
              </a:extLst>
            </p:cNvPr>
            <p:cNvSpPr txBox="1"/>
            <p:nvPr/>
          </p:nvSpPr>
          <p:spPr>
            <a:xfrm>
              <a:off x="8215043" y="4718001"/>
              <a:ext cx="3790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– Tests Continuity Between Two Points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74C5C7A-87C1-470D-9E25-C438C3BCFE83}"/>
                </a:ext>
              </a:extLst>
            </p:cNvPr>
            <p:cNvGrpSpPr/>
            <p:nvPr/>
          </p:nvGrpSpPr>
          <p:grpSpPr>
            <a:xfrm rot="648964">
              <a:off x="7610241" y="4794966"/>
              <a:ext cx="418381" cy="360939"/>
              <a:chOff x="9713464" y="2025214"/>
              <a:chExt cx="418381" cy="360939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F3C135D5-E90B-4F02-A457-A66CEBD471BF}"/>
                  </a:ext>
                </a:extLst>
              </p:cNvPr>
              <p:cNvSpPr/>
              <p:nvPr/>
            </p:nvSpPr>
            <p:spPr>
              <a:xfrm>
                <a:off x="9888034" y="2030215"/>
                <a:ext cx="243811" cy="2438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80675AF9-3034-48B3-ADD3-3702F9666025}"/>
                  </a:ext>
                </a:extLst>
              </p:cNvPr>
              <p:cNvSpPr/>
              <p:nvPr/>
            </p:nvSpPr>
            <p:spPr>
              <a:xfrm>
                <a:off x="9927910" y="2066965"/>
                <a:ext cx="170310" cy="17031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ED2A54BA-43B2-49AB-8F6A-8A0E6C0507CF}"/>
                  </a:ext>
                </a:extLst>
              </p:cNvPr>
              <p:cNvSpPr/>
              <p:nvPr/>
            </p:nvSpPr>
            <p:spPr>
              <a:xfrm>
                <a:off x="9959456" y="2102688"/>
                <a:ext cx="100964" cy="1009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Isosceles Triangle 70">
                <a:extLst>
                  <a:ext uri="{FF2B5EF4-FFF2-40B4-BE49-F238E27FC236}">
                    <a16:creationId xmlns:a16="http://schemas.microsoft.com/office/drawing/2014/main" id="{9B92DD6F-452E-428D-83F3-610F9D31B9F2}"/>
                  </a:ext>
                </a:extLst>
              </p:cNvPr>
              <p:cNvSpPr/>
              <p:nvPr/>
            </p:nvSpPr>
            <p:spPr>
              <a:xfrm rot="19725557">
                <a:off x="9713464" y="2099624"/>
                <a:ext cx="347771" cy="286529"/>
              </a:xfrm>
              <a:prstGeom prst="triangle">
                <a:avLst>
                  <a:gd name="adj" fmla="val 75604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id="{1FC1B450-41ED-47CB-9B45-BA99353A9862}"/>
                  </a:ext>
                </a:extLst>
              </p:cNvPr>
              <p:cNvSpPr/>
              <p:nvPr/>
            </p:nvSpPr>
            <p:spPr>
              <a:xfrm rot="10142886">
                <a:off x="9755630" y="2025214"/>
                <a:ext cx="288019" cy="204166"/>
              </a:xfrm>
              <a:prstGeom prst="triangle">
                <a:avLst>
                  <a:gd name="adj" fmla="val 2496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8E5198E4-14F4-4C64-98F7-2129F60DB516}"/>
                  </a:ext>
                </a:extLst>
              </p:cNvPr>
              <p:cNvSpPr/>
              <p:nvPr/>
            </p:nvSpPr>
            <p:spPr>
              <a:xfrm>
                <a:off x="9987078" y="212729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D898DF2-FB73-4C2C-A616-BAFD6C7C4D29}"/>
                </a:ext>
              </a:extLst>
            </p:cNvPr>
            <p:cNvCxnSpPr>
              <a:stCxn id="72" idx="5"/>
            </p:cNvCxnSpPr>
            <p:nvPr/>
          </p:nvCxnSpPr>
          <p:spPr>
            <a:xfrm flipH="1" flipV="1">
              <a:off x="6798365" y="4762013"/>
              <a:ext cx="977224" cy="132195"/>
            </a:xfrm>
            <a:prstGeom prst="straightConnector1">
              <a:avLst/>
            </a:prstGeom>
            <a:ln w="28575">
              <a:solidFill>
                <a:srgbClr val="69B3E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FEE67EB-C968-4EC9-81D9-396805E9FA03}"/>
              </a:ext>
            </a:extLst>
          </p:cNvPr>
          <p:cNvGrpSpPr/>
          <p:nvPr/>
        </p:nvGrpSpPr>
        <p:grpSpPr>
          <a:xfrm>
            <a:off x="1367624" y="2630890"/>
            <a:ext cx="3395554" cy="646331"/>
            <a:chOff x="1367624" y="2630890"/>
            <a:chExt cx="3395554" cy="646331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3878256-0A72-48B5-BF3B-953E5C1A36BE}"/>
                </a:ext>
              </a:extLst>
            </p:cNvPr>
            <p:cNvSpPr txBox="1"/>
            <p:nvPr/>
          </p:nvSpPr>
          <p:spPr>
            <a:xfrm>
              <a:off x="1367624" y="2630890"/>
              <a:ext cx="2470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Battery Load Test – Tests small batteries</a:t>
              </a: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CF33FC68-584D-4934-9FFC-D1608E5E4FD9}"/>
                </a:ext>
              </a:extLst>
            </p:cNvPr>
            <p:cNvCxnSpPr/>
            <p:nvPr/>
          </p:nvCxnSpPr>
          <p:spPr>
            <a:xfrm>
              <a:off x="3188473" y="3040138"/>
              <a:ext cx="1574705" cy="237083"/>
            </a:xfrm>
            <a:prstGeom prst="straightConnector1">
              <a:avLst/>
            </a:prstGeom>
            <a:ln w="28575">
              <a:solidFill>
                <a:srgbClr val="69B3E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D79EE79-84B4-48C2-89FF-502B938DC1FC}"/>
              </a:ext>
            </a:extLst>
          </p:cNvPr>
          <p:cNvGrpSpPr/>
          <p:nvPr/>
        </p:nvGrpSpPr>
        <p:grpSpPr>
          <a:xfrm>
            <a:off x="979098" y="3836121"/>
            <a:ext cx="3813637" cy="646331"/>
            <a:chOff x="979098" y="3836121"/>
            <a:chExt cx="3813637" cy="646331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FDC3C96-CAD3-4516-9729-62ABA431886C}"/>
                </a:ext>
              </a:extLst>
            </p:cNvPr>
            <p:cNvSpPr txBox="1"/>
            <p:nvPr/>
          </p:nvSpPr>
          <p:spPr>
            <a:xfrm>
              <a:off x="979098" y="3836121"/>
              <a:ext cx="2849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DCmA</a:t>
              </a:r>
              <a:r>
                <a:rPr lang="en-US" dirty="0"/>
                <a:t> – Measures DC Current in mA (0-200mA)</a:t>
              </a:r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9C6337B4-469F-4E18-89F8-CBDD90F3A7A0}"/>
                </a:ext>
              </a:extLst>
            </p:cNvPr>
            <p:cNvCxnSpPr/>
            <p:nvPr/>
          </p:nvCxnSpPr>
          <p:spPr>
            <a:xfrm>
              <a:off x="3497584" y="4133883"/>
              <a:ext cx="1295151" cy="256168"/>
            </a:xfrm>
            <a:prstGeom prst="straightConnector1">
              <a:avLst/>
            </a:prstGeom>
            <a:ln w="28575">
              <a:solidFill>
                <a:srgbClr val="69B3E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39EEEA6-7E6A-43AA-9E5A-B6A5A7EFDB6B}"/>
              </a:ext>
            </a:extLst>
          </p:cNvPr>
          <p:cNvGrpSpPr/>
          <p:nvPr/>
        </p:nvGrpSpPr>
        <p:grpSpPr>
          <a:xfrm>
            <a:off x="1147194" y="4768436"/>
            <a:ext cx="3645541" cy="646331"/>
            <a:chOff x="1133414" y="5005354"/>
            <a:chExt cx="3645541" cy="646331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AE4EC57-811C-4481-9DFA-80C45CA78DE9}"/>
                </a:ext>
              </a:extLst>
            </p:cNvPr>
            <p:cNvSpPr txBox="1"/>
            <p:nvPr/>
          </p:nvSpPr>
          <p:spPr>
            <a:xfrm>
              <a:off x="1133414" y="5005354"/>
              <a:ext cx="23641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DC10A – Measures DC Current in MA (0-10A)</a:t>
              </a: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EC0E58A5-627A-44D7-BA8F-A1E7A26E183B}"/>
                </a:ext>
              </a:extLst>
            </p:cNvPr>
            <p:cNvCxnSpPr>
              <a:cxnSpLocks/>
              <a:stCxn id="81" idx="3"/>
            </p:cNvCxnSpPr>
            <p:nvPr/>
          </p:nvCxnSpPr>
          <p:spPr>
            <a:xfrm flipV="1">
              <a:off x="3497584" y="5047333"/>
              <a:ext cx="1281371" cy="281187"/>
            </a:xfrm>
            <a:prstGeom prst="straightConnector1">
              <a:avLst/>
            </a:prstGeom>
            <a:ln w="28575">
              <a:solidFill>
                <a:srgbClr val="69B3E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E887629-2172-427B-9B31-EF6D901B347E}"/>
              </a:ext>
            </a:extLst>
          </p:cNvPr>
          <p:cNvGrpSpPr/>
          <p:nvPr/>
        </p:nvGrpSpPr>
        <p:grpSpPr>
          <a:xfrm>
            <a:off x="6275644" y="5172896"/>
            <a:ext cx="5221888" cy="1007290"/>
            <a:chOff x="6275644" y="5172896"/>
            <a:chExt cx="5221888" cy="100729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AA3FA909-3B5F-43D2-AF85-BCE96F7C24DF}"/>
                </a:ext>
              </a:extLst>
            </p:cNvPr>
            <p:cNvSpPr/>
            <p:nvPr/>
          </p:nvSpPr>
          <p:spPr>
            <a:xfrm>
              <a:off x="6275644" y="5172896"/>
              <a:ext cx="766661" cy="766661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C665F5D-A07E-48EC-97EA-2C34AB1D7A92}"/>
                </a:ext>
              </a:extLst>
            </p:cNvPr>
            <p:cNvSpPr txBox="1"/>
            <p:nvPr/>
          </p:nvSpPr>
          <p:spPr>
            <a:xfrm>
              <a:off x="7722144" y="5533855"/>
              <a:ext cx="35171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Red lead plugged in here to measure everything but DC10A</a:t>
              </a:r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D2244E09-BE4D-4347-98F7-584B6D9C59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3" t="73248" r="43050" b="22222"/>
            <a:stretch/>
          </p:blipFill>
          <p:spPr>
            <a:xfrm>
              <a:off x="10852291" y="5816119"/>
              <a:ext cx="645241" cy="262358"/>
            </a:xfrm>
            <a:prstGeom prst="rect">
              <a:avLst/>
            </a:prstGeom>
          </p:spPr>
        </p:pic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C0A19850-B646-465E-8A23-AC5961399A96}"/>
                </a:ext>
              </a:extLst>
            </p:cNvPr>
            <p:cNvCxnSpPr>
              <a:cxnSpLocks/>
              <a:endCxn id="86" idx="6"/>
            </p:cNvCxnSpPr>
            <p:nvPr/>
          </p:nvCxnSpPr>
          <p:spPr>
            <a:xfrm flipH="1" flipV="1">
              <a:off x="7042305" y="5556227"/>
              <a:ext cx="711028" cy="111066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6112AE7-B3A3-46BC-9E21-C229B102F0BD}"/>
              </a:ext>
            </a:extLst>
          </p:cNvPr>
          <p:cNvGrpSpPr/>
          <p:nvPr/>
        </p:nvGrpSpPr>
        <p:grpSpPr>
          <a:xfrm>
            <a:off x="5463419" y="5150525"/>
            <a:ext cx="3185725" cy="1711423"/>
            <a:chOff x="5463419" y="5150525"/>
            <a:chExt cx="3185725" cy="1711423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0FBD182-B06A-47CF-AEC1-74152296375C}"/>
                </a:ext>
              </a:extLst>
            </p:cNvPr>
            <p:cNvSpPr/>
            <p:nvPr/>
          </p:nvSpPr>
          <p:spPr>
            <a:xfrm>
              <a:off x="5463419" y="5150525"/>
              <a:ext cx="766661" cy="766661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DEAFE48C-2141-44D4-9917-5E3D76397534}"/>
                </a:ext>
              </a:extLst>
            </p:cNvPr>
            <p:cNvCxnSpPr>
              <a:cxnSpLocks/>
              <a:endCxn id="91" idx="4"/>
            </p:cNvCxnSpPr>
            <p:nvPr/>
          </p:nvCxnSpPr>
          <p:spPr>
            <a:xfrm flipV="1">
              <a:off x="5846750" y="5917186"/>
              <a:ext cx="0" cy="593315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325B47B-5E54-4D6F-B976-EDD6DD8C65BF}"/>
                </a:ext>
              </a:extLst>
            </p:cNvPr>
            <p:cNvSpPr txBox="1"/>
            <p:nvPr/>
          </p:nvSpPr>
          <p:spPr>
            <a:xfrm>
              <a:off x="5681985" y="6492616"/>
              <a:ext cx="29671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Black lead plugged into COM 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136B256-B6E9-45DC-B2B0-A7FA29FB1E95}"/>
              </a:ext>
            </a:extLst>
          </p:cNvPr>
          <p:cNvGrpSpPr/>
          <p:nvPr/>
        </p:nvGrpSpPr>
        <p:grpSpPr>
          <a:xfrm>
            <a:off x="312746" y="5167854"/>
            <a:ext cx="5115889" cy="1221207"/>
            <a:chOff x="312746" y="5167854"/>
            <a:chExt cx="5115889" cy="1221207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03C83045-950D-46DA-BB13-207BC3C70697}"/>
                </a:ext>
              </a:extLst>
            </p:cNvPr>
            <p:cNvSpPr/>
            <p:nvPr/>
          </p:nvSpPr>
          <p:spPr>
            <a:xfrm>
              <a:off x="4661974" y="5167854"/>
              <a:ext cx="766661" cy="766661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A43DC21-8319-4E4F-9AA4-F9C706EC269A}"/>
                </a:ext>
              </a:extLst>
            </p:cNvPr>
            <p:cNvSpPr txBox="1"/>
            <p:nvPr/>
          </p:nvSpPr>
          <p:spPr>
            <a:xfrm>
              <a:off x="312746" y="5742730"/>
              <a:ext cx="3825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Red lead plugged in here only when measuring current larger than 200mA</a:t>
              </a:r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37584072-D396-4943-A19C-1AA18A0D02E9}"/>
                </a:ext>
              </a:extLst>
            </p:cNvPr>
            <p:cNvCxnSpPr>
              <a:cxnSpLocks/>
              <a:endCxn id="95" idx="2"/>
            </p:cNvCxnSpPr>
            <p:nvPr/>
          </p:nvCxnSpPr>
          <p:spPr>
            <a:xfrm flipV="1">
              <a:off x="3699057" y="5551185"/>
              <a:ext cx="962917" cy="264934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B16EF-92C7-4ECA-81DF-9C61C8A12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8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821" y="0"/>
            <a:ext cx="10515600" cy="1325563"/>
          </a:xfrm>
        </p:spPr>
        <p:txBody>
          <a:bodyPr/>
          <a:lstStyle/>
          <a:p>
            <a:r>
              <a:rPr lang="en-US" dirty="0"/>
              <a:t>Are the leads plugged in correctly?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42456" y="1420562"/>
            <a:ext cx="4374101" cy="36375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483532" y="1117305"/>
            <a:ext cx="4371652" cy="42465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08402" y="1916182"/>
            <a:ext cx="3097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Black lead should be plugged into the “COM” input jack. This is referring to ground.</a:t>
            </a:r>
          </a:p>
        </p:txBody>
      </p:sp>
      <p:cxnSp>
        <p:nvCxnSpPr>
          <p:cNvPr id="14" name="Straight Arrow Connector 13"/>
          <p:cNvCxnSpPr>
            <a:stCxn id="10" idx="1"/>
          </p:cNvCxnSpPr>
          <p:nvPr/>
        </p:nvCxnSpPr>
        <p:spPr>
          <a:xfrm flipH="1">
            <a:off x="1213946" y="2377847"/>
            <a:ext cx="2994456" cy="109845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411428" y="2579115"/>
            <a:ext cx="1078303" cy="137803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905296" y="5479609"/>
            <a:ext cx="5163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 this input jack when measuring or testing voltage (AC/DC), batteries, resistance, continuity, diodes, and small currents up to 200mA. This jack is more commonly used in our classes.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7026" y="5479609"/>
            <a:ext cx="4206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 the “DC10A” input jack when measuring larger currents up to 10A. Dial should be turned to DC10A position. </a:t>
            </a:r>
          </a:p>
        </p:txBody>
      </p:sp>
      <p:cxnSp>
        <p:nvCxnSpPr>
          <p:cNvPr id="38" name="Straight Arrow Connector 37"/>
          <p:cNvCxnSpPr>
            <a:stCxn id="29" idx="0"/>
          </p:cNvCxnSpPr>
          <p:nvPr/>
        </p:nvCxnSpPr>
        <p:spPr>
          <a:xfrm flipH="1" flipV="1">
            <a:off x="609216" y="3666921"/>
            <a:ext cx="1611144" cy="181268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1" idx="0"/>
          </p:cNvCxnSpPr>
          <p:nvPr/>
        </p:nvCxnSpPr>
        <p:spPr>
          <a:xfrm flipH="1" flipV="1">
            <a:off x="9139376" y="4361663"/>
            <a:ext cx="347524" cy="111794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6A1405-4E8F-4D4A-B9B2-E1D1A70E7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97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821" y="0"/>
            <a:ext cx="10515600" cy="1325563"/>
          </a:xfrm>
        </p:spPr>
        <p:txBody>
          <a:bodyPr/>
          <a:lstStyle/>
          <a:p>
            <a:r>
              <a:rPr lang="en-US" dirty="0"/>
              <a:t>Did you blow a fuse?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83661" y="4642956"/>
            <a:ext cx="3849702" cy="1200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i="1" dirty="0">
                <a:solidFill>
                  <a:srgbClr val="003087"/>
                </a:solidFill>
              </a:rPr>
              <a:t>Fuses get blown often when measuring current. It is okay if you blow a fuse; just replace it with a new one!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35503" y="1968597"/>
            <a:ext cx="43661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Fuses are blown most often when measuring current given these scenarios: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 is greater than 200mA, but settings were used for less than 200mA.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 is measured improperly (e.g., if measured like voltage across components instead of through the circuit).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365" y="696994"/>
            <a:ext cx="1482177" cy="45553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393" y="616089"/>
            <a:ext cx="1447641" cy="45543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245503" y="5252384"/>
            <a:ext cx="1765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Good Fuse </a:t>
            </a:r>
          </a:p>
          <a:p>
            <a:pPr algn="ctr"/>
            <a:r>
              <a:rPr lang="en-US" dirty="0"/>
              <a:t>(Wire is straight)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11036" y="5243280"/>
            <a:ext cx="20188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Blown Fuse</a:t>
            </a:r>
          </a:p>
          <a:p>
            <a:pPr algn="ctr"/>
            <a:r>
              <a:rPr lang="en-US" dirty="0"/>
              <a:t>(Wire is Broken)</a:t>
            </a:r>
          </a:p>
        </p:txBody>
      </p:sp>
      <p:sp>
        <p:nvSpPr>
          <p:cNvPr id="15" name="Oval 14"/>
          <p:cNvSpPr/>
          <p:nvPr/>
        </p:nvSpPr>
        <p:spPr>
          <a:xfrm rot="21287872">
            <a:off x="8676409" y="1513217"/>
            <a:ext cx="604299" cy="2759103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21108162">
            <a:off x="10589203" y="1354549"/>
            <a:ext cx="604299" cy="2759103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139663" y="2157665"/>
            <a:ext cx="4484894" cy="2565082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 rot="5602874">
            <a:off x="2326806" y="887603"/>
            <a:ext cx="390708" cy="1120458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BD0E1-C129-4BF7-845F-08537F11E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96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7" y="100778"/>
            <a:ext cx="11081238" cy="718032"/>
          </a:xfrm>
        </p:spPr>
        <p:txBody>
          <a:bodyPr>
            <a:normAutofit/>
          </a:bodyPr>
          <a:lstStyle/>
          <a:p>
            <a:r>
              <a:rPr lang="en-US" sz="4000" dirty="0"/>
              <a:t>Pinchers vs Probes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9CB9F6-967B-493F-90FA-9E0BEEA888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7" r="29223"/>
          <a:stretch/>
        </p:blipFill>
        <p:spPr>
          <a:xfrm>
            <a:off x="1434019" y="3199065"/>
            <a:ext cx="2390729" cy="307862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B380E75-10AA-461C-B8CC-1FAE5B93D0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7" t="4975" r="38281" b="4278"/>
          <a:stretch/>
        </p:blipFill>
        <p:spPr>
          <a:xfrm>
            <a:off x="264252" y="1105026"/>
            <a:ext cx="1613710" cy="264694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7098894E-B6BB-48D5-929B-F17E741563B9}"/>
              </a:ext>
            </a:extLst>
          </p:cNvPr>
          <p:cNvSpPr txBox="1"/>
          <p:nvPr/>
        </p:nvSpPr>
        <p:spPr>
          <a:xfrm>
            <a:off x="947791" y="1065698"/>
            <a:ext cx="101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Pinchers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F737098-020A-41F9-9988-82CC90A0F389}"/>
              </a:ext>
            </a:extLst>
          </p:cNvPr>
          <p:cNvSpPr txBox="1"/>
          <p:nvPr/>
        </p:nvSpPr>
        <p:spPr>
          <a:xfrm>
            <a:off x="1437457" y="5908360"/>
            <a:ext cx="101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Probes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13ADEEF-AA22-4DA7-8D86-C315213BCC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1" r="24003" b="8462"/>
          <a:stretch/>
        </p:blipFill>
        <p:spPr>
          <a:xfrm>
            <a:off x="4417991" y="2474063"/>
            <a:ext cx="3599879" cy="345112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A3A25BC-4B3E-41D8-BA5F-B7EC7EC041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7" t="2868" r="33943" b="13847"/>
          <a:stretch/>
        </p:blipFill>
        <p:spPr>
          <a:xfrm>
            <a:off x="8365306" y="2474063"/>
            <a:ext cx="3197342" cy="3451123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397534F7-C470-42FD-8FF8-1100AF52D313}"/>
              </a:ext>
            </a:extLst>
          </p:cNvPr>
          <p:cNvSpPr txBox="1"/>
          <p:nvPr/>
        </p:nvSpPr>
        <p:spPr>
          <a:xfrm>
            <a:off x="4417991" y="1105026"/>
            <a:ext cx="3532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hold with hands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Touch end of probe on wire/metal being measured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7D86EA8-2D64-420F-BE2F-46641A7815F7}"/>
              </a:ext>
            </a:extLst>
          </p:cNvPr>
          <p:cNvSpPr txBox="1"/>
          <p:nvPr/>
        </p:nvSpPr>
        <p:spPr>
          <a:xfrm>
            <a:off x="8298113" y="1105026"/>
            <a:ext cx="3532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Pinchers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Hands 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Clip end of pinchers on on wire/metal being measured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03862D-46C2-4A1C-AF2B-DD9DDC27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57571"/>
      </p:ext>
    </p:extLst>
  </p:cSld>
  <p:clrMapOvr>
    <a:masterClrMapping/>
  </p:clrMapOvr>
</p:sld>
</file>

<file path=ppt/theme/theme1.xml><?xml version="1.0" encoding="utf-8"?>
<a:theme xmlns:a="http://schemas.openxmlformats.org/drawingml/2006/main" name="Expanded Slid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anded Slide Theme" id="{2F7484A4-7A9F-4B98-96AC-2FF08647E21D}" vid="{D2194315-72CD-433D-82C0-34C5764078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Expanded Slide Theme</Template>
  <TotalTime>888</TotalTime>
  <Words>375</Words>
  <Application>Microsoft Office PowerPoint</Application>
  <PresentationFormat>Widescreen</PresentationFormat>
  <Paragraphs>53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Symbol</vt:lpstr>
      <vt:lpstr>Expanded Slide Theme</vt:lpstr>
      <vt:lpstr>First Five 05d</vt:lpstr>
      <vt:lpstr>Troubleshooting Your Multimeter</vt:lpstr>
      <vt:lpstr>Is the dial set to the correct setting?</vt:lpstr>
      <vt:lpstr>Are the leads plugged in correctly?</vt:lpstr>
      <vt:lpstr>Did you blow a fuse?</vt:lpstr>
      <vt:lpstr>Pinchers vs Probes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Electricity</dc:title>
  <dc:creator>Krystal Corbett</dc:creator>
  <cp:lastModifiedBy>User</cp:lastModifiedBy>
  <cp:revision>61</cp:revision>
  <cp:lastPrinted>2019-12-16T18:30:31Z</cp:lastPrinted>
  <dcterms:created xsi:type="dcterms:W3CDTF">2017-03-05T23:41:57Z</dcterms:created>
  <dcterms:modified xsi:type="dcterms:W3CDTF">2019-12-16T18:30:39Z</dcterms:modified>
</cp:coreProperties>
</file>