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21" r:id="rId2"/>
    <p:sldId id="280" r:id="rId3"/>
    <p:sldId id="315" r:id="rId4"/>
    <p:sldId id="291" r:id="rId5"/>
    <p:sldId id="287" r:id="rId6"/>
    <p:sldId id="288" r:id="rId7"/>
    <p:sldId id="289" r:id="rId8"/>
    <p:sldId id="292" r:id="rId9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7"/>
    <a:srgbClr val="CB333B"/>
    <a:srgbClr val="A5A5A5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53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6"/>
            <a:ext cx="7447280" cy="2765346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905" y="1122363"/>
            <a:ext cx="10058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905" y="3602038"/>
            <a:ext cx="10058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FB1-D36B-4391-8864-D05D8C06178A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8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FCE-8F93-4D12-84F3-B18965AC2A84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4FC-7E49-47B0-AB63-0EE9A4048EF2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6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D7E-1CFE-4B3E-AED2-10EF9441C6D2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8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2594-8B53-425F-9F52-CF0BE8986943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3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1078029"/>
            <a:ext cx="5654041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78029"/>
            <a:ext cx="5654040" cy="50989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C34F-8BF9-4379-9584-4F9F5FDE5C61}" type="datetime1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7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9234-9316-478F-9D5A-A6C6C1AD1631}" type="datetime1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9D6-E007-4C22-A104-30B040C23118}" type="datetime1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3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D494-BD0C-4F1D-AE3E-6DBE5D6B45EE}" type="datetime1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5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26B-6CE4-48A4-936C-1A3A830F32FC}" type="datetime1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2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94-FC85-4FF7-A739-C75CEDCAB84A}" type="datetime1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6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59" y="211757"/>
            <a:ext cx="11482939" cy="75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59" y="1116531"/>
            <a:ext cx="11482939" cy="5060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6356350"/>
            <a:ext cx="156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238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51B00A-A974-4C53-836F-6EA45984675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3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339768-4824-4829-BAD8-6DCFACDB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First Five  4b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044D7-C697-450E-BFBB-21E401DFA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Pseudo Code is the use of annotations and text, written in plain English, to help a programmer think through how to write a program/algorithm.  It has no prescribed syntax.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pseudo code (targeted at making an Arduino sketch) to make an LED blink on and off, at 2 second intervals.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09216-794D-459B-9516-E4DDFFC5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7159" y="2908758"/>
            <a:ext cx="4208342" cy="207648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Making an LED Blink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6543D2D-8AC7-479C-86ED-DC00948B8B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E488AC8-6B92-408C-A159-0879727BD11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C04E-60DF-49FA-B3C1-C748625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99"/>
          </a:xfrm>
        </p:spPr>
        <p:txBody>
          <a:bodyPr>
            <a:normAutofit/>
          </a:bodyPr>
          <a:lstStyle/>
          <a:p>
            <a:r>
              <a:rPr lang="en-US" sz="4800" b="1" dirty="0"/>
              <a:t>Making an LED Blink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7DDA-E8D4-4EE7-8210-ADDA41C9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924"/>
            <a:ext cx="10515600" cy="5008039"/>
          </a:xfrm>
        </p:spPr>
        <p:txBody>
          <a:bodyPr>
            <a:normAutofit/>
          </a:bodyPr>
          <a:lstStyle/>
          <a:p>
            <a:r>
              <a:rPr lang="en-US" sz="3200" dirty="0"/>
              <a:t>Make an LED blink using the Arduino controller.</a:t>
            </a:r>
          </a:p>
          <a:p>
            <a:r>
              <a:rPr lang="en-US" sz="3200" dirty="0"/>
              <a:t>Make changes to a sketch to change the blink rate of an LED.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7C63A-E8D8-43A9-8E32-56B0FE7B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8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51" y="-166676"/>
            <a:ext cx="1116881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Making an LED blink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0250" y="905498"/>
            <a:ext cx="9970677" cy="126835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Open the Arduino IDE.</a:t>
            </a:r>
          </a:p>
          <a:p>
            <a:r>
              <a:rPr lang="en-US" dirty="0"/>
              <a:t>Load the blink sketch </a:t>
            </a:r>
            <a:r>
              <a:rPr lang="en-US" sz="2000" dirty="0"/>
              <a:t>(File </a:t>
            </a:r>
            <a:r>
              <a:rPr lang="en-US" sz="2000" dirty="0">
                <a:sym typeface="Wingdings" panose="05000000000000000000" pitchFamily="2" charset="2"/>
              </a:rPr>
              <a:t> Examples  Basics  Blink).</a:t>
            </a:r>
          </a:p>
          <a:p>
            <a:r>
              <a:rPr lang="en-US" dirty="0">
                <a:sym typeface="Wingdings" panose="05000000000000000000" pitchFamily="2" charset="2"/>
              </a:rPr>
              <a:t>Upload the sketch to your Arduino.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4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77D04C-F92E-41B0-805B-A8328AA2C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12" y="2456054"/>
            <a:ext cx="5376688" cy="2587337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2C6383B-B317-4A62-9EAF-202F85D05212}"/>
              </a:ext>
            </a:extLst>
          </p:cNvPr>
          <p:cNvCxnSpPr/>
          <p:nvPr/>
        </p:nvCxnSpPr>
        <p:spPr>
          <a:xfrm flipH="1" flipV="1">
            <a:off x="5350953" y="3047595"/>
            <a:ext cx="833350" cy="862446"/>
          </a:xfrm>
          <a:prstGeom prst="straightConnector1">
            <a:avLst/>
          </a:prstGeom>
          <a:ln w="38100">
            <a:solidFill>
              <a:srgbClr val="CB33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506F872-CAD9-4338-83C3-A9B16A313CA6}"/>
              </a:ext>
            </a:extLst>
          </p:cNvPr>
          <p:cNvSpPr txBox="1"/>
          <p:nvPr/>
        </p:nvSpPr>
        <p:spPr>
          <a:xfrm>
            <a:off x="4238719" y="2566129"/>
            <a:ext cx="219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333B"/>
                </a:solidFill>
              </a:rPr>
              <a:t>Send to Arduino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2D7188-C3C8-4209-8A4F-F52297CA8F90}"/>
              </a:ext>
            </a:extLst>
          </p:cNvPr>
          <p:cNvSpPr/>
          <p:nvPr/>
        </p:nvSpPr>
        <p:spPr>
          <a:xfrm>
            <a:off x="4859288" y="4037238"/>
            <a:ext cx="45719" cy="102577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221814-0735-473D-885F-8489CF73CA73}"/>
              </a:ext>
            </a:extLst>
          </p:cNvPr>
          <p:cNvSpPr/>
          <p:nvPr/>
        </p:nvSpPr>
        <p:spPr>
          <a:xfrm>
            <a:off x="3966919" y="4940820"/>
            <a:ext cx="1229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B333B"/>
                </a:solidFill>
              </a:rPr>
              <a:t>On Board LED Blinks!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E0CEE1-FB3B-4469-A5D3-EA7633D69CDF}"/>
              </a:ext>
            </a:extLst>
          </p:cNvPr>
          <p:cNvSpPr/>
          <p:nvPr/>
        </p:nvSpPr>
        <p:spPr>
          <a:xfrm>
            <a:off x="1142470" y="5721669"/>
            <a:ext cx="10286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3087"/>
                </a:solidFill>
                <a:sym typeface="Wingdings" panose="05000000000000000000" pitchFamily="2" charset="2"/>
              </a:rPr>
              <a:t>You will use the Arduino to make an LED that you build on your breadboard blink!</a:t>
            </a:r>
            <a:endParaRPr lang="en-US" sz="2400" i="1" dirty="0">
              <a:solidFill>
                <a:srgbClr val="003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88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0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8" y="-219257"/>
            <a:ext cx="10515600" cy="1325563"/>
          </a:xfrm>
        </p:spPr>
        <p:txBody>
          <a:bodyPr/>
          <a:lstStyle/>
          <a:p>
            <a:r>
              <a:rPr lang="en-US" dirty="0"/>
              <a:t>Lighting an LED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9492" y="835754"/>
            <a:ext cx="10515600" cy="1548367"/>
          </a:xfrm>
        </p:spPr>
        <p:txBody>
          <a:bodyPr>
            <a:normAutofit/>
          </a:bodyPr>
          <a:lstStyle/>
          <a:p>
            <a:r>
              <a:rPr lang="en-US" dirty="0"/>
              <a:t>Build the circuit on your breadboard.</a:t>
            </a:r>
          </a:p>
          <a:p>
            <a:r>
              <a:rPr lang="en-US" dirty="0"/>
              <a:t>Use the 5V and ground on your Arduino.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5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374675" y="1973553"/>
            <a:ext cx="51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5V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04583" y="2898088"/>
            <a:ext cx="90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220</a:t>
            </a:r>
            <a:r>
              <a:rPr lang="el-GR" dirty="0">
                <a:latin typeface="Calibri" panose="020F0502020204030204" pitchFamily="34" charset="0"/>
              </a:rPr>
              <a:t>Ω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76953" y="3410886"/>
            <a:ext cx="562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5V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560840" y="2508245"/>
            <a:ext cx="10280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220</a:t>
            </a:r>
            <a:r>
              <a:rPr lang="el-GR" sz="2000" dirty="0">
                <a:latin typeface="Calibri" panose="020F0502020204030204" pitchFamily="34" charset="0"/>
              </a:rPr>
              <a:t>Ω</a:t>
            </a:r>
            <a:endParaRPr lang="en-US" sz="20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3279440" y="3393277"/>
            <a:ext cx="856137" cy="313323"/>
            <a:chOff x="9724972" y="3525740"/>
            <a:chExt cx="856137" cy="313323"/>
          </a:xfrm>
          <a:solidFill>
            <a:srgbClr val="69B3E7"/>
          </a:solidFill>
        </p:grpSpPr>
        <p:sp>
          <p:nvSpPr>
            <p:cNvPr id="67" name="Arrow: Left-Right 3"/>
            <p:cNvSpPr/>
            <p:nvPr/>
          </p:nvSpPr>
          <p:spPr>
            <a:xfrm>
              <a:off x="9724972" y="3532046"/>
              <a:ext cx="856137" cy="307017"/>
            </a:xfrm>
            <a:prstGeom prst="leftRightArrow">
              <a:avLst/>
            </a:prstGeom>
            <a:grpFill/>
            <a:ln>
              <a:solidFill>
                <a:srgbClr val="0030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873581" y="3525740"/>
              <a:ext cx="5806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same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283878" y="2831258"/>
            <a:ext cx="1236839" cy="231767"/>
            <a:chOff x="3516133" y="2939708"/>
            <a:chExt cx="1236839" cy="231767"/>
          </a:xfrm>
        </p:grpSpPr>
        <p:grpSp>
          <p:nvGrpSpPr>
            <p:cNvPr id="70" name="Group 69"/>
            <p:cNvGrpSpPr/>
            <p:nvPr/>
          </p:nvGrpSpPr>
          <p:grpSpPr>
            <a:xfrm rot="10800000">
              <a:off x="3516133" y="2974516"/>
              <a:ext cx="833252" cy="157788"/>
              <a:chOff x="6499339" y="2571086"/>
              <a:chExt cx="1220006" cy="347662"/>
            </a:xfrm>
          </p:grpSpPr>
          <p:cxnSp>
            <p:nvCxnSpPr>
              <p:cNvPr id="74" name="Straight Connector 73"/>
              <p:cNvCxnSpPr/>
              <p:nvPr/>
            </p:nvCxnSpPr>
            <p:spPr bwMode="auto">
              <a:xfrm flipH="1">
                <a:off x="7119270" y="2743818"/>
                <a:ext cx="6000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Group 98"/>
              <p:cNvGrpSpPr>
                <a:grpSpLocks/>
              </p:cNvGrpSpPr>
              <p:nvPr/>
            </p:nvGrpSpPr>
            <p:grpSpPr bwMode="auto">
              <a:xfrm>
                <a:off x="6499339" y="2571086"/>
                <a:ext cx="626267" cy="347662"/>
                <a:chOff x="7209220" y="1678338"/>
                <a:chExt cx="704492" cy="303002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 flipV="1">
                  <a:off x="7387798" y="1678338"/>
                  <a:ext cx="117862" cy="30300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7505660" y="1678338"/>
                  <a:ext cx="116077" cy="30300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7844067" y="1825261"/>
                  <a:ext cx="69645" cy="15219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flipV="1">
                  <a:off x="7209220" y="1682489"/>
                  <a:ext cx="69646" cy="15081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7278866" y="1678338"/>
                  <a:ext cx="116076" cy="30300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V="1">
                  <a:off x="7614594" y="1678338"/>
                  <a:ext cx="117862" cy="30300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7732456" y="1678338"/>
                  <a:ext cx="116076" cy="30300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Rectangle 70"/>
            <p:cNvSpPr/>
            <p:nvPr/>
          </p:nvSpPr>
          <p:spPr>
            <a:xfrm rot="10800000">
              <a:off x="3926521" y="2939708"/>
              <a:ext cx="351838" cy="38853"/>
            </a:xfrm>
            <a:prstGeom prst="rect">
              <a:avLst/>
            </a:prstGeom>
            <a:solidFill>
              <a:schemeClr val="bg1"/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 rot="10800000">
              <a:off x="4007308" y="3132622"/>
              <a:ext cx="351838" cy="38853"/>
            </a:xfrm>
            <a:prstGeom prst="rect">
              <a:avLst/>
            </a:prstGeom>
            <a:solidFill>
              <a:schemeClr val="bg1"/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 rot="10800000" flipH="1">
              <a:off x="4343127" y="3052761"/>
              <a:ext cx="4098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1068465" y="2934170"/>
            <a:ext cx="405112" cy="1362846"/>
            <a:chOff x="5322435" y="5029895"/>
            <a:chExt cx="405112" cy="1362846"/>
          </a:xfrm>
        </p:grpSpPr>
        <p:grpSp>
          <p:nvGrpSpPr>
            <p:cNvPr id="84" name="Group 83"/>
            <p:cNvGrpSpPr/>
            <p:nvPr/>
          </p:nvGrpSpPr>
          <p:grpSpPr>
            <a:xfrm rot="5400000">
              <a:off x="4851221" y="5516415"/>
              <a:ext cx="1362846" cy="389806"/>
              <a:chOff x="578232" y="2738180"/>
              <a:chExt cx="1362846" cy="389806"/>
            </a:xfrm>
          </p:grpSpPr>
          <p:cxnSp>
            <p:nvCxnSpPr>
              <p:cNvPr id="86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1346454" y="2842670"/>
                <a:ext cx="0" cy="18216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" name="AutoShape 15"/>
              <p:cNvCxnSpPr>
                <a:cxnSpLocks noChangeShapeType="1"/>
              </p:cNvCxnSpPr>
              <p:nvPr/>
            </p:nvCxnSpPr>
            <p:spPr bwMode="auto">
              <a:xfrm rot="16200000">
                <a:off x="1641385" y="2624415"/>
                <a:ext cx="0" cy="599386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8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1219702" y="2738180"/>
                <a:ext cx="0" cy="389806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9" name="AutoShape 15"/>
              <p:cNvCxnSpPr>
                <a:cxnSpLocks noChangeShapeType="1"/>
              </p:cNvCxnSpPr>
              <p:nvPr/>
            </p:nvCxnSpPr>
            <p:spPr bwMode="auto">
              <a:xfrm rot="16200000">
                <a:off x="899163" y="2602765"/>
                <a:ext cx="0" cy="641862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5" name="Rectangle 84"/>
            <p:cNvSpPr/>
            <p:nvPr/>
          </p:nvSpPr>
          <p:spPr>
            <a:xfrm>
              <a:off x="5322435" y="5289189"/>
              <a:ext cx="287258" cy="786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1600" b="1" dirty="0">
                  <a:ea typeface="Calibri"/>
                  <a:cs typeface="Times New Roman"/>
                </a:rPr>
                <a:t>+</a:t>
              </a:r>
            </a:p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US" sz="1600" b="1" dirty="0">
                  <a:ea typeface="Calibri"/>
                  <a:cs typeface="Times New Roman"/>
                </a:rPr>
                <a:t>-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328290" y="2943597"/>
            <a:ext cx="593381" cy="1353419"/>
            <a:chOff x="5937828" y="154977"/>
            <a:chExt cx="593381" cy="1353419"/>
          </a:xfrm>
        </p:grpSpPr>
        <p:cxnSp>
          <p:nvCxnSpPr>
            <p:cNvPr id="91" name="AutoShape 3"/>
            <p:cNvCxnSpPr>
              <a:cxnSpLocks noChangeShapeType="1"/>
            </p:cNvCxnSpPr>
            <p:nvPr/>
          </p:nvCxnSpPr>
          <p:spPr bwMode="auto">
            <a:xfrm>
              <a:off x="5975191" y="666746"/>
              <a:ext cx="31477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5"/>
            <p:cNvCxnSpPr>
              <a:cxnSpLocks noChangeShapeType="1"/>
            </p:cNvCxnSpPr>
            <p:nvPr/>
          </p:nvCxnSpPr>
          <p:spPr bwMode="auto">
            <a:xfrm flipV="1">
              <a:off x="6136271" y="154977"/>
              <a:ext cx="0" cy="51177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Straight Connector 92"/>
            <p:cNvCxnSpPr/>
            <p:nvPr/>
          </p:nvCxnSpPr>
          <p:spPr bwMode="auto">
            <a:xfrm>
              <a:off x="5988053" y="663571"/>
              <a:ext cx="148218" cy="317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Straight Connector 93"/>
            <p:cNvCxnSpPr/>
            <p:nvPr/>
          </p:nvCxnSpPr>
          <p:spPr bwMode="auto">
            <a:xfrm flipV="1">
              <a:off x="6133019" y="663571"/>
              <a:ext cx="148218" cy="317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2"/>
            <p:cNvCxnSpPr>
              <a:cxnSpLocks noChangeShapeType="1"/>
            </p:cNvCxnSpPr>
            <p:nvPr/>
          </p:nvCxnSpPr>
          <p:spPr bwMode="auto">
            <a:xfrm>
              <a:off x="6134091" y="973928"/>
              <a:ext cx="0" cy="5344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"/>
            <p:cNvCxnSpPr>
              <a:cxnSpLocks noChangeShapeType="1"/>
            </p:cNvCxnSpPr>
            <p:nvPr/>
          </p:nvCxnSpPr>
          <p:spPr bwMode="auto">
            <a:xfrm>
              <a:off x="5992815" y="970207"/>
              <a:ext cx="27831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Straight Arrow Connector 96"/>
            <p:cNvCxnSpPr/>
            <p:nvPr/>
          </p:nvCxnSpPr>
          <p:spPr bwMode="auto">
            <a:xfrm>
              <a:off x="6334572" y="774773"/>
              <a:ext cx="189203" cy="158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Straight Arrow Connector 97"/>
            <p:cNvCxnSpPr/>
            <p:nvPr/>
          </p:nvCxnSpPr>
          <p:spPr bwMode="auto">
            <a:xfrm>
              <a:off x="6342006" y="927173"/>
              <a:ext cx="189203" cy="158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Rectangle 98"/>
            <p:cNvSpPr/>
            <p:nvPr/>
          </p:nvSpPr>
          <p:spPr>
            <a:xfrm>
              <a:off x="5937828" y="604657"/>
              <a:ext cx="45719" cy="150826"/>
            </a:xfrm>
            <a:prstGeom prst="rect">
              <a:avLst/>
            </a:prstGeom>
            <a:solidFill>
              <a:schemeClr val="bg1"/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287875" y="595133"/>
              <a:ext cx="45719" cy="150826"/>
            </a:xfrm>
            <a:prstGeom prst="rect">
              <a:avLst/>
            </a:prstGeom>
            <a:solidFill>
              <a:schemeClr val="bg1"/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101" name="AutoShape 15"/>
          <p:cNvCxnSpPr>
            <a:cxnSpLocks noChangeShapeType="1"/>
          </p:cNvCxnSpPr>
          <p:nvPr/>
        </p:nvCxnSpPr>
        <p:spPr bwMode="auto">
          <a:xfrm flipH="1">
            <a:off x="1278005" y="4297016"/>
            <a:ext cx="12427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AutoShape 3"/>
          <p:cNvCxnSpPr>
            <a:cxnSpLocks noChangeShapeType="1"/>
          </p:cNvCxnSpPr>
          <p:nvPr/>
        </p:nvCxnSpPr>
        <p:spPr bwMode="auto">
          <a:xfrm>
            <a:off x="4497728" y="2320954"/>
            <a:ext cx="27553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AutoShape 5"/>
          <p:cNvCxnSpPr>
            <a:cxnSpLocks noChangeShapeType="1"/>
          </p:cNvCxnSpPr>
          <p:nvPr/>
        </p:nvCxnSpPr>
        <p:spPr bwMode="auto">
          <a:xfrm flipH="1" flipV="1">
            <a:off x="4614934" y="2320954"/>
            <a:ext cx="1" cy="48048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AutoShape 4"/>
          <p:cNvCxnSpPr>
            <a:cxnSpLocks noChangeShapeType="1"/>
          </p:cNvCxnSpPr>
          <p:nvPr/>
        </p:nvCxnSpPr>
        <p:spPr bwMode="auto">
          <a:xfrm>
            <a:off x="4587081" y="4959204"/>
            <a:ext cx="996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" name="AutoShape 12"/>
          <p:cNvCxnSpPr>
            <a:cxnSpLocks noChangeShapeType="1"/>
          </p:cNvCxnSpPr>
          <p:nvPr/>
        </p:nvCxnSpPr>
        <p:spPr bwMode="auto">
          <a:xfrm>
            <a:off x="4629232" y="3237547"/>
            <a:ext cx="0" cy="47616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AutoShape 15"/>
          <p:cNvCxnSpPr>
            <a:cxnSpLocks noChangeShapeType="1"/>
          </p:cNvCxnSpPr>
          <p:nvPr/>
        </p:nvCxnSpPr>
        <p:spPr bwMode="auto">
          <a:xfrm>
            <a:off x="4631361" y="4427271"/>
            <a:ext cx="0" cy="41987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AutoShape 3"/>
          <p:cNvCxnSpPr>
            <a:cxnSpLocks noChangeShapeType="1"/>
          </p:cNvCxnSpPr>
          <p:nvPr/>
        </p:nvCxnSpPr>
        <p:spPr bwMode="auto">
          <a:xfrm>
            <a:off x="4501395" y="4844916"/>
            <a:ext cx="263089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AutoShape 3"/>
          <p:cNvCxnSpPr>
            <a:cxnSpLocks noChangeShapeType="1"/>
          </p:cNvCxnSpPr>
          <p:nvPr/>
        </p:nvCxnSpPr>
        <p:spPr bwMode="auto">
          <a:xfrm>
            <a:off x="4544239" y="4906823"/>
            <a:ext cx="178671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4" name="Group 123"/>
          <p:cNvGrpSpPr/>
          <p:nvPr/>
        </p:nvGrpSpPr>
        <p:grpSpPr>
          <a:xfrm>
            <a:off x="4545182" y="2801435"/>
            <a:ext cx="182164" cy="438427"/>
            <a:chOff x="6632605" y="4847326"/>
            <a:chExt cx="182164" cy="438427"/>
          </a:xfrm>
        </p:grpSpPr>
        <p:cxnSp>
          <p:nvCxnSpPr>
            <p:cNvPr id="127" name="AutoShape 7"/>
            <p:cNvCxnSpPr>
              <a:cxnSpLocks noChangeShapeType="1"/>
            </p:cNvCxnSpPr>
            <p:nvPr/>
          </p:nvCxnSpPr>
          <p:spPr bwMode="auto">
            <a:xfrm flipH="1">
              <a:off x="6632605" y="4908908"/>
              <a:ext cx="182163" cy="10077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AutoShape 8"/>
            <p:cNvCxnSpPr>
              <a:cxnSpLocks noChangeShapeType="1"/>
            </p:cNvCxnSpPr>
            <p:nvPr/>
          </p:nvCxnSpPr>
          <p:spPr bwMode="auto">
            <a:xfrm>
              <a:off x="6632605" y="5009678"/>
              <a:ext cx="182163" cy="5038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AutoShape 9"/>
            <p:cNvCxnSpPr>
              <a:cxnSpLocks noChangeShapeType="1"/>
            </p:cNvCxnSpPr>
            <p:nvPr/>
          </p:nvCxnSpPr>
          <p:spPr bwMode="auto">
            <a:xfrm flipH="1">
              <a:off x="6632605" y="5060064"/>
              <a:ext cx="182163" cy="10636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AutoShape 10"/>
            <p:cNvCxnSpPr>
              <a:cxnSpLocks noChangeShapeType="1"/>
            </p:cNvCxnSpPr>
            <p:nvPr/>
          </p:nvCxnSpPr>
          <p:spPr bwMode="auto">
            <a:xfrm>
              <a:off x="6632605" y="5165872"/>
              <a:ext cx="182163" cy="5038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AutoShape 13"/>
            <p:cNvCxnSpPr>
              <a:cxnSpLocks noChangeShapeType="1"/>
            </p:cNvCxnSpPr>
            <p:nvPr/>
          </p:nvCxnSpPr>
          <p:spPr bwMode="auto">
            <a:xfrm>
              <a:off x="6692006" y="4847326"/>
              <a:ext cx="122762" cy="6158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AutoShape 14"/>
            <p:cNvCxnSpPr>
              <a:cxnSpLocks noChangeShapeType="1"/>
            </p:cNvCxnSpPr>
            <p:nvPr/>
          </p:nvCxnSpPr>
          <p:spPr bwMode="auto">
            <a:xfrm flipH="1">
              <a:off x="6714454" y="5216258"/>
              <a:ext cx="100315" cy="694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5" name="Rectangle 104"/>
          <p:cNvSpPr/>
          <p:nvPr/>
        </p:nvSpPr>
        <p:spPr>
          <a:xfrm>
            <a:off x="4730555" y="2832226"/>
            <a:ext cx="45719" cy="371732"/>
          </a:xfrm>
          <a:prstGeom prst="rect">
            <a:avLst/>
          </a:prstGeom>
          <a:solidFill>
            <a:schemeClr val="bg1"/>
          </a:solidFill>
          <a:ln>
            <a:noFill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4504117" y="2869485"/>
            <a:ext cx="45719" cy="371732"/>
          </a:xfrm>
          <a:prstGeom prst="rect">
            <a:avLst/>
          </a:prstGeom>
          <a:solidFill>
            <a:schemeClr val="bg1"/>
          </a:solidFill>
          <a:ln>
            <a:noFill/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4432192" y="3335519"/>
            <a:ext cx="593381" cy="1353419"/>
            <a:chOff x="5937828" y="154977"/>
            <a:chExt cx="593381" cy="1353419"/>
          </a:xfrm>
        </p:grpSpPr>
        <p:cxnSp>
          <p:nvCxnSpPr>
            <p:cNvPr id="136" name="AutoShape 3"/>
            <p:cNvCxnSpPr>
              <a:cxnSpLocks noChangeShapeType="1"/>
            </p:cNvCxnSpPr>
            <p:nvPr/>
          </p:nvCxnSpPr>
          <p:spPr bwMode="auto">
            <a:xfrm>
              <a:off x="5975191" y="666746"/>
              <a:ext cx="31477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AutoShape 5"/>
            <p:cNvCxnSpPr>
              <a:cxnSpLocks noChangeShapeType="1"/>
            </p:cNvCxnSpPr>
            <p:nvPr/>
          </p:nvCxnSpPr>
          <p:spPr bwMode="auto">
            <a:xfrm flipV="1">
              <a:off x="6136271" y="154977"/>
              <a:ext cx="0" cy="51177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5988053" y="663571"/>
              <a:ext cx="148218" cy="317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Straight Connector 138"/>
            <p:cNvCxnSpPr/>
            <p:nvPr/>
          </p:nvCxnSpPr>
          <p:spPr bwMode="auto">
            <a:xfrm flipV="1">
              <a:off x="6133019" y="663571"/>
              <a:ext cx="148218" cy="317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AutoShape 32"/>
            <p:cNvCxnSpPr>
              <a:cxnSpLocks noChangeShapeType="1"/>
            </p:cNvCxnSpPr>
            <p:nvPr/>
          </p:nvCxnSpPr>
          <p:spPr bwMode="auto">
            <a:xfrm>
              <a:off x="6134091" y="973928"/>
              <a:ext cx="0" cy="5344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3"/>
            <p:cNvCxnSpPr>
              <a:cxnSpLocks noChangeShapeType="1"/>
            </p:cNvCxnSpPr>
            <p:nvPr/>
          </p:nvCxnSpPr>
          <p:spPr bwMode="auto">
            <a:xfrm>
              <a:off x="5992815" y="970207"/>
              <a:ext cx="27831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Straight Arrow Connector 141"/>
            <p:cNvCxnSpPr/>
            <p:nvPr/>
          </p:nvCxnSpPr>
          <p:spPr bwMode="auto">
            <a:xfrm>
              <a:off x="6334572" y="774773"/>
              <a:ext cx="189203" cy="158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Straight Arrow Connector 142"/>
            <p:cNvCxnSpPr/>
            <p:nvPr/>
          </p:nvCxnSpPr>
          <p:spPr bwMode="auto">
            <a:xfrm>
              <a:off x="6342006" y="927173"/>
              <a:ext cx="189203" cy="1587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Rectangle 143"/>
            <p:cNvSpPr/>
            <p:nvPr/>
          </p:nvSpPr>
          <p:spPr>
            <a:xfrm>
              <a:off x="5937828" y="604657"/>
              <a:ext cx="45719" cy="150826"/>
            </a:xfrm>
            <a:prstGeom prst="rect">
              <a:avLst/>
            </a:prstGeom>
            <a:solidFill>
              <a:schemeClr val="bg1"/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287875" y="595133"/>
              <a:ext cx="45719" cy="150826"/>
            </a:xfrm>
            <a:prstGeom prst="rect">
              <a:avLst/>
            </a:prstGeom>
            <a:solidFill>
              <a:schemeClr val="bg1"/>
            </a:solidFill>
            <a:ln>
              <a:noFill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3193C694-6F9F-41B2-833E-FADF23A5326B}"/>
              </a:ext>
            </a:extLst>
          </p:cNvPr>
          <p:cNvSpPr txBox="1">
            <a:spLocks/>
          </p:cNvSpPr>
          <p:nvPr/>
        </p:nvSpPr>
        <p:spPr>
          <a:xfrm>
            <a:off x="284145" y="5295431"/>
            <a:ext cx="4779987" cy="558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you make this LED blink?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D33CE-9AA1-4A82-85E1-EF1A3E8CF0CD}"/>
              </a:ext>
            </a:extLst>
          </p:cNvPr>
          <p:cNvSpPr/>
          <p:nvPr/>
        </p:nvSpPr>
        <p:spPr>
          <a:xfrm>
            <a:off x="4943148" y="5289235"/>
            <a:ext cx="1460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B333B"/>
                </a:solidFill>
              </a:rPr>
              <a:t>Not Really</a:t>
            </a:r>
          </a:p>
        </p:txBody>
      </p:sp>
      <p:pic>
        <p:nvPicPr>
          <p:cNvPr id="9" name="Picture 8" descr="A circuit board&#10;&#10;Description automatically generated">
            <a:extLst>
              <a:ext uri="{FF2B5EF4-FFF2-40B4-BE49-F238E27FC236}">
                <a16:creationId xmlns:a16="http://schemas.microsoft.com/office/drawing/2014/main" id="{08404110-9FB6-4875-A525-C188CA58C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3" t="47356" r="29345" b="15801"/>
          <a:stretch/>
        </p:blipFill>
        <p:spPr>
          <a:xfrm rot="16200000">
            <a:off x="6920120" y="1584591"/>
            <a:ext cx="5210224" cy="3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51" y="-166676"/>
            <a:ext cx="11168818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Make an LED blink repeatedly every half second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9719" y="930177"/>
            <a:ext cx="11703150" cy="195816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Rebuild the circuit to be powered by pin 7.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Have the blink sketch from before loaded on your IDE </a:t>
            </a:r>
            <a:r>
              <a:rPr lang="en-US" sz="1800" dirty="0"/>
              <a:t>(File </a:t>
            </a:r>
            <a:r>
              <a:rPr lang="en-US" sz="1800" dirty="0">
                <a:sym typeface="Wingdings" panose="05000000000000000000" pitchFamily="2" charset="2"/>
              </a:rPr>
              <a:t> Examples  Basics  Blink)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35143" y="3183140"/>
            <a:ext cx="110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Pin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3752" y="4066398"/>
            <a:ext cx="903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220</a:t>
            </a:r>
            <a:r>
              <a:rPr lang="el-GR" sz="1600" dirty="0">
                <a:latin typeface="Calibri" panose="020F0502020204030204" pitchFamily="34" charset="0"/>
              </a:rPr>
              <a:t>Ω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9259" y="3179525"/>
            <a:ext cx="530986" cy="2572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04" y="3992423"/>
            <a:ext cx="1831109" cy="15162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409" y="4604523"/>
            <a:ext cx="1242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Voltage of Pin 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63353" y="3749439"/>
            <a:ext cx="10280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220</a:t>
            </a:r>
            <a:r>
              <a:rPr lang="el-GR" sz="1600" dirty="0">
                <a:latin typeface="Calibri" panose="020F0502020204030204" pitchFamily="34" charset="0"/>
              </a:rPr>
              <a:t>Ω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530008" y="1330003"/>
            <a:ext cx="11252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i="1" dirty="0">
                <a:solidFill>
                  <a:srgbClr val="003087"/>
                </a:solidFill>
              </a:rPr>
              <a:t>Pin number is arbitrary as long as the physical pin matches the pin number written in your sketch.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0007" y="2665599"/>
            <a:ext cx="11252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400" i="1" dirty="0">
                <a:solidFill>
                  <a:srgbClr val="003087"/>
                </a:solidFill>
                <a:sym typeface="Wingdings" panose="05000000000000000000" pitchFamily="2" charset="2"/>
              </a:rPr>
              <a:t>We will adapt this program to control the LED circuit on your breadboard.</a:t>
            </a:r>
            <a:endParaRPr lang="en-US" sz="2400" i="1" dirty="0">
              <a:solidFill>
                <a:srgbClr val="003087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84513" y="4291200"/>
            <a:ext cx="856137" cy="313323"/>
            <a:chOff x="9724972" y="3525740"/>
            <a:chExt cx="856137" cy="313323"/>
          </a:xfrm>
          <a:solidFill>
            <a:srgbClr val="69B3E7"/>
          </a:solidFill>
        </p:grpSpPr>
        <p:sp>
          <p:nvSpPr>
            <p:cNvPr id="15" name="Arrow: Left-Right 3"/>
            <p:cNvSpPr/>
            <p:nvPr/>
          </p:nvSpPr>
          <p:spPr>
            <a:xfrm>
              <a:off x="9724972" y="3532046"/>
              <a:ext cx="856137" cy="307017"/>
            </a:xfrm>
            <a:prstGeom prst="leftRightArrow">
              <a:avLst/>
            </a:prstGeom>
            <a:grpFill/>
            <a:ln>
              <a:solidFill>
                <a:srgbClr val="0030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873581" y="3525740"/>
              <a:ext cx="5806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same</a:t>
              </a:r>
            </a:p>
          </p:txBody>
        </p:sp>
      </p:grpSp>
      <p:pic>
        <p:nvPicPr>
          <p:cNvPr id="18" name="Picture 17" descr="A circuit board&#10;&#10;Description automatically generated">
            <a:extLst>
              <a:ext uri="{FF2B5EF4-FFF2-40B4-BE49-F238E27FC236}">
                <a16:creationId xmlns:a16="http://schemas.microsoft.com/office/drawing/2014/main" id="{50B2FBB4-5768-4DAD-8175-A16FD318CD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0" t="34627" r="37774" b="11928"/>
          <a:stretch/>
        </p:blipFill>
        <p:spPr>
          <a:xfrm rot="16200000">
            <a:off x="7585834" y="3374293"/>
            <a:ext cx="3200733" cy="28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6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72" y="148045"/>
            <a:ext cx="10515600" cy="1043254"/>
          </a:xfrm>
        </p:spPr>
        <p:txBody>
          <a:bodyPr/>
          <a:lstStyle/>
          <a:p>
            <a:r>
              <a:rPr lang="en-US" dirty="0"/>
              <a:t>What needs to change?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71FF962-1AA1-44C4-8A0F-400958E56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50" y="1041979"/>
            <a:ext cx="11703150" cy="587540"/>
          </a:xfrm>
        </p:spPr>
        <p:txBody>
          <a:bodyPr>
            <a:normAutofit/>
          </a:bodyPr>
          <a:lstStyle/>
          <a:p>
            <a:r>
              <a:rPr lang="en-US" sz="2400" dirty="0"/>
              <a:t>Remember you are making the LED blink every half second.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300"/>
          <a:stretch/>
        </p:blipFill>
        <p:spPr>
          <a:xfrm>
            <a:off x="879914" y="1803989"/>
            <a:ext cx="10473886" cy="409227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74292" y="2574699"/>
            <a:ext cx="1470454" cy="12357"/>
          </a:xfrm>
          <a:prstGeom prst="line">
            <a:avLst/>
          </a:prstGeom>
          <a:ln w="38100">
            <a:solidFill>
              <a:srgbClr val="CB3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67416" y="2131442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333B"/>
                </a:solidFill>
              </a:rPr>
              <a:t>7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154193" y="2887737"/>
            <a:ext cx="1470454" cy="12357"/>
          </a:xfrm>
          <a:prstGeom prst="line">
            <a:avLst/>
          </a:prstGeom>
          <a:ln w="38100">
            <a:solidFill>
              <a:srgbClr val="CB3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4389" y="2900094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333B"/>
                </a:solidFill>
              </a:rPr>
              <a:t>7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689653" y="4379452"/>
            <a:ext cx="1470454" cy="12357"/>
          </a:xfrm>
          <a:prstGeom prst="line">
            <a:avLst/>
          </a:prstGeom>
          <a:ln w="38100">
            <a:solidFill>
              <a:srgbClr val="CB3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82777" y="3956834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333B"/>
                </a:solidFill>
              </a:rPr>
              <a:t>7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689653" y="4983272"/>
            <a:ext cx="1470454" cy="12357"/>
          </a:xfrm>
          <a:prstGeom prst="line">
            <a:avLst/>
          </a:prstGeom>
          <a:ln w="38100">
            <a:solidFill>
              <a:srgbClr val="CB3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19849" y="4995629"/>
            <a:ext cx="28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333B"/>
                </a:solidFill>
              </a:rPr>
              <a:t>7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42068" y="4681362"/>
            <a:ext cx="492213" cy="4136"/>
          </a:xfrm>
          <a:prstGeom prst="line">
            <a:avLst/>
          </a:prstGeom>
          <a:ln w="38100">
            <a:solidFill>
              <a:srgbClr val="CB3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05216" y="4540660"/>
            <a:ext cx="67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333B"/>
                </a:solidFill>
              </a:rPr>
              <a:t>500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941036" y="5272825"/>
            <a:ext cx="492213" cy="4136"/>
          </a:xfrm>
          <a:prstGeom prst="line">
            <a:avLst/>
          </a:prstGeom>
          <a:ln w="38100">
            <a:solidFill>
              <a:srgbClr val="CB3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04184" y="5132123"/>
            <a:ext cx="67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333B"/>
                </a:solidFill>
              </a:rPr>
              <a:t>500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D392C1-9F18-4FBA-9594-39FDA8EC71D1}"/>
              </a:ext>
            </a:extLst>
          </p:cNvPr>
          <p:cNvCxnSpPr>
            <a:cxnSpLocks/>
          </p:cNvCxnSpPr>
          <p:nvPr/>
        </p:nvCxnSpPr>
        <p:spPr>
          <a:xfrm>
            <a:off x="7257104" y="5304432"/>
            <a:ext cx="679069" cy="5707"/>
          </a:xfrm>
          <a:prstGeom prst="line">
            <a:avLst/>
          </a:prstGeom>
          <a:ln w="38100">
            <a:solidFill>
              <a:srgbClr val="CB3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1555284-48C3-4C27-9323-79A90DAF112E}"/>
              </a:ext>
            </a:extLst>
          </p:cNvPr>
          <p:cNvSpPr txBox="1"/>
          <p:nvPr/>
        </p:nvSpPr>
        <p:spPr>
          <a:xfrm>
            <a:off x="8106507" y="5132123"/>
            <a:ext cx="133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333B"/>
                </a:solidFill>
              </a:rPr>
              <a:t>Half second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B98BBFC-618A-47B5-B6EC-862254CFAECF}"/>
              </a:ext>
            </a:extLst>
          </p:cNvPr>
          <p:cNvCxnSpPr>
            <a:cxnSpLocks/>
          </p:cNvCxnSpPr>
          <p:nvPr/>
        </p:nvCxnSpPr>
        <p:spPr>
          <a:xfrm>
            <a:off x="7257104" y="4678508"/>
            <a:ext cx="679069" cy="5707"/>
          </a:xfrm>
          <a:prstGeom prst="line">
            <a:avLst/>
          </a:prstGeom>
          <a:ln w="38100">
            <a:solidFill>
              <a:srgbClr val="CB33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FF72ED0-1BBE-452C-9932-E692EFAF231F}"/>
              </a:ext>
            </a:extLst>
          </p:cNvPr>
          <p:cNvSpPr txBox="1"/>
          <p:nvPr/>
        </p:nvSpPr>
        <p:spPr>
          <a:xfrm>
            <a:off x="8106507" y="4506199"/>
            <a:ext cx="133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B333B"/>
                </a:solidFill>
              </a:rPr>
              <a:t>Half second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33493B-54BE-42E6-8CE9-3D1A97BE2DD3}"/>
              </a:ext>
            </a:extLst>
          </p:cNvPr>
          <p:cNvSpPr/>
          <p:nvPr/>
        </p:nvSpPr>
        <p:spPr>
          <a:xfrm>
            <a:off x="1941036" y="6369108"/>
            <a:ext cx="9830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3087"/>
                </a:solidFill>
                <a:sym typeface="Wingdings" panose="05000000000000000000" pitchFamily="2" charset="2"/>
              </a:rPr>
              <a:t>Refer to the “Getting Started with the Arduino” presentation for an explanation of how the sketch works.</a:t>
            </a:r>
            <a:endParaRPr lang="en-US" i="1" dirty="0">
              <a:solidFill>
                <a:srgbClr val="003087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ADF13D3-4377-47C9-AEBC-6D33F833F32B}"/>
              </a:ext>
            </a:extLst>
          </p:cNvPr>
          <p:cNvGrpSpPr/>
          <p:nvPr/>
        </p:nvGrpSpPr>
        <p:grpSpPr>
          <a:xfrm>
            <a:off x="3254697" y="3056583"/>
            <a:ext cx="6963222" cy="369332"/>
            <a:chOff x="3254697" y="3056583"/>
            <a:chExt cx="6963222" cy="369332"/>
          </a:xfrm>
        </p:grpSpPr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D981DA2C-6BE4-47DF-B51D-C9A8AEA4C757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254697" y="3098732"/>
              <a:ext cx="2325129" cy="159574"/>
            </a:xfrm>
            <a:prstGeom prst="bentConnector2">
              <a:avLst/>
            </a:prstGeom>
            <a:ln w="19050">
              <a:solidFill>
                <a:srgbClr val="00308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C78AF84-69A3-43AD-AAE1-82B29F9AD5F3}"/>
                </a:ext>
              </a:extLst>
            </p:cNvPr>
            <p:cNvSpPr/>
            <p:nvPr/>
          </p:nvSpPr>
          <p:spPr>
            <a:xfrm>
              <a:off x="5654426" y="3056583"/>
              <a:ext cx="4563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3087"/>
                  </a:solidFill>
                  <a:sym typeface="Wingdings" panose="05000000000000000000" pitchFamily="2" charset="2"/>
                </a:rPr>
                <a:t>Recall, LED_BUILTIN is another name for pin 13</a:t>
              </a:r>
              <a:endParaRPr lang="en-US" i="1" dirty="0">
                <a:solidFill>
                  <a:srgbClr val="00308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645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8" grpId="0"/>
      <p:bldP spid="20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" y="-130291"/>
            <a:ext cx="10515600" cy="13255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Play around with the sketch.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68" y="1195272"/>
            <a:ext cx="11682514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Change the time to 1.5 seconds on and 1 second off.</a:t>
            </a:r>
          </a:p>
          <a:p>
            <a:r>
              <a:rPr lang="en-US" dirty="0"/>
              <a:t>Blink out SOS in Morse code (dot-dot-dot-dash-dash-dash-dot-dot-dot)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/>
              <a:t>three short pulses (0.25 seconds each) followed by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/>
              <a:t>three long pulses (0.75 second each) followed by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/>
              <a:t>three short pulses (0.25 seconds each) followed by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/>
              <a:t>a brief pause (1 second)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800" dirty="0"/>
              <a:t>repeat a. through d. using an infinite loop</a:t>
            </a:r>
          </a:p>
          <a:p>
            <a:r>
              <a:rPr lang="en-US" dirty="0"/>
              <a:t>Change the LED circuit to be connected to a different pin.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93684"/>
      </p:ext>
    </p:extLst>
  </p:cSld>
  <p:clrMapOvr>
    <a:masterClrMapping/>
  </p:clrMapOvr>
</p:sld>
</file>

<file path=ppt/theme/theme1.xml><?xml version="1.0" encoding="utf-8"?>
<a:theme xmlns:a="http://schemas.openxmlformats.org/drawingml/2006/main" name="Expanded Slid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anded Slide Theme" id="{2F7484A4-7A9F-4B98-96AC-2FF08647E21D}" vid="{D2194315-72CD-433D-82C0-34C5764078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Expanded Slide Theme</Template>
  <TotalTime>945</TotalTime>
  <Words>417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Expanded Slide Theme</vt:lpstr>
      <vt:lpstr>First Five  4b</vt:lpstr>
      <vt:lpstr>Making an LED Blink</vt:lpstr>
      <vt:lpstr>Making an LED Blink</vt:lpstr>
      <vt:lpstr>Making an LED blink</vt:lpstr>
      <vt:lpstr>Lighting an LED</vt:lpstr>
      <vt:lpstr>Make an LED blink repeatedly every half second</vt:lpstr>
      <vt:lpstr>What needs to change?</vt:lpstr>
      <vt:lpstr>Play around with the sketch.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User</cp:lastModifiedBy>
  <cp:revision>68</cp:revision>
  <cp:lastPrinted>2019-12-16T17:34:27Z</cp:lastPrinted>
  <dcterms:created xsi:type="dcterms:W3CDTF">2017-03-05T23:41:57Z</dcterms:created>
  <dcterms:modified xsi:type="dcterms:W3CDTF">2019-12-16T17:34:29Z</dcterms:modified>
</cp:coreProperties>
</file>