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21" r:id="rId2"/>
    <p:sldId id="280" r:id="rId3"/>
    <p:sldId id="315" r:id="rId4"/>
    <p:sldId id="281" r:id="rId5"/>
    <p:sldId id="282" r:id="rId6"/>
    <p:sldId id="292" r:id="rId7"/>
    <p:sldId id="322" r:id="rId8"/>
    <p:sldId id="293" r:id="rId9"/>
    <p:sldId id="294" r:id="rId10"/>
    <p:sldId id="295" r:id="rId11"/>
    <p:sldId id="296" r:id="rId12"/>
    <p:sldId id="298" r:id="rId13"/>
    <p:sldId id="299" r:id="rId14"/>
    <p:sldId id="300" r:id="rId15"/>
    <p:sldId id="297" r:id="rId16"/>
    <p:sldId id="301" r:id="rId17"/>
    <p:sldId id="323" r:id="rId18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87"/>
    <a:srgbClr val="CB333B"/>
    <a:srgbClr val="A5A5A5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53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2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01T17:49:44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574 470 12496 0 0,'0'3'-1526'0'0,"1"5"870"0"0,4 15 14388 0 0,0-14-11600 0 0,-4-8-1832 0 0,6 35 927 0 0,-3-18-740 0 0,0-1 0 0 0,3 8-487 0 0,-1-8 152 0 0,-1 1 0 0 0,0-1 0 0 0,-1 6-152 0 0,-4-21 89 0 0,8 17 42 0 0,-7-18-39 0 0,-1-1 4 0 0,15-6 171 0 0,-5-6-167 0 0,0-1 0 0 0,0 0 0 0 0,5-10-100 0 0,-3 4 57 0 0,20-38 174 0 0,-23 41-159 0 0,-1 0-1 0 0,2 0 1 0 0,0 1-1 0 0,2-1-71 0 0,99-122 172 0 0,-67 82-133 0 0,-27 31-44 0 0,0-1-1 0 0,9-18 6 0 0,-2-17-1293 0 0,-23 61 1195 0 0,-1-1-1 0 0,0 1 1 0 0,0 0 0 0 0,0-1-1 0 0,0 1 1 0 0,0 0-1 0 0,0-1 1 0 0,0 1 0 0 0,0 0-1 0 0,0-1 1 0 0,0 1-1 0 0,0-1 1 0 0,0 1 0 0 0,0 0-1 0 0,0-1 1 0 0,0 1-1 0 0,0 0 1 0 0,0-1 0 0 0,0 1-1 0 0,0 0 1 0 0,-1-1-1 0 0,1 1 1 0 0,0 0 0 0 0,0-1-1 0 0,0 1 1 0 0,-1 0-1 0 0,1-1 1 0 0,0 1 0 0 0,0 0-1 0 0,-1 0 1 0 0,1 0 0 0 0,0-1-1 0 0,-1 1 1 0 0,1 0-1 0 0,0 0 1 0 0,-1 0 0 0 0,1-1-1 0 0,0 1 1 0 0,-1 0 98 0 0,1 0-20 0 0,-1 0-1243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01T17:49:52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1494 95 12528 0 0,'-6'-5'285'0'0,"1"0"0"0"0,-2 0 1 0 0,1 1-1 0 0,0-1 0 0 0,-1 2 1 0 0,0-1-1 0 0,0 1 0 0 0,0-1 1 0 0,0 2-1 0 0,-1-1 0 0 0,0 1-285 0 0,-34-14 2132 0 0,21 11-1362 0 0,-15-4-10 0 0,0 2 0 0 0,0 1 0 0 0,0 2-1 0 0,-12 1-759 0 0,-14 4 848 0 0,-27 6-848 0 0,30 1 160 0 0,0 3 0 0 0,0 2 0 0 0,-4 5-160 0 0,35-10 25 0 0,2-1 21 0 0,1 1 1 0 0,-12 6-47 0 0,-108 56 25 0 0,109-50-20 0 0,1 1-1 0 0,-29 24-4 0 0,28-17 126 0 0,1 1-1 0 0,1 2 0 0 0,-15 19-125 0 0,19-17 0 0 0,11-12 0 0 0,0 0 0 0 0,1 2 0 0 0,1 0 0 0 0,1 1 0 0 0,-7 15 0 0 0,6-2 0 0 0,6-17 0 0 0,1 1 0 0 0,1 0 0 0 0,1 1 0 0 0,-3 17 0 0 0,8-27 0 0 0,1-1 0 0 0,0 1 0 0 0,1 0 0 0 0,1-1 0 0 0,-1 1 0 0 0,2 0 0 0 0,1 9 0 0 0,1 3 0 0 0,-3-19 0 0 0,0 1 0 0 0,1 0 0 0 0,0-1 0 0 0,0 1 0 0 0,1-1 0 0 0,0 1 0 0 0,0 1 0 0 0,9 14-11 0 0,0 0 0 0 0,1-1-1 0 0,1 0 1 0 0,1-2 0 0 0,0 1-1 0 0,9 6 12 0 0,17 15-34 0 0,1-1 0 0 0,7 1 34 0 0,-18-17-53 0 0,2-2 0 0 0,0-1-1 0 0,31 13 54 0 0,-26-16 30 0 0,1-2 0 0 0,2 0-30 0 0,3 0 12 0 0,-13-5-12 0 0,2-1 0 0 0,-1-1 0 0 0,26 2 0 0 0,16-2 0 0 0,7-2 0 0 0,-41-6-19 0 0,0-1 0 0 0,10-3 19 0 0,12 0 226 0 0,-39 1-149 0 0,0-1 0 0 0,-1 0-1 0 0,1-2 1 0 0,11-4-77 0 0,25-7 111 0 0,-28 8 11 0 0,0-2-1 0 0,-1 0 1 0 0,1-3-122 0 0,2 0 109 0 0,31-15 38 0 0,30-20-147 0 0,-28 10 53 0 0,-32 19-53 0 0,25-17 0 0 0,-47 29 0 0 0,98-67 0 0 0,-99 68 0 0 0,-1 1 0 0 0,0-1 0 0 0,-1 0 0 0 0,0-1 0 0 0,0 0 0 0 0,0 0 0 0 0,-1-1 0 0 0,-1 0 0 0 0,3-3 0 0 0,4-10 0 0 0,-5 10 0 0 0,-1 0 0 0 0,-1 0 0 0 0,0 0 0 0 0,0-1 0 0 0,1-8 0 0 0,13-66 0 0 0,-5 20 0 0 0,-13 54 0 0 0,0-1 0 0 0,-1 0 0 0 0,0 0 0 0 0,-2-10 0 0 0,1 7 0 0 0,-1 1 0 0 0,-1 1 0 0 0,0-1 0 0 0,-4-12 0 0 0,-2-10 0 0 0,6 28 0 0 0,0 0 0 0 0,-1 0 0 0 0,-1 1 0 0 0,1-1 0 0 0,-2 1 0 0 0,-4-9 0 0 0,-8-10 0 0 0,-11-12 0 0 0,21 30 0 0 0,-4-5-11 0 0,-1 1 0 0 0,0 0 0 0 0,-1 1 0 0 0,-1 0 0 0 0,0 1-1 0 0,-1 1 1 0 0,-2-2 11 0 0,-29-15-82 0 0,-39-19 82 0 0,81 45 0 0 0,-9-4 1 0 0,1 0 0 0 0,-1 2-1 0 0,0-1 1 0 0,-1 2 0 0 0,-2-1-1 0 0,-70-9-96 0 0,64 10 20 0 0,-62-6 26 0 0,1 4-1 0 0,-1 4 0 0 0,-8 4 51 0 0,-21 7-152 0 0,8 0-968 0 0,50-2-1697 0 0,39-6 1778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2FD5A5-DF4B-4627-9F9C-6066DB7694D9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1A2F82-008E-42F5-875F-E0FDFEC9A3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905" y="1122363"/>
            <a:ext cx="10058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905" y="3602038"/>
            <a:ext cx="10058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5FB1-D36B-4391-8864-D05D8C06178A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6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8FCE-8F93-4D12-84F3-B18965AC2A84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0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4FC-7E49-47B0-AB63-0EE9A4048EF2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0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3D7E-1CFE-4B3E-AED2-10EF9441C6D2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6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2594-8B53-425F-9F52-CF0BE8986943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7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1078029"/>
            <a:ext cx="5654041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78029"/>
            <a:ext cx="5654040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C34F-8BF9-4379-9584-4F9F5FDE5C61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7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9234-9316-478F-9D5A-A6C6C1AD1631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4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79D6-E007-4C22-A104-30B040C23118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4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D494-BD0C-4F1D-AE3E-6DBE5D6B45EE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26B-6CE4-48A4-936C-1A3A830F32FC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3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AB94-FC85-4FF7-A739-C75CEDCAB84A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3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59" y="211757"/>
            <a:ext cx="11482939" cy="75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59" y="1116531"/>
            <a:ext cx="11482939" cy="5060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6356350"/>
            <a:ext cx="156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552B-D5C0-4E00-8985-5A7619954177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238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FA1978-C81B-49B3-9584-59C13E79A1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8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customXml" Target="../ink/ink2.xml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tech.edu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339768-4824-4829-BAD8-6DCFACDB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First Five  4c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044D7-C697-450E-BFBB-21E401DFA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09216-794D-459B-9516-E4DDFFC5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10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46F2EDF-8A1F-4E97-8A51-4327E262D8BC}"/>
              </a:ext>
            </a:extLst>
          </p:cNvPr>
          <p:cNvSpPr txBox="1">
            <a:spLocks/>
          </p:cNvSpPr>
          <p:nvPr/>
        </p:nvSpPr>
        <p:spPr>
          <a:xfrm>
            <a:off x="97536" y="108750"/>
            <a:ext cx="10515600" cy="755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Numbering the Lines on the Serial Monitor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A0DD7A-AB97-4603-9891-CBA0F535091F}"/>
              </a:ext>
            </a:extLst>
          </p:cNvPr>
          <p:cNvSpPr/>
          <p:nvPr/>
        </p:nvSpPr>
        <p:spPr>
          <a:xfrm>
            <a:off x="159082" y="825199"/>
            <a:ext cx="114547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Why do you think it could be useful to print the number of each iteration on the serial monitor?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What can you program to be printed that will make the iteration show up on the serial monitor?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Can you add a number at the beginning of the statement in “”?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8EB3F3-4307-4FE6-B63C-C9EE6A59B91A}"/>
              </a:ext>
            </a:extLst>
          </p:cNvPr>
          <p:cNvSpPr/>
          <p:nvPr/>
        </p:nvSpPr>
        <p:spPr>
          <a:xfrm>
            <a:off x="882318" y="1908394"/>
            <a:ext cx="1115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Serial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("1 COMPLETE: Pathways to Engineering Technology Employment");</a:t>
            </a:r>
            <a:endParaRPr lang="en-US" dirty="0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229BC29B-5067-49A5-AD46-9526F8261B96}"/>
              </a:ext>
            </a:extLst>
          </p:cNvPr>
          <p:cNvSpPr/>
          <p:nvPr/>
        </p:nvSpPr>
        <p:spPr>
          <a:xfrm>
            <a:off x="2659440" y="1494358"/>
            <a:ext cx="1190054" cy="1161620"/>
          </a:xfrm>
          <a:prstGeom prst="mathMultiply">
            <a:avLst>
              <a:gd name="adj1" fmla="val 8119"/>
            </a:avLst>
          </a:prstGeom>
          <a:solidFill>
            <a:srgbClr val="CB333B"/>
          </a:solidFill>
          <a:ln>
            <a:solidFill>
              <a:srgbClr val="CB3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E80D96B-F121-4C6D-94D5-FAA8E1727C1D}"/>
              </a:ext>
            </a:extLst>
          </p:cNvPr>
          <p:cNvSpPr/>
          <p:nvPr/>
        </p:nvSpPr>
        <p:spPr>
          <a:xfrm>
            <a:off x="1434353" y="2434200"/>
            <a:ext cx="5510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CB333B"/>
                </a:solidFill>
              </a:rPr>
              <a:t>No, the value will not change with each iteration.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5D459F7-F4B3-428B-972B-CFC9E2D17DF6}"/>
              </a:ext>
            </a:extLst>
          </p:cNvPr>
          <p:cNvSpPr/>
          <p:nvPr/>
        </p:nvSpPr>
        <p:spPr>
          <a:xfrm>
            <a:off x="159082" y="2890391"/>
            <a:ext cx="11454707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You need to print the iteration value each time it changes.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Type </a:t>
            </a:r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Serial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(i); </a:t>
            </a:r>
            <a:r>
              <a:rPr lang="en-US" dirty="0"/>
              <a:t>before the other </a:t>
            </a:r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Serial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println </a:t>
            </a:r>
            <a:r>
              <a:rPr lang="en-US" dirty="0"/>
              <a:t>line and see what happens.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65A68-DBCA-4266-9EBF-84795F5D94E4}"/>
              </a:ext>
            </a:extLst>
          </p:cNvPr>
          <p:cNvSpPr/>
          <p:nvPr/>
        </p:nvSpPr>
        <p:spPr>
          <a:xfrm>
            <a:off x="487338" y="5378534"/>
            <a:ext cx="7404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003087"/>
                </a:solidFill>
              </a:rPr>
              <a:t>How can you make it have a space between the number and the printed text?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1BCEE7-F0E1-44A6-8928-67DB74DE4DE8}"/>
              </a:ext>
            </a:extLst>
          </p:cNvPr>
          <p:cNvSpPr/>
          <p:nvPr/>
        </p:nvSpPr>
        <p:spPr>
          <a:xfrm>
            <a:off x="4120777" y="3655498"/>
            <a:ext cx="684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CB333B"/>
                </a:solidFill>
              </a:rPr>
              <a:t>Yes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31BE2AF-3492-4A52-AB30-D4C8EBCA5603}"/>
              </a:ext>
            </a:extLst>
          </p:cNvPr>
          <p:cNvSpPr/>
          <p:nvPr/>
        </p:nvSpPr>
        <p:spPr>
          <a:xfrm>
            <a:off x="4736771" y="3902210"/>
            <a:ext cx="7226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CB333B"/>
                </a:solidFill>
              </a:rPr>
              <a:t>i is a variable and a variable does not have the “” marks around it in the print statement. If you are printing a string of text it needs the “” around it.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F5C51-5667-46CC-9474-901E9D1B0BC4}"/>
              </a:ext>
            </a:extLst>
          </p:cNvPr>
          <p:cNvSpPr/>
          <p:nvPr/>
        </p:nvSpPr>
        <p:spPr>
          <a:xfrm>
            <a:off x="465410" y="3641816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003087"/>
                </a:solidFill>
              </a:rPr>
              <a:t>Does the value of i change each time?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B01CEB-828D-41E3-9844-5C65BAE9B1A1}"/>
              </a:ext>
            </a:extLst>
          </p:cNvPr>
          <p:cNvSpPr/>
          <p:nvPr/>
        </p:nvSpPr>
        <p:spPr>
          <a:xfrm>
            <a:off x="465410" y="4082493"/>
            <a:ext cx="4388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003087"/>
                </a:solidFill>
              </a:rPr>
              <a:t>Why does this command not have the i in “”?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86AC69-6DDA-49A2-A486-DC244EC08684}"/>
              </a:ext>
            </a:extLst>
          </p:cNvPr>
          <p:cNvSpPr/>
          <p:nvPr/>
        </p:nvSpPr>
        <p:spPr>
          <a:xfrm>
            <a:off x="465410" y="4494161"/>
            <a:ext cx="6975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003087"/>
                </a:solidFill>
              </a:rPr>
              <a:t>Is the number of iteration on the same line as the printed text?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67728B-5C53-40BD-A330-858D923559CD}"/>
              </a:ext>
            </a:extLst>
          </p:cNvPr>
          <p:cNvSpPr/>
          <p:nvPr/>
        </p:nvSpPr>
        <p:spPr>
          <a:xfrm>
            <a:off x="6457618" y="4503624"/>
            <a:ext cx="684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CB333B"/>
                </a:solidFill>
              </a:rPr>
              <a:t>No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347CBE-346F-4E95-B527-1FCF1D3D5CAF}"/>
              </a:ext>
            </a:extLst>
          </p:cNvPr>
          <p:cNvSpPr/>
          <p:nvPr/>
        </p:nvSpPr>
        <p:spPr>
          <a:xfrm>
            <a:off x="465410" y="4920652"/>
            <a:ext cx="517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003087"/>
                </a:solidFill>
              </a:rPr>
              <a:t>What can you do to make it not print to the next line?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5162F55-26C4-4D89-806A-AC5C8AB152FB}"/>
              </a:ext>
            </a:extLst>
          </p:cNvPr>
          <p:cNvSpPr/>
          <p:nvPr/>
        </p:nvSpPr>
        <p:spPr>
          <a:xfrm>
            <a:off x="5644776" y="4915981"/>
            <a:ext cx="6388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CB333B"/>
                </a:solidFill>
              </a:rPr>
              <a:t>Remove the ln from the statement printing the iteration value. 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262E408-A0E6-481F-A256-05C78E25A81D}"/>
              </a:ext>
            </a:extLst>
          </p:cNvPr>
          <p:cNvSpPr/>
          <p:nvPr/>
        </p:nvSpPr>
        <p:spPr>
          <a:xfrm>
            <a:off x="487338" y="5742054"/>
            <a:ext cx="1096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CB333B"/>
                </a:solidFill>
              </a:rPr>
              <a:t>Because the serial monitor prints exactly the content between the “”, you can add spaces at the beginning of the text after the “ to give space between the number and the text. Try it out!</a:t>
            </a:r>
          </a:p>
        </p:txBody>
      </p:sp>
    </p:spTree>
    <p:extLst>
      <p:ext uri="{BB962C8B-B14F-4D97-AF65-F5344CB8AC3E}">
        <p14:creationId xmlns:p14="http://schemas.microsoft.com/office/powerpoint/2010/main" val="322739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  <p:bldP spid="4" grpId="0"/>
      <p:bldP spid="5" grpId="0" animBg="1"/>
      <p:bldP spid="43" grpId="0"/>
      <p:bldP spid="44" grpId="0" uiExpand="1" build="p"/>
      <p:bldP spid="6" grpId="0"/>
      <p:bldP spid="46" grpId="0"/>
      <p:bldP spid="47" grpId="0"/>
      <p:bldP spid="8" grpId="0"/>
      <p:bldP spid="11" grpId="0"/>
      <p:bldP spid="12" grpId="0"/>
      <p:bldP spid="48" grpId="0"/>
      <p:bldP spid="13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5A8FA47-FC5E-4555-8975-8EDDEA88A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69" y="1218474"/>
            <a:ext cx="4235877" cy="274155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11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46F2EDF-8A1F-4E97-8A51-4327E262D8BC}"/>
              </a:ext>
            </a:extLst>
          </p:cNvPr>
          <p:cNvSpPr txBox="1">
            <a:spLocks/>
          </p:cNvSpPr>
          <p:nvPr/>
        </p:nvSpPr>
        <p:spPr>
          <a:xfrm>
            <a:off x="97536" y="108750"/>
            <a:ext cx="10515600" cy="755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Printing to the Serial Monitor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67D0C-CB5B-47DE-85A8-C2274CBE6E8F}"/>
              </a:ext>
            </a:extLst>
          </p:cNvPr>
          <p:cNvSpPr/>
          <p:nvPr/>
        </p:nvSpPr>
        <p:spPr>
          <a:xfrm>
            <a:off x="338728" y="3367565"/>
            <a:ext cx="1186652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setup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(){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Serial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begin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(9600);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i=0; i&lt;5; i++) 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Serial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(i);</a:t>
            </a:r>
            <a:endParaRPr lang="en-US" sz="1600" dirty="0">
              <a:solidFill>
                <a:srgbClr val="D354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     Serial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(" COMPLETE: Pathways to Engineering Technology Employment");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  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37335F-B48C-45D0-A4D9-E6D6D8DF5CA3}"/>
              </a:ext>
            </a:extLst>
          </p:cNvPr>
          <p:cNvSpPr/>
          <p:nvPr/>
        </p:nvSpPr>
        <p:spPr>
          <a:xfrm>
            <a:off x="190832" y="968149"/>
            <a:ext cx="10142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003087"/>
                </a:solidFill>
              </a:rPr>
              <a:t>Can you make it print 5 iterations and then start over and print 5 more iterations indefinitely?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498AB9-A9DF-4B9B-808F-2B57DBBA7560}"/>
              </a:ext>
            </a:extLst>
          </p:cNvPr>
          <p:cNvSpPr/>
          <p:nvPr/>
        </p:nvSpPr>
        <p:spPr>
          <a:xfrm>
            <a:off x="190831" y="1312129"/>
            <a:ext cx="5745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CB333B"/>
                </a:solidFill>
              </a:rPr>
              <a:t>Move the entire for statement into the loop function.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2A5D5E-60F0-441A-9D56-CB1F61AFC6A5}"/>
              </a:ext>
            </a:extLst>
          </p:cNvPr>
          <p:cNvSpPr/>
          <p:nvPr/>
        </p:nvSpPr>
        <p:spPr>
          <a:xfrm>
            <a:off x="184538" y="968635"/>
            <a:ext cx="6308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003087"/>
                </a:solidFill>
              </a:rPr>
              <a:t>Where and how would you type the phrase </a:t>
            </a:r>
            <a:r>
              <a:rPr lang="en-US" b="1" dirty="0">
                <a:solidFill>
                  <a:srgbClr val="003087"/>
                </a:solidFill>
              </a:rPr>
              <a:t>Success 5 lines have been printed!</a:t>
            </a:r>
            <a:r>
              <a:rPr lang="en-US" i="1" dirty="0">
                <a:solidFill>
                  <a:srgbClr val="003087"/>
                </a:solidFill>
              </a:rPr>
              <a:t> only once on its own line after  the fifth time the text is printed before it starts repeating again?  Experiment with the code to figure it out!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8AC417-94F7-4255-8501-5F8BD798024E}"/>
              </a:ext>
            </a:extLst>
          </p:cNvPr>
          <p:cNvSpPr/>
          <p:nvPr/>
        </p:nvSpPr>
        <p:spPr>
          <a:xfrm>
            <a:off x="217406" y="2114601"/>
            <a:ext cx="6008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CB333B"/>
                </a:solidFill>
              </a:rPr>
              <a:t>Type the command in the loop function, but outside of the </a:t>
            </a:r>
            <a:r>
              <a:rPr lang="en-US" b="1" dirty="0">
                <a:solidFill>
                  <a:srgbClr val="CB333B"/>
                </a:solidFill>
              </a:rPr>
              <a:t>for</a:t>
            </a:r>
            <a:r>
              <a:rPr lang="en-US" dirty="0">
                <a:solidFill>
                  <a:srgbClr val="CB333B"/>
                </a:solidFill>
              </a:rPr>
              <a:t> statement (between the second to last } and last }.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56EB44-9754-4436-8C47-C58B22F425F7}"/>
              </a:ext>
            </a:extLst>
          </p:cNvPr>
          <p:cNvSpPr/>
          <p:nvPr/>
        </p:nvSpPr>
        <p:spPr>
          <a:xfrm>
            <a:off x="3377453" y="6423650"/>
            <a:ext cx="6688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003087"/>
                </a:solidFill>
              </a:rPr>
              <a:t>Tip: Uncheck the </a:t>
            </a:r>
            <a:r>
              <a:rPr lang="en-US" i="1" dirty="0" err="1">
                <a:solidFill>
                  <a:srgbClr val="003087"/>
                </a:solidFill>
              </a:rPr>
              <a:t>Autoscroll</a:t>
            </a:r>
            <a:r>
              <a:rPr lang="en-US" i="1" dirty="0">
                <a:solidFill>
                  <a:srgbClr val="003087"/>
                </a:solidFill>
              </a:rPr>
              <a:t> box to stop the scrolling and see the text.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B5F24B-F837-4882-9B38-3BFD160A19D0}"/>
              </a:ext>
            </a:extLst>
          </p:cNvPr>
          <p:cNvSpPr/>
          <p:nvPr/>
        </p:nvSpPr>
        <p:spPr>
          <a:xfrm>
            <a:off x="338728" y="3364469"/>
            <a:ext cx="118665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setup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(){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Serial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begin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(9600);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  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i=0; i&lt;5; i++) 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Serial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(i);</a:t>
            </a:r>
            <a:endParaRPr lang="en-US" sz="1600" dirty="0">
              <a:solidFill>
                <a:srgbClr val="D354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     Serial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(" COMPLETE: Pathways to Engineering Technology Employment");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E563E5-CEE5-43BB-9B22-B82C064446D7}"/>
              </a:ext>
            </a:extLst>
          </p:cNvPr>
          <p:cNvSpPr/>
          <p:nvPr/>
        </p:nvSpPr>
        <p:spPr>
          <a:xfrm>
            <a:off x="338728" y="3369241"/>
            <a:ext cx="118665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setup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(){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Serial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begin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(9600);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  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i=0; i&lt;5; i++) 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Serial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(i);</a:t>
            </a:r>
            <a:endParaRPr lang="en-US" sz="1600" dirty="0">
              <a:solidFill>
                <a:srgbClr val="D354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     Serial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(" COMPLETE: Pathways to Engineering Technology Employment");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6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 Serial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(“Success 5 lines have been printed");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CADC5D1-5A65-4C8C-977F-0CB89F58D994}"/>
                  </a:ext>
                </a:extLst>
              </p14:cNvPr>
              <p14:cNvContentPartPr/>
              <p14:nvPr/>
            </p14:nvContentPartPr>
            <p14:xfrm>
              <a:off x="7511071" y="3686181"/>
              <a:ext cx="164520" cy="210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CADC5D1-5A65-4C8C-977F-0CB89F58D9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2071" y="3677541"/>
                <a:ext cx="1821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E043A22-20D0-40DC-B528-4954E2A36A64}"/>
                  </a:ext>
                </a:extLst>
              </p14:cNvPr>
              <p14:cNvContentPartPr/>
              <p14:nvPr/>
            </p14:nvContentPartPr>
            <p14:xfrm>
              <a:off x="7278871" y="3608061"/>
              <a:ext cx="714600" cy="496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E043A22-20D0-40DC-B528-4954E2A36A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69871" y="3599061"/>
                <a:ext cx="732240" cy="5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057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2" grpId="1"/>
      <p:bldP spid="23" grpId="0"/>
      <p:bldP spid="24" grpId="0"/>
      <p:bldP spid="25" grpId="0"/>
      <p:bldP spid="27" grpId="0"/>
      <p:bldP spid="27" grpId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12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46F2EDF-8A1F-4E97-8A51-4327E262D8BC}"/>
              </a:ext>
            </a:extLst>
          </p:cNvPr>
          <p:cNvSpPr txBox="1">
            <a:spLocks/>
          </p:cNvSpPr>
          <p:nvPr/>
        </p:nvSpPr>
        <p:spPr>
          <a:xfrm>
            <a:off x="97536" y="108750"/>
            <a:ext cx="10515600" cy="755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Experimenting with Serial Monitor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83032D-663A-40E6-A3DD-BB2F3F469249}"/>
              </a:ext>
            </a:extLst>
          </p:cNvPr>
          <p:cNvSpPr/>
          <p:nvPr/>
        </p:nvSpPr>
        <p:spPr>
          <a:xfrm>
            <a:off x="159082" y="825199"/>
            <a:ext cx="1145470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Print some information about yourself to the serial monitor. Include the following information in an order/presentation of your choosing: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Your full name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Your favorite foods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Your favorite movies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fun fact about yourself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counter that starts at 5 and ends at 8.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counter that starts at 1 and ends at 10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Some things to do with your sketch: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Print something(s) only once.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Print a counter only once.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Print something(s) indefinitely.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Print a counter indefinitely.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Print something(s) indefinitely before the counter.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Print something(s) indefinitely after the counter.</a:t>
            </a:r>
          </a:p>
        </p:txBody>
      </p:sp>
    </p:spTree>
    <p:extLst>
      <p:ext uri="{BB962C8B-B14F-4D97-AF65-F5344CB8AC3E}">
        <p14:creationId xmlns:p14="http://schemas.microsoft.com/office/powerpoint/2010/main" val="3353358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13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46F2EDF-8A1F-4E97-8A51-4327E262D8BC}"/>
              </a:ext>
            </a:extLst>
          </p:cNvPr>
          <p:cNvSpPr txBox="1">
            <a:spLocks/>
          </p:cNvSpPr>
          <p:nvPr/>
        </p:nvSpPr>
        <p:spPr>
          <a:xfrm>
            <a:off x="97536" y="108750"/>
            <a:ext cx="12094464" cy="755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Experiment with </a:t>
            </a:r>
            <a:r>
              <a:rPr lang="en-US" b="1" dirty="0"/>
              <a:t>for</a:t>
            </a:r>
            <a:r>
              <a:rPr lang="en-US" dirty="0"/>
              <a:t> statements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9E1665-2F26-4869-A0EC-F9E7C77D6626}"/>
              </a:ext>
            </a:extLst>
          </p:cNvPr>
          <p:cNvSpPr/>
          <p:nvPr/>
        </p:nvSpPr>
        <p:spPr>
          <a:xfrm>
            <a:off x="432779" y="1410062"/>
            <a:ext cx="1175922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600"/>
              </a:spcAft>
            </a:pPr>
            <a:r>
              <a:rPr lang="en-US" sz="2000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i=0; i&lt;5; i++) { commands for action }</a:t>
            </a:r>
          </a:p>
          <a:p>
            <a:pPr>
              <a:spcAft>
                <a:spcPts val="3600"/>
              </a:spcAft>
            </a:pPr>
            <a:r>
              <a:rPr lang="en-US" sz="2000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i=100; i&gt;20; i--) {commands for action }</a:t>
            </a:r>
          </a:p>
          <a:p>
            <a:pPr>
              <a:spcAft>
                <a:spcPts val="3600"/>
              </a:spcAft>
            </a:pPr>
            <a:r>
              <a:rPr lang="en-US" sz="2000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i=0; i&lt;80; i+=2) {commands for action }</a:t>
            </a:r>
          </a:p>
          <a:p>
            <a:pPr>
              <a:spcAft>
                <a:spcPts val="3600"/>
              </a:spcAft>
            </a:pPr>
            <a:r>
              <a:rPr lang="en-US" sz="2000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i=50; i&gt;=0; i-=5) {commands for action }</a:t>
            </a:r>
          </a:p>
          <a:p>
            <a:pPr>
              <a:spcAft>
                <a:spcPts val="3600"/>
              </a:spcAft>
            </a:pPr>
            <a:r>
              <a:rPr lang="en-US" sz="2000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i=2; i&lt;100; i=i*1.5) {commands for action }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endParaRPr lang="en-US" sz="2000" dirty="0">
              <a:cs typeface="Courier New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35164C-9411-4EA3-B27F-D7B6E8BDA300}"/>
              </a:ext>
            </a:extLst>
          </p:cNvPr>
          <p:cNvSpPr/>
          <p:nvPr/>
        </p:nvSpPr>
        <p:spPr>
          <a:xfrm>
            <a:off x="529587" y="176035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• </a:t>
            </a:r>
            <a:r>
              <a:rPr lang="en-US" dirty="0">
                <a:cs typeface="Courier New" pitchFamily="49" charset="0"/>
              </a:rPr>
              <a:t>increment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cs typeface="Courier New" pitchFamily="49" charset="0"/>
              </a:rPr>
              <a:t> by one each time (0,1,2,3,4)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91583F-BF1E-40B8-89F0-8D3C9FE02D6C}"/>
              </a:ext>
            </a:extLst>
          </p:cNvPr>
          <p:cNvSpPr/>
          <p:nvPr/>
        </p:nvSpPr>
        <p:spPr>
          <a:xfrm>
            <a:off x="529587" y="3289625"/>
            <a:ext cx="4676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• </a:t>
            </a:r>
            <a:r>
              <a:rPr lang="en-US" dirty="0">
                <a:cs typeface="Courier New" pitchFamily="49" charset="0"/>
              </a:rPr>
              <a:t>increment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cs typeface="Courier New" pitchFamily="49" charset="0"/>
              </a:rPr>
              <a:t> by 2 each time (0,2,4,6,…,76,78)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AA6F79-D976-44B3-B2BD-AD3255944FD9}"/>
              </a:ext>
            </a:extLst>
          </p:cNvPr>
          <p:cNvSpPr/>
          <p:nvPr/>
        </p:nvSpPr>
        <p:spPr>
          <a:xfrm>
            <a:off x="529587" y="40930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• </a:t>
            </a:r>
            <a:r>
              <a:rPr lang="en-US" dirty="0">
                <a:cs typeface="Courier New" pitchFamily="49" charset="0"/>
              </a:rPr>
              <a:t>decrement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cs typeface="Courier New" pitchFamily="49" charset="0"/>
              </a:rPr>
              <a:t> by 5 each time (50,45,40,35,…,5,0)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C6232-E8C1-43A0-92BD-C6EF298B4589}"/>
              </a:ext>
            </a:extLst>
          </p:cNvPr>
          <p:cNvSpPr/>
          <p:nvPr/>
        </p:nvSpPr>
        <p:spPr>
          <a:xfrm>
            <a:off x="529587" y="2517973"/>
            <a:ext cx="5327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• </a:t>
            </a:r>
            <a:r>
              <a:rPr lang="en-US" dirty="0">
                <a:cs typeface="Courier New" pitchFamily="49" charset="0"/>
              </a:rPr>
              <a:t>decrement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cs typeface="Courier New" pitchFamily="49" charset="0"/>
              </a:rPr>
              <a:t> by one each time (100,99,98,…,22, 21)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B3AE30-9F96-4F26-999D-353F40489A3F}"/>
              </a:ext>
            </a:extLst>
          </p:cNvPr>
          <p:cNvSpPr/>
          <p:nvPr/>
        </p:nvSpPr>
        <p:spPr>
          <a:xfrm>
            <a:off x="529587" y="4809199"/>
            <a:ext cx="5782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• </a:t>
            </a:r>
            <a:r>
              <a:rPr lang="en-US" dirty="0">
                <a:cs typeface="Courier New" pitchFamily="49" charset="0"/>
              </a:rPr>
              <a:t>multiply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cs typeface="Courier New" pitchFamily="49" charset="0"/>
              </a:rPr>
              <a:t> by 1.5 each time (2,3,4,6,9,13,19,28,42,63,94)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046086-4590-4105-AAAF-227FF6CFCD7B}"/>
              </a:ext>
            </a:extLst>
          </p:cNvPr>
          <p:cNvSpPr/>
          <p:nvPr/>
        </p:nvSpPr>
        <p:spPr>
          <a:xfrm>
            <a:off x="159082" y="825199"/>
            <a:ext cx="11454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Examples of different </a:t>
            </a:r>
            <a:r>
              <a:rPr lang="en-US" sz="2400" b="1" dirty="0"/>
              <a:t>for</a:t>
            </a:r>
            <a:r>
              <a:rPr lang="en-US" sz="2400" dirty="0"/>
              <a:t> statements:</a:t>
            </a:r>
          </a:p>
        </p:txBody>
      </p:sp>
    </p:spTree>
    <p:extLst>
      <p:ext uri="{BB962C8B-B14F-4D97-AF65-F5344CB8AC3E}">
        <p14:creationId xmlns:p14="http://schemas.microsoft.com/office/powerpoint/2010/main" val="64812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/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14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46F2EDF-8A1F-4E97-8A51-4327E262D8BC}"/>
              </a:ext>
            </a:extLst>
          </p:cNvPr>
          <p:cNvSpPr txBox="1">
            <a:spLocks/>
          </p:cNvSpPr>
          <p:nvPr/>
        </p:nvSpPr>
        <p:spPr>
          <a:xfrm>
            <a:off x="97536" y="108750"/>
            <a:ext cx="12094464" cy="755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Experiment with </a:t>
            </a:r>
            <a:r>
              <a:rPr lang="en-US" b="1" dirty="0"/>
              <a:t>for</a:t>
            </a:r>
            <a:r>
              <a:rPr lang="en-US" dirty="0"/>
              <a:t> statements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046086-4590-4105-AAAF-227FF6CFCD7B}"/>
              </a:ext>
            </a:extLst>
          </p:cNvPr>
          <p:cNvSpPr/>
          <p:nvPr/>
        </p:nvSpPr>
        <p:spPr>
          <a:xfrm>
            <a:off x="159082" y="825199"/>
            <a:ext cx="11454707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Try to display different patterns. Some suggestions are: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libri" panose="020F0502020204030204" pitchFamily="34" charset="0"/>
              </a:rPr>
              <a:t>1, 2, 3, …100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libri" panose="020F0502020204030204" pitchFamily="34" charset="0"/>
              </a:rPr>
              <a:t>100, 99, 98, …-27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libri" panose="020F0502020204030204" pitchFamily="34" charset="0"/>
              </a:rPr>
              <a:t>0, 3, 6, 9, …69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libri" panose="020F0502020204030204" pitchFamily="34" charset="0"/>
              </a:rPr>
              <a:t>1000, 950, 900, …50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libri" panose="020F0502020204030204" pitchFamily="34" charset="0"/>
              </a:rPr>
              <a:t>1, 2, 4, 8, 16, …1024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libri" panose="020F0502020204030204" pitchFamily="34" charset="0"/>
              </a:rPr>
              <a:t>1024, 512, 256, …1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libri" panose="020F0502020204030204" pitchFamily="34" charset="0"/>
              </a:rPr>
              <a:t>1, 4, 9, 16, 25, …100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400" kern="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libri" panose="020F0502020204030204" pitchFamily="34" charset="0"/>
              </a:rPr>
              <a:t>Print them once or have them repeating indefinitely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libri" panose="020F0502020204030204" pitchFamily="34" charset="0"/>
              </a:rPr>
              <a:t>Remember this depends on where you place the for statement (setup vs loop function).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166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15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46F2EDF-8A1F-4E97-8A51-4327E262D8BC}"/>
              </a:ext>
            </a:extLst>
          </p:cNvPr>
          <p:cNvSpPr txBox="1">
            <a:spLocks/>
          </p:cNvSpPr>
          <p:nvPr/>
        </p:nvSpPr>
        <p:spPr>
          <a:xfrm>
            <a:off x="97536" y="108750"/>
            <a:ext cx="11865864" cy="755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Recap Printing to the Serial Monitor and </a:t>
            </a:r>
            <a:r>
              <a:rPr lang="en-US" b="1" dirty="0"/>
              <a:t>for</a:t>
            </a:r>
            <a:r>
              <a:rPr lang="en-US" dirty="0"/>
              <a:t> Statements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A0DD7A-AB97-4603-9891-CBA0F535091F}"/>
              </a:ext>
            </a:extLst>
          </p:cNvPr>
          <p:cNvSpPr/>
          <p:nvPr/>
        </p:nvSpPr>
        <p:spPr>
          <a:xfrm>
            <a:off x="228600" y="825199"/>
            <a:ext cx="11385189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is the difference between how you write the commands for printing text vs printing a variable?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happens when you write your write the print commands in the for statement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happens when you write your write the print commands outside of the for statement?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happens when you write your write the print commands in the loop function?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F77C7A-CE7D-4C77-8711-CB397E1F9F01}"/>
              </a:ext>
            </a:extLst>
          </p:cNvPr>
          <p:cNvSpPr/>
          <p:nvPr/>
        </p:nvSpPr>
        <p:spPr>
          <a:xfrm>
            <a:off x="577235" y="1628167"/>
            <a:ext cx="1133921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CB333B"/>
                </a:solidFill>
              </a:rPr>
              <a:t>Text is nested between “” in the Serial.print() command and the serial monitor displays everything within the text.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CB333B"/>
                </a:solidFill>
              </a:rPr>
              <a:t>A variable does not have “” around it in the Serial.print() command and it changes depending on what the value of the variable is at the moment it is printed.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E30940-4284-432D-99D7-CB1260F8C962}"/>
              </a:ext>
            </a:extLst>
          </p:cNvPr>
          <p:cNvSpPr/>
          <p:nvPr/>
        </p:nvSpPr>
        <p:spPr>
          <a:xfrm>
            <a:off x="576259" y="3429000"/>
            <a:ext cx="6685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CB333B"/>
                </a:solidFill>
              </a:rPr>
              <a:t>Text/variable will display each time the for loop is executed.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B466DD-0674-44F4-9CB2-D342288FBBB2}"/>
              </a:ext>
            </a:extLst>
          </p:cNvPr>
          <p:cNvSpPr/>
          <p:nvPr/>
        </p:nvSpPr>
        <p:spPr>
          <a:xfrm>
            <a:off x="576259" y="4639994"/>
            <a:ext cx="7947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CB333B"/>
                </a:solidFill>
              </a:rPr>
              <a:t>Text/variable will display once (repeated indefinitely if in loop function).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2B44F9-2E23-43B8-8D05-04142AB015FF}"/>
              </a:ext>
            </a:extLst>
          </p:cNvPr>
          <p:cNvSpPr/>
          <p:nvPr/>
        </p:nvSpPr>
        <p:spPr>
          <a:xfrm>
            <a:off x="576259" y="5556498"/>
            <a:ext cx="6685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CB333B"/>
                </a:solidFill>
              </a:rPr>
              <a:t>Text/variable will display indefinitely.</a:t>
            </a:r>
          </a:p>
        </p:txBody>
      </p:sp>
    </p:spTree>
    <p:extLst>
      <p:ext uri="{BB962C8B-B14F-4D97-AF65-F5344CB8AC3E}">
        <p14:creationId xmlns:p14="http://schemas.microsoft.com/office/powerpoint/2010/main" val="321641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  <p:bldP spid="6" grpId="0"/>
      <p:bldP spid="7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16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46F2EDF-8A1F-4E97-8A51-4327E262D8BC}"/>
              </a:ext>
            </a:extLst>
          </p:cNvPr>
          <p:cNvSpPr txBox="1">
            <a:spLocks/>
          </p:cNvSpPr>
          <p:nvPr/>
        </p:nvSpPr>
        <p:spPr>
          <a:xfrm>
            <a:off x="97536" y="108750"/>
            <a:ext cx="11865864" cy="755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Recap Printing to the Serial Monitor and </a:t>
            </a:r>
            <a:r>
              <a:rPr lang="en-US" b="1" dirty="0"/>
              <a:t>for</a:t>
            </a:r>
            <a:r>
              <a:rPr lang="en-US" dirty="0"/>
              <a:t> Statements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A0DD7A-AB97-4603-9891-CBA0F535091F}"/>
              </a:ext>
            </a:extLst>
          </p:cNvPr>
          <p:cNvSpPr/>
          <p:nvPr/>
        </p:nvSpPr>
        <p:spPr>
          <a:xfrm>
            <a:off x="228600" y="825199"/>
            <a:ext cx="113851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happens when you write your write the print commands in the setup function?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will including ln with your print command do?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do </a:t>
            </a:r>
            <a:r>
              <a:rPr lang="en-US" sz="2400" b="1" dirty="0"/>
              <a:t>for</a:t>
            </a:r>
            <a:r>
              <a:rPr lang="en-US" sz="2400" dirty="0"/>
              <a:t> statements work?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173EFE-1921-4DCE-841E-808AF6382A33}"/>
              </a:ext>
            </a:extLst>
          </p:cNvPr>
          <p:cNvSpPr/>
          <p:nvPr/>
        </p:nvSpPr>
        <p:spPr>
          <a:xfrm>
            <a:off x="494981" y="1325335"/>
            <a:ext cx="6685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CB333B"/>
                </a:solidFill>
              </a:rPr>
              <a:t>Text/variable will display only once.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2AE747-8C6B-4C0D-903C-0F1253B31316}"/>
              </a:ext>
            </a:extLst>
          </p:cNvPr>
          <p:cNvSpPr/>
          <p:nvPr/>
        </p:nvSpPr>
        <p:spPr>
          <a:xfrm>
            <a:off x="494981" y="2198651"/>
            <a:ext cx="8800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CB333B"/>
                </a:solidFill>
              </a:rPr>
              <a:t>Prints the text in the print command and then moves the curser to the next line.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EEACE8-CE72-4C8A-853C-47BD7DE7EFC8}"/>
              </a:ext>
            </a:extLst>
          </p:cNvPr>
          <p:cNvSpPr/>
          <p:nvPr/>
        </p:nvSpPr>
        <p:spPr>
          <a:xfrm>
            <a:off x="328796" y="3083565"/>
            <a:ext cx="108507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CB333B"/>
                </a:solidFill>
              </a:rPr>
              <a:t>Executes a set of commands for a pre determined number of iterations.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CB333B"/>
                </a:solidFill>
              </a:rPr>
              <a:t>Is written using three main arguments: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CB333B"/>
                </a:solidFill>
              </a:rPr>
              <a:t>Starting point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CB333B"/>
                </a:solidFill>
              </a:rPr>
              <a:t>Conditional statement to be met in order for the </a:t>
            </a:r>
            <a:r>
              <a:rPr lang="en-US" sz="2000" b="1" dirty="0">
                <a:solidFill>
                  <a:srgbClr val="CB333B"/>
                </a:solidFill>
              </a:rPr>
              <a:t>for</a:t>
            </a:r>
            <a:r>
              <a:rPr lang="en-US" sz="2000" dirty="0">
                <a:solidFill>
                  <a:srgbClr val="CB333B"/>
                </a:solidFill>
              </a:rPr>
              <a:t> statement to be executed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CB333B"/>
                </a:solidFill>
              </a:rPr>
              <a:t>The amount of increase/decrease the iteration is for the </a:t>
            </a:r>
            <a:r>
              <a:rPr lang="en-US" sz="2000" b="1" dirty="0">
                <a:solidFill>
                  <a:srgbClr val="CB333B"/>
                </a:solidFill>
              </a:rPr>
              <a:t>for</a:t>
            </a:r>
            <a:r>
              <a:rPr lang="en-US" sz="2000" dirty="0">
                <a:solidFill>
                  <a:srgbClr val="CB333B"/>
                </a:solidFill>
              </a:rPr>
              <a:t> statement</a:t>
            </a:r>
          </a:p>
        </p:txBody>
      </p:sp>
    </p:spTree>
    <p:extLst>
      <p:ext uri="{BB962C8B-B14F-4D97-AF65-F5344CB8AC3E}">
        <p14:creationId xmlns:p14="http://schemas.microsoft.com/office/powerpoint/2010/main" val="256065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DEEC-B75D-4BF6-A2B8-38D592FBC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5F7A4-5A8D-4F25-A5F7-E1418192C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720E1-A6C7-42C3-9591-253A448BC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6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14208" y="2683059"/>
            <a:ext cx="5040565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0" y="4164126"/>
            <a:ext cx="2198320" cy="136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909622" y="1160741"/>
            <a:ext cx="2445149" cy="139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10004362" y="5642064"/>
            <a:ext cx="2187639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2314208" y="4164126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2335767" y="5642064"/>
            <a:ext cx="2425048" cy="120890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70660" y="2683060"/>
            <a:ext cx="4721341" cy="2842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4067"/>
            <a:ext cx="2208628" cy="111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1181686"/>
            <a:ext cx="2208628" cy="13900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2321168" y="1181685"/>
            <a:ext cx="2475915" cy="13844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2321169" y="2136"/>
            <a:ext cx="2482512" cy="109514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2434" y="-1"/>
            <a:ext cx="2462339" cy="1083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470660" y="0"/>
            <a:ext cx="2462339" cy="10830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0048887" y="-1"/>
            <a:ext cx="2143114" cy="108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470660" y="1196690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0048887" y="1196689"/>
            <a:ext cx="2143114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2683059"/>
            <a:ext cx="2198321" cy="1361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0" y="5642066"/>
            <a:ext cx="2198321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892434" y="5642066"/>
            <a:ext cx="2462339" cy="1215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7470660" y="5642067"/>
            <a:ext cx="2462339" cy="121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922" y="2908758"/>
            <a:ext cx="4314579" cy="242067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Serial Monitor and </a:t>
            </a:r>
            <a:r>
              <a:rPr lang="en-US" sz="5400" b="1" dirty="0">
                <a:solidFill>
                  <a:schemeClr val="bg1"/>
                </a:solidFill>
              </a:rPr>
              <a:t>for</a:t>
            </a:r>
            <a:r>
              <a:rPr lang="en-US" sz="5400" dirty="0">
                <a:solidFill>
                  <a:schemeClr val="bg1"/>
                </a:solidFill>
              </a:rPr>
              <a:t> Statements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7182" y="6351729"/>
            <a:ext cx="2743200" cy="365125"/>
          </a:xfrm>
          <a:ln>
            <a:noFill/>
          </a:ln>
        </p:spPr>
        <p:txBody>
          <a:bodyPr/>
          <a:lstStyle/>
          <a:p>
            <a:fld id="{AF9F945A-7155-4828-81E1-722329993529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938" y="96711"/>
            <a:ext cx="1041012" cy="947437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61" y="5761860"/>
            <a:ext cx="974544" cy="9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7467309" y="1179776"/>
            <a:ext cx="2453249" cy="136647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892434" y="4164126"/>
            <a:ext cx="2462337" cy="136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8E29867A-CA96-4D5A-AB4D-4D22A32108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5" y="2778759"/>
            <a:ext cx="4559817" cy="11826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EDB5972-3748-47E2-B732-B66C912A1FB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4475285"/>
            <a:ext cx="2108499" cy="8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C04E-60DF-49FA-B3C1-C7486250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99"/>
          </a:xfrm>
        </p:spPr>
        <p:txBody>
          <a:bodyPr>
            <a:normAutofit/>
          </a:bodyPr>
          <a:lstStyle/>
          <a:p>
            <a:r>
              <a:rPr lang="en-US" sz="4800" b="1" dirty="0"/>
              <a:t>Serial Monitor and </a:t>
            </a:r>
            <a:r>
              <a:rPr lang="en-US" sz="4800" b="1" i="1" dirty="0"/>
              <a:t>for</a:t>
            </a:r>
            <a:r>
              <a:rPr lang="en-US" sz="4800" b="1" dirty="0"/>
              <a:t>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7DDA-E8D4-4EE7-8210-ADDA41C9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924"/>
            <a:ext cx="10515600" cy="5008039"/>
          </a:xfrm>
        </p:spPr>
        <p:txBody>
          <a:bodyPr>
            <a:normAutofit/>
          </a:bodyPr>
          <a:lstStyle/>
          <a:p>
            <a:r>
              <a:rPr lang="en-US" sz="3200" dirty="0"/>
              <a:t>Print information to the Arduino IDE serial monitor.</a:t>
            </a:r>
          </a:p>
          <a:p>
            <a:r>
              <a:rPr lang="en-US" sz="3200" dirty="0"/>
              <a:t>Use </a:t>
            </a:r>
            <a:r>
              <a:rPr lang="en-US" sz="3200" i="1" dirty="0"/>
              <a:t>for</a:t>
            </a:r>
            <a:r>
              <a:rPr lang="en-US" sz="3200" dirty="0"/>
              <a:t> statements to execute program loops in a sketch.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7C63A-E8D8-43A9-8E32-56B0FE7B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5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" y="191389"/>
            <a:ext cx="10515600" cy="759587"/>
          </a:xfrm>
        </p:spPr>
        <p:txBody>
          <a:bodyPr>
            <a:normAutofit/>
          </a:bodyPr>
          <a:lstStyle/>
          <a:p>
            <a:r>
              <a:rPr lang="en-US" dirty="0"/>
              <a:t>Using the Serial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68" y="950977"/>
            <a:ext cx="5495194" cy="520919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Sometimes you want to see what is happening inside the Arduino.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Troubleshooting purposes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Monitoring the status of something in your sketch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Getting feedback or data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The serial monitor acts like a window into the brain of the Arduino.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83F2A-85D7-4E3F-9A3F-05A29EA15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680" y="1039528"/>
            <a:ext cx="6094974" cy="415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7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9A37F3-098B-40C5-8322-9A4E358B8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342" y="1556051"/>
            <a:ext cx="8897633" cy="39045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5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46F2EDF-8A1F-4E97-8A51-4327E262D8BC}"/>
              </a:ext>
            </a:extLst>
          </p:cNvPr>
          <p:cNvSpPr txBox="1">
            <a:spLocks/>
          </p:cNvSpPr>
          <p:nvPr/>
        </p:nvSpPr>
        <p:spPr>
          <a:xfrm>
            <a:off x="97536" y="108750"/>
            <a:ext cx="10515600" cy="755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Printing to the Serial Monitor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DED6A2-69C3-453D-98B8-0D46F42EF044}"/>
              </a:ext>
            </a:extLst>
          </p:cNvPr>
          <p:cNvSpPr/>
          <p:nvPr/>
        </p:nvSpPr>
        <p:spPr>
          <a:xfrm>
            <a:off x="159082" y="825199"/>
            <a:ext cx="597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Type this sketch into the Arduino IDE to see what happens.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A645038-99AB-4670-B69B-BA2ACFA7AB71}"/>
              </a:ext>
            </a:extLst>
          </p:cNvPr>
          <p:cNvGrpSpPr/>
          <p:nvPr/>
        </p:nvGrpSpPr>
        <p:grpSpPr>
          <a:xfrm>
            <a:off x="3968014" y="2328091"/>
            <a:ext cx="7791651" cy="1200329"/>
            <a:chOff x="3683977" y="2505670"/>
            <a:chExt cx="7791651" cy="120032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FF4324-E927-42FF-AA8C-0B4DCFFF6C0E}"/>
                </a:ext>
              </a:extLst>
            </p:cNvPr>
            <p:cNvSpPr/>
            <p:nvPr/>
          </p:nvSpPr>
          <p:spPr>
            <a:xfrm>
              <a:off x="4911810" y="2505670"/>
              <a:ext cx="6563818" cy="12003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B333B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Whenever the serial monitor is being used, you have to have </a:t>
              </a:r>
              <a:r>
                <a:rPr lang="en-US" sz="1400" dirty="0">
                  <a:solidFill>
                    <a:srgbClr val="D35400"/>
                  </a:solidFill>
                  <a:latin typeface="Courier New" pitchFamily="49" charset="0"/>
                  <a:cs typeface="Courier New" pitchFamily="49" charset="0"/>
                </a:rPr>
                <a:t>Serial</a:t>
              </a:r>
              <a:r>
                <a:rPr lang="en-US" dirty="0"/>
                <a:t>.</a:t>
              </a:r>
              <a:r>
                <a:rPr lang="en-US" sz="1400" dirty="0">
                  <a:solidFill>
                    <a:srgbClr val="D35400"/>
                  </a:solidFill>
                  <a:latin typeface="Courier New" pitchFamily="49" charset="0"/>
                  <a:cs typeface="Courier New" pitchFamily="49" charset="0"/>
                </a:rPr>
                <a:t>begin</a:t>
              </a:r>
              <a:r>
                <a:rPr lang="en-US" dirty="0"/>
                <a:t>(9600); in the setup function. 9600 is the baud rate (how fast the serial monitor and Arduino communicate); do not change this value.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4F909B0-0CB9-4B24-93CA-8D92319026EA}"/>
                </a:ext>
              </a:extLst>
            </p:cNvPr>
            <p:cNvCxnSpPr/>
            <p:nvPr/>
          </p:nvCxnSpPr>
          <p:spPr>
            <a:xfrm flipH="1">
              <a:off x="3683977" y="3138854"/>
              <a:ext cx="1230923" cy="0"/>
            </a:xfrm>
            <a:prstGeom prst="straightConnector1">
              <a:avLst/>
            </a:prstGeom>
            <a:ln w="3810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E1666BF-B9E1-4520-9DDC-F3D237934CD7}"/>
              </a:ext>
            </a:extLst>
          </p:cNvPr>
          <p:cNvGrpSpPr/>
          <p:nvPr/>
        </p:nvGrpSpPr>
        <p:grpSpPr>
          <a:xfrm>
            <a:off x="4940871" y="3943048"/>
            <a:ext cx="6818794" cy="646331"/>
            <a:chOff x="4923286" y="3826118"/>
            <a:chExt cx="6818794" cy="64633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463B0CF-831B-4D32-A79F-C1E10BFD9A04}"/>
                </a:ext>
              </a:extLst>
            </p:cNvPr>
            <p:cNvSpPr/>
            <p:nvPr/>
          </p:nvSpPr>
          <p:spPr>
            <a:xfrm>
              <a:off x="5178262" y="3826118"/>
              <a:ext cx="6563818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B333B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To print to the serial monitor start with </a:t>
              </a:r>
              <a:r>
                <a:rPr lang="en-US" sz="1400" dirty="0">
                  <a:solidFill>
                    <a:srgbClr val="D35400"/>
                  </a:solidFill>
                  <a:latin typeface="Courier New" pitchFamily="49" charset="0"/>
                  <a:cs typeface="Courier New" pitchFamily="49" charset="0"/>
                </a:rPr>
                <a:t>Serial</a:t>
              </a:r>
              <a:r>
                <a:rPr lang="en-US" dirty="0"/>
                <a:t>.</a:t>
              </a:r>
              <a:r>
                <a:rPr lang="en-US" sz="1400" dirty="0">
                  <a:solidFill>
                    <a:srgbClr val="D35400"/>
                  </a:solidFill>
                  <a:latin typeface="Courier New" pitchFamily="49" charset="0"/>
                  <a:cs typeface="Courier New" pitchFamily="49" charset="0"/>
                </a:rPr>
                <a:t>print</a:t>
              </a:r>
              <a:r>
                <a:rPr lang="en-US" dirty="0"/>
                <a:t>(). If you are typing text, inside the (), put your text inside “”.</a:t>
              </a:r>
            </a:p>
          </p:txBody>
        </p: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43C6467F-1552-4334-962B-4682AB583FD9}"/>
                </a:ext>
              </a:extLst>
            </p:cNvPr>
            <p:cNvCxnSpPr>
              <a:stCxn id="27" idx="1"/>
            </p:cNvCxnSpPr>
            <p:nvPr/>
          </p:nvCxnSpPr>
          <p:spPr>
            <a:xfrm rot="10800000">
              <a:off x="4923286" y="3826118"/>
              <a:ext cx="254976" cy="323166"/>
            </a:xfrm>
            <a:prstGeom prst="bentConnector2">
              <a:avLst/>
            </a:prstGeom>
            <a:ln w="3810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E4E0007C-40C2-4EED-8F45-004CB521D961}"/>
              </a:ext>
            </a:extLst>
          </p:cNvPr>
          <p:cNvSpPr/>
          <p:nvPr/>
        </p:nvSpPr>
        <p:spPr>
          <a:xfrm>
            <a:off x="490825" y="1171447"/>
            <a:ext cx="7875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B333B"/>
                </a:solidFill>
              </a:rPr>
              <a:t>The text repeats itself in the serial monitor over and over on the same line.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07C2CDD-5FAA-4CEB-B718-EF26650AB8E3}"/>
              </a:ext>
            </a:extLst>
          </p:cNvPr>
          <p:cNvGrpSpPr/>
          <p:nvPr/>
        </p:nvGrpSpPr>
        <p:grpSpPr>
          <a:xfrm>
            <a:off x="3249778" y="3943048"/>
            <a:ext cx="5116261" cy="646331"/>
            <a:chOff x="4044478" y="4325106"/>
            <a:chExt cx="5116261" cy="36933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937C126-BCFE-41ED-A355-075236F74CC9}"/>
                </a:ext>
              </a:extLst>
            </p:cNvPr>
            <p:cNvSpPr/>
            <p:nvPr/>
          </p:nvSpPr>
          <p:spPr>
            <a:xfrm>
              <a:off x="4299438" y="4325106"/>
              <a:ext cx="4861301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B333B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Add ln to the end of print (making the statement </a:t>
              </a:r>
              <a:r>
                <a:rPr lang="en-US" dirty="0">
                  <a:solidFill>
                    <a:srgbClr val="D35400"/>
                  </a:solidFill>
                  <a:latin typeface="Courier New" pitchFamily="49" charset="0"/>
                  <a:cs typeface="Courier New" pitchFamily="49" charset="0"/>
                </a:rPr>
                <a:t>Serial</a:t>
              </a:r>
              <a:r>
                <a:rPr lang="en-US" dirty="0"/>
                <a:t>.</a:t>
              </a:r>
              <a:r>
                <a:rPr lang="en-US" dirty="0">
                  <a:solidFill>
                    <a:srgbClr val="D35400"/>
                  </a:solidFill>
                  <a:latin typeface="Courier New" pitchFamily="49" charset="0"/>
                  <a:cs typeface="Courier New" pitchFamily="49" charset="0"/>
                </a:rPr>
                <a:t>println</a:t>
              </a:r>
              <a:r>
                <a:rPr lang="en-US" dirty="0"/>
                <a:t>(“text text”). What happens?</a:t>
              </a:r>
            </a:p>
          </p:txBody>
        </p: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4DFD7115-A05E-4D9F-AA20-B8387BAA5404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rot="10800000">
              <a:off x="4044478" y="4325108"/>
              <a:ext cx="254960" cy="184664"/>
            </a:xfrm>
            <a:prstGeom prst="bentConnector2">
              <a:avLst/>
            </a:prstGeom>
            <a:ln w="3810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B577B10-8325-4D0E-911A-E68C85E71C37}"/>
              </a:ext>
            </a:extLst>
          </p:cNvPr>
          <p:cNvSpPr/>
          <p:nvPr/>
        </p:nvSpPr>
        <p:spPr>
          <a:xfrm>
            <a:off x="236084" y="5571151"/>
            <a:ext cx="10546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Where can you put the print statement to make the text appear only once on the serial monitor?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379783C-3D3B-4237-8E06-E295DBC184A3}"/>
              </a:ext>
            </a:extLst>
          </p:cNvPr>
          <p:cNvSpPr/>
          <p:nvPr/>
        </p:nvSpPr>
        <p:spPr>
          <a:xfrm>
            <a:off x="567827" y="5893975"/>
            <a:ext cx="7875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B333B"/>
                </a:solidFill>
              </a:rPr>
              <a:t>Setup function after </a:t>
            </a:r>
            <a:r>
              <a:rPr lang="en-US" sz="20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Serial</a:t>
            </a:r>
            <a:r>
              <a:rPr lang="en-US" sz="2000" dirty="0"/>
              <a:t>.</a:t>
            </a:r>
            <a:r>
              <a:rPr lang="en-US" sz="20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begin</a:t>
            </a:r>
            <a:r>
              <a:rPr lang="en-US" sz="2000" dirty="0"/>
              <a:t>(9600); </a:t>
            </a:r>
            <a:r>
              <a:rPr lang="en-US" sz="2000" dirty="0">
                <a:solidFill>
                  <a:srgbClr val="CB333B"/>
                </a:solidFill>
              </a:rPr>
              <a:t>statement. Try it out!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48F340A-502B-4047-A102-2C7624F6AE25}"/>
              </a:ext>
            </a:extLst>
          </p:cNvPr>
          <p:cNvGrpSpPr/>
          <p:nvPr/>
        </p:nvGrpSpPr>
        <p:grpSpPr>
          <a:xfrm>
            <a:off x="9967622" y="415810"/>
            <a:ext cx="1995778" cy="1663571"/>
            <a:chOff x="9276115" y="2946862"/>
            <a:chExt cx="1995778" cy="166357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C68174C-18F0-4625-997A-35919AF5CCFC}"/>
                </a:ext>
              </a:extLst>
            </p:cNvPr>
            <p:cNvSpPr/>
            <p:nvPr/>
          </p:nvSpPr>
          <p:spPr>
            <a:xfrm>
              <a:off x="9276115" y="2946862"/>
              <a:ext cx="1995778" cy="9233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B333B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Click here to make your serial monitor appear.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581D149-7293-4E00-BC71-196331F7580E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 flipH="1">
              <a:off x="9430688" y="3870192"/>
              <a:ext cx="843316" cy="740241"/>
            </a:xfrm>
            <a:prstGeom prst="straightConnector1">
              <a:avLst/>
            </a:prstGeom>
            <a:ln w="38100">
              <a:solidFill>
                <a:srgbClr val="CB33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72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6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46F2EDF-8A1F-4E97-8A51-4327E262D8BC}"/>
              </a:ext>
            </a:extLst>
          </p:cNvPr>
          <p:cNvSpPr txBox="1">
            <a:spLocks/>
          </p:cNvSpPr>
          <p:nvPr/>
        </p:nvSpPr>
        <p:spPr>
          <a:xfrm>
            <a:off x="97536" y="108750"/>
            <a:ext cx="10515600" cy="755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Printing a Set Number of Times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DED6A2-69C3-453D-98B8-0D46F42EF044}"/>
              </a:ext>
            </a:extLst>
          </p:cNvPr>
          <p:cNvSpPr/>
          <p:nvPr/>
        </p:nvSpPr>
        <p:spPr>
          <a:xfrm>
            <a:off x="159082" y="735422"/>
            <a:ext cx="7829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Can you make the statement print only 5 times?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75B425-48D7-4EFD-966C-BC7811C1A35E}"/>
              </a:ext>
            </a:extLst>
          </p:cNvPr>
          <p:cNvSpPr/>
          <p:nvPr/>
        </p:nvSpPr>
        <p:spPr>
          <a:xfrm>
            <a:off x="512570" y="1211176"/>
            <a:ext cx="9965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B333B"/>
                </a:solidFill>
              </a:rPr>
              <a:t>You could type the same statement in the setup function 5 times.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91E183-94FC-4AEF-BD65-B99C929E6885}"/>
              </a:ext>
            </a:extLst>
          </p:cNvPr>
          <p:cNvSpPr/>
          <p:nvPr/>
        </p:nvSpPr>
        <p:spPr>
          <a:xfrm>
            <a:off x="2293314" y="5402243"/>
            <a:ext cx="76053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3087"/>
                </a:solidFill>
              </a:rPr>
              <a:t>There must be a more efficient way!? What if you had to print it 100 or 1000 times?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C3E852-B991-4851-B5EC-AA06312C56B8}"/>
              </a:ext>
            </a:extLst>
          </p:cNvPr>
          <p:cNvSpPr txBox="1"/>
          <p:nvPr/>
        </p:nvSpPr>
        <p:spPr>
          <a:xfrm>
            <a:off x="518501" y="2485508"/>
            <a:ext cx="114448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setup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(){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Serial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begin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(9600);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Serial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("COMPLETE: Pathways to Engineering Technology Employment");</a:t>
            </a:r>
          </a:p>
          <a:p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  Serial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("COMPLETE: Pathways to Engineering Technology Employment");</a:t>
            </a:r>
          </a:p>
          <a:p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  Serial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("COMPLETE: Pathways to Engineering Technology Employment");</a:t>
            </a:r>
          </a:p>
          <a:p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  Serial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("COMPLETE: Pathways to Engineering Technology Employment");</a:t>
            </a:r>
          </a:p>
          <a:p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  Serial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("COMPLETE: Pathways to Engineering Technology Employment");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05C10A-0F5D-4346-8999-B84EC113A31E}"/>
              </a:ext>
            </a:extLst>
          </p:cNvPr>
          <p:cNvSpPr/>
          <p:nvPr/>
        </p:nvSpPr>
        <p:spPr>
          <a:xfrm>
            <a:off x="422727" y="1823955"/>
            <a:ext cx="10575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3087"/>
                </a:solidFill>
              </a:rPr>
              <a:t>without </a:t>
            </a:r>
            <a:r>
              <a:rPr lang="en-US" sz="2800" b="1" dirty="0">
                <a:solidFill>
                  <a:srgbClr val="003087"/>
                </a:solidFill>
              </a:rPr>
              <a:t>for</a:t>
            </a:r>
            <a:r>
              <a:rPr lang="en-US" sz="2800" dirty="0">
                <a:solidFill>
                  <a:srgbClr val="003087"/>
                </a:solidFill>
              </a:rPr>
              <a:t> statement (writing the statement 5 times in setup function)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A4E154-485E-4B90-B313-F563CFA0A6B4}"/>
              </a:ext>
            </a:extLst>
          </p:cNvPr>
          <p:cNvCxnSpPr>
            <a:cxnSpLocks/>
          </p:cNvCxnSpPr>
          <p:nvPr/>
        </p:nvCxnSpPr>
        <p:spPr>
          <a:xfrm>
            <a:off x="502780" y="2347175"/>
            <a:ext cx="10373767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2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/>
          <a:p>
            <a:fld id="{AF9F945A-7155-4828-81E1-722329993529}" type="slidenum">
              <a:rPr lang="en-US" smtClean="0"/>
              <a:t>7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46F2EDF-8A1F-4E97-8A51-4327E262D8BC}"/>
              </a:ext>
            </a:extLst>
          </p:cNvPr>
          <p:cNvSpPr txBox="1">
            <a:spLocks/>
          </p:cNvSpPr>
          <p:nvPr/>
        </p:nvSpPr>
        <p:spPr>
          <a:xfrm>
            <a:off x="97536" y="108750"/>
            <a:ext cx="10515600" cy="755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Printing a Set Number of Times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659582-DAEE-4B93-A581-C7C4F79A52E2}"/>
              </a:ext>
            </a:extLst>
          </p:cNvPr>
          <p:cNvSpPr txBox="1"/>
          <p:nvPr/>
        </p:nvSpPr>
        <p:spPr>
          <a:xfrm>
            <a:off x="404465" y="2506182"/>
            <a:ext cx="11405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setup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(){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Serial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begin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(9600);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i=0; i&lt;5; i++) {</a:t>
            </a:r>
          </a:p>
          <a:p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    Serial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("COMPLETE: Pathways to Engineering Technology Employment");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}  </a:t>
            </a:r>
          </a:p>
          <a:p>
            <a:r>
              <a:rPr lang="en-US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81A3F4-82D2-40A7-81F7-F3F02615C6A4}"/>
              </a:ext>
            </a:extLst>
          </p:cNvPr>
          <p:cNvSpPr/>
          <p:nvPr/>
        </p:nvSpPr>
        <p:spPr>
          <a:xfrm>
            <a:off x="387657" y="1875167"/>
            <a:ext cx="10491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3087"/>
                </a:solidFill>
              </a:rPr>
              <a:t>with </a:t>
            </a:r>
            <a:r>
              <a:rPr lang="en-US" sz="2800" b="1" dirty="0">
                <a:solidFill>
                  <a:srgbClr val="003087"/>
                </a:solidFill>
              </a:rPr>
              <a:t>for</a:t>
            </a:r>
            <a:r>
              <a:rPr lang="en-US" sz="2800" dirty="0">
                <a:solidFill>
                  <a:srgbClr val="003087"/>
                </a:solidFill>
              </a:rPr>
              <a:t> statement (writing the statement once, but printing it 5 times)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0FA96B-C238-42B4-95C5-2C1AFEC79FCE}"/>
              </a:ext>
            </a:extLst>
          </p:cNvPr>
          <p:cNvCxnSpPr>
            <a:cxnSpLocks/>
          </p:cNvCxnSpPr>
          <p:nvPr/>
        </p:nvCxnSpPr>
        <p:spPr>
          <a:xfrm flipV="1">
            <a:off x="536037" y="2377886"/>
            <a:ext cx="10138379" cy="12416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0FE3521-6B02-4AEF-B07D-2F1B722AA47B}"/>
              </a:ext>
            </a:extLst>
          </p:cNvPr>
          <p:cNvSpPr/>
          <p:nvPr/>
        </p:nvSpPr>
        <p:spPr>
          <a:xfrm>
            <a:off x="404464" y="5539261"/>
            <a:ext cx="11482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3087"/>
                </a:solidFill>
              </a:rPr>
              <a:t>Notice nothing is written in the loop function, but you still have to write it in your sketch.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580C50-6A6E-4698-9BF5-7393309BAD1E}"/>
              </a:ext>
            </a:extLst>
          </p:cNvPr>
          <p:cNvSpPr/>
          <p:nvPr/>
        </p:nvSpPr>
        <p:spPr>
          <a:xfrm>
            <a:off x="2146389" y="6474231"/>
            <a:ext cx="8884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3087"/>
                </a:solidFill>
              </a:rPr>
              <a:t>Adapt your code to use the  </a:t>
            </a:r>
            <a:r>
              <a:rPr lang="en-US" b="1" i="1" dirty="0">
                <a:solidFill>
                  <a:srgbClr val="003087"/>
                </a:solidFill>
              </a:rPr>
              <a:t>for</a:t>
            </a:r>
            <a:r>
              <a:rPr lang="en-US" i="1" dirty="0">
                <a:solidFill>
                  <a:srgbClr val="003087"/>
                </a:solidFill>
              </a:rPr>
              <a:t> statement to print to the serial monitor only 5 times.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8F5B78-4175-477C-B600-F792C9146605}"/>
              </a:ext>
            </a:extLst>
          </p:cNvPr>
          <p:cNvSpPr/>
          <p:nvPr/>
        </p:nvSpPr>
        <p:spPr>
          <a:xfrm>
            <a:off x="193841" y="810245"/>
            <a:ext cx="118043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You can use a </a:t>
            </a:r>
            <a:r>
              <a:rPr lang="en-US" sz="2800" b="1" dirty="0"/>
              <a:t>for</a:t>
            </a:r>
            <a:r>
              <a:rPr lang="en-US" sz="2800" dirty="0"/>
              <a:t> statement to control the number of times the Arduino executes something.</a:t>
            </a:r>
          </a:p>
        </p:txBody>
      </p:sp>
    </p:spTree>
    <p:extLst>
      <p:ext uri="{BB962C8B-B14F-4D97-AF65-F5344CB8AC3E}">
        <p14:creationId xmlns:p14="http://schemas.microsoft.com/office/powerpoint/2010/main" val="11458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7" grpId="0"/>
      <p:bldP spid="2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8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46F2EDF-8A1F-4E97-8A51-4327E262D8BC}"/>
              </a:ext>
            </a:extLst>
          </p:cNvPr>
          <p:cNvSpPr txBox="1">
            <a:spLocks/>
          </p:cNvSpPr>
          <p:nvPr/>
        </p:nvSpPr>
        <p:spPr>
          <a:xfrm>
            <a:off x="97536" y="108750"/>
            <a:ext cx="10515600" cy="755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the int for?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19B67-2229-421D-8C37-232C472D01B6}"/>
              </a:ext>
            </a:extLst>
          </p:cNvPr>
          <p:cNvSpPr/>
          <p:nvPr/>
        </p:nvSpPr>
        <p:spPr>
          <a:xfrm>
            <a:off x="508495" y="4934233"/>
            <a:ext cx="11934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i=0; i&lt;5; i++) {</a:t>
            </a:r>
          </a:p>
          <a:p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    Serial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("COMPLETE: Pathways to Engineering Technology Employment");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A0DD7A-AB97-4603-9891-CBA0F535091F}"/>
              </a:ext>
            </a:extLst>
          </p:cNvPr>
          <p:cNvSpPr/>
          <p:nvPr/>
        </p:nvSpPr>
        <p:spPr>
          <a:xfrm>
            <a:off x="159082" y="825199"/>
            <a:ext cx="1145470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let’s talk about the “int” part of the statement before we discuss how the </a:t>
            </a:r>
            <a:r>
              <a:rPr lang="en-US" b="1" dirty="0"/>
              <a:t>for</a:t>
            </a:r>
            <a:r>
              <a:rPr lang="en-US" dirty="0"/>
              <a:t> statement works.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Anytime you use a value that the Arduino program does not recognize (not pre-defined) you have to tell the Arduino you are doing that, give the value a name, and a space allotment.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 a for statement, we need to have an account (or counter) for the number of times something is done.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counter is a variable that changes with each iteration.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 call the counter “i” and the “i” changes with each iteration of the for statement.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You could name it variable anything you want (cow, chair, apple), but usually you name it something that applies to what it does (e.g.; i for iteration).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“int” part is the space allotment for the variable.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An int represents an integer (a whole number) that ranges from -32,768 and 32,767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For a counter does it make sense to use an int? </a:t>
            </a:r>
          </a:p>
        </p:txBody>
      </p:sp>
    </p:spTree>
    <p:extLst>
      <p:ext uri="{BB962C8B-B14F-4D97-AF65-F5344CB8AC3E}">
        <p14:creationId xmlns:p14="http://schemas.microsoft.com/office/powerpoint/2010/main" val="289283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9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46F2EDF-8A1F-4E97-8A51-4327E262D8BC}"/>
              </a:ext>
            </a:extLst>
          </p:cNvPr>
          <p:cNvSpPr txBox="1">
            <a:spLocks/>
          </p:cNvSpPr>
          <p:nvPr/>
        </p:nvSpPr>
        <p:spPr>
          <a:xfrm>
            <a:off x="97536" y="108750"/>
            <a:ext cx="10515600" cy="755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</a:t>
            </a:r>
            <a:r>
              <a:rPr lang="en-US" b="1" dirty="0"/>
              <a:t>For</a:t>
            </a:r>
            <a:r>
              <a:rPr lang="en-US" dirty="0"/>
              <a:t> Statements Work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5F2B4AD-D995-444F-9DD8-8C6CF104756E}"/>
              </a:ext>
            </a:extLst>
          </p:cNvPr>
          <p:cNvGrpSpPr/>
          <p:nvPr/>
        </p:nvGrpSpPr>
        <p:grpSpPr>
          <a:xfrm>
            <a:off x="1153470" y="2510104"/>
            <a:ext cx="7374263" cy="2041742"/>
            <a:chOff x="914400" y="1490781"/>
            <a:chExt cx="7374263" cy="204174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E26B489-506A-46C9-8AE9-0D8F6B87932C}"/>
                </a:ext>
              </a:extLst>
            </p:cNvPr>
            <p:cNvCxnSpPr>
              <a:cxnSpLocks/>
            </p:cNvCxnSpPr>
            <p:nvPr/>
          </p:nvCxnSpPr>
          <p:spPr>
            <a:xfrm>
              <a:off x="1276350" y="1860113"/>
              <a:ext cx="0" cy="1672410"/>
            </a:xfrm>
            <a:prstGeom prst="straightConnector1">
              <a:avLst/>
            </a:prstGeom>
            <a:ln w="28575">
              <a:solidFill>
                <a:srgbClr val="00308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6F04A9D-3DC2-47C6-A6FD-E2ACC59A0D1A}"/>
                </a:ext>
              </a:extLst>
            </p:cNvPr>
            <p:cNvSpPr txBox="1"/>
            <p:nvPr/>
          </p:nvSpPr>
          <p:spPr>
            <a:xfrm>
              <a:off x="914400" y="1490781"/>
              <a:ext cx="7374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087"/>
                  </a:solidFill>
                </a:rPr>
                <a:t>declare </a:t>
              </a:r>
              <a:r>
                <a:rPr lang="en-US" dirty="0">
                  <a:solidFill>
                    <a:srgbClr val="003087"/>
                  </a:solidFill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US" dirty="0">
                  <a:solidFill>
                    <a:srgbClr val="003087"/>
                  </a:solidFill>
                </a:rPr>
                <a:t> as an integer (a number that can vary between -32,768 and 32,767)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8DBB55-9048-4FB8-943D-CBCCF38EDC6F}"/>
              </a:ext>
            </a:extLst>
          </p:cNvPr>
          <p:cNvGrpSpPr/>
          <p:nvPr/>
        </p:nvGrpSpPr>
        <p:grpSpPr>
          <a:xfrm>
            <a:off x="1918213" y="2992028"/>
            <a:ext cx="3096104" cy="1559818"/>
            <a:chOff x="1676400" y="2126455"/>
            <a:chExt cx="3096104" cy="155981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F27C57F-C004-419C-AE8E-8F149B404C4A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0" y="2498883"/>
              <a:ext cx="0" cy="1187390"/>
            </a:xfrm>
            <a:prstGeom prst="straightConnector1">
              <a:avLst/>
            </a:prstGeom>
            <a:ln w="28575">
              <a:solidFill>
                <a:srgbClr val="00308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0E5BD6-6E23-4107-A3D2-4BB95C22A34F}"/>
                </a:ext>
              </a:extLst>
            </p:cNvPr>
            <p:cNvSpPr txBox="1"/>
            <p:nvPr/>
          </p:nvSpPr>
          <p:spPr>
            <a:xfrm>
              <a:off x="1676400" y="2126455"/>
              <a:ext cx="3096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087"/>
                  </a:solidFill>
                </a:rPr>
                <a:t>the first value of </a:t>
              </a:r>
              <a:r>
                <a:rPr lang="en-US" dirty="0">
                  <a:solidFill>
                    <a:srgbClr val="003087"/>
                  </a:solidFill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US" dirty="0">
                  <a:solidFill>
                    <a:srgbClr val="003087"/>
                  </a:solidFill>
                </a:rPr>
                <a:t> will be zero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4D72614-C6B1-4435-9FCE-B0BC63DEC62C}"/>
              </a:ext>
            </a:extLst>
          </p:cNvPr>
          <p:cNvGrpSpPr/>
          <p:nvPr/>
        </p:nvGrpSpPr>
        <p:grpSpPr>
          <a:xfrm>
            <a:off x="2617790" y="3358074"/>
            <a:ext cx="4222759" cy="1193772"/>
            <a:chOff x="2330441" y="2830115"/>
            <a:chExt cx="4222759" cy="119377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551F44-A89A-42B3-914C-04B8AE496AEB}"/>
                </a:ext>
              </a:extLst>
            </p:cNvPr>
            <p:cNvSpPr txBox="1"/>
            <p:nvPr/>
          </p:nvSpPr>
          <p:spPr>
            <a:xfrm>
              <a:off x="2330441" y="2830115"/>
              <a:ext cx="4222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087"/>
                  </a:solidFill>
                </a:rPr>
                <a:t>continue to loop as long as </a:t>
              </a:r>
              <a:r>
                <a:rPr lang="en-US" dirty="0">
                  <a:solidFill>
                    <a:srgbClr val="003087"/>
                  </a:solidFill>
                  <a:latin typeface="Courier New" pitchFamily="49" charset="0"/>
                  <a:cs typeface="Courier New" pitchFamily="49" charset="0"/>
                </a:rPr>
                <a:t>i </a:t>
              </a:r>
              <a:r>
                <a:rPr lang="en-US" dirty="0">
                  <a:solidFill>
                    <a:srgbClr val="003087"/>
                  </a:solidFill>
                </a:rPr>
                <a:t>is less than 5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5C97C5C-2F5A-4A05-A11D-4D9AEB97875A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3170872"/>
              <a:ext cx="0" cy="853015"/>
            </a:xfrm>
            <a:prstGeom prst="straightConnector1">
              <a:avLst/>
            </a:prstGeom>
            <a:ln w="28575">
              <a:solidFill>
                <a:srgbClr val="00308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A8F0948-1EB9-4D3F-A85A-C8FD8B31EEC7}"/>
              </a:ext>
            </a:extLst>
          </p:cNvPr>
          <p:cNvGrpSpPr/>
          <p:nvPr/>
        </p:nvGrpSpPr>
        <p:grpSpPr>
          <a:xfrm>
            <a:off x="3156739" y="3787553"/>
            <a:ext cx="3729675" cy="764293"/>
            <a:chOff x="2971800" y="3423786"/>
            <a:chExt cx="3729675" cy="76429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1C515F-337D-4086-A66F-EF3E21EA2DBF}"/>
                </a:ext>
              </a:extLst>
            </p:cNvPr>
            <p:cNvSpPr txBox="1"/>
            <p:nvPr/>
          </p:nvSpPr>
          <p:spPr>
            <a:xfrm>
              <a:off x="2971800" y="3423786"/>
              <a:ext cx="3729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087"/>
                  </a:solidFill>
                </a:rPr>
                <a:t>increment </a:t>
              </a:r>
              <a:r>
                <a:rPr lang="en-US" dirty="0">
                  <a:solidFill>
                    <a:srgbClr val="003087"/>
                  </a:solidFill>
                  <a:latin typeface="Courier New" pitchFamily="49" charset="0"/>
                  <a:cs typeface="Courier New" pitchFamily="49" charset="0"/>
                </a:rPr>
                <a:t>i </a:t>
              </a:r>
              <a:r>
                <a:rPr lang="en-US" dirty="0">
                  <a:solidFill>
                    <a:srgbClr val="003087"/>
                  </a:solidFill>
                </a:rPr>
                <a:t>each time through loop 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35D6B61-7DAB-4A65-9DED-571227556954}"/>
                </a:ext>
              </a:extLst>
            </p:cNvPr>
            <p:cNvCxnSpPr>
              <a:cxnSpLocks/>
            </p:cNvCxnSpPr>
            <p:nvPr/>
          </p:nvCxnSpPr>
          <p:spPr>
            <a:xfrm>
              <a:off x="3224452" y="3761571"/>
              <a:ext cx="0" cy="426508"/>
            </a:xfrm>
            <a:prstGeom prst="straightConnector1">
              <a:avLst/>
            </a:prstGeom>
            <a:ln w="28575">
              <a:solidFill>
                <a:srgbClr val="00308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4449B9E-BBBB-4AC1-AC3E-CF0BA1308912}"/>
              </a:ext>
            </a:extLst>
          </p:cNvPr>
          <p:cNvSpPr txBox="1"/>
          <p:nvPr/>
        </p:nvSpPr>
        <p:spPr>
          <a:xfrm>
            <a:off x="8782610" y="3010440"/>
            <a:ext cx="2959208" cy="1631216"/>
          </a:xfrm>
          <a:prstGeom prst="rect">
            <a:avLst/>
          </a:prstGeom>
          <a:noFill/>
          <a:ln w="19050">
            <a:solidFill>
              <a:srgbClr val="CB333B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i=0 the first time through loop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i=1 the second time through loop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i=2 the third time through loop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i=3 the fourth time through loop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i=4 the fifth time through loop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19B67-2229-421D-8C37-232C472D01B6}"/>
              </a:ext>
            </a:extLst>
          </p:cNvPr>
          <p:cNvSpPr/>
          <p:nvPr/>
        </p:nvSpPr>
        <p:spPr>
          <a:xfrm>
            <a:off x="673849" y="4629534"/>
            <a:ext cx="11577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i=0; i&lt;5; i++) {</a:t>
            </a:r>
          </a:p>
          <a:p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    Serial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("COMPLETE: Pathways to Engineering Technology Employment");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A0DD7A-AB97-4603-9891-CBA0F535091F}"/>
              </a:ext>
            </a:extLst>
          </p:cNvPr>
          <p:cNvSpPr/>
          <p:nvPr/>
        </p:nvSpPr>
        <p:spPr>
          <a:xfrm>
            <a:off x="159082" y="825199"/>
            <a:ext cx="11454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You can read the for statement like a sentence to help you understand how it works.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A14B43-7EFF-4DBA-B556-92A3D2E38B34}"/>
              </a:ext>
            </a:extLst>
          </p:cNvPr>
          <p:cNvSpPr/>
          <p:nvPr/>
        </p:nvSpPr>
        <p:spPr>
          <a:xfrm>
            <a:off x="1410174" y="1351154"/>
            <a:ext cx="8600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i="1" dirty="0">
                <a:solidFill>
                  <a:srgbClr val="CB333B"/>
                </a:solidFill>
              </a:rPr>
              <a:t>For the integer variable i starting at 0 and continuing as long as i is less than 5 when increasing by 1 value each iteration, do the commands between the {}.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E22862-42C1-4460-B490-F882D35F4B03}"/>
              </a:ext>
            </a:extLst>
          </p:cNvPr>
          <p:cNvSpPr/>
          <p:nvPr/>
        </p:nvSpPr>
        <p:spPr>
          <a:xfrm>
            <a:off x="1671010" y="1358636"/>
            <a:ext cx="395642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07BBA5-A729-4A63-9DD0-5E51E7DDEB89}"/>
              </a:ext>
            </a:extLst>
          </p:cNvPr>
          <p:cNvSpPr/>
          <p:nvPr/>
        </p:nvSpPr>
        <p:spPr>
          <a:xfrm>
            <a:off x="5585883" y="1359790"/>
            <a:ext cx="426782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717DCC-FE92-44A1-AEF5-66747CBEEE6D}"/>
              </a:ext>
            </a:extLst>
          </p:cNvPr>
          <p:cNvSpPr/>
          <p:nvPr/>
        </p:nvSpPr>
        <p:spPr>
          <a:xfrm>
            <a:off x="1786976" y="1724134"/>
            <a:ext cx="435206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E077D55-AF47-460B-8A52-E5C071607DAB}"/>
              </a:ext>
            </a:extLst>
          </p:cNvPr>
          <p:cNvSpPr/>
          <p:nvPr/>
        </p:nvSpPr>
        <p:spPr>
          <a:xfrm>
            <a:off x="6097492" y="1726829"/>
            <a:ext cx="435206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CCAD3E-9466-4B79-9640-660D8A7756A8}"/>
              </a:ext>
            </a:extLst>
          </p:cNvPr>
          <p:cNvGrpSpPr/>
          <p:nvPr/>
        </p:nvGrpSpPr>
        <p:grpSpPr>
          <a:xfrm>
            <a:off x="673849" y="5091200"/>
            <a:ext cx="6933199" cy="1079740"/>
            <a:chOff x="780425" y="5078822"/>
            <a:chExt cx="6459159" cy="107974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13F29F0-C606-4504-8694-EC0C4BDC5604}"/>
                </a:ext>
              </a:extLst>
            </p:cNvPr>
            <p:cNvSpPr txBox="1"/>
            <p:nvPr/>
          </p:nvSpPr>
          <p:spPr>
            <a:xfrm>
              <a:off x="1906586" y="5789230"/>
              <a:ext cx="53329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087"/>
                  </a:solidFill>
                </a:rPr>
                <a:t>Commands between {} being executed in the for statement</a:t>
              </a:r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A928E635-AD17-44C7-AEE9-6677ECF9AE9E}"/>
                </a:ext>
              </a:extLst>
            </p:cNvPr>
            <p:cNvCxnSpPr>
              <a:cxnSpLocks/>
              <a:stCxn id="42" idx="1"/>
              <a:endCxn id="9" idx="1"/>
            </p:cNvCxnSpPr>
            <p:nvPr/>
          </p:nvCxnSpPr>
          <p:spPr>
            <a:xfrm rot="10800000">
              <a:off x="780425" y="5078822"/>
              <a:ext cx="1126161" cy="895075"/>
            </a:xfrm>
            <a:prstGeom prst="bentConnector3">
              <a:avLst>
                <a:gd name="adj1" fmla="val 118911"/>
              </a:avLst>
            </a:prstGeom>
            <a:ln w="28575">
              <a:solidFill>
                <a:srgbClr val="00308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72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 animBg="1"/>
      <p:bldP spid="36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Expanded Slid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anded Slide Theme" id="{2F7484A4-7A9F-4B98-96AC-2FF08647E21D}" vid="{D2194315-72CD-433D-82C0-34C5764078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Expanded Slide Theme</Template>
  <TotalTime>1538</TotalTime>
  <Words>2139</Words>
  <Application>Microsoft Office PowerPoint</Application>
  <PresentationFormat>Widescreen</PresentationFormat>
  <Paragraphs>218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Expanded Slide Theme</vt:lpstr>
      <vt:lpstr>First Five  4c</vt:lpstr>
      <vt:lpstr>Serial Monitor and for Statements</vt:lpstr>
      <vt:lpstr>Serial Monitor and for Statements</vt:lpstr>
      <vt:lpstr>Using the Serial Monitor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Krystal Corbett</dc:creator>
  <cp:lastModifiedBy>User</cp:lastModifiedBy>
  <cp:revision>111</cp:revision>
  <cp:lastPrinted>2019-12-16T17:36:02Z</cp:lastPrinted>
  <dcterms:created xsi:type="dcterms:W3CDTF">2017-03-05T23:41:57Z</dcterms:created>
  <dcterms:modified xsi:type="dcterms:W3CDTF">2019-12-16T17:36:04Z</dcterms:modified>
</cp:coreProperties>
</file>