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1" r:id="rId2"/>
    <p:sldId id="280" r:id="rId3"/>
    <p:sldId id="315" r:id="rId4"/>
    <p:sldId id="288" r:id="rId5"/>
    <p:sldId id="293" r:id="rId6"/>
    <p:sldId id="289" r:id="rId7"/>
    <p:sldId id="292" r:id="rId8"/>
    <p:sldId id="294" r:id="rId9"/>
    <p:sldId id="324" r:id="rId10"/>
    <p:sldId id="323" r:id="rId11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7"/>
    <a:srgbClr val="CB333B"/>
    <a:srgbClr val="A5A5A5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.46753" units="1/cm"/>
          <inkml:channelProperty channel="Y" name="resolution" value="12.41379" units="1/cm"/>
          <inkml:channelProperty channel="T" name="resolution" value="1" units="1/dev"/>
        </inkml:channelProperties>
      </inkml:inkSource>
      <inkml:timestamp xml:id="ts0" timeString="2020-01-30T18:33:50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12471 1588 0,'53'0'188,"-36"0"-188,1 0 47,17 0-47,-17 17 15,-18 1-15,17-1 16,1 1 15,17-18-31,-17 18 16,17 35-1,1-18 1,-36-17 0,17-1 15,-17 1-16,0-1 17,0 1-17,0 17 1,0 18 0,0-35 30,-17-18-30,-1 0 0,-53 0-1,54 0 1,-1 18 15,0-18 0,-17 35-15,0-35 0,17 17-1,1 1 32,17 17 31,17-17-15,1-18-63,17 0 15,0 0 1,1 0 0,-1 18-1,0-1 1,36 36 0,-36-53-1</inkml:trace>
  <inkml:trace contextRef="#ctx0" brushRef="#br0" timeOffset="1983.509">12488 2434 0,'0'-17'15,"18"17"48,0 0-48,-1 0-15,19 0 16,-19 0 15,1 0 0,17 17 1,-17 1-17,-1-1 1,1 1 0,-18 0-1,0-1 63,0 19-31,0-19-16,-35 1 1,17-18-17,-35 18 1,18-1 0,17 1 187,18-1-110,18-17-77,35 18-16,-18-18 16,18 35-16,18-17 15,-54 0 1,18-18 0,-17 17-1,0 1 16,-18 0-15,0-1 0,0 1-1,0 0 79,-18-18-47,0 0-31,-17 0 46,18 0-46,-19 0-1,1 0-15,17 0 16,-105 52 0,88-34-1</inkml:trace>
  <inkml:trace contextRef="#ctx0" brushRef="#br0" timeOffset="3112.367">12682 3069 0,'0'18'156,"0"-1"-140,0 36-16,0-17 16,0 17-16,0 17 15,0-35 1,0-17 31,0 0-32,0-1 126,0 1-125,0 0-1,18 35-15,-18-36 125</inkml:trace>
  <inkml:trace contextRef="#ctx0" brushRef="#br0" timeOffset="5424.527">12665 3034 0,'0'18'78,"0"17"-62,-18-18-16,0-17 15,1 18 1,-1-18-1,1 18 1,-72 17 0,72-17-1,-19-1 1,19 1 578,52 17-579,0-35-15,36 0 16,-36 0 0,142 18-1,-36-1 1,-53 1-1,0-18 1,-70 0 0,17 0-1,0 0 1,-17 0 0,17 0-16,0 0 15,54 0 1,-54 0-1</inkml:trace>
  <inkml:trace contextRef="#ctx0" brushRef="#br0" timeOffset="10983.997">14728 5274 0,'0'-18'109,"36"18"-47,-19 0-62,19 0 16,-19 18 15,-17 17 47,0-17-62,36 17-16,-36-17 16,0 17-1,0 18 1,0-35 140,-18-1-140,-17 1-1,-1 0 1,-17-18 0,36 17-1,-1-17 32,1 18-31,-1 0 15,18-1 110,18-17-141,-1 0 15,1 0-15,17 35 16,-17-17 0,-18 0-1,17-18 1,1 0-1,35 17 1,-35 1 0</inkml:trace>
  <inkml:trace contextRef="#ctx0" brushRef="#br0" timeOffset="13520.072">14640 6720 0,'18'18'172,"17"-18"-157,-17 0 1,-1 0-16,1 0 16,35 0-1,-35 0 1,17 35 0,-17-35-1,-1 0 1,36 18-1,-35 17 1,35 1 0,-36-19 93,-34 1-78,-19-18 16,19 17-47,-1 1 16,1 0 15,-1-18-15,0 17-1,1-17 48,-36 18-63,35-18 15,0 18 17,1-1-1,17 1 203,0 17-218,0-17 0,17-1 15,1-17-16,0 0 1,-1 0 15,1 0-15,0 0 78,-1 0-79,1 0 204</inkml:trace>
  <inkml:trace contextRef="#ctx0" brushRef="#br0" timeOffset="16880.536">14781 9666 0,'18'0'31,"17"0"-15,-17 0 15,0 0-16,-1 18 17,1-18-17,17 17 1,0 36 0,-17-35-1,0-18 1,-18 35 124,0-17-124,0 0 15,0-1-15,-18-17 15,-17 0-31,-53 0 16,70 0-1,0 0 1,1 18 93,52 17 95,-17-35-189,-1 0-15,1 0 16,0 18 31,-18-1 15,17 1-46,-17 0 109,0-1-94,0 1 16,-17-18-16,-1 18-31,0-1 78,1-17-46,-1 0-17,0 0 1,-17 0 15,17 0-15,1 0 15,-1 0-15,0 18-16,1-18 15</inkml:trace>
  <inkml:trace contextRef="#ctx0" brushRef="#br0" timeOffset="19536.918">14728 11042 0,'18'0'63,"35"0"-48,-18 0 1,1 0-16,52 35 16,18-17-1,-36 17 16,-35-35-15,-17 18 0,-36-18 171,1 0-187,-18 0 16,17 0-16,-17 0 15,17 0 1,-35 0 0,18 0-16,17 0 15,1 0 48,17 17 62,35 1-78,-18 0-32,1-1 1,17 19 0,-35-19-1,18 19 1,-18-19 124,0 1-124,0-1-16,0 1 16,-18 0-1,1-1 1,-36 19 0,18-19-1,17-17 188</inkml:trace>
  <inkml:trace contextRef="#ctx0" brushRef="#br0" timeOffset="21464.261">14870 13988 0,'17'35'46,"-17"-17"-30,0-1-16,18 1 16,-18 17-16,0 18 15,0-18 17,0 1-17,0-1 1,0-17-1,0 17 1,0-18 0,18 1 15,-18 0 0,0-1-31,0 19 16,0-19-1</inkml:trace>
  <inkml:trace contextRef="#ctx0" brushRef="#br0" timeOffset="22903.262">14923 14023 0,'-18'0'47,"0"0"-16,-17 0 1,17 0-17,1 0 1,-1 0-16,18 18 47,-18 17 15,1-18-46,-1 1-16,18 0 16,-18-1-1,36 1 329,0-18-328,35 35-16,-18-35 15,-17 0-15,17 0 16,-17 0 15,17 18-15,0-18-1,-17 0 1,17 18 0,-17-18-1,-1 0 1,1 0-1,17 0 1</inkml:trace>
  <inkml:trace contextRef="#ctx0" brushRef="#br0" timeOffset="23952.092">14887 15381 0,'0'35'47,"0"1"-47,0-1 16,0 53-16,0-35 16,0-35-1,0 52 1,0-52-1,0 0 1,0 17 15,0-18 1,0 1 46,0 0-31</inkml:trace>
  <inkml:trace contextRef="#ctx0" brushRef="#br0" timeOffset="25632.146">14905 15434 0,'-18'0'78,"-17"0"-63,17 18 1,-17 17-16,35-17 16,-18-1-1,-17 1 1,17 0 78,-17-1-79,18 1 1,-19 17 0,1 0-1,53-35 251,-1 0-251,1 0 1,35 0 0,-36 0-1,36 0 1,-35 0 0,0 0 15,17 0-16,0 0 1,-17 0 0,0 0-1,17 0 1,-18 0 31,19 0-47,-19 0 31,1 0 16,0 0 156,-18-17-203,17-19 16</inkml:trace>
  <inkml:trace contextRef="#ctx0" brushRef="#br0" timeOffset="30937.376">15734 4392 0,'0'0'0,"-18"0"16,-35 0 109,18 35-109,0-35 15,0 18-15,17-18-1,-17 18 1,17-1-1,0 1 1,-35 17 0,36-17 46,17-1 1,0 19-32,0-19-15,0 1-1,0 35-15,0-35 16,0 70-1,17-18 1,1 1 0,0-36-1,17 18 1,-17-35 0,-1 17-1,19 18 1,34 17-1,-17-52 1,18 17 0,34 1-1,-105-19 1,141-17 0,-52 18-1,-1-18 1,0 0-1,-17-18 1,-18 1 0,-36 17-1,36-36 1,-35 1 0,-1-71-1,-17 53 1,0-70-1,0 17 1,-70 18 0,-1-36 15,-70-17-15,53 35-1,0 18 1,70 53-1,0-18 17,1 53-17,-18-35 1,-36 17 0,-35 1-1,53-1 1,-35 18-1,18 0 1,-1 18 0,0 34 15,54-34-15,-1 0-1,-17-1 1,35 89-1,-35 18 1,35-54-16,0 36 16,0-18-1,0 18 1,70 0 0</inkml:trace>
  <inkml:trace contextRef="#ctx0" brushRef="#br0" timeOffset="32840.661">16316 8784 0,'0'0'0,"0"18"16,-18-1 0,-17 19-1,0 17 1,17-36 0,18 19-1,0-19 1,0 1-1,0 35 1,0-18 15,0 0-15,0-17 0,0 17-1,18 1 1,17-19-1,-35 1 1,53 35 0,-18-18-1,36 18 1,-36-35 0,-17-18-1,17 17 1,18-17-1,-35 0 1,17 0 0,-18 0 15,19 0-15,34 0-1,-52 0 1,17-53-1,-35-17 1,0 34 0,0-105-1,0 53 1,-35-106 0,-71 71-1,53 87 1,36 36 46,-1 0-30,0 0-32,1 0 15,-1 0 1,-17 0-1,17 0 1,0 0 0,-52 0-1,52 0 1,-52 18 0,52 0-1,0-1 1,1 19-1,-18-19 17,-18 71-17,35-17 1,0-53 0,1 34-1,-19-16 1</inkml:trace>
  <inkml:trace contextRef="#ctx0" brushRef="#br0" timeOffset="35103.914">16457 13141 0,'-18'0'16,"1"18"0,-1-1-1,1 1 1,-1 17 0,18-17-1,-18-1 16,18 1-15,-17 0 0,17-1-1,-18 36 1,18-35 0,-18 35-16,18-36 15,0 1 16,0 17-15,0-17 15,0 35-15,0-18 0,0-17-1,36 70 1,-19-53-1,1 1 1,17-1 0,36 18-1,-36-36 1,18-17 0,17 18-1,107 35 1,70-18 15,-53-35-15,-88 0-1,-53 0 1,-36 0 0,1-35-1,-18-53 1,0 35-1,0 18 1,0-36 0,0-17-1,-35-18 1,-18 18 0,0 17-1,17 54 1,1-36 15,0 17-15,17 19-1,1-1 1,-1 18 0,-17-17-1,17 17 1,-17-18-1,-18 18 1,-18 0 0,-17 0-1,-18 0 1,-17 0 0,35 0-1,35 0 1,17 0-1,19 18 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05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5" y="3602038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8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78029"/>
            <a:ext cx="5654041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654040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6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4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211757"/>
            <a:ext cx="11482939" cy="75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16531"/>
            <a:ext cx="11482939" cy="50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38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EB1AC8-9645-4C00-9110-464AF9DFEDE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9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39768-4824-4829-BAD8-6DCFACD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First Five  4d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044D7-C697-450E-BFBB-21E401DF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Get kits and </a:t>
            </a:r>
            <a:r>
              <a:rPr lang="en-US" dirty="0" err="1"/>
              <a:t>and</a:t>
            </a:r>
            <a:r>
              <a:rPr lang="en-US" dirty="0"/>
              <a:t> make LED blink 5 times (see below)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9216-794D-459B-9516-E4DDFFC5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0C2E46-4C54-4957-A9EF-AAF57616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</a:t>
            </a:r>
            <a:r>
              <a:rPr lang="en-US" i="1" dirty="0"/>
              <a:t>for</a:t>
            </a:r>
            <a:r>
              <a:rPr lang="en-US" dirty="0"/>
              <a:t> loop to turn successive LEDs on and 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89609-2905-4FF4-9BCF-827E1488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21940-3214-4425-9A9D-BD861DF55B96}"/>
              </a:ext>
            </a:extLst>
          </p:cNvPr>
          <p:cNvSpPr txBox="1"/>
          <p:nvPr/>
        </p:nvSpPr>
        <p:spPr>
          <a:xfrm>
            <a:off x="4030337" y="1905506"/>
            <a:ext cx="4131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void loop()  {</a:t>
            </a:r>
          </a:p>
          <a:p>
            <a:r>
              <a:rPr lang="en-US" sz="3200" dirty="0">
                <a:solidFill>
                  <a:srgbClr val="003087"/>
                </a:solidFill>
              </a:rPr>
              <a:t>for (int </a:t>
            </a:r>
            <a:r>
              <a:rPr lang="en-US" sz="3200" dirty="0" err="1">
                <a:solidFill>
                  <a:srgbClr val="003087"/>
                </a:solidFill>
              </a:rPr>
              <a:t>i</a:t>
            </a:r>
            <a:r>
              <a:rPr lang="en-US" sz="3200" dirty="0">
                <a:solidFill>
                  <a:srgbClr val="003087"/>
                </a:solidFill>
              </a:rPr>
              <a:t> = 2; </a:t>
            </a:r>
            <a:r>
              <a:rPr lang="en-US" sz="3200" dirty="0" err="1">
                <a:solidFill>
                  <a:srgbClr val="003087"/>
                </a:solidFill>
              </a:rPr>
              <a:t>i</a:t>
            </a:r>
            <a:r>
              <a:rPr lang="en-US" sz="3200" dirty="0">
                <a:solidFill>
                  <a:srgbClr val="003087"/>
                </a:solidFill>
              </a:rPr>
              <a:t>&lt;11; </a:t>
            </a:r>
            <a:r>
              <a:rPr lang="en-US" sz="3200" dirty="0" err="1">
                <a:solidFill>
                  <a:srgbClr val="003087"/>
                </a:solidFill>
              </a:rPr>
              <a:t>i</a:t>
            </a:r>
            <a:r>
              <a:rPr lang="en-US" sz="3200" dirty="0">
                <a:solidFill>
                  <a:srgbClr val="003087"/>
                </a:solidFill>
              </a:rPr>
              <a:t>++);</a:t>
            </a:r>
          </a:p>
          <a:p>
            <a:r>
              <a:rPr lang="en-US" sz="3200" dirty="0" err="1">
                <a:solidFill>
                  <a:srgbClr val="003087"/>
                </a:solidFill>
              </a:rPr>
              <a:t>digitalWrite</a:t>
            </a:r>
            <a:r>
              <a:rPr lang="en-US" sz="3200" dirty="0">
                <a:solidFill>
                  <a:srgbClr val="003087"/>
                </a:solidFill>
              </a:rPr>
              <a:t> (</a:t>
            </a:r>
            <a:r>
              <a:rPr lang="en-US" sz="3200" dirty="0" err="1">
                <a:solidFill>
                  <a:srgbClr val="003087"/>
                </a:solidFill>
              </a:rPr>
              <a:t>i</a:t>
            </a:r>
            <a:r>
              <a:rPr lang="en-US" sz="3200" dirty="0">
                <a:solidFill>
                  <a:srgbClr val="003087"/>
                </a:solidFill>
              </a:rPr>
              <a:t>, high);</a:t>
            </a:r>
          </a:p>
          <a:p>
            <a:r>
              <a:rPr lang="en-US" sz="3200" dirty="0">
                <a:solidFill>
                  <a:srgbClr val="003087"/>
                </a:solidFill>
              </a:rPr>
              <a:t>delay(1000);</a:t>
            </a:r>
          </a:p>
          <a:p>
            <a:r>
              <a:rPr lang="en-US" sz="3200" dirty="0" err="1">
                <a:solidFill>
                  <a:srgbClr val="003087"/>
                </a:solidFill>
              </a:rPr>
              <a:t>digitalWrite</a:t>
            </a:r>
            <a:r>
              <a:rPr lang="en-US" sz="3200" dirty="0">
                <a:solidFill>
                  <a:srgbClr val="003087"/>
                </a:solidFill>
              </a:rPr>
              <a:t> (</a:t>
            </a:r>
            <a:r>
              <a:rPr lang="en-US" sz="3200" dirty="0" err="1">
                <a:solidFill>
                  <a:srgbClr val="003087"/>
                </a:solidFill>
              </a:rPr>
              <a:t>i</a:t>
            </a:r>
            <a:r>
              <a:rPr lang="en-US" sz="3200" dirty="0">
                <a:solidFill>
                  <a:srgbClr val="003087"/>
                </a:solidFill>
              </a:rPr>
              <a:t>, low);</a:t>
            </a:r>
          </a:p>
          <a:p>
            <a:r>
              <a:rPr lang="en-US" sz="3200" dirty="0">
                <a:solidFill>
                  <a:srgbClr val="003087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6367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7159" y="2908758"/>
            <a:ext cx="4208342" cy="207648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Blinking LEDs and </a:t>
            </a:r>
            <a:r>
              <a:rPr lang="en-US" sz="4800" b="1" dirty="0">
                <a:solidFill>
                  <a:schemeClr val="bg1"/>
                </a:solidFill>
              </a:rPr>
              <a:t>for</a:t>
            </a:r>
            <a:r>
              <a:rPr lang="en-US" sz="4800" dirty="0">
                <a:solidFill>
                  <a:schemeClr val="bg1"/>
                </a:solidFill>
              </a:rPr>
              <a:t> Statements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DDF0129-EE11-418B-A8AC-FFDF210F03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D6381D-7D94-472B-955D-59B082295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Blinking LEDs and </a:t>
            </a:r>
            <a:r>
              <a:rPr lang="en-US" sz="4800" b="1" i="1" dirty="0"/>
              <a:t>for</a:t>
            </a:r>
            <a:r>
              <a:rPr lang="en-US" sz="4800" b="1"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/>
          </a:bodyPr>
          <a:lstStyle/>
          <a:p>
            <a:r>
              <a:rPr lang="en-US" sz="3200" dirty="0"/>
              <a:t>Wire a series of resistors and LEDs on a breadboard.</a:t>
            </a:r>
          </a:p>
          <a:p>
            <a:r>
              <a:rPr lang="en-US" sz="3200" dirty="0"/>
              <a:t>Use </a:t>
            </a:r>
            <a:r>
              <a:rPr lang="en-US" sz="3200" i="1" dirty="0"/>
              <a:t>for</a:t>
            </a:r>
            <a:r>
              <a:rPr lang="en-US" sz="3200" dirty="0"/>
              <a:t> statements to blink a series of LEDs.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0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51" y="-166676"/>
            <a:ext cx="111688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Make an LED blink 5 times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0250" y="905499"/>
            <a:ext cx="11703150" cy="16135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type of statements will you need to use to accomplish this?</a:t>
            </a:r>
          </a:p>
          <a:p>
            <a:r>
              <a:rPr lang="en-US" sz="2400" dirty="0"/>
              <a:t>The code below turns on the LED for 1 second and off for 1 second. </a:t>
            </a:r>
          </a:p>
          <a:p>
            <a:pPr lvl="1"/>
            <a:r>
              <a:rPr lang="en-US" sz="2000" dirty="0"/>
              <a:t>How can you make it repeat that sequence 5 times?</a:t>
            </a:r>
          </a:p>
          <a:p>
            <a:r>
              <a:rPr lang="en-US" sz="2400" dirty="0"/>
              <a:t>Write a sketch that makes your LED blink on for a half second and off for a half second 12 times.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7198" y="3180544"/>
            <a:ext cx="110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Pin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5807" y="4063802"/>
            <a:ext cx="903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220</a:t>
            </a:r>
            <a:r>
              <a:rPr lang="el-GR" sz="1600" dirty="0">
                <a:latin typeface="Calibri" panose="020F0502020204030204" pitchFamily="34" charset="0"/>
              </a:rPr>
              <a:t>Ω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314" y="3176929"/>
            <a:ext cx="530986" cy="25723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35189" y="1376503"/>
            <a:ext cx="2449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>
                <a:solidFill>
                  <a:srgbClr val="CB333B"/>
                </a:solidFill>
                <a:sym typeface="Wingdings" panose="05000000000000000000" pitchFamily="2" charset="2"/>
              </a:rPr>
              <a:t>for</a:t>
            </a:r>
            <a:r>
              <a:rPr lang="en-US" sz="2400" dirty="0">
                <a:solidFill>
                  <a:srgbClr val="CB333B"/>
                </a:solidFill>
                <a:sym typeface="Wingdings" panose="05000000000000000000" pitchFamily="2" charset="2"/>
              </a:rPr>
              <a:t> Statements</a:t>
            </a:r>
            <a:endParaRPr lang="en-US" sz="2400" dirty="0">
              <a:solidFill>
                <a:srgbClr val="CB333B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39E08E-B499-4B02-8663-B630C1E7A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691" y="2666356"/>
            <a:ext cx="4345377" cy="406074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F1846D0-8373-4960-A79B-2BAE488DE5DE}"/>
              </a:ext>
            </a:extLst>
          </p:cNvPr>
          <p:cNvGrpSpPr/>
          <p:nvPr/>
        </p:nvGrpSpPr>
        <p:grpSpPr>
          <a:xfrm>
            <a:off x="2533880" y="3756025"/>
            <a:ext cx="5070678" cy="830997"/>
            <a:chOff x="3318808" y="3347094"/>
            <a:chExt cx="4285750" cy="8309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509C7C2-FEB2-4A32-8985-9C250245389B}"/>
                </a:ext>
              </a:extLst>
            </p:cNvPr>
            <p:cNvCxnSpPr>
              <a:cxnSpLocks/>
            </p:cNvCxnSpPr>
            <p:nvPr/>
          </p:nvCxnSpPr>
          <p:spPr>
            <a:xfrm>
              <a:off x="6447466" y="3531760"/>
              <a:ext cx="1157092" cy="0"/>
            </a:xfrm>
            <a:prstGeom prst="straightConnector1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829351-9AFA-4CA1-9BD8-25E7BB945E5A}"/>
                </a:ext>
              </a:extLst>
            </p:cNvPr>
            <p:cNvSpPr/>
            <p:nvPr/>
          </p:nvSpPr>
          <p:spPr>
            <a:xfrm>
              <a:off x="3318808" y="3347094"/>
              <a:ext cx="389550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Between lines 2 and 3 add:</a:t>
              </a:r>
            </a:p>
            <a:p>
              <a:r>
                <a:rPr lang="en-US" sz="2400" dirty="0">
                  <a:solidFill>
                    <a:srgbClr val="5E6D03"/>
                  </a:solidFill>
                  <a:latin typeface="Courier New" pitchFamily="49" charset="0"/>
                  <a:cs typeface="Courier New" pitchFamily="49" charset="0"/>
                </a:rPr>
                <a:t>for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2400" dirty="0">
                  <a:solidFill>
                    <a:srgbClr val="0096BD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=0; 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&lt;5; 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++) {</a:t>
              </a:r>
              <a:endParaRPr lang="en-US" sz="24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CD32ED-7A24-4916-A023-FC9EB2CF46E1}"/>
              </a:ext>
            </a:extLst>
          </p:cNvPr>
          <p:cNvGrpSpPr/>
          <p:nvPr/>
        </p:nvGrpSpPr>
        <p:grpSpPr>
          <a:xfrm>
            <a:off x="2533880" y="5194545"/>
            <a:ext cx="5086503" cy="830997"/>
            <a:chOff x="3318808" y="4463126"/>
            <a:chExt cx="4301575" cy="83099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F6F8AF0-FD43-4E26-9789-585FA4EEC9EA}"/>
                </a:ext>
              </a:extLst>
            </p:cNvPr>
            <p:cNvCxnSpPr>
              <a:cxnSpLocks/>
            </p:cNvCxnSpPr>
            <p:nvPr/>
          </p:nvCxnSpPr>
          <p:spPr>
            <a:xfrm>
              <a:off x="6449249" y="4651314"/>
              <a:ext cx="1171134" cy="0"/>
            </a:xfrm>
            <a:prstGeom prst="straightConnector1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2F7440-0CD7-4F13-B73D-5AD7B4C4EE00}"/>
                </a:ext>
              </a:extLst>
            </p:cNvPr>
            <p:cNvSpPr/>
            <p:nvPr/>
          </p:nvSpPr>
          <p:spPr>
            <a:xfrm>
              <a:off x="3318808" y="4463126"/>
              <a:ext cx="300202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Between lines 6 and 7 add:</a:t>
              </a:r>
            </a:p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}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82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51" y="-166676"/>
            <a:ext cx="111688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Make an LED repeatedly blink in different patterns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0250" y="905499"/>
            <a:ext cx="11703150" cy="21628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an LED blink in this sequence: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On for 500ms and off for 500ms, 5 times.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On for 750ms and off for 200ms, 8 times.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On for 100ms and off for 400ms, 10 times.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Repeat a., b., and 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5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3B46455-BFE6-4601-962F-F95081B4792C}"/>
              </a:ext>
            </a:extLst>
          </p:cNvPr>
          <p:cNvSpPr txBox="1">
            <a:spLocks/>
          </p:cNvSpPr>
          <p:nvPr/>
        </p:nvSpPr>
        <p:spPr>
          <a:xfrm>
            <a:off x="260250" y="3201659"/>
            <a:ext cx="11703150" cy="2162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Getting started:</a:t>
            </a:r>
          </a:p>
          <a:p>
            <a:pPr lvl="1"/>
            <a:r>
              <a:rPr lang="en-US" dirty="0"/>
              <a:t>Where will the main portion of your sketch be located?</a:t>
            </a:r>
          </a:p>
          <a:p>
            <a:pPr lvl="1"/>
            <a:r>
              <a:rPr lang="en-US" dirty="0"/>
              <a:t>How many </a:t>
            </a:r>
            <a:r>
              <a:rPr lang="en-US" b="1" dirty="0"/>
              <a:t>for</a:t>
            </a:r>
            <a:r>
              <a:rPr lang="en-US" dirty="0"/>
              <a:t> statements will you need in your sketch?</a:t>
            </a:r>
          </a:p>
          <a:p>
            <a:pPr lvl="1"/>
            <a:r>
              <a:rPr lang="en-US" dirty="0"/>
              <a:t>Will anything be written in the setup function?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480FBC-9B20-4A77-8BAA-BC7DED776B4A}"/>
              </a:ext>
            </a:extLst>
          </p:cNvPr>
          <p:cNvSpPr/>
          <p:nvPr/>
        </p:nvSpPr>
        <p:spPr>
          <a:xfrm>
            <a:off x="7920697" y="3660080"/>
            <a:ext cx="1910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solidFill>
                  <a:srgbClr val="CB333B"/>
                </a:solidFill>
                <a:sym typeface="Wingdings" panose="05000000000000000000" pitchFamily="2" charset="2"/>
              </a:rPr>
              <a:t>Loop function</a:t>
            </a:r>
            <a:endParaRPr lang="en-US" sz="2000" dirty="0">
              <a:solidFill>
                <a:srgbClr val="CB333B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9FA8D4-43F5-4B2F-86E5-EF2CD59DDC66}"/>
              </a:ext>
            </a:extLst>
          </p:cNvPr>
          <p:cNvSpPr/>
          <p:nvPr/>
        </p:nvSpPr>
        <p:spPr>
          <a:xfrm>
            <a:off x="7920697" y="4060190"/>
            <a:ext cx="4724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solidFill>
                  <a:srgbClr val="CB333B"/>
                </a:solidFill>
                <a:sym typeface="Wingdings" panose="05000000000000000000" pitchFamily="2" charset="2"/>
              </a:rPr>
              <a:t>3, one for each set of blinking patterns</a:t>
            </a:r>
            <a:endParaRPr lang="en-US" sz="2000" dirty="0">
              <a:solidFill>
                <a:srgbClr val="CB333B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21670B-C9F1-4E16-AD7C-032FF40F069F}"/>
              </a:ext>
            </a:extLst>
          </p:cNvPr>
          <p:cNvSpPr/>
          <p:nvPr/>
        </p:nvSpPr>
        <p:spPr>
          <a:xfrm>
            <a:off x="6843736" y="4437429"/>
            <a:ext cx="3499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solidFill>
                  <a:srgbClr val="CB333B"/>
                </a:solidFill>
                <a:sym typeface="Wingdings" panose="05000000000000000000" pitchFamily="2" charset="2"/>
              </a:rPr>
              <a:t>Yes, the </a:t>
            </a:r>
            <a:r>
              <a:rPr lang="en-US" sz="2000" dirty="0" err="1">
                <a:solidFill>
                  <a:srgbClr val="CB333B"/>
                </a:solidFill>
                <a:sym typeface="Wingdings" panose="05000000000000000000" pitchFamily="2" charset="2"/>
              </a:rPr>
              <a:t>pinMode</a:t>
            </a:r>
            <a:r>
              <a:rPr lang="en-US" sz="2000" dirty="0">
                <a:solidFill>
                  <a:srgbClr val="CB333B"/>
                </a:solidFill>
                <a:sym typeface="Wingdings" panose="05000000000000000000" pitchFamily="2" charset="2"/>
              </a:rPr>
              <a:t>() command</a:t>
            </a:r>
            <a:endParaRPr lang="en-US" sz="2000" dirty="0">
              <a:solidFill>
                <a:srgbClr val="CB33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6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DD6498A-07FB-4D5E-ADA5-2AF0883A4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806" y="228502"/>
            <a:ext cx="4641649" cy="64009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668F62-2EF0-45CE-A120-4D6FF8B96690}"/>
                  </a:ext>
                </a:extLst>
              </p14:cNvPr>
              <p14:cNvContentPartPr/>
              <p14:nvPr/>
            </p14:nvContentPartPr>
            <p14:xfrm>
              <a:off x="4470480" y="571680"/>
              <a:ext cx="1810080" cy="513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668F62-2EF0-45CE-A120-4D6FF8B96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1120" y="562320"/>
                <a:ext cx="1828800" cy="51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645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" y="-130291"/>
            <a:ext cx="11100816" cy="1325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Experimenting with LEDs and Blinking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1195272"/>
            <a:ext cx="6013938" cy="51610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Set up three red LED, three yellow LED, and three green LED circuits all in line (9 total circuits).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 Each circuit should have a 220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resistor.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circuit should be connected to a different digital pin (suggestion: pins 2 – 10).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2A1B0-1B5D-42F2-B4FC-E3FB48E72273}"/>
              </a:ext>
            </a:extLst>
          </p:cNvPr>
          <p:cNvGrpSpPr/>
          <p:nvPr/>
        </p:nvGrpSpPr>
        <p:grpSpPr>
          <a:xfrm rot="16200000">
            <a:off x="3414375" y="3348057"/>
            <a:ext cx="998246" cy="4365008"/>
            <a:chOff x="1043036" y="2270348"/>
            <a:chExt cx="714480" cy="34789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E43DBF-E723-4532-B4FA-C1485C64F4C7}"/>
                </a:ext>
              </a:extLst>
            </p:cNvPr>
            <p:cNvSpPr txBox="1"/>
            <p:nvPr/>
          </p:nvSpPr>
          <p:spPr>
            <a:xfrm rot="5400000">
              <a:off x="833893" y="2479491"/>
              <a:ext cx="1101174" cy="682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Digital Pin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6A7B32-09C5-4CDC-8FA0-1F551B510038}"/>
                </a:ext>
              </a:extLst>
            </p:cNvPr>
            <p:cNvSpPr txBox="1"/>
            <p:nvPr/>
          </p:nvSpPr>
          <p:spPr>
            <a:xfrm rot="5400000">
              <a:off x="1140323" y="4021303"/>
              <a:ext cx="903955" cy="330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220</a:t>
              </a:r>
              <a:r>
                <a:rPr lang="el-GR" sz="2400" dirty="0">
                  <a:latin typeface="Calibri" panose="020F0502020204030204" pitchFamily="34" charset="0"/>
                </a:rPr>
                <a:t>Ω</a:t>
              </a:r>
              <a:endParaRPr lang="en-US" sz="24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E8F642-2E0B-40AE-8E17-ED1E1B9B5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1314" y="3176929"/>
              <a:ext cx="530986" cy="2572393"/>
            </a:xfrm>
            <a:prstGeom prst="rect">
              <a:avLst/>
            </a:prstGeom>
          </p:spPr>
        </p:pic>
      </p:grpSp>
      <p:pic>
        <p:nvPicPr>
          <p:cNvPr id="10" name="Picture 9" descr="A circuit board&#10;&#10;Description automatically generated">
            <a:extLst>
              <a:ext uri="{FF2B5EF4-FFF2-40B4-BE49-F238E27FC236}">
                <a16:creationId xmlns:a16="http://schemas.microsoft.com/office/drawing/2014/main" id="{A8735600-E7DC-46D4-AF4E-821F0CE28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4615" r="19230" b="19122"/>
          <a:stretch/>
        </p:blipFill>
        <p:spPr>
          <a:xfrm>
            <a:off x="6821104" y="1256818"/>
            <a:ext cx="4880583" cy="37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" y="-130291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Experimenting the LEDs and Blinking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195272"/>
            <a:ext cx="6203344" cy="5161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Activity 1: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Try to program the first 3 LEDs to blink on then off one right after the other so that it looks like the LEDs are chasing one another.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example, when pin 2 turns off, pin 3 turns on at the same time. Then, when pin 3 turns off, pin 4 turns on at the same time.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 it repeat this pattern indefinitely.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91DC6-27C2-4B60-8427-847A20103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53" y="1564668"/>
            <a:ext cx="4196618" cy="39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4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" y="-130291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Experimenting the LEDs and Blinking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195272"/>
            <a:ext cx="5861821" cy="516107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0030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2: </a:t>
            </a:r>
            <a:r>
              <a:rPr lang="en-US" dirty="0">
                <a:solidFill>
                  <a:srgbClr val="0030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single for loop to accomplish the above task for all of the LEDs.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C41BD5-C672-4CDF-A69C-48FD636F30CF}"/>
              </a:ext>
            </a:extLst>
          </p:cNvPr>
          <p:cNvSpPr/>
          <p:nvPr/>
        </p:nvSpPr>
        <p:spPr>
          <a:xfrm>
            <a:off x="524018" y="3026443"/>
            <a:ext cx="6109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&lt;5;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++) {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E0982-88E4-46EB-9DF4-B6DD1F5DD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52" y="1173944"/>
            <a:ext cx="4614729" cy="43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86596"/>
      </p:ext>
    </p:extLst>
  </p:cSld>
  <p:clrMapOvr>
    <a:masterClrMapping/>
  </p:clrMapOvr>
</p:sld>
</file>

<file path=ppt/theme/theme1.xml><?xml version="1.0" encoding="utf-8"?>
<a:theme xmlns:a="http://schemas.openxmlformats.org/drawingml/2006/main" name="Expanded Sli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anded Slide Theme" id="{2F7484A4-7A9F-4B98-96AC-2FF08647E21D}" vid="{D2194315-72CD-433D-82C0-34C576407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Expanded Slide Theme</Template>
  <TotalTime>2311</TotalTime>
  <Words>493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Expanded Slide Theme</vt:lpstr>
      <vt:lpstr>First Five  4d</vt:lpstr>
      <vt:lpstr>Blinking LEDs and for Statements</vt:lpstr>
      <vt:lpstr>Blinking LEDs and for Statements</vt:lpstr>
      <vt:lpstr>Make an LED blink 5 times</vt:lpstr>
      <vt:lpstr>Make an LED repeatedly blink in different patterns</vt:lpstr>
      <vt:lpstr>PowerPoint Presentation</vt:lpstr>
      <vt:lpstr>Experimenting with LEDs and Blinking patterns</vt:lpstr>
      <vt:lpstr>Experimenting the LEDs and Blinking patterns</vt:lpstr>
      <vt:lpstr>Experimenting the LEDs and Blinking patterns</vt:lpstr>
      <vt:lpstr>Using a for loop to turn successive LEDs on and 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Marvin Nelson</cp:lastModifiedBy>
  <cp:revision>85</cp:revision>
  <cp:lastPrinted>2019-12-16T17:38:07Z</cp:lastPrinted>
  <dcterms:created xsi:type="dcterms:W3CDTF">2017-03-05T23:41:57Z</dcterms:created>
  <dcterms:modified xsi:type="dcterms:W3CDTF">2020-01-30T18:50:40Z</dcterms:modified>
</cp:coreProperties>
</file>