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280" r:id="rId3"/>
    <p:sldId id="322" r:id="rId4"/>
    <p:sldId id="261" r:id="rId5"/>
    <p:sldId id="262" r:id="rId6"/>
    <p:sldId id="315" r:id="rId7"/>
    <p:sldId id="317" r:id="rId8"/>
    <p:sldId id="316" r:id="rId9"/>
    <p:sldId id="318" r:id="rId10"/>
    <p:sldId id="263" r:id="rId11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5:14:2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74 329 2304 0 0,'-1'-2'327'0'0,"-10"-13"6467"0"0,5 12-6270 0 0,3-8 187 0 0,-9 2-639 0 0,-4-5 3650 0 0,15 13-3336 0 0,0-1-181 0 0,1 1 1 0 0,-1-1-1 0 0,0 0 1 0 0,0 0-1 0 0,0 1 1 0 0,0-1-1 0 0,0 0 0 0 0,0 1 1 0 0,-1-1-1 0 0,1 1 1 0 0,0-1-1 0 0,-1 1 1 0 0,1 0-1 0 0,-1 0 1 0 0,0 0-1 0 0,0-1-205 0 0,0 1 358 0 0,2 1-46 0 0,0 0-22 0 0,0 0-2 0 0,0 0 22 0 0,0 0 87 0 0,0 0 34 0 0,0 0 7 0 0,0 0-56 0 0,0 0-180 0 0,0 0 178 0 0,0 0 107 0 0,0 0 22 0 0,0 0-66 0 0,2 0-294 0 0,17 0 78 0 0,-17 0-4 0 0,-2 0 7 0 0,3 2-20 0 0,29 17-21 0 0,-28-17-124 0 0,-4 0-1 0 0,24 30 182 0 0,-18-26-234 0 0,-5-4-12 0 0,1-1 0 0 0,0 1-1 0 0,-1 0 1 0 0,1 0 0 0 0,-1 0 0 0 0,1 0 0 0 0,-1 0 0 0 0,0 0 0 0 0,0 0 0 0 0,0 1-1 0 0,0-1 1 0 0,0 0 0 0 0,0 2 0 0 0,17 28 64 0 0,-5-8-64 0 0,-6-10 0 0 0,-8-10 0 0 0,3 0 0 0 0,20 26 311 0 0,-22-28-198 0 0,3 0-19 0 0,-1 1-99 0 0,1 0 56 0 0,13 5-569 0 0,-16-8 515 0 0,1 0 1 0 0,0 0-1 0 0,-1 0 1 0 0,1 0-1 0 0,0 0 1 0 0,-1 0-1 0 0,1 0 1 0 0,0 0-1 0 0,-1 0 1 0 0,1 0-1 0 0,-1 0 1 0 0,1-1-1 0 0,0 1 1 0 0,-1 0-1 0 0,1 0 0 0 0,0-1 1 0 0,-1 1-1 0 0,1 0 1 0 0,-1-1-1 0 0,1 1 3 0 0,1-1-3 0 0,10-5 3 0 0,-2-4 0 0 0,-7 5 0 0 0,-1 2 0 0 0,13-12 0 0 0,-1 2-21 0 0,0 0 0 0 0,-1-1-1 0 0,8-12 22 0 0,21-28 0 0 0,-36 46 0 0 0,0 0 0 0 0,1 0 0 0 0,0 1 0 0 0,1 1 0 0 0,6-6 0 0 0,8-7 0 0 0,16-16 0 0 0,-2-2 0 0 0,1-4 0 0 0,20-26 0 0 0,-45 55 0 0 0,14-8 0 0 0,-16 13 0 0 0,-3 2 0 0 0,-3 0-10 0 0,-3 4-46 0 0,13-4-1731 0 0,-14 8 1408 0 0,1-1 139 0 0,0-1 94 0 0,-1 1 0 0 0,1-1 0 0 0,-1 0 0 0 0,1 1 0 0 0,-1-1 0 0 0,0 1-1 0 0,0-1 1 0 0,1 1 0 0 0,-1 0 0 0 0,0-1 0 0 0,-1 1 0 0 0,1-1 0 0 0,0 1 0 0 0,0-1-1 0 0,-1 1 147 0 0,-2 8-1816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6:03:5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62 277 2304 0 0,'-1'-1'327'0'0,"-8"-12"6467"0"0,4 10-6270 0 0,2-6 187 0 0,-6 1-639 0 0,-5-3 3650 0 0,13 10-3336 0 0,1 0-181 0 0,-1-1 1 0 0,0 0-1 0 0,1 1 1 0 0,-1-1-1 0 0,0 1 1 0 0,0 0-1 0 0,0-1 0 0 0,0 1 1 0 0,0 0-1 0 0,0 0 1 0 0,0-1-1 0 0,-1 1 1 0 0,1 0-1 0 0,0 0 1 0 0,0 0-1 0 0,-2 0-205 0 0,2 0 358 0 0,1 1-46 0 0,0 0-22 0 0,0 0-2 0 0,0 0 22 0 0,0 0 87 0 0,0 0 34 0 0,0 0 7 0 0,0 0-56 0 0,0 0-180 0 0,0 0 178 0 0,0 0 107 0 0,0 0 22 0 0,0 0-66 0 0,1 0-294 0 0,15 0 78 0 0,-14 0-4 0 0,-2 0 7 0 0,3 2-20 0 0,24 14-21 0 0,-24-15-124 0 0,-3 1-1 0 0,20 25 182 0 0,-15-22-234 0 0,-3-4-12 0 0,-1 1 0 0 0,0-1-1 0 0,1 1 1 0 0,-1-1 0 0 0,0 1 0 0 0,0 0 0 0 0,1 0 0 0 0,-1-1 0 0 0,-1 1 0 0 0,1 0-1 0 0,0 0 1 0 0,0 0 0 0 0,0 1 0 0 0,14 24 64 0 0,-4-7-64 0 0,-6-7 0 0 0,-5-10 0 0 0,1 0 0 0 0,18 23 311 0 0,-19-25-198 0 0,2 1-19 0 0,0 0-99 0 0,0 1 56 0 0,12 3-569 0 0,-14-6 515 0 0,1 0 1 0 0,-1 1-1 0 0,1-1 1 0 0,0 0-1 0 0,-1 0 1 0 0,1 0-1 0 0,-1 0 1 0 0,1 0-1 0 0,-1-1 1 0 0,1 1-1 0 0,-1 0 1 0 0,1 0-1 0 0,-1 0 1 0 0,1 0-1 0 0,-1-1 0 0 0,1 1 1 0 0,-1 0-1 0 0,1 0 1 0 0,-1-1-1 0 0,1 1 3 0 0,1-1-3 0 0,8-4 3 0 0,-1-3 0 0 0,-8 4 0 0 0,1 1 0 0 0,11-10 0 0 0,-1 3-21 0 0,-1-2 0 0 0,0 1-1 0 0,7-11 22 0 0,18-24 0 0 0,-31 39 0 0 0,0 1 0 0 0,1-1 0 0 0,0 1 0 0 0,0 1 0 0 0,6-5 0 0 0,6-6 0 0 0,14-13 0 0 0,-1-3 0 0 0,0-2 0 0 0,17-23 0 0 0,-37 47 0 0 0,10-6 0 0 0,-13 10 0 0 0,-2 1 0 0 0,-2 1-10 0 0,-3 3-46 0 0,10-3-1731 0 0,-10 6 1408 0 0,-1 0 139 0 0,1-1 94 0 0,-1 0 0 0 0,1 1 0 0 0,-1-1 0 0 0,1 0 0 0 0,-1 0 0 0 0,0 1-1 0 0,0-1 1 0 0,0 0 0 0 0,0 0 0 0 0,0 1 0 0 0,0-1 0 0 0,0 0 0 0 0,0 1 0 0 0,0-1-1 0 0,-1 1 147 0 0,-2 6-1816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6:03:5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62 277 2304 0 0,'-1'-1'327'0'0,"-8"-12"6467"0"0,4 10-6270 0 0,2-6 187 0 0,-6 1-639 0 0,-5-3 3650 0 0,13 10-3336 0 0,1 0-181 0 0,-1-1 1 0 0,0 0-1 0 0,1 1 1 0 0,-1-1-1 0 0,0 1 1 0 0,0 0-1 0 0,0-1 0 0 0,0 1 1 0 0,0 0-1 0 0,0 0 1 0 0,0-1-1 0 0,-1 1 1 0 0,1 0-1 0 0,0 0 1 0 0,0 0-1 0 0,-2 0-205 0 0,2 0 358 0 0,1 1-46 0 0,0 0-22 0 0,0 0-2 0 0,0 0 22 0 0,0 0 87 0 0,0 0 34 0 0,0 0 7 0 0,0 0-56 0 0,0 0-180 0 0,0 0 178 0 0,0 0 107 0 0,0 0 22 0 0,0 0-66 0 0,1 0-294 0 0,15 0 78 0 0,-14 0-4 0 0,-2 0 7 0 0,3 2-20 0 0,24 14-21 0 0,-24-15-124 0 0,-3 1-1 0 0,20 25 182 0 0,-15-22-234 0 0,-3-4-12 0 0,-1 1 0 0 0,0-1-1 0 0,1 1 1 0 0,-1-1 0 0 0,0 1 0 0 0,0 0 0 0 0,1 0 0 0 0,-1-1 0 0 0,-1 1 0 0 0,1 0-1 0 0,0 0 1 0 0,0 0 0 0 0,0 1 0 0 0,14 24 64 0 0,-4-7-64 0 0,-6-7 0 0 0,-5-10 0 0 0,1 0 0 0 0,18 23 311 0 0,-19-25-198 0 0,2 1-19 0 0,0 0-99 0 0,0 1 56 0 0,12 3-569 0 0,-14-6 515 0 0,1 0 1 0 0,-1 1-1 0 0,1-1 1 0 0,0 0-1 0 0,-1 0 1 0 0,1 0-1 0 0,-1 0 1 0 0,1 0-1 0 0,-1-1 1 0 0,1 1-1 0 0,-1 0 1 0 0,1 0-1 0 0,-1 0 1 0 0,1 0-1 0 0,-1-1 0 0 0,1 1 1 0 0,-1 0-1 0 0,1 0 1 0 0,-1-1-1 0 0,1 1 3 0 0,1-1-3 0 0,8-4 3 0 0,-1-3 0 0 0,-8 4 0 0 0,1 1 0 0 0,11-10 0 0 0,-1 3-21 0 0,-1-2 0 0 0,0 1-1 0 0,7-11 22 0 0,18-24 0 0 0,-31 39 0 0 0,0 1 0 0 0,1-1 0 0 0,0 1 0 0 0,0 1 0 0 0,6-5 0 0 0,6-6 0 0 0,14-13 0 0 0,-1-3 0 0 0,0-2 0 0 0,17-23 0 0 0,-37 47 0 0 0,10-6 0 0 0,-13 10 0 0 0,-2 1 0 0 0,-2 1-10 0 0,-3 3-46 0 0,10-3-1731 0 0,-10 6 1408 0 0,-1 0 139 0 0,1-1 94 0 0,-1 0 0 0 0,1 1 0 0 0,-1-1 0 0 0,1 0 0 0 0,-1 0 0 0 0,0 1-1 0 0,0-1 1 0 0,0 0 0 0 0,0 0 0 0 0,0 1 0 0 0,0-1 0 0 0,0 0 0 0 0,0 1 0 0 0,0-1-1 0 0,-1 1 147 0 0,-2 6-1816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3572" indent="-2975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0110" indent="-2380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6154" indent="-2380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2198" indent="-2380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8242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286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0330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46374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>
                <a:latin typeface="Calibri" panose="020F0502020204030204" pitchFamily="34" charset="0"/>
              </a:rPr>
              <a:pPr eaLnBrk="1" hangingPunct="1"/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3C96B-4094-4F60-84B3-92005E506C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2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9a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2674" y="186548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Calibri" panose="020F0502020204030204" pitchFamily="34" charset="0"/>
                <a:ea typeface="+mj-ea"/>
                <a:cs typeface="+mj-cs"/>
              </a:rPr>
              <a:t>How do you know if the fit is good?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72140" y="985245"/>
            <a:ext cx="11384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“</a:t>
            </a:r>
            <a:r>
              <a:rPr lang="en-US" dirty="0">
                <a:solidFill>
                  <a:srgbClr val="C00000"/>
                </a:solidFill>
              </a:rPr>
              <a:t>coefficient of determination</a:t>
            </a:r>
            <a:r>
              <a:rPr lang="en-US" dirty="0"/>
              <a:t>,” more commonly referred to as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, will be used to determine the “goodness of the fit”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8307" y="1272118"/>
            <a:ext cx="11237922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addition to checking to display the equation on the chart you can check “Display R-squared value on chart” to know how good the fit is.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The closer to 1 the better the fit. The closer to 0 the worse the fit.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0041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30682A8-316B-424A-8490-17416DE95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45" y="2317420"/>
            <a:ext cx="3883076" cy="3399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CC94AD-2616-4E75-926A-DF56699D9228}"/>
                  </a:ext>
                </a:extLst>
              </p14:cNvPr>
              <p14:cNvContentPartPr/>
              <p14:nvPr/>
            </p14:nvContentPartPr>
            <p14:xfrm>
              <a:off x="3907752" y="5227022"/>
              <a:ext cx="204376" cy="14160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CC94AD-2616-4E75-926A-DF56699D92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9116" y="5218037"/>
                <a:ext cx="222007" cy="15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086DFD-9B97-4E95-91E4-AF8B6C0B627C}"/>
                  </a:ext>
                </a:extLst>
              </p14:cNvPr>
              <p14:cNvContentPartPr/>
              <p14:nvPr/>
            </p14:nvContentPartPr>
            <p14:xfrm>
              <a:off x="3907752" y="5344342"/>
              <a:ext cx="204376" cy="141608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086DFD-9B97-4E95-91E4-AF8B6C0B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9116" y="5335357"/>
                <a:ext cx="222007" cy="15921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62B3E3-6511-4191-9692-E5A19287B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834" y="2359180"/>
            <a:ext cx="5557530" cy="305596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667C6D6-F023-457B-BBC7-3EC6943248CF}"/>
              </a:ext>
            </a:extLst>
          </p:cNvPr>
          <p:cNvSpPr txBox="1"/>
          <p:nvPr/>
        </p:nvSpPr>
        <p:spPr>
          <a:xfrm>
            <a:off x="618307" y="5787695"/>
            <a:ext cx="1123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Linear gives a near perfect fit.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F8621-6D94-475C-83E9-08712891A626}"/>
              </a:ext>
            </a:extLst>
          </p:cNvPr>
          <p:cNvSpPr/>
          <p:nvPr/>
        </p:nvSpPr>
        <p:spPr>
          <a:xfrm>
            <a:off x="3611754" y="6319136"/>
            <a:ext cx="510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en-US" i="1" dirty="0">
                <a:solidFill>
                  <a:srgbClr val="003087"/>
                </a:solidFill>
              </a:rPr>
              <a:t>For the purposes of this class, you will use linear fits.</a:t>
            </a:r>
          </a:p>
        </p:txBody>
      </p:sp>
    </p:spTree>
    <p:extLst>
      <p:ext uri="{BB962C8B-B14F-4D97-AF65-F5344CB8AC3E}">
        <p14:creationId xmlns:p14="http://schemas.microsoft.com/office/powerpoint/2010/main" val="39596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5439" y="2979174"/>
            <a:ext cx="4414943" cy="183666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6E61FC1-42BD-4EB0-B868-8B134D47B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407A6E-FE5F-4B5D-9E91-FBDFE68BEE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Add a linear trendline to a plot in a spreadsheet.</a:t>
            </a:r>
          </a:p>
          <a:p>
            <a:r>
              <a:rPr lang="en-US" sz="3200" dirty="0"/>
              <a:t>Find a linear equation that models the data in a plot.  (Format Trendline tab)</a:t>
            </a:r>
          </a:p>
          <a:p>
            <a:r>
              <a:rPr lang="en-US" sz="3200" dirty="0"/>
              <a:t>Use the coefficient of determination to determine the goodness of fit for a trendline.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001" y="347381"/>
            <a:ext cx="11543471" cy="76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400" dirty="0">
                <a:latin typeface="+mn-lt"/>
              </a:rPr>
              <a:t>Electrical and Electronics Engr Technicians Salary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9335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1561" y="1091568"/>
            <a:ext cx="1073393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Below is data from the Bureau of Labor Statistics showing the average mean salary for Electrical and Electronics Engineering Technicians from 2010-2018.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Plot the raw data in Excel using a scatter plot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Average Mean Salary (y-axis) vs Year (x-axis)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Be sure to put a title and axes labels.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123CAB-2BE3-4FBA-8F31-0C8ADBE5D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90447"/>
              </p:ext>
            </p:extLst>
          </p:nvPr>
        </p:nvGraphicFramePr>
        <p:xfrm>
          <a:off x="1469552" y="3261393"/>
          <a:ext cx="3258092" cy="3112770"/>
        </p:xfrm>
        <a:graphic>
          <a:graphicData uri="http://schemas.openxmlformats.org/drawingml/2006/table">
            <a:tbl>
              <a:tblPr/>
              <a:tblGrid>
                <a:gridCol w="1275983">
                  <a:extLst>
                    <a:ext uri="{9D8B030D-6E8A-4147-A177-3AD203B41FA5}">
                      <a16:colId xmlns:a16="http://schemas.microsoft.com/office/drawing/2014/main" val="2763899778"/>
                    </a:ext>
                  </a:extLst>
                </a:gridCol>
                <a:gridCol w="1982109">
                  <a:extLst>
                    <a:ext uri="{9D8B030D-6E8A-4147-A177-3AD203B41FA5}">
                      <a16:colId xmlns:a16="http://schemas.microsoft.com/office/drawing/2014/main" val="41965316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Mean Salary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32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27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0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31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84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7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0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35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89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7454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53CBAE5-7A84-45CD-B36B-DD8EC5F3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36" y="2904981"/>
            <a:ext cx="5771736" cy="34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8526" y="310732"/>
            <a:ext cx="11471065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latin typeface="Calibri" panose="020F0502020204030204" pitchFamily="34" charset="0"/>
                <a:ea typeface="+mj-ea"/>
                <a:cs typeface="+mj-cs"/>
              </a:rPr>
              <a:t>Find an Equation that Models the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526" y="984241"/>
            <a:ext cx="107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Having an equation that represents the data can be useful.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Why do you think an equation would be helpful?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9590" y="6356350"/>
            <a:ext cx="249841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1D716C-41A0-4033-AE9A-40681178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3" y="1834718"/>
            <a:ext cx="7522715" cy="45216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C91500-7EF8-473B-9870-95FC719F83B5}"/>
              </a:ext>
            </a:extLst>
          </p:cNvPr>
          <p:cNvCxnSpPr/>
          <p:nvPr/>
        </p:nvCxnSpPr>
        <p:spPr>
          <a:xfrm flipV="1">
            <a:off x="2032649" y="3443371"/>
            <a:ext cx="5642042" cy="1167319"/>
          </a:xfrm>
          <a:prstGeom prst="line">
            <a:avLst/>
          </a:prstGeom>
          <a:ln w="5715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997840-6BDD-48D7-BB94-59F6EFF30B09}"/>
              </a:ext>
            </a:extLst>
          </p:cNvPr>
          <p:cNvCxnSpPr/>
          <p:nvPr/>
        </p:nvCxnSpPr>
        <p:spPr>
          <a:xfrm>
            <a:off x="2509304" y="4571781"/>
            <a:ext cx="0" cy="603114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19B291-8FA1-41BD-9EBE-FED736EE0A87}"/>
              </a:ext>
            </a:extLst>
          </p:cNvPr>
          <p:cNvCxnSpPr>
            <a:cxnSpLocks/>
          </p:cNvCxnSpPr>
          <p:nvPr/>
        </p:nvCxnSpPr>
        <p:spPr>
          <a:xfrm>
            <a:off x="3099449" y="4445776"/>
            <a:ext cx="0" cy="56374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381477-A6D5-4F51-B119-485D23E6D805}"/>
              </a:ext>
            </a:extLst>
          </p:cNvPr>
          <p:cNvCxnSpPr>
            <a:cxnSpLocks/>
          </p:cNvCxnSpPr>
          <p:nvPr/>
        </p:nvCxnSpPr>
        <p:spPr>
          <a:xfrm>
            <a:off x="3689593" y="4317632"/>
            <a:ext cx="0" cy="48761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CF3CC0-002D-4BA5-A545-EB7385DC22C9}"/>
              </a:ext>
            </a:extLst>
          </p:cNvPr>
          <p:cNvCxnSpPr>
            <a:cxnSpLocks/>
          </p:cNvCxnSpPr>
          <p:nvPr/>
        </p:nvCxnSpPr>
        <p:spPr>
          <a:xfrm>
            <a:off x="4279738" y="4195395"/>
            <a:ext cx="0" cy="41529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FF7707-900A-4540-B08A-33B0083F4229}"/>
              </a:ext>
            </a:extLst>
          </p:cNvPr>
          <p:cNvCxnSpPr/>
          <p:nvPr/>
        </p:nvCxnSpPr>
        <p:spPr>
          <a:xfrm>
            <a:off x="4853670" y="4020288"/>
            <a:ext cx="0" cy="10847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829E27-717E-4A60-BF86-CD466D055A86}"/>
              </a:ext>
            </a:extLst>
          </p:cNvPr>
          <p:cNvCxnSpPr/>
          <p:nvPr/>
        </p:nvCxnSpPr>
        <p:spPr>
          <a:xfrm>
            <a:off x="5443813" y="3759331"/>
            <a:ext cx="0" cy="98614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669842-8138-4E8D-B41C-9837D220A509}"/>
              </a:ext>
            </a:extLst>
          </p:cNvPr>
          <p:cNvCxnSpPr/>
          <p:nvPr/>
        </p:nvCxnSpPr>
        <p:spPr>
          <a:xfrm>
            <a:off x="7201279" y="2981185"/>
            <a:ext cx="0" cy="49844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4308F5-7427-4605-BF3C-C0557C3BEA63}"/>
              </a:ext>
            </a:extLst>
          </p:cNvPr>
          <p:cNvCxnSpPr/>
          <p:nvPr/>
        </p:nvCxnSpPr>
        <p:spPr>
          <a:xfrm>
            <a:off x="6614376" y="3184427"/>
            <a:ext cx="0" cy="41193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F646E7-0516-4558-BA9A-B282440160EA}"/>
              </a:ext>
            </a:extLst>
          </p:cNvPr>
          <p:cNvCxnSpPr/>
          <p:nvPr/>
        </p:nvCxnSpPr>
        <p:spPr>
          <a:xfrm>
            <a:off x="6027474" y="3508810"/>
            <a:ext cx="0" cy="211387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054A7-0319-4572-BFE9-E22D7A6AB1D0}"/>
              </a:ext>
            </a:extLst>
          </p:cNvPr>
          <p:cNvSpPr/>
          <p:nvPr/>
        </p:nvSpPr>
        <p:spPr>
          <a:xfrm>
            <a:off x="8711596" y="2414451"/>
            <a:ext cx="26214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line can be used to represent the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But look at the </a:t>
            </a:r>
            <a:r>
              <a:rPr lang="en-US" b="1" dirty="0">
                <a:solidFill>
                  <a:srgbClr val="003087"/>
                </a:solidFill>
              </a:rPr>
              <a:t>error</a:t>
            </a:r>
            <a:r>
              <a:rPr lang="en-US" dirty="0"/>
              <a:t>. (distance from the raw data point and the point on the line).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Can we draw a better line?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B45FDE-813E-4CCF-8C19-A0DE0D68B531}"/>
              </a:ext>
            </a:extLst>
          </p:cNvPr>
          <p:cNvCxnSpPr>
            <a:cxnSpLocks/>
          </p:cNvCxnSpPr>
          <p:nvPr/>
        </p:nvCxnSpPr>
        <p:spPr>
          <a:xfrm flipV="1">
            <a:off x="2344733" y="3065222"/>
            <a:ext cx="5323562" cy="1740021"/>
          </a:xfrm>
          <a:prstGeom prst="line">
            <a:avLst/>
          </a:prstGeom>
          <a:ln w="5715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6B7B68-F303-4AE5-8475-352B144ED70C}"/>
              </a:ext>
            </a:extLst>
          </p:cNvPr>
          <p:cNvCxnSpPr>
            <a:cxnSpLocks/>
          </p:cNvCxnSpPr>
          <p:nvPr/>
        </p:nvCxnSpPr>
        <p:spPr>
          <a:xfrm>
            <a:off x="2509304" y="4805243"/>
            <a:ext cx="0" cy="36965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48C657-19F6-42B3-9732-BAACEF8E0D6F}"/>
              </a:ext>
            </a:extLst>
          </p:cNvPr>
          <p:cNvCxnSpPr>
            <a:cxnSpLocks/>
          </p:cNvCxnSpPr>
          <p:nvPr/>
        </p:nvCxnSpPr>
        <p:spPr>
          <a:xfrm>
            <a:off x="3099449" y="4571781"/>
            <a:ext cx="0" cy="43774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13BB37-0672-4B22-8C00-A1B3CF22A8DA}"/>
              </a:ext>
            </a:extLst>
          </p:cNvPr>
          <p:cNvCxnSpPr>
            <a:cxnSpLocks/>
          </p:cNvCxnSpPr>
          <p:nvPr/>
        </p:nvCxnSpPr>
        <p:spPr>
          <a:xfrm>
            <a:off x="3689593" y="4397546"/>
            <a:ext cx="0" cy="407697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855E5F-A4DF-47EC-8A3C-C0D008DD1D8C}"/>
              </a:ext>
            </a:extLst>
          </p:cNvPr>
          <p:cNvCxnSpPr>
            <a:cxnSpLocks/>
          </p:cNvCxnSpPr>
          <p:nvPr/>
        </p:nvCxnSpPr>
        <p:spPr>
          <a:xfrm>
            <a:off x="4279738" y="4195395"/>
            <a:ext cx="0" cy="41529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7EDB55-7FE7-45F8-8E39-A09BBEA199A3}"/>
              </a:ext>
            </a:extLst>
          </p:cNvPr>
          <p:cNvCxnSpPr/>
          <p:nvPr/>
        </p:nvCxnSpPr>
        <p:spPr>
          <a:xfrm>
            <a:off x="4853670" y="4020288"/>
            <a:ext cx="0" cy="10847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B9ACDA-9BAD-4D07-901B-2AAF7CFECD71}"/>
              </a:ext>
            </a:extLst>
          </p:cNvPr>
          <p:cNvCxnSpPr>
            <a:cxnSpLocks/>
          </p:cNvCxnSpPr>
          <p:nvPr/>
        </p:nvCxnSpPr>
        <p:spPr>
          <a:xfrm>
            <a:off x="7201279" y="2981185"/>
            <a:ext cx="0" cy="20324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155F3B-E4FC-41D4-B3E7-34120AB914E6}"/>
              </a:ext>
            </a:extLst>
          </p:cNvPr>
          <p:cNvCxnSpPr>
            <a:cxnSpLocks/>
          </p:cNvCxnSpPr>
          <p:nvPr/>
        </p:nvCxnSpPr>
        <p:spPr>
          <a:xfrm>
            <a:off x="6614376" y="3184427"/>
            <a:ext cx="0" cy="217439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276B8C-AE10-4606-951A-C64772E2356E}"/>
              </a:ext>
            </a:extLst>
          </p:cNvPr>
          <p:cNvCxnSpPr>
            <a:cxnSpLocks/>
          </p:cNvCxnSpPr>
          <p:nvPr/>
        </p:nvCxnSpPr>
        <p:spPr>
          <a:xfrm>
            <a:off x="6027474" y="3508810"/>
            <a:ext cx="0" cy="106416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F5F0F-21B5-4710-AA0B-D15543CC9167}"/>
              </a:ext>
            </a:extLst>
          </p:cNvPr>
          <p:cNvSpPr/>
          <p:nvPr/>
        </p:nvSpPr>
        <p:spPr>
          <a:xfrm>
            <a:off x="8711596" y="2414451"/>
            <a:ext cx="29317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line appears to be a better representation of the data.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It still has large amounts of </a:t>
            </a:r>
            <a:r>
              <a:rPr lang="en-US" b="1" dirty="0">
                <a:solidFill>
                  <a:srgbClr val="003087"/>
                </a:solidFill>
              </a:rPr>
              <a:t>error</a:t>
            </a:r>
            <a:r>
              <a:rPr lang="en-US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 can have Excel generate a trendline that minimizes these errors to give us the best fit. </a:t>
            </a:r>
          </a:p>
        </p:txBody>
      </p:sp>
    </p:spTree>
    <p:extLst>
      <p:ext uri="{BB962C8B-B14F-4D97-AF65-F5344CB8AC3E}">
        <p14:creationId xmlns:p14="http://schemas.microsoft.com/office/powerpoint/2010/main" val="6081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0" grpId="0" uiExpand="1" build="p"/>
      <p:bldP spid="30" grpId="1" build="allAtOnce"/>
      <p:bldP spid="4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8526" y="310732"/>
            <a:ext cx="11471065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latin typeface="Calibri" panose="020F0502020204030204" pitchFamily="34" charset="0"/>
                <a:ea typeface="+mj-ea"/>
                <a:cs typeface="+mj-cs"/>
              </a:rPr>
              <a:t>Find an Equation that Models the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61" y="941784"/>
            <a:ext cx="11141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3087"/>
                </a:solidFill>
              </a:rPr>
              <a:t>trendline</a:t>
            </a:r>
            <a:r>
              <a:rPr lang="en-US" sz="2400" dirty="0"/>
              <a:t> in Excel is generated using a process called </a:t>
            </a:r>
            <a:r>
              <a:rPr lang="en-US" sz="2400" b="1" dirty="0">
                <a:solidFill>
                  <a:srgbClr val="003087"/>
                </a:solidFill>
              </a:rPr>
              <a:t>regression</a:t>
            </a:r>
            <a:r>
              <a:rPr lang="en-US" sz="2400" dirty="0"/>
              <a:t> which is a measure of the relationship between two variables.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Excel uses </a:t>
            </a:r>
            <a:r>
              <a:rPr lang="en-US" sz="2400" b="1" dirty="0">
                <a:solidFill>
                  <a:srgbClr val="003087"/>
                </a:solidFill>
              </a:rPr>
              <a:t>least squares linear regression </a:t>
            </a:r>
            <a:r>
              <a:rPr lang="en-US" sz="2400" dirty="0"/>
              <a:t>which generates the best line to represent the data by minimizing the errors.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8832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738E1-D645-418B-B4E4-D3FC87BD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1" t="21553" r="54761" b="42952"/>
          <a:stretch/>
        </p:blipFill>
        <p:spPr>
          <a:xfrm>
            <a:off x="484064" y="2609095"/>
            <a:ext cx="3727424" cy="30459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5DFE09-2476-40C1-A9B3-B5DBB35FCCE2}"/>
              </a:ext>
            </a:extLst>
          </p:cNvPr>
          <p:cNvSpPr/>
          <p:nvPr/>
        </p:nvSpPr>
        <p:spPr>
          <a:xfrm>
            <a:off x="430561" y="5655052"/>
            <a:ext cx="417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Step 1: </a:t>
            </a:r>
            <a:r>
              <a:rPr lang="en-US" dirty="0"/>
              <a:t>Right click the data series points and click add trendline.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E5C23-1BC3-48AB-96EC-B10983C7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021" y="2263657"/>
            <a:ext cx="4681056" cy="40982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CC2433-DF45-44A3-AEF3-AA15821ECC1E}"/>
              </a:ext>
            </a:extLst>
          </p:cNvPr>
          <p:cNvSpPr/>
          <p:nvPr/>
        </p:nvSpPr>
        <p:spPr>
          <a:xfrm>
            <a:off x="9926320" y="2263657"/>
            <a:ext cx="2123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Step 2: </a:t>
            </a:r>
            <a:r>
              <a:rPr lang="en-US" dirty="0"/>
              <a:t>The format trendline window should open to the right. Check “linear” and check the box for “Display Equation on Chart.”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E56149-056F-42F9-83E9-AEBF70F50D34}"/>
                  </a:ext>
                </a:extLst>
              </p14:cNvPr>
              <p14:cNvContentPartPr/>
              <p14:nvPr/>
            </p14:nvContentPartPr>
            <p14:xfrm>
              <a:off x="8296840" y="5771512"/>
              <a:ext cx="242640" cy="16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E56149-056F-42F9-83E9-AEBF70F50D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8200" y="5762512"/>
                <a:ext cx="26028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8526" y="310732"/>
            <a:ext cx="11471065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latin typeface="Calibri" panose="020F0502020204030204" pitchFamily="34" charset="0"/>
                <a:ea typeface="+mj-ea"/>
                <a:cs typeface="+mj-cs"/>
              </a:rPr>
              <a:t>Find an Equation that Models the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7668" y="6356350"/>
            <a:ext cx="341764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CC2433-DF45-44A3-AEF3-AA15821ECC1E}"/>
              </a:ext>
            </a:extLst>
          </p:cNvPr>
          <p:cNvSpPr/>
          <p:nvPr/>
        </p:nvSpPr>
        <p:spPr>
          <a:xfrm>
            <a:off x="467777" y="4334036"/>
            <a:ext cx="5198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Step 3: </a:t>
            </a:r>
            <a:r>
              <a:rPr lang="en-US" dirty="0"/>
              <a:t>If the equation includes an E, that represents x10, but you loose a lot of values. Click on the equation to highlight it and right click for options to pop up. Click on “Format Trendline Label.”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FF8EF-A884-4D54-BE43-A443E086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8" y="1203451"/>
            <a:ext cx="5208406" cy="3130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85C78-BB36-4655-8F2C-99B3758C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45" y="1207735"/>
            <a:ext cx="2919413" cy="4895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A53004-2926-4C6E-A6C9-DD2025D38034}"/>
              </a:ext>
            </a:extLst>
          </p:cNvPr>
          <p:cNvSpPr/>
          <p:nvPr/>
        </p:nvSpPr>
        <p:spPr>
          <a:xfrm>
            <a:off x="3925929" y="6362602"/>
            <a:ext cx="474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3087"/>
                </a:solidFill>
              </a:rPr>
              <a:t>You will not have to do step 3 and 4 every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DC2E1D-A32D-45AC-8808-6743C30D81B4}"/>
              </a:ext>
            </a:extLst>
          </p:cNvPr>
          <p:cNvSpPr/>
          <p:nvPr/>
        </p:nvSpPr>
        <p:spPr>
          <a:xfrm>
            <a:off x="9455286" y="1207735"/>
            <a:ext cx="2408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Step 4: </a:t>
            </a:r>
            <a:r>
              <a:rPr lang="en-US" dirty="0"/>
              <a:t>Change the category to “Number” and choose the how many decimal places you would like the equation to display.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DDB7B-A781-4378-9BB7-7858E6D11748}"/>
              </a:ext>
            </a:extLst>
          </p:cNvPr>
          <p:cNvSpPr/>
          <p:nvPr/>
        </p:nvSpPr>
        <p:spPr>
          <a:xfrm>
            <a:off x="4246880" y="1365724"/>
            <a:ext cx="1178560" cy="270035"/>
          </a:xfrm>
          <a:prstGeom prst="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8526" y="310732"/>
            <a:ext cx="11471065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latin typeface="Calibri" panose="020F0502020204030204" pitchFamily="34" charset="0"/>
                <a:ea typeface="+mj-ea"/>
                <a:cs typeface="+mj-cs"/>
              </a:rPr>
              <a:t>Find an Equation that Models the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8832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D643F7-9D44-4D07-B64B-355ABDB97E40}"/>
                  </a:ext>
                </a:extLst>
              </p:cNvPr>
              <p:cNvSpPr/>
              <p:nvPr/>
            </p:nvSpPr>
            <p:spPr>
              <a:xfrm>
                <a:off x="7855487" y="1291970"/>
                <a:ext cx="419394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Equation: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=1124.2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since the x and y values represent real things, you can rewrite it to be: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𝑠𝑎𝑙𝑎𝑟𝑦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=1124.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)−2203487.22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D643F7-9D44-4D07-B64B-355ABDB97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87" y="1291970"/>
                <a:ext cx="4193945" cy="2308324"/>
              </a:xfrm>
              <a:prstGeom prst="rect">
                <a:avLst/>
              </a:prstGeom>
              <a:blipFill>
                <a:blip r:embed="rId2"/>
                <a:stretch>
                  <a:fillRect l="-1308" t="-1583" r="-145" b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49FD48-D57F-48CE-96BB-4048DC71C522}"/>
                  </a:ext>
                </a:extLst>
              </p:cNvPr>
              <p:cNvSpPr/>
              <p:nvPr/>
            </p:nvSpPr>
            <p:spPr>
              <a:xfrm>
                <a:off x="7855488" y="4101159"/>
                <a:ext cx="419394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 the trend remains the same, what value will the salary be in 2019?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𝑠𝑎𝑙𝑎𝑟𝑦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=1124.17(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)−2203487.22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𝑠𝑎𝑙𝑎𝑟𝑦</m:t>
                      </m:r>
                      <m:r>
                        <a:rPr lang="en-US" i="1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$66212.01</m:t>
                      </m:r>
                    </m:oMath>
                  </m:oMathPara>
                </a14:m>
                <a:endParaRPr lang="en-US" dirty="0">
                  <a:solidFill>
                    <a:srgbClr val="CB333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49FD48-D57F-48CE-96BB-4048DC71C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88" y="4101159"/>
                <a:ext cx="4193944" cy="1754326"/>
              </a:xfrm>
              <a:prstGeom prst="rect">
                <a:avLst/>
              </a:prstGeom>
              <a:blipFill>
                <a:blip r:embed="rId3"/>
                <a:stretch>
                  <a:fillRect l="-13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0170DC6C-456B-49DD-8611-D3854E52B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5" y="1577586"/>
            <a:ext cx="7540605" cy="41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2674" y="186548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Calibri" panose="020F0502020204030204" pitchFamily="34" charset="0"/>
                <a:ea typeface="+mj-ea"/>
                <a:cs typeface="+mj-cs"/>
              </a:rPr>
              <a:t>Other Trendline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0041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011C433-3672-40F0-879D-1BABF52B5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4" y="1105416"/>
            <a:ext cx="5630693" cy="4929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899FAE-3023-46EF-A6DC-BFCA6420B32A}"/>
              </a:ext>
            </a:extLst>
          </p:cNvPr>
          <p:cNvSpPr/>
          <p:nvPr/>
        </p:nvSpPr>
        <p:spPr>
          <a:xfrm>
            <a:off x="4064000" y="2275840"/>
            <a:ext cx="1066800" cy="1666240"/>
          </a:xfrm>
          <a:prstGeom prst="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2CFC28-B8D4-45CD-8C27-584C8A7BCE49}"/>
              </a:ext>
            </a:extLst>
          </p:cNvPr>
          <p:cNvSpPr/>
          <p:nvPr/>
        </p:nvSpPr>
        <p:spPr>
          <a:xfrm>
            <a:off x="6248634" y="1105416"/>
            <a:ext cx="5374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Notice there are other trendline options built into Excel. Click through them and see how the trendline changes with each one.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B4EABE-CDF6-4514-B30D-66F590789477}"/>
              </a:ext>
            </a:extLst>
          </p:cNvPr>
          <p:cNvGrpSpPr/>
          <p:nvPr/>
        </p:nvGrpSpPr>
        <p:grpSpPr>
          <a:xfrm>
            <a:off x="6248634" y="2118489"/>
            <a:ext cx="2758559" cy="1821070"/>
            <a:chOff x="6248634" y="2118489"/>
            <a:chExt cx="2758559" cy="18210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AB80BD-433B-4D52-A179-035965D8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634" y="2118489"/>
              <a:ext cx="2758559" cy="15168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03D785-C6B9-4855-BB72-B50009B425FC}"/>
                </a:ext>
              </a:extLst>
            </p:cNvPr>
            <p:cNvSpPr/>
            <p:nvPr/>
          </p:nvSpPr>
          <p:spPr>
            <a:xfrm>
              <a:off x="6892230" y="3570227"/>
              <a:ext cx="12902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Exponential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B8831-FE8D-4950-9D67-7980C9E0E103}"/>
              </a:ext>
            </a:extLst>
          </p:cNvPr>
          <p:cNvGrpSpPr/>
          <p:nvPr/>
        </p:nvGrpSpPr>
        <p:grpSpPr>
          <a:xfrm>
            <a:off x="6248634" y="4151705"/>
            <a:ext cx="2758561" cy="1883334"/>
            <a:chOff x="6248634" y="4151705"/>
            <a:chExt cx="2758561" cy="18833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13C8B8-040A-4F2E-872F-3460DA9D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634" y="4151705"/>
              <a:ext cx="2758561" cy="1516873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C33D46-EF80-41D2-B0CC-C73B7ABCD7A8}"/>
                </a:ext>
              </a:extLst>
            </p:cNvPr>
            <p:cNvSpPr/>
            <p:nvPr/>
          </p:nvSpPr>
          <p:spPr>
            <a:xfrm>
              <a:off x="7238800" y="5665707"/>
              <a:ext cx="778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Power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BB0B7-A765-4147-9B48-3C673C6A37D9}"/>
              </a:ext>
            </a:extLst>
          </p:cNvPr>
          <p:cNvGrpSpPr/>
          <p:nvPr/>
        </p:nvGrpSpPr>
        <p:grpSpPr>
          <a:xfrm>
            <a:off x="9222081" y="2118489"/>
            <a:ext cx="2758559" cy="1865777"/>
            <a:chOff x="9222081" y="2118489"/>
            <a:chExt cx="2758559" cy="1865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08176-F86E-45B8-AEA6-2696F1C1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2081" y="2118489"/>
              <a:ext cx="2758559" cy="1516872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F56BA7-A696-4E1E-8EB7-7C6477FC2033}"/>
                </a:ext>
              </a:extLst>
            </p:cNvPr>
            <p:cNvSpPr/>
            <p:nvPr/>
          </p:nvSpPr>
          <p:spPr>
            <a:xfrm>
              <a:off x="10035626" y="3614934"/>
              <a:ext cx="12864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Logarithmic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6052F13-7CCF-4420-AF3D-7B126418A294}"/>
              </a:ext>
            </a:extLst>
          </p:cNvPr>
          <p:cNvSpPr/>
          <p:nvPr/>
        </p:nvSpPr>
        <p:spPr>
          <a:xfrm>
            <a:off x="9478368" y="4395691"/>
            <a:ext cx="2400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all look good, but how do you know which one is the best fit?</a:t>
            </a:r>
          </a:p>
        </p:txBody>
      </p:sp>
    </p:spTree>
    <p:extLst>
      <p:ext uri="{BB962C8B-B14F-4D97-AF65-F5344CB8AC3E}">
        <p14:creationId xmlns:p14="http://schemas.microsoft.com/office/powerpoint/2010/main" val="13304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2265</TotalTime>
  <Words>642</Words>
  <Application>Microsoft Office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Expanded Slide Theme</vt:lpstr>
      <vt:lpstr>First Five  9a</vt:lpstr>
      <vt:lpstr>Linear Regression</vt:lpstr>
      <vt:lpstr>Linear Regression</vt:lpstr>
      <vt:lpstr>Electrical and Electronics Engr Technicians Salary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76</cp:revision>
  <cp:lastPrinted>2020-02-07T19:59:03Z</cp:lastPrinted>
  <dcterms:created xsi:type="dcterms:W3CDTF">2017-03-05T23:41:57Z</dcterms:created>
  <dcterms:modified xsi:type="dcterms:W3CDTF">2020-02-07T20:48:24Z</dcterms:modified>
</cp:coreProperties>
</file>