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21" r:id="rId2"/>
    <p:sldId id="280" r:id="rId3"/>
    <p:sldId id="322" r:id="rId4"/>
    <p:sldId id="291" r:id="rId5"/>
    <p:sldId id="292" r:id="rId6"/>
    <p:sldId id="293" r:id="rId7"/>
    <p:sldId id="324" r:id="rId8"/>
    <p:sldId id="325" r:id="rId9"/>
    <p:sldId id="323" r:id="rId10"/>
    <p:sldId id="296" r:id="rId11"/>
    <p:sldId id="257" r:id="rId12"/>
    <p:sldId id="294" r:id="rId13"/>
    <p:sldId id="315" r:id="rId14"/>
    <p:sldId id="316" r:id="rId15"/>
    <p:sldId id="317" r:id="rId16"/>
    <p:sldId id="318" r:id="rId17"/>
    <p:sldId id="319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33B"/>
    <a:srgbClr val="003087"/>
    <a:srgbClr val="92D050"/>
    <a:srgbClr val="FFFF00"/>
    <a:srgbClr val="7F7F7F"/>
    <a:srgbClr val="A5A5A5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2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3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7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1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3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4C883A-7201-41B1-B831-0D428DEAC6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7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First Five  9c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044D7-C697-450E-BFBB-21E401DF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2033516" cy="705609"/>
          </a:xfrm>
        </p:spPr>
        <p:txBody>
          <a:bodyPr>
            <a:normAutofit fontScale="90000"/>
          </a:bodyPr>
          <a:lstStyle/>
          <a:p>
            <a:r>
              <a:rPr lang="en-US" dirty="0"/>
              <a:t>Successive Division by 2 for Decimal to Binary Conversion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14502" y="967536"/>
            <a:ext cx="11209210" cy="4367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Convert the decimal value 47 to binary using successive division by 2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9086" y="2179865"/>
                <a:ext cx="40882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 =23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𝑟𝑒𝑚𝑎𝑖𝑛𝑑𝑒𝑟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2179865"/>
                <a:ext cx="4088235" cy="276999"/>
              </a:xfrm>
              <a:prstGeom prst="rect">
                <a:avLst/>
              </a:prstGeom>
              <a:blipFill>
                <a:blip r:embed="rId2"/>
                <a:stretch>
                  <a:fillRect l="-745" t="-4444" r="-89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1608365" y="1422729"/>
            <a:ext cx="4890405" cy="757136"/>
            <a:chOff x="1608365" y="1422729"/>
            <a:chExt cx="4890405" cy="757136"/>
          </a:xfrm>
        </p:grpSpPr>
        <p:sp>
          <p:nvSpPr>
            <p:cNvPr id="27" name="TextBox 26"/>
            <p:cNvSpPr txBox="1"/>
            <p:nvPr/>
          </p:nvSpPr>
          <p:spPr>
            <a:xfrm>
              <a:off x="2139041" y="1422729"/>
              <a:ext cx="4359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087"/>
                  </a:solidFill>
                </a:rPr>
                <a:t>Divided by 2, because binary is base 2</a:t>
              </a:r>
            </a:p>
          </p:txBody>
        </p:sp>
        <p:cxnSp>
          <p:nvCxnSpPr>
            <p:cNvPr id="29" name="Straight Arrow Connector 28"/>
            <p:cNvCxnSpPr>
              <a:stCxn id="27" idx="1"/>
            </p:cNvCxnSpPr>
            <p:nvPr/>
          </p:nvCxnSpPr>
          <p:spPr>
            <a:xfrm flipH="1">
              <a:off x="1608365" y="1607395"/>
              <a:ext cx="530676" cy="572470"/>
            </a:xfrm>
            <a:prstGeom prst="straightConnector1">
              <a:avLst/>
            </a:prstGeom>
            <a:ln w="12700">
              <a:solidFill>
                <a:srgbClr val="0030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49086" y="2456864"/>
            <a:ext cx="4088235" cy="572470"/>
            <a:chOff x="849086" y="2456864"/>
            <a:chExt cx="4088235" cy="572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49086" y="2752335"/>
                  <a:ext cx="40882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÷2 =11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𝑟𝑒𝑚𝑎𝑖𝑛𝑑𝑒𝑟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086" y="2752335"/>
                  <a:ext cx="408823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745" t="-2174" r="-894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 flipH="1">
              <a:off x="1151164" y="2456864"/>
              <a:ext cx="824593" cy="376143"/>
            </a:xfrm>
            <a:prstGeom prst="straightConnector1">
              <a:avLst/>
            </a:prstGeom>
            <a:ln w="127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849085" y="2964696"/>
            <a:ext cx="4088236" cy="637108"/>
            <a:chOff x="849085" y="2964696"/>
            <a:chExt cx="4088236" cy="637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49085" y="3324805"/>
                  <a:ext cx="40882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÷2 =5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𝑟𝑒𝑚𝑎𝑖𝑛𝑑𝑒𝑟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085" y="3324805"/>
                  <a:ext cx="408823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47" t="-2174" r="-596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/>
            <p:cNvCxnSpPr/>
            <p:nvPr/>
          </p:nvCxnSpPr>
          <p:spPr>
            <a:xfrm flipH="1">
              <a:off x="1151163" y="2964696"/>
              <a:ext cx="824593" cy="376143"/>
            </a:xfrm>
            <a:prstGeom prst="straightConnector1">
              <a:avLst/>
            </a:prstGeom>
            <a:ln w="127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900382" y="3585770"/>
            <a:ext cx="4036939" cy="653142"/>
            <a:chOff x="900382" y="3585770"/>
            <a:chExt cx="4036939" cy="653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900382" y="3961913"/>
                  <a:ext cx="40369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÷2 =2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𝑟𝑒𝑚𝑎𝑖𝑛𝑑𝑒𝑟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382" y="3961913"/>
                  <a:ext cx="40369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57" t="-2222" r="-90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>
            <a:xfrm flipH="1">
              <a:off x="1147079" y="3585770"/>
              <a:ext cx="824593" cy="376143"/>
            </a:xfrm>
            <a:prstGeom prst="straightConnector1">
              <a:avLst/>
            </a:prstGeom>
            <a:ln w="127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00382" y="4206844"/>
            <a:ext cx="4036939" cy="653142"/>
            <a:chOff x="900382" y="4206844"/>
            <a:chExt cx="4036939" cy="653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00382" y="4582987"/>
                  <a:ext cx="40369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÷2 =1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𝑟𝑒𝑚𝑎𝑖𝑛𝑑𝑒𝑟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382" y="4582987"/>
                  <a:ext cx="403693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057" t="-2222" r="-90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/>
            <p:nvPr/>
          </p:nvCxnSpPr>
          <p:spPr>
            <a:xfrm flipH="1">
              <a:off x="1147079" y="4206844"/>
              <a:ext cx="824593" cy="376143"/>
            </a:xfrm>
            <a:prstGeom prst="straightConnector1">
              <a:avLst/>
            </a:prstGeom>
            <a:ln w="127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900382" y="4827918"/>
            <a:ext cx="4036939" cy="653142"/>
            <a:chOff x="900382" y="4827918"/>
            <a:chExt cx="4036939" cy="653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900382" y="5204061"/>
                  <a:ext cx="40369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÷2 =0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𝑟𝑒𝑚𝑎𝑖𝑛𝑑𝑒𝑟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382" y="5204061"/>
                  <a:ext cx="403693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057" t="-4444" r="-90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/>
            <p:nvPr/>
          </p:nvCxnSpPr>
          <p:spPr>
            <a:xfrm flipH="1">
              <a:off x="1147079" y="4827918"/>
              <a:ext cx="824593" cy="376143"/>
            </a:xfrm>
            <a:prstGeom prst="straightConnector1">
              <a:avLst/>
            </a:prstGeom>
            <a:ln w="127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4675522" y="2139898"/>
            <a:ext cx="375557" cy="3431824"/>
          </a:xfrm>
          <a:prstGeom prst="rect">
            <a:avLst/>
          </a:prstGeom>
          <a:noFill/>
          <a:ln w="12700"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124255" y="5204061"/>
            <a:ext cx="268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MSB – </a:t>
            </a:r>
            <a:r>
              <a:rPr lang="en-US" u="sng" dirty="0">
                <a:solidFill>
                  <a:srgbClr val="003087"/>
                </a:solidFill>
              </a:rPr>
              <a:t>M</a:t>
            </a:r>
            <a:r>
              <a:rPr lang="en-US" dirty="0">
                <a:solidFill>
                  <a:srgbClr val="003087"/>
                </a:solidFill>
              </a:rPr>
              <a:t>ost </a:t>
            </a:r>
            <a:r>
              <a:rPr lang="en-US" u="sng" dirty="0">
                <a:solidFill>
                  <a:srgbClr val="003087"/>
                </a:solidFill>
              </a:rPr>
              <a:t>S</a:t>
            </a:r>
            <a:r>
              <a:rPr lang="en-US" dirty="0">
                <a:solidFill>
                  <a:srgbClr val="003087"/>
                </a:solidFill>
              </a:rPr>
              <a:t>ignificant </a:t>
            </a:r>
            <a:r>
              <a:rPr lang="en-US" u="sng" dirty="0">
                <a:solidFill>
                  <a:srgbClr val="003087"/>
                </a:solidFill>
              </a:rPr>
              <a:t>B</a:t>
            </a:r>
            <a:r>
              <a:rPr lang="en-US" dirty="0">
                <a:solidFill>
                  <a:srgbClr val="003087"/>
                </a:solidFill>
              </a:rPr>
              <a:t>it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24255" y="2087532"/>
            <a:ext cx="268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LSB – </a:t>
            </a:r>
            <a:r>
              <a:rPr lang="en-US" u="sng" dirty="0">
                <a:solidFill>
                  <a:srgbClr val="003087"/>
                </a:solidFill>
              </a:rPr>
              <a:t>L</a:t>
            </a:r>
            <a:r>
              <a:rPr lang="en-US" dirty="0">
                <a:solidFill>
                  <a:srgbClr val="003087"/>
                </a:solidFill>
              </a:rPr>
              <a:t>east </a:t>
            </a:r>
            <a:r>
              <a:rPr lang="en-US" u="sng" dirty="0">
                <a:solidFill>
                  <a:srgbClr val="003087"/>
                </a:solidFill>
              </a:rPr>
              <a:t>S</a:t>
            </a:r>
            <a:r>
              <a:rPr lang="en-US" dirty="0">
                <a:solidFill>
                  <a:srgbClr val="003087"/>
                </a:solidFill>
              </a:rPr>
              <a:t>ignificant </a:t>
            </a:r>
            <a:r>
              <a:rPr lang="en-US" u="sng" dirty="0">
                <a:solidFill>
                  <a:srgbClr val="003087"/>
                </a:solidFill>
              </a:rPr>
              <a:t>B</a:t>
            </a:r>
            <a:r>
              <a:rPr lang="en-US" dirty="0">
                <a:solidFill>
                  <a:srgbClr val="003087"/>
                </a:solidFill>
              </a:rPr>
              <a:t>it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093997" y="3216438"/>
            <a:ext cx="342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2800" dirty="0"/>
              <a:t>47 to binary is 101111</a:t>
            </a:r>
          </a:p>
        </p:txBody>
      </p:sp>
      <p:cxnSp>
        <p:nvCxnSpPr>
          <p:cNvPr id="66" name="Straight Arrow Connector 65"/>
          <p:cNvCxnSpPr>
            <a:stCxn id="62" idx="3"/>
          </p:cNvCxnSpPr>
          <p:nvPr/>
        </p:nvCxnSpPr>
        <p:spPr>
          <a:xfrm flipV="1">
            <a:off x="7810608" y="3682093"/>
            <a:ext cx="1553828" cy="1706634"/>
          </a:xfrm>
          <a:prstGeom prst="straightConnector1">
            <a:avLst/>
          </a:prstGeom>
          <a:ln w="12700">
            <a:solidFill>
              <a:srgbClr val="0030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3" idx="3"/>
          </p:cNvCxnSpPr>
          <p:nvPr/>
        </p:nvCxnSpPr>
        <p:spPr>
          <a:xfrm>
            <a:off x="7810608" y="2272198"/>
            <a:ext cx="2443735" cy="1068641"/>
          </a:xfrm>
          <a:prstGeom prst="straightConnector1">
            <a:avLst/>
          </a:prstGeom>
          <a:ln w="12700">
            <a:solidFill>
              <a:srgbClr val="0030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1" grpId="0" animBg="1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02" y="967536"/>
            <a:ext cx="11209210" cy="1418218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Variables store information in the form of bits</a:t>
            </a:r>
          </a:p>
          <a:p>
            <a:pPr marL="285750" indent="-285750"/>
            <a:r>
              <a:rPr lang="en-US" sz="2400" dirty="0"/>
              <a:t>Predefined </a:t>
            </a:r>
            <a:r>
              <a:rPr lang="en-US" sz="2400" b="1" i="1" dirty="0">
                <a:solidFill>
                  <a:srgbClr val="003087"/>
                </a:solidFill>
              </a:rPr>
              <a:t>data types </a:t>
            </a:r>
            <a:r>
              <a:rPr lang="en-US" sz="2400" dirty="0"/>
              <a:t>allow you to choose the best form for a variable</a:t>
            </a:r>
          </a:p>
          <a:p>
            <a:pPr marL="285750" indent="-285750"/>
            <a:r>
              <a:rPr lang="en-US" sz="2400" dirty="0"/>
              <a:t>Do you know of any data types?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99476" y="1825872"/>
            <a:ext cx="516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087"/>
                </a:solidFill>
              </a:rPr>
              <a:t>int</a:t>
            </a:r>
            <a:endParaRPr lang="en-US" sz="2400" dirty="0">
              <a:solidFill>
                <a:srgbClr val="00308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0904" y="1841101"/>
            <a:ext cx="758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float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5030" y="2950869"/>
          <a:ext cx="114793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33">
                  <a:extLst>
                    <a:ext uri="{9D8B030D-6E8A-4147-A177-3AD203B41FA5}">
                      <a16:colId xmlns:a16="http://schemas.microsoft.com/office/drawing/2014/main" val="1135271178"/>
                    </a:ext>
                  </a:extLst>
                </a:gridCol>
                <a:gridCol w="964279">
                  <a:extLst>
                    <a:ext uri="{9D8B030D-6E8A-4147-A177-3AD203B41FA5}">
                      <a16:colId xmlns:a16="http://schemas.microsoft.com/office/drawing/2014/main" val="281937602"/>
                    </a:ext>
                  </a:extLst>
                </a:gridCol>
                <a:gridCol w="3530247">
                  <a:extLst>
                    <a:ext uri="{9D8B030D-6E8A-4147-A177-3AD203B41FA5}">
                      <a16:colId xmlns:a16="http://schemas.microsoft.com/office/drawing/2014/main" val="277925190"/>
                    </a:ext>
                  </a:extLst>
                </a:gridCol>
                <a:gridCol w="5831633">
                  <a:extLst>
                    <a:ext uri="{9D8B030D-6E8A-4147-A177-3AD203B41FA5}">
                      <a16:colId xmlns:a16="http://schemas.microsoft.com/office/drawing/2014/main" val="1875543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2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-32,768 to 32,767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number,</a:t>
                      </a:r>
                      <a:r>
                        <a:rPr lang="en-US" baseline="0" dirty="0"/>
                        <a:t> signed (+ or -), most common data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9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8524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35030" y="2950869"/>
          <a:ext cx="114793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33">
                  <a:extLst>
                    <a:ext uri="{9D8B030D-6E8A-4147-A177-3AD203B41FA5}">
                      <a16:colId xmlns:a16="http://schemas.microsoft.com/office/drawing/2014/main" val="1135271178"/>
                    </a:ext>
                  </a:extLst>
                </a:gridCol>
                <a:gridCol w="964279">
                  <a:extLst>
                    <a:ext uri="{9D8B030D-6E8A-4147-A177-3AD203B41FA5}">
                      <a16:colId xmlns:a16="http://schemas.microsoft.com/office/drawing/2014/main" val="281937602"/>
                    </a:ext>
                  </a:extLst>
                </a:gridCol>
                <a:gridCol w="3530247">
                  <a:extLst>
                    <a:ext uri="{9D8B030D-6E8A-4147-A177-3AD203B41FA5}">
                      <a16:colId xmlns:a16="http://schemas.microsoft.com/office/drawing/2014/main" val="277925190"/>
                    </a:ext>
                  </a:extLst>
                </a:gridCol>
                <a:gridCol w="5831633">
                  <a:extLst>
                    <a:ext uri="{9D8B030D-6E8A-4147-A177-3AD203B41FA5}">
                      <a16:colId xmlns:a16="http://schemas.microsoft.com/office/drawing/2014/main" val="1875543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2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-32,768 to 32,767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number,</a:t>
                      </a:r>
                      <a:r>
                        <a:rPr lang="en-US" baseline="0" dirty="0"/>
                        <a:t> signed (+ or -), most common data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9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-3.4028235x10</a:t>
                      </a:r>
                      <a:r>
                        <a:rPr lang="en-US" baseline="30000" dirty="0"/>
                        <a:t>38</a:t>
                      </a:r>
                      <a:r>
                        <a:rPr lang="en-US" dirty="0"/>
                        <a:t> to 3.4028235x10</a:t>
                      </a:r>
                      <a:r>
                        <a:rPr lang="en-US" baseline="300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Includes</a:t>
                      </a:r>
                      <a:r>
                        <a:rPr lang="en-US" baseline="0" dirty="0"/>
                        <a:t> decimal point, total precision is 6 to 7 digits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8524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35030" y="2950869"/>
          <a:ext cx="114793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33">
                  <a:extLst>
                    <a:ext uri="{9D8B030D-6E8A-4147-A177-3AD203B41FA5}">
                      <a16:colId xmlns:a16="http://schemas.microsoft.com/office/drawing/2014/main" val="1135271178"/>
                    </a:ext>
                  </a:extLst>
                </a:gridCol>
                <a:gridCol w="964279">
                  <a:extLst>
                    <a:ext uri="{9D8B030D-6E8A-4147-A177-3AD203B41FA5}">
                      <a16:colId xmlns:a16="http://schemas.microsoft.com/office/drawing/2014/main" val="281937602"/>
                    </a:ext>
                  </a:extLst>
                </a:gridCol>
                <a:gridCol w="3530247">
                  <a:extLst>
                    <a:ext uri="{9D8B030D-6E8A-4147-A177-3AD203B41FA5}">
                      <a16:colId xmlns:a16="http://schemas.microsoft.com/office/drawing/2014/main" val="277925190"/>
                    </a:ext>
                  </a:extLst>
                </a:gridCol>
                <a:gridCol w="5831633">
                  <a:extLst>
                    <a:ext uri="{9D8B030D-6E8A-4147-A177-3AD203B41FA5}">
                      <a16:colId xmlns:a16="http://schemas.microsoft.com/office/drawing/2014/main" val="1875543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boolean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or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≠ 0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and False =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2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-32,768 to 32,767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number,</a:t>
                      </a:r>
                      <a:r>
                        <a:rPr lang="en-US" baseline="0" dirty="0"/>
                        <a:t> signed (+ or -), most common data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9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-3.4028235x10</a:t>
                      </a:r>
                      <a:r>
                        <a:rPr lang="en-US" baseline="30000" dirty="0"/>
                        <a:t>38</a:t>
                      </a:r>
                      <a:r>
                        <a:rPr lang="en-US" dirty="0"/>
                        <a:t> to 3.4028235x10</a:t>
                      </a:r>
                      <a:r>
                        <a:rPr lang="en-US" baseline="300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Includes</a:t>
                      </a:r>
                      <a:r>
                        <a:rPr lang="en-US" baseline="0" dirty="0"/>
                        <a:t> decimal point, total precision is 6 to 7 digits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8524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5030" y="2950869"/>
          <a:ext cx="114793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33">
                  <a:extLst>
                    <a:ext uri="{9D8B030D-6E8A-4147-A177-3AD203B41FA5}">
                      <a16:colId xmlns:a16="http://schemas.microsoft.com/office/drawing/2014/main" val="1135271178"/>
                    </a:ext>
                  </a:extLst>
                </a:gridCol>
                <a:gridCol w="964279">
                  <a:extLst>
                    <a:ext uri="{9D8B030D-6E8A-4147-A177-3AD203B41FA5}">
                      <a16:colId xmlns:a16="http://schemas.microsoft.com/office/drawing/2014/main" val="281937602"/>
                    </a:ext>
                  </a:extLst>
                </a:gridCol>
                <a:gridCol w="3530247">
                  <a:extLst>
                    <a:ext uri="{9D8B030D-6E8A-4147-A177-3AD203B41FA5}">
                      <a16:colId xmlns:a16="http://schemas.microsoft.com/office/drawing/2014/main" val="277925190"/>
                    </a:ext>
                  </a:extLst>
                </a:gridCol>
                <a:gridCol w="5831633">
                  <a:extLst>
                    <a:ext uri="{9D8B030D-6E8A-4147-A177-3AD203B41FA5}">
                      <a16:colId xmlns:a16="http://schemas.microsoft.com/office/drawing/2014/main" val="1875543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boolean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or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≠ 0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and False =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to 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unsigned 8 bit number (2</a:t>
                      </a:r>
                      <a:r>
                        <a:rPr lang="en-US" baseline="30000" dirty="0"/>
                        <a:t>8</a:t>
                      </a:r>
                      <a:r>
                        <a:rPr lang="en-US" dirty="0"/>
                        <a:t>=256)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2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-32,768 to 32,767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number,</a:t>
                      </a:r>
                      <a:r>
                        <a:rPr lang="en-US" baseline="0" dirty="0"/>
                        <a:t> signed (+ or -), most common data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9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-3.4028235x10</a:t>
                      </a:r>
                      <a:r>
                        <a:rPr lang="en-US" baseline="30000" dirty="0"/>
                        <a:t>38</a:t>
                      </a:r>
                      <a:r>
                        <a:rPr lang="en-US" dirty="0"/>
                        <a:t> to 3.4028235x10</a:t>
                      </a:r>
                      <a:r>
                        <a:rPr lang="en-US" baseline="300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Includes</a:t>
                      </a:r>
                      <a:r>
                        <a:rPr lang="en-US" baseline="0" dirty="0"/>
                        <a:t> decimal point, total precision is 6 to 7 digits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8524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5030" y="2950869"/>
          <a:ext cx="114793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33">
                  <a:extLst>
                    <a:ext uri="{9D8B030D-6E8A-4147-A177-3AD203B41FA5}">
                      <a16:colId xmlns:a16="http://schemas.microsoft.com/office/drawing/2014/main" val="1135271178"/>
                    </a:ext>
                  </a:extLst>
                </a:gridCol>
                <a:gridCol w="964279">
                  <a:extLst>
                    <a:ext uri="{9D8B030D-6E8A-4147-A177-3AD203B41FA5}">
                      <a16:colId xmlns:a16="http://schemas.microsoft.com/office/drawing/2014/main" val="281937602"/>
                    </a:ext>
                  </a:extLst>
                </a:gridCol>
                <a:gridCol w="3530247">
                  <a:extLst>
                    <a:ext uri="{9D8B030D-6E8A-4147-A177-3AD203B41FA5}">
                      <a16:colId xmlns:a16="http://schemas.microsoft.com/office/drawing/2014/main" val="277925190"/>
                    </a:ext>
                  </a:extLst>
                </a:gridCol>
                <a:gridCol w="5831633">
                  <a:extLst>
                    <a:ext uri="{9D8B030D-6E8A-4147-A177-3AD203B41FA5}">
                      <a16:colId xmlns:a16="http://schemas.microsoft.com/office/drawing/2014/main" val="1875543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boolean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or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≠ 0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and False =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to 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unsigned 8 bit number (2</a:t>
                      </a:r>
                      <a:r>
                        <a:rPr lang="en-US" baseline="30000" dirty="0"/>
                        <a:t>8</a:t>
                      </a:r>
                      <a:r>
                        <a:rPr lang="en-US" dirty="0"/>
                        <a:t>=256)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2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-32,768 to 32,767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number,</a:t>
                      </a:r>
                      <a:r>
                        <a:rPr lang="en-US" baseline="0" dirty="0"/>
                        <a:t> signed (+ or -), most common data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9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-2,147,483,648</a:t>
                      </a:r>
                      <a:r>
                        <a:rPr lang="en-US" baseline="0" dirty="0"/>
                        <a:t> to 2,147,483,647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Frequently</a:t>
                      </a:r>
                      <a:r>
                        <a:rPr lang="en-US" baseline="0" dirty="0"/>
                        <a:t> used data type, number with many digits, signed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-3.4028235x10</a:t>
                      </a:r>
                      <a:r>
                        <a:rPr lang="en-US" baseline="30000" dirty="0"/>
                        <a:t>38</a:t>
                      </a:r>
                      <a:r>
                        <a:rPr lang="en-US" dirty="0"/>
                        <a:t> to 3.4028235x10</a:t>
                      </a:r>
                      <a:r>
                        <a:rPr lang="en-US" baseline="300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Includes</a:t>
                      </a:r>
                      <a:r>
                        <a:rPr lang="en-US" baseline="0" dirty="0"/>
                        <a:t> decimal point, total precision is 6 to 7 digits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8524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35030" y="2950869"/>
          <a:ext cx="114793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33">
                  <a:extLst>
                    <a:ext uri="{9D8B030D-6E8A-4147-A177-3AD203B41FA5}">
                      <a16:colId xmlns:a16="http://schemas.microsoft.com/office/drawing/2014/main" val="1135271178"/>
                    </a:ext>
                  </a:extLst>
                </a:gridCol>
                <a:gridCol w="964279">
                  <a:extLst>
                    <a:ext uri="{9D8B030D-6E8A-4147-A177-3AD203B41FA5}">
                      <a16:colId xmlns:a16="http://schemas.microsoft.com/office/drawing/2014/main" val="281937602"/>
                    </a:ext>
                  </a:extLst>
                </a:gridCol>
                <a:gridCol w="3530247">
                  <a:extLst>
                    <a:ext uri="{9D8B030D-6E8A-4147-A177-3AD203B41FA5}">
                      <a16:colId xmlns:a16="http://schemas.microsoft.com/office/drawing/2014/main" val="277925190"/>
                    </a:ext>
                  </a:extLst>
                </a:gridCol>
                <a:gridCol w="5831633">
                  <a:extLst>
                    <a:ext uri="{9D8B030D-6E8A-4147-A177-3AD203B41FA5}">
                      <a16:colId xmlns:a16="http://schemas.microsoft.com/office/drawing/2014/main" val="1875543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boolean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or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≠ 0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and False =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to 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unsigned 8 bit number (2</a:t>
                      </a:r>
                      <a:r>
                        <a:rPr lang="en-US" baseline="30000" dirty="0"/>
                        <a:t>8</a:t>
                      </a:r>
                      <a:r>
                        <a:rPr lang="en-US" dirty="0"/>
                        <a:t>=256)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2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-32,768 to 32,767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number,</a:t>
                      </a:r>
                      <a:r>
                        <a:rPr lang="en-US" baseline="0" dirty="0"/>
                        <a:t> signed (+ or -), most common data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9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-2,147,483,648</a:t>
                      </a:r>
                      <a:r>
                        <a:rPr lang="en-US" baseline="0" dirty="0"/>
                        <a:t> to 2,147,483,647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Frequently</a:t>
                      </a:r>
                      <a:r>
                        <a:rPr lang="en-US" baseline="0" dirty="0"/>
                        <a:t> used data type, number with many digits, signed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-3.4028235x10</a:t>
                      </a:r>
                      <a:r>
                        <a:rPr lang="en-US" baseline="30000" dirty="0"/>
                        <a:t>38</a:t>
                      </a:r>
                      <a:r>
                        <a:rPr lang="en-US" dirty="0"/>
                        <a:t> to 3.4028235x10</a:t>
                      </a:r>
                      <a:r>
                        <a:rPr lang="en-US" baseline="300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Includes</a:t>
                      </a:r>
                      <a:r>
                        <a:rPr lang="en-US" baseline="0" dirty="0"/>
                        <a:t> decimal point, total precision is 6 to 7 digits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8-bit ASCII character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Alphanumeric characters, multiple</a:t>
                      </a:r>
                      <a:r>
                        <a:rPr lang="en-US" baseline="0" dirty="0"/>
                        <a:t> characters called strings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85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Experimenting with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03" y="911549"/>
            <a:ext cx="6788826" cy="2820349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Build the thermistor circuit on your breadboard and repeatedly collect 20 temperature values. </a:t>
            </a:r>
          </a:p>
          <a:p>
            <a:pPr marL="742950" lvl="1" indent="-285750"/>
            <a:r>
              <a:rPr lang="en-US" sz="2400" dirty="0"/>
              <a:t>As value are collected move around or blow on the thermistor to get variation in data points.</a:t>
            </a:r>
          </a:p>
          <a:p>
            <a:pPr marL="285750" indent="-285750"/>
            <a:r>
              <a:rPr lang="en-US" sz="2800" dirty="0"/>
              <a:t>Have the serial monitor print them exactly as shown to the right.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285750" indent="-285750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08916" y="3429000"/>
            <a:ext cx="2592732" cy="2998040"/>
            <a:chOff x="5691381" y="2106186"/>
            <a:chExt cx="2896917" cy="3146205"/>
          </a:xfrm>
        </p:grpSpPr>
        <p:grpSp>
          <p:nvGrpSpPr>
            <p:cNvPr id="6" name="Group 5"/>
            <p:cNvGrpSpPr/>
            <p:nvPr/>
          </p:nvGrpSpPr>
          <p:grpSpPr>
            <a:xfrm>
              <a:off x="7945957" y="2106186"/>
              <a:ext cx="642341" cy="438150"/>
              <a:chOff x="7916715" y="2215208"/>
              <a:chExt cx="642341" cy="438150"/>
            </a:xfrm>
          </p:grpSpPr>
          <p:sp>
            <p:nvSpPr>
              <p:cNvPr id="36" name="Text Box 61"/>
              <p:cNvSpPr txBox="1"/>
              <p:nvPr/>
            </p:nvSpPr>
            <p:spPr bwMode="auto">
              <a:xfrm>
                <a:off x="7916715" y="2215208"/>
                <a:ext cx="642341" cy="4381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  <a:ea typeface="Calibri"/>
                    <a:cs typeface="Times New Roman"/>
                  </a:rPr>
                  <a:t>5V</a:t>
                </a:r>
                <a:endParaRPr lang="en-US" sz="1600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37" name="AutoShape 3"/>
              <p:cNvCxnSpPr>
                <a:cxnSpLocks noChangeShapeType="1"/>
              </p:cNvCxnSpPr>
              <p:nvPr/>
            </p:nvCxnSpPr>
            <p:spPr bwMode="auto">
              <a:xfrm>
                <a:off x="8105089" y="2569499"/>
                <a:ext cx="275533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" name="AutoShape 4"/>
            <p:cNvCxnSpPr>
              <a:cxnSpLocks noChangeShapeType="1"/>
            </p:cNvCxnSpPr>
            <p:nvPr/>
          </p:nvCxnSpPr>
          <p:spPr bwMode="auto">
            <a:xfrm>
              <a:off x="8252678" y="5252391"/>
              <a:ext cx="99650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 flipH="1">
              <a:off x="8209836" y="4345928"/>
              <a:ext cx="182163" cy="10077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>
              <a:off x="8209836" y="4446698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9"/>
            <p:cNvCxnSpPr>
              <a:cxnSpLocks noChangeShapeType="1"/>
            </p:cNvCxnSpPr>
            <p:nvPr/>
          </p:nvCxnSpPr>
          <p:spPr bwMode="auto">
            <a:xfrm flipH="1">
              <a:off x="8209836" y="4497084"/>
              <a:ext cx="182163" cy="106369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8209836" y="4602892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3"/>
            <p:cNvCxnSpPr>
              <a:cxnSpLocks noChangeShapeType="1"/>
            </p:cNvCxnSpPr>
            <p:nvPr/>
          </p:nvCxnSpPr>
          <p:spPr bwMode="auto">
            <a:xfrm>
              <a:off x="8257522" y="4278378"/>
              <a:ext cx="134477" cy="6755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"/>
            <p:cNvCxnSpPr>
              <a:cxnSpLocks noChangeShapeType="1"/>
            </p:cNvCxnSpPr>
            <p:nvPr/>
          </p:nvCxnSpPr>
          <p:spPr bwMode="auto">
            <a:xfrm flipH="1">
              <a:off x="8290859" y="4653278"/>
              <a:ext cx="101141" cy="7277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5"/>
            <p:cNvCxnSpPr>
              <a:cxnSpLocks noChangeShapeType="1"/>
            </p:cNvCxnSpPr>
            <p:nvPr/>
          </p:nvCxnSpPr>
          <p:spPr bwMode="auto">
            <a:xfrm>
              <a:off x="8296958" y="4720458"/>
              <a:ext cx="0" cy="419876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"/>
            <p:cNvCxnSpPr>
              <a:cxnSpLocks noChangeShapeType="1"/>
            </p:cNvCxnSpPr>
            <p:nvPr/>
          </p:nvCxnSpPr>
          <p:spPr bwMode="auto">
            <a:xfrm>
              <a:off x="8166992" y="5138103"/>
              <a:ext cx="263089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"/>
            <p:cNvCxnSpPr>
              <a:cxnSpLocks noChangeShapeType="1"/>
            </p:cNvCxnSpPr>
            <p:nvPr/>
          </p:nvCxnSpPr>
          <p:spPr bwMode="auto">
            <a:xfrm>
              <a:off x="8209836" y="5200010"/>
              <a:ext cx="178671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40"/>
            <p:cNvSpPr txBox="1"/>
            <p:nvPr/>
          </p:nvSpPr>
          <p:spPr bwMode="auto">
            <a:xfrm>
              <a:off x="5691381" y="3846920"/>
              <a:ext cx="2023141" cy="3494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dirty="0">
                  <a:ea typeface="Calibri" pitchFamily="34" charset="0"/>
                  <a:cs typeface="Times New Roman" pitchFamily="18" charset="0"/>
                </a:rPr>
                <a:t>analog input 5</a:t>
              </a:r>
            </a:p>
          </p:txBody>
        </p:sp>
        <p:sp>
          <p:nvSpPr>
            <p:cNvPr id="18" name="Text Box 6"/>
            <p:cNvSpPr txBox="1"/>
            <p:nvPr/>
          </p:nvSpPr>
          <p:spPr bwMode="auto">
            <a:xfrm>
              <a:off x="6459011" y="3093942"/>
              <a:ext cx="1579158" cy="3004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ea typeface="Calibri"/>
                  <a:cs typeface="Calibri"/>
                </a:rPr>
                <a:t>thermistor</a:t>
              </a:r>
              <a:endParaRPr lang="en-US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sp>
          <p:nvSpPr>
            <p:cNvPr id="19" name="Text Box 6"/>
            <p:cNvSpPr txBox="1"/>
            <p:nvPr/>
          </p:nvSpPr>
          <p:spPr bwMode="auto">
            <a:xfrm>
              <a:off x="7078109" y="4356242"/>
              <a:ext cx="1098516" cy="3328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10k</a:t>
              </a: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W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139370" y="2896811"/>
              <a:ext cx="299129" cy="2141443"/>
              <a:chOff x="5165842" y="2573689"/>
              <a:chExt cx="299129" cy="214144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392280" y="2573689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165842" y="2610948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419252" y="3999576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90240" y="4031409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266958" y="4343400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6855165" y="3852751"/>
              <a:ext cx="1447800" cy="66675"/>
              <a:chOff x="-321" y="139005"/>
              <a:chExt cx="1448099" cy="6667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381089" y="139005"/>
                <a:ext cx="66689" cy="66674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>
                <a:off x="-321" y="167580"/>
                <a:ext cx="139093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8064903" y="2459675"/>
              <a:ext cx="434854" cy="1827967"/>
              <a:chOff x="7419278" y="1149252"/>
              <a:chExt cx="434854" cy="182796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523356" y="1676400"/>
                <a:ext cx="191164" cy="479502"/>
              </a:xfrm>
              <a:prstGeom prst="rect">
                <a:avLst/>
              </a:prstGeom>
              <a:ln w="19050">
                <a:solidFill>
                  <a:srgbClr val="00206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auto">
              <a:xfrm flipH="1">
                <a:off x="7419278" y="1821367"/>
                <a:ext cx="379142" cy="34197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7791277" y="1639230"/>
                <a:ext cx="0" cy="19700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 rot="16200000" flipV="1">
                <a:off x="7766321" y="1817188"/>
                <a:ext cx="129903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7620200" y="2153521"/>
                <a:ext cx="1" cy="82369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 flipH="1">
                <a:off x="7620199" y="1149252"/>
                <a:ext cx="1261" cy="529529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83A91156-008C-42DB-ADF9-CC4793A84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56"/>
          <a:stretch/>
        </p:blipFill>
        <p:spPr>
          <a:xfrm>
            <a:off x="7582355" y="257399"/>
            <a:ext cx="4090528" cy="61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7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EFC37-4BE2-43A9-ACD1-EF045FBCC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25"/>
          <a:stretch/>
        </p:blipFill>
        <p:spPr>
          <a:xfrm>
            <a:off x="3959569" y="994579"/>
            <a:ext cx="3806118" cy="520352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AA3D622-143E-40E6-80C3-75CCC506141A}"/>
              </a:ext>
            </a:extLst>
          </p:cNvPr>
          <p:cNvSpPr/>
          <p:nvPr/>
        </p:nvSpPr>
        <p:spPr>
          <a:xfrm>
            <a:off x="3929966" y="998639"/>
            <a:ext cx="316127" cy="4234803"/>
          </a:xfrm>
          <a:prstGeom prst="rect">
            <a:avLst/>
          </a:prstGeom>
          <a:solidFill>
            <a:srgbClr val="7F7F7F">
              <a:alpha val="5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DF152BF-38F7-4AE4-80ED-5757AA3A9B32}"/>
              </a:ext>
            </a:extLst>
          </p:cNvPr>
          <p:cNvSpPr/>
          <p:nvPr/>
        </p:nvSpPr>
        <p:spPr>
          <a:xfrm>
            <a:off x="5051146" y="1019399"/>
            <a:ext cx="369042" cy="4234803"/>
          </a:xfrm>
          <a:prstGeom prst="rect">
            <a:avLst/>
          </a:prstGeom>
          <a:solidFill>
            <a:srgbClr val="92D050">
              <a:alpha val="5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F514889-1892-4404-B7C6-FCC2660F39D3}"/>
              </a:ext>
            </a:extLst>
          </p:cNvPr>
          <p:cNvSpPr/>
          <p:nvPr/>
        </p:nvSpPr>
        <p:spPr>
          <a:xfrm>
            <a:off x="5562917" y="1019399"/>
            <a:ext cx="662324" cy="4234803"/>
          </a:xfrm>
          <a:prstGeom prst="rect">
            <a:avLst/>
          </a:prstGeom>
          <a:solidFill>
            <a:srgbClr val="FFC000">
              <a:alpha val="5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CFB91B-02B6-44D3-BCB2-A822DF25C26C}"/>
              </a:ext>
            </a:extLst>
          </p:cNvPr>
          <p:cNvGrpSpPr/>
          <p:nvPr/>
        </p:nvGrpSpPr>
        <p:grpSpPr>
          <a:xfrm>
            <a:off x="3968232" y="258787"/>
            <a:ext cx="7327528" cy="2854047"/>
            <a:chOff x="3910497" y="-574169"/>
            <a:chExt cx="7327528" cy="2854047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AD4A4EE-1BEA-479E-AF0F-C214B3EBC983}"/>
                </a:ext>
              </a:extLst>
            </p:cNvPr>
            <p:cNvGrpSpPr/>
            <p:nvPr/>
          </p:nvGrpSpPr>
          <p:grpSpPr>
            <a:xfrm>
              <a:off x="3910497" y="-457443"/>
              <a:ext cx="3683484" cy="2737321"/>
              <a:chOff x="3910497" y="385481"/>
              <a:chExt cx="3683484" cy="273732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1DF3C0C-CDD5-431B-8947-E61746D62345}"/>
                  </a:ext>
                </a:extLst>
              </p:cNvPr>
              <p:cNvSpPr/>
              <p:nvPr/>
            </p:nvSpPr>
            <p:spPr>
              <a:xfrm>
                <a:off x="3910497" y="2919921"/>
                <a:ext cx="2747143" cy="202881"/>
              </a:xfrm>
              <a:prstGeom prst="rect">
                <a:avLst/>
              </a:prstGeom>
              <a:solidFill>
                <a:srgbClr val="CB333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E6601E7-4BB0-4C22-BCF2-F9B631B1C29B}"/>
                  </a:ext>
                </a:extLst>
              </p:cNvPr>
              <p:cNvCxnSpPr>
                <a:cxnSpLocks/>
                <a:stCxn id="62" idx="3"/>
              </p:cNvCxnSpPr>
              <p:nvPr/>
            </p:nvCxnSpPr>
            <p:spPr>
              <a:xfrm flipV="1">
                <a:off x="6657640" y="385481"/>
                <a:ext cx="936341" cy="2635881"/>
              </a:xfrm>
              <a:prstGeom prst="line">
                <a:avLst/>
              </a:prstGeom>
              <a:ln w="38100">
                <a:solidFill>
                  <a:srgbClr val="CB333B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5FBBD-9DBA-4529-A23E-441ADD2CF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9712" r="28944" b="66642"/>
            <a:stretch/>
          </p:blipFill>
          <p:spPr>
            <a:xfrm>
              <a:off x="7605282" y="-574169"/>
              <a:ext cx="3632743" cy="314372"/>
            </a:xfrm>
            <a:prstGeom prst="rect">
              <a:avLst/>
            </a:prstGeom>
            <a:ln w="38100">
              <a:solidFill>
                <a:srgbClr val="CB333B">
                  <a:alpha val="50196"/>
                </a:srgbClr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Experimenting with Data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DC00CE5-3A8F-414D-A839-5B0B0FF39239}"/>
              </a:ext>
            </a:extLst>
          </p:cNvPr>
          <p:cNvGrpSpPr/>
          <p:nvPr/>
        </p:nvGrpSpPr>
        <p:grpSpPr>
          <a:xfrm>
            <a:off x="101879" y="1074683"/>
            <a:ext cx="3824768" cy="369332"/>
            <a:chOff x="101879" y="1074683"/>
            <a:chExt cx="3824768" cy="3693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BFA5C3-48ED-4978-9BD9-BAD2BDA923B8}"/>
                </a:ext>
              </a:extLst>
            </p:cNvPr>
            <p:cNvSpPr/>
            <p:nvPr/>
          </p:nvSpPr>
          <p:spPr>
            <a:xfrm>
              <a:off x="101879" y="1074683"/>
              <a:ext cx="37714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Where do these numbers come from?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F2E0662-D600-4DDD-9DB3-AA9FEF4ED77F}"/>
                </a:ext>
              </a:extLst>
            </p:cNvPr>
            <p:cNvCxnSpPr>
              <a:cxnSpLocks/>
            </p:cNvCxnSpPr>
            <p:nvPr/>
          </p:nvCxnSpPr>
          <p:spPr>
            <a:xfrm>
              <a:off x="2770199" y="1103840"/>
              <a:ext cx="1156448" cy="0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3ABCB11-140C-4BF5-8AB7-CF1A58CC5706}"/>
              </a:ext>
            </a:extLst>
          </p:cNvPr>
          <p:cNvSpPr/>
          <p:nvPr/>
        </p:nvSpPr>
        <p:spPr>
          <a:xfrm>
            <a:off x="101879" y="1369680"/>
            <a:ext cx="3682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Each number is an iteration of the </a:t>
            </a:r>
            <a:r>
              <a:rPr lang="en-US" b="1" dirty="0">
                <a:solidFill>
                  <a:srgbClr val="003087"/>
                </a:solidFill>
              </a:rPr>
              <a:t>for</a:t>
            </a:r>
            <a:r>
              <a:rPr lang="en-US" dirty="0">
                <a:solidFill>
                  <a:srgbClr val="003087"/>
                </a:solidFill>
              </a:rPr>
              <a:t> statement.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BC1830F-24A1-4E78-8FA7-262847884A52}"/>
              </a:ext>
            </a:extLst>
          </p:cNvPr>
          <p:cNvGrpSpPr/>
          <p:nvPr/>
        </p:nvGrpSpPr>
        <p:grpSpPr>
          <a:xfrm>
            <a:off x="101879" y="5291728"/>
            <a:ext cx="3876754" cy="646331"/>
            <a:chOff x="101879" y="5291728"/>
            <a:chExt cx="3876754" cy="64633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EE1FAB9-01A3-458C-BEB2-617F7E1DC6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0436" y="5344538"/>
              <a:ext cx="588197" cy="473339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FFAFA2-B5E4-429F-A1A7-04D75099F116}"/>
                </a:ext>
              </a:extLst>
            </p:cNvPr>
            <p:cNvSpPr/>
            <p:nvPr/>
          </p:nvSpPr>
          <p:spPr>
            <a:xfrm>
              <a:off x="101879" y="5291728"/>
              <a:ext cx="37022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How do you get this line to print after the 20 data points are collected?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C7B89DAB-7023-4A3B-A1E3-7DB3A47A2F07}"/>
              </a:ext>
            </a:extLst>
          </p:cNvPr>
          <p:cNvSpPr/>
          <p:nvPr/>
        </p:nvSpPr>
        <p:spPr>
          <a:xfrm>
            <a:off x="101879" y="5817876"/>
            <a:ext cx="396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3087"/>
                </a:solidFill>
              </a:rPr>
              <a:t>Serial.print</a:t>
            </a:r>
            <a:r>
              <a:rPr lang="en-US" dirty="0">
                <a:solidFill>
                  <a:srgbClr val="003087"/>
                </a:solidFill>
              </a:rPr>
              <a:t> command for that line is written outside of the </a:t>
            </a:r>
            <a:r>
              <a:rPr lang="en-US" b="1" dirty="0">
                <a:solidFill>
                  <a:srgbClr val="003087"/>
                </a:solidFill>
              </a:rPr>
              <a:t>for</a:t>
            </a:r>
            <a:r>
              <a:rPr lang="en-US" dirty="0">
                <a:solidFill>
                  <a:srgbClr val="003087"/>
                </a:solidFill>
              </a:rPr>
              <a:t> statement.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58B3387-0B9C-434C-8176-277211BFC3FE}"/>
              </a:ext>
            </a:extLst>
          </p:cNvPr>
          <p:cNvGrpSpPr/>
          <p:nvPr/>
        </p:nvGrpSpPr>
        <p:grpSpPr>
          <a:xfrm>
            <a:off x="6534772" y="5164245"/>
            <a:ext cx="5428627" cy="1021402"/>
            <a:chOff x="6534772" y="5164245"/>
            <a:chExt cx="5428627" cy="1021402"/>
          </a:xfrm>
        </p:grpSpPr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FD2A216F-A35F-4495-83E5-D610187A057B}"/>
                </a:ext>
              </a:extLst>
            </p:cNvPr>
            <p:cNvSpPr/>
            <p:nvPr/>
          </p:nvSpPr>
          <p:spPr>
            <a:xfrm>
              <a:off x="6534772" y="5432612"/>
              <a:ext cx="1059207" cy="753035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003F7CE-8A8B-4A4D-8EE9-9F16E98BA047}"/>
                </a:ext>
              </a:extLst>
            </p:cNvPr>
            <p:cNvSpPr/>
            <p:nvPr/>
          </p:nvSpPr>
          <p:spPr>
            <a:xfrm>
              <a:off x="7647745" y="5164245"/>
              <a:ext cx="43156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How can you restart collecting data points after collecting the first 20?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C810A1F-5044-4F37-9BC2-BC5A846D2658}"/>
              </a:ext>
            </a:extLst>
          </p:cNvPr>
          <p:cNvSpPr/>
          <p:nvPr/>
        </p:nvSpPr>
        <p:spPr>
          <a:xfrm>
            <a:off x="7727579" y="5746604"/>
            <a:ext cx="431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The for statement is written in the loop function not the setup function.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52B19D-36A5-486A-AA2B-29B321CA872D}"/>
              </a:ext>
            </a:extLst>
          </p:cNvPr>
          <p:cNvSpPr/>
          <p:nvPr/>
        </p:nvSpPr>
        <p:spPr>
          <a:xfrm>
            <a:off x="101879" y="4888710"/>
            <a:ext cx="3480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The </a:t>
            </a:r>
            <a:r>
              <a:rPr lang="en-US" b="1" dirty="0">
                <a:solidFill>
                  <a:srgbClr val="003087"/>
                </a:solidFill>
              </a:rPr>
              <a:t>for</a:t>
            </a:r>
            <a:r>
              <a:rPr lang="en-US" dirty="0">
                <a:solidFill>
                  <a:srgbClr val="003087"/>
                </a:solidFill>
              </a:rPr>
              <a:t> statement started at 0.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EC26531-0597-4E41-A1D9-6416E423B30E}"/>
              </a:ext>
            </a:extLst>
          </p:cNvPr>
          <p:cNvGrpSpPr/>
          <p:nvPr/>
        </p:nvGrpSpPr>
        <p:grpSpPr>
          <a:xfrm>
            <a:off x="101879" y="4298434"/>
            <a:ext cx="3983694" cy="812188"/>
            <a:chOff x="101879" y="4298434"/>
            <a:chExt cx="3983694" cy="81218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5BD339-8CF9-44E5-8E95-32242E08B1A8}"/>
                </a:ext>
              </a:extLst>
            </p:cNvPr>
            <p:cNvSpPr/>
            <p:nvPr/>
          </p:nvSpPr>
          <p:spPr>
            <a:xfrm>
              <a:off x="101879" y="4298434"/>
              <a:ext cx="3517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Why does the count stop at 19 if you wanted 20 data points?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50F774-E71F-4A12-88B5-974EF9928737}"/>
                </a:ext>
              </a:extLst>
            </p:cNvPr>
            <p:cNvCxnSpPr>
              <a:cxnSpLocks/>
            </p:cNvCxnSpPr>
            <p:nvPr/>
          </p:nvCxnSpPr>
          <p:spPr>
            <a:xfrm>
              <a:off x="3017670" y="4673043"/>
              <a:ext cx="1067903" cy="437579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68A000F-5D92-41C2-877A-80054E04F6C6}"/>
              </a:ext>
            </a:extLst>
          </p:cNvPr>
          <p:cNvGrpSpPr/>
          <p:nvPr/>
        </p:nvGrpSpPr>
        <p:grpSpPr>
          <a:xfrm>
            <a:off x="7536789" y="201579"/>
            <a:ext cx="4069223" cy="788504"/>
            <a:chOff x="7536789" y="201579"/>
            <a:chExt cx="4069223" cy="78850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D70E98A-AAE6-4428-9B39-29D6B7DB877B}"/>
                </a:ext>
              </a:extLst>
            </p:cNvPr>
            <p:cNvSpPr/>
            <p:nvPr/>
          </p:nvSpPr>
          <p:spPr>
            <a:xfrm>
              <a:off x="7835760" y="201579"/>
              <a:ext cx="156018" cy="365125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77B918A-6B54-4B39-8F9A-01F47486F533}"/>
                </a:ext>
              </a:extLst>
            </p:cNvPr>
            <p:cNvSpPr/>
            <p:nvPr/>
          </p:nvSpPr>
          <p:spPr>
            <a:xfrm>
              <a:off x="8744812" y="201579"/>
              <a:ext cx="64254" cy="365125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EC75CCB-F4A2-4233-9FB1-AF723D052D2B}"/>
                </a:ext>
              </a:extLst>
            </p:cNvPr>
            <p:cNvSpPr/>
            <p:nvPr/>
          </p:nvSpPr>
          <p:spPr>
            <a:xfrm>
              <a:off x="9023910" y="201579"/>
              <a:ext cx="64254" cy="365125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9D3BFA4-380D-4913-AFF7-07C70FAC2F50}"/>
                </a:ext>
              </a:extLst>
            </p:cNvPr>
            <p:cNvSpPr/>
            <p:nvPr/>
          </p:nvSpPr>
          <p:spPr>
            <a:xfrm>
              <a:off x="9465030" y="201579"/>
              <a:ext cx="64254" cy="365125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C30D3E4-A3AB-45E7-8BC2-5D42B97172B0}"/>
                </a:ext>
              </a:extLst>
            </p:cNvPr>
            <p:cNvSpPr/>
            <p:nvPr/>
          </p:nvSpPr>
          <p:spPr>
            <a:xfrm>
              <a:off x="9712001" y="201579"/>
              <a:ext cx="64254" cy="365125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74B7A50-ED8D-4D98-B503-6F228EF7AE1D}"/>
                </a:ext>
              </a:extLst>
            </p:cNvPr>
            <p:cNvSpPr/>
            <p:nvPr/>
          </p:nvSpPr>
          <p:spPr>
            <a:xfrm>
              <a:off x="10514558" y="201579"/>
              <a:ext cx="64254" cy="365125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2F6DF1F-2552-41E7-B130-41F3CEBA4252}"/>
                </a:ext>
              </a:extLst>
            </p:cNvPr>
            <p:cNvSpPr/>
            <p:nvPr/>
          </p:nvSpPr>
          <p:spPr>
            <a:xfrm>
              <a:off x="7536789" y="620751"/>
              <a:ext cx="40692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92D050"/>
                </a:buClr>
                <a:buFont typeface="Arial" panose="020B0604020202020204" pitchFamily="34" charset="0"/>
                <a:buChar char="•"/>
              </a:pPr>
              <a:r>
                <a:rPr lang="en-US" dirty="0"/>
                <a:t>How do you get these spaces to print?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4482ED0-6375-47D8-AF90-2C0FFAFFD798}"/>
              </a:ext>
            </a:extLst>
          </p:cNvPr>
          <p:cNvSpPr/>
          <p:nvPr/>
        </p:nvSpPr>
        <p:spPr>
          <a:xfrm>
            <a:off x="7817498" y="892435"/>
            <a:ext cx="4318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Type them into each </a:t>
            </a:r>
            <a:r>
              <a:rPr lang="en-US" dirty="0" err="1">
                <a:solidFill>
                  <a:srgbClr val="003087"/>
                </a:solidFill>
              </a:rPr>
              <a:t>Serial.print</a:t>
            </a:r>
            <a:r>
              <a:rPr lang="en-US" dirty="0">
                <a:solidFill>
                  <a:srgbClr val="003087"/>
                </a:solidFill>
              </a:rPr>
              <a:t> command. 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028C12C-B9DC-4000-8AEF-3D022E6AF240}"/>
              </a:ext>
            </a:extLst>
          </p:cNvPr>
          <p:cNvGrpSpPr/>
          <p:nvPr/>
        </p:nvGrpSpPr>
        <p:grpSpPr>
          <a:xfrm>
            <a:off x="7536789" y="195580"/>
            <a:ext cx="4599132" cy="1382397"/>
            <a:chOff x="7536789" y="195580"/>
            <a:chExt cx="4599132" cy="138239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7D1A6F8-0033-415D-9E7A-41F4AE883D81}"/>
                </a:ext>
              </a:extLst>
            </p:cNvPr>
            <p:cNvSpPr/>
            <p:nvPr/>
          </p:nvSpPr>
          <p:spPr>
            <a:xfrm>
              <a:off x="8037051" y="201579"/>
              <a:ext cx="689675" cy="365125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B80294A-A84A-4C73-9C3C-E30BB4C9FCE8}"/>
                </a:ext>
              </a:extLst>
            </p:cNvPr>
            <p:cNvSpPr/>
            <p:nvPr/>
          </p:nvSpPr>
          <p:spPr>
            <a:xfrm>
              <a:off x="10596672" y="201579"/>
              <a:ext cx="527457" cy="365125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B562E39-E61D-4048-B8E5-7EE2A9A958E2}"/>
                </a:ext>
              </a:extLst>
            </p:cNvPr>
            <p:cNvSpPr/>
            <p:nvPr/>
          </p:nvSpPr>
          <p:spPr>
            <a:xfrm>
              <a:off x="9547145" y="195580"/>
              <a:ext cx="156018" cy="365125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7318F70-7402-422A-AECF-FF9D5F81A9DF}"/>
                </a:ext>
              </a:extLst>
            </p:cNvPr>
            <p:cNvSpPr/>
            <p:nvPr/>
          </p:nvSpPr>
          <p:spPr>
            <a:xfrm>
              <a:off x="8831434" y="202918"/>
              <a:ext cx="156018" cy="365125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5D83788-25B6-4A7F-B931-96F49198ECE2}"/>
                </a:ext>
              </a:extLst>
            </p:cNvPr>
            <p:cNvSpPr/>
            <p:nvPr/>
          </p:nvSpPr>
          <p:spPr>
            <a:xfrm>
              <a:off x="7536789" y="1208645"/>
              <a:ext cx="45991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FFFF00"/>
                </a:buClr>
                <a:buFont typeface="Arial" panose="020B0604020202020204" pitchFamily="34" charset="0"/>
                <a:buChar char="•"/>
              </a:pPr>
              <a:r>
                <a:rPr lang="en-US" dirty="0"/>
                <a:t>How do you get these characters to print?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BCA7EE1D-62C7-49EA-8A24-3A32B7B9B253}"/>
              </a:ext>
            </a:extLst>
          </p:cNvPr>
          <p:cNvSpPr/>
          <p:nvPr/>
        </p:nvSpPr>
        <p:spPr>
          <a:xfrm>
            <a:off x="7817498" y="1464546"/>
            <a:ext cx="4318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These are text. Within each of their </a:t>
            </a:r>
            <a:r>
              <a:rPr lang="en-US" dirty="0" err="1">
                <a:solidFill>
                  <a:srgbClr val="003087"/>
                </a:solidFill>
              </a:rPr>
              <a:t>Serial.print</a:t>
            </a:r>
            <a:r>
              <a:rPr lang="en-US" dirty="0">
                <a:solidFill>
                  <a:srgbClr val="003087"/>
                </a:solidFill>
              </a:rPr>
              <a:t> commands you type the characters of the text put in “”.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8CB7744-0937-4513-9D61-B7D741F6622D}"/>
              </a:ext>
            </a:extLst>
          </p:cNvPr>
          <p:cNvGrpSpPr/>
          <p:nvPr/>
        </p:nvGrpSpPr>
        <p:grpSpPr>
          <a:xfrm>
            <a:off x="7567133" y="202916"/>
            <a:ext cx="4599132" cy="2692338"/>
            <a:chOff x="7567133" y="202916"/>
            <a:chExt cx="4599132" cy="269233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434EE9B-1C52-432E-B1F3-9A0C00392740}"/>
                </a:ext>
              </a:extLst>
            </p:cNvPr>
            <p:cNvSpPr/>
            <p:nvPr/>
          </p:nvSpPr>
          <p:spPr>
            <a:xfrm>
              <a:off x="7647745" y="202917"/>
              <a:ext cx="156018" cy="365125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DAC35E7-1907-4A65-9E2C-89E51F45EB8A}"/>
                </a:ext>
              </a:extLst>
            </p:cNvPr>
            <p:cNvSpPr/>
            <p:nvPr/>
          </p:nvSpPr>
          <p:spPr>
            <a:xfrm>
              <a:off x="9107790" y="202916"/>
              <a:ext cx="313864" cy="365125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7D829F-9F62-4974-B29E-28157AB11371}"/>
                </a:ext>
              </a:extLst>
            </p:cNvPr>
            <p:cNvSpPr/>
            <p:nvPr/>
          </p:nvSpPr>
          <p:spPr>
            <a:xfrm>
              <a:off x="9799674" y="202916"/>
              <a:ext cx="697023" cy="365125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A999DD9-40B9-4E9F-9346-7DF6FC98F208}"/>
                </a:ext>
              </a:extLst>
            </p:cNvPr>
            <p:cNvSpPr/>
            <p:nvPr/>
          </p:nvSpPr>
          <p:spPr>
            <a:xfrm>
              <a:off x="7567133" y="2248923"/>
              <a:ext cx="45991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FFC000"/>
                </a:buClr>
                <a:buFont typeface="Arial" panose="020B0604020202020204" pitchFamily="34" charset="0"/>
                <a:buChar char="•"/>
              </a:pPr>
              <a:r>
                <a:rPr lang="en-US" dirty="0"/>
                <a:t>How do you get these changing numbers to print?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45D6D02F-8F84-4B14-842F-6F3E74D32961}"/>
              </a:ext>
            </a:extLst>
          </p:cNvPr>
          <p:cNvSpPr/>
          <p:nvPr/>
        </p:nvSpPr>
        <p:spPr>
          <a:xfrm>
            <a:off x="7817498" y="2807380"/>
            <a:ext cx="4318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These are variables. Within each of their </a:t>
            </a:r>
            <a:r>
              <a:rPr lang="en-US" dirty="0" err="1">
                <a:solidFill>
                  <a:srgbClr val="003087"/>
                </a:solidFill>
              </a:rPr>
              <a:t>Serial.print</a:t>
            </a:r>
            <a:r>
              <a:rPr lang="en-US" dirty="0">
                <a:solidFill>
                  <a:srgbClr val="003087"/>
                </a:solidFill>
              </a:rPr>
              <a:t> commands, you type their variable names (not in “”).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57BA1DD-F3E4-480D-9812-17DA7D91EDF7}"/>
              </a:ext>
            </a:extLst>
          </p:cNvPr>
          <p:cNvGrpSpPr/>
          <p:nvPr/>
        </p:nvGrpSpPr>
        <p:grpSpPr>
          <a:xfrm>
            <a:off x="7567133" y="266758"/>
            <a:ext cx="4069223" cy="4044198"/>
            <a:chOff x="7567133" y="266758"/>
            <a:chExt cx="4069223" cy="404419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0C6BB6A-FD5C-47A8-847E-25A306C80A2B}"/>
                </a:ext>
              </a:extLst>
            </p:cNvPr>
            <p:cNvSpPr/>
            <p:nvPr/>
          </p:nvSpPr>
          <p:spPr>
            <a:xfrm>
              <a:off x="10121944" y="266758"/>
              <a:ext cx="392613" cy="235168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CB742F3-01BB-4D9D-AFDA-51EDDB4D1455}"/>
                </a:ext>
              </a:extLst>
            </p:cNvPr>
            <p:cNvSpPr/>
            <p:nvPr/>
          </p:nvSpPr>
          <p:spPr>
            <a:xfrm>
              <a:off x="7567133" y="3664625"/>
              <a:ext cx="40692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7030A0"/>
                </a:buClr>
                <a:buFont typeface="Arial" panose="020B0604020202020204" pitchFamily="34" charset="0"/>
                <a:buChar char="•"/>
              </a:pPr>
              <a:r>
                <a:rPr lang="en-US" dirty="0"/>
                <a:t>How do you get the temp variable to print 3 places after the decimal?</a:t>
              </a: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34CFF4E8-5233-4603-BC8A-2C8C78B5BE75}"/>
              </a:ext>
            </a:extLst>
          </p:cNvPr>
          <p:cNvSpPr/>
          <p:nvPr/>
        </p:nvSpPr>
        <p:spPr>
          <a:xfrm>
            <a:off x="7835760" y="4249995"/>
            <a:ext cx="4318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When you type the variable in the </a:t>
            </a:r>
            <a:r>
              <a:rPr lang="en-US" dirty="0" err="1">
                <a:solidFill>
                  <a:srgbClr val="003087"/>
                </a:solidFill>
              </a:rPr>
              <a:t>Serial.print</a:t>
            </a:r>
            <a:r>
              <a:rPr lang="en-US" dirty="0">
                <a:solidFill>
                  <a:srgbClr val="003087"/>
                </a:solidFill>
              </a:rPr>
              <a:t> command put </a:t>
            </a:r>
            <a:r>
              <a:rPr lang="en-US" b="1" i="1" dirty="0">
                <a:solidFill>
                  <a:srgbClr val="003087"/>
                </a:solidFill>
              </a:rPr>
              <a:t>, 3 </a:t>
            </a:r>
            <a:r>
              <a:rPr lang="en-US" dirty="0">
                <a:solidFill>
                  <a:srgbClr val="003087"/>
                </a:solidFill>
              </a:rPr>
              <a:t>after the variable name.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B9862F0-C9A5-4D51-8785-FDFEB5CF6029}"/>
              </a:ext>
            </a:extLst>
          </p:cNvPr>
          <p:cNvSpPr/>
          <p:nvPr/>
        </p:nvSpPr>
        <p:spPr>
          <a:xfrm>
            <a:off x="101879" y="2326608"/>
            <a:ext cx="367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Analog values read in by the Arduino from the thermistor (</a:t>
            </a:r>
            <a:r>
              <a:rPr lang="en-US" dirty="0" err="1">
                <a:solidFill>
                  <a:srgbClr val="003087"/>
                </a:solidFill>
              </a:rPr>
              <a:t>AnalogRead</a:t>
            </a:r>
            <a:r>
              <a:rPr lang="en-US" dirty="0">
                <a:solidFill>
                  <a:srgbClr val="003087"/>
                </a:solidFill>
              </a:rPr>
              <a:t>)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50FDCDC-4FCD-457A-B55A-E2B717A33767}"/>
              </a:ext>
            </a:extLst>
          </p:cNvPr>
          <p:cNvGrpSpPr/>
          <p:nvPr/>
        </p:nvGrpSpPr>
        <p:grpSpPr>
          <a:xfrm>
            <a:off x="101879" y="2077459"/>
            <a:ext cx="4949267" cy="369332"/>
            <a:chOff x="101879" y="2077459"/>
            <a:chExt cx="4949267" cy="36933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B247B14-9F31-442E-B84C-0291A897EEAC}"/>
                </a:ext>
              </a:extLst>
            </p:cNvPr>
            <p:cNvSpPr/>
            <p:nvPr/>
          </p:nvSpPr>
          <p:spPr>
            <a:xfrm>
              <a:off x="101879" y="2077459"/>
              <a:ext cx="37444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Where do these numbers come from?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9833BDE-1E4E-424D-B870-A87CE96F4EB4}"/>
                </a:ext>
              </a:extLst>
            </p:cNvPr>
            <p:cNvCxnSpPr>
              <a:cxnSpLocks/>
            </p:cNvCxnSpPr>
            <p:nvPr/>
          </p:nvCxnSpPr>
          <p:spPr>
            <a:xfrm>
              <a:off x="2812212" y="2096570"/>
              <a:ext cx="2238934" cy="0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E487000-5A20-485F-A986-3BC11B65C251}"/>
              </a:ext>
            </a:extLst>
          </p:cNvPr>
          <p:cNvSpPr/>
          <p:nvPr/>
        </p:nvSpPr>
        <p:spPr>
          <a:xfrm>
            <a:off x="101879" y="3356885"/>
            <a:ext cx="3922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Temperature values that are converted from analog values using the inverted calibration equation.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72C8CFA-3BD4-4FC2-8042-6B8650E38409}"/>
              </a:ext>
            </a:extLst>
          </p:cNvPr>
          <p:cNvCxnSpPr/>
          <p:nvPr/>
        </p:nvCxnSpPr>
        <p:spPr>
          <a:xfrm flipV="1">
            <a:off x="4085573" y="5237938"/>
            <a:ext cx="0" cy="1064622"/>
          </a:xfrm>
          <a:prstGeom prst="straightConnector1">
            <a:avLst/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AD37D0B-9E1E-4578-99C5-4FC53966B4A9}"/>
              </a:ext>
            </a:extLst>
          </p:cNvPr>
          <p:cNvCxnSpPr/>
          <p:nvPr/>
        </p:nvCxnSpPr>
        <p:spPr>
          <a:xfrm flipV="1">
            <a:off x="5277878" y="5228581"/>
            <a:ext cx="0" cy="1064622"/>
          </a:xfrm>
          <a:prstGeom prst="straightConnector1">
            <a:avLst/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3B3962D-9818-42F1-AA13-F98E7C206A98}"/>
              </a:ext>
            </a:extLst>
          </p:cNvPr>
          <p:cNvCxnSpPr/>
          <p:nvPr/>
        </p:nvCxnSpPr>
        <p:spPr>
          <a:xfrm flipV="1">
            <a:off x="6048844" y="5228581"/>
            <a:ext cx="0" cy="1064622"/>
          </a:xfrm>
          <a:prstGeom prst="straightConnector1">
            <a:avLst/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123BCFD-37A8-4A7B-8A14-28893ACD4CAE}"/>
              </a:ext>
            </a:extLst>
          </p:cNvPr>
          <p:cNvSpPr/>
          <p:nvPr/>
        </p:nvSpPr>
        <p:spPr>
          <a:xfrm>
            <a:off x="3910497" y="6227990"/>
            <a:ext cx="4720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data type are each of these variables?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D83AD38-2EBE-4164-93DB-2C236D3C138E}"/>
              </a:ext>
            </a:extLst>
          </p:cNvPr>
          <p:cNvSpPr/>
          <p:nvPr/>
        </p:nvSpPr>
        <p:spPr>
          <a:xfrm>
            <a:off x="3926647" y="6471239"/>
            <a:ext cx="43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714E5BC-7B16-472A-8417-19D1EB4ED3D1}"/>
              </a:ext>
            </a:extLst>
          </p:cNvPr>
          <p:cNvSpPr/>
          <p:nvPr/>
        </p:nvSpPr>
        <p:spPr>
          <a:xfrm>
            <a:off x="4982063" y="6471239"/>
            <a:ext cx="43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int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E56ABEC-789D-4031-A494-00676A3C6645}"/>
              </a:ext>
            </a:extLst>
          </p:cNvPr>
          <p:cNvSpPr/>
          <p:nvPr/>
        </p:nvSpPr>
        <p:spPr>
          <a:xfrm>
            <a:off x="5828604" y="6471239"/>
            <a:ext cx="61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float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35BA772-1875-4E5E-BB96-82885CAB8C77}"/>
              </a:ext>
            </a:extLst>
          </p:cNvPr>
          <p:cNvGrpSpPr/>
          <p:nvPr/>
        </p:nvGrpSpPr>
        <p:grpSpPr>
          <a:xfrm>
            <a:off x="101879" y="3116034"/>
            <a:ext cx="5527956" cy="369332"/>
            <a:chOff x="101879" y="3116034"/>
            <a:chExt cx="5527956" cy="36933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F0D5B60-BEE6-4E85-A5B9-BC0E088058CD}"/>
                </a:ext>
              </a:extLst>
            </p:cNvPr>
            <p:cNvSpPr/>
            <p:nvPr/>
          </p:nvSpPr>
          <p:spPr>
            <a:xfrm>
              <a:off x="101879" y="3116034"/>
              <a:ext cx="37444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Where do these numbers come from?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9C91674-8A54-4CB7-8B61-89CF07179C0B}"/>
                </a:ext>
              </a:extLst>
            </p:cNvPr>
            <p:cNvCxnSpPr>
              <a:cxnSpLocks/>
            </p:cNvCxnSpPr>
            <p:nvPr/>
          </p:nvCxnSpPr>
          <p:spPr>
            <a:xfrm>
              <a:off x="3739659" y="3300700"/>
              <a:ext cx="1890176" cy="0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56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4" grpId="0" animBg="1"/>
      <p:bldP spid="107" grpId="0" animBg="1"/>
      <p:bldP spid="45" grpId="0"/>
      <p:bldP spid="48" grpId="0"/>
      <p:bldP spid="52" grpId="0"/>
      <p:bldP spid="55" grpId="0"/>
      <p:bldP spid="78" grpId="0"/>
      <p:bldP spid="86" grpId="0"/>
      <p:bldP spid="91" grpId="0"/>
      <p:bldP spid="95" grpId="0"/>
      <p:bldP spid="106" grpId="0"/>
      <p:bldP spid="111" grpId="0"/>
      <p:bldP spid="118" grpId="0"/>
      <p:bldP spid="121" grpId="0"/>
      <p:bldP spid="122" grpId="0"/>
      <p:bldP spid="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Experimenting with Data Types -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BC86F-BBFD-4F61-8ADF-D28B2F99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7" y="921324"/>
            <a:ext cx="10120393" cy="5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9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Experimenting with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02" y="911549"/>
            <a:ext cx="7031178" cy="3874892"/>
          </a:xfrm>
        </p:spPr>
        <p:txBody>
          <a:bodyPr>
            <a:noAutofit/>
          </a:bodyPr>
          <a:lstStyle/>
          <a:p>
            <a:pPr marL="285750" indent="-285750"/>
            <a:r>
              <a:rPr lang="en-US" dirty="0"/>
              <a:t>Adapt the previous program to convert the temperature from degrees Celsius to a degrees Fahrenheit. </a:t>
            </a:r>
          </a:p>
          <a:p>
            <a:pPr marL="285750" indent="-285750"/>
            <a:r>
              <a:rPr lang="en-US" dirty="0"/>
              <a:t>Print the same information as before, just add the extra information.</a:t>
            </a:r>
          </a:p>
          <a:p>
            <a:pPr marL="285750" indent="-285750"/>
            <a:r>
              <a:rPr lang="en-US" dirty="0"/>
              <a:t>It should be printed as shown to the right.</a:t>
            </a:r>
          </a:p>
          <a:p>
            <a:pPr marL="285750" indent="-285750"/>
            <a:r>
              <a:rPr lang="en-US" dirty="0"/>
              <a:t>°F to °C conversion equation is: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CB46F9C-E7F6-4FB0-9C80-82B971C017FD}"/>
                  </a:ext>
                </a:extLst>
              </p:cNvPr>
              <p:cNvSpPr/>
              <p:nvPr/>
            </p:nvSpPr>
            <p:spPr>
              <a:xfrm>
                <a:off x="1755217" y="4786441"/>
                <a:ext cx="3124830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℉−32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3087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CB46F9C-E7F6-4FB0-9C80-82B971C01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217" y="4786441"/>
                <a:ext cx="3124830" cy="10275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B6D460A-6511-49C5-B792-145A4A448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662" y="782729"/>
            <a:ext cx="3602038" cy="57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9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A4761B-F955-4F26-8BB2-B51D767B9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7" y="2684967"/>
            <a:ext cx="5933143" cy="3754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Experimenting with Data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817B3FD-3B00-4B41-A82F-7783470470A1}"/>
              </a:ext>
            </a:extLst>
          </p:cNvPr>
          <p:cNvSpPr txBox="1">
            <a:spLocks/>
          </p:cNvSpPr>
          <p:nvPr/>
        </p:nvSpPr>
        <p:spPr>
          <a:xfrm>
            <a:off x="284021" y="995683"/>
            <a:ext cx="11156139" cy="2820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Getting Started:</a:t>
            </a:r>
          </a:p>
          <a:p>
            <a:pPr marL="285750" indent="-285750"/>
            <a:r>
              <a:rPr lang="en-US" sz="2200" dirty="0"/>
              <a:t>Will you need a new variable?</a:t>
            </a:r>
          </a:p>
          <a:p>
            <a:pPr marL="285750" indent="-285750"/>
            <a:r>
              <a:rPr lang="en-US" sz="2200" dirty="0"/>
              <a:t>What data type should your new variable? Why?</a:t>
            </a:r>
          </a:p>
          <a:p>
            <a:pPr marL="285750" indent="-285750"/>
            <a:r>
              <a:rPr lang="en-US" sz="2200" dirty="0"/>
              <a:t>After you amend your sketch, check to make sure the calculations are correct.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700BFE-1BE3-4B6C-8D54-03B3E7C811AA}"/>
              </a:ext>
            </a:extLst>
          </p:cNvPr>
          <p:cNvSpPr/>
          <p:nvPr/>
        </p:nvSpPr>
        <p:spPr>
          <a:xfrm>
            <a:off x="4082705" y="1428627"/>
            <a:ext cx="5874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Yes, need a variable for the temperature in °C.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103CAD-09DC-49DB-BDA2-21D92EFA143D}"/>
              </a:ext>
            </a:extLst>
          </p:cNvPr>
          <p:cNvSpPr/>
          <p:nvPr/>
        </p:nvSpPr>
        <p:spPr>
          <a:xfrm>
            <a:off x="6317905" y="1861571"/>
            <a:ext cx="416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Float because it will have decimal places.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947FFF-E826-4E4C-85DE-E8178911DD21}"/>
              </a:ext>
            </a:extLst>
          </p:cNvPr>
          <p:cNvSpPr/>
          <p:nvPr/>
        </p:nvSpPr>
        <p:spPr>
          <a:xfrm>
            <a:off x="497381" y="5476241"/>
            <a:ext cx="2205179" cy="19304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42FA9E-54A5-4B1E-BC6F-53261EAF7B67}"/>
              </a:ext>
            </a:extLst>
          </p:cNvPr>
          <p:cNvSpPr/>
          <p:nvPr/>
        </p:nvSpPr>
        <p:spPr>
          <a:xfrm>
            <a:off x="497380" y="5669277"/>
            <a:ext cx="5430022" cy="19304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08C69-1820-4AEC-879F-713C25F2EB96}"/>
              </a:ext>
            </a:extLst>
          </p:cNvPr>
          <p:cNvSpPr/>
          <p:nvPr/>
        </p:nvSpPr>
        <p:spPr>
          <a:xfrm>
            <a:off x="5470517" y="6211669"/>
            <a:ext cx="171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New lines added to sketch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575A7B-83D9-4BC9-8054-CED7762B6D8F}"/>
              </a:ext>
            </a:extLst>
          </p:cNvPr>
          <p:cNvCxnSpPr>
            <a:cxnSpLocks/>
          </p:cNvCxnSpPr>
          <p:nvPr/>
        </p:nvCxnSpPr>
        <p:spPr>
          <a:xfrm flipH="1" flipV="1">
            <a:off x="5403834" y="5862318"/>
            <a:ext cx="133366" cy="426759"/>
          </a:xfrm>
          <a:prstGeom prst="straightConnector1">
            <a:avLst/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1D1C3DA-4DDF-4262-BD1D-08A6DBA406A5}"/>
              </a:ext>
            </a:extLst>
          </p:cNvPr>
          <p:cNvSpPr/>
          <p:nvPr/>
        </p:nvSpPr>
        <p:spPr>
          <a:xfrm>
            <a:off x="5857745" y="2961151"/>
            <a:ext cx="3114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Serial Monitor Sample: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DAAEA-38AD-4BF7-81A1-A8F4AF588714}"/>
              </a:ext>
            </a:extLst>
          </p:cNvPr>
          <p:cNvSpPr/>
          <p:nvPr/>
        </p:nvSpPr>
        <p:spPr>
          <a:xfrm>
            <a:off x="7477117" y="5299945"/>
            <a:ext cx="3114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Let’s check the math here!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CEAEE-FBD8-4DC0-B9A6-FD6779ED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382" y="3299705"/>
            <a:ext cx="3955364" cy="1977682"/>
          </a:xfrm>
          <a:prstGeom prst="rect">
            <a:avLst/>
          </a:prstGeom>
          <a:ln w="28575">
            <a:solidFill>
              <a:srgbClr val="CB333B"/>
            </a:solidFill>
          </a:ln>
        </p:spPr>
      </p:pic>
    </p:spTree>
    <p:extLst>
      <p:ext uri="{BB962C8B-B14F-4D97-AF65-F5344CB8AC3E}">
        <p14:creationId xmlns:p14="http://schemas.microsoft.com/office/powerpoint/2010/main" val="36804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  <p:bldP spid="10" grpId="0"/>
      <p:bldP spid="11" grpId="0"/>
      <p:bldP spid="8" grpId="0" animBg="1"/>
      <p:bldP spid="14" grpId="0" animBg="1"/>
      <p:bldP spid="15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AB4C97-6D77-43FF-BD96-25A5E163F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41" y="168091"/>
            <a:ext cx="5046459" cy="3193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Experimenting with Data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3C70A3-02DD-43C9-8355-9C8691D87D0F}"/>
                  </a:ext>
                </a:extLst>
              </p:cNvPr>
              <p:cNvSpPr/>
              <p:nvPr/>
            </p:nvSpPr>
            <p:spPr>
              <a:xfrm>
                <a:off x="3251004" y="2961557"/>
                <a:ext cx="3438249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81.467℉−32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=27.4816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℉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3C70A3-02DD-43C9-8355-9C8691D87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004" y="2961557"/>
                <a:ext cx="3438249" cy="55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1F7A45-4EA1-48A4-9AB4-80CC5CF713AD}"/>
                  </a:ext>
                </a:extLst>
              </p:cNvPr>
              <p:cNvSpPr/>
              <p:nvPr/>
            </p:nvSpPr>
            <p:spPr>
              <a:xfrm>
                <a:off x="3250874" y="3432011"/>
                <a:ext cx="3438249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81.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℉−32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5961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1F7A45-4EA1-48A4-9AB4-80CC5CF71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74" y="3432011"/>
                <a:ext cx="3438249" cy="559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77284B4-726C-4A52-A28C-1AAB72496F0A}"/>
              </a:ext>
            </a:extLst>
          </p:cNvPr>
          <p:cNvSpPr/>
          <p:nvPr/>
        </p:nvSpPr>
        <p:spPr>
          <a:xfrm>
            <a:off x="2731885" y="1915501"/>
            <a:ext cx="416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These values do not match.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614466C-159A-4E8A-8416-C121E59D3C36}"/>
                  </a:ext>
                </a:extLst>
              </p:cNvPr>
              <p:cNvSpPr/>
              <p:nvPr/>
            </p:nvSpPr>
            <p:spPr>
              <a:xfrm>
                <a:off x="3271625" y="3946073"/>
                <a:ext cx="3438249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81.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880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℉−32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7111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614466C-159A-4E8A-8416-C121E59D3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25" y="3946073"/>
                <a:ext cx="3438249" cy="559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EECF88F-6694-40A6-83C5-CAF93231D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77551"/>
              </p:ext>
            </p:extLst>
          </p:nvPr>
        </p:nvGraphicFramePr>
        <p:xfrm>
          <a:off x="233901" y="2338698"/>
          <a:ext cx="6475908" cy="2142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699">
                  <a:extLst>
                    <a:ext uri="{9D8B030D-6E8A-4147-A177-3AD203B41FA5}">
                      <a16:colId xmlns:a16="http://schemas.microsoft.com/office/drawing/2014/main" val="1726164649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859499467"/>
                    </a:ext>
                  </a:extLst>
                </a:gridCol>
                <a:gridCol w="3478929">
                  <a:extLst>
                    <a:ext uri="{9D8B030D-6E8A-4147-A177-3AD203B41FA5}">
                      <a16:colId xmlns:a16="http://schemas.microsoft.com/office/drawing/2014/main" val="365227504"/>
                    </a:ext>
                  </a:extLst>
                </a:gridCol>
              </a:tblGrid>
              <a:tr h="500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 in °F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°C Value from Arduino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°F Value Using Calculator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78995"/>
                  </a:ext>
                </a:extLst>
              </a:tr>
              <a:tr h="500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81.467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063681"/>
                  </a:ext>
                </a:extLst>
              </a:tr>
              <a:tr h="500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81.673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031454"/>
                  </a:ext>
                </a:extLst>
              </a:tr>
              <a:tr h="500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81.880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7891140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0E1D2217-4F3A-4905-9994-9FE97AA23D9B}"/>
              </a:ext>
            </a:extLst>
          </p:cNvPr>
          <p:cNvGrpSpPr/>
          <p:nvPr/>
        </p:nvGrpSpPr>
        <p:grpSpPr>
          <a:xfrm>
            <a:off x="2331345" y="2245354"/>
            <a:ext cx="3879920" cy="805382"/>
            <a:chOff x="3688080" y="4718314"/>
            <a:chExt cx="3879920" cy="80538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4467AA1-C5D0-47F0-B97E-8B5DAA86C13D}"/>
                </a:ext>
              </a:extLst>
            </p:cNvPr>
            <p:cNvCxnSpPr>
              <a:cxnSpLocks/>
            </p:cNvCxnSpPr>
            <p:nvPr/>
          </p:nvCxnSpPr>
          <p:spPr>
            <a:xfrm>
              <a:off x="3698240" y="4739363"/>
              <a:ext cx="0" cy="784333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265F2A1-28BB-46F3-B22D-B1E926F5157C}"/>
                </a:ext>
              </a:extLst>
            </p:cNvPr>
            <p:cNvCxnSpPr>
              <a:cxnSpLocks/>
            </p:cNvCxnSpPr>
            <p:nvPr/>
          </p:nvCxnSpPr>
          <p:spPr>
            <a:xfrm>
              <a:off x="7547680" y="4718314"/>
              <a:ext cx="0" cy="784333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8961E1-805E-442D-A5ED-DFB895473053}"/>
                </a:ext>
              </a:extLst>
            </p:cNvPr>
            <p:cNvCxnSpPr>
              <a:cxnSpLocks/>
            </p:cNvCxnSpPr>
            <p:nvPr/>
          </p:nvCxnSpPr>
          <p:spPr>
            <a:xfrm>
              <a:off x="3688080" y="4739363"/>
              <a:ext cx="3879920" cy="0"/>
            </a:xfrm>
            <a:prstGeom prst="line">
              <a:avLst/>
            </a:prstGeom>
            <a:ln w="38100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4258C44-3160-4F51-BABB-406CE964D945}"/>
              </a:ext>
            </a:extLst>
          </p:cNvPr>
          <p:cNvSpPr/>
          <p:nvPr/>
        </p:nvSpPr>
        <p:spPr>
          <a:xfrm>
            <a:off x="1897434" y="3021335"/>
            <a:ext cx="1036320" cy="144845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A48A9D-968D-433F-9C1A-178C555EF3D5}"/>
              </a:ext>
            </a:extLst>
          </p:cNvPr>
          <p:cNvSpPr/>
          <p:nvPr/>
        </p:nvSpPr>
        <p:spPr>
          <a:xfrm>
            <a:off x="182982" y="5024081"/>
            <a:ext cx="3769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Arduino values are wrong; where are these numbers coming from?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06C7A0-878C-4BDD-A67D-BC479A3E2B06}"/>
              </a:ext>
            </a:extLst>
          </p:cNvPr>
          <p:cNvSpPr/>
          <p:nvPr/>
        </p:nvSpPr>
        <p:spPr>
          <a:xfrm>
            <a:off x="182982" y="5640300"/>
            <a:ext cx="337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It is as if the 32 is added to each °C value.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7AABA74-2A06-4AB4-92CC-CCD1D87E63C4}"/>
                  </a:ext>
                </a:extLst>
              </p:cNvPr>
              <p:cNvSpPr/>
              <p:nvPr/>
            </p:nvSpPr>
            <p:spPr>
              <a:xfrm>
                <a:off x="4521456" y="5309460"/>
                <a:ext cx="1812419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81.467℉−32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7AABA74-2A06-4AB4-92CC-CCD1D87E6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56" y="5309460"/>
                <a:ext cx="1812419" cy="5599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8EE51A62-6B78-46B7-B5AB-FA20ECF8E60F}"/>
              </a:ext>
            </a:extLst>
          </p:cNvPr>
          <p:cNvSpPr/>
          <p:nvPr/>
        </p:nvSpPr>
        <p:spPr>
          <a:xfrm>
            <a:off x="4734816" y="4957764"/>
            <a:ext cx="416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Take a closer look: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1D41264-5FC2-42D1-B375-EC17D1BBC698}"/>
                  </a:ext>
                </a:extLst>
              </p:cNvPr>
              <p:cNvSpPr/>
              <p:nvPr/>
            </p:nvSpPr>
            <p:spPr>
              <a:xfrm>
                <a:off x="4521456" y="5857356"/>
                <a:ext cx="21613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.556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81.467℉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1D41264-5FC2-42D1-B375-EC17D1BBC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56" y="5857356"/>
                <a:ext cx="216136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13BE311-B661-4CCA-B8BB-53009D4696DC}"/>
                  </a:ext>
                </a:extLst>
              </p:cNvPr>
              <p:cNvSpPr/>
              <p:nvPr/>
            </p:nvSpPr>
            <p:spPr>
              <a:xfrm>
                <a:off x="4521456" y="6232450"/>
                <a:ext cx="29261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0.556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81.467℉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13BE311-B661-4CCA-B8BB-53009D469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56" y="6232450"/>
                <a:ext cx="292618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ross 35">
            <a:extLst>
              <a:ext uri="{FF2B5EF4-FFF2-40B4-BE49-F238E27FC236}">
                <a16:creationId xmlns:a16="http://schemas.microsoft.com/office/drawing/2014/main" id="{B4B25F2E-ABF4-4EE3-A826-6DF71ADD3750}"/>
              </a:ext>
            </a:extLst>
          </p:cNvPr>
          <p:cNvSpPr/>
          <p:nvPr/>
        </p:nvSpPr>
        <p:spPr>
          <a:xfrm rot="2454243">
            <a:off x="4801843" y="6253811"/>
            <a:ext cx="327904" cy="327012"/>
          </a:xfrm>
          <a:prstGeom prst="plus">
            <a:avLst>
              <a:gd name="adj" fmla="val 41442"/>
            </a:avLst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F8DDC9-11D9-4EC2-8400-BD418877968B}"/>
              </a:ext>
            </a:extLst>
          </p:cNvPr>
          <p:cNvSpPr/>
          <p:nvPr/>
        </p:nvSpPr>
        <p:spPr>
          <a:xfrm>
            <a:off x="1955452" y="6250595"/>
            <a:ext cx="274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Arduino truncates the numbers after the decimal.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DFF7066-8D5A-46C4-A4A7-857CF639F2B8}"/>
              </a:ext>
            </a:extLst>
          </p:cNvPr>
          <p:cNvCxnSpPr>
            <a:cxnSpLocks/>
          </p:cNvCxnSpPr>
          <p:nvPr/>
        </p:nvCxnSpPr>
        <p:spPr>
          <a:xfrm flipV="1">
            <a:off x="4707474" y="6564947"/>
            <a:ext cx="233680" cy="229234"/>
          </a:xfrm>
          <a:prstGeom prst="straightConnector1">
            <a:avLst/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DAADC96-F37D-4EC7-A59D-F2BCB6B250DF}"/>
              </a:ext>
            </a:extLst>
          </p:cNvPr>
          <p:cNvSpPr/>
          <p:nvPr/>
        </p:nvSpPr>
        <p:spPr>
          <a:xfrm>
            <a:off x="7544260" y="3504357"/>
            <a:ext cx="45627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Even though you set the variable to be a float the Arduino is not handling the decimals properly.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has something to do with the 5/9.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 division is executed, the Arduino does not see 5/9 as a decimal. It only sees the whole number,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need to tell it to use AND keep decimal places in the calculations.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it to 5.0/9.0 (or 0.556) and see if the calculations are corrected.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C13169-D8E8-4068-BF9F-5B9F25931D98}"/>
              </a:ext>
            </a:extLst>
          </p:cNvPr>
          <p:cNvSpPr/>
          <p:nvPr/>
        </p:nvSpPr>
        <p:spPr>
          <a:xfrm>
            <a:off x="4530277" y="5360449"/>
            <a:ext cx="294037" cy="493720"/>
          </a:xfrm>
          <a:prstGeom prst="rect">
            <a:avLst/>
          </a:prstGeom>
          <a:noFill/>
          <a:ln w="38100"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415894-7D26-4E01-B695-5D8CE2C02BEA}"/>
              </a:ext>
            </a:extLst>
          </p:cNvPr>
          <p:cNvSpPr/>
          <p:nvPr/>
        </p:nvSpPr>
        <p:spPr>
          <a:xfrm>
            <a:off x="7447737" y="2538475"/>
            <a:ext cx="1575718" cy="198089"/>
          </a:xfrm>
          <a:prstGeom prst="rect">
            <a:avLst/>
          </a:prstGeom>
          <a:noFill/>
          <a:ln w="38100"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94CC6F-D5DF-4C4D-AD58-8FBA351F04DF}"/>
              </a:ext>
            </a:extLst>
          </p:cNvPr>
          <p:cNvSpPr/>
          <p:nvPr/>
        </p:nvSpPr>
        <p:spPr>
          <a:xfrm>
            <a:off x="7326313" y="492347"/>
            <a:ext cx="923607" cy="188373"/>
          </a:xfrm>
          <a:prstGeom prst="rect">
            <a:avLst/>
          </a:prstGeom>
          <a:noFill/>
          <a:ln w="38100"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9961D29-477F-48EC-BA2A-A50B386F72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7153"/>
          <a:stretch/>
        </p:blipFill>
        <p:spPr>
          <a:xfrm>
            <a:off x="315941" y="994529"/>
            <a:ext cx="3955364" cy="847377"/>
          </a:xfrm>
          <a:prstGeom prst="rect">
            <a:avLst/>
          </a:prstGeom>
          <a:ln w="28575">
            <a:solidFill>
              <a:srgbClr val="CB333B"/>
            </a:solidFill>
          </a:ln>
        </p:spPr>
      </p:pic>
    </p:spTree>
    <p:extLst>
      <p:ext uri="{BB962C8B-B14F-4D97-AF65-F5344CB8AC3E}">
        <p14:creationId xmlns:p14="http://schemas.microsoft.com/office/powerpoint/2010/main" val="6017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  <p:bldP spid="22" grpId="0"/>
      <p:bldP spid="31" grpId="0" animBg="1"/>
      <p:bldP spid="34" grpId="0"/>
      <p:bldP spid="35" grpId="0"/>
      <p:bldP spid="38" grpId="0"/>
      <p:bldP spid="39" grpId="0"/>
      <p:bldP spid="40" grpId="0"/>
      <p:bldP spid="43" grpId="0"/>
      <p:bldP spid="36" grpId="0" animBg="1"/>
      <p:bldP spid="44" grpId="0"/>
      <p:bldP spid="47" grpId="0" uiExpand="1" build="p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19551" y="136525"/>
            <a:ext cx="10515600" cy="705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Tips for Programming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75569" y="950129"/>
            <a:ext cx="11916431" cy="2502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/>
              <a:t>Use the appropriate data type</a:t>
            </a:r>
          </a:p>
          <a:p>
            <a:pPr marL="285750" indent="-285750"/>
            <a:r>
              <a:rPr lang="en-US" sz="2400" dirty="0"/>
              <a:t>Print out </a:t>
            </a:r>
            <a:r>
              <a:rPr lang="en-US" sz="2400" b="1" dirty="0">
                <a:solidFill>
                  <a:srgbClr val="003087"/>
                </a:solidFill>
              </a:rPr>
              <a:t>everything</a:t>
            </a:r>
            <a:r>
              <a:rPr lang="en-US" sz="2400" dirty="0"/>
              <a:t> you calculate</a:t>
            </a:r>
          </a:p>
          <a:p>
            <a:pPr marL="285750" indent="-285750"/>
            <a:r>
              <a:rPr lang="en-US" sz="2400" dirty="0"/>
              <a:t>Check any calculations by hand</a:t>
            </a:r>
          </a:p>
          <a:p>
            <a:pPr marL="285750" indent="-285750"/>
            <a:r>
              <a:rPr lang="en-US" sz="2400" dirty="0"/>
              <a:t>Start with small pieces that build towards the larger program</a:t>
            </a:r>
          </a:p>
          <a:p>
            <a:pPr marL="285750" indent="-285750"/>
            <a:r>
              <a:rPr lang="en-US" sz="2400" dirty="0"/>
              <a:t>Comment the lines of code to help you remember their purpose</a:t>
            </a:r>
          </a:p>
          <a:p>
            <a:pPr marL="285750" indent="-28575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872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5439" y="3268073"/>
            <a:ext cx="4414943" cy="1407166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Data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082ABBE-033E-4FDD-A084-31C73CCDCF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A43889-60A1-4C21-BE12-0A1133A5587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r>
              <a:rPr lang="en-US" sz="3200" dirty="0"/>
              <a:t>Define the binary number system.</a:t>
            </a:r>
          </a:p>
          <a:p>
            <a:r>
              <a:rPr lang="en-US" sz="3200" dirty="0"/>
              <a:t>Convert binary to decimal and decimal to binary numbers.</a:t>
            </a:r>
          </a:p>
          <a:p>
            <a:r>
              <a:rPr lang="en-US" sz="3200" dirty="0"/>
              <a:t>Define common data types in programming: Boolean, byte, int, long, float, char</a:t>
            </a:r>
          </a:p>
          <a:p>
            <a:r>
              <a:rPr lang="en-US" sz="3200" dirty="0"/>
              <a:t>Experiment with computing values and data types using the Arduino controller.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0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CF7126-F311-4786-988D-F57878F77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F58E1D-01C4-4255-9BFB-7AF3B8586391}"/>
              </a:ext>
            </a:extLst>
          </p:cNvPr>
          <p:cNvSpPr/>
          <p:nvPr/>
        </p:nvSpPr>
        <p:spPr>
          <a:xfrm>
            <a:off x="414689" y="391573"/>
            <a:ext cx="8310175" cy="50635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66" y="576092"/>
            <a:ext cx="10515600" cy="705609"/>
          </a:xfrm>
        </p:spPr>
        <p:txBody>
          <a:bodyPr/>
          <a:lstStyle/>
          <a:p>
            <a:r>
              <a:rPr lang="en-US" dirty="0"/>
              <a:t>How do computers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37" y="1281701"/>
            <a:ext cx="7723851" cy="3905875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Use digital electronics</a:t>
            </a:r>
          </a:p>
          <a:p>
            <a:pPr marL="285750" indent="-285750"/>
            <a:r>
              <a:rPr lang="en-US" sz="2400" dirty="0"/>
              <a:t>Computer memory and chips keep track of large numbers of on/off “switches”</a:t>
            </a:r>
          </a:p>
          <a:p>
            <a:pPr marL="285750" indent="-285750"/>
            <a:r>
              <a:rPr lang="en-US" sz="2400" dirty="0"/>
              <a:t>A switch that is off is associated with a binary number of 0</a:t>
            </a:r>
          </a:p>
          <a:p>
            <a:pPr marL="285750" indent="-285750"/>
            <a:r>
              <a:rPr lang="en-US" sz="2400" dirty="0"/>
              <a:t>A switch that is on is associated with a binary number 1</a:t>
            </a:r>
          </a:p>
          <a:p>
            <a:pPr marL="285750" indent="-285750"/>
            <a:r>
              <a:rPr lang="en-US" sz="2400" dirty="0"/>
              <a:t>Patterns of “on” and “off” stored inside a computer are used to encode ordinary numbers</a:t>
            </a:r>
          </a:p>
          <a:p>
            <a:pPr marL="285750" indent="-285750"/>
            <a:r>
              <a:rPr lang="en-US" sz="2400" dirty="0"/>
              <a:t>Computer processors that use strings of 64 binary numbers to keep track of things are called 64-bit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276E3F-1BA8-467A-916F-DE4022B57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What is binary?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04" y="967535"/>
            <a:ext cx="5033008" cy="291119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b="1" i="1" dirty="0"/>
              <a:t>Base 10 </a:t>
            </a:r>
            <a:r>
              <a:rPr lang="en-US" sz="2400" dirty="0"/>
              <a:t>is the most commonly used number system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087"/>
                </a:solidFill>
              </a:rPr>
              <a:t>(10 digits):   0 1 2 3 4 5 6 7 8 9</a:t>
            </a:r>
          </a:p>
          <a:p>
            <a:pPr marL="285750" indent="-285750">
              <a:spcBef>
                <a:spcPts val="1800"/>
              </a:spcBef>
            </a:pPr>
            <a:r>
              <a:rPr lang="en-US" sz="2400" dirty="0"/>
              <a:t>Binary number system uses </a:t>
            </a:r>
            <a:r>
              <a:rPr lang="en-US" sz="2400" b="1" i="1" dirty="0"/>
              <a:t>base 2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3087"/>
                </a:solidFill>
              </a:rPr>
              <a:t>(2 digits):  0 1</a:t>
            </a:r>
          </a:p>
          <a:p>
            <a:pPr marL="285750" indent="-285750">
              <a:spcBef>
                <a:spcPts val="1800"/>
              </a:spcBef>
            </a:pPr>
            <a:r>
              <a:rPr lang="en-US" sz="2400" dirty="0"/>
              <a:t>A single unit of information is called a bit.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sz="2000" dirty="0"/>
              <a:t>In binary a bit can be a 0 or a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7024" y="6356350"/>
            <a:ext cx="2743200" cy="365125"/>
          </a:xfrm>
        </p:spPr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170CC-9C54-476F-BD79-01A589EABC2B}"/>
              </a:ext>
            </a:extLst>
          </p:cNvPr>
          <p:cNvSpPr/>
          <p:nvPr/>
        </p:nvSpPr>
        <p:spPr>
          <a:xfrm>
            <a:off x="2261412" y="4417048"/>
            <a:ext cx="1112327" cy="175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C06D6-C8D1-45BC-BEC1-7D727FFE7A01}"/>
              </a:ext>
            </a:extLst>
          </p:cNvPr>
          <p:cNvSpPr/>
          <p:nvPr/>
        </p:nvSpPr>
        <p:spPr>
          <a:xfrm>
            <a:off x="2351744" y="436538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0C27D-9649-42CB-80E6-E8986F9F40B6}"/>
              </a:ext>
            </a:extLst>
          </p:cNvPr>
          <p:cNvSpPr/>
          <p:nvPr/>
        </p:nvSpPr>
        <p:spPr>
          <a:xfrm>
            <a:off x="2351744" y="4348388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/>
              <a:t>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FC95C8-6E3C-4BA0-99FD-70546AA9778F}"/>
              </a:ext>
            </a:extLst>
          </p:cNvPr>
          <p:cNvSpPr txBox="1">
            <a:spLocks/>
          </p:cNvSpPr>
          <p:nvPr/>
        </p:nvSpPr>
        <p:spPr>
          <a:xfrm>
            <a:off x="6489510" y="967535"/>
            <a:ext cx="5308980" cy="291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/>
              <a:t>How many combinations can a 4-bit register represent?</a:t>
            </a:r>
          </a:p>
          <a:p>
            <a:pPr marL="285750" indent="-285750"/>
            <a:endParaRPr lang="en-US" sz="2400" dirty="0"/>
          </a:p>
          <a:p>
            <a:pPr marL="285750" indent="-285750"/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D57D09-BD0D-446F-B359-8FD2CFEAA086}"/>
              </a:ext>
            </a:extLst>
          </p:cNvPr>
          <p:cNvSpPr/>
          <p:nvPr/>
        </p:nvSpPr>
        <p:spPr>
          <a:xfrm>
            <a:off x="8068414" y="1921039"/>
            <a:ext cx="481909" cy="5696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1D30A1-236C-4121-9A0A-4A3A9B1188FE}"/>
              </a:ext>
            </a:extLst>
          </p:cNvPr>
          <p:cNvSpPr/>
          <p:nvPr/>
        </p:nvSpPr>
        <p:spPr>
          <a:xfrm>
            <a:off x="8550323" y="1921039"/>
            <a:ext cx="481909" cy="5696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AD04CF-B910-4628-8FC0-191FD38C01A8}"/>
              </a:ext>
            </a:extLst>
          </p:cNvPr>
          <p:cNvSpPr/>
          <p:nvPr/>
        </p:nvSpPr>
        <p:spPr>
          <a:xfrm>
            <a:off x="9032232" y="1921039"/>
            <a:ext cx="481909" cy="5696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687222-CD32-469C-919D-D3538CDE0C03}"/>
              </a:ext>
            </a:extLst>
          </p:cNvPr>
          <p:cNvSpPr/>
          <p:nvPr/>
        </p:nvSpPr>
        <p:spPr>
          <a:xfrm>
            <a:off x="9514141" y="1921039"/>
            <a:ext cx="481909" cy="5696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67897-602C-4431-9B05-C996302866A0}"/>
              </a:ext>
            </a:extLst>
          </p:cNvPr>
          <p:cNvSpPr/>
          <p:nvPr/>
        </p:nvSpPr>
        <p:spPr>
          <a:xfrm>
            <a:off x="7867228" y="3628100"/>
            <a:ext cx="143020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/>
              <a:t>2</a:t>
            </a:r>
            <a:r>
              <a:rPr lang="en-US" sz="11500" baseline="30000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2C428C-4592-43A7-957C-A5F6674FC58B}"/>
              </a:ext>
            </a:extLst>
          </p:cNvPr>
          <p:cNvSpPr/>
          <p:nvPr/>
        </p:nvSpPr>
        <p:spPr>
          <a:xfrm>
            <a:off x="6120089" y="5697149"/>
            <a:ext cx="3836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200" dirty="0">
                <a:solidFill>
                  <a:srgbClr val="CB333B"/>
                </a:solidFill>
              </a:rPr>
              <a:t>Each bit can be 2 options: 0 or 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32E7ED-B3D7-448E-BD5C-2F0DCE83D8F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8038114" y="5174376"/>
            <a:ext cx="218786" cy="522773"/>
          </a:xfrm>
          <a:prstGeom prst="straightConnector1">
            <a:avLst/>
          </a:prstGeom>
          <a:ln w="28575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F5D1488-A6B3-4BBE-BC24-4ED76E695423}"/>
              </a:ext>
            </a:extLst>
          </p:cNvPr>
          <p:cNvSpPr/>
          <p:nvPr/>
        </p:nvSpPr>
        <p:spPr>
          <a:xfrm>
            <a:off x="5876478" y="2774131"/>
            <a:ext cx="294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200" dirty="0">
                <a:solidFill>
                  <a:srgbClr val="CB333B"/>
                </a:solidFill>
              </a:rPr>
              <a:t>Total number of bits being represented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779120-2410-4BB4-8892-55EC488BFCB4}"/>
              </a:ext>
            </a:extLst>
          </p:cNvPr>
          <p:cNvSpPr/>
          <p:nvPr/>
        </p:nvSpPr>
        <p:spPr>
          <a:xfrm>
            <a:off x="9402604" y="3616325"/>
            <a:ext cx="241284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/>
              <a:t>=16</a:t>
            </a:r>
            <a:endParaRPr lang="en-US" sz="11500" baseline="30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22996C-F9DA-4C1E-8032-740F060BAB1D}"/>
              </a:ext>
            </a:extLst>
          </p:cNvPr>
          <p:cNvCxnSpPr/>
          <p:nvPr/>
        </p:nvCxnSpPr>
        <p:spPr>
          <a:xfrm>
            <a:off x="8400202" y="3104866"/>
            <a:ext cx="498143" cy="675564"/>
          </a:xfrm>
          <a:prstGeom prst="straightConnector1">
            <a:avLst/>
          </a:prstGeom>
          <a:ln w="28575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D0B98-7D29-4183-A489-8F003D77D52C}"/>
              </a:ext>
            </a:extLst>
          </p:cNvPr>
          <p:cNvSpPr/>
          <p:nvPr/>
        </p:nvSpPr>
        <p:spPr>
          <a:xfrm>
            <a:off x="8686805" y="3878729"/>
            <a:ext cx="539086" cy="802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5C0349-905D-4C91-A6B6-166612E0E176}"/>
              </a:ext>
            </a:extLst>
          </p:cNvPr>
          <p:cNvSpPr/>
          <p:nvPr/>
        </p:nvSpPr>
        <p:spPr>
          <a:xfrm>
            <a:off x="9571396" y="189632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A60743-18E0-481B-A122-2029AD9314B7}"/>
              </a:ext>
            </a:extLst>
          </p:cNvPr>
          <p:cNvSpPr/>
          <p:nvPr/>
        </p:nvSpPr>
        <p:spPr>
          <a:xfrm>
            <a:off x="9037618" y="189632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AF8B8D-7807-4E56-ABA0-E240A38FA496}"/>
              </a:ext>
            </a:extLst>
          </p:cNvPr>
          <p:cNvSpPr/>
          <p:nvPr/>
        </p:nvSpPr>
        <p:spPr>
          <a:xfrm>
            <a:off x="8571292" y="189632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8EB587-790A-46E4-83F1-CAC1F147D7D1}"/>
              </a:ext>
            </a:extLst>
          </p:cNvPr>
          <p:cNvSpPr/>
          <p:nvPr/>
        </p:nvSpPr>
        <p:spPr>
          <a:xfrm>
            <a:off x="8075335" y="189632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2BCC97-0E1C-49D0-8AEC-191CAE39DD2D}"/>
              </a:ext>
            </a:extLst>
          </p:cNvPr>
          <p:cNvSpPr/>
          <p:nvPr/>
        </p:nvSpPr>
        <p:spPr>
          <a:xfrm>
            <a:off x="9571396" y="188984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5B1155-04E3-4786-9C04-C9569BFB06F0}"/>
              </a:ext>
            </a:extLst>
          </p:cNvPr>
          <p:cNvSpPr/>
          <p:nvPr/>
        </p:nvSpPr>
        <p:spPr>
          <a:xfrm>
            <a:off x="9037618" y="188984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719F03-D557-4BA4-8AC9-6DFECF72278D}"/>
              </a:ext>
            </a:extLst>
          </p:cNvPr>
          <p:cNvSpPr/>
          <p:nvPr/>
        </p:nvSpPr>
        <p:spPr>
          <a:xfrm>
            <a:off x="8571292" y="188984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0D830B-D2CC-43DC-A2ED-E0BB817972AD}"/>
              </a:ext>
            </a:extLst>
          </p:cNvPr>
          <p:cNvSpPr/>
          <p:nvPr/>
        </p:nvSpPr>
        <p:spPr>
          <a:xfrm>
            <a:off x="8075335" y="188984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28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  <p:bldP spid="7" grpId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/>
      <p:bldP spid="21" grpId="0"/>
      <p:bldP spid="24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1804916" cy="107397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all the possible combinations of zeros and ones that a 4-bit register can represent?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041486D-7C15-4D69-9401-9C2A8E6593AD}"/>
              </a:ext>
            </a:extLst>
          </p:cNvPr>
          <p:cNvGrpSpPr/>
          <p:nvPr/>
        </p:nvGrpSpPr>
        <p:grpSpPr>
          <a:xfrm>
            <a:off x="302838" y="1302308"/>
            <a:ext cx="1927636" cy="646333"/>
            <a:chOff x="302838" y="1302308"/>
            <a:chExt cx="1927636" cy="6463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6DC8F9-96B5-400E-807F-B245A10435BB}"/>
                </a:ext>
              </a:extLst>
            </p:cNvPr>
            <p:cNvSpPr/>
            <p:nvPr/>
          </p:nvSpPr>
          <p:spPr>
            <a:xfrm>
              <a:off x="302838" y="134063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AEDD8D-77DA-4C06-A9F7-70C56FBAD1AF}"/>
                </a:ext>
              </a:extLst>
            </p:cNvPr>
            <p:cNvSpPr/>
            <p:nvPr/>
          </p:nvSpPr>
          <p:spPr>
            <a:xfrm>
              <a:off x="784747" y="134063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AD7ED0-F6B7-461C-9158-6DCF1D04A94B}"/>
                </a:ext>
              </a:extLst>
            </p:cNvPr>
            <p:cNvSpPr/>
            <p:nvPr/>
          </p:nvSpPr>
          <p:spPr>
            <a:xfrm>
              <a:off x="1266656" y="134063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30D75F-D897-4FEC-A7BD-A6349E152D34}"/>
                </a:ext>
              </a:extLst>
            </p:cNvPr>
            <p:cNvSpPr/>
            <p:nvPr/>
          </p:nvSpPr>
          <p:spPr>
            <a:xfrm>
              <a:off x="1748565" y="134063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E0442C-4248-478F-8424-7366B48D9C00}"/>
                </a:ext>
              </a:extLst>
            </p:cNvPr>
            <p:cNvSpPr/>
            <p:nvPr/>
          </p:nvSpPr>
          <p:spPr>
            <a:xfrm>
              <a:off x="1293796" y="1302308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25C54B-5CD6-403A-8E30-AE16E8BEFDDB}"/>
                </a:ext>
              </a:extLst>
            </p:cNvPr>
            <p:cNvSpPr/>
            <p:nvPr/>
          </p:nvSpPr>
          <p:spPr>
            <a:xfrm>
              <a:off x="1780167" y="1302308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F28BD7-B336-45C2-93F7-019FFD22D979}"/>
                </a:ext>
              </a:extLst>
            </p:cNvPr>
            <p:cNvSpPr/>
            <p:nvPr/>
          </p:nvSpPr>
          <p:spPr>
            <a:xfrm>
              <a:off x="811887" y="1302310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21F333-25E9-4D63-A34E-5C1E208E2672}"/>
                </a:ext>
              </a:extLst>
            </p:cNvPr>
            <p:cNvSpPr/>
            <p:nvPr/>
          </p:nvSpPr>
          <p:spPr>
            <a:xfrm>
              <a:off x="334440" y="130230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703444-D8AD-42C6-8F4A-BC9196596BDE}"/>
              </a:ext>
            </a:extLst>
          </p:cNvPr>
          <p:cNvSpPr/>
          <p:nvPr/>
        </p:nvSpPr>
        <p:spPr>
          <a:xfrm>
            <a:off x="2262076" y="1296703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0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2751AA-8F7F-4492-868C-CE9FFA6B3132}"/>
              </a:ext>
            </a:extLst>
          </p:cNvPr>
          <p:cNvGrpSpPr/>
          <p:nvPr/>
        </p:nvGrpSpPr>
        <p:grpSpPr>
          <a:xfrm>
            <a:off x="302838" y="2063248"/>
            <a:ext cx="1927636" cy="646333"/>
            <a:chOff x="302838" y="2063248"/>
            <a:chExt cx="1927636" cy="6463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3F95C7-EF5F-46BF-88BF-A2AFAB451E7E}"/>
                </a:ext>
              </a:extLst>
            </p:cNvPr>
            <p:cNvSpPr/>
            <p:nvPr/>
          </p:nvSpPr>
          <p:spPr>
            <a:xfrm>
              <a:off x="302838" y="210157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498DEE-9EA1-4772-8CC9-F425782E7538}"/>
                </a:ext>
              </a:extLst>
            </p:cNvPr>
            <p:cNvSpPr/>
            <p:nvPr/>
          </p:nvSpPr>
          <p:spPr>
            <a:xfrm>
              <a:off x="784747" y="210157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24B775-C5CD-4B30-A2CC-3D5B2583E86D}"/>
                </a:ext>
              </a:extLst>
            </p:cNvPr>
            <p:cNvSpPr/>
            <p:nvPr/>
          </p:nvSpPr>
          <p:spPr>
            <a:xfrm>
              <a:off x="1266656" y="210157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D58FDE-7292-4014-894E-5A06BCF5EB4E}"/>
                </a:ext>
              </a:extLst>
            </p:cNvPr>
            <p:cNvSpPr/>
            <p:nvPr/>
          </p:nvSpPr>
          <p:spPr>
            <a:xfrm>
              <a:off x="1748565" y="210157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02F077E-744E-495E-BF69-F1CFE4B03D92}"/>
                </a:ext>
              </a:extLst>
            </p:cNvPr>
            <p:cNvSpPr/>
            <p:nvPr/>
          </p:nvSpPr>
          <p:spPr>
            <a:xfrm>
              <a:off x="1293796" y="2063248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62C4D7-93D9-4A6F-9ED2-FC15EFC92D16}"/>
                </a:ext>
              </a:extLst>
            </p:cNvPr>
            <p:cNvSpPr/>
            <p:nvPr/>
          </p:nvSpPr>
          <p:spPr>
            <a:xfrm>
              <a:off x="1780167" y="2063248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A94524F-91E1-4226-8220-6789CED0B717}"/>
                </a:ext>
              </a:extLst>
            </p:cNvPr>
            <p:cNvSpPr/>
            <p:nvPr/>
          </p:nvSpPr>
          <p:spPr>
            <a:xfrm>
              <a:off x="811887" y="2063250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38E3F3-7560-44FC-A631-16D32741576E}"/>
                </a:ext>
              </a:extLst>
            </p:cNvPr>
            <p:cNvSpPr/>
            <p:nvPr/>
          </p:nvSpPr>
          <p:spPr>
            <a:xfrm>
              <a:off x="334440" y="206324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13D26F7-BB26-47A3-82CE-76290F4E79AB}"/>
              </a:ext>
            </a:extLst>
          </p:cNvPr>
          <p:cNvSpPr/>
          <p:nvPr/>
        </p:nvSpPr>
        <p:spPr>
          <a:xfrm>
            <a:off x="2262076" y="2057643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97CE17F-91CF-46FE-87BF-C4F38332D858}"/>
              </a:ext>
            </a:extLst>
          </p:cNvPr>
          <p:cNvGrpSpPr/>
          <p:nvPr/>
        </p:nvGrpSpPr>
        <p:grpSpPr>
          <a:xfrm>
            <a:off x="302838" y="2818582"/>
            <a:ext cx="1927636" cy="646333"/>
            <a:chOff x="302838" y="2818582"/>
            <a:chExt cx="1927636" cy="6463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45AA16-665E-4569-A30A-45F2E30024EE}"/>
                </a:ext>
              </a:extLst>
            </p:cNvPr>
            <p:cNvSpPr/>
            <p:nvPr/>
          </p:nvSpPr>
          <p:spPr>
            <a:xfrm>
              <a:off x="302838" y="2856911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EE3B0A-85E7-4536-AB8B-DB6E91089B3D}"/>
                </a:ext>
              </a:extLst>
            </p:cNvPr>
            <p:cNvSpPr/>
            <p:nvPr/>
          </p:nvSpPr>
          <p:spPr>
            <a:xfrm>
              <a:off x="784747" y="2856911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12ACE7-0A2C-43A3-A255-C39295DE1BCC}"/>
                </a:ext>
              </a:extLst>
            </p:cNvPr>
            <p:cNvSpPr/>
            <p:nvPr/>
          </p:nvSpPr>
          <p:spPr>
            <a:xfrm>
              <a:off x="1266656" y="2856911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4753E0-FD9A-485F-8788-7907133DEF0D}"/>
                </a:ext>
              </a:extLst>
            </p:cNvPr>
            <p:cNvSpPr/>
            <p:nvPr/>
          </p:nvSpPr>
          <p:spPr>
            <a:xfrm>
              <a:off x="1748565" y="2856911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BB61345-EBD0-4923-A539-23D30E06E1E3}"/>
                </a:ext>
              </a:extLst>
            </p:cNvPr>
            <p:cNvSpPr/>
            <p:nvPr/>
          </p:nvSpPr>
          <p:spPr>
            <a:xfrm>
              <a:off x="1293796" y="2818582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47B37A0-CF5E-461A-894C-C406E72592CE}"/>
                </a:ext>
              </a:extLst>
            </p:cNvPr>
            <p:cNvSpPr/>
            <p:nvPr/>
          </p:nvSpPr>
          <p:spPr>
            <a:xfrm>
              <a:off x="1780167" y="2818582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F98C11-3FAD-4E19-ABD3-B1A922885F16}"/>
                </a:ext>
              </a:extLst>
            </p:cNvPr>
            <p:cNvSpPr/>
            <p:nvPr/>
          </p:nvSpPr>
          <p:spPr>
            <a:xfrm>
              <a:off x="811887" y="2818584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7504C4-3C29-4427-8392-C8BF7513A142}"/>
                </a:ext>
              </a:extLst>
            </p:cNvPr>
            <p:cNvSpPr/>
            <p:nvPr/>
          </p:nvSpPr>
          <p:spPr>
            <a:xfrm>
              <a:off x="334440" y="2818583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999D2D3-A02A-4CD0-8E99-1263D6158C3D}"/>
              </a:ext>
            </a:extLst>
          </p:cNvPr>
          <p:cNvSpPr/>
          <p:nvPr/>
        </p:nvSpPr>
        <p:spPr>
          <a:xfrm>
            <a:off x="2262076" y="2812977"/>
            <a:ext cx="731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70BE17-48A5-41F5-99DA-A493B6556B6B}"/>
              </a:ext>
            </a:extLst>
          </p:cNvPr>
          <p:cNvSpPr/>
          <p:nvPr/>
        </p:nvSpPr>
        <p:spPr>
          <a:xfrm>
            <a:off x="6088126" y="2583264"/>
            <a:ext cx="601336" cy="1040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47EE787-A6F5-4C53-9C0D-D71F54D81F32}"/>
              </a:ext>
            </a:extLst>
          </p:cNvPr>
          <p:cNvSpPr/>
          <p:nvPr/>
        </p:nvSpPr>
        <p:spPr>
          <a:xfrm>
            <a:off x="6695020" y="2583264"/>
            <a:ext cx="601336" cy="1040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12AEDE7-BCA0-4C9C-A055-EAD16057B45A}"/>
              </a:ext>
            </a:extLst>
          </p:cNvPr>
          <p:cNvSpPr/>
          <p:nvPr/>
        </p:nvSpPr>
        <p:spPr>
          <a:xfrm>
            <a:off x="7292937" y="2583264"/>
            <a:ext cx="601336" cy="1040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687173-1192-456C-A207-632B352D27DC}"/>
              </a:ext>
            </a:extLst>
          </p:cNvPr>
          <p:cNvSpPr/>
          <p:nvPr/>
        </p:nvSpPr>
        <p:spPr>
          <a:xfrm>
            <a:off x="7885130" y="2583264"/>
            <a:ext cx="601336" cy="1040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38404F-BC10-4DDA-8449-969C90A5E5BD}"/>
              </a:ext>
            </a:extLst>
          </p:cNvPr>
          <p:cNvSpPr/>
          <p:nvPr/>
        </p:nvSpPr>
        <p:spPr>
          <a:xfrm>
            <a:off x="7320077" y="2544935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E72606-5220-4B3D-840C-C45416FF379E}"/>
              </a:ext>
            </a:extLst>
          </p:cNvPr>
          <p:cNvSpPr/>
          <p:nvPr/>
        </p:nvSpPr>
        <p:spPr>
          <a:xfrm>
            <a:off x="7908808" y="2544935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E892F2-F1D3-410E-ADC5-1F4EDFFE260D}"/>
              </a:ext>
            </a:extLst>
          </p:cNvPr>
          <p:cNvSpPr/>
          <p:nvPr/>
        </p:nvSpPr>
        <p:spPr>
          <a:xfrm>
            <a:off x="6722160" y="2544937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974280-3D5C-4C0C-8245-CB1616C75D86}"/>
              </a:ext>
            </a:extLst>
          </p:cNvPr>
          <p:cNvSpPr/>
          <p:nvPr/>
        </p:nvSpPr>
        <p:spPr>
          <a:xfrm>
            <a:off x="6135529" y="253811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E2EC15-F6E2-4411-A1DC-BBC9F9179CF5}"/>
              </a:ext>
            </a:extLst>
          </p:cNvPr>
          <p:cNvSpPr/>
          <p:nvPr/>
        </p:nvSpPr>
        <p:spPr>
          <a:xfrm>
            <a:off x="8534021" y="2539330"/>
            <a:ext cx="10983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= 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F151B3-A2DE-4C42-8ABF-A05B2B97B2E4}"/>
              </a:ext>
            </a:extLst>
          </p:cNvPr>
          <p:cNvSpPr/>
          <p:nvPr/>
        </p:nvSpPr>
        <p:spPr>
          <a:xfrm>
            <a:off x="5425093" y="1525423"/>
            <a:ext cx="3836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200" dirty="0">
                <a:solidFill>
                  <a:srgbClr val="CB333B"/>
                </a:solidFill>
              </a:rPr>
              <a:t>Number the bits starting with 0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B956440-3426-460D-A358-D97D671BBF6A}"/>
              </a:ext>
            </a:extLst>
          </p:cNvPr>
          <p:cNvGrpSpPr/>
          <p:nvPr/>
        </p:nvGrpSpPr>
        <p:grpSpPr>
          <a:xfrm>
            <a:off x="6160584" y="2160578"/>
            <a:ext cx="2219801" cy="400110"/>
            <a:chOff x="6160584" y="2160578"/>
            <a:chExt cx="2219801" cy="40011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A96A59-E3E8-4641-97A7-9A04ABBD95FB}"/>
                </a:ext>
              </a:extLst>
            </p:cNvPr>
            <p:cNvSpPr/>
            <p:nvPr/>
          </p:nvSpPr>
          <p:spPr>
            <a:xfrm>
              <a:off x="8065875" y="216057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B333B"/>
                  </a:solidFill>
                </a:rPr>
                <a:t>0</a:t>
              </a:r>
              <a:endParaRPr lang="en-US" sz="20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6F717D2-8E71-4F79-85E3-6243296C920D}"/>
                </a:ext>
              </a:extLst>
            </p:cNvPr>
            <p:cNvSpPr/>
            <p:nvPr/>
          </p:nvSpPr>
          <p:spPr>
            <a:xfrm>
              <a:off x="7448017" y="216057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B333B"/>
                  </a:solidFill>
                </a:rPr>
                <a:t>1</a:t>
              </a:r>
              <a:endParaRPr lang="en-US" sz="20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37BB80B-B8BE-499E-AA83-235B77088476}"/>
                </a:ext>
              </a:extLst>
            </p:cNvPr>
            <p:cNvSpPr/>
            <p:nvPr/>
          </p:nvSpPr>
          <p:spPr>
            <a:xfrm>
              <a:off x="6852640" y="216057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B333B"/>
                  </a:solidFill>
                </a:rPr>
                <a:t>2</a:t>
              </a:r>
              <a:endParaRPr lang="en-US" sz="20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E5D9B68-EC2B-46E7-AE63-1051AD17585C}"/>
                </a:ext>
              </a:extLst>
            </p:cNvPr>
            <p:cNvSpPr/>
            <p:nvPr/>
          </p:nvSpPr>
          <p:spPr>
            <a:xfrm>
              <a:off x="6160584" y="216057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B333B"/>
                  </a:solidFill>
                </a:rPr>
                <a:t>3</a:t>
              </a:r>
              <a:endParaRPr lang="en-US" sz="2000" dirty="0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F8B5AF3-9C00-4EDD-85DA-0CC6CBA8043E}"/>
              </a:ext>
            </a:extLst>
          </p:cNvPr>
          <p:cNvSpPr/>
          <p:nvPr/>
        </p:nvSpPr>
        <p:spPr>
          <a:xfrm>
            <a:off x="5960164" y="5169742"/>
            <a:ext cx="4471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B333B"/>
                </a:solidFill>
              </a:rPr>
              <a:t>If there is a 1 in the bit, set 2 as the base and raise it to the bit number.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B3A1562-149C-4BEE-BB67-8841526D2F1A}"/>
              </a:ext>
            </a:extLst>
          </p:cNvPr>
          <p:cNvGrpSpPr/>
          <p:nvPr/>
        </p:nvGrpSpPr>
        <p:grpSpPr>
          <a:xfrm>
            <a:off x="7293062" y="3623480"/>
            <a:ext cx="1132041" cy="1522009"/>
            <a:chOff x="7293062" y="3623480"/>
            <a:chExt cx="1132041" cy="152200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17FEC2A-D27B-4AC0-A8F6-4A4F846EC318}"/>
                </a:ext>
              </a:extLst>
            </p:cNvPr>
            <p:cNvSpPr/>
            <p:nvPr/>
          </p:nvSpPr>
          <p:spPr>
            <a:xfrm>
              <a:off x="7293062" y="4437603"/>
              <a:ext cx="11320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CB333B"/>
                  </a:solidFill>
                </a:rPr>
                <a:t>2</a:t>
              </a:r>
              <a:r>
                <a:rPr lang="en-US" sz="4000" baseline="30000" dirty="0">
                  <a:solidFill>
                    <a:srgbClr val="CB333B"/>
                  </a:solidFill>
                </a:rPr>
                <a:t>1</a:t>
              </a:r>
              <a:r>
                <a:rPr lang="en-US" sz="4000" dirty="0">
                  <a:solidFill>
                    <a:srgbClr val="CB333B"/>
                  </a:solidFill>
                </a:rPr>
                <a:t>=2</a:t>
              </a:r>
              <a:endParaRPr lang="en-US" sz="4000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02F5BC4-80A1-4F3F-9E15-DAB3F790D7B1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H="1" flipV="1">
              <a:off x="7593605" y="3623480"/>
              <a:ext cx="11667" cy="814123"/>
            </a:xfrm>
            <a:prstGeom prst="straightConnector1">
              <a:avLst/>
            </a:prstGeom>
            <a:ln w="28575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809F48C3-437C-40D8-885F-2D9FA9591DDF}"/>
              </a:ext>
            </a:extLst>
          </p:cNvPr>
          <p:cNvSpPr/>
          <p:nvPr/>
        </p:nvSpPr>
        <p:spPr>
          <a:xfrm>
            <a:off x="8551987" y="2537201"/>
            <a:ext cx="1132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= </a:t>
            </a:r>
            <a:r>
              <a:rPr lang="en-US" sz="6000" dirty="0">
                <a:solidFill>
                  <a:srgbClr val="CB333B"/>
                </a:solidFill>
              </a:rPr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11E9DE-BB9E-417C-BAED-A759A04E6FDA}"/>
              </a:ext>
            </a:extLst>
          </p:cNvPr>
          <p:cNvSpPr/>
          <p:nvPr/>
        </p:nvSpPr>
        <p:spPr>
          <a:xfrm>
            <a:off x="2261324" y="2812976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2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5CD8A26-70A8-40EE-974D-0815E80841FF}"/>
              </a:ext>
            </a:extLst>
          </p:cNvPr>
          <p:cNvGrpSpPr/>
          <p:nvPr/>
        </p:nvGrpSpPr>
        <p:grpSpPr>
          <a:xfrm>
            <a:off x="291378" y="3573915"/>
            <a:ext cx="1927636" cy="646333"/>
            <a:chOff x="291378" y="3573915"/>
            <a:chExt cx="1927636" cy="64633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EC2D5C2-B3EA-465B-BD84-00B77A99BF71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757FDE6-93B8-4C8A-87CE-E947AB544C06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020B24B-A83F-43A2-8490-DD09913D9244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A0CC47-7139-4C4C-96AC-8C060824C67C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86FD631-57BC-4A77-B22F-AA58A2A8277A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805BBB5-0329-4A4B-A9DD-783C7A7B5344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84D2CDC-2CC9-4F51-B423-B47D3C94A744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CE0E682-0048-4E2A-AEB6-8BBD23A7AA6B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442B8BD0-F277-4A42-B339-5CDA1880E7B4}"/>
              </a:ext>
            </a:extLst>
          </p:cNvPr>
          <p:cNvSpPr/>
          <p:nvPr/>
        </p:nvSpPr>
        <p:spPr>
          <a:xfrm>
            <a:off x="2264271" y="3552864"/>
            <a:ext cx="731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C42474A-28F4-4485-A2CA-227E6BEFA5C4}"/>
              </a:ext>
            </a:extLst>
          </p:cNvPr>
          <p:cNvSpPr/>
          <p:nvPr/>
        </p:nvSpPr>
        <p:spPr>
          <a:xfrm>
            <a:off x="7903271" y="2524914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A1296DA-8C32-40A0-AB4E-BCD6D0257EC5}"/>
              </a:ext>
            </a:extLst>
          </p:cNvPr>
          <p:cNvSpPr/>
          <p:nvPr/>
        </p:nvSpPr>
        <p:spPr>
          <a:xfrm>
            <a:off x="5987388" y="5898145"/>
            <a:ext cx="4471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B333B"/>
                </a:solidFill>
              </a:rPr>
              <a:t>If there is more than one bit with a 1 add their values together.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ECABAEE-2AC3-4014-895C-E9747BCD7CFD}"/>
              </a:ext>
            </a:extLst>
          </p:cNvPr>
          <p:cNvGrpSpPr/>
          <p:nvPr/>
        </p:nvGrpSpPr>
        <p:grpSpPr>
          <a:xfrm>
            <a:off x="7943394" y="3644256"/>
            <a:ext cx="1132041" cy="1002980"/>
            <a:chOff x="7943394" y="3644256"/>
            <a:chExt cx="1132041" cy="1002980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F827CD4-6EB4-43D3-9017-935BAC0889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3130" y="3644256"/>
              <a:ext cx="5535" cy="386285"/>
            </a:xfrm>
            <a:prstGeom prst="straightConnector1">
              <a:avLst/>
            </a:prstGeom>
            <a:ln w="28575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7C39ECB-520F-471C-A209-1D056FCE42C2}"/>
                </a:ext>
              </a:extLst>
            </p:cNvPr>
            <p:cNvSpPr/>
            <p:nvPr/>
          </p:nvSpPr>
          <p:spPr>
            <a:xfrm>
              <a:off x="7943394" y="3939350"/>
              <a:ext cx="11320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CB333B"/>
                  </a:solidFill>
                </a:rPr>
                <a:t>2</a:t>
              </a:r>
              <a:r>
                <a:rPr lang="en-US" sz="4000" baseline="30000" dirty="0">
                  <a:solidFill>
                    <a:srgbClr val="CB333B"/>
                  </a:solidFill>
                </a:rPr>
                <a:t>0</a:t>
              </a:r>
              <a:r>
                <a:rPr lang="en-US" sz="4000" dirty="0">
                  <a:solidFill>
                    <a:srgbClr val="CB333B"/>
                  </a:solidFill>
                </a:rPr>
                <a:t>=1</a:t>
              </a:r>
              <a:endParaRPr lang="en-US" sz="4000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BBA87641-DA30-4F9E-AEBA-0D60227946E3}"/>
              </a:ext>
            </a:extLst>
          </p:cNvPr>
          <p:cNvSpPr/>
          <p:nvPr/>
        </p:nvSpPr>
        <p:spPr>
          <a:xfrm>
            <a:off x="9632399" y="3962427"/>
            <a:ext cx="21194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B333B"/>
                </a:solidFill>
              </a:rPr>
              <a:t>2+1=3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B574CEB-3146-4F74-8327-AA8650D14CE4}"/>
              </a:ext>
            </a:extLst>
          </p:cNvPr>
          <p:cNvSpPr/>
          <p:nvPr/>
        </p:nvSpPr>
        <p:spPr>
          <a:xfrm>
            <a:off x="8551371" y="2545892"/>
            <a:ext cx="1132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= </a:t>
            </a:r>
            <a:r>
              <a:rPr lang="en-US" sz="6000" dirty="0">
                <a:solidFill>
                  <a:srgbClr val="CB333B"/>
                </a:solidFill>
              </a:rPr>
              <a:t>3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4ED5BC1-1629-4433-9B8C-0FEA81A6934D}"/>
              </a:ext>
            </a:extLst>
          </p:cNvPr>
          <p:cNvSpPr/>
          <p:nvPr/>
        </p:nvSpPr>
        <p:spPr>
          <a:xfrm>
            <a:off x="2275568" y="3552863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3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CB83B21-4AEB-4192-8013-89C134A15946}"/>
              </a:ext>
            </a:extLst>
          </p:cNvPr>
          <p:cNvGrpSpPr/>
          <p:nvPr/>
        </p:nvGrpSpPr>
        <p:grpSpPr>
          <a:xfrm>
            <a:off x="302838" y="4336934"/>
            <a:ext cx="1927636" cy="646333"/>
            <a:chOff x="291378" y="3573915"/>
            <a:chExt cx="1927636" cy="646333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B6F582B-6F54-49E8-93F4-C122C4447F02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5582AEA-C35E-41E7-93C4-869C68BCF7EE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5A34B6C-720C-4EEC-B157-E220C3775C5F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129D4D6-31A3-4530-9FEA-B498432B97A0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7E0D969-4DBB-4760-A08E-85BE9D3AB124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EDF8B9-B31D-4C4F-9C55-2F714A12FCDC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40AB67E-EEAF-4711-B3B8-8490CDAB7807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B3FA6AA-6CFB-40A8-BDB0-7EEA17BDAA55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7498D1E-6F43-4CF8-8AAC-7ABE697534D6}"/>
              </a:ext>
            </a:extLst>
          </p:cNvPr>
          <p:cNvGrpSpPr/>
          <p:nvPr/>
        </p:nvGrpSpPr>
        <p:grpSpPr>
          <a:xfrm>
            <a:off x="295859" y="5058834"/>
            <a:ext cx="1927636" cy="646333"/>
            <a:chOff x="291378" y="3573915"/>
            <a:chExt cx="1927636" cy="646333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F77F0C7-61B0-4DAE-A29A-3F3E09115967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2DBE23A-6366-4236-B6AE-55C132BF8DEF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5D5AEA5-1B32-4D62-9C76-9508CC0D21E1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EB6855A-A3BA-4117-937C-52BC622FF237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3F016F5-7140-475F-A7EB-43251F471271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5620703-756C-4D97-BC3A-94AB2C8A4815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B15FA0B-6CA6-42F0-95C8-305962B0E278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456BC08-E0DE-4197-A07E-9861ED25AF4A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BB59D1B-9C31-4F9D-83FF-CEBBFB42F405}"/>
              </a:ext>
            </a:extLst>
          </p:cNvPr>
          <p:cNvGrpSpPr/>
          <p:nvPr/>
        </p:nvGrpSpPr>
        <p:grpSpPr>
          <a:xfrm>
            <a:off x="3739406" y="1298827"/>
            <a:ext cx="1927636" cy="646333"/>
            <a:chOff x="291378" y="3573915"/>
            <a:chExt cx="1927636" cy="646333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A1D9CEB-D9F0-49AE-9389-31EA6BEE7FD1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402958A-7006-47E6-A8E6-2B9BA1B9B964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F511AF3-0815-4597-AD6A-7B0CA2A0E307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B6BAB93-FF24-461F-BCA1-AAA6734C4139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0916FDA-590A-4C95-830F-23CB510179E0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35DCC57-BABC-4EDB-B2B7-0A8FFB94F080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2DDBB68-D58D-483A-9570-DCDF0FE9FC14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2C3D3B0-2C60-4A6A-A314-84885E6FFC2B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F65D73A-0ACF-46C9-976B-F6B0FA6E79D8}"/>
              </a:ext>
            </a:extLst>
          </p:cNvPr>
          <p:cNvGrpSpPr/>
          <p:nvPr/>
        </p:nvGrpSpPr>
        <p:grpSpPr>
          <a:xfrm>
            <a:off x="3745633" y="2047110"/>
            <a:ext cx="1927636" cy="646333"/>
            <a:chOff x="291378" y="3573915"/>
            <a:chExt cx="1927636" cy="646333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0CE080D-C1D0-4815-AD5D-05A4411E3F35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7CB62B4-C2B6-4FEC-9FC1-57FAD300E56B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9ECA6EA-BF0F-439C-A0CC-E3AC2BB5BA91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4C18C64-90AB-4456-B620-9A87BA3FC847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7FDB18A-FD3C-4F1B-8B40-F31E102349B9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F1475F7-B314-43F4-BEC5-0BC5C790D54A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9B58E48-5B2A-41AD-84DA-0888D54F60F6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7BD61B0-F1E5-4855-91FD-8B2B8C55726A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96B77B3-DE1D-4EF2-9640-69C9B1631E2B}"/>
              </a:ext>
            </a:extLst>
          </p:cNvPr>
          <p:cNvGrpSpPr/>
          <p:nvPr/>
        </p:nvGrpSpPr>
        <p:grpSpPr>
          <a:xfrm>
            <a:off x="3736860" y="2812976"/>
            <a:ext cx="1927636" cy="646333"/>
            <a:chOff x="291378" y="3573915"/>
            <a:chExt cx="1927636" cy="646333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C8F1B38-AC09-482D-A774-F308B380184C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B52FDA23-C26A-4A4B-8057-F455986561B9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689EFA4-CF7C-4659-BEC7-38BAF2C5F0B1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4B63C1E-7DAA-4EDF-B38F-62399908CB5D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466C1D4-D4DD-4D1A-9BB2-E75388E68A00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6DC2C40-17EA-4718-AE50-C58112A1DF74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8B7D2F0-95F8-434A-93B2-143B258A1DD4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0DE9C2C-C6E9-4E32-A0DA-EDC42ACA70FC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1DD7161-B28E-461D-A514-1984A8F860A1}"/>
              </a:ext>
            </a:extLst>
          </p:cNvPr>
          <p:cNvGrpSpPr/>
          <p:nvPr/>
        </p:nvGrpSpPr>
        <p:grpSpPr>
          <a:xfrm>
            <a:off x="3743087" y="3561259"/>
            <a:ext cx="1927636" cy="646333"/>
            <a:chOff x="291378" y="3573915"/>
            <a:chExt cx="1927636" cy="646333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04E8E16-A055-457B-B320-0B176911C03D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C59549A-70EA-4F87-A718-C8CF205AD80C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D8D0C89-0913-4097-8F59-5D61E31F23F9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46925D1-A8FB-48B6-B642-BE87F426E1C1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C90C39DD-E55C-4169-B47C-F9A40F1325C4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E208EB4-014C-4792-A710-C10CEF1C1FBA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F900B362-3609-4EED-BA52-9339C0BC014A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521B553A-2FEB-42F0-80F6-C10FFCE6BF30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EAA2A99-9A8A-46B6-BEDA-F8D522CEC397}"/>
              </a:ext>
            </a:extLst>
          </p:cNvPr>
          <p:cNvGrpSpPr/>
          <p:nvPr/>
        </p:nvGrpSpPr>
        <p:grpSpPr>
          <a:xfrm>
            <a:off x="3736108" y="4283159"/>
            <a:ext cx="1927636" cy="646333"/>
            <a:chOff x="291378" y="3573915"/>
            <a:chExt cx="1927636" cy="646333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553B2E47-E0D4-4E90-A7E0-9CB37C0F8180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67FD700-9ECE-40FF-AE91-E2FC1819C34E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44B78BD-F21E-4DF7-82E9-41355B3B3538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8A7096A-F59D-4DC2-8A1B-C708C20765D3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E1BD0DC-E860-4D3C-A5A1-D9E473D8AD56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F046F32-0C6F-4323-88E4-55AFDA0671D4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C6352D6-33F8-47BC-A0F0-4EF1B6E68046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C5B5E92-C27B-4E08-821D-755429E217CC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CC8D10A-626B-4BAC-9B2E-A2B2EAFA0535}"/>
              </a:ext>
            </a:extLst>
          </p:cNvPr>
          <p:cNvGrpSpPr/>
          <p:nvPr/>
        </p:nvGrpSpPr>
        <p:grpSpPr>
          <a:xfrm>
            <a:off x="3704505" y="5049891"/>
            <a:ext cx="1927636" cy="646333"/>
            <a:chOff x="291378" y="3573915"/>
            <a:chExt cx="1927636" cy="646333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78C322D0-4F9A-4C18-BA90-7EBDC833204A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CE82489-2969-498A-AA20-7E107F94468F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B174C64-4121-4102-9865-FDA1A1C0B8E7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66DC5825-DACF-4E71-94B3-C246F4BB7209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C386370-3AC2-4E17-936A-C30864F546CB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7B2B155-8325-4328-902E-B8978B90770F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16942C9D-1885-4992-A7B8-136E48342285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1CC4EA1-5A7D-4539-B4BD-BB831063B90D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C58178B-A562-41D6-A7D5-3E368E03A005}"/>
              </a:ext>
            </a:extLst>
          </p:cNvPr>
          <p:cNvGrpSpPr/>
          <p:nvPr/>
        </p:nvGrpSpPr>
        <p:grpSpPr>
          <a:xfrm>
            <a:off x="7222199" y="1271122"/>
            <a:ext cx="1927636" cy="646333"/>
            <a:chOff x="291378" y="3573915"/>
            <a:chExt cx="1927636" cy="646333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85312E0D-5492-4F89-99DE-A7AB756D01A7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5BECC66A-DF2B-4E9A-9360-24CA0493E157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FB5F9D04-CDBA-4637-B715-F8478BE3BF94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D36DF843-996F-4B6B-9B3B-C5CCF74AAD0F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CED18F7B-93AC-47DD-B9A3-7993D122B855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2C31D716-3523-4EF6-B6FF-F528DB68D346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6A630014-0292-4C71-BFFB-871778C43FA2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356DB21-CAFB-4C4C-A19D-48D35498B973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421FB22-85BE-4523-893F-3370AC1C38FC}"/>
              </a:ext>
            </a:extLst>
          </p:cNvPr>
          <p:cNvGrpSpPr/>
          <p:nvPr/>
        </p:nvGrpSpPr>
        <p:grpSpPr>
          <a:xfrm>
            <a:off x="7215220" y="1993022"/>
            <a:ext cx="1927636" cy="646333"/>
            <a:chOff x="291378" y="3573915"/>
            <a:chExt cx="1927636" cy="646333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0F5C3E96-2AD1-4B5D-8A02-4ADCDF9867FB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6778B73C-56C1-4273-A976-366EDF2EC741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801FD97-477A-4B86-BA5B-B0FCB049406D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BB6A36AD-EFBE-4900-B76E-27AA65F05F2D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11918028-7D4A-43A7-9037-FA9F490D96FB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C5B89504-4C41-418D-821D-B21CE07973E2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B234DF7C-74B2-4A4D-9E42-648625DB4FA1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5D80063-DDB5-4A74-AA13-BBEEE0C0577E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315EFD0-9010-4368-8B30-7C4FEB3AF076}"/>
              </a:ext>
            </a:extLst>
          </p:cNvPr>
          <p:cNvGrpSpPr/>
          <p:nvPr/>
        </p:nvGrpSpPr>
        <p:grpSpPr>
          <a:xfrm>
            <a:off x="7220093" y="2722909"/>
            <a:ext cx="1927636" cy="646333"/>
            <a:chOff x="291378" y="3573915"/>
            <a:chExt cx="1927636" cy="646333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18B7E12D-50EF-4A2A-B0BB-B68CAAD31373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0D1351B8-A7FB-4643-B2C0-2372522097C0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C988EBDC-3630-4157-B6C2-15983D77186B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93A3507D-F79D-4680-8C62-A21893F88817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C7415C26-7175-41F6-A51B-540258F556E3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5B7FD6A2-2E00-4625-ABAF-566F41CD992C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C6445F58-8EB0-4391-B5CB-21E589F5BFD5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1C89645D-43DE-4136-9ED9-D7926CF68B14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6AD2F49-874A-43A6-9E44-566318C6AEF8}"/>
              </a:ext>
            </a:extLst>
          </p:cNvPr>
          <p:cNvGrpSpPr/>
          <p:nvPr/>
        </p:nvGrpSpPr>
        <p:grpSpPr>
          <a:xfrm>
            <a:off x="7226320" y="3471192"/>
            <a:ext cx="1927636" cy="646333"/>
            <a:chOff x="291378" y="3573915"/>
            <a:chExt cx="1927636" cy="646333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7D021812-9E0A-4BDA-AD36-E5695B9E4500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7839152B-CD0D-41FA-B171-61A3569A31EB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E036CC88-953B-42F8-813E-3830DC9A2007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33B4D003-683E-42D2-BE08-C766F97405F1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F374112D-42F7-4CC0-AD48-D75509E396A0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3D8C5C03-2728-4A52-B0F5-7BC0C97E23D1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BDE2FC39-C193-4FCC-8BA1-DF125AEDBC47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810CAAA4-5488-40F4-A30E-DB7EED8F818D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201B6BBA-4302-4843-B43B-C6EC058D5EB4}"/>
              </a:ext>
            </a:extLst>
          </p:cNvPr>
          <p:cNvSpPr/>
          <p:nvPr/>
        </p:nvSpPr>
        <p:spPr>
          <a:xfrm>
            <a:off x="2257132" y="4375263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4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65252B33-BBD1-4275-82E4-40AC05EBE5AB}"/>
              </a:ext>
            </a:extLst>
          </p:cNvPr>
          <p:cNvSpPr/>
          <p:nvPr/>
        </p:nvSpPr>
        <p:spPr>
          <a:xfrm>
            <a:off x="2251656" y="5069136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5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A8EBDA9-F64C-439D-84A6-5835EA87AEBD}"/>
              </a:ext>
            </a:extLst>
          </p:cNvPr>
          <p:cNvSpPr/>
          <p:nvPr/>
        </p:nvSpPr>
        <p:spPr>
          <a:xfrm>
            <a:off x="5680811" y="1319609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6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57EB8366-8048-40F4-ADC8-1653E867645C}"/>
              </a:ext>
            </a:extLst>
          </p:cNvPr>
          <p:cNvSpPr/>
          <p:nvPr/>
        </p:nvSpPr>
        <p:spPr>
          <a:xfrm>
            <a:off x="5690125" y="2092739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7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101E9CF-7B02-4270-A02D-EAE9F24C3B41}"/>
              </a:ext>
            </a:extLst>
          </p:cNvPr>
          <p:cNvSpPr/>
          <p:nvPr/>
        </p:nvSpPr>
        <p:spPr>
          <a:xfrm>
            <a:off x="5673125" y="2806909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8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20805777-4061-49C9-9ED4-ED13C6D53134}"/>
              </a:ext>
            </a:extLst>
          </p:cNvPr>
          <p:cNvSpPr/>
          <p:nvPr/>
        </p:nvSpPr>
        <p:spPr>
          <a:xfrm>
            <a:off x="5708655" y="3589669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9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238E5147-4746-4BAC-82A0-181CE1FDD0CF}"/>
              </a:ext>
            </a:extLst>
          </p:cNvPr>
          <p:cNvSpPr/>
          <p:nvPr/>
        </p:nvSpPr>
        <p:spPr>
          <a:xfrm>
            <a:off x="5740755" y="4347257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10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50BB273-9FE9-4654-AE0D-8C74F61C964F}"/>
              </a:ext>
            </a:extLst>
          </p:cNvPr>
          <p:cNvSpPr/>
          <p:nvPr/>
        </p:nvSpPr>
        <p:spPr>
          <a:xfrm>
            <a:off x="5740755" y="5049891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11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24B8A3E8-B670-4156-BF2B-A91FE6B3EAF4}"/>
              </a:ext>
            </a:extLst>
          </p:cNvPr>
          <p:cNvSpPr/>
          <p:nvPr/>
        </p:nvSpPr>
        <p:spPr>
          <a:xfrm>
            <a:off x="9195994" y="1260503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12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EF040FC3-26A8-42CC-BBFD-EA566B28EB38}"/>
              </a:ext>
            </a:extLst>
          </p:cNvPr>
          <p:cNvSpPr/>
          <p:nvPr/>
        </p:nvSpPr>
        <p:spPr>
          <a:xfrm>
            <a:off x="9227075" y="2021686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13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B2A81EE7-873F-4F2B-92F0-B99FA1512A32}"/>
              </a:ext>
            </a:extLst>
          </p:cNvPr>
          <p:cNvSpPr/>
          <p:nvPr/>
        </p:nvSpPr>
        <p:spPr>
          <a:xfrm>
            <a:off x="9264848" y="2745723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14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A42CC2C-9E67-4FB9-8D17-FC9CE790C7E8}"/>
              </a:ext>
            </a:extLst>
          </p:cNvPr>
          <p:cNvSpPr/>
          <p:nvPr/>
        </p:nvSpPr>
        <p:spPr>
          <a:xfrm>
            <a:off x="9283460" y="3507334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15</a:t>
            </a:r>
          </a:p>
        </p:txBody>
      </p:sp>
    </p:spTree>
    <p:extLst>
      <p:ext uri="{BB962C8B-B14F-4D97-AF65-F5344CB8AC3E}">
        <p14:creationId xmlns:p14="http://schemas.microsoft.com/office/powerpoint/2010/main" val="14449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41" grpId="0"/>
      <p:bldP spid="41" grpId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  <p:bldP spid="46" grpId="1"/>
      <p:bldP spid="47" grpId="0"/>
      <p:bldP spid="47" grpId="1"/>
      <p:bldP spid="47" grpId="2"/>
      <p:bldP spid="48" grpId="0"/>
      <p:bldP spid="48" grpId="1"/>
      <p:bldP spid="49" grpId="0"/>
      <p:bldP spid="49" grpId="1"/>
      <p:bldP spid="50" grpId="0"/>
      <p:bldP spid="50" grpId="1"/>
      <p:bldP spid="50" grpId="2"/>
      <p:bldP spid="50" grpId="3"/>
      <p:bldP spid="50" grpId="4"/>
      <p:bldP spid="51" grpId="0"/>
      <p:bldP spid="51" grpId="1"/>
      <p:bldP spid="56" grpId="0"/>
      <p:bldP spid="56" grpId="1"/>
      <p:bldP spid="61" grpId="0"/>
      <p:bldP spid="61" grpId="1"/>
      <p:bldP spid="61" grpId="2"/>
      <p:bldP spid="62" grpId="0"/>
      <p:bldP spid="79" grpId="0"/>
      <p:bldP spid="79" grpId="1"/>
      <p:bldP spid="81" grpId="0"/>
      <p:bldP spid="81" grpId="1"/>
      <p:bldP spid="82" grpId="0"/>
      <p:bldP spid="82" grpId="1"/>
      <p:bldP spid="88" grpId="0"/>
      <p:bldP spid="88" grpId="1"/>
      <p:bldP spid="89" grpId="0"/>
      <p:bldP spid="89" grpId="1"/>
      <p:bldP spid="102" grpId="0"/>
      <p:bldP spid="284" grpId="0"/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2" grpId="0"/>
      <p:bldP spid="293" grpId="0"/>
      <p:bldP spid="294" grpId="0"/>
      <p:bldP spid="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1804916" cy="1073975"/>
          </a:xfrm>
        </p:spPr>
        <p:txBody>
          <a:bodyPr>
            <a:normAutofit/>
          </a:bodyPr>
          <a:lstStyle/>
          <a:p>
            <a:r>
              <a:rPr lang="en-US" dirty="0"/>
              <a:t>Counting to 15 in Binary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041486D-7C15-4D69-9401-9C2A8E6593AD}"/>
              </a:ext>
            </a:extLst>
          </p:cNvPr>
          <p:cNvGrpSpPr/>
          <p:nvPr/>
        </p:nvGrpSpPr>
        <p:grpSpPr>
          <a:xfrm>
            <a:off x="302838" y="1302308"/>
            <a:ext cx="1927636" cy="646333"/>
            <a:chOff x="302838" y="1302308"/>
            <a:chExt cx="1927636" cy="6463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6DC8F9-96B5-400E-807F-B245A10435BB}"/>
                </a:ext>
              </a:extLst>
            </p:cNvPr>
            <p:cNvSpPr/>
            <p:nvPr/>
          </p:nvSpPr>
          <p:spPr>
            <a:xfrm>
              <a:off x="302838" y="134063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AEDD8D-77DA-4C06-A9F7-70C56FBAD1AF}"/>
                </a:ext>
              </a:extLst>
            </p:cNvPr>
            <p:cNvSpPr/>
            <p:nvPr/>
          </p:nvSpPr>
          <p:spPr>
            <a:xfrm>
              <a:off x="784747" y="134063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AD7ED0-F6B7-461C-9158-6DCF1D04A94B}"/>
                </a:ext>
              </a:extLst>
            </p:cNvPr>
            <p:cNvSpPr/>
            <p:nvPr/>
          </p:nvSpPr>
          <p:spPr>
            <a:xfrm>
              <a:off x="1266656" y="134063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30D75F-D897-4FEC-A7BD-A6349E152D34}"/>
                </a:ext>
              </a:extLst>
            </p:cNvPr>
            <p:cNvSpPr/>
            <p:nvPr/>
          </p:nvSpPr>
          <p:spPr>
            <a:xfrm>
              <a:off x="1748565" y="134063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E0442C-4248-478F-8424-7366B48D9C00}"/>
                </a:ext>
              </a:extLst>
            </p:cNvPr>
            <p:cNvSpPr/>
            <p:nvPr/>
          </p:nvSpPr>
          <p:spPr>
            <a:xfrm>
              <a:off x="1293796" y="1302308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25C54B-5CD6-403A-8E30-AE16E8BEFDDB}"/>
                </a:ext>
              </a:extLst>
            </p:cNvPr>
            <p:cNvSpPr/>
            <p:nvPr/>
          </p:nvSpPr>
          <p:spPr>
            <a:xfrm>
              <a:off x="1780167" y="1302308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F28BD7-B336-45C2-93F7-019FFD22D979}"/>
                </a:ext>
              </a:extLst>
            </p:cNvPr>
            <p:cNvSpPr/>
            <p:nvPr/>
          </p:nvSpPr>
          <p:spPr>
            <a:xfrm>
              <a:off x="811887" y="1302310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21F333-25E9-4D63-A34E-5C1E208E2672}"/>
                </a:ext>
              </a:extLst>
            </p:cNvPr>
            <p:cNvSpPr/>
            <p:nvPr/>
          </p:nvSpPr>
          <p:spPr>
            <a:xfrm>
              <a:off x="334440" y="130230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703444-D8AD-42C6-8F4A-BC9196596BDE}"/>
              </a:ext>
            </a:extLst>
          </p:cNvPr>
          <p:cNvSpPr/>
          <p:nvPr/>
        </p:nvSpPr>
        <p:spPr>
          <a:xfrm>
            <a:off x="2262076" y="1296703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0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2751AA-8F7F-4492-868C-CE9FFA6B3132}"/>
              </a:ext>
            </a:extLst>
          </p:cNvPr>
          <p:cNvGrpSpPr/>
          <p:nvPr/>
        </p:nvGrpSpPr>
        <p:grpSpPr>
          <a:xfrm>
            <a:off x="302838" y="2063248"/>
            <a:ext cx="1927636" cy="646333"/>
            <a:chOff x="302838" y="2063248"/>
            <a:chExt cx="1927636" cy="6463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3F95C7-EF5F-46BF-88BF-A2AFAB451E7E}"/>
                </a:ext>
              </a:extLst>
            </p:cNvPr>
            <p:cNvSpPr/>
            <p:nvPr/>
          </p:nvSpPr>
          <p:spPr>
            <a:xfrm>
              <a:off x="302838" y="210157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498DEE-9EA1-4772-8CC9-F425782E7538}"/>
                </a:ext>
              </a:extLst>
            </p:cNvPr>
            <p:cNvSpPr/>
            <p:nvPr/>
          </p:nvSpPr>
          <p:spPr>
            <a:xfrm>
              <a:off x="784747" y="210157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24B775-C5CD-4B30-A2CC-3D5B2583E86D}"/>
                </a:ext>
              </a:extLst>
            </p:cNvPr>
            <p:cNvSpPr/>
            <p:nvPr/>
          </p:nvSpPr>
          <p:spPr>
            <a:xfrm>
              <a:off x="1266656" y="210157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D58FDE-7292-4014-894E-5A06BCF5EB4E}"/>
                </a:ext>
              </a:extLst>
            </p:cNvPr>
            <p:cNvSpPr/>
            <p:nvPr/>
          </p:nvSpPr>
          <p:spPr>
            <a:xfrm>
              <a:off x="1748565" y="2101577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02F077E-744E-495E-BF69-F1CFE4B03D92}"/>
                </a:ext>
              </a:extLst>
            </p:cNvPr>
            <p:cNvSpPr/>
            <p:nvPr/>
          </p:nvSpPr>
          <p:spPr>
            <a:xfrm>
              <a:off x="1293796" y="2063248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62C4D7-93D9-4A6F-9ED2-FC15EFC92D16}"/>
                </a:ext>
              </a:extLst>
            </p:cNvPr>
            <p:cNvSpPr/>
            <p:nvPr/>
          </p:nvSpPr>
          <p:spPr>
            <a:xfrm>
              <a:off x="1780167" y="2063248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A94524F-91E1-4226-8220-6789CED0B717}"/>
                </a:ext>
              </a:extLst>
            </p:cNvPr>
            <p:cNvSpPr/>
            <p:nvPr/>
          </p:nvSpPr>
          <p:spPr>
            <a:xfrm>
              <a:off x="811887" y="2063250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38E3F3-7560-44FC-A631-16D32741576E}"/>
                </a:ext>
              </a:extLst>
            </p:cNvPr>
            <p:cNvSpPr/>
            <p:nvPr/>
          </p:nvSpPr>
          <p:spPr>
            <a:xfrm>
              <a:off x="334440" y="206324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13D26F7-BB26-47A3-82CE-76290F4E79AB}"/>
              </a:ext>
            </a:extLst>
          </p:cNvPr>
          <p:cNvSpPr/>
          <p:nvPr/>
        </p:nvSpPr>
        <p:spPr>
          <a:xfrm>
            <a:off x="2262076" y="2057643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97CE17F-91CF-46FE-87BF-C4F38332D858}"/>
              </a:ext>
            </a:extLst>
          </p:cNvPr>
          <p:cNvGrpSpPr/>
          <p:nvPr/>
        </p:nvGrpSpPr>
        <p:grpSpPr>
          <a:xfrm>
            <a:off x="302838" y="2818582"/>
            <a:ext cx="1927636" cy="646333"/>
            <a:chOff x="302838" y="2818582"/>
            <a:chExt cx="1927636" cy="6463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45AA16-665E-4569-A30A-45F2E30024EE}"/>
                </a:ext>
              </a:extLst>
            </p:cNvPr>
            <p:cNvSpPr/>
            <p:nvPr/>
          </p:nvSpPr>
          <p:spPr>
            <a:xfrm>
              <a:off x="302838" y="2856911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EE3B0A-85E7-4536-AB8B-DB6E91089B3D}"/>
                </a:ext>
              </a:extLst>
            </p:cNvPr>
            <p:cNvSpPr/>
            <p:nvPr/>
          </p:nvSpPr>
          <p:spPr>
            <a:xfrm>
              <a:off x="784747" y="2856911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12ACE7-0A2C-43A3-A255-C39295DE1BCC}"/>
                </a:ext>
              </a:extLst>
            </p:cNvPr>
            <p:cNvSpPr/>
            <p:nvPr/>
          </p:nvSpPr>
          <p:spPr>
            <a:xfrm>
              <a:off x="1266656" y="2856911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4753E0-FD9A-485F-8788-7907133DEF0D}"/>
                </a:ext>
              </a:extLst>
            </p:cNvPr>
            <p:cNvSpPr/>
            <p:nvPr/>
          </p:nvSpPr>
          <p:spPr>
            <a:xfrm>
              <a:off x="1748565" y="2856911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BB61345-EBD0-4923-A539-23D30E06E1E3}"/>
                </a:ext>
              </a:extLst>
            </p:cNvPr>
            <p:cNvSpPr/>
            <p:nvPr/>
          </p:nvSpPr>
          <p:spPr>
            <a:xfrm>
              <a:off x="1293796" y="2818582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47B37A0-CF5E-461A-894C-C406E72592CE}"/>
                </a:ext>
              </a:extLst>
            </p:cNvPr>
            <p:cNvSpPr/>
            <p:nvPr/>
          </p:nvSpPr>
          <p:spPr>
            <a:xfrm>
              <a:off x="1780167" y="2818582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F98C11-3FAD-4E19-ABD3-B1A922885F16}"/>
                </a:ext>
              </a:extLst>
            </p:cNvPr>
            <p:cNvSpPr/>
            <p:nvPr/>
          </p:nvSpPr>
          <p:spPr>
            <a:xfrm>
              <a:off x="811887" y="2818584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7504C4-3C29-4427-8392-C8BF7513A142}"/>
                </a:ext>
              </a:extLst>
            </p:cNvPr>
            <p:cNvSpPr/>
            <p:nvPr/>
          </p:nvSpPr>
          <p:spPr>
            <a:xfrm>
              <a:off x="334440" y="2818583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8311E9DE-BB9E-417C-BAED-A759A04E6FDA}"/>
              </a:ext>
            </a:extLst>
          </p:cNvPr>
          <p:cNvSpPr/>
          <p:nvPr/>
        </p:nvSpPr>
        <p:spPr>
          <a:xfrm>
            <a:off x="2261324" y="2812976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2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5CD8A26-70A8-40EE-974D-0815E80841FF}"/>
              </a:ext>
            </a:extLst>
          </p:cNvPr>
          <p:cNvGrpSpPr/>
          <p:nvPr/>
        </p:nvGrpSpPr>
        <p:grpSpPr>
          <a:xfrm>
            <a:off x="291378" y="3573915"/>
            <a:ext cx="1927636" cy="646333"/>
            <a:chOff x="291378" y="3573915"/>
            <a:chExt cx="1927636" cy="64633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EC2D5C2-B3EA-465B-BD84-00B77A99BF71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757FDE6-93B8-4C8A-87CE-E947AB544C06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020B24B-A83F-43A2-8490-DD09913D9244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A0CC47-7139-4C4C-96AC-8C060824C67C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86FD631-57BC-4A77-B22F-AA58A2A8277A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805BBB5-0329-4A4B-A9DD-783C7A7B5344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84D2CDC-2CC9-4F51-B423-B47D3C94A744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CE0E682-0048-4E2A-AEB6-8BBD23A7AA6B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442B8BD0-F277-4A42-B339-5CDA1880E7B4}"/>
              </a:ext>
            </a:extLst>
          </p:cNvPr>
          <p:cNvSpPr/>
          <p:nvPr/>
        </p:nvSpPr>
        <p:spPr>
          <a:xfrm>
            <a:off x="2264271" y="3552864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3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CB83B21-4AEB-4192-8013-89C134A15946}"/>
              </a:ext>
            </a:extLst>
          </p:cNvPr>
          <p:cNvGrpSpPr/>
          <p:nvPr/>
        </p:nvGrpSpPr>
        <p:grpSpPr>
          <a:xfrm>
            <a:off x="302838" y="4336934"/>
            <a:ext cx="1927636" cy="646333"/>
            <a:chOff x="291378" y="3573915"/>
            <a:chExt cx="1927636" cy="646333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B6F582B-6F54-49E8-93F4-C122C4447F02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5582AEA-C35E-41E7-93C4-869C68BCF7EE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5A34B6C-720C-4EEC-B157-E220C3775C5F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129D4D6-31A3-4530-9FEA-B498432B97A0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7E0D969-4DBB-4760-A08E-85BE9D3AB124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EDF8B9-B31D-4C4F-9C55-2F714A12FCDC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40AB67E-EEAF-4711-B3B8-8490CDAB7807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B3FA6AA-6CFB-40A8-BDB0-7EEA17BDAA55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7498D1E-6F43-4CF8-8AAC-7ABE697534D6}"/>
              </a:ext>
            </a:extLst>
          </p:cNvPr>
          <p:cNvGrpSpPr/>
          <p:nvPr/>
        </p:nvGrpSpPr>
        <p:grpSpPr>
          <a:xfrm>
            <a:off x="295859" y="5058834"/>
            <a:ext cx="1927636" cy="646333"/>
            <a:chOff x="291378" y="3573915"/>
            <a:chExt cx="1927636" cy="646333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F77F0C7-61B0-4DAE-A29A-3F3E09115967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2DBE23A-6366-4236-B6AE-55C132BF8DEF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5D5AEA5-1B32-4D62-9C76-9508CC0D21E1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EB6855A-A3BA-4117-937C-52BC622FF237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3F016F5-7140-475F-A7EB-43251F471271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5620703-756C-4D97-BC3A-94AB2C8A4815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B15FA0B-6CA6-42F0-95C8-305962B0E278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456BC08-E0DE-4197-A07E-9861ED25AF4A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BB59D1B-9C31-4F9D-83FF-CEBBFB42F405}"/>
              </a:ext>
            </a:extLst>
          </p:cNvPr>
          <p:cNvGrpSpPr/>
          <p:nvPr/>
        </p:nvGrpSpPr>
        <p:grpSpPr>
          <a:xfrm>
            <a:off x="3739406" y="1298827"/>
            <a:ext cx="1927636" cy="646333"/>
            <a:chOff x="291378" y="3573915"/>
            <a:chExt cx="1927636" cy="646333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A1D9CEB-D9F0-49AE-9389-31EA6BEE7FD1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402958A-7006-47E6-A8E6-2B9BA1B9B964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F511AF3-0815-4597-AD6A-7B0CA2A0E307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B6BAB93-FF24-461F-BCA1-AAA6734C4139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0916FDA-590A-4C95-830F-23CB510179E0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35DCC57-BABC-4EDB-B2B7-0A8FFB94F080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2DDBB68-D58D-483A-9570-DCDF0FE9FC14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2C3D3B0-2C60-4A6A-A314-84885E6FFC2B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F65D73A-0ACF-46C9-976B-F6B0FA6E79D8}"/>
              </a:ext>
            </a:extLst>
          </p:cNvPr>
          <p:cNvGrpSpPr/>
          <p:nvPr/>
        </p:nvGrpSpPr>
        <p:grpSpPr>
          <a:xfrm>
            <a:off x="3745633" y="2047110"/>
            <a:ext cx="1927636" cy="646333"/>
            <a:chOff x="291378" y="3573915"/>
            <a:chExt cx="1927636" cy="646333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0CE080D-C1D0-4815-AD5D-05A4411E3F35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7CB62B4-C2B6-4FEC-9FC1-57FAD300E56B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9ECA6EA-BF0F-439C-A0CC-E3AC2BB5BA91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4C18C64-90AB-4456-B620-9A87BA3FC847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7FDB18A-FD3C-4F1B-8B40-F31E102349B9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F1475F7-B314-43F4-BEC5-0BC5C790D54A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9B58E48-5B2A-41AD-84DA-0888D54F60F6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7BD61B0-F1E5-4855-91FD-8B2B8C55726A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96B77B3-DE1D-4EF2-9640-69C9B1631E2B}"/>
              </a:ext>
            </a:extLst>
          </p:cNvPr>
          <p:cNvGrpSpPr/>
          <p:nvPr/>
        </p:nvGrpSpPr>
        <p:grpSpPr>
          <a:xfrm>
            <a:off x="3736860" y="2812976"/>
            <a:ext cx="1927636" cy="646333"/>
            <a:chOff x="291378" y="3573915"/>
            <a:chExt cx="1927636" cy="646333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C8F1B38-AC09-482D-A774-F308B380184C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B52FDA23-C26A-4A4B-8057-F455986561B9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689EFA4-CF7C-4659-BEC7-38BAF2C5F0B1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4B63C1E-7DAA-4EDF-B38F-62399908CB5D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466C1D4-D4DD-4D1A-9BB2-E75388E68A00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6DC2C40-17EA-4718-AE50-C58112A1DF74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8B7D2F0-95F8-434A-93B2-143B258A1DD4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0DE9C2C-C6E9-4E32-A0DA-EDC42ACA70FC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1DD7161-B28E-461D-A514-1984A8F860A1}"/>
              </a:ext>
            </a:extLst>
          </p:cNvPr>
          <p:cNvGrpSpPr/>
          <p:nvPr/>
        </p:nvGrpSpPr>
        <p:grpSpPr>
          <a:xfrm>
            <a:off x="3743087" y="3561259"/>
            <a:ext cx="1927636" cy="646333"/>
            <a:chOff x="291378" y="3573915"/>
            <a:chExt cx="1927636" cy="646333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04E8E16-A055-457B-B320-0B176911C03D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C59549A-70EA-4F87-A718-C8CF205AD80C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D8D0C89-0913-4097-8F59-5D61E31F23F9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46925D1-A8FB-48B6-B642-BE87F426E1C1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C90C39DD-E55C-4169-B47C-F9A40F1325C4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E208EB4-014C-4792-A710-C10CEF1C1FBA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F900B362-3609-4EED-BA52-9339C0BC014A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521B553A-2FEB-42F0-80F6-C10FFCE6BF30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EAA2A99-9A8A-46B6-BEDA-F8D522CEC397}"/>
              </a:ext>
            </a:extLst>
          </p:cNvPr>
          <p:cNvGrpSpPr/>
          <p:nvPr/>
        </p:nvGrpSpPr>
        <p:grpSpPr>
          <a:xfrm>
            <a:off x="3736108" y="4283159"/>
            <a:ext cx="1927636" cy="646333"/>
            <a:chOff x="291378" y="3573915"/>
            <a:chExt cx="1927636" cy="646333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553B2E47-E0D4-4E90-A7E0-9CB37C0F8180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67FD700-9ECE-40FF-AE91-E2FC1819C34E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44B78BD-F21E-4DF7-82E9-41355B3B3538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8A7096A-F59D-4DC2-8A1B-C708C20765D3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E1BD0DC-E860-4D3C-A5A1-D9E473D8AD56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F046F32-0C6F-4323-88E4-55AFDA0671D4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C6352D6-33F8-47BC-A0F0-4EF1B6E68046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C5B5E92-C27B-4E08-821D-755429E217CC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CC8D10A-626B-4BAC-9B2E-A2B2EAFA0535}"/>
              </a:ext>
            </a:extLst>
          </p:cNvPr>
          <p:cNvGrpSpPr/>
          <p:nvPr/>
        </p:nvGrpSpPr>
        <p:grpSpPr>
          <a:xfrm>
            <a:off x="3704505" y="5049891"/>
            <a:ext cx="1927636" cy="646333"/>
            <a:chOff x="291378" y="3573915"/>
            <a:chExt cx="1927636" cy="646333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78C322D0-4F9A-4C18-BA90-7EBDC833204A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CE82489-2969-498A-AA20-7E107F94468F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B174C64-4121-4102-9865-FDA1A1C0B8E7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66DC5825-DACF-4E71-94B3-C246F4BB7209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C386370-3AC2-4E17-936A-C30864F546CB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7B2B155-8325-4328-902E-B8978B90770F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16942C9D-1885-4992-A7B8-136E48342285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1CC4EA1-5A7D-4539-B4BD-BB831063B90D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C58178B-A562-41D6-A7D5-3E368E03A005}"/>
              </a:ext>
            </a:extLst>
          </p:cNvPr>
          <p:cNvGrpSpPr/>
          <p:nvPr/>
        </p:nvGrpSpPr>
        <p:grpSpPr>
          <a:xfrm>
            <a:off x="7222199" y="1271122"/>
            <a:ext cx="1927636" cy="646333"/>
            <a:chOff x="291378" y="3573915"/>
            <a:chExt cx="1927636" cy="646333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85312E0D-5492-4F89-99DE-A7AB756D01A7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5BECC66A-DF2B-4E9A-9360-24CA0493E157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FB5F9D04-CDBA-4637-B715-F8478BE3BF94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D36DF843-996F-4B6B-9B3B-C5CCF74AAD0F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CED18F7B-93AC-47DD-B9A3-7993D122B855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2C31D716-3523-4EF6-B6FF-F528DB68D346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6A630014-0292-4C71-BFFB-871778C43FA2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356DB21-CAFB-4C4C-A19D-48D35498B973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421FB22-85BE-4523-893F-3370AC1C38FC}"/>
              </a:ext>
            </a:extLst>
          </p:cNvPr>
          <p:cNvGrpSpPr/>
          <p:nvPr/>
        </p:nvGrpSpPr>
        <p:grpSpPr>
          <a:xfrm>
            <a:off x="7215220" y="1993022"/>
            <a:ext cx="1927636" cy="646333"/>
            <a:chOff x="291378" y="3573915"/>
            <a:chExt cx="1927636" cy="646333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0F5C3E96-2AD1-4B5D-8A02-4ADCDF9867FB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6778B73C-56C1-4273-A976-366EDF2EC741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801FD97-477A-4B86-BA5B-B0FCB049406D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BB6A36AD-EFBE-4900-B76E-27AA65F05F2D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11918028-7D4A-43A7-9037-FA9F490D96FB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C5B89504-4C41-418D-821D-B21CE07973E2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B234DF7C-74B2-4A4D-9E42-648625DB4FA1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5D80063-DDB5-4A74-AA13-BBEEE0C0577E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315EFD0-9010-4368-8B30-7C4FEB3AF076}"/>
              </a:ext>
            </a:extLst>
          </p:cNvPr>
          <p:cNvGrpSpPr/>
          <p:nvPr/>
        </p:nvGrpSpPr>
        <p:grpSpPr>
          <a:xfrm>
            <a:off x="7220093" y="2722909"/>
            <a:ext cx="1927636" cy="646333"/>
            <a:chOff x="291378" y="3573915"/>
            <a:chExt cx="1927636" cy="646333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18B7E12D-50EF-4A2A-B0BB-B68CAAD31373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0D1351B8-A7FB-4643-B2C0-2372522097C0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C988EBDC-3630-4157-B6C2-15983D77186B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93A3507D-F79D-4680-8C62-A21893F88817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C7415C26-7175-41F6-A51B-540258F556E3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C6445F58-8EB0-4391-B5CB-21E589F5BFD5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1C89645D-43DE-4136-9ED9-D7926CF68B14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6AD2F49-874A-43A6-9E44-566318C6AEF8}"/>
              </a:ext>
            </a:extLst>
          </p:cNvPr>
          <p:cNvGrpSpPr/>
          <p:nvPr/>
        </p:nvGrpSpPr>
        <p:grpSpPr>
          <a:xfrm>
            <a:off x="7226320" y="3471192"/>
            <a:ext cx="1927636" cy="646333"/>
            <a:chOff x="291378" y="3573915"/>
            <a:chExt cx="1927636" cy="646333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7D021812-9E0A-4BDA-AD36-E5695B9E4500}"/>
                </a:ext>
              </a:extLst>
            </p:cNvPr>
            <p:cNvSpPr/>
            <p:nvPr/>
          </p:nvSpPr>
          <p:spPr>
            <a:xfrm>
              <a:off x="291378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7839152B-CD0D-41FA-B171-61A3569A31EB}"/>
                </a:ext>
              </a:extLst>
            </p:cNvPr>
            <p:cNvSpPr/>
            <p:nvPr/>
          </p:nvSpPr>
          <p:spPr>
            <a:xfrm>
              <a:off x="773287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E036CC88-953B-42F8-813E-3830DC9A2007}"/>
                </a:ext>
              </a:extLst>
            </p:cNvPr>
            <p:cNvSpPr/>
            <p:nvPr/>
          </p:nvSpPr>
          <p:spPr>
            <a:xfrm>
              <a:off x="1255196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33B4D003-683E-42D2-BE08-C766F97405F1}"/>
                </a:ext>
              </a:extLst>
            </p:cNvPr>
            <p:cNvSpPr/>
            <p:nvPr/>
          </p:nvSpPr>
          <p:spPr>
            <a:xfrm>
              <a:off x="1737105" y="3612244"/>
              <a:ext cx="481909" cy="5696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F374112D-42F7-4CC0-AD48-D75509E396A0}"/>
                </a:ext>
              </a:extLst>
            </p:cNvPr>
            <p:cNvSpPr/>
            <p:nvPr/>
          </p:nvSpPr>
          <p:spPr>
            <a:xfrm>
              <a:off x="1282336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3D8C5C03-2728-4A52-B0F5-7BC0C97E23D1}"/>
                </a:ext>
              </a:extLst>
            </p:cNvPr>
            <p:cNvSpPr/>
            <p:nvPr/>
          </p:nvSpPr>
          <p:spPr>
            <a:xfrm>
              <a:off x="1768707" y="3573915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BDE2FC39-C193-4FCC-8BA1-DF125AEDBC47}"/>
                </a:ext>
              </a:extLst>
            </p:cNvPr>
            <p:cNvSpPr/>
            <p:nvPr/>
          </p:nvSpPr>
          <p:spPr>
            <a:xfrm>
              <a:off x="800427" y="357391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810CAAA4-5488-40F4-A30E-DB7EED8F818D}"/>
                </a:ext>
              </a:extLst>
            </p:cNvPr>
            <p:cNvSpPr/>
            <p:nvPr/>
          </p:nvSpPr>
          <p:spPr>
            <a:xfrm>
              <a:off x="322980" y="3573916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201B6BBA-4302-4843-B43B-C6EC058D5EB4}"/>
              </a:ext>
            </a:extLst>
          </p:cNvPr>
          <p:cNvSpPr/>
          <p:nvPr/>
        </p:nvSpPr>
        <p:spPr>
          <a:xfrm>
            <a:off x="2257132" y="4375263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4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65252B33-BBD1-4275-82E4-40AC05EBE5AB}"/>
              </a:ext>
            </a:extLst>
          </p:cNvPr>
          <p:cNvSpPr/>
          <p:nvPr/>
        </p:nvSpPr>
        <p:spPr>
          <a:xfrm>
            <a:off x="2251656" y="5069136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5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A8EBDA9-F64C-439D-84A6-5835EA87AEBD}"/>
              </a:ext>
            </a:extLst>
          </p:cNvPr>
          <p:cNvSpPr/>
          <p:nvPr/>
        </p:nvSpPr>
        <p:spPr>
          <a:xfrm>
            <a:off x="5680811" y="1319609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6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57EB8366-8048-40F4-ADC8-1653E867645C}"/>
              </a:ext>
            </a:extLst>
          </p:cNvPr>
          <p:cNvSpPr/>
          <p:nvPr/>
        </p:nvSpPr>
        <p:spPr>
          <a:xfrm>
            <a:off x="5690125" y="2092739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7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101E9CF-7B02-4270-A02D-EAE9F24C3B41}"/>
              </a:ext>
            </a:extLst>
          </p:cNvPr>
          <p:cNvSpPr/>
          <p:nvPr/>
        </p:nvSpPr>
        <p:spPr>
          <a:xfrm>
            <a:off x="5673125" y="2806909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8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20805777-4061-49C9-9ED4-ED13C6D53134}"/>
              </a:ext>
            </a:extLst>
          </p:cNvPr>
          <p:cNvSpPr/>
          <p:nvPr/>
        </p:nvSpPr>
        <p:spPr>
          <a:xfrm>
            <a:off x="5708655" y="3589669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9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238E5147-4746-4BAC-82A0-181CE1FDD0CF}"/>
              </a:ext>
            </a:extLst>
          </p:cNvPr>
          <p:cNvSpPr/>
          <p:nvPr/>
        </p:nvSpPr>
        <p:spPr>
          <a:xfrm>
            <a:off x="5740755" y="4347257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10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50BB273-9FE9-4654-AE0D-8C74F61C964F}"/>
              </a:ext>
            </a:extLst>
          </p:cNvPr>
          <p:cNvSpPr/>
          <p:nvPr/>
        </p:nvSpPr>
        <p:spPr>
          <a:xfrm>
            <a:off x="5740755" y="5049891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11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24B8A3E8-B670-4156-BF2B-A91FE6B3EAF4}"/>
              </a:ext>
            </a:extLst>
          </p:cNvPr>
          <p:cNvSpPr/>
          <p:nvPr/>
        </p:nvSpPr>
        <p:spPr>
          <a:xfrm>
            <a:off x="9195994" y="1260503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12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EF040FC3-26A8-42CC-BBFD-EA566B28EB38}"/>
              </a:ext>
            </a:extLst>
          </p:cNvPr>
          <p:cNvSpPr/>
          <p:nvPr/>
        </p:nvSpPr>
        <p:spPr>
          <a:xfrm>
            <a:off x="9227075" y="2021686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13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B2A81EE7-873F-4F2B-92F0-B99FA1512A32}"/>
              </a:ext>
            </a:extLst>
          </p:cNvPr>
          <p:cNvSpPr/>
          <p:nvPr/>
        </p:nvSpPr>
        <p:spPr>
          <a:xfrm>
            <a:off x="9264848" y="2745723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14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A42CC2C-9E67-4FB9-8D17-FC9CE790C7E8}"/>
              </a:ext>
            </a:extLst>
          </p:cNvPr>
          <p:cNvSpPr/>
          <p:nvPr/>
        </p:nvSpPr>
        <p:spPr>
          <a:xfrm>
            <a:off x="9283460" y="3507334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15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86E21FE-1A0A-4DEA-9015-C8949181311B}"/>
              </a:ext>
            </a:extLst>
          </p:cNvPr>
          <p:cNvSpPr/>
          <p:nvPr/>
        </p:nvSpPr>
        <p:spPr>
          <a:xfrm>
            <a:off x="8688498" y="273211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1396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1804916" cy="1073975"/>
          </a:xfrm>
        </p:spPr>
        <p:txBody>
          <a:bodyPr>
            <a:normAutofit/>
          </a:bodyPr>
          <a:lstStyle/>
          <a:p>
            <a:r>
              <a:rPr lang="en-US" dirty="0"/>
              <a:t>Binary to Decimal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70BE17-48A5-41F5-99DA-A493B6556B6B}"/>
              </a:ext>
            </a:extLst>
          </p:cNvPr>
          <p:cNvSpPr/>
          <p:nvPr/>
        </p:nvSpPr>
        <p:spPr>
          <a:xfrm>
            <a:off x="5107624" y="1470561"/>
            <a:ext cx="601336" cy="1040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47EE787-A6F5-4C53-9C0D-D71F54D81F32}"/>
              </a:ext>
            </a:extLst>
          </p:cNvPr>
          <p:cNvSpPr/>
          <p:nvPr/>
        </p:nvSpPr>
        <p:spPr>
          <a:xfrm>
            <a:off x="5714518" y="1470561"/>
            <a:ext cx="601336" cy="1040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12AEDE7-BCA0-4C9C-A055-EAD16057B45A}"/>
              </a:ext>
            </a:extLst>
          </p:cNvPr>
          <p:cNvSpPr/>
          <p:nvPr/>
        </p:nvSpPr>
        <p:spPr>
          <a:xfrm>
            <a:off x="6312435" y="1470561"/>
            <a:ext cx="601336" cy="1040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687173-1192-456C-A207-632B352D27DC}"/>
              </a:ext>
            </a:extLst>
          </p:cNvPr>
          <p:cNvSpPr/>
          <p:nvPr/>
        </p:nvSpPr>
        <p:spPr>
          <a:xfrm>
            <a:off x="6904628" y="1470561"/>
            <a:ext cx="601336" cy="1040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38404F-BC10-4DDA-8449-969C90A5E5BD}"/>
              </a:ext>
            </a:extLst>
          </p:cNvPr>
          <p:cNvSpPr/>
          <p:nvPr/>
        </p:nvSpPr>
        <p:spPr>
          <a:xfrm>
            <a:off x="6339575" y="143223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E892F2-F1D3-410E-ADC5-1F4EDFFE260D}"/>
              </a:ext>
            </a:extLst>
          </p:cNvPr>
          <p:cNvSpPr/>
          <p:nvPr/>
        </p:nvSpPr>
        <p:spPr>
          <a:xfrm>
            <a:off x="5741658" y="1432234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E2EC15-F6E2-4411-A1DC-BBC9F9179CF5}"/>
              </a:ext>
            </a:extLst>
          </p:cNvPr>
          <p:cNvSpPr/>
          <p:nvPr/>
        </p:nvSpPr>
        <p:spPr>
          <a:xfrm>
            <a:off x="7553519" y="1426627"/>
            <a:ext cx="1132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= 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F151B3-A2DE-4C42-8ABF-A05B2B97B2E4}"/>
              </a:ext>
            </a:extLst>
          </p:cNvPr>
          <p:cNvSpPr/>
          <p:nvPr/>
        </p:nvSpPr>
        <p:spPr>
          <a:xfrm>
            <a:off x="5167347" y="412661"/>
            <a:ext cx="4824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800" dirty="0">
                <a:solidFill>
                  <a:srgbClr val="CB333B"/>
                </a:solidFill>
              </a:rPr>
              <a:t>Number the bits starting with 0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B956440-3426-460D-A358-D97D671BBF6A}"/>
              </a:ext>
            </a:extLst>
          </p:cNvPr>
          <p:cNvGrpSpPr/>
          <p:nvPr/>
        </p:nvGrpSpPr>
        <p:grpSpPr>
          <a:xfrm>
            <a:off x="5180082" y="1047875"/>
            <a:ext cx="2219801" cy="400110"/>
            <a:chOff x="6160584" y="2160578"/>
            <a:chExt cx="2219801" cy="40011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A96A59-E3E8-4641-97A7-9A04ABBD95FB}"/>
                </a:ext>
              </a:extLst>
            </p:cNvPr>
            <p:cNvSpPr/>
            <p:nvPr/>
          </p:nvSpPr>
          <p:spPr>
            <a:xfrm>
              <a:off x="8065875" y="216057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B333B"/>
                  </a:solidFill>
                </a:rPr>
                <a:t>0</a:t>
              </a:r>
              <a:endParaRPr lang="en-US" sz="20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6F717D2-8E71-4F79-85E3-6243296C920D}"/>
                </a:ext>
              </a:extLst>
            </p:cNvPr>
            <p:cNvSpPr/>
            <p:nvPr/>
          </p:nvSpPr>
          <p:spPr>
            <a:xfrm>
              <a:off x="7448017" y="216057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B333B"/>
                  </a:solidFill>
                </a:rPr>
                <a:t>1</a:t>
              </a:r>
              <a:endParaRPr lang="en-US" sz="20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37BB80B-B8BE-499E-AA83-235B77088476}"/>
                </a:ext>
              </a:extLst>
            </p:cNvPr>
            <p:cNvSpPr/>
            <p:nvPr/>
          </p:nvSpPr>
          <p:spPr>
            <a:xfrm>
              <a:off x="6852640" y="216057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B333B"/>
                  </a:solidFill>
                </a:rPr>
                <a:t>2</a:t>
              </a:r>
              <a:endParaRPr lang="en-US" sz="20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E5D9B68-EC2B-46E7-AE63-1051AD17585C}"/>
                </a:ext>
              </a:extLst>
            </p:cNvPr>
            <p:cNvSpPr/>
            <p:nvPr/>
          </p:nvSpPr>
          <p:spPr>
            <a:xfrm>
              <a:off x="6160584" y="216057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B333B"/>
                  </a:solidFill>
                </a:rPr>
                <a:t>3</a:t>
              </a:r>
              <a:endParaRPr lang="en-US" sz="2000" dirty="0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F8B5AF3-9C00-4EDD-85DA-0CC6CBA8043E}"/>
              </a:ext>
            </a:extLst>
          </p:cNvPr>
          <p:cNvSpPr/>
          <p:nvPr/>
        </p:nvSpPr>
        <p:spPr>
          <a:xfrm>
            <a:off x="781187" y="3044279"/>
            <a:ext cx="5187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B333B"/>
                </a:solidFill>
              </a:rPr>
              <a:t>If there is a 1 in the bit, set 2 as the base and raise it to the bit number.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B3A1562-149C-4BEE-BB67-8841526D2F1A}"/>
              </a:ext>
            </a:extLst>
          </p:cNvPr>
          <p:cNvGrpSpPr/>
          <p:nvPr/>
        </p:nvGrpSpPr>
        <p:grpSpPr>
          <a:xfrm>
            <a:off x="6056019" y="2558489"/>
            <a:ext cx="1132041" cy="1587582"/>
            <a:chOff x="6069158" y="2510777"/>
            <a:chExt cx="1132041" cy="158758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17FEC2A-D27B-4AC0-A8F6-4A4F846EC318}"/>
                </a:ext>
              </a:extLst>
            </p:cNvPr>
            <p:cNvSpPr/>
            <p:nvPr/>
          </p:nvSpPr>
          <p:spPr>
            <a:xfrm>
              <a:off x="6069158" y="3390473"/>
              <a:ext cx="11320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CB333B"/>
                  </a:solidFill>
                </a:rPr>
                <a:t>2</a:t>
              </a:r>
              <a:r>
                <a:rPr lang="en-US" sz="4000" baseline="30000" dirty="0">
                  <a:solidFill>
                    <a:srgbClr val="CB333B"/>
                  </a:solidFill>
                </a:rPr>
                <a:t>1</a:t>
              </a:r>
              <a:r>
                <a:rPr lang="en-US" sz="4000" dirty="0">
                  <a:solidFill>
                    <a:srgbClr val="CB333B"/>
                  </a:solidFill>
                </a:rPr>
                <a:t>=2</a:t>
              </a:r>
              <a:endParaRPr lang="en-US" sz="4000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02F5BC4-80A1-4F3F-9E15-DAB3F790D7B1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H="1" flipV="1">
              <a:off x="6613103" y="2510777"/>
              <a:ext cx="11667" cy="814123"/>
            </a:xfrm>
            <a:prstGeom prst="straightConnector1">
              <a:avLst/>
            </a:prstGeom>
            <a:ln w="28575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0C42474A-28F4-4485-A2CA-227E6BEFA5C4}"/>
              </a:ext>
            </a:extLst>
          </p:cNvPr>
          <p:cNvSpPr/>
          <p:nvPr/>
        </p:nvSpPr>
        <p:spPr>
          <a:xfrm>
            <a:off x="6946547" y="140392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A1296DA-8C32-40A0-AB4E-BCD6D0257EC5}"/>
              </a:ext>
            </a:extLst>
          </p:cNvPr>
          <p:cNvSpPr/>
          <p:nvPr/>
        </p:nvSpPr>
        <p:spPr>
          <a:xfrm>
            <a:off x="803485" y="4423760"/>
            <a:ext cx="5187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B333B"/>
                </a:solidFill>
              </a:rPr>
              <a:t>If there is more than one bit with a 1 add their values together.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ECABAEE-2AC3-4014-895C-E9747BCD7CFD}"/>
              </a:ext>
            </a:extLst>
          </p:cNvPr>
          <p:cNvGrpSpPr/>
          <p:nvPr/>
        </p:nvGrpSpPr>
        <p:grpSpPr>
          <a:xfrm>
            <a:off x="6962892" y="2531553"/>
            <a:ext cx="1132041" cy="1002980"/>
            <a:chOff x="7943394" y="3644256"/>
            <a:chExt cx="1132041" cy="1002980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F827CD4-6EB4-43D3-9017-935BAC0889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3130" y="3644256"/>
              <a:ext cx="5535" cy="386285"/>
            </a:xfrm>
            <a:prstGeom prst="straightConnector1">
              <a:avLst/>
            </a:prstGeom>
            <a:ln w="28575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7C39ECB-520F-471C-A209-1D056FCE42C2}"/>
                </a:ext>
              </a:extLst>
            </p:cNvPr>
            <p:cNvSpPr/>
            <p:nvPr/>
          </p:nvSpPr>
          <p:spPr>
            <a:xfrm>
              <a:off x="7943394" y="3939350"/>
              <a:ext cx="11320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CB333B"/>
                  </a:solidFill>
                </a:rPr>
                <a:t>2</a:t>
              </a:r>
              <a:r>
                <a:rPr lang="en-US" sz="4000" baseline="30000" dirty="0">
                  <a:solidFill>
                    <a:srgbClr val="CB333B"/>
                  </a:solidFill>
                </a:rPr>
                <a:t>0</a:t>
              </a:r>
              <a:r>
                <a:rPr lang="en-US" sz="4000" dirty="0">
                  <a:solidFill>
                    <a:srgbClr val="CB333B"/>
                  </a:solidFill>
                </a:rPr>
                <a:t>=1</a:t>
              </a:r>
              <a:endParaRPr lang="en-US" sz="4000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BBA87641-DA30-4F9E-AEBA-0D60227946E3}"/>
              </a:ext>
            </a:extLst>
          </p:cNvPr>
          <p:cNvSpPr/>
          <p:nvPr/>
        </p:nvSpPr>
        <p:spPr>
          <a:xfrm>
            <a:off x="8685560" y="3026701"/>
            <a:ext cx="21194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B333B"/>
                </a:solidFill>
              </a:rPr>
              <a:t>2+1=3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F491E55-2183-4390-8EB2-E2521AFADCF8}"/>
              </a:ext>
            </a:extLst>
          </p:cNvPr>
          <p:cNvSpPr/>
          <p:nvPr/>
        </p:nvSpPr>
        <p:spPr>
          <a:xfrm>
            <a:off x="5157725" y="1432231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2389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Your Turn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044D7-C697-450E-BFBB-21E401DF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806765"/>
            <a:ext cx="11482939" cy="4370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Convert 10110011 to a whole number.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685DDB-48BA-4F44-8F80-FEA2FC454065}"/>
              </a:ext>
            </a:extLst>
          </p:cNvPr>
          <p:cNvSpPr/>
          <p:nvPr/>
        </p:nvSpPr>
        <p:spPr>
          <a:xfrm>
            <a:off x="2274597" y="1242656"/>
            <a:ext cx="2467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76543210</a:t>
            </a:r>
          </a:p>
        </p:txBody>
      </p:sp>
    </p:spTree>
    <p:extLst>
      <p:ext uri="{BB962C8B-B14F-4D97-AF65-F5344CB8AC3E}">
        <p14:creationId xmlns:p14="http://schemas.microsoft.com/office/powerpoint/2010/main" val="7245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1317</TotalTime>
  <Words>1786</Words>
  <Application>Microsoft Office PowerPoint</Application>
  <PresentationFormat>Widescreen</PresentationFormat>
  <Paragraphs>464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Times New Roman</vt:lpstr>
      <vt:lpstr>Expanded Slide Theme</vt:lpstr>
      <vt:lpstr>First Five  9c</vt:lpstr>
      <vt:lpstr>Data Types</vt:lpstr>
      <vt:lpstr>Data Types</vt:lpstr>
      <vt:lpstr>How do computers work?</vt:lpstr>
      <vt:lpstr>What is binary?</vt:lpstr>
      <vt:lpstr>What are all the possible combinations of zeros and ones that a 4-bit register can represent?</vt:lpstr>
      <vt:lpstr>Counting to 15 in Binary</vt:lpstr>
      <vt:lpstr>Binary to Decimal</vt:lpstr>
      <vt:lpstr>Your Turn</vt:lpstr>
      <vt:lpstr>Successive Division by 2 for Decimal to Binary Conversion</vt:lpstr>
      <vt:lpstr>Data Types</vt:lpstr>
      <vt:lpstr>Experimenting with Data Types</vt:lpstr>
      <vt:lpstr>Experimenting with Data Types</vt:lpstr>
      <vt:lpstr>Experimenting with Data Types - Solution</vt:lpstr>
      <vt:lpstr>Experimenting with Data Types</vt:lpstr>
      <vt:lpstr>Experimenting with Data Types</vt:lpstr>
      <vt:lpstr>Experimenting with Data Types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User</cp:lastModifiedBy>
  <cp:revision>86</cp:revision>
  <dcterms:created xsi:type="dcterms:W3CDTF">2017-03-05T23:41:57Z</dcterms:created>
  <dcterms:modified xsi:type="dcterms:W3CDTF">2020-02-12T17:07:18Z</dcterms:modified>
</cp:coreProperties>
</file>