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1" r:id="rId2"/>
    <p:sldId id="280" r:id="rId3"/>
    <p:sldId id="322" r:id="rId4"/>
    <p:sldId id="293" r:id="rId5"/>
    <p:sldId id="289" r:id="rId6"/>
    <p:sldId id="292" r:id="rId7"/>
    <p:sldId id="301" r:id="rId8"/>
    <p:sldId id="296" r:id="rId9"/>
    <p:sldId id="297" r:id="rId10"/>
    <p:sldId id="299" r:id="rId11"/>
    <p:sldId id="300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3B"/>
    <a:srgbClr val="003087"/>
    <a:srgbClr val="92D050"/>
    <a:srgbClr val="FFFF00"/>
    <a:srgbClr val="7F7F7F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6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620E5-9A94-4346-AC30-07B89899D6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9d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5331" y="980736"/>
          <a:ext cx="105168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96">
                  <a:extLst>
                    <a:ext uri="{9D8B030D-6E8A-4147-A177-3AD203B41FA5}">
                      <a16:colId xmlns:a16="http://schemas.microsoft.com/office/drawing/2014/main" val="1135271178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81937602"/>
                    </a:ext>
                  </a:extLst>
                </a:gridCol>
                <a:gridCol w="3386295">
                  <a:extLst>
                    <a:ext uri="{9D8B030D-6E8A-4147-A177-3AD203B41FA5}">
                      <a16:colId xmlns:a16="http://schemas.microsoft.com/office/drawing/2014/main" val="277925190"/>
                    </a:ext>
                  </a:extLst>
                </a:gridCol>
                <a:gridCol w="5225141">
                  <a:extLst>
                    <a:ext uri="{9D8B030D-6E8A-4147-A177-3AD203B41FA5}">
                      <a16:colId xmlns:a16="http://schemas.microsoft.com/office/drawing/2014/main" val="18755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boolean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True or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True 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≠ 0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and False = 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unsigned 8 bit number (2</a:t>
                      </a:r>
                      <a:r>
                        <a:rPr lang="en-US" sz="1600" baseline="30000" dirty="0"/>
                        <a:t>8</a:t>
                      </a:r>
                      <a:r>
                        <a:rPr lang="en-US" sz="1600" dirty="0"/>
                        <a:t>=256)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int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Whole number,</a:t>
                      </a:r>
                      <a:r>
                        <a:rPr lang="en-US" sz="1600" baseline="0" dirty="0"/>
                        <a:t> signed (+ or -), most common data type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-2,147,483,648</a:t>
                      </a:r>
                      <a:r>
                        <a:rPr lang="en-US" sz="1600" baseline="0" dirty="0"/>
                        <a:t> to 2,147,483,647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Frequently</a:t>
                      </a:r>
                      <a:r>
                        <a:rPr lang="en-US" sz="1600" baseline="0" dirty="0"/>
                        <a:t> used data type, number with many digits, signed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-3.4028235x10</a:t>
                      </a:r>
                      <a:r>
                        <a:rPr lang="en-US" sz="1600" baseline="30000" dirty="0"/>
                        <a:t>38</a:t>
                      </a:r>
                      <a:r>
                        <a:rPr lang="en-US" sz="1600" dirty="0"/>
                        <a:t> to 3.4028235x10</a:t>
                      </a:r>
                      <a:r>
                        <a:rPr lang="en-US" sz="1600" baseline="30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Includes</a:t>
                      </a:r>
                      <a:r>
                        <a:rPr lang="en-US" sz="1600" baseline="0" dirty="0"/>
                        <a:t> decimal point, total precision is 6 to 7 digits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 8-bit ASCII character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Alphanumeric characters, multiple</a:t>
                      </a:r>
                      <a:r>
                        <a:rPr lang="en-US" sz="1600" baseline="0" dirty="0"/>
                        <a:t> characters called strings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8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BC26FC-46BE-4C2B-BF3C-31878F9C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60" y="1215870"/>
            <a:ext cx="6916838" cy="442626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123" y="1420519"/>
            <a:ext cx="3240064" cy="1505989"/>
            <a:chOff x="1503713" y="1561689"/>
            <a:chExt cx="3240064" cy="1505989"/>
          </a:xfrm>
        </p:grpSpPr>
        <p:sp>
          <p:nvSpPr>
            <p:cNvPr id="9" name="Rectangle 8"/>
            <p:cNvSpPr/>
            <p:nvPr/>
          </p:nvSpPr>
          <p:spPr>
            <a:xfrm>
              <a:off x="4207458" y="1561689"/>
              <a:ext cx="536319" cy="424094"/>
            </a:xfrm>
            <a:prstGeom prst="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3713" y="1867349"/>
              <a:ext cx="2331318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/>
                <a:t>Use a </a:t>
              </a:r>
              <a:r>
                <a:rPr lang="en-US" b="1" dirty="0">
                  <a:solidFill>
                    <a:srgbClr val="17A1A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float</a:t>
              </a:r>
              <a:r>
                <a:rPr lang="en-US" dirty="0"/>
                <a:t>  when you can expect the variable to be a decimal value.</a:t>
              </a:r>
            </a:p>
          </p:txBody>
        </p:sp>
        <p:cxnSp>
          <p:nvCxnSpPr>
            <p:cNvPr id="11" name="Straight Arrow Connector 10"/>
            <p:cNvCxnSpPr>
              <a:cxnSpLocks/>
              <a:stCxn id="10" idx="3"/>
              <a:endCxn id="9" idx="2"/>
            </p:cNvCxnSpPr>
            <p:nvPr/>
          </p:nvCxnSpPr>
          <p:spPr>
            <a:xfrm flipV="1">
              <a:off x="3835031" y="1985783"/>
              <a:ext cx="640587" cy="481731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83472" y="1722810"/>
            <a:ext cx="5574670" cy="2778689"/>
            <a:chOff x="8798481" y="-372293"/>
            <a:chExt cx="5574670" cy="2778689"/>
          </a:xfrm>
        </p:grpSpPr>
        <p:sp>
          <p:nvSpPr>
            <p:cNvPr id="13" name="TextBox 12"/>
            <p:cNvSpPr txBox="1"/>
            <p:nvPr/>
          </p:nvSpPr>
          <p:spPr>
            <a:xfrm>
              <a:off x="10766362" y="-372293"/>
              <a:ext cx="3606789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/>
                <a:t>When dividing or multiplying and you and you want to avoid truncation, add .0 to any whole numbers.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flipH="1">
              <a:off x="8798481" y="828036"/>
              <a:ext cx="1967881" cy="157836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056865" y="3284308"/>
            <a:ext cx="4980329" cy="2031325"/>
            <a:chOff x="6791778" y="325367"/>
            <a:chExt cx="4980329" cy="2031325"/>
          </a:xfrm>
        </p:grpSpPr>
        <p:sp>
          <p:nvSpPr>
            <p:cNvPr id="19" name="TextBox 18"/>
            <p:cNvSpPr txBox="1"/>
            <p:nvPr/>
          </p:nvSpPr>
          <p:spPr>
            <a:xfrm>
              <a:off x="9634129" y="325367"/>
              <a:ext cx="2137978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/>
                <a:t>To print more digits after the decimal, you input the desired number after the variable in your print statement.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>
              <a:off x="6791778" y="449739"/>
              <a:ext cx="2842351" cy="89129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7130562" y="4864205"/>
            <a:ext cx="2768655" cy="362506"/>
          </a:xfrm>
          <a:prstGeom prst="straightConnector1">
            <a:avLst/>
          </a:prstGeom>
          <a:ln w="1905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5439" y="2778760"/>
            <a:ext cx="4414943" cy="20269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Programming Fundamentals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082ABBE-033E-4FDD-A084-31C73CCDC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43889-60A1-4C21-BE12-0A1133A55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Programming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Review fundamental programming concepts and code.</a:t>
            </a:r>
          </a:p>
          <a:p>
            <a:r>
              <a:rPr lang="en-US" sz="3200" dirty="0"/>
              <a:t>Print to the serial monitor.</a:t>
            </a:r>
          </a:p>
          <a:p>
            <a:r>
              <a:rPr lang="en-US" sz="3200" dirty="0"/>
              <a:t>Write code in the main loop.</a:t>
            </a:r>
          </a:p>
          <a:p>
            <a:r>
              <a:rPr lang="en-US" sz="3200" dirty="0"/>
              <a:t>Use a for loop.</a:t>
            </a:r>
          </a:p>
          <a:p>
            <a:r>
              <a:rPr lang="en-US" sz="3200" dirty="0"/>
              <a:t>Measure voltage using </a:t>
            </a:r>
            <a:r>
              <a:rPr lang="en-US" sz="3200" dirty="0" err="1"/>
              <a:t>analogRead</a:t>
            </a:r>
            <a:r>
              <a:rPr lang="en-US" sz="3200" dirty="0"/>
              <a:t>.</a:t>
            </a:r>
          </a:p>
          <a:p>
            <a:r>
              <a:rPr lang="en-US" sz="3200" dirty="0"/>
              <a:t>Write if statements.</a:t>
            </a:r>
          </a:p>
          <a:p>
            <a:r>
              <a:rPr lang="en-US" sz="3200" dirty="0"/>
              <a:t>Use different data types.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Programming Review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07636" y="1106072"/>
            <a:ext cx="11782764" cy="4810634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Remove wires and other circuit components from your breadboard and Arduino (you can leave the wires connecting 5V and Ground to the breadboard)</a:t>
            </a:r>
          </a:p>
          <a:p>
            <a:pPr marL="285750" indent="-285750"/>
            <a:r>
              <a:rPr lang="en-US" dirty="0"/>
              <a:t>Use this set up to review programming fundamentals:</a:t>
            </a:r>
          </a:p>
          <a:p>
            <a:pPr marL="742950" lvl="1" indent="-285750"/>
            <a:r>
              <a:rPr lang="en-US" dirty="0"/>
              <a:t>Printing to your serial monitor</a:t>
            </a:r>
          </a:p>
          <a:p>
            <a:pPr marL="742950" lvl="1" indent="-285750"/>
            <a:r>
              <a:rPr lang="en-US" dirty="0"/>
              <a:t>Writing code in the main loop</a:t>
            </a:r>
          </a:p>
          <a:p>
            <a:pPr marL="742950" lvl="1" indent="-285750"/>
            <a:r>
              <a:rPr lang="en-US" dirty="0"/>
              <a:t>Using a </a:t>
            </a:r>
            <a:r>
              <a:rPr lang="en-US" b="1" dirty="0">
                <a:solidFill>
                  <a:srgbClr val="5E6D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</a:p>
          <a:p>
            <a:pPr marL="742950" lvl="1" indent="-285750"/>
            <a:r>
              <a:rPr lang="en-US" dirty="0"/>
              <a:t>Measuring voltage using </a:t>
            </a:r>
            <a:r>
              <a:rPr lang="en-US" b="1" dirty="0" err="1">
                <a:solidFill>
                  <a:srgbClr val="D354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endParaRPr lang="en-US" b="1" dirty="0">
              <a:solidFill>
                <a:srgbClr val="D354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/>
            <a:r>
              <a:rPr lang="en-US" dirty="0"/>
              <a:t>Writing </a:t>
            </a:r>
            <a:r>
              <a:rPr lang="en-US" b="1" dirty="0">
                <a:solidFill>
                  <a:srgbClr val="5E6D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Statements</a:t>
            </a:r>
          </a:p>
          <a:p>
            <a:pPr marL="742950" lvl="1" indent="-285750"/>
            <a:r>
              <a:rPr lang="en-US" dirty="0"/>
              <a:t>Using different data types</a:t>
            </a:r>
          </a:p>
          <a:p>
            <a:pPr marL="742950" lvl="1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5" y="1056427"/>
            <a:ext cx="8704261" cy="389186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Printing to your serial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8882" y="6291299"/>
            <a:ext cx="274320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98" y="1959435"/>
            <a:ext cx="2849239" cy="279950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022132" y="2603773"/>
            <a:ext cx="4168587" cy="738664"/>
            <a:chOff x="1896441" y="1736031"/>
            <a:chExt cx="4168587" cy="73866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96441" y="2151530"/>
              <a:ext cx="103990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36346" y="1736031"/>
              <a:ext cx="3128682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Sets the baud rate for the serial monitor. Tells the serial monitor that you will be printing to it.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7226" y="4254574"/>
            <a:ext cx="3128682" cy="1938194"/>
            <a:chOff x="515011" y="2855259"/>
            <a:chExt cx="3128682" cy="1938194"/>
          </a:xfrm>
        </p:grpSpPr>
        <p:sp>
          <p:nvSpPr>
            <p:cNvPr id="10" name="Left Bracket 9"/>
            <p:cNvSpPr/>
            <p:nvPr/>
          </p:nvSpPr>
          <p:spPr>
            <a:xfrm rot="16200000">
              <a:off x="1486257" y="2027908"/>
              <a:ext cx="45719" cy="1700421"/>
            </a:xfrm>
            <a:prstGeom prst="leftBracket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15011" y="4054789"/>
              <a:ext cx="3128682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354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Serial.print</a:t>
              </a:r>
              <a:r>
                <a:rPr lang="en-US" sz="1400" dirty="0">
                  <a:solidFill>
                    <a:srgbClr val="D354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 </a:t>
              </a:r>
              <a:r>
                <a:rPr lang="en-US" sz="1400" dirty="0"/>
                <a:t>is the command that sends information to be printed on the serial monitor</a:t>
              </a:r>
            </a:p>
          </p:txBody>
        </p:sp>
        <p:cxnSp>
          <p:nvCxnSpPr>
            <p:cNvPr id="12" name="Straight Connector 11"/>
            <p:cNvCxnSpPr>
              <a:stCxn id="10" idx="1"/>
            </p:cNvCxnSpPr>
            <p:nvPr/>
          </p:nvCxnSpPr>
          <p:spPr>
            <a:xfrm flipH="1">
              <a:off x="1509116" y="2900978"/>
              <a:ext cx="1" cy="1153811"/>
            </a:xfrm>
            <a:prstGeom prst="line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080019" y="4231386"/>
            <a:ext cx="3128682" cy="1073896"/>
            <a:chOff x="575859" y="2890194"/>
            <a:chExt cx="3128682" cy="1073896"/>
          </a:xfrm>
        </p:grpSpPr>
        <p:sp>
          <p:nvSpPr>
            <p:cNvPr id="142" name="TextBox 141"/>
            <p:cNvSpPr txBox="1"/>
            <p:nvPr/>
          </p:nvSpPr>
          <p:spPr>
            <a:xfrm>
              <a:off x="575859" y="3225426"/>
              <a:ext cx="3128682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Adding </a:t>
              </a:r>
              <a:r>
                <a:rPr lang="en-US" sz="1400" dirty="0">
                  <a:solidFill>
                    <a:srgbClr val="D354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ln</a:t>
              </a:r>
              <a:r>
                <a:rPr lang="en-US" sz="1400" dirty="0"/>
                <a:t> to the in the </a:t>
              </a:r>
              <a:r>
                <a:rPr lang="en-US" sz="1400" dirty="0" err="1">
                  <a:solidFill>
                    <a:srgbClr val="D354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Serial.println</a:t>
              </a:r>
              <a:r>
                <a:rPr lang="en-US" sz="1400" dirty="0">
                  <a:solidFill>
                    <a:srgbClr val="D354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/>
                <a:t>command makes the text move to the next line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425388" y="2890194"/>
              <a:ext cx="0" cy="3127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174979" y="4259426"/>
            <a:ext cx="6219983" cy="1847541"/>
            <a:chOff x="1289887" y="2673694"/>
            <a:chExt cx="6219983" cy="1847541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844581" y="119000"/>
              <a:ext cx="45720" cy="5155107"/>
            </a:xfrm>
            <a:prstGeom prst="leftBracket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757357" y="3782571"/>
              <a:ext cx="3752513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Text to be printed is in-between quotations inside the (). If printing a variable instead of text, you would put the variable name without “”.</a:t>
              </a:r>
            </a:p>
          </p:txBody>
        </p:sp>
        <p:cxnSp>
          <p:nvCxnSpPr>
            <p:cNvPr id="24" name="Elbow Connector 23"/>
            <p:cNvCxnSpPr>
              <a:stCxn id="16" idx="1"/>
              <a:endCxn id="149" idx="0"/>
            </p:cNvCxnSpPr>
            <p:nvPr/>
          </p:nvCxnSpPr>
          <p:spPr>
            <a:xfrm rot="16200000" flipH="1">
              <a:off x="4218950" y="2367906"/>
              <a:ext cx="1063157" cy="1766172"/>
            </a:xfrm>
            <a:prstGeom prst="bentConnector5">
              <a:avLst>
                <a:gd name="adj1" fmla="val 21502"/>
                <a:gd name="adj2" fmla="val 99700"/>
                <a:gd name="adj3" fmla="val 78498"/>
              </a:avLst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8215257" y="897753"/>
            <a:ext cx="3556857" cy="676865"/>
            <a:chOff x="5510660" y="1352452"/>
            <a:chExt cx="3556857" cy="676865"/>
          </a:xfrm>
        </p:grpSpPr>
        <p:sp>
          <p:nvSpPr>
            <p:cNvPr id="155" name="TextBox 154"/>
            <p:cNvSpPr txBox="1"/>
            <p:nvPr/>
          </p:nvSpPr>
          <p:spPr>
            <a:xfrm>
              <a:off x="5510660" y="1352452"/>
              <a:ext cx="3556857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Click here to make the serial monitor appear</a:t>
              </a:r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>
              <a:off x="5895712" y="1659534"/>
              <a:ext cx="1080" cy="36978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1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Writing code in the main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37" y="1086791"/>
            <a:ext cx="9867900" cy="48291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88662" y="3971140"/>
            <a:ext cx="1807226" cy="1034980"/>
            <a:chOff x="152203" y="3979148"/>
            <a:chExt cx="1807226" cy="1034980"/>
          </a:xfrm>
        </p:grpSpPr>
        <p:sp>
          <p:nvSpPr>
            <p:cNvPr id="82" name="TextBox 81"/>
            <p:cNvSpPr txBox="1"/>
            <p:nvPr/>
          </p:nvSpPr>
          <p:spPr>
            <a:xfrm>
              <a:off x="152203" y="4017837"/>
              <a:ext cx="1154083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Commands to make the onboard LED blink</a:t>
              </a:r>
            </a:p>
          </p:txBody>
        </p:sp>
        <p:sp>
          <p:nvSpPr>
            <p:cNvPr id="5" name="Left Bracket 4"/>
            <p:cNvSpPr/>
            <p:nvPr/>
          </p:nvSpPr>
          <p:spPr>
            <a:xfrm>
              <a:off x="1647930" y="3979148"/>
              <a:ext cx="311499" cy="1034980"/>
            </a:xfrm>
            <a:prstGeom prst="leftBracket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B333B"/>
                </a:solidFill>
              </a:endParaRPr>
            </a:p>
          </p:txBody>
        </p:sp>
        <p:cxnSp>
          <p:nvCxnSpPr>
            <p:cNvPr id="8" name="Straight Connector 7"/>
            <p:cNvCxnSpPr>
              <a:stCxn id="5" idx="1"/>
              <a:endCxn id="82" idx="3"/>
            </p:cNvCxnSpPr>
            <p:nvPr/>
          </p:nvCxnSpPr>
          <p:spPr>
            <a:xfrm flipH="1" flipV="1">
              <a:off x="1306286" y="4494891"/>
              <a:ext cx="341644" cy="1747"/>
            </a:xfrm>
            <a:prstGeom prst="line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459751" y="2910569"/>
            <a:ext cx="3402600" cy="497672"/>
            <a:chOff x="1723292" y="2918577"/>
            <a:chExt cx="3402600" cy="497672"/>
          </a:xfrm>
        </p:grpSpPr>
        <p:sp>
          <p:nvSpPr>
            <p:cNvPr id="9" name="Left Bracket 8"/>
            <p:cNvSpPr/>
            <p:nvPr/>
          </p:nvSpPr>
          <p:spPr>
            <a:xfrm rot="16200000">
              <a:off x="2773110" y="1868759"/>
              <a:ext cx="75832" cy="2175468"/>
            </a:xfrm>
            <a:prstGeom prst="leftBracket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038987" y="3108472"/>
              <a:ext cx="2086905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Sets pin 13 as an OUTPUT</a:t>
              </a:r>
            </a:p>
          </p:txBody>
        </p:sp>
        <p:cxnSp>
          <p:nvCxnSpPr>
            <p:cNvPr id="11" name="Elbow Connector 10"/>
            <p:cNvCxnSpPr>
              <a:endCxn id="87" idx="1"/>
            </p:cNvCxnSpPr>
            <p:nvPr/>
          </p:nvCxnSpPr>
          <p:spPr>
            <a:xfrm rot="16200000" flipH="1">
              <a:off x="2791030" y="3014404"/>
              <a:ext cx="267952" cy="227961"/>
            </a:xfrm>
            <a:prstGeom prst="bentConnector2">
              <a:avLst/>
            </a:prstGeom>
            <a:ln w="19050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8071756" y="2597156"/>
            <a:ext cx="3891643" cy="1022291"/>
            <a:chOff x="7335297" y="2605164"/>
            <a:chExt cx="3891643" cy="1022291"/>
          </a:xfrm>
        </p:grpSpPr>
        <p:sp>
          <p:nvSpPr>
            <p:cNvPr id="90" name="TextBox 89"/>
            <p:cNvSpPr txBox="1"/>
            <p:nvPr/>
          </p:nvSpPr>
          <p:spPr>
            <a:xfrm>
              <a:off x="8119388" y="2605164"/>
              <a:ext cx="310755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Write comments to help you remember the purpose of each line of code</a:t>
              </a:r>
            </a:p>
          </p:txBody>
        </p:sp>
        <p:cxnSp>
          <p:nvCxnSpPr>
            <p:cNvPr id="16" name="Straight Arrow Connector 15"/>
            <p:cNvCxnSpPr>
              <a:stCxn id="90" idx="1"/>
            </p:cNvCxnSpPr>
            <p:nvPr/>
          </p:nvCxnSpPr>
          <p:spPr>
            <a:xfrm flipH="1" flipV="1">
              <a:off x="7335297" y="2823588"/>
              <a:ext cx="784091" cy="43186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0" idx="1"/>
            </p:cNvCxnSpPr>
            <p:nvPr/>
          </p:nvCxnSpPr>
          <p:spPr>
            <a:xfrm flipH="1">
              <a:off x="7636747" y="2866774"/>
              <a:ext cx="482641" cy="760681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97773" y="1496479"/>
            <a:ext cx="3660274" cy="3810249"/>
            <a:chOff x="197773" y="1496479"/>
            <a:chExt cx="3660274" cy="3810249"/>
          </a:xfrm>
        </p:grpSpPr>
        <p:grpSp>
          <p:nvGrpSpPr>
            <p:cNvPr id="92" name="Group 91"/>
            <p:cNvGrpSpPr/>
            <p:nvPr/>
          </p:nvGrpSpPr>
          <p:grpSpPr>
            <a:xfrm>
              <a:off x="197773" y="1496479"/>
              <a:ext cx="2013101" cy="2246769"/>
              <a:chOff x="200466" y="1388298"/>
              <a:chExt cx="2013101" cy="2246769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200466" y="1388298"/>
                <a:ext cx="1439109" cy="2246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B33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Code in the main loop is found within this function. Notice how all code for the main loop is within the curly brackets in the void loop() function.</a:t>
                </a: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1639575" y="3501378"/>
                <a:ext cx="573992" cy="0"/>
              </a:xfrm>
              <a:prstGeom prst="straightConnector1">
                <a:avLst/>
              </a:prstGeom>
              <a:ln w="19050">
                <a:solidFill>
                  <a:srgbClr val="CB333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ounded Rectangle 92"/>
            <p:cNvSpPr/>
            <p:nvPr/>
          </p:nvSpPr>
          <p:spPr>
            <a:xfrm>
              <a:off x="3547484" y="3467001"/>
              <a:ext cx="310563" cy="272517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149188" y="5034211"/>
              <a:ext cx="310563" cy="272517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6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1DF62-6B99-469F-991E-C700320A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2" y="1395385"/>
            <a:ext cx="8443234" cy="4763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2EAA4-2DB2-4958-814C-F2871EF6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5157"/>
          <a:stretch/>
        </p:blipFill>
        <p:spPr>
          <a:xfrm>
            <a:off x="7689129" y="225542"/>
            <a:ext cx="4456612" cy="283709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E6D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56464" y="2991324"/>
            <a:ext cx="7898060" cy="3301496"/>
            <a:chOff x="3658820" y="2326991"/>
            <a:chExt cx="7898060" cy="3301496"/>
          </a:xfrm>
        </p:grpSpPr>
        <p:sp>
          <p:nvSpPr>
            <p:cNvPr id="35" name="TextBox 34"/>
            <p:cNvSpPr txBox="1"/>
            <p:nvPr/>
          </p:nvSpPr>
          <p:spPr>
            <a:xfrm>
              <a:off x="4795959" y="4982156"/>
              <a:ext cx="6760921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commands in the </a:t>
              </a:r>
              <a:r>
                <a:rPr lang="en-US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/>
                <a:t> loop are inside curly brackets, and these curly brackets are inside the curly brackets of the main loop function. 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6262" y="2948578"/>
              <a:ext cx="218623" cy="267100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658820" y="5165649"/>
              <a:ext cx="218623" cy="267100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11787" y="4898549"/>
              <a:ext cx="218623" cy="267100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306181" y="2326991"/>
              <a:ext cx="218623" cy="267100"/>
            </a:xfrm>
            <a:prstGeom prst="round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6658" y="1147796"/>
            <a:ext cx="3653473" cy="4801314"/>
            <a:chOff x="166658" y="1147796"/>
            <a:chExt cx="3653473" cy="4801314"/>
          </a:xfrm>
        </p:grpSpPr>
        <p:sp>
          <p:nvSpPr>
            <p:cNvPr id="42" name="TextBox 41"/>
            <p:cNvSpPr txBox="1"/>
            <p:nvPr/>
          </p:nvSpPr>
          <p:spPr>
            <a:xfrm>
              <a:off x="166658" y="1147796"/>
              <a:ext cx="2977224" cy="4801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dirty="0"/>
                <a:t>The </a:t>
              </a:r>
              <a:r>
                <a:rPr lang="en-US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/>
                <a:t> loop starts at a given value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dirty="0"/>
                <a:t>It then checks to see if that value meets a set condition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dirty="0"/>
                <a:t>If the condition is met, the </a:t>
              </a:r>
              <a:r>
                <a:rPr lang="en-US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/>
                <a:t> loop executes the commands within the curly brackets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dirty="0"/>
                <a:t>Once the commands are executed, the given value changes according to the parameters set in the </a:t>
              </a:r>
              <a:r>
                <a:rPr lang="en-US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/>
                <a:t> loop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dirty="0"/>
                <a:t>The process is repeated until the set condition is not met</a:t>
              </a:r>
            </a:p>
            <a:p>
              <a:pPr algn="ctr"/>
              <a:r>
                <a:rPr lang="en-US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dirty="0" err="1">
                  <a:solidFill>
                    <a:srgbClr val="17A1A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=0;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&lt;0;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++)</a:t>
              </a: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3143882" y="3732061"/>
              <a:ext cx="676249" cy="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979497" y="277009"/>
            <a:ext cx="8775501" cy="533944"/>
            <a:chOff x="2979497" y="277009"/>
            <a:chExt cx="8775501" cy="533944"/>
          </a:xfrm>
        </p:grpSpPr>
        <p:sp>
          <p:nvSpPr>
            <p:cNvPr id="16" name="Rectangle 15"/>
            <p:cNvSpPr/>
            <p:nvPr/>
          </p:nvSpPr>
          <p:spPr>
            <a:xfrm>
              <a:off x="7704872" y="277009"/>
              <a:ext cx="4050126" cy="203105"/>
            </a:xfrm>
            <a:prstGeom prst="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79497" y="441621"/>
              <a:ext cx="3752898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/>
                <a:t>The Arduino starts in the main loop.</a:t>
              </a:r>
            </a:p>
          </p:txBody>
        </p:sp>
        <p:cxnSp>
          <p:nvCxnSpPr>
            <p:cNvPr id="20" name="Straight Arrow Connector 19"/>
            <p:cNvCxnSpPr>
              <a:cxnSpLocks/>
              <a:endCxn id="16" idx="1"/>
            </p:cNvCxnSpPr>
            <p:nvPr/>
          </p:nvCxnSpPr>
          <p:spPr>
            <a:xfrm flipV="1">
              <a:off x="6732396" y="378562"/>
              <a:ext cx="972476" cy="24937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676792" y="534189"/>
            <a:ext cx="7763028" cy="1473697"/>
            <a:chOff x="3943303" y="471003"/>
            <a:chExt cx="7763028" cy="1473697"/>
          </a:xfrm>
        </p:grpSpPr>
        <p:sp>
          <p:nvSpPr>
            <p:cNvPr id="43" name="Rectangle 42"/>
            <p:cNvSpPr/>
            <p:nvPr/>
          </p:nvSpPr>
          <p:spPr>
            <a:xfrm>
              <a:off x="7953433" y="471003"/>
              <a:ext cx="3752898" cy="1228510"/>
            </a:xfrm>
            <a:prstGeom prst="rect">
              <a:avLst/>
            </a:prstGeom>
            <a:noFill/>
            <a:ln w="19050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cxnSpLocks/>
              <a:endCxn id="43" idx="1"/>
            </p:cNvCxnSpPr>
            <p:nvPr/>
          </p:nvCxnSpPr>
          <p:spPr>
            <a:xfrm>
              <a:off x="6772589" y="1085258"/>
              <a:ext cx="1180844" cy="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43303" y="990593"/>
              <a:ext cx="282928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/>
                <a:t>Each iteration of the for statement is printed and then the program goes back to the beginning of the main loop.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1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Analog input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7635" y="1106072"/>
            <a:ext cx="5674523" cy="308409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Use a jumper wire to connect </a:t>
            </a:r>
          </a:p>
          <a:p>
            <a:pPr marL="742950" lvl="1" indent="-285750"/>
            <a:r>
              <a:rPr lang="en-US" sz="2000" dirty="0"/>
              <a:t>Analog Pin 0 with ground</a:t>
            </a:r>
          </a:p>
          <a:p>
            <a:pPr marL="742950" lvl="1" indent="-285750"/>
            <a:r>
              <a:rPr lang="en-US" sz="2000" dirty="0"/>
              <a:t>Analog Pin 0 with 5V</a:t>
            </a:r>
          </a:p>
          <a:p>
            <a:pPr marL="742950" lvl="1" indent="-285750"/>
            <a:r>
              <a:rPr lang="en-US" sz="2000" dirty="0"/>
              <a:t>Analog Pin 0 with 3.3V</a:t>
            </a:r>
          </a:p>
          <a:p>
            <a:pPr marL="285750" indent="-285750"/>
            <a:r>
              <a:rPr lang="en-US" sz="2400" dirty="0"/>
              <a:t>Print the analog values to the serial monitor</a:t>
            </a:r>
          </a:p>
          <a:p>
            <a:pPr marL="285750" indent="-285750"/>
            <a:r>
              <a:rPr lang="en-US" sz="2400" dirty="0"/>
              <a:t>How do the analog values change with each configuration?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2" y="4190163"/>
            <a:ext cx="4355909" cy="19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90690" y="5491152"/>
                <a:ext cx="434170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𝑣𝑜𝑙𝑡𝑎𝑔𝑒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D354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m:t>analogRead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𝑣𝑎𝑙𝑢𝑒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𝑣𝑜𝑙𝑡𝑠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690" y="5491152"/>
                <a:ext cx="4341701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328851" y="504015"/>
            <a:ext cx="4862501" cy="1427112"/>
            <a:chOff x="6328851" y="504015"/>
            <a:chExt cx="4862501" cy="14271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6952" y="921477"/>
              <a:ext cx="4724400" cy="10096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28851" y="504015"/>
              <a:ext cx="2801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 dirty="0">
                  <a:solidFill>
                    <a:srgbClr val="CB333B"/>
                  </a:solidFill>
                </a:rPr>
                <a:t>Analog Pin 0 with ground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8851" y="2135751"/>
            <a:ext cx="4852976" cy="1356318"/>
            <a:chOff x="6328851" y="2135751"/>
            <a:chExt cx="4852976" cy="13563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6952" y="2530044"/>
              <a:ext cx="4714875" cy="96202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328851" y="2135751"/>
              <a:ext cx="2332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 dirty="0">
                  <a:solidFill>
                    <a:srgbClr val="CB333B"/>
                  </a:solidFill>
                </a:rPr>
                <a:t>Analog Pin 0 with 5V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8851" y="3596782"/>
            <a:ext cx="4843451" cy="1375841"/>
            <a:chOff x="6328851" y="3596782"/>
            <a:chExt cx="4843451" cy="13758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6952" y="4010598"/>
              <a:ext cx="4705350" cy="96202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28851" y="3596782"/>
              <a:ext cx="25266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 dirty="0">
                  <a:solidFill>
                    <a:srgbClr val="CB333B"/>
                  </a:solidFill>
                </a:rPr>
                <a:t>Analog Pin 0 with 3.3V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D30DD7-8AB4-4F0F-AC1B-B65EE2A7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953" y="602180"/>
            <a:ext cx="5210060" cy="611929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E6D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6987" y="980736"/>
            <a:ext cx="6656859" cy="2246769"/>
            <a:chOff x="3326292" y="990593"/>
            <a:chExt cx="6656859" cy="2246769"/>
          </a:xfrm>
        </p:grpSpPr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6772590" y="3118942"/>
              <a:ext cx="3210561" cy="0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326292" y="990593"/>
              <a:ext cx="3446298" cy="22467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2000" dirty="0"/>
                <a:t> statements check for a given condition. If the condition is met, the Arduino executes the function following the </a:t>
              </a:r>
              <a:r>
                <a:rPr lang="en-US" sz="2000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2000" dirty="0"/>
                <a:t> statement. In this case the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LED_FastBlink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/>
                <a:t>function.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987" y="3641736"/>
            <a:ext cx="6656859" cy="1323439"/>
            <a:chOff x="3386372" y="1277604"/>
            <a:chExt cx="6656859" cy="1323439"/>
          </a:xfrm>
        </p:grpSpPr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V="1">
              <a:off x="6772589" y="2468134"/>
              <a:ext cx="3270642" cy="1"/>
            </a:xfrm>
            <a:prstGeom prst="straightConnector1">
              <a:avLst/>
            </a:prstGeom>
            <a:ln w="1905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6372" y="1277604"/>
              <a:ext cx="3386217" cy="13234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B333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dirty="0"/>
                <a:t>If the condition in the </a:t>
              </a:r>
              <a:r>
                <a:rPr lang="en-US" sz="2000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2000" dirty="0"/>
                <a:t> statement is not met, then the </a:t>
              </a:r>
              <a:r>
                <a:rPr lang="en-US" sz="2000" b="1" dirty="0">
                  <a:solidFill>
                    <a:srgbClr val="5E6D0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sz="2000" dirty="0"/>
                <a:t> command will be executed.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1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1321</TotalTime>
  <Words>687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Courier New</vt:lpstr>
      <vt:lpstr>Expanded Slide Theme</vt:lpstr>
      <vt:lpstr>First Five  9d</vt:lpstr>
      <vt:lpstr>Programming Fundamentals</vt:lpstr>
      <vt:lpstr>Programming Fundamentals</vt:lpstr>
      <vt:lpstr>Programming Review</vt:lpstr>
      <vt:lpstr>Printing to your serial monitor</vt:lpstr>
      <vt:lpstr>Writing code in the main loop</vt:lpstr>
      <vt:lpstr>for loops</vt:lpstr>
      <vt:lpstr>Analog input</vt:lpstr>
      <vt:lpstr>if Statements</vt:lpstr>
      <vt:lpstr>Data Types</vt:lpstr>
      <vt:lpstr>Data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80</cp:revision>
  <cp:lastPrinted>2020-02-12T17:14:59Z</cp:lastPrinted>
  <dcterms:created xsi:type="dcterms:W3CDTF">2017-03-05T23:41:57Z</dcterms:created>
  <dcterms:modified xsi:type="dcterms:W3CDTF">2020-02-12T17:15:03Z</dcterms:modified>
</cp:coreProperties>
</file>