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17" r:id="rId2"/>
    <p:sldId id="280" r:id="rId3"/>
    <p:sldId id="318" r:id="rId4"/>
    <p:sldId id="293" r:id="rId5"/>
    <p:sldId id="289" r:id="rId6"/>
    <p:sldId id="315" r:id="rId7"/>
    <p:sldId id="292" r:id="rId8"/>
    <p:sldId id="291" r:id="rId9"/>
    <p:sldId id="316" r:id="rId1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ystal Corbett" initials="KC" lastIdx="1" clrIdx="0">
    <p:extLst>
      <p:ext uri="{19B8F6BF-5375-455C-9EA6-DF929625EA0E}">
        <p15:presenceInfo xmlns:p15="http://schemas.microsoft.com/office/powerpoint/2012/main" userId="58c6bbe1d5ca8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595959"/>
    <a:srgbClr val="CB333B"/>
    <a:srgbClr val="A5A5A5"/>
    <a:srgbClr val="69B3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53"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7-31T16:13:42.659"/>
    </inkml:context>
    <inkml:brush xml:id="br0">
      <inkml:brushProperty name="width" value="0.05" units="cm"/>
      <inkml:brushProperty name="height" value="0.05" units="cm"/>
    </inkml:brush>
  </inkml:definitions>
  <inkml:trace contextRef="#ctx0" brushRef="#br0">153 1 1376 0 0,'0'0'328'0'0,"0"0"840"0"0,0 0 369 0 0,0 0 79 0 0,0 0-115 0 0,0 0-541 0 0,0 0-236 0 0,0 0-48 0 0,0 0-8 0 0,0 0 11 0 0,0 0 8 0 0,0 0 1 0 0,0 0-14 0 0,0 0-54 0 0,0 0-20 0 0,0 0-6 0 0,0 0-20 0 0,0 0-71 0 0,0 0-30 0 0,0 0-8 0 0,0 0-11 0 0,0 0-46 0 0,0 0-22 0 0,0 0-2 0 0,0 0-16 0 0,0 0-69 0 0,0 0-38 0 0,0 0-5 0 0,0 0-8 0 0,0 0-34 0 0,0 0-20 0 0,0 0-2 0 0,0 0-8 0 0,0 0-34 0 0,0 0-20 0 0,0 0-2 0 0,0 0-4 0 0,0 0-17 0 0,0 0-10 0 0,0 0-1 0 0,0 0 0 0 0,0 0-1 0 0,0 0-6 0 0,0 0-1 0 0,0 0 7 0 0,0 0 26 0 0,0 0 9 0 0,0 0 4 0 0,0 0 9 0 0,0 2 28 0 0,0 24 1081 0 0,0-23-1091 0 0,0-3-8 0 0,0 0-1 0 0,-1 11 520 0 0,0-8-610 0 0,0-1-1 0 0,1 0 1 0 0,-1 1-1 0 0,1 0 1 0 0,0-1-1 0 0,0 1 1 0 0,0-1 0 0 0,0 1-1 0 0,0-1 1 0 0,0 1-1 0 0,1-1 1 0 0,-1 1-1 0 0,2 0-61 0 0,-1 0 96 0 0,3 35 232 0 0,-4-36-264 0 0,0 10 14 0 0,0 55 306 0 0,0-65-372 0 0,-1 0 0 0 0,1 0 1 0 0,0 0-1 0 0,1 0 0 0 0,-1 0 1 0 0,0 0-1 0 0,1 0 1 0 0,-1 0-1 0 0,1 0 0 0 0,-1 0 1 0 0,2 2-13 0 0,0 4 24 0 0,4 21 175 0 0,-2-7-28 0 0,-4-10-160 0 0,0 1 31 0 0,0-3-20 0 0,0-9 4 0 0,0-1-90 0 0,0 0-25 0 0,0 0-71 0 0,0 0-2 0 0,0 0 8 0 0,0 0-20 0 0,0 0-97 0 0,0 0-45 0 0,0 0-11 0 0,0 0-117 0 0,0 0-485 0 0,0 0-207 0 0,0 0-44 0 0,0 0-171 0 0,0 0-673 0 0,0 0-294 0 0,0 0-61 0 0,0 0-11 0 0</inkml:trace>
  <inkml:trace contextRef="#ctx0" brushRef="#br0" timeOffset="632.702">0 383 11976 0 0,'0'0'266'0'0,"0"0"44"0"0,0 0 15 0 0,0 0-26 0 0,0 0-127 0 0,0 0 204 0 0,0 0 110 0 0,0 0 24 0 0,0 0 3 0 0,0 0 7 0 0,0 0 7 0 0,0 0 0 0 0,0 0-7 0 0,0 0-34 0 0,0 0-20 0 0,0 0-2 0 0,0 0 11 0 0,0 0 45 0 0,0 0 21 0 0,0 0 3 0 0,0 0-12 0 0,0 0-50 0 0,0 0-24 0 0,0 0-2 0 0,0 0-16 0 0,0 0-66 0 0,0 0-29 0 0,0 0-8 0 0,0 0-14 0 0,3 0-55 0 0,2-1-143 0 0,-1 1-55 0 0,-1-1 1 0 0,0 1-1 0 0,1 0 1 0 0,-1 0-1 0 0,0 1 1 0 0,0-1 0 0 0,1 0-1 0 0,1 2-70 0 0,36 4 285 0 0,-35-5-69 0 0,1 0-1 0 0,0 0 0 0 0,-1-1 1 0 0,4 0-216 0 0,118 0 499 0 0,-84-6-489 0 0,-17 6-19 0 0,0 1 219 0 0,1-2 0 0 0,12-2-210 0 0,-16 2 21 0 0,2 5-2085 0 0,-25-4 1694 0 0,-1 0-118 0 0,0 0-22 0 0,0 0-46 0 0,0 0-185 0 0,0 0-84 0 0,0 0-21 0 0,0 0-116 0 0,0 0-484 0 0,0 0-214 0 0,0 0-41 0 0,0 0-9 0 0</inkml:trace>
  <inkml:trace contextRef="#ctx0" brushRef="#br0" timeOffset="1172.303">90 544 10224 0 0,'0'0'464'0'0,"0"0"-8"0"0,0 0-118 0 0,0 0 578 0 0,0 0 284 0 0,0 0 59 0 0,0 0-62 0 0,0 0-308 0 0,0 0-138 0 0,0 0-23 0 0,0 0-43 0 0,0 0-153 0 0,0 0-69 0 0,0 0-14 0 0,0 0-7 0 0,0 0-30 0 0,12 0 1017 0 0,8 3-984 0 0,-19-2-211 0 0,2-1 71 0 0,74 0 1303 0 0,-54-4-2087 0 0,-11 3 626 0 0,13-7-5550 0 0,-23 7 3254 0 0,-2 1-81 0 0,0 0-10 0 0</inkml:trace>
  <inkml:trace contextRef="#ctx0" brushRef="#br0" timeOffset="1569.033">90 726 11376 0 0,'0'0'521'0'0,"0"0"-12"0"0,0 0-191 0 0,0 0 406 0 0,0 0 216 0 0,0 0 41 0 0,0 0-38 0 0,0 0-200 0 0,3 0-81 0 0,8 3-20 0 0,-8-2-19 0 0,-2 0-74 0 0,18 7 471 0 0,-16-7-525 0 0,-2-1-38 0 0,29 5 920 0 0,-23-3-1225 0 0,-1-1-1 0 0,0 0 1 0 0,1 0-1 0 0,3 0-151 0 0,-6-2 18 0 0,-3 1-18 0 0,0 0 1 0 0,1-1-1 0 0,-1 1 1 0 0,0 0 0 0 0,1 0-1 0 0,-1 0 1 0 0,0 0-1 0 0,1 1 1 0 0,-1-1 0 0 0,0 0-1 0 0,1 0 1 0 0,-1 1-1 0 0,1 0 0 0 0,31 2-4430 0 0,-21-3-2619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7-31T16:13:58.081"/>
    </inkml:context>
    <inkml:brush xml:id="br0">
      <inkml:brushProperty name="width" value="0.05" units="cm"/>
      <inkml:brushProperty name="height" value="0.05" units="cm"/>
    </inkml:brush>
  </inkml:definitions>
  <inkml:trace contextRef="#ctx0" brushRef="#br0">0 724 5728 0 0,'0'0'264'0'0,"0"0"-8"0"0,0 0-52 0 0,0 0 380 0 0,0 0 184 0 0,0 0 37 0 0,0 0-45 0 0,0 0-228 0 0,0 0-99 0 0,0 0-17 0 0,5 3 438 0 0,-2 1 2386 0 0,-1-2-3085 0 0,-1 1 0 0 0,1-1 0 0 0,-1 1 0 0 0,0 0 0 0 0,0-1 0 0 0,0 1 0 0 0,-1 0 0 0 0,1-1 0 0 0,-1 1 0 0 0,1 2-155 0 0,3 35 3323 0 0,-4 41-1283 0 0,0-79-1724 0 0,1-1-268 0 0,-1 0 0 0 0,1 0 0 0 0,-1 0 0 0 0,0 0 0 0 0,1 0 0 0 0,-1 0 0 0 0,0 0 0 0 0,1 0 1 0 0,-1 0-1 0 0,0 0 0 0 0,0 0 0 0 0,0 0-48 0 0,0 0 59 0 0,0 8 115 0 0,1 5 77 0 0,-1-14-244 0 0,1 1 0 0 0,-1-1 0 0 0,0 0-1 0 0,0 0 1 0 0,0 1 0 0 0,1-1 0 0 0,-1 0 0 0 0,0 0 0 0 0,0 1 0 0 0,0-1-1 0 0,0 0 1 0 0,0 1 0 0 0,0-1 0 0 0,0 0 0 0 0,1 0 0 0 0,-1 1 0 0 0,0-1-1 0 0,0 0 1 0 0,0 1 0 0 0,0-1 0 0 0,0 0 0 0 0,0 1 0 0 0,-1-1 0 0 0,1 0-1 0 0,0 0 1 0 0,0 1 0 0 0,0-1 0 0 0,0 0 0 0 0,0 1 0 0 0,0-1-7 0 0,-2 4 115 0 0,4 11-67 0 0,7 13 0 0 0,-9-27-26 0 0,0-1 0 0 0,1 1 0 0 0,-1 0 0 0 0,0-1 0 0 0,0 1 0 0 0,1-1 0 0 0,-1 1 0 0 0,0-1 0 0 0,1 1-1 0 0,-1-1 1 0 0,0 1 0 0 0,1-1 0 0 0,-1 0 0 0 0,1 1 0 0 0,-1-1 0 0 0,1 0 0 0 0,-1 1 0 0 0,1-1 0 0 0,-1 0 0 0 0,1 1-22 0 0,3 2 107 0 0,-1 1 21 0 0,1 1 25 0 0,-1 1 0 0 0,0 0 0 0 0,0-1 0 0 0,0 1 0 0 0,0 0 0 0 0,0 3-153 0 0,-3-6 63 0 0,1 1-10 0 0,14 12 198 0 0,-10-10-224 0 0,-1-1-16 0 0,0-1 1 0 0,1 1 0 0 0,-1-1 0 0 0,1 0 0 0 0,0 0-1 0 0,0-1 1 0 0,3 2-12 0 0,8 6 116 0 0,-13-8-119 0 0,1-1 1 0 0,-1 1 0 0 0,1-1-1 0 0,0 0 1 0 0,-1 0 0 0 0,1 0-1 0 0,0 0 1 0 0,0-1 0 0 0,0 0 0 0 0,1 0-1 0 0,-1 0 1 0 0,0 0 0 0 0,1 0 2 0 0,-3-1 8 0 0,1 1 0 0 0,-1-1 0 0 0,1 1 0 0 0,-1 0 0 0 0,0 0 0 0 0,1 0 0 0 0,-1 0 0 0 0,0 0 0 0 0,0 1 0 0 0,1-1 0 0 0,-1 1 0 0 0,0-1 1 0 0,-1 1-1 0 0,1 0 0 0 0,0 0 0 0 0,0 0 0 0 0,0 1-8 0 0,2 1 71 0 0,0 1 1 0 0,1-2-1 0 0,-1 1 0 0 0,4 2-71 0 0,94 58 110 0 0,-92-58-250 0 0,0-1 1 0 0,0-1-1 0 0,7 3 140 0 0,9 3 488 0 0,2 1 43 0 0,1-2 0 0 0,20 4-531 0 0,10 4 191 0 0,-2-3-74 0 0,-48-12-109 0 0,22 2 48 0 0,34 6-105 0 0,0 3 333 0 0,-30-10-298 0 0,-13 0-69 0 0,0-2 0 0 0,0 0-1 0 0,14-2 84 0 0,40-9 243 0 0,-74 10-220 0 0,-1 0 0 0 0,1 0 0 0 0,0-1 0 0 0,-1 1 0 0 0,1 0 0 0 0,0 0-1 0 0,-1 1 1 0 0,1-1 0 0 0,0 0 0 0 0,-1 0 0 0 0,1 1 0 0 0,0 0-23 0 0,7 1 27 0 0,55 5-134 0 0,0-4-1 0 0,39-3 108 0 0,-61 0 558 0 0,-37 0-548 0 0,0-1 0 0 0,0 0 0 0 0,0 0 1 0 0,-1 0-1 0 0,1 0 0 0 0,0-1 0 0 0,-1 0 0 0 0,1 0 0 0 0,-1 0 0 0 0,0-1 0 0 0,0 1 0 0 0,0-1 0 0 0,1-1-10 0 0,-1 1 5 0 0,1 0-1 0 0,-1 0 0 0 0,0 1 0 0 0,1 0 0 0 0,0-1 0 0 0,-1 2 0 0 0,1-1 0 0 0,0 0 0 0 0,0 1 0 0 0,0 0 0 0 0,1 0-4 0 0,6 1 16 0 0,1 0 0 0 0,-1 1-1 0 0,0 1 1 0 0,10 2-16 0 0,-8-2 21 0 0,0 0 0 0 0,0 0-1 0 0,2-1-20 0 0,2-1 17 0 0,0 0 0 0 0,0-1-1 0 0,1-1 1 0 0,-2-1-1 0 0,6-1-16 0 0,76-21 76 0 0,-95 24-70 0 0,0 0 0 0 0,-1 0 0 0 0,0-1 0 0 0,1 0 0 0 0,-1 1 0 0 0,0-1 0 0 0,0 0 0 0 0,0-1 0 0 0,0 1 1 0 0,0-1-7 0 0,10-6 11 0 0,-1 0 15 0 0,-8 6-15 0 0,0 0-1 0 0,0 1 0 0 0,1-1 1 0 0,-1 0-1 0 0,0 1 0 0 0,1 0 1 0 0,-1 0-1 0 0,1 1 0 0 0,0-1 1 0 0,0 1-1 0 0,3 0-10 0 0,49 7 96 0 0,-20-8-80 0 0,-5 2-16 0 0,-16-2 15 0 0,0 0 0 0 0,0 0-1 0 0,-1-2 1 0 0,1 0 0 0 0,-1 0 0 0 0,1-2 0 0 0,1-1-15 0 0,28-9 51 0 0,-40 14-44 0 0,-1 0 1 0 0,0 0 0 0 0,1-1-1 0 0,-1 0 1 0 0,0 0 0 0 0,0 0-1 0 0,0 0 1 0 0,-1-1-1 0 0,1 0-7 0 0,12-10 12 0 0,-13 12-6 0 0,-1 0 0 0 0,0 1 0 0 0,1 0 0 0 0,-1-1 0 0 0,1 1 0 0 0,-1 0 0 0 0,2 0-6 0 0,23-6 11 0 0,-18 5-11 0 0,-1-1 0 0 0,1 1 0 0 0,0-1 0 0 0,-1-1 0 0 0,0 0 0 0 0,4-2 0 0 0,-3 1 0 0 0,1 0 0 0 0,0 0 0 0 0,5 0 0 0 0,-8 2 0 0 0,0 0 0 0 0,1 0 0 0 0,-1-1 0 0 0,4-3 0 0 0,11-14 0 0 0,2 10 10 0 0,-19 9-5 0 0,0 0 1 0 0,0-1-1 0 0,0 1 1 0 0,0-1-1 0 0,0 0 1 0 0,-1 0-1 0 0,0 0 0 0 0,4-4-5 0 0,-6 5 6 0 0,-1 1 1 0 0,1-1-1 0 0,0 1 0 0 0,-1-1 0 0 0,1 1 0 0 0,0 0 0 0 0,0 0 0 0 0,0 0 0 0 0,0 0 0 0 0,0 0 0 0 0,0 0 0 0 0,0 1 0 0 0,0-1 0 0 0,2 0-6 0 0,11-4 19 0 0,-3-4 35 0 0,-10 7-52 0 0,0 0-1 0 0,0 0 1 0 0,1 0 0 0 0,-1 0 0 0 0,1 1 0 0 0,0-1 0 0 0,0 1-1 0 0,-1 0 1 0 0,3-1-2 0 0,-3 1 0 0 0,0 1 0 0 0,0-1 0 0 0,0 0 0 0 0,0 0-1 0 0,-1 0 1 0 0,1 0 0 0 0,0 0 0 0 0,0 0 0 0 0,-1 0-1 0 0,1-1 1 0 0,-1 1 0 0 0,1-1 0 0 0,-1 1 0 0 0,0-1 0 0 0,0 1-1 0 0,1-1 1 0 0,-1 0 0 0 0,0 0 0 0 0,0-2 0 0 0,1 1 0 0 0,0 0 0 0 0,0-1 0 0 0,0 1 0 0 0,0 0 0 0 0,0 0 0 0 0,1 0 0 0 0,-1 0 0 0 0,1 0 0 0 0,0 1 0 0 0,0-1 0 0 0,0 1 0 0 0,0 0 0 0 0,0 0 0 0 0,0 0 0 0 0,1 0 0 0 0,-1 0 0 0 0,1 1 0 0 0,-1-1 0 0 0,1 1 0 0 0,0 0 0 0 0,18-9 0 0 0,0-1 0 0 0,6 0 0 0 0,-8-2 0 0 0,8-8 0 0 0,-8 9 0 0 0,-17 8 0 0 0,-3 1 0 0 0,4-5 0 0 0,9-15 0 0 0,-11 20 0 0 0,0 0 0 0 0,0 1 0 0 0,0-1 0 0 0,1 1 0 0 0,-1-1 0 0 0,1 1 0 0 0,-1 0 0 0 0,1 0 0 0 0,0 0 0 0 0,0 1 0 0 0,-1-1 0 0 0,3 0 0 0 0,18-10 0 0 0,-18 5 0 0 0,0 0 0 0 0,-2 5 0 0 0,-1 1 0 0 0,1-1 0 0 0,-1 1 0 0 0,1-1 0 0 0,0 1 0 0 0,0 0 0 0 0,1 0 0 0 0,-2 0 0 0 0,0 1 0 0 0,0-1 0 0 0,0 0 0 0 0,-1 0 0 0 0,1 0 0 0 0,0 0 0 0 0,0 0 0 0 0,0 0 0 0 0,-1-1 0 0 0,1 1 0 0 0,4-8 0 0 0,-6 8 0 0 0,1 0 0 0 0,-1 0 0 0 0,1 0 0 0 0,0 0 0 0 0,-1 0 0 0 0,1 0 0 0 0,0 0 0 0 0,-1 1 0 0 0,1-1 0 0 0,0 0 0 0 0,0 0 0 0 0,0 1 0 0 0,-1-1 0 0 0,1 1 0 0 0,0-1 0 0 0,0 1 0 0 0,1-1 0 0 0,14-5 0 0 0,-4 0 0 0 0,11-22 0 0 0,-23 28 0 0 0,0 0 0 0 0,0 0 0 0 0,1 0 0 0 0,-1 0 0 0 0,0 0 0 0 0,0 0 0 0 0,1 0 0 0 0,-1-1 0 0 0,0 1 0 0 0,0 0 0 0 0,0 0 0 0 0,1 0 0 0 0,-1 0 0 0 0,0-1 0 0 0,0 1 0 0 0,0 0 0 0 0,0 0 0 0 0,1 0 0 0 0,-1-1 0 0 0,0 1 0 0 0,0 0 0 0 0,0 0 0 0 0,0-1 0 0 0,0 1 0 0 0,0 0 0 0 0,0 0 0 0 0,0-1 0 0 0,0 1 0 0 0,1 0 0 0 0,-1 0 0 0 0,0-1 0 0 0,0 1 0 0 0,-1 0 0 0 0,1-1 0 0 0,0 0 0 0 0,0 0 0 0 0,0 0 0 0 0,0-1 0 0 0,0 1 0 0 0,0 0 0 0 0,0 0 0 0 0,0 0 0 0 0,0-1 0 0 0,0 1 0 0 0,0 0 0 0 0,1 0 0 0 0,-1 0 0 0 0,0-1 0 0 0,1 1 0 0 0,-1 0 0 0 0,14-26 0 0 0,-13 24 1 0 0,0-8-1 0 0,-1-10-12 0 0,1 20 8 0 0,-1 1 0 0 0,1-1 0 0 0,0 1 0 0 0,0 0 0 0 0,-1-1 0 0 0,1 1 0 0 0,0 0 0 0 0,0-1 0 0 0,0 1-1 0 0,0 0 1 0 0,-1 0 0 0 0,1 0 0 0 0,0 0 4 0 0,28-20 0 0 0,-22 14-18 0 0,0 0 0 0 0,0-1 0 0 0,-1 0 0 0 0,5-6 18 0 0,-9 2-11 0 0,-2 10 9 0 0,1 0-1 0 0,-1 0 1 0 0,0 0-1 0 0,0 0 1 0 0,0 0-1 0 0,1 0 1 0 0,-1 0-1 0 0,1 0 1 0 0,-1 0-1 0 0,1 0 0 0 0,-1 0 1 0 0,1 0-1 0 0,-1 0 1 0 0,1 0-1 0 0,0 0 1 0 0,0 0-1 0 0,0 0 3 0 0,1-2-10 0 0,0-1 10 0 0,-2 2 0 0 0,0 1 0 0 0,1 0 0 0 0,-1 0 0 0 0,1 0 0 0 0,-1 0 0 0 0,1 0 0 0 0,-1 0 0 0 0,1 0 0 0 0,0 0 0 0 0,-1 0 0 0 0,1 0 0 0 0,0 1 0 0 0,0-1 0 0 0,0 0 0 0 0,54-79-53 0 0,-49 73 44 0 0,-5 6 6 0 0,-1-1-1 0 0,1 1 1 0 0,0-1-1 0 0,0 1 1 0 0,0 0-1 0 0,-1-1 1 0 0,1 1 0 0 0,-1-1-1 0 0,1 1 1 0 0,-1-1-1 0 0,0 0 1 0 0,0 1 0 0 0,1-1-1 0 0,-1 1 1 0 0,0-2 3 0 0,1-5-15 0 0,10-32-60 0 0,-7 32 41 0 0,-3 6 31 0 0,1-1-1 0 0,-1 1 0 0 0,0-1 0 0 0,1 1 1 0 0,-1-1-1 0 0,0 1 0 0 0,0-1 0 0 0,-1 0 4 0 0,6-14-21 0 0,-2 1 0 0 0,0-1-1 0 0,-1-3 22 0 0,-2 15-21 0 0,0 6 0 0 0,-1-1 20 0 0,0 0 1 0 0,1 1-1 0 0,-1-1 1 0 0,0 0 0 0 0,0 1-1 0 0,0-1 1 0 0,0 0-1 0 0,1 0 1 0 0,-1 0 0 0 0,0 1-1 0 0,0-1 1 0 0,0 0-1 0 0,1 0 1 0 0,-1 0-1 0 0,0 1 1 0 0,0-1 0 0 0,1 0-1 0 0,-1 0 1 0 0,0 0-1 0 0,0 0 1 0 0,1 0-1 0 0,-1 0 1 0 0,0 0 0 0 0,1 0-1 0 0,-1 0 1 0 0,8-8 23 0 0,-6 6 86 0 0,-1 0 6 0 0,5-6-27 0 0,4-2-83 0 0,-8 9-25 0 0,0 0-1 0 0,0 0 1 0 0,0-1-1 0 0,-1 1 1 0 0,1-1-1 0 0,0 1 1 0 0,-1-1 0 0 0,1 0-1 0 0,-1 1 1 0 0,1-1-1 0 0,-1 0 1 0 0,0 0-1 0 0,0 0 1 0 0,0 0-1 0 0,0 0 21 0 0,9-15-92 0 0,-9 14 93 0 0,1 1 0 0 0,0-1 0 0 0,-1 0 0 0 0,1 1 0 0 0,0 0 0 0 0,0-1 0 0 0,2 0-1 0 0,-2 1 57 0 0,-2 1-75 0 0,0-1 0 0 0,1 1 0 0 0,-1-1 0 0 0,1 1 0 0 0,-1-1 0 0 0,1 1 0 0 0,-1-1 0 0 0,1 1 0 0 0,0 0 0 0 0,0-1 0 0 0,0 1 0 0 0,0 0 0 0 0,0 0 0 0 0,0 0 0 0 0,0-1 0 0 0,0 1 0 0 0,0 0-1 0 0,1 1 1 0 0,-1-1 0 0 0,0 0 0 0 0,0 0 0 0 0,1 0 0 0 0,-1 1 0 0 0,1-1 18 0 0,4-9-675 0 0,-6 9 667 0 0,1 0 0 0 0,-1 0 0 0 0,0 0 0 0 0,0 0 0 0 0,1 0 0 0 0,-1 0-1 0 0,1 1 1 0 0,-1-1 0 0 0,1 0 0 0 0,-1 0 0 0 0,1 1 0 0 0,-1-1 0 0 0,1 0-1 0 0,0 1 1 0 0,-1-1 0 0 0,1 1 0 0 0,0-1 0 0 0,1 0 8 0 0,-2 0-55 0 0,0-1 0 0 0,0 1-1 0 0,0-1 1 0 0,0 1 0 0 0,1-1 0 0 0,-1 1 0 0 0,1-1 0 0 0,-1 1-1 0 0,1 0 1 0 0,-1-1 0 0 0,2 0 55 0 0,1-3-187 0 0,-1 3-3835 0 0,-2 2 2623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7-31T16:14:12.724"/>
    </inkml:context>
    <inkml:brush xml:id="br0">
      <inkml:brushProperty name="width" value="0.1" units="cm"/>
      <inkml:brushProperty name="height" value="0.1" units="cm"/>
      <inkml:brushProperty name="color" value="#FFFFFF"/>
    </inkml:brush>
  </inkml:definitions>
  <inkml:trace contextRef="#ctx0" brushRef="#br0">1 260 920 0 0,'4'1'36'0'0,"-2"-1"-12"0"0,-1 0 1 0 0,0 0-1 0 0,0 0 1 0 0,0 0 0 0 0,1 0-1 0 0,-1 0 1 0 0,0-1-1 0 0,0 1 1 0 0,0 0 0 0 0,0-1-1 0 0,0 1 1 0 0,0-1-1 0 0,1 1 1 0 0,-1-1-25 0 0,3 0 7898 0 0,1 0-3958 0 0,7 2-4253 0 0,-7-1 1190 0 0,-3 0-386 0 0,-2 0 12 0 0,-1-5 214 0 0,1 5-705 0 0,0-1 0 0 0,0 1 0 0 0,0 0-1 0 0,0 0 1 0 0,0 0 0 0 0,0 0 0 0 0,0 0 0 0 0,0 0 0 0 0,0 0 0 0 0,0-1 0 0 0,0 1 0 0 0,0 0 0 0 0,0 0 0 0 0,0 0 0 0 0,0 0 0 0 0,0 0 0 0 0,0 0 0 0 0,0 0 0 0 0,0-1 0 0 0,0 1 0 0 0,0 0 0 0 0,0 0 0 0 0,0 0-1 0 0,0 0 1 0 0,0 0 0 0 0,0 0 0 0 0,1 0 0 0 0,-1 0 0 0 0,0 0 0 0 0,0-1 0 0 0,0 1 0 0 0,0 0 0 0 0,0 0 0 0 0,0 0 0 0 0,0 0 0 0 0,0 0 0 0 0,0 0 0 0 0,1 0 0 0 0,-1 0 0 0 0,0 0 0 0 0,0 0 0 0 0,0 0 0 0 0,0 0 0 0 0,0 0-1 0 0,0 0 1 0 0,0 0 0 0 0,1 0 0 0 0,-1 0 0 0 0,0 0 0 0 0,0 0 0 0 0,0 0-12 0 0,6 2 605 0 0,0 1 0 0 0,0-1 1 0 0,0-1-1 0 0,0 1 0 0 0,0-1 0 0 0,1 0 0 0 0,-1 0 0 0 0,6-1-605 0 0,-12 0 15 0 0,0 0 0 0 0,0 0-1 0 0,0 0 1 0 0,1 0 0 0 0,-1 0-1 0 0,0 0 1 0 0,0 0 0 0 0,0 0 0 0 0,1 0-1 0 0,-1 0 1 0 0,0 0 0 0 0,0 0-1 0 0,1 0 1 0 0,-1 0 0 0 0,0 0-1 0 0,0 0 1 0 0,0 0 0 0 0,1 0-1 0 0,-1 0 1 0 0,0 0 0 0 0,0 0-1 0 0,0 0 1 0 0,0 1 0 0 0,1-1-1 0 0,-1 0 1 0 0,0 0 0 0 0,0 0 0 0 0,0 0-1 0 0,0 0 1 0 0,1 1 0 0 0,-1-1-1 0 0,0 0 1 0 0,0 0 0 0 0,0 0-1 0 0,0 0 1 0 0,0 1 0 0 0,0-1-1 0 0,0 0 1 0 0,1 0-15 0 0,3 6-14 0 0,17 1 63 0 0,-10-6-21 0 0,0-1 236 0 0,0 0-140 0 0,-1 0-1 0 0,0 0 0 0 0,0-1 0 0 0,0-1 0 0 0,3 0-123 0 0,-10 1 14 0 0,0 0-1 0 0,0 1 0 0 0,0 0 0 0 0,1-1 1 0 0,-1 1-1 0 0,0 0 0 0 0,0 1 0 0 0,0-1 1 0 0,0 0-1 0 0,0 1 0 0 0,0 0 0 0 0,0-1 1 0 0,0 1-1 0 0,0 0 0 0 0,0 1-13 0 0,4-5 55 0 0,-4 2-46 0 0,-1 0-5 0 0,0 0 0 0 0,0 1 0 0 0,0-1 0 0 0,0 0 0 0 0,0 0 0 0 0,0-1 0 0 0,0 1 0 0 0,-1 0 0 0 0,1-1 0 0 0,0 1 0 0 0,-1-1 0 0 0,1 1 0 0 0,-1-1 0 0 0,1 0 0 0 0,-1 0 0 0 0,1-1-4 0 0,-1 3 3 0 0,-1 0-1 0 0,1 0 1 0 0,0 0 0 0 0,-1 0-1 0 0,1 0 1 0 0,0 0 0 0 0,-1 0-1 0 0,1 0 1 0 0,0 0 0 0 0,-1 0-1 0 0,1 0 1 0 0,0 0 0 0 0,-1 0-1 0 0,1 1 1 0 0,0-1 0 0 0,-1 0-1 0 0,1 1 1 0 0,-1-1 0 0 0,1 0-1 0 0,0 1-2 0 0,11 0 0 0 0,21-2 17 0 0,-20-5 15 0 0,-11 5-27 0 0,10-15 167 0 0,-11 15-4 0 0,-1 1 6 0 0,13 0-144 0 0,-12 0 65 0 0,0 0 1 0 0,0 1 0 0 0,0-1 0 0 0,0 0 0 0 0,0 1-1 0 0,0-1 1 0 0,0 0 0 0 0,0 1 0 0 0,0 0 0 0 0,-1-1-1 0 0,1 1 1 0 0,0-1 0 0 0,0 1 0 0 0,0 0 0 0 0,-1 0-1 0 0,1-1 1 0 0,0 1 0 0 0,-1 0 0 0 0,1 0 0 0 0,-1 0-1 0 0,1 0 1 0 0,-1 0 0 0 0,1 0 0 0 0,-1 0 0 0 0,1 0-96 0 0,0 1-230 0 0,0 1 201 0 0,1 1 0 0 0,-1 0 0 0 0,1 0 1 0 0,-1 0-1 0 0,0-1 0 0 0,0 1 0 0 0,-1 0 0 0 0,1 0 0 0 0,-1 3 29 0 0,0-2 41 0 0,1 0 0 0 0,-1 0-1 0 0,2 0 1 0 0,-1 1 0 0 0,1 2-41 0 0,5 7 13 0 0,0 3-12 0 0,-7-12 3 0 0,0 0 6 0 0,1 0 10 0 0,1 17 103 0 0,-1-16-119 0 0,-1-1 0 0 0,1 0 0 0 0,1 1 0 0 0,-1-1 0 0 0,1 0 1 0 0,0 0-1 0 0,1 0-4 0 0,-1 0-2 0 0,0 0 1 0 0,0-1-1 0 0,0 1 1 0 0,-1 0-1 0 0,0 0 1 0 0,0 0-1 0 0,-1 0 2 0 0,0 0 4 0 0,0-1 0 0 0,0 0 0 0 0,1 0-1 0 0,-1 1 1 0 0,1-1 0 0 0,0 0 0 0 0,1 2-4 0 0,9 29 309 0 0,-10-34-422 0 0,-1 2 114 0 0,1 1 0 0 0,0-1 0 0 0,0 1 0 0 0,0-1 0 0 0,0 0 0 0 0,1 1 0 0 0,-1-1 0 0 0,2 0-1 0 0,-3-2 20 0 0,1 1 153 0 0,-1-2-15 0 0,0 6-76 0 0,0-5-50 0 0,0-2-138 0 0,0 0-78 0 0,0 0-22 0 0,0 0 56 0 0,0 0 240 0 0,0 0 109 0 0,0 0 22 0 0,0 0-23 0 0,2-1-118 0 0,10-2-69 0 0,-11 2-11 0 0,-1 1 0 0 0,0 0 0 0 0,1 0 0 0 0,-1 0 0 0 0,1 0 0 0 0,-1 0 0 0 0,0-1 0 0 0,1 1 0 0 0,-1 0 0 0 0,0 0 0 0 0,1 0 0 0 0,-1-1 0 0 0,0 1 0 0 0,0 0 0 0 0,1-1 0 0 0,-1 1 0 0 0,0 0 0 0 0,0-1 0 0 0,1 1 0 0 0,-1 0 0 0 0,0-1 0 0 0,0 1 0 0 0,0 0 0 0 0,0-1 0 0 0,1 1 0 0 0,5-9-1 0 0,0 0-4 0 0,-3 5-5 0 0,0 0 0 0 0,0 0 0 0 0,-1-1-1 0 0,1 1 1 0 0,-1-1 0 0 0,0 1 0 0 0,0-1 0 0 0,0 0 0 0 0,-1 1 0 0 0,0-1 0 0 0,0 0 0 0 0,0 0 0 0 0,0-2 10 0 0,-1 0-8 0 0,1 0 0 0 0,0 0 0 0 0,0 0-1 0 0,1 0 1 0 0,0 0 8 0 0,4-21-23 0 0,11-38-481 0 0,-2 21 447 0 0,-11 16 205 0 0,4-18-361 0 0,1 0-1 0 0,3-2 214 0 0,-8 29-59 0 0,-3 15 46 0 0,-1 1 0 0 0,1 0-1 0 0,1-1 1 0 0,-1 1 0 0 0,1 0 0 0 0,-1 0-1 0 0,1 0 1 0 0,1-2 13 0 0,0 2-17 0 0,-1 0 1 0 0,-1 0-1 0 0,1 0 0 0 0,0 0 1 0 0,-1 0-1 0 0,0 0 0 0 0,0 0 1 0 0,0-3 16 0 0,0 5-8 0 0,0 0 1 0 0,0 0-1 0 0,0 0 1 0 0,0-1 0 0 0,0 1-1 0 0,0 0 1 0 0,0 0-1 0 0,1 1 1 0 0,-1-1 0 0 0,1 0-1 0 0,0-1 8 0 0,9-11-24 0 0,-9 12-36 0 0,2-2-16 0 0,13-21 490 0 0,-16 24-264 0 0,-1 1-234 0 0,0 0-106 0 0,0 0-24 0 0,0-1 216 0 0,0 1-1 0 0,0 0 1 0 0,0-1-1 0 0,0 1 1 0 0,0 0-1 0 0,0-1 1 0 0,0 1-1 0 0,0 0 1 0 0,0-1-1 0 0,0 1 1 0 0,0 0-1 0 0,0-1 0 0 0,0 1 1 0 0,0 0-1 0 0,0 0 1 0 0,0-1-1 0 0,1 1 1 0 0,-1 0-1 0 0,0 0 1 0 0,0-1-1 0 0,0 1 1 0 0,1 0-1 0 0,-1 0 1 0 0,0-1-1 0 0,0 1 1 0 0,0 0-1 0 0,1 0 1 0 0,-1 0-1 0 0,0-1 1 0 0,1 1-1 0 0,-1 0 1 0 0,0 0-2 0 0,10 3 65 0 0,9 13-103 0 0,-16-12 67 0 0,0 0 0 0 0,0 0 0 0 0,0 0 0 0 0,-1 0 0 0 0,1 0 0 0 0,-1 1 0 0 0,0-1 1 0 0,0 1-1 0 0,-1 0 0 0 0,1 0 0 0 0,-1-1 0 0 0,0 1 0 0 0,0 0 0 0 0,-1 0 0 0 0,0 0 0 0 0,1 4-29 0 0,-1 75-452 0 0,0-60 460 0 0,3-18 19 0 0,-1-1 14 0 0,17 64 361 0 0,4 40-402 0 0,-9-40 2 0 0,-11-51-2 0 0,-2-13 0 0 0,0 0 0 0 0,0 0 0 0 0,0 0 0 0 0,1 0 0 0 0,1 2 0 0 0,-2-4 0 0 0,0-1 0 0 0,-1 0 0 0 0,1 0 0 0 0,0 1 0 0 0,-1-1 0 0 0,1 1 0 0 0,-1-1 0 0 0,0 0 0 0 0,0 1 0 0 0,0-1 0 0 0,0 1 0 0 0,0-1 0 0 0,-1 0 0 0 0,1 1 0 0 0,-1-1 0 0 0,1 1 0 0 0,-1-1 0 0 0,0 1 0 0 0,1-2 0 0 0,0 0 0 0 0,-1 0 0 0 0,1 0 0 0 0,0-1 0 0 0,0 1 0 0 0,0 0 0 0 0,0 0 0 0 0,1 0 0 0 0,-1 0 0 0 0,0 0 0 0 0,0-1 0 0 0,0 1 0 0 0,1 0 0 0 0,-1 0 0 0 0,0 0 0 0 0,1-1 0 0 0,-1 1 0 0 0,1 0 0 0 0,-1 0 0 0 0,1-1 0 0 0,-1 1 0 0 0,1 0 0 0 0,0-1 0 0 0,-1 1 0 0 0,1-1 0 0 0,0 1 0 0 0,-1-1 0 0 0,1 1 0 0 0,0-1 0 0 0,3 3 0 0 0,-4-2 0 0 0,1 0 0 0 0,0-1 0 0 0,-1 1 0 0 0,1 0 0 0 0,-1 0 0 0 0,1-1 0 0 0,-1 1 0 0 0,1 0 0 0 0,-1 0 0 0 0,1 0 0 0 0,-1 0 0 0 0,0-1 0 0 0,1 2 0 0 0,0 4 0 0 0,1 1 0 0 0,0-1 0 0 0,1 0 0 0 0,0 1 0 0 0,3 4 0 0 0,-6-10 0 0 0,1-1 0 0 0,-1 1 0 0 0,1 0 0 0 0,-1 0 0 0 0,1 0 0 0 0,-1 0 0 0 0,0 0 0 0 0,1 0 0 0 0,-1 0 0 0 0,0 0 0 0 0,0 0 0 0 0,0 0 0 0 0,0 0 0 0 0,0 0 0 0 0,0 0 0 0 0,3 25 0 0 0,1-17 0 0 0,3 1 0 0 0,4-4 0 0 0,-10-5 0 0 0,-1-1 0 0 0,1 0 0 0 0,0 1 0 0 0,-1-1 0 0 0,1 0 0 0 0,0 0 0 0 0,-1 0 0 0 0,1 0 0 0 0,0 0 0 0 0,-1 1 0 0 0,1-1 0 0 0,0 0 0 0 0,-1 0 0 0 0,1 0 0 0 0,0-1 0 0 0,2 1 0 0 0,0-2 0 0 0,14-9 0 0 0,-15 9 0 0 0,0 1 0 0 0,0-1 0 0 0,0 0 0 0 0,0 0 0 0 0,0 0 0 0 0,0-1 0 0 0,-1 1 0 0 0,1 0 0 0 0,-1-1 0 0 0,1 1 0 0 0,-1-1 0 0 0,0 1 0 0 0,0-1 0 0 0,0-1 0 0 0,8-16 0 0 0,-6 15 0 0 0,-1 0 0 0 0,0 0 0 0 0,-1 0 0 0 0,1-1 0 0 0,-1 1 0 0 0,0-3 0 0 0,4-13 0 0 0,13-49 1 0 0,-10 38-18 0 0,6-16 17 0 0,-11 38-89 0 0,0-1 1 0 0,-1 1-1 0 0,0-3 89 0 0,5-20-220 0 0,-1 12 132 0 0,-2 8-66 0 0,-1 0 0 0 0,0 1 0 0 0,0-1 0 0 0,-1 0 0 0 0,0-8 154 0 0,-1-2-230 0 0,2 1 1 0 0,2-7 229 0 0,1-9-125 0 0,-5 33 125 0 0,-1 0 0 0 0,1 0 0 0 0,0 1 0 0 0,0-1 0 0 0,1 1 0 0 0,0-1 0 0 0,-1 1 0 0 0,1-1 0 0 0,1 1 0 0 0,1-4 0 0 0,-3 6 24 0 0,0 1 0 0 0,0-1 0 0 0,0 0 0 0 0,0 1 0 0 0,-1-1 0 0 0,1 0 0 0 0,-1 0-1 0 0,1 0 1 0 0,-1 1 0 0 0,0-2-24 0 0,6-25 201 0 0,-6 25-185 0 0,8-10-140 0 0,-5 7 44 0 0,-3 6 80 0 0,1-1 0 0 0,-1 1-1 0 0,0 0 1 0 0,0-1 0 0 0,1 1-1 0 0,-1 0 1 0 0,0 0 0 0 0,1-1-1 0 0,-1 1 1 0 0,0 0 0 0 0,1 0-1 0 0,-1-1 1 0 0,1 1 0 0 0,-1 0-1 0 0,0 0 1 0 0,1 0 0 0 0,-1 0-1 0 0,1 0 1 0 0,-1 0 0 0 0,1 0-1 0 0,-1 0 1 0 0,0 0 0 0 0,1 0-1 0 0,-1 0 1 0 0,1 0 0 0 0,-1 0-1 0 0,1 0 1 0 0,-1 0 0 0 0,0 0-1 0 0,1 0 1 0 0,-1 0 0 0 0,1 0-1 0 0,-1 1 1 0 0,0-1 0 0 0,1 0-1 0 0,-1 0 1 0 0,0 1 0 0 0,1-1-1 0 0,-1 0 1 0 0,0 0 0 0 0,1 1-1 0 0,-1-1 1 0 0,0 0 0 0 0,0 1-1 0 0,1-1 1 0 0,-1 1 0 0 0,19 22-175 0 0,-15-19 81 0 0,0 6 78 0 0,-2 22 111 0 0,-2-25-37 0 0,0 1 1 0 0,1 0-1 0 0,0 0 0 0 0,1 2-58 0 0,0 2 46 0 0,0 1-1 0 0,0 0 0 0 0,-1-1 1 0 0,-1 3-46 0 0,4 31-415 0 0,-3-38 462 0 0,3 18 561 0 0,-1 1 0 0 0,0 18-608 0 0,3 15 165 0 0,-5-50-121 0 0,0-1-1 0 0,0 0 1 0 0,2 8-44 0 0,1 4 56 0 0,-3-19-40 0 0,0 1 0 0 0,-1-1 0 0 0,1 1 1 0 0,-1-1-1 0 0,0 0 0 0 0,0 1 1 0 0,0-1-1 0 0,0 1 0 0 0,0 0-16 0 0,-2 18 112 0 0,2-10-98 0 0,0-6 55 0 0,0 2-4 0 0,0-6-107 0 0,0-1-24 0 0,0 0 2 0 0,2-1 11 0 0,8-4 54 0 0,-7 4 0 0 0,0 0 0 0 0,-1 0-1 0 0,1-1 1 0 0,0 0 0 0 0,-1 1 0 0 0,1-1 0 0 0,-1 0-1 0 0,2-2 0 0 0,-3 3-9 0 0,0 0-1 0 0,0-1 1 0 0,-1 1-1 0 0,1 0 1 0 0,0 0-1 0 0,-1 0 1 0 0,0-1-1 0 0,1 1 1 0 0,-1 0-1 0 0,1-2 10 0 0,1-4-27 0 0,5-4-46 0 0,-6 10 72 0 0,1 0 0 0 0,-1 0 0 0 0,1-1 0 0 0,-1 1 0 0 0,1 0 0 0 0,-1-1 0 0 0,0 1 1 0 0,0-1-1 0 0,0 1 0 0 0,0-1 0 0 0,0 1 0 0 0,0-1 0 0 0,0 0 0 0 0,0 1 0 0 0,0-2 1 0 0,7-16-15 0 0,8-14-124 0 0,-13 27 171 0 0,0 1 1 0 0,0-1 0 0 0,0 1-1 0 0,1 0 1 0 0,1-2-33 0 0,-3 5 142 0 0,-1-7 2 0 0,10-9-160 0 0,-10 16-73 0 0,-2-1-44 0 0,5-4 58 0 0,3-4 372 0 0,23-24-849 0 0,-22 27 579 0 0,-6 7 102 0 0,-2 1 11 0 0,0 0-4 0 0,1-1-22 0 0,6-2-92 0 0,7 7-22 0 0,-10-2 0 0 0,-3-1 0 0 0,0 0 0 0 0,0-1 0 0 0,1 1 0 0 0,-1-1 0 0 0,0 1 0 0 0,1-1 0 0 0,-1 1 0 0 0,1-1 0 0 0,-1 0 0 0 0,0 1 0 0 0,1-1 0 0 0,-1 0 0 0 0,1 0 0 0 0,1 0 16 0 0,0 0-1 0 0,0 1 1 0 0,0-1-1 0 0,0 1 1 0 0,0 0 0 0 0,0 0-1 0 0,-1 0 1 0 0,1 0-1 0 0,0 1 1 0 0,-1-1-1 0 0,1 1 1 0 0,-1 0-1 0 0,0-1 1 0 0,1 1 0 0 0,-1 0-1 0 0,0 0 1 0 0,0 1-1 0 0,1 0-15 0 0,1-1 74 0 0,2-2-51 0 0,0 0 1 0 0,0 1 0 0 0,0 0 0 0 0,1 0-1 0 0,-1 1 1 0 0,2 0-24 0 0,-3 1 63 0 0,-4-3-66 0 0,23-2 157 0 0,-22 2-152 0 0,0 0 0 0 0,0 0 0 0 0,0 1 0 0 0,0-1 0 0 0,0 0 0 0 0,0 1 0 0 0,0-1 1 0 0,0 1-1 0 0,0 0 0 0 0,0 0-2 0 0,-1-1 4 0 0,-1 0 1 0 0,1 0-1 0 0,-1 0 0 0 0,1 0 1 0 0,-1 0-1 0 0,1 0 0 0 0,-1 0 1 0 0,1 0-1 0 0,0 0 0 0 0,-1 0 1 0 0,1 0-1 0 0,-1-1 0 0 0,1 1 1 0 0,-1 0-1 0 0,0 0 0 0 0,1-1 1 0 0,-1 1-1 0 0,1 0 0 0 0,-1-1 1 0 0,1 1-1 0 0,-1 0 0 0 0,1-1-4 0 0,0 0 12 0 0,2 0-128 0 0,0 1 1 0 0,1-1 0 0 0,-1 0 0 0 0,0 1 0 0 0,1 0-1 0 0,-1 0 1 0 0,1 0 0 0 0,-1 0 0 0 0,1 1 0 0 0,2 0 115 0 0,7 0-308 0 0,-10-1 532 0 0,-3 0 236 0 0,0 0 48 0 0,4 0-124 0 0,-1 0-390 0 0,4 0-212 0 0,1 0-1 0 0,0 0 0 0 0,0 1 1 0 0,0 0-1 0 0,6 2 219 0 0,-12-2 141 0 0,1-1 0 0 0,-1 1 1 0 0,0-1-1 0 0,1 0 0 0 0,-1 0 1 0 0,1 0-1 0 0,-1 0 0 0 0,0 0 1 0 0,1 0-1 0 0,-1-1 0 0 0,1 1 0 0 0,-1-1 1 0 0,0 1-1 0 0,1-2-141 0 0,14-1-85 0 0,-14 4-88 0 0,20 6-17 0 0,-12-7 199 0 0,1-2 43 0 0,18 2-31 0 0,0 0-16 0 0,-16 0-255 0 0,-12 0-96 0 0,-2 0-26 0 0,0 0 94 0 0,0 0 407 0 0,2 0 0 0 0,0 0 0 0 0,0 0 0 0 0,-1 0 0 0 0,1 0 0 0 0,0 1 0 0 0,-1-1 0 0 0,1 1 0 0 0,0-1 0 0 0,0 1-129 0 0,2 0-3100 0 0,-3-1-3412 0 0,-1 0-1007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7-31T16:14:21.215"/>
    </inkml:context>
    <inkml:brush xml:id="br0">
      <inkml:brushProperty name="width" value="0.05" units="cm"/>
      <inkml:brushProperty name="height" value="0.05" units="cm"/>
    </inkml:brush>
  </inkml:definitions>
  <inkml:trace contextRef="#ctx0" brushRef="#br0">1 1 5064 0 0,'0'0'389'0'0,"0"0"23"0"0,0 0 1023 0 0,0 0 475 0 0,0 0 98 0 0,0 0-152 0 0,0 0-724 0 0,1 13 1844 0 0,14 33-831 0 0,-15-46-2120 0 0,0 0 0 0 0,0 0 0 0 0,0 0 0 0 0,0 1 0 0 0,1-1 0 0 0,-1 0 0 0 0,0 0 0 0 0,0 1 0 0 0,0-1 0 0 0,0 0 0 0 0,0 0 0 0 0,0 0 0 0 0,0 1 0 0 0,0-1-1 0 0,0 0 1 0 0,0 0 0 0 0,0 1 0 0 0,0-1 0 0 0,0 0 0 0 0,0 0 0 0 0,0 1 0 0 0,0-1 0 0 0,0 0 0 0 0,0 0 0 0 0,0 1 0 0 0,0-1 0 0 0,0 0 0 0 0,0 0 0 0 0,0 1-26 0 0,0-1 47 0 0,-1 0 0 0 0,1 0 0 0 0,0 1-1 0 0,0-1 1 0 0,0 0 0 0 0,0 0-1 0 0,0 1 1 0 0,0-1 0 0 0,0 0-1 0 0,0 0 1 0 0,0 1 0 0 0,0-1-1 0 0,0 0 1 0 0,0 0 0 0 0,0 1-1 0 0,0-1 1 0 0,0 0 0 0 0,0 0-1 0 0,0 0 1 0 0,0 1 0 0 0,0-1 0 0 0,1 0-1 0 0,-1 0 1 0 0,0 1 0 0 0,0-1-1 0 0,0 0 1 0 0,0 0 0 0 0,0 0-1 0 0,1 1-45 0 0,3 5 268 0 0,-1 1 0 0 0,1-1 0 0 0,-1 1 0 0 0,-1 0 0 0 0,1 0 0 0 0,-1 0 0 0 0,0 0 0 0 0,0 8-268 0 0,1 6 483 0 0,-3-18-343 0 0,0 0 0 0 0,1 1 0 0 0,-1-1 0 0 0,1 0 0 0 0,0 0 0 0 0,0 0 0 0 0,0 1 0 0 0,0-1 0 0 0,0 0 0 0 0,1 1-140 0 0,3 11 170 0 0,-3-7-175 0 0,0-4 5 0 0,-1 0-1 0 0,-1 0 1 0 0,1 0 0 0 0,0 1-1 0 0,-1-1 1 0 0,0 2 0 0 0,0-3 5 0 0,0 1 0 0 0,1 0-1 0 0,-1 0 1 0 0,1-1 0 0 0,0 1 0 0 0,0 0 0 0 0,1 2-5 0 0,16 40 698 0 0,-8-18-429 0 0,-9-25-257 0 0,1 0-1 0 0,-2 0 1 0 0,1-1 0 0 0,0 1 0 0 0,-1 0 0 0 0,1 0-1 0 0,-1 2-11 0 0,0-2-45 0 0,0-1-1 0 0,1 1 0 0 0,-1-1 0 0 0,1 0 1 0 0,-1 1-1 0 0,1-1 0 0 0,0 0 0 0 0,0 0 1 0 0,0 1 45 0 0,0 0-56 0 0,0-1 1 0 0,0 1 0 0 0,-1 0 0 0 0,1 0 0 0 0,-1-1 0 0 0,1 1 0 0 0,-1 0 0 0 0,0 2 55 0 0,0-2 59 0 0,0-1-1 0 0,0 1 0 0 0,0 0 1 0 0,1-1-1 0 0,-1 1 1 0 0,1 0-1 0 0,0-1 0 0 0,0 1 1 0 0,1 1-59 0 0,1 3 218 0 0,-1-1 0 0 0,1 0 0 0 0,-1 1 0 0 0,1 4-218 0 0,-2-5 20 0 0,1 0 0 0 0,-1-1 0 0 0,2 1 0 0 0,-1-1 0 0 0,0 1 0 0 0,3 3-20 0 0,-1-3 19 0 0,0 1 1 0 0,0 1 0 0 0,-1-1-1 0 0,0 1 1 0 0,1 7-20 0 0,1-1 30 0 0,11 26 61 0 0,-11-27-64 0 0,0-1 1 0 0,-1 1-1 0 0,0 0 1 0 0,1 7-28 0 0,1 3 58 0 0,-5-18-49 0 0,1 1 0 0 0,-1-1 1 0 0,0 0-1 0 0,0 0 0 0 0,0 1 0 0 0,-1 1-9 0 0,0-3 3 0 0,1 0-1 0 0,0 0 0 0 0,0-1 1 0 0,0 1-1 0 0,0 0 0 0 0,1-1 0 0 0,-1 1 1 0 0,1-1-1 0 0,0 1 0 0 0,0 0-2 0 0,1 1 11 0 0,0 0-1 0 0,-1 0 0 0 0,0 0 1 0 0,0 0-1 0 0,0 3-10 0 0,2 4 11 0 0,1 0 1 0 0,0 0-1 0 0,0-1 0 0 0,1 0 1 0 0,8 11-12 0 0,-3-3 7 0 0,-1-3-9 0 0,-6-10 6 0 0,0 1 0 0 0,-1-1 0 0 0,0 0-1 0 0,2 5-3 0 0,-2-4 14 0 0,0 1-1 0 0,1-1 0 0 0,0-1 0 0 0,1 1 0 0 0,0-1 0 0 0,0 0 0 0 0,0 0 0 0 0,0 0 0 0 0,1 0 0 0 0,0-1-13 0 0,27 34 64 0 0,9 3-64 0 0,11 8-353 0 0,12 10 282 0 0,-49-46 76 0 0,-10-8 76 0 0,0-1 1 0 0,0 0-1 0 0,0-1 1 0 0,3 2-82 0 0,1 0 89 0 0,-1 0 0 0 0,0 0 0 0 0,0 1-89 0 0,-2-1-183 0 0,1 0 1 0 0,0 0 0 0 0,6 2 182 0 0,36 17 26 0 0,-12-8 1144 0 0,-30-13-1047 0 0,0 0 0 0 0,0 0 0 0 0,1-1-1 0 0,-1 0 1 0 0,1-1 0 0 0,6 2-123 0 0,-1-2 0 0 0,0 2 0 0 0,0 0 0 0 0,12 4 0 0 0,-13-3 0 0 0,0 0 0 0 0,0-2 0 0 0,0 0 0 0 0,9 1 0 0 0,2-1 29 0 0,0 1 0 0 0,-1 1 0 0 0,13 4-29 0 0,-26-5 44 0 0,0-1 1 0 0,0-1-1 0 0,1 1 1 0 0,0-2-1 0 0,9 1-44 0 0,0-1-83 0 0,0 1-1 0 0,12 3 84 0 0,-13-2 216 0 0,0-1 1 0 0,13 0-217 0 0,-18-1 50 0 0,1 0 0 0 0,8 2-50 0 0,-9-1 30 0 0,1 0 1 0 0,7-1-31 0 0,-9 0 27 0 0,-1 0 1 0 0,11 3-28 0 0,-10-2 35 0 0,-1-1 0 0 0,11 1-35 0 0,74 2 155 0 0,-70-3-117 0 0,-13-1-9 0 0,1 1-1 0 0,-1-2 1 0 0,6-1-29 0 0,4-5 39 0 0,-22 5-36 0 0,1 1 1 0 0,-1 0-1 0 0,1 0 1 0 0,-1 0-1 0 0,1 1 1 0 0,-1-1-1 0 0,1 1 1 0 0,0-1-1 0 0,-1 1 1 0 0,1 0-1 0 0,0 0 1 0 0,-1 0-1 0 0,3 1-3 0 0,-3-1 7 0 0,0 0 1 0 0,0 0-1 0 0,0 0 0 0 0,0 0 0 0 0,0 0 1 0 0,0-1-1 0 0,1 1 0 0 0,-1 0 0 0 0,0-1 1 0 0,0 0-1 0 0,0 1 0 0 0,1-2-7 0 0,-1 1 22 0 0,1 0-1 0 0,-1 0 0 0 0,1 1 0 0 0,-1-1 1 0 0,1 1-1 0 0,0-1 0 0 0,2 1-21 0 0,4-1 24 0 0,1-1 1 0 0,0 0-1 0 0,-1-1 0 0 0,0 0 1 0 0,1 0-1 0 0,-1-1 0 0 0,7-4-24 0 0,-9 4-115 0 0,-4 3 145 0 0,-1 0 1 0 0,0 0-1 0 0,0 0 0 0 0,-1-1 1 0 0,1 1-1 0 0,0 0 1 0 0,0-1-1 0 0,-1 0 1 0 0,1 1-1 0 0,-1-1 1 0 0,1 0-1 0 0,-1 0-30 0 0,1 0 6 0 0,-1 1-1 0 0,0 0 1 0 0,0 0-1 0 0,1-1 1 0 0,-1 1-1 0 0,1 0 1 0 0,-1 0-1 0 0,1 0 1 0 0,-1 0-1 0 0,1 1 1 0 0,-1-1-1 0 0,1 0 1 0 0,0 1-1 0 0,1-1-5 0 0,-1 0-25 0 0,1 1-1 0 0,-1-1 1 0 0,0 0-1 0 0,0 0 1 0 0,0 0-1 0 0,0 0 1 0 0,0 0 0 0 0,-1 0-1 0 0,1-1 1 0 0,1 0 25 0 0,9-9-122 0 0,-8 8 121 0 0,0-1 1 0 0,0 1 0 0 0,0-1-1 0 0,-1 0 1 0 0,0 0 0 0 0,2-2 0 0 0,13-16 211 0 0,-14 18-161 0 0,-1 1 0 0 0,0-1 0 0 0,0 0 0 0 0,0 0 0 0 0,2-4-50 0 0,15-27 0 0 0,-13 23 0 0 0,0 0 0 0 0,-1-1 0 0 0,-1 1 0 0 0,2-6 0 0 0,0 2 0 0 0,-6 13 0 0 0,0 1 0 0 0,0 0 0 0 0,0-1 0 0 0,0 1 0 0 0,0-1 0 0 0,0 1 0 0 0,-1-1 0 0 0,1 1 0 0 0,-1-1 0 0 0,0-1 0 0 0,3-16 7 0 0,-2 17-11 0 0,0 0 0 0 0,-1 0-1 0 0,1 0 1 0 0,-1 0-1 0 0,0 0 1 0 0,0 0 0 0 0,0 0-1 0 0,0 0 1 0 0,0-1 4 0 0,-6-19-417 0 0,6 21 153 0 0,0 2 21 0 0,0 0 116 0 0,1-2 51 0 0,3-19-27 0 0,-4 18 81 0 0,0 0 0 0 0,0 0 0 0 0,1 1 1 0 0,-1-1-1 0 0,1 0 0 0 0,0 1 0 0 0,-1-1 1 0 0,1 1-1 0 0,0-1 0 0 0,1 0 22 0 0,-1 2-96 0 0,-2 0 76 0 0,0 0 0 0 0,1 0 1 0 0,-1 1-1 0 0,1-1 0 0 0,-1 0 0 0 0,1 0 0 0 0,-1 0 0 0 0,1 0 1 0 0,-1 0-1 0 0,1 0 0 0 0,0 0 0 0 0,0 0 0 0 0,0 0 0 0 0,-1-1 1 0 0,1 1-1 0 0,0 0 20 0 0,0-4-83 0 0,-3-6-401 0 0,0 0 1 0 0,2-1-1 0 0,-1 1 0 0 0,1-7 484 0 0,0 14-1558 0 0,-4-9-413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7-31T16:14:24.836"/>
    </inkml:context>
    <inkml:brush xml:id="br0">
      <inkml:brushProperty name="width" value="0.05" units="cm"/>
      <inkml:brushProperty name="height" value="0.05" units="cm"/>
    </inkml:brush>
  </inkml:definitions>
  <inkml:trace contextRef="#ctx0" brushRef="#br0">5 1699 10136 0 0,'0'0'230'0'0,"0"0"30"0"0,0 0 19 0 0,0 0 88 0 0,0 0 337 0 0,0 0 146 0 0,0 0 29 0 0,0 0-40 0 0,0 0-201 0 0,0 0-87 0 0,2 1-20 0 0,17 8 524 0 0,-17-8-527 0 0,-2-1 0 0 0,2 1 11 0 0,6 6 45 0 0,-7-7-562 0 0,-1 0 0 0 0,0 0 1 0 0,0 0-1 0 0,0 0 0 0 0,0 0 0 0 0,0 0 0 0 0,1 0 1 0 0,-1 0-1 0 0,0 0 0 0 0,0 0 0 0 0,0 0 0 0 0,0 0 1 0 0,0 0-1 0 0,1 0 0 0 0,-1 0 0 0 0,0 0 0 0 0,0 0 1 0 0,0 0-1 0 0,0 0 0 0 0,0 0 0 0 0,0 0 0 0 0,1-1 1 0 0,-1 1-1 0 0,0 0 0 0 0,0 0 0 0 0,0 0 0 0 0,0 0 1 0 0,0 0-1 0 0,0 0 0 0 0,0 0 0 0 0,0-1 0 0 0,0 1 1 0 0,0 0-1 0 0,0 0 0 0 0,0 0 0 0 0,0 0 0 0 0,1 0 1 0 0,-1-1-1 0 0,0 1 0 0 0,0 0 0 0 0,0 0-22 0 0,0 0 22 0 0,0 0 0 0 0,0-1 0 0 0,0 1 0 0 0,0 0 0 0 0,0 0 0 0 0,0 0 0 0 0,0 0-1 0 0,0-1 1 0 0,0 1 0 0 0,0 0 0 0 0,0 0 0 0 0,0 0 0 0 0,0 0 0 0 0,0 0 0 0 0,0 0 0 0 0,0-1 0 0 0,0 1-1 0 0,0 0 1 0 0,1 0 0 0 0,-1 0 0 0 0,0 0 0 0 0,0 0 0 0 0,0 0 0 0 0,0 0 0 0 0,0 0 0 0 0,0 0 0 0 0,1-1-1 0 0,-1 1 1 0 0,0 0 0 0 0,0 0 0 0 0,0 0 0 0 0,0 0 0 0 0,0 0 0 0 0,1 0 0 0 0,-1 0 0 0 0,0 0-1 0 0,0 0 1 0 0,0 0 0 0 0,0 0 0 0 0,0 0 0 0 0,1 0-22 0 0,64 51 2259 0 0,-57-39-1462 0 0,13 2-105 0 0,-12-9-515 0 0,0 0 0 0 0,0 1 0 0 0,5 4-177 0 0,17 7 313 0 0,-7-4-16 0 0,-16-9-272 0 0,-1 0-1 0 0,1-1 1 0 0,0 0-1 0 0,0-1 1 0 0,7 2-25 0 0,22 8 49 0 0,-25-8-16 0 0,-1 1 0 0 0,0-2 0 0 0,1 0 0 0 0,0 0 0 0 0,-1-1 0 0 0,1 0 0 0 0,0-1 0 0 0,9 0-33 0 0,-16-1 30 0 0,0 1 0 0 0,0-1 0 0 0,0 1 0 0 0,4 2-30 0 0,-3-2 34 0 0,-1 1 0 0 0,0-1 0 0 0,1-1 0 0 0,4 1-34 0 0,256 3 728 0 0,-246-5-694 0 0,0 0-1 0 0,11-4-33 0 0,-13 2 43 0 0,0 1-1 0 0,10 0-42 0 0,-15 1-8 0 0,1 0 0 0 0,-1-1 1 0 0,8-2 7 0 0,-9 2-14 0 0,1 0 1 0 0,0 0-1 0 0,7 1 14 0 0,20-1 227 0 0,0-1 1 0 0,14-5-228 0 0,-35 5 216 0 0,83-17 142 0 0,-77 15-307 0 0,-18 4-24 0 0,0-1 1 0 0,1 1-1 0 0,-1 1 0 0 0,0-1-27 0 0,6 1 48 0 0,0-2 0 0 0,0 1 0 0 0,12-4-48 0 0,14-2 70 0 0,13-6 36 0 0,-29 9-52 0 0,-1 0 0 0 0,3-2-54 0 0,0 0 50 0 0,10 0 2 0 0,-24 4-16 0 0,1 0 0 0 0,-1 0 0 0 0,9-4-36 0 0,18-6 142 0 0,31-6-142 0 0,-32 10 63 0 0,28-12-63 0 0,37-12 64 0 0,-80 26-44 0 0,-17 5-13 0 0,0-1 1 0 0,0 1-1 0 0,0-1 0 0 0,0 0 1 0 0,-1 0-1 0 0,3-1-7 0 0,0-1 15 0 0,0 0 1 0 0,0 1-1 0 0,8-3-15 0 0,5-1 18 0 0,5-2 11 0 0,-19 8-20 0 0,-1-1-1 0 0,0 0 1 0 0,0 0 0 0 0,0 0-1 0 0,0-1-8 0 0,19-9 52 0 0,1 0 0 0 0,0 1 0 0 0,21-5-52 0 0,-6-1 70 0 0,-29 12-39 0 0,0 0 0 0 0,11-2-31 0 0,-5 1 28 0 0,0 0 0 0 0,0-1 0 0 0,-1-1 0 0 0,7-4-28 0 0,-10 5 12 0 0,-1 0 6 0 0,0-1 0 0 0,-1-1-1 0 0,11-9-17 0 0,-12 9 18 0 0,1 0-1 0 0,0 1 0 0 0,1 0 1 0 0,0 1-1 0 0,0 0-17 0 0,52-27 63 0 0,-27 14 2 0 0,7-2-65 0 0,7-2 0 0 0,-3 0 0 0 0,-11 6 0 0 0,11-9 0 0 0,-10 5 0 0 0,40-24 64 0 0,-61 35-64 0 0,6-2 0 0 0,-22 12 0 0 0,0 1 0 0 0,0-1 0 0 0,0 1 0 0 0,0-1 0 0 0,0 0 0 0 0,0 0 0 0 0,0 1 0 0 0,0-1 0 0 0,0 0 0 0 0,0 0 0 0 0,0 0 0 0 0,0 0 0 0 0,0 0 0 0 0,0 0 0 0 0,-1-1 0 0 0,1 1 0 0 0,0 0 0 0 0,0 0 0 0 0,0 0 0 0 0,0 0 0 0 0,0 0 0 0 0,0 0 0 0 0,1 0 0 0 0,-1 0 0 0 0,0 0 0 0 0,0 1 0 0 0,2-1 0 0 0,-2 0 0 0 0,2 0 0 0 0,0-1 0 0 0,0 1 0 0 0,0-1 0 0 0,0 0 0 0 0,0 0 0 0 0,0 0 0 0 0,1-1 0 0 0,-3 1 0 0 0,1 0 0 0 0,0 1 0 0 0,0-1 0 0 0,-1 1 0 0 0,1 0 0 0 0,0-1 0 0 0,0 1 0 0 0,2 0 0 0 0,-3 0 0 0 0,1 0 0 0 0,0 0 0 0 0,0-1 0 0 0,0 1 0 0 0,-1 0 0 0 0,1 0 0 0 0,-1-1 0 0 0,1 1 0 0 0,0-2 0 0 0,4-4 0 0 0,1-1 0 0 0,0 1 0 0 0,0 1 0 0 0,0-1 0 0 0,1 1 0 0 0,0 1 0 0 0,1-1 0 0 0,4-1 0 0 0,-4 2 0 0 0,0-1 0 0 0,0 0 0 0 0,0 0 0 0 0,6-6 0 0 0,-5 3 0 0 0,1 1 0 0 0,8-5 0 0 0,-4 5 0 0 0,-11 7 0 0 0,0-1 0 0 0,0 0 0 0 0,-1 0 0 0 0,1-1 0 0 0,0 1 0 0 0,-1-1 0 0 0,2-1 0 0 0,23-22 0 0 0,-13 13 0 0 0,-2 0 0 0 0,11-13 0 0 0,-6 10 0 0 0,-15 15 0 0 0,-1-1 0 0 0,1 0 0 0 0,-1 0 0 0 0,0 0 0 0 0,0 0 0 0 0,0-1 0 0 0,0 1 0 0 0,1-1 0 0 0,0-2 0 0 0,0 1 0 0 0,1 0 0 0 0,-1 0 0 0 0,1 0 0 0 0,0 1 0 0 0,0-1 0 0 0,1 1 0 0 0,1-1 0 0 0,19-17 0 0 0,-22 18 0 0 0,4-3 0 0 0,12-6 0 0 0,26-37 0 0 0,-37 43 0 0 0,-2-2 0 0 0,1 1 0 0 0,1-3 0 0 0,3 0 0 0 0,3-3 0 0 0,0 0 0 0 0,0-1 0 0 0,-2-1 0 0 0,7-9 0 0 0,-7 8 0 0 0,-9 13 0 0 0,0-1 0 0 0,0 1 0 0 0,0 0 0 0 0,0 0 0 0 0,1 0 0 0 0,-1 0 0 0 0,2 0 0 0 0,-4 3 0 0 0,-1-1 0 0 0,1 1 0 0 0,0 0 0 0 0,-1-1 0 0 0,1 1 0 0 0,-1-1 0 0 0,1 1 0 0 0,-1-1 0 0 0,1 1 0 0 0,-1-1 0 0 0,1 1 0 0 0,-1-1 0 0 0,1 1 0 0 0,-1-1 0 0 0,0 0 0 0 0,0 1 0 0 0,1-1 0 0 0,-1 1 0 0 0,0-1 0 0 0,1-1 0 0 0,0 0 0 0 0,0 0 0 0 0,0 0 0 0 0,0 1 0 0 0,0-1 0 0 0,0 1 0 0 0,0-1 0 0 0,0 1 0 0 0,1-1 0 0 0,-1 1 0 0 0,1-1 0 0 0,0 1 0 0 0,3-4 0 0 0,-1 0 0 0 0,0 0 0 0 0,0 0 0 0 0,0-1 0 0 0,-1 1 0 0 0,1-3 0 0 0,17-23 0 0 0,-14 22 0 0 0,8-7 0 0 0,-8 7 0 0 0,-4 4 0 0 0,-1 1 0 0 0,1 0 0 0 0,0 0 0 0 0,0 0 0 0 0,0 1 0 0 0,1-1 0 0 0,-1 1 0 0 0,1 0 0 0 0,0 0 0 0 0,2-2 0 0 0,14-10 0 0 0,-18 13 0 0 0,1 0 0 0 0,-1 0 0 0 0,0 0 0 0 0,0 0 0 0 0,0 0 0 0 0,0-1 0 0 0,0 1 0 0 0,-1-1 0 0 0,2-2 0 0 0,-2 3 0 0 0,1-1 0 0 0,0 1 0 0 0,-1-1 0 0 0,1 1 0 0 0,0 0 0 0 0,0-1 0 0 0,1 1 0 0 0,-1 0 0 0 0,2-1 0 0 0,2-2-2 0 0,-1 0 1 0 0,0 0-1 0 0,0 0 0 0 0,-1 0 0 0 0,1-1 0 0 0,1-4 2 0 0,-4 8-7 0 0,-1 0 1 0 0,1 0-1 0 0,-1-1 0 0 0,1 1 0 0 0,0 1 0 0 0,0-1 0 0 0,0 0 0 0 0,2-1 7 0 0,12-12 2 0 0,7-10-66 0 0,-21 21 56 0 0,1 1 1 0 0,0-1-1 0 0,1 1 0 0 0,-1 0 0 0 0,1 0 1 0 0,1-1 7 0 0,10-9-37 0 0,-9 8-10 0 0,-4 4 39 0 0,0-1 1 0 0,-1 0-1 0 0,1 0 0 0 0,-1 0 1 0 0,1 0-1 0 0,-1 0 0 0 0,0 0 1 0 0,0 0-1 0 0,0-1 0 0 0,1-1 8 0 0,0 0-22 0 0,0 1 0 0 0,1-1-1 0 0,-1 1 1 0 0,1 0 0 0 0,0 0-1 0 0,0 0 1 0 0,2-1 22 0 0,12-14-156 0 0,-15 15 59 0 0,1-1-1 0 0,0 1 0 0 0,0 1 0 0 0,0-1 0 0 0,0 0 0 0 0,1 1 1 0 0,-1-1-1 0 0,2 1 98 0 0,2-3-716 0 0,0 0 0 0 0,0-1 1 0 0,0 1-1 0 0,0-2 716 0 0,7-5-4157 0 0,-13 11-4089 0 0</inkml:trace>
  <inkml:trace contextRef="#ctx0" brushRef="#br0" timeOffset="1424.702">78 1593 1376 0 0,'0'0'367'0'0,"0"0"1002"0"0,0 0 440 0 0,0 0 88 0 0,0 0-167 0 0,0 0-788 0 0,0 0-344 0 0,0 0-72 0 0,0 0 57 0 0,0 0 288 0 0,0 0 121 0 0,0 0 28 0 0,0 0-134 0 0,0 0-482 0 0,0 0 142 0 0,0 0 117 0 0,0 0 29 0 0,0 0-26 0 0,0 0-129 0 0,0 0-52 0 0,0 0-6 0 0,0 0-20 0 0,0 0-62 0 0,0 0-21 0 0,0 2-7 0 0,-3 21 991 0 0,2-21-848 0 0,1-2-502 0 0,0 0 0 0 0,0 0-1 0 0,0 0 1 0 0,0 0 0 0 0,0 0 0 0 0,0 0-1 0 0,0 0 1 0 0,0 0 0 0 0,0 0-1 0 0,0 0 1 0 0,0 0 0 0 0,0 0-1 0 0,1 1 1 0 0,-1-1 0 0 0,0 0 0 0 0,0 0-1 0 0,0 0 1 0 0,0 0 0 0 0,0 0-1 0 0,0 0 1 0 0,0 0 0 0 0,0 0 0 0 0,0 0-1 0 0,0 0 1 0 0,0 0 0 0 0,0 0-1 0 0,0 1 1 0 0,0-1 0 0 0,0 0 0 0 0,0 0-1 0 0,-1 0 1 0 0,1 0 0 0 0,0 0-1 0 0,0 0 1 0 0,0 0 0 0 0,0 0-1 0 0,0 0 1 0 0,0 0 0 0 0,0 0 0 0 0,0 0-1 0 0,0 0 1 0 0,0 0 0 0 0,0 1-1 0 0,0-1 1 0 0,0 0 0 0 0,0 0 0 0 0,0 0-1 0 0,0 0 1 0 0,0 0 0 0 0,-1 0-1 0 0,1 0 1 0 0,0 0 0 0 0,0 0-1 0 0,0 0 1 0 0,0 0 0 0 0,0 0 0 0 0,0 0-1 0 0,0 0-9 0 0,-5 2-2 0 0,-1 12 49 0 0,2 17-47 0 0,3-3 0 0 0,1-18 72 0 0,0-8 299 0 0,0 0 117 0 0,4 24 613 0 0,-4-14-1085 0 0,1 1-16 0 0,4-2 0 0 0,-3 0 0 0 0,2-2-64 0 0,-3-8-273 0 0,-1-1-138 0 0,0 0-33 0 0,0 0 66 0 0,-2-2 294 0 0,0-1 1 0 0,1 1-1 0 0,-1-1 0 0 0,1 0 1 0 0,-1 0-1 0 0,0-2 148 0 0,1 0-182 0 0,0 0 0 0 0,1 0-1 0 0,-1 0 1 0 0,1 0 0 0 0,0-4 182 0 0,-1-18-295 0 0,0 15 192 0 0,0 9 79 0 0,1 0 0 0 0,0-1-1 0 0,-1 1 1 0 0,0 0-1 0 0,0 0 1 0 0,0 0-1 0 0,-1-3 25 0 0,0 2-32 0 0,-6-13 74 0 0,1 0-1 0 0,0 0 0 0 0,-1-8-41 0 0,6 8-90 0 0,3-19 60 0 0,-1 36 63 0 0,0-1-1 0 0,0 1 1 0 0,0 0-1 0 0,0 0 1 0 0,0 0-1 0 0,0-1 1 0 0,0 1-1 0 0,0 0 1 0 0,0 0-1 0 0,0-1 1 0 0,-1 1 0 0 0,1 0-1 0 0,0 0 1 0 0,0 0-1 0 0,0 0 1 0 0,0-1-1 0 0,-1 1 1 0 0,1 0-1 0 0,0 0 1 0 0,0 0-1 0 0,0 0 1 0 0,-1 0-1 0 0,1 0 1 0 0,0-1-1 0 0,0 1 1 0 0,-1 0-1 0 0,1 0 1 0 0,0 0-1 0 0,0 0 1 0 0,-1 0-1 0 0,1 0 1 0 0,0 0-1 0 0,0 0 1 0 0,-1 0-1 0 0,1 0 1 0 0,0 0-1 0 0,0 0 1 0 0,0 0-1 0 0,-1 0-32 0 0,1 1 6 0 0,-1-1 1 0 0,0 1-1 0 0,1 0 0 0 0,-1-1 0 0 0,1 1 0 0 0,-1 0 0 0 0,1-1 0 0 0,-1 1 0 0 0,1 0 0 0 0,0-1 0 0 0,-1 1 1 0 0,1 0-1 0 0,0 0 0 0 0,0-1 0 0 0,-1 1 0 0 0,1 0 0 0 0,0 0 0 0 0,0 0 0 0 0,0-1 0 0 0,0 1 0 0 0,0 0 1 0 0,0 0-1 0 0,0 0 0 0 0,0-1 0 0 0,1 2-6 0 0,-1-1-1 0 0,0 0 0 0 0,1 1 0 0 0,-1-1 0 0 0,0 0 0 0 0,0 0 0 0 0,0 0 0 0 0,0 1 0 0 0,0-1 0 0 0,0 0 0 0 0,-1 0 0 0 0,1 0 0 0 0,0 1 0 0 0,-1-1 0 0 0,1 0 0 0 0,0 0 0 0 0,-1 0 0 0 0,0 0 1 0 0,1 1-74 0 0,1 0-25 0 0,6 5-117 0 0,-5-6-52 0 0,-2-1-940 0 0,2 2-3904 0 0,7 7-1670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7-31T16:14:33.564"/>
    </inkml:context>
    <inkml:brush xml:id="br0">
      <inkml:brushProperty name="width" value="0.05" units="cm"/>
      <inkml:brushProperty name="height" value="0.05" units="cm"/>
    </inkml:brush>
  </inkml:definitions>
  <inkml:trace contextRef="#ctx0" brushRef="#br0">416 0 456 0 0,'0'0'1531'0'0,"0"0"178"0"0,0 0 78 0 0,0 0-166 0 0,0 0-771 0 0,0 0-340 0 0,0 0-72 0 0,0 0-18 0 0,0 0-24 0 0,0 0-10 0 0,0 0-2 0 0,0 0 14 0 0,0 0 61 0 0,0 0 21 0 0,0 0 7 0 0,0 0 33 0 0,0 0 134 0 0,0 0 61 0 0,0 0 12 0 0,0 0 6 0 0,0 0 23 0 0,0 0 10 0 0,0 0 2 0 0,0 0-26 0 0,0 0-113 0 0,0 0-49 0 0,0 0-11 0 0,0 0-23 0 0,0 0-96 0 0,0 0-39 0 0,0 0-10 0 0,0 0-14 0 0,0 0-58 0 0,0 0-29 0 0,0 0-4 0 0,2 2-8 0 0,21 26 854 0 0,-22-27-1113 0 0,0 0 0 0 0,-1 0 0 0 0,0 0 0 0 0,1 1 0 0 0,-1-1 0 0 0,0 0 0 0 0,1 0 0 0 0,-1 0 0 0 0,0 1 0 0 0,0-1 0 0 0,0 0 0 0 0,0 0 0 0 0,0 1 0 0 0,0-1 0 0 0,-1 1-29 0 0,1 4 93 0 0,1-2-42 0 0,0-3-29 0 0,-1 1 1 0 0,1-1 0 0 0,-1 1 0 0 0,1-1-1 0 0,-1 1 1 0 0,0-1 0 0 0,0 1-1 0 0,0-1 1 0 0,0 1 0 0 0,0-1 0 0 0,0 1-1 0 0,0-1 1 0 0,0 1 0 0 0,-1-1-1 0 0,1 1 1 0 0,0-1 0 0 0,-1 0 0 0 0,1 1-1 0 0,-2 1-22 0 0,2-2 32 0 0,-1 0 0 0 0,1 1 0 0 0,-1-1 0 0 0,1 0 0 0 0,0 1 0 0 0,0-1-1 0 0,0 1 1 0 0,0-1 0 0 0,0 1 0 0 0,0-1 0 0 0,0 1 0 0 0,0-1 0 0 0,0 1-32 0 0,0 9 137 0 0,-8 69 519 0 0,7-78-638 0 0,1 1 1 0 0,-1 0-1 0 0,1 0 0 0 0,0 0 0 0 0,0 0 1 0 0,0 0-1 0 0,1 0-18 0 0,-1 0 20 0 0,0-1 0 0 0,0 0 0 0 0,0 1 0 0 0,0-1 0 0 0,0 0 0 0 0,0 1 0 0 0,-1-1 0 0 0,1 1-20 0 0,-4 15 122 0 0,4-14-94 0 0,-1-1-1 0 0,0 1 1 0 0,1-1 0 0 0,-1 0-1 0 0,0 0 1 0 0,-2 3-28 0 0,2-2 64 0 0,2 19 32 0 0,-1-19-83 0 0,0-1 0 0 0,0 0 1 0 0,-1 1-1 0 0,1-1 0 0 0,-1 0 1 0 0,0 1-1 0 0,0 1-13 0 0,1-4 0 0 0,-6 15-6 0 0,5-12 786 0 0,1-2-3639 0 0,0 0-3650 0 0,0-2 4514 0 0</inkml:trace>
  <inkml:trace contextRef="#ctx0" brushRef="#br0" timeOffset="601.314">31 443 13824 0 0,'-13'0'629'0'0,"10"0"-12"0"0,-9 0 1421 0 0,10 0 6404 0 0,63 0-7982 0 0,-58 0 28 0 0,0 0 21 0 0,55-5 1130 0 0,-33 2-622 0 0,20 1-1017 0 0,72 2 19 0 0,-104 1 124 0 0,1 0 0 0 0,8 2-143 0 0,26 2 154 0 0,230-5-366 0 0,-272 1 186 0 0,0-1 0 0 0,0-1 0 0 0,0 1 0 0 0,0-1 1 0 0,0 0-1 0 0,0-1 0 0 0,0 1 0 0 0,5-3 26 0 0,-10 3-125 0 0,-1 1-58 0 0,0 0-29 0 0,2 0-4 0 0,30 0-513 0 0,-30 0 466 0 0,0 0-102 0 0,10 0-671 0 0,-5 0-7601 0 0,-7 0 1900 0 0</inkml:trace>
  <inkml:trace contextRef="#ctx0" brushRef="#br0" timeOffset="1085.423">228 604 10136 0 0,'0'0'464'0'0,"0"0"-10"0"0,0 0-86 0 0,0 0 728 0 0,0 0 354 0 0,0 0 71 0 0,0 0-56 0 0,0 0-288 0 0,0 0-121 0 0,0 0-28 0 0,2 1-72 0 0,23 18 2312 0 0,-23-18-2756 0 0,-2-1-10 0 0,0 0-48 0 0,2 1-26 0 0,14 4 234 0 0,0 0 0 0 0,17 2-662 0 0,-15-5 630 0 0,-1-1 0 0 0,1 0-1 0 0,16-3-629 0 0,5 1-16 0 0,-33 1-44 0 0,0 0 0 0 0,0 1 0 0 0,0 0-1 0 0,-1 0 1 0 0,5 1 60 0 0,11-1-208 0 0,-19-1 76 0 0,5 0-417 0 0,-3 1-189 0 0,18 0 675 0 0,-15-2-3715 0 0,-1-1-3927 0 0,5-3 767 0 0</inkml:trace>
  <inkml:trace contextRef="#ctx0" brushRef="#br0" timeOffset="1448.811">303 826 15664 0 0,'0'0'718'0'0,"0"0"-19"0"0,0 0-306 0 0,0 0 371 0 0,3 0 209 0 0,106 0 5366 0 0,-97 0-6322 0 0,14 4-107 0 0,-23-4-385 0 0,-3 0-180 0 0,1 1-38 0 0,8 4-1804 0 0,-9-5 563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12FD5A5-DF4B-4627-9F9C-6066DB7694D9}" type="datetimeFigureOut">
              <a:rPr lang="en-US" smtClean="0"/>
              <a:t>7/14/2020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D1A2F82-008E-42F5-875F-E0FDFEC9A36F}" type="slidenum">
              <a:rPr lang="en-US" smtClean="0"/>
              <a:t>‹#›</a:t>
            </a:fld>
            <a:endParaRPr lang="en-US"/>
          </a:p>
        </p:txBody>
      </p:sp>
    </p:spTree>
    <p:extLst>
      <p:ext uri="{BB962C8B-B14F-4D97-AF65-F5344CB8AC3E}">
        <p14:creationId xmlns:p14="http://schemas.microsoft.com/office/powerpoint/2010/main" val="61179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845FB1-D36B-4391-8864-D05D8C06178A}" type="datetime1">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3377329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68FCE-8F93-4D12-84F3-B18965AC2A84}" type="datetime1">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284462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E7B4FC-7E49-47B0-AB63-0EE9A4048EF2}" type="datetime1">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314289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13D7E-1CFE-4B3E-AED2-10EF9441C6D2}" type="datetime1">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20200" y="6356350"/>
            <a:ext cx="2743200" cy="365125"/>
          </a:xfrm>
        </p:spPr>
        <p:txBody>
          <a:bodyPr/>
          <a:lstStyle>
            <a:lvl1pPr>
              <a:defRPr/>
            </a:lvl1pPr>
          </a:lstStyle>
          <a:p>
            <a:fld id="{9CEB20FD-57B4-4116-B954-02381E95969F}" type="slidenum">
              <a:rPr lang="en-US" smtClean="0"/>
              <a:pPr/>
              <a:t>‹#›</a:t>
            </a:fld>
            <a:endParaRPr lang="en-US" dirty="0"/>
          </a:p>
        </p:txBody>
      </p:sp>
    </p:spTree>
    <p:extLst>
      <p:ext uri="{BB962C8B-B14F-4D97-AF65-F5344CB8AC3E}">
        <p14:creationId xmlns:p14="http://schemas.microsoft.com/office/powerpoint/2010/main" val="337462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292594-8B53-425F-9F52-CF0BE8986943}" type="datetime1">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140573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7CC34F-8BF9-4379-9584-4F9F5FDE5C61}" type="datetime1">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89534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59234-9316-478F-9D5A-A6C6C1AD1631}" type="datetime1">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206834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1D79D6-E007-4C22-A104-30B040C23118}" type="datetime1">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305493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4D494-BD0C-4F1D-AE3E-6DBE5D6B45EE}" type="datetime1">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121546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E1C26B-6CE4-48A4-936C-1A3A830F32FC}" type="datetime1">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425044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5EAB94-FC85-4FF7-A739-C75CEDCAB84A}" type="datetime1">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196957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B552B-D5C0-4E00-8985-5A7619954177}" type="datetime1">
              <a:rPr lang="en-US" smtClean="0"/>
              <a:t>7/14/2020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F945A-7155-4828-81E1-722329993529}" type="slidenum">
              <a:rPr lang="en-US" smtClean="0"/>
              <a:t>‹#›</a:t>
            </a:fld>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94" y="6311900"/>
            <a:ext cx="1898734" cy="619464"/>
          </a:xfrm>
          <a:prstGeom prst="rect">
            <a:avLst/>
          </a:prstGeom>
        </p:spPr>
      </p:pic>
    </p:spTree>
    <p:extLst>
      <p:ext uri="{BB962C8B-B14F-4D97-AF65-F5344CB8AC3E}">
        <p14:creationId xmlns:p14="http://schemas.microsoft.com/office/powerpoint/2010/main" val="1968638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1lbdwPfFegY"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www.latech.edu/" TargetMode="External"/><Relationship Id="rId11" Type="http://schemas.openxmlformats.org/officeDocument/2006/relationships/image" Target="../media/image11.png"/><Relationship Id="rId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customXml" Target="../ink/ink5.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34.png"/><Relationship Id="rId14"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08AD04-D1CC-4B88-B4E1-748FFA22A1B1}"/>
              </a:ext>
            </a:extLst>
          </p:cNvPr>
          <p:cNvSpPr>
            <a:spLocks noGrp="1"/>
          </p:cNvSpPr>
          <p:nvPr>
            <p:ph type="title"/>
          </p:nvPr>
        </p:nvSpPr>
        <p:spPr>
          <a:xfrm>
            <a:off x="838200" y="365126"/>
            <a:ext cx="10515600" cy="582326"/>
          </a:xfrm>
        </p:spPr>
        <p:txBody>
          <a:bodyPr>
            <a:normAutofit fontScale="90000"/>
          </a:bodyPr>
          <a:lstStyle/>
          <a:p>
            <a:r>
              <a:rPr lang="en-US" dirty="0"/>
              <a:t>What is a Relay System?</a:t>
            </a:r>
          </a:p>
        </p:txBody>
      </p:sp>
      <p:sp>
        <p:nvSpPr>
          <p:cNvPr id="4" name="Slide Number Placeholder 3">
            <a:extLst>
              <a:ext uri="{FF2B5EF4-FFF2-40B4-BE49-F238E27FC236}">
                <a16:creationId xmlns:a16="http://schemas.microsoft.com/office/drawing/2014/main" id="{B5B08CF4-2E2A-4F13-B7AE-ADFCB45BAD45}"/>
              </a:ext>
            </a:extLst>
          </p:cNvPr>
          <p:cNvSpPr>
            <a:spLocks noGrp="1"/>
          </p:cNvSpPr>
          <p:nvPr>
            <p:ph type="sldNum" sz="quarter" idx="12"/>
          </p:nvPr>
        </p:nvSpPr>
        <p:spPr/>
        <p:txBody>
          <a:bodyPr/>
          <a:lstStyle/>
          <a:p>
            <a:fld id="{9CEB20FD-57B4-4116-B954-02381E95969F}" type="slidenum">
              <a:rPr lang="en-US" smtClean="0"/>
              <a:pPr/>
              <a:t>1</a:t>
            </a:fld>
            <a:endParaRPr lang="en-US" dirty="0"/>
          </a:p>
        </p:txBody>
      </p:sp>
      <p:sp>
        <p:nvSpPr>
          <p:cNvPr id="7" name="TextBox 6">
            <a:extLst>
              <a:ext uri="{FF2B5EF4-FFF2-40B4-BE49-F238E27FC236}">
                <a16:creationId xmlns:a16="http://schemas.microsoft.com/office/drawing/2014/main" id="{695928C9-4892-45A8-9FEF-46B1C4A6790C}"/>
              </a:ext>
            </a:extLst>
          </p:cNvPr>
          <p:cNvSpPr txBox="1"/>
          <p:nvPr/>
        </p:nvSpPr>
        <p:spPr>
          <a:xfrm>
            <a:off x="2137272" y="6169197"/>
            <a:ext cx="7763407" cy="369332"/>
          </a:xfrm>
          <a:prstGeom prst="rect">
            <a:avLst/>
          </a:prstGeom>
          <a:noFill/>
        </p:spPr>
        <p:txBody>
          <a:bodyPr wrap="none" rtlCol="0">
            <a:spAutoFit/>
          </a:bodyPr>
          <a:lstStyle/>
          <a:p>
            <a:r>
              <a:rPr lang="en-US" dirty="0"/>
              <a:t>What is a Relay System? (6:08) </a:t>
            </a:r>
            <a:r>
              <a:rPr lang="en-US" dirty="0">
                <a:hlinkClick r:id="rId2"/>
              </a:rPr>
              <a:t>https://www.youtube.com/watch?v=1lbdwPfFegY</a:t>
            </a:r>
            <a:r>
              <a:rPr lang="en-US" dirty="0"/>
              <a:t> </a:t>
            </a:r>
          </a:p>
        </p:txBody>
      </p:sp>
      <p:pic>
        <p:nvPicPr>
          <p:cNvPr id="8" name="Picture 7">
            <a:extLst>
              <a:ext uri="{FF2B5EF4-FFF2-40B4-BE49-F238E27FC236}">
                <a16:creationId xmlns:a16="http://schemas.microsoft.com/office/drawing/2014/main" id="{113AC815-90EA-4B08-8BA7-4F3EE6F0485D}"/>
              </a:ext>
            </a:extLst>
          </p:cNvPr>
          <p:cNvPicPr>
            <a:picLocks noChangeAspect="1"/>
          </p:cNvPicPr>
          <p:nvPr/>
        </p:nvPicPr>
        <p:blipFill>
          <a:blip r:embed="rId3"/>
          <a:stretch>
            <a:fillRect/>
          </a:stretch>
        </p:blipFill>
        <p:spPr>
          <a:xfrm>
            <a:off x="1609725" y="952500"/>
            <a:ext cx="8972550" cy="4953000"/>
          </a:xfrm>
          <a:prstGeom prst="rect">
            <a:avLst/>
          </a:prstGeom>
        </p:spPr>
      </p:pic>
    </p:spTree>
    <p:extLst>
      <p:ext uri="{BB962C8B-B14F-4D97-AF65-F5344CB8AC3E}">
        <p14:creationId xmlns:p14="http://schemas.microsoft.com/office/powerpoint/2010/main" val="4155493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2314208" y="2683059"/>
            <a:ext cx="5040565" cy="13617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0" y="4164126"/>
            <a:ext cx="2198320" cy="13617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09622" y="1160741"/>
            <a:ext cx="2445149" cy="13976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0004362" y="5642064"/>
            <a:ext cx="2187639" cy="12159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314208" y="4164126"/>
            <a:ext cx="2462339" cy="13617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p:cNvPicPr>
            <a:picLocks noChangeAspect="1"/>
          </p:cNvPicPr>
          <p:nvPr/>
        </p:nvPicPr>
        <p:blipFill rotWithShape="1">
          <a:blip r:embed="rId2" cstate="hqprint">
            <a:extLst>
              <a:ext uri="{28A0092B-C50C-407E-A947-70E740481C1C}">
                <a14:useLocalDpi xmlns:a14="http://schemas.microsoft.com/office/drawing/2010/main" val="0"/>
              </a:ext>
            </a:extLst>
          </a:blip>
          <a:srcRect t="8644" b="16579"/>
          <a:stretch/>
        </p:blipFill>
        <p:spPr>
          <a:xfrm>
            <a:off x="2335767" y="5642064"/>
            <a:ext cx="2425048" cy="1208902"/>
          </a:xfrm>
          <a:prstGeom prst="rect">
            <a:avLst/>
          </a:prstGeom>
        </p:spPr>
      </p:pic>
      <p:sp>
        <p:nvSpPr>
          <p:cNvPr id="52" name="Rectangle 51"/>
          <p:cNvSpPr/>
          <p:nvPr/>
        </p:nvSpPr>
        <p:spPr>
          <a:xfrm>
            <a:off x="7470660" y="2683060"/>
            <a:ext cx="4721341" cy="28427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rotWithShape="1">
          <a:blip r:embed="rId3" cstate="hqprint">
            <a:extLst>
              <a:ext uri="{28A0092B-C50C-407E-A947-70E740481C1C}">
                <a14:useLocalDpi xmlns:a14="http://schemas.microsoft.com/office/drawing/2010/main" val="0"/>
              </a:ext>
            </a:extLst>
          </a:blip>
          <a:srcRect t="4731" r="53761" b="61381"/>
          <a:stretch/>
        </p:blipFill>
        <p:spPr>
          <a:xfrm>
            <a:off x="0" y="-14067"/>
            <a:ext cx="2208628" cy="1111347"/>
          </a:xfrm>
          <a:prstGeom prst="rect">
            <a:avLst/>
          </a:prstGeom>
        </p:spPr>
      </p:pic>
      <p:pic>
        <p:nvPicPr>
          <p:cNvPr id="65" name="Picture 64"/>
          <p:cNvPicPr>
            <a:picLocks noChangeAspect="1"/>
          </p:cNvPicPr>
          <p:nvPr/>
        </p:nvPicPr>
        <p:blipFill rotWithShape="1">
          <a:blip r:embed="rId4" cstate="hqprint">
            <a:extLst>
              <a:ext uri="{28A0092B-C50C-407E-A947-70E740481C1C}">
                <a14:useLocalDpi xmlns:a14="http://schemas.microsoft.com/office/drawing/2010/main" val="0"/>
              </a:ext>
            </a:extLst>
          </a:blip>
          <a:srcRect t="41275" r="53761" b="16340"/>
          <a:stretch/>
        </p:blipFill>
        <p:spPr>
          <a:xfrm>
            <a:off x="0" y="1181686"/>
            <a:ext cx="2208628" cy="1390018"/>
          </a:xfrm>
          <a:prstGeom prst="rect">
            <a:avLst/>
          </a:prstGeom>
        </p:spPr>
      </p:pic>
      <p:pic>
        <p:nvPicPr>
          <p:cNvPr id="66" name="Picture 65"/>
          <p:cNvPicPr>
            <a:picLocks noChangeAspect="1"/>
          </p:cNvPicPr>
          <p:nvPr/>
        </p:nvPicPr>
        <p:blipFill rotWithShape="1">
          <a:blip r:embed="rId4" cstate="hqprint">
            <a:extLst>
              <a:ext uri="{28A0092B-C50C-407E-A947-70E740481C1C}">
                <a14:useLocalDpi xmlns:a14="http://schemas.microsoft.com/office/drawing/2010/main" val="0"/>
              </a:ext>
            </a:extLst>
          </a:blip>
          <a:srcRect l="48595" t="41444" r="-430" b="16340"/>
          <a:stretch/>
        </p:blipFill>
        <p:spPr>
          <a:xfrm>
            <a:off x="2321168" y="1181685"/>
            <a:ext cx="2475915" cy="1384487"/>
          </a:xfrm>
          <a:prstGeom prst="rect">
            <a:avLst/>
          </a:prstGeom>
        </p:spPr>
      </p:pic>
      <p:pic>
        <p:nvPicPr>
          <p:cNvPr id="67" name="Picture 66"/>
          <p:cNvPicPr>
            <a:picLocks noChangeAspect="1"/>
          </p:cNvPicPr>
          <p:nvPr/>
        </p:nvPicPr>
        <p:blipFill rotWithShape="1">
          <a:blip r:embed="rId5" cstate="hqprint">
            <a:extLst>
              <a:ext uri="{28A0092B-C50C-407E-A947-70E740481C1C}">
                <a14:useLocalDpi xmlns:a14="http://schemas.microsoft.com/office/drawing/2010/main" val="0"/>
              </a:ext>
            </a:extLst>
          </a:blip>
          <a:srcRect l="48027" t="4731" b="61875"/>
          <a:stretch/>
        </p:blipFill>
        <p:spPr>
          <a:xfrm>
            <a:off x="2321169" y="2136"/>
            <a:ext cx="2482512" cy="1095144"/>
          </a:xfrm>
          <a:prstGeom prst="rect">
            <a:avLst/>
          </a:prstGeom>
        </p:spPr>
      </p:pic>
      <p:sp>
        <p:nvSpPr>
          <p:cNvPr id="40" name="Rectangle 39"/>
          <p:cNvSpPr/>
          <p:nvPr/>
        </p:nvSpPr>
        <p:spPr>
          <a:xfrm>
            <a:off x="4892434" y="-1"/>
            <a:ext cx="2462339" cy="108304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470660" y="0"/>
            <a:ext cx="2462339" cy="10830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048887" y="-1"/>
            <a:ext cx="2143114" cy="1083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470660" y="1196690"/>
            <a:ext cx="2462339" cy="13617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0048887" y="1196689"/>
            <a:ext cx="2143114" cy="13617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0" y="2683059"/>
            <a:ext cx="2198321" cy="136172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0" y="5642066"/>
            <a:ext cx="2198321" cy="12159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892434" y="5642066"/>
            <a:ext cx="2462339" cy="121593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470660" y="5642067"/>
            <a:ext cx="2462339" cy="12159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45439" y="3268073"/>
            <a:ext cx="4414943" cy="1136873"/>
          </a:xfrm>
        </p:spPr>
        <p:txBody>
          <a:bodyPr>
            <a:noAutofit/>
          </a:bodyPr>
          <a:lstStyle/>
          <a:p>
            <a:r>
              <a:rPr lang="en-US" sz="5400" dirty="0">
                <a:solidFill>
                  <a:schemeClr val="bg1"/>
                </a:solidFill>
              </a:rPr>
              <a:t>Relays</a:t>
            </a:r>
          </a:p>
        </p:txBody>
      </p:sp>
      <p:sp>
        <p:nvSpPr>
          <p:cNvPr id="3" name="Slide Number Placeholder 2"/>
          <p:cNvSpPr>
            <a:spLocks noGrp="1"/>
          </p:cNvSpPr>
          <p:nvPr>
            <p:ph type="sldNum" sz="quarter" idx="12"/>
          </p:nvPr>
        </p:nvSpPr>
        <p:spPr>
          <a:xfrm>
            <a:off x="9317182" y="6351729"/>
            <a:ext cx="2743200" cy="365125"/>
          </a:xfrm>
          <a:ln>
            <a:noFill/>
          </a:ln>
        </p:spPr>
        <p:txBody>
          <a:bodyPr/>
          <a:lstStyle/>
          <a:p>
            <a:fld id="{AF9F945A-7155-4828-81E1-722329993529}" type="slidenum">
              <a:rPr lang="en-US" smtClean="0"/>
              <a:t>2</a:t>
            </a:fld>
            <a:endParaRPr lang="en-US"/>
          </a:p>
        </p:txBody>
      </p:sp>
      <p:pic>
        <p:nvPicPr>
          <p:cNvPr id="9" name="Picture 8">
            <a:hlinkClick r:id="rId6"/>
          </p:cNvPr>
          <p:cNvPicPr>
            <a:picLocks noChangeAspect="1"/>
          </p:cNvPicPr>
          <p:nvPr/>
        </p:nvPicPr>
        <p:blipFill>
          <a:blip r:embed="rId7">
            <a:clrChange>
              <a:clrFrom>
                <a:srgbClr val="FFFFFF"/>
              </a:clrFrom>
              <a:clrTo>
                <a:srgbClr val="FFFFFF">
                  <a:alpha val="0"/>
                </a:srgbClr>
              </a:clrTo>
            </a:clrChange>
          </a:blip>
          <a:stretch>
            <a:fillRect/>
          </a:stretch>
        </p:blipFill>
        <p:spPr>
          <a:xfrm>
            <a:off x="10599938" y="96711"/>
            <a:ext cx="1041012" cy="947437"/>
          </a:xfrm>
          <a:prstGeom prst="rect">
            <a:avLst/>
          </a:prstGeom>
        </p:spPr>
      </p:pic>
      <p:pic>
        <p:nvPicPr>
          <p:cNvPr id="12" name="Picture 2" descr="NSF 4-Color Bitmap Log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6661" y="5761860"/>
            <a:ext cx="974544" cy="97454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p:cNvPicPr>
            <a:picLocks noChangeAspect="1"/>
          </p:cNvPicPr>
          <p:nvPr/>
        </p:nvPicPr>
        <p:blipFill rotWithShape="1">
          <a:blip r:embed="rId9" cstate="hqprint">
            <a:extLst>
              <a:ext uri="{28A0092B-C50C-407E-A947-70E740481C1C}">
                <a14:useLocalDpi xmlns:a14="http://schemas.microsoft.com/office/drawing/2010/main" val="0"/>
              </a:ext>
            </a:extLst>
          </a:blip>
          <a:srcRect l="26707" t="32820" b="5942"/>
          <a:stretch/>
        </p:blipFill>
        <p:spPr>
          <a:xfrm>
            <a:off x="7467309" y="1179776"/>
            <a:ext cx="2453249" cy="1366476"/>
          </a:xfrm>
          <a:prstGeom prst="rect">
            <a:avLst/>
          </a:prstGeom>
        </p:spPr>
      </p:pic>
      <p:sp>
        <p:nvSpPr>
          <p:cNvPr id="77" name="Rectangle 76"/>
          <p:cNvSpPr/>
          <p:nvPr/>
        </p:nvSpPr>
        <p:spPr>
          <a:xfrm>
            <a:off x="4892434" y="4164126"/>
            <a:ext cx="2462337" cy="136172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close up of text on a black background&#10;&#10;Description automatically generated">
            <a:extLst>
              <a:ext uri="{FF2B5EF4-FFF2-40B4-BE49-F238E27FC236}">
                <a16:creationId xmlns:a16="http://schemas.microsoft.com/office/drawing/2014/main" id="{C961765B-8A4D-417C-AEF9-6938866F6B4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12525" y="2778759"/>
            <a:ext cx="4559817" cy="1182626"/>
          </a:xfrm>
          <a:prstGeom prst="rect">
            <a:avLst/>
          </a:prstGeom>
        </p:spPr>
      </p:pic>
      <p:pic>
        <p:nvPicPr>
          <p:cNvPr id="31" name="Picture 30">
            <a:extLst>
              <a:ext uri="{FF2B5EF4-FFF2-40B4-BE49-F238E27FC236}">
                <a16:creationId xmlns:a16="http://schemas.microsoft.com/office/drawing/2014/main" id="{2E13B8AE-D526-45CB-AC78-547E63C9CC5A}"/>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910" y="4475285"/>
            <a:ext cx="2108499" cy="854151"/>
          </a:xfrm>
          <a:prstGeom prst="rect">
            <a:avLst/>
          </a:prstGeom>
        </p:spPr>
      </p:pic>
    </p:spTree>
    <p:extLst>
      <p:ext uri="{BB962C8B-B14F-4D97-AF65-F5344CB8AC3E}">
        <p14:creationId xmlns:p14="http://schemas.microsoft.com/office/powerpoint/2010/main" val="180390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F945A-7155-4828-81E1-722329993529}" type="slidenum">
              <a:rPr lang="en-US" smtClean="0"/>
              <a:t>3</a:t>
            </a:fld>
            <a:endParaRPr lang="en-US" dirty="0"/>
          </a:p>
        </p:txBody>
      </p:sp>
      <p:sp>
        <p:nvSpPr>
          <p:cNvPr id="21" name="Title 1"/>
          <p:cNvSpPr>
            <a:spLocks noGrp="1"/>
          </p:cNvSpPr>
          <p:nvPr>
            <p:ph type="title"/>
          </p:nvPr>
        </p:nvSpPr>
        <p:spPr>
          <a:xfrm>
            <a:off x="166658" y="275127"/>
            <a:ext cx="11796741" cy="705609"/>
          </a:xfrm>
        </p:spPr>
        <p:txBody>
          <a:bodyPr>
            <a:normAutofit/>
          </a:bodyPr>
          <a:lstStyle/>
          <a:p>
            <a:r>
              <a:rPr lang="en-US" dirty="0"/>
              <a:t>Relays</a:t>
            </a:r>
          </a:p>
        </p:txBody>
      </p:sp>
      <p:sp>
        <p:nvSpPr>
          <p:cNvPr id="23" name="Content Placeholder 2"/>
          <p:cNvSpPr>
            <a:spLocks noGrp="1"/>
          </p:cNvSpPr>
          <p:nvPr>
            <p:ph idx="1"/>
          </p:nvPr>
        </p:nvSpPr>
        <p:spPr>
          <a:xfrm>
            <a:off x="307636" y="1106072"/>
            <a:ext cx="11782764" cy="5056189"/>
          </a:xfrm>
        </p:spPr>
        <p:txBody>
          <a:bodyPr>
            <a:noAutofit/>
          </a:bodyPr>
          <a:lstStyle/>
          <a:p>
            <a:pPr marL="285750" indent="-285750"/>
            <a:r>
              <a:rPr lang="en-US" sz="3200" dirty="0"/>
              <a:t>Describe the function of relays</a:t>
            </a:r>
          </a:p>
          <a:p>
            <a:pPr marL="285750" indent="-285750"/>
            <a:r>
              <a:rPr lang="en-US" sz="3200" dirty="0"/>
              <a:t>Describe how a relay works</a:t>
            </a:r>
          </a:p>
          <a:p>
            <a:pPr marL="285750" indent="-285750"/>
            <a:r>
              <a:rPr lang="en-US" sz="3200" dirty="0"/>
              <a:t>Define coil voltage, coil current and contact rating</a:t>
            </a:r>
          </a:p>
          <a:p>
            <a:pPr marL="285750" indent="-285750"/>
            <a:r>
              <a:rPr lang="en-US" sz="3200" dirty="0"/>
              <a:t>Describe default states of relays</a:t>
            </a:r>
          </a:p>
          <a:p>
            <a:pPr marL="285750" indent="-285750"/>
            <a:r>
              <a:rPr lang="en-US" sz="3200" dirty="0"/>
              <a:t>Describe relays in terms of poles and throws</a:t>
            </a:r>
          </a:p>
          <a:p>
            <a:pPr marL="285750" indent="-285750"/>
            <a:r>
              <a:rPr lang="en-US" sz="3200" dirty="0"/>
              <a:t>Discuss how we can use a relay to control the Sous Vide project heater</a:t>
            </a:r>
          </a:p>
          <a:p>
            <a:pPr marL="285750" indent="-285750"/>
            <a:endParaRPr lang="en-US" sz="3200" dirty="0"/>
          </a:p>
          <a:p>
            <a:pPr marL="285750" indent="-285750"/>
            <a:endParaRPr lang="en-US" sz="3200" dirty="0"/>
          </a:p>
          <a:p>
            <a:pPr marL="285750" indent="-285750"/>
            <a:endParaRPr lang="en-US" sz="3200" dirty="0"/>
          </a:p>
          <a:p>
            <a:pPr marL="0" indent="0">
              <a:buNone/>
            </a:pPr>
            <a:endParaRPr lang="en-US" sz="3200" dirty="0"/>
          </a:p>
        </p:txBody>
      </p:sp>
    </p:spTree>
    <p:extLst>
      <p:ext uri="{BB962C8B-B14F-4D97-AF65-F5344CB8AC3E}">
        <p14:creationId xmlns:p14="http://schemas.microsoft.com/office/powerpoint/2010/main" val="108194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F945A-7155-4828-81E1-722329993529}" type="slidenum">
              <a:rPr lang="en-US" smtClean="0"/>
              <a:t>4</a:t>
            </a:fld>
            <a:endParaRPr lang="en-US" dirty="0"/>
          </a:p>
        </p:txBody>
      </p:sp>
      <p:sp>
        <p:nvSpPr>
          <p:cNvPr id="21" name="Title 1"/>
          <p:cNvSpPr>
            <a:spLocks noGrp="1"/>
          </p:cNvSpPr>
          <p:nvPr>
            <p:ph type="title"/>
          </p:nvPr>
        </p:nvSpPr>
        <p:spPr>
          <a:xfrm>
            <a:off x="166658" y="275127"/>
            <a:ext cx="11796741" cy="705609"/>
          </a:xfrm>
        </p:spPr>
        <p:txBody>
          <a:bodyPr>
            <a:normAutofit/>
          </a:bodyPr>
          <a:lstStyle/>
          <a:p>
            <a:r>
              <a:rPr lang="en-US" dirty="0"/>
              <a:t>What are relays?</a:t>
            </a:r>
          </a:p>
        </p:txBody>
      </p:sp>
      <p:sp>
        <p:nvSpPr>
          <p:cNvPr id="23" name="Content Placeholder 2"/>
          <p:cNvSpPr>
            <a:spLocks noGrp="1"/>
          </p:cNvSpPr>
          <p:nvPr>
            <p:ph idx="1"/>
          </p:nvPr>
        </p:nvSpPr>
        <p:spPr>
          <a:xfrm>
            <a:off x="307636" y="1106072"/>
            <a:ext cx="11782764" cy="2026345"/>
          </a:xfrm>
        </p:spPr>
        <p:txBody>
          <a:bodyPr>
            <a:noAutofit/>
          </a:bodyPr>
          <a:lstStyle/>
          <a:p>
            <a:pPr marL="285750" indent="-285750"/>
            <a:r>
              <a:rPr lang="en-US" sz="2400" dirty="0"/>
              <a:t>Relays are switches that are turned on and off using electricity.</a:t>
            </a:r>
          </a:p>
          <a:p>
            <a:pPr marL="285750" indent="-285750"/>
            <a:r>
              <a:rPr lang="en-US" sz="2400" dirty="0"/>
              <a:t>Relays allow a low-power signal to control a large amount of power.</a:t>
            </a:r>
          </a:p>
          <a:p>
            <a:pPr marL="285750" indent="-285750"/>
            <a:r>
              <a:rPr lang="en-US" sz="2400" dirty="0"/>
              <a:t>Relays are all around us.</a:t>
            </a:r>
          </a:p>
          <a:p>
            <a:pPr marL="285750" indent="-285750"/>
            <a:r>
              <a:rPr lang="en-US" sz="2400" dirty="0"/>
              <a:t>Sous Vide application: Relays will be used to activate the heater.</a:t>
            </a:r>
          </a:p>
          <a:p>
            <a:pPr marL="285750" indent="-285750"/>
            <a:endParaRPr lang="en-US" sz="2400" dirty="0"/>
          </a:p>
          <a:p>
            <a:pPr marL="0" indent="0">
              <a:buNone/>
            </a:pPr>
            <a:endParaRPr lang="en-US" sz="2400" dirty="0"/>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55502" y="3914561"/>
            <a:ext cx="3454712" cy="2303289"/>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52894" y="3900004"/>
            <a:ext cx="3450846" cy="2300975"/>
          </a:xfrm>
          <a:prstGeom prst="rect">
            <a:avLst/>
          </a:prstGeom>
        </p:spPr>
      </p:pic>
      <p:sp>
        <p:nvSpPr>
          <p:cNvPr id="112" name="TextBox 111"/>
          <p:cNvSpPr txBox="1"/>
          <p:nvPr/>
        </p:nvSpPr>
        <p:spPr>
          <a:xfrm>
            <a:off x="5559506" y="5756185"/>
            <a:ext cx="2750707"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1200" b="1" dirty="0">
                <a:solidFill>
                  <a:schemeClr val="bg1"/>
                </a:solidFill>
              </a:rPr>
              <a:t>Refrigerator - turns on compressor when temp gets low </a:t>
            </a:r>
          </a:p>
        </p:txBody>
      </p:sp>
      <p:sp>
        <p:nvSpPr>
          <p:cNvPr id="113" name="TextBox 112"/>
          <p:cNvSpPr txBox="1"/>
          <p:nvPr/>
        </p:nvSpPr>
        <p:spPr>
          <a:xfrm>
            <a:off x="9256897" y="5940851"/>
            <a:ext cx="2746842"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1200" b="1" dirty="0">
                <a:solidFill>
                  <a:schemeClr val="bg1"/>
                </a:solidFill>
              </a:rPr>
              <a:t>Industrial Controls</a:t>
            </a:r>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7606" y="3900004"/>
            <a:ext cx="4424055" cy="2300975"/>
          </a:xfrm>
          <a:prstGeom prst="rect">
            <a:avLst/>
          </a:prstGeom>
        </p:spPr>
      </p:pic>
      <p:sp>
        <p:nvSpPr>
          <p:cNvPr id="114" name="TextBox 113"/>
          <p:cNvSpPr txBox="1"/>
          <p:nvPr/>
        </p:nvSpPr>
        <p:spPr>
          <a:xfrm>
            <a:off x="2419633" y="5940851"/>
            <a:ext cx="2193189"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1200" b="1" dirty="0">
                <a:solidFill>
                  <a:schemeClr val="bg1"/>
                </a:solidFill>
              </a:rPr>
              <a:t>Automobiles</a:t>
            </a:r>
          </a:p>
        </p:txBody>
      </p:sp>
    </p:spTree>
    <p:extLst>
      <p:ext uri="{BB962C8B-B14F-4D97-AF65-F5344CB8AC3E}">
        <p14:creationId xmlns:p14="http://schemas.microsoft.com/office/powerpoint/2010/main" val="200396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28882" y="6291299"/>
            <a:ext cx="2743200" cy="365125"/>
          </a:xfrm>
        </p:spPr>
        <p:txBody>
          <a:bodyPr/>
          <a:lstStyle/>
          <a:p>
            <a:fld id="{AF9F945A-7155-4828-81E1-722329993529}" type="slidenum">
              <a:rPr lang="en-US" smtClean="0"/>
              <a:t>5</a:t>
            </a:fld>
            <a:endParaRPr lang="en-US" dirty="0"/>
          </a:p>
        </p:txBody>
      </p:sp>
      <p:sp>
        <p:nvSpPr>
          <p:cNvPr id="21" name="Title 1"/>
          <p:cNvSpPr>
            <a:spLocks noGrp="1"/>
          </p:cNvSpPr>
          <p:nvPr>
            <p:ph type="title"/>
          </p:nvPr>
        </p:nvSpPr>
        <p:spPr>
          <a:xfrm>
            <a:off x="166658" y="275127"/>
            <a:ext cx="11796741" cy="705609"/>
          </a:xfrm>
        </p:spPr>
        <p:txBody>
          <a:bodyPr>
            <a:normAutofit/>
          </a:bodyPr>
          <a:lstStyle/>
          <a:p>
            <a:r>
              <a:rPr lang="en-US" dirty="0"/>
              <a:t>How do relays work?</a:t>
            </a:r>
          </a:p>
        </p:txBody>
      </p:sp>
      <p:sp>
        <p:nvSpPr>
          <p:cNvPr id="23" name="Content Placeholder 2"/>
          <p:cNvSpPr>
            <a:spLocks noGrp="1"/>
          </p:cNvSpPr>
          <p:nvPr>
            <p:ph idx="1"/>
          </p:nvPr>
        </p:nvSpPr>
        <p:spPr>
          <a:xfrm>
            <a:off x="333037" y="1093373"/>
            <a:ext cx="8533058" cy="2474580"/>
          </a:xfrm>
        </p:spPr>
        <p:txBody>
          <a:bodyPr>
            <a:noAutofit/>
          </a:bodyPr>
          <a:lstStyle/>
          <a:p>
            <a:pPr marL="285750" indent="-285750"/>
            <a:r>
              <a:rPr lang="en-US" sz="2400" dirty="0"/>
              <a:t>Relays pass a small current through a coil which causes the iron core to become magnetized</a:t>
            </a:r>
          </a:p>
          <a:p>
            <a:pPr marL="285750" indent="-285750"/>
            <a:r>
              <a:rPr lang="en-US" sz="2400" dirty="0"/>
              <a:t>This electromagnet attracts an iron mass on the moveable contact causing it make contact with the stationary contact</a:t>
            </a:r>
          </a:p>
          <a:p>
            <a:pPr marL="285750" indent="-285750"/>
            <a:r>
              <a:rPr lang="en-US" sz="2400" dirty="0"/>
              <a:t>With the contacts touching, a much larger current can pass to drive the load of the circuit</a:t>
            </a:r>
          </a:p>
        </p:txBody>
      </p:sp>
      <p:pic>
        <p:nvPicPr>
          <p:cNvPr id="115" name="Picture 1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568304" y="1502358"/>
            <a:ext cx="2129073" cy="1998581"/>
          </a:xfrm>
          <a:prstGeom prst="rect">
            <a:avLst/>
          </a:prstGeom>
        </p:spPr>
      </p:pic>
      <p:grpSp>
        <p:nvGrpSpPr>
          <p:cNvPr id="116" name="Group 115"/>
          <p:cNvGrpSpPr/>
          <p:nvPr/>
        </p:nvGrpSpPr>
        <p:grpSpPr>
          <a:xfrm>
            <a:off x="9933178" y="1014981"/>
            <a:ext cx="1269458" cy="717554"/>
            <a:chOff x="4230030" y="3462761"/>
            <a:chExt cx="1269458" cy="717554"/>
          </a:xfrm>
        </p:grpSpPr>
        <p:cxnSp>
          <p:nvCxnSpPr>
            <p:cNvPr id="117" name="Straight Arrow Connector 116"/>
            <p:cNvCxnSpPr/>
            <p:nvPr/>
          </p:nvCxnSpPr>
          <p:spPr bwMode="auto">
            <a:xfrm flipH="1">
              <a:off x="4230030" y="3627863"/>
              <a:ext cx="289931" cy="552452"/>
            </a:xfrm>
            <a:prstGeom prst="straightConnector1">
              <a:avLst/>
            </a:prstGeom>
            <a:noFill/>
            <a:ln w="19050">
              <a:solidFill>
                <a:srgbClr val="CB333B"/>
              </a:solidFill>
              <a:round/>
              <a:headEnd/>
              <a:tailEnd type="arrow"/>
            </a:ln>
            <a:extLst>
              <a:ext uri="{909E8E84-426E-40DD-AFC4-6F175D3DCCD1}">
                <a14:hiddenFill xmlns:a14="http://schemas.microsoft.com/office/drawing/2010/main">
                  <a:noFill/>
                </a14:hiddenFill>
              </a:ext>
            </a:extLst>
          </p:spPr>
        </p:cxnSp>
        <p:sp>
          <p:nvSpPr>
            <p:cNvPr id="118" name="Text Box 12"/>
            <p:cNvSpPr txBox="1"/>
            <p:nvPr/>
          </p:nvSpPr>
          <p:spPr>
            <a:xfrm>
              <a:off x="4495800" y="3462761"/>
              <a:ext cx="1003688" cy="3333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solidFill>
                    <a:srgbClr val="CB333B"/>
                  </a:solidFill>
                  <a:effectLst/>
                  <a:ea typeface="Calibri"/>
                  <a:cs typeface="Times New Roman"/>
                </a:rPr>
                <a:t>contacts</a:t>
              </a:r>
            </a:p>
          </p:txBody>
        </p:sp>
      </p:grpSp>
      <p:sp>
        <p:nvSpPr>
          <p:cNvPr id="123" name="Rectangle 122"/>
          <p:cNvSpPr/>
          <p:nvPr/>
        </p:nvSpPr>
        <p:spPr>
          <a:xfrm>
            <a:off x="5148836" y="4071466"/>
            <a:ext cx="3149722" cy="338554"/>
          </a:xfrm>
          <a:prstGeom prst="rect">
            <a:avLst/>
          </a:prstGeom>
        </p:spPr>
        <p:txBody>
          <a:bodyPr wrap="square">
            <a:spAutoFit/>
          </a:bodyPr>
          <a:lstStyle/>
          <a:p>
            <a:r>
              <a:rPr lang="en-US" sz="1600" dirty="0">
                <a:solidFill>
                  <a:srgbClr val="003087"/>
                </a:solidFill>
              </a:rPr>
              <a:t>iron mass on moveable contacts</a:t>
            </a:r>
          </a:p>
        </p:txBody>
      </p:sp>
      <p:sp>
        <p:nvSpPr>
          <p:cNvPr id="126" name="Rectangle 125"/>
          <p:cNvSpPr/>
          <p:nvPr/>
        </p:nvSpPr>
        <p:spPr>
          <a:xfrm>
            <a:off x="6517967" y="4493717"/>
            <a:ext cx="2409823" cy="584775"/>
          </a:xfrm>
          <a:prstGeom prst="rect">
            <a:avLst/>
          </a:prstGeom>
        </p:spPr>
        <p:txBody>
          <a:bodyPr wrap="square">
            <a:spAutoFit/>
          </a:bodyPr>
          <a:lstStyle/>
          <a:p>
            <a:r>
              <a:rPr lang="en-US" sz="1600" dirty="0">
                <a:solidFill>
                  <a:srgbClr val="003087"/>
                </a:solidFill>
              </a:rPr>
              <a:t>iron core that becomes an electromagnet</a:t>
            </a:r>
          </a:p>
        </p:txBody>
      </p:sp>
      <p:grpSp>
        <p:nvGrpSpPr>
          <p:cNvPr id="127" name="Group 126"/>
          <p:cNvGrpSpPr/>
          <p:nvPr/>
        </p:nvGrpSpPr>
        <p:grpSpPr>
          <a:xfrm>
            <a:off x="11004374" y="1120583"/>
            <a:ext cx="604315" cy="865587"/>
            <a:chOff x="6381751" y="3687363"/>
            <a:chExt cx="604315" cy="865587"/>
          </a:xfrm>
        </p:grpSpPr>
        <p:cxnSp>
          <p:nvCxnSpPr>
            <p:cNvPr id="128" name="Straight Arrow Connector 127"/>
            <p:cNvCxnSpPr/>
            <p:nvPr/>
          </p:nvCxnSpPr>
          <p:spPr bwMode="auto">
            <a:xfrm flipH="1">
              <a:off x="6381751" y="3956014"/>
              <a:ext cx="317363" cy="596936"/>
            </a:xfrm>
            <a:prstGeom prst="straightConnector1">
              <a:avLst/>
            </a:prstGeom>
            <a:noFill/>
            <a:ln w="19050">
              <a:solidFill>
                <a:srgbClr val="CB333B"/>
              </a:solidFill>
              <a:round/>
              <a:headEnd/>
              <a:tailEnd type="arrow"/>
            </a:ln>
            <a:extLst>
              <a:ext uri="{909E8E84-426E-40DD-AFC4-6F175D3DCCD1}">
                <a14:hiddenFill xmlns:a14="http://schemas.microsoft.com/office/drawing/2010/main">
                  <a:noFill/>
                </a14:hiddenFill>
              </a:ext>
            </a:extLst>
          </p:spPr>
        </p:cxnSp>
        <p:sp>
          <p:nvSpPr>
            <p:cNvPr id="129" name="Rectangle 128"/>
            <p:cNvSpPr/>
            <p:nvPr/>
          </p:nvSpPr>
          <p:spPr>
            <a:xfrm>
              <a:off x="6549600" y="3687363"/>
              <a:ext cx="436466" cy="307777"/>
            </a:xfrm>
            <a:prstGeom prst="rect">
              <a:avLst/>
            </a:prstGeom>
          </p:spPr>
          <p:txBody>
            <a:bodyPr wrap="none">
              <a:spAutoFit/>
            </a:bodyPr>
            <a:lstStyle/>
            <a:p>
              <a:pPr marL="0" marR="0">
                <a:spcBef>
                  <a:spcPts val="0"/>
                </a:spcBef>
                <a:spcAft>
                  <a:spcPts val="0"/>
                </a:spcAft>
              </a:pPr>
              <a:r>
                <a:rPr lang="en-US" sz="1400" dirty="0">
                  <a:solidFill>
                    <a:srgbClr val="CB333B"/>
                  </a:solidFill>
                  <a:ea typeface="Calibri"/>
                  <a:cs typeface="Times New Roman"/>
                </a:rPr>
                <a:t>coil</a:t>
              </a:r>
            </a:p>
          </p:txBody>
        </p:sp>
      </p:grpSp>
      <p:grpSp>
        <p:nvGrpSpPr>
          <p:cNvPr id="130" name="Group 129"/>
          <p:cNvGrpSpPr/>
          <p:nvPr/>
        </p:nvGrpSpPr>
        <p:grpSpPr>
          <a:xfrm flipH="1">
            <a:off x="9585675" y="3598831"/>
            <a:ext cx="3064714" cy="3118415"/>
            <a:chOff x="7007398" y="5004928"/>
            <a:chExt cx="1755602" cy="1786363"/>
          </a:xfrm>
        </p:grpSpPr>
        <p:pic>
          <p:nvPicPr>
            <p:cNvPr id="131" name="Picture 1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3325" y="5191125"/>
              <a:ext cx="1209675" cy="1114425"/>
            </a:xfrm>
            <a:prstGeom prst="rect">
              <a:avLst/>
            </a:prstGeom>
          </p:spPr>
        </p:pic>
        <p:cxnSp>
          <p:nvCxnSpPr>
            <p:cNvPr id="132" name="Straight Arrow Connector 131"/>
            <p:cNvCxnSpPr/>
            <p:nvPr/>
          </p:nvCxnSpPr>
          <p:spPr bwMode="auto">
            <a:xfrm>
              <a:off x="7467676" y="5181237"/>
              <a:ext cx="124944" cy="453334"/>
            </a:xfrm>
            <a:prstGeom prst="straightConnector1">
              <a:avLst/>
            </a:prstGeom>
            <a:noFill/>
            <a:ln w="19050">
              <a:solidFill>
                <a:srgbClr val="CB333B"/>
              </a:solidFill>
              <a:round/>
              <a:headEnd/>
              <a:tailEnd type="arrow"/>
            </a:ln>
            <a:extLst>
              <a:ext uri="{909E8E84-426E-40DD-AFC4-6F175D3DCCD1}">
                <a14:hiddenFill xmlns:a14="http://schemas.microsoft.com/office/drawing/2010/main">
                  <a:noFill/>
                </a14:hiddenFill>
              </a:ext>
            </a:extLst>
          </p:spPr>
        </p:cxnSp>
        <p:cxnSp>
          <p:nvCxnSpPr>
            <p:cNvPr id="133" name="Straight Arrow Connector 132"/>
            <p:cNvCxnSpPr/>
            <p:nvPr/>
          </p:nvCxnSpPr>
          <p:spPr bwMode="auto">
            <a:xfrm>
              <a:off x="7467676" y="5191125"/>
              <a:ext cx="115104" cy="168902"/>
            </a:xfrm>
            <a:prstGeom prst="straightConnector1">
              <a:avLst/>
            </a:prstGeom>
            <a:noFill/>
            <a:ln w="19050">
              <a:solidFill>
                <a:srgbClr val="CB333B"/>
              </a:solidFill>
              <a:round/>
              <a:headEnd/>
              <a:tailEnd type="arrow"/>
            </a:ln>
            <a:extLst>
              <a:ext uri="{909E8E84-426E-40DD-AFC4-6F175D3DCCD1}">
                <a14:hiddenFill xmlns:a14="http://schemas.microsoft.com/office/drawing/2010/main">
                  <a:noFill/>
                </a14:hiddenFill>
              </a:ext>
            </a:extLst>
          </p:spPr>
        </p:cxnSp>
        <p:cxnSp>
          <p:nvCxnSpPr>
            <p:cNvPr id="134" name="Straight Arrow Connector 133"/>
            <p:cNvCxnSpPr/>
            <p:nvPr/>
          </p:nvCxnSpPr>
          <p:spPr bwMode="auto">
            <a:xfrm flipV="1">
              <a:off x="7719192" y="6244128"/>
              <a:ext cx="125014" cy="245684"/>
            </a:xfrm>
            <a:prstGeom prst="straightConnector1">
              <a:avLst/>
            </a:prstGeom>
            <a:noFill/>
            <a:ln w="19050">
              <a:solidFill>
                <a:srgbClr val="CB333B"/>
              </a:solidFill>
              <a:round/>
              <a:headEnd/>
              <a:tailEnd type="arrow"/>
            </a:ln>
            <a:extLst>
              <a:ext uri="{909E8E84-426E-40DD-AFC4-6F175D3DCCD1}">
                <a14:hiddenFill xmlns:a14="http://schemas.microsoft.com/office/drawing/2010/main">
                  <a:noFill/>
                </a14:hiddenFill>
              </a:ext>
            </a:extLst>
          </p:spPr>
        </p:cxnSp>
        <p:cxnSp>
          <p:nvCxnSpPr>
            <p:cNvPr id="135" name="Straight Arrow Connector 134"/>
            <p:cNvCxnSpPr/>
            <p:nvPr/>
          </p:nvCxnSpPr>
          <p:spPr bwMode="auto">
            <a:xfrm flipV="1">
              <a:off x="7719192" y="5908124"/>
              <a:ext cx="39365" cy="575389"/>
            </a:xfrm>
            <a:prstGeom prst="straightConnector1">
              <a:avLst/>
            </a:prstGeom>
            <a:noFill/>
            <a:ln w="19050">
              <a:solidFill>
                <a:srgbClr val="CB333B"/>
              </a:solidFill>
              <a:round/>
              <a:headEnd/>
              <a:tailEnd type="arrow"/>
            </a:ln>
            <a:extLst>
              <a:ext uri="{909E8E84-426E-40DD-AFC4-6F175D3DCCD1}">
                <a14:hiddenFill xmlns:a14="http://schemas.microsoft.com/office/drawing/2010/main">
                  <a:noFill/>
                </a14:hiddenFill>
              </a:ext>
            </a:extLst>
          </p:spPr>
        </p:cxnSp>
        <p:sp>
          <p:nvSpPr>
            <p:cNvPr id="136" name="Rectangle 135"/>
            <p:cNvSpPr/>
            <p:nvPr/>
          </p:nvSpPr>
          <p:spPr>
            <a:xfrm>
              <a:off x="7124777" y="5004928"/>
              <a:ext cx="633780" cy="176308"/>
            </a:xfrm>
            <a:prstGeom prst="rect">
              <a:avLst/>
            </a:prstGeom>
          </p:spPr>
          <p:txBody>
            <a:bodyPr wrap="square">
              <a:spAutoFit/>
            </a:bodyPr>
            <a:lstStyle/>
            <a:p>
              <a:pPr marL="0" marR="0">
                <a:spcBef>
                  <a:spcPts val="0"/>
                </a:spcBef>
                <a:spcAft>
                  <a:spcPts val="0"/>
                </a:spcAft>
              </a:pPr>
              <a:r>
                <a:rPr lang="en-US" sz="1400" dirty="0">
                  <a:solidFill>
                    <a:srgbClr val="CB333B"/>
                  </a:solidFill>
                  <a:ea typeface="Calibri"/>
                  <a:cs typeface="Times New Roman"/>
                </a:rPr>
                <a:t>coil leads</a:t>
              </a:r>
            </a:p>
          </p:txBody>
        </p:sp>
        <p:sp>
          <p:nvSpPr>
            <p:cNvPr id="137" name="Rectangle 136"/>
            <p:cNvSpPr/>
            <p:nvPr/>
          </p:nvSpPr>
          <p:spPr>
            <a:xfrm>
              <a:off x="7007398" y="6483514"/>
              <a:ext cx="1150764" cy="307777"/>
            </a:xfrm>
            <a:prstGeom prst="rect">
              <a:avLst/>
            </a:prstGeom>
          </p:spPr>
          <p:txBody>
            <a:bodyPr wrap="none">
              <a:spAutoFit/>
            </a:bodyPr>
            <a:lstStyle/>
            <a:p>
              <a:pPr marL="0" marR="0">
                <a:spcBef>
                  <a:spcPts val="0"/>
                </a:spcBef>
                <a:spcAft>
                  <a:spcPts val="0"/>
                </a:spcAft>
              </a:pPr>
              <a:r>
                <a:rPr lang="en-US" sz="1400" dirty="0">
                  <a:solidFill>
                    <a:srgbClr val="CB333B"/>
                  </a:solidFill>
                  <a:ea typeface="Calibri"/>
                  <a:cs typeface="Times New Roman"/>
                </a:rPr>
                <a:t>contact leads</a:t>
              </a:r>
            </a:p>
          </p:txBody>
        </p:sp>
      </p:grpSp>
      <p:sp>
        <p:nvSpPr>
          <p:cNvPr id="139" name="TextBox 138"/>
          <p:cNvSpPr txBox="1"/>
          <p:nvPr/>
        </p:nvSpPr>
        <p:spPr>
          <a:xfrm>
            <a:off x="9204778" y="619159"/>
            <a:ext cx="2593980" cy="307777"/>
          </a:xfrm>
          <a:prstGeom prst="rect">
            <a:avLst/>
          </a:prstGeom>
          <a:noFill/>
        </p:spPr>
        <p:txBody>
          <a:bodyPr wrap="none" rtlCol="0">
            <a:spAutoFit/>
          </a:bodyPr>
          <a:lstStyle/>
          <a:p>
            <a:r>
              <a:rPr lang="en-US" sz="1400" i="1" dirty="0">
                <a:solidFill>
                  <a:srgbClr val="003087"/>
                </a:solidFill>
              </a:rPr>
              <a:t>Inside the relay used in this class:</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6662" y="3680590"/>
            <a:ext cx="3742277" cy="2743239"/>
          </a:xfrm>
          <a:prstGeom prst="rect">
            <a:avLst/>
          </a:prstGeom>
        </p:spPr>
      </p:pic>
      <p:sp>
        <p:nvSpPr>
          <p:cNvPr id="30" name="Freeform 29"/>
          <p:cNvSpPr/>
          <p:nvPr/>
        </p:nvSpPr>
        <p:spPr>
          <a:xfrm>
            <a:off x="5672606" y="4899846"/>
            <a:ext cx="102432"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56" name="Freeform 55"/>
          <p:cNvSpPr/>
          <p:nvPr/>
        </p:nvSpPr>
        <p:spPr>
          <a:xfrm>
            <a:off x="5541134" y="4899845"/>
            <a:ext cx="83477"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59" name="Freeform 58"/>
          <p:cNvSpPr/>
          <p:nvPr/>
        </p:nvSpPr>
        <p:spPr>
          <a:xfrm>
            <a:off x="5389953" y="4899845"/>
            <a:ext cx="86581"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60" name="Freeform 59"/>
          <p:cNvSpPr/>
          <p:nvPr/>
        </p:nvSpPr>
        <p:spPr>
          <a:xfrm>
            <a:off x="5287913" y="4918038"/>
            <a:ext cx="102432"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61" name="Freeform 60"/>
          <p:cNvSpPr/>
          <p:nvPr/>
        </p:nvSpPr>
        <p:spPr>
          <a:xfrm>
            <a:off x="5156441" y="4918037"/>
            <a:ext cx="83477"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62" name="Freeform 61"/>
          <p:cNvSpPr/>
          <p:nvPr/>
        </p:nvSpPr>
        <p:spPr>
          <a:xfrm>
            <a:off x="5005260" y="4918037"/>
            <a:ext cx="86581"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65" name="Freeform 64"/>
          <p:cNvSpPr/>
          <p:nvPr/>
        </p:nvSpPr>
        <p:spPr>
          <a:xfrm>
            <a:off x="4854471" y="4899844"/>
            <a:ext cx="86581"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grpSp>
        <p:nvGrpSpPr>
          <p:cNvPr id="35" name="Group 34"/>
          <p:cNvGrpSpPr/>
          <p:nvPr/>
        </p:nvGrpSpPr>
        <p:grpSpPr>
          <a:xfrm>
            <a:off x="5828449" y="4899844"/>
            <a:ext cx="162605" cy="1497091"/>
            <a:chOff x="3945371" y="4180652"/>
            <a:chExt cx="162605" cy="1497091"/>
          </a:xfrm>
        </p:grpSpPr>
        <p:cxnSp>
          <p:nvCxnSpPr>
            <p:cNvPr id="20" name="Straight Connector 19"/>
            <p:cNvCxnSpPr/>
            <p:nvPr/>
          </p:nvCxnSpPr>
          <p:spPr>
            <a:xfrm flipV="1">
              <a:off x="4107976" y="5076968"/>
              <a:ext cx="0" cy="600775"/>
            </a:xfrm>
            <a:prstGeom prst="line">
              <a:avLst/>
            </a:prstGeom>
            <a:ln w="28575">
              <a:solidFill>
                <a:srgbClr val="CB333B"/>
              </a:solidFill>
            </a:ln>
          </p:spPr>
          <p:style>
            <a:lnRef idx="1">
              <a:schemeClr val="accent1"/>
            </a:lnRef>
            <a:fillRef idx="0">
              <a:schemeClr val="accent1"/>
            </a:fillRef>
            <a:effectRef idx="0">
              <a:schemeClr val="accent1"/>
            </a:effectRef>
            <a:fontRef idx="minor">
              <a:schemeClr val="tx1"/>
            </a:fontRef>
          </p:style>
        </p:cxnSp>
        <p:sp>
          <p:nvSpPr>
            <p:cNvPr id="64" name="Freeform 63"/>
            <p:cNvSpPr/>
            <p:nvPr/>
          </p:nvSpPr>
          <p:spPr>
            <a:xfrm>
              <a:off x="3945371" y="4180652"/>
              <a:ext cx="83477"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32" name="Freeform 31"/>
            <p:cNvSpPr/>
            <p:nvPr/>
          </p:nvSpPr>
          <p:spPr>
            <a:xfrm>
              <a:off x="4000890" y="4521958"/>
              <a:ext cx="107086" cy="571676"/>
            </a:xfrm>
            <a:custGeom>
              <a:avLst/>
              <a:gdLst>
                <a:gd name="connsiteX0" fmla="*/ 7003 w 107086"/>
                <a:gd name="connsiteY0" fmla="*/ 0 h 571676"/>
                <a:gd name="connsiteX1" fmla="*/ 7003 w 107086"/>
                <a:gd name="connsiteY1" fmla="*/ 122830 h 571676"/>
                <a:gd name="connsiteX2" fmla="*/ 79791 w 107086"/>
                <a:gd name="connsiteY2" fmla="*/ 345743 h 571676"/>
                <a:gd name="connsiteX3" fmla="*/ 102537 w 107086"/>
                <a:gd name="connsiteY3" fmla="*/ 486770 h 571676"/>
                <a:gd name="connsiteX4" fmla="*/ 107086 w 107086"/>
                <a:gd name="connsiteY4" fmla="*/ 568657 h 571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86" h="571676">
                  <a:moveTo>
                    <a:pt x="7003" y="0"/>
                  </a:moveTo>
                  <a:cubicBezTo>
                    <a:pt x="937" y="32603"/>
                    <a:pt x="-5128" y="65206"/>
                    <a:pt x="7003" y="122830"/>
                  </a:cubicBezTo>
                  <a:cubicBezTo>
                    <a:pt x="19134" y="180454"/>
                    <a:pt x="63869" y="285086"/>
                    <a:pt x="79791" y="345743"/>
                  </a:cubicBezTo>
                  <a:cubicBezTo>
                    <a:pt x="95713" y="406400"/>
                    <a:pt x="97988" y="449618"/>
                    <a:pt x="102537" y="486770"/>
                  </a:cubicBezTo>
                  <a:cubicBezTo>
                    <a:pt x="107086" y="523922"/>
                    <a:pt x="75241" y="586096"/>
                    <a:pt x="107086" y="568657"/>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grpSp>
      <p:sp>
        <p:nvSpPr>
          <p:cNvPr id="33" name="Freeform 32"/>
          <p:cNvSpPr/>
          <p:nvPr/>
        </p:nvSpPr>
        <p:spPr>
          <a:xfrm>
            <a:off x="4844642" y="5236601"/>
            <a:ext cx="282054" cy="1096370"/>
          </a:xfrm>
          <a:custGeom>
            <a:avLst/>
            <a:gdLst>
              <a:gd name="connsiteX0" fmla="*/ 0 w 282054"/>
              <a:gd name="connsiteY0" fmla="*/ 0 h 1059976"/>
              <a:gd name="connsiteX1" fmla="*/ 36394 w 282054"/>
              <a:gd name="connsiteY1" fmla="*/ 104633 h 1059976"/>
              <a:gd name="connsiteX2" fmla="*/ 181970 w 282054"/>
              <a:gd name="connsiteY2" fmla="*/ 181970 h 1059976"/>
              <a:gd name="connsiteX3" fmla="*/ 268406 w 282054"/>
              <a:gd name="connsiteY3" fmla="*/ 363940 h 1059976"/>
              <a:gd name="connsiteX4" fmla="*/ 277505 w 282054"/>
              <a:gd name="connsiteY4" fmla="*/ 573206 h 1059976"/>
              <a:gd name="connsiteX5" fmla="*/ 282054 w 282054"/>
              <a:gd name="connsiteY5" fmla="*/ 1059976 h 105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054" h="1059976">
                <a:moveTo>
                  <a:pt x="0" y="0"/>
                </a:moveTo>
                <a:cubicBezTo>
                  <a:pt x="3033" y="37152"/>
                  <a:pt x="6066" y="74305"/>
                  <a:pt x="36394" y="104633"/>
                </a:cubicBezTo>
                <a:cubicBezTo>
                  <a:pt x="66722" y="134961"/>
                  <a:pt x="143301" y="138752"/>
                  <a:pt x="181970" y="181970"/>
                </a:cubicBezTo>
                <a:cubicBezTo>
                  <a:pt x="220639" y="225188"/>
                  <a:pt x="252484" y="298734"/>
                  <a:pt x="268406" y="363940"/>
                </a:cubicBezTo>
                <a:cubicBezTo>
                  <a:pt x="284329" y="429146"/>
                  <a:pt x="275230" y="457200"/>
                  <a:pt x="277505" y="573206"/>
                </a:cubicBezTo>
                <a:cubicBezTo>
                  <a:pt x="279780" y="689212"/>
                  <a:pt x="261582" y="1022066"/>
                  <a:pt x="282054" y="1059976"/>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grpSp>
        <p:nvGrpSpPr>
          <p:cNvPr id="70" name="Group 69"/>
          <p:cNvGrpSpPr/>
          <p:nvPr/>
        </p:nvGrpSpPr>
        <p:grpSpPr>
          <a:xfrm>
            <a:off x="4764501" y="4643063"/>
            <a:ext cx="1226553" cy="212194"/>
            <a:chOff x="2881423" y="3923871"/>
            <a:chExt cx="1226553" cy="212194"/>
          </a:xfrm>
        </p:grpSpPr>
        <p:cxnSp>
          <p:nvCxnSpPr>
            <p:cNvPr id="38" name="Straight Connector 37"/>
            <p:cNvCxnSpPr/>
            <p:nvPr/>
          </p:nvCxnSpPr>
          <p:spPr>
            <a:xfrm flipH="1" flipV="1">
              <a:off x="2881423" y="4013791"/>
              <a:ext cx="31898" cy="12227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057974" y="3923871"/>
              <a:ext cx="0" cy="17498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243618" y="3923871"/>
              <a:ext cx="29745" cy="159031"/>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404835" y="3976577"/>
              <a:ext cx="50746" cy="12227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3545958" y="3923871"/>
              <a:ext cx="47498" cy="15903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741533" y="3976577"/>
              <a:ext cx="47995" cy="10632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891960" y="3976577"/>
              <a:ext cx="53411" cy="10632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658056" y="3976577"/>
              <a:ext cx="0" cy="1063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4028848" y="4013791"/>
              <a:ext cx="79128" cy="8506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4725382" y="5278841"/>
            <a:ext cx="1226553" cy="212194"/>
            <a:chOff x="4428386" y="3491187"/>
            <a:chExt cx="1226553" cy="212194"/>
          </a:xfrm>
        </p:grpSpPr>
        <p:cxnSp>
          <p:nvCxnSpPr>
            <p:cNvPr id="94" name="Straight Connector 93"/>
            <p:cNvCxnSpPr/>
            <p:nvPr/>
          </p:nvCxnSpPr>
          <p:spPr>
            <a:xfrm flipV="1">
              <a:off x="4428386" y="3581107"/>
              <a:ext cx="31898" cy="12227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4604937" y="3491187"/>
              <a:ext cx="0" cy="17498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4790581" y="3491187"/>
              <a:ext cx="29745" cy="159031"/>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4951798" y="3543893"/>
              <a:ext cx="50746" cy="12227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5092921" y="3491187"/>
              <a:ext cx="47498" cy="15903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5288496" y="3543893"/>
              <a:ext cx="47995" cy="10632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5438923" y="3543893"/>
              <a:ext cx="53411" cy="10632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5205019" y="3543893"/>
              <a:ext cx="0" cy="1063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5575811" y="3581107"/>
              <a:ext cx="79128" cy="8506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4453386" y="4968291"/>
            <a:ext cx="271996" cy="227630"/>
            <a:chOff x="4453386" y="4968291"/>
            <a:chExt cx="271996" cy="227630"/>
          </a:xfrm>
        </p:grpSpPr>
        <p:cxnSp>
          <p:nvCxnSpPr>
            <p:cNvPr id="107" name="Straight Arrow Connector 106"/>
            <p:cNvCxnSpPr/>
            <p:nvPr/>
          </p:nvCxnSpPr>
          <p:spPr>
            <a:xfrm>
              <a:off x="4453387" y="4968291"/>
              <a:ext cx="271995"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4453387" y="5082110"/>
              <a:ext cx="271995"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4453386" y="5195921"/>
              <a:ext cx="271995"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a:xfrm>
            <a:off x="4882228" y="3444336"/>
            <a:ext cx="1686039" cy="338554"/>
          </a:xfrm>
          <a:prstGeom prst="rect">
            <a:avLst/>
          </a:prstGeom>
        </p:spPr>
        <p:txBody>
          <a:bodyPr wrap="none">
            <a:spAutoFit/>
          </a:bodyPr>
          <a:lstStyle/>
          <a:p>
            <a:r>
              <a:rPr lang="en-US" sz="1600" dirty="0">
                <a:solidFill>
                  <a:srgbClr val="003087"/>
                </a:solidFill>
                <a:ea typeface="Calibri"/>
                <a:cs typeface="Times New Roman"/>
              </a:rPr>
              <a:t>stationary contact</a:t>
            </a:r>
            <a:endParaRPr lang="en-US" sz="1600" dirty="0">
              <a:solidFill>
                <a:srgbClr val="003087"/>
              </a:solidFill>
            </a:endParaRPr>
          </a:p>
        </p:txBody>
      </p:sp>
      <p:cxnSp>
        <p:nvCxnSpPr>
          <p:cNvPr id="75" name="Straight Arrow Connector 74"/>
          <p:cNvCxnSpPr/>
          <p:nvPr/>
        </p:nvCxnSpPr>
        <p:spPr>
          <a:xfrm flipH="1">
            <a:off x="4589383" y="3758098"/>
            <a:ext cx="650535" cy="525493"/>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2727407" y="3444336"/>
            <a:ext cx="1749774" cy="338554"/>
          </a:xfrm>
          <a:prstGeom prst="rect">
            <a:avLst/>
          </a:prstGeom>
        </p:spPr>
        <p:txBody>
          <a:bodyPr wrap="none">
            <a:spAutoFit/>
          </a:bodyPr>
          <a:lstStyle/>
          <a:p>
            <a:r>
              <a:rPr lang="en-US" sz="1600" dirty="0">
                <a:solidFill>
                  <a:srgbClr val="003087"/>
                </a:solidFill>
              </a:rPr>
              <a:t>moveable contacts</a:t>
            </a:r>
          </a:p>
        </p:txBody>
      </p:sp>
      <p:cxnSp>
        <p:nvCxnSpPr>
          <p:cNvPr id="78" name="Straight Arrow Connector 77"/>
          <p:cNvCxnSpPr/>
          <p:nvPr/>
        </p:nvCxnSpPr>
        <p:spPr>
          <a:xfrm>
            <a:off x="4029327" y="3782546"/>
            <a:ext cx="417903" cy="496115"/>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4530538" y="4322343"/>
            <a:ext cx="667641" cy="577500"/>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a:off x="5809724" y="4668197"/>
            <a:ext cx="740847" cy="324643"/>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5210658" y="6485944"/>
            <a:ext cx="961033" cy="338554"/>
          </a:xfrm>
          <a:prstGeom prst="rect">
            <a:avLst/>
          </a:prstGeom>
        </p:spPr>
        <p:txBody>
          <a:bodyPr wrap="square">
            <a:spAutoFit/>
          </a:bodyPr>
          <a:lstStyle/>
          <a:p>
            <a:r>
              <a:rPr lang="en-US" sz="1600" dirty="0">
                <a:solidFill>
                  <a:srgbClr val="003087"/>
                </a:solidFill>
              </a:rPr>
              <a:t>coil leads</a:t>
            </a:r>
          </a:p>
        </p:txBody>
      </p:sp>
      <p:sp>
        <p:nvSpPr>
          <p:cNvPr id="138" name="Rectangle 137"/>
          <p:cNvSpPr/>
          <p:nvPr/>
        </p:nvSpPr>
        <p:spPr>
          <a:xfrm>
            <a:off x="3190485" y="6473861"/>
            <a:ext cx="1340053" cy="338554"/>
          </a:xfrm>
          <a:prstGeom prst="rect">
            <a:avLst/>
          </a:prstGeom>
        </p:spPr>
        <p:txBody>
          <a:bodyPr wrap="square">
            <a:spAutoFit/>
          </a:bodyPr>
          <a:lstStyle/>
          <a:p>
            <a:r>
              <a:rPr lang="en-US" sz="1600" dirty="0">
                <a:solidFill>
                  <a:srgbClr val="003087"/>
                </a:solidFill>
              </a:rPr>
              <a:t>contact leads</a:t>
            </a:r>
          </a:p>
        </p:txBody>
      </p:sp>
      <p:cxnSp>
        <p:nvCxnSpPr>
          <p:cNvPr id="83" name="Straight Arrow Connector 82"/>
          <p:cNvCxnSpPr>
            <a:stCxn id="138" idx="0"/>
          </p:cNvCxnSpPr>
          <p:nvPr/>
        </p:nvCxnSpPr>
        <p:spPr>
          <a:xfrm flipH="1" flipV="1">
            <a:off x="3276094" y="6291299"/>
            <a:ext cx="584418" cy="182562"/>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38" idx="0"/>
          </p:cNvCxnSpPr>
          <p:nvPr/>
        </p:nvCxnSpPr>
        <p:spPr>
          <a:xfrm flipV="1">
            <a:off x="3860512" y="6332971"/>
            <a:ext cx="305823" cy="140890"/>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24" idx="0"/>
          </p:cNvCxnSpPr>
          <p:nvPr/>
        </p:nvCxnSpPr>
        <p:spPr>
          <a:xfrm flipH="1" flipV="1">
            <a:off x="5231505" y="6332972"/>
            <a:ext cx="459670" cy="152972"/>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24" idx="0"/>
          </p:cNvCxnSpPr>
          <p:nvPr/>
        </p:nvCxnSpPr>
        <p:spPr>
          <a:xfrm flipV="1">
            <a:off x="5691175" y="6423830"/>
            <a:ext cx="220751" cy="62114"/>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2064568" y="4349067"/>
            <a:ext cx="952758" cy="584775"/>
          </a:xfrm>
          <a:prstGeom prst="rect">
            <a:avLst/>
          </a:prstGeom>
        </p:spPr>
        <p:txBody>
          <a:bodyPr wrap="square">
            <a:spAutoFit/>
          </a:bodyPr>
          <a:lstStyle/>
          <a:p>
            <a:pPr algn="ctr"/>
            <a:r>
              <a:rPr lang="en-US" sz="1600" dirty="0">
                <a:solidFill>
                  <a:srgbClr val="003087"/>
                </a:solidFill>
              </a:rPr>
              <a:t>tension spring</a:t>
            </a:r>
          </a:p>
        </p:txBody>
      </p:sp>
      <p:cxnSp>
        <p:nvCxnSpPr>
          <p:cNvPr id="93" name="Straight Arrow Connector 92"/>
          <p:cNvCxnSpPr/>
          <p:nvPr/>
        </p:nvCxnSpPr>
        <p:spPr>
          <a:xfrm>
            <a:off x="2906244" y="4679914"/>
            <a:ext cx="693930" cy="366565"/>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06" name="Group 305"/>
          <p:cNvGrpSpPr/>
          <p:nvPr/>
        </p:nvGrpSpPr>
        <p:grpSpPr>
          <a:xfrm>
            <a:off x="2064410" y="3446278"/>
            <a:ext cx="6872448" cy="3380822"/>
            <a:chOff x="4414326" y="-80890"/>
            <a:chExt cx="6872448" cy="3380822"/>
          </a:xfrm>
        </p:grpSpPr>
        <p:grpSp>
          <p:nvGrpSpPr>
            <p:cNvPr id="293" name="Group 292"/>
            <p:cNvGrpSpPr/>
            <p:nvPr/>
          </p:nvGrpSpPr>
          <p:grpSpPr>
            <a:xfrm>
              <a:off x="5144197" y="200294"/>
              <a:ext cx="3873937" cy="2751669"/>
              <a:chOff x="5144197" y="200294"/>
              <a:chExt cx="3873937" cy="2751669"/>
            </a:xfrm>
          </p:grpSpPr>
          <p:pic>
            <p:nvPicPr>
              <p:cNvPr id="146" name="Picture 1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197" y="200294"/>
                <a:ext cx="3873937" cy="2751669"/>
              </a:xfrm>
              <a:prstGeom prst="rect">
                <a:avLst/>
              </a:prstGeom>
              <a:ln w="28575">
                <a:noFill/>
              </a:ln>
            </p:spPr>
          </p:pic>
          <p:sp>
            <p:nvSpPr>
              <p:cNvPr id="244" name="Freeform 243"/>
              <p:cNvSpPr/>
              <p:nvPr/>
            </p:nvSpPr>
            <p:spPr>
              <a:xfrm>
                <a:off x="8007563" y="1367841"/>
                <a:ext cx="102432"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245" name="Freeform 244"/>
              <p:cNvSpPr/>
              <p:nvPr/>
            </p:nvSpPr>
            <p:spPr>
              <a:xfrm>
                <a:off x="7876091" y="1367840"/>
                <a:ext cx="83477"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246" name="Freeform 245"/>
              <p:cNvSpPr/>
              <p:nvPr/>
            </p:nvSpPr>
            <p:spPr>
              <a:xfrm>
                <a:off x="7724910" y="1367840"/>
                <a:ext cx="86581"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247" name="Freeform 246"/>
              <p:cNvSpPr/>
              <p:nvPr/>
            </p:nvSpPr>
            <p:spPr>
              <a:xfrm>
                <a:off x="7622870" y="1386033"/>
                <a:ext cx="102432"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248" name="Freeform 247"/>
              <p:cNvSpPr/>
              <p:nvPr/>
            </p:nvSpPr>
            <p:spPr>
              <a:xfrm>
                <a:off x="7491398" y="1386032"/>
                <a:ext cx="83477"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249" name="Freeform 248"/>
              <p:cNvSpPr/>
              <p:nvPr/>
            </p:nvSpPr>
            <p:spPr>
              <a:xfrm>
                <a:off x="7340217" y="1386032"/>
                <a:ext cx="86581"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250" name="Freeform 249"/>
              <p:cNvSpPr/>
              <p:nvPr/>
            </p:nvSpPr>
            <p:spPr>
              <a:xfrm>
                <a:off x="7189428" y="1367839"/>
                <a:ext cx="86581"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grpSp>
            <p:nvGrpSpPr>
              <p:cNvPr id="251" name="Group 250"/>
              <p:cNvGrpSpPr/>
              <p:nvPr/>
            </p:nvGrpSpPr>
            <p:grpSpPr>
              <a:xfrm>
                <a:off x="8163406" y="1367839"/>
                <a:ext cx="162605" cy="1497091"/>
                <a:chOff x="3945371" y="4180652"/>
                <a:chExt cx="162605" cy="1497091"/>
              </a:xfrm>
            </p:grpSpPr>
            <p:cxnSp>
              <p:nvCxnSpPr>
                <p:cNvPr id="252" name="Straight Connector 251"/>
                <p:cNvCxnSpPr/>
                <p:nvPr/>
              </p:nvCxnSpPr>
              <p:spPr>
                <a:xfrm flipV="1">
                  <a:off x="4107976" y="5076968"/>
                  <a:ext cx="0" cy="600775"/>
                </a:xfrm>
                <a:prstGeom prst="line">
                  <a:avLst/>
                </a:prstGeom>
                <a:ln w="28575">
                  <a:solidFill>
                    <a:srgbClr val="CB333B"/>
                  </a:solidFill>
                </a:ln>
              </p:spPr>
              <p:style>
                <a:lnRef idx="1">
                  <a:schemeClr val="accent1"/>
                </a:lnRef>
                <a:fillRef idx="0">
                  <a:schemeClr val="accent1"/>
                </a:fillRef>
                <a:effectRef idx="0">
                  <a:schemeClr val="accent1"/>
                </a:effectRef>
                <a:fontRef idx="minor">
                  <a:schemeClr val="tx1"/>
                </a:fontRef>
              </p:style>
            </p:cxnSp>
            <p:sp>
              <p:nvSpPr>
                <p:cNvPr id="253" name="Freeform 252"/>
                <p:cNvSpPr/>
                <p:nvPr/>
              </p:nvSpPr>
              <p:spPr>
                <a:xfrm>
                  <a:off x="3945371" y="4180652"/>
                  <a:ext cx="83477"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254" name="Freeform 253"/>
                <p:cNvSpPr/>
                <p:nvPr/>
              </p:nvSpPr>
              <p:spPr>
                <a:xfrm>
                  <a:off x="4000890" y="4521958"/>
                  <a:ext cx="107086" cy="571676"/>
                </a:xfrm>
                <a:custGeom>
                  <a:avLst/>
                  <a:gdLst>
                    <a:gd name="connsiteX0" fmla="*/ 7003 w 107086"/>
                    <a:gd name="connsiteY0" fmla="*/ 0 h 571676"/>
                    <a:gd name="connsiteX1" fmla="*/ 7003 w 107086"/>
                    <a:gd name="connsiteY1" fmla="*/ 122830 h 571676"/>
                    <a:gd name="connsiteX2" fmla="*/ 79791 w 107086"/>
                    <a:gd name="connsiteY2" fmla="*/ 345743 h 571676"/>
                    <a:gd name="connsiteX3" fmla="*/ 102537 w 107086"/>
                    <a:gd name="connsiteY3" fmla="*/ 486770 h 571676"/>
                    <a:gd name="connsiteX4" fmla="*/ 107086 w 107086"/>
                    <a:gd name="connsiteY4" fmla="*/ 568657 h 571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86" h="571676">
                      <a:moveTo>
                        <a:pt x="7003" y="0"/>
                      </a:moveTo>
                      <a:cubicBezTo>
                        <a:pt x="937" y="32603"/>
                        <a:pt x="-5128" y="65206"/>
                        <a:pt x="7003" y="122830"/>
                      </a:cubicBezTo>
                      <a:cubicBezTo>
                        <a:pt x="19134" y="180454"/>
                        <a:pt x="63869" y="285086"/>
                        <a:pt x="79791" y="345743"/>
                      </a:cubicBezTo>
                      <a:cubicBezTo>
                        <a:pt x="95713" y="406400"/>
                        <a:pt x="97988" y="449618"/>
                        <a:pt x="102537" y="486770"/>
                      </a:cubicBezTo>
                      <a:cubicBezTo>
                        <a:pt x="107086" y="523922"/>
                        <a:pt x="75241" y="586096"/>
                        <a:pt x="107086" y="568657"/>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grpSp>
          <p:sp>
            <p:nvSpPr>
              <p:cNvPr id="255" name="Freeform 254"/>
              <p:cNvSpPr/>
              <p:nvPr/>
            </p:nvSpPr>
            <p:spPr>
              <a:xfrm>
                <a:off x="7179599" y="1704596"/>
                <a:ext cx="282054" cy="1096370"/>
              </a:xfrm>
              <a:custGeom>
                <a:avLst/>
                <a:gdLst>
                  <a:gd name="connsiteX0" fmla="*/ 0 w 282054"/>
                  <a:gd name="connsiteY0" fmla="*/ 0 h 1059976"/>
                  <a:gd name="connsiteX1" fmla="*/ 36394 w 282054"/>
                  <a:gd name="connsiteY1" fmla="*/ 104633 h 1059976"/>
                  <a:gd name="connsiteX2" fmla="*/ 181970 w 282054"/>
                  <a:gd name="connsiteY2" fmla="*/ 181970 h 1059976"/>
                  <a:gd name="connsiteX3" fmla="*/ 268406 w 282054"/>
                  <a:gd name="connsiteY3" fmla="*/ 363940 h 1059976"/>
                  <a:gd name="connsiteX4" fmla="*/ 277505 w 282054"/>
                  <a:gd name="connsiteY4" fmla="*/ 573206 h 1059976"/>
                  <a:gd name="connsiteX5" fmla="*/ 282054 w 282054"/>
                  <a:gd name="connsiteY5" fmla="*/ 1059976 h 105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054" h="1059976">
                    <a:moveTo>
                      <a:pt x="0" y="0"/>
                    </a:moveTo>
                    <a:cubicBezTo>
                      <a:pt x="3033" y="37152"/>
                      <a:pt x="6066" y="74305"/>
                      <a:pt x="36394" y="104633"/>
                    </a:cubicBezTo>
                    <a:cubicBezTo>
                      <a:pt x="66722" y="134961"/>
                      <a:pt x="143301" y="138752"/>
                      <a:pt x="181970" y="181970"/>
                    </a:cubicBezTo>
                    <a:cubicBezTo>
                      <a:pt x="220639" y="225188"/>
                      <a:pt x="252484" y="298734"/>
                      <a:pt x="268406" y="363940"/>
                    </a:cubicBezTo>
                    <a:cubicBezTo>
                      <a:pt x="284329" y="429146"/>
                      <a:pt x="275230" y="457200"/>
                      <a:pt x="277505" y="573206"/>
                    </a:cubicBezTo>
                    <a:cubicBezTo>
                      <a:pt x="279780" y="689212"/>
                      <a:pt x="261582" y="1022066"/>
                      <a:pt x="282054" y="1059976"/>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grpSp>
            <p:nvGrpSpPr>
              <p:cNvPr id="256" name="Group 255"/>
              <p:cNvGrpSpPr/>
              <p:nvPr/>
            </p:nvGrpSpPr>
            <p:grpSpPr>
              <a:xfrm>
                <a:off x="7099458" y="1111058"/>
                <a:ext cx="1226553" cy="212194"/>
                <a:chOff x="2881423" y="3923871"/>
                <a:chExt cx="1226553" cy="212194"/>
              </a:xfrm>
            </p:grpSpPr>
            <p:cxnSp>
              <p:nvCxnSpPr>
                <p:cNvPr id="257" name="Straight Connector 256"/>
                <p:cNvCxnSpPr/>
                <p:nvPr/>
              </p:nvCxnSpPr>
              <p:spPr>
                <a:xfrm flipH="1" flipV="1">
                  <a:off x="2881423" y="4013791"/>
                  <a:ext cx="31898" cy="12227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flipV="1">
                  <a:off x="3057974" y="3923871"/>
                  <a:ext cx="0" cy="17498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V="1">
                  <a:off x="3243618" y="3923871"/>
                  <a:ext cx="29745" cy="159031"/>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flipV="1">
                  <a:off x="3404835" y="3976577"/>
                  <a:ext cx="50746" cy="12227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H="1" flipV="1">
                  <a:off x="3545958" y="3923871"/>
                  <a:ext cx="47498" cy="15903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V="1">
                  <a:off x="3741533" y="3976577"/>
                  <a:ext cx="47995" cy="10632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V="1">
                  <a:off x="3891960" y="3976577"/>
                  <a:ext cx="53411" cy="10632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V="1">
                  <a:off x="3658056" y="3976577"/>
                  <a:ext cx="0" cy="1063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4028848" y="4013791"/>
                  <a:ext cx="79128" cy="8506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66" name="Group 265"/>
              <p:cNvGrpSpPr/>
              <p:nvPr/>
            </p:nvGrpSpPr>
            <p:grpSpPr>
              <a:xfrm>
                <a:off x="7060339" y="1746836"/>
                <a:ext cx="1226553" cy="212194"/>
                <a:chOff x="4428386" y="3491187"/>
                <a:chExt cx="1226553" cy="212194"/>
              </a:xfrm>
            </p:grpSpPr>
            <p:cxnSp>
              <p:nvCxnSpPr>
                <p:cNvPr id="267" name="Straight Connector 266"/>
                <p:cNvCxnSpPr/>
                <p:nvPr/>
              </p:nvCxnSpPr>
              <p:spPr>
                <a:xfrm flipV="1">
                  <a:off x="4428386" y="3581107"/>
                  <a:ext cx="31898" cy="12227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H="1" flipV="1">
                  <a:off x="4604937" y="3491187"/>
                  <a:ext cx="0" cy="17498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flipH="1" flipV="1">
                  <a:off x="4790581" y="3491187"/>
                  <a:ext cx="29745" cy="159031"/>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H="1" flipV="1">
                  <a:off x="4951798" y="3543893"/>
                  <a:ext cx="50746" cy="12227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5092921" y="3491187"/>
                  <a:ext cx="47498" cy="15903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H="1" flipV="1">
                  <a:off x="5288496" y="3543893"/>
                  <a:ext cx="47995" cy="10632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H="1" flipV="1">
                  <a:off x="5438923" y="3543893"/>
                  <a:ext cx="53411" cy="10632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H="1" flipV="1">
                  <a:off x="5205019" y="3543893"/>
                  <a:ext cx="0" cy="1063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H="1" flipV="1">
                  <a:off x="5575811" y="3581107"/>
                  <a:ext cx="79128" cy="8506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277" name="Rectangle 276"/>
            <p:cNvSpPr/>
            <p:nvPr/>
          </p:nvSpPr>
          <p:spPr>
            <a:xfrm>
              <a:off x="7510147" y="537485"/>
              <a:ext cx="3149722" cy="338554"/>
            </a:xfrm>
            <a:prstGeom prst="rect">
              <a:avLst/>
            </a:prstGeom>
          </p:spPr>
          <p:txBody>
            <a:bodyPr wrap="square">
              <a:spAutoFit/>
            </a:bodyPr>
            <a:lstStyle/>
            <a:p>
              <a:r>
                <a:rPr lang="en-US" sz="1600" dirty="0">
                  <a:solidFill>
                    <a:srgbClr val="003087"/>
                  </a:solidFill>
                </a:rPr>
                <a:t>iron mass on moveable contacts</a:t>
              </a:r>
            </a:p>
          </p:txBody>
        </p:sp>
        <p:sp>
          <p:nvSpPr>
            <p:cNvPr id="278" name="Rectangle 277"/>
            <p:cNvSpPr/>
            <p:nvPr/>
          </p:nvSpPr>
          <p:spPr>
            <a:xfrm>
              <a:off x="8876951" y="959736"/>
              <a:ext cx="2409823" cy="584775"/>
            </a:xfrm>
            <a:prstGeom prst="rect">
              <a:avLst/>
            </a:prstGeom>
          </p:spPr>
          <p:txBody>
            <a:bodyPr wrap="square">
              <a:spAutoFit/>
            </a:bodyPr>
            <a:lstStyle/>
            <a:p>
              <a:r>
                <a:rPr lang="en-US" sz="1600" dirty="0">
                  <a:solidFill>
                    <a:srgbClr val="003087"/>
                  </a:solidFill>
                </a:rPr>
                <a:t>iron core that becomes an electromagnet</a:t>
              </a:r>
            </a:p>
          </p:txBody>
        </p:sp>
        <p:sp>
          <p:nvSpPr>
            <p:cNvPr id="279" name="Rectangle 278"/>
            <p:cNvSpPr/>
            <p:nvPr/>
          </p:nvSpPr>
          <p:spPr>
            <a:xfrm>
              <a:off x="7232144" y="-79624"/>
              <a:ext cx="1686039" cy="338554"/>
            </a:xfrm>
            <a:prstGeom prst="rect">
              <a:avLst/>
            </a:prstGeom>
          </p:spPr>
          <p:txBody>
            <a:bodyPr wrap="none">
              <a:spAutoFit/>
            </a:bodyPr>
            <a:lstStyle/>
            <a:p>
              <a:r>
                <a:rPr lang="en-US" sz="1600" dirty="0">
                  <a:solidFill>
                    <a:srgbClr val="003087"/>
                  </a:solidFill>
                  <a:ea typeface="Calibri"/>
                  <a:cs typeface="Times New Roman"/>
                </a:rPr>
                <a:t>stationary contact</a:t>
              </a:r>
              <a:endParaRPr lang="en-US" sz="1600" dirty="0">
                <a:solidFill>
                  <a:srgbClr val="003087"/>
                </a:solidFill>
              </a:endParaRPr>
            </a:p>
          </p:txBody>
        </p:sp>
        <p:cxnSp>
          <p:nvCxnSpPr>
            <p:cNvPr id="280" name="Straight Arrow Connector 279"/>
            <p:cNvCxnSpPr/>
            <p:nvPr/>
          </p:nvCxnSpPr>
          <p:spPr>
            <a:xfrm flipH="1">
              <a:off x="6940300" y="272034"/>
              <a:ext cx="650535" cy="525493"/>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1" name="Rectangle 280"/>
            <p:cNvSpPr/>
            <p:nvPr/>
          </p:nvSpPr>
          <p:spPr>
            <a:xfrm>
              <a:off x="5077323" y="-80890"/>
              <a:ext cx="1749774" cy="338554"/>
            </a:xfrm>
            <a:prstGeom prst="rect">
              <a:avLst/>
            </a:prstGeom>
          </p:spPr>
          <p:txBody>
            <a:bodyPr wrap="none">
              <a:spAutoFit/>
            </a:bodyPr>
            <a:lstStyle/>
            <a:p>
              <a:r>
                <a:rPr lang="en-US" sz="1600" dirty="0">
                  <a:solidFill>
                    <a:srgbClr val="003087"/>
                  </a:solidFill>
                </a:rPr>
                <a:t>moveable contacts</a:t>
              </a:r>
            </a:p>
          </p:txBody>
        </p:sp>
        <p:cxnSp>
          <p:nvCxnSpPr>
            <p:cNvPr id="282" name="Straight Arrow Connector 281"/>
            <p:cNvCxnSpPr/>
            <p:nvPr/>
          </p:nvCxnSpPr>
          <p:spPr>
            <a:xfrm>
              <a:off x="6501296" y="267621"/>
              <a:ext cx="417903" cy="496115"/>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H="1">
              <a:off x="7026248" y="769588"/>
              <a:ext cx="667641" cy="577500"/>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a:cxnSpLocks/>
            </p:cNvCxnSpPr>
            <p:nvPr/>
          </p:nvCxnSpPr>
          <p:spPr>
            <a:xfrm flipH="1">
              <a:off x="8160641" y="1182133"/>
              <a:ext cx="740847" cy="324643"/>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5" name="Rectangle 284"/>
            <p:cNvSpPr/>
            <p:nvPr/>
          </p:nvSpPr>
          <p:spPr>
            <a:xfrm>
              <a:off x="7560574" y="2961378"/>
              <a:ext cx="961033" cy="338554"/>
            </a:xfrm>
            <a:prstGeom prst="rect">
              <a:avLst/>
            </a:prstGeom>
          </p:spPr>
          <p:txBody>
            <a:bodyPr wrap="square">
              <a:spAutoFit/>
            </a:bodyPr>
            <a:lstStyle/>
            <a:p>
              <a:r>
                <a:rPr lang="en-US" sz="1600" dirty="0">
                  <a:solidFill>
                    <a:srgbClr val="003087"/>
                  </a:solidFill>
                </a:rPr>
                <a:t>coil leads</a:t>
              </a:r>
            </a:p>
          </p:txBody>
        </p:sp>
        <p:sp>
          <p:nvSpPr>
            <p:cNvPr id="286" name="Rectangle 285"/>
            <p:cNvSpPr/>
            <p:nvPr/>
          </p:nvSpPr>
          <p:spPr>
            <a:xfrm>
              <a:off x="5541553" y="2946693"/>
              <a:ext cx="1340053" cy="338554"/>
            </a:xfrm>
            <a:prstGeom prst="rect">
              <a:avLst/>
            </a:prstGeom>
          </p:spPr>
          <p:txBody>
            <a:bodyPr wrap="square">
              <a:spAutoFit/>
            </a:bodyPr>
            <a:lstStyle/>
            <a:p>
              <a:r>
                <a:rPr lang="en-US" sz="1600" dirty="0">
                  <a:solidFill>
                    <a:srgbClr val="003087"/>
                  </a:solidFill>
                </a:rPr>
                <a:t>contact leads</a:t>
              </a:r>
            </a:p>
          </p:txBody>
        </p:sp>
        <p:cxnSp>
          <p:nvCxnSpPr>
            <p:cNvPr id="287" name="Straight Arrow Connector 286"/>
            <p:cNvCxnSpPr>
              <a:stCxn id="286" idx="0"/>
            </p:cNvCxnSpPr>
            <p:nvPr/>
          </p:nvCxnSpPr>
          <p:spPr>
            <a:xfrm flipH="1" flipV="1">
              <a:off x="5627162" y="2764131"/>
              <a:ext cx="584418" cy="182562"/>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a:stCxn id="286" idx="0"/>
            </p:cNvCxnSpPr>
            <p:nvPr/>
          </p:nvCxnSpPr>
          <p:spPr>
            <a:xfrm flipV="1">
              <a:off x="6211580" y="2805803"/>
              <a:ext cx="305823" cy="140890"/>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a:stCxn id="285" idx="0"/>
            </p:cNvCxnSpPr>
            <p:nvPr/>
          </p:nvCxnSpPr>
          <p:spPr>
            <a:xfrm flipH="1" flipV="1">
              <a:off x="7581421" y="2808406"/>
              <a:ext cx="459670" cy="152972"/>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a:stCxn id="285" idx="0"/>
            </p:cNvCxnSpPr>
            <p:nvPr/>
          </p:nvCxnSpPr>
          <p:spPr>
            <a:xfrm flipV="1">
              <a:off x="8041091" y="2899264"/>
              <a:ext cx="220751" cy="62114"/>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4414326" y="805056"/>
              <a:ext cx="952758" cy="584775"/>
            </a:xfrm>
            <a:prstGeom prst="rect">
              <a:avLst/>
            </a:prstGeom>
          </p:spPr>
          <p:txBody>
            <a:bodyPr wrap="square">
              <a:spAutoFit/>
            </a:bodyPr>
            <a:lstStyle/>
            <a:p>
              <a:pPr algn="ctr"/>
              <a:r>
                <a:rPr lang="en-US" sz="1600" dirty="0">
                  <a:solidFill>
                    <a:srgbClr val="003087"/>
                  </a:solidFill>
                </a:rPr>
                <a:t>tension spring</a:t>
              </a:r>
            </a:p>
          </p:txBody>
        </p:sp>
        <p:cxnSp>
          <p:nvCxnSpPr>
            <p:cNvPr id="292" name="Straight Arrow Connector 291"/>
            <p:cNvCxnSpPr/>
            <p:nvPr/>
          </p:nvCxnSpPr>
          <p:spPr>
            <a:xfrm>
              <a:off x="5257161" y="1193850"/>
              <a:ext cx="693930" cy="366565"/>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H="1" flipV="1">
              <a:off x="5540401" y="371475"/>
              <a:ext cx="733" cy="2429492"/>
            </a:xfrm>
            <a:prstGeom prst="line">
              <a:avLst/>
            </a:prstGeom>
            <a:ln w="762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5541134" y="371475"/>
              <a:ext cx="1648294" cy="0"/>
            </a:xfrm>
            <a:prstGeom prst="line">
              <a:avLst/>
            </a:prstGeom>
            <a:ln w="762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7179599" y="371475"/>
              <a:ext cx="0" cy="426052"/>
            </a:xfrm>
            <a:prstGeom prst="line">
              <a:avLst/>
            </a:prstGeom>
            <a:ln w="5715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flipH="1">
              <a:off x="6648939" y="797527"/>
              <a:ext cx="530660" cy="0"/>
            </a:xfrm>
            <a:prstGeom prst="line">
              <a:avLst/>
            </a:prstGeom>
            <a:ln w="76200">
              <a:solidFill>
                <a:srgbClr val="CB333B"/>
              </a:solidFill>
            </a:ln>
          </p:spPr>
          <p:style>
            <a:lnRef idx="1">
              <a:schemeClr val="accent1"/>
            </a:lnRef>
            <a:fillRef idx="0">
              <a:schemeClr val="accent1"/>
            </a:fillRef>
            <a:effectRef idx="0">
              <a:schemeClr val="accent1"/>
            </a:effectRef>
            <a:fontRef idx="minor">
              <a:schemeClr val="tx1"/>
            </a:fontRef>
          </p:style>
        </p:cxnSp>
        <p:sp>
          <p:nvSpPr>
            <p:cNvPr id="304" name="Freeform 303"/>
            <p:cNvSpPr/>
            <p:nvPr/>
          </p:nvSpPr>
          <p:spPr>
            <a:xfrm>
              <a:off x="6541048" y="809625"/>
              <a:ext cx="107402" cy="1933575"/>
            </a:xfrm>
            <a:custGeom>
              <a:avLst/>
              <a:gdLst>
                <a:gd name="connsiteX0" fmla="*/ 107402 w 107402"/>
                <a:gd name="connsiteY0" fmla="*/ 0 h 1933575"/>
                <a:gd name="connsiteX1" fmla="*/ 69302 w 107402"/>
                <a:gd name="connsiteY1" fmla="*/ 209550 h 1933575"/>
                <a:gd name="connsiteX2" fmla="*/ 69302 w 107402"/>
                <a:gd name="connsiteY2" fmla="*/ 762000 h 1933575"/>
                <a:gd name="connsiteX3" fmla="*/ 69302 w 107402"/>
                <a:gd name="connsiteY3" fmla="*/ 1085850 h 1933575"/>
                <a:gd name="connsiteX4" fmla="*/ 2627 w 107402"/>
                <a:gd name="connsiteY4" fmla="*/ 1466850 h 1933575"/>
                <a:gd name="connsiteX5" fmla="*/ 21677 w 107402"/>
                <a:gd name="connsiteY5" fmla="*/ 1933575 h 19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02" h="1933575">
                  <a:moveTo>
                    <a:pt x="107402" y="0"/>
                  </a:moveTo>
                  <a:cubicBezTo>
                    <a:pt x="91527" y="41275"/>
                    <a:pt x="75652" y="82550"/>
                    <a:pt x="69302" y="209550"/>
                  </a:cubicBezTo>
                  <a:cubicBezTo>
                    <a:pt x="62952" y="336550"/>
                    <a:pt x="69302" y="762000"/>
                    <a:pt x="69302" y="762000"/>
                  </a:cubicBezTo>
                  <a:cubicBezTo>
                    <a:pt x="69302" y="908050"/>
                    <a:pt x="80414" y="968375"/>
                    <a:pt x="69302" y="1085850"/>
                  </a:cubicBezTo>
                  <a:cubicBezTo>
                    <a:pt x="58190" y="1203325"/>
                    <a:pt x="10564" y="1325563"/>
                    <a:pt x="2627" y="1466850"/>
                  </a:cubicBezTo>
                  <a:cubicBezTo>
                    <a:pt x="-5311" y="1608138"/>
                    <a:pt x="5802" y="1879600"/>
                    <a:pt x="21677" y="1933575"/>
                  </a:cubicBezTo>
                </a:path>
              </a:pathLst>
            </a:custGeom>
            <a:noFill/>
            <a:ln w="76200">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ed Rectangle 304"/>
            <p:cNvSpPr/>
            <p:nvPr/>
          </p:nvSpPr>
          <p:spPr>
            <a:xfrm>
              <a:off x="6896870" y="715063"/>
              <a:ext cx="90741" cy="156630"/>
            </a:xfrm>
            <a:prstGeom prst="round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12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down)">
                                      <p:cBhvr>
                                        <p:cTn id="19" dur="500"/>
                                        <p:tgtEl>
                                          <p:spTgt spid="5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down)">
                                      <p:cBhvr>
                                        <p:cTn id="23" dur="500"/>
                                        <p:tgtEl>
                                          <p:spTgt spid="6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down)">
                                      <p:cBhvr>
                                        <p:cTn id="27" dur="500"/>
                                        <p:tgtEl>
                                          <p:spTgt spid="61"/>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down)">
                                      <p:cBhvr>
                                        <p:cTn id="31" dur="500"/>
                                        <p:tgtEl>
                                          <p:spTgt spid="62"/>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500"/>
                                        <p:tgtEl>
                                          <p:spTgt spid="65"/>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childTnLst>
                          </p:cTn>
                        </p:par>
                        <p:par>
                          <p:cTn id="40" fill="hold">
                            <p:stCondLst>
                              <p:cond delay="4500"/>
                            </p:stCondLst>
                            <p:childTnLst>
                              <p:par>
                                <p:cTn id="41" presetID="1" presetClass="entr" presetSubtype="0"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childTnLst>
                          </p:cTn>
                        </p:par>
                        <p:par>
                          <p:cTn id="45" fill="hold">
                            <p:stCondLst>
                              <p:cond delay="4500"/>
                            </p:stCondLst>
                            <p:childTnLst>
                              <p:par>
                                <p:cTn id="46" presetID="26" presetClass="emph" presetSubtype="0" repeatCount="5000" fill="hold" nodeType="afterEffect">
                                  <p:stCondLst>
                                    <p:cond delay="0"/>
                                  </p:stCondLst>
                                  <p:childTnLst>
                                    <p:animEffect transition="out" filter="fade">
                                      <p:cBhvr>
                                        <p:cTn id="47" dur="500" tmFilter="0, 0; .2, .5; .8, .5; 1, 0"/>
                                        <p:tgtEl>
                                          <p:spTgt spid="70"/>
                                        </p:tgtEl>
                                      </p:cBhvr>
                                    </p:animEffect>
                                    <p:animScale>
                                      <p:cBhvr>
                                        <p:cTn id="48" dur="250" autoRev="1" fill="hold"/>
                                        <p:tgtEl>
                                          <p:spTgt spid="70"/>
                                        </p:tgtEl>
                                      </p:cBhvr>
                                      <p:by x="105000" y="105000"/>
                                    </p:animScale>
                                  </p:childTnLst>
                                </p:cTn>
                              </p:par>
                              <p:par>
                                <p:cTn id="49" presetID="26" presetClass="emph" presetSubtype="0" repeatCount="5000" fill="hold" nodeType="withEffect">
                                  <p:stCondLst>
                                    <p:cond delay="0"/>
                                  </p:stCondLst>
                                  <p:childTnLst>
                                    <p:animEffect transition="out" filter="fade">
                                      <p:cBhvr>
                                        <p:cTn id="50" dur="500" tmFilter="0, 0; .2, .5; .8, .5; 1, 0"/>
                                        <p:tgtEl>
                                          <p:spTgt spid="69"/>
                                        </p:tgtEl>
                                      </p:cBhvr>
                                    </p:animEffect>
                                    <p:animScale>
                                      <p:cBhvr>
                                        <p:cTn id="51" dur="250" autoRev="1" fill="hold"/>
                                        <p:tgtEl>
                                          <p:spTgt spid="69"/>
                                        </p:tgtEl>
                                      </p:cBhvr>
                                      <p:by x="105000" y="105000"/>
                                    </p:animScale>
                                  </p:childTnLst>
                                </p:cTn>
                              </p:par>
                            </p:childTnLst>
                          </p:cTn>
                        </p:par>
                        <p:par>
                          <p:cTn id="52" fill="hold">
                            <p:stCondLst>
                              <p:cond delay="7000"/>
                            </p:stCondLst>
                            <p:childTnLst>
                              <p:par>
                                <p:cTn id="53" presetID="22" presetClass="entr" presetSubtype="8" fill="hold" nodeType="afterEffect">
                                  <p:stCondLst>
                                    <p:cond delay="0"/>
                                  </p:stCondLst>
                                  <p:childTnLst>
                                    <p:set>
                                      <p:cBhvr>
                                        <p:cTn id="54" dur="1" fill="hold">
                                          <p:stCondLst>
                                            <p:cond delay="0"/>
                                          </p:stCondLst>
                                        </p:cTn>
                                        <p:tgtEl>
                                          <p:spTgt spid="145"/>
                                        </p:tgtEl>
                                        <p:attrNameLst>
                                          <p:attrName>style.visibility</p:attrName>
                                        </p:attrNameLst>
                                      </p:cBhvr>
                                      <p:to>
                                        <p:strVal val="visible"/>
                                      </p:to>
                                    </p:set>
                                    <p:animEffect transition="in" filter="wipe(left)">
                                      <p:cBhvr>
                                        <p:cTn id="55" dur="500"/>
                                        <p:tgtEl>
                                          <p:spTgt spid="145"/>
                                        </p:tgtEl>
                                      </p:cBhvr>
                                    </p:animEffect>
                                  </p:childTnLst>
                                </p:cTn>
                              </p:par>
                            </p:childTnLst>
                          </p:cTn>
                        </p:par>
                        <p:par>
                          <p:cTn id="56" fill="hold">
                            <p:stCondLst>
                              <p:cond delay="7500"/>
                            </p:stCondLst>
                            <p:childTnLst>
                              <p:par>
                                <p:cTn id="57" presetID="26" presetClass="emph" presetSubtype="0" repeatCount="5000" fill="hold" nodeType="afterEffect">
                                  <p:stCondLst>
                                    <p:cond delay="0"/>
                                  </p:stCondLst>
                                  <p:childTnLst>
                                    <p:animEffect transition="out" filter="fade">
                                      <p:cBhvr>
                                        <p:cTn id="58" dur="500" tmFilter="0, 0; .2, .5; .8, .5; 1, 0"/>
                                        <p:tgtEl>
                                          <p:spTgt spid="145"/>
                                        </p:tgtEl>
                                      </p:cBhvr>
                                    </p:animEffect>
                                    <p:animScale>
                                      <p:cBhvr>
                                        <p:cTn id="59" dur="250" autoRev="1" fill="hold"/>
                                        <p:tgtEl>
                                          <p:spTgt spid="145"/>
                                        </p:tgtEl>
                                      </p:cBhvr>
                                      <p:by x="105000" y="105000"/>
                                    </p:animScale>
                                  </p:childTnLst>
                                </p:cTn>
                              </p:par>
                            </p:childTnLst>
                          </p:cTn>
                        </p:par>
                        <p:par>
                          <p:cTn id="60" fill="hold">
                            <p:stCondLst>
                              <p:cond delay="10000"/>
                            </p:stCondLst>
                            <p:childTnLst>
                              <p:par>
                                <p:cTn id="61" presetID="10" presetClass="exit" presetSubtype="0" fill="hold" nodeType="afterEffect">
                                  <p:stCondLst>
                                    <p:cond delay="0"/>
                                  </p:stCondLst>
                                  <p:childTnLst>
                                    <p:animEffect transition="out" filter="fade">
                                      <p:cBhvr>
                                        <p:cTn id="62" dur="500"/>
                                        <p:tgtEl>
                                          <p:spTgt spid="35"/>
                                        </p:tgtEl>
                                      </p:cBhvr>
                                    </p:animEffect>
                                    <p:set>
                                      <p:cBhvr>
                                        <p:cTn id="63" dur="1" fill="hold">
                                          <p:stCondLst>
                                            <p:cond delay="499"/>
                                          </p:stCondLst>
                                        </p:cTn>
                                        <p:tgtEl>
                                          <p:spTgt spid="35"/>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0"/>
                                        </p:tgtEl>
                                      </p:cBhvr>
                                    </p:animEffect>
                                    <p:set>
                                      <p:cBhvr>
                                        <p:cTn id="66" dur="1" fill="hold">
                                          <p:stCondLst>
                                            <p:cond delay="499"/>
                                          </p:stCondLst>
                                        </p:cTn>
                                        <p:tgtEl>
                                          <p:spTgt spid="30"/>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56"/>
                                        </p:tgtEl>
                                      </p:cBhvr>
                                    </p:animEffect>
                                    <p:set>
                                      <p:cBhvr>
                                        <p:cTn id="69" dur="1" fill="hold">
                                          <p:stCondLst>
                                            <p:cond delay="499"/>
                                          </p:stCondLst>
                                        </p:cTn>
                                        <p:tgtEl>
                                          <p:spTgt spid="56"/>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59"/>
                                        </p:tgtEl>
                                      </p:cBhvr>
                                    </p:animEffect>
                                    <p:set>
                                      <p:cBhvr>
                                        <p:cTn id="72" dur="1" fill="hold">
                                          <p:stCondLst>
                                            <p:cond delay="499"/>
                                          </p:stCondLst>
                                        </p:cTn>
                                        <p:tgtEl>
                                          <p:spTgt spid="59"/>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60"/>
                                        </p:tgtEl>
                                      </p:cBhvr>
                                    </p:animEffect>
                                    <p:set>
                                      <p:cBhvr>
                                        <p:cTn id="75" dur="1" fill="hold">
                                          <p:stCondLst>
                                            <p:cond delay="499"/>
                                          </p:stCondLst>
                                        </p:cTn>
                                        <p:tgtEl>
                                          <p:spTgt spid="60"/>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61"/>
                                        </p:tgtEl>
                                      </p:cBhvr>
                                    </p:animEffect>
                                    <p:set>
                                      <p:cBhvr>
                                        <p:cTn id="78" dur="1" fill="hold">
                                          <p:stCondLst>
                                            <p:cond delay="499"/>
                                          </p:stCondLst>
                                        </p:cTn>
                                        <p:tgtEl>
                                          <p:spTgt spid="61"/>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62"/>
                                        </p:tgtEl>
                                      </p:cBhvr>
                                    </p:animEffect>
                                    <p:set>
                                      <p:cBhvr>
                                        <p:cTn id="81" dur="1" fill="hold">
                                          <p:stCondLst>
                                            <p:cond delay="499"/>
                                          </p:stCondLst>
                                        </p:cTn>
                                        <p:tgtEl>
                                          <p:spTgt spid="62"/>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65"/>
                                        </p:tgtEl>
                                      </p:cBhvr>
                                    </p:animEffect>
                                    <p:set>
                                      <p:cBhvr>
                                        <p:cTn id="84" dur="1" fill="hold">
                                          <p:stCondLst>
                                            <p:cond delay="499"/>
                                          </p:stCondLst>
                                        </p:cTn>
                                        <p:tgtEl>
                                          <p:spTgt spid="65"/>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33"/>
                                        </p:tgtEl>
                                      </p:cBhvr>
                                    </p:animEffect>
                                    <p:set>
                                      <p:cBhvr>
                                        <p:cTn id="87" dur="1" fill="hold">
                                          <p:stCondLst>
                                            <p:cond delay="499"/>
                                          </p:stCondLst>
                                        </p:cTn>
                                        <p:tgtEl>
                                          <p:spTgt spid="33"/>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70"/>
                                        </p:tgtEl>
                                      </p:cBhvr>
                                    </p:animEffect>
                                    <p:set>
                                      <p:cBhvr>
                                        <p:cTn id="90" dur="1" fill="hold">
                                          <p:stCondLst>
                                            <p:cond delay="499"/>
                                          </p:stCondLst>
                                        </p:cTn>
                                        <p:tgtEl>
                                          <p:spTgt spid="70"/>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69"/>
                                        </p:tgtEl>
                                      </p:cBhvr>
                                    </p:animEffect>
                                    <p:set>
                                      <p:cBhvr>
                                        <p:cTn id="93" dur="1" fill="hold">
                                          <p:stCondLst>
                                            <p:cond delay="499"/>
                                          </p:stCondLst>
                                        </p:cTn>
                                        <p:tgtEl>
                                          <p:spTgt spid="6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145"/>
                                        </p:tgtEl>
                                      </p:cBhvr>
                                    </p:animEffect>
                                    <p:set>
                                      <p:cBhvr>
                                        <p:cTn id="96" dur="1" fill="hold">
                                          <p:stCondLst>
                                            <p:cond delay="499"/>
                                          </p:stCondLst>
                                        </p:cTn>
                                        <p:tgtEl>
                                          <p:spTgt spid="145"/>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500"/>
                                        <p:tgtEl>
                                          <p:spTgt spid="123"/>
                                        </p:tgtEl>
                                      </p:cBhvr>
                                    </p:animEffect>
                                    <p:set>
                                      <p:cBhvr>
                                        <p:cTn id="99" dur="1" fill="hold">
                                          <p:stCondLst>
                                            <p:cond delay="499"/>
                                          </p:stCondLst>
                                        </p:cTn>
                                        <p:tgtEl>
                                          <p:spTgt spid="123"/>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126"/>
                                        </p:tgtEl>
                                      </p:cBhvr>
                                    </p:animEffect>
                                    <p:set>
                                      <p:cBhvr>
                                        <p:cTn id="102" dur="1" fill="hold">
                                          <p:stCondLst>
                                            <p:cond delay="499"/>
                                          </p:stCondLst>
                                        </p:cTn>
                                        <p:tgtEl>
                                          <p:spTgt spid="126"/>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18"/>
                                        </p:tgtEl>
                                      </p:cBhvr>
                                    </p:animEffect>
                                    <p:set>
                                      <p:cBhvr>
                                        <p:cTn id="105" dur="1" fill="hold">
                                          <p:stCondLst>
                                            <p:cond delay="499"/>
                                          </p:stCondLst>
                                        </p:cTn>
                                        <p:tgtEl>
                                          <p:spTgt spid="18"/>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73"/>
                                        </p:tgtEl>
                                      </p:cBhvr>
                                    </p:animEffect>
                                    <p:set>
                                      <p:cBhvr>
                                        <p:cTn id="108" dur="1" fill="hold">
                                          <p:stCondLst>
                                            <p:cond delay="499"/>
                                          </p:stCondLst>
                                        </p:cTn>
                                        <p:tgtEl>
                                          <p:spTgt spid="73"/>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75"/>
                                        </p:tgtEl>
                                      </p:cBhvr>
                                    </p:animEffect>
                                    <p:set>
                                      <p:cBhvr>
                                        <p:cTn id="111" dur="1" fill="hold">
                                          <p:stCondLst>
                                            <p:cond delay="499"/>
                                          </p:stCondLst>
                                        </p:cTn>
                                        <p:tgtEl>
                                          <p:spTgt spid="75"/>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76"/>
                                        </p:tgtEl>
                                      </p:cBhvr>
                                    </p:animEffect>
                                    <p:set>
                                      <p:cBhvr>
                                        <p:cTn id="114" dur="1" fill="hold">
                                          <p:stCondLst>
                                            <p:cond delay="499"/>
                                          </p:stCondLst>
                                        </p:cTn>
                                        <p:tgtEl>
                                          <p:spTgt spid="76"/>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78"/>
                                        </p:tgtEl>
                                      </p:cBhvr>
                                    </p:animEffect>
                                    <p:set>
                                      <p:cBhvr>
                                        <p:cTn id="117" dur="1" fill="hold">
                                          <p:stCondLst>
                                            <p:cond delay="499"/>
                                          </p:stCondLst>
                                        </p:cTn>
                                        <p:tgtEl>
                                          <p:spTgt spid="78"/>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80"/>
                                        </p:tgtEl>
                                      </p:cBhvr>
                                    </p:animEffect>
                                    <p:set>
                                      <p:cBhvr>
                                        <p:cTn id="120" dur="1" fill="hold">
                                          <p:stCondLst>
                                            <p:cond delay="499"/>
                                          </p:stCondLst>
                                        </p:cTn>
                                        <p:tgtEl>
                                          <p:spTgt spid="80"/>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121"/>
                                        </p:tgtEl>
                                      </p:cBhvr>
                                    </p:animEffect>
                                    <p:set>
                                      <p:cBhvr>
                                        <p:cTn id="123" dur="1" fill="hold">
                                          <p:stCondLst>
                                            <p:cond delay="499"/>
                                          </p:stCondLst>
                                        </p:cTn>
                                        <p:tgtEl>
                                          <p:spTgt spid="121"/>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124"/>
                                        </p:tgtEl>
                                      </p:cBhvr>
                                    </p:animEffect>
                                    <p:set>
                                      <p:cBhvr>
                                        <p:cTn id="126" dur="1" fill="hold">
                                          <p:stCondLst>
                                            <p:cond delay="499"/>
                                          </p:stCondLst>
                                        </p:cTn>
                                        <p:tgtEl>
                                          <p:spTgt spid="124"/>
                                        </p:tgtEl>
                                        <p:attrNameLst>
                                          <p:attrName>style.visibility</p:attrName>
                                        </p:attrNameLst>
                                      </p:cBhvr>
                                      <p:to>
                                        <p:strVal val="hidden"/>
                                      </p:to>
                                    </p:set>
                                  </p:childTnLst>
                                </p:cTn>
                              </p:par>
                              <p:par>
                                <p:cTn id="127" presetID="10" presetClass="exit" presetSubtype="0" fill="hold" grpId="0" nodeType="withEffect">
                                  <p:stCondLst>
                                    <p:cond delay="0"/>
                                  </p:stCondLst>
                                  <p:childTnLst>
                                    <p:animEffect transition="out" filter="fade">
                                      <p:cBhvr>
                                        <p:cTn id="128" dur="500"/>
                                        <p:tgtEl>
                                          <p:spTgt spid="138"/>
                                        </p:tgtEl>
                                      </p:cBhvr>
                                    </p:animEffect>
                                    <p:set>
                                      <p:cBhvr>
                                        <p:cTn id="129" dur="1" fill="hold">
                                          <p:stCondLst>
                                            <p:cond delay="499"/>
                                          </p:stCondLst>
                                        </p:cTn>
                                        <p:tgtEl>
                                          <p:spTgt spid="138"/>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83"/>
                                        </p:tgtEl>
                                      </p:cBhvr>
                                    </p:animEffect>
                                    <p:set>
                                      <p:cBhvr>
                                        <p:cTn id="132" dur="1" fill="hold">
                                          <p:stCondLst>
                                            <p:cond delay="499"/>
                                          </p:stCondLst>
                                        </p:cTn>
                                        <p:tgtEl>
                                          <p:spTgt spid="83"/>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85"/>
                                        </p:tgtEl>
                                      </p:cBhvr>
                                    </p:animEffect>
                                    <p:set>
                                      <p:cBhvr>
                                        <p:cTn id="135" dur="1" fill="hold">
                                          <p:stCondLst>
                                            <p:cond delay="499"/>
                                          </p:stCondLst>
                                        </p:cTn>
                                        <p:tgtEl>
                                          <p:spTgt spid="85"/>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87"/>
                                        </p:tgtEl>
                                      </p:cBhvr>
                                    </p:animEffect>
                                    <p:set>
                                      <p:cBhvr>
                                        <p:cTn id="138" dur="1" fill="hold">
                                          <p:stCondLst>
                                            <p:cond delay="499"/>
                                          </p:stCondLst>
                                        </p:cTn>
                                        <p:tgtEl>
                                          <p:spTgt spid="87"/>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89"/>
                                        </p:tgtEl>
                                      </p:cBhvr>
                                    </p:animEffect>
                                    <p:set>
                                      <p:cBhvr>
                                        <p:cTn id="141" dur="1" fill="hold">
                                          <p:stCondLst>
                                            <p:cond delay="499"/>
                                          </p:stCondLst>
                                        </p:cTn>
                                        <p:tgtEl>
                                          <p:spTgt spid="89"/>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500"/>
                                        <p:tgtEl>
                                          <p:spTgt spid="140"/>
                                        </p:tgtEl>
                                      </p:cBhvr>
                                    </p:animEffect>
                                    <p:set>
                                      <p:cBhvr>
                                        <p:cTn id="144" dur="1" fill="hold">
                                          <p:stCondLst>
                                            <p:cond delay="499"/>
                                          </p:stCondLst>
                                        </p:cTn>
                                        <p:tgtEl>
                                          <p:spTgt spid="140"/>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93"/>
                                        </p:tgtEl>
                                      </p:cBhvr>
                                    </p:animEffect>
                                    <p:set>
                                      <p:cBhvr>
                                        <p:cTn id="147" dur="1" fill="hold">
                                          <p:stCondLst>
                                            <p:cond delay="499"/>
                                          </p:stCondLst>
                                        </p:cTn>
                                        <p:tgtEl>
                                          <p:spTgt spid="93"/>
                                        </p:tgtEl>
                                        <p:attrNameLst>
                                          <p:attrName>style.visibility</p:attrName>
                                        </p:attrNameLst>
                                      </p:cBhvr>
                                      <p:to>
                                        <p:strVal val="hidden"/>
                                      </p:to>
                                    </p:set>
                                  </p:childTnLst>
                                </p:cTn>
                              </p:par>
                              <p:par>
                                <p:cTn id="148" presetID="10" presetClass="entr" presetSubtype="0" fill="hold" nodeType="withEffect">
                                  <p:stCondLst>
                                    <p:cond delay="0"/>
                                  </p:stCondLst>
                                  <p:childTnLst>
                                    <p:set>
                                      <p:cBhvr>
                                        <p:cTn id="149" dur="1" fill="hold">
                                          <p:stCondLst>
                                            <p:cond delay="0"/>
                                          </p:stCondLst>
                                        </p:cTn>
                                        <p:tgtEl>
                                          <p:spTgt spid="306"/>
                                        </p:tgtEl>
                                        <p:attrNameLst>
                                          <p:attrName>style.visibility</p:attrName>
                                        </p:attrNameLst>
                                      </p:cBhvr>
                                      <p:to>
                                        <p:strVal val="visible"/>
                                      </p:to>
                                    </p:set>
                                    <p:animEffect transition="in" filter="fade">
                                      <p:cBhvr>
                                        <p:cTn id="150"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6" grpId="0"/>
      <p:bldP spid="30" grpId="0" animBg="1"/>
      <p:bldP spid="30" grpId="1" animBg="1"/>
      <p:bldP spid="56" grpId="0" animBg="1"/>
      <p:bldP spid="56" grpId="1" animBg="1"/>
      <p:bldP spid="59" grpId="0" animBg="1"/>
      <p:bldP spid="59" grpId="1" animBg="1"/>
      <p:bldP spid="60" grpId="0" animBg="1"/>
      <p:bldP spid="60" grpId="1" animBg="1"/>
      <p:bldP spid="61" grpId="0" animBg="1"/>
      <p:bldP spid="61" grpId="1" animBg="1"/>
      <p:bldP spid="62" grpId="0" animBg="1"/>
      <p:bldP spid="62" grpId="1" animBg="1"/>
      <p:bldP spid="65" grpId="0" animBg="1"/>
      <p:bldP spid="65" grpId="1" animBg="1"/>
      <p:bldP spid="33" grpId="0" animBg="1"/>
      <p:bldP spid="33" grpId="1" animBg="1"/>
      <p:bldP spid="73" grpId="0"/>
      <p:bldP spid="76" grpId="0"/>
      <p:bldP spid="124" grpId="0"/>
      <p:bldP spid="138" grpId="0"/>
      <p:bldP spid="1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F945A-7155-4828-81E1-722329993529}" type="slidenum">
              <a:rPr lang="en-US" smtClean="0"/>
              <a:t>6</a:t>
            </a:fld>
            <a:endParaRPr lang="en-US" dirty="0"/>
          </a:p>
        </p:txBody>
      </p:sp>
      <p:sp>
        <p:nvSpPr>
          <p:cNvPr id="21" name="Title 1"/>
          <p:cNvSpPr>
            <a:spLocks noGrp="1"/>
          </p:cNvSpPr>
          <p:nvPr>
            <p:ph type="title"/>
          </p:nvPr>
        </p:nvSpPr>
        <p:spPr>
          <a:xfrm>
            <a:off x="166658" y="275127"/>
            <a:ext cx="11796741" cy="705609"/>
          </a:xfrm>
        </p:spPr>
        <p:txBody>
          <a:bodyPr>
            <a:normAutofit/>
          </a:bodyPr>
          <a:lstStyle/>
          <a:p>
            <a:r>
              <a:rPr lang="en-US" dirty="0"/>
              <a:t>Relay Terminology</a:t>
            </a:r>
          </a:p>
        </p:txBody>
      </p:sp>
      <p:sp>
        <p:nvSpPr>
          <p:cNvPr id="23" name="Content Placeholder 2"/>
          <p:cNvSpPr>
            <a:spLocks noGrp="1"/>
          </p:cNvSpPr>
          <p:nvPr>
            <p:ph idx="1"/>
          </p:nvPr>
        </p:nvSpPr>
        <p:spPr>
          <a:xfrm>
            <a:off x="333038" y="1093374"/>
            <a:ext cx="6410662" cy="2073213"/>
          </a:xfrm>
        </p:spPr>
        <p:txBody>
          <a:bodyPr>
            <a:noAutofit/>
          </a:bodyPr>
          <a:lstStyle/>
          <a:p>
            <a:pPr marL="285750" indent="-285750">
              <a:buClr>
                <a:schemeClr val="tx1"/>
              </a:buClr>
            </a:pPr>
            <a:r>
              <a:rPr lang="en-US" sz="2000" b="1" dirty="0">
                <a:solidFill>
                  <a:srgbClr val="003087"/>
                </a:solidFill>
              </a:rPr>
              <a:t>Electromagnets</a:t>
            </a:r>
            <a:r>
              <a:rPr lang="en-US" sz="2000" dirty="0">
                <a:solidFill>
                  <a:srgbClr val="003087"/>
                </a:solidFill>
              </a:rPr>
              <a:t> </a:t>
            </a:r>
            <a:r>
              <a:rPr lang="en-US" sz="2000" dirty="0"/>
              <a:t>are temporary magnets created by sending current though metal that is coiled around iron to induce a magnetic field. </a:t>
            </a:r>
          </a:p>
          <a:p>
            <a:pPr marL="285750" indent="-285750">
              <a:buClr>
                <a:schemeClr val="tx1"/>
              </a:buClr>
            </a:pPr>
            <a:r>
              <a:rPr lang="en-US" sz="2000" dirty="0"/>
              <a:t>Why and how do you think a temporary magnet could be useful (not just with relays)?</a:t>
            </a:r>
          </a:p>
          <a:p>
            <a:pPr marL="285750" indent="-285750">
              <a:buClr>
                <a:schemeClr val="tx1"/>
              </a:buClr>
            </a:pPr>
            <a:r>
              <a:rPr lang="en-US" sz="2000" dirty="0"/>
              <a:t>Can you think of any examples of electromagnets?</a:t>
            </a:r>
          </a:p>
        </p:txBody>
      </p:sp>
      <p:grpSp>
        <p:nvGrpSpPr>
          <p:cNvPr id="7" name="Group 6"/>
          <p:cNvGrpSpPr/>
          <p:nvPr/>
        </p:nvGrpSpPr>
        <p:grpSpPr>
          <a:xfrm>
            <a:off x="9179821" y="3560789"/>
            <a:ext cx="2715230" cy="2522349"/>
            <a:chOff x="198020" y="4004418"/>
            <a:chExt cx="2189691" cy="2034143"/>
          </a:xfrm>
        </p:grpSpPr>
        <p:pic>
          <p:nvPicPr>
            <p:cNvPr id="115" name="Picture 1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98020" y="4039980"/>
              <a:ext cx="2129073" cy="1998581"/>
            </a:xfrm>
            <a:prstGeom prst="rect">
              <a:avLst/>
            </a:prstGeom>
          </p:spPr>
        </p:pic>
        <p:grpSp>
          <p:nvGrpSpPr>
            <p:cNvPr id="127" name="Group 126"/>
            <p:cNvGrpSpPr/>
            <p:nvPr/>
          </p:nvGrpSpPr>
          <p:grpSpPr>
            <a:xfrm>
              <a:off x="1941701" y="4004418"/>
              <a:ext cx="446010" cy="812013"/>
              <a:chOff x="6426813" y="4000856"/>
              <a:chExt cx="446010" cy="812013"/>
            </a:xfrm>
          </p:grpSpPr>
          <p:cxnSp>
            <p:nvCxnSpPr>
              <p:cNvPr id="128" name="Straight Arrow Connector 127"/>
              <p:cNvCxnSpPr>
                <a:cxnSpLocks/>
              </p:cNvCxnSpPr>
              <p:nvPr/>
            </p:nvCxnSpPr>
            <p:spPr bwMode="auto">
              <a:xfrm flipH="1">
                <a:off x="6426813" y="4195141"/>
                <a:ext cx="225262" cy="617728"/>
              </a:xfrm>
              <a:prstGeom prst="straightConnector1">
                <a:avLst/>
              </a:prstGeom>
              <a:noFill/>
              <a:ln w="38100">
                <a:solidFill>
                  <a:srgbClr val="CB333B"/>
                </a:solidFill>
                <a:round/>
                <a:headEnd/>
                <a:tailEnd type="arrow"/>
              </a:ln>
              <a:extLst>
                <a:ext uri="{909E8E84-426E-40DD-AFC4-6F175D3DCCD1}">
                  <a14:hiddenFill xmlns:a14="http://schemas.microsoft.com/office/drawing/2010/main">
                    <a:noFill/>
                  </a14:hiddenFill>
                </a:ext>
              </a:extLst>
            </p:spPr>
          </p:cxnSp>
          <p:sp>
            <p:nvSpPr>
              <p:cNvPr id="129" name="Rectangle 128"/>
              <p:cNvSpPr/>
              <p:nvPr/>
            </p:nvSpPr>
            <p:spPr>
              <a:xfrm>
                <a:off x="6513907" y="4000856"/>
                <a:ext cx="358916" cy="248206"/>
              </a:xfrm>
              <a:prstGeom prst="rect">
                <a:avLst/>
              </a:prstGeom>
            </p:spPr>
            <p:txBody>
              <a:bodyPr wrap="none">
                <a:spAutoFit/>
              </a:bodyPr>
              <a:lstStyle/>
              <a:p>
                <a:pPr marL="0" marR="0">
                  <a:spcBef>
                    <a:spcPts val="0"/>
                  </a:spcBef>
                  <a:spcAft>
                    <a:spcPts val="0"/>
                  </a:spcAft>
                </a:pPr>
                <a:r>
                  <a:rPr lang="en-US" sz="1400" b="1" dirty="0">
                    <a:solidFill>
                      <a:srgbClr val="CB333B"/>
                    </a:solidFill>
                    <a:ea typeface="Calibri"/>
                    <a:cs typeface="Times New Roman"/>
                  </a:rPr>
                  <a:t>coil</a:t>
                </a:r>
              </a:p>
            </p:txBody>
          </p:sp>
        </p:grpSp>
      </p:grpSp>
      <p:pic>
        <p:nvPicPr>
          <p:cNvPr id="3" name="Picture 2" descr="A close up of a device&#10;&#10;Description automatically generated">
            <a:extLst>
              <a:ext uri="{FF2B5EF4-FFF2-40B4-BE49-F238E27FC236}">
                <a16:creationId xmlns:a16="http://schemas.microsoft.com/office/drawing/2014/main" id="{D8350968-A1BA-40BC-A0AF-DBB6168B580C}"/>
              </a:ext>
            </a:extLst>
          </p:cNvPr>
          <p:cNvPicPr>
            <a:picLocks noChangeAspect="1"/>
          </p:cNvPicPr>
          <p:nvPr/>
        </p:nvPicPr>
        <p:blipFill rotWithShape="1">
          <a:blip r:embed="rId3">
            <a:extLst>
              <a:ext uri="{28A0092B-C50C-407E-A947-70E740481C1C}">
                <a14:useLocalDpi xmlns:a14="http://schemas.microsoft.com/office/drawing/2010/main" val="0"/>
              </a:ext>
            </a:extLst>
          </a:blip>
          <a:srcRect t="17779" r="50588" b="12001"/>
          <a:stretch/>
        </p:blipFill>
        <p:spPr>
          <a:xfrm>
            <a:off x="7351060" y="651668"/>
            <a:ext cx="1943551" cy="2352443"/>
          </a:xfrm>
          <a:prstGeom prst="rect">
            <a:avLst/>
          </a:prstGeom>
        </p:spPr>
      </p:pic>
      <p:sp>
        <p:nvSpPr>
          <p:cNvPr id="5" name="TextBox 4">
            <a:extLst>
              <a:ext uri="{FF2B5EF4-FFF2-40B4-BE49-F238E27FC236}">
                <a16:creationId xmlns:a16="http://schemas.microsoft.com/office/drawing/2014/main" id="{03ACBA29-6906-4C88-9570-E8879B99C70D}"/>
              </a:ext>
            </a:extLst>
          </p:cNvPr>
          <p:cNvSpPr txBox="1"/>
          <p:nvPr/>
        </p:nvSpPr>
        <p:spPr>
          <a:xfrm>
            <a:off x="9604811" y="2128113"/>
            <a:ext cx="1106182" cy="369332"/>
          </a:xfrm>
          <a:prstGeom prst="rect">
            <a:avLst/>
          </a:prstGeom>
          <a:noFill/>
        </p:spPr>
        <p:txBody>
          <a:bodyPr wrap="square" rtlCol="0">
            <a:spAutoFit/>
          </a:bodyPr>
          <a:lstStyle/>
          <a:p>
            <a:r>
              <a:rPr lang="en-US" dirty="0">
                <a:solidFill>
                  <a:srgbClr val="CB333B"/>
                </a:solidFill>
              </a:rPr>
              <a:t>current in</a:t>
            </a:r>
          </a:p>
        </p:txBody>
      </p:sp>
      <p:pic>
        <p:nvPicPr>
          <p:cNvPr id="6" name="Picture 5">
            <a:extLst>
              <a:ext uri="{FF2B5EF4-FFF2-40B4-BE49-F238E27FC236}">
                <a16:creationId xmlns:a16="http://schemas.microsoft.com/office/drawing/2014/main" id="{5E06EC74-4634-4B0A-BC1D-DCC43D43ED45}"/>
              </a:ext>
            </a:extLst>
          </p:cNvPr>
          <p:cNvPicPr>
            <a:picLocks noChangeAspect="1"/>
          </p:cNvPicPr>
          <p:nvPr/>
        </p:nvPicPr>
        <p:blipFill>
          <a:blip r:embed="rId4"/>
          <a:stretch>
            <a:fillRect/>
          </a:stretch>
        </p:blipFill>
        <p:spPr>
          <a:xfrm>
            <a:off x="10585376" y="643857"/>
            <a:ext cx="1466850" cy="2333625"/>
          </a:xfrm>
          <a:prstGeom prst="rect">
            <a:avLst/>
          </a:prstGeom>
        </p:spPr>
      </p:pic>
      <p:sp>
        <p:nvSpPr>
          <p:cNvPr id="82" name="TextBox 81">
            <a:extLst>
              <a:ext uri="{FF2B5EF4-FFF2-40B4-BE49-F238E27FC236}">
                <a16:creationId xmlns:a16="http://schemas.microsoft.com/office/drawing/2014/main" id="{9FFA2360-365C-46CB-8873-930FF47BD8DB}"/>
              </a:ext>
            </a:extLst>
          </p:cNvPr>
          <p:cNvSpPr txBox="1"/>
          <p:nvPr/>
        </p:nvSpPr>
        <p:spPr>
          <a:xfrm>
            <a:off x="9529600" y="774862"/>
            <a:ext cx="1317586" cy="369332"/>
          </a:xfrm>
          <a:prstGeom prst="rect">
            <a:avLst/>
          </a:prstGeom>
          <a:noFill/>
        </p:spPr>
        <p:txBody>
          <a:bodyPr wrap="square" rtlCol="0">
            <a:spAutoFit/>
          </a:bodyPr>
          <a:lstStyle/>
          <a:p>
            <a:r>
              <a:rPr lang="en-US" dirty="0">
                <a:solidFill>
                  <a:srgbClr val="CB333B"/>
                </a:solidFill>
              </a:rPr>
              <a:t>current out</a:t>
            </a:r>
          </a:p>
        </p:txBody>
      </p:sp>
      <p:cxnSp>
        <p:nvCxnSpPr>
          <p:cNvPr id="9" name="Straight Arrow Connector 8">
            <a:extLst>
              <a:ext uri="{FF2B5EF4-FFF2-40B4-BE49-F238E27FC236}">
                <a16:creationId xmlns:a16="http://schemas.microsoft.com/office/drawing/2014/main" id="{476AB4F4-8F52-43A4-BB89-3F44E5D28923}"/>
              </a:ext>
            </a:extLst>
          </p:cNvPr>
          <p:cNvCxnSpPr/>
          <p:nvPr/>
        </p:nvCxnSpPr>
        <p:spPr>
          <a:xfrm>
            <a:off x="9729753" y="2497445"/>
            <a:ext cx="917280" cy="0"/>
          </a:xfrm>
          <a:prstGeom prst="straightConnector1">
            <a:avLst/>
          </a:prstGeom>
          <a:ln w="38100">
            <a:solidFill>
              <a:srgbClr val="CB333B"/>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E0A87726-AB81-461F-AF21-EA87BF81BE79}"/>
              </a:ext>
            </a:extLst>
          </p:cNvPr>
          <p:cNvCxnSpPr>
            <a:cxnSpLocks/>
          </p:cNvCxnSpPr>
          <p:nvPr/>
        </p:nvCxnSpPr>
        <p:spPr>
          <a:xfrm flipH="1">
            <a:off x="9729753" y="1144194"/>
            <a:ext cx="917280" cy="0"/>
          </a:xfrm>
          <a:prstGeom prst="straightConnector1">
            <a:avLst/>
          </a:prstGeom>
          <a:ln w="38100">
            <a:solidFill>
              <a:srgbClr val="CB333B"/>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F959A732-E6C6-45E1-9E41-77226493F90C}"/>
              </a:ext>
            </a:extLst>
          </p:cNvPr>
          <p:cNvSpPr txBox="1"/>
          <p:nvPr/>
        </p:nvSpPr>
        <p:spPr>
          <a:xfrm>
            <a:off x="6999086" y="168067"/>
            <a:ext cx="2221114" cy="584775"/>
          </a:xfrm>
          <a:prstGeom prst="rect">
            <a:avLst/>
          </a:prstGeom>
          <a:noFill/>
        </p:spPr>
        <p:txBody>
          <a:bodyPr wrap="square" rtlCol="0">
            <a:spAutoFit/>
          </a:bodyPr>
          <a:lstStyle/>
          <a:p>
            <a:pPr algn="ctr"/>
            <a:r>
              <a:rPr lang="en-US" dirty="0">
                <a:solidFill>
                  <a:srgbClr val="003087"/>
                </a:solidFill>
              </a:rPr>
              <a:t>Electromagnet </a:t>
            </a:r>
            <a:r>
              <a:rPr lang="en-US" sz="1400" dirty="0">
                <a:solidFill>
                  <a:srgbClr val="003087"/>
                </a:solidFill>
              </a:rPr>
              <a:t>(Temporary Magnet)</a:t>
            </a:r>
            <a:endParaRPr lang="en-US" dirty="0">
              <a:solidFill>
                <a:srgbClr val="003087"/>
              </a:solidFill>
            </a:endParaRPr>
          </a:p>
        </p:txBody>
      </p:sp>
      <p:sp>
        <p:nvSpPr>
          <p:cNvPr id="89" name="TextBox 88">
            <a:extLst>
              <a:ext uri="{FF2B5EF4-FFF2-40B4-BE49-F238E27FC236}">
                <a16:creationId xmlns:a16="http://schemas.microsoft.com/office/drawing/2014/main" id="{F6CAD6F0-0868-4178-9954-B006C829F361}"/>
              </a:ext>
            </a:extLst>
          </p:cNvPr>
          <p:cNvSpPr txBox="1"/>
          <p:nvPr/>
        </p:nvSpPr>
        <p:spPr>
          <a:xfrm>
            <a:off x="10152321" y="168067"/>
            <a:ext cx="2221114" cy="369332"/>
          </a:xfrm>
          <a:prstGeom prst="rect">
            <a:avLst/>
          </a:prstGeom>
          <a:noFill/>
        </p:spPr>
        <p:txBody>
          <a:bodyPr wrap="square" rtlCol="0">
            <a:spAutoFit/>
          </a:bodyPr>
          <a:lstStyle/>
          <a:p>
            <a:pPr algn="ctr"/>
            <a:r>
              <a:rPr lang="en-US" dirty="0">
                <a:solidFill>
                  <a:srgbClr val="003087"/>
                </a:solidFill>
              </a:rPr>
              <a:t>Magnetic Field</a:t>
            </a:r>
          </a:p>
        </p:txBody>
      </p:sp>
      <p:sp>
        <p:nvSpPr>
          <p:cNvPr id="90" name="TextBox 89">
            <a:extLst>
              <a:ext uri="{FF2B5EF4-FFF2-40B4-BE49-F238E27FC236}">
                <a16:creationId xmlns:a16="http://schemas.microsoft.com/office/drawing/2014/main" id="{29C19353-4C60-4257-8952-45FFC3BB48E8}"/>
              </a:ext>
            </a:extLst>
          </p:cNvPr>
          <p:cNvSpPr txBox="1"/>
          <p:nvPr/>
        </p:nvSpPr>
        <p:spPr>
          <a:xfrm>
            <a:off x="9049278" y="1414103"/>
            <a:ext cx="1677932" cy="584775"/>
          </a:xfrm>
          <a:prstGeom prst="rect">
            <a:avLst/>
          </a:prstGeom>
          <a:noFill/>
        </p:spPr>
        <p:txBody>
          <a:bodyPr wrap="square" rtlCol="0">
            <a:spAutoFit/>
          </a:bodyPr>
          <a:lstStyle/>
          <a:p>
            <a:pPr algn="ctr"/>
            <a:r>
              <a:rPr lang="en-US" sz="1600" dirty="0">
                <a:solidFill>
                  <a:srgbClr val="003087"/>
                </a:solidFill>
              </a:rPr>
              <a:t>coil carrying electric current</a:t>
            </a:r>
          </a:p>
        </p:txBody>
      </p:sp>
      <p:sp>
        <p:nvSpPr>
          <p:cNvPr id="96" name="TextBox 95">
            <a:extLst>
              <a:ext uri="{FF2B5EF4-FFF2-40B4-BE49-F238E27FC236}">
                <a16:creationId xmlns:a16="http://schemas.microsoft.com/office/drawing/2014/main" id="{C3CF097D-962C-42EC-A8D3-1F3AEDA65988}"/>
              </a:ext>
            </a:extLst>
          </p:cNvPr>
          <p:cNvSpPr txBox="1"/>
          <p:nvPr/>
        </p:nvSpPr>
        <p:spPr>
          <a:xfrm>
            <a:off x="9430760" y="6087810"/>
            <a:ext cx="2298453" cy="369332"/>
          </a:xfrm>
          <a:prstGeom prst="rect">
            <a:avLst/>
          </a:prstGeom>
          <a:noFill/>
        </p:spPr>
        <p:txBody>
          <a:bodyPr wrap="square" rtlCol="0">
            <a:spAutoFit/>
          </a:bodyPr>
          <a:lstStyle/>
          <a:p>
            <a:r>
              <a:rPr lang="en-US" dirty="0"/>
              <a:t>Inside of your Relay</a:t>
            </a:r>
          </a:p>
        </p:txBody>
      </p:sp>
      <p:grpSp>
        <p:nvGrpSpPr>
          <p:cNvPr id="100" name="Group 99">
            <a:extLst>
              <a:ext uri="{FF2B5EF4-FFF2-40B4-BE49-F238E27FC236}">
                <a16:creationId xmlns:a16="http://schemas.microsoft.com/office/drawing/2014/main" id="{EF9446B3-5A62-4EB0-8F9C-03E700D356FF}"/>
              </a:ext>
            </a:extLst>
          </p:cNvPr>
          <p:cNvGrpSpPr/>
          <p:nvPr/>
        </p:nvGrpSpPr>
        <p:grpSpPr>
          <a:xfrm>
            <a:off x="3558105" y="3373132"/>
            <a:ext cx="2039288" cy="1572038"/>
            <a:chOff x="3558105" y="3373132"/>
            <a:chExt cx="2039288" cy="1572038"/>
          </a:xfrm>
        </p:grpSpPr>
        <p:pic>
          <p:nvPicPr>
            <p:cNvPr id="94" name="Picture 93">
              <a:extLst>
                <a:ext uri="{FF2B5EF4-FFF2-40B4-BE49-F238E27FC236}">
                  <a16:creationId xmlns:a16="http://schemas.microsoft.com/office/drawing/2014/main" id="{4C8FA675-3095-4370-8462-9FFB21820F2E}"/>
                </a:ext>
              </a:extLst>
            </p:cNvPr>
            <p:cNvPicPr>
              <a:picLocks noChangeAspect="1"/>
            </p:cNvPicPr>
            <p:nvPr/>
          </p:nvPicPr>
          <p:blipFill rotWithShape="1">
            <a:blip r:embed="rId5">
              <a:extLst>
                <a:ext uri="{28A0092B-C50C-407E-A947-70E740481C1C}">
                  <a14:useLocalDpi xmlns:a14="http://schemas.microsoft.com/office/drawing/2010/main" val="0"/>
                </a:ext>
              </a:extLst>
            </a:blip>
            <a:srcRect l="63395" t="41109" r="14255" b="33476"/>
            <a:stretch/>
          </p:blipFill>
          <p:spPr>
            <a:xfrm>
              <a:off x="3558105" y="3373132"/>
              <a:ext cx="2039288" cy="1546018"/>
            </a:xfrm>
            <a:prstGeom prst="rect">
              <a:avLst/>
            </a:prstGeom>
          </p:spPr>
        </p:pic>
        <p:sp>
          <p:nvSpPr>
            <p:cNvPr id="95" name="TextBox 94">
              <a:extLst>
                <a:ext uri="{FF2B5EF4-FFF2-40B4-BE49-F238E27FC236}">
                  <a16:creationId xmlns:a16="http://schemas.microsoft.com/office/drawing/2014/main" id="{3ECE139E-E144-4919-9576-08C5D4B27A38}"/>
                </a:ext>
              </a:extLst>
            </p:cNvPr>
            <p:cNvSpPr txBox="1"/>
            <p:nvPr/>
          </p:nvSpPr>
          <p:spPr>
            <a:xfrm>
              <a:off x="3620187" y="4637393"/>
              <a:ext cx="957562" cy="307777"/>
            </a:xfrm>
            <a:prstGeom prst="rect">
              <a:avLst/>
            </a:prstGeom>
            <a:noFill/>
          </p:spPr>
          <p:txBody>
            <a:bodyPr wrap="square" rtlCol="0">
              <a:spAutoFit/>
            </a:bodyPr>
            <a:lstStyle/>
            <a:p>
              <a:r>
                <a:rPr lang="en-US" sz="1400" dirty="0"/>
                <a:t>DC Motors</a:t>
              </a:r>
            </a:p>
          </p:txBody>
        </p:sp>
      </p:grpSp>
      <p:grpSp>
        <p:nvGrpSpPr>
          <p:cNvPr id="98" name="Group 97">
            <a:extLst>
              <a:ext uri="{FF2B5EF4-FFF2-40B4-BE49-F238E27FC236}">
                <a16:creationId xmlns:a16="http://schemas.microsoft.com/office/drawing/2014/main" id="{9B7CBD0A-0835-43AA-B6FE-EF341FCCE3A7}"/>
              </a:ext>
            </a:extLst>
          </p:cNvPr>
          <p:cNvGrpSpPr/>
          <p:nvPr/>
        </p:nvGrpSpPr>
        <p:grpSpPr>
          <a:xfrm>
            <a:off x="620759" y="3261887"/>
            <a:ext cx="2004270" cy="3024067"/>
            <a:chOff x="620759" y="3261887"/>
            <a:chExt cx="2004270" cy="3024067"/>
          </a:xfrm>
        </p:grpSpPr>
        <p:pic>
          <p:nvPicPr>
            <p:cNvPr id="83" name="Picture 82" descr="A picture containing sky, outdoor, ground, water&#10;&#10;Description automatically generated">
              <a:extLst>
                <a:ext uri="{FF2B5EF4-FFF2-40B4-BE49-F238E27FC236}">
                  <a16:creationId xmlns:a16="http://schemas.microsoft.com/office/drawing/2014/main" id="{D69292E7-BFB2-417F-B16C-C09A175B2B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076" y="3261887"/>
              <a:ext cx="2002953" cy="3024067"/>
            </a:xfrm>
            <a:prstGeom prst="rect">
              <a:avLst/>
            </a:prstGeom>
          </p:spPr>
        </p:pic>
        <p:sp>
          <p:nvSpPr>
            <p:cNvPr id="102" name="TextBox 101">
              <a:extLst>
                <a:ext uri="{FF2B5EF4-FFF2-40B4-BE49-F238E27FC236}">
                  <a16:creationId xmlns:a16="http://schemas.microsoft.com/office/drawing/2014/main" id="{B8B5994B-3701-4898-8437-6D344958BC22}"/>
                </a:ext>
              </a:extLst>
            </p:cNvPr>
            <p:cNvSpPr txBox="1"/>
            <p:nvPr/>
          </p:nvSpPr>
          <p:spPr>
            <a:xfrm>
              <a:off x="620759" y="5977254"/>
              <a:ext cx="1273127" cy="307777"/>
            </a:xfrm>
            <a:prstGeom prst="rect">
              <a:avLst/>
            </a:prstGeom>
            <a:noFill/>
          </p:spPr>
          <p:txBody>
            <a:bodyPr wrap="square" rtlCol="0">
              <a:spAutoFit/>
            </a:bodyPr>
            <a:lstStyle/>
            <a:p>
              <a:r>
                <a:rPr lang="en-US" sz="1400" dirty="0">
                  <a:solidFill>
                    <a:schemeClr val="bg1"/>
                  </a:solidFill>
                </a:rPr>
                <a:t>Scrap Yards</a:t>
              </a:r>
            </a:p>
          </p:txBody>
        </p:sp>
      </p:grpSp>
      <p:grpSp>
        <p:nvGrpSpPr>
          <p:cNvPr id="106" name="Group 105">
            <a:extLst>
              <a:ext uri="{FF2B5EF4-FFF2-40B4-BE49-F238E27FC236}">
                <a16:creationId xmlns:a16="http://schemas.microsoft.com/office/drawing/2014/main" id="{64BA75CA-9AA6-4748-89CB-65A3DEDE27CD}"/>
              </a:ext>
            </a:extLst>
          </p:cNvPr>
          <p:cNvGrpSpPr/>
          <p:nvPr/>
        </p:nvGrpSpPr>
        <p:grpSpPr>
          <a:xfrm>
            <a:off x="6229826" y="3368558"/>
            <a:ext cx="2351166" cy="1592272"/>
            <a:chOff x="6229826" y="3368558"/>
            <a:chExt cx="2351166" cy="1592272"/>
          </a:xfrm>
        </p:grpSpPr>
        <p:pic>
          <p:nvPicPr>
            <p:cNvPr id="92" name="Picture 91" descr="A picture containing person, building, man, ground&#10;&#10;Description automatically generated">
              <a:extLst>
                <a:ext uri="{FF2B5EF4-FFF2-40B4-BE49-F238E27FC236}">
                  <a16:creationId xmlns:a16="http://schemas.microsoft.com/office/drawing/2014/main" id="{32CA2BA6-3EE4-4FA6-8DD6-5A7047E6F5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5104" y="3368558"/>
              <a:ext cx="2325888" cy="1550592"/>
            </a:xfrm>
            <a:prstGeom prst="rect">
              <a:avLst/>
            </a:prstGeom>
          </p:spPr>
        </p:pic>
        <p:sp>
          <p:nvSpPr>
            <p:cNvPr id="105" name="TextBox 104">
              <a:extLst>
                <a:ext uri="{FF2B5EF4-FFF2-40B4-BE49-F238E27FC236}">
                  <a16:creationId xmlns:a16="http://schemas.microsoft.com/office/drawing/2014/main" id="{2F7CA548-E5E8-4028-8023-B24E32B21647}"/>
                </a:ext>
              </a:extLst>
            </p:cNvPr>
            <p:cNvSpPr txBox="1"/>
            <p:nvPr/>
          </p:nvSpPr>
          <p:spPr>
            <a:xfrm>
              <a:off x="6229826" y="4653053"/>
              <a:ext cx="1392112" cy="307777"/>
            </a:xfrm>
            <a:prstGeom prst="rect">
              <a:avLst/>
            </a:prstGeom>
            <a:noFill/>
          </p:spPr>
          <p:txBody>
            <a:bodyPr wrap="square" rtlCol="0">
              <a:spAutoFit/>
            </a:bodyPr>
            <a:lstStyle/>
            <a:p>
              <a:r>
                <a:rPr lang="en-US" sz="1400" dirty="0">
                  <a:solidFill>
                    <a:schemeClr val="bg1"/>
                  </a:solidFill>
                </a:rPr>
                <a:t>Magnetic Lifters</a:t>
              </a:r>
            </a:p>
          </p:txBody>
        </p:sp>
      </p:grpSp>
      <p:grpSp>
        <p:nvGrpSpPr>
          <p:cNvPr id="103" name="Group 102">
            <a:extLst>
              <a:ext uri="{FF2B5EF4-FFF2-40B4-BE49-F238E27FC236}">
                <a16:creationId xmlns:a16="http://schemas.microsoft.com/office/drawing/2014/main" id="{30FE14C8-8D97-4162-9DE1-E60CB28B553E}"/>
              </a:ext>
            </a:extLst>
          </p:cNvPr>
          <p:cNvGrpSpPr/>
          <p:nvPr/>
        </p:nvGrpSpPr>
        <p:grpSpPr>
          <a:xfrm>
            <a:off x="3106572" y="4951373"/>
            <a:ext cx="3176876" cy="1526855"/>
            <a:chOff x="3106572" y="4951373"/>
            <a:chExt cx="3176876" cy="1526855"/>
          </a:xfrm>
        </p:grpSpPr>
        <p:pic>
          <p:nvPicPr>
            <p:cNvPr id="17" name="Picture 16" descr="A close up of a guitar&#10;&#10;Description automatically generated">
              <a:extLst>
                <a:ext uri="{FF2B5EF4-FFF2-40B4-BE49-F238E27FC236}">
                  <a16:creationId xmlns:a16="http://schemas.microsoft.com/office/drawing/2014/main" id="{2DFD11C0-70E8-4E60-98BA-47988440B7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3931582" y="4126363"/>
              <a:ext cx="1526855" cy="3176876"/>
            </a:xfrm>
            <a:prstGeom prst="rect">
              <a:avLst/>
            </a:prstGeom>
          </p:spPr>
        </p:pic>
        <p:sp>
          <p:nvSpPr>
            <p:cNvPr id="99" name="TextBox 98">
              <a:extLst>
                <a:ext uri="{FF2B5EF4-FFF2-40B4-BE49-F238E27FC236}">
                  <a16:creationId xmlns:a16="http://schemas.microsoft.com/office/drawing/2014/main" id="{F140AD32-9F28-4112-B02E-747E91BE18E6}"/>
                </a:ext>
              </a:extLst>
            </p:cNvPr>
            <p:cNvSpPr txBox="1"/>
            <p:nvPr/>
          </p:nvSpPr>
          <p:spPr>
            <a:xfrm>
              <a:off x="4890019" y="5973574"/>
              <a:ext cx="1392112" cy="307777"/>
            </a:xfrm>
            <a:prstGeom prst="rect">
              <a:avLst/>
            </a:prstGeom>
            <a:noFill/>
          </p:spPr>
          <p:txBody>
            <a:bodyPr wrap="square" rtlCol="0">
              <a:spAutoFit/>
            </a:bodyPr>
            <a:lstStyle/>
            <a:p>
              <a:r>
                <a:rPr lang="en-US" sz="1400" dirty="0"/>
                <a:t>Electric Guitars</a:t>
              </a:r>
            </a:p>
          </p:txBody>
        </p:sp>
      </p:grpSp>
      <p:grpSp>
        <p:nvGrpSpPr>
          <p:cNvPr id="104" name="Group 103">
            <a:extLst>
              <a:ext uri="{FF2B5EF4-FFF2-40B4-BE49-F238E27FC236}">
                <a16:creationId xmlns:a16="http://schemas.microsoft.com/office/drawing/2014/main" id="{CA946550-49D9-4E07-80EC-4C410CC3A47E}"/>
              </a:ext>
            </a:extLst>
          </p:cNvPr>
          <p:cNvGrpSpPr/>
          <p:nvPr/>
        </p:nvGrpSpPr>
        <p:grpSpPr>
          <a:xfrm>
            <a:off x="6822368" y="5168086"/>
            <a:ext cx="2292552" cy="1192134"/>
            <a:chOff x="6822368" y="5168086"/>
            <a:chExt cx="2292552" cy="1192134"/>
          </a:xfrm>
        </p:grpSpPr>
        <p:pic>
          <p:nvPicPr>
            <p:cNvPr id="97" name="Picture 96" descr="A picture containing wall, metalware, indoor, bathroom&#10;&#10;Description automatically generated">
              <a:extLst>
                <a:ext uri="{FF2B5EF4-FFF2-40B4-BE49-F238E27FC236}">
                  <a16:creationId xmlns:a16="http://schemas.microsoft.com/office/drawing/2014/main" id="{2E9101B9-FC05-4505-B25A-7D264A8C32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22368" y="5168086"/>
              <a:ext cx="1758624" cy="1172416"/>
            </a:xfrm>
            <a:prstGeom prst="rect">
              <a:avLst/>
            </a:prstGeom>
          </p:spPr>
        </p:pic>
        <p:sp>
          <p:nvSpPr>
            <p:cNvPr id="108" name="TextBox 107">
              <a:extLst>
                <a:ext uri="{FF2B5EF4-FFF2-40B4-BE49-F238E27FC236}">
                  <a16:creationId xmlns:a16="http://schemas.microsoft.com/office/drawing/2014/main" id="{EAD4F8BE-4B10-4E8C-B5CC-08338FC87E27}"/>
                </a:ext>
              </a:extLst>
            </p:cNvPr>
            <p:cNvSpPr txBox="1"/>
            <p:nvPr/>
          </p:nvSpPr>
          <p:spPr>
            <a:xfrm>
              <a:off x="7722808" y="6052443"/>
              <a:ext cx="1392112" cy="307777"/>
            </a:xfrm>
            <a:prstGeom prst="rect">
              <a:avLst/>
            </a:prstGeom>
            <a:noFill/>
          </p:spPr>
          <p:txBody>
            <a:bodyPr wrap="square" rtlCol="0">
              <a:spAutoFit/>
            </a:bodyPr>
            <a:lstStyle/>
            <a:p>
              <a:r>
                <a:rPr lang="en-US" sz="1400" dirty="0"/>
                <a:t>Doorbells</a:t>
              </a:r>
            </a:p>
          </p:txBody>
        </p:sp>
      </p:grpSp>
    </p:spTree>
    <p:extLst>
      <p:ext uri="{BB962C8B-B14F-4D97-AF65-F5344CB8AC3E}">
        <p14:creationId xmlns:p14="http://schemas.microsoft.com/office/powerpoint/2010/main" val="349155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F945A-7155-4828-81E1-722329993529}" type="slidenum">
              <a:rPr lang="en-US" smtClean="0"/>
              <a:t>7</a:t>
            </a:fld>
            <a:endParaRPr lang="en-US" dirty="0"/>
          </a:p>
        </p:txBody>
      </p:sp>
      <p:sp>
        <p:nvSpPr>
          <p:cNvPr id="21" name="Title 1"/>
          <p:cNvSpPr>
            <a:spLocks noGrp="1"/>
          </p:cNvSpPr>
          <p:nvPr>
            <p:ph type="title"/>
          </p:nvPr>
        </p:nvSpPr>
        <p:spPr>
          <a:xfrm>
            <a:off x="166658" y="275127"/>
            <a:ext cx="11796741" cy="705609"/>
          </a:xfrm>
        </p:spPr>
        <p:txBody>
          <a:bodyPr>
            <a:normAutofit/>
          </a:bodyPr>
          <a:lstStyle/>
          <a:p>
            <a:r>
              <a:rPr lang="en-US" dirty="0"/>
              <a:t>Relay Terminology</a:t>
            </a:r>
          </a:p>
        </p:txBody>
      </p:sp>
      <p:sp>
        <p:nvSpPr>
          <p:cNvPr id="23" name="Content Placeholder 2"/>
          <p:cNvSpPr>
            <a:spLocks noGrp="1"/>
          </p:cNvSpPr>
          <p:nvPr>
            <p:ph idx="1"/>
          </p:nvPr>
        </p:nvSpPr>
        <p:spPr>
          <a:xfrm>
            <a:off x="333037" y="1093373"/>
            <a:ext cx="7857655" cy="2155335"/>
          </a:xfrm>
        </p:spPr>
        <p:txBody>
          <a:bodyPr>
            <a:noAutofit/>
          </a:bodyPr>
          <a:lstStyle/>
          <a:p>
            <a:pPr marL="285750" indent="-285750">
              <a:buClr>
                <a:schemeClr val="tx1"/>
              </a:buClr>
            </a:pPr>
            <a:r>
              <a:rPr lang="en-US" sz="2000" dirty="0">
                <a:solidFill>
                  <a:srgbClr val="003087"/>
                </a:solidFill>
              </a:rPr>
              <a:t>Coil voltage </a:t>
            </a:r>
            <a:r>
              <a:rPr lang="en-US" sz="2000" dirty="0"/>
              <a:t>– voltage that must be applied across the coil leads to open or close the contacts</a:t>
            </a:r>
          </a:p>
          <a:p>
            <a:pPr marL="285750" indent="-285750">
              <a:buClr>
                <a:schemeClr val="tx1"/>
              </a:buClr>
            </a:pPr>
            <a:r>
              <a:rPr lang="en-US" sz="2000" dirty="0">
                <a:solidFill>
                  <a:srgbClr val="003087"/>
                </a:solidFill>
              </a:rPr>
              <a:t>Coil current </a:t>
            </a:r>
            <a:r>
              <a:rPr lang="en-US" sz="2000" dirty="0"/>
              <a:t>– the amount of current drawn by the coil; this much current is required to close the contacts</a:t>
            </a:r>
          </a:p>
          <a:p>
            <a:pPr marL="285750" indent="-285750">
              <a:buClr>
                <a:schemeClr val="tx1"/>
              </a:buClr>
            </a:pPr>
            <a:r>
              <a:rPr lang="en-US" sz="2000" dirty="0">
                <a:solidFill>
                  <a:srgbClr val="003087"/>
                </a:solidFill>
              </a:rPr>
              <a:t>Contact rating or contact current </a:t>
            </a:r>
            <a:r>
              <a:rPr lang="en-US" sz="2000" dirty="0"/>
              <a:t>– the amount of current that can pass through the contact leads without damaging the relay</a:t>
            </a:r>
          </a:p>
        </p:txBody>
      </p:sp>
      <p:grpSp>
        <p:nvGrpSpPr>
          <p:cNvPr id="7" name="Group 6"/>
          <p:cNvGrpSpPr/>
          <p:nvPr/>
        </p:nvGrpSpPr>
        <p:grpSpPr>
          <a:xfrm>
            <a:off x="9243609" y="3097533"/>
            <a:ext cx="2698685" cy="2464338"/>
            <a:chOff x="198020" y="3574223"/>
            <a:chExt cx="2698685" cy="2464338"/>
          </a:xfrm>
        </p:grpSpPr>
        <p:pic>
          <p:nvPicPr>
            <p:cNvPr id="115" name="Picture 1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98020" y="4039980"/>
              <a:ext cx="2129073" cy="1998581"/>
            </a:xfrm>
            <a:prstGeom prst="rect">
              <a:avLst/>
            </a:prstGeom>
          </p:spPr>
        </p:pic>
        <p:grpSp>
          <p:nvGrpSpPr>
            <p:cNvPr id="116" name="Group 115"/>
            <p:cNvGrpSpPr/>
            <p:nvPr/>
          </p:nvGrpSpPr>
          <p:grpSpPr>
            <a:xfrm>
              <a:off x="565167" y="3574223"/>
              <a:ext cx="1269458" cy="717554"/>
              <a:chOff x="4230030" y="3462761"/>
              <a:chExt cx="1269458" cy="717554"/>
            </a:xfrm>
          </p:grpSpPr>
          <p:cxnSp>
            <p:nvCxnSpPr>
              <p:cNvPr id="117" name="Straight Arrow Connector 116"/>
              <p:cNvCxnSpPr/>
              <p:nvPr/>
            </p:nvCxnSpPr>
            <p:spPr bwMode="auto">
              <a:xfrm flipH="1">
                <a:off x="4230030" y="3627863"/>
                <a:ext cx="289931" cy="552452"/>
              </a:xfrm>
              <a:prstGeom prst="straightConnector1">
                <a:avLst/>
              </a:prstGeom>
              <a:noFill/>
              <a:ln w="19050">
                <a:solidFill>
                  <a:srgbClr val="CB333B"/>
                </a:solidFill>
                <a:round/>
                <a:headEnd/>
                <a:tailEnd type="arrow"/>
              </a:ln>
              <a:extLst>
                <a:ext uri="{909E8E84-426E-40DD-AFC4-6F175D3DCCD1}">
                  <a14:hiddenFill xmlns:a14="http://schemas.microsoft.com/office/drawing/2010/main">
                    <a:noFill/>
                  </a14:hiddenFill>
                </a:ext>
              </a:extLst>
            </p:spPr>
          </p:cxnSp>
          <p:sp>
            <p:nvSpPr>
              <p:cNvPr id="118" name="Text Box 12"/>
              <p:cNvSpPr txBox="1"/>
              <p:nvPr/>
            </p:nvSpPr>
            <p:spPr>
              <a:xfrm>
                <a:off x="4495800" y="3462761"/>
                <a:ext cx="1003688" cy="3333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solidFill>
                      <a:srgbClr val="CB333B"/>
                    </a:solidFill>
                    <a:effectLst/>
                    <a:ea typeface="Calibri"/>
                    <a:cs typeface="Times New Roman"/>
                  </a:rPr>
                  <a:t>contacts</a:t>
                </a:r>
              </a:p>
            </p:txBody>
          </p:sp>
        </p:grpSp>
        <p:grpSp>
          <p:nvGrpSpPr>
            <p:cNvPr id="127" name="Group 126"/>
            <p:cNvGrpSpPr/>
            <p:nvPr/>
          </p:nvGrpSpPr>
          <p:grpSpPr>
            <a:xfrm>
              <a:off x="1896638" y="3599874"/>
              <a:ext cx="1000067" cy="956638"/>
              <a:chOff x="6381750" y="3596312"/>
              <a:chExt cx="1000067" cy="956638"/>
            </a:xfrm>
          </p:grpSpPr>
          <p:cxnSp>
            <p:nvCxnSpPr>
              <p:cNvPr id="128" name="Straight Arrow Connector 127"/>
              <p:cNvCxnSpPr>
                <a:stCxn id="129" idx="1"/>
              </p:cNvCxnSpPr>
              <p:nvPr/>
            </p:nvCxnSpPr>
            <p:spPr bwMode="auto">
              <a:xfrm flipH="1">
                <a:off x="6381750" y="3750201"/>
                <a:ext cx="563601" cy="802749"/>
              </a:xfrm>
              <a:prstGeom prst="straightConnector1">
                <a:avLst/>
              </a:prstGeom>
              <a:noFill/>
              <a:ln w="19050">
                <a:solidFill>
                  <a:srgbClr val="CB333B"/>
                </a:solidFill>
                <a:round/>
                <a:headEnd/>
                <a:tailEnd type="arrow"/>
              </a:ln>
              <a:extLst>
                <a:ext uri="{909E8E84-426E-40DD-AFC4-6F175D3DCCD1}">
                  <a14:hiddenFill xmlns:a14="http://schemas.microsoft.com/office/drawing/2010/main">
                    <a:noFill/>
                  </a14:hiddenFill>
                </a:ext>
              </a:extLst>
            </p:spPr>
          </p:cxnSp>
          <p:sp>
            <p:nvSpPr>
              <p:cNvPr id="129" name="Rectangle 128"/>
              <p:cNvSpPr/>
              <p:nvPr/>
            </p:nvSpPr>
            <p:spPr>
              <a:xfrm>
                <a:off x="6945351" y="3596312"/>
                <a:ext cx="436466" cy="307777"/>
              </a:xfrm>
              <a:prstGeom prst="rect">
                <a:avLst/>
              </a:prstGeom>
            </p:spPr>
            <p:txBody>
              <a:bodyPr wrap="none">
                <a:spAutoFit/>
              </a:bodyPr>
              <a:lstStyle/>
              <a:p>
                <a:pPr marL="0" marR="0">
                  <a:spcBef>
                    <a:spcPts val="0"/>
                  </a:spcBef>
                  <a:spcAft>
                    <a:spcPts val="0"/>
                  </a:spcAft>
                </a:pPr>
                <a:r>
                  <a:rPr lang="en-US" sz="1400" dirty="0">
                    <a:solidFill>
                      <a:srgbClr val="CB333B"/>
                    </a:solidFill>
                    <a:ea typeface="Calibri"/>
                    <a:cs typeface="Times New Roman"/>
                  </a:rPr>
                  <a:t>coil</a:t>
                </a:r>
              </a:p>
            </p:txBody>
          </p:sp>
        </p:grpSp>
      </p:grpSp>
      <p:grpSp>
        <p:nvGrpSpPr>
          <p:cNvPr id="22" name="Group 21"/>
          <p:cNvGrpSpPr/>
          <p:nvPr/>
        </p:nvGrpSpPr>
        <p:grpSpPr>
          <a:xfrm>
            <a:off x="8383790" y="141248"/>
            <a:ext cx="3808210" cy="2846389"/>
            <a:chOff x="5144197" y="-108630"/>
            <a:chExt cx="4902553" cy="3664339"/>
          </a:xfrm>
        </p:grpSpPr>
        <p:grpSp>
          <p:nvGrpSpPr>
            <p:cNvPr id="24" name="Group 23"/>
            <p:cNvGrpSpPr/>
            <p:nvPr/>
          </p:nvGrpSpPr>
          <p:grpSpPr>
            <a:xfrm>
              <a:off x="5144197" y="200293"/>
              <a:ext cx="3873937" cy="2751669"/>
              <a:chOff x="5144197" y="200293"/>
              <a:chExt cx="3873937" cy="2751669"/>
            </a:xfrm>
          </p:grpSpPr>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4197" y="200293"/>
                <a:ext cx="3873937" cy="2751669"/>
              </a:xfrm>
              <a:prstGeom prst="rect">
                <a:avLst/>
              </a:prstGeom>
              <a:ln w="28575">
                <a:noFill/>
              </a:ln>
            </p:spPr>
          </p:pic>
          <p:sp>
            <p:nvSpPr>
              <p:cNvPr id="48" name="Freeform 47"/>
              <p:cNvSpPr/>
              <p:nvPr/>
            </p:nvSpPr>
            <p:spPr>
              <a:xfrm>
                <a:off x="8007563" y="1367841"/>
                <a:ext cx="102432"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49" name="Freeform 48"/>
              <p:cNvSpPr/>
              <p:nvPr/>
            </p:nvSpPr>
            <p:spPr>
              <a:xfrm>
                <a:off x="7876091" y="1367840"/>
                <a:ext cx="83477"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50" name="Freeform 49"/>
              <p:cNvSpPr/>
              <p:nvPr/>
            </p:nvSpPr>
            <p:spPr>
              <a:xfrm>
                <a:off x="7724910" y="1367840"/>
                <a:ext cx="86581"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51" name="Freeform 50"/>
              <p:cNvSpPr/>
              <p:nvPr/>
            </p:nvSpPr>
            <p:spPr>
              <a:xfrm>
                <a:off x="7622870" y="1386033"/>
                <a:ext cx="102432"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52" name="Freeform 51"/>
              <p:cNvSpPr/>
              <p:nvPr/>
            </p:nvSpPr>
            <p:spPr>
              <a:xfrm>
                <a:off x="7491398" y="1386032"/>
                <a:ext cx="83477"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53" name="Freeform 52"/>
              <p:cNvSpPr/>
              <p:nvPr/>
            </p:nvSpPr>
            <p:spPr>
              <a:xfrm>
                <a:off x="7340217" y="1386032"/>
                <a:ext cx="86581"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54" name="Freeform 53"/>
              <p:cNvSpPr/>
              <p:nvPr/>
            </p:nvSpPr>
            <p:spPr>
              <a:xfrm>
                <a:off x="7189428" y="1367839"/>
                <a:ext cx="86581"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grpSp>
            <p:nvGrpSpPr>
              <p:cNvPr id="55" name="Group 54"/>
              <p:cNvGrpSpPr/>
              <p:nvPr/>
            </p:nvGrpSpPr>
            <p:grpSpPr>
              <a:xfrm>
                <a:off x="8163406" y="1367839"/>
                <a:ext cx="162605" cy="1497091"/>
                <a:chOff x="3945371" y="4180652"/>
                <a:chExt cx="162605" cy="1497091"/>
              </a:xfrm>
            </p:grpSpPr>
            <p:cxnSp>
              <p:nvCxnSpPr>
                <p:cNvPr id="77" name="Straight Connector 76"/>
                <p:cNvCxnSpPr/>
                <p:nvPr/>
              </p:nvCxnSpPr>
              <p:spPr>
                <a:xfrm flipV="1">
                  <a:off x="4107976" y="5076968"/>
                  <a:ext cx="0" cy="600775"/>
                </a:xfrm>
                <a:prstGeom prst="line">
                  <a:avLst/>
                </a:prstGeom>
                <a:ln w="28575">
                  <a:solidFill>
                    <a:srgbClr val="CB333B"/>
                  </a:solidFill>
                </a:ln>
              </p:spPr>
              <p:style>
                <a:lnRef idx="1">
                  <a:schemeClr val="accent1"/>
                </a:lnRef>
                <a:fillRef idx="0">
                  <a:schemeClr val="accent1"/>
                </a:fillRef>
                <a:effectRef idx="0">
                  <a:schemeClr val="accent1"/>
                </a:effectRef>
                <a:fontRef idx="minor">
                  <a:schemeClr val="tx1"/>
                </a:fontRef>
              </p:style>
            </p:cxnSp>
            <p:sp>
              <p:nvSpPr>
                <p:cNvPr id="78" name="Freeform 77"/>
                <p:cNvSpPr/>
                <p:nvPr/>
              </p:nvSpPr>
              <p:spPr>
                <a:xfrm>
                  <a:off x="3945371" y="4180652"/>
                  <a:ext cx="83477"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79" name="Freeform 78"/>
                <p:cNvSpPr/>
                <p:nvPr/>
              </p:nvSpPr>
              <p:spPr>
                <a:xfrm>
                  <a:off x="4000890" y="4521958"/>
                  <a:ext cx="107086" cy="571676"/>
                </a:xfrm>
                <a:custGeom>
                  <a:avLst/>
                  <a:gdLst>
                    <a:gd name="connsiteX0" fmla="*/ 7003 w 107086"/>
                    <a:gd name="connsiteY0" fmla="*/ 0 h 571676"/>
                    <a:gd name="connsiteX1" fmla="*/ 7003 w 107086"/>
                    <a:gd name="connsiteY1" fmla="*/ 122830 h 571676"/>
                    <a:gd name="connsiteX2" fmla="*/ 79791 w 107086"/>
                    <a:gd name="connsiteY2" fmla="*/ 345743 h 571676"/>
                    <a:gd name="connsiteX3" fmla="*/ 102537 w 107086"/>
                    <a:gd name="connsiteY3" fmla="*/ 486770 h 571676"/>
                    <a:gd name="connsiteX4" fmla="*/ 107086 w 107086"/>
                    <a:gd name="connsiteY4" fmla="*/ 568657 h 571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86" h="571676">
                      <a:moveTo>
                        <a:pt x="7003" y="0"/>
                      </a:moveTo>
                      <a:cubicBezTo>
                        <a:pt x="937" y="32603"/>
                        <a:pt x="-5128" y="65206"/>
                        <a:pt x="7003" y="122830"/>
                      </a:cubicBezTo>
                      <a:cubicBezTo>
                        <a:pt x="19134" y="180454"/>
                        <a:pt x="63869" y="285086"/>
                        <a:pt x="79791" y="345743"/>
                      </a:cubicBezTo>
                      <a:cubicBezTo>
                        <a:pt x="95713" y="406400"/>
                        <a:pt x="97988" y="449618"/>
                        <a:pt x="102537" y="486770"/>
                      </a:cubicBezTo>
                      <a:cubicBezTo>
                        <a:pt x="107086" y="523922"/>
                        <a:pt x="75241" y="586096"/>
                        <a:pt x="107086" y="568657"/>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grpSp>
          <p:sp>
            <p:nvSpPr>
              <p:cNvPr id="56" name="Freeform 55"/>
              <p:cNvSpPr/>
              <p:nvPr/>
            </p:nvSpPr>
            <p:spPr>
              <a:xfrm>
                <a:off x="7179599" y="1704596"/>
                <a:ext cx="282054" cy="1096370"/>
              </a:xfrm>
              <a:custGeom>
                <a:avLst/>
                <a:gdLst>
                  <a:gd name="connsiteX0" fmla="*/ 0 w 282054"/>
                  <a:gd name="connsiteY0" fmla="*/ 0 h 1059976"/>
                  <a:gd name="connsiteX1" fmla="*/ 36394 w 282054"/>
                  <a:gd name="connsiteY1" fmla="*/ 104633 h 1059976"/>
                  <a:gd name="connsiteX2" fmla="*/ 181970 w 282054"/>
                  <a:gd name="connsiteY2" fmla="*/ 181970 h 1059976"/>
                  <a:gd name="connsiteX3" fmla="*/ 268406 w 282054"/>
                  <a:gd name="connsiteY3" fmla="*/ 363940 h 1059976"/>
                  <a:gd name="connsiteX4" fmla="*/ 277505 w 282054"/>
                  <a:gd name="connsiteY4" fmla="*/ 573206 h 1059976"/>
                  <a:gd name="connsiteX5" fmla="*/ 282054 w 282054"/>
                  <a:gd name="connsiteY5" fmla="*/ 1059976 h 105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054" h="1059976">
                    <a:moveTo>
                      <a:pt x="0" y="0"/>
                    </a:moveTo>
                    <a:cubicBezTo>
                      <a:pt x="3033" y="37152"/>
                      <a:pt x="6066" y="74305"/>
                      <a:pt x="36394" y="104633"/>
                    </a:cubicBezTo>
                    <a:cubicBezTo>
                      <a:pt x="66722" y="134961"/>
                      <a:pt x="143301" y="138752"/>
                      <a:pt x="181970" y="181970"/>
                    </a:cubicBezTo>
                    <a:cubicBezTo>
                      <a:pt x="220639" y="225188"/>
                      <a:pt x="252484" y="298734"/>
                      <a:pt x="268406" y="363940"/>
                    </a:cubicBezTo>
                    <a:cubicBezTo>
                      <a:pt x="284329" y="429146"/>
                      <a:pt x="275230" y="457200"/>
                      <a:pt x="277505" y="573206"/>
                    </a:cubicBezTo>
                    <a:cubicBezTo>
                      <a:pt x="279780" y="689212"/>
                      <a:pt x="261582" y="1022066"/>
                      <a:pt x="282054" y="1059976"/>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grpSp>
            <p:nvGrpSpPr>
              <p:cNvPr id="57" name="Group 56"/>
              <p:cNvGrpSpPr/>
              <p:nvPr/>
            </p:nvGrpSpPr>
            <p:grpSpPr>
              <a:xfrm>
                <a:off x="7099458" y="1111058"/>
                <a:ext cx="1226553" cy="212194"/>
                <a:chOff x="2881423" y="3923871"/>
                <a:chExt cx="1226553" cy="212194"/>
              </a:xfrm>
            </p:grpSpPr>
            <p:cxnSp>
              <p:nvCxnSpPr>
                <p:cNvPr id="68" name="Straight Connector 67"/>
                <p:cNvCxnSpPr/>
                <p:nvPr/>
              </p:nvCxnSpPr>
              <p:spPr>
                <a:xfrm flipH="1" flipV="1">
                  <a:off x="2881423" y="4013791"/>
                  <a:ext cx="31898" cy="12227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057974" y="3923871"/>
                  <a:ext cx="0" cy="17498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243618" y="3923871"/>
                  <a:ext cx="29745" cy="159031"/>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3404835" y="3976577"/>
                  <a:ext cx="50746" cy="12227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3545958" y="3923871"/>
                  <a:ext cx="47498" cy="15903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741533" y="3976577"/>
                  <a:ext cx="47995" cy="10632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3891960" y="3976577"/>
                  <a:ext cx="53411" cy="10632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3658056" y="3976577"/>
                  <a:ext cx="0" cy="1063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028848" y="4013791"/>
                  <a:ext cx="79128" cy="8506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7060339" y="1746836"/>
                <a:ext cx="1226553" cy="212194"/>
                <a:chOff x="4428386" y="3491187"/>
                <a:chExt cx="1226553" cy="212194"/>
              </a:xfrm>
            </p:grpSpPr>
            <p:cxnSp>
              <p:nvCxnSpPr>
                <p:cNvPr id="59" name="Straight Connector 58"/>
                <p:cNvCxnSpPr/>
                <p:nvPr/>
              </p:nvCxnSpPr>
              <p:spPr>
                <a:xfrm flipV="1">
                  <a:off x="4428386" y="3581107"/>
                  <a:ext cx="31898" cy="12227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4604937" y="3491187"/>
                  <a:ext cx="0" cy="17498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4790581" y="3491187"/>
                  <a:ext cx="29745" cy="159031"/>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4951798" y="3543893"/>
                  <a:ext cx="50746" cy="12227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092921" y="3491187"/>
                  <a:ext cx="47498" cy="15903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5288496" y="3543893"/>
                  <a:ext cx="47995" cy="10632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5438923" y="3543893"/>
                  <a:ext cx="53411" cy="10632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5205019" y="3543893"/>
                  <a:ext cx="0" cy="1063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5575811" y="3581107"/>
                  <a:ext cx="79128" cy="8506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25" name="Rectangle 24"/>
            <p:cNvSpPr/>
            <p:nvPr/>
          </p:nvSpPr>
          <p:spPr>
            <a:xfrm>
              <a:off x="7714649" y="246676"/>
              <a:ext cx="1551417" cy="832063"/>
            </a:xfrm>
            <a:prstGeom prst="rect">
              <a:avLst/>
            </a:prstGeom>
          </p:spPr>
          <p:txBody>
            <a:bodyPr wrap="square">
              <a:spAutoFit/>
            </a:bodyPr>
            <a:lstStyle/>
            <a:p>
              <a:r>
                <a:rPr lang="en-US" sz="1200" dirty="0">
                  <a:solidFill>
                    <a:srgbClr val="003087"/>
                  </a:solidFill>
                </a:rPr>
                <a:t>iron mass on moveable contacts</a:t>
              </a:r>
            </a:p>
          </p:txBody>
        </p:sp>
        <p:sp>
          <p:nvSpPr>
            <p:cNvPr id="26" name="Rectangle 25"/>
            <p:cNvSpPr/>
            <p:nvPr/>
          </p:nvSpPr>
          <p:spPr>
            <a:xfrm>
              <a:off x="8614579" y="954071"/>
              <a:ext cx="1432171" cy="832063"/>
            </a:xfrm>
            <a:prstGeom prst="rect">
              <a:avLst/>
            </a:prstGeom>
          </p:spPr>
          <p:txBody>
            <a:bodyPr wrap="square">
              <a:spAutoFit/>
            </a:bodyPr>
            <a:lstStyle/>
            <a:p>
              <a:r>
                <a:rPr lang="en-US" sz="1200" dirty="0">
                  <a:solidFill>
                    <a:srgbClr val="003087"/>
                  </a:solidFill>
                </a:rPr>
                <a:t>iron core that becomes an electromagnet</a:t>
              </a:r>
            </a:p>
          </p:txBody>
        </p:sp>
        <p:sp>
          <p:nvSpPr>
            <p:cNvPr id="27" name="Rectangle 26"/>
            <p:cNvSpPr/>
            <p:nvPr/>
          </p:nvSpPr>
          <p:spPr>
            <a:xfrm>
              <a:off x="7232143" y="-79625"/>
              <a:ext cx="1687487" cy="356599"/>
            </a:xfrm>
            <a:prstGeom prst="rect">
              <a:avLst/>
            </a:prstGeom>
          </p:spPr>
          <p:txBody>
            <a:bodyPr wrap="none">
              <a:spAutoFit/>
            </a:bodyPr>
            <a:lstStyle/>
            <a:p>
              <a:r>
                <a:rPr lang="en-US" sz="1200" dirty="0">
                  <a:solidFill>
                    <a:srgbClr val="003087"/>
                  </a:solidFill>
                  <a:ea typeface="Calibri"/>
                  <a:cs typeface="Times New Roman"/>
                </a:rPr>
                <a:t>stationary contact</a:t>
              </a:r>
              <a:endParaRPr lang="en-US" sz="1200" dirty="0">
                <a:solidFill>
                  <a:srgbClr val="003087"/>
                </a:solidFill>
              </a:endParaRPr>
            </a:p>
          </p:txBody>
        </p:sp>
        <p:cxnSp>
          <p:nvCxnSpPr>
            <p:cNvPr id="28" name="Straight Arrow Connector 27"/>
            <p:cNvCxnSpPr/>
            <p:nvPr/>
          </p:nvCxnSpPr>
          <p:spPr>
            <a:xfrm flipH="1">
              <a:off x="6940300" y="272034"/>
              <a:ext cx="650535" cy="525493"/>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418198" y="-108630"/>
              <a:ext cx="1752038" cy="356599"/>
            </a:xfrm>
            <a:prstGeom prst="rect">
              <a:avLst/>
            </a:prstGeom>
          </p:spPr>
          <p:txBody>
            <a:bodyPr wrap="none">
              <a:spAutoFit/>
            </a:bodyPr>
            <a:lstStyle/>
            <a:p>
              <a:r>
                <a:rPr lang="en-US" sz="1200" dirty="0">
                  <a:solidFill>
                    <a:srgbClr val="003087"/>
                  </a:solidFill>
                </a:rPr>
                <a:t>moveable contacts</a:t>
              </a:r>
            </a:p>
          </p:txBody>
        </p:sp>
        <p:cxnSp>
          <p:nvCxnSpPr>
            <p:cNvPr id="30" name="Straight Arrow Connector 29"/>
            <p:cNvCxnSpPr/>
            <p:nvPr/>
          </p:nvCxnSpPr>
          <p:spPr>
            <a:xfrm>
              <a:off x="6473098" y="184272"/>
              <a:ext cx="446101" cy="579464"/>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7026249" y="558158"/>
              <a:ext cx="724604" cy="788930"/>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H="1">
              <a:off x="8326010" y="1163765"/>
              <a:ext cx="363729" cy="204074"/>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560575" y="2961378"/>
              <a:ext cx="961033" cy="594331"/>
            </a:xfrm>
            <a:prstGeom prst="rect">
              <a:avLst/>
            </a:prstGeom>
          </p:spPr>
          <p:txBody>
            <a:bodyPr wrap="square">
              <a:spAutoFit/>
            </a:bodyPr>
            <a:lstStyle/>
            <a:p>
              <a:r>
                <a:rPr lang="en-US" sz="1200" dirty="0">
                  <a:solidFill>
                    <a:srgbClr val="003087"/>
                  </a:solidFill>
                </a:rPr>
                <a:t>coil leads</a:t>
              </a:r>
            </a:p>
          </p:txBody>
        </p:sp>
        <p:sp>
          <p:nvSpPr>
            <p:cNvPr id="34" name="Rectangle 33"/>
            <p:cNvSpPr/>
            <p:nvPr/>
          </p:nvSpPr>
          <p:spPr>
            <a:xfrm>
              <a:off x="5541552" y="2946693"/>
              <a:ext cx="1340053" cy="356599"/>
            </a:xfrm>
            <a:prstGeom prst="rect">
              <a:avLst/>
            </a:prstGeom>
          </p:spPr>
          <p:txBody>
            <a:bodyPr wrap="square">
              <a:spAutoFit/>
            </a:bodyPr>
            <a:lstStyle/>
            <a:p>
              <a:r>
                <a:rPr lang="en-US" sz="1200" dirty="0">
                  <a:solidFill>
                    <a:srgbClr val="003087"/>
                  </a:solidFill>
                </a:rPr>
                <a:t>contact leads</a:t>
              </a:r>
            </a:p>
          </p:txBody>
        </p:sp>
        <p:cxnSp>
          <p:nvCxnSpPr>
            <p:cNvPr id="35" name="Straight Arrow Connector 34"/>
            <p:cNvCxnSpPr>
              <a:stCxn id="34" idx="0"/>
            </p:cNvCxnSpPr>
            <p:nvPr/>
          </p:nvCxnSpPr>
          <p:spPr>
            <a:xfrm flipH="1" flipV="1">
              <a:off x="5627165" y="2764132"/>
              <a:ext cx="584414" cy="182561"/>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4" idx="0"/>
            </p:cNvCxnSpPr>
            <p:nvPr/>
          </p:nvCxnSpPr>
          <p:spPr>
            <a:xfrm flipV="1">
              <a:off x="6211579" y="2805804"/>
              <a:ext cx="305824" cy="140889"/>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0"/>
            </p:cNvCxnSpPr>
            <p:nvPr/>
          </p:nvCxnSpPr>
          <p:spPr>
            <a:xfrm flipH="1" flipV="1">
              <a:off x="7581422" y="2808406"/>
              <a:ext cx="459669" cy="152972"/>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3" idx="0"/>
            </p:cNvCxnSpPr>
            <p:nvPr/>
          </p:nvCxnSpPr>
          <p:spPr>
            <a:xfrm flipV="1">
              <a:off x="8041091" y="2899267"/>
              <a:ext cx="220751" cy="62111"/>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741942" y="614207"/>
              <a:ext cx="952758" cy="594331"/>
            </a:xfrm>
            <a:prstGeom prst="rect">
              <a:avLst/>
            </a:prstGeom>
          </p:spPr>
          <p:txBody>
            <a:bodyPr wrap="square">
              <a:spAutoFit/>
            </a:bodyPr>
            <a:lstStyle/>
            <a:p>
              <a:pPr algn="ctr"/>
              <a:r>
                <a:rPr lang="en-US" sz="1200" dirty="0">
                  <a:solidFill>
                    <a:srgbClr val="003087"/>
                  </a:solidFill>
                </a:rPr>
                <a:t>tension spring</a:t>
              </a:r>
            </a:p>
          </p:txBody>
        </p:sp>
        <p:cxnSp>
          <p:nvCxnSpPr>
            <p:cNvPr id="40" name="Straight Arrow Connector 39"/>
            <p:cNvCxnSpPr/>
            <p:nvPr/>
          </p:nvCxnSpPr>
          <p:spPr>
            <a:xfrm>
              <a:off x="6200411" y="1182133"/>
              <a:ext cx="9088" cy="287811"/>
            </a:xfrm>
            <a:prstGeom prst="straightConnector1">
              <a:avLst/>
            </a:prstGeom>
            <a:ln>
              <a:solidFill>
                <a:srgbClr val="00308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5540401" y="371475"/>
              <a:ext cx="733" cy="2429492"/>
            </a:xfrm>
            <a:prstGeom prst="line">
              <a:avLst/>
            </a:prstGeom>
            <a:ln w="762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41134" y="371475"/>
              <a:ext cx="1648294" cy="0"/>
            </a:xfrm>
            <a:prstGeom prst="line">
              <a:avLst/>
            </a:prstGeom>
            <a:ln w="762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179599" y="371475"/>
              <a:ext cx="0" cy="426052"/>
            </a:xfrm>
            <a:prstGeom prst="line">
              <a:avLst/>
            </a:prstGeom>
            <a:ln w="5715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648939" y="797527"/>
              <a:ext cx="530660" cy="0"/>
            </a:xfrm>
            <a:prstGeom prst="line">
              <a:avLst/>
            </a:prstGeom>
            <a:ln w="76200">
              <a:solidFill>
                <a:srgbClr val="CB333B"/>
              </a:solidFill>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6541048" y="809625"/>
              <a:ext cx="107402" cy="1933575"/>
            </a:xfrm>
            <a:custGeom>
              <a:avLst/>
              <a:gdLst>
                <a:gd name="connsiteX0" fmla="*/ 107402 w 107402"/>
                <a:gd name="connsiteY0" fmla="*/ 0 h 1933575"/>
                <a:gd name="connsiteX1" fmla="*/ 69302 w 107402"/>
                <a:gd name="connsiteY1" fmla="*/ 209550 h 1933575"/>
                <a:gd name="connsiteX2" fmla="*/ 69302 w 107402"/>
                <a:gd name="connsiteY2" fmla="*/ 762000 h 1933575"/>
                <a:gd name="connsiteX3" fmla="*/ 69302 w 107402"/>
                <a:gd name="connsiteY3" fmla="*/ 1085850 h 1933575"/>
                <a:gd name="connsiteX4" fmla="*/ 2627 w 107402"/>
                <a:gd name="connsiteY4" fmla="*/ 1466850 h 1933575"/>
                <a:gd name="connsiteX5" fmla="*/ 21677 w 107402"/>
                <a:gd name="connsiteY5" fmla="*/ 1933575 h 19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02" h="1933575">
                  <a:moveTo>
                    <a:pt x="107402" y="0"/>
                  </a:moveTo>
                  <a:cubicBezTo>
                    <a:pt x="91527" y="41275"/>
                    <a:pt x="75652" y="82550"/>
                    <a:pt x="69302" y="209550"/>
                  </a:cubicBezTo>
                  <a:cubicBezTo>
                    <a:pt x="62952" y="336550"/>
                    <a:pt x="69302" y="762000"/>
                    <a:pt x="69302" y="762000"/>
                  </a:cubicBezTo>
                  <a:cubicBezTo>
                    <a:pt x="69302" y="908050"/>
                    <a:pt x="80414" y="968375"/>
                    <a:pt x="69302" y="1085850"/>
                  </a:cubicBezTo>
                  <a:cubicBezTo>
                    <a:pt x="58190" y="1203325"/>
                    <a:pt x="10564" y="1325563"/>
                    <a:pt x="2627" y="1466850"/>
                  </a:cubicBezTo>
                  <a:cubicBezTo>
                    <a:pt x="-5311" y="1608138"/>
                    <a:pt x="5802" y="1879600"/>
                    <a:pt x="21677" y="1933575"/>
                  </a:cubicBezTo>
                </a:path>
              </a:pathLst>
            </a:custGeom>
            <a:noFill/>
            <a:ln w="76200">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6896870" y="715063"/>
              <a:ext cx="90741" cy="156630"/>
            </a:xfrm>
            <a:prstGeom prst="round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4874743" y="2037576"/>
            <a:ext cx="3450598" cy="1052019"/>
            <a:chOff x="4953908" y="982441"/>
            <a:chExt cx="3450598" cy="1052019"/>
          </a:xfrm>
        </p:grpSpPr>
        <p:sp>
          <p:nvSpPr>
            <p:cNvPr id="85" name="TextBox 84"/>
            <p:cNvSpPr txBox="1"/>
            <p:nvPr/>
          </p:nvSpPr>
          <p:spPr>
            <a:xfrm>
              <a:off x="4953908" y="982441"/>
              <a:ext cx="1439946" cy="369332"/>
            </a:xfrm>
            <a:prstGeom prst="rect">
              <a:avLst/>
            </a:prstGeom>
            <a:noFill/>
          </p:spPr>
          <p:txBody>
            <a:bodyPr wrap="none" rtlCol="0">
              <a:spAutoFit/>
            </a:bodyPr>
            <a:lstStyle/>
            <a:p>
              <a:r>
                <a:rPr lang="en-US" b="1" dirty="0">
                  <a:solidFill>
                    <a:srgbClr val="C00000"/>
                  </a:solidFill>
                </a:rPr>
                <a:t>small current</a:t>
              </a:r>
            </a:p>
          </p:txBody>
        </p:sp>
        <p:sp>
          <p:nvSpPr>
            <p:cNvPr id="86" name="TextBox 85"/>
            <p:cNvSpPr txBox="1"/>
            <p:nvPr/>
          </p:nvSpPr>
          <p:spPr>
            <a:xfrm>
              <a:off x="6333362" y="1665128"/>
              <a:ext cx="2071144" cy="369332"/>
            </a:xfrm>
            <a:prstGeom prst="rect">
              <a:avLst/>
            </a:prstGeom>
            <a:noFill/>
          </p:spPr>
          <p:txBody>
            <a:bodyPr wrap="none" rtlCol="0">
              <a:spAutoFit/>
            </a:bodyPr>
            <a:lstStyle/>
            <a:p>
              <a:r>
                <a:rPr lang="en-US" b="1" dirty="0">
                  <a:solidFill>
                    <a:srgbClr val="C00000"/>
                  </a:solidFill>
                </a:rPr>
                <a:t>much larger current</a:t>
              </a:r>
            </a:p>
          </p:txBody>
        </p:sp>
      </p:grpSp>
      <p:sp>
        <p:nvSpPr>
          <p:cNvPr id="14" name="Rectangle 13"/>
          <p:cNvSpPr/>
          <p:nvPr/>
        </p:nvSpPr>
        <p:spPr>
          <a:xfrm>
            <a:off x="333037" y="3300310"/>
            <a:ext cx="8221027" cy="3217447"/>
          </a:xfrm>
          <a:prstGeom prst="rect">
            <a:avLst/>
          </a:prstGeom>
        </p:spPr>
        <p:txBody>
          <a:bodyPr vert="horz" lIns="91440" tIns="45720" rIns="91440" bIns="45720" rtlCol="0">
            <a:noAutofit/>
          </a:bodyPr>
          <a:lstStyle/>
          <a:p>
            <a:pPr marL="285750" indent="-285750">
              <a:lnSpc>
                <a:spcPct val="90000"/>
              </a:lnSpc>
              <a:spcBef>
                <a:spcPts val="1000"/>
              </a:spcBef>
              <a:buClr>
                <a:schemeClr val="tx1"/>
              </a:buClr>
              <a:buFont typeface="Arial" panose="020B0604020202020204" pitchFamily="34" charset="0"/>
              <a:buChar char="•"/>
            </a:pPr>
            <a:r>
              <a:rPr lang="en-US" sz="2000" dirty="0"/>
              <a:t>Default state of contacts – the contacts can be either open (switch =  off) or closed (switch = on) by default</a:t>
            </a:r>
          </a:p>
          <a:p>
            <a:pPr marL="914400" lvl="1" indent="-457200">
              <a:lnSpc>
                <a:spcPct val="90000"/>
              </a:lnSpc>
              <a:spcBef>
                <a:spcPts val="1000"/>
              </a:spcBef>
              <a:buClr>
                <a:schemeClr val="tx1"/>
              </a:buClr>
              <a:buFont typeface="+mj-lt"/>
              <a:buAutoNum type="alphaLcPeriod"/>
            </a:pPr>
            <a:r>
              <a:rPr lang="en-US" sz="2000" dirty="0">
                <a:solidFill>
                  <a:srgbClr val="003087"/>
                </a:solidFill>
              </a:rPr>
              <a:t>Normally open (NO) relay </a:t>
            </a:r>
            <a:r>
              <a:rPr lang="en-US" sz="2000" dirty="0"/>
              <a:t>– contacts are open when no current is passed through the coil</a:t>
            </a:r>
          </a:p>
          <a:p>
            <a:pPr marL="1371600" lvl="2" indent="-457200">
              <a:lnSpc>
                <a:spcPct val="90000"/>
              </a:lnSpc>
              <a:buClr>
                <a:schemeClr val="tx1"/>
              </a:buClr>
              <a:buFont typeface="Arial" panose="020B0604020202020204" pitchFamily="34" charset="0"/>
              <a:buChar char="•"/>
            </a:pPr>
            <a:r>
              <a:rPr lang="en-US" sz="2000" dirty="0"/>
              <a:t>passing current through the coil causes the contacts to close, allowing power to flow through the contact leads</a:t>
            </a:r>
          </a:p>
          <a:p>
            <a:pPr marL="914400" lvl="1" indent="-457200">
              <a:lnSpc>
                <a:spcPct val="90000"/>
              </a:lnSpc>
              <a:spcBef>
                <a:spcPts val="1000"/>
              </a:spcBef>
              <a:buClr>
                <a:schemeClr val="tx1"/>
              </a:buClr>
              <a:buFont typeface="+mj-lt"/>
              <a:buAutoNum type="alphaLcPeriod"/>
            </a:pPr>
            <a:r>
              <a:rPr lang="en-US" sz="2000" dirty="0">
                <a:solidFill>
                  <a:srgbClr val="003087"/>
                </a:solidFill>
              </a:rPr>
              <a:t>Normally closed (NC) relay </a:t>
            </a:r>
            <a:r>
              <a:rPr lang="en-US" sz="2000" dirty="0"/>
              <a:t>– contacts are closed when no current is passed through the coil</a:t>
            </a:r>
          </a:p>
          <a:p>
            <a:pPr marL="1371600" lvl="2" indent="-457200">
              <a:lnSpc>
                <a:spcPct val="90000"/>
              </a:lnSpc>
              <a:buClr>
                <a:schemeClr val="tx1"/>
              </a:buClr>
              <a:buFont typeface="Arial" panose="020B0604020202020204" pitchFamily="34" charset="0"/>
              <a:buChar char="•"/>
            </a:pPr>
            <a:r>
              <a:rPr lang="en-US" sz="2000" dirty="0"/>
              <a:t>passing current through the coil causes the contacts to open, preventing power from flowing through the contact leads</a:t>
            </a:r>
          </a:p>
        </p:txBody>
      </p:sp>
      <p:sp>
        <p:nvSpPr>
          <p:cNvPr id="18" name="Rectangle 17"/>
          <p:cNvSpPr/>
          <p:nvPr/>
        </p:nvSpPr>
        <p:spPr>
          <a:xfrm>
            <a:off x="9219790" y="5680475"/>
            <a:ext cx="2619168" cy="861774"/>
          </a:xfrm>
          <a:prstGeom prst="rect">
            <a:avLst/>
          </a:prstGeom>
        </p:spPr>
        <p:txBody>
          <a:bodyPr wrap="square">
            <a:spAutoFit/>
          </a:bodyPr>
          <a:lstStyle/>
          <a:p>
            <a:r>
              <a:rPr lang="en-US" dirty="0">
                <a:solidFill>
                  <a:srgbClr val="003087"/>
                </a:solidFill>
              </a:rPr>
              <a:t>Is this relay NO or NC? </a:t>
            </a:r>
          </a:p>
          <a:p>
            <a:r>
              <a:rPr lang="en-US" sz="1600" dirty="0">
                <a:solidFill>
                  <a:srgbClr val="003087"/>
                </a:solidFill>
              </a:rPr>
              <a:t>(assuming no current is flowing through the coil)</a:t>
            </a:r>
            <a:endParaRPr lang="en-US" sz="1600" dirty="0"/>
          </a:p>
        </p:txBody>
      </p:sp>
      <p:sp>
        <p:nvSpPr>
          <p:cNvPr id="20" name="Rectangle 19"/>
          <p:cNvSpPr/>
          <p:nvPr/>
        </p:nvSpPr>
        <p:spPr>
          <a:xfrm>
            <a:off x="9468837" y="5230840"/>
            <a:ext cx="1762021" cy="400110"/>
          </a:xfrm>
          <a:prstGeom prst="rect">
            <a:avLst/>
          </a:prstGeom>
        </p:spPr>
        <p:txBody>
          <a:bodyPr wrap="none">
            <a:spAutoFit/>
          </a:bodyPr>
          <a:lstStyle/>
          <a:p>
            <a:r>
              <a:rPr lang="en-US" sz="2000" dirty="0">
                <a:solidFill>
                  <a:srgbClr val="CB333B"/>
                </a:solidFill>
              </a:rPr>
              <a:t>Normally Open</a:t>
            </a:r>
          </a:p>
        </p:txBody>
      </p:sp>
    </p:spTree>
    <p:extLst>
      <p:ext uri="{BB962C8B-B14F-4D97-AF65-F5344CB8AC3E}">
        <p14:creationId xmlns:p14="http://schemas.microsoft.com/office/powerpoint/2010/main" val="64169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1000"/>
                                        <p:tgtEl>
                                          <p:spTgt spid="84"/>
                                        </p:tgtEl>
                                      </p:cBhvr>
                                    </p:animEffect>
                                    <p:anim calcmode="lin" valueType="num">
                                      <p:cBhvr>
                                        <p:cTn id="20" dur="1000" fill="hold"/>
                                        <p:tgtEl>
                                          <p:spTgt spid="84"/>
                                        </p:tgtEl>
                                        <p:attrNameLst>
                                          <p:attrName>ppt_x</p:attrName>
                                        </p:attrNameLst>
                                      </p:cBhvr>
                                      <p:tavLst>
                                        <p:tav tm="0">
                                          <p:val>
                                            <p:strVal val="#ppt_x"/>
                                          </p:val>
                                        </p:tav>
                                        <p:tav tm="100000">
                                          <p:val>
                                            <p:strVal val="#ppt_x"/>
                                          </p:val>
                                        </p:tav>
                                      </p:tavLst>
                                    </p:anim>
                                    <p:anim calcmode="lin" valueType="num">
                                      <p:cBhvr>
                                        <p:cTn id="2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14" grpId="0"/>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F945A-7155-4828-81E1-722329993529}" type="slidenum">
              <a:rPr lang="en-US" smtClean="0"/>
              <a:t>8</a:t>
            </a:fld>
            <a:endParaRPr lang="en-US" dirty="0"/>
          </a:p>
        </p:txBody>
      </p:sp>
      <p:sp>
        <p:nvSpPr>
          <p:cNvPr id="21" name="Title 1"/>
          <p:cNvSpPr>
            <a:spLocks noGrp="1"/>
          </p:cNvSpPr>
          <p:nvPr>
            <p:ph type="title"/>
          </p:nvPr>
        </p:nvSpPr>
        <p:spPr>
          <a:xfrm>
            <a:off x="166658" y="275127"/>
            <a:ext cx="11796741" cy="705609"/>
          </a:xfrm>
        </p:spPr>
        <p:txBody>
          <a:bodyPr/>
          <a:lstStyle/>
          <a:p>
            <a:r>
              <a:rPr lang="en-US" dirty="0"/>
              <a:t>Relay Terminology</a:t>
            </a:r>
          </a:p>
        </p:txBody>
      </p:sp>
      <p:sp>
        <p:nvSpPr>
          <p:cNvPr id="18" name="Text Box 5"/>
          <p:cNvSpPr txBox="1">
            <a:spLocks noChangeArrowheads="1"/>
          </p:cNvSpPr>
          <p:nvPr/>
        </p:nvSpPr>
        <p:spPr bwMode="auto">
          <a:xfrm>
            <a:off x="311888" y="1045610"/>
            <a:ext cx="7822019" cy="5461516"/>
          </a:xfrm>
          <a:prstGeom prst="rect">
            <a:avLst/>
          </a:prstGeom>
        </p:spPr>
        <p:txBody>
          <a:bodyPr vert="horz" lIns="91440" tIns="45720" rIns="91440" bIns="45720" rtlCol="0">
            <a:noAutofit/>
          </a:bodyPr>
          <a:lstStyle>
            <a:defPPr>
              <a:defRPr lang="en-US"/>
            </a:defPPr>
            <a:lvl1pPr marL="285750" indent="-285750">
              <a:lnSpc>
                <a:spcPct val="90000"/>
              </a:lnSpc>
              <a:spcBef>
                <a:spcPts val="1000"/>
              </a:spcBef>
              <a:buClr>
                <a:schemeClr val="tx1"/>
              </a:buClr>
              <a:buFont typeface="Arial" panose="020B0604020202020204" pitchFamily="34" charset="0"/>
              <a:buChar char="•"/>
              <a:defRPr sz="2000"/>
            </a:lvl1pPr>
            <a:lvl2pPr marL="914400" lvl="1" indent="-457200">
              <a:lnSpc>
                <a:spcPct val="90000"/>
              </a:lnSpc>
              <a:spcBef>
                <a:spcPts val="1000"/>
              </a:spcBef>
              <a:buClr>
                <a:schemeClr val="tx1"/>
              </a:buClr>
              <a:buFont typeface="+mj-lt"/>
              <a:buAutoNum type="alphaLcPeriod"/>
              <a:defRPr sz="2000">
                <a:solidFill>
                  <a:srgbClr val="003087"/>
                </a:solidFill>
              </a:defRPr>
            </a:lvl2pPr>
            <a:lvl3pPr marL="1371600" lvl="2" indent="-457200">
              <a:lnSpc>
                <a:spcPct val="90000"/>
              </a:lnSpc>
              <a:buClr>
                <a:schemeClr val="tx1"/>
              </a:buClr>
              <a:buFont typeface="Arial" panose="020B0604020202020204" pitchFamily="34" charset="0"/>
              <a:buChar char="•"/>
              <a:defRPr sz="2000"/>
            </a:lvl3pPr>
          </a:lstStyle>
          <a:p>
            <a:r>
              <a:rPr lang="en-US" dirty="0">
                <a:solidFill>
                  <a:srgbClr val="003087"/>
                </a:solidFill>
              </a:rPr>
              <a:t>Number of poles</a:t>
            </a:r>
            <a:r>
              <a:rPr lang="en-US" dirty="0"/>
              <a:t> – the number of separate circuits that can be switched by energizing the coil</a:t>
            </a:r>
          </a:p>
          <a:p>
            <a:pPr lvl="1"/>
            <a:r>
              <a:rPr lang="en-US" dirty="0">
                <a:solidFill>
                  <a:srgbClr val="003087"/>
                </a:solidFill>
              </a:rPr>
              <a:t>SP</a:t>
            </a:r>
            <a:r>
              <a:rPr lang="en-US" dirty="0"/>
              <a:t> = single pole (one circuit is switched)</a:t>
            </a:r>
          </a:p>
          <a:p>
            <a:pPr lvl="1">
              <a:spcAft>
                <a:spcPts val="1200"/>
              </a:spcAft>
            </a:pPr>
            <a:r>
              <a:rPr lang="en-US" dirty="0">
                <a:solidFill>
                  <a:srgbClr val="003087"/>
                </a:solidFill>
              </a:rPr>
              <a:t>DP</a:t>
            </a:r>
            <a:r>
              <a:rPr lang="en-US" dirty="0"/>
              <a:t> = double pole (two circuits are switched)</a:t>
            </a:r>
          </a:p>
          <a:p>
            <a:r>
              <a:rPr lang="en-US" dirty="0">
                <a:solidFill>
                  <a:srgbClr val="003087"/>
                </a:solidFill>
              </a:rPr>
              <a:t>Throw</a:t>
            </a:r>
            <a:r>
              <a:rPr lang="en-US" dirty="0"/>
              <a:t> – describes what happens to the contacts when the coil is energized </a:t>
            </a:r>
          </a:p>
          <a:p>
            <a:pPr marL="971550" lvl="1" indent="-342900"/>
            <a:r>
              <a:rPr lang="en-US" dirty="0"/>
              <a:t>Single Throw</a:t>
            </a:r>
          </a:p>
          <a:p>
            <a:pPr marL="1428750" lvl="2" indent="-342900"/>
            <a:r>
              <a:rPr lang="en-US" dirty="0"/>
              <a:t>E</a:t>
            </a:r>
            <a:r>
              <a:rPr lang="en-US" dirty="0">
                <a:solidFill>
                  <a:schemeClr val="tx1"/>
                </a:solidFill>
              </a:rPr>
              <a:t>nergizing the coil of a single throw (ST) relay closes the contacts if it is a NO relay</a:t>
            </a:r>
          </a:p>
          <a:p>
            <a:pPr marL="1428750" lvl="2" indent="-342900">
              <a:spcAft>
                <a:spcPts val="600"/>
              </a:spcAft>
            </a:pPr>
            <a:r>
              <a:rPr lang="en-US" dirty="0"/>
              <a:t>E</a:t>
            </a:r>
            <a:r>
              <a:rPr lang="en-US" dirty="0">
                <a:solidFill>
                  <a:schemeClr val="tx1"/>
                </a:solidFill>
              </a:rPr>
              <a:t>nergizing the coil of a ST relay opens the contacts if it is a NC relay</a:t>
            </a:r>
          </a:p>
          <a:p>
            <a:pPr marL="971550" lvl="1" indent="-342900"/>
            <a:r>
              <a:rPr lang="en-US" dirty="0"/>
              <a:t>Double Throw</a:t>
            </a:r>
          </a:p>
          <a:p>
            <a:pPr marL="1428750" lvl="2" indent="-342900"/>
            <a:r>
              <a:rPr lang="en-US" dirty="0">
                <a:solidFill>
                  <a:schemeClr val="tx1"/>
                </a:solidFill>
              </a:rPr>
              <a:t>Energizing the coil of a double throw (</a:t>
            </a:r>
            <a:r>
              <a:rPr lang="en-US" b="1" dirty="0">
                <a:solidFill>
                  <a:schemeClr val="tx1"/>
                </a:solidFill>
              </a:rPr>
              <a:t>DT</a:t>
            </a:r>
            <a:r>
              <a:rPr lang="en-US" dirty="0">
                <a:solidFill>
                  <a:schemeClr val="tx1"/>
                </a:solidFill>
              </a:rPr>
              <a:t>) relay can </a:t>
            </a:r>
            <a:r>
              <a:rPr lang="en-US" u="sng" dirty="0">
                <a:solidFill>
                  <a:schemeClr val="tx1"/>
                </a:solidFill>
              </a:rPr>
              <a:t>either open or close the contacts</a:t>
            </a:r>
            <a:r>
              <a:rPr lang="en-US" dirty="0">
                <a:solidFill>
                  <a:schemeClr val="tx1"/>
                </a:solidFill>
              </a:rPr>
              <a:t>, depending on how it is wired</a:t>
            </a:r>
          </a:p>
          <a:p>
            <a:pPr marL="1428750" lvl="2" indent="-342900"/>
            <a:r>
              <a:rPr lang="en-US" dirty="0"/>
              <a:t>A</a:t>
            </a:r>
            <a:r>
              <a:rPr lang="en-US" dirty="0">
                <a:solidFill>
                  <a:schemeClr val="tx1"/>
                </a:solidFill>
              </a:rPr>
              <a:t> DT relay can be wired to either come on or go off when the coil is energized </a:t>
            </a:r>
          </a:p>
          <a:p>
            <a:endParaRPr lang="en-US" dirty="0"/>
          </a:p>
        </p:txBody>
      </p:sp>
      <p:grpSp>
        <p:nvGrpSpPr>
          <p:cNvPr id="19" name="Group 18"/>
          <p:cNvGrpSpPr/>
          <p:nvPr/>
        </p:nvGrpSpPr>
        <p:grpSpPr>
          <a:xfrm>
            <a:off x="9845748" y="53118"/>
            <a:ext cx="1853564" cy="2089698"/>
            <a:chOff x="184119" y="3635634"/>
            <a:chExt cx="2142973" cy="2415975"/>
          </a:xfrm>
        </p:grpSpPr>
        <p:pic>
          <p:nvPicPr>
            <p:cNvPr id="20" name="Picture 1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184119" y="4039980"/>
              <a:ext cx="2142973" cy="2011629"/>
            </a:xfrm>
            <a:prstGeom prst="rect">
              <a:avLst/>
            </a:prstGeom>
          </p:spPr>
        </p:pic>
        <p:grpSp>
          <p:nvGrpSpPr>
            <p:cNvPr id="22" name="Group 21"/>
            <p:cNvGrpSpPr/>
            <p:nvPr/>
          </p:nvGrpSpPr>
          <p:grpSpPr>
            <a:xfrm>
              <a:off x="380048" y="3635634"/>
              <a:ext cx="1003688" cy="656143"/>
              <a:chOff x="4044911" y="3524172"/>
              <a:chExt cx="1003688" cy="656143"/>
            </a:xfrm>
          </p:grpSpPr>
          <p:cxnSp>
            <p:nvCxnSpPr>
              <p:cNvPr id="27" name="Straight Arrow Connector 26"/>
              <p:cNvCxnSpPr/>
              <p:nvPr/>
            </p:nvCxnSpPr>
            <p:spPr bwMode="auto">
              <a:xfrm flipH="1">
                <a:off x="4230030" y="3847186"/>
                <a:ext cx="203755" cy="333129"/>
              </a:xfrm>
              <a:prstGeom prst="straightConnector1">
                <a:avLst/>
              </a:prstGeom>
              <a:noFill/>
              <a:ln w="19050">
                <a:solidFill>
                  <a:srgbClr val="CB333B"/>
                </a:solidFill>
                <a:round/>
                <a:headEnd/>
                <a:tailEnd type="arrow"/>
              </a:ln>
              <a:extLst>
                <a:ext uri="{909E8E84-426E-40DD-AFC4-6F175D3DCCD1}">
                  <a14:hiddenFill xmlns:a14="http://schemas.microsoft.com/office/drawing/2010/main">
                    <a:noFill/>
                  </a14:hiddenFill>
                </a:ext>
              </a:extLst>
            </p:spPr>
          </p:cxnSp>
          <p:sp>
            <p:nvSpPr>
              <p:cNvPr id="28" name="Text Box 12"/>
              <p:cNvSpPr txBox="1"/>
              <p:nvPr/>
            </p:nvSpPr>
            <p:spPr>
              <a:xfrm>
                <a:off x="4044911" y="3524172"/>
                <a:ext cx="1003688" cy="33337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solidFill>
                      <a:srgbClr val="CB333B"/>
                    </a:solidFill>
                    <a:effectLst/>
                    <a:ea typeface="Calibri"/>
                    <a:cs typeface="Times New Roman"/>
                  </a:rPr>
                  <a:t>contacts</a:t>
                </a:r>
              </a:p>
            </p:txBody>
          </p:sp>
        </p:grpSp>
        <p:grpSp>
          <p:nvGrpSpPr>
            <p:cNvPr id="24" name="Group 23"/>
            <p:cNvGrpSpPr/>
            <p:nvPr/>
          </p:nvGrpSpPr>
          <p:grpSpPr>
            <a:xfrm>
              <a:off x="1789841" y="3638931"/>
              <a:ext cx="436466" cy="917581"/>
              <a:chOff x="6274953" y="3635369"/>
              <a:chExt cx="436466" cy="917581"/>
            </a:xfrm>
          </p:grpSpPr>
          <p:cxnSp>
            <p:nvCxnSpPr>
              <p:cNvPr id="25" name="Straight Arrow Connector 24"/>
              <p:cNvCxnSpPr/>
              <p:nvPr/>
            </p:nvCxnSpPr>
            <p:spPr bwMode="auto">
              <a:xfrm flipH="1">
                <a:off x="6381752" y="3985368"/>
                <a:ext cx="164302" cy="567582"/>
              </a:xfrm>
              <a:prstGeom prst="straightConnector1">
                <a:avLst/>
              </a:prstGeom>
              <a:noFill/>
              <a:ln w="19050">
                <a:solidFill>
                  <a:srgbClr val="CB333B"/>
                </a:solidFill>
                <a:round/>
                <a:headEnd/>
                <a:tailEnd type="arrow"/>
              </a:ln>
              <a:extLst>
                <a:ext uri="{909E8E84-426E-40DD-AFC4-6F175D3DCCD1}">
                  <a14:hiddenFill xmlns:a14="http://schemas.microsoft.com/office/drawing/2010/main">
                    <a:noFill/>
                  </a14:hiddenFill>
                </a:ext>
              </a:extLst>
            </p:spPr>
          </p:cxnSp>
          <p:sp>
            <p:nvSpPr>
              <p:cNvPr id="26" name="Rectangle 25"/>
              <p:cNvSpPr/>
              <p:nvPr/>
            </p:nvSpPr>
            <p:spPr>
              <a:xfrm>
                <a:off x="6274953" y="3635369"/>
                <a:ext cx="436466" cy="307777"/>
              </a:xfrm>
              <a:prstGeom prst="rect">
                <a:avLst/>
              </a:prstGeom>
            </p:spPr>
            <p:txBody>
              <a:bodyPr wrap="none">
                <a:spAutoFit/>
              </a:bodyPr>
              <a:lstStyle/>
              <a:p>
                <a:pPr marL="0" marR="0">
                  <a:spcBef>
                    <a:spcPts val="0"/>
                  </a:spcBef>
                  <a:spcAft>
                    <a:spcPts val="0"/>
                  </a:spcAft>
                </a:pPr>
                <a:r>
                  <a:rPr lang="en-US" sz="1400" dirty="0">
                    <a:solidFill>
                      <a:srgbClr val="CB333B"/>
                    </a:solidFill>
                    <a:ea typeface="Calibri"/>
                    <a:cs typeface="Times New Roman"/>
                  </a:rPr>
                  <a:t>coil</a:t>
                </a:r>
              </a:p>
            </p:txBody>
          </p:sp>
        </p:grpSp>
      </p:grpSp>
      <p:sp>
        <p:nvSpPr>
          <p:cNvPr id="29" name="Rectangle 28"/>
          <p:cNvSpPr/>
          <p:nvPr/>
        </p:nvSpPr>
        <p:spPr>
          <a:xfrm>
            <a:off x="9717200" y="2186970"/>
            <a:ext cx="2286038" cy="369332"/>
          </a:xfrm>
          <a:prstGeom prst="rect">
            <a:avLst/>
          </a:prstGeom>
        </p:spPr>
        <p:txBody>
          <a:bodyPr wrap="square">
            <a:spAutoFit/>
          </a:bodyPr>
          <a:lstStyle/>
          <a:p>
            <a:r>
              <a:rPr lang="en-US" dirty="0">
                <a:solidFill>
                  <a:srgbClr val="003087"/>
                </a:solidFill>
              </a:rPr>
              <a:t>Is this relay SP or DP? </a:t>
            </a:r>
          </a:p>
        </p:txBody>
      </p:sp>
      <p:sp>
        <p:nvSpPr>
          <p:cNvPr id="30" name="Rectangle 29"/>
          <p:cNvSpPr/>
          <p:nvPr/>
        </p:nvSpPr>
        <p:spPr>
          <a:xfrm>
            <a:off x="9845747" y="1822744"/>
            <a:ext cx="1853565" cy="400110"/>
          </a:xfrm>
          <a:prstGeom prst="rect">
            <a:avLst/>
          </a:prstGeom>
        </p:spPr>
        <p:txBody>
          <a:bodyPr wrap="square">
            <a:spAutoFit/>
          </a:bodyPr>
          <a:lstStyle/>
          <a:p>
            <a:pPr algn="ctr"/>
            <a:r>
              <a:rPr lang="en-US" sz="2000" dirty="0">
                <a:solidFill>
                  <a:srgbClr val="CB333B"/>
                </a:solidFill>
              </a:rPr>
              <a:t>Single Pole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051948" y="5242302"/>
            <a:ext cx="1374651" cy="85344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0436403" y="5158482"/>
            <a:ext cx="1374651" cy="102108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0410495" y="3359441"/>
            <a:ext cx="1426467" cy="54864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914208" y="3367381"/>
            <a:ext cx="1490475" cy="460249"/>
          </a:xfrm>
          <a:prstGeom prst="rect">
            <a:avLst/>
          </a:prstGeom>
        </p:spPr>
      </p:pic>
      <p:sp>
        <p:nvSpPr>
          <p:cNvPr id="13" name="Rectangle 12"/>
          <p:cNvSpPr/>
          <p:nvPr/>
        </p:nvSpPr>
        <p:spPr>
          <a:xfrm>
            <a:off x="9460169" y="4292888"/>
            <a:ext cx="715167" cy="369332"/>
          </a:xfrm>
          <a:prstGeom prst="rect">
            <a:avLst/>
          </a:prstGeom>
        </p:spPr>
        <p:txBody>
          <a:bodyPr wrap="square">
            <a:spAutoFit/>
          </a:bodyPr>
          <a:lstStyle/>
          <a:p>
            <a:r>
              <a:rPr lang="en-US" dirty="0"/>
              <a:t>SPST </a:t>
            </a:r>
          </a:p>
        </p:txBody>
      </p:sp>
      <p:sp>
        <p:nvSpPr>
          <p:cNvPr id="38" name="Rectangle 37"/>
          <p:cNvSpPr/>
          <p:nvPr/>
        </p:nvSpPr>
        <p:spPr>
          <a:xfrm>
            <a:off x="10877033" y="4271660"/>
            <a:ext cx="715167" cy="369332"/>
          </a:xfrm>
          <a:prstGeom prst="rect">
            <a:avLst/>
          </a:prstGeom>
        </p:spPr>
        <p:txBody>
          <a:bodyPr wrap="square">
            <a:spAutoFit/>
          </a:bodyPr>
          <a:lstStyle/>
          <a:p>
            <a:r>
              <a:rPr lang="en-US" dirty="0"/>
              <a:t>SPDT </a:t>
            </a:r>
          </a:p>
        </p:txBody>
      </p:sp>
      <p:sp>
        <p:nvSpPr>
          <p:cNvPr id="39" name="Rectangle 38"/>
          <p:cNvSpPr/>
          <p:nvPr/>
        </p:nvSpPr>
        <p:spPr>
          <a:xfrm>
            <a:off x="9461438" y="6223815"/>
            <a:ext cx="715167" cy="369332"/>
          </a:xfrm>
          <a:prstGeom prst="rect">
            <a:avLst/>
          </a:prstGeom>
        </p:spPr>
        <p:txBody>
          <a:bodyPr wrap="square">
            <a:spAutoFit/>
          </a:bodyPr>
          <a:lstStyle/>
          <a:p>
            <a:r>
              <a:rPr lang="en-US" dirty="0"/>
              <a:t>DPST </a:t>
            </a:r>
          </a:p>
        </p:txBody>
      </p:sp>
      <p:sp>
        <p:nvSpPr>
          <p:cNvPr id="40" name="Rectangle 39"/>
          <p:cNvSpPr/>
          <p:nvPr/>
        </p:nvSpPr>
        <p:spPr>
          <a:xfrm>
            <a:off x="10920259" y="6223815"/>
            <a:ext cx="715167" cy="369332"/>
          </a:xfrm>
          <a:prstGeom prst="rect">
            <a:avLst/>
          </a:prstGeom>
        </p:spPr>
        <p:txBody>
          <a:bodyPr wrap="square">
            <a:spAutoFit/>
          </a:bodyPr>
          <a:lstStyle/>
          <a:p>
            <a:r>
              <a:rPr lang="en-US" dirty="0"/>
              <a:t>DPDT </a:t>
            </a:r>
          </a:p>
        </p:txBody>
      </p:sp>
    </p:spTree>
    <p:extLst>
      <p:ext uri="{BB962C8B-B14F-4D97-AF65-F5344CB8AC3E}">
        <p14:creationId xmlns:p14="http://schemas.microsoft.com/office/powerpoint/2010/main" val="150532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xEl>
                                              <p:pRg st="1" end="1"/>
                                            </p:txEl>
                                          </p:spTgt>
                                        </p:tgtEl>
                                        <p:attrNameLst>
                                          <p:attrName>style.visibility</p:attrName>
                                        </p:attrNameLst>
                                      </p:cBhvr>
                                      <p:to>
                                        <p:strVal val="visible"/>
                                      </p:to>
                                    </p:set>
                                    <p:animEffect transition="in" filter="fade">
                                      <p:cBhvr>
                                        <p:cTn id="14" dur="1000"/>
                                        <p:tgtEl>
                                          <p:spTgt spid="18">
                                            <p:txEl>
                                              <p:pRg st="1" end="1"/>
                                            </p:txEl>
                                          </p:spTgt>
                                        </p:tgtEl>
                                      </p:cBhvr>
                                    </p:animEffect>
                                    <p:anim calcmode="lin" valueType="num">
                                      <p:cBhvr>
                                        <p:cTn id="15"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1000"/>
                                        <p:tgtEl>
                                          <p:spTgt spid="18">
                                            <p:txEl>
                                              <p:pRg st="2" end="2"/>
                                            </p:txEl>
                                          </p:spTgt>
                                        </p:tgtEl>
                                      </p:cBhvr>
                                    </p:animEffect>
                                    <p:anim calcmode="lin" valueType="num">
                                      <p:cBhvr>
                                        <p:cTn id="22"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Effect transition="in" filter="fade">
                                      <p:cBhvr>
                                        <p:cTn id="28" dur="1000"/>
                                        <p:tgtEl>
                                          <p:spTgt spid="18">
                                            <p:txEl>
                                              <p:pRg st="3" end="3"/>
                                            </p:txEl>
                                          </p:spTgt>
                                        </p:tgtEl>
                                      </p:cBhvr>
                                    </p:animEffect>
                                    <p:anim calcmode="lin" valueType="num">
                                      <p:cBhvr>
                                        <p:cTn id="29"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xEl>
                                              <p:pRg st="4" end="4"/>
                                            </p:txEl>
                                          </p:spTgt>
                                        </p:tgtEl>
                                        <p:attrNameLst>
                                          <p:attrName>style.visibility</p:attrName>
                                        </p:attrNameLst>
                                      </p:cBhvr>
                                      <p:to>
                                        <p:strVal val="visible"/>
                                      </p:to>
                                    </p:set>
                                    <p:animEffect transition="in" filter="fade">
                                      <p:cBhvr>
                                        <p:cTn id="35" dur="1000"/>
                                        <p:tgtEl>
                                          <p:spTgt spid="18">
                                            <p:txEl>
                                              <p:pRg st="4" end="4"/>
                                            </p:txEl>
                                          </p:spTgt>
                                        </p:tgtEl>
                                      </p:cBhvr>
                                    </p:animEffect>
                                    <p:anim calcmode="lin" valueType="num">
                                      <p:cBhvr>
                                        <p:cTn id="36"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8">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8">
                                            <p:txEl>
                                              <p:pRg st="5" end="5"/>
                                            </p:txEl>
                                          </p:spTgt>
                                        </p:tgtEl>
                                        <p:attrNameLst>
                                          <p:attrName>style.visibility</p:attrName>
                                        </p:attrNameLst>
                                      </p:cBhvr>
                                      <p:to>
                                        <p:strVal val="visible"/>
                                      </p:to>
                                    </p:set>
                                    <p:animEffect transition="in" filter="fade">
                                      <p:cBhvr>
                                        <p:cTn id="40" dur="1000"/>
                                        <p:tgtEl>
                                          <p:spTgt spid="18">
                                            <p:txEl>
                                              <p:pRg st="5" end="5"/>
                                            </p:txEl>
                                          </p:spTgt>
                                        </p:tgtEl>
                                      </p:cBhvr>
                                    </p:animEffect>
                                    <p:anim calcmode="lin" valueType="num">
                                      <p:cBhvr>
                                        <p:cTn id="41"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8">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8">
                                            <p:txEl>
                                              <p:pRg st="6" end="6"/>
                                            </p:txEl>
                                          </p:spTgt>
                                        </p:tgtEl>
                                        <p:attrNameLst>
                                          <p:attrName>style.visibility</p:attrName>
                                        </p:attrNameLst>
                                      </p:cBhvr>
                                      <p:to>
                                        <p:strVal val="visible"/>
                                      </p:to>
                                    </p:set>
                                    <p:animEffect transition="in" filter="fade">
                                      <p:cBhvr>
                                        <p:cTn id="45" dur="1000"/>
                                        <p:tgtEl>
                                          <p:spTgt spid="18">
                                            <p:txEl>
                                              <p:pRg st="6" end="6"/>
                                            </p:txEl>
                                          </p:spTgt>
                                        </p:tgtEl>
                                      </p:cBhvr>
                                    </p:animEffect>
                                    <p:anim calcmode="lin" valueType="num">
                                      <p:cBhvr>
                                        <p:cTn id="46" dur="10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8">
                                            <p:txEl>
                                              <p:pRg st="7" end="7"/>
                                            </p:txEl>
                                          </p:spTgt>
                                        </p:tgtEl>
                                        <p:attrNameLst>
                                          <p:attrName>style.visibility</p:attrName>
                                        </p:attrNameLst>
                                      </p:cBhvr>
                                      <p:to>
                                        <p:strVal val="visible"/>
                                      </p:to>
                                    </p:set>
                                    <p:animEffect transition="in" filter="fade">
                                      <p:cBhvr>
                                        <p:cTn id="52" dur="1000"/>
                                        <p:tgtEl>
                                          <p:spTgt spid="18">
                                            <p:txEl>
                                              <p:pRg st="7" end="7"/>
                                            </p:txEl>
                                          </p:spTgt>
                                        </p:tgtEl>
                                      </p:cBhvr>
                                    </p:animEffect>
                                    <p:anim calcmode="lin" valueType="num">
                                      <p:cBhvr>
                                        <p:cTn id="53" dur="1000" fill="hold"/>
                                        <p:tgtEl>
                                          <p:spTgt spid="18">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18">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8">
                                            <p:txEl>
                                              <p:pRg st="8" end="8"/>
                                            </p:txEl>
                                          </p:spTgt>
                                        </p:tgtEl>
                                        <p:attrNameLst>
                                          <p:attrName>style.visibility</p:attrName>
                                        </p:attrNameLst>
                                      </p:cBhvr>
                                      <p:to>
                                        <p:strVal val="visible"/>
                                      </p:to>
                                    </p:set>
                                    <p:animEffect transition="in" filter="fade">
                                      <p:cBhvr>
                                        <p:cTn id="57" dur="1000"/>
                                        <p:tgtEl>
                                          <p:spTgt spid="18">
                                            <p:txEl>
                                              <p:pRg st="8" end="8"/>
                                            </p:txEl>
                                          </p:spTgt>
                                        </p:tgtEl>
                                      </p:cBhvr>
                                    </p:animEffect>
                                    <p:anim calcmode="lin" valueType="num">
                                      <p:cBhvr>
                                        <p:cTn id="58" dur="1000" fill="hold"/>
                                        <p:tgtEl>
                                          <p:spTgt spid="18">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18">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xEl>
                                              <p:pRg st="9" end="9"/>
                                            </p:txEl>
                                          </p:spTgt>
                                        </p:tgtEl>
                                        <p:attrNameLst>
                                          <p:attrName>style.visibility</p:attrName>
                                        </p:attrNameLst>
                                      </p:cBhvr>
                                      <p:to>
                                        <p:strVal val="visible"/>
                                      </p:to>
                                    </p:set>
                                    <p:animEffect transition="in" filter="fade">
                                      <p:cBhvr>
                                        <p:cTn id="62" dur="1000"/>
                                        <p:tgtEl>
                                          <p:spTgt spid="18">
                                            <p:txEl>
                                              <p:pRg st="9" end="9"/>
                                            </p:txEl>
                                          </p:spTgt>
                                        </p:tgtEl>
                                      </p:cBhvr>
                                    </p:animEffect>
                                    <p:anim calcmode="lin" valueType="num">
                                      <p:cBhvr>
                                        <p:cTn id="63" dur="1000" fill="hold"/>
                                        <p:tgtEl>
                                          <p:spTgt spid="18">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1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bldLvl="2"/>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F945A-7155-4828-81E1-722329993529}" type="slidenum">
              <a:rPr lang="en-US" smtClean="0"/>
              <a:t>9</a:t>
            </a:fld>
            <a:endParaRPr lang="en-US" dirty="0"/>
          </a:p>
        </p:txBody>
      </p:sp>
      <p:sp>
        <p:nvSpPr>
          <p:cNvPr id="21" name="Title 1"/>
          <p:cNvSpPr>
            <a:spLocks noGrp="1"/>
          </p:cNvSpPr>
          <p:nvPr>
            <p:ph type="title"/>
          </p:nvPr>
        </p:nvSpPr>
        <p:spPr>
          <a:xfrm>
            <a:off x="166658" y="275127"/>
            <a:ext cx="11796741" cy="705609"/>
          </a:xfrm>
        </p:spPr>
        <p:txBody>
          <a:bodyPr/>
          <a:lstStyle/>
          <a:p>
            <a:r>
              <a:rPr lang="en-US" dirty="0"/>
              <a:t>Sous Vide Application</a:t>
            </a:r>
          </a:p>
        </p:txBody>
      </p:sp>
      <p:sp>
        <p:nvSpPr>
          <p:cNvPr id="18" name="Text Box 5"/>
          <p:cNvSpPr txBox="1">
            <a:spLocks noChangeArrowheads="1"/>
          </p:cNvSpPr>
          <p:nvPr/>
        </p:nvSpPr>
        <p:spPr bwMode="auto">
          <a:xfrm>
            <a:off x="311887" y="1045611"/>
            <a:ext cx="11651511" cy="2121050"/>
          </a:xfrm>
          <a:prstGeom prst="rect">
            <a:avLst/>
          </a:prstGeom>
        </p:spPr>
        <p:txBody>
          <a:bodyPr vert="horz" lIns="91440" tIns="45720" rIns="91440" bIns="45720" rtlCol="0">
            <a:noAutofit/>
          </a:bodyPr>
          <a:lstStyle>
            <a:defPPr>
              <a:defRPr lang="en-US"/>
            </a:defPPr>
            <a:lvl1pPr marL="285750" indent="-285750">
              <a:lnSpc>
                <a:spcPct val="90000"/>
              </a:lnSpc>
              <a:spcBef>
                <a:spcPts val="1000"/>
              </a:spcBef>
              <a:buClr>
                <a:schemeClr val="tx1"/>
              </a:buClr>
              <a:buFont typeface="Arial" panose="020B0604020202020204" pitchFamily="34" charset="0"/>
              <a:buChar char="•"/>
              <a:defRPr sz="2000"/>
            </a:lvl1pPr>
            <a:lvl2pPr marL="914400" lvl="1" indent="-457200">
              <a:lnSpc>
                <a:spcPct val="90000"/>
              </a:lnSpc>
              <a:spcBef>
                <a:spcPts val="1000"/>
              </a:spcBef>
              <a:buClr>
                <a:schemeClr val="tx1"/>
              </a:buClr>
              <a:buFont typeface="+mj-lt"/>
              <a:buAutoNum type="alphaLcPeriod"/>
              <a:defRPr sz="2000">
                <a:solidFill>
                  <a:srgbClr val="003087"/>
                </a:solidFill>
              </a:defRPr>
            </a:lvl2pPr>
            <a:lvl3pPr marL="1371600" lvl="2" indent="-457200">
              <a:lnSpc>
                <a:spcPct val="90000"/>
              </a:lnSpc>
              <a:buClr>
                <a:schemeClr val="tx1"/>
              </a:buClr>
              <a:buFont typeface="Arial" panose="020B0604020202020204" pitchFamily="34" charset="0"/>
              <a:buChar char="•"/>
              <a:defRPr sz="2000"/>
            </a:lvl3pPr>
          </a:lstStyle>
          <a:p>
            <a:r>
              <a:rPr lang="en-US" dirty="0"/>
              <a:t>A relay will be used to control the heater of your sous vide.</a:t>
            </a:r>
          </a:p>
          <a:p>
            <a:r>
              <a:rPr lang="en-US" dirty="0"/>
              <a:t>Recall, when you were learning about electricity and building circuits, you put a single resistor connected from power to ground. What happened?</a:t>
            </a:r>
          </a:p>
          <a:p>
            <a:r>
              <a:rPr lang="en-US" dirty="0"/>
              <a:t>You will be using the same principle for your sous vide heaters. Sous Vide heater will be a 10</a:t>
            </a:r>
            <a:r>
              <a:rPr lang="el-GR" dirty="0">
                <a:latin typeface="Calibri" panose="020F0502020204030204" pitchFamily="34" charset="0"/>
                <a:cs typeface="Calibri" panose="020F0502020204030204" pitchFamily="34" charset="0"/>
              </a:rPr>
              <a:t>Ω</a:t>
            </a:r>
            <a:r>
              <a:rPr lang="en-US" dirty="0">
                <a:latin typeface="Calibri" panose="020F0502020204030204" pitchFamily="34" charset="0"/>
                <a:cs typeface="Calibri" panose="020F0502020204030204" pitchFamily="34" charset="0"/>
              </a:rPr>
              <a:t> resistor powered by the 9V power source.</a:t>
            </a:r>
          </a:p>
          <a:p>
            <a:r>
              <a:rPr lang="en-US" dirty="0">
                <a:latin typeface="Calibri" panose="020F0502020204030204" pitchFamily="34" charset="0"/>
                <a:cs typeface="Calibri" panose="020F0502020204030204" pitchFamily="34" charset="0"/>
              </a:rPr>
              <a:t>Why do you think the relay will be useful for the heater? </a:t>
            </a:r>
          </a:p>
          <a:p>
            <a:pPr lvl="1"/>
            <a:endParaRPr lang="en-US" dirty="0"/>
          </a:p>
          <a:p>
            <a:endParaRPr lang="en-US" dirty="0"/>
          </a:p>
        </p:txBody>
      </p:sp>
      <p:sp>
        <p:nvSpPr>
          <p:cNvPr id="23" name="Rectangle 22">
            <a:extLst>
              <a:ext uri="{FF2B5EF4-FFF2-40B4-BE49-F238E27FC236}">
                <a16:creationId xmlns:a16="http://schemas.microsoft.com/office/drawing/2014/main" id="{82933DED-9E93-4AF4-8453-867528C0E17C}"/>
              </a:ext>
            </a:extLst>
          </p:cNvPr>
          <p:cNvSpPr/>
          <p:nvPr/>
        </p:nvSpPr>
        <p:spPr>
          <a:xfrm>
            <a:off x="4994623" y="1739032"/>
            <a:ext cx="2286038" cy="369332"/>
          </a:xfrm>
          <a:prstGeom prst="rect">
            <a:avLst/>
          </a:prstGeom>
        </p:spPr>
        <p:txBody>
          <a:bodyPr wrap="square">
            <a:spAutoFit/>
          </a:bodyPr>
          <a:lstStyle/>
          <a:p>
            <a:r>
              <a:rPr lang="en-US" dirty="0">
                <a:solidFill>
                  <a:srgbClr val="003087"/>
                </a:solidFill>
              </a:rPr>
              <a:t>The resistor got hot!</a:t>
            </a:r>
          </a:p>
        </p:txBody>
      </p:sp>
      <p:sp>
        <p:nvSpPr>
          <p:cNvPr id="31" name="Rectangle 30">
            <a:extLst>
              <a:ext uri="{FF2B5EF4-FFF2-40B4-BE49-F238E27FC236}">
                <a16:creationId xmlns:a16="http://schemas.microsoft.com/office/drawing/2014/main" id="{39C83A79-B5BD-4FF5-BD6C-3A2DA4C0A6D8}"/>
              </a:ext>
            </a:extLst>
          </p:cNvPr>
          <p:cNvSpPr/>
          <p:nvPr/>
        </p:nvSpPr>
        <p:spPr>
          <a:xfrm>
            <a:off x="852163" y="3081586"/>
            <a:ext cx="9702452" cy="1200329"/>
          </a:xfrm>
          <a:prstGeom prst="rect">
            <a:avLst/>
          </a:prstGeom>
        </p:spPr>
        <p:txBody>
          <a:bodyPr wrap="square">
            <a:spAutoFit/>
          </a:bodyPr>
          <a:lstStyle/>
          <a:p>
            <a:r>
              <a:rPr lang="en-US" dirty="0">
                <a:solidFill>
                  <a:srgbClr val="003087"/>
                </a:solidFill>
              </a:rPr>
              <a:t>You can program a digital pin, which uses 5V from the Arduino, to be HIGH, to activate the relay coil. The relay will use the small current from the 5V source to close the contacts of the relay. This will allow for a second circuit connected to a larger voltage source to provide a larger current to pass through the heater.</a:t>
            </a:r>
          </a:p>
        </p:txBody>
      </p:sp>
      <p:grpSp>
        <p:nvGrpSpPr>
          <p:cNvPr id="2" name="Group 1">
            <a:extLst>
              <a:ext uri="{FF2B5EF4-FFF2-40B4-BE49-F238E27FC236}">
                <a16:creationId xmlns:a16="http://schemas.microsoft.com/office/drawing/2014/main" id="{53D38DEB-C4BA-425C-BCC4-65BB194F6914}"/>
              </a:ext>
            </a:extLst>
          </p:cNvPr>
          <p:cNvGrpSpPr/>
          <p:nvPr/>
        </p:nvGrpSpPr>
        <p:grpSpPr>
          <a:xfrm>
            <a:off x="4698180" y="4091037"/>
            <a:ext cx="3009201" cy="2137444"/>
            <a:chOff x="4021342" y="4407630"/>
            <a:chExt cx="3009201" cy="2137444"/>
          </a:xfrm>
        </p:grpSpPr>
        <p:grpSp>
          <p:nvGrpSpPr>
            <p:cNvPr id="33" name="Group 32">
              <a:extLst>
                <a:ext uri="{FF2B5EF4-FFF2-40B4-BE49-F238E27FC236}">
                  <a16:creationId xmlns:a16="http://schemas.microsoft.com/office/drawing/2014/main" id="{BDAA82E6-5724-431B-8F2E-F6DB2E0C34B0}"/>
                </a:ext>
              </a:extLst>
            </p:cNvPr>
            <p:cNvGrpSpPr/>
            <p:nvPr/>
          </p:nvGrpSpPr>
          <p:grpSpPr>
            <a:xfrm>
              <a:off x="4021342" y="4407630"/>
              <a:ext cx="3009201" cy="2137444"/>
              <a:chOff x="5144197" y="200293"/>
              <a:chExt cx="3873937" cy="2751669"/>
            </a:xfrm>
          </p:grpSpPr>
          <p:pic>
            <p:nvPicPr>
              <p:cNvPr id="59" name="Picture 58">
                <a:extLst>
                  <a:ext uri="{FF2B5EF4-FFF2-40B4-BE49-F238E27FC236}">
                    <a16:creationId xmlns:a16="http://schemas.microsoft.com/office/drawing/2014/main" id="{6F44476A-0B04-46DD-ACAC-106053745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4197" y="200293"/>
                <a:ext cx="3873937" cy="2751669"/>
              </a:xfrm>
              <a:prstGeom prst="rect">
                <a:avLst/>
              </a:prstGeom>
              <a:ln w="28575">
                <a:noFill/>
              </a:ln>
            </p:spPr>
          </p:pic>
          <p:sp>
            <p:nvSpPr>
              <p:cNvPr id="60" name="Freeform 47">
                <a:extLst>
                  <a:ext uri="{FF2B5EF4-FFF2-40B4-BE49-F238E27FC236}">
                    <a16:creationId xmlns:a16="http://schemas.microsoft.com/office/drawing/2014/main" id="{3292BCC4-0352-43B4-A2DF-0FD95EEED191}"/>
                  </a:ext>
                </a:extLst>
              </p:cNvPr>
              <p:cNvSpPr/>
              <p:nvPr/>
            </p:nvSpPr>
            <p:spPr>
              <a:xfrm>
                <a:off x="8007563" y="1367841"/>
                <a:ext cx="102432"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61" name="Freeform 48">
                <a:extLst>
                  <a:ext uri="{FF2B5EF4-FFF2-40B4-BE49-F238E27FC236}">
                    <a16:creationId xmlns:a16="http://schemas.microsoft.com/office/drawing/2014/main" id="{4D30B80D-3322-403D-951F-D246D1C913D9}"/>
                  </a:ext>
                </a:extLst>
              </p:cNvPr>
              <p:cNvSpPr/>
              <p:nvPr/>
            </p:nvSpPr>
            <p:spPr>
              <a:xfrm>
                <a:off x="7876091" y="1367840"/>
                <a:ext cx="83477"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62" name="Freeform 49">
                <a:extLst>
                  <a:ext uri="{FF2B5EF4-FFF2-40B4-BE49-F238E27FC236}">
                    <a16:creationId xmlns:a16="http://schemas.microsoft.com/office/drawing/2014/main" id="{AF775163-C32A-452F-8593-F4240BB77A98}"/>
                  </a:ext>
                </a:extLst>
              </p:cNvPr>
              <p:cNvSpPr/>
              <p:nvPr/>
            </p:nvSpPr>
            <p:spPr>
              <a:xfrm>
                <a:off x="7724910" y="1367840"/>
                <a:ext cx="86581"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63" name="Freeform 50">
                <a:extLst>
                  <a:ext uri="{FF2B5EF4-FFF2-40B4-BE49-F238E27FC236}">
                    <a16:creationId xmlns:a16="http://schemas.microsoft.com/office/drawing/2014/main" id="{79B40825-87A8-4381-AF78-8A504174D909}"/>
                  </a:ext>
                </a:extLst>
              </p:cNvPr>
              <p:cNvSpPr/>
              <p:nvPr/>
            </p:nvSpPr>
            <p:spPr>
              <a:xfrm>
                <a:off x="7622870" y="1386033"/>
                <a:ext cx="102432"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64" name="Freeform 51">
                <a:extLst>
                  <a:ext uri="{FF2B5EF4-FFF2-40B4-BE49-F238E27FC236}">
                    <a16:creationId xmlns:a16="http://schemas.microsoft.com/office/drawing/2014/main" id="{D310E210-7420-4BF8-A193-4333EC9D00C0}"/>
                  </a:ext>
                </a:extLst>
              </p:cNvPr>
              <p:cNvSpPr/>
              <p:nvPr/>
            </p:nvSpPr>
            <p:spPr>
              <a:xfrm>
                <a:off x="7491398" y="1386032"/>
                <a:ext cx="83477"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65" name="Freeform 52">
                <a:extLst>
                  <a:ext uri="{FF2B5EF4-FFF2-40B4-BE49-F238E27FC236}">
                    <a16:creationId xmlns:a16="http://schemas.microsoft.com/office/drawing/2014/main" id="{569604B5-16B9-40C1-99FB-7D0884940E75}"/>
                  </a:ext>
                </a:extLst>
              </p:cNvPr>
              <p:cNvSpPr/>
              <p:nvPr/>
            </p:nvSpPr>
            <p:spPr>
              <a:xfrm>
                <a:off x="7340217" y="1386032"/>
                <a:ext cx="86581"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66" name="Freeform 53">
                <a:extLst>
                  <a:ext uri="{FF2B5EF4-FFF2-40B4-BE49-F238E27FC236}">
                    <a16:creationId xmlns:a16="http://schemas.microsoft.com/office/drawing/2014/main" id="{3BD614C8-87E1-48F5-A9D2-E21C6D801B24}"/>
                  </a:ext>
                </a:extLst>
              </p:cNvPr>
              <p:cNvSpPr/>
              <p:nvPr/>
            </p:nvSpPr>
            <p:spPr>
              <a:xfrm>
                <a:off x="7189428" y="1367839"/>
                <a:ext cx="86581"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grpSp>
            <p:nvGrpSpPr>
              <p:cNvPr id="67" name="Group 66">
                <a:extLst>
                  <a:ext uri="{FF2B5EF4-FFF2-40B4-BE49-F238E27FC236}">
                    <a16:creationId xmlns:a16="http://schemas.microsoft.com/office/drawing/2014/main" id="{CD79F741-E131-458C-AD74-D83DD015BE38}"/>
                  </a:ext>
                </a:extLst>
              </p:cNvPr>
              <p:cNvGrpSpPr/>
              <p:nvPr/>
            </p:nvGrpSpPr>
            <p:grpSpPr>
              <a:xfrm>
                <a:off x="8163406" y="1367839"/>
                <a:ext cx="162605" cy="1497091"/>
                <a:chOff x="3945371" y="4180652"/>
                <a:chExt cx="162605" cy="1497091"/>
              </a:xfrm>
            </p:grpSpPr>
            <p:cxnSp>
              <p:nvCxnSpPr>
                <p:cNvPr id="89" name="Straight Connector 88">
                  <a:extLst>
                    <a:ext uri="{FF2B5EF4-FFF2-40B4-BE49-F238E27FC236}">
                      <a16:creationId xmlns:a16="http://schemas.microsoft.com/office/drawing/2014/main" id="{9B5F3621-A6AA-4164-953A-343E8C95AC76}"/>
                    </a:ext>
                  </a:extLst>
                </p:cNvPr>
                <p:cNvCxnSpPr/>
                <p:nvPr/>
              </p:nvCxnSpPr>
              <p:spPr>
                <a:xfrm flipV="1">
                  <a:off x="4107976" y="5076968"/>
                  <a:ext cx="0" cy="600775"/>
                </a:xfrm>
                <a:prstGeom prst="line">
                  <a:avLst/>
                </a:prstGeom>
                <a:ln w="28575">
                  <a:solidFill>
                    <a:srgbClr val="CB333B"/>
                  </a:solidFill>
                </a:ln>
              </p:spPr>
              <p:style>
                <a:lnRef idx="1">
                  <a:schemeClr val="accent1"/>
                </a:lnRef>
                <a:fillRef idx="0">
                  <a:schemeClr val="accent1"/>
                </a:fillRef>
                <a:effectRef idx="0">
                  <a:schemeClr val="accent1"/>
                </a:effectRef>
                <a:fontRef idx="minor">
                  <a:schemeClr val="tx1"/>
                </a:fontRef>
              </p:style>
            </p:cxnSp>
            <p:sp>
              <p:nvSpPr>
                <p:cNvPr id="90" name="Freeform 77">
                  <a:extLst>
                    <a:ext uri="{FF2B5EF4-FFF2-40B4-BE49-F238E27FC236}">
                      <a16:creationId xmlns:a16="http://schemas.microsoft.com/office/drawing/2014/main" id="{23A87C06-58D5-46EB-9B7E-7D98E044D5CF}"/>
                    </a:ext>
                  </a:extLst>
                </p:cNvPr>
                <p:cNvSpPr/>
                <p:nvPr/>
              </p:nvSpPr>
              <p:spPr>
                <a:xfrm>
                  <a:off x="3945371" y="4180652"/>
                  <a:ext cx="83477" cy="345853"/>
                </a:xfrm>
                <a:custGeom>
                  <a:avLst/>
                  <a:gdLst>
                    <a:gd name="connsiteX0" fmla="*/ 0 w 102432"/>
                    <a:gd name="connsiteY0" fmla="*/ 27406 h 345853"/>
                    <a:gd name="connsiteX1" fmla="*/ 45493 w 102432"/>
                    <a:gd name="connsiteY1" fmla="*/ 110 h 345853"/>
                    <a:gd name="connsiteX2" fmla="*/ 95535 w 102432"/>
                    <a:gd name="connsiteY2" fmla="*/ 36504 h 345853"/>
                    <a:gd name="connsiteX3" fmla="*/ 100084 w 102432"/>
                    <a:gd name="connsiteY3" fmla="*/ 209376 h 345853"/>
                    <a:gd name="connsiteX4" fmla="*/ 77338 w 102432"/>
                    <a:gd name="connsiteY4" fmla="*/ 345853 h 34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2" h="345853">
                      <a:moveTo>
                        <a:pt x="0" y="27406"/>
                      </a:moveTo>
                      <a:cubicBezTo>
                        <a:pt x="14785" y="13000"/>
                        <a:pt x="29571" y="-1406"/>
                        <a:pt x="45493" y="110"/>
                      </a:cubicBezTo>
                      <a:cubicBezTo>
                        <a:pt x="61415" y="1626"/>
                        <a:pt x="86437" y="1626"/>
                        <a:pt x="95535" y="36504"/>
                      </a:cubicBezTo>
                      <a:cubicBezTo>
                        <a:pt x="104634" y="71382"/>
                        <a:pt x="103117" y="157818"/>
                        <a:pt x="100084" y="209376"/>
                      </a:cubicBezTo>
                      <a:cubicBezTo>
                        <a:pt x="97051" y="260934"/>
                        <a:pt x="78096" y="320074"/>
                        <a:pt x="77338" y="345853"/>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sp>
              <p:nvSpPr>
                <p:cNvPr id="91" name="Freeform 78">
                  <a:extLst>
                    <a:ext uri="{FF2B5EF4-FFF2-40B4-BE49-F238E27FC236}">
                      <a16:creationId xmlns:a16="http://schemas.microsoft.com/office/drawing/2014/main" id="{4452174E-4914-44F5-BCAE-D41144BD0691}"/>
                    </a:ext>
                  </a:extLst>
                </p:cNvPr>
                <p:cNvSpPr/>
                <p:nvPr/>
              </p:nvSpPr>
              <p:spPr>
                <a:xfrm>
                  <a:off x="4000890" y="4521958"/>
                  <a:ext cx="107086" cy="571676"/>
                </a:xfrm>
                <a:custGeom>
                  <a:avLst/>
                  <a:gdLst>
                    <a:gd name="connsiteX0" fmla="*/ 7003 w 107086"/>
                    <a:gd name="connsiteY0" fmla="*/ 0 h 571676"/>
                    <a:gd name="connsiteX1" fmla="*/ 7003 w 107086"/>
                    <a:gd name="connsiteY1" fmla="*/ 122830 h 571676"/>
                    <a:gd name="connsiteX2" fmla="*/ 79791 w 107086"/>
                    <a:gd name="connsiteY2" fmla="*/ 345743 h 571676"/>
                    <a:gd name="connsiteX3" fmla="*/ 102537 w 107086"/>
                    <a:gd name="connsiteY3" fmla="*/ 486770 h 571676"/>
                    <a:gd name="connsiteX4" fmla="*/ 107086 w 107086"/>
                    <a:gd name="connsiteY4" fmla="*/ 568657 h 571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86" h="571676">
                      <a:moveTo>
                        <a:pt x="7003" y="0"/>
                      </a:moveTo>
                      <a:cubicBezTo>
                        <a:pt x="937" y="32603"/>
                        <a:pt x="-5128" y="65206"/>
                        <a:pt x="7003" y="122830"/>
                      </a:cubicBezTo>
                      <a:cubicBezTo>
                        <a:pt x="19134" y="180454"/>
                        <a:pt x="63869" y="285086"/>
                        <a:pt x="79791" y="345743"/>
                      </a:cubicBezTo>
                      <a:cubicBezTo>
                        <a:pt x="95713" y="406400"/>
                        <a:pt x="97988" y="449618"/>
                        <a:pt x="102537" y="486770"/>
                      </a:cubicBezTo>
                      <a:cubicBezTo>
                        <a:pt x="107086" y="523922"/>
                        <a:pt x="75241" y="586096"/>
                        <a:pt x="107086" y="568657"/>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grpSp>
          <p:sp>
            <p:nvSpPr>
              <p:cNvPr id="68" name="Freeform 55">
                <a:extLst>
                  <a:ext uri="{FF2B5EF4-FFF2-40B4-BE49-F238E27FC236}">
                    <a16:creationId xmlns:a16="http://schemas.microsoft.com/office/drawing/2014/main" id="{CB8E6E90-AFED-4A20-AA2D-9FF53DB3F589}"/>
                  </a:ext>
                </a:extLst>
              </p:cNvPr>
              <p:cNvSpPr/>
              <p:nvPr/>
            </p:nvSpPr>
            <p:spPr>
              <a:xfrm>
                <a:off x="7179599" y="1704596"/>
                <a:ext cx="282054" cy="1096370"/>
              </a:xfrm>
              <a:custGeom>
                <a:avLst/>
                <a:gdLst>
                  <a:gd name="connsiteX0" fmla="*/ 0 w 282054"/>
                  <a:gd name="connsiteY0" fmla="*/ 0 h 1059976"/>
                  <a:gd name="connsiteX1" fmla="*/ 36394 w 282054"/>
                  <a:gd name="connsiteY1" fmla="*/ 104633 h 1059976"/>
                  <a:gd name="connsiteX2" fmla="*/ 181970 w 282054"/>
                  <a:gd name="connsiteY2" fmla="*/ 181970 h 1059976"/>
                  <a:gd name="connsiteX3" fmla="*/ 268406 w 282054"/>
                  <a:gd name="connsiteY3" fmla="*/ 363940 h 1059976"/>
                  <a:gd name="connsiteX4" fmla="*/ 277505 w 282054"/>
                  <a:gd name="connsiteY4" fmla="*/ 573206 h 1059976"/>
                  <a:gd name="connsiteX5" fmla="*/ 282054 w 282054"/>
                  <a:gd name="connsiteY5" fmla="*/ 1059976 h 105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054" h="1059976">
                    <a:moveTo>
                      <a:pt x="0" y="0"/>
                    </a:moveTo>
                    <a:cubicBezTo>
                      <a:pt x="3033" y="37152"/>
                      <a:pt x="6066" y="74305"/>
                      <a:pt x="36394" y="104633"/>
                    </a:cubicBezTo>
                    <a:cubicBezTo>
                      <a:pt x="66722" y="134961"/>
                      <a:pt x="143301" y="138752"/>
                      <a:pt x="181970" y="181970"/>
                    </a:cubicBezTo>
                    <a:cubicBezTo>
                      <a:pt x="220639" y="225188"/>
                      <a:pt x="252484" y="298734"/>
                      <a:pt x="268406" y="363940"/>
                    </a:cubicBezTo>
                    <a:cubicBezTo>
                      <a:pt x="284329" y="429146"/>
                      <a:pt x="275230" y="457200"/>
                      <a:pt x="277505" y="573206"/>
                    </a:cubicBezTo>
                    <a:cubicBezTo>
                      <a:pt x="279780" y="689212"/>
                      <a:pt x="261582" y="1022066"/>
                      <a:pt x="282054" y="1059976"/>
                    </a:cubicBezTo>
                  </a:path>
                </a:pathLst>
              </a:cu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087"/>
                  </a:solidFill>
                </a:endParaRPr>
              </a:p>
            </p:txBody>
          </p:sp>
          <p:grpSp>
            <p:nvGrpSpPr>
              <p:cNvPr id="69" name="Group 68">
                <a:extLst>
                  <a:ext uri="{FF2B5EF4-FFF2-40B4-BE49-F238E27FC236}">
                    <a16:creationId xmlns:a16="http://schemas.microsoft.com/office/drawing/2014/main" id="{644C9D3B-3E10-4ED2-92B2-A0FC54F7499D}"/>
                  </a:ext>
                </a:extLst>
              </p:cNvPr>
              <p:cNvGrpSpPr/>
              <p:nvPr/>
            </p:nvGrpSpPr>
            <p:grpSpPr>
              <a:xfrm>
                <a:off x="7099458" y="1111058"/>
                <a:ext cx="1226553" cy="212194"/>
                <a:chOff x="2881423" y="3923871"/>
                <a:chExt cx="1226553" cy="212194"/>
              </a:xfrm>
            </p:grpSpPr>
            <p:cxnSp>
              <p:nvCxnSpPr>
                <p:cNvPr id="80" name="Straight Connector 79">
                  <a:extLst>
                    <a:ext uri="{FF2B5EF4-FFF2-40B4-BE49-F238E27FC236}">
                      <a16:creationId xmlns:a16="http://schemas.microsoft.com/office/drawing/2014/main" id="{AB6ABE8D-4E46-4D2E-BA72-5E263F398479}"/>
                    </a:ext>
                  </a:extLst>
                </p:cNvPr>
                <p:cNvCxnSpPr/>
                <p:nvPr/>
              </p:nvCxnSpPr>
              <p:spPr>
                <a:xfrm flipH="1" flipV="1">
                  <a:off x="2881423" y="4013791"/>
                  <a:ext cx="31898" cy="12227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206936-706E-4221-8FED-E812893BD7EA}"/>
                    </a:ext>
                  </a:extLst>
                </p:cNvPr>
                <p:cNvCxnSpPr/>
                <p:nvPr/>
              </p:nvCxnSpPr>
              <p:spPr>
                <a:xfrm flipV="1">
                  <a:off x="3057974" y="3923871"/>
                  <a:ext cx="0" cy="17498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09AB7E8-F252-4E27-A456-A05277132006}"/>
                    </a:ext>
                  </a:extLst>
                </p:cNvPr>
                <p:cNvCxnSpPr/>
                <p:nvPr/>
              </p:nvCxnSpPr>
              <p:spPr>
                <a:xfrm flipV="1">
                  <a:off x="3243618" y="3923871"/>
                  <a:ext cx="29745" cy="159031"/>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312C19F-7403-4FAD-87CA-5E17AFD3BF77}"/>
                    </a:ext>
                  </a:extLst>
                </p:cNvPr>
                <p:cNvCxnSpPr/>
                <p:nvPr/>
              </p:nvCxnSpPr>
              <p:spPr>
                <a:xfrm flipV="1">
                  <a:off x="3404835" y="3976577"/>
                  <a:ext cx="50746" cy="12227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674F024-564D-4FD3-95FE-B8230B90D8CF}"/>
                    </a:ext>
                  </a:extLst>
                </p:cNvPr>
                <p:cNvCxnSpPr/>
                <p:nvPr/>
              </p:nvCxnSpPr>
              <p:spPr>
                <a:xfrm flipH="1" flipV="1">
                  <a:off x="3545958" y="3923871"/>
                  <a:ext cx="47498" cy="15903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71A9DD5-3247-4956-8644-8F8CE7D8B4CF}"/>
                    </a:ext>
                  </a:extLst>
                </p:cNvPr>
                <p:cNvCxnSpPr/>
                <p:nvPr/>
              </p:nvCxnSpPr>
              <p:spPr>
                <a:xfrm flipV="1">
                  <a:off x="3741533" y="3976577"/>
                  <a:ext cx="47995" cy="10632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13F0BE5-4379-420C-AA1F-04F26CA43ECC}"/>
                    </a:ext>
                  </a:extLst>
                </p:cNvPr>
                <p:cNvCxnSpPr/>
                <p:nvPr/>
              </p:nvCxnSpPr>
              <p:spPr>
                <a:xfrm flipV="1">
                  <a:off x="3891960" y="3976577"/>
                  <a:ext cx="53411" cy="10632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D6C3B3B-D54F-413C-8F04-BDF2551AA22C}"/>
                    </a:ext>
                  </a:extLst>
                </p:cNvPr>
                <p:cNvCxnSpPr/>
                <p:nvPr/>
              </p:nvCxnSpPr>
              <p:spPr>
                <a:xfrm flipV="1">
                  <a:off x="3658056" y="3976577"/>
                  <a:ext cx="0" cy="1063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3FAE325-BDE6-40A9-84D6-8E1AC3E7ED10}"/>
                    </a:ext>
                  </a:extLst>
                </p:cNvPr>
                <p:cNvCxnSpPr/>
                <p:nvPr/>
              </p:nvCxnSpPr>
              <p:spPr>
                <a:xfrm flipV="1">
                  <a:off x="4028848" y="4013791"/>
                  <a:ext cx="79128" cy="8506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E023FDA-A361-4411-A6D3-BFEF277F148B}"/>
                  </a:ext>
                </a:extLst>
              </p:cNvPr>
              <p:cNvGrpSpPr/>
              <p:nvPr/>
            </p:nvGrpSpPr>
            <p:grpSpPr>
              <a:xfrm>
                <a:off x="7060339" y="1746836"/>
                <a:ext cx="1226553" cy="212194"/>
                <a:chOff x="4428386" y="3491187"/>
                <a:chExt cx="1226553" cy="212194"/>
              </a:xfrm>
            </p:grpSpPr>
            <p:cxnSp>
              <p:nvCxnSpPr>
                <p:cNvPr id="71" name="Straight Connector 70">
                  <a:extLst>
                    <a:ext uri="{FF2B5EF4-FFF2-40B4-BE49-F238E27FC236}">
                      <a16:creationId xmlns:a16="http://schemas.microsoft.com/office/drawing/2014/main" id="{6F2F23FE-9BB5-428B-B4CF-51339A0CEFFF}"/>
                    </a:ext>
                  </a:extLst>
                </p:cNvPr>
                <p:cNvCxnSpPr/>
                <p:nvPr/>
              </p:nvCxnSpPr>
              <p:spPr>
                <a:xfrm flipV="1">
                  <a:off x="4428386" y="3581107"/>
                  <a:ext cx="31898" cy="12227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59E1129-DBD0-4F22-861B-780B2E5C6228}"/>
                    </a:ext>
                  </a:extLst>
                </p:cNvPr>
                <p:cNvCxnSpPr/>
                <p:nvPr/>
              </p:nvCxnSpPr>
              <p:spPr>
                <a:xfrm flipH="1" flipV="1">
                  <a:off x="4604937" y="3491187"/>
                  <a:ext cx="0" cy="17498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4665080-E2A8-44D3-A36B-8BB96D729FC2}"/>
                    </a:ext>
                  </a:extLst>
                </p:cNvPr>
                <p:cNvCxnSpPr/>
                <p:nvPr/>
              </p:nvCxnSpPr>
              <p:spPr>
                <a:xfrm flipH="1" flipV="1">
                  <a:off x="4790581" y="3491187"/>
                  <a:ext cx="29745" cy="159031"/>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B0E2B5D-C87C-4C39-B019-168221762C8E}"/>
                    </a:ext>
                  </a:extLst>
                </p:cNvPr>
                <p:cNvCxnSpPr/>
                <p:nvPr/>
              </p:nvCxnSpPr>
              <p:spPr>
                <a:xfrm flipH="1" flipV="1">
                  <a:off x="4951798" y="3543893"/>
                  <a:ext cx="50746" cy="12227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2089F85-651A-44EF-B519-40F4542D83F3}"/>
                    </a:ext>
                  </a:extLst>
                </p:cNvPr>
                <p:cNvCxnSpPr/>
                <p:nvPr/>
              </p:nvCxnSpPr>
              <p:spPr>
                <a:xfrm flipV="1">
                  <a:off x="5092921" y="3491187"/>
                  <a:ext cx="47498" cy="15903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43B1643-37CB-48A4-8746-6934696D07E2}"/>
                    </a:ext>
                  </a:extLst>
                </p:cNvPr>
                <p:cNvCxnSpPr/>
                <p:nvPr/>
              </p:nvCxnSpPr>
              <p:spPr>
                <a:xfrm flipH="1" flipV="1">
                  <a:off x="5288496" y="3543893"/>
                  <a:ext cx="47995" cy="10632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23C26C6-5018-4ABC-B24D-8516BE2CCA51}"/>
                    </a:ext>
                  </a:extLst>
                </p:cNvPr>
                <p:cNvCxnSpPr/>
                <p:nvPr/>
              </p:nvCxnSpPr>
              <p:spPr>
                <a:xfrm flipH="1" flipV="1">
                  <a:off x="5438923" y="3543893"/>
                  <a:ext cx="53411" cy="10632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5B61909-E6E3-49F7-BB28-1D13DE36FA43}"/>
                    </a:ext>
                  </a:extLst>
                </p:cNvPr>
                <p:cNvCxnSpPr/>
                <p:nvPr/>
              </p:nvCxnSpPr>
              <p:spPr>
                <a:xfrm flipH="1" flipV="1">
                  <a:off x="5205019" y="3543893"/>
                  <a:ext cx="0" cy="1063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571571D-86BB-4776-A1F8-F8652863C96F}"/>
                    </a:ext>
                  </a:extLst>
                </p:cNvPr>
                <p:cNvCxnSpPr/>
                <p:nvPr/>
              </p:nvCxnSpPr>
              <p:spPr>
                <a:xfrm flipH="1" flipV="1">
                  <a:off x="5575811" y="3581107"/>
                  <a:ext cx="79128" cy="8506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grpSp>
        <p:cxnSp>
          <p:nvCxnSpPr>
            <p:cNvPr id="53" name="Straight Connector 52">
              <a:extLst>
                <a:ext uri="{FF2B5EF4-FFF2-40B4-BE49-F238E27FC236}">
                  <a16:creationId xmlns:a16="http://schemas.microsoft.com/office/drawing/2014/main" id="{CCB5B5B6-8188-41AD-9F05-55067508CAA4}"/>
                </a:ext>
              </a:extLst>
            </p:cNvPr>
            <p:cNvCxnSpPr/>
            <p:nvPr/>
          </p:nvCxnSpPr>
          <p:spPr>
            <a:xfrm flipH="1" flipV="1">
              <a:off x="4329106" y="4540600"/>
              <a:ext cx="569" cy="1887183"/>
            </a:xfrm>
            <a:prstGeom prst="line">
              <a:avLst/>
            </a:prstGeom>
            <a:ln w="762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DCF5FFB-5DC6-436F-886C-9867501F2112}"/>
                </a:ext>
              </a:extLst>
            </p:cNvPr>
            <p:cNvCxnSpPr/>
            <p:nvPr/>
          </p:nvCxnSpPr>
          <p:spPr>
            <a:xfrm>
              <a:off x="4329675" y="4540600"/>
              <a:ext cx="1280363" cy="0"/>
            </a:xfrm>
            <a:prstGeom prst="line">
              <a:avLst/>
            </a:prstGeom>
            <a:ln w="762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B07AFA9-CE61-44C1-960D-86B12B73A790}"/>
                </a:ext>
              </a:extLst>
            </p:cNvPr>
            <p:cNvCxnSpPr/>
            <p:nvPr/>
          </p:nvCxnSpPr>
          <p:spPr>
            <a:xfrm>
              <a:off x="5602404" y="4540600"/>
              <a:ext cx="0" cy="330949"/>
            </a:xfrm>
            <a:prstGeom prst="line">
              <a:avLst/>
            </a:prstGeom>
            <a:ln w="5715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11E5016-C8FD-4545-B2FC-6B01A9580CCF}"/>
                </a:ext>
              </a:extLst>
            </p:cNvPr>
            <p:cNvCxnSpPr/>
            <p:nvPr/>
          </p:nvCxnSpPr>
          <p:spPr>
            <a:xfrm flipH="1">
              <a:off x="5190197" y="4871550"/>
              <a:ext cx="412207" cy="0"/>
            </a:xfrm>
            <a:prstGeom prst="line">
              <a:avLst/>
            </a:prstGeom>
            <a:ln w="76200">
              <a:solidFill>
                <a:srgbClr val="CB333B"/>
              </a:solidFill>
            </a:ln>
          </p:spPr>
          <p:style>
            <a:lnRef idx="1">
              <a:schemeClr val="accent1"/>
            </a:lnRef>
            <a:fillRef idx="0">
              <a:schemeClr val="accent1"/>
            </a:fillRef>
            <a:effectRef idx="0">
              <a:schemeClr val="accent1"/>
            </a:effectRef>
            <a:fontRef idx="minor">
              <a:schemeClr val="tx1"/>
            </a:fontRef>
          </p:style>
        </p:cxnSp>
        <p:sp>
          <p:nvSpPr>
            <p:cNvPr id="57" name="Freeform 44">
              <a:extLst>
                <a:ext uri="{FF2B5EF4-FFF2-40B4-BE49-F238E27FC236}">
                  <a16:creationId xmlns:a16="http://schemas.microsoft.com/office/drawing/2014/main" id="{359EC237-A9A4-486C-BDE3-FE0B6B0251A7}"/>
                </a:ext>
              </a:extLst>
            </p:cNvPr>
            <p:cNvSpPr/>
            <p:nvPr/>
          </p:nvSpPr>
          <p:spPr>
            <a:xfrm>
              <a:off x="5106389" y="4880947"/>
              <a:ext cx="83428" cy="1501964"/>
            </a:xfrm>
            <a:custGeom>
              <a:avLst/>
              <a:gdLst>
                <a:gd name="connsiteX0" fmla="*/ 107402 w 107402"/>
                <a:gd name="connsiteY0" fmla="*/ 0 h 1933575"/>
                <a:gd name="connsiteX1" fmla="*/ 69302 w 107402"/>
                <a:gd name="connsiteY1" fmla="*/ 209550 h 1933575"/>
                <a:gd name="connsiteX2" fmla="*/ 69302 w 107402"/>
                <a:gd name="connsiteY2" fmla="*/ 762000 h 1933575"/>
                <a:gd name="connsiteX3" fmla="*/ 69302 w 107402"/>
                <a:gd name="connsiteY3" fmla="*/ 1085850 h 1933575"/>
                <a:gd name="connsiteX4" fmla="*/ 2627 w 107402"/>
                <a:gd name="connsiteY4" fmla="*/ 1466850 h 1933575"/>
                <a:gd name="connsiteX5" fmla="*/ 21677 w 107402"/>
                <a:gd name="connsiteY5" fmla="*/ 1933575 h 19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02" h="1933575">
                  <a:moveTo>
                    <a:pt x="107402" y="0"/>
                  </a:moveTo>
                  <a:cubicBezTo>
                    <a:pt x="91527" y="41275"/>
                    <a:pt x="75652" y="82550"/>
                    <a:pt x="69302" y="209550"/>
                  </a:cubicBezTo>
                  <a:cubicBezTo>
                    <a:pt x="62952" y="336550"/>
                    <a:pt x="69302" y="762000"/>
                    <a:pt x="69302" y="762000"/>
                  </a:cubicBezTo>
                  <a:cubicBezTo>
                    <a:pt x="69302" y="908050"/>
                    <a:pt x="80414" y="968375"/>
                    <a:pt x="69302" y="1085850"/>
                  </a:cubicBezTo>
                  <a:cubicBezTo>
                    <a:pt x="58190" y="1203325"/>
                    <a:pt x="10564" y="1325563"/>
                    <a:pt x="2627" y="1466850"/>
                  </a:cubicBezTo>
                  <a:cubicBezTo>
                    <a:pt x="-5311" y="1608138"/>
                    <a:pt x="5802" y="1879600"/>
                    <a:pt x="21677" y="1933575"/>
                  </a:cubicBezTo>
                </a:path>
              </a:pathLst>
            </a:custGeom>
            <a:noFill/>
            <a:ln w="76200">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45">
              <a:extLst>
                <a:ext uri="{FF2B5EF4-FFF2-40B4-BE49-F238E27FC236}">
                  <a16:creationId xmlns:a16="http://schemas.microsoft.com/office/drawing/2014/main" id="{F592C2DC-7943-45B3-B3C8-5B1AD9F22AAB}"/>
                </a:ext>
              </a:extLst>
            </p:cNvPr>
            <p:cNvSpPr/>
            <p:nvPr/>
          </p:nvSpPr>
          <p:spPr>
            <a:xfrm>
              <a:off x="5382785" y="4807493"/>
              <a:ext cx="70486" cy="121667"/>
            </a:xfrm>
            <a:prstGeom prst="round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 name="Picture 91">
            <a:extLst>
              <a:ext uri="{FF2B5EF4-FFF2-40B4-BE49-F238E27FC236}">
                <a16:creationId xmlns:a16="http://schemas.microsoft.com/office/drawing/2014/main" id="{9302DFCF-BE99-475E-AA26-8673563DF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1168" y="4241234"/>
            <a:ext cx="3816330" cy="1836471"/>
          </a:xfrm>
          <a:prstGeom prst="rect">
            <a:avLst/>
          </a:prstGeom>
        </p:spPr>
      </p:pic>
      <p:grpSp>
        <p:nvGrpSpPr>
          <p:cNvPr id="107" name="Group 106">
            <a:extLst>
              <a:ext uri="{FF2B5EF4-FFF2-40B4-BE49-F238E27FC236}">
                <a16:creationId xmlns:a16="http://schemas.microsoft.com/office/drawing/2014/main" id="{3FFC220A-BD60-433F-9A1F-809BABF254C4}"/>
              </a:ext>
            </a:extLst>
          </p:cNvPr>
          <p:cNvGrpSpPr/>
          <p:nvPr/>
        </p:nvGrpSpPr>
        <p:grpSpPr>
          <a:xfrm>
            <a:off x="2293424" y="4315962"/>
            <a:ext cx="918272" cy="1703272"/>
            <a:chOff x="1142078" y="4641691"/>
            <a:chExt cx="918272" cy="1703272"/>
          </a:xfrm>
        </p:grpSpPr>
        <p:sp>
          <p:nvSpPr>
            <p:cNvPr id="17" name="Rectangle: Rounded Corners 16">
              <a:extLst>
                <a:ext uri="{FF2B5EF4-FFF2-40B4-BE49-F238E27FC236}">
                  <a16:creationId xmlns:a16="http://schemas.microsoft.com/office/drawing/2014/main" id="{F16B27AC-B67D-4ECE-B598-1A74FE25617B}"/>
                </a:ext>
              </a:extLst>
            </p:cNvPr>
            <p:cNvSpPr/>
            <p:nvPr/>
          </p:nvSpPr>
          <p:spPr>
            <a:xfrm>
              <a:off x="1142078" y="4641691"/>
              <a:ext cx="918272" cy="1424451"/>
            </a:xfrm>
            <a:prstGeom prst="roundRect">
              <a:avLst>
                <a:gd name="adj" fmla="val 525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Hexagon 93">
              <a:extLst>
                <a:ext uri="{FF2B5EF4-FFF2-40B4-BE49-F238E27FC236}">
                  <a16:creationId xmlns:a16="http://schemas.microsoft.com/office/drawing/2014/main" id="{EA779BD3-B948-4FEF-AA96-F82F2CEE37F6}"/>
                </a:ext>
              </a:extLst>
            </p:cNvPr>
            <p:cNvSpPr/>
            <p:nvPr/>
          </p:nvSpPr>
          <p:spPr>
            <a:xfrm rot="10800000">
              <a:off x="1292146" y="4791128"/>
              <a:ext cx="610099" cy="503134"/>
            </a:xfrm>
            <a:prstGeom prst="hexagon">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a:extLst>
                <a:ext uri="{FF2B5EF4-FFF2-40B4-BE49-F238E27FC236}">
                  <a16:creationId xmlns:a16="http://schemas.microsoft.com/office/drawing/2014/main" id="{55843B91-9822-425A-9ACC-9194C3527650}"/>
                </a:ext>
              </a:extLst>
            </p:cNvPr>
            <p:cNvSpPr/>
            <p:nvPr/>
          </p:nvSpPr>
          <p:spPr>
            <a:xfrm rot="10800000">
              <a:off x="1292146" y="5457714"/>
              <a:ext cx="610099" cy="503134"/>
            </a:xfrm>
            <a:prstGeom prst="hexagon">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8C485198-BDA1-444C-90F6-C834A8C10D61}"/>
                </a:ext>
              </a:extLst>
            </p:cNvPr>
            <p:cNvSpPr/>
            <p:nvPr/>
          </p:nvSpPr>
          <p:spPr>
            <a:xfrm>
              <a:off x="1444761" y="4884835"/>
              <a:ext cx="69703" cy="19217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0DAEF84F-52D3-49B4-958B-FAAD6977B41A}"/>
                </a:ext>
              </a:extLst>
            </p:cNvPr>
            <p:cNvSpPr/>
            <p:nvPr/>
          </p:nvSpPr>
          <p:spPr>
            <a:xfrm>
              <a:off x="1673320" y="4908730"/>
              <a:ext cx="69703" cy="14438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Snipped 97">
              <a:extLst>
                <a:ext uri="{FF2B5EF4-FFF2-40B4-BE49-F238E27FC236}">
                  <a16:creationId xmlns:a16="http://schemas.microsoft.com/office/drawing/2014/main" id="{10E0D544-5DD4-4D7C-A99F-EE39BAC78F0F}"/>
                </a:ext>
              </a:extLst>
            </p:cNvPr>
            <p:cNvSpPr/>
            <p:nvPr/>
          </p:nvSpPr>
          <p:spPr>
            <a:xfrm rot="10800000">
              <a:off x="1552813" y="5153078"/>
              <a:ext cx="88765" cy="73202"/>
            </a:xfrm>
            <a:prstGeom prst="snip2Same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B892F0F4-169F-4694-A6C7-D4556872B1B0}"/>
                </a:ext>
              </a:extLst>
            </p:cNvPr>
            <p:cNvSpPr/>
            <p:nvPr/>
          </p:nvSpPr>
          <p:spPr>
            <a:xfrm>
              <a:off x="1440029" y="5552931"/>
              <a:ext cx="69703" cy="19217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A7DD02D1-D611-4E3B-843B-75AE46CB3D15}"/>
                </a:ext>
              </a:extLst>
            </p:cNvPr>
            <p:cNvSpPr/>
            <p:nvPr/>
          </p:nvSpPr>
          <p:spPr>
            <a:xfrm>
              <a:off x="1668588" y="5576826"/>
              <a:ext cx="69703" cy="14438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Top Corners Snipped 100">
              <a:extLst>
                <a:ext uri="{FF2B5EF4-FFF2-40B4-BE49-F238E27FC236}">
                  <a16:creationId xmlns:a16="http://schemas.microsoft.com/office/drawing/2014/main" id="{B8796040-BC5D-49F9-950D-5383F454E160}"/>
                </a:ext>
              </a:extLst>
            </p:cNvPr>
            <p:cNvSpPr/>
            <p:nvPr/>
          </p:nvSpPr>
          <p:spPr>
            <a:xfrm rot="10800000">
              <a:off x="1548081" y="5821174"/>
              <a:ext cx="88765" cy="73202"/>
            </a:xfrm>
            <a:prstGeom prst="snip2Same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ylinder 102">
              <a:extLst>
                <a:ext uri="{FF2B5EF4-FFF2-40B4-BE49-F238E27FC236}">
                  <a16:creationId xmlns:a16="http://schemas.microsoft.com/office/drawing/2014/main" id="{3FF9E2AA-827C-4E72-AA18-DFECCAA3DD67}"/>
                </a:ext>
              </a:extLst>
            </p:cNvPr>
            <p:cNvSpPr/>
            <p:nvPr/>
          </p:nvSpPr>
          <p:spPr>
            <a:xfrm>
              <a:off x="1527552" y="5651524"/>
              <a:ext cx="88766" cy="233351"/>
            </a:xfrm>
            <a:prstGeom prst="can">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Cube 101">
              <a:extLst>
                <a:ext uri="{FF2B5EF4-FFF2-40B4-BE49-F238E27FC236}">
                  <a16:creationId xmlns:a16="http://schemas.microsoft.com/office/drawing/2014/main" id="{26A2D3CB-8B15-4129-8AA3-9CB5A0520FF7}"/>
                </a:ext>
              </a:extLst>
            </p:cNvPr>
            <p:cNvSpPr/>
            <p:nvPr/>
          </p:nvSpPr>
          <p:spPr>
            <a:xfrm>
              <a:off x="1246619" y="4777594"/>
              <a:ext cx="655478" cy="905503"/>
            </a:xfrm>
            <a:prstGeom prst="cube">
              <a:avLst>
                <a:gd name="adj" fmla="val 11726"/>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F483BD1B-8726-4861-9338-1DA57CFA3F49}"/>
                </a:ext>
              </a:extLst>
            </p:cNvPr>
            <p:cNvCxnSpPr>
              <a:cxnSpLocks/>
            </p:cNvCxnSpPr>
            <p:nvPr/>
          </p:nvCxnSpPr>
          <p:spPr>
            <a:xfrm>
              <a:off x="1571935" y="5884875"/>
              <a:ext cx="0" cy="460088"/>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14CF7C39-FA62-4710-A3A9-3367411AF987}"/>
                </a:ext>
              </a:extLst>
            </p:cNvPr>
            <p:cNvSpPr/>
            <p:nvPr/>
          </p:nvSpPr>
          <p:spPr>
            <a:xfrm>
              <a:off x="1316704" y="5123053"/>
              <a:ext cx="474123" cy="369332"/>
            </a:xfrm>
            <a:prstGeom prst="rect">
              <a:avLst/>
            </a:prstGeom>
          </p:spPr>
          <p:txBody>
            <a:bodyPr wrap="square">
              <a:spAutoFit/>
            </a:bodyPr>
            <a:lstStyle/>
            <a:p>
              <a:r>
                <a:rPr lang="en-US" dirty="0">
                  <a:solidFill>
                    <a:schemeClr val="bg1"/>
                  </a:solidFill>
                </a:rPr>
                <a:t>9V</a:t>
              </a:r>
            </a:p>
          </p:txBody>
        </p:sp>
      </p:grpSp>
      <mc:AlternateContent xmlns:mc="http://schemas.openxmlformats.org/markup-compatibility/2006" xmlns:p14="http://schemas.microsoft.com/office/powerpoint/2010/main">
        <mc:Choice Requires="p14">
          <p:contentPart p14:bwMode="auto" r:id="rId4">
            <p14:nvContentPartPr>
              <p14:cNvPr id="117" name="Ink 116">
                <a:extLst>
                  <a:ext uri="{FF2B5EF4-FFF2-40B4-BE49-F238E27FC236}">
                    <a16:creationId xmlns:a16="http://schemas.microsoft.com/office/drawing/2014/main" id="{2E092396-FE19-4FD4-8221-39376A4C2507}"/>
                  </a:ext>
                </a:extLst>
              </p14:cNvPr>
              <p14:cNvContentPartPr/>
              <p14:nvPr/>
            </p14:nvContentPartPr>
            <p14:xfrm>
              <a:off x="6434029" y="6114977"/>
              <a:ext cx="166680" cy="271800"/>
            </p14:xfrm>
          </p:contentPart>
        </mc:Choice>
        <mc:Fallback xmlns="">
          <p:pic>
            <p:nvPicPr>
              <p:cNvPr id="117" name="Ink 116">
                <a:extLst>
                  <a:ext uri="{FF2B5EF4-FFF2-40B4-BE49-F238E27FC236}">
                    <a16:creationId xmlns:a16="http://schemas.microsoft.com/office/drawing/2014/main" id="{2E092396-FE19-4FD4-8221-39376A4C2507}"/>
                  </a:ext>
                </a:extLst>
              </p:cNvPr>
              <p:cNvPicPr/>
              <p:nvPr/>
            </p:nvPicPr>
            <p:blipFill>
              <a:blip r:embed="rId5"/>
              <a:stretch>
                <a:fillRect/>
              </a:stretch>
            </p:blipFill>
            <p:spPr>
              <a:xfrm>
                <a:off x="6425029" y="6106337"/>
                <a:ext cx="1843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2" name="Ink 121">
                <a:extLst>
                  <a:ext uri="{FF2B5EF4-FFF2-40B4-BE49-F238E27FC236}">
                    <a16:creationId xmlns:a16="http://schemas.microsoft.com/office/drawing/2014/main" id="{F56BA80D-8BA4-489C-8B11-20FCBBE82C3F}"/>
                  </a:ext>
                </a:extLst>
              </p14:cNvPr>
              <p14:cNvContentPartPr/>
              <p14:nvPr/>
            </p14:nvContentPartPr>
            <p14:xfrm>
              <a:off x="2730349" y="5715377"/>
              <a:ext cx="1248480" cy="497880"/>
            </p14:xfrm>
          </p:contentPart>
        </mc:Choice>
        <mc:Fallback xmlns="">
          <p:pic>
            <p:nvPicPr>
              <p:cNvPr id="122" name="Ink 121">
                <a:extLst>
                  <a:ext uri="{FF2B5EF4-FFF2-40B4-BE49-F238E27FC236}">
                    <a16:creationId xmlns:a16="http://schemas.microsoft.com/office/drawing/2014/main" id="{F56BA80D-8BA4-489C-8B11-20FCBBE82C3F}"/>
                  </a:ext>
                </a:extLst>
              </p:cNvPr>
              <p:cNvPicPr/>
              <p:nvPr/>
            </p:nvPicPr>
            <p:blipFill>
              <a:blip r:embed="rId7"/>
              <a:stretch>
                <a:fillRect/>
              </a:stretch>
            </p:blipFill>
            <p:spPr>
              <a:xfrm>
                <a:off x="2721349" y="5706737"/>
                <a:ext cx="1266120" cy="515520"/>
              </a:xfrm>
              <a:prstGeom prst="rect">
                <a:avLst/>
              </a:prstGeom>
            </p:spPr>
          </p:pic>
        </mc:Fallback>
      </mc:AlternateContent>
      <p:grpSp>
        <p:nvGrpSpPr>
          <p:cNvPr id="135" name="Group 134">
            <a:extLst>
              <a:ext uri="{FF2B5EF4-FFF2-40B4-BE49-F238E27FC236}">
                <a16:creationId xmlns:a16="http://schemas.microsoft.com/office/drawing/2014/main" id="{5FCCA7ED-49BE-47BA-B98B-3C16663487AC}"/>
              </a:ext>
            </a:extLst>
          </p:cNvPr>
          <p:cNvGrpSpPr/>
          <p:nvPr/>
        </p:nvGrpSpPr>
        <p:grpSpPr>
          <a:xfrm>
            <a:off x="3758509" y="4518557"/>
            <a:ext cx="724856" cy="1226855"/>
            <a:chOff x="3331789" y="4797202"/>
            <a:chExt cx="724856" cy="1226855"/>
          </a:xfrm>
        </p:grpSpPr>
        <p:grpSp>
          <p:nvGrpSpPr>
            <p:cNvPr id="14" name="Group 13">
              <a:extLst>
                <a:ext uri="{FF2B5EF4-FFF2-40B4-BE49-F238E27FC236}">
                  <a16:creationId xmlns:a16="http://schemas.microsoft.com/office/drawing/2014/main" id="{4492927C-5298-46A7-BCF0-4CF974282AE9}"/>
                </a:ext>
              </a:extLst>
            </p:cNvPr>
            <p:cNvGrpSpPr/>
            <p:nvPr/>
          </p:nvGrpSpPr>
          <p:grpSpPr>
            <a:xfrm>
              <a:off x="3365044" y="4797202"/>
              <a:ext cx="691601" cy="1226855"/>
              <a:chOff x="2990321" y="4702325"/>
              <a:chExt cx="691601" cy="1226855"/>
            </a:xfrm>
          </p:grpSpPr>
          <p:cxnSp>
            <p:nvCxnSpPr>
              <p:cNvPr id="9" name="Straight Connector 8">
                <a:extLst>
                  <a:ext uri="{FF2B5EF4-FFF2-40B4-BE49-F238E27FC236}">
                    <a16:creationId xmlns:a16="http://schemas.microsoft.com/office/drawing/2014/main" id="{3E4D62A0-705F-4A47-884F-982D909FAD1B}"/>
                  </a:ext>
                </a:extLst>
              </p:cNvPr>
              <p:cNvCxnSpPr/>
              <p:nvPr/>
            </p:nvCxnSpPr>
            <p:spPr>
              <a:xfrm>
                <a:off x="3171296" y="5447081"/>
                <a:ext cx="0" cy="482099"/>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D5E53D1-BD02-46FB-9FF6-2F4D94C2D01F}"/>
                  </a:ext>
                </a:extLst>
              </p:cNvPr>
              <p:cNvCxnSpPr/>
              <p:nvPr/>
            </p:nvCxnSpPr>
            <p:spPr>
              <a:xfrm>
                <a:off x="3495146" y="5447081"/>
                <a:ext cx="0" cy="482099"/>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6588EA52-A1E2-45AB-8926-44D8B4BB7294}"/>
                  </a:ext>
                </a:extLst>
              </p:cNvPr>
              <p:cNvSpPr/>
              <p:nvPr/>
            </p:nvSpPr>
            <p:spPr>
              <a:xfrm>
                <a:off x="2990321" y="4702325"/>
                <a:ext cx="691601" cy="749643"/>
              </a:xfrm>
              <a:prstGeom prst="roundRect">
                <a:avLst/>
              </a:prstGeom>
              <a:solidFill>
                <a:srgbClr val="003087"/>
              </a:solid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p14="http://schemas.microsoft.com/office/powerpoint/2010/main">
          <mc:Choice Requires="p14">
            <p:contentPart p14:bwMode="auto" r:id="rId8">
              <p14:nvContentPartPr>
                <p14:cNvPr id="124" name="Ink 123">
                  <a:extLst>
                    <a:ext uri="{FF2B5EF4-FFF2-40B4-BE49-F238E27FC236}">
                      <a16:creationId xmlns:a16="http://schemas.microsoft.com/office/drawing/2014/main" id="{9011498D-7BF7-4912-8A0E-B0D9ED4BA133}"/>
                    </a:ext>
                  </a:extLst>
                </p14:cNvPr>
                <p14:cNvContentPartPr/>
                <p14:nvPr/>
              </p14:nvContentPartPr>
              <p14:xfrm>
                <a:off x="3331789" y="5091142"/>
                <a:ext cx="709200" cy="256320"/>
              </p14:xfrm>
            </p:contentPart>
          </mc:Choice>
          <mc:Fallback xmlns="">
            <p:pic>
              <p:nvPicPr>
                <p:cNvPr id="124" name="Ink 123">
                  <a:extLst>
                    <a:ext uri="{FF2B5EF4-FFF2-40B4-BE49-F238E27FC236}">
                      <a16:creationId xmlns:a16="http://schemas.microsoft.com/office/drawing/2014/main" id="{9011498D-7BF7-4912-8A0E-B0D9ED4BA133}"/>
                    </a:ext>
                  </a:extLst>
                </p:cNvPr>
                <p:cNvPicPr/>
                <p:nvPr/>
              </p:nvPicPr>
              <p:blipFill>
                <a:blip r:embed="rId9"/>
                <a:stretch>
                  <a:fillRect/>
                </a:stretch>
              </p:blipFill>
              <p:spPr>
                <a:xfrm>
                  <a:off x="3314149" y="5073502"/>
                  <a:ext cx="744840" cy="29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25" name="Ink 124">
                <a:extLst>
                  <a:ext uri="{FF2B5EF4-FFF2-40B4-BE49-F238E27FC236}">
                    <a16:creationId xmlns:a16="http://schemas.microsoft.com/office/drawing/2014/main" id="{3A6D8EC5-C3FB-4F46-9E14-35DF14B2995D}"/>
                  </a:ext>
                </a:extLst>
              </p14:cNvPr>
              <p14:cNvContentPartPr/>
              <p14:nvPr/>
            </p14:nvContentPartPr>
            <p14:xfrm>
              <a:off x="4271509" y="5740217"/>
              <a:ext cx="770040" cy="554760"/>
            </p14:xfrm>
          </p:contentPart>
        </mc:Choice>
        <mc:Fallback xmlns="">
          <p:pic>
            <p:nvPicPr>
              <p:cNvPr id="125" name="Ink 124">
                <a:extLst>
                  <a:ext uri="{FF2B5EF4-FFF2-40B4-BE49-F238E27FC236}">
                    <a16:creationId xmlns:a16="http://schemas.microsoft.com/office/drawing/2014/main" id="{3A6D8EC5-C3FB-4F46-9E14-35DF14B2995D}"/>
                  </a:ext>
                </a:extLst>
              </p:cNvPr>
              <p:cNvPicPr/>
              <p:nvPr/>
            </p:nvPicPr>
            <p:blipFill>
              <a:blip r:embed="rId11"/>
              <a:stretch>
                <a:fillRect/>
              </a:stretch>
            </p:blipFill>
            <p:spPr>
              <a:xfrm>
                <a:off x="4262869" y="5731577"/>
                <a:ext cx="78768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8" name="Ink 127">
                <a:extLst>
                  <a:ext uri="{FF2B5EF4-FFF2-40B4-BE49-F238E27FC236}">
                    <a16:creationId xmlns:a16="http://schemas.microsoft.com/office/drawing/2014/main" id="{224B1C6E-2C39-4105-9FFC-F8BD678E22F7}"/>
                  </a:ext>
                </a:extLst>
              </p14:cNvPr>
              <p14:cNvContentPartPr/>
              <p14:nvPr/>
            </p14:nvContentPartPr>
            <p14:xfrm>
              <a:off x="7160509" y="5583257"/>
              <a:ext cx="1532880" cy="689400"/>
            </p14:xfrm>
          </p:contentPart>
        </mc:Choice>
        <mc:Fallback xmlns="">
          <p:pic>
            <p:nvPicPr>
              <p:cNvPr id="128" name="Ink 127">
                <a:extLst>
                  <a:ext uri="{FF2B5EF4-FFF2-40B4-BE49-F238E27FC236}">
                    <a16:creationId xmlns:a16="http://schemas.microsoft.com/office/drawing/2014/main" id="{224B1C6E-2C39-4105-9FFC-F8BD678E22F7}"/>
                  </a:ext>
                </a:extLst>
              </p:cNvPr>
              <p:cNvPicPr/>
              <p:nvPr/>
            </p:nvPicPr>
            <p:blipFill>
              <a:blip r:embed="rId13"/>
              <a:stretch>
                <a:fillRect/>
              </a:stretch>
            </p:blipFill>
            <p:spPr>
              <a:xfrm>
                <a:off x="7151869" y="5574257"/>
                <a:ext cx="1550520" cy="707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 name="Ink 132">
                <a:extLst>
                  <a:ext uri="{FF2B5EF4-FFF2-40B4-BE49-F238E27FC236}">
                    <a16:creationId xmlns:a16="http://schemas.microsoft.com/office/drawing/2014/main" id="{26B29130-AAD7-41A3-BE89-6FE6403D8DEC}"/>
                  </a:ext>
                </a:extLst>
              </p14:cNvPr>
              <p14:cNvContentPartPr/>
              <p14:nvPr/>
            </p14:nvContentPartPr>
            <p14:xfrm>
              <a:off x="5638789" y="6062417"/>
              <a:ext cx="289800" cy="300960"/>
            </p14:xfrm>
          </p:contentPart>
        </mc:Choice>
        <mc:Fallback xmlns="">
          <p:pic>
            <p:nvPicPr>
              <p:cNvPr id="133" name="Ink 132">
                <a:extLst>
                  <a:ext uri="{FF2B5EF4-FFF2-40B4-BE49-F238E27FC236}">
                    <a16:creationId xmlns:a16="http://schemas.microsoft.com/office/drawing/2014/main" id="{26B29130-AAD7-41A3-BE89-6FE6403D8DEC}"/>
                  </a:ext>
                </a:extLst>
              </p:cNvPr>
              <p:cNvPicPr/>
              <p:nvPr/>
            </p:nvPicPr>
            <p:blipFill>
              <a:blip r:embed="rId15"/>
              <a:stretch>
                <a:fillRect/>
              </a:stretch>
            </p:blipFill>
            <p:spPr>
              <a:xfrm>
                <a:off x="5630149" y="6053428"/>
                <a:ext cx="307440" cy="318579"/>
              </a:xfrm>
              <a:prstGeom prst="rect">
                <a:avLst/>
              </a:prstGeom>
            </p:spPr>
          </p:pic>
        </mc:Fallback>
      </mc:AlternateContent>
      <p:sp>
        <p:nvSpPr>
          <p:cNvPr id="136" name="Rectangle 135">
            <a:extLst>
              <a:ext uri="{FF2B5EF4-FFF2-40B4-BE49-F238E27FC236}">
                <a16:creationId xmlns:a16="http://schemas.microsoft.com/office/drawing/2014/main" id="{CDDE1B80-EFBF-40B5-B021-200E67E35EDE}"/>
              </a:ext>
            </a:extLst>
          </p:cNvPr>
          <p:cNvSpPr/>
          <p:nvPr/>
        </p:nvSpPr>
        <p:spPr>
          <a:xfrm>
            <a:off x="6186603" y="4670558"/>
            <a:ext cx="3107866" cy="1772272"/>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1002E911-386B-4882-92DE-3046024E0A7B}"/>
              </a:ext>
            </a:extLst>
          </p:cNvPr>
          <p:cNvSpPr/>
          <p:nvPr/>
        </p:nvSpPr>
        <p:spPr>
          <a:xfrm>
            <a:off x="2137527" y="4061191"/>
            <a:ext cx="4252120" cy="2282890"/>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805F6746-9BB1-4ADE-86FD-CE3333F454FC}"/>
              </a:ext>
            </a:extLst>
          </p:cNvPr>
          <p:cNvSpPr/>
          <p:nvPr/>
        </p:nvSpPr>
        <p:spPr>
          <a:xfrm>
            <a:off x="6798049" y="4323690"/>
            <a:ext cx="2630207" cy="369332"/>
          </a:xfrm>
          <a:prstGeom prst="rect">
            <a:avLst/>
          </a:prstGeom>
        </p:spPr>
        <p:txBody>
          <a:bodyPr wrap="none">
            <a:spAutoFit/>
          </a:bodyPr>
          <a:lstStyle/>
          <a:p>
            <a:r>
              <a:rPr lang="en-US" dirty="0">
                <a:solidFill>
                  <a:srgbClr val="7030A0"/>
                </a:solidFill>
              </a:rPr>
              <a:t>Circuit 1: 5V from Arduino</a:t>
            </a:r>
          </a:p>
        </p:txBody>
      </p:sp>
      <p:sp>
        <p:nvSpPr>
          <p:cNvPr id="139" name="Rectangle 138">
            <a:extLst>
              <a:ext uri="{FF2B5EF4-FFF2-40B4-BE49-F238E27FC236}">
                <a16:creationId xmlns:a16="http://schemas.microsoft.com/office/drawing/2014/main" id="{62837ADC-0C42-48E2-A8BD-F1E278673BD0}"/>
              </a:ext>
            </a:extLst>
          </p:cNvPr>
          <p:cNvSpPr/>
          <p:nvPr/>
        </p:nvSpPr>
        <p:spPr>
          <a:xfrm>
            <a:off x="133247" y="4715171"/>
            <a:ext cx="2014785" cy="1200329"/>
          </a:xfrm>
          <a:prstGeom prst="rect">
            <a:avLst/>
          </a:prstGeom>
        </p:spPr>
        <p:txBody>
          <a:bodyPr wrap="square">
            <a:spAutoFit/>
          </a:bodyPr>
          <a:lstStyle/>
          <a:p>
            <a:r>
              <a:rPr lang="en-US" dirty="0">
                <a:solidFill>
                  <a:srgbClr val="00B050"/>
                </a:solidFill>
              </a:rPr>
              <a:t>Circuit 2: 9V from external power supply. Switched on using 5V source</a:t>
            </a:r>
          </a:p>
        </p:txBody>
      </p:sp>
      <p:sp>
        <p:nvSpPr>
          <p:cNvPr id="140" name="Rectangle 139">
            <a:extLst>
              <a:ext uri="{FF2B5EF4-FFF2-40B4-BE49-F238E27FC236}">
                <a16:creationId xmlns:a16="http://schemas.microsoft.com/office/drawing/2014/main" id="{BAD09527-6207-4598-9022-E204818AA4EC}"/>
              </a:ext>
            </a:extLst>
          </p:cNvPr>
          <p:cNvSpPr/>
          <p:nvPr/>
        </p:nvSpPr>
        <p:spPr>
          <a:xfrm>
            <a:off x="3809484" y="4481393"/>
            <a:ext cx="802806" cy="307777"/>
          </a:xfrm>
          <a:prstGeom prst="rect">
            <a:avLst/>
          </a:prstGeom>
        </p:spPr>
        <p:txBody>
          <a:bodyPr wrap="square">
            <a:spAutoFit/>
          </a:bodyPr>
          <a:lstStyle/>
          <a:p>
            <a:r>
              <a:rPr lang="en-US" sz="1400" dirty="0">
                <a:solidFill>
                  <a:schemeClr val="bg1"/>
                </a:solidFill>
              </a:rPr>
              <a:t>Heater</a:t>
            </a:r>
          </a:p>
        </p:txBody>
      </p:sp>
      <p:sp>
        <p:nvSpPr>
          <p:cNvPr id="141" name="Rectangle 140">
            <a:extLst>
              <a:ext uri="{FF2B5EF4-FFF2-40B4-BE49-F238E27FC236}">
                <a16:creationId xmlns:a16="http://schemas.microsoft.com/office/drawing/2014/main" id="{BBA5F249-38EF-4024-9B76-3169F8A58D4E}"/>
              </a:ext>
            </a:extLst>
          </p:cNvPr>
          <p:cNvSpPr/>
          <p:nvPr/>
        </p:nvSpPr>
        <p:spPr>
          <a:xfrm>
            <a:off x="2294678" y="6495384"/>
            <a:ext cx="8913915" cy="338554"/>
          </a:xfrm>
          <a:prstGeom prst="rect">
            <a:avLst/>
          </a:prstGeom>
        </p:spPr>
        <p:txBody>
          <a:bodyPr wrap="none">
            <a:spAutoFit/>
          </a:bodyPr>
          <a:lstStyle/>
          <a:p>
            <a:r>
              <a:rPr lang="en-US" sz="1600" i="1" dirty="0">
                <a:solidFill>
                  <a:srgbClr val="003087"/>
                </a:solidFill>
              </a:rPr>
              <a:t>NOTE: This is a generalized version of the circuitry, more components will be needed for implementation.</a:t>
            </a:r>
            <a:endParaRPr lang="en-US" sz="1600" i="1" dirty="0"/>
          </a:p>
        </p:txBody>
      </p:sp>
    </p:spTree>
    <p:extLst>
      <p:ext uri="{BB962C8B-B14F-4D97-AF65-F5344CB8AC3E}">
        <p14:creationId xmlns:p14="http://schemas.microsoft.com/office/powerpoint/2010/main" val="339010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136" grpId="0" animBg="1"/>
      <p:bldP spid="137" grpId="0" animBg="1"/>
      <p:bldP spid="138" grpId="0"/>
      <p:bldP spid="139" grpId="0"/>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893</Words>
  <Application>Microsoft Office PowerPoint</Application>
  <PresentationFormat>Widescreen</PresentationFormat>
  <Paragraphs>122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What is a Relay System?</vt:lpstr>
      <vt:lpstr>Relays</vt:lpstr>
      <vt:lpstr>Relays</vt:lpstr>
      <vt:lpstr>What are relays?</vt:lpstr>
      <vt:lpstr>How do relays work?</vt:lpstr>
      <vt:lpstr>Relay Terminology</vt:lpstr>
      <vt:lpstr>Relay Terminology</vt:lpstr>
      <vt:lpstr>Relay Terminology</vt:lpstr>
      <vt:lpstr>Sous Vide Application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Electricity</dc:title>
  <dc:creator>Krystal Corbett</dc:creator>
  <cp:lastModifiedBy>Windows User</cp:lastModifiedBy>
  <cp:revision>90</cp:revision>
  <cp:lastPrinted>2020-02-14T16:13:42Z</cp:lastPrinted>
  <dcterms:created xsi:type="dcterms:W3CDTF">2017-03-05T23:41:57Z</dcterms:created>
  <dcterms:modified xsi:type="dcterms:W3CDTF">2020-07-14T16:38:16Z</dcterms:modified>
</cp:coreProperties>
</file>