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2" r:id="rId2"/>
    <p:sldId id="314" r:id="rId3"/>
    <p:sldId id="257" r:id="rId4"/>
    <p:sldId id="315" r:id="rId5"/>
    <p:sldId id="317" r:id="rId6"/>
    <p:sldId id="316" r:id="rId7"/>
    <p:sldId id="31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003087"/>
    <a:srgbClr val="CB333B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94" d="100"/>
          <a:sy n="94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atech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3268073"/>
            <a:ext cx="4256621" cy="120721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Inductors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5B804-F55B-4C37-B9C4-AB044EE22FEF}"/>
              </a:ext>
            </a:extLst>
          </p:cNvPr>
          <p:cNvSpPr/>
          <p:nvPr/>
        </p:nvSpPr>
        <p:spPr>
          <a:xfrm>
            <a:off x="0" y="0"/>
            <a:ext cx="500793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8950C-F9E2-4B32-B51D-C2BBFD97A8F0}"/>
              </a:ext>
            </a:extLst>
          </p:cNvPr>
          <p:cNvSpPr/>
          <p:nvPr/>
        </p:nvSpPr>
        <p:spPr>
          <a:xfrm>
            <a:off x="461772" y="492369"/>
            <a:ext cx="4046433" cy="573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b="1"/>
              <a:t>DISCLAIMER &amp; USAGE</a:t>
            </a:r>
            <a:endParaRPr lang="en-US" dirty="0"/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27" y="3499308"/>
            <a:ext cx="2119079" cy="192860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6EB66-E005-471E-A6E1-8B0AB972C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1" y="991146"/>
            <a:ext cx="3562594" cy="1443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169268"/>
            <a:ext cx="6422848" cy="405455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lvl="1"/>
            <a:r>
              <a:rPr lang="en-US" dirty="0"/>
              <a:t>This material is based upon work supported by the National Science Foundation's Advanced Technological Education Program under Grant No. 1801177.</a:t>
            </a:r>
          </a:p>
          <a:p>
            <a:pPr lvl="1"/>
            <a:r>
              <a:rPr lang="en-US" dirty="0"/>
              <a:t>Any opinions, findings, and conclusions or recommendations expressed in this material are those of the author(s) and do not necessarily reflect the views of the National Science Foundation.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F799B75-3963-4F77-BBA1-B252BFED32FF}"/>
              </a:ext>
            </a:extLst>
          </p:cNvPr>
          <p:cNvSpPr txBox="1">
            <a:spLocks/>
          </p:cNvSpPr>
          <p:nvPr/>
        </p:nvSpPr>
        <p:spPr>
          <a:xfrm>
            <a:off x="922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F945A-7155-4828-81E1-72232999352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E19E0-7915-40A8-8316-015D990C8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The Inductor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10515600" cy="5151198"/>
          </a:xfrm>
        </p:spPr>
        <p:txBody>
          <a:bodyPr>
            <a:normAutofit/>
          </a:bodyPr>
          <a:lstStyle/>
          <a:p>
            <a:r>
              <a:rPr lang="en-US" dirty="0"/>
              <a:t>A component that has the ability to store electrical energy in a magnetic field.</a:t>
            </a:r>
          </a:p>
          <a:p>
            <a:r>
              <a:rPr lang="en-US" dirty="0"/>
              <a:t>Constructed of an insulated wire coiled around a solid core </a:t>
            </a:r>
          </a:p>
          <a:p>
            <a:r>
              <a:rPr lang="en-US" dirty="0"/>
              <a:t>The water analogy may be used to realize how the energy is stored.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79076C1-E235-4BEE-9075-8E30660E2B75}"/>
              </a:ext>
            </a:extLst>
          </p:cNvPr>
          <p:cNvGrpSpPr/>
          <p:nvPr/>
        </p:nvGrpSpPr>
        <p:grpSpPr>
          <a:xfrm>
            <a:off x="743985" y="3552358"/>
            <a:ext cx="4451148" cy="2083462"/>
            <a:chOff x="938544" y="3767818"/>
            <a:chExt cx="4451148" cy="208346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93E49B9-7E97-4080-9B2D-C4EE8B431516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1054321" y="4835901"/>
              <a:ext cx="914400" cy="166255"/>
              <a:chOff x="34047" y="3667328"/>
              <a:chExt cx="5029200" cy="914400"/>
            </a:xfrm>
          </p:grpSpPr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94C18D2E-DF8F-4F3B-90AF-3B98C6973B99}"/>
                  </a:ext>
                </a:extLst>
              </p:cNvPr>
              <p:cNvSpPr/>
              <p:nvPr/>
            </p:nvSpPr>
            <p:spPr>
              <a:xfrm>
                <a:off x="719847" y="3667328"/>
                <a:ext cx="914400" cy="914400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56CA2865-0C6D-4D45-BBB9-FE3160CD625E}"/>
                  </a:ext>
                </a:extLst>
              </p:cNvPr>
              <p:cNvSpPr/>
              <p:nvPr/>
            </p:nvSpPr>
            <p:spPr>
              <a:xfrm>
                <a:off x="1634247" y="3667328"/>
                <a:ext cx="914400" cy="914400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:a16="http://schemas.microsoft.com/office/drawing/2014/main" id="{680B82CB-9E8F-45C8-A90B-F2E711F1939F}"/>
                  </a:ext>
                </a:extLst>
              </p:cNvPr>
              <p:cNvSpPr/>
              <p:nvPr/>
            </p:nvSpPr>
            <p:spPr>
              <a:xfrm>
                <a:off x="2548647" y="3667328"/>
                <a:ext cx="914400" cy="914400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28A2A4CC-D8C9-4116-9F1E-509ED139A2AA}"/>
                  </a:ext>
                </a:extLst>
              </p:cNvPr>
              <p:cNvSpPr/>
              <p:nvPr/>
            </p:nvSpPr>
            <p:spPr>
              <a:xfrm>
                <a:off x="3463047" y="3667328"/>
                <a:ext cx="914400" cy="914400"/>
              </a:xfrm>
              <a:prstGeom prst="arc">
                <a:avLst>
                  <a:gd name="adj1" fmla="val 1081639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F71D14D-CE48-4E7C-855A-32CB81CD7A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047" y="4122348"/>
                <a:ext cx="685800" cy="21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87962CB-779C-409E-922A-BF118E62E648}"/>
                  </a:ext>
                </a:extLst>
              </p:cNvPr>
              <p:cNvCxnSpPr>
                <a:stCxn id="21" idx="2"/>
              </p:cNvCxnSpPr>
              <p:nvPr/>
            </p:nvCxnSpPr>
            <p:spPr>
              <a:xfrm flipV="1">
                <a:off x="4377447" y="4122348"/>
                <a:ext cx="685800" cy="21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26A193D-EE71-466A-87DE-1A385F789550}"/>
                </a:ext>
              </a:extLst>
            </p:cNvPr>
            <p:cNvGrpSpPr/>
            <p:nvPr/>
          </p:nvGrpSpPr>
          <p:grpSpPr>
            <a:xfrm>
              <a:off x="1656838" y="4022479"/>
              <a:ext cx="3732854" cy="1828801"/>
              <a:chOff x="1055377" y="2971801"/>
              <a:chExt cx="3732854" cy="1828801"/>
            </a:xfrm>
          </p:grpSpPr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BF0AEF6E-BB60-4D5E-8C63-7268D554539F}"/>
                  </a:ext>
                </a:extLst>
              </p:cNvPr>
              <p:cNvSpPr/>
              <p:nvPr/>
            </p:nvSpPr>
            <p:spPr>
              <a:xfrm rot="16200000">
                <a:off x="832494" y="3423291"/>
                <a:ext cx="1371586" cy="925820"/>
              </a:xfrm>
              <a:prstGeom prst="triangl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1D1D64B-9CC0-4FD8-AB54-BC21115A0FC6}"/>
                  </a:ext>
                </a:extLst>
              </p:cNvPr>
              <p:cNvSpPr/>
              <p:nvPr/>
            </p:nvSpPr>
            <p:spPr>
              <a:xfrm>
                <a:off x="1670676" y="2971801"/>
                <a:ext cx="1828800" cy="1828800"/>
              </a:xfrm>
              <a:prstGeom prst="ellipse">
                <a:avLst/>
              </a:prstGeom>
              <a:solidFill>
                <a:srgbClr val="69B3E7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A9936A8-6800-49C4-93B0-72742238EF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85075" y="4443986"/>
                <a:ext cx="1" cy="35661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ADE028D-9795-42AC-9ECF-2D424D223FF9}"/>
                  </a:ext>
                </a:extLst>
              </p:cNvPr>
              <p:cNvCxnSpPr>
                <a:cxnSpLocks/>
                <a:endCxn id="34" idx="0"/>
              </p:cNvCxnSpPr>
              <p:nvPr/>
            </p:nvCxnSpPr>
            <p:spPr>
              <a:xfrm flipV="1">
                <a:off x="2585076" y="2971801"/>
                <a:ext cx="0" cy="35813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E7CB4B-0DDD-4296-8E50-46D08BF291D7}"/>
                  </a:ext>
                </a:extLst>
              </p:cNvPr>
              <p:cNvSpPr txBox="1"/>
              <p:nvPr/>
            </p:nvSpPr>
            <p:spPr>
              <a:xfrm>
                <a:off x="3675900" y="4369069"/>
                <a:ext cx="535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Coil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760A53A-6282-4814-99FF-CE7E874754FF}"/>
                  </a:ext>
                </a:extLst>
              </p:cNvPr>
              <p:cNvSpPr txBox="1"/>
              <p:nvPr/>
            </p:nvSpPr>
            <p:spPr>
              <a:xfrm>
                <a:off x="3657600" y="3683685"/>
                <a:ext cx="1130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Solid Core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9C8E308-4815-4AED-A375-518AB4D050A1}"/>
                  </a:ext>
                </a:extLst>
              </p:cNvPr>
              <p:cNvCxnSpPr>
                <a:cxnSpLocks/>
                <a:stCxn id="40" idx="1"/>
              </p:cNvCxnSpPr>
              <p:nvPr/>
            </p:nvCxnSpPr>
            <p:spPr>
              <a:xfrm flipH="1" flipV="1">
                <a:off x="2717166" y="4053016"/>
                <a:ext cx="958734" cy="5007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F11B47E9-3B57-4C19-87EC-754E7E59EE20}"/>
                  </a:ext>
                </a:extLst>
              </p:cNvPr>
              <p:cNvCxnSpPr>
                <a:cxnSpLocks/>
                <a:stCxn id="41" idx="1"/>
              </p:cNvCxnSpPr>
              <p:nvPr/>
            </p:nvCxnSpPr>
            <p:spPr>
              <a:xfrm flipH="1">
                <a:off x="3127324" y="3868351"/>
                <a:ext cx="53027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2458E4-2B7E-4D9B-9038-9027B0224704}"/>
                </a:ext>
              </a:extLst>
            </p:cNvPr>
            <p:cNvSpPr txBox="1"/>
            <p:nvPr/>
          </p:nvSpPr>
          <p:spPr>
            <a:xfrm>
              <a:off x="938544" y="3767818"/>
              <a:ext cx="11459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Schematic</a:t>
              </a:r>
            </a:p>
            <a:p>
              <a:pPr algn="ctr"/>
              <a:r>
                <a:rPr lang="en-US" dirty="0"/>
                <a:t>Symbol</a:t>
              </a:r>
            </a:p>
          </p:txBody>
        </p:sp>
        <p:sp>
          <p:nvSpPr>
            <p:cNvPr id="48" name="Cylinder 47">
              <a:extLst>
                <a:ext uri="{FF2B5EF4-FFF2-40B4-BE49-F238E27FC236}">
                  <a16:creationId xmlns:a16="http://schemas.microsoft.com/office/drawing/2014/main" id="{07C85C9B-C9E5-43CD-A474-33716D7AAD94}"/>
                </a:ext>
              </a:extLst>
            </p:cNvPr>
            <p:cNvSpPr/>
            <p:nvPr/>
          </p:nvSpPr>
          <p:spPr>
            <a:xfrm rot="16200000">
              <a:off x="3014102" y="4439246"/>
              <a:ext cx="306769" cy="954903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B7CF5343-8187-4EA3-9152-81AB1E385C9F}"/>
                </a:ext>
              </a:extLst>
            </p:cNvPr>
            <p:cNvSpPr/>
            <p:nvPr/>
          </p:nvSpPr>
          <p:spPr>
            <a:xfrm>
              <a:off x="2781354" y="472472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2BCBFBF8-70B8-4489-ABAF-4E550AFBF4A9}"/>
                </a:ext>
              </a:extLst>
            </p:cNvPr>
            <p:cNvSpPr/>
            <p:nvPr/>
          </p:nvSpPr>
          <p:spPr>
            <a:xfrm>
              <a:off x="2873192" y="472472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C37C921E-8E22-4AC5-BB91-04E4946A14BB}"/>
                </a:ext>
              </a:extLst>
            </p:cNvPr>
            <p:cNvSpPr/>
            <p:nvPr/>
          </p:nvSpPr>
          <p:spPr>
            <a:xfrm>
              <a:off x="2963706" y="472472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D68370AC-F8E8-49CA-A15D-9CEC88B4238B}"/>
                </a:ext>
              </a:extLst>
            </p:cNvPr>
            <p:cNvSpPr/>
            <p:nvPr/>
          </p:nvSpPr>
          <p:spPr>
            <a:xfrm>
              <a:off x="3059225" y="472472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A84781C0-D1FF-4AE8-961A-C01E7D976AAF}"/>
                </a:ext>
              </a:extLst>
            </p:cNvPr>
            <p:cNvSpPr/>
            <p:nvPr/>
          </p:nvSpPr>
          <p:spPr>
            <a:xfrm>
              <a:off x="3146180" y="472472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F18D4778-D070-4603-A103-5D42F4F077F7}"/>
                </a:ext>
              </a:extLst>
            </p:cNvPr>
            <p:cNvSpPr/>
            <p:nvPr/>
          </p:nvSpPr>
          <p:spPr>
            <a:xfrm>
              <a:off x="3236694" y="4726464"/>
              <a:ext cx="228600" cy="350920"/>
            </a:xfrm>
            <a:prstGeom prst="arc">
              <a:avLst>
                <a:gd name="adj1" fmla="val 15401994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AB233C69-11DB-4D97-B13A-0B7B6A1C89D5}"/>
                </a:ext>
              </a:extLst>
            </p:cNvPr>
            <p:cNvSpPr/>
            <p:nvPr/>
          </p:nvSpPr>
          <p:spPr>
            <a:xfrm>
              <a:off x="3333818" y="4726464"/>
              <a:ext cx="228600" cy="350920"/>
            </a:xfrm>
            <a:prstGeom prst="arc">
              <a:avLst>
                <a:gd name="adj1" fmla="val 20410060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FFBF89ED-B1B8-48C2-B483-60278B3A5DBB}"/>
                </a:ext>
              </a:extLst>
            </p:cNvPr>
            <p:cNvSpPr/>
            <p:nvPr/>
          </p:nvSpPr>
          <p:spPr>
            <a:xfrm>
              <a:off x="2689187" y="4724724"/>
              <a:ext cx="228600" cy="350920"/>
            </a:xfrm>
            <a:prstGeom prst="arc">
              <a:avLst>
                <a:gd name="adj1" fmla="val 16181450"/>
                <a:gd name="adj2" fmla="val 5446442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Connector: Curved 65">
              <a:extLst>
                <a:ext uri="{FF2B5EF4-FFF2-40B4-BE49-F238E27FC236}">
                  <a16:creationId xmlns:a16="http://schemas.microsoft.com/office/drawing/2014/main" id="{024650BE-4BA2-421E-B203-F7FF8BFA490D}"/>
                </a:ext>
              </a:extLst>
            </p:cNvPr>
            <p:cNvCxnSpPr>
              <a:stCxn id="58" idx="0"/>
            </p:cNvCxnSpPr>
            <p:nvPr/>
          </p:nvCxnSpPr>
          <p:spPr>
            <a:xfrm rot="16200000" flipV="1">
              <a:off x="3132376" y="4434781"/>
              <a:ext cx="481173" cy="372852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or: Curved 74">
              <a:extLst>
                <a:ext uri="{FF2B5EF4-FFF2-40B4-BE49-F238E27FC236}">
                  <a16:creationId xmlns:a16="http://schemas.microsoft.com/office/drawing/2014/main" id="{5BAA0E1E-1BE0-43F1-95AF-66EF51091360}"/>
                </a:ext>
              </a:extLst>
            </p:cNvPr>
            <p:cNvCxnSpPr>
              <a:endCxn id="59" idx="0"/>
            </p:cNvCxnSpPr>
            <p:nvPr/>
          </p:nvCxnSpPr>
          <p:spPr>
            <a:xfrm rot="16200000" flipV="1">
              <a:off x="2611961" y="4915309"/>
              <a:ext cx="769934" cy="388775"/>
            </a:xfrm>
            <a:prstGeom prst="curvedConnector4">
              <a:avLst>
                <a:gd name="adj1" fmla="val 38963"/>
                <a:gd name="adj2" fmla="val 153657"/>
              </a:avLst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E6ABAA3C-3522-4A06-8F1E-B23E7C0D1CAC}"/>
              </a:ext>
            </a:extLst>
          </p:cNvPr>
          <p:cNvSpPr txBox="1">
            <a:spLocks/>
          </p:cNvSpPr>
          <p:nvPr/>
        </p:nvSpPr>
        <p:spPr>
          <a:xfrm>
            <a:off x="5998670" y="3512397"/>
            <a:ext cx="5979199" cy="216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three main classifications of inductors:</a:t>
            </a:r>
          </a:p>
          <a:p>
            <a:pPr lvl="1"/>
            <a:r>
              <a:rPr lang="en-US" dirty="0"/>
              <a:t>Air core</a:t>
            </a:r>
          </a:p>
          <a:p>
            <a:pPr lvl="1"/>
            <a:r>
              <a:rPr lang="en-US" dirty="0"/>
              <a:t>Iron core</a:t>
            </a:r>
          </a:p>
          <a:p>
            <a:pPr lvl="1"/>
            <a:r>
              <a:rPr lang="en-US" dirty="0"/>
              <a:t>Variable</a:t>
            </a:r>
          </a:p>
        </p:txBody>
      </p:sp>
      <p:pic>
        <p:nvPicPr>
          <p:cNvPr id="1026" name="Picture 2" descr="10pcs 330uH 331 Inductor Choke Radial Lead Power Inductor 8mm x ...">
            <a:extLst>
              <a:ext uri="{FF2B5EF4-FFF2-40B4-BE49-F238E27FC236}">
                <a16:creationId xmlns:a16="http://schemas.microsoft.com/office/drawing/2014/main" id="{3EBE8CB9-DDFD-4EA2-8506-4AC7CCC14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79" b="78929" l="4018" r="45893">
                        <a14:foregroundMark x1="10179" y1="38929" x2="10179" y2="38929"/>
                        <a14:foregroundMark x1="12857" y1="37679" x2="12857" y2="37679"/>
                        <a14:foregroundMark x1="6161" y1="42946" x2="6161" y2="42946"/>
                        <a14:foregroundMark x1="4196" y1="45357" x2="4196" y2="45357"/>
                        <a14:foregroundMark x1="41518" y1="76339" x2="41518" y2="76339"/>
                        <a14:foregroundMark x1="44911" y1="77768" x2="44911" y2="77768"/>
                        <a14:foregroundMark x1="45893" y1="78929" x2="45893" y2="78929"/>
                        <a14:foregroundMark x1="45893" y1="78125" x2="45893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2" t="35475" r="51419" b="19755"/>
          <a:stretch/>
        </p:blipFill>
        <p:spPr bwMode="auto">
          <a:xfrm>
            <a:off x="10017059" y="529481"/>
            <a:ext cx="1919077" cy="18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Hose">
            <a:extLst>
              <a:ext uri="{FF2B5EF4-FFF2-40B4-BE49-F238E27FC236}">
                <a16:creationId xmlns:a16="http://schemas.microsoft.com/office/drawing/2014/main" id="{FDF98410-FD83-44BA-84CA-14306A884419}"/>
              </a:ext>
            </a:extLst>
          </p:cNvPr>
          <p:cNvGrpSpPr/>
          <p:nvPr/>
        </p:nvGrpSpPr>
        <p:grpSpPr>
          <a:xfrm>
            <a:off x="2895600" y="5013317"/>
            <a:ext cx="6400800" cy="1097280"/>
            <a:chOff x="2044700" y="5007948"/>
            <a:chExt cx="6400800" cy="10972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A9C0F6-36EB-4B80-8B07-5EC77DAC2465}"/>
                </a:ext>
              </a:extLst>
            </p:cNvPr>
            <p:cNvSpPr/>
            <p:nvPr/>
          </p:nvSpPr>
          <p:spPr>
            <a:xfrm>
              <a:off x="2044700" y="5007948"/>
              <a:ext cx="6400800" cy="1097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EA6732-0031-46AC-A2D6-E49F58BEB15E}"/>
                </a:ext>
              </a:extLst>
            </p:cNvPr>
            <p:cNvSpPr/>
            <p:nvPr/>
          </p:nvSpPr>
          <p:spPr>
            <a:xfrm>
              <a:off x="2044700" y="5096670"/>
              <a:ext cx="6400800" cy="914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3" name="Drop 1">
            <a:extLst>
              <a:ext uri="{FF2B5EF4-FFF2-40B4-BE49-F238E27FC236}">
                <a16:creationId xmlns:a16="http://schemas.microsoft.com/office/drawing/2014/main" id="{A59D530E-B218-4152-B7AF-D29BDEABF8F3}"/>
              </a:ext>
            </a:extLst>
          </p:cNvPr>
          <p:cNvSpPr>
            <a:spLocks noChangeAspect="1"/>
          </p:cNvSpPr>
          <p:nvPr/>
        </p:nvSpPr>
        <p:spPr>
          <a:xfrm rot="18911114">
            <a:off x="2401086" y="5496900"/>
            <a:ext cx="227845" cy="228600"/>
          </a:xfrm>
          <a:prstGeom prst="teardrop">
            <a:avLst>
              <a:gd name="adj" fmla="val 168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Drop 2">
            <a:extLst>
              <a:ext uri="{FF2B5EF4-FFF2-40B4-BE49-F238E27FC236}">
                <a16:creationId xmlns:a16="http://schemas.microsoft.com/office/drawing/2014/main" id="{C28B8B0B-B065-47F4-B03F-55BD08332B28}"/>
              </a:ext>
            </a:extLst>
          </p:cNvPr>
          <p:cNvSpPr>
            <a:spLocks noChangeAspect="1"/>
          </p:cNvSpPr>
          <p:nvPr/>
        </p:nvSpPr>
        <p:spPr>
          <a:xfrm rot="18911114">
            <a:off x="2401087" y="5496899"/>
            <a:ext cx="227845" cy="228600"/>
          </a:xfrm>
          <a:prstGeom prst="teardrop">
            <a:avLst>
              <a:gd name="adj" fmla="val 168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Drop 3">
            <a:extLst>
              <a:ext uri="{FF2B5EF4-FFF2-40B4-BE49-F238E27FC236}">
                <a16:creationId xmlns:a16="http://schemas.microsoft.com/office/drawing/2014/main" id="{ACA8C8CA-61B9-4672-B426-04ED2DAC22E5}"/>
              </a:ext>
            </a:extLst>
          </p:cNvPr>
          <p:cNvSpPr>
            <a:spLocks noChangeAspect="1"/>
          </p:cNvSpPr>
          <p:nvPr/>
        </p:nvSpPr>
        <p:spPr>
          <a:xfrm rot="18911114">
            <a:off x="2401084" y="5496899"/>
            <a:ext cx="227845" cy="228600"/>
          </a:xfrm>
          <a:prstGeom prst="teardrop">
            <a:avLst>
              <a:gd name="adj" fmla="val 168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Drop 4">
            <a:extLst>
              <a:ext uri="{FF2B5EF4-FFF2-40B4-BE49-F238E27FC236}">
                <a16:creationId xmlns:a16="http://schemas.microsoft.com/office/drawing/2014/main" id="{74758C29-8583-4B58-AC8F-F394E6DD7474}"/>
              </a:ext>
            </a:extLst>
          </p:cNvPr>
          <p:cNvSpPr>
            <a:spLocks noChangeAspect="1"/>
          </p:cNvSpPr>
          <p:nvPr/>
        </p:nvSpPr>
        <p:spPr>
          <a:xfrm rot="18911114">
            <a:off x="2401079" y="5496900"/>
            <a:ext cx="227845" cy="228600"/>
          </a:xfrm>
          <a:prstGeom prst="teardrop">
            <a:avLst>
              <a:gd name="adj" fmla="val 168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Drop 5">
            <a:extLst>
              <a:ext uri="{FF2B5EF4-FFF2-40B4-BE49-F238E27FC236}">
                <a16:creationId xmlns:a16="http://schemas.microsoft.com/office/drawing/2014/main" id="{0C182145-C518-4DF1-ADEB-14ACFAB020D5}"/>
              </a:ext>
            </a:extLst>
          </p:cNvPr>
          <p:cNvSpPr>
            <a:spLocks noChangeAspect="1"/>
          </p:cNvSpPr>
          <p:nvPr/>
        </p:nvSpPr>
        <p:spPr>
          <a:xfrm rot="18911114">
            <a:off x="2401071" y="5496897"/>
            <a:ext cx="227845" cy="228600"/>
          </a:xfrm>
          <a:prstGeom prst="teardrop">
            <a:avLst>
              <a:gd name="adj" fmla="val 168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Drop 6">
            <a:extLst>
              <a:ext uri="{FF2B5EF4-FFF2-40B4-BE49-F238E27FC236}">
                <a16:creationId xmlns:a16="http://schemas.microsoft.com/office/drawing/2014/main" id="{9652A5DB-3F84-4AE2-B8DF-6B80B4568C8D}"/>
              </a:ext>
            </a:extLst>
          </p:cNvPr>
          <p:cNvSpPr>
            <a:spLocks noChangeAspect="1"/>
          </p:cNvSpPr>
          <p:nvPr/>
        </p:nvSpPr>
        <p:spPr>
          <a:xfrm rot="18911114">
            <a:off x="2401071" y="5496898"/>
            <a:ext cx="227845" cy="228600"/>
          </a:xfrm>
          <a:prstGeom prst="teardrop">
            <a:avLst>
              <a:gd name="adj" fmla="val 168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Drop 7">
            <a:extLst>
              <a:ext uri="{FF2B5EF4-FFF2-40B4-BE49-F238E27FC236}">
                <a16:creationId xmlns:a16="http://schemas.microsoft.com/office/drawing/2014/main" id="{210B7E58-F260-4528-A0EF-63609048DEAB}"/>
              </a:ext>
            </a:extLst>
          </p:cNvPr>
          <p:cNvSpPr>
            <a:spLocks noChangeAspect="1"/>
          </p:cNvSpPr>
          <p:nvPr/>
        </p:nvSpPr>
        <p:spPr>
          <a:xfrm rot="18911114">
            <a:off x="2401071" y="5496894"/>
            <a:ext cx="227845" cy="228600"/>
          </a:xfrm>
          <a:prstGeom prst="teardrop">
            <a:avLst>
              <a:gd name="adj" fmla="val 168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Drop 8">
            <a:extLst>
              <a:ext uri="{FF2B5EF4-FFF2-40B4-BE49-F238E27FC236}">
                <a16:creationId xmlns:a16="http://schemas.microsoft.com/office/drawing/2014/main" id="{D23D6F5D-9BA4-4CD3-9A28-920DFD44F95A}"/>
              </a:ext>
            </a:extLst>
          </p:cNvPr>
          <p:cNvSpPr>
            <a:spLocks noChangeAspect="1"/>
          </p:cNvSpPr>
          <p:nvPr/>
        </p:nvSpPr>
        <p:spPr>
          <a:xfrm rot="18911114">
            <a:off x="2401072" y="5496895"/>
            <a:ext cx="227845" cy="228600"/>
          </a:xfrm>
          <a:prstGeom prst="teardrop">
            <a:avLst>
              <a:gd name="adj" fmla="val 168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rop 9">
            <a:extLst>
              <a:ext uri="{FF2B5EF4-FFF2-40B4-BE49-F238E27FC236}">
                <a16:creationId xmlns:a16="http://schemas.microsoft.com/office/drawing/2014/main" id="{4DDED3B9-6642-4BF3-BF6E-722565B472BF}"/>
              </a:ext>
            </a:extLst>
          </p:cNvPr>
          <p:cNvSpPr>
            <a:spLocks noChangeAspect="1"/>
          </p:cNvSpPr>
          <p:nvPr/>
        </p:nvSpPr>
        <p:spPr>
          <a:xfrm rot="18911114">
            <a:off x="2401054" y="5496894"/>
            <a:ext cx="227845" cy="228600"/>
          </a:xfrm>
          <a:prstGeom prst="teardrop">
            <a:avLst>
              <a:gd name="adj" fmla="val 168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ate">
            <a:extLst>
              <a:ext uri="{FF2B5EF4-FFF2-40B4-BE49-F238E27FC236}">
                <a16:creationId xmlns:a16="http://schemas.microsoft.com/office/drawing/2014/main" id="{E87F92EF-A9D6-4DDB-98F5-8E0FCBB60F49}"/>
              </a:ext>
            </a:extLst>
          </p:cNvPr>
          <p:cNvGrpSpPr/>
          <p:nvPr/>
        </p:nvGrpSpPr>
        <p:grpSpPr>
          <a:xfrm>
            <a:off x="2712720" y="3915989"/>
            <a:ext cx="365760" cy="2194655"/>
            <a:chOff x="1203952" y="3916037"/>
            <a:chExt cx="365760" cy="219465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454764-105B-4FA3-B8F3-FCF51C19B0B2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alphaModFix amt="0"/>
            </a:blip>
            <a:srcRect t="47997"/>
            <a:stretch/>
          </p:blipFill>
          <p:spPr>
            <a:xfrm>
              <a:off x="1203952" y="3916037"/>
              <a:ext cx="365760" cy="219456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CDD37E4-CBA5-433E-B33B-AC0A974FE00C}"/>
                </a:ext>
              </a:extLst>
            </p:cNvPr>
            <p:cNvPicPr>
              <a:picLocks/>
            </p:cNvPicPr>
            <p:nvPr/>
          </p:nvPicPr>
          <p:blipFill rotWithShape="1">
            <a:blip r:embed="rId2"/>
            <a:srcRect t="47997"/>
            <a:stretch/>
          </p:blipFill>
          <p:spPr>
            <a:xfrm>
              <a:off x="1203952" y="5013317"/>
              <a:ext cx="182896" cy="1097375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11434912" cy="3909896"/>
          </a:xfrm>
        </p:spPr>
        <p:txBody>
          <a:bodyPr>
            <a:normAutofit/>
          </a:bodyPr>
          <a:lstStyle/>
          <a:p>
            <a:r>
              <a:rPr lang="en-US" dirty="0"/>
              <a:t>The behavior of electricity may be likened to the behavior of water.</a:t>
            </a:r>
          </a:p>
          <a:p>
            <a:r>
              <a:rPr lang="en-US" dirty="0"/>
              <a:t>Electric voltage is like water pressure.</a:t>
            </a:r>
          </a:p>
          <a:p>
            <a:r>
              <a:rPr lang="en-US" dirty="0"/>
              <a:t>Electric current is like the flow of water.</a:t>
            </a:r>
          </a:p>
          <a:p>
            <a:r>
              <a:rPr lang="en-US" dirty="0"/>
              <a:t>An inductor behaves like a water hose.</a:t>
            </a:r>
          </a:p>
          <a:p>
            <a:r>
              <a:rPr lang="en-US" dirty="0"/>
              <a:t>Does water stop flowing exactly when the water faucet is turned off? Why?</a:t>
            </a:r>
          </a:p>
          <a:p>
            <a:r>
              <a:rPr lang="en-US" dirty="0"/>
              <a:t>Energy is stored in the swelling of the water hose.</a:t>
            </a:r>
          </a:p>
          <a:p>
            <a:r>
              <a:rPr lang="en-US" dirty="0"/>
              <a:t>That energy is released when the water is turned off.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The Water Analogy</a:t>
            </a:r>
          </a:p>
        </p:txBody>
      </p:sp>
    </p:spTree>
    <p:extLst>
      <p:ext uri="{BB962C8B-B14F-4D97-AF65-F5344CB8AC3E}">
        <p14:creationId xmlns:p14="http://schemas.microsoft.com/office/powerpoint/2010/main" val="15047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grpId="0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2.96296E-6 L 0.59375 -0.0016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2.96296E-6 L 0.59375 -0.001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42" presetClass="path" presetSubtype="0" repeatCount="indefinite" accel="50000" decel="50000" fill="hold" grpId="0" nodeType="withEffect">
                                  <p:stCondLst>
                                    <p:cond delay="4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2.96296E-6 L 0.59375 -0.0016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-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0" dur="4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77556E-17 -0.00278 L 0.16693 -0.04723 " pathEditMode="relative" ptsTypes="AA">
                                      <p:cBhvr>
                                        <p:cTn id="6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13 -0.00394 L 0.16563 0.03958 " pathEditMode="relative" ptsTypes="AA">
                                      <p:cBhvr>
                                        <p:cTn id="6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13 -0.00278 L 0.29245 -0.04931 " pathEditMode="relative" ptsTypes="AA">
                                      <p:cBhvr>
                                        <p:cTn id="6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2.77556E-17 -0.00047 L 0.29063 0.03727 " pathEditMode="relative" ptsTypes="AA">
                                      <p:cBhvr>
                                        <p:cTn id="68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0065 -0.00047 L 0.44818 -0.04838 " pathEditMode="relative" ptsTypes="AA">
                                      <p:cBhvr>
                                        <p:cTn id="7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013 -0.00162 L 0.44818 0.03171 " pathEditMode="relative" ptsTypes="AA">
                                      <p:cBhvr>
                                        <p:cTn id="72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4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6667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622 0.03055 L 0.59128 0.00069 " pathEditMode="relative" ptsTypes="AA">
                                      <p:cBhvr>
                                        <p:cTn id="8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4622 -0.04931 L 0.59063 -0.00047 " pathEditMode="relative" ptsTypes="AA">
                                      <p:cBhvr>
                                        <p:cTn id="8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888 0.03727 L 0.59128 0.00069 " pathEditMode="relative" ptsTypes="AA">
                                      <p:cBhvr>
                                        <p:cTn id="8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29063 -0.05047 L 0.59128 0.00069 " pathEditMode="relative" ptsTypes="AA">
                                      <p:cBhvr>
                                        <p:cTn id="8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16315 0.03727 L 0.59193 -0.00047 " pathEditMode="relative" ptsTypes="AA">
                                      <p:cBhvr>
                                        <p:cTn id="8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0" presetClass="path" presetSubtype="0" accel="50000" decel="50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6563 -0.04838 L 0.59245 -0.00278 " pathEditMode="relative" ptsTypes="AA">
                                      <p:cBhvr>
                                        <p:cTn id="9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98" grpId="0" animBg="1"/>
      <p:bldP spid="98" grpId="1" animBg="1"/>
      <p:bldP spid="99" grpId="0" animBg="1"/>
      <p:bldP spid="99" grpId="1" animBg="1"/>
      <p:bldP spid="101" grpId="0" animBg="1"/>
      <p:bldP spid="101" grpId="1" animBg="1"/>
      <p:bldP spid="101" grpId="2" animBg="1"/>
      <p:bldP spid="103" grpId="0" animBg="1"/>
      <p:bldP spid="103" grpId="1" animBg="1"/>
      <p:bldP spid="103" grpId="2" animBg="1"/>
      <p:bldP spid="105" grpId="0" animBg="1"/>
      <p:bldP spid="105" grpId="1" animBg="1"/>
      <p:bldP spid="105" grpId="2" animBg="1"/>
      <p:bldP spid="107" grpId="0" animBg="1"/>
      <p:bldP spid="107" grpId="1" animBg="1"/>
      <p:bldP spid="107" grpId="2" animBg="1"/>
      <p:bldP spid="109" grpId="0" animBg="1"/>
      <p:bldP spid="109" grpId="1" animBg="1"/>
      <p:bldP spid="109" grpId="2" animBg="1"/>
      <p:bldP spid="111" grpId="0" animBg="1"/>
      <p:bldP spid="111" grpId="1" animBg="1"/>
      <p:bldP spid="1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29" y="141321"/>
            <a:ext cx="10515600" cy="705609"/>
          </a:xfrm>
        </p:spPr>
        <p:txBody>
          <a:bodyPr/>
          <a:lstStyle/>
          <a:p>
            <a:r>
              <a:rPr lang="en-US" dirty="0"/>
              <a:t>Inductor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5219340" cy="3267866"/>
          </a:xfrm>
        </p:spPr>
        <p:txBody>
          <a:bodyPr>
            <a:normAutofit/>
          </a:bodyPr>
          <a:lstStyle/>
          <a:p>
            <a:r>
              <a:rPr lang="en-US" dirty="0"/>
              <a:t>When a voltage source is applied to an inductor:</a:t>
            </a:r>
          </a:p>
          <a:p>
            <a:pPr lvl="1"/>
            <a:r>
              <a:rPr lang="en-US" dirty="0"/>
              <a:t>Current flow produces a magnetic field in the inductor</a:t>
            </a:r>
          </a:p>
          <a:p>
            <a:pPr lvl="1"/>
            <a:r>
              <a:rPr lang="en-US" dirty="0"/>
              <a:t>As the current increases, the magnetic field expands</a:t>
            </a:r>
          </a:p>
          <a:p>
            <a:pPr lvl="1"/>
            <a:r>
              <a:rPr lang="en-US" dirty="0"/>
              <a:t>As the current decreases, the magnetic field 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AB97BE-2F46-456E-A19F-CBDAF8FA01E4}"/>
              </a:ext>
            </a:extLst>
          </p:cNvPr>
          <p:cNvGrpSpPr/>
          <p:nvPr/>
        </p:nvGrpSpPr>
        <p:grpSpPr>
          <a:xfrm>
            <a:off x="6656965" y="975033"/>
            <a:ext cx="1143000" cy="1737358"/>
            <a:chOff x="5981700" y="960121"/>
            <a:chExt cx="1143000" cy="173735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67CBA7B-9208-42BA-BD35-561CB1B2F462}"/>
                </a:ext>
              </a:extLst>
            </p:cNvPr>
            <p:cNvCxnSpPr>
              <a:cxnSpLocks/>
            </p:cNvCxnSpPr>
            <p:nvPr/>
          </p:nvCxnSpPr>
          <p:spPr>
            <a:xfrm>
              <a:off x="5981700" y="1600200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EE08B73-6111-4C65-9D6C-C17BD6A30A1C}"/>
                </a:ext>
              </a:extLst>
            </p:cNvPr>
            <p:cNvCxnSpPr>
              <a:cxnSpLocks/>
            </p:cNvCxnSpPr>
            <p:nvPr/>
          </p:nvCxnSpPr>
          <p:spPr>
            <a:xfrm>
              <a:off x="6134100" y="1753042"/>
              <a:ext cx="838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78C5E4-0CA3-4438-9CA2-327E89C1AA12}"/>
                </a:ext>
              </a:extLst>
            </p:cNvPr>
            <p:cNvCxnSpPr>
              <a:cxnSpLocks/>
            </p:cNvCxnSpPr>
            <p:nvPr/>
          </p:nvCxnSpPr>
          <p:spPr>
            <a:xfrm>
              <a:off x="5981700" y="1904999"/>
              <a:ext cx="1143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6870651-0CE2-4AC9-9C0C-70FE8692EA74}"/>
                </a:ext>
              </a:extLst>
            </p:cNvPr>
            <p:cNvCxnSpPr>
              <a:cxnSpLocks/>
            </p:cNvCxnSpPr>
            <p:nvPr/>
          </p:nvCxnSpPr>
          <p:spPr>
            <a:xfrm>
              <a:off x="6134100" y="2057400"/>
              <a:ext cx="8382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8C0D4FB-D4A3-4AA5-9B42-50936675AA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200" y="960121"/>
              <a:ext cx="0" cy="64007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0ECC5B0-301D-4309-9FFF-784C5D9FAF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200" y="2057400"/>
              <a:ext cx="0" cy="64007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E99C6A4-14E3-40F8-91F8-1CC8533BDF01}"/>
              </a:ext>
            </a:extLst>
          </p:cNvPr>
          <p:cNvCxnSpPr>
            <a:cxnSpLocks/>
          </p:cNvCxnSpPr>
          <p:nvPr/>
        </p:nvCxnSpPr>
        <p:spPr>
          <a:xfrm>
            <a:off x="7228468" y="2712391"/>
            <a:ext cx="0" cy="52077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29879D-77E8-4FA2-9711-0BF76A819818}"/>
              </a:ext>
            </a:extLst>
          </p:cNvPr>
          <p:cNvCxnSpPr>
            <a:cxnSpLocks/>
          </p:cNvCxnSpPr>
          <p:nvPr/>
        </p:nvCxnSpPr>
        <p:spPr>
          <a:xfrm flipH="1">
            <a:off x="7228465" y="3233162"/>
            <a:ext cx="36636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30FD30-D913-4146-81C3-8E8AB650D95A}"/>
              </a:ext>
            </a:extLst>
          </p:cNvPr>
          <p:cNvCxnSpPr>
            <a:cxnSpLocks/>
          </p:cNvCxnSpPr>
          <p:nvPr/>
        </p:nvCxnSpPr>
        <p:spPr>
          <a:xfrm flipH="1">
            <a:off x="7233228" y="489962"/>
            <a:ext cx="365892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7340ED-1B22-4552-9206-94FC160367C2}"/>
              </a:ext>
            </a:extLst>
          </p:cNvPr>
          <p:cNvCxnSpPr>
            <a:cxnSpLocks/>
          </p:cNvCxnSpPr>
          <p:nvPr/>
        </p:nvCxnSpPr>
        <p:spPr>
          <a:xfrm flipV="1">
            <a:off x="7228465" y="489963"/>
            <a:ext cx="0" cy="4850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4F237B8-B877-4942-9E30-7373EE90387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0740585" y="1084753"/>
            <a:ext cx="303136" cy="1667243"/>
            <a:chOff x="1233835" y="4246368"/>
            <a:chExt cx="166255" cy="914400"/>
          </a:xfrm>
        </p:grpSpPr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F46C71A1-DA98-49C0-91C7-DAB3D369D946}"/>
                </a:ext>
              </a:extLst>
            </p:cNvPr>
            <p:cNvSpPr/>
            <p:nvPr/>
          </p:nvSpPr>
          <p:spPr>
            <a:xfrm rot="16200000">
              <a:off x="1233835" y="4869823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208A3E2C-74D7-46BC-A84B-63FF3C55A67D}"/>
                </a:ext>
              </a:extLst>
            </p:cNvPr>
            <p:cNvSpPr/>
            <p:nvPr/>
          </p:nvSpPr>
          <p:spPr>
            <a:xfrm rot="16200000">
              <a:off x="1233835" y="4703568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35EAD261-4FD7-434F-89E1-161129966D14}"/>
                </a:ext>
              </a:extLst>
            </p:cNvPr>
            <p:cNvSpPr/>
            <p:nvPr/>
          </p:nvSpPr>
          <p:spPr>
            <a:xfrm rot="16200000">
              <a:off x="1233835" y="4537314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A4C7F167-8F4F-43A8-8229-E622ED82A744}"/>
                </a:ext>
              </a:extLst>
            </p:cNvPr>
            <p:cNvSpPr/>
            <p:nvPr/>
          </p:nvSpPr>
          <p:spPr>
            <a:xfrm rot="16200000">
              <a:off x="1233835" y="4371059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899975C-6207-49D6-8781-BDE2C604DF6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254418" y="5098225"/>
              <a:ext cx="124691" cy="3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BF82CDF-E329-4D51-B1B7-2A691227A0DB}"/>
                </a:ext>
              </a:extLst>
            </p:cNvPr>
            <p:cNvCxnSpPr>
              <a:stCxn id="39" idx="2"/>
            </p:cNvCxnSpPr>
            <p:nvPr/>
          </p:nvCxnSpPr>
          <p:spPr>
            <a:xfrm rot="16200000" flipV="1">
              <a:off x="1254418" y="4308516"/>
              <a:ext cx="124691" cy="39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0771E87-90D6-4543-9A8D-C10534A95B30}"/>
              </a:ext>
            </a:extLst>
          </p:cNvPr>
          <p:cNvCxnSpPr/>
          <p:nvPr/>
        </p:nvCxnSpPr>
        <p:spPr>
          <a:xfrm flipV="1">
            <a:off x="10892153" y="489962"/>
            <a:ext cx="0" cy="596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902EB54-4C28-43CF-B8AD-503DE4309DE6}"/>
              </a:ext>
            </a:extLst>
          </p:cNvPr>
          <p:cNvCxnSpPr/>
          <p:nvPr/>
        </p:nvCxnSpPr>
        <p:spPr>
          <a:xfrm>
            <a:off x="10892153" y="2753531"/>
            <a:ext cx="0" cy="4796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ACFB14-53F7-4ADF-A7B8-3E3140E3FBA0}"/>
              </a:ext>
            </a:extLst>
          </p:cNvPr>
          <p:cNvGrpSpPr/>
          <p:nvPr/>
        </p:nvGrpSpPr>
        <p:grpSpPr>
          <a:xfrm>
            <a:off x="6565525" y="1264814"/>
            <a:ext cx="182880" cy="182880"/>
            <a:chOff x="4267200" y="1754503"/>
            <a:chExt cx="182880" cy="18288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3064C28-17A0-4692-B83D-52340A1AF9A5}"/>
                </a:ext>
              </a:extLst>
            </p:cNvPr>
            <p:cNvCxnSpPr>
              <a:cxnSpLocks/>
            </p:cNvCxnSpPr>
            <p:nvPr/>
          </p:nvCxnSpPr>
          <p:spPr>
            <a:xfrm>
              <a:off x="4267200" y="1844039"/>
              <a:ext cx="1828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FAF0C60-0EA1-4F7C-A754-0AFE45F7D3CC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1754503"/>
              <a:ext cx="0" cy="1828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54C564-CE2A-427F-B718-888638A2CB17}"/>
              </a:ext>
            </a:extLst>
          </p:cNvPr>
          <p:cNvCxnSpPr>
            <a:cxnSpLocks/>
          </p:cNvCxnSpPr>
          <p:nvPr/>
        </p:nvCxnSpPr>
        <p:spPr>
          <a:xfrm>
            <a:off x="6540644" y="2275224"/>
            <a:ext cx="18288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9CD929F-4CB8-48E4-91BA-6C46449C0E7C}"/>
              </a:ext>
            </a:extLst>
          </p:cNvPr>
          <p:cNvGrpSpPr/>
          <p:nvPr/>
        </p:nvGrpSpPr>
        <p:grpSpPr>
          <a:xfrm>
            <a:off x="10447913" y="912534"/>
            <a:ext cx="990580" cy="2011680"/>
            <a:chOff x="10447913" y="912534"/>
            <a:chExt cx="990580" cy="201168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9671ECB-AD64-4965-9183-6A48B9E118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7966" y="1095414"/>
              <a:ext cx="405237" cy="164592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6D72D4C-E7C9-4BBF-A25F-49E2A1F474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28019" y="1278294"/>
              <a:ext cx="315184" cy="128016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E75A6EC8-AEFE-48C8-B2DA-088B044CD4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19367" y="1461174"/>
              <a:ext cx="225131" cy="9144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620C5B6-B2DA-4EE2-A11D-134CE6C405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7913" y="912534"/>
              <a:ext cx="495290" cy="201168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4D7FC83-8CA3-4795-AC28-98CF09134E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43203" y="1095414"/>
              <a:ext cx="405237" cy="164592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7F2CDD1-B49F-4FD0-9E8A-58A680D278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43203" y="1278294"/>
              <a:ext cx="315184" cy="128016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735DD14-6C2C-4719-8FEB-7B3B1E227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43203" y="1461174"/>
              <a:ext cx="225131" cy="91440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6E91174-46C5-4EE1-9FD0-0E07170F00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43203" y="912534"/>
              <a:ext cx="495290" cy="2011680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45DEF786-F47D-4DF4-A8D0-2EFB2DA79345}"/>
              </a:ext>
            </a:extLst>
          </p:cNvPr>
          <p:cNvSpPr txBox="1">
            <a:spLocks/>
          </p:cNvSpPr>
          <p:nvPr/>
        </p:nvSpPr>
        <p:spPr>
          <a:xfrm>
            <a:off x="248007" y="4114796"/>
            <a:ext cx="11324868" cy="2069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With changing current, the expanding/contracting magnetic field creates a voltage in the inductor.</a:t>
            </a:r>
          </a:p>
          <a:p>
            <a:r>
              <a:rPr lang="en-US" dirty="0"/>
              <a:t>The voltage created in the inductor opposes the applied voltage.</a:t>
            </a:r>
          </a:p>
          <a:p>
            <a:r>
              <a:rPr lang="en-US" dirty="0"/>
              <a:t>If the current is not changing, there is no voltage created in the inductor.</a:t>
            </a:r>
          </a:p>
        </p:txBody>
      </p:sp>
    </p:spTree>
    <p:extLst>
      <p:ext uri="{BB962C8B-B14F-4D97-AF65-F5344CB8AC3E}">
        <p14:creationId xmlns:p14="http://schemas.microsoft.com/office/powerpoint/2010/main" val="26642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Inductor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10515600" cy="4279547"/>
          </a:xfrm>
        </p:spPr>
        <p:txBody>
          <a:bodyPr/>
          <a:lstStyle/>
          <a:p>
            <a:r>
              <a:rPr lang="en-US" dirty="0"/>
              <a:t>Air core inductors consist of coiled wire with no core.</a:t>
            </a:r>
          </a:p>
          <a:p>
            <a:pPr lvl="1"/>
            <a:r>
              <a:rPr lang="en-US" dirty="0"/>
              <a:t>Often used to keep current at a constant level</a:t>
            </a:r>
          </a:p>
          <a:p>
            <a:pPr lvl="1"/>
            <a:r>
              <a:rPr lang="en-US" dirty="0"/>
              <a:t>Sometimes a cardboard or plastic core is used</a:t>
            </a:r>
          </a:p>
          <a:p>
            <a:r>
              <a:rPr lang="en-US" dirty="0"/>
              <a:t>Iron core inductors have higher inductor values.</a:t>
            </a:r>
          </a:p>
          <a:p>
            <a:pPr lvl="1"/>
            <a:r>
              <a:rPr lang="en-US" dirty="0"/>
              <a:t>The iron core promotes the produce of the magnetic field</a:t>
            </a:r>
          </a:p>
          <a:p>
            <a:pPr lvl="1"/>
            <a:r>
              <a:rPr lang="en-US" dirty="0"/>
              <a:t>Electromagnets are an example of an iron core induction type device</a:t>
            </a:r>
          </a:p>
          <a:p>
            <a:r>
              <a:rPr lang="en-US" dirty="0"/>
              <a:t>Variable inductors have to ability to change their inductor value.</a:t>
            </a:r>
          </a:p>
          <a:p>
            <a:pPr lvl="1"/>
            <a:r>
              <a:rPr lang="en-US" dirty="0"/>
              <a:t>Often used in transmitters and receivers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D9399F-F514-4EF9-A7F5-BD1179C4C209}"/>
              </a:ext>
            </a:extLst>
          </p:cNvPr>
          <p:cNvGrpSpPr/>
          <p:nvPr/>
        </p:nvGrpSpPr>
        <p:grpSpPr>
          <a:xfrm>
            <a:off x="1351496" y="4946246"/>
            <a:ext cx="166255" cy="914400"/>
            <a:chOff x="1233835" y="4246368"/>
            <a:chExt cx="166255" cy="914400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CDA2A535-3D82-4CED-B497-119FBBBBD409}"/>
                </a:ext>
              </a:extLst>
            </p:cNvPr>
            <p:cNvSpPr/>
            <p:nvPr/>
          </p:nvSpPr>
          <p:spPr>
            <a:xfrm rot="16200000">
              <a:off x="1233835" y="4869823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ED244A4C-FE05-4925-9BCE-7635F76553D5}"/>
                </a:ext>
              </a:extLst>
            </p:cNvPr>
            <p:cNvSpPr/>
            <p:nvPr/>
          </p:nvSpPr>
          <p:spPr>
            <a:xfrm rot="16200000">
              <a:off x="1233835" y="4703568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7459BAF8-5158-4CDE-AE96-91735D64252B}"/>
                </a:ext>
              </a:extLst>
            </p:cNvPr>
            <p:cNvSpPr/>
            <p:nvPr/>
          </p:nvSpPr>
          <p:spPr>
            <a:xfrm rot="16200000">
              <a:off x="1233835" y="4537314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>
              <a:extLst>
                <a:ext uri="{FF2B5EF4-FFF2-40B4-BE49-F238E27FC236}">
                  <a16:creationId xmlns:a16="http://schemas.microsoft.com/office/drawing/2014/main" id="{8E678B33-B501-4A6C-B249-0A9FE6F662E6}"/>
                </a:ext>
              </a:extLst>
            </p:cNvPr>
            <p:cNvSpPr/>
            <p:nvPr/>
          </p:nvSpPr>
          <p:spPr>
            <a:xfrm rot="16200000">
              <a:off x="1233835" y="4371059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028C34-CEFE-48C0-83E6-0F58C000773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254418" y="5098225"/>
              <a:ext cx="124691" cy="3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23F235-E655-46C3-8E4B-81129911AE62}"/>
                </a:ext>
              </a:extLst>
            </p:cNvPr>
            <p:cNvCxnSpPr>
              <a:stCxn id="8" idx="2"/>
            </p:cNvCxnSpPr>
            <p:nvPr/>
          </p:nvCxnSpPr>
          <p:spPr>
            <a:xfrm rot="16200000" flipV="1">
              <a:off x="1254418" y="4308516"/>
              <a:ext cx="124691" cy="3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CB3890-E850-4802-B2CC-3433A377F583}"/>
              </a:ext>
            </a:extLst>
          </p:cNvPr>
          <p:cNvGrpSpPr/>
          <p:nvPr/>
        </p:nvGrpSpPr>
        <p:grpSpPr>
          <a:xfrm>
            <a:off x="5283867" y="4946247"/>
            <a:ext cx="275832" cy="914400"/>
            <a:chOff x="6977066" y="3679780"/>
            <a:chExt cx="275832" cy="914400"/>
          </a:xfrm>
        </p:grpSpPr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67A1A2EF-6C9E-44E1-A947-E18C3B813053}"/>
                </a:ext>
              </a:extLst>
            </p:cNvPr>
            <p:cNvSpPr/>
            <p:nvPr/>
          </p:nvSpPr>
          <p:spPr>
            <a:xfrm rot="16200000">
              <a:off x="7086643" y="4303235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FD275309-ACDC-4DE6-B1F4-9E89A40F9A10}"/>
                </a:ext>
              </a:extLst>
            </p:cNvPr>
            <p:cNvSpPr/>
            <p:nvPr/>
          </p:nvSpPr>
          <p:spPr>
            <a:xfrm rot="16200000">
              <a:off x="7086643" y="4136980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90C2323C-C382-4A8E-AFFC-58B3D77C3120}"/>
                </a:ext>
              </a:extLst>
            </p:cNvPr>
            <p:cNvSpPr/>
            <p:nvPr/>
          </p:nvSpPr>
          <p:spPr>
            <a:xfrm rot="16200000">
              <a:off x="7086643" y="3970726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272D2FF4-AA53-46B1-BFCC-C2ADFC0B13B7}"/>
                </a:ext>
              </a:extLst>
            </p:cNvPr>
            <p:cNvSpPr/>
            <p:nvPr/>
          </p:nvSpPr>
          <p:spPr>
            <a:xfrm rot="16200000">
              <a:off x="7086643" y="3804471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8D179FD-EF78-4229-90FC-7877458D821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107226" y="4531637"/>
              <a:ext cx="124691" cy="3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5420CB-FE4F-4945-9716-3ACC02ADF544}"/>
                </a:ext>
              </a:extLst>
            </p:cNvPr>
            <p:cNvCxnSpPr>
              <a:stCxn id="16" idx="2"/>
            </p:cNvCxnSpPr>
            <p:nvPr/>
          </p:nvCxnSpPr>
          <p:spPr>
            <a:xfrm rot="16200000" flipV="1">
              <a:off x="7107226" y="3741928"/>
              <a:ext cx="124691" cy="3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CA408B9-6C5E-4FA7-BEFD-4A67B75E4DF1}"/>
                </a:ext>
              </a:extLst>
            </p:cNvPr>
            <p:cNvCxnSpPr/>
            <p:nvPr/>
          </p:nvCxnSpPr>
          <p:spPr>
            <a:xfrm>
              <a:off x="7031835" y="3803904"/>
              <a:ext cx="0" cy="658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97EEBAE-5D40-4865-BFAC-5B28E106058B}"/>
                </a:ext>
              </a:extLst>
            </p:cNvPr>
            <p:cNvCxnSpPr/>
            <p:nvPr/>
          </p:nvCxnSpPr>
          <p:spPr>
            <a:xfrm>
              <a:off x="6977066" y="3803904"/>
              <a:ext cx="0" cy="6583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48B288-A419-4066-8069-C05748CEAEDC}"/>
              </a:ext>
            </a:extLst>
          </p:cNvPr>
          <p:cNvGrpSpPr/>
          <p:nvPr/>
        </p:nvGrpSpPr>
        <p:grpSpPr>
          <a:xfrm>
            <a:off x="9220200" y="5056087"/>
            <a:ext cx="262156" cy="914400"/>
            <a:chOff x="7934325" y="3918326"/>
            <a:chExt cx="262156" cy="914400"/>
          </a:xfrm>
        </p:grpSpPr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B51BFF59-B409-4959-A57C-57EEFE19EF51}"/>
                </a:ext>
              </a:extLst>
            </p:cNvPr>
            <p:cNvSpPr/>
            <p:nvPr/>
          </p:nvSpPr>
          <p:spPr>
            <a:xfrm rot="16200000">
              <a:off x="8030225" y="4541781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C56F82A3-32A9-48BF-B20E-A6D07B95092B}"/>
                </a:ext>
              </a:extLst>
            </p:cNvPr>
            <p:cNvSpPr/>
            <p:nvPr/>
          </p:nvSpPr>
          <p:spPr>
            <a:xfrm rot="16200000">
              <a:off x="8030225" y="4375526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BF310ED8-489F-4078-B459-1E4F6891190D}"/>
                </a:ext>
              </a:extLst>
            </p:cNvPr>
            <p:cNvSpPr/>
            <p:nvPr/>
          </p:nvSpPr>
          <p:spPr>
            <a:xfrm rot="16200000">
              <a:off x="8030225" y="4209272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AC2146B5-234C-4D0A-AE2F-6B5BE61166D1}"/>
                </a:ext>
              </a:extLst>
            </p:cNvPr>
            <p:cNvSpPr/>
            <p:nvPr/>
          </p:nvSpPr>
          <p:spPr>
            <a:xfrm rot="16200000">
              <a:off x="8030225" y="4043017"/>
              <a:ext cx="166255" cy="166255"/>
            </a:xfrm>
            <a:prstGeom prst="arc">
              <a:avLst>
                <a:gd name="adj1" fmla="val 10816391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D756DF-40BD-4C29-A0EF-90F6815C8C2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050808" y="4770183"/>
              <a:ext cx="124691" cy="3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D5583C7-856C-4453-9008-71ABBCB84BB6}"/>
                </a:ext>
              </a:extLst>
            </p:cNvPr>
            <p:cNvCxnSpPr>
              <a:stCxn id="23" idx="2"/>
            </p:cNvCxnSpPr>
            <p:nvPr/>
          </p:nvCxnSpPr>
          <p:spPr>
            <a:xfrm rot="16200000" flipV="1">
              <a:off x="8050808" y="3980474"/>
              <a:ext cx="124691" cy="3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F0CD5FE-A421-4AE0-B08B-98931A6845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34325" y="4043015"/>
              <a:ext cx="262156" cy="6583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B6B685-FD3F-445E-B962-53A873F03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3" t="36882" r="38443" b="25438"/>
          <a:stretch/>
        </p:blipFill>
        <p:spPr bwMode="auto">
          <a:xfrm>
            <a:off x="1911177" y="4744932"/>
            <a:ext cx="1195064" cy="131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ductor">
            <a:extLst>
              <a:ext uri="{FF2B5EF4-FFF2-40B4-BE49-F238E27FC236}">
                <a16:creationId xmlns:a16="http://schemas.microsoft.com/office/drawing/2014/main" id="{0FFE6E74-DDB7-40BB-A860-4FA54F3AB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5341" r="10214" b="7934"/>
          <a:stretch/>
        </p:blipFill>
        <p:spPr bwMode="auto">
          <a:xfrm>
            <a:off x="5742815" y="4692867"/>
            <a:ext cx="1593333" cy="14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7-.25 variable RF inductor vintage ferrite core slug radio ...">
            <a:extLst>
              <a:ext uri="{FF2B5EF4-FFF2-40B4-BE49-F238E27FC236}">
                <a16:creationId xmlns:a16="http://schemas.microsoft.com/office/drawing/2014/main" id="{D9B301AB-78D5-48F8-946B-F8993AB37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6" t="38404" r="11134" b="37831"/>
          <a:stretch/>
        </p:blipFill>
        <p:spPr bwMode="auto">
          <a:xfrm>
            <a:off x="9647640" y="5229195"/>
            <a:ext cx="1282468" cy="56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3845D41-04C2-4AFF-A99D-FFA5B7A2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271" y="480585"/>
            <a:ext cx="2721729" cy="205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rcedes Smart Remote Coil | MK9102 | Emirates Keys">
            <a:extLst>
              <a:ext uri="{FF2B5EF4-FFF2-40B4-BE49-F238E27FC236}">
                <a16:creationId xmlns:a16="http://schemas.microsoft.com/office/drawing/2014/main" id="{BF2CA07D-1774-4F86-8B84-34E732DF2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2" t="7684" r="21114" b="8552"/>
          <a:stretch/>
        </p:blipFill>
        <p:spPr bwMode="auto">
          <a:xfrm>
            <a:off x="10134599" y="2905381"/>
            <a:ext cx="1826769" cy="196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Common Inductor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6" y="846930"/>
            <a:ext cx="9886593" cy="4410870"/>
          </a:xfrm>
        </p:spPr>
        <p:txBody>
          <a:bodyPr>
            <a:normAutofit/>
          </a:bodyPr>
          <a:lstStyle/>
          <a:p>
            <a:r>
              <a:rPr lang="en-US" dirty="0"/>
              <a:t>Voltage transformers</a:t>
            </a:r>
          </a:p>
          <a:p>
            <a:pPr lvl="1"/>
            <a:r>
              <a:rPr lang="en-US" dirty="0"/>
              <a:t>Certain types of phone chargers use inductors to change the voltage from the wall to the voltage of the phone.</a:t>
            </a:r>
          </a:p>
          <a:p>
            <a:r>
              <a:rPr lang="en-US" dirty="0"/>
              <a:t>Keyless entry</a:t>
            </a:r>
          </a:p>
          <a:p>
            <a:pPr lvl="1"/>
            <a:r>
              <a:rPr lang="en-US" dirty="0"/>
              <a:t>Certain types of keyless entry devices use the magnetic field created by an inductor to open doors.</a:t>
            </a:r>
          </a:p>
          <a:p>
            <a:r>
              <a:rPr lang="en-US" dirty="0"/>
              <a:t>In industry, induction motors</a:t>
            </a:r>
          </a:p>
          <a:p>
            <a:pPr lvl="1"/>
            <a:r>
              <a:rPr lang="en-US" dirty="0"/>
              <a:t>An induction motor is a common industrial motor that uses the magnetic field generated by an inductor to produce rotary motion.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40" name="Picture 16" descr="Mobile Phone Charger Circuit Board, Cell Phone Charger Circuit ...">
            <a:extLst>
              <a:ext uri="{FF2B5EF4-FFF2-40B4-BE49-F238E27FC236}">
                <a16:creationId xmlns:a16="http://schemas.microsoft.com/office/drawing/2014/main" id="{EC2F60CF-4013-459D-9AC0-7AACBF09D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4" b="14022"/>
          <a:stretch/>
        </p:blipFill>
        <p:spPr bwMode="auto">
          <a:xfrm>
            <a:off x="2665734" y="4761121"/>
            <a:ext cx="2571842" cy="173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ingle Phase 2 Amp Mobile Charger Transformer, Rs 4 /piece Gunja ...">
            <a:extLst>
              <a:ext uri="{FF2B5EF4-FFF2-40B4-BE49-F238E27FC236}">
                <a16:creationId xmlns:a16="http://schemas.microsoft.com/office/drawing/2014/main" id="{7AF599CA-3101-4BC7-A81E-54FCA70AE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0" t="27412" r="21582" b="23312"/>
          <a:stretch/>
        </p:blipFill>
        <p:spPr bwMode="auto">
          <a:xfrm>
            <a:off x="5776462" y="5001958"/>
            <a:ext cx="1415764" cy="12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8AAD101-622C-4B48-BCEF-4F2231086F2E}"/>
              </a:ext>
            </a:extLst>
          </p:cNvPr>
          <p:cNvGrpSpPr/>
          <p:nvPr/>
        </p:nvGrpSpPr>
        <p:grpSpPr>
          <a:xfrm>
            <a:off x="7731112" y="4714954"/>
            <a:ext cx="1739159" cy="1827406"/>
            <a:chOff x="7031293" y="5016963"/>
            <a:chExt cx="1739159" cy="1827406"/>
          </a:xfrm>
        </p:grpSpPr>
        <p:pic>
          <p:nvPicPr>
            <p:cNvPr id="1044" name="Picture 20" descr="Tube Time on Twitter: &quot;this is a small audio transformer, but cut ...">
              <a:extLst>
                <a:ext uri="{FF2B5EF4-FFF2-40B4-BE49-F238E27FC236}">
                  <a16:creationId xmlns:a16="http://schemas.microsoft.com/office/drawing/2014/main" id="{2B077DA0-BF23-4667-9810-C114F3CD20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8" t="16269" r="23109" b="16453"/>
            <a:stretch/>
          </p:blipFill>
          <p:spPr bwMode="auto">
            <a:xfrm>
              <a:off x="7031293" y="5016963"/>
              <a:ext cx="1739158" cy="1545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2769C4-8186-40A8-9806-2ABA9B1D4F07}"/>
                </a:ext>
              </a:extLst>
            </p:cNvPr>
            <p:cNvSpPr txBox="1"/>
            <p:nvPr/>
          </p:nvSpPr>
          <p:spPr>
            <a:xfrm>
              <a:off x="7031294" y="6567370"/>
              <a:ext cx="1739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Transformer cut in half</a:t>
              </a:r>
            </a:p>
          </p:txBody>
        </p:sp>
      </p:grpSp>
      <p:pic>
        <p:nvPicPr>
          <p:cNvPr id="1046" name="Picture 22" descr="Amazon.com: Uxinuo for Mercedes Benz Key Fob Cover Case, Premium ...">
            <a:extLst>
              <a:ext uri="{FF2B5EF4-FFF2-40B4-BE49-F238E27FC236}">
                <a16:creationId xmlns:a16="http://schemas.microsoft.com/office/drawing/2014/main" id="{00A6188D-59F1-4BAE-935C-66DDE760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56" y="5001958"/>
            <a:ext cx="172402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7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439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Inductors</vt:lpstr>
      <vt:lpstr>DISCLAIMER &amp; USAGE</vt:lpstr>
      <vt:lpstr>The Inductor</vt:lpstr>
      <vt:lpstr>The Water Analogy</vt:lpstr>
      <vt:lpstr>Inductor Behavior</vt:lpstr>
      <vt:lpstr>Inductor Types</vt:lpstr>
      <vt:lpstr>Common Inductor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William Long</cp:lastModifiedBy>
  <cp:revision>94</cp:revision>
  <dcterms:created xsi:type="dcterms:W3CDTF">2017-03-05T23:41:57Z</dcterms:created>
  <dcterms:modified xsi:type="dcterms:W3CDTF">2020-07-22T18:13:49Z</dcterms:modified>
</cp:coreProperties>
</file>