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482" r:id="rId3"/>
    <p:sldId id="484" r:id="rId4"/>
    <p:sldId id="481" r:id="rId5"/>
    <p:sldId id="483" r:id="rId6"/>
    <p:sldId id="474" r:id="rId7"/>
    <p:sldId id="485" r:id="rId8"/>
    <p:sldId id="486" r:id="rId9"/>
    <p:sldId id="264" r:id="rId10"/>
    <p:sldId id="490" r:id="rId11"/>
    <p:sldId id="470" r:id="rId12"/>
    <p:sldId id="488" r:id="rId13"/>
    <p:sldId id="316" r:id="rId14"/>
    <p:sldId id="317" r:id="rId15"/>
    <p:sldId id="327" r:id="rId16"/>
    <p:sldId id="367" r:id="rId17"/>
    <p:sldId id="489" r:id="rId18"/>
    <p:sldId id="475" r:id="rId19"/>
    <p:sldId id="491" r:id="rId20"/>
    <p:sldId id="445" r:id="rId21"/>
    <p:sldId id="362" r:id="rId22"/>
    <p:sldId id="476" r:id="rId23"/>
    <p:sldId id="492" r:id="rId24"/>
    <p:sldId id="322" r:id="rId25"/>
    <p:sldId id="323" r:id="rId2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7"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40" d="100"/>
        <a:sy n="140" d="100"/>
      </p:scale>
      <p:origin x="0" y="0"/>
    </p:cViewPr>
  </p:sorterViewPr>
  <p:notesViewPr>
    <p:cSldViewPr>
      <p:cViewPr varScale="1">
        <p:scale>
          <a:sx n="78" d="100"/>
          <a:sy n="78" d="100"/>
        </p:scale>
        <p:origin x="-2154" y="-10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6C0FF8-79C8-4FD6-B361-35B93056C6C9}" type="doc">
      <dgm:prSet loTypeId="urn:microsoft.com/office/officeart/2005/8/layout/cycle1" loCatId="cycle" qsTypeId="urn:microsoft.com/office/officeart/2005/8/quickstyle/simple1" qsCatId="simple" csTypeId="urn:microsoft.com/office/officeart/2005/8/colors/accent2_2" csCatId="accent2" phldr="1"/>
      <dgm:spPr/>
      <dgm:t>
        <a:bodyPr/>
        <a:lstStyle/>
        <a:p>
          <a:endParaRPr lang="en-US"/>
        </a:p>
      </dgm:t>
    </dgm:pt>
    <dgm:pt modelId="{33036C6E-8584-4DB6-9829-D0044C6BFEF0}">
      <dgm:prSet phldrT="[Text]"/>
      <dgm:spPr>
        <a:xfrm>
          <a:off x="4332505" y="28943"/>
          <a:ext cx="958918" cy="958918"/>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Set goals and objectives to be assessed using internal and external benchmarks.</a:t>
          </a:r>
        </a:p>
      </dgm:t>
    </dgm:pt>
    <dgm:pt modelId="{1BD3C691-8468-4326-BA88-1EAA2AE68EA0}" type="parTrans" cxnId="{81F81B75-387E-42DA-8FB5-9E1E17AFAF83}">
      <dgm:prSet/>
      <dgm:spPr/>
      <dgm:t>
        <a:bodyPr/>
        <a:lstStyle/>
        <a:p>
          <a:endParaRPr lang="en-US"/>
        </a:p>
      </dgm:t>
    </dgm:pt>
    <dgm:pt modelId="{EE107196-8994-477F-8B48-6BA9E629B86A}" type="sibTrans" cxnId="{81F81B75-387E-42DA-8FB5-9E1E17AFAF83}">
      <dgm:prSet/>
      <dgm:spPr>
        <a:xfrm>
          <a:off x="2074316" y="905"/>
          <a:ext cx="3598366" cy="3598366"/>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US"/>
        </a:p>
      </dgm:t>
    </dgm:pt>
    <dgm:pt modelId="{E3F745ED-4B51-4389-905E-4339902CC0F9}">
      <dgm:prSet phldrT="[Text]"/>
      <dgm:spPr>
        <a:xfrm>
          <a:off x="4912508" y="1814009"/>
          <a:ext cx="958918" cy="958918"/>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Develop two varied assessments for each outcome assessed and a criterion for success for each.</a:t>
          </a:r>
        </a:p>
      </dgm:t>
    </dgm:pt>
    <dgm:pt modelId="{54A86ED0-0022-4D22-A2F5-8946E56A8B01}" type="parTrans" cxnId="{D1BAF8E1-CC5D-470D-8F62-4A47F67CE406}">
      <dgm:prSet/>
      <dgm:spPr/>
      <dgm:t>
        <a:bodyPr/>
        <a:lstStyle/>
        <a:p>
          <a:endParaRPr lang="en-US"/>
        </a:p>
      </dgm:t>
    </dgm:pt>
    <dgm:pt modelId="{3886A141-9FD5-4A13-87F2-EBCEBDF2A0EE}" type="sibTrans" cxnId="{D1BAF8E1-CC5D-470D-8F62-4A47F67CE406}">
      <dgm:prSet/>
      <dgm:spPr>
        <a:xfrm>
          <a:off x="2074316" y="905"/>
          <a:ext cx="3598366" cy="3598366"/>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US"/>
        </a:p>
      </dgm:t>
    </dgm:pt>
    <dgm:pt modelId="{3970C8B8-E45B-4D85-93CB-09973E3E9F52}">
      <dgm:prSet phldrT="[Text]"/>
      <dgm:spPr>
        <a:xfrm>
          <a:off x="3394040" y="2917241"/>
          <a:ext cx="958918" cy="958918"/>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Conduct assessments and collect data using qualitative or quantitative analysis.</a:t>
          </a:r>
        </a:p>
      </dgm:t>
    </dgm:pt>
    <dgm:pt modelId="{8F71A3A7-BC0D-4024-BA7B-7A6C61CE95B7}" type="parTrans" cxnId="{61DF3305-393F-4D91-A48A-2681ABC6FA92}">
      <dgm:prSet/>
      <dgm:spPr/>
      <dgm:t>
        <a:bodyPr/>
        <a:lstStyle/>
        <a:p>
          <a:endParaRPr lang="en-US"/>
        </a:p>
      </dgm:t>
    </dgm:pt>
    <dgm:pt modelId="{2CF473AA-7A9B-45FB-B344-5916B40C220F}" type="sibTrans" cxnId="{61DF3305-393F-4D91-A48A-2681ABC6FA92}">
      <dgm:prSet/>
      <dgm:spPr>
        <a:xfrm>
          <a:off x="2074316" y="905"/>
          <a:ext cx="3598366" cy="3598366"/>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US"/>
        </a:p>
      </dgm:t>
    </dgm:pt>
    <dgm:pt modelId="{4BCDBD57-E3AC-4B1D-98F3-DA322D757049}">
      <dgm:prSet phldrT="[Text]"/>
      <dgm:spPr>
        <a:xfrm>
          <a:off x="1875572" y="1814009"/>
          <a:ext cx="958918" cy="958918"/>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Develop an improvement plan to address weaknesses and strengths.</a:t>
          </a:r>
        </a:p>
      </dgm:t>
    </dgm:pt>
    <dgm:pt modelId="{D02EA7FD-C681-4785-A218-71CC6EAB8592}" type="parTrans" cxnId="{E475F391-1323-4B4C-B2CC-305EA689DB87}">
      <dgm:prSet/>
      <dgm:spPr/>
      <dgm:t>
        <a:bodyPr/>
        <a:lstStyle/>
        <a:p>
          <a:endParaRPr lang="en-US"/>
        </a:p>
      </dgm:t>
    </dgm:pt>
    <dgm:pt modelId="{DC270D11-522A-4DC9-9F65-40F022A05E06}" type="sibTrans" cxnId="{E475F391-1323-4B4C-B2CC-305EA689DB87}">
      <dgm:prSet/>
      <dgm:spPr>
        <a:xfrm>
          <a:off x="2074316" y="905"/>
          <a:ext cx="3598366" cy="3598366"/>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US"/>
        </a:p>
      </dgm:t>
    </dgm:pt>
    <dgm:pt modelId="{061A370A-18DA-4165-A46A-B4DC67F284C2}">
      <dgm:prSet phldrT="[Text]"/>
      <dgm:spPr>
        <a:xfrm>
          <a:off x="2455576" y="28943"/>
          <a:ext cx="958918" cy="958918"/>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Implement improvement plan into operations.  </a:t>
          </a:r>
        </a:p>
      </dgm:t>
    </dgm:pt>
    <dgm:pt modelId="{20506091-0297-42FA-874E-1808C712EE57}" type="parTrans" cxnId="{259A7509-7C68-45AF-BE61-FB5C4B7B344A}">
      <dgm:prSet/>
      <dgm:spPr/>
      <dgm:t>
        <a:bodyPr/>
        <a:lstStyle/>
        <a:p>
          <a:endParaRPr lang="en-US"/>
        </a:p>
      </dgm:t>
    </dgm:pt>
    <dgm:pt modelId="{2ED80BA0-F6B1-4817-8001-0BF9E9F771BA}" type="sibTrans" cxnId="{259A7509-7C68-45AF-BE61-FB5C4B7B344A}">
      <dgm:prSet/>
      <dgm:spPr>
        <a:xfrm>
          <a:off x="2074316" y="905"/>
          <a:ext cx="3598366" cy="3598366"/>
        </a:xfr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US"/>
        </a:p>
      </dgm:t>
    </dgm:pt>
    <dgm:pt modelId="{6ADD7206-0A08-4D3E-95FB-2F0C8B4D8D58}" type="pres">
      <dgm:prSet presAssocID="{8E6C0FF8-79C8-4FD6-B361-35B93056C6C9}" presName="cycle" presStyleCnt="0">
        <dgm:presLayoutVars>
          <dgm:dir/>
          <dgm:resizeHandles val="exact"/>
        </dgm:presLayoutVars>
      </dgm:prSet>
      <dgm:spPr/>
    </dgm:pt>
    <dgm:pt modelId="{23B7712C-3EA7-4A71-97FA-0594242C21DA}" type="pres">
      <dgm:prSet presAssocID="{33036C6E-8584-4DB6-9829-D0044C6BFEF0}" presName="dummy" presStyleCnt="0"/>
      <dgm:spPr/>
    </dgm:pt>
    <dgm:pt modelId="{7F39C291-DE0F-4E4F-966E-EC8CC2F65E07}" type="pres">
      <dgm:prSet presAssocID="{33036C6E-8584-4DB6-9829-D0044C6BFEF0}" presName="node" presStyleLbl="revTx" presStyleIdx="0" presStyleCnt="5">
        <dgm:presLayoutVars>
          <dgm:bulletEnabled val="1"/>
        </dgm:presLayoutVars>
      </dgm:prSet>
      <dgm:spPr>
        <a:prstGeom prst="rect">
          <a:avLst/>
        </a:prstGeom>
      </dgm:spPr>
    </dgm:pt>
    <dgm:pt modelId="{81FDEDE2-ABC5-43D8-82D8-A9267808775F}" type="pres">
      <dgm:prSet presAssocID="{EE107196-8994-477F-8B48-6BA9E629B86A}" presName="sibTrans" presStyleLbl="node1" presStyleIdx="0" presStyleCnt="5"/>
      <dgm:spPr>
        <a:prstGeom prst="circularArrow">
          <a:avLst>
            <a:gd name="adj1" fmla="val 5196"/>
            <a:gd name="adj2" fmla="val 335646"/>
            <a:gd name="adj3" fmla="val 21294328"/>
            <a:gd name="adj4" fmla="val 19765287"/>
            <a:gd name="adj5" fmla="val 6063"/>
          </a:avLst>
        </a:prstGeom>
      </dgm:spPr>
    </dgm:pt>
    <dgm:pt modelId="{162600D9-750E-476B-B682-1B19C6A10673}" type="pres">
      <dgm:prSet presAssocID="{E3F745ED-4B51-4389-905E-4339902CC0F9}" presName="dummy" presStyleCnt="0"/>
      <dgm:spPr/>
    </dgm:pt>
    <dgm:pt modelId="{A5595BA9-902C-42F8-A588-95C3CE9C0BAC}" type="pres">
      <dgm:prSet presAssocID="{E3F745ED-4B51-4389-905E-4339902CC0F9}" presName="node" presStyleLbl="revTx" presStyleIdx="1" presStyleCnt="5">
        <dgm:presLayoutVars>
          <dgm:bulletEnabled val="1"/>
        </dgm:presLayoutVars>
      </dgm:prSet>
      <dgm:spPr>
        <a:prstGeom prst="rect">
          <a:avLst/>
        </a:prstGeom>
      </dgm:spPr>
    </dgm:pt>
    <dgm:pt modelId="{E151EDA1-6925-4952-B19E-589672163484}" type="pres">
      <dgm:prSet presAssocID="{3886A141-9FD5-4A13-87F2-EBCEBDF2A0EE}" presName="sibTrans" presStyleLbl="node1" presStyleIdx="1" presStyleCnt="5"/>
      <dgm:spPr>
        <a:prstGeom prst="circularArrow">
          <a:avLst>
            <a:gd name="adj1" fmla="val 5196"/>
            <a:gd name="adj2" fmla="val 335646"/>
            <a:gd name="adj3" fmla="val 4015824"/>
            <a:gd name="adj4" fmla="val 2252399"/>
            <a:gd name="adj5" fmla="val 6063"/>
          </a:avLst>
        </a:prstGeom>
      </dgm:spPr>
    </dgm:pt>
    <dgm:pt modelId="{2B119CAA-9C89-4DAB-81E3-4D407C8A99F5}" type="pres">
      <dgm:prSet presAssocID="{3970C8B8-E45B-4D85-93CB-09973E3E9F52}" presName="dummy" presStyleCnt="0"/>
      <dgm:spPr/>
    </dgm:pt>
    <dgm:pt modelId="{128039CA-8438-4A61-9E43-73F23446C84B}" type="pres">
      <dgm:prSet presAssocID="{3970C8B8-E45B-4D85-93CB-09973E3E9F52}" presName="node" presStyleLbl="revTx" presStyleIdx="2" presStyleCnt="5">
        <dgm:presLayoutVars>
          <dgm:bulletEnabled val="1"/>
        </dgm:presLayoutVars>
      </dgm:prSet>
      <dgm:spPr>
        <a:prstGeom prst="rect">
          <a:avLst/>
        </a:prstGeom>
      </dgm:spPr>
    </dgm:pt>
    <dgm:pt modelId="{8A247472-14A6-4940-80AE-F9B9E16A56D3}" type="pres">
      <dgm:prSet presAssocID="{2CF473AA-7A9B-45FB-B344-5916B40C220F}" presName="sibTrans" presStyleLbl="node1" presStyleIdx="2" presStyleCnt="5"/>
      <dgm:spPr>
        <a:prstGeom prst="circularArrow">
          <a:avLst>
            <a:gd name="adj1" fmla="val 5196"/>
            <a:gd name="adj2" fmla="val 335646"/>
            <a:gd name="adj3" fmla="val 8211955"/>
            <a:gd name="adj4" fmla="val 6448530"/>
            <a:gd name="adj5" fmla="val 6063"/>
          </a:avLst>
        </a:prstGeom>
      </dgm:spPr>
    </dgm:pt>
    <dgm:pt modelId="{28646276-6D70-475C-B3E6-EC70F7AF67FC}" type="pres">
      <dgm:prSet presAssocID="{4BCDBD57-E3AC-4B1D-98F3-DA322D757049}" presName="dummy" presStyleCnt="0"/>
      <dgm:spPr/>
    </dgm:pt>
    <dgm:pt modelId="{D43D94E9-97F9-4584-862B-A6E1E2569B4E}" type="pres">
      <dgm:prSet presAssocID="{4BCDBD57-E3AC-4B1D-98F3-DA322D757049}" presName="node" presStyleLbl="revTx" presStyleIdx="3" presStyleCnt="5">
        <dgm:presLayoutVars>
          <dgm:bulletEnabled val="1"/>
        </dgm:presLayoutVars>
      </dgm:prSet>
      <dgm:spPr>
        <a:prstGeom prst="rect">
          <a:avLst/>
        </a:prstGeom>
      </dgm:spPr>
    </dgm:pt>
    <dgm:pt modelId="{58239240-7E7E-4FA5-A75B-B5653DF07FB2}" type="pres">
      <dgm:prSet presAssocID="{DC270D11-522A-4DC9-9F65-40F022A05E06}" presName="sibTrans" presStyleLbl="node1" presStyleIdx="3" presStyleCnt="5"/>
      <dgm:spPr>
        <a:prstGeom prst="circularArrow">
          <a:avLst>
            <a:gd name="adj1" fmla="val 5196"/>
            <a:gd name="adj2" fmla="val 335646"/>
            <a:gd name="adj3" fmla="val 12299067"/>
            <a:gd name="adj4" fmla="val 10770025"/>
            <a:gd name="adj5" fmla="val 6063"/>
          </a:avLst>
        </a:prstGeom>
      </dgm:spPr>
    </dgm:pt>
    <dgm:pt modelId="{2146A714-06FA-4586-97CE-22B9D78C9CC7}" type="pres">
      <dgm:prSet presAssocID="{061A370A-18DA-4165-A46A-B4DC67F284C2}" presName="dummy" presStyleCnt="0"/>
      <dgm:spPr/>
    </dgm:pt>
    <dgm:pt modelId="{46F20785-15FA-4D0B-8B7D-907CBD78A619}" type="pres">
      <dgm:prSet presAssocID="{061A370A-18DA-4165-A46A-B4DC67F284C2}" presName="node" presStyleLbl="revTx" presStyleIdx="4" presStyleCnt="5">
        <dgm:presLayoutVars>
          <dgm:bulletEnabled val="1"/>
        </dgm:presLayoutVars>
      </dgm:prSet>
      <dgm:spPr>
        <a:prstGeom prst="rect">
          <a:avLst/>
        </a:prstGeom>
      </dgm:spPr>
    </dgm:pt>
    <dgm:pt modelId="{736C5B42-73EA-4C2D-91C0-B6794DE1B25E}" type="pres">
      <dgm:prSet presAssocID="{2ED80BA0-F6B1-4817-8001-0BF9E9F771BA}" presName="sibTrans" presStyleLbl="node1" presStyleIdx="4" presStyleCnt="5" custScaleX="98263" custScaleY="90705"/>
      <dgm:spPr>
        <a:prstGeom prst="circularArrow">
          <a:avLst>
            <a:gd name="adj1" fmla="val 5196"/>
            <a:gd name="adj2" fmla="val 335646"/>
            <a:gd name="adj3" fmla="val 16866809"/>
            <a:gd name="adj4" fmla="val 15197545"/>
            <a:gd name="adj5" fmla="val 6063"/>
          </a:avLst>
        </a:prstGeom>
      </dgm:spPr>
    </dgm:pt>
  </dgm:ptLst>
  <dgm:cxnLst>
    <dgm:cxn modelId="{61DF3305-393F-4D91-A48A-2681ABC6FA92}" srcId="{8E6C0FF8-79C8-4FD6-B361-35B93056C6C9}" destId="{3970C8B8-E45B-4D85-93CB-09973E3E9F52}" srcOrd="2" destOrd="0" parTransId="{8F71A3A7-BC0D-4024-BA7B-7A6C61CE95B7}" sibTransId="{2CF473AA-7A9B-45FB-B344-5916B40C220F}"/>
    <dgm:cxn modelId="{259A7509-7C68-45AF-BE61-FB5C4B7B344A}" srcId="{8E6C0FF8-79C8-4FD6-B361-35B93056C6C9}" destId="{061A370A-18DA-4165-A46A-B4DC67F284C2}" srcOrd="4" destOrd="0" parTransId="{20506091-0297-42FA-874E-1808C712EE57}" sibTransId="{2ED80BA0-F6B1-4817-8001-0BF9E9F771BA}"/>
    <dgm:cxn modelId="{A73D3124-0969-4A99-814D-EC0A2FE5B67F}" type="presOf" srcId="{E3F745ED-4B51-4389-905E-4339902CC0F9}" destId="{A5595BA9-902C-42F8-A588-95C3CE9C0BAC}" srcOrd="0" destOrd="0" presId="urn:microsoft.com/office/officeart/2005/8/layout/cycle1"/>
    <dgm:cxn modelId="{B645ED28-4AC5-479A-9FD7-C6AB697ED1F9}" type="presOf" srcId="{33036C6E-8584-4DB6-9829-D0044C6BFEF0}" destId="{7F39C291-DE0F-4E4F-966E-EC8CC2F65E07}" srcOrd="0" destOrd="0" presId="urn:microsoft.com/office/officeart/2005/8/layout/cycle1"/>
    <dgm:cxn modelId="{79F9B435-AE33-4BAB-BB44-23847AFD0D21}" type="presOf" srcId="{EE107196-8994-477F-8B48-6BA9E629B86A}" destId="{81FDEDE2-ABC5-43D8-82D8-A9267808775F}" srcOrd="0" destOrd="0" presId="urn:microsoft.com/office/officeart/2005/8/layout/cycle1"/>
    <dgm:cxn modelId="{2175DE65-DE05-4601-8C98-CA62F1EB2306}" type="presOf" srcId="{DC270D11-522A-4DC9-9F65-40F022A05E06}" destId="{58239240-7E7E-4FA5-A75B-B5653DF07FB2}" srcOrd="0" destOrd="0" presId="urn:microsoft.com/office/officeart/2005/8/layout/cycle1"/>
    <dgm:cxn modelId="{99652D54-3D1D-467E-876A-16580CC2F4A9}" type="presOf" srcId="{4BCDBD57-E3AC-4B1D-98F3-DA322D757049}" destId="{D43D94E9-97F9-4584-862B-A6E1E2569B4E}" srcOrd="0" destOrd="0" presId="urn:microsoft.com/office/officeart/2005/8/layout/cycle1"/>
    <dgm:cxn modelId="{81F81B75-387E-42DA-8FB5-9E1E17AFAF83}" srcId="{8E6C0FF8-79C8-4FD6-B361-35B93056C6C9}" destId="{33036C6E-8584-4DB6-9829-D0044C6BFEF0}" srcOrd="0" destOrd="0" parTransId="{1BD3C691-8468-4326-BA88-1EAA2AE68EA0}" sibTransId="{EE107196-8994-477F-8B48-6BA9E629B86A}"/>
    <dgm:cxn modelId="{EEA6A979-5124-49F9-9694-DDF55C2B418D}" type="presOf" srcId="{061A370A-18DA-4165-A46A-B4DC67F284C2}" destId="{46F20785-15FA-4D0B-8B7D-907CBD78A619}" srcOrd="0" destOrd="0" presId="urn:microsoft.com/office/officeart/2005/8/layout/cycle1"/>
    <dgm:cxn modelId="{E475F391-1323-4B4C-B2CC-305EA689DB87}" srcId="{8E6C0FF8-79C8-4FD6-B361-35B93056C6C9}" destId="{4BCDBD57-E3AC-4B1D-98F3-DA322D757049}" srcOrd="3" destOrd="0" parTransId="{D02EA7FD-C681-4785-A218-71CC6EAB8592}" sibTransId="{DC270D11-522A-4DC9-9F65-40F022A05E06}"/>
    <dgm:cxn modelId="{CCE8EB9C-968C-4683-A35C-FBFD47E4901B}" type="presOf" srcId="{2CF473AA-7A9B-45FB-B344-5916B40C220F}" destId="{8A247472-14A6-4940-80AE-F9B9E16A56D3}" srcOrd="0" destOrd="0" presId="urn:microsoft.com/office/officeart/2005/8/layout/cycle1"/>
    <dgm:cxn modelId="{97F98BAF-8A04-4F64-AD99-7FF273EAC146}" type="presOf" srcId="{8E6C0FF8-79C8-4FD6-B361-35B93056C6C9}" destId="{6ADD7206-0A08-4D3E-95FB-2F0C8B4D8D58}" srcOrd="0" destOrd="0" presId="urn:microsoft.com/office/officeart/2005/8/layout/cycle1"/>
    <dgm:cxn modelId="{BB0F23D3-E39B-4FCC-882C-9E90B4DAB6B1}" type="presOf" srcId="{2ED80BA0-F6B1-4817-8001-0BF9E9F771BA}" destId="{736C5B42-73EA-4C2D-91C0-B6794DE1B25E}" srcOrd="0" destOrd="0" presId="urn:microsoft.com/office/officeart/2005/8/layout/cycle1"/>
    <dgm:cxn modelId="{D1BAF8E1-CC5D-470D-8F62-4A47F67CE406}" srcId="{8E6C0FF8-79C8-4FD6-B361-35B93056C6C9}" destId="{E3F745ED-4B51-4389-905E-4339902CC0F9}" srcOrd="1" destOrd="0" parTransId="{54A86ED0-0022-4D22-A2F5-8946E56A8B01}" sibTransId="{3886A141-9FD5-4A13-87F2-EBCEBDF2A0EE}"/>
    <dgm:cxn modelId="{8E4CDDEA-48A8-412F-8C28-30AE8E30EC5B}" type="presOf" srcId="{3970C8B8-E45B-4D85-93CB-09973E3E9F52}" destId="{128039CA-8438-4A61-9E43-73F23446C84B}" srcOrd="0" destOrd="0" presId="urn:microsoft.com/office/officeart/2005/8/layout/cycle1"/>
    <dgm:cxn modelId="{755909FE-BF1A-4731-8C07-EAEBA40DBCF4}" type="presOf" srcId="{3886A141-9FD5-4A13-87F2-EBCEBDF2A0EE}" destId="{E151EDA1-6925-4952-B19E-589672163484}" srcOrd="0" destOrd="0" presId="urn:microsoft.com/office/officeart/2005/8/layout/cycle1"/>
    <dgm:cxn modelId="{2F1E5750-6F39-4D9F-82E8-A40201F41FC5}" type="presParOf" srcId="{6ADD7206-0A08-4D3E-95FB-2F0C8B4D8D58}" destId="{23B7712C-3EA7-4A71-97FA-0594242C21DA}" srcOrd="0" destOrd="0" presId="urn:microsoft.com/office/officeart/2005/8/layout/cycle1"/>
    <dgm:cxn modelId="{71AE3129-9B18-4371-AF61-250ABCC6A2C3}" type="presParOf" srcId="{6ADD7206-0A08-4D3E-95FB-2F0C8B4D8D58}" destId="{7F39C291-DE0F-4E4F-966E-EC8CC2F65E07}" srcOrd="1" destOrd="0" presId="urn:microsoft.com/office/officeart/2005/8/layout/cycle1"/>
    <dgm:cxn modelId="{41F57898-BDCC-4174-958B-F00495B53F46}" type="presParOf" srcId="{6ADD7206-0A08-4D3E-95FB-2F0C8B4D8D58}" destId="{81FDEDE2-ABC5-43D8-82D8-A9267808775F}" srcOrd="2" destOrd="0" presId="urn:microsoft.com/office/officeart/2005/8/layout/cycle1"/>
    <dgm:cxn modelId="{ADB2C722-5717-4730-B7D4-BBF6D3168943}" type="presParOf" srcId="{6ADD7206-0A08-4D3E-95FB-2F0C8B4D8D58}" destId="{162600D9-750E-476B-B682-1B19C6A10673}" srcOrd="3" destOrd="0" presId="urn:microsoft.com/office/officeart/2005/8/layout/cycle1"/>
    <dgm:cxn modelId="{2E512A00-8EE8-4ABC-A733-E8010E5BFDF2}" type="presParOf" srcId="{6ADD7206-0A08-4D3E-95FB-2F0C8B4D8D58}" destId="{A5595BA9-902C-42F8-A588-95C3CE9C0BAC}" srcOrd="4" destOrd="0" presId="urn:microsoft.com/office/officeart/2005/8/layout/cycle1"/>
    <dgm:cxn modelId="{A901E19E-1DE2-499F-A98B-05BB998A5B9A}" type="presParOf" srcId="{6ADD7206-0A08-4D3E-95FB-2F0C8B4D8D58}" destId="{E151EDA1-6925-4952-B19E-589672163484}" srcOrd="5" destOrd="0" presId="urn:microsoft.com/office/officeart/2005/8/layout/cycle1"/>
    <dgm:cxn modelId="{1D7A61B8-1FCD-4934-A8BA-35B116A0385C}" type="presParOf" srcId="{6ADD7206-0A08-4D3E-95FB-2F0C8B4D8D58}" destId="{2B119CAA-9C89-4DAB-81E3-4D407C8A99F5}" srcOrd="6" destOrd="0" presId="urn:microsoft.com/office/officeart/2005/8/layout/cycle1"/>
    <dgm:cxn modelId="{AC52FA8B-5C87-4037-A082-9BD4F6F5C40B}" type="presParOf" srcId="{6ADD7206-0A08-4D3E-95FB-2F0C8B4D8D58}" destId="{128039CA-8438-4A61-9E43-73F23446C84B}" srcOrd="7" destOrd="0" presId="urn:microsoft.com/office/officeart/2005/8/layout/cycle1"/>
    <dgm:cxn modelId="{160A91D0-F733-4D4C-A8EF-71297143504F}" type="presParOf" srcId="{6ADD7206-0A08-4D3E-95FB-2F0C8B4D8D58}" destId="{8A247472-14A6-4940-80AE-F9B9E16A56D3}" srcOrd="8" destOrd="0" presId="urn:microsoft.com/office/officeart/2005/8/layout/cycle1"/>
    <dgm:cxn modelId="{6B4EC265-F723-40AE-B417-07F45BAF43B5}" type="presParOf" srcId="{6ADD7206-0A08-4D3E-95FB-2F0C8B4D8D58}" destId="{28646276-6D70-475C-B3E6-EC70F7AF67FC}" srcOrd="9" destOrd="0" presId="urn:microsoft.com/office/officeart/2005/8/layout/cycle1"/>
    <dgm:cxn modelId="{19543DB8-AC37-4B9F-9DA0-3A3BBBB2E692}" type="presParOf" srcId="{6ADD7206-0A08-4D3E-95FB-2F0C8B4D8D58}" destId="{D43D94E9-97F9-4584-862B-A6E1E2569B4E}" srcOrd="10" destOrd="0" presId="urn:microsoft.com/office/officeart/2005/8/layout/cycle1"/>
    <dgm:cxn modelId="{B1BF75DB-9AD3-4992-8B0F-70712B04ED63}" type="presParOf" srcId="{6ADD7206-0A08-4D3E-95FB-2F0C8B4D8D58}" destId="{58239240-7E7E-4FA5-A75B-B5653DF07FB2}" srcOrd="11" destOrd="0" presId="urn:microsoft.com/office/officeart/2005/8/layout/cycle1"/>
    <dgm:cxn modelId="{2C0A2BD8-E578-4975-8573-1E5459D509CC}" type="presParOf" srcId="{6ADD7206-0A08-4D3E-95FB-2F0C8B4D8D58}" destId="{2146A714-06FA-4586-97CE-22B9D78C9CC7}" srcOrd="12" destOrd="0" presId="urn:microsoft.com/office/officeart/2005/8/layout/cycle1"/>
    <dgm:cxn modelId="{E76AD0D7-A193-4BFD-AB68-E866E008DAAE}" type="presParOf" srcId="{6ADD7206-0A08-4D3E-95FB-2F0C8B4D8D58}" destId="{46F20785-15FA-4D0B-8B7D-907CBD78A619}" srcOrd="13" destOrd="0" presId="urn:microsoft.com/office/officeart/2005/8/layout/cycle1"/>
    <dgm:cxn modelId="{ABF60945-79E6-4F84-84A2-F05B5DE5135A}" type="presParOf" srcId="{6ADD7206-0A08-4D3E-95FB-2F0C8B4D8D58}" destId="{736C5B42-73EA-4C2D-91C0-B6794DE1B25E}" srcOrd="14"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9C291-DE0F-4E4F-966E-EC8CC2F65E07}">
      <dsp:nvSpPr>
        <dsp:cNvPr id="0" name=""/>
        <dsp:cNvSpPr/>
      </dsp:nvSpPr>
      <dsp:spPr>
        <a:xfrm>
          <a:off x="4650258" y="33995"/>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hueOff val="0"/>
                  <a:satOff val="0"/>
                  <a:lumOff val="0"/>
                  <a:alphaOff val="0"/>
                </a:sysClr>
              </a:solidFill>
              <a:latin typeface="Calibri"/>
              <a:ea typeface="+mn-ea"/>
              <a:cs typeface="+mn-cs"/>
            </a:rPr>
            <a:t>Set goals and objectives to be assessed using internal and external benchmarks.</a:t>
          </a:r>
        </a:p>
      </dsp:txBody>
      <dsp:txXfrm>
        <a:off x="4650258" y="33995"/>
        <a:ext cx="1119113" cy="1119113"/>
      </dsp:txXfrm>
    </dsp:sp>
    <dsp:sp modelId="{81FDEDE2-ABC5-43D8-82D8-A9267808775F}">
      <dsp:nvSpPr>
        <dsp:cNvPr id="0" name=""/>
        <dsp:cNvSpPr/>
      </dsp:nvSpPr>
      <dsp:spPr>
        <a:xfrm>
          <a:off x="2015436" y="1347"/>
          <a:ext cx="4198726" cy="4198726"/>
        </a:xfrm>
        <a:prstGeom prst="circularArrow">
          <a:avLst>
            <a:gd name="adj1" fmla="val 5196"/>
            <a:gd name="adj2" fmla="val 335646"/>
            <a:gd name="adj3" fmla="val 21294328"/>
            <a:gd name="adj4" fmla="val 19765287"/>
            <a:gd name="adj5" fmla="val 6063"/>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A5595BA9-902C-42F8-A588-95C3CE9C0BAC}">
      <dsp:nvSpPr>
        <dsp:cNvPr id="0" name=""/>
        <dsp:cNvSpPr/>
      </dsp:nvSpPr>
      <dsp:spPr>
        <a:xfrm>
          <a:off x="5327014" y="2116836"/>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hueOff val="0"/>
                  <a:satOff val="0"/>
                  <a:lumOff val="0"/>
                  <a:alphaOff val="0"/>
                </a:sysClr>
              </a:solidFill>
              <a:latin typeface="Calibri"/>
              <a:ea typeface="+mn-ea"/>
              <a:cs typeface="+mn-cs"/>
            </a:rPr>
            <a:t>Develop two varied assessments for each outcome assessed and a criterion for success for each.</a:t>
          </a:r>
        </a:p>
      </dsp:txBody>
      <dsp:txXfrm>
        <a:off x="5327014" y="2116836"/>
        <a:ext cx="1119113" cy="1119113"/>
      </dsp:txXfrm>
    </dsp:sp>
    <dsp:sp modelId="{E151EDA1-6925-4952-B19E-589672163484}">
      <dsp:nvSpPr>
        <dsp:cNvPr id="0" name=""/>
        <dsp:cNvSpPr/>
      </dsp:nvSpPr>
      <dsp:spPr>
        <a:xfrm>
          <a:off x="2015436" y="1347"/>
          <a:ext cx="4198726" cy="4198726"/>
        </a:xfrm>
        <a:prstGeom prst="circularArrow">
          <a:avLst>
            <a:gd name="adj1" fmla="val 5196"/>
            <a:gd name="adj2" fmla="val 335646"/>
            <a:gd name="adj3" fmla="val 4015824"/>
            <a:gd name="adj4" fmla="val 2252399"/>
            <a:gd name="adj5" fmla="val 6063"/>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128039CA-8438-4A61-9E43-73F23446C84B}">
      <dsp:nvSpPr>
        <dsp:cNvPr id="0" name=""/>
        <dsp:cNvSpPr/>
      </dsp:nvSpPr>
      <dsp:spPr>
        <a:xfrm>
          <a:off x="3555243" y="3404103"/>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hueOff val="0"/>
                  <a:satOff val="0"/>
                  <a:lumOff val="0"/>
                  <a:alphaOff val="0"/>
                </a:sysClr>
              </a:solidFill>
              <a:latin typeface="Calibri"/>
              <a:ea typeface="+mn-ea"/>
              <a:cs typeface="+mn-cs"/>
            </a:rPr>
            <a:t>Conduct assessments and collect data using qualitative or quantitative analysis.</a:t>
          </a:r>
        </a:p>
      </dsp:txBody>
      <dsp:txXfrm>
        <a:off x="3555243" y="3404103"/>
        <a:ext cx="1119113" cy="1119113"/>
      </dsp:txXfrm>
    </dsp:sp>
    <dsp:sp modelId="{8A247472-14A6-4940-80AE-F9B9E16A56D3}">
      <dsp:nvSpPr>
        <dsp:cNvPr id="0" name=""/>
        <dsp:cNvSpPr/>
      </dsp:nvSpPr>
      <dsp:spPr>
        <a:xfrm>
          <a:off x="2015436" y="1347"/>
          <a:ext cx="4198726" cy="4198726"/>
        </a:xfrm>
        <a:prstGeom prst="circularArrow">
          <a:avLst>
            <a:gd name="adj1" fmla="val 5196"/>
            <a:gd name="adj2" fmla="val 335646"/>
            <a:gd name="adj3" fmla="val 8211955"/>
            <a:gd name="adj4" fmla="val 6448530"/>
            <a:gd name="adj5" fmla="val 6063"/>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D43D94E9-97F9-4584-862B-A6E1E2569B4E}">
      <dsp:nvSpPr>
        <dsp:cNvPr id="0" name=""/>
        <dsp:cNvSpPr/>
      </dsp:nvSpPr>
      <dsp:spPr>
        <a:xfrm>
          <a:off x="1783472" y="2116836"/>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hueOff val="0"/>
                  <a:satOff val="0"/>
                  <a:lumOff val="0"/>
                  <a:alphaOff val="0"/>
                </a:sysClr>
              </a:solidFill>
              <a:latin typeface="Calibri"/>
              <a:ea typeface="+mn-ea"/>
              <a:cs typeface="+mn-cs"/>
            </a:rPr>
            <a:t>Develop an improvement plan to address weaknesses and strengths.</a:t>
          </a:r>
        </a:p>
      </dsp:txBody>
      <dsp:txXfrm>
        <a:off x="1783472" y="2116836"/>
        <a:ext cx="1119113" cy="1119113"/>
      </dsp:txXfrm>
    </dsp:sp>
    <dsp:sp modelId="{58239240-7E7E-4FA5-A75B-B5653DF07FB2}">
      <dsp:nvSpPr>
        <dsp:cNvPr id="0" name=""/>
        <dsp:cNvSpPr/>
      </dsp:nvSpPr>
      <dsp:spPr>
        <a:xfrm>
          <a:off x="2015436" y="1347"/>
          <a:ext cx="4198726" cy="4198726"/>
        </a:xfrm>
        <a:prstGeom prst="circularArrow">
          <a:avLst>
            <a:gd name="adj1" fmla="val 5196"/>
            <a:gd name="adj2" fmla="val 335646"/>
            <a:gd name="adj3" fmla="val 12299067"/>
            <a:gd name="adj4" fmla="val 10770025"/>
            <a:gd name="adj5" fmla="val 6063"/>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46F20785-15FA-4D0B-8B7D-907CBD78A619}">
      <dsp:nvSpPr>
        <dsp:cNvPr id="0" name=""/>
        <dsp:cNvSpPr/>
      </dsp:nvSpPr>
      <dsp:spPr>
        <a:xfrm>
          <a:off x="2460228" y="33995"/>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hueOff val="0"/>
                  <a:satOff val="0"/>
                  <a:lumOff val="0"/>
                  <a:alphaOff val="0"/>
                </a:sysClr>
              </a:solidFill>
              <a:latin typeface="Calibri"/>
              <a:ea typeface="+mn-ea"/>
              <a:cs typeface="+mn-cs"/>
            </a:rPr>
            <a:t>Implement improvement plan into operations.  </a:t>
          </a:r>
        </a:p>
      </dsp:txBody>
      <dsp:txXfrm>
        <a:off x="2460228" y="33995"/>
        <a:ext cx="1119113" cy="1119113"/>
      </dsp:txXfrm>
    </dsp:sp>
    <dsp:sp modelId="{736C5B42-73EA-4C2D-91C0-B6794DE1B25E}">
      <dsp:nvSpPr>
        <dsp:cNvPr id="0" name=""/>
        <dsp:cNvSpPr/>
      </dsp:nvSpPr>
      <dsp:spPr>
        <a:xfrm>
          <a:off x="2051902" y="196482"/>
          <a:ext cx="4125794" cy="3808454"/>
        </a:xfrm>
        <a:prstGeom prst="circularArrow">
          <a:avLst>
            <a:gd name="adj1" fmla="val 5196"/>
            <a:gd name="adj2" fmla="val 335646"/>
            <a:gd name="adj3" fmla="val 16866809"/>
            <a:gd name="adj4" fmla="val 15197545"/>
            <a:gd name="adj5" fmla="val 6063"/>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ED7FAE80-8CF4-40D4-B426-E2AA37FEF5C8}" type="datetimeFigureOut">
              <a:rPr lang="en-US" smtClean="0"/>
              <a:pPr/>
              <a:t>7/30/2020</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33AD2FCD-FA23-4D4F-AFC1-41815F173FBB}" type="slidenum">
              <a:rPr lang="en-US" smtClean="0"/>
              <a:pPr/>
              <a:t>‹#›</a:t>
            </a:fld>
            <a:endParaRPr lang="en-US"/>
          </a:p>
        </p:txBody>
      </p:sp>
    </p:spTree>
    <p:extLst>
      <p:ext uri="{BB962C8B-B14F-4D97-AF65-F5344CB8AC3E}">
        <p14:creationId xmlns:p14="http://schemas.microsoft.com/office/powerpoint/2010/main" val="3029259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2C4E6B7-0CEE-4BF5-9840-F8394762635B}"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2605835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C4E6B7-0CEE-4BF5-9840-F8394762635B}"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226652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C4E6B7-0CEE-4BF5-9840-F8394762635B}"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209140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C4E6B7-0CEE-4BF5-9840-F8394762635B}"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256254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4E6B7-0CEE-4BF5-9840-F8394762635B}" type="datetimeFigureOut">
              <a:rPr lang="en-US" smtClean="0"/>
              <a:pPr/>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345996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C4E6B7-0CEE-4BF5-9840-F8394762635B}"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111233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C4E6B7-0CEE-4BF5-9840-F8394762635B}" type="datetimeFigureOut">
              <a:rPr lang="en-US" smtClean="0"/>
              <a:pPr/>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59555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C4E6B7-0CEE-4BF5-9840-F8394762635B}" type="datetimeFigureOut">
              <a:rPr lang="en-US" smtClean="0"/>
              <a:pPr/>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351330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4E6B7-0CEE-4BF5-9840-F8394762635B}" type="datetimeFigureOut">
              <a:rPr lang="en-US" smtClean="0"/>
              <a:pPr/>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1283665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C4E6B7-0CEE-4BF5-9840-F8394762635B}"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88295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C4E6B7-0CEE-4BF5-9840-F8394762635B}" type="datetimeFigureOut">
              <a:rPr lang="en-US" smtClean="0"/>
              <a:pPr/>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2369E-BEF2-466B-BBF7-8F0838876A6F}" type="slidenum">
              <a:rPr lang="en-US" smtClean="0"/>
              <a:pPr/>
              <a:t>‹#›</a:t>
            </a:fld>
            <a:endParaRPr lang="en-US"/>
          </a:p>
        </p:txBody>
      </p:sp>
    </p:spTree>
    <p:extLst>
      <p:ext uri="{BB962C8B-B14F-4D97-AF65-F5344CB8AC3E}">
        <p14:creationId xmlns:p14="http://schemas.microsoft.com/office/powerpoint/2010/main" val="164903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cs typeface="Times New Roman" panose="02020603050405020304" pitchFamily="18" charset="0"/>
              </a:defRPr>
            </a:lvl1pPr>
          </a:lstStyle>
          <a:p>
            <a:fld id="{B2C4E6B7-0CEE-4BF5-9840-F8394762635B}" type="datetimeFigureOut">
              <a:rPr lang="en-US" smtClean="0"/>
              <a:pPr/>
              <a:t>7/30/2020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cs typeface="Times New Roman" panose="02020603050405020304" pitchFamily="18" charset="0"/>
              </a:defRPr>
            </a:lvl1pPr>
          </a:lstStyle>
          <a:p>
            <a:fld id="{E7A2369E-BEF2-466B-BBF7-8F0838876A6F}" type="slidenum">
              <a:rPr lang="en-US" smtClean="0"/>
              <a:pPr/>
              <a:t>‹#›</a:t>
            </a:fld>
            <a:endParaRPr lang="en-US" dirty="0"/>
          </a:p>
        </p:txBody>
      </p:sp>
    </p:spTree>
    <p:extLst>
      <p:ext uri="{BB962C8B-B14F-4D97-AF65-F5344CB8AC3E}">
        <p14:creationId xmlns:p14="http://schemas.microsoft.com/office/powerpoint/2010/main" val="39102176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etetteh@rcbc.edu" TargetMode="External"/><Relationship Id="rId2" Type="http://schemas.openxmlformats.org/officeDocument/2006/relationships/hyperlink" Target="mailto:dspang@rcbc.edu"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mailto:jhar@rowan.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Autofit/>
          </a:bodyPr>
          <a:lstStyle/>
          <a:p>
            <a:r>
              <a:rPr lang="en-US" sz="3200" b="1" dirty="0"/>
              <a:t>Comprehensive Integration of Advanced Manufacturing Competencies throughout Associates degree and Stackable Certificate Curricula</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609600"/>
            <a:ext cx="4984695" cy="1156449"/>
          </a:xfrm>
          <a:prstGeom prst="rect">
            <a:avLst/>
          </a:prstGeom>
        </p:spPr>
      </p:pic>
      <p:cxnSp>
        <p:nvCxnSpPr>
          <p:cNvPr id="8" name="Straight Connector 7"/>
          <p:cNvCxnSpPr/>
          <p:nvPr/>
        </p:nvCxnSpPr>
        <p:spPr>
          <a:xfrm>
            <a:off x="685800" y="19050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371600" y="4728865"/>
            <a:ext cx="6400800" cy="923330"/>
          </a:xfrm>
          <a:prstGeom prst="rect">
            <a:avLst/>
          </a:prstGeom>
          <a:noFill/>
        </p:spPr>
        <p:txBody>
          <a:bodyPr wrap="square" rtlCol="0">
            <a:spAutoFit/>
          </a:bodyPr>
          <a:lstStyle/>
          <a:p>
            <a:pPr algn="ctr"/>
            <a:r>
              <a:rPr lang="en-US" dirty="0">
                <a:latin typeface="Times New Roman" pitchFamily="18" charset="0"/>
                <a:cs typeface="Times New Roman" pitchFamily="18" charset="0"/>
              </a:rPr>
              <a:t>Dr. David </a:t>
            </a:r>
            <a:r>
              <a:rPr lang="en-US" dirty="0" err="1">
                <a:latin typeface="Times New Roman" pitchFamily="18" charset="0"/>
                <a:cs typeface="Times New Roman" pitchFamily="18" charset="0"/>
              </a:rPr>
              <a:t>Spang</a:t>
            </a:r>
            <a:r>
              <a:rPr lang="en-US" dirty="0">
                <a:latin typeface="Times New Roman" pitchFamily="18" charset="0"/>
                <a:cs typeface="Times New Roman" pitchFamily="18" charset="0"/>
              </a:rPr>
              <a:t>, Rowan College at Burlington County</a:t>
            </a:r>
          </a:p>
          <a:p>
            <a:pPr algn="ctr"/>
            <a:r>
              <a:rPr lang="en-US" dirty="0">
                <a:latin typeface="Times New Roman" pitchFamily="18" charset="0"/>
                <a:cs typeface="Times New Roman" pitchFamily="18" charset="0"/>
              </a:rPr>
              <a:t>Dr. </a:t>
            </a:r>
            <a:r>
              <a:rPr lang="en-US" dirty="0" err="1">
                <a:latin typeface="Times New Roman" pitchFamily="18" charset="0"/>
                <a:cs typeface="Times New Roman" pitchFamily="18" charset="0"/>
              </a:rPr>
              <a:t>Edem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Tetteh</a:t>
            </a:r>
            <a:r>
              <a:rPr lang="en-US" dirty="0">
                <a:latin typeface="Times New Roman" pitchFamily="18" charset="0"/>
                <a:cs typeface="Times New Roman" pitchFamily="18" charset="0"/>
              </a:rPr>
              <a:t>, Rowan College at Burlington County</a:t>
            </a:r>
          </a:p>
          <a:p>
            <a:pPr algn="ctr"/>
            <a:r>
              <a:rPr lang="en-US" dirty="0">
                <a:latin typeface="Times New Roman" pitchFamily="18" charset="0"/>
                <a:cs typeface="Times New Roman" pitchFamily="18" charset="0"/>
              </a:rPr>
              <a:t>Dr. Ratan Jha, Rowan University</a:t>
            </a:r>
          </a:p>
        </p:txBody>
      </p:sp>
      <p:pic>
        <p:nvPicPr>
          <p:cNvPr id="6" name="Picture 5">
            <a:extLst>
              <a:ext uri="{FF2B5EF4-FFF2-40B4-BE49-F238E27FC236}">
                <a16:creationId xmlns:a16="http://schemas.microsoft.com/office/drawing/2014/main" id="{30D4F6DE-F4A9-4A4D-B9B7-82ED21E7E4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2269025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Skills Emphasis/Identification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0955030"/>
              </p:ext>
            </p:extLst>
          </p:nvPr>
        </p:nvGraphicFramePr>
        <p:xfrm>
          <a:off x="457200" y="1600201"/>
          <a:ext cx="8229600" cy="463296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629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a:t>Soft Skills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a:t>Technical Skills</a:t>
                      </a:r>
                    </a:p>
                  </a:txBody>
                  <a:tcPr/>
                </a:tc>
                <a:extLst>
                  <a:ext uri="{0D108BD9-81ED-4DB2-BD59-A6C34878D82A}">
                    <a16:rowId xmlns:a16="http://schemas.microsoft.com/office/drawing/2014/main" val="10000"/>
                  </a:ext>
                </a:extLst>
              </a:tr>
              <a:tr h="3866653">
                <a:tc>
                  <a:txBody>
                    <a:bodyPr/>
                    <a:lstStyle/>
                    <a:p>
                      <a:pPr lvl="1">
                        <a:lnSpc>
                          <a:spcPct val="100000"/>
                        </a:lnSpc>
                        <a:spcAft>
                          <a:spcPts val="1200"/>
                        </a:spcAft>
                        <a:buNone/>
                      </a:pPr>
                      <a:r>
                        <a:rPr lang="en-US" sz="2400" dirty="0"/>
                        <a:t>Communication</a:t>
                      </a:r>
                    </a:p>
                    <a:p>
                      <a:pPr lvl="1">
                        <a:lnSpc>
                          <a:spcPct val="100000"/>
                        </a:lnSpc>
                        <a:spcAft>
                          <a:spcPts val="1200"/>
                        </a:spcAft>
                        <a:buNone/>
                      </a:pPr>
                      <a:r>
                        <a:rPr lang="en-US" sz="2400" dirty="0"/>
                        <a:t>Teamwork/Collaboration</a:t>
                      </a:r>
                    </a:p>
                    <a:p>
                      <a:pPr lvl="1">
                        <a:lnSpc>
                          <a:spcPct val="100000"/>
                        </a:lnSpc>
                        <a:spcAft>
                          <a:spcPts val="1200"/>
                        </a:spcAft>
                        <a:buNone/>
                      </a:pPr>
                      <a:r>
                        <a:rPr lang="en-US" sz="2400" dirty="0"/>
                        <a:t>Creativity</a:t>
                      </a:r>
                    </a:p>
                    <a:p>
                      <a:pPr lvl="1">
                        <a:lnSpc>
                          <a:spcPct val="100000"/>
                        </a:lnSpc>
                        <a:spcAft>
                          <a:spcPts val="1200"/>
                        </a:spcAft>
                        <a:buNone/>
                      </a:pPr>
                      <a:r>
                        <a:rPr lang="en-US" sz="2400" dirty="0"/>
                        <a:t>Work Ethic</a:t>
                      </a:r>
                    </a:p>
                    <a:p>
                      <a:pPr lvl="1">
                        <a:lnSpc>
                          <a:spcPct val="100000"/>
                        </a:lnSpc>
                        <a:spcAft>
                          <a:spcPts val="1200"/>
                        </a:spcAft>
                        <a:buNone/>
                      </a:pPr>
                      <a:r>
                        <a:rPr lang="en-US" sz="2400" dirty="0"/>
                        <a:t>Critical Thinking/Decision Making</a:t>
                      </a:r>
                    </a:p>
                    <a:p>
                      <a:pPr lvl="1">
                        <a:lnSpc>
                          <a:spcPct val="100000"/>
                        </a:lnSpc>
                        <a:spcAft>
                          <a:spcPts val="1200"/>
                        </a:spcAft>
                        <a:buNone/>
                      </a:pPr>
                      <a:r>
                        <a:rPr lang="en-US" sz="2400" dirty="0"/>
                        <a:t>Continuous learning</a:t>
                      </a:r>
                    </a:p>
                    <a:p>
                      <a:pPr lvl="1">
                        <a:lnSpc>
                          <a:spcPct val="100000"/>
                        </a:lnSpc>
                        <a:spcAft>
                          <a:spcPts val="1200"/>
                        </a:spcAft>
                        <a:buNone/>
                      </a:pPr>
                      <a:r>
                        <a:rPr lang="en-US" sz="2400" dirty="0"/>
                        <a:t>Analytical</a:t>
                      </a:r>
                    </a:p>
                  </a:txBody>
                  <a:tcPr/>
                </a:tc>
                <a:tc>
                  <a:txBody>
                    <a:bodyPr/>
                    <a:lstStyle/>
                    <a:p>
                      <a:pPr lvl="1" algn="just">
                        <a:spcAft>
                          <a:spcPts val="1200"/>
                        </a:spcAft>
                      </a:pPr>
                      <a:r>
                        <a:rPr lang="en-US" sz="2400" dirty="0"/>
                        <a:t>Computers</a:t>
                      </a:r>
                    </a:p>
                    <a:p>
                      <a:pPr lvl="1" algn="just">
                        <a:spcAft>
                          <a:spcPts val="1200"/>
                        </a:spcAft>
                      </a:pPr>
                      <a:r>
                        <a:rPr lang="en-US" sz="2400" dirty="0"/>
                        <a:t>AutoCAD</a:t>
                      </a:r>
                    </a:p>
                    <a:p>
                      <a:pPr lvl="1" algn="just">
                        <a:spcAft>
                          <a:spcPts val="1200"/>
                        </a:spcAft>
                      </a:pPr>
                      <a:r>
                        <a:rPr lang="en-US" sz="2400" dirty="0"/>
                        <a:t>CNC Programming</a:t>
                      </a:r>
                    </a:p>
                    <a:p>
                      <a:pPr lvl="1" algn="just">
                        <a:spcAft>
                          <a:spcPts val="1200"/>
                        </a:spcAft>
                      </a:pPr>
                      <a:r>
                        <a:rPr lang="en-US" sz="2400" dirty="0"/>
                        <a:t>Technical Reading &amp; Writing</a:t>
                      </a:r>
                    </a:p>
                    <a:p>
                      <a:pPr lvl="1" algn="just">
                        <a:spcAft>
                          <a:spcPts val="1200"/>
                        </a:spcAft>
                      </a:pPr>
                      <a:r>
                        <a:rPr lang="en-US" sz="2400" dirty="0"/>
                        <a:t>Apply Basic Physics</a:t>
                      </a:r>
                    </a:p>
                    <a:p>
                      <a:pPr lvl="1" algn="just">
                        <a:spcAft>
                          <a:spcPts val="1200"/>
                        </a:spcAft>
                      </a:pPr>
                      <a:r>
                        <a:rPr lang="en-US" sz="2400" dirty="0"/>
                        <a:t>Tolerance Functions/Physics</a:t>
                      </a:r>
                    </a:p>
                    <a:p>
                      <a:pPr lvl="1" algn="just">
                        <a:spcAft>
                          <a:spcPts val="1200"/>
                        </a:spcAft>
                      </a:pPr>
                      <a:r>
                        <a:rPr lang="en-US" sz="2400" dirty="0"/>
                        <a:t>3-D Printing</a:t>
                      </a:r>
                    </a:p>
                    <a:p>
                      <a:endParaRPr lang="en-US" dirty="0"/>
                    </a:p>
                  </a:txBody>
                  <a:tcPr/>
                </a:tc>
                <a:extLst>
                  <a:ext uri="{0D108BD9-81ED-4DB2-BD59-A6C34878D82A}">
                    <a16:rowId xmlns:a16="http://schemas.microsoft.com/office/drawing/2014/main" val="10001"/>
                  </a:ext>
                </a:extLst>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F1C74-8D28-4242-B7FD-FED76F70BE1D}"/>
              </a:ext>
            </a:extLst>
          </p:cNvPr>
          <p:cNvSpPr>
            <a:spLocks noGrp="1"/>
          </p:cNvSpPr>
          <p:nvPr>
            <p:ph type="ctrTitle"/>
          </p:nvPr>
        </p:nvSpPr>
        <p:spPr/>
        <p:txBody>
          <a:bodyPr>
            <a:normAutofit/>
          </a:bodyPr>
          <a:lstStyle/>
          <a:p>
            <a:r>
              <a:rPr lang="en-US" dirty="0"/>
              <a:t>Impact</a:t>
            </a:r>
          </a:p>
        </p:txBody>
      </p:sp>
      <p:sp>
        <p:nvSpPr>
          <p:cNvPr id="3" name="Subtitle 2">
            <a:extLst>
              <a:ext uri="{FF2B5EF4-FFF2-40B4-BE49-F238E27FC236}">
                <a16:creationId xmlns:a16="http://schemas.microsoft.com/office/drawing/2014/main" id="{B428D817-7759-49B7-8E1D-DC9D9CF4D285}"/>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6D03DCCC-0B42-4AE3-8733-A3226F0B0A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3822585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AEAC4-A798-49A5-878D-BE3B88D29D03}"/>
              </a:ext>
            </a:extLst>
          </p:cNvPr>
          <p:cNvSpPr>
            <a:spLocks noGrp="1"/>
          </p:cNvSpPr>
          <p:nvPr>
            <p:ph type="title"/>
          </p:nvPr>
        </p:nvSpPr>
        <p:spPr/>
        <p:txBody>
          <a:bodyPr/>
          <a:lstStyle/>
          <a:p>
            <a:r>
              <a:rPr lang="en-US" dirty="0"/>
              <a:t>Impacts</a:t>
            </a:r>
          </a:p>
        </p:txBody>
      </p:sp>
      <p:sp>
        <p:nvSpPr>
          <p:cNvPr id="3" name="Content Placeholder 2">
            <a:extLst>
              <a:ext uri="{FF2B5EF4-FFF2-40B4-BE49-F238E27FC236}">
                <a16:creationId xmlns:a16="http://schemas.microsoft.com/office/drawing/2014/main" id="{9D80071F-F4B8-42B8-BB9E-D2FD93F7314E}"/>
              </a:ext>
            </a:extLst>
          </p:cNvPr>
          <p:cNvSpPr>
            <a:spLocks noGrp="1"/>
          </p:cNvSpPr>
          <p:nvPr>
            <p:ph idx="1"/>
          </p:nvPr>
        </p:nvSpPr>
        <p:spPr/>
        <p:txBody>
          <a:bodyPr>
            <a:normAutofit fontScale="92500"/>
          </a:bodyPr>
          <a:lstStyle/>
          <a:p>
            <a:r>
              <a:rPr lang="en-US" dirty="0"/>
              <a:t>New MET Associates degree program at RCBC</a:t>
            </a:r>
          </a:p>
          <a:p>
            <a:r>
              <a:rPr lang="en-US" dirty="0"/>
              <a:t>New MET Baccalaureate degree program at RU</a:t>
            </a:r>
          </a:p>
          <a:p>
            <a:pPr lvl="1"/>
            <a:r>
              <a:rPr lang="en-US" dirty="0"/>
              <a:t>New department of Engineering Technology at RU</a:t>
            </a:r>
          </a:p>
          <a:p>
            <a:r>
              <a:rPr lang="en-US" dirty="0"/>
              <a:t>New “3+1” degree program pathway in MET (and also including Electrical Engineering Technology, EET) </a:t>
            </a:r>
          </a:p>
          <a:p>
            <a:r>
              <a:rPr lang="en-US" dirty="0"/>
              <a:t>Strengthened College-Industry partnership and collaboration</a:t>
            </a:r>
          </a:p>
        </p:txBody>
      </p:sp>
      <p:pic>
        <p:nvPicPr>
          <p:cNvPr id="4" name="Picture 3">
            <a:extLst>
              <a:ext uri="{FF2B5EF4-FFF2-40B4-BE49-F238E27FC236}">
                <a16:creationId xmlns:a16="http://schemas.microsoft.com/office/drawing/2014/main" id="{4E96B772-F114-4963-8F49-5EC41A8394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1629124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Novel “3+1” Program Delivery </a:t>
            </a:r>
            <a:endParaRPr lang="en-US"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fontScale="92500" lnSpcReduction="10000"/>
          </a:bodyPr>
          <a:lstStyle/>
          <a:p>
            <a:r>
              <a:rPr lang="en-US" dirty="0"/>
              <a:t>Background</a:t>
            </a:r>
          </a:p>
          <a:p>
            <a:pPr lvl="1"/>
            <a:r>
              <a:rPr lang="en-US" dirty="0"/>
              <a:t>The need for the proposed “3+1” program  model stems from the rising affordability and debt crisis affecting many students who pursue higher education to improve the quality of their lives.</a:t>
            </a:r>
          </a:p>
          <a:p>
            <a:pPr lvl="1"/>
            <a:r>
              <a:rPr lang="en-US" dirty="0"/>
              <a:t>RCBC will deliver the third year (of four) in the MET program, providing an affordable and accessible pathway toward the baccalaureate degree.</a:t>
            </a:r>
          </a:p>
          <a:p>
            <a:pPr lvl="1"/>
            <a:r>
              <a:rPr lang="en-US" dirty="0"/>
              <a:t>The fourth year of the degree program will be delivered by Rowan University, as RU courses in the RU degree programs, on the RCBC campus. </a:t>
            </a:r>
          </a:p>
          <a:p>
            <a:endParaRPr lang="en-US" dirty="0"/>
          </a:p>
          <a:p>
            <a:pPr lvl="1"/>
            <a:endParaRPr lang="en-US" dirty="0"/>
          </a:p>
          <a:p>
            <a:endParaRPr lang="en-US" dirty="0"/>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1325856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Novel “3+1” Program Delivery </a:t>
            </a:r>
            <a:endParaRPr lang="en-US"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fontScale="85000" lnSpcReduction="20000"/>
          </a:bodyPr>
          <a:lstStyle/>
          <a:p>
            <a:r>
              <a:rPr lang="en-US" dirty="0"/>
              <a:t>Operational Model</a:t>
            </a:r>
          </a:p>
          <a:p>
            <a:pPr lvl="1"/>
            <a:r>
              <a:rPr lang="en-US" dirty="0"/>
              <a:t>Rowan University will determine the content and the learning outcomes for the courses, ensuring that the learning outcomes will be the same.</a:t>
            </a:r>
          </a:p>
          <a:p>
            <a:pPr lvl="1"/>
            <a:r>
              <a:rPr lang="en-US" dirty="0"/>
              <a:t>Rowan University will specify the credentials required for the professors chosen to teach the courses, and have the ability to review and comment on the curricula vitae of the professors who are being considered to teach the courses, but RCBC will be solely responsible for making the appointment.</a:t>
            </a:r>
          </a:p>
          <a:p>
            <a:pPr lvl="1"/>
            <a:r>
              <a:rPr lang="en-US" dirty="0"/>
              <a:t>RCBC will be solely responsible for hiring the faculty and delivering the courses for freshman to junior-level courses.</a:t>
            </a:r>
          </a:p>
          <a:p>
            <a:pPr lvl="1"/>
            <a:r>
              <a:rPr lang="en-US" dirty="0"/>
              <a:t>Faculty at both institutions will periodically review the operation and success of the program.</a:t>
            </a:r>
          </a:p>
          <a:p>
            <a:endParaRPr lang="en-US" dirty="0"/>
          </a:p>
          <a:p>
            <a:pPr lvl="1"/>
            <a:endParaRPr lang="en-US" dirty="0"/>
          </a:p>
          <a:p>
            <a:endParaRPr lang="en-US" dirty="0"/>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407599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Associate Degree-Granting Institution </a:t>
            </a:r>
            <a:endParaRPr lang="en-US" dirty="0"/>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Autofit/>
          </a:bodyPr>
          <a:lstStyle/>
          <a:p>
            <a:r>
              <a:rPr lang="en-US" dirty="0"/>
              <a:t>Sharing of course syllabi and outcomes.</a:t>
            </a:r>
          </a:p>
          <a:p>
            <a:r>
              <a:rPr lang="en-US" dirty="0"/>
              <a:t>Highly qualified faculty members. </a:t>
            </a:r>
          </a:p>
          <a:p>
            <a:r>
              <a:rPr lang="en-US" dirty="0"/>
              <a:t>Create analogs of junior-level courses. </a:t>
            </a:r>
          </a:p>
          <a:p>
            <a:r>
              <a:rPr lang="en-US" dirty="0"/>
              <a:t>Close relationship between the assessment offices.</a:t>
            </a:r>
          </a:p>
          <a:p>
            <a:r>
              <a:rPr lang="en-US" dirty="0"/>
              <a:t>Earn up to 90 credits to transfer to the baccalaureate degree-granting institution.</a:t>
            </a:r>
          </a:p>
          <a:p>
            <a:endParaRPr lang="en-US" sz="24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1412852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 y="76200"/>
            <a:ext cx="8991600" cy="1143000"/>
          </a:xfrm>
        </p:spPr>
        <p:txBody>
          <a:bodyPr/>
          <a:lstStyle/>
          <a:p>
            <a:r>
              <a:rPr lang="en-US" dirty="0"/>
              <a:t>Applications Approach</a:t>
            </a:r>
          </a:p>
        </p:txBody>
      </p:sp>
      <p:sp>
        <p:nvSpPr>
          <p:cNvPr id="3" name="Content Placeholder 2"/>
          <p:cNvSpPr>
            <a:spLocks noGrp="1"/>
          </p:cNvSpPr>
          <p:nvPr>
            <p:ph idx="1"/>
          </p:nvPr>
        </p:nvSpPr>
        <p:spPr>
          <a:xfrm>
            <a:off x="152400" y="1219200"/>
            <a:ext cx="8991600" cy="4953000"/>
          </a:xfrm>
        </p:spPr>
        <p:txBody>
          <a:bodyPr>
            <a:normAutofit fontScale="62500" lnSpcReduction="20000"/>
          </a:bodyPr>
          <a:lstStyle/>
          <a:p>
            <a:r>
              <a:rPr lang="en-US" sz="4500" dirty="0"/>
              <a:t>Thoughtful design of how the material supporting requisite skills and competencies are delivered to students, in a learning environment</a:t>
            </a:r>
            <a:br>
              <a:rPr lang="en-US" sz="4500" dirty="0"/>
            </a:br>
            <a:endParaRPr lang="en-US" sz="4500" dirty="0"/>
          </a:p>
          <a:p>
            <a:r>
              <a:rPr lang="en-US" sz="4500" dirty="0"/>
              <a:t>Common Elements of an Applications Approach</a:t>
            </a:r>
            <a:br>
              <a:rPr lang="en-US" sz="4500" dirty="0"/>
            </a:br>
            <a:endParaRPr lang="en-US" sz="4500" dirty="0"/>
          </a:p>
          <a:p>
            <a:pPr lvl="1"/>
            <a:r>
              <a:rPr lang="en-US" sz="3800" dirty="0"/>
              <a:t>The application must have readily identifiable significance in terms of functionality and economic benefit</a:t>
            </a:r>
          </a:p>
          <a:p>
            <a:pPr lvl="1"/>
            <a:r>
              <a:rPr lang="en-US" sz="3800" dirty="0"/>
              <a:t>The underlying and reliant principles must be summarized in plain language and communicated with a simple figure or table</a:t>
            </a:r>
          </a:p>
          <a:p>
            <a:pPr lvl="1"/>
            <a:r>
              <a:rPr lang="en-US" sz="3800" dirty="0"/>
              <a:t>The application and principles must have significance to future academic courses as well as in likely career experiences</a:t>
            </a:r>
          </a:p>
          <a:p>
            <a:pPr lvl="1"/>
            <a:r>
              <a:rPr lang="en-US" sz="3800" dirty="0"/>
              <a:t>The introduction and development of the application must follow a sound pedagogical approach</a:t>
            </a:r>
            <a:endParaRPr lang="en-US" dirty="0"/>
          </a:p>
        </p:txBody>
      </p:sp>
      <p:pic>
        <p:nvPicPr>
          <p:cNvPr id="4" name="Picture 3">
            <a:extLst>
              <a:ext uri="{FF2B5EF4-FFF2-40B4-BE49-F238E27FC236}">
                <a16:creationId xmlns:a16="http://schemas.microsoft.com/office/drawing/2014/main" id="{222FF31E-9CFA-4157-8F5A-1FF2C4D0C8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264659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FE961-4C5F-4528-9855-6C33B164E308}"/>
              </a:ext>
            </a:extLst>
          </p:cNvPr>
          <p:cNvSpPr>
            <a:spLocks noGrp="1"/>
          </p:cNvSpPr>
          <p:nvPr>
            <p:ph type="title"/>
          </p:nvPr>
        </p:nvSpPr>
        <p:spPr/>
        <p:txBody>
          <a:bodyPr/>
          <a:lstStyle/>
          <a:p>
            <a:r>
              <a:rPr lang="en-US" dirty="0"/>
              <a:t>Applications Categories</a:t>
            </a:r>
          </a:p>
        </p:txBody>
      </p:sp>
      <p:sp>
        <p:nvSpPr>
          <p:cNvPr id="3" name="Content Placeholder 2">
            <a:extLst>
              <a:ext uri="{FF2B5EF4-FFF2-40B4-BE49-F238E27FC236}">
                <a16:creationId xmlns:a16="http://schemas.microsoft.com/office/drawing/2014/main" id="{A8D20C6A-451D-4D85-A6BB-37A692A144C3}"/>
              </a:ext>
            </a:extLst>
          </p:cNvPr>
          <p:cNvSpPr>
            <a:spLocks noGrp="1"/>
          </p:cNvSpPr>
          <p:nvPr>
            <p:ph idx="1"/>
          </p:nvPr>
        </p:nvSpPr>
        <p:spPr/>
        <p:txBody>
          <a:bodyPr>
            <a:normAutofit fontScale="55000" lnSpcReduction="20000"/>
          </a:bodyPr>
          <a:lstStyle/>
          <a:p>
            <a:r>
              <a:rPr lang="en-US" b="1" dirty="0"/>
              <a:t>Writing, creativity, critical thinking, practical problem solving skills, and effect of culture</a:t>
            </a:r>
          </a:p>
          <a:p>
            <a:pPr lvl="1"/>
            <a:r>
              <a:rPr lang="en-US" dirty="0"/>
              <a:t>Dr. Brandon Chapman, Sociology and Anthropology</a:t>
            </a:r>
          </a:p>
          <a:p>
            <a:r>
              <a:rPr lang="en-US" b="1" dirty="0"/>
              <a:t>Safety and Personal Protective Equipment</a:t>
            </a:r>
          </a:p>
          <a:p>
            <a:pPr lvl="1"/>
            <a:r>
              <a:rPr lang="en-US" dirty="0"/>
              <a:t>Ms. Angelo Foy – STEM Laboratory</a:t>
            </a:r>
          </a:p>
          <a:p>
            <a:r>
              <a:rPr lang="en-US" b="1" dirty="0"/>
              <a:t>Effective Communication and Language</a:t>
            </a:r>
          </a:p>
          <a:p>
            <a:pPr lvl="1"/>
            <a:r>
              <a:rPr lang="en-US" dirty="0"/>
              <a:t>Dr. Erica Osmond, Public Speaking</a:t>
            </a:r>
          </a:p>
          <a:p>
            <a:pPr lvl="1"/>
            <a:r>
              <a:rPr lang="en-US" dirty="0"/>
              <a:t>Prof. Chris </a:t>
            </a:r>
            <a:r>
              <a:rPr lang="en-US" dirty="0" err="1"/>
              <a:t>Gazzara</a:t>
            </a:r>
            <a:r>
              <a:rPr lang="en-US" dirty="0"/>
              <a:t>, English</a:t>
            </a:r>
          </a:p>
          <a:p>
            <a:r>
              <a:rPr lang="en-US" b="1" dirty="0"/>
              <a:t>Professional Work Ethic</a:t>
            </a:r>
          </a:p>
          <a:p>
            <a:pPr lvl="1"/>
            <a:r>
              <a:rPr lang="en-US" dirty="0"/>
              <a:t>Prof. </a:t>
            </a:r>
            <a:r>
              <a:rPr lang="en-US" dirty="0" err="1"/>
              <a:t>Brina</a:t>
            </a:r>
            <a:r>
              <a:rPr lang="en-US" dirty="0"/>
              <a:t> </a:t>
            </a:r>
            <a:r>
              <a:rPr lang="en-US" dirty="0" err="1"/>
              <a:t>Sedar</a:t>
            </a:r>
            <a:r>
              <a:rPr lang="en-US" dirty="0"/>
              <a:t>, Human Services</a:t>
            </a:r>
          </a:p>
          <a:p>
            <a:r>
              <a:rPr lang="en-US" b="1" dirty="0"/>
              <a:t>Responsible Design </a:t>
            </a:r>
          </a:p>
          <a:p>
            <a:pPr lvl="1"/>
            <a:r>
              <a:rPr lang="en-US" dirty="0"/>
              <a:t>Ms. Lisa Steinberg, Fashion Design </a:t>
            </a:r>
          </a:p>
          <a:p>
            <a:r>
              <a:rPr lang="en-US" b="1" dirty="0"/>
              <a:t>Newton’s Law of Cooling and Conduction in Thermodynamics</a:t>
            </a:r>
          </a:p>
          <a:p>
            <a:pPr lvl="1"/>
            <a:r>
              <a:rPr lang="en-US" dirty="0"/>
              <a:t>Prof. Jonathan </a:t>
            </a:r>
            <a:r>
              <a:rPr lang="en-US" dirty="0" err="1"/>
              <a:t>Weisbrod</a:t>
            </a:r>
            <a:r>
              <a:rPr lang="en-US" dirty="0"/>
              <a:t>, Mathematics</a:t>
            </a:r>
          </a:p>
          <a:p>
            <a:r>
              <a:rPr lang="en-US" b="1" dirty="0"/>
              <a:t>Ideal Gas Law, Ohm’s Law, Snell’s Law</a:t>
            </a:r>
          </a:p>
          <a:p>
            <a:pPr lvl="1"/>
            <a:r>
              <a:rPr lang="en-US" dirty="0"/>
              <a:t>Prof. Greg </a:t>
            </a:r>
            <a:r>
              <a:rPr lang="en-US" dirty="0" err="1"/>
              <a:t>Perugini</a:t>
            </a:r>
            <a:r>
              <a:rPr lang="en-US" dirty="0"/>
              <a:t>, Physics</a:t>
            </a:r>
          </a:p>
          <a:p>
            <a:endParaRPr lang="en-US" dirty="0"/>
          </a:p>
          <a:p>
            <a:pPr lvl="1"/>
            <a:endParaRPr lang="en-US" dirty="0"/>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A9F38CD8-1808-4679-A4DF-7D7F212F5A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2430279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F1C74-8D28-4242-B7FD-FED76F70BE1D}"/>
              </a:ext>
            </a:extLst>
          </p:cNvPr>
          <p:cNvSpPr>
            <a:spLocks noGrp="1"/>
          </p:cNvSpPr>
          <p:nvPr>
            <p:ph type="ctrTitle"/>
          </p:nvPr>
        </p:nvSpPr>
        <p:spPr/>
        <p:txBody>
          <a:bodyPr>
            <a:normAutofit/>
          </a:bodyPr>
          <a:lstStyle/>
          <a:p>
            <a:r>
              <a:rPr lang="en-US" dirty="0"/>
              <a:t>Sustainability Plan</a:t>
            </a:r>
          </a:p>
        </p:txBody>
      </p:sp>
      <p:sp>
        <p:nvSpPr>
          <p:cNvPr id="3" name="Subtitle 2">
            <a:extLst>
              <a:ext uri="{FF2B5EF4-FFF2-40B4-BE49-F238E27FC236}">
                <a16:creationId xmlns:a16="http://schemas.microsoft.com/office/drawing/2014/main" id="{B428D817-7759-49B7-8E1D-DC9D9CF4D285}"/>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A3402AE4-3224-44E2-AE79-11C715DF79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1922344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E3C4F-341F-452D-B8D2-339187FE8310}"/>
              </a:ext>
            </a:extLst>
          </p:cNvPr>
          <p:cNvSpPr>
            <a:spLocks noGrp="1"/>
          </p:cNvSpPr>
          <p:nvPr>
            <p:ph type="title"/>
          </p:nvPr>
        </p:nvSpPr>
        <p:spPr/>
        <p:txBody>
          <a:bodyPr/>
          <a:lstStyle/>
          <a:p>
            <a:r>
              <a:rPr lang="en-US" dirty="0"/>
              <a:t>Sustainability Plan</a:t>
            </a:r>
          </a:p>
        </p:txBody>
      </p:sp>
      <p:sp>
        <p:nvSpPr>
          <p:cNvPr id="3" name="Content Placeholder 2">
            <a:extLst>
              <a:ext uri="{FF2B5EF4-FFF2-40B4-BE49-F238E27FC236}">
                <a16:creationId xmlns:a16="http://schemas.microsoft.com/office/drawing/2014/main" id="{A27754A4-947A-40C8-BABD-DDD8C9EB57B2}"/>
              </a:ext>
            </a:extLst>
          </p:cNvPr>
          <p:cNvSpPr>
            <a:spLocks noGrp="1"/>
          </p:cNvSpPr>
          <p:nvPr>
            <p:ph idx="1"/>
          </p:nvPr>
        </p:nvSpPr>
        <p:spPr/>
        <p:txBody>
          <a:bodyPr>
            <a:normAutofit fontScale="77500" lnSpcReduction="20000"/>
          </a:bodyPr>
          <a:lstStyle/>
          <a:p>
            <a:r>
              <a:rPr lang="en-US" dirty="0"/>
              <a:t>Projected increased enrollment due to new program offerings will generate student fees and revenues needed to sustain the program. </a:t>
            </a:r>
          </a:p>
          <a:p>
            <a:r>
              <a:rPr lang="en-US" dirty="0"/>
              <a:t>The program will leverage existing resources, including equipment, facilities, and personnel as well as contribute to the development and planning of a new state-of-the-art facility. </a:t>
            </a:r>
          </a:p>
          <a:p>
            <a:r>
              <a:rPr lang="en-US" dirty="0"/>
              <a:t>The cost of additional faculty and operating personnel will be absorbed by the operating budget.</a:t>
            </a:r>
          </a:p>
          <a:p>
            <a:r>
              <a:rPr lang="en-US" dirty="0"/>
              <a:t>Outreach, recruitment, and job placement will be supported by industry partners.</a:t>
            </a:r>
          </a:p>
          <a:p>
            <a:r>
              <a:rPr lang="en-US" dirty="0"/>
              <a:t>An online tutorial for the applications library will be created for sustained and continued use. </a:t>
            </a:r>
          </a:p>
        </p:txBody>
      </p:sp>
      <p:pic>
        <p:nvPicPr>
          <p:cNvPr id="4" name="Picture 3">
            <a:extLst>
              <a:ext uri="{FF2B5EF4-FFF2-40B4-BE49-F238E27FC236}">
                <a16:creationId xmlns:a16="http://schemas.microsoft.com/office/drawing/2014/main" id="{205FCAC4-DAAC-4D6E-A24E-26919C57B5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4106666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E2AF-7F5B-4C97-B1F7-BFAE63973567}"/>
              </a:ext>
            </a:extLst>
          </p:cNvPr>
          <p:cNvSpPr>
            <a:spLocks noGrp="1"/>
          </p:cNvSpPr>
          <p:nvPr>
            <p:ph type="ctrTitle"/>
          </p:nvPr>
        </p:nvSpPr>
        <p:spPr>
          <a:xfrm>
            <a:off x="685800" y="1066800"/>
            <a:ext cx="7772400" cy="1470025"/>
          </a:xfrm>
        </p:spPr>
        <p:txBody>
          <a:bodyPr>
            <a:normAutofit/>
          </a:bodyPr>
          <a:lstStyle/>
          <a:p>
            <a:r>
              <a:rPr lang="en-US" sz="2800" dirty="0"/>
              <a:t>National Science Foundation Grant</a:t>
            </a:r>
            <a:br>
              <a:rPr lang="en-US" sz="2800" dirty="0"/>
            </a:br>
            <a:r>
              <a:rPr lang="en-US" sz="2800" dirty="0"/>
              <a:t>Awarded Sept. 2016 - $768,272</a:t>
            </a:r>
            <a:br>
              <a:rPr lang="en-US" sz="2800" dirty="0"/>
            </a:br>
            <a:r>
              <a:rPr lang="en-US" sz="2000" dirty="0"/>
              <a:t>Award ID 1601487</a:t>
            </a:r>
          </a:p>
        </p:txBody>
      </p:sp>
      <p:sp>
        <p:nvSpPr>
          <p:cNvPr id="3" name="Subtitle 2">
            <a:extLst>
              <a:ext uri="{FF2B5EF4-FFF2-40B4-BE49-F238E27FC236}">
                <a16:creationId xmlns:a16="http://schemas.microsoft.com/office/drawing/2014/main" id="{66765E03-55EA-44A2-A095-E3F9287B46B2}"/>
              </a:ext>
            </a:extLst>
          </p:cNvPr>
          <p:cNvSpPr>
            <a:spLocks noGrp="1"/>
          </p:cNvSpPr>
          <p:nvPr>
            <p:ph type="subTitle" idx="1"/>
          </p:nvPr>
        </p:nvSpPr>
        <p:spPr>
          <a:xfrm>
            <a:off x="1371600" y="3048000"/>
            <a:ext cx="6400800" cy="1752600"/>
          </a:xfrm>
        </p:spPr>
        <p:txBody>
          <a:bodyPr>
            <a:normAutofit fontScale="85000" lnSpcReduction="10000"/>
          </a:bodyPr>
          <a:lstStyle/>
          <a:p>
            <a:r>
              <a:rPr lang="en-US" sz="2000" b="1" dirty="0">
                <a:solidFill>
                  <a:schemeClr val="tx1"/>
                </a:solidFill>
              </a:rPr>
              <a:t>DUE-Division of Undergraduate Education</a:t>
            </a:r>
          </a:p>
          <a:p>
            <a:r>
              <a:rPr lang="en-US" sz="2000" b="1" dirty="0">
                <a:solidFill>
                  <a:schemeClr val="tx1"/>
                </a:solidFill>
              </a:rPr>
              <a:t>ATE-Advanced Technological Education</a:t>
            </a:r>
          </a:p>
          <a:p>
            <a:endParaRPr lang="en-US" b="1" dirty="0">
              <a:solidFill>
                <a:schemeClr val="tx1"/>
              </a:solidFill>
            </a:endParaRPr>
          </a:p>
          <a:p>
            <a:r>
              <a:rPr lang="en-US" b="1" dirty="0">
                <a:solidFill>
                  <a:schemeClr val="tx1"/>
                </a:solidFill>
              </a:rPr>
              <a:t>In partnership with Rowan University</a:t>
            </a:r>
          </a:p>
        </p:txBody>
      </p:sp>
      <p:pic>
        <p:nvPicPr>
          <p:cNvPr id="4" name="Picture 3">
            <a:extLst>
              <a:ext uri="{FF2B5EF4-FFF2-40B4-BE49-F238E27FC236}">
                <a16:creationId xmlns:a16="http://schemas.microsoft.com/office/drawing/2014/main" id="{B24CFF5E-962F-4B64-B665-E6DD065594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2545961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panose="020F0502020204030204" pitchFamily="34" charset="0"/>
                <a:cs typeface="Times New Roman" panose="02020603050405020304" pitchFamily="18" charset="0"/>
              </a:rPr>
              <a:t>The Assessment Cycle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6037" y="6172200"/>
            <a:ext cx="2010926" cy="466535"/>
          </a:xfrm>
          <a:prstGeom prst="rect">
            <a:avLst/>
          </a:prstGeom>
        </p:spPr>
      </p:pic>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Content Placeholder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076040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143000"/>
          </a:xfrm>
        </p:spPr>
        <p:txBody>
          <a:bodyPr/>
          <a:lstStyle/>
          <a:p>
            <a:r>
              <a:rPr lang="en-US" dirty="0"/>
              <a:t>Outcomes Assessments</a:t>
            </a:r>
          </a:p>
        </p:txBody>
      </p:sp>
      <p:sp>
        <p:nvSpPr>
          <p:cNvPr id="3" name="Content Placeholder 2"/>
          <p:cNvSpPr>
            <a:spLocks noGrp="1"/>
          </p:cNvSpPr>
          <p:nvPr>
            <p:ph idx="1"/>
          </p:nvPr>
        </p:nvSpPr>
        <p:spPr>
          <a:xfrm>
            <a:off x="148590" y="1295400"/>
            <a:ext cx="8991600" cy="4709160"/>
          </a:xfrm>
        </p:spPr>
        <p:txBody>
          <a:bodyPr>
            <a:normAutofit fontScale="92500"/>
          </a:bodyPr>
          <a:lstStyle/>
          <a:p>
            <a:r>
              <a:rPr lang="en-US" dirty="0"/>
              <a:t>Pre-defined learning outcomes</a:t>
            </a:r>
          </a:p>
          <a:p>
            <a:pPr lvl="1"/>
            <a:r>
              <a:rPr lang="en-US" dirty="0"/>
              <a:t>In order to actively measure the degree of attainment of learning outcomes</a:t>
            </a:r>
          </a:p>
          <a:p>
            <a:pPr lvl="1"/>
            <a:r>
              <a:rPr lang="en-US" dirty="0"/>
              <a:t>Example: ABET Course Learning Outcomes assessment, with supported Student Outcomes</a:t>
            </a:r>
          </a:p>
          <a:p>
            <a:r>
              <a:rPr lang="en-US" dirty="0"/>
              <a:t>Represent learning outcomes for very specific criteria</a:t>
            </a:r>
          </a:p>
          <a:p>
            <a:r>
              <a:rPr lang="en-US" dirty="0"/>
              <a:t>Sharing outcomes assessment</a:t>
            </a:r>
          </a:p>
          <a:p>
            <a:pPr lvl="1"/>
            <a:r>
              <a:rPr lang="en-US" dirty="0"/>
              <a:t>Can give an industry partner confidence that the proper material is being emphasized and that students have the required degree of skills and competency</a:t>
            </a:r>
          </a:p>
          <a:p>
            <a:endParaRPr lang="en-US" dirty="0"/>
          </a:p>
          <a:p>
            <a:pPr lvl="1"/>
            <a:endParaRPr lang="en-US" dirty="0"/>
          </a:p>
        </p:txBody>
      </p:sp>
      <p:pic>
        <p:nvPicPr>
          <p:cNvPr id="4" name="Picture 3">
            <a:extLst>
              <a:ext uri="{FF2B5EF4-FFF2-40B4-BE49-F238E27FC236}">
                <a16:creationId xmlns:a16="http://schemas.microsoft.com/office/drawing/2014/main" id="{06AC70CB-9CFF-40AF-9C43-ED921C928F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1034856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F1C74-8D28-4242-B7FD-FED76F70BE1D}"/>
              </a:ext>
            </a:extLst>
          </p:cNvPr>
          <p:cNvSpPr>
            <a:spLocks noGrp="1"/>
          </p:cNvSpPr>
          <p:nvPr>
            <p:ph type="ctrTitle"/>
          </p:nvPr>
        </p:nvSpPr>
        <p:spPr/>
        <p:txBody>
          <a:bodyPr>
            <a:normAutofit/>
          </a:bodyPr>
          <a:lstStyle/>
          <a:p>
            <a:r>
              <a:rPr lang="en-US" dirty="0"/>
              <a:t>Future Work</a:t>
            </a:r>
          </a:p>
        </p:txBody>
      </p:sp>
      <p:sp>
        <p:nvSpPr>
          <p:cNvPr id="3" name="Subtitle 2">
            <a:extLst>
              <a:ext uri="{FF2B5EF4-FFF2-40B4-BE49-F238E27FC236}">
                <a16:creationId xmlns:a16="http://schemas.microsoft.com/office/drawing/2014/main" id="{B428D817-7759-49B7-8E1D-DC9D9CF4D285}"/>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B2E05465-220F-4555-9651-6F4715DCEC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3736620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281D3-932D-4C1B-BB75-E24CEA891C55}"/>
              </a:ext>
            </a:extLst>
          </p:cNvPr>
          <p:cNvSpPr>
            <a:spLocks noGrp="1"/>
          </p:cNvSpPr>
          <p:nvPr>
            <p:ph type="title"/>
          </p:nvPr>
        </p:nvSpPr>
        <p:spPr/>
        <p:txBody>
          <a:bodyPr/>
          <a:lstStyle/>
          <a:p>
            <a:r>
              <a:rPr lang="en-US" dirty="0"/>
              <a:t>Future and Continued Work</a:t>
            </a:r>
          </a:p>
        </p:txBody>
      </p:sp>
      <p:sp>
        <p:nvSpPr>
          <p:cNvPr id="3" name="Content Placeholder 2">
            <a:extLst>
              <a:ext uri="{FF2B5EF4-FFF2-40B4-BE49-F238E27FC236}">
                <a16:creationId xmlns:a16="http://schemas.microsoft.com/office/drawing/2014/main" id="{56CE19F9-71A7-4E7A-89B7-37C1AEB497AE}"/>
              </a:ext>
            </a:extLst>
          </p:cNvPr>
          <p:cNvSpPr>
            <a:spLocks noGrp="1"/>
          </p:cNvSpPr>
          <p:nvPr>
            <p:ph idx="1"/>
          </p:nvPr>
        </p:nvSpPr>
        <p:spPr/>
        <p:txBody>
          <a:bodyPr>
            <a:normAutofit fontScale="62500" lnSpcReduction="20000"/>
          </a:bodyPr>
          <a:lstStyle/>
          <a:p>
            <a:r>
              <a:rPr lang="en-US" dirty="0"/>
              <a:t>Strengthen continuous pathways between secondary schools, higher education institutions, and industry partners.</a:t>
            </a:r>
          </a:p>
          <a:p>
            <a:r>
              <a:rPr lang="en-US" dirty="0"/>
              <a:t>Maintain Relevance of the Curriculum</a:t>
            </a:r>
          </a:p>
          <a:p>
            <a:pPr lvl="1"/>
            <a:r>
              <a:rPr lang="en-US" sz="3200" dirty="0"/>
              <a:t>Advisory Committee Input</a:t>
            </a:r>
          </a:p>
          <a:p>
            <a:pPr lvl="1"/>
            <a:r>
              <a:rPr lang="en-US" sz="3200" dirty="0"/>
              <a:t>Formalized Program Review</a:t>
            </a:r>
          </a:p>
          <a:p>
            <a:r>
              <a:rPr lang="en-US" dirty="0"/>
              <a:t>Undergraduate Research</a:t>
            </a:r>
          </a:p>
          <a:p>
            <a:pPr lvl="1"/>
            <a:r>
              <a:rPr lang="en-US" sz="3200" dirty="0"/>
              <a:t>To develop critical thinking, problem solving, and communication skills</a:t>
            </a:r>
          </a:p>
          <a:p>
            <a:r>
              <a:rPr lang="en-US" dirty="0"/>
              <a:t>Student Employment Opportunities</a:t>
            </a:r>
          </a:p>
          <a:p>
            <a:pPr lvl="1"/>
            <a:r>
              <a:rPr lang="en-US" sz="3200" dirty="0"/>
              <a:t>Real-world employment opportunities</a:t>
            </a:r>
          </a:p>
          <a:p>
            <a:pPr lvl="1"/>
            <a:r>
              <a:rPr lang="en-US" sz="3200" dirty="0"/>
              <a:t>Internships and Co-ops</a:t>
            </a:r>
          </a:p>
          <a:p>
            <a:r>
              <a:rPr lang="en-US" dirty="0"/>
              <a:t>Applications Approach</a:t>
            </a:r>
          </a:p>
          <a:p>
            <a:pPr lvl="1"/>
            <a:r>
              <a:rPr lang="en-US" sz="3200" dirty="0"/>
              <a:t>Enable students to see the relevance of the subjects they are expected to learn</a:t>
            </a:r>
          </a:p>
          <a:p>
            <a:r>
              <a:rPr lang="en-US" dirty="0"/>
              <a:t>Future NSF grant applications, building off of the current work</a:t>
            </a:r>
          </a:p>
          <a:p>
            <a:endParaRPr lang="en-US" dirty="0"/>
          </a:p>
          <a:p>
            <a:endParaRPr lang="en-US" dirty="0"/>
          </a:p>
        </p:txBody>
      </p:sp>
      <p:pic>
        <p:nvPicPr>
          <p:cNvPr id="4" name="Picture 3">
            <a:extLst>
              <a:ext uri="{FF2B5EF4-FFF2-40B4-BE49-F238E27FC236}">
                <a16:creationId xmlns:a16="http://schemas.microsoft.com/office/drawing/2014/main" id="{48B15F70-E1BA-4C6D-968D-0CE19C76F1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3987730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Acknowledgements</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fontScale="85000" lnSpcReduction="20000"/>
          </a:bodyPr>
          <a:lstStyle/>
          <a:p>
            <a:r>
              <a:rPr lang="en-US" dirty="0"/>
              <a:t>The authors wish to gratefully acknowledge the support of the National Science Foundation (NSF), through the Division of Undergraduate Education, DUE-1601487which made this effort possible. Any opinions, findings, and conclusions or recommendations expressed in this material are those of the authors and do not necessarily reflect the views of the National Science Foundation.</a:t>
            </a:r>
          </a:p>
          <a:p>
            <a:r>
              <a:rPr lang="en-US" dirty="0"/>
              <a:t>The authors also wish to acknowledge Rowan College at Burlington County (RCBC) and Rowan University (RU)  for the extensive support in the development and alignment of the mechanical engineering technology curricula. </a:t>
            </a:r>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466966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191000"/>
            <a:ext cx="7772400" cy="1470025"/>
          </a:xfrm>
        </p:spPr>
        <p:txBody>
          <a:bodyPr>
            <a:noAutofit/>
          </a:bodyPr>
          <a:lstStyle/>
          <a:p>
            <a:r>
              <a:rPr lang="en-US" sz="2000" b="1" dirty="0"/>
              <a:t>Dr. David </a:t>
            </a:r>
            <a:r>
              <a:rPr lang="en-US" sz="2000" b="1" dirty="0" err="1"/>
              <a:t>Spang</a:t>
            </a:r>
            <a:r>
              <a:rPr lang="en-US" sz="2000" b="1" dirty="0"/>
              <a:t>, Sr. Vice President &amp; Provost, RCBC </a:t>
            </a:r>
            <a:r>
              <a:rPr lang="en-US" sz="2000" b="1" dirty="0">
                <a:hlinkClick r:id="rId2"/>
              </a:rPr>
              <a:t>dspang@rcbc.edu</a:t>
            </a:r>
            <a:br>
              <a:rPr lang="en-US" sz="2000" b="1" dirty="0"/>
            </a:br>
            <a:br>
              <a:rPr lang="en-US" sz="2000" b="1" dirty="0"/>
            </a:br>
            <a:r>
              <a:rPr lang="en-US" sz="2000" b="1" dirty="0"/>
              <a:t>Dr. </a:t>
            </a:r>
            <a:r>
              <a:rPr lang="en-US" sz="2000" b="1" dirty="0" err="1"/>
              <a:t>Edem</a:t>
            </a:r>
            <a:r>
              <a:rPr lang="en-US" sz="2000" b="1" dirty="0"/>
              <a:t> Tetteh, Dean of STEM, RCBC</a:t>
            </a:r>
            <a:br>
              <a:rPr lang="en-US" sz="2000" b="1" dirty="0"/>
            </a:br>
            <a:r>
              <a:rPr lang="en-US" sz="2000" b="1" dirty="0"/>
              <a:t> </a:t>
            </a:r>
            <a:r>
              <a:rPr lang="en-US" sz="2000" b="1" dirty="0">
                <a:hlinkClick r:id="rId3"/>
              </a:rPr>
              <a:t>etetteh@rcbc.edu</a:t>
            </a:r>
            <a:br>
              <a:rPr lang="en-US" sz="2000" b="1" dirty="0"/>
            </a:br>
            <a:br>
              <a:rPr lang="en-US" sz="2000" b="1" dirty="0"/>
            </a:br>
            <a:r>
              <a:rPr lang="en-US" sz="2000" b="1" dirty="0"/>
              <a:t>Dr. </a:t>
            </a:r>
            <a:r>
              <a:rPr lang="en-US" sz="2000" b="1" dirty="0" err="1"/>
              <a:t>Ratneshwar</a:t>
            </a:r>
            <a:r>
              <a:rPr lang="en-US" sz="2000" b="1" dirty="0"/>
              <a:t> Jha, Dept. Head and Professor, Mechanical Engineering, Rowan University</a:t>
            </a:r>
            <a:br>
              <a:rPr lang="en-US" sz="2000" b="1" dirty="0"/>
            </a:br>
            <a:r>
              <a:rPr lang="en-US" sz="2000" b="1" dirty="0">
                <a:hlinkClick r:id="rId4"/>
              </a:rPr>
              <a:t>jhar@rowan.edu</a:t>
            </a:r>
            <a:br>
              <a:rPr lang="en-US" sz="2000" b="1" dirty="0"/>
            </a:br>
            <a:br>
              <a:rPr lang="en-US" sz="2000" b="1" dirty="0"/>
            </a:br>
            <a:br>
              <a:rPr lang="en-US" sz="3200" b="1" dirty="0"/>
            </a:br>
            <a:endParaRPr lang="en-US" sz="3200"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5000" y="609600"/>
            <a:ext cx="4984695" cy="1156449"/>
          </a:xfrm>
          <a:prstGeom prst="rect">
            <a:avLst/>
          </a:prstGeom>
        </p:spPr>
      </p:pic>
      <p:cxnSp>
        <p:nvCxnSpPr>
          <p:cNvPr id="8" name="Straight Connector 7"/>
          <p:cNvCxnSpPr/>
          <p:nvPr/>
        </p:nvCxnSpPr>
        <p:spPr>
          <a:xfrm>
            <a:off x="685800" y="1905000"/>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981200" y="2133600"/>
            <a:ext cx="5181600" cy="523220"/>
          </a:xfrm>
          <a:prstGeom prst="rect">
            <a:avLst/>
          </a:prstGeom>
          <a:noFill/>
        </p:spPr>
        <p:txBody>
          <a:bodyPr wrap="square" rtlCol="0">
            <a:spAutoFit/>
          </a:bodyPr>
          <a:lstStyle/>
          <a:p>
            <a:pPr algn="ctr"/>
            <a:r>
              <a:rPr lang="en-US" sz="2800" i="1" dirty="0">
                <a:latin typeface="Times New Roman" pitchFamily="18" charset="0"/>
                <a:cs typeface="Times New Roman" pitchFamily="18" charset="0"/>
              </a:rPr>
              <a:t>Contact Information</a:t>
            </a:r>
          </a:p>
        </p:txBody>
      </p:sp>
      <p:pic>
        <p:nvPicPr>
          <p:cNvPr id="6" name="Picture 5">
            <a:extLst>
              <a:ext uri="{FF2B5EF4-FFF2-40B4-BE49-F238E27FC236}">
                <a16:creationId xmlns:a16="http://schemas.microsoft.com/office/drawing/2014/main" id="{6E655B90-BB66-441C-A4C9-3005D2A655D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319844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EFA19-117B-464D-80F5-FF80F4AE71C0}"/>
              </a:ext>
            </a:extLst>
          </p:cNvPr>
          <p:cNvSpPr>
            <a:spLocks noGrp="1"/>
          </p:cNvSpPr>
          <p:nvPr>
            <p:ph type="title"/>
          </p:nvPr>
        </p:nvSpPr>
        <p:spPr/>
        <p:txBody>
          <a:bodyPr/>
          <a:lstStyle/>
          <a:p>
            <a:r>
              <a:rPr lang="en-US" dirty="0"/>
              <a:t>Personnel</a:t>
            </a:r>
          </a:p>
        </p:txBody>
      </p:sp>
      <p:sp>
        <p:nvSpPr>
          <p:cNvPr id="3" name="Content Placeholder 2">
            <a:extLst>
              <a:ext uri="{FF2B5EF4-FFF2-40B4-BE49-F238E27FC236}">
                <a16:creationId xmlns:a16="http://schemas.microsoft.com/office/drawing/2014/main" id="{C40F8CDA-550F-4695-9454-086761DDD83D}"/>
              </a:ext>
            </a:extLst>
          </p:cNvPr>
          <p:cNvSpPr>
            <a:spLocks noGrp="1"/>
          </p:cNvSpPr>
          <p:nvPr>
            <p:ph idx="1"/>
          </p:nvPr>
        </p:nvSpPr>
        <p:spPr>
          <a:xfrm>
            <a:off x="457200" y="1295400"/>
            <a:ext cx="8229600" cy="4525963"/>
          </a:xfrm>
        </p:spPr>
        <p:txBody>
          <a:bodyPr>
            <a:normAutofit fontScale="85000" lnSpcReduction="20000"/>
          </a:bodyPr>
          <a:lstStyle/>
          <a:p>
            <a:r>
              <a:rPr lang="en-US" sz="2800" dirty="0"/>
              <a:t>Dr. David Spang - Principal Investigator</a:t>
            </a:r>
          </a:p>
          <a:p>
            <a:r>
              <a:rPr lang="en-US" sz="2800" dirty="0"/>
              <a:t>Dr. </a:t>
            </a:r>
            <a:r>
              <a:rPr lang="en-US" sz="2800" dirty="0" err="1"/>
              <a:t>Edem</a:t>
            </a:r>
            <a:r>
              <a:rPr lang="en-US" sz="2800" dirty="0"/>
              <a:t> Tetteh - Co-Principal Investigator</a:t>
            </a:r>
          </a:p>
          <a:p>
            <a:r>
              <a:rPr lang="en-US" sz="2800" dirty="0"/>
              <a:t>Dr. </a:t>
            </a:r>
            <a:r>
              <a:rPr lang="en-US" sz="2800" dirty="0" err="1"/>
              <a:t>Ratneshwar</a:t>
            </a:r>
            <a:r>
              <a:rPr lang="en-US" sz="2800" dirty="0"/>
              <a:t> Jha - Co-Principal Investigator</a:t>
            </a:r>
          </a:p>
          <a:p>
            <a:r>
              <a:rPr lang="en-US" sz="2800" dirty="0"/>
              <a:t>Mr. Dan Sullivan - STEM-NSF Grant Project Manager</a:t>
            </a:r>
          </a:p>
          <a:p>
            <a:r>
              <a:rPr lang="en-US" sz="2800" dirty="0"/>
              <a:t>Ms. Elaine Young - NSF Grant Coordinator</a:t>
            </a:r>
          </a:p>
          <a:p>
            <a:endParaRPr lang="en-US" sz="2800" dirty="0"/>
          </a:p>
          <a:p>
            <a:r>
              <a:rPr lang="en-US" sz="2800" dirty="0"/>
              <a:t>Ms. Eileen </a:t>
            </a:r>
            <a:r>
              <a:rPr lang="en-US" sz="2800" dirty="0" err="1"/>
              <a:t>Swiatkowski</a:t>
            </a:r>
            <a:r>
              <a:rPr lang="en-US" sz="2800" dirty="0"/>
              <a:t> - Sr. Grants Specialist</a:t>
            </a:r>
          </a:p>
          <a:p>
            <a:r>
              <a:rPr lang="en-US" sz="2800" dirty="0"/>
              <a:t>Dr. Nicole Scott - Manager of Program Development</a:t>
            </a:r>
          </a:p>
          <a:p>
            <a:r>
              <a:rPr lang="en-US" sz="2800" dirty="0"/>
              <a:t>Ms. Kathryn Strang - Director of Compliance, Assessment, &amp; Research</a:t>
            </a:r>
          </a:p>
          <a:p>
            <a:r>
              <a:rPr lang="en-US" sz="2800" dirty="0"/>
              <a:t>Workforce Development Colleagues</a:t>
            </a:r>
          </a:p>
          <a:p>
            <a:r>
              <a:rPr lang="en-US" sz="2800" dirty="0"/>
              <a:t>RCBC Support Personnel</a:t>
            </a:r>
          </a:p>
          <a:p>
            <a:endParaRPr lang="en-US" sz="2800" dirty="0"/>
          </a:p>
          <a:p>
            <a:endParaRPr lang="en-US" sz="2800" dirty="0"/>
          </a:p>
          <a:p>
            <a:endParaRPr lang="en-US" sz="2800" dirty="0"/>
          </a:p>
        </p:txBody>
      </p:sp>
      <p:pic>
        <p:nvPicPr>
          <p:cNvPr id="4" name="Picture 3">
            <a:extLst>
              <a:ext uri="{FF2B5EF4-FFF2-40B4-BE49-F238E27FC236}">
                <a16:creationId xmlns:a16="http://schemas.microsoft.com/office/drawing/2014/main" id="{5BDA5141-90B3-4657-A227-C17FB332FE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206307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080EA-AE02-43A7-A434-174792FEBFD2}"/>
              </a:ext>
            </a:extLst>
          </p:cNvPr>
          <p:cNvSpPr>
            <a:spLocks noGrp="1"/>
          </p:cNvSpPr>
          <p:nvPr>
            <p:ph type="title"/>
          </p:nvPr>
        </p:nvSpPr>
        <p:spPr/>
        <p:txBody>
          <a:bodyPr/>
          <a:lstStyle/>
          <a:p>
            <a:r>
              <a:rPr lang="en-US" dirty="0"/>
              <a:t>Goal #1</a:t>
            </a:r>
          </a:p>
        </p:txBody>
      </p:sp>
      <p:sp>
        <p:nvSpPr>
          <p:cNvPr id="5" name="Content Placeholder 4">
            <a:extLst>
              <a:ext uri="{FF2B5EF4-FFF2-40B4-BE49-F238E27FC236}">
                <a16:creationId xmlns:a16="http://schemas.microsoft.com/office/drawing/2014/main" id="{AFB65883-50AA-40F4-80CA-B3E89C0D53AA}"/>
              </a:ext>
            </a:extLst>
          </p:cNvPr>
          <p:cNvSpPr>
            <a:spLocks noGrp="1"/>
          </p:cNvSpPr>
          <p:nvPr>
            <p:ph idx="1"/>
          </p:nvPr>
        </p:nvSpPr>
        <p:spPr>
          <a:xfrm>
            <a:off x="381000" y="1295400"/>
            <a:ext cx="8229600" cy="4525963"/>
          </a:xfrm>
        </p:spPr>
        <p:txBody>
          <a:bodyPr>
            <a:normAutofit fontScale="25000" lnSpcReduction="20000"/>
          </a:bodyPr>
          <a:lstStyle/>
          <a:p>
            <a:r>
              <a:rPr lang="en-US" sz="8000" b="1" dirty="0"/>
              <a:t>To strengthen an Engineering Technology program serving the southern New Jersey region.</a:t>
            </a:r>
          </a:p>
          <a:p>
            <a:endParaRPr lang="en-US" sz="4500" b="1" dirty="0"/>
          </a:p>
          <a:p>
            <a:pPr lvl="1"/>
            <a:r>
              <a:rPr lang="en-US" sz="7200" i="1" dirty="0"/>
              <a:t>Objective 1.1: Highlight technical and non-technical (soft) skills across the curriculum; align with industry needs, including student work-based learning opportunities such as undergraduate research projects and internships.</a:t>
            </a:r>
          </a:p>
          <a:p>
            <a:pPr lvl="1"/>
            <a:endParaRPr lang="en-US" sz="7200" i="1" dirty="0"/>
          </a:p>
          <a:p>
            <a:pPr lvl="1"/>
            <a:r>
              <a:rPr lang="en-US" sz="7200" i="1" dirty="0"/>
              <a:t>Objective 1.2: Develop an applications library (real examples of STEM principles for instructional practices) as a resource for faculty to support relevant curriculum by presenting industry-relevant competencies, techniques and images that meet predetermined learning outcomes.</a:t>
            </a:r>
          </a:p>
          <a:p>
            <a:pPr lvl="1"/>
            <a:endParaRPr lang="en-US" sz="7200" i="1" dirty="0"/>
          </a:p>
          <a:p>
            <a:pPr lvl="1"/>
            <a:r>
              <a:rPr lang="en-US" sz="7200" i="1" dirty="0"/>
              <a:t>Objective 1.3: Strengthen career pathways throughout, and partnerships between, regional higher education institutions, secondary schools, and industry partners. Activities will include the creation of advisory committees, student work-based learning activities, and job placement support. Focus will be on job placement and recruitment support for graduates and industry partners. Additional emphasis will be on successful job placement for underrepresented student populations. </a:t>
            </a:r>
          </a:p>
          <a:p>
            <a:pPr lvl="1"/>
            <a:endParaRPr lang="en-US" i="1" dirty="0"/>
          </a:p>
          <a:p>
            <a:pPr lvl="1"/>
            <a:endParaRPr lang="en-US" dirty="0"/>
          </a:p>
        </p:txBody>
      </p:sp>
      <p:pic>
        <p:nvPicPr>
          <p:cNvPr id="9" name="Picture 8">
            <a:extLst>
              <a:ext uri="{FF2B5EF4-FFF2-40B4-BE49-F238E27FC236}">
                <a16:creationId xmlns:a16="http://schemas.microsoft.com/office/drawing/2014/main" id="{E14A7372-50C0-485F-BD0D-08602B7855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1550157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E982A-1744-4842-854B-B338A6475C7D}"/>
              </a:ext>
            </a:extLst>
          </p:cNvPr>
          <p:cNvSpPr>
            <a:spLocks noGrp="1"/>
          </p:cNvSpPr>
          <p:nvPr>
            <p:ph type="title"/>
          </p:nvPr>
        </p:nvSpPr>
        <p:spPr/>
        <p:txBody>
          <a:bodyPr/>
          <a:lstStyle/>
          <a:p>
            <a:r>
              <a:rPr lang="en-US" dirty="0"/>
              <a:t>Goal #2</a:t>
            </a:r>
          </a:p>
        </p:txBody>
      </p:sp>
      <p:sp>
        <p:nvSpPr>
          <p:cNvPr id="3" name="Content Placeholder 2">
            <a:extLst>
              <a:ext uri="{FF2B5EF4-FFF2-40B4-BE49-F238E27FC236}">
                <a16:creationId xmlns:a16="http://schemas.microsoft.com/office/drawing/2014/main" id="{DFB652FB-E334-4587-BCF8-CAF52766FB3C}"/>
              </a:ext>
            </a:extLst>
          </p:cNvPr>
          <p:cNvSpPr>
            <a:spLocks noGrp="1"/>
          </p:cNvSpPr>
          <p:nvPr>
            <p:ph idx="1"/>
          </p:nvPr>
        </p:nvSpPr>
        <p:spPr>
          <a:xfrm>
            <a:off x="457200" y="1295400"/>
            <a:ext cx="8229600" cy="4525963"/>
          </a:xfrm>
        </p:spPr>
        <p:txBody>
          <a:bodyPr>
            <a:normAutofit fontScale="92500"/>
          </a:bodyPr>
          <a:lstStyle/>
          <a:p>
            <a:r>
              <a:rPr lang="en-US" sz="2200" b="1" dirty="0"/>
              <a:t>To serve as a conduit for the creation of programs and educational pathways that address unmet training needs and the needs of emergent high growth industries. </a:t>
            </a:r>
          </a:p>
          <a:p>
            <a:endParaRPr lang="en-US" sz="2600" b="1" dirty="0"/>
          </a:p>
          <a:p>
            <a:pPr lvl="1"/>
            <a:r>
              <a:rPr lang="en-US" sz="2300" b="1" dirty="0"/>
              <a:t>Objective 2.1: </a:t>
            </a:r>
            <a:r>
              <a:rPr lang="en-US" sz="2300" i="1" dirty="0"/>
              <a:t>Create a new academic program in Advanced Manufacturing (Associates Degree and a stackable certificate) by developing new curriculum through the adaptation of relevant models from national and regional NSF ATE programs, to support the Engineering Technology (ET) educational needs in the region.</a:t>
            </a:r>
          </a:p>
          <a:p>
            <a:pPr lvl="1"/>
            <a:endParaRPr lang="en-US" sz="2300" b="1" dirty="0"/>
          </a:p>
          <a:p>
            <a:pPr lvl="1"/>
            <a:r>
              <a:rPr lang="en-US" sz="2300" b="1" dirty="0"/>
              <a:t>Objective 2.2: </a:t>
            </a:r>
            <a:r>
              <a:rPr lang="en-US" sz="2300" i="1" dirty="0"/>
              <a:t>Establish an Advanced Manufacturing training facility with input from industry leaders and educators to collaborate and produce skilled competent workers for industry.</a:t>
            </a:r>
            <a:endParaRPr lang="en-US" sz="2300" dirty="0"/>
          </a:p>
          <a:p>
            <a:pPr lvl="1"/>
            <a:endParaRPr lang="en-US" b="1" dirty="0"/>
          </a:p>
          <a:p>
            <a:pPr lvl="1"/>
            <a:endParaRPr lang="en-US" b="1" dirty="0"/>
          </a:p>
          <a:p>
            <a:endParaRPr lang="en-US" dirty="0"/>
          </a:p>
        </p:txBody>
      </p:sp>
      <p:pic>
        <p:nvPicPr>
          <p:cNvPr id="6" name="Picture 5">
            <a:extLst>
              <a:ext uri="{FF2B5EF4-FFF2-40B4-BE49-F238E27FC236}">
                <a16:creationId xmlns:a16="http://schemas.microsoft.com/office/drawing/2014/main" id="{76D71588-A5CD-417E-998D-E101170710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45890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10CEE-E5FE-43A1-A225-8CBFC5B20BAA}"/>
              </a:ext>
            </a:extLst>
          </p:cNvPr>
          <p:cNvSpPr>
            <a:spLocks noGrp="1"/>
          </p:cNvSpPr>
          <p:nvPr>
            <p:ph type="ctrTitle"/>
          </p:nvPr>
        </p:nvSpPr>
        <p:spPr>
          <a:xfrm>
            <a:off x="685800" y="1939925"/>
            <a:ext cx="7772400" cy="1470025"/>
          </a:xfrm>
        </p:spPr>
        <p:txBody>
          <a:bodyPr/>
          <a:lstStyle/>
          <a:p>
            <a:r>
              <a:rPr lang="en-US" dirty="0"/>
              <a:t>Activities and Achievements</a:t>
            </a:r>
          </a:p>
        </p:txBody>
      </p:sp>
      <p:sp>
        <p:nvSpPr>
          <p:cNvPr id="3" name="Subtitle 2">
            <a:extLst>
              <a:ext uri="{FF2B5EF4-FFF2-40B4-BE49-F238E27FC236}">
                <a16:creationId xmlns:a16="http://schemas.microsoft.com/office/drawing/2014/main" id="{11514F79-BECA-4337-B610-FF2291A76B91}"/>
              </a:ext>
            </a:extLst>
          </p:cNvPr>
          <p:cNvSpPr>
            <a:spLocks noGrp="1"/>
          </p:cNvSpPr>
          <p:nvPr>
            <p:ph type="subTitle" idx="1"/>
          </p:nvPr>
        </p:nvSpPr>
        <p:spPr/>
        <p:txBody>
          <a:bodyPr/>
          <a:lstStyle/>
          <a:p>
            <a:endParaRPr lang="en-US" dirty="0"/>
          </a:p>
        </p:txBody>
      </p:sp>
      <p:pic>
        <p:nvPicPr>
          <p:cNvPr id="4" name="Picture 3">
            <a:extLst>
              <a:ext uri="{FF2B5EF4-FFF2-40B4-BE49-F238E27FC236}">
                <a16:creationId xmlns:a16="http://schemas.microsoft.com/office/drawing/2014/main" id="{59750F82-395A-49F9-960E-EABA20A9F6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2812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D11CC-7A33-4864-A19A-0E8092E0CC60}"/>
              </a:ext>
            </a:extLst>
          </p:cNvPr>
          <p:cNvSpPr>
            <a:spLocks noGrp="1"/>
          </p:cNvSpPr>
          <p:nvPr>
            <p:ph type="title"/>
          </p:nvPr>
        </p:nvSpPr>
        <p:spPr>
          <a:xfrm>
            <a:off x="438150" y="42068"/>
            <a:ext cx="8229600" cy="1143000"/>
          </a:xfrm>
        </p:spPr>
        <p:txBody>
          <a:bodyPr/>
          <a:lstStyle/>
          <a:p>
            <a:r>
              <a:rPr lang="en-US" dirty="0"/>
              <a:t>Activities</a:t>
            </a:r>
          </a:p>
        </p:txBody>
      </p:sp>
      <p:sp>
        <p:nvSpPr>
          <p:cNvPr id="3" name="Content Placeholder 2">
            <a:extLst>
              <a:ext uri="{FF2B5EF4-FFF2-40B4-BE49-F238E27FC236}">
                <a16:creationId xmlns:a16="http://schemas.microsoft.com/office/drawing/2014/main" id="{2BCC7EDF-F005-425E-A72E-BF0BC8194259}"/>
              </a:ext>
            </a:extLst>
          </p:cNvPr>
          <p:cNvSpPr>
            <a:spLocks noGrp="1"/>
          </p:cNvSpPr>
          <p:nvPr>
            <p:ph idx="1"/>
          </p:nvPr>
        </p:nvSpPr>
        <p:spPr>
          <a:xfrm>
            <a:off x="457200" y="1166018"/>
            <a:ext cx="8229600" cy="4525963"/>
          </a:xfrm>
        </p:spPr>
        <p:txBody>
          <a:bodyPr>
            <a:normAutofit fontScale="85000" lnSpcReduction="20000"/>
          </a:bodyPr>
          <a:lstStyle/>
          <a:p>
            <a:r>
              <a:rPr lang="en-US" dirty="0"/>
              <a:t>(4) National Conference Presentations and Publications: 2017, 2018, 2019, 2020</a:t>
            </a:r>
          </a:p>
          <a:p>
            <a:r>
              <a:rPr lang="en-US" dirty="0"/>
              <a:t>(4) NSF-ATE Principal Investigator Conference Presentations: 2016, 2017, 2018, 2019</a:t>
            </a:r>
          </a:p>
          <a:p>
            <a:r>
              <a:rPr lang="en-US" dirty="0"/>
              <a:t>(3) NSF Annual Reports, with External Evaluation Reports</a:t>
            </a:r>
          </a:p>
          <a:p>
            <a:r>
              <a:rPr lang="en-US" dirty="0"/>
              <a:t>Meetings, Conferences, and Workshops</a:t>
            </a:r>
          </a:p>
          <a:p>
            <a:pPr lvl="1"/>
            <a:r>
              <a:rPr lang="en-US" dirty="0"/>
              <a:t>Advanced Manufacturing Forum - June 2017</a:t>
            </a:r>
          </a:p>
          <a:p>
            <a:pPr lvl="1"/>
            <a:r>
              <a:rPr lang="en-US" dirty="0"/>
              <a:t>Technology Conference – July 2017 </a:t>
            </a:r>
          </a:p>
          <a:p>
            <a:pPr lvl="1"/>
            <a:r>
              <a:rPr lang="en-US" dirty="0"/>
              <a:t>Engineer’s Week Activities</a:t>
            </a:r>
          </a:p>
          <a:p>
            <a:pPr lvl="1"/>
            <a:r>
              <a:rPr lang="en-US" dirty="0"/>
              <a:t>MET Advisory Board Meetings – since January 2018</a:t>
            </a:r>
          </a:p>
          <a:p>
            <a:r>
              <a:rPr lang="en-US" dirty="0"/>
              <a:t>Development of Marketing Materials</a:t>
            </a:r>
          </a:p>
          <a:p>
            <a:endParaRPr lang="en-US" dirty="0"/>
          </a:p>
          <a:p>
            <a:endParaRPr lang="en-US" dirty="0"/>
          </a:p>
        </p:txBody>
      </p:sp>
      <p:pic>
        <p:nvPicPr>
          <p:cNvPr id="4" name="Picture 3">
            <a:extLst>
              <a:ext uri="{FF2B5EF4-FFF2-40B4-BE49-F238E27FC236}">
                <a16:creationId xmlns:a16="http://schemas.microsoft.com/office/drawing/2014/main" id="{98B1AF1C-8F46-4974-AFE4-AB645E6B94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3156054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E6FA3-D0FE-47FA-B419-AB948764FF62}"/>
              </a:ext>
            </a:extLst>
          </p:cNvPr>
          <p:cNvSpPr>
            <a:spLocks noGrp="1"/>
          </p:cNvSpPr>
          <p:nvPr>
            <p:ph type="title"/>
          </p:nvPr>
        </p:nvSpPr>
        <p:spPr>
          <a:xfrm>
            <a:off x="428625" y="152400"/>
            <a:ext cx="8229600" cy="1143000"/>
          </a:xfrm>
        </p:spPr>
        <p:txBody>
          <a:bodyPr/>
          <a:lstStyle/>
          <a:p>
            <a:r>
              <a:rPr lang="en-US" dirty="0"/>
              <a:t>Achievements</a:t>
            </a:r>
          </a:p>
        </p:txBody>
      </p:sp>
      <p:sp>
        <p:nvSpPr>
          <p:cNvPr id="3" name="Content Placeholder 2">
            <a:extLst>
              <a:ext uri="{FF2B5EF4-FFF2-40B4-BE49-F238E27FC236}">
                <a16:creationId xmlns:a16="http://schemas.microsoft.com/office/drawing/2014/main" id="{56552AA0-0180-4429-9FCE-DAF6EA6AA552}"/>
              </a:ext>
            </a:extLst>
          </p:cNvPr>
          <p:cNvSpPr>
            <a:spLocks noGrp="1"/>
          </p:cNvSpPr>
          <p:nvPr>
            <p:ph idx="1"/>
          </p:nvPr>
        </p:nvSpPr>
        <p:spPr>
          <a:xfrm>
            <a:off x="428625" y="1166018"/>
            <a:ext cx="8229600" cy="4525963"/>
          </a:xfrm>
        </p:spPr>
        <p:txBody>
          <a:bodyPr>
            <a:normAutofit fontScale="77500" lnSpcReduction="20000"/>
          </a:bodyPr>
          <a:lstStyle/>
          <a:p>
            <a:r>
              <a:rPr lang="en-US" dirty="0"/>
              <a:t>Close collaboration between Rowan College at Burlington County (RCBC) and Rowan University (RU)</a:t>
            </a:r>
          </a:p>
          <a:p>
            <a:r>
              <a:rPr lang="en-US" dirty="0"/>
              <a:t>Close collaboration with Industry Partners</a:t>
            </a:r>
          </a:p>
          <a:p>
            <a:r>
              <a:rPr lang="en-US" dirty="0"/>
              <a:t>Development of Mechanical Engineering Technology (MET) curriculum</a:t>
            </a:r>
          </a:p>
          <a:p>
            <a:pPr lvl="1"/>
            <a:r>
              <a:rPr lang="en-US" dirty="0"/>
              <a:t>AAS degree</a:t>
            </a:r>
          </a:p>
          <a:p>
            <a:pPr lvl="1"/>
            <a:r>
              <a:rPr lang="en-US" dirty="0"/>
              <a:t>BS degree</a:t>
            </a:r>
          </a:p>
          <a:p>
            <a:pPr lvl="1"/>
            <a:r>
              <a:rPr lang="en-US" dirty="0"/>
              <a:t>“3+1” program</a:t>
            </a:r>
          </a:p>
          <a:p>
            <a:pPr lvl="1"/>
            <a:r>
              <a:rPr lang="en-US" dirty="0"/>
              <a:t>Stackable Certificate</a:t>
            </a:r>
          </a:p>
          <a:p>
            <a:pPr lvl="1"/>
            <a:r>
              <a:rPr lang="en-US" dirty="0"/>
              <a:t>Applications Database Development</a:t>
            </a:r>
          </a:p>
          <a:p>
            <a:r>
              <a:rPr lang="en-US" dirty="0"/>
              <a:t>Outfitting of RCBC laboratory in support of the AAS degree (years 1 &amp; 2)</a:t>
            </a:r>
          </a:p>
          <a:p>
            <a:endParaRPr lang="en-US" dirty="0"/>
          </a:p>
        </p:txBody>
      </p:sp>
      <p:pic>
        <p:nvPicPr>
          <p:cNvPr id="4" name="Picture 3">
            <a:extLst>
              <a:ext uri="{FF2B5EF4-FFF2-40B4-BE49-F238E27FC236}">
                <a16:creationId xmlns:a16="http://schemas.microsoft.com/office/drawing/2014/main" id="{0E64E868-D94B-4560-AA2F-3B96AE0B3C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712014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Curriculum</a:t>
            </a:r>
          </a:p>
        </p:txBody>
      </p:sp>
      <p:cxnSp>
        <p:nvCxnSpPr>
          <p:cNvPr id="5" name="Straight Connector 4"/>
          <p:cNvCxnSpPr/>
          <p:nvPr/>
        </p:nvCxnSpPr>
        <p:spPr>
          <a:xfrm>
            <a:off x="457200" y="14478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p:txBody>
          <a:bodyPr>
            <a:normAutofit fontScale="92500" lnSpcReduction="10000"/>
          </a:bodyPr>
          <a:lstStyle/>
          <a:p>
            <a:r>
              <a:rPr lang="en-US" dirty="0"/>
              <a:t>Curriculum</a:t>
            </a:r>
          </a:p>
          <a:p>
            <a:pPr lvl="1"/>
            <a:r>
              <a:rPr lang="en-US" dirty="0"/>
              <a:t>The most critical and timely technical and non-technical skills have been identified by working closely with industry partners and have been incorporated into the curriculum.</a:t>
            </a:r>
          </a:p>
          <a:p>
            <a:r>
              <a:rPr lang="en-US" dirty="0"/>
              <a:t>Applications Database</a:t>
            </a:r>
          </a:p>
          <a:p>
            <a:pPr lvl="1"/>
            <a:r>
              <a:rPr lang="en-US" dirty="0"/>
              <a:t>An applications database and library has been developed and will serve as a resource for faculty to support the relevant curriculum, and to present industry-relevant competencies within courses that meet predetermined learning outcomes.</a:t>
            </a:r>
          </a:p>
          <a:p>
            <a:endParaRPr lang="en-US" dirty="0"/>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2041" y="6225759"/>
            <a:ext cx="4059917" cy="556041"/>
          </a:xfrm>
          <a:prstGeom prst="rect">
            <a:avLst/>
          </a:prstGeom>
        </p:spPr>
      </p:pic>
    </p:spTree>
    <p:extLst>
      <p:ext uri="{BB962C8B-B14F-4D97-AF65-F5344CB8AC3E}">
        <p14:creationId xmlns:p14="http://schemas.microsoft.com/office/powerpoint/2010/main" val="5031097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1324</TotalTime>
  <Words>1617</Words>
  <Application>Microsoft Office PowerPoint</Application>
  <PresentationFormat>On-screen Show (4:3)</PresentationFormat>
  <Paragraphs>173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Comprehensive Integration of Advanced Manufacturing Competencies throughout Associates degree and Stackable Certificate Curricula</vt:lpstr>
      <vt:lpstr>National Science Foundation Grant Awarded Sept. 2016 - $768,272 Award ID 1601487</vt:lpstr>
      <vt:lpstr>Personnel</vt:lpstr>
      <vt:lpstr>Goal #1</vt:lpstr>
      <vt:lpstr>Goal #2</vt:lpstr>
      <vt:lpstr>Activities and Achievements</vt:lpstr>
      <vt:lpstr>Activities</vt:lpstr>
      <vt:lpstr>Achievements</vt:lpstr>
      <vt:lpstr>Curriculum</vt:lpstr>
      <vt:lpstr>Skills Emphasis/Identification</vt:lpstr>
      <vt:lpstr>Impact</vt:lpstr>
      <vt:lpstr>Impacts</vt:lpstr>
      <vt:lpstr>Novel “3+1” Program Delivery </vt:lpstr>
      <vt:lpstr>Novel “3+1” Program Delivery </vt:lpstr>
      <vt:lpstr>Associate Degree-Granting Institution </vt:lpstr>
      <vt:lpstr>Applications Approach</vt:lpstr>
      <vt:lpstr>Applications Categories</vt:lpstr>
      <vt:lpstr>Sustainability Plan</vt:lpstr>
      <vt:lpstr>Sustainability Plan</vt:lpstr>
      <vt:lpstr>The Assessment Cycle</vt:lpstr>
      <vt:lpstr>Outcomes Assessments</vt:lpstr>
      <vt:lpstr>Future Work</vt:lpstr>
      <vt:lpstr>Future and Continued Work</vt:lpstr>
      <vt:lpstr>Acknowledgements</vt:lpstr>
      <vt:lpstr>Dr. David Spang, Sr. Vice President &amp; Provost, RCBC dspang@rcbc.edu  Dr. Edem Tetteh, Dean of STEM, RCBC  etetteh@rcbc.edu  Dr. Ratneshwar Jha, Dept. Head and Professor, Mechanical Engineering, Rowan University jhar@rowan.edu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Mindi Cahall</dc:creator>
  <cp:lastModifiedBy>David Spang</cp:lastModifiedBy>
  <cp:revision>58</cp:revision>
  <cp:lastPrinted>2020-07-30T05:05:02Z</cp:lastPrinted>
  <dcterms:created xsi:type="dcterms:W3CDTF">2014-06-16T12:56:33Z</dcterms:created>
  <dcterms:modified xsi:type="dcterms:W3CDTF">2020-07-30T20:54:57Z</dcterms:modified>
</cp:coreProperties>
</file>