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7" r:id="rId2"/>
    <p:sldId id="302" r:id="rId3"/>
    <p:sldId id="320" r:id="rId4"/>
    <p:sldId id="399" r:id="rId5"/>
    <p:sldId id="400" r:id="rId6"/>
    <p:sldId id="402" r:id="rId7"/>
    <p:sldId id="405" r:id="rId8"/>
    <p:sldId id="403" r:id="rId9"/>
    <p:sldId id="414" r:id="rId10"/>
    <p:sldId id="415" r:id="rId11"/>
    <p:sldId id="408" r:id="rId12"/>
    <p:sldId id="409" r:id="rId13"/>
    <p:sldId id="416" r:id="rId14"/>
    <p:sldId id="417" r:id="rId15"/>
    <p:sldId id="410" r:id="rId16"/>
    <p:sldId id="411" r:id="rId17"/>
    <p:sldId id="412" r:id="rId18"/>
    <p:sldId id="421" r:id="rId19"/>
    <p:sldId id="422" r:id="rId20"/>
    <p:sldId id="423" r:id="rId21"/>
    <p:sldId id="418" r:id="rId22"/>
    <p:sldId id="424" r:id="rId23"/>
    <p:sldId id="393"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3C6"/>
    <a:srgbClr val="584E42"/>
    <a:srgbClr val="42454C"/>
    <a:srgbClr val="2D313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82A776CB-2DD2-43DB-BC53-3BF7FA6BB8CD}" type="datetimeFigureOut">
              <a:rPr lang="en-US" smtClean="0"/>
              <a:t>9/4/2018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FC15166-97D7-4441-8C48-91455378AB6B}" type="slidenum">
              <a:rPr lang="en-US" smtClean="0"/>
              <a:t>‹#›</a:t>
            </a:fld>
            <a:endParaRPr lang="en-US"/>
          </a:p>
        </p:txBody>
      </p:sp>
    </p:spTree>
    <p:extLst>
      <p:ext uri="{BB962C8B-B14F-4D97-AF65-F5344CB8AC3E}">
        <p14:creationId xmlns:p14="http://schemas.microsoft.com/office/powerpoint/2010/main" val="3855768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6495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06551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1367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A31EC-213D-43F3-A234-3475355EA19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0922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A31EC-213D-43F3-A234-3475355EA19E}"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60774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A31EC-213D-43F3-A234-3475355EA19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2179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A31EC-213D-43F3-A234-3475355EA19E}"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3553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A31EC-213D-43F3-A234-3475355EA19E}"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4356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31EC-213D-43F3-A234-3475355EA19E}"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414576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974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0947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31EC-213D-43F3-A234-3475355EA19E}" type="datetimeFigureOut">
              <a:rPr lang="en-US" smtClean="0"/>
              <a:t>9/4/2018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07961-742A-40C4-9C65-638DE6C72E42}" type="slidenum">
              <a:rPr lang="en-US" smtClean="0"/>
              <a:t>‹#›</a:t>
            </a:fld>
            <a:endParaRPr lang="en-US"/>
          </a:p>
        </p:txBody>
      </p:sp>
    </p:spTree>
    <p:extLst>
      <p:ext uri="{BB962C8B-B14F-4D97-AF65-F5344CB8AC3E}">
        <p14:creationId xmlns:p14="http://schemas.microsoft.com/office/powerpoint/2010/main" val="164345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5586" y="262673"/>
            <a:ext cx="7382470" cy="769441"/>
          </a:xfrm>
          <a:prstGeom prst="rect">
            <a:avLst/>
          </a:prstGeom>
          <a:noFill/>
        </p:spPr>
        <p:txBody>
          <a:bodyPr wrap="none" rtlCol="0">
            <a:spAutoFit/>
          </a:bodyPr>
          <a:lstStyle/>
          <a:p>
            <a:r>
              <a:rPr lang="en-US" sz="4400" dirty="0" smtClean="0"/>
              <a:t>Electrical Basics for Fluid Power</a:t>
            </a:r>
            <a:endParaRPr lang="en-US" sz="4400" dirty="0"/>
          </a:p>
        </p:txBody>
      </p:sp>
      <p:sp>
        <p:nvSpPr>
          <p:cNvPr id="3" name="TextBox 2"/>
          <p:cNvSpPr txBox="1"/>
          <p:nvPr/>
        </p:nvSpPr>
        <p:spPr>
          <a:xfrm>
            <a:off x="3740001" y="1730690"/>
            <a:ext cx="3907865" cy="461665"/>
          </a:xfrm>
          <a:prstGeom prst="rect">
            <a:avLst/>
          </a:prstGeom>
          <a:noFill/>
        </p:spPr>
        <p:txBody>
          <a:bodyPr wrap="none" rtlCol="0">
            <a:spAutoFit/>
          </a:bodyPr>
          <a:lstStyle/>
          <a:p>
            <a:r>
              <a:rPr lang="en-US" sz="2400" dirty="0" smtClean="0"/>
              <a:t>Created by Tom Wylie, 5/4/18</a:t>
            </a:r>
            <a:endParaRPr lang="en-US" sz="2400" dirty="0"/>
          </a:p>
        </p:txBody>
      </p:sp>
    </p:spTree>
    <p:extLst>
      <p:ext uri="{BB962C8B-B14F-4D97-AF65-F5344CB8AC3E}">
        <p14:creationId xmlns:p14="http://schemas.microsoft.com/office/powerpoint/2010/main" val="404661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555605" y="4419207"/>
            <a:ext cx="998747" cy="373159"/>
          </a:xfrm>
          <a:prstGeom prst="rect">
            <a:avLst/>
          </a:prstGeom>
        </p:spPr>
      </p:pic>
      <p:sp>
        <p:nvSpPr>
          <p:cNvPr id="5" name="TextBox 4"/>
          <p:cNvSpPr txBox="1"/>
          <p:nvPr/>
        </p:nvSpPr>
        <p:spPr>
          <a:xfrm>
            <a:off x="6546273" y="811795"/>
            <a:ext cx="5517571" cy="4524315"/>
          </a:xfrm>
          <a:prstGeom prst="rect">
            <a:avLst/>
          </a:prstGeom>
          <a:noFill/>
        </p:spPr>
        <p:txBody>
          <a:bodyPr wrap="square" rtlCol="0">
            <a:spAutoFit/>
          </a:bodyPr>
          <a:lstStyle/>
          <a:p>
            <a:r>
              <a:rPr lang="en-US" dirty="0" smtClean="0">
                <a:solidFill>
                  <a:srgbClr val="0070C0"/>
                </a:solidFill>
              </a:rPr>
              <a:t>Many times a user must test a Normally-closed pushbutton when it is out of the circuit, to determine if it is faulty.  </a:t>
            </a:r>
          </a:p>
          <a:p>
            <a:endParaRPr lang="en-US" dirty="0">
              <a:solidFill>
                <a:srgbClr val="0070C0"/>
              </a:solidFill>
            </a:endParaRPr>
          </a:p>
          <a:p>
            <a:r>
              <a:rPr lang="en-US" dirty="0" smtClean="0">
                <a:solidFill>
                  <a:srgbClr val="0070C0"/>
                </a:solidFill>
              </a:rPr>
              <a:t>The diagram at the left shows a Normally-closed (N.C. for short) pushbutton.  The resistance should be 0 ohms.  </a:t>
            </a:r>
          </a:p>
          <a:p>
            <a:endParaRPr lang="en-US" dirty="0">
              <a:solidFill>
                <a:srgbClr val="0070C0"/>
              </a:solidFill>
            </a:endParaRPr>
          </a:p>
          <a:p>
            <a:r>
              <a:rPr lang="en-US" dirty="0" smtClean="0">
                <a:solidFill>
                  <a:srgbClr val="0070C0"/>
                </a:solidFill>
              </a:rPr>
              <a:t>If the pushbutton is pushed, as shown in the right diagram, the switch is now open, which should measure a very high resistance, which should be an open line.</a:t>
            </a:r>
          </a:p>
          <a:p>
            <a:endParaRPr lang="en-US" dirty="0">
              <a:solidFill>
                <a:srgbClr val="0070C0"/>
              </a:solidFill>
            </a:endParaRPr>
          </a:p>
          <a:p>
            <a:r>
              <a:rPr lang="en-US" dirty="0" smtClean="0">
                <a:solidFill>
                  <a:srgbClr val="0070C0"/>
                </a:solidFill>
              </a:rPr>
              <a:t>To remove the pushbutton from a circuit, power down the circuit (remove power), then take a wire off of one of the two terminals of the pushbutton, then put the Ohmmeter across the switch terminals.</a:t>
            </a:r>
          </a:p>
          <a:p>
            <a:endParaRPr lang="en-US" dirty="0">
              <a:solidFill>
                <a:srgbClr val="0070C0"/>
              </a:solidFill>
            </a:endParaRPr>
          </a:p>
        </p:txBody>
      </p:sp>
      <p:sp>
        <p:nvSpPr>
          <p:cNvPr id="6" name="TextBox 5"/>
          <p:cNvSpPr txBox="1"/>
          <p:nvPr/>
        </p:nvSpPr>
        <p:spPr>
          <a:xfrm>
            <a:off x="74449" y="0"/>
            <a:ext cx="8171339" cy="707886"/>
          </a:xfrm>
          <a:prstGeom prst="rect">
            <a:avLst/>
          </a:prstGeom>
          <a:noFill/>
        </p:spPr>
        <p:txBody>
          <a:bodyPr wrap="none" rtlCol="0">
            <a:spAutoFit/>
          </a:bodyPr>
          <a:lstStyle/>
          <a:p>
            <a:r>
              <a:rPr lang="en-US" sz="4000" dirty="0" smtClean="0"/>
              <a:t>Testing a Normally-closed Pushbutton:</a:t>
            </a:r>
            <a:endParaRPr lang="en-US" sz="4000" dirty="0"/>
          </a:p>
        </p:txBody>
      </p:sp>
      <p:sp>
        <p:nvSpPr>
          <p:cNvPr id="11" name="Rectangle 10"/>
          <p:cNvSpPr/>
          <p:nvPr/>
        </p:nvSpPr>
        <p:spPr>
          <a:xfrm>
            <a:off x="3538819" y="4262170"/>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stretch>
            <a:fillRect/>
          </a:stretch>
        </p:blipFill>
        <p:spPr>
          <a:xfrm>
            <a:off x="487735" y="883713"/>
            <a:ext cx="1374186" cy="2386312"/>
          </a:xfrm>
          <a:prstGeom prst="rect">
            <a:avLst/>
          </a:prstGeom>
        </p:spPr>
      </p:pic>
      <p:sp>
        <p:nvSpPr>
          <p:cNvPr id="27" name="Rectangle 26"/>
          <p:cNvSpPr/>
          <p:nvPr/>
        </p:nvSpPr>
        <p:spPr>
          <a:xfrm>
            <a:off x="687537" y="106715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rot="1144022">
            <a:off x="3232933" y="4045580"/>
            <a:ext cx="392790" cy="510041"/>
          </a:xfrm>
          <a:prstGeom prst="rect">
            <a:avLst/>
          </a:prstGeom>
        </p:spPr>
      </p:pic>
      <p:pic>
        <p:nvPicPr>
          <p:cNvPr id="7" name="Picture 6"/>
          <p:cNvPicPr>
            <a:picLocks noChangeAspect="1"/>
          </p:cNvPicPr>
          <p:nvPr/>
        </p:nvPicPr>
        <p:blipFill>
          <a:blip r:embed="rId5"/>
          <a:stretch>
            <a:fillRect/>
          </a:stretch>
        </p:blipFill>
        <p:spPr>
          <a:xfrm rot="1148783">
            <a:off x="4004270" y="4038694"/>
            <a:ext cx="580952" cy="523810"/>
          </a:xfrm>
          <a:prstGeom prst="rect">
            <a:avLst/>
          </a:prstGeom>
        </p:spPr>
      </p:pic>
      <p:pic>
        <p:nvPicPr>
          <p:cNvPr id="26" name="Picture 25"/>
          <p:cNvPicPr>
            <a:picLocks noChangeAspect="1"/>
          </p:cNvPicPr>
          <p:nvPr/>
        </p:nvPicPr>
        <p:blipFill>
          <a:blip r:embed="rId4"/>
          <a:stretch>
            <a:fillRect/>
          </a:stretch>
        </p:blipFill>
        <p:spPr>
          <a:xfrm rot="1144022">
            <a:off x="544544" y="4062969"/>
            <a:ext cx="392790" cy="510041"/>
          </a:xfrm>
          <a:prstGeom prst="rect">
            <a:avLst/>
          </a:prstGeom>
        </p:spPr>
      </p:pic>
      <p:pic>
        <p:nvPicPr>
          <p:cNvPr id="30" name="Picture 29"/>
          <p:cNvPicPr>
            <a:picLocks noChangeAspect="1"/>
          </p:cNvPicPr>
          <p:nvPr/>
        </p:nvPicPr>
        <p:blipFill>
          <a:blip r:embed="rId5"/>
          <a:stretch>
            <a:fillRect/>
          </a:stretch>
        </p:blipFill>
        <p:spPr>
          <a:xfrm rot="1148783">
            <a:off x="1231926" y="4055616"/>
            <a:ext cx="580952" cy="523810"/>
          </a:xfrm>
          <a:prstGeom prst="rect">
            <a:avLst/>
          </a:prstGeom>
        </p:spPr>
      </p:pic>
      <p:pic>
        <p:nvPicPr>
          <p:cNvPr id="31" name="Picture 30"/>
          <p:cNvPicPr>
            <a:picLocks noChangeAspect="1"/>
          </p:cNvPicPr>
          <p:nvPr/>
        </p:nvPicPr>
        <p:blipFill>
          <a:blip r:embed="rId3"/>
          <a:stretch>
            <a:fillRect/>
          </a:stretch>
        </p:blipFill>
        <p:spPr>
          <a:xfrm>
            <a:off x="3272477" y="911963"/>
            <a:ext cx="1374186" cy="2386312"/>
          </a:xfrm>
          <a:prstGeom prst="rect">
            <a:avLst/>
          </a:prstGeom>
        </p:spPr>
      </p:pic>
      <p:sp>
        <p:nvSpPr>
          <p:cNvPr id="32" name="Rectangle 31"/>
          <p:cNvSpPr/>
          <p:nvPr/>
        </p:nvSpPr>
        <p:spPr>
          <a:xfrm>
            <a:off x="3472279" y="109540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824089" y="2912533"/>
            <a:ext cx="361244" cy="11627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8261" y="2912533"/>
            <a:ext cx="63472" cy="11853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30033" y="2945932"/>
            <a:ext cx="27478" cy="11293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499556" y="2948062"/>
            <a:ext cx="434500" cy="11272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a:off x="3594667" y="4552385"/>
            <a:ext cx="358178" cy="200158"/>
          </a:xfrm>
          <a:prstGeom prst="rect">
            <a:avLst/>
          </a:prstGeom>
        </p:spPr>
      </p:pic>
      <p:pic>
        <p:nvPicPr>
          <p:cNvPr id="38" name="Picture 37"/>
          <p:cNvPicPr>
            <a:picLocks noChangeAspect="1"/>
          </p:cNvPicPr>
          <p:nvPr/>
        </p:nvPicPr>
        <p:blipFill>
          <a:blip r:embed="rId7"/>
          <a:stretch>
            <a:fillRect/>
          </a:stretch>
        </p:blipFill>
        <p:spPr>
          <a:xfrm>
            <a:off x="3322090" y="4545121"/>
            <a:ext cx="911243" cy="108114"/>
          </a:xfrm>
          <a:prstGeom prst="rect">
            <a:avLst/>
          </a:prstGeom>
        </p:spPr>
      </p:pic>
      <p:cxnSp>
        <p:nvCxnSpPr>
          <p:cNvPr id="39" name="Straight Connector 38"/>
          <p:cNvCxnSpPr/>
          <p:nvPr/>
        </p:nvCxnSpPr>
        <p:spPr>
          <a:xfrm flipH="1">
            <a:off x="3781390" y="4402667"/>
            <a:ext cx="388" cy="216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42772" y="1189766"/>
            <a:ext cx="981804" cy="369332"/>
          </a:xfrm>
          <a:prstGeom prst="rect">
            <a:avLst/>
          </a:prstGeom>
          <a:noFill/>
        </p:spPr>
        <p:txBody>
          <a:bodyPr wrap="square" rtlCol="0">
            <a:spAutoFit/>
          </a:bodyPr>
          <a:lstStyle/>
          <a:p>
            <a:pPr algn="r"/>
            <a:r>
              <a:rPr lang="en-US" dirty="0" smtClean="0"/>
              <a:t>OL</a:t>
            </a:r>
            <a:endParaRPr lang="en-US" dirty="0"/>
          </a:p>
        </p:txBody>
      </p:sp>
      <p:sp>
        <p:nvSpPr>
          <p:cNvPr id="33" name="TextBox 32"/>
          <p:cNvSpPr txBox="1"/>
          <p:nvPr/>
        </p:nvSpPr>
        <p:spPr>
          <a:xfrm>
            <a:off x="824089" y="1152261"/>
            <a:ext cx="981804" cy="369332"/>
          </a:xfrm>
          <a:prstGeom prst="rect">
            <a:avLst/>
          </a:prstGeom>
          <a:noFill/>
        </p:spPr>
        <p:txBody>
          <a:bodyPr wrap="square" rtlCol="0">
            <a:spAutoFit/>
          </a:bodyPr>
          <a:lstStyle/>
          <a:p>
            <a:r>
              <a:rPr lang="en-US" dirty="0" smtClean="0"/>
              <a:t>0 Ohms</a:t>
            </a:r>
            <a:endParaRPr lang="en-US" dirty="0"/>
          </a:p>
        </p:txBody>
      </p:sp>
      <p:pic>
        <p:nvPicPr>
          <p:cNvPr id="18" name="Picture 17"/>
          <p:cNvPicPr>
            <a:picLocks noChangeAspect="1"/>
          </p:cNvPicPr>
          <p:nvPr/>
        </p:nvPicPr>
        <p:blipFill>
          <a:blip r:embed="rId8"/>
          <a:stretch>
            <a:fillRect/>
          </a:stretch>
        </p:blipFill>
        <p:spPr>
          <a:xfrm>
            <a:off x="3001123" y="4940053"/>
            <a:ext cx="1187087" cy="1152778"/>
          </a:xfrm>
          <a:prstGeom prst="rect">
            <a:avLst/>
          </a:prstGeom>
        </p:spPr>
      </p:pic>
      <p:pic>
        <p:nvPicPr>
          <p:cNvPr id="3" name="Picture 2"/>
          <p:cNvPicPr>
            <a:picLocks noChangeAspect="1"/>
          </p:cNvPicPr>
          <p:nvPr/>
        </p:nvPicPr>
        <p:blipFill>
          <a:blip r:embed="rId9"/>
          <a:stretch>
            <a:fillRect/>
          </a:stretch>
        </p:blipFill>
        <p:spPr>
          <a:xfrm>
            <a:off x="3736278" y="6009930"/>
            <a:ext cx="595953" cy="834334"/>
          </a:xfrm>
          <a:prstGeom prst="rect">
            <a:avLst/>
          </a:prstGeom>
        </p:spPr>
      </p:pic>
      <p:pic>
        <p:nvPicPr>
          <p:cNvPr id="40" name="Picture 39"/>
          <p:cNvPicPr>
            <a:picLocks noChangeAspect="1"/>
          </p:cNvPicPr>
          <p:nvPr/>
        </p:nvPicPr>
        <p:blipFill>
          <a:blip r:embed="rId8"/>
          <a:stretch>
            <a:fillRect/>
          </a:stretch>
        </p:blipFill>
        <p:spPr>
          <a:xfrm>
            <a:off x="472010" y="4845165"/>
            <a:ext cx="1187087" cy="1152778"/>
          </a:xfrm>
          <a:prstGeom prst="rect">
            <a:avLst/>
          </a:prstGeom>
        </p:spPr>
      </p:pic>
    </p:spTree>
    <p:extLst>
      <p:ext uri="{BB962C8B-B14F-4D97-AF65-F5344CB8AC3E}">
        <p14:creationId xmlns:p14="http://schemas.microsoft.com/office/powerpoint/2010/main" val="3648495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078313"/>
          </a:xfrm>
          <a:prstGeom prst="rect">
            <a:avLst/>
          </a:prstGeom>
          <a:noFill/>
        </p:spPr>
        <p:txBody>
          <a:bodyPr wrap="square" rtlCol="0">
            <a:spAutoFit/>
          </a:bodyPr>
          <a:lstStyle/>
          <a:p>
            <a:r>
              <a:rPr lang="en-US" dirty="0" smtClean="0">
                <a:solidFill>
                  <a:srgbClr val="0070C0"/>
                </a:solidFill>
              </a:rPr>
              <a:t>There are primarily two electrical control system voltages: 24Vdc and 120Vac.</a:t>
            </a:r>
          </a:p>
          <a:p>
            <a:endParaRPr lang="en-US" dirty="0">
              <a:solidFill>
                <a:srgbClr val="0070C0"/>
              </a:solidFill>
            </a:endParaRPr>
          </a:p>
          <a:p>
            <a:r>
              <a:rPr lang="en-US" dirty="0" smtClean="0">
                <a:solidFill>
                  <a:srgbClr val="0070C0"/>
                </a:solidFill>
              </a:rPr>
              <a:t>Older, sometimes termed legacy equipment, is where 120Vac is primarily found.  This means that the valve solenoids are rated at 120Vac.</a:t>
            </a:r>
          </a:p>
          <a:p>
            <a:endParaRPr lang="en-US" dirty="0">
              <a:solidFill>
                <a:srgbClr val="0070C0"/>
              </a:solidFill>
            </a:endParaRPr>
          </a:p>
          <a:p>
            <a:r>
              <a:rPr lang="en-US" dirty="0" smtClean="0">
                <a:solidFill>
                  <a:srgbClr val="0070C0"/>
                </a:solidFill>
              </a:rPr>
              <a:t>Most equipment manufactured within the last 10-15 years will use 24Vdc for the control voltage.  This means that the valve solenoids are rated at 24 Vdc.  24 Vdc coils are smaller in physical size than their 120 </a:t>
            </a:r>
            <a:r>
              <a:rPr lang="en-US" dirty="0" err="1" smtClean="0">
                <a:solidFill>
                  <a:srgbClr val="0070C0"/>
                </a:solidFill>
              </a:rPr>
              <a:t>Vac</a:t>
            </a:r>
            <a:r>
              <a:rPr lang="en-US" dirty="0" smtClean="0">
                <a:solidFill>
                  <a:srgbClr val="0070C0"/>
                </a:solidFill>
              </a:rPr>
              <a:t> counterparts.  </a:t>
            </a:r>
          </a:p>
          <a:p>
            <a:endParaRPr lang="en-US" dirty="0">
              <a:solidFill>
                <a:srgbClr val="0070C0"/>
              </a:solidFill>
            </a:endParaRPr>
          </a:p>
          <a:p>
            <a:r>
              <a:rPr lang="en-US" dirty="0" smtClean="0">
                <a:solidFill>
                  <a:srgbClr val="0070C0"/>
                </a:solidFill>
              </a:rPr>
              <a:t>One other important factor is that if a maintenance person is going to test the voltage in a live circuit that is higher than 50 volts, they must have high voltage gloves on as part of their PPE.  </a:t>
            </a:r>
          </a:p>
          <a:p>
            <a:endParaRPr lang="en-US" dirty="0">
              <a:solidFill>
                <a:srgbClr val="0070C0"/>
              </a:solidFill>
            </a:endParaRPr>
          </a:p>
        </p:txBody>
      </p:sp>
      <p:sp>
        <p:nvSpPr>
          <p:cNvPr id="6" name="TextBox 5"/>
          <p:cNvSpPr txBox="1"/>
          <p:nvPr/>
        </p:nvSpPr>
        <p:spPr>
          <a:xfrm>
            <a:off x="74449" y="0"/>
            <a:ext cx="5232779" cy="707886"/>
          </a:xfrm>
          <a:prstGeom prst="rect">
            <a:avLst/>
          </a:prstGeom>
          <a:noFill/>
        </p:spPr>
        <p:txBody>
          <a:bodyPr wrap="none" rtlCol="0">
            <a:spAutoFit/>
          </a:bodyPr>
          <a:lstStyle/>
          <a:p>
            <a:r>
              <a:rPr lang="en-US" sz="4000" dirty="0" smtClean="0"/>
              <a:t>Electrical circuit voltage:</a:t>
            </a:r>
            <a:endParaRPr lang="en-US" sz="4000" dirty="0"/>
          </a:p>
        </p:txBody>
      </p:sp>
      <p:pic>
        <p:nvPicPr>
          <p:cNvPr id="2" name="Picture 1"/>
          <p:cNvPicPr>
            <a:picLocks noChangeAspect="1"/>
          </p:cNvPicPr>
          <p:nvPr/>
        </p:nvPicPr>
        <p:blipFill>
          <a:blip r:embed="rId2"/>
          <a:stretch>
            <a:fillRect/>
          </a:stretch>
        </p:blipFill>
        <p:spPr>
          <a:xfrm>
            <a:off x="744241" y="851644"/>
            <a:ext cx="1149923" cy="1936712"/>
          </a:xfrm>
          <a:prstGeom prst="rect">
            <a:avLst/>
          </a:prstGeom>
        </p:spPr>
      </p:pic>
      <p:pic>
        <p:nvPicPr>
          <p:cNvPr id="3" name="Picture 2"/>
          <p:cNvPicPr>
            <a:picLocks noChangeAspect="1"/>
          </p:cNvPicPr>
          <p:nvPr/>
        </p:nvPicPr>
        <p:blipFill>
          <a:blip r:embed="rId3"/>
          <a:stretch>
            <a:fillRect/>
          </a:stretch>
        </p:blipFill>
        <p:spPr>
          <a:xfrm>
            <a:off x="358011" y="3882181"/>
            <a:ext cx="1694567" cy="2552486"/>
          </a:xfrm>
          <a:prstGeom prst="rect">
            <a:avLst/>
          </a:prstGeom>
        </p:spPr>
      </p:pic>
      <p:pic>
        <p:nvPicPr>
          <p:cNvPr id="7" name="Picture 6"/>
          <p:cNvPicPr>
            <a:picLocks noChangeAspect="1"/>
          </p:cNvPicPr>
          <p:nvPr/>
        </p:nvPicPr>
        <p:blipFill>
          <a:blip r:embed="rId4"/>
          <a:stretch>
            <a:fillRect/>
          </a:stretch>
        </p:blipFill>
        <p:spPr>
          <a:xfrm>
            <a:off x="2986743" y="948571"/>
            <a:ext cx="2019048" cy="1742857"/>
          </a:xfrm>
          <a:prstGeom prst="rect">
            <a:avLst/>
          </a:prstGeom>
        </p:spPr>
      </p:pic>
      <p:sp>
        <p:nvSpPr>
          <p:cNvPr id="8" name="TextBox 7"/>
          <p:cNvSpPr txBox="1"/>
          <p:nvPr/>
        </p:nvSpPr>
        <p:spPr>
          <a:xfrm>
            <a:off x="2007423" y="5219392"/>
            <a:ext cx="2746457" cy="646331"/>
          </a:xfrm>
          <a:prstGeom prst="rect">
            <a:avLst/>
          </a:prstGeom>
          <a:noFill/>
        </p:spPr>
        <p:txBody>
          <a:bodyPr wrap="none" rtlCol="0">
            <a:spAutoFit/>
          </a:bodyPr>
          <a:lstStyle/>
          <a:p>
            <a:pPr algn="ctr"/>
            <a:r>
              <a:rPr lang="en-US" dirty="0" smtClean="0">
                <a:solidFill>
                  <a:srgbClr val="C00000"/>
                </a:solidFill>
              </a:rPr>
              <a:t>24 Vdc Power Supply found</a:t>
            </a:r>
          </a:p>
          <a:p>
            <a:pPr algn="ctr"/>
            <a:r>
              <a:rPr lang="en-US" dirty="0">
                <a:solidFill>
                  <a:srgbClr val="C00000"/>
                </a:solidFill>
              </a:rPr>
              <a:t>i</a:t>
            </a:r>
            <a:r>
              <a:rPr lang="en-US" dirty="0" smtClean="0">
                <a:solidFill>
                  <a:srgbClr val="C00000"/>
                </a:solidFill>
              </a:rPr>
              <a:t>n most electrical panels</a:t>
            </a:r>
            <a:endParaRPr lang="en-US" dirty="0">
              <a:solidFill>
                <a:srgbClr val="C00000"/>
              </a:solidFill>
            </a:endParaRPr>
          </a:p>
        </p:txBody>
      </p:sp>
      <p:sp>
        <p:nvSpPr>
          <p:cNvPr id="9" name="TextBox 8"/>
          <p:cNvSpPr txBox="1"/>
          <p:nvPr/>
        </p:nvSpPr>
        <p:spPr>
          <a:xfrm>
            <a:off x="650397" y="2790262"/>
            <a:ext cx="1337610" cy="369332"/>
          </a:xfrm>
          <a:prstGeom prst="rect">
            <a:avLst/>
          </a:prstGeom>
          <a:noFill/>
        </p:spPr>
        <p:txBody>
          <a:bodyPr wrap="none" rtlCol="0">
            <a:spAutoFit/>
          </a:bodyPr>
          <a:lstStyle/>
          <a:p>
            <a:pPr algn="ctr"/>
            <a:r>
              <a:rPr lang="en-US" dirty="0" smtClean="0">
                <a:solidFill>
                  <a:srgbClr val="C00000"/>
                </a:solidFill>
              </a:rPr>
              <a:t>120 V outlet</a:t>
            </a:r>
            <a:endParaRPr lang="en-US" dirty="0">
              <a:solidFill>
                <a:srgbClr val="C00000"/>
              </a:solidFill>
            </a:endParaRPr>
          </a:p>
        </p:txBody>
      </p:sp>
      <p:sp>
        <p:nvSpPr>
          <p:cNvPr id="10" name="TextBox 9"/>
          <p:cNvSpPr txBox="1"/>
          <p:nvPr/>
        </p:nvSpPr>
        <p:spPr>
          <a:xfrm>
            <a:off x="2537450" y="2778973"/>
            <a:ext cx="3365537" cy="369332"/>
          </a:xfrm>
          <a:prstGeom prst="rect">
            <a:avLst/>
          </a:prstGeom>
          <a:noFill/>
        </p:spPr>
        <p:txBody>
          <a:bodyPr wrap="none" rtlCol="0">
            <a:spAutoFit/>
          </a:bodyPr>
          <a:lstStyle/>
          <a:p>
            <a:pPr algn="ctr"/>
            <a:r>
              <a:rPr lang="en-US" dirty="0" smtClean="0">
                <a:solidFill>
                  <a:srgbClr val="C00000"/>
                </a:solidFill>
              </a:rPr>
              <a:t>Control Transformer (120VAC out)</a:t>
            </a:r>
          </a:p>
        </p:txBody>
      </p:sp>
    </p:spTree>
    <p:extLst>
      <p:ext uri="{BB962C8B-B14F-4D97-AF65-F5344CB8AC3E}">
        <p14:creationId xmlns:p14="http://schemas.microsoft.com/office/powerpoint/2010/main" val="49420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632311"/>
          </a:xfrm>
          <a:prstGeom prst="rect">
            <a:avLst/>
          </a:prstGeom>
          <a:noFill/>
        </p:spPr>
        <p:txBody>
          <a:bodyPr wrap="square" rtlCol="0">
            <a:spAutoFit/>
          </a:bodyPr>
          <a:lstStyle/>
          <a:p>
            <a:r>
              <a:rPr lang="en-US" dirty="0" smtClean="0">
                <a:solidFill>
                  <a:srgbClr val="0070C0"/>
                </a:solidFill>
              </a:rPr>
              <a:t>This slide shows a basic the symbols and actual devices for an electro-mechanical relay.  A relay is used as a logic device in a ladder logic circuit.  The relay typically has Normally Open (N.O.) contacts that has no continuity in it’s deactivated state.  It also may have Normally Closed (N.C.) contacts that should measure 0 ohms (full continuity) in it’s deactivated state.</a:t>
            </a:r>
          </a:p>
          <a:p>
            <a:endParaRPr lang="en-US" dirty="0">
              <a:solidFill>
                <a:srgbClr val="0070C0"/>
              </a:solidFill>
            </a:endParaRPr>
          </a:p>
          <a:p>
            <a:r>
              <a:rPr lang="en-US" dirty="0" smtClean="0">
                <a:solidFill>
                  <a:srgbClr val="0070C0"/>
                </a:solidFill>
              </a:rPr>
              <a:t>When the relay coil pulls in (gets powered), the contacts change state.  The N.O. contact now will have full continuity, and the N.C. contact will open.</a:t>
            </a:r>
          </a:p>
          <a:p>
            <a:endParaRPr lang="en-US" dirty="0">
              <a:solidFill>
                <a:srgbClr val="0070C0"/>
              </a:solidFill>
            </a:endParaRPr>
          </a:p>
          <a:p>
            <a:r>
              <a:rPr lang="en-US" dirty="0" smtClean="0">
                <a:solidFill>
                  <a:srgbClr val="0070C0"/>
                </a:solidFill>
              </a:rPr>
              <a:t>The contacts of a relay will be rated at 10 amps or less.</a:t>
            </a:r>
          </a:p>
          <a:p>
            <a:r>
              <a:rPr lang="en-US" dirty="0" smtClean="0">
                <a:solidFill>
                  <a:srgbClr val="0070C0"/>
                </a:solidFill>
              </a:rPr>
              <a:t>Most contacts are rated for at least 300 volts, since the maximum control voltage by law is 250 volts.</a:t>
            </a:r>
          </a:p>
          <a:p>
            <a:endParaRPr lang="en-US" dirty="0">
              <a:solidFill>
                <a:srgbClr val="0070C0"/>
              </a:solidFill>
            </a:endParaRPr>
          </a:p>
          <a:p>
            <a:r>
              <a:rPr lang="en-US" dirty="0" smtClean="0">
                <a:solidFill>
                  <a:srgbClr val="0070C0"/>
                </a:solidFill>
              </a:rPr>
              <a:t>These relay coils may be rated at either 24Vdc or 120Vac for an industrial application.</a:t>
            </a:r>
          </a:p>
          <a:p>
            <a:endParaRPr lang="en-US" dirty="0">
              <a:solidFill>
                <a:srgbClr val="0070C0"/>
              </a:solidFill>
            </a:endParaRPr>
          </a:p>
          <a:p>
            <a:r>
              <a:rPr lang="en-US" dirty="0" smtClean="0">
                <a:solidFill>
                  <a:srgbClr val="0070C0"/>
                </a:solidFill>
              </a:rPr>
              <a:t>The HVAC world many times use 24Vac coils.</a:t>
            </a:r>
          </a:p>
        </p:txBody>
      </p:sp>
      <p:sp>
        <p:nvSpPr>
          <p:cNvPr id="6" name="TextBox 5"/>
          <p:cNvSpPr txBox="1"/>
          <p:nvPr/>
        </p:nvSpPr>
        <p:spPr>
          <a:xfrm>
            <a:off x="74449" y="0"/>
            <a:ext cx="1628138" cy="707886"/>
          </a:xfrm>
          <a:prstGeom prst="rect">
            <a:avLst/>
          </a:prstGeom>
          <a:noFill/>
        </p:spPr>
        <p:txBody>
          <a:bodyPr wrap="none" rtlCol="0">
            <a:spAutoFit/>
          </a:bodyPr>
          <a:lstStyle/>
          <a:p>
            <a:r>
              <a:rPr lang="en-US" sz="4000" dirty="0" smtClean="0"/>
              <a:t>Relays:</a:t>
            </a:r>
            <a:endParaRPr lang="en-US" sz="4000" dirty="0"/>
          </a:p>
        </p:txBody>
      </p:sp>
      <p:pic>
        <p:nvPicPr>
          <p:cNvPr id="2" name="Picture 1"/>
          <p:cNvPicPr>
            <a:picLocks noChangeAspect="1"/>
          </p:cNvPicPr>
          <p:nvPr/>
        </p:nvPicPr>
        <p:blipFill>
          <a:blip r:embed="rId2"/>
          <a:stretch>
            <a:fillRect/>
          </a:stretch>
        </p:blipFill>
        <p:spPr>
          <a:xfrm>
            <a:off x="161902" y="1656359"/>
            <a:ext cx="6147140" cy="1278751"/>
          </a:xfrm>
          <a:prstGeom prst="rect">
            <a:avLst/>
          </a:prstGeom>
        </p:spPr>
      </p:pic>
      <p:pic>
        <p:nvPicPr>
          <p:cNvPr id="3" name="Picture 2"/>
          <p:cNvPicPr>
            <a:picLocks noChangeAspect="1"/>
          </p:cNvPicPr>
          <p:nvPr/>
        </p:nvPicPr>
        <p:blipFill>
          <a:blip r:embed="rId3"/>
          <a:stretch>
            <a:fillRect/>
          </a:stretch>
        </p:blipFill>
        <p:spPr>
          <a:xfrm>
            <a:off x="264889" y="5087977"/>
            <a:ext cx="1633867" cy="1770023"/>
          </a:xfrm>
          <a:prstGeom prst="rect">
            <a:avLst/>
          </a:prstGeom>
        </p:spPr>
      </p:pic>
      <p:pic>
        <p:nvPicPr>
          <p:cNvPr id="7" name="Picture 6"/>
          <p:cNvPicPr>
            <a:picLocks noChangeAspect="1"/>
          </p:cNvPicPr>
          <p:nvPr/>
        </p:nvPicPr>
        <p:blipFill>
          <a:blip r:embed="rId4"/>
          <a:stretch>
            <a:fillRect/>
          </a:stretch>
        </p:blipFill>
        <p:spPr>
          <a:xfrm>
            <a:off x="1353267" y="3482434"/>
            <a:ext cx="1086534" cy="419553"/>
          </a:xfrm>
          <a:prstGeom prst="rect">
            <a:avLst/>
          </a:prstGeom>
        </p:spPr>
      </p:pic>
      <p:pic>
        <p:nvPicPr>
          <p:cNvPr id="8" name="Picture 7"/>
          <p:cNvPicPr>
            <a:picLocks noChangeAspect="1"/>
          </p:cNvPicPr>
          <p:nvPr/>
        </p:nvPicPr>
        <p:blipFill>
          <a:blip r:embed="rId5"/>
          <a:stretch>
            <a:fillRect/>
          </a:stretch>
        </p:blipFill>
        <p:spPr>
          <a:xfrm>
            <a:off x="3908813" y="3482434"/>
            <a:ext cx="957237" cy="429107"/>
          </a:xfrm>
          <a:prstGeom prst="rect">
            <a:avLst/>
          </a:prstGeom>
        </p:spPr>
      </p:pic>
      <p:pic>
        <p:nvPicPr>
          <p:cNvPr id="9" name="Picture 8"/>
          <p:cNvPicPr>
            <a:picLocks noChangeAspect="1"/>
          </p:cNvPicPr>
          <p:nvPr/>
        </p:nvPicPr>
        <p:blipFill>
          <a:blip r:embed="rId6"/>
          <a:stretch>
            <a:fillRect/>
          </a:stretch>
        </p:blipFill>
        <p:spPr>
          <a:xfrm>
            <a:off x="3088529" y="5085476"/>
            <a:ext cx="1579426" cy="1747317"/>
          </a:xfrm>
          <a:prstGeom prst="rect">
            <a:avLst/>
          </a:prstGeom>
        </p:spPr>
      </p:pic>
      <p:sp>
        <p:nvSpPr>
          <p:cNvPr id="10" name="TextBox 9"/>
          <p:cNvSpPr txBox="1"/>
          <p:nvPr/>
        </p:nvSpPr>
        <p:spPr>
          <a:xfrm>
            <a:off x="916622" y="3859916"/>
            <a:ext cx="1925592" cy="369332"/>
          </a:xfrm>
          <a:prstGeom prst="rect">
            <a:avLst/>
          </a:prstGeom>
          <a:noFill/>
        </p:spPr>
        <p:txBody>
          <a:bodyPr wrap="none" rtlCol="0">
            <a:spAutoFit/>
          </a:bodyPr>
          <a:lstStyle/>
          <a:p>
            <a:pPr algn="ctr"/>
            <a:r>
              <a:rPr lang="en-US" dirty="0" smtClean="0">
                <a:solidFill>
                  <a:srgbClr val="C00000"/>
                </a:solidFill>
              </a:rPr>
              <a:t>N.O. Relay Contact</a:t>
            </a:r>
            <a:endParaRPr lang="en-US" dirty="0">
              <a:solidFill>
                <a:srgbClr val="C00000"/>
              </a:solidFill>
            </a:endParaRPr>
          </a:p>
        </p:txBody>
      </p:sp>
      <p:sp>
        <p:nvSpPr>
          <p:cNvPr id="11" name="TextBox 10"/>
          <p:cNvSpPr txBox="1"/>
          <p:nvPr/>
        </p:nvSpPr>
        <p:spPr>
          <a:xfrm>
            <a:off x="3438261" y="3870104"/>
            <a:ext cx="1898340" cy="369332"/>
          </a:xfrm>
          <a:prstGeom prst="rect">
            <a:avLst/>
          </a:prstGeom>
          <a:noFill/>
        </p:spPr>
        <p:txBody>
          <a:bodyPr wrap="none" rtlCol="0">
            <a:spAutoFit/>
          </a:bodyPr>
          <a:lstStyle/>
          <a:p>
            <a:pPr algn="ctr"/>
            <a:r>
              <a:rPr lang="en-US" dirty="0" smtClean="0">
                <a:solidFill>
                  <a:srgbClr val="C00000"/>
                </a:solidFill>
              </a:rPr>
              <a:t>N.C. Relay Contact</a:t>
            </a:r>
            <a:endParaRPr lang="en-US" dirty="0">
              <a:solidFill>
                <a:srgbClr val="C00000"/>
              </a:solidFill>
            </a:endParaRPr>
          </a:p>
        </p:txBody>
      </p:sp>
      <p:sp>
        <p:nvSpPr>
          <p:cNvPr id="12" name="TextBox 11"/>
          <p:cNvSpPr txBox="1"/>
          <p:nvPr/>
        </p:nvSpPr>
        <p:spPr>
          <a:xfrm>
            <a:off x="3605504" y="2694068"/>
            <a:ext cx="1088439" cy="369332"/>
          </a:xfrm>
          <a:prstGeom prst="rect">
            <a:avLst/>
          </a:prstGeom>
          <a:noFill/>
        </p:spPr>
        <p:txBody>
          <a:bodyPr wrap="none" rtlCol="0">
            <a:spAutoFit/>
          </a:bodyPr>
          <a:lstStyle/>
          <a:p>
            <a:pPr algn="ctr"/>
            <a:r>
              <a:rPr lang="en-US" dirty="0" smtClean="0">
                <a:solidFill>
                  <a:srgbClr val="C00000"/>
                </a:solidFill>
              </a:rPr>
              <a:t>Relay Coil</a:t>
            </a:r>
            <a:endParaRPr lang="en-US" dirty="0">
              <a:solidFill>
                <a:srgbClr val="C00000"/>
              </a:solidFill>
            </a:endParaRPr>
          </a:p>
        </p:txBody>
      </p:sp>
      <p:cxnSp>
        <p:nvCxnSpPr>
          <p:cNvPr id="13" name="Straight Arrow Connector 12"/>
          <p:cNvCxnSpPr/>
          <p:nvPr/>
        </p:nvCxnSpPr>
        <p:spPr>
          <a:xfrm flipV="1">
            <a:off x="4222044" y="2348089"/>
            <a:ext cx="891823" cy="4176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882" y="4784722"/>
            <a:ext cx="1964833" cy="369332"/>
          </a:xfrm>
          <a:prstGeom prst="rect">
            <a:avLst/>
          </a:prstGeom>
          <a:noFill/>
        </p:spPr>
        <p:txBody>
          <a:bodyPr wrap="none" rtlCol="0">
            <a:spAutoFit/>
          </a:bodyPr>
          <a:lstStyle/>
          <a:p>
            <a:pPr algn="ctr"/>
            <a:r>
              <a:rPr lang="en-US" dirty="0" smtClean="0">
                <a:solidFill>
                  <a:srgbClr val="C00000"/>
                </a:solidFill>
              </a:rPr>
              <a:t>Industrial IEC Relay</a:t>
            </a:r>
            <a:endParaRPr lang="en-US" dirty="0">
              <a:solidFill>
                <a:srgbClr val="C00000"/>
              </a:solidFill>
            </a:endParaRPr>
          </a:p>
        </p:txBody>
      </p:sp>
      <p:sp>
        <p:nvSpPr>
          <p:cNvPr id="17" name="TextBox 16"/>
          <p:cNvSpPr txBox="1"/>
          <p:nvPr/>
        </p:nvSpPr>
        <p:spPr>
          <a:xfrm>
            <a:off x="2594180" y="4784722"/>
            <a:ext cx="2568139" cy="369332"/>
          </a:xfrm>
          <a:prstGeom prst="rect">
            <a:avLst/>
          </a:prstGeom>
          <a:noFill/>
        </p:spPr>
        <p:txBody>
          <a:bodyPr wrap="none" rtlCol="0">
            <a:spAutoFit/>
          </a:bodyPr>
          <a:lstStyle/>
          <a:p>
            <a:pPr algn="ctr"/>
            <a:r>
              <a:rPr lang="en-US" dirty="0" smtClean="0">
                <a:solidFill>
                  <a:srgbClr val="C00000"/>
                </a:solidFill>
              </a:rPr>
              <a:t>Industrial Ice Cube Relays</a:t>
            </a:r>
            <a:endParaRPr lang="en-US" dirty="0">
              <a:solidFill>
                <a:srgbClr val="C00000"/>
              </a:solidFill>
            </a:endParaRPr>
          </a:p>
        </p:txBody>
      </p:sp>
    </p:spTree>
    <p:extLst>
      <p:ext uri="{BB962C8B-B14F-4D97-AF65-F5344CB8AC3E}">
        <p14:creationId xmlns:p14="http://schemas.microsoft.com/office/powerpoint/2010/main" val="209847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355312"/>
          </a:xfrm>
          <a:prstGeom prst="rect">
            <a:avLst/>
          </a:prstGeom>
          <a:noFill/>
        </p:spPr>
        <p:txBody>
          <a:bodyPr wrap="square" rtlCol="0">
            <a:spAutoFit/>
          </a:bodyPr>
          <a:lstStyle/>
          <a:p>
            <a:r>
              <a:rPr lang="en-US" dirty="0" smtClean="0">
                <a:solidFill>
                  <a:srgbClr val="0070C0"/>
                </a:solidFill>
              </a:rPr>
              <a:t>This slide shows what voltage will be measured across the 24Vdc power lines.  It is 24Vdc, as shown in the top diagram.  Notice that the dial has to be set for DC volts.</a:t>
            </a:r>
          </a:p>
          <a:p>
            <a:endParaRPr lang="en-US" dirty="0">
              <a:solidFill>
                <a:srgbClr val="0070C0"/>
              </a:solidFill>
            </a:endParaRPr>
          </a:p>
          <a:p>
            <a:r>
              <a:rPr lang="en-US" dirty="0" smtClean="0">
                <a:solidFill>
                  <a:srgbClr val="0070C0"/>
                </a:solidFill>
              </a:rPr>
              <a:t>The lower diagram shows that if the user will measure between electrical nodes 3 and 2 (wire numbers), they will measure 24Vdc.  The relay coil does not yet have power, but since the Stop Cycle pushbutton is wired Normally Closed, it has continuity, thus there is 24Vdc up to node 3.</a:t>
            </a:r>
          </a:p>
          <a:p>
            <a:endParaRPr lang="en-US" dirty="0">
              <a:solidFill>
                <a:srgbClr val="0070C0"/>
              </a:solidFill>
            </a:endParaRPr>
          </a:p>
          <a:p>
            <a:r>
              <a:rPr lang="en-US" dirty="0" smtClean="0">
                <a:solidFill>
                  <a:srgbClr val="0070C0"/>
                </a:solidFill>
              </a:rPr>
              <a:t>Notice that the black, Common wire should be placed on node 2.  If these two wires are reversed (the red is on node 2), then the meter would read -24Vdc.  If the meter shows a negative voltage, just reverse the two test leads.  DC (direct current) voltage has polarity (+ and -).  AC does not have polarity.</a:t>
            </a:r>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sp>
        <p:nvSpPr>
          <p:cNvPr id="6" name="TextBox 5"/>
          <p:cNvSpPr txBox="1"/>
          <p:nvPr/>
        </p:nvSpPr>
        <p:spPr>
          <a:xfrm>
            <a:off x="8751" y="-126851"/>
            <a:ext cx="6539547" cy="646331"/>
          </a:xfrm>
          <a:prstGeom prst="rect">
            <a:avLst/>
          </a:prstGeom>
          <a:noFill/>
        </p:spPr>
        <p:txBody>
          <a:bodyPr wrap="none" rtlCol="0">
            <a:spAutoFit/>
          </a:bodyPr>
          <a:lstStyle/>
          <a:p>
            <a:r>
              <a:rPr lang="en-US" sz="3600" dirty="0" smtClean="0"/>
              <a:t>Relays used in a Start/Stop circuit:</a:t>
            </a:r>
            <a:endParaRPr lang="en-US" sz="3600" dirty="0"/>
          </a:p>
        </p:txBody>
      </p:sp>
      <p:pic>
        <p:nvPicPr>
          <p:cNvPr id="15" name="Picture 14"/>
          <p:cNvPicPr>
            <a:picLocks noChangeAspect="1"/>
          </p:cNvPicPr>
          <p:nvPr/>
        </p:nvPicPr>
        <p:blipFill>
          <a:blip r:embed="rId2"/>
          <a:stretch>
            <a:fillRect/>
          </a:stretch>
        </p:blipFill>
        <p:spPr>
          <a:xfrm>
            <a:off x="2316043" y="581035"/>
            <a:ext cx="889520" cy="1530187"/>
          </a:xfrm>
          <a:prstGeom prst="rect">
            <a:avLst/>
          </a:prstGeom>
        </p:spPr>
      </p:pic>
      <p:sp>
        <p:nvSpPr>
          <p:cNvPr id="18" name="Rectangle 17"/>
          <p:cNvSpPr/>
          <p:nvPr/>
        </p:nvSpPr>
        <p:spPr>
          <a:xfrm>
            <a:off x="8111030" y="5905613"/>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3806" y="2503570"/>
            <a:ext cx="5238095" cy="1152381"/>
          </a:xfrm>
          <a:prstGeom prst="rect">
            <a:avLst/>
          </a:prstGeom>
        </p:spPr>
      </p:pic>
      <p:cxnSp>
        <p:nvCxnSpPr>
          <p:cNvPr id="22" name="Straight Connector 21"/>
          <p:cNvCxnSpPr/>
          <p:nvPr/>
        </p:nvCxnSpPr>
        <p:spPr>
          <a:xfrm flipH="1" flipV="1">
            <a:off x="2743200" y="1885244"/>
            <a:ext cx="2280356" cy="54186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70844" y="1871551"/>
            <a:ext cx="2030745" cy="60071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50358" y="703330"/>
            <a:ext cx="620889" cy="35394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89899" y="711024"/>
            <a:ext cx="741806" cy="338554"/>
          </a:xfrm>
          <a:prstGeom prst="rect">
            <a:avLst/>
          </a:prstGeom>
          <a:noFill/>
        </p:spPr>
        <p:txBody>
          <a:bodyPr wrap="none" rtlCol="0">
            <a:spAutoFit/>
          </a:bodyPr>
          <a:lstStyle/>
          <a:p>
            <a:r>
              <a:rPr lang="en-US" sz="1600" dirty="0" smtClean="0"/>
              <a:t>24 Vdc</a:t>
            </a:r>
            <a:endParaRPr lang="en-US" sz="1600" dirty="0"/>
          </a:p>
        </p:txBody>
      </p:sp>
      <p:pic>
        <p:nvPicPr>
          <p:cNvPr id="28" name="Picture 27"/>
          <p:cNvPicPr>
            <a:picLocks noChangeAspect="1"/>
          </p:cNvPicPr>
          <p:nvPr/>
        </p:nvPicPr>
        <p:blipFill>
          <a:blip r:embed="rId2"/>
          <a:stretch>
            <a:fillRect/>
          </a:stretch>
        </p:blipFill>
        <p:spPr>
          <a:xfrm>
            <a:off x="2316043" y="3743299"/>
            <a:ext cx="889520" cy="1530187"/>
          </a:xfrm>
          <a:prstGeom prst="rect">
            <a:avLst/>
          </a:prstGeom>
        </p:spPr>
      </p:pic>
      <p:pic>
        <p:nvPicPr>
          <p:cNvPr id="29" name="Picture 28"/>
          <p:cNvPicPr>
            <a:picLocks noChangeAspect="1"/>
          </p:cNvPicPr>
          <p:nvPr/>
        </p:nvPicPr>
        <p:blipFill>
          <a:blip r:embed="rId3"/>
          <a:stretch>
            <a:fillRect/>
          </a:stretch>
        </p:blipFill>
        <p:spPr>
          <a:xfrm>
            <a:off x="343806" y="5665834"/>
            <a:ext cx="5238095" cy="1152381"/>
          </a:xfrm>
          <a:prstGeom prst="rect">
            <a:avLst/>
          </a:prstGeom>
        </p:spPr>
      </p:pic>
      <p:cxnSp>
        <p:nvCxnSpPr>
          <p:cNvPr id="32" name="Straight Connector 31"/>
          <p:cNvCxnSpPr/>
          <p:nvPr/>
        </p:nvCxnSpPr>
        <p:spPr>
          <a:xfrm flipH="1" flipV="1">
            <a:off x="2760803" y="5055623"/>
            <a:ext cx="2409508" cy="67913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94933" y="5032310"/>
            <a:ext cx="1206656" cy="6008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50358" y="3865594"/>
            <a:ext cx="620889" cy="35394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389899" y="3873288"/>
            <a:ext cx="741806" cy="338554"/>
          </a:xfrm>
          <a:prstGeom prst="rect">
            <a:avLst/>
          </a:prstGeom>
          <a:noFill/>
        </p:spPr>
        <p:txBody>
          <a:bodyPr wrap="none" rtlCol="0">
            <a:spAutoFit/>
          </a:bodyPr>
          <a:lstStyle/>
          <a:p>
            <a:r>
              <a:rPr lang="en-US" sz="1600" dirty="0" smtClean="0"/>
              <a:t>24 Vdc</a:t>
            </a:r>
            <a:endParaRPr lang="en-US" sz="1600" dirty="0"/>
          </a:p>
        </p:txBody>
      </p:sp>
      <p:grpSp>
        <p:nvGrpSpPr>
          <p:cNvPr id="43" name="Group 42"/>
          <p:cNvGrpSpPr/>
          <p:nvPr/>
        </p:nvGrpSpPr>
        <p:grpSpPr>
          <a:xfrm rot="3733760">
            <a:off x="1454592" y="5668469"/>
            <a:ext cx="405526" cy="512184"/>
            <a:chOff x="5904089" y="1669000"/>
            <a:chExt cx="405526" cy="512184"/>
          </a:xfrm>
        </p:grpSpPr>
        <p:cxnSp>
          <p:nvCxnSpPr>
            <p:cNvPr id="44" name="Straight Connector 43"/>
            <p:cNvCxnSpPr/>
            <p:nvPr/>
          </p:nvCxnSpPr>
          <p:spPr>
            <a:xfrm>
              <a:off x="5904089" y="1669000"/>
              <a:ext cx="282631" cy="361343"/>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141156" y="1952978"/>
              <a:ext cx="168459"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1477445">
            <a:off x="4798820" y="5649521"/>
            <a:ext cx="405526" cy="512184"/>
            <a:chOff x="5904089" y="1669000"/>
            <a:chExt cx="405526" cy="512184"/>
          </a:xfrm>
        </p:grpSpPr>
        <p:cxnSp>
          <p:nvCxnSpPr>
            <p:cNvPr id="47" name="Straight Connector 46"/>
            <p:cNvCxnSpPr/>
            <p:nvPr/>
          </p:nvCxnSpPr>
          <p:spPr>
            <a:xfrm>
              <a:off x="5904089" y="1669000"/>
              <a:ext cx="282631" cy="361343"/>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41156" y="1952978"/>
              <a:ext cx="168459" cy="228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3733760">
            <a:off x="643129" y="2518146"/>
            <a:ext cx="405526" cy="512184"/>
            <a:chOff x="5904089" y="1669000"/>
            <a:chExt cx="405526" cy="512184"/>
          </a:xfrm>
        </p:grpSpPr>
        <p:cxnSp>
          <p:nvCxnSpPr>
            <p:cNvPr id="50" name="Straight Connector 49"/>
            <p:cNvCxnSpPr/>
            <p:nvPr/>
          </p:nvCxnSpPr>
          <p:spPr>
            <a:xfrm>
              <a:off x="5904089" y="1669000"/>
              <a:ext cx="282631" cy="361343"/>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41156" y="1952978"/>
              <a:ext cx="168459"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rot="1477445">
            <a:off x="4910538" y="2477418"/>
            <a:ext cx="405526" cy="512184"/>
            <a:chOff x="5904089" y="1669000"/>
            <a:chExt cx="405526" cy="512184"/>
          </a:xfrm>
        </p:grpSpPr>
        <p:cxnSp>
          <p:nvCxnSpPr>
            <p:cNvPr id="53" name="Straight Connector 52"/>
            <p:cNvCxnSpPr/>
            <p:nvPr/>
          </p:nvCxnSpPr>
          <p:spPr>
            <a:xfrm>
              <a:off x="5904089" y="1669000"/>
              <a:ext cx="282631" cy="361343"/>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141156" y="1952978"/>
              <a:ext cx="168459" cy="228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516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2308324"/>
          </a:xfrm>
          <a:prstGeom prst="rect">
            <a:avLst/>
          </a:prstGeom>
          <a:noFill/>
        </p:spPr>
        <p:txBody>
          <a:bodyPr wrap="square" rtlCol="0">
            <a:spAutoFit/>
          </a:bodyPr>
          <a:lstStyle/>
          <a:p>
            <a:r>
              <a:rPr lang="en-US" dirty="0" smtClean="0">
                <a:solidFill>
                  <a:srgbClr val="0070C0"/>
                </a:solidFill>
              </a:rPr>
              <a:t>This slide shows that between nodes 4 and 2, there will be no voltage.  This is due to the fact that neither the Start Cycle pushbutton, or the Enable Cycle relay are actuated.</a:t>
            </a:r>
          </a:p>
          <a:p>
            <a:endParaRPr lang="en-US" dirty="0">
              <a:solidFill>
                <a:srgbClr val="0070C0"/>
              </a:solidFill>
            </a:endParaRPr>
          </a:p>
          <a:p>
            <a:r>
              <a:rPr lang="en-US" dirty="0" smtClean="0">
                <a:solidFill>
                  <a:srgbClr val="0070C0"/>
                </a:solidFill>
              </a:rPr>
              <a:t>It is important to determine what voltage that should be measured at each node.</a:t>
            </a:r>
          </a:p>
          <a:p>
            <a:endParaRPr lang="en-US" dirty="0">
              <a:solidFill>
                <a:srgbClr val="0070C0"/>
              </a:solidFill>
            </a:endParaRPr>
          </a:p>
        </p:txBody>
      </p:sp>
      <p:sp>
        <p:nvSpPr>
          <p:cNvPr id="6" name="TextBox 5"/>
          <p:cNvSpPr txBox="1"/>
          <p:nvPr/>
        </p:nvSpPr>
        <p:spPr>
          <a:xfrm>
            <a:off x="6726" y="-128698"/>
            <a:ext cx="7587783" cy="646331"/>
          </a:xfrm>
          <a:prstGeom prst="rect">
            <a:avLst/>
          </a:prstGeom>
          <a:noFill/>
        </p:spPr>
        <p:txBody>
          <a:bodyPr wrap="none" rtlCol="0">
            <a:spAutoFit/>
          </a:bodyPr>
          <a:lstStyle/>
          <a:p>
            <a:r>
              <a:rPr lang="en-US" sz="3600" dirty="0" smtClean="0"/>
              <a:t>Relays used in a Start/Stop circuit cont.:</a:t>
            </a:r>
            <a:endParaRPr lang="en-US" sz="3600" dirty="0"/>
          </a:p>
        </p:txBody>
      </p:sp>
      <p:pic>
        <p:nvPicPr>
          <p:cNvPr id="15" name="Picture 14"/>
          <p:cNvPicPr>
            <a:picLocks noChangeAspect="1"/>
          </p:cNvPicPr>
          <p:nvPr/>
        </p:nvPicPr>
        <p:blipFill>
          <a:blip r:embed="rId2"/>
          <a:stretch>
            <a:fillRect/>
          </a:stretch>
        </p:blipFill>
        <p:spPr>
          <a:xfrm>
            <a:off x="2304754" y="876200"/>
            <a:ext cx="889520" cy="1530187"/>
          </a:xfrm>
          <a:prstGeom prst="rect">
            <a:avLst/>
          </a:prstGeom>
        </p:spPr>
      </p:pic>
      <p:sp>
        <p:nvSpPr>
          <p:cNvPr id="18" name="Rectangle 17"/>
          <p:cNvSpPr/>
          <p:nvPr/>
        </p:nvSpPr>
        <p:spPr>
          <a:xfrm>
            <a:off x="8111030" y="5905613"/>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32517" y="2798735"/>
            <a:ext cx="5238095" cy="1152381"/>
          </a:xfrm>
          <a:prstGeom prst="rect">
            <a:avLst/>
          </a:prstGeom>
        </p:spPr>
      </p:pic>
      <p:cxnSp>
        <p:nvCxnSpPr>
          <p:cNvPr id="22" name="Straight Connector 21"/>
          <p:cNvCxnSpPr/>
          <p:nvPr/>
        </p:nvCxnSpPr>
        <p:spPr>
          <a:xfrm>
            <a:off x="2765778" y="2178756"/>
            <a:ext cx="2257778" cy="54186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41600" y="2156352"/>
            <a:ext cx="330487" cy="5981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08590" y="1010002"/>
            <a:ext cx="699738" cy="35394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78609" y="1006189"/>
            <a:ext cx="703258" cy="338554"/>
          </a:xfrm>
          <a:prstGeom prst="rect">
            <a:avLst/>
          </a:prstGeom>
          <a:noFill/>
        </p:spPr>
        <p:txBody>
          <a:bodyPr wrap="square" rtlCol="0">
            <a:spAutoFit/>
          </a:bodyPr>
          <a:lstStyle/>
          <a:p>
            <a:r>
              <a:rPr lang="en-US" sz="1600" dirty="0"/>
              <a:t>0</a:t>
            </a:r>
            <a:r>
              <a:rPr lang="en-US" sz="1600" dirty="0" smtClean="0"/>
              <a:t> Vdc</a:t>
            </a:r>
            <a:endParaRPr lang="en-US" sz="1600" dirty="0"/>
          </a:p>
        </p:txBody>
      </p:sp>
      <p:grpSp>
        <p:nvGrpSpPr>
          <p:cNvPr id="25" name="Group 24"/>
          <p:cNvGrpSpPr/>
          <p:nvPr/>
        </p:nvGrpSpPr>
        <p:grpSpPr>
          <a:xfrm rot="3733760">
            <a:off x="2306959" y="2795790"/>
            <a:ext cx="405526" cy="512184"/>
            <a:chOff x="5904089" y="1669000"/>
            <a:chExt cx="405526" cy="512184"/>
          </a:xfrm>
        </p:grpSpPr>
        <p:cxnSp>
          <p:nvCxnSpPr>
            <p:cNvPr id="36" name="Straight Connector 35"/>
            <p:cNvCxnSpPr/>
            <p:nvPr/>
          </p:nvCxnSpPr>
          <p:spPr>
            <a:xfrm>
              <a:off x="5904089" y="1669000"/>
              <a:ext cx="282631" cy="361343"/>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41156" y="1952978"/>
              <a:ext cx="168459"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477445">
            <a:off x="4912113" y="2777234"/>
            <a:ext cx="405526" cy="512184"/>
            <a:chOff x="5904089" y="1669000"/>
            <a:chExt cx="405526" cy="512184"/>
          </a:xfrm>
        </p:grpSpPr>
        <p:cxnSp>
          <p:nvCxnSpPr>
            <p:cNvPr id="39" name="Straight Connector 38"/>
            <p:cNvCxnSpPr/>
            <p:nvPr/>
          </p:nvCxnSpPr>
          <p:spPr>
            <a:xfrm>
              <a:off x="5904089" y="1669000"/>
              <a:ext cx="282631" cy="361343"/>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41156" y="1952978"/>
              <a:ext cx="168459" cy="228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0441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31014" y="811795"/>
            <a:ext cx="5332830" cy="4524315"/>
          </a:xfrm>
          <a:prstGeom prst="rect">
            <a:avLst/>
          </a:prstGeom>
          <a:noFill/>
        </p:spPr>
        <p:txBody>
          <a:bodyPr wrap="square" rtlCol="0">
            <a:spAutoFit/>
          </a:bodyPr>
          <a:lstStyle/>
          <a:p>
            <a:r>
              <a:rPr lang="en-US" dirty="0" smtClean="0">
                <a:solidFill>
                  <a:srgbClr val="0070C0"/>
                </a:solidFill>
              </a:rPr>
              <a:t>This slide shows the how a start/stop hold-in circuit works.  The intent is that when the Start Cycle button is pressed, the Enable Cycle relay coil is energized, and when the Start Cycle button is released, the relay coil remains energized.</a:t>
            </a:r>
          </a:p>
          <a:p>
            <a:endParaRPr lang="en-US" dirty="0">
              <a:solidFill>
                <a:srgbClr val="0070C0"/>
              </a:solidFill>
            </a:endParaRPr>
          </a:p>
          <a:p>
            <a:r>
              <a:rPr lang="en-US" dirty="0" smtClean="0">
                <a:solidFill>
                  <a:srgbClr val="0070C0"/>
                </a:solidFill>
              </a:rPr>
              <a:t>To make this work, a Normally Open relay contact must be wired in parallel to the Start Cycle pushbutton.  When the relay coil is energized, it closes the N.O. contact as shown in step 3 of this graphic.  When the Start Cycle is released, the Enable Cycle relay remains energized.</a:t>
            </a:r>
          </a:p>
          <a:p>
            <a:endParaRPr lang="en-US" dirty="0">
              <a:solidFill>
                <a:srgbClr val="0070C0"/>
              </a:solidFill>
            </a:endParaRPr>
          </a:p>
          <a:p>
            <a:r>
              <a:rPr lang="en-US" dirty="0" smtClean="0">
                <a:solidFill>
                  <a:srgbClr val="0070C0"/>
                </a:solidFill>
              </a:rPr>
              <a:t>The way to shut off the Enable Cycle relay is to press the Stop Cycle pushbutton.</a:t>
            </a:r>
          </a:p>
          <a:p>
            <a:endParaRPr lang="en-US" dirty="0">
              <a:solidFill>
                <a:srgbClr val="0070C0"/>
              </a:solidFill>
            </a:endParaRPr>
          </a:p>
        </p:txBody>
      </p:sp>
      <p:sp>
        <p:nvSpPr>
          <p:cNvPr id="6" name="TextBox 5"/>
          <p:cNvSpPr txBox="1"/>
          <p:nvPr/>
        </p:nvSpPr>
        <p:spPr>
          <a:xfrm>
            <a:off x="74449" y="0"/>
            <a:ext cx="5710987" cy="646331"/>
          </a:xfrm>
          <a:prstGeom prst="rect">
            <a:avLst/>
          </a:prstGeom>
          <a:noFill/>
        </p:spPr>
        <p:txBody>
          <a:bodyPr wrap="none" rtlCol="0">
            <a:spAutoFit/>
          </a:bodyPr>
          <a:lstStyle/>
          <a:p>
            <a:r>
              <a:rPr lang="en-US" sz="3600" dirty="0" smtClean="0"/>
              <a:t>The Start/Stop hold-in circuit:</a:t>
            </a:r>
            <a:endParaRPr lang="en-US" sz="3600" dirty="0"/>
          </a:p>
        </p:txBody>
      </p:sp>
      <p:pic>
        <p:nvPicPr>
          <p:cNvPr id="2" name="Picture 1"/>
          <p:cNvPicPr>
            <a:picLocks noChangeAspect="1"/>
          </p:cNvPicPr>
          <p:nvPr/>
        </p:nvPicPr>
        <p:blipFill>
          <a:blip r:embed="rId2"/>
          <a:stretch>
            <a:fillRect/>
          </a:stretch>
        </p:blipFill>
        <p:spPr>
          <a:xfrm>
            <a:off x="184368" y="2027141"/>
            <a:ext cx="6361905" cy="1323810"/>
          </a:xfrm>
          <a:prstGeom prst="rect">
            <a:avLst/>
          </a:prstGeom>
        </p:spPr>
      </p:pic>
      <p:pic>
        <p:nvPicPr>
          <p:cNvPr id="3" name="Picture 2"/>
          <p:cNvPicPr>
            <a:picLocks noChangeAspect="1"/>
          </p:cNvPicPr>
          <p:nvPr/>
        </p:nvPicPr>
        <p:blipFill>
          <a:blip r:embed="rId3"/>
          <a:stretch>
            <a:fillRect/>
          </a:stretch>
        </p:blipFill>
        <p:spPr>
          <a:xfrm>
            <a:off x="165321" y="4641636"/>
            <a:ext cx="6380952" cy="1352381"/>
          </a:xfrm>
          <a:prstGeom prst="rect">
            <a:avLst/>
          </a:prstGeom>
        </p:spPr>
      </p:pic>
      <p:sp>
        <p:nvSpPr>
          <p:cNvPr id="7" name="TextBox 6"/>
          <p:cNvSpPr txBox="1"/>
          <p:nvPr/>
        </p:nvSpPr>
        <p:spPr>
          <a:xfrm>
            <a:off x="1991265" y="1197133"/>
            <a:ext cx="3061737" cy="369332"/>
          </a:xfrm>
          <a:prstGeom prst="rect">
            <a:avLst/>
          </a:prstGeom>
          <a:noFill/>
        </p:spPr>
        <p:txBody>
          <a:bodyPr wrap="none" rtlCol="0">
            <a:spAutoFit/>
          </a:bodyPr>
          <a:lstStyle/>
          <a:p>
            <a:pPr algn="ctr"/>
            <a:r>
              <a:rPr lang="en-US" dirty="0" smtClean="0">
                <a:solidFill>
                  <a:srgbClr val="C00000"/>
                </a:solidFill>
              </a:rPr>
              <a:t>1. The Start Button is activated</a:t>
            </a:r>
            <a:endParaRPr lang="en-US" dirty="0">
              <a:solidFill>
                <a:srgbClr val="C00000"/>
              </a:solidFill>
            </a:endParaRPr>
          </a:p>
        </p:txBody>
      </p:sp>
      <p:cxnSp>
        <p:nvCxnSpPr>
          <p:cNvPr id="8" name="Straight Arrow Connector 7"/>
          <p:cNvCxnSpPr/>
          <p:nvPr/>
        </p:nvCxnSpPr>
        <p:spPr>
          <a:xfrm flipH="1">
            <a:off x="2257779" y="1501422"/>
            <a:ext cx="1140177" cy="11288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20654" y="1836097"/>
            <a:ext cx="2810449" cy="369332"/>
          </a:xfrm>
          <a:prstGeom prst="rect">
            <a:avLst/>
          </a:prstGeom>
          <a:noFill/>
        </p:spPr>
        <p:txBody>
          <a:bodyPr wrap="none" rtlCol="0">
            <a:spAutoFit/>
          </a:bodyPr>
          <a:lstStyle/>
          <a:p>
            <a:pPr algn="ctr"/>
            <a:r>
              <a:rPr lang="en-US" dirty="0">
                <a:solidFill>
                  <a:srgbClr val="C00000"/>
                </a:solidFill>
              </a:rPr>
              <a:t>2</a:t>
            </a:r>
            <a:r>
              <a:rPr lang="en-US" dirty="0" smtClean="0">
                <a:solidFill>
                  <a:srgbClr val="C00000"/>
                </a:solidFill>
              </a:rPr>
              <a:t>. The relay coil is energized</a:t>
            </a:r>
            <a:endParaRPr lang="en-US" dirty="0">
              <a:solidFill>
                <a:srgbClr val="C00000"/>
              </a:solidFill>
            </a:endParaRPr>
          </a:p>
        </p:txBody>
      </p:sp>
      <p:sp>
        <p:nvSpPr>
          <p:cNvPr id="12" name="TextBox 11"/>
          <p:cNvSpPr txBox="1"/>
          <p:nvPr/>
        </p:nvSpPr>
        <p:spPr>
          <a:xfrm>
            <a:off x="2467506" y="3626961"/>
            <a:ext cx="3332131" cy="369332"/>
          </a:xfrm>
          <a:prstGeom prst="rect">
            <a:avLst/>
          </a:prstGeom>
          <a:noFill/>
        </p:spPr>
        <p:txBody>
          <a:bodyPr wrap="none" rtlCol="0">
            <a:spAutoFit/>
          </a:bodyPr>
          <a:lstStyle/>
          <a:p>
            <a:pPr algn="ctr"/>
            <a:r>
              <a:rPr lang="en-US" dirty="0">
                <a:solidFill>
                  <a:srgbClr val="C00000"/>
                </a:solidFill>
              </a:rPr>
              <a:t>3</a:t>
            </a:r>
            <a:r>
              <a:rPr lang="en-US" dirty="0" smtClean="0">
                <a:solidFill>
                  <a:srgbClr val="C00000"/>
                </a:solidFill>
              </a:rPr>
              <a:t>. The N.O. relay contact is closed</a:t>
            </a:r>
            <a:endParaRPr lang="en-US" dirty="0">
              <a:solidFill>
                <a:srgbClr val="C00000"/>
              </a:solidFill>
            </a:endParaRPr>
          </a:p>
        </p:txBody>
      </p:sp>
      <p:sp>
        <p:nvSpPr>
          <p:cNvPr id="13" name="TextBox 12"/>
          <p:cNvSpPr txBox="1"/>
          <p:nvPr/>
        </p:nvSpPr>
        <p:spPr>
          <a:xfrm>
            <a:off x="3149774" y="6112448"/>
            <a:ext cx="2535053" cy="646331"/>
          </a:xfrm>
          <a:prstGeom prst="rect">
            <a:avLst/>
          </a:prstGeom>
          <a:noFill/>
        </p:spPr>
        <p:txBody>
          <a:bodyPr wrap="none" rtlCol="0">
            <a:spAutoFit/>
          </a:bodyPr>
          <a:lstStyle/>
          <a:p>
            <a:pPr algn="ctr"/>
            <a:r>
              <a:rPr lang="en-US" dirty="0">
                <a:solidFill>
                  <a:srgbClr val="C00000"/>
                </a:solidFill>
              </a:rPr>
              <a:t>5</a:t>
            </a:r>
            <a:r>
              <a:rPr lang="en-US" dirty="0" smtClean="0">
                <a:solidFill>
                  <a:srgbClr val="C00000"/>
                </a:solidFill>
              </a:rPr>
              <a:t>. The relay coil is held in</a:t>
            </a:r>
          </a:p>
          <a:p>
            <a:pPr algn="ctr"/>
            <a:r>
              <a:rPr lang="en-US" dirty="0">
                <a:solidFill>
                  <a:srgbClr val="C00000"/>
                </a:solidFill>
              </a:rPr>
              <a:t>b</a:t>
            </a:r>
            <a:r>
              <a:rPr lang="en-US" dirty="0" smtClean="0">
                <a:solidFill>
                  <a:srgbClr val="C00000"/>
                </a:solidFill>
              </a:rPr>
              <a:t>y it’s own contact</a:t>
            </a:r>
            <a:endParaRPr lang="en-US" dirty="0">
              <a:solidFill>
                <a:srgbClr val="C00000"/>
              </a:solidFill>
            </a:endParaRPr>
          </a:p>
        </p:txBody>
      </p:sp>
      <p:sp>
        <p:nvSpPr>
          <p:cNvPr id="14" name="TextBox 13"/>
          <p:cNvSpPr txBox="1"/>
          <p:nvPr/>
        </p:nvSpPr>
        <p:spPr>
          <a:xfrm>
            <a:off x="2768262" y="4153873"/>
            <a:ext cx="3001014" cy="369332"/>
          </a:xfrm>
          <a:prstGeom prst="rect">
            <a:avLst/>
          </a:prstGeom>
          <a:noFill/>
        </p:spPr>
        <p:txBody>
          <a:bodyPr wrap="none" rtlCol="0">
            <a:spAutoFit/>
          </a:bodyPr>
          <a:lstStyle/>
          <a:p>
            <a:pPr algn="ctr"/>
            <a:r>
              <a:rPr lang="en-US" dirty="0">
                <a:solidFill>
                  <a:srgbClr val="C00000"/>
                </a:solidFill>
              </a:rPr>
              <a:t>4</a:t>
            </a:r>
            <a:r>
              <a:rPr lang="en-US" dirty="0" smtClean="0">
                <a:solidFill>
                  <a:srgbClr val="C00000"/>
                </a:solidFill>
              </a:rPr>
              <a:t>. The Start Button is released</a:t>
            </a:r>
            <a:endParaRPr lang="en-US" dirty="0">
              <a:solidFill>
                <a:srgbClr val="C00000"/>
              </a:solidFill>
            </a:endParaRPr>
          </a:p>
        </p:txBody>
      </p:sp>
      <p:cxnSp>
        <p:nvCxnSpPr>
          <p:cNvPr id="15" name="Straight Arrow Connector 14"/>
          <p:cNvCxnSpPr/>
          <p:nvPr/>
        </p:nvCxnSpPr>
        <p:spPr>
          <a:xfrm>
            <a:off x="4097867" y="2175400"/>
            <a:ext cx="1196622" cy="4774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235200" y="5949244"/>
            <a:ext cx="1004711" cy="5757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257781" y="4470400"/>
            <a:ext cx="1162752" cy="73296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246489" y="3341511"/>
            <a:ext cx="936979" cy="36124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303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57124" y="582428"/>
            <a:ext cx="5517571" cy="6186309"/>
          </a:xfrm>
          <a:prstGeom prst="rect">
            <a:avLst/>
          </a:prstGeom>
          <a:noFill/>
        </p:spPr>
        <p:txBody>
          <a:bodyPr wrap="square" rtlCol="0">
            <a:spAutoFit/>
          </a:bodyPr>
          <a:lstStyle/>
          <a:p>
            <a:r>
              <a:rPr lang="en-US" dirty="0" smtClean="0">
                <a:solidFill>
                  <a:srgbClr val="0070C0"/>
                </a:solidFill>
              </a:rPr>
              <a:t>Proximity switches are devices that sense a part without touching it.  A limit switch will touch a part, but a proximity switch senses it.  The confusing part of this is that there is one symbol for a pneumatic circuit, and a different symbol for an electrical circuit.  The reality is that these are the same device.  In graphic A, two proximity switches are shown.  They have the sensor on the head (blue part) and the switch internally.</a:t>
            </a:r>
          </a:p>
          <a:p>
            <a:endParaRPr lang="en-US" dirty="0">
              <a:solidFill>
                <a:srgbClr val="0070C0"/>
              </a:solidFill>
            </a:endParaRPr>
          </a:p>
          <a:p>
            <a:r>
              <a:rPr lang="en-US" dirty="0" smtClean="0">
                <a:solidFill>
                  <a:srgbClr val="0070C0"/>
                </a:solidFill>
              </a:rPr>
              <a:t>Graphic B shows the two different electrical symbols for proximity switches.  </a:t>
            </a:r>
          </a:p>
          <a:p>
            <a:r>
              <a:rPr lang="en-US" dirty="0" smtClean="0">
                <a:solidFill>
                  <a:srgbClr val="0070C0"/>
                </a:solidFill>
              </a:rPr>
              <a:t>Graphic C shows a magnetic sensor that senses a magnet that is built into the piston of the cylinder.  When the cylinder is fully extended, the proximity switch will actuate.  Graphic D shows something very similar with a graphic from Automation Studio.  Notice that there are two symbols for the proximity sensor on the pneumatic print.</a:t>
            </a:r>
          </a:p>
          <a:p>
            <a:endParaRPr lang="en-US" dirty="0">
              <a:solidFill>
                <a:srgbClr val="0070C0"/>
              </a:solidFill>
            </a:endParaRPr>
          </a:p>
          <a:p>
            <a:r>
              <a:rPr lang="en-US" dirty="0" smtClean="0">
                <a:solidFill>
                  <a:srgbClr val="0070C0"/>
                </a:solidFill>
              </a:rPr>
              <a:t>There are two types of proximity sensor: inductive and capacitive.  An inductive senses metal, and a capacitive senses non-metals.</a:t>
            </a:r>
          </a:p>
        </p:txBody>
      </p:sp>
      <p:sp>
        <p:nvSpPr>
          <p:cNvPr id="6" name="TextBox 5"/>
          <p:cNvSpPr txBox="1"/>
          <p:nvPr/>
        </p:nvSpPr>
        <p:spPr>
          <a:xfrm>
            <a:off x="74449" y="0"/>
            <a:ext cx="6028510" cy="707886"/>
          </a:xfrm>
          <a:prstGeom prst="rect">
            <a:avLst/>
          </a:prstGeom>
          <a:noFill/>
        </p:spPr>
        <p:txBody>
          <a:bodyPr wrap="none" rtlCol="0">
            <a:spAutoFit/>
          </a:bodyPr>
          <a:lstStyle/>
          <a:p>
            <a:r>
              <a:rPr lang="en-US" sz="4000" dirty="0" smtClean="0"/>
              <a:t>Proximity Sensors/Switches:</a:t>
            </a:r>
            <a:endParaRPr lang="en-US" sz="4000" dirty="0"/>
          </a:p>
        </p:txBody>
      </p:sp>
      <p:pic>
        <p:nvPicPr>
          <p:cNvPr id="2" name="Picture 1"/>
          <p:cNvPicPr>
            <a:picLocks noChangeAspect="1"/>
          </p:cNvPicPr>
          <p:nvPr/>
        </p:nvPicPr>
        <p:blipFill>
          <a:blip r:embed="rId2"/>
          <a:stretch>
            <a:fillRect/>
          </a:stretch>
        </p:blipFill>
        <p:spPr>
          <a:xfrm>
            <a:off x="295340" y="846964"/>
            <a:ext cx="2356755" cy="1879585"/>
          </a:xfrm>
          <a:prstGeom prst="rect">
            <a:avLst/>
          </a:prstGeom>
        </p:spPr>
      </p:pic>
      <p:pic>
        <p:nvPicPr>
          <p:cNvPr id="3" name="Picture 2"/>
          <p:cNvPicPr>
            <a:picLocks noChangeAspect="1"/>
          </p:cNvPicPr>
          <p:nvPr/>
        </p:nvPicPr>
        <p:blipFill>
          <a:blip r:embed="rId3"/>
          <a:stretch>
            <a:fillRect/>
          </a:stretch>
        </p:blipFill>
        <p:spPr>
          <a:xfrm>
            <a:off x="74449" y="5375891"/>
            <a:ext cx="2758120" cy="1326273"/>
          </a:xfrm>
          <a:prstGeom prst="rect">
            <a:avLst/>
          </a:prstGeom>
        </p:spPr>
      </p:pic>
      <p:pic>
        <p:nvPicPr>
          <p:cNvPr id="4" name="Picture 3"/>
          <p:cNvPicPr>
            <a:picLocks noChangeAspect="1"/>
          </p:cNvPicPr>
          <p:nvPr/>
        </p:nvPicPr>
        <p:blipFill>
          <a:blip r:embed="rId4"/>
          <a:stretch>
            <a:fillRect/>
          </a:stretch>
        </p:blipFill>
        <p:spPr>
          <a:xfrm>
            <a:off x="2669251" y="4173229"/>
            <a:ext cx="3887873" cy="926509"/>
          </a:xfrm>
          <a:prstGeom prst="rect">
            <a:avLst/>
          </a:prstGeom>
        </p:spPr>
      </p:pic>
      <p:pic>
        <p:nvPicPr>
          <p:cNvPr id="7" name="Picture 6"/>
          <p:cNvPicPr>
            <a:picLocks noChangeAspect="1"/>
          </p:cNvPicPr>
          <p:nvPr/>
        </p:nvPicPr>
        <p:blipFill>
          <a:blip r:embed="rId5"/>
          <a:stretch>
            <a:fillRect/>
          </a:stretch>
        </p:blipFill>
        <p:spPr>
          <a:xfrm>
            <a:off x="3235512" y="874044"/>
            <a:ext cx="1606388" cy="1169701"/>
          </a:xfrm>
          <a:prstGeom prst="rect">
            <a:avLst/>
          </a:prstGeom>
        </p:spPr>
      </p:pic>
      <p:sp>
        <p:nvSpPr>
          <p:cNvPr id="8" name="TextBox 7"/>
          <p:cNvSpPr txBox="1"/>
          <p:nvPr/>
        </p:nvSpPr>
        <p:spPr>
          <a:xfrm>
            <a:off x="4499454" y="5990407"/>
            <a:ext cx="2146549" cy="646331"/>
          </a:xfrm>
          <a:prstGeom prst="rect">
            <a:avLst/>
          </a:prstGeom>
          <a:noFill/>
        </p:spPr>
        <p:txBody>
          <a:bodyPr wrap="none" rtlCol="0">
            <a:spAutoFit/>
          </a:bodyPr>
          <a:lstStyle/>
          <a:p>
            <a:pPr algn="ctr"/>
            <a:r>
              <a:rPr lang="en-US" dirty="0" smtClean="0">
                <a:solidFill>
                  <a:srgbClr val="C00000"/>
                </a:solidFill>
              </a:rPr>
              <a:t>Proximity Sensor in a</a:t>
            </a:r>
          </a:p>
          <a:p>
            <a:pPr algn="ctr"/>
            <a:r>
              <a:rPr lang="en-US" dirty="0">
                <a:solidFill>
                  <a:srgbClr val="C00000"/>
                </a:solidFill>
              </a:rPr>
              <a:t>p</a:t>
            </a:r>
            <a:r>
              <a:rPr lang="en-US" dirty="0" smtClean="0">
                <a:solidFill>
                  <a:srgbClr val="C00000"/>
                </a:solidFill>
              </a:rPr>
              <a:t>neumatic circuit</a:t>
            </a:r>
            <a:endParaRPr lang="en-US" dirty="0">
              <a:solidFill>
                <a:srgbClr val="C00000"/>
              </a:solidFill>
            </a:endParaRPr>
          </a:p>
        </p:txBody>
      </p:sp>
      <p:cxnSp>
        <p:nvCxnSpPr>
          <p:cNvPr id="9" name="Straight Arrow Connector 8"/>
          <p:cNvCxnSpPr/>
          <p:nvPr/>
        </p:nvCxnSpPr>
        <p:spPr>
          <a:xfrm flipH="1" flipV="1">
            <a:off x="4752622" y="4628444"/>
            <a:ext cx="518177" cy="134075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28019" y="2836093"/>
            <a:ext cx="2249206" cy="646331"/>
          </a:xfrm>
          <a:prstGeom prst="rect">
            <a:avLst/>
          </a:prstGeom>
          <a:noFill/>
        </p:spPr>
        <p:txBody>
          <a:bodyPr wrap="none" rtlCol="0">
            <a:spAutoFit/>
          </a:bodyPr>
          <a:lstStyle/>
          <a:p>
            <a:pPr algn="ctr"/>
            <a:r>
              <a:rPr lang="en-US" dirty="0" smtClean="0">
                <a:solidFill>
                  <a:srgbClr val="C00000"/>
                </a:solidFill>
              </a:rPr>
              <a:t>Proximity Switch in an</a:t>
            </a:r>
          </a:p>
          <a:p>
            <a:pPr algn="ctr"/>
            <a:r>
              <a:rPr lang="en-US" dirty="0" smtClean="0">
                <a:solidFill>
                  <a:srgbClr val="C00000"/>
                </a:solidFill>
              </a:rPr>
              <a:t>electrical circuit</a:t>
            </a:r>
            <a:endParaRPr lang="en-US" dirty="0">
              <a:solidFill>
                <a:srgbClr val="C00000"/>
              </a:solidFill>
            </a:endParaRPr>
          </a:p>
        </p:txBody>
      </p:sp>
      <p:cxnSp>
        <p:nvCxnSpPr>
          <p:cNvPr id="12" name="Straight Arrow Connector 11"/>
          <p:cNvCxnSpPr/>
          <p:nvPr/>
        </p:nvCxnSpPr>
        <p:spPr>
          <a:xfrm flipH="1" flipV="1">
            <a:off x="4157926" y="2002412"/>
            <a:ext cx="377940" cy="84919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449" y="4172748"/>
            <a:ext cx="2651688" cy="923330"/>
          </a:xfrm>
          <a:prstGeom prst="rect">
            <a:avLst/>
          </a:prstGeom>
          <a:noFill/>
        </p:spPr>
        <p:txBody>
          <a:bodyPr wrap="none" rtlCol="0">
            <a:spAutoFit/>
          </a:bodyPr>
          <a:lstStyle/>
          <a:p>
            <a:pPr algn="ctr"/>
            <a:r>
              <a:rPr lang="en-US" dirty="0" smtClean="0">
                <a:solidFill>
                  <a:srgbClr val="C00000"/>
                </a:solidFill>
              </a:rPr>
              <a:t>Proximity sensor mounted</a:t>
            </a:r>
          </a:p>
          <a:p>
            <a:pPr algn="ctr"/>
            <a:r>
              <a:rPr lang="en-US" dirty="0">
                <a:solidFill>
                  <a:srgbClr val="C00000"/>
                </a:solidFill>
              </a:rPr>
              <a:t>o</a:t>
            </a:r>
            <a:r>
              <a:rPr lang="en-US" dirty="0" smtClean="0">
                <a:solidFill>
                  <a:srgbClr val="C00000"/>
                </a:solidFill>
              </a:rPr>
              <a:t>n a cylinder, sensing a</a:t>
            </a:r>
          </a:p>
          <a:p>
            <a:pPr algn="ctr"/>
            <a:r>
              <a:rPr lang="en-US" dirty="0">
                <a:solidFill>
                  <a:srgbClr val="C00000"/>
                </a:solidFill>
              </a:rPr>
              <a:t>m</a:t>
            </a:r>
            <a:r>
              <a:rPr lang="en-US" dirty="0" smtClean="0">
                <a:solidFill>
                  <a:srgbClr val="C00000"/>
                </a:solidFill>
              </a:rPr>
              <a:t>agnet on the piston</a:t>
            </a:r>
            <a:endParaRPr lang="en-US" dirty="0">
              <a:solidFill>
                <a:srgbClr val="C00000"/>
              </a:solidFill>
            </a:endParaRPr>
          </a:p>
        </p:txBody>
      </p:sp>
      <p:sp>
        <p:nvSpPr>
          <p:cNvPr id="17" name="TextBox 16"/>
          <p:cNvSpPr txBox="1"/>
          <p:nvPr/>
        </p:nvSpPr>
        <p:spPr>
          <a:xfrm>
            <a:off x="34440" y="2666184"/>
            <a:ext cx="2244139" cy="646331"/>
          </a:xfrm>
          <a:prstGeom prst="rect">
            <a:avLst/>
          </a:prstGeom>
          <a:noFill/>
        </p:spPr>
        <p:txBody>
          <a:bodyPr wrap="none" rtlCol="0">
            <a:spAutoFit/>
          </a:bodyPr>
          <a:lstStyle/>
          <a:p>
            <a:pPr algn="ctr"/>
            <a:r>
              <a:rPr lang="en-US" dirty="0" smtClean="0">
                <a:solidFill>
                  <a:srgbClr val="C00000"/>
                </a:solidFill>
              </a:rPr>
              <a:t>Commercial proximity</a:t>
            </a:r>
          </a:p>
          <a:p>
            <a:pPr algn="ctr"/>
            <a:r>
              <a:rPr lang="en-US" dirty="0">
                <a:solidFill>
                  <a:srgbClr val="C00000"/>
                </a:solidFill>
              </a:rPr>
              <a:t>s</a:t>
            </a:r>
            <a:r>
              <a:rPr lang="en-US" dirty="0" smtClean="0">
                <a:solidFill>
                  <a:srgbClr val="C00000"/>
                </a:solidFill>
              </a:rPr>
              <a:t>ensor/switches</a:t>
            </a:r>
            <a:endParaRPr lang="en-US" dirty="0">
              <a:solidFill>
                <a:srgbClr val="C00000"/>
              </a:solidFill>
            </a:endParaRPr>
          </a:p>
        </p:txBody>
      </p:sp>
      <p:pic>
        <p:nvPicPr>
          <p:cNvPr id="18" name="Picture 17"/>
          <p:cNvPicPr>
            <a:picLocks noChangeAspect="1"/>
          </p:cNvPicPr>
          <p:nvPr/>
        </p:nvPicPr>
        <p:blipFill>
          <a:blip r:embed="rId6"/>
          <a:stretch>
            <a:fillRect/>
          </a:stretch>
        </p:blipFill>
        <p:spPr>
          <a:xfrm>
            <a:off x="4985712" y="1140658"/>
            <a:ext cx="1287759" cy="1165761"/>
          </a:xfrm>
          <a:prstGeom prst="rect">
            <a:avLst/>
          </a:prstGeom>
        </p:spPr>
      </p:pic>
      <p:cxnSp>
        <p:nvCxnSpPr>
          <p:cNvPr id="20" name="Straight Arrow Connector 19"/>
          <p:cNvCxnSpPr/>
          <p:nvPr/>
        </p:nvCxnSpPr>
        <p:spPr>
          <a:xfrm flipV="1">
            <a:off x="4877853" y="1962831"/>
            <a:ext cx="316935" cy="87326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877225" y="4447309"/>
            <a:ext cx="253411" cy="24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a:stretch>
            <a:fillRect/>
          </a:stretch>
        </p:blipFill>
        <p:spPr>
          <a:xfrm>
            <a:off x="5854297" y="4434626"/>
            <a:ext cx="248662" cy="248662"/>
          </a:xfrm>
          <a:prstGeom prst="rect">
            <a:avLst/>
          </a:prstGeom>
        </p:spPr>
      </p:pic>
      <p:cxnSp>
        <p:nvCxnSpPr>
          <p:cNvPr id="25" name="Straight Arrow Connector 24"/>
          <p:cNvCxnSpPr/>
          <p:nvPr/>
        </p:nvCxnSpPr>
        <p:spPr>
          <a:xfrm flipV="1">
            <a:off x="5559136" y="4657956"/>
            <a:ext cx="367232" cy="13064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6418" y="849297"/>
            <a:ext cx="421910" cy="584775"/>
          </a:xfrm>
          <a:prstGeom prst="rect">
            <a:avLst/>
          </a:prstGeom>
          <a:solidFill>
            <a:srgbClr val="FFFF00"/>
          </a:solidFill>
        </p:spPr>
        <p:txBody>
          <a:bodyPr wrap="none" rtlCol="0">
            <a:spAutoFit/>
          </a:bodyPr>
          <a:lstStyle/>
          <a:p>
            <a:r>
              <a:rPr lang="en-US" sz="3200" dirty="0" smtClean="0">
                <a:solidFill>
                  <a:srgbClr val="FF0000"/>
                </a:solidFill>
              </a:rPr>
              <a:t>A</a:t>
            </a:r>
            <a:endParaRPr lang="en-US" sz="3200" dirty="0">
              <a:solidFill>
                <a:srgbClr val="FF0000"/>
              </a:solidFill>
            </a:endParaRPr>
          </a:p>
        </p:txBody>
      </p:sp>
      <p:sp>
        <p:nvSpPr>
          <p:cNvPr id="28" name="TextBox 27"/>
          <p:cNvSpPr txBox="1"/>
          <p:nvPr/>
        </p:nvSpPr>
        <p:spPr>
          <a:xfrm>
            <a:off x="4485141" y="1836254"/>
            <a:ext cx="407484" cy="584775"/>
          </a:xfrm>
          <a:prstGeom prst="rect">
            <a:avLst/>
          </a:prstGeom>
          <a:solidFill>
            <a:srgbClr val="FFFF00"/>
          </a:solidFill>
        </p:spPr>
        <p:txBody>
          <a:bodyPr wrap="none" rtlCol="0">
            <a:spAutoFit/>
          </a:bodyPr>
          <a:lstStyle/>
          <a:p>
            <a:r>
              <a:rPr lang="en-US" sz="3200" dirty="0">
                <a:solidFill>
                  <a:srgbClr val="FF0000"/>
                </a:solidFill>
              </a:rPr>
              <a:t>B</a:t>
            </a:r>
          </a:p>
        </p:txBody>
      </p:sp>
      <p:sp>
        <p:nvSpPr>
          <p:cNvPr id="29" name="TextBox 28"/>
          <p:cNvSpPr txBox="1"/>
          <p:nvPr/>
        </p:nvSpPr>
        <p:spPr>
          <a:xfrm>
            <a:off x="1262762" y="5131735"/>
            <a:ext cx="404278" cy="584775"/>
          </a:xfrm>
          <a:prstGeom prst="rect">
            <a:avLst/>
          </a:prstGeom>
          <a:solidFill>
            <a:srgbClr val="FFFF00"/>
          </a:solidFill>
        </p:spPr>
        <p:txBody>
          <a:bodyPr wrap="none" rtlCol="0">
            <a:spAutoFit/>
          </a:bodyPr>
          <a:lstStyle/>
          <a:p>
            <a:r>
              <a:rPr lang="en-US" sz="3200" dirty="0" smtClean="0">
                <a:solidFill>
                  <a:srgbClr val="FF0000"/>
                </a:solidFill>
              </a:rPr>
              <a:t>C</a:t>
            </a:r>
            <a:endParaRPr lang="en-US" sz="3200" dirty="0">
              <a:solidFill>
                <a:srgbClr val="FF0000"/>
              </a:solidFill>
            </a:endParaRPr>
          </a:p>
        </p:txBody>
      </p:sp>
      <p:sp>
        <p:nvSpPr>
          <p:cNvPr id="30" name="TextBox 29"/>
          <p:cNvSpPr txBox="1"/>
          <p:nvPr/>
        </p:nvSpPr>
        <p:spPr>
          <a:xfrm>
            <a:off x="4397499" y="5298823"/>
            <a:ext cx="437940" cy="584775"/>
          </a:xfrm>
          <a:prstGeom prst="rect">
            <a:avLst/>
          </a:prstGeom>
          <a:solidFill>
            <a:srgbClr val="FFFF00"/>
          </a:solidFill>
        </p:spPr>
        <p:txBody>
          <a:bodyPr wrap="none" rtlCol="0">
            <a:spAutoFit/>
          </a:bodyPr>
          <a:lstStyle/>
          <a:p>
            <a:r>
              <a:rPr lang="en-US" sz="3200" dirty="0" smtClean="0">
                <a:solidFill>
                  <a:srgbClr val="FF0000"/>
                </a:solidFill>
              </a:rPr>
              <a:t>D</a:t>
            </a:r>
            <a:endParaRPr lang="en-US" sz="3200" dirty="0">
              <a:solidFill>
                <a:srgbClr val="FF0000"/>
              </a:solidFill>
            </a:endParaRPr>
          </a:p>
        </p:txBody>
      </p:sp>
    </p:spTree>
    <p:extLst>
      <p:ext uri="{BB962C8B-B14F-4D97-AF65-F5344CB8AC3E}">
        <p14:creationId xmlns:p14="http://schemas.microsoft.com/office/powerpoint/2010/main" val="1603293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860800" y="2443795"/>
            <a:ext cx="270933" cy="39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273" y="811795"/>
            <a:ext cx="5517571" cy="4524315"/>
          </a:xfrm>
          <a:prstGeom prst="rect">
            <a:avLst/>
          </a:prstGeom>
          <a:noFill/>
        </p:spPr>
        <p:txBody>
          <a:bodyPr wrap="square" rtlCol="0">
            <a:spAutoFit/>
          </a:bodyPr>
          <a:lstStyle/>
          <a:p>
            <a:r>
              <a:rPr lang="en-US" dirty="0" smtClean="0">
                <a:solidFill>
                  <a:srgbClr val="0070C0"/>
                </a:solidFill>
              </a:rPr>
              <a:t>This graphic will give a further in depth explanation of the electrical circuit.</a:t>
            </a:r>
          </a:p>
          <a:p>
            <a:r>
              <a:rPr lang="en-US" dirty="0" smtClean="0">
                <a:solidFill>
                  <a:srgbClr val="0070C0"/>
                </a:solidFill>
              </a:rPr>
              <a:t>When the Start Cycle pushbutton is actuated, it pulls in the Enable Cycle relay, and it will be held in after the Start Cycle is released, due to the hold-in contact in parallel with the start button.  </a:t>
            </a:r>
          </a:p>
          <a:p>
            <a:r>
              <a:rPr lang="en-US" dirty="0" smtClean="0">
                <a:solidFill>
                  <a:srgbClr val="0070C0"/>
                </a:solidFill>
              </a:rPr>
              <a:t>This will enable the next rung of logic.  When the Retracted </a:t>
            </a:r>
            <a:r>
              <a:rPr lang="en-US" dirty="0" err="1" smtClean="0">
                <a:solidFill>
                  <a:srgbClr val="0070C0"/>
                </a:solidFill>
              </a:rPr>
              <a:t>Prox</a:t>
            </a:r>
            <a:r>
              <a:rPr lang="en-US" dirty="0" smtClean="0">
                <a:solidFill>
                  <a:srgbClr val="0070C0"/>
                </a:solidFill>
              </a:rPr>
              <a:t> switch is actuated (piston is fully retracted), the Extend Relay and Extend Solenoid coils are energized.  This closes the N.O. Extend Relay contact at the bottom of the circuit to act as a hold-in to keep the two coils on as the cylinder rod extends.  </a:t>
            </a:r>
          </a:p>
          <a:p>
            <a:endParaRPr lang="en-US" dirty="0">
              <a:solidFill>
                <a:srgbClr val="0070C0"/>
              </a:solidFill>
            </a:endParaRP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sp>
        <p:nvSpPr>
          <p:cNvPr id="6" name="TextBox 5"/>
          <p:cNvSpPr txBox="1"/>
          <p:nvPr/>
        </p:nvSpPr>
        <p:spPr>
          <a:xfrm>
            <a:off x="74449" y="0"/>
            <a:ext cx="5747343" cy="707886"/>
          </a:xfrm>
          <a:prstGeom prst="rect">
            <a:avLst/>
          </a:prstGeom>
          <a:noFill/>
        </p:spPr>
        <p:txBody>
          <a:bodyPr wrap="none" rtlCol="0">
            <a:spAutoFit/>
          </a:bodyPr>
          <a:lstStyle/>
          <a:p>
            <a:r>
              <a:rPr lang="en-US" sz="4000" dirty="0" smtClean="0"/>
              <a:t>Electrical circuit operation:</a:t>
            </a:r>
            <a:endParaRPr lang="en-US" sz="4000" dirty="0"/>
          </a:p>
        </p:txBody>
      </p:sp>
      <p:pic>
        <p:nvPicPr>
          <p:cNvPr id="2" name="Picture 1"/>
          <p:cNvPicPr>
            <a:picLocks noChangeAspect="1"/>
          </p:cNvPicPr>
          <p:nvPr/>
        </p:nvPicPr>
        <p:blipFill>
          <a:blip r:embed="rId2"/>
          <a:stretch>
            <a:fillRect/>
          </a:stretch>
        </p:blipFill>
        <p:spPr>
          <a:xfrm>
            <a:off x="74449" y="1363229"/>
            <a:ext cx="6394599" cy="4154344"/>
          </a:xfrm>
          <a:prstGeom prst="rect">
            <a:avLst/>
          </a:prstGeom>
        </p:spPr>
      </p:pic>
      <p:cxnSp>
        <p:nvCxnSpPr>
          <p:cNvPr id="8" name="Straight Connector 7"/>
          <p:cNvCxnSpPr/>
          <p:nvPr/>
        </p:nvCxnSpPr>
        <p:spPr>
          <a:xfrm>
            <a:off x="876427" y="4199470"/>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427" y="2902393"/>
            <a:ext cx="0" cy="1297077"/>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08786" y="4199472"/>
            <a:ext cx="0" cy="1105717"/>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4519" y="4176891"/>
            <a:ext cx="0" cy="564442"/>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93327" y="4258907"/>
            <a:ext cx="0" cy="102485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93327" y="5283757"/>
            <a:ext cx="1154673"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5283" y="4183091"/>
            <a:ext cx="322618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834083" y="4741333"/>
            <a:ext cx="1397384" cy="6202"/>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55583" y="2902393"/>
            <a:ext cx="0" cy="183894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94375" y="1123539"/>
            <a:ext cx="2515047" cy="923330"/>
          </a:xfrm>
          <a:prstGeom prst="rect">
            <a:avLst/>
          </a:prstGeom>
          <a:noFill/>
        </p:spPr>
        <p:txBody>
          <a:bodyPr wrap="none" rtlCol="0">
            <a:spAutoFit/>
          </a:bodyPr>
          <a:lstStyle/>
          <a:p>
            <a:pPr algn="ctr"/>
            <a:r>
              <a:rPr lang="en-US" dirty="0" smtClean="0">
                <a:solidFill>
                  <a:srgbClr val="C00000"/>
                </a:solidFill>
              </a:rPr>
              <a:t>When the two diamonds</a:t>
            </a:r>
          </a:p>
          <a:p>
            <a:pPr algn="ctr"/>
            <a:r>
              <a:rPr lang="en-US" dirty="0">
                <a:solidFill>
                  <a:srgbClr val="C00000"/>
                </a:solidFill>
              </a:rPr>
              <a:t>l</a:t>
            </a:r>
            <a:r>
              <a:rPr lang="en-US" dirty="0" smtClean="0">
                <a:solidFill>
                  <a:srgbClr val="C00000"/>
                </a:solidFill>
              </a:rPr>
              <a:t>ine up, the Extend Prox.</a:t>
            </a:r>
          </a:p>
          <a:p>
            <a:pPr algn="ctr"/>
            <a:r>
              <a:rPr lang="en-US" dirty="0">
                <a:solidFill>
                  <a:srgbClr val="C00000"/>
                </a:solidFill>
              </a:rPr>
              <a:t>s</a:t>
            </a:r>
            <a:r>
              <a:rPr lang="en-US" dirty="0" smtClean="0">
                <a:solidFill>
                  <a:srgbClr val="C00000"/>
                </a:solidFill>
              </a:rPr>
              <a:t>witch changes state</a:t>
            </a:r>
            <a:endParaRPr lang="en-US" dirty="0">
              <a:solidFill>
                <a:srgbClr val="C00000"/>
              </a:solidFill>
            </a:endParaRPr>
          </a:p>
        </p:txBody>
      </p:sp>
      <p:cxnSp>
        <p:nvCxnSpPr>
          <p:cNvPr id="32" name="Straight Arrow Connector 31"/>
          <p:cNvCxnSpPr/>
          <p:nvPr/>
        </p:nvCxnSpPr>
        <p:spPr>
          <a:xfrm flipH="1">
            <a:off x="2122311" y="1727200"/>
            <a:ext cx="1162757" cy="23706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10260" y="3152041"/>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529" y="3152041"/>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7822" y="3618646"/>
            <a:ext cx="1283727"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0260" y="3123819"/>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91549" y="3172735"/>
            <a:ext cx="306403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41383" y="5414719"/>
            <a:ext cx="3132011" cy="1200329"/>
          </a:xfrm>
          <a:prstGeom prst="rect">
            <a:avLst/>
          </a:prstGeom>
          <a:noFill/>
        </p:spPr>
        <p:txBody>
          <a:bodyPr wrap="none" rtlCol="0">
            <a:spAutoFit/>
          </a:bodyPr>
          <a:lstStyle/>
          <a:p>
            <a:pPr algn="ctr"/>
            <a:r>
              <a:rPr lang="en-US" dirty="0" smtClean="0">
                <a:solidFill>
                  <a:srgbClr val="C00000"/>
                </a:solidFill>
              </a:rPr>
              <a:t>When the two diamonds above</a:t>
            </a:r>
          </a:p>
          <a:p>
            <a:pPr algn="ctr"/>
            <a:r>
              <a:rPr lang="en-US" dirty="0">
                <a:solidFill>
                  <a:srgbClr val="C00000"/>
                </a:solidFill>
              </a:rPr>
              <a:t>l</a:t>
            </a:r>
            <a:r>
              <a:rPr lang="en-US" dirty="0" smtClean="0">
                <a:solidFill>
                  <a:srgbClr val="C00000"/>
                </a:solidFill>
              </a:rPr>
              <a:t>ine up, the Extend Prox.</a:t>
            </a:r>
          </a:p>
          <a:p>
            <a:pPr algn="ctr"/>
            <a:r>
              <a:rPr lang="en-US" dirty="0">
                <a:solidFill>
                  <a:srgbClr val="C00000"/>
                </a:solidFill>
              </a:rPr>
              <a:t>s</a:t>
            </a:r>
            <a:r>
              <a:rPr lang="en-US" dirty="0" smtClean="0">
                <a:solidFill>
                  <a:srgbClr val="C00000"/>
                </a:solidFill>
              </a:rPr>
              <a:t>witch will open, dropping out</a:t>
            </a:r>
          </a:p>
          <a:p>
            <a:pPr algn="ctr"/>
            <a:r>
              <a:rPr lang="en-US" dirty="0">
                <a:solidFill>
                  <a:srgbClr val="C00000"/>
                </a:solidFill>
              </a:rPr>
              <a:t>t</a:t>
            </a:r>
            <a:r>
              <a:rPr lang="en-US" dirty="0" smtClean="0">
                <a:solidFill>
                  <a:srgbClr val="C00000"/>
                </a:solidFill>
              </a:rPr>
              <a:t>he Extend Relay and Solenoid</a:t>
            </a:r>
            <a:endParaRPr lang="en-US" dirty="0">
              <a:solidFill>
                <a:srgbClr val="C00000"/>
              </a:solidFill>
            </a:endParaRPr>
          </a:p>
        </p:txBody>
      </p:sp>
      <p:cxnSp>
        <p:nvCxnSpPr>
          <p:cNvPr id="49" name="Straight Arrow Connector 48"/>
          <p:cNvCxnSpPr/>
          <p:nvPr/>
        </p:nvCxnSpPr>
        <p:spPr>
          <a:xfrm flipH="1" flipV="1">
            <a:off x="3764845" y="4306711"/>
            <a:ext cx="773288" cy="112324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295" y="5671721"/>
            <a:ext cx="3243773" cy="923330"/>
          </a:xfrm>
          <a:prstGeom prst="rect">
            <a:avLst/>
          </a:prstGeom>
          <a:noFill/>
        </p:spPr>
        <p:txBody>
          <a:bodyPr wrap="none" rtlCol="0">
            <a:spAutoFit/>
          </a:bodyPr>
          <a:lstStyle/>
          <a:p>
            <a:pPr algn="ctr"/>
            <a:r>
              <a:rPr lang="en-US" dirty="0" smtClean="0">
                <a:solidFill>
                  <a:srgbClr val="C00000"/>
                </a:solidFill>
              </a:rPr>
              <a:t>If a contact shows a purple</a:t>
            </a:r>
          </a:p>
          <a:p>
            <a:pPr algn="ctr"/>
            <a:r>
              <a:rPr lang="en-US" dirty="0">
                <a:solidFill>
                  <a:srgbClr val="C00000"/>
                </a:solidFill>
              </a:rPr>
              <a:t>b</a:t>
            </a:r>
            <a:r>
              <a:rPr lang="en-US" dirty="0" smtClean="0">
                <a:solidFill>
                  <a:srgbClr val="C00000"/>
                </a:solidFill>
              </a:rPr>
              <a:t>lock between the two contacts,</a:t>
            </a:r>
          </a:p>
          <a:p>
            <a:pPr algn="ctr"/>
            <a:r>
              <a:rPr lang="en-US" dirty="0" smtClean="0">
                <a:solidFill>
                  <a:srgbClr val="C00000"/>
                </a:solidFill>
              </a:rPr>
              <a:t> the contact is passing power</a:t>
            </a:r>
          </a:p>
        </p:txBody>
      </p:sp>
      <p:cxnSp>
        <p:nvCxnSpPr>
          <p:cNvPr id="52" name="Straight Arrow Connector 51"/>
          <p:cNvCxnSpPr/>
          <p:nvPr/>
        </p:nvCxnSpPr>
        <p:spPr>
          <a:xfrm flipH="1" flipV="1">
            <a:off x="1467322" y="4155596"/>
            <a:ext cx="192145" cy="16017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68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842" y="1395953"/>
            <a:ext cx="6399430" cy="4090447"/>
          </a:xfrm>
          <a:prstGeom prst="rect">
            <a:avLst/>
          </a:prstGeom>
        </p:spPr>
      </p:pic>
      <p:sp>
        <p:nvSpPr>
          <p:cNvPr id="33" name="Rectangle 32"/>
          <p:cNvSpPr/>
          <p:nvPr/>
        </p:nvSpPr>
        <p:spPr>
          <a:xfrm>
            <a:off x="3860800" y="2443795"/>
            <a:ext cx="270933" cy="39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273" y="811795"/>
            <a:ext cx="5517571" cy="3693319"/>
          </a:xfrm>
          <a:prstGeom prst="rect">
            <a:avLst/>
          </a:prstGeom>
          <a:noFill/>
        </p:spPr>
        <p:txBody>
          <a:bodyPr wrap="square" rtlCol="0">
            <a:spAutoFit/>
          </a:bodyPr>
          <a:lstStyle/>
          <a:p>
            <a:r>
              <a:rPr lang="en-US" dirty="0" smtClean="0">
                <a:solidFill>
                  <a:srgbClr val="0070C0"/>
                </a:solidFill>
              </a:rPr>
              <a:t>This graphic will give a further in depth explanation of the electrical circuit.</a:t>
            </a:r>
          </a:p>
          <a:p>
            <a:r>
              <a:rPr lang="en-US" dirty="0" smtClean="0">
                <a:solidFill>
                  <a:srgbClr val="0070C0"/>
                </a:solidFill>
              </a:rPr>
              <a:t>This slide shows that the cylinder rod is fully extended, which actuated the Extend </a:t>
            </a:r>
            <a:r>
              <a:rPr lang="en-US" dirty="0" err="1" smtClean="0">
                <a:solidFill>
                  <a:srgbClr val="0070C0"/>
                </a:solidFill>
              </a:rPr>
              <a:t>Prox</a:t>
            </a:r>
            <a:r>
              <a:rPr lang="en-US" dirty="0" smtClean="0">
                <a:solidFill>
                  <a:srgbClr val="0070C0"/>
                </a:solidFill>
              </a:rPr>
              <a:t> switch.  This will open the switch in the last rung of the electrical circuit, which will in turn drop out the Extend Relay and Extend Solenoid coils.  This will cause the 5/2 valve to shift back to the default position (due to the spring return), which will start retracting the cylinder.</a:t>
            </a:r>
          </a:p>
          <a:p>
            <a:endParaRPr lang="en-US" dirty="0">
              <a:solidFill>
                <a:srgbClr val="0070C0"/>
              </a:solidFill>
            </a:endParaRP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sp>
        <p:nvSpPr>
          <p:cNvPr id="6" name="TextBox 5"/>
          <p:cNvSpPr txBox="1"/>
          <p:nvPr/>
        </p:nvSpPr>
        <p:spPr>
          <a:xfrm>
            <a:off x="74449" y="0"/>
            <a:ext cx="5747343" cy="707886"/>
          </a:xfrm>
          <a:prstGeom prst="rect">
            <a:avLst/>
          </a:prstGeom>
          <a:noFill/>
        </p:spPr>
        <p:txBody>
          <a:bodyPr wrap="none" rtlCol="0">
            <a:spAutoFit/>
          </a:bodyPr>
          <a:lstStyle/>
          <a:p>
            <a:r>
              <a:rPr lang="en-US" sz="4000" dirty="0" smtClean="0"/>
              <a:t>Electrical circuit operation:</a:t>
            </a:r>
            <a:endParaRPr lang="en-US" sz="4000" dirty="0"/>
          </a:p>
        </p:txBody>
      </p:sp>
      <p:cxnSp>
        <p:nvCxnSpPr>
          <p:cNvPr id="8" name="Straight Connector 7"/>
          <p:cNvCxnSpPr/>
          <p:nvPr/>
        </p:nvCxnSpPr>
        <p:spPr>
          <a:xfrm>
            <a:off x="876427" y="4199470"/>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427" y="2902393"/>
            <a:ext cx="0" cy="1297077"/>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93327" y="4258907"/>
            <a:ext cx="0" cy="102485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55583" y="2902393"/>
            <a:ext cx="0" cy="183894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94375" y="1123539"/>
            <a:ext cx="2515047" cy="923330"/>
          </a:xfrm>
          <a:prstGeom prst="rect">
            <a:avLst/>
          </a:prstGeom>
          <a:noFill/>
        </p:spPr>
        <p:txBody>
          <a:bodyPr wrap="none" rtlCol="0">
            <a:spAutoFit/>
          </a:bodyPr>
          <a:lstStyle/>
          <a:p>
            <a:pPr algn="ctr"/>
            <a:r>
              <a:rPr lang="en-US" dirty="0" smtClean="0">
                <a:solidFill>
                  <a:srgbClr val="C00000"/>
                </a:solidFill>
              </a:rPr>
              <a:t>When the two diamonds</a:t>
            </a:r>
          </a:p>
          <a:p>
            <a:pPr algn="ctr"/>
            <a:r>
              <a:rPr lang="en-US" dirty="0">
                <a:solidFill>
                  <a:srgbClr val="C00000"/>
                </a:solidFill>
              </a:rPr>
              <a:t>l</a:t>
            </a:r>
            <a:r>
              <a:rPr lang="en-US" dirty="0" smtClean="0">
                <a:solidFill>
                  <a:srgbClr val="C00000"/>
                </a:solidFill>
              </a:rPr>
              <a:t>ine up, the Extend Prox.</a:t>
            </a:r>
          </a:p>
          <a:p>
            <a:pPr algn="ctr"/>
            <a:r>
              <a:rPr lang="en-US" dirty="0">
                <a:solidFill>
                  <a:srgbClr val="C00000"/>
                </a:solidFill>
              </a:rPr>
              <a:t>s</a:t>
            </a:r>
            <a:r>
              <a:rPr lang="en-US" dirty="0" smtClean="0">
                <a:solidFill>
                  <a:srgbClr val="C00000"/>
                </a:solidFill>
              </a:rPr>
              <a:t>witch changes state</a:t>
            </a:r>
            <a:endParaRPr lang="en-US" dirty="0">
              <a:solidFill>
                <a:srgbClr val="C00000"/>
              </a:solidFill>
            </a:endParaRPr>
          </a:p>
        </p:txBody>
      </p:sp>
      <p:cxnSp>
        <p:nvCxnSpPr>
          <p:cNvPr id="32" name="Straight Arrow Connector 31"/>
          <p:cNvCxnSpPr/>
          <p:nvPr/>
        </p:nvCxnSpPr>
        <p:spPr>
          <a:xfrm flipH="1">
            <a:off x="2118800" y="1773297"/>
            <a:ext cx="1162757" cy="23706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10260" y="3152041"/>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529" y="3152041"/>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7822" y="3618646"/>
            <a:ext cx="1283727"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0260" y="3123819"/>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91549" y="3172735"/>
            <a:ext cx="306403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41383" y="5414719"/>
            <a:ext cx="3132011" cy="1200329"/>
          </a:xfrm>
          <a:prstGeom prst="rect">
            <a:avLst/>
          </a:prstGeom>
          <a:noFill/>
        </p:spPr>
        <p:txBody>
          <a:bodyPr wrap="none" rtlCol="0">
            <a:spAutoFit/>
          </a:bodyPr>
          <a:lstStyle/>
          <a:p>
            <a:pPr algn="ctr"/>
            <a:r>
              <a:rPr lang="en-US" dirty="0" smtClean="0">
                <a:solidFill>
                  <a:srgbClr val="C00000"/>
                </a:solidFill>
              </a:rPr>
              <a:t>When the two diamonds above</a:t>
            </a:r>
          </a:p>
          <a:p>
            <a:pPr algn="ctr"/>
            <a:r>
              <a:rPr lang="en-US" dirty="0">
                <a:solidFill>
                  <a:srgbClr val="C00000"/>
                </a:solidFill>
              </a:rPr>
              <a:t>l</a:t>
            </a:r>
            <a:r>
              <a:rPr lang="en-US" dirty="0" smtClean="0">
                <a:solidFill>
                  <a:srgbClr val="C00000"/>
                </a:solidFill>
              </a:rPr>
              <a:t>ine up, the Extend Prox.</a:t>
            </a:r>
          </a:p>
          <a:p>
            <a:pPr algn="ctr"/>
            <a:r>
              <a:rPr lang="en-US" dirty="0">
                <a:solidFill>
                  <a:srgbClr val="C00000"/>
                </a:solidFill>
              </a:rPr>
              <a:t>s</a:t>
            </a:r>
            <a:r>
              <a:rPr lang="en-US" dirty="0" smtClean="0">
                <a:solidFill>
                  <a:srgbClr val="C00000"/>
                </a:solidFill>
              </a:rPr>
              <a:t>witch will open, dropping out</a:t>
            </a:r>
          </a:p>
          <a:p>
            <a:pPr algn="ctr"/>
            <a:r>
              <a:rPr lang="en-US" dirty="0">
                <a:solidFill>
                  <a:srgbClr val="C00000"/>
                </a:solidFill>
              </a:rPr>
              <a:t>t</a:t>
            </a:r>
            <a:r>
              <a:rPr lang="en-US" dirty="0" smtClean="0">
                <a:solidFill>
                  <a:srgbClr val="C00000"/>
                </a:solidFill>
              </a:rPr>
              <a:t>he Extend Relay and Solenoid</a:t>
            </a:r>
            <a:endParaRPr lang="en-US" dirty="0">
              <a:solidFill>
                <a:srgbClr val="C00000"/>
              </a:solidFill>
            </a:endParaRPr>
          </a:p>
        </p:txBody>
      </p:sp>
      <p:cxnSp>
        <p:nvCxnSpPr>
          <p:cNvPr id="49" name="Straight Arrow Connector 48"/>
          <p:cNvCxnSpPr/>
          <p:nvPr/>
        </p:nvCxnSpPr>
        <p:spPr>
          <a:xfrm flipH="1" flipV="1">
            <a:off x="3764845" y="4306711"/>
            <a:ext cx="773288" cy="112324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295" y="5671721"/>
            <a:ext cx="3243773" cy="923330"/>
          </a:xfrm>
          <a:prstGeom prst="rect">
            <a:avLst/>
          </a:prstGeom>
          <a:noFill/>
        </p:spPr>
        <p:txBody>
          <a:bodyPr wrap="none" rtlCol="0">
            <a:spAutoFit/>
          </a:bodyPr>
          <a:lstStyle/>
          <a:p>
            <a:pPr algn="ctr"/>
            <a:r>
              <a:rPr lang="en-US" dirty="0" smtClean="0">
                <a:solidFill>
                  <a:srgbClr val="C00000"/>
                </a:solidFill>
              </a:rPr>
              <a:t>If a contact shows a purple</a:t>
            </a:r>
          </a:p>
          <a:p>
            <a:pPr algn="ctr"/>
            <a:r>
              <a:rPr lang="en-US" dirty="0">
                <a:solidFill>
                  <a:srgbClr val="C00000"/>
                </a:solidFill>
              </a:rPr>
              <a:t>b</a:t>
            </a:r>
            <a:r>
              <a:rPr lang="en-US" dirty="0" smtClean="0">
                <a:solidFill>
                  <a:srgbClr val="C00000"/>
                </a:solidFill>
              </a:rPr>
              <a:t>lock between the two contacts,</a:t>
            </a:r>
          </a:p>
          <a:p>
            <a:pPr algn="ctr"/>
            <a:r>
              <a:rPr lang="en-US" dirty="0" smtClean="0">
                <a:solidFill>
                  <a:srgbClr val="C00000"/>
                </a:solidFill>
              </a:rPr>
              <a:t> the contact is passing power</a:t>
            </a:r>
          </a:p>
        </p:txBody>
      </p:sp>
      <p:cxnSp>
        <p:nvCxnSpPr>
          <p:cNvPr id="52" name="Straight Arrow Connector 51"/>
          <p:cNvCxnSpPr/>
          <p:nvPr/>
        </p:nvCxnSpPr>
        <p:spPr>
          <a:xfrm flipH="1" flipV="1">
            <a:off x="1467322" y="4155596"/>
            <a:ext cx="192145" cy="16017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28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449" y="1300817"/>
            <a:ext cx="6422071" cy="4147769"/>
          </a:xfrm>
          <a:prstGeom prst="rect">
            <a:avLst/>
          </a:prstGeom>
        </p:spPr>
      </p:pic>
      <p:sp>
        <p:nvSpPr>
          <p:cNvPr id="33" name="Rectangle 32"/>
          <p:cNvSpPr/>
          <p:nvPr/>
        </p:nvSpPr>
        <p:spPr>
          <a:xfrm>
            <a:off x="3860800" y="2443795"/>
            <a:ext cx="270933" cy="39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273" y="811795"/>
            <a:ext cx="5517571" cy="4524315"/>
          </a:xfrm>
          <a:prstGeom prst="rect">
            <a:avLst/>
          </a:prstGeom>
          <a:noFill/>
        </p:spPr>
        <p:txBody>
          <a:bodyPr wrap="square" rtlCol="0">
            <a:spAutoFit/>
          </a:bodyPr>
          <a:lstStyle/>
          <a:p>
            <a:r>
              <a:rPr lang="en-US" dirty="0" smtClean="0">
                <a:solidFill>
                  <a:srgbClr val="0070C0"/>
                </a:solidFill>
              </a:rPr>
              <a:t>This graphic will give a further in depth explanation of the electrical circuit.</a:t>
            </a:r>
          </a:p>
          <a:p>
            <a:r>
              <a:rPr lang="en-US" dirty="0" smtClean="0">
                <a:solidFill>
                  <a:srgbClr val="0070C0"/>
                </a:solidFill>
              </a:rPr>
              <a:t>When the Start Cycle pushbutton is actuated, it pulls in the Enable Cycle relay, and it will be held in after the Start Cycle is released, due to the hold-in contact in parallel with the start button.  </a:t>
            </a:r>
          </a:p>
          <a:p>
            <a:r>
              <a:rPr lang="en-US" dirty="0" smtClean="0">
                <a:solidFill>
                  <a:srgbClr val="0070C0"/>
                </a:solidFill>
              </a:rPr>
              <a:t>This will enable the next rung of logic.  When the Retracted </a:t>
            </a:r>
            <a:r>
              <a:rPr lang="en-US" dirty="0" err="1" smtClean="0">
                <a:solidFill>
                  <a:srgbClr val="0070C0"/>
                </a:solidFill>
              </a:rPr>
              <a:t>Prox</a:t>
            </a:r>
            <a:r>
              <a:rPr lang="en-US" dirty="0" smtClean="0">
                <a:solidFill>
                  <a:srgbClr val="0070C0"/>
                </a:solidFill>
              </a:rPr>
              <a:t> switch is actuated (piston is fully retracted), the Extend Relay and Extend Solenoid coils are energized.  This closes the N.O. Extend Relay contact at the bottom of the circuit to act as a hold-in to keep the two coils on as the cylinder rod extends.  </a:t>
            </a:r>
          </a:p>
          <a:p>
            <a:endParaRPr lang="en-US" dirty="0">
              <a:solidFill>
                <a:srgbClr val="0070C0"/>
              </a:solidFill>
            </a:endParaRP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sp>
        <p:nvSpPr>
          <p:cNvPr id="6" name="TextBox 5"/>
          <p:cNvSpPr txBox="1"/>
          <p:nvPr/>
        </p:nvSpPr>
        <p:spPr>
          <a:xfrm>
            <a:off x="74449" y="0"/>
            <a:ext cx="5747343" cy="707886"/>
          </a:xfrm>
          <a:prstGeom prst="rect">
            <a:avLst/>
          </a:prstGeom>
          <a:noFill/>
        </p:spPr>
        <p:txBody>
          <a:bodyPr wrap="none" rtlCol="0">
            <a:spAutoFit/>
          </a:bodyPr>
          <a:lstStyle/>
          <a:p>
            <a:r>
              <a:rPr lang="en-US" sz="4000" dirty="0" smtClean="0"/>
              <a:t>Electrical circuit operation:</a:t>
            </a:r>
            <a:endParaRPr lang="en-US" sz="4000" dirty="0"/>
          </a:p>
        </p:txBody>
      </p:sp>
      <p:cxnSp>
        <p:nvCxnSpPr>
          <p:cNvPr id="8" name="Straight Connector 7"/>
          <p:cNvCxnSpPr/>
          <p:nvPr/>
        </p:nvCxnSpPr>
        <p:spPr>
          <a:xfrm>
            <a:off x="876427" y="4199470"/>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427" y="2902393"/>
            <a:ext cx="0" cy="1297077"/>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08786" y="4199472"/>
            <a:ext cx="0" cy="1105717"/>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4519" y="4176891"/>
            <a:ext cx="0" cy="564442"/>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93327" y="4258907"/>
            <a:ext cx="0" cy="102485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93327" y="5283757"/>
            <a:ext cx="1154673"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5283" y="4183091"/>
            <a:ext cx="322618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834083" y="4741333"/>
            <a:ext cx="1397384" cy="6202"/>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55583" y="2902393"/>
            <a:ext cx="0" cy="183894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08889" y="1123539"/>
            <a:ext cx="3286028" cy="1200329"/>
          </a:xfrm>
          <a:prstGeom prst="rect">
            <a:avLst/>
          </a:prstGeom>
          <a:noFill/>
        </p:spPr>
        <p:txBody>
          <a:bodyPr wrap="none" rtlCol="0">
            <a:spAutoFit/>
          </a:bodyPr>
          <a:lstStyle/>
          <a:p>
            <a:pPr algn="ctr"/>
            <a:r>
              <a:rPr lang="en-US" dirty="0" smtClean="0">
                <a:solidFill>
                  <a:srgbClr val="C00000"/>
                </a:solidFill>
              </a:rPr>
              <a:t>Due to an error in Automation</a:t>
            </a:r>
          </a:p>
          <a:p>
            <a:pPr algn="ctr"/>
            <a:r>
              <a:rPr lang="en-US" dirty="0" smtClean="0">
                <a:solidFill>
                  <a:srgbClr val="C00000"/>
                </a:solidFill>
              </a:rPr>
              <a:t>Studio, on the retraction, the</a:t>
            </a:r>
          </a:p>
          <a:p>
            <a:pPr algn="ctr"/>
            <a:r>
              <a:rPr lang="en-US" dirty="0">
                <a:solidFill>
                  <a:srgbClr val="C00000"/>
                </a:solidFill>
              </a:rPr>
              <a:t>r</a:t>
            </a:r>
            <a:r>
              <a:rPr lang="en-US" dirty="0" smtClean="0">
                <a:solidFill>
                  <a:srgbClr val="C00000"/>
                </a:solidFill>
              </a:rPr>
              <a:t>etracted </a:t>
            </a:r>
            <a:r>
              <a:rPr lang="en-US" dirty="0" err="1" smtClean="0">
                <a:solidFill>
                  <a:srgbClr val="C00000"/>
                </a:solidFill>
              </a:rPr>
              <a:t>Prox</a:t>
            </a:r>
            <a:r>
              <a:rPr lang="en-US" dirty="0" smtClean="0">
                <a:solidFill>
                  <a:srgbClr val="C00000"/>
                </a:solidFill>
              </a:rPr>
              <a:t> switch is actuated</a:t>
            </a:r>
          </a:p>
          <a:p>
            <a:pPr algn="ctr"/>
            <a:r>
              <a:rPr lang="en-US" dirty="0">
                <a:solidFill>
                  <a:srgbClr val="C00000"/>
                </a:solidFill>
              </a:rPr>
              <a:t>a</a:t>
            </a:r>
            <a:r>
              <a:rPr lang="en-US" dirty="0" smtClean="0">
                <a:solidFill>
                  <a:srgbClr val="C00000"/>
                </a:solidFill>
              </a:rPr>
              <a:t> little earlier than it should</a:t>
            </a:r>
            <a:endParaRPr lang="en-US" dirty="0">
              <a:solidFill>
                <a:srgbClr val="C00000"/>
              </a:solidFill>
            </a:endParaRPr>
          </a:p>
        </p:txBody>
      </p:sp>
      <p:cxnSp>
        <p:nvCxnSpPr>
          <p:cNvPr id="32" name="Straight Arrow Connector 31"/>
          <p:cNvCxnSpPr/>
          <p:nvPr/>
        </p:nvCxnSpPr>
        <p:spPr>
          <a:xfrm flipH="1">
            <a:off x="970844" y="1636889"/>
            <a:ext cx="1851378" cy="3160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10260" y="3152041"/>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529" y="3152041"/>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7822" y="3618646"/>
            <a:ext cx="1283727"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0260" y="3123819"/>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91549" y="3172735"/>
            <a:ext cx="306403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74069" y="5202263"/>
            <a:ext cx="3152723" cy="1477328"/>
          </a:xfrm>
          <a:prstGeom prst="rect">
            <a:avLst/>
          </a:prstGeom>
          <a:noFill/>
        </p:spPr>
        <p:txBody>
          <a:bodyPr wrap="none" rtlCol="0">
            <a:spAutoFit/>
          </a:bodyPr>
          <a:lstStyle/>
          <a:p>
            <a:pPr algn="ctr"/>
            <a:r>
              <a:rPr lang="en-US" dirty="0" smtClean="0">
                <a:solidFill>
                  <a:srgbClr val="C00000"/>
                </a:solidFill>
              </a:rPr>
              <a:t>When the cylinder rod</a:t>
            </a:r>
          </a:p>
          <a:p>
            <a:pPr algn="ctr"/>
            <a:r>
              <a:rPr lang="en-US" dirty="0">
                <a:solidFill>
                  <a:srgbClr val="C00000"/>
                </a:solidFill>
              </a:rPr>
              <a:t>i</a:t>
            </a:r>
            <a:r>
              <a:rPr lang="en-US" dirty="0" smtClean="0">
                <a:solidFill>
                  <a:srgbClr val="C00000"/>
                </a:solidFill>
              </a:rPr>
              <a:t>s fully retracted, the Retracted</a:t>
            </a:r>
          </a:p>
          <a:p>
            <a:pPr algn="ctr"/>
            <a:r>
              <a:rPr lang="en-US" dirty="0" err="1" smtClean="0">
                <a:solidFill>
                  <a:srgbClr val="C00000"/>
                </a:solidFill>
              </a:rPr>
              <a:t>Prox</a:t>
            </a:r>
            <a:r>
              <a:rPr lang="en-US" dirty="0" smtClean="0">
                <a:solidFill>
                  <a:srgbClr val="C00000"/>
                </a:solidFill>
              </a:rPr>
              <a:t> switch will close, powering</a:t>
            </a:r>
          </a:p>
          <a:p>
            <a:pPr algn="ctr"/>
            <a:r>
              <a:rPr lang="en-US" dirty="0">
                <a:solidFill>
                  <a:srgbClr val="C00000"/>
                </a:solidFill>
              </a:rPr>
              <a:t>t</a:t>
            </a:r>
            <a:r>
              <a:rPr lang="en-US" dirty="0" smtClean="0">
                <a:solidFill>
                  <a:srgbClr val="C00000"/>
                </a:solidFill>
              </a:rPr>
              <a:t>he two solenoid coils, and the</a:t>
            </a:r>
          </a:p>
          <a:p>
            <a:pPr algn="ctr"/>
            <a:r>
              <a:rPr lang="en-US" dirty="0">
                <a:solidFill>
                  <a:srgbClr val="C00000"/>
                </a:solidFill>
              </a:rPr>
              <a:t>c</a:t>
            </a:r>
            <a:r>
              <a:rPr lang="en-US" dirty="0" smtClean="0">
                <a:solidFill>
                  <a:srgbClr val="C00000"/>
                </a:solidFill>
              </a:rPr>
              <a:t>ylinder rod will extend</a:t>
            </a:r>
            <a:endParaRPr lang="en-US" dirty="0">
              <a:solidFill>
                <a:srgbClr val="C00000"/>
              </a:solidFill>
            </a:endParaRPr>
          </a:p>
        </p:txBody>
      </p:sp>
      <p:cxnSp>
        <p:nvCxnSpPr>
          <p:cNvPr id="49" name="Straight Arrow Connector 48"/>
          <p:cNvCxnSpPr/>
          <p:nvPr/>
        </p:nvCxnSpPr>
        <p:spPr>
          <a:xfrm flipH="1" flipV="1">
            <a:off x="2585157" y="4244623"/>
            <a:ext cx="1625599" cy="94882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295" y="5671721"/>
            <a:ext cx="3243773" cy="923330"/>
          </a:xfrm>
          <a:prstGeom prst="rect">
            <a:avLst/>
          </a:prstGeom>
          <a:noFill/>
        </p:spPr>
        <p:txBody>
          <a:bodyPr wrap="none" rtlCol="0">
            <a:spAutoFit/>
          </a:bodyPr>
          <a:lstStyle/>
          <a:p>
            <a:pPr algn="ctr"/>
            <a:r>
              <a:rPr lang="en-US" dirty="0" smtClean="0">
                <a:solidFill>
                  <a:srgbClr val="C00000"/>
                </a:solidFill>
              </a:rPr>
              <a:t>If a contact shows a purple</a:t>
            </a:r>
          </a:p>
          <a:p>
            <a:pPr algn="ctr"/>
            <a:r>
              <a:rPr lang="en-US" dirty="0">
                <a:solidFill>
                  <a:srgbClr val="C00000"/>
                </a:solidFill>
              </a:rPr>
              <a:t>b</a:t>
            </a:r>
            <a:r>
              <a:rPr lang="en-US" dirty="0" smtClean="0">
                <a:solidFill>
                  <a:srgbClr val="C00000"/>
                </a:solidFill>
              </a:rPr>
              <a:t>lock between the two contacts,</a:t>
            </a:r>
          </a:p>
          <a:p>
            <a:pPr algn="ctr"/>
            <a:r>
              <a:rPr lang="en-US" dirty="0" smtClean="0">
                <a:solidFill>
                  <a:srgbClr val="C00000"/>
                </a:solidFill>
              </a:rPr>
              <a:t> the contact is passing power</a:t>
            </a:r>
          </a:p>
        </p:txBody>
      </p:sp>
      <p:cxnSp>
        <p:nvCxnSpPr>
          <p:cNvPr id="52" name="Straight Arrow Connector 51"/>
          <p:cNvCxnSpPr/>
          <p:nvPr/>
        </p:nvCxnSpPr>
        <p:spPr>
          <a:xfrm flipH="1" flipV="1">
            <a:off x="1467322" y="4155596"/>
            <a:ext cx="192145" cy="16017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876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930" y="971217"/>
            <a:ext cx="11317111" cy="5632311"/>
          </a:xfrm>
          <a:prstGeom prst="rect">
            <a:avLst/>
          </a:prstGeom>
          <a:noFill/>
        </p:spPr>
        <p:txBody>
          <a:bodyPr wrap="square" rtlCol="0">
            <a:spAutoFit/>
          </a:bodyPr>
          <a:lstStyle/>
          <a:p>
            <a:pPr>
              <a:lnSpc>
                <a:spcPct val="150000"/>
              </a:lnSpc>
            </a:pPr>
            <a:r>
              <a:rPr lang="en-US" sz="2000" dirty="0" smtClean="0"/>
              <a:t>After viewing this document, the student should be able to:</a:t>
            </a:r>
          </a:p>
          <a:p>
            <a:pPr>
              <a:lnSpc>
                <a:spcPct val="150000"/>
              </a:lnSpc>
            </a:pPr>
            <a:r>
              <a:rPr lang="en-US" sz="2000" dirty="0" smtClean="0"/>
              <a:t>1. Determine what scale the dial should be set for on a digital multi-meter for a specific test.</a:t>
            </a:r>
          </a:p>
          <a:p>
            <a:pPr>
              <a:lnSpc>
                <a:spcPct val="150000"/>
              </a:lnSpc>
            </a:pPr>
            <a:r>
              <a:rPr lang="en-US" sz="2000" dirty="0" smtClean="0"/>
              <a:t>2. Identify symbols for a solenoid on a pneumatic and electrical print.</a:t>
            </a:r>
          </a:p>
          <a:p>
            <a:pPr>
              <a:lnSpc>
                <a:spcPct val="150000"/>
              </a:lnSpc>
            </a:pPr>
            <a:r>
              <a:rPr lang="en-US" sz="2000" dirty="0" smtClean="0"/>
              <a:t>3. Test a solenoid coil with a digital multi-meter, while out of circuit.</a:t>
            </a:r>
          </a:p>
          <a:p>
            <a:pPr>
              <a:lnSpc>
                <a:spcPct val="150000"/>
              </a:lnSpc>
            </a:pPr>
            <a:r>
              <a:rPr lang="en-US" sz="2000" dirty="0" smtClean="0"/>
              <a:t>4. Test a N.O. and N.C. pushbutton with a digital multi-meter, while out of circuit.</a:t>
            </a:r>
          </a:p>
          <a:p>
            <a:pPr>
              <a:lnSpc>
                <a:spcPct val="150000"/>
              </a:lnSpc>
            </a:pPr>
            <a:r>
              <a:rPr lang="en-US" sz="2000" dirty="0" smtClean="0"/>
              <a:t>5. Determine which control voltage is used for a specific electro-pneumatic application</a:t>
            </a:r>
            <a:endParaRPr lang="en-US" sz="2000" dirty="0"/>
          </a:p>
          <a:p>
            <a:pPr>
              <a:lnSpc>
                <a:spcPct val="150000"/>
              </a:lnSpc>
            </a:pPr>
            <a:r>
              <a:rPr lang="en-US" sz="2000" dirty="0" smtClean="0"/>
              <a:t>6. Explain the basic operation of an electro-mechanical relay.</a:t>
            </a:r>
            <a:endParaRPr lang="en-US" sz="2000" dirty="0"/>
          </a:p>
          <a:p>
            <a:pPr>
              <a:lnSpc>
                <a:spcPct val="150000"/>
              </a:lnSpc>
            </a:pPr>
            <a:r>
              <a:rPr lang="en-US" sz="2000" dirty="0" smtClean="0"/>
              <a:t>7. Predict the voltage that should be measured in an electrical circuit.</a:t>
            </a:r>
          </a:p>
          <a:p>
            <a:pPr>
              <a:lnSpc>
                <a:spcPct val="150000"/>
              </a:lnSpc>
            </a:pPr>
            <a:r>
              <a:rPr lang="en-US" sz="2000" dirty="0" smtClean="0"/>
              <a:t>8. Explain what a Start/Stop hold-in circuit is in relay logic.</a:t>
            </a:r>
          </a:p>
          <a:p>
            <a:pPr>
              <a:lnSpc>
                <a:spcPct val="150000"/>
              </a:lnSpc>
            </a:pPr>
            <a:r>
              <a:rPr lang="en-US" sz="2000" dirty="0" smtClean="0"/>
              <a:t>9. Explain the operation and </a:t>
            </a:r>
            <a:r>
              <a:rPr lang="en-US" sz="2000" dirty="0" err="1" smtClean="0"/>
              <a:t>symbology</a:t>
            </a:r>
            <a:r>
              <a:rPr lang="en-US" sz="2000" dirty="0" smtClean="0"/>
              <a:t> of a proximity sensor/switch.</a:t>
            </a:r>
          </a:p>
          <a:p>
            <a:pPr>
              <a:lnSpc>
                <a:spcPct val="150000"/>
              </a:lnSpc>
            </a:pPr>
            <a:r>
              <a:rPr lang="en-US" sz="2000" dirty="0" smtClean="0"/>
              <a:t>10. Explain the operation of the electrical circuit of the continuous operation circuit.</a:t>
            </a:r>
          </a:p>
          <a:p>
            <a:pPr>
              <a:lnSpc>
                <a:spcPct val="150000"/>
              </a:lnSpc>
            </a:pPr>
            <a:endParaRPr lang="en-US" sz="2000" dirty="0" smtClean="0"/>
          </a:p>
        </p:txBody>
      </p:sp>
      <p:sp>
        <p:nvSpPr>
          <p:cNvPr id="5" name="TextBox 4"/>
          <p:cNvSpPr txBox="1"/>
          <p:nvPr/>
        </p:nvSpPr>
        <p:spPr>
          <a:xfrm>
            <a:off x="2492250" y="0"/>
            <a:ext cx="7382470" cy="769441"/>
          </a:xfrm>
          <a:prstGeom prst="rect">
            <a:avLst/>
          </a:prstGeom>
          <a:noFill/>
        </p:spPr>
        <p:txBody>
          <a:bodyPr wrap="none" rtlCol="0">
            <a:spAutoFit/>
          </a:bodyPr>
          <a:lstStyle/>
          <a:p>
            <a:r>
              <a:rPr lang="en-US" sz="4400" dirty="0" smtClean="0"/>
              <a:t>Electrical Basics for Fluid Power</a:t>
            </a:r>
            <a:endParaRPr lang="en-US" sz="4400" dirty="0"/>
          </a:p>
        </p:txBody>
      </p:sp>
    </p:spTree>
    <p:extLst>
      <p:ext uri="{BB962C8B-B14F-4D97-AF65-F5344CB8AC3E}">
        <p14:creationId xmlns:p14="http://schemas.microsoft.com/office/powerpoint/2010/main" val="72878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449" y="1300817"/>
            <a:ext cx="6422071" cy="4147769"/>
          </a:xfrm>
          <a:prstGeom prst="rect">
            <a:avLst/>
          </a:prstGeom>
        </p:spPr>
      </p:pic>
      <p:sp>
        <p:nvSpPr>
          <p:cNvPr id="33" name="Rectangle 32"/>
          <p:cNvSpPr/>
          <p:nvPr/>
        </p:nvSpPr>
        <p:spPr>
          <a:xfrm>
            <a:off x="3860800" y="2443795"/>
            <a:ext cx="270933" cy="39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273" y="811795"/>
            <a:ext cx="5517571" cy="4524315"/>
          </a:xfrm>
          <a:prstGeom prst="rect">
            <a:avLst/>
          </a:prstGeom>
          <a:noFill/>
        </p:spPr>
        <p:txBody>
          <a:bodyPr wrap="square" rtlCol="0">
            <a:spAutoFit/>
          </a:bodyPr>
          <a:lstStyle/>
          <a:p>
            <a:r>
              <a:rPr lang="en-US" dirty="0" smtClean="0">
                <a:solidFill>
                  <a:srgbClr val="0070C0"/>
                </a:solidFill>
              </a:rPr>
              <a:t>This graphic will give a further in depth explanation of the electrical circuit.</a:t>
            </a:r>
          </a:p>
          <a:p>
            <a:r>
              <a:rPr lang="en-US" dirty="0" smtClean="0">
                <a:solidFill>
                  <a:srgbClr val="0070C0"/>
                </a:solidFill>
              </a:rPr>
              <a:t>When the cylinder rod is fully retracted, the N.O. Retracted </a:t>
            </a:r>
            <a:r>
              <a:rPr lang="en-US" dirty="0" err="1" smtClean="0">
                <a:solidFill>
                  <a:srgbClr val="0070C0"/>
                </a:solidFill>
              </a:rPr>
              <a:t>Prox</a:t>
            </a:r>
            <a:r>
              <a:rPr lang="en-US" dirty="0" smtClean="0">
                <a:solidFill>
                  <a:srgbClr val="0070C0"/>
                </a:solidFill>
              </a:rPr>
              <a:t> switch closes, which will energize the relay coil and solenoid, thus shifting the 5/2 valve and extending the cylinder rod.</a:t>
            </a:r>
          </a:p>
          <a:p>
            <a:endParaRPr lang="en-US" dirty="0">
              <a:solidFill>
                <a:srgbClr val="0070C0"/>
              </a:solidFill>
            </a:endParaRPr>
          </a:p>
          <a:p>
            <a:r>
              <a:rPr lang="en-US" dirty="0" smtClean="0">
                <a:solidFill>
                  <a:srgbClr val="0070C0"/>
                </a:solidFill>
              </a:rPr>
              <a:t>The Extend Relay hold-in circuit will continue powering the solenoid after the Retracted </a:t>
            </a:r>
            <a:r>
              <a:rPr lang="en-US" dirty="0" err="1" smtClean="0">
                <a:solidFill>
                  <a:srgbClr val="0070C0"/>
                </a:solidFill>
              </a:rPr>
              <a:t>Prox</a:t>
            </a:r>
            <a:r>
              <a:rPr lang="en-US" dirty="0" smtClean="0">
                <a:solidFill>
                  <a:srgbClr val="0070C0"/>
                </a:solidFill>
              </a:rPr>
              <a:t> is no longer actuated, and will continue powering the solenoid until the Extended </a:t>
            </a:r>
            <a:r>
              <a:rPr lang="en-US" dirty="0" err="1" smtClean="0">
                <a:solidFill>
                  <a:srgbClr val="0070C0"/>
                </a:solidFill>
              </a:rPr>
              <a:t>Prox</a:t>
            </a:r>
            <a:r>
              <a:rPr lang="en-US" dirty="0" smtClean="0">
                <a:solidFill>
                  <a:srgbClr val="0070C0"/>
                </a:solidFill>
              </a:rPr>
              <a:t> switch is actuated, which drops out the hold-in circuit.</a:t>
            </a:r>
          </a:p>
          <a:p>
            <a:endParaRPr lang="en-US" dirty="0">
              <a:solidFill>
                <a:srgbClr val="0070C0"/>
              </a:solidFill>
            </a:endParaRP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sp>
        <p:nvSpPr>
          <p:cNvPr id="6" name="TextBox 5"/>
          <p:cNvSpPr txBox="1"/>
          <p:nvPr/>
        </p:nvSpPr>
        <p:spPr>
          <a:xfrm>
            <a:off x="74449" y="0"/>
            <a:ext cx="5747343" cy="707886"/>
          </a:xfrm>
          <a:prstGeom prst="rect">
            <a:avLst/>
          </a:prstGeom>
          <a:noFill/>
        </p:spPr>
        <p:txBody>
          <a:bodyPr wrap="none" rtlCol="0">
            <a:spAutoFit/>
          </a:bodyPr>
          <a:lstStyle/>
          <a:p>
            <a:r>
              <a:rPr lang="en-US" sz="4000" dirty="0" smtClean="0"/>
              <a:t>Electrical circuit operation:</a:t>
            </a:r>
            <a:endParaRPr lang="en-US" sz="4000" dirty="0"/>
          </a:p>
        </p:txBody>
      </p:sp>
      <p:cxnSp>
        <p:nvCxnSpPr>
          <p:cNvPr id="8" name="Straight Connector 7"/>
          <p:cNvCxnSpPr/>
          <p:nvPr/>
        </p:nvCxnSpPr>
        <p:spPr>
          <a:xfrm>
            <a:off x="876427" y="4199470"/>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427" y="2902393"/>
            <a:ext cx="0" cy="1297077"/>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08786" y="4199472"/>
            <a:ext cx="0" cy="1105717"/>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54519" y="4176891"/>
            <a:ext cx="0" cy="564442"/>
          </a:xfrm>
          <a:prstGeom prst="line">
            <a:avLst/>
          </a:prstGeom>
          <a:ln w="254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93327" y="4258907"/>
            <a:ext cx="0" cy="102485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893327" y="5283757"/>
            <a:ext cx="1154673"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05283" y="4183091"/>
            <a:ext cx="322618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834083" y="4741333"/>
            <a:ext cx="1397384" cy="6202"/>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55583" y="2902393"/>
            <a:ext cx="0" cy="183894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08889" y="1123539"/>
            <a:ext cx="3286028" cy="1200329"/>
          </a:xfrm>
          <a:prstGeom prst="rect">
            <a:avLst/>
          </a:prstGeom>
          <a:noFill/>
        </p:spPr>
        <p:txBody>
          <a:bodyPr wrap="none" rtlCol="0">
            <a:spAutoFit/>
          </a:bodyPr>
          <a:lstStyle/>
          <a:p>
            <a:pPr algn="ctr"/>
            <a:r>
              <a:rPr lang="en-US" dirty="0" smtClean="0">
                <a:solidFill>
                  <a:srgbClr val="C00000"/>
                </a:solidFill>
              </a:rPr>
              <a:t>Due to an error in Automation</a:t>
            </a:r>
          </a:p>
          <a:p>
            <a:pPr algn="ctr"/>
            <a:r>
              <a:rPr lang="en-US" dirty="0" smtClean="0">
                <a:solidFill>
                  <a:srgbClr val="C00000"/>
                </a:solidFill>
              </a:rPr>
              <a:t>Studio, on the retraction, the</a:t>
            </a:r>
          </a:p>
          <a:p>
            <a:pPr algn="ctr"/>
            <a:r>
              <a:rPr lang="en-US" dirty="0">
                <a:solidFill>
                  <a:srgbClr val="C00000"/>
                </a:solidFill>
              </a:rPr>
              <a:t>r</a:t>
            </a:r>
            <a:r>
              <a:rPr lang="en-US" dirty="0" smtClean="0">
                <a:solidFill>
                  <a:srgbClr val="C00000"/>
                </a:solidFill>
              </a:rPr>
              <a:t>etracted </a:t>
            </a:r>
            <a:r>
              <a:rPr lang="en-US" dirty="0" err="1" smtClean="0">
                <a:solidFill>
                  <a:srgbClr val="C00000"/>
                </a:solidFill>
              </a:rPr>
              <a:t>Prox</a:t>
            </a:r>
            <a:r>
              <a:rPr lang="en-US" dirty="0" smtClean="0">
                <a:solidFill>
                  <a:srgbClr val="C00000"/>
                </a:solidFill>
              </a:rPr>
              <a:t> switch is actuated</a:t>
            </a:r>
          </a:p>
          <a:p>
            <a:pPr algn="ctr"/>
            <a:r>
              <a:rPr lang="en-US" dirty="0">
                <a:solidFill>
                  <a:srgbClr val="C00000"/>
                </a:solidFill>
              </a:rPr>
              <a:t>a</a:t>
            </a:r>
            <a:r>
              <a:rPr lang="en-US" dirty="0" smtClean="0">
                <a:solidFill>
                  <a:srgbClr val="C00000"/>
                </a:solidFill>
              </a:rPr>
              <a:t> little earlier than it should</a:t>
            </a:r>
            <a:endParaRPr lang="en-US" dirty="0">
              <a:solidFill>
                <a:srgbClr val="C00000"/>
              </a:solidFill>
            </a:endParaRPr>
          </a:p>
        </p:txBody>
      </p:sp>
      <p:cxnSp>
        <p:nvCxnSpPr>
          <p:cNvPr id="32" name="Straight Arrow Connector 31"/>
          <p:cNvCxnSpPr/>
          <p:nvPr/>
        </p:nvCxnSpPr>
        <p:spPr>
          <a:xfrm flipH="1">
            <a:off x="970844" y="1636889"/>
            <a:ext cx="1851378" cy="3160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10260" y="3152041"/>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9529" y="3152041"/>
            <a:ext cx="1031395"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7822" y="3618646"/>
            <a:ext cx="1283727"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0260" y="3123819"/>
            <a:ext cx="0" cy="516848"/>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191549" y="3172735"/>
            <a:ext cx="3064034" cy="0"/>
          </a:xfrm>
          <a:prstGeom prst="line">
            <a:avLst/>
          </a:prstGeom>
          <a:ln w="38100">
            <a:solidFill>
              <a:srgbClr val="FFFF00"/>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474069" y="5202263"/>
            <a:ext cx="3152723" cy="1477328"/>
          </a:xfrm>
          <a:prstGeom prst="rect">
            <a:avLst/>
          </a:prstGeom>
          <a:noFill/>
        </p:spPr>
        <p:txBody>
          <a:bodyPr wrap="none" rtlCol="0">
            <a:spAutoFit/>
          </a:bodyPr>
          <a:lstStyle/>
          <a:p>
            <a:pPr algn="ctr"/>
            <a:r>
              <a:rPr lang="en-US" dirty="0" smtClean="0">
                <a:solidFill>
                  <a:srgbClr val="C00000"/>
                </a:solidFill>
              </a:rPr>
              <a:t>When the cylinder rod</a:t>
            </a:r>
          </a:p>
          <a:p>
            <a:pPr algn="ctr"/>
            <a:r>
              <a:rPr lang="en-US" dirty="0">
                <a:solidFill>
                  <a:srgbClr val="C00000"/>
                </a:solidFill>
              </a:rPr>
              <a:t>i</a:t>
            </a:r>
            <a:r>
              <a:rPr lang="en-US" dirty="0" smtClean="0">
                <a:solidFill>
                  <a:srgbClr val="C00000"/>
                </a:solidFill>
              </a:rPr>
              <a:t>s fully retracted, the Retracted</a:t>
            </a:r>
          </a:p>
          <a:p>
            <a:pPr algn="ctr"/>
            <a:r>
              <a:rPr lang="en-US" dirty="0" err="1" smtClean="0">
                <a:solidFill>
                  <a:srgbClr val="C00000"/>
                </a:solidFill>
              </a:rPr>
              <a:t>Prox</a:t>
            </a:r>
            <a:r>
              <a:rPr lang="en-US" dirty="0" smtClean="0">
                <a:solidFill>
                  <a:srgbClr val="C00000"/>
                </a:solidFill>
              </a:rPr>
              <a:t> switch will close, powering</a:t>
            </a:r>
          </a:p>
          <a:p>
            <a:pPr algn="ctr"/>
            <a:r>
              <a:rPr lang="en-US" dirty="0">
                <a:solidFill>
                  <a:srgbClr val="C00000"/>
                </a:solidFill>
              </a:rPr>
              <a:t>t</a:t>
            </a:r>
            <a:r>
              <a:rPr lang="en-US" dirty="0" smtClean="0">
                <a:solidFill>
                  <a:srgbClr val="C00000"/>
                </a:solidFill>
              </a:rPr>
              <a:t>he two solenoid coils, and the</a:t>
            </a:r>
          </a:p>
          <a:p>
            <a:pPr algn="ctr"/>
            <a:r>
              <a:rPr lang="en-US" dirty="0">
                <a:solidFill>
                  <a:srgbClr val="C00000"/>
                </a:solidFill>
              </a:rPr>
              <a:t>c</a:t>
            </a:r>
            <a:r>
              <a:rPr lang="en-US" dirty="0" smtClean="0">
                <a:solidFill>
                  <a:srgbClr val="C00000"/>
                </a:solidFill>
              </a:rPr>
              <a:t>ylinder rod will extend</a:t>
            </a:r>
            <a:endParaRPr lang="en-US" dirty="0">
              <a:solidFill>
                <a:srgbClr val="C00000"/>
              </a:solidFill>
            </a:endParaRPr>
          </a:p>
        </p:txBody>
      </p:sp>
      <p:cxnSp>
        <p:nvCxnSpPr>
          <p:cNvPr id="49" name="Straight Arrow Connector 48"/>
          <p:cNvCxnSpPr/>
          <p:nvPr/>
        </p:nvCxnSpPr>
        <p:spPr>
          <a:xfrm flipH="1" flipV="1">
            <a:off x="2544581" y="4212077"/>
            <a:ext cx="2072575" cy="1059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1295" y="5671721"/>
            <a:ext cx="3243773" cy="923330"/>
          </a:xfrm>
          <a:prstGeom prst="rect">
            <a:avLst/>
          </a:prstGeom>
          <a:noFill/>
        </p:spPr>
        <p:txBody>
          <a:bodyPr wrap="none" rtlCol="0">
            <a:spAutoFit/>
          </a:bodyPr>
          <a:lstStyle/>
          <a:p>
            <a:pPr algn="ctr"/>
            <a:r>
              <a:rPr lang="en-US" dirty="0" smtClean="0">
                <a:solidFill>
                  <a:srgbClr val="C00000"/>
                </a:solidFill>
              </a:rPr>
              <a:t>If a contact shows a purple</a:t>
            </a:r>
          </a:p>
          <a:p>
            <a:pPr algn="ctr"/>
            <a:r>
              <a:rPr lang="en-US" dirty="0">
                <a:solidFill>
                  <a:srgbClr val="C00000"/>
                </a:solidFill>
              </a:rPr>
              <a:t>b</a:t>
            </a:r>
            <a:r>
              <a:rPr lang="en-US" dirty="0" smtClean="0">
                <a:solidFill>
                  <a:srgbClr val="C00000"/>
                </a:solidFill>
              </a:rPr>
              <a:t>lock between the two contacts,</a:t>
            </a:r>
          </a:p>
          <a:p>
            <a:pPr algn="ctr"/>
            <a:r>
              <a:rPr lang="en-US" dirty="0" smtClean="0">
                <a:solidFill>
                  <a:srgbClr val="C00000"/>
                </a:solidFill>
              </a:rPr>
              <a:t> the contact is passing power</a:t>
            </a:r>
          </a:p>
        </p:txBody>
      </p:sp>
      <p:cxnSp>
        <p:nvCxnSpPr>
          <p:cNvPr id="52" name="Straight Arrow Connector 51"/>
          <p:cNvCxnSpPr/>
          <p:nvPr/>
        </p:nvCxnSpPr>
        <p:spPr>
          <a:xfrm flipH="1" flipV="1">
            <a:off x="1488147" y="4147724"/>
            <a:ext cx="192145" cy="160173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614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3693319"/>
          </a:xfrm>
          <a:prstGeom prst="rect">
            <a:avLst/>
          </a:prstGeom>
          <a:noFill/>
        </p:spPr>
        <p:txBody>
          <a:bodyPr wrap="square" rtlCol="0">
            <a:spAutoFit/>
          </a:bodyPr>
          <a:lstStyle/>
          <a:p>
            <a:r>
              <a:rPr lang="en-US" dirty="0" smtClean="0">
                <a:solidFill>
                  <a:srgbClr val="0070C0"/>
                </a:solidFill>
              </a:rPr>
              <a:t>This slide will show the voltages that should be measured if both rungs are powered, and the solenoid is energized.</a:t>
            </a:r>
          </a:p>
          <a:p>
            <a:endParaRPr lang="en-US" dirty="0">
              <a:solidFill>
                <a:srgbClr val="0070C0"/>
              </a:solidFill>
            </a:endParaRPr>
          </a:p>
          <a:p>
            <a:r>
              <a:rPr lang="en-US" dirty="0" smtClean="0">
                <a:solidFill>
                  <a:srgbClr val="0070C0"/>
                </a:solidFill>
              </a:rPr>
              <a:t>Notice that all the nodes are referenced from #2 node, which is the common side of the 24 Vdc power supply.</a:t>
            </a:r>
          </a:p>
          <a:p>
            <a:endParaRPr lang="en-US" dirty="0">
              <a:solidFill>
                <a:srgbClr val="0070C0"/>
              </a:solidFill>
            </a:endParaRPr>
          </a:p>
          <a:p>
            <a:r>
              <a:rPr lang="en-US" dirty="0" smtClean="0">
                <a:solidFill>
                  <a:srgbClr val="0070C0"/>
                </a:solidFill>
              </a:rPr>
              <a:t>Volts 1 – 2 = 24Vdc</a:t>
            </a:r>
          </a:p>
          <a:p>
            <a:r>
              <a:rPr lang="en-US" dirty="0" smtClean="0">
                <a:solidFill>
                  <a:srgbClr val="0070C0"/>
                </a:solidFill>
              </a:rPr>
              <a:t>Volts 3 – 2 = 24Vdc</a:t>
            </a:r>
          </a:p>
          <a:p>
            <a:r>
              <a:rPr lang="en-US" dirty="0" smtClean="0">
                <a:solidFill>
                  <a:srgbClr val="0070C0"/>
                </a:solidFill>
              </a:rPr>
              <a:t>Volts 4 – 2 = 24Vdc</a:t>
            </a:r>
          </a:p>
          <a:p>
            <a:r>
              <a:rPr lang="en-US" dirty="0" smtClean="0">
                <a:solidFill>
                  <a:srgbClr val="0070C0"/>
                </a:solidFill>
              </a:rPr>
              <a:t>Volts 5 – 2 = 24Vdc</a:t>
            </a:r>
          </a:p>
          <a:p>
            <a:r>
              <a:rPr lang="en-US" dirty="0" smtClean="0">
                <a:solidFill>
                  <a:srgbClr val="0070C0"/>
                </a:solidFill>
              </a:rPr>
              <a:t>Volts 6 – 2 = 24Vdc</a:t>
            </a:r>
          </a:p>
          <a:p>
            <a:r>
              <a:rPr lang="en-US" dirty="0" smtClean="0">
                <a:solidFill>
                  <a:srgbClr val="0070C0"/>
                </a:solidFill>
              </a:rPr>
              <a:t>Volts 7 – 2 = 24Vdc</a:t>
            </a:r>
          </a:p>
          <a:p>
            <a:endParaRPr lang="en-US" dirty="0">
              <a:solidFill>
                <a:srgbClr val="0070C0"/>
              </a:solidFill>
            </a:endParaRPr>
          </a:p>
        </p:txBody>
      </p:sp>
      <p:sp>
        <p:nvSpPr>
          <p:cNvPr id="6" name="TextBox 5"/>
          <p:cNvSpPr txBox="1"/>
          <p:nvPr/>
        </p:nvSpPr>
        <p:spPr>
          <a:xfrm>
            <a:off x="74449" y="0"/>
            <a:ext cx="6654835" cy="707886"/>
          </a:xfrm>
          <a:prstGeom prst="rect">
            <a:avLst/>
          </a:prstGeom>
          <a:noFill/>
        </p:spPr>
        <p:txBody>
          <a:bodyPr wrap="none" rtlCol="0">
            <a:spAutoFit/>
          </a:bodyPr>
          <a:lstStyle/>
          <a:p>
            <a:r>
              <a:rPr lang="en-US" sz="4000" dirty="0" smtClean="0"/>
              <a:t>The main air supply for the lab:</a:t>
            </a:r>
            <a:endParaRPr lang="en-US" sz="4000" dirty="0"/>
          </a:p>
        </p:txBody>
      </p:sp>
      <p:pic>
        <p:nvPicPr>
          <p:cNvPr id="2" name="Picture 1"/>
          <p:cNvPicPr>
            <a:picLocks noChangeAspect="1"/>
          </p:cNvPicPr>
          <p:nvPr/>
        </p:nvPicPr>
        <p:blipFill>
          <a:blip r:embed="rId2"/>
          <a:stretch>
            <a:fillRect/>
          </a:stretch>
        </p:blipFill>
        <p:spPr>
          <a:xfrm>
            <a:off x="214611" y="1669000"/>
            <a:ext cx="6331662" cy="4221108"/>
          </a:xfrm>
          <a:prstGeom prst="rect">
            <a:avLst/>
          </a:prstGeom>
        </p:spPr>
      </p:pic>
      <p:pic>
        <p:nvPicPr>
          <p:cNvPr id="7" name="Picture 6"/>
          <p:cNvPicPr>
            <a:picLocks noChangeAspect="1"/>
          </p:cNvPicPr>
          <p:nvPr/>
        </p:nvPicPr>
        <p:blipFill>
          <a:blip r:embed="rId3"/>
          <a:stretch>
            <a:fillRect/>
          </a:stretch>
        </p:blipFill>
        <p:spPr>
          <a:xfrm>
            <a:off x="3757046" y="707886"/>
            <a:ext cx="1005973" cy="1730514"/>
          </a:xfrm>
          <a:prstGeom prst="rect">
            <a:avLst/>
          </a:prstGeom>
        </p:spPr>
      </p:pic>
      <p:grpSp>
        <p:nvGrpSpPr>
          <p:cNvPr id="23" name="Group 22"/>
          <p:cNvGrpSpPr/>
          <p:nvPr/>
        </p:nvGrpSpPr>
        <p:grpSpPr>
          <a:xfrm>
            <a:off x="5440594" y="2895212"/>
            <a:ext cx="405526" cy="512184"/>
            <a:chOff x="5904089" y="1669000"/>
            <a:chExt cx="405526" cy="512184"/>
          </a:xfrm>
        </p:grpSpPr>
        <p:cxnSp>
          <p:nvCxnSpPr>
            <p:cNvPr id="19" name="Straight Connector 18"/>
            <p:cNvCxnSpPr/>
            <p:nvPr/>
          </p:nvCxnSpPr>
          <p:spPr>
            <a:xfrm>
              <a:off x="5904089" y="1669000"/>
              <a:ext cx="282631" cy="361343"/>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41156" y="1952978"/>
              <a:ext cx="168459" cy="228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4653950">
            <a:off x="1382546" y="2923098"/>
            <a:ext cx="405526" cy="512184"/>
            <a:chOff x="5904089" y="1669000"/>
            <a:chExt cx="405526" cy="512184"/>
          </a:xfrm>
        </p:grpSpPr>
        <p:cxnSp>
          <p:nvCxnSpPr>
            <p:cNvPr id="25" name="Straight Connector 24"/>
            <p:cNvCxnSpPr/>
            <p:nvPr/>
          </p:nvCxnSpPr>
          <p:spPr>
            <a:xfrm>
              <a:off x="5904089" y="1669000"/>
              <a:ext cx="282631" cy="361343"/>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41156" y="1952978"/>
              <a:ext cx="168459"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1783644" y="2167467"/>
            <a:ext cx="2740051" cy="756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255911" y="2167468"/>
            <a:ext cx="1174045" cy="72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39822" y="857955"/>
            <a:ext cx="704468" cy="387810"/>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7211" y="876433"/>
            <a:ext cx="812851" cy="369332"/>
          </a:xfrm>
          <a:prstGeom prst="rect">
            <a:avLst/>
          </a:prstGeom>
          <a:noFill/>
        </p:spPr>
        <p:txBody>
          <a:bodyPr wrap="none" rtlCol="0">
            <a:spAutoFit/>
          </a:bodyPr>
          <a:lstStyle/>
          <a:p>
            <a:r>
              <a:rPr lang="en-US" dirty="0" smtClean="0"/>
              <a:t>24 Vdc</a:t>
            </a:r>
            <a:endParaRPr lang="en-US" dirty="0"/>
          </a:p>
        </p:txBody>
      </p:sp>
    </p:spTree>
    <p:extLst>
      <p:ext uri="{BB962C8B-B14F-4D97-AF65-F5344CB8AC3E}">
        <p14:creationId xmlns:p14="http://schemas.microsoft.com/office/powerpoint/2010/main" val="3605187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4694" y="2825708"/>
            <a:ext cx="5659953" cy="2897760"/>
          </a:xfrm>
          <a:prstGeom prst="rect">
            <a:avLst/>
          </a:prstGeom>
        </p:spPr>
      </p:pic>
      <p:sp>
        <p:nvSpPr>
          <p:cNvPr id="5" name="TextBox 4"/>
          <p:cNvSpPr txBox="1"/>
          <p:nvPr/>
        </p:nvSpPr>
        <p:spPr>
          <a:xfrm>
            <a:off x="6546273" y="811795"/>
            <a:ext cx="5517571" cy="4524315"/>
          </a:xfrm>
          <a:prstGeom prst="rect">
            <a:avLst/>
          </a:prstGeom>
          <a:noFill/>
        </p:spPr>
        <p:txBody>
          <a:bodyPr wrap="square" rtlCol="0">
            <a:spAutoFit/>
          </a:bodyPr>
          <a:lstStyle/>
          <a:p>
            <a:r>
              <a:rPr lang="en-US" dirty="0">
                <a:solidFill>
                  <a:srgbClr val="0070C0"/>
                </a:solidFill>
              </a:rPr>
              <a:t>This slide will show the voltages that should be measured if </a:t>
            </a:r>
            <a:r>
              <a:rPr lang="en-US" dirty="0" smtClean="0">
                <a:solidFill>
                  <a:srgbClr val="0070C0"/>
                </a:solidFill>
              </a:rPr>
              <a:t>the first rung is energized (Enable Cycle is pulled in), and the second rung does not have the relay and solenoid powered, due to the N.C. Extended </a:t>
            </a:r>
            <a:r>
              <a:rPr lang="en-US" dirty="0" err="1" smtClean="0">
                <a:solidFill>
                  <a:srgbClr val="0070C0"/>
                </a:solidFill>
              </a:rPr>
              <a:t>Prox</a:t>
            </a:r>
            <a:r>
              <a:rPr lang="en-US" dirty="0" smtClean="0">
                <a:solidFill>
                  <a:srgbClr val="0070C0"/>
                </a:solidFill>
              </a:rPr>
              <a:t> switch being actuated (between nodes 6 &amp; 7).</a:t>
            </a:r>
            <a:endParaRPr lang="en-US" dirty="0">
              <a:solidFill>
                <a:srgbClr val="0070C0"/>
              </a:solidFill>
            </a:endParaRPr>
          </a:p>
          <a:p>
            <a:endParaRPr lang="en-US" dirty="0">
              <a:solidFill>
                <a:srgbClr val="0070C0"/>
              </a:solidFill>
            </a:endParaRPr>
          </a:p>
          <a:p>
            <a:r>
              <a:rPr lang="en-US" dirty="0">
                <a:solidFill>
                  <a:srgbClr val="0070C0"/>
                </a:solidFill>
              </a:rPr>
              <a:t>Notice that all the nodes are referenced from #2 node, which is the common side of the 24 Vdc power supply.</a:t>
            </a:r>
          </a:p>
          <a:p>
            <a:endParaRPr lang="en-US" dirty="0">
              <a:solidFill>
                <a:srgbClr val="0070C0"/>
              </a:solidFill>
            </a:endParaRPr>
          </a:p>
          <a:p>
            <a:r>
              <a:rPr lang="en-US" dirty="0" smtClean="0">
                <a:solidFill>
                  <a:srgbClr val="0070C0"/>
                </a:solidFill>
              </a:rPr>
              <a:t>Volts 1 – 2 = 24Vdc</a:t>
            </a:r>
          </a:p>
          <a:p>
            <a:r>
              <a:rPr lang="en-US" dirty="0" smtClean="0">
                <a:solidFill>
                  <a:srgbClr val="0070C0"/>
                </a:solidFill>
              </a:rPr>
              <a:t>Volts 3 – 2 = 24Vdc</a:t>
            </a:r>
          </a:p>
          <a:p>
            <a:r>
              <a:rPr lang="en-US" dirty="0" smtClean="0">
                <a:solidFill>
                  <a:srgbClr val="0070C0"/>
                </a:solidFill>
              </a:rPr>
              <a:t>Volts 4 – 2 = 24Vdc</a:t>
            </a:r>
          </a:p>
          <a:p>
            <a:r>
              <a:rPr lang="en-US" dirty="0" smtClean="0">
                <a:solidFill>
                  <a:srgbClr val="0070C0"/>
                </a:solidFill>
              </a:rPr>
              <a:t>Volts 5 – 2 = 24Vdc</a:t>
            </a:r>
          </a:p>
          <a:p>
            <a:r>
              <a:rPr lang="en-US" dirty="0" smtClean="0">
                <a:solidFill>
                  <a:srgbClr val="0070C0"/>
                </a:solidFill>
              </a:rPr>
              <a:t>Volts 6 – 2 = 0Vdc</a:t>
            </a:r>
          </a:p>
          <a:p>
            <a:r>
              <a:rPr lang="en-US" dirty="0" smtClean="0">
                <a:solidFill>
                  <a:srgbClr val="0070C0"/>
                </a:solidFill>
              </a:rPr>
              <a:t>Volts 7 – 2 = 0Vdc</a:t>
            </a:r>
          </a:p>
          <a:p>
            <a:endParaRPr lang="en-US" dirty="0">
              <a:solidFill>
                <a:srgbClr val="0070C0"/>
              </a:solidFill>
            </a:endParaRPr>
          </a:p>
        </p:txBody>
      </p:sp>
      <p:sp>
        <p:nvSpPr>
          <p:cNvPr id="6" name="TextBox 5"/>
          <p:cNvSpPr txBox="1"/>
          <p:nvPr/>
        </p:nvSpPr>
        <p:spPr>
          <a:xfrm>
            <a:off x="74449" y="0"/>
            <a:ext cx="6654835" cy="707886"/>
          </a:xfrm>
          <a:prstGeom prst="rect">
            <a:avLst/>
          </a:prstGeom>
          <a:noFill/>
        </p:spPr>
        <p:txBody>
          <a:bodyPr wrap="none" rtlCol="0">
            <a:spAutoFit/>
          </a:bodyPr>
          <a:lstStyle/>
          <a:p>
            <a:r>
              <a:rPr lang="en-US" sz="4000" dirty="0" smtClean="0"/>
              <a:t>The main air supply for the lab:</a:t>
            </a:r>
            <a:endParaRPr lang="en-US" sz="4000" dirty="0"/>
          </a:p>
        </p:txBody>
      </p:sp>
      <p:pic>
        <p:nvPicPr>
          <p:cNvPr id="7" name="Picture 6"/>
          <p:cNvPicPr>
            <a:picLocks noChangeAspect="1"/>
          </p:cNvPicPr>
          <p:nvPr/>
        </p:nvPicPr>
        <p:blipFill>
          <a:blip r:embed="rId3"/>
          <a:stretch>
            <a:fillRect/>
          </a:stretch>
        </p:blipFill>
        <p:spPr>
          <a:xfrm>
            <a:off x="3757046" y="707886"/>
            <a:ext cx="1005973" cy="1730514"/>
          </a:xfrm>
          <a:prstGeom prst="rect">
            <a:avLst/>
          </a:prstGeom>
        </p:spPr>
      </p:pic>
      <p:grpSp>
        <p:nvGrpSpPr>
          <p:cNvPr id="23" name="Group 22"/>
          <p:cNvGrpSpPr/>
          <p:nvPr/>
        </p:nvGrpSpPr>
        <p:grpSpPr>
          <a:xfrm>
            <a:off x="5440594" y="2895212"/>
            <a:ext cx="405526" cy="512184"/>
            <a:chOff x="5904089" y="1669000"/>
            <a:chExt cx="405526" cy="512184"/>
          </a:xfrm>
        </p:grpSpPr>
        <p:cxnSp>
          <p:nvCxnSpPr>
            <p:cNvPr id="19" name="Straight Connector 18"/>
            <p:cNvCxnSpPr/>
            <p:nvPr/>
          </p:nvCxnSpPr>
          <p:spPr>
            <a:xfrm>
              <a:off x="5904089" y="1669000"/>
              <a:ext cx="282631" cy="361343"/>
            </a:xfrm>
            <a:prstGeom prst="line">
              <a:avLst/>
            </a:prstGeom>
            <a:ln w="1079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41156" y="1952978"/>
              <a:ext cx="168459" cy="228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rot="4653950">
            <a:off x="1382546" y="2923098"/>
            <a:ext cx="405526" cy="512184"/>
            <a:chOff x="5904089" y="1669000"/>
            <a:chExt cx="405526" cy="512184"/>
          </a:xfrm>
        </p:grpSpPr>
        <p:cxnSp>
          <p:nvCxnSpPr>
            <p:cNvPr id="25" name="Straight Connector 24"/>
            <p:cNvCxnSpPr/>
            <p:nvPr/>
          </p:nvCxnSpPr>
          <p:spPr>
            <a:xfrm>
              <a:off x="5904089" y="1669000"/>
              <a:ext cx="282631" cy="361343"/>
            </a:xfrm>
            <a:prstGeom prst="line">
              <a:avLst/>
            </a:prstGeom>
            <a:ln w="1079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41156" y="1952978"/>
              <a:ext cx="168459"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1783644" y="2167467"/>
            <a:ext cx="2740051" cy="7563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255911" y="2167468"/>
            <a:ext cx="1174045" cy="722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939822" y="857955"/>
            <a:ext cx="704468" cy="387810"/>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77211" y="876433"/>
            <a:ext cx="812851" cy="369332"/>
          </a:xfrm>
          <a:prstGeom prst="rect">
            <a:avLst/>
          </a:prstGeom>
          <a:noFill/>
        </p:spPr>
        <p:txBody>
          <a:bodyPr wrap="none" rtlCol="0">
            <a:spAutoFit/>
          </a:bodyPr>
          <a:lstStyle/>
          <a:p>
            <a:r>
              <a:rPr lang="en-US" dirty="0" smtClean="0"/>
              <a:t>24 Vdc</a:t>
            </a:r>
            <a:endParaRPr lang="en-US" dirty="0"/>
          </a:p>
        </p:txBody>
      </p:sp>
    </p:spTree>
    <p:extLst>
      <p:ext uri="{BB962C8B-B14F-4D97-AF65-F5344CB8AC3E}">
        <p14:creationId xmlns:p14="http://schemas.microsoft.com/office/powerpoint/2010/main" val="1587910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11" y="1042458"/>
            <a:ext cx="10515600" cy="684357"/>
          </a:xfrm>
        </p:spPr>
        <p:txBody>
          <a:bodyPr>
            <a:normAutofit fontScale="90000"/>
          </a:bodyPr>
          <a:lstStyle/>
          <a:p>
            <a:pPr algn="ctr"/>
            <a:r>
              <a:rPr lang="en-US" b="1" dirty="0" smtClean="0"/>
              <a:t>This completes this Instructional Document</a:t>
            </a:r>
            <a:endParaRPr lang="en-US" b="1" dirty="0"/>
          </a:p>
        </p:txBody>
      </p:sp>
      <p:pic>
        <p:nvPicPr>
          <p:cNvPr id="3" name="Picture 2"/>
          <p:cNvPicPr>
            <a:picLocks noChangeAspect="1"/>
          </p:cNvPicPr>
          <p:nvPr/>
        </p:nvPicPr>
        <p:blipFill>
          <a:blip r:embed="rId2"/>
          <a:stretch>
            <a:fillRect/>
          </a:stretch>
        </p:blipFill>
        <p:spPr>
          <a:xfrm>
            <a:off x="2962666" y="2129000"/>
            <a:ext cx="6266667" cy="2600000"/>
          </a:xfrm>
          <a:prstGeom prst="rect">
            <a:avLst/>
          </a:prstGeom>
        </p:spPr>
      </p:pic>
    </p:spTree>
    <p:extLst>
      <p:ext uri="{BB962C8B-B14F-4D97-AF65-F5344CB8AC3E}">
        <p14:creationId xmlns:p14="http://schemas.microsoft.com/office/powerpoint/2010/main" val="173829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349" y="103909"/>
            <a:ext cx="3628494" cy="707886"/>
          </a:xfrm>
          <a:prstGeom prst="rect">
            <a:avLst/>
          </a:prstGeom>
          <a:noFill/>
        </p:spPr>
        <p:txBody>
          <a:bodyPr wrap="none" rtlCol="0">
            <a:spAutoFit/>
          </a:bodyPr>
          <a:lstStyle/>
          <a:p>
            <a:r>
              <a:rPr lang="en-US" sz="4000" dirty="0" smtClean="0"/>
              <a:t>Please Read This</a:t>
            </a:r>
            <a:endParaRPr lang="en-US" sz="4000" dirty="0"/>
          </a:p>
        </p:txBody>
      </p:sp>
      <p:sp>
        <p:nvSpPr>
          <p:cNvPr id="5" name="TextBox 4"/>
          <p:cNvSpPr txBox="1"/>
          <p:nvPr/>
        </p:nvSpPr>
        <p:spPr>
          <a:xfrm>
            <a:off x="598311" y="1285929"/>
            <a:ext cx="10984089" cy="4678204"/>
          </a:xfrm>
          <a:prstGeom prst="rect">
            <a:avLst/>
          </a:prstGeom>
          <a:noFill/>
        </p:spPr>
        <p:txBody>
          <a:bodyPr wrap="square" rtlCol="0">
            <a:spAutoFit/>
          </a:bodyPr>
          <a:lstStyle/>
          <a:p>
            <a:r>
              <a:rPr lang="en-US" sz="2800" dirty="0" smtClean="0">
                <a:solidFill>
                  <a:srgbClr val="0070C0"/>
                </a:solidFill>
              </a:rPr>
              <a:t>This document is to overview the operation of a pneumatic system, based on the hardware the student will use in the fluid power lab.</a:t>
            </a:r>
          </a:p>
          <a:p>
            <a:endParaRPr lang="en-US" sz="2800" dirty="0">
              <a:solidFill>
                <a:srgbClr val="0070C0"/>
              </a:solidFill>
            </a:endParaRPr>
          </a:p>
          <a:p>
            <a:r>
              <a:rPr lang="en-US" sz="2800" dirty="0" smtClean="0">
                <a:solidFill>
                  <a:srgbClr val="0070C0"/>
                </a:solidFill>
              </a:rPr>
              <a:t>The intent of the document is the student to get a good understanding of the hardware used in the course, as well as some basic pneumatic circuits.</a:t>
            </a:r>
          </a:p>
          <a:p>
            <a:endParaRPr lang="en-US" sz="2800" dirty="0">
              <a:solidFill>
                <a:srgbClr val="0070C0"/>
              </a:solidFill>
            </a:endParaRPr>
          </a:p>
          <a:p>
            <a:r>
              <a:rPr lang="en-US" sz="2800" dirty="0" smtClean="0">
                <a:solidFill>
                  <a:srgbClr val="0070C0"/>
                </a:solidFill>
              </a:rPr>
              <a:t>The valves in the IND 134 HOA’s will be primarily </a:t>
            </a:r>
            <a:r>
              <a:rPr lang="en-US" sz="2800" dirty="0" err="1" smtClean="0">
                <a:solidFill>
                  <a:srgbClr val="0070C0"/>
                </a:solidFill>
              </a:rPr>
              <a:t>Festo</a:t>
            </a:r>
            <a:r>
              <a:rPr lang="en-US" sz="2800" dirty="0" smtClean="0">
                <a:solidFill>
                  <a:srgbClr val="0070C0"/>
                </a:solidFill>
              </a:rPr>
              <a:t> brands.</a:t>
            </a:r>
          </a:p>
          <a:p>
            <a:endParaRPr lang="en-US" sz="2800" dirty="0">
              <a:solidFill>
                <a:srgbClr val="0070C0"/>
              </a:solidFill>
            </a:endParaRPr>
          </a:p>
          <a:p>
            <a:endParaRPr lang="en-US" sz="2800" dirty="0" smtClean="0">
              <a:solidFill>
                <a:srgbClr val="0070C0"/>
              </a:solidFill>
            </a:endParaRPr>
          </a:p>
          <a:p>
            <a:endParaRPr lang="en-US" sz="2800" dirty="0">
              <a:solidFill>
                <a:srgbClr val="0070C0"/>
              </a:solidFill>
            </a:endParaRPr>
          </a:p>
          <a:p>
            <a:endParaRPr lang="en-US" dirty="0"/>
          </a:p>
        </p:txBody>
      </p:sp>
    </p:spTree>
    <p:extLst>
      <p:ext uri="{BB962C8B-B14F-4D97-AF65-F5344CB8AC3E}">
        <p14:creationId xmlns:p14="http://schemas.microsoft.com/office/powerpoint/2010/main" val="2653167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7647" y="5866187"/>
            <a:ext cx="10860428" cy="646331"/>
          </a:xfrm>
          <a:prstGeom prst="rect">
            <a:avLst/>
          </a:prstGeom>
          <a:noFill/>
        </p:spPr>
        <p:txBody>
          <a:bodyPr wrap="square" rtlCol="0">
            <a:spAutoFit/>
          </a:bodyPr>
          <a:lstStyle/>
          <a:p>
            <a:r>
              <a:rPr lang="en-US" dirty="0" smtClean="0">
                <a:solidFill>
                  <a:srgbClr val="0070C0"/>
                </a:solidFill>
              </a:rPr>
              <a:t>This power point will use this electrical and pneumatic circuit to explain the electrical components, and how to troubleshoot them.</a:t>
            </a:r>
          </a:p>
        </p:txBody>
      </p:sp>
      <p:sp>
        <p:nvSpPr>
          <p:cNvPr id="6" name="TextBox 5"/>
          <p:cNvSpPr txBox="1"/>
          <p:nvPr/>
        </p:nvSpPr>
        <p:spPr>
          <a:xfrm>
            <a:off x="74449" y="0"/>
            <a:ext cx="6321282" cy="707886"/>
          </a:xfrm>
          <a:prstGeom prst="rect">
            <a:avLst/>
          </a:prstGeom>
          <a:noFill/>
        </p:spPr>
        <p:txBody>
          <a:bodyPr wrap="none" rtlCol="0">
            <a:spAutoFit/>
          </a:bodyPr>
          <a:lstStyle/>
          <a:p>
            <a:r>
              <a:rPr lang="en-US" sz="4000" dirty="0" smtClean="0"/>
              <a:t>An Electro/Pneumatic Circuit:</a:t>
            </a:r>
            <a:endParaRPr lang="en-US" sz="4000" dirty="0"/>
          </a:p>
        </p:txBody>
      </p:sp>
      <p:pic>
        <p:nvPicPr>
          <p:cNvPr id="2" name="Picture 1"/>
          <p:cNvPicPr>
            <a:picLocks noChangeAspect="1"/>
          </p:cNvPicPr>
          <p:nvPr/>
        </p:nvPicPr>
        <p:blipFill>
          <a:blip r:embed="rId2"/>
          <a:stretch>
            <a:fillRect/>
          </a:stretch>
        </p:blipFill>
        <p:spPr>
          <a:xfrm>
            <a:off x="732361" y="815608"/>
            <a:ext cx="10685714" cy="4942857"/>
          </a:xfrm>
          <a:prstGeom prst="rect">
            <a:avLst/>
          </a:prstGeom>
        </p:spPr>
      </p:pic>
    </p:spTree>
    <p:extLst>
      <p:ext uri="{BB962C8B-B14F-4D97-AF65-F5344CB8AC3E}">
        <p14:creationId xmlns:p14="http://schemas.microsoft.com/office/powerpoint/2010/main" val="2884824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5632311"/>
          </a:xfrm>
          <a:prstGeom prst="rect">
            <a:avLst/>
          </a:prstGeom>
          <a:noFill/>
        </p:spPr>
        <p:txBody>
          <a:bodyPr wrap="square" rtlCol="0">
            <a:spAutoFit/>
          </a:bodyPr>
          <a:lstStyle/>
          <a:p>
            <a:r>
              <a:rPr lang="en-US" dirty="0" smtClean="0">
                <a:solidFill>
                  <a:srgbClr val="0070C0"/>
                </a:solidFill>
              </a:rPr>
              <a:t>It is important to know how to use a digital multi-meter to perform troubleshooting tasks.  This example shows a digital multi-meter that is used in Automation Studio, but is also very similar to any actual digital multi-meter.</a:t>
            </a:r>
          </a:p>
          <a:p>
            <a:endParaRPr lang="en-US" dirty="0">
              <a:solidFill>
                <a:srgbClr val="0070C0"/>
              </a:solidFill>
            </a:endParaRPr>
          </a:p>
          <a:p>
            <a:r>
              <a:rPr lang="en-US" dirty="0" smtClean="0">
                <a:solidFill>
                  <a:srgbClr val="0070C0"/>
                </a:solidFill>
              </a:rPr>
              <a:t>The focus will be on using the meter to measure voltage and resistance.</a:t>
            </a:r>
          </a:p>
          <a:p>
            <a:endParaRPr lang="en-US" dirty="0">
              <a:solidFill>
                <a:srgbClr val="0070C0"/>
              </a:solidFill>
            </a:endParaRPr>
          </a:p>
          <a:p>
            <a:r>
              <a:rPr lang="en-US" dirty="0" smtClean="0">
                <a:solidFill>
                  <a:srgbClr val="0070C0"/>
                </a:solidFill>
              </a:rPr>
              <a:t>The dial in the center of the meter must be in the correct position.</a:t>
            </a:r>
          </a:p>
          <a:p>
            <a:r>
              <a:rPr lang="en-US" dirty="0" smtClean="0">
                <a:solidFill>
                  <a:srgbClr val="0070C0"/>
                </a:solidFill>
              </a:rPr>
              <a:t>**Warning: never use a meter in a powered circuit, if the dial is on the Resistance or Continuity setting.  It can damage your meter.</a:t>
            </a:r>
          </a:p>
          <a:p>
            <a:endParaRPr lang="en-US" dirty="0">
              <a:solidFill>
                <a:srgbClr val="0070C0"/>
              </a:solidFill>
            </a:endParaRPr>
          </a:p>
          <a:p>
            <a:r>
              <a:rPr lang="en-US" dirty="0" smtClean="0">
                <a:solidFill>
                  <a:srgbClr val="0070C0"/>
                </a:solidFill>
              </a:rPr>
              <a:t>The three things to measure with a digital multi-meter in this course is:</a:t>
            </a:r>
          </a:p>
          <a:p>
            <a:r>
              <a:rPr lang="en-US" dirty="0" smtClean="0">
                <a:solidFill>
                  <a:srgbClr val="0070C0"/>
                </a:solidFill>
              </a:rPr>
              <a:t>Voltage – Usually 24Vdc or 120 </a:t>
            </a:r>
            <a:r>
              <a:rPr lang="en-US" dirty="0" err="1" smtClean="0">
                <a:solidFill>
                  <a:srgbClr val="0070C0"/>
                </a:solidFill>
              </a:rPr>
              <a:t>Vac</a:t>
            </a:r>
            <a:endParaRPr lang="en-US" dirty="0" smtClean="0">
              <a:solidFill>
                <a:srgbClr val="0070C0"/>
              </a:solidFill>
            </a:endParaRPr>
          </a:p>
          <a:p>
            <a:r>
              <a:rPr lang="en-US" dirty="0" smtClean="0">
                <a:solidFill>
                  <a:srgbClr val="0070C0"/>
                </a:solidFill>
              </a:rPr>
              <a:t>Resistance – Open Line, actual resistance, or continuity</a:t>
            </a:r>
          </a:p>
          <a:p>
            <a:r>
              <a:rPr lang="en-US" dirty="0" smtClean="0">
                <a:solidFill>
                  <a:srgbClr val="0070C0"/>
                </a:solidFill>
              </a:rPr>
              <a:t>Continuity – Will a contact, switch or coil pass current?</a:t>
            </a:r>
          </a:p>
          <a:p>
            <a:endParaRPr lang="en-US" dirty="0">
              <a:solidFill>
                <a:srgbClr val="0070C0"/>
              </a:solidFill>
            </a:endParaRPr>
          </a:p>
        </p:txBody>
      </p:sp>
      <p:sp>
        <p:nvSpPr>
          <p:cNvPr id="6" name="TextBox 5"/>
          <p:cNvSpPr txBox="1"/>
          <p:nvPr/>
        </p:nvSpPr>
        <p:spPr>
          <a:xfrm>
            <a:off x="74449" y="0"/>
            <a:ext cx="6871048" cy="707886"/>
          </a:xfrm>
          <a:prstGeom prst="rect">
            <a:avLst/>
          </a:prstGeom>
          <a:noFill/>
        </p:spPr>
        <p:txBody>
          <a:bodyPr wrap="none" rtlCol="0">
            <a:spAutoFit/>
          </a:bodyPr>
          <a:lstStyle/>
          <a:p>
            <a:r>
              <a:rPr lang="en-US" sz="4000" dirty="0" smtClean="0"/>
              <a:t>A digital multi-meter for testing:</a:t>
            </a:r>
            <a:endParaRPr lang="en-US" sz="4000" dirty="0"/>
          </a:p>
        </p:txBody>
      </p:sp>
      <p:pic>
        <p:nvPicPr>
          <p:cNvPr id="2" name="Picture 1"/>
          <p:cNvPicPr>
            <a:picLocks noChangeAspect="1"/>
          </p:cNvPicPr>
          <p:nvPr/>
        </p:nvPicPr>
        <p:blipFill>
          <a:blip r:embed="rId2"/>
          <a:stretch>
            <a:fillRect/>
          </a:stretch>
        </p:blipFill>
        <p:spPr>
          <a:xfrm>
            <a:off x="1668601" y="1724891"/>
            <a:ext cx="2227019" cy="3831003"/>
          </a:xfrm>
          <a:prstGeom prst="rect">
            <a:avLst/>
          </a:prstGeom>
        </p:spPr>
      </p:pic>
      <p:sp>
        <p:nvSpPr>
          <p:cNvPr id="3" name="TextBox 2"/>
          <p:cNvSpPr txBox="1"/>
          <p:nvPr/>
        </p:nvSpPr>
        <p:spPr>
          <a:xfrm>
            <a:off x="602376" y="4112178"/>
            <a:ext cx="966868" cy="369332"/>
          </a:xfrm>
          <a:prstGeom prst="rect">
            <a:avLst/>
          </a:prstGeom>
          <a:noFill/>
        </p:spPr>
        <p:txBody>
          <a:bodyPr wrap="none" rtlCol="0">
            <a:spAutoFit/>
          </a:bodyPr>
          <a:lstStyle/>
          <a:p>
            <a:r>
              <a:rPr lang="en-US" dirty="0" smtClean="0">
                <a:solidFill>
                  <a:srgbClr val="C00000"/>
                </a:solidFill>
              </a:rPr>
              <a:t>DC Volts</a:t>
            </a:r>
            <a:endParaRPr lang="en-US" dirty="0">
              <a:solidFill>
                <a:srgbClr val="C00000"/>
              </a:solidFill>
            </a:endParaRPr>
          </a:p>
        </p:txBody>
      </p:sp>
      <p:sp>
        <p:nvSpPr>
          <p:cNvPr id="7" name="TextBox 6"/>
          <p:cNvSpPr txBox="1"/>
          <p:nvPr/>
        </p:nvSpPr>
        <p:spPr>
          <a:xfrm>
            <a:off x="636818" y="2604933"/>
            <a:ext cx="955583" cy="369332"/>
          </a:xfrm>
          <a:prstGeom prst="rect">
            <a:avLst/>
          </a:prstGeom>
          <a:noFill/>
        </p:spPr>
        <p:txBody>
          <a:bodyPr wrap="none" rtlCol="0">
            <a:spAutoFit/>
          </a:bodyPr>
          <a:lstStyle/>
          <a:p>
            <a:r>
              <a:rPr lang="en-US" dirty="0">
                <a:solidFill>
                  <a:srgbClr val="C00000"/>
                </a:solidFill>
              </a:rPr>
              <a:t>A</a:t>
            </a:r>
            <a:r>
              <a:rPr lang="en-US" dirty="0" smtClean="0">
                <a:solidFill>
                  <a:srgbClr val="C00000"/>
                </a:solidFill>
              </a:rPr>
              <a:t>C Volts</a:t>
            </a:r>
            <a:endParaRPr lang="en-US" dirty="0">
              <a:solidFill>
                <a:srgbClr val="C00000"/>
              </a:solidFill>
            </a:endParaRPr>
          </a:p>
        </p:txBody>
      </p:sp>
      <p:sp>
        <p:nvSpPr>
          <p:cNvPr id="8" name="TextBox 7"/>
          <p:cNvSpPr txBox="1"/>
          <p:nvPr/>
        </p:nvSpPr>
        <p:spPr>
          <a:xfrm>
            <a:off x="4026433" y="2628131"/>
            <a:ext cx="1170705" cy="369332"/>
          </a:xfrm>
          <a:prstGeom prst="rect">
            <a:avLst/>
          </a:prstGeom>
          <a:noFill/>
        </p:spPr>
        <p:txBody>
          <a:bodyPr wrap="none" rtlCol="0">
            <a:spAutoFit/>
          </a:bodyPr>
          <a:lstStyle/>
          <a:p>
            <a:r>
              <a:rPr lang="en-US" dirty="0" smtClean="0">
                <a:solidFill>
                  <a:srgbClr val="C00000"/>
                </a:solidFill>
              </a:rPr>
              <a:t>Resistance</a:t>
            </a:r>
            <a:endParaRPr lang="en-US" dirty="0">
              <a:solidFill>
                <a:srgbClr val="C00000"/>
              </a:solidFill>
            </a:endParaRPr>
          </a:p>
        </p:txBody>
      </p:sp>
      <p:cxnSp>
        <p:nvCxnSpPr>
          <p:cNvPr id="9" name="Straight Arrow Connector 8"/>
          <p:cNvCxnSpPr/>
          <p:nvPr/>
        </p:nvCxnSpPr>
        <p:spPr>
          <a:xfrm flipH="1">
            <a:off x="3420533" y="2821865"/>
            <a:ext cx="597686" cy="74542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11111" y="3691468"/>
            <a:ext cx="620889" cy="49671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411111" y="2887751"/>
            <a:ext cx="846667" cy="45376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6594" y="3341511"/>
            <a:ext cx="1157176" cy="646331"/>
          </a:xfrm>
          <a:prstGeom prst="rect">
            <a:avLst/>
          </a:prstGeom>
          <a:noFill/>
        </p:spPr>
        <p:txBody>
          <a:bodyPr wrap="none" rtlCol="0">
            <a:spAutoFit/>
          </a:bodyPr>
          <a:lstStyle/>
          <a:p>
            <a:pPr algn="ctr"/>
            <a:r>
              <a:rPr lang="en-US" dirty="0" smtClean="0">
                <a:solidFill>
                  <a:srgbClr val="C00000"/>
                </a:solidFill>
              </a:rPr>
              <a:t>Continuity</a:t>
            </a:r>
          </a:p>
          <a:p>
            <a:pPr algn="ctr"/>
            <a:r>
              <a:rPr lang="en-US" dirty="0" smtClean="0">
                <a:solidFill>
                  <a:srgbClr val="C00000"/>
                </a:solidFill>
              </a:rPr>
              <a:t>(audible)</a:t>
            </a:r>
            <a:endParaRPr lang="en-US" dirty="0">
              <a:solidFill>
                <a:srgbClr val="C00000"/>
              </a:solidFill>
            </a:endParaRPr>
          </a:p>
        </p:txBody>
      </p:sp>
      <p:cxnSp>
        <p:nvCxnSpPr>
          <p:cNvPr id="17" name="Straight Arrow Connector 16"/>
          <p:cNvCxnSpPr/>
          <p:nvPr/>
        </p:nvCxnSpPr>
        <p:spPr>
          <a:xfrm flipH="1">
            <a:off x="3601156" y="3664676"/>
            <a:ext cx="437519" cy="229991"/>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166926" y="4599751"/>
            <a:ext cx="434230" cy="237067"/>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41434" y="4304692"/>
            <a:ext cx="1930272" cy="646331"/>
          </a:xfrm>
          <a:prstGeom prst="rect">
            <a:avLst/>
          </a:prstGeom>
          <a:noFill/>
        </p:spPr>
        <p:txBody>
          <a:bodyPr wrap="none" rtlCol="0">
            <a:spAutoFit/>
          </a:bodyPr>
          <a:lstStyle/>
          <a:p>
            <a:pPr algn="ctr"/>
            <a:r>
              <a:rPr lang="en-US" dirty="0" smtClean="0">
                <a:solidFill>
                  <a:srgbClr val="C00000"/>
                </a:solidFill>
              </a:rPr>
              <a:t>Jack for measuring</a:t>
            </a:r>
          </a:p>
          <a:p>
            <a:pPr algn="ctr"/>
            <a:r>
              <a:rPr lang="en-US" dirty="0" smtClean="0">
                <a:solidFill>
                  <a:srgbClr val="C00000"/>
                </a:solidFill>
              </a:rPr>
              <a:t>Volts &amp; Ohms</a:t>
            </a:r>
            <a:endParaRPr lang="en-US" dirty="0">
              <a:solidFill>
                <a:srgbClr val="C00000"/>
              </a:solidFill>
            </a:endParaRPr>
          </a:p>
        </p:txBody>
      </p:sp>
      <p:cxnSp>
        <p:nvCxnSpPr>
          <p:cNvPr id="22" name="Straight Arrow Connector 21"/>
          <p:cNvCxnSpPr/>
          <p:nvPr/>
        </p:nvCxnSpPr>
        <p:spPr>
          <a:xfrm flipH="1">
            <a:off x="3509973" y="4642771"/>
            <a:ext cx="537258" cy="30825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2663062" y="5658613"/>
            <a:ext cx="238095" cy="914286"/>
          </a:xfrm>
          <a:prstGeom prst="rect">
            <a:avLst/>
          </a:prstGeom>
        </p:spPr>
      </p:pic>
      <p:pic>
        <p:nvPicPr>
          <p:cNvPr id="25" name="Picture 24"/>
          <p:cNvPicPr>
            <a:picLocks noChangeAspect="1"/>
          </p:cNvPicPr>
          <p:nvPr/>
        </p:nvPicPr>
        <p:blipFill>
          <a:blip r:embed="rId4"/>
          <a:stretch>
            <a:fillRect/>
          </a:stretch>
        </p:blipFill>
        <p:spPr>
          <a:xfrm>
            <a:off x="3255469" y="5668137"/>
            <a:ext cx="257143" cy="904762"/>
          </a:xfrm>
          <a:prstGeom prst="rect">
            <a:avLst/>
          </a:prstGeom>
        </p:spPr>
      </p:pic>
      <p:cxnSp>
        <p:nvCxnSpPr>
          <p:cNvPr id="27" name="Straight Connector 26"/>
          <p:cNvCxnSpPr/>
          <p:nvPr/>
        </p:nvCxnSpPr>
        <p:spPr>
          <a:xfrm flipH="1">
            <a:off x="2793399" y="4951023"/>
            <a:ext cx="1483" cy="7075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387468" y="4960547"/>
            <a:ext cx="1483" cy="70759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42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5920" y="353943"/>
            <a:ext cx="5517571" cy="6463308"/>
          </a:xfrm>
          <a:prstGeom prst="rect">
            <a:avLst/>
          </a:prstGeom>
          <a:noFill/>
        </p:spPr>
        <p:txBody>
          <a:bodyPr wrap="square" rtlCol="0">
            <a:spAutoFit/>
          </a:bodyPr>
          <a:lstStyle/>
          <a:p>
            <a:r>
              <a:rPr lang="en-US" dirty="0" smtClean="0">
                <a:solidFill>
                  <a:srgbClr val="0070C0"/>
                </a:solidFill>
              </a:rPr>
              <a:t>This slide shows the electrical circuit for the continuous operation circuit.</a:t>
            </a:r>
          </a:p>
          <a:p>
            <a:endParaRPr lang="en-US" dirty="0">
              <a:solidFill>
                <a:srgbClr val="0070C0"/>
              </a:solidFill>
            </a:endParaRPr>
          </a:p>
          <a:p>
            <a:r>
              <a:rPr lang="en-US" dirty="0" smtClean="0">
                <a:solidFill>
                  <a:srgbClr val="0070C0"/>
                </a:solidFill>
              </a:rPr>
              <a:t>The most important part of this is to identify the solenoid coil symbol in the last rung of the circuit.  This example shows a 2-way valve (2 ports).  It is a valve that opens or closes off the flow of air, fluid, gas, etc.</a:t>
            </a:r>
          </a:p>
          <a:p>
            <a:endParaRPr lang="en-US" dirty="0">
              <a:solidFill>
                <a:srgbClr val="0070C0"/>
              </a:solidFill>
            </a:endParaRPr>
          </a:p>
          <a:p>
            <a:r>
              <a:rPr lang="en-US" dirty="0" smtClean="0">
                <a:solidFill>
                  <a:srgbClr val="0070C0"/>
                </a:solidFill>
              </a:rPr>
              <a:t>The most important thing about these valves is that they have 2 parts:  The valve (spring and plunger) that is actuated by the magnetic force of an electric solenoid.  This type is termed an ASCO (manufacturer), red hat, due to the red cap.  The cap is removed with a screwdriver, then the coil can be removed.  If the device is on, you will feel the magnetism with a screwdriver.  Sometimes the coil is bad (it opens), or the plunger sticks and must be replaced.</a:t>
            </a:r>
          </a:p>
          <a:p>
            <a:endParaRPr lang="en-US" dirty="0">
              <a:solidFill>
                <a:srgbClr val="0070C0"/>
              </a:solidFill>
            </a:endParaRPr>
          </a:p>
          <a:p>
            <a:r>
              <a:rPr lang="en-US" dirty="0" smtClean="0">
                <a:solidFill>
                  <a:srgbClr val="0070C0"/>
                </a:solidFill>
              </a:rPr>
              <a:t>An important thing to remember is that if the coil is 120Vac, and is removed from the valve with power still on, a screwdriver must be inserted into the opening in the coil to keep the coil from burning up.  No need to do this with a 24Vdc coil.</a:t>
            </a:r>
          </a:p>
        </p:txBody>
      </p:sp>
      <p:sp>
        <p:nvSpPr>
          <p:cNvPr id="6" name="TextBox 5"/>
          <p:cNvSpPr txBox="1"/>
          <p:nvPr/>
        </p:nvSpPr>
        <p:spPr>
          <a:xfrm>
            <a:off x="74449" y="0"/>
            <a:ext cx="3021981" cy="707886"/>
          </a:xfrm>
          <a:prstGeom prst="rect">
            <a:avLst/>
          </a:prstGeom>
          <a:noFill/>
        </p:spPr>
        <p:txBody>
          <a:bodyPr wrap="none" rtlCol="0">
            <a:spAutoFit/>
          </a:bodyPr>
          <a:lstStyle/>
          <a:p>
            <a:r>
              <a:rPr lang="en-US" sz="4000" dirty="0" smtClean="0"/>
              <a:t>Solenoid Coil:</a:t>
            </a:r>
            <a:endParaRPr lang="en-US" sz="4000" dirty="0"/>
          </a:p>
        </p:txBody>
      </p:sp>
      <p:pic>
        <p:nvPicPr>
          <p:cNvPr id="2" name="Picture 1"/>
          <p:cNvPicPr>
            <a:picLocks noChangeAspect="1"/>
          </p:cNvPicPr>
          <p:nvPr/>
        </p:nvPicPr>
        <p:blipFill>
          <a:blip r:embed="rId2"/>
          <a:stretch>
            <a:fillRect/>
          </a:stretch>
        </p:blipFill>
        <p:spPr>
          <a:xfrm>
            <a:off x="261105" y="707886"/>
            <a:ext cx="4683428" cy="2334209"/>
          </a:xfrm>
          <a:prstGeom prst="rect">
            <a:avLst/>
          </a:prstGeom>
        </p:spPr>
      </p:pic>
      <p:pic>
        <p:nvPicPr>
          <p:cNvPr id="3" name="Picture 2"/>
          <p:cNvPicPr>
            <a:picLocks noChangeAspect="1"/>
          </p:cNvPicPr>
          <p:nvPr/>
        </p:nvPicPr>
        <p:blipFill>
          <a:blip r:embed="rId3"/>
          <a:stretch>
            <a:fillRect/>
          </a:stretch>
        </p:blipFill>
        <p:spPr>
          <a:xfrm>
            <a:off x="4290463" y="3749981"/>
            <a:ext cx="1642122" cy="1866899"/>
          </a:xfrm>
          <a:prstGeom prst="rect">
            <a:avLst/>
          </a:prstGeom>
        </p:spPr>
      </p:pic>
      <p:pic>
        <p:nvPicPr>
          <p:cNvPr id="4" name="Picture 3"/>
          <p:cNvPicPr>
            <a:picLocks noChangeAspect="1"/>
          </p:cNvPicPr>
          <p:nvPr/>
        </p:nvPicPr>
        <p:blipFill>
          <a:blip r:embed="rId4"/>
          <a:stretch>
            <a:fillRect/>
          </a:stretch>
        </p:blipFill>
        <p:spPr>
          <a:xfrm>
            <a:off x="261105" y="3350951"/>
            <a:ext cx="2803148" cy="1203103"/>
          </a:xfrm>
          <a:prstGeom prst="rect">
            <a:avLst/>
          </a:prstGeom>
        </p:spPr>
      </p:pic>
      <p:sp>
        <p:nvSpPr>
          <p:cNvPr id="7" name="TextBox 6"/>
          <p:cNvSpPr txBox="1"/>
          <p:nvPr/>
        </p:nvSpPr>
        <p:spPr>
          <a:xfrm>
            <a:off x="4260071" y="2789679"/>
            <a:ext cx="1886991" cy="646331"/>
          </a:xfrm>
          <a:prstGeom prst="rect">
            <a:avLst/>
          </a:prstGeom>
          <a:noFill/>
        </p:spPr>
        <p:txBody>
          <a:bodyPr wrap="none" rtlCol="0">
            <a:spAutoFit/>
          </a:bodyPr>
          <a:lstStyle/>
          <a:p>
            <a:pPr algn="ctr"/>
            <a:r>
              <a:rPr lang="en-US" dirty="0" smtClean="0">
                <a:solidFill>
                  <a:srgbClr val="C00000"/>
                </a:solidFill>
              </a:rPr>
              <a:t>Electrical Symbol </a:t>
            </a:r>
          </a:p>
          <a:p>
            <a:pPr algn="ctr"/>
            <a:r>
              <a:rPr lang="en-US" dirty="0">
                <a:solidFill>
                  <a:srgbClr val="C00000"/>
                </a:solidFill>
              </a:rPr>
              <a:t>f</a:t>
            </a:r>
            <a:r>
              <a:rPr lang="en-US" dirty="0" smtClean="0">
                <a:solidFill>
                  <a:srgbClr val="C00000"/>
                </a:solidFill>
              </a:rPr>
              <a:t>or a Solenoid Coil</a:t>
            </a:r>
            <a:endParaRPr lang="en-US" dirty="0">
              <a:solidFill>
                <a:srgbClr val="C00000"/>
              </a:solidFill>
            </a:endParaRPr>
          </a:p>
        </p:txBody>
      </p:sp>
      <p:sp>
        <p:nvSpPr>
          <p:cNvPr id="8" name="TextBox 7"/>
          <p:cNvSpPr txBox="1"/>
          <p:nvPr/>
        </p:nvSpPr>
        <p:spPr>
          <a:xfrm>
            <a:off x="408344" y="4498764"/>
            <a:ext cx="1402948" cy="369332"/>
          </a:xfrm>
          <a:prstGeom prst="rect">
            <a:avLst/>
          </a:prstGeom>
          <a:noFill/>
        </p:spPr>
        <p:txBody>
          <a:bodyPr wrap="none" rtlCol="0">
            <a:spAutoFit/>
          </a:bodyPr>
          <a:lstStyle/>
          <a:p>
            <a:r>
              <a:rPr lang="en-US" dirty="0" smtClean="0">
                <a:solidFill>
                  <a:srgbClr val="C00000"/>
                </a:solidFill>
              </a:rPr>
              <a:t>Solenoid Coil</a:t>
            </a:r>
            <a:endParaRPr lang="en-US" dirty="0">
              <a:solidFill>
                <a:srgbClr val="C00000"/>
              </a:solidFill>
            </a:endParaRPr>
          </a:p>
        </p:txBody>
      </p:sp>
      <p:sp>
        <p:nvSpPr>
          <p:cNvPr id="9" name="TextBox 8"/>
          <p:cNvSpPr txBox="1"/>
          <p:nvPr/>
        </p:nvSpPr>
        <p:spPr>
          <a:xfrm>
            <a:off x="2739076" y="5024255"/>
            <a:ext cx="1551387" cy="369332"/>
          </a:xfrm>
          <a:prstGeom prst="rect">
            <a:avLst/>
          </a:prstGeom>
          <a:noFill/>
        </p:spPr>
        <p:txBody>
          <a:bodyPr wrap="none" rtlCol="0">
            <a:spAutoFit/>
          </a:bodyPr>
          <a:lstStyle/>
          <a:p>
            <a:r>
              <a:rPr lang="en-US" dirty="0" smtClean="0">
                <a:solidFill>
                  <a:srgbClr val="C00000"/>
                </a:solidFill>
              </a:rPr>
              <a:t>Solenoid Valve</a:t>
            </a:r>
            <a:endParaRPr lang="en-US" dirty="0">
              <a:solidFill>
                <a:srgbClr val="C00000"/>
              </a:solidFill>
            </a:endParaRPr>
          </a:p>
        </p:txBody>
      </p:sp>
      <p:cxnSp>
        <p:nvCxnSpPr>
          <p:cNvPr id="10" name="Straight Arrow Connector 9"/>
          <p:cNvCxnSpPr/>
          <p:nvPr/>
        </p:nvCxnSpPr>
        <p:spPr>
          <a:xfrm flipH="1" flipV="1">
            <a:off x="4120445" y="2528712"/>
            <a:ext cx="993422" cy="33866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3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2308324"/>
          </a:xfrm>
          <a:prstGeom prst="rect">
            <a:avLst/>
          </a:prstGeom>
          <a:noFill/>
        </p:spPr>
        <p:txBody>
          <a:bodyPr wrap="square" rtlCol="0">
            <a:spAutoFit/>
          </a:bodyPr>
          <a:lstStyle/>
          <a:p>
            <a:r>
              <a:rPr lang="en-US" dirty="0" smtClean="0">
                <a:solidFill>
                  <a:srgbClr val="0070C0"/>
                </a:solidFill>
              </a:rPr>
              <a:t>This slide will show the solenoid actuated directional control valve.  The graphic in the lower left corner will show a 5/2 valve, that is dual solenoid actuated.</a:t>
            </a:r>
          </a:p>
          <a:p>
            <a:endParaRPr lang="en-US" dirty="0">
              <a:solidFill>
                <a:srgbClr val="0070C0"/>
              </a:solidFill>
            </a:endParaRPr>
          </a:p>
          <a:p>
            <a:r>
              <a:rPr lang="en-US" dirty="0" smtClean="0">
                <a:solidFill>
                  <a:srgbClr val="0070C0"/>
                </a:solidFill>
              </a:rPr>
              <a:t>This will allow the user to compare the solenoid symbol on a pneumatic print, with the solenoid symbol on an electrical print.  </a:t>
            </a:r>
          </a:p>
          <a:p>
            <a:endParaRPr lang="en-US" dirty="0" smtClean="0">
              <a:solidFill>
                <a:srgbClr val="0070C0"/>
              </a:solidFill>
            </a:endParaRPr>
          </a:p>
        </p:txBody>
      </p:sp>
      <p:sp>
        <p:nvSpPr>
          <p:cNvPr id="6" name="TextBox 5"/>
          <p:cNvSpPr txBox="1"/>
          <p:nvPr/>
        </p:nvSpPr>
        <p:spPr>
          <a:xfrm>
            <a:off x="74449" y="0"/>
            <a:ext cx="7284174" cy="707886"/>
          </a:xfrm>
          <a:prstGeom prst="rect">
            <a:avLst/>
          </a:prstGeom>
          <a:noFill/>
        </p:spPr>
        <p:txBody>
          <a:bodyPr wrap="none" rtlCol="0">
            <a:spAutoFit/>
          </a:bodyPr>
          <a:lstStyle/>
          <a:p>
            <a:r>
              <a:rPr lang="en-US" sz="4000" dirty="0" smtClean="0"/>
              <a:t>Solenoid Coil on Directional Valve:</a:t>
            </a:r>
            <a:endParaRPr lang="en-US" sz="4000" dirty="0"/>
          </a:p>
        </p:txBody>
      </p:sp>
      <p:pic>
        <p:nvPicPr>
          <p:cNvPr id="2" name="Picture 1"/>
          <p:cNvPicPr>
            <a:picLocks noChangeAspect="1"/>
          </p:cNvPicPr>
          <p:nvPr/>
        </p:nvPicPr>
        <p:blipFill>
          <a:blip r:embed="rId2"/>
          <a:stretch>
            <a:fillRect/>
          </a:stretch>
        </p:blipFill>
        <p:spPr>
          <a:xfrm>
            <a:off x="261105" y="707886"/>
            <a:ext cx="4683428" cy="2334209"/>
          </a:xfrm>
          <a:prstGeom prst="rect">
            <a:avLst/>
          </a:prstGeom>
        </p:spPr>
      </p:pic>
      <p:sp>
        <p:nvSpPr>
          <p:cNvPr id="7" name="TextBox 6"/>
          <p:cNvSpPr txBox="1"/>
          <p:nvPr/>
        </p:nvSpPr>
        <p:spPr>
          <a:xfrm>
            <a:off x="4260071" y="2789679"/>
            <a:ext cx="1886991" cy="646331"/>
          </a:xfrm>
          <a:prstGeom prst="rect">
            <a:avLst/>
          </a:prstGeom>
          <a:noFill/>
        </p:spPr>
        <p:txBody>
          <a:bodyPr wrap="none" rtlCol="0">
            <a:spAutoFit/>
          </a:bodyPr>
          <a:lstStyle/>
          <a:p>
            <a:pPr algn="ctr"/>
            <a:r>
              <a:rPr lang="en-US" dirty="0" smtClean="0">
                <a:solidFill>
                  <a:srgbClr val="C00000"/>
                </a:solidFill>
              </a:rPr>
              <a:t>Electrical Symbol </a:t>
            </a:r>
          </a:p>
          <a:p>
            <a:pPr algn="ctr"/>
            <a:r>
              <a:rPr lang="en-US" dirty="0">
                <a:solidFill>
                  <a:srgbClr val="C00000"/>
                </a:solidFill>
              </a:rPr>
              <a:t>f</a:t>
            </a:r>
            <a:r>
              <a:rPr lang="en-US" dirty="0" smtClean="0">
                <a:solidFill>
                  <a:srgbClr val="C00000"/>
                </a:solidFill>
              </a:rPr>
              <a:t>or a Solenoid Coil</a:t>
            </a:r>
            <a:endParaRPr lang="en-US" dirty="0">
              <a:solidFill>
                <a:srgbClr val="C00000"/>
              </a:solidFill>
            </a:endParaRPr>
          </a:p>
        </p:txBody>
      </p:sp>
      <p:sp>
        <p:nvSpPr>
          <p:cNvPr id="8" name="TextBox 7"/>
          <p:cNvSpPr txBox="1"/>
          <p:nvPr/>
        </p:nvSpPr>
        <p:spPr>
          <a:xfrm>
            <a:off x="3539791" y="3565315"/>
            <a:ext cx="1492716" cy="646331"/>
          </a:xfrm>
          <a:prstGeom prst="rect">
            <a:avLst/>
          </a:prstGeom>
          <a:noFill/>
        </p:spPr>
        <p:txBody>
          <a:bodyPr wrap="none" rtlCol="0">
            <a:spAutoFit/>
          </a:bodyPr>
          <a:lstStyle/>
          <a:p>
            <a:pPr algn="ctr"/>
            <a:r>
              <a:rPr lang="en-US" dirty="0" smtClean="0">
                <a:solidFill>
                  <a:srgbClr val="C00000"/>
                </a:solidFill>
              </a:rPr>
              <a:t>Solenoid Coils</a:t>
            </a:r>
          </a:p>
          <a:p>
            <a:pPr algn="ctr"/>
            <a:r>
              <a:rPr lang="en-US" dirty="0">
                <a:solidFill>
                  <a:srgbClr val="C00000"/>
                </a:solidFill>
              </a:rPr>
              <a:t>o</a:t>
            </a:r>
            <a:r>
              <a:rPr lang="en-US" dirty="0" smtClean="0">
                <a:solidFill>
                  <a:srgbClr val="C00000"/>
                </a:solidFill>
              </a:rPr>
              <a:t>n the valve</a:t>
            </a:r>
            <a:endParaRPr lang="en-US" dirty="0">
              <a:solidFill>
                <a:srgbClr val="C00000"/>
              </a:solidFill>
            </a:endParaRPr>
          </a:p>
        </p:txBody>
      </p:sp>
      <p:sp>
        <p:nvSpPr>
          <p:cNvPr id="9" name="TextBox 8"/>
          <p:cNvSpPr txBox="1"/>
          <p:nvPr/>
        </p:nvSpPr>
        <p:spPr>
          <a:xfrm>
            <a:off x="1024950" y="4344027"/>
            <a:ext cx="1699504" cy="646331"/>
          </a:xfrm>
          <a:prstGeom prst="rect">
            <a:avLst/>
          </a:prstGeom>
          <a:noFill/>
        </p:spPr>
        <p:txBody>
          <a:bodyPr wrap="none" rtlCol="0">
            <a:spAutoFit/>
          </a:bodyPr>
          <a:lstStyle/>
          <a:p>
            <a:r>
              <a:rPr lang="en-US" dirty="0" smtClean="0">
                <a:solidFill>
                  <a:srgbClr val="C00000"/>
                </a:solidFill>
              </a:rPr>
              <a:t>Solenoid Coil on</a:t>
            </a:r>
          </a:p>
          <a:p>
            <a:r>
              <a:rPr lang="en-US" dirty="0">
                <a:solidFill>
                  <a:srgbClr val="C00000"/>
                </a:solidFill>
              </a:rPr>
              <a:t>p</a:t>
            </a:r>
            <a:r>
              <a:rPr lang="en-US" dirty="0" smtClean="0">
                <a:solidFill>
                  <a:srgbClr val="C00000"/>
                </a:solidFill>
              </a:rPr>
              <a:t>neumatic print</a:t>
            </a:r>
            <a:endParaRPr lang="en-US" dirty="0">
              <a:solidFill>
                <a:srgbClr val="C00000"/>
              </a:solidFill>
            </a:endParaRPr>
          </a:p>
        </p:txBody>
      </p:sp>
      <p:cxnSp>
        <p:nvCxnSpPr>
          <p:cNvPr id="10" name="Straight Arrow Connector 9"/>
          <p:cNvCxnSpPr/>
          <p:nvPr/>
        </p:nvCxnSpPr>
        <p:spPr>
          <a:xfrm flipH="1" flipV="1">
            <a:off x="4120445" y="2528712"/>
            <a:ext cx="993422" cy="33866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91771" y="3042095"/>
            <a:ext cx="2317042" cy="1204862"/>
          </a:xfrm>
          <a:prstGeom prst="rect">
            <a:avLst/>
          </a:prstGeom>
        </p:spPr>
      </p:pic>
      <p:pic>
        <p:nvPicPr>
          <p:cNvPr id="12" name="Picture 11"/>
          <p:cNvPicPr>
            <a:picLocks noChangeAspect="1"/>
          </p:cNvPicPr>
          <p:nvPr/>
        </p:nvPicPr>
        <p:blipFill>
          <a:blip r:embed="rId4"/>
          <a:stretch>
            <a:fillRect/>
          </a:stretch>
        </p:blipFill>
        <p:spPr>
          <a:xfrm>
            <a:off x="3013238" y="4862921"/>
            <a:ext cx="3182298" cy="1865713"/>
          </a:xfrm>
          <a:prstGeom prst="rect">
            <a:avLst/>
          </a:prstGeom>
        </p:spPr>
      </p:pic>
      <p:pic>
        <p:nvPicPr>
          <p:cNvPr id="13" name="Picture 12"/>
          <p:cNvPicPr>
            <a:picLocks noChangeAspect="1"/>
          </p:cNvPicPr>
          <p:nvPr/>
        </p:nvPicPr>
        <p:blipFill>
          <a:blip r:embed="rId5"/>
          <a:stretch>
            <a:fillRect/>
          </a:stretch>
        </p:blipFill>
        <p:spPr>
          <a:xfrm>
            <a:off x="223814" y="5315386"/>
            <a:ext cx="1933333" cy="1523810"/>
          </a:xfrm>
          <a:prstGeom prst="rect">
            <a:avLst/>
          </a:prstGeom>
        </p:spPr>
      </p:pic>
      <p:pic>
        <p:nvPicPr>
          <p:cNvPr id="14" name="Picture 13"/>
          <p:cNvPicPr>
            <a:picLocks noChangeAspect="1"/>
          </p:cNvPicPr>
          <p:nvPr/>
        </p:nvPicPr>
        <p:blipFill>
          <a:blip r:embed="rId6"/>
          <a:stretch>
            <a:fillRect/>
          </a:stretch>
        </p:blipFill>
        <p:spPr>
          <a:xfrm>
            <a:off x="1710297" y="5573009"/>
            <a:ext cx="431923" cy="246813"/>
          </a:xfrm>
          <a:prstGeom prst="rect">
            <a:avLst/>
          </a:prstGeom>
        </p:spPr>
      </p:pic>
      <p:cxnSp>
        <p:nvCxnSpPr>
          <p:cNvPr id="15" name="Straight Arrow Connector 14"/>
          <p:cNvCxnSpPr/>
          <p:nvPr/>
        </p:nvCxnSpPr>
        <p:spPr>
          <a:xfrm>
            <a:off x="4604387" y="4211646"/>
            <a:ext cx="1128759" cy="124847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460221" y="4211646"/>
            <a:ext cx="566598" cy="124847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923155" y="3565315"/>
            <a:ext cx="1632910" cy="35661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96711" y="4912005"/>
            <a:ext cx="945047" cy="70986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57867" y="4921956"/>
            <a:ext cx="417689" cy="67733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87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4524315"/>
          </a:xfrm>
          <a:prstGeom prst="rect">
            <a:avLst/>
          </a:prstGeom>
          <a:noFill/>
        </p:spPr>
        <p:txBody>
          <a:bodyPr wrap="square" rtlCol="0">
            <a:spAutoFit/>
          </a:bodyPr>
          <a:lstStyle/>
          <a:p>
            <a:r>
              <a:rPr lang="en-US" dirty="0" smtClean="0">
                <a:solidFill>
                  <a:srgbClr val="0070C0"/>
                </a:solidFill>
              </a:rPr>
              <a:t>To verify that a solenoid coil is good, the user can measure the resistance when it is not connected in a circuit.  </a:t>
            </a:r>
            <a:endParaRPr lang="en-US" dirty="0">
              <a:solidFill>
                <a:srgbClr val="0070C0"/>
              </a:solidFill>
            </a:endParaRPr>
          </a:p>
          <a:p>
            <a:r>
              <a:rPr lang="en-US" dirty="0" smtClean="0">
                <a:solidFill>
                  <a:srgbClr val="0070C0"/>
                </a:solidFill>
              </a:rPr>
              <a:t>If it is out of the circuit, and an ohmmeter (digital multi-meter on the resistance scale) is put across the coil, the coil is good if it reads a resistance.  If it reads a resistance, it also has continuity.</a:t>
            </a:r>
          </a:p>
          <a:p>
            <a:endParaRPr lang="en-US" dirty="0">
              <a:solidFill>
                <a:srgbClr val="0070C0"/>
              </a:solidFill>
            </a:endParaRPr>
          </a:p>
          <a:p>
            <a:r>
              <a:rPr lang="en-US" dirty="0" smtClean="0">
                <a:solidFill>
                  <a:srgbClr val="0070C0"/>
                </a:solidFill>
              </a:rPr>
              <a:t>If the meter reads OL, which means Open Line, the coil is bad and must be replaced.</a:t>
            </a:r>
          </a:p>
          <a:p>
            <a:endParaRPr lang="en-US" dirty="0" smtClean="0">
              <a:solidFill>
                <a:srgbClr val="0070C0"/>
              </a:solidFill>
            </a:endParaRPr>
          </a:p>
          <a:p>
            <a:r>
              <a:rPr lang="en-US" dirty="0" smtClean="0">
                <a:solidFill>
                  <a:srgbClr val="0070C0"/>
                </a:solidFill>
              </a:rPr>
              <a:t>Coils do not short out, they open due to overcurrent.  There is also a possibility that the insulation on the wire breaks down and the solenoid coil wire could short to ground.</a:t>
            </a:r>
          </a:p>
          <a:p>
            <a:endParaRPr lang="en-US" dirty="0">
              <a:solidFill>
                <a:srgbClr val="0070C0"/>
              </a:solidFill>
            </a:endParaRPr>
          </a:p>
        </p:txBody>
      </p:sp>
      <p:sp>
        <p:nvSpPr>
          <p:cNvPr id="6" name="TextBox 5"/>
          <p:cNvSpPr txBox="1"/>
          <p:nvPr/>
        </p:nvSpPr>
        <p:spPr>
          <a:xfrm>
            <a:off x="74449" y="0"/>
            <a:ext cx="6607386" cy="707886"/>
          </a:xfrm>
          <a:prstGeom prst="rect">
            <a:avLst/>
          </a:prstGeom>
          <a:noFill/>
        </p:spPr>
        <p:txBody>
          <a:bodyPr wrap="none" rtlCol="0">
            <a:spAutoFit/>
          </a:bodyPr>
          <a:lstStyle/>
          <a:p>
            <a:r>
              <a:rPr lang="en-US" sz="4000" dirty="0" smtClean="0"/>
              <a:t>Checking the coil out of circuit:</a:t>
            </a:r>
            <a:endParaRPr lang="en-US" sz="4000" dirty="0"/>
          </a:p>
        </p:txBody>
      </p:sp>
      <p:pic>
        <p:nvPicPr>
          <p:cNvPr id="3" name="Picture 2"/>
          <p:cNvPicPr>
            <a:picLocks noChangeAspect="1"/>
          </p:cNvPicPr>
          <p:nvPr/>
        </p:nvPicPr>
        <p:blipFill>
          <a:blip r:embed="rId2"/>
          <a:stretch>
            <a:fillRect/>
          </a:stretch>
        </p:blipFill>
        <p:spPr>
          <a:xfrm rot="11029236">
            <a:off x="3196556" y="4692732"/>
            <a:ext cx="3000000" cy="1133333"/>
          </a:xfrm>
          <a:prstGeom prst="rect">
            <a:avLst/>
          </a:prstGeom>
        </p:spPr>
      </p:pic>
      <p:pic>
        <p:nvPicPr>
          <p:cNvPr id="4" name="Picture 3"/>
          <p:cNvPicPr>
            <a:picLocks noChangeAspect="1"/>
          </p:cNvPicPr>
          <p:nvPr/>
        </p:nvPicPr>
        <p:blipFill>
          <a:blip r:embed="rId3"/>
          <a:stretch>
            <a:fillRect/>
          </a:stretch>
        </p:blipFill>
        <p:spPr>
          <a:xfrm>
            <a:off x="3641295" y="1024652"/>
            <a:ext cx="1590476" cy="2761905"/>
          </a:xfrm>
          <a:prstGeom prst="rect">
            <a:avLst/>
          </a:prstGeom>
        </p:spPr>
      </p:pic>
      <p:pic>
        <p:nvPicPr>
          <p:cNvPr id="7" name="Picture 6"/>
          <p:cNvPicPr>
            <a:picLocks noChangeAspect="1"/>
          </p:cNvPicPr>
          <p:nvPr/>
        </p:nvPicPr>
        <p:blipFill>
          <a:blip r:embed="rId2"/>
          <a:stretch>
            <a:fillRect/>
          </a:stretch>
        </p:blipFill>
        <p:spPr>
          <a:xfrm rot="11029236">
            <a:off x="34425" y="4769544"/>
            <a:ext cx="3000000" cy="1133333"/>
          </a:xfrm>
          <a:prstGeom prst="rect">
            <a:avLst/>
          </a:prstGeom>
        </p:spPr>
      </p:pic>
      <p:pic>
        <p:nvPicPr>
          <p:cNvPr id="8" name="Picture 7"/>
          <p:cNvPicPr>
            <a:picLocks noChangeAspect="1"/>
          </p:cNvPicPr>
          <p:nvPr/>
        </p:nvPicPr>
        <p:blipFill>
          <a:blip r:embed="rId3"/>
          <a:stretch>
            <a:fillRect/>
          </a:stretch>
        </p:blipFill>
        <p:spPr>
          <a:xfrm>
            <a:off x="598330" y="1024651"/>
            <a:ext cx="1590476" cy="2761905"/>
          </a:xfrm>
          <a:prstGeom prst="rect">
            <a:avLst/>
          </a:prstGeom>
        </p:spPr>
      </p:pic>
      <p:pic>
        <p:nvPicPr>
          <p:cNvPr id="9" name="Picture 8"/>
          <p:cNvPicPr>
            <a:picLocks noChangeAspect="1"/>
          </p:cNvPicPr>
          <p:nvPr/>
        </p:nvPicPr>
        <p:blipFill>
          <a:blip r:embed="rId4"/>
          <a:stretch>
            <a:fillRect/>
          </a:stretch>
        </p:blipFill>
        <p:spPr>
          <a:xfrm>
            <a:off x="3188596" y="4044301"/>
            <a:ext cx="238095" cy="914286"/>
          </a:xfrm>
          <a:prstGeom prst="rect">
            <a:avLst/>
          </a:prstGeom>
        </p:spPr>
      </p:pic>
      <p:pic>
        <p:nvPicPr>
          <p:cNvPr id="10" name="Picture 9"/>
          <p:cNvPicPr>
            <a:picLocks noChangeAspect="1"/>
          </p:cNvPicPr>
          <p:nvPr/>
        </p:nvPicPr>
        <p:blipFill>
          <a:blip r:embed="rId4"/>
          <a:stretch>
            <a:fillRect/>
          </a:stretch>
        </p:blipFill>
        <p:spPr>
          <a:xfrm>
            <a:off x="11289" y="4136899"/>
            <a:ext cx="238095" cy="914286"/>
          </a:xfrm>
          <a:prstGeom prst="rect">
            <a:avLst/>
          </a:prstGeom>
        </p:spPr>
      </p:pic>
      <p:pic>
        <p:nvPicPr>
          <p:cNvPr id="11" name="Picture 10"/>
          <p:cNvPicPr>
            <a:picLocks noChangeAspect="1"/>
          </p:cNvPicPr>
          <p:nvPr/>
        </p:nvPicPr>
        <p:blipFill>
          <a:blip r:embed="rId5"/>
          <a:stretch>
            <a:fillRect/>
          </a:stretch>
        </p:blipFill>
        <p:spPr>
          <a:xfrm>
            <a:off x="5944850" y="3958752"/>
            <a:ext cx="257143" cy="904762"/>
          </a:xfrm>
          <a:prstGeom prst="rect">
            <a:avLst/>
          </a:prstGeom>
        </p:spPr>
      </p:pic>
      <p:pic>
        <p:nvPicPr>
          <p:cNvPr id="12" name="Picture 11"/>
          <p:cNvPicPr>
            <a:picLocks noChangeAspect="1"/>
          </p:cNvPicPr>
          <p:nvPr/>
        </p:nvPicPr>
        <p:blipFill>
          <a:blip r:embed="rId5"/>
          <a:stretch>
            <a:fillRect/>
          </a:stretch>
        </p:blipFill>
        <p:spPr>
          <a:xfrm>
            <a:off x="2783961" y="4037774"/>
            <a:ext cx="257143" cy="904762"/>
          </a:xfrm>
          <a:prstGeom prst="rect">
            <a:avLst/>
          </a:prstGeom>
        </p:spPr>
      </p:pic>
      <p:cxnSp>
        <p:nvCxnSpPr>
          <p:cNvPr id="14" name="Straight Connector 13"/>
          <p:cNvCxnSpPr/>
          <p:nvPr/>
        </p:nvCxnSpPr>
        <p:spPr>
          <a:xfrm flipH="1">
            <a:off x="3307644" y="3387140"/>
            <a:ext cx="1119136" cy="68814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8342" y="3365927"/>
            <a:ext cx="1196369" cy="596473"/>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56194" y="3360441"/>
            <a:ext cx="1067628" cy="69227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6756" y="3370207"/>
            <a:ext cx="1237669" cy="7615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867212" y="1275644"/>
            <a:ext cx="1145055" cy="632178"/>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67212" y="1299434"/>
            <a:ext cx="1180131" cy="523220"/>
          </a:xfrm>
          <a:prstGeom prst="rect">
            <a:avLst/>
          </a:prstGeom>
          <a:noFill/>
        </p:spPr>
        <p:txBody>
          <a:bodyPr wrap="none" rtlCol="0">
            <a:spAutoFit/>
          </a:bodyPr>
          <a:lstStyle/>
          <a:p>
            <a:r>
              <a:rPr lang="en-US" sz="2800" dirty="0" smtClean="0"/>
              <a:t>25 </a:t>
            </a:r>
            <a:r>
              <a:rPr lang="en-US" dirty="0" smtClean="0"/>
              <a:t>Ohms</a:t>
            </a:r>
            <a:endParaRPr lang="en-US" dirty="0"/>
          </a:p>
        </p:txBody>
      </p:sp>
      <p:sp>
        <p:nvSpPr>
          <p:cNvPr id="24" name="Rectangle 23"/>
          <p:cNvSpPr/>
          <p:nvPr/>
        </p:nvSpPr>
        <p:spPr>
          <a:xfrm>
            <a:off x="1534425" y="5549186"/>
            <a:ext cx="85495" cy="452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9384" y="5988316"/>
            <a:ext cx="2462982" cy="646331"/>
          </a:xfrm>
          <a:prstGeom prst="rect">
            <a:avLst/>
          </a:prstGeom>
          <a:noFill/>
        </p:spPr>
        <p:txBody>
          <a:bodyPr wrap="none" rtlCol="0">
            <a:spAutoFit/>
          </a:bodyPr>
          <a:lstStyle/>
          <a:p>
            <a:pPr algn="ctr"/>
            <a:r>
              <a:rPr lang="en-US" dirty="0" smtClean="0">
                <a:solidFill>
                  <a:srgbClr val="C00000"/>
                </a:solidFill>
              </a:rPr>
              <a:t>Coil is open, so it will </a:t>
            </a:r>
          </a:p>
          <a:p>
            <a:pPr algn="ctr"/>
            <a:r>
              <a:rPr lang="en-US" dirty="0" smtClean="0">
                <a:solidFill>
                  <a:srgbClr val="C00000"/>
                </a:solidFill>
              </a:rPr>
              <a:t>display OL for Open Line</a:t>
            </a:r>
            <a:endParaRPr lang="en-US" dirty="0">
              <a:solidFill>
                <a:srgbClr val="C00000"/>
              </a:solidFill>
            </a:endParaRPr>
          </a:p>
        </p:txBody>
      </p:sp>
      <p:cxnSp>
        <p:nvCxnSpPr>
          <p:cNvPr id="26" name="Straight Arrow Connector 25"/>
          <p:cNvCxnSpPr/>
          <p:nvPr/>
        </p:nvCxnSpPr>
        <p:spPr>
          <a:xfrm flipV="1">
            <a:off x="1399822" y="5753100"/>
            <a:ext cx="177350" cy="35418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2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46273" y="811795"/>
            <a:ext cx="5517571" cy="4801314"/>
          </a:xfrm>
          <a:prstGeom prst="rect">
            <a:avLst/>
          </a:prstGeom>
          <a:noFill/>
        </p:spPr>
        <p:txBody>
          <a:bodyPr wrap="square" rtlCol="0">
            <a:spAutoFit/>
          </a:bodyPr>
          <a:lstStyle/>
          <a:p>
            <a:r>
              <a:rPr lang="en-US" dirty="0" smtClean="0">
                <a:solidFill>
                  <a:srgbClr val="0070C0"/>
                </a:solidFill>
              </a:rPr>
              <a:t>Many times a user must test a Normally-open pushbutton when it is out of the circuit, to determine if it is faulty.  </a:t>
            </a:r>
          </a:p>
          <a:p>
            <a:endParaRPr lang="en-US" dirty="0">
              <a:solidFill>
                <a:srgbClr val="0070C0"/>
              </a:solidFill>
            </a:endParaRPr>
          </a:p>
          <a:p>
            <a:r>
              <a:rPr lang="en-US" dirty="0" smtClean="0">
                <a:solidFill>
                  <a:srgbClr val="0070C0"/>
                </a:solidFill>
              </a:rPr>
              <a:t>The diagram at the left shows a Normally-open (N.O. for short) pushbutton.  The resistance should be OL (open line), which is also infinity ohms.  </a:t>
            </a:r>
          </a:p>
          <a:p>
            <a:endParaRPr lang="en-US" dirty="0">
              <a:solidFill>
                <a:srgbClr val="0070C0"/>
              </a:solidFill>
            </a:endParaRPr>
          </a:p>
          <a:p>
            <a:r>
              <a:rPr lang="en-US" dirty="0" smtClean="0">
                <a:solidFill>
                  <a:srgbClr val="0070C0"/>
                </a:solidFill>
              </a:rPr>
              <a:t>If the pushbutton is pushed, as shown in the right diagram, the switch is now closed, which should measure 0 ohms.</a:t>
            </a:r>
          </a:p>
          <a:p>
            <a:endParaRPr lang="en-US" dirty="0">
              <a:solidFill>
                <a:srgbClr val="0070C0"/>
              </a:solidFill>
            </a:endParaRPr>
          </a:p>
          <a:p>
            <a:r>
              <a:rPr lang="en-US" dirty="0">
                <a:solidFill>
                  <a:srgbClr val="0070C0"/>
                </a:solidFill>
              </a:rPr>
              <a:t>To remove the pushbutton from a circuit, power down the circuit (remove power), then take a wire off of one of the two terminals of the pushbutton, then put the Ohmmeter across the switch terminals</a:t>
            </a:r>
            <a:r>
              <a:rPr lang="en-US" dirty="0" smtClean="0">
                <a:solidFill>
                  <a:srgbClr val="0070C0"/>
                </a:solidFill>
              </a:rPr>
              <a:t>.</a:t>
            </a:r>
          </a:p>
          <a:p>
            <a:endParaRPr lang="en-US" dirty="0">
              <a:solidFill>
                <a:srgbClr val="0070C0"/>
              </a:solidFill>
            </a:endParaRPr>
          </a:p>
        </p:txBody>
      </p:sp>
      <p:sp>
        <p:nvSpPr>
          <p:cNvPr id="6" name="TextBox 5"/>
          <p:cNvSpPr txBox="1"/>
          <p:nvPr/>
        </p:nvSpPr>
        <p:spPr>
          <a:xfrm>
            <a:off x="74449" y="0"/>
            <a:ext cx="7906845" cy="707886"/>
          </a:xfrm>
          <a:prstGeom prst="rect">
            <a:avLst/>
          </a:prstGeom>
          <a:noFill/>
        </p:spPr>
        <p:txBody>
          <a:bodyPr wrap="none" rtlCol="0">
            <a:spAutoFit/>
          </a:bodyPr>
          <a:lstStyle/>
          <a:p>
            <a:r>
              <a:rPr lang="en-US" sz="4000" dirty="0" smtClean="0"/>
              <a:t>Testing a Normally-open Pushbutton:</a:t>
            </a:r>
            <a:endParaRPr lang="en-US" sz="4000" dirty="0"/>
          </a:p>
        </p:txBody>
      </p:sp>
      <p:pic>
        <p:nvPicPr>
          <p:cNvPr id="2" name="Picture 1"/>
          <p:cNvPicPr>
            <a:picLocks noChangeAspect="1"/>
          </p:cNvPicPr>
          <p:nvPr/>
        </p:nvPicPr>
        <p:blipFill>
          <a:blip r:embed="rId2"/>
          <a:stretch>
            <a:fillRect/>
          </a:stretch>
        </p:blipFill>
        <p:spPr>
          <a:xfrm>
            <a:off x="3079502" y="4897031"/>
            <a:ext cx="1313487" cy="1153306"/>
          </a:xfrm>
          <a:prstGeom prst="rect">
            <a:avLst/>
          </a:prstGeom>
        </p:spPr>
      </p:pic>
      <p:pic>
        <p:nvPicPr>
          <p:cNvPr id="9" name="Picture 8"/>
          <p:cNvPicPr>
            <a:picLocks noChangeAspect="1"/>
          </p:cNvPicPr>
          <p:nvPr/>
        </p:nvPicPr>
        <p:blipFill>
          <a:blip r:embed="rId3"/>
          <a:stretch>
            <a:fillRect/>
          </a:stretch>
        </p:blipFill>
        <p:spPr>
          <a:xfrm>
            <a:off x="3248792" y="4262170"/>
            <a:ext cx="1047619" cy="495238"/>
          </a:xfrm>
          <a:prstGeom prst="rect">
            <a:avLst/>
          </a:prstGeom>
        </p:spPr>
      </p:pic>
      <p:pic>
        <p:nvPicPr>
          <p:cNvPr id="10" name="Picture 9"/>
          <p:cNvPicPr>
            <a:picLocks noChangeAspect="1"/>
          </p:cNvPicPr>
          <p:nvPr/>
        </p:nvPicPr>
        <p:blipFill>
          <a:blip r:embed="rId3"/>
          <a:stretch>
            <a:fillRect/>
          </a:stretch>
        </p:blipFill>
        <p:spPr>
          <a:xfrm>
            <a:off x="487735" y="4339573"/>
            <a:ext cx="1047619" cy="495238"/>
          </a:xfrm>
          <a:prstGeom prst="rect">
            <a:avLst/>
          </a:prstGeom>
        </p:spPr>
      </p:pic>
      <p:sp>
        <p:nvSpPr>
          <p:cNvPr id="11" name="Rectangle 10"/>
          <p:cNvSpPr/>
          <p:nvPr/>
        </p:nvSpPr>
        <p:spPr>
          <a:xfrm>
            <a:off x="3538819" y="4262170"/>
            <a:ext cx="394855" cy="24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3609864" y="4385979"/>
            <a:ext cx="323810" cy="180952"/>
          </a:xfrm>
          <a:prstGeom prst="rect">
            <a:avLst/>
          </a:prstGeom>
        </p:spPr>
      </p:pic>
      <p:cxnSp>
        <p:nvCxnSpPr>
          <p:cNvPr id="19" name="Straight Connector 18"/>
          <p:cNvCxnSpPr/>
          <p:nvPr/>
        </p:nvCxnSpPr>
        <p:spPr>
          <a:xfrm>
            <a:off x="4614863" y="4465014"/>
            <a:ext cx="9525" cy="12554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487735" y="883713"/>
            <a:ext cx="1374186" cy="2386312"/>
          </a:xfrm>
          <a:prstGeom prst="rect">
            <a:avLst/>
          </a:prstGeom>
        </p:spPr>
      </p:pic>
      <p:sp>
        <p:nvSpPr>
          <p:cNvPr id="27" name="Rectangle 26"/>
          <p:cNvSpPr/>
          <p:nvPr/>
        </p:nvSpPr>
        <p:spPr>
          <a:xfrm>
            <a:off x="687537" y="106715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3653" y="1158494"/>
            <a:ext cx="981804" cy="369332"/>
          </a:xfrm>
          <a:prstGeom prst="rect">
            <a:avLst/>
          </a:prstGeom>
          <a:noFill/>
        </p:spPr>
        <p:txBody>
          <a:bodyPr wrap="square" rtlCol="0">
            <a:spAutoFit/>
          </a:bodyPr>
          <a:lstStyle/>
          <a:p>
            <a:pPr algn="r"/>
            <a:r>
              <a:rPr lang="en-US" dirty="0" smtClean="0"/>
              <a:t>OL</a:t>
            </a:r>
            <a:endParaRPr lang="en-US" dirty="0"/>
          </a:p>
        </p:txBody>
      </p:sp>
      <p:pic>
        <p:nvPicPr>
          <p:cNvPr id="29" name="Picture 28"/>
          <p:cNvPicPr>
            <a:picLocks noChangeAspect="1"/>
          </p:cNvPicPr>
          <p:nvPr/>
        </p:nvPicPr>
        <p:blipFill>
          <a:blip r:embed="rId2"/>
          <a:stretch>
            <a:fillRect/>
          </a:stretch>
        </p:blipFill>
        <p:spPr>
          <a:xfrm>
            <a:off x="301083" y="4994803"/>
            <a:ext cx="1313487" cy="1153306"/>
          </a:xfrm>
          <a:prstGeom prst="rect">
            <a:avLst/>
          </a:prstGeom>
        </p:spPr>
      </p:pic>
      <p:pic>
        <p:nvPicPr>
          <p:cNvPr id="3" name="Picture 2"/>
          <p:cNvPicPr>
            <a:picLocks noChangeAspect="1"/>
          </p:cNvPicPr>
          <p:nvPr/>
        </p:nvPicPr>
        <p:blipFill>
          <a:blip r:embed="rId6"/>
          <a:stretch>
            <a:fillRect/>
          </a:stretch>
        </p:blipFill>
        <p:spPr>
          <a:xfrm>
            <a:off x="3300002" y="5993523"/>
            <a:ext cx="595953" cy="834334"/>
          </a:xfrm>
          <a:prstGeom prst="rect">
            <a:avLst/>
          </a:prstGeom>
        </p:spPr>
      </p:pic>
      <p:pic>
        <p:nvPicPr>
          <p:cNvPr id="4" name="Picture 3"/>
          <p:cNvPicPr>
            <a:picLocks noChangeAspect="1"/>
          </p:cNvPicPr>
          <p:nvPr/>
        </p:nvPicPr>
        <p:blipFill>
          <a:blip r:embed="rId7"/>
          <a:stretch>
            <a:fillRect/>
          </a:stretch>
        </p:blipFill>
        <p:spPr>
          <a:xfrm rot="1144022">
            <a:off x="3232933" y="4045580"/>
            <a:ext cx="392790" cy="510041"/>
          </a:xfrm>
          <a:prstGeom prst="rect">
            <a:avLst/>
          </a:prstGeom>
        </p:spPr>
      </p:pic>
      <p:pic>
        <p:nvPicPr>
          <p:cNvPr id="7" name="Picture 6"/>
          <p:cNvPicPr>
            <a:picLocks noChangeAspect="1"/>
          </p:cNvPicPr>
          <p:nvPr/>
        </p:nvPicPr>
        <p:blipFill>
          <a:blip r:embed="rId8"/>
          <a:stretch>
            <a:fillRect/>
          </a:stretch>
        </p:blipFill>
        <p:spPr>
          <a:xfrm rot="1148783">
            <a:off x="4004270" y="4038694"/>
            <a:ext cx="580952" cy="523810"/>
          </a:xfrm>
          <a:prstGeom prst="rect">
            <a:avLst/>
          </a:prstGeom>
        </p:spPr>
      </p:pic>
      <p:pic>
        <p:nvPicPr>
          <p:cNvPr id="26" name="Picture 25"/>
          <p:cNvPicPr>
            <a:picLocks noChangeAspect="1"/>
          </p:cNvPicPr>
          <p:nvPr/>
        </p:nvPicPr>
        <p:blipFill>
          <a:blip r:embed="rId7"/>
          <a:stretch>
            <a:fillRect/>
          </a:stretch>
        </p:blipFill>
        <p:spPr>
          <a:xfrm rot="1144022">
            <a:off x="465956" y="4104975"/>
            <a:ext cx="392790" cy="510041"/>
          </a:xfrm>
          <a:prstGeom prst="rect">
            <a:avLst/>
          </a:prstGeom>
        </p:spPr>
      </p:pic>
      <p:pic>
        <p:nvPicPr>
          <p:cNvPr id="30" name="Picture 29"/>
          <p:cNvPicPr>
            <a:picLocks noChangeAspect="1"/>
          </p:cNvPicPr>
          <p:nvPr/>
        </p:nvPicPr>
        <p:blipFill>
          <a:blip r:embed="rId8"/>
          <a:stretch>
            <a:fillRect/>
          </a:stretch>
        </p:blipFill>
        <p:spPr>
          <a:xfrm rot="1148783">
            <a:off x="1226902" y="4098090"/>
            <a:ext cx="580952" cy="523810"/>
          </a:xfrm>
          <a:prstGeom prst="rect">
            <a:avLst/>
          </a:prstGeom>
        </p:spPr>
      </p:pic>
      <p:pic>
        <p:nvPicPr>
          <p:cNvPr id="31" name="Picture 30"/>
          <p:cNvPicPr>
            <a:picLocks noChangeAspect="1"/>
          </p:cNvPicPr>
          <p:nvPr/>
        </p:nvPicPr>
        <p:blipFill>
          <a:blip r:embed="rId5"/>
          <a:stretch>
            <a:fillRect/>
          </a:stretch>
        </p:blipFill>
        <p:spPr>
          <a:xfrm>
            <a:off x="3272477" y="911963"/>
            <a:ext cx="1374186" cy="2386312"/>
          </a:xfrm>
          <a:prstGeom prst="rect">
            <a:avLst/>
          </a:prstGeom>
        </p:spPr>
      </p:pic>
      <p:sp>
        <p:nvSpPr>
          <p:cNvPr id="32" name="Rectangle 31"/>
          <p:cNvSpPr/>
          <p:nvPr/>
        </p:nvSpPr>
        <p:spPr>
          <a:xfrm>
            <a:off x="3472279" y="1095401"/>
            <a:ext cx="1017356" cy="614563"/>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498395" y="1186744"/>
            <a:ext cx="981804" cy="369332"/>
          </a:xfrm>
          <a:prstGeom prst="rect">
            <a:avLst/>
          </a:prstGeom>
          <a:noFill/>
        </p:spPr>
        <p:txBody>
          <a:bodyPr wrap="square" rtlCol="0">
            <a:spAutoFit/>
          </a:bodyPr>
          <a:lstStyle/>
          <a:p>
            <a:r>
              <a:rPr lang="en-US" dirty="0" smtClean="0"/>
              <a:t>0 Ohms</a:t>
            </a:r>
            <a:endParaRPr lang="en-US" dirty="0"/>
          </a:p>
        </p:txBody>
      </p:sp>
      <p:cxnSp>
        <p:nvCxnSpPr>
          <p:cNvPr id="23" name="Straight Connector 22"/>
          <p:cNvCxnSpPr/>
          <p:nvPr/>
        </p:nvCxnSpPr>
        <p:spPr>
          <a:xfrm flipH="1">
            <a:off x="745067" y="2912533"/>
            <a:ext cx="440266" cy="120791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28261" y="2912533"/>
            <a:ext cx="52183" cy="12192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30033" y="2945932"/>
            <a:ext cx="27478" cy="11293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499556" y="2948062"/>
            <a:ext cx="434500" cy="11272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5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19496</TotalTime>
  <Words>2987</Words>
  <Application>Microsoft Office PowerPoint</Application>
  <PresentationFormat>Widescreen</PresentationFormat>
  <Paragraphs>261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completes this Instructional Document</vt:lpstr>
    </vt:vector>
  </TitlesOfParts>
  <Company>Northwest State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Tom Wylie</cp:lastModifiedBy>
  <cp:revision>515</cp:revision>
  <cp:lastPrinted>2018-03-05T02:07:05Z</cp:lastPrinted>
  <dcterms:created xsi:type="dcterms:W3CDTF">2017-02-02T11:48:26Z</dcterms:created>
  <dcterms:modified xsi:type="dcterms:W3CDTF">2018-09-04T21:10:58Z</dcterms:modified>
</cp:coreProperties>
</file>