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7" r:id="rId2"/>
    <p:sldId id="302" r:id="rId3"/>
    <p:sldId id="272" r:id="rId4"/>
    <p:sldId id="277" r:id="rId5"/>
    <p:sldId id="338" r:id="rId6"/>
    <p:sldId id="278" r:id="rId7"/>
    <p:sldId id="333" r:id="rId8"/>
    <p:sldId id="334" r:id="rId9"/>
    <p:sldId id="335" r:id="rId10"/>
    <p:sldId id="298" r:id="rId11"/>
    <p:sldId id="336" r:id="rId12"/>
    <p:sldId id="330" r:id="rId13"/>
    <p:sldId id="331" r:id="rId14"/>
    <p:sldId id="295" r:id="rId15"/>
    <p:sldId id="296" r:id="rId16"/>
    <p:sldId id="300" r:id="rId17"/>
    <p:sldId id="339" r:id="rId18"/>
    <p:sldId id="326" r:id="rId19"/>
    <p:sldId id="340" r:id="rId20"/>
    <p:sldId id="299" r:id="rId21"/>
    <p:sldId id="307" r:id="rId22"/>
    <p:sldId id="341" r:id="rId23"/>
    <p:sldId id="342" r:id="rId24"/>
    <p:sldId id="343" r:id="rId25"/>
    <p:sldId id="344" r:id="rId26"/>
    <p:sldId id="345" r:id="rId27"/>
    <p:sldId id="346" r:id="rId28"/>
    <p:sldId id="347" r:id="rId29"/>
    <p:sldId id="313" r:id="rId3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82A776CB-2DD2-43DB-BC53-3BF7FA6BB8CD}" type="datetimeFigureOut">
              <a:rPr lang="en-US" smtClean="0"/>
              <a:t>8/28/2018</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FC15166-97D7-4441-8C48-91455378AB6B}" type="slidenum">
              <a:rPr lang="en-US" smtClean="0"/>
              <a:t>‹#›</a:t>
            </a:fld>
            <a:endParaRPr lang="en-US"/>
          </a:p>
        </p:txBody>
      </p:sp>
    </p:spTree>
    <p:extLst>
      <p:ext uri="{BB962C8B-B14F-4D97-AF65-F5344CB8AC3E}">
        <p14:creationId xmlns:p14="http://schemas.microsoft.com/office/powerpoint/2010/main" val="38557687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6495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06551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1367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09221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A31EC-213D-43F3-A234-3475355EA19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60774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A31EC-213D-43F3-A234-3475355EA19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2179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A31EC-213D-43F3-A234-3475355EA19E}"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3553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A31EC-213D-43F3-A234-3475355EA19E}"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43560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A31EC-213D-43F3-A234-3475355EA19E}"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414576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974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09479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31EC-213D-43F3-A234-3475355EA19E}"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07961-742A-40C4-9C65-638DE6C72E42}" type="slidenum">
              <a:rPr lang="en-US" smtClean="0"/>
              <a:t>‹#›</a:t>
            </a:fld>
            <a:endParaRPr lang="en-US"/>
          </a:p>
        </p:txBody>
      </p:sp>
    </p:spTree>
    <p:extLst>
      <p:ext uri="{BB962C8B-B14F-4D97-AF65-F5344CB8AC3E}">
        <p14:creationId xmlns:p14="http://schemas.microsoft.com/office/powerpoint/2010/main" val="164345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8667" y="696191"/>
            <a:ext cx="8184676" cy="1754326"/>
          </a:xfrm>
          <a:prstGeom prst="rect">
            <a:avLst/>
          </a:prstGeom>
          <a:noFill/>
        </p:spPr>
        <p:txBody>
          <a:bodyPr wrap="none" rtlCol="0">
            <a:spAutoFit/>
          </a:bodyPr>
          <a:lstStyle/>
          <a:p>
            <a:pPr algn="ctr"/>
            <a:r>
              <a:rPr lang="en-US" sz="5400" dirty="0" smtClean="0"/>
              <a:t>Motor Branch Circuits Basics</a:t>
            </a:r>
          </a:p>
          <a:p>
            <a:pPr algn="ctr"/>
            <a:r>
              <a:rPr lang="en-US" sz="5400" dirty="0" smtClean="0"/>
              <a:t>IEC &amp; NEMA Devices</a:t>
            </a:r>
            <a:endParaRPr lang="en-US" sz="5400" dirty="0"/>
          </a:p>
        </p:txBody>
      </p:sp>
      <p:sp>
        <p:nvSpPr>
          <p:cNvPr id="3" name="TextBox 2"/>
          <p:cNvSpPr txBox="1"/>
          <p:nvPr/>
        </p:nvSpPr>
        <p:spPr>
          <a:xfrm>
            <a:off x="3969327" y="2680854"/>
            <a:ext cx="4063356" cy="461665"/>
          </a:xfrm>
          <a:prstGeom prst="rect">
            <a:avLst/>
          </a:prstGeom>
          <a:noFill/>
        </p:spPr>
        <p:txBody>
          <a:bodyPr wrap="none" rtlCol="0">
            <a:spAutoFit/>
          </a:bodyPr>
          <a:lstStyle/>
          <a:p>
            <a:r>
              <a:rPr lang="en-US" sz="2400" dirty="0" smtClean="0"/>
              <a:t>Created by Tom Wylie, 3/12/17</a:t>
            </a:r>
            <a:endParaRPr lang="en-US" sz="2400" dirty="0"/>
          </a:p>
        </p:txBody>
      </p:sp>
    </p:spTree>
    <p:extLst>
      <p:ext uri="{BB962C8B-B14F-4D97-AF65-F5344CB8AC3E}">
        <p14:creationId xmlns:p14="http://schemas.microsoft.com/office/powerpoint/2010/main" val="404661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25556"/>
            <a:ext cx="8965147" cy="707886"/>
          </a:xfrm>
          <a:prstGeom prst="rect">
            <a:avLst/>
          </a:prstGeom>
          <a:noFill/>
        </p:spPr>
        <p:txBody>
          <a:bodyPr wrap="none" rtlCol="0">
            <a:spAutoFit/>
          </a:bodyPr>
          <a:lstStyle/>
          <a:p>
            <a:r>
              <a:rPr lang="en-US" sz="4000" dirty="0" smtClean="0"/>
              <a:t>IEC versus NEMA Power &amp; Control Devices</a:t>
            </a:r>
            <a:endParaRPr lang="en-US" sz="4000" dirty="0"/>
          </a:p>
        </p:txBody>
      </p:sp>
      <p:sp>
        <p:nvSpPr>
          <p:cNvPr id="6" name="TextBox 5"/>
          <p:cNvSpPr txBox="1"/>
          <p:nvPr/>
        </p:nvSpPr>
        <p:spPr>
          <a:xfrm>
            <a:off x="6745847" y="733442"/>
            <a:ext cx="4870420" cy="6186309"/>
          </a:xfrm>
          <a:prstGeom prst="rect">
            <a:avLst/>
          </a:prstGeom>
          <a:noFill/>
        </p:spPr>
        <p:txBody>
          <a:bodyPr wrap="square" rtlCol="0">
            <a:spAutoFit/>
          </a:bodyPr>
          <a:lstStyle/>
          <a:p>
            <a:r>
              <a:rPr lang="en-US" dirty="0" smtClean="0">
                <a:solidFill>
                  <a:srgbClr val="0070C0"/>
                </a:solidFill>
              </a:rPr>
              <a:t>This chart shows some basic difference between NEMA and IEC devices.  The NEMA devices are much more robust, but for anything less than 100HP rating, NEMA is double the size and double the price of an IEC device.</a:t>
            </a:r>
          </a:p>
          <a:p>
            <a:r>
              <a:rPr lang="en-US" dirty="0" smtClean="0">
                <a:solidFill>
                  <a:srgbClr val="0070C0"/>
                </a:solidFill>
              </a:rPr>
              <a:t>A NEMA installation requires minimal engineering for a motor branch circuit installation.  An IEC installation requires quite a bit of engineering.</a:t>
            </a:r>
          </a:p>
          <a:p>
            <a:r>
              <a:rPr lang="en-US" dirty="0" smtClean="0">
                <a:solidFill>
                  <a:srgbClr val="0070C0"/>
                </a:solidFill>
              </a:rPr>
              <a:t>IEC devices are rated in current and also has specifications on the duty cycle (not continuous).</a:t>
            </a:r>
          </a:p>
          <a:p>
            <a:r>
              <a:rPr lang="en-US" dirty="0" smtClean="0">
                <a:solidFill>
                  <a:srgbClr val="0070C0"/>
                </a:solidFill>
              </a:rPr>
              <a:t>NEMA on the other hand is pretty much constant duty.</a:t>
            </a:r>
          </a:p>
          <a:p>
            <a:endParaRPr lang="en-US" dirty="0">
              <a:solidFill>
                <a:srgbClr val="0070C0"/>
              </a:solidFill>
            </a:endParaRPr>
          </a:p>
          <a:p>
            <a:r>
              <a:rPr lang="en-US" dirty="0" smtClean="0">
                <a:solidFill>
                  <a:srgbClr val="0070C0"/>
                </a:solidFill>
              </a:rPr>
              <a:t>NEMA has been around for many years, but now IEC is overtaking NEMA as far as the number of installation.  A safe bet is that any industrial technician will need to know how to work on both.</a:t>
            </a:r>
          </a:p>
          <a:p>
            <a:endParaRPr lang="en-US" dirty="0">
              <a:solidFill>
                <a:srgbClr val="0070C0"/>
              </a:solidFill>
            </a:endParaRPr>
          </a:p>
          <a:p>
            <a:r>
              <a:rPr lang="en-US" dirty="0" smtClean="0">
                <a:solidFill>
                  <a:srgbClr val="0070C0"/>
                </a:solidFill>
              </a:rPr>
              <a:t>Another term the user may run into is finger safe.  The diagram to the right shows this concept.</a:t>
            </a:r>
          </a:p>
          <a:p>
            <a:endParaRPr lang="en-US" dirty="0">
              <a:solidFill>
                <a:srgbClr val="0070C0"/>
              </a:solidFill>
            </a:endParaRPr>
          </a:p>
        </p:txBody>
      </p:sp>
      <p:pic>
        <p:nvPicPr>
          <p:cNvPr id="3" name="Picture 2"/>
          <p:cNvPicPr>
            <a:picLocks noChangeAspect="1"/>
          </p:cNvPicPr>
          <p:nvPr/>
        </p:nvPicPr>
        <p:blipFill>
          <a:blip r:embed="rId2"/>
          <a:stretch>
            <a:fillRect/>
          </a:stretch>
        </p:blipFill>
        <p:spPr>
          <a:xfrm>
            <a:off x="163809" y="864275"/>
            <a:ext cx="5780034" cy="2861059"/>
          </a:xfrm>
          <a:prstGeom prst="rect">
            <a:avLst/>
          </a:prstGeom>
        </p:spPr>
      </p:pic>
      <p:pic>
        <p:nvPicPr>
          <p:cNvPr id="5" name="Picture 4"/>
          <p:cNvPicPr>
            <a:picLocks noChangeAspect="1"/>
          </p:cNvPicPr>
          <p:nvPr/>
        </p:nvPicPr>
        <p:blipFill>
          <a:blip r:embed="rId3"/>
          <a:stretch>
            <a:fillRect/>
          </a:stretch>
        </p:blipFill>
        <p:spPr>
          <a:xfrm>
            <a:off x="836838" y="4178581"/>
            <a:ext cx="1811561" cy="2256086"/>
          </a:xfrm>
          <a:prstGeom prst="rect">
            <a:avLst/>
          </a:prstGeom>
        </p:spPr>
      </p:pic>
      <p:sp>
        <p:nvSpPr>
          <p:cNvPr id="7" name="TextBox 6"/>
          <p:cNvSpPr txBox="1"/>
          <p:nvPr/>
        </p:nvSpPr>
        <p:spPr>
          <a:xfrm>
            <a:off x="3251200" y="4784559"/>
            <a:ext cx="3025422" cy="1754326"/>
          </a:xfrm>
          <a:prstGeom prst="rect">
            <a:avLst/>
          </a:prstGeom>
          <a:noFill/>
        </p:spPr>
        <p:txBody>
          <a:bodyPr wrap="square" rtlCol="0">
            <a:spAutoFit/>
          </a:bodyPr>
          <a:lstStyle/>
          <a:p>
            <a:r>
              <a:rPr lang="en-US" dirty="0" smtClean="0">
                <a:solidFill>
                  <a:srgbClr val="FF0000"/>
                </a:solidFill>
              </a:rPr>
              <a:t>IP2X Finger safe is an IEC rating.  Finger safe means the screws are recessed and the opening is only 12.5 mm, so most fingers cannot fit into the opening</a:t>
            </a:r>
            <a:endParaRPr lang="en-US" dirty="0">
              <a:solidFill>
                <a:srgbClr val="FF0000"/>
              </a:solidFill>
            </a:endParaRPr>
          </a:p>
        </p:txBody>
      </p:sp>
      <p:cxnSp>
        <p:nvCxnSpPr>
          <p:cNvPr id="8" name="Straight Arrow Connector 7"/>
          <p:cNvCxnSpPr/>
          <p:nvPr/>
        </p:nvCxnSpPr>
        <p:spPr>
          <a:xfrm flipH="1" flipV="1">
            <a:off x="2377115" y="4556263"/>
            <a:ext cx="874085" cy="5463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00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25556"/>
            <a:ext cx="5437386" cy="707886"/>
          </a:xfrm>
          <a:prstGeom prst="rect">
            <a:avLst/>
          </a:prstGeom>
          <a:noFill/>
        </p:spPr>
        <p:txBody>
          <a:bodyPr wrap="none" rtlCol="0">
            <a:spAutoFit/>
          </a:bodyPr>
          <a:lstStyle/>
          <a:p>
            <a:r>
              <a:rPr lang="en-US" sz="4000" dirty="0" smtClean="0"/>
              <a:t>IEC versus NEMA Starters</a:t>
            </a:r>
            <a:endParaRPr lang="en-US" sz="4000" dirty="0"/>
          </a:p>
        </p:txBody>
      </p:sp>
      <p:sp>
        <p:nvSpPr>
          <p:cNvPr id="6" name="TextBox 5"/>
          <p:cNvSpPr txBox="1"/>
          <p:nvPr/>
        </p:nvSpPr>
        <p:spPr>
          <a:xfrm>
            <a:off x="6745847" y="523639"/>
            <a:ext cx="4870420" cy="6186309"/>
          </a:xfrm>
          <a:prstGeom prst="rect">
            <a:avLst/>
          </a:prstGeom>
          <a:noFill/>
        </p:spPr>
        <p:txBody>
          <a:bodyPr wrap="square" rtlCol="0">
            <a:spAutoFit/>
          </a:bodyPr>
          <a:lstStyle/>
          <a:p>
            <a:r>
              <a:rPr lang="en-US" dirty="0" smtClean="0">
                <a:solidFill>
                  <a:srgbClr val="0070C0"/>
                </a:solidFill>
              </a:rPr>
              <a:t>This illustration shows a NEMA motor starter on the left, and an IEC motor starter on the right.</a:t>
            </a:r>
          </a:p>
          <a:p>
            <a:endParaRPr lang="en-US" dirty="0">
              <a:solidFill>
                <a:srgbClr val="0070C0"/>
              </a:solidFill>
            </a:endParaRPr>
          </a:p>
          <a:p>
            <a:r>
              <a:rPr lang="en-US" dirty="0" smtClean="0">
                <a:solidFill>
                  <a:srgbClr val="0070C0"/>
                </a:solidFill>
              </a:rPr>
              <a:t>Both of these devices are rated at 27 amps.  As you can see the NEMA is quite larger and is also more expensive.  It is durable, will last a long time, and is considered of higher quality when speaking with people that work in the maintenance field.</a:t>
            </a:r>
          </a:p>
          <a:p>
            <a:endParaRPr lang="en-US" dirty="0">
              <a:solidFill>
                <a:srgbClr val="0070C0"/>
              </a:solidFill>
            </a:endParaRPr>
          </a:p>
          <a:p>
            <a:r>
              <a:rPr lang="en-US" dirty="0" smtClean="0">
                <a:solidFill>
                  <a:srgbClr val="0070C0"/>
                </a:solidFill>
              </a:rPr>
              <a:t>The IEC is smaller, less expensive, but also has some features that is lacking in the NEMA.  One of the most obvious is that the overload trip is adjustable, which has its advantages if a motor needs replacing and the FLA is a little more or less.  Whereas the NEMA has heaters that are set and not adjustable.</a:t>
            </a:r>
          </a:p>
          <a:p>
            <a:endParaRPr lang="en-US" dirty="0">
              <a:solidFill>
                <a:srgbClr val="0070C0"/>
              </a:solidFill>
            </a:endParaRPr>
          </a:p>
          <a:p>
            <a:r>
              <a:rPr lang="en-US" dirty="0" smtClean="0">
                <a:solidFill>
                  <a:srgbClr val="0070C0"/>
                </a:solidFill>
              </a:rPr>
              <a:t>Another nice feature of IEC is that phase loss detection is standard.  So if a power fuse blows, the starter senses the phase loss and trips the overload.</a:t>
            </a:r>
          </a:p>
          <a:p>
            <a:endParaRPr lang="en-US" dirty="0"/>
          </a:p>
        </p:txBody>
      </p:sp>
      <p:pic>
        <p:nvPicPr>
          <p:cNvPr id="2" name="Picture 1"/>
          <p:cNvPicPr>
            <a:picLocks noChangeAspect="1"/>
          </p:cNvPicPr>
          <p:nvPr/>
        </p:nvPicPr>
        <p:blipFill>
          <a:blip r:embed="rId2"/>
          <a:stretch>
            <a:fillRect/>
          </a:stretch>
        </p:blipFill>
        <p:spPr>
          <a:xfrm>
            <a:off x="729317" y="1446320"/>
            <a:ext cx="4237538" cy="3394587"/>
          </a:xfrm>
          <a:prstGeom prst="rect">
            <a:avLst/>
          </a:prstGeom>
        </p:spPr>
      </p:pic>
    </p:spTree>
    <p:extLst>
      <p:ext uri="{BB962C8B-B14F-4D97-AF65-F5344CB8AC3E}">
        <p14:creationId xmlns:p14="http://schemas.microsoft.com/office/powerpoint/2010/main" val="1851380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40" y="0"/>
            <a:ext cx="6601807" cy="707886"/>
          </a:xfrm>
          <a:prstGeom prst="rect">
            <a:avLst/>
          </a:prstGeom>
          <a:noFill/>
        </p:spPr>
        <p:txBody>
          <a:bodyPr wrap="none" rtlCol="0">
            <a:spAutoFit/>
          </a:bodyPr>
          <a:lstStyle/>
          <a:p>
            <a:r>
              <a:rPr lang="en-US" sz="4000" dirty="0" smtClean="0"/>
              <a:t>IEC versus NEMA Starters cont.</a:t>
            </a:r>
            <a:endParaRPr lang="en-US" sz="4000" dirty="0"/>
          </a:p>
        </p:txBody>
      </p:sp>
      <p:sp>
        <p:nvSpPr>
          <p:cNvPr id="6" name="TextBox 5"/>
          <p:cNvSpPr txBox="1"/>
          <p:nvPr/>
        </p:nvSpPr>
        <p:spPr>
          <a:xfrm>
            <a:off x="6745847" y="353943"/>
            <a:ext cx="4870420" cy="6186309"/>
          </a:xfrm>
          <a:prstGeom prst="rect">
            <a:avLst/>
          </a:prstGeom>
          <a:noFill/>
        </p:spPr>
        <p:txBody>
          <a:bodyPr wrap="square" rtlCol="0">
            <a:spAutoFit/>
          </a:bodyPr>
          <a:lstStyle/>
          <a:p>
            <a:r>
              <a:rPr lang="en-US" dirty="0" smtClean="0">
                <a:solidFill>
                  <a:srgbClr val="0070C0"/>
                </a:solidFill>
              </a:rPr>
              <a:t>Another advantage of IEC motor starters is that the overload relays can be purchased with multiple Trip Class settings (this is standard on most overload relays).</a:t>
            </a:r>
          </a:p>
          <a:p>
            <a:r>
              <a:rPr lang="en-US" dirty="0" smtClean="0">
                <a:solidFill>
                  <a:srgbClr val="0070C0"/>
                </a:solidFill>
              </a:rPr>
              <a:t>The Trip Class is refers to the amount of time that an overload condition exists before the overload relay trips out and changes the state of the overload contact.</a:t>
            </a:r>
          </a:p>
          <a:p>
            <a:r>
              <a:rPr lang="en-US" dirty="0" smtClean="0">
                <a:solidFill>
                  <a:srgbClr val="0070C0"/>
                </a:solidFill>
              </a:rPr>
              <a:t>Most NEMA starters have a Trip Class of 20, where the IEC as shown is adjustable with DIP (Dual Inline Package) switches that will Trip Classes of 10, 15, 20 and 30.</a:t>
            </a:r>
          </a:p>
          <a:p>
            <a:r>
              <a:rPr lang="en-US" dirty="0" smtClean="0">
                <a:solidFill>
                  <a:srgbClr val="0070C0"/>
                </a:solidFill>
              </a:rPr>
              <a:t>Basically a Trip Class of 10 means that if the motor is pulling 6 times the FLA of the motor in an overload, the starter will trip out in 10 seconds.</a:t>
            </a:r>
          </a:p>
          <a:p>
            <a:endParaRPr lang="en-US" dirty="0">
              <a:solidFill>
                <a:srgbClr val="0070C0"/>
              </a:solidFill>
            </a:endParaRPr>
          </a:p>
          <a:p>
            <a:r>
              <a:rPr lang="en-US" dirty="0" smtClean="0">
                <a:solidFill>
                  <a:srgbClr val="0070C0"/>
                </a:solidFill>
              </a:rPr>
              <a:t>Realize that if the overload is twice the FLA, the Trip Class of 10 will take longer than 10 seconds to trip, but will trip faster than a Trip Class of 20.</a:t>
            </a:r>
          </a:p>
          <a:p>
            <a:endParaRPr lang="en-US" dirty="0">
              <a:solidFill>
                <a:srgbClr val="0070C0"/>
              </a:solidFill>
            </a:endParaRPr>
          </a:p>
          <a:p>
            <a:r>
              <a:rPr lang="en-US" dirty="0" smtClean="0">
                <a:solidFill>
                  <a:srgbClr val="0070C0"/>
                </a:solidFill>
              </a:rPr>
              <a:t>This feature on an IEC starter, simply protects the motor better than a NEMA starter does. </a:t>
            </a:r>
          </a:p>
        </p:txBody>
      </p:sp>
      <p:pic>
        <p:nvPicPr>
          <p:cNvPr id="2" name="Picture 1"/>
          <p:cNvPicPr>
            <a:picLocks noChangeAspect="1"/>
          </p:cNvPicPr>
          <p:nvPr/>
        </p:nvPicPr>
        <p:blipFill>
          <a:blip r:embed="rId2"/>
          <a:stretch>
            <a:fillRect/>
          </a:stretch>
        </p:blipFill>
        <p:spPr>
          <a:xfrm>
            <a:off x="233966" y="707886"/>
            <a:ext cx="4237538" cy="3394587"/>
          </a:xfrm>
          <a:prstGeom prst="rect">
            <a:avLst/>
          </a:prstGeom>
        </p:spPr>
      </p:pic>
      <p:pic>
        <p:nvPicPr>
          <p:cNvPr id="3" name="Picture 2"/>
          <p:cNvPicPr>
            <a:picLocks noChangeAspect="1"/>
          </p:cNvPicPr>
          <p:nvPr/>
        </p:nvPicPr>
        <p:blipFill>
          <a:blip r:embed="rId3"/>
          <a:stretch>
            <a:fillRect/>
          </a:stretch>
        </p:blipFill>
        <p:spPr>
          <a:xfrm>
            <a:off x="3460891" y="4193878"/>
            <a:ext cx="2461250" cy="2425131"/>
          </a:xfrm>
          <a:prstGeom prst="rect">
            <a:avLst/>
          </a:prstGeom>
        </p:spPr>
      </p:pic>
      <p:sp>
        <p:nvSpPr>
          <p:cNvPr id="7" name="TextBox 6"/>
          <p:cNvSpPr txBox="1"/>
          <p:nvPr/>
        </p:nvSpPr>
        <p:spPr>
          <a:xfrm>
            <a:off x="0" y="5141681"/>
            <a:ext cx="2601353" cy="1477328"/>
          </a:xfrm>
          <a:prstGeom prst="rect">
            <a:avLst/>
          </a:prstGeom>
          <a:noFill/>
        </p:spPr>
        <p:txBody>
          <a:bodyPr wrap="none" rtlCol="0">
            <a:spAutoFit/>
          </a:bodyPr>
          <a:lstStyle/>
          <a:p>
            <a:pPr algn="ctr"/>
            <a:r>
              <a:rPr lang="en-US" dirty="0" smtClean="0">
                <a:solidFill>
                  <a:srgbClr val="FF0000"/>
                </a:solidFill>
              </a:rPr>
              <a:t>These are DIP switches</a:t>
            </a:r>
          </a:p>
          <a:p>
            <a:pPr algn="ctr"/>
            <a:r>
              <a:rPr lang="en-US" dirty="0">
                <a:solidFill>
                  <a:srgbClr val="FF0000"/>
                </a:solidFill>
              </a:rPr>
              <a:t>t</a:t>
            </a:r>
            <a:r>
              <a:rPr lang="en-US" dirty="0" smtClean="0">
                <a:solidFill>
                  <a:srgbClr val="FF0000"/>
                </a:solidFill>
              </a:rPr>
              <a:t>hat are found on the </a:t>
            </a:r>
          </a:p>
          <a:p>
            <a:pPr algn="ctr"/>
            <a:r>
              <a:rPr lang="en-US" dirty="0">
                <a:solidFill>
                  <a:srgbClr val="FF0000"/>
                </a:solidFill>
              </a:rPr>
              <a:t>s</a:t>
            </a:r>
            <a:r>
              <a:rPr lang="en-US" dirty="0" smtClean="0">
                <a:solidFill>
                  <a:srgbClr val="FF0000"/>
                </a:solidFill>
              </a:rPr>
              <a:t>ide of many IEC overload</a:t>
            </a:r>
          </a:p>
          <a:p>
            <a:pPr algn="ctr"/>
            <a:r>
              <a:rPr lang="en-US" dirty="0">
                <a:solidFill>
                  <a:srgbClr val="FF0000"/>
                </a:solidFill>
              </a:rPr>
              <a:t>r</a:t>
            </a:r>
            <a:r>
              <a:rPr lang="en-US" dirty="0" smtClean="0">
                <a:solidFill>
                  <a:srgbClr val="FF0000"/>
                </a:solidFill>
              </a:rPr>
              <a:t>elays that will allow the</a:t>
            </a:r>
          </a:p>
          <a:p>
            <a:pPr algn="ctr"/>
            <a:r>
              <a:rPr lang="en-US" dirty="0">
                <a:solidFill>
                  <a:srgbClr val="FF0000"/>
                </a:solidFill>
              </a:rPr>
              <a:t>u</a:t>
            </a:r>
            <a:r>
              <a:rPr lang="en-US" dirty="0" smtClean="0">
                <a:solidFill>
                  <a:srgbClr val="FF0000"/>
                </a:solidFill>
              </a:rPr>
              <a:t>ser to set the Trip Class</a:t>
            </a:r>
            <a:endParaRPr lang="en-US" dirty="0">
              <a:solidFill>
                <a:srgbClr val="FF0000"/>
              </a:solidFill>
            </a:endParaRPr>
          </a:p>
        </p:txBody>
      </p:sp>
      <p:cxnSp>
        <p:nvCxnSpPr>
          <p:cNvPr id="8" name="Straight Arrow Connector 7"/>
          <p:cNvCxnSpPr/>
          <p:nvPr/>
        </p:nvCxnSpPr>
        <p:spPr>
          <a:xfrm flipV="1">
            <a:off x="2494772" y="5153891"/>
            <a:ext cx="1588855" cy="786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894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4913" y="801404"/>
            <a:ext cx="3519718" cy="4258969"/>
          </a:xfrm>
          <a:prstGeom prst="rect">
            <a:avLst/>
          </a:prstGeom>
        </p:spPr>
      </p:pic>
      <p:sp>
        <p:nvSpPr>
          <p:cNvPr id="4" name="TextBox 3"/>
          <p:cNvSpPr txBox="1"/>
          <p:nvPr/>
        </p:nvSpPr>
        <p:spPr>
          <a:xfrm>
            <a:off x="144040" y="0"/>
            <a:ext cx="4140942" cy="707886"/>
          </a:xfrm>
          <a:prstGeom prst="rect">
            <a:avLst/>
          </a:prstGeom>
          <a:noFill/>
        </p:spPr>
        <p:txBody>
          <a:bodyPr wrap="none" rtlCol="0">
            <a:spAutoFit/>
          </a:bodyPr>
          <a:lstStyle/>
          <a:p>
            <a:r>
              <a:rPr lang="en-US" sz="4000" dirty="0" smtClean="0"/>
              <a:t>Overload Trip Class</a:t>
            </a:r>
            <a:endParaRPr lang="en-US" sz="4000" dirty="0"/>
          </a:p>
        </p:txBody>
      </p:sp>
      <p:sp>
        <p:nvSpPr>
          <p:cNvPr id="6" name="TextBox 5"/>
          <p:cNvSpPr txBox="1"/>
          <p:nvPr/>
        </p:nvSpPr>
        <p:spPr>
          <a:xfrm>
            <a:off x="6655824" y="707886"/>
            <a:ext cx="4870420" cy="5078313"/>
          </a:xfrm>
          <a:prstGeom prst="rect">
            <a:avLst/>
          </a:prstGeom>
          <a:noFill/>
        </p:spPr>
        <p:txBody>
          <a:bodyPr wrap="square" rtlCol="0">
            <a:spAutoFit/>
          </a:bodyPr>
          <a:lstStyle/>
          <a:p>
            <a:r>
              <a:rPr lang="en-US" dirty="0" smtClean="0">
                <a:solidFill>
                  <a:srgbClr val="0070C0"/>
                </a:solidFill>
              </a:rPr>
              <a:t>This is a Time versus FLA chart from a vendor cut-sheet on an IEC overload relay.  It would be similar for a NEMA overload relay.</a:t>
            </a:r>
          </a:p>
          <a:p>
            <a:endParaRPr lang="en-US" dirty="0">
              <a:solidFill>
                <a:srgbClr val="0070C0"/>
              </a:solidFill>
            </a:endParaRPr>
          </a:p>
          <a:p>
            <a:r>
              <a:rPr lang="en-US" dirty="0" smtClean="0">
                <a:solidFill>
                  <a:srgbClr val="0070C0"/>
                </a:solidFill>
              </a:rPr>
              <a:t>Notice that the curve, time or FLA is not linear.  This is why the user needs to be able to read this type of diagram.  </a:t>
            </a:r>
          </a:p>
          <a:p>
            <a:endParaRPr lang="en-US" dirty="0">
              <a:solidFill>
                <a:srgbClr val="0070C0"/>
              </a:solidFill>
            </a:endParaRPr>
          </a:p>
          <a:p>
            <a:r>
              <a:rPr lang="en-US" dirty="0" smtClean="0">
                <a:solidFill>
                  <a:srgbClr val="0070C0"/>
                </a:solidFill>
              </a:rPr>
              <a:t>At 6 times the FLA, the overload trips in 10 seconds.</a:t>
            </a:r>
          </a:p>
          <a:p>
            <a:endParaRPr lang="en-US" dirty="0">
              <a:solidFill>
                <a:srgbClr val="0070C0"/>
              </a:solidFill>
            </a:endParaRPr>
          </a:p>
          <a:p>
            <a:r>
              <a:rPr lang="en-US" dirty="0" smtClean="0">
                <a:solidFill>
                  <a:srgbClr val="0070C0"/>
                </a:solidFill>
              </a:rPr>
              <a:t>At 2 times the FLA, the overload will trip in 40 seconds.</a:t>
            </a:r>
          </a:p>
          <a:p>
            <a:endParaRPr lang="en-US" dirty="0">
              <a:solidFill>
                <a:srgbClr val="0070C0"/>
              </a:solidFill>
            </a:endParaRPr>
          </a:p>
          <a:p>
            <a:r>
              <a:rPr lang="en-US" dirty="0" smtClean="0">
                <a:solidFill>
                  <a:srgbClr val="0070C0"/>
                </a:solidFill>
              </a:rPr>
              <a:t>At 4 times the FLA, the overload will trip in approximately 17 seconds.</a:t>
            </a:r>
          </a:p>
          <a:p>
            <a:endParaRPr lang="en-US" dirty="0">
              <a:solidFill>
                <a:srgbClr val="0070C0"/>
              </a:solidFill>
            </a:endParaRPr>
          </a:p>
          <a:p>
            <a:endParaRPr lang="en-US" dirty="0" smtClean="0">
              <a:solidFill>
                <a:srgbClr val="0070C0"/>
              </a:solidFill>
            </a:endParaRPr>
          </a:p>
        </p:txBody>
      </p:sp>
      <p:sp>
        <p:nvSpPr>
          <p:cNvPr id="7" name="TextBox 6"/>
          <p:cNvSpPr txBox="1"/>
          <p:nvPr/>
        </p:nvSpPr>
        <p:spPr>
          <a:xfrm>
            <a:off x="4478482" y="1046440"/>
            <a:ext cx="1953491" cy="2031325"/>
          </a:xfrm>
          <a:prstGeom prst="rect">
            <a:avLst/>
          </a:prstGeom>
          <a:noFill/>
        </p:spPr>
        <p:txBody>
          <a:bodyPr wrap="square" rtlCol="0">
            <a:spAutoFit/>
          </a:bodyPr>
          <a:lstStyle/>
          <a:p>
            <a:r>
              <a:rPr lang="en-US" dirty="0" smtClean="0">
                <a:solidFill>
                  <a:srgbClr val="FF0000"/>
                </a:solidFill>
              </a:rPr>
              <a:t>On this time/FLA curve, it shows that the overload will trip in 10 seconds if the overload is 6 times the FLA</a:t>
            </a:r>
            <a:endParaRPr lang="en-US" dirty="0">
              <a:solidFill>
                <a:srgbClr val="FF0000"/>
              </a:solidFill>
            </a:endParaRPr>
          </a:p>
        </p:txBody>
      </p:sp>
      <p:cxnSp>
        <p:nvCxnSpPr>
          <p:cNvPr id="8" name="Straight Arrow Connector 7"/>
          <p:cNvCxnSpPr/>
          <p:nvPr/>
        </p:nvCxnSpPr>
        <p:spPr>
          <a:xfrm flipH="1" flipV="1">
            <a:off x="3444943" y="4556262"/>
            <a:ext cx="542569" cy="4129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4132" y="4784559"/>
            <a:ext cx="784960" cy="369332"/>
          </a:xfrm>
          <a:prstGeom prst="rect">
            <a:avLst/>
          </a:prstGeom>
          <a:noFill/>
        </p:spPr>
        <p:txBody>
          <a:bodyPr wrap="square" rtlCol="0">
            <a:spAutoFit/>
          </a:bodyPr>
          <a:lstStyle/>
          <a:p>
            <a:r>
              <a:rPr lang="en-US" dirty="0" smtClean="0">
                <a:solidFill>
                  <a:srgbClr val="FF0000"/>
                </a:solidFill>
              </a:rPr>
              <a:t>6x FLA</a:t>
            </a:r>
            <a:endParaRPr lang="en-US" dirty="0">
              <a:solidFill>
                <a:srgbClr val="FF0000"/>
              </a:solidFill>
            </a:endParaRPr>
          </a:p>
        </p:txBody>
      </p:sp>
      <p:sp>
        <p:nvSpPr>
          <p:cNvPr id="14" name="TextBox 13"/>
          <p:cNvSpPr txBox="1"/>
          <p:nvPr/>
        </p:nvSpPr>
        <p:spPr>
          <a:xfrm>
            <a:off x="1304968" y="4781734"/>
            <a:ext cx="784960" cy="369332"/>
          </a:xfrm>
          <a:prstGeom prst="rect">
            <a:avLst/>
          </a:prstGeom>
          <a:noFill/>
        </p:spPr>
        <p:txBody>
          <a:bodyPr wrap="square" rtlCol="0">
            <a:spAutoFit/>
          </a:bodyPr>
          <a:lstStyle/>
          <a:p>
            <a:r>
              <a:rPr lang="en-US" dirty="0">
                <a:solidFill>
                  <a:srgbClr val="FF0000"/>
                </a:solidFill>
              </a:rPr>
              <a:t>2</a:t>
            </a:r>
            <a:r>
              <a:rPr lang="en-US" dirty="0" smtClean="0">
                <a:solidFill>
                  <a:srgbClr val="FF0000"/>
                </a:solidFill>
              </a:rPr>
              <a:t>x FLA</a:t>
            </a:r>
            <a:endParaRPr lang="en-US" dirty="0">
              <a:solidFill>
                <a:srgbClr val="FF0000"/>
              </a:solidFill>
            </a:endParaRPr>
          </a:p>
        </p:txBody>
      </p:sp>
      <p:cxnSp>
        <p:nvCxnSpPr>
          <p:cNvPr id="15" name="Straight Arrow Connector 14"/>
          <p:cNvCxnSpPr/>
          <p:nvPr/>
        </p:nvCxnSpPr>
        <p:spPr>
          <a:xfrm flipV="1">
            <a:off x="1878609" y="4530436"/>
            <a:ext cx="272309" cy="364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35789" y="2971800"/>
            <a:ext cx="415029" cy="7265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433" y="3585368"/>
            <a:ext cx="784960" cy="369332"/>
          </a:xfrm>
          <a:prstGeom prst="rect">
            <a:avLst/>
          </a:prstGeom>
          <a:noFill/>
        </p:spPr>
        <p:txBody>
          <a:bodyPr wrap="square" rtlCol="0">
            <a:spAutoFit/>
          </a:bodyPr>
          <a:lstStyle/>
          <a:p>
            <a:r>
              <a:rPr lang="en-US" dirty="0" smtClean="0">
                <a:solidFill>
                  <a:srgbClr val="FF0000"/>
                </a:solidFill>
              </a:rPr>
              <a:t>10 sec</a:t>
            </a:r>
            <a:endParaRPr lang="en-US" dirty="0">
              <a:solidFill>
                <a:srgbClr val="FF0000"/>
              </a:solidFill>
            </a:endParaRPr>
          </a:p>
        </p:txBody>
      </p:sp>
      <p:cxnSp>
        <p:nvCxnSpPr>
          <p:cNvPr id="20" name="Straight Arrow Connector 19"/>
          <p:cNvCxnSpPr/>
          <p:nvPr/>
        </p:nvCxnSpPr>
        <p:spPr>
          <a:xfrm flipH="1">
            <a:off x="3439391" y="1909553"/>
            <a:ext cx="1062471" cy="10310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8343" y="4069502"/>
            <a:ext cx="784960" cy="369332"/>
          </a:xfrm>
          <a:prstGeom prst="rect">
            <a:avLst/>
          </a:prstGeom>
          <a:noFill/>
        </p:spPr>
        <p:txBody>
          <a:bodyPr wrap="square" rtlCol="0">
            <a:spAutoFit/>
          </a:bodyPr>
          <a:lstStyle/>
          <a:p>
            <a:r>
              <a:rPr lang="en-US" dirty="0" smtClean="0">
                <a:solidFill>
                  <a:srgbClr val="FF0000"/>
                </a:solidFill>
              </a:rPr>
              <a:t>40 sec</a:t>
            </a:r>
            <a:endParaRPr lang="en-US" dirty="0">
              <a:solidFill>
                <a:srgbClr val="FF0000"/>
              </a:solidFill>
            </a:endParaRPr>
          </a:p>
        </p:txBody>
      </p:sp>
      <p:cxnSp>
        <p:nvCxnSpPr>
          <p:cNvPr id="23" name="Straight Arrow Connector 22"/>
          <p:cNvCxnSpPr/>
          <p:nvPr/>
        </p:nvCxnSpPr>
        <p:spPr>
          <a:xfrm flipV="1">
            <a:off x="1031591" y="2504209"/>
            <a:ext cx="1119327" cy="17514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01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7061677" cy="707886"/>
          </a:xfrm>
          <a:prstGeom prst="rect">
            <a:avLst/>
          </a:prstGeom>
          <a:noFill/>
        </p:spPr>
        <p:txBody>
          <a:bodyPr wrap="none" rtlCol="0">
            <a:spAutoFit/>
          </a:bodyPr>
          <a:lstStyle/>
          <a:p>
            <a:r>
              <a:rPr lang="en-US" sz="4000" dirty="0" smtClean="0"/>
              <a:t>IEC Motor Starter Overload Relay</a:t>
            </a:r>
            <a:endParaRPr lang="en-US" sz="4000" dirty="0"/>
          </a:p>
        </p:txBody>
      </p:sp>
      <p:sp>
        <p:nvSpPr>
          <p:cNvPr id="6" name="TextBox 5"/>
          <p:cNvSpPr txBox="1"/>
          <p:nvPr/>
        </p:nvSpPr>
        <p:spPr>
          <a:xfrm>
            <a:off x="6524978" y="897712"/>
            <a:ext cx="5091289" cy="4801314"/>
          </a:xfrm>
          <a:prstGeom prst="rect">
            <a:avLst/>
          </a:prstGeom>
          <a:noFill/>
        </p:spPr>
        <p:txBody>
          <a:bodyPr wrap="square" rtlCol="0">
            <a:spAutoFit/>
          </a:bodyPr>
          <a:lstStyle/>
          <a:p>
            <a:r>
              <a:rPr lang="en-US" dirty="0" smtClean="0">
                <a:solidFill>
                  <a:srgbClr val="0070C0"/>
                </a:solidFill>
              </a:rPr>
              <a:t>The overload relay used on the IEC motor starters on the NSCC wiring boards are the AB E1 Plus.  These have both a N.O. and N.C. overload contacts as shown in this illustration.</a:t>
            </a:r>
          </a:p>
          <a:p>
            <a:r>
              <a:rPr lang="en-US" dirty="0" smtClean="0">
                <a:solidFill>
                  <a:srgbClr val="0070C0"/>
                </a:solidFill>
              </a:rPr>
              <a:t>The unit is purchased as a 1-5 amp unit, and is adjustable to whatever the FLA is on the motor nameplate.  </a:t>
            </a:r>
          </a:p>
          <a:p>
            <a:r>
              <a:rPr lang="en-US" dirty="0" smtClean="0">
                <a:solidFill>
                  <a:srgbClr val="0070C0"/>
                </a:solidFill>
              </a:rPr>
              <a:t>The unit also has a test button to allow the user to trip the overload manually, and a reset button to reset it.</a:t>
            </a:r>
          </a:p>
          <a:p>
            <a:r>
              <a:rPr lang="en-US" dirty="0" smtClean="0">
                <a:solidFill>
                  <a:srgbClr val="0070C0"/>
                </a:solidFill>
              </a:rPr>
              <a:t>There are also DIP switches on the side of the overload unit that will allow the user to choose the Trip Class (how fast the unit will trip during an overload), and a switch to determine if the overload should be manually reset, or automatically reset after an overload.</a:t>
            </a:r>
          </a:p>
          <a:p>
            <a:endParaRPr lang="en-US" dirty="0"/>
          </a:p>
        </p:txBody>
      </p:sp>
      <p:pic>
        <p:nvPicPr>
          <p:cNvPr id="2" name="Picture 1"/>
          <p:cNvPicPr>
            <a:picLocks noChangeAspect="1"/>
          </p:cNvPicPr>
          <p:nvPr/>
        </p:nvPicPr>
        <p:blipFill>
          <a:blip r:embed="rId2"/>
          <a:stretch>
            <a:fillRect/>
          </a:stretch>
        </p:blipFill>
        <p:spPr>
          <a:xfrm>
            <a:off x="1237560" y="3775210"/>
            <a:ext cx="3191860" cy="1628063"/>
          </a:xfrm>
          <a:prstGeom prst="rect">
            <a:avLst/>
          </a:prstGeom>
        </p:spPr>
      </p:pic>
      <p:pic>
        <p:nvPicPr>
          <p:cNvPr id="7" name="Picture 6"/>
          <p:cNvPicPr>
            <a:picLocks noChangeAspect="1"/>
          </p:cNvPicPr>
          <p:nvPr/>
        </p:nvPicPr>
        <p:blipFill>
          <a:blip r:embed="rId3"/>
          <a:stretch>
            <a:fillRect/>
          </a:stretch>
        </p:blipFill>
        <p:spPr>
          <a:xfrm>
            <a:off x="1899935" y="998812"/>
            <a:ext cx="2095238" cy="2495238"/>
          </a:xfrm>
          <a:prstGeom prst="rect">
            <a:avLst/>
          </a:prstGeom>
        </p:spPr>
      </p:pic>
      <p:sp>
        <p:nvSpPr>
          <p:cNvPr id="8" name="Oval 7"/>
          <p:cNvSpPr/>
          <p:nvPr/>
        </p:nvSpPr>
        <p:spPr>
          <a:xfrm>
            <a:off x="3769217" y="3681067"/>
            <a:ext cx="768915" cy="172220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2202157" y="2125250"/>
            <a:ext cx="570882" cy="135074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flipH="1" flipV="1">
            <a:off x="2946400" y="3002844"/>
            <a:ext cx="935422" cy="93043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87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5517472" cy="707886"/>
          </a:xfrm>
          <a:prstGeom prst="rect">
            <a:avLst/>
          </a:prstGeom>
          <a:noFill/>
        </p:spPr>
        <p:txBody>
          <a:bodyPr wrap="none" rtlCol="0">
            <a:spAutoFit/>
          </a:bodyPr>
          <a:lstStyle/>
          <a:p>
            <a:r>
              <a:rPr lang="en-US" sz="4000" dirty="0" smtClean="0"/>
              <a:t>IEC Manual Motor Starter</a:t>
            </a:r>
            <a:endParaRPr lang="en-US" sz="4000" dirty="0"/>
          </a:p>
        </p:txBody>
      </p:sp>
      <p:sp>
        <p:nvSpPr>
          <p:cNvPr id="6" name="TextBox 5"/>
          <p:cNvSpPr txBox="1"/>
          <p:nvPr/>
        </p:nvSpPr>
        <p:spPr>
          <a:xfrm>
            <a:off x="6457244" y="897712"/>
            <a:ext cx="5159023" cy="3416320"/>
          </a:xfrm>
          <a:prstGeom prst="rect">
            <a:avLst/>
          </a:prstGeom>
          <a:noFill/>
        </p:spPr>
        <p:txBody>
          <a:bodyPr wrap="square" rtlCol="0">
            <a:spAutoFit/>
          </a:bodyPr>
          <a:lstStyle/>
          <a:p>
            <a:r>
              <a:rPr lang="en-US" dirty="0" smtClean="0">
                <a:solidFill>
                  <a:srgbClr val="0070C0"/>
                </a:solidFill>
              </a:rPr>
              <a:t>This illustration shows an IEC Manual Motor Starter.  The unit will shut off the motor with a manual switch, but will also protect the motor by sensing an overload, thus tripping the switch on the motor starter.  The overload amount is adjustable, in this case between 18-25 amps.</a:t>
            </a:r>
          </a:p>
          <a:p>
            <a:endParaRPr lang="en-US" dirty="0">
              <a:solidFill>
                <a:srgbClr val="0070C0"/>
              </a:solidFill>
            </a:endParaRPr>
          </a:p>
          <a:p>
            <a:r>
              <a:rPr lang="en-US" dirty="0" smtClean="0">
                <a:solidFill>
                  <a:srgbClr val="0070C0"/>
                </a:solidFill>
              </a:rPr>
              <a:t>The diagram in the lower right will show what a manual motor starter looks like on an electrical print.  </a:t>
            </a: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3" name="Picture 2"/>
          <p:cNvPicPr>
            <a:picLocks noChangeAspect="1"/>
          </p:cNvPicPr>
          <p:nvPr/>
        </p:nvPicPr>
        <p:blipFill>
          <a:blip r:embed="rId2"/>
          <a:stretch>
            <a:fillRect/>
          </a:stretch>
        </p:blipFill>
        <p:spPr>
          <a:xfrm>
            <a:off x="553254" y="811795"/>
            <a:ext cx="2268969" cy="4702527"/>
          </a:xfrm>
          <a:prstGeom prst="rect">
            <a:avLst/>
          </a:prstGeom>
        </p:spPr>
      </p:pic>
      <p:pic>
        <p:nvPicPr>
          <p:cNvPr id="5" name="Picture 4"/>
          <p:cNvPicPr>
            <a:picLocks noChangeAspect="1"/>
          </p:cNvPicPr>
          <p:nvPr/>
        </p:nvPicPr>
        <p:blipFill>
          <a:blip r:embed="rId3"/>
          <a:stretch>
            <a:fillRect/>
          </a:stretch>
        </p:blipFill>
        <p:spPr>
          <a:xfrm>
            <a:off x="3820362" y="3163058"/>
            <a:ext cx="1638743" cy="2689800"/>
          </a:xfrm>
          <a:prstGeom prst="rect">
            <a:avLst/>
          </a:prstGeom>
        </p:spPr>
      </p:pic>
    </p:spTree>
    <p:extLst>
      <p:ext uri="{BB962C8B-B14F-4D97-AF65-F5344CB8AC3E}">
        <p14:creationId xmlns:p14="http://schemas.microsoft.com/office/powerpoint/2010/main" val="251173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3001527" cy="707886"/>
          </a:xfrm>
          <a:prstGeom prst="rect">
            <a:avLst/>
          </a:prstGeom>
          <a:noFill/>
        </p:spPr>
        <p:txBody>
          <a:bodyPr wrap="none" rtlCol="0">
            <a:spAutoFit/>
          </a:bodyPr>
          <a:lstStyle/>
          <a:p>
            <a:r>
              <a:rPr lang="en-US" sz="4000" dirty="0" smtClean="0"/>
              <a:t>IEC Contactor</a:t>
            </a:r>
            <a:endParaRPr lang="en-US" sz="4000" dirty="0"/>
          </a:p>
        </p:txBody>
      </p:sp>
      <p:sp>
        <p:nvSpPr>
          <p:cNvPr id="6" name="TextBox 5"/>
          <p:cNvSpPr txBox="1"/>
          <p:nvPr/>
        </p:nvSpPr>
        <p:spPr>
          <a:xfrm>
            <a:off x="6457244" y="897712"/>
            <a:ext cx="5373512" cy="4247317"/>
          </a:xfrm>
          <a:prstGeom prst="rect">
            <a:avLst/>
          </a:prstGeom>
          <a:noFill/>
        </p:spPr>
        <p:txBody>
          <a:bodyPr wrap="square" rtlCol="0">
            <a:spAutoFit/>
          </a:bodyPr>
          <a:lstStyle/>
          <a:p>
            <a:r>
              <a:rPr lang="en-US" dirty="0" smtClean="0">
                <a:solidFill>
                  <a:srgbClr val="0070C0"/>
                </a:solidFill>
              </a:rPr>
              <a:t>Notice on this IEC contactor, that the print may have the designations of 1, 3 &amp; 5 instead of L1, L2 &amp; L3 for the power connections at the top of the contactor.</a:t>
            </a:r>
          </a:p>
          <a:p>
            <a:endParaRPr lang="en-US" dirty="0">
              <a:solidFill>
                <a:srgbClr val="0070C0"/>
              </a:solidFill>
            </a:endParaRPr>
          </a:p>
          <a:p>
            <a:r>
              <a:rPr lang="en-US" dirty="0" smtClean="0">
                <a:solidFill>
                  <a:srgbClr val="0070C0"/>
                </a:solidFill>
              </a:rPr>
              <a:t>At the bottom of the contactor (output), terminals are also designated as 2, 4 &amp; 6, instead of T1, T2 &amp; T3.</a:t>
            </a:r>
          </a:p>
          <a:p>
            <a:endParaRPr lang="en-US" dirty="0">
              <a:solidFill>
                <a:srgbClr val="0070C0"/>
              </a:solidFill>
            </a:endParaRPr>
          </a:p>
          <a:p>
            <a:r>
              <a:rPr lang="en-US" dirty="0" smtClean="0">
                <a:solidFill>
                  <a:srgbClr val="0070C0"/>
                </a:solidFill>
              </a:rPr>
              <a:t>The diagram at the bottom right is a diagram from an IEC contactor cut sheet.  Notice the IEC symbols.  Also notice that the diagram has only 1 auxiliary contact, but the actual contactor has a Normally Open contact (terminals 13 &amp; 14), and a Normally Closed contact (terminals 21 &amp; 22)</a:t>
            </a:r>
          </a:p>
          <a:p>
            <a:endParaRPr lang="en-US" dirty="0">
              <a:solidFill>
                <a:srgbClr val="0070C0"/>
              </a:solidFill>
            </a:endParaRPr>
          </a:p>
          <a:p>
            <a:endParaRPr lang="en-US" dirty="0" smtClean="0">
              <a:solidFill>
                <a:srgbClr val="0070C0"/>
              </a:solidFill>
            </a:endParaRPr>
          </a:p>
        </p:txBody>
      </p:sp>
      <p:pic>
        <p:nvPicPr>
          <p:cNvPr id="2" name="Picture 1"/>
          <p:cNvPicPr>
            <a:picLocks noChangeAspect="1"/>
          </p:cNvPicPr>
          <p:nvPr/>
        </p:nvPicPr>
        <p:blipFill>
          <a:blip r:embed="rId2"/>
          <a:stretch>
            <a:fillRect/>
          </a:stretch>
        </p:blipFill>
        <p:spPr>
          <a:xfrm>
            <a:off x="313350" y="897712"/>
            <a:ext cx="3209524" cy="4609524"/>
          </a:xfrm>
          <a:prstGeom prst="rect">
            <a:avLst/>
          </a:prstGeom>
        </p:spPr>
      </p:pic>
      <p:pic>
        <p:nvPicPr>
          <p:cNvPr id="5" name="Picture 4"/>
          <p:cNvPicPr>
            <a:picLocks noChangeAspect="1"/>
          </p:cNvPicPr>
          <p:nvPr/>
        </p:nvPicPr>
        <p:blipFill>
          <a:blip r:embed="rId3"/>
          <a:stretch>
            <a:fillRect/>
          </a:stretch>
        </p:blipFill>
        <p:spPr>
          <a:xfrm>
            <a:off x="3798093" y="5200211"/>
            <a:ext cx="2117695" cy="1065507"/>
          </a:xfrm>
          <a:prstGeom prst="rect">
            <a:avLst/>
          </a:prstGeom>
        </p:spPr>
      </p:pic>
    </p:spTree>
    <p:extLst>
      <p:ext uri="{BB962C8B-B14F-4D97-AF65-F5344CB8AC3E}">
        <p14:creationId xmlns:p14="http://schemas.microsoft.com/office/powerpoint/2010/main" val="171333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7756" y="3780008"/>
            <a:ext cx="2666609" cy="3048645"/>
          </a:xfrm>
          <a:prstGeom prst="rect">
            <a:avLst/>
          </a:prstGeom>
        </p:spPr>
      </p:pic>
      <p:pic>
        <p:nvPicPr>
          <p:cNvPr id="3" name="Picture 2"/>
          <p:cNvPicPr>
            <a:picLocks noChangeAspect="1"/>
          </p:cNvPicPr>
          <p:nvPr/>
        </p:nvPicPr>
        <p:blipFill>
          <a:blip r:embed="rId3"/>
          <a:stretch>
            <a:fillRect/>
          </a:stretch>
        </p:blipFill>
        <p:spPr>
          <a:xfrm>
            <a:off x="1886402" y="2511616"/>
            <a:ext cx="620282" cy="1447322"/>
          </a:xfrm>
          <a:prstGeom prst="rect">
            <a:avLst/>
          </a:prstGeom>
        </p:spPr>
      </p:pic>
      <p:pic>
        <p:nvPicPr>
          <p:cNvPr id="4" name="Picture 3"/>
          <p:cNvPicPr>
            <a:picLocks noChangeAspect="1"/>
          </p:cNvPicPr>
          <p:nvPr/>
        </p:nvPicPr>
        <p:blipFill>
          <a:blip r:embed="rId4"/>
          <a:stretch>
            <a:fillRect/>
          </a:stretch>
        </p:blipFill>
        <p:spPr>
          <a:xfrm>
            <a:off x="2817132" y="2495200"/>
            <a:ext cx="506679" cy="1463738"/>
          </a:xfrm>
          <a:prstGeom prst="rect">
            <a:avLst/>
          </a:prstGeom>
        </p:spPr>
      </p:pic>
      <p:pic>
        <p:nvPicPr>
          <p:cNvPr id="5" name="Picture 4"/>
          <p:cNvPicPr>
            <a:picLocks noChangeAspect="1"/>
          </p:cNvPicPr>
          <p:nvPr/>
        </p:nvPicPr>
        <p:blipFill>
          <a:blip r:embed="rId4"/>
          <a:stretch>
            <a:fillRect/>
          </a:stretch>
        </p:blipFill>
        <p:spPr>
          <a:xfrm>
            <a:off x="1069275" y="2511616"/>
            <a:ext cx="506679" cy="1463738"/>
          </a:xfrm>
          <a:prstGeom prst="rect">
            <a:avLst/>
          </a:prstGeom>
        </p:spPr>
      </p:pic>
      <p:pic>
        <p:nvPicPr>
          <p:cNvPr id="6" name="Picture 5"/>
          <p:cNvPicPr>
            <a:picLocks noChangeAspect="1"/>
          </p:cNvPicPr>
          <p:nvPr/>
        </p:nvPicPr>
        <p:blipFill>
          <a:blip r:embed="rId4"/>
          <a:stretch>
            <a:fillRect/>
          </a:stretch>
        </p:blipFill>
        <p:spPr>
          <a:xfrm>
            <a:off x="3634259" y="2495200"/>
            <a:ext cx="506679" cy="1463738"/>
          </a:xfrm>
          <a:prstGeom prst="rect">
            <a:avLst/>
          </a:prstGeom>
        </p:spPr>
      </p:pic>
      <p:pic>
        <p:nvPicPr>
          <p:cNvPr id="7" name="Picture 6"/>
          <p:cNvPicPr>
            <a:picLocks noChangeAspect="1"/>
          </p:cNvPicPr>
          <p:nvPr/>
        </p:nvPicPr>
        <p:blipFill>
          <a:blip r:embed="rId5"/>
          <a:stretch>
            <a:fillRect/>
          </a:stretch>
        </p:blipFill>
        <p:spPr>
          <a:xfrm>
            <a:off x="4592688" y="2495200"/>
            <a:ext cx="1000668" cy="1480154"/>
          </a:xfrm>
          <a:prstGeom prst="rect">
            <a:avLst/>
          </a:prstGeom>
        </p:spPr>
      </p:pic>
      <p:sp>
        <p:nvSpPr>
          <p:cNvPr id="8" name="TextBox 7"/>
          <p:cNvSpPr txBox="1"/>
          <p:nvPr/>
        </p:nvSpPr>
        <p:spPr>
          <a:xfrm>
            <a:off x="1942112" y="3917373"/>
            <a:ext cx="418704" cy="369332"/>
          </a:xfrm>
          <a:prstGeom prst="rect">
            <a:avLst/>
          </a:prstGeom>
          <a:noFill/>
        </p:spPr>
        <p:txBody>
          <a:bodyPr wrap="none" rtlCol="0">
            <a:spAutoFit/>
          </a:bodyPr>
          <a:lstStyle/>
          <a:p>
            <a:r>
              <a:rPr lang="en-US" dirty="0" smtClean="0">
                <a:solidFill>
                  <a:srgbClr val="0070C0"/>
                </a:solidFill>
              </a:rPr>
              <a:t>22</a:t>
            </a:r>
            <a:endParaRPr lang="en-US" dirty="0">
              <a:solidFill>
                <a:srgbClr val="0070C0"/>
              </a:solidFill>
            </a:endParaRPr>
          </a:p>
        </p:txBody>
      </p:sp>
      <p:sp>
        <p:nvSpPr>
          <p:cNvPr id="9" name="TextBox 8"/>
          <p:cNvSpPr txBox="1"/>
          <p:nvPr/>
        </p:nvSpPr>
        <p:spPr>
          <a:xfrm>
            <a:off x="1203318" y="2227407"/>
            <a:ext cx="418704" cy="369332"/>
          </a:xfrm>
          <a:prstGeom prst="rect">
            <a:avLst/>
          </a:prstGeom>
          <a:noFill/>
        </p:spPr>
        <p:txBody>
          <a:bodyPr wrap="none" rtlCol="0">
            <a:spAutoFit/>
          </a:bodyPr>
          <a:lstStyle/>
          <a:p>
            <a:r>
              <a:rPr lang="en-US" dirty="0" smtClean="0">
                <a:solidFill>
                  <a:srgbClr val="0070C0"/>
                </a:solidFill>
              </a:rPr>
              <a:t>13</a:t>
            </a:r>
            <a:endParaRPr lang="en-US" dirty="0">
              <a:solidFill>
                <a:srgbClr val="0070C0"/>
              </a:solidFill>
            </a:endParaRPr>
          </a:p>
        </p:txBody>
      </p:sp>
      <p:sp>
        <p:nvSpPr>
          <p:cNvPr id="10" name="TextBox 9"/>
          <p:cNvSpPr txBox="1"/>
          <p:nvPr/>
        </p:nvSpPr>
        <p:spPr>
          <a:xfrm>
            <a:off x="1187039" y="3910446"/>
            <a:ext cx="418704" cy="369332"/>
          </a:xfrm>
          <a:prstGeom prst="rect">
            <a:avLst/>
          </a:prstGeom>
          <a:noFill/>
        </p:spPr>
        <p:txBody>
          <a:bodyPr wrap="none" rtlCol="0">
            <a:spAutoFit/>
          </a:bodyPr>
          <a:lstStyle/>
          <a:p>
            <a:r>
              <a:rPr lang="en-US" dirty="0" smtClean="0">
                <a:solidFill>
                  <a:srgbClr val="0070C0"/>
                </a:solidFill>
              </a:rPr>
              <a:t>14</a:t>
            </a:r>
            <a:endParaRPr lang="en-US" dirty="0">
              <a:solidFill>
                <a:srgbClr val="0070C0"/>
              </a:solidFill>
            </a:endParaRPr>
          </a:p>
        </p:txBody>
      </p:sp>
      <p:sp>
        <p:nvSpPr>
          <p:cNvPr id="11" name="TextBox 10"/>
          <p:cNvSpPr txBox="1"/>
          <p:nvPr/>
        </p:nvSpPr>
        <p:spPr>
          <a:xfrm>
            <a:off x="1914531" y="2227407"/>
            <a:ext cx="418704" cy="369332"/>
          </a:xfrm>
          <a:prstGeom prst="rect">
            <a:avLst/>
          </a:prstGeom>
          <a:noFill/>
        </p:spPr>
        <p:txBody>
          <a:bodyPr wrap="none" rtlCol="0">
            <a:spAutoFit/>
          </a:bodyPr>
          <a:lstStyle/>
          <a:p>
            <a:r>
              <a:rPr lang="en-US" dirty="0" smtClean="0">
                <a:solidFill>
                  <a:srgbClr val="0070C0"/>
                </a:solidFill>
              </a:rPr>
              <a:t>21</a:t>
            </a:r>
            <a:endParaRPr lang="en-US" dirty="0">
              <a:solidFill>
                <a:srgbClr val="0070C0"/>
              </a:solidFill>
            </a:endParaRPr>
          </a:p>
        </p:txBody>
      </p:sp>
      <p:sp>
        <p:nvSpPr>
          <p:cNvPr id="12" name="TextBox 11"/>
          <p:cNvSpPr txBox="1"/>
          <p:nvPr/>
        </p:nvSpPr>
        <p:spPr>
          <a:xfrm>
            <a:off x="2922826" y="2227407"/>
            <a:ext cx="418704" cy="369332"/>
          </a:xfrm>
          <a:prstGeom prst="rect">
            <a:avLst/>
          </a:prstGeom>
          <a:noFill/>
        </p:spPr>
        <p:txBody>
          <a:bodyPr wrap="none" rtlCol="0">
            <a:spAutoFit/>
          </a:bodyPr>
          <a:lstStyle/>
          <a:p>
            <a:r>
              <a:rPr lang="en-US" dirty="0" smtClean="0">
                <a:solidFill>
                  <a:srgbClr val="0070C0"/>
                </a:solidFill>
              </a:rPr>
              <a:t>33</a:t>
            </a:r>
            <a:endParaRPr lang="en-US" dirty="0">
              <a:solidFill>
                <a:srgbClr val="0070C0"/>
              </a:solidFill>
            </a:endParaRPr>
          </a:p>
        </p:txBody>
      </p:sp>
      <p:sp>
        <p:nvSpPr>
          <p:cNvPr id="13" name="TextBox 12"/>
          <p:cNvSpPr txBox="1"/>
          <p:nvPr/>
        </p:nvSpPr>
        <p:spPr>
          <a:xfrm>
            <a:off x="2934053" y="3909169"/>
            <a:ext cx="418704" cy="369332"/>
          </a:xfrm>
          <a:prstGeom prst="rect">
            <a:avLst/>
          </a:prstGeom>
          <a:noFill/>
        </p:spPr>
        <p:txBody>
          <a:bodyPr wrap="none" rtlCol="0">
            <a:spAutoFit/>
          </a:bodyPr>
          <a:lstStyle/>
          <a:p>
            <a:r>
              <a:rPr lang="en-US" dirty="0" smtClean="0">
                <a:solidFill>
                  <a:srgbClr val="0070C0"/>
                </a:solidFill>
              </a:rPr>
              <a:t>34</a:t>
            </a:r>
            <a:endParaRPr lang="en-US" dirty="0">
              <a:solidFill>
                <a:srgbClr val="0070C0"/>
              </a:solidFill>
            </a:endParaRPr>
          </a:p>
        </p:txBody>
      </p:sp>
      <p:sp>
        <p:nvSpPr>
          <p:cNvPr id="14" name="TextBox 13"/>
          <p:cNvSpPr txBox="1"/>
          <p:nvPr/>
        </p:nvSpPr>
        <p:spPr>
          <a:xfrm>
            <a:off x="3775561" y="2227407"/>
            <a:ext cx="418704" cy="369332"/>
          </a:xfrm>
          <a:prstGeom prst="rect">
            <a:avLst/>
          </a:prstGeom>
          <a:noFill/>
        </p:spPr>
        <p:txBody>
          <a:bodyPr wrap="none" rtlCol="0">
            <a:spAutoFit/>
          </a:bodyPr>
          <a:lstStyle/>
          <a:p>
            <a:r>
              <a:rPr lang="en-US" dirty="0" smtClean="0">
                <a:solidFill>
                  <a:srgbClr val="0070C0"/>
                </a:solidFill>
              </a:rPr>
              <a:t>43</a:t>
            </a:r>
            <a:endParaRPr lang="en-US" dirty="0">
              <a:solidFill>
                <a:srgbClr val="0070C0"/>
              </a:solidFill>
            </a:endParaRPr>
          </a:p>
        </p:txBody>
      </p:sp>
      <p:sp>
        <p:nvSpPr>
          <p:cNvPr id="15" name="TextBox 14"/>
          <p:cNvSpPr txBox="1"/>
          <p:nvPr/>
        </p:nvSpPr>
        <p:spPr>
          <a:xfrm>
            <a:off x="3763370" y="3921271"/>
            <a:ext cx="418704" cy="369332"/>
          </a:xfrm>
          <a:prstGeom prst="rect">
            <a:avLst/>
          </a:prstGeom>
          <a:noFill/>
        </p:spPr>
        <p:txBody>
          <a:bodyPr wrap="none" rtlCol="0">
            <a:spAutoFit/>
          </a:bodyPr>
          <a:lstStyle/>
          <a:p>
            <a:r>
              <a:rPr lang="en-US" dirty="0" smtClean="0">
                <a:solidFill>
                  <a:srgbClr val="0070C0"/>
                </a:solidFill>
              </a:rPr>
              <a:t>44</a:t>
            </a:r>
            <a:endParaRPr lang="en-US" dirty="0">
              <a:solidFill>
                <a:srgbClr val="0070C0"/>
              </a:solidFill>
            </a:endParaRPr>
          </a:p>
        </p:txBody>
      </p:sp>
      <p:sp>
        <p:nvSpPr>
          <p:cNvPr id="16" name="TextBox 15"/>
          <p:cNvSpPr txBox="1"/>
          <p:nvPr/>
        </p:nvSpPr>
        <p:spPr>
          <a:xfrm>
            <a:off x="4840416" y="2210522"/>
            <a:ext cx="434734" cy="369332"/>
          </a:xfrm>
          <a:prstGeom prst="rect">
            <a:avLst/>
          </a:prstGeom>
          <a:noFill/>
        </p:spPr>
        <p:txBody>
          <a:bodyPr wrap="none" rtlCol="0">
            <a:spAutoFit/>
          </a:bodyPr>
          <a:lstStyle/>
          <a:p>
            <a:r>
              <a:rPr lang="en-US" dirty="0" smtClean="0">
                <a:solidFill>
                  <a:srgbClr val="0070C0"/>
                </a:solidFill>
              </a:rPr>
              <a:t>A1</a:t>
            </a:r>
            <a:endParaRPr lang="en-US" dirty="0">
              <a:solidFill>
                <a:srgbClr val="0070C0"/>
              </a:solidFill>
            </a:endParaRPr>
          </a:p>
        </p:txBody>
      </p:sp>
      <p:sp>
        <p:nvSpPr>
          <p:cNvPr id="17" name="TextBox 16"/>
          <p:cNvSpPr txBox="1"/>
          <p:nvPr/>
        </p:nvSpPr>
        <p:spPr>
          <a:xfrm>
            <a:off x="4855493" y="3937687"/>
            <a:ext cx="434734" cy="369332"/>
          </a:xfrm>
          <a:prstGeom prst="rect">
            <a:avLst/>
          </a:prstGeom>
          <a:noFill/>
        </p:spPr>
        <p:txBody>
          <a:bodyPr wrap="none" rtlCol="0">
            <a:spAutoFit/>
          </a:bodyPr>
          <a:lstStyle/>
          <a:p>
            <a:r>
              <a:rPr lang="en-US" dirty="0" smtClean="0">
                <a:solidFill>
                  <a:srgbClr val="0070C0"/>
                </a:solidFill>
              </a:rPr>
              <a:t>A2</a:t>
            </a:r>
            <a:endParaRPr lang="en-US" dirty="0">
              <a:solidFill>
                <a:srgbClr val="0070C0"/>
              </a:solidFill>
            </a:endParaRPr>
          </a:p>
        </p:txBody>
      </p:sp>
      <p:sp>
        <p:nvSpPr>
          <p:cNvPr id="18" name="TextBox 17"/>
          <p:cNvSpPr txBox="1"/>
          <p:nvPr/>
        </p:nvSpPr>
        <p:spPr>
          <a:xfrm>
            <a:off x="1106387" y="4203110"/>
            <a:ext cx="595548" cy="369332"/>
          </a:xfrm>
          <a:prstGeom prst="rect">
            <a:avLst/>
          </a:prstGeom>
          <a:noFill/>
        </p:spPr>
        <p:txBody>
          <a:bodyPr wrap="none" rtlCol="0">
            <a:spAutoFit/>
          </a:bodyPr>
          <a:lstStyle/>
          <a:p>
            <a:r>
              <a:rPr lang="en-US" dirty="0" smtClean="0">
                <a:solidFill>
                  <a:srgbClr val="0070C0"/>
                </a:solidFill>
              </a:rPr>
              <a:t>N.O.</a:t>
            </a:r>
            <a:endParaRPr lang="en-US" dirty="0">
              <a:solidFill>
                <a:srgbClr val="0070C0"/>
              </a:solidFill>
            </a:endParaRPr>
          </a:p>
        </p:txBody>
      </p:sp>
      <p:sp>
        <p:nvSpPr>
          <p:cNvPr id="19" name="TextBox 18"/>
          <p:cNvSpPr txBox="1"/>
          <p:nvPr/>
        </p:nvSpPr>
        <p:spPr>
          <a:xfrm>
            <a:off x="1882242" y="4199646"/>
            <a:ext cx="568297" cy="369332"/>
          </a:xfrm>
          <a:prstGeom prst="rect">
            <a:avLst/>
          </a:prstGeom>
          <a:noFill/>
        </p:spPr>
        <p:txBody>
          <a:bodyPr wrap="none" rtlCol="0">
            <a:spAutoFit/>
          </a:bodyPr>
          <a:lstStyle/>
          <a:p>
            <a:r>
              <a:rPr lang="en-US" dirty="0" smtClean="0">
                <a:solidFill>
                  <a:srgbClr val="0070C0"/>
                </a:solidFill>
              </a:rPr>
              <a:t>N.C.</a:t>
            </a:r>
            <a:endParaRPr lang="en-US" dirty="0">
              <a:solidFill>
                <a:srgbClr val="0070C0"/>
              </a:solidFill>
            </a:endParaRPr>
          </a:p>
        </p:txBody>
      </p:sp>
      <p:sp>
        <p:nvSpPr>
          <p:cNvPr id="20" name="TextBox 19"/>
          <p:cNvSpPr txBox="1"/>
          <p:nvPr/>
        </p:nvSpPr>
        <p:spPr>
          <a:xfrm>
            <a:off x="2869378" y="4199646"/>
            <a:ext cx="595548" cy="369332"/>
          </a:xfrm>
          <a:prstGeom prst="rect">
            <a:avLst/>
          </a:prstGeom>
          <a:noFill/>
        </p:spPr>
        <p:txBody>
          <a:bodyPr wrap="none" rtlCol="0">
            <a:spAutoFit/>
          </a:bodyPr>
          <a:lstStyle/>
          <a:p>
            <a:r>
              <a:rPr lang="en-US" dirty="0" smtClean="0">
                <a:solidFill>
                  <a:srgbClr val="0070C0"/>
                </a:solidFill>
              </a:rPr>
              <a:t>N.O.</a:t>
            </a:r>
            <a:endParaRPr lang="en-US" dirty="0">
              <a:solidFill>
                <a:srgbClr val="0070C0"/>
              </a:solidFill>
            </a:endParaRPr>
          </a:p>
        </p:txBody>
      </p:sp>
      <p:sp>
        <p:nvSpPr>
          <p:cNvPr id="21" name="TextBox 20"/>
          <p:cNvSpPr txBox="1"/>
          <p:nvPr/>
        </p:nvSpPr>
        <p:spPr>
          <a:xfrm>
            <a:off x="3702621" y="4205949"/>
            <a:ext cx="595548" cy="369332"/>
          </a:xfrm>
          <a:prstGeom prst="rect">
            <a:avLst/>
          </a:prstGeom>
          <a:noFill/>
        </p:spPr>
        <p:txBody>
          <a:bodyPr wrap="none" rtlCol="0">
            <a:spAutoFit/>
          </a:bodyPr>
          <a:lstStyle/>
          <a:p>
            <a:r>
              <a:rPr lang="en-US" dirty="0" smtClean="0">
                <a:solidFill>
                  <a:srgbClr val="0070C0"/>
                </a:solidFill>
              </a:rPr>
              <a:t>N.O.</a:t>
            </a:r>
            <a:endParaRPr lang="en-US" dirty="0">
              <a:solidFill>
                <a:srgbClr val="0070C0"/>
              </a:solidFill>
            </a:endParaRPr>
          </a:p>
        </p:txBody>
      </p:sp>
      <p:sp>
        <p:nvSpPr>
          <p:cNvPr id="22" name="TextBox 21"/>
          <p:cNvSpPr txBox="1"/>
          <p:nvPr/>
        </p:nvSpPr>
        <p:spPr>
          <a:xfrm>
            <a:off x="76170" y="70784"/>
            <a:ext cx="7622856" cy="584775"/>
          </a:xfrm>
          <a:prstGeom prst="rect">
            <a:avLst/>
          </a:prstGeom>
          <a:noFill/>
        </p:spPr>
        <p:txBody>
          <a:bodyPr wrap="none" rtlCol="0">
            <a:spAutoFit/>
          </a:bodyPr>
          <a:lstStyle/>
          <a:p>
            <a:r>
              <a:rPr lang="en-US" sz="3200" dirty="0" smtClean="0"/>
              <a:t>What do the numbers mean on an IEC relay?</a:t>
            </a:r>
            <a:endParaRPr lang="en-US" sz="3200" dirty="0"/>
          </a:p>
        </p:txBody>
      </p:sp>
      <p:sp>
        <p:nvSpPr>
          <p:cNvPr id="23" name="TextBox 22"/>
          <p:cNvSpPr txBox="1"/>
          <p:nvPr/>
        </p:nvSpPr>
        <p:spPr>
          <a:xfrm>
            <a:off x="632131" y="4713342"/>
            <a:ext cx="5070042" cy="369332"/>
          </a:xfrm>
          <a:prstGeom prst="rect">
            <a:avLst/>
          </a:prstGeom>
          <a:noFill/>
        </p:spPr>
        <p:txBody>
          <a:bodyPr wrap="none" rtlCol="0">
            <a:spAutoFit/>
          </a:bodyPr>
          <a:lstStyle/>
          <a:p>
            <a:r>
              <a:rPr lang="en-US" dirty="0" smtClean="0">
                <a:solidFill>
                  <a:srgbClr val="C00000"/>
                </a:solidFill>
              </a:rPr>
              <a:t>The first digit of each number is the contact number</a:t>
            </a:r>
            <a:endParaRPr lang="en-US" dirty="0">
              <a:solidFill>
                <a:srgbClr val="C00000"/>
              </a:solidFill>
            </a:endParaRPr>
          </a:p>
        </p:txBody>
      </p:sp>
      <p:sp>
        <p:nvSpPr>
          <p:cNvPr id="24" name="TextBox 23"/>
          <p:cNvSpPr txBox="1"/>
          <p:nvPr/>
        </p:nvSpPr>
        <p:spPr>
          <a:xfrm rot="18303186">
            <a:off x="1760788" y="1653662"/>
            <a:ext cx="1194430" cy="369332"/>
          </a:xfrm>
          <a:prstGeom prst="rect">
            <a:avLst/>
          </a:prstGeom>
          <a:noFill/>
        </p:spPr>
        <p:txBody>
          <a:bodyPr wrap="none" rtlCol="0">
            <a:spAutoFit/>
          </a:bodyPr>
          <a:lstStyle/>
          <a:p>
            <a:r>
              <a:rPr lang="en-US" dirty="0" smtClean="0">
                <a:solidFill>
                  <a:srgbClr val="C00000"/>
                </a:solidFill>
              </a:rPr>
              <a:t>Contact #2</a:t>
            </a:r>
            <a:endParaRPr lang="en-US" dirty="0">
              <a:solidFill>
                <a:srgbClr val="C00000"/>
              </a:solidFill>
            </a:endParaRPr>
          </a:p>
        </p:txBody>
      </p:sp>
      <p:sp>
        <p:nvSpPr>
          <p:cNvPr id="25" name="TextBox 24"/>
          <p:cNvSpPr txBox="1"/>
          <p:nvPr/>
        </p:nvSpPr>
        <p:spPr>
          <a:xfrm rot="18303186">
            <a:off x="2779923" y="1648268"/>
            <a:ext cx="1194430" cy="369332"/>
          </a:xfrm>
          <a:prstGeom prst="rect">
            <a:avLst/>
          </a:prstGeom>
          <a:noFill/>
        </p:spPr>
        <p:txBody>
          <a:bodyPr wrap="none" rtlCol="0">
            <a:spAutoFit/>
          </a:bodyPr>
          <a:lstStyle/>
          <a:p>
            <a:r>
              <a:rPr lang="en-US" dirty="0" smtClean="0">
                <a:solidFill>
                  <a:srgbClr val="C00000"/>
                </a:solidFill>
              </a:rPr>
              <a:t>Contact #3</a:t>
            </a:r>
            <a:endParaRPr lang="en-US" dirty="0">
              <a:solidFill>
                <a:srgbClr val="C00000"/>
              </a:solidFill>
            </a:endParaRPr>
          </a:p>
        </p:txBody>
      </p:sp>
      <p:sp>
        <p:nvSpPr>
          <p:cNvPr id="26" name="TextBox 25"/>
          <p:cNvSpPr txBox="1"/>
          <p:nvPr/>
        </p:nvSpPr>
        <p:spPr>
          <a:xfrm rot="18303186">
            <a:off x="3625164" y="1648269"/>
            <a:ext cx="1194430" cy="369332"/>
          </a:xfrm>
          <a:prstGeom prst="rect">
            <a:avLst/>
          </a:prstGeom>
          <a:noFill/>
        </p:spPr>
        <p:txBody>
          <a:bodyPr wrap="none" rtlCol="0">
            <a:spAutoFit/>
          </a:bodyPr>
          <a:lstStyle/>
          <a:p>
            <a:r>
              <a:rPr lang="en-US" dirty="0" smtClean="0">
                <a:solidFill>
                  <a:srgbClr val="C00000"/>
                </a:solidFill>
              </a:rPr>
              <a:t>Contact #4</a:t>
            </a:r>
            <a:endParaRPr lang="en-US" dirty="0">
              <a:solidFill>
                <a:srgbClr val="C00000"/>
              </a:solidFill>
            </a:endParaRPr>
          </a:p>
        </p:txBody>
      </p:sp>
      <p:sp>
        <p:nvSpPr>
          <p:cNvPr id="27" name="TextBox 26"/>
          <p:cNvSpPr txBox="1"/>
          <p:nvPr/>
        </p:nvSpPr>
        <p:spPr>
          <a:xfrm rot="18303186">
            <a:off x="1049600" y="1659619"/>
            <a:ext cx="1194430" cy="369332"/>
          </a:xfrm>
          <a:prstGeom prst="rect">
            <a:avLst/>
          </a:prstGeom>
          <a:noFill/>
        </p:spPr>
        <p:txBody>
          <a:bodyPr wrap="none" rtlCol="0">
            <a:spAutoFit/>
          </a:bodyPr>
          <a:lstStyle/>
          <a:p>
            <a:r>
              <a:rPr lang="en-US" dirty="0" smtClean="0">
                <a:solidFill>
                  <a:srgbClr val="C00000"/>
                </a:solidFill>
              </a:rPr>
              <a:t>Contact #1</a:t>
            </a:r>
            <a:endParaRPr lang="en-US" dirty="0">
              <a:solidFill>
                <a:srgbClr val="C00000"/>
              </a:solidFill>
            </a:endParaRPr>
          </a:p>
        </p:txBody>
      </p:sp>
      <p:sp>
        <p:nvSpPr>
          <p:cNvPr id="28" name="TextBox 27"/>
          <p:cNvSpPr txBox="1"/>
          <p:nvPr/>
        </p:nvSpPr>
        <p:spPr>
          <a:xfrm rot="18303186">
            <a:off x="4863444" y="1885184"/>
            <a:ext cx="535724" cy="369332"/>
          </a:xfrm>
          <a:prstGeom prst="rect">
            <a:avLst/>
          </a:prstGeom>
          <a:noFill/>
        </p:spPr>
        <p:txBody>
          <a:bodyPr wrap="none" rtlCol="0">
            <a:spAutoFit/>
          </a:bodyPr>
          <a:lstStyle/>
          <a:p>
            <a:r>
              <a:rPr lang="en-US" dirty="0" smtClean="0">
                <a:solidFill>
                  <a:srgbClr val="C00000"/>
                </a:solidFill>
              </a:rPr>
              <a:t>Coil</a:t>
            </a:r>
            <a:endParaRPr lang="en-US" dirty="0">
              <a:solidFill>
                <a:srgbClr val="C00000"/>
              </a:solidFill>
            </a:endParaRPr>
          </a:p>
        </p:txBody>
      </p:sp>
      <p:sp>
        <p:nvSpPr>
          <p:cNvPr id="29" name="TextBox 28"/>
          <p:cNvSpPr txBox="1"/>
          <p:nvPr/>
        </p:nvSpPr>
        <p:spPr>
          <a:xfrm>
            <a:off x="632131" y="5119665"/>
            <a:ext cx="3748975" cy="369332"/>
          </a:xfrm>
          <a:prstGeom prst="rect">
            <a:avLst/>
          </a:prstGeom>
          <a:noFill/>
        </p:spPr>
        <p:txBody>
          <a:bodyPr wrap="none" rtlCol="0">
            <a:spAutoFit/>
          </a:bodyPr>
          <a:lstStyle/>
          <a:p>
            <a:r>
              <a:rPr lang="en-US" dirty="0" smtClean="0">
                <a:solidFill>
                  <a:srgbClr val="C00000"/>
                </a:solidFill>
              </a:rPr>
              <a:t>The second digit is the type of contact</a:t>
            </a:r>
            <a:endParaRPr lang="en-US" dirty="0">
              <a:solidFill>
                <a:srgbClr val="C00000"/>
              </a:solidFill>
            </a:endParaRPr>
          </a:p>
        </p:txBody>
      </p:sp>
      <p:sp>
        <p:nvSpPr>
          <p:cNvPr id="30" name="TextBox 29"/>
          <p:cNvSpPr txBox="1"/>
          <p:nvPr/>
        </p:nvSpPr>
        <p:spPr>
          <a:xfrm>
            <a:off x="640806" y="5530481"/>
            <a:ext cx="5560368" cy="369332"/>
          </a:xfrm>
          <a:prstGeom prst="rect">
            <a:avLst/>
          </a:prstGeom>
          <a:noFill/>
        </p:spPr>
        <p:txBody>
          <a:bodyPr wrap="none" rtlCol="0">
            <a:spAutoFit/>
          </a:bodyPr>
          <a:lstStyle/>
          <a:p>
            <a:r>
              <a:rPr lang="en-US" dirty="0" smtClean="0">
                <a:solidFill>
                  <a:srgbClr val="C00000"/>
                </a:solidFill>
              </a:rPr>
              <a:t>If the second digit is a 3 &amp; 4, the contact is normally open</a:t>
            </a:r>
            <a:endParaRPr lang="en-US" dirty="0">
              <a:solidFill>
                <a:srgbClr val="C00000"/>
              </a:solidFill>
            </a:endParaRPr>
          </a:p>
        </p:txBody>
      </p:sp>
      <p:sp>
        <p:nvSpPr>
          <p:cNvPr id="31" name="TextBox 30"/>
          <p:cNvSpPr txBox="1"/>
          <p:nvPr/>
        </p:nvSpPr>
        <p:spPr>
          <a:xfrm>
            <a:off x="640806" y="5939661"/>
            <a:ext cx="5678991" cy="369332"/>
          </a:xfrm>
          <a:prstGeom prst="rect">
            <a:avLst/>
          </a:prstGeom>
          <a:noFill/>
        </p:spPr>
        <p:txBody>
          <a:bodyPr wrap="none" rtlCol="0">
            <a:spAutoFit/>
          </a:bodyPr>
          <a:lstStyle/>
          <a:p>
            <a:r>
              <a:rPr lang="en-US" dirty="0" smtClean="0">
                <a:solidFill>
                  <a:srgbClr val="C00000"/>
                </a:solidFill>
              </a:rPr>
              <a:t>If the second digit is a 1 &amp; 2, the contact is normally closed</a:t>
            </a:r>
            <a:endParaRPr lang="en-US" dirty="0">
              <a:solidFill>
                <a:srgbClr val="C00000"/>
              </a:solidFill>
            </a:endParaRPr>
          </a:p>
        </p:txBody>
      </p:sp>
      <p:sp>
        <p:nvSpPr>
          <p:cNvPr id="32" name="TextBox 31"/>
          <p:cNvSpPr txBox="1"/>
          <p:nvPr/>
        </p:nvSpPr>
        <p:spPr>
          <a:xfrm>
            <a:off x="640806" y="6329386"/>
            <a:ext cx="2563843" cy="369332"/>
          </a:xfrm>
          <a:prstGeom prst="rect">
            <a:avLst/>
          </a:prstGeom>
          <a:noFill/>
        </p:spPr>
        <p:txBody>
          <a:bodyPr wrap="none" rtlCol="0">
            <a:spAutoFit/>
          </a:bodyPr>
          <a:lstStyle/>
          <a:p>
            <a:r>
              <a:rPr lang="en-US" dirty="0" smtClean="0">
                <a:solidFill>
                  <a:srgbClr val="C00000"/>
                </a:solidFill>
              </a:rPr>
              <a:t>A1 &amp; A2 is always the coil</a:t>
            </a:r>
            <a:endParaRPr lang="en-US" dirty="0">
              <a:solidFill>
                <a:srgbClr val="C00000"/>
              </a:solidFill>
            </a:endParaRPr>
          </a:p>
        </p:txBody>
      </p:sp>
      <p:sp>
        <p:nvSpPr>
          <p:cNvPr id="33" name="TextBox 32"/>
          <p:cNvSpPr txBox="1"/>
          <p:nvPr/>
        </p:nvSpPr>
        <p:spPr>
          <a:xfrm>
            <a:off x="6625551" y="757290"/>
            <a:ext cx="5272040" cy="2308324"/>
          </a:xfrm>
          <a:prstGeom prst="rect">
            <a:avLst/>
          </a:prstGeom>
          <a:noFill/>
        </p:spPr>
        <p:txBody>
          <a:bodyPr wrap="square" rtlCol="0">
            <a:spAutoFit/>
          </a:bodyPr>
          <a:lstStyle/>
          <a:p>
            <a:r>
              <a:rPr lang="en-US" dirty="0" smtClean="0">
                <a:solidFill>
                  <a:srgbClr val="0070C0"/>
                </a:solidFill>
              </a:rPr>
              <a:t>Most text books and manufacturer cut-sheets do not explain anything about the numbering of the contacts on IEC devices.  These are not random numbers.  The first digit simply means the contact number on the device.  The second number defines N.O. (3 &amp; 4), or N.C. (1 &amp; 2), as shown in the illustration.  </a:t>
            </a:r>
          </a:p>
          <a:p>
            <a:r>
              <a:rPr lang="en-US" dirty="0" smtClean="0">
                <a:solidFill>
                  <a:srgbClr val="0070C0"/>
                </a:solidFill>
              </a:rPr>
              <a:t>A1 &amp; A2 is always the terminal identifiers for a coil, on an IEC device.</a:t>
            </a:r>
          </a:p>
        </p:txBody>
      </p:sp>
    </p:spTree>
    <p:extLst>
      <p:ext uri="{BB962C8B-B14F-4D97-AF65-F5344CB8AC3E}">
        <p14:creationId xmlns:p14="http://schemas.microsoft.com/office/powerpoint/2010/main" val="2666271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6196568" cy="707886"/>
          </a:xfrm>
          <a:prstGeom prst="rect">
            <a:avLst/>
          </a:prstGeom>
          <a:noFill/>
        </p:spPr>
        <p:txBody>
          <a:bodyPr wrap="none" rtlCol="0">
            <a:spAutoFit/>
          </a:bodyPr>
          <a:lstStyle/>
          <a:p>
            <a:r>
              <a:rPr lang="en-US" sz="4000" dirty="0" smtClean="0"/>
              <a:t>Sizing NEMA and IEC Starters</a:t>
            </a:r>
            <a:endParaRPr lang="en-US" sz="4000" dirty="0"/>
          </a:p>
        </p:txBody>
      </p:sp>
      <p:sp>
        <p:nvSpPr>
          <p:cNvPr id="6" name="TextBox 5"/>
          <p:cNvSpPr txBox="1"/>
          <p:nvPr/>
        </p:nvSpPr>
        <p:spPr>
          <a:xfrm>
            <a:off x="6423378" y="960233"/>
            <a:ext cx="5091289" cy="3693319"/>
          </a:xfrm>
          <a:prstGeom prst="rect">
            <a:avLst/>
          </a:prstGeom>
          <a:noFill/>
        </p:spPr>
        <p:txBody>
          <a:bodyPr wrap="square" rtlCol="0">
            <a:spAutoFit/>
          </a:bodyPr>
          <a:lstStyle/>
          <a:p>
            <a:r>
              <a:rPr lang="en-US" dirty="0" smtClean="0">
                <a:solidFill>
                  <a:srgbClr val="0070C0"/>
                </a:solidFill>
              </a:rPr>
              <a:t>NEMA and IEC approach things quite differently.  As a technician, you must know both of these types of systems.  A NEMA starter is sized from 00-9 (for contactors and starters), as shown in the standard NEMA chart (upper illustration).</a:t>
            </a:r>
          </a:p>
          <a:p>
            <a:endParaRPr lang="en-US" dirty="0">
              <a:solidFill>
                <a:srgbClr val="0070C0"/>
              </a:solidFill>
            </a:endParaRPr>
          </a:p>
          <a:p>
            <a:r>
              <a:rPr lang="en-US" dirty="0" smtClean="0">
                <a:solidFill>
                  <a:srgbClr val="0070C0"/>
                </a:solidFill>
              </a:rPr>
              <a:t>IEC does not specify a size for a starter, but instead they use Utilization Categories.  This is basically the type of load that the IEC device is sized for.  As you can see an AC-1 is a resistive load (heating elements), and an AC-3 is for squirrel cage motor.  AC-4 is for inching and plugging AC motors.</a:t>
            </a:r>
          </a:p>
          <a:p>
            <a:endParaRPr lang="en-US" dirty="0" smtClean="0">
              <a:solidFill>
                <a:srgbClr val="0070C0"/>
              </a:solidFill>
            </a:endParaRPr>
          </a:p>
        </p:txBody>
      </p:sp>
      <p:pic>
        <p:nvPicPr>
          <p:cNvPr id="3" name="Picture 2"/>
          <p:cNvPicPr>
            <a:picLocks noChangeAspect="1"/>
          </p:cNvPicPr>
          <p:nvPr/>
        </p:nvPicPr>
        <p:blipFill>
          <a:blip r:embed="rId2"/>
          <a:stretch>
            <a:fillRect/>
          </a:stretch>
        </p:blipFill>
        <p:spPr>
          <a:xfrm>
            <a:off x="783761" y="762669"/>
            <a:ext cx="3184393" cy="1852884"/>
          </a:xfrm>
          <a:prstGeom prst="rect">
            <a:avLst/>
          </a:prstGeom>
        </p:spPr>
      </p:pic>
      <p:pic>
        <p:nvPicPr>
          <p:cNvPr id="2" name="Picture 1"/>
          <p:cNvPicPr>
            <a:picLocks noChangeAspect="1"/>
          </p:cNvPicPr>
          <p:nvPr/>
        </p:nvPicPr>
        <p:blipFill>
          <a:blip r:embed="rId3"/>
          <a:stretch>
            <a:fillRect/>
          </a:stretch>
        </p:blipFill>
        <p:spPr>
          <a:xfrm>
            <a:off x="243188" y="2796175"/>
            <a:ext cx="4454135" cy="3841691"/>
          </a:xfrm>
          <a:prstGeom prst="rect">
            <a:avLst/>
          </a:prstGeom>
        </p:spPr>
      </p:pic>
      <p:pic>
        <p:nvPicPr>
          <p:cNvPr id="7" name="Picture 6"/>
          <p:cNvPicPr>
            <a:picLocks noChangeAspect="1"/>
          </p:cNvPicPr>
          <p:nvPr/>
        </p:nvPicPr>
        <p:blipFill>
          <a:blip r:embed="rId4"/>
          <a:stretch>
            <a:fillRect/>
          </a:stretch>
        </p:blipFill>
        <p:spPr>
          <a:xfrm>
            <a:off x="9194933" y="4653552"/>
            <a:ext cx="2133333" cy="1809524"/>
          </a:xfrm>
          <a:prstGeom prst="rect">
            <a:avLst/>
          </a:prstGeom>
        </p:spPr>
      </p:pic>
      <p:sp>
        <p:nvSpPr>
          <p:cNvPr id="8" name="TextBox 7"/>
          <p:cNvSpPr txBox="1"/>
          <p:nvPr/>
        </p:nvSpPr>
        <p:spPr>
          <a:xfrm>
            <a:off x="4899378" y="4638675"/>
            <a:ext cx="3008354" cy="1754326"/>
          </a:xfrm>
          <a:prstGeom prst="rect">
            <a:avLst/>
          </a:prstGeom>
          <a:noFill/>
        </p:spPr>
        <p:txBody>
          <a:bodyPr wrap="square" rtlCol="0">
            <a:spAutoFit/>
          </a:bodyPr>
          <a:lstStyle/>
          <a:p>
            <a:r>
              <a:rPr lang="en-US" dirty="0" smtClean="0">
                <a:solidFill>
                  <a:srgbClr val="FF0000"/>
                </a:solidFill>
              </a:rPr>
              <a:t>On this IEC motor starter contactor, it has sizing based on AC-1 or AC-3 type of loads.  An AC-1 application is good for 32 amps.  AC-3 is good for a 3kW motor at 240V, 3 phase</a:t>
            </a:r>
            <a:endParaRPr lang="en-US" dirty="0">
              <a:solidFill>
                <a:srgbClr val="FF0000"/>
              </a:solidFill>
            </a:endParaRPr>
          </a:p>
        </p:txBody>
      </p:sp>
      <p:cxnSp>
        <p:nvCxnSpPr>
          <p:cNvPr id="9" name="Straight Arrow Connector 8"/>
          <p:cNvCxnSpPr/>
          <p:nvPr/>
        </p:nvCxnSpPr>
        <p:spPr>
          <a:xfrm>
            <a:off x="7642578" y="5633156"/>
            <a:ext cx="1670755" cy="361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811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8059066" cy="707886"/>
          </a:xfrm>
          <a:prstGeom prst="rect">
            <a:avLst/>
          </a:prstGeom>
          <a:noFill/>
        </p:spPr>
        <p:txBody>
          <a:bodyPr wrap="none" rtlCol="0">
            <a:spAutoFit/>
          </a:bodyPr>
          <a:lstStyle/>
          <a:p>
            <a:r>
              <a:rPr lang="en-US" sz="4000" dirty="0" smtClean="0"/>
              <a:t>Wiring Diagram versus a Line Diagram</a:t>
            </a:r>
            <a:endParaRPr lang="en-US" sz="4000" dirty="0"/>
          </a:p>
        </p:txBody>
      </p:sp>
      <p:sp>
        <p:nvSpPr>
          <p:cNvPr id="6" name="TextBox 5"/>
          <p:cNvSpPr txBox="1"/>
          <p:nvPr/>
        </p:nvSpPr>
        <p:spPr>
          <a:xfrm>
            <a:off x="6743700" y="1053576"/>
            <a:ext cx="4863839" cy="3970318"/>
          </a:xfrm>
          <a:prstGeom prst="rect">
            <a:avLst/>
          </a:prstGeom>
          <a:noFill/>
        </p:spPr>
        <p:txBody>
          <a:bodyPr wrap="square" rtlCol="0">
            <a:spAutoFit/>
          </a:bodyPr>
          <a:lstStyle/>
          <a:p>
            <a:r>
              <a:rPr lang="en-US" dirty="0" smtClean="0">
                <a:solidFill>
                  <a:srgbClr val="0070C0"/>
                </a:solidFill>
              </a:rPr>
              <a:t>The upper diagram is called a wiring diagram and is shown in the format that is typically found on a manufacturer cut-sheet.  This is a very confusing diagram.</a:t>
            </a:r>
          </a:p>
          <a:p>
            <a:endParaRPr lang="en-US" dirty="0">
              <a:solidFill>
                <a:srgbClr val="0070C0"/>
              </a:solidFill>
            </a:endParaRPr>
          </a:p>
          <a:p>
            <a:r>
              <a:rPr lang="en-US" dirty="0" smtClean="0">
                <a:solidFill>
                  <a:srgbClr val="0070C0"/>
                </a:solidFill>
              </a:rPr>
              <a:t>The lower diagram is called a line diagram and is in the format that the user will typically find on an electrical print.</a:t>
            </a:r>
          </a:p>
          <a:p>
            <a:endParaRPr lang="en-US" dirty="0">
              <a:solidFill>
                <a:srgbClr val="0070C0"/>
              </a:solidFill>
            </a:endParaRPr>
          </a:p>
          <a:p>
            <a:r>
              <a:rPr lang="en-US" dirty="0" smtClean="0">
                <a:solidFill>
                  <a:srgbClr val="0070C0"/>
                </a:solidFill>
              </a:rPr>
              <a:t>The term “CPT” stands for Control Power Transformer.  Notice that the X2 wire is grounded, which makes it a neutral, which means it cannot be fused or broken with a switch.</a:t>
            </a:r>
          </a:p>
          <a:p>
            <a:endParaRPr lang="en-US" dirty="0">
              <a:solidFill>
                <a:srgbClr val="0070C0"/>
              </a:solidFill>
            </a:endParaRPr>
          </a:p>
        </p:txBody>
      </p:sp>
      <p:pic>
        <p:nvPicPr>
          <p:cNvPr id="2" name="Picture 1"/>
          <p:cNvPicPr>
            <a:picLocks noChangeAspect="1"/>
          </p:cNvPicPr>
          <p:nvPr/>
        </p:nvPicPr>
        <p:blipFill>
          <a:blip r:embed="rId2"/>
          <a:stretch>
            <a:fillRect/>
          </a:stretch>
        </p:blipFill>
        <p:spPr>
          <a:xfrm>
            <a:off x="157576" y="1016105"/>
            <a:ext cx="5615762" cy="3362560"/>
          </a:xfrm>
          <a:prstGeom prst="rect">
            <a:avLst/>
          </a:prstGeom>
        </p:spPr>
      </p:pic>
      <p:pic>
        <p:nvPicPr>
          <p:cNvPr id="5" name="Picture 4"/>
          <p:cNvPicPr>
            <a:picLocks noChangeAspect="1"/>
          </p:cNvPicPr>
          <p:nvPr/>
        </p:nvPicPr>
        <p:blipFill>
          <a:blip r:embed="rId3"/>
          <a:stretch>
            <a:fillRect/>
          </a:stretch>
        </p:blipFill>
        <p:spPr>
          <a:xfrm>
            <a:off x="1196140" y="4582975"/>
            <a:ext cx="4072051" cy="1914924"/>
          </a:xfrm>
          <a:prstGeom prst="rect">
            <a:avLst/>
          </a:prstGeom>
        </p:spPr>
      </p:pic>
    </p:spTree>
    <p:extLst>
      <p:ext uri="{BB962C8B-B14F-4D97-AF65-F5344CB8AC3E}">
        <p14:creationId xmlns:p14="http://schemas.microsoft.com/office/powerpoint/2010/main" val="377422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4991" y="0"/>
            <a:ext cx="6325193" cy="923330"/>
          </a:xfrm>
          <a:prstGeom prst="rect">
            <a:avLst/>
          </a:prstGeom>
          <a:noFill/>
        </p:spPr>
        <p:txBody>
          <a:bodyPr wrap="none" rtlCol="0">
            <a:spAutoFit/>
          </a:bodyPr>
          <a:lstStyle/>
          <a:p>
            <a:r>
              <a:rPr lang="en-US" sz="5400" dirty="0" smtClean="0"/>
              <a:t>Motor Branch Circuits</a:t>
            </a:r>
            <a:endParaRPr lang="en-US" sz="5400" dirty="0"/>
          </a:p>
        </p:txBody>
      </p:sp>
      <p:sp>
        <p:nvSpPr>
          <p:cNvPr id="4" name="TextBox 3"/>
          <p:cNvSpPr txBox="1"/>
          <p:nvPr/>
        </p:nvSpPr>
        <p:spPr>
          <a:xfrm>
            <a:off x="524932" y="811729"/>
            <a:ext cx="11317111" cy="5632311"/>
          </a:xfrm>
          <a:prstGeom prst="rect">
            <a:avLst/>
          </a:prstGeom>
          <a:noFill/>
        </p:spPr>
        <p:txBody>
          <a:bodyPr wrap="square" rtlCol="0">
            <a:spAutoFit/>
          </a:bodyPr>
          <a:lstStyle/>
          <a:p>
            <a:pPr>
              <a:lnSpc>
                <a:spcPct val="150000"/>
              </a:lnSpc>
            </a:pPr>
            <a:r>
              <a:rPr lang="en-US" sz="2000" dirty="0" smtClean="0"/>
              <a:t>After viewing this document, the student should be able to:</a:t>
            </a:r>
          </a:p>
          <a:p>
            <a:pPr marL="342900" indent="-342900">
              <a:lnSpc>
                <a:spcPct val="150000"/>
              </a:lnSpc>
              <a:buAutoNum type="arabicPeriod"/>
            </a:pPr>
            <a:r>
              <a:rPr lang="en-US" sz="2000" dirty="0" smtClean="0"/>
              <a:t>Determine where to find the information on motor nameplates</a:t>
            </a:r>
          </a:p>
          <a:p>
            <a:pPr marL="342900" indent="-342900">
              <a:lnSpc>
                <a:spcPct val="150000"/>
              </a:lnSpc>
              <a:buAutoNum type="arabicPeriod"/>
            </a:pPr>
            <a:r>
              <a:rPr lang="en-US" sz="2000" dirty="0" smtClean="0"/>
              <a:t>Explain the difference between a C-flange and D-flange type of motor frame</a:t>
            </a:r>
          </a:p>
          <a:p>
            <a:pPr marL="342900" indent="-342900">
              <a:lnSpc>
                <a:spcPct val="150000"/>
              </a:lnSpc>
              <a:buAutoNum type="arabicPeriod"/>
            </a:pPr>
            <a:r>
              <a:rPr lang="en-US" sz="2000" dirty="0" smtClean="0"/>
              <a:t>Explain the correlation between high/low voltage wiring of a motor and the FLA</a:t>
            </a:r>
          </a:p>
          <a:p>
            <a:pPr marL="342900" indent="-342900">
              <a:lnSpc>
                <a:spcPct val="150000"/>
              </a:lnSpc>
              <a:buAutoNum type="arabicPeriod"/>
            </a:pPr>
            <a:r>
              <a:rPr lang="en-US" sz="2000" dirty="0" smtClean="0"/>
              <a:t>Explain the basic differences between a NEMA and IEC formatted electrical print</a:t>
            </a:r>
          </a:p>
          <a:p>
            <a:pPr marL="342900" indent="-342900">
              <a:lnSpc>
                <a:spcPct val="150000"/>
              </a:lnSpc>
              <a:buAutoNum type="arabicPeriod"/>
            </a:pPr>
            <a:r>
              <a:rPr lang="en-US" sz="2000" dirty="0" smtClean="0"/>
              <a:t>Explain basic differences between NEMA and IEC electrical components</a:t>
            </a:r>
          </a:p>
          <a:p>
            <a:pPr marL="342900" indent="-342900">
              <a:lnSpc>
                <a:spcPct val="150000"/>
              </a:lnSpc>
              <a:buAutoNum type="arabicPeriod"/>
            </a:pPr>
            <a:r>
              <a:rPr lang="en-US" sz="2000" dirty="0" smtClean="0"/>
              <a:t>Explain what a trip class is on a motor starter</a:t>
            </a:r>
          </a:p>
          <a:p>
            <a:pPr marL="342900" indent="-342900">
              <a:lnSpc>
                <a:spcPct val="150000"/>
              </a:lnSpc>
              <a:buAutoNum type="arabicPeriod"/>
            </a:pPr>
            <a:r>
              <a:rPr lang="en-US" sz="2000" dirty="0" smtClean="0"/>
              <a:t>Explain what a manual motor starter is</a:t>
            </a:r>
          </a:p>
          <a:p>
            <a:pPr marL="342900" indent="-342900">
              <a:lnSpc>
                <a:spcPct val="150000"/>
              </a:lnSpc>
              <a:buAutoNum type="arabicPeriod"/>
            </a:pPr>
            <a:r>
              <a:rPr lang="en-US" sz="2000" dirty="0" smtClean="0"/>
              <a:t>Interpret the numbers on the terminals of an IEC type of device</a:t>
            </a:r>
          </a:p>
          <a:p>
            <a:pPr marL="342900" indent="-342900">
              <a:lnSpc>
                <a:spcPct val="150000"/>
              </a:lnSpc>
              <a:buAutoNum type="arabicPeriod"/>
            </a:pPr>
            <a:r>
              <a:rPr lang="en-US" sz="2000" dirty="0" smtClean="0"/>
              <a:t>Compare the NEMA size starters and the IEC utilization categories</a:t>
            </a:r>
          </a:p>
          <a:p>
            <a:pPr marL="342900" indent="-342900">
              <a:lnSpc>
                <a:spcPct val="150000"/>
              </a:lnSpc>
              <a:buAutoNum type="arabicPeriod"/>
            </a:pPr>
            <a:r>
              <a:rPr lang="en-US" sz="2000" dirty="0" smtClean="0"/>
              <a:t>Explain what a 3-wire control circuit means</a:t>
            </a:r>
          </a:p>
          <a:p>
            <a:pPr marL="342900" indent="-342900">
              <a:lnSpc>
                <a:spcPct val="150000"/>
              </a:lnSpc>
              <a:buAutoNum type="arabicPeriod"/>
            </a:pPr>
            <a:r>
              <a:rPr lang="en-US" sz="2000" dirty="0" smtClean="0"/>
              <a:t>Explain the difference between a wiring diagram and a line diagram</a:t>
            </a:r>
          </a:p>
        </p:txBody>
      </p:sp>
    </p:spTree>
    <p:extLst>
      <p:ext uri="{BB962C8B-B14F-4D97-AF65-F5344CB8AC3E}">
        <p14:creationId xmlns:p14="http://schemas.microsoft.com/office/powerpoint/2010/main" val="72878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7276159" cy="707886"/>
          </a:xfrm>
          <a:prstGeom prst="rect">
            <a:avLst/>
          </a:prstGeom>
          <a:noFill/>
        </p:spPr>
        <p:txBody>
          <a:bodyPr wrap="none" rtlCol="0">
            <a:spAutoFit/>
          </a:bodyPr>
          <a:lstStyle/>
          <a:p>
            <a:r>
              <a:rPr lang="en-US" sz="4000" dirty="0" smtClean="0"/>
              <a:t>3-Wire Control (start/stop station)</a:t>
            </a:r>
            <a:endParaRPr lang="en-US" sz="4000" dirty="0"/>
          </a:p>
        </p:txBody>
      </p:sp>
      <p:sp>
        <p:nvSpPr>
          <p:cNvPr id="7" name="TextBox 6"/>
          <p:cNvSpPr txBox="1"/>
          <p:nvPr/>
        </p:nvSpPr>
        <p:spPr>
          <a:xfrm>
            <a:off x="6213764" y="1053576"/>
            <a:ext cx="5393775" cy="3970318"/>
          </a:xfrm>
          <a:prstGeom prst="rect">
            <a:avLst/>
          </a:prstGeom>
          <a:noFill/>
        </p:spPr>
        <p:txBody>
          <a:bodyPr wrap="square" rtlCol="0">
            <a:spAutoFit/>
          </a:bodyPr>
          <a:lstStyle/>
          <a:p>
            <a:r>
              <a:rPr lang="en-US" dirty="0" smtClean="0">
                <a:solidFill>
                  <a:srgbClr val="0070C0"/>
                </a:solidFill>
              </a:rPr>
              <a:t>Many people get confused with term “three wire control”, but it is a term that is used all the time in motor control circuits and variable frequency drive circuits.</a:t>
            </a:r>
          </a:p>
          <a:p>
            <a:r>
              <a:rPr lang="en-US" dirty="0" smtClean="0">
                <a:solidFill>
                  <a:srgbClr val="0070C0"/>
                </a:solidFill>
              </a:rPr>
              <a:t>The term “three wire control” is an old term that was created since there would be 3 wires that would be run to a start/stop pushbutton station.</a:t>
            </a:r>
          </a:p>
          <a:p>
            <a:r>
              <a:rPr lang="en-US" dirty="0" smtClean="0">
                <a:solidFill>
                  <a:srgbClr val="0070C0"/>
                </a:solidFill>
              </a:rPr>
              <a:t>Some people term these as start/stop circuits.</a:t>
            </a:r>
          </a:p>
          <a:p>
            <a:endParaRPr lang="en-US" dirty="0">
              <a:solidFill>
                <a:srgbClr val="0070C0"/>
              </a:solidFill>
            </a:endParaRPr>
          </a:p>
          <a:p>
            <a:r>
              <a:rPr lang="en-US" dirty="0" smtClean="0">
                <a:solidFill>
                  <a:srgbClr val="0070C0"/>
                </a:solidFill>
              </a:rPr>
              <a:t>In a typical three wire circuit, the hot wire is run to one side of the stop pushbutton, then a jumper between the other side of the stop button to one side of the start button.  A hold-in contact will be wired in parallel with the start pushbutton.  </a:t>
            </a:r>
          </a:p>
        </p:txBody>
      </p:sp>
      <p:sp>
        <p:nvSpPr>
          <p:cNvPr id="2" name="Rectangle 1"/>
          <p:cNvSpPr/>
          <p:nvPr/>
        </p:nvSpPr>
        <p:spPr>
          <a:xfrm>
            <a:off x="114511" y="5853839"/>
            <a:ext cx="5974561" cy="869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00808" y="868385"/>
            <a:ext cx="4123809" cy="3980952"/>
          </a:xfrm>
          <a:prstGeom prst="rect">
            <a:avLst/>
          </a:prstGeom>
        </p:spPr>
      </p:pic>
      <p:pic>
        <p:nvPicPr>
          <p:cNvPr id="6" name="Picture 5"/>
          <p:cNvPicPr>
            <a:picLocks noChangeAspect="1"/>
          </p:cNvPicPr>
          <p:nvPr/>
        </p:nvPicPr>
        <p:blipFill>
          <a:blip r:embed="rId3"/>
          <a:stretch>
            <a:fillRect/>
          </a:stretch>
        </p:blipFill>
        <p:spPr>
          <a:xfrm>
            <a:off x="417349" y="4950525"/>
            <a:ext cx="1685714" cy="1780952"/>
          </a:xfrm>
          <a:prstGeom prst="rect">
            <a:avLst/>
          </a:prstGeom>
        </p:spPr>
      </p:pic>
      <p:pic>
        <p:nvPicPr>
          <p:cNvPr id="5" name="Picture 4"/>
          <p:cNvPicPr>
            <a:picLocks noChangeAspect="1"/>
          </p:cNvPicPr>
          <p:nvPr/>
        </p:nvPicPr>
        <p:blipFill>
          <a:blip r:embed="rId4"/>
          <a:stretch>
            <a:fillRect/>
          </a:stretch>
        </p:blipFill>
        <p:spPr>
          <a:xfrm>
            <a:off x="2953348" y="4578211"/>
            <a:ext cx="1285715" cy="2128572"/>
          </a:xfrm>
          <a:prstGeom prst="rect">
            <a:avLst/>
          </a:prstGeom>
        </p:spPr>
      </p:pic>
    </p:spTree>
    <p:extLst>
      <p:ext uri="{BB962C8B-B14F-4D97-AF65-F5344CB8AC3E}">
        <p14:creationId xmlns:p14="http://schemas.microsoft.com/office/powerpoint/2010/main" val="39334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357"/>
          </a:xfrm>
        </p:spPr>
        <p:txBody>
          <a:bodyPr>
            <a:normAutofit fontScale="90000"/>
          </a:bodyPr>
          <a:lstStyle/>
          <a:p>
            <a:r>
              <a:rPr lang="en-US" dirty="0" smtClean="0"/>
              <a:t>Practice Question #1</a:t>
            </a:r>
            <a:endParaRPr lang="en-US" dirty="0"/>
          </a:p>
        </p:txBody>
      </p:sp>
      <p:sp>
        <p:nvSpPr>
          <p:cNvPr id="3" name="Content Placeholder 2"/>
          <p:cNvSpPr>
            <a:spLocks noGrp="1"/>
          </p:cNvSpPr>
          <p:nvPr>
            <p:ph idx="1"/>
          </p:nvPr>
        </p:nvSpPr>
        <p:spPr>
          <a:xfrm>
            <a:off x="838200" y="1347644"/>
            <a:ext cx="10515600" cy="2767156"/>
          </a:xfrm>
        </p:spPr>
        <p:txBody>
          <a:bodyPr>
            <a:normAutofit lnSpcReduction="10000"/>
          </a:bodyPr>
          <a:lstStyle/>
          <a:p>
            <a:r>
              <a:rPr lang="en-US" dirty="0" smtClean="0"/>
              <a:t>In this IEC control circuit, what is the device that has the number “6” attached to it?</a:t>
            </a:r>
          </a:p>
          <a:p>
            <a:pPr lvl="1"/>
            <a:r>
              <a:rPr lang="en-US" dirty="0" smtClean="0"/>
              <a:t>a. The Stop pushbutton</a:t>
            </a:r>
          </a:p>
          <a:p>
            <a:pPr lvl="1"/>
            <a:r>
              <a:rPr lang="en-US" dirty="0" smtClean="0"/>
              <a:t>b. The Start pushbutton</a:t>
            </a:r>
          </a:p>
          <a:p>
            <a:pPr lvl="1"/>
            <a:r>
              <a:rPr lang="en-US" dirty="0" smtClean="0"/>
              <a:t>c. An auxiliary contact on the contactor</a:t>
            </a:r>
          </a:p>
          <a:p>
            <a:pPr lvl="1"/>
            <a:r>
              <a:rPr lang="en-US" dirty="0" smtClean="0"/>
              <a:t>d. An overload contact</a:t>
            </a:r>
          </a:p>
          <a:p>
            <a:pPr lvl="1"/>
            <a:r>
              <a:rPr lang="en-US" dirty="0" smtClean="0"/>
              <a:t>e. The contactor coil</a:t>
            </a:r>
            <a:endParaRPr lang="en-US" dirty="0"/>
          </a:p>
        </p:txBody>
      </p:sp>
      <p:pic>
        <p:nvPicPr>
          <p:cNvPr id="4" name="Picture 2" descr="https://lh4.googleusercontent.com/NuulzwpiNuIUe69PeUTeS_UlbjpDEsCqdJQaUZRv2CewcFtgB28UXRqYIHRYhGQ1PngE4Po4TPtt0XgBWE8djOp_rfIu2Ary0jHJAxKCFjPwF2ewQ9Mzmq2IGjTlxxHZgGf430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080" y="4187537"/>
            <a:ext cx="2459418" cy="257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95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357"/>
          </a:xfrm>
        </p:spPr>
        <p:txBody>
          <a:bodyPr>
            <a:normAutofit fontScale="90000"/>
          </a:bodyPr>
          <a:lstStyle/>
          <a:p>
            <a:r>
              <a:rPr lang="en-US" dirty="0" smtClean="0"/>
              <a:t>The Answer to Practice Question #1</a:t>
            </a:r>
            <a:endParaRPr lang="en-US" dirty="0"/>
          </a:p>
        </p:txBody>
      </p:sp>
      <p:sp>
        <p:nvSpPr>
          <p:cNvPr id="3" name="Content Placeholder 2"/>
          <p:cNvSpPr>
            <a:spLocks noGrp="1"/>
          </p:cNvSpPr>
          <p:nvPr>
            <p:ph idx="1"/>
          </p:nvPr>
        </p:nvSpPr>
        <p:spPr>
          <a:xfrm>
            <a:off x="838200" y="1347644"/>
            <a:ext cx="10515600" cy="2767156"/>
          </a:xfrm>
        </p:spPr>
        <p:txBody>
          <a:bodyPr>
            <a:normAutofit lnSpcReduction="10000"/>
          </a:bodyPr>
          <a:lstStyle/>
          <a:p>
            <a:r>
              <a:rPr lang="en-US" dirty="0" smtClean="0"/>
              <a:t>In this IEC control circuit, what is the device that has the number “6” attached to it?</a:t>
            </a:r>
          </a:p>
          <a:p>
            <a:pPr lvl="1"/>
            <a:r>
              <a:rPr lang="en-US" dirty="0" smtClean="0"/>
              <a:t>a. The Stop pushbutton</a:t>
            </a:r>
          </a:p>
          <a:p>
            <a:pPr lvl="1"/>
            <a:r>
              <a:rPr lang="en-US" dirty="0" smtClean="0"/>
              <a:t>b. The Start pushbutton</a:t>
            </a:r>
          </a:p>
          <a:p>
            <a:pPr lvl="1"/>
            <a:r>
              <a:rPr lang="en-US" dirty="0" smtClean="0"/>
              <a:t>c. An auxiliary contact on the contactor</a:t>
            </a:r>
          </a:p>
          <a:p>
            <a:pPr lvl="1"/>
            <a:r>
              <a:rPr lang="en-US" dirty="0" smtClean="0"/>
              <a:t>d. </a:t>
            </a:r>
            <a:r>
              <a:rPr lang="en-US" b="1" dirty="0" smtClean="0"/>
              <a:t>An overload contact</a:t>
            </a:r>
          </a:p>
          <a:p>
            <a:pPr lvl="1"/>
            <a:r>
              <a:rPr lang="en-US" dirty="0" smtClean="0"/>
              <a:t>e. The contactor coil</a:t>
            </a:r>
            <a:endParaRPr lang="en-US" dirty="0"/>
          </a:p>
        </p:txBody>
      </p:sp>
      <p:pic>
        <p:nvPicPr>
          <p:cNvPr id="4" name="Picture 2" descr="https://lh4.googleusercontent.com/NuulzwpiNuIUe69PeUTeS_UlbjpDEsCqdJQaUZRv2CewcFtgB28UXRqYIHRYhGQ1PngE4Po4TPtt0XgBWE8djOp_rfIu2Ary0jHJAxKCFjPwF2ewQ9Mzmq2IGjTlxxHZgGf430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52" y="4031674"/>
            <a:ext cx="2459418" cy="25732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299363" y="4412962"/>
            <a:ext cx="5718464" cy="2134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0070C0"/>
                </a:solidFill>
              </a:rPr>
              <a:t>Explanation: This device is the overload contact.  A number 95 &amp; 96 are the standard terminal markings for the overload contact on an IEC motor starter.  7 is the stop button, 2 is the hold-in contact, 8 is the start button, and 3 is the coil.</a:t>
            </a:r>
          </a:p>
        </p:txBody>
      </p:sp>
    </p:spTree>
    <p:extLst>
      <p:ext uri="{BB962C8B-B14F-4D97-AF65-F5344CB8AC3E}">
        <p14:creationId xmlns:p14="http://schemas.microsoft.com/office/powerpoint/2010/main" val="2323289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357"/>
          </a:xfrm>
        </p:spPr>
        <p:txBody>
          <a:bodyPr>
            <a:normAutofit fontScale="90000"/>
          </a:bodyPr>
          <a:lstStyle/>
          <a:p>
            <a:r>
              <a:rPr lang="en-US" dirty="0" smtClean="0"/>
              <a:t>Practice Question #2</a:t>
            </a:r>
            <a:endParaRPr lang="en-US" dirty="0"/>
          </a:p>
        </p:txBody>
      </p:sp>
      <p:sp>
        <p:nvSpPr>
          <p:cNvPr id="3" name="Content Placeholder 2"/>
          <p:cNvSpPr>
            <a:spLocks noGrp="1"/>
          </p:cNvSpPr>
          <p:nvPr>
            <p:ph idx="1"/>
          </p:nvPr>
        </p:nvSpPr>
        <p:spPr>
          <a:xfrm>
            <a:off x="838200" y="1347644"/>
            <a:ext cx="10515600" cy="2767156"/>
          </a:xfrm>
        </p:spPr>
        <p:txBody>
          <a:bodyPr>
            <a:normAutofit/>
          </a:bodyPr>
          <a:lstStyle/>
          <a:p>
            <a:r>
              <a:rPr lang="en-US" dirty="0" smtClean="0"/>
              <a:t>An IEC relay has two wire terminals marked as 13 &amp; 14.  Is this a normally open, or normally closed contact?</a:t>
            </a:r>
          </a:p>
          <a:p>
            <a:pPr lvl="1"/>
            <a:r>
              <a:rPr lang="en-US" dirty="0" smtClean="0"/>
              <a:t>a. Normally Open</a:t>
            </a:r>
          </a:p>
          <a:p>
            <a:pPr lvl="1"/>
            <a:r>
              <a:rPr lang="en-US" dirty="0" smtClean="0"/>
              <a:t>b. Normally Closed</a:t>
            </a:r>
          </a:p>
          <a:p>
            <a:pPr marL="457200" lvl="1" indent="0">
              <a:buNone/>
            </a:pPr>
            <a:endParaRPr lang="en-US" dirty="0"/>
          </a:p>
        </p:txBody>
      </p:sp>
    </p:spTree>
    <p:extLst>
      <p:ext uri="{BB962C8B-B14F-4D97-AF65-F5344CB8AC3E}">
        <p14:creationId xmlns:p14="http://schemas.microsoft.com/office/powerpoint/2010/main" val="2064748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357"/>
          </a:xfrm>
        </p:spPr>
        <p:txBody>
          <a:bodyPr>
            <a:normAutofit fontScale="90000"/>
          </a:bodyPr>
          <a:lstStyle/>
          <a:p>
            <a:r>
              <a:rPr lang="en-US" dirty="0" smtClean="0"/>
              <a:t>Answer to Practice Question #2</a:t>
            </a:r>
            <a:endParaRPr lang="en-US" dirty="0"/>
          </a:p>
        </p:txBody>
      </p:sp>
      <p:sp>
        <p:nvSpPr>
          <p:cNvPr id="3" name="Content Placeholder 2"/>
          <p:cNvSpPr>
            <a:spLocks noGrp="1"/>
          </p:cNvSpPr>
          <p:nvPr>
            <p:ph idx="1"/>
          </p:nvPr>
        </p:nvSpPr>
        <p:spPr>
          <a:xfrm>
            <a:off x="838200" y="1347644"/>
            <a:ext cx="10515600" cy="2767156"/>
          </a:xfrm>
        </p:spPr>
        <p:txBody>
          <a:bodyPr>
            <a:normAutofit/>
          </a:bodyPr>
          <a:lstStyle/>
          <a:p>
            <a:r>
              <a:rPr lang="en-US" dirty="0" smtClean="0"/>
              <a:t>An IEC relay has two wire terminals marked as 13 &amp; 14.  Is this a normally open, or normally closed contact?</a:t>
            </a:r>
          </a:p>
          <a:p>
            <a:pPr lvl="1"/>
            <a:r>
              <a:rPr lang="en-US" dirty="0" smtClean="0"/>
              <a:t>a. </a:t>
            </a:r>
            <a:r>
              <a:rPr lang="en-US" b="1" dirty="0" smtClean="0"/>
              <a:t>Normally Open</a:t>
            </a:r>
          </a:p>
          <a:p>
            <a:pPr lvl="1"/>
            <a:r>
              <a:rPr lang="en-US" dirty="0" smtClean="0"/>
              <a:t>b. Normally Closed</a:t>
            </a:r>
          </a:p>
          <a:p>
            <a:pPr marL="457200" lvl="1" indent="0">
              <a:buNone/>
            </a:pPr>
            <a:endParaRPr lang="en-US" dirty="0"/>
          </a:p>
        </p:txBody>
      </p:sp>
      <p:sp>
        <p:nvSpPr>
          <p:cNvPr id="4" name="Content Placeholder 2"/>
          <p:cNvSpPr txBox="1">
            <a:spLocks/>
          </p:cNvSpPr>
          <p:nvPr/>
        </p:nvSpPr>
        <p:spPr>
          <a:xfrm>
            <a:off x="5299363" y="4000500"/>
            <a:ext cx="6307282" cy="25473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0070C0"/>
                </a:solidFill>
              </a:rPr>
              <a:t>Explanation: On an IEC relay or Contactor, the second digit of a terminal marking designates the type of contact.  A “1 &amp; 2” for the second digits is a normally closed contact.  A “3 &amp; 4” for the second digit is a normally open contact.  So a 13 &amp; 14 means that it is the first auxiliary contact on the relay or contactor, and the 3 7 4 mean normally open.</a:t>
            </a:r>
          </a:p>
        </p:txBody>
      </p:sp>
    </p:spTree>
    <p:extLst>
      <p:ext uri="{BB962C8B-B14F-4D97-AF65-F5344CB8AC3E}">
        <p14:creationId xmlns:p14="http://schemas.microsoft.com/office/powerpoint/2010/main" val="1249076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357"/>
          </a:xfrm>
        </p:spPr>
        <p:txBody>
          <a:bodyPr>
            <a:normAutofit fontScale="90000"/>
          </a:bodyPr>
          <a:lstStyle/>
          <a:p>
            <a:r>
              <a:rPr lang="en-US" dirty="0" smtClean="0"/>
              <a:t>Practice Question #3</a:t>
            </a:r>
            <a:endParaRPr lang="en-US" dirty="0"/>
          </a:p>
        </p:txBody>
      </p:sp>
      <p:sp>
        <p:nvSpPr>
          <p:cNvPr id="3" name="Content Placeholder 2"/>
          <p:cNvSpPr>
            <a:spLocks noGrp="1"/>
          </p:cNvSpPr>
          <p:nvPr>
            <p:ph idx="1"/>
          </p:nvPr>
        </p:nvSpPr>
        <p:spPr>
          <a:xfrm>
            <a:off x="838200" y="1347644"/>
            <a:ext cx="10515600" cy="2767156"/>
          </a:xfrm>
        </p:spPr>
        <p:txBody>
          <a:bodyPr>
            <a:normAutofit/>
          </a:bodyPr>
          <a:lstStyle/>
          <a:p>
            <a:r>
              <a:rPr lang="en-US" dirty="0" smtClean="0"/>
              <a:t>Which of the following trip classes on an IEC or NEMA motor starter will trip the overload the quickest?</a:t>
            </a:r>
          </a:p>
          <a:p>
            <a:pPr lvl="1"/>
            <a:r>
              <a:rPr lang="en-US" dirty="0" smtClean="0"/>
              <a:t>a. Trip class 10</a:t>
            </a:r>
          </a:p>
          <a:p>
            <a:pPr lvl="1"/>
            <a:r>
              <a:rPr lang="en-US" dirty="0" smtClean="0"/>
              <a:t>b. </a:t>
            </a:r>
            <a:r>
              <a:rPr lang="en-US" dirty="0"/>
              <a:t>Trip class </a:t>
            </a:r>
            <a:r>
              <a:rPr lang="en-US" dirty="0" smtClean="0"/>
              <a:t>15</a:t>
            </a:r>
            <a:endParaRPr lang="en-US" dirty="0"/>
          </a:p>
          <a:p>
            <a:pPr lvl="1"/>
            <a:r>
              <a:rPr lang="en-US" dirty="0" smtClean="0"/>
              <a:t>c. </a:t>
            </a:r>
            <a:r>
              <a:rPr lang="en-US" dirty="0"/>
              <a:t>Trip class 2</a:t>
            </a:r>
            <a:r>
              <a:rPr lang="en-US" dirty="0" smtClean="0"/>
              <a:t>0</a:t>
            </a:r>
          </a:p>
          <a:p>
            <a:pPr lvl="1"/>
            <a:r>
              <a:rPr lang="en-US" dirty="0" smtClean="0"/>
              <a:t>d. </a:t>
            </a:r>
            <a:r>
              <a:rPr lang="en-US" dirty="0"/>
              <a:t>Trip class 3</a:t>
            </a:r>
            <a:r>
              <a:rPr lang="en-US" dirty="0" smtClean="0"/>
              <a:t>0</a:t>
            </a:r>
            <a:endParaRPr lang="en-US" dirty="0"/>
          </a:p>
        </p:txBody>
      </p:sp>
    </p:spTree>
    <p:extLst>
      <p:ext uri="{BB962C8B-B14F-4D97-AF65-F5344CB8AC3E}">
        <p14:creationId xmlns:p14="http://schemas.microsoft.com/office/powerpoint/2010/main" val="886310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4357"/>
          </a:xfrm>
        </p:spPr>
        <p:txBody>
          <a:bodyPr>
            <a:normAutofit fontScale="90000"/>
          </a:bodyPr>
          <a:lstStyle/>
          <a:p>
            <a:r>
              <a:rPr lang="en-US" dirty="0" smtClean="0"/>
              <a:t>Answer to Practice Question #3</a:t>
            </a:r>
            <a:endParaRPr lang="en-US" dirty="0"/>
          </a:p>
        </p:txBody>
      </p:sp>
      <p:sp>
        <p:nvSpPr>
          <p:cNvPr id="3" name="Content Placeholder 2"/>
          <p:cNvSpPr>
            <a:spLocks noGrp="1"/>
          </p:cNvSpPr>
          <p:nvPr>
            <p:ph idx="1"/>
          </p:nvPr>
        </p:nvSpPr>
        <p:spPr>
          <a:xfrm>
            <a:off x="838200" y="1347644"/>
            <a:ext cx="10515600" cy="2767156"/>
          </a:xfrm>
        </p:spPr>
        <p:txBody>
          <a:bodyPr>
            <a:normAutofit/>
          </a:bodyPr>
          <a:lstStyle/>
          <a:p>
            <a:r>
              <a:rPr lang="en-US" dirty="0" smtClean="0"/>
              <a:t>Which of the following trip classes on an IEC or NEMA motor starter will trip the overload the quickest?</a:t>
            </a:r>
          </a:p>
          <a:p>
            <a:pPr lvl="1"/>
            <a:r>
              <a:rPr lang="en-US" dirty="0" smtClean="0"/>
              <a:t>a. </a:t>
            </a:r>
            <a:r>
              <a:rPr lang="en-US" b="1" dirty="0" smtClean="0"/>
              <a:t>Trip class 10</a:t>
            </a:r>
          </a:p>
          <a:p>
            <a:pPr lvl="1"/>
            <a:r>
              <a:rPr lang="en-US" dirty="0" smtClean="0"/>
              <a:t>b. </a:t>
            </a:r>
            <a:r>
              <a:rPr lang="en-US" dirty="0"/>
              <a:t>Trip class </a:t>
            </a:r>
            <a:r>
              <a:rPr lang="en-US" dirty="0" smtClean="0"/>
              <a:t>15</a:t>
            </a:r>
            <a:endParaRPr lang="en-US" dirty="0"/>
          </a:p>
          <a:p>
            <a:pPr lvl="1"/>
            <a:r>
              <a:rPr lang="en-US" dirty="0" smtClean="0"/>
              <a:t>c. </a:t>
            </a:r>
            <a:r>
              <a:rPr lang="en-US" dirty="0"/>
              <a:t>Trip class 2</a:t>
            </a:r>
            <a:r>
              <a:rPr lang="en-US" dirty="0" smtClean="0"/>
              <a:t>0</a:t>
            </a:r>
          </a:p>
          <a:p>
            <a:pPr lvl="1"/>
            <a:r>
              <a:rPr lang="en-US" dirty="0" smtClean="0"/>
              <a:t>d. </a:t>
            </a:r>
            <a:r>
              <a:rPr lang="en-US" dirty="0"/>
              <a:t>Trip class 3</a:t>
            </a:r>
            <a:r>
              <a:rPr lang="en-US" dirty="0" smtClean="0"/>
              <a:t>0</a:t>
            </a:r>
            <a:endParaRPr lang="en-US" dirty="0"/>
          </a:p>
        </p:txBody>
      </p:sp>
      <p:sp>
        <p:nvSpPr>
          <p:cNvPr id="4" name="Content Placeholder 2"/>
          <p:cNvSpPr txBox="1">
            <a:spLocks/>
          </p:cNvSpPr>
          <p:nvPr/>
        </p:nvSpPr>
        <p:spPr>
          <a:xfrm>
            <a:off x="5299363" y="4000501"/>
            <a:ext cx="6307282" cy="1870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0070C0"/>
                </a:solidFill>
              </a:rPr>
              <a:t>Explanation: The definition of a trip class is how long it takes an overload relay to trip once the overload reaches 6 times the FLA on the nameplate.  A class 10 will trip in 10 seconds, which will be the fastest.</a:t>
            </a:r>
          </a:p>
        </p:txBody>
      </p:sp>
    </p:spTree>
    <p:extLst>
      <p:ext uri="{BB962C8B-B14F-4D97-AF65-F5344CB8AC3E}">
        <p14:creationId xmlns:p14="http://schemas.microsoft.com/office/powerpoint/2010/main" val="3441515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6"/>
            <a:ext cx="10515600" cy="684357"/>
          </a:xfrm>
        </p:spPr>
        <p:txBody>
          <a:bodyPr>
            <a:normAutofit fontScale="90000"/>
          </a:bodyPr>
          <a:lstStyle/>
          <a:p>
            <a:r>
              <a:rPr lang="en-US" dirty="0" smtClean="0"/>
              <a:t>Practice Question #4</a:t>
            </a:r>
            <a:endParaRPr lang="en-US" dirty="0"/>
          </a:p>
        </p:txBody>
      </p:sp>
      <p:sp>
        <p:nvSpPr>
          <p:cNvPr id="3" name="Content Placeholder 2"/>
          <p:cNvSpPr>
            <a:spLocks noGrp="1"/>
          </p:cNvSpPr>
          <p:nvPr>
            <p:ph idx="1"/>
          </p:nvPr>
        </p:nvSpPr>
        <p:spPr>
          <a:xfrm>
            <a:off x="838200" y="932007"/>
            <a:ext cx="10515600" cy="2767156"/>
          </a:xfrm>
        </p:spPr>
        <p:txBody>
          <a:bodyPr>
            <a:normAutofit/>
          </a:bodyPr>
          <a:lstStyle/>
          <a:p>
            <a:r>
              <a:rPr lang="en-US" dirty="0" smtClean="0"/>
              <a:t>In the following IEC power circuit, what is the device that is marked with a “1”?</a:t>
            </a:r>
          </a:p>
          <a:p>
            <a:pPr lvl="1"/>
            <a:r>
              <a:rPr lang="en-US" dirty="0" smtClean="0"/>
              <a:t>a. 3 phase disconnect</a:t>
            </a:r>
          </a:p>
          <a:p>
            <a:pPr lvl="1"/>
            <a:r>
              <a:rPr lang="en-US" dirty="0" smtClean="0"/>
              <a:t>b. Power contacts on the contactor</a:t>
            </a:r>
            <a:endParaRPr lang="en-US" dirty="0"/>
          </a:p>
          <a:p>
            <a:pPr lvl="1"/>
            <a:r>
              <a:rPr lang="en-US" dirty="0" smtClean="0"/>
              <a:t>c. Overcurrent sensing devices</a:t>
            </a:r>
          </a:p>
          <a:p>
            <a:pPr lvl="1"/>
            <a:r>
              <a:rPr lang="en-US" dirty="0" smtClean="0"/>
              <a:t>d. None of the above</a:t>
            </a:r>
            <a:endParaRPr lang="en-US" dirty="0"/>
          </a:p>
        </p:txBody>
      </p:sp>
      <p:pic>
        <p:nvPicPr>
          <p:cNvPr id="5" name="Picture 4"/>
          <p:cNvPicPr>
            <a:picLocks noChangeAspect="1"/>
          </p:cNvPicPr>
          <p:nvPr/>
        </p:nvPicPr>
        <p:blipFill>
          <a:blip r:embed="rId2"/>
          <a:stretch>
            <a:fillRect/>
          </a:stretch>
        </p:blipFill>
        <p:spPr>
          <a:xfrm>
            <a:off x="838200" y="3396464"/>
            <a:ext cx="2908565" cy="3378485"/>
          </a:xfrm>
          <a:prstGeom prst="rect">
            <a:avLst/>
          </a:prstGeom>
        </p:spPr>
      </p:pic>
    </p:spTree>
    <p:extLst>
      <p:ext uri="{BB962C8B-B14F-4D97-AF65-F5344CB8AC3E}">
        <p14:creationId xmlns:p14="http://schemas.microsoft.com/office/powerpoint/2010/main" val="3994719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6"/>
            <a:ext cx="10515600" cy="684357"/>
          </a:xfrm>
        </p:spPr>
        <p:txBody>
          <a:bodyPr>
            <a:normAutofit fontScale="90000"/>
          </a:bodyPr>
          <a:lstStyle/>
          <a:p>
            <a:r>
              <a:rPr lang="en-US" dirty="0" smtClean="0"/>
              <a:t>Answer to Practice Question #4</a:t>
            </a:r>
            <a:endParaRPr lang="en-US" dirty="0"/>
          </a:p>
        </p:txBody>
      </p:sp>
      <p:sp>
        <p:nvSpPr>
          <p:cNvPr id="3" name="Content Placeholder 2"/>
          <p:cNvSpPr>
            <a:spLocks noGrp="1"/>
          </p:cNvSpPr>
          <p:nvPr>
            <p:ph idx="1"/>
          </p:nvPr>
        </p:nvSpPr>
        <p:spPr>
          <a:xfrm>
            <a:off x="838200" y="932007"/>
            <a:ext cx="10515600" cy="2767156"/>
          </a:xfrm>
        </p:spPr>
        <p:txBody>
          <a:bodyPr>
            <a:normAutofit/>
          </a:bodyPr>
          <a:lstStyle/>
          <a:p>
            <a:r>
              <a:rPr lang="en-US" dirty="0" smtClean="0"/>
              <a:t>In the following IEC power circuit, what is the device that is marked with a “1”?</a:t>
            </a:r>
          </a:p>
          <a:p>
            <a:pPr lvl="1"/>
            <a:r>
              <a:rPr lang="en-US" dirty="0" smtClean="0"/>
              <a:t>a. 3 phase disconnect</a:t>
            </a:r>
          </a:p>
          <a:p>
            <a:pPr lvl="1"/>
            <a:r>
              <a:rPr lang="en-US" dirty="0" smtClean="0"/>
              <a:t>b. </a:t>
            </a:r>
            <a:r>
              <a:rPr lang="en-US" b="1" dirty="0" smtClean="0"/>
              <a:t>Power contacts on the contactor</a:t>
            </a:r>
            <a:endParaRPr lang="en-US" b="1" dirty="0"/>
          </a:p>
          <a:p>
            <a:pPr lvl="1"/>
            <a:r>
              <a:rPr lang="en-US" dirty="0" smtClean="0"/>
              <a:t>c. Overcurrent sensing devices</a:t>
            </a:r>
          </a:p>
          <a:p>
            <a:pPr lvl="1"/>
            <a:r>
              <a:rPr lang="en-US" dirty="0" smtClean="0"/>
              <a:t>d. None of the above</a:t>
            </a:r>
            <a:endParaRPr lang="en-US" dirty="0"/>
          </a:p>
        </p:txBody>
      </p:sp>
      <p:pic>
        <p:nvPicPr>
          <p:cNvPr id="5" name="Picture 4"/>
          <p:cNvPicPr>
            <a:picLocks noChangeAspect="1"/>
          </p:cNvPicPr>
          <p:nvPr/>
        </p:nvPicPr>
        <p:blipFill>
          <a:blip r:embed="rId2"/>
          <a:stretch>
            <a:fillRect/>
          </a:stretch>
        </p:blipFill>
        <p:spPr>
          <a:xfrm>
            <a:off x="838200" y="3396464"/>
            <a:ext cx="2908565" cy="3378485"/>
          </a:xfrm>
          <a:prstGeom prst="rect">
            <a:avLst/>
          </a:prstGeom>
        </p:spPr>
      </p:pic>
      <p:sp>
        <p:nvSpPr>
          <p:cNvPr id="6" name="Content Placeholder 2"/>
          <p:cNvSpPr txBox="1">
            <a:spLocks/>
          </p:cNvSpPr>
          <p:nvPr/>
        </p:nvSpPr>
        <p:spPr>
          <a:xfrm>
            <a:off x="5299363" y="4000501"/>
            <a:ext cx="6307282" cy="1870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0070C0"/>
                </a:solidFill>
              </a:rPr>
              <a:t>Explanation: A dead give away is the “M” beside the contacts.  These are the power contacts.  It does look like a disconnect.</a:t>
            </a:r>
          </a:p>
          <a:p>
            <a:pPr marL="0" indent="0">
              <a:buNone/>
            </a:pPr>
            <a:r>
              <a:rPr lang="en-US" sz="2400" dirty="0" smtClean="0">
                <a:solidFill>
                  <a:srgbClr val="0070C0"/>
                </a:solidFill>
              </a:rPr>
              <a:t>Notice the markings of 1,2,3,4,5 &amp; 6.</a:t>
            </a:r>
          </a:p>
        </p:txBody>
      </p:sp>
    </p:spTree>
    <p:extLst>
      <p:ext uri="{BB962C8B-B14F-4D97-AF65-F5344CB8AC3E}">
        <p14:creationId xmlns:p14="http://schemas.microsoft.com/office/powerpoint/2010/main" val="4251278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058" y="975018"/>
            <a:ext cx="10993907" cy="830997"/>
          </a:xfrm>
          <a:prstGeom prst="rect">
            <a:avLst/>
          </a:prstGeom>
          <a:noFill/>
        </p:spPr>
        <p:txBody>
          <a:bodyPr wrap="none" rtlCol="0">
            <a:spAutoFit/>
          </a:bodyPr>
          <a:lstStyle/>
          <a:p>
            <a:r>
              <a:rPr lang="en-US" sz="4800" dirty="0" smtClean="0"/>
              <a:t>This Concludes this Instructional Document</a:t>
            </a:r>
            <a:endParaRPr lang="en-US" sz="4800" dirty="0"/>
          </a:p>
        </p:txBody>
      </p:sp>
      <p:pic>
        <p:nvPicPr>
          <p:cNvPr id="3" name="Picture 2"/>
          <p:cNvPicPr>
            <a:picLocks noChangeAspect="1"/>
          </p:cNvPicPr>
          <p:nvPr/>
        </p:nvPicPr>
        <p:blipFill>
          <a:blip r:embed="rId2"/>
          <a:stretch>
            <a:fillRect/>
          </a:stretch>
        </p:blipFill>
        <p:spPr>
          <a:xfrm>
            <a:off x="3005524" y="2428616"/>
            <a:ext cx="6180952" cy="2790476"/>
          </a:xfrm>
          <a:prstGeom prst="rect">
            <a:avLst/>
          </a:prstGeom>
        </p:spPr>
      </p:pic>
    </p:spTree>
    <p:extLst>
      <p:ext uri="{BB962C8B-B14F-4D97-AF65-F5344CB8AC3E}">
        <p14:creationId xmlns:p14="http://schemas.microsoft.com/office/powerpoint/2010/main" val="110065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3877" y="811795"/>
            <a:ext cx="5329601" cy="2585323"/>
          </a:xfrm>
          <a:prstGeom prst="rect">
            <a:avLst/>
          </a:prstGeom>
          <a:noFill/>
        </p:spPr>
        <p:txBody>
          <a:bodyPr wrap="none" rtlCol="0">
            <a:spAutoFit/>
          </a:bodyPr>
          <a:lstStyle/>
          <a:p>
            <a:r>
              <a:rPr lang="en-US" dirty="0" smtClean="0">
                <a:solidFill>
                  <a:srgbClr val="0070C0"/>
                </a:solidFill>
              </a:rPr>
              <a:t>Every student going through the Motors &amp; Controls</a:t>
            </a:r>
          </a:p>
          <a:p>
            <a:r>
              <a:rPr lang="en-US" dirty="0">
                <a:solidFill>
                  <a:srgbClr val="0070C0"/>
                </a:solidFill>
              </a:rPr>
              <a:t>c</a:t>
            </a:r>
            <a:r>
              <a:rPr lang="en-US" dirty="0" smtClean="0">
                <a:solidFill>
                  <a:srgbClr val="0070C0"/>
                </a:solidFill>
              </a:rPr>
              <a:t>ourse should be able to interpret all the information</a:t>
            </a:r>
          </a:p>
          <a:p>
            <a:r>
              <a:rPr lang="en-US" dirty="0">
                <a:solidFill>
                  <a:srgbClr val="0070C0"/>
                </a:solidFill>
              </a:rPr>
              <a:t>f</a:t>
            </a:r>
            <a:r>
              <a:rPr lang="en-US" dirty="0" smtClean="0">
                <a:solidFill>
                  <a:srgbClr val="0070C0"/>
                </a:solidFill>
              </a:rPr>
              <a:t>ound on a motor nameplate.  Your instructor will</a:t>
            </a:r>
          </a:p>
          <a:p>
            <a:r>
              <a:rPr lang="en-US" dirty="0">
                <a:solidFill>
                  <a:srgbClr val="0070C0"/>
                </a:solidFill>
              </a:rPr>
              <a:t>v</a:t>
            </a:r>
            <a:r>
              <a:rPr lang="en-US" dirty="0" smtClean="0">
                <a:solidFill>
                  <a:srgbClr val="0070C0"/>
                </a:solidFill>
              </a:rPr>
              <a:t>erbally test you on these during the Hands-on </a:t>
            </a:r>
          </a:p>
          <a:p>
            <a:r>
              <a:rPr lang="en-US" dirty="0">
                <a:solidFill>
                  <a:srgbClr val="0070C0"/>
                </a:solidFill>
              </a:rPr>
              <a:t>a</a:t>
            </a:r>
            <a:r>
              <a:rPr lang="en-US" dirty="0" smtClean="0">
                <a:solidFill>
                  <a:srgbClr val="0070C0"/>
                </a:solidFill>
              </a:rPr>
              <a:t>ssessment.</a:t>
            </a:r>
          </a:p>
          <a:p>
            <a:endParaRPr lang="en-US" dirty="0">
              <a:solidFill>
                <a:srgbClr val="0070C0"/>
              </a:solidFill>
            </a:endParaRPr>
          </a:p>
          <a:p>
            <a:r>
              <a:rPr lang="en-US" dirty="0" smtClean="0">
                <a:solidFill>
                  <a:srgbClr val="0070C0"/>
                </a:solidFill>
              </a:rPr>
              <a:t>To read about all the information on motor nameplate,</a:t>
            </a:r>
          </a:p>
          <a:p>
            <a:r>
              <a:rPr lang="en-US" dirty="0">
                <a:solidFill>
                  <a:srgbClr val="0070C0"/>
                </a:solidFill>
              </a:rPr>
              <a:t>r</a:t>
            </a:r>
            <a:r>
              <a:rPr lang="en-US" dirty="0" smtClean="0">
                <a:solidFill>
                  <a:srgbClr val="0070C0"/>
                </a:solidFill>
              </a:rPr>
              <a:t>efer to the Clemson Word or PDF files that are located</a:t>
            </a:r>
          </a:p>
          <a:p>
            <a:r>
              <a:rPr lang="en-US" dirty="0">
                <a:solidFill>
                  <a:srgbClr val="0070C0"/>
                </a:solidFill>
              </a:rPr>
              <a:t>i</a:t>
            </a:r>
            <a:r>
              <a:rPr lang="en-US" dirty="0" smtClean="0">
                <a:solidFill>
                  <a:srgbClr val="0070C0"/>
                </a:solidFill>
              </a:rPr>
              <a:t>n Module 2 of Sakai.</a:t>
            </a:r>
          </a:p>
        </p:txBody>
      </p:sp>
      <p:sp>
        <p:nvSpPr>
          <p:cNvPr id="4" name="TextBox 3"/>
          <p:cNvSpPr txBox="1"/>
          <p:nvPr/>
        </p:nvSpPr>
        <p:spPr>
          <a:xfrm>
            <a:off x="417349" y="103909"/>
            <a:ext cx="5090624" cy="707886"/>
          </a:xfrm>
          <a:prstGeom prst="rect">
            <a:avLst/>
          </a:prstGeom>
          <a:noFill/>
        </p:spPr>
        <p:txBody>
          <a:bodyPr wrap="none" rtlCol="0">
            <a:spAutoFit/>
          </a:bodyPr>
          <a:lstStyle/>
          <a:p>
            <a:r>
              <a:rPr lang="en-US" sz="4000" dirty="0" smtClean="0"/>
              <a:t>Basic Motor Nameplate</a:t>
            </a:r>
            <a:endParaRPr lang="en-US" sz="4000" dirty="0"/>
          </a:p>
        </p:txBody>
      </p:sp>
      <p:pic>
        <p:nvPicPr>
          <p:cNvPr id="5" name="Picture 4"/>
          <p:cNvPicPr>
            <a:picLocks noChangeAspect="1"/>
          </p:cNvPicPr>
          <p:nvPr/>
        </p:nvPicPr>
        <p:blipFill>
          <a:blip r:embed="rId2"/>
          <a:stretch>
            <a:fillRect/>
          </a:stretch>
        </p:blipFill>
        <p:spPr>
          <a:xfrm>
            <a:off x="237781" y="1124854"/>
            <a:ext cx="5992477" cy="3486938"/>
          </a:xfrm>
          <a:prstGeom prst="rect">
            <a:avLst/>
          </a:prstGeom>
        </p:spPr>
      </p:pic>
    </p:spTree>
    <p:extLst>
      <p:ext uri="{BB962C8B-B14F-4D97-AF65-F5344CB8AC3E}">
        <p14:creationId xmlns:p14="http://schemas.microsoft.com/office/powerpoint/2010/main" val="248310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5491" y="833368"/>
            <a:ext cx="4870420" cy="4524315"/>
          </a:xfrm>
          <a:prstGeom prst="rect">
            <a:avLst/>
          </a:prstGeom>
          <a:noFill/>
        </p:spPr>
        <p:txBody>
          <a:bodyPr wrap="square" rtlCol="0">
            <a:spAutoFit/>
          </a:bodyPr>
          <a:lstStyle/>
          <a:p>
            <a:r>
              <a:rPr lang="en-US" dirty="0" smtClean="0">
                <a:solidFill>
                  <a:srgbClr val="0070C0"/>
                </a:solidFill>
              </a:rPr>
              <a:t>D-Flange motors have a plate mounted on the faceplate with straight through holes that allow the user to bolt the D-flange motor to a load.  The important thing is the a bolt with a nub and washers/lock washers must be used to bolt the motor on.  This is illustrated by the top graphic.</a:t>
            </a:r>
          </a:p>
          <a:p>
            <a:endParaRPr lang="en-US" dirty="0">
              <a:solidFill>
                <a:srgbClr val="0070C0"/>
              </a:solidFill>
            </a:endParaRPr>
          </a:p>
          <a:p>
            <a:r>
              <a:rPr lang="en-US" dirty="0" smtClean="0">
                <a:solidFill>
                  <a:srgbClr val="0070C0"/>
                </a:solidFill>
              </a:rPr>
              <a:t>A C-Flange motor has threaded holes of the faceplate, which will allow the user to bold the motor to a fan housing or to the load the motor is running.  </a:t>
            </a:r>
          </a:p>
          <a:p>
            <a:endParaRPr lang="en-US" dirty="0">
              <a:solidFill>
                <a:srgbClr val="0070C0"/>
              </a:solidFill>
            </a:endParaRPr>
          </a:p>
          <a:p>
            <a:r>
              <a:rPr lang="en-US" dirty="0" smtClean="0">
                <a:solidFill>
                  <a:srgbClr val="0070C0"/>
                </a:solidFill>
              </a:rPr>
              <a:t>If a motor with a frame type of 56C, this will mean the motor follows the dimensions of a 56 frame motor, but also has a C-Flange on the faceplate.</a:t>
            </a:r>
          </a:p>
          <a:p>
            <a:endParaRPr lang="en-US" dirty="0">
              <a:solidFill>
                <a:srgbClr val="0070C0"/>
              </a:solidFill>
            </a:endParaRPr>
          </a:p>
        </p:txBody>
      </p:sp>
      <p:sp>
        <p:nvSpPr>
          <p:cNvPr id="4" name="TextBox 3"/>
          <p:cNvSpPr txBox="1"/>
          <p:nvPr/>
        </p:nvSpPr>
        <p:spPr>
          <a:xfrm>
            <a:off x="417349" y="103909"/>
            <a:ext cx="5903667" cy="707886"/>
          </a:xfrm>
          <a:prstGeom prst="rect">
            <a:avLst/>
          </a:prstGeom>
          <a:noFill/>
        </p:spPr>
        <p:txBody>
          <a:bodyPr wrap="none" rtlCol="0">
            <a:spAutoFit/>
          </a:bodyPr>
          <a:lstStyle/>
          <a:p>
            <a:r>
              <a:rPr lang="en-US" sz="4000" dirty="0" smtClean="0"/>
              <a:t>C &amp; D Flange Motor Frames</a:t>
            </a:r>
            <a:endParaRPr lang="en-US" sz="4000" dirty="0"/>
          </a:p>
        </p:txBody>
      </p:sp>
      <p:pic>
        <p:nvPicPr>
          <p:cNvPr id="2" name="Picture 1"/>
          <p:cNvPicPr>
            <a:picLocks noChangeAspect="1"/>
          </p:cNvPicPr>
          <p:nvPr/>
        </p:nvPicPr>
        <p:blipFill>
          <a:blip r:embed="rId2"/>
          <a:stretch>
            <a:fillRect/>
          </a:stretch>
        </p:blipFill>
        <p:spPr>
          <a:xfrm>
            <a:off x="285288" y="1149199"/>
            <a:ext cx="3190476" cy="2495238"/>
          </a:xfrm>
          <a:prstGeom prst="rect">
            <a:avLst/>
          </a:prstGeom>
        </p:spPr>
      </p:pic>
      <p:pic>
        <p:nvPicPr>
          <p:cNvPr id="5" name="Picture 4"/>
          <p:cNvPicPr>
            <a:picLocks noChangeAspect="1"/>
          </p:cNvPicPr>
          <p:nvPr/>
        </p:nvPicPr>
        <p:blipFill>
          <a:blip r:embed="rId3"/>
          <a:stretch>
            <a:fillRect/>
          </a:stretch>
        </p:blipFill>
        <p:spPr>
          <a:xfrm>
            <a:off x="3274063" y="3994741"/>
            <a:ext cx="2749414" cy="2626778"/>
          </a:xfrm>
          <a:prstGeom prst="rect">
            <a:avLst/>
          </a:prstGeom>
        </p:spPr>
      </p:pic>
      <p:sp>
        <p:nvSpPr>
          <p:cNvPr id="6" name="TextBox 5"/>
          <p:cNvSpPr txBox="1"/>
          <p:nvPr/>
        </p:nvSpPr>
        <p:spPr>
          <a:xfrm>
            <a:off x="3818736" y="1018273"/>
            <a:ext cx="1660071" cy="369332"/>
          </a:xfrm>
          <a:prstGeom prst="rect">
            <a:avLst/>
          </a:prstGeom>
          <a:noFill/>
        </p:spPr>
        <p:txBody>
          <a:bodyPr wrap="none" rtlCol="0">
            <a:spAutoFit/>
          </a:bodyPr>
          <a:lstStyle/>
          <a:p>
            <a:pPr algn="ctr"/>
            <a:r>
              <a:rPr lang="en-US" dirty="0" smtClean="0">
                <a:solidFill>
                  <a:srgbClr val="FF0000"/>
                </a:solidFill>
              </a:rPr>
              <a:t>D-Flange Motor</a:t>
            </a:r>
            <a:endParaRPr lang="en-US" dirty="0">
              <a:solidFill>
                <a:srgbClr val="FF0000"/>
              </a:solidFill>
            </a:endParaRPr>
          </a:p>
        </p:txBody>
      </p:sp>
      <p:cxnSp>
        <p:nvCxnSpPr>
          <p:cNvPr id="7" name="Straight Arrow Connector 6"/>
          <p:cNvCxnSpPr/>
          <p:nvPr/>
        </p:nvCxnSpPr>
        <p:spPr>
          <a:xfrm flipH="1">
            <a:off x="1558636" y="1233936"/>
            <a:ext cx="2260029" cy="14365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8600" y="5890108"/>
            <a:ext cx="1660071" cy="369332"/>
          </a:xfrm>
          <a:prstGeom prst="rect">
            <a:avLst/>
          </a:prstGeom>
          <a:noFill/>
        </p:spPr>
        <p:txBody>
          <a:bodyPr wrap="none" rtlCol="0">
            <a:spAutoFit/>
          </a:bodyPr>
          <a:lstStyle/>
          <a:p>
            <a:pPr algn="ctr"/>
            <a:r>
              <a:rPr lang="en-US" dirty="0" smtClean="0">
                <a:solidFill>
                  <a:srgbClr val="FF0000"/>
                </a:solidFill>
              </a:rPr>
              <a:t>C-Flange Motor</a:t>
            </a:r>
            <a:endParaRPr lang="en-US" dirty="0">
              <a:solidFill>
                <a:srgbClr val="FF0000"/>
              </a:solidFill>
            </a:endParaRPr>
          </a:p>
        </p:txBody>
      </p:sp>
      <p:cxnSp>
        <p:nvCxnSpPr>
          <p:cNvPr id="10" name="Straight Arrow Connector 9"/>
          <p:cNvCxnSpPr/>
          <p:nvPr/>
        </p:nvCxnSpPr>
        <p:spPr>
          <a:xfrm flipV="1">
            <a:off x="2286000" y="4623955"/>
            <a:ext cx="2618509" cy="1485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621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145" y="666983"/>
            <a:ext cx="6019655" cy="2263254"/>
            <a:chOff x="1472190" y="1581381"/>
            <a:chExt cx="7879773" cy="3148663"/>
          </a:xfrm>
        </p:grpSpPr>
        <p:pic>
          <p:nvPicPr>
            <p:cNvPr id="2" name="Picture 1"/>
            <p:cNvPicPr>
              <a:picLocks noChangeAspect="1"/>
            </p:cNvPicPr>
            <p:nvPr/>
          </p:nvPicPr>
          <p:blipFill>
            <a:blip r:embed="rId2"/>
            <a:stretch>
              <a:fillRect/>
            </a:stretch>
          </p:blipFill>
          <p:spPr>
            <a:xfrm>
              <a:off x="1472190" y="1581381"/>
              <a:ext cx="7879773" cy="3148663"/>
            </a:xfrm>
            <a:prstGeom prst="rect">
              <a:avLst/>
            </a:prstGeom>
          </p:spPr>
        </p:pic>
        <p:sp>
          <p:nvSpPr>
            <p:cNvPr id="3" name="Oval 2"/>
            <p:cNvSpPr/>
            <p:nvPr/>
          </p:nvSpPr>
          <p:spPr>
            <a:xfrm>
              <a:off x="7606444" y="4099860"/>
              <a:ext cx="609600" cy="27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62042" y="4099860"/>
              <a:ext cx="609600" cy="27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885324" y="554435"/>
            <a:ext cx="4732606" cy="5078313"/>
          </a:xfrm>
          <a:prstGeom prst="rect">
            <a:avLst/>
          </a:prstGeom>
          <a:noFill/>
        </p:spPr>
        <p:txBody>
          <a:bodyPr wrap="square" rtlCol="0">
            <a:spAutoFit/>
          </a:bodyPr>
          <a:lstStyle/>
          <a:p>
            <a:r>
              <a:rPr lang="en-US" dirty="0" smtClean="0">
                <a:solidFill>
                  <a:srgbClr val="0070C0"/>
                </a:solidFill>
              </a:rPr>
              <a:t>Most three phase motors sold today are dual-voltage, which means they will run on low voltage or high voltage (208-230/460).  These are typically nine lead motors, and will have the wiring diagram right on the nameplate.</a:t>
            </a:r>
          </a:p>
          <a:p>
            <a:endParaRPr lang="en-US" dirty="0">
              <a:solidFill>
                <a:srgbClr val="0070C0"/>
              </a:solidFill>
            </a:endParaRPr>
          </a:p>
          <a:p>
            <a:r>
              <a:rPr lang="en-US" dirty="0" smtClean="0">
                <a:solidFill>
                  <a:srgbClr val="0070C0"/>
                </a:solidFill>
              </a:rPr>
              <a:t>One important aspect is that if the motor is wired for high voltage (which is usually the case), the motor pull half the current than it would, wired for low voltage.  Whether the motor is wired for low or high voltage does not affect the operation of the motor.  </a:t>
            </a:r>
          </a:p>
          <a:p>
            <a:endParaRPr lang="en-US" dirty="0">
              <a:solidFill>
                <a:srgbClr val="0070C0"/>
              </a:solidFill>
            </a:endParaRPr>
          </a:p>
          <a:p>
            <a:r>
              <a:rPr lang="en-US" dirty="0" smtClean="0">
                <a:solidFill>
                  <a:srgbClr val="0070C0"/>
                </a:solidFill>
              </a:rPr>
              <a:t>The advantage of wiring for the higher voltage is that the installation will not need as large of wire for the power feed.  This is especially noticeable as you get above 10HP.</a:t>
            </a:r>
          </a:p>
          <a:p>
            <a:endParaRPr lang="en-US" dirty="0">
              <a:solidFill>
                <a:srgbClr val="0070C0"/>
              </a:solidFill>
            </a:endParaRPr>
          </a:p>
        </p:txBody>
      </p:sp>
      <p:pic>
        <p:nvPicPr>
          <p:cNvPr id="7" name="Picture 6"/>
          <p:cNvPicPr>
            <a:picLocks noChangeAspect="1"/>
          </p:cNvPicPr>
          <p:nvPr/>
        </p:nvPicPr>
        <p:blipFill>
          <a:blip r:embed="rId3"/>
          <a:stretch>
            <a:fillRect/>
          </a:stretch>
        </p:blipFill>
        <p:spPr>
          <a:xfrm>
            <a:off x="381145" y="3190721"/>
            <a:ext cx="5992477" cy="3486938"/>
          </a:xfrm>
          <a:prstGeom prst="rect">
            <a:avLst/>
          </a:prstGeom>
        </p:spPr>
      </p:pic>
      <p:sp>
        <p:nvSpPr>
          <p:cNvPr id="8" name="TextBox 7"/>
          <p:cNvSpPr txBox="1"/>
          <p:nvPr/>
        </p:nvSpPr>
        <p:spPr>
          <a:xfrm>
            <a:off x="113834" y="-40903"/>
            <a:ext cx="4442883" cy="707886"/>
          </a:xfrm>
          <a:prstGeom prst="rect">
            <a:avLst/>
          </a:prstGeom>
          <a:noFill/>
        </p:spPr>
        <p:txBody>
          <a:bodyPr wrap="none" rtlCol="0">
            <a:spAutoFit/>
          </a:bodyPr>
          <a:lstStyle/>
          <a:p>
            <a:r>
              <a:rPr lang="en-US" sz="4000" dirty="0" smtClean="0"/>
              <a:t>Dual Voltage Motors</a:t>
            </a:r>
            <a:endParaRPr lang="en-US" sz="4000" dirty="0"/>
          </a:p>
        </p:txBody>
      </p:sp>
    </p:spTree>
    <p:extLst>
      <p:ext uri="{BB962C8B-B14F-4D97-AF65-F5344CB8AC3E}">
        <p14:creationId xmlns:p14="http://schemas.microsoft.com/office/powerpoint/2010/main" val="421930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8512780" cy="707886"/>
          </a:xfrm>
          <a:prstGeom prst="rect">
            <a:avLst/>
          </a:prstGeom>
          <a:noFill/>
        </p:spPr>
        <p:txBody>
          <a:bodyPr wrap="none" rtlCol="0">
            <a:spAutoFit/>
          </a:bodyPr>
          <a:lstStyle/>
          <a:p>
            <a:r>
              <a:rPr lang="en-US" sz="4000" dirty="0" smtClean="0"/>
              <a:t>NEMA &amp; IEC Formats on Electrical Prints</a:t>
            </a:r>
            <a:endParaRPr lang="en-US" sz="4000" dirty="0"/>
          </a:p>
        </p:txBody>
      </p:sp>
      <p:sp>
        <p:nvSpPr>
          <p:cNvPr id="6" name="TextBox 5"/>
          <p:cNvSpPr txBox="1"/>
          <p:nvPr/>
        </p:nvSpPr>
        <p:spPr>
          <a:xfrm>
            <a:off x="6745847" y="811795"/>
            <a:ext cx="5130064" cy="5909310"/>
          </a:xfrm>
          <a:prstGeom prst="rect">
            <a:avLst/>
          </a:prstGeom>
          <a:noFill/>
        </p:spPr>
        <p:txBody>
          <a:bodyPr wrap="square" rtlCol="0">
            <a:spAutoFit/>
          </a:bodyPr>
          <a:lstStyle/>
          <a:p>
            <a:r>
              <a:rPr lang="en-US" dirty="0" smtClean="0">
                <a:solidFill>
                  <a:srgbClr val="0070C0"/>
                </a:solidFill>
              </a:rPr>
              <a:t>One of the most critical tasks when troubleshooting an electrical circuit is the interpretation of how a circuit is connected.  To do this the user must be able to read an electrical print, both the symbols and wiring configurations.</a:t>
            </a:r>
          </a:p>
          <a:p>
            <a:endParaRPr lang="en-US" dirty="0">
              <a:solidFill>
                <a:srgbClr val="0070C0"/>
              </a:solidFill>
            </a:endParaRPr>
          </a:p>
          <a:p>
            <a:r>
              <a:rPr lang="en-US" dirty="0" smtClean="0">
                <a:solidFill>
                  <a:srgbClr val="0070C0"/>
                </a:solidFill>
              </a:rPr>
              <a:t>Many textbooks teach only NEMA type of prints, but the number of IEC prints are growing.  </a:t>
            </a:r>
          </a:p>
          <a:p>
            <a:r>
              <a:rPr lang="en-US" dirty="0" smtClean="0">
                <a:solidFill>
                  <a:srgbClr val="0070C0"/>
                </a:solidFill>
              </a:rPr>
              <a:t>If a machine is built in Germany or Italy (both very common), the prints will be in an IEC format.  A company typically has to pay extra to have the prints formatted for NEMA.  To minimize costs, the machine will come with IEC prints.</a:t>
            </a:r>
          </a:p>
          <a:p>
            <a:endParaRPr lang="en-US" dirty="0">
              <a:solidFill>
                <a:srgbClr val="0070C0"/>
              </a:solidFill>
            </a:endParaRPr>
          </a:p>
          <a:p>
            <a:r>
              <a:rPr lang="en-US" dirty="0" smtClean="0">
                <a:solidFill>
                  <a:srgbClr val="0070C0"/>
                </a:solidFill>
              </a:rPr>
              <a:t>A circuit could consist of all NEMA parts, but have the prints in an IEC format, or vice versa.  The type of electrical standard components and the format of the electrical print is two completely different things.  These diagrams give you an idea of how different these two formats are.  You will need to memorize the symbols for both in most cases.</a:t>
            </a:r>
            <a:endParaRPr lang="en-US" dirty="0">
              <a:solidFill>
                <a:srgbClr val="0070C0"/>
              </a:solidFill>
            </a:endParaRPr>
          </a:p>
        </p:txBody>
      </p:sp>
      <p:pic>
        <p:nvPicPr>
          <p:cNvPr id="3" name="Picture 2"/>
          <p:cNvPicPr>
            <a:picLocks noChangeAspect="1"/>
          </p:cNvPicPr>
          <p:nvPr/>
        </p:nvPicPr>
        <p:blipFill>
          <a:blip r:embed="rId2"/>
          <a:stretch>
            <a:fillRect/>
          </a:stretch>
        </p:blipFill>
        <p:spPr>
          <a:xfrm>
            <a:off x="260701" y="1153689"/>
            <a:ext cx="2980952" cy="2266667"/>
          </a:xfrm>
          <a:prstGeom prst="rect">
            <a:avLst/>
          </a:prstGeom>
        </p:spPr>
      </p:pic>
      <p:pic>
        <p:nvPicPr>
          <p:cNvPr id="5" name="Picture 4"/>
          <p:cNvPicPr>
            <a:picLocks noChangeAspect="1"/>
          </p:cNvPicPr>
          <p:nvPr/>
        </p:nvPicPr>
        <p:blipFill>
          <a:blip r:embed="rId3"/>
          <a:stretch>
            <a:fillRect/>
          </a:stretch>
        </p:blipFill>
        <p:spPr>
          <a:xfrm>
            <a:off x="3653173" y="1153689"/>
            <a:ext cx="2576388" cy="4947150"/>
          </a:xfrm>
          <a:prstGeom prst="rect">
            <a:avLst/>
          </a:prstGeom>
        </p:spPr>
      </p:pic>
    </p:spTree>
    <p:extLst>
      <p:ext uri="{BB962C8B-B14F-4D97-AF65-F5344CB8AC3E}">
        <p14:creationId xmlns:p14="http://schemas.microsoft.com/office/powerpoint/2010/main" val="85091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NuulzwpiNuIUe69PeUTeS_UlbjpDEsCqdJQaUZRv2CewcFtgB28UXRqYIHRYhGQ1PngE4Po4TPtt0XgBWE8djOp_rfIu2Ary0jHJAxKCFjPwF2ewQ9Mzmq2IGjTlxxHZgGf430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098" y="3141720"/>
            <a:ext cx="3460189" cy="3620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597572"/>
            <a:ext cx="1671098" cy="646331"/>
          </a:xfrm>
          <a:prstGeom prst="rect">
            <a:avLst/>
          </a:prstGeom>
          <a:noFill/>
        </p:spPr>
        <p:txBody>
          <a:bodyPr wrap="none" rtlCol="0">
            <a:spAutoFit/>
          </a:bodyPr>
          <a:lstStyle/>
          <a:p>
            <a:pPr algn="ctr"/>
            <a:r>
              <a:rPr lang="en-US" b="1" dirty="0" smtClean="0">
                <a:solidFill>
                  <a:srgbClr val="0070C0"/>
                </a:solidFill>
              </a:rPr>
              <a:t>Motor Starter</a:t>
            </a:r>
          </a:p>
          <a:p>
            <a:pPr algn="ctr"/>
            <a:r>
              <a:rPr lang="en-US" b="1" dirty="0" smtClean="0">
                <a:solidFill>
                  <a:srgbClr val="0070C0"/>
                </a:solidFill>
              </a:rPr>
              <a:t>Hold-in Contact</a:t>
            </a:r>
            <a:endParaRPr lang="en-US" b="1" dirty="0">
              <a:solidFill>
                <a:srgbClr val="0070C0"/>
              </a:solidFill>
            </a:endParaRPr>
          </a:p>
        </p:txBody>
      </p:sp>
      <p:sp>
        <p:nvSpPr>
          <p:cNvPr id="4" name="TextBox 3"/>
          <p:cNvSpPr txBox="1"/>
          <p:nvPr/>
        </p:nvSpPr>
        <p:spPr>
          <a:xfrm>
            <a:off x="84029" y="6084597"/>
            <a:ext cx="1503040" cy="646331"/>
          </a:xfrm>
          <a:prstGeom prst="rect">
            <a:avLst/>
          </a:prstGeom>
          <a:noFill/>
        </p:spPr>
        <p:txBody>
          <a:bodyPr wrap="none" rtlCol="0">
            <a:spAutoFit/>
          </a:bodyPr>
          <a:lstStyle/>
          <a:p>
            <a:pPr algn="ctr"/>
            <a:r>
              <a:rPr lang="en-US" b="1" dirty="0" smtClean="0">
                <a:solidFill>
                  <a:srgbClr val="0070C0"/>
                </a:solidFill>
              </a:rPr>
              <a:t>Motor Starter</a:t>
            </a:r>
          </a:p>
          <a:p>
            <a:pPr algn="ctr"/>
            <a:r>
              <a:rPr lang="en-US" b="1" dirty="0" smtClean="0">
                <a:solidFill>
                  <a:srgbClr val="0070C0"/>
                </a:solidFill>
              </a:rPr>
              <a:t>Coil</a:t>
            </a:r>
            <a:endParaRPr lang="en-US" b="1" dirty="0">
              <a:solidFill>
                <a:srgbClr val="0070C0"/>
              </a:solidFill>
            </a:endParaRPr>
          </a:p>
        </p:txBody>
      </p:sp>
      <p:sp>
        <p:nvSpPr>
          <p:cNvPr id="5" name="TextBox 4"/>
          <p:cNvSpPr txBox="1"/>
          <p:nvPr/>
        </p:nvSpPr>
        <p:spPr>
          <a:xfrm>
            <a:off x="5042579" y="3023820"/>
            <a:ext cx="1848519" cy="646331"/>
          </a:xfrm>
          <a:prstGeom prst="rect">
            <a:avLst/>
          </a:prstGeom>
          <a:noFill/>
        </p:spPr>
        <p:txBody>
          <a:bodyPr wrap="none" rtlCol="0">
            <a:spAutoFit/>
          </a:bodyPr>
          <a:lstStyle/>
          <a:p>
            <a:pPr algn="ctr"/>
            <a:r>
              <a:rPr lang="en-US" b="1" dirty="0" smtClean="0">
                <a:solidFill>
                  <a:srgbClr val="0070C0"/>
                </a:solidFill>
              </a:rPr>
              <a:t>Motor Starter</a:t>
            </a:r>
          </a:p>
          <a:p>
            <a:pPr algn="ctr"/>
            <a:r>
              <a:rPr lang="en-US" b="1" dirty="0" smtClean="0">
                <a:solidFill>
                  <a:srgbClr val="0070C0"/>
                </a:solidFill>
              </a:rPr>
              <a:t>Overload Contact</a:t>
            </a:r>
            <a:endParaRPr lang="en-US" b="1" dirty="0">
              <a:solidFill>
                <a:srgbClr val="0070C0"/>
              </a:solidFill>
            </a:endParaRPr>
          </a:p>
        </p:txBody>
      </p:sp>
      <p:sp>
        <p:nvSpPr>
          <p:cNvPr id="6" name="TextBox 5"/>
          <p:cNvSpPr txBox="1"/>
          <p:nvPr/>
        </p:nvSpPr>
        <p:spPr>
          <a:xfrm>
            <a:off x="5110754" y="4041769"/>
            <a:ext cx="1782091" cy="369332"/>
          </a:xfrm>
          <a:prstGeom prst="rect">
            <a:avLst/>
          </a:prstGeom>
          <a:noFill/>
        </p:spPr>
        <p:txBody>
          <a:bodyPr wrap="none" rtlCol="0">
            <a:spAutoFit/>
          </a:bodyPr>
          <a:lstStyle/>
          <a:p>
            <a:pPr algn="ctr"/>
            <a:r>
              <a:rPr lang="en-US" b="1" dirty="0" smtClean="0">
                <a:solidFill>
                  <a:srgbClr val="0070C0"/>
                </a:solidFill>
              </a:rPr>
              <a:t>Stop Pushbutton</a:t>
            </a:r>
          </a:p>
        </p:txBody>
      </p:sp>
      <p:sp>
        <p:nvSpPr>
          <p:cNvPr id="7" name="TextBox 6"/>
          <p:cNvSpPr txBox="1"/>
          <p:nvPr/>
        </p:nvSpPr>
        <p:spPr>
          <a:xfrm>
            <a:off x="5061367" y="5570243"/>
            <a:ext cx="1810945" cy="369332"/>
          </a:xfrm>
          <a:prstGeom prst="rect">
            <a:avLst/>
          </a:prstGeom>
          <a:noFill/>
        </p:spPr>
        <p:txBody>
          <a:bodyPr wrap="none" rtlCol="0">
            <a:spAutoFit/>
          </a:bodyPr>
          <a:lstStyle/>
          <a:p>
            <a:pPr algn="ctr"/>
            <a:r>
              <a:rPr lang="en-US" b="1" dirty="0" smtClean="0">
                <a:solidFill>
                  <a:srgbClr val="0070C0"/>
                </a:solidFill>
              </a:rPr>
              <a:t>Start Pushbutton</a:t>
            </a:r>
            <a:endParaRPr lang="en-US" b="1" dirty="0">
              <a:solidFill>
                <a:srgbClr val="0070C0"/>
              </a:solidFill>
            </a:endParaRPr>
          </a:p>
        </p:txBody>
      </p:sp>
      <p:sp>
        <p:nvSpPr>
          <p:cNvPr id="8" name="TextBox 7"/>
          <p:cNvSpPr txBox="1"/>
          <p:nvPr/>
        </p:nvSpPr>
        <p:spPr>
          <a:xfrm>
            <a:off x="7197051" y="626736"/>
            <a:ext cx="4732606" cy="5909310"/>
          </a:xfrm>
          <a:prstGeom prst="rect">
            <a:avLst/>
          </a:prstGeom>
          <a:noFill/>
        </p:spPr>
        <p:txBody>
          <a:bodyPr wrap="square" rtlCol="0">
            <a:spAutoFit/>
          </a:bodyPr>
          <a:lstStyle/>
          <a:p>
            <a:r>
              <a:rPr lang="en-US" dirty="0" smtClean="0">
                <a:solidFill>
                  <a:srgbClr val="0070C0"/>
                </a:solidFill>
              </a:rPr>
              <a:t>This control circuit will drill down a little farther on the symbols used in an IEC control circuit.  The chart at the top will have the basic control symbols for IEC formatted prints.</a:t>
            </a:r>
          </a:p>
          <a:p>
            <a:endParaRPr lang="en-US" dirty="0">
              <a:solidFill>
                <a:srgbClr val="0070C0"/>
              </a:solidFill>
            </a:endParaRPr>
          </a:p>
          <a:p>
            <a:r>
              <a:rPr lang="en-US" dirty="0" smtClean="0">
                <a:solidFill>
                  <a:srgbClr val="0070C0"/>
                </a:solidFill>
              </a:rPr>
              <a:t>As soon as a user sees the coil marked as A1 &amp; A2, and the overload marked as 95 &amp; 96, they should know they are working with an IEC device.  Realize that the IEC devices can be used in a NEMA formatted print. </a:t>
            </a:r>
          </a:p>
          <a:p>
            <a:endParaRPr lang="en-US" dirty="0">
              <a:solidFill>
                <a:srgbClr val="0070C0"/>
              </a:solidFill>
            </a:endParaRPr>
          </a:p>
          <a:p>
            <a:r>
              <a:rPr lang="en-US" dirty="0" smtClean="0">
                <a:solidFill>
                  <a:srgbClr val="0070C0"/>
                </a:solidFill>
              </a:rPr>
              <a:t>**Important** - Memorize these basic control symbols.  Your instructor will quiz you on these during the HOA assessment.</a:t>
            </a:r>
          </a:p>
          <a:p>
            <a:endParaRPr lang="en-US" dirty="0">
              <a:solidFill>
                <a:srgbClr val="0070C0"/>
              </a:solidFill>
            </a:endParaRPr>
          </a:p>
          <a:p>
            <a:r>
              <a:rPr lang="en-US" dirty="0" smtClean="0">
                <a:solidFill>
                  <a:srgbClr val="0070C0"/>
                </a:solidFill>
              </a:rPr>
              <a:t>For more information on NEMA versus IEC type for format for electrical prints: see the PDF handout from Eaton </a:t>
            </a:r>
            <a:r>
              <a:rPr lang="en-US" dirty="0">
                <a:solidFill>
                  <a:srgbClr val="0070C0"/>
                </a:solidFill>
              </a:rPr>
              <a:t>corporation named: </a:t>
            </a:r>
            <a:r>
              <a:rPr lang="en-US" dirty="0" smtClean="0">
                <a:solidFill>
                  <a:srgbClr val="0070C0"/>
                </a:solidFill>
              </a:rPr>
              <a:t>“Comparing </a:t>
            </a:r>
            <a:r>
              <a:rPr lang="en-US" dirty="0">
                <a:solidFill>
                  <a:srgbClr val="0070C0"/>
                </a:solidFill>
              </a:rPr>
              <a:t>IEC and NEMA </a:t>
            </a:r>
            <a:r>
              <a:rPr lang="en-US" dirty="0" smtClean="0">
                <a:solidFill>
                  <a:srgbClr val="0070C0"/>
                </a:solidFill>
              </a:rPr>
              <a:t>symbols_Eaton.pdf”, found in Module 2</a:t>
            </a:r>
          </a:p>
          <a:p>
            <a:endParaRPr lang="en-US" dirty="0">
              <a:solidFill>
                <a:srgbClr val="0070C0"/>
              </a:solidFill>
            </a:endParaRPr>
          </a:p>
        </p:txBody>
      </p:sp>
      <p:sp>
        <p:nvSpPr>
          <p:cNvPr id="9" name="TextBox 8"/>
          <p:cNvSpPr txBox="1"/>
          <p:nvPr/>
        </p:nvSpPr>
        <p:spPr>
          <a:xfrm>
            <a:off x="76170" y="70784"/>
            <a:ext cx="6099555" cy="584775"/>
          </a:xfrm>
          <a:prstGeom prst="rect">
            <a:avLst/>
          </a:prstGeom>
          <a:noFill/>
        </p:spPr>
        <p:txBody>
          <a:bodyPr wrap="none" rtlCol="0">
            <a:spAutoFit/>
          </a:bodyPr>
          <a:lstStyle/>
          <a:p>
            <a:r>
              <a:rPr lang="en-US" sz="3200" dirty="0" smtClean="0"/>
              <a:t>A Start/Stop circuit in an IEC format</a:t>
            </a:r>
            <a:endParaRPr lang="en-US" sz="3200" dirty="0"/>
          </a:p>
        </p:txBody>
      </p:sp>
      <p:pic>
        <p:nvPicPr>
          <p:cNvPr id="10" name="Picture 9"/>
          <p:cNvPicPr>
            <a:picLocks noChangeAspect="1"/>
          </p:cNvPicPr>
          <p:nvPr/>
        </p:nvPicPr>
        <p:blipFill>
          <a:blip r:embed="rId3"/>
          <a:stretch>
            <a:fillRect/>
          </a:stretch>
        </p:blipFill>
        <p:spPr>
          <a:xfrm>
            <a:off x="369998" y="937805"/>
            <a:ext cx="4981319" cy="1668163"/>
          </a:xfrm>
          <a:prstGeom prst="rect">
            <a:avLst/>
          </a:prstGeom>
        </p:spPr>
      </p:pic>
    </p:spTree>
    <p:extLst>
      <p:ext uri="{BB962C8B-B14F-4D97-AF65-F5344CB8AC3E}">
        <p14:creationId xmlns:p14="http://schemas.microsoft.com/office/powerpoint/2010/main" val="263934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5357" y="1276719"/>
            <a:ext cx="5911788" cy="4581306"/>
            <a:chOff x="285357" y="1276719"/>
            <a:chExt cx="5911788" cy="4581306"/>
          </a:xfrm>
        </p:grpSpPr>
        <p:pic>
          <p:nvPicPr>
            <p:cNvPr id="10" name="Picture 9"/>
            <p:cNvPicPr>
              <a:picLocks noChangeAspect="1"/>
            </p:cNvPicPr>
            <p:nvPr/>
          </p:nvPicPr>
          <p:blipFill>
            <a:blip r:embed="rId2"/>
            <a:stretch>
              <a:fillRect/>
            </a:stretch>
          </p:blipFill>
          <p:spPr>
            <a:xfrm>
              <a:off x="285357" y="1276719"/>
              <a:ext cx="3964523" cy="4353766"/>
            </a:xfrm>
            <a:prstGeom prst="rect">
              <a:avLst/>
            </a:prstGeom>
          </p:spPr>
        </p:pic>
        <p:sp>
          <p:nvSpPr>
            <p:cNvPr id="7" name="TextBox 6"/>
            <p:cNvSpPr txBox="1"/>
            <p:nvPr/>
          </p:nvSpPr>
          <p:spPr>
            <a:xfrm>
              <a:off x="3793347" y="1715813"/>
              <a:ext cx="1972911" cy="646331"/>
            </a:xfrm>
            <a:prstGeom prst="rect">
              <a:avLst/>
            </a:prstGeom>
            <a:noFill/>
          </p:spPr>
          <p:txBody>
            <a:bodyPr wrap="none" rtlCol="0">
              <a:spAutoFit/>
            </a:bodyPr>
            <a:lstStyle/>
            <a:p>
              <a:pPr algn="ctr"/>
              <a:r>
                <a:rPr lang="en-US" b="1" dirty="0" smtClean="0">
                  <a:solidFill>
                    <a:srgbClr val="0070C0"/>
                  </a:solidFill>
                </a:rPr>
                <a:t>Power Contacts on</a:t>
              </a:r>
            </a:p>
            <a:p>
              <a:pPr algn="ctr"/>
              <a:r>
                <a:rPr lang="en-US" b="1" dirty="0">
                  <a:solidFill>
                    <a:srgbClr val="0070C0"/>
                  </a:solidFill>
                </a:rPr>
                <a:t>t</a:t>
              </a:r>
              <a:r>
                <a:rPr lang="en-US" b="1" dirty="0" smtClean="0">
                  <a:solidFill>
                    <a:srgbClr val="0070C0"/>
                  </a:solidFill>
                </a:rPr>
                <a:t>he Contactor</a:t>
              </a:r>
              <a:endParaRPr lang="en-US" b="1" dirty="0">
                <a:solidFill>
                  <a:srgbClr val="0070C0"/>
                </a:solidFill>
              </a:endParaRPr>
            </a:p>
          </p:txBody>
        </p:sp>
        <p:sp>
          <p:nvSpPr>
            <p:cNvPr id="8" name="TextBox 7"/>
            <p:cNvSpPr txBox="1"/>
            <p:nvPr/>
          </p:nvSpPr>
          <p:spPr>
            <a:xfrm>
              <a:off x="3818993" y="3463753"/>
              <a:ext cx="2378152" cy="646331"/>
            </a:xfrm>
            <a:prstGeom prst="rect">
              <a:avLst/>
            </a:prstGeom>
            <a:noFill/>
          </p:spPr>
          <p:txBody>
            <a:bodyPr wrap="none" rtlCol="0">
              <a:spAutoFit/>
            </a:bodyPr>
            <a:lstStyle/>
            <a:p>
              <a:pPr algn="ctr"/>
              <a:r>
                <a:rPr lang="en-US" b="1" dirty="0" smtClean="0">
                  <a:solidFill>
                    <a:srgbClr val="0070C0"/>
                  </a:solidFill>
                </a:rPr>
                <a:t>Current Sensing Device</a:t>
              </a:r>
            </a:p>
            <a:p>
              <a:pPr algn="ctr"/>
              <a:r>
                <a:rPr lang="en-US" b="1" dirty="0" smtClean="0">
                  <a:solidFill>
                    <a:srgbClr val="0070C0"/>
                  </a:solidFill>
                </a:rPr>
                <a:t>(Overload Sensing)</a:t>
              </a:r>
              <a:endParaRPr lang="en-US" b="1" dirty="0">
                <a:solidFill>
                  <a:srgbClr val="0070C0"/>
                </a:solidFill>
              </a:endParaRPr>
            </a:p>
          </p:txBody>
        </p:sp>
        <p:sp>
          <p:nvSpPr>
            <p:cNvPr id="9" name="TextBox 8"/>
            <p:cNvSpPr txBox="1"/>
            <p:nvPr/>
          </p:nvSpPr>
          <p:spPr>
            <a:xfrm>
              <a:off x="2897587" y="5211694"/>
              <a:ext cx="1352293" cy="646331"/>
            </a:xfrm>
            <a:prstGeom prst="rect">
              <a:avLst/>
            </a:prstGeom>
            <a:noFill/>
          </p:spPr>
          <p:txBody>
            <a:bodyPr wrap="none" rtlCol="0">
              <a:spAutoFit/>
            </a:bodyPr>
            <a:lstStyle/>
            <a:p>
              <a:pPr algn="ctr"/>
              <a:r>
                <a:rPr lang="en-US" b="1" dirty="0" smtClean="0">
                  <a:solidFill>
                    <a:srgbClr val="0070C0"/>
                  </a:solidFill>
                </a:rPr>
                <a:t>Three Phase</a:t>
              </a:r>
            </a:p>
            <a:p>
              <a:pPr algn="ctr"/>
              <a:r>
                <a:rPr lang="en-US" b="1" dirty="0" smtClean="0">
                  <a:solidFill>
                    <a:srgbClr val="0070C0"/>
                  </a:solidFill>
                </a:rPr>
                <a:t>Motor</a:t>
              </a:r>
              <a:endParaRPr lang="en-US" b="1" dirty="0">
                <a:solidFill>
                  <a:srgbClr val="0070C0"/>
                </a:solidFill>
              </a:endParaRPr>
            </a:p>
          </p:txBody>
        </p:sp>
      </p:grpSp>
      <p:sp>
        <p:nvSpPr>
          <p:cNvPr id="11" name="TextBox 10"/>
          <p:cNvSpPr txBox="1"/>
          <p:nvPr/>
        </p:nvSpPr>
        <p:spPr>
          <a:xfrm>
            <a:off x="76170" y="70784"/>
            <a:ext cx="7059112" cy="584775"/>
          </a:xfrm>
          <a:prstGeom prst="rect">
            <a:avLst/>
          </a:prstGeom>
          <a:noFill/>
        </p:spPr>
        <p:txBody>
          <a:bodyPr wrap="none" rtlCol="0">
            <a:spAutoFit/>
          </a:bodyPr>
          <a:lstStyle/>
          <a:p>
            <a:r>
              <a:rPr lang="en-US" sz="3200" dirty="0" smtClean="0"/>
              <a:t>The Power Circuit of an IEC Motor Starter</a:t>
            </a:r>
            <a:endParaRPr lang="en-US" sz="3200" dirty="0"/>
          </a:p>
        </p:txBody>
      </p:sp>
      <p:sp>
        <p:nvSpPr>
          <p:cNvPr id="12" name="TextBox 11"/>
          <p:cNvSpPr txBox="1"/>
          <p:nvPr/>
        </p:nvSpPr>
        <p:spPr>
          <a:xfrm>
            <a:off x="6972300" y="626736"/>
            <a:ext cx="4957357" cy="3693319"/>
          </a:xfrm>
          <a:prstGeom prst="rect">
            <a:avLst/>
          </a:prstGeom>
          <a:noFill/>
        </p:spPr>
        <p:txBody>
          <a:bodyPr wrap="square" rtlCol="0">
            <a:spAutoFit/>
          </a:bodyPr>
          <a:lstStyle/>
          <a:p>
            <a:r>
              <a:rPr lang="en-US" dirty="0" smtClean="0">
                <a:solidFill>
                  <a:srgbClr val="0070C0"/>
                </a:solidFill>
              </a:rPr>
              <a:t>This is the power circuit for the power circuit of a motor branch circuit, based on an IEC formatted print (minus the 3 phase fuse block that is not shown).</a:t>
            </a:r>
          </a:p>
          <a:p>
            <a:endParaRPr lang="en-US" dirty="0">
              <a:solidFill>
                <a:srgbClr val="0070C0"/>
              </a:solidFill>
            </a:endParaRPr>
          </a:p>
          <a:p>
            <a:r>
              <a:rPr lang="en-US" dirty="0" smtClean="0">
                <a:solidFill>
                  <a:srgbClr val="0070C0"/>
                </a:solidFill>
              </a:rPr>
              <a:t>Notice that L1, L2 &amp; L3 is not used, nor is T1, T2 &amp; T3 on the contactor or overload block.  Most IEC devices use 1,2,3,4,5&amp;6 for the power contacts, and U, V &amp; W for the output (instead of T1, T2 &amp; T3).</a:t>
            </a:r>
          </a:p>
          <a:p>
            <a:endParaRPr lang="en-US" dirty="0">
              <a:solidFill>
                <a:srgbClr val="0070C0"/>
              </a:solidFill>
            </a:endParaRPr>
          </a:p>
          <a:p>
            <a:endParaRPr lang="en-US" dirty="0">
              <a:solidFill>
                <a:srgbClr val="0070C0"/>
              </a:solidFill>
            </a:endParaRPr>
          </a:p>
          <a:p>
            <a:endParaRPr lang="en-US" dirty="0"/>
          </a:p>
        </p:txBody>
      </p:sp>
    </p:spTree>
    <p:extLst>
      <p:ext uri="{BB962C8B-B14F-4D97-AF65-F5344CB8AC3E}">
        <p14:creationId xmlns:p14="http://schemas.microsoft.com/office/powerpoint/2010/main" val="80658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6728" y="1379704"/>
            <a:ext cx="5803551" cy="4396629"/>
          </a:xfrm>
          <a:prstGeom prst="rect">
            <a:avLst/>
          </a:prstGeom>
        </p:spPr>
      </p:pic>
      <p:sp>
        <p:nvSpPr>
          <p:cNvPr id="3" name="TextBox 2"/>
          <p:cNvSpPr txBox="1"/>
          <p:nvPr/>
        </p:nvSpPr>
        <p:spPr>
          <a:xfrm>
            <a:off x="3337351" y="5356767"/>
            <a:ext cx="1503040" cy="646331"/>
          </a:xfrm>
          <a:prstGeom prst="rect">
            <a:avLst/>
          </a:prstGeom>
          <a:noFill/>
        </p:spPr>
        <p:txBody>
          <a:bodyPr wrap="none" rtlCol="0">
            <a:spAutoFit/>
          </a:bodyPr>
          <a:lstStyle/>
          <a:p>
            <a:pPr algn="ctr"/>
            <a:r>
              <a:rPr lang="en-US" b="1" dirty="0" smtClean="0">
                <a:solidFill>
                  <a:srgbClr val="0070C0"/>
                </a:solidFill>
              </a:rPr>
              <a:t>Motor Starter</a:t>
            </a:r>
          </a:p>
          <a:p>
            <a:pPr algn="ctr"/>
            <a:r>
              <a:rPr lang="en-US" b="1" dirty="0" smtClean="0">
                <a:solidFill>
                  <a:srgbClr val="0070C0"/>
                </a:solidFill>
              </a:rPr>
              <a:t>Coil</a:t>
            </a:r>
            <a:endParaRPr lang="en-US" b="1" dirty="0">
              <a:solidFill>
                <a:srgbClr val="0070C0"/>
              </a:solidFill>
            </a:endParaRPr>
          </a:p>
        </p:txBody>
      </p:sp>
      <p:sp>
        <p:nvSpPr>
          <p:cNvPr id="4" name="TextBox 3"/>
          <p:cNvSpPr txBox="1"/>
          <p:nvPr/>
        </p:nvSpPr>
        <p:spPr>
          <a:xfrm>
            <a:off x="5652318" y="5356767"/>
            <a:ext cx="1848519" cy="646331"/>
          </a:xfrm>
          <a:prstGeom prst="rect">
            <a:avLst/>
          </a:prstGeom>
          <a:noFill/>
        </p:spPr>
        <p:txBody>
          <a:bodyPr wrap="none" rtlCol="0">
            <a:spAutoFit/>
          </a:bodyPr>
          <a:lstStyle/>
          <a:p>
            <a:pPr algn="ctr"/>
            <a:r>
              <a:rPr lang="en-US" b="1" dirty="0" smtClean="0">
                <a:solidFill>
                  <a:srgbClr val="0070C0"/>
                </a:solidFill>
              </a:rPr>
              <a:t>Motor Starter</a:t>
            </a:r>
          </a:p>
          <a:p>
            <a:pPr algn="ctr"/>
            <a:r>
              <a:rPr lang="en-US" b="1" dirty="0" smtClean="0">
                <a:solidFill>
                  <a:srgbClr val="0070C0"/>
                </a:solidFill>
              </a:rPr>
              <a:t>Overload Contact</a:t>
            </a:r>
            <a:endParaRPr lang="en-US" b="1" dirty="0">
              <a:solidFill>
                <a:srgbClr val="0070C0"/>
              </a:solidFill>
            </a:endParaRPr>
          </a:p>
        </p:txBody>
      </p:sp>
      <p:sp>
        <p:nvSpPr>
          <p:cNvPr id="5" name="TextBox 4"/>
          <p:cNvSpPr txBox="1"/>
          <p:nvPr/>
        </p:nvSpPr>
        <p:spPr>
          <a:xfrm>
            <a:off x="76170" y="1379704"/>
            <a:ext cx="1352293" cy="646331"/>
          </a:xfrm>
          <a:prstGeom prst="rect">
            <a:avLst/>
          </a:prstGeom>
          <a:noFill/>
        </p:spPr>
        <p:txBody>
          <a:bodyPr wrap="none" rtlCol="0">
            <a:spAutoFit/>
          </a:bodyPr>
          <a:lstStyle/>
          <a:p>
            <a:pPr algn="ctr"/>
            <a:r>
              <a:rPr lang="en-US" b="1" dirty="0" smtClean="0">
                <a:solidFill>
                  <a:srgbClr val="0070C0"/>
                </a:solidFill>
              </a:rPr>
              <a:t>Three Phase</a:t>
            </a:r>
          </a:p>
          <a:p>
            <a:pPr algn="ctr"/>
            <a:r>
              <a:rPr lang="en-US" b="1" dirty="0" smtClean="0">
                <a:solidFill>
                  <a:srgbClr val="0070C0"/>
                </a:solidFill>
              </a:rPr>
              <a:t>Disconnect</a:t>
            </a:r>
            <a:endParaRPr lang="en-US" b="1" dirty="0">
              <a:solidFill>
                <a:srgbClr val="0070C0"/>
              </a:solidFill>
            </a:endParaRPr>
          </a:p>
        </p:txBody>
      </p:sp>
      <p:sp>
        <p:nvSpPr>
          <p:cNvPr id="6" name="TextBox 5"/>
          <p:cNvSpPr txBox="1"/>
          <p:nvPr/>
        </p:nvSpPr>
        <p:spPr>
          <a:xfrm>
            <a:off x="1509302" y="829773"/>
            <a:ext cx="1459437" cy="646331"/>
          </a:xfrm>
          <a:prstGeom prst="rect">
            <a:avLst/>
          </a:prstGeom>
          <a:noFill/>
        </p:spPr>
        <p:txBody>
          <a:bodyPr wrap="none" rtlCol="0">
            <a:spAutoFit/>
          </a:bodyPr>
          <a:lstStyle/>
          <a:p>
            <a:pPr algn="ctr"/>
            <a:r>
              <a:rPr lang="en-US" b="1" dirty="0" smtClean="0">
                <a:solidFill>
                  <a:srgbClr val="0070C0"/>
                </a:solidFill>
              </a:rPr>
              <a:t>Power Circuit</a:t>
            </a:r>
          </a:p>
          <a:p>
            <a:pPr algn="ctr"/>
            <a:r>
              <a:rPr lang="en-US" b="1" dirty="0" smtClean="0">
                <a:solidFill>
                  <a:srgbClr val="0070C0"/>
                </a:solidFill>
              </a:rPr>
              <a:t>Fuses</a:t>
            </a:r>
            <a:endParaRPr lang="en-US" b="1" dirty="0">
              <a:solidFill>
                <a:srgbClr val="0070C0"/>
              </a:solidFill>
            </a:endParaRPr>
          </a:p>
        </p:txBody>
      </p:sp>
      <p:sp>
        <p:nvSpPr>
          <p:cNvPr id="7" name="TextBox 6"/>
          <p:cNvSpPr txBox="1"/>
          <p:nvPr/>
        </p:nvSpPr>
        <p:spPr>
          <a:xfrm>
            <a:off x="3252296" y="1037456"/>
            <a:ext cx="1673150" cy="369332"/>
          </a:xfrm>
          <a:prstGeom prst="rect">
            <a:avLst/>
          </a:prstGeom>
          <a:noFill/>
        </p:spPr>
        <p:txBody>
          <a:bodyPr wrap="none" rtlCol="0">
            <a:spAutoFit/>
          </a:bodyPr>
          <a:lstStyle/>
          <a:p>
            <a:pPr algn="ctr"/>
            <a:r>
              <a:rPr lang="en-US" b="1" dirty="0" smtClean="0">
                <a:solidFill>
                  <a:srgbClr val="0070C0"/>
                </a:solidFill>
              </a:rPr>
              <a:t>Power Contacts</a:t>
            </a:r>
            <a:endParaRPr lang="en-US" b="1" dirty="0">
              <a:solidFill>
                <a:srgbClr val="0070C0"/>
              </a:solidFill>
            </a:endParaRPr>
          </a:p>
        </p:txBody>
      </p:sp>
      <p:sp>
        <p:nvSpPr>
          <p:cNvPr id="8" name="TextBox 7"/>
          <p:cNvSpPr txBox="1"/>
          <p:nvPr/>
        </p:nvSpPr>
        <p:spPr>
          <a:xfrm>
            <a:off x="4925446" y="885415"/>
            <a:ext cx="1985929" cy="646331"/>
          </a:xfrm>
          <a:prstGeom prst="rect">
            <a:avLst/>
          </a:prstGeom>
          <a:noFill/>
        </p:spPr>
        <p:txBody>
          <a:bodyPr wrap="none" rtlCol="0">
            <a:spAutoFit/>
          </a:bodyPr>
          <a:lstStyle/>
          <a:p>
            <a:pPr algn="ctr"/>
            <a:r>
              <a:rPr lang="en-US" b="1" dirty="0" smtClean="0">
                <a:solidFill>
                  <a:srgbClr val="0070C0"/>
                </a:solidFill>
              </a:rPr>
              <a:t>Heaters</a:t>
            </a:r>
          </a:p>
          <a:p>
            <a:pPr algn="ctr"/>
            <a:r>
              <a:rPr lang="en-US" b="1" dirty="0" smtClean="0">
                <a:solidFill>
                  <a:srgbClr val="0070C0"/>
                </a:solidFill>
              </a:rPr>
              <a:t>(Overload Sensing)</a:t>
            </a:r>
            <a:endParaRPr lang="en-US" b="1" dirty="0">
              <a:solidFill>
                <a:srgbClr val="0070C0"/>
              </a:solidFill>
            </a:endParaRPr>
          </a:p>
        </p:txBody>
      </p:sp>
      <p:sp>
        <p:nvSpPr>
          <p:cNvPr id="9" name="TextBox 8"/>
          <p:cNvSpPr txBox="1"/>
          <p:nvPr/>
        </p:nvSpPr>
        <p:spPr>
          <a:xfrm>
            <a:off x="6303845" y="2183261"/>
            <a:ext cx="1352293" cy="646331"/>
          </a:xfrm>
          <a:prstGeom prst="rect">
            <a:avLst/>
          </a:prstGeom>
          <a:noFill/>
        </p:spPr>
        <p:txBody>
          <a:bodyPr wrap="none" rtlCol="0">
            <a:spAutoFit/>
          </a:bodyPr>
          <a:lstStyle/>
          <a:p>
            <a:pPr algn="ctr"/>
            <a:r>
              <a:rPr lang="en-US" b="1" dirty="0" smtClean="0">
                <a:solidFill>
                  <a:srgbClr val="0070C0"/>
                </a:solidFill>
              </a:rPr>
              <a:t>Three Phase</a:t>
            </a:r>
          </a:p>
          <a:p>
            <a:pPr algn="ctr"/>
            <a:r>
              <a:rPr lang="en-US" b="1" dirty="0" smtClean="0">
                <a:solidFill>
                  <a:srgbClr val="0070C0"/>
                </a:solidFill>
              </a:rPr>
              <a:t>Motor</a:t>
            </a:r>
            <a:endParaRPr lang="en-US" b="1" dirty="0">
              <a:solidFill>
                <a:srgbClr val="0070C0"/>
              </a:solidFill>
            </a:endParaRPr>
          </a:p>
        </p:txBody>
      </p:sp>
      <p:sp>
        <p:nvSpPr>
          <p:cNvPr id="10" name="TextBox 9"/>
          <p:cNvSpPr txBox="1"/>
          <p:nvPr/>
        </p:nvSpPr>
        <p:spPr>
          <a:xfrm>
            <a:off x="76170" y="70784"/>
            <a:ext cx="7840095" cy="584775"/>
          </a:xfrm>
          <a:prstGeom prst="rect">
            <a:avLst/>
          </a:prstGeom>
          <a:noFill/>
        </p:spPr>
        <p:txBody>
          <a:bodyPr wrap="none" rtlCol="0">
            <a:spAutoFit/>
          </a:bodyPr>
          <a:lstStyle/>
          <a:p>
            <a:r>
              <a:rPr lang="en-US" sz="3200" dirty="0" smtClean="0"/>
              <a:t>The Power &amp; Control circuit in a NEMA format</a:t>
            </a:r>
            <a:endParaRPr lang="en-US" sz="3200" dirty="0"/>
          </a:p>
        </p:txBody>
      </p:sp>
      <p:sp>
        <p:nvSpPr>
          <p:cNvPr id="11" name="TextBox 10"/>
          <p:cNvSpPr txBox="1"/>
          <p:nvPr/>
        </p:nvSpPr>
        <p:spPr>
          <a:xfrm>
            <a:off x="7656138" y="626736"/>
            <a:ext cx="4273519" cy="5632311"/>
          </a:xfrm>
          <a:prstGeom prst="rect">
            <a:avLst/>
          </a:prstGeom>
          <a:noFill/>
        </p:spPr>
        <p:txBody>
          <a:bodyPr wrap="square" rtlCol="0">
            <a:spAutoFit/>
          </a:bodyPr>
          <a:lstStyle/>
          <a:p>
            <a:r>
              <a:rPr lang="en-US" dirty="0" smtClean="0">
                <a:solidFill>
                  <a:srgbClr val="0070C0"/>
                </a:solidFill>
              </a:rPr>
              <a:t>This is the power and control circuit for a motor branch circuit that is formatted for NEMA on the electrical print.  Memorize all of these symbols for the HOA your instructor will be performing.</a:t>
            </a:r>
          </a:p>
          <a:p>
            <a:endParaRPr lang="en-US" dirty="0">
              <a:solidFill>
                <a:srgbClr val="0070C0"/>
              </a:solidFill>
            </a:endParaRPr>
          </a:p>
          <a:p>
            <a:r>
              <a:rPr lang="en-US" dirty="0" smtClean="0">
                <a:solidFill>
                  <a:srgbClr val="0070C0"/>
                </a:solidFill>
              </a:rPr>
              <a:t>One thing to note is that there is a fuse on the secondary side of the transformer that feeds the control circuit.  This fuse should protect the circuit and the transformer.  If this is 120V secondary, the fuse should be sized for the maximum amount of current that the transformer can handle, per discussed in Module 1.</a:t>
            </a:r>
          </a:p>
          <a:p>
            <a:endParaRPr lang="en-US" dirty="0" smtClean="0">
              <a:solidFill>
                <a:srgbClr val="0070C0"/>
              </a:solidFill>
            </a:endParaRPr>
          </a:p>
          <a:p>
            <a:r>
              <a:rPr lang="en-US" dirty="0" smtClean="0">
                <a:solidFill>
                  <a:srgbClr val="0070C0"/>
                </a:solidFill>
              </a:rPr>
              <a:t>For </a:t>
            </a:r>
            <a:r>
              <a:rPr lang="en-US" dirty="0">
                <a:solidFill>
                  <a:srgbClr val="0070C0"/>
                </a:solidFill>
              </a:rPr>
              <a:t>more information on NEMA versus IEC type for format for electrical prints: see the PDF handout from Eaton corporation named: “Comparing IEC and NEMA symbols_Eaton.pdf”, found in Module </a:t>
            </a:r>
            <a:r>
              <a:rPr lang="en-US" dirty="0" smtClean="0">
                <a:solidFill>
                  <a:srgbClr val="0070C0"/>
                </a:solidFill>
              </a:rPr>
              <a:t>2</a:t>
            </a:r>
            <a:endParaRPr lang="en-US" dirty="0">
              <a:solidFill>
                <a:srgbClr val="0070C0"/>
              </a:solidFill>
            </a:endParaRPr>
          </a:p>
        </p:txBody>
      </p:sp>
    </p:spTree>
    <p:extLst>
      <p:ext uri="{BB962C8B-B14F-4D97-AF65-F5344CB8AC3E}">
        <p14:creationId xmlns:p14="http://schemas.microsoft.com/office/powerpoint/2010/main" val="892610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3100</TotalTime>
  <Words>3286</Words>
  <Application>Microsoft Office PowerPoint</Application>
  <PresentationFormat>Widescreen</PresentationFormat>
  <Paragraphs>252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 #1</vt:lpstr>
      <vt:lpstr>The Answer to Practice Question #1</vt:lpstr>
      <vt:lpstr>Practice Question #2</vt:lpstr>
      <vt:lpstr>Answer to Practice Question #2</vt:lpstr>
      <vt:lpstr>Practice Question #3</vt:lpstr>
      <vt:lpstr>Answer to Practice Question #3</vt:lpstr>
      <vt:lpstr>Practice Question #4</vt:lpstr>
      <vt:lpstr>Answer to Practice Question #4</vt:lpstr>
      <vt:lpstr>PowerPoint Presentation</vt:lpstr>
    </vt:vector>
  </TitlesOfParts>
  <Company>Northwest State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Tom Wylie</cp:lastModifiedBy>
  <cp:revision>147</cp:revision>
  <cp:lastPrinted>2017-03-12T16:54:11Z</cp:lastPrinted>
  <dcterms:created xsi:type="dcterms:W3CDTF">2017-02-02T11:48:26Z</dcterms:created>
  <dcterms:modified xsi:type="dcterms:W3CDTF">2018-08-28T20:39:45Z</dcterms:modified>
</cp:coreProperties>
</file>