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7" r:id="rId2"/>
    <p:sldId id="315" r:id="rId3"/>
    <p:sldId id="280" r:id="rId4"/>
    <p:sldId id="316" r:id="rId5"/>
    <p:sldId id="257" r:id="rId6"/>
    <p:sldId id="259" r:id="rId7"/>
    <p:sldId id="261" r:id="rId8"/>
    <p:sldId id="264" r:id="rId9"/>
    <p:sldId id="272" r:id="rId10"/>
    <p:sldId id="269" r:id="rId11"/>
    <p:sldId id="271" r:id="rId12"/>
    <p:sldId id="318" r:id="rId13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CB333B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512A-6016-49CE-A361-A219426E54A4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770E-2F0B-4BD4-B47D-AF32F5D0C0CD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F085-FB7A-45D4-93B6-B5F5067B1FEE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0B2F-DD67-472E-9510-747520A07981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3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CBCA-47FC-4585-B61C-471FDFEEB616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BC4E-04AC-4101-BEA8-DFC5032A35C1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DFB-260D-4F69-87D7-BDB5C149DBF7}" type="datetime1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C39B-E73A-437F-B971-DC761CBF9D28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FAC7-030E-479B-AAEF-7AE2927FBEB9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4D80-E093-4E89-A3FA-B875D8834C67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3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FFFA-13DA-4170-8B0B-8D4F8F139092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6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9364-9703-4416-A440-C464B4763C50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Nelson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94A1C-AB64-4783-B382-23891FE563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3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X13Tiq3CjG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science/electrical-engineering/introduction-to-e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AFW4zdXpb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General Instructions / Routine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42042B-EEEA-461A-BB10-550C89757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Class Problems</a:t>
            </a:r>
          </a:p>
          <a:p>
            <a:pPr lvl="1"/>
            <a:r>
              <a:rPr lang="en-US" dirty="0"/>
              <a:t>When you see “</a:t>
            </a:r>
            <a:r>
              <a:rPr lang="en-US" b="1" dirty="0"/>
              <a:t>Class Problem ___</a:t>
            </a:r>
            <a:r>
              <a:rPr lang="en-US" dirty="0"/>
              <a:t>”, add the problem to a (continuous) sheet of paper(s).</a:t>
            </a:r>
          </a:p>
          <a:p>
            <a:pPr lvl="1"/>
            <a:r>
              <a:rPr lang="en-US" b="1" dirty="0"/>
              <a:t>Number the problem</a:t>
            </a:r>
          </a:p>
          <a:p>
            <a:pPr lvl="1"/>
            <a:r>
              <a:rPr lang="en-US" b="1" dirty="0"/>
              <a:t>Show work (including Schematic Diagrams)</a:t>
            </a:r>
          </a:p>
          <a:p>
            <a:pPr lvl="1"/>
            <a:r>
              <a:rPr lang="en-US" b="1" dirty="0"/>
              <a:t>Include units in your answer(s) (V, mA, </a:t>
            </a:r>
            <a:r>
              <a:rPr lang="en-US" b="1" dirty="0">
                <a:sym typeface="Symbol" panose="05050102010706020507" pitchFamily="18" charset="2"/>
              </a:rPr>
              <a:t>, W…)</a:t>
            </a:r>
            <a:endParaRPr lang="en-US" b="1" dirty="0"/>
          </a:p>
          <a:p>
            <a:r>
              <a:rPr lang="en-US" b="1" u="sng" dirty="0"/>
              <a:t>Graphic Organizers</a:t>
            </a:r>
          </a:p>
          <a:p>
            <a:r>
              <a:rPr lang="en-US" dirty="0"/>
              <a:t>When you see terms in </a:t>
            </a:r>
            <a:r>
              <a:rPr lang="en-US" b="1" dirty="0">
                <a:solidFill>
                  <a:srgbClr val="FF0000"/>
                </a:solidFill>
              </a:rPr>
              <a:t>BOLD RED</a:t>
            </a:r>
            <a:r>
              <a:rPr lang="en-US" dirty="0"/>
              <a:t>, look for the definition/term and fill in the information on the </a:t>
            </a:r>
            <a:r>
              <a:rPr lang="en-US" b="1" dirty="0"/>
              <a:t>Unit Graphic Organizer</a:t>
            </a:r>
            <a:r>
              <a:rPr lang="en-US" dirty="0"/>
              <a:t>.</a:t>
            </a:r>
          </a:p>
          <a:p>
            <a:r>
              <a:rPr lang="en-US" dirty="0"/>
              <a:t>All of the information provided is potential test material.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329C3-5856-4B08-BB41-F5135F1B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B3EAB-3030-460B-8161-4F8E58B096D4}"/>
              </a:ext>
            </a:extLst>
          </p:cNvPr>
          <p:cNvSpPr txBox="1"/>
          <p:nvPr/>
        </p:nvSpPr>
        <p:spPr>
          <a:xfrm>
            <a:off x="8441691" y="2564813"/>
            <a:ext cx="3028415" cy="1200329"/>
          </a:xfrm>
          <a:prstGeom prst="rect">
            <a:avLst/>
          </a:prstGeom>
          <a:noFill/>
          <a:ln>
            <a:solidFill>
              <a:srgbClr val="0030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087"/>
                </a:solidFill>
              </a:rPr>
              <a:t>“Neat and Complete.”</a:t>
            </a:r>
          </a:p>
        </p:txBody>
      </p:sp>
    </p:spTree>
    <p:extLst>
      <p:ext uri="{BB962C8B-B14F-4D97-AF65-F5344CB8AC3E}">
        <p14:creationId xmlns:p14="http://schemas.microsoft.com/office/powerpoint/2010/main" val="395116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50" y="107392"/>
            <a:ext cx="10515600" cy="792107"/>
          </a:xfrm>
        </p:spPr>
        <p:txBody>
          <a:bodyPr>
            <a:normAutofit/>
          </a:bodyPr>
          <a:lstStyle/>
          <a:p>
            <a:r>
              <a:rPr lang="en-US" dirty="0"/>
              <a:t>Electrical Resistance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8894" y="817859"/>
            <a:ext cx="11322664" cy="513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the interaction of electrons with ions as they pass through a material.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1192" y="1967060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6990" y="2721626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3051" y="3483626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63192" y="1967060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63192" y="345017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25192" y="1967060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14216" y="2729060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025192" y="345017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74190" y="2411074"/>
            <a:ext cx="973120" cy="973120"/>
          </a:xfrm>
          <a:prstGeom prst="ellipse">
            <a:avLst/>
          </a:prstGeom>
          <a:ln w="19050">
            <a:solidFill>
              <a:srgbClr val="3A8B2D"/>
            </a:solidFill>
            <a:prstDash val="dash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53577" y="2733242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rgbClr val="0070C0">
                <a:alpha val="31000"/>
              </a:srgb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954698" y="2533914"/>
            <a:ext cx="119035" cy="119035"/>
          </a:xfrm>
          <a:prstGeom prst="ellipse">
            <a:avLst/>
          </a:prstGeom>
          <a:solidFill>
            <a:srgbClr val="C00000"/>
          </a:solidFill>
          <a:ln>
            <a:noFill/>
            <a:tailEnd type="arrow" w="sm" len="med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1"/>
          <p:cNvSpPr/>
          <p:nvPr/>
        </p:nvSpPr>
        <p:spPr>
          <a:xfrm>
            <a:off x="1728212" y="2321868"/>
            <a:ext cx="223833" cy="242887"/>
          </a:xfrm>
          <a:custGeom>
            <a:avLst/>
            <a:gdLst>
              <a:gd name="connsiteX0" fmla="*/ 385763 w 385763"/>
              <a:gd name="connsiteY0" fmla="*/ 242887 h 242887"/>
              <a:gd name="connsiteX1" fmla="*/ 190500 w 385763"/>
              <a:gd name="connsiteY1" fmla="*/ 214312 h 242887"/>
              <a:gd name="connsiteX2" fmla="*/ 90488 w 385763"/>
              <a:gd name="connsiteY2" fmla="*/ 176212 h 242887"/>
              <a:gd name="connsiteX3" fmla="*/ 0 w 385763"/>
              <a:gd name="connsiteY3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763" h="242887">
                <a:moveTo>
                  <a:pt x="385763" y="242887"/>
                </a:moveTo>
                <a:cubicBezTo>
                  <a:pt x="312737" y="234155"/>
                  <a:pt x="239712" y="225424"/>
                  <a:pt x="190500" y="214312"/>
                </a:cubicBezTo>
                <a:cubicBezTo>
                  <a:pt x="141288" y="203200"/>
                  <a:pt x="122238" y="211931"/>
                  <a:pt x="90488" y="176212"/>
                </a:cubicBezTo>
                <a:cubicBezTo>
                  <a:pt x="58738" y="140493"/>
                  <a:pt x="18256" y="34131"/>
                  <a:pt x="0" y="0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07490" y="1814660"/>
            <a:ext cx="1773451" cy="2252635"/>
            <a:chOff x="3254298" y="2209800"/>
            <a:chExt cx="1773451" cy="2252635"/>
          </a:xfrm>
        </p:grpSpPr>
        <p:grpSp>
          <p:nvGrpSpPr>
            <p:cNvPr id="18" name="Group 17"/>
            <p:cNvGrpSpPr/>
            <p:nvPr/>
          </p:nvGrpSpPr>
          <p:grpSpPr>
            <a:xfrm>
              <a:off x="4622964" y="3653142"/>
              <a:ext cx="404785" cy="119035"/>
              <a:chOff x="4743450" y="4648200"/>
              <a:chExt cx="404785" cy="11903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Arrow Connector 28"/>
              <p:cNvCxnSpPr>
                <a:stCxn id="28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254298" y="3756943"/>
              <a:ext cx="404785" cy="119035"/>
              <a:chOff x="4743450" y="4648200"/>
              <a:chExt cx="404785" cy="11903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Arrow Connector 26"/>
              <p:cNvCxnSpPr>
                <a:stCxn id="26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318605" y="2209800"/>
              <a:ext cx="404785" cy="119035"/>
              <a:chOff x="4743450" y="4648200"/>
              <a:chExt cx="404785" cy="11903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" name="Straight Arrow Connector 24"/>
              <p:cNvCxnSpPr>
                <a:stCxn id="24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181475" y="4343400"/>
              <a:ext cx="404785" cy="119035"/>
              <a:chOff x="4743450" y="4648200"/>
              <a:chExt cx="404785" cy="11903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029200" y="4648200"/>
                <a:ext cx="119035" cy="11903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softEdge rad="3175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22" idx="2"/>
              </p:cNvCxnSpPr>
              <p:nvPr/>
            </p:nvCxnSpPr>
            <p:spPr>
              <a:xfrm flipH="1">
                <a:off x="4743450" y="4707718"/>
                <a:ext cx="2857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Oval 29"/>
          <p:cNvSpPr/>
          <p:nvPr/>
        </p:nvSpPr>
        <p:spPr>
          <a:xfrm>
            <a:off x="1444077" y="2462449"/>
            <a:ext cx="381000" cy="381000"/>
          </a:xfrm>
          <a:prstGeom prst="ellipse">
            <a:avLst/>
          </a:prstGeom>
          <a:solidFill>
            <a:srgbClr val="00B0F0"/>
          </a:solidFill>
          <a:ln w="19050">
            <a:noFill/>
            <a:tailEnd type="none" w="sm" len="sm"/>
          </a:ln>
          <a:effectLst>
            <a:glow rad="508000">
              <a:schemeClr val="accent1">
                <a:satMod val="175000"/>
                <a:alpha val="31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85113" y="2801856"/>
            <a:ext cx="8686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The conduction of electrons through a material is interrupted due to destructive interactions with oscillating atoms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1992" y="1433660"/>
            <a:ext cx="8489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Atoms oscillate about their equilibrium positions due to thermal energy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5113" y="4068049"/>
            <a:ext cx="8409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This scattering and destructive interaction cause electrical resistance as well as heat generation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01191" y="5124459"/>
            <a:ext cx="11270505" cy="1239413"/>
            <a:chOff x="533400" y="5181600"/>
            <a:chExt cx="8058555" cy="1239413"/>
          </a:xfrm>
        </p:grpSpPr>
        <p:grpSp>
          <p:nvGrpSpPr>
            <p:cNvPr id="35" name="Group 34"/>
            <p:cNvGrpSpPr/>
            <p:nvPr/>
          </p:nvGrpSpPr>
          <p:grpSpPr>
            <a:xfrm>
              <a:off x="533400" y="5181600"/>
              <a:ext cx="8058555" cy="1239413"/>
              <a:chOff x="533400" y="5181600"/>
              <a:chExt cx="8058555" cy="123941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33400" y="5181600"/>
                <a:ext cx="805855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Electrical resistance is a measure of a material’s opposition to the passage of </a:t>
                </a:r>
                <a:r>
                  <a:rPr lang="en-US" sz="3200" b="1" u="sng" dirty="0">
                    <a:solidFill>
                      <a:srgbClr val="FF0000"/>
                    </a:solidFill>
                  </a:rPr>
                  <a:t>electric current</a:t>
                </a:r>
                <a:r>
                  <a:rPr lang="en-US" sz="3200" b="1" dirty="0"/>
                  <a:t>.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95930" y="5887613"/>
                <a:ext cx="1854415" cy="533400"/>
              </a:xfrm>
              <a:prstGeom prst="rect">
                <a:avLst/>
              </a:prstGeom>
              <a:ln w="28575">
                <a:solidFill>
                  <a:srgbClr val="003087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flipH="1">
                  <a:off x="5123246" y="5904874"/>
                  <a:ext cx="17631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𝑟𝑒𝑠𝑖𝑠𝑡𝑎𝑛𝑐𝑒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123246" y="5904874"/>
                  <a:ext cx="1763162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/>
          <p:cNvSpPr txBox="1"/>
          <p:nvPr/>
        </p:nvSpPr>
        <p:spPr>
          <a:xfrm>
            <a:off x="3085113" y="2277056"/>
            <a:ext cx="869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The amplitude of oscillation increases with temperature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2C122-B2E9-463F-82ED-FC590F0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913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46 -0.0007 C -0.03646 0.02037 -0.02852 0.03819 -0.01862 0.03819 C -0.00677 0.03819 -0.0026 0.01875 -0.00091 0.00694 L 0.00104 -0.0088 C 0.00273 -0.02037 0.00729 -0.03958 0.02044 -0.03958 C 0.02878 -0.03958 0.03854 -0.02245 0.03854 -0.0007 C 0.03854 0.02037 0.02878 0.03819 0.02044 0.03819 C 0.00729 0.03819 0.00273 0.01875 0.00104 0.00694 L -0.00091 -0.0088 C -0.0026 -0.02037 -0.00677 -0.03958 -0.01862 -0.03958 C -0.02852 -0.03958 -0.03646 -0.02245 -0.03646 -0.0007 Z " pathEditMode="relative" rAng="0" ptsTypes="AAAAAAAAA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-0.02187 -0.00695 L -0.02604 -0.01528 L -0.03072 -0.0375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30" grpId="0" animBg="1"/>
      <p:bldP spid="31" grpId="0"/>
      <p:bldP spid="32" grpId="0"/>
      <p:bldP spid="3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43" y="245222"/>
            <a:ext cx="10515600" cy="603143"/>
          </a:xfrm>
        </p:spPr>
        <p:txBody>
          <a:bodyPr>
            <a:normAutofit fontScale="90000"/>
          </a:bodyPr>
          <a:lstStyle/>
          <a:p>
            <a:r>
              <a:rPr lang="en-US" dirty="0"/>
              <a:t>Voltage</a:t>
            </a:r>
          </a:p>
        </p:txBody>
      </p:sp>
      <p:sp>
        <p:nvSpPr>
          <p:cNvPr id="145" name="Content Placeholder 2"/>
          <p:cNvSpPr>
            <a:spLocks noGrp="1"/>
          </p:cNvSpPr>
          <p:nvPr>
            <p:ph idx="1"/>
          </p:nvPr>
        </p:nvSpPr>
        <p:spPr>
          <a:xfrm>
            <a:off x="193113" y="967741"/>
            <a:ext cx="10472530" cy="69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Electrons migrate from the supply to the shortage.</a:t>
            </a:r>
            <a:endParaRPr lang="en-US" sz="3600" dirty="0">
              <a:solidFill>
                <a:srgbClr val="00308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3736743" y="1800723"/>
            <a:ext cx="3759006" cy="952500"/>
            <a:chOff x="2336994" y="3371850"/>
            <a:chExt cx="3759006" cy="9525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2336994" y="3371850"/>
              <a:ext cx="388434" cy="952500"/>
              <a:chOff x="6781800" y="2247900"/>
              <a:chExt cx="388434" cy="9525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6781800" y="2303656"/>
                <a:ext cx="304800" cy="838200"/>
              </a:xfrm>
              <a:prstGeom prst="ellipse">
                <a:avLst/>
              </a:prstGeom>
              <a:ln w="19050">
                <a:solidFill>
                  <a:schemeClr val="tx1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941634" y="2247900"/>
                <a:ext cx="228600" cy="9525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6" name="Oval 135"/>
            <p:cNvSpPr/>
            <p:nvPr/>
          </p:nvSpPr>
          <p:spPr>
            <a:xfrm>
              <a:off x="5791200" y="3429000"/>
              <a:ext cx="304800" cy="838200"/>
            </a:xfrm>
            <a:prstGeom prst="ellipse">
              <a:avLst/>
            </a:prstGeom>
            <a:ln w="19050">
              <a:solidFill>
                <a:schemeClr val="tx1"/>
              </a:solidFill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37" name="Straight Connector 136"/>
            <p:cNvCxnSpPr>
              <a:stCxn id="136" idx="0"/>
            </p:cNvCxnSpPr>
            <p:nvPr/>
          </p:nvCxnSpPr>
          <p:spPr>
            <a:xfrm flipH="1">
              <a:off x="2460625" y="3429000"/>
              <a:ext cx="34829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2482927" y="4265341"/>
              <a:ext cx="34829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06"/>
          <p:cNvSpPr/>
          <p:nvPr/>
        </p:nvSpPr>
        <p:spPr>
          <a:xfrm>
            <a:off x="7722955" y="1649068"/>
            <a:ext cx="990600" cy="1104155"/>
          </a:xfrm>
          <a:custGeom>
            <a:avLst/>
            <a:gdLst>
              <a:gd name="connsiteX0" fmla="*/ 52394 w 842367"/>
              <a:gd name="connsiteY0" fmla="*/ 647637 h 1104155"/>
              <a:gd name="connsiteX1" fmla="*/ 52394 w 842367"/>
              <a:gd name="connsiteY1" fmla="*/ 528691 h 1104155"/>
              <a:gd name="connsiteX2" fmla="*/ 355 w 842367"/>
              <a:gd name="connsiteY2" fmla="*/ 402310 h 1104155"/>
              <a:gd name="connsiteX3" fmla="*/ 82130 w 842367"/>
              <a:gd name="connsiteY3" fmla="*/ 223891 h 1104155"/>
              <a:gd name="connsiteX4" fmla="*/ 305155 w 842367"/>
              <a:gd name="connsiteY4" fmla="*/ 149549 h 1104155"/>
              <a:gd name="connsiteX5" fmla="*/ 446403 w 842367"/>
              <a:gd name="connsiteY5" fmla="*/ 866 h 1104155"/>
              <a:gd name="connsiteX6" fmla="*/ 699164 w 842367"/>
              <a:gd name="connsiteY6" fmla="*/ 223891 h 1104155"/>
              <a:gd name="connsiteX7" fmla="*/ 676862 w 842367"/>
              <a:gd name="connsiteY7" fmla="*/ 461783 h 1104155"/>
              <a:gd name="connsiteX8" fmla="*/ 825545 w 842367"/>
              <a:gd name="connsiteY8" fmla="*/ 744281 h 1104155"/>
              <a:gd name="connsiteX9" fmla="*/ 818111 w 842367"/>
              <a:gd name="connsiteY9" fmla="*/ 863227 h 1104155"/>
              <a:gd name="connsiteX10" fmla="*/ 639691 w 842367"/>
              <a:gd name="connsiteY10" fmla="*/ 967305 h 1104155"/>
              <a:gd name="connsiteX11" fmla="*/ 528179 w 842367"/>
              <a:gd name="connsiteY11" fmla="*/ 1086251 h 1104155"/>
              <a:gd name="connsiteX12" fmla="*/ 424101 w 842367"/>
              <a:gd name="connsiteY12" fmla="*/ 1093686 h 1104155"/>
              <a:gd name="connsiteX13" fmla="*/ 327457 w 842367"/>
              <a:gd name="connsiteY13" fmla="*/ 989608 h 1104155"/>
              <a:gd name="connsiteX14" fmla="*/ 134169 w 842367"/>
              <a:gd name="connsiteY14" fmla="*/ 982173 h 1104155"/>
              <a:gd name="connsiteX15" fmla="*/ 52394 w 842367"/>
              <a:gd name="connsiteY15" fmla="*/ 826056 h 1104155"/>
              <a:gd name="connsiteX16" fmla="*/ 52394 w 842367"/>
              <a:gd name="connsiteY16" fmla="*/ 647637 h 11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2367" h="1104155">
                <a:moveTo>
                  <a:pt x="52394" y="647637"/>
                </a:moveTo>
                <a:cubicBezTo>
                  <a:pt x="52394" y="598076"/>
                  <a:pt x="61067" y="569579"/>
                  <a:pt x="52394" y="528691"/>
                </a:cubicBezTo>
                <a:cubicBezTo>
                  <a:pt x="43721" y="487803"/>
                  <a:pt x="-4601" y="453110"/>
                  <a:pt x="355" y="402310"/>
                </a:cubicBezTo>
                <a:cubicBezTo>
                  <a:pt x="5311" y="351510"/>
                  <a:pt x="31330" y="266018"/>
                  <a:pt x="82130" y="223891"/>
                </a:cubicBezTo>
                <a:cubicBezTo>
                  <a:pt x="132930" y="181764"/>
                  <a:pt x="244443" y="186720"/>
                  <a:pt x="305155" y="149549"/>
                </a:cubicBezTo>
                <a:cubicBezTo>
                  <a:pt x="365867" y="112378"/>
                  <a:pt x="380735" y="-11524"/>
                  <a:pt x="446403" y="866"/>
                </a:cubicBezTo>
                <a:cubicBezTo>
                  <a:pt x="512071" y="13256"/>
                  <a:pt x="660754" y="147072"/>
                  <a:pt x="699164" y="223891"/>
                </a:cubicBezTo>
                <a:cubicBezTo>
                  <a:pt x="737574" y="300710"/>
                  <a:pt x="655799" y="375051"/>
                  <a:pt x="676862" y="461783"/>
                </a:cubicBezTo>
                <a:cubicBezTo>
                  <a:pt x="697926" y="548515"/>
                  <a:pt x="802004" y="677374"/>
                  <a:pt x="825545" y="744281"/>
                </a:cubicBezTo>
                <a:cubicBezTo>
                  <a:pt x="849086" y="811188"/>
                  <a:pt x="849087" y="826056"/>
                  <a:pt x="818111" y="863227"/>
                </a:cubicBezTo>
                <a:cubicBezTo>
                  <a:pt x="787135" y="900398"/>
                  <a:pt x="688013" y="930134"/>
                  <a:pt x="639691" y="967305"/>
                </a:cubicBezTo>
                <a:cubicBezTo>
                  <a:pt x="591369" y="1004476"/>
                  <a:pt x="564111" y="1065188"/>
                  <a:pt x="528179" y="1086251"/>
                </a:cubicBezTo>
                <a:cubicBezTo>
                  <a:pt x="492247" y="1107314"/>
                  <a:pt x="457555" y="1109793"/>
                  <a:pt x="424101" y="1093686"/>
                </a:cubicBezTo>
                <a:cubicBezTo>
                  <a:pt x="390647" y="1077579"/>
                  <a:pt x="375779" y="1008193"/>
                  <a:pt x="327457" y="989608"/>
                </a:cubicBezTo>
                <a:cubicBezTo>
                  <a:pt x="279135" y="971023"/>
                  <a:pt x="180013" y="1009432"/>
                  <a:pt x="134169" y="982173"/>
                </a:cubicBezTo>
                <a:cubicBezTo>
                  <a:pt x="88325" y="954914"/>
                  <a:pt x="64784" y="884290"/>
                  <a:pt x="52394" y="826056"/>
                </a:cubicBezTo>
                <a:cubicBezTo>
                  <a:pt x="40004" y="767822"/>
                  <a:pt x="52394" y="697198"/>
                  <a:pt x="52394" y="6476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7713856" y="1802582"/>
            <a:ext cx="87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electron</a:t>
            </a:r>
            <a:br>
              <a:rPr lang="en-US" sz="1600" dirty="0"/>
            </a:br>
            <a:r>
              <a:rPr lang="en-US" sz="1600" dirty="0"/>
              <a:t>supply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974881" y="1886216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541355" y="1827407"/>
            <a:ext cx="914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electron</a:t>
            </a:r>
            <a:br>
              <a:rPr lang="en-US" sz="1600" dirty="0"/>
            </a:br>
            <a:r>
              <a:rPr lang="en-US" sz="1600" dirty="0"/>
              <a:t>shortage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769955" y="2058827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+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6193283" y="2008879"/>
            <a:ext cx="776286" cy="533400"/>
            <a:chOff x="2166070" y="1828539"/>
            <a:chExt cx="776286" cy="5334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2538497" y="2056394"/>
              <a:ext cx="251459" cy="45719"/>
              <a:chOff x="3657600" y="2177080"/>
              <a:chExt cx="251459" cy="45719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2690897" y="2208794"/>
              <a:ext cx="251459" cy="45719"/>
              <a:chOff x="3657600" y="2177080"/>
              <a:chExt cx="251459" cy="45719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2679467" y="1972853"/>
              <a:ext cx="251459" cy="45719"/>
              <a:chOff x="3657600" y="2177080"/>
              <a:chExt cx="251459" cy="45719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2515637" y="1828539"/>
              <a:ext cx="251459" cy="45719"/>
              <a:chOff x="3657600" y="2177080"/>
              <a:chExt cx="251459" cy="45719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469918" y="2316220"/>
              <a:ext cx="251459" cy="45719"/>
              <a:chOff x="3657600" y="2177080"/>
              <a:chExt cx="251459" cy="45719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2344188" y="2151941"/>
              <a:ext cx="251459" cy="45719"/>
              <a:chOff x="3657600" y="2177080"/>
              <a:chExt cx="251459" cy="45719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291800" y="1922371"/>
              <a:ext cx="251459" cy="45719"/>
              <a:chOff x="3657600" y="2177080"/>
              <a:chExt cx="251459" cy="45719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63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166070" y="2056394"/>
              <a:ext cx="251459" cy="45719"/>
              <a:chOff x="3657600" y="2177080"/>
              <a:chExt cx="251459" cy="45719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2171714" y="2285739"/>
              <a:ext cx="251459" cy="45719"/>
              <a:chOff x="3657600" y="2177080"/>
              <a:chExt cx="251459" cy="45719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7" name="Freeform 103"/>
          <p:cNvSpPr/>
          <p:nvPr/>
        </p:nvSpPr>
        <p:spPr>
          <a:xfrm rot="8434449">
            <a:off x="2527356" y="1723501"/>
            <a:ext cx="947533" cy="1104155"/>
          </a:xfrm>
          <a:custGeom>
            <a:avLst/>
            <a:gdLst>
              <a:gd name="connsiteX0" fmla="*/ 52394 w 842367"/>
              <a:gd name="connsiteY0" fmla="*/ 647637 h 1104155"/>
              <a:gd name="connsiteX1" fmla="*/ 52394 w 842367"/>
              <a:gd name="connsiteY1" fmla="*/ 528691 h 1104155"/>
              <a:gd name="connsiteX2" fmla="*/ 355 w 842367"/>
              <a:gd name="connsiteY2" fmla="*/ 402310 h 1104155"/>
              <a:gd name="connsiteX3" fmla="*/ 82130 w 842367"/>
              <a:gd name="connsiteY3" fmla="*/ 223891 h 1104155"/>
              <a:gd name="connsiteX4" fmla="*/ 305155 w 842367"/>
              <a:gd name="connsiteY4" fmla="*/ 149549 h 1104155"/>
              <a:gd name="connsiteX5" fmla="*/ 446403 w 842367"/>
              <a:gd name="connsiteY5" fmla="*/ 866 h 1104155"/>
              <a:gd name="connsiteX6" fmla="*/ 699164 w 842367"/>
              <a:gd name="connsiteY6" fmla="*/ 223891 h 1104155"/>
              <a:gd name="connsiteX7" fmla="*/ 676862 w 842367"/>
              <a:gd name="connsiteY7" fmla="*/ 461783 h 1104155"/>
              <a:gd name="connsiteX8" fmla="*/ 825545 w 842367"/>
              <a:gd name="connsiteY8" fmla="*/ 744281 h 1104155"/>
              <a:gd name="connsiteX9" fmla="*/ 818111 w 842367"/>
              <a:gd name="connsiteY9" fmla="*/ 863227 h 1104155"/>
              <a:gd name="connsiteX10" fmla="*/ 639691 w 842367"/>
              <a:gd name="connsiteY10" fmla="*/ 967305 h 1104155"/>
              <a:gd name="connsiteX11" fmla="*/ 528179 w 842367"/>
              <a:gd name="connsiteY11" fmla="*/ 1086251 h 1104155"/>
              <a:gd name="connsiteX12" fmla="*/ 424101 w 842367"/>
              <a:gd name="connsiteY12" fmla="*/ 1093686 h 1104155"/>
              <a:gd name="connsiteX13" fmla="*/ 327457 w 842367"/>
              <a:gd name="connsiteY13" fmla="*/ 989608 h 1104155"/>
              <a:gd name="connsiteX14" fmla="*/ 134169 w 842367"/>
              <a:gd name="connsiteY14" fmla="*/ 982173 h 1104155"/>
              <a:gd name="connsiteX15" fmla="*/ 52394 w 842367"/>
              <a:gd name="connsiteY15" fmla="*/ 826056 h 1104155"/>
              <a:gd name="connsiteX16" fmla="*/ 52394 w 842367"/>
              <a:gd name="connsiteY16" fmla="*/ 647637 h 110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2367" h="1104155">
                <a:moveTo>
                  <a:pt x="52394" y="647637"/>
                </a:moveTo>
                <a:cubicBezTo>
                  <a:pt x="52394" y="598076"/>
                  <a:pt x="61067" y="569579"/>
                  <a:pt x="52394" y="528691"/>
                </a:cubicBezTo>
                <a:cubicBezTo>
                  <a:pt x="43721" y="487803"/>
                  <a:pt x="-4601" y="453110"/>
                  <a:pt x="355" y="402310"/>
                </a:cubicBezTo>
                <a:cubicBezTo>
                  <a:pt x="5311" y="351510"/>
                  <a:pt x="31330" y="266018"/>
                  <a:pt x="82130" y="223891"/>
                </a:cubicBezTo>
                <a:cubicBezTo>
                  <a:pt x="132930" y="181764"/>
                  <a:pt x="244443" y="186720"/>
                  <a:pt x="305155" y="149549"/>
                </a:cubicBezTo>
                <a:cubicBezTo>
                  <a:pt x="365867" y="112378"/>
                  <a:pt x="380735" y="-11524"/>
                  <a:pt x="446403" y="866"/>
                </a:cubicBezTo>
                <a:cubicBezTo>
                  <a:pt x="512071" y="13256"/>
                  <a:pt x="660754" y="147072"/>
                  <a:pt x="699164" y="223891"/>
                </a:cubicBezTo>
                <a:cubicBezTo>
                  <a:pt x="737574" y="300710"/>
                  <a:pt x="655799" y="375051"/>
                  <a:pt x="676862" y="461783"/>
                </a:cubicBezTo>
                <a:cubicBezTo>
                  <a:pt x="697926" y="548515"/>
                  <a:pt x="802004" y="677374"/>
                  <a:pt x="825545" y="744281"/>
                </a:cubicBezTo>
                <a:cubicBezTo>
                  <a:pt x="849086" y="811188"/>
                  <a:pt x="849087" y="826056"/>
                  <a:pt x="818111" y="863227"/>
                </a:cubicBezTo>
                <a:cubicBezTo>
                  <a:pt x="787135" y="900398"/>
                  <a:pt x="688013" y="930134"/>
                  <a:pt x="639691" y="967305"/>
                </a:cubicBezTo>
                <a:cubicBezTo>
                  <a:pt x="591369" y="1004476"/>
                  <a:pt x="564111" y="1065188"/>
                  <a:pt x="528179" y="1086251"/>
                </a:cubicBezTo>
                <a:cubicBezTo>
                  <a:pt x="492247" y="1107314"/>
                  <a:pt x="457555" y="1109793"/>
                  <a:pt x="424101" y="1093686"/>
                </a:cubicBezTo>
                <a:cubicBezTo>
                  <a:pt x="390647" y="1077579"/>
                  <a:pt x="375779" y="1008193"/>
                  <a:pt x="327457" y="989608"/>
                </a:cubicBezTo>
                <a:cubicBezTo>
                  <a:pt x="279135" y="971023"/>
                  <a:pt x="180013" y="1009432"/>
                  <a:pt x="134169" y="982173"/>
                </a:cubicBezTo>
                <a:cubicBezTo>
                  <a:pt x="88325" y="954914"/>
                  <a:pt x="64784" y="884290"/>
                  <a:pt x="52394" y="826056"/>
                </a:cubicBezTo>
                <a:cubicBezTo>
                  <a:pt x="40004" y="767822"/>
                  <a:pt x="52394" y="697198"/>
                  <a:pt x="52394" y="647637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505674" y="2941786"/>
            <a:ext cx="11333399" cy="1087112"/>
            <a:chOff x="533399" y="5181600"/>
            <a:chExt cx="7672981" cy="1087112"/>
          </a:xfrm>
        </p:grpSpPr>
        <p:grpSp>
          <p:nvGrpSpPr>
            <p:cNvPr id="179" name="Group 178"/>
            <p:cNvGrpSpPr/>
            <p:nvPr/>
          </p:nvGrpSpPr>
          <p:grpSpPr>
            <a:xfrm>
              <a:off x="533399" y="5181600"/>
              <a:ext cx="7672981" cy="1087112"/>
              <a:chOff x="533399" y="5181600"/>
              <a:chExt cx="7672981" cy="108711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533399" y="5181600"/>
                <a:ext cx="68785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</a:t>
                </a:r>
                <a:r>
                  <a:rPr lang="en-US" sz="2800" b="1" dirty="0"/>
                  <a:t>potential difference </a:t>
                </a:r>
                <a:r>
                  <a:rPr lang="en-US" sz="2800" dirty="0"/>
                  <a:t>between the strength of the electron supply and the electron shortage defines the </a:t>
                </a:r>
                <a:r>
                  <a:rPr lang="en-US" sz="2800" b="1" dirty="0">
                    <a:solidFill>
                      <a:srgbClr val="003087"/>
                    </a:solidFill>
                  </a:rPr>
                  <a:t>voltage</a:t>
                </a:r>
                <a:r>
                  <a:rPr lang="en-US" sz="2800" dirty="0"/>
                  <a:t>.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681511" y="5735312"/>
                <a:ext cx="1524869" cy="533400"/>
              </a:xfrm>
              <a:prstGeom prst="rect">
                <a:avLst/>
              </a:prstGeom>
              <a:ln w="38100">
                <a:solidFill>
                  <a:srgbClr val="003087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6757598" y="5789719"/>
                  <a:ext cx="13726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𝒗𝒐𝒍𝒕𝒂𝒈𝒆</m:t>
                        </m:r>
                        <m:r>
                          <a:rPr lang="en-US" sz="2400" b="1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oMath>
                    </m:oMathPara>
                  </a14:m>
                  <a:endParaRPr lang="en-US" sz="2400" b="1" u="sng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598" y="5789719"/>
                  <a:ext cx="1372695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601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4" name="Picture 1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8" b="21365"/>
          <a:stretch/>
        </p:blipFill>
        <p:spPr>
          <a:xfrm flipH="1">
            <a:off x="0" y="4261508"/>
            <a:ext cx="12253024" cy="2648598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 flipH="1">
            <a:off x="228600" y="4259684"/>
            <a:ext cx="11870356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Voltage is  a measure of how badly electrons want to cover a distance.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“Cloud to ground lightening begins within the cloud when the localized electrical potential gradient exceeds 3 million volts per meter along a path perhaps 50m long.”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867048" y="6625680"/>
            <a:ext cx="5400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Meteorology Today: An Introduction to Weather, Climate, and the Environment by C. Donald Ahrens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C67CB-2F69-48E0-89D4-3138AFA4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35929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2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35 0.00371 L -0.27565 -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Introduction to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1125200" cy="5008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Define electricity in terms of flow of electric charge (electrons).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Identify the three types of materials used in the conduction of electric charge: conductors, insulators and semiconductors.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Recognize the atomic structures that make materials conductive.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Use unit conversions to solve problems.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Define electric current, resistance, and voltage.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D26A-6C0F-4310-9D13-850534C9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17704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906"/>
          </a:xfrm>
        </p:spPr>
        <p:txBody>
          <a:bodyPr>
            <a:normAutofit/>
          </a:bodyPr>
          <a:lstStyle/>
          <a:p>
            <a:r>
              <a:rPr lang="en-US" b="1" i="1" dirty="0"/>
              <a:t>Class Problem 1b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D9778-4D18-4ADA-8F4C-DC76FE737C33}"/>
              </a:ext>
            </a:extLst>
          </p:cNvPr>
          <p:cNvSpPr txBox="1"/>
          <p:nvPr/>
        </p:nvSpPr>
        <p:spPr>
          <a:xfrm>
            <a:off x="895546" y="1282046"/>
            <a:ext cx="898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Convert 88 feet per second, to miles per hour.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32FCD-891D-4C1F-9E87-68F802607AA4}"/>
              </a:ext>
            </a:extLst>
          </p:cNvPr>
          <p:cNvSpPr txBox="1"/>
          <p:nvPr/>
        </p:nvSpPr>
        <p:spPr>
          <a:xfrm>
            <a:off x="6244038" y="4929241"/>
            <a:ext cx="534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Note: There are 5280 feet in a mile.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E1A02-079B-4583-8AFF-69E4D010332B}"/>
              </a:ext>
            </a:extLst>
          </p:cNvPr>
          <p:cNvSpPr txBox="1"/>
          <p:nvPr/>
        </p:nvSpPr>
        <p:spPr>
          <a:xfrm>
            <a:off x="6314173" y="256358"/>
            <a:ext cx="5629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Title a clean sheet of paper: </a:t>
            </a:r>
            <a:r>
              <a:rPr lang="en-US" sz="2400" b="1" dirty="0">
                <a:solidFill>
                  <a:srgbClr val="FF0000"/>
                </a:solidFill>
              </a:rPr>
              <a:t>Class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32BCA2-4134-415A-9A41-D30DEAD8D75C}"/>
                  </a:ext>
                </a:extLst>
              </p:cNvPr>
              <p:cNvSpPr txBox="1"/>
              <p:nvPr/>
            </p:nvSpPr>
            <p:spPr>
              <a:xfrm>
                <a:off x="2609467" y="2832266"/>
                <a:ext cx="6381299" cy="10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88 </m:t>
                          </m:r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20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𝑚𝑖𝑙𝑒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5280 </m:t>
                          </m:r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den>
                      </m:f>
                      <m:r>
                        <a:rPr lang="en-US" sz="320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200" b="0" i="1" smtClean="0">
                              <a:solidFill>
                                <a:srgbClr val="0030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h𝑟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 </m:t>
                      </m:r>
                      <m:r>
                        <a:rPr lang="en-US" sz="32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𝑚𝑝h</m:t>
                      </m:r>
                    </m:oMath>
                  </m:oMathPara>
                </a14:m>
                <a:endParaRPr lang="en-US" sz="3200" dirty="0">
                  <a:solidFill>
                    <a:srgbClr val="003087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32BCA2-4134-415A-9A41-D30DEAD8D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67" y="2832266"/>
                <a:ext cx="6381299" cy="1022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EA834CA-A4BC-4E65-A133-60B0AD303080}"/>
              </a:ext>
            </a:extLst>
          </p:cNvPr>
          <p:cNvSpPr txBox="1"/>
          <p:nvPr/>
        </p:nvSpPr>
        <p:spPr>
          <a:xfrm>
            <a:off x="3155450" y="5985706"/>
            <a:ext cx="851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01  A day in the life of an instrumentation electrical technician:  </a:t>
            </a:r>
            <a:r>
              <a:rPr lang="en-US" sz="1400" dirty="0">
                <a:hlinkClick r:id="rId4"/>
              </a:rPr>
              <a:t>https://www.youtube.com/watch?v=X13Tiq3CjGo</a:t>
            </a:r>
            <a:r>
              <a:rPr lang="en-US" sz="1400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A01060-9C74-45D3-B8E0-F13387F6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71101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to Electricity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448D1-BF33-47F3-B54C-89BCEF1F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Introduction to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1125200" cy="5008039"/>
          </a:xfrm>
        </p:spPr>
        <p:txBody>
          <a:bodyPr>
            <a:normAutofit/>
          </a:bodyPr>
          <a:lstStyle/>
          <a:p>
            <a:r>
              <a:rPr lang="en-US" dirty="0"/>
              <a:t>Use unit conversions to solve problems.</a:t>
            </a:r>
          </a:p>
          <a:p>
            <a:r>
              <a:rPr lang="en-US" sz="3200" dirty="0"/>
              <a:t>Define electricity in terms of flow of electric charge (electrons).</a:t>
            </a:r>
          </a:p>
          <a:p>
            <a:r>
              <a:rPr lang="en-US" sz="3200" dirty="0"/>
              <a:t>Identify the three types of materials used in the conduction of electric charge: conductors, insulators and semiconductors.</a:t>
            </a:r>
          </a:p>
          <a:p>
            <a:r>
              <a:rPr lang="en-US" sz="3200" dirty="0"/>
              <a:t>Recognize the atomic structures that make materials conductive.</a:t>
            </a:r>
          </a:p>
          <a:p>
            <a:r>
              <a:rPr lang="en-US" sz="3200" dirty="0"/>
              <a:t>Define electric current, resistance, and voltage.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D26A-6C0F-4310-9D13-850534C9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9F200-CB63-452C-B19E-4DEC9653C973}"/>
              </a:ext>
            </a:extLst>
          </p:cNvPr>
          <p:cNvSpPr txBox="1"/>
          <p:nvPr/>
        </p:nvSpPr>
        <p:spPr>
          <a:xfrm>
            <a:off x="5772752" y="5530632"/>
            <a:ext cx="6107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https://www.khanacademy.org/science/electrical-engineering/introduction-to-ee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13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5515276" y="680266"/>
            <a:ext cx="4302720" cy="1822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Electrons: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/>
              <a:t>Negatively charged particles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What is electricity?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8" y="1150498"/>
            <a:ext cx="4845319" cy="1272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3087"/>
                </a:solidFill>
              </a:rPr>
              <a:t>Flow of </a:t>
            </a:r>
            <a:r>
              <a:rPr lang="en-US" sz="3600" u="sng" dirty="0">
                <a:solidFill>
                  <a:srgbClr val="FF0000"/>
                </a:solidFill>
              </a:rPr>
              <a:t>electric charge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07" y="305777"/>
            <a:ext cx="2626986" cy="2626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54" y="501467"/>
            <a:ext cx="1248999" cy="116057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28757" y="2423095"/>
            <a:ext cx="11319309" cy="3574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Electricity moves through some materials better than others.</a:t>
            </a:r>
          </a:p>
          <a:p>
            <a:r>
              <a:rPr lang="en-US" sz="3200" dirty="0"/>
              <a:t>Three types of materials used in conducting electricity: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Conductors</a:t>
            </a:r>
            <a:r>
              <a:rPr lang="en-US" sz="2800" dirty="0"/>
              <a:t> – electricity can flow (or conduct) easily</a:t>
            </a:r>
          </a:p>
          <a:p>
            <a:pPr lvl="2">
              <a:spcAft>
                <a:spcPts val="600"/>
              </a:spcAft>
            </a:pPr>
            <a:r>
              <a:rPr lang="en-US" sz="2400" b="1" dirty="0"/>
              <a:t>NEC</a:t>
            </a:r>
            <a:r>
              <a:rPr lang="en-US" sz="2400" dirty="0"/>
              <a:t>: Copper, Aluminum, Copper-Clad Aluminum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Insulators</a:t>
            </a:r>
            <a:r>
              <a:rPr lang="en-US" sz="2800" b="1" dirty="0"/>
              <a:t> </a:t>
            </a:r>
            <a:r>
              <a:rPr lang="en-US" sz="2800" dirty="0"/>
              <a:t>– electricity is prohibited from flowing easily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Semiconductors</a:t>
            </a:r>
            <a:r>
              <a:rPr lang="en-US" sz="2800" dirty="0"/>
              <a:t> – modern materials designed to conduct only under certain conditions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21765D-C212-4B99-A949-C00810AD43C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8611253" y="540513"/>
            <a:ext cx="1601151" cy="541241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2FA10C-1637-42A4-932D-735B166C20F1}"/>
              </a:ext>
            </a:extLst>
          </p:cNvPr>
          <p:cNvSpPr txBox="1"/>
          <p:nvPr/>
        </p:nvSpPr>
        <p:spPr>
          <a:xfrm>
            <a:off x="4383183" y="6100550"/>
            <a:ext cx="758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electricity? (2:11): </a:t>
            </a:r>
            <a:r>
              <a:rPr lang="en-US" dirty="0">
                <a:hlinkClick r:id="rId4"/>
              </a:rPr>
              <a:t>https://www.youtube.com/watch?v=ZAFW4zdXpbY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5F0BD-8043-44DA-A7F5-E40BB98D01A5}"/>
              </a:ext>
            </a:extLst>
          </p:cNvPr>
          <p:cNvSpPr txBox="1"/>
          <p:nvPr/>
        </p:nvSpPr>
        <p:spPr>
          <a:xfrm>
            <a:off x="158484" y="5997909"/>
            <a:ext cx="222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Record on organizer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B6981-883B-4831-8BCA-7692CAA0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15" y="1643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type of material: </a:t>
            </a:r>
            <a:br>
              <a:rPr lang="en-US" dirty="0"/>
            </a:br>
            <a:r>
              <a:rPr lang="en-US" dirty="0"/>
              <a:t>Insulator (I), Conductor (C), or Semiconductor (S)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" name="Picture 2" title="photo of broken glass bott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8"/>
          <a:stretch/>
        </p:blipFill>
        <p:spPr bwMode="auto">
          <a:xfrm>
            <a:off x="383130" y="2096329"/>
            <a:ext cx="270297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83130" y="3576306"/>
            <a:ext cx="546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glass</a:t>
            </a:r>
          </a:p>
        </p:txBody>
      </p:sp>
      <p:pic>
        <p:nvPicPr>
          <p:cNvPr id="46" name="Picture 45" title="photo of a plastic fr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0" y="4274022"/>
            <a:ext cx="1395047" cy="18288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58055" y="5742933"/>
            <a:ext cx="666786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plastic</a:t>
            </a:r>
          </a:p>
        </p:txBody>
      </p:sp>
      <p:pic>
        <p:nvPicPr>
          <p:cNvPr id="49" name="Picture 3" title="photo of an integrated circ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2" y="4274022"/>
            <a:ext cx="276932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507650" y="5742932"/>
            <a:ext cx="1611131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Integrated circuits</a:t>
            </a:r>
          </a:p>
        </p:txBody>
      </p:sp>
      <p:pic>
        <p:nvPicPr>
          <p:cNvPr id="52" name="Picture 51" title="photo of copper pipe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0"/>
          <a:stretch/>
        </p:blipFill>
        <p:spPr>
          <a:xfrm>
            <a:off x="3487122" y="2096329"/>
            <a:ext cx="2769546" cy="18288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487122" y="3591700"/>
            <a:ext cx="701539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copper</a:t>
            </a:r>
          </a:p>
        </p:txBody>
      </p:sp>
      <p:pic>
        <p:nvPicPr>
          <p:cNvPr id="55" name="Picture 54" title="photo of a transistor plugged into a breadboar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99" y="2095996"/>
            <a:ext cx="1338841" cy="18288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0487499" y="3617018"/>
            <a:ext cx="969881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transistors</a:t>
            </a:r>
          </a:p>
        </p:txBody>
      </p:sp>
      <p:pic>
        <p:nvPicPr>
          <p:cNvPr id="58" name="Picture 57" title="photo of an illuminated green L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0" y="2095996"/>
            <a:ext cx="1386571" cy="18288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6657690" y="3617018"/>
            <a:ext cx="534121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LEDs</a:t>
            </a:r>
          </a:p>
        </p:txBody>
      </p:sp>
      <p:pic>
        <p:nvPicPr>
          <p:cNvPr id="61" name="Picture 60" title="photo of aluminum can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6"/>
          <a:stretch/>
        </p:blipFill>
        <p:spPr>
          <a:xfrm>
            <a:off x="9256025" y="4274022"/>
            <a:ext cx="2570315" cy="18288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301780" y="5742932"/>
            <a:ext cx="942887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aluminum</a:t>
            </a:r>
          </a:p>
        </p:txBody>
      </p:sp>
      <p:pic>
        <p:nvPicPr>
          <p:cNvPr id="64" name="Picture 63" title="photo of a rubber tir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51" y="4274022"/>
            <a:ext cx="2590801" cy="18288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086328" y="5760967"/>
            <a:ext cx="691215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rubber</a:t>
            </a:r>
          </a:p>
        </p:txBody>
      </p:sp>
      <p:pic>
        <p:nvPicPr>
          <p:cNvPr id="67" name="Picture 66" title="photo of a golden statu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6552" y="2095996"/>
            <a:ext cx="1536625" cy="18288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8526552" y="3617018"/>
            <a:ext cx="505138" cy="3077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gold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5318" y="2070678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28302" y="2139978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36368" y="2139978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79472" y="2042892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08484" y="4299674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87078" y="2097733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77231" y="4348744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1248" y="4274022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32921" y="4403592"/>
            <a:ext cx="88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1AEC4-8E77-44C4-AE20-989BD7B6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3171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7" y="100778"/>
            <a:ext cx="11081238" cy="718032"/>
          </a:xfrm>
        </p:spPr>
        <p:txBody>
          <a:bodyPr>
            <a:normAutofit/>
          </a:bodyPr>
          <a:lstStyle/>
          <a:p>
            <a:r>
              <a:rPr lang="en-US" sz="4000" dirty="0"/>
              <a:t>Why do some materials conduct better than others?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2" y="818809"/>
            <a:ext cx="11687907" cy="3498569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Bohr Model </a:t>
            </a:r>
            <a:r>
              <a:rPr lang="en-US" sz="2800" dirty="0"/>
              <a:t>- Electrons configure themselves into shells around the nucleus of an atom (center of the atom).</a:t>
            </a:r>
          </a:p>
          <a:p>
            <a:r>
              <a:rPr lang="en-US" sz="2800" dirty="0"/>
              <a:t>The ability of a material to conduct electricity depends on the arrangement of electrons around the nucleus; specifically the electrons in the outer shell (</a:t>
            </a:r>
            <a:r>
              <a:rPr lang="en-US" sz="2800" b="1" u="sng" dirty="0">
                <a:solidFill>
                  <a:srgbClr val="FF0000"/>
                </a:solidFill>
              </a:rPr>
              <a:t>valence electrons</a:t>
            </a:r>
            <a:r>
              <a:rPr lang="en-US" sz="2800" dirty="0"/>
              <a:t>).</a:t>
            </a:r>
          </a:p>
          <a:p>
            <a:r>
              <a:rPr lang="en-US" sz="2800" dirty="0"/>
              <a:t>8 electrons make up a complete outer shell.</a:t>
            </a:r>
          </a:p>
          <a:p>
            <a:r>
              <a:rPr lang="en-US" sz="2800" dirty="0"/>
              <a:t>The fewer </a:t>
            </a:r>
            <a:r>
              <a:rPr lang="en-US" sz="2800" b="1" dirty="0">
                <a:solidFill>
                  <a:srgbClr val="003087"/>
                </a:solidFill>
              </a:rPr>
              <a:t>valence electrons </a:t>
            </a:r>
            <a:r>
              <a:rPr lang="en-US" sz="2800" dirty="0"/>
              <a:t>(electrons in the outer shell), the more </a:t>
            </a:r>
            <a:r>
              <a:rPr lang="en-US" sz="2800" u="sng" dirty="0">
                <a:solidFill>
                  <a:srgbClr val="FF0000"/>
                </a:solidFill>
              </a:rPr>
              <a:t>conductive</a:t>
            </a:r>
            <a:r>
              <a:rPr lang="en-US" sz="2800" dirty="0"/>
              <a:t> the material.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51" y="3916641"/>
            <a:ext cx="2417458" cy="241745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527018" y="3955141"/>
            <a:ext cx="329252" cy="290455"/>
          </a:xfrm>
          <a:prstGeom prst="ellipse">
            <a:avLst/>
          </a:prstGeom>
          <a:noFill/>
          <a:ln w="38100"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 36"/>
          <p:cNvSpPr/>
          <p:nvPr/>
        </p:nvSpPr>
        <p:spPr>
          <a:xfrm>
            <a:off x="275492" y="4245596"/>
            <a:ext cx="8085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3087"/>
                </a:solidFill>
              </a:rPr>
              <a:t>How many valence electrons does copper have?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70561A-F453-4FF7-867A-E5EE7449F99A}"/>
              </a:ext>
            </a:extLst>
          </p:cNvPr>
          <p:cNvSpPr/>
          <p:nvPr/>
        </p:nvSpPr>
        <p:spPr>
          <a:xfrm>
            <a:off x="8788347" y="6319494"/>
            <a:ext cx="1849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087"/>
                </a:solidFill>
              </a:rPr>
              <a:t>Copper Atom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9717A9-4D88-4AE6-88D4-67A68E0BD8F3}"/>
              </a:ext>
            </a:extLst>
          </p:cNvPr>
          <p:cNvSpPr/>
          <p:nvPr/>
        </p:nvSpPr>
        <p:spPr>
          <a:xfrm>
            <a:off x="8211151" y="4199430"/>
            <a:ext cx="467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B333B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3CCE40-B6D5-49DF-B294-3895E44E27F6}"/>
              </a:ext>
            </a:extLst>
          </p:cNvPr>
          <p:cNvSpPr/>
          <p:nvPr/>
        </p:nvSpPr>
        <p:spPr>
          <a:xfrm>
            <a:off x="275492" y="4764439"/>
            <a:ext cx="8512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3087"/>
                </a:solidFill>
              </a:rPr>
              <a:t>Because Copper only has one valence electrons, it will more freely give up that electron allowing for it to be a good conductor.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D7C38-9CE1-4B2E-BAA4-6DB84247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23952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  <p:bldP spid="3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2" y="157635"/>
            <a:ext cx="10515600" cy="771467"/>
          </a:xfrm>
        </p:spPr>
        <p:txBody>
          <a:bodyPr/>
          <a:lstStyle/>
          <a:p>
            <a:r>
              <a:rPr lang="en-US" dirty="0"/>
              <a:t>How do electrons move?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19" y="823714"/>
            <a:ext cx="6542024" cy="3990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Scenario: You are talking on the phone with a friend in Beijing, China.</a:t>
            </a:r>
          </a:p>
          <a:p>
            <a:r>
              <a:rPr lang="en-US" sz="2400" dirty="0"/>
              <a:t>Your voice causes the diaphragm in the microphone to move which would induce electron motion. </a:t>
            </a:r>
          </a:p>
          <a:p>
            <a:r>
              <a:rPr lang="en-US" sz="2400" dirty="0"/>
              <a:t>Would an electron that you just caused to move in the microphone somehow get to China in a fraction of a second? </a:t>
            </a:r>
          </a:p>
          <a:p>
            <a:pPr lvl="1"/>
            <a:r>
              <a:rPr lang="en-US" sz="2000" dirty="0">
                <a:solidFill>
                  <a:srgbClr val="003087"/>
                </a:solidFill>
              </a:rPr>
              <a:t>Assume that your phone is directly wired to your friend’s phone in China.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686"/>
            <a:ext cx="12192000" cy="1970314"/>
          </a:xfrm>
          <a:prstGeom prst="rect">
            <a:avLst/>
          </a:prstGeom>
        </p:spPr>
      </p:pic>
      <p:sp>
        <p:nvSpPr>
          <p:cNvPr id="12" name="Freeform: Shape 11"/>
          <p:cNvSpPr/>
          <p:nvPr/>
        </p:nvSpPr>
        <p:spPr>
          <a:xfrm>
            <a:off x="1152939" y="5320324"/>
            <a:ext cx="9372600" cy="841937"/>
          </a:xfrm>
          <a:custGeom>
            <a:avLst/>
            <a:gdLst>
              <a:gd name="connsiteX0" fmla="*/ 0 w 9372600"/>
              <a:gd name="connsiteY0" fmla="*/ 364859 h 841937"/>
              <a:gd name="connsiteX1" fmla="*/ 3906078 w 9372600"/>
              <a:gd name="connsiteY1" fmla="*/ 16989 h 841937"/>
              <a:gd name="connsiteX2" fmla="*/ 9372600 w 9372600"/>
              <a:gd name="connsiteY2" fmla="*/ 841937 h 84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0" h="841937">
                <a:moveTo>
                  <a:pt x="0" y="364859"/>
                </a:moveTo>
                <a:cubicBezTo>
                  <a:pt x="1171989" y="151167"/>
                  <a:pt x="2343978" y="-62524"/>
                  <a:pt x="3906078" y="16989"/>
                </a:cubicBezTo>
                <a:cubicBezTo>
                  <a:pt x="5468178" y="96502"/>
                  <a:pt x="8554278" y="577722"/>
                  <a:pt x="9372600" y="84193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2267" y="5430037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6,900 miles or 11,100 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7245" y="6568456"/>
            <a:ext cx="2231307" cy="498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maps.google.com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70261" y="359168"/>
            <a:ext cx="4495800" cy="3146502"/>
            <a:chOff x="1980655" y="2620537"/>
            <a:chExt cx="4495800" cy="3146502"/>
          </a:xfrm>
        </p:grpSpPr>
        <p:grpSp>
          <p:nvGrpSpPr>
            <p:cNvPr id="20" name="Group 19"/>
            <p:cNvGrpSpPr/>
            <p:nvPr/>
          </p:nvGrpSpPr>
          <p:grpSpPr>
            <a:xfrm>
              <a:off x="1980655" y="2620537"/>
              <a:ext cx="4495800" cy="3124200"/>
              <a:chOff x="990600" y="2743200"/>
              <a:chExt cx="4495800" cy="312420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90600" y="2743200"/>
                <a:ext cx="4495800" cy="3124200"/>
                <a:chOff x="1524001" y="2743200"/>
                <a:chExt cx="4495800" cy="312420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524001" y="2743200"/>
                  <a:ext cx="4495800" cy="3048000"/>
                  <a:chOff x="1524001" y="2743200"/>
                  <a:chExt cx="4495800" cy="3048000"/>
                </a:xfrm>
              </p:grpSpPr>
              <p:sp>
                <p:nvSpPr>
                  <p:cNvPr id="38" name="Rounded Rectangle 17"/>
                  <p:cNvSpPr/>
                  <p:nvPr/>
                </p:nvSpPr>
                <p:spPr>
                  <a:xfrm>
                    <a:off x="1524001" y="2743200"/>
                    <a:ext cx="4495800" cy="3048000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Rounded Rectangle 20"/>
                  <p:cNvSpPr/>
                  <p:nvPr/>
                </p:nvSpPr>
                <p:spPr>
                  <a:xfrm>
                    <a:off x="1997449" y="3252438"/>
                    <a:ext cx="3503819" cy="2081562"/>
                  </a:xfrm>
                  <a:prstGeom prst="roundRect">
                    <a:avLst>
                      <a:gd name="adj" fmla="val 10612"/>
                    </a:avLst>
                  </a:prstGeom>
                  <a:solidFill>
                    <a:schemeClr val="bg1"/>
                  </a:solidFill>
                  <a:ln>
                    <a:noFill/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2780370" y="5257800"/>
                  <a:ext cx="1981200" cy="60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069" y="5319131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2055" y="4648200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2055" y="3879584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0679" y="2930536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155" y="2815874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831362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745" y="2801347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187" y="2746335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6837" y="2875270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169" y="3592552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811" y="4461765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900" y="5071365"/>
                <a:ext cx="365510" cy="37286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592" y="5385456"/>
                <a:ext cx="365510" cy="372869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1997" y="5100289"/>
              <a:ext cx="2286000" cy="666750"/>
            </a:xfrm>
            <a:prstGeom prst="rect">
              <a:avLst/>
            </a:prstGeom>
          </p:spPr>
        </p:pic>
      </p:grpSp>
      <p:sp>
        <p:nvSpPr>
          <p:cNvPr id="40" name="Oval 39"/>
          <p:cNvSpPr/>
          <p:nvPr/>
        </p:nvSpPr>
        <p:spPr>
          <a:xfrm>
            <a:off x="8609080" y="3158357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  <a:tailEnd type="arrow" w="sm" len="med"/>
          </a:ln>
          <a:effectLst>
            <a:glow rad="63500">
              <a:schemeClr val="bg1">
                <a:alpha val="8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0484711" y="3244081"/>
            <a:ext cx="586583" cy="105024"/>
            <a:chOff x="5295105" y="5505450"/>
            <a:chExt cx="586583" cy="105024"/>
          </a:xfrm>
        </p:grpSpPr>
        <p:sp>
          <p:nvSpPr>
            <p:cNvPr id="42" name="Oval 41"/>
            <p:cNvSpPr/>
            <p:nvPr/>
          </p:nvSpPr>
          <p:spPr>
            <a:xfrm>
              <a:off x="5295105" y="55397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41"/>
            <p:cNvSpPr/>
            <p:nvPr/>
          </p:nvSpPr>
          <p:spPr>
            <a:xfrm>
              <a:off x="5386388" y="5505450"/>
              <a:ext cx="495300" cy="105024"/>
            </a:xfrm>
            <a:custGeom>
              <a:avLst/>
              <a:gdLst>
                <a:gd name="connsiteX0" fmla="*/ 0 w 495300"/>
                <a:gd name="connsiteY0" fmla="*/ 80963 h 105024"/>
                <a:gd name="connsiteX1" fmla="*/ 180975 w 495300"/>
                <a:gd name="connsiteY1" fmla="*/ 100013 h 105024"/>
                <a:gd name="connsiteX2" fmla="*/ 495300 w 495300"/>
                <a:gd name="connsiteY2" fmla="*/ 0 h 10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105024">
                  <a:moveTo>
                    <a:pt x="0" y="80963"/>
                  </a:moveTo>
                  <a:cubicBezTo>
                    <a:pt x="49212" y="97235"/>
                    <a:pt x="98425" y="113507"/>
                    <a:pt x="180975" y="100013"/>
                  </a:cubicBezTo>
                  <a:cubicBezTo>
                    <a:pt x="263525" y="86519"/>
                    <a:pt x="379412" y="43259"/>
                    <a:pt x="495300" y="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231191" y="2624956"/>
            <a:ext cx="149665" cy="347871"/>
            <a:chOff x="6041585" y="4886325"/>
            <a:chExt cx="149665" cy="347871"/>
          </a:xfrm>
        </p:grpSpPr>
        <p:sp>
          <p:nvSpPr>
            <p:cNvPr id="45" name="Oval 44"/>
            <p:cNvSpPr/>
            <p:nvPr/>
          </p:nvSpPr>
          <p:spPr>
            <a:xfrm>
              <a:off x="6041585" y="5188477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142"/>
            <p:cNvSpPr/>
            <p:nvPr/>
          </p:nvSpPr>
          <p:spPr>
            <a:xfrm>
              <a:off x="6091238" y="4886325"/>
              <a:ext cx="100012" cy="266700"/>
            </a:xfrm>
            <a:custGeom>
              <a:avLst/>
              <a:gdLst>
                <a:gd name="connsiteX0" fmla="*/ 0 w 100012"/>
                <a:gd name="connsiteY0" fmla="*/ 266700 h 266700"/>
                <a:gd name="connsiteX1" fmla="*/ 80962 w 100012"/>
                <a:gd name="connsiteY1" fmla="*/ 133350 h 266700"/>
                <a:gd name="connsiteX2" fmla="*/ 100012 w 100012"/>
                <a:gd name="connsiteY2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266700">
                  <a:moveTo>
                    <a:pt x="0" y="266700"/>
                  </a:moveTo>
                  <a:cubicBezTo>
                    <a:pt x="32146" y="222250"/>
                    <a:pt x="64293" y="177800"/>
                    <a:pt x="80962" y="133350"/>
                  </a:cubicBezTo>
                  <a:cubicBezTo>
                    <a:pt x="97631" y="88900"/>
                    <a:pt x="98821" y="44450"/>
                    <a:pt x="100012" y="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384665" y="1839144"/>
            <a:ext cx="123044" cy="450532"/>
            <a:chOff x="6195059" y="4100513"/>
            <a:chExt cx="123044" cy="450532"/>
          </a:xfrm>
        </p:grpSpPr>
        <p:sp>
          <p:nvSpPr>
            <p:cNvPr id="48" name="Oval 47"/>
            <p:cNvSpPr/>
            <p:nvPr/>
          </p:nvSpPr>
          <p:spPr>
            <a:xfrm>
              <a:off x="6195059" y="450532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143"/>
            <p:cNvSpPr/>
            <p:nvPr/>
          </p:nvSpPr>
          <p:spPr>
            <a:xfrm>
              <a:off x="6229350" y="4100513"/>
              <a:ext cx="88753" cy="357187"/>
            </a:xfrm>
            <a:custGeom>
              <a:avLst/>
              <a:gdLst>
                <a:gd name="connsiteX0" fmla="*/ 0 w 88753"/>
                <a:gd name="connsiteY0" fmla="*/ 357187 h 357187"/>
                <a:gd name="connsiteX1" fmla="*/ 80963 w 88753"/>
                <a:gd name="connsiteY1" fmla="*/ 180975 h 357187"/>
                <a:gd name="connsiteX2" fmla="*/ 80963 w 88753"/>
                <a:gd name="connsiteY2" fmla="*/ 0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53" h="357187">
                  <a:moveTo>
                    <a:pt x="0" y="357187"/>
                  </a:moveTo>
                  <a:cubicBezTo>
                    <a:pt x="33734" y="298846"/>
                    <a:pt x="67469" y="240506"/>
                    <a:pt x="80963" y="180975"/>
                  </a:cubicBezTo>
                  <a:cubicBezTo>
                    <a:pt x="94457" y="121444"/>
                    <a:pt x="87710" y="60722"/>
                    <a:pt x="80963" y="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358752" y="872356"/>
            <a:ext cx="90518" cy="646055"/>
            <a:chOff x="6169146" y="3133725"/>
            <a:chExt cx="90518" cy="646055"/>
          </a:xfrm>
        </p:grpSpPr>
        <p:sp>
          <p:nvSpPr>
            <p:cNvPr id="51" name="Oval 50"/>
            <p:cNvSpPr/>
            <p:nvPr/>
          </p:nvSpPr>
          <p:spPr>
            <a:xfrm>
              <a:off x="6169146" y="3734061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144"/>
            <p:cNvSpPr/>
            <p:nvPr/>
          </p:nvSpPr>
          <p:spPr>
            <a:xfrm>
              <a:off x="6176963" y="3133725"/>
              <a:ext cx="82701" cy="552450"/>
            </a:xfrm>
            <a:custGeom>
              <a:avLst/>
              <a:gdLst>
                <a:gd name="connsiteX0" fmla="*/ 47625 w 82701"/>
                <a:gd name="connsiteY0" fmla="*/ 552450 h 552450"/>
                <a:gd name="connsiteX1" fmla="*/ 80962 w 82701"/>
                <a:gd name="connsiteY1" fmla="*/ 309563 h 552450"/>
                <a:gd name="connsiteX2" fmla="*/ 0 w 82701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701" h="552450">
                  <a:moveTo>
                    <a:pt x="47625" y="552450"/>
                  </a:moveTo>
                  <a:cubicBezTo>
                    <a:pt x="68262" y="477044"/>
                    <a:pt x="88899" y="401638"/>
                    <a:pt x="80962" y="309563"/>
                  </a:cubicBezTo>
                  <a:cubicBezTo>
                    <a:pt x="73025" y="217488"/>
                    <a:pt x="36512" y="108744"/>
                    <a:pt x="0" y="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685531" y="549565"/>
            <a:ext cx="423371" cy="124896"/>
            <a:chOff x="5495925" y="2810934"/>
            <a:chExt cx="423371" cy="124896"/>
          </a:xfrm>
        </p:grpSpPr>
        <p:sp>
          <p:nvSpPr>
            <p:cNvPr id="54" name="Oval 53"/>
            <p:cNvSpPr/>
            <p:nvPr/>
          </p:nvSpPr>
          <p:spPr>
            <a:xfrm>
              <a:off x="5873577" y="2890111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145"/>
            <p:cNvSpPr/>
            <p:nvPr/>
          </p:nvSpPr>
          <p:spPr>
            <a:xfrm>
              <a:off x="5495925" y="2810934"/>
              <a:ext cx="357188" cy="56091"/>
            </a:xfrm>
            <a:custGeom>
              <a:avLst/>
              <a:gdLst>
                <a:gd name="connsiteX0" fmla="*/ 357188 w 357188"/>
                <a:gd name="connsiteY0" fmla="*/ 56091 h 56091"/>
                <a:gd name="connsiteX1" fmla="*/ 209550 w 357188"/>
                <a:gd name="connsiteY1" fmla="*/ 3704 h 56091"/>
                <a:gd name="connsiteX2" fmla="*/ 0 w 357188"/>
                <a:gd name="connsiteY2" fmla="*/ 8466 h 5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8" h="56091">
                  <a:moveTo>
                    <a:pt x="357188" y="56091"/>
                  </a:moveTo>
                  <a:cubicBezTo>
                    <a:pt x="313134" y="33866"/>
                    <a:pt x="269081" y="11641"/>
                    <a:pt x="209550" y="3704"/>
                  </a:cubicBezTo>
                  <a:cubicBezTo>
                    <a:pt x="150019" y="-4233"/>
                    <a:pt x="75009" y="2116"/>
                    <a:pt x="0" y="8466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61631" y="518749"/>
            <a:ext cx="391243" cy="70360"/>
            <a:chOff x="4772025" y="2780118"/>
            <a:chExt cx="391243" cy="70360"/>
          </a:xfrm>
        </p:grpSpPr>
        <p:sp>
          <p:nvSpPr>
            <p:cNvPr id="57" name="Oval 56"/>
            <p:cNvSpPr/>
            <p:nvPr/>
          </p:nvSpPr>
          <p:spPr>
            <a:xfrm>
              <a:off x="5117549" y="2804759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146"/>
            <p:cNvSpPr/>
            <p:nvPr/>
          </p:nvSpPr>
          <p:spPr>
            <a:xfrm>
              <a:off x="4772025" y="2780118"/>
              <a:ext cx="319088" cy="34520"/>
            </a:xfrm>
            <a:custGeom>
              <a:avLst/>
              <a:gdLst>
                <a:gd name="connsiteX0" fmla="*/ 319088 w 319088"/>
                <a:gd name="connsiteY0" fmla="*/ 10707 h 34520"/>
                <a:gd name="connsiteX1" fmla="*/ 161925 w 319088"/>
                <a:gd name="connsiteY1" fmla="*/ 1182 h 34520"/>
                <a:gd name="connsiteX2" fmla="*/ 0 w 319088"/>
                <a:gd name="connsiteY2" fmla="*/ 34520 h 3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088" h="34520">
                  <a:moveTo>
                    <a:pt x="319088" y="10707"/>
                  </a:moveTo>
                  <a:cubicBezTo>
                    <a:pt x="267097" y="3960"/>
                    <a:pt x="215106" y="-2787"/>
                    <a:pt x="161925" y="1182"/>
                  </a:cubicBezTo>
                  <a:cubicBezTo>
                    <a:pt x="108744" y="5151"/>
                    <a:pt x="54372" y="19835"/>
                    <a:pt x="0" y="3452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280594" y="643756"/>
            <a:ext cx="383312" cy="109784"/>
            <a:chOff x="4090988" y="2905125"/>
            <a:chExt cx="383312" cy="109784"/>
          </a:xfrm>
        </p:grpSpPr>
        <p:sp>
          <p:nvSpPr>
            <p:cNvPr id="60" name="Oval 59"/>
            <p:cNvSpPr/>
            <p:nvPr/>
          </p:nvSpPr>
          <p:spPr>
            <a:xfrm>
              <a:off x="4428581" y="296919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147"/>
            <p:cNvSpPr/>
            <p:nvPr/>
          </p:nvSpPr>
          <p:spPr>
            <a:xfrm>
              <a:off x="4090988" y="2905125"/>
              <a:ext cx="309562" cy="85725"/>
            </a:xfrm>
            <a:custGeom>
              <a:avLst/>
              <a:gdLst>
                <a:gd name="connsiteX0" fmla="*/ 309562 w 309562"/>
                <a:gd name="connsiteY0" fmla="*/ 85725 h 85725"/>
                <a:gd name="connsiteX1" fmla="*/ 147637 w 309562"/>
                <a:gd name="connsiteY1" fmla="*/ 61913 h 85725"/>
                <a:gd name="connsiteX2" fmla="*/ 0 w 309562"/>
                <a:gd name="connsiteY2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562" h="85725">
                  <a:moveTo>
                    <a:pt x="309562" y="85725"/>
                  </a:moveTo>
                  <a:cubicBezTo>
                    <a:pt x="254396" y="80962"/>
                    <a:pt x="199231" y="76200"/>
                    <a:pt x="147637" y="61913"/>
                  </a:cubicBezTo>
                  <a:cubicBezTo>
                    <a:pt x="96043" y="47626"/>
                    <a:pt x="48021" y="23813"/>
                    <a:pt x="0" y="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61456" y="540995"/>
            <a:ext cx="389572" cy="53461"/>
            <a:chOff x="3371850" y="2802364"/>
            <a:chExt cx="389572" cy="53461"/>
          </a:xfrm>
        </p:grpSpPr>
        <p:sp>
          <p:nvSpPr>
            <p:cNvPr id="63" name="Oval 62"/>
            <p:cNvSpPr/>
            <p:nvPr/>
          </p:nvSpPr>
          <p:spPr>
            <a:xfrm>
              <a:off x="3715703" y="281010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148"/>
            <p:cNvSpPr/>
            <p:nvPr/>
          </p:nvSpPr>
          <p:spPr>
            <a:xfrm>
              <a:off x="3371850" y="2802364"/>
              <a:ext cx="304800" cy="31324"/>
            </a:xfrm>
            <a:custGeom>
              <a:avLst/>
              <a:gdLst>
                <a:gd name="connsiteX0" fmla="*/ 304800 w 304800"/>
                <a:gd name="connsiteY0" fmla="*/ 2749 h 31324"/>
                <a:gd name="connsiteX1" fmla="*/ 152400 w 304800"/>
                <a:gd name="connsiteY1" fmla="*/ 2749 h 31324"/>
                <a:gd name="connsiteX2" fmla="*/ 0 w 304800"/>
                <a:gd name="connsiteY2" fmla="*/ 31324 h 3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31324">
                  <a:moveTo>
                    <a:pt x="304800" y="2749"/>
                  </a:moveTo>
                  <a:cubicBezTo>
                    <a:pt x="254000" y="368"/>
                    <a:pt x="203200" y="-2013"/>
                    <a:pt x="152400" y="2749"/>
                  </a:cubicBezTo>
                  <a:cubicBezTo>
                    <a:pt x="101600" y="7511"/>
                    <a:pt x="50800" y="19417"/>
                    <a:pt x="0" y="31324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904231" y="662102"/>
            <a:ext cx="391477" cy="55798"/>
            <a:chOff x="2714625" y="2923471"/>
            <a:chExt cx="391477" cy="55798"/>
          </a:xfrm>
        </p:grpSpPr>
        <p:sp>
          <p:nvSpPr>
            <p:cNvPr id="66" name="Oval 65"/>
            <p:cNvSpPr/>
            <p:nvPr/>
          </p:nvSpPr>
          <p:spPr>
            <a:xfrm>
              <a:off x="3060383" y="2923471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149"/>
            <p:cNvSpPr/>
            <p:nvPr/>
          </p:nvSpPr>
          <p:spPr>
            <a:xfrm>
              <a:off x="2714625" y="2924175"/>
              <a:ext cx="295275" cy="55094"/>
            </a:xfrm>
            <a:custGeom>
              <a:avLst/>
              <a:gdLst>
                <a:gd name="connsiteX0" fmla="*/ 295275 w 295275"/>
                <a:gd name="connsiteY0" fmla="*/ 42863 h 55094"/>
                <a:gd name="connsiteX1" fmla="*/ 176213 w 295275"/>
                <a:gd name="connsiteY1" fmla="*/ 52388 h 55094"/>
                <a:gd name="connsiteX2" fmla="*/ 0 w 295275"/>
                <a:gd name="connsiteY2" fmla="*/ 0 h 5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75" h="55094">
                  <a:moveTo>
                    <a:pt x="295275" y="42863"/>
                  </a:moveTo>
                  <a:cubicBezTo>
                    <a:pt x="260350" y="51197"/>
                    <a:pt x="225425" y="59532"/>
                    <a:pt x="176213" y="52388"/>
                  </a:cubicBezTo>
                  <a:cubicBezTo>
                    <a:pt x="127001" y="45244"/>
                    <a:pt x="63500" y="22622"/>
                    <a:pt x="0" y="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51781" y="795177"/>
            <a:ext cx="298060" cy="410554"/>
            <a:chOff x="2162175" y="3056546"/>
            <a:chExt cx="298060" cy="410554"/>
          </a:xfrm>
        </p:grpSpPr>
        <p:sp>
          <p:nvSpPr>
            <p:cNvPr id="69" name="Oval 68"/>
            <p:cNvSpPr/>
            <p:nvPr/>
          </p:nvSpPr>
          <p:spPr>
            <a:xfrm>
              <a:off x="2414516" y="305654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150"/>
            <p:cNvSpPr/>
            <p:nvPr/>
          </p:nvSpPr>
          <p:spPr>
            <a:xfrm>
              <a:off x="2162175" y="3100388"/>
              <a:ext cx="223838" cy="366712"/>
            </a:xfrm>
            <a:custGeom>
              <a:avLst/>
              <a:gdLst>
                <a:gd name="connsiteX0" fmla="*/ 223838 w 223838"/>
                <a:gd name="connsiteY0" fmla="*/ 0 h 366712"/>
                <a:gd name="connsiteX1" fmla="*/ 133350 w 223838"/>
                <a:gd name="connsiteY1" fmla="*/ 61912 h 366712"/>
                <a:gd name="connsiteX2" fmla="*/ 42863 w 223838"/>
                <a:gd name="connsiteY2" fmla="*/ 214312 h 366712"/>
                <a:gd name="connsiteX3" fmla="*/ 0 w 223838"/>
                <a:gd name="connsiteY3" fmla="*/ 36671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8" h="366712">
                  <a:moveTo>
                    <a:pt x="223838" y="0"/>
                  </a:moveTo>
                  <a:cubicBezTo>
                    <a:pt x="193675" y="13096"/>
                    <a:pt x="163513" y="26193"/>
                    <a:pt x="133350" y="61912"/>
                  </a:cubicBezTo>
                  <a:cubicBezTo>
                    <a:pt x="103187" y="97631"/>
                    <a:pt x="65088" y="163512"/>
                    <a:pt x="42863" y="214312"/>
                  </a:cubicBezTo>
                  <a:cubicBezTo>
                    <a:pt x="20638" y="265112"/>
                    <a:pt x="10319" y="315912"/>
                    <a:pt x="0" y="366712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291775" y="1542339"/>
            <a:ext cx="164781" cy="525405"/>
            <a:chOff x="2102169" y="3803708"/>
            <a:chExt cx="164781" cy="525405"/>
          </a:xfrm>
        </p:grpSpPr>
        <p:sp>
          <p:nvSpPr>
            <p:cNvPr id="72" name="Oval 71"/>
            <p:cNvSpPr/>
            <p:nvPr/>
          </p:nvSpPr>
          <p:spPr>
            <a:xfrm>
              <a:off x="2102169" y="380370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152"/>
            <p:cNvSpPr/>
            <p:nvPr/>
          </p:nvSpPr>
          <p:spPr>
            <a:xfrm>
              <a:off x="2147888" y="3862388"/>
              <a:ext cx="119062" cy="466725"/>
            </a:xfrm>
            <a:custGeom>
              <a:avLst/>
              <a:gdLst>
                <a:gd name="connsiteX0" fmla="*/ 0 w 119062"/>
                <a:gd name="connsiteY0" fmla="*/ 0 h 466725"/>
                <a:gd name="connsiteX1" fmla="*/ 95250 w 119062"/>
                <a:gd name="connsiteY1" fmla="*/ 209550 h 466725"/>
                <a:gd name="connsiteX2" fmla="*/ 119062 w 119062"/>
                <a:gd name="connsiteY2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2" h="466725">
                  <a:moveTo>
                    <a:pt x="0" y="0"/>
                  </a:moveTo>
                  <a:cubicBezTo>
                    <a:pt x="37703" y="65881"/>
                    <a:pt x="75406" y="131762"/>
                    <a:pt x="95250" y="209550"/>
                  </a:cubicBezTo>
                  <a:cubicBezTo>
                    <a:pt x="115094" y="287338"/>
                    <a:pt x="117078" y="377031"/>
                    <a:pt x="119062" y="466725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75312" y="2415360"/>
            <a:ext cx="96726" cy="271509"/>
            <a:chOff x="2185706" y="4676729"/>
            <a:chExt cx="96726" cy="271509"/>
          </a:xfrm>
        </p:grpSpPr>
        <p:sp>
          <p:nvSpPr>
            <p:cNvPr id="75" name="Oval 74"/>
            <p:cNvSpPr/>
            <p:nvPr/>
          </p:nvSpPr>
          <p:spPr>
            <a:xfrm>
              <a:off x="2185706" y="4676729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153"/>
            <p:cNvSpPr/>
            <p:nvPr/>
          </p:nvSpPr>
          <p:spPr>
            <a:xfrm>
              <a:off x="2214563" y="4738688"/>
              <a:ext cx="67869" cy="209550"/>
            </a:xfrm>
            <a:custGeom>
              <a:avLst/>
              <a:gdLst>
                <a:gd name="connsiteX0" fmla="*/ 0 w 67869"/>
                <a:gd name="connsiteY0" fmla="*/ 0 h 209550"/>
                <a:gd name="connsiteX1" fmla="*/ 61912 w 67869"/>
                <a:gd name="connsiteY1" fmla="*/ 104775 h 209550"/>
                <a:gd name="connsiteX2" fmla="*/ 61912 w 67869"/>
                <a:gd name="connsiteY2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69" h="209550">
                  <a:moveTo>
                    <a:pt x="0" y="0"/>
                  </a:moveTo>
                  <a:cubicBezTo>
                    <a:pt x="25796" y="34925"/>
                    <a:pt x="51593" y="69850"/>
                    <a:pt x="61912" y="104775"/>
                  </a:cubicBezTo>
                  <a:cubicBezTo>
                    <a:pt x="72231" y="139700"/>
                    <a:pt x="67071" y="174625"/>
                    <a:pt x="61912" y="209550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523638" y="2970527"/>
            <a:ext cx="218668" cy="206879"/>
            <a:chOff x="2334032" y="5231896"/>
            <a:chExt cx="218668" cy="206879"/>
          </a:xfrm>
        </p:grpSpPr>
        <p:sp>
          <p:nvSpPr>
            <p:cNvPr id="78" name="Oval 77"/>
            <p:cNvSpPr/>
            <p:nvPr/>
          </p:nvSpPr>
          <p:spPr>
            <a:xfrm>
              <a:off x="2334032" y="523189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154"/>
            <p:cNvSpPr/>
            <p:nvPr/>
          </p:nvSpPr>
          <p:spPr>
            <a:xfrm>
              <a:off x="2371725" y="5295900"/>
              <a:ext cx="180975" cy="142875"/>
            </a:xfrm>
            <a:custGeom>
              <a:avLst/>
              <a:gdLst>
                <a:gd name="connsiteX0" fmla="*/ 0 w 180975"/>
                <a:gd name="connsiteY0" fmla="*/ 0 h 142875"/>
                <a:gd name="connsiteX1" fmla="*/ 104775 w 180975"/>
                <a:gd name="connsiteY1" fmla="*/ 104775 h 142875"/>
                <a:gd name="connsiteX2" fmla="*/ 180975 w 180975"/>
                <a:gd name="connsiteY2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142875">
                  <a:moveTo>
                    <a:pt x="0" y="0"/>
                  </a:moveTo>
                  <a:cubicBezTo>
                    <a:pt x="37306" y="40481"/>
                    <a:pt x="74613" y="80963"/>
                    <a:pt x="104775" y="104775"/>
                  </a:cubicBezTo>
                  <a:cubicBezTo>
                    <a:pt x="134937" y="128587"/>
                    <a:pt x="157956" y="135731"/>
                    <a:pt x="180975" y="142875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067140" y="3189045"/>
            <a:ext cx="546704" cy="87335"/>
            <a:chOff x="2877534" y="5450414"/>
            <a:chExt cx="546704" cy="87335"/>
          </a:xfrm>
        </p:grpSpPr>
        <p:sp>
          <p:nvSpPr>
            <p:cNvPr id="81" name="Oval 80"/>
            <p:cNvSpPr/>
            <p:nvPr/>
          </p:nvSpPr>
          <p:spPr>
            <a:xfrm>
              <a:off x="2877534" y="545041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 155"/>
            <p:cNvSpPr/>
            <p:nvPr/>
          </p:nvSpPr>
          <p:spPr>
            <a:xfrm>
              <a:off x="2952750" y="5476875"/>
              <a:ext cx="471488" cy="60874"/>
            </a:xfrm>
            <a:custGeom>
              <a:avLst/>
              <a:gdLst>
                <a:gd name="connsiteX0" fmla="*/ 0 w 471488"/>
                <a:gd name="connsiteY0" fmla="*/ 0 h 60874"/>
                <a:gd name="connsiteX1" fmla="*/ 195263 w 471488"/>
                <a:gd name="connsiteY1" fmla="*/ 57150 h 60874"/>
                <a:gd name="connsiteX2" fmla="*/ 376238 w 471488"/>
                <a:gd name="connsiteY2" fmla="*/ 52388 h 60874"/>
                <a:gd name="connsiteX3" fmla="*/ 471488 w 471488"/>
                <a:gd name="connsiteY3" fmla="*/ 28575 h 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8" h="60874">
                  <a:moveTo>
                    <a:pt x="0" y="0"/>
                  </a:moveTo>
                  <a:cubicBezTo>
                    <a:pt x="66278" y="24209"/>
                    <a:pt x="132557" y="48419"/>
                    <a:pt x="195263" y="57150"/>
                  </a:cubicBezTo>
                  <a:cubicBezTo>
                    <a:pt x="257969" y="65881"/>
                    <a:pt x="330201" y="57151"/>
                    <a:pt x="376238" y="52388"/>
                  </a:cubicBezTo>
                  <a:cubicBezTo>
                    <a:pt x="422276" y="47626"/>
                    <a:pt x="446882" y="38100"/>
                    <a:pt x="471488" y="28575"/>
                  </a:cubicBezTo>
                </a:path>
              </a:pathLst>
            </a:custGeom>
            <a:ln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873575" y="2044265"/>
            <a:ext cx="3097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3A8B2D"/>
                </a:solidFill>
              </a:rPr>
              <a:t>electron introduced due to</a:t>
            </a:r>
          </a:p>
          <a:p>
            <a:pPr algn="ctr"/>
            <a:r>
              <a:rPr lang="en-US" sz="2000" dirty="0">
                <a:solidFill>
                  <a:srgbClr val="3A8B2D"/>
                </a:solidFill>
              </a:rPr>
              <a:t>chemical reaction in battery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8478668" y="2996431"/>
            <a:ext cx="2172049" cy="488284"/>
            <a:chOff x="3289062" y="5257800"/>
            <a:chExt cx="2172049" cy="488284"/>
          </a:xfrm>
        </p:grpSpPr>
        <p:sp>
          <p:nvSpPr>
            <p:cNvPr id="85" name="Oval 84"/>
            <p:cNvSpPr/>
            <p:nvPr/>
          </p:nvSpPr>
          <p:spPr>
            <a:xfrm>
              <a:off x="3289062" y="5257800"/>
              <a:ext cx="344376" cy="344376"/>
            </a:xfrm>
            <a:prstGeom prst="ellipse">
              <a:avLst/>
            </a:prstGeom>
            <a:ln w="25400">
              <a:solidFill>
                <a:srgbClr val="00B0F0"/>
              </a:solidFill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116735" y="5401708"/>
              <a:ext cx="344376" cy="344376"/>
            </a:xfrm>
            <a:prstGeom prst="ellipse">
              <a:avLst/>
            </a:prstGeom>
            <a:ln w="25400">
              <a:solidFill>
                <a:srgbClr val="00B0F0"/>
              </a:solidFill>
              <a:tailEnd type="arrow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659075" y="3358264"/>
            <a:ext cx="5304325" cy="1379445"/>
            <a:chOff x="1652224" y="5573896"/>
            <a:chExt cx="5304325" cy="1379445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4451440" y="5791200"/>
              <a:ext cx="766784" cy="3048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arrow"/>
            </a:ln>
            <a:effectLst>
              <a:outerShdw blurRad="50800" dist="127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3676650" y="5573896"/>
              <a:ext cx="774790" cy="52210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arrow"/>
            </a:ln>
            <a:effectLst>
              <a:outerShdw blurRad="50800" dist="127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2224" y="6030011"/>
              <a:ext cx="5304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When one electron leaves the negative terminal of the battery, another one enters the positive terminal, so that the battery remains electrically neutral overall.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587D-6D4D-485F-9897-FD562103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1409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8" y="197483"/>
            <a:ext cx="10515600" cy="662044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 Current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7676" y="857349"/>
            <a:ext cx="8683393" cy="51380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Electrons migrate from the supply to the shortage.</a:t>
            </a:r>
            <a:endParaRPr lang="en-US" sz="3200" dirty="0">
              <a:solidFill>
                <a:srgbClr val="00308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7676" y="4913775"/>
            <a:ext cx="11498661" cy="165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b="1" i="1" dirty="0"/>
              <a:t>Conventional current </a:t>
            </a:r>
            <a:r>
              <a:rPr lang="en-US" dirty="0"/>
              <a:t>is opposite of the actual flow of electrons and goes from + to – . 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We determine the conventional current when we measure or compute currents in a circuit.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4604" y="4121036"/>
            <a:ext cx="8535072" cy="836607"/>
            <a:chOff x="787137" y="4433731"/>
            <a:chExt cx="7657341" cy="609600"/>
          </a:xfrm>
        </p:grpSpPr>
        <p:grpSp>
          <p:nvGrpSpPr>
            <p:cNvPr id="7" name="Group 6"/>
            <p:cNvGrpSpPr/>
            <p:nvPr/>
          </p:nvGrpSpPr>
          <p:grpSpPr>
            <a:xfrm>
              <a:off x="787137" y="4467367"/>
              <a:ext cx="3311077" cy="533400"/>
              <a:chOff x="463746" y="5023069"/>
              <a:chExt cx="3311077" cy="533400"/>
            </a:xfrm>
          </p:grpSpPr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63746" y="5149364"/>
                <a:ext cx="3311077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+</a:t>
                </a:r>
                <a:r>
                  <a:rPr lang="en-US" sz="1800" dirty="0">
                    <a:solidFill>
                      <a:schemeClr val="tx1"/>
                    </a:solidFill>
                  </a:rPr>
                  <a:t>      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conventional current 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-</a:t>
                </a:r>
              </a:p>
            </p:txBody>
          </p:sp>
          <p:sp>
            <p:nvSpPr>
              <p:cNvPr id="12" name="Left Arrow 148"/>
              <p:cNvSpPr/>
              <p:nvPr/>
            </p:nvSpPr>
            <p:spPr>
              <a:xfrm flipH="1">
                <a:off x="535790" y="5023069"/>
                <a:ext cx="3083781" cy="533400"/>
              </a:xfrm>
              <a:prstGeom prst="leftArrow">
                <a:avLst/>
              </a:prstGeom>
              <a:ln w="19050">
                <a:solidFill>
                  <a:srgbClr val="C00000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416054" y="4433731"/>
              <a:ext cx="4028424" cy="609600"/>
              <a:chOff x="961011" y="4710826"/>
              <a:chExt cx="3609732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113555" y="4834053"/>
                    <a:ext cx="327360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u="sng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𝑐𝑜𝑛𝑣𝑒𝑛𝑡𝑖𝑜𝑛𝑎𝑙</m:t>
                          </m:r>
                          <m:r>
                            <a:rPr lang="en-US" sz="2400" b="0" i="1" u="sng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u="sng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𝑐𝑢𝑟𝑟𝑒𝑛𝑡</m:t>
                          </m:r>
                          <m:r>
                            <a:rPr lang="en-US" sz="2400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u="sng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b="1" u="sng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555" y="4834053"/>
                    <a:ext cx="3273603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/>
              <p:cNvSpPr/>
              <p:nvPr/>
            </p:nvSpPr>
            <p:spPr>
              <a:xfrm>
                <a:off x="961011" y="4710826"/>
                <a:ext cx="3609732" cy="609600"/>
              </a:xfrm>
              <a:prstGeom prst="rect">
                <a:avLst/>
              </a:prstGeom>
              <a:ln w="38100">
                <a:solidFill>
                  <a:srgbClr val="003087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315367" y="2946363"/>
            <a:ext cx="9166096" cy="991607"/>
            <a:chOff x="981072" y="3558729"/>
            <a:chExt cx="8223471" cy="72254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72" y="3581400"/>
              <a:ext cx="3365485" cy="643311"/>
              <a:chOff x="1110758" y="1366020"/>
              <a:chExt cx="3365485" cy="643311"/>
            </a:xfrm>
          </p:grpSpPr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1110758" y="1478693"/>
                <a:ext cx="3365485" cy="530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+</a:t>
                </a:r>
                <a:r>
                  <a:rPr lang="en-US" sz="18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b="1" u="sng" dirty="0">
                    <a:solidFill>
                      <a:schemeClr val="tx1"/>
                    </a:solidFill>
                  </a:rPr>
                  <a:t>net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flow of electrons  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- </a:t>
                </a:r>
              </a:p>
            </p:txBody>
          </p:sp>
          <p:sp>
            <p:nvSpPr>
              <p:cNvPr id="19" name="Left Arrow 8225"/>
              <p:cNvSpPr/>
              <p:nvPr/>
            </p:nvSpPr>
            <p:spPr>
              <a:xfrm>
                <a:off x="1324292" y="1366020"/>
                <a:ext cx="2672917" cy="533400"/>
              </a:xfrm>
              <a:prstGeom prst="leftArrow">
                <a:avLst/>
              </a:prstGeom>
              <a:ln w="19050">
                <a:solidFill>
                  <a:srgbClr val="C00000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60001" y="3558729"/>
              <a:ext cx="4744542" cy="722542"/>
              <a:chOff x="4460001" y="3650043"/>
              <a:chExt cx="4744542" cy="722542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460001" y="3703760"/>
                <a:ext cx="4648290" cy="479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chemeClr val="tx1"/>
                    </a:solidFill>
                  </a:rPr>
                  <a:t>the net flow of electrons through a material is called </a:t>
                </a:r>
                <a:r>
                  <a:rPr lang="en-US" sz="2400" u="sng" dirty="0">
                    <a:solidFill>
                      <a:srgbClr val="FF0000"/>
                    </a:solidFill>
                  </a:rPr>
                  <a:t>electron current</a:t>
                </a:r>
                <a:endParaRPr lang="en-US" sz="2400" b="1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75124" y="3650043"/>
                <a:ext cx="4729419" cy="722542"/>
              </a:xfrm>
              <a:prstGeom prst="rect">
                <a:avLst/>
              </a:prstGeom>
              <a:ln w="38100">
                <a:solidFill>
                  <a:srgbClr val="003087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206263" y="1390740"/>
            <a:ext cx="3620074" cy="12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The actual path that electrons take is scattered mostly due to atom oscillations.</a:t>
            </a:r>
          </a:p>
        </p:txBody>
      </p:sp>
      <p:cxnSp>
        <p:nvCxnSpPr>
          <p:cNvPr id="27" name="Straight Connector 26"/>
          <p:cNvCxnSpPr>
            <a:cxnSpLocks/>
            <a:stCxn id="81" idx="3"/>
          </p:cNvCxnSpPr>
          <p:nvPr/>
        </p:nvCxnSpPr>
        <p:spPr>
          <a:xfrm flipH="1">
            <a:off x="5619221" y="2393730"/>
            <a:ext cx="299913" cy="68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427053" y="2139104"/>
            <a:ext cx="305638" cy="201616"/>
            <a:chOff x="5012140" y="2169809"/>
            <a:chExt cx="305638" cy="201616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5035000" y="2169809"/>
              <a:ext cx="282778" cy="1820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012140" y="232570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0616" y="1697554"/>
            <a:ext cx="629682" cy="758929"/>
            <a:chOff x="6449913" y="1967798"/>
            <a:chExt cx="629682" cy="758929"/>
          </a:xfrm>
        </p:grpSpPr>
        <p:cxnSp>
          <p:nvCxnSpPr>
            <p:cNvPr id="32" name="Straight Connector 31"/>
            <p:cNvCxnSpPr>
              <a:stCxn id="30" idx="0"/>
            </p:cNvCxnSpPr>
            <p:nvPr/>
          </p:nvCxnSpPr>
          <p:spPr>
            <a:xfrm flipV="1">
              <a:off x="6449913" y="1967798"/>
              <a:ext cx="0" cy="32720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033876" y="268100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74653" y="1845489"/>
            <a:ext cx="143691" cy="111756"/>
            <a:chOff x="4859740" y="1876194"/>
            <a:chExt cx="143691" cy="111756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 flipH="1" flipV="1">
              <a:off x="4873250" y="1897939"/>
              <a:ext cx="130181" cy="9001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859740" y="187619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68913" y="1886446"/>
            <a:ext cx="251459" cy="178653"/>
            <a:chOff x="4654000" y="1917151"/>
            <a:chExt cx="251459" cy="178653"/>
          </a:xfrm>
        </p:grpSpPr>
        <p:cxnSp>
          <p:nvCxnSpPr>
            <p:cNvPr id="38" name="Straight Connector 37"/>
            <p:cNvCxnSpPr>
              <a:endCxn id="39" idx="1"/>
            </p:cNvCxnSpPr>
            <p:nvPr/>
          </p:nvCxnSpPr>
          <p:spPr>
            <a:xfrm>
              <a:off x="4654000" y="1917151"/>
              <a:ext cx="212435" cy="1396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859740" y="2050085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92066" y="1858907"/>
            <a:ext cx="99060" cy="314046"/>
            <a:chOff x="5606483" y="2026695"/>
            <a:chExt cx="99060" cy="314046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 flipH="1">
              <a:off x="5629343" y="2026695"/>
              <a:ext cx="76200" cy="2876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606483" y="2295022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64151" y="1875935"/>
            <a:ext cx="147660" cy="292032"/>
            <a:chOff x="4649238" y="1906640"/>
            <a:chExt cx="147660" cy="292032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 flipH="1" flipV="1">
              <a:off x="4662094" y="1935215"/>
              <a:ext cx="134804" cy="2634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649238" y="19066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7980" y="2043625"/>
            <a:ext cx="59533" cy="280466"/>
            <a:chOff x="4823067" y="2074330"/>
            <a:chExt cx="59533" cy="280466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4844500" y="2074330"/>
              <a:ext cx="38100" cy="2546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823067" y="2309077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39296" y="1906692"/>
            <a:ext cx="171476" cy="112144"/>
            <a:chOff x="4955380" y="2128867"/>
            <a:chExt cx="171476" cy="112144"/>
          </a:xfrm>
        </p:grpSpPr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5001099" y="2158257"/>
              <a:ext cx="125757" cy="8275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955380" y="2128867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61515" y="2122213"/>
            <a:ext cx="379983" cy="173894"/>
            <a:chOff x="5856946" y="1582005"/>
            <a:chExt cx="379983" cy="173894"/>
          </a:xfrm>
        </p:grpSpPr>
        <p:cxnSp>
          <p:nvCxnSpPr>
            <p:cNvPr id="53" name="Straight Connector 52"/>
            <p:cNvCxnSpPr>
              <a:cxnSpLocks/>
            </p:cNvCxnSpPr>
            <p:nvPr/>
          </p:nvCxnSpPr>
          <p:spPr>
            <a:xfrm flipH="1" flipV="1">
              <a:off x="5889717" y="1607053"/>
              <a:ext cx="347212" cy="1488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856946" y="1582005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80920" y="1830815"/>
            <a:ext cx="45719" cy="310012"/>
            <a:chOff x="4289317" y="3320486"/>
            <a:chExt cx="45719" cy="310012"/>
          </a:xfrm>
        </p:grpSpPr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 flipV="1">
              <a:off x="4292050" y="3346201"/>
              <a:ext cx="13335" cy="28429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289317" y="332048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65053" y="1776872"/>
            <a:ext cx="206309" cy="61796"/>
            <a:chOff x="4250140" y="1807577"/>
            <a:chExt cx="206309" cy="61796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 flipH="1" flipV="1">
              <a:off x="4256902" y="1835081"/>
              <a:ext cx="199547" cy="3429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250140" y="1807577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694547" y="1809385"/>
            <a:ext cx="95297" cy="185527"/>
            <a:chOff x="5260620" y="1544982"/>
            <a:chExt cx="95297" cy="185527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>
              <a:off x="5260620" y="1544982"/>
              <a:ext cx="76200" cy="15825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5310198" y="168479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675532" y="1975476"/>
            <a:ext cx="83144" cy="63779"/>
            <a:chOff x="4260619" y="2035351"/>
            <a:chExt cx="83144" cy="63779"/>
          </a:xfrm>
        </p:grpSpPr>
        <p:cxnSp>
          <p:nvCxnSpPr>
            <p:cNvPr id="65" name="Straight Connector 64"/>
            <p:cNvCxnSpPr>
              <a:cxnSpLocks/>
            </p:cNvCxnSpPr>
            <p:nvPr/>
          </p:nvCxnSpPr>
          <p:spPr>
            <a:xfrm flipH="1">
              <a:off x="4289444" y="2035351"/>
              <a:ext cx="54319" cy="5008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260619" y="2053411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93485" y="1929289"/>
            <a:ext cx="173511" cy="150303"/>
            <a:chOff x="4364091" y="2282742"/>
            <a:chExt cx="173511" cy="150303"/>
          </a:xfrm>
        </p:grpSpPr>
        <p:cxnSp>
          <p:nvCxnSpPr>
            <p:cNvPr id="68" name="Straight Connector 67"/>
            <p:cNvCxnSpPr>
              <a:cxnSpLocks/>
            </p:cNvCxnSpPr>
            <p:nvPr/>
          </p:nvCxnSpPr>
          <p:spPr>
            <a:xfrm flipH="1">
              <a:off x="4395174" y="2282742"/>
              <a:ext cx="142428" cy="1293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364091" y="2387326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499430" y="2119742"/>
            <a:ext cx="100996" cy="124275"/>
            <a:chOff x="5135606" y="4258572"/>
            <a:chExt cx="100996" cy="124275"/>
          </a:xfrm>
        </p:grpSpPr>
        <p:cxnSp>
          <p:nvCxnSpPr>
            <p:cNvPr id="71" name="Straight Connector 70"/>
            <p:cNvCxnSpPr>
              <a:cxnSpLocks/>
            </p:cNvCxnSpPr>
            <p:nvPr/>
          </p:nvCxnSpPr>
          <p:spPr>
            <a:xfrm flipH="1">
              <a:off x="5135606" y="4308250"/>
              <a:ext cx="56704" cy="745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5190883" y="4258572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590205" y="2103159"/>
            <a:ext cx="182566" cy="45719"/>
            <a:chOff x="3983993" y="3534668"/>
            <a:chExt cx="182566" cy="45719"/>
          </a:xfrm>
        </p:grpSpPr>
        <p:cxnSp>
          <p:nvCxnSpPr>
            <p:cNvPr id="74" name="Straight Connector 73"/>
            <p:cNvCxnSpPr>
              <a:cxnSpLocks/>
            </p:cNvCxnSpPr>
            <p:nvPr/>
          </p:nvCxnSpPr>
          <p:spPr>
            <a:xfrm flipV="1">
              <a:off x="3983993" y="3556029"/>
              <a:ext cx="161924" cy="118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120840" y="353466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14567" y="2066223"/>
            <a:ext cx="93719" cy="188212"/>
            <a:chOff x="3624422" y="3495858"/>
            <a:chExt cx="93719" cy="188212"/>
          </a:xfrm>
        </p:grpSpPr>
        <p:cxnSp>
          <p:nvCxnSpPr>
            <p:cNvPr id="77" name="Straight Connector 76"/>
            <p:cNvCxnSpPr>
              <a:cxnSpLocks/>
            </p:cNvCxnSpPr>
            <p:nvPr/>
          </p:nvCxnSpPr>
          <p:spPr>
            <a:xfrm flipH="1" flipV="1">
              <a:off x="3624422" y="3495858"/>
              <a:ext cx="65751" cy="1738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672422" y="3638351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766386" y="2123666"/>
            <a:ext cx="191772" cy="276759"/>
            <a:chOff x="5015266" y="3508548"/>
            <a:chExt cx="191772" cy="276759"/>
          </a:xfrm>
        </p:grpSpPr>
        <p:cxnSp>
          <p:nvCxnSpPr>
            <p:cNvPr id="80" name="Straight Connector 79"/>
            <p:cNvCxnSpPr>
              <a:cxnSpLocks/>
            </p:cNvCxnSpPr>
            <p:nvPr/>
          </p:nvCxnSpPr>
          <p:spPr>
            <a:xfrm flipH="1" flipV="1">
              <a:off x="5015266" y="3508548"/>
              <a:ext cx="165762" cy="2346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5161319" y="3739588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580983" y="1797834"/>
            <a:ext cx="776286" cy="533400"/>
            <a:chOff x="2166070" y="1828539"/>
            <a:chExt cx="776286" cy="533400"/>
          </a:xfrm>
        </p:grpSpPr>
        <p:grpSp>
          <p:nvGrpSpPr>
            <p:cNvPr id="83" name="Group 82"/>
            <p:cNvGrpSpPr/>
            <p:nvPr/>
          </p:nvGrpSpPr>
          <p:grpSpPr>
            <a:xfrm>
              <a:off x="2538497" y="2056394"/>
              <a:ext cx="251459" cy="45719"/>
              <a:chOff x="3657600" y="2177080"/>
              <a:chExt cx="251459" cy="4571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2690897" y="2208794"/>
              <a:ext cx="251459" cy="45719"/>
              <a:chOff x="3657600" y="2177080"/>
              <a:chExt cx="251459" cy="45719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679467" y="1972853"/>
              <a:ext cx="251459" cy="45719"/>
              <a:chOff x="3657600" y="2177080"/>
              <a:chExt cx="251459" cy="45719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515637" y="1828539"/>
              <a:ext cx="251459" cy="45719"/>
              <a:chOff x="3657600" y="2177080"/>
              <a:chExt cx="251459" cy="45719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469918" y="2316220"/>
              <a:ext cx="251459" cy="45719"/>
              <a:chOff x="3657600" y="2177080"/>
              <a:chExt cx="251459" cy="45719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2344188" y="2151941"/>
              <a:ext cx="251459" cy="45719"/>
              <a:chOff x="3657600" y="2177080"/>
              <a:chExt cx="251459" cy="45719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2291800" y="1922371"/>
              <a:ext cx="251459" cy="45719"/>
              <a:chOff x="3657600" y="2177080"/>
              <a:chExt cx="251459" cy="45719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166070" y="2056394"/>
              <a:ext cx="251459" cy="45719"/>
              <a:chOff x="3657600" y="2177080"/>
              <a:chExt cx="251459" cy="4571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171714" y="2285739"/>
              <a:ext cx="251459" cy="45719"/>
              <a:chOff x="3657600" y="2177080"/>
              <a:chExt cx="251459" cy="45719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3657600" y="2198655"/>
                <a:ext cx="228600" cy="25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3863340" y="2177080"/>
                <a:ext cx="45719" cy="457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  <a:tailEnd type="arrow" w="sm" len="med"/>
              </a:ln>
              <a:effectLst>
                <a:glow rad="25400">
                  <a:schemeClr val="bg1">
                    <a:alpha val="81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1664481" y="1448228"/>
            <a:ext cx="6282920" cy="1267664"/>
            <a:chOff x="499450" y="1446425"/>
            <a:chExt cx="6211950" cy="1179982"/>
          </a:xfrm>
        </p:grpSpPr>
        <p:grpSp>
          <p:nvGrpSpPr>
            <p:cNvPr id="111" name="Group 110"/>
            <p:cNvGrpSpPr/>
            <p:nvPr/>
          </p:nvGrpSpPr>
          <p:grpSpPr>
            <a:xfrm>
              <a:off x="1734588" y="1598080"/>
              <a:ext cx="3759006" cy="952500"/>
              <a:chOff x="2336994" y="3371850"/>
              <a:chExt cx="3759006" cy="952500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2336994" y="3371850"/>
                <a:ext cx="388434" cy="952500"/>
                <a:chOff x="6781800" y="2247900"/>
                <a:chExt cx="388434" cy="952500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6781800" y="2303656"/>
                  <a:ext cx="304800" cy="838200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  <a:tailEnd type="none" w="sm" len="sm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941634" y="2247900"/>
                  <a:ext cx="228600" cy="9525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tailEnd type="none" w="sm" len="sm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1" name="Oval 120"/>
              <p:cNvSpPr/>
              <p:nvPr/>
            </p:nvSpPr>
            <p:spPr>
              <a:xfrm>
                <a:off x="5791200" y="3429000"/>
                <a:ext cx="304800" cy="838200"/>
              </a:xfrm>
              <a:prstGeom prst="ellipse">
                <a:avLst/>
              </a:prstGeom>
              <a:ln w="19050">
                <a:solidFill>
                  <a:schemeClr val="tx1"/>
                </a:solidFill>
                <a:tailEnd type="none" w="sm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122" name="Straight Connector 121"/>
              <p:cNvCxnSpPr>
                <a:stCxn id="121" idx="0"/>
              </p:cNvCxnSpPr>
              <p:nvPr/>
            </p:nvCxnSpPr>
            <p:spPr>
              <a:xfrm flipH="1">
                <a:off x="2460625" y="3429000"/>
                <a:ext cx="34829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2482927" y="4265341"/>
                <a:ext cx="34829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5674052" y="1446425"/>
              <a:ext cx="1037348" cy="1104155"/>
              <a:chOff x="5674052" y="1446425"/>
              <a:chExt cx="1037348" cy="1104155"/>
            </a:xfrm>
          </p:grpSpPr>
          <p:sp>
            <p:nvSpPr>
              <p:cNvPr id="117" name="Freeform 16"/>
              <p:cNvSpPr/>
              <p:nvPr/>
            </p:nvSpPr>
            <p:spPr>
              <a:xfrm>
                <a:off x="5720800" y="1446425"/>
                <a:ext cx="990600" cy="1104155"/>
              </a:xfrm>
              <a:custGeom>
                <a:avLst/>
                <a:gdLst>
                  <a:gd name="connsiteX0" fmla="*/ 52394 w 842367"/>
                  <a:gd name="connsiteY0" fmla="*/ 647637 h 1104155"/>
                  <a:gd name="connsiteX1" fmla="*/ 52394 w 842367"/>
                  <a:gd name="connsiteY1" fmla="*/ 528691 h 1104155"/>
                  <a:gd name="connsiteX2" fmla="*/ 355 w 842367"/>
                  <a:gd name="connsiteY2" fmla="*/ 402310 h 1104155"/>
                  <a:gd name="connsiteX3" fmla="*/ 82130 w 842367"/>
                  <a:gd name="connsiteY3" fmla="*/ 223891 h 1104155"/>
                  <a:gd name="connsiteX4" fmla="*/ 305155 w 842367"/>
                  <a:gd name="connsiteY4" fmla="*/ 149549 h 1104155"/>
                  <a:gd name="connsiteX5" fmla="*/ 446403 w 842367"/>
                  <a:gd name="connsiteY5" fmla="*/ 866 h 1104155"/>
                  <a:gd name="connsiteX6" fmla="*/ 699164 w 842367"/>
                  <a:gd name="connsiteY6" fmla="*/ 223891 h 1104155"/>
                  <a:gd name="connsiteX7" fmla="*/ 676862 w 842367"/>
                  <a:gd name="connsiteY7" fmla="*/ 461783 h 1104155"/>
                  <a:gd name="connsiteX8" fmla="*/ 825545 w 842367"/>
                  <a:gd name="connsiteY8" fmla="*/ 744281 h 1104155"/>
                  <a:gd name="connsiteX9" fmla="*/ 818111 w 842367"/>
                  <a:gd name="connsiteY9" fmla="*/ 863227 h 1104155"/>
                  <a:gd name="connsiteX10" fmla="*/ 639691 w 842367"/>
                  <a:gd name="connsiteY10" fmla="*/ 967305 h 1104155"/>
                  <a:gd name="connsiteX11" fmla="*/ 528179 w 842367"/>
                  <a:gd name="connsiteY11" fmla="*/ 1086251 h 1104155"/>
                  <a:gd name="connsiteX12" fmla="*/ 424101 w 842367"/>
                  <a:gd name="connsiteY12" fmla="*/ 1093686 h 1104155"/>
                  <a:gd name="connsiteX13" fmla="*/ 327457 w 842367"/>
                  <a:gd name="connsiteY13" fmla="*/ 989608 h 1104155"/>
                  <a:gd name="connsiteX14" fmla="*/ 134169 w 842367"/>
                  <a:gd name="connsiteY14" fmla="*/ 982173 h 1104155"/>
                  <a:gd name="connsiteX15" fmla="*/ 52394 w 842367"/>
                  <a:gd name="connsiteY15" fmla="*/ 826056 h 1104155"/>
                  <a:gd name="connsiteX16" fmla="*/ 52394 w 842367"/>
                  <a:gd name="connsiteY16" fmla="*/ 647637 h 110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2367" h="1104155">
                    <a:moveTo>
                      <a:pt x="52394" y="647637"/>
                    </a:moveTo>
                    <a:cubicBezTo>
                      <a:pt x="52394" y="598076"/>
                      <a:pt x="61067" y="569579"/>
                      <a:pt x="52394" y="528691"/>
                    </a:cubicBezTo>
                    <a:cubicBezTo>
                      <a:pt x="43721" y="487803"/>
                      <a:pt x="-4601" y="453110"/>
                      <a:pt x="355" y="402310"/>
                    </a:cubicBezTo>
                    <a:cubicBezTo>
                      <a:pt x="5311" y="351510"/>
                      <a:pt x="31330" y="266018"/>
                      <a:pt x="82130" y="223891"/>
                    </a:cubicBezTo>
                    <a:cubicBezTo>
                      <a:pt x="132930" y="181764"/>
                      <a:pt x="244443" y="186720"/>
                      <a:pt x="305155" y="149549"/>
                    </a:cubicBezTo>
                    <a:cubicBezTo>
                      <a:pt x="365867" y="112378"/>
                      <a:pt x="380735" y="-11524"/>
                      <a:pt x="446403" y="866"/>
                    </a:cubicBezTo>
                    <a:cubicBezTo>
                      <a:pt x="512071" y="13256"/>
                      <a:pt x="660754" y="147072"/>
                      <a:pt x="699164" y="223891"/>
                    </a:cubicBezTo>
                    <a:cubicBezTo>
                      <a:pt x="737574" y="300710"/>
                      <a:pt x="655799" y="375051"/>
                      <a:pt x="676862" y="461783"/>
                    </a:cubicBezTo>
                    <a:cubicBezTo>
                      <a:pt x="697926" y="548515"/>
                      <a:pt x="802004" y="677374"/>
                      <a:pt x="825545" y="744281"/>
                    </a:cubicBezTo>
                    <a:cubicBezTo>
                      <a:pt x="849086" y="811188"/>
                      <a:pt x="849087" y="826056"/>
                      <a:pt x="818111" y="863227"/>
                    </a:cubicBezTo>
                    <a:cubicBezTo>
                      <a:pt x="787135" y="900398"/>
                      <a:pt x="688013" y="930134"/>
                      <a:pt x="639691" y="967305"/>
                    </a:cubicBezTo>
                    <a:cubicBezTo>
                      <a:pt x="591369" y="1004476"/>
                      <a:pt x="564111" y="1065188"/>
                      <a:pt x="528179" y="1086251"/>
                    </a:cubicBezTo>
                    <a:cubicBezTo>
                      <a:pt x="492247" y="1107314"/>
                      <a:pt x="457555" y="1109793"/>
                      <a:pt x="424101" y="1093686"/>
                    </a:cubicBezTo>
                    <a:cubicBezTo>
                      <a:pt x="390647" y="1077579"/>
                      <a:pt x="375779" y="1008193"/>
                      <a:pt x="327457" y="989608"/>
                    </a:cubicBezTo>
                    <a:cubicBezTo>
                      <a:pt x="279135" y="971023"/>
                      <a:pt x="180013" y="1009432"/>
                      <a:pt x="134169" y="982173"/>
                    </a:cubicBezTo>
                    <a:cubicBezTo>
                      <a:pt x="88325" y="954914"/>
                      <a:pt x="64784" y="884290"/>
                      <a:pt x="52394" y="826056"/>
                    </a:cubicBezTo>
                    <a:cubicBezTo>
                      <a:pt x="40004" y="767822"/>
                      <a:pt x="52394" y="697198"/>
                      <a:pt x="52394" y="647637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674052" y="1599939"/>
                <a:ext cx="952333" cy="601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electron</a:t>
                </a:r>
                <a:br>
                  <a:rPr lang="en-US" dirty="0"/>
                </a:br>
                <a:r>
                  <a:rPr lang="en-US" dirty="0"/>
                  <a:t>supply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110349" y="2086984"/>
                <a:ext cx="533400" cy="34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499450" y="1522252"/>
              <a:ext cx="1021560" cy="1104155"/>
              <a:chOff x="499450" y="1522252"/>
              <a:chExt cx="1021560" cy="1104155"/>
            </a:xfrm>
          </p:grpSpPr>
          <p:sp>
            <p:nvSpPr>
              <p:cNvPr id="114" name="Freeform 27"/>
              <p:cNvSpPr/>
              <p:nvPr/>
            </p:nvSpPr>
            <p:spPr>
              <a:xfrm rot="8434449">
                <a:off x="517870" y="1522252"/>
                <a:ext cx="947533" cy="1104155"/>
              </a:xfrm>
              <a:custGeom>
                <a:avLst/>
                <a:gdLst>
                  <a:gd name="connsiteX0" fmla="*/ 52394 w 842367"/>
                  <a:gd name="connsiteY0" fmla="*/ 647637 h 1104155"/>
                  <a:gd name="connsiteX1" fmla="*/ 52394 w 842367"/>
                  <a:gd name="connsiteY1" fmla="*/ 528691 h 1104155"/>
                  <a:gd name="connsiteX2" fmla="*/ 355 w 842367"/>
                  <a:gd name="connsiteY2" fmla="*/ 402310 h 1104155"/>
                  <a:gd name="connsiteX3" fmla="*/ 82130 w 842367"/>
                  <a:gd name="connsiteY3" fmla="*/ 223891 h 1104155"/>
                  <a:gd name="connsiteX4" fmla="*/ 305155 w 842367"/>
                  <a:gd name="connsiteY4" fmla="*/ 149549 h 1104155"/>
                  <a:gd name="connsiteX5" fmla="*/ 446403 w 842367"/>
                  <a:gd name="connsiteY5" fmla="*/ 866 h 1104155"/>
                  <a:gd name="connsiteX6" fmla="*/ 699164 w 842367"/>
                  <a:gd name="connsiteY6" fmla="*/ 223891 h 1104155"/>
                  <a:gd name="connsiteX7" fmla="*/ 676862 w 842367"/>
                  <a:gd name="connsiteY7" fmla="*/ 461783 h 1104155"/>
                  <a:gd name="connsiteX8" fmla="*/ 825545 w 842367"/>
                  <a:gd name="connsiteY8" fmla="*/ 744281 h 1104155"/>
                  <a:gd name="connsiteX9" fmla="*/ 818111 w 842367"/>
                  <a:gd name="connsiteY9" fmla="*/ 863227 h 1104155"/>
                  <a:gd name="connsiteX10" fmla="*/ 639691 w 842367"/>
                  <a:gd name="connsiteY10" fmla="*/ 967305 h 1104155"/>
                  <a:gd name="connsiteX11" fmla="*/ 528179 w 842367"/>
                  <a:gd name="connsiteY11" fmla="*/ 1086251 h 1104155"/>
                  <a:gd name="connsiteX12" fmla="*/ 424101 w 842367"/>
                  <a:gd name="connsiteY12" fmla="*/ 1093686 h 1104155"/>
                  <a:gd name="connsiteX13" fmla="*/ 327457 w 842367"/>
                  <a:gd name="connsiteY13" fmla="*/ 989608 h 1104155"/>
                  <a:gd name="connsiteX14" fmla="*/ 134169 w 842367"/>
                  <a:gd name="connsiteY14" fmla="*/ 982173 h 1104155"/>
                  <a:gd name="connsiteX15" fmla="*/ 52394 w 842367"/>
                  <a:gd name="connsiteY15" fmla="*/ 826056 h 1104155"/>
                  <a:gd name="connsiteX16" fmla="*/ 52394 w 842367"/>
                  <a:gd name="connsiteY16" fmla="*/ 647637 h 110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2367" h="1104155">
                    <a:moveTo>
                      <a:pt x="52394" y="647637"/>
                    </a:moveTo>
                    <a:cubicBezTo>
                      <a:pt x="52394" y="598076"/>
                      <a:pt x="61067" y="569579"/>
                      <a:pt x="52394" y="528691"/>
                    </a:cubicBezTo>
                    <a:cubicBezTo>
                      <a:pt x="43721" y="487803"/>
                      <a:pt x="-4601" y="453110"/>
                      <a:pt x="355" y="402310"/>
                    </a:cubicBezTo>
                    <a:cubicBezTo>
                      <a:pt x="5311" y="351510"/>
                      <a:pt x="31330" y="266018"/>
                      <a:pt x="82130" y="223891"/>
                    </a:cubicBezTo>
                    <a:cubicBezTo>
                      <a:pt x="132930" y="181764"/>
                      <a:pt x="244443" y="186720"/>
                      <a:pt x="305155" y="149549"/>
                    </a:cubicBezTo>
                    <a:cubicBezTo>
                      <a:pt x="365867" y="112378"/>
                      <a:pt x="380735" y="-11524"/>
                      <a:pt x="446403" y="866"/>
                    </a:cubicBezTo>
                    <a:cubicBezTo>
                      <a:pt x="512071" y="13256"/>
                      <a:pt x="660754" y="147072"/>
                      <a:pt x="699164" y="223891"/>
                    </a:cubicBezTo>
                    <a:cubicBezTo>
                      <a:pt x="737574" y="300710"/>
                      <a:pt x="655799" y="375051"/>
                      <a:pt x="676862" y="461783"/>
                    </a:cubicBezTo>
                    <a:cubicBezTo>
                      <a:pt x="697926" y="548515"/>
                      <a:pt x="802004" y="677374"/>
                      <a:pt x="825545" y="744281"/>
                    </a:cubicBezTo>
                    <a:cubicBezTo>
                      <a:pt x="849086" y="811188"/>
                      <a:pt x="849087" y="826056"/>
                      <a:pt x="818111" y="863227"/>
                    </a:cubicBezTo>
                    <a:cubicBezTo>
                      <a:pt x="787135" y="900398"/>
                      <a:pt x="688013" y="930134"/>
                      <a:pt x="639691" y="967305"/>
                    </a:cubicBezTo>
                    <a:cubicBezTo>
                      <a:pt x="591369" y="1004476"/>
                      <a:pt x="564111" y="1065188"/>
                      <a:pt x="528179" y="1086251"/>
                    </a:cubicBezTo>
                    <a:cubicBezTo>
                      <a:pt x="492247" y="1107314"/>
                      <a:pt x="457555" y="1109793"/>
                      <a:pt x="424101" y="1093686"/>
                    </a:cubicBezTo>
                    <a:cubicBezTo>
                      <a:pt x="390647" y="1077579"/>
                      <a:pt x="375779" y="1008193"/>
                      <a:pt x="327457" y="989608"/>
                    </a:cubicBezTo>
                    <a:cubicBezTo>
                      <a:pt x="279135" y="971023"/>
                      <a:pt x="180013" y="1009432"/>
                      <a:pt x="134169" y="982173"/>
                    </a:cubicBezTo>
                    <a:cubicBezTo>
                      <a:pt x="88325" y="954914"/>
                      <a:pt x="64784" y="884290"/>
                      <a:pt x="52394" y="826056"/>
                    </a:cubicBezTo>
                    <a:cubicBezTo>
                      <a:pt x="40004" y="767822"/>
                      <a:pt x="52394" y="697198"/>
                      <a:pt x="52394" y="647637"/>
                    </a:cubicBez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99450" y="1624764"/>
                <a:ext cx="994111" cy="601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electron</a:t>
                </a:r>
                <a:br>
                  <a:rPr lang="en-US" dirty="0"/>
                </a:br>
                <a:r>
                  <a:rPr lang="en-US" dirty="0"/>
                  <a:t>shortage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987610" y="2154635"/>
                <a:ext cx="533400" cy="34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6697225" y="2119742"/>
            <a:ext cx="618972" cy="96715"/>
            <a:chOff x="5282312" y="2150447"/>
            <a:chExt cx="618972" cy="96715"/>
          </a:xfrm>
        </p:grpSpPr>
        <p:sp>
          <p:nvSpPr>
            <p:cNvPr id="127" name="Oval 126"/>
            <p:cNvSpPr/>
            <p:nvPr/>
          </p:nvSpPr>
          <p:spPr>
            <a:xfrm>
              <a:off x="5282312" y="2150447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Freeform 151"/>
            <p:cNvSpPr/>
            <p:nvPr/>
          </p:nvSpPr>
          <p:spPr>
            <a:xfrm>
              <a:off x="5366059" y="2172951"/>
              <a:ext cx="471605" cy="45719"/>
            </a:xfrm>
            <a:custGeom>
              <a:avLst/>
              <a:gdLst>
                <a:gd name="connsiteX0" fmla="*/ 357188 w 357188"/>
                <a:gd name="connsiteY0" fmla="*/ 56091 h 56091"/>
                <a:gd name="connsiteX1" fmla="*/ 209550 w 357188"/>
                <a:gd name="connsiteY1" fmla="*/ 3704 h 56091"/>
                <a:gd name="connsiteX2" fmla="*/ 0 w 357188"/>
                <a:gd name="connsiteY2" fmla="*/ 8466 h 5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8" h="56091">
                  <a:moveTo>
                    <a:pt x="357188" y="56091"/>
                  </a:moveTo>
                  <a:cubicBezTo>
                    <a:pt x="313134" y="33866"/>
                    <a:pt x="269081" y="11641"/>
                    <a:pt x="209550" y="3704"/>
                  </a:cubicBezTo>
                  <a:cubicBezTo>
                    <a:pt x="150019" y="-4233"/>
                    <a:pt x="75009" y="2116"/>
                    <a:pt x="0" y="8466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855565" y="2201443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690363" y="1889063"/>
            <a:ext cx="618972" cy="96715"/>
            <a:chOff x="5282312" y="2150447"/>
            <a:chExt cx="618972" cy="96715"/>
          </a:xfrm>
        </p:grpSpPr>
        <p:sp>
          <p:nvSpPr>
            <p:cNvPr id="131" name="Oval 130"/>
            <p:cNvSpPr/>
            <p:nvPr/>
          </p:nvSpPr>
          <p:spPr>
            <a:xfrm>
              <a:off x="5282312" y="2150447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254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181"/>
            <p:cNvSpPr/>
            <p:nvPr/>
          </p:nvSpPr>
          <p:spPr>
            <a:xfrm>
              <a:off x="5366059" y="2172951"/>
              <a:ext cx="471605" cy="45719"/>
            </a:xfrm>
            <a:custGeom>
              <a:avLst/>
              <a:gdLst>
                <a:gd name="connsiteX0" fmla="*/ 357188 w 357188"/>
                <a:gd name="connsiteY0" fmla="*/ 56091 h 56091"/>
                <a:gd name="connsiteX1" fmla="*/ 209550 w 357188"/>
                <a:gd name="connsiteY1" fmla="*/ 3704 h 56091"/>
                <a:gd name="connsiteX2" fmla="*/ 0 w 357188"/>
                <a:gd name="connsiteY2" fmla="*/ 8466 h 5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8" h="56091">
                  <a:moveTo>
                    <a:pt x="357188" y="56091"/>
                  </a:moveTo>
                  <a:cubicBezTo>
                    <a:pt x="313134" y="33866"/>
                    <a:pt x="269081" y="11641"/>
                    <a:pt x="209550" y="3704"/>
                  </a:cubicBezTo>
                  <a:cubicBezTo>
                    <a:pt x="150019" y="-4233"/>
                    <a:pt x="75009" y="2116"/>
                    <a:pt x="0" y="8466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5855565" y="2201443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  <a:tailEnd type="arrow" w="sm" len="med"/>
            </a:ln>
            <a:effectLst>
              <a:glow rad="63500">
                <a:schemeClr val="bg1">
                  <a:alpha val="81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BE12858-A717-4F08-9452-71F7ECAC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</p:spTree>
    <p:extLst>
      <p:ext uri="{BB962C8B-B14F-4D97-AF65-F5344CB8AC3E}">
        <p14:creationId xmlns:p14="http://schemas.microsoft.com/office/powerpoint/2010/main" val="41475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1002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Wingdings</vt:lpstr>
      <vt:lpstr>Expanded Slide Theme</vt:lpstr>
      <vt:lpstr>General Instructions / Routine</vt:lpstr>
      <vt:lpstr>Class Problem 1b</vt:lpstr>
      <vt:lpstr>Introduction to Electricity</vt:lpstr>
      <vt:lpstr>Introduction to Electricity</vt:lpstr>
      <vt:lpstr>What is electricity?</vt:lpstr>
      <vt:lpstr>Identify the type of material:  Insulator (I), Conductor (C), or Semiconductor (S)</vt:lpstr>
      <vt:lpstr>Why do some materials conduct better than others?</vt:lpstr>
      <vt:lpstr>How do electrons move?</vt:lpstr>
      <vt:lpstr>Electric Current</vt:lpstr>
      <vt:lpstr>Electrical Resistance</vt:lpstr>
      <vt:lpstr>Voltage</vt:lpstr>
      <vt:lpstr>Introduction to Electricity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99</cp:revision>
  <cp:lastPrinted>2019-11-18T17:15:01Z</cp:lastPrinted>
  <dcterms:created xsi:type="dcterms:W3CDTF">2017-03-05T23:41:57Z</dcterms:created>
  <dcterms:modified xsi:type="dcterms:W3CDTF">2022-01-05T16:42:36Z</dcterms:modified>
</cp:coreProperties>
</file>