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6" r:id="rId2"/>
    <p:sldId id="317" r:id="rId3"/>
    <p:sldId id="361" r:id="rId4"/>
    <p:sldId id="362" r:id="rId5"/>
    <p:sldId id="360" r:id="rId6"/>
    <p:sldId id="370" r:id="rId7"/>
    <p:sldId id="344" r:id="rId8"/>
    <p:sldId id="347" r:id="rId9"/>
    <p:sldId id="349" r:id="rId10"/>
    <p:sldId id="346" r:id="rId11"/>
    <p:sldId id="334" r:id="rId12"/>
    <p:sldId id="345" r:id="rId13"/>
    <p:sldId id="351" r:id="rId14"/>
    <p:sldId id="359" r:id="rId15"/>
    <p:sldId id="363" r:id="rId16"/>
    <p:sldId id="364" r:id="rId17"/>
    <p:sldId id="348" r:id="rId18"/>
    <p:sldId id="350" r:id="rId19"/>
    <p:sldId id="343" r:id="rId20"/>
    <p:sldId id="358" r:id="rId21"/>
    <p:sldId id="365" r:id="rId22"/>
    <p:sldId id="367" r:id="rId23"/>
    <p:sldId id="366" r:id="rId24"/>
    <p:sldId id="368" r:id="rId25"/>
    <p:sldId id="369" r:id="rId26"/>
    <p:sldId id="372" r:id="rId2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552" y="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6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6" y="2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C2B040DD-F452-4EE2-9EAA-91BBA7FDDA27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42030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6" y="8842030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28A744C1-612A-4C90-B087-468A951D4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1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F0B2E-969E-46B5-B015-2F0CBD9AA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74441"/>
            <a:ext cx="9144000" cy="27355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2258E2-4463-4343-A4A7-F342D9392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736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88859-365D-45FC-AC73-FEDD08ADA2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927" y="6356350"/>
            <a:ext cx="3329473" cy="365125"/>
          </a:xfrm>
        </p:spPr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862D2-B077-4380-AE92-7B7E3635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9BBE8-18F5-424D-A60D-679A5AE6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48608" cy="365125"/>
          </a:xfrm>
        </p:spPr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7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23DB0-C3F9-4E13-A43A-AF1E6B35A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F95A9-1455-47DD-9B45-A6984B5A6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A6058-D5D9-4226-BD5E-AD2C3D743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F9A3C-CC59-4A25-914C-E96CE607C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72C85-DC78-467C-A3BA-359EAC55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95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80A96E-CDF2-4899-8555-D24DEA483E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474E8-FE1E-40A1-9F8B-74A4FD7032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76A6D-A9D5-4E57-9A4A-4F953D7C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1A6B5-458F-4E16-BADE-90D36EFF8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605A8-90D5-438D-AC94-EEEC74ED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2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1A1E-5C3A-4A64-B183-8BA99178E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65" y="136526"/>
            <a:ext cx="11644604" cy="824528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A9D3D-6CA0-4CA4-A79D-C1424AF91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65" y="1138335"/>
            <a:ext cx="11644604" cy="5122506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AA3F1-C045-4C50-AB99-F0AD530B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265" y="6356350"/>
            <a:ext cx="3348135" cy="365125"/>
          </a:xfrm>
        </p:spPr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99680-983F-4E11-AE32-BFD164DD0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AEA67-3D1E-4B6D-9292-87EB8F91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267270" cy="365125"/>
          </a:xfrm>
        </p:spPr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5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6FD8-5BDD-437C-9FE8-226B9B503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47B34-4148-4B66-AF82-8FA2962F76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99BFB-43D3-4F7E-8D26-8927BBE93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144C3-C348-4D22-A0DA-6F4A0CE8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34F2-EDCC-403A-AD58-BFE7899B6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95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92169-260D-4A41-9540-E2731C3AB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265" y="257208"/>
            <a:ext cx="11635274" cy="717226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5B88-1260-4CF3-B201-8B25B8033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265" y="1166326"/>
            <a:ext cx="5626359" cy="507585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63499-809C-452D-AC77-72E497F33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2377" y="1166326"/>
            <a:ext cx="5536161" cy="507585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65144-F0FB-49F2-BFB1-AD209978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265" y="6356350"/>
            <a:ext cx="3348135" cy="365125"/>
          </a:xfrm>
        </p:spPr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B3BB1-703C-423C-91A3-EE8CCFA5F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96671-59F2-40FF-A29C-62E03C97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257940" cy="365125"/>
          </a:xfrm>
        </p:spPr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8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561E-BEA2-4E7B-B2A7-529ADAD28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5D7E9-5343-44D5-92F1-32C133BD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F8484E-9835-4650-90CB-8D1C25584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92EE01-50A1-4E5F-A4E2-732D54E662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1010B-0988-4D2D-9B08-0B65232D8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085E86-0491-4D29-B67C-DC5D9DBA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5DD9F-351F-474C-8322-2FD3AFF62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325D8-FD47-4BB6-9097-F32CDA75D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0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91080-C4B5-454F-B720-923BF3A80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242596"/>
            <a:ext cx="11691257" cy="727788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6B382-0556-4644-B9E2-2F3416FF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2595" y="6356350"/>
            <a:ext cx="3338805" cy="365125"/>
          </a:xfrm>
        </p:spPr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A2EF6-27C1-4760-B341-82FFA3CF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B65E2A-9DEB-4B86-807D-E47589F1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3323253" cy="365125"/>
          </a:xfrm>
        </p:spPr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7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0EE255-6342-49C6-B331-F83F5039C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F65FF1-47BB-4FCA-8277-74B1B1F9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339FC-36B2-469B-A2AB-75137BB6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8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A6C6-F432-42F2-A49D-4C83D4AC7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04607-4E0B-41E2-9F01-6138B06E1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53FCC-3485-45A7-9683-88C9CC0A5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968A2-C0F2-47C8-8805-DC3EEE2E3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3E2E3-D165-4099-BF1D-2EA88EDE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027C7-A65E-4A6F-9DA4-C5E67372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1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F36F-E768-4510-991C-2B0D88175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C8B2F5-52B6-4834-B1A7-EB2CDA8A8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B45DC-60CE-4E80-ABE8-736B39581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04823-D15C-49EE-8686-AA75FDF3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3B1BD-0EAA-4F0E-9B51-2E9DC7F5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5AC23-38F5-4911-BE9F-CDE2277AA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4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0B6B25-102A-4AF5-BD95-355AE24D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5BF06-EB7C-4AD3-AD97-DC04E8625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A1FA-1A05-4E97-8015-5C41AA437C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2/17/2021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30260-A125-4924-8462-EC3D08188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41038-7983-497E-B68E-4C0965C05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08FAF-323F-4F82-A435-3397FFE2A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2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E1D5-DA31-4402-BDC7-91FA9BB591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627840"/>
            <a:ext cx="10058400" cy="2387600"/>
          </a:xfrm>
        </p:spPr>
        <p:txBody>
          <a:bodyPr>
            <a:normAutofit/>
          </a:bodyPr>
          <a:lstStyle/>
          <a:p>
            <a:r>
              <a:rPr lang="en-US" dirty="0"/>
              <a:t>DC Theory</a:t>
            </a:r>
            <a:br>
              <a:rPr lang="en-US" dirty="0"/>
            </a:br>
            <a:r>
              <a:rPr lang="en-US" b="1" dirty="0"/>
              <a:t>Solving Combination Circuits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FA94C4-12D8-44B7-8721-EFE08FBC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</a:t>
            </a:fld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F5A671C-99F5-4EA4-BA4B-5F62F121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F637BCD2-D2FF-A310-5348-05A89BA872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Additional Practice</a:t>
            </a:r>
          </a:p>
        </p:txBody>
      </p:sp>
    </p:spTree>
    <p:extLst>
      <p:ext uri="{BB962C8B-B14F-4D97-AF65-F5344CB8AC3E}">
        <p14:creationId xmlns:p14="http://schemas.microsoft.com/office/powerpoint/2010/main" val="271836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6" y="72469"/>
            <a:ext cx="5452802" cy="727788"/>
          </a:xfrm>
        </p:spPr>
        <p:txBody>
          <a:bodyPr>
            <a:normAutofit/>
          </a:bodyPr>
          <a:lstStyle/>
          <a:p>
            <a:r>
              <a:rPr lang="en-US" dirty="0"/>
              <a:t>Class Problem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3" name="Table 10">
            <a:extLst>
              <a:ext uri="{FF2B5EF4-FFF2-40B4-BE49-F238E27FC236}">
                <a16:creationId xmlns:a16="http://schemas.microsoft.com/office/drawing/2014/main" id="{1408020B-250C-4732-AECA-D7491B5B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826335"/>
              </p:ext>
            </p:extLst>
          </p:nvPr>
        </p:nvGraphicFramePr>
        <p:xfrm>
          <a:off x="258147" y="3460014"/>
          <a:ext cx="9184433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288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646485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2001255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882998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2293407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8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60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grpSp>
        <p:nvGrpSpPr>
          <p:cNvPr id="75" name="Group 74">
            <a:extLst>
              <a:ext uri="{FF2B5EF4-FFF2-40B4-BE49-F238E27FC236}">
                <a16:creationId xmlns:a16="http://schemas.microsoft.com/office/drawing/2014/main" id="{2673D435-BB18-428B-A3DA-21A978EC8B02}"/>
              </a:ext>
            </a:extLst>
          </p:cNvPr>
          <p:cNvGrpSpPr/>
          <p:nvPr/>
        </p:nvGrpSpPr>
        <p:grpSpPr>
          <a:xfrm>
            <a:off x="10064960" y="139788"/>
            <a:ext cx="1838131" cy="1838131"/>
            <a:chOff x="10064960" y="139788"/>
            <a:chExt cx="1838131" cy="183813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16D130-AA42-4F60-856E-DD8EA2BEF96B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879158-2C26-4BBD-BD93-87BB01D4C5D3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5FA4C84-9C30-4CC9-9073-D610AD6DB6E1}"/>
                  </a:ext>
                </a:extLst>
              </p:cNvPr>
              <p:cNvCxnSpPr>
                <a:stCxn id="8" idx="2"/>
                <a:endCxn id="8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FC439-6A6D-4AF3-A11A-82E5D4348D5B}"/>
                  </a:ext>
                </a:extLst>
              </p:cNvPr>
              <p:cNvCxnSpPr>
                <a:stCxn id="8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3CAE845-C079-4EC6-93A5-502DAD609963}"/>
                </a:ext>
              </a:extLst>
            </p:cNvPr>
            <p:cNvSpPr txBox="1"/>
            <p:nvPr/>
          </p:nvSpPr>
          <p:spPr>
            <a:xfrm>
              <a:off x="10748282" y="2764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FE7B5C0-A495-4A42-870A-F2B070F84326}"/>
                </a:ext>
              </a:extLst>
            </p:cNvPr>
            <p:cNvSpPr txBox="1"/>
            <p:nvPr/>
          </p:nvSpPr>
          <p:spPr>
            <a:xfrm>
              <a:off x="10410978" y="116150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47012B-63EB-4043-B358-4EA530CA9380}"/>
                </a:ext>
              </a:extLst>
            </p:cNvPr>
            <p:cNvSpPr txBox="1"/>
            <p:nvPr/>
          </p:nvSpPr>
          <p:spPr>
            <a:xfrm>
              <a:off x="11099707" y="1131557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F3286AA-EDBF-430E-B742-F606E782D9EB}"/>
              </a:ext>
            </a:extLst>
          </p:cNvPr>
          <p:cNvGrpSpPr/>
          <p:nvPr/>
        </p:nvGrpSpPr>
        <p:grpSpPr>
          <a:xfrm>
            <a:off x="10095721" y="2384976"/>
            <a:ext cx="1838131" cy="1838131"/>
            <a:chOff x="10095721" y="2384976"/>
            <a:chExt cx="1838131" cy="183813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BB790B-9D94-4207-BFF1-95B19AE54204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CAB1502-A98F-4134-B98F-3BCFC20AC30C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D0167C3-4EAE-41D2-8533-4E7E866B0837}"/>
                  </a:ext>
                </a:extLst>
              </p:cNvPr>
              <p:cNvCxnSpPr>
                <a:stCxn id="67" idx="2"/>
                <a:endCxn id="67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DDAF6EB-2799-4DA7-AAF8-8BF051D89168}"/>
                  </a:ext>
                </a:extLst>
              </p:cNvPr>
              <p:cNvCxnSpPr>
                <a:stCxn id="67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DDA196-3F77-408A-BE46-A0256F3EB521}"/>
                </a:ext>
              </a:extLst>
            </p:cNvPr>
            <p:cNvSpPr txBox="1"/>
            <p:nvPr/>
          </p:nvSpPr>
          <p:spPr>
            <a:xfrm>
              <a:off x="10807547" y="2476212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F57E9EB-75BB-41E6-95BC-2124EF026C74}"/>
                </a:ext>
              </a:extLst>
            </p:cNvPr>
            <p:cNvSpPr txBox="1"/>
            <p:nvPr/>
          </p:nvSpPr>
          <p:spPr>
            <a:xfrm>
              <a:off x="10446596" y="3340201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D2C1A5-1ADD-4837-843E-3EB8D85BE2C2}"/>
                </a:ext>
              </a:extLst>
            </p:cNvPr>
            <p:cNvSpPr txBox="1"/>
            <p:nvPr/>
          </p:nvSpPr>
          <p:spPr>
            <a:xfrm>
              <a:off x="11158972" y="3331305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57C9F742-6912-483C-A5A3-CCA9882BA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563" y="153919"/>
            <a:ext cx="4021939" cy="289447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438BBBE-51BC-48E2-8C4D-B6A8381B4C3C}"/>
              </a:ext>
            </a:extLst>
          </p:cNvPr>
          <p:cNvSpPr txBox="1"/>
          <p:nvPr/>
        </p:nvSpPr>
        <p:spPr>
          <a:xfrm>
            <a:off x="317081" y="685257"/>
            <a:ext cx="54528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Load known values in PIER Chart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Apply rules to find total equivalent resistance.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total current supplied. (= I</a:t>
            </a:r>
            <a:r>
              <a:rPr lang="en-US" baseline="-25000" dirty="0"/>
              <a:t>R1</a:t>
            </a:r>
            <a:r>
              <a:rPr lang="en-US" dirty="0"/>
              <a:t> and I</a:t>
            </a:r>
            <a:r>
              <a:rPr lang="en-US" baseline="-25000" dirty="0"/>
              <a:t>R4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voltage drops across R1 and R4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voltage drop across // combination of R3 and R2 (KVL: Total voltage around any closed path = 0)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current in R3 and R2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the power dissipated in each load and the total power dissipated (= supplied) in the circuit.</a:t>
            </a:r>
          </a:p>
        </p:txBody>
      </p:sp>
    </p:spTree>
    <p:extLst>
      <p:ext uri="{BB962C8B-B14F-4D97-AF65-F5344CB8AC3E}">
        <p14:creationId xmlns:p14="http://schemas.microsoft.com/office/powerpoint/2010/main" val="1391313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72468"/>
            <a:ext cx="5527287" cy="727788"/>
          </a:xfrm>
        </p:spPr>
        <p:txBody>
          <a:bodyPr>
            <a:normAutofit/>
          </a:bodyPr>
          <a:lstStyle/>
          <a:p>
            <a:r>
              <a:rPr lang="en-US" dirty="0"/>
              <a:t>Class Problem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3" name="Table 10">
            <a:extLst>
              <a:ext uri="{FF2B5EF4-FFF2-40B4-BE49-F238E27FC236}">
                <a16:creationId xmlns:a16="http://schemas.microsoft.com/office/drawing/2014/main" id="{1408020B-250C-4732-AECA-D7491B5B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067432"/>
              </p:ext>
            </p:extLst>
          </p:nvPr>
        </p:nvGraphicFramePr>
        <p:xfrm>
          <a:off x="258147" y="3460014"/>
          <a:ext cx="9184433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288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646485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2001255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882998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2293407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10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5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12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.3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3.6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12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.2A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2.4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8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4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8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60 </a:t>
                      </a:r>
                      <a:r>
                        <a:rPr lang="en-US" sz="2800" dirty="0">
                          <a:solidFill>
                            <a:srgbClr val="0000CC"/>
                          </a:solidFill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15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grpSp>
        <p:nvGrpSpPr>
          <p:cNvPr id="75" name="Group 74">
            <a:extLst>
              <a:ext uri="{FF2B5EF4-FFF2-40B4-BE49-F238E27FC236}">
                <a16:creationId xmlns:a16="http://schemas.microsoft.com/office/drawing/2014/main" id="{2673D435-BB18-428B-A3DA-21A978EC8B02}"/>
              </a:ext>
            </a:extLst>
          </p:cNvPr>
          <p:cNvGrpSpPr/>
          <p:nvPr/>
        </p:nvGrpSpPr>
        <p:grpSpPr>
          <a:xfrm>
            <a:off x="10064960" y="139788"/>
            <a:ext cx="1838131" cy="1838131"/>
            <a:chOff x="10064960" y="139788"/>
            <a:chExt cx="1838131" cy="183813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16D130-AA42-4F60-856E-DD8EA2BEF96B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879158-2C26-4BBD-BD93-87BB01D4C5D3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5FA4C84-9C30-4CC9-9073-D610AD6DB6E1}"/>
                  </a:ext>
                </a:extLst>
              </p:cNvPr>
              <p:cNvCxnSpPr>
                <a:stCxn id="8" idx="2"/>
                <a:endCxn id="8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FC439-6A6D-4AF3-A11A-82E5D4348D5B}"/>
                  </a:ext>
                </a:extLst>
              </p:cNvPr>
              <p:cNvCxnSpPr>
                <a:stCxn id="8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3CAE845-C079-4EC6-93A5-502DAD609963}"/>
                </a:ext>
              </a:extLst>
            </p:cNvPr>
            <p:cNvSpPr txBox="1"/>
            <p:nvPr/>
          </p:nvSpPr>
          <p:spPr>
            <a:xfrm>
              <a:off x="10748282" y="2764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FE7B5C0-A495-4A42-870A-F2B070F84326}"/>
                </a:ext>
              </a:extLst>
            </p:cNvPr>
            <p:cNvSpPr txBox="1"/>
            <p:nvPr/>
          </p:nvSpPr>
          <p:spPr>
            <a:xfrm>
              <a:off x="10410978" y="116150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47012B-63EB-4043-B358-4EA530CA9380}"/>
                </a:ext>
              </a:extLst>
            </p:cNvPr>
            <p:cNvSpPr txBox="1"/>
            <p:nvPr/>
          </p:nvSpPr>
          <p:spPr>
            <a:xfrm>
              <a:off x="11099707" y="1131557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F3286AA-EDBF-430E-B742-F606E782D9EB}"/>
              </a:ext>
            </a:extLst>
          </p:cNvPr>
          <p:cNvGrpSpPr/>
          <p:nvPr/>
        </p:nvGrpSpPr>
        <p:grpSpPr>
          <a:xfrm>
            <a:off x="10095721" y="2384976"/>
            <a:ext cx="1838131" cy="1838131"/>
            <a:chOff x="10095721" y="2384976"/>
            <a:chExt cx="1838131" cy="183813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BB790B-9D94-4207-BFF1-95B19AE54204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CAB1502-A98F-4134-B98F-3BCFC20AC30C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D0167C3-4EAE-41D2-8533-4E7E866B0837}"/>
                  </a:ext>
                </a:extLst>
              </p:cNvPr>
              <p:cNvCxnSpPr>
                <a:stCxn id="67" idx="2"/>
                <a:endCxn id="67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DDAF6EB-2799-4DA7-AAF8-8BF051D89168}"/>
                  </a:ext>
                </a:extLst>
              </p:cNvPr>
              <p:cNvCxnSpPr>
                <a:stCxn id="67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DDA196-3F77-408A-BE46-A0256F3EB521}"/>
                </a:ext>
              </a:extLst>
            </p:cNvPr>
            <p:cNvSpPr txBox="1"/>
            <p:nvPr/>
          </p:nvSpPr>
          <p:spPr>
            <a:xfrm>
              <a:off x="10807547" y="2476212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F57E9EB-75BB-41E6-95BC-2124EF026C74}"/>
                </a:ext>
              </a:extLst>
            </p:cNvPr>
            <p:cNvSpPr txBox="1"/>
            <p:nvPr/>
          </p:nvSpPr>
          <p:spPr>
            <a:xfrm>
              <a:off x="10446596" y="3340201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D2C1A5-1ADD-4837-843E-3EB8D85BE2C2}"/>
                </a:ext>
              </a:extLst>
            </p:cNvPr>
            <p:cNvSpPr txBox="1"/>
            <p:nvPr/>
          </p:nvSpPr>
          <p:spPr>
            <a:xfrm>
              <a:off x="11158972" y="3331305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57C9F742-6912-483C-A5A3-CCA9882BA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563" y="153919"/>
            <a:ext cx="4021939" cy="289447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8005468-B413-4365-BD4A-421626DAB4AA}"/>
              </a:ext>
            </a:extLst>
          </p:cNvPr>
          <p:cNvSpPr txBox="1"/>
          <p:nvPr/>
        </p:nvSpPr>
        <p:spPr>
          <a:xfrm>
            <a:off x="317081" y="685257"/>
            <a:ext cx="54528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Load known values in PIER Chart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Apply rules to find total equivalent resistance.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total current supplied. (= I</a:t>
            </a:r>
            <a:r>
              <a:rPr lang="en-US" baseline="-25000" dirty="0"/>
              <a:t>R1</a:t>
            </a:r>
            <a:r>
              <a:rPr lang="en-US" dirty="0"/>
              <a:t> and I</a:t>
            </a:r>
            <a:r>
              <a:rPr lang="en-US" baseline="-25000" dirty="0"/>
              <a:t>R4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voltage drops across R1 and R4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voltage drop across // combination of R3 and R2 (KVL: Total voltage around any closed path = 0)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current in R3 and R2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the power dissipated in each load and the total power dissipated (= supplied) in the circuit.</a:t>
            </a:r>
          </a:p>
        </p:txBody>
      </p:sp>
    </p:spTree>
    <p:extLst>
      <p:ext uri="{BB962C8B-B14F-4D97-AF65-F5344CB8AC3E}">
        <p14:creationId xmlns:p14="http://schemas.microsoft.com/office/powerpoint/2010/main" val="2655616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E961C0B-B374-453C-A3BC-51EBA1970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“PIER Chart” – Combination Circuits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A56FC-557D-45A1-AE84-C99EE89A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7A54D-D189-4A82-B34D-2BC91E5B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6152" y="6356350"/>
            <a:ext cx="3323253" cy="365125"/>
          </a:xfrm>
        </p:spPr>
        <p:txBody>
          <a:bodyPr/>
          <a:lstStyle/>
          <a:p>
            <a:fld id="{92808FAF-323F-4F82-A435-3397FFE2A45B}" type="slidenum">
              <a:rPr lang="en-US" smtClean="0"/>
              <a:t>12</a:t>
            </a:fld>
            <a:endParaRPr lang="en-US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AA17EDB-5C2D-4347-90FB-AAA1FD6F0132}"/>
              </a:ext>
            </a:extLst>
          </p:cNvPr>
          <p:cNvGrpSpPr/>
          <p:nvPr/>
        </p:nvGrpSpPr>
        <p:grpSpPr>
          <a:xfrm>
            <a:off x="239439" y="126729"/>
            <a:ext cx="1359667" cy="1388827"/>
            <a:chOff x="10064960" y="139788"/>
            <a:chExt cx="1838131" cy="1838131"/>
          </a:xfrm>
        </p:grpSpPr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638A408-F0F2-4010-8389-9B1F02C10A1E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E9D617D3-6DE1-4868-A94E-67A3201BCBFB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D9FDFBA4-CA5E-4080-BF95-B2111174EFD7}"/>
                  </a:ext>
                </a:extLst>
              </p:cNvPr>
              <p:cNvCxnSpPr>
                <a:stCxn id="77" idx="2"/>
                <a:endCxn id="77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23D06D15-DD4F-44EC-8AA8-5B15E94CD747}"/>
                  </a:ext>
                </a:extLst>
              </p:cNvPr>
              <p:cNvCxnSpPr>
                <a:stCxn id="77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EA03BCB-5D8A-4451-A4E4-DE62550F58B0}"/>
                </a:ext>
              </a:extLst>
            </p:cNvPr>
            <p:cNvSpPr txBox="1"/>
            <p:nvPr/>
          </p:nvSpPr>
          <p:spPr>
            <a:xfrm>
              <a:off x="10748282" y="276465"/>
              <a:ext cx="520537" cy="773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295586A-AB39-4D54-A696-3FF06F09F0ED}"/>
                </a:ext>
              </a:extLst>
            </p:cNvPr>
            <p:cNvSpPr txBox="1"/>
            <p:nvPr/>
          </p:nvSpPr>
          <p:spPr>
            <a:xfrm>
              <a:off x="10410978" y="1161503"/>
              <a:ext cx="390512" cy="773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A169342-61A1-4E26-875E-200C1FB2031A}"/>
                </a:ext>
              </a:extLst>
            </p:cNvPr>
            <p:cNvSpPr txBox="1"/>
            <p:nvPr/>
          </p:nvSpPr>
          <p:spPr>
            <a:xfrm>
              <a:off x="11099707" y="1131557"/>
              <a:ext cx="550877" cy="773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R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06669656-860F-481B-B9B7-83E1FF5B678A}"/>
              </a:ext>
            </a:extLst>
          </p:cNvPr>
          <p:cNvGrpSpPr/>
          <p:nvPr/>
        </p:nvGrpSpPr>
        <p:grpSpPr>
          <a:xfrm>
            <a:off x="10450250" y="114555"/>
            <a:ext cx="1359667" cy="1388827"/>
            <a:chOff x="10095721" y="2384976"/>
            <a:chExt cx="1838131" cy="1838131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6ABFC352-DFA1-4928-8588-6EF9C35919CC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9A22DD33-60D2-4A23-920A-F1FA4D636ECE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920BDB00-C751-4A2D-88A2-0335C016FC5C}"/>
                  </a:ext>
                </a:extLst>
              </p:cNvPr>
              <p:cNvCxnSpPr>
                <a:stCxn id="85" idx="2"/>
                <a:endCxn id="85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76AD1FD3-476D-408E-86C1-7564BCA83227}"/>
                  </a:ext>
                </a:extLst>
              </p:cNvPr>
              <p:cNvCxnSpPr>
                <a:stCxn id="85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54EE48F-5C61-41C0-A577-547E920D81DC}"/>
                </a:ext>
              </a:extLst>
            </p:cNvPr>
            <p:cNvSpPr txBox="1"/>
            <p:nvPr/>
          </p:nvSpPr>
          <p:spPr>
            <a:xfrm>
              <a:off x="10807547" y="2476212"/>
              <a:ext cx="535706" cy="773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P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3572902-DB5B-4793-8A54-2F711D2018F0}"/>
                </a:ext>
              </a:extLst>
            </p:cNvPr>
            <p:cNvSpPr txBox="1"/>
            <p:nvPr/>
          </p:nvSpPr>
          <p:spPr>
            <a:xfrm>
              <a:off x="10446597" y="3340201"/>
              <a:ext cx="390512" cy="773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I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D7223F4-4EF6-4C94-87B4-C2DF72B6032F}"/>
                </a:ext>
              </a:extLst>
            </p:cNvPr>
            <p:cNvSpPr txBox="1"/>
            <p:nvPr/>
          </p:nvSpPr>
          <p:spPr>
            <a:xfrm>
              <a:off x="11158972" y="3331305"/>
              <a:ext cx="520537" cy="77395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E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0B68C752-51B3-4E57-B737-6BDFEE16EAF3}"/>
              </a:ext>
            </a:extLst>
          </p:cNvPr>
          <p:cNvSpPr txBox="1"/>
          <p:nvPr/>
        </p:nvSpPr>
        <p:spPr>
          <a:xfrm>
            <a:off x="8520678" y="4593265"/>
            <a:ext cx="171293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Power in each load sums to total power for </a:t>
            </a:r>
            <a:r>
              <a:rPr lang="en-US" b="1" dirty="0"/>
              <a:t>all</a:t>
            </a:r>
            <a:r>
              <a:rPr lang="en-US" dirty="0"/>
              <a:t> circuits.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61CD0972-24B4-4406-A974-FA1EBD6BCFC5}"/>
              </a:ext>
            </a:extLst>
          </p:cNvPr>
          <p:cNvCxnSpPr>
            <a:cxnSpLocks/>
            <a:stCxn id="90" idx="0"/>
          </p:cNvCxnSpPr>
          <p:nvPr/>
        </p:nvCxnSpPr>
        <p:spPr>
          <a:xfrm flipV="1">
            <a:off x="9377145" y="4058969"/>
            <a:ext cx="0" cy="5342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B1E85B51-AFF0-4563-A845-78854D925F3E}"/>
              </a:ext>
            </a:extLst>
          </p:cNvPr>
          <p:cNvSpPr txBox="1"/>
          <p:nvPr/>
        </p:nvSpPr>
        <p:spPr>
          <a:xfrm>
            <a:off x="6262220" y="4593265"/>
            <a:ext cx="202482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Use series and parallel equations to find total resistance for </a:t>
            </a:r>
            <a:r>
              <a:rPr lang="en-US" b="1" dirty="0"/>
              <a:t>combination</a:t>
            </a:r>
            <a:r>
              <a:rPr lang="en-US" dirty="0"/>
              <a:t> circuits.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CF51695-704D-4EE4-A7D9-37FD1C33A6BB}"/>
              </a:ext>
            </a:extLst>
          </p:cNvPr>
          <p:cNvCxnSpPr>
            <a:cxnSpLocks/>
            <a:stCxn id="92" idx="0"/>
          </p:cNvCxnSpPr>
          <p:nvPr/>
        </p:nvCxnSpPr>
        <p:spPr>
          <a:xfrm flipV="1">
            <a:off x="7274631" y="4068621"/>
            <a:ext cx="0" cy="52464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F205C5F-7C26-4E23-BE1F-656E5EDF84DC}"/>
              </a:ext>
            </a:extLst>
          </p:cNvPr>
          <p:cNvSpPr txBox="1"/>
          <p:nvPr/>
        </p:nvSpPr>
        <p:spPr>
          <a:xfrm>
            <a:off x="143393" y="1879323"/>
            <a:ext cx="154485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 = IR for </a:t>
            </a:r>
            <a:r>
              <a:rPr lang="en-US" sz="2400" b="1" dirty="0"/>
              <a:t>all</a:t>
            </a:r>
            <a:r>
              <a:rPr lang="en-US" sz="2400" dirty="0"/>
              <a:t> loads.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223B827-1F59-4DF6-943B-35CF4A9022D8}"/>
              </a:ext>
            </a:extLst>
          </p:cNvPr>
          <p:cNvSpPr txBox="1"/>
          <p:nvPr/>
        </p:nvSpPr>
        <p:spPr>
          <a:xfrm>
            <a:off x="10450250" y="1740824"/>
            <a:ext cx="154485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 = IE for </a:t>
            </a:r>
            <a:r>
              <a:rPr lang="en-US" sz="2400" b="1" dirty="0"/>
              <a:t>all</a:t>
            </a:r>
            <a:r>
              <a:rPr lang="en-US" sz="2400" dirty="0"/>
              <a:t> loads (including source/ total load).</a:t>
            </a:r>
          </a:p>
        </p:txBody>
      </p:sp>
      <p:graphicFrame>
        <p:nvGraphicFramePr>
          <p:cNvPr id="94" name="Table 10">
            <a:extLst>
              <a:ext uri="{FF2B5EF4-FFF2-40B4-BE49-F238E27FC236}">
                <a16:creationId xmlns:a16="http://schemas.microsoft.com/office/drawing/2014/main" id="{F1BBB37B-E95E-4D4E-979D-DBFA46D555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054662"/>
              </p:ext>
            </p:extLst>
          </p:nvPr>
        </p:nvGraphicFramePr>
        <p:xfrm>
          <a:off x="2088708" y="898701"/>
          <a:ext cx="7927452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4119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421147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1727364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625291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1979531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10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5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12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.3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3.6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12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.2A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2.4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8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 </a:t>
                      </a:r>
                      <a:r>
                        <a:rPr lang="en-US" sz="2800" dirty="0"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4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89895"/>
                  </a:ext>
                </a:extLst>
              </a:tr>
              <a:tr h="363856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30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.5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60 </a:t>
                      </a:r>
                      <a:r>
                        <a:rPr lang="en-US" sz="2800" dirty="0">
                          <a:solidFill>
                            <a:srgbClr val="0000CC"/>
                          </a:solidFill>
                          <a:sym typeface="Symbol" panose="05050102010706020507" pitchFamily="18" charset="2"/>
                        </a:rPr>
                        <a:t></a:t>
                      </a:r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0000CC"/>
                          </a:solidFill>
                        </a:rPr>
                        <a:t>15 W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sp>
        <p:nvSpPr>
          <p:cNvPr id="95" name="TextBox 94">
            <a:extLst>
              <a:ext uri="{FF2B5EF4-FFF2-40B4-BE49-F238E27FC236}">
                <a16:creationId xmlns:a16="http://schemas.microsoft.com/office/drawing/2014/main" id="{0D2C5D1A-D5D2-4ECD-A239-FE89B2526C29}"/>
              </a:ext>
            </a:extLst>
          </p:cNvPr>
          <p:cNvSpPr txBox="1"/>
          <p:nvPr/>
        </p:nvSpPr>
        <p:spPr>
          <a:xfrm>
            <a:off x="2931674" y="4270099"/>
            <a:ext cx="321372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KVL</a:t>
            </a:r>
            <a:r>
              <a:rPr lang="en-US" dirty="0"/>
              <a:t>: All voltages around any closed loop sum to zero.</a:t>
            </a:r>
          </a:p>
          <a:p>
            <a:r>
              <a:rPr lang="en-US" b="1" dirty="0"/>
              <a:t>KCL</a:t>
            </a:r>
            <a:r>
              <a:rPr lang="en-US" dirty="0"/>
              <a:t>: All currents entering or leaving a node sum to zero.</a:t>
            </a:r>
          </a:p>
        </p:txBody>
      </p:sp>
      <p:pic>
        <p:nvPicPr>
          <p:cNvPr id="96" name="Picture 95">
            <a:extLst>
              <a:ext uri="{FF2B5EF4-FFF2-40B4-BE49-F238E27FC236}">
                <a16:creationId xmlns:a16="http://schemas.microsoft.com/office/drawing/2014/main" id="{A3E64421-CD5D-45EC-A7C8-219C440A3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68" y="4284872"/>
            <a:ext cx="2662138" cy="191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62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550252"/>
            <a:ext cx="5424558" cy="727788"/>
          </a:xfrm>
        </p:spPr>
        <p:txBody>
          <a:bodyPr>
            <a:normAutofit/>
          </a:bodyPr>
          <a:lstStyle/>
          <a:p>
            <a:r>
              <a:rPr lang="en-US" dirty="0" err="1"/>
              <a:t>Kirchoff’s</a:t>
            </a:r>
            <a:r>
              <a:rPr lang="en-US" dirty="0"/>
              <a:t> Current Law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0F8188-AC37-44E0-ABCB-18A7D4C27590}"/>
              </a:ext>
            </a:extLst>
          </p:cNvPr>
          <p:cNvSpPr txBox="1"/>
          <p:nvPr/>
        </p:nvSpPr>
        <p:spPr>
          <a:xfrm>
            <a:off x="242595" y="1254642"/>
            <a:ext cx="55278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algebraic sum of all currents entering/leaving a node = 0.</a:t>
            </a:r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FAB4F254-C95E-41C8-828D-8722C9719C84}"/>
              </a:ext>
            </a:extLst>
          </p:cNvPr>
          <p:cNvSpPr txBox="1">
            <a:spLocks/>
          </p:cNvSpPr>
          <p:nvPr/>
        </p:nvSpPr>
        <p:spPr>
          <a:xfrm>
            <a:off x="163018" y="3606474"/>
            <a:ext cx="5424558" cy="727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Kirchoff’s</a:t>
            </a:r>
            <a:r>
              <a:rPr lang="en-US" dirty="0"/>
              <a:t> Voltage Law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C820BDE-9144-452D-8A98-71BD9C326B0F}"/>
              </a:ext>
            </a:extLst>
          </p:cNvPr>
          <p:cNvSpPr txBox="1"/>
          <p:nvPr/>
        </p:nvSpPr>
        <p:spPr>
          <a:xfrm>
            <a:off x="242595" y="4334262"/>
            <a:ext cx="5527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algebraic sum of all voltages in a closed loop = 0.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1FC1271-C2F5-4F92-ADE3-53A14C8B72FF}"/>
              </a:ext>
            </a:extLst>
          </p:cNvPr>
          <p:cNvGrpSpPr/>
          <p:nvPr/>
        </p:nvGrpSpPr>
        <p:grpSpPr>
          <a:xfrm>
            <a:off x="5850047" y="1570472"/>
            <a:ext cx="5939113" cy="3717056"/>
            <a:chOff x="2133560" y="1104466"/>
            <a:chExt cx="7874799" cy="4763590"/>
          </a:xfrm>
        </p:grpSpPr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09144F63-B047-47B8-8E52-C146DC9A6E49}"/>
                </a:ext>
              </a:extLst>
            </p:cNvPr>
            <p:cNvGrpSpPr/>
            <p:nvPr/>
          </p:nvGrpSpPr>
          <p:grpSpPr>
            <a:xfrm>
              <a:off x="2944705" y="1909057"/>
              <a:ext cx="6302589" cy="3039885"/>
              <a:chOff x="7674678" y="1858584"/>
              <a:chExt cx="2395794" cy="1131324"/>
            </a:xfrm>
          </p:grpSpPr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F1D09712-A1D0-4F89-832A-147E2179A12A}"/>
                  </a:ext>
                </a:extLst>
              </p:cNvPr>
              <p:cNvSpPr/>
              <p:nvPr/>
            </p:nvSpPr>
            <p:spPr>
              <a:xfrm>
                <a:off x="7863771" y="185858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65582235-2D62-4D84-9B82-5DB1CCA59664}"/>
                  </a:ext>
                </a:extLst>
              </p:cNvPr>
              <p:cNvSpPr/>
              <p:nvPr/>
            </p:nvSpPr>
            <p:spPr>
              <a:xfrm>
                <a:off x="8576348" y="1858693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7CF835AC-EAE2-4609-BCD2-E25AC648902E}"/>
                  </a:ext>
                </a:extLst>
              </p:cNvPr>
              <p:cNvSpPr/>
              <p:nvPr/>
            </p:nvSpPr>
            <p:spPr>
              <a:xfrm>
                <a:off x="9292238" y="1858584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D25553C-184E-46B5-834B-BFED2ABB4C2B}"/>
                  </a:ext>
                </a:extLst>
              </p:cNvPr>
              <p:cNvSpPr/>
              <p:nvPr/>
            </p:nvSpPr>
            <p:spPr>
              <a:xfrm>
                <a:off x="7863771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677100D1-9C11-4B04-8519-AF4C32670C45}"/>
                  </a:ext>
                </a:extLst>
              </p:cNvPr>
              <p:cNvSpPr/>
              <p:nvPr/>
            </p:nvSpPr>
            <p:spPr>
              <a:xfrm>
                <a:off x="9292238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75025220-4CCD-446D-88F2-AD8D59637239}"/>
                  </a:ext>
                </a:extLst>
              </p:cNvPr>
              <p:cNvSpPr/>
              <p:nvPr/>
            </p:nvSpPr>
            <p:spPr>
              <a:xfrm>
                <a:off x="8576348" y="2865217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2833A412-61E2-4CFE-92FE-D3E0738A7048}"/>
                  </a:ext>
                </a:extLst>
              </p:cNvPr>
              <p:cNvSpPr/>
              <p:nvPr/>
            </p:nvSpPr>
            <p:spPr>
              <a:xfrm rot="5400000">
                <a:off x="9650182" y="2361847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05A73622-AAB9-448D-B0F2-ABA5544A12EF}"/>
                  </a:ext>
                </a:extLst>
              </p:cNvPr>
              <p:cNvSpPr/>
              <p:nvPr/>
            </p:nvSpPr>
            <p:spPr>
              <a:xfrm rot="5400000">
                <a:off x="8934292" y="236184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1FACF86F-AC01-4630-96BF-8B8074E3B8BB}"/>
                  </a:ext>
                </a:extLst>
              </p:cNvPr>
              <p:cNvSpPr/>
              <p:nvPr/>
            </p:nvSpPr>
            <p:spPr>
              <a:xfrm rot="5400000">
                <a:off x="8218402" y="240327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0F4EF0E8-9A33-42C9-9293-D3528FEDAAAE}"/>
                  </a:ext>
                </a:extLst>
              </p:cNvPr>
              <p:cNvCxnSpPr>
                <a:stCxn id="78" idx="0"/>
                <a:endCxn id="85" idx="0"/>
              </p:cNvCxnSpPr>
              <p:nvPr/>
            </p:nvCxnSpPr>
            <p:spPr>
              <a:xfrm flipH="1">
                <a:off x="8575353" y="1922033"/>
                <a:ext cx="995" cy="18564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DE52E108-7CE8-447D-974F-FA2941338C35}"/>
                  </a:ext>
                </a:extLst>
              </p:cNvPr>
              <p:cNvCxnSpPr>
                <a:cxnSpLocks/>
                <a:endCxn id="82" idx="0"/>
              </p:cNvCxnSpPr>
              <p:nvPr/>
            </p:nvCxnSpPr>
            <p:spPr>
              <a:xfrm>
                <a:off x="8575353" y="2823569"/>
                <a:ext cx="995" cy="1049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1FFE1071-CB4D-410F-8265-04DB4FA1814C}"/>
                  </a:ext>
                </a:extLst>
              </p:cNvPr>
              <p:cNvCxnSpPr>
                <a:cxnSpLocks/>
                <a:stCxn id="79" idx="0"/>
                <a:endCxn id="84" idx="0"/>
              </p:cNvCxnSpPr>
              <p:nvPr/>
            </p:nvCxnSpPr>
            <p:spPr>
              <a:xfrm flipH="1">
                <a:off x="9291243" y="1921924"/>
                <a:ext cx="995" cy="1443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282B2A6D-7066-4CC0-8F24-ECD37CA1EA05}"/>
                  </a:ext>
                </a:extLst>
              </p:cNvPr>
              <p:cNvCxnSpPr>
                <a:cxnSpLocks/>
                <a:stCxn id="79" idx="9"/>
                <a:endCxn id="83" idx="0"/>
              </p:cNvCxnSpPr>
              <p:nvPr/>
            </p:nvCxnSpPr>
            <p:spPr>
              <a:xfrm flipH="1">
                <a:off x="10007133" y="1919934"/>
                <a:ext cx="995" cy="14631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5F4373CC-49DB-49DA-BC7E-453E7AF0BFDA}"/>
                  </a:ext>
                </a:extLst>
              </p:cNvPr>
              <p:cNvCxnSpPr>
                <a:cxnSpLocks/>
                <a:stCxn id="84" idx="9"/>
                <a:endCxn id="81" idx="0"/>
              </p:cNvCxnSpPr>
              <p:nvPr/>
            </p:nvCxnSpPr>
            <p:spPr>
              <a:xfrm flipH="1">
                <a:off x="9292238" y="2782136"/>
                <a:ext cx="995" cy="146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51752D6A-E334-409E-B736-B5E31EA153EF}"/>
                  </a:ext>
                </a:extLst>
              </p:cNvPr>
              <p:cNvCxnSpPr>
                <a:cxnSpLocks/>
                <a:stCxn id="83" idx="9"/>
                <a:endCxn id="81" idx="9"/>
              </p:cNvCxnSpPr>
              <p:nvPr/>
            </p:nvCxnSpPr>
            <p:spPr>
              <a:xfrm flipH="1">
                <a:off x="10008128" y="2782138"/>
                <a:ext cx="995" cy="14432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7550DDCB-A359-4103-88A3-03E279F0990F}"/>
                  </a:ext>
                </a:extLst>
              </p:cNvPr>
              <p:cNvGrpSpPr/>
              <p:nvPr/>
            </p:nvGrpSpPr>
            <p:grpSpPr>
              <a:xfrm>
                <a:off x="7674678" y="2327669"/>
                <a:ext cx="188168" cy="203679"/>
                <a:chOff x="7674678" y="2327669"/>
                <a:chExt cx="188168" cy="203679"/>
              </a:xfrm>
            </p:grpSpPr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C266861E-B6DC-4A29-9522-11488F12F0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898" y="2465623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>
                  <a:extLst>
                    <a:ext uri="{FF2B5EF4-FFF2-40B4-BE49-F238E27FC236}">
                      <a16:creationId xmlns:a16="http://schemas.microsoft.com/office/drawing/2014/main" id="{37900C47-7175-400E-BD72-EFE22F6DBCA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7068" y="2531348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3CB852DF-A3E2-49D1-BA2F-20BC6793BE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4678" y="2406399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C33AAAF4-AB17-4AC8-B6DD-8C4E250E31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398" y="2327669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846089DC-9C89-436D-B209-72FC27AC8BA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6572" y="1927311"/>
                <a:ext cx="1" cy="40035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A88BBCB9-6BAC-4E36-A6B8-FB47DEA721F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526071"/>
                <a:ext cx="6222" cy="40038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C74EC5DD-3E17-4395-8B0D-3909176ED8A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1922033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2432F6F4-CDCB-44F7-8AFA-D4B58C05C23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926458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A74C38E4-0A5D-4815-8DE8-3D7100AB5881}"/>
                </a:ext>
              </a:extLst>
            </p:cNvPr>
            <p:cNvSpPr txBox="1"/>
            <p:nvPr/>
          </p:nvSpPr>
          <p:spPr>
            <a:xfrm>
              <a:off x="4033375" y="1104466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R1</a:t>
              </a:r>
            </a:p>
            <a:p>
              <a:r>
                <a:rPr lang="en-US" sz="2000" dirty="0"/>
                <a:t>25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4276E5C-C1A1-4D2C-8476-37C6AB800950}"/>
                </a:ext>
              </a:extLst>
            </p:cNvPr>
            <p:cNvSpPr txBox="1"/>
            <p:nvPr/>
          </p:nvSpPr>
          <p:spPr>
            <a:xfrm>
              <a:off x="5929508" y="1104466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R2</a:t>
              </a:r>
            </a:p>
            <a:p>
              <a:r>
                <a:rPr lang="en-US" sz="2000" dirty="0"/>
                <a:t>25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FC4BC0-C51A-450C-9D70-CF73CC41F514}"/>
                </a:ext>
              </a:extLst>
            </p:cNvPr>
            <p:cNvSpPr txBox="1"/>
            <p:nvPr/>
          </p:nvSpPr>
          <p:spPr>
            <a:xfrm>
              <a:off x="7870851" y="1109427"/>
              <a:ext cx="642314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R3</a:t>
              </a:r>
            </a:p>
            <a:p>
              <a:r>
                <a:rPr lang="en-US" sz="2000" dirty="0"/>
                <a:t>5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0D9F208-8AF3-4D9C-BC17-613CA9204505}"/>
                </a:ext>
              </a:extLst>
            </p:cNvPr>
            <p:cNvSpPr txBox="1"/>
            <p:nvPr/>
          </p:nvSpPr>
          <p:spPr>
            <a:xfrm>
              <a:off x="4019966" y="4960007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R7</a:t>
              </a:r>
            </a:p>
            <a:p>
              <a:r>
                <a:rPr lang="en-US" sz="2000" dirty="0"/>
                <a:t>50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C82899E0-CAA6-485A-91F6-DB3E2F489349}"/>
                </a:ext>
              </a:extLst>
            </p:cNvPr>
            <p:cNvSpPr txBox="1"/>
            <p:nvPr/>
          </p:nvSpPr>
          <p:spPr>
            <a:xfrm>
              <a:off x="5953448" y="4960865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R8</a:t>
              </a:r>
            </a:p>
            <a:p>
              <a:r>
                <a:rPr lang="en-US" sz="2000" dirty="0"/>
                <a:t>10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49FAE8B0-FA0F-4504-A0CA-726689142812}"/>
                </a:ext>
              </a:extLst>
            </p:cNvPr>
            <p:cNvSpPr txBox="1"/>
            <p:nvPr/>
          </p:nvSpPr>
          <p:spPr>
            <a:xfrm>
              <a:off x="7777951" y="4960007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R9</a:t>
              </a:r>
            </a:p>
            <a:p>
              <a:r>
                <a:rPr lang="en-US" sz="2000" dirty="0"/>
                <a:t>15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903AA3B-D428-4DF4-9DF1-2BD5C6BF69C3}"/>
                </a:ext>
              </a:extLst>
            </p:cNvPr>
            <p:cNvSpPr txBox="1"/>
            <p:nvPr/>
          </p:nvSpPr>
          <p:spPr>
            <a:xfrm>
              <a:off x="9193884" y="3206417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R6</a:t>
              </a:r>
            </a:p>
            <a:p>
              <a:r>
                <a:rPr lang="en-US" sz="2000" dirty="0"/>
                <a:t>10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FBE3330-8248-44BB-B725-144A15E6EA21}"/>
                </a:ext>
              </a:extLst>
            </p:cNvPr>
            <p:cNvSpPr txBox="1"/>
            <p:nvPr/>
          </p:nvSpPr>
          <p:spPr>
            <a:xfrm>
              <a:off x="2133560" y="2925635"/>
              <a:ext cx="1063155" cy="1301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200V</a:t>
              </a:r>
            </a:p>
            <a:p>
              <a:r>
                <a:rPr lang="en-US" sz="2000" dirty="0"/>
                <a:t>2A</a:t>
              </a:r>
            </a:p>
            <a:p>
              <a:r>
                <a:rPr lang="en-US" sz="2000" dirty="0"/>
                <a:t>100 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A94B6D1-3B36-44F7-9FEF-4CE099BD725D}"/>
                </a:ext>
              </a:extLst>
            </p:cNvPr>
            <p:cNvSpPr txBox="1"/>
            <p:nvPr/>
          </p:nvSpPr>
          <p:spPr>
            <a:xfrm>
              <a:off x="4429920" y="3309348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R4</a:t>
              </a:r>
            </a:p>
            <a:p>
              <a:r>
                <a:rPr lang="en-US" sz="2000" dirty="0"/>
                <a:t>50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3F32C05-275C-4EEF-A3E7-25088498EE36}"/>
                </a:ext>
              </a:extLst>
            </p:cNvPr>
            <p:cNvSpPr txBox="1"/>
            <p:nvPr/>
          </p:nvSpPr>
          <p:spPr>
            <a:xfrm>
              <a:off x="6349364" y="3309347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R5</a:t>
              </a:r>
            </a:p>
            <a:p>
              <a:r>
                <a:rPr lang="en-US" sz="2000" dirty="0"/>
                <a:t>30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320335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FA67B-CED8-473A-9402-309BEF97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CB31E-EB73-4BBC-AD1B-98814A97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9D5B80-71B4-493D-B195-7661AF0F59FE}"/>
              </a:ext>
            </a:extLst>
          </p:cNvPr>
          <p:cNvSpPr txBox="1"/>
          <p:nvPr/>
        </p:nvSpPr>
        <p:spPr>
          <a:xfrm>
            <a:off x="245169" y="385317"/>
            <a:ext cx="536136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General Problem-Solving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Draw/markup circuit diagram as you work.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Load known values in PIER Chart.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Apply Series/Parallel rules to find total equivalent resistance.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Find total current supplied.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Find voltage drops across resistors and node voltages.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Apply KVL and KCL as needed.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0E68B26-2704-4793-AD24-60596ADBF428}"/>
              </a:ext>
            </a:extLst>
          </p:cNvPr>
          <p:cNvGrpSpPr/>
          <p:nvPr/>
        </p:nvGrpSpPr>
        <p:grpSpPr>
          <a:xfrm>
            <a:off x="6014804" y="1260557"/>
            <a:ext cx="5086918" cy="3717056"/>
            <a:chOff x="2133560" y="1104466"/>
            <a:chExt cx="5230449" cy="47635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0127176-948E-422F-A07C-00196805368D}"/>
                </a:ext>
              </a:extLst>
            </p:cNvPr>
            <p:cNvGrpSpPr/>
            <p:nvPr/>
          </p:nvGrpSpPr>
          <p:grpSpPr>
            <a:xfrm>
              <a:off x="2944704" y="1909059"/>
              <a:ext cx="4419305" cy="3039882"/>
              <a:chOff x="7674678" y="1858585"/>
              <a:chExt cx="1679904" cy="1131323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5838D8F-B09C-47DA-AC9C-596D7A41E696}"/>
                  </a:ext>
                </a:extLst>
              </p:cNvPr>
              <p:cNvSpPr/>
              <p:nvPr/>
            </p:nvSpPr>
            <p:spPr>
              <a:xfrm>
                <a:off x="7863771" y="185858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91C7980-93DF-4A3A-B42D-638BBBD87683}"/>
                  </a:ext>
                </a:extLst>
              </p:cNvPr>
              <p:cNvSpPr/>
              <p:nvPr/>
            </p:nvSpPr>
            <p:spPr>
              <a:xfrm>
                <a:off x="8576348" y="1858693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D5B3701-B2CA-4E7B-AF37-3AC81A78D171}"/>
                  </a:ext>
                </a:extLst>
              </p:cNvPr>
              <p:cNvSpPr/>
              <p:nvPr/>
            </p:nvSpPr>
            <p:spPr>
              <a:xfrm>
                <a:off x="7863771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E598DEA-8B61-4BD1-9BE9-65C8F47ACA29}"/>
                  </a:ext>
                </a:extLst>
              </p:cNvPr>
              <p:cNvSpPr/>
              <p:nvPr/>
            </p:nvSpPr>
            <p:spPr>
              <a:xfrm>
                <a:off x="8576348" y="2865217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5952E77F-AC19-44AB-BB09-6315BB8E02FF}"/>
                  </a:ext>
                </a:extLst>
              </p:cNvPr>
              <p:cNvSpPr/>
              <p:nvPr/>
            </p:nvSpPr>
            <p:spPr>
              <a:xfrm rot="5400000">
                <a:off x="8934292" y="236184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FEAB1824-837E-4BE6-A7A4-A5F5EFD8DF2C}"/>
                  </a:ext>
                </a:extLst>
              </p:cNvPr>
              <p:cNvSpPr/>
              <p:nvPr/>
            </p:nvSpPr>
            <p:spPr>
              <a:xfrm rot="5400000">
                <a:off x="8218402" y="240327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7146248-7A68-4D06-823F-D06142774C21}"/>
                  </a:ext>
                </a:extLst>
              </p:cNvPr>
              <p:cNvCxnSpPr>
                <a:stCxn id="19" idx="0"/>
                <a:endCxn id="26" idx="0"/>
              </p:cNvCxnSpPr>
              <p:nvPr/>
            </p:nvCxnSpPr>
            <p:spPr>
              <a:xfrm flipH="1">
                <a:off x="8575353" y="1922033"/>
                <a:ext cx="995" cy="18564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3EDAE14-F285-4607-9E22-0821C39DA24D}"/>
                  </a:ext>
                </a:extLst>
              </p:cNvPr>
              <p:cNvCxnSpPr>
                <a:cxnSpLocks/>
                <a:endCxn id="23" idx="0"/>
              </p:cNvCxnSpPr>
              <p:nvPr/>
            </p:nvCxnSpPr>
            <p:spPr>
              <a:xfrm>
                <a:off x="8575353" y="2823569"/>
                <a:ext cx="995" cy="1049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2761FB5-7B3B-443E-9554-3E255A541503}"/>
                  </a:ext>
                </a:extLst>
              </p:cNvPr>
              <p:cNvCxnSpPr>
                <a:cxnSpLocks/>
                <a:endCxn id="25" idx="0"/>
              </p:cNvCxnSpPr>
              <p:nvPr/>
            </p:nvCxnSpPr>
            <p:spPr>
              <a:xfrm flipH="1">
                <a:off x="9291243" y="1921924"/>
                <a:ext cx="995" cy="1443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8E6E663-1429-461D-B041-1D4D1C256910}"/>
                  </a:ext>
                </a:extLst>
              </p:cNvPr>
              <p:cNvCxnSpPr>
                <a:cxnSpLocks/>
                <a:stCxn id="25" idx="9"/>
              </p:cNvCxnSpPr>
              <p:nvPr/>
            </p:nvCxnSpPr>
            <p:spPr>
              <a:xfrm flipH="1">
                <a:off x="9292238" y="2782136"/>
                <a:ext cx="995" cy="146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0A11E59-C6BD-4637-9E3C-C8454320406F}"/>
                  </a:ext>
                </a:extLst>
              </p:cNvPr>
              <p:cNvGrpSpPr/>
              <p:nvPr/>
            </p:nvGrpSpPr>
            <p:grpSpPr>
              <a:xfrm>
                <a:off x="7674678" y="2327669"/>
                <a:ext cx="188168" cy="203679"/>
                <a:chOff x="7674678" y="2327669"/>
                <a:chExt cx="188168" cy="203679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65777B4D-EE44-4758-9FF9-C20A2FE222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898" y="2465623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2239E2E-04E1-4053-A87C-28E7B9488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7068" y="2531348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70845F89-004B-41D4-B20D-466C40DE03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4678" y="2406399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5957E134-96B8-434E-B38C-FEF75C0E74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398" y="2327669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8F5D35B-64E6-4A3C-9450-3FA6C6E650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6572" y="1927311"/>
                <a:ext cx="1" cy="40035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E0CD53D-4C85-44A7-BA65-68A4B8A578B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526071"/>
                <a:ext cx="6222" cy="40038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1533768-0030-4889-AC1B-0202A235C8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1922033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68B9319-CAB9-4AF6-9C82-F27A0CC937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926458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DFED27B-5A3E-4407-BF0A-191040AEFC46}"/>
                </a:ext>
              </a:extLst>
            </p:cNvPr>
            <p:cNvSpPr txBox="1"/>
            <p:nvPr/>
          </p:nvSpPr>
          <p:spPr>
            <a:xfrm>
              <a:off x="4033375" y="1104466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R1</a:t>
              </a:r>
            </a:p>
            <a:p>
              <a:r>
                <a:rPr lang="en-US" sz="2000" dirty="0"/>
                <a:t>25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0B274E-37D6-4301-A0C5-65E2578EE2EC}"/>
                </a:ext>
              </a:extLst>
            </p:cNvPr>
            <p:cNvSpPr txBox="1"/>
            <p:nvPr/>
          </p:nvSpPr>
          <p:spPr>
            <a:xfrm>
              <a:off x="5929508" y="1104466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R2</a:t>
              </a:r>
            </a:p>
            <a:p>
              <a:r>
                <a:rPr lang="en-US" sz="2000" dirty="0"/>
                <a:t>25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A86670-350D-4E68-8E1C-7795A834F339}"/>
                </a:ext>
              </a:extLst>
            </p:cNvPr>
            <p:cNvSpPr txBox="1"/>
            <p:nvPr/>
          </p:nvSpPr>
          <p:spPr>
            <a:xfrm>
              <a:off x="4019966" y="4960007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R5</a:t>
              </a:r>
            </a:p>
            <a:p>
              <a:r>
                <a:rPr lang="en-US" sz="2000" dirty="0"/>
                <a:t>50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17A647E-3494-4B26-87A4-A18FDBDFA18A}"/>
                </a:ext>
              </a:extLst>
            </p:cNvPr>
            <p:cNvSpPr txBox="1"/>
            <p:nvPr/>
          </p:nvSpPr>
          <p:spPr>
            <a:xfrm>
              <a:off x="5953448" y="4960865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R6</a:t>
              </a:r>
            </a:p>
            <a:p>
              <a:r>
                <a:rPr lang="en-US" sz="2000" dirty="0"/>
                <a:t>10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491993-F6CC-4996-A4D2-394A9D012C16}"/>
                </a:ext>
              </a:extLst>
            </p:cNvPr>
            <p:cNvSpPr txBox="1"/>
            <p:nvPr/>
          </p:nvSpPr>
          <p:spPr>
            <a:xfrm>
              <a:off x="2133560" y="2925635"/>
              <a:ext cx="1059286" cy="1301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           -</a:t>
              </a:r>
            </a:p>
            <a:p>
              <a:r>
                <a:rPr lang="en-US" sz="2000" dirty="0"/>
                <a:t>220 V</a:t>
              </a:r>
            </a:p>
            <a:p>
              <a:r>
                <a:rPr lang="en-US" sz="2000" dirty="0"/>
                <a:t>            +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EFE2AF-48CD-4D16-8E33-747A6C86DAB6}"/>
                </a:ext>
              </a:extLst>
            </p:cNvPr>
            <p:cNvSpPr txBox="1"/>
            <p:nvPr/>
          </p:nvSpPr>
          <p:spPr>
            <a:xfrm>
              <a:off x="4486317" y="3225948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R3</a:t>
              </a:r>
            </a:p>
            <a:p>
              <a:r>
                <a:rPr lang="en-US" sz="2000" dirty="0"/>
                <a:t>50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9D11858-F874-4914-BF2C-E54BBEA63E20}"/>
                </a:ext>
              </a:extLst>
            </p:cNvPr>
            <p:cNvSpPr txBox="1"/>
            <p:nvPr/>
          </p:nvSpPr>
          <p:spPr>
            <a:xfrm>
              <a:off x="6389898" y="3122047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R4</a:t>
              </a:r>
            </a:p>
            <a:p>
              <a:r>
                <a:rPr lang="en-US" sz="2000" dirty="0"/>
                <a:t>30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84E12739-D683-4866-A6AE-F7778F8084FD}"/>
              </a:ext>
            </a:extLst>
          </p:cNvPr>
          <p:cNvSpPr txBox="1"/>
          <p:nvPr/>
        </p:nvSpPr>
        <p:spPr>
          <a:xfrm>
            <a:off x="7229759" y="614226"/>
            <a:ext cx="2657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Combination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27188CA-9F74-416C-AADA-CA26CC8609CC}"/>
              </a:ext>
            </a:extLst>
          </p:cNvPr>
          <p:cNvSpPr/>
          <p:nvPr/>
        </p:nvSpPr>
        <p:spPr>
          <a:xfrm>
            <a:off x="5667329" y="641294"/>
            <a:ext cx="6279502" cy="44432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9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5A23-936F-46D4-8FB0-ABB80D5E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242596"/>
            <a:ext cx="5137479" cy="727788"/>
          </a:xfrm>
        </p:spPr>
        <p:txBody>
          <a:bodyPr/>
          <a:lstStyle/>
          <a:p>
            <a:r>
              <a:rPr lang="en-US" dirty="0"/>
              <a:t>Class Problem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1E9D7-F6FF-4982-A254-6073DE78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D292-C578-4B9A-9B27-6F7C8360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325D18-FC6F-4415-A8B9-AA0D42F2DDCC}"/>
              </a:ext>
            </a:extLst>
          </p:cNvPr>
          <p:cNvGrpSpPr/>
          <p:nvPr/>
        </p:nvGrpSpPr>
        <p:grpSpPr>
          <a:xfrm>
            <a:off x="2133560" y="1104466"/>
            <a:ext cx="7761157" cy="4687395"/>
            <a:chOff x="2133560" y="1104466"/>
            <a:chExt cx="7761157" cy="468739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490541C-3CFC-4464-98B1-42B10C04CA75}"/>
                </a:ext>
              </a:extLst>
            </p:cNvPr>
            <p:cNvGrpSpPr/>
            <p:nvPr/>
          </p:nvGrpSpPr>
          <p:grpSpPr>
            <a:xfrm>
              <a:off x="2944705" y="1909057"/>
              <a:ext cx="6302589" cy="3039885"/>
              <a:chOff x="7674678" y="1858584"/>
              <a:chExt cx="2395794" cy="1131324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7379EE3E-887A-4C38-8D2F-A0C9700E8D04}"/>
                  </a:ext>
                </a:extLst>
              </p:cNvPr>
              <p:cNvSpPr/>
              <p:nvPr/>
            </p:nvSpPr>
            <p:spPr>
              <a:xfrm>
                <a:off x="7863771" y="185858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BF25AA7-B7F9-4C1F-9CCD-F6F689BB9914}"/>
                  </a:ext>
                </a:extLst>
              </p:cNvPr>
              <p:cNvSpPr/>
              <p:nvPr/>
            </p:nvSpPr>
            <p:spPr>
              <a:xfrm>
                <a:off x="8576348" y="1858693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DE7323E-7701-4F70-9B05-85ACB7D688EC}"/>
                  </a:ext>
                </a:extLst>
              </p:cNvPr>
              <p:cNvSpPr/>
              <p:nvPr/>
            </p:nvSpPr>
            <p:spPr>
              <a:xfrm>
                <a:off x="9292238" y="1858584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62B8FCC-0232-47BA-AB5F-CD8FD16B3E9E}"/>
                  </a:ext>
                </a:extLst>
              </p:cNvPr>
              <p:cNvSpPr/>
              <p:nvPr/>
            </p:nvSpPr>
            <p:spPr>
              <a:xfrm>
                <a:off x="7863771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DC140D1-D417-4F0A-85B2-57489786B637}"/>
                  </a:ext>
                </a:extLst>
              </p:cNvPr>
              <p:cNvSpPr/>
              <p:nvPr/>
            </p:nvSpPr>
            <p:spPr>
              <a:xfrm>
                <a:off x="9292238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800D7D3-D1A0-4BFC-8FB7-51101C27A7DF}"/>
                  </a:ext>
                </a:extLst>
              </p:cNvPr>
              <p:cNvSpPr/>
              <p:nvPr/>
            </p:nvSpPr>
            <p:spPr>
              <a:xfrm>
                <a:off x="8576348" y="2865217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AAF020D5-DA50-4523-B90C-EAB1EF1A2F68}"/>
                  </a:ext>
                </a:extLst>
              </p:cNvPr>
              <p:cNvSpPr/>
              <p:nvPr/>
            </p:nvSpPr>
            <p:spPr>
              <a:xfrm rot="5400000">
                <a:off x="9650182" y="2361847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3E17CD3-056D-44D5-B3A8-A6AFA5C5D85F}"/>
                  </a:ext>
                </a:extLst>
              </p:cNvPr>
              <p:cNvSpPr/>
              <p:nvPr/>
            </p:nvSpPr>
            <p:spPr>
              <a:xfrm rot="5400000">
                <a:off x="8934292" y="236184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08C850F-9C26-4D0E-808F-A4A81E222001}"/>
                  </a:ext>
                </a:extLst>
              </p:cNvPr>
              <p:cNvSpPr/>
              <p:nvPr/>
            </p:nvSpPr>
            <p:spPr>
              <a:xfrm rot="5400000">
                <a:off x="8218402" y="240327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A41E312-AA9C-4960-9BCC-0C63E0E3D5E8}"/>
                  </a:ext>
                </a:extLst>
              </p:cNvPr>
              <p:cNvCxnSpPr>
                <a:stCxn id="19" idx="0"/>
                <a:endCxn id="26" idx="0"/>
              </p:cNvCxnSpPr>
              <p:nvPr/>
            </p:nvCxnSpPr>
            <p:spPr>
              <a:xfrm flipH="1">
                <a:off x="8575353" y="1922033"/>
                <a:ext cx="995" cy="18564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1260EB4-C8E6-484A-9F39-0E7B04568C0E}"/>
                  </a:ext>
                </a:extLst>
              </p:cNvPr>
              <p:cNvCxnSpPr>
                <a:cxnSpLocks/>
                <a:endCxn id="23" idx="0"/>
              </p:cNvCxnSpPr>
              <p:nvPr/>
            </p:nvCxnSpPr>
            <p:spPr>
              <a:xfrm>
                <a:off x="8575353" y="2823569"/>
                <a:ext cx="995" cy="1049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FAD47A8-6986-4E56-B998-4D5DC3F8978F}"/>
                  </a:ext>
                </a:extLst>
              </p:cNvPr>
              <p:cNvCxnSpPr>
                <a:cxnSpLocks/>
                <a:stCxn id="20" idx="0"/>
                <a:endCxn id="25" idx="0"/>
              </p:cNvCxnSpPr>
              <p:nvPr/>
            </p:nvCxnSpPr>
            <p:spPr>
              <a:xfrm flipH="1">
                <a:off x="9291243" y="1921924"/>
                <a:ext cx="995" cy="1443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AC343869-F815-4854-BB18-68AC565E4F53}"/>
                  </a:ext>
                </a:extLst>
              </p:cNvPr>
              <p:cNvCxnSpPr>
                <a:cxnSpLocks/>
                <a:stCxn id="20" idx="9"/>
                <a:endCxn id="24" idx="0"/>
              </p:cNvCxnSpPr>
              <p:nvPr/>
            </p:nvCxnSpPr>
            <p:spPr>
              <a:xfrm flipH="1">
                <a:off x="10007133" y="1919934"/>
                <a:ext cx="995" cy="14631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1C972A-BC08-4561-BD60-FFBEF6B40027}"/>
                  </a:ext>
                </a:extLst>
              </p:cNvPr>
              <p:cNvCxnSpPr>
                <a:cxnSpLocks/>
                <a:stCxn id="25" idx="9"/>
                <a:endCxn id="22" idx="0"/>
              </p:cNvCxnSpPr>
              <p:nvPr/>
            </p:nvCxnSpPr>
            <p:spPr>
              <a:xfrm flipH="1">
                <a:off x="9292238" y="2782136"/>
                <a:ext cx="995" cy="146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31A6B9B-6776-4605-9C1E-D6E139C47D3D}"/>
                  </a:ext>
                </a:extLst>
              </p:cNvPr>
              <p:cNvCxnSpPr>
                <a:cxnSpLocks/>
                <a:stCxn id="24" idx="9"/>
                <a:endCxn id="22" idx="9"/>
              </p:cNvCxnSpPr>
              <p:nvPr/>
            </p:nvCxnSpPr>
            <p:spPr>
              <a:xfrm flipH="1">
                <a:off x="10008128" y="2782138"/>
                <a:ext cx="995" cy="14432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6D71C70A-BE88-4526-ADF5-C1CF6FACEE9B}"/>
                  </a:ext>
                </a:extLst>
              </p:cNvPr>
              <p:cNvGrpSpPr/>
              <p:nvPr/>
            </p:nvGrpSpPr>
            <p:grpSpPr>
              <a:xfrm>
                <a:off x="7674678" y="2327669"/>
                <a:ext cx="188168" cy="203679"/>
                <a:chOff x="7674678" y="2327669"/>
                <a:chExt cx="188168" cy="203679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03D98604-95D3-4ECD-8867-4552EDE170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898" y="2465623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3DF1F3D-45D8-4B83-85BE-807253857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7068" y="2531348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739AB1A2-31E1-4022-9996-3D0C3515DE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4678" y="2406399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F780D182-127F-43A0-B7A9-C35B7E5D80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398" y="2327669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9479649-6BE1-41E6-9081-546A25B233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6572" y="1927311"/>
                <a:ext cx="1" cy="40035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18D8D7C-9C8A-44F2-94A6-AD7025C43B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526071"/>
                <a:ext cx="6222" cy="40038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76D465A-2F8A-4EE0-BD48-7F73820A9F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1922033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2CF9958-19D9-47EF-AF53-C8DC42A5D9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926458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B330868-357E-4E69-B052-45A67EAFAEF1}"/>
                </a:ext>
              </a:extLst>
            </p:cNvPr>
            <p:cNvSpPr txBox="1"/>
            <p:nvPr/>
          </p:nvSpPr>
          <p:spPr>
            <a:xfrm>
              <a:off x="4033375" y="1104466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R1</a:t>
              </a:r>
            </a:p>
            <a:p>
              <a:r>
                <a:rPr lang="en-US" sz="2400" dirty="0"/>
                <a:t>25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2274B06-1187-4245-9D76-4C61E628F78C}"/>
                </a:ext>
              </a:extLst>
            </p:cNvPr>
            <p:cNvSpPr txBox="1"/>
            <p:nvPr/>
          </p:nvSpPr>
          <p:spPr>
            <a:xfrm>
              <a:off x="5929508" y="1104466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R2</a:t>
              </a:r>
            </a:p>
            <a:p>
              <a:r>
                <a:rPr lang="en-US" sz="2400" dirty="0"/>
                <a:t>25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19E2CE6-D275-410E-BE1C-63279C6B867F}"/>
                </a:ext>
              </a:extLst>
            </p:cNvPr>
            <p:cNvSpPr txBox="1"/>
            <p:nvPr/>
          </p:nvSpPr>
          <p:spPr>
            <a:xfrm>
              <a:off x="7870851" y="1109427"/>
              <a:ext cx="5453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R3</a:t>
              </a:r>
            </a:p>
            <a:p>
              <a:r>
                <a:rPr lang="en-US" sz="2400" dirty="0"/>
                <a:t>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B6AF687-8612-487C-A408-8C10B1C9D754}"/>
                </a:ext>
              </a:extLst>
            </p:cNvPr>
            <p:cNvSpPr txBox="1"/>
            <p:nvPr/>
          </p:nvSpPr>
          <p:spPr>
            <a:xfrm>
              <a:off x="4019966" y="496000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R7</a:t>
              </a:r>
            </a:p>
            <a:p>
              <a:r>
                <a:rPr lang="en-US" sz="2400" dirty="0"/>
                <a:t>50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E14669D-B187-49EA-BB53-295EBA6ABA00}"/>
                </a:ext>
              </a:extLst>
            </p:cNvPr>
            <p:cNvSpPr txBox="1"/>
            <p:nvPr/>
          </p:nvSpPr>
          <p:spPr>
            <a:xfrm>
              <a:off x="5953448" y="4960864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R8</a:t>
              </a:r>
            </a:p>
            <a:p>
              <a:r>
                <a:rPr lang="en-US" sz="2400" dirty="0"/>
                <a:t>10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741A413-ADB6-496D-95BA-95BAB46E305C}"/>
                </a:ext>
              </a:extLst>
            </p:cNvPr>
            <p:cNvSpPr txBox="1"/>
            <p:nvPr/>
          </p:nvSpPr>
          <p:spPr>
            <a:xfrm>
              <a:off x="7777951" y="496000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R9</a:t>
              </a:r>
            </a:p>
            <a:p>
              <a:r>
                <a:rPr lang="en-US" sz="2400" dirty="0"/>
                <a:t>15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34DF2C4-73BB-4AB2-86E2-F43400C06732}"/>
                </a:ext>
              </a:extLst>
            </p:cNvPr>
            <p:cNvSpPr txBox="1"/>
            <p:nvPr/>
          </p:nvSpPr>
          <p:spPr>
            <a:xfrm>
              <a:off x="9193884" y="320641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R6</a:t>
              </a:r>
            </a:p>
            <a:p>
              <a:r>
                <a:rPr lang="en-US" sz="2400" dirty="0"/>
                <a:t>10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5E24F72-293B-490C-9E97-0918ECA48381}"/>
                </a:ext>
              </a:extLst>
            </p:cNvPr>
            <p:cNvSpPr txBox="1"/>
            <p:nvPr/>
          </p:nvSpPr>
          <p:spPr>
            <a:xfrm>
              <a:off x="2133560" y="2925634"/>
              <a:ext cx="92525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200V</a:t>
              </a:r>
            </a:p>
            <a:p>
              <a:r>
                <a:rPr lang="en-US" sz="2400" dirty="0"/>
                <a:t>2A</a:t>
              </a:r>
            </a:p>
            <a:p>
              <a:r>
                <a:rPr lang="en-US" sz="2400" dirty="0"/>
                <a:t>100 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8C54058-FF4D-4CB2-B2DA-9595036F34EB}"/>
                </a:ext>
              </a:extLst>
            </p:cNvPr>
            <p:cNvSpPr txBox="1"/>
            <p:nvPr/>
          </p:nvSpPr>
          <p:spPr>
            <a:xfrm>
              <a:off x="4429920" y="3309348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R4</a:t>
              </a:r>
            </a:p>
            <a:p>
              <a:r>
                <a:rPr lang="en-US" sz="2400" dirty="0"/>
                <a:t>50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E9E03F-90CC-45AD-9737-C33FF968CC28}"/>
                </a:ext>
              </a:extLst>
            </p:cNvPr>
            <p:cNvSpPr txBox="1"/>
            <p:nvPr/>
          </p:nvSpPr>
          <p:spPr>
            <a:xfrm>
              <a:off x="6349364" y="330934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R5</a:t>
              </a:r>
            </a:p>
            <a:p>
              <a:r>
                <a:rPr lang="en-US" sz="2400" dirty="0"/>
                <a:t>30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8503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PIER Chart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63" name="Table 10">
            <a:extLst>
              <a:ext uri="{FF2B5EF4-FFF2-40B4-BE49-F238E27FC236}">
                <a16:creationId xmlns:a16="http://schemas.microsoft.com/office/drawing/2014/main" id="{1408020B-250C-4732-AECA-D7491B5B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261649"/>
              </p:ext>
            </p:extLst>
          </p:nvPr>
        </p:nvGraphicFramePr>
        <p:xfrm>
          <a:off x="286721" y="1002710"/>
          <a:ext cx="9223663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6098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653518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2009803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891041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2303203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25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50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5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30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3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191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50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9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740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86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200 V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2 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100 </a:t>
                      </a:r>
                      <a:r>
                        <a:rPr lang="el-GR" sz="2800" dirty="0">
                          <a:solidFill>
                            <a:schemeClr val="tx1"/>
                          </a:solidFill>
                        </a:rPr>
                        <a:t>Ω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grpSp>
        <p:nvGrpSpPr>
          <p:cNvPr id="75" name="Group 74">
            <a:extLst>
              <a:ext uri="{FF2B5EF4-FFF2-40B4-BE49-F238E27FC236}">
                <a16:creationId xmlns:a16="http://schemas.microsoft.com/office/drawing/2014/main" id="{2673D435-BB18-428B-A3DA-21A978EC8B02}"/>
              </a:ext>
            </a:extLst>
          </p:cNvPr>
          <p:cNvGrpSpPr/>
          <p:nvPr/>
        </p:nvGrpSpPr>
        <p:grpSpPr>
          <a:xfrm>
            <a:off x="10064960" y="680964"/>
            <a:ext cx="1838131" cy="1838131"/>
            <a:chOff x="10064960" y="139788"/>
            <a:chExt cx="1838131" cy="183813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16D130-AA42-4F60-856E-DD8EA2BEF96B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879158-2C26-4BBD-BD93-87BB01D4C5D3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5FA4C84-9C30-4CC9-9073-D610AD6DB6E1}"/>
                  </a:ext>
                </a:extLst>
              </p:cNvPr>
              <p:cNvCxnSpPr>
                <a:stCxn id="8" idx="2"/>
                <a:endCxn id="8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FC439-6A6D-4AF3-A11A-82E5D4348D5B}"/>
                  </a:ext>
                </a:extLst>
              </p:cNvPr>
              <p:cNvCxnSpPr>
                <a:stCxn id="8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3CAE845-C079-4EC6-93A5-502DAD609963}"/>
                </a:ext>
              </a:extLst>
            </p:cNvPr>
            <p:cNvSpPr txBox="1"/>
            <p:nvPr/>
          </p:nvSpPr>
          <p:spPr>
            <a:xfrm>
              <a:off x="10748282" y="2764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FE7B5C0-A495-4A42-870A-F2B070F84326}"/>
                </a:ext>
              </a:extLst>
            </p:cNvPr>
            <p:cNvSpPr txBox="1"/>
            <p:nvPr/>
          </p:nvSpPr>
          <p:spPr>
            <a:xfrm>
              <a:off x="10410978" y="116150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47012B-63EB-4043-B358-4EA530CA9380}"/>
                </a:ext>
              </a:extLst>
            </p:cNvPr>
            <p:cNvSpPr txBox="1"/>
            <p:nvPr/>
          </p:nvSpPr>
          <p:spPr>
            <a:xfrm>
              <a:off x="11099707" y="1131557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F3286AA-EDBF-430E-B742-F606E782D9EB}"/>
              </a:ext>
            </a:extLst>
          </p:cNvPr>
          <p:cNvGrpSpPr/>
          <p:nvPr/>
        </p:nvGrpSpPr>
        <p:grpSpPr>
          <a:xfrm>
            <a:off x="10095721" y="2926152"/>
            <a:ext cx="1838131" cy="1838131"/>
            <a:chOff x="10095721" y="2384976"/>
            <a:chExt cx="1838131" cy="183813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BB790B-9D94-4207-BFF1-95B19AE54204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CAB1502-A98F-4134-B98F-3BCFC20AC30C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D0167C3-4EAE-41D2-8533-4E7E866B0837}"/>
                  </a:ext>
                </a:extLst>
              </p:cNvPr>
              <p:cNvCxnSpPr>
                <a:stCxn id="67" idx="2"/>
                <a:endCxn id="67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DDAF6EB-2799-4DA7-AAF8-8BF051D89168}"/>
                  </a:ext>
                </a:extLst>
              </p:cNvPr>
              <p:cNvCxnSpPr>
                <a:stCxn id="67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DDA196-3F77-408A-BE46-A0256F3EB521}"/>
                </a:ext>
              </a:extLst>
            </p:cNvPr>
            <p:cNvSpPr txBox="1"/>
            <p:nvPr/>
          </p:nvSpPr>
          <p:spPr>
            <a:xfrm>
              <a:off x="10807547" y="2476212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F57E9EB-75BB-41E6-95BC-2124EF026C74}"/>
                </a:ext>
              </a:extLst>
            </p:cNvPr>
            <p:cNvSpPr txBox="1"/>
            <p:nvPr/>
          </p:nvSpPr>
          <p:spPr>
            <a:xfrm>
              <a:off x="10446596" y="3340201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D2C1A5-1ADD-4837-843E-3EB8D85BE2C2}"/>
                </a:ext>
              </a:extLst>
            </p:cNvPr>
            <p:cNvSpPr txBox="1"/>
            <p:nvPr/>
          </p:nvSpPr>
          <p:spPr>
            <a:xfrm>
              <a:off x="11158972" y="3331305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AE73983-9F59-46F7-A17D-34E48ED268B4}"/>
              </a:ext>
            </a:extLst>
          </p:cNvPr>
          <p:cNvSpPr txBox="1"/>
          <p:nvPr/>
        </p:nvSpPr>
        <p:spPr>
          <a:xfrm>
            <a:off x="4038600" y="1600029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2 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E5BDA9-B437-49A6-B73E-5D9B925A8463}"/>
              </a:ext>
            </a:extLst>
          </p:cNvPr>
          <p:cNvSpPr txBox="1"/>
          <p:nvPr/>
        </p:nvSpPr>
        <p:spPr>
          <a:xfrm>
            <a:off x="4038600" y="4680265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2 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FBCD11A-576D-4B79-A023-D30D201B02E7}"/>
              </a:ext>
            </a:extLst>
          </p:cNvPr>
          <p:cNvSpPr txBox="1"/>
          <p:nvPr/>
        </p:nvSpPr>
        <p:spPr>
          <a:xfrm>
            <a:off x="2117651" y="1600029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50 V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CF8BE0-34D5-4E95-99F6-A5E9F64353BF}"/>
              </a:ext>
            </a:extLst>
          </p:cNvPr>
          <p:cNvSpPr txBox="1"/>
          <p:nvPr/>
        </p:nvSpPr>
        <p:spPr>
          <a:xfrm>
            <a:off x="2117650" y="4680265"/>
            <a:ext cx="10182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100 V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6AA26C-664E-4F34-9AAD-6431B6899527}"/>
              </a:ext>
            </a:extLst>
          </p:cNvPr>
          <p:cNvSpPr txBox="1"/>
          <p:nvPr/>
        </p:nvSpPr>
        <p:spPr>
          <a:xfrm>
            <a:off x="2117650" y="3167390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50 V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086875-2A56-4562-B118-D9C91ECA49E3}"/>
              </a:ext>
            </a:extLst>
          </p:cNvPr>
          <p:cNvSpPr txBox="1"/>
          <p:nvPr/>
        </p:nvSpPr>
        <p:spPr>
          <a:xfrm>
            <a:off x="4038600" y="3140147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 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529270E-FDB8-44FD-9882-B2F5CC71A098}"/>
              </a:ext>
            </a:extLst>
          </p:cNvPr>
          <p:cNvSpPr txBox="1"/>
          <p:nvPr/>
        </p:nvSpPr>
        <p:spPr>
          <a:xfrm>
            <a:off x="4007839" y="2123249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 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F69A38D-D06D-45C4-A72C-AAA820C2E593}"/>
              </a:ext>
            </a:extLst>
          </p:cNvPr>
          <p:cNvSpPr txBox="1"/>
          <p:nvPr/>
        </p:nvSpPr>
        <p:spPr>
          <a:xfrm>
            <a:off x="4007839" y="5203485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 A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52D8369-31A6-4F0F-861B-80059FF7C6B2}"/>
              </a:ext>
            </a:extLst>
          </p:cNvPr>
          <p:cNvSpPr txBox="1"/>
          <p:nvPr/>
        </p:nvSpPr>
        <p:spPr>
          <a:xfrm>
            <a:off x="2179326" y="2087400"/>
            <a:ext cx="840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25 V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8A0D83-8D99-434E-8825-311118DCF076}"/>
              </a:ext>
            </a:extLst>
          </p:cNvPr>
          <p:cNvSpPr txBox="1"/>
          <p:nvPr/>
        </p:nvSpPr>
        <p:spPr>
          <a:xfrm>
            <a:off x="2117650" y="5234154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10 V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8468D5-E90C-49DE-90E2-DDC173E7820E}"/>
              </a:ext>
            </a:extLst>
          </p:cNvPr>
          <p:cNvSpPr txBox="1"/>
          <p:nvPr/>
        </p:nvSpPr>
        <p:spPr>
          <a:xfrm>
            <a:off x="2174751" y="3641785"/>
            <a:ext cx="840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15 V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51DA49-B1EC-4E9A-838A-E64A61FEC06E}"/>
              </a:ext>
            </a:extLst>
          </p:cNvPr>
          <p:cNvSpPr txBox="1"/>
          <p:nvPr/>
        </p:nvSpPr>
        <p:spPr>
          <a:xfrm>
            <a:off x="3966887" y="3662739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0.5 A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0D56A1-DC90-45EA-A893-2E335DB383CD}"/>
              </a:ext>
            </a:extLst>
          </p:cNvPr>
          <p:cNvSpPr txBox="1"/>
          <p:nvPr/>
        </p:nvSpPr>
        <p:spPr>
          <a:xfrm>
            <a:off x="3947089" y="2602331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0.5 A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305CB6-EBE6-47A4-8D32-4BCCB89FC15F}"/>
              </a:ext>
            </a:extLst>
          </p:cNvPr>
          <p:cNvSpPr txBox="1"/>
          <p:nvPr/>
        </p:nvSpPr>
        <p:spPr>
          <a:xfrm>
            <a:off x="3978093" y="4131192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0.5 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56DF59E-2E37-4ECD-9AEE-EF38B289387D}"/>
              </a:ext>
            </a:extLst>
          </p:cNvPr>
          <p:cNvSpPr txBox="1"/>
          <p:nvPr/>
        </p:nvSpPr>
        <p:spPr>
          <a:xfrm>
            <a:off x="3945179" y="5721847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0.5 A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D665934-B70B-40CF-BA18-2D62908B2BF5}"/>
              </a:ext>
            </a:extLst>
          </p:cNvPr>
          <p:cNvSpPr txBox="1"/>
          <p:nvPr/>
        </p:nvSpPr>
        <p:spPr>
          <a:xfrm>
            <a:off x="2092552" y="2624861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2.5 V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33369C6-911B-4153-968D-175C64AA165B}"/>
              </a:ext>
            </a:extLst>
          </p:cNvPr>
          <p:cNvSpPr txBox="1"/>
          <p:nvPr/>
        </p:nvSpPr>
        <p:spPr>
          <a:xfrm>
            <a:off x="2180341" y="4185959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5 V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38AFAEC-CDB6-4F9F-89EC-C504BFD5A699}"/>
              </a:ext>
            </a:extLst>
          </p:cNvPr>
          <p:cNvSpPr txBox="1"/>
          <p:nvPr/>
        </p:nvSpPr>
        <p:spPr>
          <a:xfrm>
            <a:off x="2010370" y="5726705"/>
            <a:ext cx="926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7.5 V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DFDC9D4-D3A0-4936-88A9-0528FA941BA3}"/>
              </a:ext>
            </a:extLst>
          </p:cNvPr>
          <p:cNvSpPr txBox="1"/>
          <p:nvPr/>
        </p:nvSpPr>
        <p:spPr>
          <a:xfrm>
            <a:off x="7883213" y="1600029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100 W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052BACC-9833-4809-A859-01DF41BC0767}"/>
              </a:ext>
            </a:extLst>
          </p:cNvPr>
          <p:cNvSpPr txBox="1"/>
          <p:nvPr/>
        </p:nvSpPr>
        <p:spPr>
          <a:xfrm>
            <a:off x="7898594" y="2123249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25 W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DFB2AD9-6C7B-43B8-A009-7512A6E4E02E}"/>
              </a:ext>
            </a:extLst>
          </p:cNvPr>
          <p:cNvSpPr txBox="1"/>
          <p:nvPr/>
        </p:nvSpPr>
        <p:spPr>
          <a:xfrm>
            <a:off x="7774062" y="2610620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1.25 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993FE5-51E0-4514-977C-18E6A0EB39C3}"/>
              </a:ext>
            </a:extLst>
          </p:cNvPr>
          <p:cNvSpPr txBox="1"/>
          <p:nvPr/>
        </p:nvSpPr>
        <p:spPr>
          <a:xfrm>
            <a:off x="7815521" y="3146888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50 W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FE43357-8F84-4E17-9465-E23F7FC54017}"/>
              </a:ext>
            </a:extLst>
          </p:cNvPr>
          <p:cNvSpPr txBox="1"/>
          <p:nvPr/>
        </p:nvSpPr>
        <p:spPr>
          <a:xfrm>
            <a:off x="7767362" y="3656626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7.5 W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5AC1011-9DCE-4118-8A1F-386D70A033A6}"/>
              </a:ext>
            </a:extLst>
          </p:cNvPr>
          <p:cNvSpPr txBox="1"/>
          <p:nvPr/>
        </p:nvSpPr>
        <p:spPr>
          <a:xfrm>
            <a:off x="7760662" y="4177070"/>
            <a:ext cx="10422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2.5 W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24724E-2A3D-439C-9DF2-FBB5682CBDFE}"/>
              </a:ext>
            </a:extLst>
          </p:cNvPr>
          <p:cNvSpPr txBox="1"/>
          <p:nvPr/>
        </p:nvSpPr>
        <p:spPr>
          <a:xfrm>
            <a:off x="7773239" y="4707816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200 W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E94E6A4-2144-4B2D-B5EF-BDF01CE28A91}"/>
              </a:ext>
            </a:extLst>
          </p:cNvPr>
          <p:cNvSpPr txBox="1"/>
          <p:nvPr/>
        </p:nvSpPr>
        <p:spPr>
          <a:xfrm>
            <a:off x="7760662" y="5228260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10 W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7CC4392-FFE1-4EC5-8B83-4F9A1D87C088}"/>
              </a:ext>
            </a:extLst>
          </p:cNvPr>
          <p:cNvSpPr txBox="1"/>
          <p:nvPr/>
        </p:nvSpPr>
        <p:spPr>
          <a:xfrm>
            <a:off x="7721676" y="5725677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3.75 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2EBC84A-5275-447D-8936-DFA7414910F9}"/>
              </a:ext>
            </a:extLst>
          </p:cNvPr>
          <p:cNvSpPr txBox="1"/>
          <p:nvPr/>
        </p:nvSpPr>
        <p:spPr>
          <a:xfrm>
            <a:off x="7721824" y="6229250"/>
            <a:ext cx="1133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400 W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552D51B-FD3F-4F00-88FB-B5407F530846}"/>
              </a:ext>
            </a:extLst>
          </p:cNvPr>
          <p:cNvCxnSpPr>
            <a:cxnSpLocks/>
          </p:cNvCxnSpPr>
          <p:nvPr/>
        </p:nvCxnSpPr>
        <p:spPr>
          <a:xfrm>
            <a:off x="9122734" y="1995898"/>
            <a:ext cx="0" cy="44474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F55D17A-B2E8-47D6-9977-48D17A9F25F9}"/>
              </a:ext>
            </a:extLst>
          </p:cNvPr>
          <p:cNvSpPr/>
          <p:nvPr/>
        </p:nvSpPr>
        <p:spPr>
          <a:xfrm>
            <a:off x="7612912" y="6229250"/>
            <a:ext cx="1236583" cy="492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C29BCB2-CDCE-4F0A-8F0C-777EC7C910F1}"/>
              </a:ext>
            </a:extLst>
          </p:cNvPr>
          <p:cNvSpPr/>
          <p:nvPr/>
        </p:nvSpPr>
        <p:spPr>
          <a:xfrm>
            <a:off x="1615132" y="6275898"/>
            <a:ext cx="3294626" cy="4922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34192457-7E44-440E-8948-7E92205625DD}"/>
              </a:ext>
            </a:extLst>
          </p:cNvPr>
          <p:cNvCxnSpPr>
            <a:stCxn id="55" idx="5"/>
            <a:endCxn id="14" idx="2"/>
          </p:cNvCxnSpPr>
          <p:nvPr/>
        </p:nvCxnSpPr>
        <p:spPr>
          <a:xfrm rot="5400000" flipH="1" flipV="1">
            <a:off x="5909753" y="4992880"/>
            <a:ext cx="220675" cy="3185641"/>
          </a:xfrm>
          <a:prstGeom prst="curvedConnector4">
            <a:avLst>
              <a:gd name="adj1" fmla="val -103591"/>
              <a:gd name="adj2" fmla="val 57573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26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14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65A23-936F-46D4-8FB0-ABB80D5E9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242596"/>
            <a:ext cx="5137479" cy="727788"/>
          </a:xfrm>
        </p:spPr>
        <p:txBody>
          <a:bodyPr/>
          <a:lstStyle/>
          <a:p>
            <a:r>
              <a:rPr lang="en-US" dirty="0"/>
              <a:t>Class Problem 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1E9D7-F6FF-4982-A254-6073DE78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D292-C578-4B9A-9B27-6F7C8360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17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F325D18-FC6F-4415-A8B9-AA0D42F2DDCC}"/>
              </a:ext>
            </a:extLst>
          </p:cNvPr>
          <p:cNvGrpSpPr/>
          <p:nvPr/>
        </p:nvGrpSpPr>
        <p:grpSpPr>
          <a:xfrm>
            <a:off x="2133560" y="1104466"/>
            <a:ext cx="7761157" cy="4687395"/>
            <a:chOff x="2133560" y="1104466"/>
            <a:chExt cx="7761157" cy="4687395"/>
          </a:xfrm>
        </p:grpSpPr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6490541C-3CFC-4464-98B1-42B10C04CA75}"/>
                </a:ext>
              </a:extLst>
            </p:cNvPr>
            <p:cNvGrpSpPr/>
            <p:nvPr/>
          </p:nvGrpSpPr>
          <p:grpSpPr>
            <a:xfrm>
              <a:off x="2944705" y="1909057"/>
              <a:ext cx="6302589" cy="3039885"/>
              <a:chOff x="7674678" y="1858584"/>
              <a:chExt cx="2395794" cy="1131324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7379EE3E-887A-4C38-8D2F-A0C9700E8D04}"/>
                  </a:ext>
                </a:extLst>
              </p:cNvPr>
              <p:cNvSpPr/>
              <p:nvPr/>
            </p:nvSpPr>
            <p:spPr>
              <a:xfrm>
                <a:off x="7863771" y="185858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BF25AA7-B7F9-4C1F-9CCD-F6F689BB9914}"/>
                  </a:ext>
                </a:extLst>
              </p:cNvPr>
              <p:cNvSpPr/>
              <p:nvPr/>
            </p:nvSpPr>
            <p:spPr>
              <a:xfrm>
                <a:off x="8576348" y="1858693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DE7323E-7701-4F70-9B05-85ACB7D688EC}"/>
                  </a:ext>
                </a:extLst>
              </p:cNvPr>
              <p:cNvSpPr/>
              <p:nvPr/>
            </p:nvSpPr>
            <p:spPr>
              <a:xfrm>
                <a:off x="9292238" y="1858584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462B8FCC-0232-47BA-AB5F-CD8FD16B3E9E}"/>
                  </a:ext>
                </a:extLst>
              </p:cNvPr>
              <p:cNvSpPr/>
              <p:nvPr/>
            </p:nvSpPr>
            <p:spPr>
              <a:xfrm>
                <a:off x="7863771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7DC140D1-D417-4F0A-85B2-57489786B637}"/>
                  </a:ext>
                </a:extLst>
              </p:cNvPr>
              <p:cNvSpPr/>
              <p:nvPr/>
            </p:nvSpPr>
            <p:spPr>
              <a:xfrm>
                <a:off x="9292238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800D7D3-D1A0-4BFC-8FB7-51101C27A7DF}"/>
                  </a:ext>
                </a:extLst>
              </p:cNvPr>
              <p:cNvSpPr/>
              <p:nvPr/>
            </p:nvSpPr>
            <p:spPr>
              <a:xfrm>
                <a:off x="8576348" y="2865217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AAF020D5-DA50-4523-B90C-EAB1EF1A2F68}"/>
                  </a:ext>
                </a:extLst>
              </p:cNvPr>
              <p:cNvSpPr/>
              <p:nvPr/>
            </p:nvSpPr>
            <p:spPr>
              <a:xfrm rot="5400000">
                <a:off x="9650182" y="2361847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83E17CD3-056D-44D5-B3A8-A6AFA5C5D85F}"/>
                  </a:ext>
                </a:extLst>
              </p:cNvPr>
              <p:cNvSpPr/>
              <p:nvPr/>
            </p:nvSpPr>
            <p:spPr>
              <a:xfrm rot="5400000">
                <a:off x="8934292" y="236184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08C850F-9C26-4D0E-808F-A4A81E222001}"/>
                  </a:ext>
                </a:extLst>
              </p:cNvPr>
              <p:cNvSpPr/>
              <p:nvPr/>
            </p:nvSpPr>
            <p:spPr>
              <a:xfrm rot="5400000">
                <a:off x="8218402" y="240327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A41E312-AA9C-4960-9BCC-0C63E0E3D5E8}"/>
                  </a:ext>
                </a:extLst>
              </p:cNvPr>
              <p:cNvCxnSpPr>
                <a:stCxn id="19" idx="0"/>
                <a:endCxn id="26" idx="0"/>
              </p:cNvCxnSpPr>
              <p:nvPr/>
            </p:nvCxnSpPr>
            <p:spPr>
              <a:xfrm flipH="1">
                <a:off x="8575353" y="1922033"/>
                <a:ext cx="995" cy="18564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1260EB4-C8E6-484A-9F39-0E7B04568C0E}"/>
                  </a:ext>
                </a:extLst>
              </p:cNvPr>
              <p:cNvCxnSpPr>
                <a:cxnSpLocks/>
                <a:endCxn id="23" idx="0"/>
              </p:cNvCxnSpPr>
              <p:nvPr/>
            </p:nvCxnSpPr>
            <p:spPr>
              <a:xfrm>
                <a:off x="8575353" y="2823569"/>
                <a:ext cx="995" cy="1049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FAD47A8-6986-4E56-B998-4D5DC3F8978F}"/>
                  </a:ext>
                </a:extLst>
              </p:cNvPr>
              <p:cNvCxnSpPr>
                <a:cxnSpLocks/>
                <a:stCxn id="20" idx="0"/>
                <a:endCxn id="25" idx="0"/>
              </p:cNvCxnSpPr>
              <p:nvPr/>
            </p:nvCxnSpPr>
            <p:spPr>
              <a:xfrm flipH="1">
                <a:off x="9291243" y="1921924"/>
                <a:ext cx="995" cy="1443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AC343869-F815-4854-BB18-68AC565E4F53}"/>
                  </a:ext>
                </a:extLst>
              </p:cNvPr>
              <p:cNvCxnSpPr>
                <a:cxnSpLocks/>
                <a:stCxn id="20" idx="9"/>
                <a:endCxn id="24" idx="0"/>
              </p:cNvCxnSpPr>
              <p:nvPr/>
            </p:nvCxnSpPr>
            <p:spPr>
              <a:xfrm flipH="1">
                <a:off x="10007133" y="1919934"/>
                <a:ext cx="995" cy="146314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501C972A-BC08-4561-BD60-FFBEF6B40027}"/>
                  </a:ext>
                </a:extLst>
              </p:cNvPr>
              <p:cNvCxnSpPr>
                <a:cxnSpLocks/>
                <a:stCxn id="25" idx="9"/>
                <a:endCxn id="22" idx="0"/>
              </p:cNvCxnSpPr>
              <p:nvPr/>
            </p:nvCxnSpPr>
            <p:spPr>
              <a:xfrm flipH="1">
                <a:off x="9292238" y="2782136"/>
                <a:ext cx="995" cy="146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31A6B9B-6776-4605-9C1E-D6E139C47D3D}"/>
                  </a:ext>
                </a:extLst>
              </p:cNvPr>
              <p:cNvCxnSpPr>
                <a:cxnSpLocks/>
                <a:stCxn id="24" idx="9"/>
                <a:endCxn id="22" idx="9"/>
              </p:cNvCxnSpPr>
              <p:nvPr/>
            </p:nvCxnSpPr>
            <p:spPr>
              <a:xfrm flipH="1">
                <a:off x="10008128" y="2782138"/>
                <a:ext cx="995" cy="14432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6D71C70A-BE88-4526-ADF5-C1CF6FACEE9B}"/>
                  </a:ext>
                </a:extLst>
              </p:cNvPr>
              <p:cNvGrpSpPr/>
              <p:nvPr/>
            </p:nvGrpSpPr>
            <p:grpSpPr>
              <a:xfrm>
                <a:off x="7674678" y="2327669"/>
                <a:ext cx="188168" cy="203679"/>
                <a:chOff x="7674678" y="2327669"/>
                <a:chExt cx="188168" cy="203679"/>
              </a:xfrm>
            </p:grpSpPr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03D98604-95D3-4ECD-8867-4552EDE170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898" y="2465623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3DF1F3D-45D8-4B83-85BE-80725385790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7068" y="2531348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739AB1A2-31E1-4022-9996-3D0C3515DED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4678" y="2406399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F780D182-127F-43A0-B7A9-C35B7E5D80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398" y="2327669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B9479649-6BE1-41E6-9081-546A25B233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6572" y="1927311"/>
                <a:ext cx="1" cy="40035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818D8D7C-9C8A-44F2-94A6-AD7025C43B6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526071"/>
                <a:ext cx="6222" cy="40038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76D465A-2F8A-4EE0-BD48-7F73820A9F4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1922033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22CF9958-19D9-47EF-AF53-C8DC42A5D9B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926458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B330868-357E-4E69-B052-45A67EAFAEF1}"/>
                </a:ext>
              </a:extLst>
            </p:cNvPr>
            <p:cNvSpPr txBox="1"/>
            <p:nvPr/>
          </p:nvSpPr>
          <p:spPr>
            <a:xfrm>
              <a:off x="4033375" y="1104466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R1</a:t>
              </a:r>
            </a:p>
            <a:p>
              <a:r>
                <a:rPr lang="en-US" sz="2400" dirty="0"/>
                <a:t>25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2274B06-1187-4245-9D76-4C61E628F78C}"/>
                </a:ext>
              </a:extLst>
            </p:cNvPr>
            <p:cNvSpPr txBox="1"/>
            <p:nvPr/>
          </p:nvSpPr>
          <p:spPr>
            <a:xfrm>
              <a:off x="5929508" y="1104466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R2</a:t>
              </a:r>
            </a:p>
            <a:p>
              <a:r>
                <a:rPr lang="en-US" sz="2400" dirty="0"/>
                <a:t>25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19E2CE6-D275-410E-BE1C-63279C6B867F}"/>
                </a:ext>
              </a:extLst>
            </p:cNvPr>
            <p:cNvSpPr txBox="1"/>
            <p:nvPr/>
          </p:nvSpPr>
          <p:spPr>
            <a:xfrm>
              <a:off x="7870851" y="1109427"/>
              <a:ext cx="54534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R3</a:t>
              </a:r>
            </a:p>
            <a:p>
              <a:r>
                <a:rPr lang="en-US" sz="2400" dirty="0"/>
                <a:t>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B6AF687-8612-487C-A408-8C10B1C9D754}"/>
                </a:ext>
              </a:extLst>
            </p:cNvPr>
            <p:cNvSpPr txBox="1"/>
            <p:nvPr/>
          </p:nvSpPr>
          <p:spPr>
            <a:xfrm>
              <a:off x="4019966" y="496000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R7</a:t>
              </a:r>
            </a:p>
            <a:p>
              <a:r>
                <a:rPr lang="en-US" sz="2400" dirty="0"/>
                <a:t>50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E14669D-B187-49EA-BB53-295EBA6ABA00}"/>
                </a:ext>
              </a:extLst>
            </p:cNvPr>
            <p:cNvSpPr txBox="1"/>
            <p:nvPr/>
          </p:nvSpPr>
          <p:spPr>
            <a:xfrm>
              <a:off x="5953448" y="4960864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R8</a:t>
              </a:r>
            </a:p>
            <a:p>
              <a:r>
                <a:rPr lang="en-US" sz="2400" dirty="0"/>
                <a:t>10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741A413-ADB6-496D-95BA-95BAB46E305C}"/>
                </a:ext>
              </a:extLst>
            </p:cNvPr>
            <p:cNvSpPr txBox="1"/>
            <p:nvPr/>
          </p:nvSpPr>
          <p:spPr>
            <a:xfrm>
              <a:off x="7777951" y="496000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R9</a:t>
              </a:r>
            </a:p>
            <a:p>
              <a:r>
                <a:rPr lang="en-US" sz="2400" dirty="0"/>
                <a:t>15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34DF2C4-73BB-4AB2-86E2-F43400C06732}"/>
                </a:ext>
              </a:extLst>
            </p:cNvPr>
            <p:cNvSpPr txBox="1"/>
            <p:nvPr/>
          </p:nvSpPr>
          <p:spPr>
            <a:xfrm>
              <a:off x="9193884" y="320641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R6</a:t>
              </a:r>
            </a:p>
            <a:p>
              <a:r>
                <a:rPr lang="en-US" sz="2400" dirty="0"/>
                <a:t>10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5E24F72-293B-490C-9E97-0918ECA48381}"/>
                </a:ext>
              </a:extLst>
            </p:cNvPr>
            <p:cNvSpPr txBox="1"/>
            <p:nvPr/>
          </p:nvSpPr>
          <p:spPr>
            <a:xfrm>
              <a:off x="2133560" y="2925634"/>
              <a:ext cx="925253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200V</a:t>
              </a:r>
            </a:p>
            <a:p>
              <a:r>
                <a:rPr lang="en-US" sz="2400" dirty="0"/>
                <a:t>2A</a:t>
              </a:r>
            </a:p>
            <a:p>
              <a:r>
                <a:rPr lang="en-US" sz="2400" dirty="0"/>
                <a:t>100 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8C54058-FF4D-4CB2-B2DA-9595036F34EB}"/>
                </a:ext>
              </a:extLst>
            </p:cNvPr>
            <p:cNvSpPr txBox="1"/>
            <p:nvPr/>
          </p:nvSpPr>
          <p:spPr>
            <a:xfrm>
              <a:off x="4429920" y="3309348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R4</a:t>
              </a:r>
            </a:p>
            <a:p>
              <a:r>
                <a:rPr lang="en-US" sz="2400" dirty="0"/>
                <a:t>50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58E9E03F-90CC-45AD-9737-C33FF968CC28}"/>
                </a:ext>
              </a:extLst>
            </p:cNvPr>
            <p:cNvSpPr txBox="1"/>
            <p:nvPr/>
          </p:nvSpPr>
          <p:spPr>
            <a:xfrm>
              <a:off x="6349364" y="3309347"/>
              <a:ext cx="70083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R5</a:t>
              </a:r>
            </a:p>
            <a:p>
              <a:r>
                <a:rPr lang="en-US" sz="2400" dirty="0"/>
                <a:t>30</a:t>
              </a:r>
              <a:r>
                <a:rPr lang="el-GR" sz="2400" dirty="0"/>
                <a:t>Ω</a:t>
              </a:r>
              <a:endParaRPr lang="en-US" sz="2400" dirty="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A949FB7-5273-4228-9590-5628F343105F}"/>
              </a:ext>
            </a:extLst>
          </p:cNvPr>
          <p:cNvSpPr txBox="1"/>
          <p:nvPr/>
        </p:nvSpPr>
        <p:spPr>
          <a:xfrm>
            <a:off x="10970804" y="16518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3159583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B5054-CE1E-40C8-A52C-93D0A1496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6EBF6-DAF4-4C5A-B737-BB8817F4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4DDA4-D699-4900-87FC-90E9293D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91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PIER Chart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63" name="Table 10">
            <a:extLst>
              <a:ext uri="{FF2B5EF4-FFF2-40B4-BE49-F238E27FC236}">
                <a16:creationId xmlns:a16="http://schemas.microsoft.com/office/drawing/2014/main" id="{1408020B-250C-4732-AECA-D7491B5B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8104102"/>
              </p:ext>
            </p:extLst>
          </p:nvPr>
        </p:nvGraphicFramePr>
        <p:xfrm>
          <a:off x="286721" y="1002710"/>
          <a:ext cx="9223663" cy="576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6098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653518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2009803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891041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2303203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5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3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191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9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740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86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grpSp>
        <p:nvGrpSpPr>
          <p:cNvPr id="75" name="Group 74">
            <a:extLst>
              <a:ext uri="{FF2B5EF4-FFF2-40B4-BE49-F238E27FC236}">
                <a16:creationId xmlns:a16="http://schemas.microsoft.com/office/drawing/2014/main" id="{2673D435-BB18-428B-A3DA-21A978EC8B02}"/>
              </a:ext>
            </a:extLst>
          </p:cNvPr>
          <p:cNvGrpSpPr/>
          <p:nvPr/>
        </p:nvGrpSpPr>
        <p:grpSpPr>
          <a:xfrm>
            <a:off x="10064960" y="680964"/>
            <a:ext cx="1838131" cy="1838131"/>
            <a:chOff x="10064960" y="139788"/>
            <a:chExt cx="1838131" cy="183813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16D130-AA42-4F60-856E-DD8EA2BEF96B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879158-2C26-4BBD-BD93-87BB01D4C5D3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5FA4C84-9C30-4CC9-9073-D610AD6DB6E1}"/>
                  </a:ext>
                </a:extLst>
              </p:cNvPr>
              <p:cNvCxnSpPr>
                <a:stCxn id="8" idx="2"/>
                <a:endCxn id="8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FC439-6A6D-4AF3-A11A-82E5D4348D5B}"/>
                  </a:ext>
                </a:extLst>
              </p:cNvPr>
              <p:cNvCxnSpPr>
                <a:stCxn id="8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3CAE845-C079-4EC6-93A5-502DAD609963}"/>
                </a:ext>
              </a:extLst>
            </p:cNvPr>
            <p:cNvSpPr txBox="1"/>
            <p:nvPr/>
          </p:nvSpPr>
          <p:spPr>
            <a:xfrm>
              <a:off x="10748282" y="2764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FE7B5C0-A495-4A42-870A-F2B070F84326}"/>
                </a:ext>
              </a:extLst>
            </p:cNvPr>
            <p:cNvSpPr txBox="1"/>
            <p:nvPr/>
          </p:nvSpPr>
          <p:spPr>
            <a:xfrm>
              <a:off x="10410978" y="116150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47012B-63EB-4043-B358-4EA530CA9380}"/>
                </a:ext>
              </a:extLst>
            </p:cNvPr>
            <p:cNvSpPr txBox="1"/>
            <p:nvPr/>
          </p:nvSpPr>
          <p:spPr>
            <a:xfrm>
              <a:off x="11099707" y="1131557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F3286AA-EDBF-430E-B742-F606E782D9EB}"/>
              </a:ext>
            </a:extLst>
          </p:cNvPr>
          <p:cNvGrpSpPr/>
          <p:nvPr/>
        </p:nvGrpSpPr>
        <p:grpSpPr>
          <a:xfrm>
            <a:off x="10095721" y="2926152"/>
            <a:ext cx="1838131" cy="1838131"/>
            <a:chOff x="10095721" y="2384976"/>
            <a:chExt cx="1838131" cy="183813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BB790B-9D94-4207-BFF1-95B19AE54204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CAB1502-A98F-4134-B98F-3BCFC20AC30C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D0167C3-4EAE-41D2-8533-4E7E866B0837}"/>
                  </a:ext>
                </a:extLst>
              </p:cNvPr>
              <p:cNvCxnSpPr>
                <a:stCxn id="67" idx="2"/>
                <a:endCxn id="67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DDAF6EB-2799-4DA7-AAF8-8BF051D89168}"/>
                  </a:ext>
                </a:extLst>
              </p:cNvPr>
              <p:cNvCxnSpPr>
                <a:stCxn id="67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DDA196-3F77-408A-BE46-A0256F3EB521}"/>
                </a:ext>
              </a:extLst>
            </p:cNvPr>
            <p:cNvSpPr txBox="1"/>
            <p:nvPr/>
          </p:nvSpPr>
          <p:spPr>
            <a:xfrm>
              <a:off x="10807547" y="2476212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F57E9EB-75BB-41E6-95BC-2124EF026C74}"/>
                </a:ext>
              </a:extLst>
            </p:cNvPr>
            <p:cNvSpPr txBox="1"/>
            <p:nvPr/>
          </p:nvSpPr>
          <p:spPr>
            <a:xfrm>
              <a:off x="10446596" y="3340201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D2C1A5-1ADD-4837-843E-3EB8D85BE2C2}"/>
                </a:ext>
              </a:extLst>
            </p:cNvPr>
            <p:cNvSpPr txBox="1"/>
            <p:nvPr/>
          </p:nvSpPr>
          <p:spPr>
            <a:xfrm>
              <a:off x="11158972" y="3331305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61BCD8F-9198-476E-ABB5-A23565B3AB26}"/>
              </a:ext>
            </a:extLst>
          </p:cNvPr>
          <p:cNvSpPr txBox="1"/>
          <p:nvPr/>
        </p:nvSpPr>
        <p:spPr>
          <a:xfrm>
            <a:off x="10970804" y="12785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1476842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0155-1B6B-4038-ACAC-4E5BF904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CC"/>
                </a:solidFill>
              </a:rPr>
              <a:t>Combination Circuits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01702-7989-4840-9925-F6D4F76C8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equivalent resistance in combination circuits.</a:t>
            </a:r>
          </a:p>
          <a:p>
            <a:r>
              <a:rPr lang="en-US" dirty="0"/>
              <a:t>Solve a combination circuit using a PIER Chart.</a:t>
            </a:r>
          </a:p>
          <a:p>
            <a:r>
              <a:rPr lang="en-US" dirty="0"/>
              <a:t>Using Kirchhoff’s Current and Voltage Laws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EA64A-31C4-42FF-8553-3FB8B0410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5B15F-A810-40DC-A2E4-95A5C4D62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83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B02E0-5D23-4E37-929E-E4EE975F7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46E9C-6C43-499E-816B-0C0DDE3D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20</a:t>
            </a:fld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B9EA29DD-4D7D-4183-9747-16608B9310B4}"/>
              </a:ext>
            </a:extLst>
          </p:cNvPr>
          <p:cNvGrpSpPr/>
          <p:nvPr/>
        </p:nvGrpSpPr>
        <p:grpSpPr>
          <a:xfrm>
            <a:off x="977876" y="694470"/>
            <a:ext cx="2695375" cy="2317091"/>
            <a:chOff x="977876" y="694470"/>
            <a:chExt cx="2695375" cy="2317091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30D9C30F-D594-45D3-96BE-D60BBC184EB3}"/>
                </a:ext>
              </a:extLst>
            </p:cNvPr>
            <p:cNvGrpSpPr/>
            <p:nvPr/>
          </p:nvGrpSpPr>
          <p:grpSpPr>
            <a:xfrm rot="5400000">
              <a:off x="621522" y="1689330"/>
              <a:ext cx="1390001" cy="321383"/>
              <a:chOff x="405211" y="2738180"/>
              <a:chExt cx="1803826" cy="389806"/>
            </a:xfrm>
          </p:grpSpPr>
          <p:cxnSp>
            <p:nvCxnSpPr>
              <p:cNvPr id="49" name="AutoShape 8">
                <a:extLst>
                  <a:ext uri="{FF2B5EF4-FFF2-40B4-BE49-F238E27FC236}">
                    <a16:creationId xmlns:a16="http://schemas.microsoft.com/office/drawing/2014/main" id="{13D85D34-9A55-4425-9058-2A524E4A2415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V="1">
                <a:off x="1346454" y="2842670"/>
                <a:ext cx="0" cy="18216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AutoShape 15">
                <a:extLst>
                  <a:ext uri="{FF2B5EF4-FFF2-40B4-BE49-F238E27FC236}">
                    <a16:creationId xmlns:a16="http://schemas.microsoft.com/office/drawing/2014/main" id="{CBF65090-FBE6-4FE8-9966-4425C3A24B91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rot="16200000">
                <a:off x="1775158" y="2490228"/>
                <a:ext cx="414" cy="86734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AutoShape 8">
                <a:extLst>
                  <a:ext uri="{FF2B5EF4-FFF2-40B4-BE49-F238E27FC236}">
                    <a16:creationId xmlns:a16="http://schemas.microsoft.com/office/drawing/2014/main" id="{8150078D-729A-4AEC-9028-24918E7794B4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V="1">
                <a:off x="1219702" y="2738180"/>
                <a:ext cx="0" cy="38980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AutoShape 15">
                <a:extLst>
                  <a:ext uri="{FF2B5EF4-FFF2-40B4-BE49-F238E27FC236}">
                    <a16:creationId xmlns:a16="http://schemas.microsoft.com/office/drawing/2014/main" id="{BEDFAD30-832B-4612-9E03-8C6D80702DF1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rot="16200000" flipH="1">
                <a:off x="812651" y="2516254"/>
                <a:ext cx="2" cy="81488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0656BD0-C5D4-46DC-8C48-5F600C257E22}"/>
                </a:ext>
              </a:extLst>
            </p:cNvPr>
            <p:cNvSpPr/>
            <p:nvPr/>
          </p:nvSpPr>
          <p:spPr>
            <a:xfrm>
              <a:off x="977876" y="1367593"/>
              <a:ext cx="312906" cy="907684"/>
            </a:xfrm>
            <a:prstGeom prst="rect">
              <a:avLst/>
            </a:prstGeom>
            <a:ln>
              <a:noFill/>
            </a:ln>
          </p:spPr>
          <p:txBody>
            <a:bodyPr wrap="none" numCol="1">
              <a:spAutoFit/>
            </a:bodyPr>
            <a:lstStyle/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2000" dirty="0">
                  <a:ea typeface="Calibri"/>
                  <a:cs typeface="Times New Roman"/>
                </a:rPr>
                <a:t>+</a:t>
              </a:r>
            </a:p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2000" dirty="0">
                  <a:ea typeface="Calibri"/>
                  <a:cs typeface="Times New Roman"/>
                </a:rPr>
                <a:t>-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612AD6-36B8-437B-9D71-02EF4AA5B1F8}"/>
                </a:ext>
              </a:extLst>
            </p:cNvPr>
            <p:cNvGrpSpPr/>
            <p:nvPr/>
          </p:nvGrpSpPr>
          <p:grpSpPr>
            <a:xfrm>
              <a:off x="1317321" y="694470"/>
              <a:ext cx="1516301" cy="524746"/>
              <a:chOff x="5842793" y="2170893"/>
              <a:chExt cx="1839121" cy="680972"/>
            </a:xfrm>
          </p:grpSpPr>
          <p:sp>
            <p:nvSpPr>
              <p:cNvPr id="34" name="Text Box 5">
                <a:extLst>
                  <a:ext uri="{FF2B5EF4-FFF2-40B4-BE49-F238E27FC236}">
                    <a16:creationId xmlns:a16="http://schemas.microsoft.com/office/drawing/2014/main" id="{818053AD-915A-4C0E-B62E-490BA1E4407D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295917" y="2170893"/>
                <a:ext cx="962217" cy="5218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numCol="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dirty="0">
                    <a:latin typeface="+mn-lt"/>
                  </a:rPr>
                  <a:t>220</a:t>
                </a:r>
                <a:r>
                  <a:rPr lang="en-US" sz="2000" dirty="0">
                    <a:latin typeface="Symbol" pitchFamily="18" charset="2"/>
                  </a:rPr>
                  <a:t>W</a:t>
                </a:r>
                <a:endParaRPr lang="en-US" sz="2000" dirty="0">
                  <a:latin typeface="+mn-lt"/>
                </a:endParaRPr>
              </a:p>
            </p:txBody>
          </p: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41F184DC-6885-4C2D-8AC7-DE3766E853C9}"/>
                  </a:ext>
                </a:extLst>
              </p:cNvPr>
              <p:cNvGrpSpPr/>
              <p:nvPr/>
            </p:nvGrpSpPr>
            <p:grpSpPr>
              <a:xfrm>
                <a:off x="5842793" y="2666193"/>
                <a:ext cx="1839121" cy="185672"/>
                <a:chOff x="5880224" y="2571086"/>
                <a:chExt cx="1839121" cy="347662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0ADF0574-3AF1-4382-BC0C-3D6997C8B2E8}"/>
                    </a:ext>
                  </a:extLst>
                </p:cNvPr>
                <p:cNvCxnSpPr/>
                <p:nvPr/>
              </p:nvCxnSpPr>
              <p:spPr>
                <a:xfrm flipH="1">
                  <a:off x="5880224" y="2743515"/>
                  <a:ext cx="627063" cy="476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6B0DBEDA-C616-4D3D-B0D1-252077BABA98}"/>
                    </a:ext>
                  </a:extLst>
                </p:cNvPr>
                <p:cNvCxnSpPr/>
                <p:nvPr/>
              </p:nvCxnSpPr>
              <p:spPr>
                <a:xfrm flipH="1">
                  <a:off x="7119270" y="2743818"/>
                  <a:ext cx="60007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Group 98">
                  <a:extLst>
                    <a:ext uri="{FF2B5EF4-FFF2-40B4-BE49-F238E27FC236}">
                      <a16:creationId xmlns:a16="http://schemas.microsoft.com/office/drawing/2014/main" id="{80DEC12B-2859-4F40-BC6F-B86EC957F793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6499339" y="2571086"/>
                  <a:ext cx="626267" cy="347662"/>
                  <a:chOff x="7209220" y="1678338"/>
                  <a:chExt cx="704492" cy="303002"/>
                </a:xfrm>
              </p:grpSpPr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D64E3CB3-2F3F-49ED-A054-1EE80A5D67D6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387798" y="1678338"/>
                    <a:ext cx="117862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87AF103B-00C6-4C98-9049-320621B7E73D}"/>
                      </a:ext>
                    </a:extLst>
                  </p:cNvPr>
                  <p:cNvCxnSpPr/>
                  <p:nvPr/>
                </p:nvCxnSpPr>
                <p:spPr>
                  <a:xfrm>
                    <a:off x="7505660" y="1678338"/>
                    <a:ext cx="116077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6EE8D856-FB42-4E74-A1CB-82B3ABDD7F3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844067" y="1825261"/>
                    <a:ext cx="69645" cy="15219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>
                    <a:extLst>
                      <a:ext uri="{FF2B5EF4-FFF2-40B4-BE49-F238E27FC236}">
                        <a16:creationId xmlns:a16="http://schemas.microsoft.com/office/drawing/2014/main" id="{99A5022D-DF94-4370-BF82-BD3BAAC0F7EC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209220" y="1682489"/>
                    <a:ext cx="69646" cy="1508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>
                    <a:extLst>
                      <a:ext uri="{FF2B5EF4-FFF2-40B4-BE49-F238E27FC236}">
                        <a16:creationId xmlns:a16="http://schemas.microsoft.com/office/drawing/2014/main" id="{294E95C3-FEA6-4578-9568-E128B02CA324}"/>
                      </a:ext>
                    </a:extLst>
                  </p:cNvPr>
                  <p:cNvCxnSpPr/>
                  <p:nvPr/>
                </p:nvCxnSpPr>
                <p:spPr>
                  <a:xfrm>
                    <a:off x="7278866" y="1678338"/>
                    <a:ext cx="116076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>
                    <a:extLst>
                      <a:ext uri="{FF2B5EF4-FFF2-40B4-BE49-F238E27FC236}">
                        <a16:creationId xmlns:a16="http://schemas.microsoft.com/office/drawing/2014/main" id="{0252241E-A1E4-40F0-B51E-FF629233F37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614594" y="1678338"/>
                    <a:ext cx="117862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>
                    <a:extLst>
                      <a:ext uri="{FF2B5EF4-FFF2-40B4-BE49-F238E27FC236}">
                        <a16:creationId xmlns:a16="http://schemas.microsoft.com/office/drawing/2014/main" id="{060109F7-B7C7-4FD4-836D-F96093001964}"/>
                      </a:ext>
                    </a:extLst>
                  </p:cNvPr>
                  <p:cNvCxnSpPr/>
                  <p:nvPr/>
                </p:nvCxnSpPr>
                <p:spPr>
                  <a:xfrm>
                    <a:off x="7732456" y="1678338"/>
                    <a:ext cx="116076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E15DB12-0D64-4101-8475-89DD8C98BFE4}"/>
                </a:ext>
              </a:extLst>
            </p:cNvPr>
            <p:cNvGrpSpPr/>
            <p:nvPr/>
          </p:nvGrpSpPr>
          <p:grpSpPr>
            <a:xfrm>
              <a:off x="2758299" y="1141692"/>
              <a:ext cx="914952" cy="1417199"/>
              <a:chOff x="8388891" y="427162"/>
              <a:chExt cx="1109743" cy="1839121"/>
            </a:xfrm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16DC784C-05F8-481F-9620-23A03F08F74A}"/>
                  </a:ext>
                </a:extLst>
              </p:cNvPr>
              <p:cNvGrpSpPr/>
              <p:nvPr/>
            </p:nvGrpSpPr>
            <p:grpSpPr>
              <a:xfrm rot="16200000">
                <a:off x="7562166" y="1253887"/>
                <a:ext cx="1839121" cy="185672"/>
                <a:chOff x="5880224" y="2571086"/>
                <a:chExt cx="1839121" cy="347662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44E1C6E5-27CA-4298-94C2-F344AA169E9A}"/>
                    </a:ext>
                  </a:extLst>
                </p:cNvPr>
                <p:cNvCxnSpPr/>
                <p:nvPr/>
              </p:nvCxnSpPr>
              <p:spPr>
                <a:xfrm flipH="1">
                  <a:off x="5880224" y="2743515"/>
                  <a:ext cx="627063" cy="476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30CE89C1-DD83-4BCC-925C-BB0F359E37C4}"/>
                    </a:ext>
                  </a:extLst>
                </p:cNvPr>
                <p:cNvCxnSpPr/>
                <p:nvPr/>
              </p:nvCxnSpPr>
              <p:spPr>
                <a:xfrm flipH="1">
                  <a:off x="7119270" y="2743818"/>
                  <a:ext cx="60007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Group 98">
                  <a:extLst>
                    <a:ext uri="{FF2B5EF4-FFF2-40B4-BE49-F238E27FC236}">
                      <a16:creationId xmlns:a16="http://schemas.microsoft.com/office/drawing/2014/main" id="{5048A436-CCDC-49D8-9F93-83124C0182DC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6499339" y="2571086"/>
                  <a:ext cx="626267" cy="347662"/>
                  <a:chOff x="7209220" y="1678338"/>
                  <a:chExt cx="704492" cy="303002"/>
                </a:xfrm>
              </p:grpSpPr>
              <p:cxnSp>
                <p:nvCxnSpPr>
                  <p:cNvPr id="27" name="Straight Connector 26">
                    <a:extLst>
                      <a:ext uri="{FF2B5EF4-FFF2-40B4-BE49-F238E27FC236}">
                        <a16:creationId xmlns:a16="http://schemas.microsoft.com/office/drawing/2014/main" id="{18EE5559-4137-4BFB-AEF9-1539AAC8E9A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387798" y="1678338"/>
                    <a:ext cx="117862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>
                    <a:extLst>
                      <a:ext uri="{FF2B5EF4-FFF2-40B4-BE49-F238E27FC236}">
                        <a16:creationId xmlns:a16="http://schemas.microsoft.com/office/drawing/2014/main" id="{B84BBFA8-2106-41F8-9AD6-46872E540607}"/>
                      </a:ext>
                    </a:extLst>
                  </p:cNvPr>
                  <p:cNvCxnSpPr/>
                  <p:nvPr/>
                </p:nvCxnSpPr>
                <p:spPr>
                  <a:xfrm>
                    <a:off x="7505660" y="1678338"/>
                    <a:ext cx="116077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>
                    <a:extLst>
                      <a:ext uri="{FF2B5EF4-FFF2-40B4-BE49-F238E27FC236}">
                        <a16:creationId xmlns:a16="http://schemas.microsoft.com/office/drawing/2014/main" id="{FED5EDD2-F877-4917-BD53-7B0BA8EF5392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844067" y="1825261"/>
                    <a:ext cx="69645" cy="15219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598D456B-423A-4408-8449-33E98BB16C7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209220" y="1682489"/>
                    <a:ext cx="69646" cy="1508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8206E9D9-6A34-4169-AD68-7E66D1BCA52F}"/>
                      </a:ext>
                    </a:extLst>
                  </p:cNvPr>
                  <p:cNvCxnSpPr/>
                  <p:nvPr/>
                </p:nvCxnSpPr>
                <p:spPr>
                  <a:xfrm>
                    <a:off x="7278866" y="1678338"/>
                    <a:ext cx="116076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Straight Connector 31">
                    <a:extLst>
                      <a:ext uri="{FF2B5EF4-FFF2-40B4-BE49-F238E27FC236}">
                        <a16:creationId xmlns:a16="http://schemas.microsoft.com/office/drawing/2014/main" id="{DD4B1547-2781-424F-B6F7-B8B3B51F0173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614594" y="1678338"/>
                    <a:ext cx="117862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>
                    <a:extLst>
                      <a:ext uri="{FF2B5EF4-FFF2-40B4-BE49-F238E27FC236}">
                        <a16:creationId xmlns:a16="http://schemas.microsoft.com/office/drawing/2014/main" id="{90439158-A063-49C1-9BE0-ACF3ECFCBE4C}"/>
                      </a:ext>
                    </a:extLst>
                  </p:cNvPr>
                  <p:cNvCxnSpPr/>
                  <p:nvPr/>
                </p:nvCxnSpPr>
                <p:spPr>
                  <a:xfrm>
                    <a:off x="7732456" y="1678338"/>
                    <a:ext cx="116076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3" name="Text Box 5">
                <a:extLst>
                  <a:ext uri="{FF2B5EF4-FFF2-40B4-BE49-F238E27FC236}">
                    <a16:creationId xmlns:a16="http://schemas.microsoft.com/office/drawing/2014/main" id="{FA58678B-D67C-4FA7-95D7-86F5E97B6DC7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8536418" y="1054690"/>
                <a:ext cx="962216" cy="521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numCol="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dirty="0">
                    <a:latin typeface="+mn-lt"/>
                  </a:rPr>
                  <a:t>470</a:t>
                </a:r>
                <a:r>
                  <a:rPr lang="en-US" sz="2000" dirty="0">
                    <a:latin typeface="Symbol" pitchFamily="18" charset="2"/>
                  </a:rPr>
                  <a:t>W</a:t>
                </a:r>
                <a:endParaRPr lang="en-US" sz="2000" dirty="0">
                  <a:latin typeface="+mn-lt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F5242F6-0279-4F02-82D7-D875A2355D25}"/>
                </a:ext>
              </a:extLst>
            </p:cNvPr>
            <p:cNvGrpSpPr/>
            <p:nvPr/>
          </p:nvGrpSpPr>
          <p:grpSpPr>
            <a:xfrm>
              <a:off x="1323923" y="2482262"/>
              <a:ext cx="1516301" cy="529299"/>
              <a:chOff x="5842793" y="2666193"/>
              <a:chExt cx="1839121" cy="686881"/>
            </a:xfrm>
          </p:grpSpPr>
          <p:sp>
            <p:nvSpPr>
              <p:cNvPr id="10" name="Text Box 5">
                <a:extLst>
                  <a:ext uri="{FF2B5EF4-FFF2-40B4-BE49-F238E27FC236}">
                    <a16:creationId xmlns:a16="http://schemas.microsoft.com/office/drawing/2014/main" id="{C7E574A2-4A3B-4060-8DD7-6C983297CABF}"/>
                  </a:ext>
                </a:extLst>
              </p:cNvPr>
              <p:cNvSpPr txBox="1">
                <a:spLocks noChangeArrowheads="1"/>
              </p:cNvSpPr>
              <p:nvPr/>
            </p:nvSpPr>
            <p:spPr>
              <a:xfrm>
                <a:off x="6216822" y="2831230"/>
                <a:ext cx="1130936" cy="5218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numCol="1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sz="2000" dirty="0">
                    <a:latin typeface="+mn-lt"/>
                  </a:rPr>
                  <a:t>1000</a:t>
                </a:r>
                <a:r>
                  <a:rPr lang="en-US" sz="2000" dirty="0">
                    <a:latin typeface="Symbol" pitchFamily="18" charset="2"/>
                  </a:rPr>
                  <a:t>W</a:t>
                </a:r>
                <a:endParaRPr lang="en-US" sz="2000" dirty="0">
                  <a:latin typeface="+mn-lt"/>
                </a:endParaRPr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0E52F1AF-D707-4E8A-9E6A-7767FB84170E}"/>
                  </a:ext>
                </a:extLst>
              </p:cNvPr>
              <p:cNvGrpSpPr/>
              <p:nvPr/>
            </p:nvGrpSpPr>
            <p:grpSpPr>
              <a:xfrm>
                <a:off x="5842793" y="2666193"/>
                <a:ext cx="1839121" cy="185672"/>
                <a:chOff x="5880224" y="2571086"/>
                <a:chExt cx="1839121" cy="347662"/>
              </a:xfrm>
            </p:grpSpPr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D94A3FDC-551B-4F2B-ADF3-9AB1DA8150FC}"/>
                    </a:ext>
                  </a:extLst>
                </p:cNvPr>
                <p:cNvCxnSpPr/>
                <p:nvPr/>
              </p:nvCxnSpPr>
              <p:spPr>
                <a:xfrm flipH="1">
                  <a:off x="5880224" y="2743515"/>
                  <a:ext cx="627063" cy="476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3FE34662-72EA-427C-9196-53466923A7FE}"/>
                    </a:ext>
                  </a:extLst>
                </p:cNvPr>
                <p:cNvCxnSpPr/>
                <p:nvPr/>
              </p:nvCxnSpPr>
              <p:spPr>
                <a:xfrm flipH="1">
                  <a:off x="7119270" y="2743818"/>
                  <a:ext cx="600075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oup 98">
                  <a:extLst>
                    <a:ext uri="{FF2B5EF4-FFF2-40B4-BE49-F238E27FC236}">
                      <a16:creationId xmlns:a16="http://schemas.microsoft.com/office/drawing/2014/main" id="{7DFBF447-C664-4341-AA56-6B6168F6AB48}"/>
                    </a:ext>
                  </a:extLst>
                </p:cNvPr>
                <p:cNvGrpSpPr>
                  <a:grpSpLocks/>
                </p:cNvGrpSpPr>
                <p:nvPr/>
              </p:nvGrpSpPr>
              <p:grpSpPr>
                <a:xfrm>
                  <a:off x="6499339" y="2571086"/>
                  <a:ext cx="626267" cy="347662"/>
                  <a:chOff x="7209220" y="1678338"/>
                  <a:chExt cx="704492" cy="303002"/>
                </a:xfrm>
              </p:grpSpPr>
              <p:cxnSp>
                <p:nvCxnSpPr>
                  <p:cNvPr id="15" name="Straight Connector 14">
                    <a:extLst>
                      <a:ext uri="{FF2B5EF4-FFF2-40B4-BE49-F238E27FC236}">
                        <a16:creationId xmlns:a16="http://schemas.microsoft.com/office/drawing/2014/main" id="{770E6C07-7E29-4BCF-AF99-ECE3791A2E1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387798" y="1678338"/>
                    <a:ext cx="117862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Straight Connector 15">
                    <a:extLst>
                      <a:ext uri="{FF2B5EF4-FFF2-40B4-BE49-F238E27FC236}">
                        <a16:creationId xmlns:a16="http://schemas.microsoft.com/office/drawing/2014/main" id="{43CF2129-4ED7-4E9F-8505-D4AF757F9C28}"/>
                      </a:ext>
                    </a:extLst>
                  </p:cNvPr>
                  <p:cNvCxnSpPr/>
                  <p:nvPr/>
                </p:nvCxnSpPr>
                <p:spPr>
                  <a:xfrm>
                    <a:off x="7505660" y="1678338"/>
                    <a:ext cx="116077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BF8317E6-579B-4125-AF40-01D9717AE4A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844067" y="1825261"/>
                    <a:ext cx="69645" cy="152193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Straight Connector 17">
                    <a:extLst>
                      <a:ext uri="{FF2B5EF4-FFF2-40B4-BE49-F238E27FC236}">
                        <a16:creationId xmlns:a16="http://schemas.microsoft.com/office/drawing/2014/main" id="{BE0A170E-D82F-4444-9CF2-436C36D7EF55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209220" y="1682489"/>
                    <a:ext cx="69646" cy="15081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>
                    <a:extLst>
                      <a:ext uri="{FF2B5EF4-FFF2-40B4-BE49-F238E27FC236}">
                        <a16:creationId xmlns:a16="http://schemas.microsoft.com/office/drawing/2014/main" id="{D4229551-D245-4371-A738-590BEE03B29A}"/>
                      </a:ext>
                    </a:extLst>
                  </p:cNvPr>
                  <p:cNvCxnSpPr/>
                  <p:nvPr/>
                </p:nvCxnSpPr>
                <p:spPr>
                  <a:xfrm>
                    <a:off x="7278866" y="1678338"/>
                    <a:ext cx="116076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07043F36-1094-465F-AB5A-443C576471D8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7614594" y="1678338"/>
                    <a:ext cx="117862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>
                    <a:extLst>
                      <a:ext uri="{FF2B5EF4-FFF2-40B4-BE49-F238E27FC236}">
                        <a16:creationId xmlns:a16="http://schemas.microsoft.com/office/drawing/2014/main" id="{43B041E4-4E1B-42B3-B672-D529F849312E}"/>
                      </a:ext>
                    </a:extLst>
                  </p:cNvPr>
                  <p:cNvCxnSpPr/>
                  <p:nvPr/>
                </p:nvCxnSpPr>
                <p:spPr>
                  <a:xfrm>
                    <a:off x="7732456" y="1678338"/>
                    <a:ext cx="116076" cy="303002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9748DD2C-4A65-4378-9C58-67655DA2D186}"/>
              </a:ext>
            </a:extLst>
          </p:cNvPr>
          <p:cNvGrpSpPr/>
          <p:nvPr/>
        </p:nvGrpSpPr>
        <p:grpSpPr>
          <a:xfrm>
            <a:off x="9016451" y="800390"/>
            <a:ext cx="2263188" cy="1905210"/>
            <a:chOff x="9016451" y="800390"/>
            <a:chExt cx="2263188" cy="1905210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5478D38-4868-41E4-8529-D03A3BAEA211}"/>
                </a:ext>
              </a:extLst>
            </p:cNvPr>
            <p:cNvGrpSpPr/>
            <p:nvPr/>
          </p:nvGrpSpPr>
          <p:grpSpPr>
            <a:xfrm rot="5400000">
              <a:off x="8302696" y="1540583"/>
              <a:ext cx="1883014" cy="422340"/>
              <a:chOff x="405211" y="2738180"/>
              <a:chExt cx="1752602" cy="389806"/>
            </a:xfrm>
          </p:grpSpPr>
          <p:cxnSp>
            <p:nvCxnSpPr>
              <p:cNvPr id="86" name="AutoShape 8">
                <a:extLst>
                  <a:ext uri="{FF2B5EF4-FFF2-40B4-BE49-F238E27FC236}">
                    <a16:creationId xmlns:a16="http://schemas.microsoft.com/office/drawing/2014/main" id="{9CC41D74-581D-49D0-92EA-5F1F57E13903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V="1">
                <a:off x="1346454" y="2842670"/>
                <a:ext cx="0" cy="18216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7" name="AutoShape 15">
                <a:extLst>
                  <a:ext uri="{FF2B5EF4-FFF2-40B4-BE49-F238E27FC236}">
                    <a16:creationId xmlns:a16="http://schemas.microsoft.com/office/drawing/2014/main" id="{BC0FA208-3E35-4511-8A2C-5C2B189D06AF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rot="16200000">
                <a:off x="1749546" y="2515840"/>
                <a:ext cx="414" cy="81612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8" name="AutoShape 8">
                <a:extLst>
                  <a:ext uri="{FF2B5EF4-FFF2-40B4-BE49-F238E27FC236}">
                    <a16:creationId xmlns:a16="http://schemas.microsoft.com/office/drawing/2014/main" id="{D97B5304-804C-464F-8B6B-D35C96213FA7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V="1">
                <a:off x="1219702" y="2738180"/>
                <a:ext cx="0" cy="38980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9" name="AutoShape 15">
                <a:extLst>
                  <a:ext uri="{FF2B5EF4-FFF2-40B4-BE49-F238E27FC236}">
                    <a16:creationId xmlns:a16="http://schemas.microsoft.com/office/drawing/2014/main" id="{B550D85A-2CA9-4B47-BD7A-FB7E158880F7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rot="16200000" flipH="1">
                <a:off x="812651" y="2516254"/>
                <a:ext cx="2" cy="814881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C6BB0F0-0E2D-494C-9F7D-E8FA5F1F6B92}"/>
                </a:ext>
              </a:extLst>
            </p:cNvPr>
            <p:cNvSpPr/>
            <p:nvPr/>
          </p:nvSpPr>
          <p:spPr>
            <a:xfrm>
              <a:off x="9016451" y="1274730"/>
              <a:ext cx="283663" cy="832533"/>
            </a:xfrm>
            <a:prstGeom prst="rect">
              <a:avLst/>
            </a:prstGeom>
            <a:ln>
              <a:noFill/>
            </a:ln>
          </p:spPr>
          <p:txBody>
            <a:bodyPr wrap="none" numCol="1">
              <a:spAutoFit/>
            </a:bodyPr>
            <a:lstStyle/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2000" dirty="0">
                  <a:ea typeface="Calibri"/>
                  <a:cs typeface="Times New Roman"/>
                </a:rPr>
                <a:t>+</a:t>
              </a:r>
            </a:p>
            <a:p>
              <a:pPr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en-US" sz="2000" dirty="0">
                  <a:ea typeface="Calibri"/>
                  <a:cs typeface="Times New Roman"/>
                </a:rPr>
                <a:t>-</a:t>
              </a:r>
            </a:p>
          </p:txBody>
        </p:sp>
        <p:grpSp>
          <p:nvGrpSpPr>
            <p:cNvPr id="56" name="Group 24">
              <a:extLst>
                <a:ext uri="{FF2B5EF4-FFF2-40B4-BE49-F238E27FC236}">
                  <a16:creationId xmlns:a16="http://schemas.microsoft.com/office/drawing/2014/main" id="{A54E62D9-3F47-48C6-AD42-8CB99047B725}"/>
                </a:ext>
              </a:extLst>
            </p:cNvPr>
            <p:cNvGrpSpPr>
              <a:grpSpLocks/>
            </p:cNvGrpSpPr>
            <p:nvPr/>
          </p:nvGrpSpPr>
          <p:grpSpPr>
            <a:xfrm rot="10800000">
              <a:off x="10185942" y="800390"/>
              <a:ext cx="157568" cy="1902521"/>
              <a:chOff x="5333" y="1810"/>
              <a:chExt cx="460" cy="3163"/>
            </a:xfrm>
          </p:grpSpPr>
          <p:cxnSp>
            <p:nvCxnSpPr>
              <p:cNvPr id="77" name="AutoShape 7">
                <a:extLst>
                  <a:ext uri="{FF2B5EF4-FFF2-40B4-BE49-F238E27FC236}">
                    <a16:creationId xmlns:a16="http://schemas.microsoft.com/office/drawing/2014/main" id="{EBCFB26A-8B69-4B4A-90FE-BBCC811B9820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" name="AutoShape 8">
                <a:extLst>
                  <a:ext uri="{FF2B5EF4-FFF2-40B4-BE49-F238E27FC236}">
                    <a16:creationId xmlns:a16="http://schemas.microsoft.com/office/drawing/2014/main" id="{ADADC6F6-F93F-4B7C-865D-115B02A12E3D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9" name="AutoShape 9">
                <a:extLst>
                  <a:ext uri="{FF2B5EF4-FFF2-40B4-BE49-F238E27FC236}">
                    <a16:creationId xmlns:a16="http://schemas.microsoft.com/office/drawing/2014/main" id="{8FD8CBDC-087C-49E6-8FCD-BCFF1CE63EEE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0" name="AutoShape 10">
                <a:extLst>
                  <a:ext uri="{FF2B5EF4-FFF2-40B4-BE49-F238E27FC236}">
                    <a16:creationId xmlns:a16="http://schemas.microsoft.com/office/drawing/2014/main" id="{394FB7BF-3622-4571-947F-1D1068255CD8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81" name="Group 31">
                <a:extLst>
                  <a:ext uri="{FF2B5EF4-FFF2-40B4-BE49-F238E27FC236}">
                    <a16:creationId xmlns:a16="http://schemas.microsoft.com/office/drawing/2014/main" id="{E42B67D7-06A9-47CE-BDF3-12162CFA2C1A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471" y="1810"/>
                <a:ext cx="322" cy="3163"/>
                <a:chOff x="5471" y="1810"/>
                <a:chExt cx="322" cy="3163"/>
              </a:xfrm>
            </p:grpSpPr>
            <p:cxnSp>
              <p:nvCxnSpPr>
                <p:cNvPr id="82" name="AutoShape 12">
                  <a:extLst>
                    <a:ext uri="{FF2B5EF4-FFF2-40B4-BE49-F238E27FC236}">
                      <a16:creationId xmlns:a16="http://schemas.microsoft.com/office/drawing/2014/main" id="{CC20B7F8-85CC-43AE-8FFA-91E4933C352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483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3" name="AutoShape 13">
                  <a:extLst>
                    <a:ext uri="{FF2B5EF4-FFF2-40B4-BE49-F238E27FC236}">
                      <a16:creationId xmlns:a16="http://schemas.microsoft.com/office/drawing/2014/main" id="{172155AC-9E75-447F-AEE9-ED042568C2BE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71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4" name="AutoShape 14">
                  <a:extLst>
                    <a:ext uri="{FF2B5EF4-FFF2-40B4-BE49-F238E27FC236}">
                      <a16:creationId xmlns:a16="http://schemas.microsoft.com/office/drawing/2014/main" id="{C8BD95CE-C8BD-413F-B1FD-9F7A959C7B6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85" name="AutoShape 15">
                  <a:extLst>
                    <a:ext uri="{FF2B5EF4-FFF2-40B4-BE49-F238E27FC236}">
                      <a16:creationId xmlns:a16="http://schemas.microsoft.com/office/drawing/2014/main" id="{82AFFA5A-1435-44C6-977D-2C71D164AC7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cxnSp>
          <p:nvCxnSpPr>
            <p:cNvPr id="57" name="AutoShape 15">
              <a:extLst>
                <a:ext uri="{FF2B5EF4-FFF2-40B4-BE49-F238E27FC236}">
                  <a16:creationId xmlns:a16="http://schemas.microsoft.com/office/drawing/2014/main" id="{5A4468C3-D661-4867-B6C7-9190126EAD13}"/>
                </a:ext>
              </a:extLst>
            </p:cNvPr>
            <p:cNvCxnSpPr>
              <a:cxnSpLocks noChangeShapeType="1"/>
            </p:cNvCxnSpPr>
            <p:nvPr/>
          </p:nvCxnSpPr>
          <p:spPr>
            <a:xfrm>
              <a:off x="9244203" y="2693253"/>
              <a:ext cx="1999696" cy="965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AutoShape 15">
              <a:extLst>
                <a:ext uri="{FF2B5EF4-FFF2-40B4-BE49-F238E27FC236}">
                  <a16:creationId xmlns:a16="http://schemas.microsoft.com/office/drawing/2014/main" id="{FBE3B89C-2397-4C3B-B931-136EF105E463}"/>
                </a:ext>
              </a:extLst>
            </p:cNvPr>
            <p:cNvCxnSpPr>
              <a:cxnSpLocks noChangeShapeType="1"/>
            </p:cNvCxnSpPr>
            <p:nvPr/>
          </p:nvCxnSpPr>
          <p:spPr>
            <a:xfrm>
              <a:off x="9244203" y="810244"/>
              <a:ext cx="1965757" cy="502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64" name="Group 24">
              <a:extLst>
                <a:ext uri="{FF2B5EF4-FFF2-40B4-BE49-F238E27FC236}">
                  <a16:creationId xmlns:a16="http://schemas.microsoft.com/office/drawing/2014/main" id="{1FEB9A43-3231-4A3A-89C8-41C19C227F32}"/>
                </a:ext>
              </a:extLst>
            </p:cNvPr>
            <p:cNvGrpSpPr>
              <a:grpSpLocks/>
            </p:cNvGrpSpPr>
            <p:nvPr/>
          </p:nvGrpSpPr>
          <p:grpSpPr>
            <a:xfrm rot="10800000">
              <a:off x="11141483" y="803079"/>
              <a:ext cx="138156" cy="1902521"/>
              <a:chOff x="5333" y="1810"/>
              <a:chExt cx="460" cy="3163"/>
            </a:xfrm>
          </p:grpSpPr>
          <p:cxnSp>
            <p:nvCxnSpPr>
              <p:cNvPr id="68" name="AutoShape 7">
                <a:extLst>
                  <a:ext uri="{FF2B5EF4-FFF2-40B4-BE49-F238E27FC236}">
                    <a16:creationId xmlns:a16="http://schemas.microsoft.com/office/drawing/2014/main" id="{B15D7C44-13F5-4467-81BF-9B5E9FD34DE7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039"/>
                <a:ext cx="460" cy="18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" name="AutoShape 8">
                <a:extLst>
                  <a:ext uri="{FF2B5EF4-FFF2-40B4-BE49-F238E27FC236}">
                    <a16:creationId xmlns:a16="http://schemas.microsoft.com/office/drawing/2014/main" id="{DD580774-6DF7-469B-AD07-A90796E93F52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219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0" name="AutoShape 9">
                <a:extLst>
                  <a:ext uri="{FF2B5EF4-FFF2-40B4-BE49-F238E27FC236}">
                    <a16:creationId xmlns:a16="http://schemas.microsoft.com/office/drawing/2014/main" id="{EEE59321-1D63-4FB8-9751-BF9A22EA6248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 flipH="1">
                <a:off x="5333" y="3309"/>
                <a:ext cx="460" cy="1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1" name="AutoShape 10">
                <a:extLst>
                  <a:ext uri="{FF2B5EF4-FFF2-40B4-BE49-F238E27FC236}">
                    <a16:creationId xmlns:a16="http://schemas.microsoft.com/office/drawing/2014/main" id="{33AA3586-09FA-43DA-BA49-45D3648B8A93}"/>
                  </a:ext>
                </a:extLst>
              </p:cNvPr>
              <p:cNvCxnSpPr>
                <a:cxnSpLocks noChangeShapeType="1"/>
              </p:cNvCxnSpPr>
              <p:nvPr/>
            </p:nvCxnSpPr>
            <p:spPr>
              <a:xfrm>
                <a:off x="5333" y="3498"/>
                <a:ext cx="460" cy="9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grpSp>
            <p:nvGrpSpPr>
              <p:cNvPr id="72" name="Group 31">
                <a:extLst>
                  <a:ext uri="{FF2B5EF4-FFF2-40B4-BE49-F238E27FC236}">
                    <a16:creationId xmlns:a16="http://schemas.microsoft.com/office/drawing/2014/main" id="{A7FB0FAD-97A2-4D60-9EC3-32161DE1987E}"/>
                  </a:ext>
                </a:extLst>
              </p:cNvPr>
              <p:cNvGrpSpPr>
                <a:grpSpLocks/>
              </p:cNvGrpSpPr>
              <p:nvPr/>
            </p:nvGrpSpPr>
            <p:grpSpPr>
              <a:xfrm>
                <a:off x="5438" y="1810"/>
                <a:ext cx="355" cy="3163"/>
                <a:chOff x="5438" y="1810"/>
                <a:chExt cx="355" cy="3163"/>
              </a:xfrm>
            </p:grpSpPr>
            <p:cxnSp>
              <p:nvCxnSpPr>
                <p:cNvPr id="73" name="AutoShape 12">
                  <a:extLst>
                    <a:ext uri="{FF2B5EF4-FFF2-40B4-BE49-F238E27FC236}">
                      <a16:creationId xmlns:a16="http://schemas.microsoft.com/office/drawing/2014/main" id="{133B0F02-62CC-4E94-808B-FAD1C5F63E7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452" y="1810"/>
                  <a:ext cx="0" cy="111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4" name="AutoShape 13">
                  <a:extLst>
                    <a:ext uri="{FF2B5EF4-FFF2-40B4-BE49-F238E27FC236}">
                      <a16:creationId xmlns:a16="http://schemas.microsoft.com/office/drawing/2014/main" id="{FAEC2717-EC41-4B90-88C5-AE082754E877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H="1" flipV="1">
                  <a:off x="5438" y="2910"/>
                  <a:ext cx="322" cy="129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5" name="AutoShape 14">
                  <a:extLst>
                    <a:ext uri="{FF2B5EF4-FFF2-40B4-BE49-F238E27FC236}">
                      <a16:creationId xmlns:a16="http://schemas.microsoft.com/office/drawing/2014/main" id="{FF834126-40DD-479B-824A-55E84ED23B0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flipH="1">
                  <a:off x="5553" y="3588"/>
                  <a:ext cx="240" cy="120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76" name="AutoShape 15">
                  <a:extLst>
                    <a:ext uri="{FF2B5EF4-FFF2-40B4-BE49-F238E27FC236}">
                      <a16:creationId xmlns:a16="http://schemas.microsoft.com/office/drawing/2014/main" id="{76177CEE-F22A-414C-AA74-52799ECA93E9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>
                <a:xfrm rot="10800000" flipV="1">
                  <a:off x="5561" y="3700"/>
                  <a:ext cx="4" cy="1273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  <p:sp>
          <p:nvSpPr>
            <p:cNvPr id="65" name="Text Box 5">
              <a:extLst>
                <a:ext uri="{FF2B5EF4-FFF2-40B4-BE49-F238E27FC236}">
                  <a16:creationId xmlns:a16="http://schemas.microsoft.com/office/drawing/2014/main" id="{3FAA696A-A330-44B0-8E68-D0777B76D49D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0366849" y="1619603"/>
              <a:ext cx="699276" cy="366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+mn-lt"/>
                </a:rPr>
                <a:t>470</a:t>
              </a:r>
              <a:r>
                <a:rPr lang="en-US" sz="2000" dirty="0">
                  <a:latin typeface="Symbol" pitchFamily="18" charset="2"/>
                </a:rPr>
                <a:t>W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66" name="Text Box 5">
              <a:extLst>
                <a:ext uri="{FF2B5EF4-FFF2-40B4-BE49-F238E27FC236}">
                  <a16:creationId xmlns:a16="http://schemas.microsoft.com/office/drawing/2014/main" id="{E3FAE353-2D7A-4B75-AF8C-9EA3806D7AF9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9466210" y="1648250"/>
              <a:ext cx="699276" cy="366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numCol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000" dirty="0">
                  <a:latin typeface="+mn-lt"/>
                </a:rPr>
                <a:t>220</a:t>
              </a:r>
              <a:r>
                <a:rPr lang="en-US" sz="2000" dirty="0">
                  <a:latin typeface="Symbol" pitchFamily="18" charset="2"/>
                </a:rPr>
                <a:t>W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67" name="Text Box 6">
            <a:extLst>
              <a:ext uri="{FF2B5EF4-FFF2-40B4-BE49-F238E27FC236}">
                <a16:creationId xmlns:a16="http://schemas.microsoft.com/office/drawing/2014/main" id="{FEACE8B2-1951-479B-B2F0-C8035997B917}"/>
              </a:ext>
            </a:extLst>
          </p:cNvPr>
          <p:cNvSpPr txBox="1"/>
          <p:nvPr/>
        </p:nvSpPr>
        <p:spPr>
          <a:xfrm>
            <a:off x="8433320" y="1499336"/>
            <a:ext cx="689382" cy="41646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/>
          <a:lstStyle/>
          <a:p>
            <a:pPr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en-US" sz="2000" dirty="0">
                <a:solidFill>
                  <a:schemeClr val="tx1"/>
                </a:solidFill>
                <a:ea typeface="Calibri"/>
                <a:cs typeface="Times New Roman"/>
              </a:rPr>
              <a:t>5V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72777C5-BAFD-4176-AD21-0F76770636CE}"/>
              </a:ext>
            </a:extLst>
          </p:cNvPr>
          <p:cNvSpPr txBox="1"/>
          <p:nvPr/>
        </p:nvSpPr>
        <p:spPr>
          <a:xfrm>
            <a:off x="1211802" y="94783"/>
            <a:ext cx="1329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Series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677D7BE-5466-4DC0-B728-1F35E809C99A}"/>
              </a:ext>
            </a:extLst>
          </p:cNvPr>
          <p:cNvSpPr txBox="1"/>
          <p:nvPr/>
        </p:nvSpPr>
        <p:spPr>
          <a:xfrm>
            <a:off x="9289745" y="152815"/>
            <a:ext cx="1603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Parallel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9A93A93-48E4-477A-9D87-C3BF36D4909B}"/>
                  </a:ext>
                </a:extLst>
              </p:cNvPr>
              <p:cNvSpPr txBox="1"/>
              <p:nvPr/>
            </p:nvSpPr>
            <p:spPr>
              <a:xfrm>
                <a:off x="1205782" y="3706613"/>
                <a:ext cx="1589794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9A93A93-48E4-477A-9D87-C3BF36D49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5782" y="3706613"/>
                <a:ext cx="1589794" cy="69153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56F5AD30-B599-4C07-BBC3-F58EBFBCC680}"/>
                  </a:ext>
                </a:extLst>
              </p:cNvPr>
              <p:cNvSpPr txBox="1"/>
              <p:nvPr/>
            </p:nvSpPr>
            <p:spPr>
              <a:xfrm>
                <a:off x="9360277" y="4568924"/>
                <a:ext cx="1462323" cy="6915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56F5AD30-B599-4C07-BBC3-F58EBFBCC6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0277" y="4568924"/>
                <a:ext cx="1462323" cy="6915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BD0EE0D-3AC6-4574-A706-B71C8D458F2B}"/>
                  </a:ext>
                </a:extLst>
              </p:cNvPr>
              <p:cNvSpPr txBox="1"/>
              <p:nvPr/>
            </p:nvSpPr>
            <p:spPr>
              <a:xfrm>
                <a:off x="8978524" y="5430981"/>
                <a:ext cx="2007729" cy="6915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7BD0EE0D-3AC6-4574-A706-B71C8D458F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8524" y="5430981"/>
                <a:ext cx="2007729" cy="6915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TextBox 95">
            <a:extLst>
              <a:ext uri="{FF2B5EF4-FFF2-40B4-BE49-F238E27FC236}">
                <a16:creationId xmlns:a16="http://schemas.microsoft.com/office/drawing/2014/main" id="{E759193F-B0F8-4CAB-94A9-9B7257493918}"/>
              </a:ext>
            </a:extLst>
          </p:cNvPr>
          <p:cNvSpPr txBox="1"/>
          <p:nvPr/>
        </p:nvSpPr>
        <p:spPr>
          <a:xfrm>
            <a:off x="4494525" y="3640882"/>
            <a:ext cx="322453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KCL</a:t>
            </a:r>
          </a:p>
          <a:p>
            <a:pPr algn="ctr"/>
            <a:r>
              <a:rPr lang="en-US" sz="2400" dirty="0"/>
              <a:t>Current In = Current Out</a:t>
            </a:r>
          </a:p>
          <a:p>
            <a:pPr algn="ctr"/>
            <a:r>
              <a:rPr lang="en-US" sz="2400" dirty="0"/>
              <a:t>(through any node)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BE703BC-3966-429E-9F16-393C692E5D05}"/>
              </a:ext>
            </a:extLst>
          </p:cNvPr>
          <p:cNvSpPr txBox="1"/>
          <p:nvPr/>
        </p:nvSpPr>
        <p:spPr>
          <a:xfrm>
            <a:off x="4226650" y="2285162"/>
            <a:ext cx="385220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KVL</a:t>
            </a:r>
          </a:p>
          <a:p>
            <a:pPr algn="ctr"/>
            <a:r>
              <a:rPr lang="en-US" sz="2400" dirty="0"/>
              <a:t>Voltage Rises = Voltage Drops</a:t>
            </a:r>
          </a:p>
          <a:p>
            <a:pPr algn="ctr"/>
            <a:r>
              <a:rPr lang="en-US" sz="2400" dirty="0"/>
              <a:t>(around any closed path)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8F0648A-9FF4-4096-B213-4E977BC8F201}"/>
              </a:ext>
            </a:extLst>
          </p:cNvPr>
          <p:cNvGrpSpPr/>
          <p:nvPr/>
        </p:nvGrpSpPr>
        <p:grpSpPr>
          <a:xfrm>
            <a:off x="4148507" y="222625"/>
            <a:ext cx="1838131" cy="1838131"/>
            <a:chOff x="10064960" y="139788"/>
            <a:chExt cx="1838131" cy="1838131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0DFA320-FED0-4061-AEEA-E62DC8CB4049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B3D90BDD-6D77-41AF-B444-96CFA5874839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FDBE5361-BC83-4B9D-BEC8-DCEE02F5B47C}"/>
                  </a:ext>
                </a:extLst>
              </p:cNvPr>
              <p:cNvCxnSpPr>
                <a:stCxn id="103" idx="2"/>
                <a:endCxn id="103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FD2F191D-E762-46AA-BBA1-982C17A279C5}"/>
                  </a:ext>
                </a:extLst>
              </p:cNvPr>
              <p:cNvCxnSpPr>
                <a:stCxn id="103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98C696B-8288-422F-A7FD-98B7C9C4CD4F}"/>
                </a:ext>
              </a:extLst>
            </p:cNvPr>
            <p:cNvSpPr txBox="1"/>
            <p:nvPr/>
          </p:nvSpPr>
          <p:spPr>
            <a:xfrm>
              <a:off x="10748282" y="2764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96F8B8E-C690-4AA1-A596-FEE03CA8F904}"/>
                </a:ext>
              </a:extLst>
            </p:cNvPr>
            <p:cNvSpPr txBox="1"/>
            <p:nvPr/>
          </p:nvSpPr>
          <p:spPr>
            <a:xfrm>
              <a:off x="10410978" y="116150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D615DE3-34A4-45FE-B16D-A40CBD64821B}"/>
                </a:ext>
              </a:extLst>
            </p:cNvPr>
            <p:cNvSpPr txBox="1"/>
            <p:nvPr/>
          </p:nvSpPr>
          <p:spPr>
            <a:xfrm>
              <a:off x="11099707" y="1131557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R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E02FF326-A7CA-4D55-9E9F-BD70740C6FB1}"/>
              </a:ext>
            </a:extLst>
          </p:cNvPr>
          <p:cNvGrpSpPr/>
          <p:nvPr/>
        </p:nvGrpSpPr>
        <p:grpSpPr>
          <a:xfrm>
            <a:off x="6240728" y="237652"/>
            <a:ext cx="1838131" cy="1838131"/>
            <a:chOff x="10095721" y="2384976"/>
            <a:chExt cx="1838131" cy="1838131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8FEAA8F-971E-4976-818C-3F7C128FA602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2CD9C92F-FFB5-4925-9D61-741C0B399227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FECBFED2-D03B-43B9-9F81-69FDA6374F6A}"/>
                  </a:ext>
                </a:extLst>
              </p:cNvPr>
              <p:cNvCxnSpPr>
                <a:stCxn id="111" idx="2"/>
                <a:endCxn id="111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424AF422-CE11-424C-951B-67086F140542}"/>
                  </a:ext>
                </a:extLst>
              </p:cNvPr>
              <p:cNvCxnSpPr>
                <a:stCxn id="111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A96C4E5E-094E-4F03-8CBB-E1519D0FD196}"/>
                </a:ext>
              </a:extLst>
            </p:cNvPr>
            <p:cNvSpPr txBox="1"/>
            <p:nvPr/>
          </p:nvSpPr>
          <p:spPr>
            <a:xfrm>
              <a:off x="10807547" y="2476212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F8479E8-14C1-4B8E-9168-D66234EAE2C7}"/>
                </a:ext>
              </a:extLst>
            </p:cNvPr>
            <p:cNvSpPr txBox="1"/>
            <p:nvPr/>
          </p:nvSpPr>
          <p:spPr>
            <a:xfrm>
              <a:off x="10446596" y="3340201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10615F67-1B6C-491E-93F2-C25FD0B10E2C}"/>
                </a:ext>
              </a:extLst>
            </p:cNvPr>
            <p:cNvSpPr txBox="1"/>
            <p:nvPr/>
          </p:nvSpPr>
          <p:spPr>
            <a:xfrm>
              <a:off x="11158972" y="3331305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sp>
        <p:nvSpPr>
          <p:cNvPr id="114" name="Rectangle 113">
            <a:extLst>
              <a:ext uri="{FF2B5EF4-FFF2-40B4-BE49-F238E27FC236}">
                <a16:creationId xmlns:a16="http://schemas.microsoft.com/office/drawing/2014/main" id="{1582DA3A-C829-4A23-BC2C-B0E07A80075E}"/>
              </a:ext>
            </a:extLst>
          </p:cNvPr>
          <p:cNvSpPr/>
          <p:nvPr/>
        </p:nvSpPr>
        <p:spPr>
          <a:xfrm>
            <a:off x="279918" y="152815"/>
            <a:ext cx="3704607" cy="44161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3123626-9C2C-46E7-8138-827C1A8B8D56}"/>
              </a:ext>
            </a:extLst>
          </p:cNvPr>
          <p:cNvSpPr/>
          <p:nvPr/>
        </p:nvSpPr>
        <p:spPr>
          <a:xfrm>
            <a:off x="8290468" y="152815"/>
            <a:ext cx="3566775" cy="62035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F5D669F-3C69-40F3-B31D-297C91488AF9}"/>
                  </a:ext>
                </a:extLst>
              </p:cNvPr>
              <p:cNvSpPr/>
              <p:nvPr/>
            </p:nvSpPr>
            <p:spPr>
              <a:xfrm>
                <a:off x="567138" y="3161495"/>
                <a:ext cx="286745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i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F5D669F-3C69-40F3-B31D-297C91488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38" y="3161495"/>
                <a:ext cx="2867452" cy="400110"/>
              </a:xfrm>
              <a:prstGeom prst="rect">
                <a:avLst/>
              </a:prstGeom>
              <a:blipFill>
                <a:blip r:embed="rId5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9734C23-64D9-4AF6-B188-9ADF9805AD6E}"/>
                  </a:ext>
                </a:extLst>
              </p:cNvPr>
              <p:cNvSpPr txBox="1"/>
              <p:nvPr/>
            </p:nvSpPr>
            <p:spPr>
              <a:xfrm>
                <a:off x="8483612" y="2769433"/>
                <a:ext cx="2661691" cy="878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+…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89734C23-64D9-4AF6-B188-9ADF9805A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3612" y="2769433"/>
                <a:ext cx="2661691" cy="8783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139DA732-33B7-442A-AB5B-D509E6666D62}"/>
                  </a:ext>
                </a:extLst>
              </p:cNvPr>
              <p:cNvSpPr txBox="1"/>
              <p:nvPr/>
            </p:nvSpPr>
            <p:spPr>
              <a:xfrm>
                <a:off x="9254920" y="3824436"/>
                <a:ext cx="1396857" cy="563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139DA732-33B7-442A-AB5B-D509E6666D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4920" y="3824436"/>
                <a:ext cx="1396857" cy="5638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0" name="Table 120">
            <a:extLst>
              <a:ext uri="{FF2B5EF4-FFF2-40B4-BE49-F238E27FC236}">
                <a16:creationId xmlns:a16="http://schemas.microsoft.com/office/drawing/2014/main" id="{1AA3ADB0-7A45-47D1-9123-56F4523C72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368305"/>
              </p:ext>
            </p:extLst>
          </p:nvPr>
        </p:nvGraphicFramePr>
        <p:xfrm>
          <a:off x="272618" y="4934171"/>
          <a:ext cx="4114800" cy="14071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419450312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64768754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78899087"/>
                    </a:ext>
                  </a:extLst>
                </a:gridCol>
              </a:tblGrid>
              <a:tr h="469050">
                <a:tc>
                  <a:txBody>
                    <a:bodyPr/>
                    <a:lstStyle/>
                    <a:p>
                      <a:r>
                        <a:rPr lang="en-US" sz="2000" dirty="0"/>
                        <a:t>Kilo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.001 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225975"/>
                  </a:ext>
                </a:extLst>
              </a:tr>
              <a:tr h="469050">
                <a:tc>
                  <a:txBody>
                    <a:bodyPr/>
                    <a:lstStyle/>
                    <a:p>
                      <a:r>
                        <a:rPr lang="en-US" sz="2000" dirty="0"/>
                        <a:t>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736288"/>
                  </a:ext>
                </a:extLst>
              </a:tr>
              <a:tr h="469050">
                <a:tc>
                  <a:txBody>
                    <a:bodyPr/>
                    <a:lstStyle/>
                    <a:p>
                      <a:r>
                        <a:rPr lang="en-US" sz="2000" dirty="0"/>
                        <a:t>Milli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.001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1000 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76814"/>
                  </a:ext>
                </a:extLst>
              </a:tr>
            </a:tbl>
          </a:graphicData>
        </a:graphic>
      </p:graphicFrame>
      <p:sp>
        <p:nvSpPr>
          <p:cNvPr id="121" name="Text Box 5">
            <a:extLst>
              <a:ext uri="{FF2B5EF4-FFF2-40B4-BE49-F238E27FC236}">
                <a16:creationId xmlns:a16="http://schemas.microsoft.com/office/drawing/2014/main" id="{7498915B-3E5B-4EB0-B4C4-5FC33CB655EE}"/>
              </a:ext>
            </a:extLst>
          </p:cNvPr>
          <p:cNvSpPr txBox="1">
            <a:spLocks noChangeArrowheads="1"/>
          </p:cNvSpPr>
          <p:nvPr/>
        </p:nvSpPr>
        <p:spPr>
          <a:xfrm>
            <a:off x="534802" y="1676605"/>
            <a:ext cx="4603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numCol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>
                <a:latin typeface="+mn-lt"/>
              </a:rPr>
              <a:t>5V</a:t>
            </a:r>
          </a:p>
        </p:txBody>
      </p:sp>
    </p:spTree>
    <p:extLst>
      <p:ext uri="{BB962C8B-B14F-4D97-AF65-F5344CB8AC3E}">
        <p14:creationId xmlns:p14="http://schemas.microsoft.com/office/powerpoint/2010/main" val="8227199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FA67B-CED8-473A-9402-309BEF97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CB31E-EB73-4BBC-AD1B-98814A97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9D5B80-71B4-493D-B195-7661AF0F59FE}"/>
              </a:ext>
            </a:extLst>
          </p:cNvPr>
          <p:cNvSpPr txBox="1"/>
          <p:nvPr/>
        </p:nvSpPr>
        <p:spPr>
          <a:xfrm>
            <a:off x="245169" y="385317"/>
            <a:ext cx="56880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Practice Combination Circuit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Draw/markup circuit diagram as you work. Show node voltages and  current directions.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Load known values in PIER Chart.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Apply Series/Parallel rules to find total equivalent resistance.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Find total current supplied.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Find voltage drops across resistors and node voltages.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/>
              <a:t>Apply KVL and KCL as needed.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0E68B26-2704-4793-AD24-60596ADBF428}"/>
              </a:ext>
            </a:extLst>
          </p:cNvPr>
          <p:cNvGrpSpPr/>
          <p:nvPr/>
        </p:nvGrpSpPr>
        <p:grpSpPr>
          <a:xfrm>
            <a:off x="6014804" y="1260557"/>
            <a:ext cx="5086918" cy="3716386"/>
            <a:chOff x="2133560" y="1104466"/>
            <a:chExt cx="5230449" cy="4762732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0127176-948E-422F-A07C-00196805368D}"/>
                </a:ext>
              </a:extLst>
            </p:cNvPr>
            <p:cNvGrpSpPr/>
            <p:nvPr/>
          </p:nvGrpSpPr>
          <p:grpSpPr>
            <a:xfrm>
              <a:off x="2944704" y="1909059"/>
              <a:ext cx="4419305" cy="3039589"/>
              <a:chOff x="7674678" y="1858585"/>
              <a:chExt cx="1679904" cy="113121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5838D8F-B09C-47DA-AC9C-596D7A41E696}"/>
                  </a:ext>
                </a:extLst>
              </p:cNvPr>
              <p:cNvSpPr/>
              <p:nvPr/>
            </p:nvSpPr>
            <p:spPr>
              <a:xfrm>
                <a:off x="7863771" y="185858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91C7980-93DF-4A3A-B42D-638BBBD87683}"/>
                  </a:ext>
                </a:extLst>
              </p:cNvPr>
              <p:cNvSpPr/>
              <p:nvPr/>
            </p:nvSpPr>
            <p:spPr>
              <a:xfrm>
                <a:off x="8576348" y="1858693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D5B3701-B2CA-4E7B-AF37-3AC81A78D171}"/>
                  </a:ext>
                </a:extLst>
              </p:cNvPr>
              <p:cNvSpPr/>
              <p:nvPr/>
            </p:nvSpPr>
            <p:spPr>
              <a:xfrm>
                <a:off x="7863771" y="286510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5952E77F-AC19-44AB-BB09-6315BB8E02FF}"/>
                  </a:ext>
                </a:extLst>
              </p:cNvPr>
              <p:cNvSpPr/>
              <p:nvPr/>
            </p:nvSpPr>
            <p:spPr>
              <a:xfrm rot="5400000">
                <a:off x="8934292" y="2361845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FEAB1824-837E-4BE6-A7A4-A5F5EFD8DF2C}"/>
                  </a:ext>
                </a:extLst>
              </p:cNvPr>
              <p:cNvSpPr/>
              <p:nvPr/>
            </p:nvSpPr>
            <p:spPr>
              <a:xfrm rot="5400000">
                <a:off x="8218402" y="2403278"/>
                <a:ext cx="715890" cy="124691"/>
              </a:xfrm>
              <a:custGeom>
                <a:avLst/>
                <a:gdLst>
                  <a:gd name="connsiteX0" fmla="*/ 0 w 710739"/>
                  <a:gd name="connsiteY0" fmla="*/ 58189 h 124691"/>
                  <a:gd name="connsiteX1" fmla="*/ 195349 w 710739"/>
                  <a:gd name="connsiteY1" fmla="*/ 62346 h 124691"/>
                  <a:gd name="connsiteX2" fmla="*/ 228600 w 710739"/>
                  <a:gd name="connsiteY2" fmla="*/ 0 h 124691"/>
                  <a:gd name="connsiteX3" fmla="*/ 282633 w 710739"/>
                  <a:gd name="connsiteY3" fmla="*/ 124691 h 124691"/>
                  <a:gd name="connsiteX4" fmla="*/ 340822 w 710739"/>
                  <a:gd name="connsiteY4" fmla="*/ 0 h 124691"/>
                  <a:gd name="connsiteX5" fmla="*/ 403168 w 710739"/>
                  <a:gd name="connsiteY5" fmla="*/ 124691 h 124691"/>
                  <a:gd name="connsiteX6" fmla="*/ 448888 w 710739"/>
                  <a:gd name="connsiteY6" fmla="*/ 0 h 124691"/>
                  <a:gd name="connsiteX7" fmla="*/ 511233 w 710739"/>
                  <a:gd name="connsiteY7" fmla="*/ 116378 h 124691"/>
                  <a:gd name="connsiteX8" fmla="*/ 532015 w 710739"/>
                  <a:gd name="connsiteY8" fmla="*/ 62346 h 124691"/>
                  <a:gd name="connsiteX9" fmla="*/ 710739 w 710739"/>
                  <a:gd name="connsiteY9" fmla="*/ 66502 h 124691"/>
                  <a:gd name="connsiteX0" fmla="*/ 0 w 713315"/>
                  <a:gd name="connsiteY0" fmla="*/ 58189 h 124691"/>
                  <a:gd name="connsiteX1" fmla="*/ 195349 w 713315"/>
                  <a:gd name="connsiteY1" fmla="*/ 62346 h 124691"/>
                  <a:gd name="connsiteX2" fmla="*/ 228600 w 713315"/>
                  <a:gd name="connsiteY2" fmla="*/ 0 h 124691"/>
                  <a:gd name="connsiteX3" fmla="*/ 282633 w 713315"/>
                  <a:gd name="connsiteY3" fmla="*/ 124691 h 124691"/>
                  <a:gd name="connsiteX4" fmla="*/ 340822 w 713315"/>
                  <a:gd name="connsiteY4" fmla="*/ 0 h 124691"/>
                  <a:gd name="connsiteX5" fmla="*/ 403168 w 713315"/>
                  <a:gd name="connsiteY5" fmla="*/ 124691 h 124691"/>
                  <a:gd name="connsiteX6" fmla="*/ 448888 w 713315"/>
                  <a:gd name="connsiteY6" fmla="*/ 0 h 124691"/>
                  <a:gd name="connsiteX7" fmla="*/ 511233 w 713315"/>
                  <a:gd name="connsiteY7" fmla="*/ 116378 h 124691"/>
                  <a:gd name="connsiteX8" fmla="*/ 532015 w 713315"/>
                  <a:gd name="connsiteY8" fmla="*/ 62346 h 124691"/>
                  <a:gd name="connsiteX9" fmla="*/ 713315 w 713315"/>
                  <a:gd name="connsiteY9" fmla="*/ 61350 h 124691"/>
                  <a:gd name="connsiteX0" fmla="*/ 0 w 715890"/>
                  <a:gd name="connsiteY0" fmla="*/ 63340 h 124691"/>
                  <a:gd name="connsiteX1" fmla="*/ 197924 w 715890"/>
                  <a:gd name="connsiteY1" fmla="*/ 62346 h 124691"/>
                  <a:gd name="connsiteX2" fmla="*/ 231175 w 715890"/>
                  <a:gd name="connsiteY2" fmla="*/ 0 h 124691"/>
                  <a:gd name="connsiteX3" fmla="*/ 285208 w 715890"/>
                  <a:gd name="connsiteY3" fmla="*/ 124691 h 124691"/>
                  <a:gd name="connsiteX4" fmla="*/ 343397 w 715890"/>
                  <a:gd name="connsiteY4" fmla="*/ 0 h 124691"/>
                  <a:gd name="connsiteX5" fmla="*/ 405743 w 715890"/>
                  <a:gd name="connsiteY5" fmla="*/ 124691 h 124691"/>
                  <a:gd name="connsiteX6" fmla="*/ 451463 w 715890"/>
                  <a:gd name="connsiteY6" fmla="*/ 0 h 124691"/>
                  <a:gd name="connsiteX7" fmla="*/ 513808 w 715890"/>
                  <a:gd name="connsiteY7" fmla="*/ 116378 h 124691"/>
                  <a:gd name="connsiteX8" fmla="*/ 534590 w 715890"/>
                  <a:gd name="connsiteY8" fmla="*/ 62346 h 124691"/>
                  <a:gd name="connsiteX9" fmla="*/ 715890 w 715890"/>
                  <a:gd name="connsiteY9" fmla="*/ 61350 h 124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15890" h="124691">
                    <a:moveTo>
                      <a:pt x="0" y="63340"/>
                    </a:moveTo>
                    <a:lnTo>
                      <a:pt x="197924" y="62346"/>
                    </a:lnTo>
                    <a:lnTo>
                      <a:pt x="231175" y="0"/>
                    </a:lnTo>
                    <a:lnTo>
                      <a:pt x="285208" y="124691"/>
                    </a:lnTo>
                    <a:lnTo>
                      <a:pt x="343397" y="0"/>
                    </a:lnTo>
                    <a:lnTo>
                      <a:pt x="405743" y="124691"/>
                    </a:lnTo>
                    <a:lnTo>
                      <a:pt x="451463" y="0"/>
                    </a:lnTo>
                    <a:lnTo>
                      <a:pt x="513808" y="116378"/>
                    </a:lnTo>
                    <a:lnTo>
                      <a:pt x="534590" y="62346"/>
                    </a:lnTo>
                    <a:lnTo>
                      <a:pt x="715890" y="61350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A7146248-7A68-4D06-823F-D06142774C21}"/>
                  </a:ext>
                </a:extLst>
              </p:cNvPr>
              <p:cNvCxnSpPr>
                <a:stCxn id="19" idx="0"/>
                <a:endCxn id="26" idx="0"/>
              </p:cNvCxnSpPr>
              <p:nvPr/>
            </p:nvCxnSpPr>
            <p:spPr>
              <a:xfrm flipH="1">
                <a:off x="8575353" y="1922033"/>
                <a:ext cx="995" cy="185646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33EDAE14-F285-4607-9E22-0821C39DA2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7131" y="2823569"/>
                <a:ext cx="995" cy="10498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A2761FB5-7B3B-443E-9554-3E255A541503}"/>
                  </a:ext>
                </a:extLst>
              </p:cNvPr>
              <p:cNvCxnSpPr>
                <a:cxnSpLocks/>
                <a:endCxn id="25" idx="0"/>
              </p:cNvCxnSpPr>
              <p:nvPr/>
            </p:nvCxnSpPr>
            <p:spPr>
              <a:xfrm flipH="1">
                <a:off x="9291243" y="1921924"/>
                <a:ext cx="995" cy="14432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D8E6E663-1429-461D-B041-1D4D1C256910}"/>
                  </a:ext>
                </a:extLst>
              </p:cNvPr>
              <p:cNvCxnSpPr>
                <a:cxnSpLocks/>
                <a:stCxn id="25" idx="9"/>
              </p:cNvCxnSpPr>
              <p:nvPr/>
            </p:nvCxnSpPr>
            <p:spPr>
              <a:xfrm flipH="1">
                <a:off x="9292238" y="2782136"/>
                <a:ext cx="995" cy="146312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0A11E59-C6BD-4637-9E3C-C8454320406F}"/>
                  </a:ext>
                </a:extLst>
              </p:cNvPr>
              <p:cNvGrpSpPr/>
              <p:nvPr/>
            </p:nvGrpSpPr>
            <p:grpSpPr>
              <a:xfrm>
                <a:off x="7674678" y="2327669"/>
                <a:ext cx="188168" cy="203679"/>
                <a:chOff x="7674678" y="2327669"/>
                <a:chExt cx="188168" cy="203679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65777B4D-EE44-4758-9FF9-C20A2FE222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898" y="2465623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2239E2E-04E1-4053-A87C-28E7B94889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7068" y="2531348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70845F89-004B-41D4-B20D-466C40DE03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674678" y="2406399"/>
                  <a:ext cx="18577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5957E134-96B8-434E-B38C-FEF75C0E74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26398" y="2327669"/>
                  <a:ext cx="82338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8F5D35B-64E6-4A3C-9450-3FA6C6E650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6572" y="1927311"/>
                <a:ext cx="1" cy="400358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4E0CD53D-4C85-44A7-BA65-68A4B8A578B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526071"/>
                <a:ext cx="6222" cy="400387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61533768-0030-4889-AC1B-0202A235C8C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1922033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768B9319-CAB9-4AF6-9C82-F27A0CC937A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766572" y="2928627"/>
                <a:ext cx="102451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DFED27B-5A3E-4407-BF0A-191040AEFC46}"/>
                </a:ext>
              </a:extLst>
            </p:cNvPr>
            <p:cNvSpPr txBox="1"/>
            <p:nvPr/>
          </p:nvSpPr>
          <p:spPr>
            <a:xfrm>
              <a:off x="4033375" y="1104466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R1</a:t>
              </a:r>
            </a:p>
            <a:p>
              <a:r>
                <a:rPr lang="en-US" sz="2000" dirty="0"/>
                <a:t>20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D0B274E-37D6-4301-A0C5-65E2578EE2EC}"/>
                </a:ext>
              </a:extLst>
            </p:cNvPr>
            <p:cNvSpPr txBox="1"/>
            <p:nvPr/>
          </p:nvSpPr>
          <p:spPr>
            <a:xfrm>
              <a:off x="5929508" y="1104466"/>
              <a:ext cx="814475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R2</a:t>
              </a:r>
            </a:p>
            <a:p>
              <a:r>
                <a:rPr lang="en-US" sz="2000" dirty="0"/>
                <a:t>25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AA86670-350D-4E68-8E1C-7795A834F339}"/>
                </a:ext>
              </a:extLst>
            </p:cNvPr>
            <p:cNvSpPr txBox="1"/>
            <p:nvPr/>
          </p:nvSpPr>
          <p:spPr>
            <a:xfrm>
              <a:off x="4019966" y="4960007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R5</a:t>
              </a:r>
            </a:p>
            <a:p>
              <a:r>
                <a:rPr lang="en-US" sz="2000" dirty="0"/>
                <a:t>30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6491993-F6CC-4996-A4D2-394A9D012C16}"/>
                </a:ext>
              </a:extLst>
            </p:cNvPr>
            <p:cNvSpPr txBox="1"/>
            <p:nvPr/>
          </p:nvSpPr>
          <p:spPr>
            <a:xfrm>
              <a:off x="2133560" y="2925635"/>
              <a:ext cx="1059286" cy="13016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            -</a:t>
              </a:r>
            </a:p>
            <a:p>
              <a:r>
                <a:rPr lang="en-US" sz="2000" dirty="0"/>
                <a:t>220 V</a:t>
              </a:r>
            </a:p>
            <a:p>
              <a:r>
                <a:rPr lang="en-US" sz="2000" dirty="0"/>
                <a:t>            +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EFE2AF-48CD-4D16-8E33-747A6C86DAB6}"/>
                </a:ext>
              </a:extLst>
            </p:cNvPr>
            <p:cNvSpPr txBox="1"/>
            <p:nvPr/>
          </p:nvSpPr>
          <p:spPr>
            <a:xfrm>
              <a:off x="4486317" y="3225948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R3</a:t>
              </a:r>
            </a:p>
            <a:p>
              <a:r>
                <a:rPr lang="en-US" sz="2000" dirty="0"/>
                <a:t>40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9D11858-F874-4914-BF2C-E54BBEA63E20}"/>
                </a:ext>
              </a:extLst>
            </p:cNvPr>
            <p:cNvSpPr txBox="1"/>
            <p:nvPr/>
          </p:nvSpPr>
          <p:spPr>
            <a:xfrm>
              <a:off x="6389898" y="3122047"/>
              <a:ext cx="631603" cy="9071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R4</a:t>
              </a:r>
            </a:p>
            <a:p>
              <a:r>
                <a:rPr lang="en-US" sz="2000" dirty="0"/>
                <a:t>30</a:t>
              </a:r>
              <a:r>
                <a:rPr lang="el-GR" sz="2000" dirty="0"/>
                <a:t>Ω</a:t>
              </a:r>
              <a:endParaRPr lang="en-US" sz="2000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3010B0F7-7812-4CB4-8A0E-A52282080EF6}"/>
              </a:ext>
            </a:extLst>
          </p:cNvPr>
          <p:cNvSpPr txBox="1"/>
          <p:nvPr/>
        </p:nvSpPr>
        <p:spPr>
          <a:xfrm>
            <a:off x="10970804" y="12785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27DEAD4-8AB0-4544-99DB-ECC111B12ED0}"/>
              </a:ext>
            </a:extLst>
          </p:cNvPr>
          <p:cNvCxnSpPr>
            <a:cxnSpLocks/>
            <a:stCxn id="21" idx="9"/>
          </p:cNvCxnSpPr>
          <p:nvPr/>
        </p:nvCxnSpPr>
        <p:spPr>
          <a:xfrm>
            <a:off x="9119087" y="4127386"/>
            <a:ext cx="182058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86604BD-1F8F-49E6-98AC-FBA58E669BD9}"/>
              </a:ext>
            </a:extLst>
          </p:cNvPr>
          <p:cNvSpPr txBox="1"/>
          <p:nvPr/>
        </p:nvSpPr>
        <p:spPr>
          <a:xfrm>
            <a:off x="968196" y="5632991"/>
            <a:ext cx="46503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Write equations / show work!</a:t>
            </a:r>
          </a:p>
        </p:txBody>
      </p:sp>
    </p:spTree>
    <p:extLst>
      <p:ext uri="{BB962C8B-B14F-4D97-AF65-F5344CB8AC3E}">
        <p14:creationId xmlns:p14="http://schemas.microsoft.com/office/powerpoint/2010/main" val="89928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7EFC2F6C-CBCD-418B-948F-1CF365EC6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Problem  1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A019D1F-9C64-4D49-9023-DBA15DDC2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Total equivalent resistance: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Total Current: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Voltage drop across R2: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FA67B-CED8-473A-9402-309BEF97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CB31E-EB73-4BBC-AD1B-98814A97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22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7A3543F-65BA-447D-B2DD-3D3E13CDCE75}"/>
              </a:ext>
            </a:extLst>
          </p:cNvPr>
          <p:cNvGrpSpPr/>
          <p:nvPr/>
        </p:nvGrpSpPr>
        <p:grpSpPr>
          <a:xfrm>
            <a:off x="6367731" y="734017"/>
            <a:ext cx="5086918" cy="3716386"/>
            <a:chOff x="6367731" y="734017"/>
            <a:chExt cx="5086918" cy="3716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E68B26-2704-4793-AD24-60596ADBF428}"/>
                </a:ext>
              </a:extLst>
            </p:cNvPr>
            <p:cNvGrpSpPr/>
            <p:nvPr/>
          </p:nvGrpSpPr>
          <p:grpSpPr>
            <a:xfrm>
              <a:off x="6367731" y="734017"/>
              <a:ext cx="5086918" cy="3716386"/>
              <a:chOff x="2133560" y="1104466"/>
              <a:chExt cx="5230449" cy="4762732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80127176-948E-422F-A07C-00196805368D}"/>
                  </a:ext>
                </a:extLst>
              </p:cNvPr>
              <p:cNvGrpSpPr/>
              <p:nvPr/>
            </p:nvGrpSpPr>
            <p:grpSpPr>
              <a:xfrm>
                <a:off x="2944704" y="1909059"/>
                <a:ext cx="4419305" cy="3039589"/>
                <a:chOff x="7674678" y="1858585"/>
                <a:chExt cx="1679904" cy="1131214"/>
              </a:xfrm>
            </p:grpSpPr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25838D8F-B09C-47DA-AC9C-596D7A41E696}"/>
                    </a:ext>
                  </a:extLst>
                </p:cNvPr>
                <p:cNvSpPr/>
                <p:nvPr/>
              </p:nvSpPr>
              <p:spPr>
                <a:xfrm>
                  <a:off x="7863771" y="1858585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19" name="Freeform: Shape 18">
                  <a:extLst>
                    <a:ext uri="{FF2B5EF4-FFF2-40B4-BE49-F238E27FC236}">
                      <a16:creationId xmlns:a16="http://schemas.microsoft.com/office/drawing/2014/main" id="{791C7980-93DF-4A3A-B42D-638BBBD87683}"/>
                    </a:ext>
                  </a:extLst>
                </p:cNvPr>
                <p:cNvSpPr/>
                <p:nvPr/>
              </p:nvSpPr>
              <p:spPr>
                <a:xfrm>
                  <a:off x="8576348" y="1858693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1" name="Freeform: Shape 20">
                  <a:extLst>
                    <a:ext uri="{FF2B5EF4-FFF2-40B4-BE49-F238E27FC236}">
                      <a16:creationId xmlns:a16="http://schemas.microsoft.com/office/drawing/2014/main" id="{DD5B3701-B2CA-4E7B-AF37-3AC81A78D171}"/>
                    </a:ext>
                  </a:extLst>
                </p:cNvPr>
                <p:cNvSpPr/>
                <p:nvPr/>
              </p:nvSpPr>
              <p:spPr>
                <a:xfrm>
                  <a:off x="7863771" y="2865108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5" name="Freeform: Shape 24">
                  <a:extLst>
                    <a:ext uri="{FF2B5EF4-FFF2-40B4-BE49-F238E27FC236}">
                      <a16:creationId xmlns:a16="http://schemas.microsoft.com/office/drawing/2014/main" id="{5952E77F-AC19-44AB-BB09-6315BB8E02FF}"/>
                    </a:ext>
                  </a:extLst>
                </p:cNvPr>
                <p:cNvSpPr/>
                <p:nvPr/>
              </p:nvSpPr>
              <p:spPr>
                <a:xfrm rot="5400000">
                  <a:off x="8934292" y="2361845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26" name="Freeform: Shape 25">
                  <a:extLst>
                    <a:ext uri="{FF2B5EF4-FFF2-40B4-BE49-F238E27FC236}">
                      <a16:creationId xmlns:a16="http://schemas.microsoft.com/office/drawing/2014/main" id="{FEAB1824-837E-4BE6-A7A4-A5F5EFD8DF2C}"/>
                    </a:ext>
                  </a:extLst>
                </p:cNvPr>
                <p:cNvSpPr/>
                <p:nvPr/>
              </p:nvSpPr>
              <p:spPr>
                <a:xfrm rot="5400000">
                  <a:off x="8218402" y="2403278"/>
                  <a:ext cx="715890" cy="124691"/>
                </a:xfrm>
                <a:custGeom>
                  <a:avLst/>
                  <a:gdLst>
                    <a:gd name="connsiteX0" fmla="*/ 0 w 710739"/>
                    <a:gd name="connsiteY0" fmla="*/ 58189 h 124691"/>
                    <a:gd name="connsiteX1" fmla="*/ 195349 w 710739"/>
                    <a:gd name="connsiteY1" fmla="*/ 62346 h 124691"/>
                    <a:gd name="connsiteX2" fmla="*/ 228600 w 710739"/>
                    <a:gd name="connsiteY2" fmla="*/ 0 h 124691"/>
                    <a:gd name="connsiteX3" fmla="*/ 282633 w 710739"/>
                    <a:gd name="connsiteY3" fmla="*/ 124691 h 124691"/>
                    <a:gd name="connsiteX4" fmla="*/ 340822 w 710739"/>
                    <a:gd name="connsiteY4" fmla="*/ 0 h 124691"/>
                    <a:gd name="connsiteX5" fmla="*/ 403168 w 710739"/>
                    <a:gd name="connsiteY5" fmla="*/ 124691 h 124691"/>
                    <a:gd name="connsiteX6" fmla="*/ 448888 w 710739"/>
                    <a:gd name="connsiteY6" fmla="*/ 0 h 124691"/>
                    <a:gd name="connsiteX7" fmla="*/ 511233 w 710739"/>
                    <a:gd name="connsiteY7" fmla="*/ 116378 h 124691"/>
                    <a:gd name="connsiteX8" fmla="*/ 532015 w 710739"/>
                    <a:gd name="connsiteY8" fmla="*/ 62346 h 124691"/>
                    <a:gd name="connsiteX9" fmla="*/ 710739 w 710739"/>
                    <a:gd name="connsiteY9" fmla="*/ 66502 h 124691"/>
                    <a:gd name="connsiteX0" fmla="*/ 0 w 713315"/>
                    <a:gd name="connsiteY0" fmla="*/ 58189 h 124691"/>
                    <a:gd name="connsiteX1" fmla="*/ 195349 w 713315"/>
                    <a:gd name="connsiteY1" fmla="*/ 62346 h 124691"/>
                    <a:gd name="connsiteX2" fmla="*/ 228600 w 713315"/>
                    <a:gd name="connsiteY2" fmla="*/ 0 h 124691"/>
                    <a:gd name="connsiteX3" fmla="*/ 282633 w 713315"/>
                    <a:gd name="connsiteY3" fmla="*/ 124691 h 124691"/>
                    <a:gd name="connsiteX4" fmla="*/ 340822 w 713315"/>
                    <a:gd name="connsiteY4" fmla="*/ 0 h 124691"/>
                    <a:gd name="connsiteX5" fmla="*/ 403168 w 713315"/>
                    <a:gd name="connsiteY5" fmla="*/ 124691 h 124691"/>
                    <a:gd name="connsiteX6" fmla="*/ 448888 w 713315"/>
                    <a:gd name="connsiteY6" fmla="*/ 0 h 124691"/>
                    <a:gd name="connsiteX7" fmla="*/ 511233 w 713315"/>
                    <a:gd name="connsiteY7" fmla="*/ 116378 h 124691"/>
                    <a:gd name="connsiteX8" fmla="*/ 532015 w 713315"/>
                    <a:gd name="connsiteY8" fmla="*/ 62346 h 124691"/>
                    <a:gd name="connsiteX9" fmla="*/ 713315 w 713315"/>
                    <a:gd name="connsiteY9" fmla="*/ 61350 h 124691"/>
                    <a:gd name="connsiteX0" fmla="*/ 0 w 715890"/>
                    <a:gd name="connsiteY0" fmla="*/ 63340 h 124691"/>
                    <a:gd name="connsiteX1" fmla="*/ 197924 w 715890"/>
                    <a:gd name="connsiteY1" fmla="*/ 62346 h 124691"/>
                    <a:gd name="connsiteX2" fmla="*/ 231175 w 715890"/>
                    <a:gd name="connsiteY2" fmla="*/ 0 h 124691"/>
                    <a:gd name="connsiteX3" fmla="*/ 285208 w 715890"/>
                    <a:gd name="connsiteY3" fmla="*/ 124691 h 124691"/>
                    <a:gd name="connsiteX4" fmla="*/ 343397 w 715890"/>
                    <a:gd name="connsiteY4" fmla="*/ 0 h 124691"/>
                    <a:gd name="connsiteX5" fmla="*/ 405743 w 715890"/>
                    <a:gd name="connsiteY5" fmla="*/ 124691 h 124691"/>
                    <a:gd name="connsiteX6" fmla="*/ 451463 w 715890"/>
                    <a:gd name="connsiteY6" fmla="*/ 0 h 124691"/>
                    <a:gd name="connsiteX7" fmla="*/ 513808 w 715890"/>
                    <a:gd name="connsiteY7" fmla="*/ 116378 h 124691"/>
                    <a:gd name="connsiteX8" fmla="*/ 534590 w 715890"/>
                    <a:gd name="connsiteY8" fmla="*/ 62346 h 124691"/>
                    <a:gd name="connsiteX9" fmla="*/ 715890 w 715890"/>
                    <a:gd name="connsiteY9" fmla="*/ 61350 h 1246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</a:cxnLst>
                  <a:rect l="l" t="t" r="r" b="b"/>
                  <a:pathLst>
                    <a:path w="715890" h="124691">
                      <a:moveTo>
                        <a:pt x="0" y="63340"/>
                      </a:moveTo>
                      <a:lnTo>
                        <a:pt x="197924" y="62346"/>
                      </a:lnTo>
                      <a:lnTo>
                        <a:pt x="231175" y="0"/>
                      </a:lnTo>
                      <a:lnTo>
                        <a:pt x="285208" y="124691"/>
                      </a:lnTo>
                      <a:lnTo>
                        <a:pt x="343397" y="0"/>
                      </a:lnTo>
                      <a:lnTo>
                        <a:pt x="405743" y="124691"/>
                      </a:lnTo>
                      <a:lnTo>
                        <a:pt x="451463" y="0"/>
                      </a:lnTo>
                      <a:lnTo>
                        <a:pt x="513808" y="116378"/>
                      </a:lnTo>
                      <a:lnTo>
                        <a:pt x="534590" y="62346"/>
                      </a:lnTo>
                      <a:lnTo>
                        <a:pt x="715890" y="61350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A7146248-7A68-4D06-823F-D06142774C21}"/>
                    </a:ext>
                  </a:extLst>
                </p:cNvPr>
                <p:cNvCxnSpPr>
                  <a:stCxn id="19" idx="0"/>
                  <a:endCxn id="26" idx="0"/>
                </p:cNvCxnSpPr>
                <p:nvPr/>
              </p:nvCxnSpPr>
              <p:spPr>
                <a:xfrm flipH="1">
                  <a:off x="8575353" y="1922033"/>
                  <a:ext cx="995" cy="18564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33EDAE14-F285-4607-9E22-0821C39DA2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577131" y="2823569"/>
                  <a:ext cx="995" cy="10498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A2761FB5-7B3B-443E-9554-3E255A541503}"/>
                    </a:ext>
                  </a:extLst>
                </p:cNvPr>
                <p:cNvCxnSpPr>
                  <a:cxnSpLocks/>
                  <a:endCxn id="25" idx="0"/>
                </p:cNvCxnSpPr>
                <p:nvPr/>
              </p:nvCxnSpPr>
              <p:spPr>
                <a:xfrm flipH="1">
                  <a:off x="9291243" y="1921924"/>
                  <a:ext cx="995" cy="14432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D8E6E663-1429-461D-B041-1D4D1C256910}"/>
                    </a:ext>
                  </a:extLst>
                </p:cNvPr>
                <p:cNvCxnSpPr>
                  <a:cxnSpLocks/>
                  <a:stCxn id="25" idx="9"/>
                </p:cNvCxnSpPr>
                <p:nvPr/>
              </p:nvCxnSpPr>
              <p:spPr>
                <a:xfrm flipH="1">
                  <a:off x="9292238" y="2782136"/>
                  <a:ext cx="995" cy="14631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40A11E59-C6BD-4637-9E3C-C8454320406F}"/>
                    </a:ext>
                  </a:extLst>
                </p:cNvPr>
                <p:cNvGrpSpPr/>
                <p:nvPr/>
              </p:nvGrpSpPr>
              <p:grpSpPr>
                <a:xfrm>
                  <a:off x="7674678" y="2327669"/>
                  <a:ext cx="188168" cy="203679"/>
                  <a:chOff x="7674678" y="2327669"/>
                  <a:chExt cx="188168" cy="203679"/>
                </a:xfrm>
              </p:grpSpPr>
              <p:cxnSp>
                <p:nvCxnSpPr>
                  <p:cNvPr id="38" name="Straight Connector 37">
                    <a:extLst>
                      <a:ext uri="{FF2B5EF4-FFF2-40B4-BE49-F238E27FC236}">
                        <a16:creationId xmlns:a16="http://schemas.microsoft.com/office/drawing/2014/main" id="{65777B4D-EE44-4758-9FF9-C20A2FE222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726898" y="2465623"/>
                    <a:ext cx="8233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Connector 38">
                    <a:extLst>
                      <a:ext uri="{FF2B5EF4-FFF2-40B4-BE49-F238E27FC236}">
                        <a16:creationId xmlns:a16="http://schemas.microsoft.com/office/drawing/2014/main" id="{82239E2E-04E1-4053-A87C-28E7B94889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77068" y="2531348"/>
                    <a:ext cx="18577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Connector 39">
                    <a:extLst>
                      <a:ext uri="{FF2B5EF4-FFF2-40B4-BE49-F238E27FC236}">
                        <a16:creationId xmlns:a16="http://schemas.microsoft.com/office/drawing/2014/main" id="{70845F89-004B-41D4-B20D-466C40DE039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674678" y="2406399"/>
                    <a:ext cx="18577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>
                    <a:extLst>
                      <a:ext uri="{FF2B5EF4-FFF2-40B4-BE49-F238E27FC236}">
                        <a16:creationId xmlns:a16="http://schemas.microsoft.com/office/drawing/2014/main" id="{5957E134-96B8-434E-B38C-FEF75C0E74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7726398" y="2327669"/>
                    <a:ext cx="82338" cy="0"/>
                  </a:xfrm>
                  <a:prstGeom prst="line">
                    <a:avLst/>
                  </a:prstGeom>
                  <a:ln w="1270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C8F5D35B-64E6-4A3C-9450-3FA6C6E650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66572" y="1927311"/>
                  <a:ext cx="1" cy="40035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4E0CD53D-4C85-44A7-BA65-68A4B8A578B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66572" y="2526071"/>
                  <a:ext cx="6222" cy="400387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61533768-0030-4889-AC1B-0202A235C8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66572" y="1922033"/>
                  <a:ext cx="102451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768B9319-CAB9-4AF6-9C82-F27A0CC937A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7766572" y="2928627"/>
                  <a:ext cx="102451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DFED27B-5A3E-4407-BF0A-191040AEFC46}"/>
                  </a:ext>
                </a:extLst>
              </p:cNvPr>
              <p:cNvSpPr txBox="1"/>
              <p:nvPr/>
            </p:nvSpPr>
            <p:spPr>
              <a:xfrm>
                <a:off x="4033375" y="1104466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R1</a:t>
                </a:r>
              </a:p>
              <a:p>
                <a:r>
                  <a:rPr lang="en-US" sz="2000" dirty="0"/>
                  <a:t>20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D0B274E-37D6-4301-A0C5-65E2578EE2EC}"/>
                  </a:ext>
                </a:extLst>
              </p:cNvPr>
              <p:cNvSpPr txBox="1"/>
              <p:nvPr/>
            </p:nvSpPr>
            <p:spPr>
              <a:xfrm>
                <a:off x="5929508" y="1104466"/>
                <a:ext cx="814475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R2</a:t>
                </a:r>
              </a:p>
              <a:p>
                <a:r>
                  <a:rPr lang="en-US" sz="2000" dirty="0"/>
                  <a:t>25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A86670-350D-4E68-8E1C-7795A834F339}"/>
                  </a:ext>
                </a:extLst>
              </p:cNvPr>
              <p:cNvSpPr txBox="1"/>
              <p:nvPr/>
            </p:nvSpPr>
            <p:spPr>
              <a:xfrm>
                <a:off x="4019966" y="4960007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R5</a:t>
                </a:r>
              </a:p>
              <a:p>
                <a:r>
                  <a:rPr lang="en-US" sz="2000" dirty="0"/>
                  <a:t>30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6491993-F6CC-4996-A4D2-394A9D012C16}"/>
                  </a:ext>
                </a:extLst>
              </p:cNvPr>
              <p:cNvSpPr txBox="1"/>
              <p:nvPr/>
            </p:nvSpPr>
            <p:spPr>
              <a:xfrm>
                <a:off x="2133560" y="2925635"/>
                <a:ext cx="1059286" cy="13016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            -</a:t>
                </a:r>
              </a:p>
              <a:p>
                <a:r>
                  <a:rPr lang="en-US" sz="2000" dirty="0"/>
                  <a:t>220 V</a:t>
                </a:r>
              </a:p>
              <a:p>
                <a:r>
                  <a:rPr lang="en-US" sz="2000" dirty="0"/>
                  <a:t>            +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CEFE2AF-48CD-4D16-8E33-747A6C86DAB6}"/>
                  </a:ext>
                </a:extLst>
              </p:cNvPr>
              <p:cNvSpPr txBox="1"/>
              <p:nvPr/>
            </p:nvSpPr>
            <p:spPr>
              <a:xfrm>
                <a:off x="4486317" y="3225948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R3</a:t>
                </a:r>
              </a:p>
              <a:p>
                <a:r>
                  <a:rPr lang="en-US" sz="2000" dirty="0"/>
                  <a:t>60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9D11858-F874-4914-BF2C-E54BBEA63E20}"/>
                  </a:ext>
                </a:extLst>
              </p:cNvPr>
              <p:cNvSpPr txBox="1"/>
              <p:nvPr/>
            </p:nvSpPr>
            <p:spPr>
              <a:xfrm>
                <a:off x="6389898" y="3122047"/>
                <a:ext cx="631603" cy="907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R4</a:t>
                </a:r>
              </a:p>
              <a:p>
                <a:r>
                  <a:rPr lang="en-US" sz="2000" dirty="0"/>
                  <a:t>50</a:t>
                </a:r>
                <a:r>
                  <a:rPr lang="el-GR" sz="2000" dirty="0"/>
                  <a:t>Ω</a:t>
                </a:r>
                <a:endParaRPr lang="en-US" sz="2000" dirty="0"/>
              </a:p>
            </p:txBody>
          </p:sp>
        </p:grp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27DEAD4-8AB0-4544-99DB-ECC111B12ED0}"/>
                </a:ext>
              </a:extLst>
            </p:cNvPr>
            <p:cNvCxnSpPr>
              <a:cxnSpLocks/>
              <a:stCxn id="21" idx="9"/>
            </p:cNvCxnSpPr>
            <p:nvPr/>
          </p:nvCxnSpPr>
          <p:spPr>
            <a:xfrm>
              <a:off x="9472014" y="3600846"/>
              <a:ext cx="182058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4588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PIER Chart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63" name="Table 10">
            <a:extLst>
              <a:ext uri="{FF2B5EF4-FFF2-40B4-BE49-F238E27FC236}">
                <a16:creationId xmlns:a16="http://schemas.microsoft.com/office/drawing/2014/main" id="{1408020B-250C-4732-AECA-D7491B5B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6052057"/>
              </p:ext>
            </p:extLst>
          </p:nvPr>
        </p:nvGraphicFramePr>
        <p:xfrm>
          <a:off x="311057" y="2011069"/>
          <a:ext cx="7863684" cy="4345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4675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409715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1713468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612217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1963609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682317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6104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6104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6104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6104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54377"/>
                  </a:ext>
                </a:extLst>
              </a:tr>
              <a:tr h="61049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31062"/>
                  </a:ext>
                </a:extLst>
              </a:tr>
              <a:tr h="610494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61BCD8F-9198-476E-ABB5-A23565B3AB26}"/>
              </a:ext>
            </a:extLst>
          </p:cNvPr>
          <p:cNvSpPr txBox="1"/>
          <p:nvPr/>
        </p:nvSpPr>
        <p:spPr>
          <a:xfrm>
            <a:off x="10970804" y="12785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3679519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E1841753-1B6E-4688-8219-B17243AA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242596"/>
            <a:ext cx="4389563" cy="727788"/>
          </a:xfrm>
        </p:spPr>
        <p:txBody>
          <a:bodyPr>
            <a:normAutofit/>
          </a:bodyPr>
          <a:lstStyle/>
          <a:p>
            <a:r>
              <a:rPr lang="en-US" sz="4000" dirty="0"/>
              <a:t>Review Problem 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FA67B-CED8-473A-9402-309BEF97A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8CB31E-EB73-4BBC-AD1B-98814A971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24</a:t>
            </a:fld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010B0F7-7812-4CB4-8A0E-A52282080EF6}"/>
              </a:ext>
            </a:extLst>
          </p:cNvPr>
          <p:cNvSpPr txBox="1"/>
          <p:nvPr/>
        </p:nvSpPr>
        <p:spPr>
          <a:xfrm>
            <a:off x="10970804" y="12785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25838D8F-B09C-47DA-AC9C-596D7A41E696}"/>
              </a:ext>
            </a:extLst>
          </p:cNvPr>
          <p:cNvSpPr/>
          <p:nvPr/>
        </p:nvSpPr>
        <p:spPr>
          <a:xfrm>
            <a:off x="5333754" y="965479"/>
            <a:ext cx="2283668" cy="337578"/>
          </a:xfrm>
          <a:custGeom>
            <a:avLst/>
            <a:gdLst>
              <a:gd name="connsiteX0" fmla="*/ 0 w 710739"/>
              <a:gd name="connsiteY0" fmla="*/ 58189 h 124691"/>
              <a:gd name="connsiteX1" fmla="*/ 195349 w 710739"/>
              <a:gd name="connsiteY1" fmla="*/ 62346 h 124691"/>
              <a:gd name="connsiteX2" fmla="*/ 228600 w 710739"/>
              <a:gd name="connsiteY2" fmla="*/ 0 h 124691"/>
              <a:gd name="connsiteX3" fmla="*/ 282633 w 710739"/>
              <a:gd name="connsiteY3" fmla="*/ 124691 h 124691"/>
              <a:gd name="connsiteX4" fmla="*/ 340822 w 710739"/>
              <a:gd name="connsiteY4" fmla="*/ 0 h 124691"/>
              <a:gd name="connsiteX5" fmla="*/ 403168 w 710739"/>
              <a:gd name="connsiteY5" fmla="*/ 124691 h 124691"/>
              <a:gd name="connsiteX6" fmla="*/ 448888 w 710739"/>
              <a:gd name="connsiteY6" fmla="*/ 0 h 124691"/>
              <a:gd name="connsiteX7" fmla="*/ 511233 w 710739"/>
              <a:gd name="connsiteY7" fmla="*/ 116378 h 124691"/>
              <a:gd name="connsiteX8" fmla="*/ 532015 w 710739"/>
              <a:gd name="connsiteY8" fmla="*/ 62346 h 124691"/>
              <a:gd name="connsiteX9" fmla="*/ 710739 w 710739"/>
              <a:gd name="connsiteY9" fmla="*/ 66502 h 124691"/>
              <a:gd name="connsiteX0" fmla="*/ 0 w 713315"/>
              <a:gd name="connsiteY0" fmla="*/ 58189 h 124691"/>
              <a:gd name="connsiteX1" fmla="*/ 195349 w 713315"/>
              <a:gd name="connsiteY1" fmla="*/ 62346 h 124691"/>
              <a:gd name="connsiteX2" fmla="*/ 228600 w 713315"/>
              <a:gd name="connsiteY2" fmla="*/ 0 h 124691"/>
              <a:gd name="connsiteX3" fmla="*/ 282633 w 713315"/>
              <a:gd name="connsiteY3" fmla="*/ 124691 h 124691"/>
              <a:gd name="connsiteX4" fmla="*/ 340822 w 713315"/>
              <a:gd name="connsiteY4" fmla="*/ 0 h 124691"/>
              <a:gd name="connsiteX5" fmla="*/ 403168 w 713315"/>
              <a:gd name="connsiteY5" fmla="*/ 124691 h 124691"/>
              <a:gd name="connsiteX6" fmla="*/ 448888 w 713315"/>
              <a:gd name="connsiteY6" fmla="*/ 0 h 124691"/>
              <a:gd name="connsiteX7" fmla="*/ 511233 w 713315"/>
              <a:gd name="connsiteY7" fmla="*/ 116378 h 124691"/>
              <a:gd name="connsiteX8" fmla="*/ 532015 w 713315"/>
              <a:gd name="connsiteY8" fmla="*/ 62346 h 124691"/>
              <a:gd name="connsiteX9" fmla="*/ 713315 w 713315"/>
              <a:gd name="connsiteY9" fmla="*/ 61350 h 124691"/>
              <a:gd name="connsiteX0" fmla="*/ 0 w 715890"/>
              <a:gd name="connsiteY0" fmla="*/ 63340 h 124691"/>
              <a:gd name="connsiteX1" fmla="*/ 197924 w 715890"/>
              <a:gd name="connsiteY1" fmla="*/ 62346 h 124691"/>
              <a:gd name="connsiteX2" fmla="*/ 231175 w 715890"/>
              <a:gd name="connsiteY2" fmla="*/ 0 h 124691"/>
              <a:gd name="connsiteX3" fmla="*/ 285208 w 715890"/>
              <a:gd name="connsiteY3" fmla="*/ 124691 h 124691"/>
              <a:gd name="connsiteX4" fmla="*/ 343397 w 715890"/>
              <a:gd name="connsiteY4" fmla="*/ 0 h 124691"/>
              <a:gd name="connsiteX5" fmla="*/ 405743 w 715890"/>
              <a:gd name="connsiteY5" fmla="*/ 124691 h 124691"/>
              <a:gd name="connsiteX6" fmla="*/ 451463 w 715890"/>
              <a:gd name="connsiteY6" fmla="*/ 0 h 124691"/>
              <a:gd name="connsiteX7" fmla="*/ 513808 w 715890"/>
              <a:gd name="connsiteY7" fmla="*/ 116378 h 124691"/>
              <a:gd name="connsiteX8" fmla="*/ 534590 w 715890"/>
              <a:gd name="connsiteY8" fmla="*/ 62346 h 124691"/>
              <a:gd name="connsiteX9" fmla="*/ 715890 w 715890"/>
              <a:gd name="connsiteY9" fmla="*/ 6135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90" h="124691">
                <a:moveTo>
                  <a:pt x="0" y="63340"/>
                </a:moveTo>
                <a:lnTo>
                  <a:pt x="197924" y="62346"/>
                </a:lnTo>
                <a:lnTo>
                  <a:pt x="231175" y="0"/>
                </a:lnTo>
                <a:lnTo>
                  <a:pt x="285208" y="124691"/>
                </a:lnTo>
                <a:lnTo>
                  <a:pt x="343397" y="0"/>
                </a:lnTo>
                <a:lnTo>
                  <a:pt x="405743" y="124691"/>
                </a:lnTo>
                <a:lnTo>
                  <a:pt x="451463" y="0"/>
                </a:lnTo>
                <a:lnTo>
                  <a:pt x="513808" y="116378"/>
                </a:lnTo>
                <a:lnTo>
                  <a:pt x="534590" y="62346"/>
                </a:lnTo>
                <a:lnTo>
                  <a:pt x="715890" y="613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91C7980-93DF-4A3A-B42D-638BBBD87683}"/>
              </a:ext>
            </a:extLst>
          </p:cNvPr>
          <p:cNvSpPr/>
          <p:nvPr/>
        </p:nvSpPr>
        <p:spPr>
          <a:xfrm rot="5400000">
            <a:off x="8247996" y="2114896"/>
            <a:ext cx="2283666" cy="337579"/>
          </a:xfrm>
          <a:custGeom>
            <a:avLst/>
            <a:gdLst>
              <a:gd name="connsiteX0" fmla="*/ 0 w 710739"/>
              <a:gd name="connsiteY0" fmla="*/ 58189 h 124691"/>
              <a:gd name="connsiteX1" fmla="*/ 195349 w 710739"/>
              <a:gd name="connsiteY1" fmla="*/ 62346 h 124691"/>
              <a:gd name="connsiteX2" fmla="*/ 228600 w 710739"/>
              <a:gd name="connsiteY2" fmla="*/ 0 h 124691"/>
              <a:gd name="connsiteX3" fmla="*/ 282633 w 710739"/>
              <a:gd name="connsiteY3" fmla="*/ 124691 h 124691"/>
              <a:gd name="connsiteX4" fmla="*/ 340822 w 710739"/>
              <a:gd name="connsiteY4" fmla="*/ 0 h 124691"/>
              <a:gd name="connsiteX5" fmla="*/ 403168 w 710739"/>
              <a:gd name="connsiteY5" fmla="*/ 124691 h 124691"/>
              <a:gd name="connsiteX6" fmla="*/ 448888 w 710739"/>
              <a:gd name="connsiteY6" fmla="*/ 0 h 124691"/>
              <a:gd name="connsiteX7" fmla="*/ 511233 w 710739"/>
              <a:gd name="connsiteY7" fmla="*/ 116378 h 124691"/>
              <a:gd name="connsiteX8" fmla="*/ 532015 w 710739"/>
              <a:gd name="connsiteY8" fmla="*/ 62346 h 124691"/>
              <a:gd name="connsiteX9" fmla="*/ 710739 w 710739"/>
              <a:gd name="connsiteY9" fmla="*/ 66502 h 124691"/>
              <a:gd name="connsiteX0" fmla="*/ 0 w 713315"/>
              <a:gd name="connsiteY0" fmla="*/ 58189 h 124691"/>
              <a:gd name="connsiteX1" fmla="*/ 195349 w 713315"/>
              <a:gd name="connsiteY1" fmla="*/ 62346 h 124691"/>
              <a:gd name="connsiteX2" fmla="*/ 228600 w 713315"/>
              <a:gd name="connsiteY2" fmla="*/ 0 h 124691"/>
              <a:gd name="connsiteX3" fmla="*/ 282633 w 713315"/>
              <a:gd name="connsiteY3" fmla="*/ 124691 h 124691"/>
              <a:gd name="connsiteX4" fmla="*/ 340822 w 713315"/>
              <a:gd name="connsiteY4" fmla="*/ 0 h 124691"/>
              <a:gd name="connsiteX5" fmla="*/ 403168 w 713315"/>
              <a:gd name="connsiteY5" fmla="*/ 124691 h 124691"/>
              <a:gd name="connsiteX6" fmla="*/ 448888 w 713315"/>
              <a:gd name="connsiteY6" fmla="*/ 0 h 124691"/>
              <a:gd name="connsiteX7" fmla="*/ 511233 w 713315"/>
              <a:gd name="connsiteY7" fmla="*/ 116378 h 124691"/>
              <a:gd name="connsiteX8" fmla="*/ 532015 w 713315"/>
              <a:gd name="connsiteY8" fmla="*/ 62346 h 124691"/>
              <a:gd name="connsiteX9" fmla="*/ 713315 w 713315"/>
              <a:gd name="connsiteY9" fmla="*/ 61350 h 124691"/>
              <a:gd name="connsiteX0" fmla="*/ 0 w 715890"/>
              <a:gd name="connsiteY0" fmla="*/ 63340 h 124691"/>
              <a:gd name="connsiteX1" fmla="*/ 197924 w 715890"/>
              <a:gd name="connsiteY1" fmla="*/ 62346 h 124691"/>
              <a:gd name="connsiteX2" fmla="*/ 231175 w 715890"/>
              <a:gd name="connsiteY2" fmla="*/ 0 h 124691"/>
              <a:gd name="connsiteX3" fmla="*/ 285208 w 715890"/>
              <a:gd name="connsiteY3" fmla="*/ 124691 h 124691"/>
              <a:gd name="connsiteX4" fmla="*/ 343397 w 715890"/>
              <a:gd name="connsiteY4" fmla="*/ 0 h 124691"/>
              <a:gd name="connsiteX5" fmla="*/ 405743 w 715890"/>
              <a:gd name="connsiteY5" fmla="*/ 124691 h 124691"/>
              <a:gd name="connsiteX6" fmla="*/ 451463 w 715890"/>
              <a:gd name="connsiteY6" fmla="*/ 0 h 124691"/>
              <a:gd name="connsiteX7" fmla="*/ 513808 w 715890"/>
              <a:gd name="connsiteY7" fmla="*/ 116378 h 124691"/>
              <a:gd name="connsiteX8" fmla="*/ 534590 w 715890"/>
              <a:gd name="connsiteY8" fmla="*/ 62346 h 124691"/>
              <a:gd name="connsiteX9" fmla="*/ 715890 w 715890"/>
              <a:gd name="connsiteY9" fmla="*/ 6135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90" h="124691">
                <a:moveTo>
                  <a:pt x="0" y="63340"/>
                </a:moveTo>
                <a:lnTo>
                  <a:pt x="197924" y="62346"/>
                </a:lnTo>
                <a:lnTo>
                  <a:pt x="231175" y="0"/>
                </a:lnTo>
                <a:lnTo>
                  <a:pt x="285208" y="124691"/>
                </a:lnTo>
                <a:lnTo>
                  <a:pt x="343397" y="0"/>
                </a:lnTo>
                <a:lnTo>
                  <a:pt x="405743" y="124691"/>
                </a:lnTo>
                <a:lnTo>
                  <a:pt x="451463" y="0"/>
                </a:lnTo>
                <a:lnTo>
                  <a:pt x="513808" y="116378"/>
                </a:lnTo>
                <a:lnTo>
                  <a:pt x="534590" y="62346"/>
                </a:lnTo>
                <a:lnTo>
                  <a:pt x="715890" y="613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DD5B3701-B2CA-4E7B-AF37-3AC81A78D171}"/>
              </a:ext>
            </a:extLst>
          </p:cNvPr>
          <p:cNvSpPr/>
          <p:nvPr/>
        </p:nvSpPr>
        <p:spPr>
          <a:xfrm>
            <a:off x="5340344" y="5201048"/>
            <a:ext cx="2283668" cy="337578"/>
          </a:xfrm>
          <a:custGeom>
            <a:avLst/>
            <a:gdLst>
              <a:gd name="connsiteX0" fmla="*/ 0 w 710739"/>
              <a:gd name="connsiteY0" fmla="*/ 58189 h 124691"/>
              <a:gd name="connsiteX1" fmla="*/ 195349 w 710739"/>
              <a:gd name="connsiteY1" fmla="*/ 62346 h 124691"/>
              <a:gd name="connsiteX2" fmla="*/ 228600 w 710739"/>
              <a:gd name="connsiteY2" fmla="*/ 0 h 124691"/>
              <a:gd name="connsiteX3" fmla="*/ 282633 w 710739"/>
              <a:gd name="connsiteY3" fmla="*/ 124691 h 124691"/>
              <a:gd name="connsiteX4" fmla="*/ 340822 w 710739"/>
              <a:gd name="connsiteY4" fmla="*/ 0 h 124691"/>
              <a:gd name="connsiteX5" fmla="*/ 403168 w 710739"/>
              <a:gd name="connsiteY5" fmla="*/ 124691 h 124691"/>
              <a:gd name="connsiteX6" fmla="*/ 448888 w 710739"/>
              <a:gd name="connsiteY6" fmla="*/ 0 h 124691"/>
              <a:gd name="connsiteX7" fmla="*/ 511233 w 710739"/>
              <a:gd name="connsiteY7" fmla="*/ 116378 h 124691"/>
              <a:gd name="connsiteX8" fmla="*/ 532015 w 710739"/>
              <a:gd name="connsiteY8" fmla="*/ 62346 h 124691"/>
              <a:gd name="connsiteX9" fmla="*/ 710739 w 710739"/>
              <a:gd name="connsiteY9" fmla="*/ 66502 h 124691"/>
              <a:gd name="connsiteX0" fmla="*/ 0 w 713315"/>
              <a:gd name="connsiteY0" fmla="*/ 58189 h 124691"/>
              <a:gd name="connsiteX1" fmla="*/ 195349 w 713315"/>
              <a:gd name="connsiteY1" fmla="*/ 62346 h 124691"/>
              <a:gd name="connsiteX2" fmla="*/ 228600 w 713315"/>
              <a:gd name="connsiteY2" fmla="*/ 0 h 124691"/>
              <a:gd name="connsiteX3" fmla="*/ 282633 w 713315"/>
              <a:gd name="connsiteY3" fmla="*/ 124691 h 124691"/>
              <a:gd name="connsiteX4" fmla="*/ 340822 w 713315"/>
              <a:gd name="connsiteY4" fmla="*/ 0 h 124691"/>
              <a:gd name="connsiteX5" fmla="*/ 403168 w 713315"/>
              <a:gd name="connsiteY5" fmla="*/ 124691 h 124691"/>
              <a:gd name="connsiteX6" fmla="*/ 448888 w 713315"/>
              <a:gd name="connsiteY6" fmla="*/ 0 h 124691"/>
              <a:gd name="connsiteX7" fmla="*/ 511233 w 713315"/>
              <a:gd name="connsiteY7" fmla="*/ 116378 h 124691"/>
              <a:gd name="connsiteX8" fmla="*/ 532015 w 713315"/>
              <a:gd name="connsiteY8" fmla="*/ 62346 h 124691"/>
              <a:gd name="connsiteX9" fmla="*/ 713315 w 713315"/>
              <a:gd name="connsiteY9" fmla="*/ 61350 h 124691"/>
              <a:gd name="connsiteX0" fmla="*/ 0 w 715890"/>
              <a:gd name="connsiteY0" fmla="*/ 63340 h 124691"/>
              <a:gd name="connsiteX1" fmla="*/ 197924 w 715890"/>
              <a:gd name="connsiteY1" fmla="*/ 62346 h 124691"/>
              <a:gd name="connsiteX2" fmla="*/ 231175 w 715890"/>
              <a:gd name="connsiteY2" fmla="*/ 0 h 124691"/>
              <a:gd name="connsiteX3" fmla="*/ 285208 w 715890"/>
              <a:gd name="connsiteY3" fmla="*/ 124691 h 124691"/>
              <a:gd name="connsiteX4" fmla="*/ 343397 w 715890"/>
              <a:gd name="connsiteY4" fmla="*/ 0 h 124691"/>
              <a:gd name="connsiteX5" fmla="*/ 405743 w 715890"/>
              <a:gd name="connsiteY5" fmla="*/ 124691 h 124691"/>
              <a:gd name="connsiteX6" fmla="*/ 451463 w 715890"/>
              <a:gd name="connsiteY6" fmla="*/ 0 h 124691"/>
              <a:gd name="connsiteX7" fmla="*/ 513808 w 715890"/>
              <a:gd name="connsiteY7" fmla="*/ 116378 h 124691"/>
              <a:gd name="connsiteX8" fmla="*/ 534590 w 715890"/>
              <a:gd name="connsiteY8" fmla="*/ 62346 h 124691"/>
              <a:gd name="connsiteX9" fmla="*/ 715890 w 715890"/>
              <a:gd name="connsiteY9" fmla="*/ 6135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90" h="124691">
                <a:moveTo>
                  <a:pt x="0" y="63340"/>
                </a:moveTo>
                <a:lnTo>
                  <a:pt x="197924" y="62346"/>
                </a:lnTo>
                <a:lnTo>
                  <a:pt x="231175" y="0"/>
                </a:lnTo>
                <a:lnTo>
                  <a:pt x="285208" y="124691"/>
                </a:lnTo>
                <a:lnTo>
                  <a:pt x="343397" y="0"/>
                </a:lnTo>
                <a:lnTo>
                  <a:pt x="405743" y="124691"/>
                </a:lnTo>
                <a:lnTo>
                  <a:pt x="451463" y="0"/>
                </a:lnTo>
                <a:lnTo>
                  <a:pt x="513808" y="116378"/>
                </a:lnTo>
                <a:lnTo>
                  <a:pt x="534590" y="62346"/>
                </a:lnTo>
                <a:lnTo>
                  <a:pt x="715890" y="613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952E77F-AC19-44AB-BB09-6315BB8E02FF}"/>
              </a:ext>
            </a:extLst>
          </p:cNvPr>
          <p:cNvSpPr/>
          <p:nvPr/>
        </p:nvSpPr>
        <p:spPr>
          <a:xfrm rot="5400000">
            <a:off x="8910471" y="4199191"/>
            <a:ext cx="1938142" cy="397761"/>
          </a:xfrm>
          <a:custGeom>
            <a:avLst/>
            <a:gdLst>
              <a:gd name="connsiteX0" fmla="*/ 0 w 710739"/>
              <a:gd name="connsiteY0" fmla="*/ 58189 h 124691"/>
              <a:gd name="connsiteX1" fmla="*/ 195349 w 710739"/>
              <a:gd name="connsiteY1" fmla="*/ 62346 h 124691"/>
              <a:gd name="connsiteX2" fmla="*/ 228600 w 710739"/>
              <a:gd name="connsiteY2" fmla="*/ 0 h 124691"/>
              <a:gd name="connsiteX3" fmla="*/ 282633 w 710739"/>
              <a:gd name="connsiteY3" fmla="*/ 124691 h 124691"/>
              <a:gd name="connsiteX4" fmla="*/ 340822 w 710739"/>
              <a:gd name="connsiteY4" fmla="*/ 0 h 124691"/>
              <a:gd name="connsiteX5" fmla="*/ 403168 w 710739"/>
              <a:gd name="connsiteY5" fmla="*/ 124691 h 124691"/>
              <a:gd name="connsiteX6" fmla="*/ 448888 w 710739"/>
              <a:gd name="connsiteY6" fmla="*/ 0 h 124691"/>
              <a:gd name="connsiteX7" fmla="*/ 511233 w 710739"/>
              <a:gd name="connsiteY7" fmla="*/ 116378 h 124691"/>
              <a:gd name="connsiteX8" fmla="*/ 532015 w 710739"/>
              <a:gd name="connsiteY8" fmla="*/ 62346 h 124691"/>
              <a:gd name="connsiteX9" fmla="*/ 710739 w 710739"/>
              <a:gd name="connsiteY9" fmla="*/ 66502 h 124691"/>
              <a:gd name="connsiteX0" fmla="*/ 0 w 713315"/>
              <a:gd name="connsiteY0" fmla="*/ 58189 h 124691"/>
              <a:gd name="connsiteX1" fmla="*/ 195349 w 713315"/>
              <a:gd name="connsiteY1" fmla="*/ 62346 h 124691"/>
              <a:gd name="connsiteX2" fmla="*/ 228600 w 713315"/>
              <a:gd name="connsiteY2" fmla="*/ 0 h 124691"/>
              <a:gd name="connsiteX3" fmla="*/ 282633 w 713315"/>
              <a:gd name="connsiteY3" fmla="*/ 124691 h 124691"/>
              <a:gd name="connsiteX4" fmla="*/ 340822 w 713315"/>
              <a:gd name="connsiteY4" fmla="*/ 0 h 124691"/>
              <a:gd name="connsiteX5" fmla="*/ 403168 w 713315"/>
              <a:gd name="connsiteY5" fmla="*/ 124691 h 124691"/>
              <a:gd name="connsiteX6" fmla="*/ 448888 w 713315"/>
              <a:gd name="connsiteY6" fmla="*/ 0 h 124691"/>
              <a:gd name="connsiteX7" fmla="*/ 511233 w 713315"/>
              <a:gd name="connsiteY7" fmla="*/ 116378 h 124691"/>
              <a:gd name="connsiteX8" fmla="*/ 532015 w 713315"/>
              <a:gd name="connsiteY8" fmla="*/ 62346 h 124691"/>
              <a:gd name="connsiteX9" fmla="*/ 713315 w 713315"/>
              <a:gd name="connsiteY9" fmla="*/ 61350 h 124691"/>
              <a:gd name="connsiteX0" fmla="*/ 0 w 715890"/>
              <a:gd name="connsiteY0" fmla="*/ 63340 h 124691"/>
              <a:gd name="connsiteX1" fmla="*/ 197924 w 715890"/>
              <a:gd name="connsiteY1" fmla="*/ 62346 h 124691"/>
              <a:gd name="connsiteX2" fmla="*/ 231175 w 715890"/>
              <a:gd name="connsiteY2" fmla="*/ 0 h 124691"/>
              <a:gd name="connsiteX3" fmla="*/ 285208 w 715890"/>
              <a:gd name="connsiteY3" fmla="*/ 124691 h 124691"/>
              <a:gd name="connsiteX4" fmla="*/ 343397 w 715890"/>
              <a:gd name="connsiteY4" fmla="*/ 0 h 124691"/>
              <a:gd name="connsiteX5" fmla="*/ 405743 w 715890"/>
              <a:gd name="connsiteY5" fmla="*/ 124691 h 124691"/>
              <a:gd name="connsiteX6" fmla="*/ 451463 w 715890"/>
              <a:gd name="connsiteY6" fmla="*/ 0 h 124691"/>
              <a:gd name="connsiteX7" fmla="*/ 513808 w 715890"/>
              <a:gd name="connsiteY7" fmla="*/ 116378 h 124691"/>
              <a:gd name="connsiteX8" fmla="*/ 534590 w 715890"/>
              <a:gd name="connsiteY8" fmla="*/ 62346 h 124691"/>
              <a:gd name="connsiteX9" fmla="*/ 715890 w 715890"/>
              <a:gd name="connsiteY9" fmla="*/ 6135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90" h="124691">
                <a:moveTo>
                  <a:pt x="0" y="63340"/>
                </a:moveTo>
                <a:lnTo>
                  <a:pt x="197924" y="62346"/>
                </a:lnTo>
                <a:lnTo>
                  <a:pt x="231175" y="0"/>
                </a:lnTo>
                <a:lnTo>
                  <a:pt x="285208" y="124691"/>
                </a:lnTo>
                <a:lnTo>
                  <a:pt x="343397" y="0"/>
                </a:lnTo>
                <a:lnTo>
                  <a:pt x="405743" y="124691"/>
                </a:lnTo>
                <a:lnTo>
                  <a:pt x="451463" y="0"/>
                </a:lnTo>
                <a:lnTo>
                  <a:pt x="513808" y="116378"/>
                </a:lnTo>
                <a:lnTo>
                  <a:pt x="534590" y="62346"/>
                </a:lnTo>
                <a:lnTo>
                  <a:pt x="715890" y="613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EAB1824-837E-4BE6-A7A4-A5F5EFD8DF2C}"/>
              </a:ext>
            </a:extLst>
          </p:cNvPr>
          <p:cNvSpPr/>
          <p:nvPr/>
        </p:nvSpPr>
        <p:spPr>
          <a:xfrm rot="5400000">
            <a:off x="6644369" y="2763859"/>
            <a:ext cx="1938142" cy="397761"/>
          </a:xfrm>
          <a:custGeom>
            <a:avLst/>
            <a:gdLst>
              <a:gd name="connsiteX0" fmla="*/ 0 w 710739"/>
              <a:gd name="connsiteY0" fmla="*/ 58189 h 124691"/>
              <a:gd name="connsiteX1" fmla="*/ 195349 w 710739"/>
              <a:gd name="connsiteY1" fmla="*/ 62346 h 124691"/>
              <a:gd name="connsiteX2" fmla="*/ 228600 w 710739"/>
              <a:gd name="connsiteY2" fmla="*/ 0 h 124691"/>
              <a:gd name="connsiteX3" fmla="*/ 282633 w 710739"/>
              <a:gd name="connsiteY3" fmla="*/ 124691 h 124691"/>
              <a:gd name="connsiteX4" fmla="*/ 340822 w 710739"/>
              <a:gd name="connsiteY4" fmla="*/ 0 h 124691"/>
              <a:gd name="connsiteX5" fmla="*/ 403168 w 710739"/>
              <a:gd name="connsiteY5" fmla="*/ 124691 h 124691"/>
              <a:gd name="connsiteX6" fmla="*/ 448888 w 710739"/>
              <a:gd name="connsiteY6" fmla="*/ 0 h 124691"/>
              <a:gd name="connsiteX7" fmla="*/ 511233 w 710739"/>
              <a:gd name="connsiteY7" fmla="*/ 116378 h 124691"/>
              <a:gd name="connsiteX8" fmla="*/ 532015 w 710739"/>
              <a:gd name="connsiteY8" fmla="*/ 62346 h 124691"/>
              <a:gd name="connsiteX9" fmla="*/ 710739 w 710739"/>
              <a:gd name="connsiteY9" fmla="*/ 66502 h 124691"/>
              <a:gd name="connsiteX0" fmla="*/ 0 w 713315"/>
              <a:gd name="connsiteY0" fmla="*/ 58189 h 124691"/>
              <a:gd name="connsiteX1" fmla="*/ 195349 w 713315"/>
              <a:gd name="connsiteY1" fmla="*/ 62346 h 124691"/>
              <a:gd name="connsiteX2" fmla="*/ 228600 w 713315"/>
              <a:gd name="connsiteY2" fmla="*/ 0 h 124691"/>
              <a:gd name="connsiteX3" fmla="*/ 282633 w 713315"/>
              <a:gd name="connsiteY3" fmla="*/ 124691 h 124691"/>
              <a:gd name="connsiteX4" fmla="*/ 340822 w 713315"/>
              <a:gd name="connsiteY4" fmla="*/ 0 h 124691"/>
              <a:gd name="connsiteX5" fmla="*/ 403168 w 713315"/>
              <a:gd name="connsiteY5" fmla="*/ 124691 h 124691"/>
              <a:gd name="connsiteX6" fmla="*/ 448888 w 713315"/>
              <a:gd name="connsiteY6" fmla="*/ 0 h 124691"/>
              <a:gd name="connsiteX7" fmla="*/ 511233 w 713315"/>
              <a:gd name="connsiteY7" fmla="*/ 116378 h 124691"/>
              <a:gd name="connsiteX8" fmla="*/ 532015 w 713315"/>
              <a:gd name="connsiteY8" fmla="*/ 62346 h 124691"/>
              <a:gd name="connsiteX9" fmla="*/ 713315 w 713315"/>
              <a:gd name="connsiteY9" fmla="*/ 61350 h 124691"/>
              <a:gd name="connsiteX0" fmla="*/ 0 w 715890"/>
              <a:gd name="connsiteY0" fmla="*/ 63340 h 124691"/>
              <a:gd name="connsiteX1" fmla="*/ 197924 w 715890"/>
              <a:gd name="connsiteY1" fmla="*/ 62346 h 124691"/>
              <a:gd name="connsiteX2" fmla="*/ 231175 w 715890"/>
              <a:gd name="connsiteY2" fmla="*/ 0 h 124691"/>
              <a:gd name="connsiteX3" fmla="*/ 285208 w 715890"/>
              <a:gd name="connsiteY3" fmla="*/ 124691 h 124691"/>
              <a:gd name="connsiteX4" fmla="*/ 343397 w 715890"/>
              <a:gd name="connsiteY4" fmla="*/ 0 h 124691"/>
              <a:gd name="connsiteX5" fmla="*/ 405743 w 715890"/>
              <a:gd name="connsiteY5" fmla="*/ 124691 h 124691"/>
              <a:gd name="connsiteX6" fmla="*/ 451463 w 715890"/>
              <a:gd name="connsiteY6" fmla="*/ 0 h 124691"/>
              <a:gd name="connsiteX7" fmla="*/ 513808 w 715890"/>
              <a:gd name="connsiteY7" fmla="*/ 116378 h 124691"/>
              <a:gd name="connsiteX8" fmla="*/ 534590 w 715890"/>
              <a:gd name="connsiteY8" fmla="*/ 62346 h 124691"/>
              <a:gd name="connsiteX9" fmla="*/ 715890 w 715890"/>
              <a:gd name="connsiteY9" fmla="*/ 6135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90" h="124691">
                <a:moveTo>
                  <a:pt x="0" y="63340"/>
                </a:moveTo>
                <a:lnTo>
                  <a:pt x="197924" y="62346"/>
                </a:lnTo>
                <a:lnTo>
                  <a:pt x="231175" y="0"/>
                </a:lnTo>
                <a:lnTo>
                  <a:pt x="285208" y="124691"/>
                </a:lnTo>
                <a:lnTo>
                  <a:pt x="343397" y="0"/>
                </a:lnTo>
                <a:lnTo>
                  <a:pt x="405743" y="124691"/>
                </a:lnTo>
                <a:lnTo>
                  <a:pt x="451463" y="0"/>
                </a:lnTo>
                <a:lnTo>
                  <a:pt x="513808" y="116378"/>
                </a:lnTo>
                <a:lnTo>
                  <a:pt x="534590" y="62346"/>
                </a:lnTo>
                <a:lnTo>
                  <a:pt x="715890" y="613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146248-7A68-4D06-823F-D06142774C21}"/>
              </a:ext>
            </a:extLst>
          </p:cNvPr>
          <p:cNvCxnSpPr>
            <a:cxnSpLocks/>
            <a:stCxn id="46" idx="0"/>
            <a:endCxn id="18" idx="9"/>
          </p:cNvCxnSpPr>
          <p:nvPr/>
        </p:nvCxnSpPr>
        <p:spPr>
          <a:xfrm flipH="1" flipV="1">
            <a:off x="7617422" y="1131573"/>
            <a:ext cx="2637510" cy="3133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3EDAE14-F285-4607-9E22-0821C39DA24D}"/>
              </a:ext>
            </a:extLst>
          </p:cNvPr>
          <p:cNvCxnSpPr>
            <a:cxnSpLocks/>
            <a:stCxn id="26" idx="9"/>
          </p:cNvCxnSpPr>
          <p:nvPr/>
        </p:nvCxnSpPr>
        <p:spPr>
          <a:xfrm>
            <a:off x="7616616" y="3931811"/>
            <a:ext cx="7395" cy="14353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A11E59-C6BD-4637-9E3C-C8454320406F}"/>
              </a:ext>
            </a:extLst>
          </p:cNvPr>
          <p:cNvGrpSpPr/>
          <p:nvPr/>
        </p:nvGrpSpPr>
        <p:grpSpPr>
          <a:xfrm>
            <a:off x="4737143" y="3228231"/>
            <a:ext cx="600250" cy="551424"/>
            <a:chOff x="7674678" y="2327669"/>
            <a:chExt cx="188168" cy="203679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5777B4D-EE44-4758-9FF9-C20A2FE222D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26898" y="2465623"/>
              <a:ext cx="823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82239E2E-04E1-4053-A87C-28E7B94889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77068" y="2531348"/>
              <a:ext cx="18577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0845F89-004B-41D4-B20D-466C40DE039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74678" y="2406399"/>
              <a:ext cx="18577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957E134-96B8-434E-B38C-FEF75C0E74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26398" y="2327669"/>
              <a:ext cx="8233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8F5D35B-64E6-4A3C-9450-3FA6C6E65001}"/>
              </a:ext>
            </a:extLst>
          </p:cNvPr>
          <p:cNvCxnSpPr>
            <a:cxnSpLocks/>
          </p:cNvCxnSpPr>
          <p:nvPr/>
        </p:nvCxnSpPr>
        <p:spPr>
          <a:xfrm>
            <a:off x="5030285" y="1138214"/>
            <a:ext cx="0" cy="209001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E0CD53D-4C85-44A7-BA65-68A4B8A578B9}"/>
              </a:ext>
            </a:extLst>
          </p:cNvPr>
          <p:cNvCxnSpPr>
            <a:cxnSpLocks/>
          </p:cNvCxnSpPr>
          <p:nvPr/>
        </p:nvCxnSpPr>
        <p:spPr>
          <a:xfrm>
            <a:off x="5050130" y="3765368"/>
            <a:ext cx="41358" cy="160764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1533768-0030-4889-AC1B-0202A235C8CD}"/>
              </a:ext>
            </a:extLst>
          </p:cNvPr>
          <p:cNvCxnSpPr>
            <a:cxnSpLocks/>
          </p:cNvCxnSpPr>
          <p:nvPr/>
        </p:nvCxnSpPr>
        <p:spPr>
          <a:xfrm flipH="1">
            <a:off x="5030282" y="1126182"/>
            <a:ext cx="32681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68B9319-CAB9-4AF6-9C82-F27A0CC937A6}"/>
              </a:ext>
            </a:extLst>
          </p:cNvPr>
          <p:cNvCxnSpPr>
            <a:cxnSpLocks/>
            <a:stCxn id="21" idx="0"/>
          </p:cNvCxnSpPr>
          <p:nvPr/>
        </p:nvCxnSpPr>
        <p:spPr>
          <a:xfrm flipH="1">
            <a:off x="5091488" y="5372529"/>
            <a:ext cx="248856" cy="48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DFED27B-5A3E-4407-BF0A-191040AEFC46}"/>
              </a:ext>
            </a:extLst>
          </p:cNvPr>
          <p:cNvSpPr txBox="1"/>
          <p:nvPr/>
        </p:nvSpPr>
        <p:spPr>
          <a:xfrm>
            <a:off x="6217093" y="1360449"/>
            <a:ext cx="765881" cy="914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R1</a:t>
            </a:r>
          </a:p>
          <a:p>
            <a:r>
              <a:rPr lang="en-US" sz="2000" dirty="0"/>
              <a:t>20</a:t>
            </a:r>
            <a:r>
              <a:rPr lang="el-GR" sz="2000" dirty="0"/>
              <a:t>Ω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0B274E-37D6-4301-A0C5-65E2578EE2EC}"/>
              </a:ext>
            </a:extLst>
          </p:cNvPr>
          <p:cNvSpPr txBox="1"/>
          <p:nvPr/>
        </p:nvSpPr>
        <p:spPr>
          <a:xfrm>
            <a:off x="8659741" y="1987757"/>
            <a:ext cx="614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R4</a:t>
            </a:r>
          </a:p>
          <a:p>
            <a:r>
              <a:rPr lang="en-US" sz="2000" dirty="0"/>
              <a:t>20</a:t>
            </a:r>
            <a:r>
              <a:rPr lang="el-GR" sz="2000" dirty="0"/>
              <a:t>Ω</a:t>
            </a:r>
            <a:endParaRPr lang="en-US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86670-350D-4E68-8E1C-7795A834F339}"/>
              </a:ext>
            </a:extLst>
          </p:cNvPr>
          <p:cNvSpPr txBox="1"/>
          <p:nvPr/>
        </p:nvSpPr>
        <p:spPr>
          <a:xfrm>
            <a:off x="6217092" y="5538626"/>
            <a:ext cx="614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R3</a:t>
            </a:r>
          </a:p>
          <a:p>
            <a:r>
              <a:rPr lang="en-US" sz="2000" dirty="0"/>
              <a:t>30</a:t>
            </a:r>
            <a:r>
              <a:rPr lang="el-GR" sz="2000" dirty="0"/>
              <a:t>Ω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491993-F6CC-4996-A4D2-394A9D012C16}"/>
              </a:ext>
            </a:extLst>
          </p:cNvPr>
          <p:cNvSpPr txBox="1"/>
          <p:nvPr/>
        </p:nvSpPr>
        <p:spPr>
          <a:xfrm>
            <a:off x="3753551" y="2982530"/>
            <a:ext cx="1284489" cy="1311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           -</a:t>
            </a:r>
          </a:p>
          <a:p>
            <a:r>
              <a:rPr lang="en-US" sz="2000" dirty="0"/>
              <a:t>220 V</a:t>
            </a:r>
          </a:p>
          <a:p>
            <a:r>
              <a:rPr lang="en-US" sz="2000" dirty="0"/>
              <a:t>            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EFE2AF-48CD-4D16-8E33-747A6C86DAB6}"/>
              </a:ext>
            </a:extLst>
          </p:cNvPr>
          <p:cNvSpPr txBox="1"/>
          <p:nvPr/>
        </p:nvSpPr>
        <p:spPr>
          <a:xfrm>
            <a:off x="6715572" y="2723403"/>
            <a:ext cx="614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R2</a:t>
            </a:r>
          </a:p>
          <a:p>
            <a:r>
              <a:rPr lang="en-US" sz="2000" dirty="0"/>
              <a:t>40</a:t>
            </a:r>
            <a:r>
              <a:rPr lang="el-GR" sz="2000" dirty="0"/>
              <a:t>Ω</a:t>
            </a:r>
            <a:endParaRPr lang="en-US" sz="2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9D11858-F874-4914-BF2C-E54BBEA63E20}"/>
              </a:ext>
            </a:extLst>
          </p:cNvPr>
          <p:cNvSpPr txBox="1"/>
          <p:nvPr/>
        </p:nvSpPr>
        <p:spPr>
          <a:xfrm>
            <a:off x="8984420" y="4112168"/>
            <a:ext cx="614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R6</a:t>
            </a:r>
          </a:p>
          <a:p>
            <a:r>
              <a:rPr lang="en-US" sz="2000" dirty="0"/>
              <a:t>30</a:t>
            </a:r>
            <a:r>
              <a:rPr lang="el-GR" sz="2000" dirty="0"/>
              <a:t>Ω</a:t>
            </a:r>
            <a:endParaRPr lang="en-US" sz="2000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27DEAD4-8AB0-4544-99DB-ECC111B12ED0}"/>
              </a:ext>
            </a:extLst>
          </p:cNvPr>
          <p:cNvCxnSpPr>
            <a:cxnSpLocks/>
            <a:stCxn id="21" idx="9"/>
          </p:cNvCxnSpPr>
          <p:nvPr/>
        </p:nvCxnSpPr>
        <p:spPr>
          <a:xfrm>
            <a:off x="7624011" y="5367142"/>
            <a:ext cx="22699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F2DBCC6-DAB2-4A24-A199-EE73932F346E}"/>
              </a:ext>
            </a:extLst>
          </p:cNvPr>
          <p:cNvCxnSpPr>
            <a:cxnSpLocks/>
            <a:stCxn id="18" idx="9"/>
            <a:endCxn id="26" idx="0"/>
          </p:cNvCxnSpPr>
          <p:nvPr/>
        </p:nvCxnSpPr>
        <p:spPr>
          <a:xfrm flipH="1">
            <a:off x="7610268" y="1131573"/>
            <a:ext cx="7154" cy="86209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F8EE657-0B4F-412E-8AD6-B470691C74F2}"/>
              </a:ext>
            </a:extLst>
          </p:cNvPr>
          <p:cNvSpPr/>
          <p:nvPr/>
        </p:nvSpPr>
        <p:spPr>
          <a:xfrm rot="5400000">
            <a:off x="9115791" y="2135950"/>
            <a:ext cx="2283666" cy="337579"/>
          </a:xfrm>
          <a:custGeom>
            <a:avLst/>
            <a:gdLst>
              <a:gd name="connsiteX0" fmla="*/ 0 w 710739"/>
              <a:gd name="connsiteY0" fmla="*/ 58189 h 124691"/>
              <a:gd name="connsiteX1" fmla="*/ 195349 w 710739"/>
              <a:gd name="connsiteY1" fmla="*/ 62346 h 124691"/>
              <a:gd name="connsiteX2" fmla="*/ 228600 w 710739"/>
              <a:gd name="connsiteY2" fmla="*/ 0 h 124691"/>
              <a:gd name="connsiteX3" fmla="*/ 282633 w 710739"/>
              <a:gd name="connsiteY3" fmla="*/ 124691 h 124691"/>
              <a:gd name="connsiteX4" fmla="*/ 340822 w 710739"/>
              <a:gd name="connsiteY4" fmla="*/ 0 h 124691"/>
              <a:gd name="connsiteX5" fmla="*/ 403168 w 710739"/>
              <a:gd name="connsiteY5" fmla="*/ 124691 h 124691"/>
              <a:gd name="connsiteX6" fmla="*/ 448888 w 710739"/>
              <a:gd name="connsiteY6" fmla="*/ 0 h 124691"/>
              <a:gd name="connsiteX7" fmla="*/ 511233 w 710739"/>
              <a:gd name="connsiteY7" fmla="*/ 116378 h 124691"/>
              <a:gd name="connsiteX8" fmla="*/ 532015 w 710739"/>
              <a:gd name="connsiteY8" fmla="*/ 62346 h 124691"/>
              <a:gd name="connsiteX9" fmla="*/ 710739 w 710739"/>
              <a:gd name="connsiteY9" fmla="*/ 66502 h 124691"/>
              <a:gd name="connsiteX0" fmla="*/ 0 w 713315"/>
              <a:gd name="connsiteY0" fmla="*/ 58189 h 124691"/>
              <a:gd name="connsiteX1" fmla="*/ 195349 w 713315"/>
              <a:gd name="connsiteY1" fmla="*/ 62346 h 124691"/>
              <a:gd name="connsiteX2" fmla="*/ 228600 w 713315"/>
              <a:gd name="connsiteY2" fmla="*/ 0 h 124691"/>
              <a:gd name="connsiteX3" fmla="*/ 282633 w 713315"/>
              <a:gd name="connsiteY3" fmla="*/ 124691 h 124691"/>
              <a:gd name="connsiteX4" fmla="*/ 340822 w 713315"/>
              <a:gd name="connsiteY4" fmla="*/ 0 h 124691"/>
              <a:gd name="connsiteX5" fmla="*/ 403168 w 713315"/>
              <a:gd name="connsiteY5" fmla="*/ 124691 h 124691"/>
              <a:gd name="connsiteX6" fmla="*/ 448888 w 713315"/>
              <a:gd name="connsiteY6" fmla="*/ 0 h 124691"/>
              <a:gd name="connsiteX7" fmla="*/ 511233 w 713315"/>
              <a:gd name="connsiteY7" fmla="*/ 116378 h 124691"/>
              <a:gd name="connsiteX8" fmla="*/ 532015 w 713315"/>
              <a:gd name="connsiteY8" fmla="*/ 62346 h 124691"/>
              <a:gd name="connsiteX9" fmla="*/ 713315 w 713315"/>
              <a:gd name="connsiteY9" fmla="*/ 61350 h 124691"/>
              <a:gd name="connsiteX0" fmla="*/ 0 w 715890"/>
              <a:gd name="connsiteY0" fmla="*/ 63340 h 124691"/>
              <a:gd name="connsiteX1" fmla="*/ 197924 w 715890"/>
              <a:gd name="connsiteY1" fmla="*/ 62346 h 124691"/>
              <a:gd name="connsiteX2" fmla="*/ 231175 w 715890"/>
              <a:gd name="connsiteY2" fmla="*/ 0 h 124691"/>
              <a:gd name="connsiteX3" fmla="*/ 285208 w 715890"/>
              <a:gd name="connsiteY3" fmla="*/ 124691 h 124691"/>
              <a:gd name="connsiteX4" fmla="*/ 343397 w 715890"/>
              <a:gd name="connsiteY4" fmla="*/ 0 h 124691"/>
              <a:gd name="connsiteX5" fmla="*/ 405743 w 715890"/>
              <a:gd name="connsiteY5" fmla="*/ 124691 h 124691"/>
              <a:gd name="connsiteX6" fmla="*/ 451463 w 715890"/>
              <a:gd name="connsiteY6" fmla="*/ 0 h 124691"/>
              <a:gd name="connsiteX7" fmla="*/ 513808 w 715890"/>
              <a:gd name="connsiteY7" fmla="*/ 116378 h 124691"/>
              <a:gd name="connsiteX8" fmla="*/ 534590 w 715890"/>
              <a:gd name="connsiteY8" fmla="*/ 62346 h 124691"/>
              <a:gd name="connsiteX9" fmla="*/ 715890 w 715890"/>
              <a:gd name="connsiteY9" fmla="*/ 61350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5890" h="124691">
                <a:moveTo>
                  <a:pt x="0" y="63340"/>
                </a:moveTo>
                <a:lnTo>
                  <a:pt x="197924" y="62346"/>
                </a:lnTo>
                <a:lnTo>
                  <a:pt x="231175" y="0"/>
                </a:lnTo>
                <a:lnTo>
                  <a:pt x="285208" y="124691"/>
                </a:lnTo>
                <a:lnTo>
                  <a:pt x="343397" y="0"/>
                </a:lnTo>
                <a:lnTo>
                  <a:pt x="405743" y="124691"/>
                </a:lnTo>
                <a:lnTo>
                  <a:pt x="451463" y="0"/>
                </a:lnTo>
                <a:lnTo>
                  <a:pt x="513808" y="116378"/>
                </a:lnTo>
                <a:lnTo>
                  <a:pt x="534590" y="62346"/>
                </a:lnTo>
                <a:lnTo>
                  <a:pt x="715890" y="6135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E960AD-8FBE-474D-ADA3-08612EDB8AEA}"/>
              </a:ext>
            </a:extLst>
          </p:cNvPr>
          <p:cNvSpPr txBox="1"/>
          <p:nvPr/>
        </p:nvSpPr>
        <p:spPr>
          <a:xfrm>
            <a:off x="10490012" y="2001030"/>
            <a:ext cx="6142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R5</a:t>
            </a:r>
          </a:p>
          <a:p>
            <a:r>
              <a:rPr lang="en-US" sz="2000" dirty="0"/>
              <a:t>20</a:t>
            </a:r>
            <a:r>
              <a:rPr lang="el-GR" sz="2000" dirty="0"/>
              <a:t>Ω</a:t>
            </a:r>
            <a:endParaRPr lang="en-US" sz="2000" dirty="0"/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EA5A99C-F029-4284-8DFA-8CCC91F9CBF5}"/>
              </a:ext>
            </a:extLst>
          </p:cNvPr>
          <p:cNvCxnSpPr>
            <a:cxnSpLocks/>
          </p:cNvCxnSpPr>
          <p:nvPr/>
        </p:nvCxnSpPr>
        <p:spPr>
          <a:xfrm>
            <a:off x="9389829" y="3435798"/>
            <a:ext cx="865103" cy="558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734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PIER Chart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3" name="Table 10">
            <a:extLst>
              <a:ext uri="{FF2B5EF4-FFF2-40B4-BE49-F238E27FC236}">
                <a16:creationId xmlns:a16="http://schemas.microsoft.com/office/drawing/2014/main" id="{1408020B-250C-4732-AECA-D7491B5B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0379468"/>
              </p:ext>
            </p:extLst>
          </p:nvPr>
        </p:nvGraphicFramePr>
        <p:xfrm>
          <a:off x="476087" y="1397830"/>
          <a:ext cx="6146162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0296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101817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1339226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260090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1534733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75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331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049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grpSp>
        <p:nvGrpSpPr>
          <p:cNvPr id="75" name="Group 74">
            <a:extLst>
              <a:ext uri="{FF2B5EF4-FFF2-40B4-BE49-F238E27FC236}">
                <a16:creationId xmlns:a16="http://schemas.microsoft.com/office/drawing/2014/main" id="{2673D435-BB18-428B-A3DA-21A978EC8B02}"/>
              </a:ext>
            </a:extLst>
          </p:cNvPr>
          <p:cNvGrpSpPr/>
          <p:nvPr/>
        </p:nvGrpSpPr>
        <p:grpSpPr>
          <a:xfrm>
            <a:off x="10152530" y="614823"/>
            <a:ext cx="1838131" cy="1838131"/>
            <a:chOff x="10064960" y="139788"/>
            <a:chExt cx="1838131" cy="183813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16D130-AA42-4F60-856E-DD8EA2BEF96B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879158-2C26-4BBD-BD93-87BB01D4C5D3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5FA4C84-9C30-4CC9-9073-D610AD6DB6E1}"/>
                  </a:ext>
                </a:extLst>
              </p:cNvPr>
              <p:cNvCxnSpPr>
                <a:stCxn id="8" idx="2"/>
                <a:endCxn id="8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FC439-6A6D-4AF3-A11A-82E5D4348D5B}"/>
                  </a:ext>
                </a:extLst>
              </p:cNvPr>
              <p:cNvCxnSpPr>
                <a:stCxn id="8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3CAE845-C079-4EC6-93A5-502DAD609963}"/>
                </a:ext>
              </a:extLst>
            </p:cNvPr>
            <p:cNvSpPr txBox="1"/>
            <p:nvPr/>
          </p:nvSpPr>
          <p:spPr>
            <a:xfrm>
              <a:off x="10748282" y="2764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FE7B5C0-A495-4A42-870A-F2B070F84326}"/>
                </a:ext>
              </a:extLst>
            </p:cNvPr>
            <p:cNvSpPr txBox="1"/>
            <p:nvPr/>
          </p:nvSpPr>
          <p:spPr>
            <a:xfrm>
              <a:off x="10410978" y="116150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47012B-63EB-4043-B358-4EA530CA9380}"/>
                </a:ext>
              </a:extLst>
            </p:cNvPr>
            <p:cNvSpPr txBox="1"/>
            <p:nvPr/>
          </p:nvSpPr>
          <p:spPr>
            <a:xfrm>
              <a:off x="11099707" y="1131557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F3286AA-EDBF-430E-B742-F606E782D9EB}"/>
              </a:ext>
            </a:extLst>
          </p:cNvPr>
          <p:cNvGrpSpPr/>
          <p:nvPr/>
        </p:nvGrpSpPr>
        <p:grpSpPr>
          <a:xfrm>
            <a:off x="10152530" y="2744301"/>
            <a:ext cx="1838131" cy="1838131"/>
            <a:chOff x="10095721" y="2384976"/>
            <a:chExt cx="1838131" cy="183813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BB790B-9D94-4207-BFF1-95B19AE54204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CAB1502-A98F-4134-B98F-3BCFC20AC30C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D0167C3-4EAE-41D2-8533-4E7E866B0837}"/>
                  </a:ext>
                </a:extLst>
              </p:cNvPr>
              <p:cNvCxnSpPr>
                <a:stCxn id="67" idx="2"/>
                <a:endCxn id="67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DDAF6EB-2799-4DA7-AAF8-8BF051D89168}"/>
                  </a:ext>
                </a:extLst>
              </p:cNvPr>
              <p:cNvCxnSpPr>
                <a:stCxn id="67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DDA196-3F77-408A-BE46-A0256F3EB521}"/>
                </a:ext>
              </a:extLst>
            </p:cNvPr>
            <p:cNvSpPr txBox="1"/>
            <p:nvPr/>
          </p:nvSpPr>
          <p:spPr>
            <a:xfrm>
              <a:off x="10807547" y="2476212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F57E9EB-75BB-41E6-95BC-2124EF026C74}"/>
                </a:ext>
              </a:extLst>
            </p:cNvPr>
            <p:cNvSpPr txBox="1"/>
            <p:nvPr/>
          </p:nvSpPr>
          <p:spPr>
            <a:xfrm>
              <a:off x="10446596" y="3340201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D2C1A5-1ADD-4837-843E-3EB8D85BE2C2}"/>
                </a:ext>
              </a:extLst>
            </p:cNvPr>
            <p:cNvSpPr txBox="1"/>
            <p:nvPr/>
          </p:nvSpPr>
          <p:spPr>
            <a:xfrm>
              <a:off x="11158972" y="3331305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B61BCD8F-9198-476E-ABB5-A23565B3AB26}"/>
              </a:ext>
            </a:extLst>
          </p:cNvPr>
          <p:cNvSpPr txBox="1"/>
          <p:nvPr/>
        </p:nvSpPr>
        <p:spPr>
          <a:xfrm>
            <a:off x="10970804" y="127854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1788947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C92A-DB04-48D6-9CF0-620305EF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242596"/>
            <a:ext cx="11691257" cy="365125"/>
          </a:xfrm>
        </p:spPr>
        <p:txBody>
          <a:bodyPr>
            <a:normAutofit fontScale="90000"/>
          </a:bodyPr>
          <a:lstStyle/>
          <a:p>
            <a:r>
              <a:rPr lang="en-US" dirty="0"/>
              <a:t>Circuit Concepts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BD11B-268A-4D51-8678-27A83B55A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FB69D8-B81E-4BD5-AFAB-6B2E5EA71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FB0D19-E2CB-4701-86BC-D6B27E989166}"/>
              </a:ext>
            </a:extLst>
          </p:cNvPr>
          <p:cNvSpPr/>
          <p:nvPr/>
        </p:nvSpPr>
        <p:spPr>
          <a:xfrm>
            <a:off x="382167" y="724130"/>
            <a:ext cx="114276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equivalent resistance is substituted back into a combination circuit that represents the _______________ value as all of the resistances combined.</a:t>
            </a:r>
          </a:p>
          <a:p>
            <a:endParaRPr lang="en-US" sz="2400" dirty="0"/>
          </a:p>
          <a:p>
            <a:r>
              <a:rPr lang="en-US" sz="2400" dirty="0"/>
              <a:t>The current leaving the source is _______________ the current returning to the source in a combination, or series-parallel, circuit.</a:t>
            </a:r>
          </a:p>
          <a:p>
            <a:endParaRPr lang="en-US" sz="2400" dirty="0"/>
          </a:p>
          <a:p>
            <a:r>
              <a:rPr lang="en-US" sz="2400" dirty="0"/>
              <a:t>Any circuit in which the current is split or follows two (or more) alternative paths is called a(n) _______________ circuit.</a:t>
            </a:r>
          </a:p>
          <a:p>
            <a:endParaRPr lang="en-US" sz="2400" dirty="0"/>
          </a:p>
          <a:p>
            <a:r>
              <a:rPr lang="en-US" sz="2400" dirty="0"/>
              <a:t>Identify the first step necessary to allow calculation of component voltages in a combination circuit with component resistors in series and parallel.</a:t>
            </a:r>
          </a:p>
          <a:p>
            <a:endParaRPr lang="en-US" sz="2400" dirty="0"/>
          </a:p>
          <a:p>
            <a:r>
              <a:rPr lang="en-US" sz="2400" dirty="0"/>
              <a:t>Component currents in combination circuits are generally calculated by applying _______________ to the component voltage and the component resistance.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CC2F9E-9732-4D58-8538-E398E48EBD8C}"/>
              </a:ext>
            </a:extLst>
          </p:cNvPr>
          <p:cNvSpPr txBox="1"/>
          <p:nvPr/>
        </p:nvSpPr>
        <p:spPr>
          <a:xfrm>
            <a:off x="1147368" y="1030130"/>
            <a:ext cx="962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same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B78286-E500-47A7-9A35-051FDB0786E0}"/>
              </a:ext>
            </a:extLst>
          </p:cNvPr>
          <p:cNvSpPr txBox="1"/>
          <p:nvPr/>
        </p:nvSpPr>
        <p:spPr>
          <a:xfrm>
            <a:off x="4779847" y="1683630"/>
            <a:ext cx="19255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the same as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AE26725-CE13-4FB6-BA3F-A5DE5E0EA7AD}"/>
              </a:ext>
            </a:extLst>
          </p:cNvPr>
          <p:cNvSpPr txBox="1"/>
          <p:nvPr/>
        </p:nvSpPr>
        <p:spPr>
          <a:xfrm>
            <a:off x="1409580" y="3214468"/>
            <a:ext cx="1339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 parallel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33630F-6E6E-4A11-9C04-1BF98BD29C12}"/>
              </a:ext>
            </a:extLst>
          </p:cNvPr>
          <p:cNvSpPr/>
          <p:nvPr/>
        </p:nvSpPr>
        <p:spPr>
          <a:xfrm>
            <a:off x="2749049" y="4651150"/>
            <a:ext cx="4700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Determine the total resistance.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EEB607-5E56-4863-97B1-DB070881CD34}"/>
              </a:ext>
            </a:extLst>
          </p:cNvPr>
          <p:cNvSpPr txBox="1"/>
          <p:nvPr/>
        </p:nvSpPr>
        <p:spPr>
          <a:xfrm>
            <a:off x="674923" y="5398806"/>
            <a:ext cx="1846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CC"/>
                </a:solidFill>
              </a:rPr>
              <a:t> Ohm’s Law</a:t>
            </a:r>
          </a:p>
        </p:txBody>
      </p:sp>
    </p:spTree>
    <p:extLst>
      <p:ext uri="{BB962C8B-B14F-4D97-AF65-F5344CB8AC3E}">
        <p14:creationId xmlns:p14="http://schemas.microsoft.com/office/powerpoint/2010/main" val="165605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2BCF5-37FD-4E51-8AB5-6CB46638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ACF39-6338-4B14-957C-CCBFBD54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A356B-2907-458B-B9BA-CF1BE5C4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281" y="1104026"/>
            <a:ext cx="7949708" cy="51683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599DDAA-36D7-4D9C-A374-BFC31282DA37}"/>
              </a:ext>
            </a:extLst>
          </p:cNvPr>
          <p:cNvSpPr txBox="1"/>
          <p:nvPr/>
        </p:nvSpPr>
        <p:spPr>
          <a:xfrm>
            <a:off x="10970804" y="16518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F50DE39-95BB-611D-50FC-34C5DD67FD1D}"/>
              </a:ext>
            </a:extLst>
          </p:cNvPr>
          <p:cNvSpPr txBox="1">
            <a:spLocks/>
          </p:cNvSpPr>
          <p:nvPr/>
        </p:nvSpPr>
        <p:spPr>
          <a:xfrm>
            <a:off x="242595" y="87110"/>
            <a:ext cx="5039075" cy="72778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Class Problem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8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83070-82FC-4C1E-991A-FC99ED3DA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6E8A32-29E6-460C-B6F8-50B053C12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CD67B-0FAA-44CB-BE0E-390F34456AF4}"/>
              </a:ext>
            </a:extLst>
          </p:cNvPr>
          <p:cNvSpPr txBox="1"/>
          <p:nvPr/>
        </p:nvSpPr>
        <p:spPr>
          <a:xfrm>
            <a:off x="10970804" y="16518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41337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2BCF5-37FD-4E51-8AB5-6CB46638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ACF39-6338-4B14-957C-CCBFBD54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A356B-2907-458B-B9BA-CF1BE5C4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480" y="136525"/>
            <a:ext cx="9567040" cy="621982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B00AF24-D2C2-46F9-ABF0-E71DCF34FE0E}"/>
              </a:ext>
            </a:extLst>
          </p:cNvPr>
          <p:cNvSpPr/>
          <p:nvPr/>
        </p:nvSpPr>
        <p:spPr>
          <a:xfrm rot="19237779">
            <a:off x="8847179" y="155381"/>
            <a:ext cx="1812841" cy="28360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886C1D7-A5B1-4519-AFC9-6C0A88B16D18}"/>
              </a:ext>
            </a:extLst>
          </p:cNvPr>
          <p:cNvSpPr/>
          <p:nvPr/>
        </p:nvSpPr>
        <p:spPr>
          <a:xfrm>
            <a:off x="7953153" y="3094073"/>
            <a:ext cx="2339163" cy="3168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EBCAE61-385B-49FF-BA65-70F35ED8004D}"/>
              </a:ext>
            </a:extLst>
          </p:cNvPr>
          <p:cNvSpPr/>
          <p:nvPr/>
        </p:nvSpPr>
        <p:spPr>
          <a:xfrm>
            <a:off x="4954772" y="418212"/>
            <a:ext cx="2604977" cy="31685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3BFDD-AAF0-4B97-A9B7-68917BF1C52F}"/>
              </a:ext>
            </a:extLst>
          </p:cNvPr>
          <p:cNvSpPr txBox="1"/>
          <p:nvPr/>
        </p:nvSpPr>
        <p:spPr>
          <a:xfrm>
            <a:off x="1879869" y="3503428"/>
            <a:ext cx="3944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Find any parallel and/or series combinations that can be reduced.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D0B8B-EC89-49B7-89EF-B0A19A9DD7A9}"/>
              </a:ext>
            </a:extLst>
          </p:cNvPr>
          <p:cNvSpPr txBox="1"/>
          <p:nvPr/>
        </p:nvSpPr>
        <p:spPr>
          <a:xfrm>
            <a:off x="3448495" y="1710076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16.67</a:t>
            </a:r>
            <a:r>
              <a:rPr lang="el-GR" sz="3200" b="1" dirty="0">
                <a:solidFill>
                  <a:srgbClr val="C00000"/>
                </a:solidFill>
              </a:rPr>
              <a:t>Ω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56217-407B-411C-BF19-164ADCB0CD51}"/>
              </a:ext>
            </a:extLst>
          </p:cNvPr>
          <p:cNvSpPr txBox="1"/>
          <p:nvPr/>
        </p:nvSpPr>
        <p:spPr>
          <a:xfrm>
            <a:off x="10770093" y="988606"/>
            <a:ext cx="1088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285</a:t>
            </a:r>
            <a:r>
              <a:rPr lang="el-GR" sz="3200" b="1" dirty="0">
                <a:solidFill>
                  <a:srgbClr val="C00000"/>
                </a:solidFill>
              </a:rPr>
              <a:t>Ω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92893C-2B82-4E20-B9A9-2909CA6C4E9D}"/>
              </a:ext>
            </a:extLst>
          </p:cNvPr>
          <p:cNvSpPr txBox="1"/>
          <p:nvPr/>
        </p:nvSpPr>
        <p:spPr>
          <a:xfrm>
            <a:off x="10312131" y="4373300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45.9</a:t>
            </a:r>
            <a:r>
              <a:rPr lang="el-GR" sz="3200" b="1" dirty="0">
                <a:solidFill>
                  <a:srgbClr val="C00000"/>
                </a:solidFill>
              </a:rPr>
              <a:t>Ω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22BCF5-37FD-4E51-8AB5-6CB46638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ACF39-6338-4B14-957C-CCBFBD540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A356B-2907-458B-B9BA-CF1BE5C476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849" b="15935"/>
          <a:stretch/>
        </p:blipFill>
        <p:spPr>
          <a:xfrm>
            <a:off x="1312481" y="136525"/>
            <a:ext cx="8624734" cy="5228689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2EBCAE61-385B-49FF-BA65-70F35ED8004D}"/>
              </a:ext>
            </a:extLst>
          </p:cNvPr>
          <p:cNvSpPr/>
          <p:nvPr/>
        </p:nvSpPr>
        <p:spPr>
          <a:xfrm>
            <a:off x="4954772" y="418212"/>
            <a:ext cx="2604977" cy="4947002"/>
          </a:xfrm>
          <a:prstGeom prst="ellipse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9D0B8B-EC89-49B7-89EF-B0A19A9DD7A9}"/>
              </a:ext>
            </a:extLst>
          </p:cNvPr>
          <p:cNvSpPr txBox="1"/>
          <p:nvPr/>
        </p:nvSpPr>
        <p:spPr>
          <a:xfrm>
            <a:off x="3448495" y="1710076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16.67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D356217-407B-411C-BF19-164ADCB0CD51}"/>
              </a:ext>
            </a:extLst>
          </p:cNvPr>
          <p:cNvSpPr txBox="1"/>
          <p:nvPr/>
        </p:nvSpPr>
        <p:spPr>
          <a:xfrm>
            <a:off x="10037338" y="1903006"/>
            <a:ext cx="10887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285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92893C-2B82-4E20-B9A9-2909CA6C4E9D}"/>
              </a:ext>
            </a:extLst>
          </p:cNvPr>
          <p:cNvSpPr txBox="1"/>
          <p:nvPr/>
        </p:nvSpPr>
        <p:spPr>
          <a:xfrm>
            <a:off x="8523852" y="5276006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45.9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A0A79B-249B-4FFE-933C-6EED879B43C8}"/>
              </a:ext>
            </a:extLst>
          </p:cNvPr>
          <p:cNvSpPr txBox="1"/>
          <p:nvPr/>
        </p:nvSpPr>
        <p:spPr>
          <a:xfrm>
            <a:off x="3498557" y="3244554"/>
            <a:ext cx="1406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00CC"/>
                </a:solidFill>
              </a:rPr>
              <a:t>79.67</a:t>
            </a:r>
            <a:r>
              <a:rPr lang="el-GR" sz="3200" b="1" dirty="0">
                <a:solidFill>
                  <a:srgbClr val="0000CC"/>
                </a:solidFill>
              </a:rPr>
              <a:t>Ω</a:t>
            </a:r>
            <a:endParaRPr lang="en-US" sz="3200" b="1" dirty="0">
              <a:solidFill>
                <a:srgbClr val="0000CC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0869F4-A664-4B0B-960D-AAFF2C6EEB3D}"/>
              </a:ext>
            </a:extLst>
          </p:cNvPr>
          <p:cNvSpPr/>
          <p:nvPr/>
        </p:nvSpPr>
        <p:spPr>
          <a:xfrm>
            <a:off x="8394853" y="3536941"/>
            <a:ext cx="1326763" cy="12434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2C5A98-ECD8-4824-A6E9-68639E725401}"/>
              </a:ext>
            </a:extLst>
          </p:cNvPr>
          <p:cNvSpPr/>
          <p:nvPr/>
        </p:nvSpPr>
        <p:spPr>
          <a:xfrm>
            <a:off x="8394853" y="506775"/>
            <a:ext cx="1326763" cy="12999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5BEA2C8-257A-43FA-8630-AEE2F08D2548}"/>
              </a:ext>
            </a:extLst>
          </p:cNvPr>
          <p:cNvCxnSpPr/>
          <p:nvPr/>
        </p:nvCxnSpPr>
        <p:spPr>
          <a:xfrm>
            <a:off x="8306718" y="760164"/>
            <a:ext cx="141489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569E0D9-BDA8-4110-9760-813EEB4E4069}"/>
              </a:ext>
            </a:extLst>
          </p:cNvPr>
          <p:cNvSpPr txBox="1"/>
          <p:nvPr/>
        </p:nvSpPr>
        <p:spPr>
          <a:xfrm>
            <a:off x="6844037" y="5320610"/>
            <a:ext cx="873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50</a:t>
            </a:r>
            <a:r>
              <a:rPr lang="el-GR" sz="3200" dirty="0">
                <a:solidFill>
                  <a:srgbClr val="C00000"/>
                </a:solidFill>
              </a:rPr>
              <a:t>Ω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304AB3F-0AD3-4776-909C-0758936C6B16}"/>
              </a:ext>
            </a:extLst>
          </p:cNvPr>
          <p:cNvSpPr/>
          <p:nvPr/>
        </p:nvSpPr>
        <p:spPr>
          <a:xfrm>
            <a:off x="3073706" y="1410160"/>
            <a:ext cx="5001658" cy="15754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41E9D7-F6FF-4982-A254-6073DE78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77D292-C578-4B9A-9B27-6F7C83604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C92D82-3B2A-488C-8828-09BD53131BDF}"/>
              </a:ext>
            </a:extLst>
          </p:cNvPr>
          <p:cNvSpPr txBox="1"/>
          <p:nvPr/>
        </p:nvSpPr>
        <p:spPr>
          <a:xfrm>
            <a:off x="250371" y="435295"/>
            <a:ext cx="1169125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/>
              <a:t>General Problem-Solving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Draw circuit to provide space to mark node voltages and branch currents.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Place known values in PIER Chart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Source current, voltage and resistance are known, so apply KVL and KCL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KVL: All voltages around any closed loop sum to zero.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/>
              <a:t>KCL: All currents entering or leaving a node sum to zero.</a:t>
            </a:r>
          </a:p>
        </p:txBody>
      </p:sp>
    </p:spTree>
    <p:extLst>
      <p:ext uri="{BB962C8B-B14F-4D97-AF65-F5344CB8AC3E}">
        <p14:creationId xmlns:p14="http://schemas.microsoft.com/office/powerpoint/2010/main" val="76941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BA770-89BB-49B1-B910-31AA08B7A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95" y="87110"/>
            <a:ext cx="5039075" cy="727788"/>
          </a:xfrm>
        </p:spPr>
        <p:txBody>
          <a:bodyPr>
            <a:normAutofit/>
          </a:bodyPr>
          <a:lstStyle/>
          <a:p>
            <a:r>
              <a:rPr lang="en-US" dirty="0"/>
              <a:t>Class Problem 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CBFCD-8911-4BD3-A74C-7F637F0B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739D4-B4E0-421D-910C-E9068769A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3" name="Table 10">
            <a:extLst>
              <a:ext uri="{FF2B5EF4-FFF2-40B4-BE49-F238E27FC236}">
                <a16:creationId xmlns:a16="http://schemas.microsoft.com/office/drawing/2014/main" id="{1408020B-250C-4732-AECA-D7491B5BFC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0149545"/>
              </p:ext>
            </p:extLst>
          </p:nvPr>
        </p:nvGraphicFramePr>
        <p:xfrm>
          <a:off x="258147" y="3460014"/>
          <a:ext cx="9184433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0288">
                  <a:extLst>
                    <a:ext uri="{9D8B030D-6E8A-4147-A177-3AD203B41FA5}">
                      <a16:colId xmlns:a16="http://schemas.microsoft.com/office/drawing/2014/main" val="1435104242"/>
                    </a:ext>
                  </a:extLst>
                </a:gridCol>
                <a:gridCol w="1646485">
                  <a:extLst>
                    <a:ext uri="{9D8B030D-6E8A-4147-A177-3AD203B41FA5}">
                      <a16:colId xmlns:a16="http://schemas.microsoft.com/office/drawing/2014/main" val="2249510228"/>
                    </a:ext>
                  </a:extLst>
                </a:gridCol>
                <a:gridCol w="2001255">
                  <a:extLst>
                    <a:ext uri="{9D8B030D-6E8A-4147-A177-3AD203B41FA5}">
                      <a16:colId xmlns:a16="http://schemas.microsoft.com/office/drawing/2014/main" val="136884287"/>
                    </a:ext>
                  </a:extLst>
                </a:gridCol>
                <a:gridCol w="1882998">
                  <a:extLst>
                    <a:ext uri="{9D8B030D-6E8A-4147-A177-3AD203B41FA5}">
                      <a16:colId xmlns:a16="http://schemas.microsoft.com/office/drawing/2014/main" val="947406716"/>
                    </a:ext>
                  </a:extLst>
                </a:gridCol>
                <a:gridCol w="2293407">
                  <a:extLst>
                    <a:ext uri="{9D8B030D-6E8A-4147-A177-3AD203B41FA5}">
                      <a16:colId xmlns:a16="http://schemas.microsoft.com/office/drawing/2014/main" val="7330005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21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5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09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866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589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Total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00CC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876821"/>
                  </a:ext>
                </a:extLst>
              </a:tr>
            </a:tbl>
          </a:graphicData>
        </a:graphic>
      </p:graphicFrame>
      <p:grpSp>
        <p:nvGrpSpPr>
          <p:cNvPr id="75" name="Group 74">
            <a:extLst>
              <a:ext uri="{FF2B5EF4-FFF2-40B4-BE49-F238E27FC236}">
                <a16:creationId xmlns:a16="http://schemas.microsoft.com/office/drawing/2014/main" id="{2673D435-BB18-428B-A3DA-21A978EC8B02}"/>
              </a:ext>
            </a:extLst>
          </p:cNvPr>
          <p:cNvGrpSpPr/>
          <p:nvPr/>
        </p:nvGrpSpPr>
        <p:grpSpPr>
          <a:xfrm>
            <a:off x="10064960" y="624980"/>
            <a:ext cx="1838131" cy="1838131"/>
            <a:chOff x="10064960" y="139788"/>
            <a:chExt cx="1838131" cy="183813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216D130-AA42-4F60-856E-DD8EA2BEF96B}"/>
                </a:ext>
              </a:extLst>
            </p:cNvPr>
            <p:cNvGrpSpPr/>
            <p:nvPr/>
          </p:nvGrpSpPr>
          <p:grpSpPr>
            <a:xfrm>
              <a:off x="10064960" y="139788"/>
              <a:ext cx="1838131" cy="1838131"/>
              <a:chOff x="10148596" y="214604"/>
              <a:chExt cx="1838131" cy="183813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F879158-2C26-4BBD-BD93-87BB01D4C5D3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5FA4C84-9C30-4CC9-9073-D610AD6DB6E1}"/>
                  </a:ext>
                </a:extLst>
              </p:cNvPr>
              <p:cNvCxnSpPr>
                <a:stCxn id="8" idx="2"/>
                <a:endCxn id="8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8FC439-6A6D-4AF3-A11A-82E5D4348D5B}"/>
                  </a:ext>
                </a:extLst>
              </p:cNvPr>
              <p:cNvCxnSpPr>
                <a:stCxn id="8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3CAE845-C079-4EC6-93A5-502DAD609963}"/>
                </a:ext>
              </a:extLst>
            </p:cNvPr>
            <p:cNvSpPr txBox="1"/>
            <p:nvPr/>
          </p:nvSpPr>
          <p:spPr>
            <a:xfrm>
              <a:off x="10748282" y="276464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FE7B5C0-A495-4A42-870A-F2B070F84326}"/>
                </a:ext>
              </a:extLst>
            </p:cNvPr>
            <p:cNvSpPr txBox="1"/>
            <p:nvPr/>
          </p:nvSpPr>
          <p:spPr>
            <a:xfrm>
              <a:off x="10410978" y="1161503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8447012B-63EB-4043-B358-4EA530CA9380}"/>
                </a:ext>
              </a:extLst>
            </p:cNvPr>
            <p:cNvSpPr txBox="1"/>
            <p:nvPr/>
          </p:nvSpPr>
          <p:spPr>
            <a:xfrm>
              <a:off x="11099707" y="1131557"/>
              <a:ext cx="4347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R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F3286AA-EDBF-430E-B742-F606E782D9EB}"/>
              </a:ext>
            </a:extLst>
          </p:cNvPr>
          <p:cNvGrpSpPr/>
          <p:nvPr/>
        </p:nvGrpSpPr>
        <p:grpSpPr>
          <a:xfrm>
            <a:off x="10095721" y="2870168"/>
            <a:ext cx="1838131" cy="1838131"/>
            <a:chOff x="10095721" y="2384976"/>
            <a:chExt cx="1838131" cy="183813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BB790B-9D94-4207-BFF1-95B19AE54204}"/>
                </a:ext>
              </a:extLst>
            </p:cNvPr>
            <p:cNvGrpSpPr/>
            <p:nvPr/>
          </p:nvGrpSpPr>
          <p:grpSpPr>
            <a:xfrm>
              <a:off x="10095721" y="2384976"/>
              <a:ext cx="1838131" cy="1838131"/>
              <a:chOff x="10148596" y="214604"/>
              <a:chExt cx="1838131" cy="1838131"/>
            </a:xfrm>
          </p:grpSpPr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CAB1502-A98F-4134-B98F-3BCFC20AC30C}"/>
                  </a:ext>
                </a:extLst>
              </p:cNvPr>
              <p:cNvSpPr/>
              <p:nvPr/>
            </p:nvSpPr>
            <p:spPr>
              <a:xfrm>
                <a:off x="10148596" y="214604"/>
                <a:ext cx="1838131" cy="183813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9D0167C3-4EAE-41D2-8533-4E7E866B0837}"/>
                  </a:ext>
                </a:extLst>
              </p:cNvPr>
              <p:cNvCxnSpPr>
                <a:stCxn id="67" idx="2"/>
                <a:endCxn id="67" idx="6"/>
              </p:cNvCxnSpPr>
              <p:nvPr/>
            </p:nvCxnSpPr>
            <p:spPr>
              <a:xfrm>
                <a:off x="10148596" y="1133670"/>
                <a:ext cx="1838131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4DDAF6EB-2799-4DA7-AAF8-8BF051D89168}"/>
                  </a:ext>
                </a:extLst>
              </p:cNvPr>
              <p:cNvCxnSpPr>
                <a:stCxn id="67" idx="4"/>
              </p:cNvCxnSpPr>
              <p:nvPr/>
            </p:nvCxnSpPr>
            <p:spPr>
              <a:xfrm flipH="1" flipV="1">
                <a:off x="11062996" y="1133670"/>
                <a:ext cx="4666" cy="919065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CDDA196-3F77-408A-BE46-A0256F3EB521}"/>
                </a:ext>
              </a:extLst>
            </p:cNvPr>
            <p:cNvSpPr txBox="1"/>
            <p:nvPr/>
          </p:nvSpPr>
          <p:spPr>
            <a:xfrm>
              <a:off x="10807547" y="2476212"/>
              <a:ext cx="42351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P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F57E9EB-75BB-41E6-95BC-2124EF026C74}"/>
                </a:ext>
              </a:extLst>
            </p:cNvPr>
            <p:cNvSpPr txBox="1"/>
            <p:nvPr/>
          </p:nvSpPr>
          <p:spPr>
            <a:xfrm>
              <a:off x="10446596" y="3340201"/>
              <a:ext cx="3016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I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E2D2C1A5-1ADD-4837-843E-3EB8D85BE2C2}"/>
                </a:ext>
              </a:extLst>
            </p:cNvPr>
            <p:cNvSpPr txBox="1"/>
            <p:nvPr/>
          </p:nvSpPr>
          <p:spPr>
            <a:xfrm>
              <a:off x="11158972" y="3331305"/>
              <a:ext cx="4106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57C9F742-6912-483C-A5A3-CCA9882BA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563" y="153919"/>
            <a:ext cx="4021939" cy="2894477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1CB9FBE3-6D5D-4B87-9F33-98C9DDB62FD4}"/>
              </a:ext>
            </a:extLst>
          </p:cNvPr>
          <p:cNvSpPr txBox="1"/>
          <p:nvPr/>
        </p:nvSpPr>
        <p:spPr>
          <a:xfrm>
            <a:off x="317081" y="685257"/>
            <a:ext cx="54528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Load known values in PIER Chart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Apply rules to find total equivalent resistance.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total current supplied. (= I</a:t>
            </a:r>
            <a:r>
              <a:rPr lang="en-US" baseline="-25000" dirty="0"/>
              <a:t>R1</a:t>
            </a:r>
            <a:r>
              <a:rPr lang="en-US" dirty="0"/>
              <a:t> and I</a:t>
            </a:r>
            <a:r>
              <a:rPr lang="en-US" baseline="-25000" dirty="0"/>
              <a:t>R4</a:t>
            </a:r>
            <a:r>
              <a:rPr lang="en-US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voltage drops across R1 and R4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voltage drop across // combination of R3 and R2 (KVL: Total voltage around any closed path = 0)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current in R3 and R2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Find the power dissipated in each load and the total power dissipated (= supplied) in the circuit.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9B2AAB3-FF03-4E9F-B946-1EC3B518B406}"/>
              </a:ext>
            </a:extLst>
          </p:cNvPr>
          <p:cNvSpPr txBox="1"/>
          <p:nvPr/>
        </p:nvSpPr>
        <p:spPr>
          <a:xfrm>
            <a:off x="10970804" y="16518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394452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16EBF6-DAF4-4C5A-B737-BB8817F4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2/17/2021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4DDA4-D699-4900-87FC-90E9293D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08FAF-323F-4F82-A435-3397FFE2A45B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DE737C-2DC6-4F54-B40C-5C01AECFC20C}"/>
              </a:ext>
            </a:extLst>
          </p:cNvPr>
          <p:cNvSpPr txBox="1"/>
          <p:nvPr/>
        </p:nvSpPr>
        <p:spPr>
          <a:xfrm>
            <a:off x="10970804" y="16518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710257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1403</Words>
  <Application>Microsoft Office PowerPoint</Application>
  <PresentationFormat>Widescreen</PresentationFormat>
  <Paragraphs>547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Symbol</vt:lpstr>
      <vt:lpstr>Office Theme</vt:lpstr>
      <vt:lpstr>DC Theory Solving Combination Circuits</vt:lpstr>
      <vt:lpstr>Combination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Problem 2</vt:lpstr>
      <vt:lpstr>PowerPoint Presentation</vt:lpstr>
      <vt:lpstr>Class Problem 2</vt:lpstr>
      <vt:lpstr>Class Problem 2</vt:lpstr>
      <vt:lpstr>“PIER Chart” – Combination Circuits</vt:lpstr>
      <vt:lpstr>Kirchoff’s Current Law</vt:lpstr>
      <vt:lpstr>PowerPoint Presentation</vt:lpstr>
      <vt:lpstr>Class Problem 3</vt:lpstr>
      <vt:lpstr>PIER Chart</vt:lpstr>
      <vt:lpstr>Class Problem 3</vt:lpstr>
      <vt:lpstr>Computations</vt:lpstr>
      <vt:lpstr>PIER Chart</vt:lpstr>
      <vt:lpstr>PowerPoint Presentation</vt:lpstr>
      <vt:lpstr>PowerPoint Presentation</vt:lpstr>
      <vt:lpstr>Review Problem  1</vt:lpstr>
      <vt:lpstr>PIER Chart</vt:lpstr>
      <vt:lpstr>Review Problem 2</vt:lpstr>
      <vt:lpstr>PIER Chart</vt:lpstr>
      <vt:lpstr>Circuit Concepts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2</dc:title>
  <dc:creator>Marvin Nelson</dc:creator>
  <cp:lastModifiedBy>Marvin Nelson</cp:lastModifiedBy>
  <cp:revision>309</cp:revision>
  <cp:lastPrinted>2022-05-02T15:44:38Z</cp:lastPrinted>
  <dcterms:created xsi:type="dcterms:W3CDTF">2021-01-09T14:39:47Z</dcterms:created>
  <dcterms:modified xsi:type="dcterms:W3CDTF">2022-06-09T17:37:49Z</dcterms:modified>
</cp:coreProperties>
</file>