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1" r:id="rId2"/>
    <p:sldId id="280" r:id="rId3"/>
    <p:sldId id="315" r:id="rId4"/>
    <p:sldId id="275" r:id="rId5"/>
    <p:sldId id="310" r:id="rId6"/>
    <p:sldId id="311" r:id="rId7"/>
    <p:sldId id="306" r:id="rId8"/>
    <p:sldId id="307" r:id="rId9"/>
    <p:sldId id="312" r:id="rId10"/>
    <p:sldId id="313" r:id="rId11"/>
    <p:sldId id="322" r:id="rId12"/>
    <p:sldId id="324" r:id="rId13"/>
    <p:sldId id="264" r:id="rId14"/>
    <p:sldId id="325" r:id="rId15"/>
    <p:sldId id="326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>
        <p:scale>
          <a:sx n="80" d="100"/>
          <a:sy n="80" d="100"/>
        </p:scale>
        <p:origin x="66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3572" indent="-2975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0110" indent="-2380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6154" indent="-2380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2198" indent="-2380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8242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4286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0330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46374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72E5C-76C1-4887-B10E-4F88C5138F8B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1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3572" indent="-2975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0110" indent="-2380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6154" indent="-2380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2198" indent="-2380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8242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4286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0330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46374" indent="-238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72E5C-76C1-4887-B10E-4F88C5138F8B}" type="slidenum">
              <a:rPr lang="en-US" smtClean="0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0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F77035-7A83-407C-AE06-CDB85AB939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8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7a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962526"/>
            <a:ext cx="11482939" cy="52144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_________ prints out information from the Arduino.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_________ functions in a program (sketch) only run once.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________ functions run indefinitely.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value should be put into the </a:t>
            </a:r>
            <a:r>
              <a:rPr lang="en-US" i="1" dirty="0"/>
              <a:t>delay</a:t>
            </a:r>
            <a:r>
              <a:rPr lang="en-US" dirty="0"/>
              <a:t> function to make an LED turn on for 1 second?   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________ switch contains a basic on/off function which holds the state that the switch is set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 ____________ resistance changes with temperature.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“ 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&lt;80; </a:t>
            </a:r>
            <a:r>
              <a:rPr lang="en-US" dirty="0" err="1"/>
              <a:t>i</a:t>
            </a:r>
            <a:r>
              <a:rPr lang="en-US" dirty="0"/>
              <a:t>+=2) ”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40FC0-FA3F-46BA-A983-B9973142152A}"/>
              </a:ext>
            </a:extLst>
          </p:cNvPr>
          <p:cNvSpPr txBox="1"/>
          <p:nvPr/>
        </p:nvSpPr>
        <p:spPr>
          <a:xfrm>
            <a:off x="1533502" y="703810"/>
            <a:ext cx="222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serial monitor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4A16F-9061-4247-8D3B-8310C2610DF5}"/>
              </a:ext>
            </a:extLst>
          </p:cNvPr>
          <p:cNvSpPr txBox="1"/>
          <p:nvPr/>
        </p:nvSpPr>
        <p:spPr>
          <a:xfrm>
            <a:off x="1041989" y="1467958"/>
            <a:ext cx="1724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void </a:t>
            </a:r>
            <a:r>
              <a:rPr lang="en-US" sz="2800" u="sng" dirty="0">
                <a:solidFill>
                  <a:srgbClr val="FF0000"/>
                </a:solidFill>
              </a:rPr>
              <a:t>Setup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043E7-6D84-486B-A1D3-46314DE8ABF2}"/>
              </a:ext>
            </a:extLst>
          </p:cNvPr>
          <p:cNvSpPr txBox="1"/>
          <p:nvPr/>
        </p:nvSpPr>
        <p:spPr>
          <a:xfrm>
            <a:off x="1041989" y="2002398"/>
            <a:ext cx="160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void </a:t>
            </a:r>
            <a:r>
              <a:rPr lang="en-US" sz="2800" u="sng" dirty="0">
                <a:solidFill>
                  <a:srgbClr val="FF0000"/>
                </a:solidFill>
              </a:rPr>
              <a:t>Loop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DC278-8BD4-4D80-98A5-46C5DFBC1A9B}"/>
              </a:ext>
            </a:extLst>
          </p:cNvPr>
          <p:cNvSpPr txBox="1"/>
          <p:nvPr/>
        </p:nvSpPr>
        <p:spPr>
          <a:xfrm>
            <a:off x="5128435" y="304652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358421-A598-48D6-AEA2-D90C01B1BA65}"/>
              </a:ext>
            </a:extLst>
          </p:cNvPr>
          <p:cNvSpPr txBox="1"/>
          <p:nvPr/>
        </p:nvSpPr>
        <p:spPr>
          <a:xfrm>
            <a:off x="1176772" y="3555240"/>
            <a:ext cx="183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maintained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344C6-2295-4D3A-84C1-FF66A22B6861}"/>
              </a:ext>
            </a:extLst>
          </p:cNvPr>
          <p:cNvSpPr txBox="1"/>
          <p:nvPr/>
        </p:nvSpPr>
        <p:spPr>
          <a:xfrm>
            <a:off x="1546361" y="4604491"/>
            <a:ext cx="2012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thermistor’s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9ED9C-7051-4329-A796-9AB096347ED6}"/>
              </a:ext>
            </a:extLst>
          </p:cNvPr>
          <p:cNvSpPr txBox="1"/>
          <p:nvPr/>
        </p:nvSpPr>
        <p:spPr>
          <a:xfrm>
            <a:off x="775832" y="5743437"/>
            <a:ext cx="10662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Creates a </a:t>
            </a:r>
            <a:r>
              <a:rPr lang="en-US" sz="2800" i="1" dirty="0">
                <a:solidFill>
                  <a:srgbClr val="FF0000"/>
                </a:solidFill>
              </a:rPr>
              <a:t>for</a:t>
            </a:r>
            <a:r>
              <a:rPr lang="en-US" sz="2800" dirty="0">
                <a:solidFill>
                  <a:srgbClr val="FF0000"/>
                </a:solidFill>
              </a:rPr>
              <a:t> loop that counts (loops) from 0 to 78, by 2’s before ending.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FD33D-C945-4F8A-B90B-4AF32CA4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4A098-2DE8-4CC5-AB18-518542E7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"/>
          <a:stretch/>
        </p:blipFill>
        <p:spPr>
          <a:xfrm>
            <a:off x="1176845" y="136525"/>
            <a:ext cx="9838309" cy="64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51024-8467-4EF3-ADBD-FA061892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8"/>
            <a:ext cx="11482939" cy="515356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Using </a:t>
            </a:r>
            <a:r>
              <a:rPr lang="en-US" i="1" dirty="0"/>
              <a:t>else</a:t>
            </a:r>
            <a:r>
              <a:rPr lang="en-US" dirty="0"/>
              <a:t> statement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640B1-9B6E-403E-B7D3-E96E54A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8CA6E-281D-4FD1-8891-2FA31A0BED78}"/>
              </a:ext>
            </a:extLst>
          </p:cNvPr>
          <p:cNvSpPr/>
          <p:nvPr/>
        </p:nvSpPr>
        <p:spPr>
          <a:xfrm>
            <a:off x="189064" y="889843"/>
            <a:ext cx="6376987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int </a:t>
            </a:r>
            <a:r>
              <a:rPr lang="en-US" sz="2000" dirty="0" err="1"/>
              <a:t>val</a:t>
            </a:r>
            <a:r>
              <a:rPr lang="en-US" sz="2000" dirty="0"/>
              <a:t>;              // variable to store value read at analog pin 2</a:t>
            </a:r>
          </a:p>
          <a:p>
            <a:endParaRPr lang="en-US" sz="2000" dirty="0"/>
          </a:p>
          <a:p>
            <a:r>
              <a:rPr lang="en-US" sz="2000" dirty="0"/>
              <a:t>void setup() {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Serial.begin</a:t>
            </a:r>
            <a:r>
              <a:rPr lang="en-US" sz="2000" dirty="0"/>
              <a:t>(9600);        // set up to print out text to monitor      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pinMode</a:t>
            </a:r>
            <a:r>
              <a:rPr lang="en-US" sz="2000" dirty="0"/>
              <a:t>(2,OUTPUT);         // declare pin 2 as an output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pinMode</a:t>
            </a:r>
            <a:r>
              <a:rPr lang="en-US" sz="2000" dirty="0"/>
              <a:t>(12,OUTPUT);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void loop()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val</a:t>
            </a:r>
            <a:r>
              <a:rPr lang="en-US" sz="2000" dirty="0"/>
              <a:t> = </a:t>
            </a:r>
            <a:r>
              <a:rPr lang="en-US" sz="2000" dirty="0" err="1"/>
              <a:t>analogRead</a:t>
            </a:r>
            <a:r>
              <a:rPr lang="en-US" sz="2000" dirty="0"/>
              <a:t>(2);      // read analog input pin 2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Serial.println</a:t>
            </a:r>
            <a:r>
              <a:rPr lang="en-US" sz="2000" dirty="0"/>
              <a:t>(</a:t>
            </a:r>
            <a:r>
              <a:rPr lang="en-US" sz="2000" dirty="0" err="1"/>
              <a:t>val</a:t>
            </a:r>
            <a:r>
              <a:rPr lang="en-US" sz="2000" dirty="0"/>
              <a:t>);      // print value to serial monitor</a:t>
            </a:r>
          </a:p>
          <a:p>
            <a:r>
              <a:rPr lang="en-US" sz="2000" dirty="0"/>
              <a:t>    </a:t>
            </a:r>
          </a:p>
          <a:p>
            <a:r>
              <a:rPr lang="en-US" sz="2000" dirty="0"/>
              <a:t>    if(</a:t>
            </a:r>
            <a:r>
              <a:rPr lang="en-US" sz="2000" dirty="0" err="1"/>
              <a:t>val</a:t>
            </a:r>
            <a:r>
              <a:rPr lang="en-US" sz="2000" dirty="0"/>
              <a:t> &lt; 550)             // if statement used to control LED</a:t>
            </a:r>
          </a:p>
          <a:p>
            <a:r>
              <a:rPr lang="en-US" sz="2000" dirty="0"/>
              <a:t>      {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(2,HIGH); delay(100);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(12,LOW);  delay(100);</a:t>
            </a:r>
          </a:p>
          <a:p>
            <a:r>
              <a:rPr lang="en-US" sz="2000" dirty="0"/>
              <a:t>      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918FB-ABCA-4D61-9384-C26E9FFE7CA6}"/>
              </a:ext>
            </a:extLst>
          </p:cNvPr>
          <p:cNvSpPr/>
          <p:nvPr/>
        </p:nvSpPr>
        <p:spPr>
          <a:xfrm>
            <a:off x="6656083" y="893432"/>
            <a:ext cx="5346853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if(</a:t>
            </a:r>
            <a:r>
              <a:rPr lang="en-US" sz="2000" dirty="0" err="1"/>
              <a:t>val</a:t>
            </a:r>
            <a:r>
              <a:rPr lang="en-US" sz="2000" dirty="0"/>
              <a:t> &gt; 800)    // if statement used to control LED</a:t>
            </a:r>
          </a:p>
          <a:p>
            <a:r>
              <a:rPr lang="en-US" sz="2000" dirty="0"/>
              <a:t>      {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(12,HIGH); delay(100);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(2,LOW);  delay(100);</a:t>
            </a:r>
          </a:p>
          <a:p>
            <a:r>
              <a:rPr lang="en-US" sz="2000" dirty="0"/>
              <a:t>      }</a:t>
            </a:r>
          </a:p>
          <a:p>
            <a:r>
              <a:rPr lang="en-US" sz="2000" dirty="0"/>
              <a:t>    else</a:t>
            </a:r>
          </a:p>
          <a:p>
            <a:r>
              <a:rPr lang="en-US" sz="2000" dirty="0"/>
              <a:t>      {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(12,LOW);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 (2,LOW);</a:t>
            </a:r>
          </a:p>
          <a:p>
            <a:r>
              <a:rPr lang="en-US" sz="2000" dirty="0"/>
              <a:t>      }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8853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238" y="1116847"/>
            <a:ext cx="113815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       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  // variable to store value read at analog pin 2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(9600);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set up to print out text to monitor      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(2,</a:t>
            </a:r>
            <a:r>
              <a:rPr lang="en-US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declare pin 2 as an output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val = </a:t>
            </a:r>
            <a:r>
              <a:rPr lang="en-US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(2);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read analog input pin 2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(val);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print value to serial monitor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(val &lt; 600)    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if statement used to control LED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(2,</a:t>
            </a:r>
            <a:r>
              <a:rPr lang="en-US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HIGH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(100);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(2,</a:t>
            </a:r>
            <a:r>
              <a:rPr lang="en-US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LOW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(100);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088" y="252984"/>
            <a:ext cx="8229600" cy="6797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Control LED Based on Light Input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65090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D52A3-7B45-4A4E-951B-F4617EE484C3}"/>
              </a:ext>
            </a:extLst>
          </p:cNvPr>
          <p:cNvSpPr txBox="1"/>
          <p:nvPr/>
        </p:nvSpPr>
        <p:spPr>
          <a:xfrm>
            <a:off x="10698479" y="257559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48562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1CB0-871B-4193-A008-77FFC721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Beep Piezo Speaker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977D8A-FBB9-408F-BE6D-3EA61FDDC4A4}"/>
              </a:ext>
            </a:extLst>
          </p:cNvPr>
          <p:cNvSpPr/>
          <p:nvPr/>
        </p:nvSpPr>
        <p:spPr>
          <a:xfrm>
            <a:off x="784667" y="1028343"/>
            <a:ext cx="86812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// Beep piezo speaker at 500 Hz</a:t>
            </a:r>
          </a:p>
          <a:p>
            <a:r>
              <a:rPr lang="en-US" sz="2000" dirty="0"/>
              <a:t>const int buzzer = 7; 		</a:t>
            </a:r>
            <a:r>
              <a:rPr lang="en-US" sz="2000" dirty="0">
                <a:solidFill>
                  <a:srgbClr val="FF0000"/>
                </a:solidFill>
              </a:rPr>
              <a:t>//buzzer to </a:t>
            </a:r>
            <a:r>
              <a:rPr lang="en-US" sz="2000" dirty="0" err="1">
                <a:solidFill>
                  <a:srgbClr val="FF0000"/>
                </a:solidFill>
              </a:rPr>
              <a:t>arduino</a:t>
            </a:r>
            <a:r>
              <a:rPr lang="en-US" sz="2000" dirty="0">
                <a:solidFill>
                  <a:srgbClr val="FF0000"/>
                </a:solidFill>
              </a:rPr>
              <a:t> pin 7</a:t>
            </a:r>
          </a:p>
          <a:p>
            <a:endParaRPr lang="en-US" sz="2000" dirty="0"/>
          </a:p>
          <a:p>
            <a:r>
              <a:rPr lang="en-US" sz="2000" dirty="0"/>
              <a:t>void setup(){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pinMode</a:t>
            </a:r>
            <a:r>
              <a:rPr lang="en-US" sz="2000" dirty="0"/>
              <a:t>(buzzer, OUTPUT); 	</a:t>
            </a:r>
            <a:r>
              <a:rPr lang="en-US" sz="2000" dirty="0">
                <a:solidFill>
                  <a:srgbClr val="FF0000"/>
                </a:solidFill>
              </a:rPr>
              <a:t>// Set buzzer - pin 7 as an output</a:t>
            </a:r>
          </a:p>
          <a:p>
            <a:endParaRPr lang="en-US" sz="2000" dirty="0"/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void loop(){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 tone(buzzer, 500);		</a:t>
            </a:r>
            <a:r>
              <a:rPr lang="en-US" sz="2000" dirty="0">
                <a:solidFill>
                  <a:srgbClr val="FF0000"/>
                </a:solidFill>
              </a:rPr>
              <a:t>// Send 500 Hz sound signal...</a:t>
            </a:r>
          </a:p>
          <a:p>
            <a:r>
              <a:rPr lang="en-US" sz="2000" dirty="0"/>
              <a:t>  delay(1000);        		</a:t>
            </a:r>
            <a:r>
              <a:rPr lang="en-US" sz="2000" dirty="0">
                <a:solidFill>
                  <a:srgbClr val="FF0000"/>
                </a:solidFill>
              </a:rPr>
              <a:t>// ...for 1 sec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noTone</a:t>
            </a:r>
            <a:r>
              <a:rPr lang="en-US" sz="2000" dirty="0"/>
              <a:t>(buzzer);     	</a:t>
            </a:r>
            <a:r>
              <a:rPr lang="en-US" sz="2000" dirty="0">
                <a:solidFill>
                  <a:srgbClr val="FF0000"/>
                </a:solidFill>
              </a:rPr>
              <a:t>// Stop sound...</a:t>
            </a:r>
          </a:p>
          <a:p>
            <a:r>
              <a:rPr lang="en-US" sz="2000" dirty="0"/>
              <a:t>  delay(1000);        		</a:t>
            </a:r>
            <a:r>
              <a:rPr lang="en-US" sz="2000" dirty="0">
                <a:solidFill>
                  <a:srgbClr val="FF0000"/>
                </a:solidFill>
              </a:rPr>
              <a:t>// ...for 1sec</a:t>
            </a:r>
          </a:p>
          <a:p>
            <a:r>
              <a:rPr lang="en-US" sz="2000" dirty="0"/>
              <a:t>  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07F04-BA40-44C5-8722-23902DDAD689}"/>
              </a:ext>
            </a:extLst>
          </p:cNvPr>
          <p:cNvSpPr txBox="1"/>
          <p:nvPr/>
        </p:nvSpPr>
        <p:spPr>
          <a:xfrm>
            <a:off x="9763879" y="538940"/>
            <a:ext cx="20309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Piezo Speaker</a:t>
            </a:r>
          </a:p>
          <a:p>
            <a:r>
              <a:rPr lang="en-US" sz="2400" dirty="0"/>
              <a:t>+ digital pin</a:t>
            </a:r>
          </a:p>
          <a:p>
            <a:r>
              <a:rPr lang="en-US" sz="2400" dirty="0"/>
              <a:t>-  ground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429987-8D9F-44EB-8B45-3A16D4E9E028}"/>
              </a:ext>
            </a:extLst>
          </p:cNvPr>
          <p:cNvGrpSpPr/>
          <p:nvPr/>
        </p:nvGrpSpPr>
        <p:grpSpPr>
          <a:xfrm>
            <a:off x="10164159" y="2106327"/>
            <a:ext cx="1124095" cy="2922834"/>
            <a:chOff x="6923882" y="2411127"/>
            <a:chExt cx="1124095" cy="29228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A19DCF-95AA-4948-9919-C3D33D063D70}"/>
                </a:ext>
              </a:extLst>
            </p:cNvPr>
            <p:cNvSpPr/>
            <p:nvPr/>
          </p:nvSpPr>
          <p:spPr>
            <a:xfrm>
              <a:off x="7623905" y="3843630"/>
              <a:ext cx="212035" cy="526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3CF7217-CABD-4D18-9069-C622F0D2363A}"/>
                </a:ext>
              </a:extLst>
            </p:cNvPr>
            <p:cNvSpPr/>
            <p:nvPr/>
          </p:nvSpPr>
          <p:spPr>
            <a:xfrm rot="16200000">
              <a:off x="7504216" y="4000999"/>
              <a:ext cx="875485" cy="212037"/>
            </a:xfrm>
            <a:prstGeom prst="trapezoi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6B2248C8-50B5-4F09-8625-E3598A06CA43}"/>
                </a:ext>
              </a:extLst>
            </p:cNvPr>
            <p:cNvCxnSpPr>
              <a:cxnSpLocks/>
              <a:stCxn id="5" idx="0"/>
              <a:endCxn id="22" idx="1"/>
            </p:cNvCxnSpPr>
            <p:nvPr/>
          </p:nvCxnSpPr>
          <p:spPr>
            <a:xfrm rot="16200000" flipV="1">
              <a:off x="7326231" y="3439938"/>
              <a:ext cx="489330" cy="31805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901986BB-D1D6-4FB3-9B03-645D9E3B3011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rot="5400000" flipH="1" flipV="1">
              <a:off x="7227513" y="4713787"/>
              <a:ext cx="845792" cy="159027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D9EF4D-042C-4453-9000-7BC59D78311D}"/>
                </a:ext>
              </a:extLst>
            </p:cNvPr>
            <p:cNvGrpSpPr/>
            <p:nvPr/>
          </p:nvGrpSpPr>
          <p:grpSpPr>
            <a:xfrm>
              <a:off x="7464173" y="5216197"/>
              <a:ext cx="222683" cy="117764"/>
              <a:chOff x="7570499" y="4100437"/>
              <a:chExt cx="222683" cy="11776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EC262AC-A639-46E6-885D-988710D0B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0499" y="4100437"/>
                <a:ext cx="2226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039619E-8E10-4D96-B206-B68614D5E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8990" y="4165553"/>
                <a:ext cx="13774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D43AB06-41BB-4D83-B9F0-D9DA562CA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393" y="4218201"/>
                <a:ext cx="848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CC7F6B7A-5CF3-4861-914A-FDB597371C7B}"/>
                </a:ext>
              </a:extLst>
            </p:cNvPr>
            <p:cNvSpPr/>
            <p:nvPr/>
          </p:nvSpPr>
          <p:spPr>
            <a:xfrm rot="16200000">
              <a:off x="7291126" y="3166103"/>
              <a:ext cx="241486" cy="134908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3ACB6B-626D-45B1-A78C-7C62C7A5BB2D}"/>
                </a:ext>
              </a:extLst>
            </p:cNvPr>
            <p:cNvSpPr txBox="1"/>
            <p:nvPr/>
          </p:nvSpPr>
          <p:spPr>
            <a:xfrm>
              <a:off x="6923882" y="2411127"/>
              <a:ext cx="9759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Digital</a:t>
              </a:r>
            </a:p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C00456-83FA-46FF-8054-6F0BCDC3F34A}"/>
              </a:ext>
            </a:extLst>
          </p:cNvPr>
          <p:cNvSpPr txBox="1"/>
          <p:nvPr/>
        </p:nvSpPr>
        <p:spPr>
          <a:xfrm>
            <a:off x="10704450" y="11352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292590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6610-F577-47C7-AC4C-9DA558F3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5136-FA74-47C1-9987-DF698E67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the ambient light is ON</a:t>
            </a:r>
          </a:p>
          <a:p>
            <a:pPr lvl="1"/>
            <a:r>
              <a:rPr lang="en-US" sz="3600" dirty="0"/>
              <a:t>Turn on the GREEN LED (solid)</a:t>
            </a:r>
          </a:p>
          <a:p>
            <a:r>
              <a:rPr lang="en-US" sz="4000" dirty="0"/>
              <a:t>If the ambient light goes dark</a:t>
            </a:r>
          </a:p>
          <a:p>
            <a:pPr lvl="1"/>
            <a:r>
              <a:rPr lang="en-US" sz="3600" dirty="0"/>
              <a:t>Sound an alarm</a:t>
            </a:r>
          </a:p>
          <a:p>
            <a:pPr lvl="1"/>
            <a:r>
              <a:rPr lang="en-US" sz="3600" dirty="0"/>
              <a:t>Blink the RED LED (synced with alarm)</a:t>
            </a:r>
          </a:p>
          <a:p>
            <a:pPr lvl="1"/>
            <a:r>
              <a:rPr lang="en-US" sz="3600" dirty="0"/>
              <a:t>Turn off the GREEN 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78323-DC74-4A4A-B80B-4BFFB6FD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3AF5-A5DF-406A-B50C-5A72FC45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548" y="211757"/>
            <a:ext cx="3937150" cy="750769"/>
          </a:xfrm>
        </p:spPr>
        <p:txBody>
          <a:bodyPr/>
          <a:lstStyle/>
          <a:p>
            <a:r>
              <a:rPr lang="en-US" dirty="0"/>
              <a:t>Alarm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2D91-5E59-4CE2-840E-1DC30AE3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0DC4B-6CD5-4C50-B1BF-F05FF3DACAF2}"/>
              </a:ext>
            </a:extLst>
          </p:cNvPr>
          <p:cNvSpPr/>
          <p:nvPr/>
        </p:nvSpPr>
        <p:spPr>
          <a:xfrm>
            <a:off x="145775" y="339736"/>
            <a:ext cx="6944138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int </a:t>
            </a:r>
            <a:r>
              <a:rPr lang="en-US" sz="2000" dirty="0" err="1"/>
              <a:t>val</a:t>
            </a:r>
            <a:r>
              <a:rPr lang="en-US" sz="2000" dirty="0"/>
              <a:t>;                    // variable to store value read at analog pin 2</a:t>
            </a:r>
          </a:p>
          <a:p>
            <a:r>
              <a:rPr lang="en-US" sz="2000" dirty="0"/>
              <a:t>const int buzzer = 7; </a:t>
            </a:r>
          </a:p>
          <a:p>
            <a:r>
              <a:rPr lang="en-US" sz="2000" dirty="0"/>
              <a:t>void setup() {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Serial.begin</a:t>
            </a:r>
            <a:r>
              <a:rPr lang="en-US" sz="2000" dirty="0"/>
              <a:t>(9600);      // set up to print out text to monitor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pinMode</a:t>
            </a:r>
            <a:r>
              <a:rPr lang="en-US" sz="2000" dirty="0"/>
              <a:t>(2,OUTPUT);       // declare pin 2 as an output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pinMode</a:t>
            </a:r>
            <a:r>
              <a:rPr lang="en-US" sz="2000" dirty="0"/>
              <a:t>(buzzer, OUTPUT);  // Set buzzer - pin 7 as an output</a:t>
            </a:r>
          </a:p>
          <a:p>
            <a:endParaRPr lang="en-US" sz="2000" dirty="0"/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void loop()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val</a:t>
            </a:r>
            <a:r>
              <a:rPr lang="en-US" sz="2000" dirty="0"/>
              <a:t> = </a:t>
            </a:r>
            <a:r>
              <a:rPr lang="en-US" sz="2000" dirty="0" err="1"/>
              <a:t>analogRead</a:t>
            </a:r>
            <a:r>
              <a:rPr lang="en-US" sz="2000" dirty="0"/>
              <a:t>(2);  // read analog input pin 2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Serial.println</a:t>
            </a:r>
            <a:r>
              <a:rPr lang="en-US" sz="2000" dirty="0"/>
              <a:t>(</a:t>
            </a:r>
            <a:r>
              <a:rPr lang="en-US" sz="2000" dirty="0" err="1"/>
              <a:t>val</a:t>
            </a:r>
            <a:r>
              <a:rPr lang="en-US" sz="2000" dirty="0"/>
              <a:t>);  // print value to serial monitor   </a:t>
            </a:r>
          </a:p>
          <a:p>
            <a:r>
              <a:rPr lang="en-US" sz="2000" dirty="0"/>
              <a:t>    if(</a:t>
            </a:r>
            <a:r>
              <a:rPr lang="en-US" sz="2000" dirty="0" err="1"/>
              <a:t>val</a:t>
            </a:r>
            <a:r>
              <a:rPr lang="en-US" sz="2000" dirty="0"/>
              <a:t> &lt; 800)         // if statement used to control LED</a:t>
            </a:r>
          </a:p>
          <a:p>
            <a:r>
              <a:rPr lang="en-US" sz="2000" dirty="0"/>
              <a:t>      {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(2,HIGH);  // turn on GREEN LED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(12,LOW);  // turn off RED LED</a:t>
            </a:r>
          </a:p>
          <a:p>
            <a:r>
              <a:rPr lang="en-US" sz="2000" dirty="0"/>
              <a:t>      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D521A-D889-4DA8-AB84-7E8437930752}"/>
              </a:ext>
            </a:extLst>
          </p:cNvPr>
          <p:cNvSpPr/>
          <p:nvPr/>
        </p:nvSpPr>
        <p:spPr>
          <a:xfrm>
            <a:off x="6095999" y="2661745"/>
            <a:ext cx="595022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else</a:t>
            </a:r>
          </a:p>
          <a:p>
            <a:r>
              <a:rPr lang="en-US" sz="2000" dirty="0"/>
              <a:t>      {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(2,LOW);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(12,HIGH);  // turn on RED LED</a:t>
            </a:r>
          </a:p>
          <a:p>
            <a:r>
              <a:rPr lang="en-US" sz="2000" dirty="0"/>
              <a:t>      tone(buzzer, 500);      // Send 500 Hz sound signal...</a:t>
            </a:r>
          </a:p>
          <a:p>
            <a:r>
              <a:rPr lang="en-US" sz="2000" dirty="0"/>
              <a:t>      delay(1000);            // ...for 1 sec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(12,LOW);   // turn off RED LED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noTone</a:t>
            </a:r>
            <a:r>
              <a:rPr lang="en-US" sz="2000" dirty="0"/>
              <a:t>(buzzer);         // Stop sound...</a:t>
            </a:r>
          </a:p>
          <a:p>
            <a:r>
              <a:rPr lang="en-US" sz="2000" dirty="0"/>
              <a:t>      delay(1000);</a:t>
            </a:r>
          </a:p>
          <a:p>
            <a:endParaRPr lang="en-US" sz="2000" dirty="0"/>
          </a:p>
          <a:p>
            <a:r>
              <a:rPr lang="en-US" sz="2000" dirty="0"/>
              <a:t>      }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83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5439" y="3268073"/>
            <a:ext cx="4414943" cy="140716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Photoresistors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CCE7C74-15F2-4D2B-A7B1-A8B879C32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2FAF9A4-322A-4521-BA62-1896616FE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Photoresistors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Measure the resistance of a photoresistor under different lighting inputs.</a:t>
            </a:r>
          </a:p>
          <a:p>
            <a:r>
              <a:rPr lang="en-US" sz="3200" dirty="0"/>
              <a:t>Implement a photoresistor circuit on a breadboard.</a:t>
            </a:r>
          </a:p>
          <a:p>
            <a:r>
              <a:rPr lang="en-US" sz="3200" dirty="0"/>
              <a:t>Write/edit a sketch to control an LED using a photoresistor, using an analog input pin.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Measure Photoresistor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02" y="967535"/>
            <a:ext cx="5448345" cy="3645328"/>
          </a:xfrm>
        </p:spPr>
        <p:txBody>
          <a:bodyPr>
            <a:noAutofit/>
          </a:bodyPr>
          <a:lstStyle/>
          <a:p>
            <a:r>
              <a:rPr lang="en-US" dirty="0"/>
              <a:t>Connect a photoresistor to your multimeter.</a:t>
            </a:r>
          </a:p>
          <a:p>
            <a:r>
              <a:rPr lang="en-US" dirty="0"/>
              <a:t>Measure its resistance.</a:t>
            </a:r>
          </a:p>
          <a:p>
            <a:r>
              <a:rPr lang="en-US" dirty="0"/>
              <a:t>Cover the photoresistor to allow it to read less light.</a:t>
            </a:r>
          </a:p>
          <a:p>
            <a:r>
              <a:rPr lang="en-US" dirty="0"/>
              <a:t>Measure its resistance.</a:t>
            </a:r>
          </a:p>
          <a:p>
            <a:r>
              <a:rPr lang="en-US" dirty="0"/>
              <a:t>What do you observe?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974" y="4604814"/>
            <a:ext cx="6274719" cy="40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3087"/>
                </a:solidFill>
              </a:rPr>
              <a:t>Resistance </a:t>
            </a:r>
            <a:r>
              <a:rPr lang="en-US" u="sng" dirty="0">
                <a:solidFill>
                  <a:srgbClr val="003087"/>
                </a:solidFill>
              </a:rPr>
              <a:t>Decreases</a:t>
            </a:r>
            <a:r>
              <a:rPr lang="en-US" dirty="0">
                <a:solidFill>
                  <a:srgbClr val="003087"/>
                </a:solidFill>
              </a:rPr>
              <a:t> as Light </a:t>
            </a:r>
            <a:r>
              <a:rPr lang="en-US" u="sng" dirty="0">
                <a:solidFill>
                  <a:srgbClr val="003087"/>
                </a:solidFill>
              </a:rPr>
              <a:t>Increases</a:t>
            </a:r>
            <a:endParaRPr lang="en-US" sz="2400" u="sng" dirty="0">
              <a:solidFill>
                <a:srgbClr val="00308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1149" y="4653163"/>
            <a:ext cx="1485185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4915624" y="4653162"/>
            <a:ext cx="1346662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2" name="Picture 11" descr="A picture containing device&#10;&#10;Description automatically generated">
            <a:extLst>
              <a:ext uri="{FF2B5EF4-FFF2-40B4-BE49-F238E27FC236}">
                <a16:creationId xmlns:a16="http://schemas.microsoft.com/office/drawing/2014/main" id="{7FC1FCEB-4134-4036-99FC-5B3C02603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3" r="12054" b="4445"/>
          <a:stretch/>
        </p:blipFill>
        <p:spPr>
          <a:xfrm>
            <a:off x="7157550" y="967535"/>
            <a:ext cx="4924307" cy="48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50" y="183585"/>
            <a:ext cx="10410429" cy="7588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Wire this photoresistor </a:t>
            </a:r>
            <a:r>
              <a:rPr lang="en-US" sz="4400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voltage divider </a:t>
            </a:r>
            <a:r>
              <a:rPr lang="en-US" sz="4400" kern="0" dirty="0">
                <a:latin typeface="+mj-lt"/>
                <a:ea typeface="+mj-ea"/>
                <a:cs typeface="+mj-cs"/>
              </a:rPr>
              <a:t>circuit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4511" y="1052349"/>
            <a:ext cx="3314121" cy="4793036"/>
            <a:chOff x="6781800" y="1828800"/>
            <a:chExt cx="2100045" cy="3037183"/>
          </a:xfrm>
        </p:grpSpPr>
        <p:sp>
          <p:nvSpPr>
            <p:cNvPr id="47" name="Text Box 61"/>
            <p:cNvSpPr txBox="1"/>
            <p:nvPr/>
          </p:nvSpPr>
          <p:spPr bwMode="auto">
            <a:xfrm>
              <a:off x="8239504" y="1828800"/>
              <a:ext cx="642341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ea typeface="Calibri"/>
                  <a:cs typeface="Times New Roman"/>
                </a:rPr>
                <a:t>5V</a:t>
              </a:r>
              <a:endParaRPr lang="en-US" sz="16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48" name="AutoShape 3"/>
            <p:cNvCxnSpPr>
              <a:cxnSpLocks noChangeShapeType="1"/>
            </p:cNvCxnSpPr>
            <p:nvPr/>
          </p:nvCxnSpPr>
          <p:spPr bwMode="auto">
            <a:xfrm>
              <a:off x="8427878" y="2183091"/>
              <a:ext cx="275533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"/>
            <p:cNvCxnSpPr>
              <a:cxnSpLocks noChangeShapeType="1"/>
            </p:cNvCxnSpPr>
            <p:nvPr/>
          </p:nvCxnSpPr>
          <p:spPr bwMode="auto">
            <a:xfrm>
              <a:off x="8575467" y="4865983"/>
              <a:ext cx="996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/>
            <p:cNvCxnSpPr>
              <a:cxnSpLocks noChangeShapeType="1"/>
            </p:cNvCxnSpPr>
            <p:nvPr/>
          </p:nvCxnSpPr>
          <p:spPr bwMode="auto">
            <a:xfrm flipH="1">
              <a:off x="8532625" y="3959520"/>
              <a:ext cx="182163" cy="10077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8"/>
            <p:cNvCxnSpPr>
              <a:cxnSpLocks noChangeShapeType="1"/>
            </p:cNvCxnSpPr>
            <p:nvPr/>
          </p:nvCxnSpPr>
          <p:spPr bwMode="auto">
            <a:xfrm>
              <a:off x="8532625" y="4060290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9"/>
            <p:cNvCxnSpPr>
              <a:cxnSpLocks noChangeShapeType="1"/>
            </p:cNvCxnSpPr>
            <p:nvPr/>
          </p:nvCxnSpPr>
          <p:spPr bwMode="auto">
            <a:xfrm flipH="1">
              <a:off x="8532625" y="4110676"/>
              <a:ext cx="182163" cy="10636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>
              <a:off x="8532625" y="4216484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3"/>
            <p:cNvCxnSpPr>
              <a:cxnSpLocks noChangeShapeType="1"/>
            </p:cNvCxnSpPr>
            <p:nvPr/>
          </p:nvCxnSpPr>
          <p:spPr bwMode="auto">
            <a:xfrm>
              <a:off x="8580311" y="3891970"/>
              <a:ext cx="134477" cy="675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4"/>
            <p:cNvCxnSpPr>
              <a:cxnSpLocks noChangeShapeType="1"/>
            </p:cNvCxnSpPr>
            <p:nvPr/>
          </p:nvCxnSpPr>
          <p:spPr bwMode="auto">
            <a:xfrm flipH="1">
              <a:off x="8613648" y="4266870"/>
              <a:ext cx="101141" cy="7277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5"/>
            <p:cNvCxnSpPr>
              <a:cxnSpLocks noChangeShapeType="1"/>
            </p:cNvCxnSpPr>
            <p:nvPr/>
          </p:nvCxnSpPr>
          <p:spPr bwMode="auto">
            <a:xfrm>
              <a:off x="8619747" y="4334050"/>
              <a:ext cx="0" cy="41987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3"/>
            <p:cNvCxnSpPr>
              <a:cxnSpLocks noChangeShapeType="1"/>
            </p:cNvCxnSpPr>
            <p:nvPr/>
          </p:nvCxnSpPr>
          <p:spPr bwMode="auto">
            <a:xfrm>
              <a:off x="8489781" y="4751695"/>
              <a:ext cx="263089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3"/>
            <p:cNvCxnSpPr>
              <a:cxnSpLocks noChangeShapeType="1"/>
            </p:cNvCxnSpPr>
            <p:nvPr/>
          </p:nvCxnSpPr>
          <p:spPr bwMode="auto">
            <a:xfrm>
              <a:off x="8532625" y="4813602"/>
              <a:ext cx="17867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 Box 40"/>
            <p:cNvSpPr txBox="1"/>
            <p:nvPr/>
          </p:nvSpPr>
          <p:spPr bwMode="auto">
            <a:xfrm>
              <a:off x="6781800" y="3460512"/>
              <a:ext cx="1255509" cy="3494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ea typeface="Calibri" pitchFamily="34" charset="0"/>
                  <a:cs typeface="Times New Roman" pitchFamily="18" charset="0"/>
                </a:rPr>
                <a:t>analog input 2</a:t>
              </a:r>
            </a:p>
          </p:txBody>
        </p:sp>
        <p:sp>
          <p:nvSpPr>
            <p:cNvPr id="64" name="Text Box 6"/>
            <p:cNvSpPr txBox="1"/>
            <p:nvPr/>
          </p:nvSpPr>
          <p:spPr bwMode="auto">
            <a:xfrm>
              <a:off x="7101739" y="2760126"/>
              <a:ext cx="1193739" cy="300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Calibri"/>
                  <a:cs typeface="Calibri"/>
                </a:rPr>
                <a:t>photoresistor</a:t>
              </a:r>
              <a:endParaRPr lang="en-US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65" name="Text Box 6"/>
            <p:cNvSpPr txBox="1"/>
            <p:nvPr/>
          </p:nvSpPr>
          <p:spPr bwMode="auto">
            <a:xfrm>
              <a:off x="7902498" y="3969834"/>
              <a:ext cx="596915" cy="33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10k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59170" y="2185642"/>
              <a:ext cx="661221" cy="1723182"/>
              <a:chOff x="7318189" y="696932"/>
              <a:chExt cx="661221" cy="1723182"/>
            </a:xfrm>
          </p:grpSpPr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7318189" y="1029469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7506018" y="1157925"/>
                <a:ext cx="473392" cy="483598"/>
              </a:xfrm>
              <a:prstGeom prst="ellipse">
                <a:avLst/>
              </a:prstGeom>
              <a:ln w="19050">
                <a:solidFill>
                  <a:srgbClr val="00206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 rot="16200000">
                <a:off x="6883010" y="1496313"/>
                <a:ext cx="1723182" cy="124420"/>
                <a:chOff x="4939600" y="2571086"/>
                <a:chExt cx="3146617" cy="347662"/>
              </a:xfrm>
            </p:grpSpPr>
            <p:cxnSp>
              <p:nvCxnSpPr>
                <p:cNvPr id="81" name="Straight Connector 80"/>
                <p:cNvCxnSpPr/>
                <p:nvPr/>
              </p:nvCxnSpPr>
              <p:spPr bwMode="auto">
                <a:xfrm rot="5400000">
                  <a:off x="5723444" y="1959670"/>
                  <a:ext cx="0" cy="1567688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 rot="5400000" flipH="1">
                  <a:off x="7600982" y="2262107"/>
                  <a:ext cx="3524" cy="966947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7386084" y="924276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2"/>
            <p:cNvGrpSpPr>
              <a:grpSpLocks/>
            </p:cNvGrpSpPr>
            <p:nvPr/>
          </p:nvGrpSpPr>
          <p:grpSpPr bwMode="auto">
            <a:xfrm>
              <a:off x="7177954" y="3466343"/>
              <a:ext cx="1447800" cy="66675"/>
              <a:chOff x="-321" y="139005"/>
              <a:chExt cx="1448099" cy="66674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68329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15D1E3E2-82FE-4C03-9839-9015ED83B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r="12060" b="7315"/>
          <a:stretch/>
        </p:blipFill>
        <p:spPr>
          <a:xfrm>
            <a:off x="5281043" y="1380378"/>
            <a:ext cx="5647057" cy="44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698" y="1334695"/>
            <a:ext cx="1115889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                 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// variable to store value read at analog pin 2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  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(9600); 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// set up to print out text to monitor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 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val = </a:t>
            </a:r>
            <a:r>
              <a:rPr lang="en-US" sz="20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(2);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// read analog input pin 2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(val);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// print value to serial monitor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088" y="252984"/>
            <a:ext cx="8229600" cy="6797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Enter and run the following sketch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698" y="5153573"/>
            <a:ext cx="11158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3087"/>
                </a:solidFill>
              </a:rPr>
              <a:t>What happens to the values on your serial monitor when you put your hand over the </a:t>
            </a:r>
            <a:r>
              <a:rPr lang="en-US" sz="2400" i="1" dirty="0" err="1">
                <a:solidFill>
                  <a:srgbClr val="003087"/>
                </a:solidFill>
              </a:rPr>
              <a:t>photoresistor</a:t>
            </a:r>
            <a:r>
              <a:rPr lang="en-US" sz="2400" i="1" dirty="0">
                <a:solidFill>
                  <a:srgbClr val="003087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4587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50" y="183585"/>
            <a:ext cx="10410429" cy="5753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Implement photoresistor and LED circuits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03384" y="772197"/>
            <a:ext cx="2713093" cy="3516198"/>
            <a:chOff x="6781799" y="1828800"/>
            <a:chExt cx="2100046" cy="3037183"/>
          </a:xfrm>
        </p:grpSpPr>
        <p:sp>
          <p:nvSpPr>
            <p:cNvPr id="47" name="Text Box 61"/>
            <p:cNvSpPr txBox="1"/>
            <p:nvPr/>
          </p:nvSpPr>
          <p:spPr bwMode="auto">
            <a:xfrm>
              <a:off x="8239504" y="1828800"/>
              <a:ext cx="642341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ea typeface="Calibri"/>
                  <a:cs typeface="Times New Roman"/>
                </a:rPr>
                <a:t>5V</a:t>
              </a:r>
              <a:endParaRPr lang="en-US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48" name="AutoShape 3"/>
            <p:cNvCxnSpPr>
              <a:cxnSpLocks noChangeShapeType="1"/>
            </p:cNvCxnSpPr>
            <p:nvPr/>
          </p:nvCxnSpPr>
          <p:spPr bwMode="auto">
            <a:xfrm>
              <a:off x="8427878" y="2183091"/>
              <a:ext cx="275533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"/>
            <p:cNvCxnSpPr>
              <a:cxnSpLocks noChangeShapeType="1"/>
            </p:cNvCxnSpPr>
            <p:nvPr/>
          </p:nvCxnSpPr>
          <p:spPr bwMode="auto">
            <a:xfrm>
              <a:off x="8575467" y="4865983"/>
              <a:ext cx="996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/>
            <p:cNvCxnSpPr>
              <a:cxnSpLocks noChangeShapeType="1"/>
            </p:cNvCxnSpPr>
            <p:nvPr/>
          </p:nvCxnSpPr>
          <p:spPr bwMode="auto">
            <a:xfrm flipH="1">
              <a:off x="8532625" y="3959520"/>
              <a:ext cx="182163" cy="10077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8"/>
            <p:cNvCxnSpPr>
              <a:cxnSpLocks noChangeShapeType="1"/>
            </p:cNvCxnSpPr>
            <p:nvPr/>
          </p:nvCxnSpPr>
          <p:spPr bwMode="auto">
            <a:xfrm>
              <a:off x="8532625" y="4060290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9"/>
            <p:cNvCxnSpPr>
              <a:cxnSpLocks noChangeShapeType="1"/>
            </p:cNvCxnSpPr>
            <p:nvPr/>
          </p:nvCxnSpPr>
          <p:spPr bwMode="auto">
            <a:xfrm flipH="1">
              <a:off x="8532625" y="4110676"/>
              <a:ext cx="182163" cy="10636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>
              <a:off x="8532625" y="4216484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3"/>
            <p:cNvCxnSpPr>
              <a:cxnSpLocks noChangeShapeType="1"/>
            </p:cNvCxnSpPr>
            <p:nvPr/>
          </p:nvCxnSpPr>
          <p:spPr bwMode="auto">
            <a:xfrm>
              <a:off x="8580311" y="3891970"/>
              <a:ext cx="134477" cy="675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4"/>
            <p:cNvCxnSpPr>
              <a:cxnSpLocks noChangeShapeType="1"/>
            </p:cNvCxnSpPr>
            <p:nvPr/>
          </p:nvCxnSpPr>
          <p:spPr bwMode="auto">
            <a:xfrm flipH="1">
              <a:off x="8613648" y="4266870"/>
              <a:ext cx="101141" cy="7277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5"/>
            <p:cNvCxnSpPr>
              <a:cxnSpLocks noChangeShapeType="1"/>
            </p:cNvCxnSpPr>
            <p:nvPr/>
          </p:nvCxnSpPr>
          <p:spPr bwMode="auto">
            <a:xfrm>
              <a:off x="8619747" y="4334050"/>
              <a:ext cx="0" cy="41987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3"/>
            <p:cNvCxnSpPr>
              <a:cxnSpLocks noChangeShapeType="1"/>
            </p:cNvCxnSpPr>
            <p:nvPr/>
          </p:nvCxnSpPr>
          <p:spPr bwMode="auto">
            <a:xfrm>
              <a:off x="8489781" y="4751695"/>
              <a:ext cx="263089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3"/>
            <p:cNvCxnSpPr>
              <a:cxnSpLocks noChangeShapeType="1"/>
            </p:cNvCxnSpPr>
            <p:nvPr/>
          </p:nvCxnSpPr>
          <p:spPr bwMode="auto">
            <a:xfrm>
              <a:off x="8532625" y="4813602"/>
              <a:ext cx="17867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Text Box 40"/>
            <p:cNvSpPr txBox="1"/>
            <p:nvPr/>
          </p:nvSpPr>
          <p:spPr bwMode="auto">
            <a:xfrm>
              <a:off x="6781799" y="3460512"/>
              <a:ext cx="1513676" cy="3494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dirty="0">
                  <a:ea typeface="Calibri" pitchFamily="34" charset="0"/>
                  <a:cs typeface="Times New Roman" pitchFamily="18" charset="0"/>
                </a:rPr>
                <a:t>analog input 2</a:t>
              </a:r>
            </a:p>
          </p:txBody>
        </p:sp>
        <p:sp>
          <p:nvSpPr>
            <p:cNvPr id="64" name="Text Box 6"/>
            <p:cNvSpPr txBox="1"/>
            <p:nvPr/>
          </p:nvSpPr>
          <p:spPr bwMode="auto">
            <a:xfrm>
              <a:off x="6904828" y="2760126"/>
              <a:ext cx="1390649" cy="300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ea typeface="Calibri"/>
                  <a:cs typeface="Calibri"/>
                </a:rPr>
                <a:t>photoresistor</a:t>
              </a:r>
              <a:endParaRPr lang="en-US" sz="20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65" name="Text Box 6"/>
            <p:cNvSpPr txBox="1"/>
            <p:nvPr/>
          </p:nvSpPr>
          <p:spPr bwMode="auto">
            <a:xfrm>
              <a:off x="7902498" y="3969834"/>
              <a:ext cx="596915" cy="3328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10k</a:t>
              </a:r>
              <a:r>
                <a:rPr lang="en-US" sz="2000" dirty="0">
                  <a:solidFill>
                    <a:schemeClr val="tx1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59170" y="2185642"/>
              <a:ext cx="661221" cy="1723182"/>
              <a:chOff x="7318189" y="696932"/>
              <a:chExt cx="661221" cy="1723182"/>
            </a:xfrm>
          </p:grpSpPr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7318189" y="1029469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7506018" y="1157925"/>
                <a:ext cx="473392" cy="483598"/>
              </a:xfrm>
              <a:prstGeom prst="ellipse">
                <a:avLst/>
              </a:prstGeom>
              <a:ln w="19050">
                <a:solidFill>
                  <a:srgbClr val="00206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 rot="16200000">
                <a:off x="6883009" y="1496313"/>
                <a:ext cx="1723182" cy="124420"/>
                <a:chOff x="4939600" y="2571086"/>
                <a:chExt cx="3146617" cy="347662"/>
              </a:xfrm>
            </p:grpSpPr>
            <p:cxnSp>
              <p:nvCxnSpPr>
                <p:cNvPr id="81" name="Straight Connector 80"/>
                <p:cNvCxnSpPr/>
                <p:nvPr/>
              </p:nvCxnSpPr>
              <p:spPr bwMode="auto">
                <a:xfrm rot="5400000">
                  <a:off x="5723444" y="1959670"/>
                  <a:ext cx="0" cy="1567688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 rot="5400000" flipH="1">
                  <a:off x="7600982" y="2262107"/>
                  <a:ext cx="3524" cy="966947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Group 98"/>
                <p:cNvGrpSpPr>
                  <a:grpSpLocks/>
                </p:cNvGrpSpPr>
                <p:nvPr/>
              </p:nvGrpSpPr>
              <p:grpSpPr bwMode="auto">
                <a:xfrm>
                  <a:off x="6499339" y="2571086"/>
                  <a:ext cx="626267" cy="347662"/>
                  <a:chOff x="7209220" y="1678338"/>
                  <a:chExt cx="704492" cy="303002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7387798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7505660" y="1678338"/>
                    <a:ext cx="116077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7844067" y="1825261"/>
                    <a:ext cx="69645" cy="15219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7209220" y="1682489"/>
                    <a:ext cx="69646" cy="15081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727886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flipV="1">
                    <a:off x="7614594" y="1678338"/>
                    <a:ext cx="117862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7732456" y="1678338"/>
                    <a:ext cx="116076" cy="303002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7386084" y="924276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2"/>
            <p:cNvGrpSpPr>
              <a:grpSpLocks/>
            </p:cNvGrpSpPr>
            <p:nvPr/>
          </p:nvGrpSpPr>
          <p:grpSpPr bwMode="auto">
            <a:xfrm>
              <a:off x="7177954" y="3466343"/>
              <a:ext cx="1447800" cy="66675"/>
              <a:chOff x="-321" y="139005"/>
              <a:chExt cx="1448099" cy="66674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dirty="0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7257255" y="3709263"/>
            <a:ext cx="2715440" cy="1975509"/>
            <a:chOff x="148742" y="332749"/>
            <a:chExt cx="2715440" cy="1975509"/>
          </a:xfrm>
        </p:grpSpPr>
        <p:grpSp>
          <p:nvGrpSpPr>
            <p:cNvPr id="66" name="Group 65"/>
            <p:cNvGrpSpPr/>
            <p:nvPr/>
          </p:nvGrpSpPr>
          <p:grpSpPr>
            <a:xfrm>
              <a:off x="1151619" y="332749"/>
              <a:ext cx="1712563" cy="1975509"/>
              <a:chOff x="1143000" y="2296503"/>
              <a:chExt cx="1712563" cy="1975509"/>
            </a:xfrm>
          </p:grpSpPr>
          <p:sp>
            <p:nvSpPr>
              <p:cNvPr id="68" name="Text Box 6"/>
              <p:cNvSpPr txBox="1"/>
              <p:nvPr/>
            </p:nvSpPr>
            <p:spPr bwMode="auto">
              <a:xfrm>
                <a:off x="1492595" y="2296503"/>
                <a:ext cx="871538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000" dirty="0">
                    <a:ea typeface="Calibri"/>
                    <a:cs typeface="Calibri"/>
                  </a:rPr>
                  <a:t>220Ω</a:t>
                </a:r>
                <a:endParaRPr lang="en-US" sz="2000" dirty="0">
                  <a:ea typeface="Calibri"/>
                  <a:cs typeface="Times New Roman"/>
                </a:endParaRPr>
              </a:p>
            </p:txBody>
          </p:sp>
          <p:cxnSp>
            <p:nvCxnSpPr>
              <p:cNvPr id="69" name="AutoShape 7"/>
              <p:cNvCxnSpPr>
                <a:cxnSpLocks noChangeShapeType="1"/>
              </p:cNvCxnSpPr>
              <p:nvPr/>
            </p:nvCxnSpPr>
            <p:spPr bwMode="auto">
              <a:xfrm rot="5400000" flipH="1">
                <a:off x="1866065" y="2742387"/>
                <a:ext cx="182163" cy="10077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AutoShape 8"/>
              <p:cNvCxnSpPr>
                <a:cxnSpLocks noChangeShapeType="1"/>
              </p:cNvCxnSpPr>
              <p:nvPr/>
            </p:nvCxnSpPr>
            <p:spPr bwMode="auto">
              <a:xfrm rot="5400000">
                <a:off x="1790487" y="2767579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AutoShape 9"/>
              <p:cNvCxnSpPr>
                <a:cxnSpLocks noChangeShapeType="1"/>
              </p:cNvCxnSpPr>
              <p:nvPr/>
            </p:nvCxnSpPr>
            <p:spPr bwMode="auto">
              <a:xfrm rot="5400000" flipH="1">
                <a:off x="1712109" y="2739587"/>
                <a:ext cx="182163" cy="106369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10"/>
              <p:cNvCxnSpPr>
                <a:cxnSpLocks noChangeShapeType="1"/>
              </p:cNvCxnSpPr>
              <p:nvPr/>
            </p:nvCxnSpPr>
            <p:spPr bwMode="auto">
              <a:xfrm rot="5400000">
                <a:off x="1634293" y="2767579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2059589" y="2756339"/>
                <a:ext cx="402273" cy="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13"/>
              <p:cNvCxnSpPr>
                <a:cxnSpLocks noChangeShapeType="1"/>
              </p:cNvCxnSpPr>
              <p:nvPr/>
            </p:nvCxnSpPr>
            <p:spPr bwMode="auto">
              <a:xfrm rot="5400000">
                <a:off x="1976941" y="2791681"/>
                <a:ext cx="122762" cy="61582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AutoShape 14"/>
              <p:cNvCxnSpPr>
                <a:cxnSpLocks noChangeShapeType="1"/>
              </p:cNvCxnSpPr>
              <p:nvPr/>
            </p:nvCxnSpPr>
            <p:spPr bwMode="auto">
              <a:xfrm rot="5400000" flipH="1">
                <a:off x="1619071" y="2802743"/>
                <a:ext cx="95041" cy="6718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AutoShape 15"/>
              <p:cNvCxnSpPr>
                <a:cxnSpLocks noChangeShapeType="1"/>
                <a:endCxn id="85" idx="6"/>
              </p:cNvCxnSpPr>
              <p:nvPr/>
            </p:nvCxnSpPr>
            <p:spPr bwMode="auto">
              <a:xfrm flipH="1">
                <a:off x="1217612" y="2788814"/>
                <a:ext cx="415391" cy="483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" name="Oval 84"/>
              <p:cNvSpPr/>
              <p:nvPr/>
            </p:nvSpPr>
            <p:spPr bwMode="auto">
              <a:xfrm>
                <a:off x="1143000" y="2756339"/>
                <a:ext cx="74612" cy="74612"/>
              </a:xfrm>
              <a:prstGeom prst="ellipse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6" name="AutoShape 3"/>
              <p:cNvCxnSpPr>
                <a:cxnSpLocks noChangeShapeType="1"/>
              </p:cNvCxnSpPr>
              <p:nvPr/>
            </p:nvCxnSpPr>
            <p:spPr bwMode="auto">
              <a:xfrm>
                <a:off x="2299545" y="3383129"/>
                <a:ext cx="314777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460625" y="2748891"/>
                <a:ext cx="0" cy="634238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2312407" y="3379954"/>
                <a:ext cx="148218" cy="31750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flipV="1">
                <a:off x="2457373" y="3379954"/>
                <a:ext cx="148218" cy="31750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8" name="Group 30"/>
              <p:cNvGrpSpPr>
                <a:grpSpLocks/>
              </p:cNvGrpSpPr>
              <p:nvPr/>
            </p:nvGrpSpPr>
            <p:grpSpPr bwMode="auto">
              <a:xfrm rot="5400000">
                <a:off x="2172482" y="3853771"/>
                <a:ext cx="574558" cy="261924"/>
                <a:chOff x="-238576" y="0"/>
                <a:chExt cx="575761" cy="262890"/>
              </a:xfrm>
            </p:grpSpPr>
            <p:grpSp>
              <p:nvGrpSpPr>
                <p:cNvPr id="102" name="Group 34"/>
                <p:cNvGrpSpPr>
                  <a:grpSpLocks/>
                </p:cNvGrpSpPr>
                <p:nvPr/>
              </p:nvGrpSpPr>
              <p:grpSpPr bwMode="auto">
                <a:xfrm>
                  <a:off x="219075" y="0"/>
                  <a:ext cx="118110" cy="262890"/>
                  <a:chOff x="0" y="0"/>
                  <a:chExt cx="118368" cy="262890"/>
                </a:xfrm>
              </p:grpSpPr>
              <p:cxnSp>
                <p:nvCxnSpPr>
                  <p:cNvPr id="105" name="AutoShape 4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68580" y="131445"/>
                    <a:ext cx="9957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6" name="AutoShape 3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-131445" y="131445"/>
                    <a:ext cx="26289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7" name="AutoShape 3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-26670" y="131445"/>
                    <a:ext cx="178536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03" name="AutoShape 32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12241" y="-92985"/>
                  <a:ext cx="1806" cy="45447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9" name="AutoShape 3"/>
              <p:cNvCxnSpPr>
                <a:cxnSpLocks noChangeShapeType="1"/>
              </p:cNvCxnSpPr>
              <p:nvPr/>
            </p:nvCxnSpPr>
            <p:spPr bwMode="auto">
              <a:xfrm>
                <a:off x="2333001" y="3684209"/>
                <a:ext cx="257722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2658926" y="3491156"/>
                <a:ext cx="189203" cy="1587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2666360" y="3643556"/>
                <a:ext cx="189203" cy="1587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7" name="TextBox 66"/>
            <p:cNvSpPr txBox="1"/>
            <p:nvPr/>
          </p:nvSpPr>
          <p:spPr>
            <a:xfrm>
              <a:off x="148742" y="844623"/>
              <a:ext cx="1398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digital pin 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73699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163CC730-1BCA-4CD6-9763-0D9D88A4A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6806" r="17701" b="11749"/>
          <a:stretch/>
        </p:blipFill>
        <p:spPr>
          <a:xfrm>
            <a:off x="1061733" y="1453004"/>
            <a:ext cx="5745644" cy="43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152" y="724039"/>
            <a:ext cx="11997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 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// variable to store value read at analog pin 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 {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Serial.begin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(9600);  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// set up to print out text to monitor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(2,</a:t>
            </a:r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     /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 declare pin 2 as an output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val = </a:t>
            </a:r>
            <a:r>
              <a:rPr lang="en-US" sz="24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(2);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// read analog input pin 2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Serial.println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(val);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// print value to serial monitor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solidFill>
                  <a:srgbClr val="5E6D03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(val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300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)       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// if statement used to control LED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4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(2,</a:t>
            </a:r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HIGH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(100);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400" b="1" dirty="0" err="1">
                <a:solidFill>
                  <a:srgbClr val="D35400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(2,</a:t>
            </a:r>
            <a:r>
              <a:rPr lang="en-US" sz="2400" b="1" dirty="0">
                <a:solidFill>
                  <a:srgbClr val="0096BD"/>
                </a:solidFill>
                <a:latin typeface="Courier New" pitchFamily="49" charset="0"/>
                <a:cs typeface="Courier New" pitchFamily="49" charset="0"/>
              </a:rPr>
              <a:t>LOW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delay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(100);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152" y="-7741"/>
            <a:ext cx="8229600" cy="6797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Enter and run the following sketch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65090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6180" y="6259810"/>
            <a:ext cx="582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3087"/>
                </a:solidFill>
              </a:rPr>
              <a:t>How does the </a:t>
            </a:r>
            <a:r>
              <a:rPr lang="en-US" sz="2400" i="1" dirty="0" err="1">
                <a:solidFill>
                  <a:srgbClr val="003087"/>
                </a:solidFill>
              </a:rPr>
              <a:t>photoresistor</a:t>
            </a:r>
            <a:r>
              <a:rPr lang="en-US" sz="2400" i="1" dirty="0">
                <a:solidFill>
                  <a:srgbClr val="003087"/>
                </a:solidFill>
              </a:rPr>
              <a:t> control the LED?</a:t>
            </a:r>
          </a:p>
        </p:txBody>
      </p:sp>
    </p:spTree>
    <p:extLst>
      <p:ext uri="{BB962C8B-B14F-4D97-AF65-F5344CB8AC3E}">
        <p14:creationId xmlns:p14="http://schemas.microsoft.com/office/powerpoint/2010/main" val="27088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088" y="252984"/>
            <a:ext cx="8229600" cy="6797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Connect a second LED Circuit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65090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806023-BD9D-43BF-A446-A49314F79C54}"/>
              </a:ext>
            </a:extLst>
          </p:cNvPr>
          <p:cNvGrpSpPr/>
          <p:nvPr/>
        </p:nvGrpSpPr>
        <p:grpSpPr>
          <a:xfrm>
            <a:off x="8341367" y="2017495"/>
            <a:ext cx="1943213" cy="2504742"/>
            <a:chOff x="6525557" y="1828800"/>
            <a:chExt cx="2356288" cy="3037183"/>
          </a:xfrm>
        </p:grpSpPr>
        <p:sp>
          <p:nvSpPr>
            <p:cNvPr id="9" name="Text Box 61">
              <a:extLst>
                <a:ext uri="{FF2B5EF4-FFF2-40B4-BE49-F238E27FC236}">
                  <a16:creationId xmlns:a16="http://schemas.microsoft.com/office/drawing/2014/main" id="{EB17E71F-3770-4366-8BE7-BA56E06161FB}"/>
                </a:ext>
              </a:extLst>
            </p:cNvPr>
            <p:cNvSpPr txBox="1"/>
            <p:nvPr/>
          </p:nvSpPr>
          <p:spPr bwMode="auto">
            <a:xfrm>
              <a:off x="8239504" y="1828800"/>
              <a:ext cx="642341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ea typeface="Calibri"/>
                  <a:cs typeface="Times New Roman"/>
                </a:rPr>
                <a:t>5V</a:t>
              </a:r>
              <a:endParaRPr lang="en-US" sz="12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0" name="AutoShape 3">
              <a:extLst>
                <a:ext uri="{FF2B5EF4-FFF2-40B4-BE49-F238E27FC236}">
                  <a16:creationId xmlns:a16="http://schemas.microsoft.com/office/drawing/2014/main" id="{91E144F5-0ADF-481D-AE12-B5B87DF146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27878" y="2183091"/>
              <a:ext cx="275533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4">
              <a:extLst>
                <a:ext uri="{FF2B5EF4-FFF2-40B4-BE49-F238E27FC236}">
                  <a16:creationId xmlns:a16="http://schemas.microsoft.com/office/drawing/2014/main" id="{D1D144A5-2574-4BE8-AA56-CF4684D397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75467" y="4865983"/>
              <a:ext cx="996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7">
              <a:extLst>
                <a:ext uri="{FF2B5EF4-FFF2-40B4-BE49-F238E27FC236}">
                  <a16:creationId xmlns:a16="http://schemas.microsoft.com/office/drawing/2014/main" id="{4E73EE53-32DB-4E87-AEB3-373E83C20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32625" y="3959520"/>
              <a:ext cx="182163" cy="10077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8">
              <a:extLst>
                <a:ext uri="{FF2B5EF4-FFF2-40B4-BE49-F238E27FC236}">
                  <a16:creationId xmlns:a16="http://schemas.microsoft.com/office/drawing/2014/main" id="{D4EC2783-CA57-4B8C-82CD-E98C7E6D63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32625" y="4060290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9">
              <a:extLst>
                <a:ext uri="{FF2B5EF4-FFF2-40B4-BE49-F238E27FC236}">
                  <a16:creationId xmlns:a16="http://schemas.microsoft.com/office/drawing/2014/main" id="{14F91DE3-4F95-4C3C-825C-7912E104B3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32625" y="4110676"/>
              <a:ext cx="182163" cy="106369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0">
              <a:extLst>
                <a:ext uri="{FF2B5EF4-FFF2-40B4-BE49-F238E27FC236}">
                  <a16:creationId xmlns:a16="http://schemas.microsoft.com/office/drawing/2014/main" id="{C3DBCEC2-CB1B-44BC-AB96-93F94A3F18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32625" y="4216484"/>
              <a:ext cx="182163" cy="5038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3">
              <a:extLst>
                <a:ext uri="{FF2B5EF4-FFF2-40B4-BE49-F238E27FC236}">
                  <a16:creationId xmlns:a16="http://schemas.microsoft.com/office/drawing/2014/main" id="{5D91CDF1-2598-425D-8EF5-4E241A6960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80311" y="3891970"/>
              <a:ext cx="134477" cy="675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4">
              <a:extLst>
                <a:ext uri="{FF2B5EF4-FFF2-40B4-BE49-F238E27FC236}">
                  <a16:creationId xmlns:a16="http://schemas.microsoft.com/office/drawing/2014/main" id="{1DD33365-0D90-4595-AA79-FFB192D6D8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13648" y="4266870"/>
              <a:ext cx="101141" cy="72775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F9187EE0-BB7E-4817-B975-5CCE579CF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19747" y="4334050"/>
              <a:ext cx="0" cy="41987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0298CED7-ACFE-497B-AF8C-EDB2F76A60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89781" y="4751695"/>
              <a:ext cx="263089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">
              <a:extLst>
                <a:ext uri="{FF2B5EF4-FFF2-40B4-BE49-F238E27FC236}">
                  <a16:creationId xmlns:a16="http://schemas.microsoft.com/office/drawing/2014/main" id="{66CDB591-5A99-4701-9FA3-763E9E75E9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32625" y="4813602"/>
              <a:ext cx="178671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40">
              <a:extLst>
                <a:ext uri="{FF2B5EF4-FFF2-40B4-BE49-F238E27FC236}">
                  <a16:creationId xmlns:a16="http://schemas.microsoft.com/office/drawing/2014/main" id="{DAA55988-10FA-4937-9546-34D2809106FC}"/>
                </a:ext>
              </a:extLst>
            </p:cNvPr>
            <p:cNvSpPr txBox="1"/>
            <p:nvPr/>
          </p:nvSpPr>
          <p:spPr bwMode="auto">
            <a:xfrm>
              <a:off x="6525557" y="3460512"/>
              <a:ext cx="1511754" cy="3494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 dirty="0">
                  <a:ea typeface="Calibri" pitchFamily="34" charset="0"/>
                  <a:cs typeface="Times New Roman" pitchFamily="18" charset="0"/>
                </a:rPr>
                <a:t>analog input 2</a:t>
              </a: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575EFDEB-9AD6-46D5-BDDE-6F82FC4A350E}"/>
                </a:ext>
              </a:extLst>
            </p:cNvPr>
            <p:cNvSpPr txBox="1"/>
            <p:nvPr/>
          </p:nvSpPr>
          <p:spPr bwMode="auto">
            <a:xfrm>
              <a:off x="6525557" y="2760127"/>
              <a:ext cx="1769922" cy="300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ea typeface="Calibri"/>
                  <a:cs typeface="Calibri"/>
                </a:rPr>
                <a:t>photoresistor</a:t>
              </a:r>
              <a:endParaRPr lang="en-US" sz="14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3F89777F-4479-45D9-B9CA-C7A20AA5FB3C}"/>
                </a:ext>
              </a:extLst>
            </p:cNvPr>
            <p:cNvSpPr txBox="1"/>
            <p:nvPr/>
          </p:nvSpPr>
          <p:spPr bwMode="auto">
            <a:xfrm>
              <a:off x="7400250" y="3969834"/>
              <a:ext cx="1099162" cy="33285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10k</a:t>
              </a:r>
              <a:r>
                <a:rPr lang="en-US" sz="1400" dirty="0">
                  <a:solidFill>
                    <a:schemeClr val="tx1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A6B4F4-E4E9-4721-BF64-44801F8BA1D0}"/>
                </a:ext>
              </a:extLst>
            </p:cNvPr>
            <p:cNvGrpSpPr/>
            <p:nvPr/>
          </p:nvGrpSpPr>
          <p:grpSpPr>
            <a:xfrm>
              <a:off x="8462159" y="2510403"/>
              <a:ext cx="299129" cy="2141443"/>
              <a:chOff x="5165842" y="2573689"/>
              <a:chExt cx="299129" cy="214144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8CA682-6A71-4538-ADBA-8B54617DC8DE}"/>
                  </a:ext>
                </a:extLst>
              </p:cNvPr>
              <p:cNvSpPr/>
              <p:nvPr/>
            </p:nvSpPr>
            <p:spPr>
              <a:xfrm>
                <a:off x="5392280" y="2573689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7F2F4F7-DE56-4B9C-9F5D-417A71FC54C3}"/>
                  </a:ext>
                </a:extLst>
              </p:cNvPr>
              <p:cNvSpPr/>
              <p:nvPr/>
            </p:nvSpPr>
            <p:spPr>
              <a:xfrm>
                <a:off x="5165842" y="2610948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AE81BC6-A326-41D1-A789-1CC260B5F8CF}"/>
                  </a:ext>
                </a:extLst>
              </p:cNvPr>
              <p:cNvSpPr/>
              <p:nvPr/>
            </p:nvSpPr>
            <p:spPr>
              <a:xfrm>
                <a:off x="5419252" y="3999576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FC6BFE6-FC32-48E4-8ED7-C376201D65E8}"/>
                  </a:ext>
                </a:extLst>
              </p:cNvPr>
              <p:cNvSpPr/>
              <p:nvPr/>
            </p:nvSpPr>
            <p:spPr>
              <a:xfrm>
                <a:off x="5190240" y="4031409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FB9276-6F8D-464C-A951-7634B54175C2}"/>
                  </a:ext>
                </a:extLst>
              </p:cNvPr>
              <p:cNvSpPr/>
              <p:nvPr/>
            </p:nvSpPr>
            <p:spPr>
              <a:xfrm>
                <a:off x="5266958" y="4343400"/>
                <a:ext cx="45719" cy="37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7D6279-E86D-44DF-BE2B-2B5BA7E38FFF}"/>
                </a:ext>
              </a:extLst>
            </p:cNvPr>
            <p:cNvGrpSpPr/>
            <p:nvPr/>
          </p:nvGrpSpPr>
          <p:grpSpPr>
            <a:xfrm>
              <a:off x="8159170" y="2185642"/>
              <a:ext cx="661221" cy="1723182"/>
              <a:chOff x="7318189" y="696932"/>
              <a:chExt cx="661221" cy="1723182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6734ECB-29DE-4B32-9154-1FD898DA0859}"/>
                  </a:ext>
                </a:extLst>
              </p:cNvPr>
              <p:cNvCxnSpPr/>
              <p:nvPr/>
            </p:nvCxnSpPr>
            <p:spPr bwMode="auto">
              <a:xfrm>
                <a:off x="7318189" y="1029469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61A613D-D666-427B-9C98-BD0CBA3C2B2F}"/>
                  </a:ext>
                </a:extLst>
              </p:cNvPr>
              <p:cNvSpPr/>
              <p:nvPr/>
            </p:nvSpPr>
            <p:spPr>
              <a:xfrm>
                <a:off x="7506018" y="1157925"/>
                <a:ext cx="473392" cy="483598"/>
              </a:xfrm>
              <a:prstGeom prst="ellipse">
                <a:avLst/>
              </a:prstGeom>
              <a:ln w="19050">
                <a:solidFill>
                  <a:srgbClr val="002060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1CFF4D-1DE4-4AFD-A9A5-0328FFBA34BF}"/>
                  </a:ext>
                </a:extLst>
              </p:cNvPr>
              <p:cNvGrpSpPr/>
              <p:nvPr/>
            </p:nvGrpSpPr>
            <p:grpSpPr>
              <a:xfrm>
                <a:off x="7651496" y="696932"/>
                <a:ext cx="182754" cy="1723182"/>
                <a:chOff x="8342797" y="60290"/>
                <a:chExt cx="272724" cy="314661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788321F-6DB6-4859-B285-A5F39989CC6D}"/>
                    </a:ext>
                  </a:extLst>
                </p:cNvPr>
                <p:cNvGrpSpPr/>
                <p:nvPr/>
              </p:nvGrpSpPr>
              <p:grpSpPr>
                <a:xfrm rot="16200000">
                  <a:off x="6908418" y="1540763"/>
                  <a:ext cx="3146617" cy="185672"/>
                  <a:chOff x="4939600" y="2571086"/>
                  <a:chExt cx="3146617" cy="347662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C4E7B52B-FC1D-40F1-B9FC-DDF31938CBB3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5723444" y="1959670"/>
                    <a:ext cx="0" cy="1567688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40B1D00F-820B-4CDF-A34A-57871F7876B6}"/>
                      </a:ext>
                    </a:extLst>
                  </p:cNvPr>
                  <p:cNvCxnSpPr/>
                  <p:nvPr/>
                </p:nvCxnSpPr>
                <p:spPr bwMode="auto">
                  <a:xfrm rot="5400000" flipH="1">
                    <a:off x="7600982" y="2262107"/>
                    <a:ext cx="3524" cy="966947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" name="Group 98">
                    <a:extLst>
                      <a:ext uri="{FF2B5EF4-FFF2-40B4-BE49-F238E27FC236}">
                        <a16:creationId xmlns:a16="http://schemas.microsoft.com/office/drawing/2014/main" id="{F33EBB8B-4C4F-4ED5-B855-7B3A0117BB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99339" y="2571086"/>
                    <a:ext cx="626267" cy="347662"/>
                    <a:chOff x="7209220" y="1678338"/>
                    <a:chExt cx="704492" cy="303002"/>
                  </a:xfrm>
                </p:grpSpPr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98E7857F-C062-48CE-AC85-2E2500AC8A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387798" y="1678338"/>
                      <a:ext cx="117862" cy="303002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5E6B499B-6E83-47F9-A722-CD834EE9A7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05660" y="1678338"/>
                      <a:ext cx="116077" cy="303002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B01039CE-1E64-4741-ABDC-9213BBB0C9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844067" y="1825261"/>
                      <a:ext cx="69645" cy="152193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18E2FB60-D407-4AB1-87E2-53B827F8D12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09220" y="1682489"/>
                      <a:ext cx="69646" cy="150810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CCC87468-82BB-4747-9220-A8D2013BD59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78866" y="1678338"/>
                      <a:ext cx="116076" cy="303002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FB79166D-DE21-4ADD-81D9-B9908962A96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614594" y="1678338"/>
                      <a:ext cx="117862" cy="303002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A350F722-F7E0-496C-A0CA-CEBDD2B4A6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2456" y="1678338"/>
                      <a:ext cx="116076" cy="303002"/>
                    </a:xfrm>
                    <a:prstGeom prst="line">
                      <a:avLst/>
                    </a:prstGeom>
                    <a:ln w="190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835E679-2925-467E-B1F2-60024D1A11A0}"/>
                    </a:ext>
                  </a:extLst>
                </p:cNvPr>
                <p:cNvSpPr/>
                <p:nvPr/>
              </p:nvSpPr>
              <p:spPr>
                <a:xfrm rot="16200000">
                  <a:off x="8335090" y="1262745"/>
                  <a:ext cx="515144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2D37723-5F29-46C5-9D44-879AE64BCF51}"/>
                    </a:ext>
                  </a:extLst>
                </p:cNvPr>
                <p:cNvSpPr/>
                <p:nvPr/>
              </p:nvSpPr>
              <p:spPr>
                <a:xfrm rot="16200000">
                  <a:off x="8108085" y="1381029"/>
                  <a:ext cx="515144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7680BFF-09F2-427C-8FCD-5F9567331131}"/>
                  </a:ext>
                </a:extLst>
              </p:cNvPr>
              <p:cNvCxnSpPr/>
              <p:nvPr/>
            </p:nvCxnSpPr>
            <p:spPr bwMode="auto">
              <a:xfrm>
                <a:off x="7386084" y="924276"/>
                <a:ext cx="195263" cy="21038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id="{C576E132-6AEE-4264-BE99-B46BD6569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7954" y="3466343"/>
              <a:ext cx="1447800" cy="66675"/>
              <a:chOff x="-321" y="139005"/>
              <a:chExt cx="1448099" cy="6667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28A1DC0-BD8A-4CA8-B2C8-6F6B0ED3FE2A}"/>
                  </a:ext>
                </a:extLst>
              </p:cNvPr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28B6C11-CC64-42EB-B1DC-5F26B57F8B42}"/>
                  </a:ext>
                </a:extLst>
              </p:cNvPr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82269D-6603-42C5-A424-A8EF5307CBEC}"/>
              </a:ext>
            </a:extLst>
          </p:cNvPr>
          <p:cNvGrpSpPr/>
          <p:nvPr/>
        </p:nvGrpSpPr>
        <p:grpSpPr>
          <a:xfrm>
            <a:off x="4313912" y="2371303"/>
            <a:ext cx="1973695" cy="1492384"/>
            <a:chOff x="338435" y="398446"/>
            <a:chExt cx="2525747" cy="19098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D343644-CF61-436C-9C2C-F0CDF0989772}"/>
                </a:ext>
              </a:extLst>
            </p:cNvPr>
            <p:cNvGrpSpPr/>
            <p:nvPr/>
          </p:nvGrpSpPr>
          <p:grpSpPr>
            <a:xfrm>
              <a:off x="1151619" y="398446"/>
              <a:ext cx="1712563" cy="1909812"/>
              <a:chOff x="1143000" y="2362200"/>
              <a:chExt cx="1712563" cy="1909812"/>
            </a:xfrm>
          </p:grpSpPr>
          <p:sp>
            <p:nvSpPr>
              <p:cNvPr id="54" name="Text Box 6">
                <a:extLst>
                  <a:ext uri="{FF2B5EF4-FFF2-40B4-BE49-F238E27FC236}">
                    <a16:creationId xmlns:a16="http://schemas.microsoft.com/office/drawing/2014/main" id="{B9069E0F-51BE-4A9D-91D3-6498B28473FE}"/>
                  </a:ext>
                </a:extLst>
              </p:cNvPr>
              <p:cNvSpPr txBox="1"/>
              <p:nvPr/>
            </p:nvSpPr>
            <p:spPr bwMode="auto">
              <a:xfrm>
                <a:off x="1416924" y="2362200"/>
                <a:ext cx="871538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dirty="0">
                    <a:ea typeface="Calibri"/>
                    <a:cs typeface="Calibri"/>
                  </a:rPr>
                  <a:t>220Ω</a:t>
                </a:r>
                <a:endParaRPr lang="en-US" sz="1400" dirty="0">
                  <a:ea typeface="Calibri"/>
                  <a:cs typeface="Times New Roman"/>
                </a:endParaRPr>
              </a:p>
            </p:txBody>
          </p:sp>
          <p:cxnSp>
            <p:nvCxnSpPr>
              <p:cNvPr id="55" name="AutoShape 7">
                <a:extLst>
                  <a:ext uri="{FF2B5EF4-FFF2-40B4-BE49-F238E27FC236}">
                    <a16:creationId xmlns:a16="http://schemas.microsoft.com/office/drawing/2014/main" id="{391B8845-F6F8-4C5E-AEED-97778CFABA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866065" y="2742387"/>
                <a:ext cx="182163" cy="10077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8">
                <a:extLst>
                  <a:ext uri="{FF2B5EF4-FFF2-40B4-BE49-F238E27FC236}">
                    <a16:creationId xmlns:a16="http://schemas.microsoft.com/office/drawing/2014/main" id="{64BEC4EC-C534-4AF6-B6E8-E07463105C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790487" y="2767579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9">
                <a:extLst>
                  <a:ext uri="{FF2B5EF4-FFF2-40B4-BE49-F238E27FC236}">
                    <a16:creationId xmlns:a16="http://schemas.microsoft.com/office/drawing/2014/main" id="{9F50FF6F-E8B2-4B26-AB76-FA60BD702D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712109" y="2739587"/>
                <a:ext cx="182163" cy="106369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10">
                <a:extLst>
                  <a:ext uri="{FF2B5EF4-FFF2-40B4-BE49-F238E27FC236}">
                    <a16:creationId xmlns:a16="http://schemas.microsoft.com/office/drawing/2014/main" id="{FDC0CC66-4782-457B-A438-409C7F208D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634293" y="2767579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12">
                <a:extLst>
                  <a:ext uri="{FF2B5EF4-FFF2-40B4-BE49-F238E27FC236}">
                    <a16:creationId xmlns:a16="http://schemas.microsoft.com/office/drawing/2014/main" id="{7B94BBBB-8C39-4C29-AC7E-9255024409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9589" y="2756339"/>
                <a:ext cx="402273" cy="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AutoShape 13">
                <a:extLst>
                  <a:ext uri="{FF2B5EF4-FFF2-40B4-BE49-F238E27FC236}">
                    <a16:creationId xmlns:a16="http://schemas.microsoft.com/office/drawing/2014/main" id="{81CD6D94-330C-4663-9225-C405A026FA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76941" y="2791681"/>
                <a:ext cx="122762" cy="61582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AutoShape 14">
                <a:extLst>
                  <a:ext uri="{FF2B5EF4-FFF2-40B4-BE49-F238E27FC236}">
                    <a16:creationId xmlns:a16="http://schemas.microsoft.com/office/drawing/2014/main" id="{1E821952-5CF6-43F3-9432-166AECAEE3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619071" y="2802743"/>
                <a:ext cx="95041" cy="6718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AutoShape 15">
                <a:extLst>
                  <a:ext uri="{FF2B5EF4-FFF2-40B4-BE49-F238E27FC236}">
                    <a16:creationId xmlns:a16="http://schemas.microsoft.com/office/drawing/2014/main" id="{7CF73596-7EFF-441A-A64D-651C6DD899DA}"/>
                  </a:ext>
                </a:extLst>
              </p:cNvPr>
              <p:cNvCxnSpPr>
                <a:cxnSpLocks noChangeShapeType="1"/>
                <a:endCxn id="63" idx="6"/>
              </p:cNvCxnSpPr>
              <p:nvPr/>
            </p:nvCxnSpPr>
            <p:spPr bwMode="auto">
              <a:xfrm flipH="1">
                <a:off x="1217612" y="2788814"/>
                <a:ext cx="415391" cy="483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DA15228-772A-4E78-9E41-860A7378C1CD}"/>
                  </a:ext>
                </a:extLst>
              </p:cNvPr>
              <p:cNvSpPr/>
              <p:nvPr/>
            </p:nvSpPr>
            <p:spPr bwMode="auto">
              <a:xfrm>
                <a:off x="1143000" y="2756339"/>
                <a:ext cx="74612" cy="74612"/>
              </a:xfrm>
              <a:prstGeom prst="ellipse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64" name="AutoShape 3">
                <a:extLst>
                  <a:ext uri="{FF2B5EF4-FFF2-40B4-BE49-F238E27FC236}">
                    <a16:creationId xmlns:a16="http://schemas.microsoft.com/office/drawing/2014/main" id="{849727FE-AC90-4DD7-99D0-CB8ED272E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9545" y="3383129"/>
                <a:ext cx="314777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5">
                <a:extLst>
                  <a:ext uri="{FF2B5EF4-FFF2-40B4-BE49-F238E27FC236}">
                    <a16:creationId xmlns:a16="http://schemas.microsoft.com/office/drawing/2014/main" id="{F1B826DB-62A0-413A-A871-CB8083553C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60625" y="2748891"/>
                <a:ext cx="0" cy="634238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8EB5B57-58BA-4E00-8FE9-A75FFF103B7E}"/>
                  </a:ext>
                </a:extLst>
              </p:cNvPr>
              <p:cNvCxnSpPr/>
              <p:nvPr/>
            </p:nvCxnSpPr>
            <p:spPr bwMode="auto">
              <a:xfrm>
                <a:off x="2312407" y="3379954"/>
                <a:ext cx="148218" cy="31750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52417A3-9010-4D1A-9F7D-12088F3D6C7D}"/>
                  </a:ext>
                </a:extLst>
              </p:cNvPr>
              <p:cNvCxnSpPr/>
              <p:nvPr/>
            </p:nvCxnSpPr>
            <p:spPr bwMode="auto">
              <a:xfrm flipV="1">
                <a:off x="2457373" y="3379954"/>
                <a:ext cx="148218" cy="31750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" name="Group 30">
                <a:extLst>
                  <a:ext uri="{FF2B5EF4-FFF2-40B4-BE49-F238E27FC236}">
                    <a16:creationId xmlns:a16="http://schemas.microsoft.com/office/drawing/2014/main" id="{6FE4523D-F3D3-4D9C-A29F-9CEA868A5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172482" y="3853771"/>
                <a:ext cx="574558" cy="261924"/>
                <a:chOff x="-238576" y="0"/>
                <a:chExt cx="575761" cy="262890"/>
              </a:xfrm>
            </p:grpSpPr>
            <p:grpSp>
              <p:nvGrpSpPr>
                <p:cNvPr id="72" name="Group 34">
                  <a:extLst>
                    <a:ext uri="{FF2B5EF4-FFF2-40B4-BE49-F238E27FC236}">
                      <a16:creationId xmlns:a16="http://schemas.microsoft.com/office/drawing/2014/main" id="{BDE12158-0B71-4A7D-9719-D29EB55968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075" y="0"/>
                  <a:ext cx="118110" cy="262890"/>
                  <a:chOff x="0" y="0"/>
                  <a:chExt cx="118368" cy="262890"/>
                </a:xfrm>
              </p:grpSpPr>
              <p:cxnSp>
                <p:nvCxnSpPr>
                  <p:cNvPr id="74" name="AutoShape 4">
                    <a:extLst>
                      <a:ext uri="{FF2B5EF4-FFF2-40B4-BE49-F238E27FC236}">
                        <a16:creationId xmlns:a16="http://schemas.microsoft.com/office/drawing/2014/main" id="{4F6A4132-452E-4AB7-BD39-785705150EF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68580" y="131445"/>
                    <a:ext cx="9957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5" name="AutoShape 3">
                    <a:extLst>
                      <a:ext uri="{FF2B5EF4-FFF2-40B4-BE49-F238E27FC236}">
                        <a16:creationId xmlns:a16="http://schemas.microsoft.com/office/drawing/2014/main" id="{14F1564F-BF49-4725-B0BA-B51A77DF0F0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-131445" y="131445"/>
                    <a:ext cx="26289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6" name="AutoShape 3">
                    <a:extLst>
                      <a:ext uri="{FF2B5EF4-FFF2-40B4-BE49-F238E27FC236}">
                        <a16:creationId xmlns:a16="http://schemas.microsoft.com/office/drawing/2014/main" id="{95E138E3-FE66-450C-88C3-2C554E804A4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-26670" y="131445"/>
                    <a:ext cx="178536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73" name="AutoShape 32">
                  <a:extLst>
                    <a:ext uri="{FF2B5EF4-FFF2-40B4-BE49-F238E27FC236}">
                      <a16:creationId xmlns:a16="http://schemas.microsoft.com/office/drawing/2014/main" id="{E955DC2D-721B-408F-BD99-A177566DEE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12241" y="-92985"/>
                  <a:ext cx="1806" cy="45447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9" name="AutoShape 3">
                <a:extLst>
                  <a:ext uri="{FF2B5EF4-FFF2-40B4-BE49-F238E27FC236}">
                    <a16:creationId xmlns:a16="http://schemas.microsoft.com/office/drawing/2014/main" id="{F98B5D79-B708-471D-A45F-82F0383843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33001" y="3684209"/>
                <a:ext cx="257722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14FF083-375E-4909-A256-14A5AE6A5473}"/>
                  </a:ext>
                </a:extLst>
              </p:cNvPr>
              <p:cNvCxnSpPr/>
              <p:nvPr/>
            </p:nvCxnSpPr>
            <p:spPr bwMode="auto">
              <a:xfrm>
                <a:off x="2658926" y="3491156"/>
                <a:ext cx="189203" cy="1587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5FE450A-9B55-4370-97A4-3B5A45F6C260}"/>
                  </a:ext>
                </a:extLst>
              </p:cNvPr>
              <p:cNvCxnSpPr/>
              <p:nvPr/>
            </p:nvCxnSpPr>
            <p:spPr bwMode="auto">
              <a:xfrm>
                <a:off x="2666360" y="3643556"/>
                <a:ext cx="189203" cy="1587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90D99-5E3B-4820-90BC-0310095E4ABF}"/>
                </a:ext>
              </a:extLst>
            </p:cNvPr>
            <p:cNvSpPr txBox="1"/>
            <p:nvPr/>
          </p:nvSpPr>
          <p:spPr>
            <a:xfrm>
              <a:off x="338435" y="911880"/>
              <a:ext cx="1443837" cy="393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digital </a:t>
              </a:r>
              <a:r>
                <a:rPr lang="en-US" sz="1400"/>
                <a:t>pin 12</a:t>
              </a:r>
              <a:endParaRPr lang="en-US" sz="1400" dirty="0"/>
            </a:p>
          </p:txBody>
        </p:sp>
      </p:grp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55283260-D464-41C1-9C70-D1754351CB4C}"/>
              </a:ext>
            </a:extLst>
          </p:cNvPr>
          <p:cNvSpPr txBox="1">
            <a:spLocks/>
          </p:cNvSpPr>
          <p:nvPr/>
        </p:nvSpPr>
        <p:spPr>
          <a:xfrm>
            <a:off x="314502" y="967535"/>
            <a:ext cx="10831018" cy="14352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the photoresistor value is above 750, have the LED connected to pin 12 turn on.</a:t>
            </a:r>
          </a:p>
          <a:p>
            <a:r>
              <a:rPr lang="en-US" sz="2400" dirty="0"/>
              <a:t>If the photoresistor value is below 600, have the LED connected to pin 2 blink.</a:t>
            </a:r>
          </a:p>
          <a:p>
            <a:r>
              <a:rPr lang="en-US" sz="2400" dirty="0"/>
              <a:t>All other cases the LEDs should be off.</a:t>
            </a:r>
            <a:endParaRPr lang="en-US" sz="2000" dirty="0"/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E592933B-067D-4B88-9EF5-922F75ECF098}"/>
              </a:ext>
            </a:extLst>
          </p:cNvPr>
          <p:cNvSpPr txBox="1">
            <a:spLocks/>
          </p:cNvSpPr>
          <p:nvPr/>
        </p:nvSpPr>
        <p:spPr>
          <a:xfrm>
            <a:off x="196242" y="4062699"/>
            <a:ext cx="11448386" cy="2542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Getting started:</a:t>
            </a:r>
          </a:p>
          <a:p>
            <a:pPr lvl="1"/>
            <a:r>
              <a:rPr lang="en-US" dirty="0"/>
              <a:t>Where will the main portion of your sketch be located?</a:t>
            </a:r>
          </a:p>
          <a:p>
            <a:pPr lvl="1"/>
            <a:r>
              <a:rPr lang="en-US" dirty="0"/>
              <a:t>How many </a:t>
            </a:r>
            <a:r>
              <a:rPr lang="en-US" b="1" dirty="0"/>
              <a:t>if</a:t>
            </a:r>
            <a:r>
              <a:rPr lang="en-US" dirty="0"/>
              <a:t> statements will you need in your sketch?</a:t>
            </a:r>
          </a:p>
          <a:p>
            <a:pPr lvl="1"/>
            <a:r>
              <a:rPr lang="en-US" dirty="0"/>
              <a:t>Will anything be written in the setup function?</a:t>
            </a:r>
          </a:p>
          <a:p>
            <a:pPr lvl="1"/>
            <a:r>
              <a:rPr lang="en-US" dirty="0"/>
              <a:t>Do you need to set a </a:t>
            </a:r>
            <a:r>
              <a:rPr lang="en-US" dirty="0" err="1"/>
              <a:t>pinMode</a:t>
            </a:r>
            <a:r>
              <a:rPr lang="en-US" dirty="0"/>
              <a:t> for the analog pin?</a:t>
            </a:r>
          </a:p>
          <a:p>
            <a:pPr lvl="1"/>
            <a:r>
              <a:rPr lang="en-US" dirty="0"/>
              <a:t>You will need to turn the LEDs off (set pins LOW). Experiment with setting them LOW at the beginning, setting a range for being off, and/or using and else statement.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21EF7B3-DA7D-44F3-A5EA-8E6D5FA3BEC0}"/>
              </a:ext>
            </a:extLst>
          </p:cNvPr>
          <p:cNvSpPr/>
          <p:nvPr/>
        </p:nvSpPr>
        <p:spPr>
          <a:xfrm>
            <a:off x="7329385" y="4357987"/>
            <a:ext cx="1910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Loop function</a:t>
            </a:r>
            <a:endParaRPr lang="en-US" sz="2000" dirty="0">
              <a:solidFill>
                <a:srgbClr val="CB333B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18C20CD-4A33-4D1D-A948-A39C11F18587}"/>
              </a:ext>
            </a:extLst>
          </p:cNvPr>
          <p:cNvSpPr/>
          <p:nvPr/>
        </p:nvSpPr>
        <p:spPr>
          <a:xfrm>
            <a:off x="6366618" y="5074819"/>
            <a:ext cx="5392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Yes, the </a:t>
            </a:r>
            <a:r>
              <a:rPr lang="en-US" sz="2000" dirty="0" err="1">
                <a:solidFill>
                  <a:srgbClr val="CB333B"/>
                </a:solidFill>
                <a:sym typeface="Wingdings" panose="05000000000000000000" pitchFamily="2" charset="2"/>
              </a:rPr>
              <a:t>pinMode</a:t>
            </a:r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() commands for the digital pins</a:t>
            </a:r>
            <a:endParaRPr lang="en-US" sz="2000" dirty="0">
              <a:solidFill>
                <a:srgbClr val="CB333B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62EB5CC-C32D-41FF-996B-124A6F25A8FB}"/>
              </a:ext>
            </a:extLst>
          </p:cNvPr>
          <p:cNvSpPr/>
          <p:nvPr/>
        </p:nvSpPr>
        <p:spPr>
          <a:xfrm>
            <a:off x="7273155" y="4723587"/>
            <a:ext cx="1910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2 </a:t>
            </a:r>
            <a:r>
              <a:rPr lang="en-US" sz="2000" b="1" dirty="0">
                <a:solidFill>
                  <a:srgbClr val="CB333B"/>
                </a:solidFill>
                <a:sym typeface="Wingdings" panose="05000000000000000000" pitchFamily="2" charset="2"/>
              </a:rPr>
              <a:t>if </a:t>
            </a:r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statements</a:t>
            </a:r>
            <a:endParaRPr lang="en-US" sz="2000" dirty="0">
              <a:solidFill>
                <a:srgbClr val="CB333B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887B377-DC80-4EE3-8EC5-61603F40D16A}"/>
              </a:ext>
            </a:extLst>
          </p:cNvPr>
          <p:cNvSpPr/>
          <p:nvPr/>
        </p:nvSpPr>
        <p:spPr>
          <a:xfrm>
            <a:off x="6771212" y="5399848"/>
            <a:ext cx="4216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CB333B"/>
                </a:solidFill>
                <a:sym typeface="Wingdings" panose="05000000000000000000" pitchFamily="2" charset="2"/>
              </a:rPr>
              <a:t>No, because analog pins are only input</a:t>
            </a:r>
            <a:endParaRPr lang="en-US" sz="2000" dirty="0">
              <a:solidFill>
                <a:srgbClr val="CB333B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E50F89-FDE4-4D23-AD8D-E5F958AE51A8}"/>
              </a:ext>
            </a:extLst>
          </p:cNvPr>
          <p:cNvGrpSpPr/>
          <p:nvPr/>
        </p:nvGrpSpPr>
        <p:grpSpPr>
          <a:xfrm>
            <a:off x="989476" y="2500172"/>
            <a:ext cx="1814694" cy="1492384"/>
            <a:chOff x="541909" y="398446"/>
            <a:chExt cx="2322273" cy="1909812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8EA3E58-8B12-4644-8422-E19020757FD4}"/>
                </a:ext>
              </a:extLst>
            </p:cNvPr>
            <p:cNvGrpSpPr/>
            <p:nvPr/>
          </p:nvGrpSpPr>
          <p:grpSpPr>
            <a:xfrm>
              <a:off x="1151619" y="398446"/>
              <a:ext cx="1712563" cy="1909812"/>
              <a:chOff x="1143000" y="2362200"/>
              <a:chExt cx="1712563" cy="1909812"/>
            </a:xfrm>
          </p:grpSpPr>
          <p:sp>
            <p:nvSpPr>
              <p:cNvPr id="112" name="Text Box 6">
                <a:extLst>
                  <a:ext uri="{FF2B5EF4-FFF2-40B4-BE49-F238E27FC236}">
                    <a16:creationId xmlns:a16="http://schemas.microsoft.com/office/drawing/2014/main" id="{2DF28E72-B02B-43CC-A95B-668CB05496A6}"/>
                  </a:ext>
                </a:extLst>
              </p:cNvPr>
              <p:cNvSpPr txBox="1"/>
              <p:nvPr/>
            </p:nvSpPr>
            <p:spPr bwMode="auto">
              <a:xfrm>
                <a:off x="1416924" y="2362200"/>
                <a:ext cx="871538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dirty="0">
                    <a:ea typeface="Calibri"/>
                    <a:cs typeface="Calibri"/>
                  </a:rPr>
                  <a:t>220Ω</a:t>
                </a:r>
                <a:endParaRPr lang="en-US" sz="1400" dirty="0">
                  <a:ea typeface="Calibri"/>
                  <a:cs typeface="Times New Roman"/>
                </a:endParaRPr>
              </a:p>
            </p:txBody>
          </p:sp>
          <p:cxnSp>
            <p:nvCxnSpPr>
              <p:cNvPr id="113" name="AutoShape 7">
                <a:extLst>
                  <a:ext uri="{FF2B5EF4-FFF2-40B4-BE49-F238E27FC236}">
                    <a16:creationId xmlns:a16="http://schemas.microsoft.com/office/drawing/2014/main" id="{BACA1CE9-5605-42EB-B14B-7407E6AFCD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866065" y="2742387"/>
                <a:ext cx="182163" cy="10077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AutoShape 8">
                <a:extLst>
                  <a:ext uri="{FF2B5EF4-FFF2-40B4-BE49-F238E27FC236}">
                    <a16:creationId xmlns:a16="http://schemas.microsoft.com/office/drawing/2014/main" id="{88F5040A-90C9-4098-BCB7-FC557CC2A2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790487" y="2767579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9">
                <a:extLst>
                  <a:ext uri="{FF2B5EF4-FFF2-40B4-BE49-F238E27FC236}">
                    <a16:creationId xmlns:a16="http://schemas.microsoft.com/office/drawing/2014/main" id="{FDC24D90-2190-4DB2-8013-1C47764DAB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712109" y="2739587"/>
                <a:ext cx="182163" cy="106369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10">
                <a:extLst>
                  <a:ext uri="{FF2B5EF4-FFF2-40B4-BE49-F238E27FC236}">
                    <a16:creationId xmlns:a16="http://schemas.microsoft.com/office/drawing/2014/main" id="{9C1EB5F9-ECC2-4E9B-806D-A39E463872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634293" y="2767579"/>
                <a:ext cx="182163" cy="5038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AutoShape 12">
                <a:extLst>
                  <a:ext uri="{FF2B5EF4-FFF2-40B4-BE49-F238E27FC236}">
                    <a16:creationId xmlns:a16="http://schemas.microsoft.com/office/drawing/2014/main" id="{128D400E-8B47-4BFE-96B4-D22E0D64D6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9589" y="2756339"/>
                <a:ext cx="402273" cy="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AutoShape 13">
                <a:extLst>
                  <a:ext uri="{FF2B5EF4-FFF2-40B4-BE49-F238E27FC236}">
                    <a16:creationId xmlns:a16="http://schemas.microsoft.com/office/drawing/2014/main" id="{7F075072-8FD1-4BC3-81F4-F9921BE74B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76941" y="2791681"/>
                <a:ext cx="122762" cy="61582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AutoShape 14">
                <a:extLst>
                  <a:ext uri="{FF2B5EF4-FFF2-40B4-BE49-F238E27FC236}">
                    <a16:creationId xmlns:a16="http://schemas.microsoft.com/office/drawing/2014/main" id="{AB3C0704-660D-45B0-9B90-79EDD1C52D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619071" y="2802743"/>
                <a:ext cx="95041" cy="6718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AutoShape 15">
                <a:extLst>
                  <a:ext uri="{FF2B5EF4-FFF2-40B4-BE49-F238E27FC236}">
                    <a16:creationId xmlns:a16="http://schemas.microsoft.com/office/drawing/2014/main" id="{0BEF08D5-1EBB-486A-B38B-AD1F8F2CB415}"/>
                  </a:ext>
                </a:extLst>
              </p:cNvPr>
              <p:cNvCxnSpPr>
                <a:cxnSpLocks noChangeShapeType="1"/>
                <a:endCxn id="121" idx="6"/>
              </p:cNvCxnSpPr>
              <p:nvPr/>
            </p:nvCxnSpPr>
            <p:spPr bwMode="auto">
              <a:xfrm flipH="1">
                <a:off x="1217612" y="2788814"/>
                <a:ext cx="415391" cy="483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3B048EE-571B-49C5-AE45-70E6B85265B6}"/>
                  </a:ext>
                </a:extLst>
              </p:cNvPr>
              <p:cNvSpPr/>
              <p:nvPr/>
            </p:nvSpPr>
            <p:spPr bwMode="auto">
              <a:xfrm>
                <a:off x="1143000" y="2756339"/>
                <a:ext cx="74612" cy="74612"/>
              </a:xfrm>
              <a:prstGeom prst="ellipse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22" name="AutoShape 3">
                <a:extLst>
                  <a:ext uri="{FF2B5EF4-FFF2-40B4-BE49-F238E27FC236}">
                    <a16:creationId xmlns:a16="http://schemas.microsoft.com/office/drawing/2014/main" id="{E8EBB34E-54B4-4863-980F-72DAF6A074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99545" y="3383129"/>
                <a:ext cx="314777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AutoShape 5">
                <a:extLst>
                  <a:ext uri="{FF2B5EF4-FFF2-40B4-BE49-F238E27FC236}">
                    <a16:creationId xmlns:a16="http://schemas.microsoft.com/office/drawing/2014/main" id="{C5FC3E1B-2D8F-48A7-AD1E-A209D0A986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60625" y="2748891"/>
                <a:ext cx="0" cy="634238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509192D-7E2A-42E9-B62E-7005F468629B}"/>
                  </a:ext>
                </a:extLst>
              </p:cNvPr>
              <p:cNvCxnSpPr/>
              <p:nvPr/>
            </p:nvCxnSpPr>
            <p:spPr bwMode="auto">
              <a:xfrm>
                <a:off x="2312407" y="3379954"/>
                <a:ext cx="148218" cy="31750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E3E7A04-F33C-4D1A-95AD-9AED11392BFE}"/>
                  </a:ext>
                </a:extLst>
              </p:cNvPr>
              <p:cNvCxnSpPr/>
              <p:nvPr/>
            </p:nvCxnSpPr>
            <p:spPr bwMode="auto">
              <a:xfrm flipV="1">
                <a:off x="2457373" y="3379954"/>
                <a:ext cx="148218" cy="31750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6" name="Group 30">
                <a:extLst>
                  <a:ext uri="{FF2B5EF4-FFF2-40B4-BE49-F238E27FC236}">
                    <a16:creationId xmlns:a16="http://schemas.microsoft.com/office/drawing/2014/main" id="{EB878EAB-3061-430F-9052-ECE36E120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172482" y="3853771"/>
                <a:ext cx="574558" cy="261924"/>
                <a:chOff x="-238576" y="0"/>
                <a:chExt cx="575761" cy="262890"/>
              </a:xfrm>
            </p:grpSpPr>
            <p:grpSp>
              <p:nvGrpSpPr>
                <p:cNvPr id="130" name="Group 34">
                  <a:extLst>
                    <a:ext uri="{FF2B5EF4-FFF2-40B4-BE49-F238E27FC236}">
                      <a16:creationId xmlns:a16="http://schemas.microsoft.com/office/drawing/2014/main" id="{B55F8CEC-2EA9-403C-A6F0-BAA8C71F4F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075" y="0"/>
                  <a:ext cx="118110" cy="262890"/>
                  <a:chOff x="0" y="0"/>
                  <a:chExt cx="118368" cy="262890"/>
                </a:xfrm>
              </p:grpSpPr>
              <p:cxnSp>
                <p:nvCxnSpPr>
                  <p:cNvPr id="132" name="AutoShape 4">
                    <a:extLst>
                      <a:ext uri="{FF2B5EF4-FFF2-40B4-BE49-F238E27FC236}">
                        <a16:creationId xmlns:a16="http://schemas.microsoft.com/office/drawing/2014/main" id="{E7106BAF-E85A-4CDC-8A06-D22A0D990C6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68580" y="131445"/>
                    <a:ext cx="9957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3" name="AutoShape 3">
                    <a:extLst>
                      <a:ext uri="{FF2B5EF4-FFF2-40B4-BE49-F238E27FC236}">
                        <a16:creationId xmlns:a16="http://schemas.microsoft.com/office/drawing/2014/main" id="{536E710D-AE12-4357-AEF2-DCC31F9B496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-131445" y="131445"/>
                    <a:ext cx="26289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4" name="AutoShape 3">
                    <a:extLst>
                      <a:ext uri="{FF2B5EF4-FFF2-40B4-BE49-F238E27FC236}">
                        <a16:creationId xmlns:a16="http://schemas.microsoft.com/office/drawing/2014/main" id="{202006CD-B141-474D-8F2B-71E02420AE1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-26670" y="131445"/>
                    <a:ext cx="178536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31" name="AutoShape 32">
                  <a:extLst>
                    <a:ext uri="{FF2B5EF4-FFF2-40B4-BE49-F238E27FC236}">
                      <a16:creationId xmlns:a16="http://schemas.microsoft.com/office/drawing/2014/main" id="{96901971-3664-476F-9678-2DB659DA8AC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12241" y="-92985"/>
                  <a:ext cx="1806" cy="45447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7" name="AutoShape 3">
                <a:extLst>
                  <a:ext uri="{FF2B5EF4-FFF2-40B4-BE49-F238E27FC236}">
                    <a16:creationId xmlns:a16="http://schemas.microsoft.com/office/drawing/2014/main" id="{0876C296-BCC5-4DDC-A65E-20F43B2B08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33001" y="3684209"/>
                <a:ext cx="257722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146B3EF8-5663-4F66-A6AA-50B6B0758107}"/>
                  </a:ext>
                </a:extLst>
              </p:cNvPr>
              <p:cNvCxnSpPr/>
              <p:nvPr/>
            </p:nvCxnSpPr>
            <p:spPr bwMode="auto">
              <a:xfrm>
                <a:off x="2658926" y="3491156"/>
                <a:ext cx="189203" cy="1587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3FFAE3B1-0A95-4993-A148-C3ECADDEB5B4}"/>
                  </a:ext>
                </a:extLst>
              </p:cNvPr>
              <p:cNvCxnSpPr/>
              <p:nvPr/>
            </p:nvCxnSpPr>
            <p:spPr bwMode="auto">
              <a:xfrm>
                <a:off x="2666360" y="3643556"/>
                <a:ext cx="189203" cy="15875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9B68EFF-1AA1-4569-BF60-EE77E0299650}"/>
                </a:ext>
              </a:extLst>
            </p:cNvPr>
            <p:cNvSpPr txBox="1"/>
            <p:nvPr/>
          </p:nvSpPr>
          <p:spPr>
            <a:xfrm>
              <a:off x="541909" y="911880"/>
              <a:ext cx="1036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digital pin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6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uiExpand="1" build="p"/>
      <p:bldP spid="105" grpId="0"/>
      <p:bldP spid="106" grpId="0"/>
      <p:bldP spid="107" grpId="0"/>
      <p:bldP spid="108" grpId="0"/>
    </p:bldLst>
  </p:timing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1376</TotalTime>
  <Words>1326</Words>
  <Application>Microsoft Office PowerPoint</Application>
  <PresentationFormat>Widescreen</PresentationFormat>
  <Paragraphs>213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Expanded Slide Theme</vt:lpstr>
      <vt:lpstr>First Five  7a</vt:lpstr>
      <vt:lpstr>Photoresistors</vt:lpstr>
      <vt:lpstr>Photoresistors</vt:lpstr>
      <vt:lpstr>Measure Photoresistor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Using else statement</vt:lpstr>
      <vt:lpstr>PowerPoint Presentation</vt:lpstr>
      <vt:lpstr>Beep Piezo Speaker</vt:lpstr>
      <vt:lpstr>Alarm Program</vt:lpstr>
      <vt:lpstr>Alarm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98</cp:revision>
  <cp:lastPrinted>2022-01-24T16:48:34Z</cp:lastPrinted>
  <dcterms:created xsi:type="dcterms:W3CDTF">2017-03-05T23:41:57Z</dcterms:created>
  <dcterms:modified xsi:type="dcterms:W3CDTF">2022-01-24T17:59:21Z</dcterms:modified>
</cp:coreProperties>
</file>