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6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F7D4-24E3-4165-867C-B9519D405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AA268-62AE-4851-BC4B-84FF237D0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2DC7-E28D-428C-8A49-20540EC4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D8C81-7253-4B92-A6DF-45F180840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66F31-B2E2-49E0-9319-73802F81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1403-EFD0-484A-AE69-0AF53AD1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34E40-CD62-4141-A734-7A391C2A3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CC5F9-B270-428F-B4FA-E9871986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4415F-C774-44E8-ACC1-DB0F70F8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7F14E-FDDD-4792-B409-ABF7BFD7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0F828-A429-4A29-A075-8D2A13AE0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60623-01F3-4C94-A1A5-55E64FED4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5DE1-238B-45F1-B9A3-E5CBC520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1A93-3AE5-4379-B78D-16A0659C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F96C-1B08-4E85-AA8D-9A150E72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9DB3-95C3-4676-A932-175D0114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FAE3-5798-492C-AC8D-7075FAAE8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13813-62C0-4B8E-9743-EAC80A8C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EBE21-6B14-4873-B11D-06B93427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C300D-100E-4C48-BA16-45742A8F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0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54AE-C326-4A77-9B75-54175E3A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6A04D-2499-4FF3-A724-BF28D06F2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9EC67-4BA8-4B46-99A2-C2FB7CB2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7E11E-2D20-45DE-BD03-E4BBEFD4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D0F4B-8034-41FC-B8E5-9796516E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F5B3-D655-4963-85DF-A546555D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8A87-94A6-4486-AF90-975A2DC42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C5961-665A-403B-BB64-7C4315CFA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5C307-E4B0-49AF-A6FA-ED6288D6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9A2FA-3E70-4A5B-AFC8-E7ED3C55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246ED-F03A-4AC1-B9DE-D0089D8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4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5C74-7E0D-4D31-90BB-8835FE39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46D88-2866-47B9-A464-ACEE1D23B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66A9C-595F-4922-984F-A173BFBB9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5C6BD-D898-4B61-92DE-431B76D54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CB341-4282-4912-B23C-E7C5713E7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B2F44-A89D-4E42-AE70-D004A03D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5696C-5D76-485D-8DCF-8D95997B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3DDA4-38D1-4FAD-B0FE-A5C3F31F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9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544D-1166-4D1E-8413-C834A3BB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AA6F1-57FC-4BD7-8F73-B9EDE81F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15EA5-EBE1-4A63-83E3-6F6C8D4F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65AE9-3922-4FA8-BF76-9CA592BC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4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38F13-09EE-4848-B079-EFE96FD9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14155-7623-4D15-BAAA-D8C7823A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02BBD-ABD0-4DED-86DA-3A800DA6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0A28-DE53-4B47-BFE4-DE922BA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2AC0F-B477-4159-92F2-6A97A090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C2AF2-624B-4CC6-B2A9-1A1F3B4C0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16B11-5408-432A-8C45-F827A4BC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F4D59-AE92-49A4-A94E-35B44011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D8E1E-FF18-4F67-9EB5-DE3C11ED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6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A57E-70E8-4FB6-82D4-DEDE6E8D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45FCF-B1BB-408B-AD65-649D392A1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C5EDA-6B84-49B8-BECA-154719CF6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8C21A-DD0F-414C-93A9-ABCA8F67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69DBB-D70F-4798-B3D3-78B8806A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BEA2-5E34-4C0B-B53B-07A88767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9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A8F8B-C65C-4596-B154-3D50CB67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2988-B3DD-4331-A67C-5364B91D4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5EAE1-CEE2-46EC-B64B-5B633AFFB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09AE-FD38-4832-A862-3BDF0830148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AB71-82C5-4112-86F8-EA80BF5AC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73D89-486F-485D-AA9C-9D729B49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44FC-F93C-43D1-A584-974D03AD1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0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843D-7278-4C35-8F13-C7AAA0C8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Collision Avoidance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3EF48-DC99-462B-A527-DBCE48EF2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49058" cy="4351338"/>
          </a:xfrm>
        </p:spPr>
        <p:txBody>
          <a:bodyPr>
            <a:normAutofit/>
          </a:bodyPr>
          <a:lstStyle/>
          <a:p>
            <a:r>
              <a:rPr lang="en-US" sz="3600" dirty="0"/>
              <a:t>Code</a:t>
            </a:r>
          </a:p>
          <a:p>
            <a:r>
              <a:rPr lang="en-US" sz="3600" dirty="0"/>
              <a:t>Schematics</a:t>
            </a:r>
          </a:p>
          <a:p>
            <a:r>
              <a:rPr lang="en-US" sz="3600" dirty="0"/>
              <a:t>Distance Measurement</a:t>
            </a:r>
          </a:p>
          <a:p>
            <a:r>
              <a:rPr lang="en-US" sz="3600" dirty="0"/>
              <a:t>Application</a:t>
            </a:r>
          </a:p>
        </p:txBody>
      </p:sp>
      <p:pic>
        <p:nvPicPr>
          <p:cNvPr id="4" name="Picture 2" descr="How Does the INFINITI Backup Collision Intervention System Work | INFINITI  of Scottsdale News &amp;amp; Info | in Scottsdale, serving Phoenix AZ">
            <a:extLst>
              <a:ext uri="{FF2B5EF4-FFF2-40B4-BE49-F238E27FC236}">
                <a16:creationId xmlns:a16="http://schemas.microsoft.com/office/drawing/2014/main" id="{9E1ADEB3-7B98-46F6-B7DD-95FEE9F9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02" y="1825625"/>
            <a:ext cx="7378936" cy="327952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1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007A88-9491-46DE-9A34-D92DB4A57B81}"/>
              </a:ext>
            </a:extLst>
          </p:cNvPr>
          <p:cNvSpPr/>
          <p:nvPr/>
        </p:nvSpPr>
        <p:spPr>
          <a:xfrm>
            <a:off x="370900" y="117693"/>
            <a:ext cx="73959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//Rounds to nearest inch</a:t>
            </a:r>
          </a:p>
          <a:p>
            <a:r>
              <a:rPr lang="en-US" dirty="0"/>
              <a:t>const int </a:t>
            </a:r>
            <a:r>
              <a:rPr lang="en-US" dirty="0" err="1"/>
              <a:t>pingPin</a:t>
            </a:r>
            <a:r>
              <a:rPr lang="en-US" dirty="0"/>
              <a:t> = 7;</a:t>
            </a:r>
          </a:p>
          <a:p>
            <a:r>
              <a:rPr lang="en-US" dirty="0"/>
              <a:t>float duration, inches, cm;</a:t>
            </a:r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 {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pingPin</a:t>
            </a:r>
            <a:r>
              <a:rPr lang="en-US" dirty="0"/>
              <a:t>, OUTPUT);            	// Set pin to OUTPUT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pingPin</a:t>
            </a:r>
            <a:r>
              <a:rPr lang="en-US" dirty="0"/>
              <a:t>, LOW);         	// Ensure pin is low</a:t>
            </a:r>
          </a:p>
          <a:p>
            <a:r>
              <a:rPr lang="en-US" dirty="0"/>
              <a:t>  </a:t>
            </a:r>
            <a:r>
              <a:rPr lang="en-US" dirty="0" err="1"/>
              <a:t>delayMicroseconds</a:t>
            </a:r>
            <a:r>
              <a:rPr lang="en-US" dirty="0"/>
              <a:t>(2);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pingPin</a:t>
            </a:r>
            <a:r>
              <a:rPr lang="en-US" dirty="0"/>
              <a:t>, HIGH);        	// Start ranging</a:t>
            </a:r>
          </a:p>
          <a:p>
            <a:r>
              <a:rPr lang="en-US" dirty="0"/>
              <a:t>  </a:t>
            </a:r>
            <a:r>
              <a:rPr lang="en-US" dirty="0" err="1"/>
              <a:t>delayMicroseconds</a:t>
            </a:r>
            <a:r>
              <a:rPr lang="en-US" dirty="0"/>
              <a:t>(5);               	//   with 5 microsecond burst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pingPin</a:t>
            </a:r>
            <a:r>
              <a:rPr lang="en-US" dirty="0"/>
              <a:t>, LOW);         	// End ranging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pingPin</a:t>
            </a:r>
            <a:r>
              <a:rPr lang="en-US" dirty="0"/>
              <a:t>, INPUT);            	// Set pin to INPUT</a:t>
            </a:r>
          </a:p>
          <a:p>
            <a:r>
              <a:rPr lang="en-US" dirty="0"/>
              <a:t>  duration = </a:t>
            </a:r>
            <a:r>
              <a:rPr lang="en-US" dirty="0" err="1"/>
              <a:t>pulseIn</a:t>
            </a:r>
            <a:r>
              <a:rPr lang="en-US" dirty="0"/>
              <a:t>(</a:t>
            </a:r>
            <a:r>
              <a:rPr lang="en-US" dirty="0" err="1"/>
              <a:t>pingPin</a:t>
            </a:r>
            <a:r>
              <a:rPr lang="en-US" dirty="0"/>
              <a:t>, HIGH);  	// Read echo pulse</a:t>
            </a:r>
          </a:p>
          <a:p>
            <a:r>
              <a:rPr lang="en-US" dirty="0"/>
              <a:t>  inches = duration / 74 / 2;         	// Convert to inches (37 = 74/2)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cm = duration / 59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(inches);             	// Display result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(cm);</a:t>
            </a:r>
          </a:p>
          <a:p>
            <a:r>
              <a:rPr lang="en-US" dirty="0"/>
              <a:t>  delay(2000);                 		// Short delay</a:t>
            </a:r>
          </a:p>
          <a:p>
            <a:r>
              <a:rPr lang="en-US" dirty="0"/>
              <a:t>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02ADB-7FB8-410C-B72B-A9EE027D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732" y="376142"/>
            <a:ext cx="4997067" cy="1325563"/>
          </a:xfrm>
        </p:spPr>
        <p:txBody>
          <a:bodyPr/>
          <a:lstStyle/>
          <a:p>
            <a:r>
              <a:rPr lang="en-US" b="1" dirty="0"/>
              <a:t>Project Code</a:t>
            </a:r>
            <a:br>
              <a:rPr lang="en-US" b="1" dirty="0"/>
            </a:br>
            <a:r>
              <a:rPr lang="en-US" b="1" dirty="0"/>
              <a:t>(Ranging)</a:t>
            </a:r>
          </a:p>
        </p:txBody>
      </p:sp>
    </p:spTree>
    <p:extLst>
      <p:ext uri="{BB962C8B-B14F-4D97-AF65-F5344CB8AC3E}">
        <p14:creationId xmlns:p14="http://schemas.microsoft.com/office/powerpoint/2010/main" val="20506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6DD4-A35F-47F6-8EE2-1939B7EE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110" y="365125"/>
            <a:ext cx="3443689" cy="1325563"/>
          </a:xfrm>
        </p:spPr>
        <p:txBody>
          <a:bodyPr/>
          <a:lstStyle/>
          <a:p>
            <a:r>
              <a:rPr lang="en-US" b="1" dirty="0"/>
              <a:t>Piezo Speaker Code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C7FB3-C681-4897-8CC5-ACBD82078A3B}"/>
              </a:ext>
            </a:extLst>
          </p:cNvPr>
          <p:cNvSpPr/>
          <p:nvPr/>
        </p:nvSpPr>
        <p:spPr>
          <a:xfrm>
            <a:off x="386508" y="807568"/>
            <a:ext cx="70719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// Beep piezo speaker at 500 Hz</a:t>
            </a:r>
          </a:p>
          <a:p>
            <a:r>
              <a:rPr lang="en-US" dirty="0"/>
              <a:t>const int buzzer = 7; 		//buzzer to </a:t>
            </a:r>
            <a:r>
              <a:rPr lang="en-US" dirty="0" err="1"/>
              <a:t>arduino</a:t>
            </a:r>
            <a:r>
              <a:rPr lang="en-US" dirty="0"/>
              <a:t> pin 7</a:t>
            </a:r>
          </a:p>
          <a:p>
            <a:endParaRPr lang="en-US" dirty="0"/>
          </a:p>
          <a:p>
            <a:r>
              <a:rPr lang="en-US" dirty="0"/>
              <a:t>void setup(){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(buzzer, OUTPUT); 	// Set buzzer - pin 7 as an output</a:t>
            </a:r>
          </a:p>
          <a:p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loop(){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tone(buzzer, 500);		// Send 500 Hz sound signal...</a:t>
            </a:r>
          </a:p>
          <a:p>
            <a:r>
              <a:rPr lang="en-US" dirty="0"/>
              <a:t>  delay(1000);        		// ...for 1 sec</a:t>
            </a:r>
          </a:p>
          <a:p>
            <a:r>
              <a:rPr lang="en-US" dirty="0"/>
              <a:t>  </a:t>
            </a:r>
            <a:r>
              <a:rPr lang="en-US" dirty="0" err="1"/>
              <a:t>noTone</a:t>
            </a:r>
            <a:r>
              <a:rPr lang="en-US" dirty="0"/>
              <a:t>(buzzer);     	// Stop sound...</a:t>
            </a:r>
          </a:p>
          <a:p>
            <a:r>
              <a:rPr lang="en-US" dirty="0"/>
              <a:t>  delay(1000);        		// ...for 1sec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0435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1537C1-A857-414E-94DD-30A12B768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45" y="119253"/>
            <a:ext cx="4132950" cy="2718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2BD7D-4A4A-46FA-9600-D232734D8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444" y="1654607"/>
            <a:ext cx="1503792" cy="4598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E64575-5703-41F2-AA6E-A1D535015758}"/>
              </a:ext>
            </a:extLst>
          </p:cNvPr>
          <p:cNvSpPr/>
          <p:nvPr/>
        </p:nvSpPr>
        <p:spPr>
          <a:xfrm>
            <a:off x="6924133" y="1975727"/>
            <a:ext cx="1057619" cy="363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Pin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CE810-B7C1-43CD-B74D-900D2FD9DBCB}"/>
              </a:ext>
            </a:extLst>
          </p:cNvPr>
          <p:cNvSpPr txBox="1"/>
          <p:nvPr/>
        </p:nvSpPr>
        <p:spPr>
          <a:xfrm>
            <a:off x="726960" y="1299104"/>
            <a:ext cx="203092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Piezo Speaker</a:t>
            </a:r>
          </a:p>
          <a:p>
            <a:r>
              <a:rPr lang="en-US" sz="2400" dirty="0"/>
              <a:t>+ digital pin</a:t>
            </a:r>
          </a:p>
          <a:p>
            <a:r>
              <a:rPr lang="en-US" sz="2400" dirty="0"/>
              <a:t>-  ground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05180-F805-42A0-AB52-C1B671DDBBFA}"/>
              </a:ext>
            </a:extLst>
          </p:cNvPr>
          <p:cNvGrpSpPr/>
          <p:nvPr/>
        </p:nvGrpSpPr>
        <p:grpSpPr>
          <a:xfrm>
            <a:off x="1162515" y="2761679"/>
            <a:ext cx="1088820" cy="3027646"/>
            <a:chOff x="6959157" y="2306315"/>
            <a:chExt cx="1088820" cy="30276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C1A167-4AFE-483E-B263-4B1D9201354D}"/>
                </a:ext>
              </a:extLst>
            </p:cNvPr>
            <p:cNvSpPr/>
            <p:nvPr/>
          </p:nvSpPr>
          <p:spPr>
            <a:xfrm>
              <a:off x="7623905" y="3843630"/>
              <a:ext cx="212035" cy="526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F22395A3-63BF-4E5E-9642-06044095CA0E}"/>
                </a:ext>
              </a:extLst>
            </p:cNvPr>
            <p:cNvSpPr/>
            <p:nvPr/>
          </p:nvSpPr>
          <p:spPr>
            <a:xfrm rot="16200000">
              <a:off x="7504216" y="4000999"/>
              <a:ext cx="875485" cy="212037"/>
            </a:xfrm>
            <a:prstGeom prst="trapezoi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0C0B7BE3-EF1B-4E82-B927-CC410912B2E6}"/>
                </a:ext>
              </a:extLst>
            </p:cNvPr>
            <p:cNvCxnSpPr>
              <a:cxnSpLocks/>
              <a:stCxn id="9" idx="0"/>
              <a:endCxn id="14" idx="1"/>
            </p:cNvCxnSpPr>
            <p:nvPr/>
          </p:nvCxnSpPr>
          <p:spPr>
            <a:xfrm rot="16200000" flipV="1">
              <a:off x="7326231" y="3439938"/>
              <a:ext cx="489330" cy="31805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A3FF7A09-18FF-4DA8-82F5-D5994F3EE6AF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rot="5400000" flipH="1" flipV="1">
              <a:off x="7227513" y="4713787"/>
              <a:ext cx="845792" cy="159027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5CED8C8-F8F1-4B1B-94D7-1C60E6A01F8B}"/>
                </a:ext>
              </a:extLst>
            </p:cNvPr>
            <p:cNvGrpSpPr/>
            <p:nvPr/>
          </p:nvGrpSpPr>
          <p:grpSpPr>
            <a:xfrm>
              <a:off x="7464173" y="5216197"/>
              <a:ext cx="222683" cy="117764"/>
              <a:chOff x="7570499" y="4100437"/>
              <a:chExt cx="222683" cy="11776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584611F-CF27-442C-9343-921554686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0499" y="4100437"/>
                <a:ext cx="2226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A9A19F9-35B0-4EBD-9AA2-29755EE06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8990" y="4165553"/>
                <a:ext cx="13774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F0C85B7-B69A-4297-8BF6-54945C9D4B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393" y="4218201"/>
                <a:ext cx="848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18AA5AFB-66B5-414A-A2CE-3FECA8B89C99}"/>
                </a:ext>
              </a:extLst>
            </p:cNvPr>
            <p:cNvSpPr/>
            <p:nvPr/>
          </p:nvSpPr>
          <p:spPr>
            <a:xfrm rot="16200000">
              <a:off x="7291126" y="3166103"/>
              <a:ext cx="241486" cy="134908"/>
            </a:xfrm>
            <a:prstGeom prst="homeP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BD62EC-1135-405D-8436-790483C9E6FD}"/>
                </a:ext>
              </a:extLst>
            </p:cNvPr>
            <p:cNvSpPr txBox="1"/>
            <p:nvPr/>
          </p:nvSpPr>
          <p:spPr>
            <a:xfrm>
              <a:off x="6959157" y="2306315"/>
              <a:ext cx="10100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Pin 7</a:t>
              </a:r>
            </a:p>
            <a:p>
              <a:pPr algn="ctr"/>
              <a:r>
                <a:rPr lang="en-US" sz="2400" dirty="0"/>
                <a:t>7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D78997-FF3C-462F-9559-717EAEA1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53"/>
            <a:ext cx="10515600" cy="995525"/>
          </a:xfrm>
        </p:spPr>
        <p:txBody>
          <a:bodyPr/>
          <a:lstStyle/>
          <a:p>
            <a:r>
              <a:rPr lang="en-US" b="1" dirty="0"/>
              <a:t>Circuit Schematics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716CF-C00D-445D-AE45-852461E55E6B}"/>
              </a:ext>
            </a:extLst>
          </p:cNvPr>
          <p:cNvSpPr/>
          <p:nvPr/>
        </p:nvSpPr>
        <p:spPr>
          <a:xfrm>
            <a:off x="3349962" y="1478345"/>
            <a:ext cx="1950274" cy="744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Pin 3 Green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Pin 4 Red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E2CC38-227A-4E84-80CC-8319D9262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 r="6324"/>
          <a:stretch/>
        </p:blipFill>
        <p:spPr>
          <a:xfrm rot="10800000">
            <a:off x="6487002" y="3134131"/>
            <a:ext cx="4627756" cy="34283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272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A9EB-6922-4D41-BEFB-34E5787B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383"/>
          </a:xfrm>
        </p:spPr>
        <p:txBody>
          <a:bodyPr/>
          <a:lstStyle/>
          <a:p>
            <a:r>
              <a:rPr lang="en-US" b="1" dirty="0"/>
              <a:t>Distance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A9B32-B2E1-4A43-9E4C-0BB0111B398F}"/>
                  </a:ext>
                </a:extLst>
              </p:cNvPr>
              <p:cNvSpPr txBox="1"/>
              <p:nvPr/>
            </p:nvSpPr>
            <p:spPr>
              <a:xfrm>
                <a:off x="1113038" y="3451938"/>
                <a:ext cx="4129079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1042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17.7 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A9B32-B2E1-4A43-9E4C-0BB0111B3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38" y="3451938"/>
                <a:ext cx="4129079" cy="1040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AFCC42-D2DC-4326-9DBB-EF782BD1AC58}"/>
                  </a:ext>
                </a:extLst>
              </p:cNvPr>
              <p:cNvSpPr txBox="1"/>
              <p:nvPr/>
            </p:nvSpPr>
            <p:spPr>
              <a:xfrm>
                <a:off x="1113038" y="2575737"/>
                <a:ext cx="28434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17.7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AFCC42-D2DC-4326-9DBB-EF782BD1A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38" y="2575737"/>
                <a:ext cx="28434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D3F27A-2FB9-463D-A619-E33FD00C417B}"/>
                  </a:ext>
                </a:extLst>
              </p:cNvPr>
              <p:cNvSpPr txBox="1"/>
              <p:nvPr/>
            </p:nvSpPr>
            <p:spPr>
              <a:xfrm>
                <a:off x="1782896" y="5416677"/>
                <a:ext cx="89554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h𝑒𝑟𝑒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𝑖𝑛𝑐𝑟𝑒𝑚𝑒𝑛𝑡𝑠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𝐴𝑟𝑑𝑢𝑖𝑛𝑜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D3F27A-2FB9-463D-A619-E33FD00C4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896" y="5416677"/>
                <a:ext cx="895540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CE1C3B-47A5-4325-BF6F-1C0B7DB6E333}"/>
                  </a:ext>
                </a:extLst>
              </p:cNvPr>
              <p:cNvSpPr txBox="1"/>
              <p:nvPr/>
            </p:nvSpPr>
            <p:spPr>
              <a:xfrm>
                <a:off x="1113038" y="1699537"/>
                <a:ext cx="23979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1042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CE1C3B-47A5-4325-BF6F-1C0B7DB6E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38" y="1699537"/>
                <a:ext cx="239796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2E321-6291-4C62-B69F-D0C4D5F90FFE}"/>
                  </a:ext>
                </a:extLst>
              </p:cNvPr>
              <p:cNvSpPr txBox="1"/>
              <p:nvPr/>
            </p:nvSpPr>
            <p:spPr>
              <a:xfrm>
                <a:off x="5578207" y="3561203"/>
                <a:ext cx="836639" cy="1052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59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2E321-6291-4C62-B69F-D0C4D5F90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207" y="3561203"/>
                <a:ext cx="836639" cy="1052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5DE19CA-F0D5-4E40-AEF4-3F409FA8EF51}"/>
              </a:ext>
            </a:extLst>
          </p:cNvPr>
          <p:cNvSpPr txBox="1"/>
          <p:nvPr/>
        </p:nvSpPr>
        <p:spPr>
          <a:xfrm>
            <a:off x="7469436" y="365125"/>
            <a:ext cx="4329628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Used computation for inches in given code to convert to centimeters.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“Duration” value for 7in (17.7cm) was 1042.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a proportion to determine Duration value per centimeter.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58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39AC72-0107-4B65-8E8A-06795A77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764"/>
          </a:xfrm>
        </p:spPr>
        <p:txBody>
          <a:bodyPr/>
          <a:lstStyle/>
          <a:p>
            <a:r>
              <a:rPr lang="en-US" b="1" dirty="0"/>
              <a:t>Application: Back-Up Sensor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1B410-DEEA-48EF-B479-00036510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125"/>
            <a:ext cx="10515600" cy="4788838"/>
          </a:xfrm>
        </p:spPr>
        <p:txBody>
          <a:bodyPr>
            <a:normAutofit/>
          </a:bodyPr>
          <a:lstStyle/>
          <a:p>
            <a:r>
              <a:rPr lang="en-US" sz="3600" dirty="0"/>
              <a:t>Enable (Sonic) Sensor when vehicle is in reverse.</a:t>
            </a:r>
          </a:p>
          <a:p>
            <a:r>
              <a:rPr lang="en-US" sz="3600" dirty="0"/>
              <a:t>Issue (audible) warning when vehicle is nearing an obstacle.</a:t>
            </a:r>
          </a:p>
          <a:p>
            <a:r>
              <a:rPr lang="en-US" sz="3600" dirty="0"/>
              <a:t>Increase frequency as vehicle gets closer to object.</a:t>
            </a:r>
          </a:p>
          <a:p>
            <a:r>
              <a:rPr lang="en-US" sz="3600" dirty="0"/>
              <a:t>Light panel light and apply brakes when object reaches minimum safe distance.</a:t>
            </a:r>
          </a:p>
        </p:txBody>
      </p:sp>
      <p:pic>
        <p:nvPicPr>
          <p:cNvPr id="1026" name="Picture 2" descr="How Does the INFINITI Backup Collision Intervention System Work | INFINITI  of Scottsdale News &amp;amp; Info | in Scottsdale, serving Phoenix AZ">
            <a:extLst>
              <a:ext uri="{FF2B5EF4-FFF2-40B4-BE49-F238E27FC236}">
                <a16:creationId xmlns:a16="http://schemas.microsoft.com/office/drawing/2014/main" id="{B9C49701-1B12-474C-8D18-B6776B8E5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45" y="4576590"/>
            <a:ext cx="4501080" cy="20004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C60BFE-EC9F-42EB-B302-8B72B38FD7B3}"/>
              </a:ext>
            </a:extLst>
          </p:cNvPr>
          <p:cNvSpPr txBox="1"/>
          <p:nvPr/>
        </p:nvSpPr>
        <p:spPr>
          <a:xfrm>
            <a:off x="1046603" y="5107879"/>
            <a:ext cx="5310130" cy="138499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Could use to test human interface design / situational awareness in proof of concept phase.</a:t>
            </a:r>
          </a:p>
        </p:txBody>
      </p:sp>
    </p:spTree>
    <p:extLst>
      <p:ext uri="{BB962C8B-B14F-4D97-AF65-F5344CB8AC3E}">
        <p14:creationId xmlns:p14="http://schemas.microsoft.com/office/powerpoint/2010/main" val="387997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440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Collision Avoidance System</vt:lpstr>
      <vt:lpstr>Project Code (Ranging)</vt:lpstr>
      <vt:lpstr>Piezo Speaker Code</vt:lpstr>
      <vt:lpstr>Circuit Schematics</vt:lpstr>
      <vt:lpstr>Distance Measurement</vt:lpstr>
      <vt:lpstr>Application: Back-Up Sensor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Marvin Nelson</dc:creator>
  <cp:lastModifiedBy>Marvin Nelson</cp:lastModifiedBy>
  <cp:revision>11</cp:revision>
  <dcterms:created xsi:type="dcterms:W3CDTF">2022-01-31T17:49:51Z</dcterms:created>
  <dcterms:modified xsi:type="dcterms:W3CDTF">2022-06-09T17:11:32Z</dcterms:modified>
</cp:coreProperties>
</file>