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4" r:id="rId2"/>
    <p:sldId id="280" r:id="rId3"/>
    <p:sldId id="322" r:id="rId4"/>
    <p:sldId id="289" r:id="rId5"/>
    <p:sldId id="290" r:id="rId6"/>
    <p:sldId id="296" r:id="rId7"/>
    <p:sldId id="291" r:id="rId8"/>
    <p:sldId id="301" r:id="rId9"/>
    <p:sldId id="326" r:id="rId10"/>
    <p:sldId id="303" r:id="rId11"/>
    <p:sldId id="316" r:id="rId12"/>
    <p:sldId id="317" r:id="rId13"/>
    <p:sldId id="315" r:id="rId14"/>
    <p:sldId id="325" r:id="rId15"/>
    <p:sldId id="327" r:id="rId16"/>
    <p:sldId id="328"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ystal Corbett" initials="KC" lastIdx="1" clrIdx="0">
    <p:extLst>
      <p:ext uri="{19B8F6BF-5375-455C-9EA6-DF929625EA0E}">
        <p15:presenceInfo xmlns:p15="http://schemas.microsoft.com/office/powerpoint/2012/main" userId="58c6bbe1d5ca8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33B"/>
    <a:srgbClr val="595959"/>
    <a:srgbClr val="003087"/>
    <a:srgbClr val="A5A5A5"/>
    <a:srgbClr val="69B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p:cViewPr varScale="1">
        <p:scale>
          <a:sx n="87" d="100"/>
          <a:sy n="87" d="100"/>
        </p:scale>
        <p:origin x="378" y="48"/>
      </p:cViewPr>
      <p:guideLst/>
    </p:cSldViewPr>
  </p:slideViewPr>
  <p:notesTextViewPr>
    <p:cViewPr>
      <p:scale>
        <a:sx n="3" d="2"/>
        <a:sy n="3" d="2"/>
      </p:scale>
      <p:origin x="0" y="0"/>
    </p:cViewPr>
  </p:notesTextViewPr>
  <p:sorterViewPr>
    <p:cViewPr varScale="1">
      <p:scale>
        <a:sx n="100" d="100"/>
        <a:sy n="100" d="100"/>
      </p:scale>
      <p:origin x="0" y="-1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E12FD5A5-DF4B-4627-9F9C-6066DB7694D9}" type="datetimeFigureOut">
              <a:rPr lang="en-US" smtClean="0"/>
              <a:t>2/9/2022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CD1A2F82-008E-42F5-875F-E0FDFEC9A36F}" type="slidenum">
              <a:rPr lang="en-US" smtClean="0"/>
              <a:t>‹#›</a:t>
            </a:fld>
            <a:endParaRPr lang="en-US"/>
          </a:p>
        </p:txBody>
      </p:sp>
    </p:spTree>
    <p:extLst>
      <p:ext uri="{BB962C8B-B14F-4D97-AF65-F5344CB8AC3E}">
        <p14:creationId xmlns:p14="http://schemas.microsoft.com/office/powerpoint/2010/main" val="61179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845FB1-D36B-4391-8864-D05D8C06178A}"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337732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68FCE-8F93-4D12-84F3-B18965AC2A84}"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84462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E7B4FC-7E49-47B0-AB63-0EE9A4048EF2}"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314289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13D7E-1CFE-4B3E-AED2-10EF9441C6D2}"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20200" y="6356350"/>
            <a:ext cx="2743200" cy="365125"/>
          </a:xfrm>
        </p:spPr>
        <p:txBody>
          <a:bodyPr/>
          <a:lstStyle>
            <a:lvl1pPr>
              <a:defRPr/>
            </a:lvl1pPr>
          </a:lstStyle>
          <a:p>
            <a:fld id="{9CEB20FD-57B4-4116-B954-02381E95969F}" type="slidenum">
              <a:rPr lang="en-US" smtClean="0"/>
              <a:pPr/>
              <a:t>‹#›</a:t>
            </a:fld>
            <a:endParaRPr lang="en-US" dirty="0"/>
          </a:p>
        </p:txBody>
      </p:sp>
    </p:spTree>
    <p:extLst>
      <p:ext uri="{BB962C8B-B14F-4D97-AF65-F5344CB8AC3E}">
        <p14:creationId xmlns:p14="http://schemas.microsoft.com/office/powerpoint/2010/main" val="337462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92594-8B53-425F-9F52-CF0BE8986943}"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40573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CC34F-8BF9-4379-9584-4F9F5FDE5C61}" type="datetime1">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89534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59234-9316-478F-9D5A-A6C6C1AD1631}" type="datetime1">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06834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1D79D6-E007-4C22-A104-30B040C23118}" type="datetime1">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305493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4D494-BD0C-4F1D-AE3E-6DBE5D6B45EE}" type="datetime1">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21546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E1C26B-6CE4-48A4-936C-1A3A830F32FC}" type="datetime1">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425044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EAB94-FC85-4FF7-A739-C75CEDCAB84A}" type="datetime1">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96957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B552B-D5C0-4E00-8985-5A7619954177}" type="datetime1">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F945A-7155-4828-81E1-722329993529}"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94" y="6311900"/>
            <a:ext cx="1898734" cy="619464"/>
          </a:xfrm>
          <a:prstGeom prst="rect">
            <a:avLst/>
          </a:prstGeom>
        </p:spPr>
      </p:pic>
    </p:spTree>
    <p:extLst>
      <p:ext uri="{BB962C8B-B14F-4D97-AF65-F5344CB8AC3E}">
        <p14:creationId xmlns:p14="http://schemas.microsoft.com/office/powerpoint/2010/main" val="196863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J_KoRp8SnoE&amp;list=PLln3BHg93SQ812ihcqWb9OOWbZ-09DLW6&amp;index=5"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www.latech.edu/" TargetMode="External"/><Relationship Id="rId11" Type="http://schemas.openxmlformats.org/officeDocument/2006/relationships/image" Target="../media/image11.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E97D53-2771-4264-A99D-A45D4107D5E7}"/>
              </a:ext>
            </a:extLst>
          </p:cNvPr>
          <p:cNvSpPr>
            <a:spLocks noGrp="1"/>
          </p:cNvSpPr>
          <p:nvPr>
            <p:ph type="title"/>
          </p:nvPr>
        </p:nvSpPr>
        <p:spPr>
          <a:xfrm>
            <a:off x="636181" y="92297"/>
            <a:ext cx="10515600" cy="714528"/>
          </a:xfrm>
        </p:spPr>
        <p:txBody>
          <a:bodyPr/>
          <a:lstStyle/>
          <a:p>
            <a:r>
              <a:rPr lang="en-US" dirty="0"/>
              <a:t>Types of Sensors</a:t>
            </a:r>
          </a:p>
        </p:txBody>
      </p:sp>
      <p:sp>
        <p:nvSpPr>
          <p:cNvPr id="4" name="Slide Number Placeholder 3">
            <a:extLst>
              <a:ext uri="{FF2B5EF4-FFF2-40B4-BE49-F238E27FC236}">
                <a16:creationId xmlns:a16="http://schemas.microsoft.com/office/drawing/2014/main" id="{C0BE219A-43CC-4191-BBE9-AF7744B19FF5}"/>
              </a:ext>
            </a:extLst>
          </p:cNvPr>
          <p:cNvSpPr>
            <a:spLocks noGrp="1"/>
          </p:cNvSpPr>
          <p:nvPr>
            <p:ph type="sldNum" sz="quarter" idx="12"/>
          </p:nvPr>
        </p:nvSpPr>
        <p:spPr/>
        <p:txBody>
          <a:bodyPr/>
          <a:lstStyle/>
          <a:p>
            <a:fld id="{9CEB20FD-57B4-4116-B954-02381E95969F}" type="slidenum">
              <a:rPr lang="en-US" smtClean="0"/>
              <a:pPr/>
              <a:t>1</a:t>
            </a:fld>
            <a:endParaRPr lang="en-US" dirty="0"/>
          </a:p>
        </p:txBody>
      </p:sp>
      <p:sp>
        <p:nvSpPr>
          <p:cNvPr id="7" name="Rectangle 6">
            <a:extLst>
              <a:ext uri="{FF2B5EF4-FFF2-40B4-BE49-F238E27FC236}">
                <a16:creationId xmlns:a16="http://schemas.microsoft.com/office/drawing/2014/main" id="{2D79AABE-0D6C-458D-9D8C-FEC36E55536A}"/>
              </a:ext>
            </a:extLst>
          </p:cNvPr>
          <p:cNvSpPr/>
          <p:nvPr/>
        </p:nvSpPr>
        <p:spPr>
          <a:xfrm>
            <a:off x="3268338" y="5892581"/>
            <a:ext cx="6096000" cy="646331"/>
          </a:xfrm>
          <a:prstGeom prst="rect">
            <a:avLst/>
          </a:prstGeom>
        </p:spPr>
        <p:txBody>
          <a:bodyPr>
            <a:spAutoFit/>
          </a:bodyPr>
          <a:lstStyle/>
          <a:p>
            <a:r>
              <a:rPr lang="en-US" dirty="0">
                <a:hlinkClick r:id="rId2"/>
              </a:rPr>
              <a:t>https://www.youtube.com/watch?v=J_KoRp8SnoE&amp;list=PLln3BHg93SQ812ihcqWb9OOWbZ-09DLW6&amp;index=5</a:t>
            </a:r>
            <a:r>
              <a:rPr lang="en-US" dirty="0"/>
              <a:t>    8:28</a:t>
            </a:r>
          </a:p>
        </p:txBody>
      </p:sp>
      <p:pic>
        <p:nvPicPr>
          <p:cNvPr id="8" name="Picture 7">
            <a:extLst>
              <a:ext uri="{FF2B5EF4-FFF2-40B4-BE49-F238E27FC236}">
                <a16:creationId xmlns:a16="http://schemas.microsoft.com/office/drawing/2014/main" id="{5D905FD3-7430-4D01-BAB5-3848BBDDBE8B}"/>
              </a:ext>
            </a:extLst>
          </p:cNvPr>
          <p:cNvPicPr>
            <a:picLocks noChangeAspect="1"/>
          </p:cNvPicPr>
          <p:nvPr/>
        </p:nvPicPr>
        <p:blipFill>
          <a:blip r:embed="rId3"/>
          <a:stretch>
            <a:fillRect/>
          </a:stretch>
        </p:blipFill>
        <p:spPr>
          <a:xfrm>
            <a:off x="1493437" y="728665"/>
            <a:ext cx="9205125" cy="4981353"/>
          </a:xfrm>
          <a:prstGeom prst="rect">
            <a:avLst/>
          </a:prstGeom>
        </p:spPr>
      </p:pic>
    </p:spTree>
    <p:extLst>
      <p:ext uri="{BB962C8B-B14F-4D97-AF65-F5344CB8AC3E}">
        <p14:creationId xmlns:p14="http://schemas.microsoft.com/office/powerpoint/2010/main" val="338137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58484" y="153932"/>
            <a:ext cx="8563869" cy="705609"/>
          </a:xfrm>
        </p:spPr>
        <p:txBody>
          <a:bodyPr/>
          <a:lstStyle/>
          <a:p>
            <a:r>
              <a:rPr lang="en-US" dirty="0"/>
              <a:t>Transistors with Arduino Application</a:t>
            </a:r>
          </a:p>
        </p:txBody>
      </p:sp>
      <p:sp>
        <p:nvSpPr>
          <p:cNvPr id="23" name="Content Placeholder 2"/>
          <p:cNvSpPr>
            <a:spLocks noGrp="1"/>
          </p:cNvSpPr>
          <p:nvPr>
            <p:ph idx="1"/>
          </p:nvPr>
        </p:nvSpPr>
        <p:spPr>
          <a:xfrm>
            <a:off x="314502" y="967536"/>
            <a:ext cx="9422786" cy="2793807"/>
          </a:xfrm>
        </p:spPr>
        <p:txBody>
          <a:bodyPr>
            <a:noAutofit/>
          </a:bodyPr>
          <a:lstStyle/>
          <a:p>
            <a:pPr>
              <a:spcBef>
                <a:spcPct val="20000"/>
              </a:spcBef>
              <a:defRPr/>
            </a:pPr>
            <a:r>
              <a:rPr lang="en-US" sz="2400" b="1" kern="0" dirty="0"/>
              <a:t>Goal: </a:t>
            </a:r>
            <a:r>
              <a:rPr lang="en-US" sz="2400" kern="0" dirty="0"/>
              <a:t>When the temperature read by your thermistor is higher than 77°F, use a transistor to turn on an LED.</a:t>
            </a:r>
          </a:p>
          <a:p>
            <a:pPr>
              <a:spcBef>
                <a:spcPct val="20000"/>
              </a:spcBef>
              <a:defRPr/>
            </a:pPr>
            <a:endParaRPr lang="en-US" sz="2400" kern="0" dirty="0"/>
          </a:p>
          <a:p>
            <a:pPr marL="0" indent="0">
              <a:spcBef>
                <a:spcPct val="20000"/>
              </a:spcBef>
              <a:buNone/>
              <a:defRPr/>
            </a:pPr>
            <a:r>
              <a:rPr lang="en-US" sz="2400" b="1" kern="0" dirty="0"/>
              <a:t>Guiding Steps:</a:t>
            </a:r>
          </a:p>
          <a:p>
            <a:pPr>
              <a:spcBef>
                <a:spcPct val="20000"/>
              </a:spcBef>
              <a:defRPr/>
            </a:pPr>
            <a:r>
              <a:rPr lang="en-US" sz="2400" kern="0" dirty="0"/>
              <a:t>Implement the transistor/LED circuit and the thermistor circuit.</a:t>
            </a:r>
          </a:p>
          <a:p>
            <a:pPr>
              <a:spcBef>
                <a:spcPct val="20000"/>
              </a:spcBef>
              <a:defRPr/>
            </a:pPr>
            <a:r>
              <a:rPr lang="en-US" sz="2400" kern="0" dirty="0"/>
              <a:t>Determine your variables. What variables do you think you will have and what data type will each be?</a:t>
            </a:r>
          </a:p>
        </p:txBody>
      </p:sp>
      <p:sp>
        <p:nvSpPr>
          <p:cNvPr id="4" name="Slide Number Placeholder 3"/>
          <p:cNvSpPr>
            <a:spLocks noGrp="1"/>
          </p:cNvSpPr>
          <p:nvPr>
            <p:ph type="sldNum" sz="quarter" idx="12"/>
          </p:nvPr>
        </p:nvSpPr>
        <p:spPr/>
        <p:txBody>
          <a:bodyPr/>
          <a:lstStyle/>
          <a:p>
            <a:fld id="{AF9F945A-7155-4828-81E1-722329993529}" type="slidenum">
              <a:rPr lang="en-US" smtClean="0"/>
              <a:t>10</a:t>
            </a:fld>
            <a:endParaRPr lang="en-US" dirty="0"/>
          </a:p>
        </p:txBody>
      </p:sp>
      <p:pic>
        <p:nvPicPr>
          <p:cNvPr id="92" name="Picture 9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4771" y="3343881"/>
            <a:ext cx="2115344" cy="3012281"/>
          </a:xfrm>
          <a:prstGeom prst="rect">
            <a:avLst/>
          </a:prstGeom>
        </p:spPr>
      </p:pic>
      <p:pic>
        <p:nvPicPr>
          <p:cNvPr id="93" name="Picture 92"/>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rot="5400000">
            <a:off x="10099201" y="5494675"/>
            <a:ext cx="1257280" cy="572133"/>
          </a:xfrm>
          <a:prstGeom prst="rect">
            <a:avLst/>
          </a:prstGeom>
        </p:spPr>
      </p:pic>
      <p:grpSp>
        <p:nvGrpSpPr>
          <p:cNvPr id="94" name="Group 93"/>
          <p:cNvGrpSpPr/>
          <p:nvPr/>
        </p:nvGrpSpPr>
        <p:grpSpPr>
          <a:xfrm>
            <a:off x="10459626" y="6160366"/>
            <a:ext cx="725850" cy="369332"/>
            <a:chOff x="10069487" y="5266486"/>
            <a:chExt cx="725850" cy="369332"/>
          </a:xfrm>
        </p:grpSpPr>
        <p:sp>
          <p:nvSpPr>
            <p:cNvPr id="95" name="TextBox 94"/>
            <p:cNvSpPr txBox="1"/>
            <p:nvPr/>
          </p:nvSpPr>
          <p:spPr>
            <a:xfrm>
              <a:off x="10069487" y="5266486"/>
              <a:ext cx="387458" cy="369332"/>
            </a:xfrm>
            <a:prstGeom prst="rect">
              <a:avLst/>
            </a:prstGeom>
            <a:noFill/>
          </p:spPr>
          <p:txBody>
            <a:bodyPr wrap="square" rtlCol="0">
              <a:spAutoFit/>
            </a:bodyPr>
            <a:lstStyle/>
            <a:p>
              <a:r>
                <a:rPr lang="en-US" dirty="0"/>
                <a:t>C</a:t>
              </a:r>
            </a:p>
          </p:txBody>
        </p:sp>
        <p:sp>
          <p:nvSpPr>
            <p:cNvPr id="96" name="TextBox 95"/>
            <p:cNvSpPr txBox="1"/>
            <p:nvPr/>
          </p:nvSpPr>
          <p:spPr>
            <a:xfrm>
              <a:off x="10248526" y="5266486"/>
              <a:ext cx="387458" cy="369332"/>
            </a:xfrm>
            <a:prstGeom prst="rect">
              <a:avLst/>
            </a:prstGeom>
            <a:noFill/>
          </p:spPr>
          <p:txBody>
            <a:bodyPr wrap="square" rtlCol="0">
              <a:spAutoFit/>
            </a:bodyPr>
            <a:lstStyle/>
            <a:p>
              <a:r>
                <a:rPr lang="en-US" dirty="0"/>
                <a:t>B</a:t>
              </a:r>
            </a:p>
          </p:txBody>
        </p:sp>
        <p:sp>
          <p:nvSpPr>
            <p:cNvPr id="97" name="TextBox 96"/>
            <p:cNvSpPr txBox="1"/>
            <p:nvPr/>
          </p:nvSpPr>
          <p:spPr>
            <a:xfrm>
              <a:off x="10407879" y="5266486"/>
              <a:ext cx="387458" cy="369332"/>
            </a:xfrm>
            <a:prstGeom prst="rect">
              <a:avLst/>
            </a:prstGeom>
            <a:noFill/>
          </p:spPr>
          <p:txBody>
            <a:bodyPr wrap="square" rtlCol="0">
              <a:spAutoFit/>
            </a:bodyPr>
            <a:lstStyle/>
            <a:p>
              <a:r>
                <a:rPr lang="en-US" dirty="0"/>
                <a:t>E</a:t>
              </a:r>
            </a:p>
          </p:txBody>
        </p:sp>
      </p:grpSp>
      <p:sp>
        <p:nvSpPr>
          <p:cNvPr id="98" name="Rectangle 97"/>
          <p:cNvSpPr/>
          <p:nvPr/>
        </p:nvSpPr>
        <p:spPr>
          <a:xfrm>
            <a:off x="9504793" y="6461274"/>
            <a:ext cx="2221162" cy="338554"/>
          </a:xfrm>
          <a:prstGeom prst="rect">
            <a:avLst/>
          </a:prstGeom>
        </p:spPr>
        <p:txBody>
          <a:bodyPr wrap="square">
            <a:spAutoFit/>
          </a:bodyPr>
          <a:lstStyle/>
          <a:p>
            <a:pPr algn="ctr"/>
            <a:r>
              <a:rPr lang="en-US" sz="1600" i="1" dirty="0">
                <a:solidFill>
                  <a:srgbClr val="CB333B"/>
                </a:solidFill>
                <a:latin typeface="Calibri" panose="020F0502020204030204" pitchFamily="34" charset="0"/>
                <a:ea typeface="Calibri" panose="020F0502020204030204" pitchFamily="34" charset="0"/>
                <a:cs typeface="Times New Roman" panose="02020603050405020304" pitchFamily="18" charset="0"/>
              </a:rPr>
              <a:t>plug C, B, and E correctly</a:t>
            </a:r>
          </a:p>
        </p:txBody>
      </p:sp>
      <p:grpSp>
        <p:nvGrpSpPr>
          <p:cNvPr id="99" name="Group 98"/>
          <p:cNvGrpSpPr/>
          <p:nvPr/>
        </p:nvGrpSpPr>
        <p:grpSpPr>
          <a:xfrm>
            <a:off x="9565356" y="190533"/>
            <a:ext cx="2302415" cy="2824404"/>
            <a:chOff x="5691381" y="2106186"/>
            <a:chExt cx="2896917" cy="3146205"/>
          </a:xfrm>
        </p:grpSpPr>
        <p:grpSp>
          <p:nvGrpSpPr>
            <p:cNvPr id="100" name="Group 99"/>
            <p:cNvGrpSpPr/>
            <p:nvPr/>
          </p:nvGrpSpPr>
          <p:grpSpPr>
            <a:xfrm>
              <a:off x="7945957" y="2106186"/>
              <a:ext cx="642341" cy="438150"/>
              <a:chOff x="7916715" y="2215208"/>
              <a:chExt cx="642341" cy="438150"/>
            </a:xfrm>
          </p:grpSpPr>
          <p:sp>
            <p:nvSpPr>
              <p:cNvPr id="130" name="Text Box 61"/>
              <p:cNvSpPr txBox="1"/>
              <p:nvPr/>
            </p:nvSpPr>
            <p:spPr bwMode="auto">
              <a:xfrm>
                <a:off x="7916715" y="2215208"/>
                <a:ext cx="642341" cy="438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Bef>
                    <a:spcPts val="0"/>
                  </a:spcBef>
                  <a:spcAft>
                    <a:spcPts val="1000"/>
                  </a:spcAft>
                  <a:defRPr/>
                </a:pPr>
                <a:r>
                  <a:rPr lang="en-US" sz="1600" dirty="0">
                    <a:solidFill>
                      <a:schemeClr val="tx1"/>
                    </a:solidFill>
                    <a:ea typeface="Calibri"/>
                    <a:cs typeface="Times New Roman"/>
                  </a:rPr>
                  <a:t>5V</a:t>
                </a:r>
                <a:endParaRPr lang="en-US" sz="1200" dirty="0">
                  <a:solidFill>
                    <a:schemeClr val="tx1"/>
                  </a:solidFill>
                  <a:ea typeface="Calibri"/>
                  <a:cs typeface="Times New Roman"/>
                </a:endParaRPr>
              </a:p>
            </p:txBody>
          </p:sp>
          <p:cxnSp>
            <p:nvCxnSpPr>
              <p:cNvPr id="131" name="AutoShape 3"/>
              <p:cNvCxnSpPr>
                <a:cxnSpLocks noChangeShapeType="1"/>
              </p:cNvCxnSpPr>
              <p:nvPr/>
            </p:nvCxnSpPr>
            <p:spPr bwMode="auto">
              <a:xfrm>
                <a:off x="8105089" y="2569499"/>
                <a:ext cx="275533"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grpSp>
        <p:cxnSp>
          <p:nvCxnSpPr>
            <p:cNvPr id="101" name="AutoShape 4"/>
            <p:cNvCxnSpPr>
              <a:cxnSpLocks noChangeShapeType="1"/>
            </p:cNvCxnSpPr>
            <p:nvPr/>
          </p:nvCxnSpPr>
          <p:spPr bwMode="auto">
            <a:xfrm>
              <a:off x="8252678" y="5252391"/>
              <a:ext cx="99650"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2" name="AutoShape 7"/>
            <p:cNvCxnSpPr>
              <a:cxnSpLocks noChangeShapeType="1"/>
            </p:cNvCxnSpPr>
            <p:nvPr/>
          </p:nvCxnSpPr>
          <p:spPr bwMode="auto">
            <a:xfrm flipH="1">
              <a:off x="8209836" y="4345928"/>
              <a:ext cx="182163" cy="10077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3" name="AutoShape 8"/>
            <p:cNvCxnSpPr>
              <a:cxnSpLocks noChangeShapeType="1"/>
            </p:cNvCxnSpPr>
            <p:nvPr/>
          </p:nvCxnSpPr>
          <p:spPr bwMode="auto">
            <a:xfrm>
              <a:off x="8209836" y="4446698"/>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4" name="AutoShape 9"/>
            <p:cNvCxnSpPr>
              <a:cxnSpLocks noChangeShapeType="1"/>
            </p:cNvCxnSpPr>
            <p:nvPr/>
          </p:nvCxnSpPr>
          <p:spPr bwMode="auto">
            <a:xfrm flipH="1">
              <a:off x="8209836" y="4497084"/>
              <a:ext cx="182163" cy="106369"/>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5" name="AutoShape 10"/>
            <p:cNvCxnSpPr>
              <a:cxnSpLocks noChangeShapeType="1"/>
            </p:cNvCxnSpPr>
            <p:nvPr/>
          </p:nvCxnSpPr>
          <p:spPr bwMode="auto">
            <a:xfrm>
              <a:off x="8209836" y="4602892"/>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6" name="AutoShape 13"/>
            <p:cNvCxnSpPr>
              <a:cxnSpLocks noChangeShapeType="1"/>
            </p:cNvCxnSpPr>
            <p:nvPr/>
          </p:nvCxnSpPr>
          <p:spPr bwMode="auto">
            <a:xfrm>
              <a:off x="8257522" y="4278378"/>
              <a:ext cx="134477" cy="6755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7" name="AutoShape 14"/>
            <p:cNvCxnSpPr>
              <a:cxnSpLocks noChangeShapeType="1"/>
            </p:cNvCxnSpPr>
            <p:nvPr/>
          </p:nvCxnSpPr>
          <p:spPr bwMode="auto">
            <a:xfrm flipH="1">
              <a:off x="8290859" y="4653278"/>
              <a:ext cx="101141" cy="7277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8" name="AutoShape 15"/>
            <p:cNvCxnSpPr>
              <a:cxnSpLocks noChangeShapeType="1"/>
            </p:cNvCxnSpPr>
            <p:nvPr/>
          </p:nvCxnSpPr>
          <p:spPr bwMode="auto">
            <a:xfrm>
              <a:off x="8296958" y="4720458"/>
              <a:ext cx="0" cy="419876"/>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9" name="AutoShape 3"/>
            <p:cNvCxnSpPr>
              <a:cxnSpLocks noChangeShapeType="1"/>
            </p:cNvCxnSpPr>
            <p:nvPr/>
          </p:nvCxnSpPr>
          <p:spPr bwMode="auto">
            <a:xfrm>
              <a:off x="8166992" y="5138103"/>
              <a:ext cx="263089"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10" name="AutoShape 3"/>
            <p:cNvCxnSpPr>
              <a:cxnSpLocks noChangeShapeType="1"/>
            </p:cNvCxnSpPr>
            <p:nvPr/>
          </p:nvCxnSpPr>
          <p:spPr bwMode="auto">
            <a:xfrm>
              <a:off x="8209836" y="5200010"/>
              <a:ext cx="178671"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sp>
          <p:nvSpPr>
            <p:cNvPr id="111" name="Text Box 40"/>
            <p:cNvSpPr txBox="1"/>
            <p:nvPr/>
          </p:nvSpPr>
          <p:spPr bwMode="auto">
            <a:xfrm>
              <a:off x="5691381" y="3846920"/>
              <a:ext cx="2023141" cy="349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115000"/>
                </a:lnSpc>
                <a:spcAft>
                  <a:spcPts val="1000"/>
                </a:spcAft>
                <a:defRPr/>
              </a:pPr>
              <a:r>
                <a:rPr lang="en-US" sz="1400" dirty="0">
                  <a:ea typeface="Calibri" pitchFamily="34" charset="0"/>
                  <a:cs typeface="Times New Roman" pitchFamily="18" charset="0"/>
                </a:rPr>
                <a:t>analog input 5</a:t>
              </a:r>
            </a:p>
          </p:txBody>
        </p:sp>
        <p:sp>
          <p:nvSpPr>
            <p:cNvPr id="112" name="Text Box 6"/>
            <p:cNvSpPr txBox="1"/>
            <p:nvPr/>
          </p:nvSpPr>
          <p:spPr bwMode="auto">
            <a:xfrm>
              <a:off x="6459011" y="3093942"/>
              <a:ext cx="1579158" cy="300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ct val="115000"/>
                </a:lnSpc>
                <a:spcBef>
                  <a:spcPts val="0"/>
                </a:spcBef>
                <a:spcAft>
                  <a:spcPts val="1000"/>
                </a:spcAft>
                <a:defRPr/>
              </a:pPr>
              <a:r>
                <a:rPr lang="en-US" sz="1400" dirty="0">
                  <a:solidFill>
                    <a:schemeClr val="tx1"/>
                  </a:solidFill>
                  <a:ea typeface="Calibri"/>
                  <a:cs typeface="Calibri"/>
                </a:rPr>
                <a:t>thermistor</a:t>
              </a:r>
              <a:endParaRPr lang="en-US" sz="1400" dirty="0">
                <a:solidFill>
                  <a:schemeClr val="tx1"/>
                </a:solidFill>
                <a:ea typeface="Calibri"/>
                <a:cs typeface="Times New Roman"/>
              </a:endParaRPr>
            </a:p>
          </p:txBody>
        </p:sp>
        <p:sp>
          <p:nvSpPr>
            <p:cNvPr id="113" name="Text Box 6"/>
            <p:cNvSpPr txBox="1"/>
            <p:nvPr/>
          </p:nvSpPr>
          <p:spPr bwMode="auto">
            <a:xfrm>
              <a:off x="7078109" y="4356242"/>
              <a:ext cx="1098516" cy="3328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ct val="115000"/>
                </a:lnSpc>
                <a:spcBef>
                  <a:spcPts val="0"/>
                </a:spcBef>
                <a:spcAft>
                  <a:spcPts val="1000"/>
                </a:spcAft>
                <a:defRPr/>
              </a:pPr>
              <a:r>
                <a:rPr lang="en-US" sz="1400" dirty="0">
                  <a:solidFill>
                    <a:schemeClr val="tx1"/>
                  </a:solidFill>
                </a:rPr>
                <a:t>10k</a:t>
              </a:r>
              <a:r>
                <a:rPr lang="en-US" sz="1400" dirty="0">
                  <a:solidFill>
                    <a:schemeClr val="tx1"/>
                  </a:solidFill>
                  <a:latin typeface="Symbol" pitchFamily="18" charset="2"/>
                </a:rPr>
                <a:t>W</a:t>
              </a:r>
            </a:p>
          </p:txBody>
        </p:sp>
        <p:grpSp>
          <p:nvGrpSpPr>
            <p:cNvPr id="115" name="Group 12"/>
            <p:cNvGrpSpPr>
              <a:grpSpLocks/>
            </p:cNvGrpSpPr>
            <p:nvPr/>
          </p:nvGrpSpPr>
          <p:grpSpPr bwMode="auto">
            <a:xfrm>
              <a:off x="6855165" y="3852751"/>
              <a:ext cx="1447800" cy="66675"/>
              <a:chOff x="-321" y="139005"/>
              <a:chExt cx="1448099" cy="66674"/>
            </a:xfrm>
          </p:grpSpPr>
          <p:sp>
            <p:nvSpPr>
              <p:cNvPr id="123" name="Oval 122"/>
              <p:cNvSpPr/>
              <p:nvPr/>
            </p:nvSpPr>
            <p:spPr>
              <a:xfrm>
                <a:off x="1381089" y="139005"/>
                <a:ext cx="66689" cy="66674"/>
              </a:xfrm>
              <a:prstGeom prst="ellipse">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124" name="Straight Connector 123"/>
              <p:cNvCxnSpPr/>
              <p:nvPr/>
            </p:nvCxnSpPr>
            <p:spPr>
              <a:xfrm flipH="1">
                <a:off x="-321" y="167580"/>
                <a:ext cx="1390937" cy="0"/>
              </a:xfrm>
              <a:prstGeom prst="line">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8064903" y="2459675"/>
              <a:ext cx="444020" cy="1827967"/>
              <a:chOff x="7419278" y="1149252"/>
              <a:chExt cx="444020" cy="1827967"/>
            </a:xfrm>
          </p:grpSpPr>
          <p:sp>
            <p:nvSpPr>
              <p:cNvPr id="117" name="Rectangle 116"/>
              <p:cNvSpPr/>
              <p:nvPr/>
            </p:nvSpPr>
            <p:spPr>
              <a:xfrm>
                <a:off x="7523356" y="1676400"/>
                <a:ext cx="191164" cy="479502"/>
              </a:xfrm>
              <a:prstGeom prst="rect">
                <a:avLst/>
              </a:prstGeom>
              <a:ln w="19050">
                <a:solidFill>
                  <a:srgbClr val="002060"/>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8" name="Straight Connector 117"/>
              <p:cNvCxnSpPr/>
              <p:nvPr/>
            </p:nvCxnSpPr>
            <p:spPr bwMode="auto">
              <a:xfrm flipH="1">
                <a:off x="7419278" y="1821367"/>
                <a:ext cx="379142" cy="34197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a:off x="7791277" y="1639230"/>
                <a:ext cx="0" cy="19700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rot="16200000" flipV="1">
                <a:off x="7775487" y="1817188"/>
                <a:ext cx="129904" cy="45719"/>
              </a:xfrm>
              <a:prstGeom prst="rect">
                <a:avLst/>
              </a:prstGeom>
              <a:solidFill>
                <a:schemeClr val="bg1"/>
              </a:solidFill>
              <a:ln>
                <a:no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1" name="Straight Connector 120"/>
              <p:cNvCxnSpPr/>
              <p:nvPr/>
            </p:nvCxnSpPr>
            <p:spPr bwMode="auto">
              <a:xfrm flipH="1">
                <a:off x="7620200" y="2153521"/>
                <a:ext cx="1" cy="82369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flipH="1">
                <a:off x="7620199" y="1149252"/>
                <a:ext cx="1261" cy="52952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45" name="Rectangle 44">
            <a:extLst>
              <a:ext uri="{FF2B5EF4-FFF2-40B4-BE49-F238E27FC236}">
                <a16:creationId xmlns:a16="http://schemas.microsoft.com/office/drawing/2014/main" id="{279576AF-8589-4695-AE4A-44D0604C3F01}"/>
              </a:ext>
            </a:extLst>
          </p:cNvPr>
          <p:cNvSpPr/>
          <p:nvPr/>
        </p:nvSpPr>
        <p:spPr>
          <a:xfrm>
            <a:off x="595616" y="3761343"/>
            <a:ext cx="5948403"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Variable to read in the analog value from the thermistor</a:t>
            </a:r>
          </a:p>
        </p:txBody>
      </p:sp>
      <p:sp>
        <p:nvSpPr>
          <p:cNvPr id="2" name="Rectangle 1">
            <a:extLst>
              <a:ext uri="{FF2B5EF4-FFF2-40B4-BE49-F238E27FC236}">
                <a16:creationId xmlns:a16="http://schemas.microsoft.com/office/drawing/2014/main" id="{A4AD4F22-2753-4B10-A852-5EDEE2A574E4}"/>
              </a:ext>
            </a:extLst>
          </p:cNvPr>
          <p:cNvSpPr/>
          <p:nvPr/>
        </p:nvSpPr>
        <p:spPr>
          <a:xfrm>
            <a:off x="5926623" y="3761343"/>
            <a:ext cx="958211" cy="369332"/>
          </a:xfrm>
          <a:prstGeom prst="rect">
            <a:avLst/>
          </a:prstGeom>
        </p:spPr>
        <p:txBody>
          <a:bodyPr wrap="non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3087"/>
                </a:solidFill>
                <a:latin typeface="Calibri" panose="020F0502020204030204" pitchFamily="34" charset="0"/>
                <a:ea typeface="Calibri" panose="020F0502020204030204" pitchFamily="34" charset="0"/>
                <a:cs typeface="Times New Roman" panose="02020603050405020304" pitchFamily="18" charset="0"/>
              </a:rPr>
              <a:t>int </a:t>
            </a:r>
            <a:r>
              <a:rPr lang="en-US" b="1" dirty="0" err="1">
                <a:solidFill>
                  <a:srgbClr val="003087"/>
                </a:solidFill>
                <a:latin typeface="Calibri" panose="020F0502020204030204" pitchFamily="34" charset="0"/>
                <a:ea typeface="Calibri" panose="020F0502020204030204" pitchFamily="34" charset="0"/>
                <a:cs typeface="Times New Roman" panose="02020603050405020304" pitchFamily="18" charset="0"/>
              </a:rPr>
              <a:t>val</a:t>
            </a:r>
            <a:r>
              <a:rPr lang="en-US" b="1" dirty="0">
                <a:solidFill>
                  <a:srgbClr val="003087"/>
                </a:solidFill>
                <a:latin typeface="Calibri" panose="020F0502020204030204" pitchFamily="34" charset="0"/>
                <a:ea typeface="Calibri" panose="020F0502020204030204" pitchFamily="34" charset="0"/>
                <a:cs typeface="Times New Roman" panose="02020603050405020304" pitchFamily="18" charset="0"/>
              </a:rPr>
              <a:t>;</a:t>
            </a:r>
            <a:endParaRPr lang="en-US" b="1" dirty="0"/>
          </a:p>
        </p:txBody>
      </p:sp>
      <p:sp>
        <p:nvSpPr>
          <p:cNvPr id="47" name="Rectangle 46">
            <a:extLst>
              <a:ext uri="{FF2B5EF4-FFF2-40B4-BE49-F238E27FC236}">
                <a16:creationId xmlns:a16="http://schemas.microsoft.com/office/drawing/2014/main" id="{5E6266A7-61DA-4743-8EEF-6AAEE4B56323}"/>
              </a:ext>
            </a:extLst>
          </p:cNvPr>
          <p:cNvSpPr/>
          <p:nvPr/>
        </p:nvSpPr>
        <p:spPr>
          <a:xfrm>
            <a:off x="595616" y="4244249"/>
            <a:ext cx="5948403"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Variable to convert the analog value from thermistor to °F</a:t>
            </a:r>
          </a:p>
        </p:txBody>
      </p:sp>
      <p:sp>
        <p:nvSpPr>
          <p:cNvPr id="48" name="Rectangle 47">
            <a:extLst>
              <a:ext uri="{FF2B5EF4-FFF2-40B4-BE49-F238E27FC236}">
                <a16:creationId xmlns:a16="http://schemas.microsoft.com/office/drawing/2014/main" id="{A7A213CA-88C2-40BF-AB9B-65A29E96FAEE}"/>
              </a:ext>
            </a:extLst>
          </p:cNvPr>
          <p:cNvSpPr/>
          <p:nvPr/>
        </p:nvSpPr>
        <p:spPr>
          <a:xfrm>
            <a:off x="6091878" y="4244249"/>
            <a:ext cx="1479764" cy="369332"/>
          </a:xfrm>
          <a:prstGeom prst="rect">
            <a:avLst/>
          </a:prstGeom>
        </p:spPr>
        <p:txBody>
          <a:bodyPr wrap="non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3087"/>
                </a:solidFill>
                <a:latin typeface="Calibri" panose="020F0502020204030204" pitchFamily="34" charset="0"/>
                <a:ea typeface="Calibri" panose="020F0502020204030204" pitchFamily="34" charset="0"/>
                <a:cs typeface="Times New Roman" panose="02020603050405020304" pitchFamily="18" charset="0"/>
              </a:rPr>
              <a:t>float </a:t>
            </a:r>
            <a:r>
              <a:rPr lang="en-US" b="1" dirty="0" err="1">
                <a:solidFill>
                  <a:srgbClr val="003087"/>
                </a:solidFill>
                <a:latin typeface="Calibri" panose="020F0502020204030204" pitchFamily="34" charset="0"/>
                <a:ea typeface="Calibri" panose="020F0502020204030204" pitchFamily="34" charset="0"/>
                <a:cs typeface="Times New Roman" panose="02020603050405020304" pitchFamily="18" charset="0"/>
              </a:rPr>
              <a:t>tempF</a:t>
            </a:r>
            <a:r>
              <a:rPr lang="en-US" b="1" dirty="0">
                <a:solidFill>
                  <a:srgbClr val="003087"/>
                </a:solidFill>
                <a:latin typeface="Calibri" panose="020F0502020204030204" pitchFamily="34" charset="0"/>
                <a:ea typeface="Calibri" panose="020F0502020204030204" pitchFamily="34" charset="0"/>
                <a:cs typeface="Times New Roman" panose="02020603050405020304" pitchFamily="18" charset="0"/>
              </a:rPr>
              <a:t>;</a:t>
            </a:r>
            <a:endParaRPr lang="en-US" b="1" dirty="0"/>
          </a:p>
        </p:txBody>
      </p:sp>
      <p:sp>
        <p:nvSpPr>
          <p:cNvPr id="49" name="Rectangle 48">
            <a:extLst>
              <a:ext uri="{FF2B5EF4-FFF2-40B4-BE49-F238E27FC236}">
                <a16:creationId xmlns:a16="http://schemas.microsoft.com/office/drawing/2014/main" id="{864B0695-9883-471D-8604-C0704DDB7FA8}"/>
              </a:ext>
            </a:extLst>
          </p:cNvPr>
          <p:cNvSpPr/>
          <p:nvPr/>
        </p:nvSpPr>
        <p:spPr>
          <a:xfrm>
            <a:off x="595616" y="4727155"/>
            <a:ext cx="2797579"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Variable for setpoint of 77°F</a:t>
            </a:r>
          </a:p>
        </p:txBody>
      </p:sp>
      <p:sp>
        <p:nvSpPr>
          <p:cNvPr id="50" name="Rectangle 49">
            <a:extLst>
              <a:ext uri="{FF2B5EF4-FFF2-40B4-BE49-F238E27FC236}">
                <a16:creationId xmlns:a16="http://schemas.microsoft.com/office/drawing/2014/main" id="{A270822B-C444-41F1-8E06-A627A5A88F6D}"/>
              </a:ext>
            </a:extLst>
          </p:cNvPr>
          <p:cNvSpPr/>
          <p:nvPr/>
        </p:nvSpPr>
        <p:spPr>
          <a:xfrm>
            <a:off x="3291282" y="4727155"/>
            <a:ext cx="1660006" cy="369332"/>
          </a:xfrm>
          <a:prstGeom prst="rect">
            <a:avLst/>
          </a:prstGeom>
        </p:spPr>
        <p:txBody>
          <a:bodyPr wrap="non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3087"/>
                </a:solidFill>
                <a:latin typeface="Calibri" panose="020F0502020204030204" pitchFamily="34" charset="0"/>
                <a:ea typeface="Calibri" panose="020F0502020204030204" pitchFamily="34" charset="0"/>
                <a:cs typeface="Times New Roman" panose="02020603050405020304" pitchFamily="18" charset="0"/>
              </a:rPr>
              <a:t>float setpoint;</a:t>
            </a:r>
            <a:endParaRPr lang="en-US" b="1" dirty="0"/>
          </a:p>
        </p:txBody>
      </p:sp>
      <p:sp>
        <p:nvSpPr>
          <p:cNvPr id="3" name="Rectangle 2">
            <a:extLst>
              <a:ext uri="{FF2B5EF4-FFF2-40B4-BE49-F238E27FC236}">
                <a16:creationId xmlns:a16="http://schemas.microsoft.com/office/drawing/2014/main" id="{312D4562-7269-4D73-A0FC-5A89F5BF06D0}"/>
              </a:ext>
            </a:extLst>
          </p:cNvPr>
          <p:cNvSpPr/>
          <p:nvPr/>
        </p:nvSpPr>
        <p:spPr>
          <a:xfrm>
            <a:off x="529719" y="5110474"/>
            <a:ext cx="8690481" cy="923330"/>
          </a:xfrm>
          <a:prstGeom prst="rect">
            <a:avLst/>
          </a:prstGeom>
        </p:spPr>
        <p:txBody>
          <a:bodyPr wrap="square">
            <a:spAutoFit/>
          </a:bodyPr>
          <a:lstStyle/>
          <a:p>
            <a:r>
              <a:rPr lang="en-US" kern="0" dirty="0"/>
              <a:t>Programming tip: since setpoint is a constant value, you can set that value at the beginning of the sketch when you define the variable. This makes it easy to change if you need to adjust the setpoint.</a:t>
            </a:r>
            <a:endParaRPr lang="en-US" dirty="0"/>
          </a:p>
        </p:txBody>
      </p:sp>
      <p:sp>
        <p:nvSpPr>
          <p:cNvPr id="5" name="Rectangle 4">
            <a:extLst>
              <a:ext uri="{FF2B5EF4-FFF2-40B4-BE49-F238E27FC236}">
                <a16:creationId xmlns:a16="http://schemas.microsoft.com/office/drawing/2014/main" id="{4847610E-6FEE-40B2-A3FC-ED6CD728E56C}"/>
              </a:ext>
            </a:extLst>
          </p:cNvPr>
          <p:cNvSpPr/>
          <p:nvPr/>
        </p:nvSpPr>
        <p:spPr>
          <a:xfrm>
            <a:off x="3804223" y="5780956"/>
            <a:ext cx="2169761" cy="369332"/>
          </a:xfrm>
          <a:prstGeom prst="rect">
            <a:avLst/>
          </a:prstGeom>
        </p:spPr>
        <p:txBody>
          <a:bodyPr wrap="none">
            <a:spAutoFit/>
          </a:bodyPr>
          <a:lstStyle/>
          <a:p>
            <a:r>
              <a:rPr lang="en-US" b="1" dirty="0">
                <a:solidFill>
                  <a:srgbClr val="003087"/>
                </a:solidFill>
                <a:latin typeface="Calibri" panose="020F0502020204030204" pitchFamily="34" charset="0"/>
                <a:ea typeface="Calibri" panose="020F0502020204030204" pitchFamily="34" charset="0"/>
                <a:cs typeface="Times New Roman" panose="02020603050405020304" pitchFamily="18" charset="0"/>
              </a:rPr>
              <a:t>float setpoint = 77.0;</a:t>
            </a:r>
            <a:endParaRPr lang="en-US" dirty="0"/>
          </a:p>
        </p:txBody>
      </p:sp>
      <p:sp>
        <p:nvSpPr>
          <p:cNvPr id="53" name="Rectangle 52">
            <a:extLst>
              <a:ext uri="{FF2B5EF4-FFF2-40B4-BE49-F238E27FC236}">
                <a16:creationId xmlns:a16="http://schemas.microsoft.com/office/drawing/2014/main" id="{48A12E3D-5251-492F-A229-7A76947168B9}"/>
              </a:ext>
            </a:extLst>
          </p:cNvPr>
          <p:cNvSpPr/>
          <p:nvPr/>
        </p:nvSpPr>
        <p:spPr>
          <a:xfrm>
            <a:off x="2228459" y="6164275"/>
            <a:ext cx="4572000" cy="646331"/>
          </a:xfrm>
          <a:prstGeom prst="rect">
            <a:avLst/>
          </a:prstGeom>
        </p:spPr>
        <p:txBody>
          <a:bodyPr wrap="square">
            <a:spAutoFit/>
          </a:bodyPr>
          <a:lstStyle/>
          <a:p>
            <a:r>
              <a:rPr lang="en-US" kern="0" dirty="0"/>
              <a:t>Remember to put .0 with your whole numbers so the Arduino looks for the decimal values.</a:t>
            </a:r>
            <a:endParaRPr lang="en-US" dirty="0"/>
          </a:p>
        </p:txBody>
      </p:sp>
    </p:spTree>
    <p:extLst>
      <p:ext uri="{BB962C8B-B14F-4D97-AF65-F5344CB8AC3E}">
        <p14:creationId xmlns:p14="http://schemas.microsoft.com/office/powerpoint/2010/main" val="9354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45" grpId="0"/>
      <p:bldP spid="2" grpId="0"/>
      <p:bldP spid="47" grpId="0"/>
      <p:bldP spid="48" grpId="0"/>
      <p:bldP spid="49" grpId="0"/>
      <p:bldP spid="50" grpId="0"/>
      <p:bldP spid="3" grpId="0"/>
      <p:bldP spid="5"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58484" y="153932"/>
            <a:ext cx="8563869" cy="705609"/>
          </a:xfrm>
        </p:spPr>
        <p:txBody>
          <a:bodyPr/>
          <a:lstStyle/>
          <a:p>
            <a:r>
              <a:rPr lang="en-US" dirty="0"/>
              <a:t>Transistors with Arduino Application</a:t>
            </a:r>
          </a:p>
        </p:txBody>
      </p:sp>
      <p:sp>
        <p:nvSpPr>
          <p:cNvPr id="23" name="Content Placeholder 2"/>
          <p:cNvSpPr>
            <a:spLocks noGrp="1"/>
          </p:cNvSpPr>
          <p:nvPr>
            <p:ph idx="1"/>
          </p:nvPr>
        </p:nvSpPr>
        <p:spPr>
          <a:xfrm>
            <a:off x="314501" y="967536"/>
            <a:ext cx="11231175" cy="5388814"/>
          </a:xfrm>
        </p:spPr>
        <p:txBody>
          <a:bodyPr>
            <a:noAutofit/>
          </a:bodyPr>
          <a:lstStyle/>
          <a:p>
            <a:pPr>
              <a:spcBef>
                <a:spcPct val="20000"/>
              </a:spcBef>
              <a:defRPr/>
            </a:pPr>
            <a:r>
              <a:rPr lang="en-US" sz="2400" kern="0" dirty="0"/>
              <a:t>What do you need to put in your setup function?</a:t>
            </a:r>
          </a:p>
          <a:p>
            <a:pPr marL="0" indent="0">
              <a:spcBef>
                <a:spcPct val="20000"/>
              </a:spcBef>
              <a:buNone/>
              <a:defRPr/>
            </a:pPr>
            <a:endParaRPr lang="en-US" sz="2400" kern="0" dirty="0"/>
          </a:p>
          <a:p>
            <a:pPr>
              <a:spcBef>
                <a:spcPct val="20000"/>
              </a:spcBef>
              <a:defRPr/>
            </a:pPr>
            <a:r>
              <a:rPr lang="en-US" sz="2400" kern="0" dirty="0"/>
              <a:t>What is the first thing you need to do in your main loop function?</a:t>
            </a:r>
          </a:p>
          <a:p>
            <a:pPr>
              <a:spcBef>
                <a:spcPct val="20000"/>
              </a:spcBef>
              <a:defRPr/>
            </a:pPr>
            <a:endParaRPr lang="en-US" sz="2400" kern="0" dirty="0"/>
          </a:p>
          <a:p>
            <a:pPr>
              <a:spcBef>
                <a:spcPct val="20000"/>
              </a:spcBef>
              <a:defRPr/>
            </a:pPr>
            <a:r>
              <a:rPr lang="en-US" sz="2400" kern="0" dirty="0"/>
              <a:t>What type of value are the thermistors points collected as?</a:t>
            </a:r>
          </a:p>
          <a:p>
            <a:pPr>
              <a:spcBef>
                <a:spcPct val="20000"/>
              </a:spcBef>
              <a:defRPr/>
            </a:pPr>
            <a:r>
              <a:rPr lang="en-US" sz="2400" kern="0" dirty="0"/>
              <a:t>You need to convert the analog values into temperature values. How can you do this?</a:t>
            </a:r>
          </a:p>
          <a:p>
            <a:pPr>
              <a:spcBef>
                <a:spcPct val="20000"/>
              </a:spcBef>
              <a:defRPr/>
            </a:pPr>
            <a:endParaRPr lang="en-US" sz="2400" kern="0" dirty="0"/>
          </a:p>
          <a:p>
            <a:pPr>
              <a:spcBef>
                <a:spcPct val="20000"/>
              </a:spcBef>
              <a:defRPr/>
            </a:pPr>
            <a:r>
              <a:rPr lang="en-US" sz="2400" kern="0" dirty="0"/>
              <a:t>Remember to print the values you collected from the thermistor and their corresponding °F values on the serial monitor. Why is it good to do this?</a:t>
            </a:r>
          </a:p>
          <a:p>
            <a:pPr>
              <a:spcBef>
                <a:spcPct val="20000"/>
              </a:spcBef>
              <a:defRPr/>
            </a:pPr>
            <a:endParaRPr lang="en-US" sz="2400" kern="0" dirty="0"/>
          </a:p>
          <a:p>
            <a:pPr>
              <a:spcBef>
                <a:spcPct val="20000"/>
              </a:spcBef>
              <a:defRPr/>
            </a:pPr>
            <a:endParaRPr lang="en-US" sz="2400" kern="0" dirty="0"/>
          </a:p>
          <a:p>
            <a:pPr marL="0" indent="0">
              <a:spcBef>
                <a:spcPct val="20000"/>
              </a:spcBef>
              <a:buNone/>
              <a:defRPr/>
            </a:pPr>
            <a:endParaRPr lang="en-US" sz="2400" kern="0" dirty="0"/>
          </a:p>
        </p:txBody>
      </p:sp>
      <p:sp>
        <p:nvSpPr>
          <p:cNvPr id="4" name="Slide Number Placeholder 3"/>
          <p:cNvSpPr>
            <a:spLocks noGrp="1"/>
          </p:cNvSpPr>
          <p:nvPr>
            <p:ph type="sldNum" sz="quarter" idx="12"/>
          </p:nvPr>
        </p:nvSpPr>
        <p:spPr/>
        <p:txBody>
          <a:bodyPr/>
          <a:lstStyle/>
          <a:p>
            <a:fld id="{AF9F945A-7155-4828-81E1-722329993529}" type="slidenum">
              <a:rPr lang="en-US" smtClean="0"/>
              <a:t>11</a:t>
            </a:fld>
            <a:endParaRPr lang="en-US" dirty="0"/>
          </a:p>
        </p:txBody>
      </p:sp>
      <p:sp>
        <p:nvSpPr>
          <p:cNvPr id="45" name="Rectangle 44">
            <a:extLst>
              <a:ext uri="{FF2B5EF4-FFF2-40B4-BE49-F238E27FC236}">
                <a16:creationId xmlns:a16="http://schemas.microsoft.com/office/drawing/2014/main" id="{279576AF-8589-4695-AE4A-44D0604C3F01}"/>
              </a:ext>
            </a:extLst>
          </p:cNvPr>
          <p:cNvSpPr/>
          <p:nvPr/>
        </p:nvSpPr>
        <p:spPr>
          <a:xfrm>
            <a:off x="750580" y="1370254"/>
            <a:ext cx="9098500"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Initialize the serial monitor and pin Mode for digital pin connected to the transistor</a:t>
            </a:r>
          </a:p>
        </p:txBody>
      </p:sp>
      <p:sp>
        <p:nvSpPr>
          <p:cNvPr id="47" name="Rectangle 46">
            <a:extLst>
              <a:ext uri="{FF2B5EF4-FFF2-40B4-BE49-F238E27FC236}">
                <a16:creationId xmlns:a16="http://schemas.microsoft.com/office/drawing/2014/main" id="{5E6266A7-61DA-4743-8EEF-6AAEE4B56323}"/>
              </a:ext>
            </a:extLst>
          </p:cNvPr>
          <p:cNvSpPr/>
          <p:nvPr/>
        </p:nvSpPr>
        <p:spPr>
          <a:xfrm>
            <a:off x="750580" y="2195214"/>
            <a:ext cx="5948403"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Collect values from the thermistor</a:t>
            </a:r>
          </a:p>
        </p:txBody>
      </p:sp>
      <p:sp>
        <p:nvSpPr>
          <p:cNvPr id="55" name="Rectangle 54">
            <a:extLst>
              <a:ext uri="{FF2B5EF4-FFF2-40B4-BE49-F238E27FC236}">
                <a16:creationId xmlns:a16="http://schemas.microsoft.com/office/drawing/2014/main" id="{2A178484-AA35-4AA9-BB66-F970D3E1497A}"/>
              </a:ext>
            </a:extLst>
          </p:cNvPr>
          <p:cNvSpPr/>
          <p:nvPr/>
        </p:nvSpPr>
        <p:spPr>
          <a:xfrm>
            <a:off x="750579" y="3360190"/>
            <a:ext cx="5948403"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Use inverted calibration equation</a:t>
            </a:r>
          </a:p>
        </p:txBody>
      </p:sp>
      <p:sp>
        <p:nvSpPr>
          <p:cNvPr id="56" name="Rectangle 55">
            <a:extLst>
              <a:ext uri="{FF2B5EF4-FFF2-40B4-BE49-F238E27FC236}">
                <a16:creationId xmlns:a16="http://schemas.microsoft.com/office/drawing/2014/main" id="{6547E70B-6ECD-4B60-82E1-87D43EDE5097}"/>
              </a:ext>
            </a:extLst>
          </p:cNvPr>
          <p:cNvSpPr/>
          <p:nvPr/>
        </p:nvSpPr>
        <p:spPr>
          <a:xfrm>
            <a:off x="7978148" y="2603971"/>
            <a:ext cx="1565652"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Analog Values</a:t>
            </a:r>
          </a:p>
        </p:txBody>
      </p:sp>
      <p:sp>
        <p:nvSpPr>
          <p:cNvPr id="57" name="Rectangle 56">
            <a:extLst>
              <a:ext uri="{FF2B5EF4-FFF2-40B4-BE49-F238E27FC236}">
                <a16:creationId xmlns:a16="http://schemas.microsoft.com/office/drawing/2014/main" id="{01C8C2C1-A7D6-4C64-9DB9-1AD031A06F12}"/>
              </a:ext>
            </a:extLst>
          </p:cNvPr>
          <p:cNvSpPr/>
          <p:nvPr/>
        </p:nvSpPr>
        <p:spPr>
          <a:xfrm>
            <a:off x="750578" y="4555365"/>
            <a:ext cx="10892782" cy="646331"/>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Seeing the values on the serial monitor helps you to know what temperature values you are reading, lets you know where in the sketch you are, and helps you troubleshoot issues with the sketch.</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092E93F-E8A4-4D8E-9C97-13AFAE6B9C3E}"/>
                  </a:ext>
                </a:extLst>
              </p:cNvPr>
              <p:cNvSpPr/>
              <p:nvPr/>
            </p:nvSpPr>
            <p:spPr>
              <a:xfrm>
                <a:off x="3120602" y="5371465"/>
                <a:ext cx="644336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𝑻𝒆𝒎𝒑𝑭</m:t>
                      </m:r>
                      <m:r>
                        <a:rPr lang="en-US" sz="2400" b="1" i="1" smtClean="0">
                          <a:latin typeface="Cambria Math" panose="02040503050406030204" pitchFamily="18" charset="0"/>
                        </a:rPr>
                        <m:t> =</m:t>
                      </m:r>
                      <m:r>
                        <a:rPr lang="en-US" sz="2400" b="1" i="1">
                          <a:latin typeface="Cambria Math" panose="02040503050406030204" pitchFamily="18" charset="0"/>
                        </a:rPr>
                        <m:t>𝟎</m:t>
                      </m:r>
                      <m:r>
                        <a:rPr lang="en-US" sz="2400" b="1" i="1">
                          <a:latin typeface="Cambria Math" panose="02040503050406030204" pitchFamily="18" charset="0"/>
                        </a:rPr>
                        <m:t>.</m:t>
                      </m:r>
                      <m:r>
                        <a:rPr lang="en-US" sz="2400" b="1" i="1">
                          <a:latin typeface="Cambria Math" panose="02040503050406030204" pitchFamily="18" charset="0"/>
                        </a:rPr>
                        <m:t>𝟐𝟎𝟔𝟑</m:t>
                      </m:r>
                      <m:r>
                        <a:rPr lang="en-US" sz="2400" b="1" i="1" smtClean="0">
                          <a:latin typeface="Cambria Math" panose="02040503050406030204" pitchFamily="18" charset="0"/>
                        </a:rPr>
                        <m:t>∗</m:t>
                      </m:r>
                      <m:r>
                        <a:rPr lang="en-US" sz="2400" b="1" i="1">
                          <a:latin typeface="Cambria Math" panose="02040503050406030204" pitchFamily="18" charset="0"/>
                        </a:rPr>
                        <m:t>𝑨𝒏𝒂𝒍𝒐𝒈𝑽𝒂𝒍𝒖𝒆</m:t>
                      </m:r>
                      <m:r>
                        <a:rPr lang="en-US" sz="2400" b="1" i="1">
                          <a:latin typeface="Cambria Math" panose="02040503050406030204" pitchFamily="18" charset="0"/>
                        </a:rPr>
                        <m:t>−</m:t>
                      </m:r>
                      <m:r>
                        <a:rPr lang="en-US" sz="2400" b="1" i="1">
                          <a:latin typeface="Cambria Math" panose="02040503050406030204" pitchFamily="18" charset="0"/>
                        </a:rPr>
                        <m:t>𝟐𝟔</m:t>
                      </m:r>
                      <m:r>
                        <a:rPr lang="en-US" sz="2400" b="1" i="1">
                          <a:latin typeface="Cambria Math" panose="02040503050406030204" pitchFamily="18" charset="0"/>
                        </a:rPr>
                        <m:t>.</m:t>
                      </m:r>
                      <m:r>
                        <a:rPr lang="en-US" sz="2400" b="1" i="1">
                          <a:latin typeface="Cambria Math" panose="02040503050406030204" pitchFamily="18" charset="0"/>
                        </a:rPr>
                        <m:t>𝟒𝟐𝟖</m:t>
                      </m:r>
                    </m:oMath>
                  </m:oMathPara>
                </a14:m>
                <a:endParaRPr lang="en-US" sz="2400" b="1" dirty="0"/>
              </a:p>
            </p:txBody>
          </p:sp>
        </mc:Choice>
        <mc:Fallback xmlns="">
          <p:sp>
            <p:nvSpPr>
              <p:cNvPr id="2" name="Rectangle 1">
                <a:extLst>
                  <a:ext uri="{FF2B5EF4-FFF2-40B4-BE49-F238E27FC236}">
                    <a16:creationId xmlns:a16="http://schemas.microsoft.com/office/drawing/2014/main" id="{A092E93F-E8A4-4D8E-9C97-13AFAE6B9C3E}"/>
                  </a:ext>
                </a:extLst>
              </p:cNvPr>
              <p:cNvSpPr>
                <a:spLocks noRot="1" noChangeAspect="1" noMove="1" noResize="1" noEditPoints="1" noAdjustHandles="1" noChangeArrowheads="1" noChangeShapeType="1" noTextEdit="1"/>
              </p:cNvSpPr>
              <p:nvPr/>
            </p:nvSpPr>
            <p:spPr>
              <a:xfrm>
                <a:off x="3120602" y="5371465"/>
                <a:ext cx="6443367" cy="461665"/>
              </a:xfrm>
              <a:prstGeom prst="rect">
                <a:avLst/>
              </a:prstGeom>
              <a:blipFill>
                <a:blip r:embed="rId2"/>
                <a:stretch>
                  <a:fillRect b="-1842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2F7635C-4A3D-44DE-825B-FB543C5C0FE2}"/>
              </a:ext>
            </a:extLst>
          </p:cNvPr>
          <p:cNvSpPr/>
          <p:nvPr/>
        </p:nvSpPr>
        <p:spPr>
          <a:xfrm>
            <a:off x="1516980" y="5922445"/>
            <a:ext cx="7312899" cy="523220"/>
          </a:xfrm>
          <a:prstGeom prst="rect">
            <a:avLst/>
          </a:prstGeom>
        </p:spPr>
        <p:txBody>
          <a:bodyPr wrap="none">
            <a:spAutoFit/>
          </a:bodyPr>
          <a:lstStyle/>
          <a:p>
            <a:r>
              <a:rPr lang="en-US" sz="2800" u="sng" dirty="0"/>
              <a:t>2022 Data</a:t>
            </a:r>
            <a:r>
              <a:rPr lang="en-US" sz="2800" dirty="0"/>
              <a:t>:  </a:t>
            </a:r>
            <a:r>
              <a:rPr lang="en-US" sz="2800" dirty="0" err="1"/>
              <a:t>TempF</a:t>
            </a:r>
            <a:r>
              <a:rPr lang="en-US" sz="2800" dirty="0"/>
              <a:t> = 0.19 * </a:t>
            </a:r>
            <a:r>
              <a:rPr lang="en-US" sz="2800" dirty="0" err="1"/>
              <a:t>AnalogValue</a:t>
            </a:r>
            <a:r>
              <a:rPr lang="en-US" sz="2800" dirty="0"/>
              <a:t> - 20.943</a:t>
            </a:r>
          </a:p>
        </p:txBody>
      </p:sp>
    </p:spTree>
    <p:extLst>
      <p:ext uri="{BB962C8B-B14F-4D97-AF65-F5344CB8AC3E}">
        <p14:creationId xmlns:p14="http://schemas.microsoft.com/office/powerpoint/2010/main" val="37879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45" grpId="0"/>
      <p:bldP spid="47"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58484" y="153932"/>
            <a:ext cx="8563869" cy="705609"/>
          </a:xfrm>
        </p:spPr>
        <p:txBody>
          <a:bodyPr/>
          <a:lstStyle/>
          <a:p>
            <a:r>
              <a:rPr lang="en-US" dirty="0"/>
              <a:t>Transistors with Arduino Application</a:t>
            </a:r>
          </a:p>
        </p:txBody>
      </p:sp>
      <p:sp>
        <p:nvSpPr>
          <p:cNvPr id="23" name="Content Placeholder 2"/>
          <p:cNvSpPr>
            <a:spLocks noGrp="1"/>
          </p:cNvSpPr>
          <p:nvPr>
            <p:ph idx="1"/>
          </p:nvPr>
        </p:nvSpPr>
        <p:spPr>
          <a:xfrm>
            <a:off x="314501" y="967536"/>
            <a:ext cx="11231175" cy="3553664"/>
          </a:xfrm>
        </p:spPr>
        <p:txBody>
          <a:bodyPr>
            <a:noAutofit/>
          </a:bodyPr>
          <a:lstStyle/>
          <a:p>
            <a:pPr>
              <a:spcBef>
                <a:spcPct val="20000"/>
              </a:spcBef>
              <a:defRPr/>
            </a:pPr>
            <a:r>
              <a:rPr lang="en-US" sz="2400" kern="0" dirty="0"/>
              <a:t>Compare your temperature value with your setpoint value. What type of statement do you need to use for the comparison?</a:t>
            </a:r>
          </a:p>
          <a:p>
            <a:pPr>
              <a:spcBef>
                <a:spcPct val="20000"/>
              </a:spcBef>
              <a:defRPr/>
            </a:pPr>
            <a:r>
              <a:rPr lang="en-US" sz="2400" kern="0" dirty="0"/>
              <a:t>What should the comparison statement be?</a:t>
            </a:r>
          </a:p>
          <a:p>
            <a:pPr>
              <a:spcBef>
                <a:spcPct val="20000"/>
              </a:spcBef>
              <a:defRPr/>
            </a:pPr>
            <a:r>
              <a:rPr lang="en-US" sz="2400" kern="0" dirty="0"/>
              <a:t>If the condition is met, what should the Arduino do and how?</a:t>
            </a:r>
          </a:p>
          <a:p>
            <a:pPr>
              <a:spcBef>
                <a:spcPct val="20000"/>
              </a:spcBef>
              <a:defRPr/>
            </a:pPr>
            <a:endParaRPr lang="en-US" sz="2400" kern="0" dirty="0"/>
          </a:p>
          <a:p>
            <a:pPr>
              <a:spcBef>
                <a:spcPct val="20000"/>
              </a:spcBef>
              <a:defRPr/>
            </a:pPr>
            <a:r>
              <a:rPr lang="en-US" sz="2400" kern="0" dirty="0"/>
              <a:t>How do you make the LED turn off when the condition is not met?</a:t>
            </a:r>
          </a:p>
          <a:p>
            <a:pPr>
              <a:spcBef>
                <a:spcPct val="20000"/>
              </a:spcBef>
              <a:defRPr/>
            </a:pPr>
            <a:endParaRPr lang="en-US" sz="2400" kern="0" dirty="0"/>
          </a:p>
          <a:p>
            <a:pPr>
              <a:spcBef>
                <a:spcPct val="20000"/>
              </a:spcBef>
              <a:defRPr/>
            </a:pPr>
            <a:r>
              <a:rPr lang="en-US" sz="2400" kern="0" dirty="0"/>
              <a:t>Remember it is a good practice to print to the serial monitor when the condition is met and the LED is on as well as when the condition is not met and the LED is off.</a:t>
            </a:r>
          </a:p>
          <a:p>
            <a:pPr marL="0" indent="0">
              <a:spcBef>
                <a:spcPct val="20000"/>
              </a:spcBef>
              <a:buNone/>
              <a:defRPr/>
            </a:pPr>
            <a:endParaRPr lang="en-US" sz="2400" kern="0" dirty="0"/>
          </a:p>
        </p:txBody>
      </p:sp>
      <p:sp>
        <p:nvSpPr>
          <p:cNvPr id="4" name="Slide Number Placeholder 3"/>
          <p:cNvSpPr>
            <a:spLocks noGrp="1"/>
          </p:cNvSpPr>
          <p:nvPr>
            <p:ph type="sldNum" sz="quarter" idx="12"/>
          </p:nvPr>
        </p:nvSpPr>
        <p:spPr/>
        <p:txBody>
          <a:bodyPr/>
          <a:lstStyle/>
          <a:p>
            <a:fld id="{AF9F945A-7155-4828-81E1-722329993529}" type="slidenum">
              <a:rPr lang="en-US" smtClean="0"/>
              <a:t>12</a:t>
            </a:fld>
            <a:endParaRPr lang="en-US" dirty="0"/>
          </a:p>
        </p:txBody>
      </p:sp>
      <p:sp>
        <p:nvSpPr>
          <p:cNvPr id="45" name="Rectangle 44">
            <a:extLst>
              <a:ext uri="{FF2B5EF4-FFF2-40B4-BE49-F238E27FC236}">
                <a16:creationId xmlns:a16="http://schemas.microsoft.com/office/drawing/2014/main" id="{279576AF-8589-4695-AE4A-44D0604C3F01}"/>
              </a:ext>
            </a:extLst>
          </p:cNvPr>
          <p:cNvSpPr/>
          <p:nvPr/>
        </p:nvSpPr>
        <p:spPr>
          <a:xfrm>
            <a:off x="5304540" y="1339724"/>
            <a:ext cx="1718302" cy="369332"/>
          </a:xfrm>
          <a:prstGeom prst="rect">
            <a:avLst/>
          </a:prstGeom>
        </p:spPr>
        <p:txBody>
          <a:bodyPr wrap="square">
            <a:spAutoFit/>
          </a:bodyPr>
          <a:lstStyle/>
          <a:p>
            <a:r>
              <a:rPr lang="en-US" b="1" dirty="0">
                <a:solidFill>
                  <a:srgbClr val="003087"/>
                </a:solidFill>
                <a:latin typeface="Calibri" panose="020F0502020204030204" pitchFamily="34" charset="0"/>
                <a:ea typeface="Calibri" panose="020F0502020204030204" pitchFamily="34" charset="0"/>
                <a:cs typeface="Times New Roman" panose="02020603050405020304" pitchFamily="18" charset="0"/>
              </a:rPr>
              <a:t>If</a:t>
            </a:r>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 statement</a:t>
            </a:r>
          </a:p>
        </p:txBody>
      </p:sp>
      <p:sp>
        <p:nvSpPr>
          <p:cNvPr id="57" name="Rectangle 56">
            <a:extLst>
              <a:ext uri="{FF2B5EF4-FFF2-40B4-BE49-F238E27FC236}">
                <a16:creationId xmlns:a16="http://schemas.microsoft.com/office/drawing/2014/main" id="{01C8C2C1-A7D6-4C64-9DB9-1AD031A06F12}"/>
              </a:ext>
            </a:extLst>
          </p:cNvPr>
          <p:cNvSpPr/>
          <p:nvPr/>
        </p:nvSpPr>
        <p:spPr>
          <a:xfrm>
            <a:off x="483696" y="2498405"/>
            <a:ext cx="11312063"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Turn on the LED by using the transistor. Turning the digital pin connected to the transistor to HIGH will turn the LED on.</a:t>
            </a:r>
          </a:p>
        </p:txBody>
      </p:sp>
      <p:sp>
        <p:nvSpPr>
          <p:cNvPr id="10" name="Rectangle 9">
            <a:extLst>
              <a:ext uri="{FF2B5EF4-FFF2-40B4-BE49-F238E27FC236}">
                <a16:creationId xmlns:a16="http://schemas.microsoft.com/office/drawing/2014/main" id="{B39C78C0-C4F1-48F4-8731-25DD862DA81C}"/>
              </a:ext>
            </a:extLst>
          </p:cNvPr>
          <p:cNvSpPr/>
          <p:nvPr/>
        </p:nvSpPr>
        <p:spPr>
          <a:xfrm>
            <a:off x="6163690" y="1725643"/>
            <a:ext cx="2766949"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If (</a:t>
            </a:r>
            <a:r>
              <a:rPr lang="en-US" dirty="0" err="1">
                <a:solidFill>
                  <a:srgbClr val="003087"/>
                </a:solidFill>
                <a:latin typeface="Calibri" panose="020F0502020204030204" pitchFamily="34" charset="0"/>
                <a:ea typeface="Calibri" panose="020F0502020204030204" pitchFamily="34" charset="0"/>
                <a:cs typeface="Times New Roman" panose="02020603050405020304" pitchFamily="18" charset="0"/>
              </a:rPr>
              <a:t>tempF</a:t>
            </a:r>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 &gt; setpoint)</a:t>
            </a:r>
          </a:p>
        </p:txBody>
      </p:sp>
      <p:sp>
        <p:nvSpPr>
          <p:cNvPr id="11" name="Rectangle 10">
            <a:extLst>
              <a:ext uri="{FF2B5EF4-FFF2-40B4-BE49-F238E27FC236}">
                <a16:creationId xmlns:a16="http://schemas.microsoft.com/office/drawing/2014/main" id="{EBA8EB1B-0A3C-4D08-AE57-795FF0CA514A}"/>
              </a:ext>
            </a:extLst>
          </p:cNvPr>
          <p:cNvSpPr/>
          <p:nvPr/>
        </p:nvSpPr>
        <p:spPr>
          <a:xfrm>
            <a:off x="507658" y="3268696"/>
            <a:ext cx="11312063"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Turn the digital pin connected to the transistor to LOW in an </a:t>
            </a:r>
            <a:r>
              <a:rPr lang="en-US" b="1" dirty="0">
                <a:solidFill>
                  <a:srgbClr val="003087"/>
                </a:solidFill>
                <a:latin typeface="Calibri" panose="020F0502020204030204" pitchFamily="34" charset="0"/>
                <a:ea typeface="Calibri" panose="020F0502020204030204" pitchFamily="34" charset="0"/>
                <a:cs typeface="Times New Roman" panose="02020603050405020304" pitchFamily="18" charset="0"/>
              </a:rPr>
              <a:t>else</a:t>
            </a:r>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 statement.</a:t>
            </a:r>
          </a:p>
        </p:txBody>
      </p:sp>
    </p:spTree>
    <p:extLst>
      <p:ext uri="{BB962C8B-B14F-4D97-AF65-F5344CB8AC3E}">
        <p14:creationId xmlns:p14="http://schemas.microsoft.com/office/powerpoint/2010/main" val="8259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45" grpId="0"/>
      <p:bldP spid="5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58484" y="153932"/>
            <a:ext cx="8563869" cy="705609"/>
          </a:xfrm>
        </p:spPr>
        <p:txBody>
          <a:bodyPr/>
          <a:lstStyle/>
          <a:p>
            <a:r>
              <a:rPr lang="en-US" dirty="0"/>
              <a:t>Transistors with Arduino Application</a:t>
            </a:r>
          </a:p>
        </p:txBody>
      </p:sp>
      <p:sp>
        <p:nvSpPr>
          <p:cNvPr id="4" name="Slide Number Placeholder 3"/>
          <p:cNvSpPr>
            <a:spLocks noGrp="1"/>
          </p:cNvSpPr>
          <p:nvPr>
            <p:ph type="sldNum" sz="quarter" idx="12"/>
          </p:nvPr>
        </p:nvSpPr>
        <p:spPr/>
        <p:txBody>
          <a:bodyPr/>
          <a:lstStyle/>
          <a:p>
            <a:fld id="{AF9F945A-7155-4828-81E1-722329993529}" type="slidenum">
              <a:rPr lang="en-US" smtClean="0"/>
              <a:t>13</a:t>
            </a:fld>
            <a:endParaRPr lang="en-US"/>
          </a:p>
        </p:txBody>
      </p:sp>
      <p:pic>
        <p:nvPicPr>
          <p:cNvPr id="6" name="Picture 5">
            <a:extLst>
              <a:ext uri="{FF2B5EF4-FFF2-40B4-BE49-F238E27FC236}">
                <a16:creationId xmlns:a16="http://schemas.microsoft.com/office/drawing/2014/main" id="{70D3752C-F93D-45BA-8D70-8E6440A5B0D9}"/>
              </a:ext>
            </a:extLst>
          </p:cNvPr>
          <p:cNvPicPr>
            <a:picLocks noChangeAspect="1"/>
          </p:cNvPicPr>
          <p:nvPr/>
        </p:nvPicPr>
        <p:blipFill>
          <a:blip r:embed="rId2"/>
          <a:stretch>
            <a:fillRect/>
          </a:stretch>
        </p:blipFill>
        <p:spPr>
          <a:xfrm>
            <a:off x="375204" y="859541"/>
            <a:ext cx="7342332" cy="5379802"/>
          </a:xfrm>
          <a:prstGeom prst="rect">
            <a:avLst/>
          </a:prstGeom>
        </p:spPr>
      </p:pic>
      <p:pic>
        <p:nvPicPr>
          <p:cNvPr id="7" name="Picture 6">
            <a:extLst>
              <a:ext uri="{FF2B5EF4-FFF2-40B4-BE49-F238E27FC236}">
                <a16:creationId xmlns:a16="http://schemas.microsoft.com/office/drawing/2014/main" id="{7F9C2DEF-E98D-490B-9DC3-37BEBAECA574}"/>
              </a:ext>
            </a:extLst>
          </p:cNvPr>
          <p:cNvPicPr>
            <a:picLocks noChangeAspect="1"/>
          </p:cNvPicPr>
          <p:nvPr/>
        </p:nvPicPr>
        <p:blipFill>
          <a:blip r:embed="rId3"/>
          <a:stretch>
            <a:fillRect/>
          </a:stretch>
        </p:blipFill>
        <p:spPr>
          <a:xfrm>
            <a:off x="6446832" y="859541"/>
            <a:ext cx="5294958" cy="2569459"/>
          </a:xfrm>
          <a:prstGeom prst="rect">
            <a:avLst/>
          </a:prstGeom>
        </p:spPr>
      </p:pic>
      <p:sp>
        <p:nvSpPr>
          <p:cNvPr id="50" name="Rectangle 49">
            <a:extLst>
              <a:ext uri="{FF2B5EF4-FFF2-40B4-BE49-F238E27FC236}">
                <a16:creationId xmlns:a16="http://schemas.microsoft.com/office/drawing/2014/main" id="{7C5C7875-31BE-4A03-878F-E67A62225B43}"/>
              </a:ext>
            </a:extLst>
          </p:cNvPr>
          <p:cNvSpPr/>
          <p:nvPr/>
        </p:nvSpPr>
        <p:spPr>
          <a:xfrm>
            <a:off x="8287390" y="4240405"/>
            <a:ext cx="3454400" cy="1477328"/>
          </a:xfrm>
          <a:prstGeom prst="rect">
            <a:avLst/>
          </a:prstGeom>
        </p:spPr>
        <p:txBody>
          <a:bodyPr wrap="square">
            <a:spAutoFit/>
          </a:bodyPr>
          <a:lstStyle/>
          <a:p>
            <a:r>
              <a:rPr lang="en-US" i="1" dirty="0">
                <a:solidFill>
                  <a:srgbClr val="003087"/>
                </a:solidFill>
                <a:latin typeface="Calibri" panose="020F0502020204030204" pitchFamily="34" charset="0"/>
                <a:ea typeface="Calibri" panose="020F0502020204030204" pitchFamily="34" charset="0"/>
                <a:cs typeface="Times New Roman" panose="02020603050405020304" pitchFamily="18" charset="0"/>
              </a:rPr>
              <a:t>If the LED represents the heater mechanism on the sous vide, how do you think this activity is similar to the sous vide project that you are working towards?</a:t>
            </a:r>
          </a:p>
        </p:txBody>
      </p:sp>
    </p:spTree>
    <p:extLst>
      <p:ext uri="{BB962C8B-B14F-4D97-AF65-F5344CB8AC3E}">
        <p14:creationId xmlns:p14="http://schemas.microsoft.com/office/powerpoint/2010/main" val="742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98C125-B60F-4B22-8438-21CF54649153}"/>
              </a:ext>
            </a:extLst>
          </p:cNvPr>
          <p:cNvSpPr>
            <a:spLocks noGrp="1"/>
          </p:cNvSpPr>
          <p:nvPr>
            <p:ph type="sldNum" sz="quarter" idx="12"/>
          </p:nvPr>
        </p:nvSpPr>
        <p:spPr/>
        <p:txBody>
          <a:bodyPr/>
          <a:lstStyle/>
          <a:p>
            <a:fld id="{9CEB20FD-57B4-4116-B954-02381E95969F}" type="slidenum">
              <a:rPr lang="en-US" smtClean="0"/>
              <a:pPr/>
              <a:t>14</a:t>
            </a:fld>
            <a:endParaRPr lang="en-US" dirty="0"/>
          </a:p>
        </p:txBody>
      </p:sp>
      <p:sp>
        <p:nvSpPr>
          <p:cNvPr id="6" name="Rectangle 5">
            <a:extLst>
              <a:ext uri="{FF2B5EF4-FFF2-40B4-BE49-F238E27FC236}">
                <a16:creationId xmlns:a16="http://schemas.microsoft.com/office/drawing/2014/main" id="{AA180857-F10E-4D05-8F55-5664813D7D2E}"/>
              </a:ext>
            </a:extLst>
          </p:cNvPr>
          <p:cNvSpPr/>
          <p:nvPr/>
        </p:nvSpPr>
        <p:spPr>
          <a:xfrm>
            <a:off x="1453661" y="251607"/>
            <a:ext cx="6096000" cy="5909310"/>
          </a:xfrm>
          <a:prstGeom prst="rect">
            <a:avLst/>
          </a:prstGeom>
        </p:spPr>
        <p:txBody>
          <a:bodyPr>
            <a:spAutoFit/>
          </a:bodyPr>
          <a:lstStyle/>
          <a:p>
            <a:r>
              <a:rPr lang="en-US" dirty="0"/>
              <a:t>int </a:t>
            </a:r>
            <a:r>
              <a:rPr lang="en-US" dirty="0" err="1"/>
              <a:t>val</a:t>
            </a:r>
            <a:r>
              <a:rPr lang="en-US" dirty="0"/>
              <a:t>;</a:t>
            </a:r>
          </a:p>
          <a:p>
            <a:r>
              <a:rPr lang="en-US" dirty="0"/>
              <a:t>float </a:t>
            </a:r>
            <a:r>
              <a:rPr lang="en-US" dirty="0" err="1"/>
              <a:t>tempF</a:t>
            </a:r>
            <a:r>
              <a:rPr lang="en-US" dirty="0"/>
              <a:t>;</a:t>
            </a:r>
          </a:p>
          <a:p>
            <a:r>
              <a:rPr lang="en-US" dirty="0"/>
              <a:t>float setpoint = 75.0;</a:t>
            </a:r>
          </a:p>
          <a:p>
            <a:endParaRPr lang="en-US" dirty="0"/>
          </a:p>
          <a:p>
            <a:r>
              <a:rPr lang="en-US" dirty="0"/>
              <a:t>void setup() {  </a:t>
            </a:r>
          </a:p>
          <a:p>
            <a:r>
              <a:rPr lang="en-US" dirty="0"/>
              <a:t>   </a:t>
            </a:r>
            <a:r>
              <a:rPr lang="en-US" dirty="0" err="1"/>
              <a:t>Serial.begin</a:t>
            </a:r>
            <a:r>
              <a:rPr lang="en-US" dirty="0"/>
              <a:t>(9600); </a:t>
            </a:r>
          </a:p>
          <a:p>
            <a:r>
              <a:rPr lang="en-US" dirty="0"/>
              <a:t>   </a:t>
            </a:r>
            <a:r>
              <a:rPr lang="en-US" dirty="0" err="1"/>
              <a:t>pinMode</a:t>
            </a:r>
            <a:r>
              <a:rPr lang="en-US" dirty="0"/>
              <a:t>(4,OUTPUT);             </a:t>
            </a:r>
          </a:p>
          <a:p>
            <a:r>
              <a:rPr lang="en-US" dirty="0"/>
              <a:t>}</a:t>
            </a:r>
          </a:p>
          <a:p>
            <a:endParaRPr lang="en-US" dirty="0"/>
          </a:p>
          <a:p>
            <a:r>
              <a:rPr lang="en-US" dirty="0"/>
              <a:t>void loop() {</a:t>
            </a:r>
          </a:p>
          <a:p>
            <a:r>
              <a:rPr lang="en-US" dirty="0"/>
              <a:t>    </a:t>
            </a:r>
            <a:r>
              <a:rPr lang="en-US" dirty="0" err="1"/>
              <a:t>val</a:t>
            </a:r>
            <a:r>
              <a:rPr lang="en-US" dirty="0"/>
              <a:t> = </a:t>
            </a:r>
            <a:r>
              <a:rPr lang="en-US" dirty="0" err="1"/>
              <a:t>analogRead</a:t>
            </a:r>
            <a:r>
              <a:rPr lang="en-US" dirty="0"/>
              <a:t>(5); </a:t>
            </a:r>
          </a:p>
          <a:p>
            <a:r>
              <a:rPr lang="en-US" dirty="0"/>
              <a:t>    </a:t>
            </a:r>
            <a:r>
              <a:rPr lang="en-US" dirty="0" err="1"/>
              <a:t>tempF</a:t>
            </a:r>
            <a:r>
              <a:rPr lang="en-US" dirty="0"/>
              <a:t> = 0.2063*val-26.428;     </a:t>
            </a:r>
          </a:p>
          <a:p>
            <a:r>
              <a:rPr lang="en-US" dirty="0"/>
              <a:t>    </a:t>
            </a:r>
            <a:r>
              <a:rPr lang="en-US" dirty="0" err="1"/>
              <a:t>Serial.print</a:t>
            </a:r>
            <a:r>
              <a:rPr lang="en-US" dirty="0"/>
              <a:t>("  Analog = "); </a:t>
            </a:r>
            <a:r>
              <a:rPr lang="en-US" dirty="0" err="1"/>
              <a:t>Serial.print</a:t>
            </a:r>
            <a:r>
              <a:rPr lang="en-US" dirty="0"/>
              <a:t>(</a:t>
            </a:r>
            <a:r>
              <a:rPr lang="en-US" dirty="0" err="1"/>
              <a:t>val</a:t>
            </a:r>
            <a:r>
              <a:rPr lang="en-US" dirty="0"/>
              <a:t>); </a:t>
            </a:r>
          </a:p>
          <a:p>
            <a:r>
              <a:rPr lang="en-US" dirty="0"/>
              <a:t>    </a:t>
            </a:r>
            <a:r>
              <a:rPr lang="en-US" dirty="0" err="1"/>
              <a:t>Serial.print</a:t>
            </a:r>
            <a:r>
              <a:rPr lang="en-US" dirty="0"/>
              <a:t>(" = "); </a:t>
            </a:r>
            <a:r>
              <a:rPr lang="en-US" dirty="0" err="1"/>
              <a:t>Serial.print</a:t>
            </a:r>
            <a:r>
              <a:rPr lang="en-US" dirty="0"/>
              <a:t>(</a:t>
            </a:r>
            <a:r>
              <a:rPr lang="en-US" dirty="0" err="1"/>
              <a:t>tempF</a:t>
            </a:r>
            <a:r>
              <a:rPr lang="en-US" dirty="0"/>
              <a:t>);</a:t>
            </a:r>
            <a:r>
              <a:rPr lang="en-US" dirty="0" err="1"/>
              <a:t>Serial.println</a:t>
            </a:r>
            <a:r>
              <a:rPr lang="en-US" dirty="0"/>
              <a:t>(" </a:t>
            </a:r>
            <a:r>
              <a:rPr lang="en-US" dirty="0" err="1"/>
              <a:t>degF</a:t>
            </a:r>
            <a:r>
              <a:rPr lang="en-US" dirty="0"/>
              <a:t>");</a:t>
            </a:r>
          </a:p>
          <a:p>
            <a:r>
              <a:rPr lang="en-US" dirty="0"/>
              <a:t>    if (</a:t>
            </a:r>
            <a:r>
              <a:rPr lang="en-US" dirty="0" err="1"/>
              <a:t>tempF</a:t>
            </a:r>
            <a:r>
              <a:rPr lang="en-US" dirty="0"/>
              <a:t>&gt;setpoint){</a:t>
            </a:r>
          </a:p>
          <a:p>
            <a:r>
              <a:rPr lang="en-US" dirty="0"/>
              <a:t>      </a:t>
            </a:r>
            <a:r>
              <a:rPr lang="en-US" dirty="0" err="1"/>
              <a:t>digitalWrite</a:t>
            </a:r>
            <a:r>
              <a:rPr lang="en-US" dirty="0"/>
              <a:t>(4,HIGH);</a:t>
            </a:r>
          </a:p>
          <a:p>
            <a:r>
              <a:rPr lang="en-US" dirty="0"/>
              <a:t>    }</a:t>
            </a:r>
          </a:p>
          <a:p>
            <a:r>
              <a:rPr lang="en-US" dirty="0"/>
              <a:t>    else {</a:t>
            </a:r>
          </a:p>
          <a:p>
            <a:r>
              <a:rPr lang="en-US" dirty="0"/>
              <a:t>      </a:t>
            </a:r>
            <a:r>
              <a:rPr lang="en-US" dirty="0" err="1"/>
              <a:t>digitalWrite</a:t>
            </a:r>
            <a:r>
              <a:rPr lang="en-US" dirty="0"/>
              <a:t>(4,LOW);</a:t>
            </a:r>
          </a:p>
          <a:p>
            <a:r>
              <a:rPr lang="en-US" dirty="0"/>
              <a:t>    }</a:t>
            </a:r>
          </a:p>
          <a:p>
            <a:r>
              <a:rPr lang="en-US" dirty="0"/>
              <a:t>}</a:t>
            </a:r>
          </a:p>
        </p:txBody>
      </p:sp>
    </p:spTree>
    <p:extLst>
      <p:ext uri="{BB962C8B-B14F-4D97-AF65-F5344CB8AC3E}">
        <p14:creationId xmlns:p14="http://schemas.microsoft.com/office/powerpoint/2010/main" val="3455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58484" y="153932"/>
            <a:ext cx="10156395" cy="705609"/>
          </a:xfrm>
        </p:spPr>
        <p:txBody>
          <a:bodyPr>
            <a:normAutofit/>
          </a:bodyPr>
          <a:lstStyle/>
          <a:p>
            <a:r>
              <a:rPr lang="en-US" sz="4000" dirty="0"/>
              <a:t>Transistors with Arduino Project (Extension)</a:t>
            </a:r>
          </a:p>
        </p:txBody>
      </p:sp>
      <p:sp>
        <p:nvSpPr>
          <p:cNvPr id="4" name="Slide Number Placeholder 3"/>
          <p:cNvSpPr>
            <a:spLocks noGrp="1"/>
          </p:cNvSpPr>
          <p:nvPr>
            <p:ph type="sldNum" sz="quarter" idx="12"/>
          </p:nvPr>
        </p:nvSpPr>
        <p:spPr/>
        <p:txBody>
          <a:bodyPr/>
          <a:lstStyle/>
          <a:p>
            <a:fld id="{AF9F945A-7155-4828-81E1-722329993529}" type="slidenum">
              <a:rPr lang="en-US" smtClean="0"/>
              <a:t>15</a:t>
            </a:fld>
            <a:endParaRPr lang="en-US" dirty="0"/>
          </a:p>
        </p:txBody>
      </p:sp>
      <p:pic>
        <p:nvPicPr>
          <p:cNvPr id="92" name="Picture 9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4771" y="3343881"/>
            <a:ext cx="2115344" cy="3012281"/>
          </a:xfrm>
          <a:prstGeom prst="rect">
            <a:avLst/>
          </a:prstGeom>
        </p:spPr>
      </p:pic>
      <p:pic>
        <p:nvPicPr>
          <p:cNvPr id="93" name="Picture 92"/>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rot="5400000">
            <a:off x="9978456" y="5611842"/>
            <a:ext cx="1257280" cy="572133"/>
          </a:xfrm>
          <a:prstGeom prst="rect">
            <a:avLst/>
          </a:prstGeom>
        </p:spPr>
      </p:pic>
      <p:grpSp>
        <p:nvGrpSpPr>
          <p:cNvPr id="94" name="Group 93"/>
          <p:cNvGrpSpPr/>
          <p:nvPr/>
        </p:nvGrpSpPr>
        <p:grpSpPr>
          <a:xfrm>
            <a:off x="10320891" y="6231419"/>
            <a:ext cx="725850" cy="369332"/>
            <a:chOff x="10069487" y="5266486"/>
            <a:chExt cx="725850" cy="369332"/>
          </a:xfrm>
        </p:grpSpPr>
        <p:sp>
          <p:nvSpPr>
            <p:cNvPr id="95" name="TextBox 94"/>
            <p:cNvSpPr txBox="1"/>
            <p:nvPr/>
          </p:nvSpPr>
          <p:spPr>
            <a:xfrm>
              <a:off x="10069487" y="5266486"/>
              <a:ext cx="387458" cy="369332"/>
            </a:xfrm>
            <a:prstGeom prst="rect">
              <a:avLst/>
            </a:prstGeom>
            <a:noFill/>
          </p:spPr>
          <p:txBody>
            <a:bodyPr wrap="square" rtlCol="0">
              <a:spAutoFit/>
            </a:bodyPr>
            <a:lstStyle/>
            <a:p>
              <a:r>
                <a:rPr lang="en-US" dirty="0"/>
                <a:t>C</a:t>
              </a:r>
            </a:p>
          </p:txBody>
        </p:sp>
        <p:sp>
          <p:nvSpPr>
            <p:cNvPr id="96" name="TextBox 95"/>
            <p:cNvSpPr txBox="1"/>
            <p:nvPr/>
          </p:nvSpPr>
          <p:spPr>
            <a:xfrm>
              <a:off x="10248526" y="5266486"/>
              <a:ext cx="387458" cy="369332"/>
            </a:xfrm>
            <a:prstGeom prst="rect">
              <a:avLst/>
            </a:prstGeom>
            <a:noFill/>
          </p:spPr>
          <p:txBody>
            <a:bodyPr wrap="square" rtlCol="0">
              <a:spAutoFit/>
            </a:bodyPr>
            <a:lstStyle/>
            <a:p>
              <a:r>
                <a:rPr lang="en-US" dirty="0"/>
                <a:t>B</a:t>
              </a:r>
            </a:p>
          </p:txBody>
        </p:sp>
        <p:sp>
          <p:nvSpPr>
            <p:cNvPr id="97" name="TextBox 96"/>
            <p:cNvSpPr txBox="1"/>
            <p:nvPr/>
          </p:nvSpPr>
          <p:spPr>
            <a:xfrm>
              <a:off x="10407879" y="5266486"/>
              <a:ext cx="387458" cy="369332"/>
            </a:xfrm>
            <a:prstGeom prst="rect">
              <a:avLst/>
            </a:prstGeom>
            <a:noFill/>
          </p:spPr>
          <p:txBody>
            <a:bodyPr wrap="square" rtlCol="0">
              <a:spAutoFit/>
            </a:bodyPr>
            <a:lstStyle/>
            <a:p>
              <a:r>
                <a:rPr lang="en-US" dirty="0"/>
                <a:t>E</a:t>
              </a:r>
            </a:p>
          </p:txBody>
        </p:sp>
      </p:grpSp>
      <p:grpSp>
        <p:nvGrpSpPr>
          <p:cNvPr id="99" name="Group 98"/>
          <p:cNvGrpSpPr/>
          <p:nvPr/>
        </p:nvGrpSpPr>
        <p:grpSpPr>
          <a:xfrm>
            <a:off x="9565356" y="190533"/>
            <a:ext cx="2302415" cy="2824404"/>
            <a:chOff x="5691381" y="2106186"/>
            <a:chExt cx="2896917" cy="3146205"/>
          </a:xfrm>
        </p:grpSpPr>
        <p:grpSp>
          <p:nvGrpSpPr>
            <p:cNvPr id="100" name="Group 99"/>
            <p:cNvGrpSpPr/>
            <p:nvPr/>
          </p:nvGrpSpPr>
          <p:grpSpPr>
            <a:xfrm>
              <a:off x="7945957" y="2106186"/>
              <a:ext cx="642341" cy="438150"/>
              <a:chOff x="7916715" y="2215208"/>
              <a:chExt cx="642341" cy="438150"/>
            </a:xfrm>
          </p:grpSpPr>
          <p:sp>
            <p:nvSpPr>
              <p:cNvPr id="130" name="Text Box 61"/>
              <p:cNvSpPr txBox="1"/>
              <p:nvPr/>
            </p:nvSpPr>
            <p:spPr bwMode="auto">
              <a:xfrm>
                <a:off x="7916715" y="2215208"/>
                <a:ext cx="642341" cy="438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Bef>
                    <a:spcPts val="0"/>
                  </a:spcBef>
                  <a:spcAft>
                    <a:spcPts val="1000"/>
                  </a:spcAft>
                  <a:defRPr/>
                </a:pPr>
                <a:r>
                  <a:rPr lang="en-US" sz="1600" dirty="0">
                    <a:solidFill>
                      <a:schemeClr val="tx1"/>
                    </a:solidFill>
                    <a:ea typeface="Calibri"/>
                    <a:cs typeface="Times New Roman"/>
                  </a:rPr>
                  <a:t>5V</a:t>
                </a:r>
                <a:endParaRPr lang="en-US" sz="1200" dirty="0">
                  <a:solidFill>
                    <a:schemeClr val="tx1"/>
                  </a:solidFill>
                  <a:ea typeface="Calibri"/>
                  <a:cs typeface="Times New Roman"/>
                </a:endParaRPr>
              </a:p>
            </p:txBody>
          </p:sp>
          <p:cxnSp>
            <p:nvCxnSpPr>
              <p:cNvPr id="131" name="AutoShape 3"/>
              <p:cNvCxnSpPr>
                <a:cxnSpLocks noChangeShapeType="1"/>
              </p:cNvCxnSpPr>
              <p:nvPr/>
            </p:nvCxnSpPr>
            <p:spPr bwMode="auto">
              <a:xfrm>
                <a:off x="8105089" y="2569499"/>
                <a:ext cx="275533"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grpSp>
        <p:cxnSp>
          <p:nvCxnSpPr>
            <p:cNvPr id="101" name="AutoShape 4"/>
            <p:cNvCxnSpPr>
              <a:cxnSpLocks noChangeShapeType="1"/>
            </p:cNvCxnSpPr>
            <p:nvPr/>
          </p:nvCxnSpPr>
          <p:spPr bwMode="auto">
            <a:xfrm>
              <a:off x="8252678" y="5252391"/>
              <a:ext cx="99650"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2" name="AutoShape 7"/>
            <p:cNvCxnSpPr>
              <a:cxnSpLocks noChangeShapeType="1"/>
            </p:cNvCxnSpPr>
            <p:nvPr/>
          </p:nvCxnSpPr>
          <p:spPr bwMode="auto">
            <a:xfrm flipH="1">
              <a:off x="8209836" y="4345928"/>
              <a:ext cx="182163" cy="10077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3" name="AutoShape 8"/>
            <p:cNvCxnSpPr>
              <a:cxnSpLocks noChangeShapeType="1"/>
            </p:cNvCxnSpPr>
            <p:nvPr/>
          </p:nvCxnSpPr>
          <p:spPr bwMode="auto">
            <a:xfrm>
              <a:off x="8209836" y="4446698"/>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4" name="AutoShape 9"/>
            <p:cNvCxnSpPr>
              <a:cxnSpLocks noChangeShapeType="1"/>
            </p:cNvCxnSpPr>
            <p:nvPr/>
          </p:nvCxnSpPr>
          <p:spPr bwMode="auto">
            <a:xfrm flipH="1">
              <a:off x="8209836" y="4497084"/>
              <a:ext cx="182163" cy="106369"/>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5" name="AutoShape 10"/>
            <p:cNvCxnSpPr>
              <a:cxnSpLocks noChangeShapeType="1"/>
            </p:cNvCxnSpPr>
            <p:nvPr/>
          </p:nvCxnSpPr>
          <p:spPr bwMode="auto">
            <a:xfrm>
              <a:off x="8209836" y="4602892"/>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6" name="AutoShape 13"/>
            <p:cNvCxnSpPr>
              <a:cxnSpLocks noChangeShapeType="1"/>
            </p:cNvCxnSpPr>
            <p:nvPr/>
          </p:nvCxnSpPr>
          <p:spPr bwMode="auto">
            <a:xfrm>
              <a:off x="8257522" y="4278378"/>
              <a:ext cx="134477" cy="6755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7" name="AutoShape 14"/>
            <p:cNvCxnSpPr>
              <a:cxnSpLocks noChangeShapeType="1"/>
            </p:cNvCxnSpPr>
            <p:nvPr/>
          </p:nvCxnSpPr>
          <p:spPr bwMode="auto">
            <a:xfrm flipH="1">
              <a:off x="8290859" y="4653278"/>
              <a:ext cx="101141" cy="7277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8" name="AutoShape 15"/>
            <p:cNvCxnSpPr>
              <a:cxnSpLocks noChangeShapeType="1"/>
            </p:cNvCxnSpPr>
            <p:nvPr/>
          </p:nvCxnSpPr>
          <p:spPr bwMode="auto">
            <a:xfrm>
              <a:off x="8296958" y="4720458"/>
              <a:ext cx="0" cy="419876"/>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09" name="AutoShape 3"/>
            <p:cNvCxnSpPr>
              <a:cxnSpLocks noChangeShapeType="1"/>
            </p:cNvCxnSpPr>
            <p:nvPr/>
          </p:nvCxnSpPr>
          <p:spPr bwMode="auto">
            <a:xfrm>
              <a:off x="8166992" y="5138103"/>
              <a:ext cx="263089"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10" name="AutoShape 3"/>
            <p:cNvCxnSpPr>
              <a:cxnSpLocks noChangeShapeType="1"/>
            </p:cNvCxnSpPr>
            <p:nvPr/>
          </p:nvCxnSpPr>
          <p:spPr bwMode="auto">
            <a:xfrm>
              <a:off x="8209836" y="5200010"/>
              <a:ext cx="178671"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sp>
          <p:nvSpPr>
            <p:cNvPr id="111" name="Text Box 40"/>
            <p:cNvSpPr txBox="1"/>
            <p:nvPr/>
          </p:nvSpPr>
          <p:spPr bwMode="auto">
            <a:xfrm>
              <a:off x="5691381" y="3846920"/>
              <a:ext cx="2023141" cy="349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115000"/>
                </a:lnSpc>
                <a:spcAft>
                  <a:spcPts val="1000"/>
                </a:spcAft>
                <a:defRPr/>
              </a:pPr>
              <a:r>
                <a:rPr lang="en-US" sz="1400" dirty="0">
                  <a:ea typeface="Calibri" pitchFamily="34" charset="0"/>
                  <a:cs typeface="Times New Roman" pitchFamily="18" charset="0"/>
                </a:rPr>
                <a:t>analog input 5</a:t>
              </a:r>
            </a:p>
          </p:txBody>
        </p:sp>
        <p:sp>
          <p:nvSpPr>
            <p:cNvPr id="112" name="Text Box 6"/>
            <p:cNvSpPr txBox="1"/>
            <p:nvPr/>
          </p:nvSpPr>
          <p:spPr bwMode="auto">
            <a:xfrm>
              <a:off x="6459011" y="3093942"/>
              <a:ext cx="1579158" cy="300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ct val="115000"/>
                </a:lnSpc>
                <a:spcBef>
                  <a:spcPts val="0"/>
                </a:spcBef>
                <a:spcAft>
                  <a:spcPts val="1000"/>
                </a:spcAft>
                <a:defRPr/>
              </a:pPr>
              <a:r>
                <a:rPr lang="en-US" sz="1400" dirty="0">
                  <a:solidFill>
                    <a:schemeClr val="tx1"/>
                  </a:solidFill>
                  <a:ea typeface="Calibri"/>
                  <a:cs typeface="Calibri"/>
                </a:rPr>
                <a:t>thermistor</a:t>
              </a:r>
              <a:endParaRPr lang="en-US" sz="1400" dirty="0">
                <a:solidFill>
                  <a:schemeClr val="tx1"/>
                </a:solidFill>
                <a:ea typeface="Calibri"/>
                <a:cs typeface="Times New Roman"/>
              </a:endParaRPr>
            </a:p>
          </p:txBody>
        </p:sp>
        <p:sp>
          <p:nvSpPr>
            <p:cNvPr id="113" name="Text Box 6"/>
            <p:cNvSpPr txBox="1"/>
            <p:nvPr/>
          </p:nvSpPr>
          <p:spPr bwMode="auto">
            <a:xfrm>
              <a:off x="7078109" y="4356242"/>
              <a:ext cx="1098516" cy="3328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ct val="115000"/>
                </a:lnSpc>
                <a:spcBef>
                  <a:spcPts val="0"/>
                </a:spcBef>
                <a:spcAft>
                  <a:spcPts val="1000"/>
                </a:spcAft>
                <a:defRPr/>
              </a:pPr>
              <a:r>
                <a:rPr lang="en-US" sz="1400" dirty="0">
                  <a:solidFill>
                    <a:schemeClr val="tx1"/>
                  </a:solidFill>
                </a:rPr>
                <a:t>10k</a:t>
              </a:r>
              <a:r>
                <a:rPr lang="en-US" sz="1400" dirty="0">
                  <a:solidFill>
                    <a:schemeClr val="tx1"/>
                  </a:solidFill>
                  <a:latin typeface="Symbol" pitchFamily="18" charset="2"/>
                </a:rPr>
                <a:t>W</a:t>
              </a:r>
            </a:p>
          </p:txBody>
        </p:sp>
        <p:grpSp>
          <p:nvGrpSpPr>
            <p:cNvPr id="115" name="Group 12"/>
            <p:cNvGrpSpPr>
              <a:grpSpLocks/>
            </p:cNvGrpSpPr>
            <p:nvPr/>
          </p:nvGrpSpPr>
          <p:grpSpPr bwMode="auto">
            <a:xfrm>
              <a:off x="6855165" y="3852751"/>
              <a:ext cx="1447800" cy="66675"/>
              <a:chOff x="-321" y="139005"/>
              <a:chExt cx="1448099" cy="66674"/>
            </a:xfrm>
          </p:grpSpPr>
          <p:sp>
            <p:nvSpPr>
              <p:cNvPr id="123" name="Oval 122"/>
              <p:cNvSpPr/>
              <p:nvPr/>
            </p:nvSpPr>
            <p:spPr>
              <a:xfrm>
                <a:off x="1381089" y="139005"/>
                <a:ext cx="66689" cy="66674"/>
              </a:xfrm>
              <a:prstGeom prst="ellipse">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124" name="Straight Connector 123"/>
              <p:cNvCxnSpPr/>
              <p:nvPr/>
            </p:nvCxnSpPr>
            <p:spPr>
              <a:xfrm flipH="1">
                <a:off x="-321" y="167580"/>
                <a:ext cx="1390937" cy="0"/>
              </a:xfrm>
              <a:prstGeom prst="line">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8064903" y="2459675"/>
              <a:ext cx="379142" cy="1827967"/>
              <a:chOff x="7419278" y="1149252"/>
              <a:chExt cx="379142" cy="1827967"/>
            </a:xfrm>
          </p:grpSpPr>
          <p:sp>
            <p:nvSpPr>
              <p:cNvPr id="117" name="Rectangle 116"/>
              <p:cNvSpPr/>
              <p:nvPr/>
            </p:nvSpPr>
            <p:spPr>
              <a:xfrm>
                <a:off x="7523356" y="1676400"/>
                <a:ext cx="191164" cy="479502"/>
              </a:xfrm>
              <a:prstGeom prst="rect">
                <a:avLst/>
              </a:prstGeom>
              <a:ln w="19050">
                <a:solidFill>
                  <a:srgbClr val="002060"/>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8" name="Straight Connector 117"/>
              <p:cNvCxnSpPr/>
              <p:nvPr/>
            </p:nvCxnSpPr>
            <p:spPr bwMode="auto">
              <a:xfrm flipH="1">
                <a:off x="7419278" y="1821367"/>
                <a:ext cx="379142" cy="34197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a:off x="7791277" y="1639230"/>
                <a:ext cx="0" cy="19700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flipH="1">
                <a:off x="7620200" y="2153521"/>
                <a:ext cx="1" cy="82369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flipH="1">
                <a:off x="7620199" y="1149252"/>
                <a:ext cx="1261" cy="52952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3E133683-8967-4D6E-9AAC-40ADA8DB9543}"/>
              </a:ext>
            </a:extLst>
          </p:cNvPr>
          <p:cNvGrpSpPr/>
          <p:nvPr/>
        </p:nvGrpSpPr>
        <p:grpSpPr>
          <a:xfrm>
            <a:off x="7880341" y="2173135"/>
            <a:ext cx="2100045" cy="3037183"/>
            <a:chOff x="6781800" y="1828800"/>
            <a:chExt cx="2100045" cy="3037183"/>
          </a:xfrm>
        </p:grpSpPr>
        <p:sp>
          <p:nvSpPr>
            <p:cNvPr id="52" name="Text Box 61">
              <a:extLst>
                <a:ext uri="{FF2B5EF4-FFF2-40B4-BE49-F238E27FC236}">
                  <a16:creationId xmlns:a16="http://schemas.microsoft.com/office/drawing/2014/main" id="{36AA70AA-105F-48B2-A72B-42188B67B12F}"/>
                </a:ext>
              </a:extLst>
            </p:cNvPr>
            <p:cNvSpPr txBox="1"/>
            <p:nvPr/>
          </p:nvSpPr>
          <p:spPr bwMode="auto">
            <a:xfrm>
              <a:off x="8239504" y="1828800"/>
              <a:ext cx="642341" cy="438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1000"/>
                </a:spcAft>
                <a:defRPr/>
              </a:pPr>
              <a:r>
                <a:rPr lang="en-US" sz="1600" dirty="0">
                  <a:solidFill>
                    <a:schemeClr val="tx1"/>
                  </a:solidFill>
                  <a:ea typeface="Calibri"/>
                  <a:cs typeface="Times New Roman"/>
                </a:rPr>
                <a:t>5V</a:t>
              </a:r>
              <a:endParaRPr lang="en-US" sz="1200" dirty="0">
                <a:solidFill>
                  <a:schemeClr val="tx1"/>
                </a:solidFill>
                <a:ea typeface="Calibri"/>
                <a:cs typeface="Times New Roman"/>
              </a:endParaRPr>
            </a:p>
          </p:txBody>
        </p:sp>
        <p:cxnSp>
          <p:nvCxnSpPr>
            <p:cNvPr id="54" name="AutoShape 3">
              <a:extLst>
                <a:ext uri="{FF2B5EF4-FFF2-40B4-BE49-F238E27FC236}">
                  <a16:creationId xmlns:a16="http://schemas.microsoft.com/office/drawing/2014/main" id="{E4471063-291F-408F-A9F1-F009124FCC05}"/>
                </a:ext>
              </a:extLst>
            </p:cNvPr>
            <p:cNvCxnSpPr>
              <a:cxnSpLocks noChangeShapeType="1"/>
            </p:cNvCxnSpPr>
            <p:nvPr/>
          </p:nvCxnSpPr>
          <p:spPr bwMode="auto">
            <a:xfrm>
              <a:off x="8427878" y="2183091"/>
              <a:ext cx="275533"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5" name="AutoShape 4">
              <a:extLst>
                <a:ext uri="{FF2B5EF4-FFF2-40B4-BE49-F238E27FC236}">
                  <a16:creationId xmlns:a16="http://schemas.microsoft.com/office/drawing/2014/main" id="{016743F1-FAF2-406C-B39F-795900499F12}"/>
                </a:ext>
              </a:extLst>
            </p:cNvPr>
            <p:cNvCxnSpPr>
              <a:cxnSpLocks noChangeShapeType="1"/>
            </p:cNvCxnSpPr>
            <p:nvPr/>
          </p:nvCxnSpPr>
          <p:spPr bwMode="auto">
            <a:xfrm>
              <a:off x="8575467" y="4865983"/>
              <a:ext cx="99650"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6" name="AutoShape 7">
              <a:extLst>
                <a:ext uri="{FF2B5EF4-FFF2-40B4-BE49-F238E27FC236}">
                  <a16:creationId xmlns:a16="http://schemas.microsoft.com/office/drawing/2014/main" id="{0F894CF8-1681-4F25-A698-0EB12619BBC0}"/>
                </a:ext>
              </a:extLst>
            </p:cNvPr>
            <p:cNvCxnSpPr>
              <a:cxnSpLocks noChangeShapeType="1"/>
            </p:cNvCxnSpPr>
            <p:nvPr/>
          </p:nvCxnSpPr>
          <p:spPr bwMode="auto">
            <a:xfrm flipH="1">
              <a:off x="8532625" y="3959520"/>
              <a:ext cx="182163" cy="10077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7" name="AutoShape 8">
              <a:extLst>
                <a:ext uri="{FF2B5EF4-FFF2-40B4-BE49-F238E27FC236}">
                  <a16:creationId xmlns:a16="http://schemas.microsoft.com/office/drawing/2014/main" id="{028F66E9-2588-4DBB-8415-A5A6B7F9FAC4}"/>
                </a:ext>
              </a:extLst>
            </p:cNvPr>
            <p:cNvCxnSpPr>
              <a:cxnSpLocks noChangeShapeType="1"/>
            </p:cNvCxnSpPr>
            <p:nvPr/>
          </p:nvCxnSpPr>
          <p:spPr bwMode="auto">
            <a:xfrm>
              <a:off x="8532625" y="4060290"/>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8" name="AutoShape 9">
              <a:extLst>
                <a:ext uri="{FF2B5EF4-FFF2-40B4-BE49-F238E27FC236}">
                  <a16:creationId xmlns:a16="http://schemas.microsoft.com/office/drawing/2014/main" id="{E313DD61-8389-442A-A87E-4607E5671ED7}"/>
                </a:ext>
              </a:extLst>
            </p:cNvPr>
            <p:cNvCxnSpPr>
              <a:cxnSpLocks noChangeShapeType="1"/>
            </p:cNvCxnSpPr>
            <p:nvPr/>
          </p:nvCxnSpPr>
          <p:spPr bwMode="auto">
            <a:xfrm flipH="1">
              <a:off x="8532625" y="4110676"/>
              <a:ext cx="182163" cy="106369"/>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9" name="AutoShape 10">
              <a:extLst>
                <a:ext uri="{FF2B5EF4-FFF2-40B4-BE49-F238E27FC236}">
                  <a16:creationId xmlns:a16="http://schemas.microsoft.com/office/drawing/2014/main" id="{D3A4EA44-E352-4FFB-A857-09A125810C9B}"/>
                </a:ext>
              </a:extLst>
            </p:cNvPr>
            <p:cNvCxnSpPr>
              <a:cxnSpLocks noChangeShapeType="1"/>
            </p:cNvCxnSpPr>
            <p:nvPr/>
          </p:nvCxnSpPr>
          <p:spPr bwMode="auto">
            <a:xfrm>
              <a:off x="8532625" y="4216484"/>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0" name="AutoShape 13">
              <a:extLst>
                <a:ext uri="{FF2B5EF4-FFF2-40B4-BE49-F238E27FC236}">
                  <a16:creationId xmlns:a16="http://schemas.microsoft.com/office/drawing/2014/main" id="{BBA76279-DA00-476B-BE39-A6BA4A59A034}"/>
                </a:ext>
              </a:extLst>
            </p:cNvPr>
            <p:cNvCxnSpPr>
              <a:cxnSpLocks noChangeShapeType="1"/>
            </p:cNvCxnSpPr>
            <p:nvPr/>
          </p:nvCxnSpPr>
          <p:spPr bwMode="auto">
            <a:xfrm>
              <a:off x="8580311" y="3891970"/>
              <a:ext cx="134477" cy="6755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1" name="AutoShape 14">
              <a:extLst>
                <a:ext uri="{FF2B5EF4-FFF2-40B4-BE49-F238E27FC236}">
                  <a16:creationId xmlns:a16="http://schemas.microsoft.com/office/drawing/2014/main" id="{5183ED77-5B6A-4B43-B4A9-DFF74DA3909E}"/>
                </a:ext>
              </a:extLst>
            </p:cNvPr>
            <p:cNvCxnSpPr>
              <a:cxnSpLocks noChangeShapeType="1"/>
            </p:cNvCxnSpPr>
            <p:nvPr/>
          </p:nvCxnSpPr>
          <p:spPr bwMode="auto">
            <a:xfrm flipH="1">
              <a:off x="8613648" y="4266870"/>
              <a:ext cx="101141" cy="7277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2" name="AutoShape 15">
              <a:extLst>
                <a:ext uri="{FF2B5EF4-FFF2-40B4-BE49-F238E27FC236}">
                  <a16:creationId xmlns:a16="http://schemas.microsoft.com/office/drawing/2014/main" id="{0537C690-0787-402D-B9E8-5877974F6E28}"/>
                </a:ext>
              </a:extLst>
            </p:cNvPr>
            <p:cNvCxnSpPr>
              <a:cxnSpLocks noChangeShapeType="1"/>
            </p:cNvCxnSpPr>
            <p:nvPr/>
          </p:nvCxnSpPr>
          <p:spPr bwMode="auto">
            <a:xfrm>
              <a:off x="8619747" y="4334050"/>
              <a:ext cx="0" cy="419876"/>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3" name="AutoShape 3">
              <a:extLst>
                <a:ext uri="{FF2B5EF4-FFF2-40B4-BE49-F238E27FC236}">
                  <a16:creationId xmlns:a16="http://schemas.microsoft.com/office/drawing/2014/main" id="{691FE400-D17D-4F96-B4D3-E7BEFAE26430}"/>
                </a:ext>
              </a:extLst>
            </p:cNvPr>
            <p:cNvCxnSpPr>
              <a:cxnSpLocks noChangeShapeType="1"/>
            </p:cNvCxnSpPr>
            <p:nvPr/>
          </p:nvCxnSpPr>
          <p:spPr bwMode="auto">
            <a:xfrm>
              <a:off x="8489781" y="4751695"/>
              <a:ext cx="263089"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4" name="AutoShape 3">
              <a:extLst>
                <a:ext uri="{FF2B5EF4-FFF2-40B4-BE49-F238E27FC236}">
                  <a16:creationId xmlns:a16="http://schemas.microsoft.com/office/drawing/2014/main" id="{7D95F09D-23D4-4525-9F36-EF8AE734DD57}"/>
                </a:ext>
              </a:extLst>
            </p:cNvPr>
            <p:cNvCxnSpPr>
              <a:cxnSpLocks noChangeShapeType="1"/>
            </p:cNvCxnSpPr>
            <p:nvPr/>
          </p:nvCxnSpPr>
          <p:spPr bwMode="auto">
            <a:xfrm>
              <a:off x="8532625" y="4813602"/>
              <a:ext cx="178671"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sp>
          <p:nvSpPr>
            <p:cNvPr id="65" name="Text Box 40">
              <a:extLst>
                <a:ext uri="{FF2B5EF4-FFF2-40B4-BE49-F238E27FC236}">
                  <a16:creationId xmlns:a16="http://schemas.microsoft.com/office/drawing/2014/main" id="{8429BB2C-9154-4097-92CE-AB78629BE754}"/>
                </a:ext>
              </a:extLst>
            </p:cNvPr>
            <p:cNvSpPr txBox="1"/>
            <p:nvPr/>
          </p:nvSpPr>
          <p:spPr bwMode="auto">
            <a:xfrm>
              <a:off x="6781800" y="3460512"/>
              <a:ext cx="1255509" cy="349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115000"/>
                </a:lnSpc>
                <a:spcAft>
                  <a:spcPts val="1000"/>
                </a:spcAft>
                <a:defRPr/>
              </a:pPr>
              <a:r>
                <a:rPr lang="en-US" sz="1400" dirty="0">
                  <a:ea typeface="Calibri" pitchFamily="34" charset="0"/>
                  <a:cs typeface="Times New Roman" pitchFamily="18" charset="0"/>
                </a:rPr>
                <a:t>analog input 2</a:t>
              </a:r>
            </a:p>
          </p:txBody>
        </p:sp>
        <p:sp>
          <p:nvSpPr>
            <p:cNvPr id="66" name="Text Box 6">
              <a:extLst>
                <a:ext uri="{FF2B5EF4-FFF2-40B4-BE49-F238E27FC236}">
                  <a16:creationId xmlns:a16="http://schemas.microsoft.com/office/drawing/2014/main" id="{AAFA9AC7-81E8-442B-8FA1-70F66C465502}"/>
                </a:ext>
              </a:extLst>
            </p:cNvPr>
            <p:cNvSpPr txBox="1"/>
            <p:nvPr/>
          </p:nvSpPr>
          <p:spPr bwMode="auto">
            <a:xfrm>
              <a:off x="7101739" y="2760126"/>
              <a:ext cx="1193739" cy="300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ct val="115000"/>
                </a:lnSpc>
                <a:spcAft>
                  <a:spcPts val="1000"/>
                </a:spcAft>
                <a:defRPr/>
              </a:pPr>
              <a:r>
                <a:rPr lang="en-US" sz="1400" dirty="0">
                  <a:solidFill>
                    <a:schemeClr val="tx1"/>
                  </a:solidFill>
                  <a:ea typeface="Calibri"/>
                  <a:cs typeface="Calibri"/>
                </a:rPr>
                <a:t>photoresistor</a:t>
              </a:r>
              <a:endParaRPr lang="en-US" sz="1400" dirty="0">
                <a:solidFill>
                  <a:schemeClr val="tx1"/>
                </a:solidFill>
                <a:ea typeface="Calibri"/>
                <a:cs typeface="Times New Roman"/>
              </a:endParaRPr>
            </a:p>
          </p:txBody>
        </p:sp>
        <p:sp>
          <p:nvSpPr>
            <p:cNvPr id="67" name="Text Box 6">
              <a:extLst>
                <a:ext uri="{FF2B5EF4-FFF2-40B4-BE49-F238E27FC236}">
                  <a16:creationId xmlns:a16="http://schemas.microsoft.com/office/drawing/2014/main" id="{BA060C0C-39F2-461D-B98E-02851B748847}"/>
                </a:ext>
              </a:extLst>
            </p:cNvPr>
            <p:cNvSpPr txBox="1"/>
            <p:nvPr/>
          </p:nvSpPr>
          <p:spPr bwMode="auto">
            <a:xfrm>
              <a:off x="7902498" y="3969834"/>
              <a:ext cx="596915" cy="3328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ct val="115000"/>
                </a:lnSpc>
                <a:spcAft>
                  <a:spcPts val="1000"/>
                </a:spcAft>
                <a:defRPr/>
              </a:pPr>
              <a:r>
                <a:rPr lang="en-US" sz="1400" dirty="0">
                  <a:solidFill>
                    <a:schemeClr val="tx1"/>
                  </a:solidFill>
                </a:rPr>
                <a:t>10k</a:t>
              </a:r>
              <a:r>
                <a:rPr lang="en-US" sz="1400" dirty="0">
                  <a:solidFill>
                    <a:schemeClr val="tx1"/>
                  </a:solidFill>
                  <a:latin typeface="Symbol" pitchFamily="18" charset="2"/>
                </a:rPr>
                <a:t>W</a:t>
              </a:r>
            </a:p>
          </p:txBody>
        </p:sp>
        <p:grpSp>
          <p:nvGrpSpPr>
            <p:cNvPr id="69" name="Group 68">
              <a:extLst>
                <a:ext uri="{FF2B5EF4-FFF2-40B4-BE49-F238E27FC236}">
                  <a16:creationId xmlns:a16="http://schemas.microsoft.com/office/drawing/2014/main" id="{CBEB8251-3031-40F9-9B55-69A121CABEC7}"/>
                </a:ext>
              </a:extLst>
            </p:cNvPr>
            <p:cNvGrpSpPr/>
            <p:nvPr/>
          </p:nvGrpSpPr>
          <p:grpSpPr>
            <a:xfrm>
              <a:off x="8159170" y="2185642"/>
              <a:ext cx="661221" cy="1723182"/>
              <a:chOff x="7318189" y="696932"/>
              <a:chExt cx="661221" cy="1723182"/>
            </a:xfrm>
          </p:grpSpPr>
          <p:cxnSp>
            <p:nvCxnSpPr>
              <p:cNvPr id="73" name="Straight Arrow Connector 72">
                <a:extLst>
                  <a:ext uri="{FF2B5EF4-FFF2-40B4-BE49-F238E27FC236}">
                    <a16:creationId xmlns:a16="http://schemas.microsoft.com/office/drawing/2014/main" id="{526C2CAC-C6B7-4BFB-B99F-3B1EB1E02EF0}"/>
                  </a:ext>
                </a:extLst>
              </p:cNvPr>
              <p:cNvCxnSpPr/>
              <p:nvPr/>
            </p:nvCxnSpPr>
            <p:spPr bwMode="auto">
              <a:xfrm>
                <a:off x="7318189" y="1029469"/>
                <a:ext cx="195263" cy="210386"/>
              </a:xfrm>
              <a:prstGeom prst="straightConnector1">
                <a:avLst/>
              </a:prstGeom>
              <a:ln w="19050">
                <a:solidFill>
                  <a:srgbClr val="002060"/>
                </a:solidFill>
                <a:tailEnd type="triangle" w="med" len="med"/>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0EE04AD3-3BB6-4AA2-ADAB-80FDD9C2065B}"/>
                  </a:ext>
                </a:extLst>
              </p:cNvPr>
              <p:cNvSpPr/>
              <p:nvPr/>
            </p:nvSpPr>
            <p:spPr>
              <a:xfrm>
                <a:off x="7506018" y="1157925"/>
                <a:ext cx="473392" cy="483598"/>
              </a:xfrm>
              <a:prstGeom prst="ellipse">
                <a:avLst/>
              </a:prstGeom>
              <a:ln w="19050">
                <a:solidFill>
                  <a:srgbClr val="002060"/>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7" name="Group 76">
                <a:extLst>
                  <a:ext uri="{FF2B5EF4-FFF2-40B4-BE49-F238E27FC236}">
                    <a16:creationId xmlns:a16="http://schemas.microsoft.com/office/drawing/2014/main" id="{004E8BE9-7A0E-4D95-BDAE-28B92DF5B32D}"/>
                  </a:ext>
                </a:extLst>
              </p:cNvPr>
              <p:cNvGrpSpPr/>
              <p:nvPr/>
            </p:nvGrpSpPr>
            <p:grpSpPr>
              <a:xfrm rot="16200000">
                <a:off x="6882998" y="1496313"/>
                <a:ext cx="1723182" cy="124420"/>
                <a:chOff x="4939600" y="2571086"/>
                <a:chExt cx="3146617" cy="347662"/>
              </a:xfrm>
            </p:grpSpPr>
            <p:cxnSp>
              <p:nvCxnSpPr>
                <p:cNvPr id="80" name="Straight Connector 79">
                  <a:extLst>
                    <a:ext uri="{FF2B5EF4-FFF2-40B4-BE49-F238E27FC236}">
                      <a16:creationId xmlns:a16="http://schemas.microsoft.com/office/drawing/2014/main" id="{6A48E901-70E1-4E63-9F99-7FB89960A0C7}"/>
                    </a:ext>
                  </a:extLst>
                </p:cNvPr>
                <p:cNvCxnSpPr/>
                <p:nvPr/>
              </p:nvCxnSpPr>
              <p:spPr bwMode="auto">
                <a:xfrm rot="5400000">
                  <a:off x="5723444" y="1959670"/>
                  <a:ext cx="0" cy="15676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B3FD056-E799-4B84-A283-4F4F18ED7861}"/>
                    </a:ext>
                  </a:extLst>
                </p:cNvPr>
                <p:cNvCxnSpPr/>
                <p:nvPr/>
              </p:nvCxnSpPr>
              <p:spPr bwMode="auto">
                <a:xfrm rot="5400000" flipH="1">
                  <a:off x="7600982" y="2262107"/>
                  <a:ext cx="3524" cy="96694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2" name="Group 98">
                  <a:extLst>
                    <a:ext uri="{FF2B5EF4-FFF2-40B4-BE49-F238E27FC236}">
                      <a16:creationId xmlns:a16="http://schemas.microsoft.com/office/drawing/2014/main" id="{6D07364D-450E-4636-B5EB-937CE7D6E85E}"/>
                    </a:ext>
                  </a:extLst>
                </p:cNvPr>
                <p:cNvGrpSpPr>
                  <a:grpSpLocks/>
                </p:cNvGrpSpPr>
                <p:nvPr/>
              </p:nvGrpSpPr>
              <p:grpSpPr bwMode="auto">
                <a:xfrm>
                  <a:off x="6499339" y="2571086"/>
                  <a:ext cx="626267" cy="347662"/>
                  <a:chOff x="7209220" y="1678338"/>
                  <a:chExt cx="704492" cy="303002"/>
                </a:xfrm>
              </p:grpSpPr>
              <p:cxnSp>
                <p:nvCxnSpPr>
                  <p:cNvPr id="83" name="Straight Connector 82">
                    <a:extLst>
                      <a:ext uri="{FF2B5EF4-FFF2-40B4-BE49-F238E27FC236}">
                        <a16:creationId xmlns:a16="http://schemas.microsoft.com/office/drawing/2014/main" id="{9BDFAD5E-4C90-4CE2-A2A7-03BB61881735}"/>
                      </a:ext>
                    </a:extLst>
                  </p:cNvPr>
                  <p:cNvCxnSpPr/>
                  <p:nvPr/>
                </p:nvCxnSpPr>
                <p:spPr>
                  <a:xfrm flipV="1">
                    <a:off x="7387798" y="1678338"/>
                    <a:ext cx="117862"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B05A172-42B5-4C22-A97C-4713BA6FDF16}"/>
                      </a:ext>
                    </a:extLst>
                  </p:cNvPr>
                  <p:cNvCxnSpPr/>
                  <p:nvPr/>
                </p:nvCxnSpPr>
                <p:spPr>
                  <a:xfrm>
                    <a:off x="7505660" y="1678338"/>
                    <a:ext cx="116077"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B4066EA-8ACE-4D4E-AD24-5DC085B3253B}"/>
                      </a:ext>
                    </a:extLst>
                  </p:cNvPr>
                  <p:cNvCxnSpPr/>
                  <p:nvPr/>
                </p:nvCxnSpPr>
                <p:spPr>
                  <a:xfrm flipV="1">
                    <a:off x="7844067" y="1825261"/>
                    <a:ext cx="69645" cy="15219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0C72B2D-57F3-43C5-ABBD-0213AA50C764}"/>
                      </a:ext>
                    </a:extLst>
                  </p:cNvPr>
                  <p:cNvCxnSpPr/>
                  <p:nvPr/>
                </p:nvCxnSpPr>
                <p:spPr>
                  <a:xfrm flipV="1">
                    <a:off x="7209220" y="1682489"/>
                    <a:ext cx="69646" cy="15081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19E67DC-F2B7-4D5E-964A-17B3AE2585DA}"/>
                      </a:ext>
                    </a:extLst>
                  </p:cNvPr>
                  <p:cNvCxnSpPr/>
                  <p:nvPr/>
                </p:nvCxnSpPr>
                <p:spPr>
                  <a:xfrm>
                    <a:off x="7278866" y="1678338"/>
                    <a:ext cx="116076"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EE36333-F63F-485D-96AA-DD643548E97A}"/>
                      </a:ext>
                    </a:extLst>
                  </p:cNvPr>
                  <p:cNvCxnSpPr/>
                  <p:nvPr/>
                </p:nvCxnSpPr>
                <p:spPr>
                  <a:xfrm flipV="1">
                    <a:off x="7614594" y="1678338"/>
                    <a:ext cx="117862"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E2EAADF-4EBC-4B43-B84F-0DF2CEDB854D}"/>
                      </a:ext>
                    </a:extLst>
                  </p:cNvPr>
                  <p:cNvCxnSpPr/>
                  <p:nvPr/>
                </p:nvCxnSpPr>
                <p:spPr>
                  <a:xfrm>
                    <a:off x="7732456" y="1678338"/>
                    <a:ext cx="116076"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cxnSp>
            <p:nvCxnSpPr>
              <p:cNvPr id="76" name="Straight Arrow Connector 75">
                <a:extLst>
                  <a:ext uri="{FF2B5EF4-FFF2-40B4-BE49-F238E27FC236}">
                    <a16:creationId xmlns:a16="http://schemas.microsoft.com/office/drawing/2014/main" id="{030759CA-6346-478B-8EC9-1D2B0B91F0B8}"/>
                  </a:ext>
                </a:extLst>
              </p:cNvPr>
              <p:cNvCxnSpPr/>
              <p:nvPr/>
            </p:nvCxnSpPr>
            <p:spPr bwMode="auto">
              <a:xfrm>
                <a:off x="7386084" y="924276"/>
                <a:ext cx="195263" cy="210386"/>
              </a:xfrm>
              <a:prstGeom prst="straightConnector1">
                <a:avLst/>
              </a:prstGeom>
              <a:ln w="19050">
                <a:solidFill>
                  <a:srgbClr val="002060"/>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0" name="Group 12">
              <a:extLst>
                <a:ext uri="{FF2B5EF4-FFF2-40B4-BE49-F238E27FC236}">
                  <a16:creationId xmlns:a16="http://schemas.microsoft.com/office/drawing/2014/main" id="{5EBD69EC-FAED-4C3D-B2B3-8A7BF779D991}"/>
                </a:ext>
              </a:extLst>
            </p:cNvPr>
            <p:cNvGrpSpPr>
              <a:grpSpLocks/>
            </p:cNvGrpSpPr>
            <p:nvPr/>
          </p:nvGrpSpPr>
          <p:grpSpPr bwMode="auto">
            <a:xfrm>
              <a:off x="7177954" y="3466343"/>
              <a:ext cx="1447800" cy="66675"/>
              <a:chOff x="-321" y="139005"/>
              <a:chExt cx="1448099" cy="66674"/>
            </a:xfrm>
          </p:grpSpPr>
          <p:sp>
            <p:nvSpPr>
              <p:cNvPr id="71" name="Oval 70">
                <a:extLst>
                  <a:ext uri="{FF2B5EF4-FFF2-40B4-BE49-F238E27FC236}">
                    <a16:creationId xmlns:a16="http://schemas.microsoft.com/office/drawing/2014/main" id="{C1AE1ACC-9546-4254-B3C4-1F616B8A9354}"/>
                  </a:ext>
                </a:extLst>
              </p:cNvPr>
              <p:cNvSpPr/>
              <p:nvPr/>
            </p:nvSpPr>
            <p:spPr>
              <a:xfrm>
                <a:off x="1381089" y="139005"/>
                <a:ext cx="66689" cy="66674"/>
              </a:xfrm>
              <a:prstGeom prst="ellipse">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72" name="Straight Connector 71">
                <a:extLst>
                  <a:ext uri="{FF2B5EF4-FFF2-40B4-BE49-F238E27FC236}">
                    <a16:creationId xmlns:a16="http://schemas.microsoft.com/office/drawing/2014/main" id="{CD59085F-A3D5-42F3-BE3B-BE1C9E9A97CE}"/>
                  </a:ext>
                </a:extLst>
              </p:cNvPr>
              <p:cNvCxnSpPr/>
              <p:nvPr/>
            </p:nvCxnSpPr>
            <p:spPr>
              <a:xfrm flipH="1">
                <a:off x="-321" y="167580"/>
                <a:ext cx="1390937" cy="0"/>
              </a:xfrm>
              <a:prstGeom prst="line">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7" name="Group 126">
            <a:extLst>
              <a:ext uri="{FF2B5EF4-FFF2-40B4-BE49-F238E27FC236}">
                <a16:creationId xmlns:a16="http://schemas.microsoft.com/office/drawing/2014/main" id="{FA1A023A-B7F7-4818-9D06-32AD91412A8B}"/>
              </a:ext>
            </a:extLst>
          </p:cNvPr>
          <p:cNvGrpSpPr/>
          <p:nvPr/>
        </p:nvGrpSpPr>
        <p:grpSpPr>
          <a:xfrm>
            <a:off x="6848356" y="4348704"/>
            <a:ext cx="2322273" cy="1909812"/>
            <a:chOff x="541909" y="398446"/>
            <a:chExt cx="2322273" cy="1909812"/>
          </a:xfrm>
        </p:grpSpPr>
        <p:grpSp>
          <p:nvGrpSpPr>
            <p:cNvPr id="128" name="Group 127">
              <a:extLst>
                <a:ext uri="{FF2B5EF4-FFF2-40B4-BE49-F238E27FC236}">
                  <a16:creationId xmlns:a16="http://schemas.microsoft.com/office/drawing/2014/main" id="{64998668-5241-4BFD-ABA8-C280DAEB749B}"/>
                </a:ext>
              </a:extLst>
            </p:cNvPr>
            <p:cNvGrpSpPr/>
            <p:nvPr/>
          </p:nvGrpSpPr>
          <p:grpSpPr>
            <a:xfrm>
              <a:off x="1151619" y="398446"/>
              <a:ext cx="1712563" cy="1909812"/>
              <a:chOff x="1143000" y="2362200"/>
              <a:chExt cx="1712563" cy="1909812"/>
            </a:xfrm>
          </p:grpSpPr>
          <p:sp>
            <p:nvSpPr>
              <p:cNvPr id="132" name="Text Box 6">
                <a:extLst>
                  <a:ext uri="{FF2B5EF4-FFF2-40B4-BE49-F238E27FC236}">
                    <a16:creationId xmlns:a16="http://schemas.microsoft.com/office/drawing/2014/main" id="{56E17CFB-8CCF-4BA2-8F70-786B51A4664B}"/>
                  </a:ext>
                </a:extLst>
              </p:cNvPr>
              <p:cNvSpPr txBox="1"/>
              <p:nvPr/>
            </p:nvSpPr>
            <p:spPr bwMode="auto">
              <a:xfrm>
                <a:off x="1416924" y="2362200"/>
                <a:ext cx="871538" cy="438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1000"/>
                  </a:spcAft>
                  <a:defRPr/>
                </a:pPr>
                <a:r>
                  <a:rPr lang="en-US" sz="1400" dirty="0">
                    <a:ea typeface="Calibri"/>
                    <a:cs typeface="Calibri"/>
                  </a:rPr>
                  <a:t>470Ω</a:t>
                </a:r>
                <a:endParaRPr lang="en-US" sz="1400" dirty="0">
                  <a:ea typeface="Calibri"/>
                  <a:cs typeface="Times New Roman"/>
                </a:endParaRPr>
              </a:p>
            </p:txBody>
          </p:sp>
          <p:cxnSp>
            <p:nvCxnSpPr>
              <p:cNvPr id="133" name="AutoShape 7">
                <a:extLst>
                  <a:ext uri="{FF2B5EF4-FFF2-40B4-BE49-F238E27FC236}">
                    <a16:creationId xmlns:a16="http://schemas.microsoft.com/office/drawing/2014/main" id="{F5E3517F-27FB-4BD9-B6CB-E3AB00E32266}"/>
                  </a:ext>
                </a:extLst>
              </p:cNvPr>
              <p:cNvCxnSpPr>
                <a:cxnSpLocks noChangeShapeType="1"/>
              </p:cNvCxnSpPr>
              <p:nvPr/>
            </p:nvCxnSpPr>
            <p:spPr bwMode="auto">
              <a:xfrm rot="5400000" flipH="1">
                <a:off x="1866065" y="2742387"/>
                <a:ext cx="182163" cy="10077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34" name="AutoShape 8">
                <a:extLst>
                  <a:ext uri="{FF2B5EF4-FFF2-40B4-BE49-F238E27FC236}">
                    <a16:creationId xmlns:a16="http://schemas.microsoft.com/office/drawing/2014/main" id="{1D52B0F6-0C05-4795-91C3-5628488B82C4}"/>
                  </a:ext>
                </a:extLst>
              </p:cNvPr>
              <p:cNvCxnSpPr>
                <a:cxnSpLocks noChangeShapeType="1"/>
              </p:cNvCxnSpPr>
              <p:nvPr/>
            </p:nvCxnSpPr>
            <p:spPr bwMode="auto">
              <a:xfrm rot="5400000">
                <a:off x="1790487" y="2767579"/>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35" name="AutoShape 9">
                <a:extLst>
                  <a:ext uri="{FF2B5EF4-FFF2-40B4-BE49-F238E27FC236}">
                    <a16:creationId xmlns:a16="http://schemas.microsoft.com/office/drawing/2014/main" id="{D22E3271-8A14-4B74-916D-8AA4A4E94FCB}"/>
                  </a:ext>
                </a:extLst>
              </p:cNvPr>
              <p:cNvCxnSpPr>
                <a:cxnSpLocks noChangeShapeType="1"/>
              </p:cNvCxnSpPr>
              <p:nvPr/>
            </p:nvCxnSpPr>
            <p:spPr bwMode="auto">
              <a:xfrm rot="5400000" flipH="1">
                <a:off x="1712109" y="2739587"/>
                <a:ext cx="182163" cy="106369"/>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36" name="AutoShape 10">
                <a:extLst>
                  <a:ext uri="{FF2B5EF4-FFF2-40B4-BE49-F238E27FC236}">
                    <a16:creationId xmlns:a16="http://schemas.microsoft.com/office/drawing/2014/main" id="{CEA184F5-AEB2-475F-B531-1186E0A59831}"/>
                  </a:ext>
                </a:extLst>
              </p:cNvPr>
              <p:cNvCxnSpPr>
                <a:cxnSpLocks noChangeShapeType="1"/>
              </p:cNvCxnSpPr>
              <p:nvPr/>
            </p:nvCxnSpPr>
            <p:spPr bwMode="auto">
              <a:xfrm rot="5400000">
                <a:off x="1634293" y="2767579"/>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37" name="AutoShape 12">
                <a:extLst>
                  <a:ext uri="{FF2B5EF4-FFF2-40B4-BE49-F238E27FC236}">
                    <a16:creationId xmlns:a16="http://schemas.microsoft.com/office/drawing/2014/main" id="{C4E2BC97-921A-41ED-A049-A69DA0EC52F4}"/>
                  </a:ext>
                </a:extLst>
              </p:cNvPr>
              <p:cNvCxnSpPr>
                <a:cxnSpLocks noChangeShapeType="1"/>
              </p:cNvCxnSpPr>
              <p:nvPr/>
            </p:nvCxnSpPr>
            <p:spPr bwMode="auto">
              <a:xfrm flipH="1">
                <a:off x="2059589" y="2756339"/>
                <a:ext cx="402273" cy="1"/>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38" name="AutoShape 13">
                <a:extLst>
                  <a:ext uri="{FF2B5EF4-FFF2-40B4-BE49-F238E27FC236}">
                    <a16:creationId xmlns:a16="http://schemas.microsoft.com/office/drawing/2014/main" id="{18F8F0A1-00A7-45F4-9135-4D6CF5C10941}"/>
                  </a:ext>
                </a:extLst>
              </p:cNvPr>
              <p:cNvCxnSpPr>
                <a:cxnSpLocks noChangeShapeType="1"/>
              </p:cNvCxnSpPr>
              <p:nvPr/>
            </p:nvCxnSpPr>
            <p:spPr bwMode="auto">
              <a:xfrm rot="5400000">
                <a:off x="1976941" y="2791681"/>
                <a:ext cx="122762" cy="61582"/>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39" name="AutoShape 14">
                <a:extLst>
                  <a:ext uri="{FF2B5EF4-FFF2-40B4-BE49-F238E27FC236}">
                    <a16:creationId xmlns:a16="http://schemas.microsoft.com/office/drawing/2014/main" id="{5CBB4AE7-A434-4156-8121-0CEBA0E09A8D}"/>
                  </a:ext>
                </a:extLst>
              </p:cNvPr>
              <p:cNvCxnSpPr>
                <a:cxnSpLocks noChangeShapeType="1"/>
              </p:cNvCxnSpPr>
              <p:nvPr/>
            </p:nvCxnSpPr>
            <p:spPr bwMode="auto">
              <a:xfrm rot="5400000" flipH="1">
                <a:off x="1619071" y="2802743"/>
                <a:ext cx="95041" cy="6718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40" name="AutoShape 15">
                <a:extLst>
                  <a:ext uri="{FF2B5EF4-FFF2-40B4-BE49-F238E27FC236}">
                    <a16:creationId xmlns:a16="http://schemas.microsoft.com/office/drawing/2014/main" id="{D223741D-0811-44A4-BCA4-533D4123A7E5}"/>
                  </a:ext>
                </a:extLst>
              </p:cNvPr>
              <p:cNvCxnSpPr>
                <a:cxnSpLocks noChangeShapeType="1"/>
                <a:endCxn id="141" idx="6"/>
              </p:cNvCxnSpPr>
              <p:nvPr/>
            </p:nvCxnSpPr>
            <p:spPr bwMode="auto">
              <a:xfrm flipH="1">
                <a:off x="1217612" y="2788814"/>
                <a:ext cx="415391" cy="4831"/>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sp>
            <p:nvSpPr>
              <p:cNvPr id="141" name="Oval 140">
                <a:extLst>
                  <a:ext uri="{FF2B5EF4-FFF2-40B4-BE49-F238E27FC236}">
                    <a16:creationId xmlns:a16="http://schemas.microsoft.com/office/drawing/2014/main" id="{D87F6A6E-8ECC-461B-8BD5-9E454E0502B5}"/>
                  </a:ext>
                </a:extLst>
              </p:cNvPr>
              <p:cNvSpPr/>
              <p:nvPr/>
            </p:nvSpPr>
            <p:spPr bwMode="auto">
              <a:xfrm>
                <a:off x="1143000" y="2756339"/>
                <a:ext cx="74612" cy="74612"/>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cxnSp>
            <p:nvCxnSpPr>
              <p:cNvPr id="142" name="AutoShape 3">
                <a:extLst>
                  <a:ext uri="{FF2B5EF4-FFF2-40B4-BE49-F238E27FC236}">
                    <a16:creationId xmlns:a16="http://schemas.microsoft.com/office/drawing/2014/main" id="{EFF86406-5BF9-4E47-A070-2D0A897E07A5}"/>
                  </a:ext>
                </a:extLst>
              </p:cNvPr>
              <p:cNvCxnSpPr>
                <a:cxnSpLocks noChangeShapeType="1"/>
              </p:cNvCxnSpPr>
              <p:nvPr/>
            </p:nvCxnSpPr>
            <p:spPr bwMode="auto">
              <a:xfrm>
                <a:off x="2299545" y="3383129"/>
                <a:ext cx="314777"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43" name="AutoShape 5">
                <a:extLst>
                  <a:ext uri="{FF2B5EF4-FFF2-40B4-BE49-F238E27FC236}">
                    <a16:creationId xmlns:a16="http://schemas.microsoft.com/office/drawing/2014/main" id="{92C65F4C-23A3-47CC-942B-B7922FC57065}"/>
                  </a:ext>
                </a:extLst>
              </p:cNvPr>
              <p:cNvCxnSpPr>
                <a:cxnSpLocks noChangeShapeType="1"/>
              </p:cNvCxnSpPr>
              <p:nvPr/>
            </p:nvCxnSpPr>
            <p:spPr bwMode="auto">
              <a:xfrm flipV="1">
                <a:off x="2460625" y="2748891"/>
                <a:ext cx="0" cy="634238"/>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44" name="Straight Connector 143">
                <a:extLst>
                  <a:ext uri="{FF2B5EF4-FFF2-40B4-BE49-F238E27FC236}">
                    <a16:creationId xmlns:a16="http://schemas.microsoft.com/office/drawing/2014/main" id="{08E452F4-1076-4527-A985-F3AA6DC817FB}"/>
                  </a:ext>
                </a:extLst>
              </p:cNvPr>
              <p:cNvCxnSpPr/>
              <p:nvPr/>
            </p:nvCxnSpPr>
            <p:spPr bwMode="auto">
              <a:xfrm>
                <a:off x="2312407" y="3379954"/>
                <a:ext cx="148218" cy="317500"/>
              </a:xfrm>
              <a:prstGeom prst="line">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45" name="Straight Connector 144">
                <a:extLst>
                  <a:ext uri="{FF2B5EF4-FFF2-40B4-BE49-F238E27FC236}">
                    <a16:creationId xmlns:a16="http://schemas.microsoft.com/office/drawing/2014/main" id="{1DCC9FE2-65E3-4CF8-8D45-AB545125060D}"/>
                  </a:ext>
                </a:extLst>
              </p:cNvPr>
              <p:cNvCxnSpPr/>
              <p:nvPr/>
            </p:nvCxnSpPr>
            <p:spPr bwMode="auto">
              <a:xfrm flipV="1">
                <a:off x="2457373" y="3379954"/>
                <a:ext cx="148218" cy="317500"/>
              </a:xfrm>
              <a:prstGeom prst="line">
                <a:avLst/>
              </a:prstGeom>
              <a:noFill/>
              <a:ln w="19050">
                <a:solidFill>
                  <a:srgbClr val="002060"/>
                </a:solidFill>
                <a:round/>
                <a:headEnd/>
                <a:tailEnd/>
              </a:ln>
              <a:extLst>
                <a:ext uri="{909E8E84-426E-40DD-AFC4-6F175D3DCCD1}">
                  <a14:hiddenFill xmlns:a14="http://schemas.microsoft.com/office/drawing/2010/main">
                    <a:noFill/>
                  </a14:hiddenFill>
                </a:ext>
              </a:extLst>
            </p:spPr>
          </p:cxnSp>
          <p:grpSp>
            <p:nvGrpSpPr>
              <p:cNvPr id="146" name="Group 30">
                <a:extLst>
                  <a:ext uri="{FF2B5EF4-FFF2-40B4-BE49-F238E27FC236}">
                    <a16:creationId xmlns:a16="http://schemas.microsoft.com/office/drawing/2014/main" id="{92536BEF-6288-4DCC-992D-4F7EC90A126C}"/>
                  </a:ext>
                </a:extLst>
              </p:cNvPr>
              <p:cNvGrpSpPr>
                <a:grpSpLocks/>
              </p:cNvGrpSpPr>
              <p:nvPr/>
            </p:nvGrpSpPr>
            <p:grpSpPr bwMode="auto">
              <a:xfrm rot="5400000">
                <a:off x="2172482" y="3853771"/>
                <a:ext cx="574558" cy="261924"/>
                <a:chOff x="-238576" y="0"/>
                <a:chExt cx="575761" cy="262890"/>
              </a:xfrm>
            </p:grpSpPr>
            <p:grpSp>
              <p:nvGrpSpPr>
                <p:cNvPr id="150" name="Group 34">
                  <a:extLst>
                    <a:ext uri="{FF2B5EF4-FFF2-40B4-BE49-F238E27FC236}">
                      <a16:creationId xmlns:a16="http://schemas.microsoft.com/office/drawing/2014/main" id="{1847DE95-49E8-4768-A40E-76D1929CBE92}"/>
                    </a:ext>
                  </a:extLst>
                </p:cNvPr>
                <p:cNvGrpSpPr>
                  <a:grpSpLocks/>
                </p:cNvGrpSpPr>
                <p:nvPr/>
              </p:nvGrpSpPr>
              <p:grpSpPr bwMode="auto">
                <a:xfrm>
                  <a:off x="219075" y="0"/>
                  <a:ext cx="118110" cy="262890"/>
                  <a:chOff x="0" y="0"/>
                  <a:chExt cx="118368" cy="262890"/>
                </a:xfrm>
              </p:grpSpPr>
              <p:cxnSp>
                <p:nvCxnSpPr>
                  <p:cNvPr id="152" name="AutoShape 4">
                    <a:extLst>
                      <a:ext uri="{FF2B5EF4-FFF2-40B4-BE49-F238E27FC236}">
                        <a16:creationId xmlns:a16="http://schemas.microsoft.com/office/drawing/2014/main" id="{63C504EE-7A4C-43BF-A358-F5ED64A784E7}"/>
                      </a:ext>
                    </a:extLst>
                  </p:cNvPr>
                  <p:cNvCxnSpPr>
                    <a:cxnSpLocks noChangeShapeType="1"/>
                  </p:cNvCxnSpPr>
                  <p:nvPr/>
                </p:nvCxnSpPr>
                <p:spPr bwMode="auto">
                  <a:xfrm rot="-5400000">
                    <a:off x="68580" y="131445"/>
                    <a:ext cx="99575"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53" name="AutoShape 3">
                    <a:extLst>
                      <a:ext uri="{FF2B5EF4-FFF2-40B4-BE49-F238E27FC236}">
                        <a16:creationId xmlns:a16="http://schemas.microsoft.com/office/drawing/2014/main" id="{316BEB5F-CEF0-4795-84D2-1855EA29532D}"/>
                      </a:ext>
                    </a:extLst>
                  </p:cNvPr>
                  <p:cNvCxnSpPr>
                    <a:cxnSpLocks noChangeShapeType="1"/>
                  </p:cNvCxnSpPr>
                  <p:nvPr/>
                </p:nvCxnSpPr>
                <p:spPr bwMode="auto">
                  <a:xfrm rot="-5400000">
                    <a:off x="-131445" y="131445"/>
                    <a:ext cx="262890"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54" name="AutoShape 3">
                    <a:extLst>
                      <a:ext uri="{FF2B5EF4-FFF2-40B4-BE49-F238E27FC236}">
                        <a16:creationId xmlns:a16="http://schemas.microsoft.com/office/drawing/2014/main" id="{A61EFD54-F22C-4673-9C8D-DE4187919B39}"/>
                      </a:ext>
                    </a:extLst>
                  </p:cNvPr>
                  <p:cNvCxnSpPr>
                    <a:cxnSpLocks noChangeShapeType="1"/>
                  </p:cNvCxnSpPr>
                  <p:nvPr/>
                </p:nvCxnSpPr>
                <p:spPr bwMode="auto">
                  <a:xfrm rot="-5400000">
                    <a:off x="-26670" y="131445"/>
                    <a:ext cx="178536"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grpSp>
            <p:cxnSp>
              <p:nvCxnSpPr>
                <p:cNvPr id="151" name="AutoShape 32">
                  <a:extLst>
                    <a:ext uri="{FF2B5EF4-FFF2-40B4-BE49-F238E27FC236}">
                      <a16:creationId xmlns:a16="http://schemas.microsoft.com/office/drawing/2014/main" id="{E77DB89F-98E2-4417-BB19-F68EE9696F36}"/>
                    </a:ext>
                  </a:extLst>
                </p:cNvPr>
                <p:cNvCxnSpPr>
                  <a:cxnSpLocks noChangeShapeType="1"/>
                </p:cNvCxnSpPr>
                <p:nvPr/>
              </p:nvCxnSpPr>
              <p:spPr bwMode="auto">
                <a:xfrm rot="-5400000">
                  <a:off x="-12241" y="-92985"/>
                  <a:ext cx="1806" cy="45447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grpSp>
          <p:cxnSp>
            <p:nvCxnSpPr>
              <p:cNvPr id="147" name="AutoShape 3">
                <a:extLst>
                  <a:ext uri="{FF2B5EF4-FFF2-40B4-BE49-F238E27FC236}">
                    <a16:creationId xmlns:a16="http://schemas.microsoft.com/office/drawing/2014/main" id="{379FEE6B-0744-4D79-BBC3-24AF398BF308}"/>
                  </a:ext>
                </a:extLst>
              </p:cNvPr>
              <p:cNvCxnSpPr>
                <a:cxnSpLocks noChangeShapeType="1"/>
              </p:cNvCxnSpPr>
              <p:nvPr/>
            </p:nvCxnSpPr>
            <p:spPr bwMode="auto">
              <a:xfrm>
                <a:off x="2333001" y="3684209"/>
                <a:ext cx="257722"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148" name="Straight Arrow Connector 147">
                <a:extLst>
                  <a:ext uri="{FF2B5EF4-FFF2-40B4-BE49-F238E27FC236}">
                    <a16:creationId xmlns:a16="http://schemas.microsoft.com/office/drawing/2014/main" id="{BB7B8C6A-5EEA-4462-9059-0AABC984CA1A}"/>
                  </a:ext>
                </a:extLst>
              </p:cNvPr>
              <p:cNvCxnSpPr/>
              <p:nvPr/>
            </p:nvCxnSpPr>
            <p:spPr bwMode="auto">
              <a:xfrm>
                <a:off x="2658926" y="3491156"/>
                <a:ext cx="189203" cy="158750"/>
              </a:xfrm>
              <a:prstGeom prst="straightConnector1">
                <a:avLst/>
              </a:prstGeom>
              <a:noFill/>
              <a:ln w="19050">
                <a:solidFill>
                  <a:srgbClr val="002060"/>
                </a:solidFill>
                <a:round/>
                <a:headEnd/>
                <a:tailEnd type="arrow"/>
              </a:ln>
              <a:extLst>
                <a:ext uri="{909E8E84-426E-40DD-AFC4-6F175D3DCCD1}">
                  <a14:hiddenFill xmlns:a14="http://schemas.microsoft.com/office/drawing/2010/main">
                    <a:noFill/>
                  </a14:hiddenFill>
                </a:ext>
              </a:extLst>
            </p:spPr>
          </p:cxnSp>
          <p:cxnSp>
            <p:nvCxnSpPr>
              <p:cNvPr id="149" name="Straight Arrow Connector 148">
                <a:extLst>
                  <a:ext uri="{FF2B5EF4-FFF2-40B4-BE49-F238E27FC236}">
                    <a16:creationId xmlns:a16="http://schemas.microsoft.com/office/drawing/2014/main" id="{DF56401C-B91B-48D4-BC03-29B776D06A5A}"/>
                  </a:ext>
                </a:extLst>
              </p:cNvPr>
              <p:cNvCxnSpPr/>
              <p:nvPr/>
            </p:nvCxnSpPr>
            <p:spPr bwMode="auto">
              <a:xfrm>
                <a:off x="2666360" y="3643556"/>
                <a:ext cx="189203" cy="158750"/>
              </a:xfrm>
              <a:prstGeom prst="straightConnector1">
                <a:avLst/>
              </a:prstGeom>
              <a:noFill/>
              <a:ln w="19050">
                <a:solidFill>
                  <a:srgbClr val="002060"/>
                </a:solidFill>
                <a:round/>
                <a:headEnd/>
                <a:tailEnd type="arrow"/>
              </a:ln>
              <a:extLst>
                <a:ext uri="{909E8E84-426E-40DD-AFC4-6F175D3DCCD1}">
                  <a14:hiddenFill xmlns:a14="http://schemas.microsoft.com/office/drawing/2010/main">
                    <a:noFill/>
                  </a14:hiddenFill>
                </a:ext>
              </a:extLst>
            </p:spPr>
          </p:cxnSp>
        </p:grpSp>
        <p:sp>
          <p:nvSpPr>
            <p:cNvPr id="129" name="TextBox 128">
              <a:extLst>
                <a:ext uri="{FF2B5EF4-FFF2-40B4-BE49-F238E27FC236}">
                  <a16:creationId xmlns:a16="http://schemas.microsoft.com/office/drawing/2014/main" id="{9A943E5D-DE34-40AD-8960-BCC222EE6D5E}"/>
                </a:ext>
              </a:extLst>
            </p:cNvPr>
            <p:cNvSpPr txBox="1"/>
            <p:nvPr/>
          </p:nvSpPr>
          <p:spPr>
            <a:xfrm>
              <a:off x="541909" y="911880"/>
              <a:ext cx="1036887" cy="307777"/>
            </a:xfrm>
            <a:prstGeom prst="rect">
              <a:avLst/>
            </a:prstGeom>
            <a:noFill/>
          </p:spPr>
          <p:txBody>
            <a:bodyPr wrap="none" rtlCol="0">
              <a:spAutoFit/>
            </a:bodyPr>
            <a:lstStyle/>
            <a:p>
              <a:pPr algn="ctr"/>
              <a:r>
                <a:rPr lang="en-US" sz="1400" dirty="0"/>
                <a:t>digital pin 2</a:t>
              </a:r>
            </a:p>
          </p:txBody>
        </p:sp>
      </p:grpSp>
      <p:sp>
        <p:nvSpPr>
          <p:cNvPr id="6" name="TextBox 5">
            <a:extLst>
              <a:ext uri="{FF2B5EF4-FFF2-40B4-BE49-F238E27FC236}">
                <a16:creationId xmlns:a16="http://schemas.microsoft.com/office/drawing/2014/main" id="{A753ADC7-EA59-4F0B-AE30-A68E77010CCE}"/>
              </a:ext>
            </a:extLst>
          </p:cNvPr>
          <p:cNvSpPr txBox="1"/>
          <p:nvPr/>
        </p:nvSpPr>
        <p:spPr>
          <a:xfrm>
            <a:off x="520599" y="2292112"/>
            <a:ext cx="6962584" cy="3170099"/>
          </a:xfrm>
          <a:prstGeom prst="rect">
            <a:avLst/>
          </a:prstGeom>
          <a:noFill/>
        </p:spPr>
        <p:txBody>
          <a:bodyPr wrap="square" rtlCol="0">
            <a:spAutoFit/>
          </a:bodyPr>
          <a:lstStyle/>
          <a:p>
            <a:r>
              <a:rPr lang="en-US" sz="2000" b="1" dirty="0"/>
              <a:t>Requirements/</a:t>
            </a:r>
            <a:r>
              <a:rPr lang="en-US" sz="2000" b="1" dirty="0">
                <a:solidFill>
                  <a:srgbClr val="FF0000"/>
                </a:solidFill>
              </a:rPr>
              <a:t>Rubric</a:t>
            </a:r>
            <a:r>
              <a:rPr lang="en-US" sz="2000" b="1" dirty="0"/>
              <a:t>:</a:t>
            </a:r>
          </a:p>
          <a:p>
            <a:pPr marL="342900" indent="-342900">
              <a:buFont typeface="Arial" panose="020B0604020202020204" pitchFamily="34" charset="0"/>
              <a:buChar char="•"/>
            </a:pPr>
            <a:r>
              <a:rPr lang="en-US" sz="2000" dirty="0"/>
              <a:t>Build the circuits shown on your breadboard.</a:t>
            </a:r>
          </a:p>
          <a:p>
            <a:pPr marL="342900" indent="-342900">
              <a:buFont typeface="Arial" panose="020B0604020202020204" pitchFamily="34" charset="0"/>
              <a:buChar char="•"/>
            </a:pPr>
            <a:r>
              <a:rPr lang="en-US" sz="2000" dirty="0"/>
              <a:t>Print </a:t>
            </a:r>
            <a:r>
              <a:rPr lang="en-US" sz="2000" dirty="0" err="1"/>
              <a:t>analogRead</a:t>
            </a:r>
            <a:r>
              <a:rPr lang="en-US" sz="2000" dirty="0"/>
              <a:t> values </a:t>
            </a:r>
            <a:r>
              <a:rPr lang="en-US" sz="2000" u="sng" dirty="0"/>
              <a:t>and</a:t>
            </a:r>
            <a:r>
              <a:rPr lang="en-US" sz="2000" dirty="0"/>
              <a:t> actual temperature in °F to the serial monitor.  “</a:t>
            </a:r>
            <a:r>
              <a:rPr lang="en-US" sz="2000" dirty="0" err="1"/>
              <a:t>TempF</a:t>
            </a:r>
            <a:r>
              <a:rPr lang="en-US" sz="2000" dirty="0"/>
              <a:t> = “ ____</a:t>
            </a:r>
          </a:p>
          <a:p>
            <a:pPr marL="342900" indent="-342900">
              <a:buFont typeface="Arial" panose="020B0604020202020204" pitchFamily="34" charset="0"/>
              <a:buChar char="•"/>
            </a:pPr>
            <a:r>
              <a:rPr lang="en-US" sz="2000" dirty="0"/>
              <a:t>Print </a:t>
            </a:r>
            <a:r>
              <a:rPr lang="en-US" sz="2000" dirty="0" err="1"/>
              <a:t>analogRead</a:t>
            </a:r>
            <a:r>
              <a:rPr lang="en-US" sz="2000" dirty="0"/>
              <a:t> value for the photoresistor voltage divider.  “Photo = “ ____</a:t>
            </a:r>
          </a:p>
          <a:p>
            <a:pPr marL="342900" indent="-342900">
              <a:buFont typeface="Arial" panose="020B0604020202020204" pitchFamily="34" charset="0"/>
              <a:buChar char="•"/>
            </a:pPr>
            <a:r>
              <a:rPr lang="en-US" sz="2000" dirty="0"/>
              <a:t>Demonstrate your control system (show me it works)</a:t>
            </a:r>
          </a:p>
          <a:p>
            <a:pPr marL="342900" indent="-342900">
              <a:buFont typeface="Arial" panose="020B0604020202020204" pitchFamily="34" charset="0"/>
              <a:buChar char="•"/>
            </a:pPr>
            <a:r>
              <a:rPr lang="en-US" sz="2000" dirty="0"/>
              <a:t>Comment your code (at least 8 lines). Cut and paste your program into a </a:t>
            </a:r>
            <a:r>
              <a:rPr lang="en-US" sz="2000" b="1" dirty="0"/>
              <a:t>Word</a:t>
            </a:r>
            <a:r>
              <a:rPr lang="en-US" sz="2000" dirty="0"/>
              <a:t> document and upload it to the Transistors assignment on Classroom.</a:t>
            </a:r>
          </a:p>
        </p:txBody>
      </p:sp>
      <p:sp>
        <p:nvSpPr>
          <p:cNvPr id="23" name="Content Placeholder 2"/>
          <p:cNvSpPr>
            <a:spLocks noGrp="1"/>
          </p:cNvSpPr>
          <p:nvPr>
            <p:ph idx="1"/>
          </p:nvPr>
        </p:nvSpPr>
        <p:spPr>
          <a:xfrm>
            <a:off x="291952" y="775139"/>
            <a:ext cx="10156394" cy="1880433"/>
          </a:xfrm>
        </p:spPr>
        <p:txBody>
          <a:bodyPr>
            <a:noAutofit/>
          </a:bodyPr>
          <a:lstStyle/>
          <a:p>
            <a:pPr marL="0" indent="0">
              <a:spcBef>
                <a:spcPct val="20000"/>
              </a:spcBef>
              <a:buNone/>
              <a:defRPr/>
            </a:pPr>
            <a:r>
              <a:rPr lang="en-US" sz="2000" b="1" kern="0" dirty="0"/>
              <a:t>Objectives: </a:t>
            </a:r>
          </a:p>
          <a:p>
            <a:pPr>
              <a:spcBef>
                <a:spcPct val="20000"/>
              </a:spcBef>
              <a:defRPr/>
            </a:pPr>
            <a:r>
              <a:rPr lang="en-US" sz="2000" kern="0" dirty="0"/>
              <a:t>When the temperature read by your thermistor is higher than 77°F, use a transistor to turn on a Green LED using a Transistor. (turn OFF bellow 77)</a:t>
            </a:r>
          </a:p>
          <a:p>
            <a:pPr>
              <a:spcBef>
                <a:spcPct val="20000"/>
              </a:spcBef>
              <a:defRPr/>
            </a:pPr>
            <a:r>
              <a:rPr lang="en-US" sz="2000" kern="0" dirty="0"/>
              <a:t>When a photoresistor detects “dark”, turn on a RED LED (using a digital pin).</a:t>
            </a:r>
          </a:p>
        </p:txBody>
      </p:sp>
      <p:sp>
        <p:nvSpPr>
          <p:cNvPr id="2" name="TextBox 1">
            <a:extLst>
              <a:ext uri="{FF2B5EF4-FFF2-40B4-BE49-F238E27FC236}">
                <a16:creationId xmlns:a16="http://schemas.microsoft.com/office/drawing/2014/main" id="{E05B4EBD-0FC4-4326-9306-1060BFF10680}"/>
              </a:ext>
            </a:extLst>
          </p:cNvPr>
          <p:cNvSpPr txBox="1"/>
          <p:nvPr/>
        </p:nvSpPr>
        <p:spPr>
          <a:xfrm>
            <a:off x="199442" y="2597569"/>
            <a:ext cx="418704" cy="369332"/>
          </a:xfrm>
          <a:prstGeom prst="rect">
            <a:avLst/>
          </a:prstGeom>
          <a:noFill/>
        </p:spPr>
        <p:txBody>
          <a:bodyPr wrap="none" rtlCol="0">
            <a:spAutoFit/>
          </a:bodyPr>
          <a:lstStyle/>
          <a:p>
            <a:r>
              <a:rPr lang="en-US" dirty="0">
                <a:solidFill>
                  <a:srgbClr val="FF0000"/>
                </a:solidFill>
              </a:rPr>
              <a:t>16</a:t>
            </a:r>
          </a:p>
        </p:txBody>
      </p:sp>
      <p:sp>
        <p:nvSpPr>
          <p:cNvPr id="155" name="TextBox 154">
            <a:extLst>
              <a:ext uri="{FF2B5EF4-FFF2-40B4-BE49-F238E27FC236}">
                <a16:creationId xmlns:a16="http://schemas.microsoft.com/office/drawing/2014/main" id="{AFECAD73-775B-40C1-9ABF-471926FB4CC6}"/>
              </a:ext>
            </a:extLst>
          </p:cNvPr>
          <p:cNvSpPr txBox="1"/>
          <p:nvPr/>
        </p:nvSpPr>
        <p:spPr>
          <a:xfrm>
            <a:off x="301861" y="2940408"/>
            <a:ext cx="301686" cy="369332"/>
          </a:xfrm>
          <a:prstGeom prst="rect">
            <a:avLst/>
          </a:prstGeom>
          <a:noFill/>
        </p:spPr>
        <p:txBody>
          <a:bodyPr wrap="none" rtlCol="0">
            <a:spAutoFit/>
          </a:bodyPr>
          <a:lstStyle/>
          <a:p>
            <a:r>
              <a:rPr lang="en-US" dirty="0">
                <a:solidFill>
                  <a:srgbClr val="FF0000"/>
                </a:solidFill>
              </a:rPr>
              <a:t>5</a:t>
            </a:r>
          </a:p>
        </p:txBody>
      </p:sp>
      <p:sp>
        <p:nvSpPr>
          <p:cNvPr id="156" name="TextBox 155">
            <a:extLst>
              <a:ext uri="{FF2B5EF4-FFF2-40B4-BE49-F238E27FC236}">
                <a16:creationId xmlns:a16="http://schemas.microsoft.com/office/drawing/2014/main" id="{51C799AC-04D2-478F-BC08-CF1B4CDAD616}"/>
              </a:ext>
            </a:extLst>
          </p:cNvPr>
          <p:cNvSpPr txBox="1"/>
          <p:nvPr/>
        </p:nvSpPr>
        <p:spPr>
          <a:xfrm>
            <a:off x="303220" y="3504893"/>
            <a:ext cx="301686" cy="369332"/>
          </a:xfrm>
          <a:prstGeom prst="rect">
            <a:avLst/>
          </a:prstGeom>
          <a:noFill/>
        </p:spPr>
        <p:txBody>
          <a:bodyPr wrap="none" rtlCol="0">
            <a:spAutoFit/>
          </a:bodyPr>
          <a:lstStyle/>
          <a:p>
            <a:pPr algn="ctr"/>
            <a:r>
              <a:rPr lang="en-US" dirty="0">
                <a:solidFill>
                  <a:srgbClr val="FF0000"/>
                </a:solidFill>
              </a:rPr>
              <a:t>5</a:t>
            </a:r>
          </a:p>
        </p:txBody>
      </p:sp>
      <p:sp>
        <p:nvSpPr>
          <p:cNvPr id="157" name="TextBox 156">
            <a:extLst>
              <a:ext uri="{FF2B5EF4-FFF2-40B4-BE49-F238E27FC236}">
                <a16:creationId xmlns:a16="http://schemas.microsoft.com/office/drawing/2014/main" id="{91434999-8756-4AC4-A5E6-E9CBC2A12257}"/>
              </a:ext>
            </a:extLst>
          </p:cNvPr>
          <p:cNvSpPr txBox="1"/>
          <p:nvPr/>
        </p:nvSpPr>
        <p:spPr>
          <a:xfrm>
            <a:off x="202558" y="4138863"/>
            <a:ext cx="418704" cy="369332"/>
          </a:xfrm>
          <a:prstGeom prst="rect">
            <a:avLst/>
          </a:prstGeom>
          <a:noFill/>
        </p:spPr>
        <p:txBody>
          <a:bodyPr wrap="square" rtlCol="0">
            <a:spAutoFit/>
          </a:bodyPr>
          <a:lstStyle/>
          <a:p>
            <a:pPr algn="ctr"/>
            <a:r>
              <a:rPr lang="en-US" dirty="0">
                <a:solidFill>
                  <a:srgbClr val="FF0000"/>
                </a:solidFill>
              </a:rPr>
              <a:t>16</a:t>
            </a:r>
          </a:p>
        </p:txBody>
      </p:sp>
      <p:sp>
        <p:nvSpPr>
          <p:cNvPr id="158" name="TextBox 157">
            <a:extLst>
              <a:ext uri="{FF2B5EF4-FFF2-40B4-BE49-F238E27FC236}">
                <a16:creationId xmlns:a16="http://schemas.microsoft.com/office/drawing/2014/main" id="{43AB1493-442F-49F6-8654-5A02A464B9BB}"/>
              </a:ext>
            </a:extLst>
          </p:cNvPr>
          <p:cNvSpPr txBox="1"/>
          <p:nvPr/>
        </p:nvSpPr>
        <p:spPr>
          <a:xfrm>
            <a:off x="238432" y="4444933"/>
            <a:ext cx="301685" cy="369332"/>
          </a:xfrm>
          <a:prstGeom prst="rect">
            <a:avLst/>
          </a:prstGeom>
          <a:noFill/>
        </p:spPr>
        <p:txBody>
          <a:bodyPr wrap="none" rtlCol="0">
            <a:spAutoFit/>
          </a:bodyPr>
          <a:lstStyle/>
          <a:p>
            <a:pPr algn="ctr"/>
            <a:r>
              <a:rPr lang="en-US" dirty="0">
                <a:solidFill>
                  <a:srgbClr val="FF0000"/>
                </a:solidFill>
              </a:rPr>
              <a:t>8</a:t>
            </a:r>
          </a:p>
        </p:txBody>
      </p:sp>
    </p:spTree>
    <p:extLst>
      <p:ext uri="{BB962C8B-B14F-4D97-AF65-F5344CB8AC3E}">
        <p14:creationId xmlns:p14="http://schemas.microsoft.com/office/powerpoint/2010/main" val="393952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8DE9-A21F-46C8-870C-0930EC79F7F0}"/>
              </a:ext>
            </a:extLst>
          </p:cNvPr>
          <p:cNvSpPr>
            <a:spLocks noGrp="1"/>
          </p:cNvSpPr>
          <p:nvPr>
            <p:ph type="title"/>
          </p:nvPr>
        </p:nvSpPr>
        <p:spPr>
          <a:xfrm>
            <a:off x="286439" y="136525"/>
            <a:ext cx="11622795" cy="1780410"/>
          </a:xfrm>
        </p:spPr>
        <p:txBody>
          <a:bodyPr>
            <a:normAutofit fontScale="90000"/>
          </a:bodyPr>
          <a:lstStyle/>
          <a:p>
            <a:pPr algn="ctr"/>
            <a:r>
              <a:rPr lang="en-US" dirty="0"/>
              <a:t>Start Building Your Capstone Project Documentation</a:t>
            </a:r>
            <a:br>
              <a:rPr lang="en-US" dirty="0"/>
            </a:br>
            <a:r>
              <a:rPr lang="en-US" dirty="0"/>
              <a:t>“Preliminary Design Review (PDR) Presentation”</a:t>
            </a:r>
            <a:br>
              <a:rPr lang="en-US" dirty="0"/>
            </a:br>
            <a:r>
              <a:rPr lang="en-US" dirty="0"/>
              <a:t>(Prototype Phase)</a:t>
            </a:r>
          </a:p>
        </p:txBody>
      </p:sp>
      <p:sp>
        <p:nvSpPr>
          <p:cNvPr id="3" name="Content Placeholder 2">
            <a:extLst>
              <a:ext uri="{FF2B5EF4-FFF2-40B4-BE49-F238E27FC236}">
                <a16:creationId xmlns:a16="http://schemas.microsoft.com/office/drawing/2014/main" id="{1CD91779-32C9-4CAA-A640-8FA620C0B3E4}"/>
              </a:ext>
            </a:extLst>
          </p:cNvPr>
          <p:cNvSpPr>
            <a:spLocks noGrp="1"/>
          </p:cNvSpPr>
          <p:nvPr>
            <p:ph sz="half" idx="1"/>
          </p:nvPr>
        </p:nvSpPr>
        <p:spPr>
          <a:xfrm>
            <a:off x="282766" y="1916935"/>
            <a:ext cx="5737034" cy="4616067"/>
          </a:xfrm>
        </p:spPr>
        <p:txBody>
          <a:bodyPr/>
          <a:lstStyle/>
          <a:p>
            <a:r>
              <a:rPr lang="en-US" dirty="0"/>
              <a:t>PowerPoint</a:t>
            </a:r>
          </a:p>
          <a:p>
            <a:r>
              <a:rPr lang="en-US" dirty="0"/>
              <a:t>Calibration / Equation</a:t>
            </a:r>
          </a:p>
          <a:p>
            <a:pPr lvl="1"/>
            <a:r>
              <a:rPr lang="en-US" dirty="0"/>
              <a:t>Derivations / How we got it.</a:t>
            </a:r>
          </a:p>
          <a:p>
            <a:pPr lvl="1"/>
            <a:r>
              <a:rPr lang="en-US" dirty="0"/>
              <a:t>How it is used / what it does.</a:t>
            </a:r>
          </a:p>
          <a:p>
            <a:r>
              <a:rPr lang="en-US" dirty="0"/>
              <a:t>Circuits</a:t>
            </a:r>
          </a:p>
          <a:p>
            <a:pPr lvl="1"/>
            <a:r>
              <a:rPr lang="en-US" dirty="0"/>
              <a:t>Schematics: What they do/how they work</a:t>
            </a:r>
          </a:p>
          <a:p>
            <a:pPr lvl="2"/>
            <a:r>
              <a:rPr lang="en-US" dirty="0"/>
              <a:t>Thermistor/Analog Read</a:t>
            </a:r>
          </a:p>
          <a:p>
            <a:pPr lvl="2"/>
            <a:r>
              <a:rPr lang="en-US" dirty="0"/>
              <a:t>LED Status Light(s)</a:t>
            </a:r>
          </a:p>
          <a:p>
            <a:pPr lvl="2"/>
            <a:r>
              <a:rPr lang="en-US" dirty="0"/>
              <a:t>…</a:t>
            </a:r>
          </a:p>
          <a:p>
            <a:pPr lvl="1"/>
            <a:endParaRPr lang="en-US" dirty="0"/>
          </a:p>
          <a:p>
            <a:pPr lvl="1"/>
            <a:endParaRPr lang="en-US" dirty="0"/>
          </a:p>
        </p:txBody>
      </p:sp>
      <p:sp>
        <p:nvSpPr>
          <p:cNvPr id="5" name="Content Placeholder 4">
            <a:extLst>
              <a:ext uri="{FF2B5EF4-FFF2-40B4-BE49-F238E27FC236}">
                <a16:creationId xmlns:a16="http://schemas.microsoft.com/office/drawing/2014/main" id="{2E9ABEEA-24D7-43DE-BEC2-F9E4A14131FA}"/>
              </a:ext>
            </a:extLst>
          </p:cNvPr>
          <p:cNvSpPr>
            <a:spLocks noGrp="1"/>
          </p:cNvSpPr>
          <p:nvPr>
            <p:ph sz="half" idx="2"/>
          </p:nvPr>
        </p:nvSpPr>
        <p:spPr>
          <a:xfrm>
            <a:off x="6172200" y="1916935"/>
            <a:ext cx="5737034" cy="4616067"/>
          </a:xfrm>
        </p:spPr>
        <p:txBody>
          <a:bodyPr/>
          <a:lstStyle/>
          <a:p>
            <a:r>
              <a:rPr lang="en-US" dirty="0"/>
              <a:t>System Elements / Block Diagram</a:t>
            </a:r>
          </a:p>
          <a:p>
            <a:pPr lvl="1"/>
            <a:r>
              <a:rPr lang="en-US" dirty="0"/>
              <a:t>System Block Diagram</a:t>
            </a:r>
          </a:p>
          <a:p>
            <a:pPr lvl="1"/>
            <a:r>
              <a:rPr lang="en-US" dirty="0"/>
              <a:t>Labeled Picture of Finished System</a:t>
            </a:r>
          </a:p>
          <a:p>
            <a:r>
              <a:rPr lang="en-US" dirty="0"/>
              <a:t>Code</a:t>
            </a:r>
          </a:p>
          <a:p>
            <a:pPr lvl="1"/>
            <a:r>
              <a:rPr lang="en-US" dirty="0"/>
              <a:t>Flow Chart</a:t>
            </a:r>
          </a:p>
          <a:p>
            <a:pPr lvl="1"/>
            <a:r>
              <a:rPr lang="en-US" dirty="0"/>
              <a:t>Explanation of code functions</a:t>
            </a:r>
          </a:p>
          <a:p>
            <a:pPr lvl="1"/>
            <a:r>
              <a:rPr lang="en-US" dirty="0"/>
              <a:t>Commented Code</a:t>
            </a:r>
          </a:p>
        </p:txBody>
      </p:sp>
      <p:sp>
        <p:nvSpPr>
          <p:cNvPr id="4" name="Slide Number Placeholder 3">
            <a:extLst>
              <a:ext uri="{FF2B5EF4-FFF2-40B4-BE49-F238E27FC236}">
                <a16:creationId xmlns:a16="http://schemas.microsoft.com/office/drawing/2014/main" id="{A665976B-4838-4A0D-9ECF-52080FD47B71}"/>
              </a:ext>
            </a:extLst>
          </p:cNvPr>
          <p:cNvSpPr>
            <a:spLocks noGrp="1"/>
          </p:cNvSpPr>
          <p:nvPr>
            <p:ph type="sldNum" sz="quarter" idx="12"/>
          </p:nvPr>
        </p:nvSpPr>
        <p:spPr/>
        <p:txBody>
          <a:bodyPr/>
          <a:lstStyle/>
          <a:p>
            <a:fld id="{9CEB20FD-57B4-4116-B954-02381E95969F}" type="slidenum">
              <a:rPr lang="en-US" smtClean="0"/>
              <a:pPr/>
              <a:t>16</a:t>
            </a:fld>
            <a:endParaRPr lang="en-US" dirty="0"/>
          </a:p>
        </p:txBody>
      </p:sp>
    </p:spTree>
    <p:extLst>
      <p:ext uri="{BB962C8B-B14F-4D97-AF65-F5344CB8AC3E}">
        <p14:creationId xmlns:p14="http://schemas.microsoft.com/office/powerpoint/2010/main" val="31657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314208" y="2683059"/>
            <a:ext cx="5040565"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4164126"/>
            <a:ext cx="2198320" cy="13617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09622" y="1160741"/>
            <a:ext cx="2445149" cy="13976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0004362" y="5642064"/>
            <a:ext cx="2187639"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14208" y="4164126"/>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rotWithShape="1">
          <a:blip r:embed="rId2" cstate="hqprint">
            <a:extLst>
              <a:ext uri="{28A0092B-C50C-407E-A947-70E740481C1C}">
                <a14:useLocalDpi xmlns:a14="http://schemas.microsoft.com/office/drawing/2010/main" val="0"/>
              </a:ext>
            </a:extLst>
          </a:blip>
          <a:srcRect t="8644" b="16579"/>
          <a:stretch/>
        </p:blipFill>
        <p:spPr>
          <a:xfrm>
            <a:off x="2335767" y="5642064"/>
            <a:ext cx="2425048" cy="1208902"/>
          </a:xfrm>
          <a:prstGeom prst="rect">
            <a:avLst/>
          </a:prstGeom>
        </p:spPr>
      </p:pic>
      <p:sp>
        <p:nvSpPr>
          <p:cNvPr id="52" name="Rectangle 51"/>
          <p:cNvSpPr/>
          <p:nvPr/>
        </p:nvSpPr>
        <p:spPr>
          <a:xfrm>
            <a:off x="7470660" y="2683060"/>
            <a:ext cx="4721341" cy="2842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3" cstate="hqprint">
            <a:extLst>
              <a:ext uri="{28A0092B-C50C-407E-A947-70E740481C1C}">
                <a14:useLocalDpi xmlns:a14="http://schemas.microsoft.com/office/drawing/2010/main" val="0"/>
              </a:ext>
            </a:extLst>
          </a:blip>
          <a:srcRect t="4731" r="53761" b="61381"/>
          <a:stretch/>
        </p:blipFill>
        <p:spPr>
          <a:xfrm>
            <a:off x="0" y="-14067"/>
            <a:ext cx="2208628" cy="1111347"/>
          </a:xfrm>
          <a:prstGeom prst="rect">
            <a:avLst/>
          </a:prstGeom>
        </p:spPr>
      </p:pic>
      <p:pic>
        <p:nvPicPr>
          <p:cNvPr id="65" name="Picture 64"/>
          <p:cNvPicPr>
            <a:picLocks noChangeAspect="1"/>
          </p:cNvPicPr>
          <p:nvPr/>
        </p:nvPicPr>
        <p:blipFill rotWithShape="1">
          <a:blip r:embed="rId4" cstate="hqprint">
            <a:extLst>
              <a:ext uri="{28A0092B-C50C-407E-A947-70E740481C1C}">
                <a14:useLocalDpi xmlns:a14="http://schemas.microsoft.com/office/drawing/2010/main" val="0"/>
              </a:ext>
            </a:extLst>
          </a:blip>
          <a:srcRect t="41275" r="53761" b="16340"/>
          <a:stretch/>
        </p:blipFill>
        <p:spPr>
          <a:xfrm>
            <a:off x="0" y="1181686"/>
            <a:ext cx="2208628" cy="1390018"/>
          </a:xfrm>
          <a:prstGeom prst="rect">
            <a:avLst/>
          </a:prstGeom>
        </p:spPr>
      </p:pic>
      <p:pic>
        <p:nvPicPr>
          <p:cNvPr id="66" name="Picture 65"/>
          <p:cNvPicPr>
            <a:picLocks noChangeAspect="1"/>
          </p:cNvPicPr>
          <p:nvPr/>
        </p:nvPicPr>
        <p:blipFill rotWithShape="1">
          <a:blip r:embed="rId4" cstate="hqprint">
            <a:extLst>
              <a:ext uri="{28A0092B-C50C-407E-A947-70E740481C1C}">
                <a14:useLocalDpi xmlns:a14="http://schemas.microsoft.com/office/drawing/2010/main" val="0"/>
              </a:ext>
            </a:extLst>
          </a:blip>
          <a:srcRect l="48595" t="41444" r="-430" b="16340"/>
          <a:stretch/>
        </p:blipFill>
        <p:spPr>
          <a:xfrm>
            <a:off x="2321168" y="1181685"/>
            <a:ext cx="2475915" cy="1384487"/>
          </a:xfrm>
          <a:prstGeom prst="rect">
            <a:avLst/>
          </a:prstGeom>
        </p:spPr>
      </p:pic>
      <p:pic>
        <p:nvPicPr>
          <p:cNvPr id="67" name="Picture 66"/>
          <p:cNvPicPr>
            <a:picLocks noChangeAspect="1"/>
          </p:cNvPicPr>
          <p:nvPr/>
        </p:nvPicPr>
        <p:blipFill rotWithShape="1">
          <a:blip r:embed="rId5" cstate="hqprint">
            <a:extLst>
              <a:ext uri="{28A0092B-C50C-407E-A947-70E740481C1C}">
                <a14:useLocalDpi xmlns:a14="http://schemas.microsoft.com/office/drawing/2010/main" val="0"/>
              </a:ext>
            </a:extLst>
          </a:blip>
          <a:srcRect l="48027" t="4731" b="61875"/>
          <a:stretch/>
        </p:blipFill>
        <p:spPr>
          <a:xfrm>
            <a:off x="2321169" y="2136"/>
            <a:ext cx="2482512" cy="1095144"/>
          </a:xfrm>
          <a:prstGeom prst="rect">
            <a:avLst/>
          </a:prstGeom>
        </p:spPr>
      </p:pic>
      <p:sp>
        <p:nvSpPr>
          <p:cNvPr id="40" name="Rectangle 39"/>
          <p:cNvSpPr/>
          <p:nvPr/>
        </p:nvSpPr>
        <p:spPr>
          <a:xfrm>
            <a:off x="4892434" y="-1"/>
            <a:ext cx="2462339" cy="108304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70660" y="0"/>
            <a:ext cx="2462339" cy="10830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048887" y="-1"/>
            <a:ext cx="2143114" cy="1083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70660" y="1196690"/>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048887" y="1196689"/>
            <a:ext cx="2143114"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0" y="2683059"/>
            <a:ext cx="2198321" cy="136172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0" y="5642066"/>
            <a:ext cx="2198321"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92434" y="5642066"/>
            <a:ext cx="2462339" cy="12159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470660" y="5642067"/>
            <a:ext cx="2462339" cy="1215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45439" y="3268073"/>
            <a:ext cx="4414943" cy="1277550"/>
          </a:xfrm>
        </p:spPr>
        <p:txBody>
          <a:bodyPr>
            <a:noAutofit/>
          </a:bodyPr>
          <a:lstStyle/>
          <a:p>
            <a:r>
              <a:rPr lang="en-US" sz="5400" dirty="0">
                <a:solidFill>
                  <a:schemeClr val="bg1"/>
                </a:solidFill>
              </a:rPr>
              <a:t>Transistors</a:t>
            </a:r>
          </a:p>
        </p:txBody>
      </p:sp>
      <p:sp>
        <p:nvSpPr>
          <p:cNvPr id="3" name="Slide Number Placeholder 2"/>
          <p:cNvSpPr>
            <a:spLocks noGrp="1"/>
          </p:cNvSpPr>
          <p:nvPr>
            <p:ph type="sldNum" sz="quarter" idx="12"/>
          </p:nvPr>
        </p:nvSpPr>
        <p:spPr>
          <a:xfrm>
            <a:off x="9317182" y="6351729"/>
            <a:ext cx="2743200" cy="365125"/>
          </a:xfrm>
          <a:ln>
            <a:noFill/>
          </a:ln>
        </p:spPr>
        <p:txBody>
          <a:bodyPr/>
          <a:lstStyle/>
          <a:p>
            <a:fld id="{AF9F945A-7155-4828-81E1-722329993529}" type="slidenum">
              <a:rPr lang="en-US" smtClean="0"/>
              <a:t>2</a:t>
            </a:fld>
            <a:endParaRPr lang="en-US"/>
          </a:p>
        </p:txBody>
      </p:sp>
      <p:pic>
        <p:nvPicPr>
          <p:cNvPr id="9" name="Picture 8">
            <a:hlinkClick r:id="rId6"/>
          </p:cNvPr>
          <p:cNvPicPr>
            <a:picLocks noChangeAspect="1"/>
          </p:cNvPicPr>
          <p:nvPr/>
        </p:nvPicPr>
        <p:blipFill>
          <a:blip r:embed="rId7">
            <a:clrChange>
              <a:clrFrom>
                <a:srgbClr val="FFFFFF"/>
              </a:clrFrom>
              <a:clrTo>
                <a:srgbClr val="FFFFFF">
                  <a:alpha val="0"/>
                </a:srgbClr>
              </a:clrTo>
            </a:clrChange>
          </a:blip>
          <a:stretch>
            <a:fillRect/>
          </a:stretch>
        </p:blipFill>
        <p:spPr>
          <a:xfrm>
            <a:off x="10599938" y="96711"/>
            <a:ext cx="1041012" cy="947437"/>
          </a:xfrm>
          <a:prstGeom prst="rect">
            <a:avLst/>
          </a:prstGeom>
        </p:spPr>
      </p:pic>
      <p:pic>
        <p:nvPicPr>
          <p:cNvPr id="12" name="Picture 2" descr="NSF 4-Color Bitmap 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661" y="5761860"/>
            <a:ext cx="974544" cy="97454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p:cNvPicPr>
            <a:picLocks noChangeAspect="1"/>
          </p:cNvPicPr>
          <p:nvPr/>
        </p:nvPicPr>
        <p:blipFill rotWithShape="1">
          <a:blip r:embed="rId9" cstate="hqprint">
            <a:extLst>
              <a:ext uri="{28A0092B-C50C-407E-A947-70E740481C1C}">
                <a14:useLocalDpi xmlns:a14="http://schemas.microsoft.com/office/drawing/2010/main" val="0"/>
              </a:ext>
            </a:extLst>
          </a:blip>
          <a:srcRect l="26707" t="32820" b="5942"/>
          <a:stretch/>
        </p:blipFill>
        <p:spPr>
          <a:xfrm>
            <a:off x="7467309" y="1179776"/>
            <a:ext cx="2453249" cy="1366476"/>
          </a:xfrm>
          <a:prstGeom prst="rect">
            <a:avLst/>
          </a:prstGeom>
        </p:spPr>
      </p:pic>
      <p:sp>
        <p:nvSpPr>
          <p:cNvPr id="77" name="Rectangle 76"/>
          <p:cNvSpPr/>
          <p:nvPr/>
        </p:nvSpPr>
        <p:spPr>
          <a:xfrm>
            <a:off x="4892434" y="4164126"/>
            <a:ext cx="2462337" cy="13617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text on a black background&#10;&#10;Description automatically generated">
            <a:extLst>
              <a:ext uri="{FF2B5EF4-FFF2-40B4-BE49-F238E27FC236}">
                <a16:creationId xmlns:a16="http://schemas.microsoft.com/office/drawing/2014/main" id="{C961765B-8A4D-417C-AEF9-6938866F6B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2525" y="2778759"/>
            <a:ext cx="4559817" cy="1182626"/>
          </a:xfrm>
          <a:prstGeom prst="rect">
            <a:avLst/>
          </a:prstGeom>
        </p:spPr>
      </p:pic>
      <p:pic>
        <p:nvPicPr>
          <p:cNvPr id="31" name="Picture 30">
            <a:extLst>
              <a:ext uri="{FF2B5EF4-FFF2-40B4-BE49-F238E27FC236}">
                <a16:creationId xmlns:a16="http://schemas.microsoft.com/office/drawing/2014/main" id="{2E13B8AE-D526-45CB-AC78-547E63C9CC5A}"/>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10" y="4475285"/>
            <a:ext cx="2108499" cy="854151"/>
          </a:xfrm>
          <a:prstGeom prst="rect">
            <a:avLst/>
          </a:prstGeom>
        </p:spPr>
      </p:pic>
    </p:spTree>
    <p:extLst>
      <p:ext uri="{BB962C8B-B14F-4D97-AF65-F5344CB8AC3E}">
        <p14:creationId xmlns:p14="http://schemas.microsoft.com/office/powerpoint/2010/main" val="180390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C04E-60DF-49FA-B3C1-C74862502CF7}"/>
              </a:ext>
            </a:extLst>
          </p:cNvPr>
          <p:cNvSpPr>
            <a:spLocks noGrp="1"/>
          </p:cNvSpPr>
          <p:nvPr>
            <p:ph type="title"/>
          </p:nvPr>
        </p:nvSpPr>
        <p:spPr>
          <a:xfrm>
            <a:off x="838200" y="365125"/>
            <a:ext cx="10515600" cy="803799"/>
          </a:xfrm>
        </p:spPr>
        <p:txBody>
          <a:bodyPr>
            <a:normAutofit/>
          </a:bodyPr>
          <a:lstStyle/>
          <a:p>
            <a:r>
              <a:rPr lang="en-US" sz="4800" b="1" dirty="0"/>
              <a:t>Transistors</a:t>
            </a:r>
          </a:p>
        </p:txBody>
      </p:sp>
      <p:sp>
        <p:nvSpPr>
          <p:cNvPr id="3" name="Content Placeholder 2">
            <a:extLst>
              <a:ext uri="{FF2B5EF4-FFF2-40B4-BE49-F238E27FC236}">
                <a16:creationId xmlns:a16="http://schemas.microsoft.com/office/drawing/2014/main" id="{56937DDA-E8D4-4EE7-8210-ADDA41C9F6E0}"/>
              </a:ext>
            </a:extLst>
          </p:cNvPr>
          <p:cNvSpPr>
            <a:spLocks noGrp="1"/>
          </p:cNvSpPr>
          <p:nvPr>
            <p:ph idx="1"/>
          </p:nvPr>
        </p:nvSpPr>
        <p:spPr>
          <a:xfrm>
            <a:off x="838200" y="1168924"/>
            <a:ext cx="10515600" cy="5008039"/>
          </a:xfrm>
        </p:spPr>
        <p:txBody>
          <a:bodyPr>
            <a:normAutofit/>
          </a:bodyPr>
          <a:lstStyle/>
          <a:p>
            <a:r>
              <a:rPr lang="en-US" sz="3600" dirty="0"/>
              <a:t>Describe the function of a transistor.</a:t>
            </a:r>
          </a:p>
          <a:p>
            <a:r>
              <a:rPr lang="en-US" sz="3600" dirty="0"/>
              <a:t>Build a transistor switching circuit.</a:t>
            </a:r>
          </a:p>
          <a:p>
            <a:r>
              <a:rPr lang="en-US" sz="3600" dirty="0"/>
              <a:t>Control a transistor switch with the Arduino.</a:t>
            </a:r>
          </a:p>
          <a:p>
            <a:r>
              <a:rPr lang="en-US" sz="3600" dirty="0"/>
              <a:t>Implement a circuit to monitor a thermistor.</a:t>
            </a:r>
          </a:p>
          <a:p>
            <a:r>
              <a:rPr lang="en-US" sz="3600" dirty="0"/>
              <a:t>Implement a set point program using a thermistor.</a:t>
            </a:r>
          </a:p>
          <a:p>
            <a:endParaRPr lang="en-US" sz="3600" dirty="0"/>
          </a:p>
        </p:txBody>
      </p:sp>
      <p:sp>
        <p:nvSpPr>
          <p:cNvPr id="4" name="Slide Number Placeholder 3">
            <a:extLst>
              <a:ext uri="{FF2B5EF4-FFF2-40B4-BE49-F238E27FC236}">
                <a16:creationId xmlns:a16="http://schemas.microsoft.com/office/drawing/2014/main" id="{B5D7C63A-E8D8-43A9-8E32-56B0FE7BBD21}"/>
              </a:ext>
            </a:extLst>
          </p:cNvPr>
          <p:cNvSpPr>
            <a:spLocks noGrp="1"/>
          </p:cNvSpPr>
          <p:nvPr>
            <p:ph type="sldNum" sz="quarter" idx="12"/>
          </p:nvPr>
        </p:nvSpPr>
        <p:spPr/>
        <p:txBody>
          <a:bodyPr/>
          <a:lstStyle/>
          <a:p>
            <a:fld id="{9CEB20FD-57B4-4116-B954-02381E95969F}" type="slidenum">
              <a:rPr lang="en-US" smtClean="0"/>
              <a:pPr/>
              <a:t>3</a:t>
            </a:fld>
            <a:endParaRPr lang="en-US" dirty="0"/>
          </a:p>
        </p:txBody>
      </p:sp>
    </p:spTree>
    <p:extLst>
      <p:ext uri="{BB962C8B-B14F-4D97-AF65-F5344CB8AC3E}">
        <p14:creationId xmlns:p14="http://schemas.microsoft.com/office/powerpoint/2010/main" val="212750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rot="5400000">
            <a:off x="9304540" y="3269671"/>
            <a:ext cx="2896943" cy="1318272"/>
          </a:xfrm>
          <a:prstGeom prst="rect">
            <a:avLst/>
          </a:prstGeom>
        </p:spPr>
      </p:pic>
      <p:sp>
        <p:nvSpPr>
          <p:cNvPr id="21" name="Title 1"/>
          <p:cNvSpPr>
            <a:spLocks noGrp="1"/>
          </p:cNvSpPr>
          <p:nvPr>
            <p:ph type="title"/>
          </p:nvPr>
        </p:nvSpPr>
        <p:spPr>
          <a:xfrm>
            <a:off x="166659" y="89333"/>
            <a:ext cx="10515600" cy="705609"/>
          </a:xfrm>
        </p:spPr>
        <p:txBody>
          <a:bodyPr/>
          <a:lstStyle/>
          <a:p>
            <a:r>
              <a:rPr lang="en-US" dirty="0"/>
              <a:t>Implementation of a Transistor Circuit</a:t>
            </a:r>
          </a:p>
        </p:txBody>
      </p:sp>
      <p:sp>
        <p:nvSpPr>
          <p:cNvPr id="23" name="Content Placeholder 2"/>
          <p:cNvSpPr>
            <a:spLocks noGrp="1"/>
          </p:cNvSpPr>
          <p:nvPr>
            <p:ph idx="1"/>
          </p:nvPr>
        </p:nvSpPr>
        <p:spPr>
          <a:xfrm>
            <a:off x="322896" y="703007"/>
            <a:ext cx="11702445" cy="1264134"/>
          </a:xfrm>
        </p:spPr>
        <p:txBody>
          <a:bodyPr>
            <a:noAutofit/>
          </a:bodyPr>
          <a:lstStyle/>
          <a:p>
            <a:pPr marL="285750" indent="-285750"/>
            <a:r>
              <a:rPr lang="en-US" sz="2400" dirty="0"/>
              <a:t>A </a:t>
            </a:r>
            <a:r>
              <a:rPr lang="en-US" sz="2400" b="1" dirty="0">
                <a:solidFill>
                  <a:srgbClr val="003087"/>
                </a:solidFill>
              </a:rPr>
              <a:t>transistor</a:t>
            </a:r>
            <a:r>
              <a:rPr lang="en-US" sz="2400" dirty="0"/>
              <a:t> is a semiconductor device that can be used as an “electrical switch” or as an amplifier</a:t>
            </a:r>
          </a:p>
          <a:p>
            <a:pPr marL="285750" indent="-285750"/>
            <a:r>
              <a:rPr lang="en-US" sz="2400" dirty="0"/>
              <a:t>Implement the transistor circuit on your Arduino</a:t>
            </a:r>
          </a:p>
        </p:txBody>
      </p:sp>
      <p:sp>
        <p:nvSpPr>
          <p:cNvPr id="4" name="Slide Number Placeholder 3"/>
          <p:cNvSpPr>
            <a:spLocks noGrp="1"/>
          </p:cNvSpPr>
          <p:nvPr>
            <p:ph type="sldNum" sz="quarter" idx="12"/>
          </p:nvPr>
        </p:nvSpPr>
        <p:spPr/>
        <p:txBody>
          <a:bodyPr/>
          <a:lstStyle/>
          <a:p>
            <a:fld id="{AF9F945A-7155-4828-81E1-722329993529}" type="slidenum">
              <a:rPr lang="en-US" smtClean="0"/>
              <a:t>4</a:t>
            </a:fld>
            <a:endParaRPr lang="en-US" dirty="0"/>
          </a:p>
        </p:txBody>
      </p:sp>
      <p:pic>
        <p:nvPicPr>
          <p:cNvPr id="5" name="Picture 4"/>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7431" y="2113107"/>
            <a:ext cx="2738770" cy="3900049"/>
          </a:xfrm>
          <a:prstGeom prst="rect">
            <a:avLst/>
          </a:prstGeom>
        </p:spPr>
      </p:pic>
      <p:grpSp>
        <p:nvGrpSpPr>
          <p:cNvPr id="11" name="Group 10"/>
          <p:cNvGrpSpPr/>
          <p:nvPr/>
        </p:nvGrpSpPr>
        <p:grpSpPr>
          <a:xfrm>
            <a:off x="10341295" y="4838524"/>
            <a:ext cx="1049700" cy="369332"/>
            <a:chOff x="9945662" y="5266486"/>
            <a:chExt cx="1049700" cy="369332"/>
          </a:xfrm>
        </p:grpSpPr>
        <p:sp>
          <p:nvSpPr>
            <p:cNvPr id="6" name="TextBox 5"/>
            <p:cNvSpPr txBox="1"/>
            <p:nvPr/>
          </p:nvSpPr>
          <p:spPr>
            <a:xfrm>
              <a:off x="9945662" y="5266486"/>
              <a:ext cx="387458" cy="369332"/>
            </a:xfrm>
            <a:prstGeom prst="rect">
              <a:avLst/>
            </a:prstGeom>
            <a:noFill/>
          </p:spPr>
          <p:txBody>
            <a:bodyPr wrap="square" rtlCol="0">
              <a:spAutoFit/>
            </a:bodyPr>
            <a:lstStyle/>
            <a:p>
              <a:r>
                <a:rPr lang="en-US" dirty="0"/>
                <a:t>C</a:t>
              </a:r>
            </a:p>
          </p:txBody>
        </p:sp>
        <p:sp>
          <p:nvSpPr>
            <p:cNvPr id="9" name="TextBox 8"/>
            <p:cNvSpPr txBox="1"/>
            <p:nvPr/>
          </p:nvSpPr>
          <p:spPr>
            <a:xfrm>
              <a:off x="10286626" y="5266486"/>
              <a:ext cx="387458" cy="369332"/>
            </a:xfrm>
            <a:prstGeom prst="rect">
              <a:avLst/>
            </a:prstGeom>
            <a:noFill/>
          </p:spPr>
          <p:txBody>
            <a:bodyPr wrap="square" rtlCol="0">
              <a:spAutoFit/>
            </a:bodyPr>
            <a:lstStyle/>
            <a:p>
              <a:r>
                <a:rPr lang="en-US" dirty="0"/>
                <a:t>B</a:t>
              </a:r>
            </a:p>
          </p:txBody>
        </p:sp>
        <p:sp>
          <p:nvSpPr>
            <p:cNvPr id="10" name="TextBox 9"/>
            <p:cNvSpPr txBox="1"/>
            <p:nvPr/>
          </p:nvSpPr>
          <p:spPr>
            <a:xfrm>
              <a:off x="10607904" y="5266486"/>
              <a:ext cx="387458" cy="369332"/>
            </a:xfrm>
            <a:prstGeom prst="rect">
              <a:avLst/>
            </a:prstGeom>
            <a:noFill/>
          </p:spPr>
          <p:txBody>
            <a:bodyPr wrap="square" rtlCol="0">
              <a:spAutoFit/>
            </a:bodyPr>
            <a:lstStyle/>
            <a:p>
              <a:r>
                <a:rPr lang="en-US" dirty="0"/>
                <a:t>E</a:t>
              </a:r>
            </a:p>
          </p:txBody>
        </p:sp>
      </p:grpSp>
      <p:grpSp>
        <p:nvGrpSpPr>
          <p:cNvPr id="18" name="Group 17"/>
          <p:cNvGrpSpPr/>
          <p:nvPr/>
        </p:nvGrpSpPr>
        <p:grpSpPr>
          <a:xfrm>
            <a:off x="10300789" y="2008246"/>
            <a:ext cx="904965" cy="859075"/>
            <a:chOff x="9867899" y="2424176"/>
            <a:chExt cx="904965" cy="859075"/>
          </a:xfrm>
        </p:grpSpPr>
        <p:sp>
          <p:nvSpPr>
            <p:cNvPr id="14" name="Arc 13"/>
            <p:cNvSpPr/>
            <p:nvPr/>
          </p:nvSpPr>
          <p:spPr>
            <a:xfrm rot="8145732">
              <a:off x="9867899" y="2424176"/>
              <a:ext cx="904965" cy="859075"/>
            </a:xfrm>
            <a:prstGeom prst="arc">
              <a:avLst>
                <a:gd name="adj1" fmla="val 16200000"/>
                <a:gd name="adj2" fmla="val 60261"/>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flipV="1">
              <a:off x="9980023" y="3160965"/>
              <a:ext cx="653761" cy="397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9660985" y="5263597"/>
            <a:ext cx="2302415" cy="923330"/>
          </a:xfrm>
          <a:prstGeom prst="rect">
            <a:avLst/>
          </a:prstGeom>
        </p:spPr>
        <p:txBody>
          <a:bodyPr wrap="square">
            <a:spAutoFit/>
          </a:bodyPr>
          <a:lstStyle/>
          <a:p>
            <a:pPr algn="ctr"/>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Compare the pin locations of C, B and E to the circuit diagram</a:t>
            </a:r>
          </a:p>
        </p:txBody>
      </p:sp>
      <p:sp>
        <p:nvSpPr>
          <p:cNvPr id="22" name="Rectangle 21"/>
          <p:cNvSpPr/>
          <p:nvPr/>
        </p:nvSpPr>
        <p:spPr>
          <a:xfrm>
            <a:off x="3870951" y="6463912"/>
            <a:ext cx="6541962" cy="369332"/>
          </a:xfrm>
          <a:prstGeom prst="rect">
            <a:avLst/>
          </a:prstGeom>
        </p:spPr>
        <p:txBody>
          <a:bodyPr wrap="square">
            <a:spAutoFit/>
          </a:bodyPr>
          <a:lstStyle/>
          <a:p>
            <a:pPr algn="ctr"/>
            <a:r>
              <a:rPr lang="en-US" b="1" dirty="0">
                <a:solidFill>
                  <a:srgbClr val="CB333B"/>
                </a:solidFill>
                <a:latin typeface="Calibri" panose="020F0502020204030204" pitchFamily="34" charset="0"/>
                <a:ea typeface="Calibri" panose="020F0502020204030204" pitchFamily="34" charset="0"/>
                <a:cs typeface="Times New Roman" panose="02020603050405020304" pitchFamily="18" charset="0"/>
              </a:rPr>
              <a:t>WARNING: </a:t>
            </a:r>
            <a:r>
              <a:rPr lang="en-US" dirty="0">
                <a:solidFill>
                  <a:srgbClr val="CB333B"/>
                </a:solidFill>
                <a:latin typeface="Calibri" panose="020F0502020204030204" pitchFamily="34" charset="0"/>
                <a:ea typeface="Calibri" panose="020F0502020204030204" pitchFamily="34" charset="0"/>
                <a:cs typeface="Times New Roman" panose="02020603050405020304" pitchFamily="18" charset="0"/>
              </a:rPr>
              <a:t>The transistor will get </a:t>
            </a:r>
            <a:r>
              <a:rPr lang="en-US" u="sng" dirty="0">
                <a:solidFill>
                  <a:srgbClr val="CB333B"/>
                </a:solidFill>
                <a:latin typeface="Calibri" panose="020F0502020204030204" pitchFamily="34" charset="0"/>
                <a:ea typeface="Calibri" panose="020F0502020204030204" pitchFamily="34" charset="0"/>
                <a:cs typeface="Times New Roman" panose="02020603050405020304" pitchFamily="18" charset="0"/>
              </a:rPr>
              <a:t>VERY</a:t>
            </a:r>
            <a:r>
              <a:rPr lang="en-US" dirty="0">
                <a:solidFill>
                  <a:srgbClr val="CB333B"/>
                </a:solidFill>
                <a:latin typeface="Calibri" panose="020F0502020204030204" pitchFamily="34" charset="0"/>
                <a:ea typeface="Calibri" panose="020F0502020204030204" pitchFamily="34" charset="0"/>
                <a:cs typeface="Times New Roman" panose="02020603050405020304" pitchFamily="18" charset="0"/>
              </a:rPr>
              <a:t> hot if connected incorrectly</a:t>
            </a:r>
          </a:p>
        </p:txBody>
      </p:sp>
      <p:pic>
        <p:nvPicPr>
          <p:cNvPr id="12" name="Picture 11" descr="A circuit board&#10;&#10;Description automatically generated">
            <a:extLst>
              <a:ext uri="{FF2B5EF4-FFF2-40B4-BE49-F238E27FC236}">
                <a16:creationId xmlns:a16="http://schemas.microsoft.com/office/drawing/2014/main" id="{10EB5C7C-B8AA-462A-BBAD-491B6EC77E41}"/>
              </a:ext>
            </a:extLst>
          </p:cNvPr>
          <p:cNvPicPr>
            <a:picLocks noChangeAspect="1"/>
          </p:cNvPicPr>
          <p:nvPr/>
        </p:nvPicPr>
        <p:blipFill rotWithShape="1">
          <a:blip r:embed="rId5">
            <a:extLst>
              <a:ext uri="{28A0092B-C50C-407E-A947-70E740481C1C}">
                <a14:useLocalDpi xmlns:a14="http://schemas.microsoft.com/office/drawing/2010/main" val="0"/>
              </a:ext>
            </a:extLst>
          </a:blip>
          <a:srcRect l="25527" t="9744" r="16495" b="24424"/>
          <a:stretch/>
        </p:blipFill>
        <p:spPr>
          <a:xfrm>
            <a:off x="819031" y="1947549"/>
            <a:ext cx="5793367" cy="4385499"/>
          </a:xfrm>
          <a:prstGeom prst="rect">
            <a:avLst/>
          </a:prstGeom>
        </p:spPr>
      </p:pic>
    </p:spTree>
    <p:extLst>
      <p:ext uri="{BB962C8B-B14F-4D97-AF65-F5344CB8AC3E}">
        <p14:creationId xmlns:p14="http://schemas.microsoft.com/office/powerpoint/2010/main" val="3941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21"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19"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title"/>
          </p:nvPr>
        </p:nvSpPr>
        <p:spPr>
          <a:xfrm>
            <a:off x="240074" y="245281"/>
            <a:ext cx="10515600" cy="705609"/>
          </a:xfrm>
        </p:spPr>
        <p:txBody>
          <a:bodyPr/>
          <a:lstStyle/>
          <a:p>
            <a:r>
              <a:rPr lang="en-US" dirty="0"/>
              <a:t>Implementation of a Transistor Circuit</a:t>
            </a:r>
          </a:p>
        </p:txBody>
      </p:sp>
      <p:sp>
        <p:nvSpPr>
          <p:cNvPr id="38" name="Content Placeholder 2"/>
          <p:cNvSpPr>
            <a:spLocks noGrp="1"/>
          </p:cNvSpPr>
          <p:nvPr>
            <p:ph idx="1"/>
          </p:nvPr>
        </p:nvSpPr>
        <p:spPr>
          <a:xfrm>
            <a:off x="240074" y="855597"/>
            <a:ext cx="11331808" cy="403823"/>
          </a:xfrm>
        </p:spPr>
        <p:txBody>
          <a:bodyPr>
            <a:noAutofit/>
          </a:bodyPr>
          <a:lstStyle/>
          <a:p>
            <a:pPr marL="285750" indent="-285750"/>
            <a:r>
              <a:rPr lang="en-US" sz="2200" dirty="0"/>
              <a:t>Write a simple program to make the LED blink on and off</a:t>
            </a:r>
          </a:p>
          <a:p>
            <a:pPr marL="285750" indent="-285750"/>
            <a:endParaRPr lang="en-US" sz="2200" dirty="0"/>
          </a:p>
        </p:txBody>
      </p:sp>
      <p:sp>
        <p:nvSpPr>
          <p:cNvPr id="4" name="Slide Number Placeholder 3"/>
          <p:cNvSpPr>
            <a:spLocks noGrp="1"/>
          </p:cNvSpPr>
          <p:nvPr>
            <p:ph type="sldNum" sz="quarter" idx="12"/>
          </p:nvPr>
        </p:nvSpPr>
        <p:spPr/>
        <p:txBody>
          <a:bodyPr/>
          <a:lstStyle/>
          <a:p>
            <a:fld id="{AF9F945A-7155-4828-81E1-722329993529}" type="slidenum">
              <a:rPr lang="en-US" smtClean="0"/>
              <a:t>5</a:t>
            </a:fld>
            <a:endParaRPr lang="en-US"/>
          </a:p>
        </p:txBody>
      </p:sp>
      <p:pic>
        <p:nvPicPr>
          <p:cNvPr id="7" name="Picture 6"/>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8036" y="859541"/>
            <a:ext cx="3793846" cy="5402493"/>
          </a:xfrm>
          <a:prstGeom prst="rect">
            <a:avLst/>
          </a:prstGeom>
        </p:spPr>
      </p:pic>
      <p:grpSp>
        <p:nvGrpSpPr>
          <p:cNvPr id="13" name="Group 12"/>
          <p:cNvGrpSpPr/>
          <p:nvPr/>
        </p:nvGrpSpPr>
        <p:grpSpPr>
          <a:xfrm>
            <a:off x="10493100" y="1259420"/>
            <a:ext cx="174929" cy="1327868"/>
            <a:chOff x="6400800" y="1240403"/>
            <a:chExt cx="174929" cy="1327868"/>
          </a:xfrm>
        </p:grpSpPr>
        <p:cxnSp>
          <p:nvCxnSpPr>
            <p:cNvPr id="10" name="Straight Connector 9"/>
            <p:cNvCxnSpPr/>
            <p:nvPr/>
          </p:nvCxnSpPr>
          <p:spPr>
            <a:xfrm>
              <a:off x="6567777" y="1240403"/>
              <a:ext cx="0" cy="1224501"/>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400800" y="2464904"/>
              <a:ext cx="174929" cy="103367"/>
            </a:xfrm>
            <a:prstGeom prst="straightConnector1">
              <a:avLst/>
            </a:prstGeom>
            <a:ln w="2857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10493100" y="2483921"/>
            <a:ext cx="0" cy="453225"/>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735862" y="2730411"/>
            <a:ext cx="1757238" cy="0"/>
          </a:xfrm>
          <a:prstGeom prst="straightConnector1">
            <a:avLst/>
          </a:prstGeom>
          <a:ln w="2857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0304829" y="2291676"/>
            <a:ext cx="0" cy="453225"/>
          </a:xfrm>
          <a:prstGeom prst="line">
            <a:avLst/>
          </a:prstGeom>
          <a:ln w="76200">
            <a:solidFill>
              <a:srgbClr val="CB333B"/>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0493100" y="2587288"/>
            <a:ext cx="174929" cy="3282767"/>
            <a:chOff x="6400800" y="2568271"/>
            <a:chExt cx="174929" cy="3282767"/>
          </a:xfrm>
        </p:grpSpPr>
        <p:cxnSp>
          <p:nvCxnSpPr>
            <p:cNvPr id="29" name="Straight Connector 28"/>
            <p:cNvCxnSpPr/>
            <p:nvPr/>
          </p:nvCxnSpPr>
          <p:spPr>
            <a:xfrm>
              <a:off x="6400800" y="2568271"/>
              <a:ext cx="0" cy="292735"/>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00800" y="2866616"/>
              <a:ext cx="174929" cy="100977"/>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575729" y="2967593"/>
              <a:ext cx="0" cy="2883445"/>
            </a:xfrm>
            <a:prstGeom prst="straightConnector1">
              <a:avLst/>
            </a:prstGeom>
            <a:ln w="2857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855165" y="1310362"/>
            <a:ext cx="5520269" cy="3139321"/>
          </a:xfrm>
          <a:prstGeom prst="rect">
            <a:avLst/>
          </a:prstGeom>
          <a:noFill/>
          <a:ln w="19050">
            <a:solidFill>
              <a:srgbClr val="003087"/>
            </a:solidFill>
          </a:ln>
        </p:spPr>
        <p:txBody>
          <a:bodyPr wrap="square" lIns="182880" tIns="182880" rIns="182880" bIns="182880" rtlCol="0">
            <a:spAutoFit/>
          </a:bodyPr>
          <a:lstStyle/>
          <a:p>
            <a:r>
              <a:rPr lang="en-US" sz="2000" dirty="0">
                <a:solidFill>
                  <a:srgbClr val="17A1A5"/>
                </a:solidFill>
                <a:latin typeface="Courier New" panose="02070309020205020404" pitchFamily="49" charset="0"/>
                <a:cs typeface="Courier New" panose="02070309020205020404" pitchFamily="49" charset="0"/>
              </a:rPr>
              <a:t>void</a:t>
            </a:r>
            <a:r>
              <a:rPr lang="en-US" sz="2000" dirty="0">
                <a:latin typeface="Courier New" panose="02070309020205020404" pitchFamily="49" charset="0"/>
                <a:cs typeface="Courier New" panose="02070309020205020404" pitchFamily="49" charset="0"/>
              </a:rPr>
              <a:t> </a:t>
            </a:r>
            <a:r>
              <a:rPr lang="en-US" sz="2000" dirty="0">
                <a:solidFill>
                  <a:srgbClr val="5E6D03"/>
                </a:solidFill>
                <a:latin typeface="Courier New" panose="02070309020205020404" pitchFamily="49" charset="0"/>
                <a:cs typeface="Courier New" panose="02070309020205020404" pitchFamily="49" charset="0"/>
              </a:rPr>
              <a:t>setup</a:t>
            </a:r>
            <a:r>
              <a:rPr lang="en-US" sz="2000" dirty="0">
                <a:latin typeface="Courier New" panose="02070309020205020404" pitchFamily="49" charset="0"/>
                <a:cs typeface="Courier New" panose="02070309020205020404" pitchFamily="49" charset="0"/>
              </a:rPr>
              <a:t>() {                </a:t>
            </a:r>
          </a:p>
          <a:p>
            <a:r>
              <a:rPr lang="en-US" sz="2000" dirty="0">
                <a:latin typeface="Courier New" panose="02070309020205020404" pitchFamily="49" charset="0"/>
                <a:cs typeface="Courier New" panose="02070309020205020404" pitchFamily="49" charset="0"/>
              </a:rPr>
              <a:t>   </a:t>
            </a:r>
            <a:r>
              <a:rPr lang="en-US" sz="2000" dirty="0" err="1">
                <a:solidFill>
                  <a:srgbClr val="D35400"/>
                </a:solidFill>
                <a:latin typeface="Courier New" panose="02070309020205020404" pitchFamily="49" charset="0"/>
                <a:cs typeface="Courier New" panose="02070309020205020404" pitchFamily="49" charset="0"/>
              </a:rPr>
              <a:t>pinMode</a:t>
            </a:r>
            <a:r>
              <a:rPr lang="en-US" sz="2000" dirty="0">
                <a:latin typeface="Courier New" panose="02070309020205020404" pitchFamily="49" charset="0"/>
                <a:cs typeface="Courier New" panose="02070309020205020404" pitchFamily="49" charset="0"/>
              </a:rPr>
              <a:t>(4,</a:t>
            </a:r>
            <a:r>
              <a:rPr lang="en-US" sz="2000" dirty="0">
                <a:solidFill>
                  <a:srgbClr val="17A1A5"/>
                </a:solidFill>
                <a:latin typeface="Courier New" panose="02070309020205020404" pitchFamily="49" charset="0"/>
                <a:cs typeface="Courier New" panose="02070309020205020404" pitchFamily="49" charset="0"/>
              </a:rPr>
              <a:t>OUTPUT</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a:t>
            </a:r>
          </a:p>
          <a:p>
            <a:r>
              <a:rPr lang="en-US" sz="2000" dirty="0">
                <a:solidFill>
                  <a:srgbClr val="17A1A5"/>
                </a:solidFill>
                <a:latin typeface="Courier New" panose="02070309020205020404" pitchFamily="49" charset="0"/>
                <a:cs typeface="Courier New" panose="02070309020205020404" pitchFamily="49" charset="0"/>
              </a:rPr>
              <a:t>void</a:t>
            </a:r>
            <a:r>
              <a:rPr lang="en-US" sz="2000" dirty="0">
                <a:latin typeface="Courier New" panose="02070309020205020404" pitchFamily="49" charset="0"/>
                <a:cs typeface="Courier New" panose="02070309020205020404" pitchFamily="49" charset="0"/>
              </a:rPr>
              <a:t> </a:t>
            </a:r>
            <a:r>
              <a:rPr lang="en-US" sz="2000" dirty="0">
                <a:solidFill>
                  <a:srgbClr val="5E6D03"/>
                </a:solidFill>
                <a:latin typeface="Courier New" panose="02070309020205020404" pitchFamily="49" charset="0"/>
                <a:cs typeface="Courier New" panose="02070309020205020404" pitchFamily="49" charset="0"/>
              </a:rPr>
              <a:t>loop</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err="1">
                <a:solidFill>
                  <a:srgbClr val="D35400"/>
                </a:solidFill>
                <a:latin typeface="Courier New" panose="02070309020205020404" pitchFamily="49" charset="0"/>
                <a:cs typeface="Courier New" panose="02070309020205020404" pitchFamily="49" charset="0"/>
              </a:rPr>
              <a:t>digitalWrite</a:t>
            </a:r>
            <a:r>
              <a:rPr lang="en-US" sz="2000" dirty="0">
                <a:latin typeface="Courier New" panose="02070309020205020404" pitchFamily="49" charset="0"/>
                <a:cs typeface="Courier New" panose="02070309020205020404" pitchFamily="49" charset="0"/>
              </a:rPr>
              <a:t>(4, </a:t>
            </a:r>
            <a:r>
              <a:rPr lang="en-US" sz="2000" dirty="0">
                <a:solidFill>
                  <a:srgbClr val="17A1A5"/>
                </a:solidFill>
                <a:latin typeface="Courier New" panose="02070309020205020404" pitchFamily="49" charset="0"/>
                <a:cs typeface="Courier New" panose="02070309020205020404" pitchFamily="49" charset="0"/>
              </a:rPr>
              <a:t>HIGH</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a:solidFill>
                  <a:srgbClr val="D35400"/>
                </a:solidFill>
                <a:latin typeface="Courier New" panose="02070309020205020404" pitchFamily="49" charset="0"/>
                <a:cs typeface="Courier New" panose="02070309020205020404" pitchFamily="49" charset="0"/>
              </a:rPr>
              <a:t>delay</a:t>
            </a:r>
            <a:r>
              <a:rPr lang="en-US" sz="2000" dirty="0">
                <a:latin typeface="Courier New" panose="02070309020205020404" pitchFamily="49" charset="0"/>
                <a:cs typeface="Courier New" panose="02070309020205020404" pitchFamily="49" charset="0"/>
              </a:rPr>
              <a:t>(1000);              </a:t>
            </a:r>
          </a:p>
          <a:p>
            <a:r>
              <a:rPr lang="en-US" sz="2000" dirty="0">
                <a:latin typeface="Courier New" panose="02070309020205020404" pitchFamily="49" charset="0"/>
                <a:cs typeface="Courier New" panose="02070309020205020404" pitchFamily="49" charset="0"/>
              </a:rPr>
              <a:t>   </a:t>
            </a:r>
            <a:r>
              <a:rPr lang="en-US" sz="2000" dirty="0" err="1">
                <a:solidFill>
                  <a:srgbClr val="D35400"/>
                </a:solidFill>
                <a:latin typeface="Courier New" panose="02070309020205020404" pitchFamily="49" charset="0"/>
                <a:cs typeface="Courier New" panose="02070309020205020404" pitchFamily="49" charset="0"/>
              </a:rPr>
              <a:t>digitalWrite</a:t>
            </a:r>
            <a:r>
              <a:rPr lang="en-US" sz="2000" dirty="0">
                <a:latin typeface="Courier New" panose="02070309020205020404" pitchFamily="49" charset="0"/>
                <a:cs typeface="Courier New" panose="02070309020205020404" pitchFamily="49" charset="0"/>
              </a:rPr>
              <a:t>(4, </a:t>
            </a:r>
            <a:r>
              <a:rPr lang="en-US" sz="2000" dirty="0">
                <a:solidFill>
                  <a:srgbClr val="17A1A5"/>
                </a:solidFill>
                <a:latin typeface="Courier New" panose="02070309020205020404" pitchFamily="49" charset="0"/>
                <a:cs typeface="Courier New" panose="02070309020205020404" pitchFamily="49" charset="0"/>
              </a:rPr>
              <a:t>LOW</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a:solidFill>
                  <a:srgbClr val="D35400"/>
                </a:solidFill>
                <a:latin typeface="Courier New" panose="02070309020205020404" pitchFamily="49" charset="0"/>
                <a:cs typeface="Courier New" panose="02070309020205020404" pitchFamily="49" charset="0"/>
              </a:rPr>
              <a:t>delay</a:t>
            </a:r>
            <a:r>
              <a:rPr lang="en-US" sz="2000" dirty="0">
                <a:latin typeface="Courier New" panose="02070309020205020404" pitchFamily="49" charset="0"/>
                <a:cs typeface="Courier New" panose="02070309020205020404" pitchFamily="49" charset="0"/>
              </a:rPr>
              <a:t>(1000);             </a:t>
            </a:r>
          </a:p>
          <a:p>
            <a:r>
              <a:rPr lang="en-US" sz="2000" dirty="0">
                <a:latin typeface="Courier New" panose="02070309020205020404" pitchFamily="49" charset="0"/>
                <a:cs typeface="Courier New" panose="02070309020205020404" pitchFamily="49" charset="0"/>
              </a:rPr>
              <a:t>}</a:t>
            </a:r>
          </a:p>
        </p:txBody>
      </p:sp>
      <p:sp>
        <p:nvSpPr>
          <p:cNvPr id="40" name="Rectangle 39"/>
          <p:cNvSpPr/>
          <p:nvPr/>
        </p:nvSpPr>
        <p:spPr>
          <a:xfrm>
            <a:off x="240078" y="4456285"/>
            <a:ext cx="9524099" cy="2017871"/>
          </a:xfrm>
          <a:prstGeom prst="rect">
            <a:avLst/>
          </a:prstGeom>
        </p:spPr>
        <p:txBody>
          <a:bodyPr vert="horz" lIns="91440" tIns="45720" rIns="91440" bIns="45720" rtlCol="0">
            <a:noAutofit/>
          </a:bodyPr>
          <a:lstStyle/>
          <a:p>
            <a:pPr marL="285750" indent="-285750">
              <a:lnSpc>
                <a:spcPct val="90000"/>
              </a:lnSpc>
              <a:spcBef>
                <a:spcPts val="1000"/>
              </a:spcBef>
              <a:buFont typeface="Arial" panose="020B0604020202020204" pitchFamily="34" charset="0"/>
              <a:buChar char="•"/>
            </a:pPr>
            <a:r>
              <a:rPr lang="en-US" sz="2000" dirty="0"/>
              <a:t>What is the transistor doing?</a:t>
            </a:r>
          </a:p>
          <a:p>
            <a:pPr marL="285750" indent="-285750">
              <a:spcBef>
                <a:spcPct val="20000"/>
              </a:spcBef>
              <a:buFont typeface="Arial" panose="020B0604020202020204" pitchFamily="34" charset="0"/>
              <a:buChar char="•"/>
              <a:defRPr/>
            </a:pPr>
            <a:r>
              <a:rPr lang="en-US" sz="2000" dirty="0"/>
              <a:t>Transistors </a:t>
            </a:r>
            <a:r>
              <a:rPr lang="en-US" sz="2200" kern="0" dirty="0"/>
              <a:t>can be used to have a small current toggle a larger one</a:t>
            </a:r>
          </a:p>
          <a:p>
            <a:pPr marL="742950" lvl="1" indent="-285750">
              <a:spcBef>
                <a:spcPct val="20000"/>
              </a:spcBef>
              <a:buFont typeface="Arial" panose="020B0604020202020204" pitchFamily="34" charset="0"/>
              <a:buChar char="•"/>
              <a:defRPr/>
            </a:pPr>
            <a:r>
              <a:rPr lang="en-US" kern="0" dirty="0"/>
              <a:t>Your Arduino can output ~40mA of current</a:t>
            </a:r>
          </a:p>
          <a:p>
            <a:pPr marL="742950" lvl="1" indent="-285750">
              <a:spcBef>
                <a:spcPct val="20000"/>
              </a:spcBef>
              <a:buFont typeface="Arial" panose="020B0604020202020204" pitchFamily="34" charset="0"/>
              <a:buChar char="•"/>
              <a:defRPr/>
            </a:pPr>
            <a:r>
              <a:rPr lang="en-US" kern="0" dirty="0"/>
              <a:t>Using transistors with your Arduino allows you to toggle a much larger amperage</a:t>
            </a:r>
            <a:endParaRPr lang="en-US" sz="2000" dirty="0"/>
          </a:p>
          <a:p>
            <a:pPr marL="285750" indent="-285750">
              <a:lnSpc>
                <a:spcPct val="90000"/>
              </a:lnSpc>
              <a:spcBef>
                <a:spcPts val="1000"/>
              </a:spcBef>
              <a:buFont typeface="Arial" panose="020B0604020202020204" pitchFamily="34" charset="0"/>
              <a:buChar char="•"/>
            </a:pPr>
            <a:r>
              <a:rPr lang="en-US" sz="2000" dirty="0"/>
              <a:t>We will use transistors to activate a relay for switching our sous vide heater on and off.</a:t>
            </a:r>
          </a:p>
          <a:p>
            <a:pPr marL="285750" indent="-285750">
              <a:lnSpc>
                <a:spcPct val="90000"/>
              </a:lnSpc>
              <a:spcBef>
                <a:spcPts val="1000"/>
              </a:spcBef>
              <a:buFont typeface="Arial" panose="020B0604020202020204" pitchFamily="34" charset="0"/>
              <a:buChar char="•"/>
            </a:pPr>
            <a:endParaRPr lang="en-US" sz="2000" dirty="0"/>
          </a:p>
        </p:txBody>
      </p:sp>
      <p:sp>
        <p:nvSpPr>
          <p:cNvPr id="20" name="Rectangle 19">
            <a:extLst>
              <a:ext uri="{FF2B5EF4-FFF2-40B4-BE49-F238E27FC236}">
                <a16:creationId xmlns:a16="http://schemas.microsoft.com/office/drawing/2014/main" id="{8B00534A-1526-41CE-AF5F-8EAB239F5E95}"/>
              </a:ext>
            </a:extLst>
          </p:cNvPr>
          <p:cNvSpPr/>
          <p:nvPr/>
        </p:nvSpPr>
        <p:spPr>
          <a:xfrm>
            <a:off x="3700773" y="4466682"/>
            <a:ext cx="4644838" cy="369332"/>
          </a:xfrm>
          <a:prstGeom prst="rect">
            <a:avLst/>
          </a:prstGeom>
        </p:spPr>
        <p:txBody>
          <a:bodyPr wrap="square">
            <a:spAutoFit/>
          </a:bodyPr>
          <a:lstStyle/>
          <a:p>
            <a:r>
              <a:rPr lang="en-US" dirty="0">
                <a:solidFill>
                  <a:srgbClr val="003087"/>
                </a:solidFill>
                <a:latin typeface="Calibri" panose="020F0502020204030204" pitchFamily="34" charset="0"/>
                <a:ea typeface="Calibri" panose="020F0502020204030204" pitchFamily="34" charset="0"/>
                <a:cs typeface="Times New Roman" panose="02020603050405020304" pitchFamily="18" charset="0"/>
              </a:rPr>
              <a:t>Switching the LED on and Off</a:t>
            </a:r>
          </a:p>
        </p:txBody>
      </p:sp>
    </p:spTree>
    <p:extLst>
      <p:ext uri="{BB962C8B-B14F-4D97-AF65-F5344CB8AC3E}">
        <p14:creationId xmlns:p14="http://schemas.microsoft.com/office/powerpoint/2010/main" val="136039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uiExpand="1" build="p"/>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8484" y="153932"/>
            <a:ext cx="10515600" cy="705609"/>
          </a:xfrm>
        </p:spPr>
        <p:txBody>
          <a:bodyPr/>
          <a:lstStyle/>
          <a:p>
            <a:r>
              <a:rPr lang="en-US" dirty="0"/>
              <a:t>Transistors</a:t>
            </a:r>
          </a:p>
        </p:txBody>
      </p:sp>
      <p:sp>
        <p:nvSpPr>
          <p:cNvPr id="9" name="Content Placeholder 2"/>
          <p:cNvSpPr>
            <a:spLocks noGrp="1"/>
          </p:cNvSpPr>
          <p:nvPr>
            <p:ph idx="1"/>
          </p:nvPr>
        </p:nvSpPr>
        <p:spPr>
          <a:xfrm>
            <a:off x="314500" y="967593"/>
            <a:ext cx="5932063" cy="5292696"/>
          </a:xfrm>
        </p:spPr>
        <p:txBody>
          <a:bodyPr>
            <a:noAutofit/>
          </a:bodyPr>
          <a:lstStyle/>
          <a:p>
            <a:pPr marL="285750" indent="-285750"/>
            <a:r>
              <a:rPr lang="en-US" dirty="0"/>
              <a:t>A </a:t>
            </a:r>
            <a:r>
              <a:rPr lang="en-US" b="1" dirty="0">
                <a:solidFill>
                  <a:srgbClr val="003087"/>
                </a:solidFill>
              </a:rPr>
              <a:t>transistor</a:t>
            </a:r>
            <a:r>
              <a:rPr lang="en-US" dirty="0"/>
              <a:t> is a semiconductor device that can be used as an “electrical switch” or as an amplifier.</a:t>
            </a:r>
          </a:p>
          <a:p>
            <a:pPr marL="285750" indent="-285750"/>
            <a:r>
              <a:rPr lang="en-US" sz="3200" dirty="0"/>
              <a:t>Transistors are in most electronic devices</a:t>
            </a:r>
          </a:p>
          <a:p>
            <a:pPr marL="285750" indent="-285750"/>
            <a:r>
              <a:rPr lang="en-US" sz="3200" dirty="0"/>
              <a:t>Advantages of using a transistor over a mechanical switch:</a:t>
            </a:r>
          </a:p>
          <a:p>
            <a:pPr marL="742950" lvl="1" indent="-285750"/>
            <a:r>
              <a:rPr lang="en-US" sz="2800" dirty="0"/>
              <a:t>Can be very small</a:t>
            </a:r>
          </a:p>
          <a:p>
            <a:pPr marL="742950" lvl="1" indent="-285750"/>
            <a:r>
              <a:rPr lang="en-US" sz="2800" dirty="0"/>
              <a:t>Works very fast</a:t>
            </a:r>
          </a:p>
          <a:p>
            <a:pPr marL="742950" lvl="1" indent="-285750"/>
            <a:r>
              <a:rPr lang="en-US" sz="2800" dirty="0"/>
              <a:t>Can be controlled electrically</a:t>
            </a:r>
          </a:p>
          <a:p>
            <a:pPr marL="742950" lvl="1" indent="-285750"/>
            <a:r>
              <a:rPr lang="en-US" sz="2800" dirty="0"/>
              <a:t>Inexpensive</a:t>
            </a:r>
          </a:p>
          <a:p>
            <a:pPr marL="457200" lvl="1" indent="0">
              <a:buNone/>
            </a:pPr>
            <a:endParaRPr lang="en-US" sz="2800" dirty="0"/>
          </a:p>
        </p:txBody>
      </p:sp>
      <p:sp>
        <p:nvSpPr>
          <p:cNvPr id="4" name="Slide Number Placeholder 3"/>
          <p:cNvSpPr>
            <a:spLocks noGrp="1"/>
          </p:cNvSpPr>
          <p:nvPr>
            <p:ph type="sldNum" sz="quarter" idx="12"/>
          </p:nvPr>
        </p:nvSpPr>
        <p:spPr/>
        <p:txBody>
          <a:bodyPr/>
          <a:lstStyle/>
          <a:p>
            <a:fld id="{AF9F945A-7155-4828-81E1-722329993529}" type="slidenum">
              <a:rPr lang="en-US" smtClean="0"/>
              <a:t>6</a:t>
            </a:fld>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5400000">
            <a:off x="8096002" y="1718339"/>
            <a:ext cx="4471332" cy="2558170"/>
          </a:xfrm>
          <a:prstGeom prst="rect">
            <a:avLst/>
          </a:prstGeom>
        </p:spPr>
      </p:pic>
      <p:grpSp>
        <p:nvGrpSpPr>
          <p:cNvPr id="30" name="Group 29"/>
          <p:cNvGrpSpPr/>
          <p:nvPr/>
        </p:nvGrpSpPr>
        <p:grpSpPr>
          <a:xfrm>
            <a:off x="9284361" y="2923953"/>
            <a:ext cx="2094613" cy="3336336"/>
            <a:chOff x="9284361" y="3189768"/>
            <a:chExt cx="2094613" cy="3336336"/>
          </a:xfrm>
        </p:grpSpPr>
        <p:sp>
          <p:nvSpPr>
            <p:cNvPr id="3" name="Oval 2"/>
            <p:cNvSpPr/>
            <p:nvPr/>
          </p:nvSpPr>
          <p:spPr>
            <a:xfrm>
              <a:off x="9696392" y="3189768"/>
              <a:ext cx="265814" cy="404037"/>
            </a:xfrm>
            <a:prstGeom prst="ellipse">
              <a:avLst/>
            </a:pr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284361" y="5602774"/>
              <a:ext cx="2094613" cy="923330"/>
            </a:xfrm>
            <a:prstGeom prst="rect">
              <a:avLst/>
            </a:prstGeom>
            <a:solidFill>
              <a:schemeClr val="bg1"/>
            </a:solidFill>
            <a:ln w="28575">
              <a:noFill/>
            </a:ln>
          </p:spPr>
          <p:txBody>
            <a:bodyPr wrap="square" rtlCol="0">
              <a:spAutoFit/>
            </a:bodyPr>
            <a:lstStyle/>
            <a:p>
              <a:pPr algn="ctr"/>
              <a:r>
                <a:rPr lang="en-US" dirty="0">
                  <a:solidFill>
                    <a:srgbClr val="CB333B"/>
                  </a:solidFill>
                </a:rPr>
                <a:t>This chip in your </a:t>
              </a:r>
              <a:r>
                <a:rPr lang="en-US" dirty="0" err="1">
                  <a:solidFill>
                    <a:srgbClr val="CB333B"/>
                  </a:solidFill>
                </a:rPr>
                <a:t>multimeter</a:t>
              </a:r>
              <a:r>
                <a:rPr lang="en-US" dirty="0">
                  <a:solidFill>
                    <a:srgbClr val="CB333B"/>
                  </a:solidFill>
                </a:rPr>
                <a:t> contains multiple transistors</a:t>
              </a:r>
            </a:p>
          </p:txBody>
        </p:sp>
        <p:cxnSp>
          <p:nvCxnSpPr>
            <p:cNvPr id="7" name="Straight Arrow Connector 6"/>
            <p:cNvCxnSpPr>
              <a:stCxn id="5" idx="0"/>
              <a:endCxn id="3" idx="5"/>
            </p:cNvCxnSpPr>
            <p:nvPr/>
          </p:nvCxnSpPr>
          <p:spPr>
            <a:xfrm flipH="1" flipV="1">
              <a:off x="9923278" y="3534635"/>
              <a:ext cx="408390" cy="2068139"/>
            </a:xfrm>
            <a:prstGeom prst="straightConnector1">
              <a:avLst/>
            </a:prstGeom>
            <a:ln w="28575">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6440251" y="5336959"/>
            <a:ext cx="2000807" cy="923330"/>
          </a:xfrm>
          <a:prstGeom prst="rect">
            <a:avLst/>
          </a:prstGeom>
          <a:noFill/>
        </p:spPr>
        <p:txBody>
          <a:bodyPr wrap="square" rtlCol="0">
            <a:spAutoFit/>
          </a:bodyPr>
          <a:lstStyle/>
          <a:p>
            <a:pPr algn="ctr"/>
            <a:r>
              <a:rPr lang="en-US" dirty="0">
                <a:solidFill>
                  <a:srgbClr val="CB333B"/>
                </a:solidFill>
              </a:rPr>
              <a:t>The A8 chip in an iPhone contains </a:t>
            </a:r>
            <a:r>
              <a:rPr lang="en-US" b="1" dirty="0">
                <a:solidFill>
                  <a:srgbClr val="CB333B"/>
                </a:solidFill>
              </a:rPr>
              <a:t>2 billion</a:t>
            </a:r>
            <a:r>
              <a:rPr lang="en-US" dirty="0">
                <a:solidFill>
                  <a:srgbClr val="CB333B"/>
                </a:solidFill>
              </a:rPr>
              <a:t> transistors</a:t>
            </a:r>
          </a:p>
        </p:txBody>
      </p:sp>
      <p:pic>
        <p:nvPicPr>
          <p:cNvPr id="16" name="Picture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0261" y="501719"/>
            <a:ext cx="3266269" cy="4899404"/>
          </a:xfrm>
          <a:prstGeom prst="rect">
            <a:avLst/>
          </a:prstGeom>
        </p:spPr>
      </p:pic>
    </p:spTree>
    <p:extLst>
      <p:ext uri="{BB962C8B-B14F-4D97-AF65-F5344CB8AC3E}">
        <p14:creationId xmlns:p14="http://schemas.microsoft.com/office/powerpoint/2010/main" val="111720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8484" y="153932"/>
            <a:ext cx="10515600" cy="705609"/>
          </a:xfrm>
        </p:spPr>
        <p:txBody>
          <a:bodyPr>
            <a:normAutofit/>
          </a:bodyPr>
          <a:lstStyle/>
          <a:p>
            <a:r>
              <a:rPr lang="en-US" dirty="0"/>
              <a:t>Transistors are made from Semiconductors</a:t>
            </a:r>
          </a:p>
        </p:txBody>
      </p:sp>
      <p:sp>
        <p:nvSpPr>
          <p:cNvPr id="9" name="Content Placeholder 2"/>
          <p:cNvSpPr>
            <a:spLocks noGrp="1"/>
          </p:cNvSpPr>
          <p:nvPr>
            <p:ph idx="1"/>
          </p:nvPr>
        </p:nvSpPr>
        <p:spPr>
          <a:xfrm>
            <a:off x="314502" y="967592"/>
            <a:ext cx="6582058" cy="5388758"/>
          </a:xfrm>
        </p:spPr>
        <p:txBody>
          <a:bodyPr>
            <a:noAutofit/>
          </a:bodyPr>
          <a:lstStyle/>
          <a:p>
            <a:pPr marL="285750" indent="-285750"/>
            <a:r>
              <a:rPr lang="en-US" sz="2400" b="1" dirty="0">
                <a:solidFill>
                  <a:srgbClr val="003087"/>
                </a:solidFill>
              </a:rPr>
              <a:t>Semiconductors</a:t>
            </a:r>
            <a:r>
              <a:rPr lang="en-US" sz="2400" dirty="0"/>
              <a:t> are materials that can either be a conductor or an insulator depending on the conditions</a:t>
            </a:r>
          </a:p>
          <a:p>
            <a:pPr marL="285750" indent="-285750">
              <a:buClr>
                <a:schemeClr val="tx1"/>
              </a:buClr>
            </a:pPr>
            <a:r>
              <a:rPr lang="en-US" sz="2400" b="1" dirty="0">
                <a:solidFill>
                  <a:srgbClr val="003087"/>
                </a:solidFill>
              </a:rPr>
              <a:t>Silicon</a:t>
            </a:r>
            <a:r>
              <a:rPr lang="en-US" sz="2400" dirty="0"/>
              <a:t> by nature is an insulator but it is also the most common semiconductor material. </a:t>
            </a:r>
          </a:p>
          <a:p>
            <a:pPr marL="742950" lvl="1" indent="-285750">
              <a:buClr>
                <a:schemeClr val="tx1"/>
              </a:buClr>
            </a:pPr>
            <a:r>
              <a:rPr lang="en-US" sz="2000" dirty="0"/>
              <a:t>Silicon can easily be bonded with other atoms to make it conduct or insulate when desired using a process called doping.</a:t>
            </a:r>
          </a:p>
          <a:p>
            <a:pPr marL="742950" lvl="1" indent="-285750">
              <a:buClr>
                <a:schemeClr val="tx1"/>
              </a:buClr>
            </a:pPr>
            <a:r>
              <a:rPr lang="en-US" sz="2000" dirty="0"/>
              <a:t>Common doping atoms are Phosphorous and Boron .</a:t>
            </a:r>
          </a:p>
          <a:p>
            <a:pPr marL="742950" lvl="1" indent="-285750">
              <a:buClr>
                <a:schemeClr val="tx1"/>
              </a:buClr>
            </a:pPr>
            <a:r>
              <a:rPr lang="en-US" sz="2000" dirty="0"/>
              <a:t>When silicon is doped with phosphorous it yields an extra electron which encourages conduction. This makes the bond more </a:t>
            </a:r>
            <a:r>
              <a:rPr lang="en-US" sz="2000" b="1" dirty="0">
                <a:solidFill>
                  <a:srgbClr val="003087"/>
                </a:solidFill>
              </a:rPr>
              <a:t>n</a:t>
            </a:r>
            <a:r>
              <a:rPr lang="en-US" sz="2000" dirty="0"/>
              <a:t>egative and is called </a:t>
            </a:r>
            <a:r>
              <a:rPr lang="en-US" sz="2000" b="1" dirty="0">
                <a:solidFill>
                  <a:srgbClr val="003087"/>
                </a:solidFill>
              </a:rPr>
              <a:t>N-Type Doping</a:t>
            </a:r>
            <a:r>
              <a:rPr lang="en-US" sz="2000" dirty="0"/>
              <a:t>.</a:t>
            </a:r>
          </a:p>
          <a:p>
            <a:pPr marL="742950" lvl="1" indent="-285750">
              <a:buClr>
                <a:schemeClr val="tx1"/>
              </a:buClr>
            </a:pPr>
            <a:r>
              <a:rPr lang="en-US" sz="2000" dirty="0"/>
              <a:t>When silicon is doped with boron it yields a hole or missing electron which encourages conduction. This makes the bond more </a:t>
            </a:r>
            <a:r>
              <a:rPr lang="en-US" sz="2000" b="1" dirty="0">
                <a:solidFill>
                  <a:srgbClr val="003087"/>
                </a:solidFill>
              </a:rPr>
              <a:t>p</a:t>
            </a:r>
            <a:r>
              <a:rPr lang="en-US" sz="2000" dirty="0"/>
              <a:t>ositive and is called </a:t>
            </a:r>
            <a:r>
              <a:rPr lang="en-US" sz="2000" b="1" dirty="0">
                <a:solidFill>
                  <a:srgbClr val="003087"/>
                </a:solidFill>
              </a:rPr>
              <a:t>P-Type Doping</a:t>
            </a:r>
            <a:r>
              <a:rPr lang="en-US" sz="2000" dirty="0"/>
              <a:t>.</a:t>
            </a:r>
          </a:p>
        </p:txBody>
      </p:sp>
      <p:sp>
        <p:nvSpPr>
          <p:cNvPr id="4" name="Slide Number Placeholder 3"/>
          <p:cNvSpPr>
            <a:spLocks noGrp="1"/>
          </p:cNvSpPr>
          <p:nvPr>
            <p:ph type="sldNum" sz="quarter" idx="12"/>
          </p:nvPr>
        </p:nvSpPr>
        <p:spPr/>
        <p:txBody>
          <a:bodyPr/>
          <a:lstStyle/>
          <a:p>
            <a:fld id="{AF9F945A-7155-4828-81E1-722329993529}" type="slidenum">
              <a:rPr lang="en-US" smtClean="0"/>
              <a:t>7</a:t>
            </a:fld>
            <a:endParaRPr lang="en-US"/>
          </a:p>
        </p:txBody>
      </p:sp>
      <p:grpSp>
        <p:nvGrpSpPr>
          <p:cNvPr id="169" name="Group 168">
            <a:extLst>
              <a:ext uri="{FF2B5EF4-FFF2-40B4-BE49-F238E27FC236}">
                <a16:creationId xmlns:a16="http://schemas.microsoft.com/office/drawing/2014/main" id="{4862A247-E25C-40C7-9DA0-C5E2FBCB8828}"/>
              </a:ext>
            </a:extLst>
          </p:cNvPr>
          <p:cNvGrpSpPr/>
          <p:nvPr/>
        </p:nvGrpSpPr>
        <p:grpSpPr>
          <a:xfrm>
            <a:off x="7045056" y="1237435"/>
            <a:ext cx="4918344" cy="4741021"/>
            <a:chOff x="2043246" y="2578619"/>
            <a:chExt cx="4918344" cy="4741021"/>
          </a:xfrm>
        </p:grpSpPr>
        <p:grpSp>
          <p:nvGrpSpPr>
            <p:cNvPr id="170" name="Group 169">
              <a:extLst>
                <a:ext uri="{FF2B5EF4-FFF2-40B4-BE49-F238E27FC236}">
                  <a16:creationId xmlns:a16="http://schemas.microsoft.com/office/drawing/2014/main" id="{770958E1-ECEF-4343-8EA8-2DECB10D537C}"/>
                </a:ext>
              </a:extLst>
            </p:cNvPr>
            <p:cNvGrpSpPr/>
            <p:nvPr/>
          </p:nvGrpSpPr>
          <p:grpSpPr>
            <a:xfrm>
              <a:off x="3635994" y="4456546"/>
              <a:ext cx="320221" cy="369332"/>
              <a:chOff x="5334000" y="3853934"/>
              <a:chExt cx="320221" cy="369332"/>
            </a:xfrm>
          </p:grpSpPr>
          <p:sp>
            <p:nvSpPr>
              <p:cNvPr id="229" name="Oval 228">
                <a:extLst>
                  <a:ext uri="{FF2B5EF4-FFF2-40B4-BE49-F238E27FC236}">
                    <a16:creationId xmlns:a16="http://schemas.microsoft.com/office/drawing/2014/main" id="{AD1700E5-8361-4891-AA21-A1427B147994}"/>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0" name="TextBox 229">
                <a:extLst>
                  <a:ext uri="{FF2B5EF4-FFF2-40B4-BE49-F238E27FC236}">
                    <a16:creationId xmlns:a16="http://schemas.microsoft.com/office/drawing/2014/main" id="{1EEAFE06-2716-4405-9EA9-4170E8C64944}"/>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71" name="Group 170">
              <a:extLst>
                <a:ext uri="{FF2B5EF4-FFF2-40B4-BE49-F238E27FC236}">
                  <a16:creationId xmlns:a16="http://schemas.microsoft.com/office/drawing/2014/main" id="{5E551F21-F150-44F0-9054-F9BC2A961545}"/>
                </a:ext>
              </a:extLst>
            </p:cNvPr>
            <p:cNvGrpSpPr/>
            <p:nvPr/>
          </p:nvGrpSpPr>
          <p:grpSpPr>
            <a:xfrm>
              <a:off x="4694993" y="4017946"/>
              <a:ext cx="320221" cy="369332"/>
              <a:chOff x="5334000" y="3853934"/>
              <a:chExt cx="320221" cy="369332"/>
            </a:xfrm>
          </p:grpSpPr>
          <p:sp>
            <p:nvSpPr>
              <p:cNvPr id="227" name="Oval 226">
                <a:extLst>
                  <a:ext uri="{FF2B5EF4-FFF2-40B4-BE49-F238E27FC236}">
                    <a16:creationId xmlns:a16="http://schemas.microsoft.com/office/drawing/2014/main" id="{091857C2-6340-46AB-9F5B-DAAF544C6256}"/>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8" name="TextBox 227">
                <a:extLst>
                  <a:ext uri="{FF2B5EF4-FFF2-40B4-BE49-F238E27FC236}">
                    <a16:creationId xmlns:a16="http://schemas.microsoft.com/office/drawing/2014/main" id="{7429A52B-82DC-4135-A79E-B46A3933C17F}"/>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72" name="Group 171">
              <a:extLst>
                <a:ext uri="{FF2B5EF4-FFF2-40B4-BE49-F238E27FC236}">
                  <a16:creationId xmlns:a16="http://schemas.microsoft.com/office/drawing/2014/main" id="{9AFE39B6-C5E3-4A73-A773-CE67E9E572AB}"/>
                </a:ext>
              </a:extLst>
            </p:cNvPr>
            <p:cNvGrpSpPr/>
            <p:nvPr/>
          </p:nvGrpSpPr>
          <p:grpSpPr>
            <a:xfrm>
              <a:off x="5065144" y="5049632"/>
              <a:ext cx="320221" cy="369332"/>
              <a:chOff x="5334000" y="3853934"/>
              <a:chExt cx="320221" cy="369332"/>
            </a:xfrm>
          </p:grpSpPr>
          <p:sp>
            <p:nvSpPr>
              <p:cNvPr id="225" name="Oval 224">
                <a:extLst>
                  <a:ext uri="{FF2B5EF4-FFF2-40B4-BE49-F238E27FC236}">
                    <a16:creationId xmlns:a16="http://schemas.microsoft.com/office/drawing/2014/main" id="{35CE8ED7-D822-4A26-98BD-C0B1147D8A23}"/>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6" name="TextBox 225">
                <a:extLst>
                  <a:ext uri="{FF2B5EF4-FFF2-40B4-BE49-F238E27FC236}">
                    <a16:creationId xmlns:a16="http://schemas.microsoft.com/office/drawing/2014/main" id="{54278026-8E8C-49DD-8737-BFB010B5DE2B}"/>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73" name="Group 172">
              <a:extLst>
                <a:ext uri="{FF2B5EF4-FFF2-40B4-BE49-F238E27FC236}">
                  <a16:creationId xmlns:a16="http://schemas.microsoft.com/office/drawing/2014/main" id="{F615E2F7-D47B-4C25-BFE4-D5624F3DC8C7}"/>
                </a:ext>
              </a:extLst>
            </p:cNvPr>
            <p:cNvGrpSpPr/>
            <p:nvPr/>
          </p:nvGrpSpPr>
          <p:grpSpPr>
            <a:xfrm>
              <a:off x="4052327" y="5472466"/>
              <a:ext cx="320221" cy="369332"/>
              <a:chOff x="5334000" y="3853934"/>
              <a:chExt cx="320221" cy="369332"/>
            </a:xfrm>
          </p:grpSpPr>
          <p:sp>
            <p:nvSpPr>
              <p:cNvPr id="223" name="Oval 222">
                <a:extLst>
                  <a:ext uri="{FF2B5EF4-FFF2-40B4-BE49-F238E27FC236}">
                    <a16:creationId xmlns:a16="http://schemas.microsoft.com/office/drawing/2014/main" id="{374CC502-5726-4F36-96BF-7CEC4C94BA8B}"/>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4" name="TextBox 223">
                <a:extLst>
                  <a:ext uri="{FF2B5EF4-FFF2-40B4-BE49-F238E27FC236}">
                    <a16:creationId xmlns:a16="http://schemas.microsoft.com/office/drawing/2014/main" id="{A197ACD5-9037-4B3B-842F-BA013D9EFB2A}"/>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74" name="Group 173">
              <a:extLst>
                <a:ext uri="{FF2B5EF4-FFF2-40B4-BE49-F238E27FC236}">
                  <a16:creationId xmlns:a16="http://schemas.microsoft.com/office/drawing/2014/main" id="{54AF6313-C1EF-4B38-B618-2212034E10DE}"/>
                </a:ext>
              </a:extLst>
            </p:cNvPr>
            <p:cNvGrpSpPr/>
            <p:nvPr/>
          </p:nvGrpSpPr>
          <p:grpSpPr>
            <a:xfrm>
              <a:off x="2043246" y="2578619"/>
              <a:ext cx="4918344" cy="4741021"/>
              <a:chOff x="2043246" y="2578619"/>
              <a:chExt cx="4918344" cy="4741021"/>
            </a:xfrm>
          </p:grpSpPr>
          <p:grpSp>
            <p:nvGrpSpPr>
              <p:cNvPr id="175" name="Group 174">
                <a:extLst>
                  <a:ext uri="{FF2B5EF4-FFF2-40B4-BE49-F238E27FC236}">
                    <a16:creationId xmlns:a16="http://schemas.microsoft.com/office/drawing/2014/main" id="{DB9CD002-BBFA-43C1-9BD4-16093A8B1459}"/>
                  </a:ext>
                </a:extLst>
              </p:cNvPr>
              <p:cNvGrpSpPr/>
              <p:nvPr/>
            </p:nvGrpSpPr>
            <p:grpSpPr>
              <a:xfrm>
                <a:off x="4038600" y="2841815"/>
                <a:ext cx="1066800" cy="1066800"/>
                <a:chOff x="3886200" y="4326898"/>
                <a:chExt cx="1066800" cy="1066800"/>
              </a:xfrm>
            </p:grpSpPr>
            <p:sp>
              <p:nvSpPr>
                <p:cNvPr id="221" name="TextBox 220">
                  <a:extLst>
                    <a:ext uri="{FF2B5EF4-FFF2-40B4-BE49-F238E27FC236}">
                      <a16:creationId xmlns:a16="http://schemas.microsoft.com/office/drawing/2014/main" id="{05F717E2-E6C8-4C97-8290-4B969B1A84DB}"/>
                    </a:ext>
                  </a:extLst>
                </p:cNvPr>
                <p:cNvSpPr txBox="1"/>
                <p:nvPr/>
              </p:nvSpPr>
              <p:spPr>
                <a:xfrm>
                  <a:off x="4063642" y="4398633"/>
                  <a:ext cx="660758" cy="923330"/>
                </a:xfrm>
                <a:prstGeom prst="rect">
                  <a:avLst/>
                </a:prstGeom>
                <a:noFill/>
              </p:spPr>
              <p:txBody>
                <a:bodyPr wrap="none" rtlCol="0">
                  <a:spAutoFit/>
                </a:bodyPr>
                <a:lstStyle/>
                <a:p>
                  <a:r>
                    <a:rPr lang="en-US" sz="5400" dirty="0"/>
                    <a:t>Si</a:t>
                  </a:r>
                </a:p>
              </p:txBody>
            </p:sp>
            <p:sp>
              <p:nvSpPr>
                <p:cNvPr id="222" name="Oval 221">
                  <a:extLst>
                    <a:ext uri="{FF2B5EF4-FFF2-40B4-BE49-F238E27FC236}">
                      <a16:creationId xmlns:a16="http://schemas.microsoft.com/office/drawing/2014/main" id="{6A6C0D03-5F78-4DB2-B1C0-2DC2EDD3ABA1}"/>
                    </a:ext>
                  </a:extLst>
                </p:cNvPr>
                <p:cNvSpPr/>
                <p:nvPr/>
              </p:nvSpPr>
              <p:spPr>
                <a:xfrm>
                  <a:off x="3886200" y="4326898"/>
                  <a:ext cx="1066800" cy="1066800"/>
                </a:xfrm>
                <a:prstGeom prst="ellips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6" name="Group 175">
                <a:extLst>
                  <a:ext uri="{FF2B5EF4-FFF2-40B4-BE49-F238E27FC236}">
                    <a16:creationId xmlns:a16="http://schemas.microsoft.com/office/drawing/2014/main" id="{61F6D7D2-A720-45F2-978E-E8F6DEB66E51}"/>
                  </a:ext>
                </a:extLst>
              </p:cNvPr>
              <p:cNvGrpSpPr/>
              <p:nvPr/>
            </p:nvGrpSpPr>
            <p:grpSpPr>
              <a:xfrm>
                <a:off x="5481849" y="4332955"/>
                <a:ext cx="1066800" cy="1066800"/>
                <a:chOff x="3886200" y="4326898"/>
                <a:chExt cx="1066800" cy="1066800"/>
              </a:xfrm>
            </p:grpSpPr>
            <p:sp>
              <p:nvSpPr>
                <p:cNvPr id="219" name="TextBox 218">
                  <a:extLst>
                    <a:ext uri="{FF2B5EF4-FFF2-40B4-BE49-F238E27FC236}">
                      <a16:creationId xmlns:a16="http://schemas.microsoft.com/office/drawing/2014/main" id="{2E8025DA-0422-4C94-93D4-F5C3DB614CDB}"/>
                    </a:ext>
                  </a:extLst>
                </p:cNvPr>
                <p:cNvSpPr txBox="1"/>
                <p:nvPr/>
              </p:nvSpPr>
              <p:spPr>
                <a:xfrm>
                  <a:off x="4063642" y="4398633"/>
                  <a:ext cx="660758" cy="923330"/>
                </a:xfrm>
                <a:prstGeom prst="rect">
                  <a:avLst/>
                </a:prstGeom>
                <a:noFill/>
              </p:spPr>
              <p:txBody>
                <a:bodyPr wrap="none" rtlCol="0">
                  <a:spAutoFit/>
                </a:bodyPr>
                <a:lstStyle/>
                <a:p>
                  <a:r>
                    <a:rPr lang="en-US" sz="5400" dirty="0"/>
                    <a:t>Si</a:t>
                  </a:r>
                </a:p>
              </p:txBody>
            </p:sp>
            <p:sp>
              <p:nvSpPr>
                <p:cNvPr id="220" name="Oval 219">
                  <a:extLst>
                    <a:ext uri="{FF2B5EF4-FFF2-40B4-BE49-F238E27FC236}">
                      <a16:creationId xmlns:a16="http://schemas.microsoft.com/office/drawing/2014/main" id="{3C09FBCB-5884-4AD5-80B0-3F9ADEC44678}"/>
                    </a:ext>
                  </a:extLst>
                </p:cNvPr>
                <p:cNvSpPr/>
                <p:nvPr/>
              </p:nvSpPr>
              <p:spPr>
                <a:xfrm>
                  <a:off x="3886200" y="4326898"/>
                  <a:ext cx="1066800" cy="1066800"/>
                </a:xfrm>
                <a:prstGeom prst="ellips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7" name="Group 176">
                <a:extLst>
                  <a:ext uri="{FF2B5EF4-FFF2-40B4-BE49-F238E27FC236}">
                    <a16:creationId xmlns:a16="http://schemas.microsoft.com/office/drawing/2014/main" id="{BBCBD947-D352-44F8-BCA5-509735630F29}"/>
                  </a:ext>
                </a:extLst>
              </p:cNvPr>
              <p:cNvGrpSpPr/>
              <p:nvPr/>
            </p:nvGrpSpPr>
            <p:grpSpPr>
              <a:xfrm>
                <a:off x="2474461" y="4357304"/>
                <a:ext cx="1066800" cy="1066800"/>
                <a:chOff x="3886200" y="4326898"/>
                <a:chExt cx="1066800" cy="1066800"/>
              </a:xfrm>
            </p:grpSpPr>
            <p:sp>
              <p:nvSpPr>
                <p:cNvPr id="217" name="TextBox 216">
                  <a:extLst>
                    <a:ext uri="{FF2B5EF4-FFF2-40B4-BE49-F238E27FC236}">
                      <a16:creationId xmlns:a16="http://schemas.microsoft.com/office/drawing/2014/main" id="{98D256B3-29EC-4538-AE8B-2737FD3BF984}"/>
                    </a:ext>
                  </a:extLst>
                </p:cNvPr>
                <p:cNvSpPr txBox="1"/>
                <p:nvPr/>
              </p:nvSpPr>
              <p:spPr>
                <a:xfrm>
                  <a:off x="4063642" y="4398633"/>
                  <a:ext cx="660758" cy="923330"/>
                </a:xfrm>
                <a:prstGeom prst="rect">
                  <a:avLst/>
                </a:prstGeom>
                <a:noFill/>
              </p:spPr>
              <p:txBody>
                <a:bodyPr wrap="none" rtlCol="0">
                  <a:spAutoFit/>
                </a:bodyPr>
                <a:lstStyle/>
                <a:p>
                  <a:r>
                    <a:rPr lang="en-US" sz="5400" dirty="0"/>
                    <a:t>Si</a:t>
                  </a:r>
                </a:p>
              </p:txBody>
            </p:sp>
            <p:sp>
              <p:nvSpPr>
                <p:cNvPr id="218" name="Oval 217">
                  <a:extLst>
                    <a:ext uri="{FF2B5EF4-FFF2-40B4-BE49-F238E27FC236}">
                      <a16:creationId xmlns:a16="http://schemas.microsoft.com/office/drawing/2014/main" id="{62413B67-03B4-4071-968A-DD4618B6C4AE}"/>
                    </a:ext>
                  </a:extLst>
                </p:cNvPr>
                <p:cNvSpPr/>
                <p:nvPr/>
              </p:nvSpPr>
              <p:spPr>
                <a:xfrm>
                  <a:off x="3886200" y="4326898"/>
                  <a:ext cx="1066800" cy="1066800"/>
                </a:xfrm>
                <a:prstGeom prst="ellips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8" name="Group 177">
                <a:extLst>
                  <a:ext uri="{FF2B5EF4-FFF2-40B4-BE49-F238E27FC236}">
                    <a16:creationId xmlns:a16="http://schemas.microsoft.com/office/drawing/2014/main" id="{1820A04A-F914-4344-B375-344C98E531B9}"/>
                  </a:ext>
                </a:extLst>
              </p:cNvPr>
              <p:cNvGrpSpPr/>
              <p:nvPr/>
            </p:nvGrpSpPr>
            <p:grpSpPr>
              <a:xfrm>
                <a:off x="4021624" y="5862653"/>
                <a:ext cx="1066800" cy="1066800"/>
                <a:chOff x="3886200" y="4326898"/>
                <a:chExt cx="1066800" cy="1066800"/>
              </a:xfrm>
            </p:grpSpPr>
            <p:sp>
              <p:nvSpPr>
                <p:cNvPr id="215" name="TextBox 214">
                  <a:extLst>
                    <a:ext uri="{FF2B5EF4-FFF2-40B4-BE49-F238E27FC236}">
                      <a16:creationId xmlns:a16="http://schemas.microsoft.com/office/drawing/2014/main" id="{2EA9B703-CA57-42E7-B123-09A41288AFC1}"/>
                    </a:ext>
                  </a:extLst>
                </p:cNvPr>
                <p:cNvSpPr txBox="1"/>
                <p:nvPr/>
              </p:nvSpPr>
              <p:spPr>
                <a:xfrm>
                  <a:off x="4063642" y="4398633"/>
                  <a:ext cx="660758" cy="923330"/>
                </a:xfrm>
                <a:prstGeom prst="rect">
                  <a:avLst/>
                </a:prstGeom>
                <a:noFill/>
              </p:spPr>
              <p:txBody>
                <a:bodyPr wrap="none" rtlCol="0">
                  <a:spAutoFit/>
                </a:bodyPr>
                <a:lstStyle/>
                <a:p>
                  <a:r>
                    <a:rPr lang="en-US" sz="5400" dirty="0"/>
                    <a:t>Si</a:t>
                  </a:r>
                </a:p>
              </p:txBody>
            </p:sp>
            <p:sp>
              <p:nvSpPr>
                <p:cNvPr id="216" name="Oval 215">
                  <a:extLst>
                    <a:ext uri="{FF2B5EF4-FFF2-40B4-BE49-F238E27FC236}">
                      <a16:creationId xmlns:a16="http://schemas.microsoft.com/office/drawing/2014/main" id="{E7D5C27D-3413-4180-B842-9F923E705022}"/>
                    </a:ext>
                  </a:extLst>
                </p:cNvPr>
                <p:cNvSpPr/>
                <p:nvPr/>
              </p:nvSpPr>
              <p:spPr>
                <a:xfrm>
                  <a:off x="3886200" y="4326898"/>
                  <a:ext cx="1066800" cy="1066800"/>
                </a:xfrm>
                <a:prstGeom prst="ellips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9" name="Group 178">
                <a:extLst>
                  <a:ext uri="{FF2B5EF4-FFF2-40B4-BE49-F238E27FC236}">
                    <a16:creationId xmlns:a16="http://schemas.microsoft.com/office/drawing/2014/main" id="{51711C8B-6018-4963-A836-13CB8BE40C44}"/>
                  </a:ext>
                </a:extLst>
              </p:cNvPr>
              <p:cNvGrpSpPr/>
              <p:nvPr/>
            </p:nvGrpSpPr>
            <p:grpSpPr>
              <a:xfrm>
                <a:off x="6159938" y="3891888"/>
                <a:ext cx="320221" cy="369332"/>
                <a:chOff x="5334000" y="3853934"/>
                <a:chExt cx="320221" cy="369332"/>
              </a:xfrm>
            </p:grpSpPr>
            <p:sp>
              <p:nvSpPr>
                <p:cNvPr id="213" name="Oval 212">
                  <a:extLst>
                    <a:ext uri="{FF2B5EF4-FFF2-40B4-BE49-F238E27FC236}">
                      <a16:creationId xmlns:a16="http://schemas.microsoft.com/office/drawing/2014/main" id="{D109F1B1-A5D9-40C5-9D59-088486B8B7A8}"/>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4" name="TextBox 213">
                  <a:extLst>
                    <a:ext uri="{FF2B5EF4-FFF2-40B4-BE49-F238E27FC236}">
                      <a16:creationId xmlns:a16="http://schemas.microsoft.com/office/drawing/2014/main" id="{21E2B35E-1875-47F6-A99F-A6FBBE8D2D30}"/>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0" name="Group 179">
                <a:extLst>
                  <a:ext uri="{FF2B5EF4-FFF2-40B4-BE49-F238E27FC236}">
                    <a16:creationId xmlns:a16="http://schemas.microsoft.com/office/drawing/2014/main" id="{4EE98580-D4CB-484A-A914-F24A28E1CAAD}"/>
                  </a:ext>
                </a:extLst>
              </p:cNvPr>
              <p:cNvGrpSpPr/>
              <p:nvPr/>
            </p:nvGrpSpPr>
            <p:grpSpPr>
              <a:xfrm>
                <a:off x="6641369" y="4958688"/>
                <a:ext cx="320221" cy="369332"/>
                <a:chOff x="5334000" y="3853934"/>
                <a:chExt cx="320221" cy="369332"/>
              </a:xfrm>
            </p:grpSpPr>
            <p:sp>
              <p:nvSpPr>
                <p:cNvPr id="211" name="Oval 210">
                  <a:extLst>
                    <a:ext uri="{FF2B5EF4-FFF2-40B4-BE49-F238E27FC236}">
                      <a16:creationId xmlns:a16="http://schemas.microsoft.com/office/drawing/2014/main" id="{2079BC15-31A8-4048-A9AF-49E44941E777}"/>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2" name="TextBox 211">
                  <a:extLst>
                    <a:ext uri="{FF2B5EF4-FFF2-40B4-BE49-F238E27FC236}">
                      <a16:creationId xmlns:a16="http://schemas.microsoft.com/office/drawing/2014/main" id="{D2C29674-67C0-4FB0-969D-658B9B9EFCDD}"/>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1" name="Group 180">
                <a:extLst>
                  <a:ext uri="{FF2B5EF4-FFF2-40B4-BE49-F238E27FC236}">
                    <a16:creationId xmlns:a16="http://schemas.microsoft.com/office/drawing/2014/main" id="{A1E3F04C-8A79-46D1-B414-4E73F5522BCB}"/>
                  </a:ext>
                </a:extLst>
              </p:cNvPr>
              <p:cNvGrpSpPr/>
              <p:nvPr/>
            </p:nvGrpSpPr>
            <p:grpSpPr>
              <a:xfrm>
                <a:off x="5646338" y="5565056"/>
                <a:ext cx="320221" cy="369332"/>
                <a:chOff x="5334000" y="3853934"/>
                <a:chExt cx="320221" cy="369332"/>
              </a:xfrm>
            </p:grpSpPr>
            <p:sp>
              <p:nvSpPr>
                <p:cNvPr id="209" name="Oval 208">
                  <a:extLst>
                    <a:ext uri="{FF2B5EF4-FFF2-40B4-BE49-F238E27FC236}">
                      <a16:creationId xmlns:a16="http://schemas.microsoft.com/office/drawing/2014/main" id="{02CD5040-22CF-4C38-AE75-20F677035227}"/>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0" name="TextBox 209">
                  <a:extLst>
                    <a:ext uri="{FF2B5EF4-FFF2-40B4-BE49-F238E27FC236}">
                      <a16:creationId xmlns:a16="http://schemas.microsoft.com/office/drawing/2014/main" id="{A983CFE1-EF29-4AAA-B64B-E44055CEF08A}"/>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2" name="Group 181">
                <a:extLst>
                  <a:ext uri="{FF2B5EF4-FFF2-40B4-BE49-F238E27FC236}">
                    <a16:creationId xmlns:a16="http://schemas.microsoft.com/office/drawing/2014/main" id="{72FD66CD-BF52-4E9D-BDDF-1DCFDA89F5AC}"/>
                  </a:ext>
                </a:extLst>
              </p:cNvPr>
              <p:cNvGrpSpPr/>
              <p:nvPr/>
            </p:nvGrpSpPr>
            <p:grpSpPr>
              <a:xfrm>
                <a:off x="5005144" y="2578619"/>
                <a:ext cx="320221" cy="369332"/>
                <a:chOff x="5334000" y="3853934"/>
                <a:chExt cx="320221" cy="369332"/>
              </a:xfrm>
            </p:grpSpPr>
            <p:sp>
              <p:nvSpPr>
                <p:cNvPr id="207" name="Oval 206">
                  <a:extLst>
                    <a:ext uri="{FF2B5EF4-FFF2-40B4-BE49-F238E27FC236}">
                      <a16:creationId xmlns:a16="http://schemas.microsoft.com/office/drawing/2014/main" id="{3E454DEB-CB9E-40DD-94C8-75E412D8B586}"/>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8" name="TextBox 207">
                  <a:extLst>
                    <a:ext uri="{FF2B5EF4-FFF2-40B4-BE49-F238E27FC236}">
                      <a16:creationId xmlns:a16="http://schemas.microsoft.com/office/drawing/2014/main" id="{F25A250A-F57A-4434-80AE-4EB992216DFF}"/>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3" name="Group 182">
                <a:extLst>
                  <a:ext uri="{FF2B5EF4-FFF2-40B4-BE49-F238E27FC236}">
                    <a16:creationId xmlns:a16="http://schemas.microsoft.com/office/drawing/2014/main" id="{BE6C5004-55A2-46AD-81C9-19E4122D1710}"/>
                  </a:ext>
                </a:extLst>
              </p:cNvPr>
              <p:cNvGrpSpPr/>
              <p:nvPr/>
            </p:nvGrpSpPr>
            <p:grpSpPr>
              <a:xfrm>
                <a:off x="5196570" y="3503889"/>
                <a:ext cx="320221" cy="369332"/>
                <a:chOff x="5334000" y="3853934"/>
                <a:chExt cx="320221" cy="369332"/>
              </a:xfrm>
            </p:grpSpPr>
            <p:sp>
              <p:nvSpPr>
                <p:cNvPr id="205" name="Oval 204">
                  <a:extLst>
                    <a:ext uri="{FF2B5EF4-FFF2-40B4-BE49-F238E27FC236}">
                      <a16:creationId xmlns:a16="http://schemas.microsoft.com/office/drawing/2014/main" id="{E1213084-93D0-4D04-932C-82147D8BF4E7}"/>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 name="TextBox 205">
                  <a:extLst>
                    <a:ext uri="{FF2B5EF4-FFF2-40B4-BE49-F238E27FC236}">
                      <a16:creationId xmlns:a16="http://schemas.microsoft.com/office/drawing/2014/main" id="{78D5ADCB-1D78-4726-8CEC-15FF631CBE53}"/>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4" name="Group 183">
                <a:extLst>
                  <a:ext uri="{FF2B5EF4-FFF2-40B4-BE49-F238E27FC236}">
                    <a16:creationId xmlns:a16="http://schemas.microsoft.com/office/drawing/2014/main" id="{905D4D81-6B5F-4261-9D45-746060A2458E}"/>
                  </a:ext>
                </a:extLst>
              </p:cNvPr>
              <p:cNvGrpSpPr/>
              <p:nvPr/>
            </p:nvGrpSpPr>
            <p:grpSpPr>
              <a:xfrm>
                <a:off x="3617140" y="2915274"/>
                <a:ext cx="320221" cy="369332"/>
                <a:chOff x="5334000" y="3853934"/>
                <a:chExt cx="320221" cy="369332"/>
              </a:xfrm>
            </p:grpSpPr>
            <p:sp>
              <p:nvSpPr>
                <p:cNvPr id="203" name="Oval 202">
                  <a:extLst>
                    <a:ext uri="{FF2B5EF4-FFF2-40B4-BE49-F238E27FC236}">
                      <a16:creationId xmlns:a16="http://schemas.microsoft.com/office/drawing/2014/main" id="{1963E084-6DC6-4B92-87BC-698C30F0DBC2}"/>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4" name="TextBox 203">
                  <a:extLst>
                    <a:ext uri="{FF2B5EF4-FFF2-40B4-BE49-F238E27FC236}">
                      <a16:creationId xmlns:a16="http://schemas.microsoft.com/office/drawing/2014/main" id="{3731D1C5-E6CC-4365-969D-12E2834A6767}"/>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5" name="Group 184">
                <a:extLst>
                  <a:ext uri="{FF2B5EF4-FFF2-40B4-BE49-F238E27FC236}">
                    <a16:creationId xmlns:a16="http://schemas.microsoft.com/office/drawing/2014/main" id="{5E311628-9B0F-4B91-8DCE-C40BEC8FF309}"/>
                  </a:ext>
                </a:extLst>
              </p:cNvPr>
              <p:cNvGrpSpPr/>
              <p:nvPr/>
            </p:nvGrpSpPr>
            <p:grpSpPr>
              <a:xfrm>
                <a:off x="2615520" y="3917677"/>
                <a:ext cx="320221" cy="369332"/>
                <a:chOff x="5334000" y="3853934"/>
                <a:chExt cx="320221" cy="369332"/>
              </a:xfrm>
            </p:grpSpPr>
            <p:sp>
              <p:nvSpPr>
                <p:cNvPr id="201" name="Oval 200">
                  <a:extLst>
                    <a:ext uri="{FF2B5EF4-FFF2-40B4-BE49-F238E27FC236}">
                      <a16:creationId xmlns:a16="http://schemas.microsoft.com/office/drawing/2014/main" id="{77EB3DFD-D7AC-4581-91F4-5EB2282E61CC}"/>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2" name="TextBox 201">
                  <a:extLst>
                    <a:ext uri="{FF2B5EF4-FFF2-40B4-BE49-F238E27FC236}">
                      <a16:creationId xmlns:a16="http://schemas.microsoft.com/office/drawing/2014/main" id="{839CBFF5-0AC7-4FEE-BB19-E0B5912F5208}"/>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6" name="Group 185">
                <a:extLst>
                  <a:ext uri="{FF2B5EF4-FFF2-40B4-BE49-F238E27FC236}">
                    <a16:creationId xmlns:a16="http://schemas.microsoft.com/office/drawing/2014/main" id="{5A408258-F9CF-4874-88EA-247885FB29C7}"/>
                  </a:ext>
                </a:extLst>
              </p:cNvPr>
              <p:cNvGrpSpPr/>
              <p:nvPr/>
            </p:nvGrpSpPr>
            <p:grpSpPr>
              <a:xfrm>
                <a:off x="2043246" y="5008146"/>
                <a:ext cx="320221" cy="369332"/>
                <a:chOff x="5334000" y="3853934"/>
                <a:chExt cx="320221" cy="369332"/>
              </a:xfrm>
            </p:grpSpPr>
            <p:sp>
              <p:nvSpPr>
                <p:cNvPr id="199" name="Oval 198">
                  <a:extLst>
                    <a:ext uri="{FF2B5EF4-FFF2-40B4-BE49-F238E27FC236}">
                      <a16:creationId xmlns:a16="http://schemas.microsoft.com/office/drawing/2014/main" id="{F3C9A90C-4383-4B06-917C-366C8731F288}"/>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0" name="TextBox 199">
                  <a:extLst>
                    <a:ext uri="{FF2B5EF4-FFF2-40B4-BE49-F238E27FC236}">
                      <a16:creationId xmlns:a16="http://schemas.microsoft.com/office/drawing/2014/main" id="{167FEB3C-1E6F-4198-87EC-69D42EA8C270}"/>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7" name="Group 186">
                <a:extLst>
                  <a:ext uri="{FF2B5EF4-FFF2-40B4-BE49-F238E27FC236}">
                    <a16:creationId xmlns:a16="http://schemas.microsoft.com/office/drawing/2014/main" id="{2A62A6EC-3ABC-4782-A4E5-C363031D0B7A}"/>
                  </a:ext>
                </a:extLst>
              </p:cNvPr>
              <p:cNvGrpSpPr/>
              <p:nvPr/>
            </p:nvGrpSpPr>
            <p:grpSpPr>
              <a:xfrm>
                <a:off x="3159021" y="5451924"/>
                <a:ext cx="320221" cy="369332"/>
                <a:chOff x="5334000" y="3853934"/>
                <a:chExt cx="320221" cy="369332"/>
              </a:xfrm>
            </p:grpSpPr>
            <p:sp>
              <p:nvSpPr>
                <p:cNvPr id="197" name="Oval 196">
                  <a:extLst>
                    <a:ext uri="{FF2B5EF4-FFF2-40B4-BE49-F238E27FC236}">
                      <a16:creationId xmlns:a16="http://schemas.microsoft.com/office/drawing/2014/main" id="{15FF8627-073A-4BE6-A7BB-7F2C12F2C7EF}"/>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8" name="TextBox 197">
                  <a:extLst>
                    <a:ext uri="{FF2B5EF4-FFF2-40B4-BE49-F238E27FC236}">
                      <a16:creationId xmlns:a16="http://schemas.microsoft.com/office/drawing/2014/main" id="{20A3E2A5-AB2D-4110-A964-DEB7B7666AA4}"/>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8" name="Group 187">
                <a:extLst>
                  <a:ext uri="{FF2B5EF4-FFF2-40B4-BE49-F238E27FC236}">
                    <a16:creationId xmlns:a16="http://schemas.microsoft.com/office/drawing/2014/main" id="{3EF5A914-E3B7-4E8F-9F09-B51693236389}"/>
                  </a:ext>
                </a:extLst>
              </p:cNvPr>
              <p:cNvGrpSpPr/>
              <p:nvPr/>
            </p:nvGrpSpPr>
            <p:grpSpPr>
              <a:xfrm>
                <a:off x="3632913" y="5973289"/>
                <a:ext cx="320221" cy="369332"/>
                <a:chOff x="5334000" y="3853934"/>
                <a:chExt cx="320221" cy="369332"/>
              </a:xfrm>
            </p:grpSpPr>
            <p:sp>
              <p:nvSpPr>
                <p:cNvPr id="195" name="Oval 194">
                  <a:extLst>
                    <a:ext uri="{FF2B5EF4-FFF2-40B4-BE49-F238E27FC236}">
                      <a16:creationId xmlns:a16="http://schemas.microsoft.com/office/drawing/2014/main" id="{E5FD8FBF-0958-47AA-B6E5-19BB25C39E2F}"/>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6" name="TextBox 195">
                  <a:extLst>
                    <a:ext uri="{FF2B5EF4-FFF2-40B4-BE49-F238E27FC236}">
                      <a16:creationId xmlns:a16="http://schemas.microsoft.com/office/drawing/2014/main" id="{513FC239-EAC8-49EB-BCD2-161EC9BCFBBB}"/>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89" name="Group 188">
                <a:extLst>
                  <a:ext uri="{FF2B5EF4-FFF2-40B4-BE49-F238E27FC236}">
                    <a16:creationId xmlns:a16="http://schemas.microsoft.com/office/drawing/2014/main" id="{632A65D3-B053-42ED-8717-9318EF3E5ADD}"/>
                  </a:ext>
                </a:extLst>
              </p:cNvPr>
              <p:cNvGrpSpPr/>
              <p:nvPr/>
            </p:nvGrpSpPr>
            <p:grpSpPr>
              <a:xfrm>
                <a:off x="4752628" y="6950308"/>
                <a:ext cx="320221" cy="369332"/>
                <a:chOff x="5334000" y="3853934"/>
                <a:chExt cx="320221" cy="369332"/>
              </a:xfrm>
            </p:grpSpPr>
            <p:sp>
              <p:nvSpPr>
                <p:cNvPr id="193" name="Oval 192">
                  <a:extLst>
                    <a:ext uri="{FF2B5EF4-FFF2-40B4-BE49-F238E27FC236}">
                      <a16:creationId xmlns:a16="http://schemas.microsoft.com/office/drawing/2014/main" id="{0C83279D-65AD-430F-811A-F5D7C6CB5C67}"/>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 name="TextBox 193">
                  <a:extLst>
                    <a:ext uri="{FF2B5EF4-FFF2-40B4-BE49-F238E27FC236}">
                      <a16:creationId xmlns:a16="http://schemas.microsoft.com/office/drawing/2014/main" id="{7C089C89-A7CC-4A92-8C76-E7E8504FBCAF}"/>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190" name="Group 189">
                <a:extLst>
                  <a:ext uri="{FF2B5EF4-FFF2-40B4-BE49-F238E27FC236}">
                    <a16:creationId xmlns:a16="http://schemas.microsoft.com/office/drawing/2014/main" id="{B0F60100-B26C-4987-BB5D-668AD75BC249}"/>
                  </a:ext>
                </a:extLst>
              </p:cNvPr>
              <p:cNvGrpSpPr/>
              <p:nvPr/>
            </p:nvGrpSpPr>
            <p:grpSpPr>
              <a:xfrm>
                <a:off x="5196570" y="6085939"/>
                <a:ext cx="320221" cy="369332"/>
                <a:chOff x="5334000" y="3853934"/>
                <a:chExt cx="320221" cy="369332"/>
              </a:xfrm>
            </p:grpSpPr>
            <p:sp>
              <p:nvSpPr>
                <p:cNvPr id="191" name="Oval 190">
                  <a:extLst>
                    <a:ext uri="{FF2B5EF4-FFF2-40B4-BE49-F238E27FC236}">
                      <a16:creationId xmlns:a16="http://schemas.microsoft.com/office/drawing/2014/main" id="{E2FB93FD-2524-4D2D-8D65-7DEB8471E63B}"/>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2" name="TextBox 191">
                  <a:extLst>
                    <a:ext uri="{FF2B5EF4-FFF2-40B4-BE49-F238E27FC236}">
                      <a16:creationId xmlns:a16="http://schemas.microsoft.com/office/drawing/2014/main" id="{293A238D-1352-48B6-A305-E262F6F8760C}"/>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grpSp>
      <p:grpSp>
        <p:nvGrpSpPr>
          <p:cNvPr id="231" name="Group 230">
            <a:extLst>
              <a:ext uri="{FF2B5EF4-FFF2-40B4-BE49-F238E27FC236}">
                <a16:creationId xmlns:a16="http://schemas.microsoft.com/office/drawing/2014/main" id="{65A1C897-3EC0-44D5-8D94-AE19529909CD}"/>
              </a:ext>
            </a:extLst>
          </p:cNvPr>
          <p:cNvGrpSpPr/>
          <p:nvPr/>
        </p:nvGrpSpPr>
        <p:grpSpPr>
          <a:xfrm>
            <a:off x="8995436" y="3074546"/>
            <a:ext cx="1066800" cy="1066800"/>
            <a:chOff x="3886200" y="4326898"/>
            <a:chExt cx="1066800" cy="1066800"/>
          </a:xfrm>
        </p:grpSpPr>
        <p:sp>
          <p:nvSpPr>
            <p:cNvPr id="232" name="TextBox 231">
              <a:extLst>
                <a:ext uri="{FF2B5EF4-FFF2-40B4-BE49-F238E27FC236}">
                  <a16:creationId xmlns:a16="http://schemas.microsoft.com/office/drawing/2014/main" id="{C5F5B2CF-B8F4-4B6A-82FB-B76F99EBFF89}"/>
                </a:ext>
              </a:extLst>
            </p:cNvPr>
            <p:cNvSpPr txBox="1"/>
            <p:nvPr/>
          </p:nvSpPr>
          <p:spPr>
            <a:xfrm>
              <a:off x="4144831" y="4398633"/>
              <a:ext cx="542136" cy="923330"/>
            </a:xfrm>
            <a:prstGeom prst="rect">
              <a:avLst/>
            </a:prstGeom>
            <a:noFill/>
            <a:ln>
              <a:noFill/>
            </a:ln>
          </p:spPr>
          <p:txBody>
            <a:bodyPr wrap="none" rtlCol="0">
              <a:spAutoFit/>
            </a:bodyPr>
            <a:lstStyle/>
            <a:p>
              <a:r>
                <a:rPr lang="en-US" sz="5400" dirty="0">
                  <a:solidFill>
                    <a:srgbClr val="CB333B"/>
                  </a:solidFill>
                </a:rPr>
                <a:t>P</a:t>
              </a:r>
            </a:p>
          </p:txBody>
        </p:sp>
        <p:sp>
          <p:nvSpPr>
            <p:cNvPr id="233" name="Oval 232">
              <a:extLst>
                <a:ext uri="{FF2B5EF4-FFF2-40B4-BE49-F238E27FC236}">
                  <a16:creationId xmlns:a16="http://schemas.microsoft.com/office/drawing/2014/main" id="{21E30C2B-14B4-4D77-A5AC-BE3CAAF9D3B7}"/>
                </a:ext>
              </a:extLst>
            </p:cNvPr>
            <p:cNvSpPr/>
            <p:nvPr/>
          </p:nvSpPr>
          <p:spPr>
            <a:xfrm>
              <a:off x="3886200" y="4326898"/>
              <a:ext cx="1066800" cy="1066800"/>
            </a:xfrm>
            <a:prstGeom prst="ellipse">
              <a:avLst/>
            </a:prstGeom>
            <a:ln w="76200">
              <a:solidFill>
                <a:srgbClr val="CB33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34" name="Group 233">
            <a:extLst>
              <a:ext uri="{FF2B5EF4-FFF2-40B4-BE49-F238E27FC236}">
                <a16:creationId xmlns:a16="http://schemas.microsoft.com/office/drawing/2014/main" id="{B8A85A0B-97C7-488D-A570-1C04B03DAEF7}"/>
              </a:ext>
            </a:extLst>
          </p:cNvPr>
          <p:cNvGrpSpPr/>
          <p:nvPr/>
        </p:nvGrpSpPr>
        <p:grpSpPr>
          <a:xfrm>
            <a:off x="10072305" y="3051224"/>
            <a:ext cx="320221" cy="369332"/>
            <a:chOff x="5334000" y="3853934"/>
            <a:chExt cx="320221" cy="369332"/>
          </a:xfrm>
        </p:grpSpPr>
        <p:sp>
          <p:nvSpPr>
            <p:cNvPr id="235" name="Oval 234">
              <a:extLst>
                <a:ext uri="{FF2B5EF4-FFF2-40B4-BE49-F238E27FC236}">
                  <a16:creationId xmlns:a16="http://schemas.microsoft.com/office/drawing/2014/main" id="{082F4849-1B03-46E0-97D1-93EF6B39DC2A}"/>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6" name="TextBox 235">
              <a:extLst>
                <a:ext uri="{FF2B5EF4-FFF2-40B4-BE49-F238E27FC236}">
                  <a16:creationId xmlns:a16="http://schemas.microsoft.com/office/drawing/2014/main" id="{0C8D0EFA-1A95-4F1E-BBA9-3CF3759FBEC1}"/>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37" name="Group 236">
            <a:extLst>
              <a:ext uri="{FF2B5EF4-FFF2-40B4-BE49-F238E27FC236}">
                <a16:creationId xmlns:a16="http://schemas.microsoft.com/office/drawing/2014/main" id="{9F1D03B4-D8B1-4D83-8FDC-28EBC6B61334}"/>
              </a:ext>
            </a:extLst>
          </p:cNvPr>
          <p:cNvGrpSpPr/>
          <p:nvPr/>
        </p:nvGrpSpPr>
        <p:grpSpPr>
          <a:xfrm>
            <a:off x="9012767" y="2705214"/>
            <a:ext cx="320221" cy="369332"/>
            <a:chOff x="5334000" y="3853934"/>
            <a:chExt cx="320221" cy="369332"/>
          </a:xfrm>
        </p:grpSpPr>
        <p:sp>
          <p:nvSpPr>
            <p:cNvPr id="238" name="Oval 237">
              <a:extLst>
                <a:ext uri="{FF2B5EF4-FFF2-40B4-BE49-F238E27FC236}">
                  <a16:creationId xmlns:a16="http://schemas.microsoft.com/office/drawing/2014/main" id="{57C7A86D-6070-43ED-9D5D-11AED0902CC0}"/>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9" name="TextBox 238">
              <a:extLst>
                <a:ext uri="{FF2B5EF4-FFF2-40B4-BE49-F238E27FC236}">
                  <a16:creationId xmlns:a16="http://schemas.microsoft.com/office/drawing/2014/main" id="{686A9056-DA89-406C-AC86-C60950069A63}"/>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40" name="Group 239">
            <a:extLst>
              <a:ext uri="{FF2B5EF4-FFF2-40B4-BE49-F238E27FC236}">
                <a16:creationId xmlns:a16="http://schemas.microsoft.com/office/drawing/2014/main" id="{6BEA9F60-0748-4DA9-A0B0-B616C274B817}"/>
              </a:ext>
            </a:extLst>
          </p:cNvPr>
          <p:cNvGrpSpPr/>
          <p:nvPr/>
        </p:nvGrpSpPr>
        <p:grpSpPr>
          <a:xfrm>
            <a:off x="8671093" y="3775062"/>
            <a:ext cx="320221" cy="369332"/>
            <a:chOff x="5334000" y="3853934"/>
            <a:chExt cx="320221" cy="369332"/>
          </a:xfrm>
        </p:grpSpPr>
        <p:sp>
          <p:nvSpPr>
            <p:cNvPr id="241" name="Oval 240">
              <a:extLst>
                <a:ext uri="{FF2B5EF4-FFF2-40B4-BE49-F238E27FC236}">
                  <a16:creationId xmlns:a16="http://schemas.microsoft.com/office/drawing/2014/main" id="{73C9EAFB-CF90-47B2-8B8B-9585DFFC06B2}"/>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2" name="TextBox 241">
              <a:extLst>
                <a:ext uri="{FF2B5EF4-FFF2-40B4-BE49-F238E27FC236}">
                  <a16:creationId xmlns:a16="http://schemas.microsoft.com/office/drawing/2014/main" id="{AC2319EF-ECF8-4BEF-8273-F10E6D48E72F}"/>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43" name="Group 242">
            <a:extLst>
              <a:ext uri="{FF2B5EF4-FFF2-40B4-BE49-F238E27FC236}">
                <a16:creationId xmlns:a16="http://schemas.microsoft.com/office/drawing/2014/main" id="{55758692-E121-4E2C-BBAC-7D35BAB5C467}"/>
              </a:ext>
            </a:extLst>
          </p:cNvPr>
          <p:cNvGrpSpPr/>
          <p:nvPr/>
        </p:nvGrpSpPr>
        <p:grpSpPr>
          <a:xfrm>
            <a:off x="9742015" y="4121072"/>
            <a:ext cx="320221" cy="369332"/>
            <a:chOff x="5334000" y="3853934"/>
            <a:chExt cx="320221" cy="369332"/>
          </a:xfrm>
        </p:grpSpPr>
        <p:sp>
          <p:nvSpPr>
            <p:cNvPr id="244" name="Oval 243">
              <a:extLst>
                <a:ext uri="{FF2B5EF4-FFF2-40B4-BE49-F238E27FC236}">
                  <a16:creationId xmlns:a16="http://schemas.microsoft.com/office/drawing/2014/main" id="{331FB9B7-6E2E-4991-B376-7F698256423E}"/>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5" name="TextBox 244">
              <a:extLst>
                <a:ext uri="{FF2B5EF4-FFF2-40B4-BE49-F238E27FC236}">
                  <a16:creationId xmlns:a16="http://schemas.microsoft.com/office/drawing/2014/main" id="{7C05A5DC-4361-4761-97A5-D34CE53F37F5}"/>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46" name="Group 245">
            <a:extLst>
              <a:ext uri="{FF2B5EF4-FFF2-40B4-BE49-F238E27FC236}">
                <a16:creationId xmlns:a16="http://schemas.microsoft.com/office/drawing/2014/main" id="{0C40F8F5-B959-4B95-98B8-710BEE342FE9}"/>
              </a:ext>
            </a:extLst>
          </p:cNvPr>
          <p:cNvGrpSpPr/>
          <p:nvPr/>
        </p:nvGrpSpPr>
        <p:grpSpPr>
          <a:xfrm>
            <a:off x="8568161" y="2622717"/>
            <a:ext cx="320221" cy="369332"/>
            <a:chOff x="5334000" y="3853934"/>
            <a:chExt cx="320221" cy="369332"/>
          </a:xfrm>
        </p:grpSpPr>
        <p:sp>
          <p:nvSpPr>
            <p:cNvPr id="247" name="Oval 246">
              <a:extLst>
                <a:ext uri="{FF2B5EF4-FFF2-40B4-BE49-F238E27FC236}">
                  <a16:creationId xmlns:a16="http://schemas.microsoft.com/office/drawing/2014/main" id="{EADA56A6-8693-4ECC-AD09-8BA5FD242C46}"/>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8" name="TextBox 247">
              <a:extLst>
                <a:ext uri="{FF2B5EF4-FFF2-40B4-BE49-F238E27FC236}">
                  <a16:creationId xmlns:a16="http://schemas.microsoft.com/office/drawing/2014/main" id="{DDA3B691-0667-4C87-88DE-7014FB573DE4}"/>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49" name="Group 248">
            <a:extLst>
              <a:ext uri="{FF2B5EF4-FFF2-40B4-BE49-F238E27FC236}">
                <a16:creationId xmlns:a16="http://schemas.microsoft.com/office/drawing/2014/main" id="{715B78BC-90E9-4BD6-87CE-37AC2220D3D5}"/>
              </a:ext>
            </a:extLst>
          </p:cNvPr>
          <p:cNvGrpSpPr/>
          <p:nvPr/>
        </p:nvGrpSpPr>
        <p:grpSpPr>
          <a:xfrm>
            <a:off x="8662099" y="3110240"/>
            <a:ext cx="1721433" cy="1439180"/>
            <a:chOff x="5808528" y="3775010"/>
            <a:chExt cx="1721433" cy="1439180"/>
          </a:xfrm>
        </p:grpSpPr>
        <p:grpSp>
          <p:nvGrpSpPr>
            <p:cNvPr id="250" name="Group 249">
              <a:extLst>
                <a:ext uri="{FF2B5EF4-FFF2-40B4-BE49-F238E27FC236}">
                  <a16:creationId xmlns:a16="http://schemas.microsoft.com/office/drawing/2014/main" id="{1FD4EA04-D451-4637-9A36-34844564EFFD}"/>
                </a:ext>
              </a:extLst>
            </p:cNvPr>
            <p:cNvGrpSpPr/>
            <p:nvPr/>
          </p:nvGrpSpPr>
          <p:grpSpPr>
            <a:xfrm>
              <a:off x="6132871" y="3798332"/>
              <a:ext cx="1066800" cy="1066800"/>
              <a:chOff x="6132871" y="3798332"/>
              <a:chExt cx="1066800" cy="1066800"/>
            </a:xfrm>
          </p:grpSpPr>
          <p:sp>
            <p:nvSpPr>
              <p:cNvPr id="260" name="TextBox 259">
                <a:extLst>
                  <a:ext uri="{FF2B5EF4-FFF2-40B4-BE49-F238E27FC236}">
                    <a16:creationId xmlns:a16="http://schemas.microsoft.com/office/drawing/2014/main" id="{31536CDC-F980-43A9-82E7-4A20C6C72A1D}"/>
                  </a:ext>
                </a:extLst>
              </p:cNvPr>
              <p:cNvSpPr txBox="1"/>
              <p:nvPr/>
            </p:nvSpPr>
            <p:spPr>
              <a:xfrm>
                <a:off x="6391502" y="3870067"/>
                <a:ext cx="561372" cy="923330"/>
              </a:xfrm>
              <a:prstGeom prst="rect">
                <a:avLst/>
              </a:prstGeom>
              <a:noFill/>
            </p:spPr>
            <p:txBody>
              <a:bodyPr wrap="none" rtlCol="0">
                <a:spAutoFit/>
              </a:bodyPr>
              <a:lstStyle/>
              <a:p>
                <a:r>
                  <a:rPr lang="en-US" sz="5400" dirty="0">
                    <a:solidFill>
                      <a:srgbClr val="003087"/>
                    </a:solidFill>
                  </a:rPr>
                  <a:t>B</a:t>
                </a:r>
              </a:p>
            </p:txBody>
          </p:sp>
          <p:sp>
            <p:nvSpPr>
              <p:cNvPr id="261" name="Oval 260">
                <a:extLst>
                  <a:ext uri="{FF2B5EF4-FFF2-40B4-BE49-F238E27FC236}">
                    <a16:creationId xmlns:a16="http://schemas.microsoft.com/office/drawing/2014/main" id="{C4210105-DDC0-4EA2-B2E5-42FEBB4E3FA2}"/>
                  </a:ext>
                </a:extLst>
              </p:cNvPr>
              <p:cNvSpPr/>
              <p:nvPr/>
            </p:nvSpPr>
            <p:spPr>
              <a:xfrm>
                <a:off x="6132871" y="3798332"/>
                <a:ext cx="1066800" cy="1066800"/>
              </a:xfrm>
              <a:prstGeom prst="ellipse">
                <a:avLst/>
              </a:prstGeom>
              <a:ln w="76200">
                <a:solidFill>
                  <a:srgbClr val="0030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3087"/>
                  </a:solidFill>
                </a:endParaRPr>
              </a:p>
            </p:txBody>
          </p:sp>
        </p:grpSp>
        <p:grpSp>
          <p:nvGrpSpPr>
            <p:cNvPr id="251" name="Group 250">
              <a:extLst>
                <a:ext uri="{FF2B5EF4-FFF2-40B4-BE49-F238E27FC236}">
                  <a16:creationId xmlns:a16="http://schemas.microsoft.com/office/drawing/2014/main" id="{209A0B30-538A-4340-A3B0-E891E6E77ECD}"/>
                </a:ext>
              </a:extLst>
            </p:cNvPr>
            <p:cNvGrpSpPr/>
            <p:nvPr/>
          </p:nvGrpSpPr>
          <p:grpSpPr>
            <a:xfrm>
              <a:off x="7209740" y="3775010"/>
              <a:ext cx="320221" cy="369332"/>
              <a:chOff x="5334000" y="3853934"/>
              <a:chExt cx="320221" cy="369332"/>
            </a:xfrm>
          </p:grpSpPr>
          <p:sp>
            <p:nvSpPr>
              <p:cNvPr id="258" name="Oval 257">
                <a:extLst>
                  <a:ext uri="{FF2B5EF4-FFF2-40B4-BE49-F238E27FC236}">
                    <a16:creationId xmlns:a16="http://schemas.microsoft.com/office/drawing/2014/main" id="{52BC208E-A268-4103-8808-DE5DA4C9C27F}"/>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9" name="TextBox 258">
                <a:extLst>
                  <a:ext uri="{FF2B5EF4-FFF2-40B4-BE49-F238E27FC236}">
                    <a16:creationId xmlns:a16="http://schemas.microsoft.com/office/drawing/2014/main" id="{0B20515A-A851-49FE-B295-023D9EB5F136}"/>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52" name="Group 251">
              <a:extLst>
                <a:ext uri="{FF2B5EF4-FFF2-40B4-BE49-F238E27FC236}">
                  <a16:creationId xmlns:a16="http://schemas.microsoft.com/office/drawing/2014/main" id="{932B7475-BAE8-4D76-BC79-946D00893303}"/>
                </a:ext>
              </a:extLst>
            </p:cNvPr>
            <p:cNvGrpSpPr/>
            <p:nvPr/>
          </p:nvGrpSpPr>
          <p:grpSpPr>
            <a:xfrm>
              <a:off x="5808528" y="4498848"/>
              <a:ext cx="320221" cy="369332"/>
              <a:chOff x="5334000" y="3853934"/>
              <a:chExt cx="320221" cy="369332"/>
            </a:xfrm>
          </p:grpSpPr>
          <p:sp>
            <p:nvSpPr>
              <p:cNvPr id="256" name="Oval 255">
                <a:extLst>
                  <a:ext uri="{FF2B5EF4-FFF2-40B4-BE49-F238E27FC236}">
                    <a16:creationId xmlns:a16="http://schemas.microsoft.com/office/drawing/2014/main" id="{C192A79E-09D1-4AB7-BF64-E85E18A36D3D}"/>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7" name="TextBox 256">
                <a:extLst>
                  <a:ext uri="{FF2B5EF4-FFF2-40B4-BE49-F238E27FC236}">
                    <a16:creationId xmlns:a16="http://schemas.microsoft.com/office/drawing/2014/main" id="{D296F155-1FA9-435C-A9DA-05E6DF8F6712}"/>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53" name="Group 252">
              <a:extLst>
                <a:ext uri="{FF2B5EF4-FFF2-40B4-BE49-F238E27FC236}">
                  <a16:creationId xmlns:a16="http://schemas.microsoft.com/office/drawing/2014/main" id="{D7FC992F-A61A-4651-957D-A3A2CF807F82}"/>
                </a:ext>
              </a:extLst>
            </p:cNvPr>
            <p:cNvGrpSpPr/>
            <p:nvPr/>
          </p:nvGrpSpPr>
          <p:grpSpPr>
            <a:xfrm>
              <a:off x="6879450" y="4844858"/>
              <a:ext cx="320221" cy="369332"/>
              <a:chOff x="5334000" y="3853934"/>
              <a:chExt cx="320221" cy="369332"/>
            </a:xfrm>
          </p:grpSpPr>
          <p:sp>
            <p:nvSpPr>
              <p:cNvPr id="254" name="Oval 253">
                <a:extLst>
                  <a:ext uri="{FF2B5EF4-FFF2-40B4-BE49-F238E27FC236}">
                    <a16:creationId xmlns:a16="http://schemas.microsoft.com/office/drawing/2014/main" id="{C5C7D473-4F9A-4E3F-B237-80E991A0918C}"/>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5" name="TextBox 254">
                <a:extLst>
                  <a:ext uri="{FF2B5EF4-FFF2-40B4-BE49-F238E27FC236}">
                    <a16:creationId xmlns:a16="http://schemas.microsoft.com/office/drawing/2014/main" id="{23447B45-62B8-4C57-A274-C91FA5FC87E5}"/>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grpSp>
        <p:nvGrpSpPr>
          <p:cNvPr id="262" name="Group 261">
            <a:extLst>
              <a:ext uri="{FF2B5EF4-FFF2-40B4-BE49-F238E27FC236}">
                <a16:creationId xmlns:a16="http://schemas.microsoft.com/office/drawing/2014/main" id="{FB57CB92-A08B-40BC-8F13-FE2A71F65739}"/>
              </a:ext>
            </a:extLst>
          </p:cNvPr>
          <p:cNvGrpSpPr/>
          <p:nvPr/>
        </p:nvGrpSpPr>
        <p:grpSpPr>
          <a:xfrm>
            <a:off x="7055125" y="1296451"/>
            <a:ext cx="4918344" cy="4741021"/>
            <a:chOff x="2043246" y="2578619"/>
            <a:chExt cx="4918344" cy="4741021"/>
          </a:xfrm>
        </p:grpSpPr>
        <p:grpSp>
          <p:nvGrpSpPr>
            <p:cNvPr id="263" name="Group 262">
              <a:extLst>
                <a:ext uri="{FF2B5EF4-FFF2-40B4-BE49-F238E27FC236}">
                  <a16:creationId xmlns:a16="http://schemas.microsoft.com/office/drawing/2014/main" id="{A546AD08-74C9-40C8-BF80-CCB293D25B65}"/>
                </a:ext>
              </a:extLst>
            </p:cNvPr>
            <p:cNvGrpSpPr/>
            <p:nvPr/>
          </p:nvGrpSpPr>
          <p:grpSpPr>
            <a:xfrm>
              <a:off x="3635994" y="4456546"/>
              <a:ext cx="320221" cy="369332"/>
              <a:chOff x="5334000" y="3853934"/>
              <a:chExt cx="320221" cy="369332"/>
            </a:xfrm>
          </p:grpSpPr>
          <p:sp>
            <p:nvSpPr>
              <p:cNvPr id="322" name="Oval 321">
                <a:extLst>
                  <a:ext uri="{FF2B5EF4-FFF2-40B4-BE49-F238E27FC236}">
                    <a16:creationId xmlns:a16="http://schemas.microsoft.com/office/drawing/2014/main" id="{B038B5B0-F89E-483D-80D3-13EA2BC7DFA2}"/>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3" name="TextBox 322">
                <a:extLst>
                  <a:ext uri="{FF2B5EF4-FFF2-40B4-BE49-F238E27FC236}">
                    <a16:creationId xmlns:a16="http://schemas.microsoft.com/office/drawing/2014/main" id="{873A813E-0EF7-4D97-9C89-D82C65F9320F}"/>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64" name="Group 263">
              <a:extLst>
                <a:ext uri="{FF2B5EF4-FFF2-40B4-BE49-F238E27FC236}">
                  <a16:creationId xmlns:a16="http://schemas.microsoft.com/office/drawing/2014/main" id="{3703FC66-735B-4E2B-8C57-1B8F364A2980}"/>
                </a:ext>
              </a:extLst>
            </p:cNvPr>
            <p:cNvGrpSpPr/>
            <p:nvPr/>
          </p:nvGrpSpPr>
          <p:grpSpPr>
            <a:xfrm>
              <a:off x="4694993" y="4017946"/>
              <a:ext cx="320221" cy="369332"/>
              <a:chOff x="5334000" y="3853934"/>
              <a:chExt cx="320221" cy="369332"/>
            </a:xfrm>
          </p:grpSpPr>
          <p:sp>
            <p:nvSpPr>
              <p:cNvPr id="320" name="Oval 319">
                <a:extLst>
                  <a:ext uri="{FF2B5EF4-FFF2-40B4-BE49-F238E27FC236}">
                    <a16:creationId xmlns:a16="http://schemas.microsoft.com/office/drawing/2014/main" id="{6E66A05C-5FC9-40BF-A273-ACE8A74B4B84}"/>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1" name="TextBox 320">
                <a:extLst>
                  <a:ext uri="{FF2B5EF4-FFF2-40B4-BE49-F238E27FC236}">
                    <a16:creationId xmlns:a16="http://schemas.microsoft.com/office/drawing/2014/main" id="{5C9C2F39-857D-4336-BC36-EA5B99442E1D}"/>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65" name="Group 264">
              <a:extLst>
                <a:ext uri="{FF2B5EF4-FFF2-40B4-BE49-F238E27FC236}">
                  <a16:creationId xmlns:a16="http://schemas.microsoft.com/office/drawing/2014/main" id="{976CD26A-A3AB-4CCD-984F-2D6276C81E36}"/>
                </a:ext>
              </a:extLst>
            </p:cNvPr>
            <p:cNvGrpSpPr/>
            <p:nvPr/>
          </p:nvGrpSpPr>
          <p:grpSpPr>
            <a:xfrm>
              <a:off x="5065144" y="5049632"/>
              <a:ext cx="320221" cy="369332"/>
              <a:chOff x="5334000" y="3853934"/>
              <a:chExt cx="320221" cy="369332"/>
            </a:xfrm>
          </p:grpSpPr>
          <p:sp>
            <p:nvSpPr>
              <p:cNvPr id="318" name="Oval 317">
                <a:extLst>
                  <a:ext uri="{FF2B5EF4-FFF2-40B4-BE49-F238E27FC236}">
                    <a16:creationId xmlns:a16="http://schemas.microsoft.com/office/drawing/2014/main" id="{C2C875F4-8663-420A-AF58-CF39CF0981A1}"/>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9" name="TextBox 318">
                <a:extLst>
                  <a:ext uri="{FF2B5EF4-FFF2-40B4-BE49-F238E27FC236}">
                    <a16:creationId xmlns:a16="http://schemas.microsoft.com/office/drawing/2014/main" id="{18BDE8F6-DDB2-4CC1-9A38-2B4D37DD9678}"/>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66" name="Group 265">
              <a:extLst>
                <a:ext uri="{FF2B5EF4-FFF2-40B4-BE49-F238E27FC236}">
                  <a16:creationId xmlns:a16="http://schemas.microsoft.com/office/drawing/2014/main" id="{80D406A2-4BBF-466A-A5B5-7599658D4894}"/>
                </a:ext>
              </a:extLst>
            </p:cNvPr>
            <p:cNvGrpSpPr/>
            <p:nvPr/>
          </p:nvGrpSpPr>
          <p:grpSpPr>
            <a:xfrm>
              <a:off x="4052327" y="5472466"/>
              <a:ext cx="320221" cy="369332"/>
              <a:chOff x="5334000" y="3853934"/>
              <a:chExt cx="320221" cy="369332"/>
            </a:xfrm>
          </p:grpSpPr>
          <p:sp>
            <p:nvSpPr>
              <p:cNvPr id="316" name="Oval 315">
                <a:extLst>
                  <a:ext uri="{FF2B5EF4-FFF2-40B4-BE49-F238E27FC236}">
                    <a16:creationId xmlns:a16="http://schemas.microsoft.com/office/drawing/2014/main" id="{27E94D6F-9D51-4BFE-A82B-EEDFD3BE1A28}"/>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7" name="TextBox 316">
                <a:extLst>
                  <a:ext uri="{FF2B5EF4-FFF2-40B4-BE49-F238E27FC236}">
                    <a16:creationId xmlns:a16="http://schemas.microsoft.com/office/drawing/2014/main" id="{76BDD088-FC56-4FEE-A000-076A588356FD}"/>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67" name="Group 266">
              <a:extLst>
                <a:ext uri="{FF2B5EF4-FFF2-40B4-BE49-F238E27FC236}">
                  <a16:creationId xmlns:a16="http://schemas.microsoft.com/office/drawing/2014/main" id="{24222B8B-D73B-4EAC-9BCB-3785871496B5}"/>
                </a:ext>
              </a:extLst>
            </p:cNvPr>
            <p:cNvGrpSpPr/>
            <p:nvPr/>
          </p:nvGrpSpPr>
          <p:grpSpPr>
            <a:xfrm>
              <a:off x="2043246" y="2578619"/>
              <a:ext cx="4918344" cy="4741021"/>
              <a:chOff x="2043246" y="2578619"/>
              <a:chExt cx="4918344" cy="4741021"/>
            </a:xfrm>
          </p:grpSpPr>
          <p:grpSp>
            <p:nvGrpSpPr>
              <p:cNvPr id="268" name="Group 267">
                <a:extLst>
                  <a:ext uri="{FF2B5EF4-FFF2-40B4-BE49-F238E27FC236}">
                    <a16:creationId xmlns:a16="http://schemas.microsoft.com/office/drawing/2014/main" id="{24E45553-2E6F-4824-AF29-68640480C2AA}"/>
                  </a:ext>
                </a:extLst>
              </p:cNvPr>
              <p:cNvGrpSpPr/>
              <p:nvPr/>
            </p:nvGrpSpPr>
            <p:grpSpPr>
              <a:xfrm>
                <a:off x="4038600" y="2841815"/>
                <a:ext cx="1066800" cy="1066800"/>
                <a:chOff x="3886200" y="4326898"/>
                <a:chExt cx="1066800" cy="1066800"/>
              </a:xfrm>
            </p:grpSpPr>
            <p:sp>
              <p:nvSpPr>
                <p:cNvPr id="314" name="TextBox 313">
                  <a:extLst>
                    <a:ext uri="{FF2B5EF4-FFF2-40B4-BE49-F238E27FC236}">
                      <a16:creationId xmlns:a16="http://schemas.microsoft.com/office/drawing/2014/main" id="{321D11B1-235B-4600-BC09-0FC90F0E540D}"/>
                    </a:ext>
                  </a:extLst>
                </p:cNvPr>
                <p:cNvSpPr txBox="1"/>
                <p:nvPr/>
              </p:nvSpPr>
              <p:spPr>
                <a:xfrm>
                  <a:off x="4063642" y="4398633"/>
                  <a:ext cx="660758" cy="923330"/>
                </a:xfrm>
                <a:prstGeom prst="rect">
                  <a:avLst/>
                </a:prstGeom>
                <a:noFill/>
              </p:spPr>
              <p:txBody>
                <a:bodyPr wrap="none" rtlCol="0">
                  <a:spAutoFit/>
                </a:bodyPr>
                <a:lstStyle/>
                <a:p>
                  <a:r>
                    <a:rPr lang="en-US" sz="5400" dirty="0"/>
                    <a:t>Si</a:t>
                  </a:r>
                </a:p>
              </p:txBody>
            </p:sp>
            <p:sp>
              <p:nvSpPr>
                <p:cNvPr id="315" name="Oval 314">
                  <a:extLst>
                    <a:ext uri="{FF2B5EF4-FFF2-40B4-BE49-F238E27FC236}">
                      <a16:creationId xmlns:a16="http://schemas.microsoft.com/office/drawing/2014/main" id="{BAE91A0C-EC9E-4073-A3B2-5CE09B542440}"/>
                    </a:ext>
                  </a:extLst>
                </p:cNvPr>
                <p:cNvSpPr/>
                <p:nvPr/>
              </p:nvSpPr>
              <p:spPr>
                <a:xfrm>
                  <a:off x="3886200" y="4326898"/>
                  <a:ext cx="1066800" cy="1066800"/>
                </a:xfrm>
                <a:prstGeom prst="ellips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69" name="Group 268">
                <a:extLst>
                  <a:ext uri="{FF2B5EF4-FFF2-40B4-BE49-F238E27FC236}">
                    <a16:creationId xmlns:a16="http://schemas.microsoft.com/office/drawing/2014/main" id="{B1EFA4E4-4FDC-4649-A8A1-D5169A807F7D}"/>
                  </a:ext>
                </a:extLst>
              </p:cNvPr>
              <p:cNvGrpSpPr/>
              <p:nvPr/>
            </p:nvGrpSpPr>
            <p:grpSpPr>
              <a:xfrm>
                <a:off x="5481849" y="4332955"/>
                <a:ext cx="1066800" cy="1066800"/>
                <a:chOff x="3886200" y="4326898"/>
                <a:chExt cx="1066800" cy="1066800"/>
              </a:xfrm>
            </p:grpSpPr>
            <p:sp>
              <p:nvSpPr>
                <p:cNvPr id="312" name="TextBox 311">
                  <a:extLst>
                    <a:ext uri="{FF2B5EF4-FFF2-40B4-BE49-F238E27FC236}">
                      <a16:creationId xmlns:a16="http://schemas.microsoft.com/office/drawing/2014/main" id="{ADBB0948-00BB-4421-8708-C265CE6FA213}"/>
                    </a:ext>
                  </a:extLst>
                </p:cNvPr>
                <p:cNvSpPr txBox="1"/>
                <p:nvPr/>
              </p:nvSpPr>
              <p:spPr>
                <a:xfrm>
                  <a:off x="4063642" y="4398633"/>
                  <a:ext cx="660758" cy="923330"/>
                </a:xfrm>
                <a:prstGeom prst="rect">
                  <a:avLst/>
                </a:prstGeom>
                <a:noFill/>
              </p:spPr>
              <p:txBody>
                <a:bodyPr wrap="none" rtlCol="0">
                  <a:spAutoFit/>
                </a:bodyPr>
                <a:lstStyle/>
                <a:p>
                  <a:r>
                    <a:rPr lang="en-US" sz="5400" dirty="0"/>
                    <a:t>Si</a:t>
                  </a:r>
                </a:p>
              </p:txBody>
            </p:sp>
            <p:sp>
              <p:nvSpPr>
                <p:cNvPr id="313" name="Oval 312">
                  <a:extLst>
                    <a:ext uri="{FF2B5EF4-FFF2-40B4-BE49-F238E27FC236}">
                      <a16:creationId xmlns:a16="http://schemas.microsoft.com/office/drawing/2014/main" id="{82807497-F671-4184-9A9E-F0C8499F22FE}"/>
                    </a:ext>
                  </a:extLst>
                </p:cNvPr>
                <p:cNvSpPr/>
                <p:nvPr/>
              </p:nvSpPr>
              <p:spPr>
                <a:xfrm>
                  <a:off x="3886200" y="4326898"/>
                  <a:ext cx="1066800" cy="1066800"/>
                </a:xfrm>
                <a:prstGeom prst="ellips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70" name="Group 269">
                <a:extLst>
                  <a:ext uri="{FF2B5EF4-FFF2-40B4-BE49-F238E27FC236}">
                    <a16:creationId xmlns:a16="http://schemas.microsoft.com/office/drawing/2014/main" id="{BE98CF5F-8F93-4054-9977-CC044B1B5D77}"/>
                  </a:ext>
                </a:extLst>
              </p:cNvPr>
              <p:cNvGrpSpPr/>
              <p:nvPr/>
            </p:nvGrpSpPr>
            <p:grpSpPr>
              <a:xfrm>
                <a:off x="2474461" y="4357304"/>
                <a:ext cx="1066800" cy="1066800"/>
                <a:chOff x="3886200" y="4326898"/>
                <a:chExt cx="1066800" cy="1066800"/>
              </a:xfrm>
            </p:grpSpPr>
            <p:sp>
              <p:nvSpPr>
                <p:cNvPr id="310" name="TextBox 309">
                  <a:extLst>
                    <a:ext uri="{FF2B5EF4-FFF2-40B4-BE49-F238E27FC236}">
                      <a16:creationId xmlns:a16="http://schemas.microsoft.com/office/drawing/2014/main" id="{BD2EB7BE-EDB1-484D-876D-766FF003D814}"/>
                    </a:ext>
                  </a:extLst>
                </p:cNvPr>
                <p:cNvSpPr txBox="1"/>
                <p:nvPr/>
              </p:nvSpPr>
              <p:spPr>
                <a:xfrm>
                  <a:off x="4063642" y="4398633"/>
                  <a:ext cx="660758" cy="923330"/>
                </a:xfrm>
                <a:prstGeom prst="rect">
                  <a:avLst/>
                </a:prstGeom>
                <a:noFill/>
              </p:spPr>
              <p:txBody>
                <a:bodyPr wrap="none" rtlCol="0">
                  <a:spAutoFit/>
                </a:bodyPr>
                <a:lstStyle/>
                <a:p>
                  <a:r>
                    <a:rPr lang="en-US" sz="5400" dirty="0"/>
                    <a:t>Si</a:t>
                  </a:r>
                </a:p>
              </p:txBody>
            </p:sp>
            <p:sp>
              <p:nvSpPr>
                <p:cNvPr id="311" name="Oval 310">
                  <a:extLst>
                    <a:ext uri="{FF2B5EF4-FFF2-40B4-BE49-F238E27FC236}">
                      <a16:creationId xmlns:a16="http://schemas.microsoft.com/office/drawing/2014/main" id="{2886F8A1-B714-44B0-A8D7-61ADB3CE7E47}"/>
                    </a:ext>
                  </a:extLst>
                </p:cNvPr>
                <p:cNvSpPr/>
                <p:nvPr/>
              </p:nvSpPr>
              <p:spPr>
                <a:xfrm>
                  <a:off x="3886200" y="4326898"/>
                  <a:ext cx="1066800" cy="1066800"/>
                </a:xfrm>
                <a:prstGeom prst="ellips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71" name="Group 270">
                <a:extLst>
                  <a:ext uri="{FF2B5EF4-FFF2-40B4-BE49-F238E27FC236}">
                    <a16:creationId xmlns:a16="http://schemas.microsoft.com/office/drawing/2014/main" id="{24F7697D-9C54-4FB3-8F4E-20D3235B9B58}"/>
                  </a:ext>
                </a:extLst>
              </p:cNvPr>
              <p:cNvGrpSpPr/>
              <p:nvPr/>
            </p:nvGrpSpPr>
            <p:grpSpPr>
              <a:xfrm>
                <a:off x="4021624" y="5862653"/>
                <a:ext cx="1066800" cy="1066800"/>
                <a:chOff x="3886200" y="4326898"/>
                <a:chExt cx="1066800" cy="1066800"/>
              </a:xfrm>
            </p:grpSpPr>
            <p:sp>
              <p:nvSpPr>
                <p:cNvPr id="308" name="TextBox 307">
                  <a:extLst>
                    <a:ext uri="{FF2B5EF4-FFF2-40B4-BE49-F238E27FC236}">
                      <a16:creationId xmlns:a16="http://schemas.microsoft.com/office/drawing/2014/main" id="{229E5FED-2EEC-422E-AACF-F157C28EC294}"/>
                    </a:ext>
                  </a:extLst>
                </p:cNvPr>
                <p:cNvSpPr txBox="1"/>
                <p:nvPr/>
              </p:nvSpPr>
              <p:spPr>
                <a:xfrm>
                  <a:off x="4063642" y="4398633"/>
                  <a:ext cx="660758" cy="923330"/>
                </a:xfrm>
                <a:prstGeom prst="rect">
                  <a:avLst/>
                </a:prstGeom>
                <a:noFill/>
              </p:spPr>
              <p:txBody>
                <a:bodyPr wrap="none" rtlCol="0">
                  <a:spAutoFit/>
                </a:bodyPr>
                <a:lstStyle/>
                <a:p>
                  <a:r>
                    <a:rPr lang="en-US" sz="5400" dirty="0"/>
                    <a:t>Si</a:t>
                  </a:r>
                </a:p>
              </p:txBody>
            </p:sp>
            <p:sp>
              <p:nvSpPr>
                <p:cNvPr id="309" name="Oval 308">
                  <a:extLst>
                    <a:ext uri="{FF2B5EF4-FFF2-40B4-BE49-F238E27FC236}">
                      <a16:creationId xmlns:a16="http://schemas.microsoft.com/office/drawing/2014/main" id="{DD837738-92F2-41DC-8BC5-2CD48671C741}"/>
                    </a:ext>
                  </a:extLst>
                </p:cNvPr>
                <p:cNvSpPr/>
                <p:nvPr/>
              </p:nvSpPr>
              <p:spPr>
                <a:xfrm>
                  <a:off x="3886200" y="4326898"/>
                  <a:ext cx="1066800" cy="1066800"/>
                </a:xfrm>
                <a:prstGeom prst="ellips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72" name="Group 271">
                <a:extLst>
                  <a:ext uri="{FF2B5EF4-FFF2-40B4-BE49-F238E27FC236}">
                    <a16:creationId xmlns:a16="http://schemas.microsoft.com/office/drawing/2014/main" id="{CC8CAE71-CC0B-465C-8BAC-EC08B3F18AD7}"/>
                  </a:ext>
                </a:extLst>
              </p:cNvPr>
              <p:cNvGrpSpPr/>
              <p:nvPr/>
            </p:nvGrpSpPr>
            <p:grpSpPr>
              <a:xfrm>
                <a:off x="6159938" y="3891888"/>
                <a:ext cx="320221" cy="369332"/>
                <a:chOff x="5334000" y="3853934"/>
                <a:chExt cx="320221" cy="369332"/>
              </a:xfrm>
            </p:grpSpPr>
            <p:sp>
              <p:nvSpPr>
                <p:cNvPr id="306" name="Oval 305">
                  <a:extLst>
                    <a:ext uri="{FF2B5EF4-FFF2-40B4-BE49-F238E27FC236}">
                      <a16:creationId xmlns:a16="http://schemas.microsoft.com/office/drawing/2014/main" id="{918A85A7-C054-45AE-AF1A-11AAA6615512}"/>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 name="TextBox 306">
                  <a:extLst>
                    <a:ext uri="{FF2B5EF4-FFF2-40B4-BE49-F238E27FC236}">
                      <a16:creationId xmlns:a16="http://schemas.microsoft.com/office/drawing/2014/main" id="{DFA7CFB8-6484-4F65-A24F-22CEB705F3F9}"/>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73" name="Group 272">
                <a:extLst>
                  <a:ext uri="{FF2B5EF4-FFF2-40B4-BE49-F238E27FC236}">
                    <a16:creationId xmlns:a16="http://schemas.microsoft.com/office/drawing/2014/main" id="{F5A02FC4-0013-4DC6-A2B8-A54C7E8CBCCE}"/>
                  </a:ext>
                </a:extLst>
              </p:cNvPr>
              <p:cNvGrpSpPr/>
              <p:nvPr/>
            </p:nvGrpSpPr>
            <p:grpSpPr>
              <a:xfrm>
                <a:off x="6641369" y="4958688"/>
                <a:ext cx="320221" cy="369332"/>
                <a:chOff x="5334000" y="3853934"/>
                <a:chExt cx="320221" cy="369332"/>
              </a:xfrm>
            </p:grpSpPr>
            <p:sp>
              <p:nvSpPr>
                <p:cNvPr id="304" name="Oval 303">
                  <a:extLst>
                    <a:ext uri="{FF2B5EF4-FFF2-40B4-BE49-F238E27FC236}">
                      <a16:creationId xmlns:a16="http://schemas.microsoft.com/office/drawing/2014/main" id="{12E2122B-FC8A-4E62-8445-CA8F5F50C6BE}"/>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5" name="TextBox 304">
                  <a:extLst>
                    <a:ext uri="{FF2B5EF4-FFF2-40B4-BE49-F238E27FC236}">
                      <a16:creationId xmlns:a16="http://schemas.microsoft.com/office/drawing/2014/main" id="{C4CD8238-BAC2-4A4D-A373-D2718F850D97}"/>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74" name="Group 273">
                <a:extLst>
                  <a:ext uri="{FF2B5EF4-FFF2-40B4-BE49-F238E27FC236}">
                    <a16:creationId xmlns:a16="http://schemas.microsoft.com/office/drawing/2014/main" id="{185AB253-32A7-4962-8455-DE361CC6664A}"/>
                  </a:ext>
                </a:extLst>
              </p:cNvPr>
              <p:cNvGrpSpPr/>
              <p:nvPr/>
            </p:nvGrpSpPr>
            <p:grpSpPr>
              <a:xfrm>
                <a:off x="5646338" y="5565056"/>
                <a:ext cx="320221" cy="369332"/>
                <a:chOff x="5334000" y="3853934"/>
                <a:chExt cx="320221" cy="369332"/>
              </a:xfrm>
            </p:grpSpPr>
            <p:sp>
              <p:nvSpPr>
                <p:cNvPr id="302" name="Oval 301">
                  <a:extLst>
                    <a:ext uri="{FF2B5EF4-FFF2-40B4-BE49-F238E27FC236}">
                      <a16:creationId xmlns:a16="http://schemas.microsoft.com/office/drawing/2014/main" id="{8E67F7D8-9F98-4411-A4EB-E008AC1A98DC}"/>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3" name="TextBox 302">
                  <a:extLst>
                    <a:ext uri="{FF2B5EF4-FFF2-40B4-BE49-F238E27FC236}">
                      <a16:creationId xmlns:a16="http://schemas.microsoft.com/office/drawing/2014/main" id="{D27D25B6-CB7B-46E3-8F2F-DDA51CA220E3}"/>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75" name="Group 274">
                <a:extLst>
                  <a:ext uri="{FF2B5EF4-FFF2-40B4-BE49-F238E27FC236}">
                    <a16:creationId xmlns:a16="http://schemas.microsoft.com/office/drawing/2014/main" id="{CE561B62-EBC6-452A-BCBF-235C3D2BF0EA}"/>
                  </a:ext>
                </a:extLst>
              </p:cNvPr>
              <p:cNvGrpSpPr/>
              <p:nvPr/>
            </p:nvGrpSpPr>
            <p:grpSpPr>
              <a:xfrm>
                <a:off x="5005144" y="2578619"/>
                <a:ext cx="320221" cy="369332"/>
                <a:chOff x="5334000" y="3853934"/>
                <a:chExt cx="320221" cy="369332"/>
              </a:xfrm>
            </p:grpSpPr>
            <p:sp>
              <p:nvSpPr>
                <p:cNvPr id="300" name="Oval 299">
                  <a:extLst>
                    <a:ext uri="{FF2B5EF4-FFF2-40B4-BE49-F238E27FC236}">
                      <a16:creationId xmlns:a16="http://schemas.microsoft.com/office/drawing/2014/main" id="{7546601C-0423-4C25-8180-055811C07D5C}"/>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1" name="TextBox 300">
                  <a:extLst>
                    <a:ext uri="{FF2B5EF4-FFF2-40B4-BE49-F238E27FC236}">
                      <a16:creationId xmlns:a16="http://schemas.microsoft.com/office/drawing/2014/main" id="{0EE4CF54-5EA1-487C-AF44-7D104F441CCA}"/>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76" name="Group 275">
                <a:extLst>
                  <a:ext uri="{FF2B5EF4-FFF2-40B4-BE49-F238E27FC236}">
                    <a16:creationId xmlns:a16="http://schemas.microsoft.com/office/drawing/2014/main" id="{70FCEFF7-864F-4C03-BBD1-77CC542F8D67}"/>
                  </a:ext>
                </a:extLst>
              </p:cNvPr>
              <p:cNvGrpSpPr/>
              <p:nvPr/>
            </p:nvGrpSpPr>
            <p:grpSpPr>
              <a:xfrm>
                <a:off x="5196570" y="3503889"/>
                <a:ext cx="320221" cy="369332"/>
                <a:chOff x="5334000" y="3853934"/>
                <a:chExt cx="320221" cy="369332"/>
              </a:xfrm>
            </p:grpSpPr>
            <p:sp>
              <p:nvSpPr>
                <p:cNvPr id="298" name="Oval 297">
                  <a:extLst>
                    <a:ext uri="{FF2B5EF4-FFF2-40B4-BE49-F238E27FC236}">
                      <a16:creationId xmlns:a16="http://schemas.microsoft.com/office/drawing/2014/main" id="{21B9B25D-74F0-4181-8E2E-C01415C96EFA}"/>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9" name="TextBox 298">
                  <a:extLst>
                    <a:ext uri="{FF2B5EF4-FFF2-40B4-BE49-F238E27FC236}">
                      <a16:creationId xmlns:a16="http://schemas.microsoft.com/office/drawing/2014/main" id="{337BDC9C-B1AD-4AA6-92C3-16F7586E6AD0}"/>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77" name="Group 276">
                <a:extLst>
                  <a:ext uri="{FF2B5EF4-FFF2-40B4-BE49-F238E27FC236}">
                    <a16:creationId xmlns:a16="http://schemas.microsoft.com/office/drawing/2014/main" id="{02FDE4D7-D80C-4C2A-B982-F7085D164514}"/>
                  </a:ext>
                </a:extLst>
              </p:cNvPr>
              <p:cNvGrpSpPr/>
              <p:nvPr/>
            </p:nvGrpSpPr>
            <p:grpSpPr>
              <a:xfrm>
                <a:off x="3617140" y="2915274"/>
                <a:ext cx="320221" cy="369332"/>
                <a:chOff x="5334000" y="3853934"/>
                <a:chExt cx="320221" cy="369332"/>
              </a:xfrm>
            </p:grpSpPr>
            <p:sp>
              <p:nvSpPr>
                <p:cNvPr id="296" name="Oval 295">
                  <a:extLst>
                    <a:ext uri="{FF2B5EF4-FFF2-40B4-BE49-F238E27FC236}">
                      <a16:creationId xmlns:a16="http://schemas.microsoft.com/office/drawing/2014/main" id="{CB013325-2FF9-43E4-9C83-F551A575EAB9}"/>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7" name="TextBox 296">
                  <a:extLst>
                    <a:ext uri="{FF2B5EF4-FFF2-40B4-BE49-F238E27FC236}">
                      <a16:creationId xmlns:a16="http://schemas.microsoft.com/office/drawing/2014/main" id="{612DDA1F-0CEE-4FB9-9FE7-A1A08E5B62B6}"/>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78" name="Group 277">
                <a:extLst>
                  <a:ext uri="{FF2B5EF4-FFF2-40B4-BE49-F238E27FC236}">
                    <a16:creationId xmlns:a16="http://schemas.microsoft.com/office/drawing/2014/main" id="{0D341253-90C9-4B8F-BC28-9A75FE57B2A1}"/>
                  </a:ext>
                </a:extLst>
              </p:cNvPr>
              <p:cNvGrpSpPr/>
              <p:nvPr/>
            </p:nvGrpSpPr>
            <p:grpSpPr>
              <a:xfrm>
                <a:off x="2615520" y="3917677"/>
                <a:ext cx="320221" cy="369332"/>
                <a:chOff x="5334000" y="3853934"/>
                <a:chExt cx="320221" cy="369332"/>
              </a:xfrm>
            </p:grpSpPr>
            <p:sp>
              <p:nvSpPr>
                <p:cNvPr id="294" name="Oval 293">
                  <a:extLst>
                    <a:ext uri="{FF2B5EF4-FFF2-40B4-BE49-F238E27FC236}">
                      <a16:creationId xmlns:a16="http://schemas.microsoft.com/office/drawing/2014/main" id="{2323E5F4-BC05-48E5-A323-6012B0BA57FF}"/>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5" name="TextBox 294">
                  <a:extLst>
                    <a:ext uri="{FF2B5EF4-FFF2-40B4-BE49-F238E27FC236}">
                      <a16:creationId xmlns:a16="http://schemas.microsoft.com/office/drawing/2014/main" id="{B43565B1-E94B-4B36-B106-AF0DABDFB82D}"/>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79" name="Group 278">
                <a:extLst>
                  <a:ext uri="{FF2B5EF4-FFF2-40B4-BE49-F238E27FC236}">
                    <a16:creationId xmlns:a16="http://schemas.microsoft.com/office/drawing/2014/main" id="{DBDDB67F-8488-46A2-8636-5735F1AF68CC}"/>
                  </a:ext>
                </a:extLst>
              </p:cNvPr>
              <p:cNvGrpSpPr/>
              <p:nvPr/>
            </p:nvGrpSpPr>
            <p:grpSpPr>
              <a:xfrm>
                <a:off x="2043246" y="5008146"/>
                <a:ext cx="320221" cy="369332"/>
                <a:chOff x="5334000" y="3853934"/>
                <a:chExt cx="320221" cy="369332"/>
              </a:xfrm>
            </p:grpSpPr>
            <p:sp>
              <p:nvSpPr>
                <p:cNvPr id="292" name="Oval 291">
                  <a:extLst>
                    <a:ext uri="{FF2B5EF4-FFF2-40B4-BE49-F238E27FC236}">
                      <a16:creationId xmlns:a16="http://schemas.microsoft.com/office/drawing/2014/main" id="{EC9A47D0-EADE-4753-8CAB-26BC0D4FC19E}"/>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3" name="TextBox 292">
                  <a:extLst>
                    <a:ext uri="{FF2B5EF4-FFF2-40B4-BE49-F238E27FC236}">
                      <a16:creationId xmlns:a16="http://schemas.microsoft.com/office/drawing/2014/main" id="{26F75509-A778-468E-AF4F-F11EA3AF6C68}"/>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80" name="Group 279">
                <a:extLst>
                  <a:ext uri="{FF2B5EF4-FFF2-40B4-BE49-F238E27FC236}">
                    <a16:creationId xmlns:a16="http://schemas.microsoft.com/office/drawing/2014/main" id="{8A1444F5-09CC-413C-9AD7-F7657EBED365}"/>
                  </a:ext>
                </a:extLst>
              </p:cNvPr>
              <p:cNvGrpSpPr/>
              <p:nvPr/>
            </p:nvGrpSpPr>
            <p:grpSpPr>
              <a:xfrm>
                <a:off x="3159021" y="5451924"/>
                <a:ext cx="320221" cy="369332"/>
                <a:chOff x="5334000" y="3853934"/>
                <a:chExt cx="320221" cy="369332"/>
              </a:xfrm>
            </p:grpSpPr>
            <p:sp>
              <p:nvSpPr>
                <p:cNvPr id="290" name="Oval 289">
                  <a:extLst>
                    <a:ext uri="{FF2B5EF4-FFF2-40B4-BE49-F238E27FC236}">
                      <a16:creationId xmlns:a16="http://schemas.microsoft.com/office/drawing/2014/main" id="{AA3437DC-7EEF-4113-97CA-1E5F3601EF6C}"/>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1" name="TextBox 290">
                  <a:extLst>
                    <a:ext uri="{FF2B5EF4-FFF2-40B4-BE49-F238E27FC236}">
                      <a16:creationId xmlns:a16="http://schemas.microsoft.com/office/drawing/2014/main" id="{5964E3FD-C4D0-42CE-BF0C-D2DB91A20AEB}"/>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81" name="Group 280">
                <a:extLst>
                  <a:ext uri="{FF2B5EF4-FFF2-40B4-BE49-F238E27FC236}">
                    <a16:creationId xmlns:a16="http://schemas.microsoft.com/office/drawing/2014/main" id="{F55FEE76-5811-4DC4-889C-C037B2F0C523}"/>
                  </a:ext>
                </a:extLst>
              </p:cNvPr>
              <p:cNvGrpSpPr/>
              <p:nvPr/>
            </p:nvGrpSpPr>
            <p:grpSpPr>
              <a:xfrm>
                <a:off x="3632913" y="5973289"/>
                <a:ext cx="320221" cy="369332"/>
                <a:chOff x="5334000" y="3853934"/>
                <a:chExt cx="320221" cy="369332"/>
              </a:xfrm>
            </p:grpSpPr>
            <p:sp>
              <p:nvSpPr>
                <p:cNvPr id="288" name="Oval 287">
                  <a:extLst>
                    <a:ext uri="{FF2B5EF4-FFF2-40B4-BE49-F238E27FC236}">
                      <a16:creationId xmlns:a16="http://schemas.microsoft.com/office/drawing/2014/main" id="{AD121D24-2DBE-4B02-A8FA-EA0E9A0775B0}"/>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9" name="TextBox 288">
                  <a:extLst>
                    <a:ext uri="{FF2B5EF4-FFF2-40B4-BE49-F238E27FC236}">
                      <a16:creationId xmlns:a16="http://schemas.microsoft.com/office/drawing/2014/main" id="{32877982-62ED-42B2-AA1E-C89E82DC9741}"/>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82" name="Group 281">
                <a:extLst>
                  <a:ext uri="{FF2B5EF4-FFF2-40B4-BE49-F238E27FC236}">
                    <a16:creationId xmlns:a16="http://schemas.microsoft.com/office/drawing/2014/main" id="{DA541923-203E-4F50-84DC-9A775193C9AE}"/>
                  </a:ext>
                </a:extLst>
              </p:cNvPr>
              <p:cNvGrpSpPr/>
              <p:nvPr/>
            </p:nvGrpSpPr>
            <p:grpSpPr>
              <a:xfrm>
                <a:off x="4752628" y="6950308"/>
                <a:ext cx="320221" cy="369332"/>
                <a:chOff x="5334000" y="3853934"/>
                <a:chExt cx="320221" cy="369332"/>
              </a:xfrm>
            </p:grpSpPr>
            <p:sp>
              <p:nvSpPr>
                <p:cNvPr id="286" name="Oval 285">
                  <a:extLst>
                    <a:ext uri="{FF2B5EF4-FFF2-40B4-BE49-F238E27FC236}">
                      <a16:creationId xmlns:a16="http://schemas.microsoft.com/office/drawing/2014/main" id="{3FAF7A2B-7E02-4B32-94C5-14B2C1308EBC}"/>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7" name="TextBox 286">
                  <a:extLst>
                    <a:ext uri="{FF2B5EF4-FFF2-40B4-BE49-F238E27FC236}">
                      <a16:creationId xmlns:a16="http://schemas.microsoft.com/office/drawing/2014/main" id="{C8675384-31F7-4EA9-A197-9550AE221C8A}"/>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nvGrpSpPr>
              <p:cNvPr id="283" name="Group 282">
                <a:extLst>
                  <a:ext uri="{FF2B5EF4-FFF2-40B4-BE49-F238E27FC236}">
                    <a16:creationId xmlns:a16="http://schemas.microsoft.com/office/drawing/2014/main" id="{759A8F4E-332D-407E-A005-86A2D45A316C}"/>
                  </a:ext>
                </a:extLst>
              </p:cNvPr>
              <p:cNvGrpSpPr/>
              <p:nvPr/>
            </p:nvGrpSpPr>
            <p:grpSpPr>
              <a:xfrm>
                <a:off x="5196570" y="6085939"/>
                <a:ext cx="320221" cy="369332"/>
                <a:chOff x="5334000" y="3853934"/>
                <a:chExt cx="320221" cy="369332"/>
              </a:xfrm>
            </p:grpSpPr>
            <p:sp>
              <p:nvSpPr>
                <p:cNvPr id="284" name="Oval 283">
                  <a:extLst>
                    <a:ext uri="{FF2B5EF4-FFF2-40B4-BE49-F238E27FC236}">
                      <a16:creationId xmlns:a16="http://schemas.microsoft.com/office/drawing/2014/main" id="{565FB509-4307-4C59-8684-268B4ECA702F}"/>
                    </a:ext>
                  </a:extLst>
                </p:cNvPr>
                <p:cNvSpPr/>
                <p:nvPr/>
              </p:nvSpPr>
              <p:spPr>
                <a:xfrm>
                  <a:off x="5334000" y="3879723"/>
                  <a:ext cx="320221" cy="320221"/>
                </a:xfrm>
                <a:prstGeom prst="ellips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5" name="TextBox 284">
                  <a:extLst>
                    <a:ext uri="{FF2B5EF4-FFF2-40B4-BE49-F238E27FC236}">
                      <a16:creationId xmlns:a16="http://schemas.microsoft.com/office/drawing/2014/main" id="{56DF4A28-688F-4766-8588-7890A78DB899}"/>
                    </a:ext>
                  </a:extLst>
                </p:cNvPr>
                <p:cNvSpPr txBox="1"/>
                <p:nvPr/>
              </p:nvSpPr>
              <p:spPr>
                <a:xfrm>
                  <a:off x="5344069" y="3853934"/>
                  <a:ext cx="300082" cy="369332"/>
                </a:xfrm>
                <a:prstGeom prst="rect">
                  <a:avLst/>
                </a:prstGeom>
                <a:noFill/>
              </p:spPr>
              <p:txBody>
                <a:bodyPr wrap="none" rtlCol="0">
                  <a:spAutoFit/>
                </a:bodyPr>
                <a:lstStyle/>
                <a:p>
                  <a:r>
                    <a:rPr lang="en-US" dirty="0">
                      <a:solidFill>
                        <a:srgbClr val="00B050"/>
                      </a:solidFill>
                    </a:rPr>
                    <a:t>e</a:t>
                  </a:r>
                </a:p>
              </p:txBody>
            </p:sp>
          </p:grpSp>
        </p:grpSp>
      </p:grpSp>
      <p:grpSp>
        <p:nvGrpSpPr>
          <p:cNvPr id="324" name="Group 323">
            <a:extLst>
              <a:ext uri="{FF2B5EF4-FFF2-40B4-BE49-F238E27FC236}">
                <a16:creationId xmlns:a16="http://schemas.microsoft.com/office/drawing/2014/main" id="{1A8B9D8C-21A2-48BE-8D8A-D78AFDF03C8D}"/>
              </a:ext>
            </a:extLst>
          </p:cNvPr>
          <p:cNvGrpSpPr/>
          <p:nvPr/>
        </p:nvGrpSpPr>
        <p:grpSpPr>
          <a:xfrm>
            <a:off x="9086910" y="2719653"/>
            <a:ext cx="320221" cy="369332"/>
            <a:chOff x="8953712" y="2323665"/>
            <a:chExt cx="320221" cy="369332"/>
          </a:xfrm>
        </p:grpSpPr>
        <p:sp>
          <p:nvSpPr>
            <p:cNvPr id="325" name="Oval 324">
              <a:extLst>
                <a:ext uri="{FF2B5EF4-FFF2-40B4-BE49-F238E27FC236}">
                  <a16:creationId xmlns:a16="http://schemas.microsoft.com/office/drawing/2014/main" id="{524A54F7-86EF-49BD-B428-8F615A23797C}"/>
                </a:ext>
              </a:extLst>
            </p:cNvPr>
            <p:cNvSpPr/>
            <p:nvPr/>
          </p:nvSpPr>
          <p:spPr>
            <a:xfrm>
              <a:off x="8953712" y="2349454"/>
              <a:ext cx="320221" cy="320221"/>
            </a:xfrm>
            <a:prstGeom prst="ellips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6" name="TextBox 325">
              <a:extLst>
                <a:ext uri="{FF2B5EF4-FFF2-40B4-BE49-F238E27FC236}">
                  <a16:creationId xmlns:a16="http://schemas.microsoft.com/office/drawing/2014/main" id="{9E1CF131-2DC5-4EE1-A06F-B8C1994AFD3C}"/>
                </a:ext>
              </a:extLst>
            </p:cNvPr>
            <p:cNvSpPr txBox="1"/>
            <p:nvPr/>
          </p:nvSpPr>
          <p:spPr>
            <a:xfrm>
              <a:off x="8965332" y="2323665"/>
              <a:ext cx="306494" cy="369332"/>
            </a:xfrm>
            <a:prstGeom prst="rect">
              <a:avLst/>
            </a:prstGeom>
            <a:noFill/>
            <a:ln>
              <a:noFill/>
            </a:ln>
          </p:spPr>
          <p:txBody>
            <a:bodyPr wrap="none" rtlCol="0">
              <a:spAutoFit/>
            </a:bodyPr>
            <a:lstStyle/>
            <a:p>
              <a:r>
                <a:rPr lang="en-US" dirty="0">
                  <a:solidFill>
                    <a:schemeClr val="accent1">
                      <a:lumMod val="60000"/>
                      <a:lumOff val="40000"/>
                    </a:schemeClr>
                  </a:solidFill>
                </a:rPr>
                <a:t>h</a:t>
              </a:r>
            </a:p>
          </p:txBody>
        </p:sp>
      </p:grpSp>
      <p:sp>
        <p:nvSpPr>
          <p:cNvPr id="2" name="Rectangle 1">
            <a:extLst>
              <a:ext uri="{FF2B5EF4-FFF2-40B4-BE49-F238E27FC236}">
                <a16:creationId xmlns:a16="http://schemas.microsoft.com/office/drawing/2014/main" id="{B2168045-BB96-4D09-8E7E-D79F80EA5AB6}"/>
              </a:ext>
            </a:extLst>
          </p:cNvPr>
          <p:cNvSpPr/>
          <p:nvPr/>
        </p:nvSpPr>
        <p:spPr>
          <a:xfrm>
            <a:off x="6934062" y="967592"/>
            <a:ext cx="5173475" cy="5301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33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par>
                          <p:cTn id="25" fill="hold">
                            <p:stCondLst>
                              <p:cond delay="0"/>
                            </p:stCondLst>
                            <p:childTnLst>
                              <p:par>
                                <p:cTn id="26" presetID="1" presetClass="path" presetSubtype="0" repeatCount="indefinite" accel="50000" decel="50000" fill="hold" nodeType="afterEffect">
                                  <p:stCondLst>
                                    <p:cond delay="0"/>
                                  </p:stCondLst>
                                  <p:childTnLst>
                                    <p:animMotion origin="layout" path="M 4.58333E-6 7.40741E-7 C 0.0052 7.40741E-7 0.0095 0.00347 0.0095 0.00787 C 0.0095 0.0125 0.0052 0.01643 4.58333E-6 0.01643 C -0.00534 0.01643 -0.00938 0.0125 -0.00938 0.00787 C -0.00938 0.00347 -0.00534 7.40741E-7 4.58333E-6 7.40741E-7 Z " pathEditMode="relative" rAng="0" ptsTypes="AAAAA">
                                      <p:cBhvr>
                                        <p:cTn id="27" dur="2000" fill="hold"/>
                                        <p:tgtEl>
                                          <p:spTgt spid="246"/>
                                        </p:tgtEl>
                                        <p:attrNameLst>
                                          <p:attrName>ppt_x</p:attrName>
                                          <p:attrName>ppt_y</p:attrName>
                                        </p:attrNameLst>
                                      </p:cBhvr>
                                      <p:rCtr x="0" y="81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24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6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3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34"/>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37"/>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4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43"/>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324"/>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4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62"/>
                                        </p:tgtEl>
                                        <p:attrNameLst>
                                          <p:attrName>style.visibility</p:attrName>
                                        </p:attrNameLst>
                                      </p:cBhvr>
                                      <p:to>
                                        <p:strVal val="visible"/>
                                      </p:to>
                                    </p:set>
                                  </p:childTnLst>
                                </p:cTn>
                              </p:par>
                              <p:par>
                                <p:cTn id="54" presetID="26" presetClass="emph" presetSubtype="0" repeatCount="indefinite" fill="hold" nodeType="withEffect">
                                  <p:stCondLst>
                                    <p:cond delay="0"/>
                                  </p:stCondLst>
                                  <p:childTnLst>
                                    <p:animEffect transition="out" filter="fade">
                                      <p:cBhvr>
                                        <p:cTn id="55" dur="2000" tmFilter="0, 0; .2, .5; .8, .5; 1, 0"/>
                                        <p:tgtEl>
                                          <p:spTgt spid="324"/>
                                        </p:tgtEl>
                                      </p:cBhvr>
                                    </p:animEffect>
                                    <p:animScale>
                                      <p:cBhvr>
                                        <p:cTn id="56" dur="1000" autoRev="1" fill="hold"/>
                                        <p:tgtEl>
                                          <p:spTgt spid="3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58484" y="153932"/>
            <a:ext cx="10515600" cy="705609"/>
          </a:xfrm>
        </p:spPr>
        <p:txBody>
          <a:bodyPr/>
          <a:lstStyle/>
          <a:p>
            <a:r>
              <a:rPr lang="en-US" dirty="0"/>
              <a:t>Transistors as switches</a:t>
            </a:r>
          </a:p>
        </p:txBody>
      </p:sp>
      <p:sp>
        <p:nvSpPr>
          <p:cNvPr id="23" name="Content Placeholder 2"/>
          <p:cNvSpPr>
            <a:spLocks noGrp="1"/>
          </p:cNvSpPr>
          <p:nvPr>
            <p:ph idx="1"/>
          </p:nvPr>
        </p:nvSpPr>
        <p:spPr>
          <a:xfrm>
            <a:off x="314502" y="875821"/>
            <a:ext cx="7241143" cy="5523206"/>
          </a:xfrm>
        </p:spPr>
        <p:txBody>
          <a:bodyPr>
            <a:noAutofit/>
          </a:bodyPr>
          <a:lstStyle/>
          <a:p>
            <a:pPr>
              <a:spcBef>
                <a:spcPct val="20000"/>
              </a:spcBef>
              <a:defRPr/>
            </a:pPr>
            <a:r>
              <a:rPr lang="en-US" sz="2400" b="1" dirty="0">
                <a:solidFill>
                  <a:srgbClr val="003087"/>
                </a:solidFill>
              </a:rPr>
              <a:t>Transistors</a:t>
            </a:r>
            <a:r>
              <a:rPr lang="en-US" sz="2400" dirty="0"/>
              <a:t> use both types of semiconductors (N-Type and P-Type) sandwiched together along with strategically applied voltages to switch between insulation and conduction.</a:t>
            </a:r>
            <a:endParaRPr lang="en-US" sz="2400" kern="0" dirty="0"/>
          </a:p>
          <a:p>
            <a:pPr>
              <a:spcBef>
                <a:spcPct val="20000"/>
              </a:spcBef>
              <a:defRPr/>
            </a:pPr>
            <a:r>
              <a:rPr lang="en-US" sz="2400" kern="0" dirty="0" err="1"/>
              <a:t>Voltage</a:t>
            </a:r>
            <a:r>
              <a:rPr lang="en-US" sz="2400" kern="0" baseline="-25000" dirty="0" err="1"/>
              <a:t>BE</a:t>
            </a:r>
            <a:r>
              <a:rPr lang="en-US" sz="2400" kern="0" dirty="0"/>
              <a:t> can be used as a switch to turn </a:t>
            </a:r>
            <a:r>
              <a:rPr lang="en-US" sz="2400" kern="0" dirty="0" err="1"/>
              <a:t>Voltage</a:t>
            </a:r>
            <a:r>
              <a:rPr lang="en-US" sz="2400" kern="0" baseline="-25000" dirty="0" err="1"/>
              <a:t>CE</a:t>
            </a:r>
            <a:r>
              <a:rPr lang="en-US" sz="2400" kern="0" dirty="0"/>
              <a:t> on and off.</a:t>
            </a:r>
          </a:p>
          <a:p>
            <a:pPr>
              <a:spcBef>
                <a:spcPct val="20000"/>
              </a:spcBef>
              <a:defRPr/>
            </a:pPr>
            <a:r>
              <a:rPr lang="en-US" sz="2400" kern="0" dirty="0"/>
              <a:t>Think about how that relates the transistor/LED circuit you set up at the beginning of class.</a:t>
            </a:r>
          </a:p>
          <a:p>
            <a:pPr lvl="1">
              <a:spcBef>
                <a:spcPct val="20000"/>
              </a:spcBef>
              <a:defRPr/>
            </a:pPr>
            <a:r>
              <a:rPr lang="en-US" kern="0" dirty="0"/>
              <a:t>You had 2 voltage sources: 5V power source and voltage supplied by digital pin 4</a:t>
            </a:r>
          </a:p>
          <a:p>
            <a:pPr lvl="1">
              <a:spcBef>
                <a:spcPct val="20000"/>
              </a:spcBef>
              <a:defRPr/>
            </a:pPr>
            <a:r>
              <a:rPr lang="en-US" kern="0" dirty="0"/>
              <a:t>Which of the two would be V</a:t>
            </a:r>
            <a:r>
              <a:rPr lang="en-US" kern="0" baseline="-25000" dirty="0"/>
              <a:t>CE</a:t>
            </a:r>
            <a:r>
              <a:rPr lang="en-US" kern="0" dirty="0"/>
              <a:t> and V</a:t>
            </a:r>
            <a:r>
              <a:rPr lang="en-US" kern="0" baseline="-25000" dirty="0"/>
              <a:t>BE</a:t>
            </a:r>
            <a:r>
              <a:rPr lang="en-US" kern="0" dirty="0"/>
              <a:t>?</a:t>
            </a:r>
          </a:p>
          <a:p>
            <a:pPr marL="285750" indent="-285750">
              <a:spcBef>
                <a:spcPct val="20000"/>
              </a:spcBef>
              <a:defRPr/>
            </a:pPr>
            <a:r>
              <a:rPr lang="en-US" sz="2400" kern="0" dirty="0"/>
              <a:t>You were able to switch the LED on by supplying the second voltage (V</a:t>
            </a:r>
            <a:r>
              <a:rPr lang="en-US" sz="2400" kern="0" baseline="-25000" dirty="0"/>
              <a:t>BE</a:t>
            </a:r>
            <a:r>
              <a:rPr lang="en-US" sz="2400" kern="0" dirty="0"/>
              <a:t>) from the digital pin</a:t>
            </a:r>
          </a:p>
          <a:p>
            <a:pPr marL="285750" indent="-285750">
              <a:spcBef>
                <a:spcPct val="20000"/>
              </a:spcBef>
              <a:defRPr/>
            </a:pPr>
            <a:r>
              <a:rPr lang="en-US" sz="2400" kern="0" dirty="0"/>
              <a:t>When you turned the pin LOW you removed the second voltage which turned switched the LED off</a:t>
            </a:r>
          </a:p>
          <a:p>
            <a:pPr lvl="1">
              <a:spcBef>
                <a:spcPct val="20000"/>
              </a:spcBef>
              <a:defRPr/>
            </a:pPr>
            <a:endParaRPr lang="en-US" kern="0" dirty="0"/>
          </a:p>
        </p:txBody>
      </p:sp>
      <p:sp>
        <p:nvSpPr>
          <p:cNvPr id="4" name="Slide Number Placeholder 3"/>
          <p:cNvSpPr>
            <a:spLocks noGrp="1"/>
          </p:cNvSpPr>
          <p:nvPr>
            <p:ph type="sldNum" sz="quarter" idx="12"/>
          </p:nvPr>
        </p:nvSpPr>
        <p:spPr/>
        <p:txBody>
          <a:bodyPr/>
          <a:lstStyle/>
          <a:p>
            <a:fld id="{AF9F945A-7155-4828-81E1-722329993529}" type="slidenum">
              <a:rPr lang="en-US" smtClean="0"/>
              <a:t>8</a:t>
            </a:fld>
            <a:endParaRPr lang="en-US"/>
          </a:p>
        </p:txBody>
      </p:sp>
      <p:cxnSp>
        <p:nvCxnSpPr>
          <p:cNvPr id="195" name="Straight Connector 194"/>
          <p:cNvCxnSpPr>
            <a:cxnSpLocks/>
          </p:cNvCxnSpPr>
          <p:nvPr/>
        </p:nvCxnSpPr>
        <p:spPr>
          <a:xfrm>
            <a:off x="11325747" y="4915974"/>
            <a:ext cx="467361" cy="0"/>
          </a:xfrm>
          <a:prstGeom prst="line">
            <a:avLst/>
          </a:prstGeom>
          <a:ln w="76200">
            <a:solidFill>
              <a:srgbClr val="7030A0"/>
            </a:solidFill>
          </a:ln>
        </p:spPr>
        <p:style>
          <a:lnRef idx="1">
            <a:schemeClr val="dk1"/>
          </a:lnRef>
          <a:fillRef idx="0">
            <a:schemeClr val="dk1"/>
          </a:fillRef>
          <a:effectRef idx="0">
            <a:schemeClr val="dk1"/>
          </a:effectRef>
          <a:fontRef idx="minor">
            <a:schemeClr val="tx1"/>
          </a:fontRef>
        </p:style>
      </p:cxnSp>
      <p:cxnSp>
        <p:nvCxnSpPr>
          <p:cNvPr id="196" name="Straight Connector 195"/>
          <p:cNvCxnSpPr>
            <a:cxnSpLocks/>
          </p:cNvCxnSpPr>
          <p:nvPr/>
        </p:nvCxnSpPr>
        <p:spPr>
          <a:xfrm>
            <a:off x="7850144" y="5014188"/>
            <a:ext cx="0" cy="1336201"/>
          </a:xfrm>
          <a:prstGeom prst="line">
            <a:avLst/>
          </a:prstGeom>
          <a:ln w="38100"/>
        </p:spPr>
        <p:style>
          <a:lnRef idx="1">
            <a:schemeClr val="dk1"/>
          </a:lnRef>
          <a:fillRef idx="0">
            <a:schemeClr val="dk1"/>
          </a:fillRef>
          <a:effectRef idx="0">
            <a:schemeClr val="dk1"/>
          </a:effectRef>
          <a:fontRef idx="minor">
            <a:schemeClr val="tx1"/>
          </a:fontRef>
        </p:style>
      </p:cxnSp>
      <p:cxnSp>
        <p:nvCxnSpPr>
          <p:cNvPr id="197" name="Straight Connector 196"/>
          <p:cNvCxnSpPr>
            <a:cxnSpLocks/>
          </p:cNvCxnSpPr>
          <p:nvPr/>
        </p:nvCxnSpPr>
        <p:spPr>
          <a:xfrm>
            <a:off x="11782113" y="4894050"/>
            <a:ext cx="0" cy="14595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8" name="Straight Connector 197"/>
          <p:cNvCxnSpPr>
            <a:cxnSpLocks/>
          </p:cNvCxnSpPr>
          <p:nvPr/>
        </p:nvCxnSpPr>
        <p:spPr>
          <a:xfrm flipH="1">
            <a:off x="7841852" y="6318557"/>
            <a:ext cx="1932346" cy="19007"/>
          </a:xfrm>
          <a:prstGeom prst="line">
            <a:avLst/>
          </a:prstGeom>
          <a:ln w="38100"/>
        </p:spPr>
        <p:style>
          <a:lnRef idx="1">
            <a:schemeClr val="dk1"/>
          </a:lnRef>
          <a:fillRef idx="0">
            <a:schemeClr val="dk1"/>
          </a:fillRef>
          <a:effectRef idx="0">
            <a:schemeClr val="dk1"/>
          </a:effectRef>
          <a:fontRef idx="minor">
            <a:schemeClr val="tx1"/>
          </a:fontRef>
        </p:style>
      </p:cxnSp>
      <p:cxnSp>
        <p:nvCxnSpPr>
          <p:cNvPr id="199" name="Straight Connector 198"/>
          <p:cNvCxnSpPr>
            <a:cxnSpLocks/>
          </p:cNvCxnSpPr>
          <p:nvPr/>
        </p:nvCxnSpPr>
        <p:spPr>
          <a:xfrm flipH="1" flipV="1">
            <a:off x="10012698" y="6321620"/>
            <a:ext cx="1769415" cy="11623"/>
          </a:xfrm>
          <a:prstGeom prst="line">
            <a:avLst/>
          </a:prstGeom>
          <a:ln w="38100"/>
        </p:spPr>
        <p:style>
          <a:lnRef idx="1">
            <a:schemeClr val="dk1"/>
          </a:lnRef>
          <a:fillRef idx="0">
            <a:schemeClr val="dk1"/>
          </a:fillRef>
          <a:effectRef idx="0">
            <a:schemeClr val="dk1"/>
          </a:effectRef>
          <a:fontRef idx="minor">
            <a:schemeClr val="tx1"/>
          </a:fontRef>
        </p:style>
      </p:cxnSp>
      <p:cxnSp>
        <p:nvCxnSpPr>
          <p:cNvPr id="200" name="Straight Connector 199"/>
          <p:cNvCxnSpPr>
            <a:cxnSpLocks/>
          </p:cNvCxnSpPr>
          <p:nvPr/>
        </p:nvCxnSpPr>
        <p:spPr>
          <a:xfrm>
            <a:off x="7830835" y="4974077"/>
            <a:ext cx="533856" cy="0"/>
          </a:xfrm>
          <a:prstGeom prst="line">
            <a:avLst/>
          </a:prstGeom>
          <a:ln w="76200">
            <a:solidFill>
              <a:srgbClr val="C00000"/>
            </a:solidFill>
          </a:ln>
        </p:spPr>
        <p:style>
          <a:lnRef idx="1">
            <a:schemeClr val="dk1"/>
          </a:lnRef>
          <a:fillRef idx="0">
            <a:schemeClr val="dk1"/>
          </a:fillRef>
          <a:effectRef idx="0">
            <a:schemeClr val="dk1"/>
          </a:effectRef>
          <a:fontRef idx="minor">
            <a:schemeClr val="tx1"/>
          </a:fontRef>
        </p:style>
      </p:cxnSp>
      <p:grpSp>
        <p:nvGrpSpPr>
          <p:cNvPr id="285" name="Group 284"/>
          <p:cNvGrpSpPr/>
          <p:nvPr/>
        </p:nvGrpSpPr>
        <p:grpSpPr>
          <a:xfrm>
            <a:off x="9207716" y="5574296"/>
            <a:ext cx="648322" cy="634227"/>
            <a:chOff x="3678295" y="4505311"/>
            <a:chExt cx="648322" cy="634227"/>
          </a:xfrm>
        </p:grpSpPr>
        <p:grpSp>
          <p:nvGrpSpPr>
            <p:cNvPr id="289" name="Group 288"/>
            <p:cNvGrpSpPr/>
            <p:nvPr/>
          </p:nvGrpSpPr>
          <p:grpSpPr>
            <a:xfrm flipH="1">
              <a:off x="3844632" y="4505311"/>
              <a:ext cx="224460" cy="381000"/>
              <a:chOff x="1607531" y="5674292"/>
              <a:chExt cx="228600" cy="381000"/>
            </a:xfrm>
          </p:grpSpPr>
          <p:cxnSp>
            <p:nvCxnSpPr>
              <p:cNvPr id="293" name="Straight Connector 292"/>
              <p:cNvCxnSpPr/>
              <p:nvPr/>
            </p:nvCxnSpPr>
            <p:spPr>
              <a:xfrm>
                <a:off x="1607531" y="5674292"/>
                <a:ext cx="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4" name="Straight Connector 293"/>
              <p:cNvCxnSpPr/>
              <p:nvPr/>
            </p:nvCxnSpPr>
            <p:spPr>
              <a:xfrm>
                <a:off x="1683731" y="5788592"/>
                <a:ext cx="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5" name="Straight Connector 294"/>
              <p:cNvCxnSpPr/>
              <p:nvPr/>
            </p:nvCxnSpPr>
            <p:spPr>
              <a:xfrm>
                <a:off x="1759931" y="5674292"/>
                <a:ext cx="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6" name="Straight Connector 295"/>
              <p:cNvCxnSpPr/>
              <p:nvPr/>
            </p:nvCxnSpPr>
            <p:spPr>
              <a:xfrm>
                <a:off x="1836131" y="5788592"/>
                <a:ext cx="0" cy="1524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90" name="Group 289"/>
            <p:cNvGrpSpPr/>
            <p:nvPr/>
          </p:nvGrpSpPr>
          <p:grpSpPr>
            <a:xfrm>
              <a:off x="3678295" y="4761416"/>
              <a:ext cx="648322" cy="378122"/>
              <a:chOff x="3472164" y="4075616"/>
              <a:chExt cx="648322" cy="378122"/>
            </a:xfrm>
          </p:grpSpPr>
          <p:sp>
            <p:nvSpPr>
              <p:cNvPr id="291" name="TextBox 290"/>
              <p:cNvSpPr txBox="1"/>
              <p:nvPr/>
            </p:nvSpPr>
            <p:spPr>
              <a:xfrm>
                <a:off x="3820404" y="4075616"/>
                <a:ext cx="300082" cy="369332"/>
              </a:xfrm>
              <a:prstGeom prst="rect">
                <a:avLst/>
              </a:prstGeom>
              <a:noFill/>
            </p:spPr>
            <p:txBody>
              <a:bodyPr wrap="none" rtlCol="0">
                <a:spAutoFit/>
              </a:bodyPr>
              <a:lstStyle/>
              <a:p>
                <a:r>
                  <a:rPr lang="en-US" dirty="0"/>
                  <a:t>+</a:t>
                </a:r>
              </a:p>
            </p:txBody>
          </p:sp>
          <p:sp>
            <p:nvSpPr>
              <p:cNvPr id="292" name="TextBox 291"/>
              <p:cNvSpPr txBox="1"/>
              <p:nvPr/>
            </p:nvSpPr>
            <p:spPr>
              <a:xfrm>
                <a:off x="3472164" y="4084406"/>
                <a:ext cx="255198" cy="369332"/>
              </a:xfrm>
              <a:prstGeom prst="rect">
                <a:avLst/>
              </a:prstGeom>
              <a:noFill/>
            </p:spPr>
            <p:txBody>
              <a:bodyPr wrap="none" rtlCol="0">
                <a:spAutoFit/>
              </a:bodyPr>
              <a:lstStyle/>
              <a:p>
                <a:r>
                  <a:rPr lang="en-US" dirty="0"/>
                  <a:t>-</a:t>
                </a:r>
              </a:p>
            </p:txBody>
          </p:sp>
        </p:grpSp>
      </p:grpSp>
      <p:cxnSp>
        <p:nvCxnSpPr>
          <p:cNvPr id="286" name="Straight Connector 285"/>
          <p:cNvCxnSpPr>
            <a:cxnSpLocks/>
          </p:cNvCxnSpPr>
          <p:nvPr/>
        </p:nvCxnSpPr>
        <p:spPr>
          <a:xfrm flipH="1">
            <a:off x="7880424" y="5754079"/>
            <a:ext cx="1484967" cy="14606"/>
          </a:xfrm>
          <a:prstGeom prst="line">
            <a:avLst/>
          </a:prstGeom>
          <a:ln w="38100"/>
        </p:spPr>
        <p:style>
          <a:lnRef idx="1">
            <a:schemeClr val="dk1"/>
          </a:lnRef>
          <a:fillRef idx="0">
            <a:schemeClr val="dk1"/>
          </a:fillRef>
          <a:effectRef idx="0">
            <a:schemeClr val="dk1"/>
          </a:effectRef>
          <a:fontRef idx="minor">
            <a:schemeClr val="tx1"/>
          </a:fontRef>
        </p:style>
      </p:cxnSp>
      <p:cxnSp>
        <p:nvCxnSpPr>
          <p:cNvPr id="287" name="Straight Connector 286"/>
          <p:cNvCxnSpPr>
            <a:cxnSpLocks/>
          </p:cNvCxnSpPr>
          <p:nvPr/>
        </p:nvCxnSpPr>
        <p:spPr>
          <a:xfrm flipH="1">
            <a:off x="9607176" y="5744998"/>
            <a:ext cx="246551" cy="2425"/>
          </a:xfrm>
          <a:prstGeom prst="line">
            <a:avLst/>
          </a:prstGeom>
          <a:ln w="38100"/>
        </p:spPr>
        <p:style>
          <a:lnRef idx="1">
            <a:schemeClr val="dk1"/>
          </a:lnRef>
          <a:fillRef idx="0">
            <a:schemeClr val="dk1"/>
          </a:fillRef>
          <a:effectRef idx="0">
            <a:schemeClr val="dk1"/>
          </a:effectRef>
          <a:fontRef idx="minor">
            <a:schemeClr val="tx1"/>
          </a:fontRef>
        </p:style>
      </p:cxnSp>
      <p:cxnSp>
        <p:nvCxnSpPr>
          <p:cNvPr id="288" name="Straight Connector 287"/>
          <p:cNvCxnSpPr>
            <a:cxnSpLocks/>
          </p:cNvCxnSpPr>
          <p:nvPr/>
        </p:nvCxnSpPr>
        <p:spPr>
          <a:xfrm>
            <a:off x="9839124" y="5436333"/>
            <a:ext cx="0" cy="304482"/>
          </a:xfrm>
          <a:prstGeom prst="line">
            <a:avLst/>
          </a:prstGeom>
          <a:ln w="76200">
            <a:solidFill>
              <a:srgbClr val="00B0F0"/>
            </a:solidFill>
          </a:ln>
        </p:spPr>
        <p:style>
          <a:lnRef idx="1">
            <a:schemeClr val="dk1"/>
          </a:lnRef>
          <a:fillRef idx="0">
            <a:schemeClr val="dk1"/>
          </a:fillRef>
          <a:effectRef idx="0">
            <a:schemeClr val="dk1"/>
          </a:effectRef>
          <a:fontRef idx="minor">
            <a:schemeClr val="tx1"/>
          </a:fontRef>
        </p:style>
      </p:cxnSp>
      <p:grpSp>
        <p:nvGrpSpPr>
          <p:cNvPr id="258" name="Group 257"/>
          <p:cNvGrpSpPr/>
          <p:nvPr/>
        </p:nvGrpSpPr>
        <p:grpSpPr>
          <a:xfrm>
            <a:off x="9607956" y="6125158"/>
            <a:ext cx="648322" cy="634227"/>
            <a:chOff x="3678295" y="4505311"/>
            <a:chExt cx="648322" cy="634227"/>
          </a:xfrm>
        </p:grpSpPr>
        <p:grpSp>
          <p:nvGrpSpPr>
            <p:cNvPr id="262" name="Group 261"/>
            <p:cNvGrpSpPr/>
            <p:nvPr/>
          </p:nvGrpSpPr>
          <p:grpSpPr>
            <a:xfrm flipH="1">
              <a:off x="3844632" y="4505311"/>
              <a:ext cx="224460" cy="381000"/>
              <a:chOff x="1607531" y="5674292"/>
              <a:chExt cx="228600" cy="381000"/>
            </a:xfrm>
          </p:grpSpPr>
          <p:cxnSp>
            <p:nvCxnSpPr>
              <p:cNvPr id="266" name="Straight Connector 265"/>
              <p:cNvCxnSpPr/>
              <p:nvPr/>
            </p:nvCxnSpPr>
            <p:spPr>
              <a:xfrm>
                <a:off x="1607531" y="5674292"/>
                <a:ext cx="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7" name="Straight Connector 266"/>
              <p:cNvCxnSpPr/>
              <p:nvPr/>
            </p:nvCxnSpPr>
            <p:spPr>
              <a:xfrm>
                <a:off x="1683731" y="5788592"/>
                <a:ext cx="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8" name="Straight Connector 267"/>
              <p:cNvCxnSpPr/>
              <p:nvPr/>
            </p:nvCxnSpPr>
            <p:spPr>
              <a:xfrm>
                <a:off x="1759931" y="5674292"/>
                <a:ext cx="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9" name="Straight Connector 268"/>
              <p:cNvCxnSpPr/>
              <p:nvPr/>
            </p:nvCxnSpPr>
            <p:spPr>
              <a:xfrm>
                <a:off x="1836131" y="5788592"/>
                <a:ext cx="0" cy="1524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63" name="Group 262"/>
            <p:cNvGrpSpPr/>
            <p:nvPr/>
          </p:nvGrpSpPr>
          <p:grpSpPr>
            <a:xfrm>
              <a:off x="3678295" y="4761416"/>
              <a:ext cx="648322" cy="378122"/>
              <a:chOff x="3472164" y="4075616"/>
              <a:chExt cx="648322" cy="378122"/>
            </a:xfrm>
          </p:grpSpPr>
          <p:sp>
            <p:nvSpPr>
              <p:cNvPr id="264" name="TextBox 263"/>
              <p:cNvSpPr txBox="1"/>
              <p:nvPr/>
            </p:nvSpPr>
            <p:spPr>
              <a:xfrm>
                <a:off x="3820404" y="4075616"/>
                <a:ext cx="300082" cy="369332"/>
              </a:xfrm>
              <a:prstGeom prst="rect">
                <a:avLst/>
              </a:prstGeom>
              <a:noFill/>
            </p:spPr>
            <p:txBody>
              <a:bodyPr wrap="none" rtlCol="0">
                <a:spAutoFit/>
              </a:bodyPr>
              <a:lstStyle/>
              <a:p>
                <a:r>
                  <a:rPr lang="en-US" dirty="0"/>
                  <a:t>+</a:t>
                </a:r>
              </a:p>
            </p:txBody>
          </p:sp>
          <p:sp>
            <p:nvSpPr>
              <p:cNvPr id="265" name="TextBox 264"/>
              <p:cNvSpPr txBox="1"/>
              <p:nvPr/>
            </p:nvSpPr>
            <p:spPr>
              <a:xfrm>
                <a:off x="3472164" y="4084406"/>
                <a:ext cx="255198" cy="369332"/>
              </a:xfrm>
              <a:prstGeom prst="rect">
                <a:avLst/>
              </a:prstGeom>
              <a:noFill/>
            </p:spPr>
            <p:txBody>
              <a:bodyPr wrap="none" rtlCol="0">
                <a:spAutoFit/>
              </a:bodyPr>
              <a:lstStyle/>
              <a:p>
                <a:r>
                  <a:rPr lang="en-US" dirty="0"/>
                  <a:t>-</a:t>
                </a:r>
              </a:p>
            </p:txBody>
          </p:sp>
        </p:grpSp>
      </p:grpSp>
      <p:sp>
        <p:nvSpPr>
          <p:cNvPr id="297" name="TextBox 296"/>
          <p:cNvSpPr txBox="1"/>
          <p:nvPr/>
        </p:nvSpPr>
        <p:spPr>
          <a:xfrm>
            <a:off x="8668859" y="5747423"/>
            <a:ext cx="474810" cy="369332"/>
          </a:xfrm>
          <a:prstGeom prst="rect">
            <a:avLst/>
          </a:prstGeom>
          <a:noFill/>
        </p:spPr>
        <p:txBody>
          <a:bodyPr wrap="none" rtlCol="0">
            <a:spAutoFit/>
          </a:bodyPr>
          <a:lstStyle/>
          <a:p>
            <a:r>
              <a:rPr lang="en-US" dirty="0"/>
              <a:t>V</a:t>
            </a:r>
            <a:r>
              <a:rPr lang="en-US" baseline="-25000" dirty="0"/>
              <a:t>BE</a:t>
            </a:r>
          </a:p>
        </p:txBody>
      </p:sp>
      <p:sp>
        <p:nvSpPr>
          <p:cNvPr id="376" name="TextBox 375"/>
          <p:cNvSpPr txBox="1"/>
          <p:nvPr/>
        </p:nvSpPr>
        <p:spPr>
          <a:xfrm>
            <a:off x="10284150" y="5968232"/>
            <a:ext cx="474810" cy="369332"/>
          </a:xfrm>
          <a:prstGeom prst="rect">
            <a:avLst/>
          </a:prstGeom>
          <a:noFill/>
        </p:spPr>
        <p:txBody>
          <a:bodyPr wrap="none" rtlCol="0">
            <a:spAutoFit/>
          </a:bodyPr>
          <a:lstStyle/>
          <a:p>
            <a:r>
              <a:rPr lang="en-US" dirty="0"/>
              <a:t>V</a:t>
            </a:r>
            <a:r>
              <a:rPr lang="en-US" baseline="-25000" dirty="0"/>
              <a:t>CE</a:t>
            </a:r>
          </a:p>
        </p:txBody>
      </p:sp>
      <p:sp>
        <p:nvSpPr>
          <p:cNvPr id="377" name="Rectangle 376"/>
          <p:cNvSpPr/>
          <p:nvPr/>
        </p:nvSpPr>
        <p:spPr>
          <a:xfrm>
            <a:off x="5513223" y="61395"/>
            <a:ext cx="4178499" cy="707886"/>
          </a:xfrm>
          <a:prstGeom prst="rect">
            <a:avLst/>
          </a:prstGeom>
        </p:spPr>
        <p:txBody>
          <a:bodyPr wrap="square">
            <a:spAutoFit/>
          </a:bodyPr>
          <a:lstStyle/>
          <a:p>
            <a:r>
              <a:rPr lang="en-US" sz="2000" b="1" dirty="0">
                <a:solidFill>
                  <a:srgbClr val="CB333B"/>
                </a:solidFill>
              </a:rPr>
              <a:t>V</a:t>
            </a:r>
            <a:r>
              <a:rPr lang="en-US" sz="2000" b="1" baseline="-25000" dirty="0">
                <a:solidFill>
                  <a:srgbClr val="CB333B"/>
                </a:solidFill>
              </a:rPr>
              <a:t>BE</a:t>
            </a:r>
            <a:r>
              <a:rPr lang="en-US" sz="2000" b="1" dirty="0">
                <a:solidFill>
                  <a:srgbClr val="CB333B"/>
                </a:solidFill>
              </a:rPr>
              <a:t> is the voltage from the digital pin  &amp; V</a:t>
            </a:r>
            <a:r>
              <a:rPr lang="en-US" sz="2000" b="1" baseline="-25000" dirty="0">
                <a:solidFill>
                  <a:srgbClr val="CB333B"/>
                </a:solidFill>
              </a:rPr>
              <a:t>CE</a:t>
            </a:r>
            <a:r>
              <a:rPr lang="en-US" sz="2000" b="1" dirty="0">
                <a:solidFill>
                  <a:srgbClr val="CB333B"/>
                </a:solidFill>
              </a:rPr>
              <a:t> is the 5V power source</a:t>
            </a:r>
          </a:p>
        </p:txBody>
      </p:sp>
      <p:grpSp>
        <p:nvGrpSpPr>
          <p:cNvPr id="242" name="Group 241">
            <a:extLst>
              <a:ext uri="{FF2B5EF4-FFF2-40B4-BE49-F238E27FC236}">
                <a16:creationId xmlns:a16="http://schemas.microsoft.com/office/drawing/2014/main" id="{AAD64DE2-E83D-461A-B57E-F580D0D660DE}"/>
              </a:ext>
            </a:extLst>
          </p:cNvPr>
          <p:cNvGrpSpPr/>
          <p:nvPr/>
        </p:nvGrpSpPr>
        <p:grpSpPr>
          <a:xfrm>
            <a:off x="8378385" y="3841752"/>
            <a:ext cx="3006647" cy="1654564"/>
            <a:chOff x="7420150" y="-147996"/>
            <a:chExt cx="3006647" cy="1654564"/>
          </a:xfrm>
        </p:grpSpPr>
        <p:pic>
          <p:nvPicPr>
            <p:cNvPr id="260" name="Picture 259"/>
            <p:cNvPicPr>
              <a:picLocks noChangeAspect="1"/>
            </p:cNvPicPr>
            <p:nvPr/>
          </p:nvPicPr>
          <p:blipFill>
            <a:blip r:embed="rId2"/>
            <a:stretch>
              <a:fillRect/>
            </a:stretch>
          </p:blipFill>
          <p:spPr>
            <a:xfrm>
              <a:off x="8954561" y="1083659"/>
              <a:ext cx="245357" cy="326157"/>
            </a:xfrm>
            <a:prstGeom prst="rect">
              <a:avLst/>
            </a:prstGeom>
          </p:spPr>
        </p:pic>
        <p:sp>
          <p:nvSpPr>
            <p:cNvPr id="277" name="TextBox 276"/>
            <p:cNvSpPr txBox="1"/>
            <p:nvPr/>
          </p:nvSpPr>
          <p:spPr>
            <a:xfrm>
              <a:off x="9188751" y="1123448"/>
              <a:ext cx="306494" cy="369332"/>
            </a:xfrm>
            <a:prstGeom prst="rect">
              <a:avLst/>
            </a:prstGeom>
            <a:noFill/>
          </p:spPr>
          <p:txBody>
            <a:bodyPr wrap="none" rtlCol="0">
              <a:spAutoFit/>
            </a:bodyPr>
            <a:lstStyle/>
            <a:p>
              <a:r>
                <a:rPr lang="en-US" dirty="0"/>
                <a:t>n</a:t>
              </a:r>
            </a:p>
          </p:txBody>
        </p:sp>
        <p:pic>
          <p:nvPicPr>
            <p:cNvPr id="278" name="Picture 277"/>
            <p:cNvPicPr>
              <a:picLocks noChangeAspect="1"/>
            </p:cNvPicPr>
            <p:nvPr/>
          </p:nvPicPr>
          <p:blipFill>
            <a:blip r:embed="rId3"/>
            <a:stretch>
              <a:fillRect/>
            </a:stretch>
          </p:blipFill>
          <p:spPr>
            <a:xfrm>
              <a:off x="9620386" y="646391"/>
              <a:ext cx="261875" cy="325360"/>
            </a:xfrm>
            <a:prstGeom prst="rect">
              <a:avLst/>
            </a:prstGeom>
          </p:spPr>
        </p:pic>
        <p:pic>
          <p:nvPicPr>
            <p:cNvPr id="280" name="Picture 279"/>
            <p:cNvPicPr>
              <a:picLocks noChangeAspect="1"/>
            </p:cNvPicPr>
            <p:nvPr/>
          </p:nvPicPr>
          <p:blipFill>
            <a:blip r:embed="rId3"/>
            <a:stretch>
              <a:fillRect/>
            </a:stretch>
          </p:blipFill>
          <p:spPr>
            <a:xfrm>
              <a:off x="9696852" y="1015715"/>
              <a:ext cx="261875" cy="325360"/>
            </a:xfrm>
            <a:prstGeom prst="rect">
              <a:avLst/>
            </a:prstGeom>
          </p:spPr>
        </p:pic>
        <p:pic>
          <p:nvPicPr>
            <p:cNvPr id="281" name="Picture 280"/>
            <p:cNvPicPr>
              <a:picLocks noChangeAspect="1"/>
            </p:cNvPicPr>
            <p:nvPr/>
          </p:nvPicPr>
          <p:blipFill>
            <a:blip r:embed="rId3"/>
            <a:stretch>
              <a:fillRect/>
            </a:stretch>
          </p:blipFill>
          <p:spPr>
            <a:xfrm>
              <a:off x="9784568" y="427144"/>
              <a:ext cx="261875" cy="325360"/>
            </a:xfrm>
            <a:prstGeom prst="rect">
              <a:avLst/>
            </a:prstGeom>
          </p:spPr>
        </p:pic>
        <p:pic>
          <p:nvPicPr>
            <p:cNvPr id="282" name="Picture 281"/>
            <p:cNvPicPr>
              <a:picLocks noChangeAspect="1"/>
            </p:cNvPicPr>
            <p:nvPr/>
          </p:nvPicPr>
          <p:blipFill>
            <a:blip r:embed="rId3"/>
            <a:stretch>
              <a:fillRect/>
            </a:stretch>
          </p:blipFill>
          <p:spPr>
            <a:xfrm>
              <a:off x="10048106" y="600866"/>
              <a:ext cx="261875" cy="325360"/>
            </a:xfrm>
            <a:prstGeom prst="rect">
              <a:avLst/>
            </a:prstGeom>
          </p:spPr>
        </p:pic>
        <p:pic>
          <p:nvPicPr>
            <p:cNvPr id="283" name="Picture 282"/>
            <p:cNvPicPr>
              <a:picLocks noChangeAspect="1"/>
            </p:cNvPicPr>
            <p:nvPr/>
          </p:nvPicPr>
          <p:blipFill>
            <a:blip r:embed="rId3"/>
            <a:stretch>
              <a:fillRect/>
            </a:stretch>
          </p:blipFill>
          <p:spPr>
            <a:xfrm>
              <a:off x="9978671" y="989609"/>
              <a:ext cx="261875" cy="325360"/>
            </a:xfrm>
            <a:prstGeom prst="rect">
              <a:avLst/>
            </a:prstGeom>
          </p:spPr>
        </p:pic>
        <p:pic>
          <p:nvPicPr>
            <p:cNvPr id="284" name="Picture 283"/>
            <p:cNvPicPr>
              <a:picLocks noChangeAspect="1"/>
            </p:cNvPicPr>
            <p:nvPr/>
          </p:nvPicPr>
          <p:blipFill>
            <a:blip r:embed="rId3"/>
            <a:stretch>
              <a:fillRect/>
            </a:stretch>
          </p:blipFill>
          <p:spPr>
            <a:xfrm>
              <a:off x="9835546" y="769835"/>
              <a:ext cx="261875" cy="325360"/>
            </a:xfrm>
            <a:prstGeom prst="rect">
              <a:avLst/>
            </a:prstGeom>
          </p:spPr>
        </p:pic>
        <p:sp>
          <p:nvSpPr>
            <p:cNvPr id="202" name="TextBox 201"/>
            <p:cNvSpPr txBox="1"/>
            <p:nvPr/>
          </p:nvSpPr>
          <p:spPr>
            <a:xfrm>
              <a:off x="8608150" y="-135070"/>
              <a:ext cx="651512" cy="369332"/>
            </a:xfrm>
            <a:prstGeom prst="rect">
              <a:avLst/>
            </a:prstGeom>
            <a:noFill/>
          </p:spPr>
          <p:txBody>
            <a:bodyPr wrap="square" rtlCol="0">
              <a:spAutoFit/>
            </a:bodyPr>
            <a:lstStyle/>
            <a:p>
              <a:r>
                <a:rPr lang="en-US" b="1" dirty="0">
                  <a:solidFill>
                    <a:srgbClr val="00B0F0"/>
                  </a:solidFill>
                </a:rPr>
                <a:t>Base</a:t>
              </a:r>
            </a:p>
          </p:txBody>
        </p:sp>
        <p:sp>
          <p:nvSpPr>
            <p:cNvPr id="203" name="TextBox 202"/>
            <p:cNvSpPr txBox="1"/>
            <p:nvPr/>
          </p:nvSpPr>
          <p:spPr>
            <a:xfrm>
              <a:off x="7482766" y="-147996"/>
              <a:ext cx="896837" cy="369332"/>
            </a:xfrm>
            <a:prstGeom prst="rect">
              <a:avLst/>
            </a:prstGeom>
            <a:noFill/>
          </p:spPr>
          <p:txBody>
            <a:bodyPr wrap="square" rtlCol="0">
              <a:spAutoFit/>
            </a:bodyPr>
            <a:lstStyle/>
            <a:p>
              <a:r>
                <a:rPr lang="en-US" b="1" dirty="0">
                  <a:solidFill>
                    <a:srgbClr val="CB333B"/>
                  </a:solidFill>
                </a:rPr>
                <a:t>Emitter</a:t>
              </a:r>
            </a:p>
          </p:txBody>
        </p:sp>
        <p:sp>
          <p:nvSpPr>
            <p:cNvPr id="205" name="TextBox 204"/>
            <p:cNvSpPr txBox="1"/>
            <p:nvPr/>
          </p:nvSpPr>
          <p:spPr>
            <a:xfrm>
              <a:off x="7420150" y="1137236"/>
              <a:ext cx="538994" cy="369332"/>
            </a:xfrm>
            <a:prstGeom prst="rect">
              <a:avLst/>
            </a:prstGeom>
            <a:noFill/>
          </p:spPr>
          <p:txBody>
            <a:bodyPr wrap="none" rtlCol="0">
              <a:spAutoFit/>
            </a:bodyPr>
            <a:lstStyle/>
            <a:p>
              <a:r>
                <a:rPr lang="en-US" dirty="0"/>
                <a:t>n++</a:t>
              </a:r>
            </a:p>
          </p:txBody>
        </p:sp>
        <p:sp>
          <p:nvSpPr>
            <p:cNvPr id="212" name="TextBox 211"/>
            <p:cNvSpPr txBox="1"/>
            <p:nvPr/>
          </p:nvSpPr>
          <p:spPr>
            <a:xfrm>
              <a:off x="8470518" y="1102389"/>
              <a:ext cx="282184" cy="369332"/>
            </a:xfrm>
            <a:prstGeom prst="rect">
              <a:avLst/>
            </a:prstGeom>
            <a:noFill/>
          </p:spPr>
          <p:txBody>
            <a:bodyPr wrap="square" rtlCol="0">
              <a:spAutoFit/>
            </a:bodyPr>
            <a:lstStyle/>
            <a:p>
              <a:r>
                <a:rPr lang="en-US" dirty="0"/>
                <a:t>p</a:t>
              </a:r>
            </a:p>
          </p:txBody>
        </p:sp>
        <p:pic>
          <p:nvPicPr>
            <p:cNvPr id="220" name="Picture 219"/>
            <p:cNvPicPr>
              <a:picLocks noChangeAspect="1"/>
            </p:cNvPicPr>
            <p:nvPr/>
          </p:nvPicPr>
          <p:blipFill>
            <a:blip r:embed="rId2"/>
            <a:stretch>
              <a:fillRect/>
            </a:stretch>
          </p:blipFill>
          <p:spPr>
            <a:xfrm>
              <a:off x="8566304" y="422066"/>
              <a:ext cx="245357" cy="326157"/>
            </a:xfrm>
            <a:prstGeom prst="rect">
              <a:avLst/>
            </a:prstGeom>
          </p:spPr>
        </p:pic>
        <p:pic>
          <p:nvPicPr>
            <p:cNvPr id="221" name="Picture 220"/>
            <p:cNvPicPr>
              <a:picLocks noChangeAspect="1"/>
            </p:cNvPicPr>
            <p:nvPr/>
          </p:nvPicPr>
          <p:blipFill>
            <a:blip r:embed="rId2"/>
            <a:stretch>
              <a:fillRect/>
            </a:stretch>
          </p:blipFill>
          <p:spPr>
            <a:xfrm>
              <a:off x="8658197" y="997294"/>
              <a:ext cx="245357" cy="326157"/>
            </a:xfrm>
            <a:prstGeom prst="rect">
              <a:avLst/>
            </a:prstGeom>
          </p:spPr>
        </p:pic>
        <p:pic>
          <p:nvPicPr>
            <p:cNvPr id="222" name="Picture 221"/>
            <p:cNvPicPr>
              <a:picLocks noChangeAspect="1"/>
            </p:cNvPicPr>
            <p:nvPr/>
          </p:nvPicPr>
          <p:blipFill>
            <a:blip r:embed="rId2"/>
            <a:stretch>
              <a:fillRect/>
            </a:stretch>
          </p:blipFill>
          <p:spPr>
            <a:xfrm>
              <a:off x="8610809" y="694286"/>
              <a:ext cx="245357" cy="326157"/>
            </a:xfrm>
            <a:prstGeom prst="rect">
              <a:avLst/>
            </a:prstGeom>
          </p:spPr>
        </p:pic>
        <p:sp>
          <p:nvSpPr>
            <p:cNvPr id="223" name="TextBox 222"/>
            <p:cNvSpPr txBox="1"/>
            <p:nvPr/>
          </p:nvSpPr>
          <p:spPr>
            <a:xfrm>
              <a:off x="9385058" y="-118221"/>
              <a:ext cx="1041739" cy="369332"/>
            </a:xfrm>
            <a:prstGeom prst="rect">
              <a:avLst/>
            </a:prstGeom>
            <a:noFill/>
          </p:spPr>
          <p:txBody>
            <a:bodyPr wrap="square" rtlCol="0">
              <a:spAutoFit/>
            </a:bodyPr>
            <a:lstStyle/>
            <a:p>
              <a:r>
                <a:rPr lang="en-US" b="1" dirty="0">
                  <a:solidFill>
                    <a:srgbClr val="7030A0"/>
                  </a:solidFill>
                </a:rPr>
                <a:t>Collector</a:t>
              </a:r>
            </a:p>
          </p:txBody>
        </p:sp>
        <p:grpSp>
          <p:nvGrpSpPr>
            <p:cNvPr id="257" name="Group 256"/>
            <p:cNvGrpSpPr/>
            <p:nvPr/>
          </p:nvGrpSpPr>
          <p:grpSpPr>
            <a:xfrm>
              <a:off x="9241533" y="419532"/>
              <a:ext cx="483357" cy="861660"/>
              <a:chOff x="6099146" y="4373877"/>
              <a:chExt cx="483357" cy="861660"/>
            </a:xfrm>
          </p:grpSpPr>
          <p:pic>
            <p:nvPicPr>
              <p:cNvPr id="270" name="Picture 269"/>
              <p:cNvPicPr>
                <a:picLocks noChangeAspect="1"/>
              </p:cNvPicPr>
              <p:nvPr/>
            </p:nvPicPr>
            <p:blipFill>
              <a:blip r:embed="rId3"/>
              <a:stretch>
                <a:fillRect/>
              </a:stretch>
            </p:blipFill>
            <p:spPr>
              <a:xfrm>
                <a:off x="6243317" y="4373877"/>
                <a:ext cx="277386" cy="344631"/>
              </a:xfrm>
              <a:prstGeom prst="rect">
                <a:avLst/>
              </a:prstGeom>
            </p:spPr>
          </p:pic>
          <p:pic>
            <p:nvPicPr>
              <p:cNvPr id="271" name="Picture 270"/>
              <p:cNvPicPr>
                <a:picLocks noChangeAspect="1"/>
              </p:cNvPicPr>
              <p:nvPr/>
            </p:nvPicPr>
            <p:blipFill>
              <a:blip r:embed="rId3"/>
              <a:stretch>
                <a:fillRect/>
              </a:stretch>
            </p:blipFill>
            <p:spPr>
              <a:xfrm>
                <a:off x="6305117" y="4890906"/>
                <a:ext cx="277386" cy="344631"/>
              </a:xfrm>
              <a:prstGeom prst="rect">
                <a:avLst/>
              </a:prstGeom>
            </p:spPr>
          </p:pic>
          <p:pic>
            <p:nvPicPr>
              <p:cNvPr id="272" name="Picture 271"/>
              <p:cNvPicPr>
                <a:picLocks noChangeAspect="1"/>
              </p:cNvPicPr>
              <p:nvPr/>
            </p:nvPicPr>
            <p:blipFill>
              <a:blip r:embed="rId3"/>
              <a:stretch>
                <a:fillRect/>
              </a:stretch>
            </p:blipFill>
            <p:spPr>
              <a:xfrm>
                <a:off x="6099146" y="4672392"/>
                <a:ext cx="277386" cy="344631"/>
              </a:xfrm>
              <a:prstGeom prst="rect">
                <a:avLst/>
              </a:prstGeom>
            </p:spPr>
          </p:pic>
        </p:grpSp>
        <p:pic>
          <p:nvPicPr>
            <p:cNvPr id="259" name="Picture 258"/>
            <p:cNvPicPr>
              <a:picLocks noChangeAspect="1"/>
            </p:cNvPicPr>
            <p:nvPr/>
          </p:nvPicPr>
          <p:blipFill>
            <a:blip r:embed="rId2"/>
            <a:stretch>
              <a:fillRect/>
            </a:stretch>
          </p:blipFill>
          <p:spPr>
            <a:xfrm>
              <a:off x="8772126" y="518885"/>
              <a:ext cx="245357" cy="326157"/>
            </a:xfrm>
            <a:prstGeom prst="rect">
              <a:avLst/>
            </a:prstGeom>
          </p:spPr>
        </p:pic>
        <p:pic>
          <p:nvPicPr>
            <p:cNvPr id="261" name="Picture 260"/>
            <p:cNvPicPr>
              <a:picLocks noChangeAspect="1"/>
            </p:cNvPicPr>
            <p:nvPr/>
          </p:nvPicPr>
          <p:blipFill>
            <a:blip r:embed="rId2"/>
            <a:stretch>
              <a:fillRect/>
            </a:stretch>
          </p:blipFill>
          <p:spPr>
            <a:xfrm>
              <a:off x="8847683" y="250445"/>
              <a:ext cx="245357" cy="326157"/>
            </a:xfrm>
            <a:prstGeom prst="rect">
              <a:avLst/>
            </a:prstGeom>
          </p:spPr>
        </p:pic>
        <p:sp>
          <p:nvSpPr>
            <p:cNvPr id="29" name="Flowchart: Delay 28">
              <a:extLst>
                <a:ext uri="{FF2B5EF4-FFF2-40B4-BE49-F238E27FC236}">
                  <a16:creationId xmlns:a16="http://schemas.microsoft.com/office/drawing/2014/main" id="{AAF27684-85F9-498B-A494-A3F62760A837}"/>
                </a:ext>
              </a:extLst>
            </p:cNvPr>
            <p:cNvSpPr/>
            <p:nvPr/>
          </p:nvSpPr>
          <p:spPr>
            <a:xfrm rot="16200000" flipV="1">
              <a:off x="8293154" y="-654640"/>
              <a:ext cx="1213632" cy="2933501"/>
            </a:xfrm>
            <a:prstGeom prst="flowChartDelay">
              <a:avLst/>
            </a:prstGeom>
            <a:solidFill>
              <a:srgbClr val="595959">
                <a:alpha val="4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3E0CEAA4-1472-4C97-B0C2-B64E409F8A3A}"/>
                </a:ext>
              </a:extLst>
            </p:cNvPr>
            <p:cNvCxnSpPr>
              <a:cxnSpLocks/>
            </p:cNvCxnSpPr>
            <p:nvPr/>
          </p:nvCxnSpPr>
          <p:spPr>
            <a:xfrm>
              <a:off x="8473281" y="232794"/>
              <a:ext cx="0" cy="1165682"/>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C1CCBF2-F3B1-4538-9403-AAECED9ABAFF}"/>
                </a:ext>
              </a:extLst>
            </p:cNvPr>
            <p:cNvCxnSpPr>
              <a:cxnSpLocks/>
            </p:cNvCxnSpPr>
            <p:nvPr/>
          </p:nvCxnSpPr>
          <p:spPr>
            <a:xfrm>
              <a:off x="9196246" y="231121"/>
              <a:ext cx="0" cy="114572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0DB54BBE-FC30-4839-A8A8-46933C6BDC2E}"/>
                </a:ext>
              </a:extLst>
            </p:cNvPr>
            <p:cNvPicPr>
              <a:picLocks noChangeAspect="1"/>
            </p:cNvPicPr>
            <p:nvPr/>
          </p:nvPicPr>
          <p:blipFill>
            <a:blip r:embed="rId3"/>
            <a:stretch>
              <a:fillRect/>
            </a:stretch>
          </p:blipFill>
          <p:spPr>
            <a:xfrm>
              <a:off x="7598895" y="542149"/>
              <a:ext cx="277386" cy="344631"/>
            </a:xfrm>
            <a:prstGeom prst="rect">
              <a:avLst/>
            </a:prstGeom>
          </p:spPr>
        </p:pic>
        <p:pic>
          <p:nvPicPr>
            <p:cNvPr id="126" name="Picture 125">
              <a:extLst>
                <a:ext uri="{FF2B5EF4-FFF2-40B4-BE49-F238E27FC236}">
                  <a16:creationId xmlns:a16="http://schemas.microsoft.com/office/drawing/2014/main" id="{8C32FCB6-8E75-45F5-956A-A884CDE5B38E}"/>
                </a:ext>
              </a:extLst>
            </p:cNvPr>
            <p:cNvPicPr>
              <a:picLocks noChangeAspect="1"/>
            </p:cNvPicPr>
            <p:nvPr/>
          </p:nvPicPr>
          <p:blipFill>
            <a:blip r:embed="rId3"/>
            <a:stretch>
              <a:fillRect/>
            </a:stretch>
          </p:blipFill>
          <p:spPr>
            <a:xfrm>
              <a:off x="7731263" y="852125"/>
              <a:ext cx="277386" cy="344631"/>
            </a:xfrm>
            <a:prstGeom prst="rect">
              <a:avLst/>
            </a:prstGeom>
          </p:spPr>
        </p:pic>
        <p:pic>
          <p:nvPicPr>
            <p:cNvPr id="128" name="Picture 127">
              <a:extLst>
                <a:ext uri="{FF2B5EF4-FFF2-40B4-BE49-F238E27FC236}">
                  <a16:creationId xmlns:a16="http://schemas.microsoft.com/office/drawing/2014/main" id="{D5C07011-8CF9-4BEA-995E-9A505D1FA545}"/>
                </a:ext>
              </a:extLst>
            </p:cNvPr>
            <p:cNvPicPr>
              <a:picLocks noChangeAspect="1"/>
            </p:cNvPicPr>
            <p:nvPr/>
          </p:nvPicPr>
          <p:blipFill>
            <a:blip r:embed="rId3"/>
            <a:stretch>
              <a:fillRect/>
            </a:stretch>
          </p:blipFill>
          <p:spPr>
            <a:xfrm>
              <a:off x="7788063" y="346342"/>
              <a:ext cx="277386" cy="344631"/>
            </a:xfrm>
            <a:prstGeom prst="rect">
              <a:avLst/>
            </a:prstGeom>
          </p:spPr>
        </p:pic>
        <p:pic>
          <p:nvPicPr>
            <p:cNvPr id="130" name="Picture 129">
              <a:extLst>
                <a:ext uri="{FF2B5EF4-FFF2-40B4-BE49-F238E27FC236}">
                  <a16:creationId xmlns:a16="http://schemas.microsoft.com/office/drawing/2014/main" id="{001A3FEB-EB7B-45AE-8D8C-2C040E5C0A00}"/>
                </a:ext>
              </a:extLst>
            </p:cNvPr>
            <p:cNvPicPr>
              <a:picLocks noChangeAspect="1"/>
            </p:cNvPicPr>
            <p:nvPr/>
          </p:nvPicPr>
          <p:blipFill>
            <a:blip r:embed="rId3"/>
            <a:stretch>
              <a:fillRect/>
            </a:stretch>
          </p:blipFill>
          <p:spPr>
            <a:xfrm>
              <a:off x="7850947" y="623199"/>
              <a:ext cx="277386" cy="344631"/>
            </a:xfrm>
            <a:prstGeom prst="rect">
              <a:avLst/>
            </a:prstGeom>
          </p:spPr>
        </p:pic>
        <p:pic>
          <p:nvPicPr>
            <p:cNvPr id="131" name="Picture 130">
              <a:extLst>
                <a:ext uri="{FF2B5EF4-FFF2-40B4-BE49-F238E27FC236}">
                  <a16:creationId xmlns:a16="http://schemas.microsoft.com/office/drawing/2014/main" id="{FF8A9EC6-B68E-4F5D-AB83-D6167E5C2B05}"/>
                </a:ext>
              </a:extLst>
            </p:cNvPr>
            <p:cNvPicPr>
              <a:picLocks noChangeAspect="1"/>
            </p:cNvPicPr>
            <p:nvPr/>
          </p:nvPicPr>
          <p:blipFill>
            <a:blip r:embed="rId3"/>
            <a:stretch>
              <a:fillRect/>
            </a:stretch>
          </p:blipFill>
          <p:spPr>
            <a:xfrm>
              <a:off x="7442046" y="733053"/>
              <a:ext cx="277386" cy="359165"/>
            </a:xfrm>
            <a:prstGeom prst="rect">
              <a:avLst/>
            </a:prstGeom>
          </p:spPr>
        </p:pic>
        <p:pic>
          <p:nvPicPr>
            <p:cNvPr id="132" name="Picture 131">
              <a:extLst>
                <a:ext uri="{FF2B5EF4-FFF2-40B4-BE49-F238E27FC236}">
                  <a16:creationId xmlns:a16="http://schemas.microsoft.com/office/drawing/2014/main" id="{46869950-2870-4549-85BD-B37E58631825}"/>
                </a:ext>
              </a:extLst>
            </p:cNvPr>
            <p:cNvPicPr>
              <a:picLocks noChangeAspect="1"/>
            </p:cNvPicPr>
            <p:nvPr/>
          </p:nvPicPr>
          <p:blipFill>
            <a:blip r:embed="rId3"/>
            <a:stretch>
              <a:fillRect/>
            </a:stretch>
          </p:blipFill>
          <p:spPr>
            <a:xfrm>
              <a:off x="7482766" y="984329"/>
              <a:ext cx="277386" cy="344631"/>
            </a:xfrm>
            <a:prstGeom prst="rect">
              <a:avLst/>
            </a:prstGeom>
          </p:spPr>
        </p:pic>
        <p:grpSp>
          <p:nvGrpSpPr>
            <p:cNvPr id="133" name="Group 132">
              <a:extLst>
                <a:ext uri="{FF2B5EF4-FFF2-40B4-BE49-F238E27FC236}">
                  <a16:creationId xmlns:a16="http://schemas.microsoft.com/office/drawing/2014/main" id="{F82E1F98-0E1E-4C7D-B34A-3D3D196146C0}"/>
                </a:ext>
              </a:extLst>
            </p:cNvPr>
            <p:cNvGrpSpPr/>
            <p:nvPr/>
          </p:nvGrpSpPr>
          <p:grpSpPr>
            <a:xfrm>
              <a:off x="8115383" y="298165"/>
              <a:ext cx="281261" cy="950768"/>
              <a:chOff x="6239442" y="4373877"/>
              <a:chExt cx="281261" cy="950768"/>
            </a:xfrm>
          </p:grpSpPr>
          <p:pic>
            <p:nvPicPr>
              <p:cNvPr id="134" name="Picture 133">
                <a:extLst>
                  <a:ext uri="{FF2B5EF4-FFF2-40B4-BE49-F238E27FC236}">
                    <a16:creationId xmlns:a16="http://schemas.microsoft.com/office/drawing/2014/main" id="{B6BED873-0E32-49EF-ACBC-72B7DB53E2AC}"/>
                  </a:ext>
                </a:extLst>
              </p:cNvPr>
              <p:cNvPicPr>
                <a:picLocks noChangeAspect="1"/>
              </p:cNvPicPr>
              <p:nvPr/>
            </p:nvPicPr>
            <p:blipFill>
              <a:blip r:embed="rId3">
                <a:duotone>
                  <a:schemeClr val="bg2">
                    <a:shade val="45000"/>
                    <a:satMod val="135000"/>
                  </a:schemeClr>
                  <a:prstClr val="white"/>
                </a:duotone>
              </a:blip>
              <a:stretch>
                <a:fillRect/>
              </a:stretch>
            </p:blipFill>
            <p:spPr>
              <a:xfrm>
                <a:off x="6243317" y="4373877"/>
                <a:ext cx="277386" cy="344631"/>
              </a:xfrm>
              <a:prstGeom prst="rect">
                <a:avLst/>
              </a:prstGeom>
            </p:spPr>
          </p:pic>
          <p:pic>
            <p:nvPicPr>
              <p:cNvPr id="135" name="Picture 134">
                <a:extLst>
                  <a:ext uri="{FF2B5EF4-FFF2-40B4-BE49-F238E27FC236}">
                    <a16:creationId xmlns:a16="http://schemas.microsoft.com/office/drawing/2014/main" id="{8531581F-052E-4E77-8962-17DC9AA5D0C0}"/>
                  </a:ext>
                </a:extLst>
              </p:cNvPr>
              <p:cNvPicPr>
                <a:picLocks noChangeAspect="1"/>
              </p:cNvPicPr>
              <p:nvPr/>
            </p:nvPicPr>
            <p:blipFill>
              <a:blip r:embed="rId3">
                <a:duotone>
                  <a:schemeClr val="bg2">
                    <a:shade val="45000"/>
                    <a:satMod val="135000"/>
                  </a:schemeClr>
                  <a:prstClr val="white"/>
                </a:duotone>
              </a:blip>
              <a:stretch>
                <a:fillRect/>
              </a:stretch>
            </p:blipFill>
            <p:spPr>
              <a:xfrm>
                <a:off x="6239442" y="4980014"/>
                <a:ext cx="277386" cy="344631"/>
              </a:xfrm>
              <a:prstGeom prst="rect">
                <a:avLst/>
              </a:prstGeom>
            </p:spPr>
          </p:pic>
          <p:pic>
            <p:nvPicPr>
              <p:cNvPr id="136" name="Picture 135">
                <a:extLst>
                  <a:ext uri="{FF2B5EF4-FFF2-40B4-BE49-F238E27FC236}">
                    <a16:creationId xmlns:a16="http://schemas.microsoft.com/office/drawing/2014/main" id="{EF608BC5-1CB8-4353-A5AA-88A734CAD916}"/>
                  </a:ext>
                </a:extLst>
              </p:cNvPr>
              <p:cNvPicPr>
                <a:picLocks noChangeAspect="1"/>
              </p:cNvPicPr>
              <p:nvPr/>
            </p:nvPicPr>
            <p:blipFill>
              <a:blip r:embed="rId3">
                <a:duotone>
                  <a:schemeClr val="bg2">
                    <a:shade val="45000"/>
                    <a:satMod val="135000"/>
                  </a:schemeClr>
                  <a:prstClr val="white"/>
                </a:duotone>
              </a:blip>
              <a:stretch>
                <a:fillRect/>
              </a:stretch>
            </p:blipFill>
            <p:spPr>
              <a:xfrm>
                <a:off x="6242512" y="4672379"/>
                <a:ext cx="277386" cy="344631"/>
              </a:xfrm>
              <a:prstGeom prst="rect">
                <a:avLst/>
              </a:prstGeom>
            </p:spPr>
          </p:pic>
        </p:grpSp>
        <p:pic>
          <p:nvPicPr>
            <p:cNvPr id="137" name="Picture 136">
              <a:extLst>
                <a:ext uri="{FF2B5EF4-FFF2-40B4-BE49-F238E27FC236}">
                  <a16:creationId xmlns:a16="http://schemas.microsoft.com/office/drawing/2014/main" id="{73B22725-D986-460C-8885-9D109091F61D}"/>
                </a:ext>
              </a:extLst>
            </p:cNvPr>
            <p:cNvPicPr>
              <a:picLocks noChangeAspect="1"/>
            </p:cNvPicPr>
            <p:nvPr/>
          </p:nvPicPr>
          <p:blipFill>
            <a:blip r:embed="rId3"/>
            <a:stretch>
              <a:fillRect/>
            </a:stretch>
          </p:blipFill>
          <p:spPr>
            <a:xfrm>
              <a:off x="7853775" y="1136169"/>
              <a:ext cx="277386" cy="344631"/>
            </a:xfrm>
            <a:prstGeom prst="rect">
              <a:avLst/>
            </a:prstGeom>
          </p:spPr>
        </p:pic>
        <p:pic>
          <p:nvPicPr>
            <p:cNvPr id="138" name="Picture 137">
              <a:extLst>
                <a:ext uri="{FF2B5EF4-FFF2-40B4-BE49-F238E27FC236}">
                  <a16:creationId xmlns:a16="http://schemas.microsoft.com/office/drawing/2014/main" id="{E9C255B9-6039-412B-8A6F-4A3A2D3F5030}"/>
                </a:ext>
              </a:extLst>
            </p:cNvPr>
            <p:cNvPicPr>
              <a:picLocks noChangeAspect="1"/>
            </p:cNvPicPr>
            <p:nvPr/>
          </p:nvPicPr>
          <p:blipFill>
            <a:blip r:embed="rId3"/>
            <a:stretch>
              <a:fillRect/>
            </a:stretch>
          </p:blipFill>
          <p:spPr>
            <a:xfrm>
              <a:off x="8168545" y="1159206"/>
              <a:ext cx="277386" cy="344631"/>
            </a:xfrm>
            <a:prstGeom prst="rect">
              <a:avLst/>
            </a:prstGeom>
          </p:spPr>
        </p:pic>
        <p:cxnSp>
          <p:nvCxnSpPr>
            <p:cNvPr id="139" name="Straight Arrow Connector 138">
              <a:extLst>
                <a:ext uri="{FF2B5EF4-FFF2-40B4-BE49-F238E27FC236}">
                  <a16:creationId xmlns:a16="http://schemas.microsoft.com/office/drawing/2014/main" id="{77A5730B-E7FE-4DEF-9489-6C5EE9B8C7E3}"/>
                </a:ext>
              </a:extLst>
            </p:cNvPr>
            <p:cNvCxnSpPr>
              <a:cxnSpLocks/>
            </p:cNvCxnSpPr>
            <p:nvPr/>
          </p:nvCxnSpPr>
          <p:spPr>
            <a:xfrm>
              <a:off x="8304364" y="458380"/>
              <a:ext cx="105907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F378AD15-02AF-478D-A18C-F2B242D11F4B}"/>
                </a:ext>
              </a:extLst>
            </p:cNvPr>
            <p:cNvCxnSpPr>
              <a:cxnSpLocks/>
            </p:cNvCxnSpPr>
            <p:nvPr/>
          </p:nvCxnSpPr>
          <p:spPr>
            <a:xfrm>
              <a:off x="8236453" y="752504"/>
              <a:ext cx="11437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C4B5F6AE-8316-4C8E-814C-45FDA2F2AAE8}"/>
                </a:ext>
              </a:extLst>
            </p:cNvPr>
            <p:cNvCxnSpPr>
              <a:cxnSpLocks/>
            </p:cNvCxnSpPr>
            <p:nvPr/>
          </p:nvCxnSpPr>
          <p:spPr>
            <a:xfrm>
              <a:off x="8319151" y="1025114"/>
              <a:ext cx="107093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85" name="Picture 84">
            <a:extLst>
              <a:ext uri="{FF2B5EF4-FFF2-40B4-BE49-F238E27FC236}">
                <a16:creationId xmlns:a16="http://schemas.microsoft.com/office/drawing/2014/main" id="{EE34D214-B623-4885-B647-C4A04D437A14}"/>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5359" y="330247"/>
            <a:ext cx="2265778" cy="3360795"/>
          </a:xfrm>
          <a:prstGeom prst="rect">
            <a:avLst/>
          </a:prstGeom>
        </p:spPr>
      </p:pic>
    </p:spTree>
    <p:extLst>
      <p:ext uri="{BB962C8B-B14F-4D97-AF65-F5344CB8AC3E}">
        <p14:creationId xmlns:p14="http://schemas.microsoft.com/office/powerpoint/2010/main" val="293411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repeatCount="5000" fill="hold" nodeType="clickEffect">
                                  <p:stCondLst>
                                    <p:cond delay="0"/>
                                  </p:stCondLst>
                                  <p:childTnLst>
                                    <p:animEffect transition="out" filter="fade">
                                      <p:cBhvr>
                                        <p:cTn id="36" dur="500" tmFilter="0, 0; .2, .5; .8, .5; 1, 0"/>
                                        <p:tgtEl>
                                          <p:spTgt spid="288"/>
                                        </p:tgtEl>
                                      </p:cBhvr>
                                    </p:animEffect>
                                    <p:animScale>
                                      <p:cBhvr>
                                        <p:cTn id="37" dur="250" autoRev="1" fill="hold"/>
                                        <p:tgtEl>
                                          <p:spTgt spid="288"/>
                                        </p:tgtEl>
                                      </p:cBhvr>
                                      <p:by x="105000" y="105000"/>
                                    </p:animScale>
                                  </p:childTnLst>
                                </p:cTn>
                              </p:par>
                              <p:par>
                                <p:cTn id="38" presetID="26" presetClass="emph" presetSubtype="0" repeatCount="5000" fill="hold" nodeType="withEffect">
                                  <p:stCondLst>
                                    <p:cond delay="0"/>
                                  </p:stCondLst>
                                  <p:childTnLst>
                                    <p:animEffect transition="out" filter="fade">
                                      <p:cBhvr>
                                        <p:cTn id="39" dur="500" tmFilter="0, 0; .2, .5; .8, .5; 1, 0"/>
                                        <p:tgtEl>
                                          <p:spTgt spid="200"/>
                                        </p:tgtEl>
                                      </p:cBhvr>
                                    </p:animEffect>
                                    <p:animScale>
                                      <p:cBhvr>
                                        <p:cTn id="40" dur="250" autoRev="1" fill="hold"/>
                                        <p:tgtEl>
                                          <p:spTgt spid="200"/>
                                        </p:tgtEl>
                                      </p:cBhvr>
                                      <p:by x="105000" y="105000"/>
                                    </p:animScale>
                                  </p:childTnLst>
                                </p:cTn>
                              </p:par>
                              <p:par>
                                <p:cTn id="41" presetID="26" presetClass="emph" presetSubtype="0" repeatCount="5000" fill="hold" nodeType="withEffect">
                                  <p:stCondLst>
                                    <p:cond delay="0"/>
                                  </p:stCondLst>
                                  <p:childTnLst>
                                    <p:animEffect transition="out" filter="fade">
                                      <p:cBhvr>
                                        <p:cTn id="42" dur="500" tmFilter="0, 0; .2, .5; .8, .5; 1, 0"/>
                                        <p:tgtEl>
                                          <p:spTgt spid="195"/>
                                        </p:tgtEl>
                                      </p:cBhvr>
                                    </p:animEffect>
                                    <p:animScale>
                                      <p:cBhvr>
                                        <p:cTn id="43" dur="250" autoRev="1" fill="hold"/>
                                        <p:tgtEl>
                                          <p:spTgt spid="19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297" grpId="0"/>
      <p:bldP spid="376" grpId="0"/>
      <p:bldP spid="3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fld id="{AF9F945A-7155-4828-81E1-722329993529}" type="slidenum">
              <a:rPr lang="en-US" smtClean="0"/>
              <a:t>9</a:t>
            </a:fld>
            <a:endParaRPr lang="en-US"/>
          </a:p>
        </p:txBody>
      </p:sp>
      <p:sp>
        <p:nvSpPr>
          <p:cNvPr id="21" name="Title 1"/>
          <p:cNvSpPr>
            <a:spLocks noGrp="1"/>
          </p:cNvSpPr>
          <p:nvPr>
            <p:ph type="title" idx="4294967295"/>
          </p:nvPr>
        </p:nvSpPr>
        <p:spPr>
          <a:xfrm>
            <a:off x="0" y="153988"/>
            <a:ext cx="10515600" cy="704850"/>
          </a:xfrm>
        </p:spPr>
        <p:txBody>
          <a:bodyPr/>
          <a:lstStyle/>
          <a:p>
            <a:r>
              <a:rPr lang="en-US" dirty="0"/>
              <a:t>Transistors as switches</a:t>
            </a:r>
          </a:p>
        </p:txBody>
      </p:sp>
      <p:pic>
        <p:nvPicPr>
          <p:cNvPr id="84" name="Picture 83">
            <a:extLst>
              <a:ext uri="{FF2B5EF4-FFF2-40B4-BE49-F238E27FC236}">
                <a16:creationId xmlns:a16="http://schemas.microsoft.com/office/drawing/2014/main" id="{E68090D7-BCD5-442D-83AC-66FAB12D9544}"/>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330247"/>
            <a:ext cx="4095537" cy="5569234"/>
          </a:xfrm>
          <a:prstGeom prst="rect">
            <a:avLst/>
          </a:prstGeom>
        </p:spPr>
      </p:pic>
      <p:cxnSp>
        <p:nvCxnSpPr>
          <p:cNvPr id="86" name="Straight Connector 85">
            <a:extLst>
              <a:ext uri="{FF2B5EF4-FFF2-40B4-BE49-F238E27FC236}">
                <a16:creationId xmlns:a16="http://schemas.microsoft.com/office/drawing/2014/main" id="{7E9CFA9D-0F57-40FF-A958-6529F0CCB423}"/>
              </a:ext>
            </a:extLst>
          </p:cNvPr>
          <p:cNvCxnSpPr>
            <a:cxnSpLocks/>
          </p:cNvCxnSpPr>
          <p:nvPr/>
        </p:nvCxnSpPr>
        <p:spPr>
          <a:xfrm>
            <a:off x="9808858" y="907805"/>
            <a:ext cx="0" cy="727479"/>
          </a:xfrm>
          <a:prstGeom prst="line">
            <a:avLst/>
          </a:prstGeom>
          <a:ln w="76200">
            <a:solidFill>
              <a:srgbClr val="7030A0"/>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C07EA58F-2311-4B39-8AA1-D6293BBBF40D}"/>
              </a:ext>
            </a:extLst>
          </p:cNvPr>
          <p:cNvCxnSpPr>
            <a:cxnSpLocks/>
          </p:cNvCxnSpPr>
          <p:nvPr/>
        </p:nvCxnSpPr>
        <p:spPr>
          <a:xfrm>
            <a:off x="9835658" y="2665934"/>
            <a:ext cx="0" cy="391880"/>
          </a:xfrm>
          <a:prstGeom prst="line">
            <a:avLst/>
          </a:prstGeom>
          <a:ln w="76200">
            <a:solidFill>
              <a:srgbClr val="C00000"/>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A6B7A0E2-C6A2-4B01-ACC7-8C76A4A9E462}"/>
              </a:ext>
            </a:extLst>
          </p:cNvPr>
          <p:cNvCxnSpPr>
            <a:cxnSpLocks/>
          </p:cNvCxnSpPr>
          <p:nvPr/>
        </p:nvCxnSpPr>
        <p:spPr>
          <a:xfrm flipH="1">
            <a:off x="9104962" y="2266613"/>
            <a:ext cx="419418" cy="0"/>
          </a:xfrm>
          <a:prstGeom prst="line">
            <a:avLst/>
          </a:prstGeom>
          <a:ln w="76200">
            <a:solidFill>
              <a:srgbClr val="00B0F0"/>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3D174538-C731-4003-9EE4-2B0887BFC1F8}"/>
              </a:ext>
            </a:extLst>
          </p:cNvPr>
          <p:cNvGrpSpPr/>
          <p:nvPr/>
        </p:nvGrpSpPr>
        <p:grpSpPr>
          <a:xfrm>
            <a:off x="943141" y="1271545"/>
            <a:ext cx="5664488" cy="2440484"/>
            <a:chOff x="943141" y="1271545"/>
            <a:chExt cx="3551651" cy="1394389"/>
          </a:xfrm>
        </p:grpSpPr>
        <p:pic>
          <p:nvPicPr>
            <p:cNvPr id="104" name="Picture 103" descr="A circuit board&#10;&#10;Description automatically generated">
              <a:extLst>
                <a:ext uri="{FF2B5EF4-FFF2-40B4-BE49-F238E27FC236}">
                  <a16:creationId xmlns:a16="http://schemas.microsoft.com/office/drawing/2014/main" id="{9A6967D2-85EF-4F2D-9998-4610CEB58ECB}"/>
                </a:ext>
              </a:extLst>
            </p:cNvPr>
            <p:cNvPicPr>
              <a:picLocks noChangeAspect="1"/>
            </p:cNvPicPr>
            <p:nvPr/>
          </p:nvPicPr>
          <p:blipFill rotWithShape="1">
            <a:blip r:embed="rId3">
              <a:extLst>
                <a:ext uri="{28A0092B-C50C-407E-A947-70E740481C1C}">
                  <a14:useLocalDpi xmlns:a14="http://schemas.microsoft.com/office/drawing/2010/main" val="0"/>
                </a:ext>
              </a:extLst>
            </a:blip>
            <a:srcRect l="47918" t="46048" r="20564" b="35391"/>
            <a:stretch/>
          </p:blipFill>
          <p:spPr>
            <a:xfrm>
              <a:off x="943141" y="1271545"/>
              <a:ext cx="3551651" cy="1394389"/>
            </a:xfrm>
            <a:prstGeom prst="rect">
              <a:avLst/>
            </a:prstGeom>
          </p:spPr>
        </p:pic>
        <p:cxnSp>
          <p:nvCxnSpPr>
            <p:cNvPr id="105" name="Straight Connector 104">
              <a:extLst>
                <a:ext uri="{FF2B5EF4-FFF2-40B4-BE49-F238E27FC236}">
                  <a16:creationId xmlns:a16="http://schemas.microsoft.com/office/drawing/2014/main" id="{4E7D6B54-5B66-4831-96BD-44AF330C2AA2}"/>
                </a:ext>
              </a:extLst>
            </p:cNvPr>
            <p:cNvCxnSpPr>
              <a:cxnSpLocks/>
            </p:cNvCxnSpPr>
            <p:nvPr/>
          </p:nvCxnSpPr>
          <p:spPr>
            <a:xfrm>
              <a:off x="3531574" y="1777674"/>
              <a:ext cx="392144" cy="0"/>
            </a:xfrm>
            <a:prstGeom prst="line">
              <a:avLst/>
            </a:prstGeom>
            <a:ln w="76200">
              <a:solidFill>
                <a:srgbClr val="7030A0"/>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D13F05D-C154-449F-A407-DD7A9A1375C4}"/>
                </a:ext>
              </a:extLst>
            </p:cNvPr>
            <p:cNvCxnSpPr>
              <a:cxnSpLocks/>
            </p:cNvCxnSpPr>
            <p:nvPr/>
          </p:nvCxnSpPr>
          <p:spPr>
            <a:xfrm flipH="1">
              <a:off x="3468528" y="2032497"/>
              <a:ext cx="399530" cy="0"/>
            </a:xfrm>
            <a:prstGeom prst="line">
              <a:avLst/>
            </a:prstGeom>
            <a:ln w="76200">
              <a:solidFill>
                <a:srgbClr val="C00000"/>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7A8BF13C-493F-4A9D-947A-6DB0409474D9}"/>
                </a:ext>
              </a:extLst>
            </p:cNvPr>
            <p:cNvCxnSpPr>
              <a:cxnSpLocks/>
            </p:cNvCxnSpPr>
            <p:nvPr/>
          </p:nvCxnSpPr>
          <p:spPr>
            <a:xfrm flipH="1">
              <a:off x="3458584" y="1926670"/>
              <a:ext cx="419418" cy="0"/>
            </a:xfrm>
            <a:prstGeom prst="line">
              <a:avLst/>
            </a:prstGeom>
            <a:ln w="76200">
              <a:solidFill>
                <a:srgbClr val="00B0F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2783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nodeType="withEffect">
                                  <p:stCondLst>
                                    <p:cond delay="0"/>
                                  </p:stCondLst>
                                  <p:childTnLst>
                                    <p:animEffect transition="out" filter="fade">
                                      <p:cBhvr>
                                        <p:cTn id="6" dur="500" tmFilter="0, 0; .2, .5; .8, .5; 1, 0"/>
                                        <p:tgtEl>
                                          <p:spTgt spid="91"/>
                                        </p:tgtEl>
                                      </p:cBhvr>
                                    </p:animEffect>
                                    <p:animScale>
                                      <p:cBhvr>
                                        <p:cTn id="7" dur="250" autoRev="1" fill="hold"/>
                                        <p:tgtEl>
                                          <p:spTgt spid="91"/>
                                        </p:tgtEl>
                                      </p:cBhvr>
                                      <p:by x="105000" y="105000"/>
                                    </p:animScale>
                                  </p:childTnLst>
                                </p:cTn>
                              </p:par>
                              <p:par>
                                <p:cTn id="8" presetID="26" presetClass="emph" presetSubtype="0" repeatCount="5000" fill="hold" nodeType="withEffect">
                                  <p:stCondLst>
                                    <p:cond delay="0"/>
                                  </p:stCondLst>
                                  <p:childTnLst>
                                    <p:animEffect transition="out" filter="fade">
                                      <p:cBhvr>
                                        <p:cTn id="9" dur="500" tmFilter="0, 0; .2, .5; .8, .5; 1, 0"/>
                                        <p:tgtEl>
                                          <p:spTgt spid="86"/>
                                        </p:tgtEl>
                                      </p:cBhvr>
                                    </p:animEffect>
                                    <p:animScale>
                                      <p:cBhvr>
                                        <p:cTn id="10" dur="250" autoRev="1" fill="hold"/>
                                        <p:tgtEl>
                                          <p:spTgt spid="86"/>
                                        </p:tgtEl>
                                      </p:cBhvr>
                                      <p:by x="105000" y="105000"/>
                                    </p:animScale>
                                  </p:childTnLst>
                                </p:cTn>
                              </p:par>
                              <p:par>
                                <p:cTn id="11" presetID="26" presetClass="emph" presetSubtype="0" repeatCount="5000" fill="hold" nodeType="withEffect">
                                  <p:stCondLst>
                                    <p:cond delay="0"/>
                                  </p:stCondLst>
                                  <p:childTnLst>
                                    <p:animEffect transition="out" filter="fade">
                                      <p:cBhvr>
                                        <p:cTn id="12" dur="500" tmFilter="0, 0; .2, .5; .8, .5; 1, 0"/>
                                        <p:tgtEl>
                                          <p:spTgt spid="89"/>
                                        </p:tgtEl>
                                      </p:cBhvr>
                                    </p:animEffect>
                                    <p:animScale>
                                      <p:cBhvr>
                                        <p:cTn id="13" dur="250" autoRev="1" fill="hold"/>
                                        <p:tgtEl>
                                          <p:spTgt spid="8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TotalTime>
  <Words>1559</Words>
  <Application>Microsoft Office PowerPoint</Application>
  <PresentationFormat>Widescreen</PresentationFormat>
  <Paragraphs>260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 Math</vt:lpstr>
      <vt:lpstr>Courier New</vt:lpstr>
      <vt:lpstr>Symbol</vt:lpstr>
      <vt:lpstr>Times New Roman</vt:lpstr>
      <vt:lpstr>Office Theme</vt:lpstr>
      <vt:lpstr>Types of Sensors</vt:lpstr>
      <vt:lpstr>Transistors</vt:lpstr>
      <vt:lpstr>Transistors</vt:lpstr>
      <vt:lpstr>Implementation of a Transistor Circuit</vt:lpstr>
      <vt:lpstr>Implementation of a Transistor Circuit</vt:lpstr>
      <vt:lpstr>Transistors</vt:lpstr>
      <vt:lpstr>Transistors are made from Semiconductors</vt:lpstr>
      <vt:lpstr>Transistors as switches</vt:lpstr>
      <vt:lpstr>Transistors as switches</vt:lpstr>
      <vt:lpstr>Transistors with Arduino Application</vt:lpstr>
      <vt:lpstr>Transistors with Arduino Application</vt:lpstr>
      <vt:lpstr>Transistors with Arduino Application</vt:lpstr>
      <vt:lpstr>Transistors with Arduino Application</vt:lpstr>
      <vt:lpstr>PowerPoint Presentation</vt:lpstr>
      <vt:lpstr>Transistors with Arduino Project (Extension)</vt:lpstr>
      <vt:lpstr>Start Building Your Capstone Project Documentation “Preliminary Design Review (PDR) Presentation” (Prototype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Electricity</dc:title>
  <dc:creator>Krystal Corbett</dc:creator>
  <cp:lastModifiedBy>Marvin Nelson</cp:lastModifiedBy>
  <cp:revision>108</cp:revision>
  <cp:lastPrinted>2022-02-08T16:58:19Z</cp:lastPrinted>
  <dcterms:created xsi:type="dcterms:W3CDTF">2017-03-05T23:41:57Z</dcterms:created>
  <dcterms:modified xsi:type="dcterms:W3CDTF">2022-02-09T16:57:09Z</dcterms:modified>
</cp:coreProperties>
</file>