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65" r:id="rId5"/>
    <p:sldId id="264" r:id="rId6"/>
    <p:sldId id="267" r:id="rId7"/>
    <p:sldId id="266" r:id="rId8"/>
    <p:sldId id="270" r:id="rId9"/>
    <p:sldId id="271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894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F92518-9993-4EE6-91A4-51A5D5124D53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988534-1C50-48F4-AFFF-51476F79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1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2351-FB65-4476-B8C8-1647C088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1D86B-B201-416F-91BE-CB31DE0F0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ECE23-8792-4844-A507-21EF836A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EC1B-1576-4E92-B228-1F690E0F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C17E-7CBA-4F07-AD2A-9E9DAE1C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8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95B9-3E8D-43D1-A63E-964027F0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6858-9288-4FCD-B625-2460ADFE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2C99-1A93-465F-B35A-A591B008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9F96-6384-403D-8C40-51181C54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0FB2-9696-4454-AD0E-3CEF762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3BCCD-F669-4107-B6A2-72AED232F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7D208-AB90-4D4A-BDB2-8F2571CEF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6C01D-84B7-4578-83B7-93E1BB4E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0EACA-68C9-445E-9B38-679E19CA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6F411-4796-4BAB-8743-489BA42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06E-F306-4653-BD81-F91F2EE8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B78A-BF26-4DD6-B45F-E63AD112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CE034-21AE-4846-8A94-4DED3BCF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0264-6EF9-40F2-99CE-91E8D58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04B3-9931-46C7-932C-597AC10A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E903-10F7-4261-B249-0DD1D51E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5728-2046-46DF-89E9-8F3CB44EA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60D66-A5B7-444E-A1A2-F1568E8D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4720-7126-4AFD-AF2C-B318474F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D8E4D-4B49-483A-A642-C0B3F86C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0E1B-40C8-4A87-B16F-13B1C98D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4B0DB-5B12-4A64-B699-4A02063EF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1897-2A56-4FDC-BF04-3EFC86054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39173-299F-42D8-9E37-E762384E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38D94-670C-416B-BC3B-B596E84B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3C7F9-1253-4094-A16B-3B51A731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FF08-8F2B-4561-BDD8-CD67F6F0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1F219-FA3C-4E8C-8002-7659A5F0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760BB-D228-4B6B-AEB1-2170F6854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A4F09-7A57-4AD7-906F-2B8F687C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9C376-01C1-4433-B45D-AB09619C5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21062-3244-4EDD-A4F8-CDFC05D7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CCE51-C171-479D-B72E-03E3E684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971F5-B373-4693-83D6-E38B5B4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367B-8BE7-4826-98AD-7D540579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FED66-FF4B-43C4-B3B2-28C73D8F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9313B-BBBE-4B0B-BC64-F41621F6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AFFCB-C5A0-40C2-ABDD-4D5EA589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599423-6434-4461-B23D-9505172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36653-2AF6-4E56-B357-4AFF95B2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77DB8-6632-426E-B40C-9606D9E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93D9-7F08-48F2-B907-962A857B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D22C-C48D-403F-BED3-6DBDDAB1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8E051-3C5C-4915-A9C3-0A04AE6E8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E2F45-E337-405E-A4B7-CE857019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C2E6C-A9C3-4168-B178-B2E61E13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060A8-22BF-4C3B-933D-324E1904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0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7696-9599-4E8F-B77D-DB08369E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3D02F-7EA4-4B45-981B-FC84F5631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88A25-0F37-4015-B274-53587830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29527-77C0-4C40-AD00-62B87B07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06356-61EB-430D-9D6D-FFC9328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BBC87-3CD0-48B9-854E-A263BDAD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12379-E026-436A-9302-324F28A5F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4A2FD-72C8-4F71-BFF6-602005994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5657"/>
            <a:ext cx="10515600" cy="500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27EC-5B41-4614-ABE7-BE5F59351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497B-0297-423E-9A35-96FFD9F1FE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978F-1A67-4E5F-929D-1BB72FBBB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9311-633D-4D6B-9C47-265A27317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owchar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C4B4D-C2AC-4B3F-B84B-58305F80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127" y="781413"/>
            <a:ext cx="6452212" cy="2387600"/>
          </a:xfrm>
        </p:spPr>
        <p:txBody>
          <a:bodyPr/>
          <a:lstStyle/>
          <a:p>
            <a:r>
              <a:rPr lang="en-US" dirty="0"/>
              <a:t>Using Flowcharts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5F35-F743-4E5B-8E6D-914F513A9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127" y="3261088"/>
            <a:ext cx="6452212" cy="1655762"/>
          </a:xfrm>
        </p:spPr>
        <p:txBody>
          <a:bodyPr>
            <a:normAutofit/>
          </a:bodyPr>
          <a:lstStyle/>
          <a:p>
            <a:r>
              <a:rPr lang="en-US" sz="3600" dirty="0"/>
              <a:t>Designing and Documenting Processes, Control Algorithms and Software</a:t>
            </a:r>
          </a:p>
        </p:txBody>
      </p:sp>
      <p:pic>
        <p:nvPicPr>
          <p:cNvPr id="1026" name="Picture 2" descr="xkcd: Flowchart">
            <a:extLst>
              <a:ext uri="{FF2B5EF4-FFF2-40B4-BE49-F238E27FC236}">
                <a16:creationId xmlns:a16="http://schemas.microsoft.com/office/drawing/2014/main" id="{628702BD-785B-4868-96A6-9EA4F5A67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703" y="1397785"/>
            <a:ext cx="38290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99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57B6-EE14-4B39-AFD9-4DD0D98B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84AAA-9660-44CC-9966-18ACAAAE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/ Types of Flow Charts / Examples</a:t>
            </a:r>
          </a:p>
          <a:p>
            <a:r>
              <a:rPr lang="en-US" dirty="0"/>
              <a:t>Flow Charting Symbols</a:t>
            </a:r>
          </a:p>
          <a:p>
            <a:r>
              <a:rPr lang="en-US" dirty="0"/>
              <a:t>Working with PowerPoint (to generate Flowcharts / Project Documentation)</a:t>
            </a:r>
          </a:p>
          <a:p>
            <a:r>
              <a:rPr lang="en-US" dirty="0"/>
              <a:t>Flow Chart Cooling Control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393F6-E171-4711-BE8F-71C6EE2E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74" y="138020"/>
            <a:ext cx="6770040" cy="706029"/>
          </a:xfrm>
        </p:spPr>
        <p:txBody>
          <a:bodyPr/>
          <a:lstStyle/>
          <a:p>
            <a:r>
              <a:rPr lang="en-US" b="1" dirty="0"/>
              <a:t>Flow Charts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2C8FD0-2434-4902-9A01-39DEA5D79F1A}"/>
              </a:ext>
            </a:extLst>
          </p:cNvPr>
          <p:cNvSpPr/>
          <p:nvPr/>
        </p:nvSpPr>
        <p:spPr>
          <a:xfrm>
            <a:off x="423974" y="933927"/>
            <a:ext cx="70583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 flowchart is a type of diagram that represents a workflow or process. </a:t>
            </a:r>
          </a:p>
          <a:p>
            <a:endParaRPr lang="en-US" sz="3200" dirty="0"/>
          </a:p>
          <a:p>
            <a:r>
              <a:rPr lang="en-US" sz="3200" dirty="0"/>
              <a:t>A flowchart can also be defined as a diagrammatic representation of an algorithm, a step-by-step approach to solving a task.</a:t>
            </a:r>
          </a:p>
          <a:p>
            <a:endParaRPr lang="en-US" sz="3200" dirty="0"/>
          </a:p>
          <a:p>
            <a:r>
              <a:rPr lang="en-US" sz="3200" dirty="0"/>
              <a:t>Flowcharts are used in designing and documenting simple processes or programs.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1F09D5-45DF-4034-BE93-94C39B2DE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370" y="491035"/>
            <a:ext cx="4285656" cy="587593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433B5A5-A90C-4C25-89A3-599242D97728}"/>
              </a:ext>
            </a:extLst>
          </p:cNvPr>
          <p:cNvSpPr/>
          <p:nvPr/>
        </p:nvSpPr>
        <p:spPr>
          <a:xfrm>
            <a:off x="3338827" y="6258461"/>
            <a:ext cx="3999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https://en.wikipedia.org/wiki/Flowchart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94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E43A00-EF46-4503-81A8-A36BAEE6C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034" y="99152"/>
            <a:ext cx="8657879" cy="6659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EE44AD-9542-41B3-B2FA-8B57A24D674D}"/>
              </a:ext>
            </a:extLst>
          </p:cNvPr>
          <p:cNvSpPr txBox="1"/>
          <p:nvPr/>
        </p:nvSpPr>
        <p:spPr>
          <a:xfrm>
            <a:off x="253388" y="1046602"/>
            <a:ext cx="2788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Refrigeration System Control Logic</a:t>
            </a:r>
          </a:p>
        </p:txBody>
      </p:sp>
    </p:spTree>
    <p:extLst>
      <p:ext uri="{BB962C8B-B14F-4D97-AF65-F5344CB8AC3E}">
        <p14:creationId xmlns:p14="http://schemas.microsoft.com/office/powerpoint/2010/main" val="198023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0E832B8-62B4-46C0-BCA2-57EC5FE5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52514"/>
              </p:ext>
            </p:extLst>
          </p:nvPr>
        </p:nvGraphicFramePr>
        <p:xfrm>
          <a:off x="6468748" y="719666"/>
          <a:ext cx="4179906" cy="5857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953">
                  <a:extLst>
                    <a:ext uri="{9D8B030D-6E8A-4147-A177-3AD203B41FA5}">
                      <a16:colId xmlns:a16="http://schemas.microsoft.com/office/drawing/2014/main" val="3619017056"/>
                    </a:ext>
                  </a:extLst>
                </a:gridCol>
                <a:gridCol w="2089953">
                  <a:extLst>
                    <a:ext uri="{9D8B030D-6E8A-4147-A177-3AD203B41FA5}">
                      <a16:colId xmlns:a16="http://schemas.microsoft.com/office/drawing/2014/main" val="1341254114"/>
                    </a:ext>
                  </a:extLst>
                </a:gridCol>
              </a:tblGrid>
              <a:tr h="976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22671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872654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42749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82972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09251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4782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38C41F-B904-4F60-8AC1-A79E0FAA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669" y="-1612"/>
            <a:ext cx="8052267" cy="943810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Flow Chart Symbols / Layout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CAF9C00-7D7E-4288-949E-B23AD3D22E92}"/>
              </a:ext>
            </a:extLst>
          </p:cNvPr>
          <p:cNvSpPr/>
          <p:nvPr/>
        </p:nvSpPr>
        <p:spPr>
          <a:xfrm>
            <a:off x="991518" y="2220906"/>
            <a:ext cx="1861851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Compute</a:t>
            </a:r>
          </a:p>
          <a:p>
            <a:pPr algn="ctr"/>
            <a:r>
              <a:rPr lang="en-US" sz="2400" dirty="0"/>
              <a:t>Temperature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1C74714-F495-4DFF-813B-892422A07871}"/>
              </a:ext>
            </a:extLst>
          </p:cNvPr>
          <p:cNvSpPr/>
          <p:nvPr/>
        </p:nvSpPr>
        <p:spPr>
          <a:xfrm>
            <a:off x="644089" y="3331976"/>
            <a:ext cx="2552118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&gt; Setpoint 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1317292-C4ED-4ADF-A2C0-7924FA6A62F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196207" y="3872755"/>
            <a:ext cx="4591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734F3A-7B5C-4BE1-A56D-B4924218E4EF}"/>
              </a:ext>
            </a:extLst>
          </p:cNvPr>
          <p:cNvCxnSpPr>
            <a:cxnSpLocks/>
            <a:stCxn id="5" idx="2"/>
            <a:endCxn id="26" idx="0"/>
          </p:cNvCxnSpPr>
          <p:nvPr/>
        </p:nvCxnSpPr>
        <p:spPr>
          <a:xfrm>
            <a:off x="1920148" y="4413534"/>
            <a:ext cx="4009" cy="480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3B592-DF2A-495F-8C35-9AA31423AE83}"/>
              </a:ext>
            </a:extLst>
          </p:cNvPr>
          <p:cNvSpPr txBox="1"/>
          <p:nvPr/>
        </p:nvSpPr>
        <p:spPr>
          <a:xfrm>
            <a:off x="3033961" y="341850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0BC62-0278-4617-8D5A-590AB71457EF}"/>
              </a:ext>
            </a:extLst>
          </p:cNvPr>
          <p:cNvSpPr txBox="1"/>
          <p:nvPr/>
        </p:nvSpPr>
        <p:spPr>
          <a:xfrm>
            <a:off x="2054450" y="431355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B5C9A560-9FD4-4131-8F95-6F8FE4630F26}"/>
              </a:ext>
            </a:extLst>
          </p:cNvPr>
          <p:cNvSpPr/>
          <p:nvPr/>
        </p:nvSpPr>
        <p:spPr>
          <a:xfrm>
            <a:off x="571297" y="1162538"/>
            <a:ext cx="2671516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Read Thermistor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53909A21-F4CB-4E01-9FE8-6753FEFAA669}"/>
              </a:ext>
            </a:extLst>
          </p:cNvPr>
          <p:cNvSpPr/>
          <p:nvPr/>
        </p:nvSpPr>
        <p:spPr>
          <a:xfrm>
            <a:off x="961616" y="434270"/>
            <a:ext cx="1885055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Void Loop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7D74295-A285-4BB1-8288-BD68EA5CB163}"/>
              </a:ext>
            </a:extLst>
          </p:cNvPr>
          <p:cNvCxnSpPr>
            <a:cxnSpLocks/>
            <a:stCxn id="37" idx="1"/>
            <a:endCxn id="16" idx="1"/>
          </p:cNvCxnSpPr>
          <p:nvPr/>
        </p:nvCxnSpPr>
        <p:spPr>
          <a:xfrm rot="10800000">
            <a:off x="961616" y="623042"/>
            <a:ext cx="179620" cy="5542077"/>
          </a:xfrm>
          <a:prstGeom prst="bentConnector3">
            <a:avLst>
              <a:gd name="adj1" fmla="val 4112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0AF2EEB7-6E76-4D82-84CC-65A434EE01F3}"/>
              </a:ext>
            </a:extLst>
          </p:cNvPr>
          <p:cNvSpPr/>
          <p:nvPr/>
        </p:nvSpPr>
        <p:spPr>
          <a:xfrm>
            <a:off x="1076018" y="4894388"/>
            <a:ext cx="1696278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Turn Heater 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601F38-E38A-4FB8-B250-83CB66CE4770}"/>
              </a:ext>
            </a:extLst>
          </p:cNvPr>
          <p:cNvCxnSpPr>
            <a:cxnSpLocks/>
            <a:stCxn id="16" idx="2"/>
            <a:endCxn id="15" idx="1"/>
          </p:cNvCxnSpPr>
          <p:nvPr/>
        </p:nvCxnSpPr>
        <p:spPr>
          <a:xfrm>
            <a:off x="1904144" y="811811"/>
            <a:ext cx="2911" cy="35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166F1558-08DE-46C2-BC1E-3F559F7B9E0C}"/>
              </a:ext>
            </a:extLst>
          </p:cNvPr>
          <p:cNvCxnSpPr>
            <a:cxnSpLocks/>
            <a:stCxn id="15" idx="4"/>
            <a:endCxn id="4" idx="0"/>
          </p:cNvCxnSpPr>
          <p:nvPr/>
        </p:nvCxnSpPr>
        <p:spPr>
          <a:xfrm>
            <a:off x="1907055" y="1868567"/>
            <a:ext cx="15389" cy="352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33870D23-C947-40FA-B83C-64BB29EE65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1920148" y="3062420"/>
            <a:ext cx="2296" cy="26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lowchart: Terminator 36">
            <a:extLst>
              <a:ext uri="{FF2B5EF4-FFF2-40B4-BE49-F238E27FC236}">
                <a16:creationId xmlns:a16="http://schemas.microsoft.com/office/drawing/2014/main" id="{F7877849-86D3-4FE2-B410-070594F54687}"/>
              </a:ext>
            </a:extLst>
          </p:cNvPr>
          <p:cNvSpPr/>
          <p:nvPr/>
        </p:nvSpPr>
        <p:spPr>
          <a:xfrm>
            <a:off x="1141236" y="5976347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Loop</a:t>
            </a:r>
          </a:p>
        </p:txBody>
      </p:sp>
      <p:cxnSp>
        <p:nvCxnSpPr>
          <p:cNvPr id="1038" name="Straight Arrow Connector 1037">
            <a:extLst>
              <a:ext uri="{FF2B5EF4-FFF2-40B4-BE49-F238E27FC236}">
                <a16:creationId xmlns:a16="http://schemas.microsoft.com/office/drawing/2014/main" id="{49931EDC-AEF9-4555-9FCC-C7577C307C65}"/>
              </a:ext>
            </a:extLst>
          </p:cNvPr>
          <p:cNvCxnSpPr>
            <a:stCxn id="26" idx="2"/>
            <a:endCxn id="37" idx="0"/>
          </p:cNvCxnSpPr>
          <p:nvPr/>
        </p:nvCxnSpPr>
        <p:spPr>
          <a:xfrm flipH="1">
            <a:off x="1916488" y="5735902"/>
            <a:ext cx="7669" cy="24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DD5381-0A30-4389-BEA0-254C6E052D35}"/>
              </a:ext>
            </a:extLst>
          </p:cNvPr>
          <p:cNvGrpSpPr/>
          <p:nvPr/>
        </p:nvGrpSpPr>
        <p:grpSpPr>
          <a:xfrm>
            <a:off x="6777459" y="791173"/>
            <a:ext cx="3946894" cy="5595325"/>
            <a:chOff x="6270683" y="791173"/>
            <a:chExt cx="3946894" cy="5595325"/>
          </a:xfrm>
        </p:grpSpPr>
        <p:sp>
          <p:nvSpPr>
            <p:cNvPr id="8" name="Flowchart: Terminator 7">
              <a:extLst>
                <a:ext uri="{FF2B5EF4-FFF2-40B4-BE49-F238E27FC236}">
                  <a16:creationId xmlns:a16="http://schemas.microsoft.com/office/drawing/2014/main" id="{1FB79FFA-35B4-41C7-B67C-74DD2860DB8F}"/>
                </a:ext>
              </a:extLst>
            </p:cNvPr>
            <p:cNvSpPr/>
            <p:nvPr/>
          </p:nvSpPr>
          <p:spPr>
            <a:xfrm>
              <a:off x="6292716" y="1004115"/>
              <a:ext cx="1476260" cy="451691"/>
            </a:xfrm>
            <a:prstGeom prst="flowChartTermina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ata 11">
              <a:extLst>
                <a:ext uri="{FF2B5EF4-FFF2-40B4-BE49-F238E27FC236}">
                  <a16:creationId xmlns:a16="http://schemas.microsoft.com/office/drawing/2014/main" id="{AA9E7EB4-E409-40C0-AEEE-2CC4EFC80B85}"/>
                </a:ext>
              </a:extLst>
            </p:cNvPr>
            <p:cNvSpPr/>
            <p:nvPr/>
          </p:nvSpPr>
          <p:spPr>
            <a:xfrm>
              <a:off x="6314750" y="2876821"/>
              <a:ext cx="1432193" cy="569405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E19B834A-5CF8-4918-8C5B-2F39930EA0C6}"/>
                </a:ext>
              </a:extLst>
            </p:cNvPr>
            <p:cNvSpPr/>
            <p:nvPr/>
          </p:nvSpPr>
          <p:spPr>
            <a:xfrm>
              <a:off x="6379592" y="3859758"/>
              <a:ext cx="1222873" cy="569405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Decision 13">
              <a:extLst>
                <a:ext uri="{FF2B5EF4-FFF2-40B4-BE49-F238E27FC236}">
                  <a16:creationId xmlns:a16="http://schemas.microsoft.com/office/drawing/2014/main" id="{F3AB316D-EBCE-4CC3-B12A-1D1B29D7CD2F}"/>
                </a:ext>
              </a:extLst>
            </p:cNvPr>
            <p:cNvSpPr/>
            <p:nvPr/>
          </p:nvSpPr>
          <p:spPr>
            <a:xfrm>
              <a:off x="6270683" y="4708821"/>
              <a:ext cx="1476260" cy="750967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A9D839-EAAC-4570-B10C-664896E29CBC}"/>
                </a:ext>
              </a:extLst>
            </p:cNvPr>
            <p:cNvSpPr txBox="1"/>
            <p:nvPr/>
          </p:nvSpPr>
          <p:spPr>
            <a:xfrm>
              <a:off x="8453760" y="791173"/>
              <a:ext cx="1375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Start/End</a:t>
              </a:r>
            </a:p>
            <a:p>
              <a:r>
                <a:rPr lang="en-US" sz="2400" dirty="0"/>
                <a:t>Terminal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C9A01AD-C08C-4252-9205-D1FA1E6BA441}"/>
                </a:ext>
              </a:extLst>
            </p:cNvPr>
            <p:cNvSpPr txBox="1"/>
            <p:nvPr/>
          </p:nvSpPr>
          <p:spPr>
            <a:xfrm>
              <a:off x="8072888" y="1725243"/>
              <a:ext cx="19066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Connector/</a:t>
              </a:r>
            </a:p>
            <a:p>
              <a:pPr algn="ctr"/>
              <a:r>
                <a:rPr lang="en-US" sz="2400" dirty="0"/>
                <a:t>Program Flow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AE7EB2-E27F-4368-B050-E7F13A67CC8D}"/>
                </a:ext>
              </a:extLst>
            </p:cNvPr>
            <p:cNvSpPr txBox="1"/>
            <p:nvPr/>
          </p:nvSpPr>
          <p:spPr>
            <a:xfrm>
              <a:off x="8216708" y="2888722"/>
              <a:ext cx="20008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Input / Output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B4F83-3ED2-4782-BB8C-2DB33C41B024}"/>
                </a:ext>
              </a:extLst>
            </p:cNvPr>
            <p:cNvSpPr txBox="1"/>
            <p:nvPr/>
          </p:nvSpPr>
          <p:spPr>
            <a:xfrm>
              <a:off x="8226508" y="3694696"/>
              <a:ext cx="14466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Process/</a:t>
              </a:r>
            </a:p>
            <a:p>
              <a:pPr algn="ctr"/>
              <a:r>
                <a:rPr lang="en-US" sz="2400" dirty="0"/>
                <a:t>Operation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F9F805-E307-4075-90FB-6CF67EC06CE3}"/>
                </a:ext>
              </a:extLst>
            </p:cNvPr>
            <p:cNvSpPr txBox="1"/>
            <p:nvPr/>
          </p:nvSpPr>
          <p:spPr>
            <a:xfrm>
              <a:off x="8371398" y="4895863"/>
              <a:ext cx="1242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Decision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3130A3E-B537-4304-9308-B36ED6732346}"/>
                </a:ext>
              </a:extLst>
            </p:cNvPr>
            <p:cNvCxnSpPr/>
            <p:nvPr/>
          </p:nvCxnSpPr>
          <p:spPr>
            <a:xfrm>
              <a:off x="6440184" y="2137833"/>
              <a:ext cx="11016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A1388B08-3AE4-4E2E-A201-8113E41AD258}"/>
                </a:ext>
              </a:extLst>
            </p:cNvPr>
            <p:cNvSpPr/>
            <p:nvPr/>
          </p:nvSpPr>
          <p:spPr>
            <a:xfrm>
              <a:off x="6666243" y="5747112"/>
              <a:ext cx="649573" cy="63938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D0118BD-DF6C-4E68-B8CE-84E2806F6276}"/>
                </a:ext>
              </a:extLst>
            </p:cNvPr>
            <p:cNvSpPr txBox="1"/>
            <p:nvPr/>
          </p:nvSpPr>
          <p:spPr>
            <a:xfrm>
              <a:off x="8282977" y="5856549"/>
              <a:ext cx="14864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Connector</a:t>
              </a:r>
            </a:p>
          </p:txBody>
        </p:sp>
      </p:grp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F94DFA4-B585-41BC-B244-08BAB6E88BCC}"/>
              </a:ext>
            </a:extLst>
          </p:cNvPr>
          <p:cNvSpPr/>
          <p:nvPr/>
        </p:nvSpPr>
        <p:spPr>
          <a:xfrm>
            <a:off x="3665972" y="3616289"/>
            <a:ext cx="554186" cy="539444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5D010-6FE3-4B36-AF9B-72BD3AB87A48}"/>
              </a:ext>
            </a:extLst>
          </p:cNvPr>
          <p:cNvSpPr txBox="1"/>
          <p:nvPr/>
        </p:nvSpPr>
        <p:spPr>
          <a:xfrm>
            <a:off x="3531803" y="6133548"/>
            <a:ext cx="258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ANSI &amp; ISO Standards</a:t>
            </a:r>
          </a:p>
        </p:txBody>
      </p:sp>
    </p:spTree>
    <p:extLst>
      <p:ext uri="{BB962C8B-B14F-4D97-AF65-F5344CB8AC3E}">
        <p14:creationId xmlns:p14="http://schemas.microsoft.com/office/powerpoint/2010/main" val="65346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7178-A433-493B-B506-C138965A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69" y="365125"/>
            <a:ext cx="5681031" cy="706029"/>
          </a:xfrm>
        </p:spPr>
        <p:txBody>
          <a:bodyPr/>
          <a:lstStyle/>
          <a:p>
            <a:r>
              <a:rPr lang="en-US" b="1" dirty="0"/>
              <a:t>Working in PowerPoint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C1294-A6AC-4D6F-A493-B3881758A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969" y="1377108"/>
            <a:ext cx="5604831" cy="5115767"/>
          </a:xfrm>
        </p:spPr>
        <p:txBody>
          <a:bodyPr>
            <a:normAutofit/>
          </a:bodyPr>
          <a:lstStyle/>
          <a:p>
            <a:r>
              <a:rPr lang="en-US" sz="3600" dirty="0"/>
              <a:t>Opening, Closing, Saving, Retrieving…</a:t>
            </a:r>
          </a:p>
          <a:p>
            <a:r>
              <a:rPr lang="en-US" sz="3600" dirty="0"/>
              <a:t>Chart Types / Formatting</a:t>
            </a:r>
          </a:p>
          <a:p>
            <a:r>
              <a:rPr lang="en-US" sz="3600" dirty="0"/>
              <a:t>Slide Size</a:t>
            </a:r>
          </a:p>
          <a:p>
            <a:r>
              <a:rPr lang="en-US" sz="3600" dirty="0"/>
              <a:t>Slide Master</a:t>
            </a:r>
          </a:p>
          <a:p>
            <a:r>
              <a:rPr lang="en-US" sz="3600" dirty="0"/>
              <a:t>Views: Normal, Slide Sorter</a:t>
            </a:r>
          </a:p>
          <a:p>
            <a:r>
              <a:rPr lang="en-US" sz="3600" dirty="0"/>
              <a:t>Header/Footer</a:t>
            </a:r>
          </a:p>
          <a:p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E74D1-76A7-4F31-AA63-52758F67A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365126"/>
            <a:ext cx="5604831" cy="6127750"/>
          </a:xfrm>
        </p:spPr>
        <p:txBody>
          <a:bodyPr>
            <a:normAutofit/>
          </a:bodyPr>
          <a:lstStyle/>
          <a:p>
            <a:r>
              <a:rPr lang="en-US" sz="3600" dirty="0"/>
              <a:t>Selecting Graphics, Text Boxes</a:t>
            </a:r>
          </a:p>
          <a:p>
            <a:r>
              <a:rPr lang="en-US" sz="3600" dirty="0"/>
              <a:t>Using Connectors</a:t>
            </a:r>
          </a:p>
          <a:p>
            <a:r>
              <a:rPr lang="en-US" sz="3600" dirty="0"/>
              <a:t>Grouping, Layering (Bring to Front, Send to Back…)</a:t>
            </a:r>
          </a:p>
          <a:p>
            <a:r>
              <a:rPr lang="en-US" sz="3600" dirty="0"/>
              <a:t>Windows Snip &amp; Sketch Tool</a:t>
            </a:r>
          </a:p>
          <a:p>
            <a:r>
              <a:rPr lang="en-US" sz="3600" dirty="0"/>
              <a:t>Hot Links</a:t>
            </a:r>
          </a:p>
          <a:p>
            <a:r>
              <a:rPr lang="en-US" sz="3600" dirty="0"/>
              <a:t>Font Sizes</a:t>
            </a:r>
          </a:p>
        </p:txBody>
      </p:sp>
    </p:spTree>
    <p:extLst>
      <p:ext uri="{BB962C8B-B14F-4D97-AF65-F5344CB8AC3E}">
        <p14:creationId xmlns:p14="http://schemas.microsoft.com/office/powerpoint/2010/main" val="132820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D814-25C5-4ECF-9832-B9A3D40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63" y="188855"/>
            <a:ext cx="4104701" cy="206960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Flow Chart the Cooling Control Program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D09305-4A82-422B-B954-46B1B9F21C25}"/>
              </a:ext>
            </a:extLst>
          </p:cNvPr>
          <p:cNvSpPr/>
          <p:nvPr/>
        </p:nvSpPr>
        <p:spPr>
          <a:xfrm>
            <a:off x="392936" y="429677"/>
            <a:ext cx="60960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int </a:t>
            </a:r>
            <a:r>
              <a:rPr lang="en-US" sz="1600" dirty="0" err="1"/>
              <a:t>val</a:t>
            </a:r>
            <a:r>
              <a:rPr lang="en-US" sz="1600" dirty="0"/>
              <a:t>;</a:t>
            </a:r>
          </a:p>
          <a:p>
            <a:r>
              <a:rPr lang="en-US" sz="1600" dirty="0"/>
              <a:t>float </a:t>
            </a:r>
            <a:r>
              <a:rPr lang="en-US" sz="1600" dirty="0" err="1"/>
              <a:t>tempF</a:t>
            </a:r>
            <a:r>
              <a:rPr lang="en-US" sz="1600" dirty="0"/>
              <a:t>;</a:t>
            </a:r>
          </a:p>
          <a:p>
            <a:r>
              <a:rPr lang="en-US" sz="1600" dirty="0"/>
              <a:t>float setpoint = 74.0;</a:t>
            </a:r>
          </a:p>
          <a:p>
            <a:endParaRPr lang="en-US" sz="1600" dirty="0"/>
          </a:p>
          <a:p>
            <a:r>
              <a:rPr lang="en-US" sz="1600" dirty="0"/>
              <a:t>void setup() {  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Serial.begin</a:t>
            </a:r>
            <a:r>
              <a:rPr lang="en-US" sz="1600" dirty="0"/>
              <a:t>(9600); 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pinMode</a:t>
            </a:r>
            <a:r>
              <a:rPr lang="en-US" sz="1600" dirty="0"/>
              <a:t>(7,OUTPUT);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Serial.print</a:t>
            </a:r>
            <a:r>
              <a:rPr lang="en-US" sz="1600" dirty="0"/>
              <a:t>(setpoint);</a:t>
            </a:r>
            <a:r>
              <a:rPr lang="en-US" sz="1600" dirty="0" err="1"/>
              <a:t>Serial.println</a:t>
            </a:r>
            <a:r>
              <a:rPr lang="en-US" sz="1600" dirty="0"/>
              <a:t>("</a:t>
            </a:r>
            <a:r>
              <a:rPr lang="en-US" sz="1600" dirty="0" err="1"/>
              <a:t>degf</a:t>
            </a:r>
            <a:r>
              <a:rPr lang="en-US" sz="1600" dirty="0"/>
              <a:t>");             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void loop()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val</a:t>
            </a:r>
            <a:r>
              <a:rPr lang="en-US" sz="1600" dirty="0"/>
              <a:t> = </a:t>
            </a:r>
            <a:r>
              <a:rPr lang="en-US" sz="1600" dirty="0" err="1"/>
              <a:t>analogRead</a:t>
            </a:r>
            <a:r>
              <a:rPr lang="en-US" sz="1600" dirty="0"/>
              <a:t>(5); 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tempF</a:t>
            </a:r>
            <a:r>
              <a:rPr lang="en-US" sz="1600" dirty="0"/>
              <a:t> = 0.2063*val-26.428;     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Serial.print</a:t>
            </a:r>
            <a:r>
              <a:rPr lang="en-US" sz="1600" dirty="0"/>
              <a:t>("  Analog = "); </a:t>
            </a:r>
            <a:r>
              <a:rPr lang="en-US" sz="1600" dirty="0" err="1"/>
              <a:t>Serial.print</a:t>
            </a:r>
            <a:r>
              <a:rPr lang="en-US" sz="1600" dirty="0"/>
              <a:t>(</a:t>
            </a:r>
            <a:r>
              <a:rPr lang="en-US" sz="1600" dirty="0" err="1"/>
              <a:t>val</a:t>
            </a:r>
            <a:r>
              <a:rPr lang="en-US" sz="1600" dirty="0"/>
              <a:t>); 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Serial.print</a:t>
            </a:r>
            <a:r>
              <a:rPr lang="en-US" sz="1600" dirty="0"/>
              <a:t>(" = "); </a:t>
            </a:r>
            <a:r>
              <a:rPr lang="en-US" sz="1600" dirty="0" err="1"/>
              <a:t>Serial.print</a:t>
            </a:r>
            <a:r>
              <a:rPr lang="en-US" sz="1600" dirty="0"/>
              <a:t>(tempF,3);</a:t>
            </a:r>
            <a:r>
              <a:rPr lang="en-US" sz="1600" dirty="0" err="1"/>
              <a:t>Serial.println</a:t>
            </a:r>
            <a:r>
              <a:rPr lang="en-US" sz="1600" dirty="0"/>
              <a:t>(" </a:t>
            </a:r>
            <a:r>
              <a:rPr lang="en-US" sz="1600" dirty="0" err="1"/>
              <a:t>degF</a:t>
            </a:r>
            <a:r>
              <a:rPr lang="en-US" sz="1600" dirty="0"/>
              <a:t>");</a:t>
            </a:r>
          </a:p>
          <a:p>
            <a:r>
              <a:rPr lang="en-US" sz="1600" dirty="0"/>
              <a:t>    if (</a:t>
            </a:r>
            <a:r>
              <a:rPr lang="en-US" sz="1600" dirty="0" err="1"/>
              <a:t>tempF</a:t>
            </a:r>
            <a:r>
              <a:rPr lang="en-US" sz="1600" dirty="0"/>
              <a:t> &gt; setpoint){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digitalWrite</a:t>
            </a:r>
            <a:r>
              <a:rPr lang="en-US" sz="1600" dirty="0"/>
              <a:t>(7,HIGH);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Serial.println</a:t>
            </a:r>
            <a:r>
              <a:rPr lang="en-US" sz="1600" dirty="0"/>
              <a:t>("The temperature is too hot! The fan is ON");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    if (</a:t>
            </a:r>
            <a:r>
              <a:rPr lang="en-US" sz="1600" dirty="0" err="1"/>
              <a:t>tempF</a:t>
            </a:r>
            <a:r>
              <a:rPr lang="en-US" sz="1600" dirty="0"/>
              <a:t> &lt;= setpoint) {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digitalWrite</a:t>
            </a:r>
            <a:r>
              <a:rPr lang="en-US" sz="1600" dirty="0"/>
              <a:t>(7,LOW);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Serial.println</a:t>
            </a:r>
            <a:r>
              <a:rPr lang="en-US" sz="1600" dirty="0"/>
              <a:t>("The temperature is comfortable. The fan is OFF");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EB722BC4-7E19-4AAC-A462-25C09E3D2A36}"/>
              </a:ext>
            </a:extLst>
          </p:cNvPr>
          <p:cNvSpPr/>
          <p:nvPr/>
        </p:nvSpPr>
        <p:spPr>
          <a:xfrm>
            <a:off x="6599103" y="3040519"/>
            <a:ext cx="1861851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Compute</a:t>
            </a:r>
          </a:p>
          <a:p>
            <a:pPr algn="ctr"/>
            <a:r>
              <a:rPr lang="en-US" sz="2000" dirty="0"/>
              <a:t>Temperature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AD397863-A070-41C1-A630-A088C4D9FD88}"/>
              </a:ext>
            </a:extLst>
          </p:cNvPr>
          <p:cNvSpPr/>
          <p:nvPr/>
        </p:nvSpPr>
        <p:spPr>
          <a:xfrm>
            <a:off x="3529413" y="245157"/>
            <a:ext cx="1861851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Initialize</a:t>
            </a:r>
          </a:p>
          <a:p>
            <a:pPr algn="ctr"/>
            <a:r>
              <a:rPr lang="en-US" sz="2000" dirty="0"/>
              <a:t>Variables</a:t>
            </a:r>
          </a:p>
        </p:txBody>
      </p:sp>
      <p:sp>
        <p:nvSpPr>
          <p:cNvPr id="6" name="Flowchart: Data 5">
            <a:extLst>
              <a:ext uri="{FF2B5EF4-FFF2-40B4-BE49-F238E27FC236}">
                <a16:creationId xmlns:a16="http://schemas.microsoft.com/office/drawing/2014/main" id="{D7927D2A-14BE-4A79-B7E9-0BE94781D4F5}"/>
              </a:ext>
            </a:extLst>
          </p:cNvPr>
          <p:cNvSpPr/>
          <p:nvPr/>
        </p:nvSpPr>
        <p:spPr>
          <a:xfrm>
            <a:off x="4760242" y="1943459"/>
            <a:ext cx="2671516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Analog Read Thermistor</a:t>
            </a: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29446F7B-B950-4FFD-BDDC-F93FBE41EE7D}"/>
              </a:ext>
            </a:extLst>
          </p:cNvPr>
          <p:cNvSpPr/>
          <p:nvPr/>
        </p:nvSpPr>
        <p:spPr>
          <a:xfrm>
            <a:off x="6488936" y="4208513"/>
            <a:ext cx="2552118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tempF</a:t>
            </a:r>
            <a:r>
              <a:rPr lang="en-US" sz="2000" dirty="0"/>
              <a:t> &gt; Setpoint ?</a:t>
            </a: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28401EE5-0136-4007-A41E-D18051C328EB}"/>
              </a:ext>
            </a:extLst>
          </p:cNvPr>
          <p:cNvSpPr/>
          <p:nvPr/>
        </p:nvSpPr>
        <p:spPr>
          <a:xfrm>
            <a:off x="2233176" y="1271191"/>
            <a:ext cx="1655778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Void Setup</a:t>
            </a: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C4CB6B34-91C0-4080-AE2C-177B1F533626}"/>
              </a:ext>
            </a:extLst>
          </p:cNvPr>
          <p:cNvSpPr/>
          <p:nvPr/>
        </p:nvSpPr>
        <p:spPr>
          <a:xfrm>
            <a:off x="1147291" y="52136"/>
            <a:ext cx="1284450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Setup</a:t>
            </a:r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id="{85E6906B-6D5E-4402-92EA-822D68A314FE}"/>
              </a:ext>
            </a:extLst>
          </p:cNvPr>
          <p:cNvSpPr/>
          <p:nvPr/>
        </p:nvSpPr>
        <p:spPr>
          <a:xfrm>
            <a:off x="6194270" y="5625064"/>
            <a:ext cx="2671516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Print Fan Status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12C0794E-DD7D-4B5A-A0F6-F272B9955795}"/>
              </a:ext>
            </a:extLst>
          </p:cNvPr>
          <p:cNvSpPr/>
          <p:nvPr/>
        </p:nvSpPr>
        <p:spPr>
          <a:xfrm>
            <a:off x="9937213" y="5136564"/>
            <a:ext cx="1861851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Turn Fan ON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B9D60CD-7FBA-4B6D-8FA1-7A8BD5A45281}"/>
              </a:ext>
            </a:extLst>
          </p:cNvPr>
          <p:cNvCxnSpPr>
            <a:stCxn id="7" idx="3"/>
            <a:endCxn id="11" idx="1"/>
          </p:cNvCxnSpPr>
          <p:nvPr/>
        </p:nvCxnSpPr>
        <p:spPr>
          <a:xfrm>
            <a:off x="9041054" y="4749292"/>
            <a:ext cx="896159" cy="8080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7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8946-871C-4A11-A701-C06924FA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C2E5-6D8B-4C3F-A8A0-A7F83C71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Flow Chart Symbols used properly				10</a:t>
            </a:r>
          </a:p>
          <a:p>
            <a:r>
              <a:rPr lang="en-US" sz="3200" dirty="0"/>
              <a:t>Connectors indicate program flow				10</a:t>
            </a:r>
          </a:p>
          <a:p>
            <a:r>
              <a:rPr lang="en-US" sz="3200" dirty="0"/>
              <a:t>All major elements of the program captured		20</a:t>
            </a:r>
          </a:p>
          <a:p>
            <a:pPr lvl="1"/>
            <a:r>
              <a:rPr lang="en-US" sz="2800" dirty="0"/>
              <a:t>Setup</a:t>
            </a:r>
          </a:p>
          <a:p>
            <a:pPr lvl="1"/>
            <a:r>
              <a:rPr lang="en-US" sz="2800" dirty="0"/>
              <a:t>Void Setup</a:t>
            </a:r>
          </a:p>
          <a:p>
            <a:pPr lvl="1"/>
            <a:r>
              <a:rPr lang="en-US" sz="2800" dirty="0"/>
              <a:t>Void Loop								</a:t>
            </a:r>
          </a:p>
          <a:p>
            <a:pPr lvl="1"/>
            <a:r>
              <a:rPr lang="en-US" sz="2800" dirty="0"/>
              <a:t>Inputs</a:t>
            </a:r>
          </a:p>
          <a:p>
            <a:pPr lvl="1"/>
            <a:r>
              <a:rPr lang="en-US" sz="2800" dirty="0"/>
              <a:t>Outputs (to Serial Monitor, to/rom circuits)</a:t>
            </a:r>
          </a:p>
          <a:p>
            <a:pPr lvl="1"/>
            <a:r>
              <a:rPr lang="en-US" sz="2800" dirty="0"/>
              <a:t>Decisions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641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CAF9C00-7D7E-4288-949E-B23AD3D22E92}"/>
              </a:ext>
            </a:extLst>
          </p:cNvPr>
          <p:cNvSpPr/>
          <p:nvPr/>
        </p:nvSpPr>
        <p:spPr>
          <a:xfrm>
            <a:off x="4427766" y="2088784"/>
            <a:ext cx="1861851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Compute</a:t>
            </a:r>
          </a:p>
          <a:p>
            <a:pPr algn="ctr"/>
            <a:r>
              <a:rPr lang="en-US" sz="2400" dirty="0"/>
              <a:t>Temperature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1C74714-F495-4DFF-813B-892422A07871}"/>
              </a:ext>
            </a:extLst>
          </p:cNvPr>
          <p:cNvSpPr/>
          <p:nvPr/>
        </p:nvSpPr>
        <p:spPr>
          <a:xfrm>
            <a:off x="4074330" y="4215707"/>
            <a:ext cx="2552118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&gt; Setpoint 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734F3A-7B5C-4BE1-A56D-B4924218E4EF}"/>
              </a:ext>
            </a:extLst>
          </p:cNvPr>
          <p:cNvCxnSpPr>
            <a:cxnSpLocks/>
            <a:stCxn id="5" idx="2"/>
            <a:endCxn id="26" idx="0"/>
          </p:cNvCxnSpPr>
          <p:nvPr/>
        </p:nvCxnSpPr>
        <p:spPr>
          <a:xfrm>
            <a:off x="5350389" y="5297265"/>
            <a:ext cx="6624" cy="4010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3B592-DF2A-495F-8C35-9AA31423AE83}"/>
              </a:ext>
            </a:extLst>
          </p:cNvPr>
          <p:cNvSpPr txBox="1"/>
          <p:nvPr/>
        </p:nvSpPr>
        <p:spPr>
          <a:xfrm>
            <a:off x="5423758" y="5160189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0BC62-0278-4617-8D5A-590AB71457EF}"/>
              </a:ext>
            </a:extLst>
          </p:cNvPr>
          <p:cNvSpPr txBox="1"/>
          <p:nvPr/>
        </p:nvSpPr>
        <p:spPr>
          <a:xfrm>
            <a:off x="6468722" y="4290293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B5C9A560-9FD4-4131-8F95-6F8FE4630F26}"/>
              </a:ext>
            </a:extLst>
          </p:cNvPr>
          <p:cNvSpPr/>
          <p:nvPr/>
        </p:nvSpPr>
        <p:spPr>
          <a:xfrm>
            <a:off x="4019577" y="1030416"/>
            <a:ext cx="2671516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Read Thermistor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53909A21-F4CB-4E01-9FE8-6753FEFAA669}"/>
              </a:ext>
            </a:extLst>
          </p:cNvPr>
          <p:cNvSpPr/>
          <p:nvPr/>
        </p:nvSpPr>
        <p:spPr>
          <a:xfrm>
            <a:off x="4409896" y="302148"/>
            <a:ext cx="1885055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Void Loop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0AF2EEB7-6E76-4D82-84CC-65A434EE01F3}"/>
              </a:ext>
            </a:extLst>
          </p:cNvPr>
          <p:cNvSpPr/>
          <p:nvPr/>
        </p:nvSpPr>
        <p:spPr>
          <a:xfrm>
            <a:off x="4385678" y="5698296"/>
            <a:ext cx="1942669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Turn Fan 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601F38-E38A-4FB8-B250-83CB66CE4770}"/>
              </a:ext>
            </a:extLst>
          </p:cNvPr>
          <p:cNvCxnSpPr>
            <a:cxnSpLocks/>
            <a:stCxn id="16" idx="2"/>
            <a:endCxn id="15" idx="1"/>
          </p:cNvCxnSpPr>
          <p:nvPr/>
        </p:nvCxnSpPr>
        <p:spPr>
          <a:xfrm>
            <a:off x="5352424" y="679689"/>
            <a:ext cx="2911" cy="3507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166F1558-08DE-46C2-BC1E-3F559F7B9E0C}"/>
              </a:ext>
            </a:extLst>
          </p:cNvPr>
          <p:cNvCxnSpPr>
            <a:cxnSpLocks/>
            <a:stCxn id="15" idx="4"/>
            <a:endCxn id="4" idx="0"/>
          </p:cNvCxnSpPr>
          <p:nvPr/>
        </p:nvCxnSpPr>
        <p:spPr>
          <a:xfrm>
            <a:off x="5355335" y="1736445"/>
            <a:ext cx="3357" cy="3523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Flowchart: Terminator 36">
            <a:extLst>
              <a:ext uri="{FF2B5EF4-FFF2-40B4-BE49-F238E27FC236}">
                <a16:creationId xmlns:a16="http://schemas.microsoft.com/office/drawing/2014/main" id="{F7877849-86D3-4FE2-B410-070594F54687}"/>
              </a:ext>
            </a:extLst>
          </p:cNvPr>
          <p:cNvSpPr/>
          <p:nvPr/>
        </p:nvSpPr>
        <p:spPr>
          <a:xfrm>
            <a:off x="8182720" y="3448005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Loop</a:t>
            </a:r>
          </a:p>
        </p:txBody>
      </p:sp>
      <p:sp>
        <p:nvSpPr>
          <p:cNvPr id="36" name="Flowchart: Terminator 35">
            <a:extLst>
              <a:ext uri="{FF2B5EF4-FFF2-40B4-BE49-F238E27FC236}">
                <a16:creationId xmlns:a16="http://schemas.microsoft.com/office/drawing/2014/main" id="{C0960B30-E592-4DB4-A1EF-689FB16711E4}"/>
              </a:ext>
            </a:extLst>
          </p:cNvPr>
          <p:cNvSpPr/>
          <p:nvPr/>
        </p:nvSpPr>
        <p:spPr>
          <a:xfrm>
            <a:off x="529628" y="2277205"/>
            <a:ext cx="1885055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Void Setup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F07CE230-E096-4DD6-82F5-5589B92EEB02}"/>
              </a:ext>
            </a:extLst>
          </p:cNvPr>
          <p:cNvSpPr/>
          <p:nvPr/>
        </p:nvSpPr>
        <p:spPr>
          <a:xfrm>
            <a:off x="540800" y="306190"/>
            <a:ext cx="1861851" cy="1538237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Set </a:t>
            </a:r>
            <a:r>
              <a:rPr lang="en-US" sz="2400" i="1" dirty="0"/>
              <a:t>int</a:t>
            </a:r>
            <a:r>
              <a:rPr lang="en-US" sz="2400" dirty="0"/>
              <a:t>, </a:t>
            </a:r>
            <a:r>
              <a:rPr lang="en-US" sz="2400" i="1" dirty="0" err="1"/>
              <a:t>tempF</a:t>
            </a:r>
            <a:r>
              <a:rPr lang="en-US" sz="2400" dirty="0"/>
              <a:t> and </a:t>
            </a:r>
            <a:r>
              <a:rPr lang="en-US" sz="2400" i="1" dirty="0"/>
              <a:t>setpoint</a:t>
            </a:r>
            <a:r>
              <a:rPr lang="en-US" sz="2400" dirty="0"/>
              <a:t> variables</a:t>
            </a:r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A484EFF8-DF58-40B1-B768-8E969394CB1C}"/>
              </a:ext>
            </a:extLst>
          </p:cNvPr>
          <p:cNvSpPr/>
          <p:nvPr/>
        </p:nvSpPr>
        <p:spPr>
          <a:xfrm>
            <a:off x="548471" y="3018653"/>
            <a:ext cx="1861851" cy="1119647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Initialize Serial Monitor</a:t>
            </a:r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D2862EE0-B2F5-47C6-8EC1-C7140783E21F}"/>
              </a:ext>
            </a:extLst>
          </p:cNvPr>
          <p:cNvSpPr/>
          <p:nvPr/>
        </p:nvSpPr>
        <p:spPr>
          <a:xfrm>
            <a:off x="541660" y="4502207"/>
            <a:ext cx="1861851" cy="1119647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Set Pin 7 Output – Fan Control </a:t>
            </a:r>
          </a:p>
        </p:txBody>
      </p:sp>
      <p:sp>
        <p:nvSpPr>
          <p:cNvPr id="42" name="Flowchart: Data 41">
            <a:extLst>
              <a:ext uri="{FF2B5EF4-FFF2-40B4-BE49-F238E27FC236}">
                <a16:creationId xmlns:a16="http://schemas.microsoft.com/office/drawing/2014/main" id="{78612249-7068-469C-A152-F60469994F8F}"/>
              </a:ext>
            </a:extLst>
          </p:cNvPr>
          <p:cNvSpPr/>
          <p:nvPr/>
        </p:nvSpPr>
        <p:spPr>
          <a:xfrm>
            <a:off x="3832379" y="3260322"/>
            <a:ext cx="3036020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Print Temperature</a:t>
            </a:r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id="{44F2385E-859E-4F45-B624-0B525021E888}"/>
              </a:ext>
            </a:extLst>
          </p:cNvPr>
          <p:cNvSpPr/>
          <p:nvPr/>
        </p:nvSpPr>
        <p:spPr>
          <a:xfrm>
            <a:off x="8109833" y="2214623"/>
            <a:ext cx="1696278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Turn Fan OFF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E9E870-7854-4D06-ACF9-AB2A7810C9E9}"/>
              </a:ext>
            </a:extLst>
          </p:cNvPr>
          <p:cNvCxnSpPr>
            <a:cxnSpLocks/>
            <a:stCxn id="5" idx="3"/>
            <a:endCxn id="65" idx="1"/>
          </p:cNvCxnSpPr>
          <p:nvPr/>
        </p:nvCxnSpPr>
        <p:spPr>
          <a:xfrm flipV="1">
            <a:off x="6626448" y="1104155"/>
            <a:ext cx="1055301" cy="365233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ACB89681-3D6B-4030-878F-C5458EAB6A06}"/>
              </a:ext>
            </a:extLst>
          </p:cNvPr>
          <p:cNvCxnSpPr>
            <a:cxnSpLocks/>
            <a:stCxn id="41" idx="2"/>
            <a:endCxn id="16" idx="1"/>
          </p:cNvCxnSpPr>
          <p:nvPr/>
        </p:nvCxnSpPr>
        <p:spPr>
          <a:xfrm rot="5400000" flipH="1" flipV="1">
            <a:off x="375773" y="1587732"/>
            <a:ext cx="5130935" cy="2937310"/>
          </a:xfrm>
          <a:prstGeom prst="bentConnector4">
            <a:avLst>
              <a:gd name="adj1" fmla="val -4455"/>
              <a:gd name="adj2" fmla="val 6584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FBF96D5-A80E-43D1-B33C-F040CB02A3EB}"/>
              </a:ext>
            </a:extLst>
          </p:cNvPr>
          <p:cNvCxnSpPr>
            <a:stCxn id="43" idx="2"/>
            <a:endCxn id="37" idx="0"/>
          </p:cNvCxnSpPr>
          <p:nvPr/>
        </p:nvCxnSpPr>
        <p:spPr>
          <a:xfrm>
            <a:off x="8957972" y="3056137"/>
            <a:ext cx="0" cy="39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32F2A5F-7E5E-4377-B7DA-0B30976DD442}"/>
              </a:ext>
            </a:extLst>
          </p:cNvPr>
          <p:cNvCxnSpPr>
            <a:stCxn id="38" idx="2"/>
            <a:endCxn id="36" idx="0"/>
          </p:cNvCxnSpPr>
          <p:nvPr/>
        </p:nvCxnSpPr>
        <p:spPr>
          <a:xfrm>
            <a:off x="1471726" y="1844427"/>
            <a:ext cx="430" cy="432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38F23BD-1107-46E4-A440-691990B34492}"/>
              </a:ext>
            </a:extLst>
          </p:cNvPr>
          <p:cNvCxnSpPr>
            <a:stCxn id="36" idx="2"/>
            <a:endCxn id="40" idx="0"/>
          </p:cNvCxnSpPr>
          <p:nvPr/>
        </p:nvCxnSpPr>
        <p:spPr>
          <a:xfrm>
            <a:off x="1472156" y="2654746"/>
            <a:ext cx="7241" cy="363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8645493-C2A6-4036-9B30-E80A7272E9A1}"/>
              </a:ext>
            </a:extLst>
          </p:cNvPr>
          <p:cNvCxnSpPr>
            <a:stCxn id="40" idx="2"/>
            <a:endCxn id="41" idx="0"/>
          </p:cNvCxnSpPr>
          <p:nvPr/>
        </p:nvCxnSpPr>
        <p:spPr>
          <a:xfrm flipH="1">
            <a:off x="1472586" y="4138300"/>
            <a:ext cx="6811" cy="363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8C607B4-C41D-4FF4-B88F-A6BC382400B2}"/>
              </a:ext>
            </a:extLst>
          </p:cNvPr>
          <p:cNvCxnSpPr>
            <a:cxnSpLocks/>
            <a:stCxn id="4" idx="2"/>
            <a:endCxn id="42" idx="1"/>
          </p:cNvCxnSpPr>
          <p:nvPr/>
        </p:nvCxnSpPr>
        <p:spPr>
          <a:xfrm flipH="1">
            <a:off x="5350389" y="2930298"/>
            <a:ext cx="8303" cy="330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E80C4FB-E912-414D-BDBD-39E4BF602FD9}"/>
              </a:ext>
            </a:extLst>
          </p:cNvPr>
          <p:cNvCxnSpPr>
            <a:cxnSpLocks/>
            <a:stCxn id="42" idx="4"/>
            <a:endCxn id="5" idx="0"/>
          </p:cNvCxnSpPr>
          <p:nvPr/>
        </p:nvCxnSpPr>
        <p:spPr>
          <a:xfrm>
            <a:off x="5350389" y="3966351"/>
            <a:ext cx="0" cy="2493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D64630F3-7D08-40F3-B52F-310DACD937D2}"/>
              </a:ext>
            </a:extLst>
          </p:cNvPr>
          <p:cNvSpPr/>
          <p:nvPr/>
        </p:nvSpPr>
        <p:spPr>
          <a:xfrm>
            <a:off x="7681749" y="563376"/>
            <a:ext cx="2552118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&lt;= Setpoint ?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D9671B-7ED5-4D09-8D31-6A60A3F5C914}"/>
              </a:ext>
            </a:extLst>
          </p:cNvPr>
          <p:cNvCxnSpPr>
            <a:cxnSpLocks/>
            <a:stCxn id="65" idx="2"/>
            <a:endCxn id="43" idx="0"/>
          </p:cNvCxnSpPr>
          <p:nvPr/>
        </p:nvCxnSpPr>
        <p:spPr>
          <a:xfrm>
            <a:off x="8957808" y="1644934"/>
            <a:ext cx="164" cy="56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2B702CBD-B2F1-4003-932F-7379E305C717}"/>
              </a:ext>
            </a:extLst>
          </p:cNvPr>
          <p:cNvCxnSpPr>
            <a:cxnSpLocks/>
            <a:stCxn id="26" idx="3"/>
            <a:endCxn id="65" idx="1"/>
          </p:cNvCxnSpPr>
          <p:nvPr/>
        </p:nvCxnSpPr>
        <p:spPr>
          <a:xfrm flipV="1">
            <a:off x="6328347" y="1104155"/>
            <a:ext cx="1353402" cy="5014898"/>
          </a:xfrm>
          <a:prstGeom prst="bentConnector3">
            <a:avLst>
              <a:gd name="adj1" fmla="val 6155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4B41B5D-1824-432B-9452-3F2C3EFB9C2D}"/>
              </a:ext>
            </a:extLst>
          </p:cNvPr>
          <p:cNvSpPr txBox="1"/>
          <p:nvPr/>
        </p:nvSpPr>
        <p:spPr>
          <a:xfrm>
            <a:off x="8957808" y="150561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AC89167-5F9E-41D9-B379-6AB1A9F564A0}"/>
              </a:ext>
            </a:extLst>
          </p:cNvPr>
          <p:cNvSpPr txBox="1"/>
          <p:nvPr/>
        </p:nvSpPr>
        <p:spPr>
          <a:xfrm>
            <a:off x="10042148" y="5633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1EB2301B-970B-47FC-BBE5-E0C141C305C1}"/>
              </a:ext>
            </a:extLst>
          </p:cNvPr>
          <p:cNvCxnSpPr>
            <a:cxnSpLocks/>
            <a:stCxn id="65" idx="3"/>
            <a:endCxn id="37" idx="3"/>
          </p:cNvCxnSpPr>
          <p:nvPr/>
        </p:nvCxnSpPr>
        <p:spPr>
          <a:xfrm flipH="1">
            <a:off x="9733224" y="1104155"/>
            <a:ext cx="500643" cy="2532621"/>
          </a:xfrm>
          <a:prstGeom prst="bentConnector3">
            <a:avLst>
              <a:gd name="adj1" fmla="val -4566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72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492</Words>
  <Application>Microsoft Office PowerPoint</Application>
  <PresentationFormat>Widescreen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Using Flowcharts</vt:lpstr>
      <vt:lpstr>Flow Charts</vt:lpstr>
      <vt:lpstr>Flow Charts</vt:lpstr>
      <vt:lpstr>PowerPoint Presentation</vt:lpstr>
      <vt:lpstr>Program Flow Chart Symbols / Layout</vt:lpstr>
      <vt:lpstr>Working in PowerPoint</vt:lpstr>
      <vt:lpstr>Flow Chart the Cooling Control Program</vt:lpstr>
      <vt:lpstr>Rubric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COMPLETE Sous Vide</dc:title>
  <dc:creator>Marvin Nelson</dc:creator>
  <cp:lastModifiedBy>Marvin Nelson</cp:lastModifiedBy>
  <cp:revision>47</cp:revision>
  <cp:lastPrinted>2022-02-11T17:17:29Z</cp:lastPrinted>
  <dcterms:created xsi:type="dcterms:W3CDTF">2020-10-29T09:49:46Z</dcterms:created>
  <dcterms:modified xsi:type="dcterms:W3CDTF">2022-02-16T19:10:43Z</dcterms:modified>
</cp:coreProperties>
</file>