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315" r:id="rId3"/>
    <p:sldId id="319" r:id="rId4"/>
    <p:sldId id="320" r:id="rId5"/>
    <p:sldId id="316" r:id="rId6"/>
    <p:sldId id="318" r:id="rId7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087"/>
    <a:srgbClr val="69B3E7"/>
    <a:srgbClr val="A5A5A5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.arduino.cc/t/max-ampere-for-vin-pin/6986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3090" y="3669454"/>
            <a:ext cx="4256621" cy="12072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Heater Controller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6675-6342-4738-BBC3-306492B0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947160" cy="874395"/>
          </a:xfrm>
        </p:spPr>
        <p:txBody>
          <a:bodyPr/>
          <a:lstStyle/>
          <a:p>
            <a:pPr algn="ctr"/>
            <a:r>
              <a:rPr lang="en-US" dirty="0"/>
              <a:t>Heater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134BA-D11E-402F-96F0-A842317F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A2416-B3E0-475B-A22C-56CFE25EB83F}"/>
              </a:ext>
            </a:extLst>
          </p:cNvPr>
          <p:cNvSpPr txBox="1"/>
          <p:nvPr/>
        </p:nvSpPr>
        <p:spPr>
          <a:xfrm>
            <a:off x="213064" y="874395"/>
            <a:ext cx="1137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 person will choose a target temperature or a setpoint for your temperature control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do you think should happen with your system when the temperature of the water is below the setpoint value?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Heater should turn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do you think should happen with your system when the temperature of the water is above the setpoint value?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Heater should turn off</a:t>
            </a:r>
          </a:p>
        </p:txBody>
      </p:sp>
    </p:spTree>
    <p:extLst>
      <p:ext uri="{BB962C8B-B14F-4D97-AF65-F5344CB8AC3E}">
        <p14:creationId xmlns:p14="http://schemas.microsoft.com/office/powerpoint/2010/main" val="135990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B7E25-4D25-4132-8C6B-4FA90669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/>
          <a:lstStyle/>
          <a:p>
            <a:r>
              <a:rPr lang="en-US" dirty="0"/>
              <a:t>First Five 11c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67F39F-58E4-47CA-9603-8DE285EF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420"/>
            <a:ext cx="10515600" cy="5060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Measure the resistance of your heater resistor.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Assuming a 9V DC power supply, find the current draw for this resistor  (at room temp).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Find the power that will be dissipated by the resistor.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65E0A-F3A3-44C3-8FA2-D9777F1A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A4B57-5B6B-4129-9153-410EDA8DFB6E}"/>
              </a:ext>
            </a:extLst>
          </p:cNvPr>
          <p:cNvSpPr/>
          <p:nvPr/>
        </p:nvSpPr>
        <p:spPr>
          <a:xfrm>
            <a:off x="2849695" y="49265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“there is a series polarity protection diode wired between the external power connector + to the Vin pin, this is I believe a nominal 1 amp maximum forward current rated diode.”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82FF6C-BD36-4B14-9E42-7A121BE7A375}"/>
              </a:ext>
            </a:extLst>
          </p:cNvPr>
          <p:cNvSpPr/>
          <p:nvPr/>
        </p:nvSpPr>
        <p:spPr>
          <a:xfrm>
            <a:off x="3050858" y="5897325"/>
            <a:ext cx="56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https://forum.arduino.cc/t/max-ampere-for-vin-pin/69865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71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B7E25-4D25-4132-8C6B-4FA90669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/>
          <a:lstStyle/>
          <a:p>
            <a:r>
              <a:rPr lang="en-US" dirty="0"/>
              <a:t>First Five 11c -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67F39F-58E4-47CA-9603-8DE285EF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420"/>
            <a:ext cx="10515600" cy="5060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Measure the resistance of your heater resistor.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Assuming a 9V DC power supply, find the current draw for this resistor (at room temp).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Find the power that will be dissipated by the resistor.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65E0A-F3A3-44C3-8FA2-D9777F1A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726C4D-15C6-41B7-B8E5-4BA334BD9A63}"/>
                  </a:ext>
                </a:extLst>
              </p:cNvPr>
              <p:cNvSpPr txBox="1"/>
              <p:nvPr/>
            </p:nvSpPr>
            <p:spPr>
              <a:xfrm>
                <a:off x="4379067" y="1867714"/>
                <a:ext cx="18918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3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10.2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6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726C4D-15C6-41B7-B8E5-4BA334BD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067" y="1867714"/>
                <a:ext cx="189186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AECD1-CC27-495E-806E-ADD0694B1814}"/>
                  </a:ext>
                </a:extLst>
              </p:cNvPr>
              <p:cNvSpPr txBox="1"/>
              <p:nvPr/>
            </p:nvSpPr>
            <p:spPr>
              <a:xfrm>
                <a:off x="3938529" y="3837037"/>
                <a:ext cx="32655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8.2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10.2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AECD1-CC27-495E-806E-ADD0694B1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29" y="3837037"/>
                <a:ext cx="326550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81C86F-FF92-4282-B4E9-0E876E84A63D}"/>
                  </a:ext>
                </a:extLst>
              </p:cNvPr>
              <p:cNvSpPr txBox="1"/>
              <p:nvPr/>
            </p:nvSpPr>
            <p:spPr>
              <a:xfrm>
                <a:off x="3454421" y="5460903"/>
                <a:ext cx="42337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×9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≈7.2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81C86F-FF92-4282-B4E9-0E876E84A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21" y="5460903"/>
                <a:ext cx="42337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A39297-B95D-402F-AD11-D7CBD13C70AF}"/>
                  </a:ext>
                </a:extLst>
              </p:cNvPr>
              <p:cNvSpPr txBox="1"/>
              <p:nvPr/>
            </p:nvSpPr>
            <p:spPr>
              <a:xfrm>
                <a:off x="9452353" y="3976466"/>
                <a:ext cx="227889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Adapter: 2A, 18W</a:t>
                </a:r>
              </a:p>
              <a:p>
                <a:r>
                  <a:rPr lang="en-US" dirty="0"/>
                  <a:t>Arduino 9V (8.2):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A39297-B95D-402F-AD11-D7CBD13C7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353" y="3976466"/>
                <a:ext cx="2278894" cy="646331"/>
              </a:xfrm>
              <a:prstGeom prst="rect">
                <a:avLst/>
              </a:prstGeom>
              <a:blipFill>
                <a:blip r:embed="rId5"/>
                <a:stretch>
                  <a:fillRect l="-2133"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3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5FF1F2-A25E-4699-AB81-686890D9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3" y="0"/>
            <a:ext cx="5193437" cy="922778"/>
          </a:xfrm>
        </p:spPr>
        <p:txBody>
          <a:bodyPr/>
          <a:lstStyle/>
          <a:p>
            <a:r>
              <a:rPr lang="en-US" dirty="0"/>
              <a:t>Heater Control Range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40467F-2843-4A3A-8B43-AB0AF22FB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48" y="795815"/>
            <a:ext cx="10225596" cy="3181381"/>
          </a:xfrm>
        </p:spPr>
        <p:txBody>
          <a:bodyPr/>
          <a:lstStyle/>
          <a:p>
            <a:r>
              <a:rPr lang="en-US" dirty="0"/>
              <a:t>This would be difficult to do for one specific value</a:t>
            </a:r>
          </a:p>
          <a:p>
            <a:pPr lvl="1"/>
            <a:r>
              <a:rPr lang="en-US" dirty="0"/>
              <a:t>The heater would keep turning on and off rapidly</a:t>
            </a:r>
          </a:p>
          <a:p>
            <a:pPr lvl="1"/>
            <a:r>
              <a:rPr lang="en-US" dirty="0"/>
              <a:t>Not efficient</a:t>
            </a:r>
          </a:p>
          <a:p>
            <a:r>
              <a:rPr lang="en-US" dirty="0"/>
              <a:t>Setting a maximum limit and a minimum limit to what we allow the temperature to be</a:t>
            </a:r>
          </a:p>
          <a:p>
            <a:pPr lvl="1"/>
            <a:r>
              <a:rPr lang="en-US" dirty="0"/>
              <a:t>Maximum limit is commonly called a Upper Control Limit (UCL)</a:t>
            </a:r>
          </a:p>
          <a:p>
            <a:pPr lvl="1"/>
            <a:r>
              <a:rPr lang="en-US" dirty="0"/>
              <a:t>Minimum limit is commonly called a Lower Control Limit (LCL)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48DA9-8095-415E-BFB5-9AB19D87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A3FA9-F1A3-4AA1-8518-9C89AB41C7F7}"/>
              </a:ext>
            </a:extLst>
          </p:cNvPr>
          <p:cNvSpPr/>
          <p:nvPr/>
        </p:nvSpPr>
        <p:spPr>
          <a:xfrm>
            <a:off x="753123" y="4306509"/>
            <a:ext cx="10910657" cy="149525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5BAF1-2AC4-47A4-99DA-8AA95CCEC67E}"/>
              </a:ext>
            </a:extLst>
          </p:cNvPr>
          <p:cNvSpPr/>
          <p:nvPr/>
        </p:nvSpPr>
        <p:spPr>
          <a:xfrm>
            <a:off x="753123" y="4304880"/>
            <a:ext cx="3475608" cy="1495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0D0A8-7075-4B38-B708-23BF50FA1012}"/>
              </a:ext>
            </a:extLst>
          </p:cNvPr>
          <p:cNvSpPr txBox="1"/>
          <p:nvPr/>
        </p:nvSpPr>
        <p:spPr>
          <a:xfrm>
            <a:off x="1589842" y="3684058"/>
            <a:ext cx="180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Too Cold</a:t>
            </a:r>
          </a:p>
          <a:p>
            <a:pPr algn="ctr"/>
            <a:r>
              <a:rPr lang="en-US" dirty="0"/>
              <a:t>Heater turn 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4357-5663-4CC2-AD91-6E9E72E44B93}"/>
              </a:ext>
            </a:extLst>
          </p:cNvPr>
          <p:cNvSpPr txBox="1"/>
          <p:nvPr/>
        </p:nvSpPr>
        <p:spPr>
          <a:xfrm>
            <a:off x="8775575" y="3684058"/>
            <a:ext cx="198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Too Hot</a:t>
            </a:r>
          </a:p>
          <a:p>
            <a:pPr algn="ctr"/>
            <a:r>
              <a:rPr lang="en-US" dirty="0"/>
              <a:t>Heater turns 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6ED70-D238-49D6-90A0-5764F9A88D2F}"/>
              </a:ext>
            </a:extLst>
          </p:cNvPr>
          <p:cNvSpPr txBox="1"/>
          <p:nvPr/>
        </p:nvSpPr>
        <p:spPr>
          <a:xfrm>
            <a:off x="5533747" y="3802223"/>
            <a:ext cx="112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Right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05296-0938-41DD-B02E-207D2FDA9107}"/>
              </a:ext>
            </a:extLst>
          </p:cNvPr>
          <p:cNvSpPr/>
          <p:nvPr/>
        </p:nvSpPr>
        <p:spPr>
          <a:xfrm>
            <a:off x="7963270" y="4304880"/>
            <a:ext cx="3700510" cy="14952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AC8DF2-BDFA-4972-AFA7-FB8D40DADBB1}"/>
              </a:ext>
            </a:extLst>
          </p:cNvPr>
          <p:cNvCxnSpPr>
            <a:cxnSpLocks/>
          </p:cNvCxnSpPr>
          <p:nvPr/>
        </p:nvCxnSpPr>
        <p:spPr>
          <a:xfrm flipV="1">
            <a:off x="6095999" y="5800135"/>
            <a:ext cx="0" cy="4675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9E7F4B-C02D-4589-8CE7-1FCF4E454BCC}"/>
              </a:ext>
            </a:extLst>
          </p:cNvPr>
          <p:cNvCxnSpPr>
            <a:cxnSpLocks/>
          </p:cNvCxnSpPr>
          <p:nvPr/>
        </p:nvCxnSpPr>
        <p:spPr>
          <a:xfrm flipV="1">
            <a:off x="4228731" y="5800135"/>
            <a:ext cx="0" cy="4675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067FFA-8C7F-427F-80AA-1BBD7D675ACC}"/>
              </a:ext>
            </a:extLst>
          </p:cNvPr>
          <p:cNvCxnSpPr>
            <a:cxnSpLocks/>
          </p:cNvCxnSpPr>
          <p:nvPr/>
        </p:nvCxnSpPr>
        <p:spPr>
          <a:xfrm flipV="1">
            <a:off x="7963270" y="5800135"/>
            <a:ext cx="0" cy="396479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7FDCDC-CDA6-4C5E-A7CD-210C5D842A81}"/>
              </a:ext>
            </a:extLst>
          </p:cNvPr>
          <p:cNvSpPr txBox="1"/>
          <p:nvPr/>
        </p:nvSpPr>
        <p:spPr>
          <a:xfrm>
            <a:off x="3957785" y="6196614"/>
            <a:ext cx="63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79F779-A036-4608-B63A-1E4C8E629392}"/>
              </a:ext>
            </a:extLst>
          </p:cNvPr>
          <p:cNvSpPr txBox="1"/>
          <p:nvPr/>
        </p:nvSpPr>
        <p:spPr>
          <a:xfrm>
            <a:off x="5638434" y="6169467"/>
            <a:ext cx="146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CCB62B-1B74-4DCC-882D-5C630B0625B4}"/>
              </a:ext>
            </a:extLst>
          </p:cNvPr>
          <p:cNvSpPr txBox="1"/>
          <p:nvPr/>
        </p:nvSpPr>
        <p:spPr>
          <a:xfrm>
            <a:off x="7708040" y="6169467"/>
            <a:ext cx="71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UCL</a:t>
            </a:r>
          </a:p>
        </p:txBody>
      </p:sp>
    </p:spTree>
    <p:extLst>
      <p:ext uri="{BB962C8B-B14F-4D97-AF65-F5344CB8AC3E}">
        <p14:creationId xmlns:p14="http://schemas.microsoft.com/office/powerpoint/2010/main" val="17197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9D42-021C-46CB-A356-36FD5433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50" y="18255"/>
            <a:ext cx="8907162" cy="731388"/>
          </a:xfrm>
        </p:spPr>
        <p:txBody>
          <a:bodyPr/>
          <a:lstStyle/>
          <a:p>
            <a:r>
              <a:rPr lang="en-US" dirty="0"/>
              <a:t>Wire the 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253F-6C2D-40F3-8A05-EA343AD58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816726"/>
            <a:ext cx="11405111" cy="3017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With power off and disconnected:</a:t>
            </a:r>
          </a:p>
          <a:p>
            <a:r>
              <a:rPr lang="en-US" dirty="0"/>
              <a:t>Connect the </a:t>
            </a:r>
            <a:r>
              <a:rPr lang="en-US" b="1" dirty="0"/>
              <a:t>Heater Resistor </a:t>
            </a:r>
            <a:r>
              <a:rPr lang="en-US" dirty="0"/>
              <a:t>in place of the fan in your Cooling Control System.</a:t>
            </a:r>
          </a:p>
          <a:p>
            <a:r>
              <a:rPr lang="en-US" dirty="0"/>
              <a:t>Can also now remove the output </a:t>
            </a:r>
            <a:r>
              <a:rPr lang="en-US" dirty="0" err="1"/>
              <a:t>Flyback</a:t>
            </a:r>
            <a:r>
              <a:rPr lang="en-US" dirty="0"/>
              <a:t> Diode (no magnetic field energy in heater resistor)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Do not </a:t>
            </a:r>
            <a:r>
              <a:rPr lang="en-US" dirty="0"/>
              <a:t>operate without the resistor submerged in the water bath.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4A87D-EC33-4AA8-8125-3C087C77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icture containing laying, lying, small, knot&#10;&#10;Description automatically generated">
            <a:extLst>
              <a:ext uri="{FF2B5EF4-FFF2-40B4-BE49-F238E27FC236}">
                <a16:creationId xmlns:a16="http://schemas.microsoft.com/office/drawing/2014/main" id="{5A773343-09E0-43D1-B378-C68512A86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63" y="3941144"/>
            <a:ext cx="6197249" cy="27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5542</TotalTime>
  <Words>371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Heater Controller</vt:lpstr>
      <vt:lpstr>Heater Control</vt:lpstr>
      <vt:lpstr>First Five 11c</vt:lpstr>
      <vt:lpstr>First Five 11c - Solution</vt:lpstr>
      <vt:lpstr>Heater Control Range</vt:lpstr>
      <vt:lpstr>Wire the Heater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95</cp:revision>
  <cp:lastPrinted>2020-10-27T15:42:12Z</cp:lastPrinted>
  <dcterms:created xsi:type="dcterms:W3CDTF">2017-03-05T23:41:57Z</dcterms:created>
  <dcterms:modified xsi:type="dcterms:W3CDTF">2022-02-15T17:08:15Z</dcterms:modified>
</cp:coreProperties>
</file>