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315" r:id="rId3"/>
    <p:sldId id="257" r:id="rId4"/>
    <p:sldId id="321" r:id="rId5"/>
    <p:sldId id="282" r:id="rId6"/>
    <p:sldId id="283" r:id="rId7"/>
    <p:sldId id="284" r:id="rId8"/>
    <p:sldId id="285" r:id="rId9"/>
    <p:sldId id="288" r:id="rId10"/>
    <p:sldId id="286" r:id="rId11"/>
    <p:sldId id="320" r:id="rId12"/>
    <p:sldId id="319" r:id="rId13"/>
    <p:sldId id="287" r:id="rId14"/>
    <p:sldId id="289" r:id="rId15"/>
    <p:sldId id="318" r:id="rId16"/>
    <p:sldId id="291" r:id="rId17"/>
    <p:sldId id="293" r:id="rId18"/>
    <p:sldId id="294" r:id="rId19"/>
    <p:sldId id="295" r:id="rId20"/>
    <p:sldId id="317" r:id="rId21"/>
    <p:sldId id="290" r:id="rId22"/>
    <p:sldId id="292" r:id="rId23"/>
    <p:sldId id="322" r:id="rId24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CB333B"/>
    <a:srgbClr val="A5A5A5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electrical-engineering/ee-circuit-analysis-topic/ee-natural-and-forced-response/v/ee-rc-natural-response-intuition" TargetMode="External"/><Relationship Id="rId2" Type="http://schemas.openxmlformats.org/officeDocument/2006/relationships/hyperlink" Target="https://www.youtube.com/watch?v=Dl1gFBNa0I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01.PNG"/><Relationship Id="rId7" Type="http://schemas.openxmlformats.org/officeDocument/2006/relationships/image" Target="../media/image5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471.PNG"/><Relationship Id="rId4" Type="http://schemas.openxmlformats.org/officeDocument/2006/relationships/image" Target="../media/image16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3500848"/>
            <a:ext cx="4256621" cy="1207212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RC Circuits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7" y="846930"/>
                <a:ext cx="7652079" cy="17298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can use the Arduino to obtain the </a:t>
                </a:r>
                <a:r>
                  <a:rPr lang="en-US" b="1" dirty="0"/>
                  <a:t>charge plot </a:t>
                </a:r>
                <a:r>
                  <a:rPr lang="en-US" dirty="0"/>
                  <a:t>of a capacitor.</a:t>
                </a:r>
              </a:p>
              <a:p>
                <a:r>
                  <a:rPr lang="en-US" dirty="0"/>
                  <a:t>Build the circuit shown below, using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resistor and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capacitor.*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7" y="846930"/>
                <a:ext cx="7652079" cy="1729844"/>
              </a:xfrm>
              <a:blipFill>
                <a:blip r:embed="rId2"/>
                <a:stretch>
                  <a:fillRect l="-1434" t="-8099" r="-1434" b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F07F3C-1C72-48EA-86FC-2E46F4490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86" y="153932"/>
            <a:ext cx="4133430" cy="5648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387C3-FC8F-4E51-BA84-0AFB0F8017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2" t="35195" r="25656" b="3663"/>
          <a:stretch/>
        </p:blipFill>
        <p:spPr>
          <a:xfrm>
            <a:off x="518755" y="2508989"/>
            <a:ext cx="4972623" cy="388796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E944EA-6A4E-44FC-98C7-3C0F2F32799D}"/>
              </a:ext>
            </a:extLst>
          </p:cNvPr>
          <p:cNvGrpSpPr/>
          <p:nvPr/>
        </p:nvGrpSpPr>
        <p:grpSpPr>
          <a:xfrm>
            <a:off x="5580901" y="2390630"/>
            <a:ext cx="2287390" cy="2850316"/>
            <a:chOff x="5612696" y="2274615"/>
            <a:chExt cx="2287390" cy="28503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392D6B-2424-4E6D-AB47-BDB547DE1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4771" y="2998797"/>
              <a:ext cx="0" cy="626684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99B1F1-0064-4442-A899-347C1F0F4B26}"/>
                </a:ext>
              </a:extLst>
            </p:cNvPr>
            <p:cNvCxnSpPr>
              <a:cxnSpLocks/>
            </p:cNvCxnSpPr>
            <p:nvPr/>
          </p:nvCxnSpPr>
          <p:spPr>
            <a:xfrm>
              <a:off x="6967258" y="2998797"/>
              <a:ext cx="186778" cy="0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4">
              <a:extLst>
                <a:ext uri="{FF2B5EF4-FFF2-40B4-BE49-F238E27FC236}">
                  <a16:creationId xmlns:a16="http://schemas.microsoft.com/office/drawing/2014/main" id="{15E864F5-B9C3-4AC1-9E29-6C1987074F3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991022" y="4961917"/>
              <a:ext cx="103558" cy="222470"/>
              <a:chOff x="0" y="0"/>
              <a:chExt cx="118368" cy="262890"/>
            </a:xfrm>
          </p:grpSpPr>
          <p:cxnSp>
            <p:nvCxnSpPr>
              <p:cNvPr id="34" name="AutoShape 4">
                <a:extLst>
                  <a:ext uri="{FF2B5EF4-FFF2-40B4-BE49-F238E27FC236}">
                    <a16:creationId xmlns:a16="http://schemas.microsoft.com/office/drawing/2014/main" id="{284998EF-7A51-4991-BC41-7AAB7B0E96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5400000">
                <a:off x="68580" y="131445"/>
                <a:ext cx="99575" cy="0"/>
              </a:xfrm>
              <a:prstGeom prst="straightConnector1">
                <a:avLst/>
              </a:prstGeom>
              <a:noFill/>
              <a:ln w="38100">
                <a:solidFill>
                  <a:srgbClr val="00308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3">
                <a:extLst>
                  <a:ext uri="{FF2B5EF4-FFF2-40B4-BE49-F238E27FC236}">
                    <a16:creationId xmlns:a16="http://schemas.microsoft.com/office/drawing/2014/main" id="{AA72EBAE-B377-4BF4-B89C-081839DDD2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5400000">
                <a:off x="-131445" y="131445"/>
                <a:ext cx="262890" cy="0"/>
              </a:xfrm>
              <a:prstGeom prst="straightConnector1">
                <a:avLst/>
              </a:prstGeom>
              <a:noFill/>
              <a:ln w="38100">
                <a:solidFill>
                  <a:srgbClr val="00308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AutoShape 3">
                <a:extLst>
                  <a:ext uri="{FF2B5EF4-FFF2-40B4-BE49-F238E27FC236}">
                    <a16:creationId xmlns:a16="http://schemas.microsoft.com/office/drawing/2014/main" id="{AB9662EA-EFBB-4C45-B8A5-960A049643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5400000">
                <a:off x="-26670" y="131445"/>
                <a:ext cx="178536" cy="0"/>
              </a:xfrm>
              <a:prstGeom prst="straightConnector1">
                <a:avLst/>
              </a:prstGeom>
              <a:noFill/>
              <a:ln w="38100">
                <a:solidFill>
                  <a:srgbClr val="00308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91CB32A6-4B7A-4BAC-921F-F443678A0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548" y="2274615"/>
              <a:ext cx="84677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3087"/>
                  </a:solidFill>
                  <a:latin typeface="+mn-lt"/>
                </a:rPr>
                <a:t>Digital</a:t>
              </a:r>
            </a:p>
            <a:p>
              <a:pPr eaLnBrk="1" hangingPunct="1"/>
              <a:r>
                <a:rPr lang="en-US" sz="2000" dirty="0">
                  <a:solidFill>
                    <a:srgbClr val="003087"/>
                  </a:solidFill>
                  <a:latin typeface="+mn-lt"/>
                </a:rPr>
                <a:t>Pin 4</a:t>
              </a:r>
              <a:endParaRPr lang="en-US" sz="2000" dirty="0">
                <a:solidFill>
                  <a:srgbClr val="003087"/>
                </a:solidFill>
                <a:latin typeface="Symbol" pitchFamily="18" charset="2"/>
              </a:endParaRPr>
            </a:p>
          </p:txBody>
        </p:sp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FDBC02DE-8B5F-4900-B3DD-E8F2A6C23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7673" y="3587363"/>
              <a:ext cx="7585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3087"/>
                  </a:solidFill>
                  <a:latin typeface="+mn-lt"/>
                </a:rPr>
                <a:t>10k</a:t>
              </a:r>
              <a:r>
                <a:rPr lang="en-US" sz="2000" dirty="0">
                  <a:solidFill>
                    <a:srgbClr val="003087"/>
                  </a:solidFill>
                  <a:latin typeface="Symbol" pitchFamily="18" charset="2"/>
                </a:rPr>
                <a:t>W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CA471AE-5232-4C63-8596-5BC1FADC4015}"/>
                </a:ext>
              </a:extLst>
            </p:cNvPr>
            <p:cNvGrpSpPr/>
            <p:nvPr/>
          </p:nvGrpSpPr>
          <p:grpSpPr>
            <a:xfrm rot="5400000">
              <a:off x="6672930" y="3897366"/>
              <a:ext cx="732117" cy="134020"/>
              <a:chOff x="6499339" y="2571086"/>
              <a:chExt cx="1220006" cy="34766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0BFA061-6AA2-4758-8C78-894E1B635E1B}"/>
                  </a:ext>
                </a:extLst>
              </p:cNvPr>
              <p:cNvCxnSpPr/>
              <p:nvPr/>
            </p:nvCxnSpPr>
            <p:spPr bwMode="auto">
              <a:xfrm flipH="1">
                <a:off x="7119270" y="2743818"/>
                <a:ext cx="600075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98">
                <a:extLst>
                  <a:ext uri="{FF2B5EF4-FFF2-40B4-BE49-F238E27FC236}">
                    <a16:creationId xmlns:a16="http://schemas.microsoft.com/office/drawing/2014/main" id="{95F2C81F-9A4B-4628-AB86-6738B18021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9339" y="2571086"/>
                <a:ext cx="626267" cy="347662"/>
                <a:chOff x="7209220" y="1678338"/>
                <a:chExt cx="704492" cy="303002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977971C-5763-4BC9-89D3-CF37A1E96DD6}"/>
                    </a:ext>
                  </a:extLst>
                </p:cNvPr>
                <p:cNvCxnSpPr/>
                <p:nvPr/>
              </p:nvCxnSpPr>
              <p:spPr>
                <a:xfrm flipV="1">
                  <a:off x="7387798" y="1678338"/>
                  <a:ext cx="117862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C1CECB1-CCA3-4349-B329-F9A7872B7622}"/>
                    </a:ext>
                  </a:extLst>
                </p:cNvPr>
                <p:cNvCxnSpPr/>
                <p:nvPr/>
              </p:nvCxnSpPr>
              <p:spPr>
                <a:xfrm>
                  <a:off x="7505660" y="1678338"/>
                  <a:ext cx="116077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D5DC9BC-037F-48D9-AC46-C1532CAE85E6}"/>
                    </a:ext>
                  </a:extLst>
                </p:cNvPr>
                <p:cNvCxnSpPr/>
                <p:nvPr/>
              </p:nvCxnSpPr>
              <p:spPr>
                <a:xfrm flipV="1">
                  <a:off x="7844067" y="1825261"/>
                  <a:ext cx="69645" cy="15219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9B8FAB9-CCC7-4F36-B542-E7A0BD7B49C1}"/>
                    </a:ext>
                  </a:extLst>
                </p:cNvPr>
                <p:cNvCxnSpPr/>
                <p:nvPr/>
              </p:nvCxnSpPr>
              <p:spPr>
                <a:xfrm flipV="1">
                  <a:off x="7209220" y="1682489"/>
                  <a:ext cx="69646" cy="15081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09DBDC-B204-4654-B446-850A5522694E}"/>
                    </a:ext>
                  </a:extLst>
                </p:cNvPr>
                <p:cNvCxnSpPr/>
                <p:nvPr/>
              </p:nvCxnSpPr>
              <p:spPr>
                <a:xfrm>
                  <a:off x="7278866" y="1678338"/>
                  <a:ext cx="116076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D665310-FACF-42ED-8B60-633F9FC5314F}"/>
                    </a:ext>
                  </a:extLst>
                </p:cNvPr>
                <p:cNvCxnSpPr/>
                <p:nvPr/>
              </p:nvCxnSpPr>
              <p:spPr>
                <a:xfrm flipV="1">
                  <a:off x="7614594" y="1678338"/>
                  <a:ext cx="117862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A94C255-71AB-4C10-8DE3-6E2BBBD1CBCC}"/>
                    </a:ext>
                  </a:extLst>
                </p:cNvPr>
                <p:cNvCxnSpPr/>
                <p:nvPr/>
              </p:nvCxnSpPr>
              <p:spPr>
                <a:xfrm>
                  <a:off x="7732456" y="1678338"/>
                  <a:ext cx="116076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BBB497-E759-468F-BE8B-599831FA0C5C}"/>
                </a:ext>
              </a:extLst>
            </p:cNvPr>
            <p:cNvGrpSpPr/>
            <p:nvPr/>
          </p:nvGrpSpPr>
          <p:grpSpPr>
            <a:xfrm>
              <a:off x="6899665" y="4316590"/>
              <a:ext cx="1000421" cy="721016"/>
              <a:chOff x="6998273" y="-1090246"/>
              <a:chExt cx="1177841" cy="82061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F20F466-5EAE-49D5-BD8E-A2210CA970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66467" y="-1090246"/>
                <a:ext cx="0" cy="316523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C1ED4EB-226E-4DC9-A11F-E85286F520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3950" y="-633892"/>
                <a:ext cx="0" cy="364262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1E7711E-A91E-45F1-A7CD-A112034C10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8273" y="-785588"/>
                <a:ext cx="311351" cy="1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F69D051-B739-4FAB-A358-0F3B03A780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8275" y="-633893"/>
                <a:ext cx="311351" cy="1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04A11539-A16F-482A-8BF8-033804B2B7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7217" y="-935024"/>
                <a:ext cx="828897" cy="455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003087"/>
                    </a:solidFill>
                    <a:latin typeface="+mn-lt"/>
                  </a:rPr>
                  <a:t>10µF</a:t>
                </a:r>
                <a:endParaRPr lang="en-US" sz="2000" dirty="0">
                  <a:solidFill>
                    <a:srgbClr val="003087"/>
                  </a:solidFill>
                  <a:latin typeface="Symbol" pitchFamily="18" charset="2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2E79B7-8F27-4B39-92E1-357FD97C294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501627" y="4312485"/>
              <a:ext cx="53026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5522B110-3960-4937-AB3F-838534DE9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2696" y="3936983"/>
              <a:ext cx="90601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3087"/>
                  </a:solidFill>
                  <a:latin typeface="+mn-lt"/>
                </a:rPr>
                <a:t>Analog</a:t>
              </a:r>
            </a:p>
            <a:p>
              <a:pPr eaLnBrk="1" hangingPunct="1"/>
              <a:r>
                <a:rPr lang="en-US" sz="2000" dirty="0">
                  <a:solidFill>
                    <a:srgbClr val="003087"/>
                  </a:solidFill>
                  <a:latin typeface="+mn-lt"/>
                </a:rPr>
                <a:t>Pin 1</a:t>
              </a:r>
              <a:endParaRPr lang="en-US" sz="2000" dirty="0">
                <a:solidFill>
                  <a:srgbClr val="003087"/>
                </a:solidFill>
                <a:latin typeface="Symbol" pitchFamily="18" charset="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6CBF7AD-4EA0-45A2-A59B-CBD5AFBF93BE}"/>
              </a:ext>
            </a:extLst>
          </p:cNvPr>
          <p:cNvSpPr txBox="1"/>
          <p:nvPr/>
        </p:nvSpPr>
        <p:spPr>
          <a:xfrm>
            <a:off x="6033909" y="6080639"/>
            <a:ext cx="581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Replace 5V with Digital Pin and add Analog Pin connection</a:t>
            </a:r>
          </a:p>
        </p:txBody>
      </p:sp>
    </p:spTree>
    <p:extLst>
      <p:ext uri="{BB962C8B-B14F-4D97-AF65-F5344CB8AC3E}">
        <p14:creationId xmlns:p14="http://schemas.microsoft.com/office/powerpoint/2010/main" val="20023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RC Circuits (</a:t>
            </a:r>
            <a:r>
              <a:rPr lang="en-US" dirty="0">
                <a:solidFill>
                  <a:srgbClr val="FF0000"/>
                </a:solidFill>
              </a:rPr>
              <a:t>Class Problem 13b-1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58C2E-30D9-4F0C-BEE5-6B46FC7FE619}"/>
              </a:ext>
            </a:extLst>
          </p:cNvPr>
          <p:cNvSpPr/>
          <p:nvPr/>
        </p:nvSpPr>
        <p:spPr>
          <a:xfrm>
            <a:off x="372140" y="4602704"/>
            <a:ext cx="11506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Download </a:t>
            </a:r>
            <a:r>
              <a:rPr lang="en-US" sz="3600" dirty="0" err="1"/>
              <a:t>RCPlot.ino</a:t>
            </a:r>
            <a:r>
              <a:rPr lang="en-US" sz="3600" dirty="0"/>
              <a:t> and upload the sketch to your Arduino.  </a:t>
            </a:r>
          </a:p>
          <a:p>
            <a:r>
              <a:rPr lang="en-US" sz="3600" dirty="0">
                <a:solidFill>
                  <a:srgbClr val="003087"/>
                </a:solidFill>
              </a:rPr>
              <a:t>(Go to Classroom PowerPoint and cut &amp; paste.)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B651AFE-F384-4C85-A4C5-DA100748E647}"/>
              </a:ext>
            </a:extLst>
          </p:cNvPr>
          <p:cNvGrpSpPr/>
          <p:nvPr/>
        </p:nvGrpSpPr>
        <p:grpSpPr>
          <a:xfrm>
            <a:off x="9220200" y="859541"/>
            <a:ext cx="2287390" cy="2850316"/>
            <a:chOff x="5612696" y="2274615"/>
            <a:chExt cx="2287390" cy="28503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FC435B7-9317-4EAB-B438-310E50AAC0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4771" y="2998797"/>
              <a:ext cx="0" cy="626684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2CEA42-3008-41C9-9842-57052BC4AB2C}"/>
                </a:ext>
              </a:extLst>
            </p:cNvPr>
            <p:cNvCxnSpPr>
              <a:cxnSpLocks/>
            </p:cNvCxnSpPr>
            <p:nvPr/>
          </p:nvCxnSpPr>
          <p:spPr>
            <a:xfrm>
              <a:off x="6967258" y="2998797"/>
              <a:ext cx="186778" cy="0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34">
              <a:extLst>
                <a:ext uri="{FF2B5EF4-FFF2-40B4-BE49-F238E27FC236}">
                  <a16:creationId xmlns:a16="http://schemas.microsoft.com/office/drawing/2014/main" id="{7F7439E0-6B0E-466C-B0CE-B9F12930D29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991022" y="4961917"/>
              <a:ext cx="103558" cy="222470"/>
              <a:chOff x="0" y="0"/>
              <a:chExt cx="118368" cy="262890"/>
            </a:xfrm>
          </p:grpSpPr>
          <p:cxnSp>
            <p:nvCxnSpPr>
              <p:cNvPr id="42" name="AutoShape 4">
                <a:extLst>
                  <a:ext uri="{FF2B5EF4-FFF2-40B4-BE49-F238E27FC236}">
                    <a16:creationId xmlns:a16="http://schemas.microsoft.com/office/drawing/2014/main" id="{1F25903F-1046-4BB8-B676-189D981FDB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5400000">
                <a:off x="68580" y="131445"/>
                <a:ext cx="99575" cy="0"/>
              </a:xfrm>
              <a:prstGeom prst="straightConnector1">
                <a:avLst/>
              </a:prstGeom>
              <a:noFill/>
              <a:ln w="38100">
                <a:solidFill>
                  <a:srgbClr val="00308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3">
                <a:extLst>
                  <a:ext uri="{FF2B5EF4-FFF2-40B4-BE49-F238E27FC236}">
                    <a16:creationId xmlns:a16="http://schemas.microsoft.com/office/drawing/2014/main" id="{4BD4BCBC-ABEE-4052-B9F0-1527726E52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5400000">
                <a:off x="-131445" y="131445"/>
                <a:ext cx="262890" cy="0"/>
              </a:xfrm>
              <a:prstGeom prst="straightConnector1">
                <a:avLst/>
              </a:prstGeom>
              <a:noFill/>
              <a:ln w="38100">
                <a:solidFill>
                  <a:srgbClr val="00308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3">
                <a:extLst>
                  <a:ext uri="{FF2B5EF4-FFF2-40B4-BE49-F238E27FC236}">
                    <a16:creationId xmlns:a16="http://schemas.microsoft.com/office/drawing/2014/main" id="{9159D572-4AE5-4C65-8D2D-C6941DF0EE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5400000">
                <a:off x="-26670" y="131445"/>
                <a:ext cx="178536" cy="0"/>
              </a:xfrm>
              <a:prstGeom prst="straightConnector1">
                <a:avLst/>
              </a:prstGeom>
              <a:noFill/>
              <a:ln w="38100">
                <a:solidFill>
                  <a:srgbClr val="00308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" name="Text Box 5">
              <a:extLst>
                <a:ext uri="{FF2B5EF4-FFF2-40B4-BE49-F238E27FC236}">
                  <a16:creationId xmlns:a16="http://schemas.microsoft.com/office/drawing/2014/main" id="{2712A98E-AEAE-4C47-8CD6-66D720A66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548" y="2274615"/>
              <a:ext cx="84677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3087"/>
                  </a:solidFill>
                  <a:latin typeface="+mn-lt"/>
                </a:rPr>
                <a:t>Digital</a:t>
              </a:r>
            </a:p>
            <a:p>
              <a:pPr eaLnBrk="1" hangingPunct="1"/>
              <a:r>
                <a:rPr lang="en-US" sz="2000" dirty="0">
                  <a:solidFill>
                    <a:srgbClr val="003087"/>
                  </a:solidFill>
                  <a:latin typeface="+mn-lt"/>
                </a:rPr>
                <a:t>Pin 4</a:t>
              </a:r>
              <a:endParaRPr lang="en-US" sz="2000" dirty="0">
                <a:solidFill>
                  <a:srgbClr val="003087"/>
                </a:solidFill>
                <a:latin typeface="Symbol" pitchFamily="18" charset="2"/>
              </a:endParaRPr>
            </a:p>
          </p:txBody>
        </p:sp>
        <p:sp>
          <p:nvSpPr>
            <p:cNvPr id="28" name="Text Box 5">
              <a:extLst>
                <a:ext uri="{FF2B5EF4-FFF2-40B4-BE49-F238E27FC236}">
                  <a16:creationId xmlns:a16="http://schemas.microsoft.com/office/drawing/2014/main" id="{4E18459A-74D4-462E-B73B-704B5B289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7673" y="3587363"/>
              <a:ext cx="7585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3087"/>
                  </a:solidFill>
                  <a:latin typeface="+mn-lt"/>
                </a:rPr>
                <a:t>10k</a:t>
              </a:r>
              <a:r>
                <a:rPr lang="en-US" sz="2000" dirty="0">
                  <a:solidFill>
                    <a:srgbClr val="003087"/>
                  </a:solidFill>
                  <a:latin typeface="Symbol" pitchFamily="18" charset="2"/>
                </a:rPr>
                <a:t>W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CA49F97-C19C-4E4E-8DA4-B9C5600AEE9E}"/>
                </a:ext>
              </a:extLst>
            </p:cNvPr>
            <p:cNvGrpSpPr/>
            <p:nvPr/>
          </p:nvGrpSpPr>
          <p:grpSpPr>
            <a:xfrm rot="5400000">
              <a:off x="6672930" y="3897366"/>
              <a:ext cx="732117" cy="134020"/>
              <a:chOff x="6499339" y="2571086"/>
              <a:chExt cx="1220006" cy="347662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2310B91-DC2C-4AF2-AE52-682E76353F1B}"/>
                  </a:ext>
                </a:extLst>
              </p:cNvPr>
              <p:cNvCxnSpPr/>
              <p:nvPr/>
            </p:nvCxnSpPr>
            <p:spPr bwMode="auto">
              <a:xfrm flipH="1">
                <a:off x="7119270" y="2743818"/>
                <a:ext cx="600075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98">
                <a:extLst>
                  <a:ext uri="{FF2B5EF4-FFF2-40B4-BE49-F238E27FC236}">
                    <a16:creationId xmlns:a16="http://schemas.microsoft.com/office/drawing/2014/main" id="{D434B534-0E15-41DB-8D72-9060238500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9339" y="2571086"/>
                <a:ext cx="626267" cy="347662"/>
                <a:chOff x="7209220" y="1678338"/>
                <a:chExt cx="704492" cy="303002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4517AA85-EE89-4D74-A7BB-DCAE9C144EC7}"/>
                    </a:ext>
                  </a:extLst>
                </p:cNvPr>
                <p:cNvCxnSpPr/>
                <p:nvPr/>
              </p:nvCxnSpPr>
              <p:spPr>
                <a:xfrm flipV="1">
                  <a:off x="7387798" y="1678338"/>
                  <a:ext cx="117862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A1DE781-8348-4628-A38E-110BE68BA2E1}"/>
                    </a:ext>
                  </a:extLst>
                </p:cNvPr>
                <p:cNvCxnSpPr/>
                <p:nvPr/>
              </p:nvCxnSpPr>
              <p:spPr>
                <a:xfrm>
                  <a:off x="7505660" y="1678338"/>
                  <a:ext cx="116077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685B1AB-6621-4DB6-929F-232FD9E51BC2}"/>
                    </a:ext>
                  </a:extLst>
                </p:cNvPr>
                <p:cNvCxnSpPr/>
                <p:nvPr/>
              </p:nvCxnSpPr>
              <p:spPr>
                <a:xfrm flipV="1">
                  <a:off x="7844067" y="1825261"/>
                  <a:ext cx="69645" cy="15219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C4EB94A-C266-40E2-BB9F-F0A062CA3A81}"/>
                    </a:ext>
                  </a:extLst>
                </p:cNvPr>
                <p:cNvCxnSpPr/>
                <p:nvPr/>
              </p:nvCxnSpPr>
              <p:spPr>
                <a:xfrm flipV="1">
                  <a:off x="7209220" y="1682489"/>
                  <a:ext cx="69646" cy="15081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4C28578-8C05-4914-B9DB-01D11A8FCE64}"/>
                    </a:ext>
                  </a:extLst>
                </p:cNvPr>
                <p:cNvCxnSpPr/>
                <p:nvPr/>
              </p:nvCxnSpPr>
              <p:spPr>
                <a:xfrm>
                  <a:off x="7278866" y="1678338"/>
                  <a:ext cx="116076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67002BF-CB72-4EA8-8A19-A3793EA5A788}"/>
                    </a:ext>
                  </a:extLst>
                </p:cNvPr>
                <p:cNvCxnSpPr/>
                <p:nvPr/>
              </p:nvCxnSpPr>
              <p:spPr>
                <a:xfrm flipV="1">
                  <a:off x="7614594" y="1678338"/>
                  <a:ext cx="117862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F43FA208-630E-43EC-BB97-5DA5EDF96218}"/>
                    </a:ext>
                  </a:extLst>
                </p:cNvPr>
                <p:cNvCxnSpPr/>
                <p:nvPr/>
              </p:nvCxnSpPr>
              <p:spPr>
                <a:xfrm>
                  <a:off x="7732456" y="1678338"/>
                  <a:ext cx="116076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6C7A40C-84F7-4C18-B5B8-1CAE811E0567}"/>
                </a:ext>
              </a:extLst>
            </p:cNvPr>
            <p:cNvGrpSpPr/>
            <p:nvPr/>
          </p:nvGrpSpPr>
          <p:grpSpPr>
            <a:xfrm>
              <a:off x="6899665" y="4316590"/>
              <a:ext cx="1000421" cy="721016"/>
              <a:chOff x="6998273" y="-1090246"/>
              <a:chExt cx="1177841" cy="82061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2D3BF39-B98E-4659-A619-87638A09CD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66467" y="-1090246"/>
                <a:ext cx="0" cy="316523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9C3A70-4E72-4D0A-8CE2-82FFFD012B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3950" y="-633892"/>
                <a:ext cx="0" cy="364262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BC7F522-5302-4DAB-9D0D-C099EBC4ED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8273" y="-785588"/>
                <a:ext cx="311351" cy="1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F658812-6B20-4DA3-9BDD-EFA2CC8B9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8275" y="-633893"/>
                <a:ext cx="311351" cy="1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 Box 5">
                <a:extLst>
                  <a:ext uri="{FF2B5EF4-FFF2-40B4-BE49-F238E27FC236}">
                    <a16:creationId xmlns:a16="http://schemas.microsoft.com/office/drawing/2014/main" id="{86664846-446A-4496-AC48-E9C0941FB0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7217" y="-935024"/>
                <a:ext cx="828897" cy="455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003087"/>
                    </a:solidFill>
                    <a:latin typeface="+mn-lt"/>
                  </a:rPr>
                  <a:t>10µF</a:t>
                </a:r>
                <a:endParaRPr lang="en-US" sz="2000" dirty="0">
                  <a:solidFill>
                    <a:srgbClr val="003087"/>
                  </a:solidFill>
                  <a:latin typeface="Symbol" pitchFamily="18" charset="2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0303877-16A7-4F4F-87FE-F1C1DE3B1EF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501627" y="4312485"/>
              <a:ext cx="53026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 Box 5">
              <a:extLst>
                <a:ext uri="{FF2B5EF4-FFF2-40B4-BE49-F238E27FC236}">
                  <a16:creationId xmlns:a16="http://schemas.microsoft.com/office/drawing/2014/main" id="{C8D379FA-7D70-46DF-AF6C-6DF35E571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2696" y="3936983"/>
              <a:ext cx="90601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003087"/>
                  </a:solidFill>
                  <a:latin typeface="+mn-lt"/>
                </a:rPr>
                <a:t>Analog</a:t>
              </a:r>
            </a:p>
            <a:p>
              <a:pPr eaLnBrk="1" hangingPunct="1"/>
              <a:r>
                <a:rPr lang="en-US" sz="2000" dirty="0">
                  <a:solidFill>
                    <a:srgbClr val="003087"/>
                  </a:solidFill>
                  <a:latin typeface="+mn-lt"/>
                </a:rPr>
                <a:t>Pin 1</a:t>
              </a:r>
              <a:endParaRPr lang="en-US" sz="2000" dirty="0">
                <a:solidFill>
                  <a:srgbClr val="003087"/>
                </a:solidFill>
                <a:latin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3A4EBD-704A-4DDC-8568-A490116D053C}"/>
                  </a:ext>
                </a:extLst>
              </p:cNvPr>
              <p:cNvSpPr txBox="1"/>
              <p:nvPr/>
            </p:nvSpPr>
            <p:spPr>
              <a:xfrm>
                <a:off x="372140" y="988828"/>
                <a:ext cx="84671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Find the time constant (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) for this circuit.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3A4EBD-704A-4DDC-8568-A490116D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40" y="988828"/>
                <a:ext cx="8467102" cy="646331"/>
              </a:xfrm>
              <a:prstGeom prst="rect">
                <a:avLst/>
              </a:prstGeom>
              <a:blipFill>
                <a:blip r:embed="rId2"/>
                <a:stretch>
                  <a:fillRect l="-216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9327E4-BDD4-4843-AD4E-1089C50CAE20}"/>
                  </a:ext>
                </a:extLst>
              </p:cNvPr>
              <p:cNvSpPr/>
              <p:nvPr/>
            </p:nvSpPr>
            <p:spPr>
              <a:xfrm>
                <a:off x="3341386" y="2430932"/>
                <a:ext cx="2094420" cy="755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9327E4-BDD4-4843-AD4E-1089C50CA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386" y="2430932"/>
                <a:ext cx="2094420" cy="755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29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9DB33-EF26-4C69-9800-C36F2418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608DA-A0A6-421D-9EC2-4A6304F35102}"/>
              </a:ext>
            </a:extLst>
          </p:cNvPr>
          <p:cNvSpPr/>
          <p:nvPr/>
        </p:nvSpPr>
        <p:spPr>
          <a:xfrm>
            <a:off x="267306" y="342120"/>
            <a:ext cx="41689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// the number of times to read the capacitor voltage</a:t>
            </a:r>
          </a:p>
          <a:p>
            <a:r>
              <a:rPr lang="en-US" sz="1400" dirty="0"/>
              <a:t>int N=200;</a:t>
            </a:r>
          </a:p>
          <a:p>
            <a:endParaRPr lang="en-US" sz="1400" dirty="0"/>
          </a:p>
          <a:p>
            <a:r>
              <a:rPr lang="en-US" sz="1400" dirty="0"/>
              <a:t>// the amount of time (in </a:t>
            </a:r>
            <a:r>
              <a:rPr lang="en-US" sz="1400" dirty="0" err="1"/>
              <a:t>ms</a:t>
            </a:r>
            <a:r>
              <a:rPr lang="en-US" sz="1400" dirty="0"/>
              <a:t>) to charge the capacitor</a:t>
            </a:r>
          </a:p>
          <a:p>
            <a:r>
              <a:rPr lang="en-US" sz="1400" dirty="0"/>
              <a:t>int </a:t>
            </a:r>
            <a:r>
              <a:rPr lang="en-US" sz="1400" dirty="0" err="1"/>
              <a:t>chargeTime</a:t>
            </a:r>
            <a:r>
              <a:rPr lang="en-US" sz="1400" dirty="0"/>
              <a:t>=1000;</a:t>
            </a:r>
          </a:p>
          <a:p>
            <a:endParaRPr lang="en-US" sz="1400" dirty="0"/>
          </a:p>
          <a:p>
            <a:r>
              <a:rPr lang="en-US" sz="1400" dirty="0"/>
              <a:t>// the amount of time (in </a:t>
            </a:r>
            <a:r>
              <a:rPr lang="en-US" sz="1400" dirty="0" err="1"/>
              <a:t>ms</a:t>
            </a:r>
            <a:r>
              <a:rPr lang="en-US" sz="1400" dirty="0"/>
              <a:t>) to pause to initially</a:t>
            </a:r>
          </a:p>
          <a:p>
            <a:r>
              <a:rPr lang="en-US" sz="1400" dirty="0"/>
              <a:t>// discharge the capacitor</a:t>
            </a:r>
          </a:p>
          <a:p>
            <a:r>
              <a:rPr lang="en-US" sz="1400" dirty="0"/>
              <a:t>int </a:t>
            </a:r>
            <a:r>
              <a:rPr lang="en-US" sz="1400" dirty="0" err="1"/>
              <a:t>dischargeTime</a:t>
            </a:r>
            <a:r>
              <a:rPr lang="en-US" sz="1400" dirty="0"/>
              <a:t>=1000;</a:t>
            </a:r>
          </a:p>
          <a:p>
            <a:endParaRPr lang="en-US" sz="1400" dirty="0"/>
          </a:p>
          <a:p>
            <a:r>
              <a:rPr lang="en-US" sz="1400" dirty="0"/>
              <a:t>// set to false to use with serial plotter</a:t>
            </a:r>
          </a:p>
          <a:p>
            <a:r>
              <a:rPr lang="en-US" sz="1400" dirty="0"/>
              <a:t>// set to true to use with serial monitor</a:t>
            </a:r>
          </a:p>
          <a:p>
            <a:r>
              <a:rPr lang="en-US" sz="1400" dirty="0" err="1"/>
              <a:t>boolean</a:t>
            </a:r>
            <a:r>
              <a:rPr lang="en-US" sz="1400" dirty="0"/>
              <a:t> </a:t>
            </a:r>
            <a:r>
              <a:rPr lang="en-US" sz="1400" dirty="0" err="1"/>
              <a:t>serialMonitor</a:t>
            </a:r>
            <a:r>
              <a:rPr lang="en-US" sz="1400" dirty="0"/>
              <a:t>=false;</a:t>
            </a:r>
          </a:p>
          <a:p>
            <a:endParaRPr lang="en-US" sz="1400" dirty="0"/>
          </a:p>
          <a:p>
            <a:r>
              <a:rPr lang="en-US" sz="1400" dirty="0"/>
              <a:t>//=========================================//</a:t>
            </a:r>
          </a:p>
          <a:p>
            <a:r>
              <a:rPr lang="en-US" sz="1400" dirty="0"/>
              <a:t>// No need to edit below this point =============//</a:t>
            </a:r>
          </a:p>
          <a:p>
            <a:r>
              <a:rPr lang="en-US" sz="1400" dirty="0"/>
              <a:t>//========================================//</a:t>
            </a:r>
          </a:p>
          <a:p>
            <a:endParaRPr lang="en-US" sz="1400" dirty="0"/>
          </a:p>
          <a:p>
            <a:r>
              <a:rPr lang="en-US" sz="1400" dirty="0"/>
              <a:t>// the pin that charges the RC circuit</a:t>
            </a:r>
          </a:p>
          <a:p>
            <a:r>
              <a:rPr lang="en-US" sz="1400" dirty="0"/>
              <a:t>int </a:t>
            </a:r>
            <a:r>
              <a:rPr lang="en-US" sz="1400" dirty="0" err="1"/>
              <a:t>chargePin</a:t>
            </a:r>
            <a:r>
              <a:rPr lang="en-US" sz="1400" dirty="0"/>
              <a:t>=4;</a:t>
            </a:r>
          </a:p>
          <a:p>
            <a:endParaRPr lang="en-US" sz="1400" dirty="0"/>
          </a:p>
          <a:p>
            <a:r>
              <a:rPr lang="en-US" sz="1400" dirty="0"/>
              <a:t>// the analog pin that reads the capacitor voltage</a:t>
            </a:r>
          </a:p>
          <a:p>
            <a:r>
              <a:rPr lang="en-US" sz="1400" dirty="0"/>
              <a:t>int </a:t>
            </a:r>
            <a:r>
              <a:rPr lang="en-US" sz="1400" dirty="0" err="1"/>
              <a:t>capPin</a:t>
            </a:r>
            <a:r>
              <a:rPr lang="en-US" sz="1400" dirty="0"/>
              <a:t>=1;</a:t>
            </a:r>
          </a:p>
          <a:p>
            <a:endParaRPr lang="en-US" sz="1400" dirty="0"/>
          </a:p>
          <a:p>
            <a:r>
              <a:rPr lang="en-US" sz="1400" dirty="0"/>
              <a:t>float </a:t>
            </a:r>
            <a:r>
              <a:rPr lang="en-US" sz="1400" dirty="0" err="1"/>
              <a:t>capVoltage</a:t>
            </a:r>
            <a:r>
              <a:rPr lang="en-US" sz="1400" dirty="0"/>
              <a:t>;</a:t>
            </a:r>
          </a:p>
          <a:p>
            <a:r>
              <a:rPr lang="en-US" sz="1400" dirty="0"/>
              <a:t>unsigned long t;</a:t>
            </a:r>
          </a:p>
          <a:p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039C4-F0AF-46AB-B431-3FD2D48B95C2}"/>
              </a:ext>
            </a:extLst>
          </p:cNvPr>
          <p:cNvSpPr/>
          <p:nvPr/>
        </p:nvSpPr>
        <p:spPr>
          <a:xfrm>
            <a:off x="4634189" y="254348"/>
            <a:ext cx="33451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void setup(){</a:t>
            </a:r>
          </a:p>
          <a:p>
            <a:r>
              <a:rPr lang="en-US" sz="1400" dirty="0"/>
              <a:t>  // begin serial communications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Serial.begin</a:t>
            </a:r>
            <a:r>
              <a:rPr lang="en-US" sz="1400" dirty="0"/>
              <a:t>(115200);</a:t>
            </a:r>
          </a:p>
          <a:p>
            <a:endParaRPr lang="en-US" sz="1400" dirty="0"/>
          </a:p>
          <a:p>
            <a:r>
              <a:rPr lang="en-US" sz="1400" dirty="0"/>
              <a:t>  // set the charging pin to an output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pinMode</a:t>
            </a:r>
            <a:r>
              <a:rPr lang="en-US" sz="1400" dirty="0"/>
              <a:t>(</a:t>
            </a:r>
            <a:r>
              <a:rPr lang="en-US" sz="1400" dirty="0" err="1"/>
              <a:t>chargePin</a:t>
            </a:r>
            <a:r>
              <a:rPr lang="en-US" sz="1400" dirty="0"/>
              <a:t>, OUTPUT);</a:t>
            </a:r>
          </a:p>
          <a:p>
            <a:endParaRPr lang="en-US" sz="1400" dirty="0"/>
          </a:p>
          <a:p>
            <a:r>
              <a:rPr lang="en-US" sz="1400" dirty="0"/>
              <a:t>  // set the charging pint to a low value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digitalWrite</a:t>
            </a:r>
            <a:r>
              <a:rPr lang="en-US" sz="1400" dirty="0"/>
              <a:t>(</a:t>
            </a:r>
            <a:r>
              <a:rPr lang="en-US" sz="1400" dirty="0" err="1"/>
              <a:t>chargePin</a:t>
            </a:r>
            <a:r>
              <a:rPr lang="en-US" sz="1400" dirty="0"/>
              <a:t>, LOW);</a:t>
            </a:r>
          </a:p>
          <a:p>
            <a:endParaRPr lang="en-US" sz="1400" dirty="0"/>
          </a:p>
          <a:p>
            <a:r>
              <a:rPr lang="en-US" sz="1400" dirty="0"/>
              <a:t>  // wait to discharge the capacitor</a:t>
            </a:r>
          </a:p>
          <a:p>
            <a:r>
              <a:rPr lang="en-US" sz="1400" dirty="0"/>
              <a:t>  delay(</a:t>
            </a:r>
            <a:r>
              <a:rPr lang="en-US" sz="1400" dirty="0" err="1"/>
              <a:t>dischargeTime</a:t>
            </a:r>
            <a:r>
              <a:rPr lang="en-US" sz="1400" dirty="0"/>
              <a:t>);</a:t>
            </a:r>
          </a:p>
          <a:p>
            <a:endParaRPr lang="en-US" sz="1400" dirty="0"/>
          </a:p>
          <a:p>
            <a:r>
              <a:rPr lang="en-US" sz="1400" dirty="0"/>
              <a:t>  // start charging the capacitor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digitalWrite</a:t>
            </a:r>
            <a:r>
              <a:rPr lang="en-US" sz="1400" dirty="0"/>
              <a:t>(</a:t>
            </a:r>
            <a:r>
              <a:rPr lang="en-US" sz="1400" dirty="0" err="1"/>
              <a:t>chargePin</a:t>
            </a:r>
            <a:r>
              <a:rPr lang="en-US" sz="1400" dirty="0"/>
              <a:t>, HIGH);</a:t>
            </a:r>
          </a:p>
          <a:p>
            <a:endParaRPr lang="en-US" sz="1400" dirty="0"/>
          </a:p>
          <a:p>
            <a:r>
              <a:rPr lang="en-US" sz="1400" dirty="0"/>
              <a:t>  // start collecting capacitor voltage values</a:t>
            </a:r>
          </a:p>
          <a:p>
            <a:r>
              <a:rPr lang="en-US" sz="1400" dirty="0"/>
              <a:t>  for(int </a:t>
            </a:r>
            <a:r>
              <a:rPr lang="en-US" sz="1400" dirty="0" err="1"/>
              <a:t>i</a:t>
            </a:r>
            <a:r>
              <a:rPr lang="en-US" sz="1400" dirty="0"/>
              <a:t>=1; </a:t>
            </a:r>
            <a:r>
              <a:rPr lang="en-US" sz="1400" dirty="0" err="1"/>
              <a:t>i</a:t>
            </a:r>
            <a:r>
              <a:rPr lang="en-US" sz="1400" dirty="0"/>
              <a:t>&lt;=N; </a:t>
            </a:r>
            <a:r>
              <a:rPr lang="en-US" sz="1400" dirty="0" err="1"/>
              <a:t>i</a:t>
            </a:r>
            <a:r>
              <a:rPr lang="en-US" sz="1400" dirty="0"/>
              <a:t>++){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   // get the current time</a:t>
            </a:r>
          </a:p>
          <a:p>
            <a:r>
              <a:rPr lang="en-US" sz="1400" dirty="0"/>
              <a:t>    t=</a:t>
            </a:r>
            <a:r>
              <a:rPr lang="en-US" sz="1400" dirty="0" err="1"/>
              <a:t>millis</a:t>
            </a:r>
            <a:r>
              <a:rPr lang="en-US" sz="1400" dirty="0"/>
              <a:t>();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   // get the capacitor voltage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capVoltage</a:t>
            </a:r>
            <a:r>
              <a:rPr lang="en-US" sz="1400" dirty="0"/>
              <a:t>=</a:t>
            </a:r>
            <a:r>
              <a:rPr lang="en-US" sz="1400" dirty="0" err="1"/>
              <a:t>convertToVoltage</a:t>
            </a:r>
            <a:r>
              <a:rPr lang="en-US" sz="1400" dirty="0"/>
              <a:t>(</a:t>
            </a:r>
            <a:r>
              <a:rPr lang="en-US" sz="1400" dirty="0" err="1"/>
              <a:t>capPin</a:t>
            </a:r>
            <a:r>
              <a:rPr lang="en-US" sz="1400" dirty="0"/>
              <a:t>);</a:t>
            </a:r>
          </a:p>
          <a:p>
            <a:endParaRPr lang="en-US" sz="1400" dirty="0"/>
          </a:p>
          <a:p>
            <a:r>
              <a:rPr lang="en-US" sz="1400" dirty="0"/>
              <a:t>    // if the serial monitor is to be used</a:t>
            </a:r>
          </a:p>
          <a:p>
            <a:r>
              <a:rPr lang="en-US" sz="1400" dirty="0"/>
              <a:t>    if(</a:t>
            </a:r>
            <a:r>
              <a:rPr lang="en-US" sz="1400" dirty="0" err="1"/>
              <a:t>serialMonitor</a:t>
            </a:r>
            <a:r>
              <a:rPr lang="en-US" sz="1400" dirty="0"/>
              <a:t>){</a:t>
            </a:r>
          </a:p>
          <a:p>
            <a:r>
              <a:rPr lang="en-US" sz="1400" dirty="0"/>
              <a:t>      </a:t>
            </a:r>
          </a:p>
          <a:p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38D6B-2BC0-41A4-8CFC-5666DDA89941}"/>
              </a:ext>
            </a:extLst>
          </p:cNvPr>
          <p:cNvSpPr/>
          <p:nvPr/>
        </p:nvSpPr>
        <p:spPr>
          <a:xfrm>
            <a:off x="8177255" y="236869"/>
            <a:ext cx="343060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// display the time and a comma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Serial.print</a:t>
            </a:r>
            <a:r>
              <a:rPr lang="en-US" sz="1400" dirty="0"/>
              <a:t>(t-</a:t>
            </a:r>
            <a:r>
              <a:rPr lang="en-US" sz="1400" dirty="0" err="1"/>
              <a:t>dischargeTime</a:t>
            </a:r>
            <a:r>
              <a:rPr lang="en-US" sz="1400" dirty="0"/>
              <a:t>);</a:t>
            </a:r>
          </a:p>
          <a:p>
            <a:r>
              <a:rPr lang="en-US" sz="1400" dirty="0"/>
              <a:t>      </a:t>
            </a:r>
            <a:r>
              <a:rPr lang="en-US" sz="1400" dirty="0" err="1"/>
              <a:t>Serial.print</a:t>
            </a:r>
            <a:r>
              <a:rPr lang="en-US" sz="1400" dirty="0"/>
              <a:t>(',');</a:t>
            </a:r>
          </a:p>
          <a:p>
            <a:r>
              <a:rPr lang="en-US" sz="1400" dirty="0"/>
              <a:t>    }</a:t>
            </a:r>
          </a:p>
          <a:p>
            <a:endParaRPr lang="en-US" sz="1400" dirty="0"/>
          </a:p>
          <a:p>
            <a:r>
              <a:rPr lang="en-US" sz="1400" dirty="0"/>
              <a:t>    // display the capacitor voltage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Serial.println</a:t>
            </a:r>
            <a:r>
              <a:rPr lang="en-US" sz="1400" dirty="0"/>
              <a:t>(</a:t>
            </a:r>
            <a:r>
              <a:rPr lang="en-US" sz="1400" dirty="0" err="1"/>
              <a:t>capVoltage</a:t>
            </a:r>
            <a:r>
              <a:rPr lang="en-US" sz="1400" dirty="0"/>
              <a:t>);</a:t>
            </a:r>
          </a:p>
          <a:p>
            <a:endParaRPr lang="en-US" sz="1400" dirty="0"/>
          </a:p>
          <a:p>
            <a:r>
              <a:rPr lang="en-US" sz="1400" dirty="0"/>
              <a:t>    // pause for a small time interval</a:t>
            </a:r>
          </a:p>
          <a:p>
            <a:r>
              <a:rPr lang="en-US" sz="1400" dirty="0"/>
              <a:t>    delay(</a:t>
            </a:r>
            <a:r>
              <a:rPr lang="en-US" sz="1400" dirty="0" err="1"/>
              <a:t>chargeTime</a:t>
            </a:r>
            <a:r>
              <a:rPr lang="en-US" sz="1400" dirty="0"/>
              <a:t>/N);</a:t>
            </a:r>
          </a:p>
          <a:p>
            <a:r>
              <a:rPr lang="en-US" sz="1400" dirty="0"/>
              <a:t>  }</a:t>
            </a:r>
          </a:p>
          <a:p>
            <a:endParaRPr lang="en-US" sz="1400" dirty="0"/>
          </a:p>
          <a:p>
            <a:r>
              <a:rPr lang="en-US" sz="1400" dirty="0"/>
              <a:t>  // turn the charging pin off</a:t>
            </a:r>
          </a:p>
          <a:p>
            <a:r>
              <a:rPr lang="en-US" sz="1400" dirty="0"/>
              <a:t>  </a:t>
            </a:r>
            <a:r>
              <a:rPr lang="en-US" sz="1400" dirty="0" err="1"/>
              <a:t>digitalWrite</a:t>
            </a:r>
            <a:r>
              <a:rPr lang="en-US" sz="1400" dirty="0"/>
              <a:t>(</a:t>
            </a:r>
            <a:r>
              <a:rPr lang="en-US" sz="1400" dirty="0" err="1"/>
              <a:t>chargePin</a:t>
            </a:r>
            <a:r>
              <a:rPr lang="en-US" sz="1400" dirty="0"/>
              <a:t>, LOW);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/>
              <a:t>// void loop() not needed for this sketch</a:t>
            </a:r>
          </a:p>
          <a:p>
            <a:r>
              <a:rPr lang="en-US" sz="1400" dirty="0"/>
              <a:t>void loop(){}</a:t>
            </a:r>
          </a:p>
          <a:p>
            <a:endParaRPr lang="en-US" sz="1400" dirty="0"/>
          </a:p>
          <a:p>
            <a:r>
              <a:rPr lang="en-US" sz="1400" dirty="0"/>
              <a:t>// convert the </a:t>
            </a:r>
            <a:r>
              <a:rPr lang="en-US" sz="1400" dirty="0" err="1"/>
              <a:t>analogRead</a:t>
            </a:r>
            <a:r>
              <a:rPr lang="en-US" sz="1400" dirty="0"/>
              <a:t> value to a voltage</a:t>
            </a:r>
          </a:p>
          <a:p>
            <a:r>
              <a:rPr lang="en-US" sz="1400" dirty="0"/>
              <a:t>float </a:t>
            </a:r>
            <a:r>
              <a:rPr lang="en-US" sz="1400" dirty="0" err="1"/>
              <a:t>convertToVoltage</a:t>
            </a:r>
            <a:r>
              <a:rPr lang="en-US" sz="1400" dirty="0"/>
              <a:t>(int </a:t>
            </a:r>
            <a:r>
              <a:rPr lang="en-US" sz="1400" dirty="0" err="1"/>
              <a:t>analogPin</a:t>
            </a:r>
            <a:r>
              <a:rPr lang="en-US" sz="1400" dirty="0"/>
              <a:t>){</a:t>
            </a:r>
          </a:p>
          <a:p>
            <a:r>
              <a:rPr lang="en-US" sz="1400" dirty="0"/>
              <a:t>  int </a:t>
            </a:r>
            <a:r>
              <a:rPr lang="en-US" sz="1400" dirty="0" err="1"/>
              <a:t>aR</a:t>
            </a:r>
            <a:r>
              <a:rPr lang="en-US" sz="1400" dirty="0"/>
              <a:t>=</a:t>
            </a:r>
            <a:r>
              <a:rPr lang="en-US" sz="1400" dirty="0" err="1"/>
              <a:t>analogRead</a:t>
            </a:r>
            <a:r>
              <a:rPr lang="en-US" sz="1400" dirty="0"/>
              <a:t>(</a:t>
            </a:r>
            <a:r>
              <a:rPr lang="en-US" sz="1400" dirty="0" err="1"/>
              <a:t>analogPin</a:t>
            </a:r>
            <a:r>
              <a:rPr lang="en-US" sz="1400" dirty="0"/>
              <a:t>);</a:t>
            </a:r>
          </a:p>
          <a:p>
            <a:r>
              <a:rPr lang="en-US" sz="1400" dirty="0"/>
              <a:t>  return 5.0*</a:t>
            </a:r>
            <a:r>
              <a:rPr lang="en-US" sz="1400" dirty="0" err="1"/>
              <a:t>aR</a:t>
            </a:r>
            <a:r>
              <a:rPr lang="en-US" sz="1400" dirty="0"/>
              <a:t>/1023.0;</a:t>
            </a:r>
          </a:p>
          <a:p>
            <a:r>
              <a:rPr lang="en-US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7590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RCPlot.ino</a:t>
            </a:r>
            <a:r>
              <a:rPr lang="en-US" dirty="0"/>
              <a:t>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29"/>
            <a:ext cx="5103639" cy="565974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RCPlot.ino</a:t>
            </a:r>
            <a:r>
              <a:rPr lang="en-US" dirty="0"/>
              <a:t> works by first discharging the RC circuit for a particular duration set by the variable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dischargeTime</a:t>
            </a:r>
            <a:r>
              <a:rPr lang="en-US" dirty="0"/>
              <a:t>.</a:t>
            </a:r>
          </a:p>
          <a:p>
            <a:r>
              <a:rPr lang="en-US" dirty="0"/>
              <a:t>The sketch then charges the RC circuit for a particular duration set by the variable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chargeTime</a:t>
            </a:r>
            <a:r>
              <a:rPr lang="en-US" dirty="0"/>
              <a:t>.</a:t>
            </a:r>
          </a:p>
          <a:p>
            <a:r>
              <a:rPr lang="en-US" dirty="0"/>
              <a:t>During the charging time, the capacitor voltage is read for a particular number of times set by the variable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.</a:t>
            </a:r>
          </a:p>
          <a:p>
            <a:r>
              <a:rPr lang="en-US" dirty="0"/>
              <a:t>The values that are collected are displayed either to the serial monitor or serial plotter. This is set by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serialMonitor</a:t>
            </a:r>
            <a:r>
              <a:rPr lang="en-US" dirty="0"/>
              <a:t> variable.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03850-3ECA-40CB-AABB-472FF6378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12" y="226898"/>
            <a:ext cx="6552504" cy="5369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62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RCPlot.ino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6" y="846930"/>
            <a:ext cx="11037831" cy="4853654"/>
          </a:xfrm>
        </p:spPr>
        <p:txBody>
          <a:bodyPr/>
          <a:lstStyle/>
          <a:p>
            <a:r>
              <a:rPr lang="en-US" dirty="0"/>
              <a:t>With the RC circuit connected, upload the </a:t>
            </a:r>
            <a:r>
              <a:rPr lang="en-US" dirty="0" err="1"/>
              <a:t>RCPlot.ino</a:t>
            </a:r>
            <a:r>
              <a:rPr lang="en-US" dirty="0"/>
              <a:t> sketch with the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serialMonitor</a:t>
            </a:r>
            <a:r>
              <a:rPr lang="en-US" b="1" dirty="0">
                <a:solidFill>
                  <a:srgbClr val="FF0000"/>
                </a:solidFill>
              </a:rPr>
              <a:t> variable set to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.</a:t>
            </a:r>
          </a:p>
          <a:p>
            <a:r>
              <a:rPr lang="en-US" dirty="0"/>
              <a:t>Once uploaded, open the serial plotter by selecting </a:t>
            </a:r>
            <a:r>
              <a:rPr lang="en-US" dirty="0">
                <a:solidFill>
                  <a:srgbClr val="003087"/>
                </a:solidFill>
              </a:rPr>
              <a:t>Tools&gt;Serial Plotter</a:t>
            </a:r>
            <a:r>
              <a:rPr lang="en-US" dirty="0"/>
              <a:t> or by pressing </a:t>
            </a:r>
            <a:r>
              <a:rPr lang="en-US" dirty="0">
                <a:solidFill>
                  <a:srgbClr val="003087"/>
                </a:solidFill>
              </a:rPr>
              <a:t>&lt;ctrl&gt;+&lt;shift&gt;+L</a:t>
            </a:r>
            <a:r>
              <a:rPr lang="en-US" dirty="0"/>
              <a:t>.</a:t>
            </a:r>
          </a:p>
          <a:p>
            <a:r>
              <a:rPr lang="en-US" dirty="0"/>
              <a:t>The capacitor voltage should be shown on the plot.</a:t>
            </a:r>
          </a:p>
          <a:p>
            <a:r>
              <a:rPr lang="en-US" b="1" dirty="0">
                <a:solidFill>
                  <a:srgbClr val="FF0000"/>
                </a:solidFill>
              </a:rPr>
              <a:t>Make sure baud rate is set to 115200</a:t>
            </a:r>
            <a:r>
              <a:rPr lang="en-US" dirty="0"/>
              <a:t>.</a:t>
            </a:r>
          </a:p>
          <a:p>
            <a:r>
              <a:rPr lang="en-US" dirty="0"/>
              <a:t>The Arduino reset button may be used to get the serial plotter to display the plot again.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Image result for arduino reset button">
            <a:extLst>
              <a:ext uri="{FF2B5EF4-FFF2-40B4-BE49-F238E27FC236}">
                <a16:creationId xmlns:a16="http://schemas.microsoft.com/office/drawing/2014/main" id="{2DDAC156-FC5C-4633-B761-B27870166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0"/>
          <a:stretch/>
        </p:blipFill>
        <p:spPr bwMode="auto">
          <a:xfrm>
            <a:off x="2228770" y="4167187"/>
            <a:ext cx="27432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20F16C-F53B-4DB9-AAED-4732F8E98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57" y="4255781"/>
            <a:ext cx="5077553" cy="219453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7F58B6B-F8B6-40F7-A7CF-FFDAC0277505}"/>
              </a:ext>
            </a:extLst>
          </p:cNvPr>
          <p:cNvSpPr/>
          <p:nvPr/>
        </p:nvSpPr>
        <p:spPr>
          <a:xfrm>
            <a:off x="10177210" y="6156960"/>
            <a:ext cx="914400" cy="381952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45C1C3-122D-419A-BB55-7253F3ECCFFF}"/>
              </a:ext>
            </a:extLst>
          </p:cNvPr>
          <p:cNvCxnSpPr/>
          <p:nvPr/>
        </p:nvCxnSpPr>
        <p:spPr>
          <a:xfrm>
            <a:off x="6096000" y="3429000"/>
            <a:ext cx="542794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3B95BB8-508D-4F7E-A711-49986AF0EF59}"/>
              </a:ext>
            </a:extLst>
          </p:cNvPr>
          <p:cNvCxnSpPr>
            <a:endCxn id="9" idx="6"/>
          </p:cNvCxnSpPr>
          <p:nvPr/>
        </p:nvCxnSpPr>
        <p:spPr>
          <a:xfrm rot="5400000">
            <a:off x="9842047" y="4678564"/>
            <a:ext cx="2918936" cy="41980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5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7A10B-2F56-4F73-A1C7-18C477CF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4A18A-028B-4374-A023-3F3D24412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14" y="136524"/>
            <a:ext cx="10524813" cy="621982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D70D21-96A1-4D71-85B8-09809B7F41E2}"/>
              </a:ext>
            </a:extLst>
          </p:cNvPr>
          <p:cNvCxnSpPr>
            <a:cxnSpLocks/>
          </p:cNvCxnSpPr>
          <p:nvPr/>
        </p:nvCxnSpPr>
        <p:spPr>
          <a:xfrm>
            <a:off x="1026367" y="2985794"/>
            <a:ext cx="8518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B780D1-97F0-4A48-95E6-53DED26F8976}"/>
              </a:ext>
            </a:extLst>
          </p:cNvPr>
          <p:cNvSpPr txBox="1"/>
          <p:nvPr/>
        </p:nvSpPr>
        <p:spPr>
          <a:xfrm>
            <a:off x="242909" y="2782669"/>
            <a:ext cx="899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~3.16V</a:t>
            </a:r>
          </a:p>
          <a:p>
            <a:r>
              <a:rPr lang="en-US" dirty="0">
                <a:solidFill>
                  <a:srgbClr val="FF0000"/>
                </a:solidFill>
              </a:rPr>
              <a:t>(63.2%)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327112-030D-4B11-B3D4-A755E922F420}"/>
              </a:ext>
            </a:extLst>
          </p:cNvPr>
          <p:cNvCxnSpPr/>
          <p:nvPr/>
        </p:nvCxnSpPr>
        <p:spPr>
          <a:xfrm>
            <a:off x="2183364" y="1110343"/>
            <a:ext cx="0" cy="45440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02CA73C-0878-4104-A6E3-5610C0E1D9CD}"/>
              </a:ext>
            </a:extLst>
          </p:cNvPr>
          <p:cNvSpPr txBox="1"/>
          <p:nvPr/>
        </p:nvSpPr>
        <p:spPr>
          <a:xfrm>
            <a:off x="5285792" y="583506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Time (</a:t>
            </a:r>
            <a:r>
              <a:rPr lang="en-US" sz="2400" dirty="0" err="1">
                <a:solidFill>
                  <a:srgbClr val="FF0000"/>
                </a:solidFill>
              </a:rPr>
              <a:t>ms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AE0BE3-DE96-4C8A-8024-3341F730B4F5}"/>
                  </a:ext>
                </a:extLst>
              </p:cNvPr>
              <p:cNvSpPr txBox="1"/>
              <p:nvPr/>
            </p:nvSpPr>
            <p:spPr>
              <a:xfrm>
                <a:off x="2183364" y="4861246"/>
                <a:ext cx="15451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AE0BE3-DE96-4C8A-8024-3341F730B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364" y="4861246"/>
                <a:ext cx="15451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50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RCPlot.ino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7" y="846930"/>
                <a:ext cx="10515600" cy="3481230"/>
              </a:xfrm>
            </p:spPr>
            <p:txBody>
              <a:bodyPr/>
              <a:lstStyle/>
              <a:p>
                <a:r>
                  <a:rPr lang="en-US" dirty="0"/>
                  <a:t>Play around with the different capacitors in your kit.</a:t>
                </a:r>
              </a:p>
              <a:p>
                <a:r>
                  <a:rPr lang="en-US" dirty="0"/>
                  <a:t>What variable values work well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capacitor?</a:t>
                </a:r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N=200</a:t>
                </a:r>
                <a:r>
                  <a:rPr lang="en-US" dirty="0"/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chargeTime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=750</a:t>
                </a:r>
                <a:r>
                  <a:rPr lang="en-US" dirty="0"/>
                  <a:t>, and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dischargeTime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=1000</a:t>
                </a:r>
              </a:p>
              <a:p>
                <a:r>
                  <a:rPr lang="en-US" dirty="0"/>
                  <a:t>What variable values work well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capacitor?</a:t>
                </a:r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N=200</a:t>
                </a:r>
                <a:r>
                  <a:rPr lang="en-US" dirty="0"/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chargeTime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=7500</a:t>
                </a:r>
                <a:r>
                  <a:rPr lang="en-US" dirty="0"/>
                  <a:t>, and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dischargeTime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=10000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7" y="846930"/>
                <a:ext cx="10515600" cy="3481230"/>
              </a:xfrm>
              <a:blipFill>
                <a:blip r:embed="rId2"/>
                <a:stretch>
                  <a:fillRect l="-1043" t="-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EAA4C-DA5F-4580-AC2C-CAF762C76D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12"/>
          <a:stretch/>
        </p:blipFill>
        <p:spPr>
          <a:xfrm>
            <a:off x="6438122" y="3093003"/>
            <a:ext cx="4325485" cy="3263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EDC44-6B8A-44C4-B440-EFD37987E8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12"/>
          <a:stretch/>
        </p:blipFill>
        <p:spPr>
          <a:xfrm>
            <a:off x="1252396" y="3135086"/>
            <a:ext cx="4253411" cy="320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RCPlot.ino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7" y="846930"/>
                <a:ext cx="7199274" cy="5238910"/>
              </a:xfrm>
            </p:spPr>
            <p:txBody>
              <a:bodyPr/>
              <a:lstStyle/>
              <a:p>
                <a:r>
                  <a:rPr lang="en-US" dirty="0"/>
                  <a:t>Setting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serialMonitor</a:t>
                </a:r>
                <a:r>
                  <a:rPr lang="en-US" dirty="0"/>
                  <a:t> to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 changes how the serial plotter works.</a:t>
                </a:r>
              </a:p>
              <a:p>
                <a:r>
                  <a:rPr lang="en-US" dirty="0"/>
                  <a:t>When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serialMonitor</a:t>
                </a:r>
                <a:r>
                  <a:rPr lang="en-US" dirty="0"/>
                  <a:t> is set to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, it is better to use the serial monitor.</a:t>
                </a:r>
              </a:p>
              <a:p>
                <a:r>
                  <a:rPr lang="en-US" dirty="0"/>
                  <a:t>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capacitor in the circuit, set the </a:t>
                </a:r>
                <a:r>
                  <a:rPr lang="en-US" dirty="0" err="1"/>
                  <a:t>RCPlot.ino</a:t>
                </a:r>
                <a:r>
                  <a:rPr lang="en-US" dirty="0"/>
                  <a:t> variables to:</a:t>
                </a:r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N=200</a:t>
                </a:r>
                <a:endParaRPr lang="en-US" dirty="0"/>
              </a:p>
              <a:p>
                <a:pPr lvl="1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chargeTime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=750</a:t>
                </a:r>
              </a:p>
              <a:p>
                <a:pPr lvl="1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serialMonitor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=true</a:t>
                </a:r>
                <a:endParaRPr lang="en-US" dirty="0"/>
              </a:p>
              <a:p>
                <a:pPr lvl="1"/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dischargeTime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=1000</a:t>
                </a:r>
              </a:p>
              <a:p>
                <a:r>
                  <a:rPr lang="en-US" dirty="0"/>
                  <a:t>Upload the sketch and open the serial monitor. What do you see?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7" y="846930"/>
                <a:ext cx="7199274" cy="5238910"/>
              </a:xfrm>
              <a:blipFill>
                <a:blip r:embed="rId2"/>
                <a:stretch>
                  <a:fillRect l="-1524" t="-2095" r="-1270" b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B0072-F375-44CE-B92C-AB1F2569D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29" y="721360"/>
            <a:ext cx="4118911" cy="3426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B8AB8B-9781-4777-83A9-FF1F1B6647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6529" y="4550250"/>
                <a:ext cx="4018111" cy="15863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first column is the time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second column is the capacitor voltage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3B8AB8B-9781-4777-83A9-FF1F1B664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529" y="4550250"/>
                <a:ext cx="4018111" cy="1586390"/>
              </a:xfrm>
              <a:prstGeom prst="rect">
                <a:avLst/>
              </a:prstGeom>
              <a:blipFill>
                <a:blip r:embed="rId4"/>
                <a:stretch>
                  <a:fillRect l="-2276" t="-7663" b="-4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20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RCPlot.ino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30"/>
                <a:ext cx="8972193" cy="55843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</a:t>
                </a:r>
                <a:r>
                  <a:rPr lang="en-US" dirty="0" err="1"/>
                  <a:t>RCPlot.ino</a:t>
                </a:r>
                <a:r>
                  <a:rPr lang="en-US" dirty="0"/>
                  <a:t> when the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serialMonitor</a:t>
                </a:r>
                <a:r>
                  <a:rPr lang="en-US" dirty="0"/>
                  <a:t> variable is set to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 is particular useful in determining the time constant of the RC circuit.</a:t>
                </a:r>
              </a:p>
              <a:p>
                <a:r>
                  <a:rPr lang="en-US" dirty="0"/>
                  <a:t>To use the serial monitor to determine the time constant, we first need to know when the voltage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63.2%</m:t>
                    </m:r>
                  </m:oMath>
                </a14:m>
                <a:r>
                  <a:rPr lang="en-US" dirty="0"/>
                  <a:t> of the fully charged voltage.</a:t>
                </a:r>
              </a:p>
              <a:p>
                <a:r>
                  <a:rPr lang="en-US" dirty="0"/>
                  <a:t>The charged voltage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so the voltage when the time is equal to the time constant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occurs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Interpolating shows</a:t>
                </a: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3.16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−3.12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3.19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−3.12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+95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=97.3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ms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30"/>
                <a:ext cx="8972193" cy="5584350"/>
              </a:xfrm>
              <a:blipFill>
                <a:blip r:embed="rId2"/>
                <a:stretch>
                  <a:fillRect l="-1224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E5E79-5607-4B7F-883B-DBC3AC059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8"/>
          <a:stretch/>
        </p:blipFill>
        <p:spPr>
          <a:xfrm>
            <a:off x="9256764" y="568959"/>
            <a:ext cx="2501276" cy="52958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D1C78D-99C2-4899-85E4-2FF07543403F}"/>
              </a:ext>
            </a:extLst>
          </p:cNvPr>
          <p:cNvSpPr/>
          <p:nvPr/>
        </p:nvSpPr>
        <p:spPr>
          <a:xfrm>
            <a:off x="9220199" y="2946400"/>
            <a:ext cx="1041401" cy="589280"/>
          </a:xfrm>
          <a:prstGeom prst="roundRect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RCPlot.ino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7" y="846930"/>
                <a:ext cx="10515600" cy="491379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Knowing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=97.3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dirty="0"/>
                  <a:t>, the capacitor value may be determined.</a:t>
                </a:r>
              </a:p>
              <a:p>
                <a:r>
                  <a:rPr lang="en-US" dirty="0"/>
                  <a:t>Knowing that the resistance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the capacitance is</a:t>
                </a:r>
              </a:p>
              <a:p>
                <a:endParaRPr lang="en-US" sz="100" dirty="0"/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100" dirty="0"/>
              </a:p>
              <a:p>
                <a:r>
                  <a:rPr lang="en-US" dirty="0"/>
                  <a:t>Why isn’t it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We interpolated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resistance isn’t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reported value of the capacitance isn’t actually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7" y="846930"/>
                <a:ext cx="10515600" cy="4913790"/>
              </a:xfrm>
              <a:blipFill>
                <a:blip r:embed="rId2"/>
                <a:stretch>
                  <a:fillRect l="-1043" t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A63F82-015C-41E7-954C-FE9E9D24DD9A}"/>
                  </a:ext>
                </a:extLst>
              </p:cNvPr>
              <p:cNvSpPr txBox="1"/>
              <p:nvPr/>
            </p:nvSpPr>
            <p:spPr>
              <a:xfrm>
                <a:off x="2331720" y="1833880"/>
                <a:ext cx="1593128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97.3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A63F82-015C-41E7-954C-FE9E9D24D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720" y="1833880"/>
                <a:ext cx="1593128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691FC6-4B65-4EBB-AD67-3B0ED128E58A}"/>
                  </a:ext>
                </a:extLst>
              </p:cNvPr>
              <p:cNvSpPr txBox="1"/>
              <p:nvPr/>
            </p:nvSpPr>
            <p:spPr>
              <a:xfrm>
                <a:off x="3983891" y="2063802"/>
                <a:ext cx="15501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=9.73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691FC6-4B65-4EBB-AD67-3B0ED128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91" y="2063802"/>
                <a:ext cx="155010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9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RC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/>
          </a:bodyPr>
          <a:lstStyle/>
          <a:p>
            <a:r>
              <a:rPr lang="en-US" sz="3200" dirty="0"/>
              <a:t>Build an RC Circuit.</a:t>
            </a:r>
          </a:p>
          <a:p>
            <a:r>
              <a:rPr lang="en-US" sz="3200" dirty="0"/>
              <a:t>Understand the relationship between capacitance and the charge and discharge times for an RC circuit.</a:t>
            </a:r>
          </a:p>
          <a:p>
            <a:r>
              <a:rPr lang="en-US" sz="3200" dirty="0"/>
              <a:t> Find the time constant for an RC circuit.</a:t>
            </a:r>
          </a:p>
          <a:p>
            <a:r>
              <a:rPr lang="en-US" sz="3200" dirty="0"/>
              <a:t>Plot the charge voltage vs charge time using </a:t>
            </a:r>
            <a:r>
              <a:rPr lang="en-US" sz="3200" dirty="0" err="1"/>
              <a:t>RCPlot.ino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F6504-3418-469B-8F5D-D2AC4CA96C10}"/>
              </a:ext>
            </a:extLst>
          </p:cNvPr>
          <p:cNvSpPr txBox="1"/>
          <p:nvPr/>
        </p:nvSpPr>
        <p:spPr>
          <a:xfrm>
            <a:off x="974805" y="5689076"/>
            <a:ext cx="10378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Schematic Diagrams &amp; Symbols, Electrical Circuits (17:58): </a:t>
            </a:r>
            <a:r>
              <a:rPr lang="en-US" dirty="0">
                <a:hlinkClick r:id="rId2"/>
              </a:rPr>
              <a:t>https://www.youtube.com/watch?v=Dl1gFBNa0Ik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BC70B-A0FF-4235-B94C-0CF3B77D33FE}"/>
              </a:ext>
            </a:extLst>
          </p:cNvPr>
          <p:cNvSpPr txBox="1"/>
          <p:nvPr/>
        </p:nvSpPr>
        <p:spPr>
          <a:xfrm>
            <a:off x="2938112" y="4110334"/>
            <a:ext cx="6107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https://www.khanacademy.org/science/electrical-engineering/ee-circuit-analysis-topic/ee-natural-and-forced-response/v/ee-rc-natural-response-intuition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FBE53-BF77-47CC-8CA0-53E2B7A6FC9B}"/>
              </a:ext>
            </a:extLst>
          </p:cNvPr>
          <p:cNvSpPr txBox="1"/>
          <p:nvPr/>
        </p:nvSpPr>
        <p:spPr>
          <a:xfrm>
            <a:off x="2938112" y="6051575"/>
            <a:ext cx="5710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087"/>
                </a:solidFill>
              </a:rPr>
              <a:t>Draw the symbol for each component shown in the video.</a:t>
            </a:r>
          </a:p>
        </p:txBody>
      </p:sp>
    </p:spTree>
    <p:extLst>
      <p:ext uri="{BB962C8B-B14F-4D97-AF65-F5344CB8AC3E}">
        <p14:creationId xmlns:p14="http://schemas.microsoft.com/office/powerpoint/2010/main" val="212750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4076632" cy="177402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Capacitors and RC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5151" y="750205"/>
            <a:ext cx="3292234" cy="5509421"/>
          </a:xfrm>
        </p:spPr>
        <p:txBody>
          <a:bodyPr>
            <a:noAutofit/>
          </a:bodyPr>
          <a:lstStyle/>
          <a:p>
            <a:r>
              <a:rPr lang="en-US" sz="3200" dirty="0"/>
              <a:t>As the </a:t>
            </a:r>
            <a:r>
              <a:rPr lang="en-US" sz="3200" u="sng" dirty="0">
                <a:solidFill>
                  <a:srgbClr val="003087"/>
                </a:solidFill>
              </a:rPr>
              <a:t>capacitance increases</a:t>
            </a:r>
            <a:r>
              <a:rPr lang="en-US" sz="3200" dirty="0"/>
              <a:t>, the </a:t>
            </a:r>
            <a:r>
              <a:rPr lang="en-US" sz="3200" u="sng" dirty="0">
                <a:solidFill>
                  <a:srgbClr val="003087"/>
                </a:solidFill>
              </a:rPr>
              <a:t>discharge time increases</a:t>
            </a:r>
            <a:r>
              <a:rPr lang="en-US" sz="3200" dirty="0">
                <a:solidFill>
                  <a:srgbClr val="003087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As the </a:t>
            </a:r>
            <a:r>
              <a:rPr lang="en-US" sz="3200" u="sng" dirty="0">
                <a:solidFill>
                  <a:srgbClr val="CB333B"/>
                </a:solidFill>
              </a:rPr>
              <a:t>capacitance decreases</a:t>
            </a:r>
            <a:r>
              <a:rPr lang="en-US" sz="3200" dirty="0"/>
              <a:t>, the </a:t>
            </a:r>
            <a:r>
              <a:rPr lang="en-US" sz="3200" u="sng" dirty="0">
                <a:solidFill>
                  <a:srgbClr val="CB333B"/>
                </a:solidFill>
              </a:rPr>
              <a:t>charge time decreases</a:t>
            </a:r>
            <a:r>
              <a:rPr lang="en-US" sz="3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9E98A5-4EC6-4786-BF70-0A0C1DF34B49}"/>
              </a:ext>
            </a:extLst>
          </p:cNvPr>
          <p:cNvGrpSpPr/>
          <p:nvPr/>
        </p:nvGrpSpPr>
        <p:grpSpPr>
          <a:xfrm>
            <a:off x="4439803" y="353942"/>
            <a:ext cx="4201299" cy="3150974"/>
            <a:chOff x="7119550" y="268157"/>
            <a:chExt cx="4201299" cy="315097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AFDC3F-4AB4-4FDA-9723-5208BADA4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50" y="268157"/>
              <a:ext cx="4201299" cy="3150974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F3596B6E-DB6B-4FBF-A3B2-FF5F7791D171}"/>
                </a:ext>
              </a:extLst>
            </p:cNvPr>
            <p:cNvSpPr/>
            <p:nvPr/>
          </p:nvSpPr>
          <p:spPr>
            <a:xfrm rot="19306771">
              <a:off x="7637816" y="2556260"/>
              <a:ext cx="1022948" cy="197709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1655B7D-06BF-42AE-AC41-D77EAE668463}"/>
                    </a:ext>
                  </a:extLst>
                </p:cNvPr>
                <p:cNvSpPr txBox="1"/>
                <p:nvPr/>
              </p:nvSpPr>
              <p:spPr>
                <a:xfrm>
                  <a:off x="8561475" y="1966826"/>
                  <a:ext cx="617555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1655B7D-06BF-42AE-AC41-D77EAE6684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475" y="1966826"/>
                  <a:ext cx="617555" cy="390748"/>
                </a:xfrm>
                <a:prstGeom prst="rect">
                  <a:avLst/>
                </a:prstGeom>
                <a:blipFill>
                  <a:blip r:embed="rId3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F159E1-4429-4424-8E05-8410F9B5823F}"/>
              </a:ext>
            </a:extLst>
          </p:cNvPr>
          <p:cNvGrpSpPr/>
          <p:nvPr/>
        </p:nvGrpSpPr>
        <p:grpSpPr>
          <a:xfrm>
            <a:off x="4439803" y="3419131"/>
            <a:ext cx="4201299" cy="3150975"/>
            <a:chOff x="7119550" y="3632886"/>
            <a:chExt cx="4201299" cy="31509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45844-E1DE-41C6-924A-594A6CFA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550" y="3632886"/>
              <a:ext cx="4201299" cy="3150975"/>
            </a:xfrm>
            <a:prstGeom prst="rect">
              <a:avLst/>
            </a:prstGeom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3EF383B1-E7FA-49F4-AA57-E73FB314BCD4}"/>
                </a:ext>
              </a:extLst>
            </p:cNvPr>
            <p:cNvSpPr/>
            <p:nvPr/>
          </p:nvSpPr>
          <p:spPr>
            <a:xfrm rot="2409354">
              <a:off x="7646145" y="4232662"/>
              <a:ext cx="1022948" cy="197709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24BA564-E570-4305-A327-3713D0F62589}"/>
                    </a:ext>
                  </a:extLst>
                </p:cNvPr>
                <p:cNvSpPr txBox="1"/>
                <p:nvPr/>
              </p:nvSpPr>
              <p:spPr>
                <a:xfrm>
                  <a:off x="8561474" y="4610169"/>
                  <a:ext cx="617555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24BA564-E570-4305-A327-3713D0F62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474" y="4610169"/>
                  <a:ext cx="617555" cy="390748"/>
                </a:xfrm>
                <a:prstGeom prst="rect">
                  <a:avLst/>
                </a:prstGeom>
                <a:blipFill>
                  <a:blip r:embed="rId5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FD9B16-1ED3-4B59-BE3B-03A9B30A0930}"/>
                  </a:ext>
                </a:extLst>
              </p:cNvPr>
              <p:cNvSpPr/>
              <p:nvPr/>
            </p:nvSpPr>
            <p:spPr>
              <a:xfrm>
                <a:off x="6129969" y="4658550"/>
                <a:ext cx="1712648" cy="62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FD9B16-1ED3-4B59-BE3B-03A9B30A0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969" y="4658550"/>
                <a:ext cx="1712648" cy="622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9583CD-4757-4768-A518-DEFD643889AE}"/>
                  </a:ext>
                </a:extLst>
              </p:cNvPr>
              <p:cNvSpPr/>
              <p:nvPr/>
            </p:nvSpPr>
            <p:spPr>
              <a:xfrm>
                <a:off x="4925159" y="5355468"/>
                <a:ext cx="31035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Ti</a:t>
                </a:r>
                <a:r>
                  <a:rPr lang="en-US" dirty="0"/>
                  <a:t>me elapsed to reach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63.2%</m:t>
                    </m:r>
                  </m:oMath>
                </a14:m>
                <a:r>
                  <a:rPr lang="en-US" dirty="0"/>
                  <a:t> of charged voltage.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9583CD-4757-4768-A518-DEFD64388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159" y="5355468"/>
                <a:ext cx="3103584" cy="646331"/>
              </a:xfrm>
              <a:prstGeom prst="rect">
                <a:avLst/>
              </a:prstGeom>
              <a:blipFill>
                <a:blip r:embed="rId7"/>
                <a:stretch>
                  <a:fillRect l="-176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0C80BDA-DF65-4618-AD67-5545D3144AE3}"/>
                  </a:ext>
                </a:extLst>
              </p:cNvPr>
              <p:cNvSpPr/>
              <p:nvPr/>
            </p:nvSpPr>
            <p:spPr>
              <a:xfrm>
                <a:off x="601934" y="1975474"/>
                <a:ext cx="1512402" cy="935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0C80BDA-DF65-4618-AD67-5545D3144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34" y="1975474"/>
                <a:ext cx="1512402" cy="9357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3AA602-212C-47FA-A8CA-DADE0CA0906B}"/>
                  </a:ext>
                </a:extLst>
              </p:cNvPr>
              <p:cNvSpPr/>
              <p:nvPr/>
            </p:nvSpPr>
            <p:spPr>
              <a:xfrm>
                <a:off x="158484" y="3327952"/>
                <a:ext cx="4504566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8.854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3AA602-212C-47FA-A8CA-DADE0CA09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84" y="3327952"/>
                <a:ext cx="4504566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859044-2995-4636-9898-79C681C0BC9F}"/>
                  </a:ext>
                </a:extLst>
              </p:cNvPr>
              <p:cNvSpPr/>
              <p:nvPr/>
            </p:nvSpPr>
            <p:spPr>
              <a:xfrm>
                <a:off x="1444058" y="4894665"/>
                <a:ext cx="2094420" cy="755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859044-2995-4636-9898-79C681C0B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058" y="4894665"/>
                <a:ext cx="2094420" cy="7554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10416D-6BE2-46A1-8B5A-5BC57E4C9229}"/>
              </a:ext>
            </a:extLst>
          </p:cNvPr>
          <p:cNvCxnSpPr>
            <a:cxnSpLocks/>
          </p:cNvCxnSpPr>
          <p:nvPr/>
        </p:nvCxnSpPr>
        <p:spPr>
          <a:xfrm flipV="1">
            <a:off x="1711842" y="5528931"/>
            <a:ext cx="0" cy="472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F69122-4AAD-4728-9D6F-9A26DDB5BC30}"/>
              </a:ext>
            </a:extLst>
          </p:cNvPr>
          <p:cNvCxnSpPr>
            <a:cxnSpLocks/>
          </p:cNvCxnSpPr>
          <p:nvPr/>
        </p:nvCxnSpPr>
        <p:spPr>
          <a:xfrm flipV="1">
            <a:off x="3012558" y="5528931"/>
            <a:ext cx="0" cy="472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499A1C-4DA1-4DA9-8841-C01C04710325}"/>
              </a:ext>
            </a:extLst>
          </p:cNvPr>
          <p:cNvCxnSpPr>
            <a:cxnSpLocks/>
          </p:cNvCxnSpPr>
          <p:nvPr/>
        </p:nvCxnSpPr>
        <p:spPr>
          <a:xfrm>
            <a:off x="1711842" y="4551448"/>
            <a:ext cx="7088" cy="478756"/>
          </a:xfrm>
          <a:prstGeom prst="straightConnector1">
            <a:avLst/>
          </a:prstGeom>
          <a:ln w="3810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9AF7B8-28E4-4499-A530-F3A274E06B62}"/>
              </a:ext>
            </a:extLst>
          </p:cNvPr>
          <p:cNvCxnSpPr>
            <a:cxnSpLocks/>
          </p:cNvCxnSpPr>
          <p:nvPr/>
        </p:nvCxnSpPr>
        <p:spPr>
          <a:xfrm>
            <a:off x="3025582" y="4491161"/>
            <a:ext cx="7088" cy="478756"/>
          </a:xfrm>
          <a:prstGeom prst="straightConnector1">
            <a:avLst/>
          </a:prstGeom>
          <a:ln w="3810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My Plot Looks Wrong…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4771033" cy="1012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My voltage isn’t fully charging.</a:t>
            </a:r>
          </a:p>
          <a:p>
            <a:pPr lvl="1"/>
            <a:r>
              <a:rPr lang="en-US" dirty="0"/>
              <a:t>Increase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chargeTime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60556A-ABDE-4078-999B-F4C1AC2D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4"/>
          <a:stretch/>
        </p:blipFill>
        <p:spPr>
          <a:xfrm>
            <a:off x="283770" y="1859279"/>
            <a:ext cx="4699505" cy="4121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BF80F-F957-4FE4-8520-208998AB49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4"/>
          <a:stretch/>
        </p:blipFill>
        <p:spPr>
          <a:xfrm>
            <a:off x="6218624" y="1859280"/>
            <a:ext cx="4699505" cy="412111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52E795-0547-4ED7-9DAC-1335533E10F1}"/>
              </a:ext>
            </a:extLst>
          </p:cNvPr>
          <p:cNvSpPr txBox="1">
            <a:spLocks/>
          </p:cNvSpPr>
          <p:nvPr/>
        </p:nvSpPr>
        <p:spPr>
          <a:xfrm>
            <a:off x="5416284" y="860740"/>
            <a:ext cx="6304187" cy="141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My voltage reaches fully charged early on.</a:t>
            </a:r>
          </a:p>
          <a:p>
            <a:pPr lvl="1"/>
            <a:r>
              <a:rPr lang="en-US" dirty="0"/>
              <a:t>Decrease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chargeTime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My Plot Looks Wrong…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4771033" cy="10123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My starting voltage is not zero.</a:t>
            </a:r>
          </a:p>
          <a:p>
            <a:pPr lvl="1"/>
            <a:r>
              <a:rPr lang="en-US" dirty="0"/>
              <a:t>Increase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dischargeTime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52E795-0547-4ED7-9DAC-1335533E10F1}"/>
              </a:ext>
            </a:extLst>
          </p:cNvPr>
          <p:cNvSpPr txBox="1">
            <a:spLocks/>
          </p:cNvSpPr>
          <p:nvPr/>
        </p:nvSpPr>
        <p:spPr>
          <a:xfrm>
            <a:off x="5416284" y="860740"/>
            <a:ext cx="6674116" cy="141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My plot doesn’t look smooth or is too short.</a:t>
            </a:r>
          </a:p>
          <a:p>
            <a:pPr lvl="1"/>
            <a:r>
              <a:rPr lang="en-US" dirty="0"/>
              <a:t>Increase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B889C-CC5D-4A9B-942C-54161D3FC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4"/>
          <a:stretch/>
        </p:blipFill>
        <p:spPr>
          <a:xfrm>
            <a:off x="283770" y="1859280"/>
            <a:ext cx="4699505" cy="4121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1149A-16AC-4B4C-A84E-419A76EE7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6"/>
          <a:stretch/>
        </p:blipFill>
        <p:spPr>
          <a:xfrm>
            <a:off x="6218624" y="1859280"/>
            <a:ext cx="4699505" cy="41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Class Problem 13b-1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30"/>
                <a:ext cx="11440889" cy="49137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Find the time constant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3600" dirty="0"/>
                  <a:t>knowing that the resistance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600" dirty="0"/>
                  <a:t>, and the capacitance is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150 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sz="3600" dirty="0"/>
              </a:p>
              <a:p>
                <a:pPr marL="0" indent="0">
                  <a:buNone/>
                </a:pPr>
                <a:r>
                  <a:rPr lang="en-US" sz="3600" b="0" dirty="0"/>
                  <a:t>	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30"/>
                <a:ext cx="11440889" cy="4913790"/>
              </a:xfrm>
              <a:blipFill>
                <a:blip r:embed="rId2"/>
                <a:stretch>
                  <a:fillRect l="-1652" t="-3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7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30"/>
                <a:ext cx="8066653" cy="9457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Using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resistor and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capacitor, draw a schematic and build the circuit shown below.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30"/>
                <a:ext cx="8066653" cy="945721"/>
              </a:xfrm>
              <a:blipFill>
                <a:blip r:embed="rId2"/>
                <a:stretch>
                  <a:fillRect l="-1587" t="-1096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8FDEE6DC-FF18-45FA-B806-8748D5FF9870}"/>
              </a:ext>
            </a:extLst>
          </p:cNvPr>
          <p:cNvSpPr txBox="1">
            <a:spLocks/>
          </p:cNvSpPr>
          <p:nvPr/>
        </p:nvSpPr>
        <p:spPr>
          <a:xfrm>
            <a:off x="248006" y="4808468"/>
            <a:ext cx="11218291" cy="154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known as an RC circuit.</a:t>
            </a:r>
          </a:p>
          <a:p>
            <a:r>
              <a:rPr lang="en-US" dirty="0"/>
              <a:t>What is the voltage across the capacitor when the Arduino is on?</a:t>
            </a:r>
          </a:p>
          <a:p>
            <a:r>
              <a:rPr lang="en-US" dirty="0"/>
              <a:t>What happens with you turn off the Arduino (i.e. unplug it)?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482CC2F4-538C-40F3-874C-C5F0D7417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79" y="328140"/>
            <a:ext cx="3283819" cy="4303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2EB86-C2DF-413B-904F-3F4B9AC1DD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t="35436" r="36867" b="5465"/>
          <a:stretch/>
        </p:blipFill>
        <p:spPr>
          <a:xfrm rot="5400000">
            <a:off x="1916070" y="1455669"/>
            <a:ext cx="2652583" cy="4053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9A4753-F3A9-481F-80BE-1F38A64DE3E7}"/>
              </a:ext>
            </a:extLst>
          </p:cNvPr>
          <p:cNvSpPr txBox="1"/>
          <p:nvPr/>
        </p:nvSpPr>
        <p:spPr>
          <a:xfrm>
            <a:off x="5505807" y="1846134"/>
            <a:ext cx="2202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 (striped) side to ground!</a:t>
            </a:r>
          </a:p>
        </p:txBody>
      </p:sp>
    </p:spTree>
    <p:extLst>
      <p:ext uri="{BB962C8B-B14F-4D97-AF65-F5344CB8AC3E}">
        <p14:creationId xmlns:p14="http://schemas.microsoft.com/office/powerpoint/2010/main" val="25163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6D2949-E77A-4D87-ABE0-1347F9D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586" y="365125"/>
            <a:ext cx="3586213" cy="597401"/>
          </a:xfrm>
        </p:spPr>
        <p:txBody>
          <a:bodyPr>
            <a:normAutofit fontScale="90000"/>
          </a:bodyPr>
          <a:lstStyle/>
          <a:p>
            <a:r>
              <a:rPr lang="en-US" dirty="0"/>
              <a:t>Schematic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A9740-B76A-4512-8B01-C3159D31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DC101C-9BEC-4E14-9504-F493A7E56AA2}"/>
              </a:ext>
            </a:extLst>
          </p:cNvPr>
          <p:cNvGrpSpPr/>
          <p:nvPr/>
        </p:nvGrpSpPr>
        <p:grpSpPr>
          <a:xfrm>
            <a:off x="8610600" y="1066279"/>
            <a:ext cx="1452630" cy="3509851"/>
            <a:chOff x="6864399" y="2542197"/>
            <a:chExt cx="891822" cy="258273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A4094A0-C8F4-485D-8FEB-E0F0429DC6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4771" y="2998797"/>
              <a:ext cx="0" cy="626684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FBF89C-B0C2-416E-83EA-B728AC43F896}"/>
                </a:ext>
              </a:extLst>
            </p:cNvPr>
            <p:cNvCxnSpPr>
              <a:cxnSpLocks/>
            </p:cNvCxnSpPr>
            <p:nvPr/>
          </p:nvCxnSpPr>
          <p:spPr>
            <a:xfrm>
              <a:off x="6967258" y="2998797"/>
              <a:ext cx="186778" cy="0"/>
            </a:xfrm>
            <a:prstGeom prst="line">
              <a:avLst/>
            </a:prstGeom>
            <a:ln w="38100">
              <a:solidFill>
                <a:srgbClr val="003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4">
              <a:extLst>
                <a:ext uri="{FF2B5EF4-FFF2-40B4-BE49-F238E27FC236}">
                  <a16:creationId xmlns:a16="http://schemas.microsoft.com/office/drawing/2014/main" id="{A896E17E-E411-4710-8A2A-82728D8508E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6991022" y="4961917"/>
              <a:ext cx="103558" cy="222470"/>
              <a:chOff x="0" y="0"/>
              <a:chExt cx="118368" cy="262890"/>
            </a:xfrm>
          </p:grpSpPr>
          <p:cxnSp>
            <p:nvCxnSpPr>
              <p:cNvPr id="30" name="AutoShape 4">
                <a:extLst>
                  <a:ext uri="{FF2B5EF4-FFF2-40B4-BE49-F238E27FC236}">
                    <a16:creationId xmlns:a16="http://schemas.microsoft.com/office/drawing/2014/main" id="{A5F8F20D-3148-4DD9-B9D0-C73422C280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5400000">
                <a:off x="68580" y="131445"/>
                <a:ext cx="99575" cy="0"/>
              </a:xfrm>
              <a:prstGeom prst="straightConnector1">
                <a:avLst/>
              </a:prstGeom>
              <a:noFill/>
              <a:ln w="38100">
                <a:solidFill>
                  <a:srgbClr val="00308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3">
                <a:extLst>
                  <a:ext uri="{FF2B5EF4-FFF2-40B4-BE49-F238E27FC236}">
                    <a16:creationId xmlns:a16="http://schemas.microsoft.com/office/drawing/2014/main" id="{E3EA8502-8B1A-4F20-A1C0-D7867D7819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5400000">
                <a:off x="-131445" y="131445"/>
                <a:ext cx="262890" cy="0"/>
              </a:xfrm>
              <a:prstGeom prst="straightConnector1">
                <a:avLst/>
              </a:prstGeom>
              <a:noFill/>
              <a:ln w="38100">
                <a:solidFill>
                  <a:srgbClr val="00308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3">
                <a:extLst>
                  <a:ext uri="{FF2B5EF4-FFF2-40B4-BE49-F238E27FC236}">
                    <a16:creationId xmlns:a16="http://schemas.microsoft.com/office/drawing/2014/main" id="{CBF9ED63-795B-4561-BC04-DF1AA7ADCD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5400000">
                <a:off x="-26670" y="131445"/>
                <a:ext cx="178536" cy="0"/>
              </a:xfrm>
              <a:prstGeom prst="straightConnector1">
                <a:avLst/>
              </a:prstGeom>
              <a:noFill/>
              <a:ln w="38100">
                <a:solidFill>
                  <a:srgbClr val="00308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0D474B2D-6ECE-4592-A4C3-15CB5FCB2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4399" y="2542197"/>
              <a:ext cx="400743" cy="385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rgbClr val="003087"/>
                  </a:solidFill>
                  <a:latin typeface="+mn-lt"/>
                </a:rPr>
                <a:t>5 V</a:t>
              </a:r>
              <a:endParaRPr lang="en-US" sz="2800" dirty="0">
                <a:solidFill>
                  <a:srgbClr val="003087"/>
                </a:solidFill>
                <a:latin typeface="Symbol" pitchFamily="18" charset="2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2F1925-B53D-4795-85C1-DE0C14EF2AC6}"/>
                </a:ext>
              </a:extLst>
            </p:cNvPr>
            <p:cNvGrpSpPr/>
            <p:nvPr/>
          </p:nvGrpSpPr>
          <p:grpSpPr>
            <a:xfrm rot="5400000">
              <a:off x="6672930" y="3897366"/>
              <a:ext cx="732117" cy="134020"/>
              <a:chOff x="6499339" y="2571086"/>
              <a:chExt cx="1220006" cy="34766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237ACE0-FE22-4545-AC64-E9CAAFB14DB3}"/>
                  </a:ext>
                </a:extLst>
              </p:cNvPr>
              <p:cNvCxnSpPr/>
              <p:nvPr/>
            </p:nvCxnSpPr>
            <p:spPr bwMode="auto">
              <a:xfrm flipH="1">
                <a:off x="7119270" y="2743818"/>
                <a:ext cx="600075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98">
                <a:extLst>
                  <a:ext uri="{FF2B5EF4-FFF2-40B4-BE49-F238E27FC236}">
                    <a16:creationId xmlns:a16="http://schemas.microsoft.com/office/drawing/2014/main" id="{D3302E83-A32A-4637-B37F-235C9EB0D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9339" y="2571086"/>
                <a:ext cx="626267" cy="347662"/>
                <a:chOff x="7209220" y="1678338"/>
                <a:chExt cx="704492" cy="303002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19000563-7A1E-4D88-A113-C51348EE19EE}"/>
                    </a:ext>
                  </a:extLst>
                </p:cNvPr>
                <p:cNvCxnSpPr/>
                <p:nvPr/>
              </p:nvCxnSpPr>
              <p:spPr>
                <a:xfrm flipV="1">
                  <a:off x="7387798" y="1678338"/>
                  <a:ext cx="117862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5FEACA5-932C-47FD-A86D-DC153891356B}"/>
                    </a:ext>
                  </a:extLst>
                </p:cNvPr>
                <p:cNvCxnSpPr/>
                <p:nvPr/>
              </p:nvCxnSpPr>
              <p:spPr>
                <a:xfrm>
                  <a:off x="7505660" y="1678338"/>
                  <a:ext cx="116077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9AA06C8-874A-4BD8-A7AB-FC05F3BE8D04}"/>
                    </a:ext>
                  </a:extLst>
                </p:cNvPr>
                <p:cNvCxnSpPr/>
                <p:nvPr/>
              </p:nvCxnSpPr>
              <p:spPr>
                <a:xfrm flipV="1">
                  <a:off x="7844067" y="1825261"/>
                  <a:ext cx="69645" cy="152193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EC6EF8E-9962-44D5-A27F-E52CA617EF0F}"/>
                    </a:ext>
                  </a:extLst>
                </p:cNvPr>
                <p:cNvCxnSpPr/>
                <p:nvPr/>
              </p:nvCxnSpPr>
              <p:spPr>
                <a:xfrm flipV="1">
                  <a:off x="7209220" y="1682489"/>
                  <a:ext cx="69646" cy="15081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8ED2FFB-1429-4571-B4FC-E21837964DA7}"/>
                    </a:ext>
                  </a:extLst>
                </p:cNvPr>
                <p:cNvCxnSpPr/>
                <p:nvPr/>
              </p:nvCxnSpPr>
              <p:spPr>
                <a:xfrm>
                  <a:off x="7278866" y="1678338"/>
                  <a:ext cx="116076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8408375-846D-48FF-AF7C-1FCD69173500}"/>
                    </a:ext>
                  </a:extLst>
                </p:cNvPr>
                <p:cNvCxnSpPr/>
                <p:nvPr/>
              </p:nvCxnSpPr>
              <p:spPr>
                <a:xfrm flipV="1">
                  <a:off x="7614594" y="1678338"/>
                  <a:ext cx="117862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C0D1D1F-BEAB-4F37-BC03-4BED88620BAC}"/>
                    </a:ext>
                  </a:extLst>
                </p:cNvPr>
                <p:cNvCxnSpPr/>
                <p:nvPr/>
              </p:nvCxnSpPr>
              <p:spPr>
                <a:xfrm>
                  <a:off x="7732456" y="1678338"/>
                  <a:ext cx="116076" cy="30300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82348B5-5EB9-4FA6-B6D8-2E9F60357792}"/>
                </a:ext>
              </a:extLst>
            </p:cNvPr>
            <p:cNvGrpSpPr/>
            <p:nvPr/>
          </p:nvGrpSpPr>
          <p:grpSpPr>
            <a:xfrm>
              <a:off x="6899666" y="4316590"/>
              <a:ext cx="856555" cy="721016"/>
              <a:chOff x="6998273" y="-1090246"/>
              <a:chExt cx="1008461" cy="82061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4824B84-3609-4357-9C61-B8EBA1600E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66467" y="-1090246"/>
                <a:ext cx="0" cy="316523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C2267BB-F72D-4725-A341-873FED7EDB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3950" y="-633892"/>
                <a:ext cx="0" cy="364262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BA9ADCE-63BB-4A00-871E-CCE090AC22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8273" y="-785588"/>
                <a:ext cx="311351" cy="1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E857845-5C4E-4223-A0C7-26358A6A12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8275" y="-633893"/>
                <a:ext cx="311351" cy="1"/>
              </a:xfrm>
              <a:prstGeom prst="line">
                <a:avLst/>
              </a:prstGeom>
              <a:ln w="38100">
                <a:solidFill>
                  <a:srgbClr val="0030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 Box 5">
                <a:extLst>
                  <a:ext uri="{FF2B5EF4-FFF2-40B4-BE49-F238E27FC236}">
                    <a16:creationId xmlns:a16="http://schemas.microsoft.com/office/drawing/2014/main" id="{9BFCB48A-0373-4C79-93A1-7BF58E168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7217" y="-935024"/>
                <a:ext cx="659517" cy="438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800" dirty="0">
                    <a:solidFill>
                      <a:srgbClr val="003087"/>
                    </a:solidFill>
                    <a:latin typeface="+mn-lt"/>
                  </a:rPr>
                  <a:t>10µF</a:t>
                </a:r>
                <a:endParaRPr lang="en-US" sz="2800" dirty="0">
                  <a:solidFill>
                    <a:srgbClr val="003087"/>
                  </a:solidFill>
                  <a:latin typeface="Symbol" pitchFamily="18" charset="2"/>
                </a:endParaRP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C9B5684-E82E-429F-B93E-C626CED8DD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7" t="35436" r="36867" b="5465"/>
          <a:stretch/>
        </p:blipFill>
        <p:spPr>
          <a:xfrm rot="5400000">
            <a:off x="1829897" y="741200"/>
            <a:ext cx="3765069" cy="575284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93175F1-E5CA-4A35-9A4D-089303A010CE}"/>
              </a:ext>
            </a:extLst>
          </p:cNvPr>
          <p:cNvSpPr txBox="1"/>
          <p:nvPr/>
        </p:nvSpPr>
        <p:spPr>
          <a:xfrm>
            <a:off x="4325957" y="663825"/>
            <a:ext cx="1463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Negative</a:t>
            </a:r>
          </a:p>
          <a:p>
            <a:pPr algn="ctr"/>
            <a:r>
              <a:rPr lang="en-US" sz="2800" dirty="0"/>
              <a:t>Side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0C50802C-27E9-45C2-B1A7-CCD4F78BA789}"/>
              </a:ext>
            </a:extLst>
          </p:cNvPr>
          <p:cNvCxnSpPr>
            <a:stCxn id="34" idx="1"/>
          </p:cNvCxnSpPr>
          <p:nvPr/>
        </p:nvCxnSpPr>
        <p:spPr>
          <a:xfrm rot="10800000" flipV="1">
            <a:off x="3965609" y="1140878"/>
            <a:ext cx="360349" cy="1082557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Preparation 36">
            <a:extLst>
              <a:ext uri="{FF2B5EF4-FFF2-40B4-BE49-F238E27FC236}">
                <a16:creationId xmlns:a16="http://schemas.microsoft.com/office/drawing/2014/main" id="{7183E7E9-3C3D-499A-8938-ADF2646DBDAE}"/>
              </a:ext>
            </a:extLst>
          </p:cNvPr>
          <p:cNvSpPr/>
          <p:nvPr/>
        </p:nvSpPr>
        <p:spPr>
          <a:xfrm>
            <a:off x="5487739" y="1254704"/>
            <a:ext cx="762484" cy="183277"/>
          </a:xfrm>
          <a:prstGeom prst="flowChartPrepa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RC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11426542" cy="2044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If you were to plot the </a:t>
            </a:r>
            <a:r>
              <a:rPr lang="en-US" sz="3200" b="1" dirty="0"/>
              <a:t>discharge </a:t>
            </a:r>
            <a:r>
              <a:rPr lang="en-US" sz="3200" dirty="0"/>
              <a:t>of the capacitor (i.e. voltage vs time), the plot would look something like…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9819D6-D12B-4187-8641-C8611DCFCDC7}"/>
              </a:ext>
            </a:extLst>
          </p:cNvPr>
          <p:cNvSpPr txBox="1">
            <a:spLocks/>
          </p:cNvSpPr>
          <p:nvPr/>
        </p:nvSpPr>
        <p:spPr>
          <a:xfrm>
            <a:off x="7192069" y="2313035"/>
            <a:ext cx="4482480" cy="3306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3087"/>
                </a:solidFill>
              </a:rPr>
              <a:t>The capacitor will discharge at a rate that is dependent on the capacitance and the resistor used to discharge the voltage to ground.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1E9053-24F0-44E1-BF0F-0D3678035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7" y="1733060"/>
            <a:ext cx="6407802" cy="480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AFDC3F-4AB4-4FDA-9723-5208BADA4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02" y="574159"/>
            <a:ext cx="4201299" cy="3150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>
            <a:normAutofit/>
          </a:bodyPr>
          <a:lstStyle/>
          <a:p>
            <a:r>
              <a:rPr lang="en-US" sz="4000" b="1" dirty="0"/>
              <a:t>RC Circuits – Charge/Discharge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29"/>
            <a:ext cx="6808181" cy="5509421"/>
          </a:xfrm>
        </p:spPr>
        <p:txBody>
          <a:bodyPr/>
          <a:lstStyle/>
          <a:p>
            <a:r>
              <a:rPr lang="en-US" dirty="0"/>
              <a:t>Here are plots for various capacitors (holding the resistance constant).</a:t>
            </a:r>
          </a:p>
          <a:p>
            <a:r>
              <a:rPr lang="en-US" dirty="0"/>
              <a:t>As the </a:t>
            </a:r>
            <a:r>
              <a:rPr lang="en-US" b="1" u="sng" dirty="0">
                <a:solidFill>
                  <a:srgbClr val="CB333B"/>
                </a:solidFill>
              </a:rPr>
              <a:t>capacitance increases</a:t>
            </a:r>
            <a:r>
              <a:rPr lang="en-US" dirty="0"/>
              <a:t>, the </a:t>
            </a:r>
            <a:r>
              <a:rPr lang="en-US" b="1" u="sng" dirty="0">
                <a:solidFill>
                  <a:srgbClr val="CB333B"/>
                </a:solidFill>
              </a:rPr>
              <a:t>discharge time increases</a:t>
            </a:r>
            <a:r>
              <a:rPr lang="en-US" dirty="0"/>
              <a:t>.</a:t>
            </a:r>
          </a:p>
          <a:p>
            <a:r>
              <a:rPr lang="en-US" dirty="0"/>
              <a:t>Which capacitor has the lowest capacitance?</a:t>
            </a:r>
          </a:p>
          <a:p>
            <a:r>
              <a:rPr lang="en-US" dirty="0"/>
              <a:t>The charging time of a capacitor has a similar behavior.</a:t>
            </a:r>
          </a:p>
          <a:p>
            <a:r>
              <a:rPr lang="en-US" dirty="0"/>
              <a:t>As the </a:t>
            </a:r>
            <a:r>
              <a:rPr lang="en-US" b="1" u="sng" dirty="0">
                <a:solidFill>
                  <a:srgbClr val="CB333B"/>
                </a:solidFill>
              </a:rPr>
              <a:t>capacitance decreases</a:t>
            </a:r>
            <a:r>
              <a:rPr lang="en-US" dirty="0"/>
              <a:t>, the </a:t>
            </a:r>
            <a:r>
              <a:rPr lang="en-US" b="1" u="sng" dirty="0">
                <a:solidFill>
                  <a:srgbClr val="CB333B"/>
                </a:solidFill>
              </a:rPr>
              <a:t>charge time decreases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45844-E1DE-41C6-924A-594A6CFA4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86" y="3647679"/>
            <a:ext cx="4201299" cy="315097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F3596B6E-DB6B-4FBF-A3B2-FF5F7791D171}"/>
              </a:ext>
            </a:extLst>
          </p:cNvPr>
          <p:cNvSpPr/>
          <p:nvPr/>
        </p:nvSpPr>
        <p:spPr>
          <a:xfrm rot="19306771">
            <a:off x="7637816" y="2556260"/>
            <a:ext cx="1022948" cy="19770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655B7D-06BF-42AE-AC41-D77EAE668463}"/>
                  </a:ext>
                </a:extLst>
              </p:cNvPr>
              <p:cNvSpPr txBox="1"/>
              <p:nvPr/>
            </p:nvSpPr>
            <p:spPr>
              <a:xfrm>
                <a:off x="8561475" y="1966826"/>
                <a:ext cx="61755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655B7D-06BF-42AE-AC41-D77EAE668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475" y="1966826"/>
                <a:ext cx="617555" cy="390748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3EF383B1-E7FA-49F4-AA57-E73FB314BCD4}"/>
              </a:ext>
            </a:extLst>
          </p:cNvPr>
          <p:cNvSpPr/>
          <p:nvPr/>
        </p:nvSpPr>
        <p:spPr>
          <a:xfrm rot="2409354">
            <a:off x="7646145" y="4232662"/>
            <a:ext cx="1022948" cy="19770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4BA564-E570-4305-A327-3713D0F62589}"/>
                  </a:ext>
                </a:extLst>
              </p:cNvPr>
              <p:cNvSpPr txBox="1"/>
              <p:nvPr/>
            </p:nvSpPr>
            <p:spPr>
              <a:xfrm>
                <a:off x="8561474" y="4610169"/>
                <a:ext cx="617555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4BA564-E570-4305-A327-3713D0F62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474" y="4610169"/>
                <a:ext cx="617555" cy="390748"/>
              </a:xfrm>
              <a:prstGeom prst="rect">
                <a:avLst/>
              </a:prstGeom>
              <a:blipFill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0FE808C-55E2-41C6-BA44-F910AB8E647F}"/>
              </a:ext>
            </a:extLst>
          </p:cNvPr>
          <p:cNvSpPr txBox="1"/>
          <p:nvPr/>
        </p:nvSpPr>
        <p:spPr>
          <a:xfrm>
            <a:off x="9528110" y="877481"/>
            <a:ext cx="16050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Discharge</a:t>
            </a:r>
          </a:p>
          <a:p>
            <a:pPr algn="ctr"/>
            <a:r>
              <a:rPr lang="en-US" sz="2800" dirty="0"/>
              <a:t>Plot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428B13-B641-4AD2-B738-762466525822}"/>
              </a:ext>
            </a:extLst>
          </p:cNvPr>
          <p:cNvSpPr txBox="1"/>
          <p:nvPr/>
        </p:nvSpPr>
        <p:spPr>
          <a:xfrm>
            <a:off x="9730889" y="4123898"/>
            <a:ext cx="1199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Charge</a:t>
            </a:r>
          </a:p>
          <a:p>
            <a:pPr algn="ctr"/>
            <a:r>
              <a:rPr lang="en-US" sz="2800" dirty="0"/>
              <a:t>Plot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ACBB6-B33A-42BE-B52B-134C7ECF79B1}"/>
              </a:ext>
            </a:extLst>
          </p:cNvPr>
          <p:cNvSpPr txBox="1"/>
          <p:nvPr/>
        </p:nvSpPr>
        <p:spPr>
          <a:xfrm>
            <a:off x="11099148" y="3018081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BA2762-9B84-4C67-A71F-5CBD2B5E153F}"/>
              </a:ext>
            </a:extLst>
          </p:cNvPr>
          <p:cNvSpPr txBox="1"/>
          <p:nvPr/>
        </p:nvSpPr>
        <p:spPr>
          <a:xfrm rot="16200000">
            <a:off x="6376083" y="3198167"/>
            <a:ext cx="114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Voltage</a:t>
            </a:r>
          </a:p>
        </p:txBody>
      </p:sp>
    </p:spTree>
    <p:extLst>
      <p:ext uri="{BB962C8B-B14F-4D97-AF65-F5344CB8AC3E}">
        <p14:creationId xmlns:p14="http://schemas.microsoft.com/office/powerpoint/2010/main" val="15897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RC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30"/>
                <a:ext cx="11715393" cy="55094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 RC circuit, if the resistor value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) is known and the charge plot of the capacitor is known, the capacitance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may be determined.</a:t>
                </a:r>
              </a:p>
              <a:p>
                <a:r>
                  <a:rPr lang="en-US" dirty="0"/>
                  <a:t>The capacitance is determined by the use of a time constant.</a:t>
                </a:r>
              </a:p>
              <a:p>
                <a:r>
                  <a:rPr lang="en-US" dirty="0"/>
                  <a:t>A time constant, denoted by the Greek letter tau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), is a value that describes how well a particular circuit responds to change.</a:t>
                </a:r>
              </a:p>
              <a:p>
                <a:r>
                  <a:rPr lang="en-US" dirty="0"/>
                  <a:t>The RC circuit’s time constant is given by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sz="3200" b="1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00308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3087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3087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Looking at the units, we see that the time constant has units of…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 from Ohm’s Law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30"/>
                <a:ext cx="11715393" cy="5509420"/>
              </a:xfrm>
              <a:blipFill>
                <a:blip r:embed="rId2"/>
                <a:stretch>
                  <a:fillRect l="-937" t="-1881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80E66-3B28-4F80-A427-F7B2CD3AC6B4}"/>
                  </a:ext>
                </a:extLst>
              </p:cNvPr>
              <p:cNvSpPr txBox="1"/>
              <p:nvPr/>
            </p:nvSpPr>
            <p:spPr>
              <a:xfrm>
                <a:off x="1221774" y="4930669"/>
                <a:ext cx="1795171" cy="356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80E66-3B28-4F80-A427-F7B2CD3AC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74" y="4930669"/>
                <a:ext cx="1795171" cy="356105"/>
              </a:xfrm>
              <a:prstGeom prst="rect">
                <a:avLst/>
              </a:prstGeom>
              <a:blipFill>
                <a:blip r:embed="rId3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F0BD13-2BCA-4B76-9A60-F89C7A38524F}"/>
                  </a:ext>
                </a:extLst>
              </p:cNvPr>
              <p:cNvSpPr txBox="1"/>
              <p:nvPr/>
            </p:nvSpPr>
            <p:spPr>
              <a:xfrm>
                <a:off x="3001070" y="4654701"/>
                <a:ext cx="1400576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F0BD13-2BCA-4B76-9A60-F89C7A385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070" y="4654701"/>
                <a:ext cx="1400576" cy="968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99C43-C58B-4B48-9CB8-01368D5EA3A0}"/>
                  </a:ext>
                </a:extLst>
              </p:cNvPr>
              <p:cNvSpPr txBox="1"/>
              <p:nvPr/>
            </p:nvSpPr>
            <p:spPr>
              <a:xfrm>
                <a:off x="4404422" y="4705542"/>
                <a:ext cx="1525546" cy="870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799C43-C58B-4B48-9CB8-01368D5EA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22" y="4705542"/>
                <a:ext cx="1525546" cy="870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62F81A-F977-474A-A957-D4C369E6509F}"/>
                  </a:ext>
                </a:extLst>
              </p:cNvPr>
              <p:cNvSpPr txBox="1"/>
              <p:nvPr/>
            </p:nvSpPr>
            <p:spPr>
              <a:xfrm>
                <a:off x="5933744" y="4705542"/>
                <a:ext cx="68037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62F81A-F977-474A-A957-D4C369E65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744" y="4705542"/>
                <a:ext cx="680378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947C48-F0E2-47C9-BB10-7CB24A5B2186}"/>
                  </a:ext>
                </a:extLst>
              </p:cNvPr>
              <p:cNvSpPr txBox="1"/>
              <p:nvPr/>
            </p:nvSpPr>
            <p:spPr>
              <a:xfrm>
                <a:off x="6616611" y="4705542"/>
                <a:ext cx="715709" cy="11571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947C48-F0E2-47C9-BB10-7CB24A5B2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611" y="4705542"/>
                <a:ext cx="715709" cy="1157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44A497-3E1C-4AE3-9809-1EAEF03E0DCE}"/>
                  </a:ext>
                </a:extLst>
              </p:cNvPr>
              <p:cNvSpPr txBox="1"/>
              <p:nvPr/>
            </p:nvSpPr>
            <p:spPr>
              <a:xfrm>
                <a:off x="7334659" y="4930669"/>
                <a:ext cx="6217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44A497-3E1C-4AE3-9809-1EAEF03E0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659" y="4930669"/>
                <a:ext cx="62170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1CBB32-9724-48E5-B4F1-5D3B9EA8A78B}"/>
              </a:ext>
            </a:extLst>
          </p:cNvPr>
          <p:cNvSpPr/>
          <p:nvPr/>
        </p:nvSpPr>
        <p:spPr>
          <a:xfrm>
            <a:off x="7300765" y="4930669"/>
            <a:ext cx="715709" cy="430887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C2E72B-7957-468E-AB0A-1E59BC3F0A5F}"/>
              </a:ext>
            </a:extLst>
          </p:cNvPr>
          <p:cNvCxnSpPr/>
          <p:nvPr/>
        </p:nvCxnSpPr>
        <p:spPr>
          <a:xfrm flipV="1">
            <a:off x="5544152" y="5622851"/>
            <a:ext cx="0" cy="239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66CD47-8FCC-4A6D-A20E-3EB6A4B89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43" y="2766665"/>
            <a:ext cx="4921714" cy="3691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F5961-2A0E-4695-89EB-9DFBD5CA1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44" y="2766169"/>
            <a:ext cx="4921714" cy="3691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2FA394-835D-43C3-8C80-1804A91DF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43" y="2765673"/>
            <a:ext cx="4921713" cy="36912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F497C-5031-4C4F-8F69-79B5A17D3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41" y="2764681"/>
            <a:ext cx="4921713" cy="3691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Time Constants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30"/>
                <a:ext cx="11715393" cy="23912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the plot of a charging capacitor is inspected, the time constant can directly be determined.</a:t>
                </a:r>
              </a:p>
              <a:p>
                <a:r>
                  <a:rPr lang="en-US" dirty="0"/>
                  <a:t>Once the voltage reaches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𝟔𝟑</m:t>
                    </m:r>
                    <m:r>
                      <a:rPr lang="en-US" b="1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003087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of the entire charged voltage, the amount of time that has elapsed is equal to the time constant.</a:t>
                </a:r>
              </a:p>
              <a:p>
                <a:r>
                  <a:rPr lang="en-US" dirty="0"/>
                  <a:t>For example, look at the plot below.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30"/>
                <a:ext cx="11715393" cy="2391282"/>
              </a:xfrm>
              <a:blipFill>
                <a:blip r:embed="rId6"/>
                <a:stretch>
                  <a:fillRect l="-937" t="-4337" r="-1718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9CEB20FD-57B4-4116-B954-02381E95969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7948337-945B-4320-883B-46E378B81E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006" y="3227342"/>
                <a:ext cx="6228994" cy="26495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charged voltage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63.2%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time when the capacitor voltage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7948337-945B-4320-883B-46E378B81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06" y="3227342"/>
                <a:ext cx="6228994" cy="2649583"/>
              </a:xfrm>
              <a:prstGeom prst="rect">
                <a:avLst/>
              </a:prstGeom>
              <a:blipFill>
                <a:blip r:embed="rId7"/>
                <a:stretch>
                  <a:fillRect l="-1761" t="-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Right 15">
            <a:extLst>
              <a:ext uri="{FF2B5EF4-FFF2-40B4-BE49-F238E27FC236}">
                <a16:creationId xmlns:a16="http://schemas.microsoft.com/office/drawing/2014/main" id="{BF9EE5DF-B83D-47FC-84CE-79AA74FAF5A4}"/>
              </a:ext>
            </a:extLst>
          </p:cNvPr>
          <p:cNvSpPr/>
          <p:nvPr/>
        </p:nvSpPr>
        <p:spPr>
          <a:xfrm rot="21260865">
            <a:off x="4455680" y="3214369"/>
            <a:ext cx="2895600" cy="902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B2AB76A-A374-4A49-815F-5A4FFCF0C730}"/>
              </a:ext>
            </a:extLst>
          </p:cNvPr>
          <p:cNvSpPr/>
          <p:nvPr/>
        </p:nvSpPr>
        <p:spPr>
          <a:xfrm rot="206490">
            <a:off x="3917656" y="3969443"/>
            <a:ext cx="3387861" cy="902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9B338F8-6B1B-46B1-B033-68C9BE007BDD}"/>
              </a:ext>
            </a:extLst>
          </p:cNvPr>
          <p:cNvSpPr/>
          <p:nvPr/>
        </p:nvSpPr>
        <p:spPr>
          <a:xfrm rot="206490">
            <a:off x="5672116" y="4861956"/>
            <a:ext cx="2338591" cy="9028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Time Constants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6" y="846929"/>
                <a:ext cx="11447807" cy="5266791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If the resistance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 then the capacitance may be found by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3200" dirty="0"/>
              </a:p>
              <a:p>
                <a:r>
                  <a:rPr lang="en-US" sz="3200" dirty="0"/>
                  <a:t>Solving for the capacitance,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/>
                  <a:t>, shows</a:t>
                </a:r>
              </a:p>
              <a:p>
                <a:pPr marL="0" indent="0">
                  <a:buNone/>
                </a:pPr>
                <a:endParaRPr lang="en-US" sz="200" dirty="0"/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200" dirty="0"/>
              </a:p>
              <a:p>
                <a:r>
                  <a:rPr lang="en-US" sz="3200" dirty="0"/>
                  <a:t>It should be noted that whenever values are read from plots and graphs there is always error that is introduced.</a:t>
                </a:r>
              </a:p>
              <a:p>
                <a:r>
                  <a:rPr lang="en-US" sz="3200" dirty="0"/>
                  <a:t>This is ok. Just be aware that the capacitance found this way will not be 100% accurate.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6" y="846929"/>
                <a:ext cx="11447807" cy="5266791"/>
              </a:xfrm>
              <a:blipFill>
                <a:blip r:embed="rId2"/>
                <a:stretch>
                  <a:fillRect l="-1225" t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0D4AEF-B60F-43AB-B99D-E3A637E4A1A8}"/>
                  </a:ext>
                </a:extLst>
              </p:cNvPr>
              <p:cNvSpPr txBox="1"/>
              <p:nvPr/>
            </p:nvSpPr>
            <p:spPr>
              <a:xfrm>
                <a:off x="2575796" y="2627754"/>
                <a:ext cx="1289199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0D4AEF-B60F-43AB-B99D-E3A637E4A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96" y="2627754"/>
                <a:ext cx="1289199" cy="818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684EEA-8AAB-49A3-A358-C91A4336C215}"/>
                  </a:ext>
                </a:extLst>
              </p:cNvPr>
              <p:cNvSpPr txBox="1"/>
              <p:nvPr/>
            </p:nvSpPr>
            <p:spPr>
              <a:xfrm>
                <a:off x="3870560" y="2851908"/>
                <a:ext cx="23256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684EEA-8AAB-49A3-A358-C91A4336C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560" y="2851908"/>
                <a:ext cx="232563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03D1DE-DD50-43AD-8828-FDC007BB60AB}"/>
                  </a:ext>
                </a:extLst>
              </p:cNvPr>
              <p:cNvSpPr txBox="1"/>
              <p:nvPr/>
            </p:nvSpPr>
            <p:spPr>
              <a:xfrm>
                <a:off x="6197785" y="2862068"/>
                <a:ext cx="14763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=150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03D1DE-DD50-43AD-8828-FDC007BB6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785" y="2862068"/>
                <a:ext cx="147636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1731</Words>
  <Application>Microsoft Office PowerPoint</Application>
  <PresentationFormat>Widescreen</PresentationFormat>
  <Paragraphs>272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Symbol</vt:lpstr>
      <vt:lpstr>Office Theme</vt:lpstr>
      <vt:lpstr>RC Circuits</vt:lpstr>
      <vt:lpstr>RC Circuits</vt:lpstr>
      <vt:lpstr>RC Circuits</vt:lpstr>
      <vt:lpstr>Schematic</vt:lpstr>
      <vt:lpstr>RC Circuits</vt:lpstr>
      <vt:lpstr>RC Circuits – Charge/Discharge Times</vt:lpstr>
      <vt:lpstr>RC Circuits</vt:lpstr>
      <vt:lpstr>Time Constants</vt:lpstr>
      <vt:lpstr>Time Constants</vt:lpstr>
      <vt:lpstr>RC Circuits</vt:lpstr>
      <vt:lpstr>RC Circuits (Class Problem 13b-1)</vt:lpstr>
      <vt:lpstr>PowerPoint Presentation</vt:lpstr>
      <vt:lpstr>How RCPlot.ino Works</vt:lpstr>
      <vt:lpstr>Using RCPlot.ino</vt:lpstr>
      <vt:lpstr>PowerPoint Presentation</vt:lpstr>
      <vt:lpstr>Using RCPlot.ino</vt:lpstr>
      <vt:lpstr>Using RCPlot.ino</vt:lpstr>
      <vt:lpstr>Using RCPlot.ino</vt:lpstr>
      <vt:lpstr>Using RCPlot.ino</vt:lpstr>
      <vt:lpstr>Capacitors and RC Circuits</vt:lpstr>
      <vt:lpstr>My Plot Looks Wrong…</vt:lpstr>
      <vt:lpstr>My Plot Looks Wrong…</vt:lpstr>
      <vt:lpstr>Class Problem 13b-1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Marvin Nelson</cp:lastModifiedBy>
  <cp:revision>147</cp:revision>
  <cp:lastPrinted>2020-11-02T17:01:38Z</cp:lastPrinted>
  <dcterms:created xsi:type="dcterms:W3CDTF">2017-03-05T23:41:57Z</dcterms:created>
  <dcterms:modified xsi:type="dcterms:W3CDTF">2022-02-23T18:35:54Z</dcterms:modified>
</cp:coreProperties>
</file>