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8"/>
  </p:notesMasterIdLst>
  <p:sldIdLst>
    <p:sldId id="256" r:id="rId2"/>
    <p:sldId id="258" r:id="rId3"/>
    <p:sldId id="530" r:id="rId4"/>
    <p:sldId id="529" r:id="rId5"/>
    <p:sldId id="532" r:id="rId6"/>
    <p:sldId id="257" r:id="rId7"/>
    <p:sldId id="366" r:id="rId8"/>
    <p:sldId id="531" r:id="rId9"/>
    <p:sldId id="542" r:id="rId10"/>
    <p:sldId id="260" r:id="rId11"/>
    <p:sldId id="277" r:id="rId12"/>
    <p:sldId id="534" r:id="rId13"/>
    <p:sldId id="546" r:id="rId14"/>
    <p:sldId id="545" r:id="rId15"/>
    <p:sldId id="535" r:id="rId16"/>
    <p:sldId id="544" r:id="rId17"/>
    <p:sldId id="537" r:id="rId18"/>
    <p:sldId id="536" r:id="rId19"/>
    <p:sldId id="543" r:id="rId20"/>
    <p:sldId id="538" r:id="rId21"/>
    <p:sldId id="540" r:id="rId22"/>
    <p:sldId id="541" r:id="rId23"/>
    <p:sldId id="547" r:id="rId24"/>
    <p:sldId id="548" r:id="rId25"/>
    <p:sldId id="549" r:id="rId26"/>
    <p:sldId id="550" r:id="rId27"/>
    <p:sldId id="551" r:id="rId28"/>
    <p:sldId id="552" r:id="rId29"/>
    <p:sldId id="261" r:id="rId30"/>
    <p:sldId id="262" r:id="rId31"/>
    <p:sldId id="263" r:id="rId32"/>
    <p:sldId id="264" r:id="rId33"/>
    <p:sldId id="265" r:id="rId34"/>
    <p:sldId id="266" r:id="rId35"/>
    <p:sldId id="267" r:id="rId36"/>
    <p:sldId id="268" r:id="rId37"/>
    <p:sldId id="269" r:id="rId38"/>
    <p:sldId id="270" r:id="rId39"/>
    <p:sldId id="271" r:id="rId40"/>
    <p:sldId id="272" r:id="rId41"/>
    <p:sldId id="273" r:id="rId42"/>
    <p:sldId id="274" r:id="rId43"/>
    <p:sldId id="275" r:id="rId44"/>
    <p:sldId id="276" r:id="rId45"/>
    <p:sldId id="289" r:id="rId46"/>
    <p:sldId id="292" r:id="rId47"/>
    <p:sldId id="293" r:id="rId48"/>
    <p:sldId id="307" r:id="rId49"/>
    <p:sldId id="308" r:id="rId50"/>
    <p:sldId id="310" r:id="rId51"/>
    <p:sldId id="311" r:id="rId52"/>
    <p:sldId id="312" r:id="rId53"/>
    <p:sldId id="313" r:id="rId54"/>
    <p:sldId id="315" r:id="rId55"/>
    <p:sldId id="316" r:id="rId56"/>
    <p:sldId id="364" r:id="rId57"/>
  </p:sldIdLst>
  <p:sldSz cx="12192000" cy="6858000"/>
  <p:notesSz cx="6954838" cy="92408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14" roundtripDataSignature="AMtx7mgJFqLCYhPCWUN0F8cXHmUwHQf1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3" d="100"/>
          <a:sy n="83" d="100"/>
        </p:scale>
        <p:origin x="40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117"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115"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14"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476" y="4389388"/>
            <a:ext cx="5563861" cy="4158368"/>
          </a:xfrm>
          <a:prstGeom prst="rect">
            <a:avLst/>
          </a:prstGeom>
          <a:noFill/>
          <a:ln>
            <a:noFill/>
          </a:ln>
        </p:spPr>
        <p:txBody>
          <a:bodyPr spcFirstLastPara="1" wrap="square" lIns="90063" tIns="90063" rIns="90063" bIns="9006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86315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589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d2617f6e4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50" name="Google Shape;250;g5d2617f6e4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448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cbcf68ca2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66" name="Google Shape;266;g5cbcf68ca2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063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cbcf68ca2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66" name="Google Shape;266;g5cbcf68ca2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604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cbcf68ca2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66" name="Google Shape;266;g5cbcf68ca2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8911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bb8f3f54b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74" name="Google Shape;274;g5bb8f3f54b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162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bb8f3f54b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74" name="Google Shape;274;g5bb8f3f54b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0665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cbcf68ca2_0_2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90" name="Google Shape;290;g5cbcf68ca2_0_2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5769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ed43e48f8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82" name="Google Shape;282;g5ed43e48f8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1540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ed43e48f8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82" name="Google Shape;282;g5ed43e48f8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0001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5d4ceba970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15" name="Google Shape;315;g5d4ceba970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007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d7ac9e4d7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97" name="Google Shape;97;g5d7ac9e4d7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06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d4ceba970_0_1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31" name="Google Shape;331;g5d4ceba970_0_1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9126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5cbcf68ca2_0_63: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39" name="Google Shape;339;g5cbcf68ca2_0_63: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1375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d4ceba970_0_6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86" name="Google Shape;386;g5d4ceba970_0_6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4913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5d087c2f97_0_23: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94" name="Google Shape;394;g5d087c2f97_0_23: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7740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5dca6803bb_0_2: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402" name="Google Shape;402;g5dca6803bb_0_2: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707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d862d8dda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410" name="Google Shape;410;g5d862d8dda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5033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5d8a83ae24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418" name="Google Shape;418;g5d8a83ae24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215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5d4ceba970_0_74: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426" name="Google Shape;426;g5d4ceba970_0_74: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6943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cc5de6074_1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19" name="Google Shape;119;g5cc5de6074_1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032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cc5de6074_0_9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27" name="Google Shape;127;g5cc5de6074_0_9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392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d7ac9e4d7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97" name="Google Shape;97;g5d7ac9e4d7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8569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cc5de6074_1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35" name="Google Shape;135;g5cc5de6074_1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174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cc5de6074_1_14: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43" name="Google Shape;143;g5cc5de6074_1_14: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6881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cc5de6074_1_35: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52" name="Google Shape;152;g5cc5de6074_1_35: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6410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cc5de6074_1_43: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61" name="Google Shape;161;g5cc5de6074_1_43: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4273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cc5de6074_1_5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70" name="Google Shape;170;g5cc5de6074_1_5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2181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cc5de6074_1_59: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79" name="Google Shape;179;g5cc5de6074_1_59: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6825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d4ceba970_0_59: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88" name="Google Shape;188;g5d4ceba970_0_59: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26824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bb8f3f54b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95" name="Google Shape;195;g5bb8f3f54b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796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cbcf68ca2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dirty="0"/>
          </a:p>
        </p:txBody>
      </p:sp>
      <p:sp>
        <p:nvSpPr>
          <p:cNvPr id="202" name="Google Shape;202;g5cbcf68ca2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743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d7ac9e4d7_0_24: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10" name="Google Shape;210;g5d7ac9e4d7_0_24: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062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d7ac9e4d7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97" name="Google Shape;97;g5d7ac9e4d7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72802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d2617f6e4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18" name="Google Shape;218;g5d2617f6e4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8657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bb8f3f54b_0_3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26" name="Google Shape;226;g5bb8f3f54b_0_3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07929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d2617f6e4_0_2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34" name="Google Shape;234;g5d2617f6e4_0_2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48719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d2aa76a58_0_75: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42" name="Google Shape;242;g5d2aa76a58_0_75: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8878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5d4ceba970_0_3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47" name="Google Shape;347;g5d4ceba970_0_3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1384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cbcf68ca2_0_28: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70" name="Google Shape;370;g5cbcf68ca2_0_28: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5733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5d4ceba970_0_5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78" name="Google Shape;378;g5d4ceba970_0_5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963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5d4ceba970_0_8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486" name="Google Shape;486;g5d4ceba970_0_8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98470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5cbcf68ca2_0_49: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494" name="Google Shape;494;g5cbcf68ca2_0_49: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36934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5d2aa76a58_0_26: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10" name="Google Shape;510;g5d2aa76a58_0_26: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2242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9" name="Google Shape;89;p2: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9941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5cbcf68ca2_0_98: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18" name="Google Shape;518;g5cbcf68ca2_0_98: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80416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5bb8f3f54b_0_38: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26" name="Google Shape;526;g5bb8f3f54b_0_38: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57538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5cbcf68ca2_0_105: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34" name="Google Shape;534;g5cbcf68ca2_0_105: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24048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5d1b9b0e71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50" name="Google Shape;550;g5d1b9b0e71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297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5bb8f3f54b_0_45: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58" name="Google Shape;558;g5bb8f3f54b_0_45: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92616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2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941" name="Google Shape;941;p2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9913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9" name="Google Shape;89;p2: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83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d7ac9e4d7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97" name="Google Shape;97;g5d7ac9e4d7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7094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d7ac9e4d7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97" name="Google Shape;97;g5d7ac9e4d7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2290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cc5de6074_1_22: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13" name="Google Shape;113;g5cc5de6074_1_22: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0720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53245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Steps &amp; Lessons on Converting</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to a Competency-Based</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Hybrid Model Part 1</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Presented by:</a:t>
            </a:r>
            <a:endParaRPr dirty="0"/>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Tom Wylie, PI for HOME4TECHS &amp; Scaling CBE Elements</a:t>
            </a:r>
            <a:endParaRPr dirty="0"/>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Northwest State CC, Archbold, OH</a:t>
            </a:r>
            <a:endParaRPr sz="3200" b="0" i="0" u="none" strike="noStrike" cap="none" dirty="0">
              <a:solidFill>
                <a:srgbClr val="2F5496"/>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g5cc5de6074_1_22"/>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16" name="Google Shape;116;g5cc5de6074_1_22"/>
          <p:cNvPicPr preferRelativeResize="0"/>
          <p:nvPr/>
        </p:nvPicPr>
        <p:blipFill rotWithShape="1">
          <a:blip r:embed="rId4">
            <a:alphaModFix/>
          </a:blip>
          <a:srcRect/>
          <a:stretch/>
        </p:blipFill>
        <p:spPr>
          <a:xfrm>
            <a:off x="23731" y="97286"/>
            <a:ext cx="12116314" cy="58701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g5d2617f6e4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53" name="Google Shape;253;g5d2617f6e4_0_0"/>
          <p:cNvPicPr preferRelativeResize="0"/>
          <p:nvPr/>
        </p:nvPicPr>
        <p:blipFill rotWithShape="1">
          <a:blip r:embed="rId4">
            <a:alphaModFix/>
          </a:blip>
          <a:srcRect/>
          <a:stretch/>
        </p:blipFill>
        <p:spPr>
          <a:xfrm>
            <a:off x="41563" y="51954"/>
            <a:ext cx="3065317" cy="658396"/>
          </a:xfrm>
          <a:prstGeom prst="rect">
            <a:avLst/>
          </a:prstGeom>
          <a:noFill/>
          <a:ln>
            <a:noFill/>
          </a:ln>
        </p:spPr>
      </p:pic>
      <p:pic>
        <p:nvPicPr>
          <p:cNvPr id="254" name="Google Shape;254;g5d2617f6e4_0_0"/>
          <p:cNvPicPr preferRelativeResize="0"/>
          <p:nvPr/>
        </p:nvPicPr>
        <p:blipFill>
          <a:blip r:embed="rId5">
            <a:alphaModFix/>
          </a:blip>
          <a:stretch>
            <a:fillRect/>
          </a:stretch>
        </p:blipFill>
        <p:spPr>
          <a:xfrm>
            <a:off x="-1" y="0"/>
            <a:ext cx="10115909" cy="6858000"/>
          </a:xfrm>
          <a:prstGeom prst="rect">
            <a:avLst/>
          </a:prstGeom>
          <a:noFill/>
          <a:ln>
            <a:noFill/>
          </a:ln>
        </p:spPr>
      </p:pic>
      <p:sp>
        <p:nvSpPr>
          <p:cNvPr id="255" name="Google Shape;255;g5d2617f6e4_0_0"/>
          <p:cNvSpPr txBox="1"/>
          <p:nvPr/>
        </p:nvSpPr>
        <p:spPr>
          <a:xfrm>
            <a:off x="10048200" y="1070403"/>
            <a:ext cx="2143800" cy="117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rgbClr val="CC4125"/>
                </a:solidFill>
                <a:latin typeface="Calibri"/>
                <a:ea typeface="Calibri"/>
                <a:cs typeface="Calibri"/>
                <a:sym typeface="Calibri"/>
              </a:rPr>
              <a:t>2017 PI Conference</a:t>
            </a:r>
            <a:endParaRPr sz="2400" b="1" dirty="0">
              <a:solidFill>
                <a:srgbClr val="CC4125"/>
              </a:solidFill>
              <a:latin typeface="Calibri"/>
              <a:ea typeface="Calibri"/>
              <a:cs typeface="Calibri"/>
              <a:sym typeface="Calibri"/>
            </a:endParaRPr>
          </a:p>
          <a:p>
            <a:pPr marL="0" lvl="0" indent="0" algn="ctr" rtl="0">
              <a:spcBef>
                <a:spcPts val="0"/>
              </a:spcBef>
              <a:spcAft>
                <a:spcPts val="0"/>
              </a:spcAft>
              <a:buNone/>
            </a:pPr>
            <a:r>
              <a:rPr lang="en-US" sz="2400" b="1" dirty="0">
                <a:solidFill>
                  <a:srgbClr val="CC4125"/>
                </a:solidFill>
                <a:latin typeface="Calibri"/>
                <a:ea typeface="Calibri"/>
                <a:cs typeface="Calibri"/>
                <a:sym typeface="Calibri"/>
              </a:rPr>
              <a:t>Washington DC</a:t>
            </a:r>
            <a:endParaRPr sz="2400" b="1" dirty="0">
              <a:solidFill>
                <a:srgbClr val="CC4125"/>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70" name="Google Shape;270;g5cbcf68ca2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71" name="Google Shape;271;g5cbcf68ca2_0_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C8A9AB9D-40D1-5C82-1789-FE0A51FBBD7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153471C-26CE-27FE-1A7A-033FD603CBEB}"/>
              </a:ext>
            </a:extLst>
          </p:cNvPr>
          <p:cNvSpPr txBox="1"/>
          <p:nvPr/>
        </p:nvSpPr>
        <p:spPr>
          <a:xfrm>
            <a:off x="1144647" y="2090978"/>
            <a:ext cx="1449436" cy="461665"/>
          </a:xfrm>
          <a:prstGeom prst="rect">
            <a:avLst/>
          </a:prstGeom>
          <a:noFill/>
        </p:spPr>
        <p:txBody>
          <a:bodyPr wrap="none" rtlCol="0">
            <a:spAutoFit/>
          </a:bodyPr>
          <a:lstStyle/>
          <a:p>
            <a:r>
              <a:rPr lang="en-US" sz="2400" b="1" dirty="0">
                <a:solidFill>
                  <a:srgbClr val="C00000"/>
                </a:solidFill>
              </a:rPr>
              <a:t>Syllabus</a:t>
            </a:r>
          </a:p>
        </p:txBody>
      </p:sp>
      <p:sp>
        <p:nvSpPr>
          <p:cNvPr id="38" name="TextBox 37">
            <a:extLst>
              <a:ext uri="{FF2B5EF4-FFF2-40B4-BE49-F238E27FC236}">
                <a16:creationId xmlns:a16="http://schemas.microsoft.com/office/drawing/2014/main" id="{7B270E7D-C5DC-5250-49BE-916B0AA4D99A}"/>
              </a:ext>
            </a:extLst>
          </p:cNvPr>
          <p:cNvSpPr txBox="1"/>
          <p:nvPr/>
        </p:nvSpPr>
        <p:spPr>
          <a:xfrm>
            <a:off x="2320214" y="1056401"/>
            <a:ext cx="7587333" cy="461665"/>
          </a:xfrm>
          <a:prstGeom prst="rect">
            <a:avLst/>
          </a:prstGeom>
          <a:noFill/>
        </p:spPr>
        <p:txBody>
          <a:bodyPr wrap="none" rtlCol="0">
            <a:spAutoFit/>
          </a:bodyPr>
          <a:lstStyle/>
          <a:p>
            <a:r>
              <a:rPr lang="en-US" sz="2400" b="1" dirty="0">
                <a:solidFill>
                  <a:srgbClr val="C00000"/>
                </a:solidFill>
              </a:rPr>
              <a:t>Traditional Technical Course at NSCC, 8 years ago</a:t>
            </a:r>
          </a:p>
        </p:txBody>
      </p:sp>
      <p:sp>
        <p:nvSpPr>
          <p:cNvPr id="39" name="TextBox 38">
            <a:extLst>
              <a:ext uri="{FF2B5EF4-FFF2-40B4-BE49-F238E27FC236}">
                <a16:creationId xmlns:a16="http://schemas.microsoft.com/office/drawing/2014/main" id="{107C13D9-D9ED-41CC-60DF-1AB7F11B2AEC}"/>
              </a:ext>
            </a:extLst>
          </p:cNvPr>
          <p:cNvSpPr txBox="1"/>
          <p:nvPr/>
        </p:nvSpPr>
        <p:spPr>
          <a:xfrm>
            <a:off x="2033168" y="2889192"/>
            <a:ext cx="1552028" cy="461665"/>
          </a:xfrm>
          <a:prstGeom prst="rect">
            <a:avLst/>
          </a:prstGeom>
          <a:noFill/>
        </p:spPr>
        <p:txBody>
          <a:bodyPr wrap="none" rtlCol="0">
            <a:spAutoFit/>
          </a:bodyPr>
          <a:lstStyle/>
          <a:p>
            <a:r>
              <a:rPr lang="en-US" sz="2400" b="1" dirty="0">
                <a:solidFill>
                  <a:srgbClr val="C00000"/>
                </a:solidFill>
              </a:rPr>
              <a:t>Textbook</a:t>
            </a:r>
          </a:p>
        </p:txBody>
      </p:sp>
      <p:sp>
        <p:nvSpPr>
          <p:cNvPr id="40" name="TextBox 39">
            <a:extLst>
              <a:ext uri="{FF2B5EF4-FFF2-40B4-BE49-F238E27FC236}">
                <a16:creationId xmlns:a16="http://schemas.microsoft.com/office/drawing/2014/main" id="{AAD07D7D-8D83-D0CD-F1CD-5D26A7276D12}"/>
              </a:ext>
            </a:extLst>
          </p:cNvPr>
          <p:cNvSpPr txBox="1"/>
          <p:nvPr/>
        </p:nvSpPr>
        <p:spPr>
          <a:xfrm>
            <a:off x="3106880" y="3687406"/>
            <a:ext cx="1297150" cy="461665"/>
          </a:xfrm>
          <a:prstGeom prst="rect">
            <a:avLst/>
          </a:prstGeom>
          <a:noFill/>
        </p:spPr>
        <p:txBody>
          <a:bodyPr wrap="none" rtlCol="0">
            <a:spAutoFit/>
          </a:bodyPr>
          <a:lstStyle/>
          <a:p>
            <a:r>
              <a:rPr lang="en-US" sz="2400" b="1" dirty="0">
                <a:solidFill>
                  <a:srgbClr val="C00000"/>
                </a:solidFill>
              </a:rPr>
              <a:t>Lecture</a:t>
            </a:r>
          </a:p>
        </p:txBody>
      </p:sp>
      <p:sp>
        <p:nvSpPr>
          <p:cNvPr id="41" name="TextBox 40">
            <a:extLst>
              <a:ext uri="{FF2B5EF4-FFF2-40B4-BE49-F238E27FC236}">
                <a16:creationId xmlns:a16="http://schemas.microsoft.com/office/drawing/2014/main" id="{6D17997E-7B36-75B8-CB9B-12FD545C25CA}"/>
              </a:ext>
            </a:extLst>
          </p:cNvPr>
          <p:cNvSpPr txBox="1"/>
          <p:nvPr/>
        </p:nvSpPr>
        <p:spPr>
          <a:xfrm>
            <a:off x="3948232" y="4485620"/>
            <a:ext cx="2404826" cy="461665"/>
          </a:xfrm>
          <a:prstGeom prst="rect">
            <a:avLst/>
          </a:prstGeom>
          <a:noFill/>
        </p:spPr>
        <p:txBody>
          <a:bodyPr wrap="none" rtlCol="0">
            <a:spAutoFit/>
          </a:bodyPr>
          <a:lstStyle/>
          <a:p>
            <a:r>
              <a:rPr lang="en-US" sz="2400" b="1" dirty="0">
                <a:solidFill>
                  <a:srgbClr val="C00000"/>
                </a:solidFill>
              </a:rPr>
              <a:t>Handful of labs</a:t>
            </a:r>
          </a:p>
        </p:txBody>
      </p:sp>
      <p:sp>
        <p:nvSpPr>
          <p:cNvPr id="42" name="TextBox 41">
            <a:extLst>
              <a:ext uri="{FF2B5EF4-FFF2-40B4-BE49-F238E27FC236}">
                <a16:creationId xmlns:a16="http://schemas.microsoft.com/office/drawing/2014/main" id="{D44B2EA5-D96F-F7AC-3218-3F3D021FC04F}"/>
              </a:ext>
            </a:extLst>
          </p:cNvPr>
          <p:cNvSpPr txBox="1"/>
          <p:nvPr/>
        </p:nvSpPr>
        <p:spPr>
          <a:xfrm>
            <a:off x="4983868" y="5283834"/>
            <a:ext cx="1826141" cy="461665"/>
          </a:xfrm>
          <a:prstGeom prst="rect">
            <a:avLst/>
          </a:prstGeom>
          <a:noFill/>
        </p:spPr>
        <p:txBody>
          <a:bodyPr wrap="none" rtlCol="0">
            <a:spAutoFit/>
          </a:bodyPr>
          <a:lstStyle/>
          <a:p>
            <a:r>
              <a:rPr lang="en-US" sz="2400" b="1" dirty="0">
                <a:solidFill>
                  <a:srgbClr val="C00000"/>
                </a:solidFill>
              </a:rPr>
              <a:t>3 P/P Tests</a:t>
            </a:r>
          </a:p>
        </p:txBody>
      </p:sp>
      <p:sp>
        <p:nvSpPr>
          <p:cNvPr id="43" name="TextBox 42">
            <a:extLst>
              <a:ext uri="{FF2B5EF4-FFF2-40B4-BE49-F238E27FC236}">
                <a16:creationId xmlns:a16="http://schemas.microsoft.com/office/drawing/2014/main" id="{E200B077-D64C-AFDE-899D-CC5AA3DDC192}"/>
              </a:ext>
            </a:extLst>
          </p:cNvPr>
          <p:cNvSpPr txBox="1"/>
          <p:nvPr/>
        </p:nvSpPr>
        <p:spPr>
          <a:xfrm>
            <a:off x="5896938" y="6082049"/>
            <a:ext cx="2443298" cy="461665"/>
          </a:xfrm>
          <a:prstGeom prst="rect">
            <a:avLst/>
          </a:prstGeom>
          <a:noFill/>
        </p:spPr>
        <p:txBody>
          <a:bodyPr wrap="none" rtlCol="0">
            <a:spAutoFit/>
          </a:bodyPr>
          <a:lstStyle/>
          <a:p>
            <a:r>
              <a:rPr lang="en-US" sz="2400" b="1" dirty="0">
                <a:solidFill>
                  <a:srgbClr val="C00000"/>
                </a:solidFill>
              </a:rPr>
              <a:t>Grade (ABCDF)</a:t>
            </a:r>
          </a:p>
        </p:txBody>
      </p:sp>
    </p:spTree>
    <p:extLst>
      <p:ext uri="{BB962C8B-B14F-4D97-AF65-F5344CB8AC3E}">
        <p14:creationId xmlns:p14="http://schemas.microsoft.com/office/powerpoint/2010/main" val="3358957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70" name="Google Shape;270;g5cbcf68ca2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71" name="Google Shape;271;g5cbcf68ca2_0_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C8A9AB9D-40D1-5C82-1789-FE0A51FBBD7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76D1E7A-73BD-171C-6564-6B4CB8D46258}"/>
              </a:ext>
            </a:extLst>
          </p:cNvPr>
          <p:cNvSpPr/>
          <p:nvPr/>
        </p:nvSpPr>
        <p:spPr>
          <a:xfrm>
            <a:off x="2748950" y="2036742"/>
            <a:ext cx="2346385" cy="40190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5E09579-C250-86F6-7F02-BC6CA37FED51}"/>
              </a:ext>
            </a:extLst>
          </p:cNvPr>
          <p:cNvSpPr txBox="1"/>
          <p:nvPr/>
        </p:nvSpPr>
        <p:spPr>
          <a:xfrm>
            <a:off x="3048000" y="2048244"/>
            <a:ext cx="1369286" cy="1631216"/>
          </a:xfrm>
          <a:prstGeom prst="rect">
            <a:avLst/>
          </a:prstGeom>
          <a:noFill/>
        </p:spPr>
        <p:txBody>
          <a:bodyPr wrap="none" rtlCol="0">
            <a:spAutoFit/>
          </a:bodyPr>
          <a:lstStyle/>
          <a:p>
            <a:r>
              <a:rPr lang="en-US" sz="2000" dirty="0">
                <a:solidFill>
                  <a:srgbClr val="C00000"/>
                </a:solidFill>
              </a:rPr>
              <a:t>*Readings</a:t>
            </a:r>
          </a:p>
          <a:p>
            <a:r>
              <a:rPr lang="en-US" sz="2000" dirty="0">
                <a:solidFill>
                  <a:srgbClr val="C00000"/>
                </a:solidFill>
              </a:rPr>
              <a:t>*Videos</a:t>
            </a:r>
          </a:p>
          <a:p>
            <a:r>
              <a:rPr lang="en-US" sz="2000" dirty="0">
                <a:solidFill>
                  <a:srgbClr val="C00000"/>
                </a:solidFill>
              </a:rPr>
              <a:t>*PDFs</a:t>
            </a:r>
          </a:p>
          <a:p>
            <a:r>
              <a:rPr lang="en-US" sz="2000" dirty="0">
                <a:solidFill>
                  <a:srgbClr val="C00000"/>
                </a:solidFill>
              </a:rPr>
              <a:t>*</a:t>
            </a:r>
            <a:r>
              <a:rPr lang="en-US" sz="2000" dirty="0" err="1">
                <a:solidFill>
                  <a:srgbClr val="C00000"/>
                </a:solidFill>
              </a:rPr>
              <a:t>Lec</a:t>
            </a:r>
            <a:r>
              <a:rPr lang="en-US" sz="2000" dirty="0">
                <a:solidFill>
                  <a:srgbClr val="C00000"/>
                </a:solidFill>
              </a:rPr>
              <a:t> Cap</a:t>
            </a:r>
          </a:p>
          <a:p>
            <a:r>
              <a:rPr lang="en-US" sz="2000" dirty="0">
                <a:solidFill>
                  <a:srgbClr val="C00000"/>
                </a:solidFill>
              </a:rPr>
              <a:t>*Objects</a:t>
            </a:r>
          </a:p>
        </p:txBody>
      </p:sp>
      <p:sp>
        <p:nvSpPr>
          <p:cNvPr id="13" name="TextBox 12">
            <a:extLst>
              <a:ext uri="{FF2B5EF4-FFF2-40B4-BE49-F238E27FC236}">
                <a16:creationId xmlns:a16="http://schemas.microsoft.com/office/drawing/2014/main" id="{4DD27DAE-030B-E720-FF3A-D62761E0DEC9}"/>
              </a:ext>
            </a:extLst>
          </p:cNvPr>
          <p:cNvSpPr txBox="1"/>
          <p:nvPr/>
        </p:nvSpPr>
        <p:spPr>
          <a:xfrm>
            <a:off x="3048000" y="5017698"/>
            <a:ext cx="1611339" cy="1323439"/>
          </a:xfrm>
          <a:prstGeom prst="rect">
            <a:avLst/>
          </a:prstGeom>
          <a:noFill/>
        </p:spPr>
        <p:txBody>
          <a:bodyPr wrap="none" rtlCol="0">
            <a:spAutoFit/>
          </a:bodyPr>
          <a:lstStyle/>
          <a:p>
            <a:r>
              <a:rPr lang="en-US" sz="2000" dirty="0">
                <a:solidFill>
                  <a:srgbClr val="C00000"/>
                </a:solidFill>
              </a:rPr>
              <a:t>*Labs</a:t>
            </a:r>
          </a:p>
          <a:p>
            <a:r>
              <a:rPr lang="en-US" sz="2000" dirty="0">
                <a:solidFill>
                  <a:srgbClr val="C00000"/>
                </a:solidFill>
              </a:rPr>
              <a:t>*Simulations</a:t>
            </a:r>
          </a:p>
          <a:p>
            <a:r>
              <a:rPr lang="en-US" sz="2000" dirty="0">
                <a:solidFill>
                  <a:srgbClr val="C00000"/>
                </a:solidFill>
              </a:rPr>
              <a:t>*HOAs</a:t>
            </a:r>
          </a:p>
          <a:p>
            <a:endParaRPr lang="en-US" sz="2000" dirty="0">
              <a:solidFill>
                <a:srgbClr val="C00000"/>
              </a:solidFill>
            </a:endParaRPr>
          </a:p>
        </p:txBody>
      </p:sp>
      <p:sp>
        <p:nvSpPr>
          <p:cNvPr id="14" name="TextBox 13">
            <a:extLst>
              <a:ext uri="{FF2B5EF4-FFF2-40B4-BE49-F238E27FC236}">
                <a16:creationId xmlns:a16="http://schemas.microsoft.com/office/drawing/2014/main" id="{8CCDD2CF-D096-38FD-22C7-DF89DBADFADE}"/>
              </a:ext>
            </a:extLst>
          </p:cNvPr>
          <p:cNvSpPr txBox="1"/>
          <p:nvPr/>
        </p:nvSpPr>
        <p:spPr>
          <a:xfrm>
            <a:off x="3048000" y="3774158"/>
            <a:ext cx="1210588" cy="1015663"/>
          </a:xfrm>
          <a:prstGeom prst="rect">
            <a:avLst/>
          </a:prstGeom>
          <a:noFill/>
        </p:spPr>
        <p:txBody>
          <a:bodyPr wrap="none" rtlCol="0">
            <a:spAutoFit/>
          </a:bodyPr>
          <a:lstStyle/>
          <a:p>
            <a:r>
              <a:rPr lang="en-US" sz="2000" dirty="0">
                <a:solidFill>
                  <a:srgbClr val="C00000"/>
                </a:solidFill>
              </a:rPr>
              <a:t>*Study</a:t>
            </a:r>
          </a:p>
          <a:p>
            <a:r>
              <a:rPr lang="en-US" sz="2000" dirty="0">
                <a:solidFill>
                  <a:srgbClr val="C00000"/>
                </a:solidFill>
              </a:rPr>
              <a:t>*Practice</a:t>
            </a:r>
          </a:p>
          <a:p>
            <a:r>
              <a:rPr lang="en-US" sz="2000" dirty="0">
                <a:solidFill>
                  <a:srgbClr val="C00000"/>
                </a:solidFill>
              </a:rPr>
              <a:t>*KAAs</a:t>
            </a:r>
          </a:p>
        </p:txBody>
      </p:sp>
      <p:sp>
        <p:nvSpPr>
          <p:cNvPr id="15" name="TextBox 14">
            <a:extLst>
              <a:ext uri="{FF2B5EF4-FFF2-40B4-BE49-F238E27FC236}">
                <a16:creationId xmlns:a16="http://schemas.microsoft.com/office/drawing/2014/main" id="{F98413CC-1808-4918-DB55-0B3E2AD43275}"/>
              </a:ext>
            </a:extLst>
          </p:cNvPr>
          <p:cNvSpPr txBox="1"/>
          <p:nvPr/>
        </p:nvSpPr>
        <p:spPr>
          <a:xfrm>
            <a:off x="3129884" y="1642383"/>
            <a:ext cx="1653017" cy="400110"/>
          </a:xfrm>
          <a:prstGeom prst="rect">
            <a:avLst/>
          </a:prstGeom>
          <a:noFill/>
        </p:spPr>
        <p:txBody>
          <a:bodyPr wrap="none" rtlCol="0">
            <a:spAutoFit/>
          </a:bodyPr>
          <a:lstStyle/>
          <a:p>
            <a:r>
              <a:rPr lang="en-US" sz="2000" dirty="0">
                <a:solidFill>
                  <a:srgbClr val="C00000"/>
                </a:solidFill>
              </a:rPr>
              <a:t>LMS Canvas</a:t>
            </a:r>
          </a:p>
        </p:txBody>
      </p:sp>
      <p:grpSp>
        <p:nvGrpSpPr>
          <p:cNvPr id="12" name="Group 11">
            <a:extLst>
              <a:ext uri="{FF2B5EF4-FFF2-40B4-BE49-F238E27FC236}">
                <a16:creationId xmlns:a16="http://schemas.microsoft.com/office/drawing/2014/main" id="{434B8D2C-2625-23B5-420E-912682DE1778}"/>
              </a:ext>
            </a:extLst>
          </p:cNvPr>
          <p:cNvGrpSpPr/>
          <p:nvPr/>
        </p:nvGrpSpPr>
        <p:grpSpPr>
          <a:xfrm>
            <a:off x="1406103" y="2605918"/>
            <a:ext cx="1293962" cy="318751"/>
            <a:chOff x="6193766" y="3110249"/>
            <a:chExt cx="1293962" cy="318751"/>
          </a:xfrm>
        </p:grpSpPr>
        <p:cxnSp>
          <p:nvCxnSpPr>
            <p:cNvPr id="10" name="Straight Arrow Connector 9">
              <a:extLst>
                <a:ext uri="{FF2B5EF4-FFF2-40B4-BE49-F238E27FC236}">
                  <a16:creationId xmlns:a16="http://schemas.microsoft.com/office/drawing/2014/main" id="{2D301321-D2CB-7CD1-B33D-D5525869C1A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294AC7F-89F0-23B3-0501-026FC141E5F3}"/>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1</a:t>
              </a:r>
            </a:p>
          </p:txBody>
        </p:sp>
      </p:grpSp>
      <p:grpSp>
        <p:nvGrpSpPr>
          <p:cNvPr id="22" name="Group 21">
            <a:extLst>
              <a:ext uri="{FF2B5EF4-FFF2-40B4-BE49-F238E27FC236}">
                <a16:creationId xmlns:a16="http://schemas.microsoft.com/office/drawing/2014/main" id="{C0EE6E24-7092-B1EB-3739-933D68D84CEB}"/>
              </a:ext>
            </a:extLst>
          </p:cNvPr>
          <p:cNvGrpSpPr/>
          <p:nvPr/>
        </p:nvGrpSpPr>
        <p:grpSpPr>
          <a:xfrm>
            <a:off x="1417177" y="3306573"/>
            <a:ext cx="1293962" cy="318751"/>
            <a:chOff x="6193766" y="3110249"/>
            <a:chExt cx="1293962" cy="318751"/>
          </a:xfrm>
        </p:grpSpPr>
        <p:cxnSp>
          <p:nvCxnSpPr>
            <p:cNvPr id="23" name="Straight Arrow Connector 22">
              <a:extLst>
                <a:ext uri="{FF2B5EF4-FFF2-40B4-BE49-F238E27FC236}">
                  <a16:creationId xmlns:a16="http://schemas.microsoft.com/office/drawing/2014/main" id="{99497FBD-E560-6D99-5E48-B5F7DC67087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1D3837D-EF29-4CDD-A22B-5DB611DA0FA0}"/>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2</a:t>
              </a:r>
            </a:p>
          </p:txBody>
        </p:sp>
      </p:grpSp>
      <p:grpSp>
        <p:nvGrpSpPr>
          <p:cNvPr id="25" name="Group 24">
            <a:extLst>
              <a:ext uri="{FF2B5EF4-FFF2-40B4-BE49-F238E27FC236}">
                <a16:creationId xmlns:a16="http://schemas.microsoft.com/office/drawing/2014/main" id="{CDD55B1A-3636-03D1-375C-D659D007FBB9}"/>
              </a:ext>
            </a:extLst>
          </p:cNvPr>
          <p:cNvGrpSpPr/>
          <p:nvPr/>
        </p:nvGrpSpPr>
        <p:grpSpPr>
          <a:xfrm>
            <a:off x="1406103" y="3996253"/>
            <a:ext cx="1293962" cy="318751"/>
            <a:chOff x="6193766" y="3110249"/>
            <a:chExt cx="1293962" cy="318751"/>
          </a:xfrm>
        </p:grpSpPr>
        <p:cxnSp>
          <p:nvCxnSpPr>
            <p:cNvPr id="26" name="Straight Arrow Connector 25">
              <a:extLst>
                <a:ext uri="{FF2B5EF4-FFF2-40B4-BE49-F238E27FC236}">
                  <a16:creationId xmlns:a16="http://schemas.microsoft.com/office/drawing/2014/main" id="{866D2C60-0836-CFC8-DD30-FE10559C301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748600-45CF-5201-A879-EDFA8A980357}"/>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3</a:t>
              </a:r>
            </a:p>
          </p:txBody>
        </p:sp>
      </p:grpSp>
      <p:grpSp>
        <p:nvGrpSpPr>
          <p:cNvPr id="28" name="Group 27">
            <a:extLst>
              <a:ext uri="{FF2B5EF4-FFF2-40B4-BE49-F238E27FC236}">
                <a16:creationId xmlns:a16="http://schemas.microsoft.com/office/drawing/2014/main" id="{F24995F9-6560-E099-B52B-76DEFD17C56E}"/>
              </a:ext>
            </a:extLst>
          </p:cNvPr>
          <p:cNvGrpSpPr/>
          <p:nvPr/>
        </p:nvGrpSpPr>
        <p:grpSpPr>
          <a:xfrm>
            <a:off x="1406103" y="5252457"/>
            <a:ext cx="1293962" cy="318752"/>
            <a:chOff x="6193766" y="3110248"/>
            <a:chExt cx="1293962" cy="318752"/>
          </a:xfrm>
        </p:grpSpPr>
        <p:cxnSp>
          <p:nvCxnSpPr>
            <p:cNvPr id="29" name="Straight Arrow Connector 28">
              <a:extLst>
                <a:ext uri="{FF2B5EF4-FFF2-40B4-BE49-F238E27FC236}">
                  <a16:creationId xmlns:a16="http://schemas.microsoft.com/office/drawing/2014/main" id="{470ACB7B-584B-E11B-8B05-9CA44198D060}"/>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F6A674D-F245-8D1F-1C90-FB6CBC824987}"/>
                </a:ext>
              </a:extLst>
            </p:cNvPr>
            <p:cNvSpPr txBox="1"/>
            <p:nvPr/>
          </p:nvSpPr>
          <p:spPr>
            <a:xfrm>
              <a:off x="6388285" y="3110248"/>
              <a:ext cx="809837" cy="307777"/>
            </a:xfrm>
            <a:prstGeom prst="rect">
              <a:avLst/>
            </a:prstGeom>
            <a:noFill/>
          </p:spPr>
          <p:txBody>
            <a:bodyPr wrap="none" rtlCol="0">
              <a:spAutoFit/>
            </a:bodyPr>
            <a:lstStyle/>
            <a:p>
              <a:r>
                <a:rPr lang="en-US" b="1" dirty="0">
                  <a:solidFill>
                    <a:srgbClr val="C00000"/>
                  </a:solidFill>
                </a:rPr>
                <a:t>Faculty</a:t>
              </a:r>
            </a:p>
          </p:txBody>
        </p:sp>
      </p:grpSp>
      <p:sp>
        <p:nvSpPr>
          <p:cNvPr id="16" name="TextBox 15">
            <a:extLst>
              <a:ext uri="{FF2B5EF4-FFF2-40B4-BE49-F238E27FC236}">
                <a16:creationId xmlns:a16="http://schemas.microsoft.com/office/drawing/2014/main" id="{8153471C-26CE-27FE-1A7A-033FD603CBEB}"/>
              </a:ext>
            </a:extLst>
          </p:cNvPr>
          <p:cNvSpPr txBox="1"/>
          <p:nvPr/>
        </p:nvSpPr>
        <p:spPr>
          <a:xfrm>
            <a:off x="6274488" y="2188493"/>
            <a:ext cx="1736373" cy="369332"/>
          </a:xfrm>
          <a:prstGeom prst="rect">
            <a:avLst/>
          </a:prstGeom>
          <a:noFill/>
        </p:spPr>
        <p:txBody>
          <a:bodyPr wrap="none" rtlCol="0">
            <a:spAutoFit/>
          </a:bodyPr>
          <a:lstStyle/>
          <a:p>
            <a:r>
              <a:rPr lang="en-US" sz="1800" b="1" dirty="0">
                <a:solidFill>
                  <a:srgbClr val="C00000"/>
                </a:solidFill>
              </a:rPr>
              <a:t>Lab Exercises</a:t>
            </a:r>
          </a:p>
        </p:txBody>
      </p:sp>
      <p:sp>
        <p:nvSpPr>
          <p:cNvPr id="32" name="TextBox 31">
            <a:extLst>
              <a:ext uri="{FF2B5EF4-FFF2-40B4-BE49-F238E27FC236}">
                <a16:creationId xmlns:a16="http://schemas.microsoft.com/office/drawing/2014/main" id="{328F3215-B742-2CBB-0BDC-96FBA9366CEC}"/>
              </a:ext>
            </a:extLst>
          </p:cNvPr>
          <p:cNvSpPr txBox="1"/>
          <p:nvPr/>
        </p:nvSpPr>
        <p:spPr>
          <a:xfrm>
            <a:off x="8200434" y="2188493"/>
            <a:ext cx="2710999" cy="369332"/>
          </a:xfrm>
          <a:prstGeom prst="rect">
            <a:avLst/>
          </a:prstGeom>
          <a:noFill/>
        </p:spPr>
        <p:txBody>
          <a:bodyPr wrap="none" rtlCol="0">
            <a:spAutoFit/>
          </a:bodyPr>
          <a:lstStyle/>
          <a:p>
            <a:r>
              <a:rPr lang="en-US" sz="1800" b="1" dirty="0">
                <a:solidFill>
                  <a:srgbClr val="C00000"/>
                </a:solidFill>
              </a:rPr>
              <a:t>Hands-On Assessment</a:t>
            </a:r>
          </a:p>
        </p:txBody>
      </p:sp>
      <p:sp>
        <p:nvSpPr>
          <p:cNvPr id="33" name="TextBox 32">
            <a:extLst>
              <a:ext uri="{FF2B5EF4-FFF2-40B4-BE49-F238E27FC236}">
                <a16:creationId xmlns:a16="http://schemas.microsoft.com/office/drawing/2014/main" id="{C226BAA5-A206-8CEB-F8AA-71BD0E150E2B}"/>
              </a:ext>
            </a:extLst>
          </p:cNvPr>
          <p:cNvSpPr txBox="1"/>
          <p:nvPr/>
        </p:nvSpPr>
        <p:spPr>
          <a:xfrm>
            <a:off x="6927427" y="1765539"/>
            <a:ext cx="2634054" cy="369332"/>
          </a:xfrm>
          <a:prstGeom prst="rect">
            <a:avLst/>
          </a:prstGeom>
          <a:noFill/>
        </p:spPr>
        <p:txBody>
          <a:bodyPr wrap="none" rtlCol="0">
            <a:spAutoFit/>
          </a:bodyPr>
          <a:lstStyle/>
          <a:p>
            <a:r>
              <a:rPr lang="en-US" sz="1800" b="1" i="1" u="sng" dirty="0">
                <a:solidFill>
                  <a:srgbClr val="C00000"/>
                </a:solidFill>
              </a:rPr>
              <a:t>On-campus class time</a:t>
            </a:r>
          </a:p>
        </p:txBody>
      </p:sp>
      <p:sp>
        <p:nvSpPr>
          <p:cNvPr id="34" name="TextBox 33">
            <a:extLst>
              <a:ext uri="{FF2B5EF4-FFF2-40B4-BE49-F238E27FC236}">
                <a16:creationId xmlns:a16="http://schemas.microsoft.com/office/drawing/2014/main" id="{37E5B5D1-F219-C527-0D5E-EFC524F24952}"/>
              </a:ext>
            </a:extLst>
          </p:cNvPr>
          <p:cNvSpPr txBox="1"/>
          <p:nvPr/>
        </p:nvSpPr>
        <p:spPr>
          <a:xfrm>
            <a:off x="1684646" y="6374419"/>
            <a:ext cx="4095993" cy="369332"/>
          </a:xfrm>
          <a:prstGeom prst="rect">
            <a:avLst/>
          </a:prstGeom>
          <a:noFill/>
        </p:spPr>
        <p:txBody>
          <a:bodyPr wrap="none" rtlCol="0">
            <a:spAutoFit/>
          </a:bodyPr>
          <a:lstStyle/>
          <a:p>
            <a:r>
              <a:rPr lang="en-US" sz="1800" b="1" dirty="0">
                <a:solidFill>
                  <a:srgbClr val="C00000"/>
                </a:solidFill>
              </a:rPr>
              <a:t>Self-proctored Online Assessments</a:t>
            </a:r>
          </a:p>
        </p:txBody>
      </p:sp>
      <p:sp>
        <p:nvSpPr>
          <p:cNvPr id="35" name="TextBox 34">
            <a:extLst>
              <a:ext uri="{FF2B5EF4-FFF2-40B4-BE49-F238E27FC236}">
                <a16:creationId xmlns:a16="http://schemas.microsoft.com/office/drawing/2014/main" id="{CB6B2FB8-298B-9377-E50B-246E5A4AE551}"/>
              </a:ext>
            </a:extLst>
          </p:cNvPr>
          <p:cNvSpPr txBox="1"/>
          <p:nvPr/>
        </p:nvSpPr>
        <p:spPr>
          <a:xfrm>
            <a:off x="6293417" y="3101916"/>
            <a:ext cx="4480714" cy="369332"/>
          </a:xfrm>
          <a:prstGeom prst="rect">
            <a:avLst/>
          </a:prstGeom>
          <a:noFill/>
        </p:spPr>
        <p:txBody>
          <a:bodyPr wrap="none" rtlCol="0">
            <a:spAutoFit/>
          </a:bodyPr>
          <a:lstStyle/>
          <a:p>
            <a:r>
              <a:rPr lang="en-US" sz="1800" b="1" dirty="0">
                <a:solidFill>
                  <a:srgbClr val="C00000"/>
                </a:solidFill>
              </a:rPr>
              <a:t>Lab Packs sold in Bookstore (required)</a:t>
            </a:r>
          </a:p>
        </p:txBody>
      </p:sp>
      <p:sp>
        <p:nvSpPr>
          <p:cNvPr id="36" name="TextBox 35">
            <a:extLst>
              <a:ext uri="{FF2B5EF4-FFF2-40B4-BE49-F238E27FC236}">
                <a16:creationId xmlns:a16="http://schemas.microsoft.com/office/drawing/2014/main" id="{F8CED359-2B5D-D669-9E45-533791B23BDF}"/>
              </a:ext>
            </a:extLst>
          </p:cNvPr>
          <p:cNvSpPr txBox="1"/>
          <p:nvPr/>
        </p:nvSpPr>
        <p:spPr>
          <a:xfrm>
            <a:off x="6293417" y="4117432"/>
            <a:ext cx="3082895" cy="369332"/>
          </a:xfrm>
          <a:prstGeom prst="rect">
            <a:avLst/>
          </a:prstGeom>
          <a:noFill/>
        </p:spPr>
        <p:txBody>
          <a:bodyPr wrap="none" rtlCol="0">
            <a:spAutoFit/>
          </a:bodyPr>
          <a:lstStyle/>
          <a:p>
            <a:r>
              <a:rPr lang="en-US" sz="1800" b="1" dirty="0">
                <a:solidFill>
                  <a:srgbClr val="C00000"/>
                </a:solidFill>
              </a:rPr>
              <a:t>Faculty facilitates learning</a:t>
            </a:r>
          </a:p>
        </p:txBody>
      </p:sp>
      <p:sp>
        <p:nvSpPr>
          <p:cNvPr id="37" name="TextBox 36">
            <a:extLst>
              <a:ext uri="{FF2B5EF4-FFF2-40B4-BE49-F238E27FC236}">
                <a16:creationId xmlns:a16="http://schemas.microsoft.com/office/drawing/2014/main" id="{9AFC7BB0-7A04-C3B4-60A2-A98480DF541D}"/>
              </a:ext>
            </a:extLst>
          </p:cNvPr>
          <p:cNvSpPr txBox="1"/>
          <p:nvPr/>
        </p:nvSpPr>
        <p:spPr>
          <a:xfrm>
            <a:off x="6293417" y="5221679"/>
            <a:ext cx="4750018" cy="369332"/>
          </a:xfrm>
          <a:prstGeom prst="rect">
            <a:avLst/>
          </a:prstGeom>
          <a:noFill/>
        </p:spPr>
        <p:txBody>
          <a:bodyPr wrap="none" rtlCol="0">
            <a:spAutoFit/>
          </a:bodyPr>
          <a:lstStyle/>
          <a:p>
            <a:r>
              <a:rPr lang="en-US" sz="1800" b="1" dirty="0">
                <a:solidFill>
                  <a:srgbClr val="C00000"/>
                </a:solidFill>
              </a:rPr>
              <a:t>Faculty assesses student skill/knowledge</a:t>
            </a:r>
          </a:p>
        </p:txBody>
      </p:sp>
      <p:sp>
        <p:nvSpPr>
          <p:cNvPr id="38" name="TextBox 37">
            <a:extLst>
              <a:ext uri="{FF2B5EF4-FFF2-40B4-BE49-F238E27FC236}">
                <a16:creationId xmlns:a16="http://schemas.microsoft.com/office/drawing/2014/main" id="{7B270E7D-C5DC-5250-49BE-916B0AA4D99A}"/>
              </a:ext>
            </a:extLst>
          </p:cNvPr>
          <p:cNvSpPr txBox="1"/>
          <p:nvPr/>
        </p:nvSpPr>
        <p:spPr>
          <a:xfrm>
            <a:off x="2778646" y="1056113"/>
            <a:ext cx="7023076" cy="461665"/>
          </a:xfrm>
          <a:prstGeom prst="rect">
            <a:avLst/>
          </a:prstGeom>
          <a:noFill/>
        </p:spPr>
        <p:txBody>
          <a:bodyPr wrap="none" rtlCol="0">
            <a:spAutoFit/>
          </a:bodyPr>
          <a:lstStyle/>
          <a:p>
            <a:r>
              <a:rPr lang="en-US" sz="2400" b="1" dirty="0">
                <a:solidFill>
                  <a:srgbClr val="C00000"/>
                </a:solidFill>
              </a:rPr>
              <a:t>Competency-Based/Hybrid Instructional Model</a:t>
            </a:r>
          </a:p>
        </p:txBody>
      </p:sp>
    </p:spTree>
    <p:extLst>
      <p:ext uri="{BB962C8B-B14F-4D97-AF65-F5344CB8AC3E}">
        <p14:creationId xmlns:p14="http://schemas.microsoft.com/office/powerpoint/2010/main" val="415244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5cbcf68ca2_0_7"/>
          <p:cNvSpPr txBox="1">
            <a:spLocks noGrp="1"/>
          </p:cNvSpPr>
          <p:nvPr>
            <p:ph type="title"/>
          </p:nvPr>
        </p:nvSpPr>
        <p:spPr>
          <a:xfrm>
            <a:off x="2278282" y="788218"/>
            <a:ext cx="9160344"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Traditional Education vs. Competency-Based</a:t>
            </a:r>
            <a:endParaRPr sz="3600" b="1" dirty="0">
              <a:solidFill>
                <a:srgbClr val="0070C0"/>
              </a:solidFill>
            </a:endParaRPr>
          </a:p>
        </p:txBody>
      </p:sp>
      <p:sp>
        <p:nvSpPr>
          <p:cNvPr id="269" name="Google Shape;269;g5cbcf68ca2_0_7"/>
          <p:cNvSpPr txBox="1">
            <a:spLocks noGrp="1"/>
          </p:cNvSpPr>
          <p:nvPr>
            <p:ph type="body" idx="1"/>
          </p:nvPr>
        </p:nvSpPr>
        <p:spPr>
          <a:xfrm>
            <a:off x="558750" y="1506239"/>
            <a:ext cx="11074500" cy="5086500"/>
          </a:xfrm>
          <a:prstGeom prst="rect">
            <a:avLst/>
          </a:prstGeom>
          <a:noFill/>
          <a:ln>
            <a:noFill/>
          </a:ln>
        </p:spPr>
        <p:txBody>
          <a:bodyPr spcFirstLastPara="1" wrap="square" lIns="91425" tIns="45700" rIns="91425" bIns="45700" anchor="t" anchorCtr="0">
            <a:noAutofit/>
          </a:bodyPr>
          <a:lstStyle/>
          <a:p>
            <a:pPr marL="228600" lvl="0" indent="0" algn="l" rtl="0">
              <a:lnSpc>
                <a:spcPct val="80000"/>
              </a:lnSpc>
              <a:spcBef>
                <a:spcPts val="0"/>
              </a:spcBef>
              <a:spcAft>
                <a:spcPts val="0"/>
              </a:spcAft>
              <a:buNone/>
            </a:pPr>
            <a:r>
              <a:rPr lang="en-US" sz="3600" u="sng" dirty="0">
                <a:solidFill>
                  <a:srgbClr val="0070C0"/>
                </a:solidFill>
              </a:rPr>
              <a:t>Topic Outcomes</a:t>
            </a:r>
            <a:r>
              <a:rPr lang="en-US" sz="3600" dirty="0">
                <a:solidFill>
                  <a:srgbClr val="0070C0"/>
                </a:solidFill>
              </a:rPr>
              <a:t>:</a:t>
            </a:r>
            <a:endParaRPr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Explain the differences between traditional education, and a competency-based model.</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Differentiate between direct assessment CBE, and hybrid CBE models</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List the positive attributes of a CBE model</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Identify the Champions that support the CREATE project.</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Compare assessments between traditional and CB</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Create an elevator speech to advocate for CREATE (Why are we doing this project)</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70" name="Google Shape;270;g5cbcf68ca2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71" name="Google Shape;271;g5cbcf68ca2_0_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C8A9AB9D-40D1-5C82-1789-FE0A51FBBD7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2518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5bb8f3f54b_0_7"/>
          <p:cNvSpPr txBox="1">
            <a:spLocks noGrp="1"/>
          </p:cNvSpPr>
          <p:nvPr>
            <p:ph type="title"/>
          </p:nvPr>
        </p:nvSpPr>
        <p:spPr>
          <a:xfrm>
            <a:off x="610231" y="1084163"/>
            <a:ext cx="10778100" cy="65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4400"/>
              <a:buFont typeface="Calibri"/>
              <a:buNone/>
            </a:pPr>
            <a:r>
              <a:rPr lang="en-US" sz="3600" b="1" dirty="0">
                <a:solidFill>
                  <a:srgbClr val="0070C0"/>
                </a:solidFill>
              </a:rPr>
              <a:t>Competency-Based Education (CBE)</a:t>
            </a:r>
            <a:endParaRPr sz="3600" b="1" dirty="0">
              <a:solidFill>
                <a:srgbClr val="0070C0"/>
              </a:solidFill>
            </a:endParaRPr>
          </a:p>
        </p:txBody>
      </p:sp>
      <p:sp>
        <p:nvSpPr>
          <p:cNvPr id="277" name="Google Shape;277;g5bb8f3f54b_0_7"/>
          <p:cNvSpPr txBox="1">
            <a:spLocks noGrp="1"/>
          </p:cNvSpPr>
          <p:nvPr>
            <p:ph type="body" idx="1"/>
          </p:nvPr>
        </p:nvSpPr>
        <p:spPr>
          <a:xfrm>
            <a:off x="550278" y="2018707"/>
            <a:ext cx="11074500" cy="430158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Across the country there is a trend to transition away from seat-time and move towards a flexible structure that allows students to progress in their learning after they have demonstrated mastery, which is often time at their own pace.  This trend is known as competency-based education (CBE).   Good article by Janice Walton.</a:t>
            </a:r>
            <a:endParaRPr sz="3600" dirty="0">
              <a:solidFill>
                <a:srgbClr val="0070C0"/>
              </a:solidFill>
            </a:endParaRPr>
          </a:p>
          <a:p>
            <a:pPr marL="228600" lvl="0" indent="0" algn="l" rtl="0">
              <a:lnSpc>
                <a:spcPct val="80000"/>
              </a:lnSpc>
              <a:spcBef>
                <a:spcPts val="0"/>
              </a:spcBef>
              <a:spcAft>
                <a:spcPts val="0"/>
              </a:spcAft>
              <a:buNone/>
            </a:pPr>
            <a:endParaRPr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2000" dirty="0">
                <a:solidFill>
                  <a:srgbClr val="0070C0"/>
                </a:solidFill>
              </a:rPr>
              <a:t>https://www.gettingsmart.com/2017/12/12/competency-based-education-definitions-and-difference-makers/#:~:text=Competency%2Dbased%20education%20is%20defined,to%20more%20efficient%20student%20outcomes.%E2%80%9D</a:t>
            </a:r>
            <a:endParaRPr sz="2000" dirty="0"/>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78" name="Google Shape;278;g5bb8f3f54b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79" name="Google Shape;279;g5bb8f3f54b_0_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AC8E9FD3-2E01-4478-9892-9688C658FB84}"/>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379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5bb8f3f54b_0_7"/>
          <p:cNvSpPr txBox="1">
            <a:spLocks noGrp="1"/>
          </p:cNvSpPr>
          <p:nvPr>
            <p:ph type="title"/>
          </p:nvPr>
        </p:nvSpPr>
        <p:spPr>
          <a:xfrm>
            <a:off x="610231" y="1084163"/>
            <a:ext cx="10778100" cy="65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4400"/>
              <a:buFont typeface="Calibri"/>
              <a:buNone/>
            </a:pPr>
            <a:r>
              <a:rPr lang="en-US" sz="3600" b="1" dirty="0">
                <a:solidFill>
                  <a:srgbClr val="0070C0"/>
                </a:solidFill>
              </a:rPr>
              <a:t>Traditional Education vs. Competency-Based</a:t>
            </a:r>
            <a:endParaRPr sz="3600" b="1" dirty="0">
              <a:solidFill>
                <a:srgbClr val="0070C0"/>
              </a:solidFill>
            </a:endParaRPr>
          </a:p>
        </p:txBody>
      </p:sp>
      <p:sp>
        <p:nvSpPr>
          <p:cNvPr id="277" name="Google Shape;277;g5bb8f3f54b_0_7"/>
          <p:cNvSpPr txBox="1">
            <a:spLocks noGrp="1"/>
          </p:cNvSpPr>
          <p:nvPr>
            <p:ph type="body" idx="1"/>
          </p:nvPr>
        </p:nvSpPr>
        <p:spPr>
          <a:xfrm>
            <a:off x="550278" y="2018707"/>
            <a:ext cx="11074500" cy="430158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Traditional education has a set time (16 weeks), and variable education (5 possible grades, and how much was actually learned).</a:t>
            </a:r>
            <a:endParaRPr sz="3600" dirty="0">
              <a:solidFill>
                <a:srgbClr val="0070C0"/>
              </a:solidFill>
            </a:endParaRPr>
          </a:p>
          <a:p>
            <a:pPr marL="228600" lvl="0" indent="0" algn="l" rtl="0">
              <a:lnSpc>
                <a:spcPct val="80000"/>
              </a:lnSpc>
              <a:spcBef>
                <a:spcPts val="0"/>
              </a:spcBef>
              <a:spcAft>
                <a:spcPts val="0"/>
              </a:spcAft>
              <a:buNone/>
            </a:pPr>
            <a:endParaRPr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Competency-based education has set level of education/learning (mastery), and variable time (students progress based on their learning), where some students can finish early, but some may take a little longer.</a:t>
            </a:r>
            <a:endParaRPr sz="3600" dirty="0">
              <a:solidFill>
                <a:srgbClr val="0070C0"/>
              </a:solidFill>
            </a:endParaRPr>
          </a:p>
          <a:p>
            <a:pPr marL="228600" lvl="0" indent="0" algn="l" rtl="0">
              <a:lnSpc>
                <a:spcPct val="80000"/>
              </a:lnSpc>
              <a:spcBef>
                <a:spcPts val="1000"/>
              </a:spcBef>
              <a:spcAft>
                <a:spcPts val="0"/>
              </a:spcAft>
              <a:buNone/>
            </a:pPr>
            <a:endParaRPr dirty="0"/>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78" name="Google Shape;278;g5bb8f3f54b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79" name="Google Shape;279;g5bb8f3f54b_0_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AC8E9FD3-2E01-4478-9892-9688C658FB84}"/>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431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5cbcf68ca2_0_21"/>
          <p:cNvSpPr txBox="1">
            <a:spLocks noGrp="1"/>
          </p:cNvSpPr>
          <p:nvPr>
            <p:ph type="title"/>
          </p:nvPr>
        </p:nvSpPr>
        <p:spPr>
          <a:xfrm>
            <a:off x="592978" y="958271"/>
            <a:ext cx="10778100" cy="65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What is Competency-based Education (CBE)?</a:t>
            </a:r>
            <a:endParaRPr sz="3600" b="1" dirty="0">
              <a:solidFill>
                <a:srgbClr val="0070C0"/>
              </a:solidFill>
            </a:endParaRPr>
          </a:p>
        </p:txBody>
      </p:sp>
      <p:sp>
        <p:nvSpPr>
          <p:cNvPr id="293" name="Google Shape;293;g5cbcf68ca2_0_21"/>
          <p:cNvSpPr txBox="1">
            <a:spLocks noGrp="1"/>
          </p:cNvSpPr>
          <p:nvPr>
            <p:ph type="body" idx="1"/>
          </p:nvPr>
        </p:nvSpPr>
        <p:spPr>
          <a:xfrm>
            <a:off x="550278" y="1932612"/>
            <a:ext cx="11074500" cy="45261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Competency-based Education consists of two important element:</a:t>
            </a:r>
            <a:endParaRPr sz="3600" dirty="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b="1" dirty="0">
                <a:solidFill>
                  <a:srgbClr val="0070C0"/>
                </a:solidFill>
              </a:rPr>
              <a:t>Mastery of Skills</a:t>
            </a:r>
            <a:r>
              <a:rPr lang="en-US" sz="3600" dirty="0">
                <a:solidFill>
                  <a:srgbClr val="0070C0"/>
                </a:solidFill>
              </a:rPr>
              <a:t> - The CBE course is typically parsed into modules, with assessments in each module that must be passed at the mastery level.</a:t>
            </a:r>
          </a:p>
          <a:p>
            <a:pPr marL="342900" lvl="1" indent="0" algn="l" rtl="0">
              <a:lnSpc>
                <a:spcPct val="80000"/>
              </a:lnSpc>
              <a:spcBef>
                <a:spcPts val="0"/>
              </a:spcBef>
              <a:spcAft>
                <a:spcPts val="0"/>
              </a:spcAft>
              <a:buClr>
                <a:srgbClr val="0070C0"/>
              </a:buClr>
              <a:buSzPts val="3600"/>
              <a:buNone/>
            </a:pPr>
            <a:endParaRPr sz="3600" dirty="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b="1" dirty="0">
                <a:solidFill>
                  <a:srgbClr val="0070C0"/>
                </a:solidFill>
              </a:rPr>
              <a:t>Flexible Pacing</a:t>
            </a:r>
            <a:r>
              <a:rPr lang="en-US" sz="3600" dirty="0">
                <a:solidFill>
                  <a:srgbClr val="0070C0"/>
                </a:solidFill>
              </a:rPr>
              <a:t> - Student will progress through a course at their pace of learning (and of course mastery).  Some students will finish early, and some will take a little longer.</a:t>
            </a:r>
            <a:endParaRPr sz="3600" dirty="0">
              <a:solidFill>
                <a:srgbClr val="0070C0"/>
              </a:solidFill>
            </a:endParaRPr>
          </a:p>
          <a:p>
            <a:pPr marL="228600" lvl="0" indent="0" algn="l" rtl="0">
              <a:lnSpc>
                <a:spcPct val="80000"/>
              </a:lnSpc>
              <a:spcBef>
                <a:spcPts val="1000"/>
              </a:spcBef>
              <a:spcAft>
                <a:spcPts val="0"/>
              </a:spcAft>
              <a:buNone/>
            </a:pPr>
            <a:endParaRPr dirty="0"/>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94" name="Google Shape;294;g5cbcf68ca2_0_2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95" name="Google Shape;295;g5cbcf68ca2_0_21"/>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79277B58-7078-DDC2-BBFB-28742060BBD1}"/>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061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5ed43e48f8_0_0"/>
          <p:cNvSpPr txBox="1">
            <a:spLocks noGrp="1"/>
          </p:cNvSpPr>
          <p:nvPr>
            <p:ph type="title"/>
          </p:nvPr>
        </p:nvSpPr>
        <p:spPr>
          <a:xfrm>
            <a:off x="541775" y="790746"/>
            <a:ext cx="10778100" cy="65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4400"/>
              <a:buFont typeface="Calibri"/>
              <a:buNone/>
            </a:pPr>
            <a:r>
              <a:rPr lang="en-US" sz="3600" b="1" dirty="0">
                <a:solidFill>
                  <a:srgbClr val="0070C0"/>
                </a:solidFill>
              </a:rPr>
              <a:t>Apprentices attending a CBE hybrid course</a:t>
            </a:r>
            <a:endParaRPr sz="3600" b="1" dirty="0">
              <a:solidFill>
                <a:srgbClr val="0070C0"/>
              </a:solidFill>
            </a:endParaRPr>
          </a:p>
        </p:txBody>
      </p:sp>
      <p:sp>
        <p:nvSpPr>
          <p:cNvPr id="285" name="Google Shape;285;g5ed43e48f8_0_0"/>
          <p:cNvSpPr txBox="1">
            <a:spLocks noGrp="1"/>
          </p:cNvSpPr>
          <p:nvPr>
            <p:ph type="body" idx="1"/>
          </p:nvPr>
        </p:nvSpPr>
        <p:spPr>
          <a:xfrm>
            <a:off x="541775" y="1605794"/>
            <a:ext cx="11074500" cy="5053797"/>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Apprentices base progress on seat time (lecture and lab).</a:t>
            </a:r>
            <a:endParaRPr sz="3600" dirty="0">
              <a:solidFill>
                <a:srgbClr val="0070C0"/>
              </a:solidFill>
            </a:endParaRPr>
          </a:p>
          <a:p>
            <a:pPr marL="228600" lvl="0" indent="0" algn="l" rtl="0">
              <a:lnSpc>
                <a:spcPct val="80000"/>
              </a:lnSpc>
              <a:spcBef>
                <a:spcPts val="0"/>
              </a:spcBef>
              <a:spcAft>
                <a:spcPts val="0"/>
              </a:spcAft>
              <a:buNone/>
            </a:pPr>
            <a:endParaRPr sz="3600" dirty="0">
              <a:solidFill>
                <a:srgbClr val="0070C0"/>
              </a:solidFill>
            </a:endParaRPr>
          </a:p>
          <a:p>
            <a:pPr marL="228600" lvl="0" indent="-228600">
              <a:lnSpc>
                <a:spcPct val="80000"/>
              </a:lnSpc>
              <a:spcBef>
                <a:spcPts val="0"/>
              </a:spcBef>
              <a:buClr>
                <a:srgbClr val="0070C0"/>
              </a:buClr>
              <a:buSzPts val="3600"/>
            </a:pPr>
            <a:r>
              <a:rPr lang="en-US" sz="3600" dirty="0">
                <a:solidFill>
                  <a:srgbClr val="0070C0"/>
                </a:solidFill>
              </a:rPr>
              <a:t>Get ahead of this by discussing it with the Educational Representative form their joint committee</a:t>
            </a:r>
          </a:p>
          <a:p>
            <a:pPr marL="0" lvl="0" indent="0">
              <a:lnSpc>
                <a:spcPct val="80000"/>
              </a:lnSpc>
              <a:spcBef>
                <a:spcPts val="0"/>
              </a:spcBef>
              <a:buClr>
                <a:srgbClr val="0070C0"/>
              </a:buClr>
              <a:buSzPts val="3600"/>
              <a:buNone/>
            </a:pPr>
            <a:endParaRPr lang="en-US" sz="3600" dirty="0">
              <a:solidFill>
                <a:srgbClr val="0070C0"/>
              </a:solidFill>
            </a:endParaRPr>
          </a:p>
          <a:p>
            <a:pPr marL="228600" lvl="0" indent="-228600">
              <a:lnSpc>
                <a:spcPct val="80000"/>
              </a:lnSpc>
              <a:spcBef>
                <a:spcPts val="0"/>
              </a:spcBef>
              <a:buClr>
                <a:srgbClr val="0070C0"/>
              </a:buClr>
              <a:buSzPts val="3600"/>
            </a:pPr>
            <a:r>
              <a:rPr lang="en-US" sz="3600" dirty="0">
                <a:solidFill>
                  <a:srgbClr val="0070C0"/>
                </a:solidFill>
              </a:rPr>
              <a:t>Create a cross walk from the traditional course to the CBE hybrid course</a:t>
            </a:r>
          </a:p>
          <a:p>
            <a:pPr marL="0" lvl="0" indent="0">
              <a:lnSpc>
                <a:spcPct val="80000"/>
              </a:lnSpc>
              <a:spcBef>
                <a:spcPts val="0"/>
              </a:spcBef>
              <a:buClr>
                <a:srgbClr val="0070C0"/>
              </a:buClr>
              <a:buSzPts val="3600"/>
              <a:buNone/>
            </a:pPr>
            <a:endParaRPr lang="en-US" sz="3600" dirty="0">
              <a:solidFill>
                <a:srgbClr val="0070C0"/>
              </a:solidFill>
            </a:endParaRPr>
          </a:p>
          <a:p>
            <a:pPr marL="228600" lvl="0" indent="-228600">
              <a:lnSpc>
                <a:spcPct val="80000"/>
              </a:lnSpc>
              <a:spcBef>
                <a:spcPts val="0"/>
              </a:spcBef>
              <a:buClr>
                <a:srgbClr val="0070C0"/>
              </a:buClr>
              <a:buSzPts val="3600"/>
            </a:pPr>
            <a:r>
              <a:rPr lang="en-US" sz="3600" dirty="0">
                <a:solidFill>
                  <a:srgbClr val="0070C0"/>
                </a:solidFill>
              </a:rPr>
              <a:t>A learning sequence sheet will help in justifying the competency to contact hours</a:t>
            </a:r>
            <a:endParaRPr sz="3600" dirty="0">
              <a:solidFill>
                <a:srgbClr val="0070C0"/>
              </a:solidFill>
            </a:endParaRPr>
          </a:p>
        </p:txBody>
      </p:sp>
      <p:pic>
        <p:nvPicPr>
          <p:cNvPr id="286" name="Google Shape;286;g5ed43e48f8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87" name="Google Shape;287;g5ed43e48f8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453422AF-6EC4-BD95-66A7-59E65B500865}"/>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937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5ed43e48f8_0_0"/>
          <p:cNvSpPr txBox="1">
            <a:spLocks noGrp="1"/>
          </p:cNvSpPr>
          <p:nvPr>
            <p:ph type="title"/>
          </p:nvPr>
        </p:nvSpPr>
        <p:spPr>
          <a:xfrm>
            <a:off x="541775" y="871378"/>
            <a:ext cx="10778100" cy="65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4400"/>
              <a:buFont typeface="Calibri"/>
              <a:buNone/>
            </a:pPr>
            <a:r>
              <a:rPr lang="en-US" sz="3600" b="1" dirty="0">
                <a:solidFill>
                  <a:srgbClr val="0070C0"/>
                </a:solidFill>
              </a:rPr>
              <a:t>Traditional Education vs. Competency-Based</a:t>
            </a:r>
            <a:endParaRPr sz="3600" b="1" dirty="0">
              <a:solidFill>
                <a:srgbClr val="0070C0"/>
              </a:solidFill>
            </a:endParaRPr>
          </a:p>
        </p:txBody>
      </p:sp>
      <p:sp>
        <p:nvSpPr>
          <p:cNvPr id="285" name="Google Shape;285;g5ed43e48f8_0_0"/>
          <p:cNvSpPr txBox="1">
            <a:spLocks noGrp="1"/>
          </p:cNvSpPr>
          <p:nvPr>
            <p:ph type="body" idx="1"/>
          </p:nvPr>
        </p:nvSpPr>
        <p:spPr>
          <a:xfrm>
            <a:off x="541775" y="1823174"/>
            <a:ext cx="11074500" cy="3341173"/>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In a traditional model, the faculty does primarily teaching, and some assessment.</a:t>
            </a:r>
            <a:endParaRPr sz="3600" dirty="0">
              <a:solidFill>
                <a:srgbClr val="0070C0"/>
              </a:solidFill>
            </a:endParaRPr>
          </a:p>
          <a:p>
            <a:pPr marL="228600" lvl="0" indent="0" algn="l" rtl="0">
              <a:lnSpc>
                <a:spcPct val="80000"/>
              </a:lnSpc>
              <a:spcBef>
                <a:spcPts val="0"/>
              </a:spcBef>
              <a:spcAft>
                <a:spcPts val="0"/>
              </a:spcAft>
              <a:buNone/>
            </a:pPr>
            <a:endParaRPr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In a competency-based model, the faculty does primarily assessment, and less teaching than in the traditional model.  The faculty becomes a learning facilitator.</a:t>
            </a:r>
            <a:endParaRPr sz="3600" dirty="0">
              <a:solidFill>
                <a:srgbClr val="0070C0"/>
              </a:solidFill>
            </a:endParaRPr>
          </a:p>
        </p:txBody>
      </p:sp>
      <p:pic>
        <p:nvPicPr>
          <p:cNvPr id="286" name="Google Shape;286;g5ed43e48f8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87" name="Google Shape;287;g5ed43e48f8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453422AF-6EC4-BD95-66A7-59E65B500865}"/>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90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5d7ac9e4d7_0_0"/>
          <p:cNvSpPr txBox="1">
            <a:spLocks noGrp="1"/>
          </p:cNvSpPr>
          <p:nvPr>
            <p:ph type="title"/>
          </p:nvPr>
        </p:nvSpPr>
        <p:spPr>
          <a:xfrm>
            <a:off x="575733" y="96268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a:solidFill>
                  <a:srgbClr val="0070C0"/>
                </a:solidFill>
              </a:rPr>
              <a:t>Topics this training will cover:</a:t>
            </a:r>
            <a:endParaRPr b="1">
              <a:solidFill>
                <a:srgbClr val="0070C0"/>
              </a:solidFill>
            </a:endParaRPr>
          </a:p>
        </p:txBody>
      </p:sp>
      <p:sp>
        <p:nvSpPr>
          <p:cNvPr id="100" name="Google Shape;100;g5d7ac9e4d7_0_0"/>
          <p:cNvSpPr txBox="1">
            <a:spLocks noGrp="1"/>
          </p:cNvSpPr>
          <p:nvPr>
            <p:ph type="body" idx="1"/>
          </p:nvPr>
        </p:nvSpPr>
        <p:spPr>
          <a:xfrm>
            <a:off x="558750" y="1787879"/>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Overview of the CREATE project</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Traditional Educations versus Competency-Based</a:t>
            </a:r>
            <a:endParaRPr lang="en-US"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Overview of the HOME4TECHS project</a:t>
            </a: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Aligning the curriculum to employer needs </a:t>
            </a: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What is an assessment model?</a:t>
            </a:r>
            <a:endParaRPr lang="en-US" sz="3600"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Creating Hand-on Assessments &amp; lab exercises</a:t>
            </a:r>
            <a:endParaRPr lang="en-US" sz="3600"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Backward Design of a Course</a:t>
            </a: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101" name="Google Shape;101;g5d7ac9e4d7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02" name="Google Shape;102;g5d7ac9e4d7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1B271B4E-1710-8B3B-DE28-435C78177E93}"/>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5d4ceba970_0_0"/>
          <p:cNvSpPr txBox="1">
            <a:spLocks noGrp="1"/>
          </p:cNvSpPr>
          <p:nvPr>
            <p:ph type="title"/>
          </p:nvPr>
        </p:nvSpPr>
        <p:spPr>
          <a:xfrm>
            <a:off x="558750" y="958271"/>
            <a:ext cx="10778100" cy="65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What is a Competency?</a:t>
            </a:r>
            <a:endParaRPr sz="3600" b="1" dirty="0">
              <a:solidFill>
                <a:srgbClr val="0070C0"/>
              </a:solidFill>
            </a:endParaRPr>
          </a:p>
        </p:txBody>
      </p:sp>
      <p:sp>
        <p:nvSpPr>
          <p:cNvPr id="318" name="Google Shape;318;g5d4ceba970_0_0"/>
          <p:cNvSpPr txBox="1">
            <a:spLocks noGrp="1"/>
          </p:cNvSpPr>
          <p:nvPr>
            <p:ph type="body" idx="1"/>
          </p:nvPr>
        </p:nvSpPr>
        <p:spPr>
          <a:xfrm>
            <a:off x="558750" y="1829095"/>
            <a:ext cx="11074500" cy="45261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A competency is defined as observable and measurable statements that describe the specific skills, knowledge or abilities demonstrated by a learner (Salt Lake CC).</a:t>
            </a:r>
            <a:endParaRPr dirty="0"/>
          </a:p>
          <a:p>
            <a:pPr marL="228600" lvl="0" indent="0" algn="l" rtl="0">
              <a:lnSpc>
                <a:spcPct val="80000"/>
              </a:lnSpc>
              <a:spcBef>
                <a:spcPts val="1000"/>
              </a:spcBef>
              <a:spcAft>
                <a:spcPts val="0"/>
              </a:spcAft>
              <a:buNone/>
            </a:pP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Competencies are often focused at an overarching level, rather than a more granular level.</a:t>
            </a:r>
            <a:endParaRPr sz="3600" dirty="0">
              <a:solidFill>
                <a:srgbClr val="0070C0"/>
              </a:solidFill>
            </a:endParaRPr>
          </a:p>
          <a:p>
            <a:pPr marL="228600" lvl="0" indent="0" algn="l" rtl="0">
              <a:lnSpc>
                <a:spcPct val="80000"/>
              </a:lnSpc>
              <a:spcBef>
                <a:spcPts val="1000"/>
              </a:spcBef>
              <a:spcAft>
                <a:spcPts val="0"/>
              </a:spcAft>
              <a:buNone/>
            </a:pP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Competencies are many times derived from a job description</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19" name="Google Shape;319;g5d4ceba970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20" name="Google Shape;320;g5d4ceba970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00F14D18-8074-CFFB-E49C-CF03FBE8D67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295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5d4ceba970_0_17"/>
          <p:cNvSpPr txBox="1">
            <a:spLocks noGrp="1"/>
          </p:cNvSpPr>
          <p:nvPr>
            <p:ph type="title"/>
          </p:nvPr>
        </p:nvSpPr>
        <p:spPr>
          <a:xfrm>
            <a:off x="558750" y="904028"/>
            <a:ext cx="10778100" cy="65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Sources/Resources for Developing Competencies:</a:t>
            </a:r>
            <a:endParaRPr sz="3600" b="1" dirty="0">
              <a:solidFill>
                <a:srgbClr val="0070C0"/>
              </a:solidFill>
            </a:endParaRPr>
          </a:p>
        </p:txBody>
      </p:sp>
      <p:sp>
        <p:nvSpPr>
          <p:cNvPr id="334" name="Google Shape;334;g5d4ceba970_0_17"/>
          <p:cNvSpPr txBox="1">
            <a:spLocks noGrp="1"/>
          </p:cNvSpPr>
          <p:nvPr>
            <p:ph type="body" idx="1"/>
          </p:nvPr>
        </p:nvSpPr>
        <p:spPr>
          <a:xfrm>
            <a:off x="558750" y="2036130"/>
            <a:ext cx="11074500" cy="3904595"/>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Employers, advisory committees, roundtables, trade unions</a:t>
            </a:r>
            <a:endParaRPr dirty="0"/>
          </a:p>
          <a:p>
            <a:pPr marL="228600" lvl="0" indent="0" algn="l" rtl="0">
              <a:lnSpc>
                <a:spcPct val="80000"/>
              </a:lnSpc>
              <a:spcBef>
                <a:spcPts val="1000"/>
              </a:spcBef>
              <a:spcAft>
                <a:spcPts val="0"/>
              </a:spcAft>
              <a:buNone/>
            </a:pP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Department of Labor has competency models and support documents for many occupations</a:t>
            </a:r>
            <a:endParaRPr sz="3600" dirty="0">
              <a:solidFill>
                <a:srgbClr val="0070C0"/>
              </a:solidFill>
            </a:endParaRPr>
          </a:p>
          <a:p>
            <a:pPr marL="228600" lvl="0" indent="0" algn="l" rtl="0">
              <a:lnSpc>
                <a:spcPct val="80000"/>
              </a:lnSpc>
              <a:spcBef>
                <a:spcPts val="1000"/>
              </a:spcBef>
              <a:spcAft>
                <a:spcPts val="0"/>
              </a:spcAft>
              <a:buNone/>
            </a:pP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Professional associations</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35" name="Google Shape;335;g5d4ceba970_0_1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36" name="Google Shape;336;g5d4ceba970_0_1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7B7418C5-A9C5-1CCA-EB76-2629EEF70DD9}"/>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964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g5cbcf68ca2_0_6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42" name="Google Shape;342;g5cbcf68ca2_0_63"/>
          <p:cNvPicPr preferRelativeResize="0"/>
          <p:nvPr/>
        </p:nvPicPr>
        <p:blipFill rotWithShape="1">
          <a:blip r:embed="rId4">
            <a:alphaModFix/>
          </a:blip>
          <a:srcRect/>
          <a:stretch/>
        </p:blipFill>
        <p:spPr>
          <a:xfrm>
            <a:off x="41563" y="51954"/>
            <a:ext cx="3065317" cy="658396"/>
          </a:xfrm>
          <a:prstGeom prst="rect">
            <a:avLst/>
          </a:prstGeom>
          <a:noFill/>
          <a:ln>
            <a:noFill/>
          </a:ln>
        </p:spPr>
      </p:pic>
      <p:pic>
        <p:nvPicPr>
          <p:cNvPr id="343" name="Google Shape;343;g5cbcf68ca2_0_63"/>
          <p:cNvPicPr preferRelativeResize="0"/>
          <p:nvPr/>
        </p:nvPicPr>
        <p:blipFill>
          <a:blip r:embed="rId5">
            <a:alphaModFix/>
          </a:blip>
          <a:stretch>
            <a:fillRect/>
          </a:stretch>
        </p:blipFill>
        <p:spPr>
          <a:xfrm>
            <a:off x="0" y="0"/>
            <a:ext cx="7608326" cy="6252375"/>
          </a:xfrm>
          <a:prstGeom prst="rect">
            <a:avLst/>
          </a:prstGeom>
          <a:noFill/>
          <a:ln>
            <a:noFill/>
          </a:ln>
        </p:spPr>
      </p:pic>
      <p:sp>
        <p:nvSpPr>
          <p:cNvPr id="344" name="Google Shape;344;g5cbcf68ca2_0_63"/>
          <p:cNvSpPr txBox="1">
            <a:spLocks noGrp="1"/>
          </p:cNvSpPr>
          <p:nvPr>
            <p:ph type="body" idx="1"/>
          </p:nvPr>
        </p:nvSpPr>
        <p:spPr>
          <a:xfrm>
            <a:off x="8035525" y="112850"/>
            <a:ext cx="3937800" cy="5917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Clr>
                <a:schemeClr val="dk1"/>
              </a:buClr>
              <a:buSzPts val="3600"/>
              <a:buNone/>
            </a:pPr>
            <a:r>
              <a:rPr lang="en-US" sz="3000">
                <a:solidFill>
                  <a:srgbClr val="0000FF"/>
                </a:solidFill>
              </a:rPr>
              <a:t>A traditional model has typically 2-3 written or online assessments.</a:t>
            </a:r>
            <a:endParaRPr sz="3000">
              <a:solidFill>
                <a:srgbClr val="0000FF"/>
              </a:solidFill>
            </a:endParaRPr>
          </a:p>
          <a:p>
            <a:pPr marL="0" lvl="0" indent="0" algn="l" rtl="0">
              <a:lnSpc>
                <a:spcPct val="80000"/>
              </a:lnSpc>
              <a:spcBef>
                <a:spcPts val="1000"/>
              </a:spcBef>
              <a:spcAft>
                <a:spcPts val="0"/>
              </a:spcAft>
              <a:buClr>
                <a:schemeClr val="dk1"/>
              </a:buClr>
              <a:buSzPts val="3600"/>
              <a:buNone/>
            </a:pPr>
            <a:endParaRPr sz="3000">
              <a:solidFill>
                <a:srgbClr val="0000FF"/>
              </a:solidFill>
            </a:endParaRPr>
          </a:p>
          <a:p>
            <a:pPr marL="0" lvl="0" indent="0" algn="l" rtl="0">
              <a:lnSpc>
                <a:spcPct val="80000"/>
              </a:lnSpc>
              <a:spcBef>
                <a:spcPts val="1000"/>
              </a:spcBef>
              <a:spcAft>
                <a:spcPts val="0"/>
              </a:spcAft>
              <a:buClr>
                <a:schemeClr val="dk1"/>
              </a:buClr>
              <a:buSzPts val="3600"/>
              <a:buNone/>
            </a:pPr>
            <a:r>
              <a:rPr lang="en-US" sz="3000">
                <a:solidFill>
                  <a:srgbClr val="0000FF"/>
                </a:solidFill>
              </a:rPr>
              <a:t>A CBE model has many more assessments so the faculty can determine mastery of the knowledge/skill of each student in each module.</a:t>
            </a:r>
            <a:endParaRPr sz="3000">
              <a:solidFill>
                <a:srgbClr val="0000FF"/>
              </a:solidFill>
            </a:endParaRPr>
          </a:p>
          <a:p>
            <a:pPr marL="228600" lvl="0" indent="0" algn="l" rtl="0">
              <a:lnSpc>
                <a:spcPct val="80000"/>
              </a:lnSpc>
              <a:spcBef>
                <a:spcPts val="1000"/>
              </a:spcBef>
              <a:spcAft>
                <a:spcPts val="0"/>
              </a:spcAft>
              <a:buClr>
                <a:schemeClr val="dk1"/>
              </a:buClr>
              <a:buSzPts val="3600"/>
              <a:buNone/>
            </a:pPr>
            <a:endParaRPr sz="3600">
              <a:solidFill>
                <a:srgbClr val="0070C0"/>
              </a:solidFill>
            </a:endParaRPr>
          </a:p>
        </p:txBody>
      </p:sp>
    </p:spTree>
    <p:extLst>
      <p:ext uri="{BB962C8B-B14F-4D97-AF65-F5344CB8AC3E}">
        <p14:creationId xmlns:p14="http://schemas.microsoft.com/office/powerpoint/2010/main" val="177131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5d4ceba970_0_67"/>
          <p:cNvSpPr txBox="1">
            <a:spLocks noGrp="1"/>
          </p:cNvSpPr>
          <p:nvPr>
            <p:ph type="title"/>
          </p:nvPr>
        </p:nvSpPr>
        <p:spPr>
          <a:xfrm>
            <a:off x="512750" y="926358"/>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DACUM Competencies</a:t>
            </a:r>
            <a:endParaRPr b="1" dirty="0">
              <a:solidFill>
                <a:srgbClr val="0070C0"/>
              </a:solidFill>
            </a:endParaRPr>
          </a:p>
        </p:txBody>
      </p:sp>
      <p:sp>
        <p:nvSpPr>
          <p:cNvPr id="389" name="Google Shape;389;g5d4ceba970_0_67"/>
          <p:cNvSpPr txBox="1">
            <a:spLocks noGrp="1"/>
          </p:cNvSpPr>
          <p:nvPr>
            <p:ph type="body" idx="1"/>
          </p:nvPr>
        </p:nvSpPr>
        <p:spPr>
          <a:xfrm>
            <a:off x="512750" y="2081679"/>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b="1" dirty="0">
                <a:solidFill>
                  <a:srgbClr val="0070C0"/>
                </a:solidFill>
              </a:rPr>
              <a:t>D</a:t>
            </a:r>
            <a:r>
              <a:rPr lang="en-US" sz="3600" dirty="0">
                <a:solidFill>
                  <a:srgbClr val="0070C0"/>
                </a:solidFill>
              </a:rPr>
              <a:t>evelop </a:t>
            </a:r>
            <a:r>
              <a:rPr lang="en-US" sz="3600" b="1" dirty="0">
                <a:solidFill>
                  <a:srgbClr val="0070C0"/>
                </a:solidFill>
              </a:rPr>
              <a:t>A</a:t>
            </a:r>
            <a:r>
              <a:rPr lang="en-US" sz="3600" dirty="0">
                <a:solidFill>
                  <a:srgbClr val="0070C0"/>
                </a:solidFill>
              </a:rPr>
              <a:t> </a:t>
            </a:r>
            <a:r>
              <a:rPr lang="en-US" sz="3600" b="1" dirty="0" err="1">
                <a:solidFill>
                  <a:srgbClr val="0070C0"/>
                </a:solidFill>
              </a:rPr>
              <a:t>CU</a:t>
            </a:r>
            <a:r>
              <a:rPr lang="en-US" sz="3600" dirty="0" err="1">
                <a:solidFill>
                  <a:srgbClr val="0070C0"/>
                </a:solidFill>
              </a:rPr>
              <a:t>rriculu</a:t>
            </a:r>
            <a:r>
              <a:rPr lang="en-US" sz="3600" b="1" dirty="0" err="1">
                <a:solidFill>
                  <a:srgbClr val="0070C0"/>
                </a:solidFill>
              </a:rPr>
              <a:t>M</a:t>
            </a:r>
            <a:endParaRPr sz="3600" b="1" dirty="0">
              <a:solidFill>
                <a:srgbClr val="0070C0"/>
              </a:solidFill>
            </a:endParaRPr>
          </a:p>
          <a:p>
            <a:pPr marL="228600" lvl="0" indent="0" algn="l" rtl="0">
              <a:lnSpc>
                <a:spcPct val="80000"/>
              </a:lnSpc>
              <a:spcBef>
                <a:spcPts val="0"/>
              </a:spcBef>
              <a:spcAft>
                <a:spcPts val="0"/>
              </a:spcAft>
              <a:buNone/>
            </a:pPr>
            <a:endParaRPr sz="2400" b="1"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5-7 Industry SMEs meet for 2-3 days to identify all the duties and tasks required for a technology or a job</a:t>
            </a:r>
            <a:endParaRPr sz="3600" dirty="0">
              <a:solidFill>
                <a:srgbClr val="0070C0"/>
              </a:solidFill>
            </a:endParaRPr>
          </a:p>
          <a:p>
            <a:pPr marL="228600" lvl="0" indent="0" algn="l" rtl="0">
              <a:lnSpc>
                <a:spcPct val="80000"/>
              </a:lnSpc>
              <a:spcBef>
                <a:spcPts val="1000"/>
              </a:spcBef>
              <a:spcAft>
                <a:spcPts val="0"/>
              </a:spcAft>
              <a:buNone/>
            </a:pPr>
            <a:endParaRPr sz="24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At least part of your competencies should be obtained from a DACUM, which you can then say are validated.  </a:t>
            </a:r>
            <a:endParaRPr sz="3600" dirty="0">
              <a:solidFill>
                <a:srgbClr val="0070C0"/>
              </a:solidFill>
            </a:endParaRPr>
          </a:p>
          <a:p>
            <a:pPr marL="228600" lvl="0" indent="0" algn="l" rtl="0">
              <a:lnSpc>
                <a:spcPct val="80000"/>
              </a:lnSpc>
              <a:spcBef>
                <a:spcPts val="1000"/>
              </a:spcBef>
              <a:spcAft>
                <a:spcPts val="0"/>
              </a:spcAft>
              <a:buNone/>
            </a:pPr>
            <a:endParaRPr sz="24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VET all competencies through the Industry SME group</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90" name="Google Shape;390;g5d4ceba970_0_6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91" name="Google Shape;391;g5d4ceba970_0_6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823B12C2-8D71-5BBA-780C-8AA9CE4A02E2}"/>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657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g5d087c2f97_0_2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97" name="Google Shape;397;g5d087c2f97_0_23"/>
          <p:cNvPicPr preferRelativeResize="0"/>
          <p:nvPr/>
        </p:nvPicPr>
        <p:blipFill rotWithShape="1">
          <a:blip r:embed="rId4">
            <a:alphaModFix/>
          </a:blip>
          <a:srcRect/>
          <a:stretch/>
        </p:blipFill>
        <p:spPr>
          <a:xfrm>
            <a:off x="41563" y="51954"/>
            <a:ext cx="3065317" cy="658396"/>
          </a:xfrm>
          <a:prstGeom prst="rect">
            <a:avLst/>
          </a:prstGeom>
          <a:noFill/>
          <a:ln>
            <a:noFill/>
          </a:ln>
        </p:spPr>
      </p:pic>
      <p:pic>
        <p:nvPicPr>
          <p:cNvPr id="398" name="Google Shape;398;g5d087c2f97_0_23"/>
          <p:cNvPicPr preferRelativeResize="0"/>
          <p:nvPr/>
        </p:nvPicPr>
        <p:blipFill>
          <a:blip r:embed="rId5">
            <a:alphaModFix/>
          </a:blip>
          <a:stretch>
            <a:fillRect/>
          </a:stretch>
        </p:blipFill>
        <p:spPr>
          <a:xfrm>
            <a:off x="4968815" y="1153388"/>
            <a:ext cx="5920251" cy="5641874"/>
          </a:xfrm>
          <a:prstGeom prst="rect">
            <a:avLst/>
          </a:prstGeom>
          <a:noFill/>
          <a:ln>
            <a:noFill/>
          </a:ln>
        </p:spPr>
      </p:pic>
      <p:sp>
        <p:nvSpPr>
          <p:cNvPr id="399" name="Google Shape;399;g5d087c2f97_0_23"/>
          <p:cNvSpPr txBox="1"/>
          <p:nvPr/>
        </p:nvSpPr>
        <p:spPr>
          <a:xfrm>
            <a:off x="764775" y="1216125"/>
            <a:ext cx="3065400" cy="27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00FF"/>
                </a:solidFill>
                <a:latin typeface="Calibri"/>
                <a:ea typeface="Calibri"/>
                <a:cs typeface="Calibri"/>
                <a:sym typeface="Calibri"/>
              </a:rPr>
              <a:t>DACUM results for a Class 2 Water Operator in Ohio.</a:t>
            </a:r>
            <a:endParaRPr sz="3000">
              <a:solidFill>
                <a:srgbClr val="0000FF"/>
              </a:solidFill>
              <a:latin typeface="Calibri"/>
              <a:ea typeface="Calibri"/>
              <a:cs typeface="Calibri"/>
              <a:sym typeface="Calibri"/>
            </a:endParaRPr>
          </a:p>
          <a:p>
            <a:pPr marL="0" lvl="0" indent="0" algn="l" rtl="0">
              <a:spcBef>
                <a:spcPts val="0"/>
              </a:spcBef>
              <a:spcAft>
                <a:spcPts val="0"/>
              </a:spcAft>
              <a:buNone/>
            </a:pPr>
            <a:r>
              <a:rPr lang="en-US" sz="3000">
                <a:solidFill>
                  <a:srgbClr val="0000FF"/>
                </a:solidFill>
                <a:latin typeface="Calibri"/>
                <a:ea typeface="Calibri"/>
                <a:cs typeface="Calibri"/>
                <a:sym typeface="Calibri"/>
              </a:rPr>
              <a:t>DACUM is an Ohio State format</a:t>
            </a:r>
            <a:endParaRPr sz="3000">
              <a:solidFill>
                <a:srgbClr val="0000FF"/>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9FE1358B-7E3D-2636-717B-55431A4DF6A2}"/>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203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g5dca6803bb_0_2"/>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405" name="Google Shape;405;g5dca6803bb_0_2"/>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406" name="Google Shape;406;g5dca6803bb_0_2"/>
          <p:cNvSpPr txBox="1"/>
          <p:nvPr/>
        </p:nvSpPr>
        <p:spPr>
          <a:xfrm>
            <a:off x="764775" y="1216125"/>
            <a:ext cx="3065400" cy="27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00FF"/>
                </a:solidFill>
                <a:latin typeface="Calibri"/>
                <a:ea typeface="Calibri"/>
                <a:cs typeface="Calibri"/>
                <a:sym typeface="Calibri"/>
              </a:rPr>
              <a:t>DACUM format for Control Technicians</a:t>
            </a:r>
            <a:endParaRPr sz="3000">
              <a:solidFill>
                <a:srgbClr val="0000FF"/>
              </a:solidFill>
              <a:latin typeface="Calibri"/>
              <a:ea typeface="Calibri"/>
              <a:cs typeface="Calibri"/>
              <a:sym typeface="Calibri"/>
            </a:endParaRPr>
          </a:p>
          <a:p>
            <a:pPr marL="0" lvl="0" indent="0" algn="l" rtl="0">
              <a:spcBef>
                <a:spcPts val="0"/>
              </a:spcBef>
              <a:spcAft>
                <a:spcPts val="0"/>
              </a:spcAft>
              <a:buNone/>
            </a:pPr>
            <a:r>
              <a:rPr lang="en-US" sz="3000">
                <a:solidFill>
                  <a:srgbClr val="0000FF"/>
                </a:solidFill>
                <a:latin typeface="Calibri"/>
                <a:ea typeface="Calibri"/>
                <a:cs typeface="Calibri"/>
                <a:sym typeface="Calibri"/>
              </a:rPr>
              <a:t>DACUM format by NOCTI group in MI</a:t>
            </a:r>
            <a:endParaRPr sz="3000">
              <a:solidFill>
                <a:srgbClr val="0000FF"/>
              </a:solidFill>
              <a:latin typeface="Calibri"/>
              <a:ea typeface="Calibri"/>
              <a:cs typeface="Calibri"/>
              <a:sym typeface="Calibri"/>
            </a:endParaRPr>
          </a:p>
        </p:txBody>
      </p:sp>
      <p:pic>
        <p:nvPicPr>
          <p:cNvPr id="407" name="Google Shape;407;g5dca6803bb_0_2"/>
          <p:cNvPicPr preferRelativeResize="0"/>
          <p:nvPr/>
        </p:nvPicPr>
        <p:blipFill>
          <a:blip r:embed="rId5">
            <a:alphaModFix/>
          </a:blip>
          <a:stretch>
            <a:fillRect/>
          </a:stretch>
        </p:blipFill>
        <p:spPr>
          <a:xfrm>
            <a:off x="5664678" y="902898"/>
            <a:ext cx="5719225" cy="5878902"/>
          </a:xfrm>
          <a:prstGeom prst="rect">
            <a:avLst/>
          </a:prstGeom>
          <a:noFill/>
          <a:ln>
            <a:noFill/>
          </a:ln>
        </p:spPr>
      </p:pic>
      <p:sp>
        <p:nvSpPr>
          <p:cNvPr id="6" name="Rectangle 5">
            <a:extLst>
              <a:ext uri="{FF2B5EF4-FFF2-40B4-BE49-F238E27FC236}">
                <a16:creationId xmlns:a16="http://schemas.microsoft.com/office/drawing/2014/main" id="{1B66B153-3B30-EFA6-681F-17F2FD4BCF8F}"/>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240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g5d862d8dda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413" name="Google Shape;413;g5d862d8dda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414" name="Google Shape;414;g5d862d8dda_0_0"/>
          <p:cNvSpPr txBox="1"/>
          <p:nvPr/>
        </p:nvSpPr>
        <p:spPr>
          <a:xfrm>
            <a:off x="764775" y="1216125"/>
            <a:ext cx="3065400" cy="27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00FF"/>
                </a:solidFill>
                <a:latin typeface="Calibri"/>
                <a:ea typeface="Calibri"/>
                <a:cs typeface="Calibri"/>
                <a:sym typeface="Calibri"/>
              </a:rPr>
              <a:t>DACUM format for Control Technicians</a:t>
            </a:r>
            <a:endParaRPr sz="3000">
              <a:solidFill>
                <a:srgbClr val="0000FF"/>
              </a:solidFill>
              <a:latin typeface="Calibri"/>
              <a:ea typeface="Calibri"/>
              <a:cs typeface="Calibri"/>
              <a:sym typeface="Calibri"/>
            </a:endParaRPr>
          </a:p>
          <a:p>
            <a:pPr marL="0" lvl="0" indent="0" algn="l" rtl="0">
              <a:spcBef>
                <a:spcPts val="0"/>
              </a:spcBef>
              <a:spcAft>
                <a:spcPts val="0"/>
              </a:spcAft>
              <a:buNone/>
            </a:pPr>
            <a:r>
              <a:rPr lang="en-US" sz="3000">
                <a:solidFill>
                  <a:srgbClr val="0000FF"/>
                </a:solidFill>
                <a:latin typeface="Calibri"/>
                <a:ea typeface="Calibri"/>
                <a:cs typeface="Calibri"/>
                <a:sym typeface="Calibri"/>
              </a:rPr>
              <a:t>DACUM format by NOCTI group in MI</a:t>
            </a:r>
            <a:endParaRPr sz="3000">
              <a:solidFill>
                <a:srgbClr val="0000FF"/>
              </a:solidFill>
              <a:latin typeface="Calibri"/>
              <a:ea typeface="Calibri"/>
              <a:cs typeface="Calibri"/>
              <a:sym typeface="Calibri"/>
            </a:endParaRPr>
          </a:p>
        </p:txBody>
      </p:sp>
      <p:pic>
        <p:nvPicPr>
          <p:cNvPr id="415" name="Google Shape;415;g5d862d8dda_0_0"/>
          <p:cNvPicPr preferRelativeResize="0"/>
          <p:nvPr/>
        </p:nvPicPr>
        <p:blipFill>
          <a:blip r:embed="rId5">
            <a:alphaModFix/>
          </a:blip>
          <a:stretch>
            <a:fillRect/>
          </a:stretch>
        </p:blipFill>
        <p:spPr>
          <a:xfrm>
            <a:off x="4019909" y="977660"/>
            <a:ext cx="8172090" cy="5880341"/>
          </a:xfrm>
          <a:prstGeom prst="rect">
            <a:avLst/>
          </a:prstGeom>
          <a:noFill/>
          <a:ln>
            <a:noFill/>
          </a:ln>
        </p:spPr>
      </p:pic>
      <p:sp>
        <p:nvSpPr>
          <p:cNvPr id="6" name="Rectangle 5">
            <a:extLst>
              <a:ext uri="{FF2B5EF4-FFF2-40B4-BE49-F238E27FC236}">
                <a16:creationId xmlns:a16="http://schemas.microsoft.com/office/drawing/2014/main" id="{36EE3FE6-A3C5-EDCB-8E65-3674485C069D}"/>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336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g5d8a83ae24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421" name="Google Shape;421;g5d8a83ae24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422" name="Google Shape;422;g5d8a83ae24_0_0"/>
          <p:cNvSpPr txBox="1"/>
          <p:nvPr/>
        </p:nvSpPr>
        <p:spPr>
          <a:xfrm>
            <a:off x="190375" y="1272025"/>
            <a:ext cx="2714400" cy="290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00FF"/>
                </a:solidFill>
                <a:latin typeface="Calibri"/>
                <a:ea typeface="Calibri"/>
                <a:cs typeface="Calibri"/>
                <a:sym typeface="Calibri"/>
              </a:rPr>
              <a:t>DACUM format for Control Technicians</a:t>
            </a:r>
            <a:endParaRPr sz="3000">
              <a:solidFill>
                <a:srgbClr val="0000FF"/>
              </a:solidFill>
              <a:latin typeface="Calibri"/>
              <a:ea typeface="Calibri"/>
              <a:cs typeface="Calibri"/>
              <a:sym typeface="Calibri"/>
            </a:endParaRPr>
          </a:p>
          <a:p>
            <a:pPr marL="0" lvl="0" indent="0" algn="l" rtl="0">
              <a:spcBef>
                <a:spcPts val="0"/>
              </a:spcBef>
              <a:spcAft>
                <a:spcPts val="0"/>
              </a:spcAft>
              <a:buNone/>
            </a:pPr>
            <a:r>
              <a:rPr lang="en-US" sz="3000">
                <a:solidFill>
                  <a:srgbClr val="0000FF"/>
                </a:solidFill>
                <a:latin typeface="Calibri"/>
                <a:ea typeface="Calibri"/>
                <a:cs typeface="Calibri"/>
                <a:sym typeface="Calibri"/>
              </a:rPr>
              <a:t>DACUM format by NOCTI group in MI</a:t>
            </a:r>
            <a:endParaRPr sz="3000">
              <a:solidFill>
                <a:srgbClr val="0000FF"/>
              </a:solidFill>
              <a:latin typeface="Calibri"/>
              <a:ea typeface="Calibri"/>
              <a:cs typeface="Calibri"/>
              <a:sym typeface="Calibri"/>
            </a:endParaRPr>
          </a:p>
        </p:txBody>
      </p:sp>
      <p:pic>
        <p:nvPicPr>
          <p:cNvPr id="423" name="Google Shape;423;g5d8a83ae24_0_0"/>
          <p:cNvPicPr preferRelativeResize="0"/>
          <p:nvPr/>
        </p:nvPicPr>
        <p:blipFill>
          <a:blip r:embed="rId5">
            <a:alphaModFix/>
          </a:blip>
          <a:stretch>
            <a:fillRect/>
          </a:stretch>
        </p:blipFill>
        <p:spPr>
          <a:xfrm>
            <a:off x="3968150" y="1000664"/>
            <a:ext cx="8223849" cy="5857326"/>
          </a:xfrm>
          <a:prstGeom prst="rect">
            <a:avLst/>
          </a:prstGeom>
          <a:noFill/>
          <a:ln>
            <a:noFill/>
          </a:ln>
        </p:spPr>
      </p:pic>
      <p:sp>
        <p:nvSpPr>
          <p:cNvPr id="6" name="Rectangle 5">
            <a:extLst>
              <a:ext uri="{FF2B5EF4-FFF2-40B4-BE49-F238E27FC236}">
                <a16:creationId xmlns:a16="http://schemas.microsoft.com/office/drawing/2014/main" id="{25C806B0-571A-D997-2812-A25A36892817}"/>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158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5d4ceba970_0_74"/>
          <p:cNvSpPr txBox="1">
            <a:spLocks noGrp="1"/>
          </p:cNvSpPr>
          <p:nvPr>
            <p:ph type="title"/>
          </p:nvPr>
        </p:nvSpPr>
        <p:spPr>
          <a:xfrm>
            <a:off x="558750" y="1075882"/>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Universal Terms</a:t>
            </a:r>
            <a:endParaRPr b="1" dirty="0">
              <a:solidFill>
                <a:srgbClr val="0070C0"/>
              </a:solidFill>
            </a:endParaRPr>
          </a:p>
        </p:txBody>
      </p:sp>
      <p:sp>
        <p:nvSpPr>
          <p:cNvPr id="429" name="Google Shape;429;g5d4ceba970_0_74"/>
          <p:cNvSpPr txBox="1">
            <a:spLocks noGrp="1"/>
          </p:cNvSpPr>
          <p:nvPr>
            <p:ph type="body" idx="1"/>
          </p:nvPr>
        </p:nvSpPr>
        <p:spPr>
          <a:xfrm>
            <a:off x="558750" y="2093181"/>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Universally, the terms Competency, Learning Objective, and Learning Outcome are often used interchangeably.</a:t>
            </a:r>
            <a:endParaRPr sz="3600" dirty="0">
              <a:solidFill>
                <a:srgbClr val="0070C0"/>
              </a:solidFill>
            </a:endParaRPr>
          </a:p>
          <a:p>
            <a:pPr marL="228600" lvl="0" indent="0" algn="l" rtl="0">
              <a:lnSpc>
                <a:spcPct val="80000"/>
              </a:lnSpc>
              <a:spcBef>
                <a:spcPts val="0"/>
              </a:spcBef>
              <a:spcAft>
                <a:spcPts val="0"/>
              </a:spcAft>
              <a:buNone/>
            </a:pPr>
            <a:endParaRPr sz="2400" b="1"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A competency is a broader statement than an objective</a:t>
            </a:r>
            <a:endParaRPr sz="3600" dirty="0">
              <a:solidFill>
                <a:srgbClr val="0070C0"/>
              </a:solidFill>
            </a:endParaRPr>
          </a:p>
          <a:p>
            <a:pPr marL="228600" lvl="0" indent="0" algn="l" rtl="0">
              <a:lnSpc>
                <a:spcPct val="80000"/>
              </a:lnSpc>
              <a:spcBef>
                <a:spcPts val="1000"/>
              </a:spcBef>
              <a:spcAft>
                <a:spcPts val="0"/>
              </a:spcAft>
              <a:buNone/>
            </a:pPr>
            <a:endParaRPr sz="24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Outcomes make up a competency </a:t>
            </a:r>
            <a:endParaRPr sz="3600" dirty="0">
              <a:solidFill>
                <a:srgbClr val="0070C0"/>
              </a:solidFill>
            </a:endParaRPr>
          </a:p>
          <a:p>
            <a:pPr marL="228600" lvl="0" indent="0" algn="l" rtl="0">
              <a:lnSpc>
                <a:spcPct val="80000"/>
              </a:lnSpc>
              <a:spcBef>
                <a:spcPts val="1000"/>
              </a:spcBef>
              <a:spcAft>
                <a:spcPts val="0"/>
              </a:spcAft>
              <a:buNone/>
            </a:pPr>
            <a:endParaRPr sz="24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VET all competencies and outcomes through the Industry SME group</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430" name="Google Shape;430;g5d4ceba970_0_74"/>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431" name="Google Shape;431;g5d4ceba970_0_74"/>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9D3690C2-D26C-A14D-6CA9-6950785CC0F0}"/>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106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5cc5de6074_1_0"/>
          <p:cNvSpPr txBox="1">
            <a:spLocks noGrp="1"/>
          </p:cNvSpPr>
          <p:nvPr>
            <p:ph type="title"/>
          </p:nvPr>
        </p:nvSpPr>
        <p:spPr>
          <a:xfrm>
            <a:off x="575733" y="96268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Overview of the HOME4TECHS Project</a:t>
            </a:r>
            <a:endParaRPr b="1" dirty="0">
              <a:solidFill>
                <a:srgbClr val="0070C0"/>
              </a:solidFill>
            </a:endParaRPr>
          </a:p>
        </p:txBody>
      </p:sp>
      <p:sp>
        <p:nvSpPr>
          <p:cNvPr id="122" name="Google Shape;122;g5cc5de6074_1_0"/>
          <p:cNvSpPr txBox="1">
            <a:spLocks noGrp="1"/>
          </p:cNvSpPr>
          <p:nvPr>
            <p:ph type="body" idx="1"/>
          </p:nvPr>
        </p:nvSpPr>
        <p:spPr>
          <a:xfrm>
            <a:off x="558750" y="1782225"/>
            <a:ext cx="11074500" cy="4447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a:solidFill>
                  <a:srgbClr val="0070C0"/>
                </a:solidFill>
              </a:rPr>
              <a:t>Won in 2015.  Ran from 8/1/15 to 7/31/18.</a:t>
            </a:r>
            <a:endParaRPr/>
          </a:p>
          <a:p>
            <a:pPr marL="228600" lvl="0" indent="-228600" algn="l" rtl="0">
              <a:lnSpc>
                <a:spcPct val="80000"/>
              </a:lnSpc>
              <a:spcBef>
                <a:spcPts val="1000"/>
              </a:spcBef>
              <a:spcAft>
                <a:spcPts val="0"/>
              </a:spcAft>
              <a:buClr>
                <a:srgbClr val="0070C0"/>
              </a:buClr>
              <a:buSzPts val="3600"/>
              <a:buChar char="•"/>
            </a:pPr>
            <a:r>
              <a:rPr lang="en-US" sz="3600">
                <a:solidFill>
                  <a:srgbClr val="0070C0"/>
                </a:solidFill>
              </a:rPr>
              <a:t>Amount was approximately $200K</a:t>
            </a:r>
            <a:endParaRPr/>
          </a:p>
          <a:p>
            <a:pPr marL="228600" lvl="0" indent="-228600" algn="l" rtl="0">
              <a:lnSpc>
                <a:spcPct val="80000"/>
              </a:lnSpc>
              <a:spcBef>
                <a:spcPts val="1000"/>
              </a:spcBef>
              <a:spcAft>
                <a:spcPts val="0"/>
              </a:spcAft>
              <a:buClr>
                <a:srgbClr val="0070C0"/>
              </a:buClr>
              <a:buSzPts val="3600"/>
              <a:buChar char="•"/>
            </a:pPr>
            <a:r>
              <a:rPr lang="en-US" sz="3600">
                <a:solidFill>
                  <a:srgbClr val="0070C0"/>
                </a:solidFill>
              </a:rPr>
              <a:t>Focus was to build a model to convert lecture/lab technical courses to a competency-based/hybrid model</a:t>
            </a:r>
            <a:endParaRPr sz="360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a:solidFill>
                  <a:srgbClr val="0070C0"/>
                </a:solidFill>
              </a:rPr>
              <a:t>3 courses were converted:</a:t>
            </a:r>
            <a:endParaRPr sz="3600">
              <a:solidFill>
                <a:srgbClr val="0070C0"/>
              </a:solidFill>
            </a:endParaRPr>
          </a:p>
          <a:p>
            <a:pPr marL="685800" lvl="1" indent="-342900" algn="l" rtl="0">
              <a:lnSpc>
                <a:spcPct val="80000"/>
              </a:lnSpc>
              <a:spcBef>
                <a:spcPts val="1000"/>
              </a:spcBef>
              <a:spcAft>
                <a:spcPts val="0"/>
              </a:spcAft>
              <a:buClr>
                <a:srgbClr val="0070C0"/>
              </a:buClr>
              <a:buSzPts val="3600"/>
              <a:buChar char="•"/>
            </a:pPr>
            <a:r>
              <a:rPr lang="en-US" sz="3600">
                <a:solidFill>
                  <a:srgbClr val="0070C0"/>
                </a:solidFill>
              </a:rPr>
              <a:t>IND223: Motors &amp; Motor Controls</a:t>
            </a:r>
            <a:endParaRPr sz="3600">
              <a:solidFill>
                <a:srgbClr val="0070C0"/>
              </a:solidFill>
            </a:endParaRPr>
          </a:p>
          <a:p>
            <a:pPr marL="685800" lvl="1" indent="-342900" algn="l" rtl="0">
              <a:lnSpc>
                <a:spcPct val="80000"/>
              </a:lnSpc>
              <a:spcBef>
                <a:spcPts val="1000"/>
              </a:spcBef>
              <a:spcAft>
                <a:spcPts val="0"/>
              </a:spcAft>
              <a:buClr>
                <a:srgbClr val="0070C0"/>
              </a:buClr>
              <a:buSzPts val="3600"/>
              <a:buChar char="•"/>
            </a:pPr>
            <a:r>
              <a:rPr lang="en-US" sz="3600">
                <a:solidFill>
                  <a:srgbClr val="0070C0"/>
                </a:solidFill>
              </a:rPr>
              <a:t>PLC200: Programmable Controller I</a:t>
            </a:r>
            <a:endParaRPr sz="3600">
              <a:solidFill>
                <a:srgbClr val="0070C0"/>
              </a:solidFill>
            </a:endParaRPr>
          </a:p>
          <a:p>
            <a:pPr marL="685800" lvl="1" indent="-342900" algn="l" rtl="0">
              <a:lnSpc>
                <a:spcPct val="80000"/>
              </a:lnSpc>
              <a:spcBef>
                <a:spcPts val="1000"/>
              </a:spcBef>
              <a:spcAft>
                <a:spcPts val="0"/>
              </a:spcAft>
              <a:buClr>
                <a:srgbClr val="0070C0"/>
              </a:buClr>
              <a:buSzPts val="3600"/>
              <a:buChar char="•"/>
            </a:pPr>
            <a:r>
              <a:rPr lang="en-US" sz="3600">
                <a:solidFill>
                  <a:srgbClr val="0070C0"/>
                </a:solidFill>
              </a:rPr>
              <a:t>PLC230: Servo &amp; Robotics </a:t>
            </a:r>
            <a:endParaRPr sz="3600">
              <a:solidFill>
                <a:srgbClr val="0070C0"/>
              </a:solidFill>
            </a:endParaRPr>
          </a:p>
          <a:p>
            <a:pPr marL="228600" lvl="0" indent="0" algn="l" rtl="0">
              <a:lnSpc>
                <a:spcPct val="80000"/>
              </a:lnSpc>
              <a:spcBef>
                <a:spcPts val="1000"/>
              </a:spcBef>
              <a:spcAft>
                <a:spcPts val="0"/>
              </a:spcAft>
              <a:buClr>
                <a:schemeClr val="dk1"/>
              </a:buClr>
              <a:buSzPts val="3600"/>
              <a:buNone/>
            </a:pPr>
            <a:endParaRPr sz="3600">
              <a:solidFill>
                <a:srgbClr val="0070C0"/>
              </a:solidFill>
            </a:endParaRPr>
          </a:p>
          <a:p>
            <a:pPr marL="228600" lvl="0" indent="0" algn="l" rtl="0">
              <a:lnSpc>
                <a:spcPct val="80000"/>
              </a:lnSpc>
              <a:spcBef>
                <a:spcPts val="1000"/>
              </a:spcBef>
              <a:spcAft>
                <a:spcPts val="0"/>
              </a:spcAft>
              <a:buClr>
                <a:schemeClr val="dk1"/>
              </a:buClr>
              <a:buSzPts val="3600"/>
              <a:buNone/>
            </a:pPr>
            <a:endParaRPr sz="3600">
              <a:solidFill>
                <a:srgbClr val="0070C0"/>
              </a:solidFill>
            </a:endParaRPr>
          </a:p>
          <a:p>
            <a:pPr marL="228600" lvl="0" indent="0" algn="l" rtl="0">
              <a:lnSpc>
                <a:spcPct val="80000"/>
              </a:lnSpc>
              <a:spcBef>
                <a:spcPts val="1000"/>
              </a:spcBef>
              <a:spcAft>
                <a:spcPts val="0"/>
              </a:spcAft>
              <a:buClr>
                <a:schemeClr val="dk1"/>
              </a:buClr>
              <a:buSzPts val="3600"/>
              <a:buNone/>
            </a:pPr>
            <a:endParaRPr sz="3600">
              <a:solidFill>
                <a:srgbClr val="0070C0"/>
              </a:solidFill>
            </a:endParaRPr>
          </a:p>
        </p:txBody>
      </p:sp>
      <p:pic>
        <p:nvPicPr>
          <p:cNvPr id="123" name="Google Shape;123;g5cc5de6074_1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24" name="Google Shape;124;g5cc5de6074_1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8AF8A473-717E-8E10-5228-FC03A4FFD17A}"/>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5d7ac9e4d7_0_0"/>
          <p:cNvSpPr txBox="1">
            <a:spLocks noGrp="1"/>
          </p:cNvSpPr>
          <p:nvPr>
            <p:ph type="title"/>
          </p:nvPr>
        </p:nvSpPr>
        <p:spPr>
          <a:xfrm>
            <a:off x="535476" y="1420883"/>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4000" b="1" dirty="0">
                <a:solidFill>
                  <a:srgbClr val="0070C0"/>
                </a:solidFill>
                <a:latin typeface="Times New Roman" panose="02020603050405020304" pitchFamily="18" charset="0"/>
                <a:cs typeface="Times New Roman" panose="02020603050405020304" pitchFamily="18" charset="0"/>
              </a:rPr>
              <a:t>Workshop Materials Available for Download</a:t>
            </a:r>
            <a:r>
              <a:rPr lang="en-US" b="1" dirty="0">
                <a:solidFill>
                  <a:srgbClr val="0070C0"/>
                </a:solidFill>
              </a:rPr>
              <a:t>:</a:t>
            </a:r>
            <a:endParaRPr b="1" dirty="0">
              <a:solidFill>
                <a:srgbClr val="0070C0"/>
              </a:solidFill>
            </a:endParaRPr>
          </a:p>
        </p:txBody>
      </p:sp>
      <p:pic>
        <p:nvPicPr>
          <p:cNvPr id="101" name="Google Shape;101;g5d7ac9e4d7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02" name="Google Shape;102;g5d7ac9e4d7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1B271B4E-1710-8B3B-DE28-435C78177E93}"/>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9;g5d7ac9e4d7_0_0">
            <a:extLst>
              <a:ext uri="{FF2B5EF4-FFF2-40B4-BE49-F238E27FC236}">
                <a16:creationId xmlns:a16="http://schemas.microsoft.com/office/drawing/2014/main" id="{EE7B78E4-A02B-8E3D-AB1C-5901E243EB49}"/>
              </a:ext>
            </a:extLst>
          </p:cNvPr>
          <p:cNvSpPr txBox="1">
            <a:spLocks/>
          </p:cNvSpPr>
          <p:nvPr/>
        </p:nvSpPr>
        <p:spPr>
          <a:xfrm>
            <a:off x="2318268" y="3170786"/>
            <a:ext cx="7751633" cy="801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70C0"/>
              </a:buClr>
              <a:buSzPts val="4400"/>
            </a:pPr>
            <a:r>
              <a:rPr lang="en-US" sz="4800" b="1" dirty="0">
                <a:solidFill>
                  <a:srgbClr val="0070C0"/>
                </a:solidFill>
                <a:latin typeface="Times New Roman" panose="02020603050405020304" pitchFamily="18" charset="0"/>
                <a:cs typeface="Times New Roman" panose="02020603050405020304" pitchFamily="18" charset="0"/>
              </a:rPr>
              <a:t>https://ate.is/Scaling_CBE</a:t>
            </a:r>
          </a:p>
        </p:txBody>
      </p:sp>
    </p:spTree>
    <p:extLst>
      <p:ext uri="{BB962C8B-B14F-4D97-AF65-F5344CB8AC3E}">
        <p14:creationId xmlns:p14="http://schemas.microsoft.com/office/powerpoint/2010/main" val="144162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5cc5de6074_0_91"/>
          <p:cNvSpPr txBox="1">
            <a:spLocks noGrp="1"/>
          </p:cNvSpPr>
          <p:nvPr>
            <p:ph type="title"/>
          </p:nvPr>
        </p:nvSpPr>
        <p:spPr>
          <a:xfrm>
            <a:off x="575733" y="96268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a:solidFill>
                  <a:srgbClr val="0070C0"/>
                </a:solidFill>
              </a:rPr>
              <a:t>Overview of the HOME4TECHS Project, cont.</a:t>
            </a:r>
            <a:endParaRPr b="1">
              <a:solidFill>
                <a:srgbClr val="0070C0"/>
              </a:solidFill>
            </a:endParaRPr>
          </a:p>
        </p:txBody>
      </p:sp>
      <p:sp>
        <p:nvSpPr>
          <p:cNvPr id="130" name="Google Shape;130;g5cc5de6074_0_91"/>
          <p:cNvSpPr txBox="1">
            <a:spLocks noGrp="1"/>
          </p:cNvSpPr>
          <p:nvPr>
            <p:ph type="body" idx="1"/>
          </p:nvPr>
        </p:nvSpPr>
        <p:spPr>
          <a:xfrm>
            <a:off x="558750" y="1782225"/>
            <a:ext cx="11074500" cy="4447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a:solidFill>
                  <a:srgbClr val="0070C0"/>
                </a:solidFill>
              </a:rPr>
              <a:t>3 faculty were PI &amp; Co-PIs</a:t>
            </a:r>
            <a:endParaRPr/>
          </a:p>
          <a:p>
            <a:pPr marL="228600" lvl="0" indent="-228600" algn="l" rtl="0">
              <a:lnSpc>
                <a:spcPct val="80000"/>
              </a:lnSpc>
              <a:spcBef>
                <a:spcPts val="1000"/>
              </a:spcBef>
              <a:spcAft>
                <a:spcPts val="0"/>
              </a:spcAft>
              <a:buClr>
                <a:srgbClr val="0070C0"/>
              </a:buClr>
              <a:buSzPts val="3600"/>
              <a:buChar char="•"/>
            </a:pPr>
            <a:r>
              <a:rPr lang="en-US" sz="3600">
                <a:solidFill>
                  <a:srgbClr val="0070C0"/>
                </a:solidFill>
              </a:rPr>
              <a:t>Assessment model changed everything</a:t>
            </a:r>
            <a:endParaRPr/>
          </a:p>
          <a:p>
            <a:pPr marL="228600" lvl="0" indent="-228600" algn="l" rtl="0">
              <a:lnSpc>
                <a:spcPct val="80000"/>
              </a:lnSpc>
              <a:spcBef>
                <a:spcPts val="1000"/>
              </a:spcBef>
              <a:spcAft>
                <a:spcPts val="0"/>
              </a:spcAft>
              <a:buClr>
                <a:srgbClr val="0070C0"/>
              </a:buClr>
              <a:buSzPts val="3600"/>
              <a:buChar char="•"/>
            </a:pPr>
            <a:r>
              <a:rPr lang="en-US" sz="3600">
                <a:solidFill>
                  <a:srgbClr val="0070C0"/>
                </a:solidFill>
              </a:rPr>
              <a:t>Lecture moved online, scheduled &amp; open lab model</a:t>
            </a:r>
            <a:endParaRPr sz="360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a:solidFill>
                  <a:srgbClr val="0070C0"/>
                </a:solidFill>
              </a:rPr>
              <a:t>Project results (2 yrs previous to 2 yrs of the new model):</a:t>
            </a:r>
            <a:endParaRPr sz="3600">
              <a:solidFill>
                <a:srgbClr val="0070C0"/>
              </a:solidFill>
            </a:endParaRPr>
          </a:p>
          <a:p>
            <a:pPr marL="685800" lvl="1" indent="-342900" algn="l" rtl="0">
              <a:lnSpc>
                <a:spcPct val="80000"/>
              </a:lnSpc>
              <a:spcBef>
                <a:spcPts val="1000"/>
              </a:spcBef>
              <a:spcAft>
                <a:spcPts val="0"/>
              </a:spcAft>
              <a:buClr>
                <a:srgbClr val="0070C0"/>
              </a:buClr>
              <a:buSzPts val="3600"/>
              <a:buChar char="•"/>
            </a:pPr>
            <a:r>
              <a:rPr lang="en-US" sz="3600">
                <a:solidFill>
                  <a:srgbClr val="0070C0"/>
                </a:solidFill>
              </a:rPr>
              <a:t>44% increase in enrollment (of the 3 courses)</a:t>
            </a:r>
            <a:endParaRPr sz="3600">
              <a:solidFill>
                <a:srgbClr val="0070C0"/>
              </a:solidFill>
            </a:endParaRPr>
          </a:p>
          <a:p>
            <a:pPr marL="685800" lvl="1" indent="-342900" algn="l" rtl="0">
              <a:lnSpc>
                <a:spcPct val="80000"/>
              </a:lnSpc>
              <a:spcBef>
                <a:spcPts val="1000"/>
              </a:spcBef>
              <a:spcAft>
                <a:spcPts val="0"/>
              </a:spcAft>
              <a:buClr>
                <a:srgbClr val="0070C0"/>
              </a:buClr>
              <a:buSzPts val="3600"/>
              <a:buChar char="•"/>
            </a:pPr>
            <a:r>
              <a:rPr lang="en-US" sz="3600">
                <a:solidFill>
                  <a:srgbClr val="0070C0"/>
                </a:solidFill>
              </a:rPr>
              <a:t>10% increase in retention</a:t>
            </a:r>
            <a:endParaRPr sz="3600">
              <a:solidFill>
                <a:srgbClr val="0070C0"/>
              </a:solidFill>
            </a:endParaRPr>
          </a:p>
          <a:p>
            <a:pPr marL="685800" lvl="1" indent="-342900" algn="l" rtl="0">
              <a:lnSpc>
                <a:spcPct val="80000"/>
              </a:lnSpc>
              <a:spcBef>
                <a:spcPts val="1000"/>
              </a:spcBef>
              <a:spcAft>
                <a:spcPts val="0"/>
              </a:spcAft>
              <a:buClr>
                <a:srgbClr val="0070C0"/>
              </a:buClr>
              <a:buSzPts val="3600"/>
              <a:buChar char="•"/>
            </a:pPr>
            <a:r>
              <a:rPr lang="en-US" sz="3600">
                <a:solidFill>
                  <a:srgbClr val="0070C0"/>
                </a:solidFill>
              </a:rPr>
              <a:t>7% increase in grade level attainment</a:t>
            </a:r>
            <a:endParaRPr sz="3600">
              <a:solidFill>
                <a:srgbClr val="0070C0"/>
              </a:solidFill>
            </a:endParaRPr>
          </a:p>
          <a:p>
            <a:pPr marL="228600" lvl="0" indent="0" algn="l" rtl="0">
              <a:lnSpc>
                <a:spcPct val="80000"/>
              </a:lnSpc>
              <a:spcBef>
                <a:spcPts val="1000"/>
              </a:spcBef>
              <a:spcAft>
                <a:spcPts val="0"/>
              </a:spcAft>
              <a:buClr>
                <a:schemeClr val="dk1"/>
              </a:buClr>
              <a:buSzPts val="3600"/>
              <a:buNone/>
            </a:pPr>
            <a:endParaRPr sz="3600">
              <a:solidFill>
                <a:srgbClr val="0070C0"/>
              </a:solidFill>
            </a:endParaRPr>
          </a:p>
          <a:p>
            <a:pPr marL="228600" lvl="0" indent="0" algn="l" rtl="0">
              <a:lnSpc>
                <a:spcPct val="80000"/>
              </a:lnSpc>
              <a:spcBef>
                <a:spcPts val="1000"/>
              </a:spcBef>
              <a:spcAft>
                <a:spcPts val="0"/>
              </a:spcAft>
              <a:buClr>
                <a:schemeClr val="dk1"/>
              </a:buClr>
              <a:buSzPts val="3600"/>
              <a:buNone/>
            </a:pPr>
            <a:endParaRPr sz="3600">
              <a:solidFill>
                <a:srgbClr val="0070C0"/>
              </a:solidFill>
            </a:endParaRPr>
          </a:p>
          <a:p>
            <a:pPr marL="228600" lvl="0" indent="0" algn="l" rtl="0">
              <a:lnSpc>
                <a:spcPct val="80000"/>
              </a:lnSpc>
              <a:spcBef>
                <a:spcPts val="1000"/>
              </a:spcBef>
              <a:spcAft>
                <a:spcPts val="0"/>
              </a:spcAft>
              <a:buClr>
                <a:schemeClr val="dk1"/>
              </a:buClr>
              <a:buSzPts val="3600"/>
              <a:buNone/>
            </a:pPr>
            <a:endParaRPr sz="3600">
              <a:solidFill>
                <a:srgbClr val="0070C0"/>
              </a:solidFill>
            </a:endParaRPr>
          </a:p>
        </p:txBody>
      </p:sp>
      <p:pic>
        <p:nvPicPr>
          <p:cNvPr id="131" name="Google Shape;131;g5cc5de6074_0_9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32" name="Google Shape;132;g5cc5de6074_0_91"/>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508F23A2-356E-4EF1-337B-CAAC584DCC6F}"/>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5cc5de6074_1_7"/>
          <p:cNvSpPr txBox="1">
            <a:spLocks noGrp="1"/>
          </p:cNvSpPr>
          <p:nvPr>
            <p:ph type="title"/>
          </p:nvPr>
        </p:nvSpPr>
        <p:spPr>
          <a:xfrm>
            <a:off x="575733" y="96268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a:solidFill>
                  <a:srgbClr val="0070C0"/>
                </a:solidFill>
              </a:rPr>
              <a:t>Overview of the HOME4TECHS Project</a:t>
            </a:r>
            <a:endParaRPr b="1">
              <a:solidFill>
                <a:srgbClr val="0070C0"/>
              </a:solidFill>
            </a:endParaRPr>
          </a:p>
        </p:txBody>
      </p:sp>
      <p:sp>
        <p:nvSpPr>
          <p:cNvPr id="138" name="Google Shape;138;g5cc5de6074_1_7"/>
          <p:cNvSpPr txBox="1">
            <a:spLocks noGrp="1"/>
          </p:cNvSpPr>
          <p:nvPr>
            <p:ph type="body" idx="1"/>
          </p:nvPr>
        </p:nvSpPr>
        <p:spPr>
          <a:xfrm>
            <a:off x="558750" y="1782225"/>
            <a:ext cx="11074500" cy="4447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a:solidFill>
                  <a:srgbClr val="0070C0"/>
                </a:solidFill>
              </a:rPr>
              <a:t>Why did NSCC pursue funds for this project?</a:t>
            </a:r>
            <a:endParaRPr sz="360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a:solidFill>
                  <a:srgbClr val="0070C0"/>
                </a:solidFill>
              </a:rPr>
              <a:t>New LEAN initiative at NSCC</a:t>
            </a:r>
            <a:endParaRPr sz="360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a:solidFill>
                  <a:srgbClr val="0070C0"/>
                </a:solidFill>
              </a:rPr>
              <a:t>The college had to get the voice of the customer</a:t>
            </a:r>
            <a:endParaRPr sz="360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a:solidFill>
                  <a:srgbClr val="0070C0"/>
                </a:solidFill>
              </a:rPr>
              <a:t>60 employers met in groups of 6 for roundtables</a:t>
            </a:r>
            <a:endParaRPr sz="360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a:solidFill>
                  <a:srgbClr val="0070C0"/>
                </a:solidFill>
              </a:rPr>
              <a:t>Employers expressed their needs for training</a:t>
            </a:r>
            <a:endParaRPr sz="360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a:solidFill>
                  <a:srgbClr val="0070C0"/>
                </a:solidFill>
              </a:rPr>
              <a:t>Employers gave a gradecard to NSCC</a:t>
            </a:r>
            <a:endParaRPr sz="3600">
              <a:solidFill>
                <a:srgbClr val="0070C0"/>
              </a:solidFill>
            </a:endParaRPr>
          </a:p>
          <a:p>
            <a:pPr marL="685800" lvl="0" indent="0" algn="l" rtl="0">
              <a:lnSpc>
                <a:spcPct val="80000"/>
              </a:lnSpc>
              <a:spcBef>
                <a:spcPts val="0"/>
              </a:spcBef>
              <a:spcAft>
                <a:spcPts val="0"/>
              </a:spcAft>
              <a:buNone/>
            </a:pPr>
            <a:endParaRPr sz="360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a:solidFill>
                  <a:srgbClr val="0070C0"/>
                </a:solidFill>
              </a:rPr>
              <a:t>The college had to make some changes</a:t>
            </a:r>
            <a:endParaRPr/>
          </a:p>
          <a:p>
            <a:pPr marL="228600" lvl="0" indent="0" algn="l" rtl="0">
              <a:lnSpc>
                <a:spcPct val="80000"/>
              </a:lnSpc>
              <a:spcBef>
                <a:spcPts val="1000"/>
              </a:spcBef>
              <a:spcAft>
                <a:spcPts val="0"/>
              </a:spcAft>
              <a:buNone/>
            </a:pPr>
            <a:endParaRPr sz="3600">
              <a:solidFill>
                <a:srgbClr val="0070C0"/>
              </a:solidFill>
            </a:endParaRPr>
          </a:p>
          <a:p>
            <a:pPr marL="228600" lvl="0" indent="0" algn="l" rtl="0">
              <a:lnSpc>
                <a:spcPct val="80000"/>
              </a:lnSpc>
              <a:spcBef>
                <a:spcPts val="1000"/>
              </a:spcBef>
              <a:spcAft>
                <a:spcPts val="0"/>
              </a:spcAft>
              <a:buClr>
                <a:schemeClr val="dk1"/>
              </a:buClr>
              <a:buSzPts val="3600"/>
              <a:buNone/>
            </a:pPr>
            <a:endParaRPr sz="3600">
              <a:solidFill>
                <a:srgbClr val="0070C0"/>
              </a:solidFill>
            </a:endParaRPr>
          </a:p>
          <a:p>
            <a:pPr marL="228600" lvl="0" indent="0" algn="l" rtl="0">
              <a:lnSpc>
                <a:spcPct val="80000"/>
              </a:lnSpc>
              <a:spcBef>
                <a:spcPts val="1000"/>
              </a:spcBef>
              <a:spcAft>
                <a:spcPts val="0"/>
              </a:spcAft>
              <a:buClr>
                <a:schemeClr val="dk1"/>
              </a:buClr>
              <a:buSzPts val="3600"/>
              <a:buNone/>
            </a:pPr>
            <a:endParaRPr sz="3600">
              <a:solidFill>
                <a:srgbClr val="0070C0"/>
              </a:solidFill>
            </a:endParaRPr>
          </a:p>
          <a:p>
            <a:pPr marL="228600" lvl="0" indent="0" algn="l" rtl="0">
              <a:lnSpc>
                <a:spcPct val="80000"/>
              </a:lnSpc>
              <a:spcBef>
                <a:spcPts val="1000"/>
              </a:spcBef>
              <a:spcAft>
                <a:spcPts val="0"/>
              </a:spcAft>
              <a:buClr>
                <a:schemeClr val="dk1"/>
              </a:buClr>
              <a:buSzPts val="3600"/>
              <a:buNone/>
            </a:pPr>
            <a:endParaRPr sz="3600">
              <a:solidFill>
                <a:srgbClr val="0070C0"/>
              </a:solidFill>
            </a:endParaRPr>
          </a:p>
        </p:txBody>
      </p:sp>
      <p:pic>
        <p:nvPicPr>
          <p:cNvPr id="139" name="Google Shape;139;g5cc5de6074_1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40" name="Google Shape;140;g5cc5de6074_1_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B58F04F8-C7FC-A036-11F7-2D9BBC6E2A2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g5cc5de6074_1_14"/>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46" name="Google Shape;146;g5cc5de6074_1_14"/>
          <p:cNvPicPr preferRelativeResize="0"/>
          <p:nvPr/>
        </p:nvPicPr>
        <p:blipFill rotWithShape="1">
          <a:blip r:embed="rId4">
            <a:alphaModFix/>
          </a:blip>
          <a:srcRect/>
          <a:stretch/>
        </p:blipFill>
        <p:spPr>
          <a:xfrm>
            <a:off x="23731" y="97286"/>
            <a:ext cx="12116314" cy="5870130"/>
          </a:xfrm>
          <a:prstGeom prst="rect">
            <a:avLst/>
          </a:prstGeom>
          <a:noFill/>
          <a:ln>
            <a:noFill/>
          </a:ln>
        </p:spPr>
      </p:pic>
      <p:cxnSp>
        <p:nvCxnSpPr>
          <p:cNvPr id="147" name="Google Shape;147;g5cc5de6074_1_14"/>
          <p:cNvCxnSpPr/>
          <p:nvPr/>
        </p:nvCxnSpPr>
        <p:spPr>
          <a:xfrm flipH="1">
            <a:off x="23675" y="3548100"/>
            <a:ext cx="402600" cy="761700"/>
          </a:xfrm>
          <a:prstGeom prst="straightConnector1">
            <a:avLst/>
          </a:prstGeom>
          <a:noFill/>
          <a:ln w="25400" cap="flat" cmpd="sng">
            <a:solidFill>
              <a:srgbClr val="FFFF00"/>
            </a:solidFill>
            <a:prstDash val="solid"/>
            <a:miter lim="800000"/>
            <a:headEnd type="none" w="sm" len="sm"/>
            <a:tailEnd type="none" w="sm" len="sm"/>
          </a:ln>
        </p:spPr>
      </p:cxnSp>
      <p:cxnSp>
        <p:nvCxnSpPr>
          <p:cNvPr id="148" name="Google Shape;148;g5cc5de6074_1_14"/>
          <p:cNvCxnSpPr/>
          <p:nvPr/>
        </p:nvCxnSpPr>
        <p:spPr>
          <a:xfrm>
            <a:off x="2131375" y="3573175"/>
            <a:ext cx="2283000" cy="736500"/>
          </a:xfrm>
          <a:prstGeom prst="straightConnector1">
            <a:avLst/>
          </a:prstGeom>
          <a:noFill/>
          <a:ln w="25400" cap="flat" cmpd="sng">
            <a:solidFill>
              <a:srgbClr val="FFFF00"/>
            </a:solidFill>
            <a:prstDash val="solid"/>
            <a:miter lim="800000"/>
            <a:headEnd type="none" w="sm" len="sm"/>
            <a:tailEnd type="none" w="sm" len="sm"/>
          </a:ln>
        </p:spPr>
      </p:cxnSp>
      <p:pic>
        <p:nvPicPr>
          <p:cNvPr id="149" name="Google Shape;149;g5cc5de6074_1_14"/>
          <p:cNvPicPr preferRelativeResize="0"/>
          <p:nvPr/>
        </p:nvPicPr>
        <p:blipFill>
          <a:blip r:embed="rId5">
            <a:alphaModFix/>
          </a:blip>
          <a:stretch>
            <a:fillRect/>
          </a:stretch>
        </p:blipFill>
        <p:spPr>
          <a:xfrm>
            <a:off x="-2" y="4309825"/>
            <a:ext cx="4414275" cy="23852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5cc5de6074_1_35"/>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55" name="Google Shape;155;g5cc5de6074_1_35"/>
          <p:cNvPicPr preferRelativeResize="0"/>
          <p:nvPr/>
        </p:nvPicPr>
        <p:blipFill rotWithShape="1">
          <a:blip r:embed="rId4">
            <a:alphaModFix/>
          </a:blip>
          <a:srcRect/>
          <a:stretch/>
        </p:blipFill>
        <p:spPr>
          <a:xfrm>
            <a:off x="23731" y="97286"/>
            <a:ext cx="12116314" cy="5870130"/>
          </a:xfrm>
          <a:prstGeom prst="rect">
            <a:avLst/>
          </a:prstGeom>
          <a:noFill/>
          <a:ln>
            <a:noFill/>
          </a:ln>
        </p:spPr>
      </p:pic>
      <p:pic>
        <p:nvPicPr>
          <p:cNvPr id="156" name="Google Shape;156;g5cc5de6074_1_35"/>
          <p:cNvPicPr preferRelativeResize="0"/>
          <p:nvPr/>
        </p:nvPicPr>
        <p:blipFill>
          <a:blip r:embed="rId5">
            <a:alphaModFix/>
          </a:blip>
          <a:stretch>
            <a:fillRect/>
          </a:stretch>
        </p:blipFill>
        <p:spPr>
          <a:xfrm>
            <a:off x="852448" y="4360873"/>
            <a:ext cx="6569725" cy="2195425"/>
          </a:xfrm>
          <a:prstGeom prst="rect">
            <a:avLst/>
          </a:prstGeom>
          <a:noFill/>
          <a:ln>
            <a:noFill/>
          </a:ln>
        </p:spPr>
      </p:pic>
      <p:cxnSp>
        <p:nvCxnSpPr>
          <p:cNvPr id="157" name="Google Shape;157;g5cc5de6074_1_35"/>
          <p:cNvCxnSpPr/>
          <p:nvPr/>
        </p:nvCxnSpPr>
        <p:spPr>
          <a:xfrm flipH="1">
            <a:off x="877675" y="3472875"/>
            <a:ext cx="1855500" cy="890100"/>
          </a:xfrm>
          <a:prstGeom prst="straightConnector1">
            <a:avLst/>
          </a:prstGeom>
          <a:noFill/>
          <a:ln w="25400" cap="flat" cmpd="sng">
            <a:solidFill>
              <a:srgbClr val="FFFF00"/>
            </a:solidFill>
            <a:prstDash val="solid"/>
            <a:miter lim="800000"/>
            <a:headEnd type="none" w="sm" len="sm"/>
            <a:tailEnd type="none" w="sm" len="sm"/>
          </a:ln>
        </p:spPr>
      </p:cxnSp>
      <p:cxnSp>
        <p:nvCxnSpPr>
          <p:cNvPr id="158" name="Google Shape;158;g5cc5de6074_1_35"/>
          <p:cNvCxnSpPr/>
          <p:nvPr/>
        </p:nvCxnSpPr>
        <p:spPr>
          <a:xfrm>
            <a:off x="5679475" y="3460350"/>
            <a:ext cx="1730100" cy="890100"/>
          </a:xfrm>
          <a:prstGeom prst="straightConnector1">
            <a:avLst/>
          </a:prstGeom>
          <a:noFill/>
          <a:ln w="25400" cap="flat" cmpd="sng">
            <a:solidFill>
              <a:srgbClr val="FFFF00"/>
            </a:solidFill>
            <a:prstDash val="solid"/>
            <a:miter lim="800000"/>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g5cc5de6074_1_4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64" name="Google Shape;164;g5cc5de6074_1_43"/>
          <p:cNvPicPr preferRelativeResize="0"/>
          <p:nvPr/>
        </p:nvPicPr>
        <p:blipFill rotWithShape="1">
          <a:blip r:embed="rId4">
            <a:alphaModFix/>
          </a:blip>
          <a:srcRect/>
          <a:stretch/>
        </p:blipFill>
        <p:spPr>
          <a:xfrm>
            <a:off x="23731" y="97286"/>
            <a:ext cx="12116314" cy="5870130"/>
          </a:xfrm>
          <a:prstGeom prst="rect">
            <a:avLst/>
          </a:prstGeom>
          <a:noFill/>
          <a:ln>
            <a:noFill/>
          </a:ln>
        </p:spPr>
      </p:pic>
      <p:cxnSp>
        <p:nvCxnSpPr>
          <p:cNvPr id="165" name="Google Shape;165;g5cc5de6074_1_43"/>
          <p:cNvCxnSpPr/>
          <p:nvPr/>
        </p:nvCxnSpPr>
        <p:spPr>
          <a:xfrm flipH="1">
            <a:off x="5238875" y="3435275"/>
            <a:ext cx="1142700" cy="901800"/>
          </a:xfrm>
          <a:prstGeom prst="straightConnector1">
            <a:avLst/>
          </a:prstGeom>
          <a:noFill/>
          <a:ln w="25400" cap="flat" cmpd="sng">
            <a:solidFill>
              <a:srgbClr val="FFFF00"/>
            </a:solidFill>
            <a:prstDash val="solid"/>
            <a:miter lim="800000"/>
            <a:headEnd type="none" w="sm" len="sm"/>
            <a:tailEnd type="none" w="sm" len="sm"/>
          </a:ln>
        </p:spPr>
      </p:cxnSp>
      <p:cxnSp>
        <p:nvCxnSpPr>
          <p:cNvPr id="166" name="Google Shape;166;g5cc5de6074_1_43"/>
          <p:cNvCxnSpPr/>
          <p:nvPr/>
        </p:nvCxnSpPr>
        <p:spPr>
          <a:xfrm>
            <a:off x="7798300" y="3422725"/>
            <a:ext cx="1220100" cy="892200"/>
          </a:xfrm>
          <a:prstGeom prst="straightConnector1">
            <a:avLst/>
          </a:prstGeom>
          <a:noFill/>
          <a:ln w="25400" cap="flat" cmpd="sng">
            <a:solidFill>
              <a:srgbClr val="FFFF00"/>
            </a:solidFill>
            <a:prstDash val="solid"/>
            <a:miter lim="800000"/>
            <a:headEnd type="none" w="sm" len="sm"/>
            <a:tailEnd type="none" w="sm" len="sm"/>
          </a:ln>
        </p:spPr>
      </p:cxnSp>
      <p:pic>
        <p:nvPicPr>
          <p:cNvPr id="167" name="Google Shape;167;g5cc5de6074_1_43"/>
          <p:cNvPicPr preferRelativeResize="0"/>
          <p:nvPr/>
        </p:nvPicPr>
        <p:blipFill>
          <a:blip r:embed="rId5">
            <a:alphaModFix/>
          </a:blip>
          <a:stretch>
            <a:fillRect/>
          </a:stretch>
        </p:blipFill>
        <p:spPr>
          <a:xfrm>
            <a:off x="5179713" y="4337038"/>
            <a:ext cx="3838575" cy="21431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5cc5de6074_1_5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73" name="Google Shape;173;g5cc5de6074_1_51"/>
          <p:cNvPicPr preferRelativeResize="0"/>
          <p:nvPr/>
        </p:nvPicPr>
        <p:blipFill rotWithShape="1">
          <a:blip r:embed="rId4">
            <a:alphaModFix/>
          </a:blip>
          <a:srcRect/>
          <a:stretch/>
        </p:blipFill>
        <p:spPr>
          <a:xfrm>
            <a:off x="23731" y="97286"/>
            <a:ext cx="12116314" cy="5870130"/>
          </a:xfrm>
          <a:prstGeom prst="rect">
            <a:avLst/>
          </a:prstGeom>
          <a:noFill/>
          <a:ln>
            <a:noFill/>
          </a:ln>
        </p:spPr>
      </p:pic>
      <p:cxnSp>
        <p:nvCxnSpPr>
          <p:cNvPr id="174" name="Google Shape;174;g5cc5de6074_1_51"/>
          <p:cNvCxnSpPr/>
          <p:nvPr/>
        </p:nvCxnSpPr>
        <p:spPr>
          <a:xfrm flipH="1">
            <a:off x="6970825" y="3385125"/>
            <a:ext cx="1203600" cy="463800"/>
          </a:xfrm>
          <a:prstGeom prst="straightConnector1">
            <a:avLst/>
          </a:prstGeom>
          <a:noFill/>
          <a:ln w="25400" cap="flat" cmpd="sng">
            <a:solidFill>
              <a:srgbClr val="FFFF00"/>
            </a:solidFill>
            <a:prstDash val="solid"/>
            <a:miter lim="800000"/>
            <a:headEnd type="none" w="sm" len="sm"/>
            <a:tailEnd type="none" w="sm" len="sm"/>
          </a:ln>
        </p:spPr>
      </p:cxnSp>
      <p:cxnSp>
        <p:nvCxnSpPr>
          <p:cNvPr id="175" name="Google Shape;175;g5cc5de6074_1_51"/>
          <p:cNvCxnSpPr/>
          <p:nvPr/>
        </p:nvCxnSpPr>
        <p:spPr>
          <a:xfrm>
            <a:off x="9879525" y="3385125"/>
            <a:ext cx="1481100" cy="538200"/>
          </a:xfrm>
          <a:prstGeom prst="straightConnector1">
            <a:avLst/>
          </a:prstGeom>
          <a:noFill/>
          <a:ln w="25400" cap="flat" cmpd="sng">
            <a:solidFill>
              <a:srgbClr val="FFFF00"/>
            </a:solidFill>
            <a:prstDash val="solid"/>
            <a:miter lim="800000"/>
            <a:headEnd type="none" w="sm" len="sm"/>
            <a:tailEnd type="none" w="sm" len="sm"/>
          </a:ln>
        </p:spPr>
      </p:cxnSp>
      <p:pic>
        <p:nvPicPr>
          <p:cNvPr id="176" name="Google Shape;176;g5cc5de6074_1_51"/>
          <p:cNvPicPr preferRelativeResize="0"/>
          <p:nvPr/>
        </p:nvPicPr>
        <p:blipFill>
          <a:blip r:embed="rId5">
            <a:alphaModFix/>
          </a:blip>
          <a:stretch>
            <a:fillRect/>
          </a:stretch>
        </p:blipFill>
        <p:spPr>
          <a:xfrm>
            <a:off x="6931438" y="3923363"/>
            <a:ext cx="4429125" cy="17430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g5cc5de6074_1_59"/>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82" name="Google Shape;182;g5cc5de6074_1_59"/>
          <p:cNvPicPr preferRelativeResize="0"/>
          <p:nvPr/>
        </p:nvPicPr>
        <p:blipFill rotWithShape="1">
          <a:blip r:embed="rId4">
            <a:alphaModFix/>
          </a:blip>
          <a:srcRect/>
          <a:stretch/>
        </p:blipFill>
        <p:spPr>
          <a:xfrm>
            <a:off x="23731" y="97286"/>
            <a:ext cx="12116314" cy="5870130"/>
          </a:xfrm>
          <a:prstGeom prst="rect">
            <a:avLst/>
          </a:prstGeom>
          <a:noFill/>
          <a:ln>
            <a:noFill/>
          </a:ln>
        </p:spPr>
      </p:pic>
      <p:cxnSp>
        <p:nvCxnSpPr>
          <p:cNvPr id="183" name="Google Shape;183;g5cc5de6074_1_59"/>
          <p:cNvCxnSpPr/>
          <p:nvPr/>
        </p:nvCxnSpPr>
        <p:spPr>
          <a:xfrm flipH="1">
            <a:off x="8000900" y="3510500"/>
            <a:ext cx="2004000" cy="623400"/>
          </a:xfrm>
          <a:prstGeom prst="straightConnector1">
            <a:avLst/>
          </a:prstGeom>
          <a:noFill/>
          <a:ln w="25400" cap="flat" cmpd="sng">
            <a:solidFill>
              <a:srgbClr val="FFFF00"/>
            </a:solidFill>
            <a:prstDash val="solid"/>
            <a:miter lim="800000"/>
            <a:headEnd type="none" w="sm" len="sm"/>
            <a:tailEnd type="none" w="sm" len="sm"/>
          </a:ln>
        </p:spPr>
      </p:cxnSp>
      <p:cxnSp>
        <p:nvCxnSpPr>
          <p:cNvPr id="184" name="Google Shape;184;g5cc5de6074_1_59"/>
          <p:cNvCxnSpPr/>
          <p:nvPr/>
        </p:nvCxnSpPr>
        <p:spPr>
          <a:xfrm>
            <a:off x="11559550" y="3623325"/>
            <a:ext cx="580500" cy="510600"/>
          </a:xfrm>
          <a:prstGeom prst="straightConnector1">
            <a:avLst/>
          </a:prstGeom>
          <a:noFill/>
          <a:ln w="25400" cap="flat" cmpd="sng">
            <a:solidFill>
              <a:srgbClr val="FFFF00"/>
            </a:solidFill>
            <a:prstDash val="solid"/>
            <a:miter lim="800000"/>
            <a:headEnd type="none" w="sm" len="sm"/>
            <a:tailEnd type="none" w="sm" len="sm"/>
          </a:ln>
        </p:spPr>
      </p:cxnSp>
      <p:pic>
        <p:nvPicPr>
          <p:cNvPr id="185" name="Google Shape;185;g5cc5de6074_1_59"/>
          <p:cNvPicPr preferRelativeResize="0"/>
          <p:nvPr/>
        </p:nvPicPr>
        <p:blipFill>
          <a:blip r:embed="rId5">
            <a:alphaModFix/>
          </a:blip>
          <a:stretch>
            <a:fillRect/>
          </a:stretch>
        </p:blipFill>
        <p:spPr>
          <a:xfrm>
            <a:off x="8001000" y="4133925"/>
            <a:ext cx="4191000" cy="2095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g5d4ceba970_0_59"/>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91" name="Google Shape;191;g5d4ceba970_0_59"/>
          <p:cNvPicPr preferRelativeResize="0"/>
          <p:nvPr/>
        </p:nvPicPr>
        <p:blipFill rotWithShape="1">
          <a:blip r:embed="rId4">
            <a:alphaModFix/>
          </a:blip>
          <a:srcRect/>
          <a:stretch/>
        </p:blipFill>
        <p:spPr>
          <a:xfrm>
            <a:off x="41563" y="51954"/>
            <a:ext cx="3065317" cy="658396"/>
          </a:xfrm>
          <a:prstGeom prst="rect">
            <a:avLst/>
          </a:prstGeom>
          <a:noFill/>
          <a:ln>
            <a:noFill/>
          </a:ln>
        </p:spPr>
      </p:pic>
      <p:pic>
        <p:nvPicPr>
          <p:cNvPr id="192" name="Google Shape;192;g5d4ceba970_0_59"/>
          <p:cNvPicPr preferRelativeResize="0"/>
          <p:nvPr/>
        </p:nvPicPr>
        <p:blipFill>
          <a:blip r:embed="rId5">
            <a:alphaModFix/>
          </a:blip>
          <a:stretch>
            <a:fillRect/>
          </a:stretch>
        </p:blipFill>
        <p:spPr>
          <a:xfrm>
            <a:off x="254803" y="958271"/>
            <a:ext cx="11665449" cy="5857336"/>
          </a:xfrm>
          <a:prstGeom prst="rect">
            <a:avLst/>
          </a:prstGeom>
          <a:noFill/>
          <a:ln>
            <a:noFill/>
          </a:ln>
        </p:spPr>
      </p:pic>
      <p:sp>
        <p:nvSpPr>
          <p:cNvPr id="5" name="Rectangle 4">
            <a:extLst>
              <a:ext uri="{FF2B5EF4-FFF2-40B4-BE49-F238E27FC236}">
                <a16:creationId xmlns:a16="http://schemas.microsoft.com/office/drawing/2014/main" id="{ED8E467B-B4D5-62C2-9E45-FDD939618D1A}"/>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g5bb8f3f54b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98" name="Google Shape;198;g5bb8f3f54b_0_0"/>
          <p:cNvPicPr preferRelativeResize="0"/>
          <p:nvPr/>
        </p:nvPicPr>
        <p:blipFill rotWithShape="1">
          <a:blip r:embed="rId4">
            <a:alphaModFix/>
          </a:blip>
          <a:srcRect/>
          <a:stretch/>
        </p:blipFill>
        <p:spPr>
          <a:xfrm>
            <a:off x="41563" y="51954"/>
            <a:ext cx="3065317" cy="658396"/>
          </a:xfrm>
          <a:prstGeom prst="rect">
            <a:avLst/>
          </a:prstGeom>
          <a:noFill/>
          <a:ln>
            <a:noFill/>
          </a:ln>
        </p:spPr>
      </p:pic>
      <p:pic>
        <p:nvPicPr>
          <p:cNvPr id="199" name="Google Shape;199;g5bb8f3f54b_0_0"/>
          <p:cNvPicPr preferRelativeResize="0"/>
          <p:nvPr/>
        </p:nvPicPr>
        <p:blipFill>
          <a:blip r:embed="rId5">
            <a:alphaModFix/>
          </a:blip>
          <a:stretch>
            <a:fillRect/>
          </a:stretch>
        </p:blipFill>
        <p:spPr>
          <a:xfrm>
            <a:off x="704050" y="865075"/>
            <a:ext cx="10463612" cy="5209637"/>
          </a:xfrm>
          <a:prstGeom prst="rect">
            <a:avLst/>
          </a:prstGeom>
          <a:noFill/>
          <a:ln>
            <a:noFill/>
          </a:ln>
        </p:spPr>
      </p:pic>
      <p:sp>
        <p:nvSpPr>
          <p:cNvPr id="5" name="Rectangle 4">
            <a:extLst>
              <a:ext uri="{FF2B5EF4-FFF2-40B4-BE49-F238E27FC236}">
                <a16:creationId xmlns:a16="http://schemas.microsoft.com/office/drawing/2014/main" id="{47C70CFE-D7FA-F497-84C3-4EB4589E16FB}"/>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6" name="Google Shape;206;g5cbcf68ca2_0_0"/>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204" name="Google Shape;204;g5cbcf68ca2_0_0"/>
          <p:cNvSpPr txBox="1">
            <a:spLocks noGrp="1"/>
          </p:cNvSpPr>
          <p:nvPr>
            <p:ph type="title"/>
          </p:nvPr>
        </p:nvSpPr>
        <p:spPr>
          <a:xfrm>
            <a:off x="604480" y="943600"/>
            <a:ext cx="10778100" cy="57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Student Grades in the NSCC model:</a:t>
            </a:r>
            <a:endParaRPr sz="3600" b="1" dirty="0">
              <a:solidFill>
                <a:srgbClr val="0070C0"/>
              </a:solidFill>
            </a:endParaRPr>
          </a:p>
        </p:txBody>
      </p:sp>
      <p:sp>
        <p:nvSpPr>
          <p:cNvPr id="205" name="Google Shape;205;g5cbcf68ca2_0_0"/>
          <p:cNvSpPr txBox="1">
            <a:spLocks noGrp="1"/>
          </p:cNvSpPr>
          <p:nvPr>
            <p:ph type="body" idx="1"/>
          </p:nvPr>
        </p:nvSpPr>
        <p:spPr>
          <a:xfrm>
            <a:off x="550278" y="1674800"/>
            <a:ext cx="11074500" cy="50277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The grades the students are awarded in the NSCC Ind. Tech hybrid courses are: A, B or F.</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The hands-on assessment (HOA) must have 100% mastery, so students have to get 100.  This is not averaged into the grade.  It is required.</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The knowledge &amp; application assessment (KAA for short) is the cognitive, online assessment.  Student have to get at least an 80% on this assessment to pass the module.  They have two tries at taking KAA in each module. </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16 assessments in each course (8 online, 8 hands-on)</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07" name="Google Shape;207;g5cbcf68ca2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D8F9FA4D-3358-2AFA-2BA2-8342F8DF68C3}"/>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5BC875-8DD9-4505-A55C-99AD9897C7C9}"/>
              </a:ext>
            </a:extLst>
          </p:cNvPr>
          <p:cNvSpPr/>
          <p:nvPr/>
        </p:nvSpPr>
        <p:spPr>
          <a:xfrm>
            <a:off x="-8472" y="8083"/>
            <a:ext cx="12192000" cy="1148999"/>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9393984" y="6229429"/>
            <a:ext cx="2714286" cy="628571"/>
          </a:xfrm>
          <a:prstGeom prst="rect">
            <a:avLst/>
          </a:prstGeom>
        </p:spPr>
      </p:pic>
      <p:pic>
        <p:nvPicPr>
          <p:cNvPr id="5" name="Picture 4">
            <a:extLst>
              <a:ext uri="{FF2B5EF4-FFF2-40B4-BE49-F238E27FC236}">
                <a16:creationId xmlns:a16="http://schemas.microsoft.com/office/drawing/2014/main" id="{70261A07-EE4F-44D1-88BB-2158B23FCE18}"/>
              </a:ext>
            </a:extLst>
          </p:cNvPr>
          <p:cNvPicPr>
            <a:picLocks noChangeAspect="1"/>
          </p:cNvPicPr>
          <p:nvPr/>
        </p:nvPicPr>
        <p:blipFill>
          <a:blip r:embed="rId3"/>
          <a:stretch>
            <a:fillRect/>
          </a:stretch>
        </p:blipFill>
        <p:spPr>
          <a:xfrm>
            <a:off x="2533025" y="1157082"/>
            <a:ext cx="6624348" cy="5671654"/>
          </a:xfrm>
          <a:prstGeom prst="rect">
            <a:avLst/>
          </a:prstGeom>
        </p:spPr>
      </p:pic>
      <p:pic>
        <p:nvPicPr>
          <p:cNvPr id="8" name="Picture 7">
            <a:extLst>
              <a:ext uri="{FF2B5EF4-FFF2-40B4-BE49-F238E27FC236}">
                <a16:creationId xmlns:a16="http://schemas.microsoft.com/office/drawing/2014/main" id="{ACD4C14D-3B31-4B07-84C3-EA3B6F04BA82}"/>
              </a:ext>
            </a:extLst>
          </p:cNvPr>
          <p:cNvPicPr>
            <a:picLocks noChangeAspect="1"/>
          </p:cNvPicPr>
          <p:nvPr/>
        </p:nvPicPr>
        <p:blipFill>
          <a:blip r:embed="rId3"/>
          <a:stretch>
            <a:fillRect/>
          </a:stretch>
        </p:blipFill>
        <p:spPr>
          <a:xfrm>
            <a:off x="0" y="-11041"/>
            <a:ext cx="1386672" cy="1187245"/>
          </a:xfrm>
          <a:prstGeom prst="rect">
            <a:avLst/>
          </a:prstGeom>
        </p:spPr>
      </p:pic>
      <p:sp>
        <p:nvSpPr>
          <p:cNvPr id="7" name="Google Shape;91;p2">
            <a:extLst>
              <a:ext uri="{FF2B5EF4-FFF2-40B4-BE49-F238E27FC236}">
                <a16:creationId xmlns:a16="http://schemas.microsoft.com/office/drawing/2014/main" id="{F9484EBE-2062-474B-A0CE-20578E1387EA}"/>
              </a:ext>
            </a:extLst>
          </p:cNvPr>
          <p:cNvSpPr txBox="1">
            <a:spLocks/>
          </p:cNvSpPr>
          <p:nvPr/>
        </p:nvSpPr>
        <p:spPr>
          <a:xfrm>
            <a:off x="1719943" y="131058"/>
            <a:ext cx="10247086" cy="801255"/>
          </a:xfrm>
          <a:prstGeom prst="rect">
            <a:avLst/>
          </a:prstGeom>
          <a:noFill/>
          <a:ln>
            <a:noFill/>
          </a:ln>
        </p:spPr>
        <p:txBody>
          <a:bodyPr spcFirstLastPara="1" vert="horz" wrap="square" lIns="91425" tIns="45700" rIns="91425" bIns="4570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rgbClr val="0070C0"/>
              </a:buClr>
              <a:buSzPts val="4400"/>
            </a:pPr>
            <a:r>
              <a:rPr lang="en-US" sz="3600" b="1" dirty="0">
                <a:solidFill>
                  <a:srgbClr val="0070C0"/>
                </a:solidFill>
                <a:latin typeface="Times New Roman" panose="02020603050405020304" pitchFamily="18" charset="0"/>
                <a:cs typeface="Times New Roman" panose="02020603050405020304" pitchFamily="18" charset="0"/>
              </a:rPr>
              <a:t>Instructional Elements to Improve Technical Courses</a:t>
            </a:r>
          </a:p>
        </p:txBody>
      </p:sp>
    </p:spTree>
    <p:extLst>
      <p:ext uri="{BB962C8B-B14F-4D97-AF65-F5344CB8AC3E}">
        <p14:creationId xmlns:p14="http://schemas.microsoft.com/office/powerpoint/2010/main" val="2391479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5d7ac9e4d7_0_24"/>
          <p:cNvSpPr txBox="1">
            <a:spLocks noGrp="1"/>
          </p:cNvSpPr>
          <p:nvPr>
            <p:ph type="title"/>
          </p:nvPr>
        </p:nvSpPr>
        <p:spPr>
          <a:xfrm>
            <a:off x="643690" y="1009401"/>
            <a:ext cx="10778100" cy="53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What’s in it for Me?  The Stakeholders Perspective:</a:t>
            </a:r>
            <a:endParaRPr sz="3600" b="1" dirty="0">
              <a:solidFill>
                <a:srgbClr val="0070C0"/>
              </a:solidFill>
            </a:endParaRPr>
          </a:p>
        </p:txBody>
      </p:sp>
      <p:sp>
        <p:nvSpPr>
          <p:cNvPr id="213" name="Google Shape;213;g5d7ac9e4d7_0_24"/>
          <p:cNvSpPr txBox="1">
            <a:spLocks noGrp="1"/>
          </p:cNvSpPr>
          <p:nvPr>
            <p:ph type="body" idx="1"/>
          </p:nvPr>
        </p:nvSpPr>
        <p:spPr>
          <a:xfrm>
            <a:off x="495490" y="1790322"/>
            <a:ext cx="11074500" cy="4935300"/>
          </a:xfrm>
          <a:prstGeom prst="rect">
            <a:avLst/>
          </a:prstGeom>
          <a:noFill/>
          <a:ln>
            <a:noFill/>
          </a:ln>
        </p:spPr>
        <p:txBody>
          <a:bodyPr spcFirstLastPara="1" wrap="square" lIns="91425" tIns="45700" rIns="91425" bIns="45700" anchor="t" anchorCtr="0">
            <a:noAutofit/>
          </a:bodyPr>
          <a:lstStyle/>
          <a:p>
            <a:pPr marL="228600" lvl="0" indent="-190500" algn="l" rtl="0">
              <a:lnSpc>
                <a:spcPct val="80000"/>
              </a:lnSpc>
              <a:spcBef>
                <a:spcPts val="0"/>
              </a:spcBef>
              <a:spcAft>
                <a:spcPts val="0"/>
              </a:spcAft>
              <a:buClr>
                <a:srgbClr val="0070C0"/>
              </a:buClr>
              <a:buSzPts val="3000"/>
              <a:buChar char="•"/>
            </a:pPr>
            <a:r>
              <a:rPr lang="en-US" sz="3000" b="1" dirty="0">
                <a:solidFill>
                  <a:srgbClr val="0070C0"/>
                </a:solidFill>
              </a:rPr>
              <a:t>Students</a:t>
            </a:r>
            <a:r>
              <a:rPr lang="en-US" sz="3000" dirty="0">
                <a:solidFill>
                  <a:srgbClr val="0070C0"/>
                </a:solidFill>
              </a:rPr>
              <a:t>: Students like the 24/7 access to the course materials, and knowing what is expected of them for the assessments.</a:t>
            </a:r>
            <a:endParaRPr sz="3000" dirty="0">
              <a:solidFill>
                <a:srgbClr val="0070C0"/>
              </a:solidFill>
            </a:endParaRPr>
          </a:p>
          <a:p>
            <a:pPr marL="228600" lvl="0" indent="0" algn="l" rtl="0">
              <a:lnSpc>
                <a:spcPct val="80000"/>
              </a:lnSpc>
              <a:spcBef>
                <a:spcPts val="0"/>
              </a:spcBef>
              <a:spcAft>
                <a:spcPts val="0"/>
              </a:spcAft>
              <a:buNone/>
            </a:pPr>
            <a:endParaRPr sz="3000" dirty="0">
              <a:solidFill>
                <a:srgbClr val="0070C0"/>
              </a:solidFill>
            </a:endParaRPr>
          </a:p>
          <a:p>
            <a:pPr marL="228600" lvl="0" indent="-190500" algn="l" rtl="0">
              <a:lnSpc>
                <a:spcPct val="80000"/>
              </a:lnSpc>
              <a:spcBef>
                <a:spcPts val="0"/>
              </a:spcBef>
              <a:spcAft>
                <a:spcPts val="0"/>
              </a:spcAft>
              <a:buClr>
                <a:srgbClr val="0070C0"/>
              </a:buClr>
              <a:buSzPts val="3000"/>
              <a:buChar char="•"/>
            </a:pPr>
            <a:r>
              <a:rPr lang="en-US" sz="3000" b="1" dirty="0">
                <a:solidFill>
                  <a:srgbClr val="0070C0"/>
                </a:solidFill>
              </a:rPr>
              <a:t>Faculty</a:t>
            </a:r>
            <a:r>
              <a:rPr lang="en-US" sz="3000" dirty="0">
                <a:solidFill>
                  <a:srgbClr val="0070C0"/>
                </a:solidFill>
              </a:rPr>
              <a:t>: Faculty like the consistency in the curriculum, and that all materials are developed, so they do not have to spend time preparing for a class.  They also like the flexibility of time on campus.</a:t>
            </a:r>
            <a:endParaRPr sz="3000" dirty="0">
              <a:solidFill>
                <a:srgbClr val="0070C0"/>
              </a:solidFill>
            </a:endParaRPr>
          </a:p>
          <a:p>
            <a:pPr marL="228600" lvl="0" indent="0" algn="l" rtl="0">
              <a:lnSpc>
                <a:spcPct val="80000"/>
              </a:lnSpc>
              <a:spcBef>
                <a:spcPts val="0"/>
              </a:spcBef>
              <a:spcAft>
                <a:spcPts val="0"/>
              </a:spcAft>
              <a:buNone/>
            </a:pPr>
            <a:endParaRPr sz="3000" dirty="0">
              <a:solidFill>
                <a:srgbClr val="0070C0"/>
              </a:solidFill>
            </a:endParaRPr>
          </a:p>
          <a:p>
            <a:pPr marL="228600" lvl="0" indent="-190500" algn="l" rtl="0">
              <a:lnSpc>
                <a:spcPct val="80000"/>
              </a:lnSpc>
              <a:spcBef>
                <a:spcPts val="0"/>
              </a:spcBef>
              <a:spcAft>
                <a:spcPts val="0"/>
              </a:spcAft>
              <a:buClr>
                <a:srgbClr val="0070C0"/>
              </a:buClr>
              <a:buSzPts val="3000"/>
              <a:buChar char="•"/>
            </a:pPr>
            <a:r>
              <a:rPr lang="en-US" sz="3000" b="1" dirty="0">
                <a:solidFill>
                  <a:srgbClr val="0070C0"/>
                </a:solidFill>
              </a:rPr>
              <a:t>Employers</a:t>
            </a:r>
            <a:r>
              <a:rPr lang="en-US" sz="3000" dirty="0">
                <a:solidFill>
                  <a:srgbClr val="0070C0"/>
                </a:solidFill>
              </a:rPr>
              <a:t>: Employers like the more accessible classes for their employees, and better prepared graduates.  They really like the assessment model of student accountability.</a:t>
            </a:r>
            <a:endParaRPr sz="3000" dirty="0">
              <a:solidFill>
                <a:srgbClr val="0070C0"/>
              </a:solidFill>
            </a:endParaRPr>
          </a:p>
          <a:p>
            <a:pPr marL="0" lvl="0" indent="0" algn="l" rtl="0">
              <a:lnSpc>
                <a:spcPct val="80000"/>
              </a:lnSpc>
              <a:spcBef>
                <a:spcPts val="0"/>
              </a:spcBef>
              <a:spcAft>
                <a:spcPts val="0"/>
              </a:spcAft>
              <a:buNone/>
            </a:pPr>
            <a:endParaRPr sz="3000" dirty="0">
              <a:solidFill>
                <a:srgbClr val="0070C0"/>
              </a:solidFill>
            </a:endParaRPr>
          </a:p>
          <a:p>
            <a:pPr marL="228600" lvl="0" indent="-190500" algn="l" rtl="0">
              <a:lnSpc>
                <a:spcPct val="80000"/>
              </a:lnSpc>
              <a:spcBef>
                <a:spcPts val="0"/>
              </a:spcBef>
              <a:spcAft>
                <a:spcPts val="0"/>
              </a:spcAft>
              <a:buClr>
                <a:srgbClr val="0070C0"/>
              </a:buClr>
              <a:buSzPts val="3000"/>
              <a:buChar char="•"/>
            </a:pPr>
            <a:r>
              <a:rPr lang="en-US" sz="3000" b="1" dirty="0">
                <a:solidFill>
                  <a:srgbClr val="0070C0"/>
                </a:solidFill>
              </a:rPr>
              <a:t>College</a:t>
            </a:r>
            <a:r>
              <a:rPr lang="en-US" sz="3000" dirty="0">
                <a:solidFill>
                  <a:srgbClr val="0070C0"/>
                </a:solidFill>
              </a:rPr>
              <a:t>: Increase in enrollment, increase in retention (SSI), and knowing that the other 3 stakeholders are happy.</a:t>
            </a:r>
            <a:endParaRPr sz="3000" dirty="0">
              <a:solidFill>
                <a:srgbClr val="0070C0"/>
              </a:solidFill>
            </a:endParaRPr>
          </a:p>
          <a:p>
            <a:pPr marL="228600" lvl="0" indent="0" algn="l" rtl="0">
              <a:lnSpc>
                <a:spcPct val="80000"/>
              </a:lnSpc>
              <a:spcBef>
                <a:spcPts val="1000"/>
              </a:spcBef>
              <a:spcAft>
                <a:spcPts val="0"/>
              </a:spcAft>
              <a:buClr>
                <a:schemeClr val="dk1"/>
              </a:buClr>
              <a:buSzPts val="3600"/>
              <a:buNone/>
            </a:pPr>
            <a:endParaRPr sz="30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14" name="Google Shape;214;g5d7ac9e4d7_0_24"/>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15" name="Google Shape;215;g5d7ac9e4d7_0_24"/>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75382637-63A4-B4AA-2781-D3B7A6E51277}"/>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5d2617f6e4_0_7"/>
          <p:cNvSpPr txBox="1">
            <a:spLocks noGrp="1"/>
          </p:cNvSpPr>
          <p:nvPr>
            <p:ph type="title"/>
          </p:nvPr>
        </p:nvSpPr>
        <p:spPr>
          <a:xfrm>
            <a:off x="550278" y="958271"/>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A Few Lessons Learned:</a:t>
            </a:r>
            <a:endParaRPr sz="3600" b="1" dirty="0">
              <a:solidFill>
                <a:srgbClr val="0070C0"/>
              </a:solidFill>
            </a:endParaRPr>
          </a:p>
        </p:txBody>
      </p:sp>
      <p:sp>
        <p:nvSpPr>
          <p:cNvPr id="221" name="Google Shape;221;g5d2617f6e4_0_7"/>
          <p:cNvSpPr txBox="1">
            <a:spLocks noGrp="1"/>
          </p:cNvSpPr>
          <p:nvPr>
            <p:ph type="body" idx="1"/>
          </p:nvPr>
        </p:nvSpPr>
        <p:spPr>
          <a:xfrm>
            <a:off x="550278" y="1642164"/>
            <a:ext cx="11074500" cy="4978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This is a team effort.  Support each other and have a common cause with the end goal in mind.  Don’t be critical of each other.</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Student learning behavior will follow the assessment model.  The employers wanted more hands-on learning.  By requiring HOAs, students wanted more lab time.</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Online was new for us, so we had to change the faculty culture.  We also had to change the student culture. </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We learned not to use the CBE term, but how the elements of CBE are embedded in the model</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22" name="Google Shape;222;g5d2617f6e4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23" name="Google Shape;223;g5d2617f6e4_0_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6A9CB230-DF48-8DC0-56AC-DAB49C137C90}"/>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5bb8f3f54b_0_31"/>
          <p:cNvSpPr txBox="1">
            <a:spLocks noGrp="1"/>
          </p:cNvSpPr>
          <p:nvPr>
            <p:ph type="title"/>
          </p:nvPr>
        </p:nvSpPr>
        <p:spPr>
          <a:xfrm>
            <a:off x="575733" y="89529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A Few Lessons Learned cont.:</a:t>
            </a:r>
            <a:endParaRPr b="1" dirty="0">
              <a:solidFill>
                <a:srgbClr val="0070C0"/>
              </a:solidFill>
            </a:endParaRPr>
          </a:p>
        </p:txBody>
      </p:sp>
      <p:sp>
        <p:nvSpPr>
          <p:cNvPr id="229" name="Google Shape;229;g5bb8f3f54b_0_31"/>
          <p:cNvSpPr txBox="1">
            <a:spLocks noGrp="1"/>
          </p:cNvSpPr>
          <p:nvPr>
            <p:ph type="body" idx="1"/>
          </p:nvPr>
        </p:nvSpPr>
        <p:spPr>
          <a:xfrm>
            <a:off x="495489" y="1900641"/>
            <a:ext cx="11074500" cy="47640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This model has moved the student learning off the shoulders of the faculty, to the student.  Students are responsible for their learning, and when they take their assessments.</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Employers really like this model since all of the curriculum is developed.  A positive thing for the companies was if they sponsored students into a course that had two sections with two different instructors, the students get the same learning experience.  Reducing the variance.</a:t>
            </a:r>
            <a:endParaRPr sz="3600" dirty="0">
              <a:solidFill>
                <a:srgbClr val="0070C0"/>
              </a:solidFill>
            </a:endParaRPr>
          </a:p>
        </p:txBody>
      </p:sp>
      <p:pic>
        <p:nvPicPr>
          <p:cNvPr id="230" name="Google Shape;230;g5bb8f3f54b_0_3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31" name="Google Shape;231;g5bb8f3f54b_0_31"/>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BCBB8245-81F1-A815-F7E0-E668E944607D}"/>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5d2617f6e4_0_21"/>
          <p:cNvSpPr txBox="1">
            <a:spLocks noGrp="1"/>
          </p:cNvSpPr>
          <p:nvPr>
            <p:ph type="title"/>
          </p:nvPr>
        </p:nvSpPr>
        <p:spPr>
          <a:xfrm>
            <a:off x="558750" y="914400"/>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A Few Lessons Learned cont.:</a:t>
            </a:r>
            <a:endParaRPr b="1" dirty="0">
              <a:solidFill>
                <a:srgbClr val="0070C0"/>
              </a:solidFill>
            </a:endParaRPr>
          </a:p>
        </p:txBody>
      </p:sp>
      <p:sp>
        <p:nvSpPr>
          <p:cNvPr id="237" name="Google Shape;237;g5d2617f6e4_0_21"/>
          <p:cNvSpPr txBox="1">
            <a:spLocks noGrp="1"/>
          </p:cNvSpPr>
          <p:nvPr>
            <p:ph type="body" idx="1"/>
          </p:nvPr>
        </p:nvSpPr>
        <p:spPr>
          <a:xfrm>
            <a:off x="558750" y="1820717"/>
            <a:ext cx="11074500" cy="4377779"/>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CBE type of technical courses must have a solid structure.  How we did technical courses before did not need as much structure.</a:t>
            </a:r>
            <a:endParaRPr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Until our Ind. Tech. hybrid courses, online courses were a wild west rodeo.  10 different courses, and they may all look different.  Huge negative for the students.</a:t>
            </a:r>
            <a:endParaRPr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Our faculty needed to become more literate in the digital world (not just computer literate), due to the moving online, and they needed a support structure.  </a:t>
            </a:r>
            <a:endParaRPr sz="3600" dirty="0">
              <a:solidFill>
                <a:srgbClr val="0070C0"/>
              </a:solidFill>
            </a:endParaRPr>
          </a:p>
        </p:txBody>
      </p:sp>
      <p:pic>
        <p:nvPicPr>
          <p:cNvPr id="238" name="Google Shape;238;g5d2617f6e4_0_2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39" name="Google Shape;239;g5d2617f6e4_0_21"/>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EE096482-0ABE-9EC4-CFCF-8BF018AD7A4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5d2aa76a58_0_75"/>
          <p:cNvSpPr txBox="1">
            <a:spLocks noGrp="1"/>
          </p:cNvSpPr>
          <p:nvPr>
            <p:ph type="title"/>
          </p:nvPr>
        </p:nvSpPr>
        <p:spPr>
          <a:xfrm>
            <a:off x="558750" y="880350"/>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A Few Lessons Learned cont.:</a:t>
            </a:r>
            <a:endParaRPr b="1" dirty="0">
              <a:solidFill>
                <a:srgbClr val="0070C0"/>
              </a:solidFill>
            </a:endParaRPr>
          </a:p>
        </p:txBody>
      </p:sp>
      <p:sp>
        <p:nvSpPr>
          <p:cNvPr id="245" name="Google Shape;245;g5d2aa76a58_0_75"/>
          <p:cNvSpPr txBox="1">
            <a:spLocks noGrp="1"/>
          </p:cNvSpPr>
          <p:nvPr>
            <p:ph type="body" idx="1"/>
          </p:nvPr>
        </p:nvSpPr>
        <p:spPr>
          <a:xfrm>
            <a:off x="550278" y="1681650"/>
            <a:ext cx="11074500" cy="4742154"/>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Faculty and developers had to become more literate in the digital world, such as:</a:t>
            </a:r>
            <a:endParaRPr sz="3600" dirty="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dirty="0">
                <a:solidFill>
                  <a:srgbClr val="0070C0"/>
                </a:solidFill>
              </a:rPr>
              <a:t>Cloud based applications and storage</a:t>
            </a:r>
            <a:endParaRPr sz="3600" dirty="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dirty="0">
                <a:solidFill>
                  <a:srgbClr val="0070C0"/>
                </a:solidFill>
              </a:rPr>
              <a:t>Internet/browser basics</a:t>
            </a:r>
            <a:endParaRPr sz="3600" dirty="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dirty="0">
                <a:solidFill>
                  <a:srgbClr val="0070C0"/>
                </a:solidFill>
              </a:rPr>
              <a:t>Networking basics (Ethernet, </a:t>
            </a:r>
            <a:r>
              <a:rPr lang="en-US" sz="3600" dirty="0" err="1">
                <a:solidFill>
                  <a:srgbClr val="0070C0"/>
                </a:solidFill>
              </a:rPr>
              <a:t>WiFi</a:t>
            </a:r>
            <a:r>
              <a:rPr lang="en-US" sz="3600" dirty="0">
                <a:solidFill>
                  <a:srgbClr val="0070C0"/>
                </a:solidFill>
              </a:rPr>
              <a:t>, 4/5G)</a:t>
            </a:r>
            <a:endParaRPr sz="3600" dirty="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dirty="0">
                <a:solidFill>
                  <a:srgbClr val="0070C0"/>
                </a:solidFill>
              </a:rPr>
              <a:t>Portable devices (phones, phablets &amp; tablets)</a:t>
            </a:r>
            <a:endParaRPr sz="3600" dirty="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dirty="0" err="1">
                <a:solidFill>
                  <a:srgbClr val="0070C0"/>
                </a:solidFill>
              </a:rPr>
              <a:t>Powerpoint</a:t>
            </a:r>
            <a:r>
              <a:rPr lang="en-US" sz="3600" dirty="0">
                <a:solidFill>
                  <a:srgbClr val="0070C0"/>
                </a:solidFill>
              </a:rPr>
              <a:t> for a graphics container</a:t>
            </a:r>
            <a:endParaRPr sz="3600" dirty="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dirty="0">
                <a:solidFill>
                  <a:srgbClr val="0070C0"/>
                </a:solidFill>
              </a:rPr>
              <a:t>Using a camera for photos and videos</a:t>
            </a:r>
            <a:endParaRPr sz="3600" dirty="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dirty="0">
                <a:solidFill>
                  <a:srgbClr val="0070C0"/>
                </a:solidFill>
              </a:rPr>
              <a:t>Snagit for capturing portions of computer screen</a:t>
            </a:r>
          </a:p>
          <a:p>
            <a:pPr marL="685800" lvl="1" indent="-342900" algn="l" rtl="0">
              <a:lnSpc>
                <a:spcPct val="80000"/>
              </a:lnSpc>
              <a:spcBef>
                <a:spcPts val="0"/>
              </a:spcBef>
              <a:spcAft>
                <a:spcPts val="0"/>
              </a:spcAft>
              <a:buClr>
                <a:srgbClr val="0070C0"/>
              </a:buClr>
              <a:buSzPts val="3600"/>
              <a:buChar char="•"/>
            </a:pPr>
            <a:r>
              <a:rPr lang="en-US" sz="3600" dirty="0">
                <a:solidFill>
                  <a:srgbClr val="0070C0"/>
                </a:solidFill>
              </a:rPr>
              <a:t>Capture video, produce and upload to YouTube</a:t>
            </a:r>
            <a:endParaRPr sz="3600" dirty="0">
              <a:solidFill>
                <a:srgbClr val="0070C0"/>
              </a:solidFill>
            </a:endParaRPr>
          </a:p>
          <a:p>
            <a:pPr marL="228600" lvl="0" indent="0" algn="l" rtl="0">
              <a:lnSpc>
                <a:spcPct val="80000"/>
              </a:lnSpc>
              <a:spcBef>
                <a:spcPts val="0"/>
              </a:spcBef>
              <a:spcAft>
                <a:spcPts val="0"/>
              </a:spcAft>
              <a:buNone/>
            </a:pPr>
            <a:r>
              <a:rPr lang="en-US" sz="3600" dirty="0">
                <a:solidFill>
                  <a:srgbClr val="0070C0"/>
                </a:solidFill>
              </a:rPr>
              <a:t> </a:t>
            </a:r>
            <a:endParaRPr sz="3600" dirty="0">
              <a:solidFill>
                <a:srgbClr val="0070C0"/>
              </a:solidFill>
            </a:endParaRPr>
          </a:p>
        </p:txBody>
      </p:sp>
      <p:pic>
        <p:nvPicPr>
          <p:cNvPr id="246" name="Google Shape;246;g5d2aa76a58_0_75"/>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47" name="Google Shape;247;g5d2aa76a58_0_75"/>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59CF8341-72F6-A48B-B3A1-76E77D0F36CE}"/>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51" name="Google Shape;351;g5d4ceba970_0_31"/>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349" name="Google Shape;349;g5d4ceba970_0_31"/>
          <p:cNvSpPr txBox="1">
            <a:spLocks noGrp="1"/>
          </p:cNvSpPr>
          <p:nvPr>
            <p:ph type="title"/>
          </p:nvPr>
        </p:nvSpPr>
        <p:spPr>
          <a:xfrm>
            <a:off x="558750" y="900745"/>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Aligning the Curriculum to Employer Needs</a:t>
            </a:r>
            <a:endParaRPr sz="3600" b="1" dirty="0">
              <a:solidFill>
                <a:srgbClr val="0070C0"/>
              </a:solidFill>
            </a:endParaRPr>
          </a:p>
        </p:txBody>
      </p:sp>
      <p:sp>
        <p:nvSpPr>
          <p:cNvPr id="350" name="Google Shape;350;g5d4ceba970_0_31"/>
          <p:cNvSpPr txBox="1">
            <a:spLocks noGrp="1"/>
          </p:cNvSpPr>
          <p:nvPr>
            <p:ph type="body" idx="1"/>
          </p:nvPr>
        </p:nvSpPr>
        <p:spPr>
          <a:xfrm>
            <a:off x="558750" y="1609757"/>
            <a:ext cx="11074500" cy="5086500"/>
          </a:xfrm>
          <a:prstGeom prst="rect">
            <a:avLst/>
          </a:prstGeom>
          <a:noFill/>
          <a:ln>
            <a:noFill/>
          </a:ln>
        </p:spPr>
        <p:txBody>
          <a:bodyPr spcFirstLastPara="1" wrap="square" lIns="91425" tIns="45700" rIns="91425" bIns="45700" anchor="t" anchorCtr="0">
            <a:noAutofit/>
          </a:bodyPr>
          <a:lstStyle/>
          <a:p>
            <a:pPr marL="228600" lvl="0" indent="0" algn="l" rtl="0">
              <a:lnSpc>
                <a:spcPct val="80000"/>
              </a:lnSpc>
              <a:spcBef>
                <a:spcPts val="0"/>
              </a:spcBef>
              <a:spcAft>
                <a:spcPts val="0"/>
              </a:spcAft>
              <a:buNone/>
            </a:pPr>
            <a:r>
              <a:rPr lang="en-US" sz="3600" u="sng" dirty="0">
                <a:solidFill>
                  <a:srgbClr val="0070C0"/>
                </a:solidFill>
              </a:rPr>
              <a:t>Topic Outcomes</a:t>
            </a:r>
            <a:r>
              <a:rPr lang="en-US" sz="3600" dirty="0">
                <a:solidFill>
                  <a:srgbClr val="0070C0"/>
                </a:solidFill>
              </a:rPr>
              <a:t>:</a:t>
            </a:r>
            <a:endParaRPr sz="3600" dirty="0">
              <a:solidFill>
                <a:srgbClr val="0070C0"/>
              </a:solidFill>
            </a:endParaRPr>
          </a:p>
          <a:p>
            <a:pPr marL="228600" lvl="0" indent="0" algn="l" rtl="0">
              <a:lnSpc>
                <a:spcPct val="80000"/>
              </a:lnSpc>
              <a:spcBef>
                <a:spcPts val="0"/>
              </a:spcBef>
              <a:spcAft>
                <a:spcPts val="0"/>
              </a:spcAft>
              <a:buNone/>
            </a:pPr>
            <a:endParaRPr sz="24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How does Terra currently engages employers</a:t>
            </a:r>
            <a:endParaRPr sz="3600" dirty="0">
              <a:solidFill>
                <a:srgbClr val="0070C0"/>
              </a:solidFill>
            </a:endParaRPr>
          </a:p>
          <a:p>
            <a:pPr marL="228600" lvl="0" indent="0" algn="l" rtl="0">
              <a:lnSpc>
                <a:spcPct val="80000"/>
              </a:lnSpc>
              <a:spcBef>
                <a:spcPts val="1000"/>
              </a:spcBef>
              <a:spcAft>
                <a:spcPts val="0"/>
              </a:spcAft>
              <a:buNone/>
            </a:pPr>
            <a:endParaRPr sz="24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Explain the three types of employer engagement</a:t>
            </a:r>
            <a:endParaRPr sz="3600" dirty="0">
              <a:solidFill>
                <a:srgbClr val="0070C0"/>
              </a:solidFill>
            </a:endParaRPr>
          </a:p>
          <a:p>
            <a:pPr marL="228600" lvl="0" indent="0" algn="l" rtl="0">
              <a:lnSpc>
                <a:spcPct val="80000"/>
              </a:lnSpc>
              <a:spcBef>
                <a:spcPts val="1000"/>
              </a:spcBef>
              <a:spcAft>
                <a:spcPts val="0"/>
              </a:spcAft>
              <a:buNone/>
            </a:pPr>
            <a:endParaRPr sz="24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Explain the purpose of an Industry SME group</a:t>
            </a:r>
            <a:endParaRPr sz="3600" dirty="0">
              <a:solidFill>
                <a:srgbClr val="0070C0"/>
              </a:solidFill>
            </a:endParaRPr>
          </a:p>
          <a:p>
            <a:pPr marL="228600" lvl="0" indent="0" algn="l" rtl="0">
              <a:lnSpc>
                <a:spcPct val="80000"/>
              </a:lnSpc>
              <a:spcBef>
                <a:spcPts val="1000"/>
              </a:spcBef>
              <a:spcAft>
                <a:spcPts val="0"/>
              </a:spcAft>
              <a:buNone/>
            </a:pPr>
            <a:endParaRPr sz="24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Determine how to obtain and validate competencies</a:t>
            </a:r>
            <a:endParaRPr sz="3600" dirty="0">
              <a:solidFill>
                <a:srgbClr val="0070C0"/>
              </a:solidFill>
            </a:endParaRPr>
          </a:p>
          <a:p>
            <a:pPr marL="228600" lvl="0" indent="0" algn="l" rtl="0">
              <a:lnSpc>
                <a:spcPct val="80000"/>
              </a:lnSpc>
              <a:spcBef>
                <a:spcPts val="1000"/>
              </a:spcBef>
              <a:spcAft>
                <a:spcPts val="0"/>
              </a:spcAft>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52" name="Google Shape;352;g5d4ceba970_0_31"/>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9FE2125B-6467-4A48-8434-66F12348298E}"/>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5cbcf68ca2_0_28"/>
          <p:cNvSpPr txBox="1">
            <a:spLocks noGrp="1"/>
          </p:cNvSpPr>
          <p:nvPr>
            <p:ph type="title"/>
          </p:nvPr>
        </p:nvSpPr>
        <p:spPr>
          <a:xfrm>
            <a:off x="575733" y="96268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Engaging Employers</a:t>
            </a:r>
            <a:endParaRPr b="1" dirty="0">
              <a:solidFill>
                <a:srgbClr val="0070C0"/>
              </a:solidFill>
            </a:endParaRPr>
          </a:p>
        </p:txBody>
      </p:sp>
      <p:sp>
        <p:nvSpPr>
          <p:cNvPr id="373" name="Google Shape;373;g5cbcf68ca2_0_28"/>
          <p:cNvSpPr txBox="1">
            <a:spLocks noGrp="1"/>
          </p:cNvSpPr>
          <p:nvPr>
            <p:ph type="body" idx="1"/>
          </p:nvPr>
        </p:nvSpPr>
        <p:spPr>
          <a:xfrm>
            <a:off x="575733" y="1991880"/>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How does the Technology division at TSCC engage employers?</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Accrediting bodies like a comprehensive employer engagement strategy.</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Purpose of an Advisory Board </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Purpose of an Industry Roundtable</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Purpose of a Focused Industry Visit</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74" name="Google Shape;374;g5cbcf68ca2_0_28"/>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75" name="Google Shape;375;g5cbcf68ca2_0_28"/>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2D404C7D-C7C6-4923-DFE3-5100535730E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5d4ceba970_0_51"/>
          <p:cNvSpPr txBox="1">
            <a:spLocks noGrp="1"/>
          </p:cNvSpPr>
          <p:nvPr>
            <p:ph type="title"/>
          </p:nvPr>
        </p:nvSpPr>
        <p:spPr>
          <a:xfrm>
            <a:off x="575733" y="96268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Importance of an External SME group</a:t>
            </a:r>
            <a:endParaRPr b="1" dirty="0">
              <a:solidFill>
                <a:srgbClr val="0070C0"/>
              </a:solidFill>
            </a:endParaRPr>
          </a:p>
        </p:txBody>
      </p:sp>
      <p:sp>
        <p:nvSpPr>
          <p:cNvPr id="381" name="Google Shape;381;g5d4ceba970_0_51"/>
          <p:cNvSpPr txBox="1">
            <a:spLocks noGrp="1"/>
          </p:cNvSpPr>
          <p:nvPr>
            <p:ph type="body" idx="1"/>
          </p:nvPr>
        </p:nvSpPr>
        <p:spPr>
          <a:xfrm>
            <a:off x="575733" y="1991880"/>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SME stands for Subject Matter Expert</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4-6 of these SMEs should be identified to vet information through as part of the development process for CREATE</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It is important to have all knowledge and skills development, align to the workplace  </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This will be done through validated competencies, and measurable outcomes</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82" name="Google Shape;382;g5d4ceba970_0_5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83" name="Google Shape;383;g5d4ceba970_0_51"/>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3B7DE75A-16C4-1FFD-18BB-31B929C7A41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5d4ceba970_0_81"/>
          <p:cNvSpPr txBox="1">
            <a:spLocks noGrp="1"/>
          </p:cNvSpPr>
          <p:nvPr>
            <p:ph type="title"/>
          </p:nvPr>
        </p:nvSpPr>
        <p:spPr>
          <a:xfrm>
            <a:off x="558750" y="1026958"/>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Building Measurable Outcomes</a:t>
            </a:r>
            <a:endParaRPr sz="3600" b="1" dirty="0">
              <a:solidFill>
                <a:srgbClr val="0070C0"/>
              </a:solidFill>
            </a:endParaRPr>
          </a:p>
        </p:txBody>
      </p:sp>
      <p:sp>
        <p:nvSpPr>
          <p:cNvPr id="489" name="Google Shape;489;g5d4ceba970_0_81"/>
          <p:cNvSpPr txBox="1">
            <a:spLocks noGrp="1"/>
          </p:cNvSpPr>
          <p:nvPr>
            <p:ph type="body" idx="1"/>
          </p:nvPr>
        </p:nvSpPr>
        <p:spPr>
          <a:xfrm>
            <a:off x="558750" y="1972066"/>
            <a:ext cx="11074500" cy="4302213"/>
          </a:xfrm>
          <a:prstGeom prst="rect">
            <a:avLst/>
          </a:prstGeom>
          <a:noFill/>
          <a:ln>
            <a:noFill/>
          </a:ln>
        </p:spPr>
        <p:txBody>
          <a:bodyPr spcFirstLastPara="1" wrap="square" lIns="91425" tIns="45700" rIns="91425" bIns="45700" anchor="t" anchorCtr="0">
            <a:noAutofit/>
          </a:bodyPr>
          <a:lstStyle/>
          <a:p>
            <a:pPr marL="228600" lvl="0" indent="0" algn="l" rtl="0">
              <a:lnSpc>
                <a:spcPct val="80000"/>
              </a:lnSpc>
              <a:spcBef>
                <a:spcPts val="0"/>
              </a:spcBef>
              <a:spcAft>
                <a:spcPts val="0"/>
              </a:spcAft>
              <a:buNone/>
            </a:pPr>
            <a:r>
              <a:rPr lang="en-US" sz="3600" u="sng" dirty="0">
                <a:solidFill>
                  <a:srgbClr val="0070C0"/>
                </a:solidFill>
              </a:rPr>
              <a:t>Topic Outcomes</a:t>
            </a:r>
            <a:r>
              <a:rPr lang="en-US" sz="3600" dirty="0">
                <a:solidFill>
                  <a:srgbClr val="0070C0"/>
                </a:solidFill>
              </a:rPr>
              <a:t>:</a:t>
            </a:r>
            <a:endParaRPr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Explain the difference between a competency and an outcome.</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Explain the term of “alignment” when working with competencies and outcomes</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Show how to find the correct action verb for an outcome</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Create 3 skills based outcomes</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Create 3 knowledge based outcomes</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490" name="Google Shape;490;g5d4ceba970_0_8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491" name="Google Shape;491;g5d4ceba970_0_81"/>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3B7C1335-2CE2-66BC-3434-89862367A4C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5cbcf68ca2_0_49"/>
          <p:cNvSpPr txBox="1">
            <a:spLocks noGrp="1"/>
          </p:cNvSpPr>
          <p:nvPr>
            <p:ph type="title"/>
          </p:nvPr>
        </p:nvSpPr>
        <p:spPr>
          <a:xfrm>
            <a:off x="507000" y="969144"/>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Building Measurable Outcomes</a:t>
            </a:r>
            <a:endParaRPr sz="3600" b="1" dirty="0">
              <a:solidFill>
                <a:srgbClr val="0070C0"/>
              </a:solidFill>
            </a:endParaRPr>
          </a:p>
        </p:txBody>
      </p:sp>
      <p:sp>
        <p:nvSpPr>
          <p:cNvPr id="497" name="Google Shape;497;g5cbcf68ca2_0_49"/>
          <p:cNvSpPr txBox="1">
            <a:spLocks noGrp="1"/>
          </p:cNvSpPr>
          <p:nvPr>
            <p:ph type="body" idx="1"/>
          </p:nvPr>
        </p:nvSpPr>
        <p:spPr>
          <a:xfrm>
            <a:off x="507000" y="1991929"/>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Outcomes must be aligned to a competency, which should align to </a:t>
            </a:r>
            <a:r>
              <a:rPr lang="en-US" sz="3600" dirty="0" err="1">
                <a:solidFill>
                  <a:srgbClr val="0070C0"/>
                </a:solidFill>
              </a:rPr>
              <a:t>to</a:t>
            </a:r>
            <a:r>
              <a:rPr lang="en-US" sz="3600" dirty="0">
                <a:solidFill>
                  <a:srgbClr val="0070C0"/>
                </a:solidFill>
              </a:rPr>
              <a:t> the workplace</a:t>
            </a:r>
            <a:endParaRPr sz="3600" dirty="0">
              <a:solidFill>
                <a:srgbClr val="0070C0"/>
              </a:solidFill>
            </a:endParaRPr>
          </a:p>
          <a:p>
            <a:pPr marL="0" lvl="0" indent="0" algn="l" rtl="0">
              <a:lnSpc>
                <a:spcPct val="80000"/>
              </a:lnSpc>
              <a:spcBef>
                <a:spcPts val="0"/>
              </a:spcBef>
              <a:spcAft>
                <a:spcPts val="0"/>
              </a:spcAft>
              <a:buNone/>
            </a:pPr>
            <a:endParaRPr sz="14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A Quality Matters alignment table is used to align the outcomes to the competencies</a:t>
            </a:r>
            <a:endParaRPr sz="3600" dirty="0">
              <a:solidFill>
                <a:srgbClr val="0070C0"/>
              </a:solidFill>
            </a:endParaRPr>
          </a:p>
          <a:p>
            <a:pPr marL="0" lvl="0" indent="0" algn="l" rtl="0">
              <a:lnSpc>
                <a:spcPct val="80000"/>
              </a:lnSpc>
              <a:spcBef>
                <a:spcPts val="0"/>
              </a:spcBef>
              <a:spcAft>
                <a:spcPts val="0"/>
              </a:spcAft>
              <a:buNone/>
            </a:pPr>
            <a:endParaRPr sz="14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Outcomes must be measurable</a:t>
            </a:r>
            <a:endParaRPr sz="3600" dirty="0">
              <a:solidFill>
                <a:srgbClr val="0070C0"/>
              </a:solidFill>
            </a:endParaRPr>
          </a:p>
          <a:p>
            <a:pPr marL="0" lvl="0" indent="0" algn="l" rtl="0">
              <a:lnSpc>
                <a:spcPct val="80000"/>
              </a:lnSpc>
              <a:spcBef>
                <a:spcPts val="1000"/>
              </a:spcBef>
              <a:spcAft>
                <a:spcPts val="0"/>
              </a:spcAft>
              <a:buNone/>
            </a:pPr>
            <a:endParaRPr sz="14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Students must know what is expected of them.  The term “Understanding” is not measurable</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498" name="Google Shape;498;g5cbcf68ca2_0_49"/>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499" name="Google Shape;499;g5cbcf68ca2_0_49"/>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D4199EF3-563F-F327-1016-459F2882B873}"/>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5d7ac9e4d7_0_0"/>
          <p:cNvSpPr txBox="1">
            <a:spLocks noGrp="1"/>
          </p:cNvSpPr>
          <p:nvPr>
            <p:ph type="title"/>
          </p:nvPr>
        </p:nvSpPr>
        <p:spPr>
          <a:xfrm>
            <a:off x="1179261" y="1327657"/>
            <a:ext cx="10138275"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4000" b="1" dirty="0">
                <a:solidFill>
                  <a:srgbClr val="0070C0"/>
                </a:solidFill>
                <a:latin typeface="Times New Roman" panose="02020603050405020304" pitchFamily="18" charset="0"/>
                <a:cs typeface="Times New Roman" panose="02020603050405020304" pitchFamily="18" charset="0"/>
              </a:rPr>
              <a:t>New NSF ATE Funded Project: CREATE</a:t>
            </a:r>
            <a:endParaRPr b="1" dirty="0">
              <a:solidFill>
                <a:srgbClr val="0070C0"/>
              </a:solidFill>
            </a:endParaRPr>
          </a:p>
        </p:txBody>
      </p:sp>
      <p:pic>
        <p:nvPicPr>
          <p:cNvPr id="101" name="Google Shape;101;g5d7ac9e4d7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02" name="Google Shape;102;g5d7ac9e4d7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1B271B4E-1710-8B3B-DE28-435C78177E93}"/>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9;g5d7ac9e4d7_0_0">
            <a:extLst>
              <a:ext uri="{FF2B5EF4-FFF2-40B4-BE49-F238E27FC236}">
                <a16:creationId xmlns:a16="http://schemas.microsoft.com/office/drawing/2014/main" id="{EE7B78E4-A02B-8E3D-AB1C-5901E243EB49}"/>
              </a:ext>
            </a:extLst>
          </p:cNvPr>
          <p:cNvSpPr txBox="1">
            <a:spLocks/>
          </p:cNvSpPr>
          <p:nvPr/>
        </p:nvSpPr>
        <p:spPr>
          <a:xfrm>
            <a:off x="931653" y="2542214"/>
            <a:ext cx="10633493" cy="195330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70C0"/>
              </a:buClr>
              <a:buSzPts val="4400"/>
            </a:pPr>
            <a:r>
              <a:rPr lang="en-US" sz="6000" b="1" dirty="0">
                <a:solidFill>
                  <a:srgbClr val="0070C0"/>
                </a:solidFill>
                <a:latin typeface="Times New Roman" panose="02020603050405020304" pitchFamily="18" charset="0"/>
                <a:cs typeface="Times New Roman" panose="02020603050405020304" pitchFamily="18" charset="0"/>
              </a:rPr>
              <a:t>C</a:t>
            </a:r>
            <a:r>
              <a:rPr lang="en-US" sz="6000" dirty="0">
                <a:solidFill>
                  <a:srgbClr val="0070C0"/>
                </a:solidFill>
                <a:latin typeface="Times New Roman" panose="02020603050405020304" pitchFamily="18" charset="0"/>
                <a:cs typeface="Times New Roman" panose="02020603050405020304" pitchFamily="18" charset="0"/>
              </a:rPr>
              <a:t>reating </a:t>
            </a:r>
            <a:r>
              <a:rPr lang="en-US" sz="6000" b="1" dirty="0">
                <a:solidFill>
                  <a:srgbClr val="0070C0"/>
                </a:solidFill>
                <a:latin typeface="Times New Roman" panose="02020603050405020304" pitchFamily="18" charset="0"/>
                <a:cs typeface="Times New Roman" panose="02020603050405020304" pitchFamily="18" charset="0"/>
              </a:rPr>
              <a:t>R</a:t>
            </a:r>
            <a:r>
              <a:rPr lang="en-US" sz="6000" dirty="0">
                <a:solidFill>
                  <a:srgbClr val="0070C0"/>
                </a:solidFill>
                <a:latin typeface="Times New Roman" panose="02020603050405020304" pitchFamily="18" charset="0"/>
                <a:cs typeface="Times New Roman" panose="02020603050405020304" pitchFamily="18" charset="0"/>
              </a:rPr>
              <a:t>elevant, </a:t>
            </a:r>
            <a:r>
              <a:rPr lang="en-US" sz="6000" b="1" dirty="0">
                <a:solidFill>
                  <a:srgbClr val="0070C0"/>
                </a:solidFill>
                <a:latin typeface="Times New Roman" panose="02020603050405020304" pitchFamily="18" charset="0"/>
                <a:cs typeface="Times New Roman" panose="02020603050405020304" pitchFamily="18" charset="0"/>
              </a:rPr>
              <a:t>E</a:t>
            </a:r>
            <a:r>
              <a:rPr lang="en-US" sz="6000" dirty="0">
                <a:solidFill>
                  <a:srgbClr val="0070C0"/>
                </a:solidFill>
                <a:latin typeface="Times New Roman" panose="02020603050405020304" pitchFamily="18" charset="0"/>
                <a:cs typeface="Times New Roman" panose="02020603050405020304" pitchFamily="18" charset="0"/>
              </a:rPr>
              <a:t>ffective &amp; </a:t>
            </a:r>
            <a:r>
              <a:rPr lang="en-US" sz="6000" b="1" dirty="0">
                <a:solidFill>
                  <a:srgbClr val="0070C0"/>
                </a:solidFill>
                <a:latin typeface="Times New Roman" panose="02020603050405020304" pitchFamily="18" charset="0"/>
                <a:cs typeface="Times New Roman" panose="02020603050405020304" pitchFamily="18" charset="0"/>
              </a:rPr>
              <a:t>A</a:t>
            </a:r>
            <a:r>
              <a:rPr lang="en-US" sz="6000" dirty="0">
                <a:solidFill>
                  <a:srgbClr val="0070C0"/>
                </a:solidFill>
                <a:latin typeface="Times New Roman" panose="02020603050405020304" pitchFamily="18" charset="0"/>
                <a:cs typeface="Times New Roman" panose="02020603050405020304" pitchFamily="18" charset="0"/>
              </a:rPr>
              <a:t>ccessible </a:t>
            </a:r>
            <a:r>
              <a:rPr lang="en-US" sz="6000" b="1" dirty="0">
                <a:solidFill>
                  <a:srgbClr val="0070C0"/>
                </a:solidFill>
                <a:latin typeface="Times New Roman" panose="02020603050405020304" pitchFamily="18" charset="0"/>
                <a:cs typeface="Times New Roman" panose="02020603050405020304" pitchFamily="18" charset="0"/>
              </a:rPr>
              <a:t>T</a:t>
            </a:r>
            <a:r>
              <a:rPr lang="en-US" sz="6000" dirty="0">
                <a:solidFill>
                  <a:srgbClr val="0070C0"/>
                </a:solidFill>
                <a:latin typeface="Times New Roman" panose="02020603050405020304" pitchFamily="18" charset="0"/>
                <a:cs typeface="Times New Roman" panose="02020603050405020304" pitchFamily="18" charset="0"/>
              </a:rPr>
              <a:t>echnical </a:t>
            </a:r>
            <a:r>
              <a:rPr lang="en-US" sz="6000" b="1" dirty="0">
                <a:solidFill>
                  <a:srgbClr val="0070C0"/>
                </a:solidFill>
                <a:latin typeface="Times New Roman" panose="02020603050405020304" pitchFamily="18" charset="0"/>
                <a:cs typeface="Times New Roman" panose="02020603050405020304" pitchFamily="18" charset="0"/>
              </a:rPr>
              <a:t>E</a:t>
            </a:r>
            <a:r>
              <a:rPr lang="en-US" sz="6000" dirty="0">
                <a:solidFill>
                  <a:srgbClr val="0070C0"/>
                </a:solidFill>
                <a:latin typeface="Times New Roman" panose="02020603050405020304" pitchFamily="18" charset="0"/>
                <a:cs typeface="Times New Roman" panose="02020603050405020304" pitchFamily="18" charset="0"/>
              </a:rPr>
              <a:t>ducation</a:t>
            </a:r>
          </a:p>
        </p:txBody>
      </p:sp>
    </p:spTree>
    <p:extLst>
      <p:ext uri="{BB962C8B-B14F-4D97-AF65-F5344CB8AC3E}">
        <p14:creationId xmlns:p14="http://schemas.microsoft.com/office/powerpoint/2010/main" val="3563154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g5d2aa76a58_0_26"/>
          <p:cNvSpPr txBox="1">
            <a:spLocks noGrp="1"/>
          </p:cNvSpPr>
          <p:nvPr>
            <p:ph type="title"/>
          </p:nvPr>
        </p:nvSpPr>
        <p:spPr>
          <a:xfrm>
            <a:off x="558750" y="975506"/>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What is an Assessment Model?</a:t>
            </a:r>
            <a:endParaRPr sz="3600" b="1" dirty="0">
              <a:solidFill>
                <a:srgbClr val="0070C0"/>
              </a:solidFill>
            </a:endParaRPr>
          </a:p>
        </p:txBody>
      </p:sp>
      <p:sp>
        <p:nvSpPr>
          <p:cNvPr id="513" name="Google Shape;513;g5d2aa76a58_0_26"/>
          <p:cNvSpPr txBox="1">
            <a:spLocks noGrp="1"/>
          </p:cNvSpPr>
          <p:nvPr>
            <p:ph type="body" idx="1"/>
          </p:nvPr>
        </p:nvSpPr>
        <p:spPr>
          <a:xfrm>
            <a:off x="558750" y="1764310"/>
            <a:ext cx="11074500" cy="4457489"/>
          </a:xfrm>
          <a:prstGeom prst="rect">
            <a:avLst/>
          </a:prstGeom>
          <a:noFill/>
          <a:ln>
            <a:noFill/>
          </a:ln>
        </p:spPr>
        <p:txBody>
          <a:bodyPr spcFirstLastPara="1" wrap="square" lIns="91425" tIns="45700" rIns="91425" bIns="45700" anchor="t" anchorCtr="0">
            <a:noAutofit/>
          </a:bodyPr>
          <a:lstStyle/>
          <a:p>
            <a:pPr marL="228600" lvl="0" indent="0" algn="l" rtl="0">
              <a:lnSpc>
                <a:spcPct val="80000"/>
              </a:lnSpc>
              <a:spcBef>
                <a:spcPts val="0"/>
              </a:spcBef>
              <a:spcAft>
                <a:spcPts val="0"/>
              </a:spcAft>
              <a:buNone/>
            </a:pPr>
            <a:r>
              <a:rPr lang="en-US" sz="3600" u="sng" dirty="0">
                <a:solidFill>
                  <a:srgbClr val="0070C0"/>
                </a:solidFill>
              </a:rPr>
              <a:t>Topic Outcomes</a:t>
            </a:r>
            <a:r>
              <a:rPr lang="en-US" sz="3600" dirty="0">
                <a:solidFill>
                  <a:srgbClr val="0070C0"/>
                </a:solidFill>
              </a:rPr>
              <a:t>:</a:t>
            </a:r>
            <a:endParaRPr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Compare the assessment for traditional education, and for competency-based</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Explain why there are more assessments in a competency-based than in traditional education</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Compare the CAEL portfolio model to the competency-based assessment for PLA</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Explain the faculty role for assessment within the CB/H model</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14" name="Google Shape;514;g5d2aa76a58_0_26"/>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15" name="Google Shape;515;g5d2aa76a58_0_26"/>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AD83DD6B-5267-BB99-5C9E-C8CE75A97F6D}"/>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5cbcf68ca2_0_98"/>
          <p:cNvSpPr txBox="1">
            <a:spLocks noGrp="1"/>
          </p:cNvSpPr>
          <p:nvPr>
            <p:ph type="title"/>
          </p:nvPr>
        </p:nvSpPr>
        <p:spPr>
          <a:xfrm>
            <a:off x="558750" y="1057446"/>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What is an Assessment Model?</a:t>
            </a:r>
            <a:endParaRPr sz="3600" b="1" dirty="0">
              <a:solidFill>
                <a:srgbClr val="0070C0"/>
              </a:solidFill>
            </a:endParaRPr>
          </a:p>
        </p:txBody>
      </p:sp>
      <p:sp>
        <p:nvSpPr>
          <p:cNvPr id="521" name="Google Shape;521;g5cbcf68ca2_0_98"/>
          <p:cNvSpPr txBox="1">
            <a:spLocks noGrp="1"/>
          </p:cNvSpPr>
          <p:nvPr>
            <p:ph type="body" idx="1"/>
          </p:nvPr>
        </p:nvSpPr>
        <p:spPr>
          <a:xfrm>
            <a:off x="558750" y="1912273"/>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Traditional technical courses typically uses a written/online assessment for the course.</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In a Competency-based course, the faculty must verify the student learning (both knowledge &amp; skills) through a demonstration (HOA).</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The assessment model verifies that a student get credit for a course, either by taking the course, or by a PLA.  The assessment should be the same.</a:t>
            </a:r>
            <a:endParaRPr sz="3600" dirty="0">
              <a:solidFill>
                <a:srgbClr val="0070C0"/>
              </a:solidFill>
            </a:endParaRPr>
          </a:p>
          <a:p>
            <a:pPr marL="228600" lvl="0" indent="0" algn="l" rtl="0">
              <a:lnSpc>
                <a:spcPct val="80000"/>
              </a:lnSpc>
              <a:spcBef>
                <a:spcPts val="1000"/>
              </a:spcBef>
              <a:spcAft>
                <a:spcPts val="0"/>
              </a:spcAft>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22" name="Google Shape;522;g5cbcf68ca2_0_98"/>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23" name="Google Shape;523;g5cbcf68ca2_0_98"/>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32012D28-3286-444B-2D4F-A4487DED8B7E}"/>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5bb8f3f54b_0_38"/>
          <p:cNvSpPr txBox="1">
            <a:spLocks noGrp="1"/>
          </p:cNvSpPr>
          <p:nvPr>
            <p:ph type="title"/>
          </p:nvPr>
        </p:nvSpPr>
        <p:spPr>
          <a:xfrm>
            <a:off x="506991" y="1130168"/>
            <a:ext cx="10778100" cy="65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Competency-Based Assessment</a:t>
            </a:r>
            <a:endParaRPr sz="3600" b="1" dirty="0">
              <a:solidFill>
                <a:srgbClr val="0070C0"/>
              </a:solidFill>
            </a:endParaRPr>
          </a:p>
        </p:txBody>
      </p:sp>
      <p:sp>
        <p:nvSpPr>
          <p:cNvPr id="529" name="Google Shape;529;g5bb8f3f54b_0_38"/>
          <p:cNvSpPr txBox="1">
            <a:spLocks noGrp="1"/>
          </p:cNvSpPr>
          <p:nvPr>
            <p:ph type="body" idx="1"/>
          </p:nvPr>
        </p:nvSpPr>
        <p:spPr>
          <a:xfrm>
            <a:off x="506991" y="1977134"/>
            <a:ext cx="11074500" cy="46263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The term CBA stands for Competency-Based Assessments.  This assessment must be in place to assess mastery in a CBE model.</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Since the course content is parsed into multiple modules (8 modules for the NSCC model), there will need to be an assessment for each module, to prove mastery, so the student can move to the next module.</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There will be more assessments for students to take (and for faculty to create) in a CBE model</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30" name="Google Shape;530;g5bb8f3f54b_0_38"/>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31" name="Google Shape;531;g5bb8f3f54b_0_38"/>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2B99858E-7125-22F6-DF4A-CB7935856541}"/>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5cbcf68ca2_0_105"/>
          <p:cNvSpPr txBox="1">
            <a:spLocks noGrp="1"/>
          </p:cNvSpPr>
          <p:nvPr>
            <p:ph type="title"/>
          </p:nvPr>
        </p:nvSpPr>
        <p:spPr>
          <a:xfrm>
            <a:off x="610238" y="1105585"/>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4200" b="1" dirty="0">
                <a:solidFill>
                  <a:srgbClr val="0070C0"/>
                </a:solidFill>
              </a:rPr>
              <a:t>Proficiency by Portfolio</a:t>
            </a:r>
            <a:endParaRPr sz="4200" b="1" dirty="0">
              <a:solidFill>
                <a:srgbClr val="0070C0"/>
              </a:solidFill>
            </a:endParaRPr>
          </a:p>
        </p:txBody>
      </p:sp>
      <p:sp>
        <p:nvSpPr>
          <p:cNvPr id="537" name="Google Shape;537;g5cbcf68ca2_0_105"/>
          <p:cNvSpPr txBox="1">
            <a:spLocks noGrp="1"/>
          </p:cNvSpPr>
          <p:nvPr>
            <p:ph type="body" idx="1"/>
          </p:nvPr>
        </p:nvSpPr>
        <p:spPr>
          <a:xfrm>
            <a:off x="558750" y="2083895"/>
            <a:ext cx="11074500" cy="3897086"/>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CAEL is an organization that started as an effort to build a model where student were awarded college credit for experiential learning.</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Portfolio is a common method for getting college credit by documenting the learning and the experience of the student.  The challenge is that many times this method of review is not objective.  An assessment model will give an accurate assessment of a student.</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38" name="Google Shape;538;g5cbcf68ca2_0_105"/>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39" name="Google Shape;539;g5cbcf68ca2_0_105"/>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239BD00A-EAA2-EBBC-F034-E045C701B92B}"/>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5d1b9b0e71_0_0"/>
          <p:cNvSpPr txBox="1">
            <a:spLocks noGrp="1"/>
          </p:cNvSpPr>
          <p:nvPr>
            <p:ph type="title"/>
          </p:nvPr>
        </p:nvSpPr>
        <p:spPr>
          <a:xfrm>
            <a:off x="558750" y="1033264"/>
            <a:ext cx="10778100" cy="42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Assessment by Faculty</a:t>
            </a:r>
            <a:endParaRPr sz="3600" b="1" dirty="0">
              <a:solidFill>
                <a:srgbClr val="0070C0"/>
              </a:solidFill>
            </a:endParaRPr>
          </a:p>
        </p:txBody>
      </p:sp>
      <p:sp>
        <p:nvSpPr>
          <p:cNvPr id="553" name="Google Shape;553;g5d1b9b0e71_0_0"/>
          <p:cNvSpPr txBox="1">
            <a:spLocks noGrp="1"/>
          </p:cNvSpPr>
          <p:nvPr>
            <p:ph type="body" idx="1"/>
          </p:nvPr>
        </p:nvSpPr>
        <p:spPr>
          <a:xfrm>
            <a:off x="558750" y="1666314"/>
            <a:ext cx="11074500" cy="48774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Assessment is the responsibility of the faculty.</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Student skills and knowledge are both assessed by the faculty in the HOA process.</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Knowledge is also assessed through an online assessment for each module that faculty developed, which consists of M.C. and T.F. questions</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LMS efficiency saves faculty valuable time</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The assigned instructor objectively determines if a student passes a module, and the course.  </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54" name="Google Shape;554;g5d1b9b0e71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55" name="Google Shape;555;g5d1b9b0e71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B2533942-2B65-D384-228F-CCDEC213FC7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5bb8f3f54b_0_45"/>
          <p:cNvSpPr txBox="1">
            <a:spLocks noGrp="1"/>
          </p:cNvSpPr>
          <p:nvPr>
            <p:ph type="title"/>
          </p:nvPr>
        </p:nvSpPr>
        <p:spPr>
          <a:xfrm>
            <a:off x="604758" y="882510"/>
            <a:ext cx="10778100" cy="543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A Few Lessons Learned cont.:</a:t>
            </a:r>
            <a:endParaRPr sz="3600" b="1" dirty="0">
              <a:solidFill>
                <a:srgbClr val="0070C0"/>
              </a:solidFill>
            </a:endParaRPr>
          </a:p>
        </p:txBody>
      </p:sp>
      <p:sp>
        <p:nvSpPr>
          <p:cNvPr id="561" name="Google Shape;561;g5bb8f3f54b_0_45"/>
          <p:cNvSpPr txBox="1">
            <a:spLocks noGrp="1"/>
          </p:cNvSpPr>
          <p:nvPr>
            <p:ph type="body" idx="1"/>
          </p:nvPr>
        </p:nvSpPr>
        <p:spPr>
          <a:xfrm>
            <a:off x="558750" y="1597970"/>
            <a:ext cx="11074500" cy="4584294"/>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Student engagement by the faculty is very important.  There is a direct correlation between student engagement and retention.</a:t>
            </a:r>
            <a:endParaRPr sz="3600" dirty="0">
              <a:solidFill>
                <a:srgbClr val="0070C0"/>
              </a:solidFill>
            </a:endParaRPr>
          </a:p>
          <a:p>
            <a:pPr marL="0" lvl="0" indent="0" algn="l" rtl="0">
              <a:lnSpc>
                <a:spcPct val="80000"/>
              </a:lnSpc>
              <a:spcBef>
                <a:spcPts val="0"/>
              </a:spcBef>
              <a:spcAft>
                <a:spcPts val="0"/>
              </a:spcAft>
              <a:buNone/>
            </a:pPr>
            <a:endParaRPr sz="14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The CBA model with 8 Hands-On Assessments naturally creates the student engagement environment.</a:t>
            </a:r>
            <a:endParaRPr sz="3600" dirty="0">
              <a:solidFill>
                <a:srgbClr val="0070C0"/>
              </a:solidFill>
            </a:endParaRPr>
          </a:p>
          <a:p>
            <a:pPr marL="0" lvl="0" indent="0" algn="l" rtl="0">
              <a:lnSpc>
                <a:spcPct val="80000"/>
              </a:lnSpc>
              <a:spcBef>
                <a:spcPts val="0"/>
              </a:spcBef>
              <a:spcAft>
                <a:spcPts val="0"/>
              </a:spcAft>
              <a:buNone/>
            </a:pPr>
            <a:endParaRPr sz="14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Lecture is not engagement.  Lab activities is a little closer to student engagement, but assessment is the key.</a:t>
            </a:r>
            <a:endParaRPr sz="3600" dirty="0">
              <a:solidFill>
                <a:srgbClr val="0070C0"/>
              </a:solidFill>
            </a:endParaRPr>
          </a:p>
          <a:p>
            <a:pPr marL="0" lvl="0" indent="0" algn="l" rtl="0">
              <a:lnSpc>
                <a:spcPct val="80000"/>
              </a:lnSpc>
              <a:spcBef>
                <a:spcPts val="0"/>
              </a:spcBef>
              <a:spcAft>
                <a:spcPts val="0"/>
              </a:spcAft>
              <a:buNone/>
            </a:pPr>
            <a:endParaRPr sz="14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Also giving individual feedback through the LMS activities creates a great engagement model.</a:t>
            </a:r>
            <a:endParaRPr sz="3600" dirty="0">
              <a:solidFill>
                <a:srgbClr val="0070C0"/>
              </a:solidFill>
            </a:endParaRPr>
          </a:p>
          <a:p>
            <a:pPr marL="228600" lvl="0" indent="0" algn="l" rtl="0">
              <a:lnSpc>
                <a:spcPct val="80000"/>
              </a:lnSpc>
              <a:spcBef>
                <a:spcPts val="1000"/>
              </a:spcBef>
              <a:spcAft>
                <a:spcPts val="0"/>
              </a:spcAft>
              <a:buNone/>
            </a:pPr>
            <a:endParaRPr sz="3600" dirty="0">
              <a:solidFill>
                <a:srgbClr val="0070C0"/>
              </a:solidFill>
            </a:endParaRPr>
          </a:p>
        </p:txBody>
      </p:sp>
      <p:pic>
        <p:nvPicPr>
          <p:cNvPr id="562" name="Google Shape;562;g5bb8f3f54b_0_45"/>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63" name="Google Shape;563;g5bb8f3f54b_0_45"/>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B79C51B0-228B-2220-7E4B-770427809D69}"/>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pic>
        <p:nvPicPr>
          <p:cNvPr id="943" name="Google Shape;943;p2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944" name="Google Shape;944;p2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945" name="Google Shape;945;p21"/>
          <p:cNvSpPr txBox="1"/>
          <p:nvPr/>
        </p:nvSpPr>
        <p:spPr>
          <a:xfrm>
            <a:off x="1682045" y="2020712"/>
            <a:ext cx="888730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FF0000"/>
                </a:solidFill>
                <a:latin typeface="Calibri"/>
                <a:ea typeface="Calibri"/>
                <a:cs typeface="Calibri"/>
                <a:sym typeface="Calibri"/>
              </a:rPr>
              <a:t>The End of the Presentation</a:t>
            </a:r>
            <a:endParaRPr sz="6000" dirty="0">
              <a:solidFill>
                <a:srgbClr val="FF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94" name="Google Shape;94;p2"/>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6" name="Rectangle 5">
            <a:extLst>
              <a:ext uri="{FF2B5EF4-FFF2-40B4-BE49-F238E27FC236}">
                <a16:creationId xmlns:a16="http://schemas.microsoft.com/office/drawing/2014/main" id="{2E9C3BB3-F4E1-B4EC-9932-0494153C38F2}"/>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D9BD91A-983B-4594-CE9E-1F69AB015584}"/>
              </a:ext>
            </a:extLst>
          </p:cNvPr>
          <p:cNvPicPr>
            <a:picLocks noChangeAspect="1"/>
          </p:cNvPicPr>
          <p:nvPr/>
        </p:nvPicPr>
        <p:blipFill>
          <a:blip r:embed="rId5"/>
          <a:stretch>
            <a:fillRect/>
          </a:stretch>
        </p:blipFill>
        <p:spPr>
          <a:xfrm>
            <a:off x="151524" y="2047448"/>
            <a:ext cx="11640564" cy="2875359"/>
          </a:xfrm>
          <a:prstGeom prst="rect">
            <a:avLst/>
          </a:prstGeom>
        </p:spPr>
      </p:pic>
      <p:sp>
        <p:nvSpPr>
          <p:cNvPr id="9" name="Google Shape;212;g5d7ac9e4d7_0_24">
            <a:extLst>
              <a:ext uri="{FF2B5EF4-FFF2-40B4-BE49-F238E27FC236}">
                <a16:creationId xmlns:a16="http://schemas.microsoft.com/office/drawing/2014/main" id="{FCB5CCE2-559D-BA60-0D4A-F83410EB202B}"/>
              </a:ext>
            </a:extLst>
          </p:cNvPr>
          <p:cNvSpPr txBox="1">
            <a:spLocks noGrp="1"/>
          </p:cNvSpPr>
          <p:nvPr>
            <p:ph type="title"/>
          </p:nvPr>
        </p:nvSpPr>
        <p:spPr>
          <a:xfrm>
            <a:off x="643690" y="1009401"/>
            <a:ext cx="10778100" cy="53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CREATE: Goal #1</a:t>
            </a:r>
            <a:endParaRPr sz="3600" b="1"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94" name="Google Shape;94;p2"/>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6" name="Rectangle 5">
            <a:extLst>
              <a:ext uri="{FF2B5EF4-FFF2-40B4-BE49-F238E27FC236}">
                <a16:creationId xmlns:a16="http://schemas.microsoft.com/office/drawing/2014/main" id="{2E9C3BB3-F4E1-B4EC-9932-0494153C38F2}"/>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27E6484-8873-966F-2640-589AA7461866}"/>
              </a:ext>
            </a:extLst>
          </p:cNvPr>
          <p:cNvPicPr>
            <a:picLocks noChangeAspect="1"/>
          </p:cNvPicPr>
          <p:nvPr/>
        </p:nvPicPr>
        <p:blipFill>
          <a:blip r:embed="rId5"/>
          <a:stretch>
            <a:fillRect/>
          </a:stretch>
        </p:blipFill>
        <p:spPr>
          <a:xfrm>
            <a:off x="163018" y="1803093"/>
            <a:ext cx="11865963" cy="3361254"/>
          </a:xfrm>
          <a:prstGeom prst="rect">
            <a:avLst/>
          </a:prstGeom>
        </p:spPr>
      </p:pic>
      <p:sp>
        <p:nvSpPr>
          <p:cNvPr id="7" name="Google Shape;212;g5d7ac9e4d7_0_24">
            <a:extLst>
              <a:ext uri="{FF2B5EF4-FFF2-40B4-BE49-F238E27FC236}">
                <a16:creationId xmlns:a16="http://schemas.microsoft.com/office/drawing/2014/main" id="{0A1E1EF5-2C74-7125-4C1D-E7474641450E}"/>
              </a:ext>
            </a:extLst>
          </p:cNvPr>
          <p:cNvSpPr txBox="1">
            <a:spLocks noGrp="1"/>
          </p:cNvSpPr>
          <p:nvPr>
            <p:ph type="title"/>
          </p:nvPr>
        </p:nvSpPr>
        <p:spPr>
          <a:xfrm>
            <a:off x="643690" y="1009401"/>
            <a:ext cx="10778100" cy="53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CREATE: Goal #2</a:t>
            </a:r>
            <a:endParaRPr sz="3600" b="1" dirty="0">
              <a:solidFill>
                <a:srgbClr val="0070C0"/>
              </a:solidFill>
            </a:endParaRPr>
          </a:p>
        </p:txBody>
      </p:sp>
    </p:spTree>
    <p:extLst>
      <p:ext uri="{BB962C8B-B14F-4D97-AF65-F5344CB8AC3E}">
        <p14:creationId xmlns:p14="http://schemas.microsoft.com/office/powerpoint/2010/main" val="3419576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5d7ac9e4d7_0_0"/>
          <p:cNvSpPr txBox="1">
            <a:spLocks noGrp="1"/>
          </p:cNvSpPr>
          <p:nvPr>
            <p:ph type="title"/>
          </p:nvPr>
        </p:nvSpPr>
        <p:spPr>
          <a:xfrm>
            <a:off x="575733" y="96268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A few things on the CREATE Project:</a:t>
            </a:r>
            <a:endParaRPr b="1" dirty="0">
              <a:solidFill>
                <a:srgbClr val="0070C0"/>
              </a:solidFill>
            </a:endParaRPr>
          </a:p>
        </p:txBody>
      </p:sp>
      <p:sp>
        <p:nvSpPr>
          <p:cNvPr id="100" name="Google Shape;100;g5d7ac9e4d7_0_0"/>
          <p:cNvSpPr txBox="1">
            <a:spLocks noGrp="1"/>
          </p:cNvSpPr>
          <p:nvPr>
            <p:ph type="body" idx="1"/>
          </p:nvPr>
        </p:nvSpPr>
        <p:spPr>
          <a:xfrm>
            <a:off x="558750" y="1787878"/>
            <a:ext cx="11074500" cy="4561163"/>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Project is funded for 3 years</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Create, Implement &amp; Evaluate (There is accountability)</a:t>
            </a:r>
            <a:endParaRPr lang="en-US"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Mike H. is the project Principle Investigator</a:t>
            </a: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Program Officer is assigned to the Project</a:t>
            </a: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Rucks Group is the Project Evaluators</a:t>
            </a:r>
            <a:endParaRPr lang="en-US" sz="3600"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Big advantage is the conversion has been started</a:t>
            </a:r>
            <a:endParaRPr lang="en-US" sz="3600"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Build on what others have done – Do not start from scratch</a:t>
            </a: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101" name="Google Shape;101;g5d7ac9e4d7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02" name="Google Shape;102;g5d7ac9e4d7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1B271B4E-1710-8B3B-DE28-435C78177E93}"/>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540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5d7ac9e4d7_0_0"/>
          <p:cNvSpPr txBox="1">
            <a:spLocks noGrp="1"/>
          </p:cNvSpPr>
          <p:nvPr>
            <p:ph type="title"/>
          </p:nvPr>
        </p:nvSpPr>
        <p:spPr>
          <a:xfrm>
            <a:off x="575733" y="96268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A few more things on the CREATE Project:</a:t>
            </a:r>
            <a:endParaRPr b="1" dirty="0">
              <a:solidFill>
                <a:srgbClr val="0070C0"/>
              </a:solidFill>
            </a:endParaRPr>
          </a:p>
        </p:txBody>
      </p:sp>
      <p:sp>
        <p:nvSpPr>
          <p:cNvPr id="100" name="Google Shape;100;g5d7ac9e4d7_0_0"/>
          <p:cNvSpPr txBox="1">
            <a:spLocks noGrp="1"/>
          </p:cNvSpPr>
          <p:nvPr>
            <p:ph type="body" idx="1"/>
          </p:nvPr>
        </p:nvSpPr>
        <p:spPr>
          <a:xfrm>
            <a:off x="558750" y="1787878"/>
            <a:ext cx="11074500" cy="4561163"/>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Get your Micro-site setup at ATE Central</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Use this site as a communication hub to stakeholders</a:t>
            </a:r>
            <a:endParaRPr lang="en-US"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Get a logo and project look designed</a:t>
            </a: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Get showcase booth materials designed</a:t>
            </a: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Will need to have a booth at the Showcase – PI Conf. in late October 2022</a:t>
            </a:r>
            <a:endParaRPr lang="en-US" sz="3600" dirty="0"/>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101" name="Google Shape;101;g5d7ac9e4d7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02" name="Google Shape;102;g5d7ac9e4d7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1B271B4E-1710-8B3B-DE28-435C78177E93}"/>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89448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3094</TotalTime>
  <Words>2480</Words>
  <Application>Microsoft Office PowerPoint</Application>
  <PresentationFormat>Widescreen</PresentationFormat>
  <Paragraphs>298</Paragraphs>
  <Slides>56</Slides>
  <Notes>55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Times New Roman</vt:lpstr>
      <vt:lpstr>Office Theme</vt:lpstr>
      <vt:lpstr>PowerPoint Presentation</vt:lpstr>
      <vt:lpstr>Topics this training will cover:</vt:lpstr>
      <vt:lpstr>Workshop Materials Available for Download:</vt:lpstr>
      <vt:lpstr>PowerPoint Presentation</vt:lpstr>
      <vt:lpstr>New NSF ATE Funded Project: CREATE</vt:lpstr>
      <vt:lpstr>CREATE: Goal #1</vt:lpstr>
      <vt:lpstr>CREATE: Goal #2</vt:lpstr>
      <vt:lpstr>A few things on the CREATE Project:</vt:lpstr>
      <vt:lpstr>A few more things on the CREATE Project:</vt:lpstr>
      <vt:lpstr>PowerPoint Presentation</vt:lpstr>
      <vt:lpstr>PowerPoint Presentation</vt:lpstr>
      <vt:lpstr>PowerPoint Presentation</vt:lpstr>
      <vt:lpstr>PowerPoint Presentation</vt:lpstr>
      <vt:lpstr>Traditional Education vs. Competency-Based</vt:lpstr>
      <vt:lpstr>Competency-Based Education (CBE)</vt:lpstr>
      <vt:lpstr>Traditional Education vs. Competency-Based</vt:lpstr>
      <vt:lpstr>What is Competency-based Education (CBE)?</vt:lpstr>
      <vt:lpstr>Apprentices attending a CBE hybrid course</vt:lpstr>
      <vt:lpstr>Traditional Education vs. Competency-Based</vt:lpstr>
      <vt:lpstr>What is a Competency?</vt:lpstr>
      <vt:lpstr>Sources/Resources for Developing Competencies:</vt:lpstr>
      <vt:lpstr>PowerPoint Presentation</vt:lpstr>
      <vt:lpstr>DACUM Competencies</vt:lpstr>
      <vt:lpstr>PowerPoint Presentation</vt:lpstr>
      <vt:lpstr>PowerPoint Presentation</vt:lpstr>
      <vt:lpstr>PowerPoint Presentation</vt:lpstr>
      <vt:lpstr>PowerPoint Presentation</vt:lpstr>
      <vt:lpstr>Universal Terms</vt:lpstr>
      <vt:lpstr>Overview of the HOME4TECHS Project</vt:lpstr>
      <vt:lpstr>Overview of the HOME4TECHS Project, cont.</vt:lpstr>
      <vt:lpstr>Overview of the HOME4TECHS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Grades in the NSCC model:</vt:lpstr>
      <vt:lpstr>What’s in it for Me?  The Stakeholders Perspective:</vt:lpstr>
      <vt:lpstr>A Few Lessons Learned:</vt:lpstr>
      <vt:lpstr>A Few Lessons Learned cont.:</vt:lpstr>
      <vt:lpstr>A Few Lessons Learned cont.:</vt:lpstr>
      <vt:lpstr>A Few Lessons Learned cont.:</vt:lpstr>
      <vt:lpstr>Aligning the Curriculum to Employer Needs</vt:lpstr>
      <vt:lpstr>Engaging Employers</vt:lpstr>
      <vt:lpstr>Importance of an External SME group</vt:lpstr>
      <vt:lpstr>Building Measurable Outcomes</vt:lpstr>
      <vt:lpstr>Building Measurable Outcomes</vt:lpstr>
      <vt:lpstr>What is an Assessment Model?</vt:lpstr>
      <vt:lpstr>What is an Assessment Model?</vt:lpstr>
      <vt:lpstr>Competency-Based Assessment</vt:lpstr>
      <vt:lpstr>Proficiency by Portfolio</vt:lpstr>
      <vt:lpstr>Assessment by Faculty</vt:lpstr>
      <vt:lpstr>A Few Lessons Learned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Wylie</dc:creator>
  <cp:lastModifiedBy>Thomas</cp:lastModifiedBy>
  <cp:revision>26</cp:revision>
  <cp:lastPrinted>2022-07-28T17:03:10Z</cp:lastPrinted>
  <dcterms:created xsi:type="dcterms:W3CDTF">2017-02-02T11:48:26Z</dcterms:created>
  <dcterms:modified xsi:type="dcterms:W3CDTF">2022-08-01T01:15:04Z</dcterms:modified>
</cp:coreProperties>
</file>