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4"/>
  </p:notesMasterIdLst>
  <p:sldIdLst>
    <p:sldId id="256" r:id="rId2"/>
    <p:sldId id="258" r:id="rId3"/>
    <p:sldId id="544" r:id="rId4"/>
    <p:sldId id="546" r:id="rId5"/>
    <p:sldId id="548" r:id="rId6"/>
    <p:sldId id="549" r:id="rId7"/>
    <p:sldId id="550" r:id="rId8"/>
    <p:sldId id="551" r:id="rId9"/>
    <p:sldId id="552" r:id="rId10"/>
    <p:sldId id="554" r:id="rId11"/>
    <p:sldId id="556" r:id="rId12"/>
    <p:sldId id="272" r:id="rId13"/>
    <p:sldId id="276" r:id="rId14"/>
    <p:sldId id="289" r:id="rId15"/>
    <p:sldId id="292" r:id="rId16"/>
    <p:sldId id="293" r:id="rId17"/>
    <p:sldId id="553" r:id="rId18"/>
    <p:sldId id="311" r:id="rId19"/>
    <p:sldId id="557" r:id="rId20"/>
    <p:sldId id="355" r:id="rId21"/>
    <p:sldId id="356" r:id="rId22"/>
    <p:sldId id="357" r:id="rId23"/>
    <p:sldId id="359" r:id="rId24"/>
    <p:sldId id="545" r:id="rId25"/>
    <p:sldId id="318" r:id="rId26"/>
    <p:sldId id="319" r:id="rId27"/>
    <p:sldId id="558" r:id="rId28"/>
    <p:sldId id="320" r:id="rId29"/>
    <p:sldId id="323" r:id="rId30"/>
    <p:sldId id="324" r:id="rId31"/>
    <p:sldId id="325" r:id="rId32"/>
    <p:sldId id="326" r:id="rId33"/>
    <p:sldId id="327" r:id="rId34"/>
    <p:sldId id="328" r:id="rId35"/>
    <p:sldId id="329" r:id="rId36"/>
    <p:sldId id="330" r:id="rId37"/>
    <p:sldId id="331" r:id="rId38"/>
    <p:sldId id="332" r:id="rId39"/>
    <p:sldId id="333" r:id="rId40"/>
    <p:sldId id="341" r:id="rId41"/>
    <p:sldId id="555" r:id="rId42"/>
    <p:sldId id="364" r:id="rId43"/>
  </p:sldIdLst>
  <p:sldSz cx="12192000" cy="6858000"/>
  <p:notesSz cx="6954838" cy="92408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4" roundtripDataSignature="AMtx7mgJFqLCYhPCWUN0F8cXHmUwHQf1e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3" d="100"/>
          <a:sy n="83" d="100"/>
        </p:scale>
        <p:origin x="40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117"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11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14"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11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476" y="4389388"/>
            <a:ext cx="5563861" cy="4158368"/>
          </a:xfrm>
          <a:prstGeom prst="rect">
            <a:avLst/>
          </a:prstGeom>
          <a:noFill/>
          <a:ln>
            <a:noFill/>
          </a:ln>
        </p:spPr>
        <p:txBody>
          <a:bodyPr spcFirstLastPara="1" wrap="square" lIns="90063" tIns="90063" rIns="90063" bIns="90063"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863153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82" name="Google Shape;82;p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8589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5d2aa76a58_0_33: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566" name="Google Shape;566;g5d2aa76a58_0_33: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9853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5cbcf68ca2_0_7: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66" name="Google Shape;266;g5cbcf68ca2_0_7: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604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d7ac9e4d7_0_24: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10" name="Google Shape;210;g5d7ac9e4d7_0_24: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0628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d2aa76a58_0_75: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42" name="Google Shape;242;g5d2aa76a58_0_75: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887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5d4ceba970_0_31: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347" name="Google Shape;347;g5d4ceba970_0_3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1384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5cbcf68ca2_0_28: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370" name="Google Shape;370;g5cbcf68ca2_0_28: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8573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5d4ceba970_0_51: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378" name="Google Shape;378;g5d4ceba970_0_5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7963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5d4ceba970_0_51: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378" name="Google Shape;378;g5d4ceba970_0_5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9830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5cbcf68ca2_0_98: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518" name="Google Shape;518;g5cbcf68ca2_0_98: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8041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5cbcf68ca2_0_98: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518" name="Google Shape;518;g5cbcf68ca2_0_98: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7859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d7ac9e4d7_0_0: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97" name="Google Shape;97;g5d7ac9e4d7_0_0: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906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5d2aa76a58_0_61: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869" name="Google Shape;869;g5d2aa76a58_0_6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6912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5bb8f3f54b_0_59: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877" name="Google Shape;877;g5bb8f3f54b_0_59: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9663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g5d328e8a69_1_43: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885" name="Google Shape;885;g5d328e8a69_1_43: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9097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g5dca6803bb_0_37: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901" name="Google Shape;901;g5dca6803bb_0_37: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1021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5d2aa76a58_0_33: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566" name="Google Shape;566;g5d2aa76a58_0_33: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0937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5cbcf68ca2_0_140: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574" name="Google Shape;574;g5cbcf68ca2_0_140: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1691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5ed43e48f8_0_7: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582" name="Google Shape;582;g5ed43e48f8_0_7: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55881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5ed43e48f8_0_7: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582" name="Google Shape;582;g5ed43e48f8_0_7: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702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5ed43e48f8_0_21: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590" name="Google Shape;590;g5ed43e48f8_0_2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44344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5cbcf68ca2_0_119: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614" name="Google Shape;614;g5cbcf68ca2_0_119: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0389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5d2aa76a58_0_33: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566" name="Google Shape;566;g5d2aa76a58_0_33: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65677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5d7ac9e4d7_0_31: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622" name="Google Shape;622;g5d7ac9e4d7_0_3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35004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5cbcf68ca2_0_154: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630" name="Google Shape;630;g5cbcf68ca2_0_154: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61883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5bb8f3f54b_0_74: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638" name="Google Shape;638;g5bb8f3f54b_0_74: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84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5bb8f3f54b_0_67: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646" name="Google Shape;646;g5bb8f3f54b_0_67: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07830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5d7ac9e4d7_0_39: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654" name="Google Shape;654;g5d7ac9e4d7_0_39: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36180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5d2aa76a58_0_1: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662" name="Google Shape;662;g5d2aa76a58_0_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10046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5d2aa76a58_0_9: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670" name="Google Shape;670;g5d2aa76a58_0_9: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61824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5d2aa76a58_0_17: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678" name="Google Shape;678;g5d2aa76a58_0_17: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2998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5dd6a0b6b7_0_0: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686" name="Google Shape;686;g5dd6a0b6b7_0_0: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1802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5dd6a0b6b7_0_8: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694" name="Google Shape;694;g5dd6a0b6b7_0_8: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5886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5d2aa76a58_0_33: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566" name="Google Shape;566;g5d2aa76a58_0_33: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40849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5d328e8a69_1_7: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757" name="Google Shape;757;g5d328e8a69_1_7: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97121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5d328e8a69_1_7: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757" name="Google Shape;757;g5d328e8a69_1_7: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46451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p2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941" name="Google Shape;941;p2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9913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5d2aa76a58_0_33: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566" name="Google Shape;566;g5d2aa76a58_0_33: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6123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5d2aa76a58_0_33: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566" name="Google Shape;566;g5d2aa76a58_0_33: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8994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5d2aa76a58_0_33: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566" name="Google Shape;566;g5d2aa76a58_0_33: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8768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5d2aa76a58_0_33: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566" name="Google Shape;566;g5d2aa76a58_0_33: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5662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5d2aa76a58_0_33: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566" name="Google Shape;566;g5d2aa76a58_0_33: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0330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5" name="Google Shape;85;p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86" name="Google Shape;86;p1"/>
          <p:cNvSpPr txBox="1"/>
          <p:nvPr/>
        </p:nvSpPr>
        <p:spPr>
          <a:xfrm>
            <a:off x="823948" y="862445"/>
            <a:ext cx="10349563" cy="53245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Steps &amp; Lessons on Converting</a:t>
            </a:r>
            <a:endParaRPr sz="6000" dirty="0">
              <a:solidFill>
                <a:srgbClr val="2F5496"/>
              </a:solidFill>
              <a:latin typeface="Times New Roman"/>
              <a:ea typeface="Times New Roman"/>
              <a:cs typeface="Times New Roman"/>
              <a:sym typeface="Times New Roman"/>
            </a:endParaRP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to a Competency-Based</a:t>
            </a:r>
            <a:endParaRPr sz="6000" dirty="0">
              <a:solidFill>
                <a:srgbClr val="2F5496"/>
              </a:solidFill>
              <a:latin typeface="Times New Roman"/>
              <a:ea typeface="Times New Roman"/>
              <a:cs typeface="Times New Roman"/>
              <a:sym typeface="Times New Roman"/>
            </a:endParaRP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Hybrid Model Part 2</a:t>
            </a:r>
            <a:endParaRPr sz="6000" dirty="0">
              <a:solidFill>
                <a:srgbClr val="2F5496"/>
              </a:solidFill>
              <a:latin typeface="Times New Roman"/>
              <a:ea typeface="Times New Roman"/>
              <a:cs typeface="Times New Roman"/>
              <a:sym typeface="Times New Roman"/>
            </a:endParaRPr>
          </a:p>
          <a:p>
            <a:pPr marL="0" marR="0" lvl="0" indent="0" algn="ctr" rtl="0">
              <a:spcBef>
                <a:spcPts val="0"/>
              </a:spcBef>
              <a:spcAft>
                <a:spcPts val="0"/>
              </a:spcAft>
              <a:buNone/>
            </a:pPr>
            <a:endParaRPr sz="3200" b="0" i="0" u="none" strike="noStrike" cap="none" dirty="0">
              <a:solidFill>
                <a:srgbClr val="2F5496"/>
              </a:solidFill>
              <a:latin typeface="Times New Roman"/>
              <a:ea typeface="Times New Roman"/>
              <a:cs typeface="Times New Roman"/>
              <a:sym typeface="Times New Roman"/>
            </a:endParaRPr>
          </a:p>
          <a:p>
            <a:pPr marL="0" marR="0" lvl="0" indent="0" algn="ctr" rtl="0">
              <a:spcBef>
                <a:spcPts val="0"/>
              </a:spcBef>
              <a:spcAft>
                <a:spcPts val="0"/>
              </a:spcAft>
              <a:buNone/>
            </a:pPr>
            <a:r>
              <a:rPr lang="en-US" sz="3200" b="0" i="0" u="none" strike="noStrike" cap="none" dirty="0">
                <a:solidFill>
                  <a:srgbClr val="2F5496"/>
                </a:solidFill>
                <a:latin typeface="Times New Roman"/>
                <a:ea typeface="Times New Roman"/>
                <a:cs typeface="Times New Roman"/>
                <a:sym typeface="Times New Roman"/>
              </a:rPr>
              <a:t>Presented by:</a:t>
            </a:r>
            <a:endParaRPr dirty="0"/>
          </a:p>
          <a:p>
            <a:pPr marL="0" marR="0" lvl="0" indent="0" algn="ctr" rtl="0">
              <a:spcBef>
                <a:spcPts val="0"/>
              </a:spcBef>
              <a:spcAft>
                <a:spcPts val="0"/>
              </a:spcAft>
              <a:buNone/>
            </a:pPr>
            <a:endParaRPr sz="3200" b="0" i="0" u="none" strike="noStrike" cap="none" dirty="0">
              <a:solidFill>
                <a:srgbClr val="2F5496"/>
              </a:solidFill>
              <a:latin typeface="Times New Roman"/>
              <a:ea typeface="Times New Roman"/>
              <a:cs typeface="Times New Roman"/>
              <a:sym typeface="Times New Roman"/>
            </a:endParaRPr>
          </a:p>
          <a:p>
            <a:pPr marL="0" marR="0" lvl="0" indent="0" algn="ctr" rtl="0">
              <a:spcBef>
                <a:spcPts val="0"/>
              </a:spcBef>
              <a:spcAft>
                <a:spcPts val="0"/>
              </a:spcAft>
              <a:buNone/>
            </a:pPr>
            <a:r>
              <a:rPr lang="en-US" sz="3200" b="0" i="0" u="none" strike="noStrike" cap="none" dirty="0">
                <a:solidFill>
                  <a:srgbClr val="2F5496"/>
                </a:solidFill>
                <a:latin typeface="Times New Roman"/>
                <a:ea typeface="Times New Roman"/>
                <a:cs typeface="Times New Roman"/>
                <a:sym typeface="Times New Roman"/>
              </a:rPr>
              <a:t>Tom Wylie, PI for HOME4TECHS &amp; Scaling CBE Elements</a:t>
            </a:r>
            <a:endParaRPr dirty="0"/>
          </a:p>
          <a:p>
            <a:pPr marL="0" marR="0" lvl="0" indent="0" algn="ctr" rtl="0">
              <a:spcBef>
                <a:spcPts val="0"/>
              </a:spcBef>
              <a:spcAft>
                <a:spcPts val="0"/>
              </a:spcAft>
              <a:buNone/>
            </a:pPr>
            <a:r>
              <a:rPr lang="en-US" sz="3200" b="0" i="0" u="none" strike="noStrike" cap="none" dirty="0">
                <a:solidFill>
                  <a:srgbClr val="2F5496"/>
                </a:solidFill>
                <a:latin typeface="Times New Roman"/>
                <a:ea typeface="Times New Roman"/>
                <a:cs typeface="Times New Roman"/>
                <a:sym typeface="Times New Roman"/>
              </a:rPr>
              <a:t>Northwest State CC, Archbold, OH</a:t>
            </a:r>
            <a:endParaRPr sz="3200" b="0" i="0" u="none" strike="noStrike" cap="none" dirty="0">
              <a:solidFill>
                <a:srgbClr val="2F5496"/>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g5d2aa76a58_0_33"/>
          <p:cNvSpPr txBox="1">
            <a:spLocks noGrp="1"/>
          </p:cNvSpPr>
          <p:nvPr>
            <p:ph type="title"/>
          </p:nvPr>
        </p:nvSpPr>
        <p:spPr>
          <a:xfrm>
            <a:off x="558750" y="912246"/>
            <a:ext cx="10778100" cy="628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600" b="1" dirty="0">
                <a:solidFill>
                  <a:srgbClr val="0070C0"/>
                </a:solidFill>
              </a:rPr>
              <a:t>Review Question 8</a:t>
            </a:r>
            <a:endParaRPr sz="3600" b="1" dirty="0">
              <a:solidFill>
                <a:srgbClr val="0070C0"/>
              </a:solidFill>
            </a:endParaRPr>
          </a:p>
        </p:txBody>
      </p:sp>
      <p:sp>
        <p:nvSpPr>
          <p:cNvPr id="569" name="Google Shape;569;g5d2aa76a58_0_33"/>
          <p:cNvSpPr txBox="1">
            <a:spLocks noGrp="1"/>
          </p:cNvSpPr>
          <p:nvPr>
            <p:ph type="body" idx="1"/>
          </p:nvPr>
        </p:nvSpPr>
        <p:spPr>
          <a:xfrm>
            <a:off x="558750" y="1660793"/>
            <a:ext cx="11074500" cy="4659494"/>
          </a:xfrm>
          <a:prstGeom prst="rect">
            <a:avLst/>
          </a:prstGeom>
          <a:noFill/>
          <a:ln>
            <a:noFill/>
          </a:ln>
        </p:spPr>
        <p:txBody>
          <a:bodyPr spcFirstLastPara="1" wrap="square" lIns="91425" tIns="45700" rIns="91425" bIns="45700" anchor="t" anchorCtr="0">
            <a:noAutofit/>
          </a:bodyPr>
          <a:lstStyle/>
          <a:p>
            <a:pPr marL="228600" lvl="0" indent="0" algn="l" rtl="0">
              <a:lnSpc>
                <a:spcPct val="80000"/>
              </a:lnSpc>
              <a:spcBef>
                <a:spcPts val="0"/>
              </a:spcBef>
              <a:spcAft>
                <a:spcPts val="0"/>
              </a:spcAft>
              <a:buNone/>
            </a:pPr>
            <a:endParaRPr lang="en-US" sz="4400" dirty="0">
              <a:solidFill>
                <a:srgbClr val="0070C0"/>
              </a:solidFill>
            </a:endParaRPr>
          </a:p>
          <a:p>
            <a:pPr marL="228600" lvl="0" indent="0" algn="l" rtl="0">
              <a:lnSpc>
                <a:spcPct val="80000"/>
              </a:lnSpc>
              <a:spcBef>
                <a:spcPts val="0"/>
              </a:spcBef>
              <a:spcAft>
                <a:spcPts val="0"/>
              </a:spcAft>
              <a:buNone/>
            </a:pPr>
            <a:r>
              <a:rPr lang="en-US" sz="4400" dirty="0">
                <a:solidFill>
                  <a:srgbClr val="0070C0"/>
                </a:solidFill>
              </a:rPr>
              <a:t>Why load a PDF of a PowerPoint into Canvas for the students to view, instead of the PowerPoint?</a:t>
            </a:r>
          </a:p>
          <a:p>
            <a:pPr marL="228600" lvl="0" indent="0" algn="l" rtl="0">
              <a:lnSpc>
                <a:spcPct val="80000"/>
              </a:lnSpc>
              <a:spcBef>
                <a:spcPts val="0"/>
              </a:spcBef>
              <a:spcAft>
                <a:spcPts val="0"/>
              </a:spcAft>
              <a:buNone/>
            </a:pPr>
            <a:endParaRPr lang="en-US" sz="4400" dirty="0">
              <a:solidFill>
                <a:srgbClr val="0070C0"/>
              </a:solidFill>
            </a:endParaRPr>
          </a:p>
          <a:p>
            <a:pPr marL="228600" lvl="0" indent="0" algn="l" rtl="0">
              <a:lnSpc>
                <a:spcPct val="80000"/>
              </a:lnSpc>
              <a:spcBef>
                <a:spcPts val="0"/>
              </a:spcBef>
              <a:spcAft>
                <a:spcPts val="0"/>
              </a:spcAft>
              <a:buNone/>
            </a:pPr>
            <a:endParaRPr lang="en-US" sz="4400" dirty="0">
              <a:solidFill>
                <a:srgbClr val="0070C0"/>
              </a:solidFill>
            </a:endParaRPr>
          </a:p>
          <a:p>
            <a:pPr marL="228600" lvl="0" indent="0" algn="l" rtl="0">
              <a:lnSpc>
                <a:spcPct val="80000"/>
              </a:lnSpc>
              <a:spcBef>
                <a:spcPts val="0"/>
              </a:spcBef>
              <a:spcAft>
                <a:spcPts val="0"/>
              </a:spcAft>
              <a:buNone/>
            </a:pPr>
            <a:r>
              <a:rPr lang="en-US" sz="4400" dirty="0">
                <a:solidFill>
                  <a:srgbClr val="0070C0"/>
                </a:solidFill>
              </a:rPr>
              <a:t>Explain!!</a:t>
            </a:r>
            <a:endParaRPr sz="4400" dirty="0">
              <a:solidFill>
                <a:srgbClr val="0070C0"/>
              </a:solidFill>
            </a:endParaRPr>
          </a:p>
          <a:p>
            <a:pPr marL="0" lvl="0" indent="0" algn="l" rtl="0">
              <a:lnSpc>
                <a:spcPct val="80000"/>
              </a:lnSpc>
              <a:spcBef>
                <a:spcPts val="0"/>
              </a:spcBef>
              <a:spcAft>
                <a:spcPts val="0"/>
              </a:spcAft>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570" name="Google Shape;570;g5d2aa76a58_0_33"/>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571" name="Google Shape;571;g5d2aa76a58_0_33"/>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65A85111-AE39-BB8D-D32C-245BA2D4D5CF}"/>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4423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70" name="Google Shape;270;g5cbcf68ca2_0_7"/>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71" name="Google Shape;271;g5cbcf68ca2_0_7"/>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C8A9AB9D-40D1-5C82-1789-FE0A51FBBD7C}"/>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76D1E7A-73BD-171C-6564-6B4CB8D46258}"/>
              </a:ext>
            </a:extLst>
          </p:cNvPr>
          <p:cNvSpPr/>
          <p:nvPr/>
        </p:nvSpPr>
        <p:spPr>
          <a:xfrm>
            <a:off x="2748950" y="2036742"/>
            <a:ext cx="2346385" cy="40190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5E09579-C250-86F6-7F02-BC6CA37FED51}"/>
              </a:ext>
            </a:extLst>
          </p:cNvPr>
          <p:cNvSpPr txBox="1"/>
          <p:nvPr/>
        </p:nvSpPr>
        <p:spPr>
          <a:xfrm>
            <a:off x="3048000" y="2048244"/>
            <a:ext cx="1369286" cy="1631216"/>
          </a:xfrm>
          <a:prstGeom prst="rect">
            <a:avLst/>
          </a:prstGeom>
          <a:noFill/>
        </p:spPr>
        <p:txBody>
          <a:bodyPr wrap="none" rtlCol="0">
            <a:spAutoFit/>
          </a:bodyPr>
          <a:lstStyle/>
          <a:p>
            <a:r>
              <a:rPr lang="en-US" sz="2000" dirty="0">
                <a:solidFill>
                  <a:srgbClr val="C00000"/>
                </a:solidFill>
              </a:rPr>
              <a:t>*Readings</a:t>
            </a:r>
          </a:p>
          <a:p>
            <a:r>
              <a:rPr lang="en-US" sz="2000" dirty="0">
                <a:solidFill>
                  <a:srgbClr val="C00000"/>
                </a:solidFill>
              </a:rPr>
              <a:t>*Videos</a:t>
            </a:r>
          </a:p>
          <a:p>
            <a:r>
              <a:rPr lang="en-US" sz="2000" dirty="0">
                <a:solidFill>
                  <a:srgbClr val="C00000"/>
                </a:solidFill>
              </a:rPr>
              <a:t>*PDFs</a:t>
            </a:r>
          </a:p>
          <a:p>
            <a:r>
              <a:rPr lang="en-US" sz="2000" dirty="0">
                <a:solidFill>
                  <a:srgbClr val="C00000"/>
                </a:solidFill>
              </a:rPr>
              <a:t>*</a:t>
            </a:r>
            <a:r>
              <a:rPr lang="en-US" sz="2000" dirty="0" err="1">
                <a:solidFill>
                  <a:srgbClr val="C00000"/>
                </a:solidFill>
              </a:rPr>
              <a:t>Lec</a:t>
            </a:r>
            <a:r>
              <a:rPr lang="en-US" sz="2000" dirty="0">
                <a:solidFill>
                  <a:srgbClr val="C00000"/>
                </a:solidFill>
              </a:rPr>
              <a:t> Cap</a:t>
            </a:r>
          </a:p>
          <a:p>
            <a:r>
              <a:rPr lang="en-US" sz="2000" dirty="0">
                <a:solidFill>
                  <a:srgbClr val="C00000"/>
                </a:solidFill>
              </a:rPr>
              <a:t>*Objects</a:t>
            </a:r>
          </a:p>
        </p:txBody>
      </p:sp>
      <p:sp>
        <p:nvSpPr>
          <p:cNvPr id="13" name="TextBox 12">
            <a:extLst>
              <a:ext uri="{FF2B5EF4-FFF2-40B4-BE49-F238E27FC236}">
                <a16:creationId xmlns:a16="http://schemas.microsoft.com/office/drawing/2014/main" id="{4DD27DAE-030B-E720-FF3A-D62761E0DEC9}"/>
              </a:ext>
            </a:extLst>
          </p:cNvPr>
          <p:cNvSpPr txBox="1"/>
          <p:nvPr/>
        </p:nvSpPr>
        <p:spPr>
          <a:xfrm>
            <a:off x="3048000" y="5017698"/>
            <a:ext cx="1611339" cy="1323439"/>
          </a:xfrm>
          <a:prstGeom prst="rect">
            <a:avLst/>
          </a:prstGeom>
          <a:noFill/>
        </p:spPr>
        <p:txBody>
          <a:bodyPr wrap="none" rtlCol="0">
            <a:spAutoFit/>
          </a:bodyPr>
          <a:lstStyle/>
          <a:p>
            <a:r>
              <a:rPr lang="en-US" sz="2000" dirty="0">
                <a:solidFill>
                  <a:srgbClr val="C00000"/>
                </a:solidFill>
              </a:rPr>
              <a:t>*Labs</a:t>
            </a:r>
          </a:p>
          <a:p>
            <a:r>
              <a:rPr lang="en-US" sz="2000" dirty="0">
                <a:solidFill>
                  <a:srgbClr val="C00000"/>
                </a:solidFill>
              </a:rPr>
              <a:t>*Simulations</a:t>
            </a:r>
          </a:p>
          <a:p>
            <a:r>
              <a:rPr lang="en-US" sz="2000" dirty="0">
                <a:solidFill>
                  <a:srgbClr val="C00000"/>
                </a:solidFill>
              </a:rPr>
              <a:t>*HOAs</a:t>
            </a:r>
          </a:p>
          <a:p>
            <a:endParaRPr lang="en-US" sz="2000" dirty="0">
              <a:solidFill>
                <a:srgbClr val="C00000"/>
              </a:solidFill>
            </a:endParaRPr>
          </a:p>
        </p:txBody>
      </p:sp>
      <p:sp>
        <p:nvSpPr>
          <p:cNvPr id="14" name="TextBox 13">
            <a:extLst>
              <a:ext uri="{FF2B5EF4-FFF2-40B4-BE49-F238E27FC236}">
                <a16:creationId xmlns:a16="http://schemas.microsoft.com/office/drawing/2014/main" id="{8CCDD2CF-D096-38FD-22C7-DF89DBADFADE}"/>
              </a:ext>
            </a:extLst>
          </p:cNvPr>
          <p:cNvSpPr txBox="1"/>
          <p:nvPr/>
        </p:nvSpPr>
        <p:spPr>
          <a:xfrm>
            <a:off x="3048000" y="3774158"/>
            <a:ext cx="1210588" cy="1015663"/>
          </a:xfrm>
          <a:prstGeom prst="rect">
            <a:avLst/>
          </a:prstGeom>
          <a:noFill/>
        </p:spPr>
        <p:txBody>
          <a:bodyPr wrap="none" rtlCol="0">
            <a:spAutoFit/>
          </a:bodyPr>
          <a:lstStyle/>
          <a:p>
            <a:r>
              <a:rPr lang="en-US" sz="2000" dirty="0">
                <a:solidFill>
                  <a:srgbClr val="C00000"/>
                </a:solidFill>
              </a:rPr>
              <a:t>*Study</a:t>
            </a:r>
          </a:p>
          <a:p>
            <a:r>
              <a:rPr lang="en-US" sz="2000" dirty="0">
                <a:solidFill>
                  <a:srgbClr val="C00000"/>
                </a:solidFill>
              </a:rPr>
              <a:t>*Practice</a:t>
            </a:r>
          </a:p>
          <a:p>
            <a:r>
              <a:rPr lang="en-US" sz="2000" dirty="0">
                <a:solidFill>
                  <a:srgbClr val="C00000"/>
                </a:solidFill>
              </a:rPr>
              <a:t>*KAAs</a:t>
            </a:r>
          </a:p>
        </p:txBody>
      </p:sp>
      <p:sp>
        <p:nvSpPr>
          <p:cNvPr id="15" name="TextBox 14">
            <a:extLst>
              <a:ext uri="{FF2B5EF4-FFF2-40B4-BE49-F238E27FC236}">
                <a16:creationId xmlns:a16="http://schemas.microsoft.com/office/drawing/2014/main" id="{F98413CC-1808-4918-DB55-0B3E2AD43275}"/>
              </a:ext>
            </a:extLst>
          </p:cNvPr>
          <p:cNvSpPr txBox="1"/>
          <p:nvPr/>
        </p:nvSpPr>
        <p:spPr>
          <a:xfrm>
            <a:off x="3129884" y="1642383"/>
            <a:ext cx="1653017" cy="400110"/>
          </a:xfrm>
          <a:prstGeom prst="rect">
            <a:avLst/>
          </a:prstGeom>
          <a:noFill/>
        </p:spPr>
        <p:txBody>
          <a:bodyPr wrap="none" rtlCol="0">
            <a:spAutoFit/>
          </a:bodyPr>
          <a:lstStyle/>
          <a:p>
            <a:r>
              <a:rPr lang="en-US" sz="2000" dirty="0">
                <a:solidFill>
                  <a:srgbClr val="C00000"/>
                </a:solidFill>
              </a:rPr>
              <a:t>LMS Canvas</a:t>
            </a:r>
          </a:p>
        </p:txBody>
      </p:sp>
      <p:grpSp>
        <p:nvGrpSpPr>
          <p:cNvPr id="12" name="Group 11">
            <a:extLst>
              <a:ext uri="{FF2B5EF4-FFF2-40B4-BE49-F238E27FC236}">
                <a16:creationId xmlns:a16="http://schemas.microsoft.com/office/drawing/2014/main" id="{434B8D2C-2625-23B5-420E-912682DE1778}"/>
              </a:ext>
            </a:extLst>
          </p:cNvPr>
          <p:cNvGrpSpPr/>
          <p:nvPr/>
        </p:nvGrpSpPr>
        <p:grpSpPr>
          <a:xfrm>
            <a:off x="1406103" y="2605918"/>
            <a:ext cx="1293962" cy="318751"/>
            <a:chOff x="6193766" y="3110249"/>
            <a:chExt cx="1293962" cy="318751"/>
          </a:xfrm>
        </p:grpSpPr>
        <p:cxnSp>
          <p:nvCxnSpPr>
            <p:cNvPr id="10" name="Straight Arrow Connector 9">
              <a:extLst>
                <a:ext uri="{FF2B5EF4-FFF2-40B4-BE49-F238E27FC236}">
                  <a16:creationId xmlns:a16="http://schemas.microsoft.com/office/drawing/2014/main" id="{2D301321-D2CB-7CD1-B33D-D5525869C1AF}"/>
                </a:ext>
              </a:extLst>
            </p:cNvPr>
            <p:cNvCxnSpPr/>
            <p:nvPr/>
          </p:nvCxnSpPr>
          <p:spPr>
            <a:xfrm>
              <a:off x="6193766" y="3429000"/>
              <a:ext cx="1293962"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294AC7F-89F0-23B3-0501-026FC141E5F3}"/>
                </a:ext>
              </a:extLst>
            </p:cNvPr>
            <p:cNvSpPr txBox="1"/>
            <p:nvPr/>
          </p:nvSpPr>
          <p:spPr>
            <a:xfrm>
              <a:off x="6268529" y="3110249"/>
              <a:ext cx="998991" cy="307777"/>
            </a:xfrm>
            <a:prstGeom prst="rect">
              <a:avLst/>
            </a:prstGeom>
            <a:noFill/>
          </p:spPr>
          <p:txBody>
            <a:bodyPr wrap="none" rtlCol="0">
              <a:spAutoFit/>
            </a:bodyPr>
            <a:lstStyle/>
            <a:p>
              <a:r>
                <a:rPr lang="en-US" b="1" dirty="0">
                  <a:solidFill>
                    <a:srgbClr val="C00000"/>
                  </a:solidFill>
                </a:rPr>
                <a:t>Student 1</a:t>
              </a:r>
            </a:p>
          </p:txBody>
        </p:sp>
      </p:grpSp>
      <p:grpSp>
        <p:nvGrpSpPr>
          <p:cNvPr id="22" name="Group 21">
            <a:extLst>
              <a:ext uri="{FF2B5EF4-FFF2-40B4-BE49-F238E27FC236}">
                <a16:creationId xmlns:a16="http://schemas.microsoft.com/office/drawing/2014/main" id="{C0EE6E24-7092-B1EB-3739-933D68D84CEB}"/>
              </a:ext>
            </a:extLst>
          </p:cNvPr>
          <p:cNvGrpSpPr/>
          <p:nvPr/>
        </p:nvGrpSpPr>
        <p:grpSpPr>
          <a:xfrm>
            <a:off x="1417177" y="3306573"/>
            <a:ext cx="1293962" cy="318751"/>
            <a:chOff x="6193766" y="3110249"/>
            <a:chExt cx="1293962" cy="318751"/>
          </a:xfrm>
        </p:grpSpPr>
        <p:cxnSp>
          <p:nvCxnSpPr>
            <p:cNvPr id="23" name="Straight Arrow Connector 22">
              <a:extLst>
                <a:ext uri="{FF2B5EF4-FFF2-40B4-BE49-F238E27FC236}">
                  <a16:creationId xmlns:a16="http://schemas.microsoft.com/office/drawing/2014/main" id="{99497FBD-E560-6D99-5E48-B5F7DC67087F}"/>
                </a:ext>
              </a:extLst>
            </p:cNvPr>
            <p:cNvCxnSpPr/>
            <p:nvPr/>
          </p:nvCxnSpPr>
          <p:spPr>
            <a:xfrm>
              <a:off x="6193766" y="3429000"/>
              <a:ext cx="1293962"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1D3837D-EF29-4CDD-A22B-5DB611DA0FA0}"/>
                </a:ext>
              </a:extLst>
            </p:cNvPr>
            <p:cNvSpPr txBox="1"/>
            <p:nvPr/>
          </p:nvSpPr>
          <p:spPr>
            <a:xfrm>
              <a:off x="6268529" y="3110249"/>
              <a:ext cx="998991" cy="307777"/>
            </a:xfrm>
            <a:prstGeom prst="rect">
              <a:avLst/>
            </a:prstGeom>
            <a:noFill/>
          </p:spPr>
          <p:txBody>
            <a:bodyPr wrap="none" rtlCol="0">
              <a:spAutoFit/>
            </a:bodyPr>
            <a:lstStyle/>
            <a:p>
              <a:r>
                <a:rPr lang="en-US" b="1" dirty="0">
                  <a:solidFill>
                    <a:srgbClr val="C00000"/>
                  </a:solidFill>
                </a:rPr>
                <a:t>Student 2</a:t>
              </a:r>
            </a:p>
          </p:txBody>
        </p:sp>
      </p:grpSp>
      <p:grpSp>
        <p:nvGrpSpPr>
          <p:cNvPr id="25" name="Group 24">
            <a:extLst>
              <a:ext uri="{FF2B5EF4-FFF2-40B4-BE49-F238E27FC236}">
                <a16:creationId xmlns:a16="http://schemas.microsoft.com/office/drawing/2014/main" id="{CDD55B1A-3636-03D1-375C-D659D007FBB9}"/>
              </a:ext>
            </a:extLst>
          </p:cNvPr>
          <p:cNvGrpSpPr/>
          <p:nvPr/>
        </p:nvGrpSpPr>
        <p:grpSpPr>
          <a:xfrm>
            <a:off x="1406103" y="3996253"/>
            <a:ext cx="1293962" cy="318751"/>
            <a:chOff x="6193766" y="3110249"/>
            <a:chExt cx="1293962" cy="318751"/>
          </a:xfrm>
        </p:grpSpPr>
        <p:cxnSp>
          <p:nvCxnSpPr>
            <p:cNvPr id="26" name="Straight Arrow Connector 25">
              <a:extLst>
                <a:ext uri="{FF2B5EF4-FFF2-40B4-BE49-F238E27FC236}">
                  <a16:creationId xmlns:a16="http://schemas.microsoft.com/office/drawing/2014/main" id="{866D2C60-0836-CFC8-DD30-FE10559C301F}"/>
                </a:ext>
              </a:extLst>
            </p:cNvPr>
            <p:cNvCxnSpPr/>
            <p:nvPr/>
          </p:nvCxnSpPr>
          <p:spPr>
            <a:xfrm>
              <a:off x="6193766" y="3429000"/>
              <a:ext cx="1293962"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D748600-45CF-5201-A879-EDFA8A980357}"/>
                </a:ext>
              </a:extLst>
            </p:cNvPr>
            <p:cNvSpPr txBox="1"/>
            <p:nvPr/>
          </p:nvSpPr>
          <p:spPr>
            <a:xfrm>
              <a:off x="6268529" y="3110249"/>
              <a:ext cx="998991" cy="307777"/>
            </a:xfrm>
            <a:prstGeom prst="rect">
              <a:avLst/>
            </a:prstGeom>
            <a:noFill/>
          </p:spPr>
          <p:txBody>
            <a:bodyPr wrap="none" rtlCol="0">
              <a:spAutoFit/>
            </a:bodyPr>
            <a:lstStyle/>
            <a:p>
              <a:r>
                <a:rPr lang="en-US" b="1" dirty="0">
                  <a:solidFill>
                    <a:srgbClr val="C00000"/>
                  </a:solidFill>
                </a:rPr>
                <a:t>Student 3</a:t>
              </a:r>
            </a:p>
          </p:txBody>
        </p:sp>
      </p:grpSp>
      <p:grpSp>
        <p:nvGrpSpPr>
          <p:cNvPr id="28" name="Group 27">
            <a:extLst>
              <a:ext uri="{FF2B5EF4-FFF2-40B4-BE49-F238E27FC236}">
                <a16:creationId xmlns:a16="http://schemas.microsoft.com/office/drawing/2014/main" id="{F24995F9-6560-E099-B52B-76DEFD17C56E}"/>
              </a:ext>
            </a:extLst>
          </p:cNvPr>
          <p:cNvGrpSpPr/>
          <p:nvPr/>
        </p:nvGrpSpPr>
        <p:grpSpPr>
          <a:xfrm>
            <a:off x="1406103" y="5252457"/>
            <a:ext cx="1293962" cy="318752"/>
            <a:chOff x="6193766" y="3110248"/>
            <a:chExt cx="1293962" cy="318752"/>
          </a:xfrm>
        </p:grpSpPr>
        <p:cxnSp>
          <p:nvCxnSpPr>
            <p:cNvPr id="29" name="Straight Arrow Connector 28">
              <a:extLst>
                <a:ext uri="{FF2B5EF4-FFF2-40B4-BE49-F238E27FC236}">
                  <a16:creationId xmlns:a16="http://schemas.microsoft.com/office/drawing/2014/main" id="{470ACB7B-584B-E11B-8B05-9CA44198D060}"/>
                </a:ext>
              </a:extLst>
            </p:cNvPr>
            <p:cNvCxnSpPr/>
            <p:nvPr/>
          </p:nvCxnSpPr>
          <p:spPr>
            <a:xfrm>
              <a:off x="6193766" y="3429000"/>
              <a:ext cx="1293962"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F6A674D-F245-8D1F-1C90-FB6CBC824987}"/>
                </a:ext>
              </a:extLst>
            </p:cNvPr>
            <p:cNvSpPr txBox="1"/>
            <p:nvPr/>
          </p:nvSpPr>
          <p:spPr>
            <a:xfrm>
              <a:off x="6388285" y="3110248"/>
              <a:ext cx="809837" cy="307777"/>
            </a:xfrm>
            <a:prstGeom prst="rect">
              <a:avLst/>
            </a:prstGeom>
            <a:noFill/>
          </p:spPr>
          <p:txBody>
            <a:bodyPr wrap="none" rtlCol="0">
              <a:spAutoFit/>
            </a:bodyPr>
            <a:lstStyle/>
            <a:p>
              <a:r>
                <a:rPr lang="en-US" b="1" dirty="0">
                  <a:solidFill>
                    <a:srgbClr val="C00000"/>
                  </a:solidFill>
                </a:rPr>
                <a:t>Faculty</a:t>
              </a:r>
            </a:p>
          </p:txBody>
        </p:sp>
      </p:grpSp>
      <p:sp>
        <p:nvSpPr>
          <p:cNvPr id="16" name="TextBox 15">
            <a:extLst>
              <a:ext uri="{FF2B5EF4-FFF2-40B4-BE49-F238E27FC236}">
                <a16:creationId xmlns:a16="http://schemas.microsoft.com/office/drawing/2014/main" id="{8153471C-26CE-27FE-1A7A-033FD603CBEB}"/>
              </a:ext>
            </a:extLst>
          </p:cNvPr>
          <p:cNvSpPr txBox="1"/>
          <p:nvPr/>
        </p:nvSpPr>
        <p:spPr>
          <a:xfrm>
            <a:off x="6274488" y="2188493"/>
            <a:ext cx="1736373" cy="369332"/>
          </a:xfrm>
          <a:prstGeom prst="rect">
            <a:avLst/>
          </a:prstGeom>
          <a:noFill/>
        </p:spPr>
        <p:txBody>
          <a:bodyPr wrap="none" rtlCol="0">
            <a:spAutoFit/>
          </a:bodyPr>
          <a:lstStyle/>
          <a:p>
            <a:r>
              <a:rPr lang="en-US" sz="1800" b="1" dirty="0">
                <a:solidFill>
                  <a:srgbClr val="C00000"/>
                </a:solidFill>
              </a:rPr>
              <a:t>Lab Exercises</a:t>
            </a:r>
          </a:p>
        </p:txBody>
      </p:sp>
      <p:sp>
        <p:nvSpPr>
          <p:cNvPr id="32" name="TextBox 31">
            <a:extLst>
              <a:ext uri="{FF2B5EF4-FFF2-40B4-BE49-F238E27FC236}">
                <a16:creationId xmlns:a16="http://schemas.microsoft.com/office/drawing/2014/main" id="{328F3215-B742-2CBB-0BDC-96FBA9366CEC}"/>
              </a:ext>
            </a:extLst>
          </p:cNvPr>
          <p:cNvSpPr txBox="1"/>
          <p:nvPr/>
        </p:nvSpPr>
        <p:spPr>
          <a:xfrm>
            <a:off x="8200434" y="2188493"/>
            <a:ext cx="2710999" cy="369332"/>
          </a:xfrm>
          <a:prstGeom prst="rect">
            <a:avLst/>
          </a:prstGeom>
          <a:noFill/>
        </p:spPr>
        <p:txBody>
          <a:bodyPr wrap="none" rtlCol="0">
            <a:spAutoFit/>
          </a:bodyPr>
          <a:lstStyle/>
          <a:p>
            <a:r>
              <a:rPr lang="en-US" sz="1800" b="1" dirty="0">
                <a:solidFill>
                  <a:srgbClr val="C00000"/>
                </a:solidFill>
              </a:rPr>
              <a:t>Hands-On Assessment</a:t>
            </a:r>
          </a:p>
        </p:txBody>
      </p:sp>
      <p:sp>
        <p:nvSpPr>
          <p:cNvPr id="33" name="TextBox 32">
            <a:extLst>
              <a:ext uri="{FF2B5EF4-FFF2-40B4-BE49-F238E27FC236}">
                <a16:creationId xmlns:a16="http://schemas.microsoft.com/office/drawing/2014/main" id="{C226BAA5-A206-8CEB-F8AA-71BD0E150E2B}"/>
              </a:ext>
            </a:extLst>
          </p:cNvPr>
          <p:cNvSpPr txBox="1"/>
          <p:nvPr/>
        </p:nvSpPr>
        <p:spPr>
          <a:xfrm>
            <a:off x="6927427" y="1765539"/>
            <a:ext cx="2634054" cy="369332"/>
          </a:xfrm>
          <a:prstGeom prst="rect">
            <a:avLst/>
          </a:prstGeom>
          <a:noFill/>
        </p:spPr>
        <p:txBody>
          <a:bodyPr wrap="none" rtlCol="0">
            <a:spAutoFit/>
          </a:bodyPr>
          <a:lstStyle/>
          <a:p>
            <a:r>
              <a:rPr lang="en-US" sz="1800" b="1" i="1" u="sng" dirty="0">
                <a:solidFill>
                  <a:srgbClr val="C00000"/>
                </a:solidFill>
              </a:rPr>
              <a:t>On-campus class time</a:t>
            </a:r>
          </a:p>
        </p:txBody>
      </p:sp>
      <p:sp>
        <p:nvSpPr>
          <p:cNvPr id="34" name="TextBox 33">
            <a:extLst>
              <a:ext uri="{FF2B5EF4-FFF2-40B4-BE49-F238E27FC236}">
                <a16:creationId xmlns:a16="http://schemas.microsoft.com/office/drawing/2014/main" id="{37E5B5D1-F219-C527-0D5E-EFC524F24952}"/>
              </a:ext>
            </a:extLst>
          </p:cNvPr>
          <p:cNvSpPr txBox="1"/>
          <p:nvPr/>
        </p:nvSpPr>
        <p:spPr>
          <a:xfrm>
            <a:off x="1684646" y="6374419"/>
            <a:ext cx="4095993" cy="369332"/>
          </a:xfrm>
          <a:prstGeom prst="rect">
            <a:avLst/>
          </a:prstGeom>
          <a:noFill/>
        </p:spPr>
        <p:txBody>
          <a:bodyPr wrap="none" rtlCol="0">
            <a:spAutoFit/>
          </a:bodyPr>
          <a:lstStyle/>
          <a:p>
            <a:r>
              <a:rPr lang="en-US" sz="1800" b="1" dirty="0">
                <a:solidFill>
                  <a:srgbClr val="C00000"/>
                </a:solidFill>
              </a:rPr>
              <a:t>Self-proctored Online Assessments</a:t>
            </a:r>
          </a:p>
        </p:txBody>
      </p:sp>
      <p:sp>
        <p:nvSpPr>
          <p:cNvPr id="35" name="TextBox 34">
            <a:extLst>
              <a:ext uri="{FF2B5EF4-FFF2-40B4-BE49-F238E27FC236}">
                <a16:creationId xmlns:a16="http://schemas.microsoft.com/office/drawing/2014/main" id="{CB6B2FB8-298B-9377-E50B-246E5A4AE551}"/>
              </a:ext>
            </a:extLst>
          </p:cNvPr>
          <p:cNvSpPr txBox="1"/>
          <p:nvPr/>
        </p:nvSpPr>
        <p:spPr>
          <a:xfrm>
            <a:off x="6293417" y="3101916"/>
            <a:ext cx="4480714" cy="369332"/>
          </a:xfrm>
          <a:prstGeom prst="rect">
            <a:avLst/>
          </a:prstGeom>
          <a:noFill/>
        </p:spPr>
        <p:txBody>
          <a:bodyPr wrap="none" rtlCol="0">
            <a:spAutoFit/>
          </a:bodyPr>
          <a:lstStyle/>
          <a:p>
            <a:r>
              <a:rPr lang="en-US" sz="1800" b="1" dirty="0">
                <a:solidFill>
                  <a:srgbClr val="C00000"/>
                </a:solidFill>
              </a:rPr>
              <a:t>Lab Packs sold in Bookstore (required)</a:t>
            </a:r>
          </a:p>
        </p:txBody>
      </p:sp>
      <p:sp>
        <p:nvSpPr>
          <p:cNvPr id="36" name="TextBox 35">
            <a:extLst>
              <a:ext uri="{FF2B5EF4-FFF2-40B4-BE49-F238E27FC236}">
                <a16:creationId xmlns:a16="http://schemas.microsoft.com/office/drawing/2014/main" id="{F8CED359-2B5D-D669-9E45-533791B23BDF}"/>
              </a:ext>
            </a:extLst>
          </p:cNvPr>
          <p:cNvSpPr txBox="1"/>
          <p:nvPr/>
        </p:nvSpPr>
        <p:spPr>
          <a:xfrm>
            <a:off x="6293417" y="4117432"/>
            <a:ext cx="3082895" cy="369332"/>
          </a:xfrm>
          <a:prstGeom prst="rect">
            <a:avLst/>
          </a:prstGeom>
          <a:noFill/>
        </p:spPr>
        <p:txBody>
          <a:bodyPr wrap="none" rtlCol="0">
            <a:spAutoFit/>
          </a:bodyPr>
          <a:lstStyle/>
          <a:p>
            <a:r>
              <a:rPr lang="en-US" sz="1800" b="1" dirty="0">
                <a:solidFill>
                  <a:srgbClr val="C00000"/>
                </a:solidFill>
              </a:rPr>
              <a:t>Faculty facilitates learning</a:t>
            </a:r>
          </a:p>
        </p:txBody>
      </p:sp>
      <p:sp>
        <p:nvSpPr>
          <p:cNvPr id="37" name="TextBox 36">
            <a:extLst>
              <a:ext uri="{FF2B5EF4-FFF2-40B4-BE49-F238E27FC236}">
                <a16:creationId xmlns:a16="http://schemas.microsoft.com/office/drawing/2014/main" id="{9AFC7BB0-7A04-C3B4-60A2-A98480DF541D}"/>
              </a:ext>
            </a:extLst>
          </p:cNvPr>
          <p:cNvSpPr txBox="1"/>
          <p:nvPr/>
        </p:nvSpPr>
        <p:spPr>
          <a:xfrm>
            <a:off x="6293417" y="5221679"/>
            <a:ext cx="4750018" cy="369332"/>
          </a:xfrm>
          <a:prstGeom prst="rect">
            <a:avLst/>
          </a:prstGeom>
          <a:noFill/>
        </p:spPr>
        <p:txBody>
          <a:bodyPr wrap="none" rtlCol="0">
            <a:spAutoFit/>
          </a:bodyPr>
          <a:lstStyle/>
          <a:p>
            <a:r>
              <a:rPr lang="en-US" sz="1800" b="1" dirty="0">
                <a:solidFill>
                  <a:srgbClr val="C00000"/>
                </a:solidFill>
              </a:rPr>
              <a:t>Faculty assesses student skill/knowledge</a:t>
            </a:r>
          </a:p>
        </p:txBody>
      </p:sp>
      <p:sp>
        <p:nvSpPr>
          <p:cNvPr id="38" name="TextBox 37">
            <a:extLst>
              <a:ext uri="{FF2B5EF4-FFF2-40B4-BE49-F238E27FC236}">
                <a16:creationId xmlns:a16="http://schemas.microsoft.com/office/drawing/2014/main" id="{7B270E7D-C5DC-5250-49BE-916B0AA4D99A}"/>
              </a:ext>
            </a:extLst>
          </p:cNvPr>
          <p:cNvSpPr txBox="1"/>
          <p:nvPr/>
        </p:nvSpPr>
        <p:spPr>
          <a:xfrm>
            <a:off x="2778646" y="1056113"/>
            <a:ext cx="7023076" cy="461665"/>
          </a:xfrm>
          <a:prstGeom prst="rect">
            <a:avLst/>
          </a:prstGeom>
          <a:noFill/>
        </p:spPr>
        <p:txBody>
          <a:bodyPr wrap="none" rtlCol="0">
            <a:spAutoFit/>
          </a:bodyPr>
          <a:lstStyle/>
          <a:p>
            <a:r>
              <a:rPr lang="en-US" sz="2400" b="1" dirty="0">
                <a:solidFill>
                  <a:srgbClr val="C00000"/>
                </a:solidFill>
              </a:rPr>
              <a:t>Competency-Based/Hybrid Instructional Model</a:t>
            </a:r>
          </a:p>
        </p:txBody>
      </p:sp>
    </p:spTree>
    <p:extLst>
      <p:ext uri="{BB962C8B-B14F-4D97-AF65-F5344CB8AC3E}">
        <p14:creationId xmlns:p14="http://schemas.microsoft.com/office/powerpoint/2010/main" val="415244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5d7ac9e4d7_0_24"/>
          <p:cNvSpPr txBox="1">
            <a:spLocks noGrp="1"/>
          </p:cNvSpPr>
          <p:nvPr>
            <p:ph type="title"/>
          </p:nvPr>
        </p:nvSpPr>
        <p:spPr>
          <a:xfrm>
            <a:off x="643690" y="1009401"/>
            <a:ext cx="10778100" cy="530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600" b="1" dirty="0">
                <a:solidFill>
                  <a:srgbClr val="0070C0"/>
                </a:solidFill>
              </a:rPr>
              <a:t>What’s in it for Me?  The Stakeholders Perspective:</a:t>
            </a:r>
            <a:endParaRPr sz="3600" b="1" dirty="0">
              <a:solidFill>
                <a:srgbClr val="0070C0"/>
              </a:solidFill>
            </a:endParaRPr>
          </a:p>
        </p:txBody>
      </p:sp>
      <p:sp>
        <p:nvSpPr>
          <p:cNvPr id="213" name="Google Shape;213;g5d7ac9e4d7_0_24"/>
          <p:cNvSpPr txBox="1">
            <a:spLocks noGrp="1"/>
          </p:cNvSpPr>
          <p:nvPr>
            <p:ph type="body" idx="1"/>
          </p:nvPr>
        </p:nvSpPr>
        <p:spPr>
          <a:xfrm>
            <a:off x="495490" y="1790322"/>
            <a:ext cx="11074500" cy="4935300"/>
          </a:xfrm>
          <a:prstGeom prst="rect">
            <a:avLst/>
          </a:prstGeom>
          <a:noFill/>
          <a:ln>
            <a:noFill/>
          </a:ln>
        </p:spPr>
        <p:txBody>
          <a:bodyPr spcFirstLastPara="1" wrap="square" lIns="91425" tIns="45700" rIns="91425" bIns="45700" anchor="t" anchorCtr="0">
            <a:noAutofit/>
          </a:bodyPr>
          <a:lstStyle/>
          <a:p>
            <a:pPr marL="228600" lvl="0" indent="-190500" algn="l" rtl="0">
              <a:lnSpc>
                <a:spcPct val="80000"/>
              </a:lnSpc>
              <a:spcBef>
                <a:spcPts val="0"/>
              </a:spcBef>
              <a:spcAft>
                <a:spcPts val="0"/>
              </a:spcAft>
              <a:buClr>
                <a:srgbClr val="0070C0"/>
              </a:buClr>
              <a:buSzPts val="3000"/>
              <a:buChar char="•"/>
            </a:pPr>
            <a:r>
              <a:rPr lang="en-US" sz="3000" b="1" dirty="0">
                <a:solidFill>
                  <a:srgbClr val="0070C0"/>
                </a:solidFill>
              </a:rPr>
              <a:t>Students</a:t>
            </a:r>
            <a:r>
              <a:rPr lang="en-US" sz="3000" dirty="0">
                <a:solidFill>
                  <a:srgbClr val="0070C0"/>
                </a:solidFill>
              </a:rPr>
              <a:t>: Students like the 24/7 access to the course materials, and knowing what is expected of them for the assessments.</a:t>
            </a:r>
            <a:endParaRPr sz="3000" dirty="0">
              <a:solidFill>
                <a:srgbClr val="0070C0"/>
              </a:solidFill>
            </a:endParaRPr>
          </a:p>
          <a:p>
            <a:pPr marL="228600" lvl="0" indent="0" algn="l" rtl="0">
              <a:lnSpc>
                <a:spcPct val="80000"/>
              </a:lnSpc>
              <a:spcBef>
                <a:spcPts val="0"/>
              </a:spcBef>
              <a:spcAft>
                <a:spcPts val="0"/>
              </a:spcAft>
              <a:buNone/>
            </a:pPr>
            <a:endParaRPr sz="3000" dirty="0">
              <a:solidFill>
                <a:srgbClr val="0070C0"/>
              </a:solidFill>
            </a:endParaRPr>
          </a:p>
          <a:p>
            <a:pPr marL="228600" lvl="0" indent="-190500" algn="l" rtl="0">
              <a:lnSpc>
                <a:spcPct val="80000"/>
              </a:lnSpc>
              <a:spcBef>
                <a:spcPts val="0"/>
              </a:spcBef>
              <a:spcAft>
                <a:spcPts val="0"/>
              </a:spcAft>
              <a:buClr>
                <a:srgbClr val="0070C0"/>
              </a:buClr>
              <a:buSzPts val="3000"/>
              <a:buChar char="•"/>
            </a:pPr>
            <a:r>
              <a:rPr lang="en-US" sz="3000" b="1" dirty="0">
                <a:solidFill>
                  <a:srgbClr val="0070C0"/>
                </a:solidFill>
              </a:rPr>
              <a:t>Faculty</a:t>
            </a:r>
            <a:r>
              <a:rPr lang="en-US" sz="3000" dirty="0">
                <a:solidFill>
                  <a:srgbClr val="0070C0"/>
                </a:solidFill>
              </a:rPr>
              <a:t>: Faculty like the consistency in the curriculum, and that all materials are developed, so they do not have to spend time preparing for a class.  They also like the flexibility of time on campus.</a:t>
            </a:r>
            <a:endParaRPr sz="3000" dirty="0">
              <a:solidFill>
                <a:srgbClr val="0070C0"/>
              </a:solidFill>
            </a:endParaRPr>
          </a:p>
          <a:p>
            <a:pPr marL="228600" lvl="0" indent="0" algn="l" rtl="0">
              <a:lnSpc>
                <a:spcPct val="80000"/>
              </a:lnSpc>
              <a:spcBef>
                <a:spcPts val="0"/>
              </a:spcBef>
              <a:spcAft>
                <a:spcPts val="0"/>
              </a:spcAft>
              <a:buNone/>
            </a:pPr>
            <a:endParaRPr sz="3000" dirty="0">
              <a:solidFill>
                <a:srgbClr val="0070C0"/>
              </a:solidFill>
            </a:endParaRPr>
          </a:p>
          <a:p>
            <a:pPr marL="228600" lvl="0" indent="-190500" algn="l" rtl="0">
              <a:lnSpc>
                <a:spcPct val="80000"/>
              </a:lnSpc>
              <a:spcBef>
                <a:spcPts val="0"/>
              </a:spcBef>
              <a:spcAft>
                <a:spcPts val="0"/>
              </a:spcAft>
              <a:buClr>
                <a:srgbClr val="0070C0"/>
              </a:buClr>
              <a:buSzPts val="3000"/>
              <a:buChar char="•"/>
            </a:pPr>
            <a:r>
              <a:rPr lang="en-US" sz="3000" b="1" dirty="0">
                <a:solidFill>
                  <a:srgbClr val="0070C0"/>
                </a:solidFill>
              </a:rPr>
              <a:t>Employers</a:t>
            </a:r>
            <a:r>
              <a:rPr lang="en-US" sz="3000" dirty="0">
                <a:solidFill>
                  <a:srgbClr val="0070C0"/>
                </a:solidFill>
              </a:rPr>
              <a:t>: Employers like the more accessible classes for their employees, and better prepared graduates.  They really like the assessment model of student accountability.</a:t>
            </a:r>
            <a:endParaRPr sz="3000" dirty="0">
              <a:solidFill>
                <a:srgbClr val="0070C0"/>
              </a:solidFill>
            </a:endParaRPr>
          </a:p>
          <a:p>
            <a:pPr marL="0" lvl="0" indent="0" algn="l" rtl="0">
              <a:lnSpc>
                <a:spcPct val="80000"/>
              </a:lnSpc>
              <a:spcBef>
                <a:spcPts val="0"/>
              </a:spcBef>
              <a:spcAft>
                <a:spcPts val="0"/>
              </a:spcAft>
              <a:buNone/>
            </a:pPr>
            <a:endParaRPr sz="3000" dirty="0">
              <a:solidFill>
                <a:srgbClr val="0070C0"/>
              </a:solidFill>
            </a:endParaRPr>
          </a:p>
          <a:p>
            <a:pPr marL="228600" lvl="0" indent="-190500" algn="l" rtl="0">
              <a:lnSpc>
                <a:spcPct val="80000"/>
              </a:lnSpc>
              <a:spcBef>
                <a:spcPts val="0"/>
              </a:spcBef>
              <a:spcAft>
                <a:spcPts val="0"/>
              </a:spcAft>
              <a:buClr>
                <a:srgbClr val="0070C0"/>
              </a:buClr>
              <a:buSzPts val="3000"/>
              <a:buChar char="•"/>
            </a:pPr>
            <a:r>
              <a:rPr lang="en-US" sz="3000" b="1" dirty="0">
                <a:solidFill>
                  <a:srgbClr val="0070C0"/>
                </a:solidFill>
              </a:rPr>
              <a:t>College</a:t>
            </a:r>
            <a:r>
              <a:rPr lang="en-US" sz="3000" dirty="0">
                <a:solidFill>
                  <a:srgbClr val="0070C0"/>
                </a:solidFill>
              </a:rPr>
              <a:t>: Increase in enrollment, increase in retention (SSI), and knowing that the other 3 stakeholders are happy.</a:t>
            </a:r>
            <a:endParaRPr sz="3000" dirty="0">
              <a:solidFill>
                <a:srgbClr val="0070C0"/>
              </a:solidFill>
            </a:endParaRPr>
          </a:p>
          <a:p>
            <a:pPr marL="228600" lvl="0" indent="0" algn="l" rtl="0">
              <a:lnSpc>
                <a:spcPct val="80000"/>
              </a:lnSpc>
              <a:spcBef>
                <a:spcPts val="1000"/>
              </a:spcBef>
              <a:spcAft>
                <a:spcPts val="0"/>
              </a:spcAft>
              <a:buClr>
                <a:schemeClr val="dk1"/>
              </a:buClr>
              <a:buSzPts val="3600"/>
              <a:buNone/>
            </a:pPr>
            <a:endParaRPr sz="30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214" name="Google Shape;214;g5d7ac9e4d7_0_24"/>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15" name="Google Shape;215;g5d7ac9e4d7_0_24"/>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75382637-63A4-B4AA-2781-D3B7A6E51277}"/>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5d2aa76a58_0_75"/>
          <p:cNvSpPr txBox="1">
            <a:spLocks noGrp="1"/>
          </p:cNvSpPr>
          <p:nvPr>
            <p:ph type="title"/>
          </p:nvPr>
        </p:nvSpPr>
        <p:spPr>
          <a:xfrm>
            <a:off x="558750" y="880350"/>
            <a:ext cx="10778100"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b="1" dirty="0">
                <a:solidFill>
                  <a:srgbClr val="0070C0"/>
                </a:solidFill>
              </a:rPr>
              <a:t>A Few Lessons Learned cont.:</a:t>
            </a:r>
            <a:endParaRPr b="1" dirty="0">
              <a:solidFill>
                <a:srgbClr val="0070C0"/>
              </a:solidFill>
            </a:endParaRPr>
          </a:p>
        </p:txBody>
      </p:sp>
      <p:sp>
        <p:nvSpPr>
          <p:cNvPr id="245" name="Google Shape;245;g5d2aa76a58_0_75"/>
          <p:cNvSpPr txBox="1">
            <a:spLocks noGrp="1"/>
          </p:cNvSpPr>
          <p:nvPr>
            <p:ph type="body" idx="1"/>
          </p:nvPr>
        </p:nvSpPr>
        <p:spPr>
          <a:xfrm>
            <a:off x="550278" y="1681650"/>
            <a:ext cx="11074500" cy="4742154"/>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Faculty and developers had to become more literate in the digital world, such as:</a:t>
            </a:r>
            <a:endParaRPr sz="3600" dirty="0">
              <a:solidFill>
                <a:srgbClr val="0070C0"/>
              </a:solidFill>
            </a:endParaRPr>
          </a:p>
          <a:p>
            <a:pPr marL="685800" lvl="1" indent="-342900" algn="l" rtl="0">
              <a:lnSpc>
                <a:spcPct val="80000"/>
              </a:lnSpc>
              <a:spcBef>
                <a:spcPts val="0"/>
              </a:spcBef>
              <a:spcAft>
                <a:spcPts val="0"/>
              </a:spcAft>
              <a:buClr>
                <a:srgbClr val="0070C0"/>
              </a:buClr>
              <a:buSzPts val="3600"/>
              <a:buChar char="•"/>
            </a:pPr>
            <a:r>
              <a:rPr lang="en-US" sz="3600" dirty="0">
                <a:solidFill>
                  <a:srgbClr val="0070C0"/>
                </a:solidFill>
              </a:rPr>
              <a:t>Cloud based applications and storage</a:t>
            </a:r>
            <a:endParaRPr sz="3600" dirty="0">
              <a:solidFill>
                <a:srgbClr val="0070C0"/>
              </a:solidFill>
            </a:endParaRPr>
          </a:p>
          <a:p>
            <a:pPr marL="685800" lvl="1" indent="-342900" algn="l" rtl="0">
              <a:lnSpc>
                <a:spcPct val="80000"/>
              </a:lnSpc>
              <a:spcBef>
                <a:spcPts val="0"/>
              </a:spcBef>
              <a:spcAft>
                <a:spcPts val="0"/>
              </a:spcAft>
              <a:buClr>
                <a:srgbClr val="0070C0"/>
              </a:buClr>
              <a:buSzPts val="3600"/>
              <a:buChar char="•"/>
            </a:pPr>
            <a:r>
              <a:rPr lang="en-US" sz="3600" dirty="0">
                <a:solidFill>
                  <a:srgbClr val="0070C0"/>
                </a:solidFill>
              </a:rPr>
              <a:t>Internet/browser basics</a:t>
            </a:r>
            <a:endParaRPr sz="3600" dirty="0">
              <a:solidFill>
                <a:srgbClr val="0070C0"/>
              </a:solidFill>
            </a:endParaRPr>
          </a:p>
          <a:p>
            <a:pPr marL="685800" lvl="1" indent="-342900" algn="l" rtl="0">
              <a:lnSpc>
                <a:spcPct val="80000"/>
              </a:lnSpc>
              <a:spcBef>
                <a:spcPts val="0"/>
              </a:spcBef>
              <a:spcAft>
                <a:spcPts val="0"/>
              </a:spcAft>
              <a:buClr>
                <a:srgbClr val="0070C0"/>
              </a:buClr>
              <a:buSzPts val="3600"/>
              <a:buChar char="•"/>
            </a:pPr>
            <a:r>
              <a:rPr lang="en-US" sz="3600" dirty="0">
                <a:solidFill>
                  <a:srgbClr val="0070C0"/>
                </a:solidFill>
              </a:rPr>
              <a:t>Networking basics (Ethernet, </a:t>
            </a:r>
            <a:r>
              <a:rPr lang="en-US" sz="3600" dirty="0" err="1">
                <a:solidFill>
                  <a:srgbClr val="0070C0"/>
                </a:solidFill>
              </a:rPr>
              <a:t>WiFi</a:t>
            </a:r>
            <a:r>
              <a:rPr lang="en-US" sz="3600" dirty="0">
                <a:solidFill>
                  <a:srgbClr val="0070C0"/>
                </a:solidFill>
              </a:rPr>
              <a:t>, 4/5G)</a:t>
            </a:r>
            <a:endParaRPr sz="3600" dirty="0">
              <a:solidFill>
                <a:srgbClr val="0070C0"/>
              </a:solidFill>
            </a:endParaRPr>
          </a:p>
          <a:p>
            <a:pPr marL="685800" lvl="1" indent="-342900" algn="l" rtl="0">
              <a:lnSpc>
                <a:spcPct val="80000"/>
              </a:lnSpc>
              <a:spcBef>
                <a:spcPts val="0"/>
              </a:spcBef>
              <a:spcAft>
                <a:spcPts val="0"/>
              </a:spcAft>
              <a:buClr>
                <a:srgbClr val="0070C0"/>
              </a:buClr>
              <a:buSzPts val="3600"/>
              <a:buChar char="•"/>
            </a:pPr>
            <a:r>
              <a:rPr lang="en-US" sz="3600" dirty="0">
                <a:solidFill>
                  <a:srgbClr val="0070C0"/>
                </a:solidFill>
              </a:rPr>
              <a:t>Portable devices (phones, phablets &amp; tablets)</a:t>
            </a:r>
            <a:endParaRPr sz="3600" dirty="0">
              <a:solidFill>
                <a:srgbClr val="0070C0"/>
              </a:solidFill>
            </a:endParaRPr>
          </a:p>
          <a:p>
            <a:pPr marL="685800" lvl="1" indent="-342900" algn="l" rtl="0">
              <a:lnSpc>
                <a:spcPct val="80000"/>
              </a:lnSpc>
              <a:spcBef>
                <a:spcPts val="0"/>
              </a:spcBef>
              <a:spcAft>
                <a:spcPts val="0"/>
              </a:spcAft>
              <a:buClr>
                <a:srgbClr val="0070C0"/>
              </a:buClr>
              <a:buSzPts val="3600"/>
              <a:buChar char="•"/>
            </a:pPr>
            <a:r>
              <a:rPr lang="en-US" sz="3600" dirty="0" err="1">
                <a:solidFill>
                  <a:srgbClr val="0070C0"/>
                </a:solidFill>
              </a:rPr>
              <a:t>Powerpoint</a:t>
            </a:r>
            <a:r>
              <a:rPr lang="en-US" sz="3600" dirty="0">
                <a:solidFill>
                  <a:srgbClr val="0070C0"/>
                </a:solidFill>
              </a:rPr>
              <a:t> for a graphics container</a:t>
            </a:r>
            <a:endParaRPr sz="3600" dirty="0">
              <a:solidFill>
                <a:srgbClr val="0070C0"/>
              </a:solidFill>
            </a:endParaRPr>
          </a:p>
          <a:p>
            <a:pPr marL="685800" lvl="1" indent="-342900" algn="l" rtl="0">
              <a:lnSpc>
                <a:spcPct val="80000"/>
              </a:lnSpc>
              <a:spcBef>
                <a:spcPts val="0"/>
              </a:spcBef>
              <a:spcAft>
                <a:spcPts val="0"/>
              </a:spcAft>
              <a:buClr>
                <a:srgbClr val="0070C0"/>
              </a:buClr>
              <a:buSzPts val="3600"/>
              <a:buChar char="•"/>
            </a:pPr>
            <a:r>
              <a:rPr lang="en-US" sz="3600" dirty="0">
                <a:solidFill>
                  <a:srgbClr val="0070C0"/>
                </a:solidFill>
              </a:rPr>
              <a:t>Using a camera for photos and videos</a:t>
            </a:r>
            <a:endParaRPr sz="3600" dirty="0">
              <a:solidFill>
                <a:srgbClr val="0070C0"/>
              </a:solidFill>
            </a:endParaRPr>
          </a:p>
          <a:p>
            <a:pPr marL="685800" lvl="1" indent="-342900" algn="l" rtl="0">
              <a:lnSpc>
                <a:spcPct val="80000"/>
              </a:lnSpc>
              <a:spcBef>
                <a:spcPts val="0"/>
              </a:spcBef>
              <a:spcAft>
                <a:spcPts val="0"/>
              </a:spcAft>
              <a:buClr>
                <a:srgbClr val="0070C0"/>
              </a:buClr>
              <a:buSzPts val="3600"/>
              <a:buChar char="•"/>
            </a:pPr>
            <a:r>
              <a:rPr lang="en-US" sz="3600" dirty="0">
                <a:solidFill>
                  <a:srgbClr val="0070C0"/>
                </a:solidFill>
              </a:rPr>
              <a:t>Snagit for capturing portions of computer screen</a:t>
            </a:r>
          </a:p>
          <a:p>
            <a:pPr marL="685800" lvl="1" indent="-342900" algn="l" rtl="0">
              <a:lnSpc>
                <a:spcPct val="80000"/>
              </a:lnSpc>
              <a:spcBef>
                <a:spcPts val="0"/>
              </a:spcBef>
              <a:spcAft>
                <a:spcPts val="0"/>
              </a:spcAft>
              <a:buClr>
                <a:srgbClr val="0070C0"/>
              </a:buClr>
              <a:buSzPts val="3600"/>
              <a:buChar char="•"/>
            </a:pPr>
            <a:r>
              <a:rPr lang="en-US" sz="3600" dirty="0">
                <a:solidFill>
                  <a:srgbClr val="0070C0"/>
                </a:solidFill>
              </a:rPr>
              <a:t>Capture video, produce and upload to YouTube</a:t>
            </a:r>
            <a:endParaRPr sz="3600" dirty="0">
              <a:solidFill>
                <a:srgbClr val="0070C0"/>
              </a:solidFill>
            </a:endParaRPr>
          </a:p>
          <a:p>
            <a:pPr marL="228600" lvl="0" indent="0" algn="l" rtl="0">
              <a:lnSpc>
                <a:spcPct val="80000"/>
              </a:lnSpc>
              <a:spcBef>
                <a:spcPts val="0"/>
              </a:spcBef>
              <a:spcAft>
                <a:spcPts val="0"/>
              </a:spcAft>
              <a:buNone/>
            </a:pPr>
            <a:r>
              <a:rPr lang="en-US" sz="3600" dirty="0">
                <a:solidFill>
                  <a:srgbClr val="0070C0"/>
                </a:solidFill>
              </a:rPr>
              <a:t> </a:t>
            </a:r>
            <a:endParaRPr sz="3600" dirty="0">
              <a:solidFill>
                <a:srgbClr val="0070C0"/>
              </a:solidFill>
            </a:endParaRPr>
          </a:p>
        </p:txBody>
      </p:sp>
      <p:pic>
        <p:nvPicPr>
          <p:cNvPr id="246" name="Google Shape;246;g5d2aa76a58_0_75"/>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47" name="Google Shape;247;g5d2aa76a58_0_75"/>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59CF8341-72F6-A48B-B3A1-76E77D0F36CE}"/>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51" name="Google Shape;351;g5d4ceba970_0_31"/>
          <p:cNvPicPr preferRelativeResize="0"/>
          <p:nvPr/>
        </p:nvPicPr>
        <p:blipFill rotWithShape="1">
          <a:blip r:embed="rId3">
            <a:alphaModFix/>
          </a:blip>
          <a:srcRect/>
          <a:stretch/>
        </p:blipFill>
        <p:spPr>
          <a:xfrm>
            <a:off x="9393984" y="6229429"/>
            <a:ext cx="2714286" cy="628571"/>
          </a:xfrm>
          <a:prstGeom prst="rect">
            <a:avLst/>
          </a:prstGeom>
          <a:noFill/>
          <a:ln>
            <a:noFill/>
          </a:ln>
        </p:spPr>
      </p:pic>
      <p:sp>
        <p:nvSpPr>
          <p:cNvPr id="349" name="Google Shape;349;g5d4ceba970_0_31"/>
          <p:cNvSpPr txBox="1">
            <a:spLocks noGrp="1"/>
          </p:cNvSpPr>
          <p:nvPr>
            <p:ph type="title"/>
          </p:nvPr>
        </p:nvSpPr>
        <p:spPr>
          <a:xfrm>
            <a:off x="558750" y="900745"/>
            <a:ext cx="10778100" cy="628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600" b="1" dirty="0">
                <a:solidFill>
                  <a:srgbClr val="0070C0"/>
                </a:solidFill>
              </a:rPr>
              <a:t>Aligning the Curriculum to Employer Needs</a:t>
            </a:r>
            <a:endParaRPr sz="3600" b="1" dirty="0">
              <a:solidFill>
                <a:srgbClr val="0070C0"/>
              </a:solidFill>
            </a:endParaRPr>
          </a:p>
        </p:txBody>
      </p:sp>
      <p:sp>
        <p:nvSpPr>
          <p:cNvPr id="350" name="Google Shape;350;g5d4ceba970_0_31"/>
          <p:cNvSpPr txBox="1">
            <a:spLocks noGrp="1"/>
          </p:cNvSpPr>
          <p:nvPr>
            <p:ph type="body" idx="1"/>
          </p:nvPr>
        </p:nvSpPr>
        <p:spPr>
          <a:xfrm>
            <a:off x="558750" y="1609757"/>
            <a:ext cx="11074500" cy="5086500"/>
          </a:xfrm>
          <a:prstGeom prst="rect">
            <a:avLst/>
          </a:prstGeom>
          <a:noFill/>
          <a:ln>
            <a:noFill/>
          </a:ln>
        </p:spPr>
        <p:txBody>
          <a:bodyPr spcFirstLastPara="1" wrap="square" lIns="91425" tIns="45700" rIns="91425" bIns="45700" anchor="t" anchorCtr="0">
            <a:noAutofit/>
          </a:bodyPr>
          <a:lstStyle/>
          <a:p>
            <a:pPr marL="228600" lvl="0" indent="0" algn="l" rtl="0">
              <a:lnSpc>
                <a:spcPct val="80000"/>
              </a:lnSpc>
              <a:spcBef>
                <a:spcPts val="0"/>
              </a:spcBef>
              <a:spcAft>
                <a:spcPts val="0"/>
              </a:spcAft>
              <a:buNone/>
            </a:pPr>
            <a:r>
              <a:rPr lang="en-US" sz="3600" u="sng" dirty="0">
                <a:solidFill>
                  <a:srgbClr val="0070C0"/>
                </a:solidFill>
              </a:rPr>
              <a:t>Topic Outcomes</a:t>
            </a:r>
            <a:r>
              <a:rPr lang="en-US" sz="3600" dirty="0">
                <a:solidFill>
                  <a:srgbClr val="0070C0"/>
                </a:solidFill>
              </a:rPr>
              <a:t>:</a:t>
            </a:r>
            <a:endParaRPr sz="3600" dirty="0">
              <a:solidFill>
                <a:srgbClr val="0070C0"/>
              </a:solidFill>
            </a:endParaRPr>
          </a:p>
          <a:p>
            <a:pPr marL="228600" lvl="0" indent="0" algn="l" rtl="0">
              <a:lnSpc>
                <a:spcPct val="80000"/>
              </a:lnSpc>
              <a:spcBef>
                <a:spcPts val="0"/>
              </a:spcBef>
              <a:spcAft>
                <a:spcPts val="0"/>
              </a:spcAft>
              <a:buNone/>
            </a:pPr>
            <a:endParaRPr sz="24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How does Terra currently engages employers</a:t>
            </a:r>
            <a:endParaRPr sz="3600" dirty="0">
              <a:solidFill>
                <a:srgbClr val="0070C0"/>
              </a:solidFill>
            </a:endParaRPr>
          </a:p>
          <a:p>
            <a:pPr marL="228600" lvl="0" indent="0" algn="l" rtl="0">
              <a:lnSpc>
                <a:spcPct val="80000"/>
              </a:lnSpc>
              <a:spcBef>
                <a:spcPts val="1000"/>
              </a:spcBef>
              <a:spcAft>
                <a:spcPts val="0"/>
              </a:spcAft>
              <a:buNone/>
            </a:pPr>
            <a:endParaRPr sz="24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Explain the three types of employer engagement</a:t>
            </a:r>
            <a:endParaRPr sz="3600" dirty="0">
              <a:solidFill>
                <a:srgbClr val="0070C0"/>
              </a:solidFill>
            </a:endParaRPr>
          </a:p>
          <a:p>
            <a:pPr marL="228600" lvl="0" indent="0" algn="l" rtl="0">
              <a:lnSpc>
                <a:spcPct val="80000"/>
              </a:lnSpc>
              <a:spcBef>
                <a:spcPts val="1000"/>
              </a:spcBef>
              <a:spcAft>
                <a:spcPts val="0"/>
              </a:spcAft>
              <a:buNone/>
            </a:pPr>
            <a:endParaRPr sz="24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Explain the purpose of an Industry SME group</a:t>
            </a:r>
            <a:endParaRPr sz="3600" dirty="0">
              <a:solidFill>
                <a:srgbClr val="0070C0"/>
              </a:solidFill>
            </a:endParaRPr>
          </a:p>
          <a:p>
            <a:pPr marL="228600" lvl="0" indent="0" algn="l" rtl="0">
              <a:lnSpc>
                <a:spcPct val="80000"/>
              </a:lnSpc>
              <a:spcBef>
                <a:spcPts val="1000"/>
              </a:spcBef>
              <a:spcAft>
                <a:spcPts val="0"/>
              </a:spcAft>
              <a:buNone/>
            </a:pPr>
            <a:endParaRPr sz="24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Determine how to obtain and validate competencies</a:t>
            </a:r>
            <a:endParaRPr sz="3600" dirty="0">
              <a:solidFill>
                <a:srgbClr val="0070C0"/>
              </a:solidFill>
            </a:endParaRPr>
          </a:p>
          <a:p>
            <a:pPr marL="228600" lvl="0" indent="0" algn="l" rtl="0">
              <a:lnSpc>
                <a:spcPct val="80000"/>
              </a:lnSpc>
              <a:spcBef>
                <a:spcPts val="1000"/>
              </a:spcBef>
              <a:spcAft>
                <a:spcPts val="0"/>
              </a:spcAft>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352" name="Google Shape;352;g5d4ceba970_0_31"/>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9FE2125B-6467-4A48-8434-66F12348298E}"/>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g5cbcf68ca2_0_28"/>
          <p:cNvSpPr txBox="1">
            <a:spLocks noGrp="1"/>
          </p:cNvSpPr>
          <p:nvPr>
            <p:ph type="title"/>
          </p:nvPr>
        </p:nvSpPr>
        <p:spPr>
          <a:xfrm>
            <a:off x="575733" y="962681"/>
            <a:ext cx="10778100"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b="1" dirty="0">
                <a:solidFill>
                  <a:srgbClr val="0070C0"/>
                </a:solidFill>
              </a:rPr>
              <a:t>Engaging Employers</a:t>
            </a:r>
            <a:endParaRPr b="1" dirty="0">
              <a:solidFill>
                <a:srgbClr val="0070C0"/>
              </a:solidFill>
            </a:endParaRPr>
          </a:p>
        </p:txBody>
      </p:sp>
      <p:sp>
        <p:nvSpPr>
          <p:cNvPr id="373" name="Google Shape;373;g5cbcf68ca2_0_28"/>
          <p:cNvSpPr txBox="1">
            <a:spLocks noGrp="1"/>
          </p:cNvSpPr>
          <p:nvPr>
            <p:ph type="body" idx="1"/>
          </p:nvPr>
        </p:nvSpPr>
        <p:spPr>
          <a:xfrm>
            <a:off x="575733" y="1991880"/>
            <a:ext cx="11074500" cy="42375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How does the Technology division at TSCC engage employers?</a:t>
            </a:r>
            <a:endParaRPr dirty="0"/>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Accrediting bodies like a comprehensive employer engagement strategy.</a:t>
            </a:r>
            <a:endParaRPr dirty="0"/>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Purpose of an Advisory Board </a:t>
            </a:r>
            <a:endParaRPr sz="36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Purpose of an Industry Roundtable</a:t>
            </a:r>
            <a:endParaRPr sz="36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Purpose of a Focused Industry Visit</a:t>
            </a: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374" name="Google Shape;374;g5cbcf68ca2_0_28"/>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375" name="Google Shape;375;g5cbcf68ca2_0_28"/>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2D404C7D-C7C6-4923-DFE3-5100535730E6}"/>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5d4ceba970_0_51"/>
          <p:cNvSpPr txBox="1">
            <a:spLocks noGrp="1"/>
          </p:cNvSpPr>
          <p:nvPr>
            <p:ph type="title"/>
          </p:nvPr>
        </p:nvSpPr>
        <p:spPr>
          <a:xfrm>
            <a:off x="575733" y="962681"/>
            <a:ext cx="10778100"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b="1" dirty="0">
                <a:solidFill>
                  <a:srgbClr val="0070C0"/>
                </a:solidFill>
              </a:rPr>
              <a:t>Importance of an External SME group</a:t>
            </a:r>
            <a:endParaRPr b="1" dirty="0">
              <a:solidFill>
                <a:srgbClr val="0070C0"/>
              </a:solidFill>
            </a:endParaRPr>
          </a:p>
        </p:txBody>
      </p:sp>
      <p:sp>
        <p:nvSpPr>
          <p:cNvPr id="381" name="Google Shape;381;g5d4ceba970_0_51"/>
          <p:cNvSpPr txBox="1">
            <a:spLocks noGrp="1"/>
          </p:cNvSpPr>
          <p:nvPr>
            <p:ph type="body" idx="1"/>
          </p:nvPr>
        </p:nvSpPr>
        <p:spPr>
          <a:xfrm>
            <a:off x="575733" y="1991880"/>
            <a:ext cx="11074500" cy="42375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SME stands for Subject Matter Expert</a:t>
            </a:r>
            <a:endParaRPr dirty="0"/>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4-6 of these SMEs should be identified to vet information through as part of the development process for CREATE</a:t>
            </a:r>
            <a:endParaRPr dirty="0"/>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It is important to have all knowledge and skills development, align to the workplace  </a:t>
            </a:r>
            <a:endParaRPr sz="36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This will be done through validated competencies, and measurable outcomes</a:t>
            </a: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382" name="Google Shape;382;g5d4ceba970_0_5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383" name="Google Shape;383;g5d4ceba970_0_51"/>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3B7DE75A-16C4-1FFD-18BB-31B929C7A41C}"/>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5d4ceba970_0_51"/>
          <p:cNvSpPr txBox="1">
            <a:spLocks noGrp="1"/>
          </p:cNvSpPr>
          <p:nvPr>
            <p:ph type="title"/>
          </p:nvPr>
        </p:nvSpPr>
        <p:spPr>
          <a:xfrm>
            <a:off x="575733" y="962681"/>
            <a:ext cx="10778100"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b="1" dirty="0">
                <a:solidFill>
                  <a:srgbClr val="0070C0"/>
                </a:solidFill>
              </a:rPr>
              <a:t>Meet with the SME group:</a:t>
            </a:r>
            <a:endParaRPr b="1" dirty="0">
              <a:solidFill>
                <a:srgbClr val="0070C0"/>
              </a:solidFill>
            </a:endParaRPr>
          </a:p>
        </p:txBody>
      </p:sp>
      <p:sp>
        <p:nvSpPr>
          <p:cNvPr id="381" name="Google Shape;381;g5d4ceba970_0_51"/>
          <p:cNvSpPr txBox="1">
            <a:spLocks noGrp="1"/>
          </p:cNvSpPr>
          <p:nvPr>
            <p:ph type="body" idx="1"/>
          </p:nvPr>
        </p:nvSpPr>
        <p:spPr>
          <a:xfrm>
            <a:off x="575733" y="1812262"/>
            <a:ext cx="11074500" cy="42375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Send information 3-4 days ahead of time in email</a:t>
            </a:r>
            <a:endParaRPr dirty="0"/>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Plan on meeting no more than 45-60 minutes</a:t>
            </a:r>
            <a:endParaRPr dirty="0"/>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Do not give them a blank piece of paper </a:t>
            </a:r>
            <a:endParaRPr sz="36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Do not give them more than 2-3 pages of information to review</a:t>
            </a: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Give them immediate feedback on the meeting – within 1-2 days</a:t>
            </a: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Make sure you communicate the next steps</a:t>
            </a: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382" name="Google Shape;382;g5d4ceba970_0_5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383" name="Google Shape;383;g5d4ceba970_0_51"/>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3B7DE75A-16C4-1FFD-18BB-31B929C7A41C}"/>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7934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g5cbcf68ca2_0_98"/>
          <p:cNvSpPr txBox="1">
            <a:spLocks noGrp="1"/>
          </p:cNvSpPr>
          <p:nvPr>
            <p:ph type="title"/>
          </p:nvPr>
        </p:nvSpPr>
        <p:spPr>
          <a:xfrm>
            <a:off x="558750" y="1057446"/>
            <a:ext cx="10778100" cy="628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600" b="1" dirty="0">
                <a:solidFill>
                  <a:srgbClr val="0070C0"/>
                </a:solidFill>
              </a:rPr>
              <a:t>What is an Assessment Model?</a:t>
            </a:r>
            <a:endParaRPr sz="3600" b="1" dirty="0">
              <a:solidFill>
                <a:srgbClr val="0070C0"/>
              </a:solidFill>
            </a:endParaRPr>
          </a:p>
        </p:txBody>
      </p:sp>
      <p:sp>
        <p:nvSpPr>
          <p:cNvPr id="521" name="Google Shape;521;g5cbcf68ca2_0_98"/>
          <p:cNvSpPr txBox="1">
            <a:spLocks noGrp="1"/>
          </p:cNvSpPr>
          <p:nvPr>
            <p:ph type="body" idx="1"/>
          </p:nvPr>
        </p:nvSpPr>
        <p:spPr>
          <a:xfrm>
            <a:off x="558750" y="1912273"/>
            <a:ext cx="11074500" cy="42375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Traditional technical courses typically uses a written/online assessment for the course.</a:t>
            </a:r>
            <a:endParaRPr dirty="0"/>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In a Competency-based course, the faculty must verify the student learning (both knowledge &amp; skills) through a KAAs and HOAs</a:t>
            </a:r>
            <a:endParaRPr sz="36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The assessment model verifies that a student get credit for a course, either by taking the course, or by a PLA.  The assessment should be the same.</a:t>
            </a:r>
            <a:endParaRPr sz="3600" dirty="0">
              <a:solidFill>
                <a:srgbClr val="0070C0"/>
              </a:solidFill>
            </a:endParaRPr>
          </a:p>
          <a:p>
            <a:pPr marL="228600" lvl="0" indent="0" algn="l" rtl="0">
              <a:lnSpc>
                <a:spcPct val="80000"/>
              </a:lnSpc>
              <a:spcBef>
                <a:spcPts val="1000"/>
              </a:spcBef>
              <a:spcAft>
                <a:spcPts val="0"/>
              </a:spcAft>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522" name="Google Shape;522;g5cbcf68ca2_0_98"/>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523" name="Google Shape;523;g5cbcf68ca2_0_98"/>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32012D28-3286-444B-2D4F-A4487DED8B7E}"/>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g5cbcf68ca2_0_98"/>
          <p:cNvSpPr txBox="1">
            <a:spLocks noGrp="1"/>
          </p:cNvSpPr>
          <p:nvPr>
            <p:ph type="title"/>
          </p:nvPr>
        </p:nvSpPr>
        <p:spPr>
          <a:xfrm>
            <a:off x="558750" y="1057446"/>
            <a:ext cx="10778100" cy="628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600" b="1" dirty="0">
                <a:solidFill>
                  <a:srgbClr val="0070C0"/>
                </a:solidFill>
              </a:rPr>
              <a:t>What is Prior Learning Assessment?</a:t>
            </a:r>
            <a:endParaRPr sz="3600" b="1" dirty="0">
              <a:solidFill>
                <a:srgbClr val="0070C0"/>
              </a:solidFill>
            </a:endParaRPr>
          </a:p>
        </p:txBody>
      </p:sp>
      <p:sp>
        <p:nvSpPr>
          <p:cNvPr id="521" name="Google Shape;521;g5cbcf68ca2_0_98"/>
          <p:cNvSpPr txBox="1">
            <a:spLocks noGrp="1"/>
          </p:cNvSpPr>
          <p:nvPr>
            <p:ph type="body" idx="1"/>
          </p:nvPr>
        </p:nvSpPr>
        <p:spPr>
          <a:xfrm>
            <a:off x="558750" y="1912273"/>
            <a:ext cx="11074500" cy="475307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A PLA process should be in place in your division, so students with prior learning can get credit without taking a course.</a:t>
            </a:r>
            <a:endParaRPr dirty="0"/>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Portfolios were popular for quite a while, but could be somewhat subjective.</a:t>
            </a:r>
            <a:endParaRPr sz="36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A credit by examination could be created based on the assessment model of the course the students want credit for. </a:t>
            </a: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Faculty should be the evaluators in a PLA process</a:t>
            </a:r>
            <a:endParaRPr sz="3600" dirty="0">
              <a:solidFill>
                <a:srgbClr val="0070C0"/>
              </a:solidFill>
            </a:endParaRPr>
          </a:p>
          <a:p>
            <a:pPr marL="228600" lvl="0" indent="0" algn="l" rtl="0">
              <a:lnSpc>
                <a:spcPct val="80000"/>
              </a:lnSpc>
              <a:spcBef>
                <a:spcPts val="1000"/>
              </a:spcBef>
              <a:spcAft>
                <a:spcPts val="0"/>
              </a:spcAft>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522" name="Google Shape;522;g5cbcf68ca2_0_98"/>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523" name="Google Shape;523;g5cbcf68ca2_0_98"/>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32012D28-3286-444B-2D4F-A4487DED8B7E}"/>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1480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5d7ac9e4d7_0_0"/>
          <p:cNvSpPr txBox="1">
            <a:spLocks noGrp="1"/>
          </p:cNvSpPr>
          <p:nvPr>
            <p:ph type="title"/>
          </p:nvPr>
        </p:nvSpPr>
        <p:spPr>
          <a:xfrm>
            <a:off x="575733" y="962681"/>
            <a:ext cx="10778100"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b="1" dirty="0">
                <a:solidFill>
                  <a:srgbClr val="0070C0"/>
                </a:solidFill>
              </a:rPr>
              <a:t>Topics this training will cover:</a:t>
            </a:r>
            <a:endParaRPr b="1" dirty="0">
              <a:solidFill>
                <a:srgbClr val="0070C0"/>
              </a:solidFill>
            </a:endParaRPr>
          </a:p>
        </p:txBody>
      </p:sp>
      <p:sp>
        <p:nvSpPr>
          <p:cNvPr id="100" name="Google Shape;100;g5d7ac9e4d7_0_0"/>
          <p:cNvSpPr txBox="1">
            <a:spLocks noGrp="1"/>
          </p:cNvSpPr>
          <p:nvPr>
            <p:ph type="body" idx="1"/>
          </p:nvPr>
        </p:nvSpPr>
        <p:spPr>
          <a:xfrm>
            <a:off x="558750" y="1787879"/>
            <a:ext cx="11074500" cy="4814204"/>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A few review questions for everyone</a:t>
            </a:r>
            <a:endParaRPr dirty="0"/>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Stakeholders in the CREATE Project</a:t>
            </a:r>
            <a:endParaRPr lang="en-US" dirty="0"/>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Backward Design of a Course</a:t>
            </a: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Aligning the curriculum to employer needs </a:t>
            </a: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What is an assessment model in a course and PLA?</a:t>
            </a:r>
            <a:endParaRPr lang="en-US" sz="3600" dirty="0"/>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Examples of Hand-on Assessments &amp; lab exercises</a:t>
            </a: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Examples of Practice Quiz &amp; KAA</a:t>
            </a:r>
            <a:endParaRPr lang="en-US" sz="3600" dirty="0"/>
          </a:p>
          <a:p>
            <a:pPr marL="228600" indent="-228600">
              <a:lnSpc>
                <a:spcPct val="80000"/>
              </a:lnSpc>
              <a:buClr>
                <a:srgbClr val="0070C0"/>
              </a:buClr>
              <a:buSzPts val="3600"/>
            </a:pPr>
            <a:r>
              <a:rPr lang="en-US" sz="3600" dirty="0">
                <a:solidFill>
                  <a:srgbClr val="0070C0"/>
                </a:solidFill>
              </a:rPr>
              <a:t>Course Blueprint &amp; managing tasks to do on the Project</a:t>
            </a: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101" name="Google Shape;101;g5d7ac9e4d7_0_0"/>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102" name="Google Shape;102;g5d7ac9e4d7_0_0"/>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1B271B4E-1710-8B3B-DE28-435C78177E93}"/>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g5d2aa76a58_0_61"/>
          <p:cNvSpPr txBox="1">
            <a:spLocks noGrp="1"/>
          </p:cNvSpPr>
          <p:nvPr>
            <p:ph type="title"/>
          </p:nvPr>
        </p:nvSpPr>
        <p:spPr>
          <a:xfrm>
            <a:off x="501240" y="992452"/>
            <a:ext cx="10778100" cy="628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600" b="1" dirty="0">
                <a:solidFill>
                  <a:srgbClr val="0070C0"/>
                </a:solidFill>
              </a:rPr>
              <a:t>Backward Design</a:t>
            </a:r>
            <a:endParaRPr sz="3600" b="1" dirty="0">
              <a:solidFill>
                <a:srgbClr val="0070C0"/>
              </a:solidFill>
            </a:endParaRPr>
          </a:p>
        </p:txBody>
      </p:sp>
      <p:sp>
        <p:nvSpPr>
          <p:cNvPr id="872" name="Google Shape;872;g5d2aa76a58_0_61"/>
          <p:cNvSpPr txBox="1">
            <a:spLocks noGrp="1"/>
          </p:cNvSpPr>
          <p:nvPr>
            <p:ph type="body" idx="1"/>
          </p:nvPr>
        </p:nvSpPr>
        <p:spPr>
          <a:xfrm>
            <a:off x="501240" y="1903055"/>
            <a:ext cx="11074500" cy="4410378"/>
          </a:xfrm>
          <a:prstGeom prst="rect">
            <a:avLst/>
          </a:prstGeom>
          <a:noFill/>
          <a:ln>
            <a:noFill/>
          </a:ln>
        </p:spPr>
        <p:txBody>
          <a:bodyPr spcFirstLastPara="1" wrap="square" lIns="91425" tIns="45700" rIns="91425" bIns="45700" anchor="t" anchorCtr="0">
            <a:noAutofit/>
          </a:bodyPr>
          <a:lstStyle/>
          <a:p>
            <a:pPr marL="228600" lvl="0" indent="0" algn="l" rtl="0">
              <a:lnSpc>
                <a:spcPct val="80000"/>
              </a:lnSpc>
              <a:spcBef>
                <a:spcPts val="0"/>
              </a:spcBef>
              <a:spcAft>
                <a:spcPts val="0"/>
              </a:spcAft>
              <a:buNone/>
            </a:pPr>
            <a:r>
              <a:rPr lang="en-US" sz="3600" u="sng" dirty="0">
                <a:solidFill>
                  <a:srgbClr val="0070C0"/>
                </a:solidFill>
              </a:rPr>
              <a:t>Topic Outcomes</a:t>
            </a:r>
            <a:r>
              <a:rPr lang="en-US" sz="3600" dirty="0">
                <a:solidFill>
                  <a:srgbClr val="0070C0"/>
                </a:solidFill>
              </a:rPr>
              <a:t>:</a:t>
            </a:r>
            <a:endParaRPr sz="3600" dirty="0">
              <a:solidFill>
                <a:srgbClr val="0070C0"/>
              </a:solidFill>
            </a:endParaRPr>
          </a:p>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Explain the reverse design process of a course, and the employer engagement during this process</a:t>
            </a:r>
            <a:endParaRPr sz="3600" dirty="0">
              <a:solidFill>
                <a:srgbClr val="0070C0"/>
              </a:solidFill>
            </a:endParaRPr>
          </a:p>
          <a:p>
            <a:pPr marL="0" lvl="0" indent="0" algn="l" rtl="0">
              <a:lnSpc>
                <a:spcPct val="80000"/>
              </a:lnSpc>
              <a:spcBef>
                <a:spcPts val="0"/>
              </a:spcBef>
              <a:spcAft>
                <a:spcPts val="0"/>
              </a:spcAft>
              <a:buNone/>
            </a:pPr>
            <a:endParaRPr sz="3600" dirty="0">
              <a:solidFill>
                <a:srgbClr val="0070C0"/>
              </a:solidFill>
            </a:endParaRPr>
          </a:p>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Explain why it is important to start at the end of the course, and build it backwards</a:t>
            </a:r>
            <a:endParaRPr sz="3600" dirty="0">
              <a:solidFill>
                <a:srgbClr val="0070C0"/>
              </a:solidFill>
            </a:endParaRPr>
          </a:p>
          <a:p>
            <a:pPr marL="0" lvl="0" indent="0" algn="l" rtl="0">
              <a:lnSpc>
                <a:spcPct val="80000"/>
              </a:lnSpc>
              <a:spcBef>
                <a:spcPts val="0"/>
              </a:spcBef>
              <a:spcAft>
                <a:spcPts val="0"/>
              </a:spcAft>
              <a:buNone/>
            </a:pPr>
            <a:endParaRPr sz="3600" dirty="0">
              <a:solidFill>
                <a:srgbClr val="0070C0"/>
              </a:solidFill>
            </a:endParaRPr>
          </a:p>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Explain how the competencies and outcomes are created through the reverse design process</a:t>
            </a: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873" name="Google Shape;873;g5d2aa76a58_0_6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74" name="Google Shape;874;g5d2aa76a58_0_61"/>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BB01EB3A-72BB-BA60-081A-D324F5AD18F0}"/>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pic>
        <p:nvPicPr>
          <p:cNvPr id="879" name="Google Shape;879;g5bb8f3f54b_0_59"/>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80" name="Google Shape;880;g5bb8f3f54b_0_59"/>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881" name="Google Shape;881;g5bb8f3f54b_0_59"/>
          <p:cNvSpPr txBox="1"/>
          <p:nvPr/>
        </p:nvSpPr>
        <p:spPr>
          <a:xfrm>
            <a:off x="325975" y="872325"/>
            <a:ext cx="5516400" cy="528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0000FF"/>
                </a:solidFill>
                <a:latin typeface="Calibri"/>
                <a:ea typeface="Calibri"/>
                <a:cs typeface="Calibri"/>
                <a:sym typeface="Calibri"/>
              </a:rPr>
              <a:t>Understanding by Design, 2nd edition, by Grant Wiggins &amp; Jay McTighe is the book and process that everyone working within the CB realm references.</a:t>
            </a:r>
            <a:endParaRPr sz="3000">
              <a:solidFill>
                <a:srgbClr val="0000FF"/>
              </a:solidFill>
              <a:latin typeface="Calibri"/>
              <a:ea typeface="Calibri"/>
              <a:cs typeface="Calibri"/>
              <a:sym typeface="Calibri"/>
            </a:endParaRPr>
          </a:p>
          <a:p>
            <a:pPr marL="0" lvl="0" indent="0" algn="l" rtl="0">
              <a:spcBef>
                <a:spcPts val="0"/>
              </a:spcBef>
              <a:spcAft>
                <a:spcPts val="0"/>
              </a:spcAft>
              <a:buNone/>
            </a:pPr>
            <a:endParaRPr sz="3000">
              <a:solidFill>
                <a:srgbClr val="0000FF"/>
              </a:solidFill>
              <a:latin typeface="Calibri"/>
              <a:ea typeface="Calibri"/>
              <a:cs typeface="Calibri"/>
              <a:sym typeface="Calibri"/>
            </a:endParaRPr>
          </a:p>
          <a:p>
            <a:pPr marL="0" lvl="0" indent="0" algn="l" rtl="0">
              <a:spcBef>
                <a:spcPts val="0"/>
              </a:spcBef>
              <a:spcAft>
                <a:spcPts val="0"/>
              </a:spcAft>
              <a:buNone/>
            </a:pPr>
            <a:r>
              <a:rPr lang="en-US" sz="3000">
                <a:solidFill>
                  <a:srgbClr val="0000FF"/>
                </a:solidFill>
                <a:latin typeface="Calibri"/>
                <a:ea typeface="Calibri"/>
                <a:cs typeface="Calibri"/>
                <a:sym typeface="Calibri"/>
              </a:rPr>
              <a:t>The focus of the book is to start with what the student must be able to do at the end of the course, and build from there.  </a:t>
            </a:r>
            <a:endParaRPr sz="3000">
              <a:solidFill>
                <a:srgbClr val="0000FF"/>
              </a:solidFill>
              <a:latin typeface="Calibri"/>
              <a:ea typeface="Calibri"/>
              <a:cs typeface="Calibri"/>
              <a:sym typeface="Calibri"/>
            </a:endParaRPr>
          </a:p>
        </p:txBody>
      </p:sp>
      <p:pic>
        <p:nvPicPr>
          <p:cNvPr id="882" name="Google Shape;882;g5bb8f3f54b_0_59"/>
          <p:cNvPicPr preferRelativeResize="0"/>
          <p:nvPr/>
        </p:nvPicPr>
        <p:blipFill>
          <a:blip r:embed="rId5">
            <a:alphaModFix/>
          </a:blip>
          <a:stretch>
            <a:fillRect/>
          </a:stretch>
        </p:blipFill>
        <p:spPr>
          <a:xfrm>
            <a:off x="7700513" y="1219200"/>
            <a:ext cx="4172462" cy="4841650"/>
          </a:xfrm>
          <a:prstGeom prst="rect">
            <a:avLst/>
          </a:prstGeom>
          <a:noFill/>
          <a:ln>
            <a:noFill/>
          </a:ln>
        </p:spPr>
      </p:pic>
      <p:sp>
        <p:nvSpPr>
          <p:cNvPr id="6" name="Rectangle 5">
            <a:extLst>
              <a:ext uri="{FF2B5EF4-FFF2-40B4-BE49-F238E27FC236}">
                <a16:creationId xmlns:a16="http://schemas.microsoft.com/office/drawing/2014/main" id="{5A48767E-0D00-1E99-83D8-F1946F33EEF6}"/>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pic>
        <p:nvPicPr>
          <p:cNvPr id="887" name="Google Shape;887;g5d328e8a69_1_43"/>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88" name="Google Shape;888;g5d328e8a69_1_43"/>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889" name="Google Shape;889;g5d328e8a69_1_43"/>
          <p:cNvSpPr txBox="1"/>
          <p:nvPr/>
        </p:nvSpPr>
        <p:spPr>
          <a:xfrm>
            <a:off x="1309385" y="1154121"/>
            <a:ext cx="4418553" cy="135904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rgbClr val="0000FF"/>
                </a:solidFill>
                <a:latin typeface="Calibri"/>
                <a:ea typeface="Calibri"/>
                <a:cs typeface="Calibri"/>
                <a:sym typeface="Calibri"/>
              </a:rPr>
              <a:t>What should they be able to do/know when they are done with the module?</a:t>
            </a:r>
            <a:endParaRPr sz="2400" dirty="0">
              <a:solidFill>
                <a:srgbClr val="0000FF"/>
              </a:solidFill>
              <a:latin typeface="Calibri"/>
              <a:ea typeface="Calibri"/>
              <a:cs typeface="Calibri"/>
              <a:sym typeface="Calibri"/>
            </a:endParaRPr>
          </a:p>
        </p:txBody>
      </p:sp>
      <p:pic>
        <p:nvPicPr>
          <p:cNvPr id="890" name="Google Shape;890;g5d328e8a69_1_43"/>
          <p:cNvPicPr preferRelativeResize="0"/>
          <p:nvPr/>
        </p:nvPicPr>
        <p:blipFill>
          <a:blip r:embed="rId5">
            <a:alphaModFix/>
          </a:blip>
          <a:stretch>
            <a:fillRect/>
          </a:stretch>
        </p:blipFill>
        <p:spPr>
          <a:xfrm>
            <a:off x="5522790" y="1043725"/>
            <a:ext cx="6241600" cy="5814275"/>
          </a:xfrm>
          <a:prstGeom prst="rect">
            <a:avLst/>
          </a:prstGeom>
          <a:noFill/>
          <a:ln>
            <a:noFill/>
          </a:ln>
        </p:spPr>
      </p:pic>
      <p:sp>
        <p:nvSpPr>
          <p:cNvPr id="6" name="Rectangle 5">
            <a:extLst>
              <a:ext uri="{FF2B5EF4-FFF2-40B4-BE49-F238E27FC236}">
                <a16:creationId xmlns:a16="http://schemas.microsoft.com/office/drawing/2014/main" id="{CB3B22F1-E842-5887-F3B4-55B50204622F}"/>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889;g5d328e8a69_1_43">
            <a:extLst>
              <a:ext uri="{FF2B5EF4-FFF2-40B4-BE49-F238E27FC236}">
                <a16:creationId xmlns:a16="http://schemas.microsoft.com/office/drawing/2014/main" id="{67D32AE5-2148-5524-A9AB-2EAC69C0502F}"/>
              </a:ext>
            </a:extLst>
          </p:cNvPr>
          <p:cNvSpPr txBox="1"/>
          <p:nvPr/>
        </p:nvSpPr>
        <p:spPr>
          <a:xfrm>
            <a:off x="2853513" y="3530134"/>
            <a:ext cx="4418553" cy="92684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rgbClr val="0000FF"/>
                </a:solidFill>
                <a:latin typeface="Calibri"/>
                <a:ea typeface="Calibri"/>
                <a:cs typeface="Calibri"/>
                <a:sym typeface="Calibri"/>
              </a:rPr>
              <a:t>How will I measure or assess what they can do or know?</a:t>
            </a:r>
            <a:endParaRPr sz="2400" dirty="0">
              <a:solidFill>
                <a:srgbClr val="0000FF"/>
              </a:solidFill>
              <a:latin typeface="Calibri"/>
              <a:ea typeface="Calibri"/>
              <a:cs typeface="Calibri"/>
              <a:sym typeface="Calibri"/>
            </a:endParaRPr>
          </a:p>
        </p:txBody>
      </p:sp>
      <p:sp>
        <p:nvSpPr>
          <p:cNvPr id="8" name="Google Shape;889;g5d328e8a69_1_43">
            <a:extLst>
              <a:ext uri="{FF2B5EF4-FFF2-40B4-BE49-F238E27FC236}">
                <a16:creationId xmlns:a16="http://schemas.microsoft.com/office/drawing/2014/main" id="{5B17A0EC-BE7D-AB84-E1E9-A6E9EFA21EA2}"/>
              </a:ext>
            </a:extLst>
          </p:cNvPr>
          <p:cNvSpPr txBox="1"/>
          <p:nvPr/>
        </p:nvSpPr>
        <p:spPr>
          <a:xfrm>
            <a:off x="4631551" y="5412695"/>
            <a:ext cx="4418553" cy="135904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rgbClr val="0000FF"/>
                </a:solidFill>
                <a:latin typeface="Calibri"/>
                <a:ea typeface="Calibri"/>
                <a:cs typeface="Calibri"/>
                <a:sym typeface="Calibri"/>
              </a:rPr>
              <a:t>How do I prepare the student?</a:t>
            </a:r>
          </a:p>
          <a:p>
            <a:pPr marL="0" lvl="0" indent="0" algn="l" rtl="0">
              <a:spcBef>
                <a:spcPts val="0"/>
              </a:spcBef>
              <a:spcAft>
                <a:spcPts val="0"/>
              </a:spcAft>
              <a:buNone/>
            </a:pPr>
            <a:r>
              <a:rPr lang="en-US" sz="2400" dirty="0">
                <a:solidFill>
                  <a:srgbClr val="0000FF"/>
                </a:solidFill>
                <a:latin typeface="Calibri"/>
                <a:ea typeface="Calibri"/>
                <a:cs typeface="Calibri"/>
                <a:sym typeface="Calibri"/>
              </a:rPr>
              <a:t>Readings, Labs, PPT/PDFs, Videos, Simulations, etc.?</a:t>
            </a:r>
            <a:endParaRPr sz="2400" dirty="0">
              <a:solidFill>
                <a:srgbClr val="0000FF"/>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pic>
        <p:nvPicPr>
          <p:cNvPr id="903" name="Google Shape;903;g5dca6803bb_0_37"/>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904" name="Google Shape;904;g5dca6803bb_0_37"/>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905" name="Google Shape;905;g5dca6803bb_0_37"/>
          <p:cNvSpPr txBox="1"/>
          <p:nvPr/>
        </p:nvSpPr>
        <p:spPr>
          <a:xfrm>
            <a:off x="4390950" y="710349"/>
            <a:ext cx="3410100" cy="53661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dirty="0">
                <a:solidFill>
                  <a:srgbClr val="A61C00"/>
                </a:solidFill>
                <a:latin typeface="Calibri"/>
                <a:ea typeface="Calibri"/>
                <a:cs typeface="Calibri"/>
                <a:sym typeface="Calibri"/>
              </a:rPr>
              <a:t>Reverse Design</a:t>
            </a:r>
            <a:r>
              <a:rPr lang="en-US" sz="3000" dirty="0">
                <a:solidFill>
                  <a:srgbClr val="0000FF"/>
                </a:solidFill>
                <a:latin typeface="Calibri"/>
                <a:ea typeface="Calibri"/>
                <a:cs typeface="Calibri"/>
                <a:sym typeface="Calibri"/>
              </a:rPr>
              <a:t> </a:t>
            </a:r>
            <a:endParaRPr sz="3000" dirty="0">
              <a:solidFill>
                <a:srgbClr val="0000FF"/>
              </a:solidFill>
              <a:latin typeface="Calibri"/>
              <a:ea typeface="Calibri"/>
              <a:cs typeface="Calibri"/>
              <a:sym typeface="Calibri"/>
            </a:endParaRPr>
          </a:p>
        </p:txBody>
      </p:sp>
      <p:pic>
        <p:nvPicPr>
          <p:cNvPr id="906" name="Google Shape;906;g5dca6803bb_0_37"/>
          <p:cNvPicPr preferRelativeResize="0"/>
          <p:nvPr/>
        </p:nvPicPr>
        <p:blipFill>
          <a:blip r:embed="rId5">
            <a:alphaModFix/>
          </a:blip>
          <a:stretch>
            <a:fillRect/>
          </a:stretch>
        </p:blipFill>
        <p:spPr>
          <a:xfrm>
            <a:off x="822385" y="1246963"/>
            <a:ext cx="10507378" cy="5611037"/>
          </a:xfrm>
          <a:prstGeom prst="rect">
            <a:avLst/>
          </a:prstGeom>
          <a:noFill/>
          <a:ln>
            <a:noFill/>
          </a:ln>
        </p:spPr>
      </p:pic>
      <p:sp>
        <p:nvSpPr>
          <p:cNvPr id="6" name="Rectangle 5">
            <a:extLst>
              <a:ext uri="{FF2B5EF4-FFF2-40B4-BE49-F238E27FC236}">
                <a16:creationId xmlns:a16="http://schemas.microsoft.com/office/drawing/2014/main" id="{22D4DB74-501A-CA21-AAB1-1C70CA5938A4}"/>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g5d2aa76a58_0_33"/>
          <p:cNvSpPr txBox="1">
            <a:spLocks noGrp="1"/>
          </p:cNvSpPr>
          <p:nvPr>
            <p:ph type="title"/>
          </p:nvPr>
        </p:nvSpPr>
        <p:spPr>
          <a:xfrm>
            <a:off x="558750" y="912246"/>
            <a:ext cx="10778100" cy="628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600" b="1" dirty="0">
                <a:solidFill>
                  <a:srgbClr val="0070C0"/>
                </a:solidFill>
              </a:rPr>
              <a:t>Creating Hands-On Assessments &amp; Lab Exercises</a:t>
            </a:r>
            <a:endParaRPr sz="3600" b="1" dirty="0">
              <a:solidFill>
                <a:srgbClr val="0070C0"/>
              </a:solidFill>
            </a:endParaRPr>
          </a:p>
        </p:txBody>
      </p:sp>
      <p:sp>
        <p:nvSpPr>
          <p:cNvPr id="569" name="Google Shape;569;g5d2aa76a58_0_33"/>
          <p:cNvSpPr txBox="1">
            <a:spLocks noGrp="1"/>
          </p:cNvSpPr>
          <p:nvPr>
            <p:ph type="body" idx="1"/>
          </p:nvPr>
        </p:nvSpPr>
        <p:spPr>
          <a:xfrm>
            <a:off x="558750" y="1660793"/>
            <a:ext cx="11074500" cy="4561006"/>
          </a:xfrm>
          <a:prstGeom prst="rect">
            <a:avLst/>
          </a:prstGeom>
          <a:noFill/>
          <a:ln>
            <a:noFill/>
          </a:ln>
        </p:spPr>
        <p:txBody>
          <a:bodyPr spcFirstLastPara="1" wrap="square" lIns="91425" tIns="45700" rIns="91425" bIns="45700" anchor="t" anchorCtr="0">
            <a:noAutofit/>
          </a:bodyPr>
          <a:lstStyle/>
          <a:p>
            <a:pPr marL="228600" lvl="0" indent="0" algn="l" rtl="0">
              <a:lnSpc>
                <a:spcPct val="80000"/>
              </a:lnSpc>
              <a:spcBef>
                <a:spcPts val="0"/>
              </a:spcBef>
              <a:spcAft>
                <a:spcPts val="0"/>
              </a:spcAft>
              <a:buNone/>
            </a:pPr>
            <a:r>
              <a:rPr lang="en-US" sz="3600" u="sng" dirty="0">
                <a:solidFill>
                  <a:srgbClr val="0070C0"/>
                </a:solidFill>
              </a:rPr>
              <a:t>Topic Outcomes</a:t>
            </a:r>
            <a:r>
              <a:rPr lang="en-US" sz="3600" dirty="0">
                <a:solidFill>
                  <a:srgbClr val="0070C0"/>
                </a:solidFill>
              </a:rPr>
              <a:t>:</a:t>
            </a:r>
            <a:endParaRPr sz="3600" dirty="0">
              <a:solidFill>
                <a:srgbClr val="0070C0"/>
              </a:solidFill>
            </a:endParaRPr>
          </a:p>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Explain the purpose of a Hands-On Assessment</a:t>
            </a:r>
            <a:endParaRPr sz="3600" dirty="0">
              <a:solidFill>
                <a:srgbClr val="0070C0"/>
              </a:solidFill>
            </a:endParaRPr>
          </a:p>
          <a:p>
            <a:pPr marL="0" lvl="0" indent="0" algn="l" rtl="0">
              <a:lnSpc>
                <a:spcPct val="80000"/>
              </a:lnSpc>
              <a:spcBef>
                <a:spcPts val="0"/>
              </a:spcBef>
              <a:spcAft>
                <a:spcPts val="0"/>
              </a:spcAft>
              <a:buNone/>
            </a:pPr>
            <a:endParaRPr sz="3600" dirty="0">
              <a:solidFill>
                <a:srgbClr val="0070C0"/>
              </a:solidFill>
            </a:endParaRPr>
          </a:p>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Describe the elements that go into an HOA</a:t>
            </a:r>
            <a:endParaRPr sz="3600" dirty="0">
              <a:solidFill>
                <a:srgbClr val="0070C0"/>
              </a:solidFill>
            </a:endParaRPr>
          </a:p>
          <a:p>
            <a:pPr marL="0" lvl="0" indent="0" algn="l" rtl="0">
              <a:lnSpc>
                <a:spcPct val="80000"/>
              </a:lnSpc>
              <a:spcBef>
                <a:spcPts val="0"/>
              </a:spcBef>
              <a:spcAft>
                <a:spcPts val="0"/>
              </a:spcAft>
              <a:buNone/>
            </a:pPr>
            <a:endParaRPr sz="3600" dirty="0">
              <a:solidFill>
                <a:srgbClr val="0070C0"/>
              </a:solidFill>
            </a:endParaRPr>
          </a:p>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Create an HOA for a module</a:t>
            </a:r>
            <a:endParaRPr sz="3600" dirty="0">
              <a:solidFill>
                <a:srgbClr val="0070C0"/>
              </a:solidFill>
            </a:endParaRPr>
          </a:p>
          <a:p>
            <a:pPr marL="0" lvl="0" indent="0" algn="l" rtl="0">
              <a:lnSpc>
                <a:spcPct val="80000"/>
              </a:lnSpc>
              <a:spcBef>
                <a:spcPts val="0"/>
              </a:spcBef>
              <a:spcAft>
                <a:spcPts val="0"/>
              </a:spcAft>
              <a:buNone/>
            </a:pPr>
            <a:endParaRPr sz="3600" dirty="0">
              <a:solidFill>
                <a:srgbClr val="0070C0"/>
              </a:solidFill>
            </a:endParaRPr>
          </a:p>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Explain the purpose of a Lab Exercise/Procedure</a:t>
            </a:r>
            <a:endParaRPr sz="3600" dirty="0">
              <a:solidFill>
                <a:srgbClr val="0070C0"/>
              </a:solidFill>
            </a:endParaRPr>
          </a:p>
          <a:p>
            <a:pPr marL="0" lvl="0" indent="0" algn="l" rtl="0">
              <a:lnSpc>
                <a:spcPct val="80000"/>
              </a:lnSpc>
              <a:spcBef>
                <a:spcPts val="0"/>
              </a:spcBef>
              <a:spcAft>
                <a:spcPts val="0"/>
              </a:spcAft>
              <a:buNone/>
            </a:pPr>
            <a:endParaRPr sz="3600" dirty="0">
              <a:solidFill>
                <a:srgbClr val="0070C0"/>
              </a:solidFill>
            </a:endParaRPr>
          </a:p>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Describe what elements go into a Lab Exercise</a:t>
            </a: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570" name="Google Shape;570;g5d2aa76a58_0_33"/>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571" name="Google Shape;571;g5d2aa76a58_0_33"/>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65A85111-AE39-BB8D-D32C-245BA2D4D5CF}"/>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0029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g5cbcf68ca2_0_140"/>
          <p:cNvSpPr txBox="1">
            <a:spLocks noGrp="1"/>
          </p:cNvSpPr>
          <p:nvPr>
            <p:ph type="title"/>
          </p:nvPr>
        </p:nvSpPr>
        <p:spPr>
          <a:xfrm>
            <a:off x="569974" y="1071744"/>
            <a:ext cx="10778100" cy="453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600" b="1" dirty="0">
                <a:solidFill>
                  <a:srgbClr val="0070C0"/>
                </a:solidFill>
              </a:rPr>
              <a:t>Purpose of the Hands-On Assessment</a:t>
            </a:r>
            <a:endParaRPr sz="3600" b="1" dirty="0">
              <a:solidFill>
                <a:srgbClr val="0070C0"/>
              </a:solidFill>
            </a:endParaRPr>
          </a:p>
        </p:txBody>
      </p:sp>
      <p:sp>
        <p:nvSpPr>
          <p:cNvPr id="577" name="Google Shape;577;g5cbcf68ca2_0_140"/>
          <p:cNvSpPr txBox="1">
            <a:spLocks noGrp="1"/>
          </p:cNvSpPr>
          <p:nvPr>
            <p:ph type="body" idx="1"/>
          </p:nvPr>
        </p:nvSpPr>
        <p:spPr>
          <a:xfrm>
            <a:off x="495498" y="1989814"/>
            <a:ext cx="11074500" cy="3548345"/>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The purpose of the HOA is so a student can demonstrate mastery of a learning module to the faculty.</a:t>
            </a:r>
            <a:endParaRPr sz="3600" dirty="0">
              <a:solidFill>
                <a:srgbClr val="0070C0"/>
              </a:solidFill>
            </a:endParaRPr>
          </a:p>
          <a:p>
            <a:pPr marL="228600" lvl="0" indent="0" algn="l" rtl="0">
              <a:lnSpc>
                <a:spcPct val="80000"/>
              </a:lnSpc>
              <a:spcBef>
                <a:spcPts val="0"/>
              </a:spcBef>
              <a:spcAft>
                <a:spcPts val="0"/>
              </a:spcAft>
              <a:buNone/>
            </a:pPr>
            <a:endParaRPr sz="36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An HOA is much more than just putting something together, or adjusting a machine.  The faculty will ask the student questions on the topic, similar to what a student will experience in an interview.</a:t>
            </a: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578" name="Google Shape;578;g5cbcf68ca2_0_140"/>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579" name="Google Shape;579;g5cbcf68ca2_0_140"/>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C66197A2-33F5-2613-86F3-2655B5853DCD}"/>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g5ed43e48f8_0_7"/>
          <p:cNvSpPr txBox="1">
            <a:spLocks noGrp="1"/>
          </p:cNvSpPr>
          <p:nvPr>
            <p:ph type="title"/>
          </p:nvPr>
        </p:nvSpPr>
        <p:spPr>
          <a:xfrm>
            <a:off x="472208" y="1184362"/>
            <a:ext cx="10778100" cy="453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600" b="1" dirty="0">
                <a:solidFill>
                  <a:srgbClr val="0070C0"/>
                </a:solidFill>
              </a:rPr>
              <a:t>Elements of a Hands-On Assessment</a:t>
            </a:r>
            <a:endParaRPr sz="3600" b="1" dirty="0">
              <a:solidFill>
                <a:srgbClr val="0070C0"/>
              </a:solidFill>
            </a:endParaRPr>
          </a:p>
        </p:txBody>
      </p:sp>
      <p:sp>
        <p:nvSpPr>
          <p:cNvPr id="585" name="Google Shape;585;g5ed43e48f8_0_7"/>
          <p:cNvSpPr txBox="1">
            <a:spLocks noGrp="1"/>
          </p:cNvSpPr>
          <p:nvPr>
            <p:ph type="body" idx="1"/>
          </p:nvPr>
        </p:nvSpPr>
        <p:spPr>
          <a:xfrm>
            <a:off x="518493" y="1828781"/>
            <a:ext cx="11074500" cy="48384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The does a task specified by the HOA for the faculty.  This task must be related to the tasks performed in the workplace.</a:t>
            </a:r>
            <a:endParaRPr sz="3600" dirty="0">
              <a:solidFill>
                <a:srgbClr val="0070C0"/>
              </a:solidFill>
            </a:endParaRPr>
          </a:p>
          <a:p>
            <a:pPr marL="0" lvl="0" indent="0" algn="l" rtl="0">
              <a:lnSpc>
                <a:spcPct val="80000"/>
              </a:lnSpc>
              <a:spcBef>
                <a:spcPts val="0"/>
              </a:spcBef>
              <a:spcAft>
                <a:spcPts val="0"/>
              </a:spcAft>
              <a:buNone/>
            </a:pPr>
            <a:endParaRPr sz="12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Interpret workplace documentation (P&amp;ID diagrams)</a:t>
            </a:r>
            <a:endParaRPr sz="3600" dirty="0">
              <a:solidFill>
                <a:srgbClr val="0070C0"/>
              </a:solidFill>
            </a:endParaRPr>
          </a:p>
          <a:p>
            <a:pPr marL="0" lvl="0" indent="0" algn="l" rtl="0">
              <a:lnSpc>
                <a:spcPct val="80000"/>
              </a:lnSpc>
              <a:spcBef>
                <a:spcPts val="1000"/>
              </a:spcBef>
              <a:spcAft>
                <a:spcPts val="0"/>
              </a:spcAft>
              <a:buNone/>
            </a:pPr>
            <a:endParaRPr sz="12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Faculty asks student questions from the lab exercises and the KAA</a:t>
            </a:r>
            <a:endParaRPr sz="3600" dirty="0">
              <a:solidFill>
                <a:srgbClr val="0070C0"/>
              </a:solidFill>
            </a:endParaRPr>
          </a:p>
          <a:p>
            <a:pPr marL="0" lvl="0" indent="0" algn="l" rtl="0">
              <a:lnSpc>
                <a:spcPct val="80000"/>
              </a:lnSpc>
              <a:spcBef>
                <a:spcPts val="1000"/>
              </a:spcBef>
              <a:spcAft>
                <a:spcPts val="0"/>
              </a:spcAft>
              <a:buNone/>
            </a:pPr>
            <a:endParaRPr sz="12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Many times the student must also troubleshoot a circuit, or a machine</a:t>
            </a: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586" name="Google Shape;586;g5ed43e48f8_0_7"/>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587" name="Google Shape;587;g5ed43e48f8_0_7"/>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A6A2693D-C68F-1607-74AD-35A13CDDE84D}"/>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g5ed43e48f8_0_7"/>
          <p:cNvSpPr txBox="1">
            <a:spLocks noGrp="1"/>
          </p:cNvSpPr>
          <p:nvPr>
            <p:ph type="title"/>
          </p:nvPr>
        </p:nvSpPr>
        <p:spPr>
          <a:xfrm>
            <a:off x="472208" y="1184362"/>
            <a:ext cx="10778100" cy="453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600" b="1" dirty="0">
                <a:solidFill>
                  <a:srgbClr val="0070C0"/>
                </a:solidFill>
              </a:rPr>
              <a:t>Workshop Participant Exercise #1</a:t>
            </a:r>
            <a:endParaRPr sz="3600" b="1" dirty="0">
              <a:solidFill>
                <a:srgbClr val="0070C0"/>
              </a:solidFill>
            </a:endParaRPr>
          </a:p>
        </p:txBody>
      </p:sp>
      <p:sp>
        <p:nvSpPr>
          <p:cNvPr id="585" name="Google Shape;585;g5ed43e48f8_0_7"/>
          <p:cNvSpPr txBox="1">
            <a:spLocks noGrp="1"/>
          </p:cNvSpPr>
          <p:nvPr>
            <p:ph type="body" idx="1"/>
          </p:nvPr>
        </p:nvSpPr>
        <p:spPr>
          <a:xfrm>
            <a:off x="518493" y="1828781"/>
            <a:ext cx="11074500" cy="48384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Identify a course that you teach at Terra State</a:t>
            </a:r>
          </a:p>
          <a:p>
            <a:pPr marL="228600" lvl="0" indent="-228600" algn="l" rtl="0">
              <a:lnSpc>
                <a:spcPct val="80000"/>
              </a:lnSpc>
              <a:spcBef>
                <a:spcPts val="0"/>
              </a:spcBef>
              <a:spcAft>
                <a:spcPts val="0"/>
              </a:spcAft>
              <a:buClr>
                <a:srgbClr val="0070C0"/>
              </a:buClr>
              <a:buSzPts val="3600"/>
              <a:buChar char="•"/>
            </a:pPr>
            <a:endParaRPr lang="en-US" sz="3600" dirty="0">
              <a:solidFill>
                <a:srgbClr val="0070C0"/>
              </a:solidFill>
            </a:endParaRPr>
          </a:p>
          <a:p>
            <a:pPr marL="228600" lvl="0" indent="-228600" algn="l" rtl="0">
              <a:lnSpc>
                <a:spcPct val="80000"/>
              </a:lnSpc>
              <a:spcBef>
                <a:spcPts val="0"/>
              </a:spcBef>
              <a:spcAft>
                <a:spcPts val="0"/>
              </a:spcAft>
              <a:buClr>
                <a:srgbClr val="0070C0"/>
              </a:buClr>
              <a:buSzPts val="3600"/>
              <a:buChar char="•"/>
            </a:pPr>
            <a:endParaRPr lang="en-US" sz="3600" dirty="0">
              <a:solidFill>
                <a:srgbClr val="0070C0"/>
              </a:solidFill>
            </a:endParaRPr>
          </a:p>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Create a short Hands-On Assessment (3-5 tasks)</a:t>
            </a:r>
          </a:p>
          <a:p>
            <a:pPr marL="228600" lvl="0" indent="-228600" algn="l" rtl="0">
              <a:lnSpc>
                <a:spcPct val="80000"/>
              </a:lnSpc>
              <a:spcBef>
                <a:spcPts val="0"/>
              </a:spcBef>
              <a:spcAft>
                <a:spcPts val="0"/>
              </a:spcAft>
              <a:buClr>
                <a:srgbClr val="0070C0"/>
              </a:buClr>
              <a:buSzPts val="3600"/>
              <a:buChar char="•"/>
            </a:pPr>
            <a:endParaRPr lang="en-US" sz="3600" dirty="0">
              <a:solidFill>
                <a:srgbClr val="0070C0"/>
              </a:solidFill>
            </a:endParaRPr>
          </a:p>
          <a:p>
            <a:pPr marL="228600" lvl="0" indent="-228600" algn="l" rtl="0">
              <a:lnSpc>
                <a:spcPct val="80000"/>
              </a:lnSpc>
              <a:spcBef>
                <a:spcPts val="0"/>
              </a:spcBef>
              <a:spcAft>
                <a:spcPts val="0"/>
              </a:spcAft>
              <a:buClr>
                <a:srgbClr val="0070C0"/>
              </a:buClr>
              <a:buSzPts val="3600"/>
              <a:buChar char="•"/>
            </a:pPr>
            <a:endParaRPr lang="en-US" sz="3600" dirty="0">
              <a:solidFill>
                <a:srgbClr val="0070C0"/>
              </a:solidFill>
            </a:endParaRPr>
          </a:p>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How will you prepare the students to pass this Hands-On Assessment?</a:t>
            </a:r>
            <a:endParaRPr sz="3600" dirty="0">
              <a:solidFill>
                <a:srgbClr val="0070C0"/>
              </a:solidFill>
            </a:endParaRPr>
          </a:p>
          <a:p>
            <a:pPr marL="0" lvl="0" indent="0" algn="l" rtl="0">
              <a:lnSpc>
                <a:spcPct val="80000"/>
              </a:lnSpc>
              <a:spcBef>
                <a:spcPts val="0"/>
              </a:spcBef>
              <a:spcAft>
                <a:spcPts val="0"/>
              </a:spcAft>
              <a:buNone/>
            </a:pPr>
            <a:endParaRPr sz="12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586" name="Google Shape;586;g5ed43e48f8_0_7"/>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587" name="Google Shape;587;g5ed43e48f8_0_7"/>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A6A2693D-C68F-1607-74AD-35A13CDDE84D}"/>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8901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g5ed43e48f8_0_21"/>
          <p:cNvSpPr txBox="1">
            <a:spLocks noGrp="1"/>
          </p:cNvSpPr>
          <p:nvPr>
            <p:ph type="title"/>
          </p:nvPr>
        </p:nvSpPr>
        <p:spPr>
          <a:xfrm>
            <a:off x="575725" y="987411"/>
            <a:ext cx="10778100" cy="628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600" b="1" dirty="0">
                <a:solidFill>
                  <a:srgbClr val="0070C0"/>
                </a:solidFill>
              </a:rPr>
              <a:t>The purpose of Lab Exercises:</a:t>
            </a:r>
            <a:endParaRPr sz="3600" b="1" dirty="0">
              <a:solidFill>
                <a:srgbClr val="0070C0"/>
              </a:solidFill>
            </a:endParaRPr>
          </a:p>
        </p:txBody>
      </p:sp>
      <p:sp>
        <p:nvSpPr>
          <p:cNvPr id="593" name="Google Shape;593;g5ed43e48f8_0_21"/>
          <p:cNvSpPr txBox="1">
            <a:spLocks noGrp="1"/>
          </p:cNvSpPr>
          <p:nvPr>
            <p:ph type="body" idx="1"/>
          </p:nvPr>
        </p:nvSpPr>
        <p:spPr>
          <a:xfrm>
            <a:off x="427525" y="1991929"/>
            <a:ext cx="11074500" cy="42375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The purpose of a lab exercise is to guide the student through a learning process that will develop their knowledge &amp; skills for the workplace.</a:t>
            </a:r>
            <a:endParaRPr dirty="0"/>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Lab exercises are performed in teams of 2-3 students (though they are assessed individually), for the purpose of developing small group communication skills, and teamwork.  Students have to solve problems together, and practice the HOA on each other, thus developing actual skills they need in the workplace.</a:t>
            </a: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594" name="Google Shape;594;g5ed43e48f8_0_2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595" name="Google Shape;595;g5ed43e48f8_0_21"/>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18BA6BE2-FBCE-BAAA-CC07-83D2F8761C9D}"/>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pic>
        <p:nvPicPr>
          <p:cNvPr id="616" name="Google Shape;616;g5cbcf68ca2_0_119"/>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617" name="Google Shape;617;g5cbcf68ca2_0_119"/>
          <p:cNvPicPr preferRelativeResize="0"/>
          <p:nvPr/>
        </p:nvPicPr>
        <p:blipFill rotWithShape="1">
          <a:blip r:embed="rId4">
            <a:alphaModFix/>
          </a:blip>
          <a:srcRect/>
          <a:stretch/>
        </p:blipFill>
        <p:spPr>
          <a:xfrm>
            <a:off x="41563" y="51954"/>
            <a:ext cx="3065317" cy="658396"/>
          </a:xfrm>
          <a:prstGeom prst="rect">
            <a:avLst/>
          </a:prstGeom>
          <a:noFill/>
          <a:ln>
            <a:noFill/>
          </a:ln>
        </p:spPr>
      </p:pic>
      <p:pic>
        <p:nvPicPr>
          <p:cNvPr id="618" name="Google Shape;618;g5cbcf68ca2_0_119"/>
          <p:cNvPicPr preferRelativeResize="0"/>
          <p:nvPr/>
        </p:nvPicPr>
        <p:blipFill>
          <a:blip r:embed="rId5">
            <a:alphaModFix/>
          </a:blip>
          <a:stretch>
            <a:fillRect/>
          </a:stretch>
        </p:blipFill>
        <p:spPr>
          <a:xfrm>
            <a:off x="4549125" y="0"/>
            <a:ext cx="7642872" cy="6858000"/>
          </a:xfrm>
          <a:prstGeom prst="rect">
            <a:avLst/>
          </a:prstGeom>
          <a:noFill/>
          <a:ln>
            <a:noFill/>
          </a:ln>
        </p:spPr>
      </p:pic>
      <p:sp>
        <p:nvSpPr>
          <p:cNvPr id="619" name="Google Shape;619;g5cbcf68ca2_0_119"/>
          <p:cNvSpPr txBox="1"/>
          <p:nvPr/>
        </p:nvSpPr>
        <p:spPr>
          <a:xfrm>
            <a:off x="514025" y="1328975"/>
            <a:ext cx="3974400" cy="402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rgbClr val="0000FF"/>
                </a:solidFill>
                <a:latin typeface="Calibri"/>
                <a:ea typeface="Calibri"/>
                <a:cs typeface="Calibri"/>
                <a:sym typeface="Calibri"/>
              </a:rPr>
              <a:t>A student lab exercise, or lab procedure (same thing) is a directed/guided learning experience for the student.</a:t>
            </a:r>
            <a:endParaRPr sz="2400" dirty="0">
              <a:solidFill>
                <a:srgbClr val="0000FF"/>
              </a:solidFill>
              <a:latin typeface="Calibri"/>
              <a:ea typeface="Calibri"/>
              <a:cs typeface="Calibri"/>
              <a:sym typeface="Calibri"/>
            </a:endParaRPr>
          </a:p>
          <a:p>
            <a:pPr marL="0" lvl="0" indent="0" algn="l" rtl="0">
              <a:spcBef>
                <a:spcPts val="0"/>
              </a:spcBef>
              <a:spcAft>
                <a:spcPts val="0"/>
              </a:spcAft>
              <a:buNone/>
            </a:pPr>
            <a:endParaRPr sz="2400" dirty="0">
              <a:solidFill>
                <a:srgbClr val="0000FF"/>
              </a:solidFill>
              <a:latin typeface="Calibri"/>
              <a:ea typeface="Calibri"/>
              <a:cs typeface="Calibri"/>
              <a:sym typeface="Calibri"/>
            </a:endParaRPr>
          </a:p>
          <a:p>
            <a:pPr marL="0" lvl="0" indent="0" algn="l" rtl="0">
              <a:spcBef>
                <a:spcPts val="0"/>
              </a:spcBef>
              <a:spcAft>
                <a:spcPts val="0"/>
              </a:spcAft>
              <a:buNone/>
            </a:pPr>
            <a:r>
              <a:rPr lang="en-US" sz="2400" dirty="0">
                <a:solidFill>
                  <a:srgbClr val="0000FF"/>
                </a:solidFill>
                <a:latin typeface="Calibri"/>
                <a:ea typeface="Calibri"/>
                <a:cs typeface="Calibri"/>
                <a:sym typeface="Calibri"/>
              </a:rPr>
              <a:t>Questions about the learning within the lab exercise, should be asked in the Hands-On Assessment (HOA)</a:t>
            </a:r>
            <a:endParaRPr sz="2400" dirty="0">
              <a:solidFill>
                <a:srgbClr val="0000FF"/>
              </a:solidFill>
              <a:latin typeface="Calibri"/>
              <a:ea typeface="Calibri"/>
              <a:cs typeface="Calibri"/>
              <a:sym typeface="Calibri"/>
            </a:endParaRPr>
          </a:p>
          <a:p>
            <a:pPr marL="0" lvl="0" indent="0" algn="l" rtl="0">
              <a:spcBef>
                <a:spcPts val="0"/>
              </a:spcBef>
              <a:spcAft>
                <a:spcPts val="0"/>
              </a:spcAft>
              <a:buNone/>
            </a:pPr>
            <a:endParaRPr sz="2400" dirty="0">
              <a:solidFill>
                <a:srgbClr val="0000FF"/>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03CB8EEC-0FDC-C50C-79B9-581DD9715DD3}"/>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g5d2aa76a58_0_33"/>
          <p:cNvSpPr txBox="1">
            <a:spLocks noGrp="1"/>
          </p:cNvSpPr>
          <p:nvPr>
            <p:ph type="title"/>
          </p:nvPr>
        </p:nvSpPr>
        <p:spPr>
          <a:xfrm>
            <a:off x="558750" y="912246"/>
            <a:ext cx="10778100" cy="628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600" b="1" dirty="0">
                <a:solidFill>
                  <a:srgbClr val="0070C0"/>
                </a:solidFill>
              </a:rPr>
              <a:t>Review Question 1</a:t>
            </a:r>
            <a:endParaRPr sz="3600" b="1" dirty="0">
              <a:solidFill>
                <a:srgbClr val="0070C0"/>
              </a:solidFill>
            </a:endParaRPr>
          </a:p>
        </p:txBody>
      </p:sp>
      <p:sp>
        <p:nvSpPr>
          <p:cNvPr id="569" name="Google Shape;569;g5d2aa76a58_0_33"/>
          <p:cNvSpPr txBox="1">
            <a:spLocks noGrp="1"/>
          </p:cNvSpPr>
          <p:nvPr>
            <p:ph type="body" idx="1"/>
          </p:nvPr>
        </p:nvSpPr>
        <p:spPr>
          <a:xfrm>
            <a:off x="558750" y="1660793"/>
            <a:ext cx="11074500" cy="3014724"/>
          </a:xfrm>
          <a:prstGeom prst="rect">
            <a:avLst/>
          </a:prstGeom>
          <a:noFill/>
          <a:ln>
            <a:noFill/>
          </a:ln>
        </p:spPr>
        <p:txBody>
          <a:bodyPr spcFirstLastPara="1" wrap="square" lIns="91425" tIns="45700" rIns="91425" bIns="45700" anchor="t" anchorCtr="0">
            <a:noAutofit/>
          </a:bodyPr>
          <a:lstStyle/>
          <a:p>
            <a:pPr marL="228600" lvl="0" indent="0" algn="l" rtl="0">
              <a:lnSpc>
                <a:spcPct val="80000"/>
              </a:lnSpc>
              <a:spcBef>
                <a:spcPts val="0"/>
              </a:spcBef>
              <a:spcAft>
                <a:spcPts val="0"/>
              </a:spcAft>
              <a:buNone/>
            </a:pPr>
            <a:endParaRPr lang="en-US" sz="4400" dirty="0">
              <a:solidFill>
                <a:srgbClr val="0070C0"/>
              </a:solidFill>
            </a:endParaRPr>
          </a:p>
          <a:p>
            <a:pPr marL="228600" lvl="0" indent="0" algn="l" rtl="0">
              <a:lnSpc>
                <a:spcPct val="80000"/>
              </a:lnSpc>
              <a:spcBef>
                <a:spcPts val="0"/>
              </a:spcBef>
              <a:spcAft>
                <a:spcPts val="0"/>
              </a:spcAft>
              <a:buNone/>
            </a:pPr>
            <a:r>
              <a:rPr lang="en-US" sz="4400" dirty="0">
                <a:solidFill>
                  <a:srgbClr val="0070C0"/>
                </a:solidFill>
              </a:rPr>
              <a:t>What does CBE stand for?</a:t>
            </a:r>
            <a:endParaRPr sz="4400" dirty="0">
              <a:solidFill>
                <a:srgbClr val="0070C0"/>
              </a:solidFill>
            </a:endParaRPr>
          </a:p>
          <a:p>
            <a:pPr marL="0" lvl="0" indent="0" algn="l" rtl="0">
              <a:lnSpc>
                <a:spcPct val="80000"/>
              </a:lnSpc>
              <a:spcBef>
                <a:spcPts val="0"/>
              </a:spcBef>
              <a:spcAft>
                <a:spcPts val="0"/>
              </a:spcAft>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570" name="Google Shape;570;g5d2aa76a58_0_33"/>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571" name="Google Shape;571;g5d2aa76a58_0_33"/>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65A85111-AE39-BB8D-D32C-245BA2D4D5CF}"/>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0270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pic>
        <p:nvPicPr>
          <p:cNvPr id="624" name="Google Shape;624;g5d7ac9e4d7_0_3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625" name="Google Shape;625;g5d7ac9e4d7_0_31"/>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26" name="Google Shape;626;g5d7ac9e4d7_0_31"/>
          <p:cNvSpPr txBox="1"/>
          <p:nvPr/>
        </p:nvSpPr>
        <p:spPr>
          <a:xfrm>
            <a:off x="514025" y="1328975"/>
            <a:ext cx="3974400" cy="402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rgbClr val="0000FF"/>
                </a:solidFill>
                <a:latin typeface="Calibri"/>
                <a:ea typeface="Calibri"/>
                <a:cs typeface="Calibri"/>
                <a:sym typeface="Calibri"/>
              </a:rPr>
              <a:t>A student lab exercise, or lab procedure (same thing) is a directed/guided learning experience for the student.</a:t>
            </a:r>
            <a:endParaRPr sz="2400">
              <a:solidFill>
                <a:srgbClr val="0000FF"/>
              </a:solidFill>
              <a:latin typeface="Calibri"/>
              <a:ea typeface="Calibri"/>
              <a:cs typeface="Calibri"/>
              <a:sym typeface="Calibri"/>
            </a:endParaRPr>
          </a:p>
          <a:p>
            <a:pPr marL="0" lvl="0" indent="0" algn="l" rtl="0">
              <a:spcBef>
                <a:spcPts val="0"/>
              </a:spcBef>
              <a:spcAft>
                <a:spcPts val="0"/>
              </a:spcAft>
              <a:buNone/>
            </a:pPr>
            <a:endParaRPr sz="2400">
              <a:solidFill>
                <a:srgbClr val="0000FF"/>
              </a:solidFill>
              <a:latin typeface="Calibri"/>
              <a:ea typeface="Calibri"/>
              <a:cs typeface="Calibri"/>
              <a:sym typeface="Calibri"/>
            </a:endParaRPr>
          </a:p>
          <a:p>
            <a:pPr marL="0" lvl="0" indent="0" algn="l" rtl="0">
              <a:spcBef>
                <a:spcPts val="0"/>
              </a:spcBef>
              <a:spcAft>
                <a:spcPts val="0"/>
              </a:spcAft>
              <a:buNone/>
            </a:pPr>
            <a:r>
              <a:rPr lang="en-US" sz="2400">
                <a:solidFill>
                  <a:srgbClr val="0000FF"/>
                </a:solidFill>
                <a:latin typeface="Calibri"/>
                <a:ea typeface="Calibri"/>
                <a:cs typeface="Calibri"/>
                <a:sym typeface="Calibri"/>
              </a:rPr>
              <a:t>Questions about the learning within the lab exercise, should be asked in the Hands-On Assessment (HOA)</a:t>
            </a:r>
            <a:endParaRPr sz="2400">
              <a:solidFill>
                <a:srgbClr val="0000FF"/>
              </a:solidFill>
              <a:latin typeface="Calibri"/>
              <a:ea typeface="Calibri"/>
              <a:cs typeface="Calibri"/>
              <a:sym typeface="Calibri"/>
            </a:endParaRPr>
          </a:p>
          <a:p>
            <a:pPr marL="0" lvl="0" indent="0" algn="l" rtl="0">
              <a:spcBef>
                <a:spcPts val="0"/>
              </a:spcBef>
              <a:spcAft>
                <a:spcPts val="0"/>
              </a:spcAft>
              <a:buNone/>
            </a:pPr>
            <a:endParaRPr sz="2400">
              <a:solidFill>
                <a:srgbClr val="0000FF"/>
              </a:solidFill>
              <a:latin typeface="Calibri"/>
              <a:ea typeface="Calibri"/>
              <a:cs typeface="Calibri"/>
              <a:sym typeface="Calibri"/>
            </a:endParaRPr>
          </a:p>
        </p:txBody>
      </p:sp>
      <p:pic>
        <p:nvPicPr>
          <p:cNvPr id="627" name="Google Shape;627;g5d7ac9e4d7_0_31"/>
          <p:cNvPicPr preferRelativeResize="0"/>
          <p:nvPr/>
        </p:nvPicPr>
        <p:blipFill>
          <a:blip r:embed="rId5">
            <a:alphaModFix/>
          </a:blip>
          <a:stretch>
            <a:fillRect/>
          </a:stretch>
        </p:blipFill>
        <p:spPr>
          <a:xfrm>
            <a:off x="4882675" y="0"/>
            <a:ext cx="7225593" cy="6858000"/>
          </a:xfrm>
          <a:prstGeom prst="rect">
            <a:avLst/>
          </a:prstGeom>
          <a:noFill/>
          <a:ln>
            <a:noFill/>
          </a:ln>
        </p:spPr>
      </p:pic>
      <p:sp>
        <p:nvSpPr>
          <p:cNvPr id="6" name="Rectangle 5">
            <a:extLst>
              <a:ext uri="{FF2B5EF4-FFF2-40B4-BE49-F238E27FC236}">
                <a16:creationId xmlns:a16="http://schemas.microsoft.com/office/drawing/2014/main" id="{D9E4E11E-96A7-98FB-C967-713BEC2CB52C}"/>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g5cbcf68ca2_0_154"/>
          <p:cNvSpPr txBox="1">
            <a:spLocks noGrp="1"/>
          </p:cNvSpPr>
          <p:nvPr>
            <p:ph type="title"/>
          </p:nvPr>
        </p:nvSpPr>
        <p:spPr>
          <a:xfrm>
            <a:off x="575725" y="1049108"/>
            <a:ext cx="10778100" cy="628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600" b="1" dirty="0">
                <a:solidFill>
                  <a:srgbClr val="0070C0"/>
                </a:solidFill>
              </a:rPr>
              <a:t>The purpose of Lab Exercises:</a:t>
            </a:r>
            <a:endParaRPr sz="3600" b="1" dirty="0">
              <a:solidFill>
                <a:srgbClr val="0070C0"/>
              </a:solidFill>
            </a:endParaRPr>
          </a:p>
        </p:txBody>
      </p:sp>
      <p:sp>
        <p:nvSpPr>
          <p:cNvPr id="633" name="Google Shape;633;g5cbcf68ca2_0_154"/>
          <p:cNvSpPr txBox="1">
            <a:spLocks noGrp="1"/>
          </p:cNvSpPr>
          <p:nvPr>
            <p:ph type="body" idx="1"/>
          </p:nvPr>
        </p:nvSpPr>
        <p:spPr>
          <a:xfrm>
            <a:off x="427525" y="1991929"/>
            <a:ext cx="11074500" cy="42375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The purpose of a lab exercise is to guide the student through a learning process that will develop their knowledge &amp; skills for the workplace.</a:t>
            </a:r>
            <a:endParaRPr dirty="0"/>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Lab exercises are performed in teams of 2-3 students (though they are assessed individually), for the purpose of developing small group communication skills, and teamwork.  Students have to solve problems together, and practice the HOA on each other, thus developing actual skills they need in the workplace.</a:t>
            </a: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634" name="Google Shape;634;g5cbcf68ca2_0_154"/>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635" name="Google Shape;635;g5cbcf68ca2_0_154"/>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12A43629-454D-03E4-C84A-2BAA60BFAC3E}"/>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g5bb8f3f54b_0_74"/>
          <p:cNvSpPr txBox="1">
            <a:spLocks noGrp="1"/>
          </p:cNvSpPr>
          <p:nvPr>
            <p:ph type="title"/>
          </p:nvPr>
        </p:nvSpPr>
        <p:spPr>
          <a:xfrm>
            <a:off x="558472" y="981151"/>
            <a:ext cx="10778100" cy="628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600" b="1" dirty="0">
                <a:solidFill>
                  <a:srgbClr val="0070C0"/>
                </a:solidFill>
              </a:rPr>
              <a:t>Hands-On Assessments (HOA)</a:t>
            </a:r>
            <a:endParaRPr sz="3600" b="1" dirty="0">
              <a:solidFill>
                <a:srgbClr val="0070C0"/>
              </a:solidFill>
            </a:endParaRPr>
          </a:p>
        </p:txBody>
      </p:sp>
      <p:sp>
        <p:nvSpPr>
          <p:cNvPr id="641" name="Google Shape;641;g5bb8f3f54b_0_74"/>
          <p:cNvSpPr txBox="1">
            <a:spLocks noGrp="1"/>
          </p:cNvSpPr>
          <p:nvPr>
            <p:ph type="body" idx="1"/>
          </p:nvPr>
        </p:nvSpPr>
        <p:spPr>
          <a:xfrm>
            <a:off x="488998" y="1880452"/>
            <a:ext cx="11074500" cy="4826400"/>
          </a:xfrm>
          <a:prstGeom prst="rect">
            <a:avLst/>
          </a:prstGeom>
          <a:noFill/>
          <a:ln>
            <a:noFill/>
          </a:ln>
        </p:spPr>
        <p:txBody>
          <a:bodyPr spcFirstLastPara="1" wrap="square" lIns="91425" tIns="45700" rIns="91425" bIns="45700" anchor="t" anchorCtr="0">
            <a:noAutofit/>
          </a:bodyPr>
          <a:lstStyle/>
          <a:p>
            <a:pPr marL="228600" lvl="0" indent="0" algn="l" rtl="0">
              <a:lnSpc>
                <a:spcPct val="80000"/>
              </a:lnSpc>
              <a:spcBef>
                <a:spcPts val="0"/>
              </a:spcBef>
              <a:spcAft>
                <a:spcPts val="0"/>
              </a:spcAft>
              <a:buNone/>
            </a:pPr>
            <a:r>
              <a:rPr lang="en-US" sz="3600" u="sng" dirty="0">
                <a:solidFill>
                  <a:srgbClr val="0070C0"/>
                </a:solidFill>
              </a:rPr>
              <a:t>Example of an HOA</a:t>
            </a:r>
            <a:endParaRPr sz="3600" u="sng" dirty="0">
              <a:solidFill>
                <a:srgbClr val="0070C0"/>
              </a:solidFill>
            </a:endParaRPr>
          </a:p>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Build an operational circuit from an electrical print</a:t>
            </a:r>
            <a:endParaRPr sz="3600" dirty="0">
              <a:solidFill>
                <a:srgbClr val="0070C0"/>
              </a:solidFill>
            </a:endParaRPr>
          </a:p>
          <a:p>
            <a:pPr marL="228600" lvl="0" indent="0" algn="l" rtl="0">
              <a:lnSpc>
                <a:spcPct val="80000"/>
              </a:lnSpc>
              <a:spcBef>
                <a:spcPts val="0"/>
              </a:spcBef>
              <a:spcAft>
                <a:spcPts val="0"/>
              </a:spcAft>
              <a:buNone/>
            </a:pPr>
            <a:endParaRPr sz="18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Explain the operation of the circuit to the instructor</a:t>
            </a:r>
            <a:endParaRPr sz="3600" dirty="0">
              <a:solidFill>
                <a:srgbClr val="0070C0"/>
              </a:solidFill>
            </a:endParaRPr>
          </a:p>
          <a:p>
            <a:pPr marL="228600" lvl="0" indent="0" algn="l" rtl="0">
              <a:lnSpc>
                <a:spcPct val="80000"/>
              </a:lnSpc>
              <a:spcBef>
                <a:spcPts val="1000"/>
              </a:spcBef>
              <a:spcAft>
                <a:spcPts val="0"/>
              </a:spcAft>
              <a:buNone/>
            </a:pPr>
            <a:endParaRPr sz="18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Demonstrate the knowledge on an electrical print</a:t>
            </a:r>
            <a:endParaRPr sz="3600" dirty="0">
              <a:solidFill>
                <a:srgbClr val="0070C0"/>
              </a:solidFill>
            </a:endParaRPr>
          </a:p>
          <a:p>
            <a:pPr marL="228600" lvl="0" indent="0" algn="l" rtl="0">
              <a:lnSpc>
                <a:spcPct val="80000"/>
              </a:lnSpc>
              <a:spcBef>
                <a:spcPts val="1000"/>
              </a:spcBef>
              <a:spcAft>
                <a:spcPts val="0"/>
              </a:spcAft>
              <a:buNone/>
            </a:pPr>
            <a:endParaRPr sz="18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Predict the operation of a circuit based on certain criteria</a:t>
            </a:r>
            <a:endParaRPr sz="3600" dirty="0">
              <a:solidFill>
                <a:srgbClr val="0070C0"/>
              </a:solidFill>
            </a:endParaRPr>
          </a:p>
          <a:p>
            <a:pPr marL="228600" lvl="0" indent="0" algn="l" rtl="0">
              <a:lnSpc>
                <a:spcPct val="80000"/>
              </a:lnSpc>
              <a:spcBef>
                <a:spcPts val="1000"/>
              </a:spcBef>
              <a:spcAft>
                <a:spcPts val="0"/>
              </a:spcAft>
              <a:buNone/>
            </a:pPr>
            <a:endParaRPr sz="18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Troubleshoot a faulty circuit</a:t>
            </a: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642" name="Google Shape;642;g5bb8f3f54b_0_74"/>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643" name="Google Shape;643;g5bb8f3f54b_0_74"/>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E3E04395-C5F0-EF20-820B-BF8AD234133F}"/>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g5bb8f3f54b_0_67"/>
          <p:cNvSpPr txBox="1">
            <a:spLocks noGrp="1"/>
          </p:cNvSpPr>
          <p:nvPr>
            <p:ph type="title"/>
          </p:nvPr>
        </p:nvSpPr>
        <p:spPr>
          <a:xfrm>
            <a:off x="538125" y="1211850"/>
            <a:ext cx="2972400" cy="18849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70C0"/>
              </a:buClr>
              <a:buSzPts val="4400"/>
              <a:buFont typeface="Calibri"/>
              <a:buNone/>
            </a:pPr>
            <a:r>
              <a:rPr lang="en-US" sz="3000" b="1">
                <a:solidFill>
                  <a:srgbClr val="0070C0"/>
                </a:solidFill>
              </a:rPr>
              <a:t>A Hands-On</a:t>
            </a:r>
            <a:endParaRPr sz="3000" b="1">
              <a:solidFill>
                <a:srgbClr val="0070C0"/>
              </a:solidFill>
            </a:endParaRPr>
          </a:p>
          <a:p>
            <a:pPr marL="0" lvl="0" indent="0" algn="ctr" rtl="0">
              <a:lnSpc>
                <a:spcPct val="90000"/>
              </a:lnSpc>
              <a:spcBef>
                <a:spcPts val="0"/>
              </a:spcBef>
              <a:spcAft>
                <a:spcPts val="0"/>
              </a:spcAft>
              <a:buClr>
                <a:srgbClr val="0070C0"/>
              </a:buClr>
              <a:buSzPts val="4400"/>
              <a:buFont typeface="Calibri"/>
              <a:buNone/>
            </a:pPr>
            <a:r>
              <a:rPr lang="en-US" sz="3000" b="1">
                <a:solidFill>
                  <a:srgbClr val="0070C0"/>
                </a:solidFill>
              </a:rPr>
              <a:t>Assessment in a Fluid Power course</a:t>
            </a:r>
            <a:endParaRPr sz="3000" b="1">
              <a:solidFill>
                <a:srgbClr val="0070C0"/>
              </a:solidFill>
            </a:endParaRPr>
          </a:p>
        </p:txBody>
      </p:sp>
      <p:pic>
        <p:nvPicPr>
          <p:cNvPr id="649" name="Google Shape;649;g5bb8f3f54b_0_67"/>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650" name="Google Shape;650;g5bb8f3f54b_0_67"/>
          <p:cNvPicPr preferRelativeResize="0"/>
          <p:nvPr/>
        </p:nvPicPr>
        <p:blipFill rotWithShape="1">
          <a:blip r:embed="rId4">
            <a:alphaModFix/>
          </a:blip>
          <a:srcRect/>
          <a:stretch/>
        </p:blipFill>
        <p:spPr>
          <a:xfrm>
            <a:off x="41563" y="51954"/>
            <a:ext cx="3065317" cy="658396"/>
          </a:xfrm>
          <a:prstGeom prst="rect">
            <a:avLst/>
          </a:prstGeom>
          <a:noFill/>
          <a:ln>
            <a:noFill/>
          </a:ln>
        </p:spPr>
      </p:pic>
      <p:pic>
        <p:nvPicPr>
          <p:cNvPr id="651" name="Google Shape;651;g5bb8f3f54b_0_67"/>
          <p:cNvPicPr preferRelativeResize="0"/>
          <p:nvPr/>
        </p:nvPicPr>
        <p:blipFill>
          <a:blip r:embed="rId5">
            <a:alphaModFix/>
          </a:blip>
          <a:stretch>
            <a:fillRect/>
          </a:stretch>
        </p:blipFill>
        <p:spPr>
          <a:xfrm>
            <a:off x="4802038" y="885644"/>
            <a:ext cx="6654960" cy="5972353"/>
          </a:xfrm>
          <a:prstGeom prst="rect">
            <a:avLst/>
          </a:prstGeom>
          <a:noFill/>
          <a:ln>
            <a:noFill/>
          </a:ln>
        </p:spPr>
      </p:pic>
      <p:sp>
        <p:nvSpPr>
          <p:cNvPr id="6" name="Rectangle 5">
            <a:extLst>
              <a:ext uri="{FF2B5EF4-FFF2-40B4-BE49-F238E27FC236}">
                <a16:creationId xmlns:a16="http://schemas.microsoft.com/office/drawing/2014/main" id="{65A96E87-8CE9-A8D2-3000-E4AC1943A9AF}"/>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g5d7ac9e4d7_0_39"/>
          <p:cNvSpPr txBox="1">
            <a:spLocks noGrp="1"/>
          </p:cNvSpPr>
          <p:nvPr>
            <p:ph type="title"/>
          </p:nvPr>
        </p:nvSpPr>
        <p:spPr>
          <a:xfrm>
            <a:off x="538125" y="1211850"/>
            <a:ext cx="2972400" cy="18849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70C0"/>
              </a:buClr>
              <a:buSzPts val="4400"/>
              <a:buFont typeface="Calibri"/>
              <a:buNone/>
            </a:pPr>
            <a:r>
              <a:rPr lang="en-US" sz="3000" b="1">
                <a:solidFill>
                  <a:srgbClr val="0070C0"/>
                </a:solidFill>
              </a:rPr>
              <a:t>A Hands-On</a:t>
            </a:r>
            <a:endParaRPr sz="3000" b="1">
              <a:solidFill>
                <a:srgbClr val="0070C0"/>
              </a:solidFill>
            </a:endParaRPr>
          </a:p>
          <a:p>
            <a:pPr marL="0" lvl="0" indent="0" algn="ctr" rtl="0">
              <a:lnSpc>
                <a:spcPct val="90000"/>
              </a:lnSpc>
              <a:spcBef>
                <a:spcPts val="0"/>
              </a:spcBef>
              <a:spcAft>
                <a:spcPts val="0"/>
              </a:spcAft>
              <a:buClr>
                <a:srgbClr val="0070C0"/>
              </a:buClr>
              <a:buSzPts val="4400"/>
              <a:buFont typeface="Calibri"/>
              <a:buNone/>
            </a:pPr>
            <a:r>
              <a:rPr lang="en-US" sz="3000" b="1">
                <a:solidFill>
                  <a:srgbClr val="0070C0"/>
                </a:solidFill>
              </a:rPr>
              <a:t>Assessment  from Industrial Electrical II</a:t>
            </a:r>
            <a:endParaRPr sz="3000" b="1">
              <a:solidFill>
                <a:srgbClr val="0070C0"/>
              </a:solidFill>
            </a:endParaRPr>
          </a:p>
        </p:txBody>
      </p:sp>
      <p:pic>
        <p:nvPicPr>
          <p:cNvPr id="657" name="Google Shape;657;g5d7ac9e4d7_0_39"/>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658" name="Google Shape;658;g5d7ac9e4d7_0_39"/>
          <p:cNvPicPr preferRelativeResize="0"/>
          <p:nvPr/>
        </p:nvPicPr>
        <p:blipFill rotWithShape="1">
          <a:blip r:embed="rId4">
            <a:alphaModFix/>
          </a:blip>
          <a:srcRect/>
          <a:stretch/>
        </p:blipFill>
        <p:spPr>
          <a:xfrm>
            <a:off x="41563" y="51954"/>
            <a:ext cx="3065317" cy="658396"/>
          </a:xfrm>
          <a:prstGeom prst="rect">
            <a:avLst/>
          </a:prstGeom>
          <a:noFill/>
          <a:ln>
            <a:noFill/>
          </a:ln>
        </p:spPr>
      </p:pic>
      <p:pic>
        <p:nvPicPr>
          <p:cNvPr id="659" name="Google Shape;659;g5d7ac9e4d7_0_39"/>
          <p:cNvPicPr preferRelativeResize="0"/>
          <p:nvPr/>
        </p:nvPicPr>
        <p:blipFill>
          <a:blip r:embed="rId5">
            <a:alphaModFix/>
          </a:blip>
          <a:stretch>
            <a:fillRect/>
          </a:stretch>
        </p:blipFill>
        <p:spPr>
          <a:xfrm>
            <a:off x="4979350" y="0"/>
            <a:ext cx="6591477" cy="6857999"/>
          </a:xfrm>
          <a:prstGeom prst="rect">
            <a:avLst/>
          </a:prstGeom>
          <a:noFill/>
          <a:ln>
            <a:noFill/>
          </a:ln>
        </p:spPr>
      </p:pic>
      <p:sp>
        <p:nvSpPr>
          <p:cNvPr id="6" name="Rectangle 5">
            <a:extLst>
              <a:ext uri="{FF2B5EF4-FFF2-40B4-BE49-F238E27FC236}">
                <a16:creationId xmlns:a16="http://schemas.microsoft.com/office/drawing/2014/main" id="{64C39AD9-8885-B525-5165-67B25E425054}"/>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pic>
        <p:nvPicPr>
          <p:cNvPr id="664" name="Google Shape;664;g5d2aa76a58_0_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665" name="Google Shape;665;g5d2aa76a58_0_1"/>
          <p:cNvPicPr preferRelativeResize="0"/>
          <p:nvPr/>
        </p:nvPicPr>
        <p:blipFill rotWithShape="1">
          <a:blip r:embed="rId4">
            <a:alphaModFix/>
          </a:blip>
          <a:srcRect/>
          <a:stretch/>
        </p:blipFill>
        <p:spPr>
          <a:xfrm>
            <a:off x="41563" y="51954"/>
            <a:ext cx="3065317" cy="658396"/>
          </a:xfrm>
          <a:prstGeom prst="rect">
            <a:avLst/>
          </a:prstGeom>
          <a:noFill/>
          <a:ln>
            <a:noFill/>
          </a:ln>
        </p:spPr>
      </p:pic>
      <p:pic>
        <p:nvPicPr>
          <p:cNvPr id="666" name="Google Shape;666;g5d2aa76a58_0_1"/>
          <p:cNvPicPr preferRelativeResize="0"/>
          <p:nvPr/>
        </p:nvPicPr>
        <p:blipFill>
          <a:blip r:embed="rId5">
            <a:alphaModFix/>
          </a:blip>
          <a:stretch>
            <a:fillRect/>
          </a:stretch>
        </p:blipFill>
        <p:spPr>
          <a:xfrm>
            <a:off x="41575" y="1117825"/>
            <a:ext cx="12066700" cy="4861263"/>
          </a:xfrm>
          <a:prstGeom prst="rect">
            <a:avLst/>
          </a:prstGeom>
          <a:noFill/>
          <a:ln>
            <a:noFill/>
          </a:ln>
        </p:spPr>
      </p:pic>
      <p:sp>
        <p:nvSpPr>
          <p:cNvPr id="667" name="Google Shape;667;g5d2aa76a58_0_1"/>
          <p:cNvSpPr txBox="1">
            <a:spLocks noGrp="1"/>
          </p:cNvSpPr>
          <p:nvPr>
            <p:ph type="title"/>
          </p:nvPr>
        </p:nvSpPr>
        <p:spPr>
          <a:xfrm>
            <a:off x="6242650" y="2628525"/>
            <a:ext cx="3649500" cy="1270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70C0"/>
              </a:buClr>
              <a:buSzPts val="4400"/>
              <a:buFont typeface="Calibri"/>
              <a:buNone/>
            </a:pPr>
            <a:r>
              <a:rPr lang="en-US" sz="3000" b="1">
                <a:solidFill>
                  <a:srgbClr val="0070C0"/>
                </a:solidFill>
              </a:rPr>
              <a:t>A sample question in a KAA for Fluid Power</a:t>
            </a:r>
            <a:endParaRPr sz="3000" b="1">
              <a:solidFill>
                <a:srgbClr val="0070C0"/>
              </a:solidFill>
            </a:endParaRPr>
          </a:p>
          <a:p>
            <a:pPr marL="0" lvl="0" indent="0" algn="ctr" rtl="0">
              <a:lnSpc>
                <a:spcPct val="90000"/>
              </a:lnSpc>
              <a:spcBef>
                <a:spcPts val="0"/>
              </a:spcBef>
              <a:spcAft>
                <a:spcPts val="0"/>
              </a:spcAft>
              <a:buClr>
                <a:srgbClr val="0070C0"/>
              </a:buClr>
              <a:buSzPts val="4400"/>
              <a:buFont typeface="Calibri"/>
              <a:buNone/>
            </a:pPr>
            <a:endParaRPr sz="3000" b="1">
              <a:solidFill>
                <a:srgbClr val="0070C0"/>
              </a:solidFill>
            </a:endParaRPr>
          </a:p>
        </p:txBody>
      </p:sp>
      <p:sp>
        <p:nvSpPr>
          <p:cNvPr id="6" name="Rectangle 5">
            <a:extLst>
              <a:ext uri="{FF2B5EF4-FFF2-40B4-BE49-F238E27FC236}">
                <a16:creationId xmlns:a16="http://schemas.microsoft.com/office/drawing/2014/main" id="{E9F81627-9DD8-E1F1-9D86-C1B6BBFAB0AD}"/>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pic>
        <p:nvPicPr>
          <p:cNvPr id="672" name="Google Shape;672;g5d2aa76a58_0_9"/>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673" name="Google Shape;673;g5d2aa76a58_0_9"/>
          <p:cNvPicPr preferRelativeResize="0"/>
          <p:nvPr/>
        </p:nvPicPr>
        <p:blipFill rotWithShape="1">
          <a:blip r:embed="rId4">
            <a:alphaModFix/>
          </a:blip>
          <a:srcRect/>
          <a:stretch/>
        </p:blipFill>
        <p:spPr>
          <a:xfrm>
            <a:off x="41563" y="51954"/>
            <a:ext cx="3065317" cy="658396"/>
          </a:xfrm>
          <a:prstGeom prst="rect">
            <a:avLst/>
          </a:prstGeom>
          <a:noFill/>
          <a:ln>
            <a:noFill/>
          </a:ln>
        </p:spPr>
      </p:pic>
      <p:pic>
        <p:nvPicPr>
          <p:cNvPr id="674" name="Google Shape;674;g5d2aa76a58_0_9"/>
          <p:cNvPicPr preferRelativeResize="0"/>
          <p:nvPr/>
        </p:nvPicPr>
        <p:blipFill>
          <a:blip r:embed="rId5">
            <a:alphaModFix/>
          </a:blip>
          <a:stretch>
            <a:fillRect/>
          </a:stretch>
        </p:blipFill>
        <p:spPr>
          <a:xfrm>
            <a:off x="0" y="1264650"/>
            <a:ext cx="12108275" cy="4490234"/>
          </a:xfrm>
          <a:prstGeom prst="rect">
            <a:avLst/>
          </a:prstGeom>
          <a:noFill/>
          <a:ln>
            <a:noFill/>
          </a:ln>
        </p:spPr>
      </p:pic>
      <p:sp>
        <p:nvSpPr>
          <p:cNvPr id="675" name="Google Shape;675;g5d2aa76a58_0_9"/>
          <p:cNvSpPr txBox="1">
            <a:spLocks noGrp="1"/>
          </p:cNvSpPr>
          <p:nvPr>
            <p:ph type="title"/>
          </p:nvPr>
        </p:nvSpPr>
        <p:spPr>
          <a:xfrm>
            <a:off x="7860000" y="4296025"/>
            <a:ext cx="3649500" cy="1270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70C0"/>
              </a:buClr>
              <a:buSzPts val="4400"/>
              <a:buFont typeface="Calibri"/>
              <a:buNone/>
            </a:pPr>
            <a:r>
              <a:rPr lang="en-US" sz="3000" b="1">
                <a:solidFill>
                  <a:srgbClr val="0070C0"/>
                </a:solidFill>
              </a:rPr>
              <a:t>A sample question in a KAA for Fluid Power</a:t>
            </a:r>
            <a:endParaRPr sz="3000" b="1">
              <a:solidFill>
                <a:srgbClr val="0070C0"/>
              </a:solidFill>
            </a:endParaRPr>
          </a:p>
          <a:p>
            <a:pPr marL="0" lvl="0" indent="0" algn="ctr" rtl="0">
              <a:lnSpc>
                <a:spcPct val="90000"/>
              </a:lnSpc>
              <a:spcBef>
                <a:spcPts val="0"/>
              </a:spcBef>
              <a:spcAft>
                <a:spcPts val="0"/>
              </a:spcAft>
              <a:buClr>
                <a:srgbClr val="0070C0"/>
              </a:buClr>
              <a:buSzPts val="4400"/>
              <a:buFont typeface="Calibri"/>
              <a:buNone/>
            </a:pPr>
            <a:endParaRPr sz="3000" b="1">
              <a:solidFill>
                <a:srgbClr val="0070C0"/>
              </a:solidFill>
            </a:endParaRPr>
          </a:p>
        </p:txBody>
      </p:sp>
      <p:sp>
        <p:nvSpPr>
          <p:cNvPr id="6" name="Rectangle 5">
            <a:extLst>
              <a:ext uri="{FF2B5EF4-FFF2-40B4-BE49-F238E27FC236}">
                <a16:creationId xmlns:a16="http://schemas.microsoft.com/office/drawing/2014/main" id="{8C426C44-E24F-B15B-D204-825FEAD6222E}"/>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pic>
        <p:nvPicPr>
          <p:cNvPr id="680" name="Google Shape;680;g5d2aa76a58_0_17"/>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681" name="Google Shape;681;g5d2aa76a58_0_17"/>
          <p:cNvPicPr preferRelativeResize="0"/>
          <p:nvPr/>
        </p:nvPicPr>
        <p:blipFill rotWithShape="1">
          <a:blip r:embed="rId4">
            <a:alphaModFix/>
          </a:blip>
          <a:srcRect/>
          <a:stretch/>
        </p:blipFill>
        <p:spPr>
          <a:xfrm>
            <a:off x="41563" y="51954"/>
            <a:ext cx="3065317" cy="658396"/>
          </a:xfrm>
          <a:prstGeom prst="rect">
            <a:avLst/>
          </a:prstGeom>
          <a:noFill/>
          <a:ln>
            <a:noFill/>
          </a:ln>
        </p:spPr>
      </p:pic>
      <p:pic>
        <p:nvPicPr>
          <p:cNvPr id="682" name="Google Shape;682;g5d2aa76a58_0_17"/>
          <p:cNvPicPr preferRelativeResize="0"/>
          <p:nvPr/>
        </p:nvPicPr>
        <p:blipFill>
          <a:blip r:embed="rId5">
            <a:alphaModFix/>
          </a:blip>
          <a:stretch>
            <a:fillRect/>
          </a:stretch>
        </p:blipFill>
        <p:spPr>
          <a:xfrm>
            <a:off x="2087592" y="1012166"/>
            <a:ext cx="7215208" cy="5845834"/>
          </a:xfrm>
          <a:prstGeom prst="rect">
            <a:avLst/>
          </a:prstGeom>
          <a:noFill/>
          <a:ln>
            <a:noFill/>
          </a:ln>
        </p:spPr>
      </p:pic>
      <p:sp>
        <p:nvSpPr>
          <p:cNvPr id="683" name="Google Shape;683;g5d2aa76a58_0_17"/>
          <p:cNvSpPr txBox="1">
            <a:spLocks noGrp="1"/>
          </p:cNvSpPr>
          <p:nvPr>
            <p:ph type="title"/>
          </p:nvPr>
        </p:nvSpPr>
        <p:spPr>
          <a:xfrm>
            <a:off x="7822375" y="3405850"/>
            <a:ext cx="3649500" cy="1270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70C0"/>
              </a:buClr>
              <a:buSzPts val="4400"/>
              <a:buFont typeface="Calibri"/>
              <a:buNone/>
            </a:pPr>
            <a:r>
              <a:rPr lang="en-US" sz="3000" b="1">
                <a:solidFill>
                  <a:srgbClr val="0070C0"/>
                </a:solidFill>
              </a:rPr>
              <a:t>A sample question in a KAA for Fluid Power</a:t>
            </a:r>
            <a:endParaRPr sz="3000" b="1">
              <a:solidFill>
                <a:srgbClr val="0070C0"/>
              </a:solidFill>
            </a:endParaRPr>
          </a:p>
          <a:p>
            <a:pPr marL="0" lvl="0" indent="0" algn="ctr" rtl="0">
              <a:lnSpc>
                <a:spcPct val="90000"/>
              </a:lnSpc>
              <a:spcBef>
                <a:spcPts val="0"/>
              </a:spcBef>
              <a:spcAft>
                <a:spcPts val="0"/>
              </a:spcAft>
              <a:buClr>
                <a:srgbClr val="0070C0"/>
              </a:buClr>
              <a:buSzPts val="4400"/>
              <a:buFont typeface="Calibri"/>
              <a:buNone/>
            </a:pPr>
            <a:endParaRPr sz="3000" b="1">
              <a:solidFill>
                <a:srgbClr val="0070C0"/>
              </a:solidFill>
            </a:endParaRPr>
          </a:p>
        </p:txBody>
      </p:sp>
      <p:sp>
        <p:nvSpPr>
          <p:cNvPr id="6" name="Rectangle 5">
            <a:extLst>
              <a:ext uri="{FF2B5EF4-FFF2-40B4-BE49-F238E27FC236}">
                <a16:creationId xmlns:a16="http://schemas.microsoft.com/office/drawing/2014/main" id="{56188C2C-0D38-DC80-2DF3-AEC9BB64AA72}"/>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pic>
        <p:nvPicPr>
          <p:cNvPr id="688" name="Google Shape;688;g5dd6a0b6b7_0_0"/>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689" name="Google Shape;689;g5dd6a0b6b7_0_0"/>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90" name="Google Shape;690;g5dd6a0b6b7_0_0"/>
          <p:cNvSpPr txBox="1">
            <a:spLocks noGrp="1"/>
          </p:cNvSpPr>
          <p:nvPr>
            <p:ph type="title"/>
          </p:nvPr>
        </p:nvSpPr>
        <p:spPr>
          <a:xfrm>
            <a:off x="388650" y="1391775"/>
            <a:ext cx="2908800" cy="2514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70C0"/>
              </a:buClr>
              <a:buSzPts val="4400"/>
              <a:buFont typeface="Calibri"/>
              <a:buNone/>
            </a:pPr>
            <a:r>
              <a:rPr lang="en-US" sz="3000" b="1">
                <a:solidFill>
                  <a:srgbClr val="0070C0"/>
                </a:solidFill>
              </a:rPr>
              <a:t>Practice Quizzes are a Formative Assessment &amp; Learning Tool</a:t>
            </a:r>
            <a:endParaRPr sz="3000" b="1">
              <a:solidFill>
                <a:srgbClr val="0070C0"/>
              </a:solidFill>
            </a:endParaRPr>
          </a:p>
        </p:txBody>
      </p:sp>
      <p:pic>
        <p:nvPicPr>
          <p:cNvPr id="691" name="Google Shape;691;g5dd6a0b6b7_0_0"/>
          <p:cNvPicPr preferRelativeResize="0"/>
          <p:nvPr/>
        </p:nvPicPr>
        <p:blipFill>
          <a:blip r:embed="rId5">
            <a:alphaModFix/>
          </a:blip>
          <a:stretch>
            <a:fillRect/>
          </a:stretch>
        </p:blipFill>
        <p:spPr>
          <a:xfrm>
            <a:off x="3645175" y="0"/>
            <a:ext cx="8463088" cy="6858000"/>
          </a:xfrm>
          <a:prstGeom prst="rect">
            <a:avLst/>
          </a:prstGeom>
          <a:noFill/>
          <a:ln>
            <a:noFill/>
          </a:ln>
        </p:spPr>
      </p:pic>
      <p:sp>
        <p:nvSpPr>
          <p:cNvPr id="6" name="Rectangle 5">
            <a:extLst>
              <a:ext uri="{FF2B5EF4-FFF2-40B4-BE49-F238E27FC236}">
                <a16:creationId xmlns:a16="http://schemas.microsoft.com/office/drawing/2014/main" id="{C4E0C4C2-9B7F-6DAA-91F6-959239851C0A}"/>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pic>
        <p:nvPicPr>
          <p:cNvPr id="696" name="Google Shape;696;g5dd6a0b6b7_0_8"/>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697" name="Google Shape;697;g5dd6a0b6b7_0_8"/>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98" name="Google Shape;698;g5dd6a0b6b7_0_8"/>
          <p:cNvSpPr txBox="1">
            <a:spLocks noGrp="1"/>
          </p:cNvSpPr>
          <p:nvPr>
            <p:ph type="title"/>
          </p:nvPr>
        </p:nvSpPr>
        <p:spPr>
          <a:xfrm>
            <a:off x="388650" y="1391775"/>
            <a:ext cx="2908800" cy="2514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70C0"/>
              </a:buClr>
              <a:buSzPts val="4400"/>
              <a:buFont typeface="Calibri"/>
              <a:buNone/>
            </a:pPr>
            <a:r>
              <a:rPr lang="en-US" sz="3000" b="1">
                <a:solidFill>
                  <a:srgbClr val="0070C0"/>
                </a:solidFill>
              </a:rPr>
              <a:t>Practice Quizzes are a Formative Assessment &amp; Learning Tool</a:t>
            </a:r>
            <a:endParaRPr sz="3000" b="1">
              <a:solidFill>
                <a:srgbClr val="0070C0"/>
              </a:solidFill>
            </a:endParaRPr>
          </a:p>
        </p:txBody>
      </p:sp>
      <p:pic>
        <p:nvPicPr>
          <p:cNvPr id="699" name="Google Shape;699;g5dd6a0b6b7_0_8"/>
          <p:cNvPicPr preferRelativeResize="0"/>
          <p:nvPr/>
        </p:nvPicPr>
        <p:blipFill>
          <a:blip r:embed="rId5">
            <a:alphaModFix/>
          </a:blip>
          <a:stretch>
            <a:fillRect/>
          </a:stretch>
        </p:blipFill>
        <p:spPr>
          <a:xfrm>
            <a:off x="4318957" y="954657"/>
            <a:ext cx="7789311" cy="5903342"/>
          </a:xfrm>
          <a:prstGeom prst="rect">
            <a:avLst/>
          </a:prstGeom>
          <a:noFill/>
          <a:ln>
            <a:noFill/>
          </a:ln>
        </p:spPr>
      </p:pic>
      <p:sp>
        <p:nvSpPr>
          <p:cNvPr id="6" name="Rectangle 5">
            <a:extLst>
              <a:ext uri="{FF2B5EF4-FFF2-40B4-BE49-F238E27FC236}">
                <a16:creationId xmlns:a16="http://schemas.microsoft.com/office/drawing/2014/main" id="{8E11205F-83C4-E339-32E8-01EC6458E49F}"/>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g5d2aa76a58_0_33"/>
          <p:cNvSpPr txBox="1">
            <a:spLocks noGrp="1"/>
          </p:cNvSpPr>
          <p:nvPr>
            <p:ph type="title"/>
          </p:nvPr>
        </p:nvSpPr>
        <p:spPr>
          <a:xfrm>
            <a:off x="558750" y="912246"/>
            <a:ext cx="10778100" cy="628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600" b="1" dirty="0">
                <a:solidFill>
                  <a:srgbClr val="0070C0"/>
                </a:solidFill>
              </a:rPr>
              <a:t>Review Question 2</a:t>
            </a:r>
            <a:endParaRPr sz="3600" b="1" dirty="0">
              <a:solidFill>
                <a:srgbClr val="0070C0"/>
              </a:solidFill>
            </a:endParaRPr>
          </a:p>
        </p:txBody>
      </p:sp>
      <p:sp>
        <p:nvSpPr>
          <p:cNvPr id="569" name="Google Shape;569;g5d2aa76a58_0_33"/>
          <p:cNvSpPr txBox="1">
            <a:spLocks noGrp="1"/>
          </p:cNvSpPr>
          <p:nvPr>
            <p:ph type="body" idx="1"/>
          </p:nvPr>
        </p:nvSpPr>
        <p:spPr>
          <a:xfrm>
            <a:off x="558750" y="1660793"/>
            <a:ext cx="11074500" cy="3014724"/>
          </a:xfrm>
          <a:prstGeom prst="rect">
            <a:avLst/>
          </a:prstGeom>
          <a:noFill/>
          <a:ln>
            <a:noFill/>
          </a:ln>
        </p:spPr>
        <p:txBody>
          <a:bodyPr spcFirstLastPara="1" wrap="square" lIns="91425" tIns="45700" rIns="91425" bIns="45700" anchor="t" anchorCtr="0">
            <a:noAutofit/>
          </a:bodyPr>
          <a:lstStyle/>
          <a:p>
            <a:pPr marL="228600" lvl="0" indent="0" algn="l" rtl="0">
              <a:lnSpc>
                <a:spcPct val="80000"/>
              </a:lnSpc>
              <a:spcBef>
                <a:spcPts val="0"/>
              </a:spcBef>
              <a:spcAft>
                <a:spcPts val="0"/>
              </a:spcAft>
              <a:buNone/>
            </a:pPr>
            <a:r>
              <a:rPr lang="en-US" sz="4000" dirty="0">
                <a:solidFill>
                  <a:srgbClr val="0070C0"/>
                </a:solidFill>
              </a:rPr>
              <a:t>What are the two elements of CBE?</a:t>
            </a:r>
          </a:p>
          <a:p>
            <a:pPr marL="228600" lvl="0" indent="0" algn="l" rtl="0">
              <a:lnSpc>
                <a:spcPct val="80000"/>
              </a:lnSpc>
              <a:spcBef>
                <a:spcPts val="0"/>
              </a:spcBef>
              <a:spcAft>
                <a:spcPts val="0"/>
              </a:spcAft>
              <a:buNone/>
            </a:pPr>
            <a:endParaRPr sz="4000" dirty="0">
              <a:solidFill>
                <a:srgbClr val="0070C0"/>
              </a:solidFill>
            </a:endParaRPr>
          </a:p>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Element 1: _____________________</a:t>
            </a:r>
            <a:endParaRPr sz="3600" dirty="0">
              <a:solidFill>
                <a:srgbClr val="0070C0"/>
              </a:solidFill>
            </a:endParaRPr>
          </a:p>
          <a:p>
            <a:pPr marL="0" lvl="0" indent="0" algn="l" rtl="0">
              <a:lnSpc>
                <a:spcPct val="80000"/>
              </a:lnSpc>
              <a:spcBef>
                <a:spcPts val="0"/>
              </a:spcBef>
              <a:spcAft>
                <a:spcPts val="0"/>
              </a:spcAft>
              <a:buNone/>
            </a:pPr>
            <a:endParaRPr sz="3600" dirty="0">
              <a:solidFill>
                <a:srgbClr val="0070C0"/>
              </a:solidFill>
            </a:endParaRPr>
          </a:p>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Element 2: _____________________</a:t>
            </a:r>
          </a:p>
          <a:p>
            <a:pPr marL="0" lvl="0" indent="0" algn="l" rtl="0">
              <a:lnSpc>
                <a:spcPct val="80000"/>
              </a:lnSpc>
              <a:spcBef>
                <a:spcPts val="0"/>
              </a:spcBef>
              <a:spcAft>
                <a:spcPts val="0"/>
              </a:spcAft>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570" name="Google Shape;570;g5d2aa76a58_0_33"/>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571" name="Google Shape;571;g5d2aa76a58_0_33"/>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65A85111-AE39-BB8D-D32C-245BA2D4D5CF}"/>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90767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g5d328e8a69_1_7"/>
          <p:cNvSpPr txBox="1">
            <a:spLocks noGrp="1"/>
          </p:cNvSpPr>
          <p:nvPr>
            <p:ph type="title"/>
          </p:nvPr>
        </p:nvSpPr>
        <p:spPr>
          <a:xfrm>
            <a:off x="558750" y="859881"/>
            <a:ext cx="10778100"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b="1" dirty="0">
                <a:solidFill>
                  <a:srgbClr val="0070C0"/>
                </a:solidFill>
              </a:rPr>
              <a:t>A Few Lessons Learned cont.:</a:t>
            </a:r>
            <a:endParaRPr b="1" dirty="0">
              <a:solidFill>
                <a:srgbClr val="0070C0"/>
              </a:solidFill>
            </a:endParaRPr>
          </a:p>
        </p:txBody>
      </p:sp>
      <p:sp>
        <p:nvSpPr>
          <p:cNvPr id="760" name="Google Shape;760;g5d328e8a69_1_7"/>
          <p:cNvSpPr txBox="1">
            <a:spLocks noGrp="1"/>
          </p:cNvSpPr>
          <p:nvPr>
            <p:ph type="body" idx="1"/>
          </p:nvPr>
        </p:nvSpPr>
        <p:spPr>
          <a:xfrm>
            <a:off x="558750" y="1969653"/>
            <a:ext cx="11074500" cy="47640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When I designed the HOME4TECHS, the plan was to have the 3 faculty develop their own course.  This will not work (too many inconsistencies)</a:t>
            </a:r>
          </a:p>
          <a:p>
            <a:pPr marL="0" lvl="0" indent="0" algn="l" rtl="0">
              <a:lnSpc>
                <a:spcPct val="80000"/>
              </a:lnSpc>
              <a:spcBef>
                <a:spcPts val="0"/>
              </a:spcBef>
              <a:spcAft>
                <a:spcPts val="0"/>
              </a:spcAft>
              <a:buClr>
                <a:srgbClr val="0070C0"/>
              </a:buClr>
              <a:buSzPts val="3600"/>
              <a:buNone/>
            </a:pPr>
            <a:endParaRPr lang="en-US" sz="3600" dirty="0">
              <a:solidFill>
                <a:srgbClr val="0070C0"/>
              </a:solidFill>
            </a:endParaRPr>
          </a:p>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Online Conference in Madison, WI</a:t>
            </a:r>
          </a:p>
          <a:p>
            <a:pPr marL="0" lvl="0" indent="0" algn="l" rtl="0">
              <a:lnSpc>
                <a:spcPct val="80000"/>
              </a:lnSpc>
              <a:spcBef>
                <a:spcPts val="0"/>
              </a:spcBef>
              <a:spcAft>
                <a:spcPts val="0"/>
              </a:spcAft>
              <a:buClr>
                <a:srgbClr val="0070C0"/>
              </a:buClr>
              <a:buSzPts val="3600"/>
              <a:buNone/>
            </a:pPr>
            <a:endParaRPr sz="3600" dirty="0">
              <a:solidFill>
                <a:srgbClr val="0070C0"/>
              </a:solidFill>
            </a:endParaRPr>
          </a:p>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We brought in an Instructional Designer for support</a:t>
            </a:r>
          </a:p>
          <a:p>
            <a:pPr marL="0" lvl="0" indent="0" algn="l" rtl="0">
              <a:lnSpc>
                <a:spcPct val="80000"/>
              </a:lnSpc>
              <a:spcBef>
                <a:spcPts val="0"/>
              </a:spcBef>
              <a:spcAft>
                <a:spcPts val="0"/>
              </a:spcAft>
              <a:buClr>
                <a:srgbClr val="0070C0"/>
              </a:buClr>
              <a:buSzPts val="3600"/>
              <a:buNone/>
            </a:pPr>
            <a:endParaRPr lang="en-US" sz="3600" dirty="0">
              <a:solidFill>
                <a:srgbClr val="0070C0"/>
              </a:solidFill>
            </a:endParaRPr>
          </a:p>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What does this support person do?</a:t>
            </a:r>
          </a:p>
          <a:p>
            <a:pPr marL="228600" lvl="0" indent="-228600" algn="l" rtl="0">
              <a:lnSpc>
                <a:spcPct val="80000"/>
              </a:lnSpc>
              <a:spcBef>
                <a:spcPts val="0"/>
              </a:spcBef>
              <a:spcAft>
                <a:spcPts val="0"/>
              </a:spcAft>
              <a:buClr>
                <a:srgbClr val="0070C0"/>
              </a:buClr>
              <a:buSzPts val="3600"/>
              <a:buChar char="•"/>
            </a:pPr>
            <a:endParaRPr sz="3600" dirty="0">
              <a:solidFill>
                <a:srgbClr val="0070C0"/>
              </a:solidFill>
            </a:endParaRPr>
          </a:p>
        </p:txBody>
      </p:sp>
      <p:pic>
        <p:nvPicPr>
          <p:cNvPr id="761" name="Google Shape;761;g5d328e8a69_1_7"/>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762" name="Google Shape;762;g5d328e8a69_1_7"/>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704572A0-5D45-92BC-7032-F5B6314815D8}"/>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g5d328e8a69_1_7"/>
          <p:cNvSpPr txBox="1">
            <a:spLocks noGrp="1"/>
          </p:cNvSpPr>
          <p:nvPr>
            <p:ph type="title"/>
          </p:nvPr>
        </p:nvSpPr>
        <p:spPr>
          <a:xfrm>
            <a:off x="558750" y="859881"/>
            <a:ext cx="10778100"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b="1" dirty="0">
                <a:solidFill>
                  <a:srgbClr val="0070C0"/>
                </a:solidFill>
              </a:rPr>
              <a:t>The South Arkansas CC Project:</a:t>
            </a:r>
            <a:endParaRPr b="1" dirty="0">
              <a:solidFill>
                <a:srgbClr val="0070C0"/>
              </a:solidFill>
            </a:endParaRPr>
          </a:p>
        </p:txBody>
      </p:sp>
      <p:sp>
        <p:nvSpPr>
          <p:cNvPr id="760" name="Google Shape;760;g5d328e8a69_1_7"/>
          <p:cNvSpPr txBox="1">
            <a:spLocks noGrp="1"/>
          </p:cNvSpPr>
          <p:nvPr>
            <p:ph type="body" idx="1"/>
          </p:nvPr>
        </p:nvSpPr>
        <p:spPr>
          <a:xfrm>
            <a:off x="550278" y="1661180"/>
            <a:ext cx="11074500" cy="4981159"/>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New Intro to Technology Course </a:t>
            </a:r>
          </a:p>
          <a:p>
            <a:pPr marL="0" lvl="0" indent="0" algn="l" rtl="0">
              <a:lnSpc>
                <a:spcPct val="80000"/>
              </a:lnSpc>
              <a:spcBef>
                <a:spcPts val="0"/>
              </a:spcBef>
              <a:spcAft>
                <a:spcPts val="0"/>
              </a:spcAft>
              <a:buClr>
                <a:srgbClr val="0070C0"/>
              </a:buClr>
              <a:buSzPts val="3600"/>
              <a:buNone/>
            </a:pPr>
            <a:endParaRPr lang="en-US" sz="3600" dirty="0">
              <a:solidFill>
                <a:srgbClr val="0070C0"/>
              </a:solidFill>
            </a:endParaRPr>
          </a:p>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South Ark uses Blackboard Ultra for their LMS </a:t>
            </a:r>
          </a:p>
          <a:p>
            <a:pPr marL="0" lvl="0" indent="0" algn="l" rtl="0">
              <a:lnSpc>
                <a:spcPct val="80000"/>
              </a:lnSpc>
              <a:spcBef>
                <a:spcPts val="0"/>
              </a:spcBef>
              <a:spcAft>
                <a:spcPts val="0"/>
              </a:spcAft>
              <a:buClr>
                <a:srgbClr val="0070C0"/>
              </a:buClr>
              <a:buSzPts val="3600"/>
              <a:buNone/>
            </a:pPr>
            <a:endParaRPr lang="en-US" sz="3600" dirty="0">
              <a:solidFill>
                <a:srgbClr val="0070C0"/>
              </a:solidFill>
            </a:endParaRPr>
          </a:p>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TW Project Lead (Task Master)</a:t>
            </a:r>
          </a:p>
          <a:p>
            <a:pPr marL="0" lvl="0" indent="0" algn="l" rtl="0">
              <a:lnSpc>
                <a:spcPct val="80000"/>
              </a:lnSpc>
              <a:spcBef>
                <a:spcPts val="0"/>
              </a:spcBef>
              <a:spcAft>
                <a:spcPts val="0"/>
              </a:spcAft>
              <a:buClr>
                <a:srgbClr val="0070C0"/>
              </a:buClr>
              <a:buSzPts val="3600"/>
              <a:buNone/>
            </a:pPr>
            <a:endParaRPr lang="en-US" sz="3600" dirty="0">
              <a:solidFill>
                <a:srgbClr val="0070C0"/>
              </a:solidFill>
            </a:endParaRPr>
          </a:p>
          <a:p>
            <a:pPr marL="228600" indent="-228600">
              <a:lnSpc>
                <a:spcPct val="80000"/>
              </a:lnSpc>
              <a:spcBef>
                <a:spcPts val="0"/>
              </a:spcBef>
              <a:buClr>
                <a:srgbClr val="0070C0"/>
              </a:buClr>
              <a:buSzPts val="3600"/>
            </a:pPr>
            <a:r>
              <a:rPr lang="en-US" sz="3600" dirty="0">
                <a:solidFill>
                  <a:srgbClr val="0070C0"/>
                </a:solidFill>
              </a:rPr>
              <a:t>Dean wanted more hands-on in the course</a:t>
            </a:r>
          </a:p>
          <a:p>
            <a:pPr marL="0" indent="0">
              <a:lnSpc>
                <a:spcPct val="80000"/>
              </a:lnSpc>
              <a:spcBef>
                <a:spcPts val="0"/>
              </a:spcBef>
              <a:buClr>
                <a:srgbClr val="0070C0"/>
              </a:buClr>
              <a:buSzPts val="3600"/>
              <a:buNone/>
            </a:pPr>
            <a:endParaRPr lang="en-US" sz="3600" dirty="0">
              <a:solidFill>
                <a:srgbClr val="0070C0"/>
              </a:solidFill>
            </a:endParaRPr>
          </a:p>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Blueprint for the course based on input from the faculty</a:t>
            </a:r>
          </a:p>
          <a:p>
            <a:pPr marL="0" lvl="0" indent="0" algn="l" rtl="0">
              <a:lnSpc>
                <a:spcPct val="80000"/>
              </a:lnSpc>
              <a:spcBef>
                <a:spcPts val="0"/>
              </a:spcBef>
              <a:spcAft>
                <a:spcPts val="0"/>
              </a:spcAft>
              <a:buClr>
                <a:srgbClr val="0070C0"/>
              </a:buClr>
              <a:buSzPts val="3600"/>
              <a:buNone/>
            </a:pPr>
            <a:endParaRPr lang="en-US" sz="3600" dirty="0">
              <a:solidFill>
                <a:srgbClr val="0070C0"/>
              </a:solidFill>
            </a:endParaRPr>
          </a:p>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Roadmap to completion</a:t>
            </a:r>
          </a:p>
          <a:p>
            <a:pPr marL="228600" lvl="0" indent="-228600" algn="l" rtl="0">
              <a:lnSpc>
                <a:spcPct val="80000"/>
              </a:lnSpc>
              <a:spcBef>
                <a:spcPts val="0"/>
              </a:spcBef>
              <a:spcAft>
                <a:spcPts val="0"/>
              </a:spcAft>
              <a:buClr>
                <a:srgbClr val="0070C0"/>
              </a:buClr>
              <a:buSzPts val="3600"/>
              <a:buChar char="•"/>
            </a:pPr>
            <a:endParaRPr lang="en-US" sz="3600" dirty="0">
              <a:solidFill>
                <a:srgbClr val="0070C0"/>
              </a:solidFill>
            </a:endParaRPr>
          </a:p>
          <a:p>
            <a:pPr marL="228600" lvl="0" indent="-228600" algn="l" rtl="0">
              <a:lnSpc>
                <a:spcPct val="80000"/>
              </a:lnSpc>
              <a:spcBef>
                <a:spcPts val="0"/>
              </a:spcBef>
              <a:spcAft>
                <a:spcPts val="0"/>
              </a:spcAft>
              <a:buClr>
                <a:srgbClr val="0070C0"/>
              </a:buClr>
              <a:buSzPts val="3600"/>
              <a:buChar char="•"/>
            </a:pPr>
            <a:endParaRPr sz="3600" dirty="0">
              <a:solidFill>
                <a:srgbClr val="0070C0"/>
              </a:solidFill>
            </a:endParaRPr>
          </a:p>
          <a:p>
            <a:pPr marL="0" lvl="0" indent="0" algn="l" rtl="0">
              <a:lnSpc>
                <a:spcPct val="80000"/>
              </a:lnSpc>
              <a:spcBef>
                <a:spcPts val="0"/>
              </a:spcBef>
              <a:spcAft>
                <a:spcPts val="0"/>
              </a:spcAft>
              <a:buNone/>
            </a:pPr>
            <a:endParaRPr sz="3600" dirty="0">
              <a:solidFill>
                <a:srgbClr val="0070C0"/>
              </a:solidFill>
            </a:endParaRPr>
          </a:p>
        </p:txBody>
      </p:sp>
      <p:pic>
        <p:nvPicPr>
          <p:cNvPr id="761" name="Google Shape;761;g5d328e8a69_1_7"/>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762" name="Google Shape;762;g5d328e8a69_1_7"/>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704572A0-5D45-92BC-7032-F5B6314815D8}"/>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60324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pic>
        <p:nvPicPr>
          <p:cNvPr id="943" name="Google Shape;943;p2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944" name="Google Shape;944;p2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945" name="Google Shape;945;p21"/>
          <p:cNvSpPr txBox="1"/>
          <p:nvPr/>
        </p:nvSpPr>
        <p:spPr>
          <a:xfrm>
            <a:off x="1682045" y="2020712"/>
            <a:ext cx="8887305"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dirty="0">
                <a:solidFill>
                  <a:srgbClr val="FF0000"/>
                </a:solidFill>
                <a:latin typeface="Calibri"/>
                <a:ea typeface="Calibri"/>
                <a:cs typeface="Calibri"/>
                <a:sym typeface="Calibri"/>
              </a:rPr>
              <a:t>The End of the Presentation</a:t>
            </a:r>
            <a:endParaRPr sz="6000" dirty="0">
              <a:solidFill>
                <a:srgbClr val="FF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g5d2aa76a58_0_33"/>
          <p:cNvSpPr txBox="1">
            <a:spLocks noGrp="1"/>
          </p:cNvSpPr>
          <p:nvPr>
            <p:ph type="title"/>
          </p:nvPr>
        </p:nvSpPr>
        <p:spPr>
          <a:xfrm>
            <a:off x="558750" y="912246"/>
            <a:ext cx="10778100" cy="628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600" b="1" dirty="0">
                <a:solidFill>
                  <a:srgbClr val="0070C0"/>
                </a:solidFill>
              </a:rPr>
              <a:t>Review Question 3</a:t>
            </a:r>
            <a:endParaRPr sz="3600" b="1" dirty="0">
              <a:solidFill>
                <a:srgbClr val="0070C0"/>
              </a:solidFill>
            </a:endParaRPr>
          </a:p>
        </p:txBody>
      </p:sp>
      <p:sp>
        <p:nvSpPr>
          <p:cNvPr id="569" name="Google Shape;569;g5d2aa76a58_0_33"/>
          <p:cNvSpPr txBox="1">
            <a:spLocks noGrp="1"/>
          </p:cNvSpPr>
          <p:nvPr>
            <p:ph type="body" idx="1"/>
          </p:nvPr>
        </p:nvSpPr>
        <p:spPr>
          <a:xfrm>
            <a:off x="558750" y="1660793"/>
            <a:ext cx="11074500" cy="3014724"/>
          </a:xfrm>
          <a:prstGeom prst="rect">
            <a:avLst/>
          </a:prstGeom>
          <a:noFill/>
          <a:ln>
            <a:noFill/>
          </a:ln>
        </p:spPr>
        <p:txBody>
          <a:bodyPr spcFirstLastPara="1" wrap="square" lIns="91425" tIns="45700" rIns="91425" bIns="45700" anchor="t" anchorCtr="0">
            <a:noAutofit/>
          </a:bodyPr>
          <a:lstStyle/>
          <a:p>
            <a:pPr marL="228600" lvl="0" indent="0" algn="l" rtl="0">
              <a:lnSpc>
                <a:spcPct val="80000"/>
              </a:lnSpc>
              <a:spcBef>
                <a:spcPts val="0"/>
              </a:spcBef>
              <a:spcAft>
                <a:spcPts val="0"/>
              </a:spcAft>
              <a:buNone/>
            </a:pPr>
            <a:endParaRPr lang="en-US" sz="4400" dirty="0">
              <a:solidFill>
                <a:srgbClr val="0070C0"/>
              </a:solidFill>
            </a:endParaRPr>
          </a:p>
          <a:p>
            <a:pPr marL="228600" lvl="0" indent="0" algn="l" rtl="0">
              <a:lnSpc>
                <a:spcPct val="80000"/>
              </a:lnSpc>
              <a:spcBef>
                <a:spcPts val="0"/>
              </a:spcBef>
              <a:spcAft>
                <a:spcPts val="0"/>
              </a:spcAft>
              <a:buNone/>
            </a:pPr>
            <a:r>
              <a:rPr lang="en-US" sz="4400" dirty="0">
                <a:solidFill>
                  <a:srgbClr val="0070C0"/>
                </a:solidFill>
              </a:rPr>
              <a:t>What is an HOA as it pertains to CREATE?</a:t>
            </a:r>
          </a:p>
          <a:p>
            <a:pPr marL="228600" lvl="0" indent="0" algn="l" rtl="0">
              <a:lnSpc>
                <a:spcPct val="80000"/>
              </a:lnSpc>
              <a:spcBef>
                <a:spcPts val="0"/>
              </a:spcBef>
              <a:spcAft>
                <a:spcPts val="0"/>
              </a:spcAft>
              <a:buNone/>
            </a:pPr>
            <a:endParaRPr lang="en-US" sz="4400" dirty="0">
              <a:solidFill>
                <a:srgbClr val="0070C0"/>
              </a:solidFill>
            </a:endParaRPr>
          </a:p>
          <a:p>
            <a:pPr marL="228600" lvl="0" indent="0" algn="l" rtl="0">
              <a:lnSpc>
                <a:spcPct val="80000"/>
              </a:lnSpc>
              <a:spcBef>
                <a:spcPts val="0"/>
              </a:spcBef>
              <a:spcAft>
                <a:spcPts val="0"/>
              </a:spcAft>
              <a:buNone/>
            </a:pPr>
            <a:endParaRPr lang="en-US" sz="4400" dirty="0">
              <a:solidFill>
                <a:srgbClr val="0070C0"/>
              </a:solidFill>
            </a:endParaRPr>
          </a:p>
          <a:p>
            <a:pPr marL="228600" lvl="0" indent="0" algn="l" rtl="0">
              <a:lnSpc>
                <a:spcPct val="80000"/>
              </a:lnSpc>
              <a:spcBef>
                <a:spcPts val="0"/>
              </a:spcBef>
              <a:spcAft>
                <a:spcPts val="0"/>
              </a:spcAft>
              <a:buNone/>
            </a:pPr>
            <a:r>
              <a:rPr lang="en-US" sz="4400" dirty="0">
                <a:solidFill>
                  <a:srgbClr val="0070C0"/>
                </a:solidFill>
              </a:rPr>
              <a:t>Explain!!</a:t>
            </a:r>
            <a:endParaRPr sz="4400" dirty="0">
              <a:solidFill>
                <a:srgbClr val="0070C0"/>
              </a:solidFill>
            </a:endParaRPr>
          </a:p>
          <a:p>
            <a:pPr marL="0" lvl="0" indent="0" algn="l" rtl="0">
              <a:lnSpc>
                <a:spcPct val="80000"/>
              </a:lnSpc>
              <a:spcBef>
                <a:spcPts val="0"/>
              </a:spcBef>
              <a:spcAft>
                <a:spcPts val="0"/>
              </a:spcAft>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570" name="Google Shape;570;g5d2aa76a58_0_33"/>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571" name="Google Shape;571;g5d2aa76a58_0_33"/>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65A85111-AE39-BB8D-D32C-245BA2D4D5CF}"/>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6659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g5d2aa76a58_0_33"/>
          <p:cNvSpPr txBox="1">
            <a:spLocks noGrp="1"/>
          </p:cNvSpPr>
          <p:nvPr>
            <p:ph type="title"/>
          </p:nvPr>
        </p:nvSpPr>
        <p:spPr>
          <a:xfrm>
            <a:off x="558750" y="912246"/>
            <a:ext cx="10778100" cy="628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600" b="1" dirty="0">
                <a:solidFill>
                  <a:srgbClr val="0070C0"/>
                </a:solidFill>
              </a:rPr>
              <a:t>Review Question 4</a:t>
            </a:r>
            <a:endParaRPr sz="3600" b="1" dirty="0">
              <a:solidFill>
                <a:srgbClr val="0070C0"/>
              </a:solidFill>
            </a:endParaRPr>
          </a:p>
        </p:txBody>
      </p:sp>
      <p:sp>
        <p:nvSpPr>
          <p:cNvPr id="569" name="Google Shape;569;g5d2aa76a58_0_33"/>
          <p:cNvSpPr txBox="1">
            <a:spLocks noGrp="1"/>
          </p:cNvSpPr>
          <p:nvPr>
            <p:ph type="body" idx="1"/>
          </p:nvPr>
        </p:nvSpPr>
        <p:spPr>
          <a:xfrm>
            <a:off x="558750" y="1660793"/>
            <a:ext cx="11074500" cy="3014724"/>
          </a:xfrm>
          <a:prstGeom prst="rect">
            <a:avLst/>
          </a:prstGeom>
          <a:noFill/>
          <a:ln>
            <a:noFill/>
          </a:ln>
        </p:spPr>
        <p:txBody>
          <a:bodyPr spcFirstLastPara="1" wrap="square" lIns="91425" tIns="45700" rIns="91425" bIns="45700" anchor="t" anchorCtr="0">
            <a:noAutofit/>
          </a:bodyPr>
          <a:lstStyle/>
          <a:p>
            <a:pPr marL="228600" lvl="0" indent="0" algn="l" rtl="0">
              <a:lnSpc>
                <a:spcPct val="80000"/>
              </a:lnSpc>
              <a:spcBef>
                <a:spcPts val="0"/>
              </a:spcBef>
              <a:spcAft>
                <a:spcPts val="0"/>
              </a:spcAft>
              <a:buNone/>
            </a:pPr>
            <a:endParaRPr lang="en-US" sz="4400" dirty="0">
              <a:solidFill>
                <a:srgbClr val="0070C0"/>
              </a:solidFill>
            </a:endParaRPr>
          </a:p>
          <a:p>
            <a:pPr marL="228600" lvl="0" indent="0" algn="l" rtl="0">
              <a:lnSpc>
                <a:spcPct val="80000"/>
              </a:lnSpc>
              <a:spcBef>
                <a:spcPts val="0"/>
              </a:spcBef>
              <a:spcAft>
                <a:spcPts val="0"/>
              </a:spcAft>
              <a:buNone/>
            </a:pPr>
            <a:r>
              <a:rPr lang="en-US" sz="4400" dirty="0">
                <a:solidFill>
                  <a:srgbClr val="0070C0"/>
                </a:solidFill>
              </a:rPr>
              <a:t>What is a KAA as it pertains to CREATE?</a:t>
            </a:r>
          </a:p>
          <a:p>
            <a:pPr marL="228600" lvl="0" indent="0" algn="l" rtl="0">
              <a:lnSpc>
                <a:spcPct val="80000"/>
              </a:lnSpc>
              <a:spcBef>
                <a:spcPts val="0"/>
              </a:spcBef>
              <a:spcAft>
                <a:spcPts val="0"/>
              </a:spcAft>
              <a:buNone/>
            </a:pPr>
            <a:endParaRPr lang="en-US" sz="4400" dirty="0">
              <a:solidFill>
                <a:srgbClr val="0070C0"/>
              </a:solidFill>
            </a:endParaRPr>
          </a:p>
          <a:p>
            <a:pPr marL="228600" lvl="0" indent="0" algn="l" rtl="0">
              <a:lnSpc>
                <a:spcPct val="80000"/>
              </a:lnSpc>
              <a:spcBef>
                <a:spcPts val="0"/>
              </a:spcBef>
              <a:spcAft>
                <a:spcPts val="0"/>
              </a:spcAft>
              <a:buNone/>
            </a:pPr>
            <a:endParaRPr lang="en-US" sz="4400" dirty="0">
              <a:solidFill>
                <a:srgbClr val="0070C0"/>
              </a:solidFill>
            </a:endParaRPr>
          </a:p>
          <a:p>
            <a:pPr marL="228600" lvl="0" indent="0" algn="l" rtl="0">
              <a:lnSpc>
                <a:spcPct val="80000"/>
              </a:lnSpc>
              <a:spcBef>
                <a:spcPts val="0"/>
              </a:spcBef>
              <a:spcAft>
                <a:spcPts val="0"/>
              </a:spcAft>
              <a:buNone/>
            </a:pPr>
            <a:r>
              <a:rPr lang="en-US" sz="4400" dirty="0">
                <a:solidFill>
                  <a:srgbClr val="0070C0"/>
                </a:solidFill>
              </a:rPr>
              <a:t>Explain!!</a:t>
            </a:r>
            <a:endParaRPr sz="4400" dirty="0">
              <a:solidFill>
                <a:srgbClr val="0070C0"/>
              </a:solidFill>
            </a:endParaRPr>
          </a:p>
          <a:p>
            <a:pPr marL="0" lvl="0" indent="0" algn="l" rtl="0">
              <a:lnSpc>
                <a:spcPct val="80000"/>
              </a:lnSpc>
              <a:spcBef>
                <a:spcPts val="0"/>
              </a:spcBef>
              <a:spcAft>
                <a:spcPts val="0"/>
              </a:spcAft>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570" name="Google Shape;570;g5d2aa76a58_0_33"/>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571" name="Google Shape;571;g5d2aa76a58_0_33"/>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65A85111-AE39-BB8D-D32C-245BA2D4D5CF}"/>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384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g5d2aa76a58_0_33"/>
          <p:cNvSpPr txBox="1">
            <a:spLocks noGrp="1"/>
          </p:cNvSpPr>
          <p:nvPr>
            <p:ph type="title"/>
          </p:nvPr>
        </p:nvSpPr>
        <p:spPr>
          <a:xfrm>
            <a:off x="558750" y="912246"/>
            <a:ext cx="10778100" cy="628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600" b="1" dirty="0">
                <a:solidFill>
                  <a:srgbClr val="0070C0"/>
                </a:solidFill>
              </a:rPr>
              <a:t>Review Question 5</a:t>
            </a:r>
            <a:endParaRPr sz="3600" b="1" dirty="0">
              <a:solidFill>
                <a:srgbClr val="0070C0"/>
              </a:solidFill>
            </a:endParaRPr>
          </a:p>
        </p:txBody>
      </p:sp>
      <p:sp>
        <p:nvSpPr>
          <p:cNvPr id="569" name="Google Shape;569;g5d2aa76a58_0_33"/>
          <p:cNvSpPr txBox="1">
            <a:spLocks noGrp="1"/>
          </p:cNvSpPr>
          <p:nvPr>
            <p:ph type="body" idx="1"/>
          </p:nvPr>
        </p:nvSpPr>
        <p:spPr>
          <a:xfrm>
            <a:off x="558750" y="1660793"/>
            <a:ext cx="11074500" cy="3738240"/>
          </a:xfrm>
          <a:prstGeom prst="rect">
            <a:avLst/>
          </a:prstGeom>
          <a:noFill/>
          <a:ln>
            <a:noFill/>
          </a:ln>
        </p:spPr>
        <p:txBody>
          <a:bodyPr spcFirstLastPara="1" wrap="square" lIns="91425" tIns="45700" rIns="91425" bIns="45700" anchor="t" anchorCtr="0">
            <a:noAutofit/>
          </a:bodyPr>
          <a:lstStyle/>
          <a:p>
            <a:pPr marL="228600" lvl="0" indent="0" algn="l" rtl="0">
              <a:lnSpc>
                <a:spcPct val="80000"/>
              </a:lnSpc>
              <a:spcBef>
                <a:spcPts val="0"/>
              </a:spcBef>
              <a:spcAft>
                <a:spcPts val="0"/>
              </a:spcAft>
              <a:buNone/>
            </a:pPr>
            <a:endParaRPr lang="en-US" sz="4400" dirty="0">
              <a:solidFill>
                <a:srgbClr val="0070C0"/>
              </a:solidFill>
            </a:endParaRPr>
          </a:p>
          <a:p>
            <a:pPr marL="228600" lvl="0" indent="0" algn="l" rtl="0">
              <a:lnSpc>
                <a:spcPct val="80000"/>
              </a:lnSpc>
              <a:spcBef>
                <a:spcPts val="0"/>
              </a:spcBef>
              <a:spcAft>
                <a:spcPts val="0"/>
              </a:spcAft>
              <a:buNone/>
            </a:pPr>
            <a:r>
              <a:rPr lang="en-US" sz="4400" dirty="0">
                <a:solidFill>
                  <a:srgbClr val="0070C0"/>
                </a:solidFill>
              </a:rPr>
              <a:t>What does the term Hybrid mean as it pertains to the CREATE Project?</a:t>
            </a:r>
          </a:p>
          <a:p>
            <a:pPr marL="228600" lvl="0" indent="0" algn="l" rtl="0">
              <a:lnSpc>
                <a:spcPct val="80000"/>
              </a:lnSpc>
              <a:spcBef>
                <a:spcPts val="0"/>
              </a:spcBef>
              <a:spcAft>
                <a:spcPts val="0"/>
              </a:spcAft>
              <a:buNone/>
            </a:pPr>
            <a:endParaRPr lang="en-US" sz="4400" dirty="0">
              <a:solidFill>
                <a:srgbClr val="0070C0"/>
              </a:solidFill>
            </a:endParaRPr>
          </a:p>
          <a:p>
            <a:pPr marL="228600" lvl="0" indent="0" algn="l" rtl="0">
              <a:lnSpc>
                <a:spcPct val="80000"/>
              </a:lnSpc>
              <a:spcBef>
                <a:spcPts val="0"/>
              </a:spcBef>
              <a:spcAft>
                <a:spcPts val="0"/>
              </a:spcAft>
              <a:buNone/>
            </a:pPr>
            <a:endParaRPr lang="en-US" sz="4400" dirty="0">
              <a:solidFill>
                <a:srgbClr val="0070C0"/>
              </a:solidFill>
            </a:endParaRPr>
          </a:p>
          <a:p>
            <a:pPr marL="228600" lvl="0" indent="0" algn="l" rtl="0">
              <a:lnSpc>
                <a:spcPct val="80000"/>
              </a:lnSpc>
              <a:spcBef>
                <a:spcPts val="0"/>
              </a:spcBef>
              <a:spcAft>
                <a:spcPts val="0"/>
              </a:spcAft>
              <a:buNone/>
            </a:pPr>
            <a:r>
              <a:rPr lang="en-US" sz="4400" dirty="0">
                <a:solidFill>
                  <a:srgbClr val="0070C0"/>
                </a:solidFill>
              </a:rPr>
              <a:t>Explain!!</a:t>
            </a:r>
            <a:endParaRPr sz="4400" dirty="0">
              <a:solidFill>
                <a:srgbClr val="0070C0"/>
              </a:solidFill>
            </a:endParaRPr>
          </a:p>
          <a:p>
            <a:pPr marL="0" lvl="0" indent="0" algn="l" rtl="0">
              <a:lnSpc>
                <a:spcPct val="80000"/>
              </a:lnSpc>
              <a:spcBef>
                <a:spcPts val="0"/>
              </a:spcBef>
              <a:spcAft>
                <a:spcPts val="0"/>
              </a:spcAft>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570" name="Google Shape;570;g5d2aa76a58_0_33"/>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571" name="Google Shape;571;g5d2aa76a58_0_33"/>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65A85111-AE39-BB8D-D32C-245BA2D4D5CF}"/>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3350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g5d2aa76a58_0_33"/>
          <p:cNvSpPr txBox="1">
            <a:spLocks noGrp="1"/>
          </p:cNvSpPr>
          <p:nvPr>
            <p:ph type="title"/>
          </p:nvPr>
        </p:nvSpPr>
        <p:spPr>
          <a:xfrm>
            <a:off x="558750" y="912246"/>
            <a:ext cx="10778100" cy="628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600" b="1" dirty="0">
                <a:solidFill>
                  <a:srgbClr val="0070C0"/>
                </a:solidFill>
              </a:rPr>
              <a:t>Review Question 6</a:t>
            </a:r>
            <a:endParaRPr sz="3600" b="1" dirty="0">
              <a:solidFill>
                <a:srgbClr val="0070C0"/>
              </a:solidFill>
            </a:endParaRPr>
          </a:p>
        </p:txBody>
      </p:sp>
      <p:sp>
        <p:nvSpPr>
          <p:cNvPr id="569" name="Google Shape;569;g5d2aa76a58_0_33"/>
          <p:cNvSpPr txBox="1">
            <a:spLocks noGrp="1"/>
          </p:cNvSpPr>
          <p:nvPr>
            <p:ph type="body" idx="1"/>
          </p:nvPr>
        </p:nvSpPr>
        <p:spPr>
          <a:xfrm>
            <a:off x="558750" y="1660793"/>
            <a:ext cx="11074500" cy="4659494"/>
          </a:xfrm>
          <a:prstGeom prst="rect">
            <a:avLst/>
          </a:prstGeom>
          <a:noFill/>
          <a:ln>
            <a:noFill/>
          </a:ln>
        </p:spPr>
        <p:txBody>
          <a:bodyPr spcFirstLastPara="1" wrap="square" lIns="91425" tIns="45700" rIns="91425" bIns="45700" anchor="t" anchorCtr="0">
            <a:noAutofit/>
          </a:bodyPr>
          <a:lstStyle/>
          <a:p>
            <a:pPr marL="228600" lvl="0" indent="0" algn="l" rtl="0">
              <a:lnSpc>
                <a:spcPct val="80000"/>
              </a:lnSpc>
              <a:spcBef>
                <a:spcPts val="0"/>
              </a:spcBef>
              <a:spcAft>
                <a:spcPts val="0"/>
              </a:spcAft>
              <a:buNone/>
            </a:pPr>
            <a:endParaRPr lang="en-US" sz="4400" dirty="0">
              <a:solidFill>
                <a:srgbClr val="0070C0"/>
              </a:solidFill>
            </a:endParaRPr>
          </a:p>
          <a:p>
            <a:pPr marL="228600" lvl="0" indent="0" algn="l" rtl="0">
              <a:lnSpc>
                <a:spcPct val="80000"/>
              </a:lnSpc>
              <a:spcBef>
                <a:spcPts val="0"/>
              </a:spcBef>
              <a:spcAft>
                <a:spcPts val="0"/>
              </a:spcAft>
              <a:buNone/>
            </a:pPr>
            <a:r>
              <a:rPr lang="en-US" sz="4400" dirty="0">
                <a:solidFill>
                  <a:srgbClr val="0070C0"/>
                </a:solidFill>
              </a:rPr>
              <a:t>Which Instructional Model focuses on seat time?</a:t>
            </a:r>
          </a:p>
          <a:p>
            <a:pPr marL="228600" lvl="0" indent="0" algn="l" rtl="0">
              <a:lnSpc>
                <a:spcPct val="80000"/>
              </a:lnSpc>
              <a:spcBef>
                <a:spcPts val="0"/>
              </a:spcBef>
              <a:spcAft>
                <a:spcPts val="0"/>
              </a:spcAft>
              <a:buNone/>
            </a:pPr>
            <a:endParaRPr lang="en-US" sz="4400" dirty="0">
              <a:solidFill>
                <a:srgbClr val="0070C0"/>
              </a:solidFill>
            </a:endParaRPr>
          </a:p>
          <a:p>
            <a:pPr marL="228600" lvl="0" indent="0" algn="l" rtl="0">
              <a:lnSpc>
                <a:spcPct val="80000"/>
              </a:lnSpc>
              <a:spcBef>
                <a:spcPts val="0"/>
              </a:spcBef>
              <a:spcAft>
                <a:spcPts val="0"/>
              </a:spcAft>
              <a:buNone/>
            </a:pPr>
            <a:r>
              <a:rPr lang="en-US" sz="4400" dirty="0">
                <a:solidFill>
                  <a:srgbClr val="0070C0"/>
                </a:solidFill>
              </a:rPr>
              <a:t>Traditional or CBE</a:t>
            </a:r>
          </a:p>
          <a:p>
            <a:pPr marL="228600" lvl="0" indent="0" algn="l" rtl="0">
              <a:lnSpc>
                <a:spcPct val="80000"/>
              </a:lnSpc>
              <a:spcBef>
                <a:spcPts val="0"/>
              </a:spcBef>
              <a:spcAft>
                <a:spcPts val="0"/>
              </a:spcAft>
              <a:buNone/>
            </a:pPr>
            <a:endParaRPr lang="en-US" sz="4400" dirty="0">
              <a:solidFill>
                <a:srgbClr val="0070C0"/>
              </a:solidFill>
            </a:endParaRPr>
          </a:p>
          <a:p>
            <a:pPr marL="228600" lvl="0" indent="0" algn="l" rtl="0">
              <a:lnSpc>
                <a:spcPct val="80000"/>
              </a:lnSpc>
              <a:spcBef>
                <a:spcPts val="0"/>
              </a:spcBef>
              <a:spcAft>
                <a:spcPts val="0"/>
              </a:spcAft>
              <a:buNone/>
            </a:pPr>
            <a:endParaRPr lang="en-US" sz="4400" dirty="0">
              <a:solidFill>
                <a:srgbClr val="0070C0"/>
              </a:solidFill>
            </a:endParaRPr>
          </a:p>
          <a:p>
            <a:pPr marL="228600" lvl="0" indent="0" algn="l" rtl="0">
              <a:lnSpc>
                <a:spcPct val="80000"/>
              </a:lnSpc>
              <a:spcBef>
                <a:spcPts val="0"/>
              </a:spcBef>
              <a:spcAft>
                <a:spcPts val="0"/>
              </a:spcAft>
              <a:buNone/>
            </a:pPr>
            <a:r>
              <a:rPr lang="en-US" sz="4400" dirty="0">
                <a:solidFill>
                  <a:srgbClr val="0070C0"/>
                </a:solidFill>
              </a:rPr>
              <a:t>Explain!!</a:t>
            </a:r>
            <a:endParaRPr sz="4400" dirty="0">
              <a:solidFill>
                <a:srgbClr val="0070C0"/>
              </a:solidFill>
            </a:endParaRPr>
          </a:p>
          <a:p>
            <a:pPr marL="0" lvl="0" indent="0" algn="l" rtl="0">
              <a:lnSpc>
                <a:spcPct val="80000"/>
              </a:lnSpc>
              <a:spcBef>
                <a:spcPts val="0"/>
              </a:spcBef>
              <a:spcAft>
                <a:spcPts val="0"/>
              </a:spcAft>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570" name="Google Shape;570;g5d2aa76a58_0_33"/>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571" name="Google Shape;571;g5d2aa76a58_0_33"/>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65A85111-AE39-BB8D-D32C-245BA2D4D5CF}"/>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1635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g5d2aa76a58_0_33"/>
          <p:cNvSpPr txBox="1">
            <a:spLocks noGrp="1"/>
          </p:cNvSpPr>
          <p:nvPr>
            <p:ph type="title"/>
          </p:nvPr>
        </p:nvSpPr>
        <p:spPr>
          <a:xfrm>
            <a:off x="558750" y="912246"/>
            <a:ext cx="10778100" cy="628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600" b="1" dirty="0">
                <a:solidFill>
                  <a:srgbClr val="0070C0"/>
                </a:solidFill>
              </a:rPr>
              <a:t>Review Question 7</a:t>
            </a:r>
            <a:endParaRPr sz="3600" b="1" dirty="0">
              <a:solidFill>
                <a:srgbClr val="0070C0"/>
              </a:solidFill>
            </a:endParaRPr>
          </a:p>
        </p:txBody>
      </p:sp>
      <p:sp>
        <p:nvSpPr>
          <p:cNvPr id="569" name="Google Shape;569;g5d2aa76a58_0_33"/>
          <p:cNvSpPr txBox="1">
            <a:spLocks noGrp="1"/>
          </p:cNvSpPr>
          <p:nvPr>
            <p:ph type="body" idx="1"/>
          </p:nvPr>
        </p:nvSpPr>
        <p:spPr>
          <a:xfrm>
            <a:off x="558750" y="1660793"/>
            <a:ext cx="11074500" cy="4659494"/>
          </a:xfrm>
          <a:prstGeom prst="rect">
            <a:avLst/>
          </a:prstGeom>
          <a:noFill/>
          <a:ln>
            <a:noFill/>
          </a:ln>
        </p:spPr>
        <p:txBody>
          <a:bodyPr spcFirstLastPara="1" wrap="square" lIns="91425" tIns="45700" rIns="91425" bIns="45700" anchor="t" anchorCtr="0">
            <a:noAutofit/>
          </a:bodyPr>
          <a:lstStyle/>
          <a:p>
            <a:pPr marL="228600" lvl="0" indent="0" algn="l" rtl="0">
              <a:lnSpc>
                <a:spcPct val="80000"/>
              </a:lnSpc>
              <a:spcBef>
                <a:spcPts val="0"/>
              </a:spcBef>
              <a:spcAft>
                <a:spcPts val="0"/>
              </a:spcAft>
              <a:buNone/>
            </a:pPr>
            <a:endParaRPr lang="en-US" sz="4400" dirty="0">
              <a:solidFill>
                <a:srgbClr val="0070C0"/>
              </a:solidFill>
            </a:endParaRPr>
          </a:p>
          <a:p>
            <a:pPr marL="228600" lvl="0" indent="0" algn="l" rtl="0">
              <a:lnSpc>
                <a:spcPct val="80000"/>
              </a:lnSpc>
              <a:spcBef>
                <a:spcPts val="0"/>
              </a:spcBef>
              <a:spcAft>
                <a:spcPts val="0"/>
              </a:spcAft>
              <a:buNone/>
            </a:pPr>
            <a:r>
              <a:rPr lang="en-US" sz="4400" dirty="0">
                <a:solidFill>
                  <a:srgbClr val="0070C0"/>
                </a:solidFill>
              </a:rPr>
              <a:t>Which Instructional Model will have </a:t>
            </a:r>
            <a:r>
              <a:rPr lang="en-US" sz="4400">
                <a:solidFill>
                  <a:srgbClr val="0070C0"/>
                </a:solidFill>
              </a:rPr>
              <a:t>more assessments?</a:t>
            </a:r>
            <a:endParaRPr lang="en-US" sz="4400" dirty="0">
              <a:solidFill>
                <a:srgbClr val="0070C0"/>
              </a:solidFill>
            </a:endParaRPr>
          </a:p>
          <a:p>
            <a:pPr marL="228600" lvl="0" indent="0" algn="l" rtl="0">
              <a:lnSpc>
                <a:spcPct val="80000"/>
              </a:lnSpc>
              <a:spcBef>
                <a:spcPts val="0"/>
              </a:spcBef>
              <a:spcAft>
                <a:spcPts val="0"/>
              </a:spcAft>
              <a:buNone/>
            </a:pPr>
            <a:endParaRPr lang="en-US" sz="4400" dirty="0">
              <a:solidFill>
                <a:srgbClr val="0070C0"/>
              </a:solidFill>
            </a:endParaRPr>
          </a:p>
          <a:p>
            <a:pPr marL="228600" lvl="0" indent="0" algn="l" rtl="0">
              <a:lnSpc>
                <a:spcPct val="80000"/>
              </a:lnSpc>
              <a:spcBef>
                <a:spcPts val="0"/>
              </a:spcBef>
              <a:spcAft>
                <a:spcPts val="0"/>
              </a:spcAft>
              <a:buNone/>
            </a:pPr>
            <a:r>
              <a:rPr lang="en-US" sz="4400" dirty="0">
                <a:solidFill>
                  <a:srgbClr val="0070C0"/>
                </a:solidFill>
              </a:rPr>
              <a:t>Traditional or CBE</a:t>
            </a:r>
          </a:p>
          <a:p>
            <a:pPr marL="228600" lvl="0" indent="0" algn="l" rtl="0">
              <a:lnSpc>
                <a:spcPct val="80000"/>
              </a:lnSpc>
              <a:spcBef>
                <a:spcPts val="0"/>
              </a:spcBef>
              <a:spcAft>
                <a:spcPts val="0"/>
              </a:spcAft>
              <a:buNone/>
            </a:pPr>
            <a:endParaRPr lang="en-US" sz="4400" dirty="0">
              <a:solidFill>
                <a:srgbClr val="0070C0"/>
              </a:solidFill>
            </a:endParaRPr>
          </a:p>
          <a:p>
            <a:pPr marL="228600" lvl="0" indent="0" algn="l" rtl="0">
              <a:lnSpc>
                <a:spcPct val="80000"/>
              </a:lnSpc>
              <a:spcBef>
                <a:spcPts val="0"/>
              </a:spcBef>
              <a:spcAft>
                <a:spcPts val="0"/>
              </a:spcAft>
              <a:buNone/>
            </a:pPr>
            <a:endParaRPr lang="en-US" sz="4400" dirty="0">
              <a:solidFill>
                <a:srgbClr val="0070C0"/>
              </a:solidFill>
            </a:endParaRPr>
          </a:p>
          <a:p>
            <a:pPr marL="228600" lvl="0" indent="0" algn="l" rtl="0">
              <a:lnSpc>
                <a:spcPct val="80000"/>
              </a:lnSpc>
              <a:spcBef>
                <a:spcPts val="0"/>
              </a:spcBef>
              <a:spcAft>
                <a:spcPts val="0"/>
              </a:spcAft>
              <a:buNone/>
            </a:pPr>
            <a:r>
              <a:rPr lang="en-US" sz="4400" dirty="0">
                <a:solidFill>
                  <a:srgbClr val="0070C0"/>
                </a:solidFill>
              </a:rPr>
              <a:t>Explain!!</a:t>
            </a:r>
            <a:endParaRPr sz="4400" dirty="0">
              <a:solidFill>
                <a:srgbClr val="0070C0"/>
              </a:solidFill>
            </a:endParaRPr>
          </a:p>
          <a:p>
            <a:pPr marL="0" lvl="0" indent="0" algn="l" rtl="0">
              <a:lnSpc>
                <a:spcPct val="80000"/>
              </a:lnSpc>
              <a:spcBef>
                <a:spcPts val="0"/>
              </a:spcBef>
              <a:spcAft>
                <a:spcPts val="0"/>
              </a:spcAft>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570" name="Google Shape;570;g5d2aa76a58_0_33"/>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571" name="Google Shape;571;g5d2aa76a58_0_33"/>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65A85111-AE39-BB8D-D32C-245BA2D4D5CF}"/>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880187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2355</TotalTime>
  <Words>1670</Words>
  <Application>Microsoft Office PowerPoint</Application>
  <PresentationFormat>Widescreen</PresentationFormat>
  <Paragraphs>257</Paragraphs>
  <Slides>42</Slides>
  <Notes>42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Times New Roman</vt:lpstr>
      <vt:lpstr>Office Theme</vt:lpstr>
      <vt:lpstr>PowerPoint Presentation</vt:lpstr>
      <vt:lpstr>Topics this training will cover:</vt:lpstr>
      <vt:lpstr>Review Question 1</vt:lpstr>
      <vt:lpstr>Review Question 2</vt:lpstr>
      <vt:lpstr>Review Question 3</vt:lpstr>
      <vt:lpstr>Review Question 4</vt:lpstr>
      <vt:lpstr>Review Question 5</vt:lpstr>
      <vt:lpstr>Review Question 6</vt:lpstr>
      <vt:lpstr>Review Question 7</vt:lpstr>
      <vt:lpstr>Review Question 8</vt:lpstr>
      <vt:lpstr>PowerPoint Presentation</vt:lpstr>
      <vt:lpstr>What’s in it for Me?  The Stakeholders Perspective:</vt:lpstr>
      <vt:lpstr>A Few Lessons Learned cont.:</vt:lpstr>
      <vt:lpstr>Aligning the Curriculum to Employer Needs</vt:lpstr>
      <vt:lpstr>Engaging Employers</vt:lpstr>
      <vt:lpstr>Importance of an External SME group</vt:lpstr>
      <vt:lpstr>Meet with the SME group:</vt:lpstr>
      <vt:lpstr>What is an Assessment Model?</vt:lpstr>
      <vt:lpstr>What is Prior Learning Assessment?</vt:lpstr>
      <vt:lpstr>Backward Design</vt:lpstr>
      <vt:lpstr>PowerPoint Presentation</vt:lpstr>
      <vt:lpstr>PowerPoint Presentation</vt:lpstr>
      <vt:lpstr>PowerPoint Presentation</vt:lpstr>
      <vt:lpstr>Creating Hands-On Assessments &amp; Lab Exercises</vt:lpstr>
      <vt:lpstr>Purpose of the Hands-On Assessment</vt:lpstr>
      <vt:lpstr>Elements of a Hands-On Assessment</vt:lpstr>
      <vt:lpstr>Workshop Participant Exercise #1</vt:lpstr>
      <vt:lpstr>The purpose of Lab Exercises:</vt:lpstr>
      <vt:lpstr>PowerPoint Presentation</vt:lpstr>
      <vt:lpstr>PowerPoint Presentation</vt:lpstr>
      <vt:lpstr>The purpose of Lab Exercises:</vt:lpstr>
      <vt:lpstr>Hands-On Assessments (HOA)</vt:lpstr>
      <vt:lpstr>A Hands-On Assessment in a Fluid Power course</vt:lpstr>
      <vt:lpstr>A Hands-On Assessment  from Industrial Electrical II</vt:lpstr>
      <vt:lpstr>A sample question in a KAA for Fluid Power </vt:lpstr>
      <vt:lpstr>A sample question in a KAA for Fluid Power </vt:lpstr>
      <vt:lpstr>A sample question in a KAA for Fluid Power </vt:lpstr>
      <vt:lpstr>Practice Quizzes are a Formative Assessment &amp; Learning Tool</vt:lpstr>
      <vt:lpstr>Practice Quizzes are a Formative Assessment &amp; Learning Tool</vt:lpstr>
      <vt:lpstr>A Few Lessons Learned cont.:</vt:lpstr>
      <vt:lpstr>The South Arkansas CC Project: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Wylie</dc:creator>
  <cp:lastModifiedBy>Thomas</cp:lastModifiedBy>
  <cp:revision>28</cp:revision>
  <cp:lastPrinted>2022-07-28T17:03:10Z</cp:lastPrinted>
  <dcterms:created xsi:type="dcterms:W3CDTF">2017-02-02T11:48:26Z</dcterms:created>
  <dcterms:modified xsi:type="dcterms:W3CDTF">2022-08-02T18:51:45Z</dcterms:modified>
</cp:coreProperties>
</file>