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57" r:id="rId2"/>
    <p:sldId id="463" r:id="rId3"/>
    <p:sldId id="524" r:id="rId4"/>
    <p:sldId id="519" r:id="rId5"/>
    <p:sldId id="496" r:id="rId6"/>
    <p:sldId id="494" r:id="rId7"/>
    <p:sldId id="497" r:id="rId8"/>
    <p:sldId id="520" r:id="rId9"/>
    <p:sldId id="530" r:id="rId10"/>
    <p:sldId id="531" r:id="rId11"/>
    <p:sldId id="495" r:id="rId12"/>
    <p:sldId id="504" r:id="rId13"/>
    <p:sldId id="505" r:id="rId14"/>
    <p:sldId id="506" r:id="rId15"/>
    <p:sldId id="521" r:id="rId16"/>
    <p:sldId id="522" r:id="rId17"/>
    <p:sldId id="523" r:id="rId18"/>
    <p:sldId id="509" r:id="rId19"/>
    <p:sldId id="507" r:id="rId20"/>
    <p:sldId id="515" r:id="rId21"/>
    <p:sldId id="498" r:id="rId22"/>
    <p:sldId id="499" r:id="rId23"/>
    <p:sldId id="500" r:id="rId24"/>
    <p:sldId id="516" r:id="rId25"/>
    <p:sldId id="514" r:id="rId26"/>
    <p:sldId id="526" r:id="rId27"/>
    <p:sldId id="513" r:id="rId28"/>
    <p:sldId id="501" r:id="rId29"/>
    <p:sldId id="528" r:id="rId30"/>
    <p:sldId id="441" r:id="rId3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8" d="100"/>
          <a:sy n="88" d="100"/>
        </p:scale>
        <p:origin x="255" y="8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1" cy="481728"/>
          </a:xfrm>
          <a:prstGeom prst="rect">
            <a:avLst/>
          </a:prstGeom>
        </p:spPr>
        <p:txBody>
          <a:bodyPr vert="horz" lIns="96651" tIns="48325" rIns="96651" bIns="48325" rtlCol="0"/>
          <a:lstStyle>
            <a:lvl1pPr algn="l">
              <a:defRPr sz="1300"/>
            </a:lvl1pPr>
          </a:lstStyle>
          <a:p>
            <a:endParaRPr lang="en-US"/>
          </a:p>
        </p:txBody>
      </p:sp>
      <p:sp>
        <p:nvSpPr>
          <p:cNvPr id="3" name="Date Placeholder 2"/>
          <p:cNvSpPr>
            <a:spLocks noGrp="1"/>
          </p:cNvSpPr>
          <p:nvPr>
            <p:ph type="dt" sz="quarter" idx="1"/>
          </p:nvPr>
        </p:nvSpPr>
        <p:spPr>
          <a:xfrm>
            <a:off x="4143588" y="0"/>
            <a:ext cx="3169921" cy="481728"/>
          </a:xfrm>
          <a:prstGeom prst="rect">
            <a:avLst/>
          </a:prstGeom>
        </p:spPr>
        <p:txBody>
          <a:bodyPr vert="horz" lIns="96651" tIns="48325" rIns="96651" bIns="48325" rtlCol="0"/>
          <a:lstStyle>
            <a:lvl1pPr algn="r">
              <a:defRPr sz="1300"/>
            </a:lvl1pPr>
          </a:lstStyle>
          <a:p>
            <a:fld id="{82A776CB-2DD2-43DB-BC53-3BF7FA6BB8CD}" type="datetimeFigureOut">
              <a:rPr lang="en-US" smtClean="0"/>
              <a:t>8/4/2022</a:t>
            </a:fld>
            <a:endParaRPr lang="en-US"/>
          </a:p>
        </p:txBody>
      </p:sp>
      <p:sp>
        <p:nvSpPr>
          <p:cNvPr id="4" name="Footer Placeholder 3"/>
          <p:cNvSpPr>
            <a:spLocks noGrp="1"/>
          </p:cNvSpPr>
          <p:nvPr>
            <p:ph type="ftr" sz="quarter" idx="2"/>
          </p:nvPr>
        </p:nvSpPr>
        <p:spPr>
          <a:xfrm>
            <a:off x="0" y="9119476"/>
            <a:ext cx="3169921" cy="481727"/>
          </a:xfrm>
          <a:prstGeom prst="rect">
            <a:avLst/>
          </a:prstGeom>
        </p:spPr>
        <p:txBody>
          <a:bodyPr vert="horz" lIns="96651" tIns="48325" rIns="96651" bIns="48325" rtlCol="0" anchor="b"/>
          <a:lstStyle>
            <a:lvl1pPr algn="l">
              <a:defRPr sz="1300"/>
            </a:lvl1pPr>
          </a:lstStyle>
          <a:p>
            <a:endParaRPr lang="en-US"/>
          </a:p>
        </p:txBody>
      </p:sp>
      <p:sp>
        <p:nvSpPr>
          <p:cNvPr id="5" name="Slide Number Placeholder 4"/>
          <p:cNvSpPr>
            <a:spLocks noGrp="1"/>
          </p:cNvSpPr>
          <p:nvPr>
            <p:ph type="sldNum" sz="quarter" idx="3"/>
          </p:nvPr>
        </p:nvSpPr>
        <p:spPr>
          <a:xfrm>
            <a:off x="4143588" y="9119476"/>
            <a:ext cx="3169921" cy="481727"/>
          </a:xfrm>
          <a:prstGeom prst="rect">
            <a:avLst/>
          </a:prstGeom>
        </p:spPr>
        <p:txBody>
          <a:bodyPr vert="horz" lIns="96651" tIns="48325" rIns="96651" bIns="48325" rtlCol="0" anchor="b"/>
          <a:lstStyle>
            <a:lvl1pPr algn="r">
              <a:defRPr sz="1300"/>
            </a:lvl1pPr>
          </a:lstStyle>
          <a:p>
            <a:fld id="{BFC15166-97D7-4441-8C48-91455378AB6B}" type="slidenum">
              <a:rPr lang="en-US" smtClean="0"/>
              <a:t>‹#›</a:t>
            </a:fld>
            <a:endParaRPr lang="en-US"/>
          </a:p>
        </p:txBody>
      </p:sp>
    </p:spTree>
    <p:extLst>
      <p:ext uri="{BB962C8B-B14F-4D97-AF65-F5344CB8AC3E}">
        <p14:creationId xmlns:p14="http://schemas.microsoft.com/office/powerpoint/2010/main" val="38557687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70248" cy="481850"/>
          </a:xfrm>
          <a:prstGeom prst="rect">
            <a:avLst/>
          </a:prstGeom>
        </p:spPr>
        <p:txBody>
          <a:bodyPr vert="horz" lIns="94083" tIns="47041" rIns="94083" bIns="47041" rtlCol="0"/>
          <a:lstStyle>
            <a:lvl1pPr algn="l">
              <a:defRPr sz="1300"/>
            </a:lvl1pPr>
          </a:lstStyle>
          <a:p>
            <a:endParaRPr lang="en-US"/>
          </a:p>
        </p:txBody>
      </p:sp>
      <p:sp>
        <p:nvSpPr>
          <p:cNvPr id="3" name="Date Placeholder 2"/>
          <p:cNvSpPr>
            <a:spLocks noGrp="1"/>
          </p:cNvSpPr>
          <p:nvPr>
            <p:ph type="dt" idx="1"/>
          </p:nvPr>
        </p:nvSpPr>
        <p:spPr>
          <a:xfrm>
            <a:off x="4143312" y="0"/>
            <a:ext cx="3170248" cy="481850"/>
          </a:xfrm>
          <a:prstGeom prst="rect">
            <a:avLst/>
          </a:prstGeom>
        </p:spPr>
        <p:txBody>
          <a:bodyPr vert="horz" lIns="94083" tIns="47041" rIns="94083" bIns="47041" rtlCol="0"/>
          <a:lstStyle>
            <a:lvl1pPr algn="r">
              <a:defRPr sz="1300"/>
            </a:lvl1pPr>
          </a:lstStyle>
          <a:p>
            <a:fld id="{D2B4F400-52FF-462F-942B-2D1ADA4A2874}" type="datetimeFigureOut">
              <a:rPr lang="en-US" smtClean="0"/>
              <a:t>8/4/2022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4083" tIns="47041" rIns="94083" bIns="47041" rtlCol="0" anchor="ctr"/>
          <a:lstStyle/>
          <a:p>
            <a:endParaRPr lang="en-US"/>
          </a:p>
        </p:txBody>
      </p:sp>
      <p:sp>
        <p:nvSpPr>
          <p:cNvPr id="5" name="Notes Placeholder 4"/>
          <p:cNvSpPr>
            <a:spLocks noGrp="1"/>
          </p:cNvSpPr>
          <p:nvPr>
            <p:ph type="body" sz="quarter" idx="3"/>
          </p:nvPr>
        </p:nvSpPr>
        <p:spPr>
          <a:xfrm>
            <a:off x="731849" y="4619907"/>
            <a:ext cx="5851503" cy="3781551"/>
          </a:xfrm>
          <a:prstGeom prst="rect">
            <a:avLst/>
          </a:prstGeom>
        </p:spPr>
        <p:txBody>
          <a:bodyPr vert="horz" lIns="94083" tIns="47041" rIns="94083" bIns="4704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350"/>
            <a:ext cx="3170248" cy="481850"/>
          </a:xfrm>
          <a:prstGeom prst="rect">
            <a:avLst/>
          </a:prstGeom>
        </p:spPr>
        <p:txBody>
          <a:bodyPr vert="horz" lIns="94083" tIns="47041" rIns="94083" bIns="47041" rtlCol="0" anchor="b"/>
          <a:lstStyle>
            <a:lvl1pPr algn="l">
              <a:defRPr sz="1300"/>
            </a:lvl1pPr>
          </a:lstStyle>
          <a:p>
            <a:endParaRPr lang="en-US"/>
          </a:p>
        </p:txBody>
      </p:sp>
      <p:sp>
        <p:nvSpPr>
          <p:cNvPr id="7" name="Slide Number Placeholder 6"/>
          <p:cNvSpPr>
            <a:spLocks noGrp="1"/>
          </p:cNvSpPr>
          <p:nvPr>
            <p:ph type="sldNum" sz="quarter" idx="5"/>
          </p:nvPr>
        </p:nvSpPr>
        <p:spPr>
          <a:xfrm>
            <a:off x="4143312" y="9119350"/>
            <a:ext cx="3170248" cy="481850"/>
          </a:xfrm>
          <a:prstGeom prst="rect">
            <a:avLst/>
          </a:prstGeom>
        </p:spPr>
        <p:txBody>
          <a:bodyPr vert="horz" lIns="94083" tIns="47041" rIns="94083" bIns="47041" rtlCol="0" anchor="b"/>
          <a:lstStyle>
            <a:lvl1pPr algn="r">
              <a:defRPr sz="1300"/>
            </a:lvl1pPr>
          </a:lstStyle>
          <a:p>
            <a:fld id="{615A099C-1904-4C7A-B661-BE91B2DBA9CF}" type="slidenum">
              <a:rPr lang="en-US" smtClean="0"/>
              <a:t>‹#›</a:t>
            </a:fld>
            <a:endParaRPr lang="en-US"/>
          </a:p>
        </p:txBody>
      </p:sp>
    </p:spTree>
    <p:extLst>
      <p:ext uri="{BB962C8B-B14F-4D97-AF65-F5344CB8AC3E}">
        <p14:creationId xmlns:p14="http://schemas.microsoft.com/office/powerpoint/2010/main" val="417344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DA31EC-213D-43F3-A234-3475355EA19E}" type="datetimeFigureOut">
              <a:rPr lang="en-US" smtClean="0"/>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649557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A31EC-213D-43F3-A234-3475355EA19E}" type="datetimeFigureOut">
              <a:rPr lang="en-US" smtClean="0"/>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065512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A31EC-213D-43F3-A234-3475355EA19E}" type="datetimeFigureOut">
              <a:rPr lang="en-US" smtClean="0"/>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113677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A31EC-213D-43F3-A234-3475355EA19E}" type="datetimeFigureOut">
              <a:rPr lang="en-US" smtClean="0"/>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1092215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DA31EC-213D-43F3-A234-3475355EA19E}" type="datetimeFigureOut">
              <a:rPr lang="en-US" smtClean="0"/>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2607744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DA31EC-213D-43F3-A234-3475355EA19E}" type="datetimeFigureOut">
              <a:rPr lang="en-US" smtClean="0"/>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217994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DA31EC-213D-43F3-A234-3475355EA19E}" type="datetimeFigureOut">
              <a:rPr lang="en-US" smtClean="0"/>
              <a:t>8/4/2022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355375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DA31EC-213D-43F3-A234-3475355EA19E}" type="datetimeFigureOut">
              <a:rPr lang="en-US" smtClean="0"/>
              <a:t>8/4/2022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1435601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DA31EC-213D-43F3-A234-3475355EA19E}" type="datetimeFigureOut">
              <a:rPr lang="en-US" smtClean="0"/>
              <a:t>8/4/2022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4145763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DA31EC-213D-43F3-A234-3475355EA19E}" type="datetimeFigureOut">
              <a:rPr lang="en-US" smtClean="0"/>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197445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DA31EC-213D-43F3-A234-3475355EA19E}" type="datetimeFigureOut">
              <a:rPr lang="en-US" smtClean="0"/>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2094795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DA31EC-213D-43F3-A234-3475355EA19E}" type="datetimeFigureOut">
              <a:rPr lang="en-US" smtClean="0"/>
              <a:t>8/4/2022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307961-742A-40C4-9C65-638DE6C72E42}" type="slidenum">
              <a:rPr lang="en-US" smtClean="0"/>
              <a:t>‹#›</a:t>
            </a:fld>
            <a:endParaRPr lang="en-US"/>
          </a:p>
        </p:txBody>
      </p:sp>
    </p:spTree>
    <p:extLst>
      <p:ext uri="{BB962C8B-B14F-4D97-AF65-F5344CB8AC3E}">
        <p14:creationId xmlns:p14="http://schemas.microsoft.com/office/powerpoint/2010/main" val="1643458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Terra_Example%20of%20Formative%20Assessment%20with%20Feedback%20031021.pdf"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youtu.be/POSmMFjfajg" TargetMode="External"/><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hyperlink" Target="https://youtu.be/E2ryVLvcZgQ" TargetMode="External"/><Relationship Id="rId5" Type="http://schemas.openxmlformats.org/officeDocument/2006/relationships/hyperlink" Target="https://youtu.be/7bc8HfmVydM" TargetMode="Externa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hyperlink" Target="IND223%20Module%202%20Motor%20Branch%20Circuits%20ver%20B.pptx" TargetMode="External"/><Relationship Id="rId2" Type="http://schemas.openxmlformats.org/officeDocument/2006/relationships/hyperlink" Target="IND134%20Module%205%20Intro%20to%20Electrical%20circuits%20050318.pptx" TargetMode="Externa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IND220%20Module%207%20VFDs%20Basics.pptx"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TyxE1sv9aJk"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www.youtube.com/watch?v=8tnnQ4t8vcw" TargetMode="External"/><Relationship Id="rId4" Type="http://schemas.openxmlformats.org/officeDocument/2006/relationships/hyperlink" Target="https://www.youtube.com/watch?v=2JBei-qTph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www.youtube.com/embed/SMsYHbtYnK8?start=50&amp;end=60" TargetMode="External"/><Relationship Id="rId5" Type="http://schemas.openxmlformats.org/officeDocument/2006/relationships/hyperlink" Target="https://www.youtube.com/watch?v=1K0YF1foxVk&amp;t=3m10s" TargetMode="External"/><Relationship Id="rId4" Type="http://schemas.openxmlformats.org/officeDocument/2006/relationships/hyperlink" Target="https://youtu.be/POSmMFjfaj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hyperlink" Target="https://youtu.be/ZG4jEiF2Wgw" TargetMode="External"/><Relationship Id="rId3" Type="http://schemas.openxmlformats.org/officeDocument/2006/relationships/image" Target="../media/image2.png"/><Relationship Id="rId7" Type="http://schemas.openxmlformats.org/officeDocument/2006/relationships/hyperlink" Target="https://youtu.be/KXi-iqFUohU"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youtu.be/2iZCLMnSDhk" TargetMode="External"/><Relationship Id="rId5" Type="http://schemas.openxmlformats.org/officeDocument/2006/relationships/hyperlink" Target="https://youtu.be/ep4Erjg46bs" TargetMode="External"/><Relationship Id="rId4" Type="http://schemas.openxmlformats.org/officeDocument/2006/relationships/hyperlink" Target="https://youtu.be/uo934NaFoxs" TargetMode="External"/><Relationship Id="rId9" Type="http://schemas.openxmlformats.org/officeDocument/2006/relationships/hyperlink" Target="https://youtu.be/eNdX1RrBf5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93984" y="6229429"/>
            <a:ext cx="2714286" cy="628571"/>
          </a:xfrm>
          <a:prstGeom prst="rect">
            <a:avLst/>
          </a:prstGeom>
        </p:spPr>
      </p:pic>
      <p:sp>
        <p:nvSpPr>
          <p:cNvPr id="6" name="TextBox 5"/>
          <p:cNvSpPr txBox="1"/>
          <p:nvPr/>
        </p:nvSpPr>
        <p:spPr>
          <a:xfrm>
            <a:off x="582830" y="1024678"/>
            <a:ext cx="10831811" cy="4955203"/>
          </a:xfrm>
          <a:prstGeom prst="rect">
            <a:avLst/>
          </a:prstGeom>
          <a:noFill/>
        </p:spPr>
        <p:txBody>
          <a:bodyPr wrap="none" rtlCol="0">
            <a:spAutoFit/>
          </a:bodyPr>
          <a:lstStyle/>
          <a:p>
            <a:pPr algn="ctr"/>
            <a:r>
              <a:rPr lang="en-US" sz="6000" dirty="0">
                <a:solidFill>
                  <a:schemeClr val="accent5">
                    <a:lumMod val="75000"/>
                  </a:schemeClr>
                </a:solidFill>
                <a:latin typeface="Times New Roman" panose="02020603050405020304" pitchFamily="18" charset="0"/>
                <a:cs typeface="Times New Roman" panose="02020603050405020304" pitchFamily="18" charset="0"/>
              </a:rPr>
              <a:t>Creating Learning Objects</a:t>
            </a:r>
          </a:p>
          <a:p>
            <a:pPr algn="ctr"/>
            <a:endParaRPr lang="en-US" sz="3200" dirty="0">
              <a:solidFill>
                <a:schemeClr val="accent5">
                  <a:lumMod val="75000"/>
                </a:schemeClr>
              </a:solidFill>
              <a:latin typeface="Times New Roman" panose="02020603050405020304" pitchFamily="18" charset="0"/>
              <a:cs typeface="Times New Roman" panose="02020603050405020304" pitchFamily="18" charset="0"/>
            </a:endParaRPr>
          </a:p>
          <a:p>
            <a:pPr algn="ctr"/>
            <a:r>
              <a:rPr lang="en-US" sz="3200" dirty="0">
                <a:solidFill>
                  <a:schemeClr val="accent5">
                    <a:lumMod val="75000"/>
                  </a:schemeClr>
                </a:solidFill>
                <a:latin typeface="Times New Roman" panose="02020603050405020304" pitchFamily="18" charset="0"/>
                <a:cs typeface="Times New Roman" panose="02020603050405020304" pitchFamily="18" charset="0"/>
              </a:rPr>
              <a:t>For the NSF Project: “Scaling Elements of a Competency-based/</a:t>
            </a:r>
          </a:p>
          <a:p>
            <a:pPr algn="ctr"/>
            <a:r>
              <a:rPr lang="en-US" sz="3200" dirty="0">
                <a:solidFill>
                  <a:schemeClr val="accent5">
                    <a:lumMod val="75000"/>
                  </a:schemeClr>
                </a:solidFill>
                <a:latin typeface="Times New Roman" panose="02020603050405020304" pitchFamily="18" charset="0"/>
                <a:cs typeface="Times New Roman" panose="02020603050405020304" pitchFamily="18" charset="0"/>
              </a:rPr>
              <a:t>Hybrid Instructional Model in Adv. Mfg. Courses”</a:t>
            </a:r>
          </a:p>
          <a:p>
            <a:pPr algn="ctr"/>
            <a:endParaRPr lang="en-US" sz="3200" dirty="0">
              <a:solidFill>
                <a:schemeClr val="accent5">
                  <a:lumMod val="75000"/>
                </a:schemeClr>
              </a:solidFill>
              <a:latin typeface="Times New Roman" panose="02020603050405020304" pitchFamily="18" charset="0"/>
              <a:cs typeface="Times New Roman" panose="02020603050405020304" pitchFamily="18" charset="0"/>
            </a:endParaRPr>
          </a:p>
          <a:p>
            <a:pPr algn="ctr"/>
            <a:r>
              <a:rPr lang="en-US" sz="3200" dirty="0">
                <a:solidFill>
                  <a:schemeClr val="accent5">
                    <a:lumMod val="75000"/>
                  </a:schemeClr>
                </a:solidFill>
                <a:latin typeface="Times New Roman" panose="02020603050405020304" pitchFamily="18" charset="0"/>
                <a:cs typeface="Times New Roman" panose="02020603050405020304" pitchFamily="18" charset="0"/>
              </a:rPr>
              <a:t>Presented by:</a:t>
            </a:r>
          </a:p>
          <a:p>
            <a:pPr algn="ctr"/>
            <a:endParaRPr lang="en-US" sz="3200" dirty="0">
              <a:solidFill>
                <a:schemeClr val="accent5">
                  <a:lumMod val="75000"/>
                </a:schemeClr>
              </a:solidFill>
              <a:latin typeface="Times New Roman" panose="02020603050405020304" pitchFamily="18" charset="0"/>
              <a:cs typeface="Times New Roman" panose="02020603050405020304" pitchFamily="18" charset="0"/>
            </a:endParaRPr>
          </a:p>
          <a:p>
            <a:pPr algn="ctr"/>
            <a:r>
              <a:rPr lang="en-US" sz="3200" dirty="0">
                <a:solidFill>
                  <a:schemeClr val="accent5">
                    <a:lumMod val="75000"/>
                  </a:schemeClr>
                </a:solidFill>
                <a:latin typeface="Times New Roman" panose="02020603050405020304" pitchFamily="18" charset="0"/>
                <a:cs typeface="Times New Roman" panose="02020603050405020304" pitchFamily="18" charset="0"/>
              </a:rPr>
              <a:t>Tom Wylie, Northwest State CC, Archbold, OH</a:t>
            </a:r>
          </a:p>
          <a:p>
            <a:pPr algn="ctr"/>
            <a:r>
              <a:rPr lang="en-US" sz="3200" dirty="0">
                <a:solidFill>
                  <a:schemeClr val="accent5">
                    <a:lumMod val="75000"/>
                  </a:schemeClr>
                </a:solidFill>
                <a:latin typeface="Times New Roman" panose="02020603050405020304" pitchFamily="18" charset="0"/>
                <a:cs typeface="Times New Roman" panose="02020603050405020304" pitchFamily="18" charset="0"/>
              </a:rPr>
              <a:t>(twylie@northweststate.edu)</a:t>
            </a:r>
          </a:p>
        </p:txBody>
      </p:sp>
      <p:pic>
        <p:nvPicPr>
          <p:cNvPr id="7" name="Picture 6">
            <a:extLst>
              <a:ext uri="{FF2B5EF4-FFF2-40B4-BE49-F238E27FC236}">
                <a16:creationId xmlns:a16="http://schemas.microsoft.com/office/drawing/2014/main" id="{98C54D24-6226-4751-98EB-38571996C6AA}"/>
              </a:ext>
            </a:extLst>
          </p:cNvPr>
          <p:cNvPicPr>
            <a:picLocks noChangeAspect="1"/>
          </p:cNvPicPr>
          <p:nvPr/>
        </p:nvPicPr>
        <p:blipFill>
          <a:blip r:embed="rId3"/>
          <a:stretch>
            <a:fillRect/>
          </a:stretch>
        </p:blipFill>
        <p:spPr>
          <a:xfrm>
            <a:off x="1" y="45164"/>
            <a:ext cx="1420052" cy="1215824"/>
          </a:xfrm>
          <a:prstGeom prst="rect">
            <a:avLst/>
          </a:prstGeom>
        </p:spPr>
      </p:pic>
    </p:spTree>
    <p:extLst>
      <p:ext uri="{BB962C8B-B14F-4D97-AF65-F5344CB8AC3E}">
        <p14:creationId xmlns:p14="http://schemas.microsoft.com/office/powerpoint/2010/main" val="4046610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8525DE-BD1A-461D-885B-5C6B0A250C58}"/>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274344" y="82824"/>
            <a:ext cx="6392263"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GoPro Recording of Video:</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2"/>
          <a:stretch>
            <a:fillRect/>
          </a:stretch>
        </p:blipFill>
        <p:spPr>
          <a:xfrm>
            <a:off x="9393984" y="6229429"/>
            <a:ext cx="2714286" cy="628571"/>
          </a:xfrm>
          <a:prstGeom prst="rect">
            <a:avLst/>
          </a:prstGeom>
        </p:spPr>
      </p:pic>
      <p:pic>
        <p:nvPicPr>
          <p:cNvPr id="12" name="Picture 11">
            <a:extLst>
              <a:ext uri="{FF2B5EF4-FFF2-40B4-BE49-F238E27FC236}">
                <a16:creationId xmlns:a16="http://schemas.microsoft.com/office/drawing/2014/main" id="{7E364BDB-AE4C-409F-B070-5E411A415BF7}"/>
              </a:ext>
            </a:extLst>
          </p:cNvPr>
          <p:cNvPicPr>
            <a:picLocks noChangeAspect="1"/>
          </p:cNvPicPr>
          <p:nvPr/>
        </p:nvPicPr>
        <p:blipFill>
          <a:blip r:embed="rId3"/>
          <a:stretch>
            <a:fillRect/>
          </a:stretch>
        </p:blipFill>
        <p:spPr>
          <a:xfrm>
            <a:off x="-8472" y="8083"/>
            <a:ext cx="1342002" cy="1148999"/>
          </a:xfrm>
          <a:prstGeom prst="rect">
            <a:avLst/>
          </a:prstGeom>
        </p:spPr>
      </p:pic>
      <p:pic>
        <p:nvPicPr>
          <p:cNvPr id="2" name="Picture 1">
            <a:extLst>
              <a:ext uri="{FF2B5EF4-FFF2-40B4-BE49-F238E27FC236}">
                <a16:creationId xmlns:a16="http://schemas.microsoft.com/office/drawing/2014/main" id="{52FACCC5-56DA-4D6D-B8D4-27F49CE5F6CA}"/>
              </a:ext>
            </a:extLst>
          </p:cNvPr>
          <p:cNvPicPr>
            <a:picLocks noChangeAspect="1"/>
          </p:cNvPicPr>
          <p:nvPr/>
        </p:nvPicPr>
        <p:blipFill>
          <a:blip r:embed="rId4"/>
          <a:stretch>
            <a:fillRect/>
          </a:stretch>
        </p:blipFill>
        <p:spPr>
          <a:xfrm>
            <a:off x="725174" y="1142118"/>
            <a:ext cx="10882247" cy="5707799"/>
          </a:xfrm>
          <a:prstGeom prst="rect">
            <a:avLst/>
          </a:prstGeom>
        </p:spPr>
      </p:pic>
    </p:spTree>
    <p:extLst>
      <p:ext uri="{BB962C8B-B14F-4D97-AF65-F5344CB8AC3E}">
        <p14:creationId xmlns:p14="http://schemas.microsoft.com/office/powerpoint/2010/main" val="2261095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8C9FD53-9E3E-4E30-8E24-E2EE44C34C8C}"/>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67241" y="1326534"/>
            <a:ext cx="11317111" cy="2677656"/>
          </a:xfrm>
          <a:prstGeom prst="rect">
            <a:avLst/>
          </a:prstGeom>
          <a:noFill/>
        </p:spPr>
        <p:txBody>
          <a:bodyPr wrap="squar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TechSmith (Techsmith.com), located in Michigan, developed and distributes Snagit and Camtasia.  These products are targeted toward Faculty.  They are simple to use and give immediate results.  Snagit is an image or video capture software, and Camtasia is a product with multiple uses, but in the end it produces high quality videos.  MP4 is the preferred video format for creating instructional videos.  MS PowerPoint is the other key software that is needed to create illustrated graphics and animations.  Google Slides does not have all of the features that MS PowerPoint has.</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402383" y="94354"/>
            <a:ext cx="7452681"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Software used to Create Objects</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2"/>
          <a:stretch>
            <a:fillRect/>
          </a:stretch>
        </p:blipFill>
        <p:spPr>
          <a:xfrm>
            <a:off x="9393984" y="6229429"/>
            <a:ext cx="2714286" cy="628571"/>
          </a:xfrm>
          <a:prstGeom prst="rect">
            <a:avLst/>
          </a:prstGeom>
        </p:spPr>
      </p:pic>
      <p:pic>
        <p:nvPicPr>
          <p:cNvPr id="2" name="Picture 1">
            <a:extLst>
              <a:ext uri="{FF2B5EF4-FFF2-40B4-BE49-F238E27FC236}">
                <a16:creationId xmlns:a16="http://schemas.microsoft.com/office/drawing/2014/main" id="{D73984C0-3765-49A2-BFA4-CAABBB8E1F14}"/>
              </a:ext>
            </a:extLst>
          </p:cNvPr>
          <p:cNvPicPr>
            <a:picLocks noChangeAspect="1"/>
          </p:cNvPicPr>
          <p:nvPr/>
        </p:nvPicPr>
        <p:blipFill>
          <a:blip r:embed="rId3"/>
          <a:stretch>
            <a:fillRect/>
          </a:stretch>
        </p:blipFill>
        <p:spPr>
          <a:xfrm>
            <a:off x="4507206" y="4164171"/>
            <a:ext cx="564476" cy="546836"/>
          </a:xfrm>
          <a:prstGeom prst="rect">
            <a:avLst/>
          </a:prstGeom>
        </p:spPr>
      </p:pic>
      <p:sp>
        <p:nvSpPr>
          <p:cNvPr id="7" name="TextBox 6">
            <a:extLst>
              <a:ext uri="{FF2B5EF4-FFF2-40B4-BE49-F238E27FC236}">
                <a16:creationId xmlns:a16="http://schemas.microsoft.com/office/drawing/2014/main" id="{0C4F0EA4-313A-404A-95DB-6752C2195554}"/>
              </a:ext>
            </a:extLst>
          </p:cNvPr>
          <p:cNvSpPr txBox="1"/>
          <p:nvPr/>
        </p:nvSpPr>
        <p:spPr>
          <a:xfrm>
            <a:off x="5024436" y="4237434"/>
            <a:ext cx="2843499"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Camtasia 2019 Recorder</a:t>
            </a:r>
          </a:p>
        </p:txBody>
      </p:sp>
      <p:pic>
        <p:nvPicPr>
          <p:cNvPr id="3" name="Picture 2">
            <a:extLst>
              <a:ext uri="{FF2B5EF4-FFF2-40B4-BE49-F238E27FC236}">
                <a16:creationId xmlns:a16="http://schemas.microsoft.com/office/drawing/2014/main" id="{11FBE8D2-A60C-44AE-BA56-BDAF8812E1A2}"/>
              </a:ext>
            </a:extLst>
          </p:cNvPr>
          <p:cNvPicPr>
            <a:picLocks noChangeAspect="1"/>
          </p:cNvPicPr>
          <p:nvPr/>
        </p:nvPicPr>
        <p:blipFill>
          <a:blip r:embed="rId4"/>
          <a:stretch>
            <a:fillRect/>
          </a:stretch>
        </p:blipFill>
        <p:spPr>
          <a:xfrm>
            <a:off x="4507207" y="4774698"/>
            <a:ext cx="564475" cy="555514"/>
          </a:xfrm>
          <a:prstGeom prst="rect">
            <a:avLst/>
          </a:prstGeom>
        </p:spPr>
      </p:pic>
      <p:pic>
        <p:nvPicPr>
          <p:cNvPr id="8" name="Picture 7">
            <a:extLst>
              <a:ext uri="{FF2B5EF4-FFF2-40B4-BE49-F238E27FC236}">
                <a16:creationId xmlns:a16="http://schemas.microsoft.com/office/drawing/2014/main" id="{37EBCB4C-7334-4007-9FAC-5160AD8F3E5D}"/>
              </a:ext>
            </a:extLst>
          </p:cNvPr>
          <p:cNvPicPr>
            <a:picLocks noChangeAspect="1"/>
          </p:cNvPicPr>
          <p:nvPr/>
        </p:nvPicPr>
        <p:blipFill>
          <a:blip r:embed="rId5"/>
          <a:stretch>
            <a:fillRect/>
          </a:stretch>
        </p:blipFill>
        <p:spPr>
          <a:xfrm>
            <a:off x="1007014" y="4158589"/>
            <a:ext cx="567231" cy="567231"/>
          </a:xfrm>
          <a:prstGeom prst="rect">
            <a:avLst/>
          </a:prstGeom>
        </p:spPr>
      </p:pic>
      <p:pic>
        <p:nvPicPr>
          <p:cNvPr id="9" name="Picture 8">
            <a:extLst>
              <a:ext uri="{FF2B5EF4-FFF2-40B4-BE49-F238E27FC236}">
                <a16:creationId xmlns:a16="http://schemas.microsoft.com/office/drawing/2014/main" id="{E41C0EAF-64E8-42F6-AA14-7B5F2945FEDF}"/>
              </a:ext>
            </a:extLst>
          </p:cNvPr>
          <p:cNvPicPr>
            <a:picLocks noChangeAspect="1"/>
          </p:cNvPicPr>
          <p:nvPr/>
        </p:nvPicPr>
        <p:blipFill>
          <a:blip r:embed="rId6"/>
          <a:stretch>
            <a:fillRect/>
          </a:stretch>
        </p:blipFill>
        <p:spPr>
          <a:xfrm>
            <a:off x="1007014" y="4830380"/>
            <a:ext cx="567231" cy="567231"/>
          </a:xfrm>
          <a:prstGeom prst="rect">
            <a:avLst/>
          </a:prstGeom>
        </p:spPr>
      </p:pic>
      <p:sp>
        <p:nvSpPr>
          <p:cNvPr id="12" name="TextBox 11">
            <a:extLst>
              <a:ext uri="{FF2B5EF4-FFF2-40B4-BE49-F238E27FC236}">
                <a16:creationId xmlns:a16="http://schemas.microsoft.com/office/drawing/2014/main" id="{35E9820B-27AF-4963-88D1-500849FB4CF4}"/>
              </a:ext>
            </a:extLst>
          </p:cNvPr>
          <p:cNvSpPr txBox="1"/>
          <p:nvPr/>
        </p:nvSpPr>
        <p:spPr>
          <a:xfrm>
            <a:off x="5024437" y="4830380"/>
            <a:ext cx="1833564"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Camtasia 2019</a:t>
            </a:r>
          </a:p>
        </p:txBody>
      </p:sp>
      <p:sp>
        <p:nvSpPr>
          <p:cNvPr id="13" name="TextBox 12">
            <a:extLst>
              <a:ext uri="{FF2B5EF4-FFF2-40B4-BE49-F238E27FC236}">
                <a16:creationId xmlns:a16="http://schemas.microsoft.com/office/drawing/2014/main" id="{5CFA34FB-21FB-4C88-8345-7FDE1B3B9358}"/>
              </a:ext>
            </a:extLst>
          </p:cNvPr>
          <p:cNvSpPr txBox="1"/>
          <p:nvPr/>
        </p:nvSpPr>
        <p:spPr>
          <a:xfrm>
            <a:off x="1523785" y="4862311"/>
            <a:ext cx="2359004"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Snagit 2019 Editor</a:t>
            </a:r>
          </a:p>
        </p:txBody>
      </p:sp>
      <p:sp>
        <p:nvSpPr>
          <p:cNvPr id="14" name="TextBox 13">
            <a:extLst>
              <a:ext uri="{FF2B5EF4-FFF2-40B4-BE49-F238E27FC236}">
                <a16:creationId xmlns:a16="http://schemas.microsoft.com/office/drawing/2014/main" id="{FD16C81C-86B4-48CD-A84E-981CA52E985F}"/>
              </a:ext>
            </a:extLst>
          </p:cNvPr>
          <p:cNvSpPr txBox="1"/>
          <p:nvPr/>
        </p:nvSpPr>
        <p:spPr>
          <a:xfrm>
            <a:off x="1523784" y="4217230"/>
            <a:ext cx="1519667"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Snagit 2019 </a:t>
            </a:r>
          </a:p>
        </p:txBody>
      </p:sp>
      <p:pic>
        <p:nvPicPr>
          <p:cNvPr id="10" name="Picture 9">
            <a:extLst>
              <a:ext uri="{FF2B5EF4-FFF2-40B4-BE49-F238E27FC236}">
                <a16:creationId xmlns:a16="http://schemas.microsoft.com/office/drawing/2014/main" id="{42300A50-1E79-4974-B3C7-BBA5705C47E2}"/>
              </a:ext>
            </a:extLst>
          </p:cNvPr>
          <p:cNvPicPr>
            <a:picLocks noChangeAspect="1"/>
          </p:cNvPicPr>
          <p:nvPr/>
        </p:nvPicPr>
        <p:blipFill>
          <a:blip r:embed="rId7"/>
          <a:stretch>
            <a:fillRect/>
          </a:stretch>
        </p:blipFill>
        <p:spPr>
          <a:xfrm>
            <a:off x="1777653" y="5740191"/>
            <a:ext cx="3144929" cy="898551"/>
          </a:xfrm>
          <a:prstGeom prst="rect">
            <a:avLst/>
          </a:prstGeom>
        </p:spPr>
      </p:pic>
      <p:pic>
        <p:nvPicPr>
          <p:cNvPr id="15" name="Picture 14">
            <a:extLst>
              <a:ext uri="{FF2B5EF4-FFF2-40B4-BE49-F238E27FC236}">
                <a16:creationId xmlns:a16="http://schemas.microsoft.com/office/drawing/2014/main" id="{5484689A-F647-4160-8CD2-12A790F1C2C3}"/>
              </a:ext>
            </a:extLst>
          </p:cNvPr>
          <p:cNvPicPr>
            <a:picLocks noChangeAspect="1"/>
          </p:cNvPicPr>
          <p:nvPr/>
        </p:nvPicPr>
        <p:blipFill>
          <a:blip r:embed="rId8"/>
          <a:stretch>
            <a:fillRect/>
          </a:stretch>
        </p:blipFill>
        <p:spPr>
          <a:xfrm>
            <a:off x="9088099" y="4180436"/>
            <a:ext cx="611769" cy="621479"/>
          </a:xfrm>
          <a:prstGeom prst="rect">
            <a:avLst/>
          </a:prstGeom>
        </p:spPr>
      </p:pic>
      <p:sp>
        <p:nvSpPr>
          <p:cNvPr id="16" name="TextBox 15">
            <a:extLst>
              <a:ext uri="{FF2B5EF4-FFF2-40B4-BE49-F238E27FC236}">
                <a16:creationId xmlns:a16="http://schemas.microsoft.com/office/drawing/2014/main" id="{B2D9F28D-326E-4ADD-8799-CA43B8362238}"/>
              </a:ext>
            </a:extLst>
          </p:cNvPr>
          <p:cNvSpPr txBox="1"/>
          <p:nvPr/>
        </p:nvSpPr>
        <p:spPr>
          <a:xfrm>
            <a:off x="9855064" y="4255258"/>
            <a:ext cx="2029288"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Microsoft PPT</a:t>
            </a:r>
          </a:p>
        </p:txBody>
      </p:sp>
      <p:pic>
        <p:nvPicPr>
          <p:cNvPr id="18" name="Picture 17">
            <a:extLst>
              <a:ext uri="{FF2B5EF4-FFF2-40B4-BE49-F238E27FC236}">
                <a16:creationId xmlns:a16="http://schemas.microsoft.com/office/drawing/2014/main" id="{25B68DC5-6B2F-47DA-AEED-C94197F8715E}"/>
              </a:ext>
            </a:extLst>
          </p:cNvPr>
          <p:cNvPicPr>
            <a:picLocks noChangeAspect="1"/>
          </p:cNvPicPr>
          <p:nvPr/>
        </p:nvPicPr>
        <p:blipFill>
          <a:blip r:embed="rId9"/>
          <a:stretch>
            <a:fillRect/>
          </a:stretch>
        </p:blipFill>
        <p:spPr>
          <a:xfrm>
            <a:off x="-8472" y="8083"/>
            <a:ext cx="1342002" cy="1148999"/>
          </a:xfrm>
          <a:prstGeom prst="rect">
            <a:avLst/>
          </a:prstGeom>
        </p:spPr>
      </p:pic>
    </p:spTree>
    <p:extLst>
      <p:ext uri="{BB962C8B-B14F-4D97-AF65-F5344CB8AC3E}">
        <p14:creationId xmlns:p14="http://schemas.microsoft.com/office/powerpoint/2010/main" val="1423020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DB3986A-8644-4D6B-9057-86CD8F4CA667}"/>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44614" y="1264667"/>
            <a:ext cx="11518134" cy="707886"/>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This is the interface for Snagit capture.  The user can designate a hot key such as the “</a:t>
            </a:r>
            <a:r>
              <a:rPr lang="en-US" sz="2000" dirty="0" err="1">
                <a:solidFill>
                  <a:srgbClr val="0070C0"/>
                </a:solidFill>
                <a:latin typeface="Times New Roman" panose="02020603050405020304" pitchFamily="18" charset="0"/>
                <a:cs typeface="Times New Roman" panose="02020603050405020304" pitchFamily="18" charset="0"/>
              </a:rPr>
              <a:t>PrtSc</a:t>
            </a:r>
            <a:r>
              <a:rPr lang="en-US" sz="2000" dirty="0">
                <a:solidFill>
                  <a:srgbClr val="0070C0"/>
                </a:solidFill>
                <a:latin typeface="Times New Roman" panose="02020603050405020304" pitchFamily="18" charset="0"/>
                <a:cs typeface="Times New Roman" panose="02020603050405020304" pitchFamily="18" charset="0"/>
              </a:rPr>
              <a:t>” key (Print Screen), which will bring up the cross hairs for capture.  </a:t>
            </a:r>
          </a:p>
        </p:txBody>
      </p:sp>
      <p:sp>
        <p:nvSpPr>
          <p:cNvPr id="5" name="TextBox 4"/>
          <p:cNvSpPr txBox="1"/>
          <p:nvPr/>
        </p:nvSpPr>
        <p:spPr>
          <a:xfrm>
            <a:off x="2588420" y="17034"/>
            <a:ext cx="7934288"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TechSmith Snagit 2019 (Capture):</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2"/>
          <a:stretch>
            <a:fillRect/>
          </a:stretch>
        </p:blipFill>
        <p:spPr>
          <a:xfrm>
            <a:off x="9393984" y="6229429"/>
            <a:ext cx="2714286" cy="628571"/>
          </a:xfrm>
          <a:prstGeom prst="rect">
            <a:avLst/>
          </a:prstGeom>
        </p:spPr>
      </p:pic>
      <p:sp>
        <p:nvSpPr>
          <p:cNvPr id="9" name="TextBox 8">
            <a:extLst>
              <a:ext uri="{FF2B5EF4-FFF2-40B4-BE49-F238E27FC236}">
                <a16:creationId xmlns:a16="http://schemas.microsoft.com/office/drawing/2014/main" id="{24208217-7F93-4AEB-9C8C-A04A3AC0B099}"/>
              </a:ext>
            </a:extLst>
          </p:cNvPr>
          <p:cNvSpPr txBox="1"/>
          <p:nvPr/>
        </p:nvSpPr>
        <p:spPr>
          <a:xfrm>
            <a:off x="2492776" y="2701856"/>
            <a:ext cx="2843499"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Olympus E-M10 Mark III</a:t>
            </a:r>
          </a:p>
        </p:txBody>
      </p:sp>
      <p:pic>
        <p:nvPicPr>
          <p:cNvPr id="2" name="Picture 1">
            <a:extLst>
              <a:ext uri="{FF2B5EF4-FFF2-40B4-BE49-F238E27FC236}">
                <a16:creationId xmlns:a16="http://schemas.microsoft.com/office/drawing/2014/main" id="{384AC52E-82ED-447D-8B99-3D458D6D4DDB}"/>
              </a:ext>
            </a:extLst>
          </p:cNvPr>
          <p:cNvPicPr>
            <a:picLocks noChangeAspect="1"/>
          </p:cNvPicPr>
          <p:nvPr/>
        </p:nvPicPr>
        <p:blipFill>
          <a:blip r:embed="rId3"/>
          <a:stretch>
            <a:fillRect/>
          </a:stretch>
        </p:blipFill>
        <p:spPr>
          <a:xfrm>
            <a:off x="848540" y="2172608"/>
            <a:ext cx="10494920" cy="3275233"/>
          </a:xfrm>
          <a:prstGeom prst="rect">
            <a:avLst/>
          </a:prstGeom>
        </p:spPr>
      </p:pic>
      <p:pic>
        <p:nvPicPr>
          <p:cNvPr id="3" name="Picture 2">
            <a:extLst>
              <a:ext uri="{FF2B5EF4-FFF2-40B4-BE49-F238E27FC236}">
                <a16:creationId xmlns:a16="http://schemas.microsoft.com/office/drawing/2014/main" id="{D13BDA56-9659-4CF5-8D65-12A48D32BB1D}"/>
              </a:ext>
            </a:extLst>
          </p:cNvPr>
          <p:cNvPicPr>
            <a:picLocks noChangeAspect="1"/>
          </p:cNvPicPr>
          <p:nvPr/>
        </p:nvPicPr>
        <p:blipFill>
          <a:blip r:embed="rId4"/>
          <a:stretch>
            <a:fillRect/>
          </a:stretch>
        </p:blipFill>
        <p:spPr>
          <a:xfrm>
            <a:off x="6096000" y="5541642"/>
            <a:ext cx="2479386" cy="1171578"/>
          </a:xfrm>
          <a:prstGeom prst="rect">
            <a:avLst/>
          </a:prstGeom>
        </p:spPr>
      </p:pic>
      <p:sp>
        <p:nvSpPr>
          <p:cNvPr id="10" name="TextBox 9">
            <a:extLst>
              <a:ext uri="{FF2B5EF4-FFF2-40B4-BE49-F238E27FC236}">
                <a16:creationId xmlns:a16="http://schemas.microsoft.com/office/drawing/2014/main" id="{BC34522E-BA3E-4895-8BCC-ABCF89755D33}"/>
              </a:ext>
            </a:extLst>
          </p:cNvPr>
          <p:cNvSpPr txBox="1"/>
          <p:nvPr/>
        </p:nvSpPr>
        <p:spPr>
          <a:xfrm>
            <a:off x="848541" y="5777034"/>
            <a:ext cx="3205300"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Windows 10 Snipping Tools</a:t>
            </a:r>
          </a:p>
        </p:txBody>
      </p:sp>
      <p:cxnSp>
        <p:nvCxnSpPr>
          <p:cNvPr id="12" name="Straight Arrow Connector 11">
            <a:extLst>
              <a:ext uri="{FF2B5EF4-FFF2-40B4-BE49-F238E27FC236}">
                <a16:creationId xmlns:a16="http://schemas.microsoft.com/office/drawing/2014/main" id="{4F10CFD5-438D-4432-9471-7F9981080C70}"/>
              </a:ext>
            </a:extLst>
          </p:cNvPr>
          <p:cNvCxnSpPr>
            <a:cxnSpLocks/>
          </p:cNvCxnSpPr>
          <p:nvPr/>
        </p:nvCxnSpPr>
        <p:spPr>
          <a:xfrm flipV="1">
            <a:off x="3914525" y="5868450"/>
            <a:ext cx="2289156" cy="10863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6A0D1F3-B141-4D0D-9F84-DD482C77EFA2}"/>
              </a:ext>
            </a:extLst>
          </p:cNvPr>
          <p:cNvPicPr>
            <a:picLocks noChangeAspect="1"/>
          </p:cNvPicPr>
          <p:nvPr/>
        </p:nvPicPr>
        <p:blipFill>
          <a:blip r:embed="rId5"/>
          <a:stretch>
            <a:fillRect/>
          </a:stretch>
        </p:blipFill>
        <p:spPr>
          <a:xfrm>
            <a:off x="-8472" y="8083"/>
            <a:ext cx="1342002" cy="1148999"/>
          </a:xfrm>
          <a:prstGeom prst="rect">
            <a:avLst/>
          </a:prstGeom>
        </p:spPr>
      </p:pic>
    </p:spTree>
    <p:extLst>
      <p:ext uri="{BB962C8B-B14F-4D97-AF65-F5344CB8AC3E}">
        <p14:creationId xmlns:p14="http://schemas.microsoft.com/office/powerpoint/2010/main" val="4107864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1D615A3-A677-4ED6-8C8F-1D3E7FAA9979}"/>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615715" y="100467"/>
            <a:ext cx="7184083"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TechSmith Snagit 2019 Editor:</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2"/>
          <a:stretch>
            <a:fillRect/>
          </a:stretch>
        </p:blipFill>
        <p:spPr>
          <a:xfrm>
            <a:off x="9393984" y="6229429"/>
            <a:ext cx="2714286" cy="628571"/>
          </a:xfrm>
          <a:prstGeom prst="rect">
            <a:avLst/>
          </a:prstGeom>
        </p:spPr>
      </p:pic>
      <p:sp>
        <p:nvSpPr>
          <p:cNvPr id="9" name="TextBox 8">
            <a:extLst>
              <a:ext uri="{FF2B5EF4-FFF2-40B4-BE49-F238E27FC236}">
                <a16:creationId xmlns:a16="http://schemas.microsoft.com/office/drawing/2014/main" id="{24208217-7F93-4AEB-9C8C-A04A3AC0B099}"/>
              </a:ext>
            </a:extLst>
          </p:cNvPr>
          <p:cNvSpPr txBox="1"/>
          <p:nvPr/>
        </p:nvSpPr>
        <p:spPr>
          <a:xfrm>
            <a:off x="2492776" y="2701856"/>
            <a:ext cx="2843499"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Olympus E-M10 Mark III</a:t>
            </a:r>
          </a:p>
        </p:txBody>
      </p:sp>
      <p:pic>
        <p:nvPicPr>
          <p:cNvPr id="3" name="Picture 2">
            <a:extLst>
              <a:ext uri="{FF2B5EF4-FFF2-40B4-BE49-F238E27FC236}">
                <a16:creationId xmlns:a16="http://schemas.microsoft.com/office/drawing/2014/main" id="{8F1F7D42-44BE-4231-9D0D-8487E3CFBB7E}"/>
              </a:ext>
            </a:extLst>
          </p:cNvPr>
          <p:cNvPicPr>
            <a:picLocks noChangeAspect="1"/>
          </p:cNvPicPr>
          <p:nvPr/>
        </p:nvPicPr>
        <p:blipFill>
          <a:blip r:embed="rId3"/>
          <a:stretch>
            <a:fillRect/>
          </a:stretch>
        </p:blipFill>
        <p:spPr>
          <a:xfrm>
            <a:off x="860256" y="1595575"/>
            <a:ext cx="9890871" cy="5262425"/>
          </a:xfrm>
          <a:prstGeom prst="rect">
            <a:avLst/>
          </a:prstGeom>
        </p:spPr>
      </p:pic>
      <p:sp>
        <p:nvSpPr>
          <p:cNvPr id="4" name="TextBox 3"/>
          <p:cNvSpPr txBox="1"/>
          <p:nvPr/>
        </p:nvSpPr>
        <p:spPr>
          <a:xfrm>
            <a:off x="7472149" y="1128519"/>
            <a:ext cx="2927444"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Tools to modify the image</a:t>
            </a:r>
          </a:p>
        </p:txBody>
      </p:sp>
      <p:sp>
        <p:nvSpPr>
          <p:cNvPr id="10" name="TextBox 9">
            <a:extLst>
              <a:ext uri="{FF2B5EF4-FFF2-40B4-BE49-F238E27FC236}">
                <a16:creationId xmlns:a16="http://schemas.microsoft.com/office/drawing/2014/main" id="{C796AE5A-EADD-4B8F-A4DC-0D17F42BC2F0}"/>
              </a:ext>
            </a:extLst>
          </p:cNvPr>
          <p:cNvSpPr txBox="1"/>
          <p:nvPr/>
        </p:nvSpPr>
        <p:spPr>
          <a:xfrm>
            <a:off x="5420436" y="5429838"/>
            <a:ext cx="3628030"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Shows recently captured images</a:t>
            </a:r>
          </a:p>
        </p:txBody>
      </p:sp>
      <p:pic>
        <p:nvPicPr>
          <p:cNvPr id="13" name="Picture 12">
            <a:extLst>
              <a:ext uri="{FF2B5EF4-FFF2-40B4-BE49-F238E27FC236}">
                <a16:creationId xmlns:a16="http://schemas.microsoft.com/office/drawing/2014/main" id="{CA384044-2DFA-4409-8B0D-21026C8B2EA8}"/>
              </a:ext>
            </a:extLst>
          </p:cNvPr>
          <p:cNvPicPr>
            <a:picLocks noChangeAspect="1"/>
          </p:cNvPicPr>
          <p:nvPr/>
        </p:nvPicPr>
        <p:blipFill>
          <a:blip r:embed="rId4"/>
          <a:stretch>
            <a:fillRect/>
          </a:stretch>
        </p:blipFill>
        <p:spPr>
          <a:xfrm>
            <a:off x="-8472" y="8083"/>
            <a:ext cx="1342002" cy="1148999"/>
          </a:xfrm>
          <a:prstGeom prst="rect">
            <a:avLst/>
          </a:prstGeom>
        </p:spPr>
      </p:pic>
    </p:spTree>
    <p:extLst>
      <p:ext uri="{BB962C8B-B14F-4D97-AF65-F5344CB8AC3E}">
        <p14:creationId xmlns:p14="http://schemas.microsoft.com/office/powerpoint/2010/main" val="3837399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D8F1C3-A7A2-46FF-BDB1-2475A24B4B64}"/>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588420" y="97682"/>
            <a:ext cx="7589642"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TechSmith Snagit Editor Library</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2"/>
          <a:stretch>
            <a:fillRect/>
          </a:stretch>
        </p:blipFill>
        <p:spPr>
          <a:xfrm>
            <a:off x="9393984" y="6229429"/>
            <a:ext cx="2714286" cy="628571"/>
          </a:xfrm>
          <a:prstGeom prst="rect">
            <a:avLst/>
          </a:prstGeom>
        </p:spPr>
      </p:pic>
      <p:pic>
        <p:nvPicPr>
          <p:cNvPr id="3" name="Picture 2">
            <a:extLst>
              <a:ext uri="{FF2B5EF4-FFF2-40B4-BE49-F238E27FC236}">
                <a16:creationId xmlns:a16="http://schemas.microsoft.com/office/drawing/2014/main" id="{4E2451C8-F79E-4651-BE02-DDE81001FA65}"/>
              </a:ext>
            </a:extLst>
          </p:cNvPr>
          <p:cNvPicPr>
            <a:picLocks noChangeAspect="1"/>
          </p:cNvPicPr>
          <p:nvPr/>
        </p:nvPicPr>
        <p:blipFill>
          <a:blip r:embed="rId3"/>
          <a:stretch>
            <a:fillRect/>
          </a:stretch>
        </p:blipFill>
        <p:spPr>
          <a:xfrm>
            <a:off x="652055" y="1235122"/>
            <a:ext cx="9733891" cy="5690921"/>
          </a:xfrm>
          <a:prstGeom prst="rect">
            <a:avLst/>
          </a:prstGeom>
        </p:spPr>
      </p:pic>
      <p:sp>
        <p:nvSpPr>
          <p:cNvPr id="9" name="TextBox 8">
            <a:extLst>
              <a:ext uri="{FF2B5EF4-FFF2-40B4-BE49-F238E27FC236}">
                <a16:creationId xmlns:a16="http://schemas.microsoft.com/office/drawing/2014/main" id="{24208217-7F93-4AEB-9C8C-A04A3AC0B099}"/>
              </a:ext>
            </a:extLst>
          </p:cNvPr>
          <p:cNvSpPr txBox="1"/>
          <p:nvPr/>
        </p:nvSpPr>
        <p:spPr>
          <a:xfrm>
            <a:off x="984699" y="3085072"/>
            <a:ext cx="4904311"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User can go to any Month &amp; Day for images</a:t>
            </a:r>
          </a:p>
        </p:txBody>
      </p:sp>
      <p:cxnSp>
        <p:nvCxnSpPr>
          <p:cNvPr id="8" name="Straight Arrow Connector 7">
            <a:extLst>
              <a:ext uri="{FF2B5EF4-FFF2-40B4-BE49-F238E27FC236}">
                <a16:creationId xmlns:a16="http://schemas.microsoft.com/office/drawing/2014/main" id="{B7EE61FC-2095-46CC-A5C9-CE114B5079F5}"/>
              </a:ext>
            </a:extLst>
          </p:cNvPr>
          <p:cNvCxnSpPr>
            <a:cxnSpLocks/>
          </p:cNvCxnSpPr>
          <p:nvPr/>
        </p:nvCxnSpPr>
        <p:spPr>
          <a:xfrm flipH="1">
            <a:off x="807720" y="3403297"/>
            <a:ext cx="2565211" cy="105440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3877767-F51D-46DA-B0B3-3AA7A1D211AE}"/>
              </a:ext>
            </a:extLst>
          </p:cNvPr>
          <p:cNvCxnSpPr>
            <a:cxnSpLocks/>
          </p:cNvCxnSpPr>
          <p:nvPr/>
        </p:nvCxnSpPr>
        <p:spPr>
          <a:xfrm flipH="1" flipV="1">
            <a:off x="2994660" y="2217420"/>
            <a:ext cx="1323152" cy="97251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2D23E38-21C9-41D5-AC2B-3D146082A8B7}"/>
              </a:ext>
            </a:extLst>
          </p:cNvPr>
          <p:cNvPicPr>
            <a:picLocks noChangeAspect="1"/>
          </p:cNvPicPr>
          <p:nvPr/>
        </p:nvPicPr>
        <p:blipFill>
          <a:blip r:embed="rId4"/>
          <a:stretch>
            <a:fillRect/>
          </a:stretch>
        </p:blipFill>
        <p:spPr>
          <a:xfrm>
            <a:off x="-8472" y="8083"/>
            <a:ext cx="1342002" cy="1148999"/>
          </a:xfrm>
          <a:prstGeom prst="rect">
            <a:avLst/>
          </a:prstGeom>
        </p:spPr>
      </p:pic>
    </p:spTree>
    <p:extLst>
      <p:ext uri="{BB962C8B-B14F-4D97-AF65-F5344CB8AC3E}">
        <p14:creationId xmlns:p14="http://schemas.microsoft.com/office/powerpoint/2010/main" val="2725256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2"/>
          <a:stretch>
            <a:fillRect/>
          </a:stretch>
        </p:blipFill>
        <p:spPr>
          <a:xfrm>
            <a:off x="9393984" y="6229429"/>
            <a:ext cx="2714286" cy="628571"/>
          </a:xfrm>
          <a:prstGeom prst="rect">
            <a:avLst/>
          </a:prstGeom>
        </p:spPr>
      </p:pic>
      <p:pic>
        <p:nvPicPr>
          <p:cNvPr id="2" name="Picture 1">
            <a:extLst>
              <a:ext uri="{FF2B5EF4-FFF2-40B4-BE49-F238E27FC236}">
                <a16:creationId xmlns:a16="http://schemas.microsoft.com/office/drawing/2014/main" id="{9702DE8D-B760-44A4-B448-8B5BE2D44FDE}"/>
              </a:ext>
            </a:extLst>
          </p:cNvPr>
          <p:cNvPicPr>
            <a:picLocks noChangeAspect="1"/>
          </p:cNvPicPr>
          <p:nvPr/>
        </p:nvPicPr>
        <p:blipFill>
          <a:blip r:embed="rId3"/>
          <a:stretch>
            <a:fillRect/>
          </a:stretch>
        </p:blipFill>
        <p:spPr>
          <a:xfrm>
            <a:off x="726376" y="1157082"/>
            <a:ext cx="10465718" cy="5710923"/>
          </a:xfrm>
          <a:prstGeom prst="rect">
            <a:avLst/>
          </a:prstGeom>
        </p:spPr>
      </p:pic>
      <p:sp>
        <p:nvSpPr>
          <p:cNvPr id="10" name="Rectangle 9">
            <a:extLst>
              <a:ext uri="{FF2B5EF4-FFF2-40B4-BE49-F238E27FC236}">
                <a16:creationId xmlns:a16="http://schemas.microsoft.com/office/drawing/2014/main" id="{CED8F1C3-A7A2-46FF-BDB1-2475A24B4B64}"/>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89434" y="149304"/>
            <a:ext cx="9695283"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Creating a PDF Focused Learning Object:</a:t>
            </a:r>
          </a:p>
        </p:txBody>
      </p:sp>
      <p:pic>
        <p:nvPicPr>
          <p:cNvPr id="13" name="Picture 12">
            <a:extLst>
              <a:ext uri="{FF2B5EF4-FFF2-40B4-BE49-F238E27FC236}">
                <a16:creationId xmlns:a16="http://schemas.microsoft.com/office/drawing/2014/main" id="{52D23E38-21C9-41D5-AC2B-3D146082A8B7}"/>
              </a:ext>
            </a:extLst>
          </p:cNvPr>
          <p:cNvPicPr>
            <a:picLocks noChangeAspect="1"/>
          </p:cNvPicPr>
          <p:nvPr/>
        </p:nvPicPr>
        <p:blipFill>
          <a:blip r:embed="rId4"/>
          <a:stretch>
            <a:fillRect/>
          </a:stretch>
        </p:blipFill>
        <p:spPr>
          <a:xfrm>
            <a:off x="-8472" y="8083"/>
            <a:ext cx="1342002" cy="1148999"/>
          </a:xfrm>
          <a:prstGeom prst="rect">
            <a:avLst/>
          </a:prstGeom>
        </p:spPr>
      </p:pic>
    </p:spTree>
    <p:extLst>
      <p:ext uri="{BB962C8B-B14F-4D97-AF65-F5344CB8AC3E}">
        <p14:creationId xmlns:p14="http://schemas.microsoft.com/office/powerpoint/2010/main" val="639503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2"/>
          <a:stretch>
            <a:fillRect/>
          </a:stretch>
        </p:blipFill>
        <p:spPr>
          <a:xfrm>
            <a:off x="9393984" y="6229429"/>
            <a:ext cx="2714286" cy="628571"/>
          </a:xfrm>
          <a:prstGeom prst="rect">
            <a:avLst/>
          </a:prstGeom>
        </p:spPr>
      </p:pic>
      <p:sp>
        <p:nvSpPr>
          <p:cNvPr id="10" name="Rectangle 9">
            <a:extLst>
              <a:ext uri="{FF2B5EF4-FFF2-40B4-BE49-F238E27FC236}">
                <a16:creationId xmlns:a16="http://schemas.microsoft.com/office/drawing/2014/main" id="{CED8F1C3-A7A2-46FF-BDB1-2475A24B4B64}"/>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89434" y="149304"/>
            <a:ext cx="9695283"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Creating a PDF Focused Learning Object:</a:t>
            </a:r>
          </a:p>
        </p:txBody>
      </p:sp>
      <p:pic>
        <p:nvPicPr>
          <p:cNvPr id="13" name="Picture 12">
            <a:extLst>
              <a:ext uri="{FF2B5EF4-FFF2-40B4-BE49-F238E27FC236}">
                <a16:creationId xmlns:a16="http://schemas.microsoft.com/office/drawing/2014/main" id="{52D23E38-21C9-41D5-AC2B-3D146082A8B7}"/>
              </a:ext>
            </a:extLst>
          </p:cNvPr>
          <p:cNvPicPr>
            <a:picLocks noChangeAspect="1"/>
          </p:cNvPicPr>
          <p:nvPr/>
        </p:nvPicPr>
        <p:blipFill>
          <a:blip r:embed="rId3"/>
          <a:stretch>
            <a:fillRect/>
          </a:stretch>
        </p:blipFill>
        <p:spPr>
          <a:xfrm>
            <a:off x="-8472" y="8083"/>
            <a:ext cx="1342002" cy="1148999"/>
          </a:xfrm>
          <a:prstGeom prst="rect">
            <a:avLst/>
          </a:prstGeom>
        </p:spPr>
      </p:pic>
      <p:pic>
        <p:nvPicPr>
          <p:cNvPr id="3" name="Picture 2">
            <a:extLst>
              <a:ext uri="{FF2B5EF4-FFF2-40B4-BE49-F238E27FC236}">
                <a16:creationId xmlns:a16="http://schemas.microsoft.com/office/drawing/2014/main" id="{4CBF30B4-FCC2-4E42-A7A8-C9B0D313B880}"/>
              </a:ext>
            </a:extLst>
          </p:cNvPr>
          <p:cNvPicPr>
            <a:picLocks noChangeAspect="1"/>
          </p:cNvPicPr>
          <p:nvPr/>
        </p:nvPicPr>
        <p:blipFill>
          <a:blip r:embed="rId4"/>
          <a:stretch>
            <a:fillRect/>
          </a:stretch>
        </p:blipFill>
        <p:spPr>
          <a:xfrm>
            <a:off x="1092887" y="1052812"/>
            <a:ext cx="10289346" cy="5797105"/>
          </a:xfrm>
          <a:prstGeom prst="rect">
            <a:avLst/>
          </a:prstGeom>
        </p:spPr>
      </p:pic>
    </p:spTree>
    <p:extLst>
      <p:ext uri="{BB962C8B-B14F-4D97-AF65-F5344CB8AC3E}">
        <p14:creationId xmlns:p14="http://schemas.microsoft.com/office/powerpoint/2010/main" val="547416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2"/>
          <a:stretch>
            <a:fillRect/>
          </a:stretch>
        </p:blipFill>
        <p:spPr>
          <a:xfrm>
            <a:off x="9393984" y="6229429"/>
            <a:ext cx="2714286" cy="628571"/>
          </a:xfrm>
          <a:prstGeom prst="rect">
            <a:avLst/>
          </a:prstGeom>
        </p:spPr>
      </p:pic>
      <p:sp>
        <p:nvSpPr>
          <p:cNvPr id="10" name="Rectangle 9">
            <a:extLst>
              <a:ext uri="{FF2B5EF4-FFF2-40B4-BE49-F238E27FC236}">
                <a16:creationId xmlns:a16="http://schemas.microsoft.com/office/drawing/2014/main" id="{CED8F1C3-A7A2-46FF-BDB1-2475A24B4B64}"/>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89434" y="149304"/>
            <a:ext cx="9695283"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Creating a PDF Focused Learning Object:</a:t>
            </a:r>
          </a:p>
        </p:txBody>
      </p:sp>
      <p:pic>
        <p:nvPicPr>
          <p:cNvPr id="13" name="Picture 12">
            <a:extLst>
              <a:ext uri="{FF2B5EF4-FFF2-40B4-BE49-F238E27FC236}">
                <a16:creationId xmlns:a16="http://schemas.microsoft.com/office/drawing/2014/main" id="{52D23E38-21C9-41D5-AC2B-3D146082A8B7}"/>
              </a:ext>
            </a:extLst>
          </p:cNvPr>
          <p:cNvPicPr>
            <a:picLocks noChangeAspect="1"/>
          </p:cNvPicPr>
          <p:nvPr/>
        </p:nvPicPr>
        <p:blipFill>
          <a:blip r:embed="rId3"/>
          <a:stretch>
            <a:fillRect/>
          </a:stretch>
        </p:blipFill>
        <p:spPr>
          <a:xfrm>
            <a:off x="-8472" y="8083"/>
            <a:ext cx="1342002" cy="1148999"/>
          </a:xfrm>
          <a:prstGeom prst="rect">
            <a:avLst/>
          </a:prstGeom>
        </p:spPr>
      </p:pic>
      <p:pic>
        <p:nvPicPr>
          <p:cNvPr id="2" name="Picture 1">
            <a:extLst>
              <a:ext uri="{FF2B5EF4-FFF2-40B4-BE49-F238E27FC236}">
                <a16:creationId xmlns:a16="http://schemas.microsoft.com/office/drawing/2014/main" id="{B1785E91-DFEC-4350-9E12-0D89E5ADFEAD}"/>
              </a:ext>
            </a:extLst>
          </p:cNvPr>
          <p:cNvPicPr>
            <a:picLocks noChangeAspect="1"/>
          </p:cNvPicPr>
          <p:nvPr/>
        </p:nvPicPr>
        <p:blipFill>
          <a:blip r:embed="rId4"/>
          <a:stretch>
            <a:fillRect/>
          </a:stretch>
        </p:blipFill>
        <p:spPr>
          <a:xfrm>
            <a:off x="1554323" y="1155282"/>
            <a:ext cx="9800614" cy="5694635"/>
          </a:xfrm>
          <a:prstGeom prst="rect">
            <a:avLst/>
          </a:prstGeom>
        </p:spPr>
      </p:pic>
    </p:spTree>
    <p:extLst>
      <p:ext uri="{BB962C8B-B14F-4D97-AF65-F5344CB8AC3E}">
        <p14:creationId xmlns:p14="http://schemas.microsoft.com/office/powerpoint/2010/main" val="819032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E08B47-8110-479C-AE64-0EE1A2913FBC}"/>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7D695D2-B95F-421D-94CE-3194038709FE}"/>
              </a:ext>
            </a:extLst>
          </p:cNvPr>
          <p:cNvPicPr>
            <a:picLocks noChangeAspect="1"/>
          </p:cNvPicPr>
          <p:nvPr/>
        </p:nvPicPr>
        <p:blipFill>
          <a:blip r:embed="rId2"/>
          <a:stretch>
            <a:fillRect/>
          </a:stretch>
        </p:blipFill>
        <p:spPr>
          <a:xfrm>
            <a:off x="1651660" y="3952949"/>
            <a:ext cx="8748229" cy="2130522"/>
          </a:xfrm>
          <a:prstGeom prst="rect">
            <a:avLst/>
          </a:prstGeom>
        </p:spPr>
      </p:pic>
      <p:sp>
        <p:nvSpPr>
          <p:cNvPr id="5" name="TextBox 4"/>
          <p:cNvSpPr txBox="1"/>
          <p:nvPr/>
        </p:nvSpPr>
        <p:spPr>
          <a:xfrm>
            <a:off x="2560865" y="134774"/>
            <a:ext cx="7070269"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TechSmith Camtasia Recorder</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3"/>
          <a:stretch>
            <a:fillRect/>
          </a:stretch>
        </p:blipFill>
        <p:spPr>
          <a:xfrm>
            <a:off x="9393984" y="6229429"/>
            <a:ext cx="2714286" cy="628571"/>
          </a:xfrm>
          <a:prstGeom prst="rect">
            <a:avLst/>
          </a:prstGeom>
        </p:spPr>
      </p:pic>
      <p:sp>
        <p:nvSpPr>
          <p:cNvPr id="10" name="TextBox 9">
            <a:extLst>
              <a:ext uri="{FF2B5EF4-FFF2-40B4-BE49-F238E27FC236}">
                <a16:creationId xmlns:a16="http://schemas.microsoft.com/office/drawing/2014/main" id="{2A83A762-AD9D-40AC-8D29-816CB6FFAA3C}"/>
              </a:ext>
            </a:extLst>
          </p:cNvPr>
          <p:cNvSpPr txBox="1"/>
          <p:nvPr/>
        </p:nvSpPr>
        <p:spPr>
          <a:xfrm>
            <a:off x="266707" y="1325425"/>
            <a:ext cx="11518134" cy="2554545"/>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This software is used to capture the screen of the computer, as well as the voice of the faculty that is creating the video.  This can be used to create a video on how to use software that a student will have to learn to use.  Camtasia recorder can also be used to do a voice over PowerPoint video, using a stylus on the computer screen, or on a Wacom Tablet to annotate on the screen.</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b="1" dirty="0">
                <a:solidFill>
                  <a:srgbClr val="0070C0"/>
                </a:solidFill>
                <a:latin typeface="Times New Roman" panose="02020603050405020304" pitchFamily="18" charset="0"/>
                <a:cs typeface="Times New Roman" panose="02020603050405020304" pitchFamily="18" charset="0"/>
              </a:rPr>
              <a:t>F9</a:t>
            </a:r>
            <a:r>
              <a:rPr lang="en-US" sz="2000" dirty="0">
                <a:solidFill>
                  <a:srgbClr val="0070C0"/>
                </a:solidFill>
                <a:latin typeface="Times New Roman" panose="02020603050405020304" pitchFamily="18" charset="0"/>
                <a:cs typeface="Times New Roman" panose="02020603050405020304" pitchFamily="18" charset="0"/>
              </a:rPr>
              <a:t> Starts the Recording, and can be used to pause the recording</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b="1" dirty="0">
                <a:solidFill>
                  <a:srgbClr val="0070C0"/>
                </a:solidFill>
                <a:latin typeface="Times New Roman" panose="02020603050405020304" pitchFamily="18" charset="0"/>
                <a:cs typeface="Times New Roman" panose="02020603050405020304" pitchFamily="18" charset="0"/>
              </a:rPr>
              <a:t>F10</a:t>
            </a:r>
            <a:r>
              <a:rPr lang="en-US" sz="2000" dirty="0">
                <a:solidFill>
                  <a:srgbClr val="0070C0"/>
                </a:solidFill>
                <a:latin typeface="Times New Roman" panose="02020603050405020304" pitchFamily="18" charset="0"/>
                <a:cs typeface="Times New Roman" panose="02020603050405020304" pitchFamily="18" charset="0"/>
              </a:rPr>
              <a:t> is used to stop the recording, then it automatically starts Camtasia 2019 (Producer) with the recording</a:t>
            </a:r>
          </a:p>
        </p:txBody>
      </p:sp>
      <p:pic>
        <p:nvPicPr>
          <p:cNvPr id="8" name="Picture 7">
            <a:extLst>
              <a:ext uri="{FF2B5EF4-FFF2-40B4-BE49-F238E27FC236}">
                <a16:creationId xmlns:a16="http://schemas.microsoft.com/office/drawing/2014/main" id="{9F513798-33DA-4F19-8D5B-4D16F4630147}"/>
              </a:ext>
            </a:extLst>
          </p:cNvPr>
          <p:cNvPicPr>
            <a:picLocks noChangeAspect="1"/>
          </p:cNvPicPr>
          <p:nvPr/>
        </p:nvPicPr>
        <p:blipFill>
          <a:blip r:embed="rId4"/>
          <a:stretch>
            <a:fillRect/>
          </a:stretch>
        </p:blipFill>
        <p:spPr>
          <a:xfrm>
            <a:off x="-8472" y="8083"/>
            <a:ext cx="1342002" cy="1148999"/>
          </a:xfrm>
          <a:prstGeom prst="rect">
            <a:avLst/>
          </a:prstGeom>
        </p:spPr>
      </p:pic>
    </p:spTree>
    <p:extLst>
      <p:ext uri="{BB962C8B-B14F-4D97-AF65-F5344CB8AC3E}">
        <p14:creationId xmlns:p14="http://schemas.microsoft.com/office/powerpoint/2010/main" val="3573118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D7BE838-0F46-4DA3-A33D-7A9AFC9D5989}"/>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9FD307F-1CB2-44D2-AA0A-530F5C2E3FCE}"/>
              </a:ext>
            </a:extLst>
          </p:cNvPr>
          <p:cNvPicPr>
            <a:picLocks noChangeAspect="1"/>
          </p:cNvPicPr>
          <p:nvPr/>
        </p:nvPicPr>
        <p:blipFill>
          <a:blip r:embed="rId2"/>
          <a:stretch>
            <a:fillRect/>
          </a:stretch>
        </p:blipFill>
        <p:spPr>
          <a:xfrm>
            <a:off x="-1" y="0"/>
            <a:ext cx="1351443" cy="1157082"/>
          </a:xfrm>
          <a:prstGeom prst="rect">
            <a:avLst/>
          </a:prstGeom>
        </p:spPr>
      </p:pic>
      <p:sp>
        <p:nvSpPr>
          <p:cNvPr id="5" name="TextBox 4"/>
          <p:cNvSpPr txBox="1"/>
          <p:nvPr/>
        </p:nvSpPr>
        <p:spPr>
          <a:xfrm>
            <a:off x="2793136" y="60070"/>
            <a:ext cx="7039812"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TechSmith Camtasia Producer</a:t>
            </a:r>
          </a:p>
        </p:txBody>
      </p:sp>
      <p:pic>
        <p:nvPicPr>
          <p:cNvPr id="3" name="Picture 2">
            <a:extLst>
              <a:ext uri="{FF2B5EF4-FFF2-40B4-BE49-F238E27FC236}">
                <a16:creationId xmlns:a16="http://schemas.microsoft.com/office/drawing/2014/main" id="{5860501A-1741-46D2-85AD-43FAEBC114D9}"/>
              </a:ext>
            </a:extLst>
          </p:cNvPr>
          <p:cNvPicPr>
            <a:picLocks noChangeAspect="1"/>
          </p:cNvPicPr>
          <p:nvPr/>
        </p:nvPicPr>
        <p:blipFill>
          <a:blip r:embed="rId3"/>
          <a:stretch>
            <a:fillRect/>
          </a:stretch>
        </p:blipFill>
        <p:spPr>
          <a:xfrm>
            <a:off x="1878872" y="2247507"/>
            <a:ext cx="8434255" cy="4593459"/>
          </a:xfrm>
          <a:prstGeom prst="rect">
            <a:avLst/>
          </a:prstGeom>
        </p:spPr>
      </p:pic>
      <p:sp>
        <p:nvSpPr>
          <p:cNvPr id="4" name="Rectangle 3">
            <a:extLst>
              <a:ext uri="{FF2B5EF4-FFF2-40B4-BE49-F238E27FC236}">
                <a16:creationId xmlns:a16="http://schemas.microsoft.com/office/drawing/2014/main" id="{896B449A-BD1A-4C66-8CED-0177A0FA589C}"/>
              </a:ext>
            </a:extLst>
          </p:cNvPr>
          <p:cNvSpPr/>
          <p:nvPr/>
        </p:nvSpPr>
        <p:spPr>
          <a:xfrm>
            <a:off x="272954" y="1240630"/>
            <a:ext cx="11791667" cy="923330"/>
          </a:xfrm>
          <a:prstGeom prst="rect">
            <a:avLst/>
          </a:prstGeom>
        </p:spPr>
        <p:txBody>
          <a:bodyPr wrap="square">
            <a:spAutoFit/>
          </a:bodyPr>
          <a:lstStyle/>
          <a:p>
            <a:r>
              <a:rPr lang="en-US" dirty="0">
                <a:solidFill>
                  <a:srgbClr val="0070C0"/>
                </a:solidFill>
                <a:latin typeface="Times New Roman" panose="02020603050405020304" pitchFamily="18" charset="0"/>
                <a:cs typeface="Times New Roman" panose="02020603050405020304" pitchFamily="18" charset="0"/>
              </a:rPr>
              <a:t>Camtasia (Producer) is used to add effects to an MP4 video, edit (or splice) videos, and most of all, to compress the video into a smaller file that can be uploaded to YouTube, or loaded into an LMS for students to download.  A smaller file in the LMS minimizes delays for the student, and smaller files take less time for YouTube videos.</a:t>
            </a:r>
          </a:p>
        </p:txBody>
      </p:sp>
    </p:spTree>
    <p:extLst>
      <p:ext uri="{BB962C8B-B14F-4D97-AF65-F5344CB8AC3E}">
        <p14:creationId xmlns:p14="http://schemas.microsoft.com/office/powerpoint/2010/main" val="846851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B8875B-CED8-442A-A5E1-662DF3B3663C}"/>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65874" y="1248913"/>
            <a:ext cx="11317111" cy="5174493"/>
          </a:xfrm>
          <a:prstGeom prst="rect">
            <a:avLst/>
          </a:prstGeom>
          <a:noFill/>
        </p:spPr>
        <p:txBody>
          <a:bodyPr wrap="square" rtlCol="0">
            <a:spAutoFit/>
          </a:bodyPr>
          <a:lstStyle/>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1. Learning Objects are housed in the course within the LMS</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2. Common objects are the textbook and PDFs</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3. Videos and voice over PPT are the most effective objects</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4. Interactive simulations will be covered next session</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5. Study guides and quizzes/tests are also learning object</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6. A very effective object is formative assessments with feedback</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7. </a:t>
            </a:r>
            <a:r>
              <a:rPr lang="en-US" sz="3200" dirty="0">
                <a:solidFill>
                  <a:srgbClr val="0070C0"/>
                </a:solidFill>
                <a:latin typeface="Times New Roman" panose="02020603050405020304" pitchFamily="18" charset="0"/>
                <a:cs typeface="Times New Roman" panose="02020603050405020304" pitchFamily="18" charset="0"/>
                <a:hlinkClick r:id="rId2" action="ppaction://hlinkfile">
                  <a:extLst>
                    <a:ext uri="{A12FA001-AC4F-418D-AE19-62706E023703}">
                      <ahyp:hlinkClr xmlns:ahyp="http://schemas.microsoft.com/office/drawing/2018/hyperlinkcolor" val="tx"/>
                    </a:ext>
                  </a:extLst>
                </a:hlinkClick>
              </a:rPr>
              <a:t>Example 1</a:t>
            </a:r>
            <a:r>
              <a:rPr lang="en-US" sz="3200" dirty="0">
                <a:solidFill>
                  <a:srgbClr val="0070C0"/>
                </a:solidFill>
                <a:latin typeface="Times New Roman" panose="02020603050405020304" pitchFamily="18" charset="0"/>
                <a:cs typeface="Times New Roman" panose="02020603050405020304" pitchFamily="18" charset="0"/>
              </a:rPr>
              <a:t> of formative assessment with feedback</a:t>
            </a:r>
          </a:p>
        </p:txBody>
      </p:sp>
      <p:sp>
        <p:nvSpPr>
          <p:cNvPr id="5" name="TextBox 4"/>
          <p:cNvSpPr txBox="1"/>
          <p:nvPr/>
        </p:nvSpPr>
        <p:spPr>
          <a:xfrm>
            <a:off x="2694434" y="135156"/>
            <a:ext cx="6433171"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What are Learning Objects:</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3"/>
          <a:stretch>
            <a:fillRect/>
          </a:stretch>
        </p:blipFill>
        <p:spPr>
          <a:xfrm>
            <a:off x="9393984" y="6229429"/>
            <a:ext cx="2714286" cy="628571"/>
          </a:xfrm>
          <a:prstGeom prst="rect">
            <a:avLst/>
          </a:prstGeom>
        </p:spPr>
      </p:pic>
      <p:pic>
        <p:nvPicPr>
          <p:cNvPr id="8" name="Picture 7">
            <a:extLst>
              <a:ext uri="{FF2B5EF4-FFF2-40B4-BE49-F238E27FC236}">
                <a16:creationId xmlns:a16="http://schemas.microsoft.com/office/drawing/2014/main" id="{B424F1BA-8F73-4D0F-9479-8220E00F432A}"/>
              </a:ext>
            </a:extLst>
          </p:cNvPr>
          <p:cNvPicPr>
            <a:picLocks noChangeAspect="1"/>
          </p:cNvPicPr>
          <p:nvPr/>
        </p:nvPicPr>
        <p:blipFill>
          <a:blip r:embed="rId4"/>
          <a:stretch>
            <a:fillRect/>
          </a:stretch>
        </p:blipFill>
        <p:spPr>
          <a:xfrm>
            <a:off x="-8472" y="8083"/>
            <a:ext cx="1342002" cy="1148999"/>
          </a:xfrm>
          <a:prstGeom prst="rect">
            <a:avLst/>
          </a:prstGeom>
        </p:spPr>
      </p:pic>
    </p:spTree>
    <p:extLst>
      <p:ext uri="{BB962C8B-B14F-4D97-AF65-F5344CB8AC3E}">
        <p14:creationId xmlns:p14="http://schemas.microsoft.com/office/powerpoint/2010/main" val="856288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8C9FD53-9E3E-4E30-8E24-E2EE44C34C8C}"/>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02542" y="1095348"/>
            <a:ext cx="3018760" cy="1323439"/>
          </a:xfrm>
          <a:prstGeom prst="rect">
            <a:avLst/>
          </a:prstGeom>
          <a:noFill/>
        </p:spPr>
        <p:txBody>
          <a:bodyPr wrap="square" rtlCol="0">
            <a:spAutoFit/>
          </a:bodyPr>
          <a:lstStyle/>
          <a:p>
            <a:r>
              <a:rPr lang="en-US" sz="2000" b="1" dirty="0">
                <a:solidFill>
                  <a:srgbClr val="0070C0"/>
                </a:solidFill>
                <a:latin typeface="Times New Roman" panose="02020603050405020304" pitchFamily="18" charset="0"/>
                <a:cs typeface="Times New Roman" panose="02020603050405020304" pitchFamily="18" charset="0"/>
              </a:rPr>
              <a:t>______________________</a:t>
            </a:r>
          </a:p>
          <a:p>
            <a:r>
              <a:rPr lang="en-US" sz="2000" b="1" dirty="0">
                <a:solidFill>
                  <a:srgbClr val="0070C0"/>
                </a:solidFill>
                <a:latin typeface="Times New Roman" panose="02020603050405020304" pitchFamily="18" charset="0"/>
                <a:cs typeface="Times New Roman" panose="02020603050405020304" pitchFamily="18" charset="0"/>
              </a:rPr>
              <a:t>Created with a camera</a:t>
            </a:r>
            <a:r>
              <a:rPr lang="en-US" sz="2000" dirty="0">
                <a:solidFill>
                  <a:srgbClr val="0070C0"/>
                </a:solidFill>
                <a:latin typeface="Times New Roman" panose="02020603050405020304" pitchFamily="18" charset="0"/>
                <a:cs typeface="Times New Roman" panose="02020603050405020304" pitchFamily="18" charset="0"/>
              </a:rPr>
              <a:t>: (Example: How to do something in the lab) </a:t>
            </a:r>
          </a:p>
        </p:txBody>
      </p:sp>
      <p:sp>
        <p:nvSpPr>
          <p:cNvPr id="5" name="TextBox 4"/>
          <p:cNvSpPr txBox="1"/>
          <p:nvPr/>
        </p:nvSpPr>
        <p:spPr>
          <a:xfrm>
            <a:off x="2020246" y="70516"/>
            <a:ext cx="9115765"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Three types of Video Learning Objects:</a:t>
            </a:r>
          </a:p>
        </p:txBody>
      </p:sp>
      <p:grpSp>
        <p:nvGrpSpPr>
          <p:cNvPr id="24" name="Group 23">
            <a:extLst>
              <a:ext uri="{FF2B5EF4-FFF2-40B4-BE49-F238E27FC236}">
                <a16:creationId xmlns:a16="http://schemas.microsoft.com/office/drawing/2014/main" id="{EB44BFF5-8548-42FE-80AA-E7BC3B8038DE}"/>
              </a:ext>
            </a:extLst>
          </p:cNvPr>
          <p:cNvGrpSpPr/>
          <p:nvPr/>
        </p:nvGrpSpPr>
        <p:grpSpPr>
          <a:xfrm>
            <a:off x="4118588" y="2771780"/>
            <a:ext cx="3360729" cy="546836"/>
            <a:chOff x="4507206" y="4164171"/>
            <a:chExt cx="3360729" cy="546836"/>
          </a:xfrm>
        </p:grpSpPr>
        <p:pic>
          <p:nvPicPr>
            <p:cNvPr id="2" name="Picture 1">
              <a:extLst>
                <a:ext uri="{FF2B5EF4-FFF2-40B4-BE49-F238E27FC236}">
                  <a16:creationId xmlns:a16="http://schemas.microsoft.com/office/drawing/2014/main" id="{D73984C0-3765-49A2-BFA4-CAABBB8E1F14}"/>
                </a:ext>
              </a:extLst>
            </p:cNvPr>
            <p:cNvPicPr>
              <a:picLocks noChangeAspect="1"/>
            </p:cNvPicPr>
            <p:nvPr/>
          </p:nvPicPr>
          <p:blipFill>
            <a:blip r:embed="rId2"/>
            <a:stretch>
              <a:fillRect/>
            </a:stretch>
          </p:blipFill>
          <p:spPr>
            <a:xfrm>
              <a:off x="4507206" y="4164171"/>
              <a:ext cx="564476" cy="546836"/>
            </a:xfrm>
            <a:prstGeom prst="rect">
              <a:avLst/>
            </a:prstGeom>
          </p:spPr>
        </p:pic>
        <p:sp>
          <p:nvSpPr>
            <p:cNvPr id="7" name="TextBox 6">
              <a:extLst>
                <a:ext uri="{FF2B5EF4-FFF2-40B4-BE49-F238E27FC236}">
                  <a16:creationId xmlns:a16="http://schemas.microsoft.com/office/drawing/2014/main" id="{0C4F0EA4-313A-404A-95DB-6752C2195554}"/>
                </a:ext>
              </a:extLst>
            </p:cNvPr>
            <p:cNvSpPr txBox="1"/>
            <p:nvPr/>
          </p:nvSpPr>
          <p:spPr>
            <a:xfrm>
              <a:off x="5024436" y="4237434"/>
              <a:ext cx="2843499"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Camtasia 2019 Recorder</a:t>
              </a:r>
            </a:p>
          </p:txBody>
        </p:sp>
      </p:grpSp>
      <p:grpSp>
        <p:nvGrpSpPr>
          <p:cNvPr id="29" name="Group 28">
            <a:extLst>
              <a:ext uri="{FF2B5EF4-FFF2-40B4-BE49-F238E27FC236}">
                <a16:creationId xmlns:a16="http://schemas.microsoft.com/office/drawing/2014/main" id="{F0A36002-8DAE-4604-A493-36A6C02137DD}"/>
              </a:ext>
            </a:extLst>
          </p:cNvPr>
          <p:cNvGrpSpPr/>
          <p:nvPr/>
        </p:nvGrpSpPr>
        <p:grpSpPr>
          <a:xfrm>
            <a:off x="4118588" y="3787495"/>
            <a:ext cx="3285664" cy="555514"/>
            <a:chOff x="4507207" y="4774698"/>
            <a:chExt cx="3285664" cy="555514"/>
          </a:xfrm>
        </p:grpSpPr>
        <p:pic>
          <p:nvPicPr>
            <p:cNvPr id="3" name="Picture 2">
              <a:extLst>
                <a:ext uri="{FF2B5EF4-FFF2-40B4-BE49-F238E27FC236}">
                  <a16:creationId xmlns:a16="http://schemas.microsoft.com/office/drawing/2014/main" id="{11FBE8D2-A60C-44AE-BA56-BDAF8812E1A2}"/>
                </a:ext>
              </a:extLst>
            </p:cNvPr>
            <p:cNvPicPr>
              <a:picLocks noChangeAspect="1"/>
            </p:cNvPicPr>
            <p:nvPr/>
          </p:nvPicPr>
          <p:blipFill>
            <a:blip r:embed="rId3"/>
            <a:stretch>
              <a:fillRect/>
            </a:stretch>
          </p:blipFill>
          <p:spPr>
            <a:xfrm>
              <a:off x="4507207" y="4774698"/>
              <a:ext cx="564475" cy="555514"/>
            </a:xfrm>
            <a:prstGeom prst="rect">
              <a:avLst/>
            </a:prstGeom>
          </p:spPr>
        </p:pic>
        <p:sp>
          <p:nvSpPr>
            <p:cNvPr id="12" name="TextBox 11">
              <a:extLst>
                <a:ext uri="{FF2B5EF4-FFF2-40B4-BE49-F238E27FC236}">
                  <a16:creationId xmlns:a16="http://schemas.microsoft.com/office/drawing/2014/main" id="{35E9820B-27AF-4963-88D1-500849FB4CF4}"/>
                </a:ext>
              </a:extLst>
            </p:cNvPr>
            <p:cNvSpPr txBox="1"/>
            <p:nvPr/>
          </p:nvSpPr>
          <p:spPr>
            <a:xfrm>
              <a:off x="5024436" y="4830380"/>
              <a:ext cx="2768435"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Camtasia Producer 2019</a:t>
              </a:r>
            </a:p>
          </p:txBody>
        </p:sp>
      </p:grpSp>
      <p:pic>
        <p:nvPicPr>
          <p:cNvPr id="18" name="Picture 17">
            <a:extLst>
              <a:ext uri="{FF2B5EF4-FFF2-40B4-BE49-F238E27FC236}">
                <a16:creationId xmlns:a16="http://schemas.microsoft.com/office/drawing/2014/main" id="{25B68DC5-6B2F-47DA-AEED-C94197F8715E}"/>
              </a:ext>
            </a:extLst>
          </p:cNvPr>
          <p:cNvPicPr>
            <a:picLocks noChangeAspect="1"/>
          </p:cNvPicPr>
          <p:nvPr/>
        </p:nvPicPr>
        <p:blipFill>
          <a:blip r:embed="rId4"/>
          <a:stretch>
            <a:fillRect/>
          </a:stretch>
        </p:blipFill>
        <p:spPr>
          <a:xfrm>
            <a:off x="-8472" y="8083"/>
            <a:ext cx="1342002" cy="1148999"/>
          </a:xfrm>
          <a:prstGeom prst="rect">
            <a:avLst/>
          </a:prstGeom>
        </p:spPr>
      </p:pic>
      <p:sp>
        <p:nvSpPr>
          <p:cNvPr id="19" name="TextBox 18">
            <a:extLst>
              <a:ext uri="{FF2B5EF4-FFF2-40B4-BE49-F238E27FC236}">
                <a16:creationId xmlns:a16="http://schemas.microsoft.com/office/drawing/2014/main" id="{1D3F67A5-6D01-4797-9644-E8809C773F9A}"/>
              </a:ext>
            </a:extLst>
          </p:cNvPr>
          <p:cNvSpPr txBox="1"/>
          <p:nvPr/>
        </p:nvSpPr>
        <p:spPr>
          <a:xfrm>
            <a:off x="4397722" y="1093386"/>
            <a:ext cx="3144928" cy="1323439"/>
          </a:xfrm>
          <a:prstGeom prst="rect">
            <a:avLst/>
          </a:prstGeom>
          <a:noFill/>
        </p:spPr>
        <p:txBody>
          <a:bodyPr wrap="square" rtlCol="0">
            <a:spAutoFit/>
          </a:bodyPr>
          <a:lstStyle/>
          <a:p>
            <a:r>
              <a:rPr lang="en-US" sz="2000" b="1" dirty="0">
                <a:solidFill>
                  <a:srgbClr val="0070C0"/>
                </a:solidFill>
                <a:latin typeface="Times New Roman" panose="02020603050405020304" pitchFamily="18" charset="0"/>
                <a:cs typeface="Times New Roman" panose="02020603050405020304" pitchFamily="18" charset="0"/>
              </a:rPr>
              <a:t>______________________</a:t>
            </a:r>
          </a:p>
          <a:p>
            <a:r>
              <a:rPr lang="en-US" sz="2000" b="1" dirty="0">
                <a:solidFill>
                  <a:srgbClr val="0070C0"/>
                </a:solidFill>
                <a:latin typeface="Times New Roman" panose="02020603050405020304" pitchFamily="18" charset="0"/>
                <a:cs typeface="Times New Roman" panose="02020603050405020304" pitchFamily="18" charset="0"/>
              </a:rPr>
              <a:t>Computer Screen CAM</a:t>
            </a:r>
            <a:r>
              <a:rPr lang="en-US" sz="2000" dirty="0">
                <a:solidFill>
                  <a:srgbClr val="0070C0"/>
                </a:solidFill>
                <a:latin typeface="Times New Roman" panose="02020603050405020304" pitchFamily="18" charset="0"/>
                <a:cs typeface="Times New Roman" panose="02020603050405020304" pitchFamily="18" charset="0"/>
              </a:rPr>
              <a:t>: (Example: How to use CAD or PLC Software) </a:t>
            </a:r>
          </a:p>
        </p:txBody>
      </p:sp>
      <p:sp>
        <p:nvSpPr>
          <p:cNvPr id="20" name="TextBox 19">
            <a:extLst>
              <a:ext uri="{FF2B5EF4-FFF2-40B4-BE49-F238E27FC236}">
                <a16:creationId xmlns:a16="http://schemas.microsoft.com/office/drawing/2014/main" id="{30008D67-BCD8-4B1D-967D-5CB5C22ED7F2}"/>
              </a:ext>
            </a:extLst>
          </p:cNvPr>
          <p:cNvSpPr txBox="1"/>
          <p:nvPr/>
        </p:nvSpPr>
        <p:spPr>
          <a:xfrm>
            <a:off x="8466286" y="1093386"/>
            <a:ext cx="3080904" cy="1323439"/>
          </a:xfrm>
          <a:prstGeom prst="rect">
            <a:avLst/>
          </a:prstGeom>
          <a:noFill/>
        </p:spPr>
        <p:txBody>
          <a:bodyPr wrap="square" rtlCol="0">
            <a:spAutoFit/>
          </a:bodyPr>
          <a:lstStyle/>
          <a:p>
            <a:r>
              <a:rPr lang="en-US" sz="2000" b="1" dirty="0">
                <a:solidFill>
                  <a:srgbClr val="0070C0"/>
                </a:solidFill>
                <a:latin typeface="Times New Roman" panose="02020603050405020304" pitchFamily="18" charset="0"/>
                <a:cs typeface="Times New Roman" panose="02020603050405020304" pitchFamily="18" charset="0"/>
              </a:rPr>
              <a:t>______________________</a:t>
            </a:r>
          </a:p>
          <a:p>
            <a:r>
              <a:rPr lang="en-US" sz="2000" b="1" dirty="0">
                <a:solidFill>
                  <a:srgbClr val="0070C0"/>
                </a:solidFill>
                <a:latin typeface="Times New Roman" panose="02020603050405020304" pitchFamily="18" charset="0"/>
                <a:cs typeface="Times New Roman" panose="02020603050405020304" pitchFamily="18" charset="0"/>
              </a:rPr>
              <a:t>Voice Over PowerPoint</a:t>
            </a:r>
            <a:r>
              <a:rPr lang="en-US" sz="2000" dirty="0">
                <a:solidFill>
                  <a:srgbClr val="0070C0"/>
                </a:solidFill>
                <a:latin typeface="Times New Roman" panose="02020603050405020304" pitchFamily="18" charset="0"/>
                <a:cs typeface="Times New Roman" panose="02020603050405020304" pitchFamily="18" charset="0"/>
              </a:rPr>
              <a:t>: (Example: Explaining the symbols on a schematic)</a:t>
            </a:r>
          </a:p>
        </p:txBody>
      </p:sp>
      <p:cxnSp>
        <p:nvCxnSpPr>
          <p:cNvPr id="21" name="Straight Arrow Connector 20">
            <a:extLst>
              <a:ext uri="{FF2B5EF4-FFF2-40B4-BE49-F238E27FC236}">
                <a16:creationId xmlns:a16="http://schemas.microsoft.com/office/drawing/2014/main" id="{30B8C016-08F2-4773-9B32-F8CD70FFE8EF}"/>
              </a:ext>
            </a:extLst>
          </p:cNvPr>
          <p:cNvCxnSpPr>
            <a:cxnSpLocks/>
          </p:cNvCxnSpPr>
          <p:nvPr/>
        </p:nvCxnSpPr>
        <p:spPr>
          <a:xfrm>
            <a:off x="1667901" y="2407620"/>
            <a:ext cx="0" cy="13798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D0714FF-1711-4762-B711-AD8FE3E7E0A5}"/>
              </a:ext>
            </a:extLst>
          </p:cNvPr>
          <p:cNvCxnSpPr>
            <a:cxnSpLocks/>
          </p:cNvCxnSpPr>
          <p:nvPr/>
        </p:nvCxnSpPr>
        <p:spPr>
          <a:xfrm>
            <a:off x="5659484" y="2347469"/>
            <a:ext cx="0" cy="4885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7917C0-B656-4559-9AB6-54BB0A0B12B4}"/>
              </a:ext>
            </a:extLst>
          </p:cNvPr>
          <p:cNvCxnSpPr>
            <a:cxnSpLocks/>
          </p:cNvCxnSpPr>
          <p:nvPr/>
        </p:nvCxnSpPr>
        <p:spPr>
          <a:xfrm>
            <a:off x="5668583" y="3276929"/>
            <a:ext cx="0" cy="4885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9FB967F-6ADD-4A92-8980-DC9BB14EA916}"/>
              </a:ext>
            </a:extLst>
          </p:cNvPr>
          <p:cNvGrpSpPr/>
          <p:nvPr/>
        </p:nvGrpSpPr>
        <p:grpSpPr>
          <a:xfrm>
            <a:off x="8261526" y="2784003"/>
            <a:ext cx="3360729" cy="546836"/>
            <a:chOff x="4507206" y="4164171"/>
            <a:chExt cx="3360729" cy="546836"/>
          </a:xfrm>
        </p:grpSpPr>
        <p:pic>
          <p:nvPicPr>
            <p:cNvPr id="32" name="Picture 31">
              <a:extLst>
                <a:ext uri="{FF2B5EF4-FFF2-40B4-BE49-F238E27FC236}">
                  <a16:creationId xmlns:a16="http://schemas.microsoft.com/office/drawing/2014/main" id="{1CCD53C0-38BA-4682-8BE3-8253F4A70A1C}"/>
                </a:ext>
              </a:extLst>
            </p:cNvPr>
            <p:cNvPicPr>
              <a:picLocks noChangeAspect="1"/>
            </p:cNvPicPr>
            <p:nvPr/>
          </p:nvPicPr>
          <p:blipFill>
            <a:blip r:embed="rId2"/>
            <a:stretch>
              <a:fillRect/>
            </a:stretch>
          </p:blipFill>
          <p:spPr>
            <a:xfrm>
              <a:off x="4507206" y="4164171"/>
              <a:ext cx="564476" cy="546836"/>
            </a:xfrm>
            <a:prstGeom prst="rect">
              <a:avLst/>
            </a:prstGeom>
          </p:spPr>
        </p:pic>
        <p:sp>
          <p:nvSpPr>
            <p:cNvPr id="33" name="TextBox 32">
              <a:extLst>
                <a:ext uri="{FF2B5EF4-FFF2-40B4-BE49-F238E27FC236}">
                  <a16:creationId xmlns:a16="http://schemas.microsoft.com/office/drawing/2014/main" id="{CBCA4636-57EE-45E0-BFC3-B863C97E7541}"/>
                </a:ext>
              </a:extLst>
            </p:cNvPr>
            <p:cNvSpPr txBox="1"/>
            <p:nvPr/>
          </p:nvSpPr>
          <p:spPr>
            <a:xfrm>
              <a:off x="5024436" y="4237434"/>
              <a:ext cx="2843499"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Camtasia 2019 Recorder</a:t>
              </a:r>
            </a:p>
          </p:txBody>
        </p:sp>
      </p:grpSp>
      <p:grpSp>
        <p:nvGrpSpPr>
          <p:cNvPr id="34" name="Group 33">
            <a:extLst>
              <a:ext uri="{FF2B5EF4-FFF2-40B4-BE49-F238E27FC236}">
                <a16:creationId xmlns:a16="http://schemas.microsoft.com/office/drawing/2014/main" id="{C22B2152-870D-4CEB-ADBB-8E3D6249B435}"/>
              </a:ext>
            </a:extLst>
          </p:cNvPr>
          <p:cNvGrpSpPr/>
          <p:nvPr/>
        </p:nvGrpSpPr>
        <p:grpSpPr>
          <a:xfrm>
            <a:off x="8261526" y="3799718"/>
            <a:ext cx="3285664" cy="555514"/>
            <a:chOff x="4507207" y="4774698"/>
            <a:chExt cx="3285664" cy="555514"/>
          </a:xfrm>
        </p:grpSpPr>
        <p:pic>
          <p:nvPicPr>
            <p:cNvPr id="35" name="Picture 34">
              <a:extLst>
                <a:ext uri="{FF2B5EF4-FFF2-40B4-BE49-F238E27FC236}">
                  <a16:creationId xmlns:a16="http://schemas.microsoft.com/office/drawing/2014/main" id="{B0C744B0-347E-4E81-90B9-DB21498FE57D}"/>
                </a:ext>
              </a:extLst>
            </p:cNvPr>
            <p:cNvPicPr>
              <a:picLocks noChangeAspect="1"/>
            </p:cNvPicPr>
            <p:nvPr/>
          </p:nvPicPr>
          <p:blipFill>
            <a:blip r:embed="rId3"/>
            <a:stretch>
              <a:fillRect/>
            </a:stretch>
          </p:blipFill>
          <p:spPr>
            <a:xfrm>
              <a:off x="4507207" y="4774698"/>
              <a:ext cx="564475" cy="555514"/>
            </a:xfrm>
            <a:prstGeom prst="rect">
              <a:avLst/>
            </a:prstGeom>
          </p:spPr>
        </p:pic>
        <p:sp>
          <p:nvSpPr>
            <p:cNvPr id="36" name="TextBox 35">
              <a:extLst>
                <a:ext uri="{FF2B5EF4-FFF2-40B4-BE49-F238E27FC236}">
                  <a16:creationId xmlns:a16="http://schemas.microsoft.com/office/drawing/2014/main" id="{1ECBBEA9-DDA5-417B-9978-2822FCD9E048}"/>
                </a:ext>
              </a:extLst>
            </p:cNvPr>
            <p:cNvSpPr txBox="1"/>
            <p:nvPr/>
          </p:nvSpPr>
          <p:spPr>
            <a:xfrm>
              <a:off x="5024436" y="4830380"/>
              <a:ext cx="2768435"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Camtasia Producer 2019</a:t>
              </a:r>
            </a:p>
          </p:txBody>
        </p:sp>
      </p:grpSp>
      <p:cxnSp>
        <p:nvCxnSpPr>
          <p:cNvPr id="37" name="Straight Arrow Connector 36">
            <a:extLst>
              <a:ext uri="{FF2B5EF4-FFF2-40B4-BE49-F238E27FC236}">
                <a16:creationId xmlns:a16="http://schemas.microsoft.com/office/drawing/2014/main" id="{82651894-83CE-4C6C-A805-21EF4F5F2153}"/>
              </a:ext>
            </a:extLst>
          </p:cNvPr>
          <p:cNvCxnSpPr>
            <a:cxnSpLocks/>
          </p:cNvCxnSpPr>
          <p:nvPr/>
        </p:nvCxnSpPr>
        <p:spPr>
          <a:xfrm>
            <a:off x="9802422" y="2359692"/>
            <a:ext cx="0" cy="4885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BAC3B89-FE8B-4769-834E-0771C2252B44}"/>
              </a:ext>
            </a:extLst>
          </p:cNvPr>
          <p:cNvCxnSpPr>
            <a:cxnSpLocks/>
          </p:cNvCxnSpPr>
          <p:nvPr/>
        </p:nvCxnSpPr>
        <p:spPr>
          <a:xfrm>
            <a:off x="9811521" y="3289152"/>
            <a:ext cx="0" cy="4885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52A9BED9-4005-41B4-97BE-D18F454E0141}"/>
              </a:ext>
            </a:extLst>
          </p:cNvPr>
          <p:cNvGrpSpPr/>
          <p:nvPr/>
        </p:nvGrpSpPr>
        <p:grpSpPr>
          <a:xfrm>
            <a:off x="199675" y="3775018"/>
            <a:ext cx="3285664" cy="555514"/>
            <a:chOff x="4507207" y="4774698"/>
            <a:chExt cx="3285664" cy="555514"/>
          </a:xfrm>
        </p:grpSpPr>
        <p:pic>
          <p:nvPicPr>
            <p:cNvPr id="40" name="Picture 39">
              <a:extLst>
                <a:ext uri="{FF2B5EF4-FFF2-40B4-BE49-F238E27FC236}">
                  <a16:creationId xmlns:a16="http://schemas.microsoft.com/office/drawing/2014/main" id="{F3BD17FC-77B2-4990-9C55-74A29074C9C6}"/>
                </a:ext>
              </a:extLst>
            </p:cNvPr>
            <p:cNvPicPr>
              <a:picLocks noChangeAspect="1"/>
            </p:cNvPicPr>
            <p:nvPr/>
          </p:nvPicPr>
          <p:blipFill>
            <a:blip r:embed="rId3"/>
            <a:stretch>
              <a:fillRect/>
            </a:stretch>
          </p:blipFill>
          <p:spPr>
            <a:xfrm>
              <a:off x="4507207" y="4774698"/>
              <a:ext cx="564475" cy="555514"/>
            </a:xfrm>
            <a:prstGeom prst="rect">
              <a:avLst/>
            </a:prstGeom>
          </p:spPr>
        </p:pic>
        <p:sp>
          <p:nvSpPr>
            <p:cNvPr id="41" name="TextBox 40">
              <a:extLst>
                <a:ext uri="{FF2B5EF4-FFF2-40B4-BE49-F238E27FC236}">
                  <a16:creationId xmlns:a16="http://schemas.microsoft.com/office/drawing/2014/main" id="{5FF2A4C6-41B8-4CE0-B0E1-17649BE798A0}"/>
                </a:ext>
              </a:extLst>
            </p:cNvPr>
            <p:cNvSpPr txBox="1"/>
            <p:nvPr/>
          </p:nvSpPr>
          <p:spPr>
            <a:xfrm>
              <a:off x="5024436" y="4830380"/>
              <a:ext cx="2768435"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Camtasia Producer 2019</a:t>
              </a:r>
            </a:p>
          </p:txBody>
        </p:sp>
      </p:grpSp>
      <p:sp>
        <p:nvSpPr>
          <p:cNvPr id="43" name="Rectangle 42">
            <a:extLst>
              <a:ext uri="{FF2B5EF4-FFF2-40B4-BE49-F238E27FC236}">
                <a16:creationId xmlns:a16="http://schemas.microsoft.com/office/drawing/2014/main" id="{80A6D28B-1AC4-47F9-86DB-9EF14F1E2821}"/>
              </a:ext>
            </a:extLst>
          </p:cNvPr>
          <p:cNvSpPr/>
          <p:nvPr/>
        </p:nvSpPr>
        <p:spPr>
          <a:xfrm>
            <a:off x="8109852" y="4832234"/>
            <a:ext cx="3467616" cy="369332"/>
          </a:xfrm>
          <a:prstGeom prst="rect">
            <a:avLst/>
          </a:prstGeom>
        </p:spPr>
        <p:txBody>
          <a:bodyPr wrap="none">
            <a:spAutoFit/>
          </a:bodyPr>
          <a:lstStyle/>
          <a:p>
            <a:r>
              <a:rPr lang="en-US" dirty="0">
                <a:solidFill>
                  <a:srgbClr val="0070C0"/>
                </a:solidFill>
                <a:latin typeface="Times New Roman" panose="02020603050405020304" pitchFamily="18" charset="0"/>
                <a:cs typeface="Times New Roman" panose="02020603050405020304" pitchFamily="18" charset="0"/>
                <a:hlinkClick r:id="rId5"/>
              </a:rPr>
              <a:t>Explanation of Lab 6.2 circuit.MP4</a:t>
            </a:r>
            <a:endParaRPr lang="en-US" dirty="0">
              <a:solidFill>
                <a:srgbClr val="0070C0"/>
              </a:solidFill>
              <a:latin typeface="Times New Roman" panose="02020603050405020304" pitchFamily="18" charset="0"/>
              <a:cs typeface="Times New Roman" panose="02020603050405020304" pitchFamily="18" charset="0"/>
            </a:endParaRPr>
          </a:p>
        </p:txBody>
      </p:sp>
      <p:sp>
        <p:nvSpPr>
          <p:cNvPr id="44" name="Rectangle 43">
            <a:extLst>
              <a:ext uri="{FF2B5EF4-FFF2-40B4-BE49-F238E27FC236}">
                <a16:creationId xmlns:a16="http://schemas.microsoft.com/office/drawing/2014/main" id="{4A15BECD-91A1-4FB9-8773-1BE571E5BC8E}"/>
              </a:ext>
            </a:extLst>
          </p:cNvPr>
          <p:cNvSpPr/>
          <p:nvPr/>
        </p:nvSpPr>
        <p:spPr>
          <a:xfrm>
            <a:off x="481912" y="4830076"/>
            <a:ext cx="2726131" cy="369332"/>
          </a:xfrm>
          <a:prstGeom prst="rect">
            <a:avLst/>
          </a:prstGeom>
        </p:spPr>
        <p:txBody>
          <a:bodyPr wrap="none">
            <a:spAutoFit/>
          </a:bodyPr>
          <a:lstStyle/>
          <a:p>
            <a:r>
              <a:rPr lang="en-US" dirty="0">
                <a:solidFill>
                  <a:srgbClr val="0070C0"/>
                </a:solidFill>
                <a:latin typeface="Times New Roman" panose="02020603050405020304" pitchFamily="18" charset="0"/>
                <a:cs typeface="Times New Roman" panose="02020603050405020304" pitchFamily="18" charset="0"/>
                <a:hlinkClick r:id="rId6"/>
              </a:rPr>
              <a:t>Explaining 5/2 Valves.MP4</a:t>
            </a:r>
            <a:endParaRPr lang="en-US" dirty="0">
              <a:solidFill>
                <a:srgbClr val="0070C0"/>
              </a:solidFill>
              <a:latin typeface="Times New Roman" panose="02020603050405020304" pitchFamily="18" charset="0"/>
              <a:cs typeface="Times New Roman" panose="02020603050405020304" pitchFamily="18" charset="0"/>
            </a:endParaRPr>
          </a:p>
        </p:txBody>
      </p:sp>
      <p:sp>
        <p:nvSpPr>
          <p:cNvPr id="45" name="Rectangle 44">
            <a:extLst>
              <a:ext uri="{FF2B5EF4-FFF2-40B4-BE49-F238E27FC236}">
                <a16:creationId xmlns:a16="http://schemas.microsoft.com/office/drawing/2014/main" id="{D39F3EC5-93E4-4C1A-8D63-211058280273}"/>
              </a:ext>
            </a:extLst>
          </p:cNvPr>
          <p:cNvSpPr/>
          <p:nvPr/>
        </p:nvSpPr>
        <p:spPr>
          <a:xfrm>
            <a:off x="3679540" y="4830076"/>
            <a:ext cx="4161332" cy="369332"/>
          </a:xfrm>
          <a:prstGeom prst="rect">
            <a:avLst/>
          </a:prstGeom>
        </p:spPr>
        <p:txBody>
          <a:bodyPr wrap="none">
            <a:spAutoFit/>
          </a:bodyPr>
          <a:lstStyle/>
          <a:p>
            <a:r>
              <a:rPr lang="en-US" dirty="0">
                <a:solidFill>
                  <a:srgbClr val="0070C0"/>
                </a:solidFill>
                <a:latin typeface="Times New Roman" panose="02020603050405020304" pitchFamily="18" charset="0"/>
                <a:cs typeface="Times New Roman" panose="02020603050405020304" pitchFamily="18" charset="0"/>
                <a:hlinkClick r:id="rId7"/>
              </a:rPr>
              <a:t>Moving RSLinx in Virtual Backplane.MP4</a:t>
            </a:r>
            <a:endParaRPr lang="en-US" dirty="0">
              <a:solidFill>
                <a:srgbClr val="0070C0"/>
              </a:solidFill>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1AE83913-25EA-471B-9597-CD27A9FBCEB4}"/>
              </a:ext>
            </a:extLst>
          </p:cNvPr>
          <p:cNvSpPr txBox="1"/>
          <p:nvPr/>
        </p:nvSpPr>
        <p:spPr>
          <a:xfrm>
            <a:off x="350213" y="5298955"/>
            <a:ext cx="11705728" cy="954107"/>
          </a:xfrm>
          <a:prstGeom prst="rect">
            <a:avLst/>
          </a:prstGeom>
          <a:solidFill>
            <a:schemeClr val="bg1"/>
          </a:solidFill>
        </p:spPr>
        <p:txBody>
          <a:bodyPr wrap="square" rtlCol="0">
            <a:spAutoFit/>
          </a:bodyPr>
          <a:lstStyle/>
          <a:p>
            <a:pPr algn="ctr"/>
            <a:r>
              <a:rPr lang="en-US" sz="2000" b="1" dirty="0">
                <a:solidFill>
                  <a:srgbClr val="0070C0"/>
                </a:solidFill>
                <a:latin typeface="Times New Roman" panose="02020603050405020304" pitchFamily="18" charset="0"/>
                <a:cs typeface="Times New Roman" panose="02020603050405020304" pitchFamily="18" charset="0"/>
              </a:rPr>
              <a:t>Load the MP4 into the LMS for students to download and view</a:t>
            </a:r>
            <a:r>
              <a:rPr lang="en-US" sz="2000" dirty="0">
                <a:solidFill>
                  <a:srgbClr val="0070C0"/>
                </a:solidFill>
                <a:latin typeface="Times New Roman" panose="02020603050405020304" pitchFamily="18" charset="0"/>
                <a:cs typeface="Times New Roman" panose="02020603050405020304" pitchFamily="18" charset="0"/>
              </a:rPr>
              <a:t>: </a:t>
            </a:r>
          </a:p>
          <a:p>
            <a:pPr algn="ctr"/>
            <a:r>
              <a:rPr lang="en-US" sz="1600" b="1" dirty="0">
                <a:solidFill>
                  <a:srgbClr val="0070C0"/>
                </a:solidFill>
                <a:latin typeface="Times New Roman" panose="02020603050405020304" pitchFamily="18" charset="0"/>
                <a:cs typeface="Times New Roman" panose="02020603050405020304" pitchFamily="18" charset="0"/>
              </a:rPr>
              <a:t>OR</a:t>
            </a:r>
          </a:p>
          <a:p>
            <a:pPr algn="ctr"/>
            <a:r>
              <a:rPr lang="en-US" sz="2000" b="1" dirty="0">
                <a:solidFill>
                  <a:srgbClr val="0070C0"/>
                </a:solidFill>
                <a:latin typeface="Times New Roman" panose="02020603050405020304" pitchFamily="18" charset="0"/>
                <a:cs typeface="Times New Roman" panose="02020603050405020304" pitchFamily="18" charset="0"/>
              </a:rPr>
              <a:t>Upload the MP4 to YouTube, then insert Link into the LMS for students to view:</a:t>
            </a:r>
            <a:endParaRPr lang="en-US" sz="2000" dirty="0">
              <a:solidFill>
                <a:srgbClr val="0070C0"/>
              </a:solidFill>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904DA941-42BC-4E6B-B02A-4BC7018F1A18}"/>
              </a:ext>
            </a:extLst>
          </p:cNvPr>
          <p:cNvSpPr txBox="1"/>
          <p:nvPr/>
        </p:nvSpPr>
        <p:spPr>
          <a:xfrm>
            <a:off x="726080" y="6336942"/>
            <a:ext cx="10968772" cy="369332"/>
          </a:xfrm>
          <a:prstGeom prst="rect">
            <a:avLst/>
          </a:prstGeom>
          <a:noFill/>
        </p:spPr>
        <p:txBody>
          <a:bodyPr wrap="none" rtlCol="0">
            <a:spAutoFit/>
          </a:bodyPr>
          <a:lstStyle/>
          <a:p>
            <a:r>
              <a:rPr lang="en-US" dirty="0">
                <a:solidFill>
                  <a:srgbClr val="0070C0"/>
                </a:solidFill>
              </a:rPr>
              <a:t>**Camtasia Producer compresses the MP4 to a smaller file size, making uploading and downloading more efficient.</a:t>
            </a:r>
          </a:p>
        </p:txBody>
      </p:sp>
    </p:spTree>
    <p:extLst>
      <p:ext uri="{BB962C8B-B14F-4D97-AF65-F5344CB8AC3E}">
        <p14:creationId xmlns:p14="http://schemas.microsoft.com/office/powerpoint/2010/main" val="2177640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E28C76-F2A5-47C1-9F23-E8B3A8D90380}"/>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50724" y="1528779"/>
            <a:ext cx="11757546" cy="4401205"/>
          </a:xfrm>
          <a:prstGeom prst="rect">
            <a:avLst/>
          </a:prstGeom>
          <a:noFill/>
        </p:spPr>
        <p:txBody>
          <a:bodyPr wrap="squar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Informational PDF, which are sometimes termed Targeted Learning Objects are usually created in either Word or PPT.  The examples I have are with PPT.  These will many times have a graphic, then an explanation.  </a:t>
            </a:r>
          </a:p>
          <a:p>
            <a:r>
              <a:rPr lang="en-US" sz="2400" dirty="0">
                <a:solidFill>
                  <a:srgbClr val="0070C0"/>
                </a:solidFill>
                <a:latin typeface="Times New Roman" panose="02020603050405020304" pitchFamily="18" charset="0"/>
                <a:cs typeface="Times New Roman" panose="02020603050405020304" pitchFamily="18" charset="0"/>
              </a:rPr>
              <a:t>Here are a few examples of Informational Learning Objects:</a:t>
            </a:r>
          </a:p>
          <a:p>
            <a:endParaRPr lang="en-US" sz="2400" dirty="0">
              <a:solidFill>
                <a:srgbClr val="0070C0"/>
              </a:solidFill>
              <a:latin typeface="Times New Roman" panose="02020603050405020304" pitchFamily="18" charset="0"/>
              <a:cs typeface="Times New Roman" panose="02020603050405020304" pitchFamily="18" charset="0"/>
            </a:endParaRPr>
          </a:p>
          <a:p>
            <a:r>
              <a:rPr lang="en-US" sz="3200" dirty="0">
                <a:solidFill>
                  <a:srgbClr val="0070C0"/>
                </a:solidFill>
                <a:latin typeface="Times New Roman" panose="02020603050405020304" pitchFamily="18" charset="0"/>
                <a:cs typeface="Times New Roman" panose="02020603050405020304" pitchFamily="18" charset="0"/>
                <a:hlinkClick r:id="rId2" action="ppaction://hlinkpres?slideindex=1&amp;slidetitle=">
                  <a:extLst>
                    <a:ext uri="{A12FA001-AC4F-418D-AE19-62706E023703}">
                      <ahyp:hlinkClr xmlns:ahyp="http://schemas.microsoft.com/office/drawing/2018/hyperlinkcolor" val="tx"/>
                    </a:ext>
                  </a:extLst>
                </a:hlinkClick>
              </a:rPr>
              <a:t>IND134 Module 5 Intro to Electrical circuits 050318</a:t>
            </a:r>
            <a:endParaRPr lang="en-US" sz="3200" dirty="0">
              <a:solidFill>
                <a:srgbClr val="0070C0"/>
              </a:solidFill>
              <a:latin typeface="Times New Roman" panose="02020603050405020304" pitchFamily="18" charset="0"/>
              <a:cs typeface="Times New Roman" panose="02020603050405020304" pitchFamily="18" charset="0"/>
            </a:endParaRPr>
          </a:p>
          <a:p>
            <a:endParaRPr lang="en-US" sz="3200" dirty="0">
              <a:solidFill>
                <a:srgbClr val="0070C0"/>
              </a:solidFill>
              <a:latin typeface="Times New Roman" panose="02020603050405020304" pitchFamily="18" charset="0"/>
              <a:cs typeface="Times New Roman" panose="02020603050405020304" pitchFamily="18" charset="0"/>
            </a:endParaRPr>
          </a:p>
          <a:p>
            <a:r>
              <a:rPr lang="en-US" sz="3200" dirty="0">
                <a:solidFill>
                  <a:srgbClr val="0070C0"/>
                </a:solidFill>
                <a:latin typeface="Times New Roman" panose="02020603050405020304" pitchFamily="18" charset="0"/>
                <a:cs typeface="Times New Roman" panose="02020603050405020304" pitchFamily="18" charset="0"/>
                <a:hlinkClick r:id="rId3" action="ppaction://hlinkpres?slideindex=1&amp;slidetitle=">
                  <a:extLst>
                    <a:ext uri="{A12FA001-AC4F-418D-AE19-62706E023703}">
                      <ahyp:hlinkClr xmlns:ahyp="http://schemas.microsoft.com/office/drawing/2018/hyperlinkcolor" val="tx"/>
                    </a:ext>
                  </a:extLst>
                </a:hlinkClick>
              </a:rPr>
              <a:t>IND223 Module 2 Motor Branch Circuits </a:t>
            </a:r>
            <a:r>
              <a:rPr lang="en-US" sz="3200" dirty="0" err="1">
                <a:solidFill>
                  <a:srgbClr val="0070C0"/>
                </a:solidFill>
                <a:latin typeface="Times New Roman" panose="02020603050405020304" pitchFamily="18" charset="0"/>
                <a:cs typeface="Times New Roman" panose="02020603050405020304" pitchFamily="18" charset="0"/>
                <a:hlinkClick r:id="rId3" action="ppaction://hlinkpres?slideindex=1&amp;slidetitle=">
                  <a:extLst>
                    <a:ext uri="{A12FA001-AC4F-418D-AE19-62706E023703}">
                      <ahyp:hlinkClr xmlns:ahyp="http://schemas.microsoft.com/office/drawing/2018/hyperlinkcolor" val="tx"/>
                    </a:ext>
                  </a:extLst>
                </a:hlinkClick>
              </a:rPr>
              <a:t>ver</a:t>
            </a:r>
            <a:r>
              <a:rPr lang="en-US" sz="3200" dirty="0">
                <a:solidFill>
                  <a:srgbClr val="0070C0"/>
                </a:solidFill>
                <a:latin typeface="Times New Roman" panose="02020603050405020304" pitchFamily="18" charset="0"/>
                <a:cs typeface="Times New Roman" panose="02020603050405020304" pitchFamily="18" charset="0"/>
                <a:hlinkClick r:id="rId3" action="ppaction://hlinkpres?slideindex=1&amp;slidetitle=">
                  <a:extLst>
                    <a:ext uri="{A12FA001-AC4F-418D-AE19-62706E023703}">
                      <ahyp:hlinkClr xmlns:ahyp="http://schemas.microsoft.com/office/drawing/2018/hyperlinkcolor" val="tx"/>
                    </a:ext>
                  </a:extLst>
                </a:hlinkClick>
              </a:rPr>
              <a:t> B</a:t>
            </a:r>
            <a:endParaRPr lang="en-US" sz="3200" dirty="0">
              <a:solidFill>
                <a:srgbClr val="0070C0"/>
              </a:solidFill>
              <a:latin typeface="Times New Roman" panose="02020603050405020304" pitchFamily="18" charset="0"/>
              <a:cs typeface="Times New Roman" panose="02020603050405020304" pitchFamily="18" charset="0"/>
            </a:endParaRPr>
          </a:p>
          <a:p>
            <a:endParaRPr lang="en-US" sz="3200" dirty="0">
              <a:solidFill>
                <a:srgbClr val="0070C0"/>
              </a:solidFill>
              <a:latin typeface="Times New Roman" panose="02020603050405020304" pitchFamily="18" charset="0"/>
              <a:cs typeface="Times New Roman" panose="02020603050405020304" pitchFamily="18" charset="0"/>
            </a:endParaRPr>
          </a:p>
          <a:p>
            <a:r>
              <a:rPr lang="en-US" sz="3200" dirty="0">
                <a:solidFill>
                  <a:srgbClr val="0070C0"/>
                </a:solidFill>
                <a:latin typeface="Times New Roman" panose="02020603050405020304" pitchFamily="18" charset="0"/>
                <a:cs typeface="Times New Roman" panose="02020603050405020304" pitchFamily="18" charset="0"/>
                <a:hlinkClick r:id="rId4" action="ppaction://hlinkpres?slideindex=1&amp;slidetitle=">
                  <a:extLst>
                    <a:ext uri="{A12FA001-AC4F-418D-AE19-62706E023703}">
                      <ahyp:hlinkClr xmlns:ahyp="http://schemas.microsoft.com/office/drawing/2018/hyperlinkcolor" val="tx"/>
                    </a:ext>
                  </a:extLst>
                </a:hlinkClick>
              </a:rPr>
              <a:t>IND220 Module 7 VFDs Basics</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045620" y="152643"/>
            <a:ext cx="9098966"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Informational Learning Objects (PDFs)</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5"/>
          <a:stretch>
            <a:fillRect/>
          </a:stretch>
        </p:blipFill>
        <p:spPr>
          <a:xfrm>
            <a:off x="9393984" y="6229429"/>
            <a:ext cx="2714286" cy="628571"/>
          </a:xfrm>
          <a:prstGeom prst="rect">
            <a:avLst/>
          </a:prstGeom>
        </p:spPr>
      </p:pic>
      <p:pic>
        <p:nvPicPr>
          <p:cNvPr id="8" name="Picture 7">
            <a:extLst>
              <a:ext uri="{FF2B5EF4-FFF2-40B4-BE49-F238E27FC236}">
                <a16:creationId xmlns:a16="http://schemas.microsoft.com/office/drawing/2014/main" id="{A9712D51-4665-4680-BBF7-69643512B1E8}"/>
              </a:ext>
            </a:extLst>
          </p:cNvPr>
          <p:cNvPicPr>
            <a:picLocks noChangeAspect="1"/>
          </p:cNvPicPr>
          <p:nvPr/>
        </p:nvPicPr>
        <p:blipFill>
          <a:blip r:embed="rId6"/>
          <a:stretch>
            <a:fillRect/>
          </a:stretch>
        </p:blipFill>
        <p:spPr>
          <a:xfrm>
            <a:off x="-8472" y="8083"/>
            <a:ext cx="1342002" cy="1148999"/>
          </a:xfrm>
          <a:prstGeom prst="rect">
            <a:avLst/>
          </a:prstGeom>
        </p:spPr>
      </p:pic>
    </p:spTree>
    <p:extLst>
      <p:ext uri="{BB962C8B-B14F-4D97-AF65-F5344CB8AC3E}">
        <p14:creationId xmlns:p14="http://schemas.microsoft.com/office/powerpoint/2010/main" val="2979140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6D93415-11F6-441A-811F-B36D88159814}"/>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24787" y="1271347"/>
            <a:ext cx="11317111" cy="1938992"/>
          </a:xfrm>
          <a:prstGeom prst="rect">
            <a:avLst/>
          </a:prstGeom>
          <a:noFill/>
        </p:spPr>
        <p:txBody>
          <a:bodyPr wrap="squar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Camtasia will be used to create instructional videos.  If Camtasia Recorder is started, I can start a video of my screen and add voice and even annotation to the video.  The videos are then produced in Camtasia 2019, then saved as an MP4 file.  Camtasia condenses the video.  The video is then loaded onto a YouTube channel, then the YouTube link is put into the LMS.</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155867" y="197861"/>
            <a:ext cx="4888646"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Instructional Videos:</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2"/>
          <a:stretch>
            <a:fillRect/>
          </a:stretch>
        </p:blipFill>
        <p:spPr>
          <a:xfrm>
            <a:off x="9393984" y="6229429"/>
            <a:ext cx="2714286" cy="628571"/>
          </a:xfrm>
          <a:prstGeom prst="rect">
            <a:avLst/>
          </a:prstGeom>
        </p:spPr>
      </p:pic>
      <p:sp>
        <p:nvSpPr>
          <p:cNvPr id="2" name="Rectangle 1">
            <a:extLst>
              <a:ext uri="{FF2B5EF4-FFF2-40B4-BE49-F238E27FC236}">
                <a16:creationId xmlns:a16="http://schemas.microsoft.com/office/drawing/2014/main" id="{C1A0A331-A80A-465A-A9CF-E391205274B2}"/>
              </a:ext>
            </a:extLst>
          </p:cNvPr>
          <p:cNvSpPr/>
          <p:nvPr/>
        </p:nvSpPr>
        <p:spPr>
          <a:xfrm>
            <a:off x="569564" y="3136612"/>
            <a:ext cx="10716504" cy="584775"/>
          </a:xfrm>
          <a:prstGeom prst="rect">
            <a:avLst/>
          </a:prstGeom>
        </p:spPr>
        <p:txBody>
          <a:bodyPr wrap="square">
            <a:spAutoFit/>
          </a:bodyPr>
          <a:lstStyle/>
          <a:p>
            <a:r>
              <a:rPr lang="en-US" sz="3200" dirty="0">
                <a:solidFill>
                  <a:srgbClr val="0070C0"/>
                </a:solidFill>
                <a:highlight>
                  <a:srgbClr val="FFFFFF"/>
                </a:highlight>
                <a:latin typeface="Times New Roman" panose="02020603050405020304" pitchFamily="18" charset="0"/>
                <a:ea typeface="Roboto"/>
                <a:cs typeface="Times New Roman" panose="02020603050405020304" pitchFamily="18" charset="0"/>
                <a:hlinkClick r:id="rId3">
                  <a:extLst>
                    <a:ext uri="{A12FA001-AC4F-418D-AE19-62706E023703}">
                      <ahyp:hlinkClr xmlns:ahyp="http://schemas.microsoft.com/office/drawing/2018/hyperlinkcolor" val="tx"/>
                    </a:ext>
                  </a:extLst>
                </a:hlinkClick>
              </a:rPr>
              <a:t>IND134 Lab 4.1 Auto Return circuit in lab with print overlays 3</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DFEE815-6C07-4B5A-908C-B97DB31D1099}"/>
              </a:ext>
            </a:extLst>
          </p:cNvPr>
          <p:cNvSpPr/>
          <p:nvPr/>
        </p:nvSpPr>
        <p:spPr>
          <a:xfrm>
            <a:off x="569564" y="4285234"/>
            <a:ext cx="8299067" cy="584775"/>
          </a:xfrm>
          <a:prstGeom prst="rect">
            <a:avLst/>
          </a:prstGeom>
        </p:spPr>
        <p:txBody>
          <a:bodyPr wrap="none">
            <a:spAutoFit/>
          </a:bodyPr>
          <a:lstStyle/>
          <a:p>
            <a:r>
              <a:rPr lang="en-US" sz="3200" dirty="0">
                <a:solidFill>
                  <a:srgbClr val="0070C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IND220 Explanation of Lab 2.3 Circuit 1 082420</a:t>
            </a:r>
            <a:endParaRPr lang="en-US" sz="3200" b="0" i="0" dirty="0">
              <a:solidFill>
                <a:srgbClr val="0070C0"/>
              </a:solidFill>
              <a:effectLst/>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781D7563-3DA8-4DB6-ACA0-1F6B8A547E60}"/>
              </a:ext>
            </a:extLst>
          </p:cNvPr>
          <p:cNvSpPr/>
          <p:nvPr/>
        </p:nvSpPr>
        <p:spPr>
          <a:xfrm>
            <a:off x="569564" y="5433856"/>
            <a:ext cx="8299067" cy="584775"/>
          </a:xfrm>
          <a:prstGeom prst="rect">
            <a:avLst/>
          </a:prstGeom>
        </p:spPr>
        <p:txBody>
          <a:bodyPr wrap="none">
            <a:spAutoFit/>
          </a:bodyPr>
          <a:lstStyle/>
          <a:p>
            <a:r>
              <a:rPr lang="en-US" sz="3200" dirty="0">
                <a:latin typeface="Times New Roman" panose="02020603050405020304" pitchFamily="18" charset="0"/>
                <a:cs typeface="Times New Roman" panose="02020603050405020304" pitchFamily="18" charset="0"/>
                <a:hlinkClick r:id="rId5"/>
              </a:rPr>
              <a:t>IND220 Explanation of Lab 3.3 Circuit 1 091620</a:t>
            </a:r>
            <a:endParaRPr lang="en-US" sz="3200" b="0" i="0" dirty="0">
              <a:effectLst/>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55F336D-8646-4995-B2E7-42B0AE93017F}"/>
              </a:ext>
            </a:extLst>
          </p:cNvPr>
          <p:cNvPicPr>
            <a:picLocks noChangeAspect="1"/>
          </p:cNvPicPr>
          <p:nvPr/>
        </p:nvPicPr>
        <p:blipFill>
          <a:blip r:embed="rId6"/>
          <a:stretch>
            <a:fillRect/>
          </a:stretch>
        </p:blipFill>
        <p:spPr>
          <a:xfrm>
            <a:off x="-8472" y="8083"/>
            <a:ext cx="1342002" cy="1148999"/>
          </a:xfrm>
          <a:prstGeom prst="rect">
            <a:avLst/>
          </a:prstGeom>
        </p:spPr>
      </p:pic>
    </p:spTree>
    <p:extLst>
      <p:ext uri="{BB962C8B-B14F-4D97-AF65-F5344CB8AC3E}">
        <p14:creationId xmlns:p14="http://schemas.microsoft.com/office/powerpoint/2010/main" val="1397208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C249A62-9422-42CF-9B33-095B92E90737}"/>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38435" y="1161986"/>
            <a:ext cx="11317111" cy="1569660"/>
          </a:xfrm>
          <a:prstGeom prst="rect">
            <a:avLst/>
          </a:prstGeom>
          <a:noFill/>
        </p:spPr>
        <p:txBody>
          <a:bodyPr wrap="squar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WACOM is a company that makes a digitizing tablet that connects to the computer via USB or Bluetooth.  The tablet allows the user to draw on the screen of a computer that is not a touchscreen.  Many touchscreen computers come with a stylus for drawing on the screen, instead of using a Wacom Tablet.</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214172" y="148694"/>
            <a:ext cx="8755923"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Annotating on the Screen in Camtasia</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2"/>
          <a:stretch>
            <a:fillRect/>
          </a:stretch>
        </p:blipFill>
        <p:spPr>
          <a:xfrm>
            <a:off x="9393984" y="6229429"/>
            <a:ext cx="2714286" cy="628571"/>
          </a:xfrm>
          <a:prstGeom prst="rect">
            <a:avLst/>
          </a:prstGeom>
        </p:spPr>
      </p:pic>
      <p:pic>
        <p:nvPicPr>
          <p:cNvPr id="2" name="Picture 1">
            <a:extLst>
              <a:ext uri="{FF2B5EF4-FFF2-40B4-BE49-F238E27FC236}">
                <a16:creationId xmlns:a16="http://schemas.microsoft.com/office/drawing/2014/main" id="{C6D36666-99C9-48EE-A0C6-F2362E3B779A}"/>
              </a:ext>
            </a:extLst>
          </p:cNvPr>
          <p:cNvPicPr>
            <a:picLocks noChangeAspect="1"/>
          </p:cNvPicPr>
          <p:nvPr/>
        </p:nvPicPr>
        <p:blipFill>
          <a:blip r:embed="rId3"/>
          <a:stretch>
            <a:fillRect/>
          </a:stretch>
        </p:blipFill>
        <p:spPr>
          <a:xfrm>
            <a:off x="850022" y="2767712"/>
            <a:ext cx="4178560" cy="3701327"/>
          </a:xfrm>
          <a:prstGeom prst="rect">
            <a:avLst/>
          </a:prstGeom>
        </p:spPr>
      </p:pic>
      <p:pic>
        <p:nvPicPr>
          <p:cNvPr id="3" name="Picture 2">
            <a:extLst>
              <a:ext uri="{FF2B5EF4-FFF2-40B4-BE49-F238E27FC236}">
                <a16:creationId xmlns:a16="http://schemas.microsoft.com/office/drawing/2014/main" id="{967E718D-D6E9-4CF5-8F05-EE6D6E231877}"/>
              </a:ext>
            </a:extLst>
          </p:cNvPr>
          <p:cNvPicPr>
            <a:picLocks noChangeAspect="1"/>
          </p:cNvPicPr>
          <p:nvPr/>
        </p:nvPicPr>
        <p:blipFill>
          <a:blip r:embed="rId4"/>
          <a:stretch>
            <a:fillRect/>
          </a:stretch>
        </p:blipFill>
        <p:spPr>
          <a:xfrm>
            <a:off x="6045159" y="3124192"/>
            <a:ext cx="5650972" cy="3105237"/>
          </a:xfrm>
          <a:prstGeom prst="rect">
            <a:avLst/>
          </a:prstGeom>
        </p:spPr>
      </p:pic>
      <p:pic>
        <p:nvPicPr>
          <p:cNvPr id="9" name="Picture 8">
            <a:extLst>
              <a:ext uri="{FF2B5EF4-FFF2-40B4-BE49-F238E27FC236}">
                <a16:creationId xmlns:a16="http://schemas.microsoft.com/office/drawing/2014/main" id="{528B9215-B6A0-4EA1-B304-1E8C1012D65C}"/>
              </a:ext>
            </a:extLst>
          </p:cNvPr>
          <p:cNvPicPr>
            <a:picLocks noChangeAspect="1"/>
          </p:cNvPicPr>
          <p:nvPr/>
        </p:nvPicPr>
        <p:blipFill>
          <a:blip r:embed="rId5"/>
          <a:stretch>
            <a:fillRect/>
          </a:stretch>
        </p:blipFill>
        <p:spPr>
          <a:xfrm>
            <a:off x="-8472" y="8083"/>
            <a:ext cx="1342002" cy="1148999"/>
          </a:xfrm>
          <a:prstGeom prst="rect">
            <a:avLst/>
          </a:prstGeom>
        </p:spPr>
      </p:pic>
    </p:spTree>
    <p:extLst>
      <p:ext uri="{BB962C8B-B14F-4D97-AF65-F5344CB8AC3E}">
        <p14:creationId xmlns:p14="http://schemas.microsoft.com/office/powerpoint/2010/main" val="582258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C249A62-9422-42CF-9B33-095B92E90737}"/>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20722" y="1560398"/>
            <a:ext cx="5138382" cy="1015663"/>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The WACOM tablet, or stylus on a touchscreen will allow the Faculty to draw on a picture, similar to drawing on a whiteboard.</a:t>
            </a:r>
          </a:p>
        </p:txBody>
      </p:sp>
      <p:sp>
        <p:nvSpPr>
          <p:cNvPr id="5" name="TextBox 4"/>
          <p:cNvSpPr txBox="1"/>
          <p:nvPr/>
        </p:nvSpPr>
        <p:spPr>
          <a:xfrm>
            <a:off x="1695556" y="161571"/>
            <a:ext cx="9987029" cy="707886"/>
          </a:xfrm>
          <a:prstGeom prst="rect">
            <a:avLst/>
          </a:prstGeom>
          <a:noFill/>
        </p:spPr>
        <p:txBody>
          <a:bodyPr wrap="none" rtlCol="0">
            <a:spAutoFit/>
          </a:bodyPr>
          <a:lstStyle/>
          <a:p>
            <a:r>
              <a:rPr lang="en-US" sz="4000" dirty="0">
                <a:solidFill>
                  <a:srgbClr val="0070C0"/>
                </a:solidFill>
                <a:latin typeface="Times New Roman" panose="02020603050405020304" pitchFamily="18" charset="0"/>
                <a:cs typeface="Times New Roman" panose="02020603050405020304" pitchFamily="18" charset="0"/>
              </a:rPr>
              <a:t>Annotating on the Screen in Camtasia Recorder</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2"/>
          <a:stretch>
            <a:fillRect/>
          </a:stretch>
        </p:blipFill>
        <p:spPr>
          <a:xfrm>
            <a:off x="9393984" y="6229429"/>
            <a:ext cx="2714286" cy="628571"/>
          </a:xfrm>
          <a:prstGeom prst="rect">
            <a:avLst/>
          </a:prstGeom>
        </p:spPr>
      </p:pic>
      <p:pic>
        <p:nvPicPr>
          <p:cNvPr id="9" name="Picture 8">
            <a:extLst>
              <a:ext uri="{FF2B5EF4-FFF2-40B4-BE49-F238E27FC236}">
                <a16:creationId xmlns:a16="http://schemas.microsoft.com/office/drawing/2014/main" id="{528B9215-B6A0-4EA1-B304-1E8C1012D65C}"/>
              </a:ext>
            </a:extLst>
          </p:cNvPr>
          <p:cNvPicPr>
            <a:picLocks noChangeAspect="1"/>
          </p:cNvPicPr>
          <p:nvPr/>
        </p:nvPicPr>
        <p:blipFill>
          <a:blip r:embed="rId3"/>
          <a:stretch>
            <a:fillRect/>
          </a:stretch>
        </p:blipFill>
        <p:spPr>
          <a:xfrm>
            <a:off x="-8472" y="8083"/>
            <a:ext cx="1342002" cy="1148999"/>
          </a:xfrm>
          <a:prstGeom prst="rect">
            <a:avLst/>
          </a:prstGeom>
        </p:spPr>
      </p:pic>
      <p:pic>
        <p:nvPicPr>
          <p:cNvPr id="7" name="Picture 6">
            <a:extLst>
              <a:ext uri="{FF2B5EF4-FFF2-40B4-BE49-F238E27FC236}">
                <a16:creationId xmlns:a16="http://schemas.microsoft.com/office/drawing/2014/main" id="{E8D582FA-2577-439B-AE1B-AC395CAC1D01}"/>
              </a:ext>
            </a:extLst>
          </p:cNvPr>
          <p:cNvPicPr>
            <a:picLocks noChangeAspect="1"/>
          </p:cNvPicPr>
          <p:nvPr/>
        </p:nvPicPr>
        <p:blipFill>
          <a:blip r:embed="rId4"/>
          <a:stretch>
            <a:fillRect/>
          </a:stretch>
        </p:blipFill>
        <p:spPr>
          <a:xfrm>
            <a:off x="5196577" y="1157082"/>
            <a:ext cx="6986951" cy="3400728"/>
          </a:xfrm>
          <a:prstGeom prst="rect">
            <a:avLst/>
          </a:prstGeom>
        </p:spPr>
      </p:pic>
      <p:pic>
        <p:nvPicPr>
          <p:cNvPr id="10" name="Picture 9">
            <a:extLst>
              <a:ext uri="{FF2B5EF4-FFF2-40B4-BE49-F238E27FC236}">
                <a16:creationId xmlns:a16="http://schemas.microsoft.com/office/drawing/2014/main" id="{F7745172-EA3A-4579-AEAF-93A4949FE288}"/>
              </a:ext>
            </a:extLst>
          </p:cNvPr>
          <p:cNvPicPr>
            <a:picLocks noChangeAspect="1"/>
          </p:cNvPicPr>
          <p:nvPr/>
        </p:nvPicPr>
        <p:blipFill>
          <a:blip r:embed="rId5"/>
          <a:stretch>
            <a:fillRect/>
          </a:stretch>
        </p:blipFill>
        <p:spPr>
          <a:xfrm>
            <a:off x="19981" y="3400069"/>
            <a:ext cx="6572152" cy="3457931"/>
          </a:xfrm>
          <a:prstGeom prst="rect">
            <a:avLst/>
          </a:prstGeom>
        </p:spPr>
      </p:pic>
    </p:spTree>
    <p:extLst>
      <p:ext uri="{BB962C8B-B14F-4D97-AF65-F5344CB8AC3E}">
        <p14:creationId xmlns:p14="http://schemas.microsoft.com/office/powerpoint/2010/main" val="2856673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1E79276-A663-4C7E-B86F-F94FEDD75803}"/>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562189" y="97435"/>
            <a:ext cx="5825377"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Video Links in the LMS:</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2"/>
          <a:stretch>
            <a:fillRect/>
          </a:stretch>
        </p:blipFill>
        <p:spPr>
          <a:xfrm>
            <a:off x="9393984" y="6229429"/>
            <a:ext cx="2714286" cy="628571"/>
          </a:xfrm>
          <a:prstGeom prst="rect">
            <a:avLst/>
          </a:prstGeom>
        </p:spPr>
      </p:pic>
      <p:pic>
        <p:nvPicPr>
          <p:cNvPr id="18" name="Picture 17">
            <a:extLst>
              <a:ext uri="{FF2B5EF4-FFF2-40B4-BE49-F238E27FC236}">
                <a16:creationId xmlns:a16="http://schemas.microsoft.com/office/drawing/2014/main" id="{87916F78-9D2C-49D7-B364-F0BCC1E5F70A}"/>
              </a:ext>
            </a:extLst>
          </p:cNvPr>
          <p:cNvPicPr>
            <a:picLocks noChangeAspect="1"/>
          </p:cNvPicPr>
          <p:nvPr/>
        </p:nvPicPr>
        <p:blipFill>
          <a:blip r:embed="rId3"/>
          <a:stretch>
            <a:fillRect/>
          </a:stretch>
        </p:blipFill>
        <p:spPr>
          <a:xfrm>
            <a:off x="-8472" y="8083"/>
            <a:ext cx="1342002" cy="1148999"/>
          </a:xfrm>
          <a:prstGeom prst="rect">
            <a:avLst/>
          </a:prstGeom>
        </p:spPr>
      </p:pic>
      <p:sp>
        <p:nvSpPr>
          <p:cNvPr id="14" name="TextBox 13">
            <a:extLst>
              <a:ext uri="{FF2B5EF4-FFF2-40B4-BE49-F238E27FC236}">
                <a16:creationId xmlns:a16="http://schemas.microsoft.com/office/drawing/2014/main" id="{C408ACEF-7453-417D-875C-99EC563E15E6}"/>
              </a:ext>
            </a:extLst>
          </p:cNvPr>
          <p:cNvSpPr txBox="1"/>
          <p:nvPr/>
        </p:nvSpPr>
        <p:spPr>
          <a:xfrm>
            <a:off x="715999" y="1185962"/>
            <a:ext cx="11317111" cy="4185761"/>
          </a:xfrm>
          <a:prstGeom prst="rect">
            <a:avLst/>
          </a:prstGeom>
          <a:noFill/>
        </p:spPr>
        <p:txBody>
          <a:bodyPr wrap="squar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Video Links (or MP4 videos) are loaded into your LMS so students can view the videos from the computer or portable devices.  Where do these links originate?</a:t>
            </a:r>
          </a:p>
          <a:p>
            <a:pPr marL="514350" indent="-514350">
              <a:lnSpc>
                <a:spcPct val="150000"/>
              </a:lnSpc>
              <a:buAutoNum type="arabicPeriod"/>
            </a:pPr>
            <a:r>
              <a:rPr lang="en-US" sz="3200" dirty="0">
                <a:solidFill>
                  <a:srgbClr val="0070C0"/>
                </a:solidFill>
                <a:latin typeface="Times New Roman" panose="02020603050405020304" pitchFamily="18" charset="0"/>
                <a:cs typeface="Times New Roman" panose="02020603050405020304" pitchFamily="18" charset="0"/>
              </a:rPr>
              <a:t>Faculty finds a video on YouTube for students to view</a:t>
            </a:r>
          </a:p>
          <a:p>
            <a:pPr>
              <a:lnSpc>
                <a:spcPct val="150000"/>
              </a:lnSpc>
              <a:spcBef>
                <a:spcPts val="600"/>
              </a:spcBef>
            </a:pPr>
            <a:r>
              <a:rPr lang="en-US" sz="3200" dirty="0">
                <a:solidFill>
                  <a:srgbClr val="0070C0"/>
                </a:solidFill>
                <a:latin typeface="Times New Roman" panose="02020603050405020304" pitchFamily="18" charset="0"/>
                <a:cs typeface="Times New Roman" panose="02020603050405020304" pitchFamily="18" charset="0"/>
              </a:rPr>
              <a:t>2. Faculty finds a video on Skillscommons.org or Vimeo</a:t>
            </a:r>
          </a:p>
          <a:p>
            <a:pPr>
              <a:spcBef>
                <a:spcPts val="600"/>
              </a:spcBef>
            </a:pPr>
            <a:r>
              <a:rPr lang="en-US" sz="3200" dirty="0">
                <a:solidFill>
                  <a:srgbClr val="0070C0"/>
                </a:solidFill>
                <a:latin typeface="Times New Roman" panose="02020603050405020304" pitchFamily="18" charset="0"/>
                <a:cs typeface="Times New Roman" panose="02020603050405020304" pitchFamily="18" charset="0"/>
              </a:rPr>
              <a:t>3. Faculty creates their own video, then loads it into YouTube, or loads the MP4 into the LMS</a:t>
            </a:r>
          </a:p>
        </p:txBody>
      </p:sp>
    </p:spTree>
    <p:extLst>
      <p:ext uri="{BB962C8B-B14F-4D97-AF65-F5344CB8AC3E}">
        <p14:creationId xmlns:p14="http://schemas.microsoft.com/office/powerpoint/2010/main" val="1027617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1E79276-A663-4C7E-B86F-F94FEDD75803}"/>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562189" y="97435"/>
            <a:ext cx="6578724"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Storing Videos on YouTube:</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2"/>
          <a:stretch>
            <a:fillRect/>
          </a:stretch>
        </p:blipFill>
        <p:spPr>
          <a:xfrm>
            <a:off x="9393984" y="6229429"/>
            <a:ext cx="2714286" cy="628571"/>
          </a:xfrm>
          <a:prstGeom prst="rect">
            <a:avLst/>
          </a:prstGeom>
        </p:spPr>
      </p:pic>
      <p:pic>
        <p:nvPicPr>
          <p:cNvPr id="18" name="Picture 17">
            <a:extLst>
              <a:ext uri="{FF2B5EF4-FFF2-40B4-BE49-F238E27FC236}">
                <a16:creationId xmlns:a16="http://schemas.microsoft.com/office/drawing/2014/main" id="{87916F78-9D2C-49D7-B364-F0BCC1E5F70A}"/>
              </a:ext>
            </a:extLst>
          </p:cNvPr>
          <p:cNvPicPr>
            <a:picLocks noChangeAspect="1"/>
          </p:cNvPicPr>
          <p:nvPr/>
        </p:nvPicPr>
        <p:blipFill>
          <a:blip r:embed="rId3"/>
          <a:stretch>
            <a:fillRect/>
          </a:stretch>
        </p:blipFill>
        <p:spPr>
          <a:xfrm>
            <a:off x="-8472" y="8083"/>
            <a:ext cx="1342002" cy="1148999"/>
          </a:xfrm>
          <a:prstGeom prst="rect">
            <a:avLst/>
          </a:prstGeom>
        </p:spPr>
      </p:pic>
      <p:sp>
        <p:nvSpPr>
          <p:cNvPr id="14" name="TextBox 13">
            <a:extLst>
              <a:ext uri="{FF2B5EF4-FFF2-40B4-BE49-F238E27FC236}">
                <a16:creationId xmlns:a16="http://schemas.microsoft.com/office/drawing/2014/main" id="{C408ACEF-7453-417D-875C-99EC563E15E6}"/>
              </a:ext>
            </a:extLst>
          </p:cNvPr>
          <p:cNvSpPr txBox="1"/>
          <p:nvPr/>
        </p:nvSpPr>
        <p:spPr>
          <a:xfrm>
            <a:off x="791159" y="1411150"/>
            <a:ext cx="11317111" cy="4755148"/>
          </a:xfrm>
          <a:prstGeom prst="rect">
            <a:avLst/>
          </a:prstGeom>
          <a:noFill/>
        </p:spPr>
        <p:txBody>
          <a:bodyPr wrap="squar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If you create your own videos, you may decide to upload them to YouTube, and use the link in the LMS for students to view.</a:t>
            </a:r>
          </a:p>
          <a:p>
            <a:pPr marL="514350" indent="-514350">
              <a:lnSpc>
                <a:spcPct val="150000"/>
              </a:lnSpc>
              <a:buAutoNum type="arabicPeriod"/>
            </a:pPr>
            <a:r>
              <a:rPr lang="en-US" sz="3200" dirty="0">
                <a:solidFill>
                  <a:srgbClr val="0070C0"/>
                </a:solidFill>
                <a:latin typeface="Times New Roman" panose="02020603050405020304" pitchFamily="18" charset="0"/>
                <a:cs typeface="Times New Roman" panose="02020603050405020304" pitchFamily="18" charset="0"/>
              </a:rPr>
              <a:t>Your IT department should create a YouTube channel for you</a:t>
            </a:r>
          </a:p>
          <a:p>
            <a:pPr marL="514350" indent="-514350">
              <a:lnSpc>
                <a:spcPct val="150000"/>
              </a:lnSpc>
              <a:buAutoNum type="arabicPeriod"/>
            </a:pPr>
            <a:r>
              <a:rPr lang="en-US" sz="3200" dirty="0">
                <a:solidFill>
                  <a:srgbClr val="0070C0"/>
                </a:solidFill>
                <a:latin typeface="Times New Roman" panose="02020603050405020304" pitchFamily="18" charset="0"/>
                <a:cs typeface="Times New Roman" panose="02020603050405020304" pitchFamily="18" charset="0"/>
              </a:rPr>
              <a:t>Always have a way of documenting your video uploads</a:t>
            </a:r>
          </a:p>
          <a:p>
            <a:pPr>
              <a:lnSpc>
                <a:spcPct val="150000"/>
              </a:lnSpc>
              <a:spcBef>
                <a:spcPts val="600"/>
              </a:spcBef>
            </a:pPr>
            <a:r>
              <a:rPr lang="en-US" sz="3200" dirty="0">
                <a:solidFill>
                  <a:srgbClr val="0070C0"/>
                </a:solidFill>
                <a:latin typeface="Times New Roman" panose="02020603050405020304" pitchFamily="18" charset="0"/>
                <a:cs typeface="Times New Roman" panose="02020603050405020304" pitchFamily="18" charset="0"/>
              </a:rPr>
              <a:t>3. A Gmail account can give you a YouTube channel</a:t>
            </a:r>
          </a:p>
          <a:p>
            <a:pPr>
              <a:lnSpc>
                <a:spcPct val="150000"/>
              </a:lnSpc>
              <a:spcBef>
                <a:spcPts val="600"/>
              </a:spcBef>
            </a:pPr>
            <a:r>
              <a:rPr lang="en-US" sz="3200" dirty="0">
                <a:solidFill>
                  <a:srgbClr val="0070C0"/>
                </a:solidFill>
                <a:latin typeface="Times New Roman" panose="02020603050405020304" pitchFamily="18" charset="0"/>
                <a:cs typeface="Times New Roman" panose="02020603050405020304" pitchFamily="18" charset="0"/>
              </a:rPr>
              <a:t>4. Updating captions are important for ADA compliancy</a:t>
            </a:r>
          </a:p>
          <a:p>
            <a:pPr>
              <a:spcBef>
                <a:spcPts val="600"/>
              </a:spcBef>
            </a:pPr>
            <a:endParaRPr lang="en-US"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6561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1E79276-A663-4C7E-B86F-F94FEDD75803}"/>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67241" y="1314966"/>
            <a:ext cx="11317111" cy="1569660"/>
          </a:xfrm>
          <a:prstGeom prst="rect">
            <a:avLst/>
          </a:prstGeom>
          <a:noFill/>
        </p:spPr>
        <p:txBody>
          <a:bodyPr wrap="squar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YouTube is a great source for finding videos for the students to view, but also as a place for the faculty to store their videos.  A link from the video within the LMS, will allow the students to stream the video to their computer or portable devices.  Each video on YouTube has a unique Video Identifier.</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562189" y="97435"/>
            <a:ext cx="6578724"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Linking to YouTube Videos:</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2"/>
          <a:stretch>
            <a:fillRect/>
          </a:stretch>
        </p:blipFill>
        <p:spPr>
          <a:xfrm>
            <a:off x="9393984" y="6229429"/>
            <a:ext cx="2714286" cy="628571"/>
          </a:xfrm>
          <a:prstGeom prst="rect">
            <a:avLst/>
          </a:prstGeom>
        </p:spPr>
      </p:pic>
      <p:sp>
        <p:nvSpPr>
          <p:cNvPr id="13" name="TextBox 12">
            <a:extLst>
              <a:ext uri="{FF2B5EF4-FFF2-40B4-BE49-F238E27FC236}">
                <a16:creationId xmlns:a16="http://schemas.microsoft.com/office/drawing/2014/main" id="{5CFA34FB-21FB-4C88-8345-7FDE1B3B9358}"/>
              </a:ext>
            </a:extLst>
          </p:cNvPr>
          <p:cNvSpPr txBox="1"/>
          <p:nvPr/>
        </p:nvSpPr>
        <p:spPr>
          <a:xfrm>
            <a:off x="2019443" y="3978331"/>
            <a:ext cx="1863345"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Video Identifier</a:t>
            </a:r>
          </a:p>
        </p:txBody>
      </p:sp>
      <p:pic>
        <p:nvPicPr>
          <p:cNvPr id="18" name="Picture 17">
            <a:extLst>
              <a:ext uri="{FF2B5EF4-FFF2-40B4-BE49-F238E27FC236}">
                <a16:creationId xmlns:a16="http://schemas.microsoft.com/office/drawing/2014/main" id="{87916F78-9D2C-49D7-B364-F0BCC1E5F70A}"/>
              </a:ext>
            </a:extLst>
          </p:cNvPr>
          <p:cNvPicPr>
            <a:picLocks noChangeAspect="1"/>
          </p:cNvPicPr>
          <p:nvPr/>
        </p:nvPicPr>
        <p:blipFill>
          <a:blip r:embed="rId3"/>
          <a:stretch>
            <a:fillRect/>
          </a:stretch>
        </p:blipFill>
        <p:spPr>
          <a:xfrm>
            <a:off x="-8472" y="8083"/>
            <a:ext cx="1342002" cy="1148999"/>
          </a:xfrm>
          <a:prstGeom prst="rect">
            <a:avLst/>
          </a:prstGeom>
        </p:spPr>
      </p:pic>
      <p:sp>
        <p:nvSpPr>
          <p:cNvPr id="19" name="Rectangle 18">
            <a:extLst>
              <a:ext uri="{FF2B5EF4-FFF2-40B4-BE49-F238E27FC236}">
                <a16:creationId xmlns:a16="http://schemas.microsoft.com/office/drawing/2014/main" id="{954BA537-79F7-43AA-9574-0BA416D3AD39}"/>
              </a:ext>
            </a:extLst>
          </p:cNvPr>
          <p:cNvSpPr/>
          <p:nvPr/>
        </p:nvSpPr>
        <p:spPr>
          <a:xfrm>
            <a:off x="662529" y="3017467"/>
            <a:ext cx="10706667" cy="687881"/>
          </a:xfrm>
          <a:prstGeom prst="rect">
            <a:avLst/>
          </a:prstGeom>
        </p:spPr>
        <p:txBody>
          <a:bodyPr wrap="square">
            <a:spAutoFit/>
          </a:bodyPr>
          <a:lstStyle/>
          <a:p>
            <a:pPr>
              <a:lnSpc>
                <a:spcPct val="115000"/>
              </a:lnSpc>
            </a:pPr>
            <a:r>
              <a:rPr lang="en-US"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YouTube Video: T. Wylie,</a:t>
            </a:r>
            <a:r>
              <a:rPr lang="en-US" dirty="0">
                <a:solidFill>
                  <a:srgbClr val="0070C0"/>
                </a:solidFill>
                <a:highlight>
                  <a:srgbClr val="FFFFFF"/>
                </a:highlight>
                <a:latin typeface="Times New Roman" panose="02020603050405020304" pitchFamily="18" charset="0"/>
                <a:ea typeface="Roboto"/>
                <a:cs typeface="Times New Roman" panose="02020603050405020304" pitchFamily="18" charset="0"/>
              </a:rPr>
              <a:t> Video on setting RSLinx and </a:t>
            </a:r>
            <a:r>
              <a:rPr lang="en-US" dirty="0" err="1">
                <a:solidFill>
                  <a:srgbClr val="0070C0"/>
                </a:solidFill>
                <a:highlight>
                  <a:srgbClr val="FFFFFF"/>
                </a:highlight>
                <a:latin typeface="Times New Roman" panose="02020603050405020304" pitchFamily="18" charset="0"/>
                <a:ea typeface="Roboto"/>
                <a:cs typeface="Times New Roman" panose="02020603050405020304" pitchFamily="18" charset="0"/>
              </a:rPr>
              <a:t>FTLinx</a:t>
            </a:r>
            <a:r>
              <a:rPr lang="en-US" dirty="0">
                <a:solidFill>
                  <a:srgbClr val="0070C0"/>
                </a:solidFill>
                <a:highlight>
                  <a:srgbClr val="FFFFFF"/>
                </a:highlight>
                <a:latin typeface="Times New Roman" panose="02020603050405020304" pitchFamily="18" charset="0"/>
                <a:ea typeface="Roboto"/>
                <a:cs typeface="Times New Roman" panose="02020603050405020304" pitchFamily="18" charset="0"/>
              </a:rPr>
              <a:t> on virtual backplane, 12/4/20</a:t>
            </a:r>
            <a:endParaRPr lang="en-US" dirty="0">
              <a:solidFill>
                <a:srgbClr val="0070C0"/>
              </a:solidFill>
              <a:latin typeface="Times New Roman" panose="02020603050405020304" pitchFamily="18" charset="0"/>
              <a:ea typeface="Arial" panose="020B0604020202020204" pitchFamily="34" charset="0"/>
              <a:cs typeface="Times New Roman" panose="02020603050405020304" pitchFamily="18" charset="0"/>
            </a:endParaRPr>
          </a:p>
          <a:p>
            <a:r>
              <a:rPr lang="en-US" dirty="0">
                <a:solidFill>
                  <a:srgbClr val="0070C0"/>
                </a:solidFill>
                <a:latin typeface="Times New Roman" panose="02020603050405020304" pitchFamily="18" charset="0"/>
                <a:ea typeface="Arial" panose="020B06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https://youtu.be/POSmMFjfajg</a:t>
            </a:r>
            <a:endParaRPr lang="en-US" dirty="0">
              <a:solidFill>
                <a:srgbClr val="0070C0"/>
              </a:solidFill>
              <a:latin typeface="Times New Roman" panose="02020603050405020304" pitchFamily="18" charset="0"/>
              <a:cs typeface="Times New Roman" panose="02020603050405020304" pitchFamily="18" charset="0"/>
            </a:endParaRPr>
          </a:p>
        </p:txBody>
      </p:sp>
      <p:sp>
        <p:nvSpPr>
          <p:cNvPr id="20" name="Right Brace 19">
            <a:extLst>
              <a:ext uri="{FF2B5EF4-FFF2-40B4-BE49-F238E27FC236}">
                <a16:creationId xmlns:a16="http://schemas.microsoft.com/office/drawing/2014/main" id="{F048DE97-9DAB-4AFB-87F8-B03BE02D2FFC}"/>
              </a:ext>
            </a:extLst>
          </p:cNvPr>
          <p:cNvSpPr/>
          <p:nvPr/>
        </p:nvSpPr>
        <p:spPr>
          <a:xfrm rot="5400000">
            <a:off x="2766400" y="3132825"/>
            <a:ext cx="271411" cy="1347214"/>
          </a:xfrm>
          <a:prstGeom prst="rightBrace">
            <a:avLst>
              <a:gd name="adj1" fmla="val 8333"/>
              <a:gd name="adj2" fmla="val 48503"/>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a:extLst>
              <a:ext uri="{FF2B5EF4-FFF2-40B4-BE49-F238E27FC236}">
                <a16:creationId xmlns:a16="http://schemas.microsoft.com/office/drawing/2014/main" id="{7D862E7B-5020-48B4-9ABC-3E1F08AA488F}"/>
              </a:ext>
            </a:extLst>
          </p:cNvPr>
          <p:cNvSpPr/>
          <p:nvPr/>
        </p:nvSpPr>
        <p:spPr>
          <a:xfrm>
            <a:off x="567240" y="4878627"/>
            <a:ext cx="5918030" cy="646331"/>
          </a:xfrm>
          <a:prstGeom prst="rect">
            <a:avLst/>
          </a:prstGeom>
        </p:spPr>
        <p:txBody>
          <a:bodyPr wrap="none">
            <a:spAutoFit/>
          </a:bodyPr>
          <a:lstStyle/>
          <a:p>
            <a:r>
              <a:rPr lang="en-US" dirty="0">
                <a:solidFill>
                  <a:srgbClr val="0070C0"/>
                </a:solidFill>
                <a:latin typeface="Times New Roman" panose="02020603050405020304" pitchFamily="18" charset="0"/>
                <a:cs typeface="Times New Roman" panose="02020603050405020304" pitchFamily="18" charset="0"/>
                <a:hlinkClick r:id="rId5"/>
              </a:rPr>
              <a:t>https://www.youtube.com/watch?v=1K0YF1foxVk&amp;t=3m10s</a:t>
            </a:r>
            <a:endParaRPr lang="en-US" dirty="0">
              <a:solidFill>
                <a:srgbClr val="0070C0"/>
              </a:solidFill>
              <a:latin typeface="Times New Roman" panose="02020603050405020304" pitchFamily="18" charset="0"/>
              <a:cs typeface="Times New Roman" panose="02020603050405020304" pitchFamily="18" charset="0"/>
            </a:endParaRPr>
          </a:p>
          <a:p>
            <a:endParaRPr lang="en-US" dirty="0">
              <a:solidFill>
                <a:srgbClr val="0070C0"/>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E2F3E9D6-F774-4F5F-AC1C-B8968A7E0472}"/>
              </a:ext>
            </a:extLst>
          </p:cNvPr>
          <p:cNvSpPr/>
          <p:nvPr/>
        </p:nvSpPr>
        <p:spPr>
          <a:xfrm>
            <a:off x="567240" y="5897383"/>
            <a:ext cx="7232455" cy="646331"/>
          </a:xfrm>
          <a:prstGeom prst="rect">
            <a:avLst/>
          </a:prstGeom>
        </p:spPr>
        <p:txBody>
          <a:bodyPr wrap="square">
            <a:spAutoFit/>
          </a:bodyPr>
          <a:lstStyle/>
          <a:p>
            <a:r>
              <a:rPr lang="en-US" dirty="0">
                <a:solidFill>
                  <a:srgbClr val="0070C0"/>
                </a:solidFill>
                <a:latin typeface="Times New Roman" panose="02020603050405020304" pitchFamily="18" charset="0"/>
                <a:cs typeface="Times New Roman" panose="02020603050405020304" pitchFamily="18" charset="0"/>
                <a:hlinkClick r:id="rId6"/>
              </a:rPr>
              <a:t>https://www.youtube.com/embed/SMsYHbtYnK8?start=50&amp;end=60</a:t>
            </a:r>
            <a:endParaRPr lang="en-US" dirty="0">
              <a:solidFill>
                <a:srgbClr val="0070C0"/>
              </a:solidFill>
              <a:latin typeface="Times New Roman" panose="02020603050405020304" pitchFamily="18" charset="0"/>
              <a:cs typeface="Times New Roman" panose="02020603050405020304" pitchFamily="18" charset="0"/>
            </a:endParaRPr>
          </a:p>
          <a:p>
            <a:endParaRPr lang="en-US" dirty="0">
              <a:solidFill>
                <a:srgbClr val="0070C0"/>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ABE5ADE4-F37F-4A08-9892-F469E0FA0BE9}"/>
              </a:ext>
            </a:extLst>
          </p:cNvPr>
          <p:cNvSpPr/>
          <p:nvPr/>
        </p:nvSpPr>
        <p:spPr>
          <a:xfrm>
            <a:off x="567240" y="4506136"/>
            <a:ext cx="9689327" cy="385362"/>
          </a:xfrm>
          <a:prstGeom prst="rect">
            <a:avLst/>
          </a:prstGeom>
        </p:spPr>
        <p:txBody>
          <a:bodyPr wrap="square">
            <a:spAutoFit/>
          </a:bodyPr>
          <a:lstStyle/>
          <a:p>
            <a:pPr>
              <a:lnSpc>
                <a:spcPct val="115000"/>
              </a:lnSpc>
            </a:pPr>
            <a:r>
              <a:rPr lang="en-US"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YouTube Video URL that will have the video start at a specific time:</a:t>
            </a:r>
          </a:p>
        </p:txBody>
      </p:sp>
      <p:sp>
        <p:nvSpPr>
          <p:cNvPr id="24" name="Rectangle 23">
            <a:extLst>
              <a:ext uri="{FF2B5EF4-FFF2-40B4-BE49-F238E27FC236}">
                <a16:creationId xmlns:a16="http://schemas.microsoft.com/office/drawing/2014/main" id="{7E052CC1-F138-4D2C-B3B9-8591AE0E8F1C}"/>
              </a:ext>
            </a:extLst>
          </p:cNvPr>
          <p:cNvSpPr/>
          <p:nvPr/>
        </p:nvSpPr>
        <p:spPr>
          <a:xfrm>
            <a:off x="514924" y="5524958"/>
            <a:ext cx="9689327" cy="385362"/>
          </a:xfrm>
          <a:prstGeom prst="rect">
            <a:avLst/>
          </a:prstGeom>
        </p:spPr>
        <p:txBody>
          <a:bodyPr wrap="square">
            <a:spAutoFit/>
          </a:bodyPr>
          <a:lstStyle/>
          <a:p>
            <a:pPr>
              <a:lnSpc>
                <a:spcPct val="115000"/>
              </a:lnSpc>
            </a:pPr>
            <a:r>
              <a:rPr lang="en-US"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YouTube Video URL that will have the video start at a specific time, and end at a specific time:</a:t>
            </a:r>
          </a:p>
        </p:txBody>
      </p:sp>
    </p:spTree>
    <p:extLst>
      <p:ext uri="{BB962C8B-B14F-4D97-AF65-F5344CB8AC3E}">
        <p14:creationId xmlns:p14="http://schemas.microsoft.com/office/powerpoint/2010/main" val="3699740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DF76F5-A389-4CF8-B257-1653B11CC818}"/>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845294" y="147523"/>
            <a:ext cx="8348760"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Demonstration on Creating Objects:</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2"/>
          <a:stretch>
            <a:fillRect/>
          </a:stretch>
        </p:blipFill>
        <p:spPr>
          <a:xfrm>
            <a:off x="9393984" y="6229429"/>
            <a:ext cx="2714286" cy="628571"/>
          </a:xfrm>
          <a:prstGeom prst="rect">
            <a:avLst/>
          </a:prstGeom>
        </p:spPr>
      </p:pic>
      <p:sp>
        <p:nvSpPr>
          <p:cNvPr id="7" name="TextBox 6">
            <a:extLst>
              <a:ext uri="{FF2B5EF4-FFF2-40B4-BE49-F238E27FC236}">
                <a16:creationId xmlns:a16="http://schemas.microsoft.com/office/drawing/2014/main" id="{2D2208F8-E74A-4123-9E91-E5A17524CF4B}"/>
              </a:ext>
            </a:extLst>
          </p:cNvPr>
          <p:cNvSpPr txBox="1"/>
          <p:nvPr/>
        </p:nvSpPr>
        <p:spPr>
          <a:xfrm>
            <a:off x="569058" y="1237034"/>
            <a:ext cx="11317111" cy="5174493"/>
          </a:xfrm>
          <a:prstGeom prst="rect">
            <a:avLst/>
          </a:prstGeom>
          <a:noFill/>
        </p:spPr>
        <p:txBody>
          <a:bodyPr wrap="square" rtlCol="0">
            <a:spAutoFit/>
          </a:bodyPr>
          <a:lstStyle/>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1. Capturing with Snagit</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2. An Informational PDF</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3. Recording a video with Camtasia Recorder</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3. Voice over PowerPoint Video</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4. Editing a video with Camtasia</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5. Adding a video to another video</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6. Uploading to YouTube</a:t>
            </a:r>
          </a:p>
        </p:txBody>
      </p:sp>
      <p:pic>
        <p:nvPicPr>
          <p:cNvPr id="9" name="Picture 8">
            <a:extLst>
              <a:ext uri="{FF2B5EF4-FFF2-40B4-BE49-F238E27FC236}">
                <a16:creationId xmlns:a16="http://schemas.microsoft.com/office/drawing/2014/main" id="{BC36876B-7D56-47EF-A893-32E778339C2D}"/>
              </a:ext>
            </a:extLst>
          </p:cNvPr>
          <p:cNvPicPr>
            <a:picLocks noChangeAspect="1"/>
          </p:cNvPicPr>
          <p:nvPr/>
        </p:nvPicPr>
        <p:blipFill>
          <a:blip r:embed="rId3"/>
          <a:stretch>
            <a:fillRect/>
          </a:stretch>
        </p:blipFill>
        <p:spPr>
          <a:xfrm>
            <a:off x="-8472" y="8083"/>
            <a:ext cx="1342002" cy="1148999"/>
          </a:xfrm>
          <a:prstGeom prst="rect">
            <a:avLst/>
          </a:prstGeom>
        </p:spPr>
      </p:pic>
    </p:spTree>
    <p:extLst>
      <p:ext uri="{BB962C8B-B14F-4D97-AF65-F5344CB8AC3E}">
        <p14:creationId xmlns:p14="http://schemas.microsoft.com/office/powerpoint/2010/main" val="1488543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DF76F5-A389-4CF8-B257-1653B11CC818}"/>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624039" y="147523"/>
            <a:ext cx="6995698"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How-To Videos for Session 2:</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2"/>
          <a:stretch>
            <a:fillRect/>
          </a:stretch>
        </p:blipFill>
        <p:spPr>
          <a:xfrm>
            <a:off x="9393984" y="6229429"/>
            <a:ext cx="2714286" cy="628571"/>
          </a:xfrm>
          <a:prstGeom prst="rect">
            <a:avLst/>
          </a:prstGeom>
        </p:spPr>
      </p:pic>
      <p:pic>
        <p:nvPicPr>
          <p:cNvPr id="9" name="Picture 8">
            <a:extLst>
              <a:ext uri="{FF2B5EF4-FFF2-40B4-BE49-F238E27FC236}">
                <a16:creationId xmlns:a16="http://schemas.microsoft.com/office/drawing/2014/main" id="{BC36876B-7D56-47EF-A893-32E778339C2D}"/>
              </a:ext>
            </a:extLst>
          </p:cNvPr>
          <p:cNvPicPr>
            <a:picLocks noChangeAspect="1"/>
          </p:cNvPicPr>
          <p:nvPr/>
        </p:nvPicPr>
        <p:blipFill>
          <a:blip r:embed="rId3"/>
          <a:stretch>
            <a:fillRect/>
          </a:stretch>
        </p:blipFill>
        <p:spPr>
          <a:xfrm>
            <a:off x="-8472" y="8083"/>
            <a:ext cx="1342002" cy="1148999"/>
          </a:xfrm>
          <a:prstGeom prst="rect">
            <a:avLst/>
          </a:prstGeom>
        </p:spPr>
      </p:pic>
      <p:sp>
        <p:nvSpPr>
          <p:cNvPr id="2" name="Rectangle 1">
            <a:extLst>
              <a:ext uri="{FF2B5EF4-FFF2-40B4-BE49-F238E27FC236}">
                <a16:creationId xmlns:a16="http://schemas.microsoft.com/office/drawing/2014/main" id="{5297DCE8-D45C-4C76-B478-B4D3026B5C2E}"/>
              </a:ext>
            </a:extLst>
          </p:cNvPr>
          <p:cNvSpPr/>
          <p:nvPr/>
        </p:nvSpPr>
        <p:spPr>
          <a:xfrm>
            <a:off x="1281752" y="1159085"/>
            <a:ext cx="9628495" cy="5551392"/>
          </a:xfrm>
          <a:prstGeom prst="rect">
            <a:avLst/>
          </a:prstGeom>
        </p:spPr>
        <p:txBody>
          <a:bodyPr wrap="square">
            <a:spAutoFit/>
          </a:bodyPr>
          <a:lstStyle/>
          <a:p>
            <a:pPr>
              <a:lnSpc>
                <a:spcPct val="115000"/>
              </a:lnSpc>
            </a:pPr>
            <a:r>
              <a:rPr lang="en-US" dirty="0">
                <a:latin typeface="Arial" panose="020B0604020202020204" pitchFamily="34" charset="0"/>
                <a:ea typeface="Arial" panose="020B0604020202020204" pitchFamily="34" charset="0"/>
              </a:rPr>
              <a:t>YouTube Video: T. Wylie, Video on Finding OER Videos and Simulations 042221</a:t>
            </a:r>
          </a:p>
          <a:p>
            <a:pPr>
              <a:lnSpc>
                <a:spcPct val="115000"/>
              </a:lnSpc>
            </a:pPr>
            <a:r>
              <a:rPr lang="en-US" dirty="0">
                <a:solidFill>
                  <a:srgbClr val="1155CC"/>
                </a:solidFill>
                <a:latin typeface="Arial" panose="020B0604020202020204" pitchFamily="34" charset="0"/>
                <a:ea typeface="Arial" panose="020B0604020202020204" pitchFamily="34" charset="0"/>
                <a:hlinkClick r:id="rId4"/>
              </a:rPr>
              <a:t>https://youtu.be/uo934NaFoxs</a:t>
            </a:r>
            <a:endParaRPr lang="en-US" dirty="0">
              <a:latin typeface="Arial" panose="020B0604020202020204" pitchFamily="34" charset="0"/>
              <a:ea typeface="Arial" panose="020B0604020202020204" pitchFamily="34" charset="0"/>
            </a:endParaRPr>
          </a:p>
          <a:p>
            <a:pPr>
              <a:lnSpc>
                <a:spcPct val="115000"/>
              </a:lnSpc>
            </a:pPr>
            <a:r>
              <a:rPr lang="en-US" dirty="0">
                <a:latin typeface="Arial" panose="020B0604020202020204" pitchFamily="34" charset="0"/>
                <a:ea typeface="Arial" panose="020B0604020202020204" pitchFamily="34" charset="0"/>
              </a:rPr>
              <a:t> </a:t>
            </a:r>
          </a:p>
          <a:p>
            <a:pPr>
              <a:lnSpc>
                <a:spcPct val="115000"/>
              </a:lnSpc>
            </a:pPr>
            <a:r>
              <a:rPr lang="en-US" dirty="0">
                <a:latin typeface="Arial" panose="020B0604020202020204" pitchFamily="34" charset="0"/>
                <a:ea typeface="Arial" panose="020B0604020202020204" pitchFamily="34" charset="0"/>
              </a:rPr>
              <a:t>YouTube Video: T. Wylie, Video Searching for OER in </a:t>
            </a:r>
            <a:r>
              <a:rPr lang="en-US" dirty="0" err="1">
                <a:latin typeface="Arial" panose="020B0604020202020204" pitchFamily="34" charset="0"/>
                <a:ea typeface="Arial" panose="020B0604020202020204" pitchFamily="34" charset="0"/>
              </a:rPr>
              <a:t>Skillscommons</a:t>
            </a:r>
            <a:r>
              <a:rPr lang="en-US" dirty="0">
                <a:latin typeface="Arial" panose="020B0604020202020204" pitchFamily="34" charset="0"/>
                <a:ea typeface="Arial" panose="020B0604020202020204" pitchFamily="34" charset="0"/>
              </a:rPr>
              <a:t> 042221</a:t>
            </a:r>
          </a:p>
          <a:p>
            <a:pPr>
              <a:lnSpc>
                <a:spcPct val="115000"/>
              </a:lnSpc>
            </a:pPr>
            <a:r>
              <a:rPr lang="en-US" dirty="0">
                <a:solidFill>
                  <a:srgbClr val="1155CC"/>
                </a:solidFill>
                <a:latin typeface="Arial" panose="020B0604020202020204" pitchFamily="34" charset="0"/>
                <a:ea typeface="Arial" panose="020B0604020202020204" pitchFamily="34" charset="0"/>
                <a:hlinkClick r:id="rId5"/>
              </a:rPr>
              <a:t>https://youtu.be/ep4Erjg46bs</a:t>
            </a:r>
            <a:endParaRPr lang="en-US" dirty="0">
              <a:latin typeface="Arial" panose="020B0604020202020204" pitchFamily="34" charset="0"/>
              <a:ea typeface="Arial" panose="020B0604020202020204" pitchFamily="34" charset="0"/>
            </a:endParaRPr>
          </a:p>
          <a:p>
            <a:pPr>
              <a:lnSpc>
                <a:spcPct val="115000"/>
              </a:lnSpc>
            </a:pPr>
            <a:r>
              <a:rPr lang="en-US" dirty="0">
                <a:latin typeface="Arial" panose="020B0604020202020204" pitchFamily="34" charset="0"/>
                <a:ea typeface="Arial" panose="020B0604020202020204" pitchFamily="34" charset="0"/>
              </a:rPr>
              <a:t> </a:t>
            </a:r>
          </a:p>
          <a:p>
            <a:pPr>
              <a:lnSpc>
                <a:spcPct val="115000"/>
              </a:lnSpc>
            </a:pPr>
            <a:r>
              <a:rPr lang="en-US" dirty="0">
                <a:latin typeface="Arial" panose="020B0604020202020204" pitchFamily="34" charset="0"/>
                <a:ea typeface="Arial" panose="020B0604020202020204" pitchFamily="34" charset="0"/>
              </a:rPr>
              <a:t>YouTube Video: T. Wylie, How to produce an MP4 with </a:t>
            </a:r>
            <a:r>
              <a:rPr lang="en-US" dirty="0" err="1">
                <a:latin typeface="Arial" panose="020B0604020202020204" pitchFamily="34" charset="0"/>
                <a:ea typeface="Arial" panose="020B0604020202020204" pitchFamily="34" charset="0"/>
              </a:rPr>
              <a:t>camtasia</a:t>
            </a:r>
            <a:r>
              <a:rPr lang="en-US" dirty="0">
                <a:latin typeface="Arial" panose="020B0604020202020204" pitchFamily="34" charset="0"/>
                <a:ea typeface="Arial" panose="020B0604020202020204" pitchFamily="34" charset="0"/>
              </a:rPr>
              <a:t> producer 042421</a:t>
            </a:r>
          </a:p>
          <a:p>
            <a:pPr>
              <a:lnSpc>
                <a:spcPct val="115000"/>
              </a:lnSpc>
            </a:pPr>
            <a:r>
              <a:rPr lang="en-US" dirty="0">
                <a:solidFill>
                  <a:srgbClr val="1155CC"/>
                </a:solidFill>
                <a:latin typeface="Arial" panose="020B0604020202020204" pitchFamily="34" charset="0"/>
                <a:ea typeface="Arial" panose="020B0604020202020204" pitchFamily="34" charset="0"/>
                <a:hlinkClick r:id="rId6"/>
              </a:rPr>
              <a:t>https://youtu.be/2iZCLMnSDhk</a:t>
            </a:r>
            <a:endParaRPr lang="en-US" dirty="0">
              <a:latin typeface="Arial" panose="020B0604020202020204" pitchFamily="34" charset="0"/>
              <a:ea typeface="Arial" panose="020B0604020202020204" pitchFamily="34" charset="0"/>
            </a:endParaRPr>
          </a:p>
          <a:p>
            <a:pPr>
              <a:lnSpc>
                <a:spcPct val="115000"/>
              </a:lnSpc>
            </a:pPr>
            <a:r>
              <a:rPr lang="en-US" dirty="0">
                <a:latin typeface="Arial" panose="020B0604020202020204" pitchFamily="34" charset="0"/>
                <a:ea typeface="Arial" panose="020B0604020202020204" pitchFamily="34" charset="0"/>
              </a:rPr>
              <a:t> </a:t>
            </a:r>
          </a:p>
          <a:p>
            <a:pPr>
              <a:lnSpc>
                <a:spcPct val="115000"/>
              </a:lnSpc>
            </a:pPr>
            <a:r>
              <a:rPr lang="en-US" dirty="0">
                <a:latin typeface="Arial" panose="020B0604020202020204" pitchFamily="34" charset="0"/>
                <a:ea typeface="Arial" panose="020B0604020202020204" pitchFamily="34" charset="0"/>
              </a:rPr>
              <a:t>YouTube Video: T. Wylie, </a:t>
            </a:r>
            <a:r>
              <a:rPr lang="en-US" sz="2000" dirty="0">
                <a:highlight>
                  <a:srgbClr val="FFFFFF"/>
                </a:highlight>
                <a:latin typeface="Roboto"/>
                <a:ea typeface="Roboto"/>
                <a:cs typeface="Roboto"/>
              </a:rPr>
              <a:t>21_0425_Example of a voice over PPT video</a:t>
            </a:r>
            <a:endParaRPr lang="en-US" dirty="0">
              <a:latin typeface="Arial" panose="020B0604020202020204" pitchFamily="34" charset="0"/>
              <a:ea typeface="Arial" panose="020B0604020202020204" pitchFamily="34" charset="0"/>
            </a:endParaRPr>
          </a:p>
          <a:p>
            <a:pPr>
              <a:lnSpc>
                <a:spcPct val="115000"/>
              </a:lnSpc>
            </a:pPr>
            <a:r>
              <a:rPr lang="en-US" dirty="0">
                <a:solidFill>
                  <a:srgbClr val="1155CC"/>
                </a:solidFill>
                <a:latin typeface="Arial" panose="020B0604020202020204" pitchFamily="34" charset="0"/>
                <a:ea typeface="Arial" panose="020B0604020202020204" pitchFamily="34" charset="0"/>
                <a:hlinkClick r:id="rId7"/>
              </a:rPr>
              <a:t>https://youtu.be/KXi-iqFUohU</a:t>
            </a:r>
            <a:endParaRPr lang="en-US" dirty="0">
              <a:latin typeface="Arial" panose="020B0604020202020204" pitchFamily="34" charset="0"/>
              <a:ea typeface="Arial" panose="020B0604020202020204" pitchFamily="34" charset="0"/>
            </a:endParaRPr>
          </a:p>
          <a:p>
            <a:pPr>
              <a:lnSpc>
                <a:spcPct val="115000"/>
              </a:lnSpc>
            </a:pPr>
            <a:r>
              <a:rPr lang="en-US" dirty="0">
                <a:latin typeface="Arial" panose="020B0604020202020204" pitchFamily="34" charset="0"/>
                <a:ea typeface="Arial" panose="020B0604020202020204" pitchFamily="34" charset="0"/>
              </a:rPr>
              <a:t> </a:t>
            </a:r>
          </a:p>
          <a:p>
            <a:pPr>
              <a:lnSpc>
                <a:spcPct val="115000"/>
              </a:lnSpc>
            </a:pPr>
            <a:r>
              <a:rPr lang="en-US" dirty="0">
                <a:latin typeface="Arial" panose="020B0604020202020204" pitchFamily="34" charset="0"/>
                <a:ea typeface="Arial" panose="020B0604020202020204" pitchFamily="34" charset="0"/>
              </a:rPr>
              <a:t>YouTube Video: T. Wylie, </a:t>
            </a:r>
            <a:r>
              <a:rPr lang="en-US" sz="2000" dirty="0">
                <a:highlight>
                  <a:srgbClr val="FFFFFF"/>
                </a:highlight>
                <a:latin typeface="Roboto"/>
                <a:ea typeface="Roboto"/>
                <a:cs typeface="Roboto"/>
              </a:rPr>
              <a:t>21_0425_Creating a video and uploading to </a:t>
            </a:r>
            <a:r>
              <a:rPr lang="en-US" sz="2000" dirty="0" err="1">
                <a:highlight>
                  <a:srgbClr val="FFFFFF"/>
                </a:highlight>
                <a:latin typeface="Roboto"/>
                <a:ea typeface="Roboto"/>
                <a:cs typeface="Roboto"/>
              </a:rPr>
              <a:t>Youtube</a:t>
            </a:r>
            <a:endParaRPr lang="en-US" dirty="0">
              <a:latin typeface="Arial" panose="020B0604020202020204" pitchFamily="34" charset="0"/>
              <a:ea typeface="Arial" panose="020B0604020202020204" pitchFamily="34" charset="0"/>
            </a:endParaRPr>
          </a:p>
          <a:p>
            <a:pPr>
              <a:lnSpc>
                <a:spcPct val="115000"/>
              </a:lnSpc>
            </a:pPr>
            <a:r>
              <a:rPr lang="en-US" dirty="0">
                <a:solidFill>
                  <a:srgbClr val="1155CC"/>
                </a:solidFill>
                <a:latin typeface="Arial" panose="020B0604020202020204" pitchFamily="34" charset="0"/>
                <a:ea typeface="Arial" panose="020B0604020202020204" pitchFamily="34" charset="0"/>
                <a:hlinkClick r:id="rId8"/>
              </a:rPr>
              <a:t>https://youtu.be/ZG4jEiF2Wgw</a:t>
            </a:r>
            <a:endParaRPr lang="en-US" dirty="0">
              <a:latin typeface="Arial" panose="020B0604020202020204" pitchFamily="34" charset="0"/>
              <a:ea typeface="Arial" panose="020B0604020202020204" pitchFamily="34" charset="0"/>
            </a:endParaRPr>
          </a:p>
          <a:p>
            <a:pPr>
              <a:lnSpc>
                <a:spcPct val="115000"/>
              </a:lnSpc>
            </a:pPr>
            <a:r>
              <a:rPr lang="en-US" dirty="0">
                <a:latin typeface="Arial" panose="020B0604020202020204" pitchFamily="34" charset="0"/>
                <a:ea typeface="Arial" panose="020B0604020202020204" pitchFamily="34" charset="0"/>
              </a:rPr>
              <a:t> </a:t>
            </a:r>
          </a:p>
          <a:p>
            <a:pPr>
              <a:lnSpc>
                <a:spcPct val="115000"/>
              </a:lnSpc>
            </a:pPr>
            <a:r>
              <a:rPr lang="en-US" dirty="0">
                <a:latin typeface="Arial" panose="020B0604020202020204" pitchFamily="34" charset="0"/>
                <a:ea typeface="Arial" panose="020B0604020202020204" pitchFamily="34" charset="0"/>
              </a:rPr>
              <a:t>YouTube Video: T. Wylie, 21_0425_Edit closed captions in </a:t>
            </a:r>
            <a:r>
              <a:rPr lang="en-US" dirty="0" err="1">
                <a:latin typeface="Arial" panose="020B0604020202020204" pitchFamily="34" charset="0"/>
                <a:ea typeface="Arial" panose="020B0604020202020204" pitchFamily="34" charset="0"/>
              </a:rPr>
              <a:t>Youtube</a:t>
            </a:r>
            <a:endParaRPr lang="en-US" dirty="0">
              <a:latin typeface="Arial" panose="020B0604020202020204" pitchFamily="34" charset="0"/>
              <a:ea typeface="Arial" panose="020B0604020202020204" pitchFamily="34" charset="0"/>
            </a:endParaRPr>
          </a:p>
          <a:p>
            <a:pPr>
              <a:lnSpc>
                <a:spcPct val="115000"/>
              </a:lnSpc>
            </a:pPr>
            <a:r>
              <a:rPr lang="en-US" dirty="0">
                <a:solidFill>
                  <a:srgbClr val="1155CC"/>
                </a:solidFill>
                <a:latin typeface="Arial" panose="020B0604020202020204" pitchFamily="34" charset="0"/>
                <a:ea typeface="Arial" panose="020B0604020202020204" pitchFamily="34" charset="0"/>
                <a:hlinkClick r:id="rId9"/>
              </a:rPr>
              <a:t>https://youtu.be/eNdX1RrBf5U</a:t>
            </a:r>
            <a:endParaRPr lang="en-US" dirty="0">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971627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390FA4-0B60-41A8-B234-60633C3C26A3}"/>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508976" y="1219179"/>
            <a:ext cx="4599294" cy="5324535"/>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Some learning objects will navigate the user through the learning object.  This object paces the student through a lesson and may include some formative assessment questions along the way.</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This example is a learning object on hand tools from </a:t>
            </a:r>
            <a:r>
              <a:rPr lang="en-US" sz="2000" dirty="0" err="1">
                <a:solidFill>
                  <a:srgbClr val="0070C0"/>
                </a:solidFill>
                <a:latin typeface="Times New Roman" panose="02020603050405020304" pitchFamily="18" charset="0"/>
                <a:cs typeface="Times New Roman" panose="02020603050405020304" pitchFamily="18" charset="0"/>
              </a:rPr>
              <a:t>Wisc</a:t>
            </a:r>
            <a:r>
              <a:rPr lang="en-US" sz="2000" dirty="0">
                <a:solidFill>
                  <a:srgbClr val="0070C0"/>
                </a:solidFill>
                <a:latin typeface="Times New Roman" panose="02020603050405020304" pitchFamily="18" charset="0"/>
                <a:cs typeface="Times New Roman" panose="02020603050405020304" pitchFamily="18" charset="0"/>
              </a:rPr>
              <a:t>-online.</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These objects are typically created either of these two software packages:</a:t>
            </a:r>
          </a:p>
          <a:p>
            <a:r>
              <a:rPr lang="en-US" sz="2000" dirty="0">
                <a:solidFill>
                  <a:srgbClr val="0070C0"/>
                </a:solidFill>
                <a:latin typeface="Times New Roman" panose="02020603050405020304" pitchFamily="18" charset="0"/>
                <a:cs typeface="Times New Roman" panose="02020603050405020304" pitchFamily="18" charset="0"/>
              </a:rPr>
              <a:t>Articulate Storyline</a:t>
            </a:r>
          </a:p>
          <a:p>
            <a:r>
              <a:rPr lang="en-US" sz="2000" dirty="0">
                <a:solidFill>
                  <a:srgbClr val="0070C0"/>
                </a:solidFill>
                <a:latin typeface="Times New Roman" panose="02020603050405020304" pitchFamily="18" charset="0"/>
                <a:cs typeface="Times New Roman" panose="02020603050405020304" pitchFamily="18" charset="0"/>
              </a:rPr>
              <a:t>Adobe Captivate</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This software is typically used by an instructional designer.  Seldom do faculty use this software.</a:t>
            </a:r>
          </a:p>
        </p:txBody>
      </p:sp>
      <p:sp>
        <p:nvSpPr>
          <p:cNvPr id="5" name="TextBox 4"/>
          <p:cNvSpPr txBox="1"/>
          <p:nvPr/>
        </p:nvSpPr>
        <p:spPr>
          <a:xfrm>
            <a:off x="1842233" y="129469"/>
            <a:ext cx="9284914"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Learning Objects that Navigate the User</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2"/>
          <a:stretch>
            <a:fillRect/>
          </a:stretch>
        </p:blipFill>
        <p:spPr>
          <a:xfrm>
            <a:off x="9393984" y="6229429"/>
            <a:ext cx="2714286" cy="628571"/>
          </a:xfrm>
          <a:prstGeom prst="rect">
            <a:avLst/>
          </a:prstGeom>
        </p:spPr>
      </p:pic>
      <p:pic>
        <p:nvPicPr>
          <p:cNvPr id="8" name="Picture 7">
            <a:extLst>
              <a:ext uri="{FF2B5EF4-FFF2-40B4-BE49-F238E27FC236}">
                <a16:creationId xmlns:a16="http://schemas.microsoft.com/office/drawing/2014/main" id="{CC432FB0-FB95-4627-8564-3C030401593F}"/>
              </a:ext>
            </a:extLst>
          </p:cNvPr>
          <p:cNvPicPr>
            <a:picLocks noChangeAspect="1"/>
          </p:cNvPicPr>
          <p:nvPr/>
        </p:nvPicPr>
        <p:blipFill>
          <a:blip r:embed="rId3"/>
          <a:stretch>
            <a:fillRect/>
          </a:stretch>
        </p:blipFill>
        <p:spPr>
          <a:xfrm>
            <a:off x="566381" y="1410179"/>
            <a:ext cx="6515329" cy="5447821"/>
          </a:xfrm>
          <a:prstGeom prst="rect">
            <a:avLst/>
          </a:prstGeom>
        </p:spPr>
      </p:pic>
      <p:pic>
        <p:nvPicPr>
          <p:cNvPr id="9" name="Picture 8">
            <a:extLst>
              <a:ext uri="{FF2B5EF4-FFF2-40B4-BE49-F238E27FC236}">
                <a16:creationId xmlns:a16="http://schemas.microsoft.com/office/drawing/2014/main" id="{ED2EEE8F-026B-4E8D-912D-7C859095C88D}"/>
              </a:ext>
            </a:extLst>
          </p:cNvPr>
          <p:cNvPicPr>
            <a:picLocks noChangeAspect="1"/>
          </p:cNvPicPr>
          <p:nvPr/>
        </p:nvPicPr>
        <p:blipFill>
          <a:blip r:embed="rId4"/>
          <a:stretch>
            <a:fillRect/>
          </a:stretch>
        </p:blipFill>
        <p:spPr>
          <a:xfrm>
            <a:off x="-8472" y="8083"/>
            <a:ext cx="1342002" cy="1148999"/>
          </a:xfrm>
          <a:prstGeom prst="rect">
            <a:avLst/>
          </a:prstGeom>
        </p:spPr>
      </p:pic>
    </p:spTree>
    <p:extLst>
      <p:ext uri="{BB962C8B-B14F-4D97-AF65-F5344CB8AC3E}">
        <p14:creationId xmlns:p14="http://schemas.microsoft.com/office/powerpoint/2010/main" val="2144635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93984" y="6229429"/>
            <a:ext cx="2714286" cy="628571"/>
          </a:xfrm>
          <a:prstGeom prst="rect">
            <a:avLst/>
          </a:prstGeom>
        </p:spPr>
      </p:pic>
      <p:sp>
        <p:nvSpPr>
          <p:cNvPr id="2" name="TextBox 1"/>
          <p:cNvSpPr txBox="1"/>
          <p:nvPr/>
        </p:nvSpPr>
        <p:spPr>
          <a:xfrm>
            <a:off x="382303" y="0"/>
            <a:ext cx="11248464" cy="5632311"/>
          </a:xfrm>
          <a:prstGeom prst="rect">
            <a:avLst/>
          </a:prstGeom>
          <a:noFill/>
        </p:spPr>
        <p:txBody>
          <a:bodyPr wrap="none" rtlCol="0">
            <a:spAutoFit/>
          </a:bodyPr>
          <a:lstStyle/>
          <a:p>
            <a:pPr algn="ctr"/>
            <a:r>
              <a:rPr lang="en-US" sz="6000" dirty="0">
                <a:solidFill>
                  <a:srgbClr val="0070C0"/>
                </a:solidFill>
              </a:rPr>
              <a:t>The End of the Presentation</a:t>
            </a:r>
          </a:p>
          <a:p>
            <a:pPr algn="ctr"/>
            <a:endParaRPr lang="en-US" sz="6000" dirty="0">
              <a:solidFill>
                <a:srgbClr val="0070C0"/>
              </a:solidFill>
            </a:endParaRPr>
          </a:p>
          <a:p>
            <a:pPr algn="ctr"/>
            <a:r>
              <a:rPr lang="en-US" sz="6000" dirty="0">
                <a:solidFill>
                  <a:srgbClr val="0070C0"/>
                </a:solidFill>
              </a:rPr>
              <a:t>Please email the presenter with </a:t>
            </a:r>
          </a:p>
          <a:p>
            <a:pPr algn="ctr"/>
            <a:r>
              <a:rPr lang="en-US" sz="6000" dirty="0">
                <a:solidFill>
                  <a:srgbClr val="0070C0"/>
                </a:solidFill>
              </a:rPr>
              <a:t>Any questions you may have, as</a:t>
            </a:r>
          </a:p>
          <a:p>
            <a:pPr algn="ctr"/>
            <a:r>
              <a:rPr lang="en-US" sz="6000" dirty="0">
                <a:solidFill>
                  <a:srgbClr val="0070C0"/>
                </a:solidFill>
              </a:rPr>
              <a:t>well as any feedback on the session</a:t>
            </a:r>
          </a:p>
          <a:p>
            <a:pPr algn="ctr"/>
            <a:r>
              <a:rPr lang="en-US" sz="6000" dirty="0">
                <a:solidFill>
                  <a:srgbClr val="0070C0"/>
                </a:solidFill>
              </a:rPr>
              <a:t>(twylie@northweststate.edu)</a:t>
            </a:r>
          </a:p>
        </p:txBody>
      </p:sp>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8844" y="0"/>
            <a:ext cx="1420052" cy="1215824"/>
          </a:xfrm>
          <a:prstGeom prst="rect">
            <a:avLst/>
          </a:prstGeom>
        </p:spPr>
      </p:pic>
    </p:spTree>
    <p:extLst>
      <p:ext uri="{BB962C8B-B14F-4D97-AF65-F5344CB8AC3E}">
        <p14:creationId xmlns:p14="http://schemas.microsoft.com/office/powerpoint/2010/main" val="4118164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390FA4-0B60-41A8-B234-60633C3C26A3}"/>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775510" y="1676379"/>
            <a:ext cx="3332760" cy="2862322"/>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In the </a:t>
            </a:r>
            <a:r>
              <a:rPr lang="en-US" sz="2000" dirty="0" err="1">
                <a:solidFill>
                  <a:srgbClr val="0070C0"/>
                </a:solidFill>
                <a:latin typeface="Times New Roman" panose="02020603050405020304" pitchFamily="18" charset="0"/>
                <a:cs typeface="Times New Roman" panose="02020603050405020304" pitchFamily="18" charset="0"/>
              </a:rPr>
              <a:t>Wisc</a:t>
            </a:r>
            <a:r>
              <a:rPr lang="en-US" sz="2000" dirty="0">
                <a:solidFill>
                  <a:srgbClr val="0070C0"/>
                </a:solidFill>
                <a:latin typeface="Times New Roman" panose="02020603050405020304" pitchFamily="18" charset="0"/>
                <a:cs typeface="Times New Roman" panose="02020603050405020304" pitchFamily="18" charset="0"/>
              </a:rPr>
              <a:t>-Online learning object, the user must navigate to the next screen by clicking the Next button in the lower right of the screen.</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The user can also repeat a slide by clicking the Back button.</a:t>
            </a:r>
          </a:p>
        </p:txBody>
      </p:sp>
      <p:sp>
        <p:nvSpPr>
          <p:cNvPr id="5" name="TextBox 4"/>
          <p:cNvSpPr txBox="1"/>
          <p:nvPr/>
        </p:nvSpPr>
        <p:spPr>
          <a:xfrm>
            <a:off x="2886178" y="129323"/>
            <a:ext cx="6419643"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Navigating in </a:t>
            </a:r>
            <a:r>
              <a:rPr lang="en-US" sz="4400" dirty="0" err="1">
                <a:solidFill>
                  <a:srgbClr val="0070C0"/>
                </a:solidFill>
                <a:latin typeface="Times New Roman" panose="02020603050405020304" pitchFamily="18" charset="0"/>
                <a:cs typeface="Times New Roman" panose="02020603050405020304" pitchFamily="18" charset="0"/>
              </a:rPr>
              <a:t>Wisc</a:t>
            </a:r>
            <a:r>
              <a:rPr lang="en-US" sz="4400" dirty="0">
                <a:solidFill>
                  <a:srgbClr val="0070C0"/>
                </a:solidFill>
                <a:latin typeface="Times New Roman" panose="02020603050405020304" pitchFamily="18" charset="0"/>
                <a:cs typeface="Times New Roman" panose="02020603050405020304" pitchFamily="18" charset="0"/>
              </a:rPr>
              <a:t>-Online:</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2"/>
          <a:stretch>
            <a:fillRect/>
          </a:stretch>
        </p:blipFill>
        <p:spPr>
          <a:xfrm>
            <a:off x="9393984" y="6229429"/>
            <a:ext cx="2714286" cy="628571"/>
          </a:xfrm>
          <a:prstGeom prst="rect">
            <a:avLst/>
          </a:prstGeom>
        </p:spPr>
      </p:pic>
      <p:pic>
        <p:nvPicPr>
          <p:cNvPr id="9" name="Picture 8">
            <a:extLst>
              <a:ext uri="{FF2B5EF4-FFF2-40B4-BE49-F238E27FC236}">
                <a16:creationId xmlns:a16="http://schemas.microsoft.com/office/drawing/2014/main" id="{ED2EEE8F-026B-4E8D-912D-7C859095C88D}"/>
              </a:ext>
            </a:extLst>
          </p:cNvPr>
          <p:cNvPicPr>
            <a:picLocks noChangeAspect="1"/>
          </p:cNvPicPr>
          <p:nvPr/>
        </p:nvPicPr>
        <p:blipFill>
          <a:blip r:embed="rId3"/>
          <a:stretch>
            <a:fillRect/>
          </a:stretch>
        </p:blipFill>
        <p:spPr>
          <a:xfrm>
            <a:off x="-8472" y="8083"/>
            <a:ext cx="1342002" cy="1148999"/>
          </a:xfrm>
          <a:prstGeom prst="rect">
            <a:avLst/>
          </a:prstGeom>
        </p:spPr>
      </p:pic>
      <p:pic>
        <p:nvPicPr>
          <p:cNvPr id="2" name="Picture 1">
            <a:extLst>
              <a:ext uri="{FF2B5EF4-FFF2-40B4-BE49-F238E27FC236}">
                <a16:creationId xmlns:a16="http://schemas.microsoft.com/office/drawing/2014/main" id="{31AA6268-E772-42E0-A8E0-20238B401EE9}"/>
              </a:ext>
            </a:extLst>
          </p:cNvPr>
          <p:cNvPicPr>
            <a:picLocks noChangeAspect="1"/>
          </p:cNvPicPr>
          <p:nvPr/>
        </p:nvPicPr>
        <p:blipFill>
          <a:blip r:embed="rId4"/>
          <a:stretch>
            <a:fillRect/>
          </a:stretch>
        </p:blipFill>
        <p:spPr>
          <a:xfrm>
            <a:off x="184853" y="1409886"/>
            <a:ext cx="8505887" cy="5195925"/>
          </a:xfrm>
          <a:prstGeom prst="rect">
            <a:avLst/>
          </a:prstGeom>
        </p:spPr>
      </p:pic>
    </p:spTree>
    <p:extLst>
      <p:ext uri="{BB962C8B-B14F-4D97-AF65-F5344CB8AC3E}">
        <p14:creationId xmlns:p14="http://schemas.microsoft.com/office/powerpoint/2010/main" val="1153710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9401F-7EA6-4515-B3BD-9D4EF57F076A}"/>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212638" y="1327945"/>
            <a:ext cx="4913397" cy="5324535"/>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Independent Learning Objects are posted in an LMS for student access.  These objects can be viewed in any sequence.  The upper left graphic shows a video that was shot with a camera, explaining a single acting pneumatic cylinder.</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The middle graphic is a PPT that will be converted to a PDF, then posted in the LMS.</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The bottom graphic is a voice over PPT, where the graphic was put into PPT, then annotated with a stylus on the computer touch screen.</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All of these objects can be viewed on a smart phone, phablet, tablet or computer screen.</a:t>
            </a:r>
          </a:p>
        </p:txBody>
      </p:sp>
      <p:sp>
        <p:nvSpPr>
          <p:cNvPr id="5" name="TextBox 4"/>
          <p:cNvSpPr txBox="1"/>
          <p:nvPr/>
        </p:nvSpPr>
        <p:spPr>
          <a:xfrm>
            <a:off x="1880316" y="104544"/>
            <a:ext cx="8517075"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Learning Objects the User Navigates</a:t>
            </a:r>
          </a:p>
        </p:txBody>
      </p:sp>
      <p:pic>
        <p:nvPicPr>
          <p:cNvPr id="3" name="Picture 2">
            <a:extLst>
              <a:ext uri="{FF2B5EF4-FFF2-40B4-BE49-F238E27FC236}">
                <a16:creationId xmlns:a16="http://schemas.microsoft.com/office/drawing/2014/main" id="{80D04C45-612A-45FC-BEAD-1440416B3D99}"/>
              </a:ext>
            </a:extLst>
          </p:cNvPr>
          <p:cNvPicPr>
            <a:picLocks noChangeAspect="1"/>
          </p:cNvPicPr>
          <p:nvPr/>
        </p:nvPicPr>
        <p:blipFill>
          <a:blip r:embed="rId2"/>
          <a:stretch>
            <a:fillRect/>
          </a:stretch>
        </p:blipFill>
        <p:spPr>
          <a:xfrm>
            <a:off x="3267410" y="2920988"/>
            <a:ext cx="3801927" cy="2138451"/>
          </a:xfrm>
          <a:prstGeom prst="rect">
            <a:avLst/>
          </a:prstGeom>
        </p:spPr>
      </p:pic>
      <p:sp>
        <p:nvSpPr>
          <p:cNvPr id="9" name="TextBox 8">
            <a:extLst>
              <a:ext uri="{FF2B5EF4-FFF2-40B4-BE49-F238E27FC236}">
                <a16:creationId xmlns:a16="http://schemas.microsoft.com/office/drawing/2014/main" id="{6582E2AF-5355-416A-A136-1D11C04ABF38}"/>
              </a:ext>
            </a:extLst>
          </p:cNvPr>
          <p:cNvSpPr txBox="1"/>
          <p:nvPr/>
        </p:nvSpPr>
        <p:spPr>
          <a:xfrm>
            <a:off x="1249144" y="1123290"/>
            <a:ext cx="1038233" cy="461665"/>
          </a:xfrm>
          <a:prstGeom prst="rect">
            <a:avLst/>
          </a:prstGeom>
          <a:noFill/>
        </p:spPr>
        <p:txBody>
          <a:bodyPr wrap="none" rtlCol="0">
            <a:spAutoFit/>
          </a:bodyPr>
          <a:lstStyle/>
          <a:p>
            <a:r>
              <a:rPr lang="en-US" sz="2400" dirty="0">
                <a:solidFill>
                  <a:srgbClr val="C00000"/>
                </a:solidFill>
                <a:highlight>
                  <a:srgbClr val="FFFF00"/>
                </a:highlight>
                <a:latin typeface="Times New Roman" panose="02020603050405020304" pitchFamily="18" charset="0"/>
                <a:cs typeface="Times New Roman" panose="02020603050405020304" pitchFamily="18" charset="0"/>
              </a:rPr>
              <a:t>Videos</a:t>
            </a:r>
          </a:p>
        </p:txBody>
      </p:sp>
      <p:sp>
        <p:nvSpPr>
          <p:cNvPr id="10" name="TextBox 9">
            <a:extLst>
              <a:ext uri="{FF2B5EF4-FFF2-40B4-BE49-F238E27FC236}">
                <a16:creationId xmlns:a16="http://schemas.microsoft.com/office/drawing/2014/main" id="{521A8834-FE03-437C-B0CD-C75A13D2D315}"/>
              </a:ext>
            </a:extLst>
          </p:cNvPr>
          <p:cNvSpPr txBox="1"/>
          <p:nvPr/>
        </p:nvSpPr>
        <p:spPr>
          <a:xfrm>
            <a:off x="4769385" y="2459323"/>
            <a:ext cx="1486304" cy="461665"/>
          </a:xfrm>
          <a:prstGeom prst="rect">
            <a:avLst/>
          </a:prstGeom>
          <a:noFill/>
        </p:spPr>
        <p:txBody>
          <a:bodyPr wrap="none" rtlCol="0">
            <a:spAutoFit/>
          </a:bodyPr>
          <a:lstStyle/>
          <a:p>
            <a:r>
              <a:rPr lang="en-US" sz="2400" dirty="0">
                <a:solidFill>
                  <a:srgbClr val="C00000"/>
                </a:solidFill>
                <a:highlight>
                  <a:srgbClr val="FFFF00"/>
                </a:highlight>
                <a:latin typeface="Times New Roman" panose="02020603050405020304" pitchFamily="18" charset="0"/>
                <a:cs typeface="Times New Roman" panose="02020603050405020304" pitchFamily="18" charset="0"/>
              </a:rPr>
              <a:t>PPT/PDFs</a:t>
            </a:r>
          </a:p>
        </p:txBody>
      </p:sp>
      <p:pic>
        <p:nvPicPr>
          <p:cNvPr id="7" name="Picture 6">
            <a:extLst>
              <a:ext uri="{FF2B5EF4-FFF2-40B4-BE49-F238E27FC236}">
                <a16:creationId xmlns:a16="http://schemas.microsoft.com/office/drawing/2014/main" id="{37D8D207-680E-400F-83DB-2E123B4AD415}"/>
              </a:ext>
            </a:extLst>
          </p:cNvPr>
          <p:cNvPicPr>
            <a:picLocks noChangeAspect="1"/>
          </p:cNvPicPr>
          <p:nvPr/>
        </p:nvPicPr>
        <p:blipFill>
          <a:blip r:embed="rId3"/>
          <a:stretch>
            <a:fillRect/>
          </a:stretch>
        </p:blipFill>
        <p:spPr>
          <a:xfrm>
            <a:off x="217992" y="1513008"/>
            <a:ext cx="3049418" cy="1640897"/>
          </a:xfrm>
          <a:prstGeom prst="rect">
            <a:avLst/>
          </a:prstGeom>
        </p:spPr>
      </p:pic>
      <p:pic>
        <p:nvPicPr>
          <p:cNvPr id="12" name="Picture 11">
            <a:extLst>
              <a:ext uri="{FF2B5EF4-FFF2-40B4-BE49-F238E27FC236}">
                <a16:creationId xmlns:a16="http://schemas.microsoft.com/office/drawing/2014/main" id="{EBBECC8B-AB3B-454F-A701-1C38BA350F2F}"/>
              </a:ext>
            </a:extLst>
          </p:cNvPr>
          <p:cNvPicPr>
            <a:picLocks noChangeAspect="1"/>
          </p:cNvPicPr>
          <p:nvPr/>
        </p:nvPicPr>
        <p:blipFill>
          <a:blip r:embed="rId4"/>
          <a:stretch>
            <a:fillRect/>
          </a:stretch>
        </p:blipFill>
        <p:spPr>
          <a:xfrm>
            <a:off x="0" y="4610870"/>
            <a:ext cx="4574754" cy="2247130"/>
          </a:xfrm>
          <a:prstGeom prst="rect">
            <a:avLst/>
          </a:prstGeom>
        </p:spPr>
      </p:pic>
      <p:sp>
        <p:nvSpPr>
          <p:cNvPr id="13" name="TextBox 12">
            <a:extLst>
              <a:ext uri="{FF2B5EF4-FFF2-40B4-BE49-F238E27FC236}">
                <a16:creationId xmlns:a16="http://schemas.microsoft.com/office/drawing/2014/main" id="{221E6F1C-04CF-4204-8BE2-E702EAF89B64}"/>
              </a:ext>
            </a:extLst>
          </p:cNvPr>
          <p:cNvSpPr txBox="1"/>
          <p:nvPr/>
        </p:nvSpPr>
        <p:spPr>
          <a:xfrm>
            <a:off x="454077" y="4265937"/>
            <a:ext cx="2909386" cy="461665"/>
          </a:xfrm>
          <a:prstGeom prst="rect">
            <a:avLst/>
          </a:prstGeom>
          <a:noFill/>
        </p:spPr>
        <p:txBody>
          <a:bodyPr wrap="none" rtlCol="0">
            <a:spAutoFit/>
          </a:bodyPr>
          <a:lstStyle/>
          <a:p>
            <a:r>
              <a:rPr lang="en-US" sz="2400" dirty="0">
                <a:solidFill>
                  <a:srgbClr val="C00000"/>
                </a:solidFill>
                <a:highlight>
                  <a:srgbClr val="FFFF00"/>
                </a:highlight>
                <a:latin typeface="Times New Roman" panose="02020603050405020304" pitchFamily="18" charset="0"/>
                <a:cs typeface="Times New Roman" panose="02020603050405020304" pitchFamily="18" charset="0"/>
              </a:rPr>
              <a:t>Voice over PPT Video</a:t>
            </a:r>
          </a:p>
        </p:txBody>
      </p:sp>
      <p:pic>
        <p:nvPicPr>
          <p:cNvPr id="15" name="Picture 14">
            <a:extLst>
              <a:ext uri="{FF2B5EF4-FFF2-40B4-BE49-F238E27FC236}">
                <a16:creationId xmlns:a16="http://schemas.microsoft.com/office/drawing/2014/main" id="{A6DE1122-8458-4C6C-A0F9-9FFA779E8BF8}"/>
              </a:ext>
            </a:extLst>
          </p:cNvPr>
          <p:cNvPicPr>
            <a:picLocks noChangeAspect="1"/>
          </p:cNvPicPr>
          <p:nvPr/>
        </p:nvPicPr>
        <p:blipFill>
          <a:blip r:embed="rId5"/>
          <a:stretch>
            <a:fillRect/>
          </a:stretch>
        </p:blipFill>
        <p:spPr>
          <a:xfrm>
            <a:off x="-8472" y="8083"/>
            <a:ext cx="1342002" cy="1148999"/>
          </a:xfrm>
          <a:prstGeom prst="rect">
            <a:avLst/>
          </a:prstGeom>
        </p:spPr>
      </p:pic>
    </p:spTree>
    <p:extLst>
      <p:ext uri="{BB962C8B-B14F-4D97-AF65-F5344CB8AC3E}">
        <p14:creationId xmlns:p14="http://schemas.microsoft.com/office/powerpoint/2010/main" val="3852275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8C34BC9-F1FF-455F-B372-035844BE50FA}"/>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66708" y="1143775"/>
            <a:ext cx="11518134" cy="2246769"/>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One of the common tools that our Industrial Technology Instructors use is a simple Panasonic Point and Shoot camera.  It is small with a zooming lens, with a removeable SD card, and a very sensitive internal microphone.  The inverting tripod allows us to position the camera upside down to shoot onto an object or whiteboard (laying on a desktop).  One of the most powerful features is the Panasonic Image app that runs on the smartphone.  The camera has its own </a:t>
            </a:r>
            <a:r>
              <a:rPr lang="en-US" sz="2000" dirty="0" err="1">
                <a:solidFill>
                  <a:srgbClr val="0070C0"/>
                </a:solidFill>
                <a:latin typeface="Times New Roman" panose="02020603050405020304" pitchFamily="18" charset="0"/>
                <a:cs typeface="Times New Roman" panose="02020603050405020304" pitchFamily="18" charset="0"/>
              </a:rPr>
              <a:t>WiFi</a:t>
            </a:r>
            <a:r>
              <a:rPr lang="en-US" sz="2000" dirty="0">
                <a:solidFill>
                  <a:srgbClr val="0070C0"/>
                </a:solidFill>
                <a:latin typeface="Times New Roman" panose="02020603050405020304" pitchFamily="18" charset="0"/>
                <a:cs typeface="Times New Roman" panose="02020603050405020304" pitchFamily="18" charset="0"/>
              </a:rPr>
              <a:t> portal, thus the phone connects to it, then the image app controls the camera zooming, taking photos and taking videos.  The SD card is removed then put into a port on the computer where it is then transferred to the HD, and produced with the Camtasia Producer software.</a:t>
            </a:r>
          </a:p>
        </p:txBody>
      </p:sp>
      <p:sp>
        <p:nvSpPr>
          <p:cNvPr id="5" name="TextBox 4"/>
          <p:cNvSpPr txBox="1"/>
          <p:nvPr/>
        </p:nvSpPr>
        <p:spPr>
          <a:xfrm>
            <a:off x="2957949" y="136468"/>
            <a:ext cx="6892400"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Cameras for Creating Videos:</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2"/>
          <a:stretch>
            <a:fillRect/>
          </a:stretch>
        </p:blipFill>
        <p:spPr>
          <a:xfrm>
            <a:off x="9393984" y="6229429"/>
            <a:ext cx="2714286" cy="628571"/>
          </a:xfrm>
          <a:prstGeom prst="rect">
            <a:avLst/>
          </a:prstGeom>
        </p:spPr>
      </p:pic>
      <p:pic>
        <p:nvPicPr>
          <p:cNvPr id="2" name="Picture 1">
            <a:extLst>
              <a:ext uri="{FF2B5EF4-FFF2-40B4-BE49-F238E27FC236}">
                <a16:creationId xmlns:a16="http://schemas.microsoft.com/office/drawing/2014/main" id="{D665840F-462D-431B-94F6-EF83E96F28DB}"/>
              </a:ext>
            </a:extLst>
          </p:cNvPr>
          <p:cNvPicPr>
            <a:picLocks noChangeAspect="1"/>
          </p:cNvPicPr>
          <p:nvPr/>
        </p:nvPicPr>
        <p:blipFill>
          <a:blip r:embed="rId3"/>
          <a:stretch>
            <a:fillRect/>
          </a:stretch>
        </p:blipFill>
        <p:spPr>
          <a:xfrm>
            <a:off x="529253" y="4028176"/>
            <a:ext cx="3585547" cy="2571000"/>
          </a:xfrm>
          <a:prstGeom prst="rect">
            <a:avLst/>
          </a:prstGeom>
        </p:spPr>
      </p:pic>
      <p:pic>
        <p:nvPicPr>
          <p:cNvPr id="3" name="Picture 2">
            <a:extLst>
              <a:ext uri="{FF2B5EF4-FFF2-40B4-BE49-F238E27FC236}">
                <a16:creationId xmlns:a16="http://schemas.microsoft.com/office/drawing/2014/main" id="{84754A4B-0DFB-4023-80E7-91F60F59318A}"/>
              </a:ext>
            </a:extLst>
          </p:cNvPr>
          <p:cNvPicPr>
            <a:picLocks noChangeAspect="1"/>
          </p:cNvPicPr>
          <p:nvPr/>
        </p:nvPicPr>
        <p:blipFill>
          <a:blip r:embed="rId4"/>
          <a:stretch>
            <a:fillRect/>
          </a:stretch>
        </p:blipFill>
        <p:spPr>
          <a:xfrm>
            <a:off x="5012962" y="4028176"/>
            <a:ext cx="2540760" cy="2699749"/>
          </a:xfrm>
          <a:prstGeom prst="rect">
            <a:avLst/>
          </a:prstGeom>
        </p:spPr>
      </p:pic>
      <p:pic>
        <p:nvPicPr>
          <p:cNvPr id="7" name="Picture 6">
            <a:extLst>
              <a:ext uri="{FF2B5EF4-FFF2-40B4-BE49-F238E27FC236}">
                <a16:creationId xmlns:a16="http://schemas.microsoft.com/office/drawing/2014/main" id="{7A27E678-5D2C-41D4-83B0-28D744C923F3}"/>
              </a:ext>
            </a:extLst>
          </p:cNvPr>
          <p:cNvPicPr>
            <a:picLocks noChangeAspect="1"/>
          </p:cNvPicPr>
          <p:nvPr/>
        </p:nvPicPr>
        <p:blipFill>
          <a:blip r:embed="rId5"/>
          <a:stretch>
            <a:fillRect/>
          </a:stretch>
        </p:blipFill>
        <p:spPr>
          <a:xfrm>
            <a:off x="8719734" y="3978914"/>
            <a:ext cx="1925663" cy="2798271"/>
          </a:xfrm>
          <a:prstGeom prst="rect">
            <a:avLst/>
          </a:prstGeom>
        </p:spPr>
      </p:pic>
      <p:sp>
        <p:nvSpPr>
          <p:cNvPr id="9" name="TextBox 8">
            <a:extLst>
              <a:ext uri="{FF2B5EF4-FFF2-40B4-BE49-F238E27FC236}">
                <a16:creationId xmlns:a16="http://schemas.microsoft.com/office/drawing/2014/main" id="{24208217-7F93-4AEB-9C8C-A04A3AC0B099}"/>
              </a:ext>
            </a:extLst>
          </p:cNvPr>
          <p:cNvSpPr txBox="1"/>
          <p:nvPr/>
        </p:nvSpPr>
        <p:spPr>
          <a:xfrm>
            <a:off x="310775" y="3574734"/>
            <a:ext cx="3499676" cy="400110"/>
          </a:xfrm>
          <a:prstGeom prst="rect">
            <a:avLst/>
          </a:prstGeom>
          <a:noFill/>
        </p:spPr>
        <p:txBody>
          <a:bodyPr wrap="non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Panasonic Lumix Point &amp; Shoot</a:t>
            </a:r>
          </a:p>
        </p:txBody>
      </p:sp>
      <p:sp>
        <p:nvSpPr>
          <p:cNvPr id="10" name="TextBox 9">
            <a:extLst>
              <a:ext uri="{FF2B5EF4-FFF2-40B4-BE49-F238E27FC236}">
                <a16:creationId xmlns:a16="http://schemas.microsoft.com/office/drawing/2014/main" id="{69A09C0C-BC42-45C2-B942-245AA461795C}"/>
              </a:ext>
            </a:extLst>
          </p:cNvPr>
          <p:cNvSpPr txBox="1"/>
          <p:nvPr/>
        </p:nvSpPr>
        <p:spPr>
          <a:xfrm>
            <a:off x="5040986" y="3574734"/>
            <a:ext cx="1969578" cy="400110"/>
          </a:xfrm>
          <a:prstGeom prst="rect">
            <a:avLst/>
          </a:prstGeom>
          <a:noFill/>
        </p:spPr>
        <p:txBody>
          <a:bodyPr wrap="non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Inverting Tri-Pod</a:t>
            </a:r>
          </a:p>
        </p:txBody>
      </p:sp>
      <p:sp>
        <p:nvSpPr>
          <p:cNvPr id="12" name="TextBox 11">
            <a:extLst>
              <a:ext uri="{FF2B5EF4-FFF2-40B4-BE49-F238E27FC236}">
                <a16:creationId xmlns:a16="http://schemas.microsoft.com/office/drawing/2014/main" id="{B3F91C6E-5A4F-41DA-B195-A6D3CAC5CB2B}"/>
              </a:ext>
            </a:extLst>
          </p:cNvPr>
          <p:cNvSpPr txBox="1"/>
          <p:nvPr/>
        </p:nvSpPr>
        <p:spPr>
          <a:xfrm>
            <a:off x="7712420" y="3574734"/>
            <a:ext cx="3799695" cy="400110"/>
          </a:xfrm>
          <a:prstGeom prst="rect">
            <a:avLst/>
          </a:prstGeom>
          <a:noFill/>
        </p:spPr>
        <p:txBody>
          <a:bodyPr wrap="non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Panasonic Image Smart Phone App</a:t>
            </a:r>
          </a:p>
        </p:txBody>
      </p:sp>
      <p:pic>
        <p:nvPicPr>
          <p:cNvPr id="14" name="Picture 13">
            <a:extLst>
              <a:ext uri="{FF2B5EF4-FFF2-40B4-BE49-F238E27FC236}">
                <a16:creationId xmlns:a16="http://schemas.microsoft.com/office/drawing/2014/main" id="{E9348270-5D44-4A46-A8F3-FB6EF966ED5B}"/>
              </a:ext>
            </a:extLst>
          </p:cNvPr>
          <p:cNvPicPr>
            <a:picLocks noChangeAspect="1"/>
          </p:cNvPicPr>
          <p:nvPr/>
        </p:nvPicPr>
        <p:blipFill>
          <a:blip r:embed="rId6"/>
          <a:stretch>
            <a:fillRect/>
          </a:stretch>
        </p:blipFill>
        <p:spPr>
          <a:xfrm>
            <a:off x="-8472" y="8083"/>
            <a:ext cx="1342002" cy="1148999"/>
          </a:xfrm>
          <a:prstGeom prst="rect">
            <a:avLst/>
          </a:prstGeom>
        </p:spPr>
      </p:pic>
    </p:spTree>
    <p:extLst>
      <p:ext uri="{BB962C8B-B14F-4D97-AF65-F5344CB8AC3E}">
        <p14:creationId xmlns:p14="http://schemas.microsoft.com/office/powerpoint/2010/main" val="2445496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8525DE-BD1A-461D-885B-5C6B0A250C58}"/>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2A587EE-FFE4-460E-90ED-2817FEBA9E2F}"/>
              </a:ext>
            </a:extLst>
          </p:cNvPr>
          <p:cNvPicPr>
            <a:picLocks noChangeAspect="1"/>
          </p:cNvPicPr>
          <p:nvPr/>
        </p:nvPicPr>
        <p:blipFill>
          <a:blip r:embed="rId2"/>
          <a:stretch>
            <a:fillRect/>
          </a:stretch>
        </p:blipFill>
        <p:spPr>
          <a:xfrm>
            <a:off x="3060307" y="2670115"/>
            <a:ext cx="5532417" cy="4187885"/>
          </a:xfrm>
          <a:prstGeom prst="rect">
            <a:avLst/>
          </a:prstGeom>
        </p:spPr>
      </p:pic>
      <p:sp>
        <p:nvSpPr>
          <p:cNvPr id="4" name="TextBox 3"/>
          <p:cNvSpPr txBox="1"/>
          <p:nvPr/>
        </p:nvSpPr>
        <p:spPr>
          <a:xfrm>
            <a:off x="266708" y="1342327"/>
            <a:ext cx="11518134" cy="1015663"/>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I also use a high end camera when I need to use different lenses, use different lighting filters and want higher quality images and videos.  This is primarily if I am doing something for a vendor who needs a little higher quality than for instruction.  I can get UHD 4K video quality.  Usually $700+.  It also has a removeable SD.</a:t>
            </a:r>
          </a:p>
        </p:txBody>
      </p:sp>
      <p:sp>
        <p:nvSpPr>
          <p:cNvPr id="5" name="TextBox 4"/>
          <p:cNvSpPr txBox="1"/>
          <p:nvPr/>
        </p:nvSpPr>
        <p:spPr>
          <a:xfrm>
            <a:off x="2992069" y="103295"/>
            <a:ext cx="6892400"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Cameras for Creating Videos:</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3"/>
          <a:stretch>
            <a:fillRect/>
          </a:stretch>
        </p:blipFill>
        <p:spPr>
          <a:xfrm>
            <a:off x="9393984" y="6229429"/>
            <a:ext cx="2714286" cy="628571"/>
          </a:xfrm>
          <a:prstGeom prst="rect">
            <a:avLst/>
          </a:prstGeom>
        </p:spPr>
      </p:pic>
      <p:sp>
        <p:nvSpPr>
          <p:cNvPr id="9" name="TextBox 8">
            <a:extLst>
              <a:ext uri="{FF2B5EF4-FFF2-40B4-BE49-F238E27FC236}">
                <a16:creationId xmlns:a16="http://schemas.microsoft.com/office/drawing/2014/main" id="{24208217-7F93-4AEB-9C8C-A04A3AC0B099}"/>
              </a:ext>
            </a:extLst>
          </p:cNvPr>
          <p:cNvSpPr txBox="1"/>
          <p:nvPr/>
        </p:nvSpPr>
        <p:spPr>
          <a:xfrm>
            <a:off x="2492776" y="2701856"/>
            <a:ext cx="2843499"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Olympus E-M10 Mark III</a:t>
            </a:r>
          </a:p>
        </p:txBody>
      </p:sp>
      <p:pic>
        <p:nvPicPr>
          <p:cNvPr id="12" name="Picture 11">
            <a:extLst>
              <a:ext uri="{FF2B5EF4-FFF2-40B4-BE49-F238E27FC236}">
                <a16:creationId xmlns:a16="http://schemas.microsoft.com/office/drawing/2014/main" id="{7E364BDB-AE4C-409F-B070-5E411A415BF7}"/>
              </a:ext>
            </a:extLst>
          </p:cNvPr>
          <p:cNvPicPr>
            <a:picLocks noChangeAspect="1"/>
          </p:cNvPicPr>
          <p:nvPr/>
        </p:nvPicPr>
        <p:blipFill>
          <a:blip r:embed="rId4"/>
          <a:stretch>
            <a:fillRect/>
          </a:stretch>
        </p:blipFill>
        <p:spPr>
          <a:xfrm>
            <a:off x="-8472" y="8083"/>
            <a:ext cx="1342002" cy="1148999"/>
          </a:xfrm>
          <a:prstGeom prst="rect">
            <a:avLst/>
          </a:prstGeom>
        </p:spPr>
      </p:pic>
    </p:spTree>
    <p:extLst>
      <p:ext uri="{BB962C8B-B14F-4D97-AF65-F5344CB8AC3E}">
        <p14:creationId xmlns:p14="http://schemas.microsoft.com/office/powerpoint/2010/main" val="1627519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75384C-8503-4C88-9DB8-C4AAD5AF1943}"/>
              </a:ext>
            </a:extLst>
          </p:cNvPr>
          <p:cNvPicPr>
            <a:picLocks noChangeAspect="1"/>
          </p:cNvPicPr>
          <p:nvPr/>
        </p:nvPicPr>
        <p:blipFill>
          <a:blip r:embed="rId2"/>
          <a:stretch>
            <a:fillRect/>
          </a:stretch>
        </p:blipFill>
        <p:spPr>
          <a:xfrm>
            <a:off x="97192" y="2543235"/>
            <a:ext cx="5609289" cy="2854522"/>
          </a:xfrm>
          <a:prstGeom prst="rect">
            <a:avLst/>
          </a:prstGeom>
        </p:spPr>
      </p:pic>
      <p:sp>
        <p:nvSpPr>
          <p:cNvPr id="10" name="Rectangle 9">
            <a:extLst>
              <a:ext uri="{FF2B5EF4-FFF2-40B4-BE49-F238E27FC236}">
                <a16:creationId xmlns:a16="http://schemas.microsoft.com/office/drawing/2014/main" id="{648525DE-BD1A-461D-885B-5C6B0A250C58}"/>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66708" y="1218572"/>
            <a:ext cx="11518134" cy="1323439"/>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The SD cards will be used in most cameras to store the videos and pictures that are taken with the camera.  I seldom use an SD less than 128GB in size, because they will fill up quickly.  Remove the SD from the camera and connect it to the computer, to load the videos and images, so you can use the software tools to develop the learning objects</a:t>
            </a:r>
          </a:p>
        </p:txBody>
      </p:sp>
      <p:sp>
        <p:nvSpPr>
          <p:cNvPr id="5" name="TextBox 4"/>
          <p:cNvSpPr txBox="1"/>
          <p:nvPr/>
        </p:nvSpPr>
        <p:spPr>
          <a:xfrm>
            <a:off x="1456695" y="95543"/>
            <a:ext cx="10229852"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SD Cards for Recording Videos and Images:</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3"/>
          <a:stretch>
            <a:fillRect/>
          </a:stretch>
        </p:blipFill>
        <p:spPr>
          <a:xfrm>
            <a:off x="9393984" y="6229429"/>
            <a:ext cx="2714286" cy="628571"/>
          </a:xfrm>
          <a:prstGeom prst="rect">
            <a:avLst/>
          </a:prstGeom>
        </p:spPr>
      </p:pic>
      <p:sp>
        <p:nvSpPr>
          <p:cNvPr id="9" name="TextBox 8">
            <a:extLst>
              <a:ext uri="{FF2B5EF4-FFF2-40B4-BE49-F238E27FC236}">
                <a16:creationId xmlns:a16="http://schemas.microsoft.com/office/drawing/2014/main" id="{24208217-7F93-4AEB-9C8C-A04A3AC0B099}"/>
              </a:ext>
            </a:extLst>
          </p:cNvPr>
          <p:cNvSpPr txBox="1"/>
          <p:nvPr/>
        </p:nvSpPr>
        <p:spPr>
          <a:xfrm>
            <a:off x="1699948" y="5382947"/>
            <a:ext cx="2403776"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SD Cards: GigaBytes</a:t>
            </a:r>
          </a:p>
        </p:txBody>
      </p:sp>
      <p:pic>
        <p:nvPicPr>
          <p:cNvPr id="12" name="Picture 11">
            <a:extLst>
              <a:ext uri="{FF2B5EF4-FFF2-40B4-BE49-F238E27FC236}">
                <a16:creationId xmlns:a16="http://schemas.microsoft.com/office/drawing/2014/main" id="{7E364BDB-AE4C-409F-B070-5E411A415BF7}"/>
              </a:ext>
            </a:extLst>
          </p:cNvPr>
          <p:cNvPicPr>
            <a:picLocks noChangeAspect="1"/>
          </p:cNvPicPr>
          <p:nvPr/>
        </p:nvPicPr>
        <p:blipFill>
          <a:blip r:embed="rId4"/>
          <a:stretch>
            <a:fillRect/>
          </a:stretch>
        </p:blipFill>
        <p:spPr>
          <a:xfrm>
            <a:off x="-8472" y="8083"/>
            <a:ext cx="1342002" cy="1148999"/>
          </a:xfrm>
          <a:prstGeom prst="rect">
            <a:avLst/>
          </a:prstGeom>
        </p:spPr>
      </p:pic>
      <p:pic>
        <p:nvPicPr>
          <p:cNvPr id="3" name="Picture 2">
            <a:extLst>
              <a:ext uri="{FF2B5EF4-FFF2-40B4-BE49-F238E27FC236}">
                <a16:creationId xmlns:a16="http://schemas.microsoft.com/office/drawing/2014/main" id="{9A8ECDC8-4A4D-4EC1-910D-A29D643AB9F2}"/>
              </a:ext>
            </a:extLst>
          </p:cNvPr>
          <p:cNvPicPr>
            <a:picLocks noChangeAspect="1"/>
          </p:cNvPicPr>
          <p:nvPr/>
        </p:nvPicPr>
        <p:blipFill>
          <a:blip r:embed="rId5"/>
          <a:stretch>
            <a:fillRect/>
          </a:stretch>
        </p:blipFill>
        <p:spPr>
          <a:xfrm>
            <a:off x="5326496" y="3611020"/>
            <a:ext cx="6857032" cy="3238897"/>
          </a:xfrm>
          <a:prstGeom prst="rect">
            <a:avLst/>
          </a:prstGeom>
        </p:spPr>
      </p:pic>
      <p:sp>
        <p:nvSpPr>
          <p:cNvPr id="11" name="TextBox 10">
            <a:extLst>
              <a:ext uri="{FF2B5EF4-FFF2-40B4-BE49-F238E27FC236}">
                <a16:creationId xmlns:a16="http://schemas.microsoft.com/office/drawing/2014/main" id="{7E637263-1A30-4248-9908-4A0CF0DCDA5D}"/>
              </a:ext>
            </a:extLst>
          </p:cNvPr>
          <p:cNvSpPr txBox="1"/>
          <p:nvPr/>
        </p:nvSpPr>
        <p:spPr>
          <a:xfrm>
            <a:off x="7795948" y="3202827"/>
            <a:ext cx="2403776"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SD to USB Interface</a:t>
            </a:r>
          </a:p>
        </p:txBody>
      </p:sp>
    </p:spTree>
    <p:extLst>
      <p:ext uri="{BB962C8B-B14F-4D97-AF65-F5344CB8AC3E}">
        <p14:creationId xmlns:p14="http://schemas.microsoft.com/office/powerpoint/2010/main" val="3637360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8525DE-BD1A-461D-885B-5C6B0A250C58}"/>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302254" y="116943"/>
            <a:ext cx="3929281"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GoPro Cameras:</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2"/>
          <a:stretch>
            <a:fillRect/>
          </a:stretch>
        </p:blipFill>
        <p:spPr>
          <a:xfrm>
            <a:off x="9393984" y="6229429"/>
            <a:ext cx="2714286" cy="628571"/>
          </a:xfrm>
          <a:prstGeom prst="rect">
            <a:avLst/>
          </a:prstGeom>
        </p:spPr>
      </p:pic>
      <p:pic>
        <p:nvPicPr>
          <p:cNvPr id="12" name="Picture 11">
            <a:extLst>
              <a:ext uri="{FF2B5EF4-FFF2-40B4-BE49-F238E27FC236}">
                <a16:creationId xmlns:a16="http://schemas.microsoft.com/office/drawing/2014/main" id="{7E364BDB-AE4C-409F-B070-5E411A415BF7}"/>
              </a:ext>
            </a:extLst>
          </p:cNvPr>
          <p:cNvPicPr>
            <a:picLocks noChangeAspect="1"/>
          </p:cNvPicPr>
          <p:nvPr/>
        </p:nvPicPr>
        <p:blipFill>
          <a:blip r:embed="rId3"/>
          <a:stretch>
            <a:fillRect/>
          </a:stretch>
        </p:blipFill>
        <p:spPr>
          <a:xfrm>
            <a:off x="-8472" y="8083"/>
            <a:ext cx="1342002" cy="1148999"/>
          </a:xfrm>
          <a:prstGeom prst="rect">
            <a:avLst/>
          </a:prstGeom>
        </p:spPr>
      </p:pic>
      <p:pic>
        <p:nvPicPr>
          <p:cNvPr id="2" name="Picture 1">
            <a:extLst>
              <a:ext uri="{FF2B5EF4-FFF2-40B4-BE49-F238E27FC236}">
                <a16:creationId xmlns:a16="http://schemas.microsoft.com/office/drawing/2014/main" id="{AFE19003-DFCE-49AD-A5D3-FC67F41FC567}"/>
              </a:ext>
            </a:extLst>
          </p:cNvPr>
          <p:cNvPicPr>
            <a:picLocks noChangeAspect="1"/>
          </p:cNvPicPr>
          <p:nvPr/>
        </p:nvPicPr>
        <p:blipFill>
          <a:blip r:embed="rId4"/>
          <a:stretch>
            <a:fillRect/>
          </a:stretch>
        </p:blipFill>
        <p:spPr>
          <a:xfrm>
            <a:off x="125088" y="1364376"/>
            <a:ext cx="5402255" cy="5503548"/>
          </a:xfrm>
          <a:prstGeom prst="rect">
            <a:avLst/>
          </a:prstGeom>
        </p:spPr>
      </p:pic>
      <p:pic>
        <p:nvPicPr>
          <p:cNvPr id="3" name="Picture 2">
            <a:extLst>
              <a:ext uri="{FF2B5EF4-FFF2-40B4-BE49-F238E27FC236}">
                <a16:creationId xmlns:a16="http://schemas.microsoft.com/office/drawing/2014/main" id="{8F29C466-A3DB-4D15-961C-8837C4514693}"/>
              </a:ext>
            </a:extLst>
          </p:cNvPr>
          <p:cNvPicPr>
            <a:picLocks noChangeAspect="1"/>
          </p:cNvPicPr>
          <p:nvPr/>
        </p:nvPicPr>
        <p:blipFill>
          <a:blip r:embed="rId5"/>
          <a:stretch>
            <a:fillRect/>
          </a:stretch>
        </p:blipFill>
        <p:spPr>
          <a:xfrm>
            <a:off x="6557916" y="1265942"/>
            <a:ext cx="4653720" cy="5604074"/>
          </a:xfrm>
          <a:prstGeom prst="rect">
            <a:avLst/>
          </a:prstGeom>
        </p:spPr>
      </p:pic>
    </p:spTree>
    <p:extLst>
      <p:ext uri="{BB962C8B-B14F-4D97-AF65-F5344CB8AC3E}">
        <p14:creationId xmlns:p14="http://schemas.microsoft.com/office/powerpoint/2010/main" val="28020648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38243</TotalTime>
  <Words>2078</Words>
  <Application>Microsoft Office PowerPoint</Application>
  <PresentationFormat>Widescreen</PresentationFormat>
  <Paragraphs>173</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Northwest State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Wylie</dc:creator>
  <cp:lastModifiedBy>Thomas</cp:lastModifiedBy>
  <cp:revision>679</cp:revision>
  <cp:lastPrinted>2021-11-11T22:00:55Z</cp:lastPrinted>
  <dcterms:created xsi:type="dcterms:W3CDTF">2017-02-02T11:48:26Z</dcterms:created>
  <dcterms:modified xsi:type="dcterms:W3CDTF">2022-08-04T15:38:13Z</dcterms:modified>
</cp:coreProperties>
</file>