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9"/>
  </p:handoutMasterIdLst>
  <p:sldIdLst>
    <p:sldId id="257" r:id="rId2"/>
    <p:sldId id="302" r:id="rId3"/>
    <p:sldId id="804" r:id="rId4"/>
    <p:sldId id="320" r:id="rId5"/>
    <p:sldId id="806" r:id="rId6"/>
    <p:sldId id="811" r:id="rId7"/>
    <p:sldId id="803" r:id="rId8"/>
    <p:sldId id="809" r:id="rId9"/>
    <p:sldId id="801" r:id="rId10"/>
    <p:sldId id="810" r:id="rId11"/>
    <p:sldId id="802" r:id="rId12"/>
    <p:sldId id="805" r:id="rId13"/>
    <p:sldId id="807" r:id="rId14"/>
    <p:sldId id="496" r:id="rId15"/>
    <p:sldId id="403" r:id="rId16"/>
    <p:sldId id="357" r:id="rId17"/>
    <p:sldId id="397" r:id="rId18"/>
    <p:sldId id="753" r:id="rId19"/>
    <p:sldId id="494" r:id="rId20"/>
    <p:sldId id="497" r:id="rId21"/>
    <p:sldId id="520" r:id="rId22"/>
    <p:sldId id="530" r:id="rId23"/>
    <p:sldId id="808" r:id="rId24"/>
    <p:sldId id="531" r:id="rId25"/>
    <p:sldId id="495" r:id="rId26"/>
    <p:sldId id="504" r:id="rId27"/>
    <p:sldId id="505" r:id="rId28"/>
    <p:sldId id="506" r:id="rId29"/>
    <p:sldId id="521" r:id="rId30"/>
    <p:sldId id="522" r:id="rId31"/>
    <p:sldId id="523" r:id="rId32"/>
    <p:sldId id="509" r:id="rId33"/>
    <p:sldId id="507" r:id="rId34"/>
    <p:sldId id="515" r:id="rId35"/>
    <p:sldId id="500" r:id="rId36"/>
    <p:sldId id="516" r:id="rId37"/>
    <p:sldId id="379" r:id="rId38"/>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552" autoAdjust="0"/>
    <p:restoredTop sz="94660"/>
  </p:normalViewPr>
  <p:slideViewPr>
    <p:cSldViewPr snapToGrid="0">
      <p:cViewPr varScale="1">
        <p:scale>
          <a:sx n="75" d="100"/>
          <a:sy n="75" d="100"/>
        </p:scale>
        <p:origin x="63" y="3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4" cy="463647"/>
          </a:xfrm>
          <a:prstGeom prst="rect">
            <a:avLst/>
          </a:prstGeom>
        </p:spPr>
        <p:txBody>
          <a:bodyPr vert="horz" lIns="92536" tIns="46268" rIns="92536" bIns="46268" rtlCol="0"/>
          <a:lstStyle>
            <a:lvl1pPr algn="l">
              <a:defRPr sz="1200"/>
            </a:lvl1pPr>
          </a:lstStyle>
          <a:p>
            <a:endParaRPr lang="en-US"/>
          </a:p>
        </p:txBody>
      </p:sp>
      <p:sp>
        <p:nvSpPr>
          <p:cNvPr id="3" name="Date Placeholder 2"/>
          <p:cNvSpPr>
            <a:spLocks noGrp="1"/>
          </p:cNvSpPr>
          <p:nvPr>
            <p:ph type="dt" sz="quarter" idx="1"/>
          </p:nvPr>
        </p:nvSpPr>
        <p:spPr>
          <a:xfrm>
            <a:off x="3939466" y="0"/>
            <a:ext cx="3013764" cy="463647"/>
          </a:xfrm>
          <a:prstGeom prst="rect">
            <a:avLst/>
          </a:prstGeom>
        </p:spPr>
        <p:txBody>
          <a:bodyPr vert="horz" lIns="92536" tIns="46268" rIns="92536" bIns="46268" rtlCol="0"/>
          <a:lstStyle>
            <a:lvl1pPr algn="r">
              <a:defRPr sz="1200"/>
            </a:lvl1pPr>
          </a:lstStyle>
          <a:p>
            <a:fld id="{82A776CB-2DD2-43DB-BC53-3BF7FA6BB8CD}" type="datetimeFigureOut">
              <a:rPr lang="en-US" smtClean="0"/>
              <a:t>12/19/2022</a:t>
            </a:fld>
            <a:endParaRPr lang="en-US"/>
          </a:p>
        </p:txBody>
      </p:sp>
      <p:sp>
        <p:nvSpPr>
          <p:cNvPr id="4" name="Footer Placeholder 3"/>
          <p:cNvSpPr>
            <a:spLocks noGrp="1"/>
          </p:cNvSpPr>
          <p:nvPr>
            <p:ph type="ftr" sz="quarter" idx="2"/>
          </p:nvPr>
        </p:nvSpPr>
        <p:spPr>
          <a:xfrm>
            <a:off x="0" y="8777194"/>
            <a:ext cx="3013764" cy="463646"/>
          </a:xfrm>
          <a:prstGeom prst="rect">
            <a:avLst/>
          </a:prstGeom>
        </p:spPr>
        <p:txBody>
          <a:bodyPr vert="horz" lIns="92536" tIns="46268" rIns="92536" bIns="46268"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777194"/>
            <a:ext cx="3013764" cy="463646"/>
          </a:xfrm>
          <a:prstGeom prst="rect">
            <a:avLst/>
          </a:prstGeom>
        </p:spPr>
        <p:txBody>
          <a:bodyPr vert="horz" lIns="92536" tIns="46268" rIns="92536" bIns="46268" rtlCol="0" anchor="b"/>
          <a:lstStyle>
            <a:lvl1pPr algn="r">
              <a:defRPr sz="1200"/>
            </a:lvl1pPr>
          </a:lstStyle>
          <a:p>
            <a:fld id="{BFC15166-97D7-4441-8C48-91455378AB6B}" type="slidenum">
              <a:rPr lang="en-US" smtClean="0"/>
              <a:t>‹#›</a:t>
            </a:fld>
            <a:endParaRPr lang="en-US"/>
          </a:p>
        </p:txBody>
      </p:sp>
    </p:spTree>
    <p:extLst>
      <p:ext uri="{BB962C8B-B14F-4D97-AF65-F5344CB8AC3E}">
        <p14:creationId xmlns:p14="http://schemas.microsoft.com/office/powerpoint/2010/main" val="385576876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DA31EC-213D-43F3-A234-3475355EA19E}"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64955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06551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1367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09221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DA31EC-213D-43F3-A234-3475355EA19E}"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60774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DA31EC-213D-43F3-A234-3475355EA19E}"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21799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A31EC-213D-43F3-A234-3475355EA19E}" type="datetimeFigureOut">
              <a:rPr lang="en-US" smtClean="0"/>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35537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A31EC-213D-43F3-A234-3475355EA19E}" type="datetimeFigureOut">
              <a:rPr lang="en-US" smtClean="0"/>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43560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A31EC-213D-43F3-A234-3475355EA19E}" type="datetimeFigureOut">
              <a:rPr lang="en-US" smtClean="0"/>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414576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9744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094795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A31EC-213D-43F3-A234-3475355EA19E}" type="datetimeFigureOut">
              <a:rPr lang="en-US" smtClean="0"/>
              <a:t>12/19/2022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07961-742A-40C4-9C65-638DE6C72E42}" type="slidenum">
              <a:rPr lang="en-US" smtClean="0"/>
              <a:t>‹#›</a:t>
            </a:fld>
            <a:endParaRPr lang="en-US"/>
          </a:p>
        </p:txBody>
      </p:sp>
    </p:spTree>
    <p:extLst>
      <p:ext uri="{BB962C8B-B14F-4D97-AF65-F5344CB8AC3E}">
        <p14:creationId xmlns:p14="http://schemas.microsoft.com/office/powerpoint/2010/main" val="164345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hyperlink" Target="https://youtu.be/POSmMFjfajg" TargetMode="External"/><Relationship Id="rId5" Type="http://schemas.openxmlformats.org/officeDocument/2006/relationships/hyperlink" Target="https://youtu.be/E2ryVLvcZgQ" TargetMode="External"/><Relationship Id="rId4" Type="http://schemas.openxmlformats.org/officeDocument/2006/relationships/hyperlink" Target="https://youtu.be/7bc8HfmVyd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te.is/Scaling_CBE"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0446" y="529708"/>
            <a:ext cx="9431108" cy="769441"/>
          </a:xfrm>
          <a:prstGeom prst="rect">
            <a:avLst/>
          </a:prstGeom>
          <a:noFill/>
        </p:spPr>
        <p:txBody>
          <a:bodyPr wrap="none" rtlCol="0">
            <a:spAutoFit/>
          </a:bodyPr>
          <a:lstStyle/>
          <a:p>
            <a:r>
              <a:rPr lang="en-US" sz="4400" dirty="0">
                <a:solidFill>
                  <a:srgbClr val="0070C0"/>
                </a:solidFill>
              </a:rPr>
              <a:t>CREATE Faculty Training on CBE Learning</a:t>
            </a:r>
          </a:p>
        </p:txBody>
      </p:sp>
      <p:sp>
        <p:nvSpPr>
          <p:cNvPr id="3" name="TextBox 2"/>
          <p:cNvSpPr txBox="1"/>
          <p:nvPr/>
        </p:nvSpPr>
        <p:spPr>
          <a:xfrm>
            <a:off x="3740001" y="1730690"/>
            <a:ext cx="4218847" cy="461665"/>
          </a:xfrm>
          <a:prstGeom prst="rect">
            <a:avLst/>
          </a:prstGeom>
          <a:noFill/>
        </p:spPr>
        <p:txBody>
          <a:bodyPr wrap="none" rtlCol="0">
            <a:spAutoFit/>
          </a:bodyPr>
          <a:lstStyle/>
          <a:p>
            <a:r>
              <a:rPr lang="en-US" sz="2400" dirty="0">
                <a:solidFill>
                  <a:srgbClr val="0070C0"/>
                </a:solidFill>
              </a:rPr>
              <a:t>Created by Tom Wylie, 12/20/22</a:t>
            </a:r>
          </a:p>
        </p:txBody>
      </p:sp>
    </p:spTree>
    <p:extLst>
      <p:ext uri="{BB962C8B-B14F-4D97-AF65-F5344CB8AC3E}">
        <p14:creationId xmlns:p14="http://schemas.microsoft.com/office/powerpoint/2010/main" val="4046610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20D390C-D910-4EA8-C5E6-D469E0577533}"/>
              </a:ext>
            </a:extLst>
          </p:cNvPr>
          <p:cNvPicPr>
            <a:picLocks noChangeAspect="1"/>
          </p:cNvPicPr>
          <p:nvPr/>
        </p:nvPicPr>
        <p:blipFill>
          <a:blip r:embed="rId2"/>
          <a:stretch>
            <a:fillRect/>
          </a:stretch>
        </p:blipFill>
        <p:spPr>
          <a:xfrm>
            <a:off x="438119" y="1562879"/>
            <a:ext cx="11417276" cy="5222107"/>
          </a:xfrm>
          <a:prstGeom prst="rect">
            <a:avLst/>
          </a:prstGeom>
        </p:spPr>
      </p:pic>
      <p:sp>
        <p:nvSpPr>
          <p:cNvPr id="205" name="TextBox 204">
            <a:extLst>
              <a:ext uri="{FF2B5EF4-FFF2-40B4-BE49-F238E27FC236}">
                <a16:creationId xmlns:a16="http://schemas.microsoft.com/office/drawing/2014/main" id="{4DB4DA84-32BB-6802-4A44-B2BC55137AF5}"/>
              </a:ext>
            </a:extLst>
          </p:cNvPr>
          <p:cNvSpPr txBox="1"/>
          <p:nvPr/>
        </p:nvSpPr>
        <p:spPr>
          <a:xfrm>
            <a:off x="1096825" y="0"/>
            <a:ext cx="6652399" cy="584775"/>
          </a:xfrm>
          <a:prstGeom prst="rect">
            <a:avLst/>
          </a:prstGeom>
          <a:noFill/>
        </p:spPr>
        <p:txBody>
          <a:bodyPr wrap="none" rtlCol="0">
            <a:spAutoFit/>
          </a:bodyPr>
          <a:lstStyle/>
          <a:p>
            <a:r>
              <a:rPr lang="en-US" sz="3200" dirty="0">
                <a:solidFill>
                  <a:srgbClr val="0070C0"/>
                </a:solidFill>
              </a:rPr>
              <a:t>Competency-based Hybrid PLC Course:</a:t>
            </a:r>
          </a:p>
        </p:txBody>
      </p:sp>
      <p:pic>
        <p:nvPicPr>
          <p:cNvPr id="206" name="Picture 205">
            <a:extLst>
              <a:ext uri="{FF2B5EF4-FFF2-40B4-BE49-F238E27FC236}">
                <a16:creationId xmlns:a16="http://schemas.microsoft.com/office/drawing/2014/main" id="{59826A38-7A0E-C13A-0CB9-7B263E4F83B4}"/>
              </a:ext>
            </a:extLst>
          </p:cNvPr>
          <p:cNvPicPr>
            <a:picLocks noChangeAspect="1"/>
          </p:cNvPicPr>
          <p:nvPr/>
        </p:nvPicPr>
        <p:blipFill>
          <a:blip r:embed="rId3"/>
          <a:stretch>
            <a:fillRect/>
          </a:stretch>
        </p:blipFill>
        <p:spPr>
          <a:xfrm>
            <a:off x="38100" y="0"/>
            <a:ext cx="969828" cy="1175152"/>
          </a:xfrm>
          <a:prstGeom prst="rect">
            <a:avLst/>
          </a:prstGeom>
        </p:spPr>
      </p:pic>
      <p:sp>
        <p:nvSpPr>
          <p:cNvPr id="23" name="TextBox 22">
            <a:extLst>
              <a:ext uri="{FF2B5EF4-FFF2-40B4-BE49-F238E27FC236}">
                <a16:creationId xmlns:a16="http://schemas.microsoft.com/office/drawing/2014/main" id="{E222EE94-34AB-8071-4792-A070DE250E36}"/>
              </a:ext>
            </a:extLst>
          </p:cNvPr>
          <p:cNvSpPr txBox="1"/>
          <p:nvPr/>
        </p:nvSpPr>
        <p:spPr>
          <a:xfrm>
            <a:off x="438119" y="4915028"/>
            <a:ext cx="5980035" cy="461665"/>
          </a:xfrm>
          <a:prstGeom prst="rect">
            <a:avLst/>
          </a:prstGeom>
          <a:noFill/>
        </p:spPr>
        <p:txBody>
          <a:bodyPr wrap="none" rtlCol="0">
            <a:spAutoFit/>
          </a:bodyPr>
          <a:lstStyle/>
          <a:p>
            <a:r>
              <a:rPr lang="en-US" sz="2400" dirty="0">
                <a:solidFill>
                  <a:srgbClr val="C00000"/>
                </a:solidFill>
              </a:rPr>
              <a:t>Pace is set by student learning and completion</a:t>
            </a:r>
          </a:p>
        </p:txBody>
      </p:sp>
      <p:sp>
        <p:nvSpPr>
          <p:cNvPr id="37" name="TextBox 36">
            <a:extLst>
              <a:ext uri="{FF2B5EF4-FFF2-40B4-BE49-F238E27FC236}">
                <a16:creationId xmlns:a16="http://schemas.microsoft.com/office/drawing/2014/main" id="{15F75663-070C-FB80-517E-8DBBC53465DC}"/>
              </a:ext>
            </a:extLst>
          </p:cNvPr>
          <p:cNvSpPr txBox="1"/>
          <p:nvPr/>
        </p:nvSpPr>
        <p:spPr>
          <a:xfrm>
            <a:off x="438119" y="5533587"/>
            <a:ext cx="6311728" cy="461665"/>
          </a:xfrm>
          <a:prstGeom prst="rect">
            <a:avLst/>
          </a:prstGeom>
          <a:noFill/>
        </p:spPr>
        <p:txBody>
          <a:bodyPr wrap="none" rtlCol="0">
            <a:spAutoFit/>
          </a:bodyPr>
          <a:lstStyle/>
          <a:p>
            <a:r>
              <a:rPr lang="en-US" sz="2400" dirty="0">
                <a:solidFill>
                  <a:srgbClr val="C00000"/>
                </a:solidFill>
              </a:rPr>
              <a:t>All students finish with the same level of learning</a:t>
            </a:r>
          </a:p>
        </p:txBody>
      </p:sp>
    </p:spTree>
    <p:extLst>
      <p:ext uri="{BB962C8B-B14F-4D97-AF65-F5344CB8AC3E}">
        <p14:creationId xmlns:p14="http://schemas.microsoft.com/office/powerpoint/2010/main" val="3066290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144637" y="29731"/>
            <a:ext cx="3595280" cy="584775"/>
          </a:xfrm>
          <a:prstGeom prst="rect">
            <a:avLst/>
          </a:prstGeom>
          <a:noFill/>
        </p:spPr>
        <p:txBody>
          <a:bodyPr wrap="none" rtlCol="0">
            <a:spAutoFit/>
          </a:bodyPr>
          <a:lstStyle/>
          <a:p>
            <a:r>
              <a:rPr lang="en-US" sz="3200" dirty="0">
                <a:solidFill>
                  <a:srgbClr val="0070C0"/>
                </a:solidFill>
              </a:rPr>
              <a:t>Assessment Models:</a:t>
            </a:r>
          </a:p>
        </p:txBody>
      </p:sp>
      <p:pic>
        <p:nvPicPr>
          <p:cNvPr id="206" name="Picture 205">
            <a:extLst>
              <a:ext uri="{FF2B5EF4-FFF2-40B4-BE49-F238E27FC236}">
                <a16:creationId xmlns:a16="http://schemas.microsoft.com/office/drawing/2014/main" id="{59826A38-7A0E-C13A-0CB9-7B263E4F83B4}"/>
              </a:ext>
            </a:extLst>
          </p:cNvPr>
          <p:cNvPicPr>
            <a:picLocks noChangeAspect="1"/>
          </p:cNvPicPr>
          <p:nvPr/>
        </p:nvPicPr>
        <p:blipFill>
          <a:blip r:embed="rId2"/>
          <a:stretch>
            <a:fillRect/>
          </a:stretch>
        </p:blipFill>
        <p:spPr>
          <a:xfrm>
            <a:off x="38100" y="0"/>
            <a:ext cx="969828" cy="1175152"/>
          </a:xfrm>
          <a:prstGeom prst="rect">
            <a:avLst/>
          </a:prstGeom>
        </p:spPr>
      </p:pic>
      <p:sp>
        <p:nvSpPr>
          <p:cNvPr id="3" name="TextBox 2">
            <a:extLst>
              <a:ext uri="{FF2B5EF4-FFF2-40B4-BE49-F238E27FC236}">
                <a16:creationId xmlns:a16="http://schemas.microsoft.com/office/drawing/2014/main" id="{B6F9177D-5323-EA20-B6BA-CED737595066}"/>
              </a:ext>
            </a:extLst>
          </p:cNvPr>
          <p:cNvSpPr txBox="1"/>
          <p:nvPr/>
        </p:nvSpPr>
        <p:spPr>
          <a:xfrm>
            <a:off x="6386642" y="1827931"/>
            <a:ext cx="877163" cy="338554"/>
          </a:xfrm>
          <a:prstGeom prst="rect">
            <a:avLst/>
          </a:prstGeom>
          <a:noFill/>
        </p:spPr>
        <p:txBody>
          <a:bodyPr wrap="none" rtlCol="0">
            <a:spAutoFit/>
          </a:bodyPr>
          <a:lstStyle/>
          <a:p>
            <a:r>
              <a:rPr lang="en-US" sz="1600" b="1" dirty="0">
                <a:solidFill>
                  <a:srgbClr val="C00000"/>
                </a:solidFill>
              </a:rPr>
              <a:t>M1 KAA</a:t>
            </a:r>
          </a:p>
        </p:txBody>
      </p:sp>
      <p:sp>
        <p:nvSpPr>
          <p:cNvPr id="9" name="TextBox 8">
            <a:extLst>
              <a:ext uri="{FF2B5EF4-FFF2-40B4-BE49-F238E27FC236}">
                <a16:creationId xmlns:a16="http://schemas.microsoft.com/office/drawing/2014/main" id="{8BE787A8-2C3D-EAE8-A897-C2F47BD1A5FE}"/>
              </a:ext>
            </a:extLst>
          </p:cNvPr>
          <p:cNvSpPr txBox="1"/>
          <p:nvPr/>
        </p:nvSpPr>
        <p:spPr>
          <a:xfrm>
            <a:off x="6386641" y="2111071"/>
            <a:ext cx="877163" cy="338554"/>
          </a:xfrm>
          <a:prstGeom prst="rect">
            <a:avLst/>
          </a:prstGeom>
          <a:noFill/>
        </p:spPr>
        <p:txBody>
          <a:bodyPr wrap="none" rtlCol="0">
            <a:spAutoFit/>
          </a:bodyPr>
          <a:lstStyle/>
          <a:p>
            <a:r>
              <a:rPr lang="en-US" sz="1600" b="1" dirty="0">
                <a:solidFill>
                  <a:srgbClr val="C00000"/>
                </a:solidFill>
              </a:rPr>
              <a:t>M2 KAA</a:t>
            </a:r>
          </a:p>
        </p:txBody>
      </p:sp>
      <p:sp>
        <p:nvSpPr>
          <p:cNvPr id="14" name="TextBox 13">
            <a:extLst>
              <a:ext uri="{FF2B5EF4-FFF2-40B4-BE49-F238E27FC236}">
                <a16:creationId xmlns:a16="http://schemas.microsoft.com/office/drawing/2014/main" id="{3369E991-5CF5-7AC0-7665-546C29D2D62D}"/>
              </a:ext>
            </a:extLst>
          </p:cNvPr>
          <p:cNvSpPr txBox="1"/>
          <p:nvPr/>
        </p:nvSpPr>
        <p:spPr>
          <a:xfrm>
            <a:off x="6386641" y="2394211"/>
            <a:ext cx="877163" cy="338554"/>
          </a:xfrm>
          <a:prstGeom prst="rect">
            <a:avLst/>
          </a:prstGeom>
          <a:noFill/>
        </p:spPr>
        <p:txBody>
          <a:bodyPr wrap="none" rtlCol="0">
            <a:spAutoFit/>
          </a:bodyPr>
          <a:lstStyle/>
          <a:p>
            <a:r>
              <a:rPr lang="en-US" sz="1600" b="1" dirty="0">
                <a:solidFill>
                  <a:srgbClr val="C00000"/>
                </a:solidFill>
              </a:rPr>
              <a:t>M3 KAA</a:t>
            </a:r>
          </a:p>
        </p:txBody>
      </p:sp>
      <p:sp>
        <p:nvSpPr>
          <p:cNvPr id="27" name="TextBox 26">
            <a:extLst>
              <a:ext uri="{FF2B5EF4-FFF2-40B4-BE49-F238E27FC236}">
                <a16:creationId xmlns:a16="http://schemas.microsoft.com/office/drawing/2014/main" id="{51D16D17-BA02-E994-5C37-FA1231DAFD1A}"/>
              </a:ext>
            </a:extLst>
          </p:cNvPr>
          <p:cNvSpPr txBox="1"/>
          <p:nvPr/>
        </p:nvSpPr>
        <p:spPr>
          <a:xfrm>
            <a:off x="6393236" y="2677351"/>
            <a:ext cx="877163" cy="338554"/>
          </a:xfrm>
          <a:prstGeom prst="rect">
            <a:avLst/>
          </a:prstGeom>
          <a:noFill/>
        </p:spPr>
        <p:txBody>
          <a:bodyPr wrap="none" rtlCol="0">
            <a:spAutoFit/>
          </a:bodyPr>
          <a:lstStyle/>
          <a:p>
            <a:r>
              <a:rPr lang="en-US" sz="1600" b="1" dirty="0">
                <a:solidFill>
                  <a:srgbClr val="C00000"/>
                </a:solidFill>
              </a:rPr>
              <a:t>M4 KAA</a:t>
            </a:r>
          </a:p>
        </p:txBody>
      </p:sp>
      <p:sp>
        <p:nvSpPr>
          <p:cNvPr id="32" name="TextBox 31">
            <a:extLst>
              <a:ext uri="{FF2B5EF4-FFF2-40B4-BE49-F238E27FC236}">
                <a16:creationId xmlns:a16="http://schemas.microsoft.com/office/drawing/2014/main" id="{12BDDF7B-E2A3-CFDA-74E2-58A8DB1C595D}"/>
              </a:ext>
            </a:extLst>
          </p:cNvPr>
          <p:cNvSpPr txBox="1"/>
          <p:nvPr/>
        </p:nvSpPr>
        <p:spPr>
          <a:xfrm>
            <a:off x="6393236" y="2960491"/>
            <a:ext cx="877163" cy="338554"/>
          </a:xfrm>
          <a:prstGeom prst="rect">
            <a:avLst/>
          </a:prstGeom>
          <a:noFill/>
        </p:spPr>
        <p:txBody>
          <a:bodyPr wrap="none" rtlCol="0">
            <a:spAutoFit/>
          </a:bodyPr>
          <a:lstStyle/>
          <a:p>
            <a:r>
              <a:rPr lang="en-US" sz="1600" b="1" dirty="0">
                <a:solidFill>
                  <a:srgbClr val="C00000"/>
                </a:solidFill>
              </a:rPr>
              <a:t>M5 KAA</a:t>
            </a:r>
          </a:p>
        </p:txBody>
      </p:sp>
      <p:sp>
        <p:nvSpPr>
          <p:cNvPr id="209" name="TextBox 208">
            <a:extLst>
              <a:ext uri="{FF2B5EF4-FFF2-40B4-BE49-F238E27FC236}">
                <a16:creationId xmlns:a16="http://schemas.microsoft.com/office/drawing/2014/main" id="{E0A324A8-BDFE-31B7-19DB-CEBEFA80F062}"/>
              </a:ext>
            </a:extLst>
          </p:cNvPr>
          <p:cNvSpPr txBox="1"/>
          <p:nvPr/>
        </p:nvSpPr>
        <p:spPr>
          <a:xfrm>
            <a:off x="6393236" y="3243631"/>
            <a:ext cx="877163" cy="338554"/>
          </a:xfrm>
          <a:prstGeom prst="rect">
            <a:avLst/>
          </a:prstGeom>
          <a:noFill/>
        </p:spPr>
        <p:txBody>
          <a:bodyPr wrap="none" rtlCol="0">
            <a:spAutoFit/>
          </a:bodyPr>
          <a:lstStyle/>
          <a:p>
            <a:r>
              <a:rPr lang="en-US" sz="1600" b="1" dirty="0">
                <a:solidFill>
                  <a:srgbClr val="C00000"/>
                </a:solidFill>
              </a:rPr>
              <a:t>M6 KAA</a:t>
            </a:r>
          </a:p>
        </p:txBody>
      </p:sp>
      <p:sp>
        <p:nvSpPr>
          <p:cNvPr id="214" name="TextBox 213">
            <a:extLst>
              <a:ext uri="{FF2B5EF4-FFF2-40B4-BE49-F238E27FC236}">
                <a16:creationId xmlns:a16="http://schemas.microsoft.com/office/drawing/2014/main" id="{61195F83-7611-75B8-AB84-DAAF016030AC}"/>
              </a:ext>
            </a:extLst>
          </p:cNvPr>
          <p:cNvSpPr txBox="1"/>
          <p:nvPr/>
        </p:nvSpPr>
        <p:spPr>
          <a:xfrm>
            <a:off x="6393236" y="3526771"/>
            <a:ext cx="877163" cy="338554"/>
          </a:xfrm>
          <a:prstGeom prst="rect">
            <a:avLst/>
          </a:prstGeom>
          <a:noFill/>
        </p:spPr>
        <p:txBody>
          <a:bodyPr wrap="none" rtlCol="0">
            <a:spAutoFit/>
          </a:bodyPr>
          <a:lstStyle/>
          <a:p>
            <a:r>
              <a:rPr lang="en-US" sz="1600" b="1" dirty="0">
                <a:solidFill>
                  <a:srgbClr val="C00000"/>
                </a:solidFill>
              </a:rPr>
              <a:t>M7 KAA</a:t>
            </a:r>
          </a:p>
        </p:txBody>
      </p:sp>
      <p:sp>
        <p:nvSpPr>
          <p:cNvPr id="219" name="TextBox 218">
            <a:extLst>
              <a:ext uri="{FF2B5EF4-FFF2-40B4-BE49-F238E27FC236}">
                <a16:creationId xmlns:a16="http://schemas.microsoft.com/office/drawing/2014/main" id="{7D86FAB3-C570-7F9A-2EEF-4BE2C0BCDCD3}"/>
              </a:ext>
            </a:extLst>
          </p:cNvPr>
          <p:cNvSpPr txBox="1"/>
          <p:nvPr/>
        </p:nvSpPr>
        <p:spPr>
          <a:xfrm>
            <a:off x="6393236" y="3809913"/>
            <a:ext cx="877163" cy="338554"/>
          </a:xfrm>
          <a:prstGeom prst="rect">
            <a:avLst/>
          </a:prstGeom>
          <a:noFill/>
        </p:spPr>
        <p:txBody>
          <a:bodyPr wrap="none" rtlCol="0">
            <a:spAutoFit/>
          </a:bodyPr>
          <a:lstStyle/>
          <a:p>
            <a:r>
              <a:rPr lang="en-US" sz="1600" b="1" dirty="0">
                <a:solidFill>
                  <a:srgbClr val="C00000"/>
                </a:solidFill>
              </a:rPr>
              <a:t>M8 KAA</a:t>
            </a:r>
          </a:p>
        </p:txBody>
      </p:sp>
      <p:sp>
        <p:nvSpPr>
          <p:cNvPr id="220" name="TextBox 219">
            <a:extLst>
              <a:ext uri="{FF2B5EF4-FFF2-40B4-BE49-F238E27FC236}">
                <a16:creationId xmlns:a16="http://schemas.microsoft.com/office/drawing/2014/main" id="{C28C40B0-6A3C-A503-6E8B-4E0AD6C8EE1E}"/>
              </a:ext>
            </a:extLst>
          </p:cNvPr>
          <p:cNvSpPr txBox="1"/>
          <p:nvPr/>
        </p:nvSpPr>
        <p:spPr>
          <a:xfrm>
            <a:off x="8357813" y="1874097"/>
            <a:ext cx="1441100" cy="584775"/>
          </a:xfrm>
          <a:prstGeom prst="rect">
            <a:avLst/>
          </a:prstGeom>
          <a:noFill/>
        </p:spPr>
        <p:txBody>
          <a:bodyPr wrap="none" rtlCol="0">
            <a:spAutoFit/>
          </a:bodyPr>
          <a:lstStyle/>
          <a:p>
            <a:pPr algn="ctr"/>
            <a:r>
              <a:rPr lang="en-US" sz="1600" b="1" dirty="0">
                <a:solidFill>
                  <a:srgbClr val="C00000"/>
                </a:solidFill>
              </a:rPr>
              <a:t>Performance</a:t>
            </a:r>
          </a:p>
          <a:p>
            <a:pPr algn="ctr"/>
            <a:r>
              <a:rPr lang="en-US" sz="1600" b="1" dirty="0">
                <a:solidFill>
                  <a:srgbClr val="C00000"/>
                </a:solidFill>
              </a:rPr>
              <a:t>Assessment #1</a:t>
            </a:r>
          </a:p>
        </p:txBody>
      </p:sp>
      <p:sp>
        <p:nvSpPr>
          <p:cNvPr id="224" name="TextBox 223">
            <a:extLst>
              <a:ext uri="{FF2B5EF4-FFF2-40B4-BE49-F238E27FC236}">
                <a16:creationId xmlns:a16="http://schemas.microsoft.com/office/drawing/2014/main" id="{567C71BD-9464-007E-E815-DF9538D06376}"/>
              </a:ext>
            </a:extLst>
          </p:cNvPr>
          <p:cNvSpPr txBox="1"/>
          <p:nvPr/>
        </p:nvSpPr>
        <p:spPr>
          <a:xfrm>
            <a:off x="8357813" y="2575795"/>
            <a:ext cx="1441100" cy="584775"/>
          </a:xfrm>
          <a:prstGeom prst="rect">
            <a:avLst/>
          </a:prstGeom>
          <a:noFill/>
        </p:spPr>
        <p:txBody>
          <a:bodyPr wrap="none" rtlCol="0">
            <a:spAutoFit/>
          </a:bodyPr>
          <a:lstStyle/>
          <a:p>
            <a:pPr algn="ctr"/>
            <a:r>
              <a:rPr lang="en-US" sz="1600" b="1" dirty="0">
                <a:solidFill>
                  <a:srgbClr val="C00000"/>
                </a:solidFill>
              </a:rPr>
              <a:t>Performance</a:t>
            </a:r>
          </a:p>
          <a:p>
            <a:pPr algn="ctr"/>
            <a:r>
              <a:rPr lang="en-US" sz="1600" b="1" dirty="0">
                <a:solidFill>
                  <a:srgbClr val="C00000"/>
                </a:solidFill>
              </a:rPr>
              <a:t>Assessment #2</a:t>
            </a:r>
          </a:p>
        </p:txBody>
      </p:sp>
      <p:sp>
        <p:nvSpPr>
          <p:cNvPr id="226" name="TextBox 225">
            <a:extLst>
              <a:ext uri="{FF2B5EF4-FFF2-40B4-BE49-F238E27FC236}">
                <a16:creationId xmlns:a16="http://schemas.microsoft.com/office/drawing/2014/main" id="{1BDA96C3-5E92-E9CB-DC65-5407C80BB970}"/>
              </a:ext>
            </a:extLst>
          </p:cNvPr>
          <p:cNvSpPr txBox="1"/>
          <p:nvPr/>
        </p:nvSpPr>
        <p:spPr>
          <a:xfrm>
            <a:off x="8357813" y="3277493"/>
            <a:ext cx="1441100" cy="584775"/>
          </a:xfrm>
          <a:prstGeom prst="rect">
            <a:avLst/>
          </a:prstGeom>
          <a:noFill/>
        </p:spPr>
        <p:txBody>
          <a:bodyPr wrap="none" rtlCol="0">
            <a:spAutoFit/>
          </a:bodyPr>
          <a:lstStyle/>
          <a:p>
            <a:pPr algn="ctr"/>
            <a:r>
              <a:rPr lang="en-US" sz="1600" b="1" dirty="0">
                <a:solidFill>
                  <a:srgbClr val="C00000"/>
                </a:solidFill>
              </a:rPr>
              <a:t>Performance</a:t>
            </a:r>
          </a:p>
          <a:p>
            <a:pPr algn="ctr"/>
            <a:r>
              <a:rPr lang="en-US" sz="1600" b="1" dirty="0">
                <a:solidFill>
                  <a:srgbClr val="C00000"/>
                </a:solidFill>
              </a:rPr>
              <a:t>Assessment #3</a:t>
            </a:r>
          </a:p>
        </p:txBody>
      </p:sp>
      <p:sp>
        <p:nvSpPr>
          <p:cNvPr id="228" name="TextBox 227">
            <a:extLst>
              <a:ext uri="{FF2B5EF4-FFF2-40B4-BE49-F238E27FC236}">
                <a16:creationId xmlns:a16="http://schemas.microsoft.com/office/drawing/2014/main" id="{DA97674C-3C10-E56B-59C5-57AA15340682}"/>
              </a:ext>
            </a:extLst>
          </p:cNvPr>
          <p:cNvSpPr txBox="1"/>
          <p:nvPr/>
        </p:nvSpPr>
        <p:spPr>
          <a:xfrm>
            <a:off x="8357813" y="3979190"/>
            <a:ext cx="1441100" cy="584775"/>
          </a:xfrm>
          <a:prstGeom prst="rect">
            <a:avLst/>
          </a:prstGeom>
          <a:noFill/>
        </p:spPr>
        <p:txBody>
          <a:bodyPr wrap="none" rtlCol="0">
            <a:spAutoFit/>
          </a:bodyPr>
          <a:lstStyle/>
          <a:p>
            <a:pPr algn="ctr"/>
            <a:r>
              <a:rPr lang="en-US" sz="1600" b="1" dirty="0">
                <a:solidFill>
                  <a:srgbClr val="C00000"/>
                </a:solidFill>
              </a:rPr>
              <a:t>Performance</a:t>
            </a:r>
          </a:p>
          <a:p>
            <a:pPr algn="ctr"/>
            <a:r>
              <a:rPr lang="en-US" sz="1600" b="1" dirty="0">
                <a:solidFill>
                  <a:srgbClr val="C00000"/>
                </a:solidFill>
              </a:rPr>
              <a:t>Assessment #4</a:t>
            </a:r>
          </a:p>
        </p:txBody>
      </p:sp>
      <p:sp>
        <p:nvSpPr>
          <p:cNvPr id="21" name="TextBox 20">
            <a:extLst>
              <a:ext uri="{FF2B5EF4-FFF2-40B4-BE49-F238E27FC236}">
                <a16:creationId xmlns:a16="http://schemas.microsoft.com/office/drawing/2014/main" id="{4AD96549-9A7D-670C-7B17-6634144379AF}"/>
              </a:ext>
            </a:extLst>
          </p:cNvPr>
          <p:cNvSpPr txBox="1"/>
          <p:nvPr/>
        </p:nvSpPr>
        <p:spPr>
          <a:xfrm>
            <a:off x="1144637" y="1498400"/>
            <a:ext cx="3124766" cy="369332"/>
          </a:xfrm>
          <a:prstGeom prst="rect">
            <a:avLst/>
          </a:prstGeom>
          <a:noFill/>
        </p:spPr>
        <p:txBody>
          <a:bodyPr wrap="none" rtlCol="0">
            <a:spAutoFit/>
          </a:bodyPr>
          <a:lstStyle/>
          <a:p>
            <a:pPr algn="ctr"/>
            <a:r>
              <a:rPr lang="en-US" b="1" u="sng" dirty="0">
                <a:solidFill>
                  <a:srgbClr val="C00000"/>
                </a:solidFill>
              </a:rPr>
              <a:t>Traditional Assessment Model</a:t>
            </a:r>
            <a:r>
              <a:rPr lang="en-US" b="1" dirty="0">
                <a:solidFill>
                  <a:srgbClr val="C00000"/>
                </a:solidFill>
              </a:rPr>
              <a:t>:</a:t>
            </a:r>
          </a:p>
        </p:txBody>
      </p:sp>
      <p:sp>
        <p:nvSpPr>
          <p:cNvPr id="23" name="TextBox 22">
            <a:extLst>
              <a:ext uri="{FF2B5EF4-FFF2-40B4-BE49-F238E27FC236}">
                <a16:creationId xmlns:a16="http://schemas.microsoft.com/office/drawing/2014/main" id="{F1CC9BCC-3530-9487-0465-817FA555D984}"/>
              </a:ext>
            </a:extLst>
          </p:cNvPr>
          <p:cNvSpPr txBox="1"/>
          <p:nvPr/>
        </p:nvSpPr>
        <p:spPr>
          <a:xfrm>
            <a:off x="6393236" y="1498400"/>
            <a:ext cx="3929154" cy="369332"/>
          </a:xfrm>
          <a:prstGeom prst="rect">
            <a:avLst/>
          </a:prstGeom>
          <a:noFill/>
        </p:spPr>
        <p:txBody>
          <a:bodyPr wrap="none" rtlCol="0">
            <a:spAutoFit/>
          </a:bodyPr>
          <a:lstStyle/>
          <a:p>
            <a:pPr algn="ctr"/>
            <a:r>
              <a:rPr lang="en-US" b="1" u="sng" dirty="0">
                <a:solidFill>
                  <a:srgbClr val="C00000"/>
                </a:solidFill>
              </a:rPr>
              <a:t>Competency-based Assessment Model</a:t>
            </a:r>
            <a:r>
              <a:rPr lang="en-US" b="1" dirty="0">
                <a:solidFill>
                  <a:srgbClr val="C00000"/>
                </a:solidFill>
              </a:rPr>
              <a:t>:</a:t>
            </a:r>
          </a:p>
        </p:txBody>
      </p:sp>
      <p:sp>
        <p:nvSpPr>
          <p:cNvPr id="25" name="TextBox 24">
            <a:extLst>
              <a:ext uri="{FF2B5EF4-FFF2-40B4-BE49-F238E27FC236}">
                <a16:creationId xmlns:a16="http://schemas.microsoft.com/office/drawing/2014/main" id="{E3A3C0E6-2E6F-2362-4C45-F6D3D58214E0}"/>
              </a:ext>
            </a:extLst>
          </p:cNvPr>
          <p:cNvSpPr txBox="1"/>
          <p:nvPr/>
        </p:nvSpPr>
        <p:spPr>
          <a:xfrm>
            <a:off x="1190101" y="1874097"/>
            <a:ext cx="773738" cy="338554"/>
          </a:xfrm>
          <a:prstGeom prst="rect">
            <a:avLst/>
          </a:prstGeom>
          <a:noFill/>
        </p:spPr>
        <p:txBody>
          <a:bodyPr wrap="none" rtlCol="0">
            <a:spAutoFit/>
          </a:bodyPr>
          <a:lstStyle/>
          <a:p>
            <a:r>
              <a:rPr lang="en-US" sz="1600" b="1" dirty="0">
                <a:solidFill>
                  <a:srgbClr val="C00000"/>
                </a:solidFill>
              </a:rPr>
              <a:t>Test #1</a:t>
            </a:r>
          </a:p>
        </p:txBody>
      </p:sp>
      <p:sp>
        <p:nvSpPr>
          <p:cNvPr id="36" name="TextBox 35">
            <a:extLst>
              <a:ext uri="{FF2B5EF4-FFF2-40B4-BE49-F238E27FC236}">
                <a16:creationId xmlns:a16="http://schemas.microsoft.com/office/drawing/2014/main" id="{0FEAA15F-3BCA-2A68-9DC9-B87C3A951C55}"/>
              </a:ext>
            </a:extLst>
          </p:cNvPr>
          <p:cNvSpPr txBox="1"/>
          <p:nvPr/>
        </p:nvSpPr>
        <p:spPr>
          <a:xfrm>
            <a:off x="1190101" y="2188036"/>
            <a:ext cx="773738" cy="338554"/>
          </a:xfrm>
          <a:prstGeom prst="rect">
            <a:avLst/>
          </a:prstGeom>
          <a:noFill/>
        </p:spPr>
        <p:txBody>
          <a:bodyPr wrap="none" rtlCol="0">
            <a:spAutoFit/>
          </a:bodyPr>
          <a:lstStyle/>
          <a:p>
            <a:r>
              <a:rPr lang="en-US" sz="1600" b="1" dirty="0">
                <a:solidFill>
                  <a:srgbClr val="C00000"/>
                </a:solidFill>
              </a:rPr>
              <a:t>Test #2</a:t>
            </a:r>
          </a:p>
        </p:txBody>
      </p:sp>
      <p:sp>
        <p:nvSpPr>
          <p:cNvPr id="37" name="TextBox 36">
            <a:extLst>
              <a:ext uri="{FF2B5EF4-FFF2-40B4-BE49-F238E27FC236}">
                <a16:creationId xmlns:a16="http://schemas.microsoft.com/office/drawing/2014/main" id="{6907512C-83FE-C02A-03CC-AF7A7E14212C}"/>
              </a:ext>
            </a:extLst>
          </p:cNvPr>
          <p:cNvSpPr txBox="1"/>
          <p:nvPr/>
        </p:nvSpPr>
        <p:spPr>
          <a:xfrm>
            <a:off x="1190101" y="2529628"/>
            <a:ext cx="773738" cy="338554"/>
          </a:xfrm>
          <a:prstGeom prst="rect">
            <a:avLst/>
          </a:prstGeom>
          <a:noFill/>
        </p:spPr>
        <p:txBody>
          <a:bodyPr wrap="none" rtlCol="0">
            <a:spAutoFit/>
          </a:bodyPr>
          <a:lstStyle/>
          <a:p>
            <a:r>
              <a:rPr lang="en-US" sz="1600" b="1" dirty="0">
                <a:solidFill>
                  <a:srgbClr val="C00000"/>
                </a:solidFill>
              </a:rPr>
              <a:t>Test #3</a:t>
            </a:r>
          </a:p>
        </p:txBody>
      </p:sp>
      <p:sp>
        <p:nvSpPr>
          <p:cNvPr id="38" name="TextBox 37">
            <a:extLst>
              <a:ext uri="{FF2B5EF4-FFF2-40B4-BE49-F238E27FC236}">
                <a16:creationId xmlns:a16="http://schemas.microsoft.com/office/drawing/2014/main" id="{4E07281E-0276-BEEC-9BAC-3361F1689596}"/>
              </a:ext>
            </a:extLst>
          </p:cNvPr>
          <p:cNvSpPr txBox="1"/>
          <p:nvPr/>
        </p:nvSpPr>
        <p:spPr>
          <a:xfrm>
            <a:off x="1162177" y="2951243"/>
            <a:ext cx="1818126" cy="1938992"/>
          </a:xfrm>
          <a:prstGeom prst="rect">
            <a:avLst/>
          </a:prstGeom>
          <a:noFill/>
        </p:spPr>
        <p:txBody>
          <a:bodyPr wrap="non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Knowledge</a:t>
            </a:r>
          </a:p>
          <a:p>
            <a:r>
              <a:rPr lang="en-US" sz="2400" dirty="0">
                <a:solidFill>
                  <a:srgbClr val="0070C0"/>
                </a:solidFill>
                <a:latin typeface="Times New Roman" panose="02020603050405020304" pitchFamily="18" charset="0"/>
                <a:cs typeface="Times New Roman" panose="02020603050405020304" pitchFamily="18" charset="0"/>
              </a:rPr>
              <a:t>Paper or </a:t>
            </a:r>
          </a:p>
          <a:p>
            <a:r>
              <a:rPr lang="en-US" sz="2400" dirty="0">
                <a:solidFill>
                  <a:srgbClr val="0070C0"/>
                </a:solidFill>
                <a:latin typeface="Times New Roman" panose="02020603050405020304" pitchFamily="18" charset="0"/>
                <a:cs typeface="Times New Roman" panose="02020603050405020304" pitchFamily="18" charset="0"/>
              </a:rPr>
              <a:t>Online</a:t>
            </a:r>
          </a:p>
          <a:p>
            <a:r>
              <a:rPr lang="en-US" sz="2400" dirty="0">
                <a:solidFill>
                  <a:srgbClr val="0070C0"/>
                </a:solidFill>
                <a:latin typeface="Times New Roman" panose="02020603050405020304" pitchFamily="18" charset="0"/>
                <a:cs typeface="Times New Roman" panose="02020603050405020304" pitchFamily="18" charset="0"/>
              </a:rPr>
              <a:t>10 Point Sys.</a:t>
            </a:r>
          </a:p>
          <a:p>
            <a:r>
              <a:rPr lang="en-US" sz="2400" dirty="0">
                <a:solidFill>
                  <a:srgbClr val="0070C0"/>
                </a:solidFill>
                <a:latin typeface="Times New Roman" panose="02020603050405020304" pitchFamily="18" charset="0"/>
                <a:cs typeface="Times New Roman" panose="02020603050405020304" pitchFamily="18" charset="0"/>
              </a:rPr>
              <a:t>A-F Grade</a:t>
            </a:r>
          </a:p>
        </p:txBody>
      </p:sp>
      <p:sp>
        <p:nvSpPr>
          <p:cNvPr id="44" name="TextBox 43">
            <a:extLst>
              <a:ext uri="{FF2B5EF4-FFF2-40B4-BE49-F238E27FC236}">
                <a16:creationId xmlns:a16="http://schemas.microsoft.com/office/drawing/2014/main" id="{5F8FAE8C-F2C1-9746-2E68-CFD056AEC992}"/>
              </a:ext>
            </a:extLst>
          </p:cNvPr>
          <p:cNvSpPr txBox="1"/>
          <p:nvPr/>
        </p:nvSpPr>
        <p:spPr>
          <a:xfrm>
            <a:off x="8387308" y="4574770"/>
            <a:ext cx="1534394" cy="1200329"/>
          </a:xfrm>
          <a:prstGeom prst="rect">
            <a:avLst/>
          </a:prstGeom>
          <a:noFill/>
        </p:spPr>
        <p:txBody>
          <a:bodyPr wrap="non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Skills</a:t>
            </a:r>
          </a:p>
          <a:p>
            <a:r>
              <a:rPr lang="en-US" sz="2400" dirty="0">
                <a:solidFill>
                  <a:srgbClr val="0070C0"/>
                </a:solidFill>
                <a:latin typeface="Times New Roman" panose="02020603050405020304" pitchFamily="18" charset="0"/>
                <a:cs typeface="Times New Roman" panose="02020603050405020304" pitchFamily="18" charset="0"/>
              </a:rPr>
              <a:t>Hands-on</a:t>
            </a:r>
          </a:p>
          <a:p>
            <a:r>
              <a:rPr lang="en-US" sz="2400" dirty="0">
                <a:solidFill>
                  <a:srgbClr val="0070C0"/>
                </a:solidFill>
                <a:latin typeface="Times New Roman" panose="02020603050405020304" pitchFamily="18" charset="0"/>
                <a:cs typeface="Times New Roman" panose="02020603050405020304" pitchFamily="18" charset="0"/>
              </a:rPr>
              <a:t>100% min.</a:t>
            </a:r>
          </a:p>
        </p:txBody>
      </p:sp>
      <p:sp>
        <p:nvSpPr>
          <p:cNvPr id="46" name="TextBox 45">
            <a:extLst>
              <a:ext uri="{FF2B5EF4-FFF2-40B4-BE49-F238E27FC236}">
                <a16:creationId xmlns:a16="http://schemas.microsoft.com/office/drawing/2014/main" id="{26934D1F-5C92-7A00-CA1E-EB9852DC6995}"/>
              </a:ext>
            </a:extLst>
          </p:cNvPr>
          <p:cNvSpPr txBox="1"/>
          <p:nvPr/>
        </p:nvSpPr>
        <p:spPr>
          <a:xfrm>
            <a:off x="6159486" y="4121813"/>
            <a:ext cx="1654620" cy="1938992"/>
          </a:xfrm>
          <a:prstGeom prst="rect">
            <a:avLst/>
          </a:prstGeom>
          <a:noFill/>
        </p:spPr>
        <p:txBody>
          <a:bodyPr wrap="non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Knowledge</a:t>
            </a:r>
          </a:p>
          <a:p>
            <a:r>
              <a:rPr lang="en-US" sz="2400" dirty="0">
                <a:solidFill>
                  <a:srgbClr val="0070C0"/>
                </a:solidFill>
                <a:latin typeface="Times New Roman" panose="02020603050405020304" pitchFamily="18" charset="0"/>
                <a:cs typeface="Times New Roman" panose="02020603050405020304" pitchFamily="18" charset="0"/>
              </a:rPr>
              <a:t>Paper or </a:t>
            </a:r>
          </a:p>
          <a:p>
            <a:r>
              <a:rPr lang="en-US" sz="2400" dirty="0">
                <a:solidFill>
                  <a:srgbClr val="0070C0"/>
                </a:solidFill>
                <a:latin typeface="Times New Roman" panose="02020603050405020304" pitchFamily="18" charset="0"/>
                <a:cs typeface="Times New Roman" panose="02020603050405020304" pitchFamily="18" charset="0"/>
              </a:rPr>
              <a:t>Online</a:t>
            </a:r>
          </a:p>
          <a:p>
            <a:r>
              <a:rPr lang="en-US" sz="2400" dirty="0">
                <a:solidFill>
                  <a:srgbClr val="0070C0"/>
                </a:solidFill>
                <a:latin typeface="Times New Roman" panose="02020603050405020304" pitchFamily="18" charset="0"/>
                <a:cs typeface="Times New Roman" panose="02020603050405020304" pitchFamily="18" charset="0"/>
              </a:rPr>
              <a:t>80% min.</a:t>
            </a:r>
          </a:p>
          <a:p>
            <a:r>
              <a:rPr lang="en-US" sz="2400" dirty="0">
                <a:solidFill>
                  <a:srgbClr val="0070C0"/>
                </a:solidFill>
                <a:latin typeface="Times New Roman" panose="02020603050405020304" pitchFamily="18" charset="0"/>
                <a:cs typeface="Times New Roman" panose="02020603050405020304" pitchFamily="18" charset="0"/>
              </a:rPr>
              <a:t>A, B, or F</a:t>
            </a:r>
          </a:p>
        </p:txBody>
      </p:sp>
    </p:spTree>
    <p:extLst>
      <p:ext uri="{BB962C8B-B14F-4D97-AF65-F5344CB8AC3E}">
        <p14:creationId xmlns:p14="http://schemas.microsoft.com/office/powerpoint/2010/main" val="4147146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176387" y="94122"/>
            <a:ext cx="6534738" cy="584775"/>
          </a:xfrm>
          <a:prstGeom prst="rect">
            <a:avLst/>
          </a:prstGeom>
          <a:noFill/>
        </p:spPr>
        <p:txBody>
          <a:bodyPr wrap="none" rtlCol="0">
            <a:spAutoFit/>
          </a:bodyPr>
          <a:lstStyle/>
          <a:p>
            <a:r>
              <a:rPr lang="en-US" sz="3200" dirty="0">
                <a:solidFill>
                  <a:srgbClr val="0070C0"/>
                </a:solidFill>
              </a:rPr>
              <a:t>Consistency in Instructional Materials:</a:t>
            </a:r>
          </a:p>
        </p:txBody>
      </p:sp>
      <p:pic>
        <p:nvPicPr>
          <p:cNvPr id="206" name="Picture 205">
            <a:extLst>
              <a:ext uri="{FF2B5EF4-FFF2-40B4-BE49-F238E27FC236}">
                <a16:creationId xmlns:a16="http://schemas.microsoft.com/office/drawing/2014/main" id="{59826A38-7A0E-C13A-0CB9-7B263E4F83B4}"/>
              </a:ext>
            </a:extLst>
          </p:cNvPr>
          <p:cNvPicPr>
            <a:picLocks noChangeAspect="1"/>
          </p:cNvPicPr>
          <p:nvPr/>
        </p:nvPicPr>
        <p:blipFill>
          <a:blip r:embed="rId2"/>
          <a:stretch>
            <a:fillRect/>
          </a:stretch>
        </p:blipFill>
        <p:spPr>
          <a:xfrm>
            <a:off x="38100" y="0"/>
            <a:ext cx="969828" cy="1175152"/>
          </a:xfrm>
          <a:prstGeom prst="rect">
            <a:avLst/>
          </a:prstGeom>
        </p:spPr>
      </p:pic>
      <p:sp>
        <p:nvSpPr>
          <p:cNvPr id="38" name="TextBox 37">
            <a:extLst>
              <a:ext uri="{FF2B5EF4-FFF2-40B4-BE49-F238E27FC236}">
                <a16:creationId xmlns:a16="http://schemas.microsoft.com/office/drawing/2014/main" id="{4E07281E-0276-BEEC-9BAC-3361F1689596}"/>
              </a:ext>
            </a:extLst>
          </p:cNvPr>
          <p:cNvSpPr txBox="1"/>
          <p:nvPr/>
        </p:nvSpPr>
        <p:spPr>
          <a:xfrm>
            <a:off x="704973" y="1545583"/>
            <a:ext cx="10388473" cy="1200329"/>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Consistency</a:t>
            </a:r>
            <a:r>
              <a:rPr lang="en-US" sz="2400" dirty="0">
                <a:solidFill>
                  <a:srgbClr val="0070C0"/>
                </a:solidFill>
                <a:latin typeface="Times New Roman" panose="02020603050405020304" pitchFamily="18" charset="0"/>
                <a:cs typeface="Times New Roman" panose="02020603050405020304" pitchFamily="18" charset="0"/>
              </a:rPr>
              <a:t> is an important thing to the students at NSCC.  Not only are all the documents built in a standard format, but also the LMS course layout is an important standard.</a:t>
            </a:r>
          </a:p>
        </p:txBody>
      </p:sp>
      <p:sp>
        <p:nvSpPr>
          <p:cNvPr id="4" name="TextBox 3">
            <a:extLst>
              <a:ext uri="{FF2B5EF4-FFF2-40B4-BE49-F238E27FC236}">
                <a16:creationId xmlns:a16="http://schemas.microsoft.com/office/drawing/2014/main" id="{5FFF162E-480D-D0F1-6222-FE79706CB7FE}"/>
              </a:ext>
            </a:extLst>
          </p:cNvPr>
          <p:cNvSpPr txBox="1"/>
          <p:nvPr/>
        </p:nvSpPr>
        <p:spPr>
          <a:xfrm>
            <a:off x="704973" y="4824493"/>
            <a:ext cx="10388473" cy="830997"/>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Learning Objects</a:t>
            </a:r>
            <a:r>
              <a:rPr lang="en-US" sz="2400" dirty="0">
                <a:solidFill>
                  <a:srgbClr val="0070C0"/>
                </a:solidFill>
                <a:latin typeface="Times New Roman" panose="02020603050405020304" pitchFamily="18" charset="0"/>
                <a:cs typeface="Times New Roman" panose="02020603050405020304" pitchFamily="18" charset="0"/>
              </a:rPr>
              <a:t> have a specific format in PPT and Word, with text colors, margins, headers, etc.</a:t>
            </a:r>
          </a:p>
        </p:txBody>
      </p:sp>
      <p:sp>
        <p:nvSpPr>
          <p:cNvPr id="5" name="TextBox 4">
            <a:extLst>
              <a:ext uri="{FF2B5EF4-FFF2-40B4-BE49-F238E27FC236}">
                <a16:creationId xmlns:a16="http://schemas.microsoft.com/office/drawing/2014/main" id="{8E91E810-F2DF-B4D6-00A7-F38C9D0953DF}"/>
              </a:ext>
            </a:extLst>
          </p:cNvPr>
          <p:cNvSpPr txBox="1"/>
          <p:nvPr/>
        </p:nvSpPr>
        <p:spPr>
          <a:xfrm>
            <a:off x="704973" y="2961633"/>
            <a:ext cx="10388473" cy="1569660"/>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LMS </a:t>
            </a:r>
            <a:r>
              <a:rPr lang="en-US" sz="2400" dirty="0">
                <a:solidFill>
                  <a:srgbClr val="0070C0"/>
                </a:solidFill>
                <a:latin typeface="Times New Roman" panose="02020603050405020304" pitchFamily="18" charset="0"/>
                <a:cs typeface="Times New Roman" panose="02020603050405020304" pitchFamily="18" charset="0"/>
              </a:rPr>
              <a:t>formatting is especially critical.  At NSCC, many students did not have great experience taking online courses (primarily Gen Ed), since every Instructor would setup a course differently.  The standardization in our LMS was a best practice in our student focus groups.</a:t>
            </a:r>
          </a:p>
        </p:txBody>
      </p:sp>
    </p:spTree>
    <p:extLst>
      <p:ext uri="{BB962C8B-B14F-4D97-AF65-F5344CB8AC3E}">
        <p14:creationId xmlns:p14="http://schemas.microsoft.com/office/powerpoint/2010/main" val="3365470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144637" y="29731"/>
            <a:ext cx="3087705" cy="584775"/>
          </a:xfrm>
          <a:prstGeom prst="rect">
            <a:avLst/>
          </a:prstGeom>
          <a:noFill/>
        </p:spPr>
        <p:txBody>
          <a:bodyPr wrap="none" rtlCol="0">
            <a:spAutoFit/>
          </a:bodyPr>
          <a:lstStyle/>
          <a:p>
            <a:r>
              <a:rPr lang="en-US" sz="3200" dirty="0">
                <a:solidFill>
                  <a:srgbClr val="0070C0"/>
                </a:solidFill>
              </a:rPr>
              <a:t>Learning Objects:</a:t>
            </a:r>
          </a:p>
        </p:txBody>
      </p:sp>
      <p:sp>
        <p:nvSpPr>
          <p:cNvPr id="38" name="TextBox 37">
            <a:extLst>
              <a:ext uri="{FF2B5EF4-FFF2-40B4-BE49-F238E27FC236}">
                <a16:creationId xmlns:a16="http://schemas.microsoft.com/office/drawing/2014/main" id="{4E07281E-0276-BEEC-9BAC-3361F1689596}"/>
              </a:ext>
            </a:extLst>
          </p:cNvPr>
          <p:cNvSpPr txBox="1"/>
          <p:nvPr/>
        </p:nvSpPr>
        <p:spPr>
          <a:xfrm>
            <a:off x="704975" y="1649493"/>
            <a:ext cx="10388473" cy="1200329"/>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Textbooks</a:t>
            </a:r>
            <a:r>
              <a:rPr lang="en-US" sz="2400" dirty="0">
                <a:solidFill>
                  <a:srgbClr val="0070C0"/>
                </a:solidFill>
                <a:latin typeface="Times New Roman" panose="02020603050405020304" pitchFamily="18" charset="0"/>
                <a:cs typeface="Times New Roman" panose="02020603050405020304" pitchFamily="18" charset="0"/>
              </a:rPr>
              <a:t> typically take a scatter gun approach to learning, covering multiple types of hardware and software.  Textbooks are expensive (sold by the pound), but if you can find a good book, adopt it.</a:t>
            </a:r>
          </a:p>
        </p:txBody>
      </p:sp>
      <p:sp>
        <p:nvSpPr>
          <p:cNvPr id="2" name="TextBox 1">
            <a:extLst>
              <a:ext uri="{FF2B5EF4-FFF2-40B4-BE49-F238E27FC236}">
                <a16:creationId xmlns:a16="http://schemas.microsoft.com/office/drawing/2014/main" id="{913D7A4C-0A1A-263B-60D8-B67418469F43}"/>
              </a:ext>
            </a:extLst>
          </p:cNvPr>
          <p:cNvSpPr txBox="1"/>
          <p:nvPr/>
        </p:nvSpPr>
        <p:spPr>
          <a:xfrm>
            <a:off x="704975" y="4377510"/>
            <a:ext cx="10388473" cy="830997"/>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Learning Objects</a:t>
            </a:r>
            <a:r>
              <a:rPr lang="en-US" sz="2400" dirty="0">
                <a:solidFill>
                  <a:srgbClr val="0070C0"/>
                </a:solidFill>
                <a:latin typeface="Times New Roman" panose="02020603050405020304" pitchFamily="18" charset="0"/>
                <a:cs typeface="Times New Roman" panose="02020603050405020304" pitchFamily="18" charset="0"/>
              </a:rPr>
              <a:t> take a more focused approach to learning, where faculty can customize to match hardware and software in the lab environment.</a:t>
            </a:r>
          </a:p>
        </p:txBody>
      </p:sp>
      <p:sp>
        <p:nvSpPr>
          <p:cNvPr id="4" name="TextBox 3">
            <a:extLst>
              <a:ext uri="{FF2B5EF4-FFF2-40B4-BE49-F238E27FC236}">
                <a16:creationId xmlns:a16="http://schemas.microsoft.com/office/drawing/2014/main" id="{5FFF162E-480D-D0F1-6222-FE79706CB7FE}"/>
              </a:ext>
            </a:extLst>
          </p:cNvPr>
          <p:cNvSpPr txBox="1"/>
          <p:nvPr/>
        </p:nvSpPr>
        <p:spPr>
          <a:xfrm>
            <a:off x="704975" y="3198168"/>
            <a:ext cx="10388473" cy="830997"/>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Textbooks Vendors</a:t>
            </a:r>
            <a:r>
              <a:rPr lang="en-US" sz="2400" dirty="0">
                <a:solidFill>
                  <a:srgbClr val="0070C0"/>
                </a:solidFill>
                <a:latin typeface="Times New Roman" panose="02020603050405020304" pitchFamily="18" charset="0"/>
                <a:cs typeface="Times New Roman" panose="02020603050405020304" pitchFamily="18" charset="0"/>
              </a:rPr>
              <a:t> have really stepped up their game with course packs that include PowerPoints and test banks.</a:t>
            </a:r>
          </a:p>
        </p:txBody>
      </p:sp>
      <p:pic>
        <p:nvPicPr>
          <p:cNvPr id="3" name="Picture 2">
            <a:extLst>
              <a:ext uri="{FF2B5EF4-FFF2-40B4-BE49-F238E27FC236}">
                <a16:creationId xmlns:a16="http://schemas.microsoft.com/office/drawing/2014/main" id="{02D85C14-FB92-104F-3921-CA0B588ACB14}"/>
              </a:ext>
            </a:extLst>
          </p:cNvPr>
          <p:cNvPicPr>
            <a:picLocks noChangeAspect="1"/>
          </p:cNvPicPr>
          <p:nvPr/>
        </p:nvPicPr>
        <p:blipFill>
          <a:blip r:embed="rId2"/>
          <a:stretch>
            <a:fillRect/>
          </a:stretch>
        </p:blipFill>
        <p:spPr>
          <a:xfrm>
            <a:off x="38100" y="0"/>
            <a:ext cx="969828" cy="1175152"/>
          </a:xfrm>
          <a:prstGeom prst="rect">
            <a:avLst/>
          </a:prstGeom>
        </p:spPr>
      </p:pic>
    </p:spTree>
    <p:extLst>
      <p:ext uri="{BB962C8B-B14F-4D97-AF65-F5344CB8AC3E}">
        <p14:creationId xmlns:p14="http://schemas.microsoft.com/office/powerpoint/2010/main" val="2285176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12638" y="1327945"/>
            <a:ext cx="4913397" cy="5324535"/>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Independent Learning Objects are posted in an LMS for student access.  These objects can be viewed in any sequence.  The upper left graphic shows a video that was shot with a camera, explaining a single acting pneumatic cylinder.</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 middle graphic is a PPT that will be converted to a PDF, then posted in the LMS.</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 bottom graphic is a voice over PPT, where the graphic was put into PPT, then annotated with a stylus on the computer touch screen.</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All of these objects can be viewed on a smart phone, phablet, tablet or computer screen.</a:t>
            </a:r>
          </a:p>
        </p:txBody>
      </p:sp>
      <p:sp>
        <p:nvSpPr>
          <p:cNvPr id="5" name="TextBox 4"/>
          <p:cNvSpPr txBox="1"/>
          <p:nvPr/>
        </p:nvSpPr>
        <p:spPr>
          <a:xfrm>
            <a:off x="1249144" y="34580"/>
            <a:ext cx="8517075"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Learning Objects the User Navigates</a:t>
            </a:r>
          </a:p>
        </p:txBody>
      </p:sp>
      <p:pic>
        <p:nvPicPr>
          <p:cNvPr id="3" name="Picture 2">
            <a:extLst>
              <a:ext uri="{FF2B5EF4-FFF2-40B4-BE49-F238E27FC236}">
                <a16:creationId xmlns:a16="http://schemas.microsoft.com/office/drawing/2014/main" id="{80D04C45-612A-45FC-BEAD-1440416B3D99}"/>
              </a:ext>
            </a:extLst>
          </p:cNvPr>
          <p:cNvPicPr>
            <a:picLocks noChangeAspect="1"/>
          </p:cNvPicPr>
          <p:nvPr/>
        </p:nvPicPr>
        <p:blipFill>
          <a:blip r:embed="rId2"/>
          <a:stretch>
            <a:fillRect/>
          </a:stretch>
        </p:blipFill>
        <p:spPr>
          <a:xfrm>
            <a:off x="3267410" y="2920988"/>
            <a:ext cx="3801927" cy="2138451"/>
          </a:xfrm>
          <a:prstGeom prst="rect">
            <a:avLst/>
          </a:prstGeom>
        </p:spPr>
      </p:pic>
      <p:sp>
        <p:nvSpPr>
          <p:cNvPr id="9" name="TextBox 8">
            <a:extLst>
              <a:ext uri="{FF2B5EF4-FFF2-40B4-BE49-F238E27FC236}">
                <a16:creationId xmlns:a16="http://schemas.microsoft.com/office/drawing/2014/main" id="{6582E2AF-5355-416A-A136-1D11C04ABF38}"/>
              </a:ext>
            </a:extLst>
          </p:cNvPr>
          <p:cNvSpPr txBox="1"/>
          <p:nvPr/>
        </p:nvSpPr>
        <p:spPr>
          <a:xfrm>
            <a:off x="1249144" y="1123290"/>
            <a:ext cx="1038233"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Videos</a:t>
            </a:r>
          </a:p>
        </p:txBody>
      </p:sp>
      <p:sp>
        <p:nvSpPr>
          <p:cNvPr id="10" name="TextBox 9">
            <a:extLst>
              <a:ext uri="{FF2B5EF4-FFF2-40B4-BE49-F238E27FC236}">
                <a16:creationId xmlns:a16="http://schemas.microsoft.com/office/drawing/2014/main" id="{521A8834-FE03-437C-B0CD-C75A13D2D315}"/>
              </a:ext>
            </a:extLst>
          </p:cNvPr>
          <p:cNvSpPr txBox="1"/>
          <p:nvPr/>
        </p:nvSpPr>
        <p:spPr>
          <a:xfrm>
            <a:off x="4769385" y="2459323"/>
            <a:ext cx="1486304"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PPT/PDFs</a:t>
            </a:r>
          </a:p>
        </p:txBody>
      </p:sp>
      <p:pic>
        <p:nvPicPr>
          <p:cNvPr id="7" name="Picture 6">
            <a:extLst>
              <a:ext uri="{FF2B5EF4-FFF2-40B4-BE49-F238E27FC236}">
                <a16:creationId xmlns:a16="http://schemas.microsoft.com/office/drawing/2014/main" id="{37D8D207-680E-400F-83DB-2E123B4AD415}"/>
              </a:ext>
            </a:extLst>
          </p:cNvPr>
          <p:cNvPicPr>
            <a:picLocks noChangeAspect="1"/>
          </p:cNvPicPr>
          <p:nvPr/>
        </p:nvPicPr>
        <p:blipFill>
          <a:blip r:embed="rId3"/>
          <a:stretch>
            <a:fillRect/>
          </a:stretch>
        </p:blipFill>
        <p:spPr>
          <a:xfrm>
            <a:off x="217992" y="1513008"/>
            <a:ext cx="3049418" cy="1640897"/>
          </a:xfrm>
          <a:prstGeom prst="rect">
            <a:avLst/>
          </a:prstGeom>
        </p:spPr>
      </p:pic>
      <p:pic>
        <p:nvPicPr>
          <p:cNvPr id="12" name="Picture 11">
            <a:extLst>
              <a:ext uri="{FF2B5EF4-FFF2-40B4-BE49-F238E27FC236}">
                <a16:creationId xmlns:a16="http://schemas.microsoft.com/office/drawing/2014/main" id="{EBBECC8B-AB3B-454F-A701-1C38BA350F2F}"/>
              </a:ext>
            </a:extLst>
          </p:cNvPr>
          <p:cNvPicPr>
            <a:picLocks noChangeAspect="1"/>
          </p:cNvPicPr>
          <p:nvPr/>
        </p:nvPicPr>
        <p:blipFill>
          <a:blip r:embed="rId4"/>
          <a:stretch>
            <a:fillRect/>
          </a:stretch>
        </p:blipFill>
        <p:spPr>
          <a:xfrm>
            <a:off x="0" y="4610870"/>
            <a:ext cx="4574754" cy="2247130"/>
          </a:xfrm>
          <a:prstGeom prst="rect">
            <a:avLst/>
          </a:prstGeom>
        </p:spPr>
      </p:pic>
      <p:sp>
        <p:nvSpPr>
          <p:cNvPr id="13" name="TextBox 12">
            <a:extLst>
              <a:ext uri="{FF2B5EF4-FFF2-40B4-BE49-F238E27FC236}">
                <a16:creationId xmlns:a16="http://schemas.microsoft.com/office/drawing/2014/main" id="{221E6F1C-04CF-4204-8BE2-E702EAF89B64}"/>
              </a:ext>
            </a:extLst>
          </p:cNvPr>
          <p:cNvSpPr txBox="1"/>
          <p:nvPr/>
        </p:nvSpPr>
        <p:spPr>
          <a:xfrm>
            <a:off x="454077" y="4265937"/>
            <a:ext cx="2909386"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Voice over PPT Video</a:t>
            </a:r>
          </a:p>
        </p:txBody>
      </p:sp>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5"/>
          <a:stretch>
            <a:fillRect/>
          </a:stretch>
        </p:blipFill>
        <p:spPr>
          <a:xfrm>
            <a:off x="38100" y="0"/>
            <a:ext cx="969828" cy="1175152"/>
          </a:xfrm>
          <a:prstGeom prst="rect">
            <a:avLst/>
          </a:prstGeom>
        </p:spPr>
      </p:pic>
    </p:spTree>
    <p:extLst>
      <p:ext uri="{BB962C8B-B14F-4D97-AF65-F5344CB8AC3E}">
        <p14:creationId xmlns:p14="http://schemas.microsoft.com/office/powerpoint/2010/main" val="3852275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5C086-B77A-6B24-FB83-B77B6321D08B}"/>
              </a:ext>
            </a:extLst>
          </p:cNvPr>
          <p:cNvPicPr>
            <a:picLocks noChangeAspect="1"/>
          </p:cNvPicPr>
          <p:nvPr/>
        </p:nvPicPr>
        <p:blipFill>
          <a:blip r:embed="rId2"/>
          <a:stretch>
            <a:fillRect/>
          </a:stretch>
        </p:blipFill>
        <p:spPr>
          <a:xfrm>
            <a:off x="2639908" y="2733612"/>
            <a:ext cx="4192181" cy="2634845"/>
          </a:xfrm>
          <a:prstGeom prst="rect">
            <a:avLst/>
          </a:prstGeom>
        </p:spPr>
      </p:pic>
      <p:pic>
        <p:nvPicPr>
          <p:cNvPr id="4" name="Picture 3">
            <a:extLst>
              <a:ext uri="{FF2B5EF4-FFF2-40B4-BE49-F238E27FC236}">
                <a16:creationId xmlns:a16="http://schemas.microsoft.com/office/drawing/2014/main" id="{BC59BAD4-D6D1-A6EE-CE6B-07C206214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71" y="1262909"/>
            <a:ext cx="3201997" cy="1295674"/>
          </a:xfrm>
          <a:prstGeom prst="rect">
            <a:avLst/>
          </a:prstGeom>
        </p:spPr>
      </p:pic>
      <p:sp>
        <p:nvSpPr>
          <p:cNvPr id="5" name="TextBox 4"/>
          <p:cNvSpPr txBox="1"/>
          <p:nvPr/>
        </p:nvSpPr>
        <p:spPr>
          <a:xfrm>
            <a:off x="6943540" y="70346"/>
            <a:ext cx="5160397" cy="6463308"/>
          </a:xfrm>
          <a:prstGeom prst="rect">
            <a:avLst/>
          </a:prstGeom>
          <a:noFill/>
        </p:spPr>
        <p:txBody>
          <a:bodyPr wrap="square" rtlCol="0">
            <a:spAutoFit/>
          </a:bodyPr>
          <a:lstStyle/>
          <a:p>
            <a:r>
              <a:rPr lang="en-US" dirty="0">
                <a:solidFill>
                  <a:srgbClr val="0070C0"/>
                </a:solidFill>
              </a:rPr>
              <a:t>Rockwell Software created a Windows-based software application (RSLinx) that will be used to communicate with Allen Bradley PLCs, as well as PLC programming software for all Allen Bradley PLCs:</a:t>
            </a:r>
          </a:p>
          <a:p>
            <a:r>
              <a:rPr lang="en-US" b="1" dirty="0">
                <a:solidFill>
                  <a:srgbClr val="0070C0"/>
                </a:solidFill>
              </a:rPr>
              <a:t>RSLogix 500</a:t>
            </a:r>
            <a:r>
              <a:rPr lang="en-US" dirty="0">
                <a:solidFill>
                  <a:srgbClr val="0070C0"/>
                </a:solidFill>
              </a:rPr>
              <a:t> – MicroLogix and SLC-500s</a:t>
            </a:r>
          </a:p>
          <a:p>
            <a:r>
              <a:rPr lang="en-US" b="1" dirty="0">
                <a:solidFill>
                  <a:srgbClr val="0070C0"/>
                </a:solidFill>
              </a:rPr>
              <a:t>RSLogix 5</a:t>
            </a:r>
            <a:r>
              <a:rPr lang="en-US" dirty="0">
                <a:solidFill>
                  <a:srgbClr val="0070C0"/>
                </a:solidFill>
              </a:rPr>
              <a:t> – PLC-5s</a:t>
            </a:r>
          </a:p>
          <a:p>
            <a:r>
              <a:rPr lang="en-US" b="1" dirty="0">
                <a:solidFill>
                  <a:srgbClr val="0070C0"/>
                </a:solidFill>
              </a:rPr>
              <a:t>Studio 5000 </a:t>
            </a:r>
            <a:r>
              <a:rPr lang="en-US" dirty="0">
                <a:solidFill>
                  <a:srgbClr val="0070C0"/>
                </a:solidFill>
              </a:rPr>
              <a:t>– CompactLogix &amp; ControlLogix </a:t>
            </a:r>
          </a:p>
          <a:p>
            <a:endParaRPr lang="en-US" dirty="0">
              <a:solidFill>
                <a:srgbClr val="0070C0"/>
              </a:solidFill>
            </a:endParaRPr>
          </a:p>
          <a:p>
            <a:r>
              <a:rPr lang="en-US" dirty="0">
                <a:solidFill>
                  <a:srgbClr val="0070C0"/>
                </a:solidFill>
              </a:rPr>
              <a:t>In an industrial environment these software packages are typically installed on a laptop, so the computer can be taken out to machine to connect to a PLC for troubleshooting a system.</a:t>
            </a:r>
          </a:p>
          <a:p>
            <a:endParaRPr lang="en-US" dirty="0">
              <a:solidFill>
                <a:srgbClr val="0070C0"/>
              </a:solidFill>
            </a:endParaRPr>
          </a:p>
          <a:p>
            <a:r>
              <a:rPr lang="en-US" dirty="0">
                <a:solidFill>
                  <a:srgbClr val="0070C0"/>
                </a:solidFill>
              </a:rPr>
              <a:t>All of these software packages will be installed on the computers in the Terra PLC lab.  It is important to understand how to use the software to communicate, program and troubleshoot a PLC system.  These software packages are expensive for companies to purchase ($1,000-$2,000 per package) and are copy protected, so students will need to come to campus to use this software.  The Terra licensing agreement does not allow students to install this software on their computers at home.</a:t>
            </a:r>
          </a:p>
        </p:txBody>
      </p:sp>
      <p:sp>
        <p:nvSpPr>
          <p:cNvPr id="6" name="TextBox 5"/>
          <p:cNvSpPr txBox="1"/>
          <p:nvPr/>
        </p:nvSpPr>
        <p:spPr>
          <a:xfrm>
            <a:off x="1007928" y="2801"/>
            <a:ext cx="4590680" cy="584775"/>
          </a:xfrm>
          <a:prstGeom prst="rect">
            <a:avLst/>
          </a:prstGeom>
          <a:noFill/>
        </p:spPr>
        <p:txBody>
          <a:bodyPr wrap="none" rtlCol="0">
            <a:spAutoFit/>
          </a:bodyPr>
          <a:lstStyle/>
          <a:p>
            <a:r>
              <a:rPr lang="en-US" sz="3200" dirty="0">
                <a:solidFill>
                  <a:srgbClr val="0070C0"/>
                </a:solidFill>
              </a:rPr>
              <a:t>Overview of PLC Software:</a:t>
            </a:r>
          </a:p>
        </p:txBody>
      </p:sp>
      <p:pic>
        <p:nvPicPr>
          <p:cNvPr id="2" name="Picture 1">
            <a:extLst>
              <a:ext uri="{FF2B5EF4-FFF2-40B4-BE49-F238E27FC236}">
                <a16:creationId xmlns:a16="http://schemas.microsoft.com/office/drawing/2014/main" id="{4B2A4BE3-78AF-5D53-0703-4B0361E403B2}"/>
              </a:ext>
            </a:extLst>
          </p:cNvPr>
          <p:cNvPicPr>
            <a:picLocks noChangeAspect="1"/>
          </p:cNvPicPr>
          <p:nvPr/>
        </p:nvPicPr>
        <p:blipFill>
          <a:blip r:embed="rId4"/>
          <a:stretch>
            <a:fillRect/>
          </a:stretch>
        </p:blipFill>
        <p:spPr>
          <a:xfrm>
            <a:off x="38100" y="0"/>
            <a:ext cx="969828" cy="1175152"/>
          </a:xfrm>
          <a:prstGeom prst="rect">
            <a:avLst/>
          </a:prstGeom>
        </p:spPr>
      </p:pic>
      <p:sp>
        <p:nvSpPr>
          <p:cNvPr id="12" name="TextBox 11">
            <a:extLst>
              <a:ext uri="{FF2B5EF4-FFF2-40B4-BE49-F238E27FC236}">
                <a16:creationId xmlns:a16="http://schemas.microsoft.com/office/drawing/2014/main" id="{0169CD0E-80D5-E3F5-F309-32692D61E71D}"/>
              </a:ext>
            </a:extLst>
          </p:cNvPr>
          <p:cNvSpPr txBox="1"/>
          <p:nvPr/>
        </p:nvSpPr>
        <p:spPr>
          <a:xfrm>
            <a:off x="38100" y="4017349"/>
            <a:ext cx="2946683" cy="923330"/>
          </a:xfrm>
          <a:prstGeom prst="rect">
            <a:avLst/>
          </a:prstGeom>
          <a:solidFill>
            <a:srgbClr val="FFFF00"/>
          </a:solidFill>
        </p:spPr>
        <p:txBody>
          <a:bodyPr wrap="square" rtlCol="0">
            <a:spAutoFit/>
          </a:bodyPr>
          <a:lstStyle/>
          <a:p>
            <a:pPr algn="ctr"/>
            <a:r>
              <a:rPr lang="en-US" dirty="0">
                <a:solidFill>
                  <a:srgbClr val="FF0000"/>
                </a:solidFill>
              </a:rPr>
              <a:t>Ethernet Connectivity between the SLC-5/05 processor and the computer</a:t>
            </a:r>
          </a:p>
        </p:txBody>
      </p:sp>
      <p:cxnSp>
        <p:nvCxnSpPr>
          <p:cNvPr id="14" name="Straight Arrow Connector 13">
            <a:extLst>
              <a:ext uri="{FF2B5EF4-FFF2-40B4-BE49-F238E27FC236}">
                <a16:creationId xmlns:a16="http://schemas.microsoft.com/office/drawing/2014/main" id="{5214FDDC-D576-709F-70BD-51A293C678B3}"/>
              </a:ext>
            </a:extLst>
          </p:cNvPr>
          <p:cNvCxnSpPr>
            <a:cxnSpLocks/>
          </p:cNvCxnSpPr>
          <p:nvPr/>
        </p:nvCxnSpPr>
        <p:spPr>
          <a:xfrm flipH="1" flipV="1">
            <a:off x="1041621" y="2282024"/>
            <a:ext cx="2099144" cy="2422595"/>
          </a:xfrm>
          <a:prstGeom prst="straightConnector1">
            <a:avLst/>
          </a:prstGeom>
          <a:ln w="476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E705EA-41C4-0E64-AF5C-0D70F830EB94}"/>
              </a:ext>
            </a:extLst>
          </p:cNvPr>
          <p:cNvSpPr txBox="1"/>
          <p:nvPr/>
        </p:nvSpPr>
        <p:spPr>
          <a:xfrm>
            <a:off x="2851937" y="5358380"/>
            <a:ext cx="3768122" cy="923330"/>
          </a:xfrm>
          <a:prstGeom prst="rect">
            <a:avLst/>
          </a:prstGeom>
          <a:solidFill>
            <a:srgbClr val="FFFF00"/>
          </a:solidFill>
        </p:spPr>
        <p:txBody>
          <a:bodyPr wrap="square" rtlCol="0">
            <a:spAutoFit/>
          </a:bodyPr>
          <a:lstStyle/>
          <a:p>
            <a:pPr algn="ctr"/>
            <a:r>
              <a:rPr lang="en-US" dirty="0">
                <a:solidFill>
                  <a:srgbClr val="FF0000"/>
                </a:solidFill>
              </a:rPr>
              <a:t>A Windows based computer with the Rockwell Software loaded becomes a PLC Programming Panel</a:t>
            </a:r>
          </a:p>
        </p:txBody>
      </p:sp>
      <p:cxnSp>
        <p:nvCxnSpPr>
          <p:cNvPr id="13" name="Straight Arrow Connector 12">
            <a:extLst>
              <a:ext uri="{FF2B5EF4-FFF2-40B4-BE49-F238E27FC236}">
                <a16:creationId xmlns:a16="http://schemas.microsoft.com/office/drawing/2014/main" id="{ED2A93A1-F102-11A6-9C43-F47BA5154614}"/>
              </a:ext>
            </a:extLst>
          </p:cNvPr>
          <p:cNvCxnSpPr>
            <a:cxnSpLocks/>
          </p:cNvCxnSpPr>
          <p:nvPr/>
        </p:nvCxnSpPr>
        <p:spPr>
          <a:xfrm flipH="1">
            <a:off x="4648200" y="2501900"/>
            <a:ext cx="755650" cy="800100"/>
          </a:xfrm>
          <a:prstGeom prst="straightConnector1">
            <a:avLst/>
          </a:prstGeom>
          <a:ln w="476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AC6E91-615E-1745-A4B2-1583C3825794}"/>
              </a:ext>
            </a:extLst>
          </p:cNvPr>
          <p:cNvSpPr txBox="1"/>
          <p:nvPr/>
        </p:nvSpPr>
        <p:spPr>
          <a:xfrm>
            <a:off x="4129488" y="1606989"/>
            <a:ext cx="2639010" cy="923330"/>
          </a:xfrm>
          <a:prstGeom prst="rect">
            <a:avLst/>
          </a:prstGeom>
          <a:solidFill>
            <a:srgbClr val="FFFF00"/>
          </a:solidFill>
        </p:spPr>
        <p:txBody>
          <a:bodyPr wrap="square" rtlCol="0">
            <a:spAutoFit/>
          </a:bodyPr>
          <a:lstStyle/>
          <a:p>
            <a:pPr algn="ctr"/>
            <a:r>
              <a:rPr lang="en-US" dirty="0">
                <a:solidFill>
                  <a:srgbClr val="FF0000"/>
                </a:solidFill>
              </a:rPr>
              <a:t>RSLogix 500 PLC Programming  Software is installed on the computer</a:t>
            </a:r>
          </a:p>
        </p:txBody>
      </p:sp>
    </p:spTree>
    <p:extLst>
      <p:ext uri="{BB962C8B-B14F-4D97-AF65-F5344CB8AC3E}">
        <p14:creationId xmlns:p14="http://schemas.microsoft.com/office/powerpoint/2010/main" val="519119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843155-66E0-F96E-D763-AAAA8F0D7845}"/>
              </a:ext>
            </a:extLst>
          </p:cNvPr>
          <p:cNvPicPr>
            <a:picLocks noChangeAspect="1"/>
          </p:cNvPicPr>
          <p:nvPr/>
        </p:nvPicPr>
        <p:blipFill>
          <a:blip r:embed="rId2"/>
          <a:stretch>
            <a:fillRect/>
          </a:stretch>
        </p:blipFill>
        <p:spPr>
          <a:xfrm>
            <a:off x="38100" y="2997200"/>
            <a:ext cx="6632192" cy="3782422"/>
          </a:xfrm>
          <a:prstGeom prst="rect">
            <a:avLst/>
          </a:prstGeom>
        </p:spPr>
      </p:pic>
      <p:sp>
        <p:nvSpPr>
          <p:cNvPr id="5" name="TextBox 4"/>
          <p:cNvSpPr txBox="1"/>
          <p:nvPr/>
        </p:nvSpPr>
        <p:spPr>
          <a:xfrm>
            <a:off x="6802345" y="197345"/>
            <a:ext cx="5230732" cy="6463308"/>
          </a:xfrm>
          <a:prstGeom prst="rect">
            <a:avLst/>
          </a:prstGeom>
          <a:noFill/>
        </p:spPr>
        <p:txBody>
          <a:bodyPr wrap="square" rtlCol="0">
            <a:spAutoFit/>
          </a:bodyPr>
          <a:lstStyle/>
          <a:p>
            <a:r>
              <a:rPr lang="en-US" dirty="0">
                <a:solidFill>
                  <a:srgbClr val="0070C0"/>
                </a:solidFill>
              </a:rPr>
              <a:t>When working in the Terra PLC lab, it important to understand that the college has the Rockwell Software PLC applications loaded on a virtual machine (virtual computer) that is actually inside of the physical (host) computer that is on desks in the PLC lab.  This practice allows the Terra IT department to load the Rockwell Software on a VM, then copy it to the computers in the PLC lab, versus loading all the applications on each machine.  The operation is the same using the applications on a VM, as it is using the applications that were installed on a computer.</a:t>
            </a:r>
          </a:p>
          <a:p>
            <a:endParaRPr lang="en-US" dirty="0">
              <a:solidFill>
                <a:srgbClr val="0070C0"/>
              </a:solidFill>
            </a:endParaRPr>
          </a:p>
          <a:p>
            <a:r>
              <a:rPr lang="en-US" dirty="0">
                <a:solidFill>
                  <a:srgbClr val="0070C0"/>
                </a:solidFill>
              </a:rPr>
              <a:t>The important thing to remember is that there are two logins, which are both the same.</a:t>
            </a:r>
          </a:p>
          <a:p>
            <a:r>
              <a:rPr lang="en-US" dirty="0">
                <a:solidFill>
                  <a:srgbClr val="0070C0"/>
                </a:solidFill>
              </a:rPr>
              <a:t>The student must first log into the physical computer with the username and password as shown in the upper right of this graphics (also on the white board in the PLC lab).</a:t>
            </a:r>
          </a:p>
          <a:p>
            <a:endParaRPr lang="en-US" dirty="0">
              <a:solidFill>
                <a:srgbClr val="0070C0"/>
              </a:solidFill>
            </a:endParaRPr>
          </a:p>
          <a:p>
            <a:r>
              <a:rPr lang="en-US" dirty="0">
                <a:solidFill>
                  <a:srgbClr val="0070C0"/>
                </a:solidFill>
              </a:rPr>
              <a:t>After logging into the physical computer, the student will then need to double click on the virtual machine icon (lower graphic), which is named: VMWare Workstation 16 Player.</a:t>
            </a:r>
          </a:p>
        </p:txBody>
      </p:sp>
      <p:sp>
        <p:nvSpPr>
          <p:cNvPr id="6" name="TextBox 5"/>
          <p:cNvSpPr txBox="1"/>
          <p:nvPr/>
        </p:nvSpPr>
        <p:spPr>
          <a:xfrm>
            <a:off x="1007928" y="2801"/>
            <a:ext cx="5137945" cy="584775"/>
          </a:xfrm>
          <a:prstGeom prst="rect">
            <a:avLst/>
          </a:prstGeom>
          <a:noFill/>
        </p:spPr>
        <p:txBody>
          <a:bodyPr wrap="none" rtlCol="0">
            <a:spAutoFit/>
          </a:bodyPr>
          <a:lstStyle/>
          <a:p>
            <a:r>
              <a:rPr lang="en-US" sz="3200" dirty="0">
                <a:solidFill>
                  <a:srgbClr val="0070C0"/>
                </a:solidFill>
              </a:rPr>
              <a:t>Terra Virtual Machines (VMs):</a:t>
            </a:r>
          </a:p>
        </p:txBody>
      </p:sp>
      <p:pic>
        <p:nvPicPr>
          <p:cNvPr id="2" name="Picture 1">
            <a:extLst>
              <a:ext uri="{FF2B5EF4-FFF2-40B4-BE49-F238E27FC236}">
                <a16:creationId xmlns:a16="http://schemas.microsoft.com/office/drawing/2014/main" id="{4B2A4BE3-78AF-5D53-0703-4B0361E403B2}"/>
              </a:ext>
            </a:extLst>
          </p:cNvPr>
          <p:cNvPicPr>
            <a:picLocks noChangeAspect="1"/>
          </p:cNvPicPr>
          <p:nvPr/>
        </p:nvPicPr>
        <p:blipFill>
          <a:blip r:embed="rId3"/>
          <a:stretch>
            <a:fillRect/>
          </a:stretch>
        </p:blipFill>
        <p:spPr>
          <a:xfrm>
            <a:off x="38100" y="0"/>
            <a:ext cx="969828" cy="1175152"/>
          </a:xfrm>
          <a:prstGeom prst="rect">
            <a:avLst/>
          </a:prstGeom>
        </p:spPr>
      </p:pic>
      <p:sp>
        <p:nvSpPr>
          <p:cNvPr id="12" name="TextBox 11">
            <a:extLst>
              <a:ext uri="{FF2B5EF4-FFF2-40B4-BE49-F238E27FC236}">
                <a16:creationId xmlns:a16="http://schemas.microsoft.com/office/drawing/2014/main" id="{0169CD0E-80D5-E3F5-F309-32692D61E71D}"/>
              </a:ext>
            </a:extLst>
          </p:cNvPr>
          <p:cNvSpPr txBox="1"/>
          <p:nvPr/>
        </p:nvSpPr>
        <p:spPr>
          <a:xfrm>
            <a:off x="1558364" y="5124789"/>
            <a:ext cx="2162735" cy="646331"/>
          </a:xfrm>
          <a:prstGeom prst="rect">
            <a:avLst/>
          </a:prstGeom>
          <a:solidFill>
            <a:srgbClr val="FFFF00"/>
          </a:solidFill>
        </p:spPr>
        <p:txBody>
          <a:bodyPr wrap="square" rtlCol="0">
            <a:spAutoFit/>
          </a:bodyPr>
          <a:lstStyle/>
          <a:p>
            <a:pPr algn="ctr"/>
            <a:r>
              <a:rPr lang="en-US" dirty="0">
                <a:solidFill>
                  <a:srgbClr val="FF0000"/>
                </a:solidFill>
              </a:rPr>
              <a:t>Terra Virtual Machine (VM) icon</a:t>
            </a:r>
          </a:p>
        </p:txBody>
      </p:sp>
      <p:cxnSp>
        <p:nvCxnSpPr>
          <p:cNvPr id="14" name="Straight Arrow Connector 13">
            <a:extLst>
              <a:ext uri="{FF2B5EF4-FFF2-40B4-BE49-F238E27FC236}">
                <a16:creationId xmlns:a16="http://schemas.microsoft.com/office/drawing/2014/main" id="{5214FDDC-D576-709F-70BD-51A293C678B3}"/>
              </a:ext>
            </a:extLst>
          </p:cNvPr>
          <p:cNvCxnSpPr>
            <a:cxnSpLocks/>
          </p:cNvCxnSpPr>
          <p:nvPr/>
        </p:nvCxnSpPr>
        <p:spPr>
          <a:xfrm flipH="1" flipV="1">
            <a:off x="347351" y="5267664"/>
            <a:ext cx="1202049" cy="148886"/>
          </a:xfrm>
          <a:prstGeom prst="straightConnector1">
            <a:avLst/>
          </a:prstGeom>
          <a:ln w="476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D3C6045-BE52-DF62-9879-B9894EE0AF49}"/>
              </a:ext>
            </a:extLst>
          </p:cNvPr>
          <p:cNvPicPr>
            <a:picLocks noChangeAspect="1"/>
          </p:cNvPicPr>
          <p:nvPr/>
        </p:nvPicPr>
        <p:blipFill>
          <a:blip r:embed="rId4"/>
          <a:stretch>
            <a:fillRect/>
          </a:stretch>
        </p:blipFill>
        <p:spPr>
          <a:xfrm>
            <a:off x="246526" y="1144407"/>
            <a:ext cx="2317755" cy="1755424"/>
          </a:xfrm>
          <a:prstGeom prst="rect">
            <a:avLst/>
          </a:prstGeom>
        </p:spPr>
      </p:pic>
      <p:sp>
        <p:nvSpPr>
          <p:cNvPr id="13" name="TextBox 12">
            <a:extLst>
              <a:ext uri="{FF2B5EF4-FFF2-40B4-BE49-F238E27FC236}">
                <a16:creationId xmlns:a16="http://schemas.microsoft.com/office/drawing/2014/main" id="{C91FC21F-E8B9-16B0-4DC8-16E99B987253}"/>
              </a:ext>
            </a:extLst>
          </p:cNvPr>
          <p:cNvSpPr txBox="1"/>
          <p:nvPr/>
        </p:nvSpPr>
        <p:spPr>
          <a:xfrm>
            <a:off x="2978150" y="1483510"/>
            <a:ext cx="3290260" cy="1077218"/>
          </a:xfrm>
          <a:prstGeom prst="rect">
            <a:avLst/>
          </a:prstGeom>
          <a:noFill/>
        </p:spPr>
        <p:txBody>
          <a:bodyPr wrap="none" rtlCol="0">
            <a:spAutoFit/>
          </a:bodyPr>
          <a:lstStyle/>
          <a:p>
            <a:r>
              <a:rPr lang="en-US" sz="3200" dirty="0">
                <a:solidFill>
                  <a:srgbClr val="C00000"/>
                </a:solidFill>
                <a:latin typeface="Times New Roman" panose="02020603050405020304" pitchFamily="18" charset="0"/>
                <a:cs typeface="Times New Roman" panose="02020603050405020304" pitchFamily="18" charset="0"/>
              </a:rPr>
              <a:t>User: TerraUser</a:t>
            </a:r>
          </a:p>
          <a:p>
            <a:r>
              <a:rPr lang="en-US" sz="3200" dirty="0">
                <a:solidFill>
                  <a:srgbClr val="C00000"/>
                </a:solidFill>
                <a:latin typeface="Times New Roman" panose="02020603050405020304" pitchFamily="18" charset="0"/>
                <a:cs typeface="Times New Roman" panose="02020603050405020304" pitchFamily="18" charset="0"/>
              </a:rPr>
              <a:t>Pwd:  T3rra@User</a:t>
            </a:r>
          </a:p>
        </p:txBody>
      </p:sp>
      <p:sp>
        <p:nvSpPr>
          <p:cNvPr id="18" name="TextBox 17">
            <a:extLst>
              <a:ext uri="{FF2B5EF4-FFF2-40B4-BE49-F238E27FC236}">
                <a16:creationId xmlns:a16="http://schemas.microsoft.com/office/drawing/2014/main" id="{8EA854C1-0E58-42EE-DCC8-CE454491FAB8}"/>
              </a:ext>
            </a:extLst>
          </p:cNvPr>
          <p:cNvSpPr txBox="1"/>
          <p:nvPr/>
        </p:nvSpPr>
        <p:spPr>
          <a:xfrm>
            <a:off x="4276164" y="3105834"/>
            <a:ext cx="2106545" cy="646331"/>
          </a:xfrm>
          <a:prstGeom prst="rect">
            <a:avLst/>
          </a:prstGeom>
          <a:solidFill>
            <a:srgbClr val="FFFF00"/>
          </a:solidFill>
        </p:spPr>
        <p:txBody>
          <a:bodyPr wrap="square" rtlCol="0">
            <a:spAutoFit/>
          </a:bodyPr>
          <a:lstStyle/>
          <a:p>
            <a:pPr algn="ctr"/>
            <a:r>
              <a:rPr lang="en-US" dirty="0">
                <a:solidFill>
                  <a:srgbClr val="FF0000"/>
                </a:solidFill>
              </a:rPr>
              <a:t>Desktop of Host (Physical) Computer</a:t>
            </a:r>
          </a:p>
        </p:txBody>
      </p:sp>
    </p:spTree>
    <p:extLst>
      <p:ext uri="{BB962C8B-B14F-4D97-AF65-F5344CB8AC3E}">
        <p14:creationId xmlns:p14="http://schemas.microsoft.com/office/powerpoint/2010/main" val="375736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F7E0B5-63EA-9639-61B3-BBB9D13B5E03}"/>
              </a:ext>
            </a:extLst>
          </p:cNvPr>
          <p:cNvPicPr>
            <a:picLocks noChangeAspect="1"/>
          </p:cNvPicPr>
          <p:nvPr/>
        </p:nvPicPr>
        <p:blipFill>
          <a:blip r:embed="rId2"/>
          <a:stretch>
            <a:fillRect/>
          </a:stretch>
        </p:blipFill>
        <p:spPr>
          <a:xfrm>
            <a:off x="1162050" y="2960705"/>
            <a:ext cx="4544808" cy="3897295"/>
          </a:xfrm>
          <a:prstGeom prst="rect">
            <a:avLst/>
          </a:prstGeom>
        </p:spPr>
      </p:pic>
      <p:pic>
        <p:nvPicPr>
          <p:cNvPr id="2" name="Picture 1">
            <a:extLst>
              <a:ext uri="{FF2B5EF4-FFF2-40B4-BE49-F238E27FC236}">
                <a16:creationId xmlns:a16="http://schemas.microsoft.com/office/drawing/2014/main" id="{4B2A4BE3-78AF-5D53-0703-4B0361E403B2}"/>
              </a:ext>
            </a:extLst>
          </p:cNvPr>
          <p:cNvPicPr>
            <a:picLocks noChangeAspect="1"/>
          </p:cNvPicPr>
          <p:nvPr/>
        </p:nvPicPr>
        <p:blipFill>
          <a:blip r:embed="rId3"/>
          <a:stretch>
            <a:fillRect/>
          </a:stretch>
        </p:blipFill>
        <p:spPr>
          <a:xfrm>
            <a:off x="38100" y="0"/>
            <a:ext cx="969828" cy="1175152"/>
          </a:xfrm>
          <a:prstGeom prst="rect">
            <a:avLst/>
          </a:prstGeom>
        </p:spPr>
      </p:pic>
      <p:sp>
        <p:nvSpPr>
          <p:cNvPr id="5" name="TextBox 4"/>
          <p:cNvSpPr txBox="1"/>
          <p:nvPr/>
        </p:nvSpPr>
        <p:spPr>
          <a:xfrm>
            <a:off x="6426200" y="965775"/>
            <a:ext cx="5623758" cy="3693319"/>
          </a:xfrm>
          <a:prstGeom prst="rect">
            <a:avLst/>
          </a:prstGeom>
          <a:noFill/>
        </p:spPr>
        <p:txBody>
          <a:bodyPr wrap="square" rtlCol="0">
            <a:spAutoFit/>
          </a:bodyPr>
          <a:lstStyle/>
          <a:p>
            <a:r>
              <a:rPr lang="en-US" dirty="0">
                <a:solidFill>
                  <a:srgbClr val="0070C0"/>
                </a:solidFill>
              </a:rPr>
              <a:t>The next step is to login to the virtual machine.  It will take some time before the VM fills the desktop.  A Windows screen will appear.  Click on the desktop and a login box will show up as shown in the upper left of this graphic.  Use the same login credentials for the VM that you did for the physical computer login.</a:t>
            </a:r>
          </a:p>
          <a:p>
            <a:endParaRPr lang="en-US" dirty="0">
              <a:solidFill>
                <a:srgbClr val="0070C0"/>
              </a:solidFill>
            </a:endParaRPr>
          </a:p>
          <a:p>
            <a:r>
              <a:rPr lang="en-US" dirty="0">
                <a:solidFill>
                  <a:srgbClr val="0070C0"/>
                </a:solidFill>
              </a:rPr>
              <a:t>The VM Workstation 16 Player application opens.</a:t>
            </a:r>
          </a:p>
          <a:p>
            <a:endParaRPr lang="en-US" dirty="0">
              <a:solidFill>
                <a:srgbClr val="0070C0"/>
              </a:solidFill>
            </a:endParaRPr>
          </a:p>
          <a:p>
            <a:r>
              <a:rPr lang="en-US" dirty="0">
                <a:solidFill>
                  <a:srgbClr val="0070C0"/>
                </a:solidFill>
              </a:rPr>
              <a:t>Click on the E105 Rockwell VM</a:t>
            </a:r>
          </a:p>
          <a:p>
            <a:endParaRPr lang="en-US" dirty="0">
              <a:solidFill>
                <a:srgbClr val="0070C0"/>
              </a:solidFill>
            </a:endParaRPr>
          </a:p>
          <a:p>
            <a:r>
              <a:rPr lang="en-US" dirty="0">
                <a:solidFill>
                  <a:srgbClr val="0070C0"/>
                </a:solidFill>
              </a:rPr>
              <a:t>Then click the “Play virtual machine” link (shown in the lower portion of the graphic).</a:t>
            </a:r>
          </a:p>
        </p:txBody>
      </p:sp>
      <p:sp>
        <p:nvSpPr>
          <p:cNvPr id="6" name="TextBox 5"/>
          <p:cNvSpPr txBox="1"/>
          <p:nvPr/>
        </p:nvSpPr>
        <p:spPr>
          <a:xfrm>
            <a:off x="869273" y="0"/>
            <a:ext cx="6071727" cy="584775"/>
          </a:xfrm>
          <a:prstGeom prst="rect">
            <a:avLst/>
          </a:prstGeom>
          <a:noFill/>
        </p:spPr>
        <p:txBody>
          <a:bodyPr wrap="none" rtlCol="0">
            <a:spAutoFit/>
          </a:bodyPr>
          <a:lstStyle/>
          <a:p>
            <a:r>
              <a:rPr lang="en-US" sz="3200" dirty="0">
                <a:solidFill>
                  <a:srgbClr val="0070C0"/>
                </a:solidFill>
              </a:rPr>
              <a:t>Terra Virtual Machines (VMs) cont.:</a:t>
            </a:r>
          </a:p>
        </p:txBody>
      </p:sp>
      <p:sp>
        <p:nvSpPr>
          <p:cNvPr id="12" name="TextBox 11">
            <a:extLst>
              <a:ext uri="{FF2B5EF4-FFF2-40B4-BE49-F238E27FC236}">
                <a16:creationId xmlns:a16="http://schemas.microsoft.com/office/drawing/2014/main" id="{0169CD0E-80D5-E3F5-F309-32692D61E71D}"/>
              </a:ext>
            </a:extLst>
          </p:cNvPr>
          <p:cNvSpPr txBox="1"/>
          <p:nvPr/>
        </p:nvSpPr>
        <p:spPr>
          <a:xfrm>
            <a:off x="246526" y="5680178"/>
            <a:ext cx="2162735" cy="646331"/>
          </a:xfrm>
          <a:prstGeom prst="rect">
            <a:avLst/>
          </a:prstGeom>
          <a:solidFill>
            <a:srgbClr val="FFFF00"/>
          </a:solidFill>
        </p:spPr>
        <p:txBody>
          <a:bodyPr wrap="square" rtlCol="0">
            <a:spAutoFit/>
          </a:bodyPr>
          <a:lstStyle/>
          <a:p>
            <a:pPr algn="ctr"/>
            <a:r>
              <a:rPr lang="en-US" dirty="0">
                <a:solidFill>
                  <a:srgbClr val="FF0000"/>
                </a:solidFill>
              </a:rPr>
              <a:t>Click on the Play virtual machine</a:t>
            </a:r>
          </a:p>
        </p:txBody>
      </p:sp>
      <p:cxnSp>
        <p:nvCxnSpPr>
          <p:cNvPr id="14" name="Straight Arrow Connector 13">
            <a:extLst>
              <a:ext uri="{FF2B5EF4-FFF2-40B4-BE49-F238E27FC236}">
                <a16:creationId xmlns:a16="http://schemas.microsoft.com/office/drawing/2014/main" id="{5214FDDC-D576-709F-70BD-51A293C678B3}"/>
              </a:ext>
            </a:extLst>
          </p:cNvPr>
          <p:cNvCxnSpPr>
            <a:cxnSpLocks/>
          </p:cNvCxnSpPr>
          <p:nvPr/>
        </p:nvCxnSpPr>
        <p:spPr>
          <a:xfrm>
            <a:off x="2409261" y="6003343"/>
            <a:ext cx="797489" cy="384040"/>
          </a:xfrm>
          <a:prstGeom prst="straightConnector1">
            <a:avLst/>
          </a:prstGeom>
          <a:ln w="476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D3C6045-BE52-DF62-9879-B9894EE0AF49}"/>
              </a:ext>
            </a:extLst>
          </p:cNvPr>
          <p:cNvPicPr>
            <a:picLocks noChangeAspect="1"/>
          </p:cNvPicPr>
          <p:nvPr/>
        </p:nvPicPr>
        <p:blipFill>
          <a:blip r:embed="rId4"/>
          <a:stretch>
            <a:fillRect/>
          </a:stretch>
        </p:blipFill>
        <p:spPr>
          <a:xfrm>
            <a:off x="246526" y="1144407"/>
            <a:ext cx="2317755" cy="1755424"/>
          </a:xfrm>
          <a:prstGeom prst="rect">
            <a:avLst/>
          </a:prstGeom>
        </p:spPr>
      </p:pic>
      <p:sp>
        <p:nvSpPr>
          <p:cNvPr id="13" name="TextBox 12">
            <a:extLst>
              <a:ext uri="{FF2B5EF4-FFF2-40B4-BE49-F238E27FC236}">
                <a16:creationId xmlns:a16="http://schemas.microsoft.com/office/drawing/2014/main" id="{C91FC21F-E8B9-16B0-4DC8-16E99B987253}"/>
              </a:ext>
            </a:extLst>
          </p:cNvPr>
          <p:cNvSpPr txBox="1"/>
          <p:nvPr/>
        </p:nvSpPr>
        <p:spPr>
          <a:xfrm>
            <a:off x="2978150" y="1483510"/>
            <a:ext cx="3290260" cy="1077218"/>
          </a:xfrm>
          <a:prstGeom prst="rect">
            <a:avLst/>
          </a:prstGeom>
          <a:noFill/>
        </p:spPr>
        <p:txBody>
          <a:bodyPr wrap="none" rtlCol="0">
            <a:spAutoFit/>
          </a:bodyPr>
          <a:lstStyle/>
          <a:p>
            <a:r>
              <a:rPr lang="en-US" sz="3200" dirty="0">
                <a:solidFill>
                  <a:srgbClr val="C00000"/>
                </a:solidFill>
                <a:latin typeface="Times New Roman" panose="02020603050405020304" pitchFamily="18" charset="0"/>
                <a:cs typeface="Times New Roman" panose="02020603050405020304" pitchFamily="18" charset="0"/>
              </a:rPr>
              <a:t>User: TerraUser</a:t>
            </a:r>
          </a:p>
          <a:p>
            <a:r>
              <a:rPr lang="en-US" sz="3200" dirty="0">
                <a:solidFill>
                  <a:srgbClr val="C00000"/>
                </a:solidFill>
                <a:latin typeface="Times New Roman" panose="02020603050405020304" pitchFamily="18" charset="0"/>
                <a:cs typeface="Times New Roman" panose="02020603050405020304" pitchFamily="18" charset="0"/>
              </a:rPr>
              <a:t>Pwd:  T3rra@User</a:t>
            </a:r>
          </a:p>
        </p:txBody>
      </p:sp>
      <p:sp>
        <p:nvSpPr>
          <p:cNvPr id="18" name="TextBox 17">
            <a:extLst>
              <a:ext uri="{FF2B5EF4-FFF2-40B4-BE49-F238E27FC236}">
                <a16:creationId xmlns:a16="http://schemas.microsoft.com/office/drawing/2014/main" id="{8EA854C1-0E58-42EE-DCC8-CE454491FAB8}"/>
              </a:ext>
            </a:extLst>
          </p:cNvPr>
          <p:cNvSpPr txBox="1"/>
          <p:nvPr/>
        </p:nvSpPr>
        <p:spPr>
          <a:xfrm>
            <a:off x="3721099" y="2748859"/>
            <a:ext cx="2106545" cy="646331"/>
          </a:xfrm>
          <a:prstGeom prst="rect">
            <a:avLst/>
          </a:prstGeom>
          <a:solidFill>
            <a:srgbClr val="FFFF00"/>
          </a:solidFill>
        </p:spPr>
        <p:txBody>
          <a:bodyPr wrap="square" rtlCol="0">
            <a:spAutoFit/>
          </a:bodyPr>
          <a:lstStyle/>
          <a:p>
            <a:pPr algn="ctr"/>
            <a:r>
              <a:rPr lang="en-US" dirty="0">
                <a:solidFill>
                  <a:srgbClr val="FF0000"/>
                </a:solidFill>
              </a:rPr>
              <a:t>Click on the E105 Rockwell VM</a:t>
            </a:r>
          </a:p>
        </p:txBody>
      </p:sp>
      <p:cxnSp>
        <p:nvCxnSpPr>
          <p:cNvPr id="7" name="Straight Arrow Connector 6">
            <a:extLst>
              <a:ext uri="{FF2B5EF4-FFF2-40B4-BE49-F238E27FC236}">
                <a16:creationId xmlns:a16="http://schemas.microsoft.com/office/drawing/2014/main" id="{A82DB420-6A73-5F8C-17CD-314E640B5283}"/>
              </a:ext>
            </a:extLst>
          </p:cNvPr>
          <p:cNvCxnSpPr>
            <a:cxnSpLocks/>
          </p:cNvCxnSpPr>
          <p:nvPr/>
        </p:nvCxnSpPr>
        <p:spPr>
          <a:xfrm flipH="1">
            <a:off x="2184400" y="3098800"/>
            <a:ext cx="1555750" cy="711200"/>
          </a:xfrm>
          <a:prstGeom prst="straightConnector1">
            <a:avLst/>
          </a:prstGeom>
          <a:ln w="476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5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B0DD98-3232-F50C-BEED-339A04CD76F2}"/>
              </a:ext>
            </a:extLst>
          </p:cNvPr>
          <p:cNvPicPr>
            <a:picLocks noChangeAspect="1"/>
          </p:cNvPicPr>
          <p:nvPr/>
        </p:nvPicPr>
        <p:blipFill>
          <a:blip r:embed="rId2"/>
          <a:stretch>
            <a:fillRect/>
          </a:stretch>
        </p:blipFill>
        <p:spPr>
          <a:xfrm>
            <a:off x="3282026" y="3500077"/>
            <a:ext cx="4191151" cy="3298043"/>
          </a:xfrm>
          <a:prstGeom prst="rect">
            <a:avLst/>
          </a:prstGeom>
        </p:spPr>
      </p:pic>
      <p:pic>
        <p:nvPicPr>
          <p:cNvPr id="2" name="Picture 1">
            <a:extLst>
              <a:ext uri="{FF2B5EF4-FFF2-40B4-BE49-F238E27FC236}">
                <a16:creationId xmlns:a16="http://schemas.microsoft.com/office/drawing/2014/main" id="{E7757D72-4CBB-6CF2-80EB-9B9C55181D55}"/>
              </a:ext>
            </a:extLst>
          </p:cNvPr>
          <p:cNvPicPr>
            <a:picLocks noChangeAspect="1"/>
          </p:cNvPicPr>
          <p:nvPr/>
        </p:nvPicPr>
        <p:blipFill>
          <a:blip r:embed="rId3"/>
          <a:stretch>
            <a:fillRect/>
          </a:stretch>
        </p:blipFill>
        <p:spPr>
          <a:xfrm>
            <a:off x="1120668" y="652516"/>
            <a:ext cx="2507014" cy="2326760"/>
          </a:xfrm>
          <a:prstGeom prst="rect">
            <a:avLst/>
          </a:prstGeom>
        </p:spPr>
      </p:pic>
      <p:pic>
        <p:nvPicPr>
          <p:cNvPr id="4" name="Picture 3">
            <a:extLst>
              <a:ext uri="{FF2B5EF4-FFF2-40B4-BE49-F238E27FC236}">
                <a16:creationId xmlns:a16="http://schemas.microsoft.com/office/drawing/2014/main" id="{3A4B187F-E187-3706-AF5F-976FF07944FC}"/>
              </a:ext>
            </a:extLst>
          </p:cNvPr>
          <p:cNvPicPr>
            <a:picLocks noChangeAspect="1"/>
          </p:cNvPicPr>
          <p:nvPr/>
        </p:nvPicPr>
        <p:blipFill>
          <a:blip r:embed="rId4"/>
          <a:stretch>
            <a:fillRect/>
          </a:stretch>
        </p:blipFill>
        <p:spPr>
          <a:xfrm>
            <a:off x="8165073" y="1503716"/>
            <a:ext cx="3350097" cy="850509"/>
          </a:xfrm>
          <a:prstGeom prst="rect">
            <a:avLst/>
          </a:prstGeom>
        </p:spPr>
      </p:pic>
      <p:pic>
        <p:nvPicPr>
          <p:cNvPr id="6" name="Picture 5">
            <a:extLst>
              <a:ext uri="{FF2B5EF4-FFF2-40B4-BE49-F238E27FC236}">
                <a16:creationId xmlns:a16="http://schemas.microsoft.com/office/drawing/2014/main" id="{6293B22F-5296-C328-CF79-BE9F72841E28}"/>
              </a:ext>
            </a:extLst>
          </p:cNvPr>
          <p:cNvPicPr>
            <a:picLocks noChangeAspect="1"/>
          </p:cNvPicPr>
          <p:nvPr/>
        </p:nvPicPr>
        <p:blipFill>
          <a:blip r:embed="rId5"/>
          <a:stretch>
            <a:fillRect/>
          </a:stretch>
        </p:blipFill>
        <p:spPr>
          <a:xfrm>
            <a:off x="9550157" y="97620"/>
            <a:ext cx="1634915" cy="1109793"/>
          </a:xfrm>
          <a:prstGeom prst="rect">
            <a:avLst/>
          </a:prstGeom>
        </p:spPr>
      </p:pic>
      <p:pic>
        <p:nvPicPr>
          <p:cNvPr id="8" name="Picture 7">
            <a:extLst>
              <a:ext uri="{FF2B5EF4-FFF2-40B4-BE49-F238E27FC236}">
                <a16:creationId xmlns:a16="http://schemas.microsoft.com/office/drawing/2014/main" id="{E60E0706-760D-B5F9-A2BC-2BA3062DAFA2}"/>
              </a:ext>
            </a:extLst>
          </p:cNvPr>
          <p:cNvPicPr>
            <a:picLocks noChangeAspect="1"/>
          </p:cNvPicPr>
          <p:nvPr/>
        </p:nvPicPr>
        <p:blipFill>
          <a:blip r:embed="rId6"/>
          <a:stretch>
            <a:fillRect/>
          </a:stretch>
        </p:blipFill>
        <p:spPr>
          <a:xfrm>
            <a:off x="4389808" y="1108523"/>
            <a:ext cx="3270716" cy="1744103"/>
          </a:xfrm>
          <a:prstGeom prst="rect">
            <a:avLst/>
          </a:prstGeom>
        </p:spPr>
      </p:pic>
      <p:sp>
        <p:nvSpPr>
          <p:cNvPr id="9" name="TextBox 8">
            <a:extLst>
              <a:ext uri="{FF2B5EF4-FFF2-40B4-BE49-F238E27FC236}">
                <a16:creationId xmlns:a16="http://schemas.microsoft.com/office/drawing/2014/main" id="{B0C9B129-78F3-3D29-97D0-7BB3BEBF034C}"/>
              </a:ext>
            </a:extLst>
          </p:cNvPr>
          <p:cNvSpPr txBox="1"/>
          <p:nvPr/>
        </p:nvSpPr>
        <p:spPr>
          <a:xfrm>
            <a:off x="998615" y="0"/>
            <a:ext cx="3450112" cy="523220"/>
          </a:xfrm>
          <a:prstGeom prst="rect">
            <a:avLst/>
          </a:prstGeom>
          <a:noFill/>
        </p:spPr>
        <p:txBody>
          <a:bodyPr wrap="none" rtlCol="0">
            <a:spAutoFit/>
          </a:bodyPr>
          <a:lstStyle/>
          <a:p>
            <a:r>
              <a:rPr lang="en-US" sz="2800" dirty="0">
                <a:solidFill>
                  <a:srgbClr val="0070C0"/>
                </a:solidFill>
              </a:rPr>
              <a:t>ControlLogix Gateway:</a:t>
            </a:r>
          </a:p>
        </p:txBody>
      </p:sp>
      <p:pic>
        <p:nvPicPr>
          <p:cNvPr id="10" name="Picture 9">
            <a:extLst>
              <a:ext uri="{FF2B5EF4-FFF2-40B4-BE49-F238E27FC236}">
                <a16:creationId xmlns:a16="http://schemas.microsoft.com/office/drawing/2014/main" id="{5785B521-662D-BD21-92A9-AC83727BB501}"/>
              </a:ext>
            </a:extLst>
          </p:cNvPr>
          <p:cNvPicPr>
            <a:picLocks noChangeAspect="1"/>
          </p:cNvPicPr>
          <p:nvPr/>
        </p:nvPicPr>
        <p:blipFill>
          <a:blip r:embed="rId7"/>
          <a:stretch>
            <a:fillRect/>
          </a:stretch>
        </p:blipFill>
        <p:spPr>
          <a:xfrm>
            <a:off x="38100" y="0"/>
            <a:ext cx="969828" cy="1175152"/>
          </a:xfrm>
          <a:prstGeom prst="rect">
            <a:avLst/>
          </a:prstGeom>
        </p:spPr>
      </p:pic>
      <p:pic>
        <p:nvPicPr>
          <p:cNvPr id="14" name="Picture 13">
            <a:extLst>
              <a:ext uri="{FF2B5EF4-FFF2-40B4-BE49-F238E27FC236}">
                <a16:creationId xmlns:a16="http://schemas.microsoft.com/office/drawing/2014/main" id="{405D606F-5C93-EC34-BEDE-1C1BB9CBAE63}"/>
              </a:ext>
            </a:extLst>
          </p:cNvPr>
          <p:cNvPicPr>
            <a:picLocks noChangeAspect="1"/>
          </p:cNvPicPr>
          <p:nvPr/>
        </p:nvPicPr>
        <p:blipFill>
          <a:blip r:embed="rId8"/>
          <a:stretch>
            <a:fillRect/>
          </a:stretch>
        </p:blipFill>
        <p:spPr>
          <a:xfrm>
            <a:off x="10210441" y="2979276"/>
            <a:ext cx="1433167" cy="3346682"/>
          </a:xfrm>
          <a:prstGeom prst="rect">
            <a:avLst/>
          </a:prstGeom>
        </p:spPr>
      </p:pic>
      <p:sp>
        <p:nvSpPr>
          <p:cNvPr id="15" name="TextBox 14">
            <a:extLst>
              <a:ext uri="{FF2B5EF4-FFF2-40B4-BE49-F238E27FC236}">
                <a16:creationId xmlns:a16="http://schemas.microsoft.com/office/drawing/2014/main" id="{94746443-D715-0062-AC10-FDA672E60EC2}"/>
              </a:ext>
            </a:extLst>
          </p:cNvPr>
          <p:cNvSpPr txBox="1"/>
          <p:nvPr/>
        </p:nvSpPr>
        <p:spPr>
          <a:xfrm>
            <a:off x="8410193" y="2918051"/>
            <a:ext cx="1001493" cy="369332"/>
          </a:xfrm>
          <a:prstGeom prst="rect">
            <a:avLst/>
          </a:prstGeom>
          <a:solidFill>
            <a:srgbClr val="FFFF00"/>
          </a:solidFill>
        </p:spPr>
        <p:txBody>
          <a:bodyPr wrap="none" rtlCol="0">
            <a:spAutoFit/>
          </a:bodyPr>
          <a:lstStyle/>
          <a:p>
            <a:pPr algn="ctr"/>
            <a:r>
              <a:rPr lang="en-US" dirty="0">
                <a:solidFill>
                  <a:srgbClr val="C00000"/>
                </a:solidFill>
              </a:rPr>
              <a:t>Ethernet</a:t>
            </a:r>
          </a:p>
        </p:txBody>
      </p:sp>
      <p:cxnSp>
        <p:nvCxnSpPr>
          <p:cNvPr id="16" name="Straight Arrow Connector 15">
            <a:extLst>
              <a:ext uri="{FF2B5EF4-FFF2-40B4-BE49-F238E27FC236}">
                <a16:creationId xmlns:a16="http://schemas.microsoft.com/office/drawing/2014/main" id="{23813887-2FBC-ECA3-E60E-B8418EF9B21A}"/>
              </a:ext>
            </a:extLst>
          </p:cNvPr>
          <p:cNvCxnSpPr>
            <a:cxnSpLocks/>
          </p:cNvCxnSpPr>
          <p:nvPr/>
        </p:nvCxnSpPr>
        <p:spPr>
          <a:xfrm>
            <a:off x="1382976" y="2687217"/>
            <a:ext cx="3417624" cy="3299926"/>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2029E16-33DB-33BE-4E59-CBFB46698C54}"/>
              </a:ext>
            </a:extLst>
          </p:cNvPr>
          <p:cNvSpPr txBox="1"/>
          <p:nvPr/>
        </p:nvSpPr>
        <p:spPr>
          <a:xfrm>
            <a:off x="9840121" y="6325958"/>
            <a:ext cx="2128916" cy="369332"/>
          </a:xfrm>
          <a:prstGeom prst="rect">
            <a:avLst/>
          </a:prstGeom>
          <a:solidFill>
            <a:srgbClr val="FFFF00"/>
          </a:solidFill>
        </p:spPr>
        <p:txBody>
          <a:bodyPr wrap="none" rtlCol="0">
            <a:spAutoFit/>
          </a:bodyPr>
          <a:lstStyle/>
          <a:p>
            <a:pPr algn="ctr"/>
            <a:r>
              <a:rPr lang="en-US" dirty="0">
                <a:solidFill>
                  <a:srgbClr val="C00000"/>
                </a:solidFill>
              </a:rPr>
              <a:t>Computer in PLC Lab</a:t>
            </a:r>
          </a:p>
        </p:txBody>
      </p:sp>
      <p:cxnSp>
        <p:nvCxnSpPr>
          <p:cNvPr id="19" name="Straight Connector 18">
            <a:extLst>
              <a:ext uri="{FF2B5EF4-FFF2-40B4-BE49-F238E27FC236}">
                <a16:creationId xmlns:a16="http://schemas.microsoft.com/office/drawing/2014/main" id="{915F9B82-FF4B-92FD-40C3-D5DA308FDFA4}"/>
              </a:ext>
            </a:extLst>
          </p:cNvPr>
          <p:cNvCxnSpPr>
            <a:cxnSpLocks/>
          </p:cNvCxnSpPr>
          <p:nvPr/>
        </p:nvCxnSpPr>
        <p:spPr>
          <a:xfrm>
            <a:off x="1309093" y="3148885"/>
            <a:ext cx="50203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651C8F-0114-6396-3BE0-1BB619AFD8EC}"/>
              </a:ext>
            </a:extLst>
          </p:cNvPr>
          <p:cNvCxnSpPr>
            <a:cxnSpLocks/>
          </p:cNvCxnSpPr>
          <p:nvPr/>
        </p:nvCxnSpPr>
        <p:spPr>
          <a:xfrm>
            <a:off x="6314682" y="2079937"/>
            <a:ext cx="0" cy="10689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B0ACC7-3ADA-721C-A3E8-6731C99015B3}"/>
              </a:ext>
            </a:extLst>
          </p:cNvPr>
          <p:cNvCxnSpPr>
            <a:cxnSpLocks/>
          </p:cNvCxnSpPr>
          <p:nvPr/>
        </p:nvCxnSpPr>
        <p:spPr>
          <a:xfrm>
            <a:off x="1309093" y="2630509"/>
            <a:ext cx="0" cy="51837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8670F60-C028-BEE8-4D44-BA3016ADB463}"/>
              </a:ext>
            </a:extLst>
          </p:cNvPr>
          <p:cNvSpPr txBox="1"/>
          <p:nvPr/>
        </p:nvSpPr>
        <p:spPr>
          <a:xfrm>
            <a:off x="3735965" y="2733385"/>
            <a:ext cx="587020" cy="369332"/>
          </a:xfrm>
          <a:prstGeom prst="rect">
            <a:avLst/>
          </a:prstGeom>
          <a:solidFill>
            <a:srgbClr val="FFFF00"/>
          </a:solidFill>
        </p:spPr>
        <p:txBody>
          <a:bodyPr wrap="none" rtlCol="0">
            <a:spAutoFit/>
          </a:bodyPr>
          <a:lstStyle/>
          <a:p>
            <a:pPr algn="ctr"/>
            <a:r>
              <a:rPr lang="en-US" dirty="0">
                <a:solidFill>
                  <a:srgbClr val="C00000"/>
                </a:solidFill>
              </a:rPr>
              <a:t>DH+</a:t>
            </a:r>
          </a:p>
        </p:txBody>
      </p:sp>
      <p:cxnSp>
        <p:nvCxnSpPr>
          <p:cNvPr id="28" name="Straight Connector 27">
            <a:extLst>
              <a:ext uri="{FF2B5EF4-FFF2-40B4-BE49-F238E27FC236}">
                <a16:creationId xmlns:a16="http://schemas.microsoft.com/office/drawing/2014/main" id="{0BCFCB2B-8BF1-C7EB-4EE9-38C6B758331C}"/>
              </a:ext>
            </a:extLst>
          </p:cNvPr>
          <p:cNvCxnSpPr>
            <a:cxnSpLocks/>
          </p:cNvCxnSpPr>
          <p:nvPr/>
        </p:nvCxnSpPr>
        <p:spPr>
          <a:xfrm>
            <a:off x="9840121" y="4582732"/>
            <a:ext cx="71600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D22CE7-B746-1257-E36F-76704A99C5B0}"/>
              </a:ext>
            </a:extLst>
          </p:cNvPr>
          <p:cNvCxnSpPr>
            <a:cxnSpLocks/>
          </p:cNvCxnSpPr>
          <p:nvPr/>
        </p:nvCxnSpPr>
        <p:spPr>
          <a:xfrm>
            <a:off x="9858518" y="2215166"/>
            <a:ext cx="0" cy="236381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84719D-8772-AA7A-438A-6015A11A6513}"/>
              </a:ext>
            </a:extLst>
          </p:cNvPr>
          <p:cNvCxnSpPr>
            <a:cxnSpLocks/>
          </p:cNvCxnSpPr>
          <p:nvPr/>
        </p:nvCxnSpPr>
        <p:spPr>
          <a:xfrm>
            <a:off x="5943553" y="3260501"/>
            <a:ext cx="362922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40B068D-C099-3E15-F41D-2B8E2CAC5AF1}"/>
              </a:ext>
            </a:extLst>
          </p:cNvPr>
          <p:cNvCxnSpPr>
            <a:cxnSpLocks/>
          </p:cNvCxnSpPr>
          <p:nvPr/>
        </p:nvCxnSpPr>
        <p:spPr>
          <a:xfrm>
            <a:off x="9560630" y="2215165"/>
            <a:ext cx="0" cy="104533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7EDE98-5932-ADA2-C062-18907EF7DC40}"/>
              </a:ext>
            </a:extLst>
          </p:cNvPr>
          <p:cNvCxnSpPr>
            <a:cxnSpLocks/>
          </p:cNvCxnSpPr>
          <p:nvPr/>
        </p:nvCxnSpPr>
        <p:spPr>
          <a:xfrm>
            <a:off x="5945959" y="2193595"/>
            <a:ext cx="0" cy="106690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3BB0570-6259-BE95-42BB-21D2185FEE98}"/>
              </a:ext>
            </a:extLst>
          </p:cNvPr>
          <p:cNvSpPr txBox="1"/>
          <p:nvPr/>
        </p:nvSpPr>
        <p:spPr>
          <a:xfrm>
            <a:off x="8663196" y="4078593"/>
            <a:ext cx="1176925" cy="646331"/>
          </a:xfrm>
          <a:prstGeom prst="rect">
            <a:avLst/>
          </a:prstGeom>
          <a:solidFill>
            <a:srgbClr val="FFFF00"/>
          </a:solidFill>
        </p:spPr>
        <p:txBody>
          <a:bodyPr wrap="none" rtlCol="0">
            <a:spAutoFit/>
          </a:bodyPr>
          <a:lstStyle/>
          <a:p>
            <a:pPr algn="ctr"/>
            <a:r>
              <a:rPr lang="en-US" dirty="0">
                <a:solidFill>
                  <a:srgbClr val="C00000"/>
                </a:solidFill>
              </a:rPr>
              <a:t>Ethernet</a:t>
            </a:r>
          </a:p>
          <a:p>
            <a:pPr algn="ctr"/>
            <a:r>
              <a:rPr lang="en-US" dirty="0">
                <a:solidFill>
                  <a:srgbClr val="C00000"/>
                </a:solidFill>
              </a:rPr>
              <a:t>10.10.10.5</a:t>
            </a:r>
          </a:p>
        </p:txBody>
      </p:sp>
      <p:sp>
        <p:nvSpPr>
          <p:cNvPr id="44" name="TextBox 43">
            <a:extLst>
              <a:ext uri="{FF2B5EF4-FFF2-40B4-BE49-F238E27FC236}">
                <a16:creationId xmlns:a16="http://schemas.microsoft.com/office/drawing/2014/main" id="{EEF8897D-2C35-1FDE-E3F4-C821C0D3B734}"/>
              </a:ext>
            </a:extLst>
          </p:cNvPr>
          <p:cNvSpPr txBox="1"/>
          <p:nvPr/>
        </p:nvSpPr>
        <p:spPr>
          <a:xfrm>
            <a:off x="6475871" y="300265"/>
            <a:ext cx="1818576" cy="646331"/>
          </a:xfrm>
          <a:prstGeom prst="rect">
            <a:avLst/>
          </a:prstGeom>
          <a:solidFill>
            <a:srgbClr val="FFFF00"/>
          </a:solidFill>
        </p:spPr>
        <p:txBody>
          <a:bodyPr wrap="none" rtlCol="0">
            <a:spAutoFit/>
          </a:bodyPr>
          <a:lstStyle/>
          <a:p>
            <a:pPr algn="ctr"/>
            <a:r>
              <a:rPr lang="en-US" dirty="0">
                <a:solidFill>
                  <a:srgbClr val="C00000"/>
                </a:solidFill>
              </a:rPr>
              <a:t>DH+/RIO Module</a:t>
            </a:r>
          </a:p>
          <a:p>
            <a:pPr algn="ctr"/>
            <a:r>
              <a:rPr lang="en-US" dirty="0">
                <a:solidFill>
                  <a:srgbClr val="C00000"/>
                </a:solidFill>
              </a:rPr>
              <a:t>Ch A, DH+ Sta. 70</a:t>
            </a:r>
          </a:p>
        </p:txBody>
      </p:sp>
      <p:sp>
        <p:nvSpPr>
          <p:cNvPr id="45" name="TextBox 44">
            <a:extLst>
              <a:ext uri="{FF2B5EF4-FFF2-40B4-BE49-F238E27FC236}">
                <a16:creationId xmlns:a16="http://schemas.microsoft.com/office/drawing/2014/main" id="{CDB3A64F-A269-8642-1497-F7D90D717044}"/>
              </a:ext>
            </a:extLst>
          </p:cNvPr>
          <p:cNvSpPr txBox="1"/>
          <p:nvPr/>
        </p:nvSpPr>
        <p:spPr>
          <a:xfrm>
            <a:off x="9150495" y="1459523"/>
            <a:ext cx="1670009" cy="369332"/>
          </a:xfrm>
          <a:prstGeom prst="rect">
            <a:avLst/>
          </a:prstGeom>
          <a:solidFill>
            <a:srgbClr val="FFFF00"/>
          </a:solidFill>
        </p:spPr>
        <p:txBody>
          <a:bodyPr wrap="none" rtlCol="0">
            <a:spAutoFit/>
          </a:bodyPr>
          <a:lstStyle/>
          <a:p>
            <a:pPr algn="ctr"/>
            <a:r>
              <a:rPr lang="en-US" dirty="0">
                <a:solidFill>
                  <a:srgbClr val="C00000"/>
                </a:solidFill>
              </a:rPr>
              <a:t>Ethernet Switch</a:t>
            </a:r>
          </a:p>
        </p:txBody>
      </p:sp>
      <p:cxnSp>
        <p:nvCxnSpPr>
          <p:cNvPr id="50" name="Straight Arrow Connector 49">
            <a:extLst>
              <a:ext uri="{FF2B5EF4-FFF2-40B4-BE49-F238E27FC236}">
                <a16:creationId xmlns:a16="http://schemas.microsoft.com/office/drawing/2014/main" id="{A31B1861-6AAD-8113-2D83-73FA6ECBD58B}"/>
              </a:ext>
            </a:extLst>
          </p:cNvPr>
          <p:cNvCxnSpPr>
            <a:cxnSpLocks/>
            <a:endCxn id="44" idx="2"/>
          </p:cNvCxnSpPr>
          <p:nvPr/>
        </p:nvCxnSpPr>
        <p:spPr>
          <a:xfrm flipV="1">
            <a:off x="6475871" y="946596"/>
            <a:ext cx="909288" cy="46364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D30F55B-C860-EE1B-A187-2FD5F080327D}"/>
              </a:ext>
            </a:extLst>
          </p:cNvPr>
          <p:cNvSpPr txBox="1"/>
          <p:nvPr/>
        </p:nvSpPr>
        <p:spPr>
          <a:xfrm>
            <a:off x="4529321" y="300265"/>
            <a:ext cx="1785361" cy="646331"/>
          </a:xfrm>
          <a:prstGeom prst="rect">
            <a:avLst/>
          </a:prstGeom>
          <a:solidFill>
            <a:srgbClr val="FFFF00"/>
          </a:solidFill>
        </p:spPr>
        <p:txBody>
          <a:bodyPr wrap="none" rtlCol="0">
            <a:spAutoFit/>
          </a:bodyPr>
          <a:lstStyle/>
          <a:p>
            <a:pPr algn="ctr"/>
            <a:r>
              <a:rPr lang="en-US" dirty="0">
                <a:solidFill>
                  <a:srgbClr val="C00000"/>
                </a:solidFill>
              </a:rPr>
              <a:t>Ethernet Module</a:t>
            </a:r>
          </a:p>
          <a:p>
            <a:pPr algn="ctr"/>
            <a:r>
              <a:rPr lang="en-US" dirty="0">
                <a:solidFill>
                  <a:srgbClr val="C00000"/>
                </a:solidFill>
              </a:rPr>
              <a:t>10.10.10.29</a:t>
            </a:r>
          </a:p>
        </p:txBody>
      </p:sp>
      <p:cxnSp>
        <p:nvCxnSpPr>
          <p:cNvPr id="53" name="Straight Arrow Connector 52">
            <a:extLst>
              <a:ext uri="{FF2B5EF4-FFF2-40B4-BE49-F238E27FC236}">
                <a16:creationId xmlns:a16="http://schemas.microsoft.com/office/drawing/2014/main" id="{DBDE2C3F-6A7D-1537-EF09-D4F3E86EBEFD}"/>
              </a:ext>
            </a:extLst>
          </p:cNvPr>
          <p:cNvCxnSpPr>
            <a:cxnSpLocks/>
          </p:cNvCxnSpPr>
          <p:nvPr/>
        </p:nvCxnSpPr>
        <p:spPr>
          <a:xfrm flipH="1" flipV="1">
            <a:off x="5364051" y="946597"/>
            <a:ext cx="592428" cy="46364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E603510-7E2B-0C2F-E3AB-9189ACF21694}"/>
              </a:ext>
            </a:extLst>
          </p:cNvPr>
          <p:cNvSpPr txBox="1"/>
          <p:nvPr/>
        </p:nvSpPr>
        <p:spPr>
          <a:xfrm>
            <a:off x="15891" y="3212408"/>
            <a:ext cx="1275093" cy="369332"/>
          </a:xfrm>
          <a:prstGeom prst="rect">
            <a:avLst/>
          </a:prstGeom>
          <a:solidFill>
            <a:srgbClr val="FFFF00"/>
          </a:solidFill>
        </p:spPr>
        <p:txBody>
          <a:bodyPr wrap="none" rtlCol="0">
            <a:spAutoFit/>
          </a:bodyPr>
          <a:lstStyle/>
          <a:p>
            <a:pPr algn="ctr"/>
            <a:r>
              <a:rPr lang="en-US" dirty="0">
                <a:solidFill>
                  <a:srgbClr val="C00000"/>
                </a:solidFill>
              </a:rPr>
              <a:t>DH+ Sta. 40</a:t>
            </a:r>
          </a:p>
        </p:txBody>
      </p:sp>
      <p:cxnSp>
        <p:nvCxnSpPr>
          <p:cNvPr id="58" name="Straight Arrow Connector 57">
            <a:extLst>
              <a:ext uri="{FF2B5EF4-FFF2-40B4-BE49-F238E27FC236}">
                <a16:creationId xmlns:a16="http://schemas.microsoft.com/office/drawing/2014/main" id="{222C93A6-D1FB-65E4-1160-59120472DC52}"/>
              </a:ext>
            </a:extLst>
          </p:cNvPr>
          <p:cNvCxnSpPr>
            <a:cxnSpLocks/>
          </p:cNvCxnSpPr>
          <p:nvPr/>
        </p:nvCxnSpPr>
        <p:spPr>
          <a:xfrm flipH="1">
            <a:off x="695459" y="2687217"/>
            <a:ext cx="495837" cy="54538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D01C083-CC85-847F-717F-1567C1B7E7EB}"/>
              </a:ext>
            </a:extLst>
          </p:cNvPr>
          <p:cNvSpPr txBox="1"/>
          <p:nvPr/>
        </p:nvSpPr>
        <p:spPr>
          <a:xfrm>
            <a:off x="3274407" y="6427813"/>
            <a:ext cx="782265" cy="369332"/>
          </a:xfrm>
          <a:prstGeom prst="rect">
            <a:avLst/>
          </a:prstGeom>
          <a:solidFill>
            <a:srgbClr val="FFFF00"/>
          </a:solidFill>
        </p:spPr>
        <p:txBody>
          <a:bodyPr wrap="none" rtlCol="0">
            <a:spAutoFit/>
          </a:bodyPr>
          <a:lstStyle/>
          <a:p>
            <a:pPr algn="ctr"/>
            <a:r>
              <a:rPr lang="en-US" dirty="0">
                <a:solidFill>
                  <a:srgbClr val="C00000"/>
                </a:solidFill>
              </a:rPr>
              <a:t>RSLinx</a:t>
            </a:r>
          </a:p>
        </p:txBody>
      </p:sp>
    </p:spTree>
    <p:extLst>
      <p:ext uri="{BB962C8B-B14F-4D97-AF65-F5344CB8AC3E}">
        <p14:creationId xmlns:p14="http://schemas.microsoft.com/office/powerpoint/2010/main" val="3155683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8" y="1143775"/>
            <a:ext cx="11518134" cy="2246769"/>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One of the common tools that our Industrial Technology Instructors use is a simple Panasonic Point and Shoot camera.  It is small with a zooming lens, with a removeable SD card, and a very sensitive internal microphone.  The inverting tripod allows us to position the camera upside down to shoot onto an object or whiteboard (laying on a desktop).  One of the most powerful features is the Panasonic Image app that runs on the smartphone.  The camera has its own </a:t>
            </a:r>
            <a:r>
              <a:rPr lang="en-US" sz="2000" dirty="0" err="1">
                <a:solidFill>
                  <a:srgbClr val="0070C0"/>
                </a:solidFill>
                <a:latin typeface="Times New Roman" panose="02020603050405020304" pitchFamily="18" charset="0"/>
                <a:cs typeface="Times New Roman" panose="02020603050405020304" pitchFamily="18" charset="0"/>
              </a:rPr>
              <a:t>WiFi</a:t>
            </a:r>
            <a:r>
              <a:rPr lang="en-US" sz="2000" dirty="0">
                <a:solidFill>
                  <a:srgbClr val="0070C0"/>
                </a:solidFill>
                <a:latin typeface="Times New Roman" panose="02020603050405020304" pitchFamily="18" charset="0"/>
                <a:cs typeface="Times New Roman" panose="02020603050405020304" pitchFamily="18" charset="0"/>
              </a:rPr>
              <a:t> portal, thus the phone connects to it, then the image app controls the camera zooming, taking photos and taking videos.  The SD card is removed then put into a port on the computer where it is then transferred to the HD, and produced with the Camtasia Producer software.</a:t>
            </a:r>
          </a:p>
        </p:txBody>
      </p:sp>
      <p:sp>
        <p:nvSpPr>
          <p:cNvPr id="5" name="TextBox 4"/>
          <p:cNvSpPr txBox="1"/>
          <p:nvPr/>
        </p:nvSpPr>
        <p:spPr>
          <a:xfrm>
            <a:off x="1224399" y="0"/>
            <a:ext cx="5675785"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Cameras for Creating Videos:</a:t>
            </a:r>
          </a:p>
        </p:txBody>
      </p:sp>
      <p:pic>
        <p:nvPicPr>
          <p:cNvPr id="2" name="Picture 1">
            <a:extLst>
              <a:ext uri="{FF2B5EF4-FFF2-40B4-BE49-F238E27FC236}">
                <a16:creationId xmlns:a16="http://schemas.microsoft.com/office/drawing/2014/main" id="{D665840F-462D-431B-94F6-EF83E96F28DB}"/>
              </a:ext>
            </a:extLst>
          </p:cNvPr>
          <p:cNvPicPr>
            <a:picLocks noChangeAspect="1"/>
          </p:cNvPicPr>
          <p:nvPr/>
        </p:nvPicPr>
        <p:blipFill>
          <a:blip r:embed="rId2"/>
          <a:stretch>
            <a:fillRect/>
          </a:stretch>
        </p:blipFill>
        <p:spPr>
          <a:xfrm>
            <a:off x="529253" y="4028176"/>
            <a:ext cx="3585547" cy="2571000"/>
          </a:xfrm>
          <a:prstGeom prst="rect">
            <a:avLst/>
          </a:prstGeom>
        </p:spPr>
      </p:pic>
      <p:pic>
        <p:nvPicPr>
          <p:cNvPr id="3" name="Picture 2">
            <a:extLst>
              <a:ext uri="{FF2B5EF4-FFF2-40B4-BE49-F238E27FC236}">
                <a16:creationId xmlns:a16="http://schemas.microsoft.com/office/drawing/2014/main" id="{84754A4B-0DFB-4023-80E7-91F60F59318A}"/>
              </a:ext>
            </a:extLst>
          </p:cNvPr>
          <p:cNvPicPr>
            <a:picLocks noChangeAspect="1"/>
          </p:cNvPicPr>
          <p:nvPr/>
        </p:nvPicPr>
        <p:blipFill>
          <a:blip r:embed="rId3"/>
          <a:stretch>
            <a:fillRect/>
          </a:stretch>
        </p:blipFill>
        <p:spPr>
          <a:xfrm>
            <a:off x="5012962" y="4028176"/>
            <a:ext cx="2540760" cy="2699749"/>
          </a:xfrm>
          <a:prstGeom prst="rect">
            <a:avLst/>
          </a:prstGeom>
        </p:spPr>
      </p:pic>
      <p:pic>
        <p:nvPicPr>
          <p:cNvPr id="7" name="Picture 6">
            <a:extLst>
              <a:ext uri="{FF2B5EF4-FFF2-40B4-BE49-F238E27FC236}">
                <a16:creationId xmlns:a16="http://schemas.microsoft.com/office/drawing/2014/main" id="{7A27E678-5D2C-41D4-83B0-28D744C923F3}"/>
              </a:ext>
            </a:extLst>
          </p:cNvPr>
          <p:cNvPicPr>
            <a:picLocks noChangeAspect="1"/>
          </p:cNvPicPr>
          <p:nvPr/>
        </p:nvPicPr>
        <p:blipFill>
          <a:blip r:embed="rId4"/>
          <a:stretch>
            <a:fillRect/>
          </a:stretch>
        </p:blipFill>
        <p:spPr>
          <a:xfrm>
            <a:off x="8719734" y="3978914"/>
            <a:ext cx="1925663" cy="279827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310775" y="3574734"/>
            <a:ext cx="3499676" cy="400110"/>
          </a:xfrm>
          <a:prstGeom prst="rect">
            <a:avLst/>
          </a:prstGeom>
          <a:noFill/>
        </p:spPr>
        <p:txBody>
          <a:bodyPr wrap="non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Panasonic Lumix Point &amp; Shoot</a:t>
            </a:r>
          </a:p>
        </p:txBody>
      </p:sp>
      <p:sp>
        <p:nvSpPr>
          <p:cNvPr id="10" name="TextBox 9">
            <a:extLst>
              <a:ext uri="{FF2B5EF4-FFF2-40B4-BE49-F238E27FC236}">
                <a16:creationId xmlns:a16="http://schemas.microsoft.com/office/drawing/2014/main" id="{69A09C0C-BC42-45C2-B942-245AA461795C}"/>
              </a:ext>
            </a:extLst>
          </p:cNvPr>
          <p:cNvSpPr txBox="1"/>
          <p:nvPr/>
        </p:nvSpPr>
        <p:spPr>
          <a:xfrm>
            <a:off x="5040986" y="3574734"/>
            <a:ext cx="1969578" cy="400110"/>
          </a:xfrm>
          <a:prstGeom prst="rect">
            <a:avLst/>
          </a:prstGeom>
          <a:noFill/>
        </p:spPr>
        <p:txBody>
          <a:bodyPr wrap="non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Inverting Tri-Pod</a:t>
            </a:r>
          </a:p>
        </p:txBody>
      </p:sp>
      <p:sp>
        <p:nvSpPr>
          <p:cNvPr id="12" name="TextBox 11">
            <a:extLst>
              <a:ext uri="{FF2B5EF4-FFF2-40B4-BE49-F238E27FC236}">
                <a16:creationId xmlns:a16="http://schemas.microsoft.com/office/drawing/2014/main" id="{B3F91C6E-5A4F-41DA-B195-A6D3CAC5CB2B}"/>
              </a:ext>
            </a:extLst>
          </p:cNvPr>
          <p:cNvSpPr txBox="1"/>
          <p:nvPr/>
        </p:nvSpPr>
        <p:spPr>
          <a:xfrm>
            <a:off x="7712420" y="3574734"/>
            <a:ext cx="3799695" cy="400110"/>
          </a:xfrm>
          <a:prstGeom prst="rect">
            <a:avLst/>
          </a:prstGeom>
          <a:noFill/>
        </p:spPr>
        <p:txBody>
          <a:bodyPr wrap="non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Panasonic Image Smart Phone App</a:t>
            </a:r>
          </a:p>
        </p:txBody>
      </p:sp>
      <p:pic>
        <p:nvPicPr>
          <p:cNvPr id="8" name="Picture 7">
            <a:extLst>
              <a:ext uri="{FF2B5EF4-FFF2-40B4-BE49-F238E27FC236}">
                <a16:creationId xmlns:a16="http://schemas.microsoft.com/office/drawing/2014/main" id="{95B4D27A-F868-D3AA-12B2-C991218F4FFF}"/>
              </a:ext>
            </a:extLst>
          </p:cNvPr>
          <p:cNvPicPr>
            <a:picLocks noChangeAspect="1"/>
          </p:cNvPicPr>
          <p:nvPr/>
        </p:nvPicPr>
        <p:blipFill>
          <a:blip r:embed="rId5"/>
          <a:stretch>
            <a:fillRect/>
          </a:stretch>
        </p:blipFill>
        <p:spPr>
          <a:xfrm>
            <a:off x="38100" y="0"/>
            <a:ext cx="969828" cy="1175152"/>
          </a:xfrm>
          <a:prstGeom prst="rect">
            <a:avLst/>
          </a:prstGeom>
        </p:spPr>
      </p:pic>
    </p:spTree>
    <p:extLst>
      <p:ext uri="{BB962C8B-B14F-4D97-AF65-F5344CB8AC3E}">
        <p14:creationId xmlns:p14="http://schemas.microsoft.com/office/powerpoint/2010/main" val="2445496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3994" y="1463977"/>
            <a:ext cx="11317111" cy="5122941"/>
          </a:xfrm>
          <a:prstGeom prst="rect">
            <a:avLst/>
          </a:prstGeom>
          <a:noFill/>
        </p:spPr>
        <p:txBody>
          <a:bodyPr wrap="square" rtlCol="0">
            <a:spAutoFit/>
          </a:bodyPr>
          <a:lstStyle/>
          <a:p>
            <a:pPr>
              <a:lnSpc>
                <a:spcPct val="150000"/>
              </a:lnSpc>
            </a:pPr>
            <a:r>
              <a:rPr lang="en-US" sz="2000" dirty="0">
                <a:solidFill>
                  <a:srgbClr val="0070C0"/>
                </a:solidFill>
              </a:rPr>
              <a:t>Training topics for this training session:</a:t>
            </a:r>
          </a:p>
          <a:p>
            <a:pPr marL="342900" indent="-342900">
              <a:lnSpc>
                <a:spcPct val="150000"/>
              </a:lnSpc>
              <a:buAutoNum type="arabicPeriod"/>
            </a:pPr>
            <a:r>
              <a:rPr lang="en-US" sz="2000" dirty="0">
                <a:solidFill>
                  <a:srgbClr val="0070C0"/>
                </a:solidFill>
              </a:rPr>
              <a:t>Traditional courses versus Competency-based hybrid courses</a:t>
            </a:r>
          </a:p>
          <a:p>
            <a:pPr marL="342900" indent="-342900">
              <a:lnSpc>
                <a:spcPct val="150000"/>
              </a:lnSpc>
              <a:buAutoNum type="arabicPeriod"/>
            </a:pPr>
            <a:r>
              <a:rPr lang="en-US" sz="2000" dirty="0">
                <a:solidFill>
                  <a:srgbClr val="0070C0"/>
                </a:solidFill>
              </a:rPr>
              <a:t>Process of converting a traditional course to a hybrid format</a:t>
            </a:r>
          </a:p>
          <a:p>
            <a:pPr marL="342900" indent="-342900">
              <a:lnSpc>
                <a:spcPct val="150000"/>
              </a:lnSpc>
              <a:buAutoNum type="arabicPeriod"/>
            </a:pPr>
            <a:r>
              <a:rPr lang="en-US" sz="2000" dirty="0">
                <a:solidFill>
                  <a:srgbClr val="0070C0"/>
                </a:solidFill>
              </a:rPr>
              <a:t>Traditional and competency-based assessment models</a:t>
            </a:r>
          </a:p>
          <a:p>
            <a:pPr marL="342900" indent="-342900">
              <a:lnSpc>
                <a:spcPct val="150000"/>
              </a:lnSpc>
              <a:buAutoNum type="arabicPeriod"/>
            </a:pPr>
            <a:r>
              <a:rPr lang="en-US" sz="2000" dirty="0">
                <a:solidFill>
                  <a:srgbClr val="0070C0"/>
                </a:solidFill>
              </a:rPr>
              <a:t>Performance Assessments: Examples and Execution</a:t>
            </a:r>
          </a:p>
          <a:p>
            <a:pPr marL="342900" indent="-342900">
              <a:lnSpc>
                <a:spcPct val="150000"/>
              </a:lnSpc>
              <a:buAutoNum type="arabicPeriod"/>
            </a:pPr>
            <a:r>
              <a:rPr lang="en-US" sz="2000" dirty="0">
                <a:solidFill>
                  <a:srgbClr val="0070C0"/>
                </a:solidFill>
              </a:rPr>
              <a:t>Knowledge &amp; Application Assessments: Examples</a:t>
            </a:r>
          </a:p>
          <a:p>
            <a:pPr marL="342900" indent="-342900">
              <a:lnSpc>
                <a:spcPct val="150000"/>
              </a:lnSpc>
              <a:buAutoNum type="arabicPeriod"/>
            </a:pPr>
            <a:r>
              <a:rPr lang="en-US" sz="2000" dirty="0">
                <a:solidFill>
                  <a:srgbClr val="0070C0"/>
                </a:solidFill>
              </a:rPr>
              <a:t>Grading Model – Standards set by Dean and Grant Personnel</a:t>
            </a:r>
          </a:p>
          <a:p>
            <a:pPr marL="342900" indent="-342900">
              <a:lnSpc>
                <a:spcPct val="150000"/>
              </a:lnSpc>
              <a:buAutoNum type="arabicPeriod"/>
            </a:pPr>
            <a:r>
              <a:rPr lang="en-US" sz="2000" dirty="0">
                <a:solidFill>
                  <a:srgbClr val="0070C0"/>
                </a:solidFill>
              </a:rPr>
              <a:t>Overview of Module 1 of the PLC1 Course:</a:t>
            </a:r>
          </a:p>
          <a:p>
            <a:pPr>
              <a:lnSpc>
                <a:spcPct val="150000"/>
              </a:lnSpc>
            </a:pPr>
            <a:r>
              <a:rPr lang="en-US" sz="2000" dirty="0">
                <a:solidFill>
                  <a:srgbClr val="0070C0"/>
                </a:solidFill>
              </a:rPr>
              <a:t>	a. Module description and Outcomes, Learning Sequence Sheet</a:t>
            </a:r>
          </a:p>
          <a:p>
            <a:pPr>
              <a:lnSpc>
                <a:spcPct val="150000"/>
              </a:lnSpc>
            </a:pPr>
            <a:r>
              <a:rPr lang="en-US" sz="2000" dirty="0">
                <a:solidFill>
                  <a:srgbClr val="0070C0"/>
                </a:solidFill>
              </a:rPr>
              <a:t>	b. Learning objects, Lab Exercises, KAA study guides</a:t>
            </a:r>
          </a:p>
          <a:p>
            <a:pPr>
              <a:lnSpc>
                <a:spcPct val="150000"/>
              </a:lnSpc>
            </a:pPr>
            <a:r>
              <a:rPr lang="en-US" sz="2000" dirty="0">
                <a:solidFill>
                  <a:srgbClr val="0070C0"/>
                </a:solidFill>
              </a:rPr>
              <a:t>	c. Practice quizzes, Assessments </a:t>
            </a:r>
          </a:p>
        </p:txBody>
      </p:sp>
      <p:sp>
        <p:nvSpPr>
          <p:cNvPr id="5" name="TextBox 4"/>
          <p:cNvSpPr txBox="1"/>
          <p:nvPr/>
        </p:nvSpPr>
        <p:spPr>
          <a:xfrm>
            <a:off x="1587478" y="113955"/>
            <a:ext cx="9431108" cy="769441"/>
          </a:xfrm>
          <a:prstGeom prst="rect">
            <a:avLst/>
          </a:prstGeom>
          <a:noFill/>
        </p:spPr>
        <p:txBody>
          <a:bodyPr wrap="none" rtlCol="0">
            <a:spAutoFit/>
          </a:bodyPr>
          <a:lstStyle/>
          <a:p>
            <a:r>
              <a:rPr lang="en-US" sz="4400" dirty="0">
                <a:solidFill>
                  <a:srgbClr val="0070C0"/>
                </a:solidFill>
              </a:rPr>
              <a:t>CREATE Faculty Training on CBE Learning</a:t>
            </a:r>
          </a:p>
        </p:txBody>
      </p:sp>
      <p:pic>
        <p:nvPicPr>
          <p:cNvPr id="2" name="Picture 1">
            <a:extLst>
              <a:ext uri="{FF2B5EF4-FFF2-40B4-BE49-F238E27FC236}">
                <a16:creationId xmlns:a16="http://schemas.microsoft.com/office/drawing/2014/main" id="{83D67B18-AEC2-5B73-6C00-21069FAC1148}"/>
              </a:ext>
            </a:extLst>
          </p:cNvPr>
          <p:cNvPicPr>
            <a:picLocks noChangeAspect="1"/>
          </p:cNvPicPr>
          <p:nvPr/>
        </p:nvPicPr>
        <p:blipFill>
          <a:blip r:embed="rId2"/>
          <a:stretch>
            <a:fillRect/>
          </a:stretch>
        </p:blipFill>
        <p:spPr>
          <a:xfrm>
            <a:off x="38100" y="0"/>
            <a:ext cx="969828" cy="1175152"/>
          </a:xfrm>
          <a:prstGeom prst="rect">
            <a:avLst/>
          </a:prstGeom>
        </p:spPr>
      </p:pic>
    </p:spTree>
    <p:extLst>
      <p:ext uri="{BB962C8B-B14F-4D97-AF65-F5344CB8AC3E}">
        <p14:creationId xmlns:p14="http://schemas.microsoft.com/office/powerpoint/2010/main" val="72878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A587EE-FFE4-460E-90ED-2817FEBA9E2F}"/>
              </a:ext>
            </a:extLst>
          </p:cNvPr>
          <p:cNvPicPr>
            <a:picLocks noChangeAspect="1"/>
          </p:cNvPicPr>
          <p:nvPr/>
        </p:nvPicPr>
        <p:blipFill>
          <a:blip r:embed="rId2"/>
          <a:stretch>
            <a:fillRect/>
          </a:stretch>
        </p:blipFill>
        <p:spPr>
          <a:xfrm>
            <a:off x="3060307" y="2670115"/>
            <a:ext cx="5532417" cy="4187885"/>
          </a:xfrm>
          <a:prstGeom prst="rect">
            <a:avLst/>
          </a:prstGeom>
        </p:spPr>
      </p:pic>
      <p:sp>
        <p:nvSpPr>
          <p:cNvPr id="4" name="TextBox 3"/>
          <p:cNvSpPr txBox="1"/>
          <p:nvPr/>
        </p:nvSpPr>
        <p:spPr>
          <a:xfrm>
            <a:off x="266708" y="1342327"/>
            <a:ext cx="11518134" cy="1015663"/>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I also use a high-end camera when I need to use different lenses, use different lighting filters and want higher quality images and videos.  This is primarily if I am doing something for a vendor who needs a little higher quality than for instruction.  I can get UHD 4K video quality.  Usually, $700+.  It also has a removeable SD.</a:t>
            </a:r>
          </a:p>
        </p:txBody>
      </p:sp>
      <p:sp>
        <p:nvSpPr>
          <p:cNvPr id="5" name="TextBox 4"/>
          <p:cNvSpPr txBox="1"/>
          <p:nvPr/>
        </p:nvSpPr>
        <p:spPr>
          <a:xfrm>
            <a:off x="1306624" y="0"/>
            <a:ext cx="5675785"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Cameras for Creating Videos:</a:t>
            </a:r>
          </a:p>
        </p:txBody>
      </p:sp>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pic>
        <p:nvPicPr>
          <p:cNvPr id="2" name="Picture 1">
            <a:extLst>
              <a:ext uri="{FF2B5EF4-FFF2-40B4-BE49-F238E27FC236}">
                <a16:creationId xmlns:a16="http://schemas.microsoft.com/office/drawing/2014/main" id="{3EA1A4D9-D081-FEB1-6451-2CB7A121FB90}"/>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1627519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75384C-8503-4C88-9DB8-C4AAD5AF1943}"/>
              </a:ext>
            </a:extLst>
          </p:cNvPr>
          <p:cNvPicPr>
            <a:picLocks noChangeAspect="1"/>
          </p:cNvPicPr>
          <p:nvPr/>
        </p:nvPicPr>
        <p:blipFill>
          <a:blip r:embed="rId2"/>
          <a:stretch>
            <a:fillRect/>
          </a:stretch>
        </p:blipFill>
        <p:spPr>
          <a:xfrm>
            <a:off x="97192" y="2543235"/>
            <a:ext cx="5609289" cy="2854522"/>
          </a:xfrm>
          <a:prstGeom prst="rect">
            <a:avLst/>
          </a:prstGeom>
        </p:spPr>
      </p:pic>
      <p:sp>
        <p:nvSpPr>
          <p:cNvPr id="4" name="TextBox 3"/>
          <p:cNvSpPr txBox="1"/>
          <p:nvPr/>
        </p:nvSpPr>
        <p:spPr>
          <a:xfrm>
            <a:off x="266708" y="1218572"/>
            <a:ext cx="11518134" cy="1323439"/>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The SD cards will be used in most cameras to store the videos and pictures that are taken with the camera.  I seldom use an SD less than 128GB in size, because they will fill up quickly.  Remove the SD from the camera and connect it to the computer, to load the videos and images, so you can use the software tools to develop the learning objects</a:t>
            </a:r>
          </a:p>
        </p:txBody>
      </p:sp>
      <p:sp>
        <p:nvSpPr>
          <p:cNvPr id="5" name="TextBox 4"/>
          <p:cNvSpPr txBox="1"/>
          <p:nvPr/>
        </p:nvSpPr>
        <p:spPr>
          <a:xfrm>
            <a:off x="1253495" y="42701"/>
            <a:ext cx="8407302"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SD Cards for Recording Videos and Images: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3"/>
          <a:stretch>
            <a:fillRect/>
          </a:stretch>
        </p:blipFill>
        <p:spPr>
          <a:xfrm>
            <a:off x="9393984" y="6229429"/>
            <a:ext cx="2714286" cy="62857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1699948" y="5382947"/>
            <a:ext cx="2403776"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SD Cards: GigaBytes</a:t>
            </a:r>
          </a:p>
        </p:txBody>
      </p:sp>
      <p:pic>
        <p:nvPicPr>
          <p:cNvPr id="3" name="Picture 2">
            <a:extLst>
              <a:ext uri="{FF2B5EF4-FFF2-40B4-BE49-F238E27FC236}">
                <a16:creationId xmlns:a16="http://schemas.microsoft.com/office/drawing/2014/main" id="{9A8ECDC8-4A4D-4EC1-910D-A29D643AB9F2}"/>
              </a:ext>
            </a:extLst>
          </p:cNvPr>
          <p:cNvPicPr>
            <a:picLocks noChangeAspect="1"/>
          </p:cNvPicPr>
          <p:nvPr/>
        </p:nvPicPr>
        <p:blipFill>
          <a:blip r:embed="rId4"/>
          <a:stretch>
            <a:fillRect/>
          </a:stretch>
        </p:blipFill>
        <p:spPr>
          <a:xfrm>
            <a:off x="5326496" y="3611020"/>
            <a:ext cx="6857032" cy="3238897"/>
          </a:xfrm>
          <a:prstGeom prst="rect">
            <a:avLst/>
          </a:prstGeom>
        </p:spPr>
      </p:pic>
      <p:sp>
        <p:nvSpPr>
          <p:cNvPr id="11" name="TextBox 10">
            <a:extLst>
              <a:ext uri="{FF2B5EF4-FFF2-40B4-BE49-F238E27FC236}">
                <a16:creationId xmlns:a16="http://schemas.microsoft.com/office/drawing/2014/main" id="{7E637263-1A30-4248-9908-4A0CF0DCDA5D}"/>
              </a:ext>
            </a:extLst>
          </p:cNvPr>
          <p:cNvSpPr txBox="1"/>
          <p:nvPr/>
        </p:nvSpPr>
        <p:spPr>
          <a:xfrm>
            <a:off x="7795948" y="3202827"/>
            <a:ext cx="2403776"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SD to USB Interface</a:t>
            </a:r>
          </a:p>
        </p:txBody>
      </p:sp>
      <p:pic>
        <p:nvPicPr>
          <p:cNvPr id="7" name="Picture 6">
            <a:extLst>
              <a:ext uri="{FF2B5EF4-FFF2-40B4-BE49-F238E27FC236}">
                <a16:creationId xmlns:a16="http://schemas.microsoft.com/office/drawing/2014/main" id="{385877B8-0F11-8A94-CCDC-837DB66848FF}"/>
              </a:ext>
            </a:extLst>
          </p:cNvPr>
          <p:cNvPicPr>
            <a:picLocks noChangeAspect="1"/>
          </p:cNvPicPr>
          <p:nvPr/>
        </p:nvPicPr>
        <p:blipFill>
          <a:blip r:embed="rId5"/>
          <a:stretch>
            <a:fillRect/>
          </a:stretch>
        </p:blipFill>
        <p:spPr>
          <a:xfrm>
            <a:off x="38100" y="0"/>
            <a:ext cx="969828" cy="1175152"/>
          </a:xfrm>
          <a:prstGeom prst="rect">
            <a:avLst/>
          </a:prstGeom>
        </p:spPr>
      </p:pic>
    </p:spTree>
    <p:extLst>
      <p:ext uri="{BB962C8B-B14F-4D97-AF65-F5344CB8AC3E}">
        <p14:creationId xmlns:p14="http://schemas.microsoft.com/office/powerpoint/2010/main" val="3637360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3154" y="53443"/>
            <a:ext cx="3249608"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GoPro Cameras:</a:t>
            </a:r>
          </a:p>
        </p:txBody>
      </p:sp>
      <p:pic>
        <p:nvPicPr>
          <p:cNvPr id="2" name="Picture 1">
            <a:extLst>
              <a:ext uri="{FF2B5EF4-FFF2-40B4-BE49-F238E27FC236}">
                <a16:creationId xmlns:a16="http://schemas.microsoft.com/office/drawing/2014/main" id="{AFE19003-DFCE-49AD-A5D3-FC67F41FC567}"/>
              </a:ext>
            </a:extLst>
          </p:cNvPr>
          <p:cNvPicPr>
            <a:picLocks noChangeAspect="1"/>
          </p:cNvPicPr>
          <p:nvPr/>
        </p:nvPicPr>
        <p:blipFill>
          <a:blip r:embed="rId2"/>
          <a:stretch>
            <a:fillRect/>
          </a:stretch>
        </p:blipFill>
        <p:spPr>
          <a:xfrm>
            <a:off x="125088" y="1364376"/>
            <a:ext cx="5402255" cy="5503548"/>
          </a:xfrm>
          <a:prstGeom prst="rect">
            <a:avLst/>
          </a:prstGeom>
        </p:spPr>
      </p:pic>
      <p:pic>
        <p:nvPicPr>
          <p:cNvPr id="3" name="Picture 2">
            <a:extLst>
              <a:ext uri="{FF2B5EF4-FFF2-40B4-BE49-F238E27FC236}">
                <a16:creationId xmlns:a16="http://schemas.microsoft.com/office/drawing/2014/main" id="{8F29C466-A3DB-4D15-961C-8837C4514693}"/>
              </a:ext>
            </a:extLst>
          </p:cNvPr>
          <p:cNvPicPr>
            <a:picLocks noChangeAspect="1"/>
          </p:cNvPicPr>
          <p:nvPr/>
        </p:nvPicPr>
        <p:blipFill>
          <a:blip r:embed="rId3"/>
          <a:stretch>
            <a:fillRect/>
          </a:stretch>
        </p:blipFill>
        <p:spPr>
          <a:xfrm>
            <a:off x="6557916" y="1265942"/>
            <a:ext cx="4653720" cy="5604074"/>
          </a:xfrm>
          <a:prstGeom prst="rect">
            <a:avLst/>
          </a:prstGeom>
        </p:spPr>
      </p:pic>
      <p:pic>
        <p:nvPicPr>
          <p:cNvPr id="4" name="Picture 3">
            <a:extLst>
              <a:ext uri="{FF2B5EF4-FFF2-40B4-BE49-F238E27FC236}">
                <a16:creationId xmlns:a16="http://schemas.microsoft.com/office/drawing/2014/main" id="{04348BAE-8997-2B69-0370-B7B1B9426EB1}"/>
              </a:ext>
            </a:extLst>
          </p:cNvPr>
          <p:cNvPicPr>
            <a:picLocks noChangeAspect="1"/>
          </p:cNvPicPr>
          <p:nvPr/>
        </p:nvPicPr>
        <p:blipFill>
          <a:blip r:embed="rId4"/>
          <a:stretch>
            <a:fillRect/>
          </a:stretch>
        </p:blipFill>
        <p:spPr>
          <a:xfrm>
            <a:off x="38100" y="0"/>
            <a:ext cx="969828" cy="1175152"/>
          </a:xfrm>
          <a:prstGeom prst="rect">
            <a:avLst/>
          </a:prstGeom>
        </p:spPr>
      </p:pic>
    </p:spTree>
    <p:extLst>
      <p:ext uri="{BB962C8B-B14F-4D97-AF65-F5344CB8AC3E}">
        <p14:creationId xmlns:p14="http://schemas.microsoft.com/office/powerpoint/2010/main" val="2802064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3154" y="53443"/>
            <a:ext cx="3659976"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ORDRO Cameras:</a:t>
            </a:r>
          </a:p>
        </p:txBody>
      </p:sp>
      <p:pic>
        <p:nvPicPr>
          <p:cNvPr id="4" name="Picture 3">
            <a:extLst>
              <a:ext uri="{FF2B5EF4-FFF2-40B4-BE49-F238E27FC236}">
                <a16:creationId xmlns:a16="http://schemas.microsoft.com/office/drawing/2014/main" id="{04348BAE-8997-2B69-0370-B7B1B9426EB1}"/>
              </a:ext>
            </a:extLst>
          </p:cNvPr>
          <p:cNvPicPr>
            <a:picLocks noChangeAspect="1"/>
          </p:cNvPicPr>
          <p:nvPr/>
        </p:nvPicPr>
        <p:blipFill>
          <a:blip r:embed="rId2"/>
          <a:stretch>
            <a:fillRect/>
          </a:stretch>
        </p:blipFill>
        <p:spPr>
          <a:xfrm>
            <a:off x="38100" y="0"/>
            <a:ext cx="969828" cy="1175152"/>
          </a:xfrm>
          <a:prstGeom prst="rect">
            <a:avLst/>
          </a:prstGeom>
        </p:spPr>
      </p:pic>
      <p:pic>
        <p:nvPicPr>
          <p:cNvPr id="8" name="Picture 7">
            <a:extLst>
              <a:ext uri="{FF2B5EF4-FFF2-40B4-BE49-F238E27FC236}">
                <a16:creationId xmlns:a16="http://schemas.microsoft.com/office/drawing/2014/main" id="{0A406EFE-F177-566B-F69E-182219473120}"/>
              </a:ext>
            </a:extLst>
          </p:cNvPr>
          <p:cNvPicPr>
            <a:picLocks noChangeAspect="1"/>
          </p:cNvPicPr>
          <p:nvPr/>
        </p:nvPicPr>
        <p:blipFill>
          <a:blip r:embed="rId3"/>
          <a:stretch>
            <a:fillRect/>
          </a:stretch>
        </p:blipFill>
        <p:spPr>
          <a:xfrm>
            <a:off x="106637" y="1298296"/>
            <a:ext cx="11978726" cy="5506261"/>
          </a:xfrm>
          <a:prstGeom prst="rect">
            <a:avLst/>
          </a:prstGeom>
        </p:spPr>
      </p:pic>
    </p:spTree>
    <p:extLst>
      <p:ext uri="{BB962C8B-B14F-4D97-AF65-F5344CB8AC3E}">
        <p14:creationId xmlns:p14="http://schemas.microsoft.com/office/powerpoint/2010/main" val="2303685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2844" y="8083"/>
            <a:ext cx="5265416"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GoPro Recording of Video:</a:t>
            </a:r>
          </a:p>
        </p:txBody>
      </p:sp>
      <p:pic>
        <p:nvPicPr>
          <p:cNvPr id="2" name="Picture 1">
            <a:extLst>
              <a:ext uri="{FF2B5EF4-FFF2-40B4-BE49-F238E27FC236}">
                <a16:creationId xmlns:a16="http://schemas.microsoft.com/office/drawing/2014/main" id="{52FACCC5-56DA-4D6D-B8D4-27F49CE5F6CA}"/>
              </a:ext>
            </a:extLst>
          </p:cNvPr>
          <p:cNvPicPr>
            <a:picLocks noChangeAspect="1"/>
          </p:cNvPicPr>
          <p:nvPr/>
        </p:nvPicPr>
        <p:blipFill>
          <a:blip r:embed="rId2"/>
          <a:stretch>
            <a:fillRect/>
          </a:stretch>
        </p:blipFill>
        <p:spPr>
          <a:xfrm>
            <a:off x="725174" y="1142118"/>
            <a:ext cx="10882247" cy="5707799"/>
          </a:xfrm>
          <a:prstGeom prst="rect">
            <a:avLst/>
          </a:prstGeom>
        </p:spPr>
      </p:pic>
      <p:pic>
        <p:nvPicPr>
          <p:cNvPr id="3" name="Picture 2">
            <a:extLst>
              <a:ext uri="{FF2B5EF4-FFF2-40B4-BE49-F238E27FC236}">
                <a16:creationId xmlns:a16="http://schemas.microsoft.com/office/drawing/2014/main" id="{B980C62B-DA62-C9FA-481A-F9964039721F}"/>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2261095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7241" y="1326534"/>
            <a:ext cx="11317111" cy="2677656"/>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TechSmith (Techsmith.com), located in Michigan, developed and distributes Snagit and Camtasia.  These products are targeted toward Faculty.  They are simple to use and give immediate results.  Snagit is an image or video capture software, and Camtasia is a product with multiple uses, but in the end it produces high quality videos.  MP4 is the preferred video format for creating instructional videos.  MS PowerPoint is the other key software that is needed to create illustrated graphics and animations.  Google Slides does not have all of the features that MS PowerPoint has.</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96241" y="49887"/>
            <a:ext cx="6135013"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Software used to Create Objects</a:t>
            </a:r>
          </a:p>
        </p:txBody>
      </p:sp>
      <p:pic>
        <p:nvPicPr>
          <p:cNvPr id="2" name="Picture 1">
            <a:extLst>
              <a:ext uri="{FF2B5EF4-FFF2-40B4-BE49-F238E27FC236}">
                <a16:creationId xmlns:a16="http://schemas.microsoft.com/office/drawing/2014/main" id="{D73984C0-3765-49A2-BFA4-CAABBB8E1F14}"/>
              </a:ext>
            </a:extLst>
          </p:cNvPr>
          <p:cNvPicPr>
            <a:picLocks noChangeAspect="1"/>
          </p:cNvPicPr>
          <p:nvPr/>
        </p:nvPicPr>
        <p:blipFill>
          <a:blip r:embed="rId2"/>
          <a:stretch>
            <a:fillRect/>
          </a:stretch>
        </p:blipFill>
        <p:spPr>
          <a:xfrm>
            <a:off x="4507206" y="4164171"/>
            <a:ext cx="564476" cy="546836"/>
          </a:xfrm>
          <a:prstGeom prst="rect">
            <a:avLst/>
          </a:prstGeom>
        </p:spPr>
      </p:pic>
      <p:sp>
        <p:nvSpPr>
          <p:cNvPr id="7" name="TextBox 6">
            <a:extLst>
              <a:ext uri="{FF2B5EF4-FFF2-40B4-BE49-F238E27FC236}">
                <a16:creationId xmlns:a16="http://schemas.microsoft.com/office/drawing/2014/main" id="{0C4F0EA4-313A-404A-95DB-6752C2195554}"/>
              </a:ext>
            </a:extLst>
          </p:cNvPr>
          <p:cNvSpPr txBox="1"/>
          <p:nvPr/>
        </p:nvSpPr>
        <p:spPr>
          <a:xfrm>
            <a:off x="5024436" y="4237434"/>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 Recorder</a:t>
            </a:r>
          </a:p>
        </p:txBody>
      </p:sp>
      <p:pic>
        <p:nvPicPr>
          <p:cNvPr id="3" name="Picture 2">
            <a:extLst>
              <a:ext uri="{FF2B5EF4-FFF2-40B4-BE49-F238E27FC236}">
                <a16:creationId xmlns:a16="http://schemas.microsoft.com/office/drawing/2014/main" id="{11FBE8D2-A60C-44AE-BA56-BDAF8812E1A2}"/>
              </a:ext>
            </a:extLst>
          </p:cNvPr>
          <p:cNvPicPr>
            <a:picLocks noChangeAspect="1"/>
          </p:cNvPicPr>
          <p:nvPr/>
        </p:nvPicPr>
        <p:blipFill>
          <a:blip r:embed="rId3"/>
          <a:stretch>
            <a:fillRect/>
          </a:stretch>
        </p:blipFill>
        <p:spPr>
          <a:xfrm>
            <a:off x="4507207" y="4774698"/>
            <a:ext cx="564475" cy="555514"/>
          </a:xfrm>
          <a:prstGeom prst="rect">
            <a:avLst/>
          </a:prstGeom>
        </p:spPr>
      </p:pic>
      <p:pic>
        <p:nvPicPr>
          <p:cNvPr id="8" name="Picture 7">
            <a:extLst>
              <a:ext uri="{FF2B5EF4-FFF2-40B4-BE49-F238E27FC236}">
                <a16:creationId xmlns:a16="http://schemas.microsoft.com/office/drawing/2014/main" id="{37EBCB4C-7334-4007-9FAC-5160AD8F3E5D}"/>
              </a:ext>
            </a:extLst>
          </p:cNvPr>
          <p:cNvPicPr>
            <a:picLocks noChangeAspect="1"/>
          </p:cNvPicPr>
          <p:nvPr/>
        </p:nvPicPr>
        <p:blipFill>
          <a:blip r:embed="rId4"/>
          <a:stretch>
            <a:fillRect/>
          </a:stretch>
        </p:blipFill>
        <p:spPr>
          <a:xfrm>
            <a:off x="1007014" y="4158589"/>
            <a:ext cx="567231" cy="567231"/>
          </a:xfrm>
          <a:prstGeom prst="rect">
            <a:avLst/>
          </a:prstGeom>
        </p:spPr>
      </p:pic>
      <p:pic>
        <p:nvPicPr>
          <p:cNvPr id="9" name="Picture 8">
            <a:extLst>
              <a:ext uri="{FF2B5EF4-FFF2-40B4-BE49-F238E27FC236}">
                <a16:creationId xmlns:a16="http://schemas.microsoft.com/office/drawing/2014/main" id="{E41C0EAF-64E8-42F6-AA14-7B5F2945FEDF}"/>
              </a:ext>
            </a:extLst>
          </p:cNvPr>
          <p:cNvPicPr>
            <a:picLocks noChangeAspect="1"/>
          </p:cNvPicPr>
          <p:nvPr/>
        </p:nvPicPr>
        <p:blipFill>
          <a:blip r:embed="rId5"/>
          <a:stretch>
            <a:fillRect/>
          </a:stretch>
        </p:blipFill>
        <p:spPr>
          <a:xfrm>
            <a:off x="1007014" y="4830380"/>
            <a:ext cx="567231" cy="567231"/>
          </a:xfrm>
          <a:prstGeom prst="rect">
            <a:avLst/>
          </a:prstGeom>
        </p:spPr>
      </p:pic>
      <p:sp>
        <p:nvSpPr>
          <p:cNvPr id="12" name="TextBox 11">
            <a:extLst>
              <a:ext uri="{FF2B5EF4-FFF2-40B4-BE49-F238E27FC236}">
                <a16:creationId xmlns:a16="http://schemas.microsoft.com/office/drawing/2014/main" id="{35E9820B-27AF-4963-88D1-500849FB4CF4}"/>
              </a:ext>
            </a:extLst>
          </p:cNvPr>
          <p:cNvSpPr txBox="1"/>
          <p:nvPr/>
        </p:nvSpPr>
        <p:spPr>
          <a:xfrm>
            <a:off x="5024437" y="4830380"/>
            <a:ext cx="183356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a:t>
            </a:r>
          </a:p>
        </p:txBody>
      </p:sp>
      <p:sp>
        <p:nvSpPr>
          <p:cNvPr id="13" name="TextBox 12">
            <a:extLst>
              <a:ext uri="{FF2B5EF4-FFF2-40B4-BE49-F238E27FC236}">
                <a16:creationId xmlns:a16="http://schemas.microsoft.com/office/drawing/2014/main" id="{5CFA34FB-21FB-4C88-8345-7FDE1B3B9358}"/>
              </a:ext>
            </a:extLst>
          </p:cNvPr>
          <p:cNvSpPr txBox="1"/>
          <p:nvPr/>
        </p:nvSpPr>
        <p:spPr>
          <a:xfrm>
            <a:off x="1523785" y="4862311"/>
            <a:ext cx="235900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Snagit 2019 Editor</a:t>
            </a:r>
          </a:p>
        </p:txBody>
      </p:sp>
      <p:sp>
        <p:nvSpPr>
          <p:cNvPr id="14" name="TextBox 13">
            <a:extLst>
              <a:ext uri="{FF2B5EF4-FFF2-40B4-BE49-F238E27FC236}">
                <a16:creationId xmlns:a16="http://schemas.microsoft.com/office/drawing/2014/main" id="{FD16C81C-86B4-48CD-A84E-981CA52E985F}"/>
              </a:ext>
            </a:extLst>
          </p:cNvPr>
          <p:cNvSpPr txBox="1"/>
          <p:nvPr/>
        </p:nvSpPr>
        <p:spPr>
          <a:xfrm>
            <a:off x="1523784" y="4217230"/>
            <a:ext cx="1519667"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Snagit 2019 </a:t>
            </a:r>
          </a:p>
        </p:txBody>
      </p:sp>
      <p:pic>
        <p:nvPicPr>
          <p:cNvPr id="10" name="Picture 9">
            <a:extLst>
              <a:ext uri="{FF2B5EF4-FFF2-40B4-BE49-F238E27FC236}">
                <a16:creationId xmlns:a16="http://schemas.microsoft.com/office/drawing/2014/main" id="{42300A50-1E79-4974-B3C7-BBA5705C47E2}"/>
              </a:ext>
            </a:extLst>
          </p:cNvPr>
          <p:cNvPicPr>
            <a:picLocks noChangeAspect="1"/>
          </p:cNvPicPr>
          <p:nvPr/>
        </p:nvPicPr>
        <p:blipFill>
          <a:blip r:embed="rId6"/>
          <a:stretch>
            <a:fillRect/>
          </a:stretch>
        </p:blipFill>
        <p:spPr>
          <a:xfrm>
            <a:off x="1777653" y="5740191"/>
            <a:ext cx="3144929" cy="898551"/>
          </a:xfrm>
          <a:prstGeom prst="rect">
            <a:avLst/>
          </a:prstGeom>
        </p:spPr>
      </p:pic>
      <p:pic>
        <p:nvPicPr>
          <p:cNvPr id="15" name="Picture 14">
            <a:extLst>
              <a:ext uri="{FF2B5EF4-FFF2-40B4-BE49-F238E27FC236}">
                <a16:creationId xmlns:a16="http://schemas.microsoft.com/office/drawing/2014/main" id="{5484689A-F647-4160-8CD2-12A790F1C2C3}"/>
              </a:ext>
            </a:extLst>
          </p:cNvPr>
          <p:cNvPicPr>
            <a:picLocks noChangeAspect="1"/>
          </p:cNvPicPr>
          <p:nvPr/>
        </p:nvPicPr>
        <p:blipFill>
          <a:blip r:embed="rId7"/>
          <a:stretch>
            <a:fillRect/>
          </a:stretch>
        </p:blipFill>
        <p:spPr>
          <a:xfrm>
            <a:off x="9088099" y="4180436"/>
            <a:ext cx="611769" cy="621479"/>
          </a:xfrm>
          <a:prstGeom prst="rect">
            <a:avLst/>
          </a:prstGeom>
        </p:spPr>
      </p:pic>
      <p:sp>
        <p:nvSpPr>
          <p:cNvPr id="16" name="TextBox 15">
            <a:extLst>
              <a:ext uri="{FF2B5EF4-FFF2-40B4-BE49-F238E27FC236}">
                <a16:creationId xmlns:a16="http://schemas.microsoft.com/office/drawing/2014/main" id="{B2D9F28D-326E-4ADD-8799-CA43B8362238}"/>
              </a:ext>
            </a:extLst>
          </p:cNvPr>
          <p:cNvSpPr txBox="1"/>
          <p:nvPr/>
        </p:nvSpPr>
        <p:spPr>
          <a:xfrm>
            <a:off x="9855064" y="4255258"/>
            <a:ext cx="2029288"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Microsoft PPT</a:t>
            </a:r>
          </a:p>
        </p:txBody>
      </p:sp>
      <p:pic>
        <p:nvPicPr>
          <p:cNvPr id="11" name="Picture 10">
            <a:extLst>
              <a:ext uri="{FF2B5EF4-FFF2-40B4-BE49-F238E27FC236}">
                <a16:creationId xmlns:a16="http://schemas.microsoft.com/office/drawing/2014/main" id="{FFFF11F6-63EB-4FBC-3BAB-D57BA34E2C41}"/>
              </a:ext>
            </a:extLst>
          </p:cNvPr>
          <p:cNvPicPr>
            <a:picLocks noChangeAspect="1"/>
          </p:cNvPicPr>
          <p:nvPr/>
        </p:nvPicPr>
        <p:blipFill>
          <a:blip r:embed="rId8"/>
          <a:stretch>
            <a:fillRect/>
          </a:stretch>
        </p:blipFill>
        <p:spPr>
          <a:xfrm>
            <a:off x="38100" y="0"/>
            <a:ext cx="969828" cy="1175152"/>
          </a:xfrm>
          <a:prstGeom prst="rect">
            <a:avLst/>
          </a:prstGeom>
        </p:spPr>
      </p:pic>
    </p:spTree>
    <p:extLst>
      <p:ext uri="{BB962C8B-B14F-4D97-AF65-F5344CB8AC3E}">
        <p14:creationId xmlns:p14="http://schemas.microsoft.com/office/powerpoint/2010/main" val="1423020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614" y="1264667"/>
            <a:ext cx="11518134" cy="707886"/>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This is the interface for Snagit capture.  The user can designate a hot key such as the “</a:t>
            </a:r>
            <a:r>
              <a:rPr lang="en-US" sz="2000" dirty="0" err="1">
                <a:solidFill>
                  <a:srgbClr val="0070C0"/>
                </a:solidFill>
                <a:latin typeface="Times New Roman" panose="02020603050405020304" pitchFamily="18" charset="0"/>
                <a:cs typeface="Times New Roman" panose="02020603050405020304" pitchFamily="18" charset="0"/>
              </a:rPr>
              <a:t>PrtSc</a:t>
            </a:r>
            <a:r>
              <a:rPr lang="en-US" sz="2000" dirty="0">
                <a:solidFill>
                  <a:srgbClr val="0070C0"/>
                </a:solidFill>
                <a:latin typeface="Times New Roman" panose="02020603050405020304" pitchFamily="18" charset="0"/>
                <a:cs typeface="Times New Roman" panose="02020603050405020304" pitchFamily="18" charset="0"/>
              </a:rPr>
              <a:t>” key (Print Screen), which will bring up the cross hairs for capture.  </a:t>
            </a:r>
          </a:p>
        </p:txBody>
      </p:sp>
      <p:sp>
        <p:nvSpPr>
          <p:cNvPr id="5" name="TextBox 4"/>
          <p:cNvSpPr txBox="1"/>
          <p:nvPr/>
        </p:nvSpPr>
        <p:spPr>
          <a:xfrm>
            <a:off x="1223170" y="84866"/>
            <a:ext cx="6525954"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Snagit 2019 (Capture):</a:t>
            </a:r>
          </a:p>
        </p:txBody>
      </p:sp>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pic>
        <p:nvPicPr>
          <p:cNvPr id="2" name="Picture 1">
            <a:extLst>
              <a:ext uri="{FF2B5EF4-FFF2-40B4-BE49-F238E27FC236}">
                <a16:creationId xmlns:a16="http://schemas.microsoft.com/office/drawing/2014/main" id="{384AC52E-82ED-447D-8B99-3D458D6D4DDB}"/>
              </a:ext>
            </a:extLst>
          </p:cNvPr>
          <p:cNvPicPr>
            <a:picLocks noChangeAspect="1"/>
          </p:cNvPicPr>
          <p:nvPr/>
        </p:nvPicPr>
        <p:blipFill>
          <a:blip r:embed="rId2"/>
          <a:stretch>
            <a:fillRect/>
          </a:stretch>
        </p:blipFill>
        <p:spPr>
          <a:xfrm>
            <a:off x="848540" y="2172608"/>
            <a:ext cx="10494920" cy="3275233"/>
          </a:xfrm>
          <a:prstGeom prst="rect">
            <a:avLst/>
          </a:prstGeom>
        </p:spPr>
      </p:pic>
      <p:pic>
        <p:nvPicPr>
          <p:cNvPr id="3" name="Picture 2">
            <a:extLst>
              <a:ext uri="{FF2B5EF4-FFF2-40B4-BE49-F238E27FC236}">
                <a16:creationId xmlns:a16="http://schemas.microsoft.com/office/drawing/2014/main" id="{D13BDA56-9659-4CF5-8D65-12A48D32BB1D}"/>
              </a:ext>
            </a:extLst>
          </p:cNvPr>
          <p:cNvPicPr>
            <a:picLocks noChangeAspect="1"/>
          </p:cNvPicPr>
          <p:nvPr/>
        </p:nvPicPr>
        <p:blipFill>
          <a:blip r:embed="rId3"/>
          <a:stretch>
            <a:fillRect/>
          </a:stretch>
        </p:blipFill>
        <p:spPr>
          <a:xfrm>
            <a:off x="6096000" y="5541642"/>
            <a:ext cx="2479386" cy="1171578"/>
          </a:xfrm>
          <a:prstGeom prst="rect">
            <a:avLst/>
          </a:prstGeom>
        </p:spPr>
      </p:pic>
      <p:sp>
        <p:nvSpPr>
          <p:cNvPr id="10" name="TextBox 9">
            <a:extLst>
              <a:ext uri="{FF2B5EF4-FFF2-40B4-BE49-F238E27FC236}">
                <a16:creationId xmlns:a16="http://schemas.microsoft.com/office/drawing/2014/main" id="{BC34522E-BA3E-4895-8BCC-ABCF89755D33}"/>
              </a:ext>
            </a:extLst>
          </p:cNvPr>
          <p:cNvSpPr txBox="1"/>
          <p:nvPr/>
        </p:nvSpPr>
        <p:spPr>
          <a:xfrm>
            <a:off x="848541" y="5777034"/>
            <a:ext cx="3205300"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Windows 10 Snipping Tools</a:t>
            </a:r>
          </a:p>
        </p:txBody>
      </p:sp>
      <p:cxnSp>
        <p:nvCxnSpPr>
          <p:cNvPr id="12" name="Straight Arrow Connector 11">
            <a:extLst>
              <a:ext uri="{FF2B5EF4-FFF2-40B4-BE49-F238E27FC236}">
                <a16:creationId xmlns:a16="http://schemas.microsoft.com/office/drawing/2014/main" id="{4F10CFD5-438D-4432-9471-7F9981080C70}"/>
              </a:ext>
            </a:extLst>
          </p:cNvPr>
          <p:cNvCxnSpPr>
            <a:cxnSpLocks/>
          </p:cNvCxnSpPr>
          <p:nvPr/>
        </p:nvCxnSpPr>
        <p:spPr>
          <a:xfrm flipV="1">
            <a:off x="3914525" y="5868450"/>
            <a:ext cx="2289156" cy="10863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B00F9A2-AB8D-CA61-B4D9-03EE485C4C74}"/>
              </a:ext>
            </a:extLst>
          </p:cNvPr>
          <p:cNvPicPr>
            <a:picLocks noChangeAspect="1"/>
          </p:cNvPicPr>
          <p:nvPr/>
        </p:nvPicPr>
        <p:blipFill>
          <a:blip r:embed="rId4"/>
          <a:stretch>
            <a:fillRect/>
          </a:stretch>
        </p:blipFill>
        <p:spPr>
          <a:xfrm>
            <a:off x="38100" y="0"/>
            <a:ext cx="969828" cy="1175152"/>
          </a:xfrm>
          <a:prstGeom prst="rect">
            <a:avLst/>
          </a:prstGeom>
        </p:spPr>
      </p:pic>
    </p:spTree>
    <p:extLst>
      <p:ext uri="{BB962C8B-B14F-4D97-AF65-F5344CB8AC3E}">
        <p14:creationId xmlns:p14="http://schemas.microsoft.com/office/powerpoint/2010/main" val="4107864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4050" y="0"/>
            <a:ext cx="5910401"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Snagit 2019 Editor:</a:t>
            </a:r>
          </a:p>
        </p:txBody>
      </p:sp>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pic>
        <p:nvPicPr>
          <p:cNvPr id="3" name="Picture 2">
            <a:extLst>
              <a:ext uri="{FF2B5EF4-FFF2-40B4-BE49-F238E27FC236}">
                <a16:creationId xmlns:a16="http://schemas.microsoft.com/office/drawing/2014/main" id="{8F1F7D42-44BE-4231-9D0D-8487E3CFBB7E}"/>
              </a:ext>
            </a:extLst>
          </p:cNvPr>
          <p:cNvPicPr>
            <a:picLocks noChangeAspect="1"/>
          </p:cNvPicPr>
          <p:nvPr/>
        </p:nvPicPr>
        <p:blipFill>
          <a:blip r:embed="rId2"/>
          <a:stretch>
            <a:fillRect/>
          </a:stretch>
        </p:blipFill>
        <p:spPr>
          <a:xfrm>
            <a:off x="860256" y="1595575"/>
            <a:ext cx="9890871" cy="5262425"/>
          </a:xfrm>
          <a:prstGeom prst="rect">
            <a:avLst/>
          </a:prstGeom>
        </p:spPr>
      </p:pic>
      <p:sp>
        <p:nvSpPr>
          <p:cNvPr id="4" name="TextBox 3"/>
          <p:cNvSpPr txBox="1"/>
          <p:nvPr/>
        </p:nvSpPr>
        <p:spPr>
          <a:xfrm>
            <a:off x="7472149" y="1128519"/>
            <a:ext cx="292744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Tools to modify the image</a:t>
            </a:r>
          </a:p>
        </p:txBody>
      </p:sp>
      <p:sp>
        <p:nvSpPr>
          <p:cNvPr id="10" name="TextBox 9">
            <a:extLst>
              <a:ext uri="{FF2B5EF4-FFF2-40B4-BE49-F238E27FC236}">
                <a16:creationId xmlns:a16="http://schemas.microsoft.com/office/drawing/2014/main" id="{C796AE5A-EADD-4B8F-A4DC-0D17F42BC2F0}"/>
              </a:ext>
            </a:extLst>
          </p:cNvPr>
          <p:cNvSpPr txBox="1"/>
          <p:nvPr/>
        </p:nvSpPr>
        <p:spPr>
          <a:xfrm>
            <a:off x="5420436" y="5429838"/>
            <a:ext cx="3628030"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Shows recently captured images</a:t>
            </a:r>
          </a:p>
        </p:txBody>
      </p:sp>
      <p:pic>
        <p:nvPicPr>
          <p:cNvPr id="2" name="Picture 1">
            <a:extLst>
              <a:ext uri="{FF2B5EF4-FFF2-40B4-BE49-F238E27FC236}">
                <a16:creationId xmlns:a16="http://schemas.microsoft.com/office/drawing/2014/main" id="{19DCA8E1-1FDF-B0C1-50F6-44B95FCF2E60}"/>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3837399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4770" y="-25468"/>
            <a:ext cx="6243825"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Snagit Editor Library</a:t>
            </a:r>
          </a:p>
        </p:txBody>
      </p:sp>
      <p:pic>
        <p:nvPicPr>
          <p:cNvPr id="3" name="Picture 2">
            <a:extLst>
              <a:ext uri="{FF2B5EF4-FFF2-40B4-BE49-F238E27FC236}">
                <a16:creationId xmlns:a16="http://schemas.microsoft.com/office/drawing/2014/main" id="{4E2451C8-F79E-4651-BE02-DDE81001FA65}"/>
              </a:ext>
            </a:extLst>
          </p:cNvPr>
          <p:cNvPicPr>
            <a:picLocks noChangeAspect="1"/>
          </p:cNvPicPr>
          <p:nvPr/>
        </p:nvPicPr>
        <p:blipFill>
          <a:blip r:embed="rId2"/>
          <a:stretch>
            <a:fillRect/>
          </a:stretch>
        </p:blipFill>
        <p:spPr>
          <a:xfrm>
            <a:off x="652055" y="1235122"/>
            <a:ext cx="9733891" cy="569092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984699" y="3085072"/>
            <a:ext cx="4904311"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User can go to any Month &amp; Day for images</a:t>
            </a:r>
          </a:p>
        </p:txBody>
      </p:sp>
      <p:cxnSp>
        <p:nvCxnSpPr>
          <p:cNvPr id="8" name="Straight Arrow Connector 7">
            <a:extLst>
              <a:ext uri="{FF2B5EF4-FFF2-40B4-BE49-F238E27FC236}">
                <a16:creationId xmlns:a16="http://schemas.microsoft.com/office/drawing/2014/main" id="{B7EE61FC-2095-46CC-A5C9-CE114B5079F5}"/>
              </a:ext>
            </a:extLst>
          </p:cNvPr>
          <p:cNvCxnSpPr>
            <a:cxnSpLocks/>
          </p:cNvCxnSpPr>
          <p:nvPr/>
        </p:nvCxnSpPr>
        <p:spPr>
          <a:xfrm flipH="1">
            <a:off x="807720" y="3403297"/>
            <a:ext cx="2565211" cy="10544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877767-F51D-46DA-B0B3-3AA7A1D211AE}"/>
              </a:ext>
            </a:extLst>
          </p:cNvPr>
          <p:cNvCxnSpPr>
            <a:cxnSpLocks/>
          </p:cNvCxnSpPr>
          <p:nvPr/>
        </p:nvCxnSpPr>
        <p:spPr>
          <a:xfrm flipH="1" flipV="1">
            <a:off x="2994660" y="2217420"/>
            <a:ext cx="1323152" cy="9725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CDD3DE3-D983-EE66-8002-32F827AC67A1}"/>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2725256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2DE8D-B760-44A4-B448-8B5BE2D44FDE}"/>
              </a:ext>
            </a:extLst>
          </p:cNvPr>
          <p:cNvPicPr>
            <a:picLocks noChangeAspect="1"/>
          </p:cNvPicPr>
          <p:nvPr/>
        </p:nvPicPr>
        <p:blipFill>
          <a:blip r:embed="rId2"/>
          <a:stretch>
            <a:fillRect/>
          </a:stretch>
        </p:blipFill>
        <p:spPr>
          <a:xfrm>
            <a:off x="726376" y="1157082"/>
            <a:ext cx="10465718" cy="5710923"/>
          </a:xfrm>
          <a:prstGeom prst="rect">
            <a:avLst/>
          </a:prstGeom>
        </p:spPr>
      </p:pic>
      <p:sp>
        <p:nvSpPr>
          <p:cNvPr id="5" name="TextBox 4"/>
          <p:cNvSpPr txBox="1"/>
          <p:nvPr/>
        </p:nvSpPr>
        <p:spPr>
          <a:xfrm>
            <a:off x="1094084" y="0"/>
            <a:ext cx="7968848"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Creating a PDF Focused Learning Object:</a:t>
            </a:r>
          </a:p>
        </p:txBody>
      </p:sp>
      <p:pic>
        <p:nvPicPr>
          <p:cNvPr id="3" name="Picture 2">
            <a:extLst>
              <a:ext uri="{FF2B5EF4-FFF2-40B4-BE49-F238E27FC236}">
                <a16:creationId xmlns:a16="http://schemas.microsoft.com/office/drawing/2014/main" id="{8D4E5E66-A916-1092-A7C9-EF9B89250FD3}"/>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639503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3994" y="1463977"/>
            <a:ext cx="11317111" cy="3276282"/>
          </a:xfrm>
          <a:prstGeom prst="rect">
            <a:avLst/>
          </a:prstGeom>
          <a:noFill/>
        </p:spPr>
        <p:txBody>
          <a:bodyPr wrap="square" rtlCol="0">
            <a:spAutoFit/>
          </a:bodyPr>
          <a:lstStyle/>
          <a:p>
            <a:pPr>
              <a:lnSpc>
                <a:spcPct val="150000"/>
              </a:lnSpc>
            </a:pPr>
            <a:r>
              <a:rPr lang="en-US" sz="2000" dirty="0">
                <a:solidFill>
                  <a:srgbClr val="0070C0"/>
                </a:solidFill>
              </a:rPr>
              <a:t>Training topics continued:</a:t>
            </a:r>
          </a:p>
          <a:p>
            <a:pPr>
              <a:lnSpc>
                <a:spcPct val="150000"/>
              </a:lnSpc>
            </a:pPr>
            <a:r>
              <a:rPr lang="en-US" sz="2000" dirty="0">
                <a:solidFill>
                  <a:srgbClr val="0070C0"/>
                </a:solidFill>
              </a:rPr>
              <a:t>8. Introduction to creating Learning Objects</a:t>
            </a:r>
          </a:p>
          <a:p>
            <a:pPr>
              <a:lnSpc>
                <a:spcPct val="150000"/>
              </a:lnSpc>
            </a:pPr>
            <a:r>
              <a:rPr lang="en-US" sz="2000" dirty="0">
                <a:solidFill>
                  <a:srgbClr val="0070C0"/>
                </a:solidFill>
              </a:rPr>
              <a:t>	a. PowerPoint</a:t>
            </a:r>
          </a:p>
          <a:p>
            <a:pPr>
              <a:lnSpc>
                <a:spcPct val="150000"/>
              </a:lnSpc>
            </a:pPr>
            <a:r>
              <a:rPr lang="en-US" sz="2000" dirty="0">
                <a:solidFill>
                  <a:srgbClr val="0070C0"/>
                </a:solidFill>
              </a:rPr>
              <a:t>	b. Converting PPT to PDF</a:t>
            </a:r>
          </a:p>
          <a:p>
            <a:pPr>
              <a:lnSpc>
                <a:spcPct val="150000"/>
              </a:lnSpc>
            </a:pPr>
            <a:r>
              <a:rPr lang="en-US" sz="2000" dirty="0">
                <a:solidFill>
                  <a:srgbClr val="0070C0"/>
                </a:solidFill>
              </a:rPr>
              <a:t>	c. Voice over PPT</a:t>
            </a:r>
          </a:p>
          <a:p>
            <a:pPr>
              <a:lnSpc>
                <a:spcPct val="150000"/>
              </a:lnSpc>
            </a:pPr>
            <a:r>
              <a:rPr lang="en-US" sz="2000" dirty="0">
                <a:solidFill>
                  <a:srgbClr val="0070C0"/>
                </a:solidFill>
              </a:rPr>
              <a:t>	d. Creating videos with a camera</a:t>
            </a:r>
          </a:p>
          <a:p>
            <a:pPr>
              <a:lnSpc>
                <a:spcPct val="150000"/>
              </a:lnSpc>
            </a:pPr>
            <a:r>
              <a:rPr lang="en-US" sz="2000" dirty="0">
                <a:solidFill>
                  <a:srgbClr val="0070C0"/>
                </a:solidFill>
              </a:rPr>
              <a:t>	e. Creating a screen CAM video to show how to use software</a:t>
            </a:r>
          </a:p>
        </p:txBody>
      </p:sp>
      <p:sp>
        <p:nvSpPr>
          <p:cNvPr id="5" name="TextBox 4"/>
          <p:cNvSpPr txBox="1"/>
          <p:nvPr/>
        </p:nvSpPr>
        <p:spPr>
          <a:xfrm>
            <a:off x="1587478" y="113955"/>
            <a:ext cx="9431108" cy="769441"/>
          </a:xfrm>
          <a:prstGeom prst="rect">
            <a:avLst/>
          </a:prstGeom>
          <a:noFill/>
        </p:spPr>
        <p:txBody>
          <a:bodyPr wrap="none" rtlCol="0">
            <a:spAutoFit/>
          </a:bodyPr>
          <a:lstStyle/>
          <a:p>
            <a:r>
              <a:rPr lang="en-US" sz="4400" dirty="0">
                <a:solidFill>
                  <a:srgbClr val="0070C0"/>
                </a:solidFill>
              </a:rPr>
              <a:t>CREATE Faculty Training on CBE Learning</a:t>
            </a:r>
          </a:p>
        </p:txBody>
      </p:sp>
      <p:pic>
        <p:nvPicPr>
          <p:cNvPr id="2" name="Picture 1">
            <a:extLst>
              <a:ext uri="{FF2B5EF4-FFF2-40B4-BE49-F238E27FC236}">
                <a16:creationId xmlns:a16="http://schemas.microsoft.com/office/drawing/2014/main" id="{83D67B18-AEC2-5B73-6C00-21069FAC1148}"/>
              </a:ext>
            </a:extLst>
          </p:cNvPr>
          <p:cNvPicPr>
            <a:picLocks noChangeAspect="1"/>
          </p:cNvPicPr>
          <p:nvPr/>
        </p:nvPicPr>
        <p:blipFill>
          <a:blip r:embed="rId2"/>
          <a:stretch>
            <a:fillRect/>
          </a:stretch>
        </p:blipFill>
        <p:spPr>
          <a:xfrm>
            <a:off x="38100" y="0"/>
            <a:ext cx="969828" cy="1175152"/>
          </a:xfrm>
          <a:prstGeom prst="rect">
            <a:avLst/>
          </a:prstGeom>
        </p:spPr>
      </p:pic>
    </p:spTree>
    <p:extLst>
      <p:ext uri="{BB962C8B-B14F-4D97-AF65-F5344CB8AC3E}">
        <p14:creationId xmlns:p14="http://schemas.microsoft.com/office/powerpoint/2010/main" val="2437472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09984" y="0"/>
            <a:ext cx="7968848"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Creating a PDF Focused Learning Object:</a:t>
            </a:r>
          </a:p>
        </p:txBody>
      </p:sp>
      <p:pic>
        <p:nvPicPr>
          <p:cNvPr id="3" name="Picture 2">
            <a:extLst>
              <a:ext uri="{FF2B5EF4-FFF2-40B4-BE49-F238E27FC236}">
                <a16:creationId xmlns:a16="http://schemas.microsoft.com/office/drawing/2014/main" id="{4CBF30B4-FCC2-4E42-A7A8-C9B0D313B880}"/>
              </a:ext>
            </a:extLst>
          </p:cNvPr>
          <p:cNvPicPr>
            <a:picLocks noChangeAspect="1"/>
          </p:cNvPicPr>
          <p:nvPr/>
        </p:nvPicPr>
        <p:blipFill>
          <a:blip r:embed="rId2"/>
          <a:stretch>
            <a:fillRect/>
          </a:stretch>
        </p:blipFill>
        <p:spPr>
          <a:xfrm>
            <a:off x="1092887" y="1052812"/>
            <a:ext cx="10289346" cy="5797105"/>
          </a:xfrm>
          <a:prstGeom prst="rect">
            <a:avLst/>
          </a:prstGeom>
        </p:spPr>
      </p:pic>
      <p:pic>
        <p:nvPicPr>
          <p:cNvPr id="2" name="Picture 1">
            <a:extLst>
              <a:ext uri="{FF2B5EF4-FFF2-40B4-BE49-F238E27FC236}">
                <a16:creationId xmlns:a16="http://schemas.microsoft.com/office/drawing/2014/main" id="{E93C0AE0-0494-535B-E026-B658B4ABC773}"/>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547416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8358" y="8083"/>
            <a:ext cx="7968848"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Creating a PDF Focused Learning Object:</a:t>
            </a:r>
          </a:p>
        </p:txBody>
      </p:sp>
      <p:pic>
        <p:nvPicPr>
          <p:cNvPr id="2" name="Picture 1">
            <a:extLst>
              <a:ext uri="{FF2B5EF4-FFF2-40B4-BE49-F238E27FC236}">
                <a16:creationId xmlns:a16="http://schemas.microsoft.com/office/drawing/2014/main" id="{B1785E91-DFEC-4350-9E12-0D89E5ADFEAD}"/>
              </a:ext>
            </a:extLst>
          </p:cNvPr>
          <p:cNvPicPr>
            <a:picLocks noChangeAspect="1"/>
          </p:cNvPicPr>
          <p:nvPr/>
        </p:nvPicPr>
        <p:blipFill>
          <a:blip r:embed="rId2"/>
          <a:stretch>
            <a:fillRect/>
          </a:stretch>
        </p:blipFill>
        <p:spPr>
          <a:xfrm>
            <a:off x="1554323" y="1155282"/>
            <a:ext cx="9800614" cy="5694635"/>
          </a:xfrm>
          <a:prstGeom prst="rect">
            <a:avLst/>
          </a:prstGeom>
        </p:spPr>
      </p:pic>
      <p:pic>
        <p:nvPicPr>
          <p:cNvPr id="3" name="Picture 2">
            <a:extLst>
              <a:ext uri="{FF2B5EF4-FFF2-40B4-BE49-F238E27FC236}">
                <a16:creationId xmlns:a16="http://schemas.microsoft.com/office/drawing/2014/main" id="{2E068E21-70A9-4325-27CA-C801E830DE0F}"/>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819032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D695D2-B95F-421D-94CE-3194038709FE}"/>
              </a:ext>
            </a:extLst>
          </p:cNvPr>
          <p:cNvPicPr>
            <a:picLocks noChangeAspect="1"/>
          </p:cNvPicPr>
          <p:nvPr/>
        </p:nvPicPr>
        <p:blipFill>
          <a:blip r:embed="rId2"/>
          <a:stretch>
            <a:fillRect/>
          </a:stretch>
        </p:blipFill>
        <p:spPr>
          <a:xfrm>
            <a:off x="1651660" y="3952949"/>
            <a:ext cx="8748229" cy="2130522"/>
          </a:xfrm>
          <a:prstGeom prst="rect">
            <a:avLst/>
          </a:prstGeom>
        </p:spPr>
      </p:pic>
      <p:sp>
        <p:nvSpPr>
          <p:cNvPr id="5" name="TextBox 4"/>
          <p:cNvSpPr txBox="1"/>
          <p:nvPr/>
        </p:nvSpPr>
        <p:spPr>
          <a:xfrm>
            <a:off x="1233715" y="0"/>
            <a:ext cx="5820632"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Camtasia Recorder</a:t>
            </a:r>
          </a:p>
        </p:txBody>
      </p:sp>
      <p:sp>
        <p:nvSpPr>
          <p:cNvPr id="10" name="TextBox 9">
            <a:extLst>
              <a:ext uri="{FF2B5EF4-FFF2-40B4-BE49-F238E27FC236}">
                <a16:creationId xmlns:a16="http://schemas.microsoft.com/office/drawing/2014/main" id="{2A83A762-AD9D-40AC-8D29-816CB6FFAA3C}"/>
              </a:ext>
            </a:extLst>
          </p:cNvPr>
          <p:cNvSpPr txBox="1"/>
          <p:nvPr/>
        </p:nvSpPr>
        <p:spPr>
          <a:xfrm>
            <a:off x="266707" y="1325425"/>
            <a:ext cx="11518134" cy="2554545"/>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This software is used to capture the screen of the computer, as well as the voice of the faculty that is creating the video.  This can be used to create a video on how to use software that a student will have to learn to use.  Camtasia recorder can also be used to do a voice over PowerPoint video, using a stylus on the computer screen, or on a Wacom Tablet to annotate on the screen.</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b="1" dirty="0">
                <a:solidFill>
                  <a:srgbClr val="0070C0"/>
                </a:solidFill>
                <a:latin typeface="Times New Roman" panose="02020603050405020304" pitchFamily="18" charset="0"/>
                <a:cs typeface="Times New Roman" panose="02020603050405020304" pitchFamily="18" charset="0"/>
              </a:rPr>
              <a:t>F9</a:t>
            </a:r>
            <a:r>
              <a:rPr lang="en-US" sz="2000" dirty="0">
                <a:solidFill>
                  <a:srgbClr val="0070C0"/>
                </a:solidFill>
                <a:latin typeface="Times New Roman" panose="02020603050405020304" pitchFamily="18" charset="0"/>
                <a:cs typeface="Times New Roman" panose="02020603050405020304" pitchFamily="18" charset="0"/>
              </a:rPr>
              <a:t> Starts the Recording, and can be used to pause the recording</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b="1" dirty="0">
                <a:solidFill>
                  <a:srgbClr val="0070C0"/>
                </a:solidFill>
                <a:latin typeface="Times New Roman" panose="02020603050405020304" pitchFamily="18" charset="0"/>
                <a:cs typeface="Times New Roman" panose="02020603050405020304" pitchFamily="18" charset="0"/>
              </a:rPr>
              <a:t>F10</a:t>
            </a:r>
            <a:r>
              <a:rPr lang="en-US" sz="2000" dirty="0">
                <a:solidFill>
                  <a:srgbClr val="0070C0"/>
                </a:solidFill>
                <a:latin typeface="Times New Roman" panose="02020603050405020304" pitchFamily="18" charset="0"/>
                <a:cs typeface="Times New Roman" panose="02020603050405020304" pitchFamily="18" charset="0"/>
              </a:rPr>
              <a:t> is used to stop the recording, then it automatically starts Camtasia 2019 (Producer) with the recording</a:t>
            </a:r>
          </a:p>
        </p:txBody>
      </p:sp>
      <p:pic>
        <p:nvPicPr>
          <p:cNvPr id="3" name="Picture 2">
            <a:extLst>
              <a:ext uri="{FF2B5EF4-FFF2-40B4-BE49-F238E27FC236}">
                <a16:creationId xmlns:a16="http://schemas.microsoft.com/office/drawing/2014/main" id="{C13427C3-7D00-77A4-782B-27222CE23DC6}"/>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3573118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69136" y="0"/>
            <a:ext cx="5794984"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Camtasia Producer</a:t>
            </a:r>
          </a:p>
        </p:txBody>
      </p:sp>
      <p:pic>
        <p:nvPicPr>
          <p:cNvPr id="3" name="Picture 2">
            <a:extLst>
              <a:ext uri="{FF2B5EF4-FFF2-40B4-BE49-F238E27FC236}">
                <a16:creationId xmlns:a16="http://schemas.microsoft.com/office/drawing/2014/main" id="{5860501A-1741-46D2-85AD-43FAEBC114D9}"/>
              </a:ext>
            </a:extLst>
          </p:cNvPr>
          <p:cNvPicPr>
            <a:picLocks noChangeAspect="1"/>
          </p:cNvPicPr>
          <p:nvPr/>
        </p:nvPicPr>
        <p:blipFill>
          <a:blip r:embed="rId2"/>
          <a:stretch>
            <a:fillRect/>
          </a:stretch>
        </p:blipFill>
        <p:spPr>
          <a:xfrm>
            <a:off x="1878872" y="2247507"/>
            <a:ext cx="8434255" cy="4593459"/>
          </a:xfrm>
          <a:prstGeom prst="rect">
            <a:avLst/>
          </a:prstGeom>
        </p:spPr>
      </p:pic>
      <p:sp>
        <p:nvSpPr>
          <p:cNvPr id="4" name="Rectangle 3">
            <a:extLst>
              <a:ext uri="{FF2B5EF4-FFF2-40B4-BE49-F238E27FC236}">
                <a16:creationId xmlns:a16="http://schemas.microsoft.com/office/drawing/2014/main" id="{896B449A-BD1A-4C66-8CED-0177A0FA589C}"/>
              </a:ext>
            </a:extLst>
          </p:cNvPr>
          <p:cNvSpPr/>
          <p:nvPr/>
        </p:nvSpPr>
        <p:spPr>
          <a:xfrm>
            <a:off x="272954" y="1240630"/>
            <a:ext cx="11791667" cy="923330"/>
          </a:xfrm>
          <a:prstGeom prst="rect">
            <a:avLst/>
          </a:prstGeom>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rPr>
              <a:t>Camtasia (Producer) is used to add effects to an MP4 video, edit (or splice) videos, and most of all, to compress the video into a smaller file that can be uploaded to YouTube, or loaded into an LMS for students to download.  A smaller file in the LMS minimizes delays for the student, and smaller files take less time for YouTube videos.</a:t>
            </a:r>
          </a:p>
        </p:txBody>
      </p:sp>
      <p:pic>
        <p:nvPicPr>
          <p:cNvPr id="2" name="Picture 1">
            <a:extLst>
              <a:ext uri="{FF2B5EF4-FFF2-40B4-BE49-F238E27FC236}">
                <a16:creationId xmlns:a16="http://schemas.microsoft.com/office/drawing/2014/main" id="{C14A652A-9441-FBDD-5235-CB2C4C326CCA}"/>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846851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542" y="1095348"/>
            <a:ext cx="3018760" cy="1323439"/>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______________________</a:t>
            </a:r>
          </a:p>
          <a:p>
            <a:r>
              <a:rPr lang="en-US" sz="2000" b="1" dirty="0">
                <a:solidFill>
                  <a:srgbClr val="0070C0"/>
                </a:solidFill>
                <a:latin typeface="Times New Roman" panose="02020603050405020304" pitchFamily="18" charset="0"/>
                <a:cs typeface="Times New Roman" panose="02020603050405020304" pitchFamily="18" charset="0"/>
              </a:rPr>
              <a:t>Created with a camera</a:t>
            </a:r>
            <a:r>
              <a:rPr lang="en-US" sz="2000" dirty="0">
                <a:solidFill>
                  <a:srgbClr val="0070C0"/>
                </a:solidFill>
                <a:latin typeface="Times New Roman" panose="02020603050405020304" pitchFamily="18" charset="0"/>
                <a:cs typeface="Times New Roman" panose="02020603050405020304" pitchFamily="18" charset="0"/>
              </a:rPr>
              <a:t>: (Example: How to do something in the lab) </a:t>
            </a:r>
          </a:p>
        </p:txBody>
      </p:sp>
      <p:sp>
        <p:nvSpPr>
          <p:cNvPr id="5" name="TextBox 4"/>
          <p:cNvSpPr txBox="1"/>
          <p:nvPr/>
        </p:nvSpPr>
        <p:spPr>
          <a:xfrm>
            <a:off x="1182046" y="0"/>
            <a:ext cx="7496796"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Three types of Video Learning Objects:</a:t>
            </a:r>
          </a:p>
        </p:txBody>
      </p:sp>
      <p:grpSp>
        <p:nvGrpSpPr>
          <p:cNvPr id="24" name="Group 23">
            <a:extLst>
              <a:ext uri="{FF2B5EF4-FFF2-40B4-BE49-F238E27FC236}">
                <a16:creationId xmlns:a16="http://schemas.microsoft.com/office/drawing/2014/main" id="{EB44BFF5-8548-42FE-80AA-E7BC3B8038DE}"/>
              </a:ext>
            </a:extLst>
          </p:cNvPr>
          <p:cNvGrpSpPr/>
          <p:nvPr/>
        </p:nvGrpSpPr>
        <p:grpSpPr>
          <a:xfrm>
            <a:off x="4118588" y="2771780"/>
            <a:ext cx="3360729" cy="546836"/>
            <a:chOff x="4507206" y="4164171"/>
            <a:chExt cx="3360729" cy="546836"/>
          </a:xfrm>
        </p:grpSpPr>
        <p:pic>
          <p:nvPicPr>
            <p:cNvPr id="2" name="Picture 1">
              <a:extLst>
                <a:ext uri="{FF2B5EF4-FFF2-40B4-BE49-F238E27FC236}">
                  <a16:creationId xmlns:a16="http://schemas.microsoft.com/office/drawing/2014/main" id="{D73984C0-3765-49A2-BFA4-CAABBB8E1F14}"/>
                </a:ext>
              </a:extLst>
            </p:cNvPr>
            <p:cNvPicPr>
              <a:picLocks noChangeAspect="1"/>
            </p:cNvPicPr>
            <p:nvPr/>
          </p:nvPicPr>
          <p:blipFill>
            <a:blip r:embed="rId2"/>
            <a:stretch>
              <a:fillRect/>
            </a:stretch>
          </p:blipFill>
          <p:spPr>
            <a:xfrm>
              <a:off x="4507206" y="4164171"/>
              <a:ext cx="564476" cy="546836"/>
            </a:xfrm>
            <a:prstGeom prst="rect">
              <a:avLst/>
            </a:prstGeom>
          </p:spPr>
        </p:pic>
        <p:sp>
          <p:nvSpPr>
            <p:cNvPr id="7" name="TextBox 6">
              <a:extLst>
                <a:ext uri="{FF2B5EF4-FFF2-40B4-BE49-F238E27FC236}">
                  <a16:creationId xmlns:a16="http://schemas.microsoft.com/office/drawing/2014/main" id="{0C4F0EA4-313A-404A-95DB-6752C2195554}"/>
                </a:ext>
              </a:extLst>
            </p:cNvPr>
            <p:cNvSpPr txBox="1"/>
            <p:nvPr/>
          </p:nvSpPr>
          <p:spPr>
            <a:xfrm>
              <a:off x="5024436" y="4237434"/>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 Recorder</a:t>
              </a:r>
            </a:p>
          </p:txBody>
        </p:sp>
      </p:grpSp>
      <p:grpSp>
        <p:nvGrpSpPr>
          <p:cNvPr id="29" name="Group 28">
            <a:extLst>
              <a:ext uri="{FF2B5EF4-FFF2-40B4-BE49-F238E27FC236}">
                <a16:creationId xmlns:a16="http://schemas.microsoft.com/office/drawing/2014/main" id="{F0A36002-8DAE-4604-A493-36A6C02137DD}"/>
              </a:ext>
            </a:extLst>
          </p:cNvPr>
          <p:cNvGrpSpPr/>
          <p:nvPr/>
        </p:nvGrpSpPr>
        <p:grpSpPr>
          <a:xfrm>
            <a:off x="4118588" y="3787495"/>
            <a:ext cx="3285664" cy="555514"/>
            <a:chOff x="4507207" y="4774698"/>
            <a:chExt cx="3285664" cy="555514"/>
          </a:xfrm>
        </p:grpSpPr>
        <p:pic>
          <p:nvPicPr>
            <p:cNvPr id="3" name="Picture 2">
              <a:extLst>
                <a:ext uri="{FF2B5EF4-FFF2-40B4-BE49-F238E27FC236}">
                  <a16:creationId xmlns:a16="http://schemas.microsoft.com/office/drawing/2014/main" id="{11FBE8D2-A60C-44AE-BA56-BDAF8812E1A2}"/>
                </a:ext>
              </a:extLst>
            </p:cNvPr>
            <p:cNvPicPr>
              <a:picLocks noChangeAspect="1"/>
            </p:cNvPicPr>
            <p:nvPr/>
          </p:nvPicPr>
          <p:blipFill>
            <a:blip r:embed="rId3"/>
            <a:stretch>
              <a:fillRect/>
            </a:stretch>
          </p:blipFill>
          <p:spPr>
            <a:xfrm>
              <a:off x="4507207" y="4774698"/>
              <a:ext cx="564475" cy="555514"/>
            </a:xfrm>
            <a:prstGeom prst="rect">
              <a:avLst/>
            </a:prstGeom>
          </p:spPr>
        </p:pic>
        <p:sp>
          <p:nvSpPr>
            <p:cNvPr id="12" name="TextBox 11">
              <a:extLst>
                <a:ext uri="{FF2B5EF4-FFF2-40B4-BE49-F238E27FC236}">
                  <a16:creationId xmlns:a16="http://schemas.microsoft.com/office/drawing/2014/main" id="{35E9820B-27AF-4963-88D1-500849FB4CF4}"/>
                </a:ext>
              </a:extLst>
            </p:cNvPr>
            <p:cNvSpPr txBox="1"/>
            <p:nvPr/>
          </p:nvSpPr>
          <p:spPr>
            <a:xfrm>
              <a:off x="5024436" y="4830380"/>
              <a:ext cx="2768435"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Producer 2019</a:t>
              </a:r>
            </a:p>
          </p:txBody>
        </p:sp>
      </p:grpSp>
      <p:sp>
        <p:nvSpPr>
          <p:cNvPr id="19" name="TextBox 18">
            <a:extLst>
              <a:ext uri="{FF2B5EF4-FFF2-40B4-BE49-F238E27FC236}">
                <a16:creationId xmlns:a16="http://schemas.microsoft.com/office/drawing/2014/main" id="{1D3F67A5-6D01-4797-9644-E8809C773F9A}"/>
              </a:ext>
            </a:extLst>
          </p:cNvPr>
          <p:cNvSpPr txBox="1"/>
          <p:nvPr/>
        </p:nvSpPr>
        <p:spPr>
          <a:xfrm>
            <a:off x="4397722" y="1093386"/>
            <a:ext cx="3144928" cy="1323439"/>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______________________</a:t>
            </a:r>
          </a:p>
          <a:p>
            <a:r>
              <a:rPr lang="en-US" sz="2000" b="1" dirty="0">
                <a:solidFill>
                  <a:srgbClr val="0070C0"/>
                </a:solidFill>
                <a:latin typeface="Times New Roman" panose="02020603050405020304" pitchFamily="18" charset="0"/>
                <a:cs typeface="Times New Roman" panose="02020603050405020304" pitchFamily="18" charset="0"/>
              </a:rPr>
              <a:t>Computer Screen CAM</a:t>
            </a:r>
            <a:r>
              <a:rPr lang="en-US" sz="2000" dirty="0">
                <a:solidFill>
                  <a:srgbClr val="0070C0"/>
                </a:solidFill>
                <a:latin typeface="Times New Roman" panose="02020603050405020304" pitchFamily="18" charset="0"/>
                <a:cs typeface="Times New Roman" panose="02020603050405020304" pitchFamily="18" charset="0"/>
              </a:rPr>
              <a:t>: (Example: How to use CAD or PLC Software) </a:t>
            </a:r>
          </a:p>
        </p:txBody>
      </p:sp>
      <p:sp>
        <p:nvSpPr>
          <p:cNvPr id="20" name="TextBox 19">
            <a:extLst>
              <a:ext uri="{FF2B5EF4-FFF2-40B4-BE49-F238E27FC236}">
                <a16:creationId xmlns:a16="http://schemas.microsoft.com/office/drawing/2014/main" id="{30008D67-BCD8-4B1D-967D-5CB5C22ED7F2}"/>
              </a:ext>
            </a:extLst>
          </p:cNvPr>
          <p:cNvSpPr txBox="1"/>
          <p:nvPr/>
        </p:nvSpPr>
        <p:spPr>
          <a:xfrm>
            <a:off x="8466286" y="1093386"/>
            <a:ext cx="3080904" cy="1323439"/>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______________________</a:t>
            </a:r>
          </a:p>
          <a:p>
            <a:r>
              <a:rPr lang="en-US" sz="2000" b="1" dirty="0">
                <a:solidFill>
                  <a:srgbClr val="0070C0"/>
                </a:solidFill>
                <a:latin typeface="Times New Roman" panose="02020603050405020304" pitchFamily="18" charset="0"/>
                <a:cs typeface="Times New Roman" panose="02020603050405020304" pitchFamily="18" charset="0"/>
              </a:rPr>
              <a:t>Voice Over PowerPoint</a:t>
            </a:r>
            <a:r>
              <a:rPr lang="en-US" sz="2000" dirty="0">
                <a:solidFill>
                  <a:srgbClr val="0070C0"/>
                </a:solidFill>
                <a:latin typeface="Times New Roman" panose="02020603050405020304" pitchFamily="18" charset="0"/>
                <a:cs typeface="Times New Roman" panose="02020603050405020304" pitchFamily="18" charset="0"/>
              </a:rPr>
              <a:t>: (Example: Explaining the symbols on a schematic)</a:t>
            </a:r>
          </a:p>
        </p:txBody>
      </p:sp>
      <p:cxnSp>
        <p:nvCxnSpPr>
          <p:cNvPr id="21" name="Straight Arrow Connector 20">
            <a:extLst>
              <a:ext uri="{FF2B5EF4-FFF2-40B4-BE49-F238E27FC236}">
                <a16:creationId xmlns:a16="http://schemas.microsoft.com/office/drawing/2014/main" id="{30B8C016-08F2-4773-9B32-F8CD70FFE8EF}"/>
              </a:ext>
            </a:extLst>
          </p:cNvPr>
          <p:cNvCxnSpPr>
            <a:cxnSpLocks/>
          </p:cNvCxnSpPr>
          <p:nvPr/>
        </p:nvCxnSpPr>
        <p:spPr>
          <a:xfrm>
            <a:off x="1667901" y="2407620"/>
            <a:ext cx="0" cy="13798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D0714FF-1711-4762-B711-AD8FE3E7E0A5}"/>
              </a:ext>
            </a:extLst>
          </p:cNvPr>
          <p:cNvCxnSpPr>
            <a:cxnSpLocks/>
          </p:cNvCxnSpPr>
          <p:nvPr/>
        </p:nvCxnSpPr>
        <p:spPr>
          <a:xfrm>
            <a:off x="5659484" y="2347469"/>
            <a:ext cx="0" cy="4885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7917C0-B656-4559-9AB6-54BB0A0B12B4}"/>
              </a:ext>
            </a:extLst>
          </p:cNvPr>
          <p:cNvCxnSpPr>
            <a:cxnSpLocks/>
          </p:cNvCxnSpPr>
          <p:nvPr/>
        </p:nvCxnSpPr>
        <p:spPr>
          <a:xfrm>
            <a:off x="5668583" y="3276929"/>
            <a:ext cx="0" cy="4885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FB967F-6ADD-4A92-8980-DC9BB14EA916}"/>
              </a:ext>
            </a:extLst>
          </p:cNvPr>
          <p:cNvGrpSpPr/>
          <p:nvPr/>
        </p:nvGrpSpPr>
        <p:grpSpPr>
          <a:xfrm>
            <a:off x="8261526" y="2784003"/>
            <a:ext cx="3360729" cy="546836"/>
            <a:chOff x="4507206" y="4164171"/>
            <a:chExt cx="3360729" cy="546836"/>
          </a:xfrm>
        </p:grpSpPr>
        <p:pic>
          <p:nvPicPr>
            <p:cNvPr id="32" name="Picture 31">
              <a:extLst>
                <a:ext uri="{FF2B5EF4-FFF2-40B4-BE49-F238E27FC236}">
                  <a16:creationId xmlns:a16="http://schemas.microsoft.com/office/drawing/2014/main" id="{1CCD53C0-38BA-4682-8BE3-8253F4A70A1C}"/>
                </a:ext>
              </a:extLst>
            </p:cNvPr>
            <p:cNvPicPr>
              <a:picLocks noChangeAspect="1"/>
            </p:cNvPicPr>
            <p:nvPr/>
          </p:nvPicPr>
          <p:blipFill>
            <a:blip r:embed="rId2"/>
            <a:stretch>
              <a:fillRect/>
            </a:stretch>
          </p:blipFill>
          <p:spPr>
            <a:xfrm>
              <a:off x="4507206" y="4164171"/>
              <a:ext cx="564476" cy="546836"/>
            </a:xfrm>
            <a:prstGeom prst="rect">
              <a:avLst/>
            </a:prstGeom>
          </p:spPr>
        </p:pic>
        <p:sp>
          <p:nvSpPr>
            <p:cNvPr id="33" name="TextBox 32">
              <a:extLst>
                <a:ext uri="{FF2B5EF4-FFF2-40B4-BE49-F238E27FC236}">
                  <a16:creationId xmlns:a16="http://schemas.microsoft.com/office/drawing/2014/main" id="{CBCA4636-57EE-45E0-BFC3-B863C97E7541}"/>
                </a:ext>
              </a:extLst>
            </p:cNvPr>
            <p:cNvSpPr txBox="1"/>
            <p:nvPr/>
          </p:nvSpPr>
          <p:spPr>
            <a:xfrm>
              <a:off x="5024436" y="4237434"/>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 Recorder</a:t>
              </a:r>
            </a:p>
          </p:txBody>
        </p:sp>
      </p:grpSp>
      <p:grpSp>
        <p:nvGrpSpPr>
          <p:cNvPr id="34" name="Group 33">
            <a:extLst>
              <a:ext uri="{FF2B5EF4-FFF2-40B4-BE49-F238E27FC236}">
                <a16:creationId xmlns:a16="http://schemas.microsoft.com/office/drawing/2014/main" id="{C22B2152-870D-4CEB-ADBB-8E3D6249B435}"/>
              </a:ext>
            </a:extLst>
          </p:cNvPr>
          <p:cNvGrpSpPr/>
          <p:nvPr/>
        </p:nvGrpSpPr>
        <p:grpSpPr>
          <a:xfrm>
            <a:off x="8261526" y="3799718"/>
            <a:ext cx="3285664" cy="555514"/>
            <a:chOff x="4507207" y="4774698"/>
            <a:chExt cx="3285664" cy="555514"/>
          </a:xfrm>
        </p:grpSpPr>
        <p:pic>
          <p:nvPicPr>
            <p:cNvPr id="35" name="Picture 34">
              <a:extLst>
                <a:ext uri="{FF2B5EF4-FFF2-40B4-BE49-F238E27FC236}">
                  <a16:creationId xmlns:a16="http://schemas.microsoft.com/office/drawing/2014/main" id="{B0C744B0-347E-4E81-90B9-DB21498FE57D}"/>
                </a:ext>
              </a:extLst>
            </p:cNvPr>
            <p:cNvPicPr>
              <a:picLocks noChangeAspect="1"/>
            </p:cNvPicPr>
            <p:nvPr/>
          </p:nvPicPr>
          <p:blipFill>
            <a:blip r:embed="rId3"/>
            <a:stretch>
              <a:fillRect/>
            </a:stretch>
          </p:blipFill>
          <p:spPr>
            <a:xfrm>
              <a:off x="4507207" y="4774698"/>
              <a:ext cx="564475" cy="555514"/>
            </a:xfrm>
            <a:prstGeom prst="rect">
              <a:avLst/>
            </a:prstGeom>
          </p:spPr>
        </p:pic>
        <p:sp>
          <p:nvSpPr>
            <p:cNvPr id="36" name="TextBox 35">
              <a:extLst>
                <a:ext uri="{FF2B5EF4-FFF2-40B4-BE49-F238E27FC236}">
                  <a16:creationId xmlns:a16="http://schemas.microsoft.com/office/drawing/2014/main" id="{1ECBBEA9-DDA5-417B-9978-2822FCD9E048}"/>
                </a:ext>
              </a:extLst>
            </p:cNvPr>
            <p:cNvSpPr txBox="1"/>
            <p:nvPr/>
          </p:nvSpPr>
          <p:spPr>
            <a:xfrm>
              <a:off x="5024436" y="4830380"/>
              <a:ext cx="2768435"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Producer 2019</a:t>
              </a:r>
            </a:p>
          </p:txBody>
        </p:sp>
      </p:grpSp>
      <p:cxnSp>
        <p:nvCxnSpPr>
          <p:cNvPr id="37" name="Straight Arrow Connector 36">
            <a:extLst>
              <a:ext uri="{FF2B5EF4-FFF2-40B4-BE49-F238E27FC236}">
                <a16:creationId xmlns:a16="http://schemas.microsoft.com/office/drawing/2014/main" id="{82651894-83CE-4C6C-A805-21EF4F5F2153}"/>
              </a:ext>
            </a:extLst>
          </p:cNvPr>
          <p:cNvCxnSpPr>
            <a:cxnSpLocks/>
          </p:cNvCxnSpPr>
          <p:nvPr/>
        </p:nvCxnSpPr>
        <p:spPr>
          <a:xfrm>
            <a:off x="9802422" y="2359692"/>
            <a:ext cx="0" cy="4885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BAC3B89-FE8B-4769-834E-0771C2252B44}"/>
              </a:ext>
            </a:extLst>
          </p:cNvPr>
          <p:cNvCxnSpPr>
            <a:cxnSpLocks/>
          </p:cNvCxnSpPr>
          <p:nvPr/>
        </p:nvCxnSpPr>
        <p:spPr>
          <a:xfrm>
            <a:off x="9811521" y="3289152"/>
            <a:ext cx="0" cy="4885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52A9BED9-4005-41B4-97BE-D18F454E0141}"/>
              </a:ext>
            </a:extLst>
          </p:cNvPr>
          <p:cNvGrpSpPr/>
          <p:nvPr/>
        </p:nvGrpSpPr>
        <p:grpSpPr>
          <a:xfrm>
            <a:off x="199675" y="3775018"/>
            <a:ext cx="3285664" cy="555514"/>
            <a:chOff x="4507207" y="4774698"/>
            <a:chExt cx="3285664" cy="555514"/>
          </a:xfrm>
        </p:grpSpPr>
        <p:pic>
          <p:nvPicPr>
            <p:cNvPr id="40" name="Picture 39">
              <a:extLst>
                <a:ext uri="{FF2B5EF4-FFF2-40B4-BE49-F238E27FC236}">
                  <a16:creationId xmlns:a16="http://schemas.microsoft.com/office/drawing/2014/main" id="{F3BD17FC-77B2-4990-9C55-74A29074C9C6}"/>
                </a:ext>
              </a:extLst>
            </p:cNvPr>
            <p:cNvPicPr>
              <a:picLocks noChangeAspect="1"/>
            </p:cNvPicPr>
            <p:nvPr/>
          </p:nvPicPr>
          <p:blipFill>
            <a:blip r:embed="rId3"/>
            <a:stretch>
              <a:fillRect/>
            </a:stretch>
          </p:blipFill>
          <p:spPr>
            <a:xfrm>
              <a:off x="4507207" y="4774698"/>
              <a:ext cx="564475" cy="555514"/>
            </a:xfrm>
            <a:prstGeom prst="rect">
              <a:avLst/>
            </a:prstGeom>
          </p:spPr>
        </p:pic>
        <p:sp>
          <p:nvSpPr>
            <p:cNvPr id="41" name="TextBox 40">
              <a:extLst>
                <a:ext uri="{FF2B5EF4-FFF2-40B4-BE49-F238E27FC236}">
                  <a16:creationId xmlns:a16="http://schemas.microsoft.com/office/drawing/2014/main" id="{5FF2A4C6-41B8-4CE0-B0E1-17649BE798A0}"/>
                </a:ext>
              </a:extLst>
            </p:cNvPr>
            <p:cNvSpPr txBox="1"/>
            <p:nvPr/>
          </p:nvSpPr>
          <p:spPr>
            <a:xfrm>
              <a:off x="5024436" y="4830380"/>
              <a:ext cx="2768435"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Producer 2019</a:t>
              </a:r>
            </a:p>
          </p:txBody>
        </p:sp>
      </p:grpSp>
      <p:sp>
        <p:nvSpPr>
          <p:cNvPr id="43" name="Rectangle 42">
            <a:extLst>
              <a:ext uri="{FF2B5EF4-FFF2-40B4-BE49-F238E27FC236}">
                <a16:creationId xmlns:a16="http://schemas.microsoft.com/office/drawing/2014/main" id="{80A6D28B-1AC4-47F9-86DB-9EF14F1E2821}"/>
              </a:ext>
            </a:extLst>
          </p:cNvPr>
          <p:cNvSpPr/>
          <p:nvPr/>
        </p:nvSpPr>
        <p:spPr>
          <a:xfrm>
            <a:off x="8109852" y="4832234"/>
            <a:ext cx="3467616" cy="369332"/>
          </a:xfrm>
          <a:prstGeom prst="rect">
            <a:avLst/>
          </a:prstGeom>
        </p:spPr>
        <p:txBody>
          <a:bodyPr wrap="none">
            <a:spAutoFit/>
          </a:bodyPr>
          <a:lstStyle/>
          <a:p>
            <a:r>
              <a:rPr lang="en-US" dirty="0">
                <a:solidFill>
                  <a:srgbClr val="0070C0"/>
                </a:solidFill>
                <a:latin typeface="Times New Roman" panose="02020603050405020304" pitchFamily="18" charset="0"/>
                <a:cs typeface="Times New Roman" panose="02020603050405020304" pitchFamily="18" charset="0"/>
                <a:hlinkClick r:id="rId4"/>
              </a:rPr>
              <a:t>Explanation of Lab 6.2 circuit.MP4</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4A15BECD-91A1-4FB9-8773-1BE571E5BC8E}"/>
              </a:ext>
            </a:extLst>
          </p:cNvPr>
          <p:cNvSpPr/>
          <p:nvPr/>
        </p:nvSpPr>
        <p:spPr>
          <a:xfrm>
            <a:off x="481912" y="4830076"/>
            <a:ext cx="2726131" cy="369332"/>
          </a:xfrm>
          <a:prstGeom prst="rect">
            <a:avLst/>
          </a:prstGeom>
        </p:spPr>
        <p:txBody>
          <a:bodyPr wrap="none">
            <a:spAutoFit/>
          </a:bodyPr>
          <a:lstStyle/>
          <a:p>
            <a:r>
              <a:rPr lang="en-US" dirty="0">
                <a:solidFill>
                  <a:srgbClr val="0070C0"/>
                </a:solidFill>
                <a:latin typeface="Times New Roman" panose="02020603050405020304" pitchFamily="18" charset="0"/>
                <a:cs typeface="Times New Roman" panose="02020603050405020304" pitchFamily="18" charset="0"/>
                <a:hlinkClick r:id="rId5"/>
              </a:rPr>
              <a:t>Explaining 5/2 Valves.MP4</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D39F3EC5-93E4-4C1A-8D63-211058280273}"/>
              </a:ext>
            </a:extLst>
          </p:cNvPr>
          <p:cNvSpPr/>
          <p:nvPr/>
        </p:nvSpPr>
        <p:spPr>
          <a:xfrm>
            <a:off x="3679540" y="4830076"/>
            <a:ext cx="4161332" cy="369332"/>
          </a:xfrm>
          <a:prstGeom prst="rect">
            <a:avLst/>
          </a:prstGeom>
        </p:spPr>
        <p:txBody>
          <a:bodyPr wrap="none">
            <a:spAutoFit/>
          </a:bodyPr>
          <a:lstStyle/>
          <a:p>
            <a:r>
              <a:rPr lang="en-US" dirty="0">
                <a:solidFill>
                  <a:srgbClr val="0070C0"/>
                </a:solidFill>
                <a:latin typeface="Times New Roman" panose="02020603050405020304" pitchFamily="18" charset="0"/>
                <a:cs typeface="Times New Roman" panose="02020603050405020304" pitchFamily="18" charset="0"/>
                <a:hlinkClick r:id="rId6"/>
              </a:rPr>
              <a:t>Moving RSLinx in Virtual Backplane.MP4</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1AE83913-25EA-471B-9597-CD27A9FBCEB4}"/>
              </a:ext>
            </a:extLst>
          </p:cNvPr>
          <p:cNvSpPr txBox="1"/>
          <p:nvPr/>
        </p:nvSpPr>
        <p:spPr>
          <a:xfrm>
            <a:off x="350213" y="5298955"/>
            <a:ext cx="11705728" cy="954107"/>
          </a:xfrm>
          <a:prstGeom prst="rect">
            <a:avLst/>
          </a:prstGeom>
          <a:solidFill>
            <a:schemeClr val="bg1"/>
          </a:solidFill>
        </p:spPr>
        <p:txBody>
          <a:bodyPr wrap="square" rtlCol="0">
            <a:spAutoFit/>
          </a:bodyPr>
          <a:lstStyle/>
          <a:p>
            <a:pPr algn="ctr"/>
            <a:r>
              <a:rPr lang="en-US" sz="2000" b="1" dirty="0">
                <a:solidFill>
                  <a:srgbClr val="0070C0"/>
                </a:solidFill>
                <a:latin typeface="Times New Roman" panose="02020603050405020304" pitchFamily="18" charset="0"/>
                <a:cs typeface="Times New Roman" panose="02020603050405020304" pitchFamily="18" charset="0"/>
              </a:rPr>
              <a:t>Load the MP4 into the LMS for students to download and view</a:t>
            </a:r>
            <a:r>
              <a:rPr lang="en-US" sz="2000" dirty="0">
                <a:solidFill>
                  <a:srgbClr val="0070C0"/>
                </a:solidFill>
                <a:latin typeface="Times New Roman" panose="02020603050405020304" pitchFamily="18" charset="0"/>
                <a:cs typeface="Times New Roman" panose="02020603050405020304" pitchFamily="18" charset="0"/>
              </a:rPr>
              <a:t>: </a:t>
            </a:r>
          </a:p>
          <a:p>
            <a:pPr algn="ctr"/>
            <a:r>
              <a:rPr lang="en-US" sz="1600" b="1" dirty="0">
                <a:solidFill>
                  <a:srgbClr val="0070C0"/>
                </a:solidFill>
                <a:latin typeface="Times New Roman" panose="02020603050405020304" pitchFamily="18" charset="0"/>
                <a:cs typeface="Times New Roman" panose="02020603050405020304" pitchFamily="18" charset="0"/>
              </a:rPr>
              <a:t>OR</a:t>
            </a:r>
          </a:p>
          <a:p>
            <a:pPr algn="ctr"/>
            <a:r>
              <a:rPr lang="en-US" sz="2000" b="1" dirty="0">
                <a:solidFill>
                  <a:srgbClr val="0070C0"/>
                </a:solidFill>
                <a:latin typeface="Times New Roman" panose="02020603050405020304" pitchFamily="18" charset="0"/>
                <a:cs typeface="Times New Roman" panose="02020603050405020304" pitchFamily="18" charset="0"/>
              </a:rPr>
              <a:t>Upload the MP4 to YouTube, then insert Link into the LMS for students to view:</a:t>
            </a:r>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904DA941-42BC-4E6B-B02A-4BC7018F1A18}"/>
              </a:ext>
            </a:extLst>
          </p:cNvPr>
          <p:cNvSpPr txBox="1"/>
          <p:nvPr/>
        </p:nvSpPr>
        <p:spPr>
          <a:xfrm>
            <a:off x="726080" y="6336942"/>
            <a:ext cx="10968772" cy="369332"/>
          </a:xfrm>
          <a:prstGeom prst="rect">
            <a:avLst/>
          </a:prstGeom>
          <a:noFill/>
        </p:spPr>
        <p:txBody>
          <a:bodyPr wrap="none" rtlCol="0">
            <a:spAutoFit/>
          </a:bodyPr>
          <a:lstStyle/>
          <a:p>
            <a:r>
              <a:rPr lang="en-US" dirty="0">
                <a:solidFill>
                  <a:srgbClr val="0070C0"/>
                </a:solidFill>
              </a:rPr>
              <a:t>**Camtasia Producer compresses the MP4 to a smaller file size, making uploading and downloading more efficient.</a:t>
            </a:r>
          </a:p>
        </p:txBody>
      </p:sp>
      <p:pic>
        <p:nvPicPr>
          <p:cNvPr id="6" name="Picture 5">
            <a:extLst>
              <a:ext uri="{FF2B5EF4-FFF2-40B4-BE49-F238E27FC236}">
                <a16:creationId xmlns:a16="http://schemas.microsoft.com/office/drawing/2014/main" id="{FCF50A77-AD3F-F2CB-5655-4511DE29240B}"/>
              </a:ext>
            </a:extLst>
          </p:cNvPr>
          <p:cNvPicPr>
            <a:picLocks noChangeAspect="1"/>
          </p:cNvPicPr>
          <p:nvPr/>
        </p:nvPicPr>
        <p:blipFill>
          <a:blip r:embed="rId7"/>
          <a:stretch>
            <a:fillRect/>
          </a:stretch>
        </p:blipFill>
        <p:spPr>
          <a:xfrm>
            <a:off x="38100" y="0"/>
            <a:ext cx="969828" cy="1175152"/>
          </a:xfrm>
          <a:prstGeom prst="rect">
            <a:avLst/>
          </a:prstGeom>
        </p:spPr>
      </p:pic>
    </p:spTree>
    <p:extLst>
      <p:ext uri="{BB962C8B-B14F-4D97-AF65-F5344CB8AC3E}">
        <p14:creationId xmlns:p14="http://schemas.microsoft.com/office/powerpoint/2010/main" val="2177640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8435" y="1161986"/>
            <a:ext cx="11317111" cy="1569660"/>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WACOM is a company that makes a digitizing tablet that connects to the computer via USB or Bluetooth.  The tablet allows the user to draw on the screen of a computer that is not a touchscreen.  Many touchscreen computers come with a stylus for drawing on the screen, instead of using a Wacom Tablet.</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98172" y="0"/>
            <a:ext cx="7199407"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Annotating on the Screen in Camtasia</a:t>
            </a:r>
          </a:p>
        </p:txBody>
      </p:sp>
      <p:pic>
        <p:nvPicPr>
          <p:cNvPr id="2" name="Picture 1">
            <a:extLst>
              <a:ext uri="{FF2B5EF4-FFF2-40B4-BE49-F238E27FC236}">
                <a16:creationId xmlns:a16="http://schemas.microsoft.com/office/drawing/2014/main" id="{C6D36666-99C9-48EE-A0C6-F2362E3B779A}"/>
              </a:ext>
            </a:extLst>
          </p:cNvPr>
          <p:cNvPicPr>
            <a:picLocks noChangeAspect="1"/>
          </p:cNvPicPr>
          <p:nvPr/>
        </p:nvPicPr>
        <p:blipFill>
          <a:blip r:embed="rId2"/>
          <a:stretch>
            <a:fillRect/>
          </a:stretch>
        </p:blipFill>
        <p:spPr>
          <a:xfrm>
            <a:off x="850022" y="2767712"/>
            <a:ext cx="4178560" cy="3701327"/>
          </a:xfrm>
          <a:prstGeom prst="rect">
            <a:avLst/>
          </a:prstGeom>
        </p:spPr>
      </p:pic>
      <p:pic>
        <p:nvPicPr>
          <p:cNvPr id="3" name="Picture 2">
            <a:extLst>
              <a:ext uri="{FF2B5EF4-FFF2-40B4-BE49-F238E27FC236}">
                <a16:creationId xmlns:a16="http://schemas.microsoft.com/office/drawing/2014/main" id="{967E718D-D6E9-4CF5-8F05-EE6D6E231877}"/>
              </a:ext>
            </a:extLst>
          </p:cNvPr>
          <p:cNvPicPr>
            <a:picLocks noChangeAspect="1"/>
          </p:cNvPicPr>
          <p:nvPr/>
        </p:nvPicPr>
        <p:blipFill>
          <a:blip r:embed="rId3"/>
          <a:stretch>
            <a:fillRect/>
          </a:stretch>
        </p:blipFill>
        <p:spPr>
          <a:xfrm>
            <a:off x="6045159" y="3124192"/>
            <a:ext cx="5650972" cy="3105237"/>
          </a:xfrm>
          <a:prstGeom prst="rect">
            <a:avLst/>
          </a:prstGeom>
        </p:spPr>
      </p:pic>
      <p:pic>
        <p:nvPicPr>
          <p:cNvPr id="7" name="Picture 6">
            <a:extLst>
              <a:ext uri="{FF2B5EF4-FFF2-40B4-BE49-F238E27FC236}">
                <a16:creationId xmlns:a16="http://schemas.microsoft.com/office/drawing/2014/main" id="{78EDD195-B564-A6D6-77A7-6A31DA001B5E}"/>
              </a:ext>
            </a:extLst>
          </p:cNvPr>
          <p:cNvPicPr>
            <a:picLocks noChangeAspect="1"/>
          </p:cNvPicPr>
          <p:nvPr/>
        </p:nvPicPr>
        <p:blipFill>
          <a:blip r:embed="rId4"/>
          <a:stretch>
            <a:fillRect/>
          </a:stretch>
        </p:blipFill>
        <p:spPr>
          <a:xfrm>
            <a:off x="38100" y="0"/>
            <a:ext cx="969828" cy="1175152"/>
          </a:xfrm>
          <a:prstGeom prst="rect">
            <a:avLst/>
          </a:prstGeom>
        </p:spPr>
      </p:pic>
    </p:spTree>
    <p:extLst>
      <p:ext uri="{BB962C8B-B14F-4D97-AF65-F5344CB8AC3E}">
        <p14:creationId xmlns:p14="http://schemas.microsoft.com/office/powerpoint/2010/main" val="582258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722" y="1560398"/>
            <a:ext cx="5138382" cy="1015663"/>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The WACOM tablet, or stylus on a touchscreen will allow the Faculty to draw on a picture, similar to drawing on a whiteboard.</a:t>
            </a:r>
          </a:p>
        </p:txBody>
      </p:sp>
      <p:sp>
        <p:nvSpPr>
          <p:cNvPr id="5" name="TextBox 4"/>
          <p:cNvSpPr txBox="1"/>
          <p:nvPr/>
        </p:nvSpPr>
        <p:spPr>
          <a:xfrm>
            <a:off x="1181206" y="9908"/>
            <a:ext cx="9007594"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Annotating on the Screen in Camtasia Recorder</a:t>
            </a:r>
          </a:p>
        </p:txBody>
      </p:sp>
      <p:pic>
        <p:nvPicPr>
          <p:cNvPr id="7" name="Picture 6">
            <a:extLst>
              <a:ext uri="{FF2B5EF4-FFF2-40B4-BE49-F238E27FC236}">
                <a16:creationId xmlns:a16="http://schemas.microsoft.com/office/drawing/2014/main" id="{E8D582FA-2577-439B-AE1B-AC395CAC1D01}"/>
              </a:ext>
            </a:extLst>
          </p:cNvPr>
          <p:cNvPicPr>
            <a:picLocks noChangeAspect="1"/>
          </p:cNvPicPr>
          <p:nvPr/>
        </p:nvPicPr>
        <p:blipFill>
          <a:blip r:embed="rId2"/>
          <a:stretch>
            <a:fillRect/>
          </a:stretch>
        </p:blipFill>
        <p:spPr>
          <a:xfrm>
            <a:off x="5196577" y="1157082"/>
            <a:ext cx="6986951" cy="3400728"/>
          </a:xfrm>
          <a:prstGeom prst="rect">
            <a:avLst/>
          </a:prstGeom>
        </p:spPr>
      </p:pic>
      <p:pic>
        <p:nvPicPr>
          <p:cNvPr id="10" name="Picture 9">
            <a:extLst>
              <a:ext uri="{FF2B5EF4-FFF2-40B4-BE49-F238E27FC236}">
                <a16:creationId xmlns:a16="http://schemas.microsoft.com/office/drawing/2014/main" id="{F7745172-EA3A-4579-AEAF-93A4949FE288}"/>
              </a:ext>
            </a:extLst>
          </p:cNvPr>
          <p:cNvPicPr>
            <a:picLocks noChangeAspect="1"/>
          </p:cNvPicPr>
          <p:nvPr/>
        </p:nvPicPr>
        <p:blipFill>
          <a:blip r:embed="rId3"/>
          <a:stretch>
            <a:fillRect/>
          </a:stretch>
        </p:blipFill>
        <p:spPr>
          <a:xfrm>
            <a:off x="19981" y="3400069"/>
            <a:ext cx="6572152" cy="3457931"/>
          </a:xfrm>
          <a:prstGeom prst="rect">
            <a:avLst/>
          </a:prstGeom>
        </p:spPr>
      </p:pic>
      <p:pic>
        <p:nvPicPr>
          <p:cNvPr id="2" name="Picture 1">
            <a:extLst>
              <a:ext uri="{FF2B5EF4-FFF2-40B4-BE49-F238E27FC236}">
                <a16:creationId xmlns:a16="http://schemas.microsoft.com/office/drawing/2014/main" id="{8F60F513-2827-FB81-8082-D9E39D62728D}"/>
              </a:ext>
            </a:extLst>
          </p:cNvPr>
          <p:cNvPicPr>
            <a:picLocks noChangeAspect="1"/>
          </p:cNvPicPr>
          <p:nvPr/>
        </p:nvPicPr>
        <p:blipFill>
          <a:blip r:embed="rId4"/>
          <a:stretch>
            <a:fillRect/>
          </a:stretch>
        </p:blipFill>
        <p:spPr>
          <a:xfrm>
            <a:off x="38100" y="0"/>
            <a:ext cx="969828" cy="1175152"/>
          </a:xfrm>
          <a:prstGeom prst="rect">
            <a:avLst/>
          </a:prstGeom>
        </p:spPr>
      </p:pic>
    </p:spTree>
    <p:extLst>
      <p:ext uri="{BB962C8B-B14F-4D97-AF65-F5344CB8AC3E}">
        <p14:creationId xmlns:p14="http://schemas.microsoft.com/office/powerpoint/2010/main" val="2856673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3014" y="1175152"/>
            <a:ext cx="10993907" cy="830997"/>
          </a:xfrm>
          <a:prstGeom prst="rect">
            <a:avLst/>
          </a:prstGeom>
          <a:noFill/>
        </p:spPr>
        <p:txBody>
          <a:bodyPr wrap="none" rtlCol="0">
            <a:spAutoFit/>
          </a:bodyPr>
          <a:lstStyle/>
          <a:p>
            <a:r>
              <a:rPr lang="en-US" sz="4800" dirty="0"/>
              <a:t>This Concludes this Instructional Document</a:t>
            </a:r>
          </a:p>
        </p:txBody>
      </p:sp>
      <p:pic>
        <p:nvPicPr>
          <p:cNvPr id="5" name="Picture 4">
            <a:extLst>
              <a:ext uri="{FF2B5EF4-FFF2-40B4-BE49-F238E27FC236}">
                <a16:creationId xmlns:a16="http://schemas.microsoft.com/office/drawing/2014/main" id="{A948658F-DF12-07BD-A1E2-E65C4EB10F1E}"/>
              </a:ext>
            </a:extLst>
          </p:cNvPr>
          <p:cNvPicPr>
            <a:picLocks noChangeAspect="1"/>
          </p:cNvPicPr>
          <p:nvPr/>
        </p:nvPicPr>
        <p:blipFill>
          <a:blip r:embed="rId2"/>
          <a:stretch>
            <a:fillRect/>
          </a:stretch>
        </p:blipFill>
        <p:spPr>
          <a:xfrm>
            <a:off x="1736276" y="2397350"/>
            <a:ext cx="9050179" cy="2885223"/>
          </a:xfrm>
          <a:prstGeom prst="rect">
            <a:avLst/>
          </a:prstGeom>
        </p:spPr>
      </p:pic>
      <p:pic>
        <p:nvPicPr>
          <p:cNvPr id="6" name="Picture 5">
            <a:extLst>
              <a:ext uri="{FF2B5EF4-FFF2-40B4-BE49-F238E27FC236}">
                <a16:creationId xmlns:a16="http://schemas.microsoft.com/office/drawing/2014/main" id="{EF33B1E2-E902-4361-4286-2AC054B130D2}"/>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3925477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3025" y="169811"/>
            <a:ext cx="3628494" cy="707886"/>
          </a:xfrm>
          <a:prstGeom prst="rect">
            <a:avLst/>
          </a:prstGeom>
          <a:noFill/>
        </p:spPr>
        <p:txBody>
          <a:bodyPr wrap="none" rtlCol="0">
            <a:spAutoFit/>
          </a:bodyPr>
          <a:lstStyle/>
          <a:p>
            <a:r>
              <a:rPr lang="en-US" sz="4000" dirty="0">
                <a:solidFill>
                  <a:srgbClr val="0070C0"/>
                </a:solidFill>
              </a:rPr>
              <a:t>Please Read This</a:t>
            </a:r>
          </a:p>
        </p:txBody>
      </p:sp>
      <p:pic>
        <p:nvPicPr>
          <p:cNvPr id="2" name="Picture 1">
            <a:extLst>
              <a:ext uri="{FF2B5EF4-FFF2-40B4-BE49-F238E27FC236}">
                <a16:creationId xmlns:a16="http://schemas.microsoft.com/office/drawing/2014/main" id="{413A4959-321A-26DC-2FE6-562E45A5518F}"/>
              </a:ext>
            </a:extLst>
          </p:cNvPr>
          <p:cNvPicPr>
            <a:picLocks noChangeAspect="1"/>
          </p:cNvPicPr>
          <p:nvPr/>
        </p:nvPicPr>
        <p:blipFill>
          <a:blip r:embed="rId2"/>
          <a:stretch>
            <a:fillRect/>
          </a:stretch>
        </p:blipFill>
        <p:spPr>
          <a:xfrm>
            <a:off x="38100" y="0"/>
            <a:ext cx="969828" cy="1175152"/>
          </a:xfrm>
          <a:prstGeom prst="rect">
            <a:avLst/>
          </a:prstGeom>
        </p:spPr>
      </p:pic>
      <p:sp>
        <p:nvSpPr>
          <p:cNvPr id="3" name="TextBox 2">
            <a:extLst>
              <a:ext uri="{FF2B5EF4-FFF2-40B4-BE49-F238E27FC236}">
                <a16:creationId xmlns:a16="http://schemas.microsoft.com/office/drawing/2014/main" id="{E93397A9-8874-93B1-47A4-312CC141704B}"/>
              </a:ext>
            </a:extLst>
          </p:cNvPr>
          <p:cNvSpPr txBox="1"/>
          <p:nvPr/>
        </p:nvSpPr>
        <p:spPr>
          <a:xfrm>
            <a:off x="626530" y="2000322"/>
            <a:ext cx="11317111" cy="1643720"/>
          </a:xfrm>
          <a:prstGeom prst="rect">
            <a:avLst/>
          </a:prstGeom>
          <a:noFill/>
        </p:spPr>
        <p:txBody>
          <a:bodyPr wrap="square" rtlCol="0">
            <a:spAutoFit/>
          </a:bodyPr>
          <a:lstStyle/>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Handouts for the Workshop is available at the Project Website:</a:t>
            </a:r>
          </a:p>
          <a:p>
            <a:pPr algn="ctr">
              <a:lnSpc>
                <a:spcPct val="150000"/>
              </a:lnSpc>
            </a:pPr>
            <a:r>
              <a:rPr lang="en-US" sz="4000" dirty="0">
                <a:solidFill>
                  <a:srgbClr val="C00000"/>
                </a:solidFill>
                <a:latin typeface="Times New Roman" panose="02020603050405020304" pitchFamily="18" charset="0"/>
                <a:cs typeface="Times New Roman" panose="02020603050405020304" pitchFamily="18" charset="0"/>
                <a:hlinkClick r:id="rId3"/>
              </a:rPr>
              <a:t>https://ate.is/Scaling_CBE</a:t>
            </a:r>
            <a:endParaRPr lang="en-US" sz="4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3167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182737" y="94122"/>
            <a:ext cx="6706259" cy="584775"/>
          </a:xfrm>
          <a:prstGeom prst="rect">
            <a:avLst/>
          </a:prstGeom>
          <a:noFill/>
        </p:spPr>
        <p:txBody>
          <a:bodyPr wrap="none" rtlCol="0">
            <a:spAutoFit/>
          </a:bodyPr>
          <a:lstStyle/>
          <a:p>
            <a:r>
              <a:rPr lang="en-US" sz="3200" dirty="0">
                <a:solidFill>
                  <a:srgbClr val="0070C0"/>
                </a:solidFill>
              </a:rPr>
              <a:t>Why is Terra doing the CREATE Project?</a:t>
            </a:r>
          </a:p>
        </p:txBody>
      </p:sp>
      <p:pic>
        <p:nvPicPr>
          <p:cNvPr id="206" name="Picture 205">
            <a:extLst>
              <a:ext uri="{FF2B5EF4-FFF2-40B4-BE49-F238E27FC236}">
                <a16:creationId xmlns:a16="http://schemas.microsoft.com/office/drawing/2014/main" id="{59826A38-7A0E-C13A-0CB9-7B263E4F83B4}"/>
              </a:ext>
            </a:extLst>
          </p:cNvPr>
          <p:cNvPicPr>
            <a:picLocks noChangeAspect="1"/>
          </p:cNvPicPr>
          <p:nvPr/>
        </p:nvPicPr>
        <p:blipFill>
          <a:blip r:embed="rId2"/>
          <a:stretch>
            <a:fillRect/>
          </a:stretch>
        </p:blipFill>
        <p:spPr>
          <a:xfrm>
            <a:off x="38100" y="0"/>
            <a:ext cx="969828" cy="1175152"/>
          </a:xfrm>
          <a:prstGeom prst="rect">
            <a:avLst/>
          </a:prstGeom>
        </p:spPr>
      </p:pic>
      <p:sp>
        <p:nvSpPr>
          <p:cNvPr id="38" name="TextBox 37">
            <a:extLst>
              <a:ext uri="{FF2B5EF4-FFF2-40B4-BE49-F238E27FC236}">
                <a16:creationId xmlns:a16="http://schemas.microsoft.com/office/drawing/2014/main" id="{4E07281E-0276-BEEC-9BAC-3361F1689596}"/>
              </a:ext>
            </a:extLst>
          </p:cNvPr>
          <p:cNvSpPr txBox="1"/>
          <p:nvPr/>
        </p:nvSpPr>
        <p:spPr>
          <a:xfrm>
            <a:off x="3926723" y="1129772"/>
            <a:ext cx="3962273" cy="830997"/>
          </a:xfrm>
          <a:prstGeom prst="rect">
            <a:avLst/>
          </a:prstGeom>
          <a:noFill/>
        </p:spPr>
        <p:txBody>
          <a:bodyPr wrap="square" rtlCol="0">
            <a:spAutoFit/>
          </a:bodyPr>
          <a:lstStyle/>
          <a:p>
            <a:r>
              <a:rPr lang="en-US" sz="4800" b="1" dirty="0">
                <a:solidFill>
                  <a:srgbClr val="C00000"/>
                </a:solidFill>
                <a:latin typeface="Times New Roman" panose="02020603050405020304" pitchFamily="18" charset="0"/>
                <a:cs typeface="Times New Roman" panose="02020603050405020304" pitchFamily="18" charset="0"/>
              </a:rPr>
              <a:t>C R E A T E</a:t>
            </a:r>
            <a:endParaRPr lang="en-US" sz="4800" dirty="0">
              <a:solidFill>
                <a:srgbClr val="C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13D7A4C-0A1A-263B-60D8-B67418469F43}"/>
              </a:ext>
            </a:extLst>
          </p:cNvPr>
          <p:cNvSpPr txBox="1"/>
          <p:nvPr/>
        </p:nvSpPr>
        <p:spPr>
          <a:xfrm>
            <a:off x="1654175" y="4310910"/>
            <a:ext cx="8921750"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NSF </a:t>
            </a:r>
            <a:r>
              <a:rPr lang="en-US" sz="2400" dirty="0">
                <a:solidFill>
                  <a:srgbClr val="0070C0"/>
                </a:solidFill>
                <a:latin typeface="Times New Roman" panose="02020603050405020304" pitchFamily="18" charset="0"/>
                <a:cs typeface="Times New Roman" panose="02020603050405020304" pitchFamily="18" charset="0"/>
              </a:rPr>
              <a:t>uses the phrase: Developing a </a:t>
            </a:r>
            <a:r>
              <a:rPr lang="en-US" sz="2400" b="1" dirty="0">
                <a:solidFill>
                  <a:srgbClr val="0070C0"/>
                </a:solidFill>
                <a:latin typeface="Times New Roman" panose="02020603050405020304" pitchFamily="18" charset="0"/>
                <a:cs typeface="Times New Roman" panose="02020603050405020304" pitchFamily="18" charset="0"/>
              </a:rPr>
              <a:t>More Qualified Technician</a:t>
            </a:r>
          </a:p>
        </p:txBody>
      </p:sp>
      <p:sp>
        <p:nvSpPr>
          <p:cNvPr id="4" name="TextBox 3">
            <a:extLst>
              <a:ext uri="{FF2B5EF4-FFF2-40B4-BE49-F238E27FC236}">
                <a16:creationId xmlns:a16="http://schemas.microsoft.com/office/drawing/2014/main" id="{5FFF162E-480D-D0F1-6222-FE79706CB7FE}"/>
              </a:ext>
            </a:extLst>
          </p:cNvPr>
          <p:cNvSpPr txBox="1"/>
          <p:nvPr/>
        </p:nvSpPr>
        <p:spPr>
          <a:xfrm>
            <a:off x="412750" y="3283234"/>
            <a:ext cx="11404600" cy="461665"/>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Students to develop more applicable </a:t>
            </a:r>
            <a:r>
              <a:rPr lang="en-US" sz="2400" b="1" dirty="0">
                <a:solidFill>
                  <a:srgbClr val="0070C0"/>
                </a:solidFill>
                <a:latin typeface="Times New Roman" panose="02020603050405020304" pitchFamily="18" charset="0"/>
                <a:cs typeface="Times New Roman" panose="02020603050405020304" pitchFamily="18" charset="0"/>
              </a:rPr>
              <a:t>Hands-On Technical Skills </a:t>
            </a:r>
            <a:r>
              <a:rPr lang="en-US" sz="2400" dirty="0">
                <a:solidFill>
                  <a:srgbClr val="0070C0"/>
                </a:solidFill>
                <a:latin typeface="Times New Roman" panose="02020603050405020304" pitchFamily="18" charset="0"/>
                <a:cs typeface="Times New Roman" panose="02020603050405020304" pitchFamily="18" charset="0"/>
              </a:rPr>
              <a:t>than in previous courses  </a:t>
            </a:r>
          </a:p>
        </p:txBody>
      </p:sp>
      <p:sp>
        <p:nvSpPr>
          <p:cNvPr id="3" name="TextBox 2">
            <a:extLst>
              <a:ext uri="{FF2B5EF4-FFF2-40B4-BE49-F238E27FC236}">
                <a16:creationId xmlns:a16="http://schemas.microsoft.com/office/drawing/2014/main" id="{AFCC0BAB-B837-C489-9E3E-2423D9CD5D8E}"/>
              </a:ext>
            </a:extLst>
          </p:cNvPr>
          <p:cNvSpPr txBox="1"/>
          <p:nvPr/>
        </p:nvSpPr>
        <p:spPr>
          <a:xfrm>
            <a:off x="1346319" y="2194003"/>
            <a:ext cx="9728077"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C</a:t>
            </a:r>
            <a:r>
              <a:rPr lang="en-US" sz="2800" dirty="0">
                <a:solidFill>
                  <a:srgbClr val="0070C0"/>
                </a:solidFill>
                <a:latin typeface="Times New Roman" panose="02020603050405020304" pitchFamily="18" charset="0"/>
                <a:cs typeface="Times New Roman" panose="02020603050405020304" pitchFamily="18" charset="0"/>
              </a:rPr>
              <a:t>reating</a:t>
            </a:r>
            <a:r>
              <a:rPr lang="en-US" sz="2800" b="1" dirty="0">
                <a:solidFill>
                  <a:srgbClr val="0070C0"/>
                </a:solidFill>
                <a:latin typeface="Times New Roman" panose="02020603050405020304" pitchFamily="18" charset="0"/>
                <a:cs typeface="Times New Roman" panose="02020603050405020304" pitchFamily="18" charset="0"/>
              </a:rPr>
              <a:t> R</a:t>
            </a:r>
            <a:r>
              <a:rPr lang="en-US" sz="2800" dirty="0">
                <a:solidFill>
                  <a:srgbClr val="0070C0"/>
                </a:solidFill>
                <a:latin typeface="Times New Roman" panose="02020603050405020304" pitchFamily="18" charset="0"/>
                <a:cs typeface="Times New Roman" panose="02020603050405020304" pitchFamily="18" charset="0"/>
              </a:rPr>
              <a:t>elevant</a:t>
            </a:r>
            <a:r>
              <a:rPr lang="en-US" sz="2800" b="1" dirty="0">
                <a:solidFill>
                  <a:srgbClr val="0070C0"/>
                </a:solidFill>
                <a:latin typeface="Times New Roman" panose="02020603050405020304" pitchFamily="18" charset="0"/>
                <a:cs typeface="Times New Roman" panose="02020603050405020304" pitchFamily="18" charset="0"/>
              </a:rPr>
              <a:t>, E</a:t>
            </a:r>
            <a:r>
              <a:rPr lang="en-US" sz="2800" dirty="0">
                <a:solidFill>
                  <a:srgbClr val="0070C0"/>
                </a:solidFill>
                <a:latin typeface="Times New Roman" panose="02020603050405020304" pitchFamily="18" charset="0"/>
                <a:cs typeface="Times New Roman" panose="02020603050405020304" pitchFamily="18" charset="0"/>
              </a:rPr>
              <a:t>ffective</a:t>
            </a:r>
            <a:r>
              <a:rPr lang="en-US" sz="2800" b="1" dirty="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and</a:t>
            </a:r>
            <a:r>
              <a:rPr lang="en-US" sz="2800" b="1" dirty="0">
                <a:solidFill>
                  <a:srgbClr val="0070C0"/>
                </a:solidFill>
                <a:latin typeface="Times New Roman" panose="02020603050405020304" pitchFamily="18" charset="0"/>
                <a:cs typeface="Times New Roman" panose="02020603050405020304" pitchFamily="18" charset="0"/>
              </a:rPr>
              <a:t> A</a:t>
            </a:r>
            <a:r>
              <a:rPr lang="en-US" sz="2800" dirty="0">
                <a:solidFill>
                  <a:srgbClr val="0070C0"/>
                </a:solidFill>
                <a:latin typeface="Times New Roman" panose="02020603050405020304" pitchFamily="18" charset="0"/>
                <a:cs typeface="Times New Roman" panose="02020603050405020304" pitchFamily="18" charset="0"/>
              </a:rPr>
              <a:t>ccessible</a:t>
            </a:r>
            <a:r>
              <a:rPr lang="en-US" sz="2800" b="1" dirty="0">
                <a:solidFill>
                  <a:srgbClr val="0070C0"/>
                </a:solidFill>
                <a:latin typeface="Times New Roman" panose="02020603050405020304" pitchFamily="18" charset="0"/>
                <a:cs typeface="Times New Roman" panose="02020603050405020304" pitchFamily="18" charset="0"/>
              </a:rPr>
              <a:t> T</a:t>
            </a:r>
            <a:r>
              <a:rPr lang="en-US" sz="2800" dirty="0">
                <a:solidFill>
                  <a:srgbClr val="0070C0"/>
                </a:solidFill>
                <a:latin typeface="Times New Roman" panose="02020603050405020304" pitchFamily="18" charset="0"/>
                <a:cs typeface="Times New Roman" panose="02020603050405020304" pitchFamily="18" charset="0"/>
              </a:rPr>
              <a:t>echnical</a:t>
            </a:r>
            <a:r>
              <a:rPr lang="en-US" sz="2800" b="1" dirty="0">
                <a:solidFill>
                  <a:srgbClr val="0070C0"/>
                </a:solidFill>
                <a:latin typeface="Times New Roman" panose="02020603050405020304" pitchFamily="18" charset="0"/>
                <a:cs typeface="Times New Roman" panose="02020603050405020304" pitchFamily="18" charset="0"/>
              </a:rPr>
              <a:t> E</a:t>
            </a:r>
            <a:r>
              <a:rPr lang="en-US" sz="2800" dirty="0">
                <a:solidFill>
                  <a:srgbClr val="0070C0"/>
                </a:solidFill>
                <a:latin typeface="Times New Roman" panose="02020603050405020304" pitchFamily="18" charset="0"/>
                <a:cs typeface="Times New Roman" panose="02020603050405020304" pitchFamily="18" charset="0"/>
              </a:rPr>
              <a:t>ducation</a:t>
            </a:r>
          </a:p>
        </p:txBody>
      </p:sp>
      <p:sp>
        <p:nvSpPr>
          <p:cNvPr id="5" name="TextBox 4">
            <a:extLst>
              <a:ext uri="{FF2B5EF4-FFF2-40B4-BE49-F238E27FC236}">
                <a16:creationId xmlns:a16="http://schemas.microsoft.com/office/drawing/2014/main" id="{EDEE064E-B8F0-1833-5496-B32A9793E9CA}"/>
              </a:ext>
            </a:extLst>
          </p:cNvPr>
          <p:cNvSpPr txBox="1"/>
          <p:nvPr/>
        </p:nvSpPr>
        <p:spPr>
          <a:xfrm>
            <a:off x="365125" y="5338587"/>
            <a:ext cx="11499850" cy="1200329"/>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Reduce the Product Variance: </a:t>
            </a:r>
            <a:r>
              <a:rPr lang="en-US" sz="2400" dirty="0">
                <a:solidFill>
                  <a:srgbClr val="0070C0"/>
                </a:solidFill>
                <a:latin typeface="Times New Roman" panose="02020603050405020304" pitchFamily="18" charset="0"/>
                <a:cs typeface="Times New Roman" panose="02020603050405020304" pitchFamily="18" charset="0"/>
              </a:rPr>
              <a:t>Which means that all students in the PLC courses will have the same learning experience, no matter who the Instructor is.  All the base level material is found in the LMS.</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4398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182737" y="94122"/>
            <a:ext cx="7683963" cy="584775"/>
          </a:xfrm>
          <a:prstGeom prst="rect">
            <a:avLst/>
          </a:prstGeom>
          <a:noFill/>
        </p:spPr>
        <p:txBody>
          <a:bodyPr wrap="none" rtlCol="0">
            <a:spAutoFit/>
          </a:bodyPr>
          <a:lstStyle/>
          <a:p>
            <a:r>
              <a:rPr lang="en-US" sz="3200" dirty="0">
                <a:solidFill>
                  <a:srgbClr val="0070C0"/>
                </a:solidFill>
              </a:rPr>
              <a:t>What is Competency-Based Education (CBE)?</a:t>
            </a:r>
          </a:p>
        </p:txBody>
      </p:sp>
      <p:pic>
        <p:nvPicPr>
          <p:cNvPr id="206" name="Picture 205">
            <a:extLst>
              <a:ext uri="{FF2B5EF4-FFF2-40B4-BE49-F238E27FC236}">
                <a16:creationId xmlns:a16="http://schemas.microsoft.com/office/drawing/2014/main" id="{59826A38-7A0E-C13A-0CB9-7B263E4F83B4}"/>
              </a:ext>
            </a:extLst>
          </p:cNvPr>
          <p:cNvPicPr>
            <a:picLocks noChangeAspect="1"/>
          </p:cNvPicPr>
          <p:nvPr/>
        </p:nvPicPr>
        <p:blipFill>
          <a:blip r:embed="rId2"/>
          <a:stretch>
            <a:fillRect/>
          </a:stretch>
        </p:blipFill>
        <p:spPr>
          <a:xfrm>
            <a:off x="38100" y="0"/>
            <a:ext cx="969828" cy="1175152"/>
          </a:xfrm>
          <a:prstGeom prst="rect">
            <a:avLst/>
          </a:prstGeom>
        </p:spPr>
      </p:pic>
      <p:sp>
        <p:nvSpPr>
          <p:cNvPr id="6" name="Google Shape;293;g5cbcf68ca2_0_21">
            <a:extLst>
              <a:ext uri="{FF2B5EF4-FFF2-40B4-BE49-F238E27FC236}">
                <a16:creationId xmlns:a16="http://schemas.microsoft.com/office/drawing/2014/main" id="{402BB10C-14FA-D576-F4B4-94073AD72E04}"/>
              </a:ext>
            </a:extLst>
          </p:cNvPr>
          <p:cNvSpPr txBox="1">
            <a:spLocks/>
          </p:cNvSpPr>
          <p:nvPr/>
        </p:nvSpPr>
        <p:spPr>
          <a:xfrm>
            <a:off x="363940" y="1680050"/>
            <a:ext cx="11464119" cy="45261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Clr>
                <a:srgbClr val="0070C0"/>
              </a:buClr>
              <a:buSzPts val="3600"/>
              <a:buFont typeface="Arial" panose="020B0604020202020204" pitchFamily="34" charset="0"/>
              <a:buNone/>
            </a:pPr>
            <a:r>
              <a:rPr lang="en-US" sz="3200" dirty="0">
                <a:solidFill>
                  <a:srgbClr val="0070C0"/>
                </a:solidFill>
                <a:latin typeface="Times New Roman" panose="02020603050405020304" pitchFamily="18" charset="0"/>
                <a:cs typeface="Times New Roman" panose="02020603050405020304" pitchFamily="18" charset="0"/>
              </a:rPr>
              <a:t>Competency-based Education consists of two components:</a:t>
            </a:r>
          </a:p>
          <a:p>
            <a:pPr marL="0" indent="0">
              <a:lnSpc>
                <a:spcPct val="80000"/>
              </a:lnSpc>
              <a:spcBef>
                <a:spcPts val="0"/>
              </a:spcBef>
              <a:buClr>
                <a:srgbClr val="0070C0"/>
              </a:buClr>
              <a:buSzPts val="3600"/>
              <a:buFont typeface="Arial" panose="020B0604020202020204" pitchFamily="34" charset="0"/>
              <a:buNone/>
            </a:pPr>
            <a:endParaRPr lang="en-US" sz="3200" dirty="0">
              <a:solidFill>
                <a:srgbClr val="0070C0"/>
              </a:solidFill>
              <a:latin typeface="Times New Roman" panose="02020603050405020304" pitchFamily="18" charset="0"/>
              <a:cs typeface="Times New Roman" panose="02020603050405020304" pitchFamily="18" charset="0"/>
            </a:endParaRPr>
          </a:p>
          <a:p>
            <a:pPr marL="342900" lvl="1" indent="0">
              <a:lnSpc>
                <a:spcPct val="80000"/>
              </a:lnSpc>
              <a:spcBef>
                <a:spcPts val="0"/>
              </a:spcBef>
              <a:buClr>
                <a:srgbClr val="0070C0"/>
              </a:buClr>
              <a:buSzPts val="3600"/>
              <a:buFont typeface="Arial" panose="020B0604020202020204" pitchFamily="34" charset="0"/>
              <a:buNone/>
            </a:pPr>
            <a:r>
              <a:rPr lang="en-US" sz="3200" b="1" dirty="0">
                <a:solidFill>
                  <a:srgbClr val="0070C0"/>
                </a:solidFill>
                <a:latin typeface="Times New Roman" panose="02020603050405020304" pitchFamily="18" charset="0"/>
                <a:cs typeface="Times New Roman" panose="02020603050405020304" pitchFamily="18" charset="0"/>
              </a:rPr>
              <a:t>*Mastery of Skills</a:t>
            </a:r>
            <a:r>
              <a:rPr lang="en-US" sz="3200" dirty="0">
                <a:solidFill>
                  <a:srgbClr val="0070C0"/>
                </a:solidFill>
                <a:latin typeface="Times New Roman" panose="02020603050405020304" pitchFamily="18" charset="0"/>
                <a:cs typeface="Times New Roman" panose="02020603050405020304" pitchFamily="18" charset="0"/>
              </a:rPr>
              <a:t> - The CBE course is typically parsed into modules, with knowledge assessments in each module that must be passed at an acceptable level, and Performance Assessments that must be passed at 100% (mastery).</a:t>
            </a:r>
          </a:p>
          <a:p>
            <a:pPr marL="342900" lvl="1" indent="0">
              <a:lnSpc>
                <a:spcPct val="80000"/>
              </a:lnSpc>
              <a:spcBef>
                <a:spcPts val="0"/>
              </a:spcBef>
              <a:buClr>
                <a:srgbClr val="0070C0"/>
              </a:buClr>
              <a:buSzPts val="3600"/>
              <a:buFont typeface="Arial" panose="020B0604020202020204" pitchFamily="34" charset="0"/>
              <a:buNone/>
            </a:pPr>
            <a:endParaRPr lang="en-US" sz="3200" dirty="0">
              <a:solidFill>
                <a:srgbClr val="0070C0"/>
              </a:solidFill>
              <a:latin typeface="Times New Roman" panose="02020603050405020304" pitchFamily="18" charset="0"/>
              <a:cs typeface="Times New Roman" panose="02020603050405020304" pitchFamily="18" charset="0"/>
            </a:endParaRPr>
          </a:p>
          <a:p>
            <a:pPr marL="342900" lvl="1" indent="0">
              <a:lnSpc>
                <a:spcPct val="80000"/>
              </a:lnSpc>
              <a:spcBef>
                <a:spcPts val="0"/>
              </a:spcBef>
              <a:buClr>
                <a:srgbClr val="0070C0"/>
              </a:buClr>
              <a:buSzPts val="3600"/>
              <a:buFont typeface="Arial" panose="020B0604020202020204" pitchFamily="34" charset="0"/>
              <a:buNone/>
            </a:pPr>
            <a:r>
              <a:rPr lang="en-US" sz="3200" b="1" dirty="0">
                <a:solidFill>
                  <a:srgbClr val="0070C0"/>
                </a:solidFill>
                <a:latin typeface="Times New Roman" panose="02020603050405020304" pitchFamily="18" charset="0"/>
                <a:cs typeface="Times New Roman" panose="02020603050405020304" pitchFamily="18" charset="0"/>
              </a:rPr>
              <a:t>*Flexible Pacing</a:t>
            </a:r>
            <a:r>
              <a:rPr lang="en-US" sz="3200" dirty="0">
                <a:solidFill>
                  <a:srgbClr val="0070C0"/>
                </a:solidFill>
                <a:latin typeface="Times New Roman" panose="02020603050405020304" pitchFamily="18" charset="0"/>
                <a:cs typeface="Times New Roman" panose="02020603050405020304" pitchFamily="18" charset="0"/>
              </a:rPr>
              <a:t> - Student will progress through a course at their pace of learning (and of course mastery).  Some students will finish early, and some will take a little longer.</a:t>
            </a:r>
            <a:endParaRPr lang="en-US" sz="3200" dirty="0">
              <a:solidFill>
                <a:srgbClr val="0070C0"/>
              </a:solidFill>
            </a:endParaRPr>
          </a:p>
          <a:p>
            <a:pPr indent="0">
              <a:lnSpc>
                <a:spcPct val="80000"/>
              </a:lnSpc>
              <a:buClr>
                <a:schemeClr val="dk1"/>
              </a:buClr>
              <a:buSzPts val="3600"/>
              <a:buFont typeface="Arial" panose="020B0604020202020204" pitchFamily="34" charset="0"/>
              <a:buNone/>
            </a:pPr>
            <a:endParaRPr lang="en-US" sz="3600" dirty="0">
              <a:solidFill>
                <a:srgbClr val="C00000"/>
              </a:solidFill>
            </a:endParaRPr>
          </a:p>
          <a:p>
            <a:pPr indent="0">
              <a:lnSpc>
                <a:spcPct val="80000"/>
              </a:lnSpc>
              <a:buClr>
                <a:schemeClr val="dk1"/>
              </a:buClr>
              <a:buSzPts val="3600"/>
              <a:buFont typeface="Arial" panose="020B0604020202020204" pitchFamily="34" charset="0"/>
              <a:buNone/>
            </a:pPr>
            <a:endParaRPr lang="en-US" sz="3600" dirty="0">
              <a:solidFill>
                <a:srgbClr val="C00000"/>
              </a:solidFill>
            </a:endParaRPr>
          </a:p>
        </p:txBody>
      </p:sp>
    </p:spTree>
    <p:extLst>
      <p:ext uri="{BB962C8B-B14F-4D97-AF65-F5344CB8AC3E}">
        <p14:creationId xmlns:p14="http://schemas.microsoft.com/office/powerpoint/2010/main" val="3301873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0C2E698-9165-1753-441B-C4A4E5897144}"/>
              </a:ext>
            </a:extLst>
          </p:cNvPr>
          <p:cNvGrpSpPr/>
          <p:nvPr/>
        </p:nvGrpSpPr>
        <p:grpSpPr>
          <a:xfrm>
            <a:off x="458891" y="1163965"/>
            <a:ext cx="815544" cy="2255931"/>
            <a:chOff x="925616" y="1102458"/>
            <a:chExt cx="815544" cy="2255931"/>
          </a:xfrm>
        </p:grpSpPr>
        <p:grpSp>
          <p:nvGrpSpPr>
            <p:cNvPr id="25" name="Group 24">
              <a:extLst>
                <a:ext uri="{FF2B5EF4-FFF2-40B4-BE49-F238E27FC236}">
                  <a16:creationId xmlns:a16="http://schemas.microsoft.com/office/drawing/2014/main" id="{2F8A05E6-E671-6CAB-D911-C84B68E521E1}"/>
                </a:ext>
              </a:extLst>
            </p:cNvPr>
            <p:cNvGrpSpPr/>
            <p:nvPr/>
          </p:nvGrpSpPr>
          <p:grpSpPr>
            <a:xfrm>
              <a:off x="925616" y="1333500"/>
              <a:ext cx="815544" cy="2024889"/>
              <a:chOff x="925616" y="1333500"/>
              <a:chExt cx="815544" cy="2024889"/>
            </a:xfrm>
          </p:grpSpPr>
          <p:sp>
            <p:nvSpPr>
              <p:cNvPr id="2" name="Rectangle 1">
                <a:extLst>
                  <a:ext uri="{FF2B5EF4-FFF2-40B4-BE49-F238E27FC236}">
                    <a16:creationId xmlns:a16="http://schemas.microsoft.com/office/drawing/2014/main" id="{5D351C40-0FE6-90FF-C926-810F84C2434F}"/>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B5CD054-5FA8-E350-D39C-E5AB1B793D78}"/>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89754A9-4D2E-ED2C-2481-4A1631FB5F76}"/>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20" name="TextBox 19">
                <a:extLst>
                  <a:ext uri="{FF2B5EF4-FFF2-40B4-BE49-F238E27FC236}">
                    <a16:creationId xmlns:a16="http://schemas.microsoft.com/office/drawing/2014/main" id="{D3E55913-71DC-C8C1-99A9-6F514AE83285}"/>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21" name="TextBox 20">
                <a:extLst>
                  <a:ext uri="{FF2B5EF4-FFF2-40B4-BE49-F238E27FC236}">
                    <a16:creationId xmlns:a16="http://schemas.microsoft.com/office/drawing/2014/main" id="{38D17E90-A2F1-8B0A-58B2-5B19F10E5544}"/>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22" name="TextBox 21">
                <a:extLst>
                  <a:ext uri="{FF2B5EF4-FFF2-40B4-BE49-F238E27FC236}">
                    <a16:creationId xmlns:a16="http://schemas.microsoft.com/office/drawing/2014/main" id="{306031D5-6D01-2DE5-7043-FC64C56559F0}"/>
                  </a:ext>
                </a:extLst>
              </p:cNvPr>
              <p:cNvSpPr txBox="1"/>
              <p:nvPr/>
            </p:nvSpPr>
            <p:spPr>
              <a:xfrm rot="19641543">
                <a:off x="1087263" y="2693048"/>
                <a:ext cx="482824" cy="338554"/>
              </a:xfrm>
              <a:prstGeom prst="rect">
                <a:avLst/>
              </a:prstGeom>
              <a:noFill/>
            </p:spPr>
            <p:txBody>
              <a:bodyPr wrap="none" rtlCol="0">
                <a:spAutoFit/>
              </a:bodyPr>
              <a:lstStyle/>
              <a:p>
                <a:r>
                  <a:rPr lang="en-US" sz="1600" b="1" dirty="0">
                    <a:solidFill>
                      <a:srgbClr val="C00000"/>
                    </a:solidFill>
                  </a:rPr>
                  <a:t>Lab</a:t>
                </a:r>
              </a:p>
            </p:txBody>
          </p:sp>
          <p:sp>
            <p:nvSpPr>
              <p:cNvPr id="23" name="TextBox 22">
                <a:extLst>
                  <a:ext uri="{FF2B5EF4-FFF2-40B4-BE49-F238E27FC236}">
                    <a16:creationId xmlns:a16="http://schemas.microsoft.com/office/drawing/2014/main" id="{001D5B33-22B5-9C2E-CF41-765E8605E0F4}"/>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24" name="TextBox 23">
                <a:extLst>
                  <a:ext uri="{FF2B5EF4-FFF2-40B4-BE49-F238E27FC236}">
                    <a16:creationId xmlns:a16="http://schemas.microsoft.com/office/drawing/2014/main" id="{30CFB2C2-522C-D75E-9763-E442FAE11B5D}"/>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35" name="TextBox 34">
              <a:extLst>
                <a:ext uri="{FF2B5EF4-FFF2-40B4-BE49-F238E27FC236}">
                  <a16:creationId xmlns:a16="http://schemas.microsoft.com/office/drawing/2014/main" id="{3E626277-5CF6-34F8-A36C-3A2D4331AE57}"/>
                </a:ext>
              </a:extLst>
            </p:cNvPr>
            <p:cNvSpPr txBox="1"/>
            <p:nvPr/>
          </p:nvSpPr>
          <p:spPr>
            <a:xfrm>
              <a:off x="1039944" y="1102458"/>
              <a:ext cx="614271" cy="307777"/>
            </a:xfrm>
            <a:prstGeom prst="rect">
              <a:avLst/>
            </a:prstGeom>
            <a:noFill/>
          </p:spPr>
          <p:txBody>
            <a:bodyPr wrap="none" rtlCol="0">
              <a:spAutoFit/>
            </a:bodyPr>
            <a:lstStyle/>
            <a:p>
              <a:r>
                <a:rPr lang="en-US" sz="1400" b="1" dirty="0">
                  <a:solidFill>
                    <a:srgbClr val="C00000"/>
                  </a:solidFill>
                </a:rPr>
                <a:t>Wk. 1</a:t>
              </a:r>
            </a:p>
          </p:txBody>
        </p:sp>
      </p:grpSp>
      <p:grpSp>
        <p:nvGrpSpPr>
          <p:cNvPr id="37" name="Group 36">
            <a:extLst>
              <a:ext uri="{FF2B5EF4-FFF2-40B4-BE49-F238E27FC236}">
                <a16:creationId xmlns:a16="http://schemas.microsoft.com/office/drawing/2014/main" id="{DB7233D7-6D99-11F7-AB66-E2F0D5AE751A}"/>
              </a:ext>
            </a:extLst>
          </p:cNvPr>
          <p:cNvGrpSpPr/>
          <p:nvPr/>
        </p:nvGrpSpPr>
        <p:grpSpPr>
          <a:xfrm>
            <a:off x="1151683" y="1163965"/>
            <a:ext cx="815544" cy="2255931"/>
            <a:chOff x="925616" y="1102458"/>
            <a:chExt cx="815544" cy="2255931"/>
          </a:xfrm>
        </p:grpSpPr>
        <p:grpSp>
          <p:nvGrpSpPr>
            <p:cNvPr id="38" name="Group 37">
              <a:extLst>
                <a:ext uri="{FF2B5EF4-FFF2-40B4-BE49-F238E27FC236}">
                  <a16:creationId xmlns:a16="http://schemas.microsoft.com/office/drawing/2014/main" id="{C1702893-9426-A873-3395-0FB0A2A19BE1}"/>
                </a:ext>
              </a:extLst>
            </p:cNvPr>
            <p:cNvGrpSpPr/>
            <p:nvPr/>
          </p:nvGrpSpPr>
          <p:grpSpPr>
            <a:xfrm>
              <a:off x="925616" y="1333500"/>
              <a:ext cx="815544" cy="2024889"/>
              <a:chOff x="925616" y="1333500"/>
              <a:chExt cx="815544" cy="2024889"/>
            </a:xfrm>
          </p:grpSpPr>
          <p:sp>
            <p:nvSpPr>
              <p:cNvPr id="40" name="Rectangle 39">
                <a:extLst>
                  <a:ext uri="{FF2B5EF4-FFF2-40B4-BE49-F238E27FC236}">
                    <a16:creationId xmlns:a16="http://schemas.microsoft.com/office/drawing/2014/main" id="{2D29F6A5-B98E-5D50-DC9E-F422A7E3A555}"/>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DB30B7C-7199-B625-EDE5-B77430A7109B}"/>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E883536-DE1C-2F0C-9551-BF06AFDD1C70}"/>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43" name="TextBox 42">
                <a:extLst>
                  <a:ext uri="{FF2B5EF4-FFF2-40B4-BE49-F238E27FC236}">
                    <a16:creationId xmlns:a16="http://schemas.microsoft.com/office/drawing/2014/main" id="{AA8E975D-F7B0-E708-94F5-71B9209F726D}"/>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44" name="TextBox 43">
                <a:extLst>
                  <a:ext uri="{FF2B5EF4-FFF2-40B4-BE49-F238E27FC236}">
                    <a16:creationId xmlns:a16="http://schemas.microsoft.com/office/drawing/2014/main" id="{AE5B2728-3B88-751B-1AC2-CF98522E8708}"/>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45" name="TextBox 44">
                <a:extLst>
                  <a:ext uri="{FF2B5EF4-FFF2-40B4-BE49-F238E27FC236}">
                    <a16:creationId xmlns:a16="http://schemas.microsoft.com/office/drawing/2014/main" id="{33CB169A-FFE0-EDF0-CC19-B530240F353F}"/>
                  </a:ext>
                </a:extLst>
              </p:cNvPr>
              <p:cNvSpPr txBox="1"/>
              <p:nvPr/>
            </p:nvSpPr>
            <p:spPr>
              <a:xfrm rot="19641543">
                <a:off x="1082337" y="2693047"/>
                <a:ext cx="482824" cy="338554"/>
              </a:xfrm>
              <a:prstGeom prst="rect">
                <a:avLst/>
              </a:prstGeom>
              <a:noFill/>
            </p:spPr>
            <p:txBody>
              <a:bodyPr wrap="none" rtlCol="0">
                <a:spAutoFit/>
              </a:bodyPr>
              <a:lstStyle/>
              <a:p>
                <a:r>
                  <a:rPr lang="en-US" sz="1600" b="1" dirty="0">
                    <a:solidFill>
                      <a:srgbClr val="C00000"/>
                    </a:solidFill>
                  </a:rPr>
                  <a:t>Lab</a:t>
                </a:r>
              </a:p>
            </p:txBody>
          </p:sp>
          <p:sp>
            <p:nvSpPr>
              <p:cNvPr id="46" name="TextBox 45">
                <a:extLst>
                  <a:ext uri="{FF2B5EF4-FFF2-40B4-BE49-F238E27FC236}">
                    <a16:creationId xmlns:a16="http://schemas.microsoft.com/office/drawing/2014/main" id="{9F7C723C-C14B-3354-E216-D4258164703D}"/>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47" name="TextBox 46">
                <a:extLst>
                  <a:ext uri="{FF2B5EF4-FFF2-40B4-BE49-F238E27FC236}">
                    <a16:creationId xmlns:a16="http://schemas.microsoft.com/office/drawing/2014/main" id="{E9F87FC5-0782-9479-6FA2-46AE816BAEDB}"/>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39" name="TextBox 38">
              <a:extLst>
                <a:ext uri="{FF2B5EF4-FFF2-40B4-BE49-F238E27FC236}">
                  <a16:creationId xmlns:a16="http://schemas.microsoft.com/office/drawing/2014/main" id="{FA84F6A7-92D7-AF35-7E83-1F44FB298A58}"/>
                </a:ext>
              </a:extLst>
            </p:cNvPr>
            <p:cNvSpPr txBox="1"/>
            <p:nvPr/>
          </p:nvSpPr>
          <p:spPr>
            <a:xfrm>
              <a:off x="1039944" y="1102458"/>
              <a:ext cx="614271" cy="307777"/>
            </a:xfrm>
            <a:prstGeom prst="rect">
              <a:avLst/>
            </a:prstGeom>
            <a:noFill/>
          </p:spPr>
          <p:txBody>
            <a:bodyPr wrap="none" rtlCol="0">
              <a:spAutoFit/>
            </a:bodyPr>
            <a:lstStyle/>
            <a:p>
              <a:r>
                <a:rPr lang="en-US" sz="1400" b="1" dirty="0">
                  <a:solidFill>
                    <a:srgbClr val="C00000"/>
                  </a:solidFill>
                </a:rPr>
                <a:t>Wk. 2</a:t>
              </a:r>
            </a:p>
          </p:txBody>
        </p:sp>
      </p:grpSp>
      <p:grpSp>
        <p:nvGrpSpPr>
          <p:cNvPr id="48" name="Group 47">
            <a:extLst>
              <a:ext uri="{FF2B5EF4-FFF2-40B4-BE49-F238E27FC236}">
                <a16:creationId xmlns:a16="http://schemas.microsoft.com/office/drawing/2014/main" id="{3DDB752E-C729-8AF2-118A-8983BEF7CD95}"/>
              </a:ext>
            </a:extLst>
          </p:cNvPr>
          <p:cNvGrpSpPr/>
          <p:nvPr/>
        </p:nvGrpSpPr>
        <p:grpSpPr>
          <a:xfrm>
            <a:off x="1844475" y="1163965"/>
            <a:ext cx="815544" cy="2255931"/>
            <a:chOff x="925616" y="1102458"/>
            <a:chExt cx="815544" cy="2255931"/>
          </a:xfrm>
        </p:grpSpPr>
        <p:grpSp>
          <p:nvGrpSpPr>
            <p:cNvPr id="49" name="Group 48">
              <a:extLst>
                <a:ext uri="{FF2B5EF4-FFF2-40B4-BE49-F238E27FC236}">
                  <a16:creationId xmlns:a16="http://schemas.microsoft.com/office/drawing/2014/main" id="{8F4707BC-4FA2-25EA-B556-6B5D8C01E8E9}"/>
                </a:ext>
              </a:extLst>
            </p:cNvPr>
            <p:cNvGrpSpPr/>
            <p:nvPr/>
          </p:nvGrpSpPr>
          <p:grpSpPr>
            <a:xfrm>
              <a:off x="925616" y="1333500"/>
              <a:ext cx="815544" cy="2024889"/>
              <a:chOff x="925616" y="1333500"/>
              <a:chExt cx="815544" cy="2024889"/>
            </a:xfrm>
          </p:grpSpPr>
          <p:sp>
            <p:nvSpPr>
              <p:cNvPr id="51" name="Rectangle 50">
                <a:extLst>
                  <a:ext uri="{FF2B5EF4-FFF2-40B4-BE49-F238E27FC236}">
                    <a16:creationId xmlns:a16="http://schemas.microsoft.com/office/drawing/2014/main" id="{8FBACCF4-9001-5470-CBD4-D22FC3E449B7}"/>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F651017-FAFA-7751-B240-31D99D85B3E6}"/>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9715D9F-74EA-F714-5E12-0AFD16AE9DB4}"/>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54" name="TextBox 53">
                <a:extLst>
                  <a:ext uri="{FF2B5EF4-FFF2-40B4-BE49-F238E27FC236}">
                    <a16:creationId xmlns:a16="http://schemas.microsoft.com/office/drawing/2014/main" id="{DC4E73CE-29AF-BAE9-F5BE-2BA4C319FBCC}"/>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55" name="TextBox 54">
                <a:extLst>
                  <a:ext uri="{FF2B5EF4-FFF2-40B4-BE49-F238E27FC236}">
                    <a16:creationId xmlns:a16="http://schemas.microsoft.com/office/drawing/2014/main" id="{64C347EF-15FD-68DE-49A6-FE32C28ECADE}"/>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56" name="TextBox 55">
                <a:extLst>
                  <a:ext uri="{FF2B5EF4-FFF2-40B4-BE49-F238E27FC236}">
                    <a16:creationId xmlns:a16="http://schemas.microsoft.com/office/drawing/2014/main" id="{8E560102-58C9-BE85-761A-E8B35E767D30}"/>
                  </a:ext>
                </a:extLst>
              </p:cNvPr>
              <p:cNvSpPr txBox="1"/>
              <p:nvPr/>
            </p:nvSpPr>
            <p:spPr>
              <a:xfrm rot="19641543">
                <a:off x="1077905" y="2669851"/>
                <a:ext cx="482824" cy="338554"/>
              </a:xfrm>
              <a:prstGeom prst="rect">
                <a:avLst/>
              </a:prstGeom>
              <a:noFill/>
            </p:spPr>
            <p:txBody>
              <a:bodyPr wrap="none" rtlCol="0">
                <a:spAutoFit/>
              </a:bodyPr>
              <a:lstStyle/>
              <a:p>
                <a:r>
                  <a:rPr lang="en-US" sz="1600" b="1" dirty="0">
                    <a:solidFill>
                      <a:srgbClr val="C00000"/>
                    </a:solidFill>
                  </a:rPr>
                  <a:t>Lab</a:t>
                </a:r>
              </a:p>
            </p:txBody>
          </p:sp>
          <p:sp>
            <p:nvSpPr>
              <p:cNvPr id="57" name="TextBox 56">
                <a:extLst>
                  <a:ext uri="{FF2B5EF4-FFF2-40B4-BE49-F238E27FC236}">
                    <a16:creationId xmlns:a16="http://schemas.microsoft.com/office/drawing/2014/main" id="{78D31D7C-FEAA-F2BD-FFC2-BC9DBE5EADC4}"/>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58" name="TextBox 57">
                <a:extLst>
                  <a:ext uri="{FF2B5EF4-FFF2-40B4-BE49-F238E27FC236}">
                    <a16:creationId xmlns:a16="http://schemas.microsoft.com/office/drawing/2014/main" id="{9D453508-D7F5-7E7E-11B1-8414093F82F1}"/>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50" name="TextBox 49">
              <a:extLst>
                <a:ext uri="{FF2B5EF4-FFF2-40B4-BE49-F238E27FC236}">
                  <a16:creationId xmlns:a16="http://schemas.microsoft.com/office/drawing/2014/main" id="{7E08C229-902B-23BC-818A-A88065CA44F2}"/>
                </a:ext>
              </a:extLst>
            </p:cNvPr>
            <p:cNvSpPr txBox="1"/>
            <p:nvPr/>
          </p:nvSpPr>
          <p:spPr>
            <a:xfrm>
              <a:off x="1039944" y="1102458"/>
              <a:ext cx="614271" cy="307777"/>
            </a:xfrm>
            <a:prstGeom prst="rect">
              <a:avLst/>
            </a:prstGeom>
            <a:noFill/>
          </p:spPr>
          <p:txBody>
            <a:bodyPr wrap="none" rtlCol="0">
              <a:spAutoFit/>
            </a:bodyPr>
            <a:lstStyle/>
            <a:p>
              <a:r>
                <a:rPr lang="en-US" sz="1400" b="1" dirty="0">
                  <a:solidFill>
                    <a:srgbClr val="C00000"/>
                  </a:solidFill>
                </a:rPr>
                <a:t>Wk. 3</a:t>
              </a:r>
            </a:p>
          </p:txBody>
        </p:sp>
      </p:grpSp>
      <p:grpSp>
        <p:nvGrpSpPr>
          <p:cNvPr id="59" name="Group 58">
            <a:extLst>
              <a:ext uri="{FF2B5EF4-FFF2-40B4-BE49-F238E27FC236}">
                <a16:creationId xmlns:a16="http://schemas.microsoft.com/office/drawing/2014/main" id="{EBE70BF6-622B-A4D4-3510-41043D4929B6}"/>
              </a:ext>
            </a:extLst>
          </p:cNvPr>
          <p:cNvGrpSpPr/>
          <p:nvPr/>
        </p:nvGrpSpPr>
        <p:grpSpPr>
          <a:xfrm>
            <a:off x="2537267" y="1163965"/>
            <a:ext cx="815544" cy="2255931"/>
            <a:chOff x="925616" y="1102458"/>
            <a:chExt cx="815544" cy="2255931"/>
          </a:xfrm>
        </p:grpSpPr>
        <p:grpSp>
          <p:nvGrpSpPr>
            <p:cNvPr id="60" name="Group 59">
              <a:extLst>
                <a:ext uri="{FF2B5EF4-FFF2-40B4-BE49-F238E27FC236}">
                  <a16:creationId xmlns:a16="http://schemas.microsoft.com/office/drawing/2014/main" id="{2C382E4F-4010-67B2-7700-23B47ED3AC4C}"/>
                </a:ext>
              </a:extLst>
            </p:cNvPr>
            <p:cNvGrpSpPr/>
            <p:nvPr/>
          </p:nvGrpSpPr>
          <p:grpSpPr>
            <a:xfrm>
              <a:off x="925616" y="1333500"/>
              <a:ext cx="815544" cy="2024889"/>
              <a:chOff x="925616" y="1333500"/>
              <a:chExt cx="815544" cy="2024889"/>
            </a:xfrm>
          </p:grpSpPr>
          <p:sp>
            <p:nvSpPr>
              <p:cNvPr id="62" name="Rectangle 61">
                <a:extLst>
                  <a:ext uri="{FF2B5EF4-FFF2-40B4-BE49-F238E27FC236}">
                    <a16:creationId xmlns:a16="http://schemas.microsoft.com/office/drawing/2014/main" id="{DD51E4DA-A881-0DF4-F3ED-E37233E4A173}"/>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B250E05-2264-458C-DC50-B955FA385641}"/>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110E59B-2448-DFD1-F621-558CFC02C30D}"/>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65" name="TextBox 64">
                <a:extLst>
                  <a:ext uri="{FF2B5EF4-FFF2-40B4-BE49-F238E27FC236}">
                    <a16:creationId xmlns:a16="http://schemas.microsoft.com/office/drawing/2014/main" id="{60CB52AB-19A6-B35B-0458-6595200F5796}"/>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66" name="TextBox 65">
                <a:extLst>
                  <a:ext uri="{FF2B5EF4-FFF2-40B4-BE49-F238E27FC236}">
                    <a16:creationId xmlns:a16="http://schemas.microsoft.com/office/drawing/2014/main" id="{591C2415-7BC8-B9C8-B827-4472285D025E}"/>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67" name="TextBox 66">
                <a:extLst>
                  <a:ext uri="{FF2B5EF4-FFF2-40B4-BE49-F238E27FC236}">
                    <a16:creationId xmlns:a16="http://schemas.microsoft.com/office/drawing/2014/main" id="{6D521AF3-5DA9-0387-7226-31BDA2B064D4}"/>
                  </a:ext>
                </a:extLst>
              </p:cNvPr>
              <p:cNvSpPr txBox="1"/>
              <p:nvPr/>
            </p:nvSpPr>
            <p:spPr>
              <a:xfrm rot="19641543">
                <a:off x="1071974" y="2662442"/>
                <a:ext cx="482824" cy="338554"/>
              </a:xfrm>
              <a:prstGeom prst="rect">
                <a:avLst/>
              </a:prstGeom>
              <a:noFill/>
            </p:spPr>
            <p:txBody>
              <a:bodyPr wrap="none" rtlCol="0">
                <a:spAutoFit/>
              </a:bodyPr>
              <a:lstStyle/>
              <a:p>
                <a:r>
                  <a:rPr lang="en-US" sz="1600" b="1" dirty="0">
                    <a:solidFill>
                      <a:srgbClr val="C00000"/>
                    </a:solidFill>
                  </a:rPr>
                  <a:t>Lab</a:t>
                </a:r>
              </a:p>
            </p:txBody>
          </p:sp>
          <p:sp>
            <p:nvSpPr>
              <p:cNvPr id="68" name="TextBox 67">
                <a:extLst>
                  <a:ext uri="{FF2B5EF4-FFF2-40B4-BE49-F238E27FC236}">
                    <a16:creationId xmlns:a16="http://schemas.microsoft.com/office/drawing/2014/main" id="{7F62811F-D920-69F6-0E9A-A0078A3A2B06}"/>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69" name="TextBox 68">
                <a:extLst>
                  <a:ext uri="{FF2B5EF4-FFF2-40B4-BE49-F238E27FC236}">
                    <a16:creationId xmlns:a16="http://schemas.microsoft.com/office/drawing/2014/main" id="{208EA0E8-1010-A238-CBE7-9D3EFF93143F}"/>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61" name="TextBox 60">
              <a:extLst>
                <a:ext uri="{FF2B5EF4-FFF2-40B4-BE49-F238E27FC236}">
                  <a16:creationId xmlns:a16="http://schemas.microsoft.com/office/drawing/2014/main" id="{18AABBD9-A7C6-3545-6F56-6C909A639DD6}"/>
                </a:ext>
              </a:extLst>
            </p:cNvPr>
            <p:cNvSpPr txBox="1"/>
            <p:nvPr/>
          </p:nvSpPr>
          <p:spPr>
            <a:xfrm>
              <a:off x="1039944" y="1102458"/>
              <a:ext cx="614271" cy="307777"/>
            </a:xfrm>
            <a:prstGeom prst="rect">
              <a:avLst/>
            </a:prstGeom>
            <a:noFill/>
          </p:spPr>
          <p:txBody>
            <a:bodyPr wrap="none" rtlCol="0">
              <a:spAutoFit/>
            </a:bodyPr>
            <a:lstStyle/>
            <a:p>
              <a:r>
                <a:rPr lang="en-US" sz="1400" b="1" dirty="0">
                  <a:solidFill>
                    <a:srgbClr val="C00000"/>
                  </a:solidFill>
                </a:rPr>
                <a:t>Wk. 4</a:t>
              </a:r>
            </a:p>
          </p:txBody>
        </p:sp>
      </p:grpSp>
      <p:grpSp>
        <p:nvGrpSpPr>
          <p:cNvPr id="70" name="Group 69">
            <a:extLst>
              <a:ext uri="{FF2B5EF4-FFF2-40B4-BE49-F238E27FC236}">
                <a16:creationId xmlns:a16="http://schemas.microsoft.com/office/drawing/2014/main" id="{42E61DB4-F2EB-3019-C12A-4B7BC77E1FBE}"/>
              </a:ext>
            </a:extLst>
          </p:cNvPr>
          <p:cNvGrpSpPr/>
          <p:nvPr/>
        </p:nvGrpSpPr>
        <p:grpSpPr>
          <a:xfrm>
            <a:off x="3230059" y="1163965"/>
            <a:ext cx="815544" cy="2255931"/>
            <a:chOff x="925616" y="1102458"/>
            <a:chExt cx="815544" cy="2255931"/>
          </a:xfrm>
        </p:grpSpPr>
        <p:grpSp>
          <p:nvGrpSpPr>
            <p:cNvPr id="71" name="Group 70">
              <a:extLst>
                <a:ext uri="{FF2B5EF4-FFF2-40B4-BE49-F238E27FC236}">
                  <a16:creationId xmlns:a16="http://schemas.microsoft.com/office/drawing/2014/main" id="{C94C9D21-896E-B11A-423C-6013006E05C6}"/>
                </a:ext>
              </a:extLst>
            </p:cNvPr>
            <p:cNvGrpSpPr/>
            <p:nvPr/>
          </p:nvGrpSpPr>
          <p:grpSpPr>
            <a:xfrm>
              <a:off x="925616" y="1333500"/>
              <a:ext cx="815544" cy="2024889"/>
              <a:chOff x="925616" y="1333500"/>
              <a:chExt cx="815544" cy="2024889"/>
            </a:xfrm>
          </p:grpSpPr>
          <p:sp>
            <p:nvSpPr>
              <p:cNvPr id="73" name="Rectangle 72">
                <a:extLst>
                  <a:ext uri="{FF2B5EF4-FFF2-40B4-BE49-F238E27FC236}">
                    <a16:creationId xmlns:a16="http://schemas.microsoft.com/office/drawing/2014/main" id="{86A29543-0224-F975-B43E-A22E436E6B56}"/>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428E15C-770D-5C54-3BF0-BC63E813F980}"/>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8643E9DD-E1FC-F63B-9209-58B9BB0FCE96}"/>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76" name="TextBox 75">
                <a:extLst>
                  <a:ext uri="{FF2B5EF4-FFF2-40B4-BE49-F238E27FC236}">
                    <a16:creationId xmlns:a16="http://schemas.microsoft.com/office/drawing/2014/main" id="{09677A1D-CAF7-3219-A9BD-AD7CBE631F5B}"/>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77" name="TextBox 76">
                <a:extLst>
                  <a:ext uri="{FF2B5EF4-FFF2-40B4-BE49-F238E27FC236}">
                    <a16:creationId xmlns:a16="http://schemas.microsoft.com/office/drawing/2014/main" id="{B4364614-18BE-AB8B-4F6B-FA4F449B29B3}"/>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78" name="TextBox 77">
                <a:extLst>
                  <a:ext uri="{FF2B5EF4-FFF2-40B4-BE49-F238E27FC236}">
                    <a16:creationId xmlns:a16="http://schemas.microsoft.com/office/drawing/2014/main" id="{C479F88F-50A1-64E0-3319-AB0DA1E42D68}"/>
                  </a:ext>
                </a:extLst>
              </p:cNvPr>
              <p:cNvSpPr txBox="1"/>
              <p:nvPr/>
            </p:nvSpPr>
            <p:spPr>
              <a:xfrm rot="19641543">
                <a:off x="1082337" y="2669852"/>
                <a:ext cx="482824" cy="338554"/>
              </a:xfrm>
              <a:prstGeom prst="rect">
                <a:avLst/>
              </a:prstGeom>
              <a:noFill/>
            </p:spPr>
            <p:txBody>
              <a:bodyPr wrap="none" rtlCol="0">
                <a:spAutoFit/>
              </a:bodyPr>
              <a:lstStyle/>
              <a:p>
                <a:r>
                  <a:rPr lang="en-US" sz="1600" b="1" dirty="0">
                    <a:solidFill>
                      <a:srgbClr val="C00000"/>
                    </a:solidFill>
                  </a:rPr>
                  <a:t>Lab</a:t>
                </a:r>
              </a:p>
            </p:txBody>
          </p:sp>
          <p:sp>
            <p:nvSpPr>
              <p:cNvPr id="79" name="TextBox 78">
                <a:extLst>
                  <a:ext uri="{FF2B5EF4-FFF2-40B4-BE49-F238E27FC236}">
                    <a16:creationId xmlns:a16="http://schemas.microsoft.com/office/drawing/2014/main" id="{CBA66148-B888-8732-18C3-2BB1D0322991}"/>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80" name="TextBox 79">
                <a:extLst>
                  <a:ext uri="{FF2B5EF4-FFF2-40B4-BE49-F238E27FC236}">
                    <a16:creationId xmlns:a16="http://schemas.microsoft.com/office/drawing/2014/main" id="{813FB2CC-22BC-C407-FA80-BA78F649829E}"/>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72" name="TextBox 71">
              <a:extLst>
                <a:ext uri="{FF2B5EF4-FFF2-40B4-BE49-F238E27FC236}">
                  <a16:creationId xmlns:a16="http://schemas.microsoft.com/office/drawing/2014/main" id="{2BBB8416-F882-0577-D374-DCA5E5651871}"/>
                </a:ext>
              </a:extLst>
            </p:cNvPr>
            <p:cNvSpPr txBox="1"/>
            <p:nvPr/>
          </p:nvSpPr>
          <p:spPr>
            <a:xfrm>
              <a:off x="1039944" y="1102458"/>
              <a:ext cx="614271" cy="307777"/>
            </a:xfrm>
            <a:prstGeom prst="rect">
              <a:avLst/>
            </a:prstGeom>
            <a:noFill/>
          </p:spPr>
          <p:txBody>
            <a:bodyPr wrap="none" rtlCol="0">
              <a:spAutoFit/>
            </a:bodyPr>
            <a:lstStyle/>
            <a:p>
              <a:r>
                <a:rPr lang="en-US" sz="1400" b="1" dirty="0">
                  <a:solidFill>
                    <a:srgbClr val="C00000"/>
                  </a:solidFill>
                </a:rPr>
                <a:t>Wk. 5</a:t>
              </a:r>
            </a:p>
          </p:txBody>
        </p:sp>
      </p:grpSp>
      <p:grpSp>
        <p:nvGrpSpPr>
          <p:cNvPr id="81" name="Group 80">
            <a:extLst>
              <a:ext uri="{FF2B5EF4-FFF2-40B4-BE49-F238E27FC236}">
                <a16:creationId xmlns:a16="http://schemas.microsoft.com/office/drawing/2014/main" id="{E903AE3E-1888-CDA9-38D4-9B452A79E72D}"/>
              </a:ext>
            </a:extLst>
          </p:cNvPr>
          <p:cNvGrpSpPr/>
          <p:nvPr/>
        </p:nvGrpSpPr>
        <p:grpSpPr>
          <a:xfrm>
            <a:off x="3922851" y="1163965"/>
            <a:ext cx="815544" cy="2255931"/>
            <a:chOff x="925616" y="1102458"/>
            <a:chExt cx="815544" cy="2255931"/>
          </a:xfrm>
        </p:grpSpPr>
        <p:grpSp>
          <p:nvGrpSpPr>
            <p:cNvPr id="82" name="Group 81">
              <a:extLst>
                <a:ext uri="{FF2B5EF4-FFF2-40B4-BE49-F238E27FC236}">
                  <a16:creationId xmlns:a16="http://schemas.microsoft.com/office/drawing/2014/main" id="{BCF513B8-2859-18E8-7704-44B481A47AF3}"/>
                </a:ext>
              </a:extLst>
            </p:cNvPr>
            <p:cNvGrpSpPr/>
            <p:nvPr/>
          </p:nvGrpSpPr>
          <p:grpSpPr>
            <a:xfrm>
              <a:off x="925616" y="1333500"/>
              <a:ext cx="815544" cy="2024889"/>
              <a:chOff x="925616" y="1333500"/>
              <a:chExt cx="815544" cy="2024889"/>
            </a:xfrm>
          </p:grpSpPr>
          <p:sp>
            <p:nvSpPr>
              <p:cNvPr id="84" name="Rectangle 83">
                <a:extLst>
                  <a:ext uri="{FF2B5EF4-FFF2-40B4-BE49-F238E27FC236}">
                    <a16:creationId xmlns:a16="http://schemas.microsoft.com/office/drawing/2014/main" id="{6E3DE107-F90D-31E6-381B-D78ED5F7575B}"/>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B1A32E9-508A-3648-ECB2-65D032EEF77A}"/>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FFDE60D2-2E19-4F02-5EDC-56DBA90B835F}"/>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87" name="TextBox 86">
                <a:extLst>
                  <a:ext uri="{FF2B5EF4-FFF2-40B4-BE49-F238E27FC236}">
                    <a16:creationId xmlns:a16="http://schemas.microsoft.com/office/drawing/2014/main" id="{2C398D19-A1C0-2992-465F-EBB022B3655F}"/>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88" name="TextBox 87">
                <a:extLst>
                  <a:ext uri="{FF2B5EF4-FFF2-40B4-BE49-F238E27FC236}">
                    <a16:creationId xmlns:a16="http://schemas.microsoft.com/office/drawing/2014/main" id="{857D2536-5727-0322-868F-082670DEA1A2}"/>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89" name="TextBox 88">
                <a:extLst>
                  <a:ext uri="{FF2B5EF4-FFF2-40B4-BE49-F238E27FC236}">
                    <a16:creationId xmlns:a16="http://schemas.microsoft.com/office/drawing/2014/main" id="{57DA5DF8-18F0-34B3-A5A4-A8A39FC40D62}"/>
                  </a:ext>
                </a:extLst>
              </p:cNvPr>
              <p:cNvSpPr txBox="1"/>
              <p:nvPr/>
            </p:nvSpPr>
            <p:spPr>
              <a:xfrm rot="19641543">
                <a:off x="1094188" y="2673250"/>
                <a:ext cx="482824" cy="338554"/>
              </a:xfrm>
              <a:prstGeom prst="rect">
                <a:avLst/>
              </a:prstGeom>
              <a:noFill/>
            </p:spPr>
            <p:txBody>
              <a:bodyPr wrap="none" rtlCol="0">
                <a:spAutoFit/>
              </a:bodyPr>
              <a:lstStyle/>
              <a:p>
                <a:r>
                  <a:rPr lang="en-US" sz="1600" b="1" dirty="0">
                    <a:solidFill>
                      <a:srgbClr val="C00000"/>
                    </a:solidFill>
                  </a:rPr>
                  <a:t>Lab</a:t>
                </a:r>
              </a:p>
            </p:txBody>
          </p:sp>
          <p:sp>
            <p:nvSpPr>
              <p:cNvPr id="90" name="TextBox 89">
                <a:extLst>
                  <a:ext uri="{FF2B5EF4-FFF2-40B4-BE49-F238E27FC236}">
                    <a16:creationId xmlns:a16="http://schemas.microsoft.com/office/drawing/2014/main" id="{9C71C368-9DC7-932F-D6A4-2396BB8D9311}"/>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91" name="TextBox 90">
                <a:extLst>
                  <a:ext uri="{FF2B5EF4-FFF2-40B4-BE49-F238E27FC236}">
                    <a16:creationId xmlns:a16="http://schemas.microsoft.com/office/drawing/2014/main" id="{780D8314-39DF-8B82-D445-36C650DCF648}"/>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83" name="TextBox 82">
              <a:extLst>
                <a:ext uri="{FF2B5EF4-FFF2-40B4-BE49-F238E27FC236}">
                  <a16:creationId xmlns:a16="http://schemas.microsoft.com/office/drawing/2014/main" id="{5F2D6103-C10E-4551-0CFB-A5F0FEBA1A91}"/>
                </a:ext>
              </a:extLst>
            </p:cNvPr>
            <p:cNvSpPr txBox="1"/>
            <p:nvPr/>
          </p:nvSpPr>
          <p:spPr>
            <a:xfrm>
              <a:off x="1039944" y="1102458"/>
              <a:ext cx="614271" cy="307777"/>
            </a:xfrm>
            <a:prstGeom prst="rect">
              <a:avLst/>
            </a:prstGeom>
            <a:noFill/>
          </p:spPr>
          <p:txBody>
            <a:bodyPr wrap="none" rtlCol="0">
              <a:spAutoFit/>
            </a:bodyPr>
            <a:lstStyle/>
            <a:p>
              <a:r>
                <a:rPr lang="en-US" sz="1400" b="1" dirty="0">
                  <a:solidFill>
                    <a:srgbClr val="C00000"/>
                  </a:solidFill>
                </a:rPr>
                <a:t>Wk. 6</a:t>
              </a:r>
            </a:p>
          </p:txBody>
        </p:sp>
      </p:grpSp>
      <p:grpSp>
        <p:nvGrpSpPr>
          <p:cNvPr id="92" name="Group 91">
            <a:extLst>
              <a:ext uri="{FF2B5EF4-FFF2-40B4-BE49-F238E27FC236}">
                <a16:creationId xmlns:a16="http://schemas.microsoft.com/office/drawing/2014/main" id="{242277A9-7D47-18C2-4F55-88E9C1AFBC71}"/>
              </a:ext>
            </a:extLst>
          </p:cNvPr>
          <p:cNvGrpSpPr/>
          <p:nvPr/>
        </p:nvGrpSpPr>
        <p:grpSpPr>
          <a:xfrm>
            <a:off x="4615643" y="1163965"/>
            <a:ext cx="815544" cy="2255931"/>
            <a:chOff x="925616" y="1102458"/>
            <a:chExt cx="815544" cy="2255931"/>
          </a:xfrm>
        </p:grpSpPr>
        <p:grpSp>
          <p:nvGrpSpPr>
            <p:cNvPr id="93" name="Group 92">
              <a:extLst>
                <a:ext uri="{FF2B5EF4-FFF2-40B4-BE49-F238E27FC236}">
                  <a16:creationId xmlns:a16="http://schemas.microsoft.com/office/drawing/2014/main" id="{E432E027-D5EF-6B65-66B4-E2F8AF40BA3B}"/>
                </a:ext>
              </a:extLst>
            </p:cNvPr>
            <p:cNvGrpSpPr/>
            <p:nvPr/>
          </p:nvGrpSpPr>
          <p:grpSpPr>
            <a:xfrm>
              <a:off x="925616" y="1333500"/>
              <a:ext cx="815544" cy="2024889"/>
              <a:chOff x="925616" y="1333500"/>
              <a:chExt cx="815544" cy="2024889"/>
            </a:xfrm>
          </p:grpSpPr>
          <p:sp>
            <p:nvSpPr>
              <p:cNvPr id="95" name="Rectangle 94">
                <a:extLst>
                  <a:ext uri="{FF2B5EF4-FFF2-40B4-BE49-F238E27FC236}">
                    <a16:creationId xmlns:a16="http://schemas.microsoft.com/office/drawing/2014/main" id="{C50A75F9-36C3-270E-7A95-5848D9BC3B97}"/>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F8A0E4A-9F71-3F60-3832-18263283E209}"/>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98AEFFC3-1D84-0FC8-3D29-348416227379}"/>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98" name="TextBox 97">
                <a:extLst>
                  <a:ext uri="{FF2B5EF4-FFF2-40B4-BE49-F238E27FC236}">
                    <a16:creationId xmlns:a16="http://schemas.microsoft.com/office/drawing/2014/main" id="{FBA51C5F-D056-9395-7BDC-99FFFCDC3606}"/>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99" name="TextBox 98">
                <a:extLst>
                  <a:ext uri="{FF2B5EF4-FFF2-40B4-BE49-F238E27FC236}">
                    <a16:creationId xmlns:a16="http://schemas.microsoft.com/office/drawing/2014/main" id="{B24485CD-EFAD-4B4F-4ECC-8240CAF1E2F0}"/>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100" name="TextBox 99">
                <a:extLst>
                  <a:ext uri="{FF2B5EF4-FFF2-40B4-BE49-F238E27FC236}">
                    <a16:creationId xmlns:a16="http://schemas.microsoft.com/office/drawing/2014/main" id="{CA62FE6E-55B6-9EAE-6A9B-32ED0F9F0780}"/>
                  </a:ext>
                </a:extLst>
              </p:cNvPr>
              <p:cNvSpPr txBox="1"/>
              <p:nvPr/>
            </p:nvSpPr>
            <p:spPr>
              <a:xfrm rot="19641543">
                <a:off x="1082338" y="2682158"/>
                <a:ext cx="482824" cy="338554"/>
              </a:xfrm>
              <a:prstGeom prst="rect">
                <a:avLst/>
              </a:prstGeom>
              <a:noFill/>
            </p:spPr>
            <p:txBody>
              <a:bodyPr wrap="none" rtlCol="0">
                <a:spAutoFit/>
              </a:bodyPr>
              <a:lstStyle/>
              <a:p>
                <a:r>
                  <a:rPr lang="en-US" sz="1600" b="1" dirty="0">
                    <a:solidFill>
                      <a:srgbClr val="C00000"/>
                    </a:solidFill>
                  </a:rPr>
                  <a:t>Lab</a:t>
                </a:r>
              </a:p>
            </p:txBody>
          </p:sp>
          <p:sp>
            <p:nvSpPr>
              <p:cNvPr id="101" name="TextBox 100">
                <a:extLst>
                  <a:ext uri="{FF2B5EF4-FFF2-40B4-BE49-F238E27FC236}">
                    <a16:creationId xmlns:a16="http://schemas.microsoft.com/office/drawing/2014/main" id="{EC9B3A5D-FBCC-A5A1-5F13-5FBFE896B53D}"/>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102" name="TextBox 101">
                <a:extLst>
                  <a:ext uri="{FF2B5EF4-FFF2-40B4-BE49-F238E27FC236}">
                    <a16:creationId xmlns:a16="http://schemas.microsoft.com/office/drawing/2014/main" id="{2037B182-AC5E-312E-FD7A-1A19352F1363}"/>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94" name="TextBox 93">
              <a:extLst>
                <a:ext uri="{FF2B5EF4-FFF2-40B4-BE49-F238E27FC236}">
                  <a16:creationId xmlns:a16="http://schemas.microsoft.com/office/drawing/2014/main" id="{E266B9D5-98B8-3012-C4F4-46AAC59498CA}"/>
                </a:ext>
              </a:extLst>
            </p:cNvPr>
            <p:cNvSpPr txBox="1"/>
            <p:nvPr/>
          </p:nvSpPr>
          <p:spPr>
            <a:xfrm>
              <a:off x="1039944" y="1102458"/>
              <a:ext cx="614271" cy="307777"/>
            </a:xfrm>
            <a:prstGeom prst="rect">
              <a:avLst/>
            </a:prstGeom>
            <a:noFill/>
          </p:spPr>
          <p:txBody>
            <a:bodyPr wrap="none" rtlCol="0">
              <a:spAutoFit/>
            </a:bodyPr>
            <a:lstStyle/>
            <a:p>
              <a:r>
                <a:rPr lang="en-US" sz="1400" b="1" dirty="0">
                  <a:solidFill>
                    <a:srgbClr val="C00000"/>
                  </a:solidFill>
                </a:rPr>
                <a:t>Wk. 7</a:t>
              </a:r>
            </a:p>
          </p:txBody>
        </p:sp>
      </p:grpSp>
      <p:grpSp>
        <p:nvGrpSpPr>
          <p:cNvPr id="103" name="Group 102">
            <a:extLst>
              <a:ext uri="{FF2B5EF4-FFF2-40B4-BE49-F238E27FC236}">
                <a16:creationId xmlns:a16="http://schemas.microsoft.com/office/drawing/2014/main" id="{47F2E251-41BE-68F1-79A1-F9BD3826E93C}"/>
              </a:ext>
            </a:extLst>
          </p:cNvPr>
          <p:cNvGrpSpPr/>
          <p:nvPr/>
        </p:nvGrpSpPr>
        <p:grpSpPr>
          <a:xfrm>
            <a:off x="5308435" y="1163965"/>
            <a:ext cx="815544" cy="2255931"/>
            <a:chOff x="925616" y="1102458"/>
            <a:chExt cx="815544" cy="2255931"/>
          </a:xfrm>
        </p:grpSpPr>
        <p:grpSp>
          <p:nvGrpSpPr>
            <p:cNvPr id="104" name="Group 103">
              <a:extLst>
                <a:ext uri="{FF2B5EF4-FFF2-40B4-BE49-F238E27FC236}">
                  <a16:creationId xmlns:a16="http://schemas.microsoft.com/office/drawing/2014/main" id="{54FABDFD-F643-7A0B-53E0-D1568CFB7D62}"/>
                </a:ext>
              </a:extLst>
            </p:cNvPr>
            <p:cNvGrpSpPr/>
            <p:nvPr/>
          </p:nvGrpSpPr>
          <p:grpSpPr>
            <a:xfrm>
              <a:off x="925616" y="1333500"/>
              <a:ext cx="815544" cy="2024889"/>
              <a:chOff x="925616" y="1333500"/>
              <a:chExt cx="815544" cy="2024889"/>
            </a:xfrm>
          </p:grpSpPr>
          <p:sp>
            <p:nvSpPr>
              <p:cNvPr id="106" name="Rectangle 105">
                <a:extLst>
                  <a:ext uri="{FF2B5EF4-FFF2-40B4-BE49-F238E27FC236}">
                    <a16:creationId xmlns:a16="http://schemas.microsoft.com/office/drawing/2014/main" id="{19BCF662-FA5A-FC8F-005C-30139197BFF4}"/>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58C67837-2692-AC2F-6953-28FCF33D6BD3}"/>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B59C810F-2F00-3566-829B-0F8C687EB279}"/>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109" name="TextBox 108">
                <a:extLst>
                  <a:ext uri="{FF2B5EF4-FFF2-40B4-BE49-F238E27FC236}">
                    <a16:creationId xmlns:a16="http://schemas.microsoft.com/office/drawing/2014/main" id="{5A950916-B57F-6F8F-B909-DBC60EF67833}"/>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110" name="TextBox 109">
                <a:extLst>
                  <a:ext uri="{FF2B5EF4-FFF2-40B4-BE49-F238E27FC236}">
                    <a16:creationId xmlns:a16="http://schemas.microsoft.com/office/drawing/2014/main" id="{62C00C3B-220F-37BD-CB74-4FC290C802F6}"/>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111" name="TextBox 110">
                <a:extLst>
                  <a:ext uri="{FF2B5EF4-FFF2-40B4-BE49-F238E27FC236}">
                    <a16:creationId xmlns:a16="http://schemas.microsoft.com/office/drawing/2014/main" id="{D1F7FC84-D52E-CB46-09DC-DC19543A6D23}"/>
                  </a:ext>
                </a:extLst>
              </p:cNvPr>
              <p:cNvSpPr txBox="1"/>
              <p:nvPr/>
            </p:nvSpPr>
            <p:spPr>
              <a:xfrm rot="19641543">
                <a:off x="1071076" y="2662441"/>
                <a:ext cx="482824" cy="338554"/>
              </a:xfrm>
              <a:prstGeom prst="rect">
                <a:avLst/>
              </a:prstGeom>
              <a:noFill/>
            </p:spPr>
            <p:txBody>
              <a:bodyPr wrap="none" rtlCol="0">
                <a:spAutoFit/>
              </a:bodyPr>
              <a:lstStyle/>
              <a:p>
                <a:r>
                  <a:rPr lang="en-US" sz="1600" b="1" dirty="0">
                    <a:solidFill>
                      <a:srgbClr val="C00000"/>
                    </a:solidFill>
                  </a:rPr>
                  <a:t>Lab</a:t>
                </a:r>
              </a:p>
            </p:txBody>
          </p:sp>
          <p:sp>
            <p:nvSpPr>
              <p:cNvPr id="112" name="TextBox 111">
                <a:extLst>
                  <a:ext uri="{FF2B5EF4-FFF2-40B4-BE49-F238E27FC236}">
                    <a16:creationId xmlns:a16="http://schemas.microsoft.com/office/drawing/2014/main" id="{969C752B-120F-600E-A182-037C1AE7AF4A}"/>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113" name="TextBox 112">
                <a:extLst>
                  <a:ext uri="{FF2B5EF4-FFF2-40B4-BE49-F238E27FC236}">
                    <a16:creationId xmlns:a16="http://schemas.microsoft.com/office/drawing/2014/main" id="{C7CCF835-73D6-27F0-64A0-1E51184E35A3}"/>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105" name="TextBox 104">
              <a:extLst>
                <a:ext uri="{FF2B5EF4-FFF2-40B4-BE49-F238E27FC236}">
                  <a16:creationId xmlns:a16="http://schemas.microsoft.com/office/drawing/2014/main" id="{74610CA6-0901-4FCF-EDBB-E42660260032}"/>
                </a:ext>
              </a:extLst>
            </p:cNvPr>
            <p:cNvSpPr txBox="1"/>
            <p:nvPr/>
          </p:nvSpPr>
          <p:spPr>
            <a:xfrm>
              <a:off x="1039944" y="1102458"/>
              <a:ext cx="614271" cy="307777"/>
            </a:xfrm>
            <a:prstGeom prst="rect">
              <a:avLst/>
            </a:prstGeom>
            <a:noFill/>
          </p:spPr>
          <p:txBody>
            <a:bodyPr wrap="none" rtlCol="0">
              <a:spAutoFit/>
            </a:bodyPr>
            <a:lstStyle/>
            <a:p>
              <a:r>
                <a:rPr lang="en-US" sz="1400" b="1" dirty="0">
                  <a:solidFill>
                    <a:srgbClr val="C00000"/>
                  </a:solidFill>
                </a:rPr>
                <a:t>Wk. 8</a:t>
              </a:r>
            </a:p>
          </p:txBody>
        </p:sp>
      </p:grpSp>
      <p:grpSp>
        <p:nvGrpSpPr>
          <p:cNvPr id="114" name="Group 113">
            <a:extLst>
              <a:ext uri="{FF2B5EF4-FFF2-40B4-BE49-F238E27FC236}">
                <a16:creationId xmlns:a16="http://schemas.microsoft.com/office/drawing/2014/main" id="{434B3C80-1482-1355-B641-977C330E1A44}"/>
              </a:ext>
            </a:extLst>
          </p:cNvPr>
          <p:cNvGrpSpPr/>
          <p:nvPr/>
        </p:nvGrpSpPr>
        <p:grpSpPr>
          <a:xfrm>
            <a:off x="6001227" y="1163965"/>
            <a:ext cx="815544" cy="2255931"/>
            <a:chOff x="925616" y="1102458"/>
            <a:chExt cx="815544" cy="2255931"/>
          </a:xfrm>
        </p:grpSpPr>
        <p:grpSp>
          <p:nvGrpSpPr>
            <p:cNvPr id="115" name="Group 114">
              <a:extLst>
                <a:ext uri="{FF2B5EF4-FFF2-40B4-BE49-F238E27FC236}">
                  <a16:creationId xmlns:a16="http://schemas.microsoft.com/office/drawing/2014/main" id="{FCE7EBFB-F835-B795-47E7-E190436E4F8C}"/>
                </a:ext>
              </a:extLst>
            </p:cNvPr>
            <p:cNvGrpSpPr/>
            <p:nvPr/>
          </p:nvGrpSpPr>
          <p:grpSpPr>
            <a:xfrm>
              <a:off x="925616" y="1333500"/>
              <a:ext cx="815544" cy="2024889"/>
              <a:chOff x="925616" y="1333500"/>
              <a:chExt cx="815544" cy="2024889"/>
            </a:xfrm>
          </p:grpSpPr>
          <p:sp>
            <p:nvSpPr>
              <p:cNvPr id="117" name="Rectangle 116">
                <a:extLst>
                  <a:ext uri="{FF2B5EF4-FFF2-40B4-BE49-F238E27FC236}">
                    <a16:creationId xmlns:a16="http://schemas.microsoft.com/office/drawing/2014/main" id="{D6276115-0BEB-4054-8573-DF6E9129FB75}"/>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78E5642C-1412-3ECB-E3BB-09E6A1BBE135}"/>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1700EACD-799A-487C-AA8A-5B395B06A4F5}"/>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120" name="TextBox 119">
                <a:extLst>
                  <a:ext uri="{FF2B5EF4-FFF2-40B4-BE49-F238E27FC236}">
                    <a16:creationId xmlns:a16="http://schemas.microsoft.com/office/drawing/2014/main" id="{A071E6BA-857F-7842-0B43-59BBF2033D92}"/>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121" name="TextBox 120">
                <a:extLst>
                  <a:ext uri="{FF2B5EF4-FFF2-40B4-BE49-F238E27FC236}">
                    <a16:creationId xmlns:a16="http://schemas.microsoft.com/office/drawing/2014/main" id="{A46C361B-EBCE-D1A0-848C-712DAF1CA4C6}"/>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122" name="TextBox 121">
                <a:extLst>
                  <a:ext uri="{FF2B5EF4-FFF2-40B4-BE49-F238E27FC236}">
                    <a16:creationId xmlns:a16="http://schemas.microsoft.com/office/drawing/2014/main" id="{A9C3622B-0DFE-DD41-D272-57128AA96A6E}"/>
                  </a:ext>
                </a:extLst>
              </p:cNvPr>
              <p:cNvSpPr txBox="1"/>
              <p:nvPr/>
            </p:nvSpPr>
            <p:spPr>
              <a:xfrm rot="19641543">
                <a:off x="1075364" y="2662442"/>
                <a:ext cx="482824" cy="338554"/>
              </a:xfrm>
              <a:prstGeom prst="rect">
                <a:avLst/>
              </a:prstGeom>
              <a:noFill/>
            </p:spPr>
            <p:txBody>
              <a:bodyPr wrap="none" rtlCol="0">
                <a:spAutoFit/>
              </a:bodyPr>
              <a:lstStyle/>
              <a:p>
                <a:r>
                  <a:rPr lang="en-US" sz="1600" b="1" dirty="0">
                    <a:solidFill>
                      <a:srgbClr val="C00000"/>
                    </a:solidFill>
                  </a:rPr>
                  <a:t>Lab</a:t>
                </a:r>
              </a:p>
            </p:txBody>
          </p:sp>
          <p:sp>
            <p:nvSpPr>
              <p:cNvPr id="123" name="TextBox 122">
                <a:extLst>
                  <a:ext uri="{FF2B5EF4-FFF2-40B4-BE49-F238E27FC236}">
                    <a16:creationId xmlns:a16="http://schemas.microsoft.com/office/drawing/2014/main" id="{58210816-6813-E531-FBEC-075C3D9ED5FA}"/>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124" name="TextBox 123">
                <a:extLst>
                  <a:ext uri="{FF2B5EF4-FFF2-40B4-BE49-F238E27FC236}">
                    <a16:creationId xmlns:a16="http://schemas.microsoft.com/office/drawing/2014/main" id="{8B4429D0-33C6-469C-9F1C-875050714224}"/>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116" name="TextBox 115">
              <a:extLst>
                <a:ext uri="{FF2B5EF4-FFF2-40B4-BE49-F238E27FC236}">
                  <a16:creationId xmlns:a16="http://schemas.microsoft.com/office/drawing/2014/main" id="{ECA9B290-58E6-143F-4E3D-4606A409B937}"/>
                </a:ext>
              </a:extLst>
            </p:cNvPr>
            <p:cNvSpPr txBox="1"/>
            <p:nvPr/>
          </p:nvSpPr>
          <p:spPr>
            <a:xfrm>
              <a:off x="1039944" y="1102458"/>
              <a:ext cx="614271" cy="307777"/>
            </a:xfrm>
            <a:prstGeom prst="rect">
              <a:avLst/>
            </a:prstGeom>
            <a:noFill/>
          </p:spPr>
          <p:txBody>
            <a:bodyPr wrap="none" rtlCol="0">
              <a:spAutoFit/>
            </a:bodyPr>
            <a:lstStyle/>
            <a:p>
              <a:r>
                <a:rPr lang="en-US" sz="1400" b="1" dirty="0">
                  <a:solidFill>
                    <a:srgbClr val="C00000"/>
                  </a:solidFill>
                </a:rPr>
                <a:t>Wk. 9</a:t>
              </a:r>
            </a:p>
          </p:txBody>
        </p:sp>
      </p:grpSp>
      <p:grpSp>
        <p:nvGrpSpPr>
          <p:cNvPr id="125" name="Group 124">
            <a:extLst>
              <a:ext uri="{FF2B5EF4-FFF2-40B4-BE49-F238E27FC236}">
                <a16:creationId xmlns:a16="http://schemas.microsoft.com/office/drawing/2014/main" id="{41C133DA-1410-7D8E-C605-18BE9442EE09}"/>
              </a:ext>
            </a:extLst>
          </p:cNvPr>
          <p:cNvGrpSpPr/>
          <p:nvPr/>
        </p:nvGrpSpPr>
        <p:grpSpPr>
          <a:xfrm>
            <a:off x="6694019" y="1163965"/>
            <a:ext cx="819970" cy="2255931"/>
            <a:chOff x="925616" y="1102458"/>
            <a:chExt cx="819970" cy="2255931"/>
          </a:xfrm>
        </p:grpSpPr>
        <p:grpSp>
          <p:nvGrpSpPr>
            <p:cNvPr id="126" name="Group 125">
              <a:extLst>
                <a:ext uri="{FF2B5EF4-FFF2-40B4-BE49-F238E27FC236}">
                  <a16:creationId xmlns:a16="http://schemas.microsoft.com/office/drawing/2014/main" id="{0723EBF7-70E0-BD97-AA3B-4A54A67A618F}"/>
                </a:ext>
              </a:extLst>
            </p:cNvPr>
            <p:cNvGrpSpPr/>
            <p:nvPr/>
          </p:nvGrpSpPr>
          <p:grpSpPr>
            <a:xfrm>
              <a:off x="925616" y="1333500"/>
              <a:ext cx="815544" cy="2024889"/>
              <a:chOff x="925616" y="1333500"/>
              <a:chExt cx="815544" cy="2024889"/>
            </a:xfrm>
          </p:grpSpPr>
          <p:sp>
            <p:nvSpPr>
              <p:cNvPr id="128" name="Rectangle 127">
                <a:extLst>
                  <a:ext uri="{FF2B5EF4-FFF2-40B4-BE49-F238E27FC236}">
                    <a16:creationId xmlns:a16="http://schemas.microsoft.com/office/drawing/2014/main" id="{73B22A33-4BB4-6105-AAA5-66F4D1D7C840}"/>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330B5596-4723-BE72-900D-50B53DE1D1C7}"/>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C62D344A-26ED-4985-622B-1D747227F16A}"/>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131" name="TextBox 130">
                <a:extLst>
                  <a:ext uri="{FF2B5EF4-FFF2-40B4-BE49-F238E27FC236}">
                    <a16:creationId xmlns:a16="http://schemas.microsoft.com/office/drawing/2014/main" id="{80BE0D43-8803-C1D4-143B-45B11634FD86}"/>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132" name="TextBox 131">
                <a:extLst>
                  <a:ext uri="{FF2B5EF4-FFF2-40B4-BE49-F238E27FC236}">
                    <a16:creationId xmlns:a16="http://schemas.microsoft.com/office/drawing/2014/main" id="{055FF1E0-4F0B-CA6A-003D-AD91BD475721}"/>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133" name="TextBox 132">
                <a:extLst>
                  <a:ext uri="{FF2B5EF4-FFF2-40B4-BE49-F238E27FC236}">
                    <a16:creationId xmlns:a16="http://schemas.microsoft.com/office/drawing/2014/main" id="{E1AFEBFC-BE71-4CE6-2E5A-D7EF87B8408E}"/>
                  </a:ext>
                </a:extLst>
              </p:cNvPr>
              <p:cNvSpPr txBox="1"/>
              <p:nvPr/>
            </p:nvSpPr>
            <p:spPr>
              <a:xfrm rot="19641543">
                <a:off x="1083263" y="2693047"/>
                <a:ext cx="482824" cy="338554"/>
              </a:xfrm>
              <a:prstGeom prst="rect">
                <a:avLst/>
              </a:prstGeom>
              <a:noFill/>
            </p:spPr>
            <p:txBody>
              <a:bodyPr wrap="none" rtlCol="0">
                <a:spAutoFit/>
              </a:bodyPr>
              <a:lstStyle/>
              <a:p>
                <a:r>
                  <a:rPr lang="en-US" sz="1600" b="1" dirty="0">
                    <a:solidFill>
                      <a:srgbClr val="C00000"/>
                    </a:solidFill>
                  </a:rPr>
                  <a:t>Lab</a:t>
                </a:r>
              </a:p>
            </p:txBody>
          </p:sp>
          <p:sp>
            <p:nvSpPr>
              <p:cNvPr id="134" name="TextBox 133">
                <a:extLst>
                  <a:ext uri="{FF2B5EF4-FFF2-40B4-BE49-F238E27FC236}">
                    <a16:creationId xmlns:a16="http://schemas.microsoft.com/office/drawing/2014/main" id="{89305683-EA9D-601F-C983-5FA5C3175C90}"/>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135" name="TextBox 134">
                <a:extLst>
                  <a:ext uri="{FF2B5EF4-FFF2-40B4-BE49-F238E27FC236}">
                    <a16:creationId xmlns:a16="http://schemas.microsoft.com/office/drawing/2014/main" id="{5696D405-D244-6412-2E57-3B3EFE710E23}"/>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127" name="TextBox 126">
              <a:extLst>
                <a:ext uri="{FF2B5EF4-FFF2-40B4-BE49-F238E27FC236}">
                  <a16:creationId xmlns:a16="http://schemas.microsoft.com/office/drawing/2014/main" id="{79284F17-7FC6-4BF8-A1F3-0CE298F567AD}"/>
                </a:ext>
              </a:extLst>
            </p:cNvPr>
            <p:cNvSpPr txBox="1"/>
            <p:nvPr/>
          </p:nvSpPr>
          <p:spPr>
            <a:xfrm>
              <a:off x="1039944" y="1102458"/>
              <a:ext cx="705642" cy="307777"/>
            </a:xfrm>
            <a:prstGeom prst="rect">
              <a:avLst/>
            </a:prstGeom>
            <a:noFill/>
          </p:spPr>
          <p:txBody>
            <a:bodyPr wrap="none" rtlCol="0">
              <a:spAutoFit/>
            </a:bodyPr>
            <a:lstStyle/>
            <a:p>
              <a:r>
                <a:rPr lang="en-US" sz="1400" b="1" dirty="0">
                  <a:solidFill>
                    <a:srgbClr val="C00000"/>
                  </a:solidFill>
                </a:rPr>
                <a:t>Wk. 10</a:t>
              </a:r>
            </a:p>
          </p:txBody>
        </p:sp>
      </p:grpSp>
      <p:grpSp>
        <p:nvGrpSpPr>
          <p:cNvPr id="136" name="Group 135">
            <a:extLst>
              <a:ext uri="{FF2B5EF4-FFF2-40B4-BE49-F238E27FC236}">
                <a16:creationId xmlns:a16="http://schemas.microsoft.com/office/drawing/2014/main" id="{57057377-71E3-EBF5-8778-800C33763E66}"/>
              </a:ext>
            </a:extLst>
          </p:cNvPr>
          <p:cNvGrpSpPr/>
          <p:nvPr/>
        </p:nvGrpSpPr>
        <p:grpSpPr>
          <a:xfrm>
            <a:off x="7391237" y="1163965"/>
            <a:ext cx="819970" cy="2255931"/>
            <a:chOff x="925616" y="1102458"/>
            <a:chExt cx="819970" cy="2255931"/>
          </a:xfrm>
        </p:grpSpPr>
        <p:grpSp>
          <p:nvGrpSpPr>
            <p:cNvPr id="137" name="Group 136">
              <a:extLst>
                <a:ext uri="{FF2B5EF4-FFF2-40B4-BE49-F238E27FC236}">
                  <a16:creationId xmlns:a16="http://schemas.microsoft.com/office/drawing/2014/main" id="{36A8A1C7-0274-661B-7C50-B587569E445F}"/>
                </a:ext>
              </a:extLst>
            </p:cNvPr>
            <p:cNvGrpSpPr/>
            <p:nvPr/>
          </p:nvGrpSpPr>
          <p:grpSpPr>
            <a:xfrm>
              <a:off x="925616" y="1333500"/>
              <a:ext cx="815544" cy="2024889"/>
              <a:chOff x="925616" y="1333500"/>
              <a:chExt cx="815544" cy="2024889"/>
            </a:xfrm>
          </p:grpSpPr>
          <p:sp>
            <p:nvSpPr>
              <p:cNvPr id="139" name="Rectangle 138">
                <a:extLst>
                  <a:ext uri="{FF2B5EF4-FFF2-40B4-BE49-F238E27FC236}">
                    <a16:creationId xmlns:a16="http://schemas.microsoft.com/office/drawing/2014/main" id="{3674786C-60C3-4DBE-0786-33BCD8DAC9D5}"/>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95F6A58A-5648-156E-53D5-9460A724EBF8}"/>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xtBox 140">
                <a:extLst>
                  <a:ext uri="{FF2B5EF4-FFF2-40B4-BE49-F238E27FC236}">
                    <a16:creationId xmlns:a16="http://schemas.microsoft.com/office/drawing/2014/main" id="{73E25D8C-4028-C3F3-035F-E27E7478CAD7}"/>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142" name="TextBox 141">
                <a:extLst>
                  <a:ext uri="{FF2B5EF4-FFF2-40B4-BE49-F238E27FC236}">
                    <a16:creationId xmlns:a16="http://schemas.microsoft.com/office/drawing/2014/main" id="{BADE6D29-35C7-704F-3F78-82699CE1BA23}"/>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143" name="TextBox 142">
                <a:extLst>
                  <a:ext uri="{FF2B5EF4-FFF2-40B4-BE49-F238E27FC236}">
                    <a16:creationId xmlns:a16="http://schemas.microsoft.com/office/drawing/2014/main" id="{848B4EB1-DBFA-66EA-7323-214A33420256}"/>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144" name="TextBox 143">
                <a:extLst>
                  <a:ext uri="{FF2B5EF4-FFF2-40B4-BE49-F238E27FC236}">
                    <a16:creationId xmlns:a16="http://schemas.microsoft.com/office/drawing/2014/main" id="{842FC4C4-AD71-54AD-D3F8-5830FE6A49E6}"/>
                  </a:ext>
                </a:extLst>
              </p:cNvPr>
              <p:cNvSpPr txBox="1"/>
              <p:nvPr/>
            </p:nvSpPr>
            <p:spPr>
              <a:xfrm rot="19641543">
                <a:off x="1082334" y="2669853"/>
                <a:ext cx="482824" cy="338554"/>
              </a:xfrm>
              <a:prstGeom prst="rect">
                <a:avLst/>
              </a:prstGeom>
              <a:noFill/>
            </p:spPr>
            <p:txBody>
              <a:bodyPr wrap="none" rtlCol="0">
                <a:spAutoFit/>
              </a:bodyPr>
              <a:lstStyle/>
              <a:p>
                <a:r>
                  <a:rPr lang="en-US" sz="1600" b="1" dirty="0">
                    <a:solidFill>
                      <a:srgbClr val="C00000"/>
                    </a:solidFill>
                  </a:rPr>
                  <a:t>Lab</a:t>
                </a:r>
              </a:p>
            </p:txBody>
          </p:sp>
          <p:sp>
            <p:nvSpPr>
              <p:cNvPr id="145" name="TextBox 144">
                <a:extLst>
                  <a:ext uri="{FF2B5EF4-FFF2-40B4-BE49-F238E27FC236}">
                    <a16:creationId xmlns:a16="http://schemas.microsoft.com/office/drawing/2014/main" id="{C2390E35-E763-BB37-F6FD-17317862A8B2}"/>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146" name="TextBox 145">
                <a:extLst>
                  <a:ext uri="{FF2B5EF4-FFF2-40B4-BE49-F238E27FC236}">
                    <a16:creationId xmlns:a16="http://schemas.microsoft.com/office/drawing/2014/main" id="{7DC7A253-A5E0-8482-9AD1-75131A1B7F06}"/>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138" name="TextBox 137">
              <a:extLst>
                <a:ext uri="{FF2B5EF4-FFF2-40B4-BE49-F238E27FC236}">
                  <a16:creationId xmlns:a16="http://schemas.microsoft.com/office/drawing/2014/main" id="{FD6D0833-54B1-FAA2-8CD5-0AD6F822CB70}"/>
                </a:ext>
              </a:extLst>
            </p:cNvPr>
            <p:cNvSpPr txBox="1"/>
            <p:nvPr/>
          </p:nvSpPr>
          <p:spPr>
            <a:xfrm>
              <a:off x="1039944" y="1102458"/>
              <a:ext cx="705642" cy="307777"/>
            </a:xfrm>
            <a:prstGeom prst="rect">
              <a:avLst/>
            </a:prstGeom>
            <a:noFill/>
          </p:spPr>
          <p:txBody>
            <a:bodyPr wrap="none" rtlCol="0">
              <a:spAutoFit/>
            </a:bodyPr>
            <a:lstStyle/>
            <a:p>
              <a:r>
                <a:rPr lang="en-US" sz="1400" b="1" dirty="0">
                  <a:solidFill>
                    <a:srgbClr val="C00000"/>
                  </a:solidFill>
                </a:rPr>
                <a:t>Wk. 11</a:t>
              </a:r>
            </a:p>
          </p:txBody>
        </p:sp>
      </p:grpSp>
      <p:grpSp>
        <p:nvGrpSpPr>
          <p:cNvPr id="147" name="Group 146">
            <a:extLst>
              <a:ext uri="{FF2B5EF4-FFF2-40B4-BE49-F238E27FC236}">
                <a16:creationId xmlns:a16="http://schemas.microsoft.com/office/drawing/2014/main" id="{1610D573-E3FE-847A-65FB-A261B7B0B4D6}"/>
              </a:ext>
            </a:extLst>
          </p:cNvPr>
          <p:cNvGrpSpPr/>
          <p:nvPr/>
        </p:nvGrpSpPr>
        <p:grpSpPr>
          <a:xfrm>
            <a:off x="8088455" y="1163965"/>
            <a:ext cx="819970" cy="2255931"/>
            <a:chOff x="925616" y="1102458"/>
            <a:chExt cx="819970" cy="2255931"/>
          </a:xfrm>
        </p:grpSpPr>
        <p:grpSp>
          <p:nvGrpSpPr>
            <p:cNvPr id="148" name="Group 147">
              <a:extLst>
                <a:ext uri="{FF2B5EF4-FFF2-40B4-BE49-F238E27FC236}">
                  <a16:creationId xmlns:a16="http://schemas.microsoft.com/office/drawing/2014/main" id="{91A328F7-085D-11E2-6F51-4B9F3A62868A}"/>
                </a:ext>
              </a:extLst>
            </p:cNvPr>
            <p:cNvGrpSpPr/>
            <p:nvPr/>
          </p:nvGrpSpPr>
          <p:grpSpPr>
            <a:xfrm>
              <a:off x="925616" y="1333500"/>
              <a:ext cx="815544" cy="2024889"/>
              <a:chOff x="925616" y="1333500"/>
              <a:chExt cx="815544" cy="2024889"/>
            </a:xfrm>
          </p:grpSpPr>
          <p:sp>
            <p:nvSpPr>
              <p:cNvPr id="150" name="Rectangle 149">
                <a:extLst>
                  <a:ext uri="{FF2B5EF4-FFF2-40B4-BE49-F238E27FC236}">
                    <a16:creationId xmlns:a16="http://schemas.microsoft.com/office/drawing/2014/main" id="{C05E76E7-F72A-847E-74B0-18C8DB2F32C3}"/>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745D0D03-5F6F-131B-7C41-27091B36825F}"/>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2961712A-41EE-5B96-2715-B94421BB87F2}"/>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153" name="TextBox 152">
                <a:extLst>
                  <a:ext uri="{FF2B5EF4-FFF2-40B4-BE49-F238E27FC236}">
                    <a16:creationId xmlns:a16="http://schemas.microsoft.com/office/drawing/2014/main" id="{A7C87FE3-3F63-7CC1-6385-3AF2F7DA8E40}"/>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154" name="TextBox 153">
                <a:extLst>
                  <a:ext uri="{FF2B5EF4-FFF2-40B4-BE49-F238E27FC236}">
                    <a16:creationId xmlns:a16="http://schemas.microsoft.com/office/drawing/2014/main" id="{15EED316-FEDE-0128-69A1-82EB36EA8535}"/>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155" name="TextBox 154">
                <a:extLst>
                  <a:ext uri="{FF2B5EF4-FFF2-40B4-BE49-F238E27FC236}">
                    <a16:creationId xmlns:a16="http://schemas.microsoft.com/office/drawing/2014/main" id="{A0C6AF2E-F76E-45E5-6072-2458933B8797}"/>
                  </a:ext>
                </a:extLst>
              </p:cNvPr>
              <p:cNvSpPr txBox="1"/>
              <p:nvPr/>
            </p:nvSpPr>
            <p:spPr>
              <a:xfrm rot="19641543">
                <a:off x="1082334" y="2669853"/>
                <a:ext cx="482824" cy="338554"/>
              </a:xfrm>
              <a:prstGeom prst="rect">
                <a:avLst/>
              </a:prstGeom>
              <a:noFill/>
            </p:spPr>
            <p:txBody>
              <a:bodyPr wrap="none" rtlCol="0">
                <a:spAutoFit/>
              </a:bodyPr>
              <a:lstStyle/>
              <a:p>
                <a:r>
                  <a:rPr lang="en-US" sz="1600" b="1" dirty="0">
                    <a:solidFill>
                      <a:srgbClr val="C00000"/>
                    </a:solidFill>
                  </a:rPr>
                  <a:t>Lab</a:t>
                </a:r>
              </a:p>
            </p:txBody>
          </p:sp>
          <p:sp>
            <p:nvSpPr>
              <p:cNvPr id="156" name="TextBox 155">
                <a:extLst>
                  <a:ext uri="{FF2B5EF4-FFF2-40B4-BE49-F238E27FC236}">
                    <a16:creationId xmlns:a16="http://schemas.microsoft.com/office/drawing/2014/main" id="{399F519F-0341-7160-D59A-5700F188E3A1}"/>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157" name="TextBox 156">
                <a:extLst>
                  <a:ext uri="{FF2B5EF4-FFF2-40B4-BE49-F238E27FC236}">
                    <a16:creationId xmlns:a16="http://schemas.microsoft.com/office/drawing/2014/main" id="{D75A5885-814F-F26B-A9F7-FB8B7E6F8E75}"/>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149" name="TextBox 148">
              <a:extLst>
                <a:ext uri="{FF2B5EF4-FFF2-40B4-BE49-F238E27FC236}">
                  <a16:creationId xmlns:a16="http://schemas.microsoft.com/office/drawing/2014/main" id="{75073308-F686-5FE5-AA6E-047FB669DA56}"/>
                </a:ext>
              </a:extLst>
            </p:cNvPr>
            <p:cNvSpPr txBox="1"/>
            <p:nvPr/>
          </p:nvSpPr>
          <p:spPr>
            <a:xfrm>
              <a:off x="1039944" y="1102458"/>
              <a:ext cx="705642" cy="307777"/>
            </a:xfrm>
            <a:prstGeom prst="rect">
              <a:avLst/>
            </a:prstGeom>
            <a:noFill/>
          </p:spPr>
          <p:txBody>
            <a:bodyPr wrap="none" rtlCol="0">
              <a:spAutoFit/>
            </a:bodyPr>
            <a:lstStyle/>
            <a:p>
              <a:r>
                <a:rPr lang="en-US" sz="1400" b="1" dirty="0">
                  <a:solidFill>
                    <a:srgbClr val="C00000"/>
                  </a:solidFill>
                </a:rPr>
                <a:t>Wk. 12</a:t>
              </a:r>
            </a:p>
          </p:txBody>
        </p:sp>
      </p:grpSp>
      <p:grpSp>
        <p:nvGrpSpPr>
          <p:cNvPr id="158" name="Group 157">
            <a:extLst>
              <a:ext uri="{FF2B5EF4-FFF2-40B4-BE49-F238E27FC236}">
                <a16:creationId xmlns:a16="http://schemas.microsoft.com/office/drawing/2014/main" id="{350F6432-D576-924A-43A6-5DAEF5ACC94C}"/>
              </a:ext>
            </a:extLst>
          </p:cNvPr>
          <p:cNvGrpSpPr/>
          <p:nvPr/>
        </p:nvGrpSpPr>
        <p:grpSpPr>
          <a:xfrm>
            <a:off x="8785673" y="1163965"/>
            <a:ext cx="819970" cy="2255931"/>
            <a:chOff x="925616" y="1102458"/>
            <a:chExt cx="819970" cy="2255931"/>
          </a:xfrm>
        </p:grpSpPr>
        <p:grpSp>
          <p:nvGrpSpPr>
            <p:cNvPr id="159" name="Group 158">
              <a:extLst>
                <a:ext uri="{FF2B5EF4-FFF2-40B4-BE49-F238E27FC236}">
                  <a16:creationId xmlns:a16="http://schemas.microsoft.com/office/drawing/2014/main" id="{F14D7638-17AC-236B-D9FA-481658167348}"/>
                </a:ext>
              </a:extLst>
            </p:cNvPr>
            <p:cNvGrpSpPr/>
            <p:nvPr/>
          </p:nvGrpSpPr>
          <p:grpSpPr>
            <a:xfrm>
              <a:off x="925616" y="1333500"/>
              <a:ext cx="815544" cy="2024889"/>
              <a:chOff x="925616" y="1333500"/>
              <a:chExt cx="815544" cy="2024889"/>
            </a:xfrm>
          </p:grpSpPr>
          <p:sp>
            <p:nvSpPr>
              <p:cNvPr id="161" name="Rectangle 160">
                <a:extLst>
                  <a:ext uri="{FF2B5EF4-FFF2-40B4-BE49-F238E27FC236}">
                    <a16:creationId xmlns:a16="http://schemas.microsoft.com/office/drawing/2014/main" id="{5F2C1051-E164-55D7-BBAB-630B102D0D6C}"/>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E6F8999-1CB3-266E-D95D-801AA541DADC}"/>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CE615D38-A8F4-1CEE-071A-9ADDAC1B6909}"/>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164" name="TextBox 163">
                <a:extLst>
                  <a:ext uri="{FF2B5EF4-FFF2-40B4-BE49-F238E27FC236}">
                    <a16:creationId xmlns:a16="http://schemas.microsoft.com/office/drawing/2014/main" id="{E91509D4-06ED-019A-743B-1E52AE24B656}"/>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165" name="TextBox 164">
                <a:extLst>
                  <a:ext uri="{FF2B5EF4-FFF2-40B4-BE49-F238E27FC236}">
                    <a16:creationId xmlns:a16="http://schemas.microsoft.com/office/drawing/2014/main" id="{59655945-B832-E67E-55ED-53119ADA1AC6}"/>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166" name="TextBox 165">
                <a:extLst>
                  <a:ext uri="{FF2B5EF4-FFF2-40B4-BE49-F238E27FC236}">
                    <a16:creationId xmlns:a16="http://schemas.microsoft.com/office/drawing/2014/main" id="{C3414ED5-F4D0-665E-1FC1-089B539C9B5A}"/>
                  </a:ext>
                </a:extLst>
              </p:cNvPr>
              <p:cNvSpPr txBox="1"/>
              <p:nvPr/>
            </p:nvSpPr>
            <p:spPr>
              <a:xfrm rot="19641543">
                <a:off x="1076400" y="2677396"/>
                <a:ext cx="482824" cy="338554"/>
              </a:xfrm>
              <a:prstGeom prst="rect">
                <a:avLst/>
              </a:prstGeom>
              <a:noFill/>
            </p:spPr>
            <p:txBody>
              <a:bodyPr wrap="none" rtlCol="0">
                <a:spAutoFit/>
              </a:bodyPr>
              <a:lstStyle/>
              <a:p>
                <a:r>
                  <a:rPr lang="en-US" sz="1600" b="1" dirty="0">
                    <a:solidFill>
                      <a:srgbClr val="C00000"/>
                    </a:solidFill>
                  </a:rPr>
                  <a:t>Lab</a:t>
                </a:r>
              </a:p>
            </p:txBody>
          </p:sp>
          <p:sp>
            <p:nvSpPr>
              <p:cNvPr id="167" name="TextBox 166">
                <a:extLst>
                  <a:ext uri="{FF2B5EF4-FFF2-40B4-BE49-F238E27FC236}">
                    <a16:creationId xmlns:a16="http://schemas.microsoft.com/office/drawing/2014/main" id="{2E0869F7-2780-12E6-EAE8-F438129DEFAD}"/>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168" name="TextBox 167">
                <a:extLst>
                  <a:ext uri="{FF2B5EF4-FFF2-40B4-BE49-F238E27FC236}">
                    <a16:creationId xmlns:a16="http://schemas.microsoft.com/office/drawing/2014/main" id="{8F263283-4B7E-981A-CC78-8C31BAFF99AC}"/>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160" name="TextBox 159">
              <a:extLst>
                <a:ext uri="{FF2B5EF4-FFF2-40B4-BE49-F238E27FC236}">
                  <a16:creationId xmlns:a16="http://schemas.microsoft.com/office/drawing/2014/main" id="{2D589118-1488-3373-4C42-89757C8CAF09}"/>
                </a:ext>
              </a:extLst>
            </p:cNvPr>
            <p:cNvSpPr txBox="1"/>
            <p:nvPr/>
          </p:nvSpPr>
          <p:spPr>
            <a:xfrm>
              <a:off x="1039944" y="1102458"/>
              <a:ext cx="705642" cy="307777"/>
            </a:xfrm>
            <a:prstGeom prst="rect">
              <a:avLst/>
            </a:prstGeom>
            <a:noFill/>
          </p:spPr>
          <p:txBody>
            <a:bodyPr wrap="none" rtlCol="0">
              <a:spAutoFit/>
            </a:bodyPr>
            <a:lstStyle/>
            <a:p>
              <a:r>
                <a:rPr lang="en-US" sz="1400" b="1" dirty="0">
                  <a:solidFill>
                    <a:srgbClr val="C00000"/>
                  </a:solidFill>
                </a:rPr>
                <a:t>Wk. 13</a:t>
              </a:r>
            </a:p>
          </p:txBody>
        </p:sp>
      </p:grpSp>
      <p:grpSp>
        <p:nvGrpSpPr>
          <p:cNvPr id="169" name="Group 168">
            <a:extLst>
              <a:ext uri="{FF2B5EF4-FFF2-40B4-BE49-F238E27FC236}">
                <a16:creationId xmlns:a16="http://schemas.microsoft.com/office/drawing/2014/main" id="{6A04A014-B06A-E494-EBBF-2DC1A1A781B2}"/>
              </a:ext>
            </a:extLst>
          </p:cNvPr>
          <p:cNvGrpSpPr/>
          <p:nvPr/>
        </p:nvGrpSpPr>
        <p:grpSpPr>
          <a:xfrm>
            <a:off x="9482891" y="1163965"/>
            <a:ext cx="819970" cy="2255931"/>
            <a:chOff x="925616" y="1102458"/>
            <a:chExt cx="819970" cy="2255931"/>
          </a:xfrm>
        </p:grpSpPr>
        <p:grpSp>
          <p:nvGrpSpPr>
            <p:cNvPr id="170" name="Group 169">
              <a:extLst>
                <a:ext uri="{FF2B5EF4-FFF2-40B4-BE49-F238E27FC236}">
                  <a16:creationId xmlns:a16="http://schemas.microsoft.com/office/drawing/2014/main" id="{268DFCE7-415D-7BDD-6250-4C652A9DED31}"/>
                </a:ext>
              </a:extLst>
            </p:cNvPr>
            <p:cNvGrpSpPr/>
            <p:nvPr/>
          </p:nvGrpSpPr>
          <p:grpSpPr>
            <a:xfrm>
              <a:off x="925616" y="1333500"/>
              <a:ext cx="815544" cy="2024889"/>
              <a:chOff x="925616" y="1333500"/>
              <a:chExt cx="815544" cy="2024889"/>
            </a:xfrm>
          </p:grpSpPr>
          <p:sp>
            <p:nvSpPr>
              <p:cNvPr id="172" name="Rectangle 171">
                <a:extLst>
                  <a:ext uri="{FF2B5EF4-FFF2-40B4-BE49-F238E27FC236}">
                    <a16:creationId xmlns:a16="http://schemas.microsoft.com/office/drawing/2014/main" id="{0FECDFA3-79F6-9A05-ED45-300C25584EA0}"/>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EC3358F3-EDC6-8021-C9C5-24E324D057C8}"/>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EABF101C-80B3-001D-0F0E-E7609679D4CF}"/>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175" name="TextBox 174">
                <a:extLst>
                  <a:ext uri="{FF2B5EF4-FFF2-40B4-BE49-F238E27FC236}">
                    <a16:creationId xmlns:a16="http://schemas.microsoft.com/office/drawing/2014/main" id="{3193D851-CEB4-9C1F-3303-AF6BDB344447}"/>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176" name="TextBox 175">
                <a:extLst>
                  <a:ext uri="{FF2B5EF4-FFF2-40B4-BE49-F238E27FC236}">
                    <a16:creationId xmlns:a16="http://schemas.microsoft.com/office/drawing/2014/main" id="{F8A765F1-60E2-B696-B7AB-F0FDBFA1008E}"/>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177" name="TextBox 176">
                <a:extLst>
                  <a:ext uri="{FF2B5EF4-FFF2-40B4-BE49-F238E27FC236}">
                    <a16:creationId xmlns:a16="http://schemas.microsoft.com/office/drawing/2014/main" id="{7CDF2874-5049-1161-0F95-D09C23BFA409}"/>
                  </a:ext>
                </a:extLst>
              </p:cNvPr>
              <p:cNvSpPr txBox="1"/>
              <p:nvPr/>
            </p:nvSpPr>
            <p:spPr>
              <a:xfrm rot="19641543">
                <a:off x="1085928" y="2691688"/>
                <a:ext cx="482824" cy="338554"/>
              </a:xfrm>
              <a:prstGeom prst="rect">
                <a:avLst/>
              </a:prstGeom>
              <a:noFill/>
            </p:spPr>
            <p:txBody>
              <a:bodyPr wrap="none" rtlCol="0">
                <a:spAutoFit/>
              </a:bodyPr>
              <a:lstStyle/>
              <a:p>
                <a:r>
                  <a:rPr lang="en-US" sz="1600" b="1" dirty="0">
                    <a:solidFill>
                      <a:srgbClr val="C00000"/>
                    </a:solidFill>
                  </a:rPr>
                  <a:t>Lab</a:t>
                </a:r>
              </a:p>
            </p:txBody>
          </p:sp>
          <p:sp>
            <p:nvSpPr>
              <p:cNvPr id="178" name="TextBox 177">
                <a:extLst>
                  <a:ext uri="{FF2B5EF4-FFF2-40B4-BE49-F238E27FC236}">
                    <a16:creationId xmlns:a16="http://schemas.microsoft.com/office/drawing/2014/main" id="{A0F7211F-01AA-2185-F3A2-960471C23351}"/>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179" name="TextBox 178">
                <a:extLst>
                  <a:ext uri="{FF2B5EF4-FFF2-40B4-BE49-F238E27FC236}">
                    <a16:creationId xmlns:a16="http://schemas.microsoft.com/office/drawing/2014/main" id="{4E5653BD-DF4B-7BA7-D0ED-0116CC5AE3E8}"/>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171" name="TextBox 170">
              <a:extLst>
                <a:ext uri="{FF2B5EF4-FFF2-40B4-BE49-F238E27FC236}">
                  <a16:creationId xmlns:a16="http://schemas.microsoft.com/office/drawing/2014/main" id="{B649D8CE-072D-65C6-C563-94D725BE2E34}"/>
                </a:ext>
              </a:extLst>
            </p:cNvPr>
            <p:cNvSpPr txBox="1"/>
            <p:nvPr/>
          </p:nvSpPr>
          <p:spPr>
            <a:xfrm>
              <a:off x="1039944" y="1102458"/>
              <a:ext cx="705642" cy="307777"/>
            </a:xfrm>
            <a:prstGeom prst="rect">
              <a:avLst/>
            </a:prstGeom>
            <a:noFill/>
          </p:spPr>
          <p:txBody>
            <a:bodyPr wrap="none" rtlCol="0">
              <a:spAutoFit/>
            </a:bodyPr>
            <a:lstStyle/>
            <a:p>
              <a:r>
                <a:rPr lang="en-US" sz="1400" b="1" dirty="0">
                  <a:solidFill>
                    <a:srgbClr val="C00000"/>
                  </a:solidFill>
                </a:rPr>
                <a:t>Wk. 14</a:t>
              </a:r>
            </a:p>
          </p:txBody>
        </p:sp>
      </p:grpSp>
      <p:grpSp>
        <p:nvGrpSpPr>
          <p:cNvPr id="180" name="Group 179">
            <a:extLst>
              <a:ext uri="{FF2B5EF4-FFF2-40B4-BE49-F238E27FC236}">
                <a16:creationId xmlns:a16="http://schemas.microsoft.com/office/drawing/2014/main" id="{7B26550D-A2DE-720F-2F17-73025F442D28}"/>
              </a:ext>
            </a:extLst>
          </p:cNvPr>
          <p:cNvGrpSpPr/>
          <p:nvPr/>
        </p:nvGrpSpPr>
        <p:grpSpPr>
          <a:xfrm>
            <a:off x="10180109" y="1163965"/>
            <a:ext cx="819970" cy="2255931"/>
            <a:chOff x="925616" y="1102458"/>
            <a:chExt cx="819970" cy="2255931"/>
          </a:xfrm>
        </p:grpSpPr>
        <p:grpSp>
          <p:nvGrpSpPr>
            <p:cNvPr id="181" name="Group 180">
              <a:extLst>
                <a:ext uri="{FF2B5EF4-FFF2-40B4-BE49-F238E27FC236}">
                  <a16:creationId xmlns:a16="http://schemas.microsoft.com/office/drawing/2014/main" id="{66F17690-426C-70ED-3B5B-2528E7408321}"/>
                </a:ext>
              </a:extLst>
            </p:cNvPr>
            <p:cNvGrpSpPr/>
            <p:nvPr/>
          </p:nvGrpSpPr>
          <p:grpSpPr>
            <a:xfrm>
              <a:off x="925616" y="1333500"/>
              <a:ext cx="815544" cy="2024889"/>
              <a:chOff x="925616" y="1333500"/>
              <a:chExt cx="815544" cy="2024889"/>
            </a:xfrm>
          </p:grpSpPr>
          <p:sp>
            <p:nvSpPr>
              <p:cNvPr id="183" name="Rectangle 182">
                <a:extLst>
                  <a:ext uri="{FF2B5EF4-FFF2-40B4-BE49-F238E27FC236}">
                    <a16:creationId xmlns:a16="http://schemas.microsoft.com/office/drawing/2014/main" id="{41B75A0B-EA63-EBE0-6871-915F71AC3C26}"/>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19A3443C-5925-12EF-8EE0-5CD81C56A2BD}"/>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xtBox 184">
                <a:extLst>
                  <a:ext uri="{FF2B5EF4-FFF2-40B4-BE49-F238E27FC236}">
                    <a16:creationId xmlns:a16="http://schemas.microsoft.com/office/drawing/2014/main" id="{2CBA5246-56AD-E6C8-39A9-F1034E39194F}"/>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186" name="TextBox 185">
                <a:extLst>
                  <a:ext uri="{FF2B5EF4-FFF2-40B4-BE49-F238E27FC236}">
                    <a16:creationId xmlns:a16="http://schemas.microsoft.com/office/drawing/2014/main" id="{8F5E8353-B338-9B1C-90AC-95D69474D4F7}"/>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187" name="TextBox 186">
                <a:extLst>
                  <a:ext uri="{FF2B5EF4-FFF2-40B4-BE49-F238E27FC236}">
                    <a16:creationId xmlns:a16="http://schemas.microsoft.com/office/drawing/2014/main" id="{4665A528-FA81-52A2-9A23-EEFBD2213051}"/>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188" name="TextBox 187">
                <a:extLst>
                  <a:ext uri="{FF2B5EF4-FFF2-40B4-BE49-F238E27FC236}">
                    <a16:creationId xmlns:a16="http://schemas.microsoft.com/office/drawing/2014/main" id="{72C1B2D5-07CC-DE3E-D3BF-19A635255CD3}"/>
                  </a:ext>
                </a:extLst>
              </p:cNvPr>
              <p:cNvSpPr txBox="1"/>
              <p:nvPr/>
            </p:nvSpPr>
            <p:spPr>
              <a:xfrm rot="19641543">
                <a:off x="1091974" y="2667209"/>
                <a:ext cx="482824" cy="338554"/>
              </a:xfrm>
              <a:prstGeom prst="rect">
                <a:avLst/>
              </a:prstGeom>
              <a:noFill/>
            </p:spPr>
            <p:txBody>
              <a:bodyPr wrap="none" rtlCol="0">
                <a:spAutoFit/>
              </a:bodyPr>
              <a:lstStyle/>
              <a:p>
                <a:r>
                  <a:rPr lang="en-US" sz="1600" b="1" dirty="0">
                    <a:solidFill>
                      <a:srgbClr val="C00000"/>
                    </a:solidFill>
                  </a:rPr>
                  <a:t>Lab</a:t>
                </a:r>
              </a:p>
            </p:txBody>
          </p:sp>
          <p:sp>
            <p:nvSpPr>
              <p:cNvPr id="189" name="TextBox 188">
                <a:extLst>
                  <a:ext uri="{FF2B5EF4-FFF2-40B4-BE49-F238E27FC236}">
                    <a16:creationId xmlns:a16="http://schemas.microsoft.com/office/drawing/2014/main" id="{791EE183-85C6-BE80-70D1-2D933693DBD1}"/>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190" name="TextBox 189">
                <a:extLst>
                  <a:ext uri="{FF2B5EF4-FFF2-40B4-BE49-F238E27FC236}">
                    <a16:creationId xmlns:a16="http://schemas.microsoft.com/office/drawing/2014/main" id="{A94D01F7-B4EA-39BE-0183-36C1720239D3}"/>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182" name="TextBox 181">
              <a:extLst>
                <a:ext uri="{FF2B5EF4-FFF2-40B4-BE49-F238E27FC236}">
                  <a16:creationId xmlns:a16="http://schemas.microsoft.com/office/drawing/2014/main" id="{CDDE7964-F33E-BAAF-3EE9-1FF9D3F1555A}"/>
                </a:ext>
              </a:extLst>
            </p:cNvPr>
            <p:cNvSpPr txBox="1"/>
            <p:nvPr/>
          </p:nvSpPr>
          <p:spPr>
            <a:xfrm>
              <a:off x="1039944" y="1102458"/>
              <a:ext cx="705642" cy="307777"/>
            </a:xfrm>
            <a:prstGeom prst="rect">
              <a:avLst/>
            </a:prstGeom>
            <a:noFill/>
          </p:spPr>
          <p:txBody>
            <a:bodyPr wrap="none" rtlCol="0">
              <a:spAutoFit/>
            </a:bodyPr>
            <a:lstStyle/>
            <a:p>
              <a:r>
                <a:rPr lang="en-US" sz="1400" b="1" dirty="0">
                  <a:solidFill>
                    <a:srgbClr val="C00000"/>
                  </a:solidFill>
                </a:rPr>
                <a:t>Wk. 15</a:t>
              </a:r>
            </a:p>
          </p:txBody>
        </p:sp>
      </p:grpSp>
      <p:grpSp>
        <p:nvGrpSpPr>
          <p:cNvPr id="191" name="Group 190">
            <a:extLst>
              <a:ext uri="{FF2B5EF4-FFF2-40B4-BE49-F238E27FC236}">
                <a16:creationId xmlns:a16="http://schemas.microsoft.com/office/drawing/2014/main" id="{D2757C3E-DFD8-C7D1-BC64-6FF3066BD538}"/>
              </a:ext>
            </a:extLst>
          </p:cNvPr>
          <p:cNvGrpSpPr/>
          <p:nvPr/>
        </p:nvGrpSpPr>
        <p:grpSpPr>
          <a:xfrm>
            <a:off x="10877331" y="1163965"/>
            <a:ext cx="819970" cy="2255931"/>
            <a:chOff x="925616" y="1102458"/>
            <a:chExt cx="819970" cy="2255931"/>
          </a:xfrm>
        </p:grpSpPr>
        <p:grpSp>
          <p:nvGrpSpPr>
            <p:cNvPr id="192" name="Group 191">
              <a:extLst>
                <a:ext uri="{FF2B5EF4-FFF2-40B4-BE49-F238E27FC236}">
                  <a16:creationId xmlns:a16="http://schemas.microsoft.com/office/drawing/2014/main" id="{85E61929-6D8B-ECCF-BE77-7CA9C5E234D7}"/>
                </a:ext>
              </a:extLst>
            </p:cNvPr>
            <p:cNvGrpSpPr/>
            <p:nvPr/>
          </p:nvGrpSpPr>
          <p:grpSpPr>
            <a:xfrm>
              <a:off x="925616" y="1333500"/>
              <a:ext cx="815544" cy="2024889"/>
              <a:chOff x="925616" y="1333500"/>
              <a:chExt cx="815544" cy="2024889"/>
            </a:xfrm>
          </p:grpSpPr>
          <p:sp>
            <p:nvSpPr>
              <p:cNvPr id="194" name="Rectangle 193">
                <a:extLst>
                  <a:ext uri="{FF2B5EF4-FFF2-40B4-BE49-F238E27FC236}">
                    <a16:creationId xmlns:a16="http://schemas.microsoft.com/office/drawing/2014/main" id="{05977E55-BFF7-BB44-2A4A-6FE472B6C666}"/>
                  </a:ext>
                </a:extLst>
              </p:cNvPr>
              <p:cNvSpPr/>
              <p:nvPr/>
            </p:nvSpPr>
            <p:spPr>
              <a:xfrm>
                <a:off x="1015097" y="1398820"/>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51ECBE43-554B-B94A-7EDC-14ABC7FCF4AF}"/>
                  </a:ext>
                </a:extLst>
              </p:cNvPr>
              <p:cNvSpPr/>
              <p:nvPr/>
            </p:nvSpPr>
            <p:spPr>
              <a:xfrm>
                <a:off x="1015097" y="2362202"/>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extBox 195">
                <a:extLst>
                  <a:ext uri="{FF2B5EF4-FFF2-40B4-BE49-F238E27FC236}">
                    <a16:creationId xmlns:a16="http://schemas.microsoft.com/office/drawing/2014/main" id="{B0EA662B-519E-94CF-8A36-81AEB8B3625D}"/>
                  </a:ext>
                </a:extLst>
              </p:cNvPr>
              <p:cNvSpPr txBox="1"/>
              <p:nvPr/>
            </p:nvSpPr>
            <p:spPr>
              <a:xfrm>
                <a:off x="1048326" y="1333500"/>
                <a:ext cx="575799" cy="338554"/>
              </a:xfrm>
              <a:prstGeom prst="rect">
                <a:avLst/>
              </a:prstGeom>
              <a:noFill/>
            </p:spPr>
            <p:txBody>
              <a:bodyPr wrap="none" rtlCol="0">
                <a:spAutoFit/>
              </a:bodyPr>
              <a:lstStyle/>
              <a:p>
                <a:r>
                  <a:rPr lang="en-US" sz="1600" dirty="0">
                    <a:solidFill>
                      <a:srgbClr val="C00000"/>
                    </a:solidFill>
                  </a:rPr>
                  <a:t>Mon</a:t>
                </a:r>
              </a:p>
            </p:txBody>
          </p:sp>
          <p:sp>
            <p:nvSpPr>
              <p:cNvPr id="197" name="TextBox 196">
                <a:extLst>
                  <a:ext uri="{FF2B5EF4-FFF2-40B4-BE49-F238E27FC236}">
                    <a16:creationId xmlns:a16="http://schemas.microsoft.com/office/drawing/2014/main" id="{2344822E-205B-12A3-5E09-A767B1120ACE}"/>
                  </a:ext>
                </a:extLst>
              </p:cNvPr>
              <p:cNvSpPr txBox="1"/>
              <p:nvPr/>
            </p:nvSpPr>
            <p:spPr>
              <a:xfrm>
                <a:off x="1048438" y="2305050"/>
                <a:ext cx="569900" cy="338554"/>
              </a:xfrm>
              <a:prstGeom prst="rect">
                <a:avLst/>
              </a:prstGeom>
              <a:noFill/>
            </p:spPr>
            <p:txBody>
              <a:bodyPr wrap="none" rtlCol="0">
                <a:spAutoFit/>
              </a:bodyPr>
              <a:lstStyle/>
              <a:p>
                <a:r>
                  <a:rPr lang="en-US" sz="1600" dirty="0">
                    <a:solidFill>
                      <a:srgbClr val="C00000"/>
                    </a:solidFill>
                  </a:rPr>
                  <a:t>Wed</a:t>
                </a:r>
              </a:p>
            </p:txBody>
          </p:sp>
          <p:sp>
            <p:nvSpPr>
              <p:cNvPr id="198" name="TextBox 197">
                <a:extLst>
                  <a:ext uri="{FF2B5EF4-FFF2-40B4-BE49-F238E27FC236}">
                    <a16:creationId xmlns:a16="http://schemas.microsoft.com/office/drawing/2014/main" id="{677A6D02-C0F1-F79D-BD55-40256A0AFD2C}"/>
                  </a:ext>
                </a:extLst>
              </p:cNvPr>
              <p:cNvSpPr txBox="1"/>
              <p:nvPr/>
            </p:nvSpPr>
            <p:spPr>
              <a:xfrm rot="19641543">
                <a:off x="925616" y="1681580"/>
                <a:ext cx="815544" cy="338554"/>
              </a:xfrm>
              <a:prstGeom prst="rect">
                <a:avLst/>
              </a:prstGeom>
              <a:noFill/>
            </p:spPr>
            <p:txBody>
              <a:bodyPr wrap="none" rtlCol="0">
                <a:spAutoFit/>
              </a:bodyPr>
              <a:lstStyle/>
              <a:p>
                <a:r>
                  <a:rPr lang="en-US" sz="1600" b="1" dirty="0">
                    <a:solidFill>
                      <a:srgbClr val="C00000"/>
                    </a:solidFill>
                  </a:rPr>
                  <a:t>Lecture</a:t>
                </a:r>
              </a:p>
            </p:txBody>
          </p:sp>
          <p:sp>
            <p:nvSpPr>
              <p:cNvPr id="199" name="TextBox 198">
                <a:extLst>
                  <a:ext uri="{FF2B5EF4-FFF2-40B4-BE49-F238E27FC236}">
                    <a16:creationId xmlns:a16="http://schemas.microsoft.com/office/drawing/2014/main" id="{514B7E0D-E0FF-4F4A-8007-FF137284AFCB}"/>
                  </a:ext>
                </a:extLst>
              </p:cNvPr>
              <p:cNvSpPr txBox="1"/>
              <p:nvPr/>
            </p:nvSpPr>
            <p:spPr>
              <a:xfrm rot="19641543">
                <a:off x="1082336" y="2681496"/>
                <a:ext cx="482824" cy="338554"/>
              </a:xfrm>
              <a:prstGeom prst="rect">
                <a:avLst/>
              </a:prstGeom>
              <a:noFill/>
            </p:spPr>
            <p:txBody>
              <a:bodyPr wrap="none" rtlCol="0">
                <a:spAutoFit/>
              </a:bodyPr>
              <a:lstStyle/>
              <a:p>
                <a:r>
                  <a:rPr lang="en-US" sz="1600" b="1" dirty="0">
                    <a:solidFill>
                      <a:srgbClr val="C00000"/>
                    </a:solidFill>
                  </a:rPr>
                  <a:t>Lab</a:t>
                </a:r>
              </a:p>
            </p:txBody>
          </p:sp>
          <p:sp>
            <p:nvSpPr>
              <p:cNvPr id="200" name="TextBox 199">
                <a:extLst>
                  <a:ext uri="{FF2B5EF4-FFF2-40B4-BE49-F238E27FC236}">
                    <a16:creationId xmlns:a16="http://schemas.microsoft.com/office/drawing/2014/main" id="{7878F7CF-8E73-FDBD-AE7D-059670630C1C}"/>
                  </a:ext>
                </a:extLst>
              </p:cNvPr>
              <p:cNvSpPr txBox="1"/>
              <p:nvPr/>
            </p:nvSpPr>
            <p:spPr>
              <a:xfrm>
                <a:off x="970147" y="2053590"/>
                <a:ext cx="726481" cy="338554"/>
              </a:xfrm>
              <a:prstGeom prst="rect">
                <a:avLst/>
              </a:prstGeom>
              <a:noFill/>
            </p:spPr>
            <p:txBody>
              <a:bodyPr wrap="none" rtlCol="0">
                <a:spAutoFit/>
              </a:bodyPr>
              <a:lstStyle/>
              <a:p>
                <a:r>
                  <a:rPr lang="en-US" sz="1600" dirty="0">
                    <a:solidFill>
                      <a:srgbClr val="C00000"/>
                    </a:solidFill>
                  </a:rPr>
                  <a:t>5-8pm</a:t>
                </a:r>
              </a:p>
            </p:txBody>
          </p:sp>
          <p:sp>
            <p:nvSpPr>
              <p:cNvPr id="201" name="TextBox 200">
                <a:extLst>
                  <a:ext uri="{FF2B5EF4-FFF2-40B4-BE49-F238E27FC236}">
                    <a16:creationId xmlns:a16="http://schemas.microsoft.com/office/drawing/2014/main" id="{C9E06889-D992-DC1E-D3FB-B0AF0725225D}"/>
                  </a:ext>
                </a:extLst>
              </p:cNvPr>
              <p:cNvSpPr txBox="1"/>
              <p:nvPr/>
            </p:nvSpPr>
            <p:spPr>
              <a:xfrm>
                <a:off x="970147" y="3019835"/>
                <a:ext cx="726481" cy="338554"/>
              </a:xfrm>
              <a:prstGeom prst="rect">
                <a:avLst/>
              </a:prstGeom>
              <a:noFill/>
            </p:spPr>
            <p:txBody>
              <a:bodyPr wrap="none" rtlCol="0">
                <a:spAutoFit/>
              </a:bodyPr>
              <a:lstStyle/>
              <a:p>
                <a:r>
                  <a:rPr lang="en-US" sz="1600" dirty="0">
                    <a:solidFill>
                      <a:srgbClr val="C00000"/>
                    </a:solidFill>
                  </a:rPr>
                  <a:t>5-8pm</a:t>
                </a:r>
              </a:p>
            </p:txBody>
          </p:sp>
        </p:grpSp>
        <p:sp>
          <p:nvSpPr>
            <p:cNvPr id="193" name="TextBox 192">
              <a:extLst>
                <a:ext uri="{FF2B5EF4-FFF2-40B4-BE49-F238E27FC236}">
                  <a16:creationId xmlns:a16="http://schemas.microsoft.com/office/drawing/2014/main" id="{5D997BEB-7135-20C0-E669-8E7A5C328BDA}"/>
                </a:ext>
              </a:extLst>
            </p:cNvPr>
            <p:cNvSpPr txBox="1"/>
            <p:nvPr/>
          </p:nvSpPr>
          <p:spPr>
            <a:xfrm>
              <a:off x="1039944" y="1102458"/>
              <a:ext cx="705642" cy="307777"/>
            </a:xfrm>
            <a:prstGeom prst="rect">
              <a:avLst/>
            </a:prstGeom>
            <a:noFill/>
          </p:spPr>
          <p:txBody>
            <a:bodyPr wrap="none" rtlCol="0">
              <a:spAutoFit/>
            </a:bodyPr>
            <a:lstStyle/>
            <a:p>
              <a:r>
                <a:rPr lang="en-US" sz="1400" b="1" dirty="0">
                  <a:solidFill>
                    <a:srgbClr val="C00000"/>
                  </a:solidFill>
                </a:rPr>
                <a:t>Wk. 16</a:t>
              </a:r>
            </a:p>
          </p:txBody>
        </p:sp>
      </p:grpSp>
      <p:sp>
        <p:nvSpPr>
          <p:cNvPr id="202" name="TextBox 201">
            <a:extLst>
              <a:ext uri="{FF2B5EF4-FFF2-40B4-BE49-F238E27FC236}">
                <a16:creationId xmlns:a16="http://schemas.microsoft.com/office/drawing/2014/main" id="{AE86BBC1-54C4-31CD-4195-BBB167948F6D}"/>
              </a:ext>
            </a:extLst>
          </p:cNvPr>
          <p:cNvSpPr txBox="1"/>
          <p:nvPr/>
        </p:nvSpPr>
        <p:spPr>
          <a:xfrm rot="19641543">
            <a:off x="3915567" y="3536089"/>
            <a:ext cx="773738" cy="338554"/>
          </a:xfrm>
          <a:prstGeom prst="rect">
            <a:avLst/>
          </a:prstGeom>
          <a:noFill/>
        </p:spPr>
        <p:txBody>
          <a:bodyPr wrap="none" rtlCol="0">
            <a:spAutoFit/>
          </a:bodyPr>
          <a:lstStyle/>
          <a:p>
            <a:r>
              <a:rPr lang="en-US" sz="1600" b="1" dirty="0">
                <a:solidFill>
                  <a:srgbClr val="C00000"/>
                </a:solidFill>
              </a:rPr>
              <a:t>Test #1</a:t>
            </a:r>
          </a:p>
        </p:txBody>
      </p:sp>
      <p:sp>
        <p:nvSpPr>
          <p:cNvPr id="203" name="TextBox 202">
            <a:extLst>
              <a:ext uri="{FF2B5EF4-FFF2-40B4-BE49-F238E27FC236}">
                <a16:creationId xmlns:a16="http://schemas.microsoft.com/office/drawing/2014/main" id="{34096DC5-98D0-BA34-5D5C-A6F20AD754D4}"/>
              </a:ext>
            </a:extLst>
          </p:cNvPr>
          <p:cNvSpPr txBox="1"/>
          <p:nvPr/>
        </p:nvSpPr>
        <p:spPr>
          <a:xfrm rot="19641543">
            <a:off x="7332485" y="3536089"/>
            <a:ext cx="773738" cy="338554"/>
          </a:xfrm>
          <a:prstGeom prst="rect">
            <a:avLst/>
          </a:prstGeom>
          <a:noFill/>
        </p:spPr>
        <p:txBody>
          <a:bodyPr wrap="none" rtlCol="0">
            <a:spAutoFit/>
          </a:bodyPr>
          <a:lstStyle/>
          <a:p>
            <a:r>
              <a:rPr lang="en-US" sz="1600" b="1" dirty="0">
                <a:solidFill>
                  <a:srgbClr val="C00000"/>
                </a:solidFill>
              </a:rPr>
              <a:t>Test #2</a:t>
            </a:r>
          </a:p>
        </p:txBody>
      </p:sp>
      <p:sp>
        <p:nvSpPr>
          <p:cNvPr id="204" name="TextBox 203">
            <a:extLst>
              <a:ext uri="{FF2B5EF4-FFF2-40B4-BE49-F238E27FC236}">
                <a16:creationId xmlns:a16="http://schemas.microsoft.com/office/drawing/2014/main" id="{9DC6907F-B879-54E3-0253-E762C08B0C2D}"/>
              </a:ext>
            </a:extLst>
          </p:cNvPr>
          <p:cNvSpPr txBox="1"/>
          <p:nvPr/>
        </p:nvSpPr>
        <p:spPr>
          <a:xfrm rot="19641543">
            <a:off x="10927163" y="3486598"/>
            <a:ext cx="590226" cy="338554"/>
          </a:xfrm>
          <a:prstGeom prst="rect">
            <a:avLst/>
          </a:prstGeom>
          <a:noFill/>
        </p:spPr>
        <p:txBody>
          <a:bodyPr wrap="none" rtlCol="0">
            <a:spAutoFit/>
          </a:bodyPr>
          <a:lstStyle/>
          <a:p>
            <a:r>
              <a:rPr lang="en-US" sz="1600" b="1" dirty="0">
                <a:solidFill>
                  <a:srgbClr val="C00000"/>
                </a:solidFill>
              </a:rPr>
              <a:t>Final</a:t>
            </a:r>
          </a:p>
        </p:txBody>
      </p:sp>
      <p:sp>
        <p:nvSpPr>
          <p:cNvPr id="205" name="TextBox 204">
            <a:extLst>
              <a:ext uri="{FF2B5EF4-FFF2-40B4-BE49-F238E27FC236}">
                <a16:creationId xmlns:a16="http://schemas.microsoft.com/office/drawing/2014/main" id="{4DB4DA84-32BB-6802-4A44-B2BC55137AF5}"/>
              </a:ext>
            </a:extLst>
          </p:cNvPr>
          <p:cNvSpPr txBox="1"/>
          <p:nvPr/>
        </p:nvSpPr>
        <p:spPr>
          <a:xfrm>
            <a:off x="1096825" y="0"/>
            <a:ext cx="4007444" cy="584775"/>
          </a:xfrm>
          <a:prstGeom prst="rect">
            <a:avLst/>
          </a:prstGeom>
          <a:noFill/>
        </p:spPr>
        <p:txBody>
          <a:bodyPr wrap="none" rtlCol="0">
            <a:spAutoFit/>
          </a:bodyPr>
          <a:lstStyle/>
          <a:p>
            <a:r>
              <a:rPr lang="en-US" sz="3200" dirty="0">
                <a:solidFill>
                  <a:srgbClr val="0070C0"/>
                </a:solidFill>
              </a:rPr>
              <a:t>Traditional PLC Course:</a:t>
            </a:r>
          </a:p>
        </p:txBody>
      </p:sp>
      <p:pic>
        <p:nvPicPr>
          <p:cNvPr id="206" name="Picture 205">
            <a:extLst>
              <a:ext uri="{FF2B5EF4-FFF2-40B4-BE49-F238E27FC236}">
                <a16:creationId xmlns:a16="http://schemas.microsoft.com/office/drawing/2014/main" id="{59826A38-7A0E-C13A-0CB9-7B263E4F83B4}"/>
              </a:ext>
            </a:extLst>
          </p:cNvPr>
          <p:cNvPicPr>
            <a:picLocks noChangeAspect="1"/>
          </p:cNvPicPr>
          <p:nvPr/>
        </p:nvPicPr>
        <p:blipFill>
          <a:blip r:embed="rId2"/>
          <a:stretch>
            <a:fillRect/>
          </a:stretch>
        </p:blipFill>
        <p:spPr>
          <a:xfrm>
            <a:off x="38100" y="0"/>
            <a:ext cx="969828" cy="1175152"/>
          </a:xfrm>
          <a:prstGeom prst="rect">
            <a:avLst/>
          </a:prstGeom>
        </p:spPr>
      </p:pic>
      <p:sp>
        <p:nvSpPr>
          <p:cNvPr id="4" name="TextBox 3">
            <a:extLst>
              <a:ext uri="{FF2B5EF4-FFF2-40B4-BE49-F238E27FC236}">
                <a16:creationId xmlns:a16="http://schemas.microsoft.com/office/drawing/2014/main" id="{B36F53E3-94A8-B1F4-2896-6E0D330AB92E}"/>
              </a:ext>
            </a:extLst>
          </p:cNvPr>
          <p:cNvSpPr txBox="1"/>
          <p:nvPr/>
        </p:nvSpPr>
        <p:spPr>
          <a:xfrm>
            <a:off x="581601" y="4225036"/>
            <a:ext cx="7962180" cy="461665"/>
          </a:xfrm>
          <a:prstGeom prst="rect">
            <a:avLst/>
          </a:prstGeom>
          <a:noFill/>
        </p:spPr>
        <p:txBody>
          <a:bodyPr wrap="none" rtlCol="0">
            <a:spAutoFit/>
          </a:bodyPr>
          <a:lstStyle/>
          <a:p>
            <a:r>
              <a:rPr lang="en-US" sz="2400" dirty="0">
                <a:solidFill>
                  <a:srgbClr val="C00000"/>
                </a:solidFill>
              </a:rPr>
              <a:t>EET 2440, 4 Cr. Hr., 96 contact hours (6 hrs./week for 16 weeks)</a:t>
            </a:r>
          </a:p>
        </p:txBody>
      </p:sp>
      <p:sp>
        <p:nvSpPr>
          <p:cNvPr id="5" name="TextBox 4">
            <a:extLst>
              <a:ext uri="{FF2B5EF4-FFF2-40B4-BE49-F238E27FC236}">
                <a16:creationId xmlns:a16="http://schemas.microsoft.com/office/drawing/2014/main" id="{4CF4844C-F98C-0332-962C-5F8CAA1240A2}"/>
              </a:ext>
            </a:extLst>
          </p:cNvPr>
          <p:cNvSpPr txBox="1"/>
          <p:nvPr/>
        </p:nvSpPr>
        <p:spPr>
          <a:xfrm>
            <a:off x="581601" y="4860905"/>
            <a:ext cx="8705075" cy="461665"/>
          </a:xfrm>
          <a:prstGeom prst="rect">
            <a:avLst/>
          </a:prstGeom>
          <a:noFill/>
        </p:spPr>
        <p:txBody>
          <a:bodyPr wrap="none" rtlCol="0">
            <a:spAutoFit/>
          </a:bodyPr>
          <a:lstStyle/>
          <a:p>
            <a:r>
              <a:rPr lang="en-US" sz="2400" dirty="0">
                <a:solidFill>
                  <a:srgbClr val="C00000"/>
                </a:solidFill>
              </a:rPr>
              <a:t>Students &amp; Faculty make 32 trips to campus for this semester course</a:t>
            </a:r>
          </a:p>
        </p:txBody>
      </p:sp>
      <p:sp>
        <p:nvSpPr>
          <p:cNvPr id="6" name="TextBox 5">
            <a:extLst>
              <a:ext uri="{FF2B5EF4-FFF2-40B4-BE49-F238E27FC236}">
                <a16:creationId xmlns:a16="http://schemas.microsoft.com/office/drawing/2014/main" id="{262BD983-380A-0575-19EC-0364BAC38D2D}"/>
              </a:ext>
            </a:extLst>
          </p:cNvPr>
          <p:cNvSpPr txBox="1"/>
          <p:nvPr/>
        </p:nvSpPr>
        <p:spPr>
          <a:xfrm>
            <a:off x="581601" y="5496774"/>
            <a:ext cx="9314281" cy="461665"/>
          </a:xfrm>
          <a:prstGeom prst="rect">
            <a:avLst/>
          </a:prstGeom>
          <a:noFill/>
        </p:spPr>
        <p:txBody>
          <a:bodyPr wrap="none" rtlCol="0">
            <a:spAutoFit/>
          </a:bodyPr>
          <a:lstStyle/>
          <a:p>
            <a:r>
              <a:rPr lang="en-US" sz="2400" dirty="0">
                <a:solidFill>
                  <a:srgbClr val="C00000"/>
                </a:solidFill>
              </a:rPr>
              <a:t>3 Written or Online Knowledge-based Assessments, and possibly projects</a:t>
            </a:r>
          </a:p>
        </p:txBody>
      </p:sp>
      <p:sp>
        <p:nvSpPr>
          <p:cNvPr id="3" name="TextBox 2">
            <a:extLst>
              <a:ext uri="{FF2B5EF4-FFF2-40B4-BE49-F238E27FC236}">
                <a16:creationId xmlns:a16="http://schemas.microsoft.com/office/drawing/2014/main" id="{9921D666-111F-AB2F-B3C2-6A33420D39BF}"/>
              </a:ext>
            </a:extLst>
          </p:cNvPr>
          <p:cNvSpPr txBox="1"/>
          <p:nvPr/>
        </p:nvSpPr>
        <p:spPr>
          <a:xfrm>
            <a:off x="581601" y="6132644"/>
            <a:ext cx="3622915" cy="461665"/>
          </a:xfrm>
          <a:prstGeom prst="rect">
            <a:avLst/>
          </a:prstGeom>
          <a:noFill/>
        </p:spPr>
        <p:txBody>
          <a:bodyPr wrap="none" rtlCol="0">
            <a:spAutoFit/>
          </a:bodyPr>
          <a:lstStyle/>
          <a:p>
            <a:r>
              <a:rPr lang="en-US" sz="2400" dirty="0">
                <a:solidFill>
                  <a:srgbClr val="C00000"/>
                </a:solidFill>
              </a:rPr>
              <a:t>Pace is set by the Instructor</a:t>
            </a:r>
          </a:p>
        </p:txBody>
      </p:sp>
    </p:spTree>
    <p:extLst>
      <p:ext uri="{BB962C8B-B14F-4D97-AF65-F5344CB8AC3E}">
        <p14:creationId xmlns:p14="http://schemas.microsoft.com/office/powerpoint/2010/main" val="2190670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096825" y="0"/>
            <a:ext cx="4485523" cy="584775"/>
          </a:xfrm>
          <a:prstGeom prst="rect">
            <a:avLst/>
          </a:prstGeom>
          <a:noFill/>
        </p:spPr>
        <p:txBody>
          <a:bodyPr wrap="none" rtlCol="0">
            <a:spAutoFit/>
          </a:bodyPr>
          <a:lstStyle/>
          <a:p>
            <a:r>
              <a:rPr lang="en-US" sz="3200" dirty="0">
                <a:solidFill>
                  <a:srgbClr val="0070C0"/>
                </a:solidFill>
              </a:rPr>
              <a:t>Traditional Course Pacing:</a:t>
            </a:r>
          </a:p>
        </p:txBody>
      </p:sp>
      <p:pic>
        <p:nvPicPr>
          <p:cNvPr id="206" name="Picture 205">
            <a:extLst>
              <a:ext uri="{FF2B5EF4-FFF2-40B4-BE49-F238E27FC236}">
                <a16:creationId xmlns:a16="http://schemas.microsoft.com/office/drawing/2014/main" id="{59826A38-7A0E-C13A-0CB9-7B263E4F83B4}"/>
              </a:ext>
            </a:extLst>
          </p:cNvPr>
          <p:cNvPicPr>
            <a:picLocks noChangeAspect="1"/>
          </p:cNvPicPr>
          <p:nvPr/>
        </p:nvPicPr>
        <p:blipFill>
          <a:blip r:embed="rId2"/>
          <a:stretch>
            <a:fillRect/>
          </a:stretch>
        </p:blipFill>
        <p:spPr>
          <a:xfrm>
            <a:off x="38100" y="0"/>
            <a:ext cx="969828" cy="1175152"/>
          </a:xfrm>
          <a:prstGeom prst="rect">
            <a:avLst/>
          </a:prstGeom>
        </p:spPr>
      </p:pic>
      <p:pic>
        <p:nvPicPr>
          <p:cNvPr id="4" name="Picture 3">
            <a:extLst>
              <a:ext uri="{FF2B5EF4-FFF2-40B4-BE49-F238E27FC236}">
                <a16:creationId xmlns:a16="http://schemas.microsoft.com/office/drawing/2014/main" id="{3147BD43-1D3E-6577-E09D-0068635659AB}"/>
              </a:ext>
            </a:extLst>
          </p:cNvPr>
          <p:cNvPicPr>
            <a:picLocks noChangeAspect="1"/>
          </p:cNvPicPr>
          <p:nvPr/>
        </p:nvPicPr>
        <p:blipFill>
          <a:blip r:embed="rId3"/>
          <a:stretch>
            <a:fillRect/>
          </a:stretch>
        </p:blipFill>
        <p:spPr>
          <a:xfrm>
            <a:off x="251504" y="1329876"/>
            <a:ext cx="11649979" cy="5118632"/>
          </a:xfrm>
          <a:prstGeom prst="rect">
            <a:avLst/>
          </a:prstGeom>
        </p:spPr>
      </p:pic>
      <p:sp>
        <p:nvSpPr>
          <p:cNvPr id="5" name="TextBox 4">
            <a:extLst>
              <a:ext uri="{FF2B5EF4-FFF2-40B4-BE49-F238E27FC236}">
                <a16:creationId xmlns:a16="http://schemas.microsoft.com/office/drawing/2014/main" id="{E2C35E51-14B2-B79E-F24A-762628F54F54}"/>
              </a:ext>
            </a:extLst>
          </p:cNvPr>
          <p:cNvSpPr txBox="1"/>
          <p:nvPr/>
        </p:nvSpPr>
        <p:spPr>
          <a:xfrm>
            <a:off x="5007551" y="4018094"/>
            <a:ext cx="3622915" cy="461665"/>
          </a:xfrm>
          <a:prstGeom prst="rect">
            <a:avLst/>
          </a:prstGeom>
          <a:noFill/>
        </p:spPr>
        <p:txBody>
          <a:bodyPr wrap="none" rtlCol="0">
            <a:spAutoFit/>
          </a:bodyPr>
          <a:lstStyle/>
          <a:p>
            <a:r>
              <a:rPr lang="en-US" sz="2400" dirty="0">
                <a:solidFill>
                  <a:srgbClr val="C00000"/>
                </a:solidFill>
              </a:rPr>
              <a:t>Pace is set by the Instructor</a:t>
            </a:r>
          </a:p>
        </p:txBody>
      </p:sp>
      <p:sp>
        <p:nvSpPr>
          <p:cNvPr id="6" name="TextBox 5">
            <a:extLst>
              <a:ext uri="{FF2B5EF4-FFF2-40B4-BE49-F238E27FC236}">
                <a16:creationId xmlns:a16="http://schemas.microsoft.com/office/drawing/2014/main" id="{28AFF0D7-62B9-ECC7-CD25-12F3DC87927C}"/>
              </a:ext>
            </a:extLst>
          </p:cNvPr>
          <p:cNvSpPr txBox="1"/>
          <p:nvPr/>
        </p:nvSpPr>
        <p:spPr>
          <a:xfrm>
            <a:off x="5007551" y="4749478"/>
            <a:ext cx="4379597" cy="461665"/>
          </a:xfrm>
          <a:prstGeom prst="rect">
            <a:avLst/>
          </a:prstGeom>
          <a:noFill/>
        </p:spPr>
        <p:txBody>
          <a:bodyPr wrap="none" rtlCol="0">
            <a:spAutoFit/>
          </a:bodyPr>
          <a:lstStyle/>
          <a:p>
            <a:r>
              <a:rPr lang="en-US" sz="2400" dirty="0">
                <a:solidFill>
                  <a:srgbClr val="C00000"/>
                </a:solidFill>
              </a:rPr>
              <a:t>Pace is the same with all students</a:t>
            </a:r>
          </a:p>
        </p:txBody>
      </p:sp>
      <p:sp>
        <p:nvSpPr>
          <p:cNvPr id="7" name="TextBox 6">
            <a:extLst>
              <a:ext uri="{FF2B5EF4-FFF2-40B4-BE49-F238E27FC236}">
                <a16:creationId xmlns:a16="http://schemas.microsoft.com/office/drawing/2014/main" id="{F7EA1038-AF33-05C1-B818-8695DEDD2F8D}"/>
              </a:ext>
            </a:extLst>
          </p:cNvPr>
          <p:cNvSpPr txBox="1"/>
          <p:nvPr/>
        </p:nvSpPr>
        <p:spPr>
          <a:xfrm>
            <a:off x="5007550" y="5480862"/>
            <a:ext cx="3472617" cy="461665"/>
          </a:xfrm>
          <a:prstGeom prst="rect">
            <a:avLst/>
          </a:prstGeom>
          <a:noFill/>
        </p:spPr>
        <p:txBody>
          <a:bodyPr wrap="none" rtlCol="0">
            <a:spAutoFit/>
          </a:bodyPr>
          <a:lstStyle/>
          <a:p>
            <a:r>
              <a:rPr lang="en-US" sz="2400" dirty="0">
                <a:solidFill>
                  <a:srgbClr val="C00000"/>
                </a:solidFill>
              </a:rPr>
              <a:t>Learning/Grade is variable</a:t>
            </a:r>
          </a:p>
        </p:txBody>
      </p:sp>
    </p:spTree>
    <p:extLst>
      <p:ext uri="{BB962C8B-B14F-4D97-AF65-F5344CB8AC3E}">
        <p14:creationId xmlns:p14="http://schemas.microsoft.com/office/powerpoint/2010/main" val="605392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5CD054-5FA8-E350-D39C-E5AB1B793D78}"/>
              </a:ext>
            </a:extLst>
          </p:cNvPr>
          <p:cNvSpPr/>
          <p:nvPr/>
        </p:nvSpPr>
        <p:spPr>
          <a:xfrm>
            <a:off x="506537"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3E55913-71DC-C8C1-99A9-6F514AE83285}"/>
              </a:ext>
            </a:extLst>
          </p:cNvPr>
          <p:cNvSpPr txBox="1"/>
          <p:nvPr/>
        </p:nvSpPr>
        <p:spPr>
          <a:xfrm>
            <a:off x="539878" y="2719169"/>
            <a:ext cx="569900" cy="338554"/>
          </a:xfrm>
          <a:prstGeom prst="rect">
            <a:avLst/>
          </a:prstGeom>
          <a:noFill/>
        </p:spPr>
        <p:txBody>
          <a:bodyPr wrap="none" rtlCol="0">
            <a:spAutoFit/>
          </a:bodyPr>
          <a:lstStyle/>
          <a:p>
            <a:r>
              <a:rPr lang="en-US" sz="1600" dirty="0">
                <a:solidFill>
                  <a:srgbClr val="C00000"/>
                </a:solidFill>
              </a:rPr>
              <a:t>Wed</a:t>
            </a:r>
          </a:p>
        </p:txBody>
      </p:sp>
      <p:sp>
        <p:nvSpPr>
          <p:cNvPr id="22" name="TextBox 21">
            <a:extLst>
              <a:ext uri="{FF2B5EF4-FFF2-40B4-BE49-F238E27FC236}">
                <a16:creationId xmlns:a16="http://schemas.microsoft.com/office/drawing/2014/main" id="{306031D5-6D01-2DE5-7043-FC64C56559F0}"/>
              </a:ext>
            </a:extLst>
          </p:cNvPr>
          <p:cNvSpPr txBox="1"/>
          <p:nvPr/>
        </p:nvSpPr>
        <p:spPr>
          <a:xfrm rot="19641543">
            <a:off x="578703" y="3107167"/>
            <a:ext cx="482824" cy="338554"/>
          </a:xfrm>
          <a:prstGeom prst="rect">
            <a:avLst/>
          </a:prstGeom>
          <a:noFill/>
        </p:spPr>
        <p:txBody>
          <a:bodyPr wrap="none" rtlCol="0">
            <a:spAutoFit/>
          </a:bodyPr>
          <a:lstStyle/>
          <a:p>
            <a:r>
              <a:rPr lang="en-US" sz="1600" b="1" dirty="0">
                <a:solidFill>
                  <a:srgbClr val="C00000"/>
                </a:solidFill>
              </a:rPr>
              <a:t>Lab</a:t>
            </a:r>
          </a:p>
        </p:txBody>
      </p:sp>
      <p:sp>
        <p:nvSpPr>
          <p:cNvPr id="24" name="TextBox 23">
            <a:extLst>
              <a:ext uri="{FF2B5EF4-FFF2-40B4-BE49-F238E27FC236}">
                <a16:creationId xmlns:a16="http://schemas.microsoft.com/office/drawing/2014/main" id="{30CFB2C2-522C-D75E-9763-E442FAE11B5D}"/>
              </a:ext>
            </a:extLst>
          </p:cNvPr>
          <p:cNvSpPr txBox="1"/>
          <p:nvPr/>
        </p:nvSpPr>
        <p:spPr>
          <a:xfrm>
            <a:off x="461587" y="3433954"/>
            <a:ext cx="726481" cy="338554"/>
          </a:xfrm>
          <a:prstGeom prst="rect">
            <a:avLst/>
          </a:prstGeom>
          <a:noFill/>
        </p:spPr>
        <p:txBody>
          <a:bodyPr wrap="none" rtlCol="0">
            <a:spAutoFit/>
          </a:bodyPr>
          <a:lstStyle/>
          <a:p>
            <a:r>
              <a:rPr lang="en-US" sz="1600" dirty="0">
                <a:solidFill>
                  <a:srgbClr val="C00000"/>
                </a:solidFill>
              </a:rPr>
              <a:t>5-8pm</a:t>
            </a:r>
          </a:p>
        </p:txBody>
      </p:sp>
      <p:sp>
        <p:nvSpPr>
          <p:cNvPr id="35" name="TextBox 34">
            <a:extLst>
              <a:ext uri="{FF2B5EF4-FFF2-40B4-BE49-F238E27FC236}">
                <a16:creationId xmlns:a16="http://schemas.microsoft.com/office/drawing/2014/main" id="{3E626277-5CF6-34F8-A36C-3A2D4331AE57}"/>
              </a:ext>
            </a:extLst>
          </p:cNvPr>
          <p:cNvSpPr txBox="1"/>
          <p:nvPr/>
        </p:nvSpPr>
        <p:spPr>
          <a:xfrm>
            <a:off x="531384" y="1516577"/>
            <a:ext cx="614271" cy="307777"/>
          </a:xfrm>
          <a:prstGeom prst="rect">
            <a:avLst/>
          </a:prstGeom>
          <a:noFill/>
        </p:spPr>
        <p:txBody>
          <a:bodyPr wrap="none" rtlCol="0">
            <a:spAutoFit/>
          </a:bodyPr>
          <a:lstStyle/>
          <a:p>
            <a:r>
              <a:rPr lang="en-US" sz="1400" b="1" dirty="0">
                <a:solidFill>
                  <a:srgbClr val="C00000"/>
                </a:solidFill>
              </a:rPr>
              <a:t>Wk. 1</a:t>
            </a:r>
          </a:p>
        </p:txBody>
      </p:sp>
      <p:sp>
        <p:nvSpPr>
          <p:cNvPr id="41" name="Rectangle 40">
            <a:extLst>
              <a:ext uri="{FF2B5EF4-FFF2-40B4-BE49-F238E27FC236}">
                <a16:creationId xmlns:a16="http://schemas.microsoft.com/office/drawing/2014/main" id="{DDB30B7C-7199-B625-EDE5-B77430A7109B}"/>
              </a:ext>
            </a:extLst>
          </p:cNvPr>
          <p:cNvSpPr/>
          <p:nvPr/>
        </p:nvSpPr>
        <p:spPr>
          <a:xfrm>
            <a:off x="1199329"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A8E975D-F7B0-E708-94F5-71B9209F726D}"/>
              </a:ext>
            </a:extLst>
          </p:cNvPr>
          <p:cNvSpPr txBox="1"/>
          <p:nvPr/>
        </p:nvSpPr>
        <p:spPr>
          <a:xfrm>
            <a:off x="1232670" y="2719169"/>
            <a:ext cx="569900" cy="338554"/>
          </a:xfrm>
          <a:prstGeom prst="rect">
            <a:avLst/>
          </a:prstGeom>
          <a:noFill/>
        </p:spPr>
        <p:txBody>
          <a:bodyPr wrap="none" rtlCol="0">
            <a:spAutoFit/>
          </a:bodyPr>
          <a:lstStyle/>
          <a:p>
            <a:r>
              <a:rPr lang="en-US" sz="1600" dirty="0">
                <a:solidFill>
                  <a:srgbClr val="C00000"/>
                </a:solidFill>
              </a:rPr>
              <a:t>Wed</a:t>
            </a:r>
          </a:p>
        </p:txBody>
      </p:sp>
      <p:sp>
        <p:nvSpPr>
          <p:cNvPr id="45" name="TextBox 44">
            <a:extLst>
              <a:ext uri="{FF2B5EF4-FFF2-40B4-BE49-F238E27FC236}">
                <a16:creationId xmlns:a16="http://schemas.microsoft.com/office/drawing/2014/main" id="{33CB169A-FFE0-EDF0-CC19-B530240F353F}"/>
              </a:ext>
            </a:extLst>
          </p:cNvPr>
          <p:cNvSpPr txBox="1"/>
          <p:nvPr/>
        </p:nvSpPr>
        <p:spPr>
          <a:xfrm rot="19641543">
            <a:off x="1266569" y="3107166"/>
            <a:ext cx="482824" cy="338554"/>
          </a:xfrm>
          <a:prstGeom prst="rect">
            <a:avLst/>
          </a:prstGeom>
          <a:noFill/>
        </p:spPr>
        <p:txBody>
          <a:bodyPr wrap="none" rtlCol="0">
            <a:spAutoFit/>
          </a:bodyPr>
          <a:lstStyle/>
          <a:p>
            <a:r>
              <a:rPr lang="en-US" sz="1600" b="1" dirty="0">
                <a:solidFill>
                  <a:srgbClr val="C00000"/>
                </a:solidFill>
              </a:rPr>
              <a:t>Lab</a:t>
            </a:r>
          </a:p>
        </p:txBody>
      </p:sp>
      <p:sp>
        <p:nvSpPr>
          <p:cNvPr id="47" name="TextBox 46">
            <a:extLst>
              <a:ext uri="{FF2B5EF4-FFF2-40B4-BE49-F238E27FC236}">
                <a16:creationId xmlns:a16="http://schemas.microsoft.com/office/drawing/2014/main" id="{E9F87FC5-0782-9479-6FA2-46AE816BAEDB}"/>
              </a:ext>
            </a:extLst>
          </p:cNvPr>
          <p:cNvSpPr txBox="1"/>
          <p:nvPr/>
        </p:nvSpPr>
        <p:spPr>
          <a:xfrm>
            <a:off x="1154379" y="3433954"/>
            <a:ext cx="726481" cy="338554"/>
          </a:xfrm>
          <a:prstGeom prst="rect">
            <a:avLst/>
          </a:prstGeom>
          <a:noFill/>
        </p:spPr>
        <p:txBody>
          <a:bodyPr wrap="none" rtlCol="0">
            <a:spAutoFit/>
          </a:bodyPr>
          <a:lstStyle/>
          <a:p>
            <a:r>
              <a:rPr lang="en-US" sz="1600" dirty="0">
                <a:solidFill>
                  <a:srgbClr val="C00000"/>
                </a:solidFill>
              </a:rPr>
              <a:t>5-8pm</a:t>
            </a:r>
          </a:p>
        </p:txBody>
      </p:sp>
      <p:sp>
        <p:nvSpPr>
          <p:cNvPr id="39" name="TextBox 38">
            <a:extLst>
              <a:ext uri="{FF2B5EF4-FFF2-40B4-BE49-F238E27FC236}">
                <a16:creationId xmlns:a16="http://schemas.microsoft.com/office/drawing/2014/main" id="{FA84F6A7-92D7-AF35-7E83-1F44FB298A58}"/>
              </a:ext>
            </a:extLst>
          </p:cNvPr>
          <p:cNvSpPr txBox="1"/>
          <p:nvPr/>
        </p:nvSpPr>
        <p:spPr>
          <a:xfrm>
            <a:off x="1224176" y="1516577"/>
            <a:ext cx="614271" cy="307777"/>
          </a:xfrm>
          <a:prstGeom prst="rect">
            <a:avLst/>
          </a:prstGeom>
          <a:noFill/>
        </p:spPr>
        <p:txBody>
          <a:bodyPr wrap="none" rtlCol="0">
            <a:spAutoFit/>
          </a:bodyPr>
          <a:lstStyle/>
          <a:p>
            <a:r>
              <a:rPr lang="en-US" sz="1400" b="1" dirty="0">
                <a:solidFill>
                  <a:srgbClr val="C00000"/>
                </a:solidFill>
              </a:rPr>
              <a:t>Wk. 2</a:t>
            </a:r>
          </a:p>
        </p:txBody>
      </p:sp>
      <p:sp>
        <p:nvSpPr>
          <p:cNvPr id="52" name="Rectangle 51">
            <a:extLst>
              <a:ext uri="{FF2B5EF4-FFF2-40B4-BE49-F238E27FC236}">
                <a16:creationId xmlns:a16="http://schemas.microsoft.com/office/drawing/2014/main" id="{3F651017-FAFA-7751-B240-31D99D85B3E6}"/>
              </a:ext>
            </a:extLst>
          </p:cNvPr>
          <p:cNvSpPr/>
          <p:nvPr/>
        </p:nvSpPr>
        <p:spPr>
          <a:xfrm>
            <a:off x="1892121"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DC4E73CE-29AF-BAE9-F5BE-2BA4C319FBCC}"/>
              </a:ext>
            </a:extLst>
          </p:cNvPr>
          <p:cNvSpPr txBox="1"/>
          <p:nvPr/>
        </p:nvSpPr>
        <p:spPr>
          <a:xfrm>
            <a:off x="1925462" y="2719169"/>
            <a:ext cx="569900" cy="338554"/>
          </a:xfrm>
          <a:prstGeom prst="rect">
            <a:avLst/>
          </a:prstGeom>
          <a:noFill/>
        </p:spPr>
        <p:txBody>
          <a:bodyPr wrap="none" rtlCol="0">
            <a:spAutoFit/>
          </a:bodyPr>
          <a:lstStyle/>
          <a:p>
            <a:r>
              <a:rPr lang="en-US" sz="1600" dirty="0">
                <a:solidFill>
                  <a:srgbClr val="C00000"/>
                </a:solidFill>
              </a:rPr>
              <a:t>Wed</a:t>
            </a:r>
          </a:p>
        </p:txBody>
      </p:sp>
      <p:sp>
        <p:nvSpPr>
          <p:cNvPr id="56" name="TextBox 55">
            <a:extLst>
              <a:ext uri="{FF2B5EF4-FFF2-40B4-BE49-F238E27FC236}">
                <a16:creationId xmlns:a16="http://schemas.microsoft.com/office/drawing/2014/main" id="{8E560102-58C9-BE85-761A-E8B35E767D30}"/>
              </a:ext>
            </a:extLst>
          </p:cNvPr>
          <p:cNvSpPr txBox="1"/>
          <p:nvPr/>
        </p:nvSpPr>
        <p:spPr>
          <a:xfrm rot="19641543">
            <a:off x="1954929" y="3083970"/>
            <a:ext cx="482824" cy="338554"/>
          </a:xfrm>
          <a:prstGeom prst="rect">
            <a:avLst/>
          </a:prstGeom>
          <a:noFill/>
        </p:spPr>
        <p:txBody>
          <a:bodyPr wrap="none" rtlCol="0">
            <a:spAutoFit/>
          </a:bodyPr>
          <a:lstStyle/>
          <a:p>
            <a:r>
              <a:rPr lang="en-US" sz="1600" b="1" dirty="0">
                <a:solidFill>
                  <a:srgbClr val="C00000"/>
                </a:solidFill>
              </a:rPr>
              <a:t>Lab</a:t>
            </a:r>
          </a:p>
        </p:txBody>
      </p:sp>
      <p:sp>
        <p:nvSpPr>
          <p:cNvPr id="58" name="TextBox 57">
            <a:extLst>
              <a:ext uri="{FF2B5EF4-FFF2-40B4-BE49-F238E27FC236}">
                <a16:creationId xmlns:a16="http://schemas.microsoft.com/office/drawing/2014/main" id="{9D453508-D7F5-7E7E-11B1-8414093F82F1}"/>
              </a:ext>
            </a:extLst>
          </p:cNvPr>
          <p:cNvSpPr txBox="1"/>
          <p:nvPr/>
        </p:nvSpPr>
        <p:spPr>
          <a:xfrm>
            <a:off x="1847171" y="3433954"/>
            <a:ext cx="726481" cy="338554"/>
          </a:xfrm>
          <a:prstGeom prst="rect">
            <a:avLst/>
          </a:prstGeom>
          <a:noFill/>
        </p:spPr>
        <p:txBody>
          <a:bodyPr wrap="none" rtlCol="0">
            <a:spAutoFit/>
          </a:bodyPr>
          <a:lstStyle/>
          <a:p>
            <a:r>
              <a:rPr lang="en-US" sz="1600" dirty="0">
                <a:solidFill>
                  <a:srgbClr val="C00000"/>
                </a:solidFill>
              </a:rPr>
              <a:t>5-8pm</a:t>
            </a:r>
          </a:p>
        </p:txBody>
      </p:sp>
      <p:sp>
        <p:nvSpPr>
          <p:cNvPr id="50" name="TextBox 49">
            <a:extLst>
              <a:ext uri="{FF2B5EF4-FFF2-40B4-BE49-F238E27FC236}">
                <a16:creationId xmlns:a16="http://schemas.microsoft.com/office/drawing/2014/main" id="{7E08C229-902B-23BC-818A-A88065CA44F2}"/>
              </a:ext>
            </a:extLst>
          </p:cNvPr>
          <p:cNvSpPr txBox="1"/>
          <p:nvPr/>
        </p:nvSpPr>
        <p:spPr>
          <a:xfrm>
            <a:off x="1916968" y="1516577"/>
            <a:ext cx="614271" cy="307777"/>
          </a:xfrm>
          <a:prstGeom prst="rect">
            <a:avLst/>
          </a:prstGeom>
          <a:noFill/>
        </p:spPr>
        <p:txBody>
          <a:bodyPr wrap="none" rtlCol="0">
            <a:spAutoFit/>
          </a:bodyPr>
          <a:lstStyle/>
          <a:p>
            <a:r>
              <a:rPr lang="en-US" sz="1400" b="1" dirty="0">
                <a:solidFill>
                  <a:srgbClr val="C00000"/>
                </a:solidFill>
              </a:rPr>
              <a:t>Wk. 3</a:t>
            </a:r>
          </a:p>
        </p:txBody>
      </p:sp>
      <p:sp>
        <p:nvSpPr>
          <p:cNvPr id="63" name="Rectangle 62">
            <a:extLst>
              <a:ext uri="{FF2B5EF4-FFF2-40B4-BE49-F238E27FC236}">
                <a16:creationId xmlns:a16="http://schemas.microsoft.com/office/drawing/2014/main" id="{6B250E05-2264-458C-DC50-B955FA385641}"/>
              </a:ext>
            </a:extLst>
          </p:cNvPr>
          <p:cNvSpPr/>
          <p:nvPr/>
        </p:nvSpPr>
        <p:spPr>
          <a:xfrm>
            <a:off x="2584913"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60CB52AB-19A6-B35B-0458-6595200F5796}"/>
              </a:ext>
            </a:extLst>
          </p:cNvPr>
          <p:cNvSpPr txBox="1"/>
          <p:nvPr/>
        </p:nvSpPr>
        <p:spPr>
          <a:xfrm>
            <a:off x="2618254" y="2719169"/>
            <a:ext cx="569900" cy="338554"/>
          </a:xfrm>
          <a:prstGeom prst="rect">
            <a:avLst/>
          </a:prstGeom>
          <a:noFill/>
        </p:spPr>
        <p:txBody>
          <a:bodyPr wrap="none" rtlCol="0">
            <a:spAutoFit/>
          </a:bodyPr>
          <a:lstStyle/>
          <a:p>
            <a:r>
              <a:rPr lang="en-US" sz="1600" dirty="0">
                <a:solidFill>
                  <a:srgbClr val="C00000"/>
                </a:solidFill>
              </a:rPr>
              <a:t>Wed</a:t>
            </a:r>
          </a:p>
        </p:txBody>
      </p:sp>
      <p:sp>
        <p:nvSpPr>
          <p:cNvPr id="67" name="TextBox 66">
            <a:extLst>
              <a:ext uri="{FF2B5EF4-FFF2-40B4-BE49-F238E27FC236}">
                <a16:creationId xmlns:a16="http://schemas.microsoft.com/office/drawing/2014/main" id="{6D521AF3-5DA9-0387-7226-31BDA2B064D4}"/>
              </a:ext>
            </a:extLst>
          </p:cNvPr>
          <p:cNvSpPr txBox="1"/>
          <p:nvPr/>
        </p:nvSpPr>
        <p:spPr>
          <a:xfrm rot="19641543">
            <a:off x="2641790" y="3076561"/>
            <a:ext cx="482824" cy="338554"/>
          </a:xfrm>
          <a:prstGeom prst="rect">
            <a:avLst/>
          </a:prstGeom>
          <a:noFill/>
        </p:spPr>
        <p:txBody>
          <a:bodyPr wrap="none" rtlCol="0">
            <a:spAutoFit/>
          </a:bodyPr>
          <a:lstStyle/>
          <a:p>
            <a:r>
              <a:rPr lang="en-US" sz="1600" b="1" dirty="0">
                <a:solidFill>
                  <a:srgbClr val="C00000"/>
                </a:solidFill>
              </a:rPr>
              <a:t>Lab</a:t>
            </a:r>
          </a:p>
        </p:txBody>
      </p:sp>
      <p:sp>
        <p:nvSpPr>
          <p:cNvPr id="69" name="TextBox 68">
            <a:extLst>
              <a:ext uri="{FF2B5EF4-FFF2-40B4-BE49-F238E27FC236}">
                <a16:creationId xmlns:a16="http://schemas.microsoft.com/office/drawing/2014/main" id="{208EA0E8-1010-A238-CBE7-9D3EFF93143F}"/>
              </a:ext>
            </a:extLst>
          </p:cNvPr>
          <p:cNvSpPr txBox="1"/>
          <p:nvPr/>
        </p:nvSpPr>
        <p:spPr>
          <a:xfrm>
            <a:off x="2539963" y="3433954"/>
            <a:ext cx="726481" cy="338554"/>
          </a:xfrm>
          <a:prstGeom prst="rect">
            <a:avLst/>
          </a:prstGeom>
          <a:noFill/>
        </p:spPr>
        <p:txBody>
          <a:bodyPr wrap="none" rtlCol="0">
            <a:spAutoFit/>
          </a:bodyPr>
          <a:lstStyle/>
          <a:p>
            <a:r>
              <a:rPr lang="en-US" sz="1600" dirty="0">
                <a:solidFill>
                  <a:srgbClr val="C00000"/>
                </a:solidFill>
              </a:rPr>
              <a:t>5-8pm</a:t>
            </a:r>
          </a:p>
        </p:txBody>
      </p:sp>
      <p:sp>
        <p:nvSpPr>
          <p:cNvPr id="61" name="TextBox 60">
            <a:extLst>
              <a:ext uri="{FF2B5EF4-FFF2-40B4-BE49-F238E27FC236}">
                <a16:creationId xmlns:a16="http://schemas.microsoft.com/office/drawing/2014/main" id="{18AABBD9-A7C6-3545-6F56-6C909A639DD6}"/>
              </a:ext>
            </a:extLst>
          </p:cNvPr>
          <p:cNvSpPr txBox="1"/>
          <p:nvPr/>
        </p:nvSpPr>
        <p:spPr>
          <a:xfrm>
            <a:off x="2609760" y="1516577"/>
            <a:ext cx="614271" cy="307777"/>
          </a:xfrm>
          <a:prstGeom prst="rect">
            <a:avLst/>
          </a:prstGeom>
          <a:noFill/>
        </p:spPr>
        <p:txBody>
          <a:bodyPr wrap="none" rtlCol="0">
            <a:spAutoFit/>
          </a:bodyPr>
          <a:lstStyle/>
          <a:p>
            <a:r>
              <a:rPr lang="en-US" sz="1400" b="1" dirty="0">
                <a:solidFill>
                  <a:srgbClr val="C00000"/>
                </a:solidFill>
              </a:rPr>
              <a:t>Wk. 4</a:t>
            </a:r>
          </a:p>
        </p:txBody>
      </p:sp>
      <p:sp>
        <p:nvSpPr>
          <p:cNvPr id="74" name="Rectangle 73">
            <a:extLst>
              <a:ext uri="{FF2B5EF4-FFF2-40B4-BE49-F238E27FC236}">
                <a16:creationId xmlns:a16="http://schemas.microsoft.com/office/drawing/2014/main" id="{C428E15C-770D-5C54-3BF0-BC63E813F980}"/>
              </a:ext>
            </a:extLst>
          </p:cNvPr>
          <p:cNvSpPr/>
          <p:nvPr/>
        </p:nvSpPr>
        <p:spPr>
          <a:xfrm>
            <a:off x="3277705"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09677A1D-CAF7-3219-A9BD-AD7CBE631F5B}"/>
              </a:ext>
            </a:extLst>
          </p:cNvPr>
          <p:cNvSpPr txBox="1"/>
          <p:nvPr/>
        </p:nvSpPr>
        <p:spPr>
          <a:xfrm>
            <a:off x="3311046" y="2719169"/>
            <a:ext cx="569900" cy="338554"/>
          </a:xfrm>
          <a:prstGeom prst="rect">
            <a:avLst/>
          </a:prstGeom>
          <a:noFill/>
        </p:spPr>
        <p:txBody>
          <a:bodyPr wrap="none" rtlCol="0">
            <a:spAutoFit/>
          </a:bodyPr>
          <a:lstStyle/>
          <a:p>
            <a:r>
              <a:rPr lang="en-US" sz="1600" dirty="0">
                <a:solidFill>
                  <a:srgbClr val="C00000"/>
                </a:solidFill>
              </a:rPr>
              <a:t>Wed</a:t>
            </a:r>
          </a:p>
        </p:txBody>
      </p:sp>
      <p:sp>
        <p:nvSpPr>
          <p:cNvPr id="78" name="TextBox 77">
            <a:extLst>
              <a:ext uri="{FF2B5EF4-FFF2-40B4-BE49-F238E27FC236}">
                <a16:creationId xmlns:a16="http://schemas.microsoft.com/office/drawing/2014/main" id="{C479F88F-50A1-64E0-3319-AB0DA1E42D68}"/>
              </a:ext>
            </a:extLst>
          </p:cNvPr>
          <p:cNvSpPr txBox="1"/>
          <p:nvPr/>
        </p:nvSpPr>
        <p:spPr>
          <a:xfrm rot="19641543">
            <a:off x="3344945" y="3083971"/>
            <a:ext cx="482824" cy="338554"/>
          </a:xfrm>
          <a:prstGeom prst="rect">
            <a:avLst/>
          </a:prstGeom>
          <a:noFill/>
        </p:spPr>
        <p:txBody>
          <a:bodyPr wrap="none" rtlCol="0">
            <a:spAutoFit/>
          </a:bodyPr>
          <a:lstStyle/>
          <a:p>
            <a:r>
              <a:rPr lang="en-US" sz="1600" b="1" dirty="0">
                <a:solidFill>
                  <a:srgbClr val="C00000"/>
                </a:solidFill>
              </a:rPr>
              <a:t>Lab</a:t>
            </a:r>
          </a:p>
        </p:txBody>
      </p:sp>
      <p:sp>
        <p:nvSpPr>
          <p:cNvPr id="80" name="TextBox 79">
            <a:extLst>
              <a:ext uri="{FF2B5EF4-FFF2-40B4-BE49-F238E27FC236}">
                <a16:creationId xmlns:a16="http://schemas.microsoft.com/office/drawing/2014/main" id="{813FB2CC-22BC-C407-FA80-BA78F649829E}"/>
              </a:ext>
            </a:extLst>
          </p:cNvPr>
          <p:cNvSpPr txBox="1"/>
          <p:nvPr/>
        </p:nvSpPr>
        <p:spPr>
          <a:xfrm>
            <a:off x="3232755" y="3433954"/>
            <a:ext cx="726481" cy="338554"/>
          </a:xfrm>
          <a:prstGeom prst="rect">
            <a:avLst/>
          </a:prstGeom>
          <a:noFill/>
        </p:spPr>
        <p:txBody>
          <a:bodyPr wrap="none" rtlCol="0">
            <a:spAutoFit/>
          </a:bodyPr>
          <a:lstStyle/>
          <a:p>
            <a:r>
              <a:rPr lang="en-US" sz="1600" dirty="0">
                <a:solidFill>
                  <a:srgbClr val="C00000"/>
                </a:solidFill>
              </a:rPr>
              <a:t>5-8pm</a:t>
            </a:r>
          </a:p>
        </p:txBody>
      </p:sp>
      <p:sp>
        <p:nvSpPr>
          <p:cNvPr id="72" name="TextBox 71">
            <a:extLst>
              <a:ext uri="{FF2B5EF4-FFF2-40B4-BE49-F238E27FC236}">
                <a16:creationId xmlns:a16="http://schemas.microsoft.com/office/drawing/2014/main" id="{2BBB8416-F882-0577-D374-DCA5E5651871}"/>
              </a:ext>
            </a:extLst>
          </p:cNvPr>
          <p:cNvSpPr txBox="1"/>
          <p:nvPr/>
        </p:nvSpPr>
        <p:spPr>
          <a:xfrm>
            <a:off x="3302552" y="1516577"/>
            <a:ext cx="614271" cy="307777"/>
          </a:xfrm>
          <a:prstGeom prst="rect">
            <a:avLst/>
          </a:prstGeom>
          <a:noFill/>
        </p:spPr>
        <p:txBody>
          <a:bodyPr wrap="none" rtlCol="0">
            <a:spAutoFit/>
          </a:bodyPr>
          <a:lstStyle/>
          <a:p>
            <a:r>
              <a:rPr lang="en-US" sz="1400" b="1" dirty="0">
                <a:solidFill>
                  <a:srgbClr val="C00000"/>
                </a:solidFill>
              </a:rPr>
              <a:t>Wk. 5</a:t>
            </a:r>
          </a:p>
        </p:txBody>
      </p:sp>
      <p:sp>
        <p:nvSpPr>
          <p:cNvPr id="85" name="Rectangle 84">
            <a:extLst>
              <a:ext uri="{FF2B5EF4-FFF2-40B4-BE49-F238E27FC236}">
                <a16:creationId xmlns:a16="http://schemas.microsoft.com/office/drawing/2014/main" id="{8B1A32E9-508A-3648-ECB2-65D032EEF77A}"/>
              </a:ext>
            </a:extLst>
          </p:cNvPr>
          <p:cNvSpPr/>
          <p:nvPr/>
        </p:nvSpPr>
        <p:spPr>
          <a:xfrm>
            <a:off x="3970497"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2C398D19-A1C0-2992-465F-EBB022B3655F}"/>
              </a:ext>
            </a:extLst>
          </p:cNvPr>
          <p:cNvSpPr txBox="1"/>
          <p:nvPr/>
        </p:nvSpPr>
        <p:spPr>
          <a:xfrm>
            <a:off x="4003838" y="2719169"/>
            <a:ext cx="569900" cy="338554"/>
          </a:xfrm>
          <a:prstGeom prst="rect">
            <a:avLst/>
          </a:prstGeom>
          <a:noFill/>
        </p:spPr>
        <p:txBody>
          <a:bodyPr wrap="none" rtlCol="0">
            <a:spAutoFit/>
          </a:bodyPr>
          <a:lstStyle/>
          <a:p>
            <a:r>
              <a:rPr lang="en-US" sz="1600" dirty="0">
                <a:solidFill>
                  <a:srgbClr val="C00000"/>
                </a:solidFill>
              </a:rPr>
              <a:t>Wed</a:t>
            </a:r>
          </a:p>
        </p:txBody>
      </p:sp>
      <p:sp>
        <p:nvSpPr>
          <p:cNvPr id="89" name="TextBox 88">
            <a:extLst>
              <a:ext uri="{FF2B5EF4-FFF2-40B4-BE49-F238E27FC236}">
                <a16:creationId xmlns:a16="http://schemas.microsoft.com/office/drawing/2014/main" id="{57DA5DF8-18F0-34B3-A5A4-A8A39FC40D62}"/>
              </a:ext>
            </a:extLst>
          </p:cNvPr>
          <p:cNvSpPr txBox="1"/>
          <p:nvPr/>
        </p:nvSpPr>
        <p:spPr>
          <a:xfrm rot="19641543">
            <a:off x="4049588" y="3087369"/>
            <a:ext cx="482824" cy="338554"/>
          </a:xfrm>
          <a:prstGeom prst="rect">
            <a:avLst/>
          </a:prstGeom>
          <a:noFill/>
        </p:spPr>
        <p:txBody>
          <a:bodyPr wrap="none" rtlCol="0">
            <a:spAutoFit/>
          </a:bodyPr>
          <a:lstStyle/>
          <a:p>
            <a:r>
              <a:rPr lang="en-US" sz="1600" b="1" dirty="0">
                <a:solidFill>
                  <a:srgbClr val="C00000"/>
                </a:solidFill>
              </a:rPr>
              <a:t>Lab</a:t>
            </a:r>
          </a:p>
        </p:txBody>
      </p:sp>
      <p:sp>
        <p:nvSpPr>
          <p:cNvPr id="91" name="TextBox 90">
            <a:extLst>
              <a:ext uri="{FF2B5EF4-FFF2-40B4-BE49-F238E27FC236}">
                <a16:creationId xmlns:a16="http://schemas.microsoft.com/office/drawing/2014/main" id="{780D8314-39DF-8B82-D445-36C650DCF648}"/>
              </a:ext>
            </a:extLst>
          </p:cNvPr>
          <p:cNvSpPr txBox="1"/>
          <p:nvPr/>
        </p:nvSpPr>
        <p:spPr>
          <a:xfrm>
            <a:off x="3925547" y="3433954"/>
            <a:ext cx="726481" cy="338554"/>
          </a:xfrm>
          <a:prstGeom prst="rect">
            <a:avLst/>
          </a:prstGeom>
          <a:noFill/>
        </p:spPr>
        <p:txBody>
          <a:bodyPr wrap="none" rtlCol="0">
            <a:spAutoFit/>
          </a:bodyPr>
          <a:lstStyle/>
          <a:p>
            <a:r>
              <a:rPr lang="en-US" sz="1600" dirty="0">
                <a:solidFill>
                  <a:srgbClr val="C00000"/>
                </a:solidFill>
              </a:rPr>
              <a:t>5-8pm</a:t>
            </a:r>
          </a:p>
        </p:txBody>
      </p:sp>
      <p:sp>
        <p:nvSpPr>
          <p:cNvPr id="83" name="TextBox 82">
            <a:extLst>
              <a:ext uri="{FF2B5EF4-FFF2-40B4-BE49-F238E27FC236}">
                <a16:creationId xmlns:a16="http://schemas.microsoft.com/office/drawing/2014/main" id="{5F2D6103-C10E-4551-0CFB-A5F0FEBA1A91}"/>
              </a:ext>
            </a:extLst>
          </p:cNvPr>
          <p:cNvSpPr txBox="1"/>
          <p:nvPr/>
        </p:nvSpPr>
        <p:spPr>
          <a:xfrm>
            <a:off x="3995344" y="1516577"/>
            <a:ext cx="614271" cy="307777"/>
          </a:xfrm>
          <a:prstGeom prst="rect">
            <a:avLst/>
          </a:prstGeom>
          <a:noFill/>
        </p:spPr>
        <p:txBody>
          <a:bodyPr wrap="none" rtlCol="0">
            <a:spAutoFit/>
          </a:bodyPr>
          <a:lstStyle/>
          <a:p>
            <a:r>
              <a:rPr lang="en-US" sz="1400" b="1" dirty="0">
                <a:solidFill>
                  <a:srgbClr val="C00000"/>
                </a:solidFill>
              </a:rPr>
              <a:t>Wk. 6</a:t>
            </a:r>
          </a:p>
        </p:txBody>
      </p:sp>
      <p:sp>
        <p:nvSpPr>
          <p:cNvPr id="96" name="Rectangle 95">
            <a:extLst>
              <a:ext uri="{FF2B5EF4-FFF2-40B4-BE49-F238E27FC236}">
                <a16:creationId xmlns:a16="http://schemas.microsoft.com/office/drawing/2014/main" id="{3F8A0E4A-9F71-3F60-3832-18263283E209}"/>
              </a:ext>
            </a:extLst>
          </p:cNvPr>
          <p:cNvSpPr/>
          <p:nvPr/>
        </p:nvSpPr>
        <p:spPr>
          <a:xfrm>
            <a:off x="4663289"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FBA51C5F-D056-9395-7BDC-99FFFCDC3606}"/>
              </a:ext>
            </a:extLst>
          </p:cNvPr>
          <p:cNvSpPr txBox="1"/>
          <p:nvPr/>
        </p:nvSpPr>
        <p:spPr>
          <a:xfrm>
            <a:off x="4696630" y="2719169"/>
            <a:ext cx="569900" cy="338554"/>
          </a:xfrm>
          <a:prstGeom prst="rect">
            <a:avLst/>
          </a:prstGeom>
          <a:noFill/>
        </p:spPr>
        <p:txBody>
          <a:bodyPr wrap="none" rtlCol="0">
            <a:spAutoFit/>
          </a:bodyPr>
          <a:lstStyle/>
          <a:p>
            <a:r>
              <a:rPr lang="en-US" sz="1600" dirty="0">
                <a:solidFill>
                  <a:srgbClr val="C00000"/>
                </a:solidFill>
              </a:rPr>
              <a:t>Wed</a:t>
            </a:r>
          </a:p>
        </p:txBody>
      </p:sp>
      <p:sp>
        <p:nvSpPr>
          <p:cNvPr id="100" name="TextBox 99">
            <a:extLst>
              <a:ext uri="{FF2B5EF4-FFF2-40B4-BE49-F238E27FC236}">
                <a16:creationId xmlns:a16="http://schemas.microsoft.com/office/drawing/2014/main" id="{CA62FE6E-55B6-9EAE-6A9B-32ED0F9F0780}"/>
              </a:ext>
            </a:extLst>
          </p:cNvPr>
          <p:cNvSpPr txBox="1"/>
          <p:nvPr/>
        </p:nvSpPr>
        <p:spPr>
          <a:xfrm rot="19641543">
            <a:off x="4730530" y="3096277"/>
            <a:ext cx="482824" cy="338554"/>
          </a:xfrm>
          <a:prstGeom prst="rect">
            <a:avLst/>
          </a:prstGeom>
          <a:noFill/>
        </p:spPr>
        <p:txBody>
          <a:bodyPr wrap="none" rtlCol="0">
            <a:spAutoFit/>
          </a:bodyPr>
          <a:lstStyle/>
          <a:p>
            <a:r>
              <a:rPr lang="en-US" sz="1600" b="1" dirty="0">
                <a:solidFill>
                  <a:srgbClr val="C00000"/>
                </a:solidFill>
              </a:rPr>
              <a:t>Lab</a:t>
            </a:r>
          </a:p>
        </p:txBody>
      </p:sp>
      <p:sp>
        <p:nvSpPr>
          <p:cNvPr id="102" name="TextBox 101">
            <a:extLst>
              <a:ext uri="{FF2B5EF4-FFF2-40B4-BE49-F238E27FC236}">
                <a16:creationId xmlns:a16="http://schemas.microsoft.com/office/drawing/2014/main" id="{2037B182-AC5E-312E-FD7A-1A19352F1363}"/>
              </a:ext>
            </a:extLst>
          </p:cNvPr>
          <p:cNvSpPr txBox="1"/>
          <p:nvPr/>
        </p:nvSpPr>
        <p:spPr>
          <a:xfrm>
            <a:off x="4618339" y="3433954"/>
            <a:ext cx="726481" cy="338554"/>
          </a:xfrm>
          <a:prstGeom prst="rect">
            <a:avLst/>
          </a:prstGeom>
          <a:noFill/>
        </p:spPr>
        <p:txBody>
          <a:bodyPr wrap="none" rtlCol="0">
            <a:spAutoFit/>
          </a:bodyPr>
          <a:lstStyle/>
          <a:p>
            <a:r>
              <a:rPr lang="en-US" sz="1600" dirty="0">
                <a:solidFill>
                  <a:srgbClr val="C00000"/>
                </a:solidFill>
              </a:rPr>
              <a:t>5-8pm</a:t>
            </a:r>
          </a:p>
        </p:txBody>
      </p:sp>
      <p:sp>
        <p:nvSpPr>
          <p:cNvPr id="94" name="TextBox 93">
            <a:extLst>
              <a:ext uri="{FF2B5EF4-FFF2-40B4-BE49-F238E27FC236}">
                <a16:creationId xmlns:a16="http://schemas.microsoft.com/office/drawing/2014/main" id="{E266B9D5-98B8-3012-C4F4-46AAC59498CA}"/>
              </a:ext>
            </a:extLst>
          </p:cNvPr>
          <p:cNvSpPr txBox="1"/>
          <p:nvPr/>
        </p:nvSpPr>
        <p:spPr>
          <a:xfrm>
            <a:off x="4688136" y="1516577"/>
            <a:ext cx="614271" cy="307777"/>
          </a:xfrm>
          <a:prstGeom prst="rect">
            <a:avLst/>
          </a:prstGeom>
          <a:noFill/>
        </p:spPr>
        <p:txBody>
          <a:bodyPr wrap="none" rtlCol="0">
            <a:spAutoFit/>
          </a:bodyPr>
          <a:lstStyle/>
          <a:p>
            <a:r>
              <a:rPr lang="en-US" sz="1400" b="1" dirty="0">
                <a:solidFill>
                  <a:srgbClr val="C00000"/>
                </a:solidFill>
              </a:rPr>
              <a:t>Wk. 7</a:t>
            </a:r>
          </a:p>
        </p:txBody>
      </p:sp>
      <p:sp>
        <p:nvSpPr>
          <p:cNvPr id="107" name="Rectangle 106">
            <a:extLst>
              <a:ext uri="{FF2B5EF4-FFF2-40B4-BE49-F238E27FC236}">
                <a16:creationId xmlns:a16="http://schemas.microsoft.com/office/drawing/2014/main" id="{58C67837-2692-AC2F-6953-28FCF33D6BD3}"/>
              </a:ext>
            </a:extLst>
          </p:cNvPr>
          <p:cNvSpPr/>
          <p:nvPr/>
        </p:nvSpPr>
        <p:spPr>
          <a:xfrm>
            <a:off x="5356081"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5A950916-B57F-6F8F-B909-DBC60EF67833}"/>
              </a:ext>
            </a:extLst>
          </p:cNvPr>
          <p:cNvSpPr txBox="1"/>
          <p:nvPr/>
        </p:nvSpPr>
        <p:spPr>
          <a:xfrm>
            <a:off x="5389422" y="2719169"/>
            <a:ext cx="569900" cy="338554"/>
          </a:xfrm>
          <a:prstGeom prst="rect">
            <a:avLst/>
          </a:prstGeom>
          <a:noFill/>
        </p:spPr>
        <p:txBody>
          <a:bodyPr wrap="none" rtlCol="0">
            <a:spAutoFit/>
          </a:bodyPr>
          <a:lstStyle/>
          <a:p>
            <a:r>
              <a:rPr lang="en-US" sz="1600" dirty="0">
                <a:solidFill>
                  <a:srgbClr val="C00000"/>
                </a:solidFill>
              </a:rPr>
              <a:t>Wed</a:t>
            </a:r>
          </a:p>
        </p:txBody>
      </p:sp>
      <p:sp>
        <p:nvSpPr>
          <p:cNvPr id="111" name="TextBox 110">
            <a:extLst>
              <a:ext uri="{FF2B5EF4-FFF2-40B4-BE49-F238E27FC236}">
                <a16:creationId xmlns:a16="http://schemas.microsoft.com/office/drawing/2014/main" id="{D1F7FC84-D52E-CB46-09DC-DC19543A6D23}"/>
              </a:ext>
            </a:extLst>
          </p:cNvPr>
          <p:cNvSpPr txBox="1"/>
          <p:nvPr/>
        </p:nvSpPr>
        <p:spPr>
          <a:xfrm rot="19641543">
            <a:off x="5412060" y="3076560"/>
            <a:ext cx="482824" cy="338554"/>
          </a:xfrm>
          <a:prstGeom prst="rect">
            <a:avLst/>
          </a:prstGeom>
          <a:noFill/>
        </p:spPr>
        <p:txBody>
          <a:bodyPr wrap="none" rtlCol="0">
            <a:spAutoFit/>
          </a:bodyPr>
          <a:lstStyle/>
          <a:p>
            <a:r>
              <a:rPr lang="en-US" sz="1600" b="1" dirty="0">
                <a:solidFill>
                  <a:srgbClr val="C00000"/>
                </a:solidFill>
              </a:rPr>
              <a:t>Lab</a:t>
            </a:r>
          </a:p>
        </p:txBody>
      </p:sp>
      <p:sp>
        <p:nvSpPr>
          <p:cNvPr id="113" name="TextBox 112">
            <a:extLst>
              <a:ext uri="{FF2B5EF4-FFF2-40B4-BE49-F238E27FC236}">
                <a16:creationId xmlns:a16="http://schemas.microsoft.com/office/drawing/2014/main" id="{C7CCF835-73D6-27F0-64A0-1E51184E35A3}"/>
              </a:ext>
            </a:extLst>
          </p:cNvPr>
          <p:cNvSpPr txBox="1"/>
          <p:nvPr/>
        </p:nvSpPr>
        <p:spPr>
          <a:xfrm>
            <a:off x="5311131"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05" name="TextBox 104">
            <a:extLst>
              <a:ext uri="{FF2B5EF4-FFF2-40B4-BE49-F238E27FC236}">
                <a16:creationId xmlns:a16="http://schemas.microsoft.com/office/drawing/2014/main" id="{74610CA6-0901-4FCF-EDBB-E42660260032}"/>
              </a:ext>
            </a:extLst>
          </p:cNvPr>
          <p:cNvSpPr txBox="1"/>
          <p:nvPr/>
        </p:nvSpPr>
        <p:spPr>
          <a:xfrm>
            <a:off x="5380928" y="1516577"/>
            <a:ext cx="614271" cy="307777"/>
          </a:xfrm>
          <a:prstGeom prst="rect">
            <a:avLst/>
          </a:prstGeom>
          <a:noFill/>
        </p:spPr>
        <p:txBody>
          <a:bodyPr wrap="none" rtlCol="0">
            <a:spAutoFit/>
          </a:bodyPr>
          <a:lstStyle/>
          <a:p>
            <a:r>
              <a:rPr lang="en-US" sz="1400" b="1" dirty="0">
                <a:solidFill>
                  <a:srgbClr val="C00000"/>
                </a:solidFill>
              </a:rPr>
              <a:t>Wk. 8</a:t>
            </a:r>
          </a:p>
        </p:txBody>
      </p:sp>
      <p:sp>
        <p:nvSpPr>
          <p:cNvPr id="118" name="Rectangle 117">
            <a:extLst>
              <a:ext uri="{FF2B5EF4-FFF2-40B4-BE49-F238E27FC236}">
                <a16:creationId xmlns:a16="http://schemas.microsoft.com/office/drawing/2014/main" id="{78E5642C-1412-3ECB-E3BB-09E6A1BBE135}"/>
              </a:ext>
            </a:extLst>
          </p:cNvPr>
          <p:cNvSpPr/>
          <p:nvPr/>
        </p:nvSpPr>
        <p:spPr>
          <a:xfrm>
            <a:off x="6048873"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a:extLst>
              <a:ext uri="{FF2B5EF4-FFF2-40B4-BE49-F238E27FC236}">
                <a16:creationId xmlns:a16="http://schemas.microsoft.com/office/drawing/2014/main" id="{A071E6BA-857F-7842-0B43-59BBF2033D92}"/>
              </a:ext>
            </a:extLst>
          </p:cNvPr>
          <p:cNvSpPr txBox="1"/>
          <p:nvPr/>
        </p:nvSpPr>
        <p:spPr>
          <a:xfrm>
            <a:off x="6082214" y="2719169"/>
            <a:ext cx="569900" cy="338554"/>
          </a:xfrm>
          <a:prstGeom prst="rect">
            <a:avLst/>
          </a:prstGeom>
          <a:noFill/>
        </p:spPr>
        <p:txBody>
          <a:bodyPr wrap="none" rtlCol="0">
            <a:spAutoFit/>
          </a:bodyPr>
          <a:lstStyle/>
          <a:p>
            <a:r>
              <a:rPr lang="en-US" sz="1600" dirty="0">
                <a:solidFill>
                  <a:srgbClr val="C00000"/>
                </a:solidFill>
              </a:rPr>
              <a:t>Wed</a:t>
            </a:r>
          </a:p>
        </p:txBody>
      </p:sp>
      <p:sp>
        <p:nvSpPr>
          <p:cNvPr id="122" name="TextBox 121">
            <a:extLst>
              <a:ext uri="{FF2B5EF4-FFF2-40B4-BE49-F238E27FC236}">
                <a16:creationId xmlns:a16="http://schemas.microsoft.com/office/drawing/2014/main" id="{A9C3622B-0DFE-DD41-D272-57128AA96A6E}"/>
              </a:ext>
            </a:extLst>
          </p:cNvPr>
          <p:cNvSpPr txBox="1"/>
          <p:nvPr/>
        </p:nvSpPr>
        <p:spPr>
          <a:xfrm rot="19641543">
            <a:off x="6109140" y="3076561"/>
            <a:ext cx="482824" cy="338554"/>
          </a:xfrm>
          <a:prstGeom prst="rect">
            <a:avLst/>
          </a:prstGeom>
          <a:noFill/>
        </p:spPr>
        <p:txBody>
          <a:bodyPr wrap="none" rtlCol="0">
            <a:spAutoFit/>
          </a:bodyPr>
          <a:lstStyle/>
          <a:p>
            <a:r>
              <a:rPr lang="en-US" sz="1600" b="1" dirty="0">
                <a:solidFill>
                  <a:srgbClr val="C00000"/>
                </a:solidFill>
              </a:rPr>
              <a:t>Lab</a:t>
            </a:r>
          </a:p>
        </p:txBody>
      </p:sp>
      <p:sp>
        <p:nvSpPr>
          <p:cNvPr id="124" name="TextBox 123">
            <a:extLst>
              <a:ext uri="{FF2B5EF4-FFF2-40B4-BE49-F238E27FC236}">
                <a16:creationId xmlns:a16="http://schemas.microsoft.com/office/drawing/2014/main" id="{8B4429D0-33C6-469C-9F1C-875050714224}"/>
              </a:ext>
            </a:extLst>
          </p:cNvPr>
          <p:cNvSpPr txBox="1"/>
          <p:nvPr/>
        </p:nvSpPr>
        <p:spPr>
          <a:xfrm>
            <a:off x="6003923"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16" name="TextBox 115">
            <a:extLst>
              <a:ext uri="{FF2B5EF4-FFF2-40B4-BE49-F238E27FC236}">
                <a16:creationId xmlns:a16="http://schemas.microsoft.com/office/drawing/2014/main" id="{ECA9B290-58E6-143F-4E3D-4606A409B937}"/>
              </a:ext>
            </a:extLst>
          </p:cNvPr>
          <p:cNvSpPr txBox="1"/>
          <p:nvPr/>
        </p:nvSpPr>
        <p:spPr>
          <a:xfrm>
            <a:off x="6073720" y="1516577"/>
            <a:ext cx="614271" cy="307777"/>
          </a:xfrm>
          <a:prstGeom prst="rect">
            <a:avLst/>
          </a:prstGeom>
          <a:noFill/>
        </p:spPr>
        <p:txBody>
          <a:bodyPr wrap="none" rtlCol="0">
            <a:spAutoFit/>
          </a:bodyPr>
          <a:lstStyle/>
          <a:p>
            <a:r>
              <a:rPr lang="en-US" sz="1400" b="1" dirty="0">
                <a:solidFill>
                  <a:srgbClr val="C00000"/>
                </a:solidFill>
              </a:rPr>
              <a:t>Wk. 9</a:t>
            </a:r>
          </a:p>
        </p:txBody>
      </p:sp>
      <p:sp>
        <p:nvSpPr>
          <p:cNvPr id="129" name="Rectangle 128">
            <a:extLst>
              <a:ext uri="{FF2B5EF4-FFF2-40B4-BE49-F238E27FC236}">
                <a16:creationId xmlns:a16="http://schemas.microsoft.com/office/drawing/2014/main" id="{330B5596-4723-BE72-900D-50B53DE1D1C7}"/>
              </a:ext>
            </a:extLst>
          </p:cNvPr>
          <p:cNvSpPr/>
          <p:nvPr/>
        </p:nvSpPr>
        <p:spPr>
          <a:xfrm>
            <a:off x="6741665"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80BE0D43-8803-C1D4-143B-45B11634FD86}"/>
              </a:ext>
            </a:extLst>
          </p:cNvPr>
          <p:cNvSpPr txBox="1"/>
          <p:nvPr/>
        </p:nvSpPr>
        <p:spPr>
          <a:xfrm>
            <a:off x="6775006" y="2719169"/>
            <a:ext cx="569900" cy="338554"/>
          </a:xfrm>
          <a:prstGeom prst="rect">
            <a:avLst/>
          </a:prstGeom>
          <a:noFill/>
        </p:spPr>
        <p:txBody>
          <a:bodyPr wrap="none" rtlCol="0">
            <a:spAutoFit/>
          </a:bodyPr>
          <a:lstStyle/>
          <a:p>
            <a:r>
              <a:rPr lang="en-US" sz="1600" dirty="0">
                <a:solidFill>
                  <a:srgbClr val="C00000"/>
                </a:solidFill>
              </a:rPr>
              <a:t>Wed</a:t>
            </a:r>
          </a:p>
        </p:txBody>
      </p:sp>
      <p:sp>
        <p:nvSpPr>
          <p:cNvPr id="133" name="TextBox 132">
            <a:extLst>
              <a:ext uri="{FF2B5EF4-FFF2-40B4-BE49-F238E27FC236}">
                <a16:creationId xmlns:a16="http://schemas.microsoft.com/office/drawing/2014/main" id="{E1AFEBFC-BE71-4CE6-2E5A-D7EF87B8408E}"/>
              </a:ext>
            </a:extLst>
          </p:cNvPr>
          <p:cNvSpPr txBox="1"/>
          <p:nvPr/>
        </p:nvSpPr>
        <p:spPr>
          <a:xfrm rot="19641543">
            <a:off x="6809831" y="3107166"/>
            <a:ext cx="482824" cy="338554"/>
          </a:xfrm>
          <a:prstGeom prst="rect">
            <a:avLst/>
          </a:prstGeom>
          <a:noFill/>
        </p:spPr>
        <p:txBody>
          <a:bodyPr wrap="none" rtlCol="0">
            <a:spAutoFit/>
          </a:bodyPr>
          <a:lstStyle/>
          <a:p>
            <a:r>
              <a:rPr lang="en-US" sz="1600" b="1" dirty="0">
                <a:solidFill>
                  <a:srgbClr val="C00000"/>
                </a:solidFill>
              </a:rPr>
              <a:t>Lab</a:t>
            </a:r>
          </a:p>
        </p:txBody>
      </p:sp>
      <p:sp>
        <p:nvSpPr>
          <p:cNvPr id="135" name="TextBox 134">
            <a:extLst>
              <a:ext uri="{FF2B5EF4-FFF2-40B4-BE49-F238E27FC236}">
                <a16:creationId xmlns:a16="http://schemas.microsoft.com/office/drawing/2014/main" id="{5696D405-D244-6412-2E57-3B3EFE710E23}"/>
              </a:ext>
            </a:extLst>
          </p:cNvPr>
          <p:cNvSpPr txBox="1"/>
          <p:nvPr/>
        </p:nvSpPr>
        <p:spPr>
          <a:xfrm>
            <a:off x="6696715"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27" name="TextBox 126">
            <a:extLst>
              <a:ext uri="{FF2B5EF4-FFF2-40B4-BE49-F238E27FC236}">
                <a16:creationId xmlns:a16="http://schemas.microsoft.com/office/drawing/2014/main" id="{79284F17-7FC6-4BF8-A1F3-0CE298F567AD}"/>
              </a:ext>
            </a:extLst>
          </p:cNvPr>
          <p:cNvSpPr txBox="1"/>
          <p:nvPr/>
        </p:nvSpPr>
        <p:spPr>
          <a:xfrm>
            <a:off x="6766512" y="1516577"/>
            <a:ext cx="705642" cy="307777"/>
          </a:xfrm>
          <a:prstGeom prst="rect">
            <a:avLst/>
          </a:prstGeom>
          <a:noFill/>
        </p:spPr>
        <p:txBody>
          <a:bodyPr wrap="none" rtlCol="0">
            <a:spAutoFit/>
          </a:bodyPr>
          <a:lstStyle/>
          <a:p>
            <a:r>
              <a:rPr lang="en-US" sz="1400" b="1" dirty="0">
                <a:solidFill>
                  <a:srgbClr val="C00000"/>
                </a:solidFill>
              </a:rPr>
              <a:t>Wk. 10</a:t>
            </a:r>
          </a:p>
        </p:txBody>
      </p:sp>
      <p:sp>
        <p:nvSpPr>
          <p:cNvPr id="140" name="Rectangle 139">
            <a:extLst>
              <a:ext uri="{FF2B5EF4-FFF2-40B4-BE49-F238E27FC236}">
                <a16:creationId xmlns:a16="http://schemas.microsoft.com/office/drawing/2014/main" id="{95F6A58A-5648-156E-53D5-9460A724EBF8}"/>
              </a:ext>
            </a:extLst>
          </p:cNvPr>
          <p:cNvSpPr/>
          <p:nvPr/>
        </p:nvSpPr>
        <p:spPr>
          <a:xfrm>
            <a:off x="7438883"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BADE6D29-35C7-704F-3F78-82699CE1BA23}"/>
              </a:ext>
            </a:extLst>
          </p:cNvPr>
          <p:cNvSpPr txBox="1"/>
          <p:nvPr/>
        </p:nvSpPr>
        <p:spPr>
          <a:xfrm>
            <a:off x="7472224" y="2719169"/>
            <a:ext cx="569900" cy="338554"/>
          </a:xfrm>
          <a:prstGeom prst="rect">
            <a:avLst/>
          </a:prstGeom>
          <a:noFill/>
        </p:spPr>
        <p:txBody>
          <a:bodyPr wrap="none" rtlCol="0">
            <a:spAutoFit/>
          </a:bodyPr>
          <a:lstStyle/>
          <a:p>
            <a:r>
              <a:rPr lang="en-US" sz="1600" dirty="0">
                <a:solidFill>
                  <a:srgbClr val="C00000"/>
                </a:solidFill>
              </a:rPr>
              <a:t>Wed</a:t>
            </a:r>
          </a:p>
        </p:txBody>
      </p:sp>
      <p:sp>
        <p:nvSpPr>
          <p:cNvPr id="144" name="TextBox 143">
            <a:extLst>
              <a:ext uri="{FF2B5EF4-FFF2-40B4-BE49-F238E27FC236}">
                <a16:creationId xmlns:a16="http://schemas.microsoft.com/office/drawing/2014/main" id="{842FC4C4-AD71-54AD-D3F8-5830FE6A49E6}"/>
              </a:ext>
            </a:extLst>
          </p:cNvPr>
          <p:cNvSpPr txBox="1"/>
          <p:nvPr/>
        </p:nvSpPr>
        <p:spPr>
          <a:xfrm rot="19641543">
            <a:off x="7506120" y="3083972"/>
            <a:ext cx="482824" cy="338554"/>
          </a:xfrm>
          <a:prstGeom prst="rect">
            <a:avLst/>
          </a:prstGeom>
          <a:noFill/>
        </p:spPr>
        <p:txBody>
          <a:bodyPr wrap="none" rtlCol="0">
            <a:spAutoFit/>
          </a:bodyPr>
          <a:lstStyle/>
          <a:p>
            <a:r>
              <a:rPr lang="en-US" sz="1600" b="1" dirty="0">
                <a:solidFill>
                  <a:srgbClr val="C00000"/>
                </a:solidFill>
              </a:rPr>
              <a:t>Lab</a:t>
            </a:r>
          </a:p>
        </p:txBody>
      </p:sp>
      <p:sp>
        <p:nvSpPr>
          <p:cNvPr id="146" name="TextBox 145">
            <a:extLst>
              <a:ext uri="{FF2B5EF4-FFF2-40B4-BE49-F238E27FC236}">
                <a16:creationId xmlns:a16="http://schemas.microsoft.com/office/drawing/2014/main" id="{7DC7A253-A5E0-8482-9AD1-75131A1B7F06}"/>
              </a:ext>
            </a:extLst>
          </p:cNvPr>
          <p:cNvSpPr txBox="1"/>
          <p:nvPr/>
        </p:nvSpPr>
        <p:spPr>
          <a:xfrm>
            <a:off x="7393933"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38" name="TextBox 137">
            <a:extLst>
              <a:ext uri="{FF2B5EF4-FFF2-40B4-BE49-F238E27FC236}">
                <a16:creationId xmlns:a16="http://schemas.microsoft.com/office/drawing/2014/main" id="{FD6D0833-54B1-FAA2-8CD5-0AD6F822CB70}"/>
              </a:ext>
            </a:extLst>
          </p:cNvPr>
          <p:cNvSpPr txBox="1"/>
          <p:nvPr/>
        </p:nvSpPr>
        <p:spPr>
          <a:xfrm>
            <a:off x="7463730" y="1516577"/>
            <a:ext cx="705642" cy="307777"/>
          </a:xfrm>
          <a:prstGeom prst="rect">
            <a:avLst/>
          </a:prstGeom>
          <a:noFill/>
        </p:spPr>
        <p:txBody>
          <a:bodyPr wrap="none" rtlCol="0">
            <a:spAutoFit/>
          </a:bodyPr>
          <a:lstStyle/>
          <a:p>
            <a:r>
              <a:rPr lang="en-US" sz="1400" b="1" dirty="0">
                <a:solidFill>
                  <a:srgbClr val="C00000"/>
                </a:solidFill>
              </a:rPr>
              <a:t>Wk. 11</a:t>
            </a:r>
          </a:p>
        </p:txBody>
      </p:sp>
      <p:sp>
        <p:nvSpPr>
          <p:cNvPr id="151" name="Rectangle 150">
            <a:extLst>
              <a:ext uri="{FF2B5EF4-FFF2-40B4-BE49-F238E27FC236}">
                <a16:creationId xmlns:a16="http://schemas.microsoft.com/office/drawing/2014/main" id="{745D0D03-5F6F-131B-7C41-27091B36825F}"/>
              </a:ext>
            </a:extLst>
          </p:cNvPr>
          <p:cNvSpPr/>
          <p:nvPr/>
        </p:nvSpPr>
        <p:spPr>
          <a:xfrm>
            <a:off x="8136101"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A7C87FE3-3F63-7CC1-6385-3AF2F7DA8E40}"/>
              </a:ext>
            </a:extLst>
          </p:cNvPr>
          <p:cNvSpPr txBox="1"/>
          <p:nvPr/>
        </p:nvSpPr>
        <p:spPr>
          <a:xfrm>
            <a:off x="8169442" y="2719169"/>
            <a:ext cx="569900" cy="338554"/>
          </a:xfrm>
          <a:prstGeom prst="rect">
            <a:avLst/>
          </a:prstGeom>
          <a:noFill/>
        </p:spPr>
        <p:txBody>
          <a:bodyPr wrap="none" rtlCol="0">
            <a:spAutoFit/>
          </a:bodyPr>
          <a:lstStyle/>
          <a:p>
            <a:r>
              <a:rPr lang="en-US" sz="1600" dirty="0">
                <a:solidFill>
                  <a:srgbClr val="C00000"/>
                </a:solidFill>
              </a:rPr>
              <a:t>Wed</a:t>
            </a:r>
          </a:p>
        </p:txBody>
      </p:sp>
      <p:sp>
        <p:nvSpPr>
          <p:cNvPr id="155" name="TextBox 154">
            <a:extLst>
              <a:ext uri="{FF2B5EF4-FFF2-40B4-BE49-F238E27FC236}">
                <a16:creationId xmlns:a16="http://schemas.microsoft.com/office/drawing/2014/main" id="{A0C6AF2E-F76E-45E5-6072-2458933B8797}"/>
              </a:ext>
            </a:extLst>
          </p:cNvPr>
          <p:cNvSpPr txBox="1"/>
          <p:nvPr/>
        </p:nvSpPr>
        <p:spPr>
          <a:xfrm rot="19641543">
            <a:off x="8203338" y="3083972"/>
            <a:ext cx="482824" cy="338554"/>
          </a:xfrm>
          <a:prstGeom prst="rect">
            <a:avLst/>
          </a:prstGeom>
          <a:noFill/>
        </p:spPr>
        <p:txBody>
          <a:bodyPr wrap="none" rtlCol="0">
            <a:spAutoFit/>
          </a:bodyPr>
          <a:lstStyle/>
          <a:p>
            <a:r>
              <a:rPr lang="en-US" sz="1600" b="1" dirty="0">
                <a:solidFill>
                  <a:srgbClr val="C00000"/>
                </a:solidFill>
              </a:rPr>
              <a:t>Lab</a:t>
            </a:r>
          </a:p>
        </p:txBody>
      </p:sp>
      <p:sp>
        <p:nvSpPr>
          <p:cNvPr id="157" name="TextBox 156">
            <a:extLst>
              <a:ext uri="{FF2B5EF4-FFF2-40B4-BE49-F238E27FC236}">
                <a16:creationId xmlns:a16="http://schemas.microsoft.com/office/drawing/2014/main" id="{D75A5885-814F-F26B-A9F7-FB8B7E6F8E75}"/>
              </a:ext>
            </a:extLst>
          </p:cNvPr>
          <p:cNvSpPr txBox="1"/>
          <p:nvPr/>
        </p:nvSpPr>
        <p:spPr>
          <a:xfrm>
            <a:off x="8091151"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49" name="TextBox 148">
            <a:extLst>
              <a:ext uri="{FF2B5EF4-FFF2-40B4-BE49-F238E27FC236}">
                <a16:creationId xmlns:a16="http://schemas.microsoft.com/office/drawing/2014/main" id="{75073308-F686-5FE5-AA6E-047FB669DA56}"/>
              </a:ext>
            </a:extLst>
          </p:cNvPr>
          <p:cNvSpPr txBox="1"/>
          <p:nvPr/>
        </p:nvSpPr>
        <p:spPr>
          <a:xfrm>
            <a:off x="8160948" y="1516577"/>
            <a:ext cx="705642" cy="307777"/>
          </a:xfrm>
          <a:prstGeom prst="rect">
            <a:avLst/>
          </a:prstGeom>
          <a:noFill/>
        </p:spPr>
        <p:txBody>
          <a:bodyPr wrap="none" rtlCol="0">
            <a:spAutoFit/>
          </a:bodyPr>
          <a:lstStyle/>
          <a:p>
            <a:r>
              <a:rPr lang="en-US" sz="1400" b="1" dirty="0">
                <a:solidFill>
                  <a:srgbClr val="C00000"/>
                </a:solidFill>
              </a:rPr>
              <a:t>Wk. 12</a:t>
            </a:r>
          </a:p>
        </p:txBody>
      </p:sp>
      <p:sp>
        <p:nvSpPr>
          <p:cNvPr id="162" name="Rectangle 161">
            <a:extLst>
              <a:ext uri="{FF2B5EF4-FFF2-40B4-BE49-F238E27FC236}">
                <a16:creationId xmlns:a16="http://schemas.microsoft.com/office/drawing/2014/main" id="{6E6F8999-1CB3-266E-D95D-801AA541DADC}"/>
              </a:ext>
            </a:extLst>
          </p:cNvPr>
          <p:cNvSpPr/>
          <p:nvPr/>
        </p:nvSpPr>
        <p:spPr>
          <a:xfrm>
            <a:off x="8833319"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a:extLst>
              <a:ext uri="{FF2B5EF4-FFF2-40B4-BE49-F238E27FC236}">
                <a16:creationId xmlns:a16="http://schemas.microsoft.com/office/drawing/2014/main" id="{E91509D4-06ED-019A-743B-1E52AE24B656}"/>
              </a:ext>
            </a:extLst>
          </p:cNvPr>
          <p:cNvSpPr txBox="1"/>
          <p:nvPr/>
        </p:nvSpPr>
        <p:spPr>
          <a:xfrm>
            <a:off x="8866660" y="2719169"/>
            <a:ext cx="569900" cy="338554"/>
          </a:xfrm>
          <a:prstGeom prst="rect">
            <a:avLst/>
          </a:prstGeom>
          <a:noFill/>
        </p:spPr>
        <p:txBody>
          <a:bodyPr wrap="none" rtlCol="0">
            <a:spAutoFit/>
          </a:bodyPr>
          <a:lstStyle/>
          <a:p>
            <a:r>
              <a:rPr lang="en-US" sz="1600" dirty="0">
                <a:solidFill>
                  <a:srgbClr val="C00000"/>
                </a:solidFill>
              </a:rPr>
              <a:t>Wed</a:t>
            </a:r>
          </a:p>
        </p:txBody>
      </p:sp>
      <p:sp>
        <p:nvSpPr>
          <p:cNvPr id="166" name="TextBox 165">
            <a:extLst>
              <a:ext uri="{FF2B5EF4-FFF2-40B4-BE49-F238E27FC236}">
                <a16:creationId xmlns:a16="http://schemas.microsoft.com/office/drawing/2014/main" id="{C3414ED5-F4D0-665E-1FC1-089B539C9B5A}"/>
              </a:ext>
            </a:extLst>
          </p:cNvPr>
          <p:cNvSpPr txBox="1"/>
          <p:nvPr/>
        </p:nvSpPr>
        <p:spPr>
          <a:xfrm rot="19641543">
            <a:off x="8894622" y="3091515"/>
            <a:ext cx="482824" cy="338554"/>
          </a:xfrm>
          <a:prstGeom prst="rect">
            <a:avLst/>
          </a:prstGeom>
          <a:noFill/>
        </p:spPr>
        <p:txBody>
          <a:bodyPr wrap="none" rtlCol="0">
            <a:spAutoFit/>
          </a:bodyPr>
          <a:lstStyle/>
          <a:p>
            <a:r>
              <a:rPr lang="en-US" sz="1600" b="1" dirty="0">
                <a:solidFill>
                  <a:srgbClr val="C00000"/>
                </a:solidFill>
              </a:rPr>
              <a:t>Lab</a:t>
            </a:r>
          </a:p>
        </p:txBody>
      </p:sp>
      <p:sp>
        <p:nvSpPr>
          <p:cNvPr id="168" name="TextBox 167">
            <a:extLst>
              <a:ext uri="{FF2B5EF4-FFF2-40B4-BE49-F238E27FC236}">
                <a16:creationId xmlns:a16="http://schemas.microsoft.com/office/drawing/2014/main" id="{8F263283-4B7E-981A-CC78-8C31BAFF99AC}"/>
              </a:ext>
            </a:extLst>
          </p:cNvPr>
          <p:cNvSpPr txBox="1"/>
          <p:nvPr/>
        </p:nvSpPr>
        <p:spPr>
          <a:xfrm>
            <a:off x="8788369"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60" name="TextBox 159">
            <a:extLst>
              <a:ext uri="{FF2B5EF4-FFF2-40B4-BE49-F238E27FC236}">
                <a16:creationId xmlns:a16="http://schemas.microsoft.com/office/drawing/2014/main" id="{2D589118-1488-3373-4C42-89757C8CAF09}"/>
              </a:ext>
            </a:extLst>
          </p:cNvPr>
          <p:cNvSpPr txBox="1"/>
          <p:nvPr/>
        </p:nvSpPr>
        <p:spPr>
          <a:xfrm>
            <a:off x="8858166" y="1516577"/>
            <a:ext cx="705642" cy="307777"/>
          </a:xfrm>
          <a:prstGeom prst="rect">
            <a:avLst/>
          </a:prstGeom>
          <a:noFill/>
        </p:spPr>
        <p:txBody>
          <a:bodyPr wrap="none" rtlCol="0">
            <a:spAutoFit/>
          </a:bodyPr>
          <a:lstStyle/>
          <a:p>
            <a:r>
              <a:rPr lang="en-US" sz="1400" b="1" dirty="0">
                <a:solidFill>
                  <a:srgbClr val="C00000"/>
                </a:solidFill>
              </a:rPr>
              <a:t>Wk. 13</a:t>
            </a:r>
          </a:p>
        </p:txBody>
      </p:sp>
      <p:sp>
        <p:nvSpPr>
          <p:cNvPr id="173" name="Rectangle 172">
            <a:extLst>
              <a:ext uri="{FF2B5EF4-FFF2-40B4-BE49-F238E27FC236}">
                <a16:creationId xmlns:a16="http://schemas.microsoft.com/office/drawing/2014/main" id="{EC3358F3-EDC6-8021-C9C5-24E324D057C8}"/>
              </a:ext>
            </a:extLst>
          </p:cNvPr>
          <p:cNvSpPr/>
          <p:nvPr/>
        </p:nvSpPr>
        <p:spPr>
          <a:xfrm>
            <a:off x="9530537"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extBox 174">
            <a:extLst>
              <a:ext uri="{FF2B5EF4-FFF2-40B4-BE49-F238E27FC236}">
                <a16:creationId xmlns:a16="http://schemas.microsoft.com/office/drawing/2014/main" id="{3193D851-CEB4-9C1F-3303-AF6BDB344447}"/>
              </a:ext>
            </a:extLst>
          </p:cNvPr>
          <p:cNvSpPr txBox="1"/>
          <p:nvPr/>
        </p:nvSpPr>
        <p:spPr>
          <a:xfrm>
            <a:off x="9563878" y="2719169"/>
            <a:ext cx="569900" cy="338554"/>
          </a:xfrm>
          <a:prstGeom prst="rect">
            <a:avLst/>
          </a:prstGeom>
          <a:noFill/>
        </p:spPr>
        <p:txBody>
          <a:bodyPr wrap="none" rtlCol="0">
            <a:spAutoFit/>
          </a:bodyPr>
          <a:lstStyle/>
          <a:p>
            <a:r>
              <a:rPr lang="en-US" sz="1600" dirty="0">
                <a:solidFill>
                  <a:srgbClr val="C00000"/>
                </a:solidFill>
              </a:rPr>
              <a:t>Wed</a:t>
            </a:r>
          </a:p>
        </p:txBody>
      </p:sp>
      <p:sp>
        <p:nvSpPr>
          <p:cNvPr id="177" name="TextBox 176">
            <a:extLst>
              <a:ext uri="{FF2B5EF4-FFF2-40B4-BE49-F238E27FC236}">
                <a16:creationId xmlns:a16="http://schemas.microsoft.com/office/drawing/2014/main" id="{7CDF2874-5049-1161-0F95-D09C23BFA409}"/>
              </a:ext>
            </a:extLst>
          </p:cNvPr>
          <p:cNvSpPr txBox="1"/>
          <p:nvPr/>
        </p:nvSpPr>
        <p:spPr>
          <a:xfrm rot="19641543">
            <a:off x="9601368" y="3105807"/>
            <a:ext cx="482824" cy="338554"/>
          </a:xfrm>
          <a:prstGeom prst="rect">
            <a:avLst/>
          </a:prstGeom>
          <a:noFill/>
        </p:spPr>
        <p:txBody>
          <a:bodyPr wrap="none" rtlCol="0">
            <a:spAutoFit/>
          </a:bodyPr>
          <a:lstStyle/>
          <a:p>
            <a:r>
              <a:rPr lang="en-US" sz="1600" b="1" dirty="0">
                <a:solidFill>
                  <a:srgbClr val="C00000"/>
                </a:solidFill>
              </a:rPr>
              <a:t>Lab</a:t>
            </a:r>
          </a:p>
        </p:txBody>
      </p:sp>
      <p:sp>
        <p:nvSpPr>
          <p:cNvPr id="179" name="TextBox 178">
            <a:extLst>
              <a:ext uri="{FF2B5EF4-FFF2-40B4-BE49-F238E27FC236}">
                <a16:creationId xmlns:a16="http://schemas.microsoft.com/office/drawing/2014/main" id="{4E5653BD-DF4B-7BA7-D0ED-0116CC5AE3E8}"/>
              </a:ext>
            </a:extLst>
          </p:cNvPr>
          <p:cNvSpPr txBox="1"/>
          <p:nvPr/>
        </p:nvSpPr>
        <p:spPr>
          <a:xfrm>
            <a:off x="9485587"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71" name="TextBox 170">
            <a:extLst>
              <a:ext uri="{FF2B5EF4-FFF2-40B4-BE49-F238E27FC236}">
                <a16:creationId xmlns:a16="http://schemas.microsoft.com/office/drawing/2014/main" id="{B649D8CE-072D-65C6-C563-94D725BE2E34}"/>
              </a:ext>
            </a:extLst>
          </p:cNvPr>
          <p:cNvSpPr txBox="1"/>
          <p:nvPr/>
        </p:nvSpPr>
        <p:spPr>
          <a:xfrm>
            <a:off x="9555384" y="1516577"/>
            <a:ext cx="705642" cy="307777"/>
          </a:xfrm>
          <a:prstGeom prst="rect">
            <a:avLst/>
          </a:prstGeom>
          <a:noFill/>
        </p:spPr>
        <p:txBody>
          <a:bodyPr wrap="none" rtlCol="0">
            <a:spAutoFit/>
          </a:bodyPr>
          <a:lstStyle/>
          <a:p>
            <a:r>
              <a:rPr lang="en-US" sz="1400" b="1" dirty="0">
                <a:solidFill>
                  <a:srgbClr val="C00000"/>
                </a:solidFill>
              </a:rPr>
              <a:t>Wk. 14</a:t>
            </a:r>
          </a:p>
        </p:txBody>
      </p:sp>
      <p:sp>
        <p:nvSpPr>
          <p:cNvPr id="184" name="Rectangle 183">
            <a:extLst>
              <a:ext uri="{FF2B5EF4-FFF2-40B4-BE49-F238E27FC236}">
                <a16:creationId xmlns:a16="http://schemas.microsoft.com/office/drawing/2014/main" id="{19A3443C-5925-12EF-8EE0-5CD81C56A2BD}"/>
              </a:ext>
            </a:extLst>
          </p:cNvPr>
          <p:cNvSpPr/>
          <p:nvPr/>
        </p:nvSpPr>
        <p:spPr>
          <a:xfrm>
            <a:off x="10227755"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xtBox 185">
            <a:extLst>
              <a:ext uri="{FF2B5EF4-FFF2-40B4-BE49-F238E27FC236}">
                <a16:creationId xmlns:a16="http://schemas.microsoft.com/office/drawing/2014/main" id="{8F5E8353-B338-9B1C-90AC-95D69474D4F7}"/>
              </a:ext>
            </a:extLst>
          </p:cNvPr>
          <p:cNvSpPr txBox="1"/>
          <p:nvPr/>
        </p:nvSpPr>
        <p:spPr>
          <a:xfrm>
            <a:off x="10261096" y="2719169"/>
            <a:ext cx="569900" cy="338554"/>
          </a:xfrm>
          <a:prstGeom prst="rect">
            <a:avLst/>
          </a:prstGeom>
          <a:noFill/>
        </p:spPr>
        <p:txBody>
          <a:bodyPr wrap="none" rtlCol="0">
            <a:spAutoFit/>
          </a:bodyPr>
          <a:lstStyle/>
          <a:p>
            <a:r>
              <a:rPr lang="en-US" sz="1600" dirty="0">
                <a:solidFill>
                  <a:srgbClr val="C00000"/>
                </a:solidFill>
              </a:rPr>
              <a:t>Wed</a:t>
            </a:r>
          </a:p>
        </p:txBody>
      </p:sp>
      <p:sp>
        <p:nvSpPr>
          <p:cNvPr id="188" name="TextBox 187">
            <a:extLst>
              <a:ext uri="{FF2B5EF4-FFF2-40B4-BE49-F238E27FC236}">
                <a16:creationId xmlns:a16="http://schemas.microsoft.com/office/drawing/2014/main" id="{72C1B2D5-07CC-DE3E-D3BF-19A635255CD3}"/>
              </a:ext>
            </a:extLst>
          </p:cNvPr>
          <p:cNvSpPr txBox="1"/>
          <p:nvPr/>
        </p:nvSpPr>
        <p:spPr>
          <a:xfrm rot="19641543">
            <a:off x="10304632" y="3081328"/>
            <a:ext cx="482824" cy="338554"/>
          </a:xfrm>
          <a:prstGeom prst="rect">
            <a:avLst/>
          </a:prstGeom>
          <a:noFill/>
        </p:spPr>
        <p:txBody>
          <a:bodyPr wrap="none" rtlCol="0">
            <a:spAutoFit/>
          </a:bodyPr>
          <a:lstStyle/>
          <a:p>
            <a:r>
              <a:rPr lang="en-US" sz="1600" b="1" dirty="0">
                <a:solidFill>
                  <a:srgbClr val="C00000"/>
                </a:solidFill>
              </a:rPr>
              <a:t>Lab</a:t>
            </a:r>
          </a:p>
        </p:txBody>
      </p:sp>
      <p:sp>
        <p:nvSpPr>
          <p:cNvPr id="190" name="TextBox 189">
            <a:extLst>
              <a:ext uri="{FF2B5EF4-FFF2-40B4-BE49-F238E27FC236}">
                <a16:creationId xmlns:a16="http://schemas.microsoft.com/office/drawing/2014/main" id="{A94D01F7-B4EA-39BE-0183-36C1720239D3}"/>
              </a:ext>
            </a:extLst>
          </p:cNvPr>
          <p:cNvSpPr txBox="1"/>
          <p:nvPr/>
        </p:nvSpPr>
        <p:spPr>
          <a:xfrm>
            <a:off x="10182805"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82" name="TextBox 181">
            <a:extLst>
              <a:ext uri="{FF2B5EF4-FFF2-40B4-BE49-F238E27FC236}">
                <a16:creationId xmlns:a16="http://schemas.microsoft.com/office/drawing/2014/main" id="{CDDE7964-F33E-BAAF-3EE9-1FF9D3F1555A}"/>
              </a:ext>
            </a:extLst>
          </p:cNvPr>
          <p:cNvSpPr txBox="1"/>
          <p:nvPr/>
        </p:nvSpPr>
        <p:spPr>
          <a:xfrm>
            <a:off x="10252602" y="1516577"/>
            <a:ext cx="705642" cy="307777"/>
          </a:xfrm>
          <a:prstGeom prst="rect">
            <a:avLst/>
          </a:prstGeom>
          <a:noFill/>
        </p:spPr>
        <p:txBody>
          <a:bodyPr wrap="none" rtlCol="0">
            <a:spAutoFit/>
          </a:bodyPr>
          <a:lstStyle/>
          <a:p>
            <a:r>
              <a:rPr lang="en-US" sz="1400" b="1" dirty="0">
                <a:solidFill>
                  <a:srgbClr val="C00000"/>
                </a:solidFill>
              </a:rPr>
              <a:t>Wk. 15</a:t>
            </a:r>
          </a:p>
        </p:txBody>
      </p:sp>
      <p:sp>
        <p:nvSpPr>
          <p:cNvPr id="195" name="Rectangle 194">
            <a:extLst>
              <a:ext uri="{FF2B5EF4-FFF2-40B4-BE49-F238E27FC236}">
                <a16:creationId xmlns:a16="http://schemas.microsoft.com/office/drawing/2014/main" id="{51ECBE43-554B-B94A-7EDC-14ABC7FCF4AF}"/>
              </a:ext>
            </a:extLst>
          </p:cNvPr>
          <p:cNvSpPr/>
          <p:nvPr/>
        </p:nvSpPr>
        <p:spPr>
          <a:xfrm>
            <a:off x="10924977" y="2776321"/>
            <a:ext cx="642258"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a:extLst>
              <a:ext uri="{FF2B5EF4-FFF2-40B4-BE49-F238E27FC236}">
                <a16:creationId xmlns:a16="http://schemas.microsoft.com/office/drawing/2014/main" id="{2344822E-205B-12A3-5E09-A767B1120ACE}"/>
              </a:ext>
            </a:extLst>
          </p:cNvPr>
          <p:cNvSpPr txBox="1"/>
          <p:nvPr/>
        </p:nvSpPr>
        <p:spPr>
          <a:xfrm>
            <a:off x="10958318" y="2719169"/>
            <a:ext cx="569900" cy="338554"/>
          </a:xfrm>
          <a:prstGeom prst="rect">
            <a:avLst/>
          </a:prstGeom>
          <a:noFill/>
        </p:spPr>
        <p:txBody>
          <a:bodyPr wrap="none" rtlCol="0">
            <a:spAutoFit/>
          </a:bodyPr>
          <a:lstStyle/>
          <a:p>
            <a:r>
              <a:rPr lang="en-US" sz="1600" dirty="0">
                <a:solidFill>
                  <a:srgbClr val="C00000"/>
                </a:solidFill>
              </a:rPr>
              <a:t>Wed</a:t>
            </a:r>
          </a:p>
        </p:txBody>
      </p:sp>
      <p:sp>
        <p:nvSpPr>
          <p:cNvPr id="199" name="TextBox 198">
            <a:extLst>
              <a:ext uri="{FF2B5EF4-FFF2-40B4-BE49-F238E27FC236}">
                <a16:creationId xmlns:a16="http://schemas.microsoft.com/office/drawing/2014/main" id="{514B7E0D-E0FF-4F4A-8007-FF137284AFCB}"/>
              </a:ext>
            </a:extLst>
          </p:cNvPr>
          <p:cNvSpPr txBox="1"/>
          <p:nvPr/>
        </p:nvSpPr>
        <p:spPr>
          <a:xfrm rot="19641543">
            <a:off x="10992216" y="3095615"/>
            <a:ext cx="482824" cy="338554"/>
          </a:xfrm>
          <a:prstGeom prst="rect">
            <a:avLst/>
          </a:prstGeom>
          <a:noFill/>
        </p:spPr>
        <p:txBody>
          <a:bodyPr wrap="none" rtlCol="0">
            <a:spAutoFit/>
          </a:bodyPr>
          <a:lstStyle/>
          <a:p>
            <a:r>
              <a:rPr lang="en-US" sz="1600" b="1" dirty="0">
                <a:solidFill>
                  <a:srgbClr val="C00000"/>
                </a:solidFill>
              </a:rPr>
              <a:t>Lab</a:t>
            </a:r>
          </a:p>
        </p:txBody>
      </p:sp>
      <p:sp>
        <p:nvSpPr>
          <p:cNvPr id="201" name="TextBox 200">
            <a:extLst>
              <a:ext uri="{FF2B5EF4-FFF2-40B4-BE49-F238E27FC236}">
                <a16:creationId xmlns:a16="http://schemas.microsoft.com/office/drawing/2014/main" id="{C9E06889-D992-DC1E-D3FB-B0AF0725225D}"/>
              </a:ext>
            </a:extLst>
          </p:cNvPr>
          <p:cNvSpPr txBox="1"/>
          <p:nvPr/>
        </p:nvSpPr>
        <p:spPr>
          <a:xfrm>
            <a:off x="10880027" y="3433954"/>
            <a:ext cx="726481" cy="338554"/>
          </a:xfrm>
          <a:prstGeom prst="rect">
            <a:avLst/>
          </a:prstGeom>
          <a:noFill/>
        </p:spPr>
        <p:txBody>
          <a:bodyPr wrap="none" rtlCol="0">
            <a:spAutoFit/>
          </a:bodyPr>
          <a:lstStyle/>
          <a:p>
            <a:r>
              <a:rPr lang="en-US" sz="1600" dirty="0">
                <a:solidFill>
                  <a:srgbClr val="C00000"/>
                </a:solidFill>
              </a:rPr>
              <a:t>5-8pm</a:t>
            </a:r>
          </a:p>
        </p:txBody>
      </p:sp>
      <p:sp>
        <p:nvSpPr>
          <p:cNvPr id="193" name="TextBox 192">
            <a:extLst>
              <a:ext uri="{FF2B5EF4-FFF2-40B4-BE49-F238E27FC236}">
                <a16:creationId xmlns:a16="http://schemas.microsoft.com/office/drawing/2014/main" id="{5D997BEB-7135-20C0-E669-8E7A5C328BDA}"/>
              </a:ext>
            </a:extLst>
          </p:cNvPr>
          <p:cNvSpPr txBox="1"/>
          <p:nvPr/>
        </p:nvSpPr>
        <p:spPr>
          <a:xfrm>
            <a:off x="10949824" y="1516577"/>
            <a:ext cx="705642" cy="307777"/>
          </a:xfrm>
          <a:prstGeom prst="rect">
            <a:avLst/>
          </a:prstGeom>
          <a:noFill/>
        </p:spPr>
        <p:txBody>
          <a:bodyPr wrap="none" rtlCol="0">
            <a:spAutoFit/>
          </a:bodyPr>
          <a:lstStyle/>
          <a:p>
            <a:r>
              <a:rPr lang="en-US" sz="1400" b="1" dirty="0">
                <a:solidFill>
                  <a:srgbClr val="C00000"/>
                </a:solidFill>
              </a:rPr>
              <a:t>Wk. 16</a:t>
            </a:r>
          </a:p>
        </p:txBody>
      </p:sp>
      <p:sp>
        <p:nvSpPr>
          <p:cNvPr id="205" name="TextBox 204">
            <a:extLst>
              <a:ext uri="{FF2B5EF4-FFF2-40B4-BE49-F238E27FC236}">
                <a16:creationId xmlns:a16="http://schemas.microsoft.com/office/drawing/2014/main" id="{4DB4DA84-32BB-6802-4A44-B2BC55137AF5}"/>
              </a:ext>
            </a:extLst>
          </p:cNvPr>
          <p:cNvSpPr txBox="1"/>
          <p:nvPr/>
        </p:nvSpPr>
        <p:spPr>
          <a:xfrm>
            <a:off x="1096825" y="0"/>
            <a:ext cx="6652399" cy="584775"/>
          </a:xfrm>
          <a:prstGeom prst="rect">
            <a:avLst/>
          </a:prstGeom>
          <a:noFill/>
        </p:spPr>
        <p:txBody>
          <a:bodyPr wrap="none" rtlCol="0">
            <a:spAutoFit/>
          </a:bodyPr>
          <a:lstStyle/>
          <a:p>
            <a:r>
              <a:rPr lang="en-US" sz="3200" dirty="0">
                <a:solidFill>
                  <a:srgbClr val="0070C0"/>
                </a:solidFill>
              </a:rPr>
              <a:t>Competency-based Hybrid PLC Course:</a:t>
            </a:r>
          </a:p>
        </p:txBody>
      </p:sp>
      <p:pic>
        <p:nvPicPr>
          <p:cNvPr id="206" name="Picture 205">
            <a:extLst>
              <a:ext uri="{FF2B5EF4-FFF2-40B4-BE49-F238E27FC236}">
                <a16:creationId xmlns:a16="http://schemas.microsoft.com/office/drawing/2014/main" id="{59826A38-7A0E-C13A-0CB9-7B263E4F83B4}"/>
              </a:ext>
            </a:extLst>
          </p:cNvPr>
          <p:cNvPicPr>
            <a:picLocks noChangeAspect="1"/>
          </p:cNvPicPr>
          <p:nvPr/>
        </p:nvPicPr>
        <p:blipFill>
          <a:blip r:embed="rId2"/>
          <a:stretch>
            <a:fillRect/>
          </a:stretch>
        </p:blipFill>
        <p:spPr>
          <a:xfrm>
            <a:off x="38100" y="0"/>
            <a:ext cx="969828" cy="1175152"/>
          </a:xfrm>
          <a:prstGeom prst="rect">
            <a:avLst/>
          </a:prstGeom>
        </p:spPr>
      </p:pic>
      <p:grpSp>
        <p:nvGrpSpPr>
          <p:cNvPr id="4" name="Group 3">
            <a:extLst>
              <a:ext uri="{FF2B5EF4-FFF2-40B4-BE49-F238E27FC236}">
                <a16:creationId xmlns:a16="http://schemas.microsoft.com/office/drawing/2014/main" id="{DA1E79A7-F26B-572E-D467-7394E615F0D3}"/>
              </a:ext>
            </a:extLst>
          </p:cNvPr>
          <p:cNvGrpSpPr/>
          <p:nvPr/>
        </p:nvGrpSpPr>
        <p:grpSpPr>
          <a:xfrm>
            <a:off x="506537" y="1802843"/>
            <a:ext cx="1334216" cy="963952"/>
            <a:chOff x="506537" y="1802843"/>
            <a:chExt cx="1334216" cy="963952"/>
          </a:xfrm>
        </p:grpSpPr>
        <p:sp>
          <p:nvSpPr>
            <p:cNvPr id="2" name="Rectangle 1">
              <a:extLst>
                <a:ext uri="{FF2B5EF4-FFF2-40B4-BE49-F238E27FC236}">
                  <a16:creationId xmlns:a16="http://schemas.microsoft.com/office/drawing/2014/main" id="{5D351C40-0FE6-90FF-C926-810F84C2434F}"/>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89754A9-4D2E-ED2C-2481-4A1631FB5F76}"/>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1</a:t>
              </a:r>
            </a:p>
          </p:txBody>
        </p:sp>
        <p:sp>
          <p:nvSpPr>
            <p:cNvPr id="42" name="TextBox 41">
              <a:extLst>
                <a:ext uri="{FF2B5EF4-FFF2-40B4-BE49-F238E27FC236}">
                  <a16:creationId xmlns:a16="http://schemas.microsoft.com/office/drawing/2014/main" id="{5E883536-DE1C-2F0C-9551-BF06AFDD1C70}"/>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3" name="TextBox 2">
              <a:extLst>
                <a:ext uri="{FF2B5EF4-FFF2-40B4-BE49-F238E27FC236}">
                  <a16:creationId xmlns:a16="http://schemas.microsoft.com/office/drawing/2014/main" id="{B6F9177D-5323-EA20-B6BA-CED737595066}"/>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M1 KAA</a:t>
              </a:r>
            </a:p>
          </p:txBody>
        </p:sp>
      </p:grpSp>
      <p:grpSp>
        <p:nvGrpSpPr>
          <p:cNvPr id="5" name="Group 4">
            <a:extLst>
              <a:ext uri="{FF2B5EF4-FFF2-40B4-BE49-F238E27FC236}">
                <a16:creationId xmlns:a16="http://schemas.microsoft.com/office/drawing/2014/main" id="{E4DBADC6-8038-DB89-90B7-47BECD16BCA3}"/>
              </a:ext>
            </a:extLst>
          </p:cNvPr>
          <p:cNvGrpSpPr/>
          <p:nvPr/>
        </p:nvGrpSpPr>
        <p:grpSpPr>
          <a:xfrm>
            <a:off x="1890090" y="1793878"/>
            <a:ext cx="1334216" cy="963952"/>
            <a:chOff x="506537" y="1802843"/>
            <a:chExt cx="1334216" cy="963952"/>
          </a:xfrm>
        </p:grpSpPr>
        <p:sp>
          <p:nvSpPr>
            <p:cNvPr id="6" name="Rectangle 5">
              <a:extLst>
                <a:ext uri="{FF2B5EF4-FFF2-40B4-BE49-F238E27FC236}">
                  <a16:creationId xmlns:a16="http://schemas.microsoft.com/office/drawing/2014/main" id="{4A34AF0F-4A83-9198-79A3-7AB97270461A}"/>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30486AE-71FB-28D6-A0DE-80A710F725FE}"/>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2</a:t>
              </a:r>
            </a:p>
          </p:txBody>
        </p:sp>
        <p:sp>
          <p:nvSpPr>
            <p:cNvPr id="8" name="TextBox 7">
              <a:extLst>
                <a:ext uri="{FF2B5EF4-FFF2-40B4-BE49-F238E27FC236}">
                  <a16:creationId xmlns:a16="http://schemas.microsoft.com/office/drawing/2014/main" id="{5D58BA58-D21F-7769-4BB2-338251503AEA}"/>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9" name="TextBox 8">
              <a:extLst>
                <a:ext uri="{FF2B5EF4-FFF2-40B4-BE49-F238E27FC236}">
                  <a16:creationId xmlns:a16="http://schemas.microsoft.com/office/drawing/2014/main" id="{8BE787A8-2C3D-EAE8-A897-C2F47BD1A5FE}"/>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M2 KAA</a:t>
              </a:r>
            </a:p>
          </p:txBody>
        </p:sp>
      </p:grpSp>
      <p:grpSp>
        <p:nvGrpSpPr>
          <p:cNvPr id="10" name="Group 9">
            <a:extLst>
              <a:ext uri="{FF2B5EF4-FFF2-40B4-BE49-F238E27FC236}">
                <a16:creationId xmlns:a16="http://schemas.microsoft.com/office/drawing/2014/main" id="{81081533-32D8-096A-B3AA-ACE145B5D122}"/>
              </a:ext>
            </a:extLst>
          </p:cNvPr>
          <p:cNvGrpSpPr/>
          <p:nvPr/>
        </p:nvGrpSpPr>
        <p:grpSpPr>
          <a:xfrm>
            <a:off x="3279619" y="1802842"/>
            <a:ext cx="1334216" cy="963952"/>
            <a:chOff x="506537" y="1802843"/>
            <a:chExt cx="1334216" cy="963952"/>
          </a:xfrm>
        </p:grpSpPr>
        <p:sp>
          <p:nvSpPr>
            <p:cNvPr id="11" name="Rectangle 10">
              <a:extLst>
                <a:ext uri="{FF2B5EF4-FFF2-40B4-BE49-F238E27FC236}">
                  <a16:creationId xmlns:a16="http://schemas.microsoft.com/office/drawing/2014/main" id="{78B3D7CC-D228-8741-AE8F-D8431326A227}"/>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71B5D09-E9CA-7783-9E85-26B18B5EB08A}"/>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3</a:t>
              </a:r>
            </a:p>
          </p:txBody>
        </p:sp>
        <p:sp>
          <p:nvSpPr>
            <p:cNvPr id="13" name="TextBox 12">
              <a:extLst>
                <a:ext uri="{FF2B5EF4-FFF2-40B4-BE49-F238E27FC236}">
                  <a16:creationId xmlns:a16="http://schemas.microsoft.com/office/drawing/2014/main" id="{8978D2C9-F10B-81DD-FB29-C9815DD3BBEE}"/>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14" name="TextBox 13">
              <a:extLst>
                <a:ext uri="{FF2B5EF4-FFF2-40B4-BE49-F238E27FC236}">
                  <a16:creationId xmlns:a16="http://schemas.microsoft.com/office/drawing/2014/main" id="{3369E991-5CF5-7AC0-7665-546C29D2D62D}"/>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M3 KAA</a:t>
              </a:r>
            </a:p>
          </p:txBody>
        </p:sp>
      </p:grpSp>
      <p:grpSp>
        <p:nvGrpSpPr>
          <p:cNvPr id="15" name="Group 14">
            <a:extLst>
              <a:ext uri="{FF2B5EF4-FFF2-40B4-BE49-F238E27FC236}">
                <a16:creationId xmlns:a16="http://schemas.microsoft.com/office/drawing/2014/main" id="{DE96E688-910C-6771-9103-747D31CD4B75}"/>
              </a:ext>
            </a:extLst>
          </p:cNvPr>
          <p:cNvGrpSpPr/>
          <p:nvPr/>
        </p:nvGrpSpPr>
        <p:grpSpPr>
          <a:xfrm>
            <a:off x="4660185" y="1808820"/>
            <a:ext cx="1334216" cy="963952"/>
            <a:chOff x="506537" y="1802843"/>
            <a:chExt cx="1334216" cy="963952"/>
          </a:xfrm>
        </p:grpSpPr>
        <p:sp>
          <p:nvSpPr>
            <p:cNvPr id="16" name="Rectangle 15">
              <a:extLst>
                <a:ext uri="{FF2B5EF4-FFF2-40B4-BE49-F238E27FC236}">
                  <a16:creationId xmlns:a16="http://schemas.microsoft.com/office/drawing/2014/main" id="{B7399D7A-6F60-C26E-29EE-E1CFDAAD06C4}"/>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CBBF6E8-93F0-4059-1447-A8C1124958DA}"/>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4</a:t>
              </a:r>
            </a:p>
          </p:txBody>
        </p:sp>
        <p:sp>
          <p:nvSpPr>
            <p:cNvPr id="26" name="TextBox 25">
              <a:extLst>
                <a:ext uri="{FF2B5EF4-FFF2-40B4-BE49-F238E27FC236}">
                  <a16:creationId xmlns:a16="http://schemas.microsoft.com/office/drawing/2014/main" id="{97E86420-83E7-434F-F7B0-AEB8C6A7F852}"/>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27" name="TextBox 26">
              <a:extLst>
                <a:ext uri="{FF2B5EF4-FFF2-40B4-BE49-F238E27FC236}">
                  <a16:creationId xmlns:a16="http://schemas.microsoft.com/office/drawing/2014/main" id="{51D16D17-BA02-E994-5C37-FA1231DAFD1A}"/>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M4 KAA</a:t>
              </a:r>
            </a:p>
          </p:txBody>
        </p:sp>
      </p:grpSp>
      <p:grpSp>
        <p:nvGrpSpPr>
          <p:cNvPr id="28" name="Group 27">
            <a:extLst>
              <a:ext uri="{FF2B5EF4-FFF2-40B4-BE49-F238E27FC236}">
                <a16:creationId xmlns:a16="http://schemas.microsoft.com/office/drawing/2014/main" id="{DCBBD695-E941-239D-6BF5-DFA95BCB5A4B}"/>
              </a:ext>
            </a:extLst>
          </p:cNvPr>
          <p:cNvGrpSpPr/>
          <p:nvPr/>
        </p:nvGrpSpPr>
        <p:grpSpPr>
          <a:xfrm>
            <a:off x="6046725" y="1796866"/>
            <a:ext cx="1334216" cy="963952"/>
            <a:chOff x="506537" y="1802843"/>
            <a:chExt cx="1334216" cy="963952"/>
          </a:xfrm>
        </p:grpSpPr>
        <p:sp>
          <p:nvSpPr>
            <p:cNvPr id="29" name="Rectangle 28">
              <a:extLst>
                <a:ext uri="{FF2B5EF4-FFF2-40B4-BE49-F238E27FC236}">
                  <a16:creationId xmlns:a16="http://schemas.microsoft.com/office/drawing/2014/main" id="{06D7CA2A-59E2-508D-5CDB-0911FAF36B87}"/>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FD75376-EFE3-3CEA-A889-F463BCC5C88C}"/>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5</a:t>
              </a:r>
            </a:p>
          </p:txBody>
        </p:sp>
        <p:sp>
          <p:nvSpPr>
            <p:cNvPr id="31" name="TextBox 30">
              <a:extLst>
                <a:ext uri="{FF2B5EF4-FFF2-40B4-BE49-F238E27FC236}">
                  <a16:creationId xmlns:a16="http://schemas.microsoft.com/office/drawing/2014/main" id="{0C232BDB-CA6C-4D3B-F3F4-601D577AB736}"/>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32" name="TextBox 31">
              <a:extLst>
                <a:ext uri="{FF2B5EF4-FFF2-40B4-BE49-F238E27FC236}">
                  <a16:creationId xmlns:a16="http://schemas.microsoft.com/office/drawing/2014/main" id="{12BDDF7B-E2A3-CFDA-74E2-58A8DB1C595D}"/>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M5 KAA</a:t>
              </a:r>
            </a:p>
          </p:txBody>
        </p:sp>
      </p:grpSp>
      <p:grpSp>
        <p:nvGrpSpPr>
          <p:cNvPr id="33" name="Group 32">
            <a:extLst>
              <a:ext uri="{FF2B5EF4-FFF2-40B4-BE49-F238E27FC236}">
                <a16:creationId xmlns:a16="http://schemas.microsoft.com/office/drawing/2014/main" id="{6D0313FE-E6FD-BA55-7F48-72E74CF14B8E}"/>
              </a:ext>
            </a:extLst>
          </p:cNvPr>
          <p:cNvGrpSpPr/>
          <p:nvPr/>
        </p:nvGrpSpPr>
        <p:grpSpPr>
          <a:xfrm>
            <a:off x="7439243" y="1802843"/>
            <a:ext cx="1334216" cy="963952"/>
            <a:chOff x="506537" y="1802843"/>
            <a:chExt cx="1334216" cy="963952"/>
          </a:xfrm>
        </p:grpSpPr>
        <p:sp>
          <p:nvSpPr>
            <p:cNvPr id="34" name="Rectangle 33">
              <a:extLst>
                <a:ext uri="{FF2B5EF4-FFF2-40B4-BE49-F238E27FC236}">
                  <a16:creationId xmlns:a16="http://schemas.microsoft.com/office/drawing/2014/main" id="{9A5A92FB-ACB3-7335-FDF0-83A9899F82DE}"/>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3E6398F3-14AC-F273-6066-F77EB6C4C89B}"/>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6</a:t>
              </a:r>
            </a:p>
          </p:txBody>
        </p:sp>
        <p:sp>
          <p:nvSpPr>
            <p:cNvPr id="208" name="TextBox 207">
              <a:extLst>
                <a:ext uri="{FF2B5EF4-FFF2-40B4-BE49-F238E27FC236}">
                  <a16:creationId xmlns:a16="http://schemas.microsoft.com/office/drawing/2014/main" id="{74F4BC8E-C30C-693A-79C1-D8BD5FB60721}"/>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209" name="TextBox 208">
              <a:extLst>
                <a:ext uri="{FF2B5EF4-FFF2-40B4-BE49-F238E27FC236}">
                  <a16:creationId xmlns:a16="http://schemas.microsoft.com/office/drawing/2014/main" id="{E0A324A8-BDFE-31B7-19DB-CEBEFA80F062}"/>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M6 KAA</a:t>
              </a:r>
            </a:p>
          </p:txBody>
        </p:sp>
      </p:grpSp>
      <p:grpSp>
        <p:nvGrpSpPr>
          <p:cNvPr id="210" name="Group 209">
            <a:extLst>
              <a:ext uri="{FF2B5EF4-FFF2-40B4-BE49-F238E27FC236}">
                <a16:creationId xmlns:a16="http://schemas.microsoft.com/office/drawing/2014/main" id="{D38B72E6-4C79-92D7-6D05-326ED8A62553}"/>
              </a:ext>
            </a:extLst>
          </p:cNvPr>
          <p:cNvGrpSpPr/>
          <p:nvPr/>
        </p:nvGrpSpPr>
        <p:grpSpPr>
          <a:xfrm>
            <a:off x="8831761" y="1796866"/>
            <a:ext cx="1334216" cy="963952"/>
            <a:chOff x="506537" y="1802843"/>
            <a:chExt cx="1334216" cy="963952"/>
          </a:xfrm>
        </p:grpSpPr>
        <p:sp>
          <p:nvSpPr>
            <p:cNvPr id="211" name="Rectangle 210">
              <a:extLst>
                <a:ext uri="{FF2B5EF4-FFF2-40B4-BE49-F238E27FC236}">
                  <a16:creationId xmlns:a16="http://schemas.microsoft.com/office/drawing/2014/main" id="{513DAC2D-C25E-3B8D-D49A-427D938A9C9B}"/>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extBox 211">
              <a:extLst>
                <a:ext uri="{FF2B5EF4-FFF2-40B4-BE49-F238E27FC236}">
                  <a16:creationId xmlns:a16="http://schemas.microsoft.com/office/drawing/2014/main" id="{6A3D51E7-AFE0-8896-2E13-392F63DE949C}"/>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7</a:t>
              </a:r>
            </a:p>
          </p:txBody>
        </p:sp>
        <p:sp>
          <p:nvSpPr>
            <p:cNvPr id="213" name="TextBox 212">
              <a:extLst>
                <a:ext uri="{FF2B5EF4-FFF2-40B4-BE49-F238E27FC236}">
                  <a16:creationId xmlns:a16="http://schemas.microsoft.com/office/drawing/2014/main" id="{9D315CB9-7F06-472C-65E1-AAC75EA319D3}"/>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214" name="TextBox 213">
              <a:extLst>
                <a:ext uri="{FF2B5EF4-FFF2-40B4-BE49-F238E27FC236}">
                  <a16:creationId xmlns:a16="http://schemas.microsoft.com/office/drawing/2014/main" id="{61195F83-7611-75B8-AB84-DAAF016030AC}"/>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M7 KAA</a:t>
              </a:r>
            </a:p>
          </p:txBody>
        </p:sp>
      </p:grpSp>
      <p:grpSp>
        <p:nvGrpSpPr>
          <p:cNvPr id="215" name="Group 214">
            <a:extLst>
              <a:ext uri="{FF2B5EF4-FFF2-40B4-BE49-F238E27FC236}">
                <a16:creationId xmlns:a16="http://schemas.microsoft.com/office/drawing/2014/main" id="{B77C81F8-17A2-4845-57AC-93E81522A80C}"/>
              </a:ext>
            </a:extLst>
          </p:cNvPr>
          <p:cNvGrpSpPr/>
          <p:nvPr/>
        </p:nvGrpSpPr>
        <p:grpSpPr>
          <a:xfrm>
            <a:off x="10224278" y="1802842"/>
            <a:ext cx="1334216" cy="963952"/>
            <a:chOff x="506537" y="1802843"/>
            <a:chExt cx="1334216" cy="963952"/>
          </a:xfrm>
        </p:grpSpPr>
        <p:sp>
          <p:nvSpPr>
            <p:cNvPr id="216" name="Rectangle 215">
              <a:extLst>
                <a:ext uri="{FF2B5EF4-FFF2-40B4-BE49-F238E27FC236}">
                  <a16:creationId xmlns:a16="http://schemas.microsoft.com/office/drawing/2014/main" id="{F1DB1983-82EC-DE2B-7B25-B06D91D9EFB4}"/>
                </a:ext>
              </a:extLst>
            </p:cNvPr>
            <p:cNvSpPr/>
            <p:nvPr/>
          </p:nvSpPr>
          <p:spPr>
            <a:xfrm>
              <a:off x="506537" y="1812939"/>
              <a:ext cx="1334216" cy="9538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a:extLst>
                <a:ext uri="{FF2B5EF4-FFF2-40B4-BE49-F238E27FC236}">
                  <a16:creationId xmlns:a16="http://schemas.microsoft.com/office/drawing/2014/main" id="{C8025EA9-56B9-61F9-13DF-8D4E6742DBB8}"/>
                </a:ext>
              </a:extLst>
            </p:cNvPr>
            <p:cNvSpPr txBox="1"/>
            <p:nvPr/>
          </p:nvSpPr>
          <p:spPr>
            <a:xfrm>
              <a:off x="701112" y="1802843"/>
              <a:ext cx="982961" cy="338554"/>
            </a:xfrm>
            <a:prstGeom prst="rect">
              <a:avLst/>
            </a:prstGeom>
            <a:noFill/>
          </p:spPr>
          <p:txBody>
            <a:bodyPr wrap="none" rtlCol="0">
              <a:spAutoFit/>
            </a:bodyPr>
            <a:lstStyle/>
            <a:p>
              <a:r>
                <a:rPr lang="en-US" sz="1600" dirty="0">
                  <a:solidFill>
                    <a:srgbClr val="C00000"/>
                  </a:solidFill>
                </a:rPr>
                <a:t>Module 8</a:t>
              </a:r>
            </a:p>
          </p:txBody>
        </p:sp>
        <p:sp>
          <p:nvSpPr>
            <p:cNvPr id="218" name="TextBox 217">
              <a:extLst>
                <a:ext uri="{FF2B5EF4-FFF2-40B4-BE49-F238E27FC236}">
                  <a16:creationId xmlns:a16="http://schemas.microsoft.com/office/drawing/2014/main" id="{D39255D4-B3EA-89FE-E487-1B6BC3E00603}"/>
                </a:ext>
              </a:extLst>
            </p:cNvPr>
            <p:cNvSpPr txBox="1"/>
            <p:nvPr/>
          </p:nvSpPr>
          <p:spPr>
            <a:xfrm>
              <a:off x="827666" y="2047036"/>
              <a:ext cx="763351" cy="338554"/>
            </a:xfrm>
            <a:prstGeom prst="rect">
              <a:avLst/>
            </a:prstGeom>
            <a:noFill/>
          </p:spPr>
          <p:txBody>
            <a:bodyPr wrap="none" rtlCol="0">
              <a:spAutoFit/>
            </a:bodyPr>
            <a:lstStyle/>
            <a:p>
              <a:r>
                <a:rPr lang="en-US" sz="1600" dirty="0">
                  <a:solidFill>
                    <a:srgbClr val="C00000"/>
                  </a:solidFill>
                </a:rPr>
                <a:t>Canvas</a:t>
              </a:r>
            </a:p>
          </p:txBody>
        </p:sp>
        <p:sp>
          <p:nvSpPr>
            <p:cNvPr id="219" name="TextBox 218">
              <a:extLst>
                <a:ext uri="{FF2B5EF4-FFF2-40B4-BE49-F238E27FC236}">
                  <a16:creationId xmlns:a16="http://schemas.microsoft.com/office/drawing/2014/main" id="{7D86FAB3-C570-7F9A-2EEF-4BE2C0BCDCD3}"/>
                </a:ext>
              </a:extLst>
            </p:cNvPr>
            <p:cNvSpPr txBox="1"/>
            <p:nvPr/>
          </p:nvSpPr>
          <p:spPr>
            <a:xfrm>
              <a:off x="786379" y="2338284"/>
              <a:ext cx="877163" cy="338554"/>
            </a:xfrm>
            <a:prstGeom prst="rect">
              <a:avLst/>
            </a:prstGeom>
            <a:noFill/>
          </p:spPr>
          <p:txBody>
            <a:bodyPr wrap="none" rtlCol="0">
              <a:spAutoFit/>
            </a:bodyPr>
            <a:lstStyle/>
            <a:p>
              <a:r>
                <a:rPr lang="en-US" sz="1600" b="1" dirty="0">
                  <a:solidFill>
                    <a:srgbClr val="C00000"/>
                  </a:solidFill>
                </a:rPr>
                <a:t>M8 KAA</a:t>
              </a:r>
            </a:p>
          </p:txBody>
        </p:sp>
      </p:grpSp>
      <p:sp>
        <p:nvSpPr>
          <p:cNvPr id="220" name="TextBox 219">
            <a:extLst>
              <a:ext uri="{FF2B5EF4-FFF2-40B4-BE49-F238E27FC236}">
                <a16:creationId xmlns:a16="http://schemas.microsoft.com/office/drawing/2014/main" id="{C28C40B0-6A3C-A503-6E8B-4E0AD6C8EE1E}"/>
              </a:ext>
            </a:extLst>
          </p:cNvPr>
          <p:cNvSpPr txBox="1"/>
          <p:nvPr/>
        </p:nvSpPr>
        <p:spPr>
          <a:xfrm>
            <a:off x="2541323" y="4447220"/>
            <a:ext cx="1441100" cy="584775"/>
          </a:xfrm>
          <a:prstGeom prst="rect">
            <a:avLst/>
          </a:prstGeom>
          <a:noFill/>
        </p:spPr>
        <p:txBody>
          <a:bodyPr wrap="none" rtlCol="0">
            <a:spAutoFit/>
          </a:bodyPr>
          <a:lstStyle/>
          <a:p>
            <a:pPr algn="ctr"/>
            <a:r>
              <a:rPr lang="en-US" sz="1600" b="1" dirty="0">
                <a:solidFill>
                  <a:srgbClr val="C00000"/>
                </a:solidFill>
              </a:rPr>
              <a:t>Performance</a:t>
            </a:r>
          </a:p>
          <a:p>
            <a:pPr algn="ctr"/>
            <a:r>
              <a:rPr lang="en-US" sz="1600" b="1" dirty="0">
                <a:solidFill>
                  <a:srgbClr val="C00000"/>
                </a:solidFill>
              </a:rPr>
              <a:t>Assessment #1</a:t>
            </a:r>
          </a:p>
        </p:txBody>
      </p:sp>
      <p:cxnSp>
        <p:nvCxnSpPr>
          <p:cNvPr id="222" name="Straight Arrow Connector 221">
            <a:extLst>
              <a:ext uri="{FF2B5EF4-FFF2-40B4-BE49-F238E27FC236}">
                <a16:creationId xmlns:a16="http://schemas.microsoft.com/office/drawing/2014/main" id="{D7361D8A-C353-0173-40B8-CB34199341B5}"/>
              </a:ext>
            </a:extLst>
          </p:cNvPr>
          <p:cNvCxnSpPr>
            <a:cxnSpLocks/>
          </p:cNvCxnSpPr>
          <p:nvPr/>
        </p:nvCxnSpPr>
        <p:spPr>
          <a:xfrm flipV="1">
            <a:off x="3261873" y="3783061"/>
            <a:ext cx="0" cy="6223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4" name="TextBox 223">
            <a:extLst>
              <a:ext uri="{FF2B5EF4-FFF2-40B4-BE49-F238E27FC236}">
                <a16:creationId xmlns:a16="http://schemas.microsoft.com/office/drawing/2014/main" id="{567C71BD-9464-007E-E815-DF9538D06376}"/>
              </a:ext>
            </a:extLst>
          </p:cNvPr>
          <p:cNvSpPr txBox="1"/>
          <p:nvPr/>
        </p:nvSpPr>
        <p:spPr>
          <a:xfrm>
            <a:off x="5305440" y="4447220"/>
            <a:ext cx="1441100" cy="584775"/>
          </a:xfrm>
          <a:prstGeom prst="rect">
            <a:avLst/>
          </a:prstGeom>
          <a:noFill/>
        </p:spPr>
        <p:txBody>
          <a:bodyPr wrap="none" rtlCol="0">
            <a:spAutoFit/>
          </a:bodyPr>
          <a:lstStyle/>
          <a:p>
            <a:pPr algn="ctr"/>
            <a:r>
              <a:rPr lang="en-US" sz="1600" b="1" dirty="0">
                <a:solidFill>
                  <a:srgbClr val="C00000"/>
                </a:solidFill>
              </a:rPr>
              <a:t>Performance</a:t>
            </a:r>
          </a:p>
          <a:p>
            <a:pPr algn="ctr"/>
            <a:r>
              <a:rPr lang="en-US" sz="1600" b="1" dirty="0">
                <a:solidFill>
                  <a:srgbClr val="C00000"/>
                </a:solidFill>
              </a:rPr>
              <a:t>Assessment #2</a:t>
            </a:r>
          </a:p>
        </p:txBody>
      </p:sp>
      <p:cxnSp>
        <p:nvCxnSpPr>
          <p:cNvPr id="225" name="Straight Arrow Connector 224">
            <a:extLst>
              <a:ext uri="{FF2B5EF4-FFF2-40B4-BE49-F238E27FC236}">
                <a16:creationId xmlns:a16="http://schemas.microsoft.com/office/drawing/2014/main" id="{AE953235-E366-B31E-DB05-4F696253EE00}"/>
              </a:ext>
            </a:extLst>
          </p:cNvPr>
          <p:cNvCxnSpPr>
            <a:cxnSpLocks/>
            <a:stCxn id="224" idx="0"/>
          </p:cNvCxnSpPr>
          <p:nvPr/>
        </p:nvCxnSpPr>
        <p:spPr>
          <a:xfrm flipV="1">
            <a:off x="6025990" y="3768120"/>
            <a:ext cx="0" cy="6791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6" name="TextBox 225">
            <a:extLst>
              <a:ext uri="{FF2B5EF4-FFF2-40B4-BE49-F238E27FC236}">
                <a16:creationId xmlns:a16="http://schemas.microsoft.com/office/drawing/2014/main" id="{1BDA96C3-5E92-E9CB-DC65-5407C80BB970}"/>
              </a:ext>
            </a:extLst>
          </p:cNvPr>
          <p:cNvSpPr txBox="1"/>
          <p:nvPr/>
        </p:nvSpPr>
        <p:spPr>
          <a:xfrm>
            <a:off x="8081141" y="4447220"/>
            <a:ext cx="1441100" cy="584775"/>
          </a:xfrm>
          <a:prstGeom prst="rect">
            <a:avLst/>
          </a:prstGeom>
          <a:noFill/>
        </p:spPr>
        <p:txBody>
          <a:bodyPr wrap="none" rtlCol="0">
            <a:spAutoFit/>
          </a:bodyPr>
          <a:lstStyle/>
          <a:p>
            <a:pPr algn="ctr"/>
            <a:r>
              <a:rPr lang="en-US" sz="1600" b="1" dirty="0">
                <a:solidFill>
                  <a:srgbClr val="C00000"/>
                </a:solidFill>
              </a:rPr>
              <a:t>Performance</a:t>
            </a:r>
          </a:p>
          <a:p>
            <a:pPr algn="ctr"/>
            <a:r>
              <a:rPr lang="en-US" sz="1600" b="1" dirty="0">
                <a:solidFill>
                  <a:srgbClr val="C00000"/>
                </a:solidFill>
              </a:rPr>
              <a:t>Assessment #3</a:t>
            </a:r>
          </a:p>
        </p:txBody>
      </p:sp>
      <p:cxnSp>
        <p:nvCxnSpPr>
          <p:cNvPr id="227" name="Straight Arrow Connector 226">
            <a:extLst>
              <a:ext uri="{FF2B5EF4-FFF2-40B4-BE49-F238E27FC236}">
                <a16:creationId xmlns:a16="http://schemas.microsoft.com/office/drawing/2014/main" id="{4E7E9367-2599-26C2-C714-C2A4024B4DDB}"/>
              </a:ext>
            </a:extLst>
          </p:cNvPr>
          <p:cNvCxnSpPr>
            <a:cxnSpLocks/>
          </p:cNvCxnSpPr>
          <p:nvPr/>
        </p:nvCxnSpPr>
        <p:spPr>
          <a:xfrm flipV="1">
            <a:off x="8801691" y="3776598"/>
            <a:ext cx="0" cy="6223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8" name="TextBox 227">
            <a:extLst>
              <a:ext uri="{FF2B5EF4-FFF2-40B4-BE49-F238E27FC236}">
                <a16:creationId xmlns:a16="http://schemas.microsoft.com/office/drawing/2014/main" id="{DA97674C-3C10-E56B-59C5-57AA15340682}"/>
              </a:ext>
            </a:extLst>
          </p:cNvPr>
          <p:cNvSpPr txBox="1"/>
          <p:nvPr/>
        </p:nvSpPr>
        <p:spPr>
          <a:xfrm>
            <a:off x="10349506" y="4447220"/>
            <a:ext cx="1441100" cy="584775"/>
          </a:xfrm>
          <a:prstGeom prst="rect">
            <a:avLst/>
          </a:prstGeom>
          <a:noFill/>
        </p:spPr>
        <p:txBody>
          <a:bodyPr wrap="none" rtlCol="0">
            <a:spAutoFit/>
          </a:bodyPr>
          <a:lstStyle/>
          <a:p>
            <a:pPr algn="ctr"/>
            <a:r>
              <a:rPr lang="en-US" sz="1600" b="1" dirty="0">
                <a:solidFill>
                  <a:srgbClr val="C00000"/>
                </a:solidFill>
              </a:rPr>
              <a:t>Performance</a:t>
            </a:r>
          </a:p>
          <a:p>
            <a:pPr algn="ctr"/>
            <a:r>
              <a:rPr lang="en-US" sz="1600" b="1" dirty="0">
                <a:solidFill>
                  <a:srgbClr val="C00000"/>
                </a:solidFill>
              </a:rPr>
              <a:t>Assessment #4</a:t>
            </a:r>
          </a:p>
        </p:txBody>
      </p:sp>
      <p:cxnSp>
        <p:nvCxnSpPr>
          <p:cNvPr id="229" name="Straight Arrow Connector 228">
            <a:extLst>
              <a:ext uri="{FF2B5EF4-FFF2-40B4-BE49-F238E27FC236}">
                <a16:creationId xmlns:a16="http://schemas.microsoft.com/office/drawing/2014/main" id="{D8FE1123-E407-6B31-D985-EF5C7C5E57A8}"/>
              </a:ext>
            </a:extLst>
          </p:cNvPr>
          <p:cNvCxnSpPr>
            <a:cxnSpLocks/>
          </p:cNvCxnSpPr>
          <p:nvPr/>
        </p:nvCxnSpPr>
        <p:spPr>
          <a:xfrm flipV="1">
            <a:off x="11566103" y="3759155"/>
            <a:ext cx="0" cy="6223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52CDA98-AB86-6859-F4F0-5D4D5EBBB5BE}"/>
              </a:ext>
            </a:extLst>
          </p:cNvPr>
          <p:cNvSpPr txBox="1"/>
          <p:nvPr/>
        </p:nvSpPr>
        <p:spPr>
          <a:xfrm>
            <a:off x="502222" y="5295183"/>
            <a:ext cx="8705075" cy="461665"/>
          </a:xfrm>
          <a:prstGeom prst="rect">
            <a:avLst/>
          </a:prstGeom>
          <a:noFill/>
        </p:spPr>
        <p:txBody>
          <a:bodyPr wrap="none" rtlCol="0">
            <a:spAutoFit/>
          </a:bodyPr>
          <a:lstStyle/>
          <a:p>
            <a:r>
              <a:rPr lang="en-US" sz="2400" dirty="0">
                <a:solidFill>
                  <a:srgbClr val="C00000"/>
                </a:solidFill>
              </a:rPr>
              <a:t>Students &amp; Faculty make 16 trips to campus for this semester course</a:t>
            </a:r>
          </a:p>
        </p:txBody>
      </p:sp>
      <p:sp>
        <p:nvSpPr>
          <p:cNvPr id="23" name="TextBox 22">
            <a:extLst>
              <a:ext uri="{FF2B5EF4-FFF2-40B4-BE49-F238E27FC236}">
                <a16:creationId xmlns:a16="http://schemas.microsoft.com/office/drawing/2014/main" id="{E222EE94-34AB-8071-4792-A070DE250E36}"/>
              </a:ext>
            </a:extLst>
          </p:cNvPr>
          <p:cNvSpPr txBox="1"/>
          <p:nvPr/>
        </p:nvSpPr>
        <p:spPr>
          <a:xfrm>
            <a:off x="502222" y="5906105"/>
            <a:ext cx="5980035" cy="461665"/>
          </a:xfrm>
          <a:prstGeom prst="rect">
            <a:avLst/>
          </a:prstGeom>
          <a:noFill/>
        </p:spPr>
        <p:txBody>
          <a:bodyPr wrap="none" rtlCol="0">
            <a:spAutoFit/>
          </a:bodyPr>
          <a:lstStyle/>
          <a:p>
            <a:r>
              <a:rPr lang="en-US" sz="2400" dirty="0">
                <a:solidFill>
                  <a:srgbClr val="C00000"/>
                </a:solidFill>
              </a:rPr>
              <a:t>Pace is set by student learning and completion</a:t>
            </a:r>
          </a:p>
        </p:txBody>
      </p:sp>
    </p:spTree>
    <p:extLst>
      <p:ext uri="{BB962C8B-B14F-4D97-AF65-F5344CB8AC3E}">
        <p14:creationId xmlns:p14="http://schemas.microsoft.com/office/powerpoint/2010/main" val="6297025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22268</TotalTime>
  <Words>2769</Words>
  <Application>Microsoft Office PowerPoint</Application>
  <PresentationFormat>Widescreen</PresentationFormat>
  <Paragraphs>432</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Northwest State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Wylie</dc:creator>
  <cp:lastModifiedBy>Thomas</cp:lastModifiedBy>
  <cp:revision>434</cp:revision>
  <cp:lastPrinted>2022-12-18T23:58:37Z</cp:lastPrinted>
  <dcterms:created xsi:type="dcterms:W3CDTF">2017-02-02T11:48:26Z</dcterms:created>
  <dcterms:modified xsi:type="dcterms:W3CDTF">2022-12-19T16:42:45Z</dcterms:modified>
</cp:coreProperties>
</file>