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handoutMasterIdLst>
    <p:handoutMasterId r:id="rId62"/>
  </p:handoutMasterIdLst>
  <p:sldIdLst>
    <p:sldId id="257" r:id="rId2"/>
    <p:sldId id="302" r:id="rId3"/>
    <p:sldId id="804" r:id="rId4"/>
    <p:sldId id="320" r:id="rId5"/>
    <p:sldId id="839" r:id="rId6"/>
    <p:sldId id="806" r:id="rId7"/>
    <p:sldId id="812" r:id="rId8"/>
    <p:sldId id="366" r:id="rId9"/>
    <p:sldId id="811" r:id="rId10"/>
    <p:sldId id="801" r:id="rId11"/>
    <p:sldId id="810" r:id="rId12"/>
    <p:sldId id="815" r:id="rId13"/>
    <p:sldId id="828" r:id="rId14"/>
    <p:sldId id="842" r:id="rId15"/>
    <p:sldId id="829" r:id="rId16"/>
    <p:sldId id="830" r:id="rId17"/>
    <p:sldId id="831" r:id="rId18"/>
    <p:sldId id="832" r:id="rId19"/>
    <p:sldId id="833" r:id="rId20"/>
    <p:sldId id="834" r:id="rId21"/>
    <p:sldId id="835" r:id="rId22"/>
    <p:sldId id="836" r:id="rId23"/>
    <p:sldId id="837" r:id="rId24"/>
    <p:sldId id="824" r:id="rId25"/>
    <p:sldId id="838" r:id="rId26"/>
    <p:sldId id="381" r:id="rId27"/>
    <p:sldId id="821" r:id="rId28"/>
    <p:sldId id="844" r:id="rId29"/>
    <p:sldId id="822" r:id="rId30"/>
    <p:sldId id="823" r:id="rId31"/>
    <p:sldId id="845" r:id="rId32"/>
    <p:sldId id="840" r:id="rId33"/>
    <p:sldId id="841" r:id="rId34"/>
    <p:sldId id="449" r:id="rId35"/>
    <p:sldId id="458" r:id="rId36"/>
    <p:sldId id="826" r:id="rId37"/>
    <p:sldId id="495" r:id="rId38"/>
    <p:sldId id="504" r:id="rId39"/>
    <p:sldId id="843" r:id="rId40"/>
    <p:sldId id="813" r:id="rId41"/>
    <p:sldId id="397" r:id="rId42"/>
    <p:sldId id="403" r:id="rId43"/>
    <p:sldId id="357" r:id="rId44"/>
    <p:sldId id="753" r:id="rId45"/>
    <p:sldId id="330" r:id="rId46"/>
    <p:sldId id="316" r:id="rId47"/>
    <p:sldId id="332" r:id="rId48"/>
    <p:sldId id="531" r:id="rId49"/>
    <p:sldId id="505" r:id="rId50"/>
    <p:sldId id="506" r:id="rId51"/>
    <p:sldId id="521" r:id="rId52"/>
    <p:sldId id="522" r:id="rId53"/>
    <p:sldId id="523" r:id="rId54"/>
    <p:sldId id="494" r:id="rId55"/>
    <p:sldId id="497" r:id="rId56"/>
    <p:sldId id="520" r:id="rId57"/>
    <p:sldId id="530" r:id="rId58"/>
    <p:sldId id="808" r:id="rId59"/>
    <p:sldId id="379" r:id="rId60"/>
  </p:sldIdLst>
  <p:sldSz cx="12192000" cy="6858000"/>
  <p:notesSz cx="9240838" cy="6954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552" autoAdjust="0"/>
    <p:restoredTop sz="94660"/>
  </p:normalViewPr>
  <p:slideViewPr>
    <p:cSldViewPr snapToGrid="0">
      <p:cViewPr>
        <p:scale>
          <a:sx n="75" d="100"/>
          <a:sy n="75" d="100"/>
        </p:scale>
        <p:origin x="63" y="3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4364" cy="348950"/>
          </a:xfrm>
          <a:prstGeom prst="rect">
            <a:avLst/>
          </a:prstGeom>
        </p:spPr>
        <p:txBody>
          <a:bodyPr vert="horz" lIns="92536" tIns="46268" rIns="92536" bIns="46268" rtlCol="0"/>
          <a:lstStyle>
            <a:lvl1pPr algn="l">
              <a:defRPr sz="1200"/>
            </a:lvl1pPr>
          </a:lstStyle>
          <a:p>
            <a:endParaRPr lang="en-US"/>
          </a:p>
        </p:txBody>
      </p:sp>
      <p:sp>
        <p:nvSpPr>
          <p:cNvPr id="3" name="Date Placeholder 2"/>
          <p:cNvSpPr>
            <a:spLocks noGrp="1"/>
          </p:cNvSpPr>
          <p:nvPr>
            <p:ph type="dt" sz="quarter" idx="1"/>
          </p:nvPr>
        </p:nvSpPr>
        <p:spPr>
          <a:xfrm>
            <a:off x="5234337" y="0"/>
            <a:ext cx="4004364" cy="348950"/>
          </a:xfrm>
          <a:prstGeom prst="rect">
            <a:avLst/>
          </a:prstGeom>
        </p:spPr>
        <p:txBody>
          <a:bodyPr vert="horz" lIns="92536" tIns="46268" rIns="92536" bIns="46268" rtlCol="0"/>
          <a:lstStyle>
            <a:lvl1pPr algn="r">
              <a:defRPr sz="1200"/>
            </a:lvl1pPr>
          </a:lstStyle>
          <a:p>
            <a:fld id="{82A776CB-2DD2-43DB-BC53-3BF7FA6BB8CD}" type="datetimeFigureOut">
              <a:rPr lang="en-US" smtClean="0"/>
              <a:t>6/19/2023</a:t>
            </a:fld>
            <a:endParaRPr lang="en-US"/>
          </a:p>
        </p:txBody>
      </p:sp>
      <p:sp>
        <p:nvSpPr>
          <p:cNvPr id="4" name="Footer Placeholder 3"/>
          <p:cNvSpPr>
            <a:spLocks noGrp="1"/>
          </p:cNvSpPr>
          <p:nvPr>
            <p:ph type="ftr" sz="quarter" idx="2"/>
          </p:nvPr>
        </p:nvSpPr>
        <p:spPr>
          <a:xfrm>
            <a:off x="0" y="6605890"/>
            <a:ext cx="4004364" cy="348949"/>
          </a:xfrm>
          <a:prstGeom prst="rect">
            <a:avLst/>
          </a:prstGeom>
        </p:spPr>
        <p:txBody>
          <a:bodyPr vert="horz" lIns="92536" tIns="46268" rIns="92536" bIns="46268" rtlCol="0" anchor="b"/>
          <a:lstStyle>
            <a:lvl1pPr algn="l">
              <a:defRPr sz="1200"/>
            </a:lvl1pPr>
          </a:lstStyle>
          <a:p>
            <a:endParaRPr lang="en-US"/>
          </a:p>
        </p:txBody>
      </p:sp>
      <p:sp>
        <p:nvSpPr>
          <p:cNvPr id="5" name="Slide Number Placeholder 4"/>
          <p:cNvSpPr>
            <a:spLocks noGrp="1"/>
          </p:cNvSpPr>
          <p:nvPr>
            <p:ph type="sldNum" sz="quarter" idx="3"/>
          </p:nvPr>
        </p:nvSpPr>
        <p:spPr>
          <a:xfrm>
            <a:off x="5234337" y="6605890"/>
            <a:ext cx="4004364" cy="348949"/>
          </a:xfrm>
          <a:prstGeom prst="rect">
            <a:avLst/>
          </a:prstGeom>
        </p:spPr>
        <p:txBody>
          <a:bodyPr vert="horz" lIns="92536" tIns="46268" rIns="92536" bIns="46268" rtlCol="0" anchor="b"/>
          <a:lstStyle>
            <a:lvl1pPr algn="r">
              <a:defRPr sz="1200"/>
            </a:lvl1pPr>
          </a:lstStyle>
          <a:p>
            <a:fld id="{BFC15166-97D7-4441-8C48-91455378AB6B}" type="slidenum">
              <a:rPr lang="en-US" smtClean="0"/>
              <a:t>‹#›</a:t>
            </a:fld>
            <a:endParaRPr lang="en-US"/>
          </a:p>
        </p:txBody>
      </p:sp>
    </p:spTree>
    <p:extLst>
      <p:ext uri="{BB962C8B-B14F-4D97-AF65-F5344CB8AC3E}">
        <p14:creationId xmlns:p14="http://schemas.microsoft.com/office/powerpoint/2010/main" val="38557687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03449" cy="34887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35280" y="0"/>
            <a:ext cx="4003449" cy="348877"/>
          </a:xfrm>
          <a:prstGeom prst="rect">
            <a:avLst/>
          </a:prstGeom>
        </p:spPr>
        <p:txBody>
          <a:bodyPr vert="horz" lIns="91440" tIns="45720" rIns="91440" bIns="45720" rtlCol="0"/>
          <a:lstStyle>
            <a:lvl1pPr algn="r">
              <a:defRPr sz="1200"/>
            </a:lvl1pPr>
          </a:lstStyle>
          <a:p>
            <a:fld id="{B39A65E8-8F9D-427E-BC2C-58E62A4321B2}" type="datetimeFigureOut">
              <a:rPr lang="en-US" smtClean="0"/>
              <a:t>6/19/2023</a:t>
            </a:fld>
            <a:endParaRPr lang="en-US"/>
          </a:p>
        </p:txBody>
      </p:sp>
      <p:sp>
        <p:nvSpPr>
          <p:cNvPr id="4" name="Slide Image Placeholder 3"/>
          <p:cNvSpPr>
            <a:spLocks noGrp="1" noRot="1" noChangeAspect="1"/>
          </p:cNvSpPr>
          <p:nvPr>
            <p:ph type="sldImg" idx="2"/>
          </p:nvPr>
        </p:nvSpPr>
        <p:spPr>
          <a:xfrm>
            <a:off x="2535238" y="869950"/>
            <a:ext cx="4170362" cy="23463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23873" y="3346590"/>
            <a:ext cx="7393092" cy="273844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05961"/>
            <a:ext cx="4003449" cy="34887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35280" y="6605961"/>
            <a:ext cx="4003449" cy="348877"/>
          </a:xfrm>
          <a:prstGeom prst="rect">
            <a:avLst/>
          </a:prstGeom>
        </p:spPr>
        <p:txBody>
          <a:bodyPr vert="horz" lIns="91440" tIns="45720" rIns="91440" bIns="45720" rtlCol="0" anchor="b"/>
          <a:lstStyle>
            <a:lvl1pPr algn="r">
              <a:defRPr sz="1200"/>
            </a:lvl1pPr>
          </a:lstStyle>
          <a:p>
            <a:fld id="{660B888A-C4BC-4266-86DD-189C14B07338}" type="slidenum">
              <a:rPr lang="en-US" smtClean="0"/>
              <a:t>‹#›</a:t>
            </a:fld>
            <a:endParaRPr lang="en-US"/>
          </a:p>
        </p:txBody>
      </p:sp>
    </p:spTree>
    <p:extLst>
      <p:ext uri="{BB962C8B-B14F-4D97-AF65-F5344CB8AC3E}">
        <p14:creationId xmlns:p14="http://schemas.microsoft.com/office/powerpoint/2010/main" val="3531526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924074" y="3303541"/>
            <a:ext cx="7392658" cy="3129670"/>
          </a:xfrm>
          <a:prstGeom prst="rect">
            <a:avLst/>
          </a:prstGeom>
        </p:spPr>
        <p:txBody>
          <a:bodyPr spcFirstLastPara="1" wrap="square" lIns="90063" tIns="90063" rIns="90063" bIns="90063" anchor="t" anchorCtr="0">
            <a:noAutofit/>
          </a:bodyPr>
          <a:lstStyle/>
          <a:p>
            <a:pPr marL="0" indent="0">
              <a:buNone/>
            </a:pPr>
            <a:endParaRPr/>
          </a:p>
        </p:txBody>
      </p:sp>
      <p:sp>
        <p:nvSpPr>
          <p:cNvPr id="89" name="Google Shape;89;p2:notes"/>
          <p:cNvSpPr>
            <a:spLocks noGrp="1" noRot="1" noChangeAspect="1"/>
          </p:cNvSpPr>
          <p:nvPr>
            <p:ph type="sldImg" idx="2"/>
          </p:nvPr>
        </p:nvSpPr>
        <p:spPr>
          <a:xfrm>
            <a:off x="2301875" y="520700"/>
            <a:ext cx="4637088" cy="26082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994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924074" y="3303541"/>
            <a:ext cx="7392658" cy="3129670"/>
          </a:xfrm>
          <a:prstGeom prst="rect">
            <a:avLst/>
          </a:prstGeom>
        </p:spPr>
        <p:txBody>
          <a:bodyPr spcFirstLastPara="1" wrap="square" lIns="90063" tIns="90063" rIns="90063" bIns="90063" anchor="t" anchorCtr="0">
            <a:noAutofit/>
          </a:bodyPr>
          <a:lstStyle/>
          <a:p>
            <a:pPr marL="0" indent="0">
              <a:buNone/>
            </a:pPr>
            <a:endParaRPr/>
          </a:p>
        </p:txBody>
      </p:sp>
      <p:sp>
        <p:nvSpPr>
          <p:cNvPr id="89" name="Google Shape;89;p2:notes"/>
          <p:cNvSpPr>
            <a:spLocks noGrp="1" noRot="1" noChangeAspect="1"/>
          </p:cNvSpPr>
          <p:nvPr>
            <p:ph type="sldImg" idx="2"/>
          </p:nvPr>
        </p:nvSpPr>
        <p:spPr>
          <a:xfrm>
            <a:off x="2301875" y="520700"/>
            <a:ext cx="4637088" cy="26082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8832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5dca6803bb_0_37:notes"/>
          <p:cNvSpPr txBox="1">
            <a:spLocks noGrp="1"/>
          </p:cNvSpPr>
          <p:nvPr>
            <p:ph type="body" idx="1"/>
          </p:nvPr>
        </p:nvSpPr>
        <p:spPr>
          <a:xfrm>
            <a:off x="971956" y="3432367"/>
            <a:ext cx="7775636" cy="3251814"/>
          </a:xfrm>
          <a:prstGeom prst="rect">
            <a:avLst/>
          </a:prstGeom>
        </p:spPr>
        <p:txBody>
          <a:bodyPr spcFirstLastPara="1" wrap="square" lIns="94067" tIns="94067" rIns="94067" bIns="94067" anchor="t" anchorCtr="0">
            <a:noAutofit/>
          </a:bodyPr>
          <a:lstStyle/>
          <a:p>
            <a:endParaRPr/>
          </a:p>
        </p:txBody>
      </p:sp>
      <p:sp>
        <p:nvSpPr>
          <p:cNvPr id="933" name="Google Shape;933;g5dca6803bb_0_37:notes"/>
          <p:cNvSpPr>
            <a:spLocks noGrp="1" noRot="1" noChangeAspect="1"/>
          </p:cNvSpPr>
          <p:nvPr>
            <p:ph type="sldImg" idx="2"/>
          </p:nvPr>
        </p:nvSpPr>
        <p:spPr>
          <a:xfrm>
            <a:off x="2451100" y="541338"/>
            <a:ext cx="4818063" cy="27098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389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FDA31EC-213D-43F3-A234-3475355EA19E}" type="datetimeFigureOut">
              <a:rPr lang="en-US" smtClean="0"/>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649557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DA31EC-213D-43F3-A234-3475355EA19E}" type="datetimeFigureOut">
              <a:rPr lang="en-US" smtClean="0"/>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065512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DA31EC-213D-43F3-A234-3475355EA19E}" type="datetimeFigureOut">
              <a:rPr lang="en-US" smtClean="0"/>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113677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DA31EC-213D-43F3-A234-3475355EA19E}" type="datetimeFigureOut">
              <a:rPr lang="en-US" smtClean="0"/>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1092215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DA31EC-213D-43F3-A234-3475355EA19E}" type="datetimeFigureOut">
              <a:rPr lang="en-US" smtClean="0"/>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2607744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DA31EC-213D-43F3-A234-3475355EA19E}" type="datetimeFigureOut">
              <a:rPr lang="en-US" smtClean="0"/>
              <a:t>6/19/2023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217994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DA31EC-213D-43F3-A234-3475355EA19E}" type="datetimeFigureOut">
              <a:rPr lang="en-US" smtClean="0"/>
              <a:t>6/19/2023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355375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DA31EC-213D-43F3-A234-3475355EA19E}" type="datetimeFigureOut">
              <a:rPr lang="en-US" smtClean="0"/>
              <a:t>6/19/2023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1435601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DA31EC-213D-43F3-A234-3475355EA19E}" type="datetimeFigureOut">
              <a:rPr lang="en-US" smtClean="0"/>
              <a:t>6/19/2023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4145763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DA31EC-213D-43F3-A234-3475355EA19E}" type="datetimeFigureOut">
              <a:rPr lang="en-US" smtClean="0"/>
              <a:t>6/19/2023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197445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DA31EC-213D-43F3-A234-3475355EA19E}" type="datetimeFigureOut">
              <a:rPr lang="en-US" smtClean="0"/>
              <a:t>6/19/2023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2094795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DA31EC-213D-43F3-A234-3475355EA19E}" type="datetimeFigureOut">
              <a:rPr lang="en-US" smtClean="0"/>
              <a:t>6/19/2023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307961-742A-40C4-9C65-638DE6C72E42}" type="slidenum">
              <a:rPr lang="en-US" smtClean="0"/>
              <a:t>‹#›</a:t>
            </a:fld>
            <a:endParaRPr lang="en-US"/>
          </a:p>
        </p:txBody>
      </p:sp>
    </p:spTree>
    <p:extLst>
      <p:ext uri="{BB962C8B-B14F-4D97-AF65-F5344CB8AC3E}">
        <p14:creationId xmlns:p14="http://schemas.microsoft.com/office/powerpoint/2010/main" val="1643458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youtu.be/cmM_Ao7VlG8" TargetMode="External"/><Relationship Id="rId7" Type="http://schemas.openxmlformats.org/officeDocument/2006/relationships/hyperlink" Target="https://youtu.be/8T2yVps2TXg" TargetMode="External"/><Relationship Id="rId2" Type="http://schemas.openxmlformats.org/officeDocument/2006/relationships/hyperlink" Target="https://youtu.be/2JBei-qTphY" TargetMode="External"/><Relationship Id="rId1" Type="http://schemas.openxmlformats.org/officeDocument/2006/relationships/slideLayout" Target="../slideLayouts/slideLayout1.xml"/><Relationship Id="rId6" Type="http://schemas.openxmlformats.org/officeDocument/2006/relationships/hyperlink" Target="https://youtu.be/tfBWFKO5nlo" TargetMode="External"/><Relationship Id="rId5" Type="http://schemas.openxmlformats.org/officeDocument/2006/relationships/hyperlink" Target="https://youtu.be/p1J0-9CDUyg" TargetMode="External"/><Relationship Id="rId4" Type="http://schemas.openxmlformats.org/officeDocument/2006/relationships/hyperlink" Target="https://youtu.be/ljyYZv3n6r8"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ate.is/Scaling_CBE"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0446" y="529708"/>
            <a:ext cx="9431108" cy="769441"/>
          </a:xfrm>
          <a:prstGeom prst="rect">
            <a:avLst/>
          </a:prstGeom>
          <a:noFill/>
        </p:spPr>
        <p:txBody>
          <a:bodyPr wrap="none" rtlCol="0">
            <a:spAutoFit/>
          </a:bodyPr>
          <a:lstStyle/>
          <a:p>
            <a:r>
              <a:rPr lang="en-US" sz="4400" dirty="0">
                <a:solidFill>
                  <a:srgbClr val="0070C0"/>
                </a:solidFill>
              </a:rPr>
              <a:t>CREATE Faculty Training on CBE Learning</a:t>
            </a:r>
          </a:p>
        </p:txBody>
      </p:sp>
      <p:sp>
        <p:nvSpPr>
          <p:cNvPr id="3" name="TextBox 2"/>
          <p:cNvSpPr txBox="1"/>
          <p:nvPr/>
        </p:nvSpPr>
        <p:spPr>
          <a:xfrm>
            <a:off x="3740001" y="1730690"/>
            <a:ext cx="4063356" cy="461665"/>
          </a:xfrm>
          <a:prstGeom prst="rect">
            <a:avLst/>
          </a:prstGeom>
          <a:noFill/>
        </p:spPr>
        <p:txBody>
          <a:bodyPr wrap="none" rtlCol="0">
            <a:spAutoFit/>
          </a:bodyPr>
          <a:lstStyle/>
          <a:p>
            <a:r>
              <a:rPr lang="en-US" sz="2400" dirty="0">
                <a:solidFill>
                  <a:srgbClr val="0070C0"/>
                </a:solidFill>
              </a:rPr>
              <a:t>Created by Tom Wylie, 6/20/23</a:t>
            </a:r>
          </a:p>
        </p:txBody>
      </p:sp>
    </p:spTree>
    <p:extLst>
      <p:ext uri="{BB962C8B-B14F-4D97-AF65-F5344CB8AC3E}">
        <p14:creationId xmlns:p14="http://schemas.microsoft.com/office/powerpoint/2010/main" val="4046610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B5CD054-5FA8-E350-D39C-E5AB1B793D78}"/>
              </a:ext>
            </a:extLst>
          </p:cNvPr>
          <p:cNvSpPr/>
          <p:nvPr/>
        </p:nvSpPr>
        <p:spPr>
          <a:xfrm>
            <a:off x="506537" y="2776321"/>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3E55913-71DC-C8C1-99A9-6F514AE83285}"/>
              </a:ext>
            </a:extLst>
          </p:cNvPr>
          <p:cNvSpPr txBox="1"/>
          <p:nvPr/>
        </p:nvSpPr>
        <p:spPr>
          <a:xfrm>
            <a:off x="539878" y="2719169"/>
            <a:ext cx="569900" cy="338554"/>
          </a:xfrm>
          <a:prstGeom prst="rect">
            <a:avLst/>
          </a:prstGeom>
          <a:noFill/>
        </p:spPr>
        <p:txBody>
          <a:bodyPr wrap="none" rtlCol="0">
            <a:spAutoFit/>
          </a:bodyPr>
          <a:lstStyle/>
          <a:p>
            <a:r>
              <a:rPr lang="en-US" sz="1600" dirty="0">
                <a:solidFill>
                  <a:srgbClr val="C00000"/>
                </a:solidFill>
              </a:rPr>
              <a:t>Wed</a:t>
            </a:r>
          </a:p>
        </p:txBody>
      </p:sp>
      <p:sp>
        <p:nvSpPr>
          <p:cNvPr id="22" name="TextBox 21">
            <a:extLst>
              <a:ext uri="{FF2B5EF4-FFF2-40B4-BE49-F238E27FC236}">
                <a16:creationId xmlns:a16="http://schemas.microsoft.com/office/drawing/2014/main" id="{306031D5-6D01-2DE5-7043-FC64C56559F0}"/>
              </a:ext>
            </a:extLst>
          </p:cNvPr>
          <p:cNvSpPr txBox="1"/>
          <p:nvPr/>
        </p:nvSpPr>
        <p:spPr>
          <a:xfrm rot="19641543">
            <a:off x="578703" y="3107167"/>
            <a:ext cx="482824" cy="338554"/>
          </a:xfrm>
          <a:prstGeom prst="rect">
            <a:avLst/>
          </a:prstGeom>
          <a:noFill/>
        </p:spPr>
        <p:txBody>
          <a:bodyPr wrap="none" rtlCol="0">
            <a:spAutoFit/>
          </a:bodyPr>
          <a:lstStyle/>
          <a:p>
            <a:r>
              <a:rPr lang="en-US" sz="1600" b="1" dirty="0">
                <a:solidFill>
                  <a:srgbClr val="C00000"/>
                </a:solidFill>
              </a:rPr>
              <a:t>Lab</a:t>
            </a:r>
          </a:p>
        </p:txBody>
      </p:sp>
      <p:sp>
        <p:nvSpPr>
          <p:cNvPr id="24" name="TextBox 23">
            <a:extLst>
              <a:ext uri="{FF2B5EF4-FFF2-40B4-BE49-F238E27FC236}">
                <a16:creationId xmlns:a16="http://schemas.microsoft.com/office/drawing/2014/main" id="{30CFB2C2-522C-D75E-9763-E442FAE11B5D}"/>
              </a:ext>
            </a:extLst>
          </p:cNvPr>
          <p:cNvSpPr txBox="1"/>
          <p:nvPr/>
        </p:nvSpPr>
        <p:spPr>
          <a:xfrm>
            <a:off x="461587" y="3433954"/>
            <a:ext cx="726481" cy="338554"/>
          </a:xfrm>
          <a:prstGeom prst="rect">
            <a:avLst/>
          </a:prstGeom>
          <a:noFill/>
        </p:spPr>
        <p:txBody>
          <a:bodyPr wrap="none" rtlCol="0">
            <a:spAutoFit/>
          </a:bodyPr>
          <a:lstStyle/>
          <a:p>
            <a:r>
              <a:rPr lang="en-US" sz="1600" dirty="0">
                <a:solidFill>
                  <a:srgbClr val="C00000"/>
                </a:solidFill>
              </a:rPr>
              <a:t>5-8pm</a:t>
            </a:r>
          </a:p>
        </p:txBody>
      </p:sp>
      <p:sp>
        <p:nvSpPr>
          <p:cNvPr id="35" name="TextBox 34">
            <a:extLst>
              <a:ext uri="{FF2B5EF4-FFF2-40B4-BE49-F238E27FC236}">
                <a16:creationId xmlns:a16="http://schemas.microsoft.com/office/drawing/2014/main" id="{3E626277-5CF6-34F8-A36C-3A2D4331AE57}"/>
              </a:ext>
            </a:extLst>
          </p:cNvPr>
          <p:cNvSpPr txBox="1"/>
          <p:nvPr/>
        </p:nvSpPr>
        <p:spPr>
          <a:xfrm>
            <a:off x="531384" y="1516577"/>
            <a:ext cx="614271" cy="307777"/>
          </a:xfrm>
          <a:prstGeom prst="rect">
            <a:avLst/>
          </a:prstGeom>
          <a:noFill/>
        </p:spPr>
        <p:txBody>
          <a:bodyPr wrap="none" rtlCol="0">
            <a:spAutoFit/>
          </a:bodyPr>
          <a:lstStyle/>
          <a:p>
            <a:r>
              <a:rPr lang="en-US" sz="1400" b="1" dirty="0">
                <a:solidFill>
                  <a:srgbClr val="C00000"/>
                </a:solidFill>
              </a:rPr>
              <a:t>Wk. 1</a:t>
            </a:r>
          </a:p>
        </p:txBody>
      </p:sp>
      <p:sp>
        <p:nvSpPr>
          <p:cNvPr id="41" name="Rectangle 40">
            <a:extLst>
              <a:ext uri="{FF2B5EF4-FFF2-40B4-BE49-F238E27FC236}">
                <a16:creationId xmlns:a16="http://schemas.microsoft.com/office/drawing/2014/main" id="{DDB30B7C-7199-B625-EDE5-B77430A7109B}"/>
              </a:ext>
            </a:extLst>
          </p:cNvPr>
          <p:cNvSpPr/>
          <p:nvPr/>
        </p:nvSpPr>
        <p:spPr>
          <a:xfrm>
            <a:off x="1199329" y="2776321"/>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AA8E975D-F7B0-E708-94F5-71B9209F726D}"/>
              </a:ext>
            </a:extLst>
          </p:cNvPr>
          <p:cNvSpPr txBox="1"/>
          <p:nvPr/>
        </p:nvSpPr>
        <p:spPr>
          <a:xfrm>
            <a:off x="1232670" y="2719169"/>
            <a:ext cx="569900" cy="338554"/>
          </a:xfrm>
          <a:prstGeom prst="rect">
            <a:avLst/>
          </a:prstGeom>
          <a:noFill/>
        </p:spPr>
        <p:txBody>
          <a:bodyPr wrap="none" rtlCol="0">
            <a:spAutoFit/>
          </a:bodyPr>
          <a:lstStyle/>
          <a:p>
            <a:r>
              <a:rPr lang="en-US" sz="1600" dirty="0">
                <a:solidFill>
                  <a:srgbClr val="C00000"/>
                </a:solidFill>
              </a:rPr>
              <a:t>Wed</a:t>
            </a:r>
          </a:p>
        </p:txBody>
      </p:sp>
      <p:sp>
        <p:nvSpPr>
          <p:cNvPr id="45" name="TextBox 44">
            <a:extLst>
              <a:ext uri="{FF2B5EF4-FFF2-40B4-BE49-F238E27FC236}">
                <a16:creationId xmlns:a16="http://schemas.microsoft.com/office/drawing/2014/main" id="{33CB169A-FFE0-EDF0-CC19-B530240F353F}"/>
              </a:ext>
            </a:extLst>
          </p:cNvPr>
          <p:cNvSpPr txBox="1"/>
          <p:nvPr/>
        </p:nvSpPr>
        <p:spPr>
          <a:xfrm rot="19641543">
            <a:off x="1266569" y="3107166"/>
            <a:ext cx="482824" cy="338554"/>
          </a:xfrm>
          <a:prstGeom prst="rect">
            <a:avLst/>
          </a:prstGeom>
          <a:noFill/>
        </p:spPr>
        <p:txBody>
          <a:bodyPr wrap="none" rtlCol="0">
            <a:spAutoFit/>
          </a:bodyPr>
          <a:lstStyle/>
          <a:p>
            <a:r>
              <a:rPr lang="en-US" sz="1600" b="1" dirty="0">
                <a:solidFill>
                  <a:srgbClr val="C00000"/>
                </a:solidFill>
              </a:rPr>
              <a:t>Lab</a:t>
            </a:r>
          </a:p>
        </p:txBody>
      </p:sp>
      <p:sp>
        <p:nvSpPr>
          <p:cNvPr id="47" name="TextBox 46">
            <a:extLst>
              <a:ext uri="{FF2B5EF4-FFF2-40B4-BE49-F238E27FC236}">
                <a16:creationId xmlns:a16="http://schemas.microsoft.com/office/drawing/2014/main" id="{E9F87FC5-0782-9479-6FA2-46AE816BAEDB}"/>
              </a:ext>
            </a:extLst>
          </p:cNvPr>
          <p:cNvSpPr txBox="1"/>
          <p:nvPr/>
        </p:nvSpPr>
        <p:spPr>
          <a:xfrm>
            <a:off x="1154379" y="3433954"/>
            <a:ext cx="726481" cy="338554"/>
          </a:xfrm>
          <a:prstGeom prst="rect">
            <a:avLst/>
          </a:prstGeom>
          <a:noFill/>
        </p:spPr>
        <p:txBody>
          <a:bodyPr wrap="none" rtlCol="0">
            <a:spAutoFit/>
          </a:bodyPr>
          <a:lstStyle/>
          <a:p>
            <a:r>
              <a:rPr lang="en-US" sz="1600" dirty="0">
                <a:solidFill>
                  <a:srgbClr val="C00000"/>
                </a:solidFill>
              </a:rPr>
              <a:t>5-8pm</a:t>
            </a:r>
          </a:p>
        </p:txBody>
      </p:sp>
      <p:sp>
        <p:nvSpPr>
          <p:cNvPr id="39" name="TextBox 38">
            <a:extLst>
              <a:ext uri="{FF2B5EF4-FFF2-40B4-BE49-F238E27FC236}">
                <a16:creationId xmlns:a16="http://schemas.microsoft.com/office/drawing/2014/main" id="{FA84F6A7-92D7-AF35-7E83-1F44FB298A58}"/>
              </a:ext>
            </a:extLst>
          </p:cNvPr>
          <p:cNvSpPr txBox="1"/>
          <p:nvPr/>
        </p:nvSpPr>
        <p:spPr>
          <a:xfrm>
            <a:off x="1224176" y="1516577"/>
            <a:ext cx="614271" cy="307777"/>
          </a:xfrm>
          <a:prstGeom prst="rect">
            <a:avLst/>
          </a:prstGeom>
          <a:noFill/>
        </p:spPr>
        <p:txBody>
          <a:bodyPr wrap="none" rtlCol="0">
            <a:spAutoFit/>
          </a:bodyPr>
          <a:lstStyle/>
          <a:p>
            <a:r>
              <a:rPr lang="en-US" sz="1400" b="1" dirty="0">
                <a:solidFill>
                  <a:srgbClr val="C00000"/>
                </a:solidFill>
              </a:rPr>
              <a:t>Wk. 2</a:t>
            </a:r>
          </a:p>
        </p:txBody>
      </p:sp>
      <p:sp>
        <p:nvSpPr>
          <p:cNvPr id="52" name="Rectangle 51">
            <a:extLst>
              <a:ext uri="{FF2B5EF4-FFF2-40B4-BE49-F238E27FC236}">
                <a16:creationId xmlns:a16="http://schemas.microsoft.com/office/drawing/2014/main" id="{3F651017-FAFA-7751-B240-31D99D85B3E6}"/>
              </a:ext>
            </a:extLst>
          </p:cNvPr>
          <p:cNvSpPr/>
          <p:nvPr/>
        </p:nvSpPr>
        <p:spPr>
          <a:xfrm>
            <a:off x="1892121" y="2776321"/>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DC4E73CE-29AF-BAE9-F5BE-2BA4C319FBCC}"/>
              </a:ext>
            </a:extLst>
          </p:cNvPr>
          <p:cNvSpPr txBox="1"/>
          <p:nvPr/>
        </p:nvSpPr>
        <p:spPr>
          <a:xfrm>
            <a:off x="1925462" y="2719169"/>
            <a:ext cx="569900" cy="338554"/>
          </a:xfrm>
          <a:prstGeom prst="rect">
            <a:avLst/>
          </a:prstGeom>
          <a:noFill/>
        </p:spPr>
        <p:txBody>
          <a:bodyPr wrap="none" rtlCol="0">
            <a:spAutoFit/>
          </a:bodyPr>
          <a:lstStyle/>
          <a:p>
            <a:r>
              <a:rPr lang="en-US" sz="1600" dirty="0">
                <a:solidFill>
                  <a:srgbClr val="C00000"/>
                </a:solidFill>
              </a:rPr>
              <a:t>Wed</a:t>
            </a:r>
          </a:p>
        </p:txBody>
      </p:sp>
      <p:sp>
        <p:nvSpPr>
          <p:cNvPr id="56" name="TextBox 55">
            <a:extLst>
              <a:ext uri="{FF2B5EF4-FFF2-40B4-BE49-F238E27FC236}">
                <a16:creationId xmlns:a16="http://schemas.microsoft.com/office/drawing/2014/main" id="{8E560102-58C9-BE85-761A-E8B35E767D30}"/>
              </a:ext>
            </a:extLst>
          </p:cNvPr>
          <p:cNvSpPr txBox="1"/>
          <p:nvPr/>
        </p:nvSpPr>
        <p:spPr>
          <a:xfrm rot="19641543">
            <a:off x="1954929" y="3083970"/>
            <a:ext cx="482824" cy="338554"/>
          </a:xfrm>
          <a:prstGeom prst="rect">
            <a:avLst/>
          </a:prstGeom>
          <a:noFill/>
        </p:spPr>
        <p:txBody>
          <a:bodyPr wrap="none" rtlCol="0">
            <a:spAutoFit/>
          </a:bodyPr>
          <a:lstStyle/>
          <a:p>
            <a:r>
              <a:rPr lang="en-US" sz="1600" b="1" dirty="0">
                <a:solidFill>
                  <a:srgbClr val="C00000"/>
                </a:solidFill>
              </a:rPr>
              <a:t>Lab</a:t>
            </a:r>
          </a:p>
        </p:txBody>
      </p:sp>
      <p:sp>
        <p:nvSpPr>
          <p:cNvPr id="58" name="TextBox 57">
            <a:extLst>
              <a:ext uri="{FF2B5EF4-FFF2-40B4-BE49-F238E27FC236}">
                <a16:creationId xmlns:a16="http://schemas.microsoft.com/office/drawing/2014/main" id="{9D453508-D7F5-7E7E-11B1-8414093F82F1}"/>
              </a:ext>
            </a:extLst>
          </p:cNvPr>
          <p:cNvSpPr txBox="1"/>
          <p:nvPr/>
        </p:nvSpPr>
        <p:spPr>
          <a:xfrm>
            <a:off x="1847171" y="3433954"/>
            <a:ext cx="726481" cy="338554"/>
          </a:xfrm>
          <a:prstGeom prst="rect">
            <a:avLst/>
          </a:prstGeom>
          <a:noFill/>
        </p:spPr>
        <p:txBody>
          <a:bodyPr wrap="none" rtlCol="0">
            <a:spAutoFit/>
          </a:bodyPr>
          <a:lstStyle/>
          <a:p>
            <a:r>
              <a:rPr lang="en-US" sz="1600" dirty="0">
                <a:solidFill>
                  <a:srgbClr val="C00000"/>
                </a:solidFill>
              </a:rPr>
              <a:t>5-8pm</a:t>
            </a:r>
          </a:p>
        </p:txBody>
      </p:sp>
      <p:sp>
        <p:nvSpPr>
          <p:cNvPr id="50" name="TextBox 49">
            <a:extLst>
              <a:ext uri="{FF2B5EF4-FFF2-40B4-BE49-F238E27FC236}">
                <a16:creationId xmlns:a16="http://schemas.microsoft.com/office/drawing/2014/main" id="{7E08C229-902B-23BC-818A-A88065CA44F2}"/>
              </a:ext>
            </a:extLst>
          </p:cNvPr>
          <p:cNvSpPr txBox="1"/>
          <p:nvPr/>
        </p:nvSpPr>
        <p:spPr>
          <a:xfrm>
            <a:off x="1916968" y="1516577"/>
            <a:ext cx="614271" cy="307777"/>
          </a:xfrm>
          <a:prstGeom prst="rect">
            <a:avLst/>
          </a:prstGeom>
          <a:noFill/>
        </p:spPr>
        <p:txBody>
          <a:bodyPr wrap="none" rtlCol="0">
            <a:spAutoFit/>
          </a:bodyPr>
          <a:lstStyle/>
          <a:p>
            <a:r>
              <a:rPr lang="en-US" sz="1400" b="1" dirty="0">
                <a:solidFill>
                  <a:srgbClr val="C00000"/>
                </a:solidFill>
              </a:rPr>
              <a:t>Wk. 3</a:t>
            </a:r>
          </a:p>
        </p:txBody>
      </p:sp>
      <p:sp>
        <p:nvSpPr>
          <p:cNvPr id="63" name="Rectangle 62">
            <a:extLst>
              <a:ext uri="{FF2B5EF4-FFF2-40B4-BE49-F238E27FC236}">
                <a16:creationId xmlns:a16="http://schemas.microsoft.com/office/drawing/2014/main" id="{6B250E05-2264-458C-DC50-B955FA385641}"/>
              </a:ext>
            </a:extLst>
          </p:cNvPr>
          <p:cNvSpPr/>
          <p:nvPr/>
        </p:nvSpPr>
        <p:spPr>
          <a:xfrm>
            <a:off x="2584913" y="2776321"/>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60CB52AB-19A6-B35B-0458-6595200F5796}"/>
              </a:ext>
            </a:extLst>
          </p:cNvPr>
          <p:cNvSpPr txBox="1"/>
          <p:nvPr/>
        </p:nvSpPr>
        <p:spPr>
          <a:xfrm>
            <a:off x="2618254" y="2719169"/>
            <a:ext cx="569900" cy="338554"/>
          </a:xfrm>
          <a:prstGeom prst="rect">
            <a:avLst/>
          </a:prstGeom>
          <a:noFill/>
        </p:spPr>
        <p:txBody>
          <a:bodyPr wrap="none" rtlCol="0">
            <a:spAutoFit/>
          </a:bodyPr>
          <a:lstStyle/>
          <a:p>
            <a:r>
              <a:rPr lang="en-US" sz="1600" dirty="0">
                <a:solidFill>
                  <a:srgbClr val="C00000"/>
                </a:solidFill>
              </a:rPr>
              <a:t>Wed</a:t>
            </a:r>
          </a:p>
        </p:txBody>
      </p:sp>
      <p:sp>
        <p:nvSpPr>
          <p:cNvPr id="67" name="TextBox 66">
            <a:extLst>
              <a:ext uri="{FF2B5EF4-FFF2-40B4-BE49-F238E27FC236}">
                <a16:creationId xmlns:a16="http://schemas.microsoft.com/office/drawing/2014/main" id="{6D521AF3-5DA9-0387-7226-31BDA2B064D4}"/>
              </a:ext>
            </a:extLst>
          </p:cNvPr>
          <p:cNvSpPr txBox="1"/>
          <p:nvPr/>
        </p:nvSpPr>
        <p:spPr>
          <a:xfrm rot="19641543">
            <a:off x="2641790" y="3076561"/>
            <a:ext cx="482824" cy="338554"/>
          </a:xfrm>
          <a:prstGeom prst="rect">
            <a:avLst/>
          </a:prstGeom>
          <a:noFill/>
        </p:spPr>
        <p:txBody>
          <a:bodyPr wrap="none" rtlCol="0">
            <a:spAutoFit/>
          </a:bodyPr>
          <a:lstStyle/>
          <a:p>
            <a:r>
              <a:rPr lang="en-US" sz="1600" b="1" dirty="0">
                <a:solidFill>
                  <a:srgbClr val="C00000"/>
                </a:solidFill>
              </a:rPr>
              <a:t>Lab</a:t>
            </a:r>
          </a:p>
        </p:txBody>
      </p:sp>
      <p:sp>
        <p:nvSpPr>
          <p:cNvPr id="69" name="TextBox 68">
            <a:extLst>
              <a:ext uri="{FF2B5EF4-FFF2-40B4-BE49-F238E27FC236}">
                <a16:creationId xmlns:a16="http://schemas.microsoft.com/office/drawing/2014/main" id="{208EA0E8-1010-A238-CBE7-9D3EFF93143F}"/>
              </a:ext>
            </a:extLst>
          </p:cNvPr>
          <p:cNvSpPr txBox="1"/>
          <p:nvPr/>
        </p:nvSpPr>
        <p:spPr>
          <a:xfrm>
            <a:off x="2539963" y="3433954"/>
            <a:ext cx="726481" cy="338554"/>
          </a:xfrm>
          <a:prstGeom prst="rect">
            <a:avLst/>
          </a:prstGeom>
          <a:noFill/>
        </p:spPr>
        <p:txBody>
          <a:bodyPr wrap="none" rtlCol="0">
            <a:spAutoFit/>
          </a:bodyPr>
          <a:lstStyle/>
          <a:p>
            <a:r>
              <a:rPr lang="en-US" sz="1600" dirty="0">
                <a:solidFill>
                  <a:srgbClr val="C00000"/>
                </a:solidFill>
              </a:rPr>
              <a:t>5-8pm</a:t>
            </a:r>
          </a:p>
        </p:txBody>
      </p:sp>
      <p:sp>
        <p:nvSpPr>
          <p:cNvPr id="61" name="TextBox 60">
            <a:extLst>
              <a:ext uri="{FF2B5EF4-FFF2-40B4-BE49-F238E27FC236}">
                <a16:creationId xmlns:a16="http://schemas.microsoft.com/office/drawing/2014/main" id="{18AABBD9-A7C6-3545-6F56-6C909A639DD6}"/>
              </a:ext>
            </a:extLst>
          </p:cNvPr>
          <p:cNvSpPr txBox="1"/>
          <p:nvPr/>
        </p:nvSpPr>
        <p:spPr>
          <a:xfrm>
            <a:off x="2609760" y="1516577"/>
            <a:ext cx="614271" cy="307777"/>
          </a:xfrm>
          <a:prstGeom prst="rect">
            <a:avLst/>
          </a:prstGeom>
          <a:noFill/>
        </p:spPr>
        <p:txBody>
          <a:bodyPr wrap="none" rtlCol="0">
            <a:spAutoFit/>
          </a:bodyPr>
          <a:lstStyle/>
          <a:p>
            <a:r>
              <a:rPr lang="en-US" sz="1400" b="1" dirty="0">
                <a:solidFill>
                  <a:srgbClr val="C00000"/>
                </a:solidFill>
              </a:rPr>
              <a:t>Wk. 4</a:t>
            </a:r>
          </a:p>
        </p:txBody>
      </p:sp>
      <p:sp>
        <p:nvSpPr>
          <p:cNvPr id="74" name="Rectangle 73">
            <a:extLst>
              <a:ext uri="{FF2B5EF4-FFF2-40B4-BE49-F238E27FC236}">
                <a16:creationId xmlns:a16="http://schemas.microsoft.com/office/drawing/2014/main" id="{C428E15C-770D-5C54-3BF0-BC63E813F980}"/>
              </a:ext>
            </a:extLst>
          </p:cNvPr>
          <p:cNvSpPr/>
          <p:nvPr/>
        </p:nvSpPr>
        <p:spPr>
          <a:xfrm>
            <a:off x="3277705" y="2776321"/>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09677A1D-CAF7-3219-A9BD-AD7CBE631F5B}"/>
              </a:ext>
            </a:extLst>
          </p:cNvPr>
          <p:cNvSpPr txBox="1"/>
          <p:nvPr/>
        </p:nvSpPr>
        <p:spPr>
          <a:xfrm>
            <a:off x="3311046" y="2719169"/>
            <a:ext cx="569900" cy="338554"/>
          </a:xfrm>
          <a:prstGeom prst="rect">
            <a:avLst/>
          </a:prstGeom>
          <a:noFill/>
        </p:spPr>
        <p:txBody>
          <a:bodyPr wrap="none" rtlCol="0">
            <a:spAutoFit/>
          </a:bodyPr>
          <a:lstStyle/>
          <a:p>
            <a:r>
              <a:rPr lang="en-US" sz="1600" dirty="0">
                <a:solidFill>
                  <a:srgbClr val="C00000"/>
                </a:solidFill>
              </a:rPr>
              <a:t>Wed</a:t>
            </a:r>
          </a:p>
        </p:txBody>
      </p:sp>
      <p:sp>
        <p:nvSpPr>
          <p:cNvPr id="78" name="TextBox 77">
            <a:extLst>
              <a:ext uri="{FF2B5EF4-FFF2-40B4-BE49-F238E27FC236}">
                <a16:creationId xmlns:a16="http://schemas.microsoft.com/office/drawing/2014/main" id="{C479F88F-50A1-64E0-3319-AB0DA1E42D68}"/>
              </a:ext>
            </a:extLst>
          </p:cNvPr>
          <p:cNvSpPr txBox="1"/>
          <p:nvPr/>
        </p:nvSpPr>
        <p:spPr>
          <a:xfrm rot="19641543">
            <a:off x="3344945" y="3083971"/>
            <a:ext cx="482824" cy="338554"/>
          </a:xfrm>
          <a:prstGeom prst="rect">
            <a:avLst/>
          </a:prstGeom>
          <a:noFill/>
        </p:spPr>
        <p:txBody>
          <a:bodyPr wrap="none" rtlCol="0">
            <a:spAutoFit/>
          </a:bodyPr>
          <a:lstStyle/>
          <a:p>
            <a:r>
              <a:rPr lang="en-US" sz="1600" b="1" dirty="0">
                <a:solidFill>
                  <a:srgbClr val="C00000"/>
                </a:solidFill>
              </a:rPr>
              <a:t>Lab</a:t>
            </a:r>
          </a:p>
        </p:txBody>
      </p:sp>
      <p:sp>
        <p:nvSpPr>
          <p:cNvPr id="80" name="TextBox 79">
            <a:extLst>
              <a:ext uri="{FF2B5EF4-FFF2-40B4-BE49-F238E27FC236}">
                <a16:creationId xmlns:a16="http://schemas.microsoft.com/office/drawing/2014/main" id="{813FB2CC-22BC-C407-FA80-BA78F649829E}"/>
              </a:ext>
            </a:extLst>
          </p:cNvPr>
          <p:cNvSpPr txBox="1"/>
          <p:nvPr/>
        </p:nvSpPr>
        <p:spPr>
          <a:xfrm>
            <a:off x="3232755" y="3433954"/>
            <a:ext cx="726481" cy="338554"/>
          </a:xfrm>
          <a:prstGeom prst="rect">
            <a:avLst/>
          </a:prstGeom>
          <a:noFill/>
        </p:spPr>
        <p:txBody>
          <a:bodyPr wrap="none" rtlCol="0">
            <a:spAutoFit/>
          </a:bodyPr>
          <a:lstStyle/>
          <a:p>
            <a:r>
              <a:rPr lang="en-US" sz="1600" dirty="0">
                <a:solidFill>
                  <a:srgbClr val="C00000"/>
                </a:solidFill>
              </a:rPr>
              <a:t>5-8pm</a:t>
            </a:r>
          </a:p>
        </p:txBody>
      </p:sp>
      <p:sp>
        <p:nvSpPr>
          <p:cNvPr id="72" name="TextBox 71">
            <a:extLst>
              <a:ext uri="{FF2B5EF4-FFF2-40B4-BE49-F238E27FC236}">
                <a16:creationId xmlns:a16="http://schemas.microsoft.com/office/drawing/2014/main" id="{2BBB8416-F882-0577-D374-DCA5E5651871}"/>
              </a:ext>
            </a:extLst>
          </p:cNvPr>
          <p:cNvSpPr txBox="1"/>
          <p:nvPr/>
        </p:nvSpPr>
        <p:spPr>
          <a:xfrm>
            <a:off x="3302552" y="1516577"/>
            <a:ext cx="614271" cy="307777"/>
          </a:xfrm>
          <a:prstGeom prst="rect">
            <a:avLst/>
          </a:prstGeom>
          <a:noFill/>
        </p:spPr>
        <p:txBody>
          <a:bodyPr wrap="none" rtlCol="0">
            <a:spAutoFit/>
          </a:bodyPr>
          <a:lstStyle/>
          <a:p>
            <a:r>
              <a:rPr lang="en-US" sz="1400" b="1" dirty="0">
                <a:solidFill>
                  <a:srgbClr val="C00000"/>
                </a:solidFill>
              </a:rPr>
              <a:t>Wk. 5</a:t>
            </a:r>
          </a:p>
        </p:txBody>
      </p:sp>
      <p:sp>
        <p:nvSpPr>
          <p:cNvPr id="85" name="Rectangle 84">
            <a:extLst>
              <a:ext uri="{FF2B5EF4-FFF2-40B4-BE49-F238E27FC236}">
                <a16:creationId xmlns:a16="http://schemas.microsoft.com/office/drawing/2014/main" id="{8B1A32E9-508A-3648-ECB2-65D032EEF77A}"/>
              </a:ext>
            </a:extLst>
          </p:cNvPr>
          <p:cNvSpPr/>
          <p:nvPr/>
        </p:nvSpPr>
        <p:spPr>
          <a:xfrm>
            <a:off x="3970497" y="2776321"/>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2C398D19-A1C0-2992-465F-EBB022B3655F}"/>
              </a:ext>
            </a:extLst>
          </p:cNvPr>
          <p:cNvSpPr txBox="1"/>
          <p:nvPr/>
        </p:nvSpPr>
        <p:spPr>
          <a:xfrm>
            <a:off x="4003838" y="2719169"/>
            <a:ext cx="569900" cy="338554"/>
          </a:xfrm>
          <a:prstGeom prst="rect">
            <a:avLst/>
          </a:prstGeom>
          <a:noFill/>
        </p:spPr>
        <p:txBody>
          <a:bodyPr wrap="none" rtlCol="0">
            <a:spAutoFit/>
          </a:bodyPr>
          <a:lstStyle/>
          <a:p>
            <a:r>
              <a:rPr lang="en-US" sz="1600" dirty="0">
                <a:solidFill>
                  <a:srgbClr val="C00000"/>
                </a:solidFill>
              </a:rPr>
              <a:t>Wed</a:t>
            </a:r>
          </a:p>
        </p:txBody>
      </p:sp>
      <p:sp>
        <p:nvSpPr>
          <p:cNvPr id="89" name="TextBox 88">
            <a:extLst>
              <a:ext uri="{FF2B5EF4-FFF2-40B4-BE49-F238E27FC236}">
                <a16:creationId xmlns:a16="http://schemas.microsoft.com/office/drawing/2014/main" id="{57DA5DF8-18F0-34B3-A5A4-A8A39FC40D62}"/>
              </a:ext>
            </a:extLst>
          </p:cNvPr>
          <p:cNvSpPr txBox="1"/>
          <p:nvPr/>
        </p:nvSpPr>
        <p:spPr>
          <a:xfrm rot="19641543">
            <a:off x="4049588" y="3087369"/>
            <a:ext cx="482824" cy="338554"/>
          </a:xfrm>
          <a:prstGeom prst="rect">
            <a:avLst/>
          </a:prstGeom>
          <a:noFill/>
        </p:spPr>
        <p:txBody>
          <a:bodyPr wrap="none" rtlCol="0">
            <a:spAutoFit/>
          </a:bodyPr>
          <a:lstStyle/>
          <a:p>
            <a:r>
              <a:rPr lang="en-US" sz="1600" b="1" dirty="0">
                <a:solidFill>
                  <a:srgbClr val="C00000"/>
                </a:solidFill>
              </a:rPr>
              <a:t>Lab</a:t>
            </a:r>
          </a:p>
        </p:txBody>
      </p:sp>
      <p:sp>
        <p:nvSpPr>
          <p:cNvPr id="91" name="TextBox 90">
            <a:extLst>
              <a:ext uri="{FF2B5EF4-FFF2-40B4-BE49-F238E27FC236}">
                <a16:creationId xmlns:a16="http://schemas.microsoft.com/office/drawing/2014/main" id="{780D8314-39DF-8B82-D445-36C650DCF648}"/>
              </a:ext>
            </a:extLst>
          </p:cNvPr>
          <p:cNvSpPr txBox="1"/>
          <p:nvPr/>
        </p:nvSpPr>
        <p:spPr>
          <a:xfrm>
            <a:off x="3925547" y="3433954"/>
            <a:ext cx="726481" cy="338554"/>
          </a:xfrm>
          <a:prstGeom prst="rect">
            <a:avLst/>
          </a:prstGeom>
          <a:noFill/>
        </p:spPr>
        <p:txBody>
          <a:bodyPr wrap="none" rtlCol="0">
            <a:spAutoFit/>
          </a:bodyPr>
          <a:lstStyle/>
          <a:p>
            <a:r>
              <a:rPr lang="en-US" sz="1600" dirty="0">
                <a:solidFill>
                  <a:srgbClr val="C00000"/>
                </a:solidFill>
              </a:rPr>
              <a:t>5-8pm</a:t>
            </a:r>
          </a:p>
        </p:txBody>
      </p:sp>
      <p:sp>
        <p:nvSpPr>
          <p:cNvPr id="83" name="TextBox 82">
            <a:extLst>
              <a:ext uri="{FF2B5EF4-FFF2-40B4-BE49-F238E27FC236}">
                <a16:creationId xmlns:a16="http://schemas.microsoft.com/office/drawing/2014/main" id="{5F2D6103-C10E-4551-0CFB-A5F0FEBA1A91}"/>
              </a:ext>
            </a:extLst>
          </p:cNvPr>
          <p:cNvSpPr txBox="1"/>
          <p:nvPr/>
        </p:nvSpPr>
        <p:spPr>
          <a:xfrm>
            <a:off x="3995344" y="1516577"/>
            <a:ext cx="614271" cy="307777"/>
          </a:xfrm>
          <a:prstGeom prst="rect">
            <a:avLst/>
          </a:prstGeom>
          <a:noFill/>
        </p:spPr>
        <p:txBody>
          <a:bodyPr wrap="none" rtlCol="0">
            <a:spAutoFit/>
          </a:bodyPr>
          <a:lstStyle/>
          <a:p>
            <a:r>
              <a:rPr lang="en-US" sz="1400" b="1" dirty="0">
                <a:solidFill>
                  <a:srgbClr val="C00000"/>
                </a:solidFill>
              </a:rPr>
              <a:t>Wk. 6</a:t>
            </a:r>
          </a:p>
        </p:txBody>
      </p:sp>
      <p:sp>
        <p:nvSpPr>
          <p:cNvPr id="96" name="Rectangle 95">
            <a:extLst>
              <a:ext uri="{FF2B5EF4-FFF2-40B4-BE49-F238E27FC236}">
                <a16:creationId xmlns:a16="http://schemas.microsoft.com/office/drawing/2014/main" id="{3F8A0E4A-9F71-3F60-3832-18263283E209}"/>
              </a:ext>
            </a:extLst>
          </p:cNvPr>
          <p:cNvSpPr/>
          <p:nvPr/>
        </p:nvSpPr>
        <p:spPr>
          <a:xfrm>
            <a:off x="4663289" y="2776321"/>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FBA51C5F-D056-9395-7BDC-99FFFCDC3606}"/>
              </a:ext>
            </a:extLst>
          </p:cNvPr>
          <p:cNvSpPr txBox="1"/>
          <p:nvPr/>
        </p:nvSpPr>
        <p:spPr>
          <a:xfrm>
            <a:off x="4696630" y="2719169"/>
            <a:ext cx="569900" cy="338554"/>
          </a:xfrm>
          <a:prstGeom prst="rect">
            <a:avLst/>
          </a:prstGeom>
          <a:noFill/>
        </p:spPr>
        <p:txBody>
          <a:bodyPr wrap="none" rtlCol="0">
            <a:spAutoFit/>
          </a:bodyPr>
          <a:lstStyle/>
          <a:p>
            <a:r>
              <a:rPr lang="en-US" sz="1600" dirty="0">
                <a:solidFill>
                  <a:srgbClr val="C00000"/>
                </a:solidFill>
              </a:rPr>
              <a:t>Wed</a:t>
            </a:r>
          </a:p>
        </p:txBody>
      </p:sp>
      <p:sp>
        <p:nvSpPr>
          <p:cNvPr id="100" name="TextBox 99">
            <a:extLst>
              <a:ext uri="{FF2B5EF4-FFF2-40B4-BE49-F238E27FC236}">
                <a16:creationId xmlns:a16="http://schemas.microsoft.com/office/drawing/2014/main" id="{CA62FE6E-55B6-9EAE-6A9B-32ED0F9F0780}"/>
              </a:ext>
            </a:extLst>
          </p:cNvPr>
          <p:cNvSpPr txBox="1"/>
          <p:nvPr/>
        </p:nvSpPr>
        <p:spPr>
          <a:xfrm rot="19641543">
            <a:off x="4730530" y="3096277"/>
            <a:ext cx="482824" cy="338554"/>
          </a:xfrm>
          <a:prstGeom prst="rect">
            <a:avLst/>
          </a:prstGeom>
          <a:noFill/>
        </p:spPr>
        <p:txBody>
          <a:bodyPr wrap="none" rtlCol="0">
            <a:spAutoFit/>
          </a:bodyPr>
          <a:lstStyle/>
          <a:p>
            <a:r>
              <a:rPr lang="en-US" sz="1600" b="1" dirty="0">
                <a:solidFill>
                  <a:srgbClr val="C00000"/>
                </a:solidFill>
              </a:rPr>
              <a:t>Lab</a:t>
            </a:r>
          </a:p>
        </p:txBody>
      </p:sp>
      <p:sp>
        <p:nvSpPr>
          <p:cNvPr id="102" name="TextBox 101">
            <a:extLst>
              <a:ext uri="{FF2B5EF4-FFF2-40B4-BE49-F238E27FC236}">
                <a16:creationId xmlns:a16="http://schemas.microsoft.com/office/drawing/2014/main" id="{2037B182-AC5E-312E-FD7A-1A19352F1363}"/>
              </a:ext>
            </a:extLst>
          </p:cNvPr>
          <p:cNvSpPr txBox="1"/>
          <p:nvPr/>
        </p:nvSpPr>
        <p:spPr>
          <a:xfrm>
            <a:off x="4618339" y="3433954"/>
            <a:ext cx="726481" cy="338554"/>
          </a:xfrm>
          <a:prstGeom prst="rect">
            <a:avLst/>
          </a:prstGeom>
          <a:noFill/>
        </p:spPr>
        <p:txBody>
          <a:bodyPr wrap="none" rtlCol="0">
            <a:spAutoFit/>
          </a:bodyPr>
          <a:lstStyle/>
          <a:p>
            <a:r>
              <a:rPr lang="en-US" sz="1600" dirty="0">
                <a:solidFill>
                  <a:srgbClr val="C00000"/>
                </a:solidFill>
              </a:rPr>
              <a:t>5-8pm</a:t>
            </a:r>
          </a:p>
        </p:txBody>
      </p:sp>
      <p:sp>
        <p:nvSpPr>
          <p:cNvPr id="94" name="TextBox 93">
            <a:extLst>
              <a:ext uri="{FF2B5EF4-FFF2-40B4-BE49-F238E27FC236}">
                <a16:creationId xmlns:a16="http://schemas.microsoft.com/office/drawing/2014/main" id="{E266B9D5-98B8-3012-C4F4-46AAC59498CA}"/>
              </a:ext>
            </a:extLst>
          </p:cNvPr>
          <p:cNvSpPr txBox="1"/>
          <p:nvPr/>
        </p:nvSpPr>
        <p:spPr>
          <a:xfrm>
            <a:off x="4688136" y="1516577"/>
            <a:ext cx="614271" cy="307777"/>
          </a:xfrm>
          <a:prstGeom prst="rect">
            <a:avLst/>
          </a:prstGeom>
          <a:noFill/>
        </p:spPr>
        <p:txBody>
          <a:bodyPr wrap="none" rtlCol="0">
            <a:spAutoFit/>
          </a:bodyPr>
          <a:lstStyle/>
          <a:p>
            <a:r>
              <a:rPr lang="en-US" sz="1400" b="1" dirty="0">
                <a:solidFill>
                  <a:srgbClr val="C00000"/>
                </a:solidFill>
              </a:rPr>
              <a:t>Wk. 7</a:t>
            </a:r>
          </a:p>
        </p:txBody>
      </p:sp>
      <p:sp>
        <p:nvSpPr>
          <p:cNvPr id="107" name="Rectangle 106">
            <a:extLst>
              <a:ext uri="{FF2B5EF4-FFF2-40B4-BE49-F238E27FC236}">
                <a16:creationId xmlns:a16="http://schemas.microsoft.com/office/drawing/2014/main" id="{58C67837-2692-AC2F-6953-28FCF33D6BD3}"/>
              </a:ext>
            </a:extLst>
          </p:cNvPr>
          <p:cNvSpPr/>
          <p:nvPr/>
        </p:nvSpPr>
        <p:spPr>
          <a:xfrm>
            <a:off x="5356081" y="2776321"/>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5A950916-B57F-6F8F-B909-DBC60EF67833}"/>
              </a:ext>
            </a:extLst>
          </p:cNvPr>
          <p:cNvSpPr txBox="1"/>
          <p:nvPr/>
        </p:nvSpPr>
        <p:spPr>
          <a:xfrm>
            <a:off x="5389422" y="2719169"/>
            <a:ext cx="569900" cy="338554"/>
          </a:xfrm>
          <a:prstGeom prst="rect">
            <a:avLst/>
          </a:prstGeom>
          <a:noFill/>
        </p:spPr>
        <p:txBody>
          <a:bodyPr wrap="none" rtlCol="0">
            <a:spAutoFit/>
          </a:bodyPr>
          <a:lstStyle/>
          <a:p>
            <a:r>
              <a:rPr lang="en-US" sz="1600" dirty="0">
                <a:solidFill>
                  <a:srgbClr val="C00000"/>
                </a:solidFill>
              </a:rPr>
              <a:t>Wed</a:t>
            </a:r>
          </a:p>
        </p:txBody>
      </p:sp>
      <p:sp>
        <p:nvSpPr>
          <p:cNvPr id="111" name="TextBox 110">
            <a:extLst>
              <a:ext uri="{FF2B5EF4-FFF2-40B4-BE49-F238E27FC236}">
                <a16:creationId xmlns:a16="http://schemas.microsoft.com/office/drawing/2014/main" id="{D1F7FC84-D52E-CB46-09DC-DC19543A6D23}"/>
              </a:ext>
            </a:extLst>
          </p:cNvPr>
          <p:cNvSpPr txBox="1"/>
          <p:nvPr/>
        </p:nvSpPr>
        <p:spPr>
          <a:xfrm rot="19641543">
            <a:off x="5412060" y="3076560"/>
            <a:ext cx="482824" cy="338554"/>
          </a:xfrm>
          <a:prstGeom prst="rect">
            <a:avLst/>
          </a:prstGeom>
          <a:noFill/>
        </p:spPr>
        <p:txBody>
          <a:bodyPr wrap="none" rtlCol="0">
            <a:spAutoFit/>
          </a:bodyPr>
          <a:lstStyle/>
          <a:p>
            <a:r>
              <a:rPr lang="en-US" sz="1600" b="1" dirty="0">
                <a:solidFill>
                  <a:srgbClr val="C00000"/>
                </a:solidFill>
              </a:rPr>
              <a:t>Lab</a:t>
            </a:r>
          </a:p>
        </p:txBody>
      </p:sp>
      <p:sp>
        <p:nvSpPr>
          <p:cNvPr id="113" name="TextBox 112">
            <a:extLst>
              <a:ext uri="{FF2B5EF4-FFF2-40B4-BE49-F238E27FC236}">
                <a16:creationId xmlns:a16="http://schemas.microsoft.com/office/drawing/2014/main" id="{C7CCF835-73D6-27F0-64A0-1E51184E35A3}"/>
              </a:ext>
            </a:extLst>
          </p:cNvPr>
          <p:cNvSpPr txBox="1"/>
          <p:nvPr/>
        </p:nvSpPr>
        <p:spPr>
          <a:xfrm>
            <a:off x="5311131" y="3433954"/>
            <a:ext cx="726481" cy="338554"/>
          </a:xfrm>
          <a:prstGeom prst="rect">
            <a:avLst/>
          </a:prstGeom>
          <a:noFill/>
        </p:spPr>
        <p:txBody>
          <a:bodyPr wrap="none" rtlCol="0">
            <a:spAutoFit/>
          </a:bodyPr>
          <a:lstStyle/>
          <a:p>
            <a:r>
              <a:rPr lang="en-US" sz="1600" dirty="0">
                <a:solidFill>
                  <a:srgbClr val="C00000"/>
                </a:solidFill>
              </a:rPr>
              <a:t>5-8pm</a:t>
            </a:r>
          </a:p>
        </p:txBody>
      </p:sp>
      <p:sp>
        <p:nvSpPr>
          <p:cNvPr id="105" name="TextBox 104">
            <a:extLst>
              <a:ext uri="{FF2B5EF4-FFF2-40B4-BE49-F238E27FC236}">
                <a16:creationId xmlns:a16="http://schemas.microsoft.com/office/drawing/2014/main" id="{74610CA6-0901-4FCF-EDBB-E42660260032}"/>
              </a:ext>
            </a:extLst>
          </p:cNvPr>
          <p:cNvSpPr txBox="1"/>
          <p:nvPr/>
        </p:nvSpPr>
        <p:spPr>
          <a:xfrm>
            <a:off x="5380928" y="1516577"/>
            <a:ext cx="614271" cy="307777"/>
          </a:xfrm>
          <a:prstGeom prst="rect">
            <a:avLst/>
          </a:prstGeom>
          <a:noFill/>
        </p:spPr>
        <p:txBody>
          <a:bodyPr wrap="none" rtlCol="0">
            <a:spAutoFit/>
          </a:bodyPr>
          <a:lstStyle/>
          <a:p>
            <a:r>
              <a:rPr lang="en-US" sz="1400" b="1" dirty="0">
                <a:solidFill>
                  <a:srgbClr val="C00000"/>
                </a:solidFill>
              </a:rPr>
              <a:t>Wk. 8</a:t>
            </a:r>
          </a:p>
        </p:txBody>
      </p:sp>
      <p:sp>
        <p:nvSpPr>
          <p:cNvPr id="118" name="Rectangle 117">
            <a:extLst>
              <a:ext uri="{FF2B5EF4-FFF2-40B4-BE49-F238E27FC236}">
                <a16:creationId xmlns:a16="http://schemas.microsoft.com/office/drawing/2014/main" id="{78E5642C-1412-3ECB-E3BB-09E6A1BBE135}"/>
              </a:ext>
            </a:extLst>
          </p:cNvPr>
          <p:cNvSpPr/>
          <p:nvPr/>
        </p:nvSpPr>
        <p:spPr>
          <a:xfrm>
            <a:off x="6048873" y="2776321"/>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Box 119">
            <a:extLst>
              <a:ext uri="{FF2B5EF4-FFF2-40B4-BE49-F238E27FC236}">
                <a16:creationId xmlns:a16="http://schemas.microsoft.com/office/drawing/2014/main" id="{A071E6BA-857F-7842-0B43-59BBF2033D92}"/>
              </a:ext>
            </a:extLst>
          </p:cNvPr>
          <p:cNvSpPr txBox="1"/>
          <p:nvPr/>
        </p:nvSpPr>
        <p:spPr>
          <a:xfrm>
            <a:off x="6082214" y="2719169"/>
            <a:ext cx="569900" cy="338554"/>
          </a:xfrm>
          <a:prstGeom prst="rect">
            <a:avLst/>
          </a:prstGeom>
          <a:noFill/>
        </p:spPr>
        <p:txBody>
          <a:bodyPr wrap="none" rtlCol="0">
            <a:spAutoFit/>
          </a:bodyPr>
          <a:lstStyle/>
          <a:p>
            <a:r>
              <a:rPr lang="en-US" sz="1600" dirty="0">
                <a:solidFill>
                  <a:srgbClr val="C00000"/>
                </a:solidFill>
              </a:rPr>
              <a:t>Wed</a:t>
            </a:r>
          </a:p>
        </p:txBody>
      </p:sp>
      <p:sp>
        <p:nvSpPr>
          <p:cNvPr id="122" name="TextBox 121">
            <a:extLst>
              <a:ext uri="{FF2B5EF4-FFF2-40B4-BE49-F238E27FC236}">
                <a16:creationId xmlns:a16="http://schemas.microsoft.com/office/drawing/2014/main" id="{A9C3622B-0DFE-DD41-D272-57128AA96A6E}"/>
              </a:ext>
            </a:extLst>
          </p:cNvPr>
          <p:cNvSpPr txBox="1"/>
          <p:nvPr/>
        </p:nvSpPr>
        <p:spPr>
          <a:xfrm rot="19641543">
            <a:off x="6109140" y="3076561"/>
            <a:ext cx="482824" cy="338554"/>
          </a:xfrm>
          <a:prstGeom prst="rect">
            <a:avLst/>
          </a:prstGeom>
          <a:noFill/>
        </p:spPr>
        <p:txBody>
          <a:bodyPr wrap="none" rtlCol="0">
            <a:spAutoFit/>
          </a:bodyPr>
          <a:lstStyle/>
          <a:p>
            <a:r>
              <a:rPr lang="en-US" sz="1600" b="1" dirty="0">
                <a:solidFill>
                  <a:srgbClr val="C00000"/>
                </a:solidFill>
              </a:rPr>
              <a:t>Lab</a:t>
            </a:r>
          </a:p>
        </p:txBody>
      </p:sp>
      <p:sp>
        <p:nvSpPr>
          <p:cNvPr id="124" name="TextBox 123">
            <a:extLst>
              <a:ext uri="{FF2B5EF4-FFF2-40B4-BE49-F238E27FC236}">
                <a16:creationId xmlns:a16="http://schemas.microsoft.com/office/drawing/2014/main" id="{8B4429D0-33C6-469C-9F1C-875050714224}"/>
              </a:ext>
            </a:extLst>
          </p:cNvPr>
          <p:cNvSpPr txBox="1"/>
          <p:nvPr/>
        </p:nvSpPr>
        <p:spPr>
          <a:xfrm>
            <a:off x="6003923" y="3433954"/>
            <a:ext cx="726481" cy="338554"/>
          </a:xfrm>
          <a:prstGeom prst="rect">
            <a:avLst/>
          </a:prstGeom>
          <a:noFill/>
        </p:spPr>
        <p:txBody>
          <a:bodyPr wrap="none" rtlCol="0">
            <a:spAutoFit/>
          </a:bodyPr>
          <a:lstStyle/>
          <a:p>
            <a:r>
              <a:rPr lang="en-US" sz="1600" dirty="0">
                <a:solidFill>
                  <a:srgbClr val="C00000"/>
                </a:solidFill>
              </a:rPr>
              <a:t>5-8pm</a:t>
            </a:r>
          </a:p>
        </p:txBody>
      </p:sp>
      <p:sp>
        <p:nvSpPr>
          <p:cNvPr id="116" name="TextBox 115">
            <a:extLst>
              <a:ext uri="{FF2B5EF4-FFF2-40B4-BE49-F238E27FC236}">
                <a16:creationId xmlns:a16="http://schemas.microsoft.com/office/drawing/2014/main" id="{ECA9B290-58E6-143F-4E3D-4606A409B937}"/>
              </a:ext>
            </a:extLst>
          </p:cNvPr>
          <p:cNvSpPr txBox="1"/>
          <p:nvPr/>
        </p:nvSpPr>
        <p:spPr>
          <a:xfrm>
            <a:off x="6073720" y="1516577"/>
            <a:ext cx="614271" cy="307777"/>
          </a:xfrm>
          <a:prstGeom prst="rect">
            <a:avLst/>
          </a:prstGeom>
          <a:noFill/>
        </p:spPr>
        <p:txBody>
          <a:bodyPr wrap="none" rtlCol="0">
            <a:spAutoFit/>
          </a:bodyPr>
          <a:lstStyle/>
          <a:p>
            <a:r>
              <a:rPr lang="en-US" sz="1400" b="1" dirty="0">
                <a:solidFill>
                  <a:srgbClr val="C00000"/>
                </a:solidFill>
              </a:rPr>
              <a:t>Wk. 9</a:t>
            </a:r>
          </a:p>
        </p:txBody>
      </p:sp>
      <p:sp>
        <p:nvSpPr>
          <p:cNvPr id="129" name="Rectangle 128">
            <a:extLst>
              <a:ext uri="{FF2B5EF4-FFF2-40B4-BE49-F238E27FC236}">
                <a16:creationId xmlns:a16="http://schemas.microsoft.com/office/drawing/2014/main" id="{330B5596-4723-BE72-900D-50B53DE1D1C7}"/>
              </a:ext>
            </a:extLst>
          </p:cNvPr>
          <p:cNvSpPr/>
          <p:nvPr/>
        </p:nvSpPr>
        <p:spPr>
          <a:xfrm>
            <a:off x="6741665" y="2776321"/>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a:extLst>
              <a:ext uri="{FF2B5EF4-FFF2-40B4-BE49-F238E27FC236}">
                <a16:creationId xmlns:a16="http://schemas.microsoft.com/office/drawing/2014/main" id="{80BE0D43-8803-C1D4-143B-45B11634FD86}"/>
              </a:ext>
            </a:extLst>
          </p:cNvPr>
          <p:cNvSpPr txBox="1"/>
          <p:nvPr/>
        </p:nvSpPr>
        <p:spPr>
          <a:xfrm>
            <a:off x="6775006" y="2719169"/>
            <a:ext cx="569900" cy="338554"/>
          </a:xfrm>
          <a:prstGeom prst="rect">
            <a:avLst/>
          </a:prstGeom>
          <a:noFill/>
        </p:spPr>
        <p:txBody>
          <a:bodyPr wrap="none" rtlCol="0">
            <a:spAutoFit/>
          </a:bodyPr>
          <a:lstStyle/>
          <a:p>
            <a:r>
              <a:rPr lang="en-US" sz="1600" dirty="0">
                <a:solidFill>
                  <a:srgbClr val="C00000"/>
                </a:solidFill>
              </a:rPr>
              <a:t>Wed</a:t>
            </a:r>
          </a:p>
        </p:txBody>
      </p:sp>
      <p:sp>
        <p:nvSpPr>
          <p:cNvPr id="133" name="TextBox 132">
            <a:extLst>
              <a:ext uri="{FF2B5EF4-FFF2-40B4-BE49-F238E27FC236}">
                <a16:creationId xmlns:a16="http://schemas.microsoft.com/office/drawing/2014/main" id="{E1AFEBFC-BE71-4CE6-2E5A-D7EF87B8408E}"/>
              </a:ext>
            </a:extLst>
          </p:cNvPr>
          <p:cNvSpPr txBox="1"/>
          <p:nvPr/>
        </p:nvSpPr>
        <p:spPr>
          <a:xfrm rot="19641543">
            <a:off x="6809831" y="3107166"/>
            <a:ext cx="482824" cy="338554"/>
          </a:xfrm>
          <a:prstGeom prst="rect">
            <a:avLst/>
          </a:prstGeom>
          <a:noFill/>
        </p:spPr>
        <p:txBody>
          <a:bodyPr wrap="none" rtlCol="0">
            <a:spAutoFit/>
          </a:bodyPr>
          <a:lstStyle/>
          <a:p>
            <a:r>
              <a:rPr lang="en-US" sz="1600" b="1" dirty="0">
                <a:solidFill>
                  <a:srgbClr val="C00000"/>
                </a:solidFill>
              </a:rPr>
              <a:t>Lab</a:t>
            </a:r>
          </a:p>
        </p:txBody>
      </p:sp>
      <p:sp>
        <p:nvSpPr>
          <p:cNvPr id="135" name="TextBox 134">
            <a:extLst>
              <a:ext uri="{FF2B5EF4-FFF2-40B4-BE49-F238E27FC236}">
                <a16:creationId xmlns:a16="http://schemas.microsoft.com/office/drawing/2014/main" id="{5696D405-D244-6412-2E57-3B3EFE710E23}"/>
              </a:ext>
            </a:extLst>
          </p:cNvPr>
          <p:cNvSpPr txBox="1"/>
          <p:nvPr/>
        </p:nvSpPr>
        <p:spPr>
          <a:xfrm>
            <a:off x="6696715" y="3433954"/>
            <a:ext cx="726481" cy="338554"/>
          </a:xfrm>
          <a:prstGeom prst="rect">
            <a:avLst/>
          </a:prstGeom>
          <a:noFill/>
        </p:spPr>
        <p:txBody>
          <a:bodyPr wrap="none" rtlCol="0">
            <a:spAutoFit/>
          </a:bodyPr>
          <a:lstStyle/>
          <a:p>
            <a:r>
              <a:rPr lang="en-US" sz="1600" dirty="0">
                <a:solidFill>
                  <a:srgbClr val="C00000"/>
                </a:solidFill>
              </a:rPr>
              <a:t>5-8pm</a:t>
            </a:r>
          </a:p>
        </p:txBody>
      </p:sp>
      <p:sp>
        <p:nvSpPr>
          <p:cNvPr id="127" name="TextBox 126">
            <a:extLst>
              <a:ext uri="{FF2B5EF4-FFF2-40B4-BE49-F238E27FC236}">
                <a16:creationId xmlns:a16="http://schemas.microsoft.com/office/drawing/2014/main" id="{79284F17-7FC6-4BF8-A1F3-0CE298F567AD}"/>
              </a:ext>
            </a:extLst>
          </p:cNvPr>
          <p:cNvSpPr txBox="1"/>
          <p:nvPr/>
        </p:nvSpPr>
        <p:spPr>
          <a:xfrm>
            <a:off x="6766512" y="1516577"/>
            <a:ext cx="705642" cy="307777"/>
          </a:xfrm>
          <a:prstGeom prst="rect">
            <a:avLst/>
          </a:prstGeom>
          <a:noFill/>
        </p:spPr>
        <p:txBody>
          <a:bodyPr wrap="none" rtlCol="0">
            <a:spAutoFit/>
          </a:bodyPr>
          <a:lstStyle/>
          <a:p>
            <a:r>
              <a:rPr lang="en-US" sz="1400" b="1" dirty="0">
                <a:solidFill>
                  <a:srgbClr val="C00000"/>
                </a:solidFill>
              </a:rPr>
              <a:t>Wk. 10</a:t>
            </a:r>
          </a:p>
        </p:txBody>
      </p:sp>
      <p:sp>
        <p:nvSpPr>
          <p:cNvPr id="140" name="Rectangle 139">
            <a:extLst>
              <a:ext uri="{FF2B5EF4-FFF2-40B4-BE49-F238E27FC236}">
                <a16:creationId xmlns:a16="http://schemas.microsoft.com/office/drawing/2014/main" id="{95F6A58A-5648-156E-53D5-9460A724EBF8}"/>
              </a:ext>
            </a:extLst>
          </p:cNvPr>
          <p:cNvSpPr/>
          <p:nvPr/>
        </p:nvSpPr>
        <p:spPr>
          <a:xfrm>
            <a:off x="7438883" y="2776321"/>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41">
            <a:extLst>
              <a:ext uri="{FF2B5EF4-FFF2-40B4-BE49-F238E27FC236}">
                <a16:creationId xmlns:a16="http://schemas.microsoft.com/office/drawing/2014/main" id="{BADE6D29-35C7-704F-3F78-82699CE1BA23}"/>
              </a:ext>
            </a:extLst>
          </p:cNvPr>
          <p:cNvSpPr txBox="1"/>
          <p:nvPr/>
        </p:nvSpPr>
        <p:spPr>
          <a:xfrm>
            <a:off x="7472224" y="2719169"/>
            <a:ext cx="569900" cy="338554"/>
          </a:xfrm>
          <a:prstGeom prst="rect">
            <a:avLst/>
          </a:prstGeom>
          <a:noFill/>
        </p:spPr>
        <p:txBody>
          <a:bodyPr wrap="none" rtlCol="0">
            <a:spAutoFit/>
          </a:bodyPr>
          <a:lstStyle/>
          <a:p>
            <a:r>
              <a:rPr lang="en-US" sz="1600" dirty="0">
                <a:solidFill>
                  <a:srgbClr val="C00000"/>
                </a:solidFill>
              </a:rPr>
              <a:t>Wed</a:t>
            </a:r>
          </a:p>
        </p:txBody>
      </p:sp>
      <p:sp>
        <p:nvSpPr>
          <p:cNvPr id="144" name="TextBox 143">
            <a:extLst>
              <a:ext uri="{FF2B5EF4-FFF2-40B4-BE49-F238E27FC236}">
                <a16:creationId xmlns:a16="http://schemas.microsoft.com/office/drawing/2014/main" id="{842FC4C4-AD71-54AD-D3F8-5830FE6A49E6}"/>
              </a:ext>
            </a:extLst>
          </p:cNvPr>
          <p:cNvSpPr txBox="1"/>
          <p:nvPr/>
        </p:nvSpPr>
        <p:spPr>
          <a:xfrm rot="19641543">
            <a:off x="7506120" y="3083972"/>
            <a:ext cx="482824" cy="338554"/>
          </a:xfrm>
          <a:prstGeom prst="rect">
            <a:avLst/>
          </a:prstGeom>
          <a:noFill/>
        </p:spPr>
        <p:txBody>
          <a:bodyPr wrap="none" rtlCol="0">
            <a:spAutoFit/>
          </a:bodyPr>
          <a:lstStyle/>
          <a:p>
            <a:r>
              <a:rPr lang="en-US" sz="1600" b="1" dirty="0">
                <a:solidFill>
                  <a:srgbClr val="C00000"/>
                </a:solidFill>
              </a:rPr>
              <a:t>Lab</a:t>
            </a:r>
          </a:p>
        </p:txBody>
      </p:sp>
      <p:sp>
        <p:nvSpPr>
          <p:cNvPr id="146" name="TextBox 145">
            <a:extLst>
              <a:ext uri="{FF2B5EF4-FFF2-40B4-BE49-F238E27FC236}">
                <a16:creationId xmlns:a16="http://schemas.microsoft.com/office/drawing/2014/main" id="{7DC7A253-A5E0-8482-9AD1-75131A1B7F06}"/>
              </a:ext>
            </a:extLst>
          </p:cNvPr>
          <p:cNvSpPr txBox="1"/>
          <p:nvPr/>
        </p:nvSpPr>
        <p:spPr>
          <a:xfrm>
            <a:off x="7393933" y="3433954"/>
            <a:ext cx="726481" cy="338554"/>
          </a:xfrm>
          <a:prstGeom prst="rect">
            <a:avLst/>
          </a:prstGeom>
          <a:noFill/>
        </p:spPr>
        <p:txBody>
          <a:bodyPr wrap="none" rtlCol="0">
            <a:spAutoFit/>
          </a:bodyPr>
          <a:lstStyle/>
          <a:p>
            <a:r>
              <a:rPr lang="en-US" sz="1600" dirty="0">
                <a:solidFill>
                  <a:srgbClr val="C00000"/>
                </a:solidFill>
              </a:rPr>
              <a:t>5-8pm</a:t>
            </a:r>
          </a:p>
        </p:txBody>
      </p:sp>
      <p:sp>
        <p:nvSpPr>
          <p:cNvPr id="138" name="TextBox 137">
            <a:extLst>
              <a:ext uri="{FF2B5EF4-FFF2-40B4-BE49-F238E27FC236}">
                <a16:creationId xmlns:a16="http://schemas.microsoft.com/office/drawing/2014/main" id="{FD6D0833-54B1-FAA2-8CD5-0AD6F822CB70}"/>
              </a:ext>
            </a:extLst>
          </p:cNvPr>
          <p:cNvSpPr txBox="1"/>
          <p:nvPr/>
        </p:nvSpPr>
        <p:spPr>
          <a:xfrm>
            <a:off x="7463730" y="1516577"/>
            <a:ext cx="705642" cy="307777"/>
          </a:xfrm>
          <a:prstGeom prst="rect">
            <a:avLst/>
          </a:prstGeom>
          <a:noFill/>
        </p:spPr>
        <p:txBody>
          <a:bodyPr wrap="none" rtlCol="0">
            <a:spAutoFit/>
          </a:bodyPr>
          <a:lstStyle/>
          <a:p>
            <a:r>
              <a:rPr lang="en-US" sz="1400" b="1" dirty="0">
                <a:solidFill>
                  <a:srgbClr val="C00000"/>
                </a:solidFill>
              </a:rPr>
              <a:t>Wk. 11</a:t>
            </a:r>
          </a:p>
        </p:txBody>
      </p:sp>
      <p:sp>
        <p:nvSpPr>
          <p:cNvPr id="151" name="Rectangle 150">
            <a:extLst>
              <a:ext uri="{FF2B5EF4-FFF2-40B4-BE49-F238E27FC236}">
                <a16:creationId xmlns:a16="http://schemas.microsoft.com/office/drawing/2014/main" id="{745D0D03-5F6F-131B-7C41-27091B36825F}"/>
              </a:ext>
            </a:extLst>
          </p:cNvPr>
          <p:cNvSpPr/>
          <p:nvPr/>
        </p:nvSpPr>
        <p:spPr>
          <a:xfrm>
            <a:off x="8136101" y="2776321"/>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extBox 152">
            <a:extLst>
              <a:ext uri="{FF2B5EF4-FFF2-40B4-BE49-F238E27FC236}">
                <a16:creationId xmlns:a16="http://schemas.microsoft.com/office/drawing/2014/main" id="{A7C87FE3-3F63-7CC1-6385-3AF2F7DA8E40}"/>
              </a:ext>
            </a:extLst>
          </p:cNvPr>
          <p:cNvSpPr txBox="1"/>
          <p:nvPr/>
        </p:nvSpPr>
        <p:spPr>
          <a:xfrm>
            <a:off x="8169442" y="2719169"/>
            <a:ext cx="569900" cy="338554"/>
          </a:xfrm>
          <a:prstGeom prst="rect">
            <a:avLst/>
          </a:prstGeom>
          <a:noFill/>
        </p:spPr>
        <p:txBody>
          <a:bodyPr wrap="none" rtlCol="0">
            <a:spAutoFit/>
          </a:bodyPr>
          <a:lstStyle/>
          <a:p>
            <a:r>
              <a:rPr lang="en-US" sz="1600" dirty="0">
                <a:solidFill>
                  <a:srgbClr val="C00000"/>
                </a:solidFill>
              </a:rPr>
              <a:t>Wed</a:t>
            </a:r>
          </a:p>
        </p:txBody>
      </p:sp>
      <p:sp>
        <p:nvSpPr>
          <p:cNvPr id="155" name="TextBox 154">
            <a:extLst>
              <a:ext uri="{FF2B5EF4-FFF2-40B4-BE49-F238E27FC236}">
                <a16:creationId xmlns:a16="http://schemas.microsoft.com/office/drawing/2014/main" id="{A0C6AF2E-F76E-45E5-6072-2458933B8797}"/>
              </a:ext>
            </a:extLst>
          </p:cNvPr>
          <p:cNvSpPr txBox="1"/>
          <p:nvPr/>
        </p:nvSpPr>
        <p:spPr>
          <a:xfrm rot="19641543">
            <a:off x="8203338" y="3083972"/>
            <a:ext cx="482824" cy="338554"/>
          </a:xfrm>
          <a:prstGeom prst="rect">
            <a:avLst/>
          </a:prstGeom>
          <a:noFill/>
        </p:spPr>
        <p:txBody>
          <a:bodyPr wrap="none" rtlCol="0">
            <a:spAutoFit/>
          </a:bodyPr>
          <a:lstStyle/>
          <a:p>
            <a:r>
              <a:rPr lang="en-US" sz="1600" b="1" dirty="0">
                <a:solidFill>
                  <a:srgbClr val="C00000"/>
                </a:solidFill>
              </a:rPr>
              <a:t>Lab</a:t>
            </a:r>
          </a:p>
        </p:txBody>
      </p:sp>
      <p:sp>
        <p:nvSpPr>
          <p:cNvPr id="157" name="TextBox 156">
            <a:extLst>
              <a:ext uri="{FF2B5EF4-FFF2-40B4-BE49-F238E27FC236}">
                <a16:creationId xmlns:a16="http://schemas.microsoft.com/office/drawing/2014/main" id="{D75A5885-814F-F26B-A9F7-FB8B7E6F8E75}"/>
              </a:ext>
            </a:extLst>
          </p:cNvPr>
          <p:cNvSpPr txBox="1"/>
          <p:nvPr/>
        </p:nvSpPr>
        <p:spPr>
          <a:xfrm>
            <a:off x="8091151" y="3433954"/>
            <a:ext cx="726481" cy="338554"/>
          </a:xfrm>
          <a:prstGeom prst="rect">
            <a:avLst/>
          </a:prstGeom>
          <a:noFill/>
        </p:spPr>
        <p:txBody>
          <a:bodyPr wrap="none" rtlCol="0">
            <a:spAutoFit/>
          </a:bodyPr>
          <a:lstStyle/>
          <a:p>
            <a:r>
              <a:rPr lang="en-US" sz="1600" dirty="0">
                <a:solidFill>
                  <a:srgbClr val="C00000"/>
                </a:solidFill>
              </a:rPr>
              <a:t>5-8pm</a:t>
            </a:r>
          </a:p>
        </p:txBody>
      </p:sp>
      <p:sp>
        <p:nvSpPr>
          <p:cNvPr id="149" name="TextBox 148">
            <a:extLst>
              <a:ext uri="{FF2B5EF4-FFF2-40B4-BE49-F238E27FC236}">
                <a16:creationId xmlns:a16="http://schemas.microsoft.com/office/drawing/2014/main" id="{75073308-F686-5FE5-AA6E-047FB669DA56}"/>
              </a:ext>
            </a:extLst>
          </p:cNvPr>
          <p:cNvSpPr txBox="1"/>
          <p:nvPr/>
        </p:nvSpPr>
        <p:spPr>
          <a:xfrm>
            <a:off x="8160948" y="1516577"/>
            <a:ext cx="705642" cy="307777"/>
          </a:xfrm>
          <a:prstGeom prst="rect">
            <a:avLst/>
          </a:prstGeom>
          <a:noFill/>
        </p:spPr>
        <p:txBody>
          <a:bodyPr wrap="none" rtlCol="0">
            <a:spAutoFit/>
          </a:bodyPr>
          <a:lstStyle/>
          <a:p>
            <a:r>
              <a:rPr lang="en-US" sz="1400" b="1" dirty="0">
                <a:solidFill>
                  <a:srgbClr val="C00000"/>
                </a:solidFill>
              </a:rPr>
              <a:t>Wk. 12</a:t>
            </a:r>
          </a:p>
        </p:txBody>
      </p:sp>
      <p:sp>
        <p:nvSpPr>
          <p:cNvPr id="162" name="Rectangle 161">
            <a:extLst>
              <a:ext uri="{FF2B5EF4-FFF2-40B4-BE49-F238E27FC236}">
                <a16:creationId xmlns:a16="http://schemas.microsoft.com/office/drawing/2014/main" id="{6E6F8999-1CB3-266E-D95D-801AA541DADC}"/>
              </a:ext>
            </a:extLst>
          </p:cNvPr>
          <p:cNvSpPr/>
          <p:nvPr/>
        </p:nvSpPr>
        <p:spPr>
          <a:xfrm>
            <a:off x="8833319" y="2776321"/>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extBox 163">
            <a:extLst>
              <a:ext uri="{FF2B5EF4-FFF2-40B4-BE49-F238E27FC236}">
                <a16:creationId xmlns:a16="http://schemas.microsoft.com/office/drawing/2014/main" id="{E91509D4-06ED-019A-743B-1E52AE24B656}"/>
              </a:ext>
            </a:extLst>
          </p:cNvPr>
          <p:cNvSpPr txBox="1"/>
          <p:nvPr/>
        </p:nvSpPr>
        <p:spPr>
          <a:xfrm>
            <a:off x="8866660" y="2719169"/>
            <a:ext cx="569900" cy="338554"/>
          </a:xfrm>
          <a:prstGeom prst="rect">
            <a:avLst/>
          </a:prstGeom>
          <a:noFill/>
        </p:spPr>
        <p:txBody>
          <a:bodyPr wrap="none" rtlCol="0">
            <a:spAutoFit/>
          </a:bodyPr>
          <a:lstStyle/>
          <a:p>
            <a:r>
              <a:rPr lang="en-US" sz="1600" dirty="0">
                <a:solidFill>
                  <a:srgbClr val="C00000"/>
                </a:solidFill>
              </a:rPr>
              <a:t>Wed</a:t>
            </a:r>
          </a:p>
        </p:txBody>
      </p:sp>
      <p:sp>
        <p:nvSpPr>
          <p:cNvPr id="166" name="TextBox 165">
            <a:extLst>
              <a:ext uri="{FF2B5EF4-FFF2-40B4-BE49-F238E27FC236}">
                <a16:creationId xmlns:a16="http://schemas.microsoft.com/office/drawing/2014/main" id="{C3414ED5-F4D0-665E-1FC1-089B539C9B5A}"/>
              </a:ext>
            </a:extLst>
          </p:cNvPr>
          <p:cNvSpPr txBox="1"/>
          <p:nvPr/>
        </p:nvSpPr>
        <p:spPr>
          <a:xfrm rot="19641543">
            <a:off x="8894622" y="3091515"/>
            <a:ext cx="482824" cy="338554"/>
          </a:xfrm>
          <a:prstGeom prst="rect">
            <a:avLst/>
          </a:prstGeom>
          <a:noFill/>
        </p:spPr>
        <p:txBody>
          <a:bodyPr wrap="none" rtlCol="0">
            <a:spAutoFit/>
          </a:bodyPr>
          <a:lstStyle/>
          <a:p>
            <a:r>
              <a:rPr lang="en-US" sz="1600" b="1" dirty="0">
                <a:solidFill>
                  <a:srgbClr val="C00000"/>
                </a:solidFill>
              </a:rPr>
              <a:t>Lab</a:t>
            </a:r>
          </a:p>
        </p:txBody>
      </p:sp>
      <p:sp>
        <p:nvSpPr>
          <p:cNvPr id="168" name="TextBox 167">
            <a:extLst>
              <a:ext uri="{FF2B5EF4-FFF2-40B4-BE49-F238E27FC236}">
                <a16:creationId xmlns:a16="http://schemas.microsoft.com/office/drawing/2014/main" id="{8F263283-4B7E-981A-CC78-8C31BAFF99AC}"/>
              </a:ext>
            </a:extLst>
          </p:cNvPr>
          <p:cNvSpPr txBox="1"/>
          <p:nvPr/>
        </p:nvSpPr>
        <p:spPr>
          <a:xfrm>
            <a:off x="8788369" y="3433954"/>
            <a:ext cx="726481" cy="338554"/>
          </a:xfrm>
          <a:prstGeom prst="rect">
            <a:avLst/>
          </a:prstGeom>
          <a:noFill/>
        </p:spPr>
        <p:txBody>
          <a:bodyPr wrap="none" rtlCol="0">
            <a:spAutoFit/>
          </a:bodyPr>
          <a:lstStyle/>
          <a:p>
            <a:r>
              <a:rPr lang="en-US" sz="1600" dirty="0">
                <a:solidFill>
                  <a:srgbClr val="C00000"/>
                </a:solidFill>
              </a:rPr>
              <a:t>5-8pm</a:t>
            </a:r>
          </a:p>
        </p:txBody>
      </p:sp>
      <p:sp>
        <p:nvSpPr>
          <p:cNvPr id="160" name="TextBox 159">
            <a:extLst>
              <a:ext uri="{FF2B5EF4-FFF2-40B4-BE49-F238E27FC236}">
                <a16:creationId xmlns:a16="http://schemas.microsoft.com/office/drawing/2014/main" id="{2D589118-1488-3373-4C42-89757C8CAF09}"/>
              </a:ext>
            </a:extLst>
          </p:cNvPr>
          <p:cNvSpPr txBox="1"/>
          <p:nvPr/>
        </p:nvSpPr>
        <p:spPr>
          <a:xfrm>
            <a:off x="8858166" y="1516577"/>
            <a:ext cx="705642" cy="307777"/>
          </a:xfrm>
          <a:prstGeom prst="rect">
            <a:avLst/>
          </a:prstGeom>
          <a:noFill/>
        </p:spPr>
        <p:txBody>
          <a:bodyPr wrap="none" rtlCol="0">
            <a:spAutoFit/>
          </a:bodyPr>
          <a:lstStyle/>
          <a:p>
            <a:r>
              <a:rPr lang="en-US" sz="1400" b="1" dirty="0">
                <a:solidFill>
                  <a:srgbClr val="C00000"/>
                </a:solidFill>
              </a:rPr>
              <a:t>Wk. 13</a:t>
            </a:r>
          </a:p>
        </p:txBody>
      </p:sp>
      <p:sp>
        <p:nvSpPr>
          <p:cNvPr id="173" name="Rectangle 172">
            <a:extLst>
              <a:ext uri="{FF2B5EF4-FFF2-40B4-BE49-F238E27FC236}">
                <a16:creationId xmlns:a16="http://schemas.microsoft.com/office/drawing/2014/main" id="{EC3358F3-EDC6-8021-C9C5-24E324D057C8}"/>
              </a:ext>
            </a:extLst>
          </p:cNvPr>
          <p:cNvSpPr/>
          <p:nvPr/>
        </p:nvSpPr>
        <p:spPr>
          <a:xfrm>
            <a:off x="9530537" y="2776321"/>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TextBox 174">
            <a:extLst>
              <a:ext uri="{FF2B5EF4-FFF2-40B4-BE49-F238E27FC236}">
                <a16:creationId xmlns:a16="http://schemas.microsoft.com/office/drawing/2014/main" id="{3193D851-CEB4-9C1F-3303-AF6BDB344447}"/>
              </a:ext>
            </a:extLst>
          </p:cNvPr>
          <p:cNvSpPr txBox="1"/>
          <p:nvPr/>
        </p:nvSpPr>
        <p:spPr>
          <a:xfrm>
            <a:off x="9563878" y="2719169"/>
            <a:ext cx="569900" cy="338554"/>
          </a:xfrm>
          <a:prstGeom prst="rect">
            <a:avLst/>
          </a:prstGeom>
          <a:noFill/>
        </p:spPr>
        <p:txBody>
          <a:bodyPr wrap="none" rtlCol="0">
            <a:spAutoFit/>
          </a:bodyPr>
          <a:lstStyle/>
          <a:p>
            <a:r>
              <a:rPr lang="en-US" sz="1600" dirty="0">
                <a:solidFill>
                  <a:srgbClr val="C00000"/>
                </a:solidFill>
              </a:rPr>
              <a:t>Wed</a:t>
            </a:r>
          </a:p>
        </p:txBody>
      </p:sp>
      <p:sp>
        <p:nvSpPr>
          <p:cNvPr id="177" name="TextBox 176">
            <a:extLst>
              <a:ext uri="{FF2B5EF4-FFF2-40B4-BE49-F238E27FC236}">
                <a16:creationId xmlns:a16="http://schemas.microsoft.com/office/drawing/2014/main" id="{7CDF2874-5049-1161-0F95-D09C23BFA409}"/>
              </a:ext>
            </a:extLst>
          </p:cNvPr>
          <p:cNvSpPr txBox="1"/>
          <p:nvPr/>
        </p:nvSpPr>
        <p:spPr>
          <a:xfrm rot="19641543">
            <a:off x="9601368" y="3105807"/>
            <a:ext cx="482824" cy="338554"/>
          </a:xfrm>
          <a:prstGeom prst="rect">
            <a:avLst/>
          </a:prstGeom>
          <a:noFill/>
        </p:spPr>
        <p:txBody>
          <a:bodyPr wrap="none" rtlCol="0">
            <a:spAutoFit/>
          </a:bodyPr>
          <a:lstStyle/>
          <a:p>
            <a:r>
              <a:rPr lang="en-US" sz="1600" b="1" dirty="0">
                <a:solidFill>
                  <a:srgbClr val="C00000"/>
                </a:solidFill>
              </a:rPr>
              <a:t>Lab</a:t>
            </a:r>
          </a:p>
        </p:txBody>
      </p:sp>
      <p:sp>
        <p:nvSpPr>
          <p:cNvPr id="179" name="TextBox 178">
            <a:extLst>
              <a:ext uri="{FF2B5EF4-FFF2-40B4-BE49-F238E27FC236}">
                <a16:creationId xmlns:a16="http://schemas.microsoft.com/office/drawing/2014/main" id="{4E5653BD-DF4B-7BA7-D0ED-0116CC5AE3E8}"/>
              </a:ext>
            </a:extLst>
          </p:cNvPr>
          <p:cNvSpPr txBox="1"/>
          <p:nvPr/>
        </p:nvSpPr>
        <p:spPr>
          <a:xfrm>
            <a:off x="9485587" y="3433954"/>
            <a:ext cx="726481" cy="338554"/>
          </a:xfrm>
          <a:prstGeom prst="rect">
            <a:avLst/>
          </a:prstGeom>
          <a:noFill/>
        </p:spPr>
        <p:txBody>
          <a:bodyPr wrap="none" rtlCol="0">
            <a:spAutoFit/>
          </a:bodyPr>
          <a:lstStyle/>
          <a:p>
            <a:r>
              <a:rPr lang="en-US" sz="1600" dirty="0">
                <a:solidFill>
                  <a:srgbClr val="C00000"/>
                </a:solidFill>
              </a:rPr>
              <a:t>5-8pm</a:t>
            </a:r>
          </a:p>
        </p:txBody>
      </p:sp>
      <p:sp>
        <p:nvSpPr>
          <p:cNvPr id="171" name="TextBox 170">
            <a:extLst>
              <a:ext uri="{FF2B5EF4-FFF2-40B4-BE49-F238E27FC236}">
                <a16:creationId xmlns:a16="http://schemas.microsoft.com/office/drawing/2014/main" id="{B649D8CE-072D-65C6-C563-94D725BE2E34}"/>
              </a:ext>
            </a:extLst>
          </p:cNvPr>
          <p:cNvSpPr txBox="1"/>
          <p:nvPr/>
        </p:nvSpPr>
        <p:spPr>
          <a:xfrm>
            <a:off x="9555384" y="1516577"/>
            <a:ext cx="705642" cy="307777"/>
          </a:xfrm>
          <a:prstGeom prst="rect">
            <a:avLst/>
          </a:prstGeom>
          <a:noFill/>
        </p:spPr>
        <p:txBody>
          <a:bodyPr wrap="none" rtlCol="0">
            <a:spAutoFit/>
          </a:bodyPr>
          <a:lstStyle/>
          <a:p>
            <a:r>
              <a:rPr lang="en-US" sz="1400" b="1" dirty="0">
                <a:solidFill>
                  <a:srgbClr val="C00000"/>
                </a:solidFill>
              </a:rPr>
              <a:t>Wk. 14</a:t>
            </a:r>
          </a:p>
        </p:txBody>
      </p:sp>
      <p:sp>
        <p:nvSpPr>
          <p:cNvPr id="184" name="Rectangle 183">
            <a:extLst>
              <a:ext uri="{FF2B5EF4-FFF2-40B4-BE49-F238E27FC236}">
                <a16:creationId xmlns:a16="http://schemas.microsoft.com/office/drawing/2014/main" id="{19A3443C-5925-12EF-8EE0-5CD81C56A2BD}"/>
              </a:ext>
            </a:extLst>
          </p:cNvPr>
          <p:cNvSpPr/>
          <p:nvPr/>
        </p:nvSpPr>
        <p:spPr>
          <a:xfrm>
            <a:off x="10227755" y="2776321"/>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TextBox 185">
            <a:extLst>
              <a:ext uri="{FF2B5EF4-FFF2-40B4-BE49-F238E27FC236}">
                <a16:creationId xmlns:a16="http://schemas.microsoft.com/office/drawing/2014/main" id="{8F5E8353-B338-9B1C-90AC-95D69474D4F7}"/>
              </a:ext>
            </a:extLst>
          </p:cNvPr>
          <p:cNvSpPr txBox="1"/>
          <p:nvPr/>
        </p:nvSpPr>
        <p:spPr>
          <a:xfrm>
            <a:off x="10261096" y="2719169"/>
            <a:ext cx="569900" cy="338554"/>
          </a:xfrm>
          <a:prstGeom prst="rect">
            <a:avLst/>
          </a:prstGeom>
          <a:noFill/>
        </p:spPr>
        <p:txBody>
          <a:bodyPr wrap="none" rtlCol="0">
            <a:spAutoFit/>
          </a:bodyPr>
          <a:lstStyle/>
          <a:p>
            <a:r>
              <a:rPr lang="en-US" sz="1600" dirty="0">
                <a:solidFill>
                  <a:srgbClr val="C00000"/>
                </a:solidFill>
              </a:rPr>
              <a:t>Wed</a:t>
            </a:r>
          </a:p>
        </p:txBody>
      </p:sp>
      <p:sp>
        <p:nvSpPr>
          <p:cNvPr id="188" name="TextBox 187">
            <a:extLst>
              <a:ext uri="{FF2B5EF4-FFF2-40B4-BE49-F238E27FC236}">
                <a16:creationId xmlns:a16="http://schemas.microsoft.com/office/drawing/2014/main" id="{72C1B2D5-07CC-DE3E-D3BF-19A635255CD3}"/>
              </a:ext>
            </a:extLst>
          </p:cNvPr>
          <p:cNvSpPr txBox="1"/>
          <p:nvPr/>
        </p:nvSpPr>
        <p:spPr>
          <a:xfrm rot="19641543">
            <a:off x="10304632" y="3081328"/>
            <a:ext cx="482824" cy="338554"/>
          </a:xfrm>
          <a:prstGeom prst="rect">
            <a:avLst/>
          </a:prstGeom>
          <a:noFill/>
        </p:spPr>
        <p:txBody>
          <a:bodyPr wrap="none" rtlCol="0">
            <a:spAutoFit/>
          </a:bodyPr>
          <a:lstStyle/>
          <a:p>
            <a:r>
              <a:rPr lang="en-US" sz="1600" b="1" dirty="0">
                <a:solidFill>
                  <a:srgbClr val="C00000"/>
                </a:solidFill>
              </a:rPr>
              <a:t>Lab</a:t>
            </a:r>
          </a:p>
        </p:txBody>
      </p:sp>
      <p:sp>
        <p:nvSpPr>
          <p:cNvPr id="190" name="TextBox 189">
            <a:extLst>
              <a:ext uri="{FF2B5EF4-FFF2-40B4-BE49-F238E27FC236}">
                <a16:creationId xmlns:a16="http://schemas.microsoft.com/office/drawing/2014/main" id="{A94D01F7-B4EA-39BE-0183-36C1720239D3}"/>
              </a:ext>
            </a:extLst>
          </p:cNvPr>
          <p:cNvSpPr txBox="1"/>
          <p:nvPr/>
        </p:nvSpPr>
        <p:spPr>
          <a:xfrm>
            <a:off x="10182805" y="3433954"/>
            <a:ext cx="726481" cy="338554"/>
          </a:xfrm>
          <a:prstGeom prst="rect">
            <a:avLst/>
          </a:prstGeom>
          <a:noFill/>
        </p:spPr>
        <p:txBody>
          <a:bodyPr wrap="none" rtlCol="0">
            <a:spAutoFit/>
          </a:bodyPr>
          <a:lstStyle/>
          <a:p>
            <a:r>
              <a:rPr lang="en-US" sz="1600" dirty="0">
                <a:solidFill>
                  <a:srgbClr val="C00000"/>
                </a:solidFill>
              </a:rPr>
              <a:t>5-8pm</a:t>
            </a:r>
          </a:p>
        </p:txBody>
      </p:sp>
      <p:sp>
        <p:nvSpPr>
          <p:cNvPr id="182" name="TextBox 181">
            <a:extLst>
              <a:ext uri="{FF2B5EF4-FFF2-40B4-BE49-F238E27FC236}">
                <a16:creationId xmlns:a16="http://schemas.microsoft.com/office/drawing/2014/main" id="{CDDE7964-F33E-BAAF-3EE9-1FF9D3F1555A}"/>
              </a:ext>
            </a:extLst>
          </p:cNvPr>
          <p:cNvSpPr txBox="1"/>
          <p:nvPr/>
        </p:nvSpPr>
        <p:spPr>
          <a:xfrm>
            <a:off x="10252602" y="1516577"/>
            <a:ext cx="705642" cy="307777"/>
          </a:xfrm>
          <a:prstGeom prst="rect">
            <a:avLst/>
          </a:prstGeom>
          <a:noFill/>
        </p:spPr>
        <p:txBody>
          <a:bodyPr wrap="none" rtlCol="0">
            <a:spAutoFit/>
          </a:bodyPr>
          <a:lstStyle/>
          <a:p>
            <a:r>
              <a:rPr lang="en-US" sz="1400" b="1" dirty="0">
                <a:solidFill>
                  <a:srgbClr val="C00000"/>
                </a:solidFill>
              </a:rPr>
              <a:t>Wk. 15</a:t>
            </a:r>
          </a:p>
        </p:txBody>
      </p:sp>
      <p:sp>
        <p:nvSpPr>
          <p:cNvPr id="195" name="Rectangle 194">
            <a:extLst>
              <a:ext uri="{FF2B5EF4-FFF2-40B4-BE49-F238E27FC236}">
                <a16:creationId xmlns:a16="http://schemas.microsoft.com/office/drawing/2014/main" id="{51ECBE43-554B-B94A-7EDC-14ABC7FCF4AF}"/>
              </a:ext>
            </a:extLst>
          </p:cNvPr>
          <p:cNvSpPr/>
          <p:nvPr/>
        </p:nvSpPr>
        <p:spPr>
          <a:xfrm>
            <a:off x="10924977" y="2776321"/>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extBox 196">
            <a:extLst>
              <a:ext uri="{FF2B5EF4-FFF2-40B4-BE49-F238E27FC236}">
                <a16:creationId xmlns:a16="http://schemas.microsoft.com/office/drawing/2014/main" id="{2344822E-205B-12A3-5E09-A767B1120ACE}"/>
              </a:ext>
            </a:extLst>
          </p:cNvPr>
          <p:cNvSpPr txBox="1"/>
          <p:nvPr/>
        </p:nvSpPr>
        <p:spPr>
          <a:xfrm>
            <a:off x="10958318" y="2719169"/>
            <a:ext cx="569900" cy="338554"/>
          </a:xfrm>
          <a:prstGeom prst="rect">
            <a:avLst/>
          </a:prstGeom>
          <a:noFill/>
        </p:spPr>
        <p:txBody>
          <a:bodyPr wrap="none" rtlCol="0">
            <a:spAutoFit/>
          </a:bodyPr>
          <a:lstStyle/>
          <a:p>
            <a:r>
              <a:rPr lang="en-US" sz="1600" dirty="0">
                <a:solidFill>
                  <a:srgbClr val="C00000"/>
                </a:solidFill>
              </a:rPr>
              <a:t>Wed</a:t>
            </a:r>
          </a:p>
        </p:txBody>
      </p:sp>
      <p:sp>
        <p:nvSpPr>
          <p:cNvPr id="199" name="TextBox 198">
            <a:extLst>
              <a:ext uri="{FF2B5EF4-FFF2-40B4-BE49-F238E27FC236}">
                <a16:creationId xmlns:a16="http://schemas.microsoft.com/office/drawing/2014/main" id="{514B7E0D-E0FF-4F4A-8007-FF137284AFCB}"/>
              </a:ext>
            </a:extLst>
          </p:cNvPr>
          <p:cNvSpPr txBox="1"/>
          <p:nvPr/>
        </p:nvSpPr>
        <p:spPr>
          <a:xfrm rot="19641543">
            <a:off x="10992216" y="3095615"/>
            <a:ext cx="482824" cy="338554"/>
          </a:xfrm>
          <a:prstGeom prst="rect">
            <a:avLst/>
          </a:prstGeom>
          <a:noFill/>
        </p:spPr>
        <p:txBody>
          <a:bodyPr wrap="none" rtlCol="0">
            <a:spAutoFit/>
          </a:bodyPr>
          <a:lstStyle/>
          <a:p>
            <a:r>
              <a:rPr lang="en-US" sz="1600" b="1" dirty="0">
                <a:solidFill>
                  <a:srgbClr val="C00000"/>
                </a:solidFill>
              </a:rPr>
              <a:t>Lab</a:t>
            </a:r>
          </a:p>
        </p:txBody>
      </p:sp>
      <p:sp>
        <p:nvSpPr>
          <p:cNvPr id="201" name="TextBox 200">
            <a:extLst>
              <a:ext uri="{FF2B5EF4-FFF2-40B4-BE49-F238E27FC236}">
                <a16:creationId xmlns:a16="http://schemas.microsoft.com/office/drawing/2014/main" id="{C9E06889-D992-DC1E-D3FB-B0AF0725225D}"/>
              </a:ext>
            </a:extLst>
          </p:cNvPr>
          <p:cNvSpPr txBox="1"/>
          <p:nvPr/>
        </p:nvSpPr>
        <p:spPr>
          <a:xfrm>
            <a:off x="10880027" y="3433954"/>
            <a:ext cx="726481" cy="338554"/>
          </a:xfrm>
          <a:prstGeom prst="rect">
            <a:avLst/>
          </a:prstGeom>
          <a:noFill/>
        </p:spPr>
        <p:txBody>
          <a:bodyPr wrap="none" rtlCol="0">
            <a:spAutoFit/>
          </a:bodyPr>
          <a:lstStyle/>
          <a:p>
            <a:r>
              <a:rPr lang="en-US" sz="1600" dirty="0">
                <a:solidFill>
                  <a:srgbClr val="C00000"/>
                </a:solidFill>
              </a:rPr>
              <a:t>5-8pm</a:t>
            </a:r>
          </a:p>
        </p:txBody>
      </p:sp>
      <p:sp>
        <p:nvSpPr>
          <p:cNvPr id="193" name="TextBox 192">
            <a:extLst>
              <a:ext uri="{FF2B5EF4-FFF2-40B4-BE49-F238E27FC236}">
                <a16:creationId xmlns:a16="http://schemas.microsoft.com/office/drawing/2014/main" id="{5D997BEB-7135-20C0-E669-8E7A5C328BDA}"/>
              </a:ext>
            </a:extLst>
          </p:cNvPr>
          <p:cNvSpPr txBox="1"/>
          <p:nvPr/>
        </p:nvSpPr>
        <p:spPr>
          <a:xfrm>
            <a:off x="10949824" y="1516577"/>
            <a:ext cx="705642" cy="307777"/>
          </a:xfrm>
          <a:prstGeom prst="rect">
            <a:avLst/>
          </a:prstGeom>
          <a:noFill/>
        </p:spPr>
        <p:txBody>
          <a:bodyPr wrap="none" rtlCol="0">
            <a:spAutoFit/>
          </a:bodyPr>
          <a:lstStyle/>
          <a:p>
            <a:r>
              <a:rPr lang="en-US" sz="1400" b="1" dirty="0">
                <a:solidFill>
                  <a:srgbClr val="C00000"/>
                </a:solidFill>
              </a:rPr>
              <a:t>Wk. 16</a:t>
            </a:r>
          </a:p>
        </p:txBody>
      </p:sp>
      <p:sp>
        <p:nvSpPr>
          <p:cNvPr id="205" name="TextBox 204">
            <a:extLst>
              <a:ext uri="{FF2B5EF4-FFF2-40B4-BE49-F238E27FC236}">
                <a16:creationId xmlns:a16="http://schemas.microsoft.com/office/drawing/2014/main" id="{4DB4DA84-32BB-6802-4A44-B2BC55137AF5}"/>
              </a:ext>
            </a:extLst>
          </p:cNvPr>
          <p:cNvSpPr txBox="1"/>
          <p:nvPr/>
        </p:nvSpPr>
        <p:spPr>
          <a:xfrm>
            <a:off x="1096825" y="0"/>
            <a:ext cx="6652399" cy="584775"/>
          </a:xfrm>
          <a:prstGeom prst="rect">
            <a:avLst/>
          </a:prstGeom>
          <a:noFill/>
        </p:spPr>
        <p:txBody>
          <a:bodyPr wrap="none" rtlCol="0">
            <a:spAutoFit/>
          </a:bodyPr>
          <a:lstStyle/>
          <a:p>
            <a:r>
              <a:rPr lang="en-US" sz="3200" dirty="0">
                <a:solidFill>
                  <a:srgbClr val="0070C0"/>
                </a:solidFill>
              </a:rPr>
              <a:t>Competency-based Hybrid PLC Course:</a:t>
            </a:r>
          </a:p>
        </p:txBody>
      </p:sp>
      <p:pic>
        <p:nvPicPr>
          <p:cNvPr id="206" name="Picture 205">
            <a:extLst>
              <a:ext uri="{FF2B5EF4-FFF2-40B4-BE49-F238E27FC236}">
                <a16:creationId xmlns:a16="http://schemas.microsoft.com/office/drawing/2014/main" id="{59826A38-7A0E-C13A-0CB9-7B263E4F83B4}"/>
              </a:ext>
            </a:extLst>
          </p:cNvPr>
          <p:cNvPicPr>
            <a:picLocks noChangeAspect="1"/>
          </p:cNvPicPr>
          <p:nvPr/>
        </p:nvPicPr>
        <p:blipFill>
          <a:blip r:embed="rId2"/>
          <a:stretch>
            <a:fillRect/>
          </a:stretch>
        </p:blipFill>
        <p:spPr>
          <a:xfrm>
            <a:off x="38100" y="0"/>
            <a:ext cx="969828" cy="1175152"/>
          </a:xfrm>
          <a:prstGeom prst="rect">
            <a:avLst/>
          </a:prstGeom>
        </p:spPr>
      </p:pic>
      <p:grpSp>
        <p:nvGrpSpPr>
          <p:cNvPr id="4" name="Group 3">
            <a:extLst>
              <a:ext uri="{FF2B5EF4-FFF2-40B4-BE49-F238E27FC236}">
                <a16:creationId xmlns:a16="http://schemas.microsoft.com/office/drawing/2014/main" id="{DA1E79A7-F26B-572E-D467-7394E615F0D3}"/>
              </a:ext>
            </a:extLst>
          </p:cNvPr>
          <p:cNvGrpSpPr/>
          <p:nvPr/>
        </p:nvGrpSpPr>
        <p:grpSpPr>
          <a:xfrm>
            <a:off x="506537" y="1802843"/>
            <a:ext cx="1334216" cy="963952"/>
            <a:chOff x="506537" y="1802843"/>
            <a:chExt cx="1334216" cy="963952"/>
          </a:xfrm>
        </p:grpSpPr>
        <p:sp>
          <p:nvSpPr>
            <p:cNvPr id="2" name="Rectangle 1">
              <a:extLst>
                <a:ext uri="{FF2B5EF4-FFF2-40B4-BE49-F238E27FC236}">
                  <a16:creationId xmlns:a16="http://schemas.microsoft.com/office/drawing/2014/main" id="{5D351C40-0FE6-90FF-C926-810F84C2434F}"/>
                </a:ext>
              </a:extLst>
            </p:cNvPr>
            <p:cNvSpPr/>
            <p:nvPr/>
          </p:nvSpPr>
          <p:spPr>
            <a:xfrm>
              <a:off x="506537" y="1812939"/>
              <a:ext cx="1334216"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89754A9-4D2E-ED2C-2481-4A1631FB5F76}"/>
                </a:ext>
              </a:extLst>
            </p:cNvPr>
            <p:cNvSpPr txBox="1"/>
            <p:nvPr/>
          </p:nvSpPr>
          <p:spPr>
            <a:xfrm>
              <a:off x="701112" y="1802843"/>
              <a:ext cx="982961" cy="338554"/>
            </a:xfrm>
            <a:prstGeom prst="rect">
              <a:avLst/>
            </a:prstGeom>
            <a:noFill/>
          </p:spPr>
          <p:txBody>
            <a:bodyPr wrap="none" rtlCol="0">
              <a:spAutoFit/>
            </a:bodyPr>
            <a:lstStyle/>
            <a:p>
              <a:r>
                <a:rPr lang="en-US" sz="1600" dirty="0">
                  <a:solidFill>
                    <a:srgbClr val="C00000"/>
                  </a:solidFill>
                </a:rPr>
                <a:t>Module 1</a:t>
              </a:r>
            </a:p>
          </p:txBody>
        </p:sp>
        <p:sp>
          <p:nvSpPr>
            <p:cNvPr id="42" name="TextBox 41">
              <a:extLst>
                <a:ext uri="{FF2B5EF4-FFF2-40B4-BE49-F238E27FC236}">
                  <a16:creationId xmlns:a16="http://schemas.microsoft.com/office/drawing/2014/main" id="{5E883536-DE1C-2F0C-9551-BF06AFDD1C70}"/>
                </a:ext>
              </a:extLst>
            </p:cNvPr>
            <p:cNvSpPr txBox="1"/>
            <p:nvPr/>
          </p:nvSpPr>
          <p:spPr>
            <a:xfrm>
              <a:off x="827666" y="2047036"/>
              <a:ext cx="763351" cy="338554"/>
            </a:xfrm>
            <a:prstGeom prst="rect">
              <a:avLst/>
            </a:prstGeom>
            <a:noFill/>
          </p:spPr>
          <p:txBody>
            <a:bodyPr wrap="none" rtlCol="0">
              <a:spAutoFit/>
            </a:bodyPr>
            <a:lstStyle/>
            <a:p>
              <a:r>
                <a:rPr lang="en-US" sz="1600" dirty="0">
                  <a:solidFill>
                    <a:srgbClr val="C00000"/>
                  </a:solidFill>
                </a:rPr>
                <a:t>Canvas</a:t>
              </a:r>
            </a:p>
          </p:txBody>
        </p:sp>
        <p:sp>
          <p:nvSpPr>
            <p:cNvPr id="3" name="TextBox 2">
              <a:extLst>
                <a:ext uri="{FF2B5EF4-FFF2-40B4-BE49-F238E27FC236}">
                  <a16:creationId xmlns:a16="http://schemas.microsoft.com/office/drawing/2014/main" id="{B6F9177D-5323-EA20-B6BA-CED737595066}"/>
                </a:ext>
              </a:extLst>
            </p:cNvPr>
            <p:cNvSpPr txBox="1"/>
            <p:nvPr/>
          </p:nvSpPr>
          <p:spPr>
            <a:xfrm>
              <a:off x="786379" y="2338284"/>
              <a:ext cx="877163" cy="338554"/>
            </a:xfrm>
            <a:prstGeom prst="rect">
              <a:avLst/>
            </a:prstGeom>
            <a:noFill/>
          </p:spPr>
          <p:txBody>
            <a:bodyPr wrap="none" rtlCol="0">
              <a:spAutoFit/>
            </a:bodyPr>
            <a:lstStyle/>
            <a:p>
              <a:r>
                <a:rPr lang="en-US" sz="1600" b="1" dirty="0">
                  <a:solidFill>
                    <a:srgbClr val="C00000"/>
                  </a:solidFill>
                </a:rPr>
                <a:t>M1 KAA</a:t>
              </a:r>
            </a:p>
          </p:txBody>
        </p:sp>
      </p:grpSp>
      <p:grpSp>
        <p:nvGrpSpPr>
          <p:cNvPr id="5" name="Group 4">
            <a:extLst>
              <a:ext uri="{FF2B5EF4-FFF2-40B4-BE49-F238E27FC236}">
                <a16:creationId xmlns:a16="http://schemas.microsoft.com/office/drawing/2014/main" id="{E4DBADC6-8038-DB89-90B7-47BECD16BCA3}"/>
              </a:ext>
            </a:extLst>
          </p:cNvPr>
          <p:cNvGrpSpPr/>
          <p:nvPr/>
        </p:nvGrpSpPr>
        <p:grpSpPr>
          <a:xfrm>
            <a:off x="1890090" y="1793878"/>
            <a:ext cx="1334216" cy="963952"/>
            <a:chOff x="506537" y="1802843"/>
            <a:chExt cx="1334216" cy="963952"/>
          </a:xfrm>
        </p:grpSpPr>
        <p:sp>
          <p:nvSpPr>
            <p:cNvPr id="6" name="Rectangle 5">
              <a:extLst>
                <a:ext uri="{FF2B5EF4-FFF2-40B4-BE49-F238E27FC236}">
                  <a16:creationId xmlns:a16="http://schemas.microsoft.com/office/drawing/2014/main" id="{4A34AF0F-4A83-9198-79A3-7AB97270461A}"/>
                </a:ext>
              </a:extLst>
            </p:cNvPr>
            <p:cNvSpPr/>
            <p:nvPr/>
          </p:nvSpPr>
          <p:spPr>
            <a:xfrm>
              <a:off x="506537" y="1812939"/>
              <a:ext cx="1334216"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30486AE-71FB-28D6-A0DE-80A710F725FE}"/>
                </a:ext>
              </a:extLst>
            </p:cNvPr>
            <p:cNvSpPr txBox="1"/>
            <p:nvPr/>
          </p:nvSpPr>
          <p:spPr>
            <a:xfrm>
              <a:off x="701112" y="1802843"/>
              <a:ext cx="982961" cy="338554"/>
            </a:xfrm>
            <a:prstGeom prst="rect">
              <a:avLst/>
            </a:prstGeom>
            <a:noFill/>
          </p:spPr>
          <p:txBody>
            <a:bodyPr wrap="none" rtlCol="0">
              <a:spAutoFit/>
            </a:bodyPr>
            <a:lstStyle/>
            <a:p>
              <a:r>
                <a:rPr lang="en-US" sz="1600" dirty="0">
                  <a:solidFill>
                    <a:srgbClr val="C00000"/>
                  </a:solidFill>
                </a:rPr>
                <a:t>Module 2</a:t>
              </a:r>
            </a:p>
          </p:txBody>
        </p:sp>
        <p:sp>
          <p:nvSpPr>
            <p:cNvPr id="8" name="TextBox 7">
              <a:extLst>
                <a:ext uri="{FF2B5EF4-FFF2-40B4-BE49-F238E27FC236}">
                  <a16:creationId xmlns:a16="http://schemas.microsoft.com/office/drawing/2014/main" id="{5D58BA58-D21F-7769-4BB2-338251503AEA}"/>
                </a:ext>
              </a:extLst>
            </p:cNvPr>
            <p:cNvSpPr txBox="1"/>
            <p:nvPr/>
          </p:nvSpPr>
          <p:spPr>
            <a:xfrm>
              <a:off x="827666" y="2047036"/>
              <a:ext cx="763351" cy="338554"/>
            </a:xfrm>
            <a:prstGeom prst="rect">
              <a:avLst/>
            </a:prstGeom>
            <a:noFill/>
          </p:spPr>
          <p:txBody>
            <a:bodyPr wrap="none" rtlCol="0">
              <a:spAutoFit/>
            </a:bodyPr>
            <a:lstStyle/>
            <a:p>
              <a:r>
                <a:rPr lang="en-US" sz="1600" dirty="0">
                  <a:solidFill>
                    <a:srgbClr val="C00000"/>
                  </a:solidFill>
                </a:rPr>
                <a:t>Canvas</a:t>
              </a:r>
            </a:p>
          </p:txBody>
        </p:sp>
        <p:sp>
          <p:nvSpPr>
            <p:cNvPr id="9" name="TextBox 8">
              <a:extLst>
                <a:ext uri="{FF2B5EF4-FFF2-40B4-BE49-F238E27FC236}">
                  <a16:creationId xmlns:a16="http://schemas.microsoft.com/office/drawing/2014/main" id="{8BE787A8-2C3D-EAE8-A897-C2F47BD1A5FE}"/>
                </a:ext>
              </a:extLst>
            </p:cNvPr>
            <p:cNvSpPr txBox="1"/>
            <p:nvPr/>
          </p:nvSpPr>
          <p:spPr>
            <a:xfrm>
              <a:off x="786379" y="2338284"/>
              <a:ext cx="877163" cy="338554"/>
            </a:xfrm>
            <a:prstGeom prst="rect">
              <a:avLst/>
            </a:prstGeom>
            <a:noFill/>
          </p:spPr>
          <p:txBody>
            <a:bodyPr wrap="none" rtlCol="0">
              <a:spAutoFit/>
            </a:bodyPr>
            <a:lstStyle/>
            <a:p>
              <a:r>
                <a:rPr lang="en-US" sz="1600" b="1" dirty="0">
                  <a:solidFill>
                    <a:srgbClr val="C00000"/>
                  </a:solidFill>
                </a:rPr>
                <a:t>M2 KAA</a:t>
              </a:r>
            </a:p>
          </p:txBody>
        </p:sp>
      </p:grpSp>
      <p:grpSp>
        <p:nvGrpSpPr>
          <p:cNvPr id="10" name="Group 9">
            <a:extLst>
              <a:ext uri="{FF2B5EF4-FFF2-40B4-BE49-F238E27FC236}">
                <a16:creationId xmlns:a16="http://schemas.microsoft.com/office/drawing/2014/main" id="{81081533-32D8-096A-B3AA-ACE145B5D122}"/>
              </a:ext>
            </a:extLst>
          </p:cNvPr>
          <p:cNvGrpSpPr/>
          <p:nvPr/>
        </p:nvGrpSpPr>
        <p:grpSpPr>
          <a:xfrm>
            <a:off x="3279619" y="1802842"/>
            <a:ext cx="1334216" cy="963952"/>
            <a:chOff x="506537" y="1802843"/>
            <a:chExt cx="1334216" cy="963952"/>
          </a:xfrm>
        </p:grpSpPr>
        <p:sp>
          <p:nvSpPr>
            <p:cNvPr id="11" name="Rectangle 10">
              <a:extLst>
                <a:ext uri="{FF2B5EF4-FFF2-40B4-BE49-F238E27FC236}">
                  <a16:creationId xmlns:a16="http://schemas.microsoft.com/office/drawing/2014/main" id="{78B3D7CC-D228-8741-AE8F-D8431326A227}"/>
                </a:ext>
              </a:extLst>
            </p:cNvPr>
            <p:cNvSpPr/>
            <p:nvPr/>
          </p:nvSpPr>
          <p:spPr>
            <a:xfrm>
              <a:off x="506537" y="1812939"/>
              <a:ext cx="1334216"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71B5D09-E9CA-7783-9E85-26B18B5EB08A}"/>
                </a:ext>
              </a:extLst>
            </p:cNvPr>
            <p:cNvSpPr txBox="1"/>
            <p:nvPr/>
          </p:nvSpPr>
          <p:spPr>
            <a:xfrm>
              <a:off x="701112" y="1802843"/>
              <a:ext cx="982961" cy="338554"/>
            </a:xfrm>
            <a:prstGeom prst="rect">
              <a:avLst/>
            </a:prstGeom>
            <a:noFill/>
          </p:spPr>
          <p:txBody>
            <a:bodyPr wrap="none" rtlCol="0">
              <a:spAutoFit/>
            </a:bodyPr>
            <a:lstStyle/>
            <a:p>
              <a:r>
                <a:rPr lang="en-US" sz="1600" dirty="0">
                  <a:solidFill>
                    <a:srgbClr val="C00000"/>
                  </a:solidFill>
                </a:rPr>
                <a:t>Module 3</a:t>
              </a:r>
            </a:p>
          </p:txBody>
        </p:sp>
        <p:sp>
          <p:nvSpPr>
            <p:cNvPr id="13" name="TextBox 12">
              <a:extLst>
                <a:ext uri="{FF2B5EF4-FFF2-40B4-BE49-F238E27FC236}">
                  <a16:creationId xmlns:a16="http://schemas.microsoft.com/office/drawing/2014/main" id="{8978D2C9-F10B-81DD-FB29-C9815DD3BBEE}"/>
                </a:ext>
              </a:extLst>
            </p:cNvPr>
            <p:cNvSpPr txBox="1"/>
            <p:nvPr/>
          </p:nvSpPr>
          <p:spPr>
            <a:xfrm>
              <a:off x="827666" y="2047036"/>
              <a:ext cx="763351" cy="338554"/>
            </a:xfrm>
            <a:prstGeom prst="rect">
              <a:avLst/>
            </a:prstGeom>
            <a:noFill/>
          </p:spPr>
          <p:txBody>
            <a:bodyPr wrap="none" rtlCol="0">
              <a:spAutoFit/>
            </a:bodyPr>
            <a:lstStyle/>
            <a:p>
              <a:r>
                <a:rPr lang="en-US" sz="1600" dirty="0">
                  <a:solidFill>
                    <a:srgbClr val="C00000"/>
                  </a:solidFill>
                </a:rPr>
                <a:t>Canvas</a:t>
              </a:r>
            </a:p>
          </p:txBody>
        </p:sp>
        <p:sp>
          <p:nvSpPr>
            <p:cNvPr id="14" name="TextBox 13">
              <a:extLst>
                <a:ext uri="{FF2B5EF4-FFF2-40B4-BE49-F238E27FC236}">
                  <a16:creationId xmlns:a16="http://schemas.microsoft.com/office/drawing/2014/main" id="{3369E991-5CF5-7AC0-7665-546C29D2D62D}"/>
                </a:ext>
              </a:extLst>
            </p:cNvPr>
            <p:cNvSpPr txBox="1"/>
            <p:nvPr/>
          </p:nvSpPr>
          <p:spPr>
            <a:xfrm>
              <a:off x="786379" y="2338284"/>
              <a:ext cx="877163" cy="338554"/>
            </a:xfrm>
            <a:prstGeom prst="rect">
              <a:avLst/>
            </a:prstGeom>
            <a:noFill/>
          </p:spPr>
          <p:txBody>
            <a:bodyPr wrap="none" rtlCol="0">
              <a:spAutoFit/>
            </a:bodyPr>
            <a:lstStyle/>
            <a:p>
              <a:r>
                <a:rPr lang="en-US" sz="1600" b="1" dirty="0">
                  <a:solidFill>
                    <a:srgbClr val="C00000"/>
                  </a:solidFill>
                </a:rPr>
                <a:t>M3 KAA</a:t>
              </a:r>
            </a:p>
          </p:txBody>
        </p:sp>
      </p:grpSp>
      <p:grpSp>
        <p:nvGrpSpPr>
          <p:cNvPr id="15" name="Group 14">
            <a:extLst>
              <a:ext uri="{FF2B5EF4-FFF2-40B4-BE49-F238E27FC236}">
                <a16:creationId xmlns:a16="http://schemas.microsoft.com/office/drawing/2014/main" id="{DE96E688-910C-6771-9103-747D31CD4B75}"/>
              </a:ext>
            </a:extLst>
          </p:cNvPr>
          <p:cNvGrpSpPr/>
          <p:nvPr/>
        </p:nvGrpSpPr>
        <p:grpSpPr>
          <a:xfrm>
            <a:off x="4660185" y="1808820"/>
            <a:ext cx="1334216" cy="963952"/>
            <a:chOff x="506537" y="1802843"/>
            <a:chExt cx="1334216" cy="963952"/>
          </a:xfrm>
        </p:grpSpPr>
        <p:sp>
          <p:nvSpPr>
            <p:cNvPr id="16" name="Rectangle 15">
              <a:extLst>
                <a:ext uri="{FF2B5EF4-FFF2-40B4-BE49-F238E27FC236}">
                  <a16:creationId xmlns:a16="http://schemas.microsoft.com/office/drawing/2014/main" id="{B7399D7A-6F60-C26E-29EE-E1CFDAAD06C4}"/>
                </a:ext>
              </a:extLst>
            </p:cNvPr>
            <p:cNvSpPr/>
            <p:nvPr/>
          </p:nvSpPr>
          <p:spPr>
            <a:xfrm>
              <a:off x="506537" y="1812939"/>
              <a:ext cx="1334216"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CBBF6E8-93F0-4059-1447-A8C1124958DA}"/>
                </a:ext>
              </a:extLst>
            </p:cNvPr>
            <p:cNvSpPr txBox="1"/>
            <p:nvPr/>
          </p:nvSpPr>
          <p:spPr>
            <a:xfrm>
              <a:off x="701112" y="1802843"/>
              <a:ext cx="982961" cy="338554"/>
            </a:xfrm>
            <a:prstGeom prst="rect">
              <a:avLst/>
            </a:prstGeom>
            <a:noFill/>
          </p:spPr>
          <p:txBody>
            <a:bodyPr wrap="none" rtlCol="0">
              <a:spAutoFit/>
            </a:bodyPr>
            <a:lstStyle/>
            <a:p>
              <a:r>
                <a:rPr lang="en-US" sz="1600" dirty="0">
                  <a:solidFill>
                    <a:srgbClr val="C00000"/>
                  </a:solidFill>
                </a:rPr>
                <a:t>Module 4</a:t>
              </a:r>
            </a:p>
          </p:txBody>
        </p:sp>
        <p:sp>
          <p:nvSpPr>
            <p:cNvPr id="26" name="TextBox 25">
              <a:extLst>
                <a:ext uri="{FF2B5EF4-FFF2-40B4-BE49-F238E27FC236}">
                  <a16:creationId xmlns:a16="http://schemas.microsoft.com/office/drawing/2014/main" id="{97E86420-83E7-434F-F7B0-AEB8C6A7F852}"/>
                </a:ext>
              </a:extLst>
            </p:cNvPr>
            <p:cNvSpPr txBox="1"/>
            <p:nvPr/>
          </p:nvSpPr>
          <p:spPr>
            <a:xfrm>
              <a:off x="827666" y="2047036"/>
              <a:ext cx="763351" cy="338554"/>
            </a:xfrm>
            <a:prstGeom prst="rect">
              <a:avLst/>
            </a:prstGeom>
            <a:noFill/>
          </p:spPr>
          <p:txBody>
            <a:bodyPr wrap="none" rtlCol="0">
              <a:spAutoFit/>
            </a:bodyPr>
            <a:lstStyle/>
            <a:p>
              <a:r>
                <a:rPr lang="en-US" sz="1600" dirty="0">
                  <a:solidFill>
                    <a:srgbClr val="C00000"/>
                  </a:solidFill>
                </a:rPr>
                <a:t>Canvas</a:t>
              </a:r>
            </a:p>
          </p:txBody>
        </p:sp>
        <p:sp>
          <p:nvSpPr>
            <p:cNvPr id="27" name="TextBox 26">
              <a:extLst>
                <a:ext uri="{FF2B5EF4-FFF2-40B4-BE49-F238E27FC236}">
                  <a16:creationId xmlns:a16="http://schemas.microsoft.com/office/drawing/2014/main" id="{51D16D17-BA02-E994-5C37-FA1231DAFD1A}"/>
                </a:ext>
              </a:extLst>
            </p:cNvPr>
            <p:cNvSpPr txBox="1"/>
            <p:nvPr/>
          </p:nvSpPr>
          <p:spPr>
            <a:xfrm>
              <a:off x="786379" y="2338284"/>
              <a:ext cx="877163" cy="338554"/>
            </a:xfrm>
            <a:prstGeom prst="rect">
              <a:avLst/>
            </a:prstGeom>
            <a:noFill/>
          </p:spPr>
          <p:txBody>
            <a:bodyPr wrap="none" rtlCol="0">
              <a:spAutoFit/>
            </a:bodyPr>
            <a:lstStyle/>
            <a:p>
              <a:r>
                <a:rPr lang="en-US" sz="1600" b="1" dirty="0">
                  <a:solidFill>
                    <a:srgbClr val="C00000"/>
                  </a:solidFill>
                </a:rPr>
                <a:t>M4 KAA</a:t>
              </a:r>
            </a:p>
          </p:txBody>
        </p:sp>
      </p:grpSp>
      <p:grpSp>
        <p:nvGrpSpPr>
          <p:cNvPr id="28" name="Group 27">
            <a:extLst>
              <a:ext uri="{FF2B5EF4-FFF2-40B4-BE49-F238E27FC236}">
                <a16:creationId xmlns:a16="http://schemas.microsoft.com/office/drawing/2014/main" id="{DCBBD695-E941-239D-6BF5-DFA95BCB5A4B}"/>
              </a:ext>
            </a:extLst>
          </p:cNvPr>
          <p:cNvGrpSpPr/>
          <p:nvPr/>
        </p:nvGrpSpPr>
        <p:grpSpPr>
          <a:xfrm>
            <a:off x="6046725" y="1796866"/>
            <a:ext cx="1334216" cy="963952"/>
            <a:chOff x="506537" y="1802843"/>
            <a:chExt cx="1334216" cy="963952"/>
          </a:xfrm>
        </p:grpSpPr>
        <p:sp>
          <p:nvSpPr>
            <p:cNvPr id="29" name="Rectangle 28">
              <a:extLst>
                <a:ext uri="{FF2B5EF4-FFF2-40B4-BE49-F238E27FC236}">
                  <a16:creationId xmlns:a16="http://schemas.microsoft.com/office/drawing/2014/main" id="{06D7CA2A-59E2-508D-5CDB-0911FAF36B87}"/>
                </a:ext>
              </a:extLst>
            </p:cNvPr>
            <p:cNvSpPr/>
            <p:nvPr/>
          </p:nvSpPr>
          <p:spPr>
            <a:xfrm>
              <a:off x="506537" y="1812939"/>
              <a:ext cx="1334216"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FD75376-EFE3-3CEA-A889-F463BCC5C88C}"/>
                </a:ext>
              </a:extLst>
            </p:cNvPr>
            <p:cNvSpPr txBox="1"/>
            <p:nvPr/>
          </p:nvSpPr>
          <p:spPr>
            <a:xfrm>
              <a:off x="701112" y="1802843"/>
              <a:ext cx="982961" cy="338554"/>
            </a:xfrm>
            <a:prstGeom prst="rect">
              <a:avLst/>
            </a:prstGeom>
            <a:noFill/>
          </p:spPr>
          <p:txBody>
            <a:bodyPr wrap="none" rtlCol="0">
              <a:spAutoFit/>
            </a:bodyPr>
            <a:lstStyle/>
            <a:p>
              <a:r>
                <a:rPr lang="en-US" sz="1600" dirty="0">
                  <a:solidFill>
                    <a:srgbClr val="C00000"/>
                  </a:solidFill>
                </a:rPr>
                <a:t>Module 5</a:t>
              </a:r>
            </a:p>
          </p:txBody>
        </p:sp>
        <p:sp>
          <p:nvSpPr>
            <p:cNvPr id="31" name="TextBox 30">
              <a:extLst>
                <a:ext uri="{FF2B5EF4-FFF2-40B4-BE49-F238E27FC236}">
                  <a16:creationId xmlns:a16="http://schemas.microsoft.com/office/drawing/2014/main" id="{0C232BDB-CA6C-4D3B-F3F4-601D577AB736}"/>
                </a:ext>
              </a:extLst>
            </p:cNvPr>
            <p:cNvSpPr txBox="1"/>
            <p:nvPr/>
          </p:nvSpPr>
          <p:spPr>
            <a:xfrm>
              <a:off x="827666" y="2047036"/>
              <a:ext cx="763351" cy="338554"/>
            </a:xfrm>
            <a:prstGeom prst="rect">
              <a:avLst/>
            </a:prstGeom>
            <a:noFill/>
          </p:spPr>
          <p:txBody>
            <a:bodyPr wrap="none" rtlCol="0">
              <a:spAutoFit/>
            </a:bodyPr>
            <a:lstStyle/>
            <a:p>
              <a:r>
                <a:rPr lang="en-US" sz="1600" dirty="0">
                  <a:solidFill>
                    <a:srgbClr val="C00000"/>
                  </a:solidFill>
                </a:rPr>
                <a:t>Canvas</a:t>
              </a:r>
            </a:p>
          </p:txBody>
        </p:sp>
        <p:sp>
          <p:nvSpPr>
            <p:cNvPr id="32" name="TextBox 31">
              <a:extLst>
                <a:ext uri="{FF2B5EF4-FFF2-40B4-BE49-F238E27FC236}">
                  <a16:creationId xmlns:a16="http://schemas.microsoft.com/office/drawing/2014/main" id="{12BDDF7B-E2A3-CFDA-74E2-58A8DB1C595D}"/>
                </a:ext>
              </a:extLst>
            </p:cNvPr>
            <p:cNvSpPr txBox="1"/>
            <p:nvPr/>
          </p:nvSpPr>
          <p:spPr>
            <a:xfrm>
              <a:off x="786379" y="2338284"/>
              <a:ext cx="877163" cy="338554"/>
            </a:xfrm>
            <a:prstGeom prst="rect">
              <a:avLst/>
            </a:prstGeom>
            <a:noFill/>
          </p:spPr>
          <p:txBody>
            <a:bodyPr wrap="none" rtlCol="0">
              <a:spAutoFit/>
            </a:bodyPr>
            <a:lstStyle/>
            <a:p>
              <a:r>
                <a:rPr lang="en-US" sz="1600" b="1" dirty="0">
                  <a:solidFill>
                    <a:srgbClr val="C00000"/>
                  </a:solidFill>
                </a:rPr>
                <a:t>M5 KAA</a:t>
              </a:r>
            </a:p>
          </p:txBody>
        </p:sp>
      </p:grpSp>
      <p:grpSp>
        <p:nvGrpSpPr>
          <p:cNvPr id="33" name="Group 32">
            <a:extLst>
              <a:ext uri="{FF2B5EF4-FFF2-40B4-BE49-F238E27FC236}">
                <a16:creationId xmlns:a16="http://schemas.microsoft.com/office/drawing/2014/main" id="{6D0313FE-E6FD-BA55-7F48-72E74CF14B8E}"/>
              </a:ext>
            </a:extLst>
          </p:cNvPr>
          <p:cNvGrpSpPr/>
          <p:nvPr/>
        </p:nvGrpSpPr>
        <p:grpSpPr>
          <a:xfrm>
            <a:off x="7439243" y="1802843"/>
            <a:ext cx="1334216" cy="963952"/>
            <a:chOff x="506537" y="1802843"/>
            <a:chExt cx="1334216" cy="963952"/>
          </a:xfrm>
        </p:grpSpPr>
        <p:sp>
          <p:nvSpPr>
            <p:cNvPr id="34" name="Rectangle 33">
              <a:extLst>
                <a:ext uri="{FF2B5EF4-FFF2-40B4-BE49-F238E27FC236}">
                  <a16:creationId xmlns:a16="http://schemas.microsoft.com/office/drawing/2014/main" id="{9A5A92FB-ACB3-7335-FDF0-83A9899F82DE}"/>
                </a:ext>
              </a:extLst>
            </p:cNvPr>
            <p:cNvSpPr/>
            <p:nvPr/>
          </p:nvSpPr>
          <p:spPr>
            <a:xfrm>
              <a:off x="506537" y="1812939"/>
              <a:ext cx="1334216"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TextBox 206">
              <a:extLst>
                <a:ext uri="{FF2B5EF4-FFF2-40B4-BE49-F238E27FC236}">
                  <a16:creationId xmlns:a16="http://schemas.microsoft.com/office/drawing/2014/main" id="{3E6398F3-14AC-F273-6066-F77EB6C4C89B}"/>
                </a:ext>
              </a:extLst>
            </p:cNvPr>
            <p:cNvSpPr txBox="1"/>
            <p:nvPr/>
          </p:nvSpPr>
          <p:spPr>
            <a:xfrm>
              <a:off x="701112" y="1802843"/>
              <a:ext cx="982961" cy="338554"/>
            </a:xfrm>
            <a:prstGeom prst="rect">
              <a:avLst/>
            </a:prstGeom>
            <a:noFill/>
          </p:spPr>
          <p:txBody>
            <a:bodyPr wrap="none" rtlCol="0">
              <a:spAutoFit/>
            </a:bodyPr>
            <a:lstStyle/>
            <a:p>
              <a:r>
                <a:rPr lang="en-US" sz="1600" dirty="0">
                  <a:solidFill>
                    <a:srgbClr val="C00000"/>
                  </a:solidFill>
                </a:rPr>
                <a:t>Module 6</a:t>
              </a:r>
            </a:p>
          </p:txBody>
        </p:sp>
        <p:sp>
          <p:nvSpPr>
            <p:cNvPr id="208" name="TextBox 207">
              <a:extLst>
                <a:ext uri="{FF2B5EF4-FFF2-40B4-BE49-F238E27FC236}">
                  <a16:creationId xmlns:a16="http://schemas.microsoft.com/office/drawing/2014/main" id="{74F4BC8E-C30C-693A-79C1-D8BD5FB60721}"/>
                </a:ext>
              </a:extLst>
            </p:cNvPr>
            <p:cNvSpPr txBox="1"/>
            <p:nvPr/>
          </p:nvSpPr>
          <p:spPr>
            <a:xfrm>
              <a:off x="827666" y="2047036"/>
              <a:ext cx="763351" cy="338554"/>
            </a:xfrm>
            <a:prstGeom prst="rect">
              <a:avLst/>
            </a:prstGeom>
            <a:noFill/>
          </p:spPr>
          <p:txBody>
            <a:bodyPr wrap="none" rtlCol="0">
              <a:spAutoFit/>
            </a:bodyPr>
            <a:lstStyle/>
            <a:p>
              <a:r>
                <a:rPr lang="en-US" sz="1600" dirty="0">
                  <a:solidFill>
                    <a:srgbClr val="C00000"/>
                  </a:solidFill>
                </a:rPr>
                <a:t>Canvas</a:t>
              </a:r>
            </a:p>
          </p:txBody>
        </p:sp>
        <p:sp>
          <p:nvSpPr>
            <p:cNvPr id="209" name="TextBox 208">
              <a:extLst>
                <a:ext uri="{FF2B5EF4-FFF2-40B4-BE49-F238E27FC236}">
                  <a16:creationId xmlns:a16="http://schemas.microsoft.com/office/drawing/2014/main" id="{E0A324A8-BDFE-31B7-19DB-CEBEFA80F062}"/>
                </a:ext>
              </a:extLst>
            </p:cNvPr>
            <p:cNvSpPr txBox="1"/>
            <p:nvPr/>
          </p:nvSpPr>
          <p:spPr>
            <a:xfrm>
              <a:off x="786379" y="2338284"/>
              <a:ext cx="877163" cy="338554"/>
            </a:xfrm>
            <a:prstGeom prst="rect">
              <a:avLst/>
            </a:prstGeom>
            <a:noFill/>
          </p:spPr>
          <p:txBody>
            <a:bodyPr wrap="none" rtlCol="0">
              <a:spAutoFit/>
            </a:bodyPr>
            <a:lstStyle/>
            <a:p>
              <a:r>
                <a:rPr lang="en-US" sz="1600" b="1" dirty="0">
                  <a:solidFill>
                    <a:srgbClr val="C00000"/>
                  </a:solidFill>
                </a:rPr>
                <a:t>M6 KAA</a:t>
              </a:r>
            </a:p>
          </p:txBody>
        </p:sp>
      </p:grpSp>
      <p:grpSp>
        <p:nvGrpSpPr>
          <p:cNvPr id="210" name="Group 209">
            <a:extLst>
              <a:ext uri="{FF2B5EF4-FFF2-40B4-BE49-F238E27FC236}">
                <a16:creationId xmlns:a16="http://schemas.microsoft.com/office/drawing/2014/main" id="{D38B72E6-4C79-92D7-6D05-326ED8A62553}"/>
              </a:ext>
            </a:extLst>
          </p:cNvPr>
          <p:cNvGrpSpPr/>
          <p:nvPr/>
        </p:nvGrpSpPr>
        <p:grpSpPr>
          <a:xfrm>
            <a:off x="8831761" y="1796866"/>
            <a:ext cx="1334216" cy="963952"/>
            <a:chOff x="506537" y="1802843"/>
            <a:chExt cx="1334216" cy="963952"/>
          </a:xfrm>
        </p:grpSpPr>
        <p:sp>
          <p:nvSpPr>
            <p:cNvPr id="211" name="Rectangle 210">
              <a:extLst>
                <a:ext uri="{FF2B5EF4-FFF2-40B4-BE49-F238E27FC236}">
                  <a16:creationId xmlns:a16="http://schemas.microsoft.com/office/drawing/2014/main" id="{513DAC2D-C25E-3B8D-D49A-427D938A9C9B}"/>
                </a:ext>
              </a:extLst>
            </p:cNvPr>
            <p:cNvSpPr/>
            <p:nvPr/>
          </p:nvSpPr>
          <p:spPr>
            <a:xfrm>
              <a:off x="506537" y="1812939"/>
              <a:ext cx="1334216"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TextBox 211">
              <a:extLst>
                <a:ext uri="{FF2B5EF4-FFF2-40B4-BE49-F238E27FC236}">
                  <a16:creationId xmlns:a16="http://schemas.microsoft.com/office/drawing/2014/main" id="{6A3D51E7-AFE0-8896-2E13-392F63DE949C}"/>
                </a:ext>
              </a:extLst>
            </p:cNvPr>
            <p:cNvSpPr txBox="1"/>
            <p:nvPr/>
          </p:nvSpPr>
          <p:spPr>
            <a:xfrm>
              <a:off x="701112" y="1802843"/>
              <a:ext cx="982961" cy="338554"/>
            </a:xfrm>
            <a:prstGeom prst="rect">
              <a:avLst/>
            </a:prstGeom>
            <a:noFill/>
          </p:spPr>
          <p:txBody>
            <a:bodyPr wrap="none" rtlCol="0">
              <a:spAutoFit/>
            </a:bodyPr>
            <a:lstStyle/>
            <a:p>
              <a:r>
                <a:rPr lang="en-US" sz="1600" dirty="0">
                  <a:solidFill>
                    <a:srgbClr val="C00000"/>
                  </a:solidFill>
                </a:rPr>
                <a:t>Module 7</a:t>
              </a:r>
            </a:p>
          </p:txBody>
        </p:sp>
        <p:sp>
          <p:nvSpPr>
            <p:cNvPr id="213" name="TextBox 212">
              <a:extLst>
                <a:ext uri="{FF2B5EF4-FFF2-40B4-BE49-F238E27FC236}">
                  <a16:creationId xmlns:a16="http://schemas.microsoft.com/office/drawing/2014/main" id="{9D315CB9-7F06-472C-65E1-AAC75EA319D3}"/>
                </a:ext>
              </a:extLst>
            </p:cNvPr>
            <p:cNvSpPr txBox="1"/>
            <p:nvPr/>
          </p:nvSpPr>
          <p:spPr>
            <a:xfrm>
              <a:off x="827666" y="2047036"/>
              <a:ext cx="763351" cy="338554"/>
            </a:xfrm>
            <a:prstGeom prst="rect">
              <a:avLst/>
            </a:prstGeom>
            <a:noFill/>
          </p:spPr>
          <p:txBody>
            <a:bodyPr wrap="none" rtlCol="0">
              <a:spAutoFit/>
            </a:bodyPr>
            <a:lstStyle/>
            <a:p>
              <a:r>
                <a:rPr lang="en-US" sz="1600" dirty="0">
                  <a:solidFill>
                    <a:srgbClr val="C00000"/>
                  </a:solidFill>
                </a:rPr>
                <a:t>Canvas</a:t>
              </a:r>
            </a:p>
          </p:txBody>
        </p:sp>
        <p:sp>
          <p:nvSpPr>
            <p:cNvPr id="214" name="TextBox 213">
              <a:extLst>
                <a:ext uri="{FF2B5EF4-FFF2-40B4-BE49-F238E27FC236}">
                  <a16:creationId xmlns:a16="http://schemas.microsoft.com/office/drawing/2014/main" id="{61195F83-7611-75B8-AB84-DAAF016030AC}"/>
                </a:ext>
              </a:extLst>
            </p:cNvPr>
            <p:cNvSpPr txBox="1"/>
            <p:nvPr/>
          </p:nvSpPr>
          <p:spPr>
            <a:xfrm>
              <a:off x="786379" y="2338284"/>
              <a:ext cx="877163" cy="338554"/>
            </a:xfrm>
            <a:prstGeom prst="rect">
              <a:avLst/>
            </a:prstGeom>
            <a:noFill/>
          </p:spPr>
          <p:txBody>
            <a:bodyPr wrap="none" rtlCol="0">
              <a:spAutoFit/>
            </a:bodyPr>
            <a:lstStyle/>
            <a:p>
              <a:r>
                <a:rPr lang="en-US" sz="1600" b="1" dirty="0">
                  <a:solidFill>
                    <a:srgbClr val="C00000"/>
                  </a:solidFill>
                </a:rPr>
                <a:t>M7 KAA</a:t>
              </a:r>
            </a:p>
          </p:txBody>
        </p:sp>
      </p:grpSp>
      <p:grpSp>
        <p:nvGrpSpPr>
          <p:cNvPr id="215" name="Group 214">
            <a:extLst>
              <a:ext uri="{FF2B5EF4-FFF2-40B4-BE49-F238E27FC236}">
                <a16:creationId xmlns:a16="http://schemas.microsoft.com/office/drawing/2014/main" id="{B77C81F8-17A2-4845-57AC-93E81522A80C}"/>
              </a:ext>
            </a:extLst>
          </p:cNvPr>
          <p:cNvGrpSpPr/>
          <p:nvPr/>
        </p:nvGrpSpPr>
        <p:grpSpPr>
          <a:xfrm>
            <a:off x="10224278" y="1802842"/>
            <a:ext cx="1334216" cy="963952"/>
            <a:chOff x="506537" y="1802843"/>
            <a:chExt cx="1334216" cy="963952"/>
          </a:xfrm>
        </p:grpSpPr>
        <p:sp>
          <p:nvSpPr>
            <p:cNvPr id="216" name="Rectangle 215">
              <a:extLst>
                <a:ext uri="{FF2B5EF4-FFF2-40B4-BE49-F238E27FC236}">
                  <a16:creationId xmlns:a16="http://schemas.microsoft.com/office/drawing/2014/main" id="{F1DB1983-82EC-DE2B-7B25-B06D91D9EFB4}"/>
                </a:ext>
              </a:extLst>
            </p:cNvPr>
            <p:cNvSpPr/>
            <p:nvPr/>
          </p:nvSpPr>
          <p:spPr>
            <a:xfrm>
              <a:off x="506537" y="1812939"/>
              <a:ext cx="1334216"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extBox 216">
              <a:extLst>
                <a:ext uri="{FF2B5EF4-FFF2-40B4-BE49-F238E27FC236}">
                  <a16:creationId xmlns:a16="http://schemas.microsoft.com/office/drawing/2014/main" id="{C8025EA9-56B9-61F9-13DF-8D4E6742DBB8}"/>
                </a:ext>
              </a:extLst>
            </p:cNvPr>
            <p:cNvSpPr txBox="1"/>
            <p:nvPr/>
          </p:nvSpPr>
          <p:spPr>
            <a:xfrm>
              <a:off x="701112" y="1802843"/>
              <a:ext cx="982961" cy="338554"/>
            </a:xfrm>
            <a:prstGeom prst="rect">
              <a:avLst/>
            </a:prstGeom>
            <a:noFill/>
          </p:spPr>
          <p:txBody>
            <a:bodyPr wrap="none" rtlCol="0">
              <a:spAutoFit/>
            </a:bodyPr>
            <a:lstStyle/>
            <a:p>
              <a:r>
                <a:rPr lang="en-US" sz="1600" dirty="0">
                  <a:solidFill>
                    <a:srgbClr val="C00000"/>
                  </a:solidFill>
                </a:rPr>
                <a:t>Module 8</a:t>
              </a:r>
            </a:p>
          </p:txBody>
        </p:sp>
        <p:sp>
          <p:nvSpPr>
            <p:cNvPr id="218" name="TextBox 217">
              <a:extLst>
                <a:ext uri="{FF2B5EF4-FFF2-40B4-BE49-F238E27FC236}">
                  <a16:creationId xmlns:a16="http://schemas.microsoft.com/office/drawing/2014/main" id="{D39255D4-B3EA-89FE-E487-1B6BC3E00603}"/>
                </a:ext>
              </a:extLst>
            </p:cNvPr>
            <p:cNvSpPr txBox="1"/>
            <p:nvPr/>
          </p:nvSpPr>
          <p:spPr>
            <a:xfrm>
              <a:off x="827666" y="2047036"/>
              <a:ext cx="763351" cy="338554"/>
            </a:xfrm>
            <a:prstGeom prst="rect">
              <a:avLst/>
            </a:prstGeom>
            <a:noFill/>
          </p:spPr>
          <p:txBody>
            <a:bodyPr wrap="none" rtlCol="0">
              <a:spAutoFit/>
            </a:bodyPr>
            <a:lstStyle/>
            <a:p>
              <a:r>
                <a:rPr lang="en-US" sz="1600" dirty="0">
                  <a:solidFill>
                    <a:srgbClr val="C00000"/>
                  </a:solidFill>
                </a:rPr>
                <a:t>Canvas</a:t>
              </a:r>
            </a:p>
          </p:txBody>
        </p:sp>
        <p:sp>
          <p:nvSpPr>
            <p:cNvPr id="219" name="TextBox 218">
              <a:extLst>
                <a:ext uri="{FF2B5EF4-FFF2-40B4-BE49-F238E27FC236}">
                  <a16:creationId xmlns:a16="http://schemas.microsoft.com/office/drawing/2014/main" id="{7D86FAB3-C570-7F9A-2EEF-4BE2C0BCDCD3}"/>
                </a:ext>
              </a:extLst>
            </p:cNvPr>
            <p:cNvSpPr txBox="1"/>
            <p:nvPr/>
          </p:nvSpPr>
          <p:spPr>
            <a:xfrm>
              <a:off x="786379" y="2338284"/>
              <a:ext cx="877163" cy="338554"/>
            </a:xfrm>
            <a:prstGeom prst="rect">
              <a:avLst/>
            </a:prstGeom>
            <a:noFill/>
          </p:spPr>
          <p:txBody>
            <a:bodyPr wrap="none" rtlCol="0">
              <a:spAutoFit/>
            </a:bodyPr>
            <a:lstStyle/>
            <a:p>
              <a:r>
                <a:rPr lang="en-US" sz="1600" b="1" dirty="0">
                  <a:solidFill>
                    <a:srgbClr val="C00000"/>
                  </a:solidFill>
                </a:rPr>
                <a:t>M8 KAA</a:t>
              </a:r>
            </a:p>
          </p:txBody>
        </p:sp>
      </p:grpSp>
      <p:sp>
        <p:nvSpPr>
          <p:cNvPr id="220" name="TextBox 219">
            <a:extLst>
              <a:ext uri="{FF2B5EF4-FFF2-40B4-BE49-F238E27FC236}">
                <a16:creationId xmlns:a16="http://schemas.microsoft.com/office/drawing/2014/main" id="{C28C40B0-6A3C-A503-6E8B-4E0AD6C8EE1E}"/>
              </a:ext>
            </a:extLst>
          </p:cNvPr>
          <p:cNvSpPr txBox="1"/>
          <p:nvPr/>
        </p:nvSpPr>
        <p:spPr>
          <a:xfrm>
            <a:off x="2541323" y="4447220"/>
            <a:ext cx="1441100" cy="584775"/>
          </a:xfrm>
          <a:prstGeom prst="rect">
            <a:avLst/>
          </a:prstGeom>
          <a:noFill/>
        </p:spPr>
        <p:txBody>
          <a:bodyPr wrap="none" rtlCol="0">
            <a:spAutoFit/>
          </a:bodyPr>
          <a:lstStyle/>
          <a:p>
            <a:pPr algn="ctr"/>
            <a:r>
              <a:rPr lang="en-US" sz="1600" b="1" dirty="0">
                <a:solidFill>
                  <a:srgbClr val="C00000"/>
                </a:solidFill>
              </a:rPr>
              <a:t>Performance</a:t>
            </a:r>
          </a:p>
          <a:p>
            <a:pPr algn="ctr"/>
            <a:r>
              <a:rPr lang="en-US" sz="1600" b="1" dirty="0">
                <a:solidFill>
                  <a:srgbClr val="C00000"/>
                </a:solidFill>
              </a:rPr>
              <a:t>Assessment #1</a:t>
            </a:r>
          </a:p>
        </p:txBody>
      </p:sp>
      <p:cxnSp>
        <p:nvCxnSpPr>
          <p:cNvPr id="222" name="Straight Arrow Connector 221">
            <a:extLst>
              <a:ext uri="{FF2B5EF4-FFF2-40B4-BE49-F238E27FC236}">
                <a16:creationId xmlns:a16="http://schemas.microsoft.com/office/drawing/2014/main" id="{D7361D8A-C353-0173-40B8-CB34199341B5}"/>
              </a:ext>
            </a:extLst>
          </p:cNvPr>
          <p:cNvCxnSpPr>
            <a:cxnSpLocks/>
          </p:cNvCxnSpPr>
          <p:nvPr/>
        </p:nvCxnSpPr>
        <p:spPr>
          <a:xfrm flipV="1">
            <a:off x="3261873" y="3783061"/>
            <a:ext cx="0" cy="62232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4" name="TextBox 223">
            <a:extLst>
              <a:ext uri="{FF2B5EF4-FFF2-40B4-BE49-F238E27FC236}">
                <a16:creationId xmlns:a16="http://schemas.microsoft.com/office/drawing/2014/main" id="{567C71BD-9464-007E-E815-DF9538D06376}"/>
              </a:ext>
            </a:extLst>
          </p:cNvPr>
          <p:cNvSpPr txBox="1"/>
          <p:nvPr/>
        </p:nvSpPr>
        <p:spPr>
          <a:xfrm>
            <a:off x="5305440" y="4447220"/>
            <a:ext cx="1441100" cy="584775"/>
          </a:xfrm>
          <a:prstGeom prst="rect">
            <a:avLst/>
          </a:prstGeom>
          <a:noFill/>
        </p:spPr>
        <p:txBody>
          <a:bodyPr wrap="none" rtlCol="0">
            <a:spAutoFit/>
          </a:bodyPr>
          <a:lstStyle/>
          <a:p>
            <a:pPr algn="ctr"/>
            <a:r>
              <a:rPr lang="en-US" sz="1600" b="1" dirty="0">
                <a:solidFill>
                  <a:srgbClr val="C00000"/>
                </a:solidFill>
              </a:rPr>
              <a:t>Performance</a:t>
            </a:r>
          </a:p>
          <a:p>
            <a:pPr algn="ctr"/>
            <a:r>
              <a:rPr lang="en-US" sz="1600" b="1" dirty="0">
                <a:solidFill>
                  <a:srgbClr val="C00000"/>
                </a:solidFill>
              </a:rPr>
              <a:t>Assessment #2</a:t>
            </a:r>
          </a:p>
        </p:txBody>
      </p:sp>
      <p:cxnSp>
        <p:nvCxnSpPr>
          <p:cNvPr id="225" name="Straight Arrow Connector 224">
            <a:extLst>
              <a:ext uri="{FF2B5EF4-FFF2-40B4-BE49-F238E27FC236}">
                <a16:creationId xmlns:a16="http://schemas.microsoft.com/office/drawing/2014/main" id="{AE953235-E366-B31E-DB05-4F696253EE00}"/>
              </a:ext>
            </a:extLst>
          </p:cNvPr>
          <p:cNvCxnSpPr>
            <a:cxnSpLocks/>
            <a:stCxn id="224" idx="0"/>
          </p:cNvCxnSpPr>
          <p:nvPr/>
        </p:nvCxnSpPr>
        <p:spPr>
          <a:xfrm flipV="1">
            <a:off x="6025990" y="3768120"/>
            <a:ext cx="0" cy="6791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6" name="TextBox 225">
            <a:extLst>
              <a:ext uri="{FF2B5EF4-FFF2-40B4-BE49-F238E27FC236}">
                <a16:creationId xmlns:a16="http://schemas.microsoft.com/office/drawing/2014/main" id="{1BDA96C3-5E92-E9CB-DC65-5407C80BB970}"/>
              </a:ext>
            </a:extLst>
          </p:cNvPr>
          <p:cNvSpPr txBox="1"/>
          <p:nvPr/>
        </p:nvSpPr>
        <p:spPr>
          <a:xfrm>
            <a:off x="8081141" y="4447220"/>
            <a:ext cx="1441100" cy="584775"/>
          </a:xfrm>
          <a:prstGeom prst="rect">
            <a:avLst/>
          </a:prstGeom>
          <a:noFill/>
        </p:spPr>
        <p:txBody>
          <a:bodyPr wrap="none" rtlCol="0">
            <a:spAutoFit/>
          </a:bodyPr>
          <a:lstStyle/>
          <a:p>
            <a:pPr algn="ctr"/>
            <a:r>
              <a:rPr lang="en-US" sz="1600" b="1" dirty="0">
                <a:solidFill>
                  <a:srgbClr val="C00000"/>
                </a:solidFill>
              </a:rPr>
              <a:t>Performance</a:t>
            </a:r>
          </a:p>
          <a:p>
            <a:pPr algn="ctr"/>
            <a:r>
              <a:rPr lang="en-US" sz="1600" b="1" dirty="0">
                <a:solidFill>
                  <a:srgbClr val="C00000"/>
                </a:solidFill>
              </a:rPr>
              <a:t>Assessment #3</a:t>
            </a:r>
          </a:p>
        </p:txBody>
      </p:sp>
      <p:cxnSp>
        <p:nvCxnSpPr>
          <p:cNvPr id="227" name="Straight Arrow Connector 226">
            <a:extLst>
              <a:ext uri="{FF2B5EF4-FFF2-40B4-BE49-F238E27FC236}">
                <a16:creationId xmlns:a16="http://schemas.microsoft.com/office/drawing/2014/main" id="{4E7E9367-2599-26C2-C714-C2A4024B4DDB}"/>
              </a:ext>
            </a:extLst>
          </p:cNvPr>
          <p:cNvCxnSpPr>
            <a:cxnSpLocks/>
          </p:cNvCxnSpPr>
          <p:nvPr/>
        </p:nvCxnSpPr>
        <p:spPr>
          <a:xfrm flipV="1">
            <a:off x="8801691" y="3776598"/>
            <a:ext cx="0" cy="62232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8" name="TextBox 227">
            <a:extLst>
              <a:ext uri="{FF2B5EF4-FFF2-40B4-BE49-F238E27FC236}">
                <a16:creationId xmlns:a16="http://schemas.microsoft.com/office/drawing/2014/main" id="{DA97674C-3C10-E56B-59C5-57AA15340682}"/>
              </a:ext>
            </a:extLst>
          </p:cNvPr>
          <p:cNvSpPr txBox="1"/>
          <p:nvPr/>
        </p:nvSpPr>
        <p:spPr>
          <a:xfrm>
            <a:off x="10349506" y="4447220"/>
            <a:ext cx="1441100" cy="584775"/>
          </a:xfrm>
          <a:prstGeom prst="rect">
            <a:avLst/>
          </a:prstGeom>
          <a:noFill/>
        </p:spPr>
        <p:txBody>
          <a:bodyPr wrap="none" rtlCol="0">
            <a:spAutoFit/>
          </a:bodyPr>
          <a:lstStyle/>
          <a:p>
            <a:pPr algn="ctr"/>
            <a:r>
              <a:rPr lang="en-US" sz="1600" b="1" dirty="0">
                <a:solidFill>
                  <a:srgbClr val="C00000"/>
                </a:solidFill>
              </a:rPr>
              <a:t>Performance</a:t>
            </a:r>
          </a:p>
          <a:p>
            <a:pPr algn="ctr"/>
            <a:r>
              <a:rPr lang="en-US" sz="1600" b="1" dirty="0">
                <a:solidFill>
                  <a:srgbClr val="C00000"/>
                </a:solidFill>
              </a:rPr>
              <a:t>Assessment #4</a:t>
            </a:r>
          </a:p>
        </p:txBody>
      </p:sp>
      <p:cxnSp>
        <p:nvCxnSpPr>
          <p:cNvPr id="229" name="Straight Arrow Connector 228">
            <a:extLst>
              <a:ext uri="{FF2B5EF4-FFF2-40B4-BE49-F238E27FC236}">
                <a16:creationId xmlns:a16="http://schemas.microsoft.com/office/drawing/2014/main" id="{D8FE1123-E407-6B31-D985-EF5C7C5E57A8}"/>
              </a:ext>
            </a:extLst>
          </p:cNvPr>
          <p:cNvCxnSpPr>
            <a:cxnSpLocks/>
          </p:cNvCxnSpPr>
          <p:nvPr/>
        </p:nvCxnSpPr>
        <p:spPr>
          <a:xfrm flipV="1">
            <a:off x="11566103" y="3759155"/>
            <a:ext cx="0" cy="62232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52CDA98-AB86-6859-F4F0-5D4D5EBBB5BE}"/>
              </a:ext>
            </a:extLst>
          </p:cNvPr>
          <p:cNvSpPr txBox="1"/>
          <p:nvPr/>
        </p:nvSpPr>
        <p:spPr>
          <a:xfrm>
            <a:off x="502222" y="5295183"/>
            <a:ext cx="8705075" cy="461665"/>
          </a:xfrm>
          <a:prstGeom prst="rect">
            <a:avLst/>
          </a:prstGeom>
          <a:noFill/>
        </p:spPr>
        <p:txBody>
          <a:bodyPr wrap="none" rtlCol="0">
            <a:spAutoFit/>
          </a:bodyPr>
          <a:lstStyle/>
          <a:p>
            <a:r>
              <a:rPr lang="en-US" sz="2400" dirty="0">
                <a:solidFill>
                  <a:srgbClr val="C00000"/>
                </a:solidFill>
              </a:rPr>
              <a:t>Students &amp; Faculty make 16 trips to campus for this semester course</a:t>
            </a:r>
          </a:p>
        </p:txBody>
      </p:sp>
      <p:sp>
        <p:nvSpPr>
          <p:cNvPr id="23" name="TextBox 22">
            <a:extLst>
              <a:ext uri="{FF2B5EF4-FFF2-40B4-BE49-F238E27FC236}">
                <a16:creationId xmlns:a16="http://schemas.microsoft.com/office/drawing/2014/main" id="{E222EE94-34AB-8071-4792-A070DE250E36}"/>
              </a:ext>
            </a:extLst>
          </p:cNvPr>
          <p:cNvSpPr txBox="1"/>
          <p:nvPr/>
        </p:nvSpPr>
        <p:spPr>
          <a:xfrm>
            <a:off x="502222" y="5906105"/>
            <a:ext cx="5980035" cy="461665"/>
          </a:xfrm>
          <a:prstGeom prst="rect">
            <a:avLst/>
          </a:prstGeom>
          <a:noFill/>
        </p:spPr>
        <p:txBody>
          <a:bodyPr wrap="none" rtlCol="0">
            <a:spAutoFit/>
          </a:bodyPr>
          <a:lstStyle/>
          <a:p>
            <a:r>
              <a:rPr lang="en-US" sz="2400" dirty="0">
                <a:solidFill>
                  <a:srgbClr val="C00000"/>
                </a:solidFill>
              </a:rPr>
              <a:t>Pace is set by student learning and completion</a:t>
            </a:r>
          </a:p>
        </p:txBody>
      </p:sp>
    </p:spTree>
    <p:extLst>
      <p:ext uri="{BB962C8B-B14F-4D97-AF65-F5344CB8AC3E}">
        <p14:creationId xmlns:p14="http://schemas.microsoft.com/office/powerpoint/2010/main" val="629702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620D390C-D910-4EA8-C5E6-D469E0577533}"/>
              </a:ext>
            </a:extLst>
          </p:cNvPr>
          <p:cNvPicPr>
            <a:picLocks noChangeAspect="1"/>
          </p:cNvPicPr>
          <p:nvPr/>
        </p:nvPicPr>
        <p:blipFill>
          <a:blip r:embed="rId2"/>
          <a:stretch>
            <a:fillRect/>
          </a:stretch>
        </p:blipFill>
        <p:spPr>
          <a:xfrm>
            <a:off x="438119" y="1562879"/>
            <a:ext cx="11417276" cy="5222107"/>
          </a:xfrm>
          <a:prstGeom prst="rect">
            <a:avLst/>
          </a:prstGeom>
        </p:spPr>
      </p:pic>
      <p:sp>
        <p:nvSpPr>
          <p:cNvPr id="205" name="TextBox 204">
            <a:extLst>
              <a:ext uri="{FF2B5EF4-FFF2-40B4-BE49-F238E27FC236}">
                <a16:creationId xmlns:a16="http://schemas.microsoft.com/office/drawing/2014/main" id="{4DB4DA84-32BB-6802-4A44-B2BC55137AF5}"/>
              </a:ext>
            </a:extLst>
          </p:cNvPr>
          <p:cNvSpPr txBox="1"/>
          <p:nvPr/>
        </p:nvSpPr>
        <p:spPr>
          <a:xfrm>
            <a:off x="1096825" y="0"/>
            <a:ext cx="6652399" cy="584775"/>
          </a:xfrm>
          <a:prstGeom prst="rect">
            <a:avLst/>
          </a:prstGeom>
          <a:noFill/>
        </p:spPr>
        <p:txBody>
          <a:bodyPr wrap="none" rtlCol="0">
            <a:spAutoFit/>
          </a:bodyPr>
          <a:lstStyle/>
          <a:p>
            <a:r>
              <a:rPr lang="en-US" sz="3200" dirty="0">
                <a:solidFill>
                  <a:srgbClr val="0070C0"/>
                </a:solidFill>
              </a:rPr>
              <a:t>Competency-based Hybrid PLC Course:</a:t>
            </a:r>
          </a:p>
        </p:txBody>
      </p:sp>
      <p:pic>
        <p:nvPicPr>
          <p:cNvPr id="206" name="Picture 205">
            <a:extLst>
              <a:ext uri="{FF2B5EF4-FFF2-40B4-BE49-F238E27FC236}">
                <a16:creationId xmlns:a16="http://schemas.microsoft.com/office/drawing/2014/main" id="{59826A38-7A0E-C13A-0CB9-7B263E4F83B4}"/>
              </a:ext>
            </a:extLst>
          </p:cNvPr>
          <p:cNvPicPr>
            <a:picLocks noChangeAspect="1"/>
          </p:cNvPicPr>
          <p:nvPr/>
        </p:nvPicPr>
        <p:blipFill>
          <a:blip r:embed="rId3"/>
          <a:stretch>
            <a:fillRect/>
          </a:stretch>
        </p:blipFill>
        <p:spPr>
          <a:xfrm>
            <a:off x="38100" y="0"/>
            <a:ext cx="969828" cy="1175152"/>
          </a:xfrm>
          <a:prstGeom prst="rect">
            <a:avLst/>
          </a:prstGeom>
        </p:spPr>
      </p:pic>
      <p:sp>
        <p:nvSpPr>
          <p:cNvPr id="23" name="TextBox 22">
            <a:extLst>
              <a:ext uri="{FF2B5EF4-FFF2-40B4-BE49-F238E27FC236}">
                <a16:creationId xmlns:a16="http://schemas.microsoft.com/office/drawing/2014/main" id="{E222EE94-34AB-8071-4792-A070DE250E36}"/>
              </a:ext>
            </a:extLst>
          </p:cNvPr>
          <p:cNvSpPr txBox="1"/>
          <p:nvPr/>
        </p:nvSpPr>
        <p:spPr>
          <a:xfrm>
            <a:off x="438119" y="4915028"/>
            <a:ext cx="5980035" cy="461665"/>
          </a:xfrm>
          <a:prstGeom prst="rect">
            <a:avLst/>
          </a:prstGeom>
          <a:noFill/>
        </p:spPr>
        <p:txBody>
          <a:bodyPr wrap="none" rtlCol="0">
            <a:spAutoFit/>
          </a:bodyPr>
          <a:lstStyle/>
          <a:p>
            <a:r>
              <a:rPr lang="en-US" sz="2400" dirty="0">
                <a:solidFill>
                  <a:srgbClr val="C00000"/>
                </a:solidFill>
              </a:rPr>
              <a:t>Pace is set by student learning and completion</a:t>
            </a:r>
          </a:p>
        </p:txBody>
      </p:sp>
      <p:sp>
        <p:nvSpPr>
          <p:cNvPr id="37" name="TextBox 36">
            <a:extLst>
              <a:ext uri="{FF2B5EF4-FFF2-40B4-BE49-F238E27FC236}">
                <a16:creationId xmlns:a16="http://schemas.microsoft.com/office/drawing/2014/main" id="{15F75663-070C-FB80-517E-8DBBC53465DC}"/>
              </a:ext>
            </a:extLst>
          </p:cNvPr>
          <p:cNvSpPr txBox="1"/>
          <p:nvPr/>
        </p:nvSpPr>
        <p:spPr>
          <a:xfrm>
            <a:off x="438119" y="5533587"/>
            <a:ext cx="6311728" cy="461665"/>
          </a:xfrm>
          <a:prstGeom prst="rect">
            <a:avLst/>
          </a:prstGeom>
          <a:noFill/>
        </p:spPr>
        <p:txBody>
          <a:bodyPr wrap="none" rtlCol="0">
            <a:spAutoFit/>
          </a:bodyPr>
          <a:lstStyle/>
          <a:p>
            <a:r>
              <a:rPr lang="en-US" sz="2400" dirty="0">
                <a:solidFill>
                  <a:srgbClr val="C00000"/>
                </a:solidFill>
              </a:rPr>
              <a:t>All students finish with the same level of learning</a:t>
            </a:r>
          </a:p>
        </p:txBody>
      </p:sp>
    </p:spTree>
    <p:extLst>
      <p:ext uri="{BB962C8B-B14F-4D97-AF65-F5344CB8AC3E}">
        <p14:creationId xmlns:p14="http://schemas.microsoft.com/office/powerpoint/2010/main" val="3066290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37186" y="203294"/>
            <a:ext cx="5891485" cy="646331"/>
          </a:xfrm>
          <a:prstGeom prst="rect">
            <a:avLst/>
          </a:prstGeom>
          <a:noFill/>
        </p:spPr>
        <p:txBody>
          <a:bodyPr wrap="none" rtlCol="0">
            <a:spAutoFit/>
          </a:bodyPr>
          <a:lstStyle/>
          <a:p>
            <a:r>
              <a:rPr lang="en-US" sz="3600" dirty="0">
                <a:solidFill>
                  <a:srgbClr val="C00000"/>
                </a:solidFill>
                <a:latin typeface="Times New Roman" panose="02020603050405020304" pitchFamily="18" charset="0"/>
                <a:cs typeface="Times New Roman" panose="02020603050405020304" pitchFamily="18" charset="0"/>
              </a:rPr>
              <a:t>2 Parts to the CREATE Project</a:t>
            </a:r>
          </a:p>
        </p:txBody>
      </p:sp>
      <p:pic>
        <p:nvPicPr>
          <p:cNvPr id="2" name="Picture 1">
            <a:extLst>
              <a:ext uri="{FF2B5EF4-FFF2-40B4-BE49-F238E27FC236}">
                <a16:creationId xmlns:a16="http://schemas.microsoft.com/office/drawing/2014/main" id="{909C6DCD-53E0-6A63-E691-AB16BDF0962D}"/>
              </a:ext>
            </a:extLst>
          </p:cNvPr>
          <p:cNvPicPr>
            <a:picLocks noChangeAspect="1"/>
          </p:cNvPicPr>
          <p:nvPr/>
        </p:nvPicPr>
        <p:blipFill>
          <a:blip r:embed="rId2"/>
          <a:stretch>
            <a:fillRect/>
          </a:stretch>
        </p:blipFill>
        <p:spPr>
          <a:xfrm>
            <a:off x="38100" y="0"/>
            <a:ext cx="969828" cy="1175152"/>
          </a:xfrm>
          <a:prstGeom prst="rect">
            <a:avLst/>
          </a:prstGeom>
        </p:spPr>
      </p:pic>
      <p:grpSp>
        <p:nvGrpSpPr>
          <p:cNvPr id="12" name="Group 11">
            <a:extLst>
              <a:ext uri="{FF2B5EF4-FFF2-40B4-BE49-F238E27FC236}">
                <a16:creationId xmlns:a16="http://schemas.microsoft.com/office/drawing/2014/main" id="{32A231AD-B9A5-3694-B559-4FCA899274C8}"/>
              </a:ext>
            </a:extLst>
          </p:cNvPr>
          <p:cNvGrpSpPr/>
          <p:nvPr/>
        </p:nvGrpSpPr>
        <p:grpSpPr>
          <a:xfrm>
            <a:off x="6216650" y="1643223"/>
            <a:ext cx="3765550" cy="774700"/>
            <a:chOff x="2984500" y="1073150"/>
            <a:chExt cx="3765550" cy="774700"/>
          </a:xfrm>
        </p:grpSpPr>
        <p:sp>
          <p:nvSpPr>
            <p:cNvPr id="3" name="Rectangle 2">
              <a:extLst>
                <a:ext uri="{FF2B5EF4-FFF2-40B4-BE49-F238E27FC236}">
                  <a16:creationId xmlns:a16="http://schemas.microsoft.com/office/drawing/2014/main" id="{3853F386-C544-7661-19BF-F8F0567FF118}"/>
                </a:ext>
              </a:extLst>
            </p:cNvPr>
            <p:cNvSpPr/>
            <p:nvPr/>
          </p:nvSpPr>
          <p:spPr>
            <a:xfrm>
              <a:off x="2984500" y="1073150"/>
              <a:ext cx="3765550" cy="7747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33D0432-45D4-D3EF-4388-3DA531DA4299}"/>
                </a:ext>
              </a:extLst>
            </p:cNvPr>
            <p:cNvSpPr txBox="1"/>
            <p:nvPr/>
          </p:nvSpPr>
          <p:spPr>
            <a:xfrm>
              <a:off x="3282950" y="1168112"/>
              <a:ext cx="3384550" cy="584775"/>
            </a:xfrm>
            <a:prstGeom prst="rect">
              <a:avLst/>
            </a:prstGeom>
            <a:noFill/>
          </p:spPr>
          <p:txBody>
            <a:bodyPr wrap="square" rtlCol="0">
              <a:spAutoFit/>
            </a:bodyPr>
            <a:lstStyle/>
            <a:p>
              <a:pPr algn="ctr"/>
              <a:r>
                <a:rPr lang="en-US" sz="3200" dirty="0">
                  <a:solidFill>
                    <a:srgbClr val="C00000"/>
                  </a:solidFill>
                </a:rPr>
                <a:t>Prog. Controller 1</a:t>
              </a:r>
            </a:p>
          </p:txBody>
        </p:sp>
      </p:grpSp>
      <p:grpSp>
        <p:nvGrpSpPr>
          <p:cNvPr id="13" name="Group 12">
            <a:extLst>
              <a:ext uri="{FF2B5EF4-FFF2-40B4-BE49-F238E27FC236}">
                <a16:creationId xmlns:a16="http://schemas.microsoft.com/office/drawing/2014/main" id="{2BF35001-106F-8F30-052E-EDE7EF8D4BD9}"/>
              </a:ext>
            </a:extLst>
          </p:cNvPr>
          <p:cNvGrpSpPr/>
          <p:nvPr/>
        </p:nvGrpSpPr>
        <p:grpSpPr>
          <a:xfrm>
            <a:off x="6216650" y="2417922"/>
            <a:ext cx="3765550" cy="774700"/>
            <a:chOff x="2984500" y="1847849"/>
            <a:chExt cx="3765550" cy="774700"/>
          </a:xfrm>
        </p:grpSpPr>
        <p:sp>
          <p:nvSpPr>
            <p:cNvPr id="8" name="Rectangle 7">
              <a:extLst>
                <a:ext uri="{FF2B5EF4-FFF2-40B4-BE49-F238E27FC236}">
                  <a16:creationId xmlns:a16="http://schemas.microsoft.com/office/drawing/2014/main" id="{79578313-221B-9B12-F4AD-3CD9A675E0E9}"/>
                </a:ext>
              </a:extLst>
            </p:cNvPr>
            <p:cNvSpPr/>
            <p:nvPr/>
          </p:nvSpPr>
          <p:spPr>
            <a:xfrm>
              <a:off x="2984500" y="1847849"/>
              <a:ext cx="3765550" cy="7747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227538B-2E17-BF4E-D574-337E573C937D}"/>
                </a:ext>
              </a:extLst>
            </p:cNvPr>
            <p:cNvSpPr txBox="1"/>
            <p:nvPr/>
          </p:nvSpPr>
          <p:spPr>
            <a:xfrm>
              <a:off x="3282949" y="1942811"/>
              <a:ext cx="3324935" cy="584775"/>
            </a:xfrm>
            <a:prstGeom prst="rect">
              <a:avLst/>
            </a:prstGeom>
            <a:noFill/>
          </p:spPr>
          <p:txBody>
            <a:bodyPr wrap="square" rtlCol="0">
              <a:spAutoFit/>
            </a:bodyPr>
            <a:lstStyle/>
            <a:p>
              <a:pPr algn="ctr"/>
              <a:r>
                <a:rPr lang="en-US" sz="3200" dirty="0">
                  <a:solidFill>
                    <a:srgbClr val="C00000"/>
                  </a:solidFill>
                </a:rPr>
                <a:t>Prog. Controller 2</a:t>
              </a:r>
            </a:p>
          </p:txBody>
        </p:sp>
      </p:grpSp>
      <p:grpSp>
        <p:nvGrpSpPr>
          <p:cNvPr id="14" name="Group 13">
            <a:extLst>
              <a:ext uri="{FF2B5EF4-FFF2-40B4-BE49-F238E27FC236}">
                <a16:creationId xmlns:a16="http://schemas.microsoft.com/office/drawing/2014/main" id="{E8B0C642-F809-5115-C60E-9A5A9AB92C5F}"/>
              </a:ext>
            </a:extLst>
          </p:cNvPr>
          <p:cNvGrpSpPr/>
          <p:nvPr/>
        </p:nvGrpSpPr>
        <p:grpSpPr>
          <a:xfrm>
            <a:off x="6216650" y="3192620"/>
            <a:ext cx="3848101" cy="774700"/>
            <a:chOff x="2984500" y="2654300"/>
            <a:chExt cx="3848101" cy="774700"/>
          </a:xfrm>
        </p:grpSpPr>
        <p:sp>
          <p:nvSpPr>
            <p:cNvPr id="10" name="Rectangle 9">
              <a:extLst>
                <a:ext uri="{FF2B5EF4-FFF2-40B4-BE49-F238E27FC236}">
                  <a16:creationId xmlns:a16="http://schemas.microsoft.com/office/drawing/2014/main" id="{96645888-866D-2A6F-C163-841EFAFAAF6C}"/>
                </a:ext>
              </a:extLst>
            </p:cNvPr>
            <p:cNvSpPr/>
            <p:nvPr/>
          </p:nvSpPr>
          <p:spPr>
            <a:xfrm>
              <a:off x="2984500" y="2654300"/>
              <a:ext cx="3765550" cy="7747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3CDC404-670D-7575-F940-B1688EAD8367}"/>
                </a:ext>
              </a:extLst>
            </p:cNvPr>
            <p:cNvSpPr txBox="1"/>
            <p:nvPr/>
          </p:nvSpPr>
          <p:spPr>
            <a:xfrm>
              <a:off x="3067051" y="2749262"/>
              <a:ext cx="3765550" cy="584775"/>
            </a:xfrm>
            <a:prstGeom prst="rect">
              <a:avLst/>
            </a:prstGeom>
            <a:noFill/>
          </p:spPr>
          <p:txBody>
            <a:bodyPr wrap="square" rtlCol="0">
              <a:spAutoFit/>
            </a:bodyPr>
            <a:lstStyle/>
            <a:p>
              <a:pPr algn="ctr"/>
              <a:r>
                <a:rPr lang="en-US" sz="3200" dirty="0">
                  <a:solidFill>
                    <a:srgbClr val="C00000"/>
                  </a:solidFill>
                </a:rPr>
                <a:t>Elect. Troubleshoot</a:t>
              </a:r>
            </a:p>
          </p:txBody>
        </p:sp>
      </p:grpSp>
      <p:grpSp>
        <p:nvGrpSpPr>
          <p:cNvPr id="24" name="Group 23">
            <a:extLst>
              <a:ext uri="{FF2B5EF4-FFF2-40B4-BE49-F238E27FC236}">
                <a16:creationId xmlns:a16="http://schemas.microsoft.com/office/drawing/2014/main" id="{E1C81402-7CB1-F4C1-D8BC-75AC6B2E7FC5}"/>
              </a:ext>
            </a:extLst>
          </p:cNvPr>
          <p:cNvGrpSpPr/>
          <p:nvPr/>
        </p:nvGrpSpPr>
        <p:grpSpPr>
          <a:xfrm>
            <a:off x="1549400" y="1660556"/>
            <a:ext cx="3848101" cy="774700"/>
            <a:chOff x="2984500" y="2654300"/>
            <a:chExt cx="3848101" cy="774700"/>
          </a:xfrm>
        </p:grpSpPr>
        <p:sp>
          <p:nvSpPr>
            <p:cNvPr id="25" name="Rectangle 24">
              <a:extLst>
                <a:ext uri="{FF2B5EF4-FFF2-40B4-BE49-F238E27FC236}">
                  <a16:creationId xmlns:a16="http://schemas.microsoft.com/office/drawing/2014/main" id="{995D9C17-68F6-63F6-A26A-D03681CE3E66}"/>
                </a:ext>
              </a:extLst>
            </p:cNvPr>
            <p:cNvSpPr/>
            <p:nvPr/>
          </p:nvSpPr>
          <p:spPr>
            <a:xfrm>
              <a:off x="2984500" y="2654300"/>
              <a:ext cx="3765550" cy="7747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E18980A-A203-1980-4692-749890024BA1}"/>
                </a:ext>
              </a:extLst>
            </p:cNvPr>
            <p:cNvSpPr txBox="1"/>
            <p:nvPr/>
          </p:nvSpPr>
          <p:spPr>
            <a:xfrm>
              <a:off x="3067051" y="2749262"/>
              <a:ext cx="3765550" cy="584775"/>
            </a:xfrm>
            <a:prstGeom prst="rect">
              <a:avLst/>
            </a:prstGeom>
            <a:noFill/>
          </p:spPr>
          <p:txBody>
            <a:bodyPr wrap="square" rtlCol="0">
              <a:spAutoFit/>
            </a:bodyPr>
            <a:lstStyle/>
            <a:p>
              <a:pPr algn="ctr"/>
              <a:r>
                <a:rPr lang="en-US" sz="3200" dirty="0">
                  <a:solidFill>
                    <a:srgbClr val="C00000"/>
                  </a:solidFill>
                </a:rPr>
                <a:t>Faculty Prof. Dev.</a:t>
              </a:r>
            </a:p>
          </p:txBody>
        </p:sp>
      </p:grpSp>
      <p:sp>
        <p:nvSpPr>
          <p:cNvPr id="29" name="TextBox 28">
            <a:extLst>
              <a:ext uri="{FF2B5EF4-FFF2-40B4-BE49-F238E27FC236}">
                <a16:creationId xmlns:a16="http://schemas.microsoft.com/office/drawing/2014/main" id="{15E52F80-BC08-4B2D-013A-21BEC757AD9F}"/>
              </a:ext>
            </a:extLst>
          </p:cNvPr>
          <p:cNvSpPr txBox="1"/>
          <p:nvPr/>
        </p:nvSpPr>
        <p:spPr>
          <a:xfrm>
            <a:off x="6172200" y="4080296"/>
            <a:ext cx="4159250" cy="1323439"/>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Course Conversion:</a:t>
            </a:r>
          </a:p>
          <a:p>
            <a:r>
              <a:rPr lang="en-US" sz="2000" b="1" dirty="0">
                <a:solidFill>
                  <a:srgbClr val="C00000"/>
                </a:solidFill>
                <a:latin typeface="Times New Roman" panose="02020603050405020304" pitchFamily="18" charset="0"/>
                <a:cs typeface="Times New Roman" panose="02020603050405020304" pitchFamily="18" charset="0"/>
              </a:rPr>
              <a:t>*</a:t>
            </a:r>
            <a:r>
              <a:rPr lang="en-US" sz="2000" dirty="0">
                <a:solidFill>
                  <a:srgbClr val="C00000"/>
                </a:solidFill>
                <a:latin typeface="Times New Roman" panose="02020603050405020304" pitchFamily="18" charset="0"/>
                <a:cs typeface="Times New Roman" panose="02020603050405020304" pitchFamily="18" charset="0"/>
              </a:rPr>
              <a:t>Re-Align the Curriculum</a:t>
            </a:r>
          </a:p>
          <a:p>
            <a:r>
              <a:rPr lang="en-US" sz="2000" b="1" dirty="0">
                <a:solidFill>
                  <a:srgbClr val="C00000"/>
                </a:solidFill>
                <a:latin typeface="Times New Roman" panose="02020603050405020304" pitchFamily="18" charset="0"/>
                <a:cs typeface="Times New Roman" panose="02020603050405020304" pitchFamily="18" charset="0"/>
              </a:rPr>
              <a:t>*</a:t>
            </a:r>
            <a:r>
              <a:rPr lang="en-US" sz="2000" dirty="0">
                <a:solidFill>
                  <a:srgbClr val="C00000"/>
                </a:solidFill>
                <a:latin typeface="Times New Roman" panose="02020603050405020304" pitchFamily="18" charset="0"/>
                <a:cs typeface="Times New Roman" panose="02020603050405020304" pitchFamily="18" charset="0"/>
              </a:rPr>
              <a:t>Convert the courses to a competency-based/hybrid model</a:t>
            </a:r>
          </a:p>
        </p:txBody>
      </p:sp>
      <p:sp>
        <p:nvSpPr>
          <p:cNvPr id="34" name="TextBox 33">
            <a:extLst>
              <a:ext uri="{FF2B5EF4-FFF2-40B4-BE49-F238E27FC236}">
                <a16:creationId xmlns:a16="http://schemas.microsoft.com/office/drawing/2014/main" id="{CB17E3B6-8888-0068-8B1C-7BBD3E32158D}"/>
              </a:ext>
            </a:extLst>
          </p:cNvPr>
          <p:cNvSpPr txBox="1"/>
          <p:nvPr/>
        </p:nvSpPr>
        <p:spPr>
          <a:xfrm>
            <a:off x="9982200" y="1660556"/>
            <a:ext cx="987771" cy="707886"/>
          </a:xfrm>
          <a:prstGeom prst="rect">
            <a:avLst/>
          </a:prstGeom>
          <a:noFill/>
        </p:spPr>
        <p:txBody>
          <a:bodyPr wrap="non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Mike &amp;</a:t>
            </a:r>
          </a:p>
          <a:p>
            <a:r>
              <a:rPr lang="en-US" sz="2000" dirty="0">
                <a:solidFill>
                  <a:srgbClr val="C00000"/>
                </a:solidFill>
                <a:latin typeface="Times New Roman" panose="02020603050405020304" pitchFamily="18" charset="0"/>
                <a:cs typeface="Times New Roman" panose="02020603050405020304" pitchFamily="18" charset="0"/>
              </a:rPr>
              <a:t>Scott</a:t>
            </a:r>
          </a:p>
        </p:txBody>
      </p:sp>
      <p:sp>
        <p:nvSpPr>
          <p:cNvPr id="36" name="TextBox 35">
            <a:extLst>
              <a:ext uri="{FF2B5EF4-FFF2-40B4-BE49-F238E27FC236}">
                <a16:creationId xmlns:a16="http://schemas.microsoft.com/office/drawing/2014/main" id="{5F38A508-B810-0B57-075C-37B966A9C622}"/>
              </a:ext>
            </a:extLst>
          </p:cNvPr>
          <p:cNvSpPr txBox="1"/>
          <p:nvPr/>
        </p:nvSpPr>
        <p:spPr>
          <a:xfrm>
            <a:off x="9994899" y="2464833"/>
            <a:ext cx="987771" cy="707886"/>
          </a:xfrm>
          <a:prstGeom prst="rect">
            <a:avLst/>
          </a:prstGeom>
          <a:noFill/>
        </p:spPr>
        <p:txBody>
          <a:bodyPr wrap="non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Mike &amp;</a:t>
            </a:r>
          </a:p>
          <a:p>
            <a:r>
              <a:rPr lang="en-US" sz="2000" dirty="0">
                <a:solidFill>
                  <a:srgbClr val="C00000"/>
                </a:solidFill>
                <a:latin typeface="Times New Roman" panose="02020603050405020304" pitchFamily="18" charset="0"/>
                <a:cs typeface="Times New Roman" panose="02020603050405020304" pitchFamily="18" charset="0"/>
              </a:rPr>
              <a:t>Scott</a:t>
            </a:r>
          </a:p>
        </p:txBody>
      </p:sp>
      <p:sp>
        <p:nvSpPr>
          <p:cNvPr id="37" name="TextBox 36">
            <a:extLst>
              <a:ext uri="{FF2B5EF4-FFF2-40B4-BE49-F238E27FC236}">
                <a16:creationId xmlns:a16="http://schemas.microsoft.com/office/drawing/2014/main" id="{0C33D6CA-4CAA-5EFF-74A2-EF96EE47C986}"/>
              </a:ext>
            </a:extLst>
          </p:cNvPr>
          <p:cNvSpPr txBox="1"/>
          <p:nvPr/>
        </p:nvSpPr>
        <p:spPr>
          <a:xfrm>
            <a:off x="1549400" y="2530218"/>
            <a:ext cx="4159250" cy="3477875"/>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Develop Faculty Skillset:</a:t>
            </a:r>
          </a:p>
          <a:p>
            <a:r>
              <a:rPr lang="en-US" sz="2000" b="1" dirty="0">
                <a:solidFill>
                  <a:srgbClr val="C00000"/>
                </a:solidFill>
                <a:latin typeface="Times New Roman" panose="02020603050405020304" pitchFamily="18" charset="0"/>
                <a:cs typeface="Times New Roman" panose="02020603050405020304" pitchFamily="18" charset="0"/>
              </a:rPr>
              <a:t>*</a:t>
            </a:r>
            <a:r>
              <a:rPr lang="en-US" sz="2000" dirty="0">
                <a:solidFill>
                  <a:srgbClr val="C00000"/>
                </a:solidFill>
                <a:latin typeface="Times New Roman" panose="02020603050405020304" pitchFamily="18" charset="0"/>
                <a:cs typeface="Times New Roman" panose="02020603050405020304" pitchFamily="18" charset="0"/>
              </a:rPr>
              <a:t>Convert technical courses to a CB/Hybrid model</a:t>
            </a:r>
          </a:p>
          <a:p>
            <a:r>
              <a:rPr lang="en-US" sz="2000" b="1" dirty="0">
                <a:solidFill>
                  <a:srgbClr val="C00000"/>
                </a:solidFill>
                <a:latin typeface="Times New Roman" panose="02020603050405020304" pitchFamily="18" charset="0"/>
                <a:cs typeface="Times New Roman" panose="02020603050405020304" pitchFamily="18" charset="0"/>
              </a:rPr>
              <a:t>*</a:t>
            </a:r>
            <a:r>
              <a:rPr lang="en-US" sz="2000" dirty="0">
                <a:solidFill>
                  <a:srgbClr val="C00000"/>
                </a:solidFill>
                <a:latin typeface="Times New Roman" panose="02020603050405020304" pitchFamily="18" charset="0"/>
                <a:cs typeface="Times New Roman" panose="02020603050405020304" pitchFamily="18" charset="0"/>
              </a:rPr>
              <a:t>Effectively teach the CB/Hybrid courses</a:t>
            </a:r>
          </a:p>
          <a:p>
            <a:r>
              <a:rPr lang="en-US" sz="2000" b="1" dirty="0">
                <a:solidFill>
                  <a:srgbClr val="C00000"/>
                </a:solidFill>
                <a:latin typeface="Times New Roman" panose="02020603050405020304" pitchFamily="18" charset="0"/>
                <a:cs typeface="Times New Roman" panose="02020603050405020304" pitchFamily="18" charset="0"/>
              </a:rPr>
              <a:t>Prepare the Faculty to:</a:t>
            </a:r>
          </a:p>
          <a:p>
            <a:r>
              <a:rPr lang="en-US" sz="2000" dirty="0">
                <a:solidFill>
                  <a:srgbClr val="C00000"/>
                </a:solidFill>
                <a:latin typeface="Times New Roman" panose="02020603050405020304" pitchFamily="18" charset="0"/>
                <a:cs typeface="Times New Roman" panose="02020603050405020304" pitchFamily="18" charset="0"/>
              </a:rPr>
              <a:t>*Utilize OER material for teaching</a:t>
            </a:r>
          </a:p>
          <a:p>
            <a:r>
              <a:rPr lang="en-US" sz="2000" dirty="0">
                <a:solidFill>
                  <a:srgbClr val="C00000"/>
                </a:solidFill>
                <a:latin typeface="Times New Roman" panose="02020603050405020304" pitchFamily="18" charset="0"/>
                <a:cs typeface="Times New Roman" panose="02020603050405020304" pitchFamily="18" charset="0"/>
              </a:rPr>
              <a:t>*Develop online learning objects:</a:t>
            </a:r>
          </a:p>
          <a:p>
            <a:r>
              <a:rPr lang="en-US" sz="2000" dirty="0">
                <a:solidFill>
                  <a:srgbClr val="C00000"/>
                </a:solidFill>
                <a:latin typeface="Times New Roman" panose="02020603050405020304" pitchFamily="18" charset="0"/>
                <a:cs typeface="Times New Roman" panose="02020603050405020304" pitchFamily="18" charset="0"/>
              </a:rPr>
              <a:t>   *Videos, simulations &amp; PPT/PDF</a:t>
            </a:r>
          </a:p>
          <a:p>
            <a:r>
              <a:rPr lang="en-US" sz="2000" dirty="0">
                <a:solidFill>
                  <a:srgbClr val="C00000"/>
                </a:solidFill>
                <a:latin typeface="Times New Roman" panose="02020603050405020304" pitchFamily="18" charset="0"/>
                <a:cs typeface="Times New Roman" panose="02020603050405020304" pitchFamily="18" charset="0"/>
              </a:rPr>
              <a:t>*Deliver instruction in a CB/Hybrid model</a:t>
            </a:r>
          </a:p>
        </p:txBody>
      </p:sp>
    </p:spTree>
    <p:extLst>
      <p:ext uri="{BB962C8B-B14F-4D97-AF65-F5344CB8AC3E}">
        <p14:creationId xmlns:p14="http://schemas.microsoft.com/office/powerpoint/2010/main" val="3395067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4201" y="1327945"/>
            <a:ext cx="10896600" cy="5324535"/>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Module 0 – Overview of Industrial Technologies Hybrid Course Model</a:t>
            </a:r>
          </a:p>
          <a:p>
            <a:endParaRPr lang="en-US" sz="2000" dirty="0">
              <a:solidFill>
                <a:srgbClr val="0070C0"/>
              </a:solidFill>
              <a:latin typeface="Times New Roman" panose="02020603050405020304" pitchFamily="18" charset="0"/>
              <a:cs typeface="Times New Roman" panose="02020603050405020304" pitchFamily="18" charset="0"/>
            </a:endParaRPr>
          </a:p>
          <a:p>
            <a:r>
              <a:rPr lang="en-US" sz="2000" dirty="0">
                <a:solidFill>
                  <a:srgbClr val="0070C0"/>
                </a:solidFill>
                <a:latin typeface="Times New Roman" panose="02020603050405020304" pitchFamily="18" charset="0"/>
                <a:cs typeface="Times New Roman" panose="02020603050405020304" pitchFamily="18" charset="0"/>
              </a:rPr>
              <a:t>Module 1 – Troubleshooting Electrical Circuits I (Festo AC/DC Training Units)</a:t>
            </a:r>
          </a:p>
          <a:p>
            <a:endParaRPr lang="en-US" sz="2000" dirty="0">
              <a:solidFill>
                <a:srgbClr val="0070C0"/>
              </a:solidFill>
              <a:latin typeface="Times New Roman" panose="02020603050405020304" pitchFamily="18" charset="0"/>
              <a:cs typeface="Times New Roman" panose="02020603050405020304" pitchFamily="18" charset="0"/>
            </a:endParaRPr>
          </a:p>
          <a:p>
            <a:r>
              <a:rPr lang="en-US" sz="2000" dirty="0">
                <a:solidFill>
                  <a:srgbClr val="0070C0"/>
                </a:solidFill>
                <a:latin typeface="Times New Roman" panose="02020603050405020304" pitchFamily="18" charset="0"/>
                <a:cs typeface="Times New Roman" panose="02020603050405020304" pitchFamily="18" charset="0"/>
              </a:rPr>
              <a:t>Module 2 – Troubleshooting Electrical Circuits II (Festo AC/DC Training Units)</a:t>
            </a:r>
          </a:p>
          <a:p>
            <a:endParaRPr lang="en-US" sz="2000" dirty="0">
              <a:solidFill>
                <a:srgbClr val="0070C0"/>
              </a:solidFill>
              <a:latin typeface="Times New Roman" panose="02020603050405020304" pitchFamily="18" charset="0"/>
              <a:cs typeface="Times New Roman" panose="02020603050405020304" pitchFamily="18" charset="0"/>
            </a:endParaRPr>
          </a:p>
          <a:p>
            <a:r>
              <a:rPr lang="en-US" sz="2000" dirty="0">
                <a:solidFill>
                  <a:srgbClr val="0070C0"/>
                </a:solidFill>
                <a:latin typeface="Times New Roman" panose="02020603050405020304" pitchFamily="18" charset="0"/>
                <a:cs typeface="Times New Roman" panose="02020603050405020304" pitchFamily="18" charset="0"/>
              </a:rPr>
              <a:t>Module 3 – Pneumatic Symbols and Circuits (Festo didactic pneumatics equipment)</a:t>
            </a:r>
          </a:p>
          <a:p>
            <a:endParaRPr lang="en-US" sz="2000" dirty="0">
              <a:solidFill>
                <a:srgbClr val="0070C0"/>
              </a:solidFill>
              <a:latin typeface="Times New Roman" panose="02020603050405020304" pitchFamily="18" charset="0"/>
              <a:cs typeface="Times New Roman" panose="02020603050405020304" pitchFamily="18" charset="0"/>
            </a:endParaRPr>
          </a:p>
          <a:p>
            <a:r>
              <a:rPr lang="en-US" sz="2000" dirty="0">
                <a:solidFill>
                  <a:srgbClr val="0070C0"/>
                </a:solidFill>
                <a:latin typeface="Times New Roman" panose="02020603050405020304" pitchFamily="18" charset="0"/>
                <a:cs typeface="Times New Roman" panose="02020603050405020304" pitchFamily="18" charset="0"/>
              </a:rPr>
              <a:t>Module 4 – PLC Operation &amp; Troubleshooting (AB CompactLogix &amp; ControlLogix)</a:t>
            </a:r>
          </a:p>
          <a:p>
            <a:endParaRPr lang="en-US" sz="2000" dirty="0">
              <a:solidFill>
                <a:srgbClr val="0070C0"/>
              </a:solidFill>
              <a:latin typeface="Times New Roman" panose="02020603050405020304" pitchFamily="18" charset="0"/>
              <a:cs typeface="Times New Roman" panose="02020603050405020304" pitchFamily="18" charset="0"/>
            </a:endParaRPr>
          </a:p>
          <a:p>
            <a:r>
              <a:rPr lang="en-US" sz="2000" dirty="0">
                <a:solidFill>
                  <a:srgbClr val="0070C0"/>
                </a:solidFill>
                <a:latin typeface="Times New Roman" panose="02020603050405020304" pitchFamily="18" charset="0"/>
                <a:cs typeface="Times New Roman" panose="02020603050405020304" pitchFamily="18" charset="0"/>
              </a:rPr>
              <a:t>Module 5 – Pneumatic Circuits Controlled by Electrical/PLC Circuits</a:t>
            </a:r>
          </a:p>
          <a:p>
            <a:endParaRPr lang="en-US" sz="2000" dirty="0">
              <a:solidFill>
                <a:srgbClr val="0070C0"/>
              </a:solidFill>
              <a:latin typeface="Times New Roman" panose="02020603050405020304" pitchFamily="18" charset="0"/>
              <a:cs typeface="Times New Roman" panose="02020603050405020304" pitchFamily="18" charset="0"/>
            </a:endParaRPr>
          </a:p>
          <a:p>
            <a:r>
              <a:rPr lang="en-US" sz="2000" dirty="0">
                <a:solidFill>
                  <a:srgbClr val="0070C0"/>
                </a:solidFill>
                <a:latin typeface="Times New Roman" panose="02020603050405020304" pitchFamily="18" charset="0"/>
                <a:cs typeface="Times New Roman" panose="02020603050405020304" pitchFamily="18" charset="0"/>
              </a:rPr>
              <a:t>Module 6 – Robotic Operations &amp; Troubleshooting (Fanuc)</a:t>
            </a:r>
          </a:p>
          <a:p>
            <a:endParaRPr lang="en-US" sz="2000" dirty="0">
              <a:solidFill>
                <a:srgbClr val="0070C0"/>
              </a:solidFill>
              <a:latin typeface="Times New Roman" panose="02020603050405020304" pitchFamily="18" charset="0"/>
              <a:cs typeface="Times New Roman" panose="02020603050405020304" pitchFamily="18" charset="0"/>
            </a:endParaRPr>
          </a:p>
          <a:p>
            <a:r>
              <a:rPr lang="en-US" sz="2000" dirty="0">
                <a:solidFill>
                  <a:srgbClr val="0070C0"/>
                </a:solidFill>
                <a:latin typeface="Times New Roman" panose="02020603050405020304" pitchFamily="18" charset="0"/>
                <a:cs typeface="Times New Roman" panose="02020603050405020304" pitchFamily="18" charset="0"/>
              </a:rPr>
              <a:t>Module 7 – Variable Frequency Drives: Operation and Troubleshooting (PF525)</a:t>
            </a:r>
          </a:p>
          <a:p>
            <a:endParaRPr lang="en-US" sz="2000" dirty="0">
              <a:solidFill>
                <a:srgbClr val="0070C0"/>
              </a:solidFill>
              <a:latin typeface="Times New Roman" panose="02020603050405020304" pitchFamily="18" charset="0"/>
              <a:cs typeface="Times New Roman" panose="02020603050405020304" pitchFamily="18" charset="0"/>
            </a:endParaRPr>
          </a:p>
          <a:p>
            <a:r>
              <a:rPr lang="en-US" sz="2000" dirty="0">
                <a:solidFill>
                  <a:srgbClr val="0070C0"/>
                </a:solidFill>
                <a:latin typeface="Times New Roman" panose="02020603050405020304" pitchFamily="18" charset="0"/>
                <a:cs typeface="Times New Roman" panose="02020603050405020304" pitchFamily="18" charset="0"/>
              </a:rPr>
              <a:t>Module 8 – Safety Circuits and Devices (Safety relays, Safety Controllers &amp; Safety PLCs)</a:t>
            </a:r>
          </a:p>
        </p:txBody>
      </p:sp>
      <p:sp>
        <p:nvSpPr>
          <p:cNvPr id="5" name="TextBox 4"/>
          <p:cNvSpPr txBox="1"/>
          <p:nvPr/>
        </p:nvSpPr>
        <p:spPr>
          <a:xfrm>
            <a:off x="1249144" y="193330"/>
            <a:ext cx="8085355"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NSCC Electrical Prints &amp; Troubleshooting</a:t>
            </a:r>
          </a:p>
        </p:txBody>
      </p:sp>
      <p:pic>
        <p:nvPicPr>
          <p:cNvPr id="2" name="Picture 1">
            <a:extLst>
              <a:ext uri="{FF2B5EF4-FFF2-40B4-BE49-F238E27FC236}">
                <a16:creationId xmlns:a16="http://schemas.microsoft.com/office/drawing/2014/main" id="{909C6DCD-53E0-6A63-E691-AB16BDF0962D}"/>
              </a:ext>
            </a:extLst>
          </p:cNvPr>
          <p:cNvPicPr>
            <a:picLocks noChangeAspect="1"/>
          </p:cNvPicPr>
          <p:nvPr/>
        </p:nvPicPr>
        <p:blipFill>
          <a:blip r:embed="rId2"/>
          <a:stretch>
            <a:fillRect/>
          </a:stretch>
        </p:blipFill>
        <p:spPr>
          <a:xfrm>
            <a:off x="38100" y="0"/>
            <a:ext cx="969828" cy="1175152"/>
          </a:xfrm>
          <a:prstGeom prst="rect">
            <a:avLst/>
          </a:prstGeom>
        </p:spPr>
      </p:pic>
    </p:spTree>
    <p:extLst>
      <p:ext uri="{BB962C8B-B14F-4D97-AF65-F5344CB8AC3E}">
        <p14:creationId xmlns:p14="http://schemas.microsoft.com/office/powerpoint/2010/main" val="1044444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4201" y="1327945"/>
            <a:ext cx="10896600" cy="5262979"/>
          </a:xfrm>
          <a:prstGeom prst="rect">
            <a:avLst/>
          </a:prstGeom>
          <a:noFill/>
        </p:spPr>
        <p:txBody>
          <a:bodyPr wrap="square" rtlCol="0">
            <a:spAutoFit/>
          </a:bodyPr>
          <a:lstStyle/>
          <a:p>
            <a:r>
              <a:rPr lang="en-US" sz="2400" dirty="0">
                <a:solidFill>
                  <a:srgbClr val="0070C0"/>
                </a:solidFill>
                <a:latin typeface="Times New Roman" panose="02020603050405020304" pitchFamily="18" charset="0"/>
                <a:cs typeface="Times New Roman" panose="02020603050405020304" pitchFamily="18" charset="0"/>
              </a:rPr>
              <a:t>*Most colleges put their technical topics into silos, teaching one technology in a technical course: CAD, Electronics, Motors Control, PLC1, PLC2, Pneumatics and Hydraulics, to name just a few.</a:t>
            </a:r>
          </a:p>
          <a:p>
            <a:endParaRPr lang="en-US" sz="2400" dirty="0">
              <a:solidFill>
                <a:srgbClr val="0070C0"/>
              </a:solidFill>
              <a:latin typeface="Times New Roman" panose="02020603050405020304" pitchFamily="18" charset="0"/>
              <a:cs typeface="Times New Roman" panose="02020603050405020304" pitchFamily="18" charset="0"/>
            </a:endParaRPr>
          </a:p>
          <a:p>
            <a:r>
              <a:rPr lang="en-US" sz="2400" dirty="0">
                <a:solidFill>
                  <a:srgbClr val="0070C0"/>
                </a:solidFill>
                <a:latin typeface="Times New Roman" panose="02020603050405020304" pitchFamily="18" charset="0"/>
                <a:cs typeface="Times New Roman" panose="02020603050405020304" pitchFamily="18" charset="0"/>
              </a:rPr>
              <a:t>*Most colleges do this, sometimes to meet transfer requirements.  It has been this way from the beginning.</a:t>
            </a:r>
          </a:p>
          <a:p>
            <a:endParaRPr lang="en-US" sz="2400" dirty="0">
              <a:solidFill>
                <a:srgbClr val="0070C0"/>
              </a:solidFill>
              <a:latin typeface="Times New Roman" panose="02020603050405020304" pitchFamily="18" charset="0"/>
              <a:cs typeface="Times New Roman" panose="02020603050405020304" pitchFamily="18" charset="0"/>
            </a:endParaRPr>
          </a:p>
          <a:p>
            <a:r>
              <a:rPr lang="en-US" sz="2400" dirty="0">
                <a:solidFill>
                  <a:srgbClr val="0070C0"/>
                </a:solidFill>
                <a:latin typeface="Times New Roman" panose="02020603050405020304" pitchFamily="18" charset="0"/>
                <a:cs typeface="Times New Roman" panose="02020603050405020304" pitchFamily="18" charset="0"/>
              </a:rPr>
              <a:t>*Our students get a job as a Maintenance Technician, and they must work on systems, combining PLC, Electrical, HMI, Pneumatics, Instrumentation, etc.   Most companies have moved to multi-craft Technicians, so they must work on many technologies that work together to make a system.</a:t>
            </a:r>
          </a:p>
          <a:p>
            <a:endParaRPr lang="en-US" sz="2400" dirty="0">
              <a:solidFill>
                <a:srgbClr val="0070C0"/>
              </a:solidFill>
              <a:latin typeface="Times New Roman" panose="02020603050405020304" pitchFamily="18" charset="0"/>
              <a:cs typeface="Times New Roman" panose="02020603050405020304" pitchFamily="18" charset="0"/>
            </a:endParaRPr>
          </a:p>
          <a:p>
            <a:r>
              <a:rPr lang="en-US" sz="2400" dirty="0">
                <a:solidFill>
                  <a:srgbClr val="0070C0"/>
                </a:solidFill>
                <a:latin typeface="Times New Roman" panose="02020603050405020304" pitchFamily="18" charset="0"/>
                <a:cs typeface="Times New Roman" panose="02020603050405020304" pitchFamily="18" charset="0"/>
              </a:rPr>
              <a:t>*A few colleges are purchasing systems for students to learn from.  These are great to show students how signals flow, and to enhance troubleshooting skills.</a:t>
            </a:r>
          </a:p>
        </p:txBody>
      </p:sp>
      <p:sp>
        <p:nvSpPr>
          <p:cNvPr id="5" name="TextBox 4"/>
          <p:cNvSpPr txBox="1"/>
          <p:nvPr/>
        </p:nvSpPr>
        <p:spPr>
          <a:xfrm>
            <a:off x="1249144" y="193330"/>
            <a:ext cx="3544560"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Silos and Systems</a:t>
            </a:r>
          </a:p>
        </p:txBody>
      </p:sp>
      <p:pic>
        <p:nvPicPr>
          <p:cNvPr id="2" name="Picture 1">
            <a:extLst>
              <a:ext uri="{FF2B5EF4-FFF2-40B4-BE49-F238E27FC236}">
                <a16:creationId xmlns:a16="http://schemas.microsoft.com/office/drawing/2014/main" id="{909C6DCD-53E0-6A63-E691-AB16BDF0962D}"/>
              </a:ext>
            </a:extLst>
          </p:cNvPr>
          <p:cNvPicPr>
            <a:picLocks noChangeAspect="1"/>
          </p:cNvPicPr>
          <p:nvPr/>
        </p:nvPicPr>
        <p:blipFill>
          <a:blip r:embed="rId2"/>
          <a:stretch>
            <a:fillRect/>
          </a:stretch>
        </p:blipFill>
        <p:spPr>
          <a:xfrm>
            <a:off x="38100" y="0"/>
            <a:ext cx="969828" cy="1175152"/>
          </a:xfrm>
          <a:prstGeom prst="rect">
            <a:avLst/>
          </a:prstGeom>
        </p:spPr>
      </p:pic>
    </p:spTree>
    <p:extLst>
      <p:ext uri="{BB962C8B-B14F-4D97-AF65-F5344CB8AC3E}">
        <p14:creationId xmlns:p14="http://schemas.microsoft.com/office/powerpoint/2010/main" val="817961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172105-2547-4989-97EC-A37FCD2BA52F}"/>
              </a:ext>
            </a:extLst>
          </p:cNvPr>
          <p:cNvPicPr>
            <a:picLocks noChangeAspect="1"/>
          </p:cNvPicPr>
          <p:nvPr/>
        </p:nvPicPr>
        <p:blipFill>
          <a:blip r:embed="rId2"/>
          <a:stretch>
            <a:fillRect/>
          </a:stretch>
        </p:blipFill>
        <p:spPr>
          <a:xfrm>
            <a:off x="683580" y="1143401"/>
            <a:ext cx="11088573" cy="5519791"/>
          </a:xfrm>
          <a:prstGeom prst="rect">
            <a:avLst/>
          </a:prstGeom>
        </p:spPr>
      </p:pic>
      <p:sp>
        <p:nvSpPr>
          <p:cNvPr id="3" name="Google Shape;99;g5d7ac9e4d7_0_0">
            <a:extLst>
              <a:ext uri="{FF2B5EF4-FFF2-40B4-BE49-F238E27FC236}">
                <a16:creationId xmlns:a16="http://schemas.microsoft.com/office/drawing/2014/main" id="{D4BB35DE-9918-4843-91E5-F12E67B0C116}"/>
              </a:ext>
            </a:extLst>
          </p:cNvPr>
          <p:cNvSpPr txBox="1">
            <a:spLocks noGrp="1"/>
          </p:cNvSpPr>
          <p:nvPr>
            <p:ph type="title"/>
          </p:nvPr>
        </p:nvSpPr>
        <p:spPr>
          <a:xfrm>
            <a:off x="2323942" y="194808"/>
            <a:ext cx="9323641" cy="801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70C0"/>
              </a:buClr>
              <a:buSzPts val="4400"/>
              <a:buFont typeface="Calibri"/>
              <a:buNone/>
            </a:pPr>
            <a:r>
              <a:rPr lang="en-US" dirty="0">
                <a:solidFill>
                  <a:srgbClr val="0070C0"/>
                </a:solidFill>
                <a:latin typeface="Times New Roman" panose="02020603050405020304" pitchFamily="18" charset="0"/>
                <a:cs typeface="Times New Roman" panose="02020603050405020304" pitchFamily="18" charset="0"/>
              </a:rPr>
              <a:t>The AMTEC Training Unit at HFCC:</a:t>
            </a:r>
            <a:endParaRPr dirty="0">
              <a:solidFill>
                <a:srgbClr val="0070C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F869F10-4630-5469-5297-8072BDD6B7C6}"/>
              </a:ext>
            </a:extLst>
          </p:cNvPr>
          <p:cNvPicPr>
            <a:picLocks noChangeAspect="1"/>
          </p:cNvPicPr>
          <p:nvPr/>
        </p:nvPicPr>
        <p:blipFill>
          <a:blip r:embed="rId3"/>
          <a:stretch>
            <a:fillRect/>
          </a:stretch>
        </p:blipFill>
        <p:spPr>
          <a:xfrm>
            <a:off x="38100" y="0"/>
            <a:ext cx="969828" cy="1175152"/>
          </a:xfrm>
          <a:prstGeom prst="rect">
            <a:avLst/>
          </a:prstGeom>
        </p:spPr>
      </p:pic>
    </p:spTree>
    <p:extLst>
      <p:ext uri="{BB962C8B-B14F-4D97-AF65-F5344CB8AC3E}">
        <p14:creationId xmlns:p14="http://schemas.microsoft.com/office/powerpoint/2010/main" val="1027675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B27713-D93A-4BCD-8A7C-D0771B6E4275}"/>
              </a:ext>
            </a:extLst>
          </p:cNvPr>
          <p:cNvPicPr>
            <a:picLocks noChangeAspect="1"/>
          </p:cNvPicPr>
          <p:nvPr/>
        </p:nvPicPr>
        <p:blipFill>
          <a:blip r:embed="rId2"/>
          <a:stretch>
            <a:fillRect/>
          </a:stretch>
        </p:blipFill>
        <p:spPr>
          <a:xfrm>
            <a:off x="118168" y="1259126"/>
            <a:ext cx="12073832" cy="5438959"/>
          </a:xfrm>
          <a:prstGeom prst="rect">
            <a:avLst/>
          </a:prstGeom>
        </p:spPr>
      </p:pic>
      <p:sp>
        <p:nvSpPr>
          <p:cNvPr id="3" name="Google Shape;99;g5d7ac9e4d7_0_0">
            <a:extLst>
              <a:ext uri="{FF2B5EF4-FFF2-40B4-BE49-F238E27FC236}">
                <a16:creationId xmlns:a16="http://schemas.microsoft.com/office/drawing/2014/main" id="{91056C99-796F-4192-83F3-F33096EEE830}"/>
              </a:ext>
            </a:extLst>
          </p:cNvPr>
          <p:cNvSpPr txBox="1">
            <a:spLocks noGrp="1"/>
          </p:cNvSpPr>
          <p:nvPr>
            <p:ph type="title"/>
          </p:nvPr>
        </p:nvSpPr>
        <p:spPr>
          <a:xfrm>
            <a:off x="1760562" y="159915"/>
            <a:ext cx="9471545" cy="801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70C0"/>
              </a:buClr>
              <a:buSzPts val="4400"/>
              <a:buFont typeface="Calibri"/>
              <a:buNone/>
            </a:pPr>
            <a:r>
              <a:rPr lang="en-US" sz="4000" dirty="0">
                <a:solidFill>
                  <a:srgbClr val="0070C0"/>
                </a:solidFill>
                <a:latin typeface="Times New Roman" panose="02020603050405020304" pitchFamily="18" charset="0"/>
                <a:cs typeface="Times New Roman" panose="02020603050405020304" pitchFamily="18" charset="0"/>
              </a:rPr>
              <a:t>The AMTEC Training Unit Electrical Prints:</a:t>
            </a:r>
            <a:endParaRPr sz="4000" dirty="0">
              <a:solidFill>
                <a:srgbClr val="0070C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A4238389-F3ED-3F6A-EBA9-B48893219530}"/>
              </a:ext>
            </a:extLst>
          </p:cNvPr>
          <p:cNvPicPr>
            <a:picLocks noChangeAspect="1"/>
          </p:cNvPicPr>
          <p:nvPr/>
        </p:nvPicPr>
        <p:blipFill>
          <a:blip r:embed="rId3"/>
          <a:stretch>
            <a:fillRect/>
          </a:stretch>
        </p:blipFill>
        <p:spPr>
          <a:xfrm>
            <a:off x="38100" y="0"/>
            <a:ext cx="969828" cy="1175152"/>
          </a:xfrm>
          <a:prstGeom prst="rect">
            <a:avLst/>
          </a:prstGeom>
        </p:spPr>
      </p:pic>
    </p:spTree>
    <p:extLst>
      <p:ext uri="{BB962C8B-B14F-4D97-AF65-F5344CB8AC3E}">
        <p14:creationId xmlns:p14="http://schemas.microsoft.com/office/powerpoint/2010/main" val="1021875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AF0B89-B222-4090-8975-B088B6AA2A31}"/>
              </a:ext>
            </a:extLst>
          </p:cNvPr>
          <p:cNvPicPr>
            <a:picLocks noChangeAspect="1"/>
          </p:cNvPicPr>
          <p:nvPr/>
        </p:nvPicPr>
        <p:blipFill>
          <a:blip r:embed="rId2"/>
          <a:stretch>
            <a:fillRect/>
          </a:stretch>
        </p:blipFill>
        <p:spPr>
          <a:xfrm>
            <a:off x="796761" y="138463"/>
            <a:ext cx="10366870" cy="6719537"/>
          </a:xfrm>
          <a:prstGeom prst="rect">
            <a:avLst/>
          </a:prstGeom>
        </p:spPr>
      </p:pic>
      <p:pic>
        <p:nvPicPr>
          <p:cNvPr id="2" name="Picture 1">
            <a:extLst>
              <a:ext uri="{FF2B5EF4-FFF2-40B4-BE49-F238E27FC236}">
                <a16:creationId xmlns:a16="http://schemas.microsoft.com/office/drawing/2014/main" id="{FFF51923-3CE9-532F-CBA9-3B0E0601AAB6}"/>
              </a:ext>
            </a:extLst>
          </p:cNvPr>
          <p:cNvPicPr>
            <a:picLocks noChangeAspect="1"/>
          </p:cNvPicPr>
          <p:nvPr/>
        </p:nvPicPr>
        <p:blipFill>
          <a:blip r:embed="rId3"/>
          <a:stretch>
            <a:fillRect/>
          </a:stretch>
        </p:blipFill>
        <p:spPr>
          <a:xfrm>
            <a:off x="38100" y="0"/>
            <a:ext cx="969828" cy="1175152"/>
          </a:xfrm>
          <a:prstGeom prst="rect">
            <a:avLst/>
          </a:prstGeom>
        </p:spPr>
      </p:pic>
    </p:spTree>
    <p:extLst>
      <p:ext uri="{BB962C8B-B14F-4D97-AF65-F5344CB8AC3E}">
        <p14:creationId xmlns:p14="http://schemas.microsoft.com/office/powerpoint/2010/main" val="3032984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99;g5d7ac9e4d7_0_0">
            <a:extLst>
              <a:ext uri="{FF2B5EF4-FFF2-40B4-BE49-F238E27FC236}">
                <a16:creationId xmlns:a16="http://schemas.microsoft.com/office/drawing/2014/main" id="{3DF3AAC5-F94C-4D81-82DA-B8A227C3EB17}"/>
              </a:ext>
            </a:extLst>
          </p:cNvPr>
          <p:cNvSpPr txBox="1">
            <a:spLocks noGrp="1"/>
          </p:cNvSpPr>
          <p:nvPr>
            <p:ph type="title"/>
          </p:nvPr>
        </p:nvSpPr>
        <p:spPr>
          <a:xfrm>
            <a:off x="2228526" y="41921"/>
            <a:ext cx="9323641" cy="801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70C0"/>
              </a:buClr>
              <a:buSzPts val="4400"/>
              <a:buFont typeface="Calibri"/>
              <a:buNone/>
            </a:pPr>
            <a:r>
              <a:rPr lang="en-US" sz="3600" dirty="0">
                <a:solidFill>
                  <a:srgbClr val="0070C0"/>
                </a:solidFill>
                <a:latin typeface="Times New Roman" panose="02020603050405020304" pitchFamily="18" charset="0"/>
                <a:cs typeface="Times New Roman" panose="02020603050405020304" pitchFamily="18" charset="0"/>
              </a:rPr>
              <a:t>Polaris HOT Skid Training Unit South Ark CC:</a:t>
            </a:r>
            <a:endParaRPr sz="3600" dirty="0">
              <a:solidFill>
                <a:srgbClr val="0070C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9759B827-93C3-4F15-9E50-AC16E9038141}"/>
              </a:ext>
            </a:extLst>
          </p:cNvPr>
          <p:cNvPicPr>
            <a:picLocks noChangeAspect="1"/>
          </p:cNvPicPr>
          <p:nvPr/>
        </p:nvPicPr>
        <p:blipFill>
          <a:blip r:embed="rId2"/>
          <a:stretch>
            <a:fillRect/>
          </a:stretch>
        </p:blipFill>
        <p:spPr>
          <a:xfrm>
            <a:off x="1757780" y="833038"/>
            <a:ext cx="9128097" cy="6024962"/>
          </a:xfrm>
          <a:prstGeom prst="rect">
            <a:avLst/>
          </a:prstGeom>
        </p:spPr>
      </p:pic>
      <p:pic>
        <p:nvPicPr>
          <p:cNvPr id="6" name="Picture 5">
            <a:extLst>
              <a:ext uri="{FF2B5EF4-FFF2-40B4-BE49-F238E27FC236}">
                <a16:creationId xmlns:a16="http://schemas.microsoft.com/office/drawing/2014/main" id="{64783C44-6459-EC9C-1BA7-4B8AD3C89871}"/>
              </a:ext>
            </a:extLst>
          </p:cNvPr>
          <p:cNvPicPr>
            <a:picLocks noChangeAspect="1"/>
          </p:cNvPicPr>
          <p:nvPr/>
        </p:nvPicPr>
        <p:blipFill>
          <a:blip r:embed="rId3"/>
          <a:stretch>
            <a:fillRect/>
          </a:stretch>
        </p:blipFill>
        <p:spPr>
          <a:xfrm>
            <a:off x="38100" y="0"/>
            <a:ext cx="969828" cy="1175152"/>
          </a:xfrm>
          <a:prstGeom prst="rect">
            <a:avLst/>
          </a:prstGeom>
        </p:spPr>
      </p:pic>
    </p:spTree>
    <p:extLst>
      <p:ext uri="{BB962C8B-B14F-4D97-AF65-F5344CB8AC3E}">
        <p14:creationId xmlns:p14="http://schemas.microsoft.com/office/powerpoint/2010/main" val="1734269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EC1403-9485-48AB-8EB0-140205C49D47}"/>
              </a:ext>
            </a:extLst>
          </p:cNvPr>
          <p:cNvPicPr>
            <a:picLocks noChangeAspect="1"/>
          </p:cNvPicPr>
          <p:nvPr/>
        </p:nvPicPr>
        <p:blipFill>
          <a:blip r:embed="rId2"/>
          <a:stretch>
            <a:fillRect/>
          </a:stretch>
        </p:blipFill>
        <p:spPr>
          <a:xfrm>
            <a:off x="387125" y="0"/>
            <a:ext cx="11546379" cy="6858000"/>
          </a:xfrm>
          <a:prstGeom prst="rect">
            <a:avLst/>
          </a:prstGeom>
        </p:spPr>
      </p:pic>
      <p:pic>
        <p:nvPicPr>
          <p:cNvPr id="2" name="Picture 1">
            <a:extLst>
              <a:ext uri="{FF2B5EF4-FFF2-40B4-BE49-F238E27FC236}">
                <a16:creationId xmlns:a16="http://schemas.microsoft.com/office/drawing/2014/main" id="{D9018118-936A-4103-851D-07D3074824AE}"/>
              </a:ext>
            </a:extLst>
          </p:cNvPr>
          <p:cNvPicPr>
            <a:picLocks noChangeAspect="1"/>
          </p:cNvPicPr>
          <p:nvPr/>
        </p:nvPicPr>
        <p:blipFill>
          <a:blip r:embed="rId3"/>
          <a:stretch>
            <a:fillRect/>
          </a:stretch>
        </p:blipFill>
        <p:spPr>
          <a:xfrm>
            <a:off x="1309022" y="1283983"/>
            <a:ext cx="9024879" cy="1785218"/>
          </a:xfrm>
          <a:prstGeom prst="rect">
            <a:avLst/>
          </a:prstGeom>
        </p:spPr>
      </p:pic>
      <p:pic>
        <p:nvPicPr>
          <p:cNvPr id="5" name="Picture 4">
            <a:extLst>
              <a:ext uri="{FF2B5EF4-FFF2-40B4-BE49-F238E27FC236}">
                <a16:creationId xmlns:a16="http://schemas.microsoft.com/office/drawing/2014/main" id="{E2F24447-88C1-447C-B5CA-C47CF180403B}"/>
              </a:ext>
            </a:extLst>
          </p:cNvPr>
          <p:cNvPicPr>
            <a:picLocks noChangeAspect="1"/>
          </p:cNvPicPr>
          <p:nvPr/>
        </p:nvPicPr>
        <p:blipFill>
          <a:blip r:embed="rId4"/>
          <a:stretch>
            <a:fillRect/>
          </a:stretch>
        </p:blipFill>
        <p:spPr>
          <a:xfrm>
            <a:off x="2874860" y="3241944"/>
            <a:ext cx="5686467" cy="3443313"/>
          </a:xfrm>
          <a:prstGeom prst="rect">
            <a:avLst/>
          </a:prstGeom>
        </p:spPr>
      </p:pic>
      <p:pic>
        <p:nvPicPr>
          <p:cNvPr id="3" name="Picture 2">
            <a:extLst>
              <a:ext uri="{FF2B5EF4-FFF2-40B4-BE49-F238E27FC236}">
                <a16:creationId xmlns:a16="http://schemas.microsoft.com/office/drawing/2014/main" id="{63EC374A-106D-A227-C593-181E77F79D59}"/>
              </a:ext>
            </a:extLst>
          </p:cNvPr>
          <p:cNvPicPr>
            <a:picLocks noChangeAspect="1"/>
          </p:cNvPicPr>
          <p:nvPr/>
        </p:nvPicPr>
        <p:blipFill>
          <a:blip r:embed="rId5"/>
          <a:stretch>
            <a:fillRect/>
          </a:stretch>
        </p:blipFill>
        <p:spPr>
          <a:xfrm>
            <a:off x="38100" y="0"/>
            <a:ext cx="969828" cy="1175152"/>
          </a:xfrm>
          <a:prstGeom prst="rect">
            <a:avLst/>
          </a:prstGeom>
        </p:spPr>
      </p:pic>
    </p:spTree>
    <p:extLst>
      <p:ext uri="{BB962C8B-B14F-4D97-AF65-F5344CB8AC3E}">
        <p14:creationId xmlns:p14="http://schemas.microsoft.com/office/powerpoint/2010/main" val="3668092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3994" y="1463977"/>
            <a:ext cx="11317111" cy="5122941"/>
          </a:xfrm>
          <a:prstGeom prst="rect">
            <a:avLst/>
          </a:prstGeom>
          <a:noFill/>
        </p:spPr>
        <p:txBody>
          <a:bodyPr wrap="square" rtlCol="0">
            <a:spAutoFit/>
          </a:bodyPr>
          <a:lstStyle/>
          <a:p>
            <a:pPr>
              <a:lnSpc>
                <a:spcPct val="150000"/>
              </a:lnSpc>
            </a:pPr>
            <a:r>
              <a:rPr lang="en-US" sz="2000" dirty="0">
                <a:solidFill>
                  <a:srgbClr val="0070C0"/>
                </a:solidFill>
              </a:rPr>
              <a:t>Training topics for this training session:</a:t>
            </a:r>
          </a:p>
          <a:p>
            <a:pPr marL="342900" indent="-342900">
              <a:lnSpc>
                <a:spcPct val="150000"/>
              </a:lnSpc>
              <a:buAutoNum type="arabicPeriod"/>
            </a:pPr>
            <a:r>
              <a:rPr lang="en-US" sz="2000" dirty="0">
                <a:solidFill>
                  <a:srgbClr val="0070C0"/>
                </a:solidFill>
              </a:rPr>
              <a:t>Review the CREATE Project Goals</a:t>
            </a:r>
          </a:p>
          <a:p>
            <a:pPr marL="342900" indent="-342900">
              <a:lnSpc>
                <a:spcPct val="150000"/>
              </a:lnSpc>
              <a:buAutoNum type="arabicPeriod"/>
            </a:pPr>
            <a:r>
              <a:rPr lang="en-US" sz="2000" dirty="0">
                <a:solidFill>
                  <a:srgbClr val="0070C0"/>
                </a:solidFill>
              </a:rPr>
              <a:t>Electrical Prints and Troubleshooting Course</a:t>
            </a:r>
          </a:p>
          <a:p>
            <a:pPr marL="342900" indent="-342900">
              <a:lnSpc>
                <a:spcPct val="150000"/>
              </a:lnSpc>
              <a:buAutoNum type="arabicPeriod"/>
            </a:pPr>
            <a:r>
              <a:rPr lang="en-US" sz="2000" dirty="0">
                <a:solidFill>
                  <a:srgbClr val="0070C0"/>
                </a:solidFill>
              </a:rPr>
              <a:t>Review the Planning Documents for the PLC1 conversion</a:t>
            </a:r>
          </a:p>
          <a:p>
            <a:pPr marL="342900" indent="-342900">
              <a:lnSpc>
                <a:spcPct val="150000"/>
              </a:lnSpc>
              <a:buAutoNum type="arabicPeriod"/>
            </a:pPr>
            <a:r>
              <a:rPr lang="en-US" sz="2000" dirty="0">
                <a:solidFill>
                  <a:srgbClr val="0070C0"/>
                </a:solidFill>
              </a:rPr>
              <a:t>Progress so far on the 3 courses</a:t>
            </a:r>
          </a:p>
          <a:p>
            <a:pPr marL="342900" indent="-342900">
              <a:lnSpc>
                <a:spcPct val="150000"/>
              </a:lnSpc>
              <a:buAutoNum type="arabicPeriod"/>
            </a:pPr>
            <a:r>
              <a:rPr lang="en-US" sz="2000" dirty="0">
                <a:solidFill>
                  <a:srgbClr val="0070C0"/>
                </a:solidFill>
              </a:rPr>
              <a:t>Learning Thread</a:t>
            </a:r>
          </a:p>
          <a:p>
            <a:pPr marL="342900" indent="-342900">
              <a:lnSpc>
                <a:spcPct val="150000"/>
              </a:lnSpc>
              <a:buAutoNum type="arabicPeriod"/>
            </a:pPr>
            <a:r>
              <a:rPr lang="en-US" sz="2000" dirty="0">
                <a:solidFill>
                  <a:srgbClr val="0070C0"/>
                </a:solidFill>
              </a:rPr>
              <a:t>Faculty Professional Development</a:t>
            </a:r>
          </a:p>
          <a:p>
            <a:pPr marL="342900" indent="-342900">
              <a:lnSpc>
                <a:spcPct val="150000"/>
              </a:lnSpc>
              <a:buAutoNum type="arabicPeriod"/>
            </a:pPr>
            <a:r>
              <a:rPr lang="en-US" sz="2000" dirty="0">
                <a:solidFill>
                  <a:srgbClr val="0070C0"/>
                </a:solidFill>
              </a:rPr>
              <a:t>Increasing effectiveness, access and efficiency of technical courses</a:t>
            </a:r>
          </a:p>
          <a:p>
            <a:pPr>
              <a:lnSpc>
                <a:spcPct val="150000"/>
              </a:lnSpc>
            </a:pPr>
            <a:r>
              <a:rPr lang="en-US" sz="2000" dirty="0">
                <a:solidFill>
                  <a:srgbClr val="0070C0"/>
                </a:solidFill>
              </a:rPr>
              <a:t>	a. What are different learning objects</a:t>
            </a:r>
          </a:p>
          <a:p>
            <a:pPr>
              <a:lnSpc>
                <a:spcPct val="150000"/>
              </a:lnSpc>
            </a:pPr>
            <a:r>
              <a:rPr lang="en-US" sz="2000" dirty="0">
                <a:solidFill>
                  <a:srgbClr val="0070C0"/>
                </a:solidFill>
              </a:rPr>
              <a:t>	b. What is Open Educational Resources</a:t>
            </a:r>
          </a:p>
          <a:p>
            <a:pPr>
              <a:lnSpc>
                <a:spcPct val="150000"/>
              </a:lnSpc>
            </a:pPr>
            <a:r>
              <a:rPr lang="en-US" sz="2000" dirty="0">
                <a:solidFill>
                  <a:srgbClr val="0070C0"/>
                </a:solidFill>
              </a:rPr>
              <a:t>	c. Practice quizzes, Assessments </a:t>
            </a:r>
          </a:p>
        </p:txBody>
      </p:sp>
      <p:sp>
        <p:nvSpPr>
          <p:cNvPr id="5" name="TextBox 4"/>
          <p:cNvSpPr txBox="1"/>
          <p:nvPr/>
        </p:nvSpPr>
        <p:spPr>
          <a:xfrm>
            <a:off x="1587478" y="113955"/>
            <a:ext cx="9431108" cy="769441"/>
          </a:xfrm>
          <a:prstGeom prst="rect">
            <a:avLst/>
          </a:prstGeom>
          <a:noFill/>
        </p:spPr>
        <p:txBody>
          <a:bodyPr wrap="none" rtlCol="0">
            <a:spAutoFit/>
          </a:bodyPr>
          <a:lstStyle/>
          <a:p>
            <a:r>
              <a:rPr lang="en-US" sz="4400" dirty="0">
                <a:solidFill>
                  <a:srgbClr val="0070C0"/>
                </a:solidFill>
              </a:rPr>
              <a:t>CREATE Faculty Training on CBE Learning</a:t>
            </a:r>
          </a:p>
        </p:txBody>
      </p:sp>
      <p:pic>
        <p:nvPicPr>
          <p:cNvPr id="2" name="Picture 1">
            <a:extLst>
              <a:ext uri="{FF2B5EF4-FFF2-40B4-BE49-F238E27FC236}">
                <a16:creationId xmlns:a16="http://schemas.microsoft.com/office/drawing/2014/main" id="{83D67B18-AEC2-5B73-6C00-21069FAC1148}"/>
              </a:ext>
            </a:extLst>
          </p:cNvPr>
          <p:cNvPicPr>
            <a:picLocks noChangeAspect="1"/>
          </p:cNvPicPr>
          <p:nvPr/>
        </p:nvPicPr>
        <p:blipFill>
          <a:blip r:embed="rId2"/>
          <a:stretch>
            <a:fillRect/>
          </a:stretch>
        </p:blipFill>
        <p:spPr>
          <a:xfrm>
            <a:off x="38100" y="0"/>
            <a:ext cx="969828" cy="1175152"/>
          </a:xfrm>
          <a:prstGeom prst="rect">
            <a:avLst/>
          </a:prstGeom>
        </p:spPr>
      </p:pic>
    </p:spTree>
    <p:extLst>
      <p:ext uri="{BB962C8B-B14F-4D97-AF65-F5344CB8AC3E}">
        <p14:creationId xmlns:p14="http://schemas.microsoft.com/office/powerpoint/2010/main" val="728789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9C6DCD-53E0-6A63-E691-AB16BDF0962D}"/>
              </a:ext>
            </a:extLst>
          </p:cNvPr>
          <p:cNvPicPr>
            <a:picLocks noChangeAspect="1"/>
          </p:cNvPicPr>
          <p:nvPr/>
        </p:nvPicPr>
        <p:blipFill>
          <a:blip r:embed="rId2"/>
          <a:stretch>
            <a:fillRect/>
          </a:stretch>
        </p:blipFill>
        <p:spPr>
          <a:xfrm>
            <a:off x="38100" y="0"/>
            <a:ext cx="969828" cy="1175152"/>
          </a:xfrm>
          <a:prstGeom prst="rect">
            <a:avLst/>
          </a:prstGeom>
        </p:spPr>
      </p:pic>
      <p:pic>
        <p:nvPicPr>
          <p:cNvPr id="8" name="Picture 7">
            <a:extLst>
              <a:ext uri="{FF2B5EF4-FFF2-40B4-BE49-F238E27FC236}">
                <a16:creationId xmlns:a16="http://schemas.microsoft.com/office/drawing/2014/main" id="{F4C26DC5-B39B-6910-3F44-7DCCB6A60033}"/>
              </a:ext>
            </a:extLst>
          </p:cNvPr>
          <p:cNvPicPr>
            <a:picLocks noChangeAspect="1"/>
          </p:cNvPicPr>
          <p:nvPr/>
        </p:nvPicPr>
        <p:blipFill>
          <a:blip r:embed="rId3"/>
          <a:stretch>
            <a:fillRect/>
          </a:stretch>
        </p:blipFill>
        <p:spPr>
          <a:xfrm>
            <a:off x="1536669" y="0"/>
            <a:ext cx="8686831" cy="6865558"/>
          </a:xfrm>
          <a:prstGeom prst="rect">
            <a:avLst/>
          </a:prstGeom>
        </p:spPr>
      </p:pic>
    </p:spTree>
    <p:extLst>
      <p:ext uri="{BB962C8B-B14F-4D97-AF65-F5344CB8AC3E}">
        <p14:creationId xmlns:p14="http://schemas.microsoft.com/office/powerpoint/2010/main" val="1583707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9C6DCD-53E0-6A63-E691-AB16BDF0962D}"/>
              </a:ext>
            </a:extLst>
          </p:cNvPr>
          <p:cNvPicPr>
            <a:picLocks noChangeAspect="1"/>
          </p:cNvPicPr>
          <p:nvPr/>
        </p:nvPicPr>
        <p:blipFill>
          <a:blip r:embed="rId2"/>
          <a:stretch>
            <a:fillRect/>
          </a:stretch>
        </p:blipFill>
        <p:spPr>
          <a:xfrm>
            <a:off x="38100" y="0"/>
            <a:ext cx="969828" cy="1175152"/>
          </a:xfrm>
          <a:prstGeom prst="rect">
            <a:avLst/>
          </a:prstGeom>
        </p:spPr>
      </p:pic>
      <p:pic>
        <p:nvPicPr>
          <p:cNvPr id="11" name="Picture 10">
            <a:extLst>
              <a:ext uri="{FF2B5EF4-FFF2-40B4-BE49-F238E27FC236}">
                <a16:creationId xmlns:a16="http://schemas.microsoft.com/office/drawing/2014/main" id="{38A6AF23-9988-6B5F-71DB-C72490CAA019}"/>
              </a:ext>
            </a:extLst>
          </p:cNvPr>
          <p:cNvPicPr>
            <a:picLocks noChangeAspect="1"/>
          </p:cNvPicPr>
          <p:nvPr/>
        </p:nvPicPr>
        <p:blipFill>
          <a:blip r:embed="rId3"/>
          <a:stretch>
            <a:fillRect/>
          </a:stretch>
        </p:blipFill>
        <p:spPr>
          <a:xfrm>
            <a:off x="38100" y="0"/>
            <a:ext cx="12115800" cy="6888768"/>
          </a:xfrm>
          <a:prstGeom prst="rect">
            <a:avLst/>
          </a:prstGeom>
        </p:spPr>
      </p:pic>
    </p:spTree>
    <p:extLst>
      <p:ext uri="{BB962C8B-B14F-4D97-AF65-F5344CB8AC3E}">
        <p14:creationId xmlns:p14="http://schemas.microsoft.com/office/powerpoint/2010/main" val="3045329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9C6DCD-53E0-6A63-E691-AB16BDF0962D}"/>
              </a:ext>
            </a:extLst>
          </p:cNvPr>
          <p:cNvPicPr>
            <a:picLocks noChangeAspect="1"/>
          </p:cNvPicPr>
          <p:nvPr/>
        </p:nvPicPr>
        <p:blipFill>
          <a:blip r:embed="rId2"/>
          <a:stretch>
            <a:fillRect/>
          </a:stretch>
        </p:blipFill>
        <p:spPr>
          <a:xfrm>
            <a:off x="38100" y="0"/>
            <a:ext cx="969828" cy="1175152"/>
          </a:xfrm>
          <a:prstGeom prst="rect">
            <a:avLst/>
          </a:prstGeom>
        </p:spPr>
      </p:pic>
      <p:pic>
        <p:nvPicPr>
          <p:cNvPr id="6" name="Picture 5">
            <a:extLst>
              <a:ext uri="{FF2B5EF4-FFF2-40B4-BE49-F238E27FC236}">
                <a16:creationId xmlns:a16="http://schemas.microsoft.com/office/drawing/2014/main" id="{72E26258-6C51-A76C-4955-60DB86FDE338}"/>
              </a:ext>
            </a:extLst>
          </p:cNvPr>
          <p:cNvPicPr>
            <a:picLocks noChangeAspect="1"/>
          </p:cNvPicPr>
          <p:nvPr/>
        </p:nvPicPr>
        <p:blipFill>
          <a:blip r:embed="rId3"/>
          <a:stretch>
            <a:fillRect/>
          </a:stretch>
        </p:blipFill>
        <p:spPr>
          <a:xfrm>
            <a:off x="2093519" y="57150"/>
            <a:ext cx="7801761" cy="6858000"/>
          </a:xfrm>
          <a:prstGeom prst="rect">
            <a:avLst/>
          </a:prstGeom>
        </p:spPr>
      </p:pic>
    </p:spTree>
    <p:extLst>
      <p:ext uri="{BB962C8B-B14F-4D97-AF65-F5344CB8AC3E}">
        <p14:creationId xmlns:p14="http://schemas.microsoft.com/office/powerpoint/2010/main" val="438932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9C6DCD-53E0-6A63-E691-AB16BDF0962D}"/>
              </a:ext>
            </a:extLst>
          </p:cNvPr>
          <p:cNvPicPr>
            <a:picLocks noChangeAspect="1"/>
          </p:cNvPicPr>
          <p:nvPr/>
        </p:nvPicPr>
        <p:blipFill>
          <a:blip r:embed="rId2"/>
          <a:stretch>
            <a:fillRect/>
          </a:stretch>
        </p:blipFill>
        <p:spPr>
          <a:xfrm>
            <a:off x="38100" y="0"/>
            <a:ext cx="969828" cy="1175152"/>
          </a:xfrm>
          <a:prstGeom prst="rect">
            <a:avLst/>
          </a:prstGeom>
        </p:spPr>
      </p:pic>
      <p:pic>
        <p:nvPicPr>
          <p:cNvPr id="4" name="Picture 3">
            <a:extLst>
              <a:ext uri="{FF2B5EF4-FFF2-40B4-BE49-F238E27FC236}">
                <a16:creationId xmlns:a16="http://schemas.microsoft.com/office/drawing/2014/main" id="{37D02E3D-7C2E-6772-D0C8-63E78BCCB1A7}"/>
              </a:ext>
            </a:extLst>
          </p:cNvPr>
          <p:cNvPicPr>
            <a:picLocks noChangeAspect="1"/>
          </p:cNvPicPr>
          <p:nvPr/>
        </p:nvPicPr>
        <p:blipFill>
          <a:blip r:embed="rId3"/>
          <a:stretch>
            <a:fillRect/>
          </a:stretch>
        </p:blipFill>
        <p:spPr>
          <a:xfrm>
            <a:off x="1903389" y="0"/>
            <a:ext cx="6758011" cy="6835393"/>
          </a:xfrm>
          <a:prstGeom prst="rect">
            <a:avLst/>
          </a:prstGeom>
        </p:spPr>
      </p:pic>
    </p:spTree>
    <p:extLst>
      <p:ext uri="{BB962C8B-B14F-4D97-AF65-F5344CB8AC3E}">
        <p14:creationId xmlns:p14="http://schemas.microsoft.com/office/powerpoint/2010/main" val="15607866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Box 204">
            <a:extLst>
              <a:ext uri="{FF2B5EF4-FFF2-40B4-BE49-F238E27FC236}">
                <a16:creationId xmlns:a16="http://schemas.microsoft.com/office/drawing/2014/main" id="{4DB4DA84-32BB-6802-4A44-B2BC55137AF5}"/>
              </a:ext>
            </a:extLst>
          </p:cNvPr>
          <p:cNvSpPr txBox="1"/>
          <p:nvPr/>
        </p:nvSpPr>
        <p:spPr>
          <a:xfrm>
            <a:off x="1208137" y="182131"/>
            <a:ext cx="9406549" cy="1077218"/>
          </a:xfrm>
          <a:prstGeom prst="rect">
            <a:avLst/>
          </a:prstGeom>
          <a:noFill/>
        </p:spPr>
        <p:txBody>
          <a:bodyPr wrap="none" rtlCol="0">
            <a:spAutoFit/>
          </a:bodyPr>
          <a:lstStyle/>
          <a:p>
            <a:r>
              <a:rPr lang="en-US" sz="3200" dirty="0">
                <a:solidFill>
                  <a:srgbClr val="0070C0"/>
                </a:solidFill>
              </a:rPr>
              <a:t>What are topics/technologies that Terra should have in </a:t>
            </a:r>
          </a:p>
          <a:p>
            <a:r>
              <a:rPr lang="en-US" sz="3200" dirty="0">
                <a:solidFill>
                  <a:srgbClr val="0070C0"/>
                </a:solidFill>
              </a:rPr>
              <a:t>their troubleshooting course?</a:t>
            </a:r>
          </a:p>
        </p:txBody>
      </p:sp>
      <p:pic>
        <p:nvPicPr>
          <p:cNvPr id="3" name="Picture 2">
            <a:extLst>
              <a:ext uri="{FF2B5EF4-FFF2-40B4-BE49-F238E27FC236}">
                <a16:creationId xmlns:a16="http://schemas.microsoft.com/office/drawing/2014/main" id="{02D85C14-FB92-104F-3921-CA0B588ACB14}"/>
              </a:ext>
            </a:extLst>
          </p:cNvPr>
          <p:cNvPicPr>
            <a:picLocks noChangeAspect="1"/>
          </p:cNvPicPr>
          <p:nvPr/>
        </p:nvPicPr>
        <p:blipFill>
          <a:blip r:embed="rId2"/>
          <a:stretch>
            <a:fillRect/>
          </a:stretch>
        </p:blipFill>
        <p:spPr>
          <a:xfrm>
            <a:off x="38100" y="0"/>
            <a:ext cx="969828" cy="1175152"/>
          </a:xfrm>
          <a:prstGeom prst="rect">
            <a:avLst/>
          </a:prstGeom>
        </p:spPr>
      </p:pic>
      <p:sp>
        <p:nvSpPr>
          <p:cNvPr id="2" name="TextBox 1">
            <a:extLst>
              <a:ext uri="{FF2B5EF4-FFF2-40B4-BE49-F238E27FC236}">
                <a16:creationId xmlns:a16="http://schemas.microsoft.com/office/drawing/2014/main" id="{898949B9-7F0B-1436-2CB7-AA4932760BA4}"/>
              </a:ext>
            </a:extLst>
          </p:cNvPr>
          <p:cNvSpPr txBox="1"/>
          <p:nvPr/>
        </p:nvSpPr>
        <p:spPr>
          <a:xfrm>
            <a:off x="628775" y="1623170"/>
            <a:ext cx="10388473" cy="4524315"/>
          </a:xfrm>
          <a:prstGeom prst="rect">
            <a:avLst/>
          </a:prstGeom>
          <a:noFill/>
        </p:spPr>
        <p:txBody>
          <a:bodyPr wrap="square" rtlCol="0">
            <a:spAutoFit/>
          </a:bodyPr>
          <a:lstStyle/>
          <a:p>
            <a:pPr marL="457200" indent="-457200">
              <a:buAutoNum type="arabicPeriod"/>
            </a:pPr>
            <a:r>
              <a:rPr lang="en-US" sz="2400" dirty="0">
                <a:solidFill>
                  <a:srgbClr val="0070C0"/>
                </a:solidFill>
                <a:latin typeface="Times New Roman" panose="02020603050405020304" pitchFamily="18" charset="0"/>
                <a:cs typeface="Times New Roman" panose="02020603050405020304" pitchFamily="18" charset="0"/>
              </a:rPr>
              <a:t>?????</a:t>
            </a:r>
          </a:p>
          <a:p>
            <a:pPr marL="457200" indent="-457200">
              <a:buAutoNum type="arabicPeriod"/>
            </a:pPr>
            <a:r>
              <a:rPr lang="en-US" sz="2400" dirty="0">
                <a:solidFill>
                  <a:srgbClr val="0070C0"/>
                </a:solidFill>
                <a:latin typeface="Times New Roman" panose="02020603050405020304" pitchFamily="18" charset="0"/>
                <a:cs typeface="Times New Roman" panose="02020603050405020304" pitchFamily="18" charset="0"/>
              </a:rPr>
              <a:t>?????</a:t>
            </a:r>
          </a:p>
          <a:p>
            <a:pPr marL="457200" indent="-457200">
              <a:buFontTx/>
              <a:buAutoNum type="arabicPeriod"/>
            </a:pPr>
            <a:r>
              <a:rPr lang="en-US" sz="2400" dirty="0">
                <a:solidFill>
                  <a:srgbClr val="0070C0"/>
                </a:solidFill>
                <a:latin typeface="Times New Roman" panose="02020603050405020304" pitchFamily="18" charset="0"/>
                <a:cs typeface="Times New Roman" panose="02020603050405020304" pitchFamily="18" charset="0"/>
              </a:rPr>
              <a:t>?????</a:t>
            </a:r>
          </a:p>
          <a:p>
            <a:pPr marL="457200" indent="-457200">
              <a:buFontTx/>
              <a:buAutoNum type="arabicPeriod"/>
            </a:pPr>
            <a:r>
              <a:rPr lang="en-US" sz="2400" dirty="0">
                <a:solidFill>
                  <a:srgbClr val="0070C0"/>
                </a:solidFill>
                <a:latin typeface="Times New Roman" panose="02020603050405020304" pitchFamily="18" charset="0"/>
                <a:cs typeface="Times New Roman" panose="02020603050405020304" pitchFamily="18" charset="0"/>
              </a:rPr>
              <a:t>?????</a:t>
            </a:r>
          </a:p>
          <a:p>
            <a:pPr marL="457200" indent="-457200">
              <a:buFontTx/>
              <a:buAutoNum type="arabicPeriod"/>
            </a:pPr>
            <a:r>
              <a:rPr lang="en-US" sz="2400" dirty="0">
                <a:solidFill>
                  <a:srgbClr val="0070C0"/>
                </a:solidFill>
                <a:latin typeface="Times New Roman" panose="02020603050405020304" pitchFamily="18" charset="0"/>
                <a:cs typeface="Times New Roman" panose="02020603050405020304" pitchFamily="18" charset="0"/>
              </a:rPr>
              <a:t>?????</a:t>
            </a:r>
          </a:p>
          <a:p>
            <a:pPr marL="457200" indent="-457200">
              <a:buFontTx/>
              <a:buAutoNum type="arabicPeriod"/>
            </a:pPr>
            <a:r>
              <a:rPr lang="en-US" sz="2400" dirty="0">
                <a:solidFill>
                  <a:srgbClr val="0070C0"/>
                </a:solidFill>
                <a:latin typeface="Times New Roman" panose="02020603050405020304" pitchFamily="18" charset="0"/>
                <a:cs typeface="Times New Roman" panose="02020603050405020304" pitchFamily="18" charset="0"/>
              </a:rPr>
              <a:t>?????</a:t>
            </a:r>
          </a:p>
          <a:p>
            <a:pPr marL="457200" indent="-457200">
              <a:buFontTx/>
              <a:buAutoNum type="arabicPeriod"/>
            </a:pPr>
            <a:r>
              <a:rPr lang="en-US" sz="2400" dirty="0">
                <a:solidFill>
                  <a:srgbClr val="0070C0"/>
                </a:solidFill>
                <a:latin typeface="Times New Roman" panose="02020603050405020304" pitchFamily="18" charset="0"/>
                <a:cs typeface="Times New Roman" panose="02020603050405020304" pitchFamily="18" charset="0"/>
              </a:rPr>
              <a:t>?????</a:t>
            </a:r>
          </a:p>
          <a:p>
            <a:pPr marL="457200" indent="-457200">
              <a:buFontTx/>
              <a:buAutoNum type="arabicPeriod"/>
            </a:pPr>
            <a:r>
              <a:rPr lang="en-US" sz="2400" dirty="0">
                <a:solidFill>
                  <a:srgbClr val="0070C0"/>
                </a:solidFill>
                <a:latin typeface="Times New Roman" panose="02020603050405020304" pitchFamily="18" charset="0"/>
                <a:cs typeface="Times New Roman" panose="02020603050405020304" pitchFamily="18" charset="0"/>
              </a:rPr>
              <a:t>?????</a:t>
            </a:r>
          </a:p>
          <a:p>
            <a:pPr marL="457200" indent="-457200">
              <a:buFontTx/>
              <a:buAutoNum type="arabicPeriod"/>
            </a:pPr>
            <a:r>
              <a:rPr lang="en-US" sz="2400" dirty="0">
                <a:solidFill>
                  <a:srgbClr val="0070C0"/>
                </a:solidFill>
                <a:latin typeface="Times New Roman" panose="02020603050405020304" pitchFamily="18" charset="0"/>
                <a:cs typeface="Times New Roman" panose="02020603050405020304" pitchFamily="18" charset="0"/>
              </a:rPr>
              <a:t>?????</a:t>
            </a:r>
          </a:p>
          <a:p>
            <a:pPr marL="457200" indent="-457200">
              <a:buFontTx/>
              <a:buAutoNum type="arabicPeriod"/>
            </a:pPr>
            <a:r>
              <a:rPr lang="en-US" sz="2400" dirty="0">
                <a:solidFill>
                  <a:srgbClr val="0070C0"/>
                </a:solidFill>
                <a:latin typeface="Times New Roman" panose="02020603050405020304" pitchFamily="18" charset="0"/>
                <a:cs typeface="Times New Roman" panose="02020603050405020304" pitchFamily="18" charset="0"/>
              </a:rPr>
              <a:t>?????</a:t>
            </a:r>
          </a:p>
          <a:p>
            <a:pPr marL="457200" indent="-457200">
              <a:buFontTx/>
              <a:buAutoNum type="arabicPeriod"/>
            </a:pPr>
            <a:r>
              <a:rPr lang="en-US" sz="2400" dirty="0">
                <a:solidFill>
                  <a:srgbClr val="0070C0"/>
                </a:solidFill>
                <a:latin typeface="Times New Roman" panose="02020603050405020304" pitchFamily="18" charset="0"/>
                <a:cs typeface="Times New Roman" panose="02020603050405020304" pitchFamily="18" charset="0"/>
              </a:rPr>
              <a:t>?????</a:t>
            </a:r>
          </a:p>
          <a:p>
            <a:pPr marL="457200" indent="-457200">
              <a:buFontTx/>
              <a:buAutoNum type="arabicPeriod"/>
            </a:pPr>
            <a:r>
              <a:rPr lang="en-US" sz="2400"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13850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37186" y="203294"/>
            <a:ext cx="5891485" cy="646331"/>
          </a:xfrm>
          <a:prstGeom prst="rect">
            <a:avLst/>
          </a:prstGeom>
          <a:noFill/>
        </p:spPr>
        <p:txBody>
          <a:bodyPr wrap="none" rtlCol="0">
            <a:spAutoFit/>
          </a:bodyPr>
          <a:lstStyle/>
          <a:p>
            <a:r>
              <a:rPr lang="en-US" sz="3600" dirty="0">
                <a:solidFill>
                  <a:srgbClr val="C00000"/>
                </a:solidFill>
                <a:latin typeface="Times New Roman" panose="02020603050405020304" pitchFamily="18" charset="0"/>
                <a:cs typeface="Times New Roman" panose="02020603050405020304" pitchFamily="18" charset="0"/>
              </a:rPr>
              <a:t>2 Parts to the CREATE Project</a:t>
            </a:r>
          </a:p>
        </p:txBody>
      </p:sp>
      <p:pic>
        <p:nvPicPr>
          <p:cNvPr id="2" name="Picture 1">
            <a:extLst>
              <a:ext uri="{FF2B5EF4-FFF2-40B4-BE49-F238E27FC236}">
                <a16:creationId xmlns:a16="http://schemas.microsoft.com/office/drawing/2014/main" id="{909C6DCD-53E0-6A63-E691-AB16BDF0962D}"/>
              </a:ext>
            </a:extLst>
          </p:cNvPr>
          <p:cNvPicPr>
            <a:picLocks noChangeAspect="1"/>
          </p:cNvPicPr>
          <p:nvPr/>
        </p:nvPicPr>
        <p:blipFill>
          <a:blip r:embed="rId2"/>
          <a:stretch>
            <a:fillRect/>
          </a:stretch>
        </p:blipFill>
        <p:spPr>
          <a:xfrm>
            <a:off x="38100" y="0"/>
            <a:ext cx="969828" cy="1175152"/>
          </a:xfrm>
          <a:prstGeom prst="rect">
            <a:avLst/>
          </a:prstGeom>
        </p:spPr>
      </p:pic>
      <p:grpSp>
        <p:nvGrpSpPr>
          <p:cNvPr id="12" name="Group 11">
            <a:extLst>
              <a:ext uri="{FF2B5EF4-FFF2-40B4-BE49-F238E27FC236}">
                <a16:creationId xmlns:a16="http://schemas.microsoft.com/office/drawing/2014/main" id="{32A231AD-B9A5-3694-B559-4FCA899274C8}"/>
              </a:ext>
            </a:extLst>
          </p:cNvPr>
          <p:cNvGrpSpPr/>
          <p:nvPr/>
        </p:nvGrpSpPr>
        <p:grpSpPr>
          <a:xfrm>
            <a:off x="6216650" y="1643223"/>
            <a:ext cx="3765550" cy="774700"/>
            <a:chOff x="2984500" y="1073150"/>
            <a:chExt cx="3765550" cy="774700"/>
          </a:xfrm>
        </p:grpSpPr>
        <p:sp>
          <p:nvSpPr>
            <p:cNvPr id="3" name="Rectangle 2">
              <a:extLst>
                <a:ext uri="{FF2B5EF4-FFF2-40B4-BE49-F238E27FC236}">
                  <a16:creationId xmlns:a16="http://schemas.microsoft.com/office/drawing/2014/main" id="{3853F386-C544-7661-19BF-F8F0567FF118}"/>
                </a:ext>
              </a:extLst>
            </p:cNvPr>
            <p:cNvSpPr/>
            <p:nvPr/>
          </p:nvSpPr>
          <p:spPr>
            <a:xfrm>
              <a:off x="2984500" y="1073150"/>
              <a:ext cx="3765550" cy="7747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33D0432-45D4-D3EF-4388-3DA531DA4299}"/>
                </a:ext>
              </a:extLst>
            </p:cNvPr>
            <p:cNvSpPr txBox="1"/>
            <p:nvPr/>
          </p:nvSpPr>
          <p:spPr>
            <a:xfrm>
              <a:off x="3282950" y="1168112"/>
              <a:ext cx="3384550" cy="584775"/>
            </a:xfrm>
            <a:prstGeom prst="rect">
              <a:avLst/>
            </a:prstGeom>
            <a:noFill/>
          </p:spPr>
          <p:txBody>
            <a:bodyPr wrap="square" rtlCol="0">
              <a:spAutoFit/>
            </a:bodyPr>
            <a:lstStyle/>
            <a:p>
              <a:pPr algn="ctr"/>
              <a:r>
                <a:rPr lang="en-US" sz="3200" dirty="0">
                  <a:solidFill>
                    <a:srgbClr val="C00000"/>
                  </a:solidFill>
                </a:rPr>
                <a:t>Prog. Controller 1</a:t>
              </a:r>
            </a:p>
          </p:txBody>
        </p:sp>
      </p:grpSp>
      <p:grpSp>
        <p:nvGrpSpPr>
          <p:cNvPr id="13" name="Group 12">
            <a:extLst>
              <a:ext uri="{FF2B5EF4-FFF2-40B4-BE49-F238E27FC236}">
                <a16:creationId xmlns:a16="http://schemas.microsoft.com/office/drawing/2014/main" id="{2BF35001-106F-8F30-052E-EDE7EF8D4BD9}"/>
              </a:ext>
            </a:extLst>
          </p:cNvPr>
          <p:cNvGrpSpPr/>
          <p:nvPr/>
        </p:nvGrpSpPr>
        <p:grpSpPr>
          <a:xfrm>
            <a:off x="6216650" y="2417922"/>
            <a:ext cx="3765550" cy="774700"/>
            <a:chOff x="2984500" y="1847849"/>
            <a:chExt cx="3765550" cy="774700"/>
          </a:xfrm>
        </p:grpSpPr>
        <p:sp>
          <p:nvSpPr>
            <p:cNvPr id="8" name="Rectangle 7">
              <a:extLst>
                <a:ext uri="{FF2B5EF4-FFF2-40B4-BE49-F238E27FC236}">
                  <a16:creationId xmlns:a16="http://schemas.microsoft.com/office/drawing/2014/main" id="{79578313-221B-9B12-F4AD-3CD9A675E0E9}"/>
                </a:ext>
              </a:extLst>
            </p:cNvPr>
            <p:cNvSpPr/>
            <p:nvPr/>
          </p:nvSpPr>
          <p:spPr>
            <a:xfrm>
              <a:off x="2984500" y="1847849"/>
              <a:ext cx="3765550" cy="7747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227538B-2E17-BF4E-D574-337E573C937D}"/>
                </a:ext>
              </a:extLst>
            </p:cNvPr>
            <p:cNvSpPr txBox="1"/>
            <p:nvPr/>
          </p:nvSpPr>
          <p:spPr>
            <a:xfrm>
              <a:off x="3282949" y="1942811"/>
              <a:ext cx="3324935" cy="584775"/>
            </a:xfrm>
            <a:prstGeom prst="rect">
              <a:avLst/>
            </a:prstGeom>
            <a:noFill/>
          </p:spPr>
          <p:txBody>
            <a:bodyPr wrap="square" rtlCol="0">
              <a:spAutoFit/>
            </a:bodyPr>
            <a:lstStyle/>
            <a:p>
              <a:pPr algn="ctr"/>
              <a:r>
                <a:rPr lang="en-US" sz="3200" dirty="0">
                  <a:solidFill>
                    <a:srgbClr val="C00000"/>
                  </a:solidFill>
                </a:rPr>
                <a:t>Prog. Controller 2</a:t>
              </a:r>
            </a:p>
          </p:txBody>
        </p:sp>
      </p:grpSp>
      <p:grpSp>
        <p:nvGrpSpPr>
          <p:cNvPr id="14" name="Group 13">
            <a:extLst>
              <a:ext uri="{FF2B5EF4-FFF2-40B4-BE49-F238E27FC236}">
                <a16:creationId xmlns:a16="http://schemas.microsoft.com/office/drawing/2014/main" id="{E8B0C642-F809-5115-C60E-9A5A9AB92C5F}"/>
              </a:ext>
            </a:extLst>
          </p:cNvPr>
          <p:cNvGrpSpPr/>
          <p:nvPr/>
        </p:nvGrpSpPr>
        <p:grpSpPr>
          <a:xfrm>
            <a:off x="6216650" y="3192620"/>
            <a:ext cx="3848101" cy="774700"/>
            <a:chOff x="2984500" y="2654300"/>
            <a:chExt cx="3848101" cy="774700"/>
          </a:xfrm>
        </p:grpSpPr>
        <p:sp>
          <p:nvSpPr>
            <p:cNvPr id="10" name="Rectangle 9">
              <a:extLst>
                <a:ext uri="{FF2B5EF4-FFF2-40B4-BE49-F238E27FC236}">
                  <a16:creationId xmlns:a16="http://schemas.microsoft.com/office/drawing/2014/main" id="{96645888-866D-2A6F-C163-841EFAFAAF6C}"/>
                </a:ext>
              </a:extLst>
            </p:cNvPr>
            <p:cNvSpPr/>
            <p:nvPr/>
          </p:nvSpPr>
          <p:spPr>
            <a:xfrm>
              <a:off x="2984500" y="2654300"/>
              <a:ext cx="3765550" cy="7747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3CDC404-670D-7575-F940-B1688EAD8367}"/>
                </a:ext>
              </a:extLst>
            </p:cNvPr>
            <p:cNvSpPr txBox="1"/>
            <p:nvPr/>
          </p:nvSpPr>
          <p:spPr>
            <a:xfrm>
              <a:off x="3067051" y="2749262"/>
              <a:ext cx="3765550" cy="584775"/>
            </a:xfrm>
            <a:prstGeom prst="rect">
              <a:avLst/>
            </a:prstGeom>
            <a:noFill/>
          </p:spPr>
          <p:txBody>
            <a:bodyPr wrap="square" rtlCol="0">
              <a:spAutoFit/>
            </a:bodyPr>
            <a:lstStyle/>
            <a:p>
              <a:pPr algn="ctr"/>
              <a:r>
                <a:rPr lang="en-US" sz="3200" dirty="0">
                  <a:solidFill>
                    <a:srgbClr val="C00000"/>
                  </a:solidFill>
                </a:rPr>
                <a:t>Elect. Troubleshoot</a:t>
              </a:r>
            </a:p>
          </p:txBody>
        </p:sp>
      </p:grpSp>
      <p:grpSp>
        <p:nvGrpSpPr>
          <p:cNvPr id="24" name="Group 23">
            <a:extLst>
              <a:ext uri="{FF2B5EF4-FFF2-40B4-BE49-F238E27FC236}">
                <a16:creationId xmlns:a16="http://schemas.microsoft.com/office/drawing/2014/main" id="{E1C81402-7CB1-F4C1-D8BC-75AC6B2E7FC5}"/>
              </a:ext>
            </a:extLst>
          </p:cNvPr>
          <p:cNvGrpSpPr/>
          <p:nvPr/>
        </p:nvGrpSpPr>
        <p:grpSpPr>
          <a:xfrm>
            <a:off x="1549400" y="1660556"/>
            <a:ext cx="3848101" cy="774700"/>
            <a:chOff x="2984500" y="2654300"/>
            <a:chExt cx="3848101" cy="774700"/>
          </a:xfrm>
        </p:grpSpPr>
        <p:sp>
          <p:nvSpPr>
            <p:cNvPr id="25" name="Rectangle 24">
              <a:extLst>
                <a:ext uri="{FF2B5EF4-FFF2-40B4-BE49-F238E27FC236}">
                  <a16:creationId xmlns:a16="http://schemas.microsoft.com/office/drawing/2014/main" id="{995D9C17-68F6-63F6-A26A-D03681CE3E66}"/>
                </a:ext>
              </a:extLst>
            </p:cNvPr>
            <p:cNvSpPr/>
            <p:nvPr/>
          </p:nvSpPr>
          <p:spPr>
            <a:xfrm>
              <a:off x="2984500" y="2654300"/>
              <a:ext cx="3765550" cy="7747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E18980A-A203-1980-4692-749890024BA1}"/>
                </a:ext>
              </a:extLst>
            </p:cNvPr>
            <p:cNvSpPr txBox="1"/>
            <p:nvPr/>
          </p:nvSpPr>
          <p:spPr>
            <a:xfrm>
              <a:off x="3067051" y="2749262"/>
              <a:ext cx="3765550" cy="584775"/>
            </a:xfrm>
            <a:prstGeom prst="rect">
              <a:avLst/>
            </a:prstGeom>
            <a:noFill/>
          </p:spPr>
          <p:txBody>
            <a:bodyPr wrap="square" rtlCol="0">
              <a:spAutoFit/>
            </a:bodyPr>
            <a:lstStyle/>
            <a:p>
              <a:pPr algn="ctr"/>
              <a:r>
                <a:rPr lang="en-US" sz="3200" dirty="0">
                  <a:solidFill>
                    <a:srgbClr val="C00000"/>
                  </a:solidFill>
                </a:rPr>
                <a:t>Faculty Prof. Dev.</a:t>
              </a:r>
            </a:p>
          </p:txBody>
        </p:sp>
      </p:grpSp>
      <p:sp>
        <p:nvSpPr>
          <p:cNvPr id="29" name="TextBox 28">
            <a:extLst>
              <a:ext uri="{FF2B5EF4-FFF2-40B4-BE49-F238E27FC236}">
                <a16:creationId xmlns:a16="http://schemas.microsoft.com/office/drawing/2014/main" id="{15E52F80-BC08-4B2D-013A-21BEC757AD9F}"/>
              </a:ext>
            </a:extLst>
          </p:cNvPr>
          <p:cNvSpPr txBox="1"/>
          <p:nvPr/>
        </p:nvSpPr>
        <p:spPr>
          <a:xfrm>
            <a:off x="6172200" y="4080296"/>
            <a:ext cx="4159250" cy="1323439"/>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Course Conversion:</a:t>
            </a:r>
          </a:p>
          <a:p>
            <a:r>
              <a:rPr lang="en-US" sz="2000" b="1" dirty="0">
                <a:solidFill>
                  <a:srgbClr val="C00000"/>
                </a:solidFill>
                <a:latin typeface="Times New Roman" panose="02020603050405020304" pitchFamily="18" charset="0"/>
                <a:cs typeface="Times New Roman" panose="02020603050405020304" pitchFamily="18" charset="0"/>
              </a:rPr>
              <a:t>*</a:t>
            </a:r>
            <a:r>
              <a:rPr lang="en-US" sz="2000" dirty="0">
                <a:solidFill>
                  <a:srgbClr val="C00000"/>
                </a:solidFill>
                <a:latin typeface="Times New Roman" panose="02020603050405020304" pitchFamily="18" charset="0"/>
                <a:cs typeface="Times New Roman" panose="02020603050405020304" pitchFamily="18" charset="0"/>
              </a:rPr>
              <a:t>Re-Align the Curriculum</a:t>
            </a:r>
          </a:p>
          <a:p>
            <a:r>
              <a:rPr lang="en-US" sz="2000" b="1" dirty="0">
                <a:solidFill>
                  <a:srgbClr val="C00000"/>
                </a:solidFill>
                <a:latin typeface="Times New Roman" panose="02020603050405020304" pitchFamily="18" charset="0"/>
                <a:cs typeface="Times New Roman" panose="02020603050405020304" pitchFamily="18" charset="0"/>
              </a:rPr>
              <a:t>*</a:t>
            </a:r>
            <a:r>
              <a:rPr lang="en-US" sz="2000" dirty="0">
                <a:solidFill>
                  <a:srgbClr val="C00000"/>
                </a:solidFill>
                <a:latin typeface="Times New Roman" panose="02020603050405020304" pitchFamily="18" charset="0"/>
                <a:cs typeface="Times New Roman" panose="02020603050405020304" pitchFamily="18" charset="0"/>
              </a:rPr>
              <a:t>Convert the courses to a competency-based/hybrid model</a:t>
            </a:r>
          </a:p>
        </p:txBody>
      </p:sp>
      <p:sp>
        <p:nvSpPr>
          <p:cNvPr id="34" name="TextBox 33">
            <a:extLst>
              <a:ext uri="{FF2B5EF4-FFF2-40B4-BE49-F238E27FC236}">
                <a16:creationId xmlns:a16="http://schemas.microsoft.com/office/drawing/2014/main" id="{CB17E3B6-8888-0068-8B1C-7BBD3E32158D}"/>
              </a:ext>
            </a:extLst>
          </p:cNvPr>
          <p:cNvSpPr txBox="1"/>
          <p:nvPr/>
        </p:nvSpPr>
        <p:spPr>
          <a:xfrm>
            <a:off x="9982200" y="1660556"/>
            <a:ext cx="987771" cy="707886"/>
          </a:xfrm>
          <a:prstGeom prst="rect">
            <a:avLst/>
          </a:prstGeom>
          <a:noFill/>
        </p:spPr>
        <p:txBody>
          <a:bodyPr wrap="non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Mike &amp;</a:t>
            </a:r>
          </a:p>
          <a:p>
            <a:r>
              <a:rPr lang="en-US" sz="2000" dirty="0">
                <a:solidFill>
                  <a:srgbClr val="C00000"/>
                </a:solidFill>
                <a:latin typeface="Times New Roman" panose="02020603050405020304" pitchFamily="18" charset="0"/>
                <a:cs typeface="Times New Roman" panose="02020603050405020304" pitchFamily="18" charset="0"/>
              </a:rPr>
              <a:t>Scott</a:t>
            </a:r>
          </a:p>
        </p:txBody>
      </p:sp>
      <p:sp>
        <p:nvSpPr>
          <p:cNvPr id="36" name="TextBox 35">
            <a:extLst>
              <a:ext uri="{FF2B5EF4-FFF2-40B4-BE49-F238E27FC236}">
                <a16:creationId xmlns:a16="http://schemas.microsoft.com/office/drawing/2014/main" id="{5F38A508-B810-0B57-075C-37B966A9C622}"/>
              </a:ext>
            </a:extLst>
          </p:cNvPr>
          <p:cNvSpPr txBox="1"/>
          <p:nvPr/>
        </p:nvSpPr>
        <p:spPr>
          <a:xfrm>
            <a:off x="9994899" y="2464833"/>
            <a:ext cx="987771" cy="707886"/>
          </a:xfrm>
          <a:prstGeom prst="rect">
            <a:avLst/>
          </a:prstGeom>
          <a:noFill/>
        </p:spPr>
        <p:txBody>
          <a:bodyPr wrap="non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Mike &amp;</a:t>
            </a:r>
          </a:p>
          <a:p>
            <a:r>
              <a:rPr lang="en-US" sz="2000" dirty="0">
                <a:solidFill>
                  <a:srgbClr val="C00000"/>
                </a:solidFill>
                <a:latin typeface="Times New Roman" panose="02020603050405020304" pitchFamily="18" charset="0"/>
                <a:cs typeface="Times New Roman" panose="02020603050405020304" pitchFamily="18" charset="0"/>
              </a:rPr>
              <a:t>Scott</a:t>
            </a:r>
          </a:p>
        </p:txBody>
      </p:sp>
      <p:sp>
        <p:nvSpPr>
          <p:cNvPr id="37" name="TextBox 36">
            <a:extLst>
              <a:ext uri="{FF2B5EF4-FFF2-40B4-BE49-F238E27FC236}">
                <a16:creationId xmlns:a16="http://schemas.microsoft.com/office/drawing/2014/main" id="{0C33D6CA-4CAA-5EFF-74A2-EF96EE47C986}"/>
              </a:ext>
            </a:extLst>
          </p:cNvPr>
          <p:cNvSpPr txBox="1"/>
          <p:nvPr/>
        </p:nvSpPr>
        <p:spPr>
          <a:xfrm>
            <a:off x="1549400" y="2530218"/>
            <a:ext cx="4159250" cy="3477875"/>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Develop Faculty Skillset:</a:t>
            </a:r>
          </a:p>
          <a:p>
            <a:r>
              <a:rPr lang="en-US" sz="2000" b="1" dirty="0">
                <a:solidFill>
                  <a:srgbClr val="C00000"/>
                </a:solidFill>
                <a:latin typeface="Times New Roman" panose="02020603050405020304" pitchFamily="18" charset="0"/>
                <a:cs typeface="Times New Roman" panose="02020603050405020304" pitchFamily="18" charset="0"/>
              </a:rPr>
              <a:t>*</a:t>
            </a:r>
            <a:r>
              <a:rPr lang="en-US" sz="2000" dirty="0">
                <a:solidFill>
                  <a:srgbClr val="C00000"/>
                </a:solidFill>
                <a:latin typeface="Times New Roman" panose="02020603050405020304" pitchFamily="18" charset="0"/>
                <a:cs typeface="Times New Roman" panose="02020603050405020304" pitchFamily="18" charset="0"/>
              </a:rPr>
              <a:t>Convert technical courses to a CB/Hybrid model</a:t>
            </a:r>
          </a:p>
          <a:p>
            <a:r>
              <a:rPr lang="en-US" sz="2000" b="1" dirty="0">
                <a:solidFill>
                  <a:srgbClr val="C00000"/>
                </a:solidFill>
                <a:latin typeface="Times New Roman" panose="02020603050405020304" pitchFamily="18" charset="0"/>
                <a:cs typeface="Times New Roman" panose="02020603050405020304" pitchFamily="18" charset="0"/>
              </a:rPr>
              <a:t>*</a:t>
            </a:r>
            <a:r>
              <a:rPr lang="en-US" sz="2000" dirty="0">
                <a:solidFill>
                  <a:srgbClr val="C00000"/>
                </a:solidFill>
                <a:latin typeface="Times New Roman" panose="02020603050405020304" pitchFamily="18" charset="0"/>
                <a:cs typeface="Times New Roman" panose="02020603050405020304" pitchFamily="18" charset="0"/>
              </a:rPr>
              <a:t>Effectively teach the CB/Hybrid courses</a:t>
            </a:r>
          </a:p>
          <a:p>
            <a:r>
              <a:rPr lang="en-US" sz="2000" b="1" dirty="0">
                <a:solidFill>
                  <a:srgbClr val="C00000"/>
                </a:solidFill>
                <a:latin typeface="Times New Roman" panose="02020603050405020304" pitchFamily="18" charset="0"/>
                <a:cs typeface="Times New Roman" panose="02020603050405020304" pitchFamily="18" charset="0"/>
              </a:rPr>
              <a:t>Prepare the Faculty to:</a:t>
            </a:r>
          </a:p>
          <a:p>
            <a:r>
              <a:rPr lang="en-US" sz="2000" dirty="0">
                <a:solidFill>
                  <a:srgbClr val="C00000"/>
                </a:solidFill>
                <a:latin typeface="Times New Roman" panose="02020603050405020304" pitchFamily="18" charset="0"/>
                <a:cs typeface="Times New Roman" panose="02020603050405020304" pitchFamily="18" charset="0"/>
              </a:rPr>
              <a:t>*Utilize OER material for teaching</a:t>
            </a:r>
          </a:p>
          <a:p>
            <a:r>
              <a:rPr lang="en-US" sz="2000" dirty="0">
                <a:solidFill>
                  <a:srgbClr val="C00000"/>
                </a:solidFill>
                <a:latin typeface="Times New Roman" panose="02020603050405020304" pitchFamily="18" charset="0"/>
                <a:cs typeface="Times New Roman" panose="02020603050405020304" pitchFamily="18" charset="0"/>
              </a:rPr>
              <a:t>*Develop online learning objects:</a:t>
            </a:r>
          </a:p>
          <a:p>
            <a:r>
              <a:rPr lang="en-US" sz="2000" dirty="0">
                <a:solidFill>
                  <a:srgbClr val="C00000"/>
                </a:solidFill>
                <a:latin typeface="Times New Roman" panose="02020603050405020304" pitchFamily="18" charset="0"/>
                <a:cs typeface="Times New Roman" panose="02020603050405020304" pitchFamily="18" charset="0"/>
              </a:rPr>
              <a:t>   *Videos, simulations &amp; PPT/PDF</a:t>
            </a:r>
          </a:p>
          <a:p>
            <a:r>
              <a:rPr lang="en-US" sz="2000" dirty="0">
                <a:solidFill>
                  <a:srgbClr val="C00000"/>
                </a:solidFill>
                <a:latin typeface="Times New Roman" panose="02020603050405020304" pitchFamily="18" charset="0"/>
                <a:cs typeface="Times New Roman" panose="02020603050405020304" pitchFamily="18" charset="0"/>
              </a:rPr>
              <a:t>*Deliver instruction in a CB/Hybrid model</a:t>
            </a:r>
          </a:p>
        </p:txBody>
      </p:sp>
    </p:spTree>
    <p:extLst>
      <p:ext uri="{BB962C8B-B14F-4D97-AF65-F5344CB8AC3E}">
        <p14:creationId xmlns:p14="http://schemas.microsoft.com/office/powerpoint/2010/main" val="764467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pic>
        <p:nvPicPr>
          <p:cNvPr id="935" name="Google Shape;935;g5dca6803bb_0_37"/>
          <p:cNvPicPr preferRelativeResize="0"/>
          <p:nvPr/>
        </p:nvPicPr>
        <p:blipFill rotWithShape="1">
          <a:blip r:embed="rId3">
            <a:alphaModFix/>
          </a:blip>
          <a:srcRect/>
          <a:stretch/>
        </p:blipFill>
        <p:spPr>
          <a:xfrm>
            <a:off x="9393984" y="6229429"/>
            <a:ext cx="2714286" cy="628571"/>
          </a:xfrm>
          <a:prstGeom prst="rect">
            <a:avLst/>
          </a:prstGeom>
          <a:noFill/>
          <a:ln>
            <a:noFill/>
          </a:ln>
        </p:spPr>
      </p:pic>
      <p:sp>
        <p:nvSpPr>
          <p:cNvPr id="937" name="Google Shape;937;g5dca6803bb_0_37"/>
          <p:cNvSpPr txBox="1"/>
          <p:nvPr/>
        </p:nvSpPr>
        <p:spPr>
          <a:xfrm>
            <a:off x="886843" y="104728"/>
            <a:ext cx="4423913" cy="62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000" dirty="0">
                <a:solidFill>
                  <a:srgbClr val="0070C0"/>
                </a:solidFill>
                <a:latin typeface="Times New Roman" panose="02020603050405020304" pitchFamily="18" charset="0"/>
                <a:ea typeface="Calibri"/>
                <a:cs typeface="Times New Roman" panose="02020603050405020304" pitchFamily="18" charset="0"/>
                <a:sym typeface="Calibri"/>
              </a:rPr>
              <a:t>Reverse Design: </a:t>
            </a:r>
            <a:endParaRPr sz="4000" dirty="0">
              <a:solidFill>
                <a:srgbClr val="0070C0"/>
              </a:solidFill>
              <a:latin typeface="Times New Roman" panose="02020603050405020304" pitchFamily="18" charset="0"/>
              <a:ea typeface="Calibri"/>
              <a:cs typeface="Times New Roman" panose="02020603050405020304" pitchFamily="18" charset="0"/>
              <a:sym typeface="Calibri"/>
            </a:endParaRPr>
          </a:p>
        </p:txBody>
      </p:sp>
      <p:pic>
        <p:nvPicPr>
          <p:cNvPr id="938" name="Google Shape;938;g5dca6803bb_0_37"/>
          <p:cNvPicPr preferRelativeResize="0"/>
          <p:nvPr/>
        </p:nvPicPr>
        <p:blipFill>
          <a:blip r:embed="rId4">
            <a:alphaModFix/>
          </a:blip>
          <a:stretch>
            <a:fillRect/>
          </a:stretch>
        </p:blipFill>
        <p:spPr>
          <a:xfrm>
            <a:off x="1034571" y="1390065"/>
            <a:ext cx="10122856" cy="5459852"/>
          </a:xfrm>
          <a:prstGeom prst="rect">
            <a:avLst/>
          </a:prstGeom>
          <a:noFill/>
          <a:ln>
            <a:noFill/>
          </a:ln>
        </p:spPr>
      </p:pic>
      <p:pic>
        <p:nvPicPr>
          <p:cNvPr id="2" name="Picture 1">
            <a:extLst>
              <a:ext uri="{FF2B5EF4-FFF2-40B4-BE49-F238E27FC236}">
                <a16:creationId xmlns:a16="http://schemas.microsoft.com/office/drawing/2014/main" id="{C3583AAC-E173-56C5-C564-1BD8EFD2D285}"/>
              </a:ext>
            </a:extLst>
          </p:cNvPr>
          <p:cNvPicPr>
            <a:picLocks noChangeAspect="1"/>
          </p:cNvPicPr>
          <p:nvPr/>
        </p:nvPicPr>
        <p:blipFill>
          <a:blip r:embed="rId5"/>
          <a:stretch>
            <a:fillRect/>
          </a:stretch>
        </p:blipFill>
        <p:spPr>
          <a:xfrm>
            <a:off x="38100" y="0"/>
            <a:ext cx="969828" cy="1175152"/>
          </a:xfrm>
          <a:prstGeom prst="rect">
            <a:avLst/>
          </a:prstGeom>
        </p:spPr>
      </p:pic>
    </p:spTree>
    <p:extLst>
      <p:ext uri="{BB962C8B-B14F-4D97-AF65-F5344CB8AC3E}">
        <p14:creationId xmlns:p14="http://schemas.microsoft.com/office/powerpoint/2010/main" val="200854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37186" y="203294"/>
            <a:ext cx="3903633"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Thread of Learning:</a:t>
            </a:r>
          </a:p>
        </p:txBody>
      </p:sp>
      <p:pic>
        <p:nvPicPr>
          <p:cNvPr id="2" name="Picture 1">
            <a:extLst>
              <a:ext uri="{FF2B5EF4-FFF2-40B4-BE49-F238E27FC236}">
                <a16:creationId xmlns:a16="http://schemas.microsoft.com/office/drawing/2014/main" id="{909C6DCD-53E0-6A63-E691-AB16BDF0962D}"/>
              </a:ext>
            </a:extLst>
          </p:cNvPr>
          <p:cNvPicPr>
            <a:picLocks noChangeAspect="1"/>
          </p:cNvPicPr>
          <p:nvPr/>
        </p:nvPicPr>
        <p:blipFill>
          <a:blip r:embed="rId2"/>
          <a:stretch>
            <a:fillRect/>
          </a:stretch>
        </p:blipFill>
        <p:spPr>
          <a:xfrm>
            <a:off x="38100" y="0"/>
            <a:ext cx="969828" cy="1175152"/>
          </a:xfrm>
          <a:prstGeom prst="rect">
            <a:avLst/>
          </a:prstGeom>
        </p:spPr>
      </p:pic>
      <p:grpSp>
        <p:nvGrpSpPr>
          <p:cNvPr id="12" name="Group 11">
            <a:extLst>
              <a:ext uri="{FF2B5EF4-FFF2-40B4-BE49-F238E27FC236}">
                <a16:creationId xmlns:a16="http://schemas.microsoft.com/office/drawing/2014/main" id="{32A231AD-B9A5-3694-B559-4FCA899274C8}"/>
              </a:ext>
            </a:extLst>
          </p:cNvPr>
          <p:cNvGrpSpPr/>
          <p:nvPr/>
        </p:nvGrpSpPr>
        <p:grpSpPr>
          <a:xfrm>
            <a:off x="3886200" y="1175152"/>
            <a:ext cx="3765550" cy="774700"/>
            <a:chOff x="2984500" y="1073150"/>
            <a:chExt cx="3765550" cy="774700"/>
          </a:xfrm>
        </p:grpSpPr>
        <p:sp>
          <p:nvSpPr>
            <p:cNvPr id="3" name="Rectangle 2">
              <a:extLst>
                <a:ext uri="{FF2B5EF4-FFF2-40B4-BE49-F238E27FC236}">
                  <a16:creationId xmlns:a16="http://schemas.microsoft.com/office/drawing/2014/main" id="{3853F386-C544-7661-19BF-F8F0567FF118}"/>
                </a:ext>
              </a:extLst>
            </p:cNvPr>
            <p:cNvSpPr/>
            <p:nvPr/>
          </p:nvSpPr>
          <p:spPr>
            <a:xfrm>
              <a:off x="2984500" y="1073150"/>
              <a:ext cx="3765550" cy="7747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33D0432-45D4-D3EF-4388-3DA531DA4299}"/>
                </a:ext>
              </a:extLst>
            </p:cNvPr>
            <p:cNvSpPr txBox="1"/>
            <p:nvPr/>
          </p:nvSpPr>
          <p:spPr>
            <a:xfrm>
              <a:off x="3282950" y="1168112"/>
              <a:ext cx="2965450" cy="584775"/>
            </a:xfrm>
            <a:prstGeom prst="rect">
              <a:avLst/>
            </a:prstGeom>
            <a:noFill/>
          </p:spPr>
          <p:txBody>
            <a:bodyPr wrap="square" rtlCol="0">
              <a:spAutoFit/>
            </a:bodyPr>
            <a:lstStyle/>
            <a:p>
              <a:pPr algn="ctr"/>
              <a:r>
                <a:rPr lang="en-US" sz="3200" dirty="0">
                  <a:solidFill>
                    <a:srgbClr val="C00000"/>
                  </a:solidFill>
                </a:rPr>
                <a:t>Course Topics</a:t>
              </a:r>
            </a:p>
          </p:txBody>
        </p:sp>
      </p:grpSp>
      <p:grpSp>
        <p:nvGrpSpPr>
          <p:cNvPr id="13" name="Group 12">
            <a:extLst>
              <a:ext uri="{FF2B5EF4-FFF2-40B4-BE49-F238E27FC236}">
                <a16:creationId xmlns:a16="http://schemas.microsoft.com/office/drawing/2014/main" id="{2BF35001-106F-8F30-052E-EDE7EF8D4BD9}"/>
              </a:ext>
            </a:extLst>
          </p:cNvPr>
          <p:cNvGrpSpPr/>
          <p:nvPr/>
        </p:nvGrpSpPr>
        <p:grpSpPr>
          <a:xfrm>
            <a:off x="3886200" y="1949851"/>
            <a:ext cx="3765550" cy="774700"/>
            <a:chOff x="2984500" y="1847849"/>
            <a:chExt cx="3765550" cy="774700"/>
          </a:xfrm>
        </p:grpSpPr>
        <p:sp>
          <p:nvSpPr>
            <p:cNvPr id="8" name="Rectangle 7">
              <a:extLst>
                <a:ext uri="{FF2B5EF4-FFF2-40B4-BE49-F238E27FC236}">
                  <a16:creationId xmlns:a16="http://schemas.microsoft.com/office/drawing/2014/main" id="{79578313-221B-9B12-F4AD-3CD9A675E0E9}"/>
                </a:ext>
              </a:extLst>
            </p:cNvPr>
            <p:cNvSpPr/>
            <p:nvPr/>
          </p:nvSpPr>
          <p:spPr>
            <a:xfrm>
              <a:off x="2984500" y="1847849"/>
              <a:ext cx="3765550" cy="7747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227538B-2E17-BF4E-D574-337E573C937D}"/>
                </a:ext>
              </a:extLst>
            </p:cNvPr>
            <p:cNvSpPr txBox="1"/>
            <p:nvPr/>
          </p:nvSpPr>
          <p:spPr>
            <a:xfrm>
              <a:off x="3282949" y="1942811"/>
              <a:ext cx="3324935" cy="584775"/>
            </a:xfrm>
            <a:prstGeom prst="rect">
              <a:avLst/>
            </a:prstGeom>
            <a:noFill/>
          </p:spPr>
          <p:txBody>
            <a:bodyPr wrap="square" rtlCol="0">
              <a:spAutoFit/>
            </a:bodyPr>
            <a:lstStyle/>
            <a:p>
              <a:pPr algn="ctr"/>
              <a:r>
                <a:rPr lang="en-US" sz="3200" dirty="0">
                  <a:solidFill>
                    <a:srgbClr val="C00000"/>
                  </a:solidFill>
                </a:rPr>
                <a:t>Course Outcomes</a:t>
              </a:r>
            </a:p>
          </p:txBody>
        </p:sp>
      </p:grpSp>
      <p:grpSp>
        <p:nvGrpSpPr>
          <p:cNvPr id="14" name="Group 13">
            <a:extLst>
              <a:ext uri="{FF2B5EF4-FFF2-40B4-BE49-F238E27FC236}">
                <a16:creationId xmlns:a16="http://schemas.microsoft.com/office/drawing/2014/main" id="{E8B0C642-F809-5115-C60E-9A5A9AB92C5F}"/>
              </a:ext>
            </a:extLst>
          </p:cNvPr>
          <p:cNvGrpSpPr/>
          <p:nvPr/>
        </p:nvGrpSpPr>
        <p:grpSpPr>
          <a:xfrm>
            <a:off x="3886200" y="2724549"/>
            <a:ext cx="3848101" cy="774700"/>
            <a:chOff x="2984500" y="2654300"/>
            <a:chExt cx="3848101" cy="774700"/>
          </a:xfrm>
        </p:grpSpPr>
        <p:sp>
          <p:nvSpPr>
            <p:cNvPr id="10" name="Rectangle 9">
              <a:extLst>
                <a:ext uri="{FF2B5EF4-FFF2-40B4-BE49-F238E27FC236}">
                  <a16:creationId xmlns:a16="http://schemas.microsoft.com/office/drawing/2014/main" id="{96645888-866D-2A6F-C163-841EFAFAAF6C}"/>
                </a:ext>
              </a:extLst>
            </p:cNvPr>
            <p:cNvSpPr/>
            <p:nvPr/>
          </p:nvSpPr>
          <p:spPr>
            <a:xfrm>
              <a:off x="2984500" y="2654300"/>
              <a:ext cx="3765550" cy="7747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3CDC404-670D-7575-F940-B1688EAD8367}"/>
                </a:ext>
              </a:extLst>
            </p:cNvPr>
            <p:cNvSpPr txBox="1"/>
            <p:nvPr/>
          </p:nvSpPr>
          <p:spPr>
            <a:xfrm>
              <a:off x="3067051" y="2749262"/>
              <a:ext cx="3765550" cy="584775"/>
            </a:xfrm>
            <a:prstGeom prst="rect">
              <a:avLst/>
            </a:prstGeom>
            <a:noFill/>
          </p:spPr>
          <p:txBody>
            <a:bodyPr wrap="square" rtlCol="0">
              <a:spAutoFit/>
            </a:bodyPr>
            <a:lstStyle/>
            <a:p>
              <a:pPr algn="ctr"/>
              <a:r>
                <a:rPr lang="en-US" sz="3200" dirty="0">
                  <a:solidFill>
                    <a:srgbClr val="C00000"/>
                  </a:solidFill>
                </a:rPr>
                <a:t>Performance Assess.</a:t>
              </a:r>
            </a:p>
          </p:txBody>
        </p:sp>
      </p:grpSp>
      <p:grpSp>
        <p:nvGrpSpPr>
          <p:cNvPr id="15" name="Group 14">
            <a:extLst>
              <a:ext uri="{FF2B5EF4-FFF2-40B4-BE49-F238E27FC236}">
                <a16:creationId xmlns:a16="http://schemas.microsoft.com/office/drawing/2014/main" id="{C8B59D23-6205-1CF5-3843-015290887AD2}"/>
              </a:ext>
            </a:extLst>
          </p:cNvPr>
          <p:cNvGrpSpPr/>
          <p:nvPr/>
        </p:nvGrpSpPr>
        <p:grpSpPr>
          <a:xfrm>
            <a:off x="3886200" y="3498958"/>
            <a:ext cx="3848101" cy="774700"/>
            <a:chOff x="2984500" y="2654300"/>
            <a:chExt cx="3848101" cy="774700"/>
          </a:xfrm>
        </p:grpSpPr>
        <p:sp>
          <p:nvSpPr>
            <p:cNvPr id="16" name="Rectangle 15">
              <a:extLst>
                <a:ext uri="{FF2B5EF4-FFF2-40B4-BE49-F238E27FC236}">
                  <a16:creationId xmlns:a16="http://schemas.microsoft.com/office/drawing/2014/main" id="{73AB82FC-9358-174D-60A4-AB920D5007E0}"/>
                </a:ext>
              </a:extLst>
            </p:cNvPr>
            <p:cNvSpPr/>
            <p:nvPr/>
          </p:nvSpPr>
          <p:spPr>
            <a:xfrm>
              <a:off x="2984500" y="2654300"/>
              <a:ext cx="3765550" cy="7747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0382496-86A7-A3D5-AB5F-E9C32786D316}"/>
                </a:ext>
              </a:extLst>
            </p:cNvPr>
            <p:cNvSpPr txBox="1"/>
            <p:nvPr/>
          </p:nvSpPr>
          <p:spPr>
            <a:xfrm>
              <a:off x="3067051" y="2749262"/>
              <a:ext cx="3765550" cy="584775"/>
            </a:xfrm>
            <a:prstGeom prst="rect">
              <a:avLst/>
            </a:prstGeom>
            <a:noFill/>
          </p:spPr>
          <p:txBody>
            <a:bodyPr wrap="square" rtlCol="0">
              <a:spAutoFit/>
            </a:bodyPr>
            <a:lstStyle/>
            <a:p>
              <a:pPr algn="ctr"/>
              <a:r>
                <a:rPr lang="en-US" sz="3200" dirty="0">
                  <a:solidFill>
                    <a:srgbClr val="C00000"/>
                  </a:solidFill>
                </a:rPr>
                <a:t>Lab Exercises</a:t>
              </a:r>
            </a:p>
          </p:txBody>
        </p:sp>
      </p:grpSp>
      <p:grpSp>
        <p:nvGrpSpPr>
          <p:cNvPr id="18" name="Group 17">
            <a:extLst>
              <a:ext uri="{FF2B5EF4-FFF2-40B4-BE49-F238E27FC236}">
                <a16:creationId xmlns:a16="http://schemas.microsoft.com/office/drawing/2014/main" id="{8C6B7366-0AED-3C0B-7B61-30F35446BD5E}"/>
              </a:ext>
            </a:extLst>
          </p:cNvPr>
          <p:cNvGrpSpPr/>
          <p:nvPr/>
        </p:nvGrpSpPr>
        <p:grpSpPr>
          <a:xfrm>
            <a:off x="3886200" y="4273365"/>
            <a:ext cx="3848101" cy="774700"/>
            <a:chOff x="2984500" y="2654300"/>
            <a:chExt cx="3848101" cy="774700"/>
          </a:xfrm>
        </p:grpSpPr>
        <p:sp>
          <p:nvSpPr>
            <p:cNvPr id="19" name="Rectangle 18">
              <a:extLst>
                <a:ext uri="{FF2B5EF4-FFF2-40B4-BE49-F238E27FC236}">
                  <a16:creationId xmlns:a16="http://schemas.microsoft.com/office/drawing/2014/main" id="{3C8562FE-F018-D639-F7D7-05F0E8E93F3D}"/>
                </a:ext>
              </a:extLst>
            </p:cNvPr>
            <p:cNvSpPr/>
            <p:nvPr/>
          </p:nvSpPr>
          <p:spPr>
            <a:xfrm>
              <a:off x="2984500" y="2654300"/>
              <a:ext cx="3765550" cy="7747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6BE4631-9CEE-E7D9-4EF8-94095773D693}"/>
                </a:ext>
              </a:extLst>
            </p:cNvPr>
            <p:cNvSpPr txBox="1"/>
            <p:nvPr/>
          </p:nvSpPr>
          <p:spPr>
            <a:xfrm>
              <a:off x="3067051" y="2749262"/>
              <a:ext cx="3765550" cy="584775"/>
            </a:xfrm>
            <a:prstGeom prst="rect">
              <a:avLst/>
            </a:prstGeom>
            <a:noFill/>
          </p:spPr>
          <p:txBody>
            <a:bodyPr wrap="square" rtlCol="0">
              <a:spAutoFit/>
            </a:bodyPr>
            <a:lstStyle/>
            <a:p>
              <a:pPr algn="ctr"/>
              <a:r>
                <a:rPr lang="en-US" sz="3200" dirty="0">
                  <a:solidFill>
                    <a:srgbClr val="C00000"/>
                  </a:solidFill>
                </a:rPr>
                <a:t>Instructional Mat.</a:t>
              </a:r>
            </a:p>
          </p:txBody>
        </p:sp>
      </p:grpSp>
      <p:grpSp>
        <p:nvGrpSpPr>
          <p:cNvPr id="21" name="Group 20">
            <a:extLst>
              <a:ext uri="{FF2B5EF4-FFF2-40B4-BE49-F238E27FC236}">
                <a16:creationId xmlns:a16="http://schemas.microsoft.com/office/drawing/2014/main" id="{60FAD756-62E6-8426-EEDD-ECE8D9A822BF}"/>
              </a:ext>
            </a:extLst>
          </p:cNvPr>
          <p:cNvGrpSpPr/>
          <p:nvPr/>
        </p:nvGrpSpPr>
        <p:grpSpPr>
          <a:xfrm>
            <a:off x="3886200" y="5047771"/>
            <a:ext cx="3848101" cy="774700"/>
            <a:chOff x="2984500" y="2654300"/>
            <a:chExt cx="3848101" cy="774700"/>
          </a:xfrm>
        </p:grpSpPr>
        <p:sp>
          <p:nvSpPr>
            <p:cNvPr id="22" name="Rectangle 21">
              <a:extLst>
                <a:ext uri="{FF2B5EF4-FFF2-40B4-BE49-F238E27FC236}">
                  <a16:creationId xmlns:a16="http://schemas.microsoft.com/office/drawing/2014/main" id="{CD05E79F-29CD-A2DB-218D-2252B15C742D}"/>
                </a:ext>
              </a:extLst>
            </p:cNvPr>
            <p:cNvSpPr/>
            <p:nvPr/>
          </p:nvSpPr>
          <p:spPr>
            <a:xfrm>
              <a:off x="2984500" y="2654300"/>
              <a:ext cx="3765550" cy="7747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B2435F5-0413-D908-B141-BB57109056B1}"/>
                </a:ext>
              </a:extLst>
            </p:cNvPr>
            <p:cNvSpPr txBox="1"/>
            <p:nvPr/>
          </p:nvSpPr>
          <p:spPr>
            <a:xfrm>
              <a:off x="3067051" y="2749262"/>
              <a:ext cx="3765550" cy="584775"/>
            </a:xfrm>
            <a:prstGeom prst="rect">
              <a:avLst/>
            </a:prstGeom>
            <a:noFill/>
          </p:spPr>
          <p:txBody>
            <a:bodyPr wrap="square" rtlCol="0">
              <a:spAutoFit/>
            </a:bodyPr>
            <a:lstStyle/>
            <a:p>
              <a:pPr algn="ctr"/>
              <a:r>
                <a:rPr lang="en-US" sz="3200" dirty="0">
                  <a:solidFill>
                    <a:srgbClr val="C00000"/>
                  </a:solidFill>
                </a:rPr>
                <a:t>Online Assessment</a:t>
              </a:r>
            </a:p>
          </p:txBody>
        </p:sp>
      </p:grpSp>
      <p:grpSp>
        <p:nvGrpSpPr>
          <p:cNvPr id="24" name="Group 23">
            <a:extLst>
              <a:ext uri="{FF2B5EF4-FFF2-40B4-BE49-F238E27FC236}">
                <a16:creationId xmlns:a16="http://schemas.microsoft.com/office/drawing/2014/main" id="{E1C81402-7CB1-F4C1-D8BC-75AC6B2E7FC5}"/>
              </a:ext>
            </a:extLst>
          </p:cNvPr>
          <p:cNvGrpSpPr/>
          <p:nvPr/>
        </p:nvGrpSpPr>
        <p:grpSpPr>
          <a:xfrm>
            <a:off x="3886200" y="5822176"/>
            <a:ext cx="3848101" cy="774700"/>
            <a:chOff x="2984500" y="2654300"/>
            <a:chExt cx="3848101" cy="774700"/>
          </a:xfrm>
        </p:grpSpPr>
        <p:sp>
          <p:nvSpPr>
            <p:cNvPr id="25" name="Rectangle 24">
              <a:extLst>
                <a:ext uri="{FF2B5EF4-FFF2-40B4-BE49-F238E27FC236}">
                  <a16:creationId xmlns:a16="http://schemas.microsoft.com/office/drawing/2014/main" id="{995D9C17-68F6-63F6-A26A-D03681CE3E66}"/>
                </a:ext>
              </a:extLst>
            </p:cNvPr>
            <p:cNvSpPr/>
            <p:nvPr/>
          </p:nvSpPr>
          <p:spPr>
            <a:xfrm>
              <a:off x="2984500" y="2654300"/>
              <a:ext cx="3765550" cy="7747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E18980A-A203-1980-4692-749890024BA1}"/>
                </a:ext>
              </a:extLst>
            </p:cNvPr>
            <p:cNvSpPr txBox="1"/>
            <p:nvPr/>
          </p:nvSpPr>
          <p:spPr>
            <a:xfrm>
              <a:off x="3067051" y="2749262"/>
              <a:ext cx="3765550" cy="584775"/>
            </a:xfrm>
            <a:prstGeom prst="rect">
              <a:avLst/>
            </a:prstGeom>
            <a:noFill/>
          </p:spPr>
          <p:txBody>
            <a:bodyPr wrap="square" rtlCol="0">
              <a:spAutoFit/>
            </a:bodyPr>
            <a:lstStyle/>
            <a:p>
              <a:pPr algn="ctr"/>
              <a:r>
                <a:rPr lang="en-US" sz="3200" dirty="0">
                  <a:solidFill>
                    <a:srgbClr val="C00000"/>
                  </a:solidFill>
                </a:rPr>
                <a:t>Practice Quizzes</a:t>
              </a:r>
            </a:p>
          </p:txBody>
        </p:sp>
      </p:grpSp>
      <p:sp>
        <p:nvSpPr>
          <p:cNvPr id="27" name="TextBox 26">
            <a:extLst>
              <a:ext uri="{FF2B5EF4-FFF2-40B4-BE49-F238E27FC236}">
                <a16:creationId xmlns:a16="http://schemas.microsoft.com/office/drawing/2014/main" id="{24680BBE-FEF0-51A0-8967-1B6CEF12DF62}"/>
              </a:ext>
            </a:extLst>
          </p:cNvPr>
          <p:cNvSpPr txBox="1"/>
          <p:nvPr/>
        </p:nvSpPr>
        <p:spPr>
          <a:xfrm>
            <a:off x="2473472" y="2886031"/>
            <a:ext cx="1239442" cy="400110"/>
          </a:xfrm>
          <a:prstGeom prst="rect">
            <a:avLst/>
          </a:prstGeom>
          <a:noFill/>
        </p:spPr>
        <p:txBody>
          <a:bodyPr wrap="non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Hands-On</a:t>
            </a:r>
          </a:p>
        </p:txBody>
      </p:sp>
      <p:sp>
        <p:nvSpPr>
          <p:cNvPr id="28" name="TextBox 27">
            <a:extLst>
              <a:ext uri="{FF2B5EF4-FFF2-40B4-BE49-F238E27FC236}">
                <a16:creationId xmlns:a16="http://schemas.microsoft.com/office/drawing/2014/main" id="{B91413A8-4E81-5A0B-5D3E-52B48031D51E}"/>
              </a:ext>
            </a:extLst>
          </p:cNvPr>
          <p:cNvSpPr txBox="1"/>
          <p:nvPr/>
        </p:nvSpPr>
        <p:spPr>
          <a:xfrm>
            <a:off x="2540000" y="4127070"/>
            <a:ext cx="1168910" cy="1015663"/>
          </a:xfrm>
          <a:prstGeom prst="rect">
            <a:avLst/>
          </a:prstGeom>
          <a:noFill/>
        </p:spPr>
        <p:txBody>
          <a:bodyPr wrap="none" rtlCol="0">
            <a:spAutoFit/>
          </a:bodyPr>
          <a:lstStyle/>
          <a:p>
            <a:pPr algn="ctr"/>
            <a:r>
              <a:rPr lang="en-US" sz="2000" dirty="0">
                <a:solidFill>
                  <a:srgbClr val="C00000"/>
                </a:solidFill>
                <a:latin typeface="Times New Roman" panose="02020603050405020304" pitchFamily="18" charset="0"/>
                <a:cs typeface="Times New Roman" panose="02020603050405020304" pitchFamily="18" charset="0"/>
              </a:rPr>
              <a:t>PPT/PDF</a:t>
            </a:r>
          </a:p>
          <a:p>
            <a:pPr algn="ctr"/>
            <a:r>
              <a:rPr lang="en-US" sz="2000" dirty="0">
                <a:solidFill>
                  <a:srgbClr val="C00000"/>
                </a:solidFill>
                <a:latin typeface="Times New Roman" panose="02020603050405020304" pitchFamily="18" charset="0"/>
                <a:cs typeface="Times New Roman" panose="02020603050405020304" pitchFamily="18" charset="0"/>
              </a:rPr>
              <a:t>Reading</a:t>
            </a:r>
          </a:p>
          <a:p>
            <a:pPr algn="ctr"/>
            <a:r>
              <a:rPr lang="en-US" sz="2000" dirty="0">
                <a:solidFill>
                  <a:srgbClr val="C00000"/>
                </a:solidFill>
                <a:latin typeface="Times New Roman" panose="02020603050405020304" pitchFamily="18" charset="0"/>
                <a:cs typeface="Times New Roman" panose="02020603050405020304" pitchFamily="18" charset="0"/>
              </a:rPr>
              <a:t>Videos</a:t>
            </a:r>
          </a:p>
        </p:txBody>
      </p:sp>
      <p:sp>
        <p:nvSpPr>
          <p:cNvPr id="29" name="TextBox 28">
            <a:extLst>
              <a:ext uri="{FF2B5EF4-FFF2-40B4-BE49-F238E27FC236}">
                <a16:creationId xmlns:a16="http://schemas.microsoft.com/office/drawing/2014/main" id="{15E52F80-BC08-4B2D-013A-21BEC757AD9F}"/>
              </a:ext>
            </a:extLst>
          </p:cNvPr>
          <p:cNvSpPr txBox="1"/>
          <p:nvPr/>
        </p:nvSpPr>
        <p:spPr>
          <a:xfrm>
            <a:off x="7829040" y="3641681"/>
            <a:ext cx="1364476" cy="400110"/>
          </a:xfrm>
          <a:prstGeom prst="rect">
            <a:avLst/>
          </a:prstGeom>
          <a:noFill/>
        </p:spPr>
        <p:txBody>
          <a:bodyPr wrap="non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Preparation</a:t>
            </a:r>
          </a:p>
        </p:txBody>
      </p:sp>
      <p:sp>
        <p:nvSpPr>
          <p:cNvPr id="30" name="TextBox 29">
            <a:extLst>
              <a:ext uri="{FF2B5EF4-FFF2-40B4-BE49-F238E27FC236}">
                <a16:creationId xmlns:a16="http://schemas.microsoft.com/office/drawing/2014/main" id="{8AD4D775-F952-CB85-C60E-610B2F0D6DE7}"/>
              </a:ext>
            </a:extLst>
          </p:cNvPr>
          <p:cNvSpPr txBox="1"/>
          <p:nvPr/>
        </p:nvSpPr>
        <p:spPr>
          <a:xfrm>
            <a:off x="7814063" y="4434846"/>
            <a:ext cx="1364476" cy="400110"/>
          </a:xfrm>
          <a:prstGeom prst="rect">
            <a:avLst/>
          </a:prstGeom>
          <a:noFill/>
        </p:spPr>
        <p:txBody>
          <a:bodyPr wrap="non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Preparation</a:t>
            </a:r>
          </a:p>
        </p:txBody>
      </p:sp>
      <p:sp>
        <p:nvSpPr>
          <p:cNvPr id="31" name="TextBox 30">
            <a:extLst>
              <a:ext uri="{FF2B5EF4-FFF2-40B4-BE49-F238E27FC236}">
                <a16:creationId xmlns:a16="http://schemas.microsoft.com/office/drawing/2014/main" id="{F629FEC9-436C-274B-C2E5-B55188CCA8A2}"/>
              </a:ext>
            </a:extLst>
          </p:cNvPr>
          <p:cNvSpPr txBox="1"/>
          <p:nvPr/>
        </p:nvSpPr>
        <p:spPr>
          <a:xfrm>
            <a:off x="7829040" y="5203106"/>
            <a:ext cx="1393330" cy="400110"/>
          </a:xfrm>
          <a:prstGeom prst="rect">
            <a:avLst/>
          </a:prstGeom>
          <a:noFill/>
        </p:spPr>
        <p:txBody>
          <a:bodyPr wrap="non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Assessment</a:t>
            </a:r>
          </a:p>
        </p:txBody>
      </p:sp>
      <p:sp>
        <p:nvSpPr>
          <p:cNvPr id="32" name="TextBox 31">
            <a:extLst>
              <a:ext uri="{FF2B5EF4-FFF2-40B4-BE49-F238E27FC236}">
                <a16:creationId xmlns:a16="http://schemas.microsoft.com/office/drawing/2014/main" id="{A6B21737-2443-F5DE-4324-F2F44F673E55}"/>
              </a:ext>
            </a:extLst>
          </p:cNvPr>
          <p:cNvSpPr txBox="1"/>
          <p:nvPr/>
        </p:nvSpPr>
        <p:spPr>
          <a:xfrm>
            <a:off x="7829040" y="2886031"/>
            <a:ext cx="1393330" cy="400110"/>
          </a:xfrm>
          <a:prstGeom prst="rect">
            <a:avLst/>
          </a:prstGeom>
          <a:noFill/>
        </p:spPr>
        <p:txBody>
          <a:bodyPr wrap="non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Assessment</a:t>
            </a:r>
          </a:p>
        </p:txBody>
      </p:sp>
      <p:sp>
        <p:nvSpPr>
          <p:cNvPr id="33" name="TextBox 32">
            <a:extLst>
              <a:ext uri="{FF2B5EF4-FFF2-40B4-BE49-F238E27FC236}">
                <a16:creationId xmlns:a16="http://schemas.microsoft.com/office/drawing/2014/main" id="{C7EB9384-355C-E338-162A-CF41EEC817B7}"/>
              </a:ext>
            </a:extLst>
          </p:cNvPr>
          <p:cNvSpPr txBox="1"/>
          <p:nvPr/>
        </p:nvSpPr>
        <p:spPr>
          <a:xfrm>
            <a:off x="7829040" y="2137145"/>
            <a:ext cx="910827" cy="400110"/>
          </a:xfrm>
          <a:prstGeom prst="rect">
            <a:avLst/>
          </a:prstGeom>
          <a:noFill/>
        </p:spPr>
        <p:txBody>
          <a:bodyPr wrap="non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Design</a:t>
            </a:r>
          </a:p>
        </p:txBody>
      </p:sp>
      <p:sp>
        <p:nvSpPr>
          <p:cNvPr id="34" name="TextBox 33">
            <a:extLst>
              <a:ext uri="{FF2B5EF4-FFF2-40B4-BE49-F238E27FC236}">
                <a16:creationId xmlns:a16="http://schemas.microsoft.com/office/drawing/2014/main" id="{CB17E3B6-8888-0068-8B1C-7BBD3E32158D}"/>
              </a:ext>
            </a:extLst>
          </p:cNvPr>
          <p:cNvSpPr txBox="1"/>
          <p:nvPr/>
        </p:nvSpPr>
        <p:spPr>
          <a:xfrm>
            <a:off x="7866157" y="1324606"/>
            <a:ext cx="910827" cy="400110"/>
          </a:xfrm>
          <a:prstGeom prst="rect">
            <a:avLst/>
          </a:prstGeom>
          <a:noFill/>
        </p:spPr>
        <p:txBody>
          <a:bodyPr wrap="non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Design</a:t>
            </a:r>
          </a:p>
        </p:txBody>
      </p:sp>
      <p:sp>
        <p:nvSpPr>
          <p:cNvPr id="35" name="TextBox 34">
            <a:extLst>
              <a:ext uri="{FF2B5EF4-FFF2-40B4-BE49-F238E27FC236}">
                <a16:creationId xmlns:a16="http://schemas.microsoft.com/office/drawing/2014/main" id="{BC9CAA3F-8FEF-12D6-2361-C9CF39047D58}"/>
              </a:ext>
            </a:extLst>
          </p:cNvPr>
          <p:cNvSpPr txBox="1"/>
          <p:nvPr/>
        </p:nvSpPr>
        <p:spPr>
          <a:xfrm>
            <a:off x="7829040" y="5996271"/>
            <a:ext cx="1364476" cy="400110"/>
          </a:xfrm>
          <a:prstGeom prst="rect">
            <a:avLst/>
          </a:prstGeom>
          <a:noFill/>
        </p:spPr>
        <p:txBody>
          <a:bodyPr wrap="non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Preparation</a:t>
            </a:r>
          </a:p>
        </p:txBody>
      </p:sp>
    </p:spTree>
    <p:extLst>
      <p:ext uri="{BB962C8B-B14F-4D97-AF65-F5344CB8AC3E}">
        <p14:creationId xmlns:p14="http://schemas.microsoft.com/office/powerpoint/2010/main" val="1402625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37186" y="203294"/>
            <a:ext cx="5891485" cy="646331"/>
          </a:xfrm>
          <a:prstGeom prst="rect">
            <a:avLst/>
          </a:prstGeom>
          <a:noFill/>
        </p:spPr>
        <p:txBody>
          <a:bodyPr wrap="none" rtlCol="0">
            <a:spAutoFit/>
          </a:bodyPr>
          <a:lstStyle/>
          <a:p>
            <a:r>
              <a:rPr lang="en-US" sz="3600" dirty="0">
                <a:solidFill>
                  <a:srgbClr val="C00000"/>
                </a:solidFill>
                <a:latin typeface="Times New Roman" panose="02020603050405020304" pitchFamily="18" charset="0"/>
                <a:cs typeface="Times New Roman" panose="02020603050405020304" pitchFamily="18" charset="0"/>
              </a:rPr>
              <a:t>2 Parts to the CREATE Project</a:t>
            </a:r>
          </a:p>
        </p:txBody>
      </p:sp>
      <p:pic>
        <p:nvPicPr>
          <p:cNvPr id="2" name="Picture 1">
            <a:extLst>
              <a:ext uri="{FF2B5EF4-FFF2-40B4-BE49-F238E27FC236}">
                <a16:creationId xmlns:a16="http://schemas.microsoft.com/office/drawing/2014/main" id="{909C6DCD-53E0-6A63-E691-AB16BDF0962D}"/>
              </a:ext>
            </a:extLst>
          </p:cNvPr>
          <p:cNvPicPr>
            <a:picLocks noChangeAspect="1"/>
          </p:cNvPicPr>
          <p:nvPr/>
        </p:nvPicPr>
        <p:blipFill>
          <a:blip r:embed="rId2"/>
          <a:stretch>
            <a:fillRect/>
          </a:stretch>
        </p:blipFill>
        <p:spPr>
          <a:xfrm>
            <a:off x="38100" y="0"/>
            <a:ext cx="969828" cy="1175152"/>
          </a:xfrm>
          <a:prstGeom prst="rect">
            <a:avLst/>
          </a:prstGeom>
        </p:spPr>
      </p:pic>
      <p:grpSp>
        <p:nvGrpSpPr>
          <p:cNvPr id="12" name="Group 11">
            <a:extLst>
              <a:ext uri="{FF2B5EF4-FFF2-40B4-BE49-F238E27FC236}">
                <a16:creationId xmlns:a16="http://schemas.microsoft.com/office/drawing/2014/main" id="{32A231AD-B9A5-3694-B559-4FCA899274C8}"/>
              </a:ext>
            </a:extLst>
          </p:cNvPr>
          <p:cNvGrpSpPr/>
          <p:nvPr/>
        </p:nvGrpSpPr>
        <p:grpSpPr>
          <a:xfrm>
            <a:off x="6216650" y="1643223"/>
            <a:ext cx="3765550" cy="774700"/>
            <a:chOff x="2984500" y="1073150"/>
            <a:chExt cx="3765550" cy="774700"/>
          </a:xfrm>
        </p:grpSpPr>
        <p:sp>
          <p:nvSpPr>
            <p:cNvPr id="3" name="Rectangle 2">
              <a:extLst>
                <a:ext uri="{FF2B5EF4-FFF2-40B4-BE49-F238E27FC236}">
                  <a16:creationId xmlns:a16="http://schemas.microsoft.com/office/drawing/2014/main" id="{3853F386-C544-7661-19BF-F8F0567FF118}"/>
                </a:ext>
              </a:extLst>
            </p:cNvPr>
            <p:cNvSpPr/>
            <p:nvPr/>
          </p:nvSpPr>
          <p:spPr>
            <a:xfrm>
              <a:off x="2984500" y="1073150"/>
              <a:ext cx="3765550" cy="7747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33D0432-45D4-D3EF-4388-3DA531DA4299}"/>
                </a:ext>
              </a:extLst>
            </p:cNvPr>
            <p:cNvSpPr txBox="1"/>
            <p:nvPr/>
          </p:nvSpPr>
          <p:spPr>
            <a:xfrm>
              <a:off x="3282950" y="1168112"/>
              <a:ext cx="3384550" cy="584775"/>
            </a:xfrm>
            <a:prstGeom prst="rect">
              <a:avLst/>
            </a:prstGeom>
            <a:noFill/>
          </p:spPr>
          <p:txBody>
            <a:bodyPr wrap="square" rtlCol="0">
              <a:spAutoFit/>
            </a:bodyPr>
            <a:lstStyle/>
            <a:p>
              <a:pPr algn="ctr"/>
              <a:r>
                <a:rPr lang="en-US" sz="3200" dirty="0">
                  <a:solidFill>
                    <a:srgbClr val="C00000"/>
                  </a:solidFill>
                </a:rPr>
                <a:t>Prog. Controller 1</a:t>
              </a:r>
            </a:p>
          </p:txBody>
        </p:sp>
      </p:grpSp>
      <p:grpSp>
        <p:nvGrpSpPr>
          <p:cNvPr id="13" name="Group 12">
            <a:extLst>
              <a:ext uri="{FF2B5EF4-FFF2-40B4-BE49-F238E27FC236}">
                <a16:creationId xmlns:a16="http://schemas.microsoft.com/office/drawing/2014/main" id="{2BF35001-106F-8F30-052E-EDE7EF8D4BD9}"/>
              </a:ext>
            </a:extLst>
          </p:cNvPr>
          <p:cNvGrpSpPr/>
          <p:nvPr/>
        </p:nvGrpSpPr>
        <p:grpSpPr>
          <a:xfrm>
            <a:off x="6216650" y="2417922"/>
            <a:ext cx="3765550" cy="774700"/>
            <a:chOff x="2984500" y="1847849"/>
            <a:chExt cx="3765550" cy="774700"/>
          </a:xfrm>
        </p:grpSpPr>
        <p:sp>
          <p:nvSpPr>
            <p:cNvPr id="8" name="Rectangle 7">
              <a:extLst>
                <a:ext uri="{FF2B5EF4-FFF2-40B4-BE49-F238E27FC236}">
                  <a16:creationId xmlns:a16="http://schemas.microsoft.com/office/drawing/2014/main" id="{79578313-221B-9B12-F4AD-3CD9A675E0E9}"/>
                </a:ext>
              </a:extLst>
            </p:cNvPr>
            <p:cNvSpPr/>
            <p:nvPr/>
          </p:nvSpPr>
          <p:spPr>
            <a:xfrm>
              <a:off x="2984500" y="1847849"/>
              <a:ext cx="3765550" cy="7747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227538B-2E17-BF4E-D574-337E573C937D}"/>
                </a:ext>
              </a:extLst>
            </p:cNvPr>
            <p:cNvSpPr txBox="1"/>
            <p:nvPr/>
          </p:nvSpPr>
          <p:spPr>
            <a:xfrm>
              <a:off x="3282949" y="1942811"/>
              <a:ext cx="3324935" cy="584775"/>
            </a:xfrm>
            <a:prstGeom prst="rect">
              <a:avLst/>
            </a:prstGeom>
            <a:noFill/>
          </p:spPr>
          <p:txBody>
            <a:bodyPr wrap="square" rtlCol="0">
              <a:spAutoFit/>
            </a:bodyPr>
            <a:lstStyle/>
            <a:p>
              <a:pPr algn="ctr"/>
              <a:r>
                <a:rPr lang="en-US" sz="3200" dirty="0">
                  <a:solidFill>
                    <a:srgbClr val="C00000"/>
                  </a:solidFill>
                </a:rPr>
                <a:t>Prog. Controller 2</a:t>
              </a:r>
            </a:p>
          </p:txBody>
        </p:sp>
      </p:grpSp>
      <p:grpSp>
        <p:nvGrpSpPr>
          <p:cNvPr id="14" name="Group 13">
            <a:extLst>
              <a:ext uri="{FF2B5EF4-FFF2-40B4-BE49-F238E27FC236}">
                <a16:creationId xmlns:a16="http://schemas.microsoft.com/office/drawing/2014/main" id="{E8B0C642-F809-5115-C60E-9A5A9AB92C5F}"/>
              </a:ext>
            </a:extLst>
          </p:cNvPr>
          <p:cNvGrpSpPr/>
          <p:nvPr/>
        </p:nvGrpSpPr>
        <p:grpSpPr>
          <a:xfrm>
            <a:off x="6216650" y="3192620"/>
            <a:ext cx="3848101" cy="774700"/>
            <a:chOff x="2984500" y="2654300"/>
            <a:chExt cx="3848101" cy="774700"/>
          </a:xfrm>
        </p:grpSpPr>
        <p:sp>
          <p:nvSpPr>
            <p:cNvPr id="10" name="Rectangle 9">
              <a:extLst>
                <a:ext uri="{FF2B5EF4-FFF2-40B4-BE49-F238E27FC236}">
                  <a16:creationId xmlns:a16="http://schemas.microsoft.com/office/drawing/2014/main" id="{96645888-866D-2A6F-C163-841EFAFAAF6C}"/>
                </a:ext>
              </a:extLst>
            </p:cNvPr>
            <p:cNvSpPr/>
            <p:nvPr/>
          </p:nvSpPr>
          <p:spPr>
            <a:xfrm>
              <a:off x="2984500" y="2654300"/>
              <a:ext cx="3765550" cy="7747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3CDC404-670D-7575-F940-B1688EAD8367}"/>
                </a:ext>
              </a:extLst>
            </p:cNvPr>
            <p:cNvSpPr txBox="1"/>
            <p:nvPr/>
          </p:nvSpPr>
          <p:spPr>
            <a:xfrm>
              <a:off x="3067051" y="2749262"/>
              <a:ext cx="3765550" cy="584775"/>
            </a:xfrm>
            <a:prstGeom prst="rect">
              <a:avLst/>
            </a:prstGeom>
            <a:noFill/>
          </p:spPr>
          <p:txBody>
            <a:bodyPr wrap="square" rtlCol="0">
              <a:spAutoFit/>
            </a:bodyPr>
            <a:lstStyle/>
            <a:p>
              <a:pPr algn="ctr"/>
              <a:r>
                <a:rPr lang="en-US" sz="3200" dirty="0">
                  <a:solidFill>
                    <a:srgbClr val="C00000"/>
                  </a:solidFill>
                </a:rPr>
                <a:t>Elect. Troubleshoot</a:t>
              </a:r>
            </a:p>
          </p:txBody>
        </p:sp>
      </p:grpSp>
      <p:grpSp>
        <p:nvGrpSpPr>
          <p:cNvPr id="24" name="Group 23">
            <a:extLst>
              <a:ext uri="{FF2B5EF4-FFF2-40B4-BE49-F238E27FC236}">
                <a16:creationId xmlns:a16="http://schemas.microsoft.com/office/drawing/2014/main" id="{E1C81402-7CB1-F4C1-D8BC-75AC6B2E7FC5}"/>
              </a:ext>
            </a:extLst>
          </p:cNvPr>
          <p:cNvGrpSpPr/>
          <p:nvPr/>
        </p:nvGrpSpPr>
        <p:grpSpPr>
          <a:xfrm>
            <a:off x="1549400" y="1660556"/>
            <a:ext cx="3848101" cy="774700"/>
            <a:chOff x="2984500" y="2654300"/>
            <a:chExt cx="3848101" cy="774700"/>
          </a:xfrm>
        </p:grpSpPr>
        <p:sp>
          <p:nvSpPr>
            <p:cNvPr id="25" name="Rectangle 24">
              <a:extLst>
                <a:ext uri="{FF2B5EF4-FFF2-40B4-BE49-F238E27FC236}">
                  <a16:creationId xmlns:a16="http://schemas.microsoft.com/office/drawing/2014/main" id="{995D9C17-68F6-63F6-A26A-D03681CE3E66}"/>
                </a:ext>
              </a:extLst>
            </p:cNvPr>
            <p:cNvSpPr/>
            <p:nvPr/>
          </p:nvSpPr>
          <p:spPr>
            <a:xfrm>
              <a:off x="2984500" y="2654300"/>
              <a:ext cx="3765550" cy="7747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E18980A-A203-1980-4692-749890024BA1}"/>
                </a:ext>
              </a:extLst>
            </p:cNvPr>
            <p:cNvSpPr txBox="1"/>
            <p:nvPr/>
          </p:nvSpPr>
          <p:spPr>
            <a:xfrm>
              <a:off x="3067051" y="2749262"/>
              <a:ext cx="3765550" cy="584775"/>
            </a:xfrm>
            <a:prstGeom prst="rect">
              <a:avLst/>
            </a:prstGeom>
            <a:noFill/>
          </p:spPr>
          <p:txBody>
            <a:bodyPr wrap="square" rtlCol="0">
              <a:spAutoFit/>
            </a:bodyPr>
            <a:lstStyle/>
            <a:p>
              <a:pPr algn="ctr"/>
              <a:r>
                <a:rPr lang="en-US" sz="3200" dirty="0">
                  <a:solidFill>
                    <a:srgbClr val="C00000"/>
                  </a:solidFill>
                </a:rPr>
                <a:t>Faculty Prof. Dev.</a:t>
              </a:r>
            </a:p>
          </p:txBody>
        </p:sp>
      </p:grpSp>
      <p:sp>
        <p:nvSpPr>
          <p:cNvPr id="29" name="TextBox 28">
            <a:extLst>
              <a:ext uri="{FF2B5EF4-FFF2-40B4-BE49-F238E27FC236}">
                <a16:creationId xmlns:a16="http://schemas.microsoft.com/office/drawing/2014/main" id="{15E52F80-BC08-4B2D-013A-21BEC757AD9F}"/>
              </a:ext>
            </a:extLst>
          </p:cNvPr>
          <p:cNvSpPr txBox="1"/>
          <p:nvPr/>
        </p:nvSpPr>
        <p:spPr>
          <a:xfrm>
            <a:off x="6172200" y="4080296"/>
            <a:ext cx="4159250" cy="1323439"/>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Course Conversion:</a:t>
            </a:r>
          </a:p>
          <a:p>
            <a:r>
              <a:rPr lang="en-US" sz="2000" b="1" dirty="0">
                <a:solidFill>
                  <a:srgbClr val="C00000"/>
                </a:solidFill>
                <a:latin typeface="Times New Roman" panose="02020603050405020304" pitchFamily="18" charset="0"/>
                <a:cs typeface="Times New Roman" panose="02020603050405020304" pitchFamily="18" charset="0"/>
              </a:rPr>
              <a:t>*</a:t>
            </a:r>
            <a:r>
              <a:rPr lang="en-US" sz="2000" dirty="0">
                <a:solidFill>
                  <a:srgbClr val="C00000"/>
                </a:solidFill>
                <a:latin typeface="Times New Roman" panose="02020603050405020304" pitchFamily="18" charset="0"/>
                <a:cs typeface="Times New Roman" panose="02020603050405020304" pitchFamily="18" charset="0"/>
              </a:rPr>
              <a:t>Re-Align the Curriculum</a:t>
            </a:r>
          </a:p>
          <a:p>
            <a:r>
              <a:rPr lang="en-US" sz="2000" b="1" dirty="0">
                <a:solidFill>
                  <a:srgbClr val="C00000"/>
                </a:solidFill>
                <a:latin typeface="Times New Roman" panose="02020603050405020304" pitchFamily="18" charset="0"/>
                <a:cs typeface="Times New Roman" panose="02020603050405020304" pitchFamily="18" charset="0"/>
              </a:rPr>
              <a:t>*</a:t>
            </a:r>
            <a:r>
              <a:rPr lang="en-US" sz="2000" dirty="0">
                <a:solidFill>
                  <a:srgbClr val="C00000"/>
                </a:solidFill>
                <a:latin typeface="Times New Roman" panose="02020603050405020304" pitchFamily="18" charset="0"/>
                <a:cs typeface="Times New Roman" panose="02020603050405020304" pitchFamily="18" charset="0"/>
              </a:rPr>
              <a:t>Convert the courses to a competency-based/hybrid model</a:t>
            </a:r>
          </a:p>
        </p:txBody>
      </p:sp>
      <p:sp>
        <p:nvSpPr>
          <p:cNvPr id="34" name="TextBox 33">
            <a:extLst>
              <a:ext uri="{FF2B5EF4-FFF2-40B4-BE49-F238E27FC236}">
                <a16:creationId xmlns:a16="http://schemas.microsoft.com/office/drawing/2014/main" id="{CB17E3B6-8888-0068-8B1C-7BBD3E32158D}"/>
              </a:ext>
            </a:extLst>
          </p:cNvPr>
          <p:cNvSpPr txBox="1"/>
          <p:nvPr/>
        </p:nvSpPr>
        <p:spPr>
          <a:xfrm>
            <a:off x="9982200" y="1660556"/>
            <a:ext cx="987771" cy="707886"/>
          </a:xfrm>
          <a:prstGeom prst="rect">
            <a:avLst/>
          </a:prstGeom>
          <a:noFill/>
        </p:spPr>
        <p:txBody>
          <a:bodyPr wrap="non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Mike &amp;</a:t>
            </a:r>
          </a:p>
          <a:p>
            <a:r>
              <a:rPr lang="en-US" sz="2000" dirty="0">
                <a:solidFill>
                  <a:srgbClr val="C00000"/>
                </a:solidFill>
                <a:latin typeface="Times New Roman" panose="02020603050405020304" pitchFamily="18" charset="0"/>
                <a:cs typeface="Times New Roman" panose="02020603050405020304" pitchFamily="18" charset="0"/>
              </a:rPr>
              <a:t>Scott</a:t>
            </a:r>
          </a:p>
        </p:txBody>
      </p:sp>
      <p:sp>
        <p:nvSpPr>
          <p:cNvPr id="36" name="TextBox 35">
            <a:extLst>
              <a:ext uri="{FF2B5EF4-FFF2-40B4-BE49-F238E27FC236}">
                <a16:creationId xmlns:a16="http://schemas.microsoft.com/office/drawing/2014/main" id="{5F38A508-B810-0B57-075C-37B966A9C622}"/>
              </a:ext>
            </a:extLst>
          </p:cNvPr>
          <p:cNvSpPr txBox="1"/>
          <p:nvPr/>
        </p:nvSpPr>
        <p:spPr>
          <a:xfrm>
            <a:off x="9994899" y="2464833"/>
            <a:ext cx="987771" cy="707886"/>
          </a:xfrm>
          <a:prstGeom prst="rect">
            <a:avLst/>
          </a:prstGeom>
          <a:noFill/>
        </p:spPr>
        <p:txBody>
          <a:bodyPr wrap="non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Mike &amp;</a:t>
            </a:r>
          </a:p>
          <a:p>
            <a:r>
              <a:rPr lang="en-US" sz="2000" dirty="0">
                <a:solidFill>
                  <a:srgbClr val="C00000"/>
                </a:solidFill>
                <a:latin typeface="Times New Roman" panose="02020603050405020304" pitchFamily="18" charset="0"/>
                <a:cs typeface="Times New Roman" panose="02020603050405020304" pitchFamily="18" charset="0"/>
              </a:rPr>
              <a:t>Scott</a:t>
            </a:r>
          </a:p>
        </p:txBody>
      </p:sp>
      <p:sp>
        <p:nvSpPr>
          <p:cNvPr id="37" name="TextBox 36">
            <a:extLst>
              <a:ext uri="{FF2B5EF4-FFF2-40B4-BE49-F238E27FC236}">
                <a16:creationId xmlns:a16="http://schemas.microsoft.com/office/drawing/2014/main" id="{0C33D6CA-4CAA-5EFF-74A2-EF96EE47C986}"/>
              </a:ext>
            </a:extLst>
          </p:cNvPr>
          <p:cNvSpPr txBox="1"/>
          <p:nvPr/>
        </p:nvSpPr>
        <p:spPr>
          <a:xfrm>
            <a:off x="1549400" y="2530218"/>
            <a:ext cx="4159250" cy="3477875"/>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Develop Faculty Skillset:</a:t>
            </a:r>
          </a:p>
          <a:p>
            <a:r>
              <a:rPr lang="en-US" sz="2000" b="1" dirty="0">
                <a:solidFill>
                  <a:srgbClr val="C00000"/>
                </a:solidFill>
                <a:latin typeface="Times New Roman" panose="02020603050405020304" pitchFamily="18" charset="0"/>
                <a:cs typeface="Times New Roman" panose="02020603050405020304" pitchFamily="18" charset="0"/>
              </a:rPr>
              <a:t>*</a:t>
            </a:r>
            <a:r>
              <a:rPr lang="en-US" sz="2000" dirty="0">
                <a:solidFill>
                  <a:srgbClr val="C00000"/>
                </a:solidFill>
                <a:latin typeface="Times New Roman" panose="02020603050405020304" pitchFamily="18" charset="0"/>
                <a:cs typeface="Times New Roman" panose="02020603050405020304" pitchFamily="18" charset="0"/>
              </a:rPr>
              <a:t>Convert technical courses to a CB/Hybrid model</a:t>
            </a:r>
          </a:p>
          <a:p>
            <a:r>
              <a:rPr lang="en-US" sz="2000" b="1" dirty="0">
                <a:solidFill>
                  <a:srgbClr val="C00000"/>
                </a:solidFill>
                <a:latin typeface="Times New Roman" panose="02020603050405020304" pitchFamily="18" charset="0"/>
                <a:cs typeface="Times New Roman" panose="02020603050405020304" pitchFamily="18" charset="0"/>
              </a:rPr>
              <a:t>*</a:t>
            </a:r>
            <a:r>
              <a:rPr lang="en-US" sz="2000" dirty="0">
                <a:solidFill>
                  <a:srgbClr val="C00000"/>
                </a:solidFill>
                <a:latin typeface="Times New Roman" panose="02020603050405020304" pitchFamily="18" charset="0"/>
                <a:cs typeface="Times New Roman" panose="02020603050405020304" pitchFamily="18" charset="0"/>
              </a:rPr>
              <a:t>Effectively teach the CB/Hybrid courses</a:t>
            </a:r>
          </a:p>
          <a:p>
            <a:r>
              <a:rPr lang="en-US" sz="2000" b="1" dirty="0">
                <a:solidFill>
                  <a:srgbClr val="C00000"/>
                </a:solidFill>
                <a:latin typeface="Times New Roman" panose="02020603050405020304" pitchFamily="18" charset="0"/>
                <a:cs typeface="Times New Roman" panose="02020603050405020304" pitchFamily="18" charset="0"/>
              </a:rPr>
              <a:t>Prepare the Faculty to:</a:t>
            </a:r>
          </a:p>
          <a:p>
            <a:r>
              <a:rPr lang="en-US" sz="2000" dirty="0">
                <a:solidFill>
                  <a:srgbClr val="C00000"/>
                </a:solidFill>
                <a:latin typeface="Times New Roman" panose="02020603050405020304" pitchFamily="18" charset="0"/>
                <a:cs typeface="Times New Roman" panose="02020603050405020304" pitchFamily="18" charset="0"/>
              </a:rPr>
              <a:t>*Utilize OER material for teaching</a:t>
            </a:r>
          </a:p>
          <a:p>
            <a:r>
              <a:rPr lang="en-US" sz="2000" dirty="0">
                <a:solidFill>
                  <a:srgbClr val="C00000"/>
                </a:solidFill>
                <a:latin typeface="Times New Roman" panose="02020603050405020304" pitchFamily="18" charset="0"/>
                <a:cs typeface="Times New Roman" panose="02020603050405020304" pitchFamily="18" charset="0"/>
              </a:rPr>
              <a:t>*Develop online learning objects:</a:t>
            </a:r>
          </a:p>
          <a:p>
            <a:r>
              <a:rPr lang="en-US" sz="2000" dirty="0">
                <a:solidFill>
                  <a:srgbClr val="C00000"/>
                </a:solidFill>
                <a:latin typeface="Times New Roman" panose="02020603050405020304" pitchFamily="18" charset="0"/>
                <a:cs typeface="Times New Roman" panose="02020603050405020304" pitchFamily="18" charset="0"/>
              </a:rPr>
              <a:t>   *Videos, simulations &amp; PPT/PDF</a:t>
            </a:r>
          </a:p>
          <a:p>
            <a:r>
              <a:rPr lang="en-US" sz="2000" dirty="0">
                <a:solidFill>
                  <a:srgbClr val="C00000"/>
                </a:solidFill>
                <a:latin typeface="Times New Roman" panose="02020603050405020304" pitchFamily="18" charset="0"/>
                <a:cs typeface="Times New Roman" panose="02020603050405020304" pitchFamily="18" charset="0"/>
              </a:rPr>
              <a:t>*Deliver instruction in a CB/Hybrid model</a:t>
            </a:r>
          </a:p>
        </p:txBody>
      </p:sp>
    </p:spTree>
    <p:extLst>
      <p:ext uri="{BB962C8B-B14F-4D97-AF65-F5344CB8AC3E}">
        <p14:creationId xmlns:p14="http://schemas.microsoft.com/office/powerpoint/2010/main" val="2172396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Box 204">
            <a:extLst>
              <a:ext uri="{FF2B5EF4-FFF2-40B4-BE49-F238E27FC236}">
                <a16:creationId xmlns:a16="http://schemas.microsoft.com/office/drawing/2014/main" id="{4DB4DA84-32BB-6802-4A44-B2BC55137AF5}"/>
              </a:ext>
            </a:extLst>
          </p:cNvPr>
          <p:cNvSpPr txBox="1"/>
          <p:nvPr/>
        </p:nvSpPr>
        <p:spPr>
          <a:xfrm>
            <a:off x="1208137" y="182131"/>
            <a:ext cx="6688882" cy="584775"/>
          </a:xfrm>
          <a:prstGeom prst="rect">
            <a:avLst/>
          </a:prstGeom>
          <a:noFill/>
        </p:spPr>
        <p:txBody>
          <a:bodyPr wrap="none" rtlCol="0">
            <a:spAutoFit/>
          </a:bodyPr>
          <a:lstStyle/>
          <a:p>
            <a:r>
              <a:rPr lang="en-US" sz="3200" dirty="0">
                <a:solidFill>
                  <a:srgbClr val="0070C0"/>
                </a:solidFill>
              </a:rPr>
              <a:t>Why Make a Change in your Course(s)?</a:t>
            </a:r>
          </a:p>
        </p:txBody>
      </p:sp>
      <p:sp>
        <p:nvSpPr>
          <p:cNvPr id="38" name="TextBox 37">
            <a:extLst>
              <a:ext uri="{FF2B5EF4-FFF2-40B4-BE49-F238E27FC236}">
                <a16:creationId xmlns:a16="http://schemas.microsoft.com/office/drawing/2014/main" id="{4E07281E-0276-BEEC-9BAC-3361F1689596}"/>
              </a:ext>
            </a:extLst>
          </p:cNvPr>
          <p:cNvSpPr txBox="1"/>
          <p:nvPr/>
        </p:nvSpPr>
        <p:spPr>
          <a:xfrm>
            <a:off x="717675" y="1306593"/>
            <a:ext cx="10388473" cy="461665"/>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Course Improvements: </a:t>
            </a:r>
            <a:r>
              <a:rPr lang="en-US" sz="2400" dirty="0">
                <a:solidFill>
                  <a:srgbClr val="0070C0"/>
                </a:solidFill>
                <a:latin typeface="Times New Roman" panose="02020603050405020304" pitchFamily="18" charset="0"/>
                <a:cs typeface="Times New Roman" panose="02020603050405020304" pitchFamily="18" charset="0"/>
              </a:rPr>
              <a:t>Effectiveness, Access &amp; Efficiency</a:t>
            </a:r>
          </a:p>
        </p:txBody>
      </p:sp>
      <p:sp>
        <p:nvSpPr>
          <p:cNvPr id="4" name="TextBox 3">
            <a:extLst>
              <a:ext uri="{FF2B5EF4-FFF2-40B4-BE49-F238E27FC236}">
                <a16:creationId xmlns:a16="http://schemas.microsoft.com/office/drawing/2014/main" id="{5FFF162E-480D-D0F1-6222-FE79706CB7FE}"/>
              </a:ext>
            </a:extLst>
          </p:cNvPr>
          <p:cNvSpPr txBox="1"/>
          <p:nvPr/>
        </p:nvSpPr>
        <p:spPr>
          <a:xfrm>
            <a:off x="717675" y="1899699"/>
            <a:ext cx="10388473" cy="461665"/>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Questions every Faculty should ask themselves:</a:t>
            </a:r>
            <a:endParaRPr lang="en-US" sz="2400" dirty="0">
              <a:solidFill>
                <a:srgbClr val="0070C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2D85C14-FB92-104F-3921-CA0B588ACB14}"/>
              </a:ext>
            </a:extLst>
          </p:cNvPr>
          <p:cNvPicPr>
            <a:picLocks noChangeAspect="1"/>
          </p:cNvPicPr>
          <p:nvPr/>
        </p:nvPicPr>
        <p:blipFill>
          <a:blip r:embed="rId2"/>
          <a:stretch>
            <a:fillRect/>
          </a:stretch>
        </p:blipFill>
        <p:spPr>
          <a:xfrm>
            <a:off x="38100" y="0"/>
            <a:ext cx="969828" cy="1175152"/>
          </a:xfrm>
          <a:prstGeom prst="rect">
            <a:avLst/>
          </a:prstGeom>
        </p:spPr>
      </p:pic>
      <p:sp>
        <p:nvSpPr>
          <p:cNvPr id="5" name="TextBox 4">
            <a:extLst>
              <a:ext uri="{FF2B5EF4-FFF2-40B4-BE49-F238E27FC236}">
                <a16:creationId xmlns:a16="http://schemas.microsoft.com/office/drawing/2014/main" id="{B34E1F58-E32D-08A0-7246-8E0B31331929}"/>
              </a:ext>
            </a:extLst>
          </p:cNvPr>
          <p:cNvSpPr txBox="1"/>
          <p:nvPr/>
        </p:nvSpPr>
        <p:spPr>
          <a:xfrm>
            <a:off x="1007928" y="2592557"/>
            <a:ext cx="8654925" cy="461665"/>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*What takes most of my time in the Classroom?</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A1BE8D5-7056-6559-559F-71F148AD8488}"/>
              </a:ext>
            </a:extLst>
          </p:cNvPr>
          <p:cNvSpPr txBox="1"/>
          <p:nvPr/>
        </p:nvSpPr>
        <p:spPr>
          <a:xfrm>
            <a:off x="1007928" y="3429000"/>
            <a:ext cx="8654925" cy="461665"/>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*What takes most of my time in the Lab?</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18898FF-8A7D-39B9-C0D1-D984DE37453F}"/>
              </a:ext>
            </a:extLst>
          </p:cNvPr>
          <p:cNvSpPr txBox="1"/>
          <p:nvPr/>
        </p:nvSpPr>
        <p:spPr>
          <a:xfrm>
            <a:off x="1007927" y="4265443"/>
            <a:ext cx="8654925" cy="461665"/>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*What concepts do students have trouble grasping?</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CCF22E4-053F-D9CA-EBDD-3AF55B581EC0}"/>
              </a:ext>
            </a:extLst>
          </p:cNvPr>
          <p:cNvSpPr txBox="1"/>
          <p:nvPr/>
        </p:nvSpPr>
        <p:spPr>
          <a:xfrm>
            <a:off x="1007927" y="5089742"/>
            <a:ext cx="8654925" cy="830997"/>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*How do I know that each student really know and can do what they say they know/can do?</a:t>
            </a:r>
            <a:endParaRPr lang="en-US"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4366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3994" y="1463977"/>
            <a:ext cx="11317111" cy="3276282"/>
          </a:xfrm>
          <a:prstGeom prst="rect">
            <a:avLst/>
          </a:prstGeom>
          <a:noFill/>
        </p:spPr>
        <p:txBody>
          <a:bodyPr wrap="square" rtlCol="0">
            <a:spAutoFit/>
          </a:bodyPr>
          <a:lstStyle/>
          <a:p>
            <a:pPr>
              <a:lnSpc>
                <a:spcPct val="150000"/>
              </a:lnSpc>
            </a:pPr>
            <a:r>
              <a:rPr lang="en-US" sz="2000" dirty="0">
                <a:solidFill>
                  <a:srgbClr val="0070C0"/>
                </a:solidFill>
              </a:rPr>
              <a:t>Training topics continued:</a:t>
            </a:r>
          </a:p>
          <a:p>
            <a:pPr>
              <a:lnSpc>
                <a:spcPct val="150000"/>
              </a:lnSpc>
            </a:pPr>
            <a:r>
              <a:rPr lang="en-US" sz="2000" dirty="0">
                <a:solidFill>
                  <a:srgbClr val="0070C0"/>
                </a:solidFill>
              </a:rPr>
              <a:t>8. Introduction to creating Learning Objects</a:t>
            </a:r>
          </a:p>
          <a:p>
            <a:pPr>
              <a:lnSpc>
                <a:spcPct val="150000"/>
              </a:lnSpc>
            </a:pPr>
            <a:r>
              <a:rPr lang="en-US" sz="2000" dirty="0">
                <a:solidFill>
                  <a:srgbClr val="0070C0"/>
                </a:solidFill>
              </a:rPr>
              <a:t>	a. PowerPoint</a:t>
            </a:r>
          </a:p>
          <a:p>
            <a:pPr>
              <a:lnSpc>
                <a:spcPct val="150000"/>
              </a:lnSpc>
            </a:pPr>
            <a:r>
              <a:rPr lang="en-US" sz="2000" dirty="0">
                <a:solidFill>
                  <a:srgbClr val="0070C0"/>
                </a:solidFill>
              </a:rPr>
              <a:t>	b. Converting PPT to PDF</a:t>
            </a:r>
          </a:p>
          <a:p>
            <a:pPr>
              <a:lnSpc>
                <a:spcPct val="150000"/>
              </a:lnSpc>
            </a:pPr>
            <a:r>
              <a:rPr lang="en-US" sz="2000" dirty="0">
                <a:solidFill>
                  <a:srgbClr val="0070C0"/>
                </a:solidFill>
              </a:rPr>
              <a:t>	c. Voice over PPT</a:t>
            </a:r>
          </a:p>
          <a:p>
            <a:pPr>
              <a:lnSpc>
                <a:spcPct val="150000"/>
              </a:lnSpc>
            </a:pPr>
            <a:r>
              <a:rPr lang="en-US" sz="2000" dirty="0">
                <a:solidFill>
                  <a:srgbClr val="0070C0"/>
                </a:solidFill>
              </a:rPr>
              <a:t>	d. Creating videos with a camera</a:t>
            </a:r>
          </a:p>
          <a:p>
            <a:pPr>
              <a:lnSpc>
                <a:spcPct val="150000"/>
              </a:lnSpc>
            </a:pPr>
            <a:r>
              <a:rPr lang="en-US" sz="2000" dirty="0">
                <a:solidFill>
                  <a:srgbClr val="0070C0"/>
                </a:solidFill>
              </a:rPr>
              <a:t>	e. Creating a screen CAM video to show how to use software</a:t>
            </a:r>
          </a:p>
        </p:txBody>
      </p:sp>
      <p:sp>
        <p:nvSpPr>
          <p:cNvPr id="5" name="TextBox 4"/>
          <p:cNvSpPr txBox="1"/>
          <p:nvPr/>
        </p:nvSpPr>
        <p:spPr>
          <a:xfrm>
            <a:off x="1587478" y="113955"/>
            <a:ext cx="9431108" cy="769441"/>
          </a:xfrm>
          <a:prstGeom prst="rect">
            <a:avLst/>
          </a:prstGeom>
          <a:noFill/>
        </p:spPr>
        <p:txBody>
          <a:bodyPr wrap="none" rtlCol="0">
            <a:spAutoFit/>
          </a:bodyPr>
          <a:lstStyle/>
          <a:p>
            <a:r>
              <a:rPr lang="en-US" sz="4400" dirty="0">
                <a:solidFill>
                  <a:srgbClr val="0070C0"/>
                </a:solidFill>
              </a:rPr>
              <a:t>CREATE Faculty Training on CBE Learning</a:t>
            </a:r>
          </a:p>
        </p:txBody>
      </p:sp>
      <p:pic>
        <p:nvPicPr>
          <p:cNvPr id="2" name="Picture 1">
            <a:extLst>
              <a:ext uri="{FF2B5EF4-FFF2-40B4-BE49-F238E27FC236}">
                <a16:creationId xmlns:a16="http://schemas.microsoft.com/office/drawing/2014/main" id="{83D67B18-AEC2-5B73-6C00-21069FAC1148}"/>
              </a:ext>
            </a:extLst>
          </p:cNvPr>
          <p:cNvPicPr>
            <a:picLocks noChangeAspect="1"/>
          </p:cNvPicPr>
          <p:nvPr/>
        </p:nvPicPr>
        <p:blipFill>
          <a:blip r:embed="rId2"/>
          <a:stretch>
            <a:fillRect/>
          </a:stretch>
        </p:blipFill>
        <p:spPr>
          <a:xfrm>
            <a:off x="38100" y="0"/>
            <a:ext cx="969828" cy="1175152"/>
          </a:xfrm>
          <a:prstGeom prst="rect">
            <a:avLst/>
          </a:prstGeom>
        </p:spPr>
      </p:pic>
    </p:spTree>
    <p:extLst>
      <p:ext uri="{BB962C8B-B14F-4D97-AF65-F5344CB8AC3E}">
        <p14:creationId xmlns:p14="http://schemas.microsoft.com/office/powerpoint/2010/main" val="24374722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Box 204">
            <a:extLst>
              <a:ext uri="{FF2B5EF4-FFF2-40B4-BE49-F238E27FC236}">
                <a16:creationId xmlns:a16="http://schemas.microsoft.com/office/drawing/2014/main" id="{4DB4DA84-32BB-6802-4A44-B2BC55137AF5}"/>
              </a:ext>
            </a:extLst>
          </p:cNvPr>
          <p:cNvSpPr txBox="1"/>
          <p:nvPr/>
        </p:nvSpPr>
        <p:spPr>
          <a:xfrm>
            <a:off x="1208137" y="182131"/>
            <a:ext cx="6175345" cy="584775"/>
          </a:xfrm>
          <a:prstGeom prst="rect">
            <a:avLst/>
          </a:prstGeom>
          <a:noFill/>
        </p:spPr>
        <p:txBody>
          <a:bodyPr wrap="none" rtlCol="0">
            <a:spAutoFit/>
          </a:bodyPr>
          <a:lstStyle/>
          <a:p>
            <a:r>
              <a:rPr lang="en-US" sz="3200" dirty="0">
                <a:solidFill>
                  <a:srgbClr val="0070C0"/>
                </a:solidFill>
              </a:rPr>
              <a:t>What have other Faculty answered?</a:t>
            </a:r>
          </a:p>
        </p:txBody>
      </p:sp>
      <p:pic>
        <p:nvPicPr>
          <p:cNvPr id="3" name="Picture 2">
            <a:extLst>
              <a:ext uri="{FF2B5EF4-FFF2-40B4-BE49-F238E27FC236}">
                <a16:creationId xmlns:a16="http://schemas.microsoft.com/office/drawing/2014/main" id="{02D85C14-FB92-104F-3921-CA0B588ACB14}"/>
              </a:ext>
            </a:extLst>
          </p:cNvPr>
          <p:cNvPicPr>
            <a:picLocks noChangeAspect="1"/>
          </p:cNvPicPr>
          <p:nvPr/>
        </p:nvPicPr>
        <p:blipFill>
          <a:blip r:embed="rId2"/>
          <a:stretch>
            <a:fillRect/>
          </a:stretch>
        </p:blipFill>
        <p:spPr>
          <a:xfrm>
            <a:off x="38100" y="0"/>
            <a:ext cx="969828" cy="1175152"/>
          </a:xfrm>
          <a:prstGeom prst="rect">
            <a:avLst/>
          </a:prstGeom>
        </p:spPr>
      </p:pic>
      <p:sp>
        <p:nvSpPr>
          <p:cNvPr id="2" name="TextBox 1">
            <a:extLst>
              <a:ext uri="{FF2B5EF4-FFF2-40B4-BE49-F238E27FC236}">
                <a16:creationId xmlns:a16="http://schemas.microsoft.com/office/drawing/2014/main" id="{898949B9-7F0B-1436-2CB7-AA4932760BA4}"/>
              </a:ext>
            </a:extLst>
          </p:cNvPr>
          <p:cNvSpPr txBox="1"/>
          <p:nvPr/>
        </p:nvSpPr>
        <p:spPr>
          <a:xfrm>
            <a:off x="717675" y="1102470"/>
            <a:ext cx="10388473" cy="4708981"/>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Over the past 3 years I have taught/consulted with about 140 technical faculty from around the country (2 &amp; 4 year faculty), Apprenticeship Program faculty, and private company trainers.  Here are a few of their answer:</a:t>
            </a:r>
          </a:p>
          <a:p>
            <a:pPr marL="457200" indent="-457200">
              <a:buAutoNum type="arabicPeriod"/>
            </a:pPr>
            <a:r>
              <a:rPr lang="en-US" sz="2000" dirty="0">
                <a:solidFill>
                  <a:srgbClr val="0070C0"/>
                </a:solidFill>
                <a:latin typeface="Times New Roman" panose="02020603050405020304" pitchFamily="18" charset="0"/>
                <a:cs typeface="Times New Roman" panose="02020603050405020304" pitchFamily="18" charset="0"/>
              </a:rPr>
              <a:t>Grading tests</a:t>
            </a:r>
          </a:p>
          <a:p>
            <a:pPr marL="457200" indent="-457200">
              <a:buAutoNum type="arabicPeriod"/>
            </a:pPr>
            <a:r>
              <a:rPr lang="en-US" sz="2000" dirty="0">
                <a:solidFill>
                  <a:srgbClr val="0070C0"/>
                </a:solidFill>
                <a:latin typeface="Times New Roman" panose="02020603050405020304" pitchFamily="18" charset="0"/>
                <a:cs typeface="Times New Roman" panose="02020603050405020304" pitchFamily="18" charset="0"/>
              </a:rPr>
              <a:t>Grading labs</a:t>
            </a:r>
          </a:p>
          <a:p>
            <a:pPr marL="457200" indent="-457200">
              <a:buAutoNum type="arabicPeriod"/>
            </a:pPr>
            <a:r>
              <a:rPr lang="en-US" sz="2000" dirty="0">
                <a:solidFill>
                  <a:srgbClr val="0070C0"/>
                </a:solidFill>
                <a:latin typeface="Times New Roman" panose="02020603050405020304" pitchFamily="18" charset="0"/>
                <a:cs typeface="Times New Roman" panose="02020603050405020304" pitchFamily="18" charset="0"/>
              </a:rPr>
              <a:t>5-6 groups of students, and repeating showing each group how to do something</a:t>
            </a:r>
          </a:p>
          <a:p>
            <a:pPr marL="457200" indent="-457200">
              <a:buAutoNum type="arabicPeriod"/>
            </a:pPr>
            <a:r>
              <a:rPr lang="en-US" sz="2000" dirty="0">
                <a:solidFill>
                  <a:srgbClr val="0070C0"/>
                </a:solidFill>
                <a:latin typeface="Times New Roman" panose="02020603050405020304" pitchFamily="18" charset="0"/>
                <a:cs typeface="Times New Roman" panose="02020603050405020304" pitchFamily="18" charset="0"/>
              </a:rPr>
              <a:t>Trying to write down the steps to putting parameters into a PF70 drive</a:t>
            </a:r>
          </a:p>
          <a:p>
            <a:pPr marL="457200" indent="-457200">
              <a:buAutoNum type="arabicPeriod"/>
            </a:pPr>
            <a:r>
              <a:rPr lang="en-US" sz="2000" dirty="0">
                <a:solidFill>
                  <a:srgbClr val="0070C0"/>
                </a:solidFill>
                <a:latin typeface="Times New Roman" panose="02020603050405020304" pitchFamily="18" charset="0"/>
                <a:cs typeface="Times New Roman" panose="02020603050405020304" pitchFamily="18" charset="0"/>
              </a:rPr>
              <a:t>4 types of relays, contactors, starters and always getting questions on hold-in contact, auxiliary contacts, coil connectors</a:t>
            </a:r>
          </a:p>
          <a:p>
            <a:pPr marL="457200" indent="-457200">
              <a:buAutoNum type="arabicPeriod"/>
            </a:pPr>
            <a:r>
              <a:rPr lang="en-US" sz="2000" dirty="0">
                <a:solidFill>
                  <a:srgbClr val="0070C0"/>
                </a:solidFill>
                <a:latin typeface="Times New Roman" panose="02020603050405020304" pitchFamily="18" charset="0"/>
                <a:cs typeface="Times New Roman" panose="02020603050405020304" pitchFamily="18" charset="0"/>
              </a:rPr>
              <a:t>Showing the class how to create a project with Logix Designer, then them forgetting by the time they do it and I have to repeat myself 20 times a night</a:t>
            </a:r>
          </a:p>
          <a:p>
            <a:pPr marL="457200" indent="-457200">
              <a:buAutoNum type="arabicPeriod"/>
            </a:pPr>
            <a:r>
              <a:rPr lang="en-US" sz="2000" dirty="0">
                <a:solidFill>
                  <a:srgbClr val="0070C0"/>
                </a:solidFill>
                <a:latin typeface="Times New Roman" panose="02020603050405020304" pitchFamily="18" charset="0"/>
                <a:cs typeface="Times New Roman" panose="02020603050405020304" pitchFamily="18" charset="0"/>
              </a:rPr>
              <a:t>Having to repeat numerous times how the product flows in a Piping &amp; Instrument Diagram, and then the students forget after they leave class.  I have to go through it again during the next class.</a:t>
            </a:r>
          </a:p>
          <a:p>
            <a:pPr marL="457200" indent="-457200">
              <a:buAutoNum type="arabicPeriod"/>
            </a:pPr>
            <a:r>
              <a:rPr lang="en-US" sz="2000" dirty="0">
                <a:solidFill>
                  <a:srgbClr val="0070C0"/>
                </a:solidFill>
                <a:latin typeface="Times New Roman" panose="02020603050405020304" pitchFamily="18" charset="0"/>
                <a:cs typeface="Times New Roman" panose="02020603050405020304" pitchFamily="18" charset="0"/>
              </a:rPr>
              <a:t>Hard to teach troubleshooting in a course</a:t>
            </a:r>
          </a:p>
        </p:txBody>
      </p:sp>
    </p:spTree>
    <p:extLst>
      <p:ext uri="{BB962C8B-B14F-4D97-AF65-F5344CB8AC3E}">
        <p14:creationId xmlns:p14="http://schemas.microsoft.com/office/powerpoint/2010/main" val="2131704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Box 204">
            <a:extLst>
              <a:ext uri="{FF2B5EF4-FFF2-40B4-BE49-F238E27FC236}">
                <a16:creationId xmlns:a16="http://schemas.microsoft.com/office/drawing/2014/main" id="{4DB4DA84-32BB-6802-4A44-B2BC55137AF5}"/>
              </a:ext>
            </a:extLst>
          </p:cNvPr>
          <p:cNvSpPr txBox="1"/>
          <p:nvPr/>
        </p:nvSpPr>
        <p:spPr>
          <a:xfrm>
            <a:off x="1208137" y="182131"/>
            <a:ext cx="8138382" cy="584775"/>
          </a:xfrm>
          <a:prstGeom prst="rect">
            <a:avLst/>
          </a:prstGeom>
          <a:noFill/>
        </p:spPr>
        <p:txBody>
          <a:bodyPr wrap="none" rtlCol="0">
            <a:spAutoFit/>
          </a:bodyPr>
          <a:lstStyle/>
          <a:p>
            <a:r>
              <a:rPr lang="en-US" sz="3200" dirty="0">
                <a:solidFill>
                  <a:srgbClr val="0070C0"/>
                </a:solidFill>
              </a:rPr>
              <a:t>What consumes most of the Terra Faculty time?</a:t>
            </a:r>
          </a:p>
        </p:txBody>
      </p:sp>
      <p:pic>
        <p:nvPicPr>
          <p:cNvPr id="3" name="Picture 2">
            <a:extLst>
              <a:ext uri="{FF2B5EF4-FFF2-40B4-BE49-F238E27FC236}">
                <a16:creationId xmlns:a16="http://schemas.microsoft.com/office/drawing/2014/main" id="{02D85C14-FB92-104F-3921-CA0B588ACB14}"/>
              </a:ext>
            </a:extLst>
          </p:cNvPr>
          <p:cNvPicPr>
            <a:picLocks noChangeAspect="1"/>
          </p:cNvPicPr>
          <p:nvPr/>
        </p:nvPicPr>
        <p:blipFill>
          <a:blip r:embed="rId2"/>
          <a:stretch>
            <a:fillRect/>
          </a:stretch>
        </p:blipFill>
        <p:spPr>
          <a:xfrm>
            <a:off x="38100" y="0"/>
            <a:ext cx="969828" cy="1175152"/>
          </a:xfrm>
          <a:prstGeom prst="rect">
            <a:avLst/>
          </a:prstGeom>
        </p:spPr>
      </p:pic>
      <p:sp>
        <p:nvSpPr>
          <p:cNvPr id="2" name="TextBox 1">
            <a:extLst>
              <a:ext uri="{FF2B5EF4-FFF2-40B4-BE49-F238E27FC236}">
                <a16:creationId xmlns:a16="http://schemas.microsoft.com/office/drawing/2014/main" id="{898949B9-7F0B-1436-2CB7-AA4932760BA4}"/>
              </a:ext>
            </a:extLst>
          </p:cNvPr>
          <p:cNvSpPr txBox="1"/>
          <p:nvPr/>
        </p:nvSpPr>
        <p:spPr>
          <a:xfrm>
            <a:off x="717675" y="1102470"/>
            <a:ext cx="10388473" cy="4893647"/>
          </a:xfrm>
          <a:prstGeom prst="rect">
            <a:avLst/>
          </a:prstGeom>
          <a:noFill/>
        </p:spPr>
        <p:txBody>
          <a:bodyPr wrap="square" rtlCol="0">
            <a:spAutoFit/>
          </a:bodyPr>
          <a:lstStyle/>
          <a:p>
            <a:pPr marL="457200" indent="-457200">
              <a:buAutoNum type="arabicPeriod"/>
            </a:pPr>
            <a:r>
              <a:rPr lang="en-US" sz="2400" dirty="0">
                <a:solidFill>
                  <a:srgbClr val="0070C0"/>
                </a:solidFill>
                <a:latin typeface="Times New Roman" panose="02020603050405020304" pitchFamily="18" charset="0"/>
                <a:cs typeface="Times New Roman" panose="02020603050405020304" pitchFamily="18" charset="0"/>
              </a:rPr>
              <a:t>?????</a:t>
            </a:r>
          </a:p>
          <a:p>
            <a:pPr marL="457200" indent="-457200">
              <a:buAutoNum type="arabicPeriod"/>
            </a:pPr>
            <a:r>
              <a:rPr lang="en-US" sz="2400" dirty="0">
                <a:solidFill>
                  <a:srgbClr val="0070C0"/>
                </a:solidFill>
                <a:latin typeface="Times New Roman" panose="02020603050405020304" pitchFamily="18" charset="0"/>
                <a:cs typeface="Times New Roman" panose="02020603050405020304" pitchFamily="18" charset="0"/>
              </a:rPr>
              <a:t>?????</a:t>
            </a:r>
          </a:p>
          <a:p>
            <a:pPr marL="457200" indent="-457200">
              <a:buFontTx/>
              <a:buAutoNum type="arabicPeriod"/>
            </a:pPr>
            <a:r>
              <a:rPr lang="en-US" sz="2400" dirty="0">
                <a:solidFill>
                  <a:srgbClr val="0070C0"/>
                </a:solidFill>
                <a:latin typeface="Times New Roman" panose="02020603050405020304" pitchFamily="18" charset="0"/>
                <a:cs typeface="Times New Roman" panose="02020603050405020304" pitchFamily="18" charset="0"/>
              </a:rPr>
              <a:t>?????</a:t>
            </a:r>
          </a:p>
          <a:p>
            <a:pPr marL="457200" indent="-457200">
              <a:buFontTx/>
              <a:buAutoNum type="arabicPeriod"/>
            </a:pPr>
            <a:r>
              <a:rPr lang="en-US" sz="2400" dirty="0">
                <a:solidFill>
                  <a:srgbClr val="0070C0"/>
                </a:solidFill>
                <a:latin typeface="Times New Roman" panose="02020603050405020304" pitchFamily="18" charset="0"/>
                <a:cs typeface="Times New Roman" panose="02020603050405020304" pitchFamily="18" charset="0"/>
              </a:rPr>
              <a:t>?????</a:t>
            </a:r>
          </a:p>
          <a:p>
            <a:pPr marL="457200" indent="-457200">
              <a:buFontTx/>
              <a:buAutoNum type="arabicPeriod"/>
            </a:pPr>
            <a:r>
              <a:rPr lang="en-US" sz="2400" dirty="0">
                <a:solidFill>
                  <a:srgbClr val="0070C0"/>
                </a:solidFill>
                <a:latin typeface="Times New Roman" panose="02020603050405020304" pitchFamily="18" charset="0"/>
                <a:cs typeface="Times New Roman" panose="02020603050405020304" pitchFamily="18" charset="0"/>
              </a:rPr>
              <a:t>?????</a:t>
            </a:r>
          </a:p>
          <a:p>
            <a:pPr marL="457200" indent="-457200">
              <a:buFontTx/>
              <a:buAutoNum type="arabicPeriod"/>
            </a:pPr>
            <a:r>
              <a:rPr lang="en-US" sz="2400" dirty="0">
                <a:solidFill>
                  <a:srgbClr val="0070C0"/>
                </a:solidFill>
                <a:latin typeface="Times New Roman" panose="02020603050405020304" pitchFamily="18" charset="0"/>
                <a:cs typeface="Times New Roman" panose="02020603050405020304" pitchFamily="18" charset="0"/>
              </a:rPr>
              <a:t>?????</a:t>
            </a:r>
          </a:p>
          <a:p>
            <a:pPr marL="457200" indent="-457200">
              <a:buFontTx/>
              <a:buAutoNum type="arabicPeriod"/>
            </a:pPr>
            <a:r>
              <a:rPr lang="en-US" sz="2400" dirty="0">
                <a:solidFill>
                  <a:srgbClr val="0070C0"/>
                </a:solidFill>
                <a:latin typeface="Times New Roman" panose="02020603050405020304" pitchFamily="18" charset="0"/>
                <a:cs typeface="Times New Roman" panose="02020603050405020304" pitchFamily="18" charset="0"/>
              </a:rPr>
              <a:t>?????</a:t>
            </a:r>
          </a:p>
          <a:p>
            <a:pPr marL="457200" indent="-457200">
              <a:buFontTx/>
              <a:buAutoNum type="arabicPeriod"/>
            </a:pPr>
            <a:r>
              <a:rPr lang="en-US" sz="2400" dirty="0">
                <a:solidFill>
                  <a:srgbClr val="0070C0"/>
                </a:solidFill>
                <a:latin typeface="Times New Roman" panose="02020603050405020304" pitchFamily="18" charset="0"/>
                <a:cs typeface="Times New Roman" panose="02020603050405020304" pitchFamily="18" charset="0"/>
              </a:rPr>
              <a:t>?????</a:t>
            </a:r>
          </a:p>
          <a:p>
            <a:pPr marL="457200" indent="-457200">
              <a:buFontTx/>
              <a:buAutoNum type="arabicPeriod"/>
            </a:pPr>
            <a:r>
              <a:rPr lang="en-US" sz="2400" dirty="0">
                <a:solidFill>
                  <a:srgbClr val="0070C0"/>
                </a:solidFill>
                <a:latin typeface="Times New Roman" panose="02020603050405020304" pitchFamily="18" charset="0"/>
                <a:cs typeface="Times New Roman" panose="02020603050405020304" pitchFamily="18" charset="0"/>
              </a:rPr>
              <a:t>?????</a:t>
            </a:r>
          </a:p>
          <a:p>
            <a:pPr marL="457200" indent="-457200">
              <a:buFontTx/>
              <a:buAutoNum type="arabicPeriod"/>
            </a:pPr>
            <a:r>
              <a:rPr lang="en-US" sz="2400" dirty="0">
                <a:solidFill>
                  <a:srgbClr val="0070C0"/>
                </a:solidFill>
                <a:latin typeface="Times New Roman" panose="02020603050405020304" pitchFamily="18" charset="0"/>
                <a:cs typeface="Times New Roman" panose="02020603050405020304" pitchFamily="18" charset="0"/>
              </a:rPr>
              <a:t>?????</a:t>
            </a:r>
          </a:p>
          <a:p>
            <a:pPr marL="457200" indent="-457200">
              <a:buFontTx/>
              <a:buAutoNum type="arabicPeriod"/>
            </a:pPr>
            <a:r>
              <a:rPr lang="en-US" sz="2400" dirty="0">
                <a:solidFill>
                  <a:srgbClr val="0070C0"/>
                </a:solidFill>
                <a:latin typeface="Times New Roman" panose="02020603050405020304" pitchFamily="18" charset="0"/>
                <a:cs typeface="Times New Roman" panose="02020603050405020304" pitchFamily="18" charset="0"/>
              </a:rPr>
              <a:t>?????</a:t>
            </a:r>
          </a:p>
          <a:p>
            <a:pPr marL="457200" indent="-457200">
              <a:buFontTx/>
              <a:buAutoNum type="arabicPeriod"/>
            </a:pPr>
            <a:r>
              <a:rPr lang="en-US" sz="2400" dirty="0">
                <a:solidFill>
                  <a:srgbClr val="0070C0"/>
                </a:solidFill>
                <a:latin typeface="Times New Roman" panose="02020603050405020304" pitchFamily="18" charset="0"/>
                <a:cs typeface="Times New Roman" panose="02020603050405020304" pitchFamily="18" charset="0"/>
              </a:rPr>
              <a:t>?????</a:t>
            </a:r>
          </a:p>
          <a:p>
            <a:pPr marL="457200" indent="-457200">
              <a:buAutoNum type="arabicPeriod"/>
            </a:pPr>
            <a:endParaRPr lang="en-US"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5059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Box 204">
            <a:extLst>
              <a:ext uri="{FF2B5EF4-FFF2-40B4-BE49-F238E27FC236}">
                <a16:creationId xmlns:a16="http://schemas.microsoft.com/office/drawing/2014/main" id="{4DB4DA84-32BB-6802-4A44-B2BC55137AF5}"/>
              </a:ext>
            </a:extLst>
          </p:cNvPr>
          <p:cNvSpPr txBox="1"/>
          <p:nvPr/>
        </p:nvSpPr>
        <p:spPr>
          <a:xfrm>
            <a:off x="1208137" y="182131"/>
            <a:ext cx="8584017" cy="584775"/>
          </a:xfrm>
          <a:prstGeom prst="rect">
            <a:avLst/>
          </a:prstGeom>
          <a:noFill/>
        </p:spPr>
        <p:txBody>
          <a:bodyPr wrap="none" rtlCol="0">
            <a:spAutoFit/>
          </a:bodyPr>
          <a:lstStyle/>
          <a:p>
            <a:r>
              <a:rPr lang="en-US" sz="3200" dirty="0">
                <a:solidFill>
                  <a:srgbClr val="0070C0"/>
                </a:solidFill>
              </a:rPr>
              <a:t>What could be implemented to improve a Course?</a:t>
            </a:r>
          </a:p>
        </p:txBody>
      </p:sp>
      <p:pic>
        <p:nvPicPr>
          <p:cNvPr id="3" name="Picture 2">
            <a:extLst>
              <a:ext uri="{FF2B5EF4-FFF2-40B4-BE49-F238E27FC236}">
                <a16:creationId xmlns:a16="http://schemas.microsoft.com/office/drawing/2014/main" id="{02D85C14-FB92-104F-3921-CA0B588ACB14}"/>
              </a:ext>
            </a:extLst>
          </p:cNvPr>
          <p:cNvPicPr>
            <a:picLocks noChangeAspect="1"/>
          </p:cNvPicPr>
          <p:nvPr/>
        </p:nvPicPr>
        <p:blipFill>
          <a:blip r:embed="rId2"/>
          <a:stretch>
            <a:fillRect/>
          </a:stretch>
        </p:blipFill>
        <p:spPr>
          <a:xfrm>
            <a:off x="38100" y="0"/>
            <a:ext cx="969828" cy="1175152"/>
          </a:xfrm>
          <a:prstGeom prst="rect">
            <a:avLst/>
          </a:prstGeom>
        </p:spPr>
      </p:pic>
      <p:sp>
        <p:nvSpPr>
          <p:cNvPr id="2" name="TextBox 1">
            <a:extLst>
              <a:ext uri="{FF2B5EF4-FFF2-40B4-BE49-F238E27FC236}">
                <a16:creationId xmlns:a16="http://schemas.microsoft.com/office/drawing/2014/main" id="{6724EE57-8566-31C2-3E27-2748B0236390}"/>
              </a:ext>
            </a:extLst>
          </p:cNvPr>
          <p:cNvSpPr txBox="1"/>
          <p:nvPr/>
        </p:nvSpPr>
        <p:spPr>
          <a:xfrm>
            <a:off x="1373691" y="1033031"/>
            <a:ext cx="8418463" cy="5632311"/>
          </a:xfrm>
          <a:prstGeom prst="rect">
            <a:avLst/>
          </a:prstGeom>
          <a:noFill/>
        </p:spPr>
        <p:txBody>
          <a:bodyPr wrap="square" rtlCol="0">
            <a:spAutoFit/>
          </a:bodyPr>
          <a:lstStyle/>
          <a:p>
            <a:r>
              <a:rPr lang="en-US" sz="2400" dirty="0">
                <a:solidFill>
                  <a:srgbClr val="0070C0"/>
                </a:solidFill>
              </a:rPr>
              <a:t>1. Videos</a:t>
            </a:r>
          </a:p>
          <a:p>
            <a:endParaRPr lang="en-US" sz="2400" dirty="0">
              <a:solidFill>
                <a:srgbClr val="0070C0"/>
              </a:solidFill>
            </a:endParaRPr>
          </a:p>
          <a:p>
            <a:r>
              <a:rPr lang="en-US" sz="2400" dirty="0">
                <a:solidFill>
                  <a:srgbClr val="0070C0"/>
                </a:solidFill>
              </a:rPr>
              <a:t>2. Lab Exercises</a:t>
            </a:r>
          </a:p>
          <a:p>
            <a:endParaRPr lang="en-US" sz="2400" dirty="0">
              <a:solidFill>
                <a:srgbClr val="0070C0"/>
              </a:solidFill>
            </a:endParaRPr>
          </a:p>
          <a:p>
            <a:r>
              <a:rPr lang="en-US" sz="2400" dirty="0">
                <a:solidFill>
                  <a:srgbClr val="0070C0"/>
                </a:solidFill>
              </a:rPr>
              <a:t>3. Tests in Canvas (versus P/P tests)</a:t>
            </a:r>
          </a:p>
          <a:p>
            <a:endParaRPr lang="en-US" sz="2400" dirty="0">
              <a:solidFill>
                <a:srgbClr val="0070C0"/>
              </a:solidFill>
            </a:endParaRPr>
          </a:p>
          <a:p>
            <a:r>
              <a:rPr lang="en-US" sz="2400" dirty="0">
                <a:solidFill>
                  <a:srgbClr val="0070C0"/>
                </a:solidFill>
              </a:rPr>
              <a:t>4. Support material (vendor manuals)</a:t>
            </a:r>
          </a:p>
          <a:p>
            <a:endParaRPr lang="en-US" sz="2400" dirty="0">
              <a:solidFill>
                <a:srgbClr val="0070C0"/>
              </a:solidFill>
            </a:endParaRPr>
          </a:p>
          <a:p>
            <a:r>
              <a:rPr lang="en-US" sz="2400" dirty="0">
                <a:solidFill>
                  <a:srgbClr val="0070C0"/>
                </a:solidFill>
              </a:rPr>
              <a:t>5. Informational documents (PPT/PDF or Word/PDF)</a:t>
            </a:r>
          </a:p>
          <a:p>
            <a:endParaRPr lang="en-US" sz="2400" dirty="0">
              <a:solidFill>
                <a:srgbClr val="0070C0"/>
              </a:solidFill>
            </a:endParaRPr>
          </a:p>
          <a:p>
            <a:r>
              <a:rPr lang="en-US" sz="2400" dirty="0">
                <a:solidFill>
                  <a:srgbClr val="0070C0"/>
                </a:solidFill>
              </a:rPr>
              <a:t>6. Simulation</a:t>
            </a:r>
          </a:p>
          <a:p>
            <a:endParaRPr lang="en-US" sz="2400" dirty="0">
              <a:solidFill>
                <a:srgbClr val="0070C0"/>
              </a:solidFill>
            </a:endParaRPr>
          </a:p>
          <a:p>
            <a:r>
              <a:rPr lang="en-US" sz="2400" dirty="0">
                <a:solidFill>
                  <a:srgbClr val="0070C0"/>
                </a:solidFill>
              </a:rPr>
              <a:t>7. Formative assessments with feedback</a:t>
            </a:r>
          </a:p>
          <a:p>
            <a:endParaRPr lang="en-US" sz="2400" dirty="0">
              <a:solidFill>
                <a:srgbClr val="0070C0"/>
              </a:solidFill>
            </a:endParaRPr>
          </a:p>
          <a:p>
            <a:r>
              <a:rPr lang="en-US" sz="2400" dirty="0">
                <a:solidFill>
                  <a:srgbClr val="0070C0"/>
                </a:solidFill>
              </a:rPr>
              <a:t>8. Performance Tests (Lab Tests)</a:t>
            </a:r>
          </a:p>
        </p:txBody>
      </p:sp>
    </p:spTree>
    <p:extLst>
      <p:ext uri="{BB962C8B-B14F-4D97-AF65-F5344CB8AC3E}">
        <p14:creationId xmlns:p14="http://schemas.microsoft.com/office/powerpoint/2010/main" val="452128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Box 204">
            <a:extLst>
              <a:ext uri="{FF2B5EF4-FFF2-40B4-BE49-F238E27FC236}">
                <a16:creationId xmlns:a16="http://schemas.microsoft.com/office/drawing/2014/main" id="{4DB4DA84-32BB-6802-4A44-B2BC55137AF5}"/>
              </a:ext>
            </a:extLst>
          </p:cNvPr>
          <p:cNvSpPr txBox="1"/>
          <p:nvPr/>
        </p:nvSpPr>
        <p:spPr>
          <a:xfrm>
            <a:off x="1208137" y="182131"/>
            <a:ext cx="4660250" cy="584775"/>
          </a:xfrm>
          <a:prstGeom prst="rect">
            <a:avLst/>
          </a:prstGeom>
          <a:noFill/>
        </p:spPr>
        <p:txBody>
          <a:bodyPr wrap="none" rtlCol="0">
            <a:spAutoFit/>
          </a:bodyPr>
          <a:lstStyle/>
          <a:p>
            <a:r>
              <a:rPr lang="en-US" sz="3200" dirty="0">
                <a:solidFill>
                  <a:srgbClr val="0070C0"/>
                </a:solidFill>
              </a:rPr>
              <a:t>Building a Learning Object:</a:t>
            </a:r>
          </a:p>
        </p:txBody>
      </p:sp>
      <p:sp>
        <p:nvSpPr>
          <p:cNvPr id="38" name="TextBox 37">
            <a:extLst>
              <a:ext uri="{FF2B5EF4-FFF2-40B4-BE49-F238E27FC236}">
                <a16:creationId xmlns:a16="http://schemas.microsoft.com/office/drawing/2014/main" id="{4E07281E-0276-BEEC-9BAC-3361F1689596}"/>
              </a:ext>
            </a:extLst>
          </p:cNvPr>
          <p:cNvSpPr txBox="1"/>
          <p:nvPr/>
        </p:nvSpPr>
        <p:spPr>
          <a:xfrm>
            <a:off x="717675" y="1306593"/>
            <a:ext cx="10388473" cy="2246769"/>
          </a:xfrm>
          <a:prstGeom prst="rect">
            <a:avLst/>
          </a:prstGeom>
          <a:noFill/>
        </p:spPr>
        <p:txBody>
          <a:bodyPr wrap="square" rtlCol="0">
            <a:spAutoFit/>
          </a:bodyPr>
          <a:lstStyle/>
          <a:p>
            <a:r>
              <a:rPr lang="en-US" sz="2800" dirty="0">
                <a:solidFill>
                  <a:srgbClr val="0070C0"/>
                </a:solidFill>
                <a:latin typeface="Times New Roman" panose="02020603050405020304" pitchFamily="18" charset="0"/>
                <a:cs typeface="Times New Roman" panose="02020603050405020304" pitchFamily="18" charset="0"/>
              </a:rPr>
              <a:t>In the next week, could each of you identify a course that could be improved on, and sketch out what type of learning object you would like to create, and Mike or myself can work with you to create it.  No presentations, no pressure; just a way of better learning how to apply this information into a curricular change.</a:t>
            </a:r>
          </a:p>
        </p:txBody>
      </p:sp>
      <p:pic>
        <p:nvPicPr>
          <p:cNvPr id="3" name="Picture 2">
            <a:extLst>
              <a:ext uri="{FF2B5EF4-FFF2-40B4-BE49-F238E27FC236}">
                <a16:creationId xmlns:a16="http://schemas.microsoft.com/office/drawing/2014/main" id="{02D85C14-FB92-104F-3921-CA0B588ACB14}"/>
              </a:ext>
            </a:extLst>
          </p:cNvPr>
          <p:cNvPicPr>
            <a:picLocks noChangeAspect="1"/>
          </p:cNvPicPr>
          <p:nvPr/>
        </p:nvPicPr>
        <p:blipFill>
          <a:blip r:embed="rId2"/>
          <a:stretch>
            <a:fillRect/>
          </a:stretch>
        </p:blipFill>
        <p:spPr>
          <a:xfrm>
            <a:off x="38100" y="0"/>
            <a:ext cx="969828" cy="1175152"/>
          </a:xfrm>
          <a:prstGeom prst="rect">
            <a:avLst/>
          </a:prstGeom>
        </p:spPr>
      </p:pic>
    </p:spTree>
    <p:extLst>
      <p:ext uri="{BB962C8B-B14F-4D97-AF65-F5344CB8AC3E}">
        <p14:creationId xmlns:p14="http://schemas.microsoft.com/office/powerpoint/2010/main" val="1065213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2" name="Picture 1">
            <a:extLst>
              <a:ext uri="{FF2B5EF4-FFF2-40B4-BE49-F238E27FC236}">
                <a16:creationId xmlns:a16="http://schemas.microsoft.com/office/drawing/2014/main" id="{70FA272E-3EAB-4E8F-B12B-C26557E7B4BB}"/>
              </a:ext>
            </a:extLst>
          </p:cNvPr>
          <p:cNvPicPr>
            <a:picLocks noChangeAspect="1"/>
          </p:cNvPicPr>
          <p:nvPr/>
        </p:nvPicPr>
        <p:blipFill>
          <a:blip r:embed="rId3"/>
          <a:stretch>
            <a:fillRect/>
          </a:stretch>
        </p:blipFill>
        <p:spPr>
          <a:xfrm>
            <a:off x="1840886" y="1011295"/>
            <a:ext cx="7699943" cy="5757805"/>
          </a:xfrm>
          <a:prstGeom prst="rect">
            <a:avLst/>
          </a:prstGeom>
        </p:spPr>
      </p:pic>
      <p:pic>
        <p:nvPicPr>
          <p:cNvPr id="3" name="Picture 2">
            <a:extLst>
              <a:ext uri="{FF2B5EF4-FFF2-40B4-BE49-F238E27FC236}">
                <a16:creationId xmlns:a16="http://schemas.microsoft.com/office/drawing/2014/main" id="{6E31D26F-35CB-609E-89AE-DED90EEC4752}"/>
              </a:ext>
            </a:extLst>
          </p:cNvPr>
          <p:cNvPicPr>
            <a:picLocks noChangeAspect="1"/>
          </p:cNvPicPr>
          <p:nvPr/>
        </p:nvPicPr>
        <p:blipFill>
          <a:blip r:embed="rId4"/>
          <a:stretch>
            <a:fillRect/>
          </a:stretch>
        </p:blipFill>
        <p:spPr>
          <a:xfrm>
            <a:off x="38100" y="0"/>
            <a:ext cx="969828" cy="1175152"/>
          </a:xfrm>
          <a:prstGeom prst="rect">
            <a:avLst/>
          </a:prstGeom>
        </p:spPr>
      </p:pic>
      <p:sp>
        <p:nvSpPr>
          <p:cNvPr id="5" name="Title 1">
            <a:extLst>
              <a:ext uri="{FF2B5EF4-FFF2-40B4-BE49-F238E27FC236}">
                <a16:creationId xmlns:a16="http://schemas.microsoft.com/office/drawing/2014/main" id="{C921D435-86F1-45FC-B43A-E58F83EF38F6}"/>
              </a:ext>
            </a:extLst>
          </p:cNvPr>
          <p:cNvSpPr txBox="1">
            <a:spLocks/>
          </p:cNvSpPr>
          <p:nvPr/>
        </p:nvSpPr>
        <p:spPr>
          <a:xfrm>
            <a:off x="-215695" y="-45683"/>
            <a:ext cx="10006780" cy="8012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rgbClr val="0070C0"/>
                </a:solidFill>
                <a:latin typeface="Times New Roman" panose="02020603050405020304" pitchFamily="18" charset="0"/>
                <a:cs typeface="Times New Roman" panose="02020603050405020304" pitchFamily="18" charset="0"/>
              </a:rPr>
              <a:t>Many good Videos at </a:t>
            </a:r>
            <a:r>
              <a:rPr lang="en-US" sz="3200" dirty="0" err="1">
                <a:solidFill>
                  <a:srgbClr val="0070C0"/>
                </a:solidFill>
                <a:latin typeface="Times New Roman" panose="02020603050405020304" pitchFamily="18" charset="0"/>
                <a:cs typeface="Times New Roman" panose="02020603050405020304" pitchFamily="18" charset="0"/>
              </a:rPr>
              <a:t>EngineerTech.Org</a:t>
            </a:r>
            <a:endParaRPr lang="en-US" sz="3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9293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2" name="Picture 1">
            <a:extLst>
              <a:ext uri="{FF2B5EF4-FFF2-40B4-BE49-F238E27FC236}">
                <a16:creationId xmlns:a16="http://schemas.microsoft.com/office/drawing/2014/main" id="{89DA045B-A7F6-4B89-8E1B-AB7DF42433A2}"/>
              </a:ext>
            </a:extLst>
          </p:cNvPr>
          <p:cNvPicPr>
            <a:picLocks noChangeAspect="1"/>
          </p:cNvPicPr>
          <p:nvPr/>
        </p:nvPicPr>
        <p:blipFill>
          <a:blip r:embed="rId3"/>
          <a:stretch>
            <a:fillRect/>
          </a:stretch>
        </p:blipFill>
        <p:spPr>
          <a:xfrm>
            <a:off x="2405899" y="1556342"/>
            <a:ext cx="7380202" cy="4673087"/>
          </a:xfrm>
          <a:prstGeom prst="rect">
            <a:avLst/>
          </a:prstGeom>
        </p:spPr>
      </p:pic>
      <p:sp>
        <p:nvSpPr>
          <p:cNvPr id="5" name="Title 1">
            <a:extLst>
              <a:ext uri="{FF2B5EF4-FFF2-40B4-BE49-F238E27FC236}">
                <a16:creationId xmlns:a16="http://schemas.microsoft.com/office/drawing/2014/main" id="{594C0AAE-6EB8-4711-8CCF-C31838C9C9EF}"/>
              </a:ext>
            </a:extLst>
          </p:cNvPr>
          <p:cNvSpPr txBox="1">
            <a:spLocks/>
          </p:cNvSpPr>
          <p:nvPr/>
        </p:nvSpPr>
        <p:spPr>
          <a:xfrm>
            <a:off x="1397205" y="-64733"/>
            <a:ext cx="10006780" cy="8012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rgbClr val="0070C0"/>
                </a:solidFill>
                <a:latin typeface="Times New Roman" panose="02020603050405020304" pitchFamily="18" charset="0"/>
                <a:cs typeface="Times New Roman" panose="02020603050405020304" pitchFamily="18" charset="0"/>
              </a:rPr>
              <a:t>Assess the students on information within Learning Object</a:t>
            </a:r>
          </a:p>
        </p:txBody>
      </p:sp>
      <p:pic>
        <p:nvPicPr>
          <p:cNvPr id="3" name="Picture 2">
            <a:extLst>
              <a:ext uri="{FF2B5EF4-FFF2-40B4-BE49-F238E27FC236}">
                <a16:creationId xmlns:a16="http://schemas.microsoft.com/office/drawing/2014/main" id="{CCF7CF46-9B13-DE06-C5AF-58787BC1A5D6}"/>
              </a:ext>
            </a:extLst>
          </p:cNvPr>
          <p:cNvPicPr>
            <a:picLocks noChangeAspect="1"/>
          </p:cNvPicPr>
          <p:nvPr/>
        </p:nvPicPr>
        <p:blipFill>
          <a:blip r:embed="rId4"/>
          <a:stretch>
            <a:fillRect/>
          </a:stretch>
        </p:blipFill>
        <p:spPr>
          <a:xfrm>
            <a:off x="38100" y="0"/>
            <a:ext cx="969828" cy="1175152"/>
          </a:xfrm>
          <a:prstGeom prst="rect">
            <a:avLst/>
          </a:prstGeom>
        </p:spPr>
      </p:pic>
    </p:spTree>
    <p:extLst>
      <p:ext uri="{BB962C8B-B14F-4D97-AF65-F5344CB8AC3E}">
        <p14:creationId xmlns:p14="http://schemas.microsoft.com/office/powerpoint/2010/main" val="3992788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2450" y="1327945"/>
            <a:ext cx="11573585" cy="4678204"/>
          </a:xfrm>
          <a:prstGeom prst="rect">
            <a:avLst/>
          </a:prstGeom>
          <a:noFill/>
        </p:spPr>
        <p:txBody>
          <a:bodyPr wrap="square" rtlCol="0">
            <a:spAutoFit/>
          </a:bodyPr>
          <a:lstStyle/>
          <a:p>
            <a:pPr rtl="0">
              <a:spcBef>
                <a:spcPts val="1200"/>
              </a:spcBef>
              <a:spcAft>
                <a:spcPts val="1200"/>
              </a:spcAft>
            </a:pPr>
            <a:r>
              <a:rPr lang="en-US" b="0" i="0" u="none" strike="noStrike" dirty="0">
                <a:solidFill>
                  <a:srgbClr val="000000"/>
                </a:solidFill>
                <a:effectLst/>
                <a:latin typeface="Times New Roman" panose="02020603050405020304" pitchFamily="18" charset="0"/>
              </a:rPr>
              <a:t>Video on YouTube: Tom Wylie, </a:t>
            </a:r>
            <a:r>
              <a:rPr lang="en-US" b="0" i="0" u="none" strike="noStrike" dirty="0">
                <a:solidFill>
                  <a:srgbClr val="000000"/>
                </a:solidFill>
                <a:effectLst/>
                <a:latin typeface="Times New Roman" panose="02020603050405020304" pitchFamily="18" charset="0"/>
                <a:cs typeface="Times New Roman" panose="02020603050405020304" pitchFamily="18" charset="0"/>
              </a:rPr>
              <a:t>Explanation of Lab 2.3 Circuit 1 082420, 8/26/20</a:t>
            </a:r>
            <a:r>
              <a:rPr lang="en-US" sz="2000" dirty="0"/>
              <a:t>: </a:t>
            </a:r>
            <a:r>
              <a:rPr lang="en-US" sz="1800" b="0" i="0" u="sng" strike="noStrike" dirty="0">
                <a:solidFill>
                  <a:srgbClr val="1155CC"/>
                </a:solidFill>
                <a:effectLst/>
                <a:latin typeface="Times New Roman" panose="02020603050405020304" pitchFamily="18" charset="0"/>
                <a:hlinkClick r:id="rId2"/>
              </a:rPr>
              <a:t>https://youtu.be/2JBei-qTphY</a:t>
            </a:r>
            <a:endParaRPr lang="en-US" sz="2000" b="0" dirty="0">
              <a:effectLst/>
            </a:endParaRPr>
          </a:p>
          <a:p>
            <a:pPr rtl="0">
              <a:spcBef>
                <a:spcPts val="1200"/>
              </a:spcBef>
              <a:spcAft>
                <a:spcPts val="1200"/>
              </a:spcAft>
            </a:pPr>
            <a:r>
              <a:rPr lang="en-US" sz="1800" b="0" i="0" u="none" strike="noStrike" dirty="0">
                <a:solidFill>
                  <a:srgbClr val="000000"/>
                </a:solidFill>
                <a:effectLst/>
                <a:latin typeface="Times New Roman" panose="02020603050405020304" pitchFamily="18" charset="0"/>
              </a:rPr>
              <a:t>Video on YouTube: Tom Wylie, </a:t>
            </a:r>
            <a:r>
              <a:rPr lang="en-US" sz="1800" b="0" i="0" u="none" strike="noStrike" dirty="0">
                <a:solidFill>
                  <a:srgbClr val="000000"/>
                </a:solidFill>
                <a:effectLst/>
                <a:latin typeface="Times New Roman" panose="02020603050405020304" pitchFamily="18" charset="0"/>
                <a:cs typeface="Times New Roman" panose="02020603050405020304" pitchFamily="18" charset="0"/>
              </a:rPr>
              <a:t>Explanation of Lab 2.3 Circuit 2 082420, 8/26/20</a:t>
            </a:r>
            <a:r>
              <a:rPr lang="en-US" sz="2000" dirty="0"/>
              <a:t>: </a:t>
            </a:r>
            <a:r>
              <a:rPr lang="en-US" sz="1800" b="0" i="0" u="sng" strike="noStrike" dirty="0">
                <a:solidFill>
                  <a:srgbClr val="1155CC"/>
                </a:solidFill>
                <a:effectLst/>
                <a:latin typeface="Times New Roman" panose="02020603050405020304" pitchFamily="18" charset="0"/>
                <a:hlinkClick r:id="rId3"/>
              </a:rPr>
              <a:t>https://youtu.be/cmM_Ao7VlG8</a:t>
            </a:r>
            <a:endParaRPr lang="en-US" sz="2000" b="0" dirty="0">
              <a:effectLst/>
            </a:endParaRPr>
          </a:p>
          <a:p>
            <a:pPr rtl="0">
              <a:spcBef>
                <a:spcPts val="1200"/>
              </a:spcBef>
              <a:spcAft>
                <a:spcPts val="1200"/>
              </a:spcAft>
            </a:pPr>
            <a:r>
              <a:rPr lang="en-US" sz="1800" b="0" i="0" u="none" strike="noStrike" dirty="0">
                <a:solidFill>
                  <a:srgbClr val="000000"/>
                </a:solidFill>
                <a:effectLst/>
                <a:latin typeface="Times New Roman" panose="02020603050405020304" pitchFamily="18" charset="0"/>
              </a:rPr>
              <a:t>Video on YouTube: Tom Wylie: Video_PF525 taking the unit apart, 3/11/17</a:t>
            </a:r>
            <a:r>
              <a:rPr lang="en-US" sz="2000" dirty="0"/>
              <a:t>: </a:t>
            </a:r>
            <a:r>
              <a:rPr lang="en-US" sz="1800" b="0" i="0" u="sng" strike="noStrike" dirty="0">
                <a:solidFill>
                  <a:srgbClr val="1155CC"/>
                </a:solidFill>
                <a:effectLst/>
                <a:latin typeface="Times New Roman" panose="02020603050405020304" pitchFamily="18" charset="0"/>
                <a:hlinkClick r:id="rId4"/>
              </a:rPr>
              <a:t>https://youtu.be/ljyYZv3n6r8</a:t>
            </a:r>
            <a:r>
              <a:rPr lang="en-US" sz="1800" b="0" i="0" u="none" strike="noStrike" dirty="0">
                <a:solidFill>
                  <a:srgbClr val="000000"/>
                </a:solidFill>
                <a:effectLst/>
                <a:latin typeface="Times New Roman" panose="02020603050405020304" pitchFamily="18" charset="0"/>
              </a:rPr>
              <a:t> </a:t>
            </a:r>
            <a:endParaRPr lang="en-US" sz="2000" b="0" dirty="0">
              <a:effectLst/>
            </a:endParaRPr>
          </a:p>
          <a:p>
            <a:pPr rtl="0">
              <a:spcBef>
                <a:spcPts val="1200"/>
              </a:spcBef>
              <a:spcAft>
                <a:spcPts val="1200"/>
              </a:spcAft>
            </a:pPr>
            <a:r>
              <a:rPr lang="en-US" sz="1800" b="0" i="0" u="none" strike="noStrike" dirty="0">
                <a:solidFill>
                  <a:srgbClr val="000000"/>
                </a:solidFill>
                <a:effectLst/>
                <a:latin typeface="Times New Roman" panose="02020603050405020304" pitchFamily="18" charset="0"/>
              </a:rPr>
              <a:t>Video on YouTube: Tom Wylie: PF525_how to disable the reverse button 031617, </a:t>
            </a:r>
            <a:r>
              <a:rPr lang="en-US" sz="1800" b="0" i="0" u="sng" strike="noStrike" dirty="0">
                <a:solidFill>
                  <a:srgbClr val="1155CC"/>
                </a:solidFill>
                <a:effectLst/>
                <a:latin typeface="Times New Roman" panose="02020603050405020304" pitchFamily="18" charset="0"/>
                <a:hlinkClick r:id="rId5"/>
              </a:rPr>
              <a:t>https://youtu.be/p1J0-9CDUyg</a:t>
            </a:r>
            <a:endParaRPr lang="en-US" sz="2000" b="0" dirty="0">
              <a:effectLst/>
            </a:endParaRPr>
          </a:p>
          <a:p>
            <a:pPr rtl="0">
              <a:spcBef>
                <a:spcPts val="1200"/>
              </a:spcBef>
            </a:pPr>
            <a:r>
              <a:rPr lang="en-US" sz="1800" b="0" i="0" u="none" strike="noStrike" dirty="0">
                <a:solidFill>
                  <a:srgbClr val="000000"/>
                </a:solidFill>
                <a:effectLst/>
                <a:latin typeface="Times New Roman" panose="02020603050405020304" pitchFamily="18" charset="0"/>
              </a:rPr>
              <a:t> Video on YouTube: Tom Wylie: PF525 _Navigating and Resetting the Drive, 2/13/17</a:t>
            </a:r>
            <a:r>
              <a:rPr lang="en-US" sz="2000" dirty="0"/>
              <a:t>: </a:t>
            </a:r>
            <a:r>
              <a:rPr lang="en-US" sz="1800" b="0" i="0" u="sng" strike="noStrike" dirty="0">
                <a:solidFill>
                  <a:srgbClr val="1155CC"/>
                </a:solidFill>
                <a:effectLst/>
                <a:latin typeface="Times New Roman" panose="02020603050405020304" pitchFamily="18" charset="0"/>
                <a:hlinkClick r:id="rId6"/>
              </a:rPr>
              <a:t>https://youtu.be/tfBWFKO5nlo</a:t>
            </a:r>
            <a:r>
              <a:rPr lang="en-US" sz="1800" b="0" i="0" u="none" strike="noStrike" dirty="0">
                <a:solidFill>
                  <a:srgbClr val="000000"/>
                </a:solidFill>
                <a:effectLst/>
                <a:latin typeface="Times New Roman" panose="02020603050405020304" pitchFamily="18" charset="0"/>
              </a:rPr>
              <a:t> </a:t>
            </a:r>
          </a:p>
          <a:p>
            <a:pPr rtl="0">
              <a:spcBef>
                <a:spcPts val="1200"/>
              </a:spcBef>
            </a:pPr>
            <a:br>
              <a:rPr lang="en-US" sz="2000" dirty="0"/>
            </a:br>
            <a:r>
              <a:rPr lang="en-US" sz="1800" b="0" i="0" u="none" strike="noStrike" dirty="0">
                <a:solidFill>
                  <a:srgbClr val="000000"/>
                </a:solidFill>
                <a:effectLst/>
                <a:latin typeface="Times New Roman" panose="02020603050405020304" pitchFamily="18" charset="0"/>
              </a:rPr>
              <a:t>Video on YouTube: Jim Boone, </a:t>
            </a:r>
            <a:r>
              <a:rPr lang="en-US" sz="1800" b="0" i="0" u="none" strike="noStrike" dirty="0" err="1">
                <a:solidFill>
                  <a:srgbClr val="000000"/>
                </a:solidFill>
                <a:effectLst/>
                <a:latin typeface="Times New Roman" panose="02020603050405020304" pitchFamily="18" charset="0"/>
              </a:rPr>
              <a:t>Roboguide</a:t>
            </a:r>
            <a:r>
              <a:rPr lang="en-US" sz="1800" b="0" i="0" u="none" strike="noStrike" dirty="0">
                <a:solidFill>
                  <a:srgbClr val="000000"/>
                </a:solidFill>
                <a:effectLst/>
                <a:latin typeface="Times New Roman" panose="02020603050405020304" pitchFamily="18" charset="0"/>
              </a:rPr>
              <a:t> demo of PLC230 Lab 7 with audio, 11/5/20</a:t>
            </a:r>
            <a:r>
              <a:rPr lang="en-US" sz="2000" dirty="0"/>
              <a:t>: </a:t>
            </a:r>
            <a:r>
              <a:rPr lang="en-US" sz="1800" b="0" i="0" u="sng" strike="noStrike" dirty="0">
                <a:solidFill>
                  <a:srgbClr val="1155CC"/>
                </a:solidFill>
                <a:effectLst/>
                <a:latin typeface="Times New Roman" panose="02020603050405020304" pitchFamily="18" charset="0"/>
                <a:hlinkClick r:id="rId7"/>
              </a:rPr>
              <a:t>https://youtu.be/8T2yVps2TXg</a:t>
            </a:r>
            <a:endParaRPr lang="en-US" sz="2000" b="0" dirty="0">
              <a:effectLst/>
            </a:endParaRPr>
          </a:p>
          <a:p>
            <a:br>
              <a:rPr lang="en-US" sz="2000" dirty="0"/>
            </a:br>
            <a:endParaRPr lang="en-US" sz="2000" dirty="0">
              <a:solidFill>
                <a:srgbClr val="0070C0"/>
              </a:solidFill>
              <a:latin typeface="Times New Roman" panose="02020603050405020304" pitchFamily="18" charset="0"/>
              <a:cs typeface="Times New Roman" panose="02020603050405020304" pitchFamily="18" charset="0"/>
            </a:endParaRPr>
          </a:p>
          <a:p>
            <a:pPr rtl="0">
              <a:spcBef>
                <a:spcPts val="1200"/>
              </a:spcBef>
              <a:spcAft>
                <a:spcPts val="1200"/>
              </a:spcAft>
            </a:pPr>
            <a:endParaRPr lang="en-US" sz="2000" dirty="0">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249144" y="34580"/>
            <a:ext cx="3729675" cy="769441"/>
          </a:xfrm>
          <a:prstGeom prst="rect">
            <a:avLst/>
          </a:prstGeom>
          <a:noFill/>
        </p:spPr>
        <p:txBody>
          <a:bodyPr wrap="none" rtlCol="0">
            <a:spAutoFit/>
          </a:bodyPr>
          <a:lstStyle/>
          <a:p>
            <a:r>
              <a:rPr lang="en-US" sz="4400" dirty="0">
                <a:solidFill>
                  <a:srgbClr val="0070C0"/>
                </a:solidFill>
                <a:latin typeface="Times New Roman" panose="02020603050405020304" pitchFamily="18" charset="0"/>
                <a:cs typeface="Times New Roman" panose="02020603050405020304" pitchFamily="18" charset="0"/>
              </a:rPr>
              <a:t>Sample Videos:</a:t>
            </a:r>
          </a:p>
        </p:txBody>
      </p:sp>
      <p:pic>
        <p:nvPicPr>
          <p:cNvPr id="2" name="Picture 1">
            <a:extLst>
              <a:ext uri="{FF2B5EF4-FFF2-40B4-BE49-F238E27FC236}">
                <a16:creationId xmlns:a16="http://schemas.microsoft.com/office/drawing/2014/main" id="{909C6DCD-53E0-6A63-E691-AB16BDF0962D}"/>
              </a:ext>
            </a:extLst>
          </p:cNvPr>
          <p:cNvPicPr>
            <a:picLocks noChangeAspect="1"/>
          </p:cNvPicPr>
          <p:nvPr/>
        </p:nvPicPr>
        <p:blipFill>
          <a:blip r:embed="rId8"/>
          <a:stretch>
            <a:fillRect/>
          </a:stretch>
        </p:blipFill>
        <p:spPr>
          <a:xfrm>
            <a:off x="38100" y="0"/>
            <a:ext cx="969828" cy="1175152"/>
          </a:xfrm>
          <a:prstGeom prst="rect">
            <a:avLst/>
          </a:prstGeom>
        </p:spPr>
      </p:pic>
    </p:spTree>
    <p:extLst>
      <p:ext uri="{BB962C8B-B14F-4D97-AF65-F5344CB8AC3E}">
        <p14:creationId xmlns:p14="http://schemas.microsoft.com/office/powerpoint/2010/main" val="7357201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7241" y="1326534"/>
            <a:ext cx="11317111" cy="2677656"/>
          </a:xfrm>
          <a:prstGeom prst="rect">
            <a:avLst/>
          </a:prstGeom>
          <a:noFill/>
        </p:spPr>
        <p:txBody>
          <a:bodyPr wrap="square" rtlCol="0">
            <a:spAutoFit/>
          </a:bodyPr>
          <a:lstStyle/>
          <a:p>
            <a:r>
              <a:rPr lang="en-US" sz="2400" dirty="0">
                <a:solidFill>
                  <a:srgbClr val="0070C0"/>
                </a:solidFill>
                <a:latin typeface="Times New Roman" panose="02020603050405020304" pitchFamily="18" charset="0"/>
                <a:cs typeface="Times New Roman" panose="02020603050405020304" pitchFamily="18" charset="0"/>
              </a:rPr>
              <a:t>TechSmith (Techsmith.com), located in Michigan, developed and distributes Snagit and Camtasia.  These products are targeted toward Faculty.  They are simple to use and give immediate results.  Snagit is an image or video capture software, and Camtasia is a product with multiple uses, but in the end it produces high quality videos.  MP4 is the preferred video format for creating instructional videos.  MS PowerPoint is the other key software that is needed to create illustrated graphics and animations.  Google Slides does not have all of the features that MS PowerPoint has.</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196241" y="49887"/>
            <a:ext cx="6135013"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Software used to Create Objects</a:t>
            </a:r>
          </a:p>
        </p:txBody>
      </p:sp>
      <p:pic>
        <p:nvPicPr>
          <p:cNvPr id="2" name="Picture 1">
            <a:extLst>
              <a:ext uri="{FF2B5EF4-FFF2-40B4-BE49-F238E27FC236}">
                <a16:creationId xmlns:a16="http://schemas.microsoft.com/office/drawing/2014/main" id="{D73984C0-3765-49A2-BFA4-CAABBB8E1F14}"/>
              </a:ext>
            </a:extLst>
          </p:cNvPr>
          <p:cNvPicPr>
            <a:picLocks noChangeAspect="1"/>
          </p:cNvPicPr>
          <p:nvPr/>
        </p:nvPicPr>
        <p:blipFill>
          <a:blip r:embed="rId2"/>
          <a:stretch>
            <a:fillRect/>
          </a:stretch>
        </p:blipFill>
        <p:spPr>
          <a:xfrm>
            <a:off x="4507206" y="4164171"/>
            <a:ext cx="564476" cy="546836"/>
          </a:xfrm>
          <a:prstGeom prst="rect">
            <a:avLst/>
          </a:prstGeom>
        </p:spPr>
      </p:pic>
      <p:sp>
        <p:nvSpPr>
          <p:cNvPr id="7" name="TextBox 6">
            <a:extLst>
              <a:ext uri="{FF2B5EF4-FFF2-40B4-BE49-F238E27FC236}">
                <a16:creationId xmlns:a16="http://schemas.microsoft.com/office/drawing/2014/main" id="{0C4F0EA4-313A-404A-95DB-6752C2195554}"/>
              </a:ext>
            </a:extLst>
          </p:cNvPr>
          <p:cNvSpPr txBox="1"/>
          <p:nvPr/>
        </p:nvSpPr>
        <p:spPr>
          <a:xfrm>
            <a:off x="5024436" y="4237434"/>
            <a:ext cx="2843499"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Camtasia 2019 Recorder</a:t>
            </a:r>
          </a:p>
        </p:txBody>
      </p:sp>
      <p:pic>
        <p:nvPicPr>
          <p:cNvPr id="3" name="Picture 2">
            <a:extLst>
              <a:ext uri="{FF2B5EF4-FFF2-40B4-BE49-F238E27FC236}">
                <a16:creationId xmlns:a16="http://schemas.microsoft.com/office/drawing/2014/main" id="{11FBE8D2-A60C-44AE-BA56-BDAF8812E1A2}"/>
              </a:ext>
            </a:extLst>
          </p:cNvPr>
          <p:cNvPicPr>
            <a:picLocks noChangeAspect="1"/>
          </p:cNvPicPr>
          <p:nvPr/>
        </p:nvPicPr>
        <p:blipFill>
          <a:blip r:embed="rId3"/>
          <a:stretch>
            <a:fillRect/>
          </a:stretch>
        </p:blipFill>
        <p:spPr>
          <a:xfrm>
            <a:off x="4507207" y="4774698"/>
            <a:ext cx="564475" cy="555514"/>
          </a:xfrm>
          <a:prstGeom prst="rect">
            <a:avLst/>
          </a:prstGeom>
        </p:spPr>
      </p:pic>
      <p:pic>
        <p:nvPicPr>
          <p:cNvPr id="8" name="Picture 7">
            <a:extLst>
              <a:ext uri="{FF2B5EF4-FFF2-40B4-BE49-F238E27FC236}">
                <a16:creationId xmlns:a16="http://schemas.microsoft.com/office/drawing/2014/main" id="{37EBCB4C-7334-4007-9FAC-5160AD8F3E5D}"/>
              </a:ext>
            </a:extLst>
          </p:cNvPr>
          <p:cNvPicPr>
            <a:picLocks noChangeAspect="1"/>
          </p:cNvPicPr>
          <p:nvPr/>
        </p:nvPicPr>
        <p:blipFill>
          <a:blip r:embed="rId4"/>
          <a:stretch>
            <a:fillRect/>
          </a:stretch>
        </p:blipFill>
        <p:spPr>
          <a:xfrm>
            <a:off x="1007014" y="4158589"/>
            <a:ext cx="567231" cy="567231"/>
          </a:xfrm>
          <a:prstGeom prst="rect">
            <a:avLst/>
          </a:prstGeom>
        </p:spPr>
      </p:pic>
      <p:pic>
        <p:nvPicPr>
          <p:cNvPr id="9" name="Picture 8">
            <a:extLst>
              <a:ext uri="{FF2B5EF4-FFF2-40B4-BE49-F238E27FC236}">
                <a16:creationId xmlns:a16="http://schemas.microsoft.com/office/drawing/2014/main" id="{E41C0EAF-64E8-42F6-AA14-7B5F2945FEDF}"/>
              </a:ext>
            </a:extLst>
          </p:cNvPr>
          <p:cNvPicPr>
            <a:picLocks noChangeAspect="1"/>
          </p:cNvPicPr>
          <p:nvPr/>
        </p:nvPicPr>
        <p:blipFill>
          <a:blip r:embed="rId5"/>
          <a:stretch>
            <a:fillRect/>
          </a:stretch>
        </p:blipFill>
        <p:spPr>
          <a:xfrm>
            <a:off x="1007014" y="4830380"/>
            <a:ext cx="567231" cy="567231"/>
          </a:xfrm>
          <a:prstGeom prst="rect">
            <a:avLst/>
          </a:prstGeom>
        </p:spPr>
      </p:pic>
      <p:sp>
        <p:nvSpPr>
          <p:cNvPr id="12" name="TextBox 11">
            <a:extLst>
              <a:ext uri="{FF2B5EF4-FFF2-40B4-BE49-F238E27FC236}">
                <a16:creationId xmlns:a16="http://schemas.microsoft.com/office/drawing/2014/main" id="{35E9820B-27AF-4963-88D1-500849FB4CF4}"/>
              </a:ext>
            </a:extLst>
          </p:cNvPr>
          <p:cNvSpPr txBox="1"/>
          <p:nvPr/>
        </p:nvSpPr>
        <p:spPr>
          <a:xfrm>
            <a:off x="5024437" y="4830380"/>
            <a:ext cx="1833564"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Camtasia 2019</a:t>
            </a:r>
          </a:p>
        </p:txBody>
      </p:sp>
      <p:sp>
        <p:nvSpPr>
          <p:cNvPr id="13" name="TextBox 12">
            <a:extLst>
              <a:ext uri="{FF2B5EF4-FFF2-40B4-BE49-F238E27FC236}">
                <a16:creationId xmlns:a16="http://schemas.microsoft.com/office/drawing/2014/main" id="{5CFA34FB-21FB-4C88-8345-7FDE1B3B9358}"/>
              </a:ext>
            </a:extLst>
          </p:cNvPr>
          <p:cNvSpPr txBox="1"/>
          <p:nvPr/>
        </p:nvSpPr>
        <p:spPr>
          <a:xfrm>
            <a:off x="1523785" y="4862311"/>
            <a:ext cx="2359004"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Snagit 2019 Editor</a:t>
            </a:r>
          </a:p>
        </p:txBody>
      </p:sp>
      <p:sp>
        <p:nvSpPr>
          <p:cNvPr id="14" name="TextBox 13">
            <a:extLst>
              <a:ext uri="{FF2B5EF4-FFF2-40B4-BE49-F238E27FC236}">
                <a16:creationId xmlns:a16="http://schemas.microsoft.com/office/drawing/2014/main" id="{FD16C81C-86B4-48CD-A84E-981CA52E985F}"/>
              </a:ext>
            </a:extLst>
          </p:cNvPr>
          <p:cNvSpPr txBox="1"/>
          <p:nvPr/>
        </p:nvSpPr>
        <p:spPr>
          <a:xfrm>
            <a:off x="1523784" y="4217230"/>
            <a:ext cx="1519667"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Snagit 2019 </a:t>
            </a:r>
          </a:p>
        </p:txBody>
      </p:sp>
      <p:pic>
        <p:nvPicPr>
          <p:cNvPr id="10" name="Picture 9">
            <a:extLst>
              <a:ext uri="{FF2B5EF4-FFF2-40B4-BE49-F238E27FC236}">
                <a16:creationId xmlns:a16="http://schemas.microsoft.com/office/drawing/2014/main" id="{42300A50-1E79-4974-B3C7-BBA5705C47E2}"/>
              </a:ext>
            </a:extLst>
          </p:cNvPr>
          <p:cNvPicPr>
            <a:picLocks noChangeAspect="1"/>
          </p:cNvPicPr>
          <p:nvPr/>
        </p:nvPicPr>
        <p:blipFill>
          <a:blip r:embed="rId6"/>
          <a:stretch>
            <a:fillRect/>
          </a:stretch>
        </p:blipFill>
        <p:spPr>
          <a:xfrm>
            <a:off x="1777653" y="5740191"/>
            <a:ext cx="3144929" cy="898551"/>
          </a:xfrm>
          <a:prstGeom prst="rect">
            <a:avLst/>
          </a:prstGeom>
        </p:spPr>
      </p:pic>
      <p:pic>
        <p:nvPicPr>
          <p:cNvPr id="15" name="Picture 14">
            <a:extLst>
              <a:ext uri="{FF2B5EF4-FFF2-40B4-BE49-F238E27FC236}">
                <a16:creationId xmlns:a16="http://schemas.microsoft.com/office/drawing/2014/main" id="{5484689A-F647-4160-8CD2-12A790F1C2C3}"/>
              </a:ext>
            </a:extLst>
          </p:cNvPr>
          <p:cNvPicPr>
            <a:picLocks noChangeAspect="1"/>
          </p:cNvPicPr>
          <p:nvPr/>
        </p:nvPicPr>
        <p:blipFill>
          <a:blip r:embed="rId7"/>
          <a:stretch>
            <a:fillRect/>
          </a:stretch>
        </p:blipFill>
        <p:spPr>
          <a:xfrm>
            <a:off x="9088099" y="4180436"/>
            <a:ext cx="611769" cy="621479"/>
          </a:xfrm>
          <a:prstGeom prst="rect">
            <a:avLst/>
          </a:prstGeom>
        </p:spPr>
      </p:pic>
      <p:sp>
        <p:nvSpPr>
          <p:cNvPr id="16" name="TextBox 15">
            <a:extLst>
              <a:ext uri="{FF2B5EF4-FFF2-40B4-BE49-F238E27FC236}">
                <a16:creationId xmlns:a16="http://schemas.microsoft.com/office/drawing/2014/main" id="{B2D9F28D-326E-4ADD-8799-CA43B8362238}"/>
              </a:ext>
            </a:extLst>
          </p:cNvPr>
          <p:cNvSpPr txBox="1"/>
          <p:nvPr/>
        </p:nvSpPr>
        <p:spPr>
          <a:xfrm>
            <a:off x="9855064" y="4255258"/>
            <a:ext cx="2029288"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Microsoft PPT</a:t>
            </a:r>
          </a:p>
        </p:txBody>
      </p:sp>
      <p:pic>
        <p:nvPicPr>
          <p:cNvPr id="11" name="Picture 10">
            <a:extLst>
              <a:ext uri="{FF2B5EF4-FFF2-40B4-BE49-F238E27FC236}">
                <a16:creationId xmlns:a16="http://schemas.microsoft.com/office/drawing/2014/main" id="{FFFF11F6-63EB-4FBC-3BAB-D57BA34E2C41}"/>
              </a:ext>
            </a:extLst>
          </p:cNvPr>
          <p:cNvPicPr>
            <a:picLocks noChangeAspect="1"/>
          </p:cNvPicPr>
          <p:nvPr/>
        </p:nvPicPr>
        <p:blipFill>
          <a:blip r:embed="rId8"/>
          <a:stretch>
            <a:fillRect/>
          </a:stretch>
        </p:blipFill>
        <p:spPr>
          <a:xfrm>
            <a:off x="38100" y="0"/>
            <a:ext cx="969828" cy="1175152"/>
          </a:xfrm>
          <a:prstGeom prst="rect">
            <a:avLst/>
          </a:prstGeom>
        </p:spPr>
      </p:pic>
    </p:spTree>
    <p:extLst>
      <p:ext uri="{BB962C8B-B14F-4D97-AF65-F5344CB8AC3E}">
        <p14:creationId xmlns:p14="http://schemas.microsoft.com/office/powerpoint/2010/main" val="14230204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4614" y="1264667"/>
            <a:ext cx="11518134" cy="707886"/>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This is the interface for Snagit capture.  The user can designate a hot key such as the “</a:t>
            </a:r>
            <a:r>
              <a:rPr lang="en-US" sz="2000" dirty="0" err="1">
                <a:solidFill>
                  <a:srgbClr val="0070C0"/>
                </a:solidFill>
                <a:latin typeface="Times New Roman" panose="02020603050405020304" pitchFamily="18" charset="0"/>
                <a:cs typeface="Times New Roman" panose="02020603050405020304" pitchFamily="18" charset="0"/>
              </a:rPr>
              <a:t>PrtSc</a:t>
            </a:r>
            <a:r>
              <a:rPr lang="en-US" sz="2000" dirty="0">
                <a:solidFill>
                  <a:srgbClr val="0070C0"/>
                </a:solidFill>
                <a:latin typeface="Times New Roman" panose="02020603050405020304" pitchFamily="18" charset="0"/>
                <a:cs typeface="Times New Roman" panose="02020603050405020304" pitchFamily="18" charset="0"/>
              </a:rPr>
              <a:t>” key (Print Screen), which will bring up the cross hairs for capture.  </a:t>
            </a:r>
          </a:p>
        </p:txBody>
      </p:sp>
      <p:sp>
        <p:nvSpPr>
          <p:cNvPr id="5" name="TextBox 4"/>
          <p:cNvSpPr txBox="1"/>
          <p:nvPr/>
        </p:nvSpPr>
        <p:spPr>
          <a:xfrm>
            <a:off x="1223170" y="84866"/>
            <a:ext cx="6525954"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TechSmith Snagit 2019 (Capture):</a:t>
            </a:r>
          </a:p>
        </p:txBody>
      </p:sp>
      <p:sp>
        <p:nvSpPr>
          <p:cNvPr id="9" name="TextBox 8">
            <a:extLst>
              <a:ext uri="{FF2B5EF4-FFF2-40B4-BE49-F238E27FC236}">
                <a16:creationId xmlns:a16="http://schemas.microsoft.com/office/drawing/2014/main" id="{24208217-7F93-4AEB-9C8C-A04A3AC0B099}"/>
              </a:ext>
            </a:extLst>
          </p:cNvPr>
          <p:cNvSpPr txBox="1"/>
          <p:nvPr/>
        </p:nvSpPr>
        <p:spPr>
          <a:xfrm>
            <a:off x="2492776" y="2701856"/>
            <a:ext cx="2843499"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Olympus E-M10 Mark III</a:t>
            </a:r>
          </a:p>
        </p:txBody>
      </p:sp>
      <p:pic>
        <p:nvPicPr>
          <p:cNvPr id="2" name="Picture 1">
            <a:extLst>
              <a:ext uri="{FF2B5EF4-FFF2-40B4-BE49-F238E27FC236}">
                <a16:creationId xmlns:a16="http://schemas.microsoft.com/office/drawing/2014/main" id="{384AC52E-82ED-447D-8B99-3D458D6D4DDB}"/>
              </a:ext>
            </a:extLst>
          </p:cNvPr>
          <p:cNvPicPr>
            <a:picLocks noChangeAspect="1"/>
          </p:cNvPicPr>
          <p:nvPr/>
        </p:nvPicPr>
        <p:blipFill>
          <a:blip r:embed="rId2"/>
          <a:stretch>
            <a:fillRect/>
          </a:stretch>
        </p:blipFill>
        <p:spPr>
          <a:xfrm>
            <a:off x="848540" y="2172608"/>
            <a:ext cx="10494920" cy="3275233"/>
          </a:xfrm>
          <a:prstGeom prst="rect">
            <a:avLst/>
          </a:prstGeom>
        </p:spPr>
      </p:pic>
      <p:pic>
        <p:nvPicPr>
          <p:cNvPr id="3" name="Picture 2">
            <a:extLst>
              <a:ext uri="{FF2B5EF4-FFF2-40B4-BE49-F238E27FC236}">
                <a16:creationId xmlns:a16="http://schemas.microsoft.com/office/drawing/2014/main" id="{D13BDA56-9659-4CF5-8D65-12A48D32BB1D}"/>
              </a:ext>
            </a:extLst>
          </p:cNvPr>
          <p:cNvPicPr>
            <a:picLocks noChangeAspect="1"/>
          </p:cNvPicPr>
          <p:nvPr/>
        </p:nvPicPr>
        <p:blipFill>
          <a:blip r:embed="rId3"/>
          <a:stretch>
            <a:fillRect/>
          </a:stretch>
        </p:blipFill>
        <p:spPr>
          <a:xfrm>
            <a:off x="6096000" y="5541642"/>
            <a:ext cx="2479386" cy="1171578"/>
          </a:xfrm>
          <a:prstGeom prst="rect">
            <a:avLst/>
          </a:prstGeom>
        </p:spPr>
      </p:pic>
      <p:sp>
        <p:nvSpPr>
          <p:cNvPr id="10" name="TextBox 9">
            <a:extLst>
              <a:ext uri="{FF2B5EF4-FFF2-40B4-BE49-F238E27FC236}">
                <a16:creationId xmlns:a16="http://schemas.microsoft.com/office/drawing/2014/main" id="{BC34522E-BA3E-4895-8BCC-ABCF89755D33}"/>
              </a:ext>
            </a:extLst>
          </p:cNvPr>
          <p:cNvSpPr txBox="1"/>
          <p:nvPr/>
        </p:nvSpPr>
        <p:spPr>
          <a:xfrm>
            <a:off x="848541" y="5777034"/>
            <a:ext cx="3205300"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Windows 10 Snipping Tools</a:t>
            </a:r>
          </a:p>
        </p:txBody>
      </p:sp>
      <p:cxnSp>
        <p:nvCxnSpPr>
          <p:cNvPr id="12" name="Straight Arrow Connector 11">
            <a:extLst>
              <a:ext uri="{FF2B5EF4-FFF2-40B4-BE49-F238E27FC236}">
                <a16:creationId xmlns:a16="http://schemas.microsoft.com/office/drawing/2014/main" id="{4F10CFD5-438D-4432-9471-7F9981080C70}"/>
              </a:ext>
            </a:extLst>
          </p:cNvPr>
          <p:cNvCxnSpPr>
            <a:cxnSpLocks/>
          </p:cNvCxnSpPr>
          <p:nvPr/>
        </p:nvCxnSpPr>
        <p:spPr>
          <a:xfrm flipV="1">
            <a:off x="3914525" y="5868450"/>
            <a:ext cx="2289156" cy="10863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B00F9A2-AB8D-CA61-B4D9-03EE485C4C74}"/>
              </a:ext>
            </a:extLst>
          </p:cNvPr>
          <p:cNvPicPr>
            <a:picLocks noChangeAspect="1"/>
          </p:cNvPicPr>
          <p:nvPr/>
        </p:nvPicPr>
        <p:blipFill>
          <a:blip r:embed="rId4"/>
          <a:stretch>
            <a:fillRect/>
          </a:stretch>
        </p:blipFill>
        <p:spPr>
          <a:xfrm>
            <a:off x="38100" y="0"/>
            <a:ext cx="969828" cy="1175152"/>
          </a:xfrm>
          <a:prstGeom prst="rect">
            <a:avLst/>
          </a:prstGeom>
        </p:spPr>
      </p:pic>
    </p:spTree>
    <p:extLst>
      <p:ext uri="{BB962C8B-B14F-4D97-AF65-F5344CB8AC3E}">
        <p14:creationId xmlns:p14="http://schemas.microsoft.com/office/powerpoint/2010/main" val="4107864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Box 204">
            <a:extLst>
              <a:ext uri="{FF2B5EF4-FFF2-40B4-BE49-F238E27FC236}">
                <a16:creationId xmlns:a16="http://schemas.microsoft.com/office/drawing/2014/main" id="{4DB4DA84-32BB-6802-4A44-B2BC55137AF5}"/>
              </a:ext>
            </a:extLst>
          </p:cNvPr>
          <p:cNvSpPr txBox="1"/>
          <p:nvPr/>
        </p:nvSpPr>
        <p:spPr>
          <a:xfrm>
            <a:off x="1138287" y="80531"/>
            <a:ext cx="6173293" cy="584775"/>
          </a:xfrm>
          <a:prstGeom prst="rect">
            <a:avLst/>
          </a:prstGeom>
          <a:noFill/>
        </p:spPr>
        <p:txBody>
          <a:bodyPr wrap="none" rtlCol="0">
            <a:spAutoFit/>
          </a:bodyPr>
          <a:lstStyle/>
          <a:p>
            <a:r>
              <a:rPr lang="en-US" sz="3200" dirty="0">
                <a:solidFill>
                  <a:srgbClr val="0070C0"/>
                </a:solidFill>
              </a:rPr>
              <a:t>Four Primary Applications for Snagit</a:t>
            </a:r>
          </a:p>
        </p:txBody>
      </p:sp>
      <p:pic>
        <p:nvPicPr>
          <p:cNvPr id="3" name="Picture 2">
            <a:extLst>
              <a:ext uri="{FF2B5EF4-FFF2-40B4-BE49-F238E27FC236}">
                <a16:creationId xmlns:a16="http://schemas.microsoft.com/office/drawing/2014/main" id="{02D85C14-FB92-104F-3921-CA0B588ACB14}"/>
              </a:ext>
            </a:extLst>
          </p:cNvPr>
          <p:cNvPicPr>
            <a:picLocks noChangeAspect="1"/>
          </p:cNvPicPr>
          <p:nvPr/>
        </p:nvPicPr>
        <p:blipFill>
          <a:blip r:embed="rId2"/>
          <a:stretch>
            <a:fillRect/>
          </a:stretch>
        </p:blipFill>
        <p:spPr>
          <a:xfrm>
            <a:off x="38100" y="0"/>
            <a:ext cx="969828" cy="1175152"/>
          </a:xfrm>
          <a:prstGeom prst="rect">
            <a:avLst/>
          </a:prstGeom>
        </p:spPr>
      </p:pic>
      <p:sp>
        <p:nvSpPr>
          <p:cNvPr id="2" name="TextBox 1">
            <a:extLst>
              <a:ext uri="{FF2B5EF4-FFF2-40B4-BE49-F238E27FC236}">
                <a16:creationId xmlns:a16="http://schemas.microsoft.com/office/drawing/2014/main" id="{6724EE57-8566-31C2-3E27-2748B0236390}"/>
              </a:ext>
            </a:extLst>
          </p:cNvPr>
          <p:cNvSpPr txBox="1"/>
          <p:nvPr/>
        </p:nvSpPr>
        <p:spPr>
          <a:xfrm>
            <a:off x="1007928" y="856357"/>
            <a:ext cx="10939413" cy="6001643"/>
          </a:xfrm>
          <a:prstGeom prst="rect">
            <a:avLst/>
          </a:prstGeom>
          <a:noFill/>
        </p:spPr>
        <p:txBody>
          <a:bodyPr wrap="square" rtlCol="0">
            <a:spAutoFit/>
          </a:bodyPr>
          <a:lstStyle/>
          <a:p>
            <a:r>
              <a:rPr lang="en-US" sz="2400" dirty="0">
                <a:solidFill>
                  <a:srgbClr val="0070C0"/>
                </a:solidFill>
              </a:rPr>
              <a:t>1. Capture a portion of a screen and save as a .PNG file or to clipboard</a:t>
            </a:r>
          </a:p>
          <a:p>
            <a:endParaRPr lang="en-US" sz="2400" dirty="0">
              <a:solidFill>
                <a:srgbClr val="0070C0"/>
              </a:solidFill>
            </a:endParaRPr>
          </a:p>
          <a:p>
            <a:r>
              <a:rPr lang="en-US" sz="2400" dirty="0">
                <a:solidFill>
                  <a:srgbClr val="0070C0"/>
                </a:solidFill>
              </a:rPr>
              <a:t>2. Record video from an existing video.  I sometimes use this if I am recording something from a recording on a website that I want to save, or I am capturing an important video on YouTube, just as a backup in case they pull it down and I need to create one from scratch.</a:t>
            </a:r>
          </a:p>
          <a:p>
            <a:endParaRPr lang="en-US" sz="2400" dirty="0">
              <a:solidFill>
                <a:srgbClr val="0070C0"/>
              </a:solidFill>
            </a:endParaRPr>
          </a:p>
          <a:p>
            <a:r>
              <a:rPr lang="en-US" sz="2400" dirty="0">
                <a:solidFill>
                  <a:srgbClr val="0070C0"/>
                </a:solidFill>
              </a:rPr>
              <a:t>3. Capture a panoramic scrolling image.  This is if I have a PDF that I want to backup, but the properties will not allow a download or to print it.  I will scroll down through the document and save as a PDF.  Always follow good legal practices.</a:t>
            </a:r>
          </a:p>
          <a:p>
            <a:endParaRPr lang="en-US" sz="2400" dirty="0">
              <a:solidFill>
                <a:srgbClr val="0070C0"/>
              </a:solidFill>
            </a:endParaRPr>
          </a:p>
          <a:p>
            <a:r>
              <a:rPr lang="en-US" sz="2400" dirty="0">
                <a:solidFill>
                  <a:srgbClr val="0070C0"/>
                </a:solidFill>
              </a:rPr>
              <a:t>4. Capture a block of text from the screen and “grab text” which will use OCR (Optical Character Recognition) and copy all and paste into a document so I can edit the text.  I find old labs I created 10 years ago and I do not have the original files.  Instead of re-typing them in, I use Snagit to capture the text as an object and convert it to editable text.</a:t>
            </a:r>
          </a:p>
        </p:txBody>
      </p:sp>
    </p:spTree>
    <p:extLst>
      <p:ext uri="{BB962C8B-B14F-4D97-AF65-F5344CB8AC3E}">
        <p14:creationId xmlns:p14="http://schemas.microsoft.com/office/powerpoint/2010/main" val="1933525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3625" y="119011"/>
            <a:ext cx="7487691" cy="707886"/>
          </a:xfrm>
          <a:prstGeom prst="rect">
            <a:avLst/>
          </a:prstGeom>
          <a:noFill/>
        </p:spPr>
        <p:txBody>
          <a:bodyPr wrap="none" rtlCol="0">
            <a:spAutoFit/>
          </a:bodyPr>
          <a:lstStyle/>
          <a:p>
            <a:r>
              <a:rPr lang="en-US" sz="4000" dirty="0">
                <a:solidFill>
                  <a:srgbClr val="0070C0"/>
                </a:solidFill>
              </a:rPr>
              <a:t>Website to get Sample Documents:</a:t>
            </a:r>
          </a:p>
        </p:txBody>
      </p:sp>
      <p:pic>
        <p:nvPicPr>
          <p:cNvPr id="2" name="Picture 1">
            <a:extLst>
              <a:ext uri="{FF2B5EF4-FFF2-40B4-BE49-F238E27FC236}">
                <a16:creationId xmlns:a16="http://schemas.microsoft.com/office/drawing/2014/main" id="{413A4959-321A-26DC-2FE6-562E45A5518F}"/>
              </a:ext>
            </a:extLst>
          </p:cNvPr>
          <p:cNvPicPr>
            <a:picLocks noChangeAspect="1"/>
          </p:cNvPicPr>
          <p:nvPr/>
        </p:nvPicPr>
        <p:blipFill>
          <a:blip r:embed="rId2"/>
          <a:stretch>
            <a:fillRect/>
          </a:stretch>
        </p:blipFill>
        <p:spPr>
          <a:xfrm>
            <a:off x="38100" y="0"/>
            <a:ext cx="969828" cy="1175152"/>
          </a:xfrm>
          <a:prstGeom prst="rect">
            <a:avLst/>
          </a:prstGeom>
        </p:spPr>
      </p:pic>
      <p:sp>
        <p:nvSpPr>
          <p:cNvPr id="3" name="TextBox 2">
            <a:extLst>
              <a:ext uri="{FF2B5EF4-FFF2-40B4-BE49-F238E27FC236}">
                <a16:creationId xmlns:a16="http://schemas.microsoft.com/office/drawing/2014/main" id="{E93397A9-8874-93B1-47A4-312CC141704B}"/>
              </a:ext>
            </a:extLst>
          </p:cNvPr>
          <p:cNvSpPr txBox="1"/>
          <p:nvPr/>
        </p:nvSpPr>
        <p:spPr>
          <a:xfrm>
            <a:off x="626530" y="2000322"/>
            <a:ext cx="11317111" cy="1643720"/>
          </a:xfrm>
          <a:prstGeom prst="rect">
            <a:avLst/>
          </a:prstGeom>
          <a:noFill/>
        </p:spPr>
        <p:txBody>
          <a:bodyPr wrap="square" rtlCol="0">
            <a:spAutoFit/>
          </a:bodyPr>
          <a:lstStyle/>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Handouts for the Workshop is available at the Project Website:</a:t>
            </a:r>
          </a:p>
          <a:p>
            <a:pPr algn="ctr">
              <a:lnSpc>
                <a:spcPct val="150000"/>
              </a:lnSpc>
            </a:pPr>
            <a:r>
              <a:rPr lang="en-US" sz="4000" dirty="0">
                <a:solidFill>
                  <a:srgbClr val="C00000"/>
                </a:solidFill>
                <a:latin typeface="Times New Roman" panose="02020603050405020304" pitchFamily="18" charset="0"/>
                <a:cs typeface="Times New Roman" panose="02020603050405020304" pitchFamily="18" charset="0"/>
                <a:hlinkClick r:id="rId3"/>
              </a:rPr>
              <a:t>https://ate.is/Scaling_CBE</a:t>
            </a:r>
            <a:endParaRPr lang="en-US" sz="40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31679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12638" y="1327945"/>
            <a:ext cx="4913397" cy="5324535"/>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Independent Learning Objects are posted in an LMS for student access.  These objects can be viewed in any sequence.  The upper left graphic shows a video that was shot with a camera, explaining a single acting pneumatic cylinder.</a:t>
            </a:r>
          </a:p>
          <a:p>
            <a:endParaRPr lang="en-US" sz="2000" dirty="0">
              <a:solidFill>
                <a:srgbClr val="0070C0"/>
              </a:solidFill>
              <a:latin typeface="Times New Roman" panose="02020603050405020304" pitchFamily="18" charset="0"/>
              <a:cs typeface="Times New Roman" panose="02020603050405020304" pitchFamily="18" charset="0"/>
            </a:endParaRPr>
          </a:p>
          <a:p>
            <a:r>
              <a:rPr lang="en-US" sz="2000" dirty="0">
                <a:solidFill>
                  <a:srgbClr val="0070C0"/>
                </a:solidFill>
                <a:latin typeface="Times New Roman" panose="02020603050405020304" pitchFamily="18" charset="0"/>
                <a:cs typeface="Times New Roman" panose="02020603050405020304" pitchFamily="18" charset="0"/>
              </a:rPr>
              <a:t>The middle graphic is a PPT that will be converted to a PDF, then posted in the LMS.</a:t>
            </a:r>
          </a:p>
          <a:p>
            <a:endParaRPr lang="en-US" sz="2000" dirty="0">
              <a:solidFill>
                <a:srgbClr val="0070C0"/>
              </a:solidFill>
              <a:latin typeface="Times New Roman" panose="02020603050405020304" pitchFamily="18" charset="0"/>
              <a:cs typeface="Times New Roman" panose="02020603050405020304" pitchFamily="18" charset="0"/>
            </a:endParaRPr>
          </a:p>
          <a:p>
            <a:r>
              <a:rPr lang="en-US" sz="2000" dirty="0">
                <a:solidFill>
                  <a:srgbClr val="0070C0"/>
                </a:solidFill>
                <a:latin typeface="Times New Roman" panose="02020603050405020304" pitchFamily="18" charset="0"/>
                <a:cs typeface="Times New Roman" panose="02020603050405020304" pitchFamily="18" charset="0"/>
              </a:rPr>
              <a:t>The bottom graphic is a voice over PPT, where the graphic was put into PPT, then annotated with a stylus on the computer touch screen.</a:t>
            </a:r>
          </a:p>
          <a:p>
            <a:endParaRPr lang="en-US" sz="2000" dirty="0">
              <a:solidFill>
                <a:srgbClr val="0070C0"/>
              </a:solidFill>
              <a:latin typeface="Times New Roman" panose="02020603050405020304" pitchFamily="18" charset="0"/>
              <a:cs typeface="Times New Roman" panose="02020603050405020304" pitchFamily="18" charset="0"/>
            </a:endParaRPr>
          </a:p>
          <a:p>
            <a:r>
              <a:rPr lang="en-US" sz="2000" dirty="0">
                <a:solidFill>
                  <a:srgbClr val="0070C0"/>
                </a:solidFill>
                <a:latin typeface="Times New Roman" panose="02020603050405020304" pitchFamily="18" charset="0"/>
                <a:cs typeface="Times New Roman" panose="02020603050405020304" pitchFamily="18" charset="0"/>
              </a:rPr>
              <a:t>All of these objects can be viewed on a smart phone, phablet, tablet or computer screen.</a:t>
            </a:r>
          </a:p>
        </p:txBody>
      </p:sp>
      <p:sp>
        <p:nvSpPr>
          <p:cNvPr id="5" name="TextBox 4"/>
          <p:cNvSpPr txBox="1"/>
          <p:nvPr/>
        </p:nvSpPr>
        <p:spPr>
          <a:xfrm>
            <a:off x="1249144" y="34580"/>
            <a:ext cx="8517075" cy="769441"/>
          </a:xfrm>
          <a:prstGeom prst="rect">
            <a:avLst/>
          </a:prstGeom>
          <a:noFill/>
        </p:spPr>
        <p:txBody>
          <a:bodyPr wrap="none" rtlCol="0">
            <a:spAutoFit/>
          </a:bodyPr>
          <a:lstStyle/>
          <a:p>
            <a:r>
              <a:rPr lang="en-US" sz="4400" dirty="0">
                <a:solidFill>
                  <a:srgbClr val="0070C0"/>
                </a:solidFill>
                <a:latin typeface="Times New Roman" panose="02020603050405020304" pitchFamily="18" charset="0"/>
                <a:cs typeface="Times New Roman" panose="02020603050405020304" pitchFamily="18" charset="0"/>
              </a:rPr>
              <a:t>Learning Objects the User Navigates</a:t>
            </a:r>
          </a:p>
        </p:txBody>
      </p:sp>
      <p:pic>
        <p:nvPicPr>
          <p:cNvPr id="3" name="Picture 2">
            <a:extLst>
              <a:ext uri="{FF2B5EF4-FFF2-40B4-BE49-F238E27FC236}">
                <a16:creationId xmlns:a16="http://schemas.microsoft.com/office/drawing/2014/main" id="{80D04C45-612A-45FC-BEAD-1440416B3D99}"/>
              </a:ext>
            </a:extLst>
          </p:cNvPr>
          <p:cNvPicPr>
            <a:picLocks noChangeAspect="1"/>
          </p:cNvPicPr>
          <p:nvPr/>
        </p:nvPicPr>
        <p:blipFill>
          <a:blip r:embed="rId2"/>
          <a:stretch>
            <a:fillRect/>
          </a:stretch>
        </p:blipFill>
        <p:spPr>
          <a:xfrm>
            <a:off x="3267410" y="2920988"/>
            <a:ext cx="3801927" cy="2138451"/>
          </a:xfrm>
          <a:prstGeom prst="rect">
            <a:avLst/>
          </a:prstGeom>
        </p:spPr>
      </p:pic>
      <p:sp>
        <p:nvSpPr>
          <p:cNvPr id="9" name="TextBox 8">
            <a:extLst>
              <a:ext uri="{FF2B5EF4-FFF2-40B4-BE49-F238E27FC236}">
                <a16:creationId xmlns:a16="http://schemas.microsoft.com/office/drawing/2014/main" id="{6582E2AF-5355-416A-A136-1D11C04ABF38}"/>
              </a:ext>
            </a:extLst>
          </p:cNvPr>
          <p:cNvSpPr txBox="1"/>
          <p:nvPr/>
        </p:nvSpPr>
        <p:spPr>
          <a:xfrm>
            <a:off x="1249144" y="1123290"/>
            <a:ext cx="1038233" cy="461665"/>
          </a:xfrm>
          <a:prstGeom prst="rect">
            <a:avLst/>
          </a:prstGeom>
          <a:noFill/>
        </p:spPr>
        <p:txBody>
          <a:bodyPr wrap="none" rtlCol="0">
            <a:spAutoFit/>
          </a:bodyPr>
          <a:lstStyle/>
          <a:p>
            <a:r>
              <a:rPr lang="en-US" sz="2400" dirty="0">
                <a:solidFill>
                  <a:srgbClr val="C00000"/>
                </a:solidFill>
                <a:highlight>
                  <a:srgbClr val="FFFF00"/>
                </a:highlight>
                <a:latin typeface="Times New Roman" panose="02020603050405020304" pitchFamily="18" charset="0"/>
                <a:cs typeface="Times New Roman" panose="02020603050405020304" pitchFamily="18" charset="0"/>
              </a:rPr>
              <a:t>Videos</a:t>
            </a:r>
          </a:p>
        </p:txBody>
      </p:sp>
      <p:sp>
        <p:nvSpPr>
          <p:cNvPr id="10" name="TextBox 9">
            <a:extLst>
              <a:ext uri="{FF2B5EF4-FFF2-40B4-BE49-F238E27FC236}">
                <a16:creationId xmlns:a16="http://schemas.microsoft.com/office/drawing/2014/main" id="{521A8834-FE03-437C-B0CD-C75A13D2D315}"/>
              </a:ext>
            </a:extLst>
          </p:cNvPr>
          <p:cNvSpPr txBox="1"/>
          <p:nvPr/>
        </p:nvSpPr>
        <p:spPr>
          <a:xfrm>
            <a:off x="4769385" y="2459323"/>
            <a:ext cx="1486304" cy="461665"/>
          </a:xfrm>
          <a:prstGeom prst="rect">
            <a:avLst/>
          </a:prstGeom>
          <a:noFill/>
        </p:spPr>
        <p:txBody>
          <a:bodyPr wrap="none" rtlCol="0">
            <a:spAutoFit/>
          </a:bodyPr>
          <a:lstStyle/>
          <a:p>
            <a:r>
              <a:rPr lang="en-US" sz="2400" dirty="0">
                <a:solidFill>
                  <a:srgbClr val="C00000"/>
                </a:solidFill>
                <a:highlight>
                  <a:srgbClr val="FFFF00"/>
                </a:highlight>
                <a:latin typeface="Times New Roman" panose="02020603050405020304" pitchFamily="18" charset="0"/>
                <a:cs typeface="Times New Roman" panose="02020603050405020304" pitchFamily="18" charset="0"/>
              </a:rPr>
              <a:t>PPT/PDFs</a:t>
            </a:r>
          </a:p>
        </p:txBody>
      </p:sp>
      <p:pic>
        <p:nvPicPr>
          <p:cNvPr id="7" name="Picture 6">
            <a:extLst>
              <a:ext uri="{FF2B5EF4-FFF2-40B4-BE49-F238E27FC236}">
                <a16:creationId xmlns:a16="http://schemas.microsoft.com/office/drawing/2014/main" id="{37D8D207-680E-400F-83DB-2E123B4AD415}"/>
              </a:ext>
            </a:extLst>
          </p:cNvPr>
          <p:cNvPicPr>
            <a:picLocks noChangeAspect="1"/>
          </p:cNvPicPr>
          <p:nvPr/>
        </p:nvPicPr>
        <p:blipFill>
          <a:blip r:embed="rId3"/>
          <a:stretch>
            <a:fillRect/>
          </a:stretch>
        </p:blipFill>
        <p:spPr>
          <a:xfrm>
            <a:off x="217992" y="1513008"/>
            <a:ext cx="3049418" cy="1640897"/>
          </a:xfrm>
          <a:prstGeom prst="rect">
            <a:avLst/>
          </a:prstGeom>
        </p:spPr>
      </p:pic>
      <p:pic>
        <p:nvPicPr>
          <p:cNvPr id="12" name="Picture 11">
            <a:extLst>
              <a:ext uri="{FF2B5EF4-FFF2-40B4-BE49-F238E27FC236}">
                <a16:creationId xmlns:a16="http://schemas.microsoft.com/office/drawing/2014/main" id="{EBBECC8B-AB3B-454F-A701-1C38BA350F2F}"/>
              </a:ext>
            </a:extLst>
          </p:cNvPr>
          <p:cNvPicPr>
            <a:picLocks noChangeAspect="1"/>
          </p:cNvPicPr>
          <p:nvPr/>
        </p:nvPicPr>
        <p:blipFill>
          <a:blip r:embed="rId4"/>
          <a:stretch>
            <a:fillRect/>
          </a:stretch>
        </p:blipFill>
        <p:spPr>
          <a:xfrm>
            <a:off x="0" y="4610870"/>
            <a:ext cx="4574754" cy="2247130"/>
          </a:xfrm>
          <a:prstGeom prst="rect">
            <a:avLst/>
          </a:prstGeom>
        </p:spPr>
      </p:pic>
      <p:sp>
        <p:nvSpPr>
          <p:cNvPr id="13" name="TextBox 12">
            <a:extLst>
              <a:ext uri="{FF2B5EF4-FFF2-40B4-BE49-F238E27FC236}">
                <a16:creationId xmlns:a16="http://schemas.microsoft.com/office/drawing/2014/main" id="{221E6F1C-04CF-4204-8BE2-E702EAF89B64}"/>
              </a:ext>
            </a:extLst>
          </p:cNvPr>
          <p:cNvSpPr txBox="1"/>
          <p:nvPr/>
        </p:nvSpPr>
        <p:spPr>
          <a:xfrm>
            <a:off x="454077" y="4265937"/>
            <a:ext cx="2909386" cy="461665"/>
          </a:xfrm>
          <a:prstGeom prst="rect">
            <a:avLst/>
          </a:prstGeom>
          <a:noFill/>
        </p:spPr>
        <p:txBody>
          <a:bodyPr wrap="none" rtlCol="0">
            <a:spAutoFit/>
          </a:bodyPr>
          <a:lstStyle/>
          <a:p>
            <a:r>
              <a:rPr lang="en-US" sz="2400" dirty="0">
                <a:solidFill>
                  <a:srgbClr val="C00000"/>
                </a:solidFill>
                <a:highlight>
                  <a:srgbClr val="FFFF00"/>
                </a:highlight>
                <a:latin typeface="Times New Roman" panose="02020603050405020304" pitchFamily="18" charset="0"/>
                <a:cs typeface="Times New Roman" panose="02020603050405020304" pitchFamily="18" charset="0"/>
              </a:rPr>
              <a:t>Voice over PPT Video</a:t>
            </a:r>
          </a:p>
        </p:txBody>
      </p:sp>
      <p:pic>
        <p:nvPicPr>
          <p:cNvPr id="2" name="Picture 1">
            <a:extLst>
              <a:ext uri="{FF2B5EF4-FFF2-40B4-BE49-F238E27FC236}">
                <a16:creationId xmlns:a16="http://schemas.microsoft.com/office/drawing/2014/main" id="{909C6DCD-53E0-6A63-E691-AB16BDF0962D}"/>
              </a:ext>
            </a:extLst>
          </p:cNvPr>
          <p:cNvPicPr>
            <a:picLocks noChangeAspect="1"/>
          </p:cNvPicPr>
          <p:nvPr/>
        </p:nvPicPr>
        <p:blipFill>
          <a:blip r:embed="rId5"/>
          <a:stretch>
            <a:fillRect/>
          </a:stretch>
        </p:blipFill>
        <p:spPr>
          <a:xfrm>
            <a:off x="38100" y="0"/>
            <a:ext cx="969828" cy="1175152"/>
          </a:xfrm>
          <a:prstGeom prst="rect">
            <a:avLst/>
          </a:prstGeom>
        </p:spPr>
      </p:pic>
    </p:spTree>
    <p:extLst>
      <p:ext uri="{BB962C8B-B14F-4D97-AF65-F5344CB8AC3E}">
        <p14:creationId xmlns:p14="http://schemas.microsoft.com/office/powerpoint/2010/main" val="28908548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F7E0B5-63EA-9639-61B3-BBB9D13B5E03}"/>
              </a:ext>
            </a:extLst>
          </p:cNvPr>
          <p:cNvPicPr>
            <a:picLocks noChangeAspect="1"/>
          </p:cNvPicPr>
          <p:nvPr/>
        </p:nvPicPr>
        <p:blipFill>
          <a:blip r:embed="rId2"/>
          <a:stretch>
            <a:fillRect/>
          </a:stretch>
        </p:blipFill>
        <p:spPr>
          <a:xfrm>
            <a:off x="1162050" y="2960705"/>
            <a:ext cx="4544808" cy="3897295"/>
          </a:xfrm>
          <a:prstGeom prst="rect">
            <a:avLst/>
          </a:prstGeom>
        </p:spPr>
      </p:pic>
      <p:pic>
        <p:nvPicPr>
          <p:cNvPr id="2" name="Picture 1">
            <a:extLst>
              <a:ext uri="{FF2B5EF4-FFF2-40B4-BE49-F238E27FC236}">
                <a16:creationId xmlns:a16="http://schemas.microsoft.com/office/drawing/2014/main" id="{4B2A4BE3-78AF-5D53-0703-4B0361E403B2}"/>
              </a:ext>
            </a:extLst>
          </p:cNvPr>
          <p:cNvPicPr>
            <a:picLocks noChangeAspect="1"/>
          </p:cNvPicPr>
          <p:nvPr/>
        </p:nvPicPr>
        <p:blipFill>
          <a:blip r:embed="rId3"/>
          <a:stretch>
            <a:fillRect/>
          </a:stretch>
        </p:blipFill>
        <p:spPr>
          <a:xfrm>
            <a:off x="38100" y="0"/>
            <a:ext cx="969828" cy="1175152"/>
          </a:xfrm>
          <a:prstGeom prst="rect">
            <a:avLst/>
          </a:prstGeom>
        </p:spPr>
      </p:pic>
      <p:sp>
        <p:nvSpPr>
          <p:cNvPr id="5" name="TextBox 4"/>
          <p:cNvSpPr txBox="1"/>
          <p:nvPr/>
        </p:nvSpPr>
        <p:spPr>
          <a:xfrm>
            <a:off x="6426200" y="965775"/>
            <a:ext cx="5623758" cy="3693319"/>
          </a:xfrm>
          <a:prstGeom prst="rect">
            <a:avLst/>
          </a:prstGeom>
          <a:noFill/>
        </p:spPr>
        <p:txBody>
          <a:bodyPr wrap="square" rtlCol="0">
            <a:spAutoFit/>
          </a:bodyPr>
          <a:lstStyle/>
          <a:p>
            <a:r>
              <a:rPr lang="en-US" dirty="0">
                <a:solidFill>
                  <a:srgbClr val="0070C0"/>
                </a:solidFill>
              </a:rPr>
              <a:t>The next step is to login to the virtual machine.  It will take some time before the VM fills the desktop.  A Windows screen will appear.  Click on the desktop and a login box will show up as shown in the upper left of this graphic.  Use the same login credentials for the VM that you did for the physical computer login.</a:t>
            </a:r>
          </a:p>
          <a:p>
            <a:endParaRPr lang="en-US" dirty="0">
              <a:solidFill>
                <a:srgbClr val="0070C0"/>
              </a:solidFill>
            </a:endParaRPr>
          </a:p>
          <a:p>
            <a:r>
              <a:rPr lang="en-US" dirty="0">
                <a:solidFill>
                  <a:srgbClr val="0070C0"/>
                </a:solidFill>
              </a:rPr>
              <a:t>The VM Workstation 16 Player application opens.</a:t>
            </a:r>
          </a:p>
          <a:p>
            <a:endParaRPr lang="en-US" dirty="0">
              <a:solidFill>
                <a:srgbClr val="0070C0"/>
              </a:solidFill>
            </a:endParaRPr>
          </a:p>
          <a:p>
            <a:r>
              <a:rPr lang="en-US" dirty="0">
                <a:solidFill>
                  <a:srgbClr val="0070C0"/>
                </a:solidFill>
              </a:rPr>
              <a:t>Click on the E105 Rockwell VM</a:t>
            </a:r>
          </a:p>
          <a:p>
            <a:endParaRPr lang="en-US" dirty="0">
              <a:solidFill>
                <a:srgbClr val="0070C0"/>
              </a:solidFill>
            </a:endParaRPr>
          </a:p>
          <a:p>
            <a:r>
              <a:rPr lang="en-US" dirty="0">
                <a:solidFill>
                  <a:srgbClr val="0070C0"/>
                </a:solidFill>
              </a:rPr>
              <a:t>Then click the “Play virtual machine” link (shown in the lower portion of the graphic).</a:t>
            </a:r>
          </a:p>
        </p:txBody>
      </p:sp>
      <p:sp>
        <p:nvSpPr>
          <p:cNvPr id="6" name="TextBox 5"/>
          <p:cNvSpPr txBox="1"/>
          <p:nvPr/>
        </p:nvSpPr>
        <p:spPr>
          <a:xfrm>
            <a:off x="869273" y="0"/>
            <a:ext cx="6071727" cy="584775"/>
          </a:xfrm>
          <a:prstGeom prst="rect">
            <a:avLst/>
          </a:prstGeom>
          <a:noFill/>
        </p:spPr>
        <p:txBody>
          <a:bodyPr wrap="none" rtlCol="0">
            <a:spAutoFit/>
          </a:bodyPr>
          <a:lstStyle/>
          <a:p>
            <a:r>
              <a:rPr lang="en-US" sz="3200" dirty="0">
                <a:solidFill>
                  <a:srgbClr val="0070C0"/>
                </a:solidFill>
              </a:rPr>
              <a:t>Terra Virtual Machines (VMs) cont.:</a:t>
            </a:r>
          </a:p>
        </p:txBody>
      </p:sp>
      <p:sp>
        <p:nvSpPr>
          <p:cNvPr id="12" name="TextBox 11">
            <a:extLst>
              <a:ext uri="{FF2B5EF4-FFF2-40B4-BE49-F238E27FC236}">
                <a16:creationId xmlns:a16="http://schemas.microsoft.com/office/drawing/2014/main" id="{0169CD0E-80D5-E3F5-F309-32692D61E71D}"/>
              </a:ext>
            </a:extLst>
          </p:cNvPr>
          <p:cNvSpPr txBox="1"/>
          <p:nvPr/>
        </p:nvSpPr>
        <p:spPr>
          <a:xfrm>
            <a:off x="246526" y="5680178"/>
            <a:ext cx="2162735" cy="646331"/>
          </a:xfrm>
          <a:prstGeom prst="rect">
            <a:avLst/>
          </a:prstGeom>
          <a:solidFill>
            <a:srgbClr val="FFFF00"/>
          </a:solidFill>
        </p:spPr>
        <p:txBody>
          <a:bodyPr wrap="square" rtlCol="0">
            <a:spAutoFit/>
          </a:bodyPr>
          <a:lstStyle/>
          <a:p>
            <a:pPr algn="ctr"/>
            <a:r>
              <a:rPr lang="en-US" dirty="0">
                <a:solidFill>
                  <a:srgbClr val="FF0000"/>
                </a:solidFill>
              </a:rPr>
              <a:t>Click on the Play virtual machine</a:t>
            </a:r>
          </a:p>
        </p:txBody>
      </p:sp>
      <p:cxnSp>
        <p:nvCxnSpPr>
          <p:cNvPr id="14" name="Straight Arrow Connector 13">
            <a:extLst>
              <a:ext uri="{FF2B5EF4-FFF2-40B4-BE49-F238E27FC236}">
                <a16:creationId xmlns:a16="http://schemas.microsoft.com/office/drawing/2014/main" id="{5214FDDC-D576-709F-70BD-51A293C678B3}"/>
              </a:ext>
            </a:extLst>
          </p:cNvPr>
          <p:cNvCxnSpPr>
            <a:cxnSpLocks/>
          </p:cNvCxnSpPr>
          <p:nvPr/>
        </p:nvCxnSpPr>
        <p:spPr>
          <a:xfrm>
            <a:off x="2409261" y="6003343"/>
            <a:ext cx="797489" cy="384040"/>
          </a:xfrm>
          <a:prstGeom prst="straightConnector1">
            <a:avLst/>
          </a:prstGeom>
          <a:ln w="4762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D3C6045-BE52-DF62-9879-B9894EE0AF49}"/>
              </a:ext>
            </a:extLst>
          </p:cNvPr>
          <p:cNvPicPr>
            <a:picLocks noChangeAspect="1"/>
          </p:cNvPicPr>
          <p:nvPr/>
        </p:nvPicPr>
        <p:blipFill>
          <a:blip r:embed="rId4"/>
          <a:stretch>
            <a:fillRect/>
          </a:stretch>
        </p:blipFill>
        <p:spPr>
          <a:xfrm>
            <a:off x="246526" y="1144407"/>
            <a:ext cx="2317755" cy="1755424"/>
          </a:xfrm>
          <a:prstGeom prst="rect">
            <a:avLst/>
          </a:prstGeom>
        </p:spPr>
      </p:pic>
      <p:sp>
        <p:nvSpPr>
          <p:cNvPr id="13" name="TextBox 12">
            <a:extLst>
              <a:ext uri="{FF2B5EF4-FFF2-40B4-BE49-F238E27FC236}">
                <a16:creationId xmlns:a16="http://schemas.microsoft.com/office/drawing/2014/main" id="{C91FC21F-E8B9-16B0-4DC8-16E99B987253}"/>
              </a:ext>
            </a:extLst>
          </p:cNvPr>
          <p:cNvSpPr txBox="1"/>
          <p:nvPr/>
        </p:nvSpPr>
        <p:spPr>
          <a:xfrm>
            <a:off x="2978150" y="1483510"/>
            <a:ext cx="3290260" cy="1077218"/>
          </a:xfrm>
          <a:prstGeom prst="rect">
            <a:avLst/>
          </a:prstGeom>
          <a:noFill/>
        </p:spPr>
        <p:txBody>
          <a:bodyPr wrap="none" rtlCol="0">
            <a:spAutoFit/>
          </a:bodyPr>
          <a:lstStyle/>
          <a:p>
            <a:r>
              <a:rPr lang="en-US" sz="3200" dirty="0">
                <a:solidFill>
                  <a:srgbClr val="C00000"/>
                </a:solidFill>
                <a:latin typeface="Times New Roman" panose="02020603050405020304" pitchFamily="18" charset="0"/>
                <a:cs typeface="Times New Roman" panose="02020603050405020304" pitchFamily="18" charset="0"/>
              </a:rPr>
              <a:t>User: TerraUser</a:t>
            </a:r>
          </a:p>
          <a:p>
            <a:r>
              <a:rPr lang="en-US" sz="3200" dirty="0">
                <a:solidFill>
                  <a:srgbClr val="C00000"/>
                </a:solidFill>
                <a:latin typeface="Times New Roman" panose="02020603050405020304" pitchFamily="18" charset="0"/>
                <a:cs typeface="Times New Roman" panose="02020603050405020304" pitchFamily="18" charset="0"/>
              </a:rPr>
              <a:t>Pwd:  T3rra@User</a:t>
            </a:r>
          </a:p>
        </p:txBody>
      </p:sp>
      <p:sp>
        <p:nvSpPr>
          <p:cNvPr id="18" name="TextBox 17">
            <a:extLst>
              <a:ext uri="{FF2B5EF4-FFF2-40B4-BE49-F238E27FC236}">
                <a16:creationId xmlns:a16="http://schemas.microsoft.com/office/drawing/2014/main" id="{8EA854C1-0E58-42EE-DCC8-CE454491FAB8}"/>
              </a:ext>
            </a:extLst>
          </p:cNvPr>
          <p:cNvSpPr txBox="1"/>
          <p:nvPr/>
        </p:nvSpPr>
        <p:spPr>
          <a:xfrm>
            <a:off x="3721099" y="2748859"/>
            <a:ext cx="2106545" cy="646331"/>
          </a:xfrm>
          <a:prstGeom prst="rect">
            <a:avLst/>
          </a:prstGeom>
          <a:solidFill>
            <a:srgbClr val="FFFF00"/>
          </a:solidFill>
        </p:spPr>
        <p:txBody>
          <a:bodyPr wrap="square" rtlCol="0">
            <a:spAutoFit/>
          </a:bodyPr>
          <a:lstStyle/>
          <a:p>
            <a:pPr algn="ctr"/>
            <a:r>
              <a:rPr lang="en-US" dirty="0">
                <a:solidFill>
                  <a:srgbClr val="FF0000"/>
                </a:solidFill>
              </a:rPr>
              <a:t>Click on the E105 Rockwell VM</a:t>
            </a:r>
          </a:p>
        </p:txBody>
      </p:sp>
      <p:cxnSp>
        <p:nvCxnSpPr>
          <p:cNvPr id="7" name="Straight Arrow Connector 6">
            <a:extLst>
              <a:ext uri="{FF2B5EF4-FFF2-40B4-BE49-F238E27FC236}">
                <a16:creationId xmlns:a16="http://schemas.microsoft.com/office/drawing/2014/main" id="{A82DB420-6A73-5F8C-17CD-314E640B5283}"/>
              </a:ext>
            </a:extLst>
          </p:cNvPr>
          <p:cNvCxnSpPr>
            <a:cxnSpLocks/>
          </p:cNvCxnSpPr>
          <p:nvPr/>
        </p:nvCxnSpPr>
        <p:spPr>
          <a:xfrm flipH="1">
            <a:off x="2184400" y="3098800"/>
            <a:ext cx="1555750" cy="711200"/>
          </a:xfrm>
          <a:prstGeom prst="straightConnector1">
            <a:avLst/>
          </a:prstGeom>
          <a:ln w="4762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059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85C086-B77A-6B24-FB83-B77B6321D08B}"/>
              </a:ext>
            </a:extLst>
          </p:cNvPr>
          <p:cNvPicPr>
            <a:picLocks noChangeAspect="1"/>
          </p:cNvPicPr>
          <p:nvPr/>
        </p:nvPicPr>
        <p:blipFill>
          <a:blip r:embed="rId2"/>
          <a:stretch>
            <a:fillRect/>
          </a:stretch>
        </p:blipFill>
        <p:spPr>
          <a:xfrm>
            <a:off x="2639908" y="2733612"/>
            <a:ext cx="4192181" cy="2634845"/>
          </a:xfrm>
          <a:prstGeom prst="rect">
            <a:avLst/>
          </a:prstGeom>
        </p:spPr>
      </p:pic>
      <p:pic>
        <p:nvPicPr>
          <p:cNvPr id="4" name="Picture 3">
            <a:extLst>
              <a:ext uri="{FF2B5EF4-FFF2-40B4-BE49-F238E27FC236}">
                <a16:creationId xmlns:a16="http://schemas.microsoft.com/office/drawing/2014/main" id="{BC59BAD4-D6D1-A6EE-CE6B-07C206214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71" y="1262909"/>
            <a:ext cx="3201997" cy="1295674"/>
          </a:xfrm>
          <a:prstGeom prst="rect">
            <a:avLst/>
          </a:prstGeom>
        </p:spPr>
      </p:pic>
      <p:sp>
        <p:nvSpPr>
          <p:cNvPr id="5" name="TextBox 4"/>
          <p:cNvSpPr txBox="1"/>
          <p:nvPr/>
        </p:nvSpPr>
        <p:spPr>
          <a:xfrm>
            <a:off x="6943540" y="70346"/>
            <a:ext cx="5160397" cy="6463308"/>
          </a:xfrm>
          <a:prstGeom prst="rect">
            <a:avLst/>
          </a:prstGeom>
          <a:noFill/>
        </p:spPr>
        <p:txBody>
          <a:bodyPr wrap="square" rtlCol="0">
            <a:spAutoFit/>
          </a:bodyPr>
          <a:lstStyle/>
          <a:p>
            <a:r>
              <a:rPr lang="en-US" dirty="0">
                <a:solidFill>
                  <a:srgbClr val="0070C0"/>
                </a:solidFill>
              </a:rPr>
              <a:t>Rockwell Software created a Windows-based software application (RSLinx) that will be used to communicate with Allen Bradley PLCs, as well as PLC programming software for all Allen Bradley PLCs:</a:t>
            </a:r>
          </a:p>
          <a:p>
            <a:r>
              <a:rPr lang="en-US" b="1" dirty="0">
                <a:solidFill>
                  <a:srgbClr val="0070C0"/>
                </a:solidFill>
              </a:rPr>
              <a:t>RSLogix 500</a:t>
            </a:r>
            <a:r>
              <a:rPr lang="en-US" dirty="0">
                <a:solidFill>
                  <a:srgbClr val="0070C0"/>
                </a:solidFill>
              </a:rPr>
              <a:t> – MicroLogix and SLC-500s</a:t>
            </a:r>
          </a:p>
          <a:p>
            <a:r>
              <a:rPr lang="en-US" b="1" dirty="0">
                <a:solidFill>
                  <a:srgbClr val="0070C0"/>
                </a:solidFill>
              </a:rPr>
              <a:t>RSLogix 5</a:t>
            </a:r>
            <a:r>
              <a:rPr lang="en-US" dirty="0">
                <a:solidFill>
                  <a:srgbClr val="0070C0"/>
                </a:solidFill>
              </a:rPr>
              <a:t> – PLC-5s</a:t>
            </a:r>
          </a:p>
          <a:p>
            <a:r>
              <a:rPr lang="en-US" b="1" dirty="0">
                <a:solidFill>
                  <a:srgbClr val="0070C0"/>
                </a:solidFill>
              </a:rPr>
              <a:t>Studio 5000 </a:t>
            </a:r>
            <a:r>
              <a:rPr lang="en-US" dirty="0">
                <a:solidFill>
                  <a:srgbClr val="0070C0"/>
                </a:solidFill>
              </a:rPr>
              <a:t>– CompactLogix &amp; ControlLogix </a:t>
            </a:r>
          </a:p>
          <a:p>
            <a:endParaRPr lang="en-US" dirty="0">
              <a:solidFill>
                <a:srgbClr val="0070C0"/>
              </a:solidFill>
            </a:endParaRPr>
          </a:p>
          <a:p>
            <a:r>
              <a:rPr lang="en-US" dirty="0">
                <a:solidFill>
                  <a:srgbClr val="0070C0"/>
                </a:solidFill>
              </a:rPr>
              <a:t>In an industrial environment these software packages are typically installed on a laptop, so the computer can be taken out to machine to connect to a PLC for troubleshooting a system.</a:t>
            </a:r>
          </a:p>
          <a:p>
            <a:endParaRPr lang="en-US" dirty="0">
              <a:solidFill>
                <a:srgbClr val="0070C0"/>
              </a:solidFill>
            </a:endParaRPr>
          </a:p>
          <a:p>
            <a:r>
              <a:rPr lang="en-US" dirty="0">
                <a:solidFill>
                  <a:srgbClr val="0070C0"/>
                </a:solidFill>
              </a:rPr>
              <a:t>All of these software packages will be installed on the computers in the Terra PLC lab.  It is important to understand how to use the software to communicate, program and troubleshoot a PLC system.  These software packages are expensive for companies to purchase ($1,000-$2,000 per package) and are copy protected, so students will need to come to campus to use this software.  The Terra licensing agreement does not allow students to install this software on their computers at home.</a:t>
            </a:r>
          </a:p>
        </p:txBody>
      </p:sp>
      <p:sp>
        <p:nvSpPr>
          <p:cNvPr id="6" name="TextBox 5"/>
          <p:cNvSpPr txBox="1"/>
          <p:nvPr/>
        </p:nvSpPr>
        <p:spPr>
          <a:xfrm>
            <a:off x="1007928" y="2801"/>
            <a:ext cx="4590680" cy="584775"/>
          </a:xfrm>
          <a:prstGeom prst="rect">
            <a:avLst/>
          </a:prstGeom>
          <a:noFill/>
        </p:spPr>
        <p:txBody>
          <a:bodyPr wrap="none" rtlCol="0">
            <a:spAutoFit/>
          </a:bodyPr>
          <a:lstStyle/>
          <a:p>
            <a:r>
              <a:rPr lang="en-US" sz="3200" dirty="0">
                <a:solidFill>
                  <a:srgbClr val="0070C0"/>
                </a:solidFill>
              </a:rPr>
              <a:t>Overview of PLC Software:</a:t>
            </a:r>
          </a:p>
        </p:txBody>
      </p:sp>
      <p:pic>
        <p:nvPicPr>
          <p:cNvPr id="2" name="Picture 1">
            <a:extLst>
              <a:ext uri="{FF2B5EF4-FFF2-40B4-BE49-F238E27FC236}">
                <a16:creationId xmlns:a16="http://schemas.microsoft.com/office/drawing/2014/main" id="{4B2A4BE3-78AF-5D53-0703-4B0361E403B2}"/>
              </a:ext>
            </a:extLst>
          </p:cNvPr>
          <p:cNvPicPr>
            <a:picLocks noChangeAspect="1"/>
          </p:cNvPicPr>
          <p:nvPr/>
        </p:nvPicPr>
        <p:blipFill>
          <a:blip r:embed="rId4"/>
          <a:stretch>
            <a:fillRect/>
          </a:stretch>
        </p:blipFill>
        <p:spPr>
          <a:xfrm>
            <a:off x="38100" y="0"/>
            <a:ext cx="969828" cy="1175152"/>
          </a:xfrm>
          <a:prstGeom prst="rect">
            <a:avLst/>
          </a:prstGeom>
        </p:spPr>
      </p:pic>
      <p:sp>
        <p:nvSpPr>
          <p:cNvPr id="12" name="TextBox 11">
            <a:extLst>
              <a:ext uri="{FF2B5EF4-FFF2-40B4-BE49-F238E27FC236}">
                <a16:creationId xmlns:a16="http://schemas.microsoft.com/office/drawing/2014/main" id="{0169CD0E-80D5-E3F5-F309-32692D61E71D}"/>
              </a:ext>
            </a:extLst>
          </p:cNvPr>
          <p:cNvSpPr txBox="1"/>
          <p:nvPr/>
        </p:nvSpPr>
        <p:spPr>
          <a:xfrm>
            <a:off x="38100" y="4017349"/>
            <a:ext cx="2946683" cy="923330"/>
          </a:xfrm>
          <a:prstGeom prst="rect">
            <a:avLst/>
          </a:prstGeom>
          <a:solidFill>
            <a:srgbClr val="FFFF00"/>
          </a:solidFill>
        </p:spPr>
        <p:txBody>
          <a:bodyPr wrap="square" rtlCol="0">
            <a:spAutoFit/>
          </a:bodyPr>
          <a:lstStyle/>
          <a:p>
            <a:pPr algn="ctr"/>
            <a:r>
              <a:rPr lang="en-US" dirty="0">
                <a:solidFill>
                  <a:srgbClr val="FF0000"/>
                </a:solidFill>
              </a:rPr>
              <a:t>Ethernet Connectivity between the SLC-5/05 processor and the computer</a:t>
            </a:r>
          </a:p>
        </p:txBody>
      </p:sp>
      <p:cxnSp>
        <p:nvCxnSpPr>
          <p:cNvPr id="14" name="Straight Arrow Connector 13">
            <a:extLst>
              <a:ext uri="{FF2B5EF4-FFF2-40B4-BE49-F238E27FC236}">
                <a16:creationId xmlns:a16="http://schemas.microsoft.com/office/drawing/2014/main" id="{5214FDDC-D576-709F-70BD-51A293C678B3}"/>
              </a:ext>
            </a:extLst>
          </p:cNvPr>
          <p:cNvCxnSpPr>
            <a:cxnSpLocks/>
          </p:cNvCxnSpPr>
          <p:nvPr/>
        </p:nvCxnSpPr>
        <p:spPr>
          <a:xfrm flipH="1" flipV="1">
            <a:off x="1041621" y="2282024"/>
            <a:ext cx="2099144" cy="2422595"/>
          </a:xfrm>
          <a:prstGeom prst="straightConnector1">
            <a:avLst/>
          </a:prstGeom>
          <a:ln w="476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8E705EA-41C4-0E64-AF5C-0D70F830EB94}"/>
              </a:ext>
            </a:extLst>
          </p:cNvPr>
          <p:cNvSpPr txBox="1"/>
          <p:nvPr/>
        </p:nvSpPr>
        <p:spPr>
          <a:xfrm>
            <a:off x="2851937" y="5358380"/>
            <a:ext cx="3768122" cy="923330"/>
          </a:xfrm>
          <a:prstGeom prst="rect">
            <a:avLst/>
          </a:prstGeom>
          <a:solidFill>
            <a:srgbClr val="FFFF00"/>
          </a:solidFill>
        </p:spPr>
        <p:txBody>
          <a:bodyPr wrap="square" rtlCol="0">
            <a:spAutoFit/>
          </a:bodyPr>
          <a:lstStyle/>
          <a:p>
            <a:pPr algn="ctr"/>
            <a:r>
              <a:rPr lang="en-US" dirty="0">
                <a:solidFill>
                  <a:srgbClr val="FF0000"/>
                </a:solidFill>
              </a:rPr>
              <a:t>A Windows based computer with the Rockwell Software loaded becomes a PLC Programming Panel</a:t>
            </a:r>
          </a:p>
        </p:txBody>
      </p:sp>
      <p:cxnSp>
        <p:nvCxnSpPr>
          <p:cNvPr id="13" name="Straight Arrow Connector 12">
            <a:extLst>
              <a:ext uri="{FF2B5EF4-FFF2-40B4-BE49-F238E27FC236}">
                <a16:creationId xmlns:a16="http://schemas.microsoft.com/office/drawing/2014/main" id="{ED2A93A1-F102-11A6-9C43-F47BA5154614}"/>
              </a:ext>
            </a:extLst>
          </p:cNvPr>
          <p:cNvCxnSpPr>
            <a:cxnSpLocks/>
          </p:cNvCxnSpPr>
          <p:nvPr/>
        </p:nvCxnSpPr>
        <p:spPr>
          <a:xfrm flipH="1">
            <a:off x="4648200" y="2501900"/>
            <a:ext cx="755650" cy="800100"/>
          </a:xfrm>
          <a:prstGeom prst="straightConnector1">
            <a:avLst/>
          </a:prstGeom>
          <a:ln w="4762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6AC6E91-615E-1745-A4B2-1583C3825794}"/>
              </a:ext>
            </a:extLst>
          </p:cNvPr>
          <p:cNvSpPr txBox="1"/>
          <p:nvPr/>
        </p:nvSpPr>
        <p:spPr>
          <a:xfrm>
            <a:off x="4129488" y="1606989"/>
            <a:ext cx="2639010" cy="923330"/>
          </a:xfrm>
          <a:prstGeom prst="rect">
            <a:avLst/>
          </a:prstGeom>
          <a:solidFill>
            <a:srgbClr val="FFFF00"/>
          </a:solidFill>
        </p:spPr>
        <p:txBody>
          <a:bodyPr wrap="square" rtlCol="0">
            <a:spAutoFit/>
          </a:bodyPr>
          <a:lstStyle/>
          <a:p>
            <a:pPr algn="ctr"/>
            <a:r>
              <a:rPr lang="en-US" dirty="0">
                <a:solidFill>
                  <a:srgbClr val="FF0000"/>
                </a:solidFill>
              </a:rPr>
              <a:t>RSLogix 500 PLC Programming  Software is installed on the computer</a:t>
            </a:r>
          </a:p>
        </p:txBody>
      </p:sp>
    </p:spTree>
    <p:extLst>
      <p:ext uri="{BB962C8B-B14F-4D97-AF65-F5344CB8AC3E}">
        <p14:creationId xmlns:p14="http://schemas.microsoft.com/office/powerpoint/2010/main" val="5191199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9843155-66E0-F96E-D763-AAAA8F0D7845}"/>
              </a:ext>
            </a:extLst>
          </p:cNvPr>
          <p:cNvPicPr>
            <a:picLocks noChangeAspect="1"/>
          </p:cNvPicPr>
          <p:nvPr/>
        </p:nvPicPr>
        <p:blipFill>
          <a:blip r:embed="rId2"/>
          <a:stretch>
            <a:fillRect/>
          </a:stretch>
        </p:blipFill>
        <p:spPr>
          <a:xfrm>
            <a:off x="38100" y="2997200"/>
            <a:ext cx="6632192" cy="3782422"/>
          </a:xfrm>
          <a:prstGeom prst="rect">
            <a:avLst/>
          </a:prstGeom>
        </p:spPr>
      </p:pic>
      <p:sp>
        <p:nvSpPr>
          <p:cNvPr id="5" name="TextBox 4"/>
          <p:cNvSpPr txBox="1"/>
          <p:nvPr/>
        </p:nvSpPr>
        <p:spPr>
          <a:xfrm>
            <a:off x="6802345" y="197345"/>
            <a:ext cx="5230732" cy="6463308"/>
          </a:xfrm>
          <a:prstGeom prst="rect">
            <a:avLst/>
          </a:prstGeom>
          <a:noFill/>
        </p:spPr>
        <p:txBody>
          <a:bodyPr wrap="square" rtlCol="0">
            <a:spAutoFit/>
          </a:bodyPr>
          <a:lstStyle/>
          <a:p>
            <a:r>
              <a:rPr lang="en-US" dirty="0">
                <a:solidFill>
                  <a:srgbClr val="0070C0"/>
                </a:solidFill>
              </a:rPr>
              <a:t>When working in the Terra PLC lab, it important to understand that the college has the Rockwell Software PLC applications loaded on a virtual machine (virtual computer) that is actually inside of the physical (host) computer that is on desks in the PLC lab.  This practice allows the Terra IT department to load the Rockwell Software on a VM, then copy it to the computers in the PLC lab, versus loading all the applications on each machine.  The operation is the same using the applications on a VM, as it is using the applications that were installed on a computer.</a:t>
            </a:r>
          </a:p>
          <a:p>
            <a:endParaRPr lang="en-US" dirty="0">
              <a:solidFill>
                <a:srgbClr val="0070C0"/>
              </a:solidFill>
            </a:endParaRPr>
          </a:p>
          <a:p>
            <a:r>
              <a:rPr lang="en-US" dirty="0">
                <a:solidFill>
                  <a:srgbClr val="0070C0"/>
                </a:solidFill>
              </a:rPr>
              <a:t>The important thing to remember is that there are two logins, which are both the same.</a:t>
            </a:r>
          </a:p>
          <a:p>
            <a:r>
              <a:rPr lang="en-US" dirty="0">
                <a:solidFill>
                  <a:srgbClr val="0070C0"/>
                </a:solidFill>
              </a:rPr>
              <a:t>The student must first log into the physical computer with the username and password as shown in the upper right of this graphics (also on the white board in the PLC lab).</a:t>
            </a:r>
          </a:p>
          <a:p>
            <a:endParaRPr lang="en-US" dirty="0">
              <a:solidFill>
                <a:srgbClr val="0070C0"/>
              </a:solidFill>
            </a:endParaRPr>
          </a:p>
          <a:p>
            <a:r>
              <a:rPr lang="en-US" dirty="0">
                <a:solidFill>
                  <a:srgbClr val="0070C0"/>
                </a:solidFill>
              </a:rPr>
              <a:t>After logging into the physical computer, the student will then need to double click on the virtual machine icon (lower graphic), which is named: VMWare Workstation 16 Player.</a:t>
            </a:r>
          </a:p>
        </p:txBody>
      </p:sp>
      <p:sp>
        <p:nvSpPr>
          <p:cNvPr id="6" name="TextBox 5"/>
          <p:cNvSpPr txBox="1"/>
          <p:nvPr/>
        </p:nvSpPr>
        <p:spPr>
          <a:xfrm>
            <a:off x="1007928" y="2801"/>
            <a:ext cx="5137945" cy="584775"/>
          </a:xfrm>
          <a:prstGeom prst="rect">
            <a:avLst/>
          </a:prstGeom>
          <a:noFill/>
        </p:spPr>
        <p:txBody>
          <a:bodyPr wrap="none" rtlCol="0">
            <a:spAutoFit/>
          </a:bodyPr>
          <a:lstStyle/>
          <a:p>
            <a:r>
              <a:rPr lang="en-US" sz="3200" dirty="0">
                <a:solidFill>
                  <a:srgbClr val="0070C0"/>
                </a:solidFill>
              </a:rPr>
              <a:t>Terra Virtual Machines (VMs):</a:t>
            </a:r>
          </a:p>
        </p:txBody>
      </p:sp>
      <p:pic>
        <p:nvPicPr>
          <p:cNvPr id="2" name="Picture 1">
            <a:extLst>
              <a:ext uri="{FF2B5EF4-FFF2-40B4-BE49-F238E27FC236}">
                <a16:creationId xmlns:a16="http://schemas.microsoft.com/office/drawing/2014/main" id="{4B2A4BE3-78AF-5D53-0703-4B0361E403B2}"/>
              </a:ext>
            </a:extLst>
          </p:cNvPr>
          <p:cNvPicPr>
            <a:picLocks noChangeAspect="1"/>
          </p:cNvPicPr>
          <p:nvPr/>
        </p:nvPicPr>
        <p:blipFill>
          <a:blip r:embed="rId3"/>
          <a:stretch>
            <a:fillRect/>
          </a:stretch>
        </p:blipFill>
        <p:spPr>
          <a:xfrm>
            <a:off x="38100" y="0"/>
            <a:ext cx="969828" cy="1175152"/>
          </a:xfrm>
          <a:prstGeom prst="rect">
            <a:avLst/>
          </a:prstGeom>
        </p:spPr>
      </p:pic>
      <p:sp>
        <p:nvSpPr>
          <p:cNvPr id="12" name="TextBox 11">
            <a:extLst>
              <a:ext uri="{FF2B5EF4-FFF2-40B4-BE49-F238E27FC236}">
                <a16:creationId xmlns:a16="http://schemas.microsoft.com/office/drawing/2014/main" id="{0169CD0E-80D5-E3F5-F309-32692D61E71D}"/>
              </a:ext>
            </a:extLst>
          </p:cNvPr>
          <p:cNvSpPr txBox="1"/>
          <p:nvPr/>
        </p:nvSpPr>
        <p:spPr>
          <a:xfrm>
            <a:off x="1558364" y="5124789"/>
            <a:ext cx="2162735" cy="646331"/>
          </a:xfrm>
          <a:prstGeom prst="rect">
            <a:avLst/>
          </a:prstGeom>
          <a:solidFill>
            <a:srgbClr val="FFFF00"/>
          </a:solidFill>
        </p:spPr>
        <p:txBody>
          <a:bodyPr wrap="square" rtlCol="0">
            <a:spAutoFit/>
          </a:bodyPr>
          <a:lstStyle/>
          <a:p>
            <a:pPr algn="ctr"/>
            <a:r>
              <a:rPr lang="en-US" dirty="0">
                <a:solidFill>
                  <a:srgbClr val="FF0000"/>
                </a:solidFill>
              </a:rPr>
              <a:t>Terra Virtual Machine (VM) icon</a:t>
            </a:r>
          </a:p>
        </p:txBody>
      </p:sp>
      <p:cxnSp>
        <p:nvCxnSpPr>
          <p:cNvPr id="14" name="Straight Arrow Connector 13">
            <a:extLst>
              <a:ext uri="{FF2B5EF4-FFF2-40B4-BE49-F238E27FC236}">
                <a16:creationId xmlns:a16="http://schemas.microsoft.com/office/drawing/2014/main" id="{5214FDDC-D576-709F-70BD-51A293C678B3}"/>
              </a:ext>
            </a:extLst>
          </p:cNvPr>
          <p:cNvCxnSpPr>
            <a:cxnSpLocks/>
          </p:cNvCxnSpPr>
          <p:nvPr/>
        </p:nvCxnSpPr>
        <p:spPr>
          <a:xfrm flipH="1" flipV="1">
            <a:off x="347351" y="5267664"/>
            <a:ext cx="1202049" cy="148886"/>
          </a:xfrm>
          <a:prstGeom prst="straightConnector1">
            <a:avLst/>
          </a:prstGeom>
          <a:ln w="4762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D3C6045-BE52-DF62-9879-B9894EE0AF49}"/>
              </a:ext>
            </a:extLst>
          </p:cNvPr>
          <p:cNvPicPr>
            <a:picLocks noChangeAspect="1"/>
          </p:cNvPicPr>
          <p:nvPr/>
        </p:nvPicPr>
        <p:blipFill>
          <a:blip r:embed="rId4"/>
          <a:stretch>
            <a:fillRect/>
          </a:stretch>
        </p:blipFill>
        <p:spPr>
          <a:xfrm>
            <a:off x="246526" y="1144407"/>
            <a:ext cx="2317755" cy="1755424"/>
          </a:xfrm>
          <a:prstGeom prst="rect">
            <a:avLst/>
          </a:prstGeom>
        </p:spPr>
      </p:pic>
      <p:sp>
        <p:nvSpPr>
          <p:cNvPr id="13" name="TextBox 12">
            <a:extLst>
              <a:ext uri="{FF2B5EF4-FFF2-40B4-BE49-F238E27FC236}">
                <a16:creationId xmlns:a16="http://schemas.microsoft.com/office/drawing/2014/main" id="{C91FC21F-E8B9-16B0-4DC8-16E99B987253}"/>
              </a:ext>
            </a:extLst>
          </p:cNvPr>
          <p:cNvSpPr txBox="1"/>
          <p:nvPr/>
        </p:nvSpPr>
        <p:spPr>
          <a:xfrm>
            <a:off x="2978150" y="1483510"/>
            <a:ext cx="3290260" cy="1077218"/>
          </a:xfrm>
          <a:prstGeom prst="rect">
            <a:avLst/>
          </a:prstGeom>
          <a:noFill/>
        </p:spPr>
        <p:txBody>
          <a:bodyPr wrap="none" rtlCol="0">
            <a:spAutoFit/>
          </a:bodyPr>
          <a:lstStyle/>
          <a:p>
            <a:r>
              <a:rPr lang="en-US" sz="3200" dirty="0">
                <a:solidFill>
                  <a:srgbClr val="C00000"/>
                </a:solidFill>
                <a:latin typeface="Times New Roman" panose="02020603050405020304" pitchFamily="18" charset="0"/>
                <a:cs typeface="Times New Roman" panose="02020603050405020304" pitchFamily="18" charset="0"/>
              </a:rPr>
              <a:t>User: TerraUser</a:t>
            </a:r>
          </a:p>
          <a:p>
            <a:r>
              <a:rPr lang="en-US" sz="3200" dirty="0">
                <a:solidFill>
                  <a:srgbClr val="C00000"/>
                </a:solidFill>
                <a:latin typeface="Times New Roman" panose="02020603050405020304" pitchFamily="18" charset="0"/>
                <a:cs typeface="Times New Roman" panose="02020603050405020304" pitchFamily="18" charset="0"/>
              </a:rPr>
              <a:t>Pwd:  T3rra@User</a:t>
            </a:r>
          </a:p>
        </p:txBody>
      </p:sp>
      <p:sp>
        <p:nvSpPr>
          <p:cNvPr id="18" name="TextBox 17">
            <a:extLst>
              <a:ext uri="{FF2B5EF4-FFF2-40B4-BE49-F238E27FC236}">
                <a16:creationId xmlns:a16="http://schemas.microsoft.com/office/drawing/2014/main" id="{8EA854C1-0E58-42EE-DCC8-CE454491FAB8}"/>
              </a:ext>
            </a:extLst>
          </p:cNvPr>
          <p:cNvSpPr txBox="1"/>
          <p:nvPr/>
        </p:nvSpPr>
        <p:spPr>
          <a:xfrm>
            <a:off x="4276164" y="3105834"/>
            <a:ext cx="2106545" cy="646331"/>
          </a:xfrm>
          <a:prstGeom prst="rect">
            <a:avLst/>
          </a:prstGeom>
          <a:solidFill>
            <a:srgbClr val="FFFF00"/>
          </a:solidFill>
        </p:spPr>
        <p:txBody>
          <a:bodyPr wrap="square" rtlCol="0">
            <a:spAutoFit/>
          </a:bodyPr>
          <a:lstStyle/>
          <a:p>
            <a:pPr algn="ctr"/>
            <a:r>
              <a:rPr lang="en-US" dirty="0">
                <a:solidFill>
                  <a:srgbClr val="FF0000"/>
                </a:solidFill>
              </a:rPr>
              <a:t>Desktop of Host (Physical) Computer</a:t>
            </a:r>
          </a:p>
        </p:txBody>
      </p:sp>
    </p:spTree>
    <p:extLst>
      <p:ext uri="{BB962C8B-B14F-4D97-AF65-F5344CB8AC3E}">
        <p14:creationId xmlns:p14="http://schemas.microsoft.com/office/powerpoint/2010/main" val="37573601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B0DD98-3232-F50C-BEED-339A04CD76F2}"/>
              </a:ext>
            </a:extLst>
          </p:cNvPr>
          <p:cNvPicPr>
            <a:picLocks noChangeAspect="1"/>
          </p:cNvPicPr>
          <p:nvPr/>
        </p:nvPicPr>
        <p:blipFill>
          <a:blip r:embed="rId2"/>
          <a:stretch>
            <a:fillRect/>
          </a:stretch>
        </p:blipFill>
        <p:spPr>
          <a:xfrm>
            <a:off x="3282026" y="3500077"/>
            <a:ext cx="4191151" cy="3298043"/>
          </a:xfrm>
          <a:prstGeom prst="rect">
            <a:avLst/>
          </a:prstGeom>
        </p:spPr>
      </p:pic>
      <p:pic>
        <p:nvPicPr>
          <p:cNvPr id="2" name="Picture 1">
            <a:extLst>
              <a:ext uri="{FF2B5EF4-FFF2-40B4-BE49-F238E27FC236}">
                <a16:creationId xmlns:a16="http://schemas.microsoft.com/office/drawing/2014/main" id="{E7757D72-4CBB-6CF2-80EB-9B9C55181D55}"/>
              </a:ext>
            </a:extLst>
          </p:cNvPr>
          <p:cNvPicPr>
            <a:picLocks noChangeAspect="1"/>
          </p:cNvPicPr>
          <p:nvPr/>
        </p:nvPicPr>
        <p:blipFill>
          <a:blip r:embed="rId3"/>
          <a:stretch>
            <a:fillRect/>
          </a:stretch>
        </p:blipFill>
        <p:spPr>
          <a:xfrm>
            <a:off x="1120668" y="652516"/>
            <a:ext cx="2507014" cy="2326760"/>
          </a:xfrm>
          <a:prstGeom prst="rect">
            <a:avLst/>
          </a:prstGeom>
        </p:spPr>
      </p:pic>
      <p:pic>
        <p:nvPicPr>
          <p:cNvPr id="4" name="Picture 3">
            <a:extLst>
              <a:ext uri="{FF2B5EF4-FFF2-40B4-BE49-F238E27FC236}">
                <a16:creationId xmlns:a16="http://schemas.microsoft.com/office/drawing/2014/main" id="{3A4B187F-E187-3706-AF5F-976FF07944FC}"/>
              </a:ext>
            </a:extLst>
          </p:cNvPr>
          <p:cNvPicPr>
            <a:picLocks noChangeAspect="1"/>
          </p:cNvPicPr>
          <p:nvPr/>
        </p:nvPicPr>
        <p:blipFill>
          <a:blip r:embed="rId4"/>
          <a:stretch>
            <a:fillRect/>
          </a:stretch>
        </p:blipFill>
        <p:spPr>
          <a:xfrm>
            <a:off x="8165073" y="1503716"/>
            <a:ext cx="3350097" cy="850509"/>
          </a:xfrm>
          <a:prstGeom prst="rect">
            <a:avLst/>
          </a:prstGeom>
        </p:spPr>
      </p:pic>
      <p:pic>
        <p:nvPicPr>
          <p:cNvPr id="6" name="Picture 5">
            <a:extLst>
              <a:ext uri="{FF2B5EF4-FFF2-40B4-BE49-F238E27FC236}">
                <a16:creationId xmlns:a16="http://schemas.microsoft.com/office/drawing/2014/main" id="{6293B22F-5296-C328-CF79-BE9F72841E28}"/>
              </a:ext>
            </a:extLst>
          </p:cNvPr>
          <p:cNvPicPr>
            <a:picLocks noChangeAspect="1"/>
          </p:cNvPicPr>
          <p:nvPr/>
        </p:nvPicPr>
        <p:blipFill>
          <a:blip r:embed="rId5"/>
          <a:stretch>
            <a:fillRect/>
          </a:stretch>
        </p:blipFill>
        <p:spPr>
          <a:xfrm>
            <a:off x="9550157" y="97620"/>
            <a:ext cx="1634915" cy="1109793"/>
          </a:xfrm>
          <a:prstGeom prst="rect">
            <a:avLst/>
          </a:prstGeom>
        </p:spPr>
      </p:pic>
      <p:pic>
        <p:nvPicPr>
          <p:cNvPr id="8" name="Picture 7">
            <a:extLst>
              <a:ext uri="{FF2B5EF4-FFF2-40B4-BE49-F238E27FC236}">
                <a16:creationId xmlns:a16="http://schemas.microsoft.com/office/drawing/2014/main" id="{E60E0706-760D-B5F9-A2BC-2BA3062DAFA2}"/>
              </a:ext>
            </a:extLst>
          </p:cNvPr>
          <p:cNvPicPr>
            <a:picLocks noChangeAspect="1"/>
          </p:cNvPicPr>
          <p:nvPr/>
        </p:nvPicPr>
        <p:blipFill>
          <a:blip r:embed="rId6"/>
          <a:stretch>
            <a:fillRect/>
          </a:stretch>
        </p:blipFill>
        <p:spPr>
          <a:xfrm>
            <a:off x="4389808" y="1108523"/>
            <a:ext cx="3270716" cy="1744103"/>
          </a:xfrm>
          <a:prstGeom prst="rect">
            <a:avLst/>
          </a:prstGeom>
        </p:spPr>
      </p:pic>
      <p:sp>
        <p:nvSpPr>
          <p:cNvPr id="9" name="TextBox 8">
            <a:extLst>
              <a:ext uri="{FF2B5EF4-FFF2-40B4-BE49-F238E27FC236}">
                <a16:creationId xmlns:a16="http://schemas.microsoft.com/office/drawing/2014/main" id="{B0C9B129-78F3-3D29-97D0-7BB3BEBF034C}"/>
              </a:ext>
            </a:extLst>
          </p:cNvPr>
          <p:cNvSpPr txBox="1"/>
          <p:nvPr/>
        </p:nvSpPr>
        <p:spPr>
          <a:xfrm>
            <a:off x="998615" y="0"/>
            <a:ext cx="3450112" cy="523220"/>
          </a:xfrm>
          <a:prstGeom prst="rect">
            <a:avLst/>
          </a:prstGeom>
          <a:noFill/>
        </p:spPr>
        <p:txBody>
          <a:bodyPr wrap="none" rtlCol="0">
            <a:spAutoFit/>
          </a:bodyPr>
          <a:lstStyle/>
          <a:p>
            <a:r>
              <a:rPr lang="en-US" sz="2800" dirty="0">
                <a:solidFill>
                  <a:srgbClr val="0070C0"/>
                </a:solidFill>
              </a:rPr>
              <a:t>ControlLogix Gateway:</a:t>
            </a:r>
          </a:p>
        </p:txBody>
      </p:sp>
      <p:pic>
        <p:nvPicPr>
          <p:cNvPr id="10" name="Picture 9">
            <a:extLst>
              <a:ext uri="{FF2B5EF4-FFF2-40B4-BE49-F238E27FC236}">
                <a16:creationId xmlns:a16="http://schemas.microsoft.com/office/drawing/2014/main" id="{5785B521-662D-BD21-92A9-AC83727BB501}"/>
              </a:ext>
            </a:extLst>
          </p:cNvPr>
          <p:cNvPicPr>
            <a:picLocks noChangeAspect="1"/>
          </p:cNvPicPr>
          <p:nvPr/>
        </p:nvPicPr>
        <p:blipFill>
          <a:blip r:embed="rId7"/>
          <a:stretch>
            <a:fillRect/>
          </a:stretch>
        </p:blipFill>
        <p:spPr>
          <a:xfrm>
            <a:off x="38100" y="0"/>
            <a:ext cx="969828" cy="1175152"/>
          </a:xfrm>
          <a:prstGeom prst="rect">
            <a:avLst/>
          </a:prstGeom>
        </p:spPr>
      </p:pic>
      <p:pic>
        <p:nvPicPr>
          <p:cNvPr id="14" name="Picture 13">
            <a:extLst>
              <a:ext uri="{FF2B5EF4-FFF2-40B4-BE49-F238E27FC236}">
                <a16:creationId xmlns:a16="http://schemas.microsoft.com/office/drawing/2014/main" id="{405D606F-5C93-EC34-BEDE-1C1BB9CBAE63}"/>
              </a:ext>
            </a:extLst>
          </p:cNvPr>
          <p:cNvPicPr>
            <a:picLocks noChangeAspect="1"/>
          </p:cNvPicPr>
          <p:nvPr/>
        </p:nvPicPr>
        <p:blipFill>
          <a:blip r:embed="rId8"/>
          <a:stretch>
            <a:fillRect/>
          </a:stretch>
        </p:blipFill>
        <p:spPr>
          <a:xfrm>
            <a:off x="10210441" y="2979276"/>
            <a:ext cx="1433167" cy="3346682"/>
          </a:xfrm>
          <a:prstGeom prst="rect">
            <a:avLst/>
          </a:prstGeom>
        </p:spPr>
      </p:pic>
      <p:sp>
        <p:nvSpPr>
          <p:cNvPr id="15" name="TextBox 14">
            <a:extLst>
              <a:ext uri="{FF2B5EF4-FFF2-40B4-BE49-F238E27FC236}">
                <a16:creationId xmlns:a16="http://schemas.microsoft.com/office/drawing/2014/main" id="{94746443-D715-0062-AC10-FDA672E60EC2}"/>
              </a:ext>
            </a:extLst>
          </p:cNvPr>
          <p:cNvSpPr txBox="1"/>
          <p:nvPr/>
        </p:nvSpPr>
        <p:spPr>
          <a:xfrm>
            <a:off x="8410193" y="2918051"/>
            <a:ext cx="1001493" cy="369332"/>
          </a:xfrm>
          <a:prstGeom prst="rect">
            <a:avLst/>
          </a:prstGeom>
          <a:solidFill>
            <a:srgbClr val="FFFF00"/>
          </a:solidFill>
        </p:spPr>
        <p:txBody>
          <a:bodyPr wrap="none" rtlCol="0">
            <a:spAutoFit/>
          </a:bodyPr>
          <a:lstStyle/>
          <a:p>
            <a:pPr algn="ctr"/>
            <a:r>
              <a:rPr lang="en-US" dirty="0">
                <a:solidFill>
                  <a:srgbClr val="C00000"/>
                </a:solidFill>
              </a:rPr>
              <a:t>Ethernet</a:t>
            </a:r>
          </a:p>
        </p:txBody>
      </p:sp>
      <p:cxnSp>
        <p:nvCxnSpPr>
          <p:cNvPr id="16" name="Straight Arrow Connector 15">
            <a:extLst>
              <a:ext uri="{FF2B5EF4-FFF2-40B4-BE49-F238E27FC236}">
                <a16:creationId xmlns:a16="http://schemas.microsoft.com/office/drawing/2014/main" id="{23813887-2FBC-ECA3-E60E-B8418EF9B21A}"/>
              </a:ext>
            </a:extLst>
          </p:cNvPr>
          <p:cNvCxnSpPr>
            <a:cxnSpLocks/>
          </p:cNvCxnSpPr>
          <p:nvPr/>
        </p:nvCxnSpPr>
        <p:spPr>
          <a:xfrm>
            <a:off x="1382976" y="2687217"/>
            <a:ext cx="3417624" cy="3299926"/>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2029E16-33DB-33BE-4E59-CBFB46698C54}"/>
              </a:ext>
            </a:extLst>
          </p:cNvPr>
          <p:cNvSpPr txBox="1"/>
          <p:nvPr/>
        </p:nvSpPr>
        <p:spPr>
          <a:xfrm>
            <a:off x="9840121" y="6325958"/>
            <a:ext cx="2128916" cy="369332"/>
          </a:xfrm>
          <a:prstGeom prst="rect">
            <a:avLst/>
          </a:prstGeom>
          <a:solidFill>
            <a:srgbClr val="FFFF00"/>
          </a:solidFill>
        </p:spPr>
        <p:txBody>
          <a:bodyPr wrap="none" rtlCol="0">
            <a:spAutoFit/>
          </a:bodyPr>
          <a:lstStyle/>
          <a:p>
            <a:pPr algn="ctr"/>
            <a:r>
              <a:rPr lang="en-US" dirty="0">
                <a:solidFill>
                  <a:srgbClr val="C00000"/>
                </a:solidFill>
              </a:rPr>
              <a:t>Computer in PLC Lab</a:t>
            </a:r>
          </a:p>
        </p:txBody>
      </p:sp>
      <p:cxnSp>
        <p:nvCxnSpPr>
          <p:cNvPr id="19" name="Straight Connector 18">
            <a:extLst>
              <a:ext uri="{FF2B5EF4-FFF2-40B4-BE49-F238E27FC236}">
                <a16:creationId xmlns:a16="http://schemas.microsoft.com/office/drawing/2014/main" id="{915F9B82-FF4B-92FD-40C3-D5DA308FDFA4}"/>
              </a:ext>
            </a:extLst>
          </p:cNvPr>
          <p:cNvCxnSpPr>
            <a:cxnSpLocks/>
          </p:cNvCxnSpPr>
          <p:nvPr/>
        </p:nvCxnSpPr>
        <p:spPr>
          <a:xfrm>
            <a:off x="1309093" y="3148885"/>
            <a:ext cx="50203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2651C8F-0114-6396-3BE0-1BB619AFD8EC}"/>
              </a:ext>
            </a:extLst>
          </p:cNvPr>
          <p:cNvCxnSpPr>
            <a:cxnSpLocks/>
          </p:cNvCxnSpPr>
          <p:nvPr/>
        </p:nvCxnSpPr>
        <p:spPr>
          <a:xfrm>
            <a:off x="6314682" y="2079937"/>
            <a:ext cx="0" cy="106894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3B0ACC7-3ADA-721C-A3E8-6731C99015B3}"/>
              </a:ext>
            </a:extLst>
          </p:cNvPr>
          <p:cNvCxnSpPr>
            <a:cxnSpLocks/>
          </p:cNvCxnSpPr>
          <p:nvPr/>
        </p:nvCxnSpPr>
        <p:spPr>
          <a:xfrm>
            <a:off x="1309093" y="2630509"/>
            <a:ext cx="0" cy="51837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8670F60-C028-BEE8-4D44-BA3016ADB463}"/>
              </a:ext>
            </a:extLst>
          </p:cNvPr>
          <p:cNvSpPr txBox="1"/>
          <p:nvPr/>
        </p:nvSpPr>
        <p:spPr>
          <a:xfrm>
            <a:off x="3735965" y="2733385"/>
            <a:ext cx="587020" cy="369332"/>
          </a:xfrm>
          <a:prstGeom prst="rect">
            <a:avLst/>
          </a:prstGeom>
          <a:solidFill>
            <a:srgbClr val="FFFF00"/>
          </a:solidFill>
        </p:spPr>
        <p:txBody>
          <a:bodyPr wrap="none" rtlCol="0">
            <a:spAutoFit/>
          </a:bodyPr>
          <a:lstStyle/>
          <a:p>
            <a:pPr algn="ctr"/>
            <a:r>
              <a:rPr lang="en-US" dirty="0">
                <a:solidFill>
                  <a:srgbClr val="C00000"/>
                </a:solidFill>
              </a:rPr>
              <a:t>DH+</a:t>
            </a:r>
          </a:p>
        </p:txBody>
      </p:sp>
      <p:cxnSp>
        <p:nvCxnSpPr>
          <p:cNvPr id="28" name="Straight Connector 27">
            <a:extLst>
              <a:ext uri="{FF2B5EF4-FFF2-40B4-BE49-F238E27FC236}">
                <a16:creationId xmlns:a16="http://schemas.microsoft.com/office/drawing/2014/main" id="{0BCFCB2B-8BF1-C7EB-4EE9-38C6B758331C}"/>
              </a:ext>
            </a:extLst>
          </p:cNvPr>
          <p:cNvCxnSpPr>
            <a:cxnSpLocks/>
          </p:cNvCxnSpPr>
          <p:nvPr/>
        </p:nvCxnSpPr>
        <p:spPr>
          <a:xfrm>
            <a:off x="9840121" y="4582732"/>
            <a:ext cx="71600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7D22CE7-B746-1257-E36F-76704A99C5B0}"/>
              </a:ext>
            </a:extLst>
          </p:cNvPr>
          <p:cNvCxnSpPr>
            <a:cxnSpLocks/>
          </p:cNvCxnSpPr>
          <p:nvPr/>
        </p:nvCxnSpPr>
        <p:spPr>
          <a:xfrm>
            <a:off x="9858518" y="2215166"/>
            <a:ext cx="0" cy="236381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B84719D-8772-AA7A-438A-6015A11A6513}"/>
              </a:ext>
            </a:extLst>
          </p:cNvPr>
          <p:cNvCxnSpPr>
            <a:cxnSpLocks/>
          </p:cNvCxnSpPr>
          <p:nvPr/>
        </p:nvCxnSpPr>
        <p:spPr>
          <a:xfrm>
            <a:off x="5943553" y="3260501"/>
            <a:ext cx="362922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40B068D-C099-3E15-F41D-2B8E2CAC5AF1}"/>
              </a:ext>
            </a:extLst>
          </p:cNvPr>
          <p:cNvCxnSpPr>
            <a:cxnSpLocks/>
          </p:cNvCxnSpPr>
          <p:nvPr/>
        </p:nvCxnSpPr>
        <p:spPr>
          <a:xfrm>
            <a:off x="9560630" y="2215165"/>
            <a:ext cx="0" cy="104533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67EDE98-5932-ADA2-C062-18907EF7DC40}"/>
              </a:ext>
            </a:extLst>
          </p:cNvPr>
          <p:cNvCxnSpPr>
            <a:cxnSpLocks/>
          </p:cNvCxnSpPr>
          <p:nvPr/>
        </p:nvCxnSpPr>
        <p:spPr>
          <a:xfrm>
            <a:off x="5945959" y="2193595"/>
            <a:ext cx="0" cy="106690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33BB0570-6259-BE95-42BB-21D2185FEE98}"/>
              </a:ext>
            </a:extLst>
          </p:cNvPr>
          <p:cNvSpPr txBox="1"/>
          <p:nvPr/>
        </p:nvSpPr>
        <p:spPr>
          <a:xfrm>
            <a:off x="8663196" y="4078593"/>
            <a:ext cx="1176925" cy="646331"/>
          </a:xfrm>
          <a:prstGeom prst="rect">
            <a:avLst/>
          </a:prstGeom>
          <a:solidFill>
            <a:srgbClr val="FFFF00"/>
          </a:solidFill>
        </p:spPr>
        <p:txBody>
          <a:bodyPr wrap="none" rtlCol="0">
            <a:spAutoFit/>
          </a:bodyPr>
          <a:lstStyle/>
          <a:p>
            <a:pPr algn="ctr"/>
            <a:r>
              <a:rPr lang="en-US" dirty="0">
                <a:solidFill>
                  <a:srgbClr val="C00000"/>
                </a:solidFill>
              </a:rPr>
              <a:t>Ethernet</a:t>
            </a:r>
          </a:p>
          <a:p>
            <a:pPr algn="ctr"/>
            <a:r>
              <a:rPr lang="en-US" dirty="0">
                <a:solidFill>
                  <a:srgbClr val="C00000"/>
                </a:solidFill>
              </a:rPr>
              <a:t>10.10.10.5</a:t>
            </a:r>
          </a:p>
        </p:txBody>
      </p:sp>
      <p:sp>
        <p:nvSpPr>
          <p:cNvPr id="44" name="TextBox 43">
            <a:extLst>
              <a:ext uri="{FF2B5EF4-FFF2-40B4-BE49-F238E27FC236}">
                <a16:creationId xmlns:a16="http://schemas.microsoft.com/office/drawing/2014/main" id="{EEF8897D-2C35-1FDE-E3F4-C821C0D3B734}"/>
              </a:ext>
            </a:extLst>
          </p:cNvPr>
          <p:cNvSpPr txBox="1"/>
          <p:nvPr/>
        </p:nvSpPr>
        <p:spPr>
          <a:xfrm>
            <a:off x="6475871" y="300265"/>
            <a:ext cx="1818576" cy="646331"/>
          </a:xfrm>
          <a:prstGeom prst="rect">
            <a:avLst/>
          </a:prstGeom>
          <a:solidFill>
            <a:srgbClr val="FFFF00"/>
          </a:solidFill>
        </p:spPr>
        <p:txBody>
          <a:bodyPr wrap="none" rtlCol="0">
            <a:spAutoFit/>
          </a:bodyPr>
          <a:lstStyle/>
          <a:p>
            <a:pPr algn="ctr"/>
            <a:r>
              <a:rPr lang="en-US" dirty="0">
                <a:solidFill>
                  <a:srgbClr val="C00000"/>
                </a:solidFill>
              </a:rPr>
              <a:t>DH+/RIO Module</a:t>
            </a:r>
          </a:p>
          <a:p>
            <a:pPr algn="ctr"/>
            <a:r>
              <a:rPr lang="en-US" dirty="0">
                <a:solidFill>
                  <a:srgbClr val="C00000"/>
                </a:solidFill>
              </a:rPr>
              <a:t>Ch A, DH+ Sta. 70</a:t>
            </a:r>
          </a:p>
        </p:txBody>
      </p:sp>
      <p:sp>
        <p:nvSpPr>
          <p:cNvPr id="45" name="TextBox 44">
            <a:extLst>
              <a:ext uri="{FF2B5EF4-FFF2-40B4-BE49-F238E27FC236}">
                <a16:creationId xmlns:a16="http://schemas.microsoft.com/office/drawing/2014/main" id="{CDB3A64F-A269-8642-1497-F7D90D717044}"/>
              </a:ext>
            </a:extLst>
          </p:cNvPr>
          <p:cNvSpPr txBox="1"/>
          <p:nvPr/>
        </p:nvSpPr>
        <p:spPr>
          <a:xfrm>
            <a:off x="9150495" y="1459523"/>
            <a:ext cx="1670009" cy="369332"/>
          </a:xfrm>
          <a:prstGeom prst="rect">
            <a:avLst/>
          </a:prstGeom>
          <a:solidFill>
            <a:srgbClr val="FFFF00"/>
          </a:solidFill>
        </p:spPr>
        <p:txBody>
          <a:bodyPr wrap="none" rtlCol="0">
            <a:spAutoFit/>
          </a:bodyPr>
          <a:lstStyle/>
          <a:p>
            <a:pPr algn="ctr"/>
            <a:r>
              <a:rPr lang="en-US" dirty="0">
                <a:solidFill>
                  <a:srgbClr val="C00000"/>
                </a:solidFill>
              </a:rPr>
              <a:t>Ethernet Switch</a:t>
            </a:r>
          </a:p>
        </p:txBody>
      </p:sp>
      <p:cxnSp>
        <p:nvCxnSpPr>
          <p:cNvPr id="50" name="Straight Arrow Connector 49">
            <a:extLst>
              <a:ext uri="{FF2B5EF4-FFF2-40B4-BE49-F238E27FC236}">
                <a16:creationId xmlns:a16="http://schemas.microsoft.com/office/drawing/2014/main" id="{A31B1861-6AAD-8113-2D83-73FA6ECBD58B}"/>
              </a:ext>
            </a:extLst>
          </p:cNvPr>
          <p:cNvCxnSpPr>
            <a:cxnSpLocks/>
            <a:endCxn id="44" idx="2"/>
          </p:cNvCxnSpPr>
          <p:nvPr/>
        </p:nvCxnSpPr>
        <p:spPr>
          <a:xfrm flipV="1">
            <a:off x="6475871" y="946596"/>
            <a:ext cx="909288" cy="463641"/>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BD30F55B-C860-EE1B-A187-2FD5F080327D}"/>
              </a:ext>
            </a:extLst>
          </p:cNvPr>
          <p:cNvSpPr txBox="1"/>
          <p:nvPr/>
        </p:nvSpPr>
        <p:spPr>
          <a:xfrm>
            <a:off x="4529321" y="300265"/>
            <a:ext cx="1785361" cy="646331"/>
          </a:xfrm>
          <a:prstGeom prst="rect">
            <a:avLst/>
          </a:prstGeom>
          <a:solidFill>
            <a:srgbClr val="FFFF00"/>
          </a:solidFill>
        </p:spPr>
        <p:txBody>
          <a:bodyPr wrap="none" rtlCol="0">
            <a:spAutoFit/>
          </a:bodyPr>
          <a:lstStyle/>
          <a:p>
            <a:pPr algn="ctr"/>
            <a:r>
              <a:rPr lang="en-US" dirty="0">
                <a:solidFill>
                  <a:srgbClr val="C00000"/>
                </a:solidFill>
              </a:rPr>
              <a:t>Ethernet Module</a:t>
            </a:r>
          </a:p>
          <a:p>
            <a:pPr algn="ctr"/>
            <a:r>
              <a:rPr lang="en-US" dirty="0">
                <a:solidFill>
                  <a:srgbClr val="C00000"/>
                </a:solidFill>
              </a:rPr>
              <a:t>10.10.10.29</a:t>
            </a:r>
          </a:p>
        </p:txBody>
      </p:sp>
      <p:cxnSp>
        <p:nvCxnSpPr>
          <p:cNvPr id="53" name="Straight Arrow Connector 52">
            <a:extLst>
              <a:ext uri="{FF2B5EF4-FFF2-40B4-BE49-F238E27FC236}">
                <a16:creationId xmlns:a16="http://schemas.microsoft.com/office/drawing/2014/main" id="{DBDE2C3F-6A7D-1537-EF09-D4F3E86EBEFD}"/>
              </a:ext>
            </a:extLst>
          </p:cNvPr>
          <p:cNvCxnSpPr>
            <a:cxnSpLocks/>
          </p:cNvCxnSpPr>
          <p:nvPr/>
        </p:nvCxnSpPr>
        <p:spPr>
          <a:xfrm flipH="1" flipV="1">
            <a:off x="5364051" y="946597"/>
            <a:ext cx="592428" cy="463640"/>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E603510-7E2B-0C2F-E3AB-9189ACF21694}"/>
              </a:ext>
            </a:extLst>
          </p:cNvPr>
          <p:cNvSpPr txBox="1"/>
          <p:nvPr/>
        </p:nvSpPr>
        <p:spPr>
          <a:xfrm>
            <a:off x="15891" y="3212408"/>
            <a:ext cx="1275093" cy="369332"/>
          </a:xfrm>
          <a:prstGeom prst="rect">
            <a:avLst/>
          </a:prstGeom>
          <a:solidFill>
            <a:srgbClr val="FFFF00"/>
          </a:solidFill>
        </p:spPr>
        <p:txBody>
          <a:bodyPr wrap="none" rtlCol="0">
            <a:spAutoFit/>
          </a:bodyPr>
          <a:lstStyle/>
          <a:p>
            <a:pPr algn="ctr"/>
            <a:r>
              <a:rPr lang="en-US" dirty="0">
                <a:solidFill>
                  <a:srgbClr val="C00000"/>
                </a:solidFill>
              </a:rPr>
              <a:t>DH+ Sta. 40</a:t>
            </a:r>
          </a:p>
        </p:txBody>
      </p:sp>
      <p:cxnSp>
        <p:nvCxnSpPr>
          <p:cNvPr id="58" name="Straight Arrow Connector 57">
            <a:extLst>
              <a:ext uri="{FF2B5EF4-FFF2-40B4-BE49-F238E27FC236}">
                <a16:creationId xmlns:a16="http://schemas.microsoft.com/office/drawing/2014/main" id="{222C93A6-D1FB-65E4-1160-59120472DC52}"/>
              </a:ext>
            </a:extLst>
          </p:cNvPr>
          <p:cNvCxnSpPr>
            <a:cxnSpLocks/>
          </p:cNvCxnSpPr>
          <p:nvPr/>
        </p:nvCxnSpPr>
        <p:spPr>
          <a:xfrm flipH="1">
            <a:off x="695459" y="2687217"/>
            <a:ext cx="495837" cy="545380"/>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D01C083-CC85-847F-717F-1567C1B7E7EB}"/>
              </a:ext>
            </a:extLst>
          </p:cNvPr>
          <p:cNvSpPr txBox="1"/>
          <p:nvPr/>
        </p:nvSpPr>
        <p:spPr>
          <a:xfrm>
            <a:off x="3274407" y="6427813"/>
            <a:ext cx="782265" cy="369332"/>
          </a:xfrm>
          <a:prstGeom prst="rect">
            <a:avLst/>
          </a:prstGeom>
          <a:solidFill>
            <a:srgbClr val="FFFF00"/>
          </a:solidFill>
        </p:spPr>
        <p:txBody>
          <a:bodyPr wrap="none" rtlCol="0">
            <a:spAutoFit/>
          </a:bodyPr>
          <a:lstStyle/>
          <a:p>
            <a:pPr algn="ctr"/>
            <a:r>
              <a:rPr lang="en-US" dirty="0">
                <a:solidFill>
                  <a:srgbClr val="C00000"/>
                </a:solidFill>
              </a:rPr>
              <a:t>RSLinx</a:t>
            </a:r>
          </a:p>
        </p:txBody>
      </p:sp>
    </p:spTree>
    <p:extLst>
      <p:ext uri="{BB962C8B-B14F-4D97-AF65-F5344CB8AC3E}">
        <p14:creationId xmlns:p14="http://schemas.microsoft.com/office/powerpoint/2010/main" val="31556833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9D3059-1061-4D36-80F2-707D5FBA8B3A}"/>
              </a:ext>
            </a:extLst>
          </p:cNvPr>
          <p:cNvSpPr/>
          <p:nvPr/>
        </p:nvSpPr>
        <p:spPr>
          <a:xfrm>
            <a:off x="1752600" y="607196"/>
            <a:ext cx="8488680" cy="53135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577E78B-21D4-4585-AFDA-E7845EA16426}"/>
              </a:ext>
            </a:extLst>
          </p:cNvPr>
          <p:cNvPicPr>
            <a:picLocks noChangeAspect="1"/>
          </p:cNvPicPr>
          <p:nvPr/>
        </p:nvPicPr>
        <p:blipFill>
          <a:blip r:embed="rId2"/>
          <a:stretch>
            <a:fillRect/>
          </a:stretch>
        </p:blipFill>
        <p:spPr>
          <a:xfrm>
            <a:off x="6065315" y="3278070"/>
            <a:ext cx="3991004" cy="1709750"/>
          </a:xfrm>
          <a:prstGeom prst="rect">
            <a:avLst/>
          </a:prstGeom>
        </p:spPr>
      </p:pic>
      <p:pic>
        <p:nvPicPr>
          <p:cNvPr id="4" name="Picture 3">
            <a:extLst>
              <a:ext uri="{FF2B5EF4-FFF2-40B4-BE49-F238E27FC236}">
                <a16:creationId xmlns:a16="http://schemas.microsoft.com/office/drawing/2014/main" id="{2271E42A-3F40-4F3D-8104-D620648D7ED0}"/>
              </a:ext>
            </a:extLst>
          </p:cNvPr>
          <p:cNvPicPr>
            <a:picLocks noChangeAspect="1"/>
          </p:cNvPicPr>
          <p:nvPr/>
        </p:nvPicPr>
        <p:blipFill>
          <a:blip r:embed="rId3"/>
          <a:stretch>
            <a:fillRect/>
          </a:stretch>
        </p:blipFill>
        <p:spPr>
          <a:xfrm>
            <a:off x="2787161" y="899635"/>
            <a:ext cx="2994730" cy="3973351"/>
          </a:xfrm>
          <a:prstGeom prst="rect">
            <a:avLst/>
          </a:prstGeom>
        </p:spPr>
      </p:pic>
      <p:sp>
        <p:nvSpPr>
          <p:cNvPr id="5" name="Arc 4">
            <a:extLst>
              <a:ext uri="{FF2B5EF4-FFF2-40B4-BE49-F238E27FC236}">
                <a16:creationId xmlns:a16="http://schemas.microsoft.com/office/drawing/2014/main" id="{46EF23D7-01D7-4C0F-8D62-43EB0898122A}"/>
              </a:ext>
            </a:extLst>
          </p:cNvPr>
          <p:cNvSpPr/>
          <p:nvPr/>
        </p:nvSpPr>
        <p:spPr>
          <a:xfrm>
            <a:off x="1828800" y="2099177"/>
            <a:ext cx="7414260" cy="3350847"/>
          </a:xfrm>
          <a:prstGeom prst="arc">
            <a:avLst>
              <a:gd name="adj1" fmla="val 378637"/>
              <a:gd name="adj2" fmla="val 11644257"/>
            </a:avLst>
          </a:prstGeom>
          <a:ln w="38100">
            <a:solidFill>
              <a:srgbClr val="C00000"/>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Arc 5">
            <a:extLst>
              <a:ext uri="{FF2B5EF4-FFF2-40B4-BE49-F238E27FC236}">
                <a16:creationId xmlns:a16="http://schemas.microsoft.com/office/drawing/2014/main" id="{88186290-406C-450C-9021-DF1F97484B54}"/>
              </a:ext>
            </a:extLst>
          </p:cNvPr>
          <p:cNvSpPr/>
          <p:nvPr/>
        </p:nvSpPr>
        <p:spPr>
          <a:xfrm>
            <a:off x="4814417" y="2621280"/>
            <a:ext cx="4319491" cy="1891593"/>
          </a:xfrm>
          <a:prstGeom prst="arc">
            <a:avLst>
              <a:gd name="adj1" fmla="val 10564153"/>
              <a:gd name="adj2" fmla="val 21585228"/>
            </a:avLst>
          </a:prstGeom>
          <a:ln w="381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1D7D5FDB-51B2-4B5F-817B-AF103D645518}"/>
              </a:ext>
            </a:extLst>
          </p:cNvPr>
          <p:cNvSpPr txBox="1"/>
          <p:nvPr/>
        </p:nvSpPr>
        <p:spPr>
          <a:xfrm>
            <a:off x="5975669" y="2197812"/>
            <a:ext cx="2860463" cy="369332"/>
          </a:xfrm>
          <a:prstGeom prst="rect">
            <a:avLst/>
          </a:prstGeom>
          <a:noFill/>
        </p:spPr>
        <p:txBody>
          <a:bodyPr wrap="none" rtlCol="0">
            <a:spAutoFit/>
          </a:bodyPr>
          <a:lstStyle/>
          <a:p>
            <a:r>
              <a:rPr lang="en-US" dirty="0">
                <a:solidFill>
                  <a:srgbClr val="C00000"/>
                </a:solidFill>
              </a:rPr>
              <a:t>Digital Valve Controller (I/P)</a:t>
            </a:r>
          </a:p>
        </p:txBody>
      </p:sp>
      <p:sp>
        <p:nvSpPr>
          <p:cNvPr id="8" name="TextBox 7">
            <a:extLst>
              <a:ext uri="{FF2B5EF4-FFF2-40B4-BE49-F238E27FC236}">
                <a16:creationId xmlns:a16="http://schemas.microsoft.com/office/drawing/2014/main" id="{06E22FBF-458C-478E-926C-551E40A63772}"/>
              </a:ext>
            </a:extLst>
          </p:cNvPr>
          <p:cNvSpPr txBox="1"/>
          <p:nvPr/>
        </p:nvSpPr>
        <p:spPr>
          <a:xfrm>
            <a:off x="4493208" y="5445415"/>
            <a:ext cx="2266967" cy="369332"/>
          </a:xfrm>
          <a:prstGeom prst="rect">
            <a:avLst/>
          </a:prstGeom>
          <a:noFill/>
        </p:spPr>
        <p:txBody>
          <a:bodyPr wrap="none" rtlCol="0">
            <a:spAutoFit/>
          </a:bodyPr>
          <a:lstStyle/>
          <a:p>
            <a:r>
              <a:rPr lang="en-US" dirty="0">
                <a:solidFill>
                  <a:srgbClr val="C00000"/>
                </a:solidFill>
              </a:rPr>
              <a:t>TCV-103 Control Valve</a:t>
            </a:r>
          </a:p>
        </p:txBody>
      </p:sp>
      <p:sp>
        <p:nvSpPr>
          <p:cNvPr id="9" name="Left Brace 8">
            <a:extLst>
              <a:ext uri="{FF2B5EF4-FFF2-40B4-BE49-F238E27FC236}">
                <a16:creationId xmlns:a16="http://schemas.microsoft.com/office/drawing/2014/main" id="{3AA7F327-D70B-485A-969A-54CDE3A04D5F}"/>
              </a:ext>
            </a:extLst>
          </p:cNvPr>
          <p:cNvSpPr/>
          <p:nvPr/>
        </p:nvSpPr>
        <p:spPr>
          <a:xfrm>
            <a:off x="2401790" y="1070605"/>
            <a:ext cx="656304" cy="3802381"/>
          </a:xfrm>
          <a:prstGeom prst="lef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 name="Picture 1">
            <a:extLst>
              <a:ext uri="{FF2B5EF4-FFF2-40B4-BE49-F238E27FC236}">
                <a16:creationId xmlns:a16="http://schemas.microsoft.com/office/drawing/2014/main" id="{B5512625-F8CF-B9B8-97B7-261FA8E9EEE0}"/>
              </a:ext>
            </a:extLst>
          </p:cNvPr>
          <p:cNvPicPr>
            <a:picLocks noChangeAspect="1"/>
          </p:cNvPicPr>
          <p:nvPr/>
        </p:nvPicPr>
        <p:blipFill>
          <a:blip r:embed="rId4"/>
          <a:stretch>
            <a:fillRect/>
          </a:stretch>
        </p:blipFill>
        <p:spPr>
          <a:xfrm>
            <a:off x="38100" y="0"/>
            <a:ext cx="969828" cy="1175152"/>
          </a:xfrm>
          <a:prstGeom prst="rect">
            <a:avLst/>
          </a:prstGeom>
        </p:spPr>
      </p:pic>
      <p:sp>
        <p:nvSpPr>
          <p:cNvPr id="3" name="TextBox 2">
            <a:extLst>
              <a:ext uri="{FF2B5EF4-FFF2-40B4-BE49-F238E27FC236}">
                <a16:creationId xmlns:a16="http://schemas.microsoft.com/office/drawing/2014/main" id="{143474C9-9D7C-A096-B792-8A36C5FB055F}"/>
              </a:ext>
            </a:extLst>
          </p:cNvPr>
          <p:cNvSpPr txBox="1"/>
          <p:nvPr/>
        </p:nvSpPr>
        <p:spPr>
          <a:xfrm>
            <a:off x="998615" y="0"/>
            <a:ext cx="6496650" cy="523220"/>
          </a:xfrm>
          <a:prstGeom prst="rect">
            <a:avLst/>
          </a:prstGeom>
          <a:noFill/>
        </p:spPr>
        <p:txBody>
          <a:bodyPr wrap="none" rtlCol="0">
            <a:spAutoFit/>
          </a:bodyPr>
          <a:lstStyle/>
          <a:p>
            <a:r>
              <a:rPr lang="en-US" sz="2800" dirty="0">
                <a:solidFill>
                  <a:srgbClr val="0070C0"/>
                </a:solidFill>
              </a:rPr>
              <a:t>Interpreting a P&amp;ID to the actual hardware:</a:t>
            </a:r>
          </a:p>
        </p:txBody>
      </p:sp>
    </p:spTree>
    <p:extLst>
      <p:ext uri="{BB962C8B-B14F-4D97-AF65-F5344CB8AC3E}">
        <p14:creationId xmlns:p14="http://schemas.microsoft.com/office/powerpoint/2010/main" val="16639755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76CE65D-8906-45B0-B922-97C84109ACFC}"/>
              </a:ext>
            </a:extLst>
          </p:cNvPr>
          <p:cNvSpPr/>
          <p:nvPr/>
        </p:nvSpPr>
        <p:spPr>
          <a:xfrm>
            <a:off x="188655" y="515604"/>
            <a:ext cx="11088826" cy="58756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6E15721-A499-4C9C-AE6F-D67D3C9D69AA}"/>
              </a:ext>
            </a:extLst>
          </p:cNvPr>
          <p:cNvPicPr>
            <a:picLocks noChangeAspect="1"/>
          </p:cNvPicPr>
          <p:nvPr/>
        </p:nvPicPr>
        <p:blipFill>
          <a:blip r:embed="rId2"/>
          <a:stretch>
            <a:fillRect/>
          </a:stretch>
        </p:blipFill>
        <p:spPr>
          <a:xfrm>
            <a:off x="718965" y="4294527"/>
            <a:ext cx="2669491" cy="1408269"/>
          </a:xfrm>
          <a:prstGeom prst="rect">
            <a:avLst/>
          </a:prstGeom>
        </p:spPr>
      </p:pic>
      <p:pic>
        <p:nvPicPr>
          <p:cNvPr id="1026" name="Picture 2" descr="C:\Users\twylie\AppData\Local\Temp\SNAGHTML2c98d665.PNG">
            <a:extLst>
              <a:ext uri="{FF2B5EF4-FFF2-40B4-BE49-F238E27FC236}">
                <a16:creationId xmlns:a16="http://schemas.microsoft.com/office/drawing/2014/main" id="{138E64F0-DF92-4AB7-B501-5A87FFBE0A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605" y="2516104"/>
            <a:ext cx="3768213" cy="9499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6ADF8F7-944F-476A-895C-A1BE4D0766DD}"/>
              </a:ext>
            </a:extLst>
          </p:cNvPr>
          <p:cNvPicPr>
            <a:picLocks noChangeAspect="1"/>
          </p:cNvPicPr>
          <p:nvPr/>
        </p:nvPicPr>
        <p:blipFill>
          <a:blip r:embed="rId4"/>
          <a:stretch>
            <a:fillRect/>
          </a:stretch>
        </p:blipFill>
        <p:spPr>
          <a:xfrm>
            <a:off x="4747335" y="4218175"/>
            <a:ext cx="2099054" cy="1408269"/>
          </a:xfrm>
          <a:prstGeom prst="rect">
            <a:avLst/>
          </a:prstGeom>
        </p:spPr>
      </p:pic>
      <p:pic>
        <p:nvPicPr>
          <p:cNvPr id="7" name="Picture 6">
            <a:extLst>
              <a:ext uri="{FF2B5EF4-FFF2-40B4-BE49-F238E27FC236}">
                <a16:creationId xmlns:a16="http://schemas.microsoft.com/office/drawing/2014/main" id="{0DAFBA48-FBD5-4C79-8A56-C7FBA7280660}"/>
              </a:ext>
            </a:extLst>
          </p:cNvPr>
          <p:cNvPicPr>
            <a:picLocks noChangeAspect="1"/>
          </p:cNvPicPr>
          <p:nvPr/>
        </p:nvPicPr>
        <p:blipFill>
          <a:blip r:embed="rId5"/>
          <a:stretch>
            <a:fillRect/>
          </a:stretch>
        </p:blipFill>
        <p:spPr>
          <a:xfrm>
            <a:off x="10295708" y="2516104"/>
            <a:ext cx="601686" cy="3216284"/>
          </a:xfrm>
          <a:prstGeom prst="rect">
            <a:avLst/>
          </a:prstGeom>
        </p:spPr>
      </p:pic>
      <p:pic>
        <p:nvPicPr>
          <p:cNvPr id="8" name="Picture 7">
            <a:extLst>
              <a:ext uri="{FF2B5EF4-FFF2-40B4-BE49-F238E27FC236}">
                <a16:creationId xmlns:a16="http://schemas.microsoft.com/office/drawing/2014/main" id="{27FBDBFC-468C-4E9F-A84F-0ADEC8FE9073}"/>
              </a:ext>
            </a:extLst>
          </p:cNvPr>
          <p:cNvPicPr>
            <a:picLocks noChangeAspect="1"/>
          </p:cNvPicPr>
          <p:nvPr/>
        </p:nvPicPr>
        <p:blipFill>
          <a:blip r:embed="rId6"/>
          <a:stretch>
            <a:fillRect/>
          </a:stretch>
        </p:blipFill>
        <p:spPr>
          <a:xfrm>
            <a:off x="7395751" y="1078243"/>
            <a:ext cx="2009714" cy="3216284"/>
          </a:xfrm>
          <a:prstGeom prst="rect">
            <a:avLst/>
          </a:prstGeom>
        </p:spPr>
      </p:pic>
      <p:sp>
        <p:nvSpPr>
          <p:cNvPr id="9" name="TextBox 8">
            <a:extLst>
              <a:ext uri="{FF2B5EF4-FFF2-40B4-BE49-F238E27FC236}">
                <a16:creationId xmlns:a16="http://schemas.microsoft.com/office/drawing/2014/main" id="{ECEE801E-0F54-4F3E-B326-337B9F46185E}"/>
              </a:ext>
            </a:extLst>
          </p:cNvPr>
          <p:cNvSpPr txBox="1"/>
          <p:nvPr/>
        </p:nvSpPr>
        <p:spPr>
          <a:xfrm>
            <a:off x="9934671" y="5702796"/>
            <a:ext cx="1323760" cy="369332"/>
          </a:xfrm>
          <a:prstGeom prst="rect">
            <a:avLst/>
          </a:prstGeom>
          <a:noFill/>
        </p:spPr>
        <p:txBody>
          <a:bodyPr wrap="none" rtlCol="0">
            <a:spAutoFit/>
          </a:bodyPr>
          <a:lstStyle/>
          <a:p>
            <a:r>
              <a:rPr lang="en-US" dirty="0">
                <a:solidFill>
                  <a:srgbClr val="C00000"/>
                </a:solidFill>
              </a:rPr>
              <a:t>Charge Tank</a:t>
            </a:r>
          </a:p>
        </p:txBody>
      </p:sp>
      <p:sp>
        <p:nvSpPr>
          <p:cNvPr id="11" name="TextBox 10">
            <a:extLst>
              <a:ext uri="{FF2B5EF4-FFF2-40B4-BE49-F238E27FC236}">
                <a16:creationId xmlns:a16="http://schemas.microsoft.com/office/drawing/2014/main" id="{CC0B9403-DE3E-4B51-8E74-BA3E12E635CB}"/>
              </a:ext>
            </a:extLst>
          </p:cNvPr>
          <p:cNvSpPr txBox="1"/>
          <p:nvPr/>
        </p:nvSpPr>
        <p:spPr>
          <a:xfrm>
            <a:off x="5067899" y="5626444"/>
            <a:ext cx="1694237" cy="369332"/>
          </a:xfrm>
          <a:prstGeom prst="rect">
            <a:avLst/>
          </a:prstGeom>
          <a:noFill/>
        </p:spPr>
        <p:txBody>
          <a:bodyPr wrap="square" rtlCol="0">
            <a:spAutoFit/>
          </a:bodyPr>
          <a:lstStyle/>
          <a:p>
            <a:r>
              <a:rPr lang="en-US" dirty="0">
                <a:solidFill>
                  <a:srgbClr val="C00000"/>
                </a:solidFill>
              </a:rPr>
              <a:t>DVC6200 (I/P)</a:t>
            </a:r>
          </a:p>
        </p:txBody>
      </p:sp>
      <p:sp>
        <p:nvSpPr>
          <p:cNvPr id="12" name="TextBox 11">
            <a:extLst>
              <a:ext uri="{FF2B5EF4-FFF2-40B4-BE49-F238E27FC236}">
                <a16:creationId xmlns:a16="http://schemas.microsoft.com/office/drawing/2014/main" id="{43DFD283-F89C-47D7-8C31-3A2F38A2FD33}"/>
              </a:ext>
            </a:extLst>
          </p:cNvPr>
          <p:cNvSpPr txBox="1"/>
          <p:nvPr/>
        </p:nvSpPr>
        <p:spPr>
          <a:xfrm>
            <a:off x="1124578" y="5688916"/>
            <a:ext cx="2263878" cy="369332"/>
          </a:xfrm>
          <a:prstGeom prst="rect">
            <a:avLst/>
          </a:prstGeom>
          <a:noFill/>
        </p:spPr>
        <p:txBody>
          <a:bodyPr wrap="square" rtlCol="0">
            <a:spAutoFit/>
          </a:bodyPr>
          <a:lstStyle/>
          <a:p>
            <a:r>
              <a:rPr lang="en-US" dirty="0">
                <a:solidFill>
                  <a:srgbClr val="C00000"/>
                </a:solidFill>
              </a:rPr>
              <a:t>Delta V DCS System</a:t>
            </a:r>
          </a:p>
        </p:txBody>
      </p:sp>
      <p:sp>
        <p:nvSpPr>
          <p:cNvPr id="13" name="TextBox 12">
            <a:extLst>
              <a:ext uri="{FF2B5EF4-FFF2-40B4-BE49-F238E27FC236}">
                <a16:creationId xmlns:a16="http://schemas.microsoft.com/office/drawing/2014/main" id="{7AA95FF5-D358-4462-808A-36F93B87F045}"/>
              </a:ext>
            </a:extLst>
          </p:cNvPr>
          <p:cNvSpPr txBox="1"/>
          <p:nvPr/>
        </p:nvSpPr>
        <p:spPr>
          <a:xfrm>
            <a:off x="2281114" y="3388462"/>
            <a:ext cx="1677639" cy="369332"/>
          </a:xfrm>
          <a:prstGeom prst="rect">
            <a:avLst/>
          </a:prstGeom>
          <a:noFill/>
        </p:spPr>
        <p:txBody>
          <a:bodyPr wrap="none" rtlCol="0">
            <a:spAutoFit/>
          </a:bodyPr>
          <a:lstStyle/>
          <a:p>
            <a:r>
              <a:rPr lang="en-US" dirty="0">
                <a:solidFill>
                  <a:srgbClr val="C00000"/>
                </a:solidFill>
              </a:rPr>
              <a:t>Control Console</a:t>
            </a:r>
          </a:p>
        </p:txBody>
      </p:sp>
      <p:sp>
        <p:nvSpPr>
          <p:cNvPr id="14" name="TextBox 13">
            <a:extLst>
              <a:ext uri="{FF2B5EF4-FFF2-40B4-BE49-F238E27FC236}">
                <a16:creationId xmlns:a16="http://schemas.microsoft.com/office/drawing/2014/main" id="{345DD354-9FC1-4088-9515-FC39E9D0543C}"/>
              </a:ext>
            </a:extLst>
          </p:cNvPr>
          <p:cNvSpPr txBox="1"/>
          <p:nvPr/>
        </p:nvSpPr>
        <p:spPr>
          <a:xfrm>
            <a:off x="2623064" y="650391"/>
            <a:ext cx="1179105" cy="646331"/>
          </a:xfrm>
          <a:prstGeom prst="rect">
            <a:avLst/>
          </a:prstGeom>
          <a:noFill/>
        </p:spPr>
        <p:txBody>
          <a:bodyPr wrap="none" rtlCol="0">
            <a:spAutoFit/>
          </a:bodyPr>
          <a:lstStyle/>
          <a:p>
            <a:r>
              <a:rPr lang="en-US" dirty="0">
                <a:solidFill>
                  <a:srgbClr val="C00000"/>
                </a:solidFill>
              </a:rPr>
              <a:t>Controller </a:t>
            </a:r>
          </a:p>
          <a:p>
            <a:r>
              <a:rPr lang="en-US" dirty="0">
                <a:solidFill>
                  <a:srgbClr val="C00000"/>
                </a:solidFill>
              </a:rPr>
              <a:t>Faceplate</a:t>
            </a:r>
          </a:p>
        </p:txBody>
      </p:sp>
      <p:sp>
        <p:nvSpPr>
          <p:cNvPr id="15" name="TextBox 14">
            <a:extLst>
              <a:ext uri="{FF2B5EF4-FFF2-40B4-BE49-F238E27FC236}">
                <a16:creationId xmlns:a16="http://schemas.microsoft.com/office/drawing/2014/main" id="{22C88D72-9AE1-45BB-B4AE-253C380737B0}"/>
              </a:ext>
            </a:extLst>
          </p:cNvPr>
          <p:cNvSpPr txBox="1"/>
          <p:nvPr/>
        </p:nvSpPr>
        <p:spPr>
          <a:xfrm>
            <a:off x="3565877" y="4643115"/>
            <a:ext cx="788999" cy="369332"/>
          </a:xfrm>
          <a:prstGeom prst="rect">
            <a:avLst/>
          </a:prstGeom>
          <a:noFill/>
        </p:spPr>
        <p:txBody>
          <a:bodyPr wrap="none" rtlCol="0">
            <a:spAutoFit/>
          </a:bodyPr>
          <a:lstStyle/>
          <a:p>
            <a:r>
              <a:rPr lang="en-US" dirty="0">
                <a:solidFill>
                  <a:srgbClr val="C00000"/>
                </a:solidFill>
              </a:rPr>
              <a:t>12 mA</a:t>
            </a:r>
          </a:p>
        </p:txBody>
      </p:sp>
      <p:sp>
        <p:nvSpPr>
          <p:cNvPr id="16" name="TextBox 15">
            <a:extLst>
              <a:ext uri="{FF2B5EF4-FFF2-40B4-BE49-F238E27FC236}">
                <a16:creationId xmlns:a16="http://schemas.microsoft.com/office/drawing/2014/main" id="{C8BE55DC-8554-4CE0-9D7A-4154358C74F0}"/>
              </a:ext>
            </a:extLst>
          </p:cNvPr>
          <p:cNvSpPr txBox="1"/>
          <p:nvPr/>
        </p:nvSpPr>
        <p:spPr>
          <a:xfrm rot="18197072">
            <a:off x="6426263" y="3091746"/>
            <a:ext cx="617926" cy="369332"/>
          </a:xfrm>
          <a:prstGeom prst="rect">
            <a:avLst/>
          </a:prstGeom>
          <a:noFill/>
        </p:spPr>
        <p:txBody>
          <a:bodyPr wrap="none" rtlCol="0">
            <a:spAutoFit/>
          </a:bodyPr>
          <a:lstStyle/>
          <a:p>
            <a:r>
              <a:rPr lang="en-US" dirty="0">
                <a:solidFill>
                  <a:srgbClr val="C00000"/>
                </a:solidFill>
              </a:rPr>
              <a:t>9 psi</a:t>
            </a:r>
          </a:p>
        </p:txBody>
      </p:sp>
      <p:sp>
        <p:nvSpPr>
          <p:cNvPr id="17" name="TextBox 16">
            <a:extLst>
              <a:ext uri="{FF2B5EF4-FFF2-40B4-BE49-F238E27FC236}">
                <a16:creationId xmlns:a16="http://schemas.microsoft.com/office/drawing/2014/main" id="{104D9187-9F66-486A-8BBD-2490F1D7E9FE}"/>
              </a:ext>
            </a:extLst>
          </p:cNvPr>
          <p:cNvSpPr txBox="1"/>
          <p:nvPr/>
        </p:nvSpPr>
        <p:spPr>
          <a:xfrm>
            <a:off x="2804642" y="1343151"/>
            <a:ext cx="583814" cy="369332"/>
          </a:xfrm>
          <a:prstGeom prst="rect">
            <a:avLst/>
          </a:prstGeom>
          <a:noFill/>
        </p:spPr>
        <p:txBody>
          <a:bodyPr wrap="none" rtlCol="0">
            <a:spAutoFit/>
          </a:bodyPr>
          <a:lstStyle/>
          <a:p>
            <a:r>
              <a:rPr lang="en-US" dirty="0">
                <a:solidFill>
                  <a:srgbClr val="C00000"/>
                </a:solidFill>
              </a:rPr>
              <a:t>50%</a:t>
            </a:r>
          </a:p>
        </p:txBody>
      </p:sp>
      <p:sp>
        <p:nvSpPr>
          <p:cNvPr id="18" name="TextBox 17">
            <a:extLst>
              <a:ext uri="{FF2B5EF4-FFF2-40B4-BE49-F238E27FC236}">
                <a16:creationId xmlns:a16="http://schemas.microsoft.com/office/drawing/2014/main" id="{9E057795-3DE0-4051-ACBD-35024CA7F924}"/>
              </a:ext>
            </a:extLst>
          </p:cNvPr>
          <p:cNvSpPr txBox="1"/>
          <p:nvPr/>
        </p:nvSpPr>
        <p:spPr>
          <a:xfrm>
            <a:off x="1294606" y="3675346"/>
            <a:ext cx="583814" cy="369332"/>
          </a:xfrm>
          <a:prstGeom prst="rect">
            <a:avLst/>
          </a:prstGeom>
          <a:noFill/>
        </p:spPr>
        <p:txBody>
          <a:bodyPr wrap="none" rtlCol="0">
            <a:spAutoFit/>
          </a:bodyPr>
          <a:lstStyle/>
          <a:p>
            <a:r>
              <a:rPr lang="en-US" dirty="0">
                <a:solidFill>
                  <a:srgbClr val="C00000"/>
                </a:solidFill>
              </a:rPr>
              <a:t>50%</a:t>
            </a:r>
          </a:p>
        </p:txBody>
      </p:sp>
      <p:cxnSp>
        <p:nvCxnSpPr>
          <p:cNvPr id="19" name="Straight Arrow Connector 18">
            <a:extLst>
              <a:ext uri="{FF2B5EF4-FFF2-40B4-BE49-F238E27FC236}">
                <a16:creationId xmlns:a16="http://schemas.microsoft.com/office/drawing/2014/main" id="{FDFFE580-8639-46E9-8FA4-077D64A13128}"/>
              </a:ext>
            </a:extLst>
          </p:cNvPr>
          <p:cNvCxnSpPr>
            <a:cxnSpLocks/>
          </p:cNvCxnSpPr>
          <p:nvPr/>
        </p:nvCxnSpPr>
        <p:spPr>
          <a:xfrm>
            <a:off x="1313418" y="3429000"/>
            <a:ext cx="0" cy="107669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6710131-8D09-4DC1-B60D-92710F4B5175}"/>
              </a:ext>
            </a:extLst>
          </p:cNvPr>
          <p:cNvCxnSpPr>
            <a:cxnSpLocks/>
          </p:cNvCxnSpPr>
          <p:nvPr/>
        </p:nvCxnSpPr>
        <p:spPr>
          <a:xfrm>
            <a:off x="2354580" y="4998661"/>
            <a:ext cx="2392755"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D606F17-68CC-431E-AABA-5498B3CBDB32}"/>
              </a:ext>
            </a:extLst>
          </p:cNvPr>
          <p:cNvCxnSpPr>
            <a:cxnSpLocks/>
          </p:cNvCxnSpPr>
          <p:nvPr/>
        </p:nvCxnSpPr>
        <p:spPr>
          <a:xfrm flipV="1">
            <a:off x="6220698" y="2042160"/>
            <a:ext cx="1484016" cy="241815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378F3E3-75DB-4DDD-9FBC-2A9986D036CF}"/>
              </a:ext>
            </a:extLst>
          </p:cNvPr>
          <p:cNvSpPr txBox="1"/>
          <p:nvPr/>
        </p:nvSpPr>
        <p:spPr>
          <a:xfrm>
            <a:off x="8265266" y="4823401"/>
            <a:ext cx="734945" cy="369332"/>
          </a:xfrm>
          <a:prstGeom prst="rect">
            <a:avLst/>
          </a:prstGeom>
          <a:noFill/>
        </p:spPr>
        <p:txBody>
          <a:bodyPr wrap="none" rtlCol="0">
            <a:spAutoFit/>
          </a:bodyPr>
          <a:lstStyle/>
          <a:p>
            <a:r>
              <a:rPr lang="en-US" dirty="0">
                <a:solidFill>
                  <a:srgbClr val="C00000"/>
                </a:solidFill>
              </a:rPr>
              <a:t>70 psi</a:t>
            </a:r>
          </a:p>
        </p:txBody>
      </p:sp>
      <p:cxnSp>
        <p:nvCxnSpPr>
          <p:cNvPr id="29" name="Straight Arrow Connector 28">
            <a:extLst>
              <a:ext uri="{FF2B5EF4-FFF2-40B4-BE49-F238E27FC236}">
                <a16:creationId xmlns:a16="http://schemas.microsoft.com/office/drawing/2014/main" id="{F82788FB-2935-4CF1-B9A3-311BF42EE4F8}"/>
              </a:ext>
            </a:extLst>
          </p:cNvPr>
          <p:cNvCxnSpPr>
            <a:cxnSpLocks/>
          </p:cNvCxnSpPr>
          <p:nvPr/>
        </p:nvCxnSpPr>
        <p:spPr>
          <a:xfrm flipH="1">
            <a:off x="6846390" y="4823401"/>
            <a:ext cx="3449318"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A825562-45E0-4482-B296-1C3890D38EA4}"/>
              </a:ext>
            </a:extLst>
          </p:cNvPr>
          <p:cNvSpPr txBox="1"/>
          <p:nvPr/>
        </p:nvSpPr>
        <p:spPr>
          <a:xfrm>
            <a:off x="9524108" y="2032161"/>
            <a:ext cx="1183534" cy="369332"/>
          </a:xfrm>
          <a:prstGeom prst="rect">
            <a:avLst/>
          </a:prstGeom>
          <a:noFill/>
        </p:spPr>
        <p:txBody>
          <a:bodyPr wrap="square" rtlCol="0">
            <a:spAutoFit/>
          </a:bodyPr>
          <a:lstStyle/>
          <a:p>
            <a:r>
              <a:rPr lang="en-US" dirty="0">
                <a:solidFill>
                  <a:srgbClr val="C00000"/>
                </a:solidFill>
              </a:rPr>
              <a:t>1/2 Open</a:t>
            </a:r>
          </a:p>
        </p:txBody>
      </p:sp>
      <p:cxnSp>
        <p:nvCxnSpPr>
          <p:cNvPr id="34" name="Straight Arrow Connector 33">
            <a:extLst>
              <a:ext uri="{FF2B5EF4-FFF2-40B4-BE49-F238E27FC236}">
                <a16:creationId xmlns:a16="http://schemas.microsoft.com/office/drawing/2014/main" id="{2290A9EC-D459-4C4B-87B6-3B91A90D69A7}"/>
              </a:ext>
            </a:extLst>
          </p:cNvPr>
          <p:cNvCxnSpPr>
            <a:cxnSpLocks/>
          </p:cNvCxnSpPr>
          <p:nvPr/>
        </p:nvCxnSpPr>
        <p:spPr>
          <a:xfrm flipH="1">
            <a:off x="8610600" y="2232660"/>
            <a:ext cx="952501" cy="111252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5BB6572-4E90-43F1-B72A-3DEBB19AF2F8}"/>
              </a:ext>
            </a:extLst>
          </p:cNvPr>
          <p:cNvPicPr>
            <a:picLocks noChangeAspect="1"/>
          </p:cNvPicPr>
          <p:nvPr/>
        </p:nvPicPr>
        <p:blipFill>
          <a:blip r:embed="rId7"/>
          <a:stretch>
            <a:fillRect/>
          </a:stretch>
        </p:blipFill>
        <p:spPr>
          <a:xfrm>
            <a:off x="1933518" y="515604"/>
            <a:ext cx="752481" cy="1631168"/>
          </a:xfrm>
          <a:prstGeom prst="rect">
            <a:avLst/>
          </a:prstGeom>
        </p:spPr>
      </p:pic>
      <p:cxnSp>
        <p:nvCxnSpPr>
          <p:cNvPr id="20" name="Straight Connector 19">
            <a:extLst>
              <a:ext uri="{FF2B5EF4-FFF2-40B4-BE49-F238E27FC236}">
                <a16:creationId xmlns:a16="http://schemas.microsoft.com/office/drawing/2014/main" id="{CB82CD83-8677-4D61-8422-247977AFA9DF}"/>
              </a:ext>
            </a:extLst>
          </p:cNvPr>
          <p:cNvCxnSpPr>
            <a:cxnSpLocks/>
          </p:cNvCxnSpPr>
          <p:nvPr/>
        </p:nvCxnSpPr>
        <p:spPr>
          <a:xfrm flipH="1">
            <a:off x="1840344" y="2156460"/>
            <a:ext cx="125616" cy="834596"/>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8A7F183-82F7-4817-98E9-89EC6863AC5C}"/>
              </a:ext>
            </a:extLst>
          </p:cNvPr>
          <p:cNvCxnSpPr>
            <a:cxnSpLocks/>
          </p:cNvCxnSpPr>
          <p:nvPr/>
        </p:nvCxnSpPr>
        <p:spPr>
          <a:xfrm flipH="1">
            <a:off x="1954644" y="2103120"/>
            <a:ext cx="750456" cy="895556"/>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75F2B54-0ADD-8864-7E79-2E3DEDE44204}"/>
              </a:ext>
            </a:extLst>
          </p:cNvPr>
          <p:cNvPicPr>
            <a:picLocks noChangeAspect="1"/>
          </p:cNvPicPr>
          <p:nvPr/>
        </p:nvPicPr>
        <p:blipFill>
          <a:blip r:embed="rId8"/>
          <a:stretch>
            <a:fillRect/>
          </a:stretch>
        </p:blipFill>
        <p:spPr>
          <a:xfrm>
            <a:off x="38100" y="0"/>
            <a:ext cx="969828" cy="1175152"/>
          </a:xfrm>
          <a:prstGeom prst="rect">
            <a:avLst/>
          </a:prstGeom>
        </p:spPr>
      </p:pic>
      <p:sp>
        <p:nvSpPr>
          <p:cNvPr id="4" name="TextBox 3">
            <a:extLst>
              <a:ext uri="{FF2B5EF4-FFF2-40B4-BE49-F238E27FC236}">
                <a16:creationId xmlns:a16="http://schemas.microsoft.com/office/drawing/2014/main" id="{05B5DA09-E927-73C5-5A28-FDB7C82DAFCB}"/>
              </a:ext>
            </a:extLst>
          </p:cNvPr>
          <p:cNvSpPr txBox="1"/>
          <p:nvPr/>
        </p:nvSpPr>
        <p:spPr>
          <a:xfrm>
            <a:off x="998615" y="0"/>
            <a:ext cx="6504986" cy="523220"/>
          </a:xfrm>
          <a:prstGeom prst="rect">
            <a:avLst/>
          </a:prstGeom>
          <a:noFill/>
        </p:spPr>
        <p:txBody>
          <a:bodyPr wrap="none" rtlCol="0">
            <a:spAutoFit/>
          </a:bodyPr>
          <a:lstStyle/>
          <a:p>
            <a:r>
              <a:rPr lang="en-US" sz="2800" dirty="0">
                <a:solidFill>
                  <a:srgbClr val="0070C0"/>
                </a:solidFill>
              </a:rPr>
              <a:t>Signal Flow in a Distributed Control System:</a:t>
            </a:r>
          </a:p>
        </p:txBody>
      </p:sp>
    </p:spTree>
    <p:extLst>
      <p:ext uri="{BB962C8B-B14F-4D97-AF65-F5344CB8AC3E}">
        <p14:creationId xmlns:p14="http://schemas.microsoft.com/office/powerpoint/2010/main" val="3291002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37734E-F0DF-4FEB-BC89-9F03EF8AB7ED}"/>
              </a:ext>
            </a:extLst>
          </p:cNvPr>
          <p:cNvPicPr>
            <a:picLocks noChangeAspect="1"/>
          </p:cNvPicPr>
          <p:nvPr/>
        </p:nvPicPr>
        <p:blipFill>
          <a:blip r:embed="rId2"/>
          <a:stretch>
            <a:fillRect/>
          </a:stretch>
        </p:blipFill>
        <p:spPr>
          <a:xfrm>
            <a:off x="691018" y="2299327"/>
            <a:ext cx="10403005" cy="3933833"/>
          </a:xfrm>
          <a:prstGeom prst="rect">
            <a:avLst/>
          </a:prstGeom>
        </p:spPr>
      </p:pic>
      <p:pic>
        <p:nvPicPr>
          <p:cNvPr id="4" name="Picture 3">
            <a:extLst>
              <a:ext uri="{FF2B5EF4-FFF2-40B4-BE49-F238E27FC236}">
                <a16:creationId xmlns:a16="http://schemas.microsoft.com/office/drawing/2014/main" id="{20E7838E-EC6D-4199-B2AE-5FA86BA21DDA}"/>
              </a:ext>
            </a:extLst>
          </p:cNvPr>
          <p:cNvPicPr>
            <a:picLocks noChangeAspect="1"/>
          </p:cNvPicPr>
          <p:nvPr/>
        </p:nvPicPr>
        <p:blipFill>
          <a:blip r:embed="rId3"/>
          <a:stretch>
            <a:fillRect/>
          </a:stretch>
        </p:blipFill>
        <p:spPr>
          <a:xfrm>
            <a:off x="6195027" y="624840"/>
            <a:ext cx="3715840" cy="1960263"/>
          </a:xfrm>
          <a:prstGeom prst="rect">
            <a:avLst/>
          </a:prstGeom>
        </p:spPr>
      </p:pic>
      <p:sp>
        <p:nvSpPr>
          <p:cNvPr id="5" name="Arc 4">
            <a:extLst>
              <a:ext uri="{FF2B5EF4-FFF2-40B4-BE49-F238E27FC236}">
                <a16:creationId xmlns:a16="http://schemas.microsoft.com/office/drawing/2014/main" id="{0901B026-4820-40AB-A085-7A7B6F775C69}"/>
              </a:ext>
            </a:extLst>
          </p:cNvPr>
          <p:cNvSpPr/>
          <p:nvPr/>
        </p:nvSpPr>
        <p:spPr>
          <a:xfrm>
            <a:off x="7901940" y="1569720"/>
            <a:ext cx="1970827" cy="3863340"/>
          </a:xfrm>
          <a:prstGeom prst="arc">
            <a:avLst>
              <a:gd name="adj1" fmla="val 5074785"/>
              <a:gd name="adj2" fmla="val 16431295"/>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Arc 5">
            <a:extLst>
              <a:ext uri="{FF2B5EF4-FFF2-40B4-BE49-F238E27FC236}">
                <a16:creationId xmlns:a16="http://schemas.microsoft.com/office/drawing/2014/main" id="{31EF262B-ADB2-4334-A066-9CE5D65F4979}"/>
              </a:ext>
            </a:extLst>
          </p:cNvPr>
          <p:cNvSpPr/>
          <p:nvPr/>
        </p:nvSpPr>
        <p:spPr>
          <a:xfrm>
            <a:off x="8808719" y="1458303"/>
            <a:ext cx="1630681" cy="1960263"/>
          </a:xfrm>
          <a:prstGeom prst="arc">
            <a:avLst>
              <a:gd name="adj1" fmla="val 15970730"/>
              <a:gd name="adj2" fmla="val 503244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CC732778-1CBF-49A3-853B-F5481C7EAD28}"/>
              </a:ext>
            </a:extLst>
          </p:cNvPr>
          <p:cNvSpPr txBox="1"/>
          <p:nvPr/>
        </p:nvSpPr>
        <p:spPr>
          <a:xfrm>
            <a:off x="6195027" y="288871"/>
            <a:ext cx="3632789" cy="369332"/>
          </a:xfrm>
          <a:prstGeom prst="rect">
            <a:avLst/>
          </a:prstGeom>
          <a:noFill/>
        </p:spPr>
        <p:txBody>
          <a:bodyPr wrap="none" rtlCol="0">
            <a:spAutoFit/>
          </a:bodyPr>
          <a:lstStyle/>
          <a:p>
            <a:pPr algn="ctr"/>
            <a:r>
              <a:rPr lang="en-US" dirty="0">
                <a:solidFill>
                  <a:srgbClr val="C00000"/>
                </a:solidFill>
              </a:rPr>
              <a:t>Card Slot:     1        2        3        4        5</a:t>
            </a:r>
          </a:p>
        </p:txBody>
      </p:sp>
      <p:pic>
        <p:nvPicPr>
          <p:cNvPr id="8" name="Picture 7">
            <a:extLst>
              <a:ext uri="{FF2B5EF4-FFF2-40B4-BE49-F238E27FC236}">
                <a16:creationId xmlns:a16="http://schemas.microsoft.com/office/drawing/2014/main" id="{6CEEFDEA-509F-4858-A388-9777FCB5344B}"/>
              </a:ext>
            </a:extLst>
          </p:cNvPr>
          <p:cNvPicPr>
            <a:picLocks noChangeAspect="1"/>
          </p:cNvPicPr>
          <p:nvPr/>
        </p:nvPicPr>
        <p:blipFill>
          <a:blip r:embed="rId4"/>
          <a:stretch>
            <a:fillRect/>
          </a:stretch>
        </p:blipFill>
        <p:spPr>
          <a:xfrm>
            <a:off x="952216" y="1069174"/>
            <a:ext cx="3470519" cy="1094905"/>
          </a:xfrm>
          <a:prstGeom prst="rect">
            <a:avLst/>
          </a:prstGeom>
        </p:spPr>
      </p:pic>
      <p:sp>
        <p:nvSpPr>
          <p:cNvPr id="9" name="Arc 8">
            <a:extLst>
              <a:ext uri="{FF2B5EF4-FFF2-40B4-BE49-F238E27FC236}">
                <a16:creationId xmlns:a16="http://schemas.microsoft.com/office/drawing/2014/main" id="{B28795B6-7479-4378-8670-470773CC6794}"/>
              </a:ext>
            </a:extLst>
          </p:cNvPr>
          <p:cNvSpPr/>
          <p:nvPr/>
        </p:nvSpPr>
        <p:spPr>
          <a:xfrm>
            <a:off x="556260" y="1798781"/>
            <a:ext cx="1724873" cy="1094906"/>
          </a:xfrm>
          <a:prstGeom prst="arc">
            <a:avLst>
              <a:gd name="adj1" fmla="val 6287205"/>
              <a:gd name="adj2" fmla="val 15689484"/>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 name="Picture 1">
            <a:extLst>
              <a:ext uri="{FF2B5EF4-FFF2-40B4-BE49-F238E27FC236}">
                <a16:creationId xmlns:a16="http://schemas.microsoft.com/office/drawing/2014/main" id="{FDA88E60-C849-A8A7-2065-4F78AD72D188}"/>
              </a:ext>
            </a:extLst>
          </p:cNvPr>
          <p:cNvPicPr>
            <a:picLocks noChangeAspect="1"/>
          </p:cNvPicPr>
          <p:nvPr/>
        </p:nvPicPr>
        <p:blipFill>
          <a:blip r:embed="rId5"/>
          <a:stretch>
            <a:fillRect/>
          </a:stretch>
        </p:blipFill>
        <p:spPr>
          <a:xfrm>
            <a:off x="38100" y="0"/>
            <a:ext cx="969828" cy="1175152"/>
          </a:xfrm>
          <a:prstGeom prst="rect">
            <a:avLst/>
          </a:prstGeom>
        </p:spPr>
      </p:pic>
      <p:sp>
        <p:nvSpPr>
          <p:cNvPr id="10" name="TextBox 9">
            <a:extLst>
              <a:ext uri="{FF2B5EF4-FFF2-40B4-BE49-F238E27FC236}">
                <a16:creationId xmlns:a16="http://schemas.microsoft.com/office/drawing/2014/main" id="{DE29743D-8245-86DC-510B-3E653F6057BE}"/>
              </a:ext>
            </a:extLst>
          </p:cNvPr>
          <p:cNvSpPr txBox="1"/>
          <p:nvPr/>
        </p:nvSpPr>
        <p:spPr>
          <a:xfrm>
            <a:off x="1157365" y="64356"/>
            <a:ext cx="3017429" cy="523220"/>
          </a:xfrm>
          <a:prstGeom prst="rect">
            <a:avLst/>
          </a:prstGeom>
          <a:noFill/>
        </p:spPr>
        <p:txBody>
          <a:bodyPr wrap="none" rtlCol="0">
            <a:spAutoFit/>
          </a:bodyPr>
          <a:lstStyle/>
          <a:p>
            <a:r>
              <a:rPr lang="en-US" sz="2800" dirty="0">
                <a:solidFill>
                  <a:srgbClr val="0070C0"/>
                </a:solidFill>
              </a:rPr>
              <a:t>Prints to Hardware:</a:t>
            </a:r>
          </a:p>
        </p:txBody>
      </p:sp>
    </p:spTree>
    <p:extLst>
      <p:ext uri="{BB962C8B-B14F-4D97-AF65-F5344CB8AC3E}">
        <p14:creationId xmlns:p14="http://schemas.microsoft.com/office/powerpoint/2010/main" val="2994614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32844" y="8083"/>
            <a:ext cx="5265416"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GoPro Recording of Video:</a:t>
            </a:r>
          </a:p>
        </p:txBody>
      </p:sp>
      <p:pic>
        <p:nvPicPr>
          <p:cNvPr id="2" name="Picture 1">
            <a:extLst>
              <a:ext uri="{FF2B5EF4-FFF2-40B4-BE49-F238E27FC236}">
                <a16:creationId xmlns:a16="http://schemas.microsoft.com/office/drawing/2014/main" id="{52FACCC5-56DA-4D6D-B8D4-27F49CE5F6CA}"/>
              </a:ext>
            </a:extLst>
          </p:cNvPr>
          <p:cNvPicPr>
            <a:picLocks noChangeAspect="1"/>
          </p:cNvPicPr>
          <p:nvPr/>
        </p:nvPicPr>
        <p:blipFill>
          <a:blip r:embed="rId2"/>
          <a:stretch>
            <a:fillRect/>
          </a:stretch>
        </p:blipFill>
        <p:spPr>
          <a:xfrm>
            <a:off x="725174" y="1142118"/>
            <a:ext cx="10882247" cy="5707799"/>
          </a:xfrm>
          <a:prstGeom prst="rect">
            <a:avLst/>
          </a:prstGeom>
        </p:spPr>
      </p:pic>
      <p:pic>
        <p:nvPicPr>
          <p:cNvPr id="3" name="Picture 2">
            <a:extLst>
              <a:ext uri="{FF2B5EF4-FFF2-40B4-BE49-F238E27FC236}">
                <a16:creationId xmlns:a16="http://schemas.microsoft.com/office/drawing/2014/main" id="{B980C62B-DA62-C9FA-481A-F9964039721F}"/>
              </a:ext>
            </a:extLst>
          </p:cNvPr>
          <p:cNvPicPr>
            <a:picLocks noChangeAspect="1"/>
          </p:cNvPicPr>
          <p:nvPr/>
        </p:nvPicPr>
        <p:blipFill>
          <a:blip r:embed="rId3"/>
          <a:stretch>
            <a:fillRect/>
          </a:stretch>
        </p:blipFill>
        <p:spPr>
          <a:xfrm>
            <a:off x="38100" y="0"/>
            <a:ext cx="969828" cy="1175152"/>
          </a:xfrm>
          <a:prstGeom prst="rect">
            <a:avLst/>
          </a:prstGeom>
        </p:spPr>
      </p:pic>
    </p:spTree>
    <p:extLst>
      <p:ext uri="{BB962C8B-B14F-4D97-AF65-F5344CB8AC3E}">
        <p14:creationId xmlns:p14="http://schemas.microsoft.com/office/powerpoint/2010/main" val="22610959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24050" y="0"/>
            <a:ext cx="5910401"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TechSmith Snagit 2019 Editor:</a:t>
            </a:r>
          </a:p>
        </p:txBody>
      </p:sp>
      <p:sp>
        <p:nvSpPr>
          <p:cNvPr id="9" name="TextBox 8">
            <a:extLst>
              <a:ext uri="{FF2B5EF4-FFF2-40B4-BE49-F238E27FC236}">
                <a16:creationId xmlns:a16="http://schemas.microsoft.com/office/drawing/2014/main" id="{24208217-7F93-4AEB-9C8C-A04A3AC0B099}"/>
              </a:ext>
            </a:extLst>
          </p:cNvPr>
          <p:cNvSpPr txBox="1"/>
          <p:nvPr/>
        </p:nvSpPr>
        <p:spPr>
          <a:xfrm>
            <a:off x="2492776" y="2701856"/>
            <a:ext cx="2843499"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Olympus E-M10 Mark III</a:t>
            </a:r>
          </a:p>
        </p:txBody>
      </p:sp>
      <p:pic>
        <p:nvPicPr>
          <p:cNvPr id="3" name="Picture 2">
            <a:extLst>
              <a:ext uri="{FF2B5EF4-FFF2-40B4-BE49-F238E27FC236}">
                <a16:creationId xmlns:a16="http://schemas.microsoft.com/office/drawing/2014/main" id="{8F1F7D42-44BE-4231-9D0D-8487E3CFBB7E}"/>
              </a:ext>
            </a:extLst>
          </p:cNvPr>
          <p:cNvPicPr>
            <a:picLocks noChangeAspect="1"/>
          </p:cNvPicPr>
          <p:nvPr/>
        </p:nvPicPr>
        <p:blipFill>
          <a:blip r:embed="rId2"/>
          <a:stretch>
            <a:fillRect/>
          </a:stretch>
        </p:blipFill>
        <p:spPr>
          <a:xfrm>
            <a:off x="860256" y="1595575"/>
            <a:ext cx="9890871" cy="5262425"/>
          </a:xfrm>
          <a:prstGeom prst="rect">
            <a:avLst/>
          </a:prstGeom>
        </p:spPr>
      </p:pic>
      <p:sp>
        <p:nvSpPr>
          <p:cNvPr id="4" name="TextBox 3"/>
          <p:cNvSpPr txBox="1"/>
          <p:nvPr/>
        </p:nvSpPr>
        <p:spPr>
          <a:xfrm>
            <a:off x="7472149" y="1128519"/>
            <a:ext cx="2927444"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Tools to modify the image</a:t>
            </a:r>
          </a:p>
        </p:txBody>
      </p:sp>
      <p:sp>
        <p:nvSpPr>
          <p:cNvPr id="10" name="TextBox 9">
            <a:extLst>
              <a:ext uri="{FF2B5EF4-FFF2-40B4-BE49-F238E27FC236}">
                <a16:creationId xmlns:a16="http://schemas.microsoft.com/office/drawing/2014/main" id="{C796AE5A-EADD-4B8F-A4DC-0D17F42BC2F0}"/>
              </a:ext>
            </a:extLst>
          </p:cNvPr>
          <p:cNvSpPr txBox="1"/>
          <p:nvPr/>
        </p:nvSpPr>
        <p:spPr>
          <a:xfrm>
            <a:off x="5420436" y="5429838"/>
            <a:ext cx="3628030"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Shows recently captured images</a:t>
            </a:r>
          </a:p>
        </p:txBody>
      </p:sp>
      <p:pic>
        <p:nvPicPr>
          <p:cNvPr id="2" name="Picture 1">
            <a:extLst>
              <a:ext uri="{FF2B5EF4-FFF2-40B4-BE49-F238E27FC236}">
                <a16:creationId xmlns:a16="http://schemas.microsoft.com/office/drawing/2014/main" id="{19DCA8E1-1FDF-B0C1-50F6-44B95FCF2E60}"/>
              </a:ext>
            </a:extLst>
          </p:cNvPr>
          <p:cNvPicPr>
            <a:picLocks noChangeAspect="1"/>
          </p:cNvPicPr>
          <p:nvPr/>
        </p:nvPicPr>
        <p:blipFill>
          <a:blip r:embed="rId3"/>
          <a:stretch>
            <a:fillRect/>
          </a:stretch>
        </p:blipFill>
        <p:spPr>
          <a:xfrm>
            <a:off x="38100" y="0"/>
            <a:ext cx="969828" cy="1175152"/>
          </a:xfrm>
          <a:prstGeom prst="rect">
            <a:avLst/>
          </a:prstGeom>
        </p:spPr>
      </p:pic>
    </p:spTree>
    <p:extLst>
      <p:ext uri="{BB962C8B-B14F-4D97-AF65-F5344CB8AC3E}">
        <p14:creationId xmlns:p14="http://schemas.microsoft.com/office/powerpoint/2010/main" val="3837399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53025" y="169811"/>
            <a:ext cx="6178679" cy="707886"/>
          </a:xfrm>
          <a:prstGeom prst="rect">
            <a:avLst/>
          </a:prstGeom>
          <a:noFill/>
        </p:spPr>
        <p:txBody>
          <a:bodyPr wrap="none" rtlCol="0">
            <a:spAutoFit/>
          </a:bodyPr>
          <a:lstStyle/>
          <a:p>
            <a:r>
              <a:rPr lang="en-US" sz="4000" dirty="0">
                <a:solidFill>
                  <a:srgbClr val="0070C0"/>
                </a:solidFill>
              </a:rPr>
              <a:t>Questions on Project Videos:</a:t>
            </a:r>
          </a:p>
        </p:txBody>
      </p:sp>
      <p:pic>
        <p:nvPicPr>
          <p:cNvPr id="2" name="Picture 1">
            <a:extLst>
              <a:ext uri="{FF2B5EF4-FFF2-40B4-BE49-F238E27FC236}">
                <a16:creationId xmlns:a16="http://schemas.microsoft.com/office/drawing/2014/main" id="{413A4959-321A-26DC-2FE6-562E45A5518F}"/>
              </a:ext>
            </a:extLst>
          </p:cNvPr>
          <p:cNvPicPr>
            <a:picLocks noChangeAspect="1"/>
          </p:cNvPicPr>
          <p:nvPr/>
        </p:nvPicPr>
        <p:blipFill>
          <a:blip r:embed="rId2"/>
          <a:stretch>
            <a:fillRect/>
          </a:stretch>
        </p:blipFill>
        <p:spPr>
          <a:xfrm>
            <a:off x="38100" y="0"/>
            <a:ext cx="969828" cy="1175152"/>
          </a:xfrm>
          <a:prstGeom prst="rect">
            <a:avLst/>
          </a:prstGeom>
        </p:spPr>
      </p:pic>
      <p:sp>
        <p:nvSpPr>
          <p:cNvPr id="3" name="TextBox 2">
            <a:extLst>
              <a:ext uri="{FF2B5EF4-FFF2-40B4-BE49-F238E27FC236}">
                <a16:creationId xmlns:a16="http://schemas.microsoft.com/office/drawing/2014/main" id="{E93397A9-8874-93B1-47A4-312CC141704B}"/>
              </a:ext>
            </a:extLst>
          </p:cNvPr>
          <p:cNvSpPr txBox="1"/>
          <p:nvPr/>
        </p:nvSpPr>
        <p:spPr>
          <a:xfrm>
            <a:off x="677330" y="1301822"/>
            <a:ext cx="11317111" cy="3697166"/>
          </a:xfrm>
          <a:prstGeom prst="rect">
            <a:avLst/>
          </a:prstGeom>
          <a:noFill/>
        </p:spPr>
        <p:txBody>
          <a:bodyPr wrap="square" rtlCol="0">
            <a:spAutoFit/>
          </a:bodyPr>
          <a:lstStyle/>
          <a:p>
            <a:pPr marL="514350" indent="-514350">
              <a:lnSpc>
                <a:spcPct val="150000"/>
              </a:lnSpc>
              <a:buAutoNum type="arabicPeriod"/>
            </a:pPr>
            <a:r>
              <a:rPr lang="en-US" sz="3200" dirty="0">
                <a:solidFill>
                  <a:srgbClr val="0070C0"/>
                </a:solidFill>
                <a:latin typeface="Times New Roman" panose="02020603050405020304" pitchFamily="18" charset="0"/>
                <a:cs typeface="Times New Roman" panose="02020603050405020304" pitchFamily="18" charset="0"/>
              </a:rPr>
              <a:t>How does Terra want to handle videos in Canvas?</a:t>
            </a:r>
          </a:p>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	a. YouTube link and/or Raw MP4 in LMS?</a:t>
            </a:r>
          </a:p>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2. Do you want to have a YouTube channel for project videos?</a:t>
            </a:r>
          </a:p>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3. How do you want to handle Closed Caption?</a:t>
            </a:r>
          </a:p>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4. What support can the IT department give the project?</a:t>
            </a:r>
          </a:p>
        </p:txBody>
      </p:sp>
    </p:spTree>
    <p:extLst>
      <p:ext uri="{BB962C8B-B14F-4D97-AF65-F5344CB8AC3E}">
        <p14:creationId xmlns:p14="http://schemas.microsoft.com/office/powerpoint/2010/main" val="33705490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24770" y="-25468"/>
            <a:ext cx="6243825"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TechSmith Snagit Editor Library</a:t>
            </a:r>
          </a:p>
        </p:txBody>
      </p:sp>
      <p:pic>
        <p:nvPicPr>
          <p:cNvPr id="3" name="Picture 2">
            <a:extLst>
              <a:ext uri="{FF2B5EF4-FFF2-40B4-BE49-F238E27FC236}">
                <a16:creationId xmlns:a16="http://schemas.microsoft.com/office/drawing/2014/main" id="{4E2451C8-F79E-4651-BE02-DDE81001FA65}"/>
              </a:ext>
            </a:extLst>
          </p:cNvPr>
          <p:cNvPicPr>
            <a:picLocks noChangeAspect="1"/>
          </p:cNvPicPr>
          <p:nvPr/>
        </p:nvPicPr>
        <p:blipFill>
          <a:blip r:embed="rId2"/>
          <a:stretch>
            <a:fillRect/>
          </a:stretch>
        </p:blipFill>
        <p:spPr>
          <a:xfrm>
            <a:off x="652055" y="1235122"/>
            <a:ext cx="9733891" cy="5690921"/>
          </a:xfrm>
          <a:prstGeom prst="rect">
            <a:avLst/>
          </a:prstGeom>
        </p:spPr>
      </p:pic>
      <p:sp>
        <p:nvSpPr>
          <p:cNvPr id="9" name="TextBox 8">
            <a:extLst>
              <a:ext uri="{FF2B5EF4-FFF2-40B4-BE49-F238E27FC236}">
                <a16:creationId xmlns:a16="http://schemas.microsoft.com/office/drawing/2014/main" id="{24208217-7F93-4AEB-9C8C-A04A3AC0B099}"/>
              </a:ext>
            </a:extLst>
          </p:cNvPr>
          <p:cNvSpPr txBox="1"/>
          <p:nvPr/>
        </p:nvSpPr>
        <p:spPr>
          <a:xfrm>
            <a:off x="984699" y="3085072"/>
            <a:ext cx="4904311"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User can go to any Month &amp; Day for images</a:t>
            </a:r>
          </a:p>
        </p:txBody>
      </p:sp>
      <p:cxnSp>
        <p:nvCxnSpPr>
          <p:cNvPr id="8" name="Straight Arrow Connector 7">
            <a:extLst>
              <a:ext uri="{FF2B5EF4-FFF2-40B4-BE49-F238E27FC236}">
                <a16:creationId xmlns:a16="http://schemas.microsoft.com/office/drawing/2014/main" id="{B7EE61FC-2095-46CC-A5C9-CE114B5079F5}"/>
              </a:ext>
            </a:extLst>
          </p:cNvPr>
          <p:cNvCxnSpPr>
            <a:cxnSpLocks/>
          </p:cNvCxnSpPr>
          <p:nvPr/>
        </p:nvCxnSpPr>
        <p:spPr>
          <a:xfrm flipH="1">
            <a:off x="807720" y="3403297"/>
            <a:ext cx="2565211" cy="105440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3877767-F51D-46DA-B0B3-3AA7A1D211AE}"/>
              </a:ext>
            </a:extLst>
          </p:cNvPr>
          <p:cNvCxnSpPr>
            <a:cxnSpLocks/>
          </p:cNvCxnSpPr>
          <p:nvPr/>
        </p:nvCxnSpPr>
        <p:spPr>
          <a:xfrm flipH="1" flipV="1">
            <a:off x="2994660" y="2217420"/>
            <a:ext cx="1323152" cy="97251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CDD3DE3-D983-EE66-8002-32F827AC67A1}"/>
              </a:ext>
            </a:extLst>
          </p:cNvPr>
          <p:cNvPicPr>
            <a:picLocks noChangeAspect="1"/>
          </p:cNvPicPr>
          <p:nvPr/>
        </p:nvPicPr>
        <p:blipFill>
          <a:blip r:embed="rId3"/>
          <a:stretch>
            <a:fillRect/>
          </a:stretch>
        </p:blipFill>
        <p:spPr>
          <a:xfrm>
            <a:off x="38100" y="0"/>
            <a:ext cx="969828" cy="1175152"/>
          </a:xfrm>
          <a:prstGeom prst="rect">
            <a:avLst/>
          </a:prstGeom>
        </p:spPr>
      </p:pic>
    </p:spTree>
    <p:extLst>
      <p:ext uri="{BB962C8B-B14F-4D97-AF65-F5344CB8AC3E}">
        <p14:creationId xmlns:p14="http://schemas.microsoft.com/office/powerpoint/2010/main" val="27252560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02DE8D-B760-44A4-B448-8B5BE2D44FDE}"/>
              </a:ext>
            </a:extLst>
          </p:cNvPr>
          <p:cNvPicPr>
            <a:picLocks noChangeAspect="1"/>
          </p:cNvPicPr>
          <p:nvPr/>
        </p:nvPicPr>
        <p:blipFill>
          <a:blip r:embed="rId2"/>
          <a:stretch>
            <a:fillRect/>
          </a:stretch>
        </p:blipFill>
        <p:spPr>
          <a:xfrm>
            <a:off x="726376" y="1157082"/>
            <a:ext cx="10465718" cy="5710923"/>
          </a:xfrm>
          <a:prstGeom prst="rect">
            <a:avLst/>
          </a:prstGeom>
        </p:spPr>
      </p:pic>
      <p:sp>
        <p:nvSpPr>
          <p:cNvPr id="5" name="TextBox 4"/>
          <p:cNvSpPr txBox="1"/>
          <p:nvPr/>
        </p:nvSpPr>
        <p:spPr>
          <a:xfrm>
            <a:off x="1094084" y="0"/>
            <a:ext cx="7968848"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Creating a PDF Focused Learning Object:</a:t>
            </a:r>
          </a:p>
        </p:txBody>
      </p:sp>
      <p:pic>
        <p:nvPicPr>
          <p:cNvPr id="3" name="Picture 2">
            <a:extLst>
              <a:ext uri="{FF2B5EF4-FFF2-40B4-BE49-F238E27FC236}">
                <a16:creationId xmlns:a16="http://schemas.microsoft.com/office/drawing/2014/main" id="{8D4E5E66-A916-1092-A7C9-EF9B89250FD3}"/>
              </a:ext>
            </a:extLst>
          </p:cNvPr>
          <p:cNvPicPr>
            <a:picLocks noChangeAspect="1"/>
          </p:cNvPicPr>
          <p:nvPr/>
        </p:nvPicPr>
        <p:blipFill>
          <a:blip r:embed="rId3"/>
          <a:stretch>
            <a:fillRect/>
          </a:stretch>
        </p:blipFill>
        <p:spPr>
          <a:xfrm>
            <a:off x="38100" y="0"/>
            <a:ext cx="969828" cy="1175152"/>
          </a:xfrm>
          <a:prstGeom prst="rect">
            <a:avLst/>
          </a:prstGeom>
        </p:spPr>
      </p:pic>
    </p:spTree>
    <p:extLst>
      <p:ext uri="{BB962C8B-B14F-4D97-AF65-F5344CB8AC3E}">
        <p14:creationId xmlns:p14="http://schemas.microsoft.com/office/powerpoint/2010/main" val="6395037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09984" y="0"/>
            <a:ext cx="7968848"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Creating a PDF Focused Learning Object:</a:t>
            </a:r>
          </a:p>
        </p:txBody>
      </p:sp>
      <p:pic>
        <p:nvPicPr>
          <p:cNvPr id="3" name="Picture 2">
            <a:extLst>
              <a:ext uri="{FF2B5EF4-FFF2-40B4-BE49-F238E27FC236}">
                <a16:creationId xmlns:a16="http://schemas.microsoft.com/office/drawing/2014/main" id="{4CBF30B4-FCC2-4E42-A7A8-C9B0D313B880}"/>
              </a:ext>
            </a:extLst>
          </p:cNvPr>
          <p:cNvPicPr>
            <a:picLocks noChangeAspect="1"/>
          </p:cNvPicPr>
          <p:nvPr/>
        </p:nvPicPr>
        <p:blipFill>
          <a:blip r:embed="rId2"/>
          <a:stretch>
            <a:fillRect/>
          </a:stretch>
        </p:blipFill>
        <p:spPr>
          <a:xfrm>
            <a:off x="1092887" y="1052812"/>
            <a:ext cx="10289346" cy="5797105"/>
          </a:xfrm>
          <a:prstGeom prst="rect">
            <a:avLst/>
          </a:prstGeom>
        </p:spPr>
      </p:pic>
      <p:pic>
        <p:nvPicPr>
          <p:cNvPr id="2" name="Picture 1">
            <a:extLst>
              <a:ext uri="{FF2B5EF4-FFF2-40B4-BE49-F238E27FC236}">
                <a16:creationId xmlns:a16="http://schemas.microsoft.com/office/drawing/2014/main" id="{E93C0AE0-0494-535B-E026-B658B4ABC773}"/>
              </a:ext>
            </a:extLst>
          </p:cNvPr>
          <p:cNvPicPr>
            <a:picLocks noChangeAspect="1"/>
          </p:cNvPicPr>
          <p:nvPr/>
        </p:nvPicPr>
        <p:blipFill>
          <a:blip r:embed="rId3"/>
          <a:stretch>
            <a:fillRect/>
          </a:stretch>
        </p:blipFill>
        <p:spPr>
          <a:xfrm>
            <a:off x="38100" y="0"/>
            <a:ext cx="969828" cy="1175152"/>
          </a:xfrm>
          <a:prstGeom prst="rect">
            <a:avLst/>
          </a:prstGeom>
        </p:spPr>
      </p:pic>
    </p:spTree>
    <p:extLst>
      <p:ext uri="{BB962C8B-B14F-4D97-AF65-F5344CB8AC3E}">
        <p14:creationId xmlns:p14="http://schemas.microsoft.com/office/powerpoint/2010/main" val="5474162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48358" y="8083"/>
            <a:ext cx="7968848"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Creating a PDF Focused Learning Object:</a:t>
            </a:r>
          </a:p>
        </p:txBody>
      </p:sp>
      <p:pic>
        <p:nvPicPr>
          <p:cNvPr id="2" name="Picture 1">
            <a:extLst>
              <a:ext uri="{FF2B5EF4-FFF2-40B4-BE49-F238E27FC236}">
                <a16:creationId xmlns:a16="http://schemas.microsoft.com/office/drawing/2014/main" id="{B1785E91-DFEC-4350-9E12-0D89E5ADFEAD}"/>
              </a:ext>
            </a:extLst>
          </p:cNvPr>
          <p:cNvPicPr>
            <a:picLocks noChangeAspect="1"/>
          </p:cNvPicPr>
          <p:nvPr/>
        </p:nvPicPr>
        <p:blipFill>
          <a:blip r:embed="rId2"/>
          <a:stretch>
            <a:fillRect/>
          </a:stretch>
        </p:blipFill>
        <p:spPr>
          <a:xfrm>
            <a:off x="1554323" y="1155282"/>
            <a:ext cx="9800614" cy="5694635"/>
          </a:xfrm>
          <a:prstGeom prst="rect">
            <a:avLst/>
          </a:prstGeom>
        </p:spPr>
      </p:pic>
      <p:pic>
        <p:nvPicPr>
          <p:cNvPr id="3" name="Picture 2">
            <a:extLst>
              <a:ext uri="{FF2B5EF4-FFF2-40B4-BE49-F238E27FC236}">
                <a16:creationId xmlns:a16="http://schemas.microsoft.com/office/drawing/2014/main" id="{2E068E21-70A9-4325-27CA-C801E830DE0F}"/>
              </a:ext>
            </a:extLst>
          </p:cNvPr>
          <p:cNvPicPr>
            <a:picLocks noChangeAspect="1"/>
          </p:cNvPicPr>
          <p:nvPr/>
        </p:nvPicPr>
        <p:blipFill>
          <a:blip r:embed="rId3"/>
          <a:stretch>
            <a:fillRect/>
          </a:stretch>
        </p:blipFill>
        <p:spPr>
          <a:xfrm>
            <a:off x="38100" y="0"/>
            <a:ext cx="969828" cy="1175152"/>
          </a:xfrm>
          <a:prstGeom prst="rect">
            <a:avLst/>
          </a:prstGeom>
        </p:spPr>
      </p:pic>
    </p:spTree>
    <p:extLst>
      <p:ext uri="{BB962C8B-B14F-4D97-AF65-F5344CB8AC3E}">
        <p14:creationId xmlns:p14="http://schemas.microsoft.com/office/powerpoint/2010/main" val="8190327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708" y="1143775"/>
            <a:ext cx="11518134" cy="2246769"/>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One of the common tools that our Industrial Technology Instructors use is a simple Panasonic Point and Shoot camera.  It is small with a zooming lens, with a removeable SD card, and a very sensitive internal microphone.  The inverting tripod allows us to position the camera upside down to shoot onto an object or whiteboard (laying on a desktop).  One of the most powerful features is the Panasonic Image app that runs on the smartphone.  The camera has its own </a:t>
            </a:r>
            <a:r>
              <a:rPr lang="en-US" sz="2000" dirty="0" err="1">
                <a:solidFill>
                  <a:srgbClr val="0070C0"/>
                </a:solidFill>
                <a:latin typeface="Times New Roman" panose="02020603050405020304" pitchFamily="18" charset="0"/>
                <a:cs typeface="Times New Roman" panose="02020603050405020304" pitchFamily="18" charset="0"/>
              </a:rPr>
              <a:t>WiFi</a:t>
            </a:r>
            <a:r>
              <a:rPr lang="en-US" sz="2000" dirty="0">
                <a:solidFill>
                  <a:srgbClr val="0070C0"/>
                </a:solidFill>
                <a:latin typeface="Times New Roman" panose="02020603050405020304" pitchFamily="18" charset="0"/>
                <a:cs typeface="Times New Roman" panose="02020603050405020304" pitchFamily="18" charset="0"/>
              </a:rPr>
              <a:t> portal, thus the phone connects to it, then the image app controls the camera zooming, taking photos and taking videos.  The SD card is removed then put into a port on the computer where it is then transferred to the HD, and produced with the Camtasia Producer software.</a:t>
            </a:r>
          </a:p>
        </p:txBody>
      </p:sp>
      <p:sp>
        <p:nvSpPr>
          <p:cNvPr id="5" name="TextBox 4"/>
          <p:cNvSpPr txBox="1"/>
          <p:nvPr/>
        </p:nvSpPr>
        <p:spPr>
          <a:xfrm>
            <a:off x="1224399" y="0"/>
            <a:ext cx="5675785"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Cameras for Creating Videos:</a:t>
            </a:r>
          </a:p>
        </p:txBody>
      </p:sp>
      <p:pic>
        <p:nvPicPr>
          <p:cNvPr id="2" name="Picture 1">
            <a:extLst>
              <a:ext uri="{FF2B5EF4-FFF2-40B4-BE49-F238E27FC236}">
                <a16:creationId xmlns:a16="http://schemas.microsoft.com/office/drawing/2014/main" id="{D665840F-462D-431B-94F6-EF83E96F28DB}"/>
              </a:ext>
            </a:extLst>
          </p:cNvPr>
          <p:cNvPicPr>
            <a:picLocks noChangeAspect="1"/>
          </p:cNvPicPr>
          <p:nvPr/>
        </p:nvPicPr>
        <p:blipFill>
          <a:blip r:embed="rId2"/>
          <a:stretch>
            <a:fillRect/>
          </a:stretch>
        </p:blipFill>
        <p:spPr>
          <a:xfrm>
            <a:off x="529253" y="4028176"/>
            <a:ext cx="3585547" cy="2571000"/>
          </a:xfrm>
          <a:prstGeom prst="rect">
            <a:avLst/>
          </a:prstGeom>
        </p:spPr>
      </p:pic>
      <p:pic>
        <p:nvPicPr>
          <p:cNvPr id="3" name="Picture 2">
            <a:extLst>
              <a:ext uri="{FF2B5EF4-FFF2-40B4-BE49-F238E27FC236}">
                <a16:creationId xmlns:a16="http://schemas.microsoft.com/office/drawing/2014/main" id="{84754A4B-0DFB-4023-80E7-91F60F59318A}"/>
              </a:ext>
            </a:extLst>
          </p:cNvPr>
          <p:cNvPicPr>
            <a:picLocks noChangeAspect="1"/>
          </p:cNvPicPr>
          <p:nvPr/>
        </p:nvPicPr>
        <p:blipFill>
          <a:blip r:embed="rId3"/>
          <a:stretch>
            <a:fillRect/>
          </a:stretch>
        </p:blipFill>
        <p:spPr>
          <a:xfrm>
            <a:off x="5012962" y="4028176"/>
            <a:ext cx="2540760" cy="2699749"/>
          </a:xfrm>
          <a:prstGeom prst="rect">
            <a:avLst/>
          </a:prstGeom>
        </p:spPr>
      </p:pic>
      <p:pic>
        <p:nvPicPr>
          <p:cNvPr id="7" name="Picture 6">
            <a:extLst>
              <a:ext uri="{FF2B5EF4-FFF2-40B4-BE49-F238E27FC236}">
                <a16:creationId xmlns:a16="http://schemas.microsoft.com/office/drawing/2014/main" id="{7A27E678-5D2C-41D4-83B0-28D744C923F3}"/>
              </a:ext>
            </a:extLst>
          </p:cNvPr>
          <p:cNvPicPr>
            <a:picLocks noChangeAspect="1"/>
          </p:cNvPicPr>
          <p:nvPr/>
        </p:nvPicPr>
        <p:blipFill>
          <a:blip r:embed="rId4"/>
          <a:stretch>
            <a:fillRect/>
          </a:stretch>
        </p:blipFill>
        <p:spPr>
          <a:xfrm>
            <a:off x="8719734" y="3978914"/>
            <a:ext cx="1925663" cy="2798271"/>
          </a:xfrm>
          <a:prstGeom prst="rect">
            <a:avLst/>
          </a:prstGeom>
        </p:spPr>
      </p:pic>
      <p:sp>
        <p:nvSpPr>
          <p:cNvPr id="9" name="TextBox 8">
            <a:extLst>
              <a:ext uri="{FF2B5EF4-FFF2-40B4-BE49-F238E27FC236}">
                <a16:creationId xmlns:a16="http://schemas.microsoft.com/office/drawing/2014/main" id="{24208217-7F93-4AEB-9C8C-A04A3AC0B099}"/>
              </a:ext>
            </a:extLst>
          </p:cNvPr>
          <p:cNvSpPr txBox="1"/>
          <p:nvPr/>
        </p:nvSpPr>
        <p:spPr>
          <a:xfrm>
            <a:off x="310775" y="3574734"/>
            <a:ext cx="3499676" cy="400110"/>
          </a:xfrm>
          <a:prstGeom prst="rect">
            <a:avLst/>
          </a:prstGeom>
          <a:noFill/>
        </p:spPr>
        <p:txBody>
          <a:bodyPr wrap="non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Panasonic Lumix Point &amp; Shoot</a:t>
            </a:r>
          </a:p>
        </p:txBody>
      </p:sp>
      <p:sp>
        <p:nvSpPr>
          <p:cNvPr id="10" name="TextBox 9">
            <a:extLst>
              <a:ext uri="{FF2B5EF4-FFF2-40B4-BE49-F238E27FC236}">
                <a16:creationId xmlns:a16="http://schemas.microsoft.com/office/drawing/2014/main" id="{69A09C0C-BC42-45C2-B942-245AA461795C}"/>
              </a:ext>
            </a:extLst>
          </p:cNvPr>
          <p:cNvSpPr txBox="1"/>
          <p:nvPr/>
        </p:nvSpPr>
        <p:spPr>
          <a:xfrm>
            <a:off x="5040986" y="3574734"/>
            <a:ext cx="1969578" cy="400110"/>
          </a:xfrm>
          <a:prstGeom prst="rect">
            <a:avLst/>
          </a:prstGeom>
          <a:noFill/>
        </p:spPr>
        <p:txBody>
          <a:bodyPr wrap="non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Inverting Tri-Pod</a:t>
            </a:r>
          </a:p>
        </p:txBody>
      </p:sp>
      <p:sp>
        <p:nvSpPr>
          <p:cNvPr id="12" name="TextBox 11">
            <a:extLst>
              <a:ext uri="{FF2B5EF4-FFF2-40B4-BE49-F238E27FC236}">
                <a16:creationId xmlns:a16="http://schemas.microsoft.com/office/drawing/2014/main" id="{B3F91C6E-5A4F-41DA-B195-A6D3CAC5CB2B}"/>
              </a:ext>
            </a:extLst>
          </p:cNvPr>
          <p:cNvSpPr txBox="1"/>
          <p:nvPr/>
        </p:nvSpPr>
        <p:spPr>
          <a:xfrm>
            <a:off x="7712420" y="3574734"/>
            <a:ext cx="3799695" cy="400110"/>
          </a:xfrm>
          <a:prstGeom prst="rect">
            <a:avLst/>
          </a:prstGeom>
          <a:noFill/>
        </p:spPr>
        <p:txBody>
          <a:bodyPr wrap="non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Panasonic Image Smart Phone App</a:t>
            </a:r>
          </a:p>
        </p:txBody>
      </p:sp>
      <p:pic>
        <p:nvPicPr>
          <p:cNvPr id="8" name="Picture 7">
            <a:extLst>
              <a:ext uri="{FF2B5EF4-FFF2-40B4-BE49-F238E27FC236}">
                <a16:creationId xmlns:a16="http://schemas.microsoft.com/office/drawing/2014/main" id="{95B4D27A-F868-D3AA-12B2-C991218F4FFF}"/>
              </a:ext>
            </a:extLst>
          </p:cNvPr>
          <p:cNvPicPr>
            <a:picLocks noChangeAspect="1"/>
          </p:cNvPicPr>
          <p:nvPr/>
        </p:nvPicPr>
        <p:blipFill>
          <a:blip r:embed="rId5"/>
          <a:stretch>
            <a:fillRect/>
          </a:stretch>
        </p:blipFill>
        <p:spPr>
          <a:xfrm>
            <a:off x="38100" y="0"/>
            <a:ext cx="969828" cy="1175152"/>
          </a:xfrm>
          <a:prstGeom prst="rect">
            <a:avLst/>
          </a:prstGeom>
        </p:spPr>
      </p:pic>
    </p:spTree>
    <p:extLst>
      <p:ext uri="{BB962C8B-B14F-4D97-AF65-F5344CB8AC3E}">
        <p14:creationId xmlns:p14="http://schemas.microsoft.com/office/powerpoint/2010/main" val="24454960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A587EE-FFE4-460E-90ED-2817FEBA9E2F}"/>
              </a:ext>
            </a:extLst>
          </p:cNvPr>
          <p:cNvPicPr>
            <a:picLocks noChangeAspect="1"/>
          </p:cNvPicPr>
          <p:nvPr/>
        </p:nvPicPr>
        <p:blipFill>
          <a:blip r:embed="rId2"/>
          <a:stretch>
            <a:fillRect/>
          </a:stretch>
        </p:blipFill>
        <p:spPr>
          <a:xfrm>
            <a:off x="3060307" y="2670115"/>
            <a:ext cx="5532417" cy="4187885"/>
          </a:xfrm>
          <a:prstGeom prst="rect">
            <a:avLst/>
          </a:prstGeom>
        </p:spPr>
      </p:pic>
      <p:sp>
        <p:nvSpPr>
          <p:cNvPr id="4" name="TextBox 3"/>
          <p:cNvSpPr txBox="1"/>
          <p:nvPr/>
        </p:nvSpPr>
        <p:spPr>
          <a:xfrm>
            <a:off x="266708" y="1342327"/>
            <a:ext cx="11518134" cy="1015663"/>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I also use a high-end camera when I need to use different lenses, use different lighting filters and want higher quality images and videos.  This is primarily if I am doing something for a vendor who needs a little higher quality than for instruction.  I can get UHD 4K video quality.  Usually, $700+.  It also has a removeable SD.</a:t>
            </a:r>
          </a:p>
        </p:txBody>
      </p:sp>
      <p:sp>
        <p:nvSpPr>
          <p:cNvPr id="5" name="TextBox 4"/>
          <p:cNvSpPr txBox="1"/>
          <p:nvPr/>
        </p:nvSpPr>
        <p:spPr>
          <a:xfrm>
            <a:off x="1306624" y="0"/>
            <a:ext cx="5675785"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Cameras for Creating Videos:</a:t>
            </a:r>
          </a:p>
        </p:txBody>
      </p:sp>
      <p:sp>
        <p:nvSpPr>
          <p:cNvPr id="9" name="TextBox 8">
            <a:extLst>
              <a:ext uri="{FF2B5EF4-FFF2-40B4-BE49-F238E27FC236}">
                <a16:creationId xmlns:a16="http://schemas.microsoft.com/office/drawing/2014/main" id="{24208217-7F93-4AEB-9C8C-A04A3AC0B099}"/>
              </a:ext>
            </a:extLst>
          </p:cNvPr>
          <p:cNvSpPr txBox="1"/>
          <p:nvPr/>
        </p:nvSpPr>
        <p:spPr>
          <a:xfrm>
            <a:off x="2492776" y="2701856"/>
            <a:ext cx="2843499"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Olympus E-M10 Mark III</a:t>
            </a:r>
          </a:p>
        </p:txBody>
      </p:sp>
      <p:pic>
        <p:nvPicPr>
          <p:cNvPr id="2" name="Picture 1">
            <a:extLst>
              <a:ext uri="{FF2B5EF4-FFF2-40B4-BE49-F238E27FC236}">
                <a16:creationId xmlns:a16="http://schemas.microsoft.com/office/drawing/2014/main" id="{3EA1A4D9-D081-FEB1-6451-2CB7A121FB90}"/>
              </a:ext>
            </a:extLst>
          </p:cNvPr>
          <p:cNvPicPr>
            <a:picLocks noChangeAspect="1"/>
          </p:cNvPicPr>
          <p:nvPr/>
        </p:nvPicPr>
        <p:blipFill>
          <a:blip r:embed="rId3"/>
          <a:stretch>
            <a:fillRect/>
          </a:stretch>
        </p:blipFill>
        <p:spPr>
          <a:xfrm>
            <a:off x="38100" y="0"/>
            <a:ext cx="969828" cy="1175152"/>
          </a:xfrm>
          <a:prstGeom prst="rect">
            <a:avLst/>
          </a:prstGeom>
        </p:spPr>
      </p:pic>
    </p:spTree>
    <p:extLst>
      <p:ext uri="{BB962C8B-B14F-4D97-AF65-F5344CB8AC3E}">
        <p14:creationId xmlns:p14="http://schemas.microsoft.com/office/powerpoint/2010/main" val="16275196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75384C-8503-4C88-9DB8-C4AAD5AF1943}"/>
              </a:ext>
            </a:extLst>
          </p:cNvPr>
          <p:cNvPicPr>
            <a:picLocks noChangeAspect="1"/>
          </p:cNvPicPr>
          <p:nvPr/>
        </p:nvPicPr>
        <p:blipFill>
          <a:blip r:embed="rId2"/>
          <a:stretch>
            <a:fillRect/>
          </a:stretch>
        </p:blipFill>
        <p:spPr>
          <a:xfrm>
            <a:off x="97192" y="2543235"/>
            <a:ext cx="5609289" cy="2854522"/>
          </a:xfrm>
          <a:prstGeom prst="rect">
            <a:avLst/>
          </a:prstGeom>
        </p:spPr>
      </p:pic>
      <p:sp>
        <p:nvSpPr>
          <p:cNvPr id="4" name="TextBox 3"/>
          <p:cNvSpPr txBox="1"/>
          <p:nvPr/>
        </p:nvSpPr>
        <p:spPr>
          <a:xfrm>
            <a:off x="266708" y="1218572"/>
            <a:ext cx="11518134" cy="1323439"/>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The SD cards will be used in most cameras to store the videos and pictures that are taken with the camera.  I seldom use an SD less than 128GB in size, because they will fill up quickly.  Remove the SD from the camera and connect it to the computer, to load the videos and images, so you can use the software tools to develop the learning objects</a:t>
            </a:r>
          </a:p>
        </p:txBody>
      </p:sp>
      <p:sp>
        <p:nvSpPr>
          <p:cNvPr id="5" name="TextBox 4"/>
          <p:cNvSpPr txBox="1"/>
          <p:nvPr/>
        </p:nvSpPr>
        <p:spPr>
          <a:xfrm>
            <a:off x="1253495" y="42701"/>
            <a:ext cx="8407302"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SD Cards for Recording Videos and Images:</a:t>
            </a:r>
          </a:p>
        </p:txBody>
      </p:sp>
      <p:pic>
        <p:nvPicPr>
          <p:cNvPr id="6" name="Picture 5">
            <a:extLst>
              <a:ext uri="{FF2B5EF4-FFF2-40B4-BE49-F238E27FC236}">
                <a16:creationId xmlns:a16="http://schemas.microsoft.com/office/drawing/2014/main" id="{B14ECE4C-3CFA-4E48-9AF8-7F89ACA48A65}"/>
              </a:ext>
            </a:extLst>
          </p:cNvPr>
          <p:cNvPicPr>
            <a:picLocks noChangeAspect="1"/>
          </p:cNvPicPr>
          <p:nvPr/>
        </p:nvPicPr>
        <p:blipFill>
          <a:blip r:embed="rId3"/>
          <a:stretch>
            <a:fillRect/>
          </a:stretch>
        </p:blipFill>
        <p:spPr>
          <a:xfrm>
            <a:off x="9393984" y="6229429"/>
            <a:ext cx="2714286" cy="628571"/>
          </a:xfrm>
          <a:prstGeom prst="rect">
            <a:avLst/>
          </a:prstGeom>
        </p:spPr>
      </p:pic>
      <p:sp>
        <p:nvSpPr>
          <p:cNvPr id="9" name="TextBox 8">
            <a:extLst>
              <a:ext uri="{FF2B5EF4-FFF2-40B4-BE49-F238E27FC236}">
                <a16:creationId xmlns:a16="http://schemas.microsoft.com/office/drawing/2014/main" id="{24208217-7F93-4AEB-9C8C-A04A3AC0B099}"/>
              </a:ext>
            </a:extLst>
          </p:cNvPr>
          <p:cNvSpPr txBox="1"/>
          <p:nvPr/>
        </p:nvSpPr>
        <p:spPr>
          <a:xfrm>
            <a:off x="1699948" y="5382947"/>
            <a:ext cx="2403776"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SD Cards: GigaBytes</a:t>
            </a:r>
          </a:p>
        </p:txBody>
      </p:sp>
      <p:pic>
        <p:nvPicPr>
          <p:cNvPr id="3" name="Picture 2">
            <a:extLst>
              <a:ext uri="{FF2B5EF4-FFF2-40B4-BE49-F238E27FC236}">
                <a16:creationId xmlns:a16="http://schemas.microsoft.com/office/drawing/2014/main" id="{9A8ECDC8-4A4D-4EC1-910D-A29D643AB9F2}"/>
              </a:ext>
            </a:extLst>
          </p:cNvPr>
          <p:cNvPicPr>
            <a:picLocks noChangeAspect="1"/>
          </p:cNvPicPr>
          <p:nvPr/>
        </p:nvPicPr>
        <p:blipFill>
          <a:blip r:embed="rId4"/>
          <a:stretch>
            <a:fillRect/>
          </a:stretch>
        </p:blipFill>
        <p:spPr>
          <a:xfrm>
            <a:off x="5326496" y="3611020"/>
            <a:ext cx="6857032" cy="3238897"/>
          </a:xfrm>
          <a:prstGeom prst="rect">
            <a:avLst/>
          </a:prstGeom>
        </p:spPr>
      </p:pic>
      <p:sp>
        <p:nvSpPr>
          <p:cNvPr id="11" name="TextBox 10">
            <a:extLst>
              <a:ext uri="{FF2B5EF4-FFF2-40B4-BE49-F238E27FC236}">
                <a16:creationId xmlns:a16="http://schemas.microsoft.com/office/drawing/2014/main" id="{7E637263-1A30-4248-9908-4A0CF0DCDA5D}"/>
              </a:ext>
            </a:extLst>
          </p:cNvPr>
          <p:cNvSpPr txBox="1"/>
          <p:nvPr/>
        </p:nvSpPr>
        <p:spPr>
          <a:xfrm>
            <a:off x="7795948" y="3202827"/>
            <a:ext cx="2403776"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SD to USB Interface</a:t>
            </a:r>
          </a:p>
        </p:txBody>
      </p:sp>
      <p:pic>
        <p:nvPicPr>
          <p:cNvPr id="7" name="Picture 6">
            <a:extLst>
              <a:ext uri="{FF2B5EF4-FFF2-40B4-BE49-F238E27FC236}">
                <a16:creationId xmlns:a16="http://schemas.microsoft.com/office/drawing/2014/main" id="{385877B8-0F11-8A94-CCDC-837DB66848FF}"/>
              </a:ext>
            </a:extLst>
          </p:cNvPr>
          <p:cNvPicPr>
            <a:picLocks noChangeAspect="1"/>
          </p:cNvPicPr>
          <p:nvPr/>
        </p:nvPicPr>
        <p:blipFill>
          <a:blip r:embed="rId5"/>
          <a:stretch>
            <a:fillRect/>
          </a:stretch>
        </p:blipFill>
        <p:spPr>
          <a:xfrm>
            <a:off x="38100" y="0"/>
            <a:ext cx="969828" cy="1175152"/>
          </a:xfrm>
          <a:prstGeom prst="rect">
            <a:avLst/>
          </a:prstGeom>
        </p:spPr>
      </p:pic>
    </p:spTree>
    <p:extLst>
      <p:ext uri="{BB962C8B-B14F-4D97-AF65-F5344CB8AC3E}">
        <p14:creationId xmlns:p14="http://schemas.microsoft.com/office/powerpoint/2010/main" val="36373603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43154" y="53443"/>
            <a:ext cx="3249608"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GoPro Cameras:</a:t>
            </a:r>
          </a:p>
        </p:txBody>
      </p:sp>
      <p:pic>
        <p:nvPicPr>
          <p:cNvPr id="2" name="Picture 1">
            <a:extLst>
              <a:ext uri="{FF2B5EF4-FFF2-40B4-BE49-F238E27FC236}">
                <a16:creationId xmlns:a16="http://schemas.microsoft.com/office/drawing/2014/main" id="{AFE19003-DFCE-49AD-A5D3-FC67F41FC567}"/>
              </a:ext>
            </a:extLst>
          </p:cNvPr>
          <p:cNvPicPr>
            <a:picLocks noChangeAspect="1"/>
          </p:cNvPicPr>
          <p:nvPr/>
        </p:nvPicPr>
        <p:blipFill>
          <a:blip r:embed="rId2"/>
          <a:stretch>
            <a:fillRect/>
          </a:stretch>
        </p:blipFill>
        <p:spPr>
          <a:xfrm>
            <a:off x="125088" y="1364376"/>
            <a:ext cx="5402255" cy="5503548"/>
          </a:xfrm>
          <a:prstGeom prst="rect">
            <a:avLst/>
          </a:prstGeom>
        </p:spPr>
      </p:pic>
      <p:pic>
        <p:nvPicPr>
          <p:cNvPr id="3" name="Picture 2">
            <a:extLst>
              <a:ext uri="{FF2B5EF4-FFF2-40B4-BE49-F238E27FC236}">
                <a16:creationId xmlns:a16="http://schemas.microsoft.com/office/drawing/2014/main" id="{8F29C466-A3DB-4D15-961C-8837C4514693}"/>
              </a:ext>
            </a:extLst>
          </p:cNvPr>
          <p:cNvPicPr>
            <a:picLocks noChangeAspect="1"/>
          </p:cNvPicPr>
          <p:nvPr/>
        </p:nvPicPr>
        <p:blipFill>
          <a:blip r:embed="rId3"/>
          <a:stretch>
            <a:fillRect/>
          </a:stretch>
        </p:blipFill>
        <p:spPr>
          <a:xfrm>
            <a:off x="6557916" y="1265942"/>
            <a:ext cx="4653720" cy="5604074"/>
          </a:xfrm>
          <a:prstGeom prst="rect">
            <a:avLst/>
          </a:prstGeom>
        </p:spPr>
      </p:pic>
      <p:pic>
        <p:nvPicPr>
          <p:cNvPr id="4" name="Picture 3">
            <a:extLst>
              <a:ext uri="{FF2B5EF4-FFF2-40B4-BE49-F238E27FC236}">
                <a16:creationId xmlns:a16="http://schemas.microsoft.com/office/drawing/2014/main" id="{04348BAE-8997-2B69-0370-B7B1B9426EB1}"/>
              </a:ext>
            </a:extLst>
          </p:cNvPr>
          <p:cNvPicPr>
            <a:picLocks noChangeAspect="1"/>
          </p:cNvPicPr>
          <p:nvPr/>
        </p:nvPicPr>
        <p:blipFill>
          <a:blip r:embed="rId4"/>
          <a:stretch>
            <a:fillRect/>
          </a:stretch>
        </p:blipFill>
        <p:spPr>
          <a:xfrm>
            <a:off x="38100" y="0"/>
            <a:ext cx="969828" cy="1175152"/>
          </a:xfrm>
          <a:prstGeom prst="rect">
            <a:avLst/>
          </a:prstGeom>
        </p:spPr>
      </p:pic>
    </p:spTree>
    <p:extLst>
      <p:ext uri="{BB962C8B-B14F-4D97-AF65-F5344CB8AC3E}">
        <p14:creationId xmlns:p14="http://schemas.microsoft.com/office/powerpoint/2010/main" val="28020648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43154" y="53443"/>
            <a:ext cx="3659976"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ORDRO Cameras:</a:t>
            </a:r>
          </a:p>
        </p:txBody>
      </p:sp>
      <p:pic>
        <p:nvPicPr>
          <p:cNvPr id="4" name="Picture 3">
            <a:extLst>
              <a:ext uri="{FF2B5EF4-FFF2-40B4-BE49-F238E27FC236}">
                <a16:creationId xmlns:a16="http://schemas.microsoft.com/office/drawing/2014/main" id="{04348BAE-8997-2B69-0370-B7B1B9426EB1}"/>
              </a:ext>
            </a:extLst>
          </p:cNvPr>
          <p:cNvPicPr>
            <a:picLocks noChangeAspect="1"/>
          </p:cNvPicPr>
          <p:nvPr/>
        </p:nvPicPr>
        <p:blipFill>
          <a:blip r:embed="rId2"/>
          <a:stretch>
            <a:fillRect/>
          </a:stretch>
        </p:blipFill>
        <p:spPr>
          <a:xfrm>
            <a:off x="38100" y="0"/>
            <a:ext cx="969828" cy="1175152"/>
          </a:xfrm>
          <a:prstGeom prst="rect">
            <a:avLst/>
          </a:prstGeom>
        </p:spPr>
      </p:pic>
      <p:pic>
        <p:nvPicPr>
          <p:cNvPr id="8" name="Picture 7">
            <a:extLst>
              <a:ext uri="{FF2B5EF4-FFF2-40B4-BE49-F238E27FC236}">
                <a16:creationId xmlns:a16="http://schemas.microsoft.com/office/drawing/2014/main" id="{0A406EFE-F177-566B-F69E-182219473120}"/>
              </a:ext>
            </a:extLst>
          </p:cNvPr>
          <p:cNvPicPr>
            <a:picLocks noChangeAspect="1"/>
          </p:cNvPicPr>
          <p:nvPr/>
        </p:nvPicPr>
        <p:blipFill>
          <a:blip r:embed="rId3"/>
          <a:stretch>
            <a:fillRect/>
          </a:stretch>
        </p:blipFill>
        <p:spPr>
          <a:xfrm>
            <a:off x="106637" y="1298296"/>
            <a:ext cx="11978726" cy="5506261"/>
          </a:xfrm>
          <a:prstGeom prst="rect">
            <a:avLst/>
          </a:prstGeom>
        </p:spPr>
      </p:pic>
    </p:spTree>
    <p:extLst>
      <p:ext uri="{BB962C8B-B14F-4D97-AF65-F5344CB8AC3E}">
        <p14:creationId xmlns:p14="http://schemas.microsoft.com/office/powerpoint/2010/main" val="23036858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3014" y="1175152"/>
            <a:ext cx="10993907" cy="830997"/>
          </a:xfrm>
          <a:prstGeom prst="rect">
            <a:avLst/>
          </a:prstGeom>
          <a:noFill/>
        </p:spPr>
        <p:txBody>
          <a:bodyPr wrap="none" rtlCol="0">
            <a:spAutoFit/>
          </a:bodyPr>
          <a:lstStyle/>
          <a:p>
            <a:r>
              <a:rPr lang="en-US" sz="4800" dirty="0"/>
              <a:t>This Concludes this Instructional Document</a:t>
            </a:r>
          </a:p>
        </p:txBody>
      </p:sp>
      <p:pic>
        <p:nvPicPr>
          <p:cNvPr id="5" name="Picture 4">
            <a:extLst>
              <a:ext uri="{FF2B5EF4-FFF2-40B4-BE49-F238E27FC236}">
                <a16:creationId xmlns:a16="http://schemas.microsoft.com/office/drawing/2014/main" id="{A948658F-DF12-07BD-A1E2-E65C4EB10F1E}"/>
              </a:ext>
            </a:extLst>
          </p:cNvPr>
          <p:cNvPicPr>
            <a:picLocks noChangeAspect="1"/>
          </p:cNvPicPr>
          <p:nvPr/>
        </p:nvPicPr>
        <p:blipFill>
          <a:blip r:embed="rId2"/>
          <a:stretch>
            <a:fillRect/>
          </a:stretch>
        </p:blipFill>
        <p:spPr>
          <a:xfrm>
            <a:off x="1736276" y="2397350"/>
            <a:ext cx="9050179" cy="2885223"/>
          </a:xfrm>
          <a:prstGeom prst="rect">
            <a:avLst/>
          </a:prstGeom>
        </p:spPr>
      </p:pic>
      <p:pic>
        <p:nvPicPr>
          <p:cNvPr id="6" name="Picture 5">
            <a:extLst>
              <a:ext uri="{FF2B5EF4-FFF2-40B4-BE49-F238E27FC236}">
                <a16:creationId xmlns:a16="http://schemas.microsoft.com/office/drawing/2014/main" id="{EF33B1E2-E902-4361-4286-2AC054B130D2}"/>
              </a:ext>
            </a:extLst>
          </p:cNvPr>
          <p:cNvPicPr>
            <a:picLocks noChangeAspect="1"/>
          </p:cNvPicPr>
          <p:nvPr/>
        </p:nvPicPr>
        <p:blipFill>
          <a:blip r:embed="rId3"/>
          <a:stretch>
            <a:fillRect/>
          </a:stretch>
        </p:blipFill>
        <p:spPr>
          <a:xfrm>
            <a:off x="38100" y="0"/>
            <a:ext cx="969828" cy="1175152"/>
          </a:xfrm>
          <a:prstGeom prst="rect">
            <a:avLst/>
          </a:prstGeom>
        </p:spPr>
      </p:pic>
    </p:spTree>
    <p:extLst>
      <p:ext uri="{BB962C8B-B14F-4D97-AF65-F5344CB8AC3E}">
        <p14:creationId xmlns:p14="http://schemas.microsoft.com/office/powerpoint/2010/main" val="3925477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Box 204">
            <a:extLst>
              <a:ext uri="{FF2B5EF4-FFF2-40B4-BE49-F238E27FC236}">
                <a16:creationId xmlns:a16="http://schemas.microsoft.com/office/drawing/2014/main" id="{4DB4DA84-32BB-6802-4A44-B2BC55137AF5}"/>
              </a:ext>
            </a:extLst>
          </p:cNvPr>
          <p:cNvSpPr txBox="1"/>
          <p:nvPr/>
        </p:nvSpPr>
        <p:spPr>
          <a:xfrm>
            <a:off x="1182737" y="94122"/>
            <a:ext cx="6706259" cy="584775"/>
          </a:xfrm>
          <a:prstGeom prst="rect">
            <a:avLst/>
          </a:prstGeom>
          <a:noFill/>
        </p:spPr>
        <p:txBody>
          <a:bodyPr wrap="none" rtlCol="0">
            <a:spAutoFit/>
          </a:bodyPr>
          <a:lstStyle/>
          <a:p>
            <a:r>
              <a:rPr lang="en-US" sz="3200" dirty="0">
                <a:solidFill>
                  <a:srgbClr val="0070C0"/>
                </a:solidFill>
              </a:rPr>
              <a:t>Why is Terra doing the CREATE Project?</a:t>
            </a:r>
          </a:p>
        </p:txBody>
      </p:sp>
      <p:pic>
        <p:nvPicPr>
          <p:cNvPr id="206" name="Picture 205">
            <a:extLst>
              <a:ext uri="{FF2B5EF4-FFF2-40B4-BE49-F238E27FC236}">
                <a16:creationId xmlns:a16="http://schemas.microsoft.com/office/drawing/2014/main" id="{59826A38-7A0E-C13A-0CB9-7B263E4F83B4}"/>
              </a:ext>
            </a:extLst>
          </p:cNvPr>
          <p:cNvPicPr>
            <a:picLocks noChangeAspect="1"/>
          </p:cNvPicPr>
          <p:nvPr/>
        </p:nvPicPr>
        <p:blipFill>
          <a:blip r:embed="rId2"/>
          <a:stretch>
            <a:fillRect/>
          </a:stretch>
        </p:blipFill>
        <p:spPr>
          <a:xfrm>
            <a:off x="38100" y="0"/>
            <a:ext cx="969828" cy="1175152"/>
          </a:xfrm>
          <a:prstGeom prst="rect">
            <a:avLst/>
          </a:prstGeom>
        </p:spPr>
      </p:pic>
      <p:sp>
        <p:nvSpPr>
          <p:cNvPr id="38" name="TextBox 37">
            <a:extLst>
              <a:ext uri="{FF2B5EF4-FFF2-40B4-BE49-F238E27FC236}">
                <a16:creationId xmlns:a16="http://schemas.microsoft.com/office/drawing/2014/main" id="{4E07281E-0276-BEEC-9BAC-3361F1689596}"/>
              </a:ext>
            </a:extLst>
          </p:cNvPr>
          <p:cNvSpPr txBox="1"/>
          <p:nvPr/>
        </p:nvSpPr>
        <p:spPr>
          <a:xfrm>
            <a:off x="3926723" y="1129772"/>
            <a:ext cx="3962273" cy="830997"/>
          </a:xfrm>
          <a:prstGeom prst="rect">
            <a:avLst/>
          </a:prstGeom>
          <a:noFill/>
        </p:spPr>
        <p:txBody>
          <a:bodyPr wrap="square" rtlCol="0">
            <a:spAutoFit/>
          </a:bodyPr>
          <a:lstStyle/>
          <a:p>
            <a:r>
              <a:rPr lang="en-US" sz="4800" b="1" dirty="0">
                <a:solidFill>
                  <a:srgbClr val="C00000"/>
                </a:solidFill>
                <a:latin typeface="Times New Roman" panose="02020603050405020304" pitchFamily="18" charset="0"/>
                <a:cs typeface="Times New Roman" panose="02020603050405020304" pitchFamily="18" charset="0"/>
              </a:rPr>
              <a:t>C R E A T E</a:t>
            </a:r>
            <a:endParaRPr lang="en-US" sz="4800" dirty="0">
              <a:solidFill>
                <a:srgbClr val="C0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913D7A4C-0A1A-263B-60D8-B67418469F43}"/>
              </a:ext>
            </a:extLst>
          </p:cNvPr>
          <p:cNvSpPr txBox="1"/>
          <p:nvPr/>
        </p:nvSpPr>
        <p:spPr>
          <a:xfrm>
            <a:off x="1654175" y="4310910"/>
            <a:ext cx="8921750" cy="461665"/>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NSF </a:t>
            </a:r>
            <a:r>
              <a:rPr lang="en-US" sz="2400" dirty="0">
                <a:solidFill>
                  <a:srgbClr val="0070C0"/>
                </a:solidFill>
                <a:latin typeface="Times New Roman" panose="02020603050405020304" pitchFamily="18" charset="0"/>
                <a:cs typeface="Times New Roman" panose="02020603050405020304" pitchFamily="18" charset="0"/>
              </a:rPr>
              <a:t>uses the phrase: Developing a </a:t>
            </a:r>
            <a:r>
              <a:rPr lang="en-US" sz="2400" b="1" dirty="0">
                <a:solidFill>
                  <a:srgbClr val="0070C0"/>
                </a:solidFill>
                <a:latin typeface="Times New Roman" panose="02020603050405020304" pitchFamily="18" charset="0"/>
                <a:cs typeface="Times New Roman" panose="02020603050405020304" pitchFamily="18" charset="0"/>
              </a:rPr>
              <a:t>More Qualified Technician</a:t>
            </a:r>
          </a:p>
        </p:txBody>
      </p:sp>
      <p:sp>
        <p:nvSpPr>
          <p:cNvPr id="4" name="TextBox 3">
            <a:extLst>
              <a:ext uri="{FF2B5EF4-FFF2-40B4-BE49-F238E27FC236}">
                <a16:creationId xmlns:a16="http://schemas.microsoft.com/office/drawing/2014/main" id="{5FFF162E-480D-D0F1-6222-FE79706CB7FE}"/>
              </a:ext>
            </a:extLst>
          </p:cNvPr>
          <p:cNvSpPr txBox="1"/>
          <p:nvPr/>
        </p:nvSpPr>
        <p:spPr>
          <a:xfrm>
            <a:off x="412750" y="3283234"/>
            <a:ext cx="11404600" cy="461665"/>
          </a:xfrm>
          <a:prstGeom prst="rect">
            <a:avLst/>
          </a:prstGeom>
          <a:noFill/>
        </p:spPr>
        <p:txBody>
          <a:bodyPr wrap="square" rtlCol="0">
            <a:spAutoFit/>
          </a:bodyPr>
          <a:lstStyle/>
          <a:p>
            <a:r>
              <a:rPr lang="en-US" sz="2400" dirty="0">
                <a:solidFill>
                  <a:srgbClr val="0070C0"/>
                </a:solidFill>
                <a:latin typeface="Times New Roman" panose="02020603050405020304" pitchFamily="18" charset="0"/>
                <a:cs typeface="Times New Roman" panose="02020603050405020304" pitchFamily="18" charset="0"/>
              </a:rPr>
              <a:t>Students to develop more applicable </a:t>
            </a:r>
            <a:r>
              <a:rPr lang="en-US" sz="2400" b="1" dirty="0">
                <a:solidFill>
                  <a:srgbClr val="0070C0"/>
                </a:solidFill>
                <a:latin typeface="Times New Roman" panose="02020603050405020304" pitchFamily="18" charset="0"/>
                <a:cs typeface="Times New Roman" panose="02020603050405020304" pitchFamily="18" charset="0"/>
              </a:rPr>
              <a:t>Hands-On Technical Skills </a:t>
            </a:r>
            <a:r>
              <a:rPr lang="en-US" sz="2400" dirty="0">
                <a:solidFill>
                  <a:srgbClr val="0070C0"/>
                </a:solidFill>
                <a:latin typeface="Times New Roman" panose="02020603050405020304" pitchFamily="18" charset="0"/>
                <a:cs typeface="Times New Roman" panose="02020603050405020304" pitchFamily="18" charset="0"/>
              </a:rPr>
              <a:t>than in previous courses  </a:t>
            </a:r>
          </a:p>
        </p:txBody>
      </p:sp>
      <p:sp>
        <p:nvSpPr>
          <p:cNvPr id="3" name="TextBox 2">
            <a:extLst>
              <a:ext uri="{FF2B5EF4-FFF2-40B4-BE49-F238E27FC236}">
                <a16:creationId xmlns:a16="http://schemas.microsoft.com/office/drawing/2014/main" id="{AFCC0BAB-B837-C489-9E3E-2423D9CD5D8E}"/>
              </a:ext>
            </a:extLst>
          </p:cNvPr>
          <p:cNvSpPr txBox="1"/>
          <p:nvPr/>
        </p:nvSpPr>
        <p:spPr>
          <a:xfrm>
            <a:off x="1346319" y="2194003"/>
            <a:ext cx="9728077" cy="523220"/>
          </a:xfrm>
          <a:prstGeom prst="rect">
            <a:avLst/>
          </a:prstGeom>
          <a:noFill/>
        </p:spPr>
        <p:txBody>
          <a:bodyPr wrap="square" rtlCol="0">
            <a:spAutoFit/>
          </a:bodyPr>
          <a:lstStyle/>
          <a:p>
            <a:r>
              <a:rPr lang="en-US" sz="2800" b="1" dirty="0">
                <a:solidFill>
                  <a:srgbClr val="0070C0"/>
                </a:solidFill>
                <a:latin typeface="Times New Roman" panose="02020603050405020304" pitchFamily="18" charset="0"/>
                <a:cs typeface="Times New Roman" panose="02020603050405020304" pitchFamily="18" charset="0"/>
              </a:rPr>
              <a:t>C</a:t>
            </a:r>
            <a:r>
              <a:rPr lang="en-US" sz="2800" dirty="0">
                <a:solidFill>
                  <a:srgbClr val="0070C0"/>
                </a:solidFill>
                <a:latin typeface="Times New Roman" panose="02020603050405020304" pitchFamily="18" charset="0"/>
                <a:cs typeface="Times New Roman" panose="02020603050405020304" pitchFamily="18" charset="0"/>
              </a:rPr>
              <a:t>reating</a:t>
            </a:r>
            <a:r>
              <a:rPr lang="en-US" sz="2800" b="1" dirty="0">
                <a:solidFill>
                  <a:srgbClr val="0070C0"/>
                </a:solidFill>
                <a:latin typeface="Times New Roman" panose="02020603050405020304" pitchFamily="18" charset="0"/>
                <a:cs typeface="Times New Roman" panose="02020603050405020304" pitchFamily="18" charset="0"/>
              </a:rPr>
              <a:t> R</a:t>
            </a:r>
            <a:r>
              <a:rPr lang="en-US" sz="2800" dirty="0">
                <a:solidFill>
                  <a:srgbClr val="0070C0"/>
                </a:solidFill>
                <a:latin typeface="Times New Roman" panose="02020603050405020304" pitchFamily="18" charset="0"/>
                <a:cs typeface="Times New Roman" panose="02020603050405020304" pitchFamily="18" charset="0"/>
              </a:rPr>
              <a:t>elevant</a:t>
            </a:r>
            <a:r>
              <a:rPr lang="en-US" sz="2800" b="1" dirty="0">
                <a:solidFill>
                  <a:srgbClr val="0070C0"/>
                </a:solidFill>
                <a:latin typeface="Times New Roman" panose="02020603050405020304" pitchFamily="18" charset="0"/>
                <a:cs typeface="Times New Roman" panose="02020603050405020304" pitchFamily="18" charset="0"/>
              </a:rPr>
              <a:t>, E</a:t>
            </a:r>
            <a:r>
              <a:rPr lang="en-US" sz="2800" dirty="0">
                <a:solidFill>
                  <a:srgbClr val="0070C0"/>
                </a:solidFill>
                <a:latin typeface="Times New Roman" panose="02020603050405020304" pitchFamily="18" charset="0"/>
                <a:cs typeface="Times New Roman" panose="02020603050405020304" pitchFamily="18" charset="0"/>
              </a:rPr>
              <a:t>ffective</a:t>
            </a:r>
            <a:r>
              <a:rPr lang="en-US" sz="2800" b="1" dirty="0">
                <a:solidFill>
                  <a:srgbClr val="0070C0"/>
                </a:solidFill>
                <a:latin typeface="Times New Roman" panose="02020603050405020304" pitchFamily="18" charset="0"/>
                <a:cs typeface="Times New Roman" panose="02020603050405020304" pitchFamily="18" charset="0"/>
              </a:rPr>
              <a:t> </a:t>
            </a:r>
            <a:r>
              <a:rPr lang="en-US" sz="2800" dirty="0">
                <a:solidFill>
                  <a:srgbClr val="0070C0"/>
                </a:solidFill>
                <a:latin typeface="Times New Roman" panose="02020603050405020304" pitchFamily="18" charset="0"/>
                <a:cs typeface="Times New Roman" panose="02020603050405020304" pitchFamily="18" charset="0"/>
              </a:rPr>
              <a:t>and</a:t>
            </a:r>
            <a:r>
              <a:rPr lang="en-US" sz="2800" b="1" dirty="0">
                <a:solidFill>
                  <a:srgbClr val="0070C0"/>
                </a:solidFill>
                <a:latin typeface="Times New Roman" panose="02020603050405020304" pitchFamily="18" charset="0"/>
                <a:cs typeface="Times New Roman" panose="02020603050405020304" pitchFamily="18" charset="0"/>
              </a:rPr>
              <a:t> A</a:t>
            </a:r>
            <a:r>
              <a:rPr lang="en-US" sz="2800" dirty="0">
                <a:solidFill>
                  <a:srgbClr val="0070C0"/>
                </a:solidFill>
                <a:latin typeface="Times New Roman" panose="02020603050405020304" pitchFamily="18" charset="0"/>
                <a:cs typeface="Times New Roman" panose="02020603050405020304" pitchFamily="18" charset="0"/>
              </a:rPr>
              <a:t>ccessible</a:t>
            </a:r>
            <a:r>
              <a:rPr lang="en-US" sz="2800" b="1" dirty="0">
                <a:solidFill>
                  <a:srgbClr val="0070C0"/>
                </a:solidFill>
                <a:latin typeface="Times New Roman" panose="02020603050405020304" pitchFamily="18" charset="0"/>
                <a:cs typeface="Times New Roman" panose="02020603050405020304" pitchFamily="18" charset="0"/>
              </a:rPr>
              <a:t> T</a:t>
            </a:r>
            <a:r>
              <a:rPr lang="en-US" sz="2800" dirty="0">
                <a:solidFill>
                  <a:srgbClr val="0070C0"/>
                </a:solidFill>
                <a:latin typeface="Times New Roman" panose="02020603050405020304" pitchFamily="18" charset="0"/>
                <a:cs typeface="Times New Roman" panose="02020603050405020304" pitchFamily="18" charset="0"/>
              </a:rPr>
              <a:t>echnical</a:t>
            </a:r>
            <a:r>
              <a:rPr lang="en-US" sz="2800" b="1" dirty="0">
                <a:solidFill>
                  <a:srgbClr val="0070C0"/>
                </a:solidFill>
                <a:latin typeface="Times New Roman" panose="02020603050405020304" pitchFamily="18" charset="0"/>
                <a:cs typeface="Times New Roman" panose="02020603050405020304" pitchFamily="18" charset="0"/>
              </a:rPr>
              <a:t> E</a:t>
            </a:r>
            <a:r>
              <a:rPr lang="en-US" sz="2800" dirty="0">
                <a:solidFill>
                  <a:srgbClr val="0070C0"/>
                </a:solidFill>
                <a:latin typeface="Times New Roman" panose="02020603050405020304" pitchFamily="18" charset="0"/>
                <a:cs typeface="Times New Roman" panose="02020603050405020304" pitchFamily="18" charset="0"/>
              </a:rPr>
              <a:t>ducation</a:t>
            </a:r>
          </a:p>
        </p:txBody>
      </p:sp>
      <p:sp>
        <p:nvSpPr>
          <p:cNvPr id="5" name="TextBox 4">
            <a:extLst>
              <a:ext uri="{FF2B5EF4-FFF2-40B4-BE49-F238E27FC236}">
                <a16:creationId xmlns:a16="http://schemas.microsoft.com/office/drawing/2014/main" id="{EDEE064E-B8F0-1833-5496-B32A9793E9CA}"/>
              </a:ext>
            </a:extLst>
          </p:cNvPr>
          <p:cNvSpPr txBox="1"/>
          <p:nvPr/>
        </p:nvSpPr>
        <p:spPr>
          <a:xfrm>
            <a:off x="365125" y="5338587"/>
            <a:ext cx="11499850" cy="1200329"/>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Reduce the Product Variance: </a:t>
            </a:r>
            <a:r>
              <a:rPr lang="en-US" sz="2400" dirty="0">
                <a:solidFill>
                  <a:srgbClr val="0070C0"/>
                </a:solidFill>
                <a:latin typeface="Times New Roman" panose="02020603050405020304" pitchFamily="18" charset="0"/>
                <a:cs typeface="Times New Roman" panose="02020603050405020304" pitchFamily="18" charset="0"/>
              </a:rPr>
              <a:t>Which means that all students in the PLC courses will have the same learning experience, no matter who the Instructor is.  All the base level material is found in the LMS.</a:t>
            </a:r>
            <a:endParaRPr lang="en-US" sz="2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4398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a:off x="9393984" y="6229429"/>
            <a:ext cx="2714286" cy="628571"/>
          </a:xfrm>
          <a:prstGeom prst="rect">
            <a:avLst/>
          </a:prstGeom>
          <a:noFill/>
          <a:ln>
            <a:noFill/>
          </a:ln>
        </p:spPr>
      </p:pic>
      <p:pic>
        <p:nvPicPr>
          <p:cNvPr id="3" name="Picture 2">
            <a:extLst>
              <a:ext uri="{FF2B5EF4-FFF2-40B4-BE49-F238E27FC236}">
                <a16:creationId xmlns:a16="http://schemas.microsoft.com/office/drawing/2014/main" id="{6D9BD91A-983B-4594-CE9E-1F69AB015584}"/>
              </a:ext>
            </a:extLst>
          </p:cNvPr>
          <p:cNvPicPr>
            <a:picLocks noChangeAspect="1"/>
          </p:cNvPicPr>
          <p:nvPr/>
        </p:nvPicPr>
        <p:blipFill>
          <a:blip r:embed="rId4"/>
          <a:stretch>
            <a:fillRect/>
          </a:stretch>
        </p:blipFill>
        <p:spPr>
          <a:xfrm>
            <a:off x="151524" y="2047448"/>
            <a:ext cx="11640564" cy="2875359"/>
          </a:xfrm>
          <a:prstGeom prst="rect">
            <a:avLst/>
          </a:prstGeom>
        </p:spPr>
      </p:pic>
      <p:sp>
        <p:nvSpPr>
          <p:cNvPr id="9" name="Google Shape;212;g5d7ac9e4d7_0_24">
            <a:extLst>
              <a:ext uri="{FF2B5EF4-FFF2-40B4-BE49-F238E27FC236}">
                <a16:creationId xmlns:a16="http://schemas.microsoft.com/office/drawing/2014/main" id="{FCB5CCE2-559D-BA60-0D4A-F83410EB202B}"/>
              </a:ext>
            </a:extLst>
          </p:cNvPr>
          <p:cNvSpPr txBox="1">
            <a:spLocks noGrp="1"/>
          </p:cNvSpPr>
          <p:nvPr>
            <p:ph type="title"/>
          </p:nvPr>
        </p:nvSpPr>
        <p:spPr>
          <a:xfrm>
            <a:off x="1330170" y="587576"/>
            <a:ext cx="7629680" cy="530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70C0"/>
              </a:buClr>
              <a:buSzPts val="4400"/>
              <a:buFont typeface="Calibri"/>
              <a:buNone/>
            </a:pPr>
            <a:r>
              <a:rPr lang="en-US" sz="3600" b="1" dirty="0">
                <a:solidFill>
                  <a:srgbClr val="0070C0"/>
                </a:solidFill>
              </a:rPr>
              <a:t>CREATE: Goal #1</a:t>
            </a:r>
            <a:endParaRPr sz="3600" b="1" dirty="0">
              <a:solidFill>
                <a:srgbClr val="0070C0"/>
              </a:solidFill>
            </a:endParaRPr>
          </a:p>
        </p:txBody>
      </p:sp>
      <p:pic>
        <p:nvPicPr>
          <p:cNvPr id="2" name="Picture 1">
            <a:extLst>
              <a:ext uri="{FF2B5EF4-FFF2-40B4-BE49-F238E27FC236}">
                <a16:creationId xmlns:a16="http://schemas.microsoft.com/office/drawing/2014/main" id="{B1A08A4A-7520-57F5-5295-46A6E01E84B5}"/>
              </a:ext>
            </a:extLst>
          </p:cNvPr>
          <p:cNvPicPr>
            <a:picLocks noChangeAspect="1"/>
          </p:cNvPicPr>
          <p:nvPr/>
        </p:nvPicPr>
        <p:blipFill>
          <a:blip r:embed="rId5"/>
          <a:stretch>
            <a:fillRect/>
          </a:stretch>
        </p:blipFill>
        <p:spPr>
          <a:xfrm>
            <a:off x="38100" y="0"/>
            <a:ext cx="969828" cy="117515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a:off x="9393984" y="6229429"/>
            <a:ext cx="2714286" cy="628571"/>
          </a:xfrm>
          <a:prstGeom prst="rect">
            <a:avLst/>
          </a:prstGeom>
          <a:noFill/>
          <a:ln>
            <a:noFill/>
          </a:ln>
        </p:spPr>
      </p:pic>
      <p:pic>
        <p:nvPicPr>
          <p:cNvPr id="3" name="Picture 2">
            <a:extLst>
              <a:ext uri="{FF2B5EF4-FFF2-40B4-BE49-F238E27FC236}">
                <a16:creationId xmlns:a16="http://schemas.microsoft.com/office/drawing/2014/main" id="{027E6484-8873-966F-2640-589AA7461866}"/>
              </a:ext>
            </a:extLst>
          </p:cNvPr>
          <p:cNvPicPr>
            <a:picLocks noChangeAspect="1"/>
          </p:cNvPicPr>
          <p:nvPr/>
        </p:nvPicPr>
        <p:blipFill>
          <a:blip r:embed="rId4"/>
          <a:stretch>
            <a:fillRect/>
          </a:stretch>
        </p:blipFill>
        <p:spPr>
          <a:xfrm>
            <a:off x="163018" y="1803093"/>
            <a:ext cx="11865963" cy="3361254"/>
          </a:xfrm>
          <a:prstGeom prst="rect">
            <a:avLst/>
          </a:prstGeom>
        </p:spPr>
      </p:pic>
      <p:sp>
        <p:nvSpPr>
          <p:cNvPr id="7" name="Google Shape;212;g5d7ac9e4d7_0_24">
            <a:extLst>
              <a:ext uri="{FF2B5EF4-FFF2-40B4-BE49-F238E27FC236}">
                <a16:creationId xmlns:a16="http://schemas.microsoft.com/office/drawing/2014/main" id="{0A1E1EF5-2C74-7125-4C1D-E7474641450E}"/>
              </a:ext>
            </a:extLst>
          </p:cNvPr>
          <p:cNvSpPr txBox="1">
            <a:spLocks noGrp="1"/>
          </p:cNvSpPr>
          <p:nvPr>
            <p:ph type="title"/>
          </p:nvPr>
        </p:nvSpPr>
        <p:spPr>
          <a:xfrm>
            <a:off x="1206500" y="380751"/>
            <a:ext cx="7251700" cy="530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70C0"/>
              </a:buClr>
              <a:buSzPts val="4400"/>
              <a:buFont typeface="Calibri"/>
              <a:buNone/>
            </a:pPr>
            <a:r>
              <a:rPr lang="en-US" sz="3600" b="1" dirty="0">
                <a:solidFill>
                  <a:srgbClr val="0070C0"/>
                </a:solidFill>
              </a:rPr>
              <a:t>CREATE: Goal #2</a:t>
            </a:r>
            <a:endParaRPr sz="3600" b="1" dirty="0">
              <a:solidFill>
                <a:srgbClr val="0070C0"/>
              </a:solidFill>
            </a:endParaRPr>
          </a:p>
        </p:txBody>
      </p:sp>
      <p:pic>
        <p:nvPicPr>
          <p:cNvPr id="2" name="Picture 1">
            <a:extLst>
              <a:ext uri="{FF2B5EF4-FFF2-40B4-BE49-F238E27FC236}">
                <a16:creationId xmlns:a16="http://schemas.microsoft.com/office/drawing/2014/main" id="{3B2B57C5-990F-2BE1-A9D6-905F69BBF2AE}"/>
              </a:ext>
            </a:extLst>
          </p:cNvPr>
          <p:cNvPicPr>
            <a:picLocks noChangeAspect="1"/>
          </p:cNvPicPr>
          <p:nvPr/>
        </p:nvPicPr>
        <p:blipFill>
          <a:blip r:embed="rId5"/>
          <a:stretch>
            <a:fillRect/>
          </a:stretch>
        </p:blipFill>
        <p:spPr>
          <a:xfrm>
            <a:off x="38100" y="0"/>
            <a:ext cx="969828" cy="1175152"/>
          </a:xfrm>
          <a:prstGeom prst="rect">
            <a:avLst/>
          </a:prstGeom>
        </p:spPr>
      </p:pic>
    </p:spTree>
    <p:extLst>
      <p:ext uri="{BB962C8B-B14F-4D97-AF65-F5344CB8AC3E}">
        <p14:creationId xmlns:p14="http://schemas.microsoft.com/office/powerpoint/2010/main" val="3419576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Box 204">
            <a:extLst>
              <a:ext uri="{FF2B5EF4-FFF2-40B4-BE49-F238E27FC236}">
                <a16:creationId xmlns:a16="http://schemas.microsoft.com/office/drawing/2014/main" id="{4DB4DA84-32BB-6802-4A44-B2BC55137AF5}"/>
              </a:ext>
            </a:extLst>
          </p:cNvPr>
          <p:cNvSpPr txBox="1"/>
          <p:nvPr/>
        </p:nvSpPr>
        <p:spPr>
          <a:xfrm>
            <a:off x="1182737" y="94122"/>
            <a:ext cx="7683963" cy="584775"/>
          </a:xfrm>
          <a:prstGeom prst="rect">
            <a:avLst/>
          </a:prstGeom>
          <a:noFill/>
        </p:spPr>
        <p:txBody>
          <a:bodyPr wrap="none" rtlCol="0">
            <a:spAutoFit/>
          </a:bodyPr>
          <a:lstStyle/>
          <a:p>
            <a:r>
              <a:rPr lang="en-US" sz="3200" dirty="0">
                <a:solidFill>
                  <a:srgbClr val="0070C0"/>
                </a:solidFill>
              </a:rPr>
              <a:t>What is Competency-Based Education (CBE)?</a:t>
            </a:r>
          </a:p>
        </p:txBody>
      </p:sp>
      <p:pic>
        <p:nvPicPr>
          <p:cNvPr id="206" name="Picture 205">
            <a:extLst>
              <a:ext uri="{FF2B5EF4-FFF2-40B4-BE49-F238E27FC236}">
                <a16:creationId xmlns:a16="http://schemas.microsoft.com/office/drawing/2014/main" id="{59826A38-7A0E-C13A-0CB9-7B263E4F83B4}"/>
              </a:ext>
            </a:extLst>
          </p:cNvPr>
          <p:cNvPicPr>
            <a:picLocks noChangeAspect="1"/>
          </p:cNvPicPr>
          <p:nvPr/>
        </p:nvPicPr>
        <p:blipFill>
          <a:blip r:embed="rId2"/>
          <a:stretch>
            <a:fillRect/>
          </a:stretch>
        </p:blipFill>
        <p:spPr>
          <a:xfrm>
            <a:off x="38100" y="0"/>
            <a:ext cx="969828" cy="1175152"/>
          </a:xfrm>
          <a:prstGeom prst="rect">
            <a:avLst/>
          </a:prstGeom>
        </p:spPr>
      </p:pic>
      <p:sp>
        <p:nvSpPr>
          <p:cNvPr id="6" name="Google Shape;293;g5cbcf68ca2_0_21">
            <a:extLst>
              <a:ext uri="{FF2B5EF4-FFF2-40B4-BE49-F238E27FC236}">
                <a16:creationId xmlns:a16="http://schemas.microsoft.com/office/drawing/2014/main" id="{402BB10C-14FA-D576-F4B4-94073AD72E04}"/>
              </a:ext>
            </a:extLst>
          </p:cNvPr>
          <p:cNvSpPr txBox="1">
            <a:spLocks/>
          </p:cNvSpPr>
          <p:nvPr/>
        </p:nvSpPr>
        <p:spPr>
          <a:xfrm>
            <a:off x="363940" y="1680050"/>
            <a:ext cx="11464119" cy="4526100"/>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0"/>
              </a:spcBef>
              <a:buClr>
                <a:srgbClr val="0070C0"/>
              </a:buClr>
              <a:buSzPts val="3600"/>
              <a:buFont typeface="Arial" panose="020B0604020202020204" pitchFamily="34" charset="0"/>
              <a:buNone/>
            </a:pPr>
            <a:r>
              <a:rPr lang="en-US" sz="3200" dirty="0">
                <a:solidFill>
                  <a:srgbClr val="0070C0"/>
                </a:solidFill>
                <a:latin typeface="Times New Roman" panose="02020603050405020304" pitchFamily="18" charset="0"/>
                <a:cs typeface="Times New Roman" panose="02020603050405020304" pitchFamily="18" charset="0"/>
              </a:rPr>
              <a:t>Competency-based Education consists of two components:</a:t>
            </a:r>
          </a:p>
          <a:p>
            <a:pPr marL="0" indent="0">
              <a:lnSpc>
                <a:spcPct val="80000"/>
              </a:lnSpc>
              <a:spcBef>
                <a:spcPts val="0"/>
              </a:spcBef>
              <a:buClr>
                <a:srgbClr val="0070C0"/>
              </a:buClr>
              <a:buSzPts val="3600"/>
              <a:buFont typeface="Arial" panose="020B0604020202020204" pitchFamily="34" charset="0"/>
              <a:buNone/>
            </a:pPr>
            <a:endParaRPr lang="en-US" sz="3200" dirty="0">
              <a:solidFill>
                <a:srgbClr val="0070C0"/>
              </a:solidFill>
              <a:latin typeface="Times New Roman" panose="02020603050405020304" pitchFamily="18" charset="0"/>
              <a:cs typeface="Times New Roman" panose="02020603050405020304" pitchFamily="18" charset="0"/>
            </a:endParaRPr>
          </a:p>
          <a:p>
            <a:pPr marL="342900" lvl="1" indent="0">
              <a:lnSpc>
                <a:spcPct val="80000"/>
              </a:lnSpc>
              <a:spcBef>
                <a:spcPts val="0"/>
              </a:spcBef>
              <a:buClr>
                <a:srgbClr val="0070C0"/>
              </a:buClr>
              <a:buSzPts val="3600"/>
              <a:buFont typeface="Arial" panose="020B0604020202020204" pitchFamily="34" charset="0"/>
              <a:buNone/>
            </a:pPr>
            <a:r>
              <a:rPr lang="en-US" sz="3200" b="1" dirty="0">
                <a:solidFill>
                  <a:srgbClr val="0070C0"/>
                </a:solidFill>
                <a:latin typeface="Times New Roman" panose="02020603050405020304" pitchFamily="18" charset="0"/>
                <a:cs typeface="Times New Roman" panose="02020603050405020304" pitchFamily="18" charset="0"/>
              </a:rPr>
              <a:t>*Mastery of Skills</a:t>
            </a:r>
            <a:r>
              <a:rPr lang="en-US" sz="3200" dirty="0">
                <a:solidFill>
                  <a:srgbClr val="0070C0"/>
                </a:solidFill>
                <a:latin typeface="Times New Roman" panose="02020603050405020304" pitchFamily="18" charset="0"/>
                <a:cs typeface="Times New Roman" panose="02020603050405020304" pitchFamily="18" charset="0"/>
              </a:rPr>
              <a:t> - The CBE course is typically parsed into modules, with knowledge assessments in each module that must be passed at an acceptable level, and Performance Assessments that must be passed at 100% (mastery).</a:t>
            </a:r>
          </a:p>
          <a:p>
            <a:pPr marL="342900" lvl="1" indent="0">
              <a:lnSpc>
                <a:spcPct val="80000"/>
              </a:lnSpc>
              <a:spcBef>
                <a:spcPts val="0"/>
              </a:spcBef>
              <a:buClr>
                <a:srgbClr val="0070C0"/>
              </a:buClr>
              <a:buSzPts val="3600"/>
              <a:buFont typeface="Arial" panose="020B0604020202020204" pitchFamily="34" charset="0"/>
              <a:buNone/>
            </a:pPr>
            <a:endParaRPr lang="en-US" sz="3200" dirty="0">
              <a:solidFill>
                <a:srgbClr val="0070C0"/>
              </a:solidFill>
              <a:latin typeface="Times New Roman" panose="02020603050405020304" pitchFamily="18" charset="0"/>
              <a:cs typeface="Times New Roman" panose="02020603050405020304" pitchFamily="18" charset="0"/>
            </a:endParaRPr>
          </a:p>
          <a:p>
            <a:pPr marL="342900" lvl="1" indent="0">
              <a:lnSpc>
                <a:spcPct val="80000"/>
              </a:lnSpc>
              <a:spcBef>
                <a:spcPts val="0"/>
              </a:spcBef>
              <a:buClr>
                <a:srgbClr val="0070C0"/>
              </a:buClr>
              <a:buSzPts val="3600"/>
              <a:buFont typeface="Arial" panose="020B0604020202020204" pitchFamily="34" charset="0"/>
              <a:buNone/>
            </a:pPr>
            <a:r>
              <a:rPr lang="en-US" sz="3200" b="1" dirty="0">
                <a:solidFill>
                  <a:srgbClr val="0070C0"/>
                </a:solidFill>
                <a:latin typeface="Times New Roman" panose="02020603050405020304" pitchFamily="18" charset="0"/>
                <a:cs typeface="Times New Roman" panose="02020603050405020304" pitchFamily="18" charset="0"/>
              </a:rPr>
              <a:t>*Flexible Pacing</a:t>
            </a:r>
            <a:r>
              <a:rPr lang="en-US" sz="3200" dirty="0">
                <a:solidFill>
                  <a:srgbClr val="0070C0"/>
                </a:solidFill>
                <a:latin typeface="Times New Roman" panose="02020603050405020304" pitchFamily="18" charset="0"/>
                <a:cs typeface="Times New Roman" panose="02020603050405020304" pitchFamily="18" charset="0"/>
              </a:rPr>
              <a:t> - Student will progress through a course at their pace of learning (and of course mastery).  Some students will finish early, and some will take a little longer.</a:t>
            </a:r>
            <a:endParaRPr lang="en-US" sz="3200" dirty="0">
              <a:solidFill>
                <a:srgbClr val="0070C0"/>
              </a:solidFill>
            </a:endParaRPr>
          </a:p>
          <a:p>
            <a:pPr indent="0">
              <a:lnSpc>
                <a:spcPct val="80000"/>
              </a:lnSpc>
              <a:buClr>
                <a:schemeClr val="dk1"/>
              </a:buClr>
              <a:buSzPts val="3600"/>
              <a:buFont typeface="Arial" panose="020B0604020202020204" pitchFamily="34" charset="0"/>
              <a:buNone/>
            </a:pPr>
            <a:endParaRPr lang="en-US" sz="3600" dirty="0">
              <a:solidFill>
                <a:srgbClr val="C00000"/>
              </a:solidFill>
            </a:endParaRPr>
          </a:p>
          <a:p>
            <a:pPr indent="0">
              <a:lnSpc>
                <a:spcPct val="80000"/>
              </a:lnSpc>
              <a:buClr>
                <a:schemeClr val="dk1"/>
              </a:buClr>
              <a:buSzPts val="3600"/>
              <a:buFont typeface="Arial" panose="020B0604020202020204" pitchFamily="34" charset="0"/>
              <a:buNone/>
            </a:pPr>
            <a:endParaRPr lang="en-US" sz="3600" dirty="0">
              <a:solidFill>
                <a:srgbClr val="C00000"/>
              </a:solidFill>
            </a:endParaRPr>
          </a:p>
        </p:txBody>
      </p:sp>
    </p:spTree>
    <p:extLst>
      <p:ext uri="{BB962C8B-B14F-4D97-AF65-F5344CB8AC3E}">
        <p14:creationId xmlns:p14="http://schemas.microsoft.com/office/powerpoint/2010/main" val="33018735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27356</TotalTime>
  <Words>3422</Words>
  <Application>Microsoft Office PowerPoint</Application>
  <PresentationFormat>Widescreen</PresentationFormat>
  <Paragraphs>449</Paragraphs>
  <Slides>59</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CREATE: Goal #1</vt:lpstr>
      <vt:lpstr>CREATE: Goal #2</vt:lpstr>
      <vt:lpstr>PowerPoint Presentation</vt:lpstr>
      <vt:lpstr>PowerPoint Presentation</vt:lpstr>
      <vt:lpstr>PowerPoint Presentation</vt:lpstr>
      <vt:lpstr>PowerPoint Presentation</vt:lpstr>
      <vt:lpstr>PowerPoint Presentation</vt:lpstr>
      <vt:lpstr>PowerPoint Presentation</vt:lpstr>
      <vt:lpstr>The AMTEC Training Unit at HFCC:</vt:lpstr>
      <vt:lpstr>The AMTEC Training Unit Electrical Prints:</vt:lpstr>
      <vt:lpstr>PowerPoint Presentation</vt:lpstr>
      <vt:lpstr>Polaris HOT Skid Training Unit South Ark CC: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Northwest State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Wylie</dc:creator>
  <cp:lastModifiedBy>Thomas</cp:lastModifiedBy>
  <cp:revision>463</cp:revision>
  <cp:lastPrinted>2023-06-19T21:20:45Z</cp:lastPrinted>
  <dcterms:created xsi:type="dcterms:W3CDTF">2017-02-02T11:48:26Z</dcterms:created>
  <dcterms:modified xsi:type="dcterms:W3CDTF">2023-06-19T21:22:33Z</dcterms:modified>
</cp:coreProperties>
</file>