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7" r:id="rId2"/>
    <p:sldId id="462" r:id="rId3"/>
    <p:sldId id="463" r:id="rId4"/>
    <p:sldId id="397" r:id="rId5"/>
    <p:sldId id="484" r:id="rId6"/>
    <p:sldId id="406" r:id="rId7"/>
    <p:sldId id="443" r:id="rId8"/>
    <p:sldId id="444" r:id="rId9"/>
    <p:sldId id="485" r:id="rId10"/>
    <p:sldId id="442" r:id="rId11"/>
    <p:sldId id="447" r:id="rId12"/>
    <p:sldId id="476" r:id="rId13"/>
    <p:sldId id="495" r:id="rId14"/>
    <p:sldId id="448" r:id="rId15"/>
    <p:sldId id="449" r:id="rId16"/>
    <p:sldId id="458" r:id="rId17"/>
    <p:sldId id="496" r:id="rId18"/>
    <p:sldId id="450" r:id="rId19"/>
    <p:sldId id="501" r:id="rId20"/>
    <p:sldId id="505" r:id="rId21"/>
    <p:sldId id="504" r:id="rId22"/>
    <p:sldId id="497" r:id="rId23"/>
    <p:sldId id="454" r:id="rId24"/>
    <p:sldId id="455" r:id="rId25"/>
    <p:sldId id="453" r:id="rId26"/>
    <p:sldId id="456" r:id="rId27"/>
    <p:sldId id="459" r:id="rId28"/>
    <p:sldId id="461" r:id="rId29"/>
    <p:sldId id="486" r:id="rId30"/>
    <p:sldId id="487" r:id="rId31"/>
    <p:sldId id="498" r:id="rId32"/>
    <p:sldId id="488" r:id="rId33"/>
    <p:sldId id="489" r:id="rId34"/>
    <p:sldId id="490" r:id="rId35"/>
    <p:sldId id="503" r:id="rId36"/>
    <p:sldId id="502" r:id="rId37"/>
    <p:sldId id="499" r:id="rId38"/>
    <p:sldId id="500" r:id="rId39"/>
    <p:sldId id="528" r:id="rId40"/>
    <p:sldId id="441" r:id="rId4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Wylie" initials="TW" lastIdx="2" clrIdx="0">
    <p:extLst>
      <p:ext uri="{19B8F6BF-5375-455C-9EA6-DF929625EA0E}">
        <p15:presenceInfo xmlns:p15="http://schemas.microsoft.com/office/powerpoint/2012/main" userId="S-1-5-21-1422229215-4033520774-1539142982-14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AFE1"/>
    <a:srgbClr val="B08089"/>
    <a:srgbClr val="D7598C"/>
    <a:srgbClr val="C26E94"/>
    <a:srgbClr val="EA7546"/>
    <a:srgbClr val="D08B60"/>
    <a:srgbClr val="DBB1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p:scale>
          <a:sx n="83" d="100"/>
          <a:sy n="83" d="100"/>
        </p:scale>
        <p:origin x="435"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700" cy="463408"/>
          </a:xfrm>
          <a:prstGeom prst="rect">
            <a:avLst/>
          </a:prstGeom>
        </p:spPr>
        <p:txBody>
          <a:bodyPr vert="horz" lIns="92476" tIns="46237" rIns="92476" bIns="46237" rtlCol="0"/>
          <a:lstStyle>
            <a:lvl1pPr algn="l">
              <a:defRPr sz="1200"/>
            </a:lvl1pPr>
          </a:lstStyle>
          <a:p>
            <a:endParaRPr lang="en-US"/>
          </a:p>
        </p:txBody>
      </p:sp>
      <p:sp>
        <p:nvSpPr>
          <p:cNvPr id="3" name="Date Placeholder 2"/>
          <p:cNvSpPr>
            <a:spLocks noGrp="1"/>
          </p:cNvSpPr>
          <p:nvPr>
            <p:ph type="dt" sz="quarter" idx="1"/>
          </p:nvPr>
        </p:nvSpPr>
        <p:spPr>
          <a:xfrm>
            <a:off x="3936769" y="0"/>
            <a:ext cx="3011700" cy="463408"/>
          </a:xfrm>
          <a:prstGeom prst="rect">
            <a:avLst/>
          </a:prstGeom>
        </p:spPr>
        <p:txBody>
          <a:bodyPr vert="horz" lIns="92476" tIns="46237" rIns="92476" bIns="46237" rtlCol="0"/>
          <a:lstStyle>
            <a:lvl1pPr algn="r">
              <a:defRPr sz="1200"/>
            </a:lvl1pPr>
          </a:lstStyle>
          <a:p>
            <a:fld id="{82A776CB-2DD2-43DB-BC53-3BF7FA6BB8CD}" type="datetimeFigureOut">
              <a:rPr lang="en-US" smtClean="0"/>
              <a:t>6/24/2023</a:t>
            </a:fld>
            <a:endParaRPr lang="en-US"/>
          </a:p>
        </p:txBody>
      </p:sp>
      <p:sp>
        <p:nvSpPr>
          <p:cNvPr id="4" name="Footer Placeholder 3"/>
          <p:cNvSpPr>
            <a:spLocks noGrp="1"/>
          </p:cNvSpPr>
          <p:nvPr>
            <p:ph type="ftr" sz="quarter" idx="2"/>
          </p:nvPr>
        </p:nvSpPr>
        <p:spPr>
          <a:xfrm>
            <a:off x="1" y="8772671"/>
            <a:ext cx="3011700" cy="463407"/>
          </a:xfrm>
          <a:prstGeom prst="rect">
            <a:avLst/>
          </a:prstGeom>
        </p:spPr>
        <p:txBody>
          <a:bodyPr vert="horz" lIns="92476" tIns="46237" rIns="92476" bIns="46237" rtlCol="0" anchor="b"/>
          <a:lstStyle>
            <a:lvl1pPr algn="l">
              <a:defRPr sz="1200"/>
            </a:lvl1pPr>
          </a:lstStyle>
          <a:p>
            <a:endParaRPr lang="en-US"/>
          </a:p>
        </p:txBody>
      </p:sp>
      <p:sp>
        <p:nvSpPr>
          <p:cNvPr id="5" name="Slide Number Placeholder 4"/>
          <p:cNvSpPr>
            <a:spLocks noGrp="1"/>
          </p:cNvSpPr>
          <p:nvPr>
            <p:ph type="sldNum" sz="quarter" idx="3"/>
          </p:nvPr>
        </p:nvSpPr>
        <p:spPr>
          <a:xfrm>
            <a:off x="3936769" y="8772671"/>
            <a:ext cx="3011700" cy="463407"/>
          </a:xfrm>
          <a:prstGeom prst="rect">
            <a:avLst/>
          </a:prstGeom>
        </p:spPr>
        <p:txBody>
          <a:bodyPr vert="horz" lIns="92476" tIns="46237" rIns="92476" bIns="46237" rtlCol="0" anchor="b"/>
          <a:lstStyle>
            <a:lvl1pPr algn="r">
              <a:defRPr sz="1200"/>
            </a:lvl1pPr>
          </a:lstStyle>
          <a:p>
            <a:fld id="{BFC15166-97D7-4441-8C48-91455378AB6B}" type="slidenum">
              <a:rPr lang="en-US" smtClean="0"/>
              <a:t>‹#›</a:t>
            </a:fld>
            <a:endParaRPr lang="en-US"/>
          </a:p>
        </p:txBody>
      </p:sp>
    </p:spTree>
    <p:extLst>
      <p:ext uri="{BB962C8B-B14F-4D97-AF65-F5344CB8AC3E}">
        <p14:creationId xmlns:p14="http://schemas.microsoft.com/office/powerpoint/2010/main" val="3855768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2011" cy="463526"/>
          </a:xfrm>
          <a:prstGeom prst="rect">
            <a:avLst/>
          </a:prstGeom>
        </p:spPr>
        <p:txBody>
          <a:bodyPr vert="horz" lIns="90019" tIns="45009" rIns="90019" bIns="45009" rtlCol="0"/>
          <a:lstStyle>
            <a:lvl1pPr algn="l">
              <a:defRPr sz="1200"/>
            </a:lvl1pPr>
          </a:lstStyle>
          <a:p>
            <a:endParaRPr lang="en-US"/>
          </a:p>
        </p:txBody>
      </p:sp>
      <p:sp>
        <p:nvSpPr>
          <p:cNvPr id="3" name="Date Placeholder 2"/>
          <p:cNvSpPr>
            <a:spLocks noGrp="1"/>
          </p:cNvSpPr>
          <p:nvPr>
            <p:ph type="dt" idx="1"/>
          </p:nvPr>
        </p:nvSpPr>
        <p:spPr>
          <a:xfrm>
            <a:off x="3936506" y="0"/>
            <a:ext cx="3012011" cy="463526"/>
          </a:xfrm>
          <a:prstGeom prst="rect">
            <a:avLst/>
          </a:prstGeom>
        </p:spPr>
        <p:txBody>
          <a:bodyPr vert="horz" lIns="90019" tIns="45009" rIns="90019" bIns="45009" rtlCol="0"/>
          <a:lstStyle>
            <a:lvl1pPr algn="r">
              <a:defRPr sz="1200"/>
            </a:lvl1pPr>
          </a:lstStyle>
          <a:p>
            <a:fld id="{D2B4F400-52FF-462F-942B-2D1ADA4A2874}" type="datetimeFigureOut">
              <a:rPr lang="en-US" smtClean="0"/>
              <a:t>6/24/2023</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0019" tIns="45009" rIns="90019" bIns="45009" rtlCol="0" anchor="ctr"/>
          <a:lstStyle/>
          <a:p>
            <a:endParaRPr lang="en-US"/>
          </a:p>
        </p:txBody>
      </p:sp>
      <p:sp>
        <p:nvSpPr>
          <p:cNvPr id="5" name="Notes Placeholder 4"/>
          <p:cNvSpPr>
            <a:spLocks noGrp="1"/>
          </p:cNvSpPr>
          <p:nvPr>
            <p:ph type="body" sz="quarter" idx="3"/>
          </p:nvPr>
        </p:nvSpPr>
        <p:spPr>
          <a:xfrm>
            <a:off x="695320" y="4444217"/>
            <a:ext cx="5559436" cy="3637742"/>
          </a:xfrm>
          <a:prstGeom prst="rect">
            <a:avLst/>
          </a:prstGeom>
        </p:spPr>
        <p:txBody>
          <a:bodyPr vert="horz" lIns="90019" tIns="45009" rIns="90019" bIns="4500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549"/>
            <a:ext cx="3012011" cy="463526"/>
          </a:xfrm>
          <a:prstGeom prst="rect">
            <a:avLst/>
          </a:prstGeom>
        </p:spPr>
        <p:txBody>
          <a:bodyPr vert="horz" lIns="90019" tIns="45009" rIns="90019" bIns="45009" rtlCol="0" anchor="b"/>
          <a:lstStyle>
            <a:lvl1pPr algn="l">
              <a:defRPr sz="1200"/>
            </a:lvl1pPr>
          </a:lstStyle>
          <a:p>
            <a:endParaRPr lang="en-US"/>
          </a:p>
        </p:txBody>
      </p:sp>
      <p:sp>
        <p:nvSpPr>
          <p:cNvPr id="7" name="Slide Number Placeholder 6"/>
          <p:cNvSpPr>
            <a:spLocks noGrp="1"/>
          </p:cNvSpPr>
          <p:nvPr>
            <p:ph type="sldNum" sz="quarter" idx="5"/>
          </p:nvPr>
        </p:nvSpPr>
        <p:spPr>
          <a:xfrm>
            <a:off x="3936506" y="8772549"/>
            <a:ext cx="3012011" cy="463526"/>
          </a:xfrm>
          <a:prstGeom prst="rect">
            <a:avLst/>
          </a:prstGeom>
        </p:spPr>
        <p:txBody>
          <a:bodyPr vert="horz" lIns="90019" tIns="45009" rIns="90019" bIns="45009" rtlCol="0" anchor="b"/>
          <a:lstStyle>
            <a:lvl1pPr algn="r">
              <a:defRPr sz="1200"/>
            </a:lvl1pPr>
          </a:lstStyle>
          <a:p>
            <a:fld id="{615A099C-1904-4C7A-B661-BE91B2DBA9CF}" type="slidenum">
              <a:rPr lang="en-US" smtClean="0"/>
              <a:t>‹#›</a:t>
            </a:fld>
            <a:endParaRPr lang="en-US"/>
          </a:p>
        </p:txBody>
      </p:sp>
    </p:spTree>
    <p:extLst>
      <p:ext uri="{BB962C8B-B14F-4D97-AF65-F5344CB8AC3E}">
        <p14:creationId xmlns:p14="http://schemas.microsoft.com/office/powerpoint/2010/main" val="41734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DA31EC-213D-43F3-A234-3475355EA19E}" type="datetimeFigureOut">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64955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06551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1367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DA31EC-213D-43F3-A234-3475355EA19E}" type="datetimeFigureOut">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092215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DA31EC-213D-43F3-A234-3475355EA19E}" type="datetimeFigureOut">
              <a:rPr lang="en-US" smtClean="0"/>
              <a:t>6/24/2023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60774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DA31EC-213D-43F3-A234-3475355EA19E}" type="datetimeFigureOut">
              <a:rPr lang="en-US" smtClean="0"/>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21799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DA31EC-213D-43F3-A234-3475355EA19E}" type="datetimeFigureOut">
              <a:rPr lang="en-US" smtClean="0"/>
              <a:t>6/24/2023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35537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A31EC-213D-43F3-A234-3475355EA19E}" type="datetimeFigureOut">
              <a:rPr lang="en-US" smtClean="0"/>
              <a:t>6/24/2023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143560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DA31EC-213D-43F3-A234-3475355EA19E}" type="datetimeFigureOut">
              <a:rPr lang="en-US" smtClean="0"/>
              <a:t>6/24/2023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414576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3197445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DA31EC-213D-43F3-A234-3475355EA19E}" type="datetimeFigureOut">
              <a:rPr lang="en-US" smtClean="0"/>
              <a:t>6/24/2023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07961-742A-40C4-9C65-638DE6C72E42}" type="slidenum">
              <a:rPr lang="en-US" smtClean="0"/>
              <a:t>‹#›</a:t>
            </a:fld>
            <a:endParaRPr lang="en-US"/>
          </a:p>
        </p:txBody>
      </p:sp>
    </p:spTree>
    <p:extLst>
      <p:ext uri="{BB962C8B-B14F-4D97-AF65-F5344CB8AC3E}">
        <p14:creationId xmlns:p14="http://schemas.microsoft.com/office/powerpoint/2010/main" val="2094795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DA31EC-213D-43F3-A234-3475355EA19E}" type="datetimeFigureOut">
              <a:rPr lang="en-US" smtClean="0"/>
              <a:t>6/24/2023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07961-742A-40C4-9C65-638DE6C72E42}" type="slidenum">
              <a:rPr lang="en-US" smtClean="0"/>
              <a:t>‹#›</a:t>
            </a:fld>
            <a:endParaRPr lang="en-US"/>
          </a:p>
        </p:txBody>
      </p:sp>
    </p:spTree>
    <p:extLst>
      <p:ext uri="{BB962C8B-B14F-4D97-AF65-F5344CB8AC3E}">
        <p14:creationId xmlns:p14="http://schemas.microsoft.com/office/powerpoint/2010/main" val="164345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user/bigbadtech" TargetMode="External"/><Relationship Id="rId3" Type="http://schemas.openxmlformats.org/officeDocument/2006/relationships/image" Target="../media/image2.png"/><Relationship Id="rId7" Type="http://schemas.openxmlformats.org/officeDocument/2006/relationships/hyperlink" Target="http://www.atecentral.ne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skillscommons.org/" TargetMode="External"/><Relationship Id="rId5" Type="http://schemas.openxmlformats.org/officeDocument/2006/relationships/hyperlink" Target="https://www.wisc-online.com/" TargetMode="External"/><Relationship Id="rId4" Type="http://schemas.openxmlformats.org/officeDocument/2006/relationships/hyperlink" Target="http://engineertech.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user/bigbadtech" TargetMode="External"/><Relationship Id="rId3" Type="http://schemas.openxmlformats.org/officeDocument/2006/relationships/image" Target="../media/image2.png"/><Relationship Id="rId7" Type="http://schemas.openxmlformats.org/officeDocument/2006/relationships/hyperlink" Target="http://www.atecentral.ne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skillscommons.org/" TargetMode="External"/><Relationship Id="rId5" Type="http://schemas.openxmlformats.org/officeDocument/2006/relationships/hyperlink" Target="https://www.wisc-online.com/" TargetMode="External"/><Relationship Id="rId4" Type="http://schemas.openxmlformats.org/officeDocument/2006/relationships/hyperlink" Target="http://engineertech.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wisc-online.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user/bigbadtech" TargetMode="External"/><Relationship Id="rId3" Type="http://schemas.openxmlformats.org/officeDocument/2006/relationships/image" Target="../media/image2.png"/><Relationship Id="rId7" Type="http://schemas.openxmlformats.org/officeDocument/2006/relationships/hyperlink" Target="http://www.atecentral.ne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skillscommons.org/" TargetMode="External"/><Relationship Id="rId5" Type="http://schemas.openxmlformats.org/officeDocument/2006/relationships/hyperlink" Target="https://www.wisc-online.com/" TargetMode="External"/><Relationship Id="rId4" Type="http://schemas.openxmlformats.org/officeDocument/2006/relationships/hyperlink" Target="http://engineertech.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engineertech.org/courses/process-control/?submit=view&amp;vimeography_gallery=46&amp;vimeography_video=135569941"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www.skillscommons.org/handle/taaccct/18698" TargetMode="External"/><Relationship Id="rId5" Type="http://schemas.openxmlformats.org/officeDocument/2006/relationships/hyperlink" Target="http://www.skillscommons.org/handle/taaccct/10929" TargetMode="External"/><Relationship Id="rId4" Type="http://schemas.openxmlformats.org/officeDocument/2006/relationships/hyperlink" Target="http://www.skillscommons.org/handle/taaccct/3914"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user/bigbadtech" TargetMode="External"/><Relationship Id="rId3" Type="http://schemas.openxmlformats.org/officeDocument/2006/relationships/image" Target="../media/image2.png"/><Relationship Id="rId7" Type="http://schemas.openxmlformats.org/officeDocument/2006/relationships/hyperlink" Target="http://www.atecentral.ne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skillscommons.org/" TargetMode="External"/><Relationship Id="rId5" Type="http://schemas.openxmlformats.org/officeDocument/2006/relationships/hyperlink" Target="https://www.wisc-online.com/" TargetMode="External"/><Relationship Id="rId4" Type="http://schemas.openxmlformats.org/officeDocument/2006/relationships/hyperlink" Target="http://engineertech.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user/bigbadtech" TargetMode="External"/><Relationship Id="rId3" Type="http://schemas.openxmlformats.org/officeDocument/2006/relationships/image" Target="../media/image2.png"/><Relationship Id="rId7" Type="http://schemas.openxmlformats.org/officeDocument/2006/relationships/hyperlink" Target="http://www.atecentral.ne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skillscommons.org/" TargetMode="External"/><Relationship Id="rId5" Type="http://schemas.openxmlformats.org/officeDocument/2006/relationships/hyperlink" Target="https://www.wisc-online.com/" TargetMode="External"/><Relationship Id="rId4" Type="http://schemas.openxmlformats.org/officeDocument/2006/relationships/hyperlink" Target="http://engineertech.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s://youtu.be/ep4Erjg46bs" TargetMode="External"/><Relationship Id="rId4" Type="http://schemas.openxmlformats.org/officeDocument/2006/relationships/hyperlink" Target="https://youtu.be/uo934NaFoxs"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user/bigbadtech" TargetMode="External"/><Relationship Id="rId3" Type="http://schemas.openxmlformats.org/officeDocument/2006/relationships/image" Target="../media/image2.png"/><Relationship Id="rId7" Type="http://schemas.openxmlformats.org/officeDocument/2006/relationships/hyperlink" Target="http://www.atecentral.net/"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skillscommons.org/" TargetMode="External"/><Relationship Id="rId5" Type="http://schemas.openxmlformats.org/officeDocument/2006/relationships/hyperlink" Target="https://www.wisc-online.com/" TargetMode="External"/><Relationship Id="rId4" Type="http://schemas.openxmlformats.org/officeDocument/2006/relationships/hyperlink" Target="http://engineertech.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sp>
        <p:nvSpPr>
          <p:cNvPr id="6" name="TextBox 5"/>
          <p:cNvSpPr txBox="1"/>
          <p:nvPr/>
        </p:nvSpPr>
        <p:spPr>
          <a:xfrm>
            <a:off x="1462878" y="1024678"/>
            <a:ext cx="9071714" cy="4462760"/>
          </a:xfrm>
          <a:prstGeom prst="rect">
            <a:avLst/>
          </a:prstGeom>
          <a:noFill/>
        </p:spPr>
        <p:txBody>
          <a:bodyPr wrap="none" rtlCol="0">
            <a:spAutoFit/>
          </a:bodyPr>
          <a:lstStyle/>
          <a:p>
            <a:pPr algn="ctr"/>
            <a:r>
              <a:rPr lang="en-US" sz="6000" dirty="0">
                <a:solidFill>
                  <a:schemeClr val="accent5">
                    <a:lumMod val="75000"/>
                  </a:schemeClr>
                </a:solidFill>
                <a:latin typeface="Times New Roman" panose="02020603050405020304" pitchFamily="18" charset="0"/>
                <a:cs typeface="Times New Roman" panose="02020603050405020304" pitchFamily="18" charset="0"/>
              </a:rPr>
              <a:t>Open Educational Resources</a:t>
            </a:r>
          </a:p>
          <a:p>
            <a:pPr algn="ct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Terra CREATE Project Team</a:t>
            </a:r>
          </a:p>
          <a:p>
            <a:pPr algn="ct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Presented by:</a:t>
            </a:r>
          </a:p>
          <a:p>
            <a:pPr algn="ctr"/>
            <a:endParaRPr lang="en-US" sz="3200" dirty="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Tom Wylie, Northwest State CC, Archbold, OH</a:t>
            </a:r>
          </a:p>
          <a:p>
            <a:pPr algn="ctr"/>
            <a:r>
              <a:rPr lang="en-US" sz="3200" dirty="0">
                <a:solidFill>
                  <a:schemeClr val="accent5">
                    <a:lumMod val="75000"/>
                  </a:schemeClr>
                </a:solidFill>
                <a:latin typeface="Times New Roman" panose="02020603050405020304" pitchFamily="18" charset="0"/>
                <a:cs typeface="Times New Roman" panose="02020603050405020304" pitchFamily="18" charset="0"/>
              </a:rPr>
              <a:t>(twylie@northweststate.edu)</a:t>
            </a:r>
          </a:p>
        </p:txBody>
      </p:sp>
      <p:pic>
        <p:nvPicPr>
          <p:cNvPr id="7" name="Picture 6">
            <a:extLst>
              <a:ext uri="{FF2B5EF4-FFF2-40B4-BE49-F238E27FC236}">
                <a16:creationId xmlns:a16="http://schemas.microsoft.com/office/drawing/2014/main" id="{98C54D24-6226-4751-98EB-38571996C6AA}"/>
              </a:ext>
            </a:extLst>
          </p:cNvPr>
          <p:cNvPicPr>
            <a:picLocks noChangeAspect="1"/>
          </p:cNvPicPr>
          <p:nvPr/>
        </p:nvPicPr>
        <p:blipFill>
          <a:blip r:embed="rId3"/>
          <a:stretch>
            <a:fillRect/>
          </a:stretch>
        </p:blipFill>
        <p:spPr>
          <a:xfrm>
            <a:off x="1" y="45164"/>
            <a:ext cx="1420052" cy="1215824"/>
          </a:xfrm>
          <a:prstGeom prst="rect">
            <a:avLst/>
          </a:prstGeom>
        </p:spPr>
      </p:pic>
    </p:spTree>
    <p:extLst>
      <p:ext uri="{BB962C8B-B14F-4D97-AF65-F5344CB8AC3E}">
        <p14:creationId xmlns:p14="http://schemas.microsoft.com/office/powerpoint/2010/main" val="4046610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5311E6-9023-4A8A-A22A-CE18A176ECCA}"/>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0" y="-25330"/>
            <a:ext cx="1420052" cy="1215824"/>
          </a:xfrm>
          <a:prstGeom prst="rect">
            <a:avLst/>
          </a:prstGeom>
        </p:spPr>
      </p:pic>
      <p:pic>
        <p:nvPicPr>
          <p:cNvPr id="5" name="Picture 4" descr="https://lh5.googleusercontent.com/YL3CQGsHCzT2MjpdcXRrUpbRyS0CoxQptRmZxLYEpT9V4Wn2YFwiLryj5eFZjlssYEDH5RotNVIdg7QX72Q7n45UKmeFe_-RuSV8t9lhbRKTcVxBuBMHHAm8_A4bCml53VMQoM7v">
            <a:extLst>
              <a:ext uri="{FF2B5EF4-FFF2-40B4-BE49-F238E27FC236}">
                <a16:creationId xmlns:a16="http://schemas.microsoft.com/office/drawing/2014/main" id="{6EB45CB1-9B01-40D3-A83D-6351EA2BC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3960" y="-1570"/>
            <a:ext cx="3851480" cy="68595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E01BACE-2AE7-4EC8-876D-BE34D30E0578}"/>
              </a:ext>
            </a:extLst>
          </p:cNvPr>
          <p:cNvSpPr/>
          <p:nvPr/>
        </p:nvSpPr>
        <p:spPr>
          <a:xfrm>
            <a:off x="231424" y="5558829"/>
            <a:ext cx="5761514" cy="584775"/>
          </a:xfrm>
          <a:prstGeom prst="rect">
            <a:avLst/>
          </a:prstGeom>
        </p:spPr>
        <p:txBody>
          <a:bodyPr wrap="none">
            <a:spAutoFit/>
          </a:bodyPr>
          <a:lstStyle/>
          <a:p>
            <a:r>
              <a:rPr lang="en-US" sz="3200" dirty="0">
                <a:solidFill>
                  <a:srgbClr val="0070C0"/>
                </a:solidFill>
                <a:latin typeface="Times New Roman" panose="02020603050405020304" pitchFamily="18" charset="0"/>
              </a:rPr>
              <a:t>This link explains all the licenses:</a:t>
            </a:r>
            <a:endParaRPr lang="en-US" sz="3200" dirty="0">
              <a:solidFill>
                <a:srgbClr val="0070C0"/>
              </a:solidFill>
            </a:endParaRPr>
          </a:p>
        </p:txBody>
      </p:sp>
      <p:sp>
        <p:nvSpPr>
          <p:cNvPr id="3" name="Rectangle 2">
            <a:extLst>
              <a:ext uri="{FF2B5EF4-FFF2-40B4-BE49-F238E27FC236}">
                <a16:creationId xmlns:a16="http://schemas.microsoft.com/office/drawing/2014/main" id="{3D1F33BD-804E-4A51-BF6F-C4225346000A}"/>
              </a:ext>
            </a:extLst>
          </p:cNvPr>
          <p:cNvSpPr/>
          <p:nvPr/>
        </p:nvSpPr>
        <p:spPr>
          <a:xfrm>
            <a:off x="231424" y="6020494"/>
            <a:ext cx="6816225" cy="523220"/>
          </a:xfrm>
          <a:prstGeom prst="rect">
            <a:avLst/>
          </a:prstGeom>
        </p:spPr>
        <p:txBody>
          <a:bodyPr wrap="none">
            <a:spAutoFit/>
          </a:bodyPr>
          <a:lstStyle/>
          <a:p>
            <a:r>
              <a:rPr lang="en-US" sz="2800" dirty="0">
                <a:solidFill>
                  <a:srgbClr val="0070C0"/>
                </a:solidFill>
                <a:latin typeface="Times New Roman" panose="02020603050405020304" pitchFamily="18" charset="0"/>
                <a:cs typeface="Times New Roman" panose="02020603050405020304" pitchFamily="18" charset="0"/>
              </a:rPr>
              <a:t>https://creativecommons.org/about/cclicenses/</a:t>
            </a:r>
          </a:p>
        </p:txBody>
      </p:sp>
      <p:sp>
        <p:nvSpPr>
          <p:cNvPr id="7" name="Rectangle 6">
            <a:extLst>
              <a:ext uri="{FF2B5EF4-FFF2-40B4-BE49-F238E27FC236}">
                <a16:creationId xmlns:a16="http://schemas.microsoft.com/office/drawing/2014/main" id="{F4273316-777D-4969-924B-97424C36DF00}"/>
              </a:ext>
            </a:extLst>
          </p:cNvPr>
          <p:cNvSpPr/>
          <p:nvPr/>
        </p:nvSpPr>
        <p:spPr>
          <a:xfrm>
            <a:off x="1696413" y="230346"/>
            <a:ext cx="5730030" cy="584775"/>
          </a:xfrm>
          <a:prstGeom prst="rect">
            <a:avLst/>
          </a:prstGeom>
        </p:spPr>
        <p:txBody>
          <a:bodyPr wrap="none">
            <a:spAutoFit/>
          </a:bodyPr>
          <a:lstStyle/>
          <a:p>
            <a:r>
              <a:rPr lang="en-US" sz="3200" b="1" dirty="0">
                <a:solidFill>
                  <a:srgbClr val="0070C0"/>
                </a:solidFill>
                <a:latin typeface="Times New Roman" panose="02020603050405020304" pitchFamily="18" charset="0"/>
              </a:rPr>
              <a:t>All Creative Common Licenses</a:t>
            </a:r>
            <a:r>
              <a:rPr lang="en-US" sz="3200" dirty="0">
                <a:solidFill>
                  <a:srgbClr val="0070C0"/>
                </a:solidFill>
                <a:latin typeface="Times New Roman" panose="02020603050405020304" pitchFamily="18" charset="0"/>
              </a:rPr>
              <a:t>:</a:t>
            </a:r>
            <a:endParaRPr lang="en-US" sz="3200" dirty="0">
              <a:solidFill>
                <a:srgbClr val="0070C0"/>
              </a:solidFill>
            </a:endParaRPr>
          </a:p>
        </p:txBody>
      </p:sp>
      <p:sp>
        <p:nvSpPr>
          <p:cNvPr id="8" name="Rectangle 7">
            <a:extLst>
              <a:ext uri="{FF2B5EF4-FFF2-40B4-BE49-F238E27FC236}">
                <a16:creationId xmlns:a16="http://schemas.microsoft.com/office/drawing/2014/main" id="{25D01C58-CCE8-4324-B138-DCAAB5906DCD}"/>
              </a:ext>
            </a:extLst>
          </p:cNvPr>
          <p:cNvSpPr/>
          <p:nvPr/>
        </p:nvSpPr>
        <p:spPr>
          <a:xfrm>
            <a:off x="231424" y="1349321"/>
            <a:ext cx="5533887" cy="954107"/>
          </a:xfrm>
          <a:prstGeom prst="rect">
            <a:avLst/>
          </a:prstGeom>
        </p:spPr>
        <p:txBody>
          <a:bodyPr wrap="none">
            <a:spAutoFit/>
          </a:bodyPr>
          <a:lstStyle/>
          <a:p>
            <a:r>
              <a:rPr lang="en-US" sz="2800" b="1" dirty="0">
                <a:solidFill>
                  <a:srgbClr val="0070C0"/>
                </a:solidFill>
                <a:latin typeface="Times New Roman" panose="02020603050405020304" pitchFamily="18" charset="0"/>
              </a:rPr>
              <a:t>Remix:</a:t>
            </a:r>
            <a:r>
              <a:rPr lang="en-US" sz="2800" dirty="0">
                <a:solidFill>
                  <a:srgbClr val="0070C0"/>
                </a:solidFill>
                <a:latin typeface="Times New Roman" panose="02020603050405020304" pitchFamily="18" charset="0"/>
              </a:rPr>
              <a:t> means to add, delete, modify</a:t>
            </a:r>
          </a:p>
          <a:p>
            <a:r>
              <a:rPr lang="en-US" sz="2800" dirty="0">
                <a:solidFill>
                  <a:srgbClr val="0070C0"/>
                </a:solidFill>
                <a:latin typeface="Times New Roman" panose="02020603050405020304" pitchFamily="18" charset="0"/>
              </a:rPr>
              <a:t>the original OER for reuse:</a:t>
            </a:r>
            <a:endParaRPr lang="en-US" sz="2800" dirty="0">
              <a:solidFill>
                <a:srgbClr val="0070C0"/>
              </a:solidFill>
            </a:endParaRPr>
          </a:p>
        </p:txBody>
      </p:sp>
      <p:sp>
        <p:nvSpPr>
          <p:cNvPr id="9" name="Rectangle 8">
            <a:extLst>
              <a:ext uri="{FF2B5EF4-FFF2-40B4-BE49-F238E27FC236}">
                <a16:creationId xmlns:a16="http://schemas.microsoft.com/office/drawing/2014/main" id="{9C8BF35B-7BD8-4460-8865-EEB496A325A3}"/>
              </a:ext>
            </a:extLst>
          </p:cNvPr>
          <p:cNvSpPr/>
          <p:nvPr/>
        </p:nvSpPr>
        <p:spPr>
          <a:xfrm>
            <a:off x="231424" y="3862075"/>
            <a:ext cx="6240234" cy="1384995"/>
          </a:xfrm>
          <a:prstGeom prst="rect">
            <a:avLst/>
          </a:prstGeom>
        </p:spPr>
        <p:txBody>
          <a:bodyPr wrap="none">
            <a:spAutoFit/>
          </a:bodyPr>
          <a:lstStyle/>
          <a:p>
            <a:r>
              <a:rPr lang="en-US" sz="2800" b="1" dirty="0">
                <a:solidFill>
                  <a:srgbClr val="0070C0"/>
                </a:solidFill>
                <a:latin typeface="Times New Roman" panose="02020603050405020304" pitchFamily="18" charset="0"/>
              </a:rPr>
              <a:t>Non-Commercial</a:t>
            </a:r>
            <a:r>
              <a:rPr lang="en-US" sz="2800" dirty="0">
                <a:solidFill>
                  <a:srgbClr val="0070C0"/>
                </a:solidFill>
                <a:latin typeface="Times New Roman" panose="02020603050405020304" pitchFamily="18" charset="0"/>
              </a:rPr>
              <a:t> license does not allow</a:t>
            </a:r>
          </a:p>
          <a:p>
            <a:r>
              <a:rPr lang="en-US" sz="2800" dirty="0">
                <a:solidFill>
                  <a:srgbClr val="0070C0"/>
                </a:solidFill>
                <a:latin typeface="Times New Roman" panose="02020603050405020304" pitchFamily="18" charset="0"/>
              </a:rPr>
              <a:t>a user to resell the OER, but they can still</a:t>
            </a:r>
          </a:p>
          <a:p>
            <a:r>
              <a:rPr lang="en-US" sz="2800" dirty="0">
                <a:solidFill>
                  <a:srgbClr val="0070C0"/>
                </a:solidFill>
                <a:latin typeface="Times New Roman" panose="02020603050405020304" pitchFamily="18" charset="0"/>
              </a:rPr>
              <a:t>use it, modify it, and share it.</a:t>
            </a:r>
            <a:endParaRPr lang="en-US" sz="2800" dirty="0">
              <a:solidFill>
                <a:srgbClr val="0070C0"/>
              </a:solidFill>
            </a:endParaRPr>
          </a:p>
        </p:txBody>
      </p:sp>
      <p:sp>
        <p:nvSpPr>
          <p:cNvPr id="10" name="Rectangle 9">
            <a:extLst>
              <a:ext uri="{FF2B5EF4-FFF2-40B4-BE49-F238E27FC236}">
                <a16:creationId xmlns:a16="http://schemas.microsoft.com/office/drawing/2014/main" id="{C426000B-4CAA-44EA-8673-1D9A8FF6866D}"/>
              </a:ext>
            </a:extLst>
          </p:cNvPr>
          <p:cNvSpPr/>
          <p:nvPr/>
        </p:nvSpPr>
        <p:spPr>
          <a:xfrm>
            <a:off x="170754" y="2563728"/>
            <a:ext cx="7349448" cy="954107"/>
          </a:xfrm>
          <a:prstGeom prst="rect">
            <a:avLst/>
          </a:prstGeom>
        </p:spPr>
        <p:txBody>
          <a:bodyPr wrap="none">
            <a:spAutoFit/>
          </a:bodyPr>
          <a:lstStyle/>
          <a:p>
            <a:r>
              <a:rPr lang="en-US" sz="2800" dirty="0">
                <a:solidFill>
                  <a:srgbClr val="0070C0"/>
                </a:solidFill>
                <a:latin typeface="Times New Roman" panose="02020603050405020304" pitchFamily="18" charset="0"/>
              </a:rPr>
              <a:t>A </a:t>
            </a:r>
            <a:r>
              <a:rPr lang="en-US" sz="2800" b="1" dirty="0">
                <a:solidFill>
                  <a:srgbClr val="0070C0"/>
                </a:solidFill>
                <a:latin typeface="Times New Roman" panose="02020603050405020304" pitchFamily="18" charset="0"/>
              </a:rPr>
              <a:t>Commercial</a:t>
            </a:r>
            <a:r>
              <a:rPr lang="en-US" sz="2800" dirty="0">
                <a:solidFill>
                  <a:srgbClr val="0070C0"/>
                </a:solidFill>
                <a:latin typeface="Times New Roman" panose="02020603050405020304" pitchFamily="18" charset="0"/>
              </a:rPr>
              <a:t> license does allow a user to remix</a:t>
            </a:r>
          </a:p>
          <a:p>
            <a:r>
              <a:rPr lang="en-US" sz="2800" dirty="0">
                <a:solidFill>
                  <a:srgbClr val="0070C0"/>
                </a:solidFill>
                <a:latin typeface="Times New Roman" panose="02020603050405020304" pitchFamily="18" charset="0"/>
              </a:rPr>
              <a:t>and modify, but they can also resell it.</a:t>
            </a:r>
            <a:endParaRPr lang="en-US" sz="2800" dirty="0">
              <a:solidFill>
                <a:srgbClr val="0070C0"/>
              </a:solidFill>
            </a:endParaRPr>
          </a:p>
        </p:txBody>
      </p:sp>
    </p:spTree>
    <p:extLst>
      <p:ext uri="{BB962C8B-B14F-4D97-AF65-F5344CB8AC3E}">
        <p14:creationId xmlns:p14="http://schemas.microsoft.com/office/powerpoint/2010/main" val="2814982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F7EE8D-8D79-4F19-B27E-B547608C7A50}"/>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0"/>
            <a:ext cx="1420052" cy="1215824"/>
          </a:xfrm>
          <a:prstGeom prst="rect">
            <a:avLst/>
          </a:prstGeom>
        </p:spPr>
      </p:pic>
      <p:pic>
        <p:nvPicPr>
          <p:cNvPr id="2" name="Picture 1">
            <a:extLst>
              <a:ext uri="{FF2B5EF4-FFF2-40B4-BE49-F238E27FC236}">
                <a16:creationId xmlns:a16="http://schemas.microsoft.com/office/drawing/2014/main" id="{549DA698-2986-490D-8FA4-40FD04DD4324}"/>
              </a:ext>
            </a:extLst>
          </p:cNvPr>
          <p:cNvPicPr>
            <a:picLocks noChangeAspect="1"/>
          </p:cNvPicPr>
          <p:nvPr/>
        </p:nvPicPr>
        <p:blipFill>
          <a:blip r:embed="rId4"/>
          <a:stretch>
            <a:fillRect/>
          </a:stretch>
        </p:blipFill>
        <p:spPr>
          <a:xfrm>
            <a:off x="-28943" y="1215824"/>
            <a:ext cx="12132099" cy="4499116"/>
          </a:xfrm>
          <a:prstGeom prst="rect">
            <a:avLst/>
          </a:prstGeom>
        </p:spPr>
      </p:pic>
      <p:pic>
        <p:nvPicPr>
          <p:cNvPr id="3" name="Picture 2">
            <a:extLst>
              <a:ext uri="{FF2B5EF4-FFF2-40B4-BE49-F238E27FC236}">
                <a16:creationId xmlns:a16="http://schemas.microsoft.com/office/drawing/2014/main" id="{FEC91476-7A52-4FCB-B27D-2FEE19FAB0CC}"/>
              </a:ext>
            </a:extLst>
          </p:cNvPr>
          <p:cNvPicPr>
            <a:picLocks noChangeAspect="1"/>
          </p:cNvPicPr>
          <p:nvPr/>
        </p:nvPicPr>
        <p:blipFill>
          <a:blip r:embed="rId5"/>
          <a:stretch>
            <a:fillRect/>
          </a:stretch>
        </p:blipFill>
        <p:spPr>
          <a:xfrm>
            <a:off x="4875261" y="5975554"/>
            <a:ext cx="2133758" cy="793956"/>
          </a:xfrm>
          <a:prstGeom prst="rect">
            <a:avLst/>
          </a:prstGeom>
        </p:spPr>
      </p:pic>
      <p:sp>
        <p:nvSpPr>
          <p:cNvPr id="7" name="Title 1">
            <a:extLst>
              <a:ext uri="{FF2B5EF4-FFF2-40B4-BE49-F238E27FC236}">
                <a16:creationId xmlns:a16="http://schemas.microsoft.com/office/drawing/2014/main" id="{39E009F6-0B23-4980-8AF1-45AFCE24099A}"/>
              </a:ext>
            </a:extLst>
          </p:cNvPr>
          <p:cNvSpPr txBox="1">
            <a:spLocks/>
          </p:cNvSpPr>
          <p:nvPr/>
        </p:nvSpPr>
        <p:spPr>
          <a:xfrm>
            <a:off x="3582499" y="88490"/>
            <a:ext cx="5240778"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WiscOnline Licensing</a:t>
            </a:r>
          </a:p>
        </p:txBody>
      </p:sp>
    </p:spTree>
    <p:extLst>
      <p:ext uri="{BB962C8B-B14F-4D97-AF65-F5344CB8AC3E}">
        <p14:creationId xmlns:p14="http://schemas.microsoft.com/office/powerpoint/2010/main" val="1638307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ED804B-E4E7-42A3-A70C-D04EB6328CE6}"/>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19932" y="0"/>
            <a:ext cx="1420052" cy="1215824"/>
          </a:xfrm>
          <a:prstGeom prst="rect">
            <a:avLst/>
          </a:prstGeom>
        </p:spPr>
      </p:pic>
      <p:sp>
        <p:nvSpPr>
          <p:cNvPr id="7" name="Title 1">
            <a:extLst>
              <a:ext uri="{FF2B5EF4-FFF2-40B4-BE49-F238E27FC236}">
                <a16:creationId xmlns:a16="http://schemas.microsoft.com/office/drawing/2014/main" id="{39E009F6-0B23-4980-8AF1-45AFCE24099A}"/>
              </a:ext>
            </a:extLst>
          </p:cNvPr>
          <p:cNvSpPr txBox="1">
            <a:spLocks/>
          </p:cNvSpPr>
          <p:nvPr/>
        </p:nvSpPr>
        <p:spPr>
          <a:xfrm>
            <a:off x="2830733" y="28213"/>
            <a:ext cx="6823919" cy="80125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rgbClr val="0070C0"/>
                </a:solidFill>
                <a:latin typeface="Times New Roman" panose="02020603050405020304" pitchFamily="18" charset="0"/>
                <a:cs typeface="Times New Roman" panose="02020603050405020304" pitchFamily="18" charset="0"/>
              </a:rPr>
              <a:t>Referencing Original Work in OER</a:t>
            </a:r>
          </a:p>
        </p:txBody>
      </p:sp>
      <p:pic>
        <p:nvPicPr>
          <p:cNvPr id="5" name="Picture 4">
            <a:extLst>
              <a:ext uri="{FF2B5EF4-FFF2-40B4-BE49-F238E27FC236}">
                <a16:creationId xmlns:a16="http://schemas.microsoft.com/office/drawing/2014/main" id="{F6A4FA05-23FB-46A5-91B7-8C137C25BC5A}"/>
              </a:ext>
            </a:extLst>
          </p:cNvPr>
          <p:cNvPicPr>
            <a:picLocks noChangeAspect="1"/>
          </p:cNvPicPr>
          <p:nvPr/>
        </p:nvPicPr>
        <p:blipFill>
          <a:blip r:embed="rId4"/>
          <a:stretch>
            <a:fillRect/>
          </a:stretch>
        </p:blipFill>
        <p:spPr>
          <a:xfrm>
            <a:off x="1021394" y="1318141"/>
            <a:ext cx="8493494" cy="1889083"/>
          </a:xfrm>
          <a:prstGeom prst="rect">
            <a:avLst/>
          </a:prstGeom>
        </p:spPr>
      </p:pic>
      <p:pic>
        <p:nvPicPr>
          <p:cNvPr id="8" name="Picture 7">
            <a:extLst>
              <a:ext uri="{FF2B5EF4-FFF2-40B4-BE49-F238E27FC236}">
                <a16:creationId xmlns:a16="http://schemas.microsoft.com/office/drawing/2014/main" id="{6ADA0330-3259-4259-930A-31A13610A1FD}"/>
              </a:ext>
            </a:extLst>
          </p:cNvPr>
          <p:cNvPicPr>
            <a:picLocks noChangeAspect="1"/>
          </p:cNvPicPr>
          <p:nvPr/>
        </p:nvPicPr>
        <p:blipFill>
          <a:blip r:embed="rId5"/>
          <a:stretch>
            <a:fillRect/>
          </a:stretch>
        </p:blipFill>
        <p:spPr>
          <a:xfrm>
            <a:off x="1021394" y="3408141"/>
            <a:ext cx="8451615" cy="2620370"/>
          </a:xfrm>
          <a:prstGeom prst="rect">
            <a:avLst/>
          </a:prstGeom>
        </p:spPr>
      </p:pic>
    </p:spTree>
    <p:extLst>
      <p:ext uri="{BB962C8B-B14F-4D97-AF65-F5344CB8AC3E}">
        <p14:creationId xmlns:p14="http://schemas.microsoft.com/office/powerpoint/2010/main" val="700600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8F36D4-97D0-410D-9095-1E933FC4A8D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8464" y="170544"/>
            <a:ext cx="8047704" cy="801255"/>
          </a:xfrm>
        </p:spPr>
        <p:txBody>
          <a:bodyPr/>
          <a:lstStyle/>
          <a:p>
            <a:r>
              <a:rPr lang="en-US" sz="4000" dirty="0">
                <a:solidFill>
                  <a:srgbClr val="0070C0"/>
                </a:solidFill>
                <a:latin typeface="Times New Roman" panose="02020603050405020304" pitchFamily="18" charset="0"/>
                <a:cs typeface="Times New Roman" panose="02020603050405020304" pitchFamily="18" charset="0"/>
              </a:rPr>
              <a:t>URLs Used in OER Workshop</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9393984" y="6039115"/>
            <a:ext cx="2714286" cy="628571"/>
          </a:xfrm>
          <a:prstGeom prst="rect">
            <a:avLst/>
          </a:prstGeom>
        </p:spPr>
      </p:pic>
      <p:pic>
        <p:nvPicPr>
          <p:cNvPr id="8" name="Picture 7">
            <a:extLst>
              <a:ext uri="{FF2B5EF4-FFF2-40B4-BE49-F238E27FC236}">
                <a16:creationId xmlns:a16="http://schemas.microsoft.com/office/drawing/2014/main" id="{1ED4CDBC-CB2C-4A25-B0DF-909586F82C0B}"/>
              </a:ext>
            </a:extLst>
          </p:cNvPr>
          <p:cNvPicPr>
            <a:picLocks noChangeAspect="1"/>
          </p:cNvPicPr>
          <p:nvPr/>
        </p:nvPicPr>
        <p:blipFill>
          <a:blip r:embed="rId3"/>
          <a:stretch>
            <a:fillRect/>
          </a:stretch>
        </p:blipFill>
        <p:spPr>
          <a:xfrm>
            <a:off x="0" y="8083"/>
            <a:ext cx="1420052" cy="1215824"/>
          </a:xfrm>
          <a:prstGeom prst="rect">
            <a:avLst/>
          </a:prstGeom>
        </p:spPr>
      </p:pic>
      <p:sp>
        <p:nvSpPr>
          <p:cNvPr id="5" name="Rectangle 4">
            <a:extLst>
              <a:ext uri="{FF2B5EF4-FFF2-40B4-BE49-F238E27FC236}">
                <a16:creationId xmlns:a16="http://schemas.microsoft.com/office/drawing/2014/main" id="{7DE312DB-BB20-4E66-B763-68DA13B770CF}"/>
              </a:ext>
            </a:extLst>
          </p:cNvPr>
          <p:cNvSpPr/>
          <p:nvPr/>
        </p:nvSpPr>
        <p:spPr>
          <a:xfrm>
            <a:off x="1688244" y="1342290"/>
            <a:ext cx="9062883" cy="526297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Engineertech.org</a:t>
            </a:r>
            <a:r>
              <a:rPr lang="en-US" sz="2000" dirty="0"/>
              <a:t>: </a:t>
            </a:r>
            <a:r>
              <a:rPr lang="en-US" sz="2000" dirty="0">
                <a:latin typeface="Times New Roman" panose="02020603050405020304" pitchFamily="18" charset="0"/>
                <a:cs typeface="Times New Roman" panose="02020603050405020304" pitchFamily="18" charset="0"/>
              </a:rPr>
              <a:t>Eastern Iowa CC Videos on Technical Topics</a:t>
            </a:r>
          </a:p>
          <a:p>
            <a:r>
              <a:rPr lang="en-US" sz="2000" dirty="0">
                <a:latin typeface="Times New Roman" panose="02020603050405020304" pitchFamily="18" charset="0"/>
                <a:cs typeface="Times New Roman" panose="02020603050405020304" pitchFamily="18" charset="0"/>
                <a:hlinkClick r:id="rId4"/>
              </a:rPr>
              <a:t>http://engineertech.org/</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Wisconsin Online Learning Object</a:t>
            </a:r>
            <a:r>
              <a:rPr lang="en-US" sz="2000" dirty="0"/>
              <a:t>:</a:t>
            </a:r>
          </a:p>
          <a:p>
            <a:r>
              <a:rPr lang="en-US" sz="2000" dirty="0">
                <a:latin typeface="Times New Roman" panose="02020603050405020304" pitchFamily="18" charset="0"/>
                <a:cs typeface="Times New Roman" panose="02020603050405020304" pitchFamily="18" charset="0"/>
                <a:hlinkClick r:id="rId5"/>
              </a:rPr>
              <a:t>https://www.wisc-online.com/</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The DOL document repository</a:t>
            </a:r>
            <a:r>
              <a:rPr lang="en-US" dirty="0">
                <a:solidFill>
                  <a:srgbClr val="000000"/>
                </a:solidFill>
                <a:latin typeface="Times New Roman" panose="02020603050405020304" pitchFamily="18" charset="0"/>
              </a:rPr>
              <a:t>:</a:t>
            </a:r>
            <a:endParaRPr lang="en-US" dirty="0"/>
          </a:p>
          <a:p>
            <a:r>
              <a:rPr lang="en-US" sz="2000" u="sng" dirty="0">
                <a:solidFill>
                  <a:srgbClr val="1155CC"/>
                </a:solidFill>
                <a:latin typeface="Times New Roman" panose="02020603050405020304" pitchFamily="18" charset="0"/>
                <a:hlinkClick r:id="rId6"/>
              </a:rPr>
              <a:t>www.skillscommons.org</a:t>
            </a:r>
            <a:endParaRPr lang="en-US" sz="2000" dirty="0"/>
          </a:p>
          <a:p>
            <a:br>
              <a:rPr lang="en-US" dirty="0"/>
            </a:br>
            <a:r>
              <a:rPr lang="en-US" sz="2000" dirty="0">
                <a:solidFill>
                  <a:srgbClr val="000000"/>
                </a:solidFill>
                <a:latin typeface="Times New Roman" panose="02020603050405020304" pitchFamily="18" charset="0"/>
              </a:rPr>
              <a:t>The NSF ATE document repository:</a:t>
            </a:r>
            <a:endParaRPr lang="en-US" sz="2000" dirty="0"/>
          </a:p>
          <a:p>
            <a:r>
              <a:rPr lang="en-US" sz="2000" u="sng" dirty="0">
                <a:solidFill>
                  <a:srgbClr val="1155CC"/>
                </a:solidFill>
                <a:latin typeface="Times New Roman" panose="02020603050405020304" pitchFamily="18" charset="0"/>
                <a:hlinkClick r:id="rId7"/>
              </a:rPr>
              <a:t>www.atecentral.net</a:t>
            </a:r>
            <a:endParaRPr lang="en-US" sz="2000" dirty="0"/>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Jim Pytel, Big Bad Tech, Video Lectures with Graphics</a:t>
            </a:r>
          </a:p>
          <a:p>
            <a:r>
              <a:rPr lang="en-US" sz="2000" dirty="0">
                <a:latin typeface="Times New Roman" panose="02020603050405020304" pitchFamily="18" charset="0"/>
                <a:cs typeface="Times New Roman" panose="02020603050405020304" pitchFamily="18" charset="0"/>
                <a:hlinkClick r:id="rId8"/>
              </a:rPr>
              <a:t>https://www.youtube.com/user/bigbadtech</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p>
          <a:p>
            <a:endParaRPr lang="en-US" dirty="0"/>
          </a:p>
        </p:txBody>
      </p:sp>
      <p:sp>
        <p:nvSpPr>
          <p:cNvPr id="3" name="Rectangle 2">
            <a:extLst>
              <a:ext uri="{FF2B5EF4-FFF2-40B4-BE49-F238E27FC236}">
                <a16:creationId xmlns:a16="http://schemas.microsoft.com/office/drawing/2014/main" id="{A809421E-CAAC-4571-A972-1EA38227D670}"/>
              </a:ext>
            </a:extLst>
          </p:cNvPr>
          <p:cNvSpPr/>
          <p:nvPr/>
        </p:nvSpPr>
        <p:spPr>
          <a:xfrm>
            <a:off x="1420052" y="1311810"/>
            <a:ext cx="6925662" cy="8203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819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118991-3200-42F2-9331-CACCB5F57B0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8083"/>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4141838" y="0"/>
            <a:ext cx="4247536" cy="801255"/>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ENGINEERTECH.ORG</a:t>
            </a:r>
            <a:r>
              <a:rPr lang="en-US"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949A433-625B-40C9-8A60-F488999E13EA}"/>
              </a:ext>
            </a:extLst>
          </p:cNvPr>
          <p:cNvSpPr txBox="1"/>
          <p:nvPr/>
        </p:nvSpPr>
        <p:spPr>
          <a:xfrm>
            <a:off x="495300" y="1122989"/>
            <a:ext cx="11384861" cy="1200329"/>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ENGINEERTECH.ORG is a website created to house videos created by Eastern Iowa Community College with funds from TAACCCT Round 2 grant.  This is the user interface to the videos that are housed at VIMEO.COM (instead of YouTube).  A college LMS can link to each video.  The MP4 videos can also be downloaded from Skillscommons.  The link to the CC license can also be found at Skillscommons.</a:t>
            </a:r>
          </a:p>
        </p:txBody>
      </p:sp>
      <p:pic>
        <p:nvPicPr>
          <p:cNvPr id="3" name="Picture 2">
            <a:extLst>
              <a:ext uri="{FF2B5EF4-FFF2-40B4-BE49-F238E27FC236}">
                <a16:creationId xmlns:a16="http://schemas.microsoft.com/office/drawing/2014/main" id="{C718B640-C540-4CDA-BCA8-7A5741FF0F78}"/>
              </a:ext>
            </a:extLst>
          </p:cNvPr>
          <p:cNvPicPr>
            <a:picLocks noChangeAspect="1"/>
          </p:cNvPicPr>
          <p:nvPr/>
        </p:nvPicPr>
        <p:blipFill>
          <a:blip r:embed="rId4"/>
          <a:stretch>
            <a:fillRect/>
          </a:stretch>
        </p:blipFill>
        <p:spPr>
          <a:xfrm>
            <a:off x="2447495" y="2328731"/>
            <a:ext cx="6843932" cy="4529269"/>
          </a:xfrm>
          <a:prstGeom prst="rect">
            <a:avLst/>
          </a:prstGeom>
        </p:spPr>
      </p:pic>
    </p:spTree>
    <p:extLst>
      <p:ext uri="{BB962C8B-B14F-4D97-AF65-F5344CB8AC3E}">
        <p14:creationId xmlns:p14="http://schemas.microsoft.com/office/powerpoint/2010/main" val="857658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2" name="Picture 1">
            <a:extLst>
              <a:ext uri="{FF2B5EF4-FFF2-40B4-BE49-F238E27FC236}">
                <a16:creationId xmlns:a16="http://schemas.microsoft.com/office/drawing/2014/main" id="{70FA272E-3EAB-4E8F-B12B-C26557E7B4BB}"/>
              </a:ext>
            </a:extLst>
          </p:cNvPr>
          <p:cNvPicPr>
            <a:picLocks noChangeAspect="1"/>
          </p:cNvPicPr>
          <p:nvPr/>
        </p:nvPicPr>
        <p:blipFill>
          <a:blip r:embed="rId4"/>
          <a:stretch>
            <a:fillRect/>
          </a:stretch>
        </p:blipFill>
        <p:spPr>
          <a:xfrm>
            <a:off x="1891686" y="300095"/>
            <a:ext cx="8623914" cy="6448725"/>
          </a:xfrm>
          <a:prstGeom prst="rect">
            <a:avLst/>
          </a:prstGeom>
        </p:spPr>
      </p:pic>
    </p:spTree>
    <p:extLst>
      <p:ext uri="{BB962C8B-B14F-4D97-AF65-F5344CB8AC3E}">
        <p14:creationId xmlns:p14="http://schemas.microsoft.com/office/powerpoint/2010/main" val="413929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DB65E1-D468-4977-A742-375969FA1025}"/>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pic>
        <p:nvPicPr>
          <p:cNvPr id="2" name="Picture 1">
            <a:extLst>
              <a:ext uri="{FF2B5EF4-FFF2-40B4-BE49-F238E27FC236}">
                <a16:creationId xmlns:a16="http://schemas.microsoft.com/office/drawing/2014/main" id="{89DA045B-A7F6-4B89-8E1B-AB7DF42433A2}"/>
              </a:ext>
            </a:extLst>
          </p:cNvPr>
          <p:cNvPicPr>
            <a:picLocks noChangeAspect="1"/>
          </p:cNvPicPr>
          <p:nvPr/>
        </p:nvPicPr>
        <p:blipFill>
          <a:blip r:embed="rId4"/>
          <a:stretch>
            <a:fillRect/>
          </a:stretch>
        </p:blipFill>
        <p:spPr>
          <a:xfrm>
            <a:off x="2405899" y="1556342"/>
            <a:ext cx="7380202" cy="4673087"/>
          </a:xfrm>
          <a:prstGeom prst="rect">
            <a:avLst/>
          </a:prstGeom>
        </p:spPr>
      </p:pic>
      <p:sp>
        <p:nvSpPr>
          <p:cNvPr id="5" name="Title 1">
            <a:extLst>
              <a:ext uri="{FF2B5EF4-FFF2-40B4-BE49-F238E27FC236}">
                <a16:creationId xmlns:a16="http://schemas.microsoft.com/office/drawing/2014/main" id="{594C0AAE-6EB8-4711-8CCF-C31838C9C9EF}"/>
              </a:ext>
            </a:extLst>
          </p:cNvPr>
          <p:cNvSpPr txBox="1">
            <a:spLocks/>
          </p:cNvSpPr>
          <p:nvPr/>
        </p:nvSpPr>
        <p:spPr>
          <a:xfrm>
            <a:off x="1784555" y="62267"/>
            <a:ext cx="1000678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rgbClr val="0070C0"/>
                </a:solidFill>
                <a:latin typeface="Times New Roman" panose="02020603050405020304" pitchFamily="18" charset="0"/>
                <a:cs typeface="Times New Roman" panose="02020603050405020304" pitchFamily="18" charset="0"/>
              </a:rPr>
              <a:t>Assess the students on information within Learning Object</a:t>
            </a:r>
          </a:p>
        </p:txBody>
      </p:sp>
    </p:spTree>
    <p:extLst>
      <p:ext uri="{BB962C8B-B14F-4D97-AF65-F5344CB8AC3E}">
        <p14:creationId xmlns:p14="http://schemas.microsoft.com/office/powerpoint/2010/main" val="3992788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8F36D4-97D0-410D-9095-1E933FC4A8D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8464" y="170544"/>
            <a:ext cx="8047704" cy="801255"/>
          </a:xfrm>
        </p:spPr>
        <p:txBody>
          <a:bodyPr/>
          <a:lstStyle/>
          <a:p>
            <a:r>
              <a:rPr lang="en-US" sz="4000" dirty="0">
                <a:solidFill>
                  <a:srgbClr val="0070C0"/>
                </a:solidFill>
                <a:latin typeface="Times New Roman" panose="02020603050405020304" pitchFamily="18" charset="0"/>
                <a:cs typeface="Times New Roman" panose="02020603050405020304" pitchFamily="18" charset="0"/>
              </a:rPr>
              <a:t>URLs Used in OER Workshop</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9393984" y="6039115"/>
            <a:ext cx="2714286" cy="628571"/>
          </a:xfrm>
          <a:prstGeom prst="rect">
            <a:avLst/>
          </a:prstGeom>
        </p:spPr>
      </p:pic>
      <p:pic>
        <p:nvPicPr>
          <p:cNvPr id="8" name="Picture 7">
            <a:extLst>
              <a:ext uri="{FF2B5EF4-FFF2-40B4-BE49-F238E27FC236}">
                <a16:creationId xmlns:a16="http://schemas.microsoft.com/office/drawing/2014/main" id="{1ED4CDBC-CB2C-4A25-B0DF-909586F82C0B}"/>
              </a:ext>
            </a:extLst>
          </p:cNvPr>
          <p:cNvPicPr>
            <a:picLocks noChangeAspect="1"/>
          </p:cNvPicPr>
          <p:nvPr/>
        </p:nvPicPr>
        <p:blipFill>
          <a:blip r:embed="rId3"/>
          <a:stretch>
            <a:fillRect/>
          </a:stretch>
        </p:blipFill>
        <p:spPr>
          <a:xfrm>
            <a:off x="0" y="8083"/>
            <a:ext cx="1420052" cy="1215824"/>
          </a:xfrm>
          <a:prstGeom prst="rect">
            <a:avLst/>
          </a:prstGeom>
        </p:spPr>
      </p:pic>
      <p:sp>
        <p:nvSpPr>
          <p:cNvPr id="5" name="Rectangle 4">
            <a:extLst>
              <a:ext uri="{FF2B5EF4-FFF2-40B4-BE49-F238E27FC236}">
                <a16:creationId xmlns:a16="http://schemas.microsoft.com/office/drawing/2014/main" id="{7DE312DB-BB20-4E66-B763-68DA13B770CF}"/>
              </a:ext>
            </a:extLst>
          </p:cNvPr>
          <p:cNvSpPr/>
          <p:nvPr/>
        </p:nvSpPr>
        <p:spPr>
          <a:xfrm>
            <a:off x="1688244" y="1342290"/>
            <a:ext cx="9062883" cy="526297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Engineertech.org</a:t>
            </a:r>
            <a:r>
              <a:rPr lang="en-US" sz="2000" dirty="0"/>
              <a:t>: </a:t>
            </a:r>
            <a:r>
              <a:rPr lang="en-US" sz="2000" dirty="0">
                <a:latin typeface="Times New Roman" panose="02020603050405020304" pitchFamily="18" charset="0"/>
                <a:cs typeface="Times New Roman" panose="02020603050405020304" pitchFamily="18" charset="0"/>
              </a:rPr>
              <a:t>Eastern Iowa CC Videos on Technical Topics</a:t>
            </a:r>
          </a:p>
          <a:p>
            <a:r>
              <a:rPr lang="en-US" sz="2000" dirty="0">
                <a:latin typeface="Times New Roman" panose="02020603050405020304" pitchFamily="18" charset="0"/>
                <a:cs typeface="Times New Roman" panose="02020603050405020304" pitchFamily="18" charset="0"/>
                <a:hlinkClick r:id="rId4"/>
              </a:rPr>
              <a:t>http://engineertech.org/</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Wisconsin Online Learning Object</a:t>
            </a:r>
            <a:r>
              <a:rPr lang="en-US" sz="2000" dirty="0"/>
              <a:t>:</a:t>
            </a:r>
          </a:p>
          <a:p>
            <a:r>
              <a:rPr lang="en-US" sz="2000" dirty="0">
                <a:latin typeface="Times New Roman" panose="02020603050405020304" pitchFamily="18" charset="0"/>
                <a:cs typeface="Times New Roman" panose="02020603050405020304" pitchFamily="18" charset="0"/>
                <a:hlinkClick r:id="rId5"/>
              </a:rPr>
              <a:t>https://www.wisc-online.com/</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The DOL document repository</a:t>
            </a:r>
            <a:r>
              <a:rPr lang="en-US" dirty="0">
                <a:solidFill>
                  <a:srgbClr val="000000"/>
                </a:solidFill>
                <a:latin typeface="Times New Roman" panose="02020603050405020304" pitchFamily="18" charset="0"/>
              </a:rPr>
              <a:t>:</a:t>
            </a:r>
            <a:endParaRPr lang="en-US" dirty="0"/>
          </a:p>
          <a:p>
            <a:r>
              <a:rPr lang="en-US" sz="2000" u="sng" dirty="0">
                <a:solidFill>
                  <a:srgbClr val="1155CC"/>
                </a:solidFill>
                <a:latin typeface="Times New Roman" panose="02020603050405020304" pitchFamily="18" charset="0"/>
                <a:hlinkClick r:id="rId6"/>
              </a:rPr>
              <a:t>www.skillscommons.org</a:t>
            </a:r>
            <a:endParaRPr lang="en-US" sz="2000" dirty="0"/>
          </a:p>
          <a:p>
            <a:br>
              <a:rPr lang="en-US" dirty="0"/>
            </a:br>
            <a:r>
              <a:rPr lang="en-US" sz="2000" dirty="0">
                <a:solidFill>
                  <a:srgbClr val="000000"/>
                </a:solidFill>
                <a:latin typeface="Times New Roman" panose="02020603050405020304" pitchFamily="18" charset="0"/>
              </a:rPr>
              <a:t>The NSF ATE document repository:</a:t>
            </a:r>
            <a:endParaRPr lang="en-US" sz="2000" dirty="0"/>
          </a:p>
          <a:p>
            <a:r>
              <a:rPr lang="en-US" sz="2000" u="sng" dirty="0">
                <a:solidFill>
                  <a:srgbClr val="1155CC"/>
                </a:solidFill>
                <a:latin typeface="Times New Roman" panose="02020603050405020304" pitchFamily="18" charset="0"/>
                <a:hlinkClick r:id="rId7"/>
              </a:rPr>
              <a:t>www.atecentral.net</a:t>
            </a:r>
            <a:endParaRPr lang="en-US" sz="2000" dirty="0"/>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Jim Pytel, Big Bad Tech, Video Lectures with Graphics</a:t>
            </a:r>
          </a:p>
          <a:p>
            <a:r>
              <a:rPr lang="en-US" sz="2000" dirty="0">
                <a:latin typeface="Times New Roman" panose="02020603050405020304" pitchFamily="18" charset="0"/>
                <a:cs typeface="Times New Roman" panose="02020603050405020304" pitchFamily="18" charset="0"/>
                <a:hlinkClick r:id="rId8"/>
              </a:rPr>
              <a:t>https://www.youtube.com/user/bigbadtech</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p>
          <a:p>
            <a:endParaRPr lang="en-US" dirty="0"/>
          </a:p>
        </p:txBody>
      </p:sp>
      <p:sp>
        <p:nvSpPr>
          <p:cNvPr id="3" name="Rectangle 2">
            <a:extLst>
              <a:ext uri="{FF2B5EF4-FFF2-40B4-BE49-F238E27FC236}">
                <a16:creationId xmlns:a16="http://schemas.microsoft.com/office/drawing/2014/main" id="{A809421E-CAAC-4571-A972-1EA38227D670}"/>
              </a:ext>
            </a:extLst>
          </p:cNvPr>
          <p:cNvSpPr/>
          <p:nvPr/>
        </p:nvSpPr>
        <p:spPr>
          <a:xfrm>
            <a:off x="1435292" y="2218590"/>
            <a:ext cx="4310188" cy="8203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949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779D25-4D7B-4E13-B46E-2BFD929FB76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sp>
        <p:nvSpPr>
          <p:cNvPr id="5" name="Title 1">
            <a:extLst>
              <a:ext uri="{FF2B5EF4-FFF2-40B4-BE49-F238E27FC236}">
                <a16:creationId xmlns:a16="http://schemas.microsoft.com/office/drawing/2014/main" id="{CBB1149A-1656-49C7-8BB3-E7C0266F0519}"/>
              </a:ext>
            </a:extLst>
          </p:cNvPr>
          <p:cNvSpPr txBox="1">
            <a:spLocks/>
          </p:cNvSpPr>
          <p:nvPr/>
        </p:nvSpPr>
        <p:spPr>
          <a:xfrm>
            <a:off x="4141838" y="62267"/>
            <a:ext cx="4247536" cy="80125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WISC-ONLINE</a:t>
            </a:r>
            <a:r>
              <a:rPr lang="en-US" dirty="0">
                <a:solidFill>
                  <a:srgbClr val="0070C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E454A776-0182-47F0-AC10-BB8A94A60BF1}"/>
              </a:ext>
            </a:extLst>
          </p:cNvPr>
          <p:cNvSpPr txBox="1"/>
          <p:nvPr/>
        </p:nvSpPr>
        <p:spPr>
          <a:xfrm>
            <a:off x="1654616" y="1066984"/>
            <a:ext cx="10302820" cy="923330"/>
          </a:xfrm>
          <a:prstGeom prst="rect">
            <a:avLst/>
          </a:prstGeom>
          <a:noFill/>
        </p:spPr>
        <p:txBody>
          <a:bodyPr wrap="none" rtlCol="0">
            <a:spAutoFit/>
          </a:bodyPr>
          <a:lstStyle/>
          <a:p>
            <a:r>
              <a:rPr lang="en-US" dirty="0">
                <a:solidFill>
                  <a:srgbClr val="0070C0"/>
                </a:solidFill>
                <a:latin typeface="Times New Roman" panose="02020603050405020304" pitchFamily="18" charset="0"/>
                <a:cs typeface="Times New Roman" panose="02020603050405020304" pitchFamily="18" charset="0"/>
              </a:rPr>
              <a:t>WISC-ONLINE is an online repository for active learning objects that is accessible by going to their website:</a:t>
            </a:r>
          </a:p>
          <a:p>
            <a:r>
              <a:rPr lang="en-US" dirty="0">
                <a:solidFill>
                  <a:srgbClr val="0070C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https://www.wisc-online.com/</a:t>
            </a:r>
            <a:r>
              <a:rPr lang="en-US" dirty="0">
                <a:solidFill>
                  <a:srgbClr val="0070C0"/>
                </a:solidFill>
                <a:latin typeface="Times New Roman" panose="02020603050405020304" pitchFamily="18" charset="0"/>
                <a:cs typeface="Times New Roman" panose="02020603050405020304" pitchFamily="18" charset="0"/>
              </a:rPr>
              <a:t>, and searching for a topic, or look into categories.  These links can be posted</a:t>
            </a:r>
          </a:p>
          <a:p>
            <a:r>
              <a:rPr lang="en-US" dirty="0">
                <a:solidFill>
                  <a:srgbClr val="0070C0"/>
                </a:solidFill>
                <a:latin typeface="Times New Roman" panose="02020603050405020304" pitchFamily="18" charset="0"/>
                <a:cs typeface="Times New Roman" panose="02020603050405020304" pitchFamily="18" charset="0"/>
              </a:rPr>
              <a:t>in an LMS system for students to view on a computer or on their portable devices. </a:t>
            </a:r>
          </a:p>
        </p:txBody>
      </p:sp>
      <p:pic>
        <p:nvPicPr>
          <p:cNvPr id="8" name="Picture 7">
            <a:extLst>
              <a:ext uri="{FF2B5EF4-FFF2-40B4-BE49-F238E27FC236}">
                <a16:creationId xmlns:a16="http://schemas.microsoft.com/office/drawing/2014/main" id="{D260C2AE-2188-4A8D-BCC5-12F4B2CB1AF0}"/>
              </a:ext>
            </a:extLst>
          </p:cNvPr>
          <p:cNvPicPr>
            <a:picLocks noChangeAspect="1"/>
          </p:cNvPicPr>
          <p:nvPr/>
        </p:nvPicPr>
        <p:blipFill>
          <a:blip r:embed="rId5"/>
          <a:stretch>
            <a:fillRect/>
          </a:stretch>
        </p:blipFill>
        <p:spPr>
          <a:xfrm>
            <a:off x="1170351" y="1990313"/>
            <a:ext cx="9992706" cy="4859603"/>
          </a:xfrm>
          <a:prstGeom prst="rect">
            <a:avLst/>
          </a:prstGeom>
        </p:spPr>
      </p:pic>
    </p:spTree>
    <p:extLst>
      <p:ext uri="{BB962C8B-B14F-4D97-AF65-F5344CB8AC3E}">
        <p14:creationId xmlns:p14="http://schemas.microsoft.com/office/powerpoint/2010/main" val="2048436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779D25-4D7B-4E13-B46E-2BFD929FB76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sp>
        <p:nvSpPr>
          <p:cNvPr id="5" name="Title 1">
            <a:extLst>
              <a:ext uri="{FF2B5EF4-FFF2-40B4-BE49-F238E27FC236}">
                <a16:creationId xmlns:a16="http://schemas.microsoft.com/office/drawing/2014/main" id="{CBB1149A-1656-49C7-8BB3-E7C0266F0519}"/>
              </a:ext>
            </a:extLst>
          </p:cNvPr>
          <p:cNvSpPr txBox="1">
            <a:spLocks/>
          </p:cNvSpPr>
          <p:nvPr/>
        </p:nvSpPr>
        <p:spPr>
          <a:xfrm>
            <a:off x="4141838" y="62267"/>
            <a:ext cx="4247536" cy="80125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WISC-ONLINE</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E2819FED-B0EC-46E6-8054-FE3FF5CE2754}"/>
              </a:ext>
            </a:extLst>
          </p:cNvPr>
          <p:cNvPicPr>
            <a:picLocks noChangeAspect="1"/>
          </p:cNvPicPr>
          <p:nvPr/>
        </p:nvPicPr>
        <p:blipFill>
          <a:blip r:embed="rId4"/>
          <a:stretch>
            <a:fillRect/>
          </a:stretch>
        </p:blipFill>
        <p:spPr>
          <a:xfrm>
            <a:off x="1129698" y="1244678"/>
            <a:ext cx="10271815" cy="5590837"/>
          </a:xfrm>
          <a:prstGeom prst="rect">
            <a:avLst/>
          </a:prstGeom>
        </p:spPr>
      </p:pic>
    </p:spTree>
    <p:extLst>
      <p:ext uri="{BB962C8B-B14F-4D97-AF65-F5344CB8AC3E}">
        <p14:creationId xmlns:p14="http://schemas.microsoft.com/office/powerpoint/2010/main" val="174434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20F3B2-D3C9-49FA-83A6-6D45A7BB6DE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4458" y="1094046"/>
            <a:ext cx="11317111" cy="5186676"/>
          </a:xfrm>
          <a:prstGeom prst="rect">
            <a:avLst/>
          </a:prstGeom>
          <a:noFill/>
        </p:spPr>
        <p:txBody>
          <a:bodyPr wrap="square" rtlCol="0">
            <a:spAutoFit/>
          </a:bodyPr>
          <a:lstStyle/>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1. Open Educational Resources</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2. Free material that can be used for instruction</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3. Some Faculty replace textbooks with OER</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4. Some Faculty use OER in addition to the textbook</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5. Most OER can be modified and reused</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6. All materials funded through federal agencies (DOL, NSF, DOE) is considered OER and can be used based on the licensing</a:t>
            </a:r>
          </a:p>
        </p:txBody>
      </p:sp>
      <p:sp>
        <p:nvSpPr>
          <p:cNvPr id="5" name="TextBox 4"/>
          <p:cNvSpPr txBox="1"/>
          <p:nvPr/>
        </p:nvSpPr>
        <p:spPr>
          <a:xfrm>
            <a:off x="4263776" y="91132"/>
            <a:ext cx="3147015" cy="707886"/>
          </a:xfrm>
          <a:prstGeom prst="rect">
            <a:avLst/>
          </a:prstGeom>
          <a:no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What is OER?</a:t>
            </a:r>
          </a:p>
        </p:txBody>
      </p:sp>
      <p:pic>
        <p:nvPicPr>
          <p:cNvPr id="6" name="Picture 5">
            <a:extLst>
              <a:ext uri="{FF2B5EF4-FFF2-40B4-BE49-F238E27FC236}">
                <a16:creationId xmlns:a16="http://schemas.microsoft.com/office/drawing/2014/main" id="{83608B14-275D-41B5-B12D-706DA71592A2}"/>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7" name="Picture 6">
            <a:extLst>
              <a:ext uri="{FF2B5EF4-FFF2-40B4-BE49-F238E27FC236}">
                <a16:creationId xmlns:a16="http://schemas.microsoft.com/office/drawing/2014/main" id="{53C1CF74-3C50-48D3-B748-EA7F3CD3DD83}"/>
              </a:ext>
            </a:extLst>
          </p:cNvPr>
          <p:cNvPicPr>
            <a:picLocks noChangeAspect="1"/>
          </p:cNvPicPr>
          <p:nvPr/>
        </p:nvPicPr>
        <p:blipFill>
          <a:blip r:embed="rId3"/>
          <a:stretch>
            <a:fillRect/>
          </a:stretch>
        </p:blipFill>
        <p:spPr>
          <a:xfrm>
            <a:off x="1" y="11045"/>
            <a:ext cx="1364775" cy="1168497"/>
          </a:xfrm>
          <a:prstGeom prst="rect">
            <a:avLst/>
          </a:prstGeom>
        </p:spPr>
      </p:pic>
    </p:spTree>
    <p:extLst>
      <p:ext uri="{BB962C8B-B14F-4D97-AF65-F5344CB8AC3E}">
        <p14:creationId xmlns:p14="http://schemas.microsoft.com/office/powerpoint/2010/main" val="2173105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779D25-4D7B-4E13-B46E-2BFD929FB76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sp>
        <p:nvSpPr>
          <p:cNvPr id="5" name="Title 1">
            <a:extLst>
              <a:ext uri="{FF2B5EF4-FFF2-40B4-BE49-F238E27FC236}">
                <a16:creationId xmlns:a16="http://schemas.microsoft.com/office/drawing/2014/main" id="{CBB1149A-1656-49C7-8BB3-E7C0266F0519}"/>
              </a:ext>
            </a:extLst>
          </p:cNvPr>
          <p:cNvSpPr txBox="1">
            <a:spLocks/>
          </p:cNvSpPr>
          <p:nvPr/>
        </p:nvSpPr>
        <p:spPr>
          <a:xfrm>
            <a:off x="4141838" y="62267"/>
            <a:ext cx="4247536" cy="80125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WISC-ONLINE</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70814279-EB42-4ED5-A7B9-35E969826474}"/>
              </a:ext>
            </a:extLst>
          </p:cNvPr>
          <p:cNvPicPr>
            <a:picLocks noChangeAspect="1"/>
          </p:cNvPicPr>
          <p:nvPr/>
        </p:nvPicPr>
        <p:blipFill>
          <a:blip r:embed="rId4"/>
          <a:stretch>
            <a:fillRect/>
          </a:stretch>
        </p:blipFill>
        <p:spPr>
          <a:xfrm>
            <a:off x="2324100" y="1125096"/>
            <a:ext cx="7581928" cy="5732904"/>
          </a:xfrm>
          <a:prstGeom prst="rect">
            <a:avLst/>
          </a:prstGeom>
        </p:spPr>
      </p:pic>
    </p:spTree>
    <p:extLst>
      <p:ext uri="{BB962C8B-B14F-4D97-AF65-F5344CB8AC3E}">
        <p14:creationId xmlns:p14="http://schemas.microsoft.com/office/powerpoint/2010/main" val="1471491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779D25-4D7B-4E13-B46E-2BFD929FB76C}"/>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sp>
        <p:nvSpPr>
          <p:cNvPr id="5" name="Title 1">
            <a:extLst>
              <a:ext uri="{FF2B5EF4-FFF2-40B4-BE49-F238E27FC236}">
                <a16:creationId xmlns:a16="http://schemas.microsoft.com/office/drawing/2014/main" id="{CBB1149A-1656-49C7-8BB3-E7C0266F0519}"/>
              </a:ext>
            </a:extLst>
          </p:cNvPr>
          <p:cNvSpPr txBox="1">
            <a:spLocks/>
          </p:cNvSpPr>
          <p:nvPr/>
        </p:nvSpPr>
        <p:spPr>
          <a:xfrm>
            <a:off x="4141838" y="62267"/>
            <a:ext cx="4247536" cy="80125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WISC-ONLINE</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32CA1FCB-6DF6-4428-9551-02927340FCCC}"/>
              </a:ext>
            </a:extLst>
          </p:cNvPr>
          <p:cNvPicPr>
            <a:picLocks noChangeAspect="1"/>
          </p:cNvPicPr>
          <p:nvPr/>
        </p:nvPicPr>
        <p:blipFill>
          <a:blip r:embed="rId4"/>
          <a:stretch>
            <a:fillRect/>
          </a:stretch>
        </p:blipFill>
        <p:spPr>
          <a:xfrm>
            <a:off x="2831280" y="1211266"/>
            <a:ext cx="6655619" cy="5636856"/>
          </a:xfrm>
          <a:prstGeom prst="rect">
            <a:avLst/>
          </a:prstGeom>
        </p:spPr>
      </p:pic>
    </p:spTree>
    <p:extLst>
      <p:ext uri="{BB962C8B-B14F-4D97-AF65-F5344CB8AC3E}">
        <p14:creationId xmlns:p14="http://schemas.microsoft.com/office/powerpoint/2010/main" val="357521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8F36D4-97D0-410D-9095-1E933FC4A8D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8464" y="170544"/>
            <a:ext cx="8047704" cy="801255"/>
          </a:xfrm>
        </p:spPr>
        <p:txBody>
          <a:bodyPr/>
          <a:lstStyle/>
          <a:p>
            <a:r>
              <a:rPr lang="en-US" sz="4000" dirty="0">
                <a:solidFill>
                  <a:srgbClr val="0070C0"/>
                </a:solidFill>
                <a:latin typeface="Times New Roman" panose="02020603050405020304" pitchFamily="18" charset="0"/>
                <a:cs typeface="Times New Roman" panose="02020603050405020304" pitchFamily="18" charset="0"/>
              </a:rPr>
              <a:t>URLs Used in OER Workshop</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9393984" y="6039115"/>
            <a:ext cx="2714286" cy="628571"/>
          </a:xfrm>
          <a:prstGeom prst="rect">
            <a:avLst/>
          </a:prstGeom>
        </p:spPr>
      </p:pic>
      <p:pic>
        <p:nvPicPr>
          <p:cNvPr id="8" name="Picture 7">
            <a:extLst>
              <a:ext uri="{FF2B5EF4-FFF2-40B4-BE49-F238E27FC236}">
                <a16:creationId xmlns:a16="http://schemas.microsoft.com/office/drawing/2014/main" id="{1ED4CDBC-CB2C-4A25-B0DF-909586F82C0B}"/>
              </a:ext>
            </a:extLst>
          </p:cNvPr>
          <p:cNvPicPr>
            <a:picLocks noChangeAspect="1"/>
          </p:cNvPicPr>
          <p:nvPr/>
        </p:nvPicPr>
        <p:blipFill>
          <a:blip r:embed="rId3"/>
          <a:stretch>
            <a:fillRect/>
          </a:stretch>
        </p:blipFill>
        <p:spPr>
          <a:xfrm>
            <a:off x="0" y="8083"/>
            <a:ext cx="1420052" cy="1215824"/>
          </a:xfrm>
          <a:prstGeom prst="rect">
            <a:avLst/>
          </a:prstGeom>
        </p:spPr>
      </p:pic>
      <p:sp>
        <p:nvSpPr>
          <p:cNvPr id="5" name="Rectangle 4">
            <a:extLst>
              <a:ext uri="{FF2B5EF4-FFF2-40B4-BE49-F238E27FC236}">
                <a16:creationId xmlns:a16="http://schemas.microsoft.com/office/drawing/2014/main" id="{7DE312DB-BB20-4E66-B763-68DA13B770CF}"/>
              </a:ext>
            </a:extLst>
          </p:cNvPr>
          <p:cNvSpPr/>
          <p:nvPr/>
        </p:nvSpPr>
        <p:spPr>
          <a:xfrm>
            <a:off x="1688244" y="1342290"/>
            <a:ext cx="9062883" cy="526297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Engineertech.org</a:t>
            </a:r>
            <a:r>
              <a:rPr lang="en-US" sz="2000" dirty="0"/>
              <a:t>: </a:t>
            </a:r>
            <a:r>
              <a:rPr lang="en-US" sz="2000" dirty="0">
                <a:latin typeface="Times New Roman" panose="02020603050405020304" pitchFamily="18" charset="0"/>
                <a:cs typeface="Times New Roman" panose="02020603050405020304" pitchFamily="18" charset="0"/>
              </a:rPr>
              <a:t>Eastern Iowa CC Videos on Technical Topics</a:t>
            </a:r>
          </a:p>
          <a:p>
            <a:r>
              <a:rPr lang="en-US" sz="2000" dirty="0">
                <a:latin typeface="Times New Roman" panose="02020603050405020304" pitchFamily="18" charset="0"/>
                <a:cs typeface="Times New Roman" panose="02020603050405020304" pitchFamily="18" charset="0"/>
                <a:hlinkClick r:id="rId4"/>
              </a:rPr>
              <a:t>http://engineertech.org/</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Wisconsin Online Learning Object</a:t>
            </a:r>
            <a:r>
              <a:rPr lang="en-US" sz="2000" dirty="0"/>
              <a:t>:</a:t>
            </a:r>
          </a:p>
          <a:p>
            <a:r>
              <a:rPr lang="en-US" sz="2000" dirty="0">
                <a:latin typeface="Times New Roman" panose="02020603050405020304" pitchFamily="18" charset="0"/>
                <a:cs typeface="Times New Roman" panose="02020603050405020304" pitchFamily="18" charset="0"/>
                <a:hlinkClick r:id="rId5"/>
              </a:rPr>
              <a:t>https://www.wisc-online.com/</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The DOL document repository</a:t>
            </a:r>
            <a:r>
              <a:rPr lang="en-US" dirty="0">
                <a:solidFill>
                  <a:srgbClr val="000000"/>
                </a:solidFill>
                <a:latin typeface="Times New Roman" panose="02020603050405020304" pitchFamily="18" charset="0"/>
              </a:rPr>
              <a:t>:</a:t>
            </a:r>
            <a:endParaRPr lang="en-US" dirty="0"/>
          </a:p>
          <a:p>
            <a:r>
              <a:rPr lang="en-US" sz="2000" u="sng" dirty="0">
                <a:solidFill>
                  <a:srgbClr val="1155CC"/>
                </a:solidFill>
                <a:latin typeface="Times New Roman" panose="02020603050405020304" pitchFamily="18" charset="0"/>
                <a:hlinkClick r:id="rId6"/>
              </a:rPr>
              <a:t>www.skillscommons.org</a:t>
            </a:r>
            <a:endParaRPr lang="en-US" sz="2000" dirty="0"/>
          </a:p>
          <a:p>
            <a:br>
              <a:rPr lang="en-US" dirty="0"/>
            </a:br>
            <a:r>
              <a:rPr lang="en-US" sz="2000" dirty="0">
                <a:solidFill>
                  <a:srgbClr val="000000"/>
                </a:solidFill>
                <a:latin typeface="Times New Roman" panose="02020603050405020304" pitchFamily="18" charset="0"/>
              </a:rPr>
              <a:t>The NSF ATE document repository:</a:t>
            </a:r>
            <a:endParaRPr lang="en-US" sz="2000" dirty="0"/>
          </a:p>
          <a:p>
            <a:r>
              <a:rPr lang="en-US" sz="2000" u="sng" dirty="0">
                <a:solidFill>
                  <a:srgbClr val="1155CC"/>
                </a:solidFill>
                <a:latin typeface="Times New Roman" panose="02020603050405020304" pitchFamily="18" charset="0"/>
                <a:hlinkClick r:id="rId7"/>
              </a:rPr>
              <a:t>www.atecentral.net</a:t>
            </a:r>
            <a:endParaRPr lang="en-US" sz="2000" dirty="0"/>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Jim Pytel, Big Bad Tech, Video Lectures with Graphics</a:t>
            </a:r>
          </a:p>
          <a:p>
            <a:r>
              <a:rPr lang="en-US" sz="2000" dirty="0">
                <a:latin typeface="Times New Roman" panose="02020603050405020304" pitchFamily="18" charset="0"/>
                <a:cs typeface="Times New Roman" panose="02020603050405020304" pitchFamily="18" charset="0"/>
                <a:hlinkClick r:id="rId8"/>
              </a:rPr>
              <a:t>https://www.youtube.com/user/bigbadtech</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p>
          <a:p>
            <a:endParaRPr lang="en-US" dirty="0"/>
          </a:p>
        </p:txBody>
      </p:sp>
      <p:sp>
        <p:nvSpPr>
          <p:cNvPr id="3" name="Rectangle 2">
            <a:extLst>
              <a:ext uri="{FF2B5EF4-FFF2-40B4-BE49-F238E27FC236}">
                <a16:creationId xmlns:a16="http://schemas.microsoft.com/office/drawing/2014/main" id="{A809421E-CAAC-4571-A972-1EA38227D670}"/>
              </a:ext>
            </a:extLst>
          </p:cNvPr>
          <p:cNvSpPr/>
          <p:nvPr/>
        </p:nvSpPr>
        <p:spPr>
          <a:xfrm>
            <a:off x="1440873" y="3153440"/>
            <a:ext cx="4310188" cy="8203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490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3" name="Picture 2">
            <a:extLst>
              <a:ext uri="{FF2B5EF4-FFF2-40B4-BE49-F238E27FC236}">
                <a16:creationId xmlns:a16="http://schemas.microsoft.com/office/drawing/2014/main" id="{369934D9-11BD-40C6-ACCE-2DA049682494}"/>
              </a:ext>
            </a:extLst>
          </p:cNvPr>
          <p:cNvPicPr>
            <a:picLocks noChangeAspect="1"/>
          </p:cNvPicPr>
          <p:nvPr/>
        </p:nvPicPr>
        <p:blipFill>
          <a:blip r:embed="rId4"/>
          <a:stretch>
            <a:fillRect/>
          </a:stretch>
        </p:blipFill>
        <p:spPr>
          <a:xfrm>
            <a:off x="83730" y="1938302"/>
            <a:ext cx="12025400" cy="4919698"/>
          </a:xfrm>
          <a:prstGeom prst="rect">
            <a:avLst/>
          </a:prstGeom>
        </p:spPr>
      </p:pic>
      <p:sp>
        <p:nvSpPr>
          <p:cNvPr id="7" name="Title 1">
            <a:extLst>
              <a:ext uri="{FF2B5EF4-FFF2-40B4-BE49-F238E27FC236}">
                <a16:creationId xmlns:a16="http://schemas.microsoft.com/office/drawing/2014/main" id="{88CBB62C-F7AD-46EA-9C05-9A01C40C6597}"/>
              </a:ext>
            </a:extLst>
          </p:cNvPr>
          <p:cNvSpPr txBox="1">
            <a:spLocks/>
          </p:cNvSpPr>
          <p:nvPr/>
        </p:nvSpPr>
        <p:spPr>
          <a:xfrm>
            <a:off x="3596147" y="-114713"/>
            <a:ext cx="4247536" cy="80125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SKILLSCOMMONS.ORG</a:t>
            </a:r>
            <a:r>
              <a:rPr lang="en-US" dirty="0">
                <a:solidFill>
                  <a:srgbClr val="0070C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88C2ED7-AFD1-4D7F-B015-5D52B97D866F}"/>
              </a:ext>
            </a:extLst>
          </p:cNvPr>
          <p:cNvSpPr txBox="1"/>
          <p:nvPr/>
        </p:nvSpPr>
        <p:spPr>
          <a:xfrm>
            <a:off x="1508896" y="682396"/>
            <a:ext cx="10494550" cy="1200329"/>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SKILLSCOMMONS.ORG is a website created to house the instructional content that was developed with DOL dollars, especially materials developed in the TAACCCT grant project.  There are thousands of learning objects that are stored there.  A person can spend hours searching within their site.  A search can be done on a person, college or technical content topic.  All of the licensing information is stored with the object.</a:t>
            </a:r>
          </a:p>
        </p:txBody>
      </p:sp>
    </p:spTree>
    <p:extLst>
      <p:ext uri="{BB962C8B-B14F-4D97-AF65-F5344CB8AC3E}">
        <p14:creationId xmlns:p14="http://schemas.microsoft.com/office/powerpoint/2010/main" val="4213749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2" name="Picture 1">
            <a:extLst>
              <a:ext uri="{FF2B5EF4-FFF2-40B4-BE49-F238E27FC236}">
                <a16:creationId xmlns:a16="http://schemas.microsoft.com/office/drawing/2014/main" id="{0E415F69-7D03-473B-9B11-093DCC4DCBBD}"/>
              </a:ext>
            </a:extLst>
          </p:cNvPr>
          <p:cNvPicPr>
            <a:picLocks noChangeAspect="1"/>
          </p:cNvPicPr>
          <p:nvPr/>
        </p:nvPicPr>
        <p:blipFill>
          <a:blip r:embed="rId4"/>
          <a:stretch>
            <a:fillRect/>
          </a:stretch>
        </p:blipFill>
        <p:spPr>
          <a:xfrm>
            <a:off x="0" y="0"/>
            <a:ext cx="4543458" cy="2200291"/>
          </a:xfrm>
          <a:prstGeom prst="rect">
            <a:avLst/>
          </a:prstGeom>
        </p:spPr>
      </p:pic>
      <p:pic>
        <p:nvPicPr>
          <p:cNvPr id="3" name="Picture 2">
            <a:extLst>
              <a:ext uri="{FF2B5EF4-FFF2-40B4-BE49-F238E27FC236}">
                <a16:creationId xmlns:a16="http://schemas.microsoft.com/office/drawing/2014/main" id="{BF5F8D45-E1F9-4489-8241-49449FE030C6}"/>
              </a:ext>
            </a:extLst>
          </p:cNvPr>
          <p:cNvPicPr>
            <a:picLocks noChangeAspect="1"/>
          </p:cNvPicPr>
          <p:nvPr/>
        </p:nvPicPr>
        <p:blipFill>
          <a:blip r:embed="rId5"/>
          <a:stretch>
            <a:fillRect/>
          </a:stretch>
        </p:blipFill>
        <p:spPr>
          <a:xfrm>
            <a:off x="3933765" y="1614449"/>
            <a:ext cx="8258235" cy="5243551"/>
          </a:xfrm>
          <a:prstGeom prst="rect">
            <a:avLst/>
          </a:prstGeom>
        </p:spPr>
      </p:pic>
      <p:sp>
        <p:nvSpPr>
          <p:cNvPr id="7" name="TextBox 6">
            <a:extLst>
              <a:ext uri="{FF2B5EF4-FFF2-40B4-BE49-F238E27FC236}">
                <a16:creationId xmlns:a16="http://schemas.microsoft.com/office/drawing/2014/main" id="{B98F1456-7FEE-4C8D-BDBF-7D2FB3623C8E}"/>
              </a:ext>
            </a:extLst>
          </p:cNvPr>
          <p:cNvSpPr txBox="1"/>
          <p:nvPr/>
        </p:nvSpPr>
        <p:spPr>
          <a:xfrm>
            <a:off x="4933841" y="200161"/>
            <a:ext cx="6560785" cy="1015663"/>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All the videos Eastern Iowa Community College has at ENGINEERTECH.ORG, housed by VIMEO, is stored as MP4s in Skillscommons.</a:t>
            </a:r>
          </a:p>
        </p:txBody>
      </p:sp>
      <p:sp>
        <p:nvSpPr>
          <p:cNvPr id="8" name="TextBox 7">
            <a:extLst>
              <a:ext uri="{FF2B5EF4-FFF2-40B4-BE49-F238E27FC236}">
                <a16:creationId xmlns:a16="http://schemas.microsoft.com/office/drawing/2014/main" id="{84263873-1366-4CCA-BD26-B75A508770E4}"/>
              </a:ext>
            </a:extLst>
          </p:cNvPr>
          <p:cNvSpPr txBox="1"/>
          <p:nvPr/>
        </p:nvSpPr>
        <p:spPr>
          <a:xfrm>
            <a:off x="277216" y="2200291"/>
            <a:ext cx="3379333" cy="4708981"/>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These MP4 videos can be uploaded to an LMS system, or could be put on YouTube.</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Some colleges are loading MP4s into the LMS, stored on their own servers so they can monitor when a student opens the learning object, and to assure that only their registered students can get to it.</a:t>
            </a:r>
          </a:p>
          <a:p>
            <a:endParaRPr lang="en-US" sz="2000" dirty="0">
              <a:solidFill>
                <a:srgbClr val="0070C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These MP4s can also be edited in Camtasia to add or move content.</a:t>
            </a:r>
          </a:p>
        </p:txBody>
      </p:sp>
    </p:spTree>
    <p:extLst>
      <p:ext uri="{BB962C8B-B14F-4D97-AF65-F5344CB8AC3E}">
        <p14:creationId xmlns:p14="http://schemas.microsoft.com/office/powerpoint/2010/main" val="3825389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2" name="Picture 1">
            <a:extLst>
              <a:ext uri="{FF2B5EF4-FFF2-40B4-BE49-F238E27FC236}">
                <a16:creationId xmlns:a16="http://schemas.microsoft.com/office/drawing/2014/main" id="{0DBE5201-9857-460D-88B1-1C7B39AD5671}"/>
              </a:ext>
            </a:extLst>
          </p:cNvPr>
          <p:cNvPicPr>
            <a:picLocks noChangeAspect="1"/>
          </p:cNvPicPr>
          <p:nvPr/>
        </p:nvPicPr>
        <p:blipFill>
          <a:blip r:embed="rId4"/>
          <a:stretch>
            <a:fillRect/>
          </a:stretch>
        </p:blipFill>
        <p:spPr>
          <a:xfrm>
            <a:off x="0" y="221321"/>
            <a:ext cx="7300966" cy="5572166"/>
          </a:xfrm>
          <a:prstGeom prst="rect">
            <a:avLst/>
          </a:prstGeom>
        </p:spPr>
      </p:pic>
      <p:pic>
        <p:nvPicPr>
          <p:cNvPr id="3" name="Picture 2">
            <a:extLst>
              <a:ext uri="{FF2B5EF4-FFF2-40B4-BE49-F238E27FC236}">
                <a16:creationId xmlns:a16="http://schemas.microsoft.com/office/drawing/2014/main" id="{0DE9DB66-74F1-4062-AA1C-B66F8F355467}"/>
              </a:ext>
            </a:extLst>
          </p:cNvPr>
          <p:cNvPicPr>
            <a:picLocks noChangeAspect="1"/>
          </p:cNvPicPr>
          <p:nvPr/>
        </p:nvPicPr>
        <p:blipFill>
          <a:blip r:embed="rId5"/>
          <a:stretch>
            <a:fillRect/>
          </a:stretch>
        </p:blipFill>
        <p:spPr>
          <a:xfrm>
            <a:off x="6872249" y="2647919"/>
            <a:ext cx="5319751" cy="4210081"/>
          </a:xfrm>
          <a:prstGeom prst="rect">
            <a:avLst/>
          </a:prstGeom>
        </p:spPr>
      </p:pic>
      <p:sp>
        <p:nvSpPr>
          <p:cNvPr id="5" name="TextBox 4">
            <a:extLst>
              <a:ext uri="{FF2B5EF4-FFF2-40B4-BE49-F238E27FC236}">
                <a16:creationId xmlns:a16="http://schemas.microsoft.com/office/drawing/2014/main" id="{E5930642-E7A1-4F0E-8D5E-447955DB7EDC}"/>
              </a:ext>
            </a:extLst>
          </p:cNvPr>
          <p:cNvSpPr txBox="1"/>
          <p:nvPr/>
        </p:nvSpPr>
        <p:spPr>
          <a:xfrm>
            <a:off x="8237220" y="1310640"/>
            <a:ext cx="2906373" cy="369332"/>
          </a:xfrm>
          <a:prstGeom prst="rect">
            <a:avLst/>
          </a:prstGeom>
          <a:noFill/>
        </p:spPr>
        <p:txBody>
          <a:bodyPr wrap="none" rtlCol="0">
            <a:spAutoFit/>
          </a:bodyPr>
          <a:lstStyle/>
          <a:p>
            <a:r>
              <a:rPr lang="en-US" dirty="0">
                <a:solidFill>
                  <a:srgbClr val="C00000"/>
                </a:solidFill>
                <a:highlight>
                  <a:srgbClr val="FFFF00"/>
                </a:highlight>
              </a:rPr>
              <a:t>Raw MP4 that can be edited</a:t>
            </a:r>
          </a:p>
        </p:txBody>
      </p:sp>
      <p:cxnSp>
        <p:nvCxnSpPr>
          <p:cNvPr id="8" name="Straight Arrow Connector 7">
            <a:extLst>
              <a:ext uri="{FF2B5EF4-FFF2-40B4-BE49-F238E27FC236}">
                <a16:creationId xmlns:a16="http://schemas.microsoft.com/office/drawing/2014/main" id="{5D95F1F6-D592-4EB2-90E0-51872D97AFA9}"/>
              </a:ext>
            </a:extLst>
          </p:cNvPr>
          <p:cNvCxnSpPr>
            <a:cxnSpLocks/>
          </p:cNvCxnSpPr>
          <p:nvPr/>
        </p:nvCxnSpPr>
        <p:spPr>
          <a:xfrm flipH="1">
            <a:off x="5692140" y="1495306"/>
            <a:ext cx="2628900" cy="19184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FB4640F-DBE3-4484-9B1D-B16615B99579}"/>
              </a:ext>
            </a:extLst>
          </p:cNvPr>
          <p:cNvSpPr txBox="1"/>
          <p:nvPr/>
        </p:nvSpPr>
        <p:spPr>
          <a:xfrm>
            <a:off x="1988820" y="6174382"/>
            <a:ext cx="5141087" cy="369332"/>
          </a:xfrm>
          <a:prstGeom prst="rect">
            <a:avLst/>
          </a:prstGeom>
          <a:noFill/>
        </p:spPr>
        <p:txBody>
          <a:bodyPr wrap="none" rtlCol="0">
            <a:spAutoFit/>
          </a:bodyPr>
          <a:lstStyle/>
          <a:p>
            <a:r>
              <a:rPr lang="en-US" dirty="0">
                <a:solidFill>
                  <a:srgbClr val="C00000"/>
                </a:solidFill>
                <a:highlight>
                  <a:srgbClr val="FFFF00"/>
                </a:highlight>
              </a:rPr>
              <a:t>Website for links to all of the Eastern Iowa CC videos </a:t>
            </a:r>
          </a:p>
        </p:txBody>
      </p:sp>
      <p:sp>
        <p:nvSpPr>
          <p:cNvPr id="11" name="TextBox 10">
            <a:extLst>
              <a:ext uri="{FF2B5EF4-FFF2-40B4-BE49-F238E27FC236}">
                <a16:creationId xmlns:a16="http://schemas.microsoft.com/office/drawing/2014/main" id="{709D6DC5-2EF1-44A1-B45E-5B77BEB5B2E0}"/>
              </a:ext>
            </a:extLst>
          </p:cNvPr>
          <p:cNvSpPr txBox="1"/>
          <p:nvPr/>
        </p:nvSpPr>
        <p:spPr>
          <a:xfrm>
            <a:off x="9285717" y="2711006"/>
            <a:ext cx="2700419" cy="369332"/>
          </a:xfrm>
          <a:prstGeom prst="rect">
            <a:avLst/>
          </a:prstGeom>
          <a:noFill/>
        </p:spPr>
        <p:txBody>
          <a:bodyPr wrap="none" rtlCol="0">
            <a:spAutoFit/>
          </a:bodyPr>
          <a:lstStyle/>
          <a:p>
            <a:r>
              <a:rPr lang="en-US" dirty="0">
                <a:solidFill>
                  <a:srgbClr val="C00000"/>
                </a:solidFill>
                <a:highlight>
                  <a:srgbClr val="FFFF00"/>
                </a:highlight>
              </a:rPr>
              <a:t>Creative Commons License</a:t>
            </a:r>
          </a:p>
        </p:txBody>
      </p:sp>
      <p:cxnSp>
        <p:nvCxnSpPr>
          <p:cNvPr id="12" name="Straight Arrow Connector 11">
            <a:extLst>
              <a:ext uri="{FF2B5EF4-FFF2-40B4-BE49-F238E27FC236}">
                <a16:creationId xmlns:a16="http://schemas.microsoft.com/office/drawing/2014/main" id="{87E5A561-8B8A-4201-95A2-202B08ABA267}"/>
              </a:ext>
            </a:extLst>
          </p:cNvPr>
          <p:cNvCxnSpPr>
            <a:cxnSpLocks/>
          </p:cNvCxnSpPr>
          <p:nvPr/>
        </p:nvCxnSpPr>
        <p:spPr>
          <a:xfrm flipH="1">
            <a:off x="7924800" y="2891207"/>
            <a:ext cx="1448603" cy="4082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D963297-8096-452C-9942-25CD6A2C5BAD}"/>
              </a:ext>
            </a:extLst>
          </p:cNvPr>
          <p:cNvCxnSpPr>
            <a:cxnSpLocks/>
          </p:cNvCxnSpPr>
          <p:nvPr/>
        </p:nvCxnSpPr>
        <p:spPr>
          <a:xfrm flipH="1" flipV="1">
            <a:off x="1882141" y="5692140"/>
            <a:ext cx="2545079" cy="5410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02F06E9-ABDD-4E18-B262-B53B01C1144D}"/>
              </a:ext>
            </a:extLst>
          </p:cNvPr>
          <p:cNvSpPr txBox="1"/>
          <p:nvPr/>
        </p:nvSpPr>
        <p:spPr>
          <a:xfrm>
            <a:off x="7665720" y="201135"/>
            <a:ext cx="4303422" cy="461665"/>
          </a:xfrm>
          <a:prstGeom prst="rect">
            <a:avLst/>
          </a:prstGeom>
          <a:noFill/>
        </p:spPr>
        <p:txBody>
          <a:bodyPr wrap="none" rtlCol="0">
            <a:spAutoFit/>
          </a:bodyPr>
          <a:lstStyle/>
          <a:p>
            <a:r>
              <a:rPr lang="en-US" sz="2400" dirty="0">
                <a:solidFill>
                  <a:srgbClr val="C00000"/>
                </a:solidFill>
                <a:highlight>
                  <a:srgbClr val="FFFF00"/>
                </a:highlight>
                <a:hlinkClick r:id="rId6"/>
              </a:rPr>
              <a:t>Link to video in EngineerTech.org</a:t>
            </a:r>
            <a:endParaRPr lang="en-US" sz="2400" dirty="0">
              <a:solidFill>
                <a:srgbClr val="C00000"/>
              </a:solidFill>
              <a:highlight>
                <a:srgbClr val="FFFF00"/>
              </a:highlight>
            </a:endParaRPr>
          </a:p>
        </p:txBody>
      </p:sp>
    </p:spTree>
    <p:extLst>
      <p:ext uri="{BB962C8B-B14F-4D97-AF65-F5344CB8AC3E}">
        <p14:creationId xmlns:p14="http://schemas.microsoft.com/office/powerpoint/2010/main" val="4269277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D8AE7A-EB78-4D2F-9932-D6025BC323E5}"/>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0" y="0"/>
            <a:ext cx="1420052" cy="1215824"/>
          </a:xfrm>
          <a:prstGeom prst="rect">
            <a:avLst/>
          </a:prstGeom>
        </p:spPr>
      </p:pic>
      <p:pic>
        <p:nvPicPr>
          <p:cNvPr id="2" name="Picture 1">
            <a:extLst>
              <a:ext uri="{FF2B5EF4-FFF2-40B4-BE49-F238E27FC236}">
                <a16:creationId xmlns:a16="http://schemas.microsoft.com/office/drawing/2014/main" id="{7EF89D5B-2CB6-446E-AD3E-76CABE582515}"/>
              </a:ext>
            </a:extLst>
          </p:cNvPr>
          <p:cNvPicPr>
            <a:picLocks noChangeAspect="1"/>
          </p:cNvPicPr>
          <p:nvPr/>
        </p:nvPicPr>
        <p:blipFill>
          <a:blip r:embed="rId4"/>
          <a:stretch>
            <a:fillRect/>
          </a:stretch>
        </p:blipFill>
        <p:spPr>
          <a:xfrm>
            <a:off x="894892" y="1723987"/>
            <a:ext cx="9953698" cy="5134013"/>
          </a:xfrm>
          <a:prstGeom prst="rect">
            <a:avLst/>
          </a:prstGeom>
        </p:spPr>
      </p:pic>
      <p:sp>
        <p:nvSpPr>
          <p:cNvPr id="5" name="TextBox 4">
            <a:extLst>
              <a:ext uri="{FF2B5EF4-FFF2-40B4-BE49-F238E27FC236}">
                <a16:creationId xmlns:a16="http://schemas.microsoft.com/office/drawing/2014/main" id="{3F09D1EE-7DA6-4747-9A8E-034DC0EE5D98}"/>
              </a:ext>
            </a:extLst>
          </p:cNvPr>
          <p:cNvSpPr txBox="1"/>
          <p:nvPr/>
        </p:nvSpPr>
        <p:spPr>
          <a:xfrm>
            <a:off x="2512633" y="164237"/>
            <a:ext cx="8707181" cy="707886"/>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The user can search by the Author of the materials in Skillscommons, or the organization, or the topic area.</a:t>
            </a:r>
          </a:p>
        </p:txBody>
      </p:sp>
    </p:spTree>
    <p:extLst>
      <p:ext uri="{BB962C8B-B14F-4D97-AF65-F5344CB8AC3E}">
        <p14:creationId xmlns:p14="http://schemas.microsoft.com/office/powerpoint/2010/main" val="3533909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3" name="Picture 2">
            <a:extLst>
              <a:ext uri="{FF2B5EF4-FFF2-40B4-BE49-F238E27FC236}">
                <a16:creationId xmlns:a16="http://schemas.microsoft.com/office/drawing/2014/main" id="{D2A468E4-EFB6-414D-A4A0-ACB71C4FB325}"/>
              </a:ext>
            </a:extLst>
          </p:cNvPr>
          <p:cNvPicPr>
            <a:picLocks noChangeAspect="1"/>
          </p:cNvPicPr>
          <p:nvPr/>
        </p:nvPicPr>
        <p:blipFill>
          <a:blip r:embed="rId4"/>
          <a:stretch>
            <a:fillRect/>
          </a:stretch>
        </p:blipFill>
        <p:spPr>
          <a:xfrm>
            <a:off x="88844" y="175596"/>
            <a:ext cx="4729197" cy="1343035"/>
          </a:xfrm>
          <a:prstGeom prst="rect">
            <a:avLst/>
          </a:prstGeom>
        </p:spPr>
      </p:pic>
      <p:pic>
        <p:nvPicPr>
          <p:cNvPr id="5" name="Picture 4">
            <a:extLst>
              <a:ext uri="{FF2B5EF4-FFF2-40B4-BE49-F238E27FC236}">
                <a16:creationId xmlns:a16="http://schemas.microsoft.com/office/drawing/2014/main" id="{ABD29DFB-BA59-44B1-9FD2-16D1435CFEF6}"/>
              </a:ext>
            </a:extLst>
          </p:cNvPr>
          <p:cNvPicPr>
            <a:picLocks noChangeAspect="1"/>
          </p:cNvPicPr>
          <p:nvPr/>
        </p:nvPicPr>
        <p:blipFill>
          <a:blip r:embed="rId5"/>
          <a:stretch>
            <a:fillRect/>
          </a:stretch>
        </p:blipFill>
        <p:spPr>
          <a:xfrm>
            <a:off x="1721532" y="1752563"/>
            <a:ext cx="9353618" cy="5105437"/>
          </a:xfrm>
          <a:prstGeom prst="rect">
            <a:avLst/>
          </a:prstGeom>
        </p:spPr>
      </p:pic>
      <p:sp>
        <p:nvSpPr>
          <p:cNvPr id="7" name="TextBox 6">
            <a:extLst>
              <a:ext uri="{FF2B5EF4-FFF2-40B4-BE49-F238E27FC236}">
                <a16:creationId xmlns:a16="http://schemas.microsoft.com/office/drawing/2014/main" id="{CECC7C39-4E92-4EFD-8D52-442308FFD1B6}"/>
              </a:ext>
            </a:extLst>
          </p:cNvPr>
          <p:cNvSpPr txBox="1"/>
          <p:nvPr/>
        </p:nvSpPr>
        <p:spPr>
          <a:xfrm>
            <a:off x="5220929" y="408077"/>
            <a:ext cx="6059845" cy="707886"/>
          </a:xfrm>
          <a:prstGeom prst="rect">
            <a:avLst/>
          </a:prstGeom>
          <a:noFill/>
        </p:spPr>
        <p:txBody>
          <a:bodyPr wrap="square" rtlCol="0">
            <a:spAutoFit/>
          </a:bodyPr>
          <a:lstStyle/>
          <a:p>
            <a:r>
              <a:rPr lang="en-US" sz="2000" dirty="0">
                <a:solidFill>
                  <a:srgbClr val="0070C0"/>
                </a:solidFill>
                <a:latin typeface="Times New Roman" panose="02020603050405020304" pitchFamily="18" charset="0"/>
                <a:cs typeface="Times New Roman" panose="02020603050405020304" pitchFamily="18" charset="0"/>
              </a:rPr>
              <a:t>In this example the user can search for any topic on Industrial Safety.</a:t>
            </a:r>
          </a:p>
        </p:txBody>
      </p:sp>
    </p:spTree>
    <p:extLst>
      <p:ext uri="{BB962C8B-B14F-4D97-AF65-F5344CB8AC3E}">
        <p14:creationId xmlns:p14="http://schemas.microsoft.com/office/powerpoint/2010/main" val="543020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12" name="Picture 11">
            <a:extLst>
              <a:ext uri="{FF2B5EF4-FFF2-40B4-BE49-F238E27FC236}">
                <a16:creationId xmlns:a16="http://schemas.microsoft.com/office/drawing/2014/main" id="{51F1910C-7C36-4654-9322-D8E8AA0FF9BD}"/>
              </a:ext>
            </a:extLst>
          </p:cNvPr>
          <p:cNvPicPr>
            <a:picLocks noChangeAspect="1"/>
          </p:cNvPicPr>
          <p:nvPr/>
        </p:nvPicPr>
        <p:blipFill>
          <a:blip r:embed="rId4"/>
          <a:stretch>
            <a:fillRect/>
          </a:stretch>
        </p:blipFill>
        <p:spPr>
          <a:xfrm>
            <a:off x="0" y="0"/>
            <a:ext cx="12177167" cy="6835140"/>
          </a:xfrm>
          <a:prstGeom prst="rect">
            <a:avLst/>
          </a:prstGeom>
        </p:spPr>
      </p:pic>
      <p:sp>
        <p:nvSpPr>
          <p:cNvPr id="7" name="Title 1">
            <a:extLst>
              <a:ext uri="{FF2B5EF4-FFF2-40B4-BE49-F238E27FC236}">
                <a16:creationId xmlns:a16="http://schemas.microsoft.com/office/drawing/2014/main" id="{2F2163CC-7F21-442C-B897-EE52C36A8D55}"/>
              </a:ext>
            </a:extLst>
          </p:cNvPr>
          <p:cNvSpPr txBox="1">
            <a:spLocks/>
          </p:cNvSpPr>
          <p:nvPr/>
        </p:nvSpPr>
        <p:spPr>
          <a:xfrm>
            <a:off x="5345429" y="-130021"/>
            <a:ext cx="668274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0070C0"/>
                </a:solidFill>
                <a:latin typeface="Times New Roman" panose="02020603050405020304" pitchFamily="18" charset="0"/>
                <a:cs typeface="Times New Roman" panose="02020603050405020304" pitchFamily="18" charset="0"/>
              </a:rPr>
              <a:t>ZIPPED Files in Skillcommons.org</a:t>
            </a:r>
          </a:p>
        </p:txBody>
      </p:sp>
      <p:sp>
        <p:nvSpPr>
          <p:cNvPr id="5" name="TextBox 4">
            <a:extLst>
              <a:ext uri="{FF2B5EF4-FFF2-40B4-BE49-F238E27FC236}">
                <a16:creationId xmlns:a16="http://schemas.microsoft.com/office/drawing/2014/main" id="{586879EA-7249-4A0D-AC71-5C47CA511DE8}"/>
              </a:ext>
            </a:extLst>
          </p:cNvPr>
          <p:cNvSpPr txBox="1"/>
          <p:nvPr/>
        </p:nvSpPr>
        <p:spPr>
          <a:xfrm>
            <a:off x="6727186" y="906646"/>
            <a:ext cx="5213354" cy="2308324"/>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Many objects (files) are zipped within Skills Commons, thus they can be retrieved easily and added to a course within your unique LMS.</a:t>
            </a:r>
          </a:p>
          <a:p>
            <a:r>
              <a:rPr lang="en-US" sz="2400" dirty="0">
                <a:solidFill>
                  <a:srgbClr val="0070C0"/>
                </a:solidFill>
                <a:latin typeface="Times New Roman" panose="02020603050405020304" pitchFamily="18" charset="0"/>
                <a:cs typeface="Times New Roman" panose="02020603050405020304" pitchFamily="18" charset="0"/>
              </a:rPr>
              <a:t>NSCC objects are all in their native format: Word, PPT, MP4.</a:t>
            </a:r>
          </a:p>
        </p:txBody>
      </p:sp>
    </p:spTree>
    <p:extLst>
      <p:ext uri="{BB962C8B-B14F-4D97-AF65-F5344CB8AC3E}">
        <p14:creationId xmlns:p14="http://schemas.microsoft.com/office/powerpoint/2010/main" val="3485348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15C76F-3DF3-45E4-B6D2-3F1F84305144}"/>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0"/>
            <a:ext cx="1420052" cy="1215824"/>
          </a:xfrm>
          <a:prstGeom prst="rect">
            <a:avLst/>
          </a:prstGeom>
        </p:spPr>
      </p:pic>
      <p:sp>
        <p:nvSpPr>
          <p:cNvPr id="5" name="TextBox 4">
            <a:extLst>
              <a:ext uri="{FF2B5EF4-FFF2-40B4-BE49-F238E27FC236}">
                <a16:creationId xmlns:a16="http://schemas.microsoft.com/office/drawing/2014/main" id="{586879EA-7249-4A0D-AC71-5C47CA511DE8}"/>
              </a:ext>
            </a:extLst>
          </p:cNvPr>
          <p:cNvSpPr txBox="1"/>
          <p:nvPr/>
        </p:nvSpPr>
        <p:spPr>
          <a:xfrm>
            <a:off x="7871459" y="1061642"/>
            <a:ext cx="4016321" cy="5632311"/>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Some authors do not want to license all of their objects, so they export their online course with all of the object as a “.</a:t>
            </a:r>
            <a:r>
              <a:rPr lang="en-US" sz="2400" dirty="0" err="1">
                <a:solidFill>
                  <a:srgbClr val="0070C0"/>
                </a:solidFill>
                <a:latin typeface="Times New Roman" panose="02020603050405020304" pitchFamily="18" charset="0"/>
                <a:cs typeface="Times New Roman" panose="02020603050405020304" pitchFamily="18" charset="0"/>
              </a:rPr>
              <a:t>imscc</a:t>
            </a:r>
            <a:r>
              <a:rPr lang="en-US" sz="2400" dirty="0">
                <a:solidFill>
                  <a:srgbClr val="0070C0"/>
                </a:solidFill>
                <a:latin typeface="Times New Roman" panose="02020603050405020304" pitchFamily="18" charset="0"/>
                <a:cs typeface="Times New Roman" panose="02020603050405020304" pitchFamily="18" charset="0"/>
              </a:rPr>
              <a:t>” type of file.  This way they can license only the online course.  The .</a:t>
            </a:r>
            <a:r>
              <a:rPr lang="en-US" sz="2400" dirty="0" err="1">
                <a:solidFill>
                  <a:srgbClr val="0070C0"/>
                </a:solidFill>
                <a:latin typeface="Times New Roman" panose="02020603050405020304" pitchFamily="18" charset="0"/>
                <a:cs typeface="Times New Roman" panose="02020603050405020304" pitchFamily="18" charset="0"/>
              </a:rPr>
              <a:t>imscc</a:t>
            </a:r>
            <a:r>
              <a:rPr lang="en-US" sz="2400" dirty="0">
                <a:solidFill>
                  <a:srgbClr val="0070C0"/>
                </a:solidFill>
                <a:latin typeface="Times New Roman" panose="02020603050405020304" pitchFamily="18" charset="0"/>
                <a:cs typeface="Times New Roman" panose="02020603050405020304" pitchFamily="18" charset="0"/>
              </a:rPr>
              <a:t> file can be imported into the LMS.</a:t>
            </a:r>
          </a:p>
          <a:p>
            <a:endParaRPr lang="en-US" sz="2400" dirty="0">
              <a:solidFill>
                <a:srgbClr val="0070C0"/>
              </a:solidFill>
              <a:latin typeface="Times New Roman" panose="02020603050405020304" pitchFamily="18" charset="0"/>
              <a:cs typeface="Times New Roman" panose="02020603050405020304" pitchFamily="18" charset="0"/>
            </a:endParaRPr>
          </a:p>
          <a:p>
            <a:r>
              <a:rPr lang="en-US" sz="2400" dirty="0">
                <a:solidFill>
                  <a:srgbClr val="0070C0"/>
                </a:solidFill>
                <a:latin typeface="Times New Roman" panose="02020603050405020304" pitchFamily="18" charset="0"/>
                <a:cs typeface="Times New Roman" panose="02020603050405020304" pitchFamily="18" charset="0"/>
              </a:rPr>
              <a:t>A Canvas exported courses (as a .</a:t>
            </a:r>
            <a:r>
              <a:rPr lang="en-US" sz="2400" dirty="0" err="1">
                <a:solidFill>
                  <a:srgbClr val="0070C0"/>
                </a:solidFill>
                <a:latin typeface="Times New Roman" panose="02020603050405020304" pitchFamily="18" charset="0"/>
                <a:cs typeface="Times New Roman" panose="02020603050405020304" pitchFamily="18" charset="0"/>
              </a:rPr>
              <a:t>imscc</a:t>
            </a:r>
            <a:r>
              <a:rPr lang="en-US" sz="2400" dirty="0">
                <a:solidFill>
                  <a:srgbClr val="0070C0"/>
                </a:solidFill>
                <a:latin typeface="Times New Roman" panose="02020603050405020304" pitchFamily="18" charset="0"/>
                <a:cs typeface="Times New Roman" panose="02020603050405020304" pitchFamily="18" charset="0"/>
              </a:rPr>
              <a:t> file can import into Canvas at another institution, but some objects are removed if imported into Blackboard or Sakai.</a:t>
            </a:r>
          </a:p>
        </p:txBody>
      </p:sp>
      <p:sp>
        <p:nvSpPr>
          <p:cNvPr id="7" name="Title 1">
            <a:extLst>
              <a:ext uri="{FF2B5EF4-FFF2-40B4-BE49-F238E27FC236}">
                <a16:creationId xmlns:a16="http://schemas.microsoft.com/office/drawing/2014/main" id="{2F2163CC-7F21-442C-B897-EE52C36A8D55}"/>
              </a:ext>
            </a:extLst>
          </p:cNvPr>
          <p:cNvSpPr txBox="1">
            <a:spLocks/>
          </p:cNvSpPr>
          <p:nvPr/>
        </p:nvSpPr>
        <p:spPr>
          <a:xfrm>
            <a:off x="1722120" y="-38461"/>
            <a:ext cx="1003554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0070C0"/>
                </a:solidFill>
                <a:latin typeface="Times New Roman" panose="02020603050405020304" pitchFamily="18" charset="0"/>
                <a:cs typeface="Times New Roman" panose="02020603050405020304" pitchFamily="18" charset="0"/>
              </a:rPr>
              <a:t>Common Cartridge Files found on Skills Commons</a:t>
            </a:r>
          </a:p>
        </p:txBody>
      </p:sp>
      <p:pic>
        <p:nvPicPr>
          <p:cNvPr id="3" name="Picture 2">
            <a:extLst>
              <a:ext uri="{FF2B5EF4-FFF2-40B4-BE49-F238E27FC236}">
                <a16:creationId xmlns:a16="http://schemas.microsoft.com/office/drawing/2014/main" id="{65680840-18A2-4841-9472-7BB11D4DDAB1}"/>
              </a:ext>
            </a:extLst>
          </p:cNvPr>
          <p:cNvPicPr>
            <a:picLocks noChangeAspect="1"/>
          </p:cNvPicPr>
          <p:nvPr/>
        </p:nvPicPr>
        <p:blipFill>
          <a:blip r:embed="rId4"/>
          <a:stretch>
            <a:fillRect/>
          </a:stretch>
        </p:blipFill>
        <p:spPr>
          <a:xfrm>
            <a:off x="411930" y="1351007"/>
            <a:ext cx="7177140" cy="4643471"/>
          </a:xfrm>
          <a:prstGeom prst="rect">
            <a:avLst/>
          </a:prstGeom>
        </p:spPr>
      </p:pic>
    </p:spTree>
    <p:extLst>
      <p:ext uri="{BB962C8B-B14F-4D97-AF65-F5344CB8AC3E}">
        <p14:creationId xmlns:p14="http://schemas.microsoft.com/office/powerpoint/2010/main" val="224752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59C5F4-7742-4445-88B7-1E777BD01044}"/>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D0350C5-28B2-4047-A8D6-E6436477AA52}"/>
              </a:ext>
            </a:extLst>
          </p:cNvPr>
          <p:cNvPicPr>
            <a:picLocks noChangeAspect="1"/>
          </p:cNvPicPr>
          <p:nvPr/>
        </p:nvPicPr>
        <p:blipFill>
          <a:blip r:embed="rId2"/>
          <a:stretch>
            <a:fillRect/>
          </a:stretch>
        </p:blipFill>
        <p:spPr>
          <a:xfrm>
            <a:off x="0" y="8083"/>
            <a:ext cx="1420052" cy="1215824"/>
          </a:xfrm>
          <a:prstGeom prst="rect">
            <a:avLst/>
          </a:prstGeom>
        </p:spPr>
      </p:pic>
      <p:sp>
        <p:nvSpPr>
          <p:cNvPr id="4" name="TextBox 3"/>
          <p:cNvSpPr txBox="1"/>
          <p:nvPr/>
        </p:nvSpPr>
        <p:spPr>
          <a:xfrm>
            <a:off x="511283" y="935040"/>
            <a:ext cx="11317111" cy="5913157"/>
          </a:xfrm>
          <a:prstGeom prst="rect">
            <a:avLst/>
          </a:prstGeom>
          <a:noFill/>
        </p:spPr>
        <p:txBody>
          <a:bodyPr wrap="square" rtlCol="0">
            <a:spAutoFit/>
          </a:bodyPr>
          <a:lstStyle/>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1. Passive Learning versus Active Learning</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2. Active Learning Objects are: Video, Voice over PPT, &amp; Simulations </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3. Targeted Learning Objects are PDFs to focus on a topic area, or even a video on how to do something</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4. Hands-on students learn best with videos or a simulations, but also learn with a targeted learning object</a:t>
            </a:r>
          </a:p>
          <a:p>
            <a:pPr>
              <a:lnSpc>
                <a:spcPct val="150000"/>
              </a:lnSpc>
            </a:pPr>
            <a:r>
              <a:rPr lang="en-US" sz="3200" dirty="0">
                <a:solidFill>
                  <a:srgbClr val="0070C0"/>
                </a:solidFill>
                <a:latin typeface="Times New Roman" panose="02020603050405020304" pitchFamily="18" charset="0"/>
                <a:cs typeface="Times New Roman" panose="02020603050405020304" pitchFamily="18" charset="0"/>
              </a:rPr>
              <a:t>5. Study guides and quizzes/tests are learning object</a:t>
            </a:r>
          </a:p>
        </p:txBody>
      </p:sp>
      <p:sp>
        <p:nvSpPr>
          <p:cNvPr id="5" name="TextBox 4"/>
          <p:cNvSpPr txBox="1"/>
          <p:nvPr/>
        </p:nvSpPr>
        <p:spPr>
          <a:xfrm>
            <a:off x="3421746" y="147206"/>
            <a:ext cx="5726248" cy="707886"/>
          </a:xfrm>
          <a:prstGeom prst="rect">
            <a:avLst/>
          </a:prstGeom>
          <a:no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What are Learning Objects</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3"/>
          <a:stretch>
            <a:fillRect/>
          </a:stretch>
        </p:blipFill>
        <p:spPr>
          <a:xfrm>
            <a:off x="9393984" y="6229429"/>
            <a:ext cx="2714286" cy="628571"/>
          </a:xfrm>
          <a:prstGeom prst="rect">
            <a:avLst/>
          </a:prstGeom>
        </p:spPr>
      </p:pic>
    </p:spTree>
    <p:extLst>
      <p:ext uri="{BB962C8B-B14F-4D97-AF65-F5344CB8AC3E}">
        <p14:creationId xmlns:p14="http://schemas.microsoft.com/office/powerpoint/2010/main" val="856288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82018D-160A-4898-AF89-57A02FADCFCD}"/>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8083"/>
            <a:ext cx="1420052" cy="1215824"/>
          </a:xfrm>
          <a:prstGeom prst="rect">
            <a:avLst/>
          </a:prstGeom>
        </p:spPr>
      </p:pic>
      <p:sp>
        <p:nvSpPr>
          <p:cNvPr id="5" name="TextBox 4">
            <a:extLst>
              <a:ext uri="{FF2B5EF4-FFF2-40B4-BE49-F238E27FC236}">
                <a16:creationId xmlns:a16="http://schemas.microsoft.com/office/drawing/2014/main" id="{586879EA-7249-4A0D-AC71-5C47CA511DE8}"/>
              </a:ext>
            </a:extLst>
          </p:cNvPr>
          <p:cNvSpPr txBox="1"/>
          <p:nvPr/>
        </p:nvSpPr>
        <p:spPr>
          <a:xfrm>
            <a:off x="88844" y="1237246"/>
            <a:ext cx="7421881" cy="461665"/>
          </a:xfrm>
          <a:prstGeom prst="rect">
            <a:avLst/>
          </a:prstGeom>
          <a:noFill/>
        </p:spPr>
        <p:txBody>
          <a:bodyPr wrap="square" rtlCol="0">
            <a:spAutoFit/>
          </a:bodyPr>
          <a:lstStyle/>
          <a:p>
            <a:r>
              <a:rPr lang="en-US" sz="2400" u="sng" dirty="0">
                <a:solidFill>
                  <a:srgbClr val="C00000"/>
                </a:solidFill>
                <a:latin typeface="Times New Roman" panose="02020603050405020304" pitchFamily="18" charset="0"/>
                <a:cs typeface="Times New Roman" panose="02020603050405020304" pitchFamily="18" charset="0"/>
              </a:rPr>
              <a:t>MTE247 Strength of Materials Course Pikes Peak CC</a:t>
            </a:r>
          </a:p>
        </p:txBody>
      </p:sp>
      <p:sp>
        <p:nvSpPr>
          <p:cNvPr id="7" name="Title 1">
            <a:extLst>
              <a:ext uri="{FF2B5EF4-FFF2-40B4-BE49-F238E27FC236}">
                <a16:creationId xmlns:a16="http://schemas.microsoft.com/office/drawing/2014/main" id="{2F2163CC-7F21-442C-B897-EE52C36A8D55}"/>
              </a:ext>
            </a:extLst>
          </p:cNvPr>
          <p:cNvSpPr txBox="1">
            <a:spLocks/>
          </p:cNvSpPr>
          <p:nvPr/>
        </p:nvSpPr>
        <p:spPr>
          <a:xfrm>
            <a:off x="1596494" y="24653"/>
            <a:ext cx="10035540"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rgbClr val="0070C0"/>
                </a:solidFill>
                <a:latin typeface="Times New Roman" panose="02020603050405020304" pitchFamily="18" charset="0"/>
                <a:cs typeface="Times New Roman" panose="02020603050405020304" pitchFamily="18" charset="0"/>
              </a:rPr>
              <a:t>Some of my Favorites on Skills Commons Site</a:t>
            </a:r>
          </a:p>
        </p:txBody>
      </p:sp>
      <p:sp>
        <p:nvSpPr>
          <p:cNvPr id="2" name="Rectangle 1">
            <a:extLst>
              <a:ext uri="{FF2B5EF4-FFF2-40B4-BE49-F238E27FC236}">
                <a16:creationId xmlns:a16="http://schemas.microsoft.com/office/drawing/2014/main" id="{37BAAA95-0E78-41DB-81F1-AA69B5EC6F2B}"/>
              </a:ext>
            </a:extLst>
          </p:cNvPr>
          <p:cNvSpPr/>
          <p:nvPr/>
        </p:nvSpPr>
        <p:spPr>
          <a:xfrm>
            <a:off x="104084" y="1661459"/>
            <a:ext cx="6510180" cy="830997"/>
          </a:xfrm>
          <a:prstGeom prst="rect">
            <a:avLst/>
          </a:prstGeom>
        </p:spPr>
        <p:txBody>
          <a:bodyPr wrap="none">
            <a:spAutoFit/>
          </a:bodyPr>
          <a:lstStyle/>
          <a:p>
            <a:r>
              <a:rPr lang="en-US" sz="2400" dirty="0">
                <a:solidFill>
                  <a:srgbClr val="C00000"/>
                </a:solidFill>
                <a:latin typeface="Times New Roman" panose="02020603050405020304" pitchFamily="18" charset="0"/>
                <a:cs typeface="Times New Roman" panose="02020603050405020304" pitchFamily="18" charset="0"/>
                <a:hlinkClick r:id="rId4"/>
              </a:rPr>
              <a:t>http://www.skillscommons.org/handle/taaccct/3914</a:t>
            </a:r>
            <a:endParaRPr lang="en-US" sz="2400" dirty="0">
              <a:solidFill>
                <a:srgbClr val="C00000"/>
              </a:solidFill>
              <a:latin typeface="Times New Roman" panose="02020603050405020304" pitchFamily="18" charset="0"/>
              <a:cs typeface="Times New Roman" panose="02020603050405020304" pitchFamily="18" charset="0"/>
            </a:endParaRPr>
          </a:p>
          <a:p>
            <a:endParaRPr lang="en-US" sz="2400" dirty="0">
              <a:solidFill>
                <a:srgbClr val="C00000"/>
              </a:solidFill>
            </a:endParaRPr>
          </a:p>
        </p:txBody>
      </p:sp>
      <p:sp>
        <p:nvSpPr>
          <p:cNvPr id="8" name="TextBox 7">
            <a:extLst>
              <a:ext uri="{FF2B5EF4-FFF2-40B4-BE49-F238E27FC236}">
                <a16:creationId xmlns:a16="http://schemas.microsoft.com/office/drawing/2014/main" id="{A11A2C44-8D1B-4546-8390-1F2FDA1E14A9}"/>
              </a:ext>
            </a:extLst>
          </p:cNvPr>
          <p:cNvSpPr txBox="1"/>
          <p:nvPr/>
        </p:nvSpPr>
        <p:spPr>
          <a:xfrm>
            <a:off x="88842" y="2412777"/>
            <a:ext cx="7421881" cy="830997"/>
          </a:xfrm>
          <a:prstGeom prst="rect">
            <a:avLst/>
          </a:prstGeom>
          <a:noFill/>
        </p:spPr>
        <p:txBody>
          <a:bodyPr wrap="square" rtlCol="0">
            <a:spAutoFit/>
          </a:bodyPr>
          <a:lstStyle/>
          <a:p>
            <a:r>
              <a:rPr lang="en-US" sz="2400" u="sng" dirty="0">
                <a:solidFill>
                  <a:srgbClr val="C00000"/>
                </a:solidFill>
                <a:latin typeface="Times New Roman" panose="02020603050405020304" pitchFamily="18" charset="0"/>
                <a:cs typeface="Times New Roman" panose="02020603050405020304" pitchFamily="18" charset="0"/>
              </a:rPr>
              <a:t>EEM151 Motors and Controls I, Midlands CC, SC</a:t>
            </a:r>
          </a:p>
          <a:p>
            <a:r>
              <a:rPr lang="en-US" sz="2400" u="sng" dirty="0">
                <a:solidFill>
                  <a:srgbClr val="0070C0"/>
                </a:solidFill>
                <a:latin typeface="Times New Roman" panose="02020603050405020304" pitchFamily="18" charset="0"/>
                <a:cs typeface="Times New Roman" panose="02020603050405020304" pitchFamily="18" charset="0"/>
              </a:rPr>
              <a:t>http://www.skillscommons.org/handle/taaccct/741</a:t>
            </a:r>
          </a:p>
        </p:txBody>
      </p:sp>
      <p:sp>
        <p:nvSpPr>
          <p:cNvPr id="9" name="Rectangle 8">
            <a:extLst>
              <a:ext uri="{FF2B5EF4-FFF2-40B4-BE49-F238E27FC236}">
                <a16:creationId xmlns:a16="http://schemas.microsoft.com/office/drawing/2014/main" id="{368235D9-05BB-4B45-AF20-7720FC337A20}"/>
              </a:ext>
            </a:extLst>
          </p:cNvPr>
          <p:cNvSpPr/>
          <p:nvPr/>
        </p:nvSpPr>
        <p:spPr>
          <a:xfrm>
            <a:off x="88843" y="3983338"/>
            <a:ext cx="6664068" cy="461665"/>
          </a:xfrm>
          <a:prstGeom prst="rect">
            <a:avLst/>
          </a:prstGeom>
        </p:spPr>
        <p:txBody>
          <a:bodyPr wrap="none">
            <a:spAutoFit/>
          </a:bodyPr>
          <a:lstStyle/>
          <a:p>
            <a:r>
              <a:rPr lang="en-US" sz="2400" dirty="0">
                <a:solidFill>
                  <a:srgbClr val="0070C0"/>
                </a:solidFill>
                <a:latin typeface="Times New Roman" panose="02020603050405020304" pitchFamily="18" charset="0"/>
                <a:cs typeface="Times New Roman" panose="02020603050405020304" pitchFamily="18" charset="0"/>
              </a:rPr>
              <a:t>http://www.skillscommons.org/handle/taaccct/16107</a:t>
            </a:r>
          </a:p>
        </p:txBody>
      </p:sp>
      <p:sp>
        <p:nvSpPr>
          <p:cNvPr id="10" name="TextBox 9">
            <a:extLst>
              <a:ext uri="{FF2B5EF4-FFF2-40B4-BE49-F238E27FC236}">
                <a16:creationId xmlns:a16="http://schemas.microsoft.com/office/drawing/2014/main" id="{46805F00-CC0F-4756-84C1-7C150F5B02C2}"/>
              </a:ext>
            </a:extLst>
          </p:cNvPr>
          <p:cNvSpPr txBox="1"/>
          <p:nvPr/>
        </p:nvSpPr>
        <p:spPr>
          <a:xfrm>
            <a:off x="88842" y="3603039"/>
            <a:ext cx="8628438" cy="461665"/>
          </a:xfrm>
          <a:prstGeom prst="rect">
            <a:avLst/>
          </a:prstGeom>
          <a:noFill/>
        </p:spPr>
        <p:txBody>
          <a:bodyPr wrap="square" rtlCol="0">
            <a:spAutoFit/>
          </a:bodyPr>
          <a:lstStyle/>
          <a:p>
            <a:r>
              <a:rPr lang="en-US" sz="2400" u="sng" dirty="0">
                <a:solidFill>
                  <a:srgbClr val="C00000"/>
                </a:solidFill>
                <a:latin typeface="Times New Roman" panose="02020603050405020304" pitchFamily="18" charset="0"/>
                <a:cs typeface="Times New Roman" panose="02020603050405020304" pitchFamily="18" charset="0"/>
              </a:rPr>
              <a:t>OPT1100 Tooling &amp; Machining Metrology, Stark State College, OH</a:t>
            </a:r>
          </a:p>
        </p:txBody>
      </p:sp>
      <p:sp>
        <p:nvSpPr>
          <p:cNvPr id="11" name="Rectangle 10">
            <a:extLst>
              <a:ext uri="{FF2B5EF4-FFF2-40B4-BE49-F238E27FC236}">
                <a16:creationId xmlns:a16="http://schemas.microsoft.com/office/drawing/2014/main" id="{2D7F59EC-6DC5-485A-BF33-F4F2D48C837E}"/>
              </a:ext>
            </a:extLst>
          </p:cNvPr>
          <p:cNvSpPr/>
          <p:nvPr/>
        </p:nvSpPr>
        <p:spPr>
          <a:xfrm>
            <a:off x="88843" y="5074849"/>
            <a:ext cx="6664068" cy="461665"/>
          </a:xfrm>
          <a:prstGeom prst="rect">
            <a:avLst/>
          </a:prstGeom>
        </p:spPr>
        <p:txBody>
          <a:bodyPr wrap="none">
            <a:spAutoFit/>
          </a:bodyPr>
          <a:lstStyle/>
          <a:p>
            <a:r>
              <a:rPr lang="en-US" sz="2400" dirty="0">
                <a:solidFill>
                  <a:srgbClr val="0070C0"/>
                </a:solidFill>
                <a:latin typeface="Times New Roman" panose="02020603050405020304" pitchFamily="18" charset="0"/>
                <a:cs typeface="Times New Roman" panose="02020603050405020304" pitchFamily="18" charset="0"/>
                <a:hlinkClick r:id="rId5"/>
              </a:rPr>
              <a:t>http://www.skillscommons.org/handle/taaccct/10929</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C48E8BB-4D23-4721-8509-0A6522B8168B}"/>
              </a:ext>
            </a:extLst>
          </p:cNvPr>
          <p:cNvSpPr txBox="1"/>
          <p:nvPr/>
        </p:nvSpPr>
        <p:spPr>
          <a:xfrm>
            <a:off x="88842" y="4644510"/>
            <a:ext cx="8628438" cy="461665"/>
          </a:xfrm>
          <a:prstGeom prst="rect">
            <a:avLst/>
          </a:prstGeom>
          <a:noFill/>
        </p:spPr>
        <p:txBody>
          <a:bodyPr wrap="square" rtlCol="0">
            <a:spAutoFit/>
          </a:bodyPr>
          <a:lstStyle/>
          <a:p>
            <a:r>
              <a:rPr lang="en-US" sz="2400" u="sng" dirty="0">
                <a:solidFill>
                  <a:srgbClr val="C00000"/>
                </a:solidFill>
                <a:latin typeface="Times New Roman" panose="02020603050405020304" pitchFamily="18" charset="0"/>
                <a:cs typeface="Times New Roman" panose="02020603050405020304" pitchFamily="18" charset="0"/>
              </a:rPr>
              <a:t>Mechanical Components, Purdue University Northwest, IN</a:t>
            </a:r>
          </a:p>
        </p:txBody>
      </p:sp>
      <p:sp>
        <p:nvSpPr>
          <p:cNvPr id="3" name="Rectangle 2">
            <a:extLst>
              <a:ext uri="{FF2B5EF4-FFF2-40B4-BE49-F238E27FC236}">
                <a16:creationId xmlns:a16="http://schemas.microsoft.com/office/drawing/2014/main" id="{474230A8-A8A7-41C3-AAE4-27AC945381E3}"/>
              </a:ext>
            </a:extLst>
          </p:cNvPr>
          <p:cNvSpPr/>
          <p:nvPr/>
        </p:nvSpPr>
        <p:spPr>
          <a:xfrm>
            <a:off x="83730" y="6231513"/>
            <a:ext cx="6664068" cy="461665"/>
          </a:xfrm>
          <a:prstGeom prst="rect">
            <a:avLst/>
          </a:prstGeom>
        </p:spPr>
        <p:txBody>
          <a:bodyPr wrap="none">
            <a:spAutoFit/>
          </a:bodyPr>
          <a:lstStyle/>
          <a:p>
            <a:r>
              <a:rPr lang="en-US" sz="2400" dirty="0">
                <a:solidFill>
                  <a:srgbClr val="0070C0"/>
                </a:solidFill>
                <a:latin typeface="Times New Roman" panose="02020603050405020304" pitchFamily="18" charset="0"/>
                <a:cs typeface="Times New Roman" panose="02020603050405020304" pitchFamily="18" charset="0"/>
                <a:hlinkClick r:id="rId6"/>
              </a:rPr>
              <a:t>http://www.skillscommons.org/handle/taaccct/18698</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B0FA6A5-571B-4F49-89F2-CF5E09E2D208}"/>
              </a:ext>
            </a:extLst>
          </p:cNvPr>
          <p:cNvSpPr txBox="1"/>
          <p:nvPr/>
        </p:nvSpPr>
        <p:spPr>
          <a:xfrm>
            <a:off x="83730" y="5767764"/>
            <a:ext cx="11257336" cy="461665"/>
          </a:xfrm>
          <a:prstGeom prst="rect">
            <a:avLst/>
          </a:prstGeom>
          <a:noFill/>
        </p:spPr>
        <p:txBody>
          <a:bodyPr wrap="square" rtlCol="0">
            <a:spAutoFit/>
          </a:bodyPr>
          <a:lstStyle/>
          <a:p>
            <a:r>
              <a:rPr lang="en-US" sz="2400" u="sng" dirty="0">
                <a:solidFill>
                  <a:srgbClr val="C00000"/>
                </a:solidFill>
                <a:latin typeface="Times New Roman" panose="02020603050405020304" pitchFamily="18" charset="0"/>
                <a:cs typeface="Times New Roman" panose="02020603050405020304" pitchFamily="18" charset="0"/>
              </a:rPr>
              <a:t>Introduction to Electrical Circuit Simulation, Colorado Mountain College, CO</a:t>
            </a:r>
          </a:p>
        </p:txBody>
      </p:sp>
    </p:spTree>
    <p:extLst>
      <p:ext uri="{BB962C8B-B14F-4D97-AF65-F5344CB8AC3E}">
        <p14:creationId xmlns:p14="http://schemas.microsoft.com/office/powerpoint/2010/main" val="1505292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8F36D4-97D0-410D-9095-1E933FC4A8D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8464" y="170544"/>
            <a:ext cx="8047704" cy="801255"/>
          </a:xfrm>
        </p:spPr>
        <p:txBody>
          <a:bodyPr/>
          <a:lstStyle/>
          <a:p>
            <a:r>
              <a:rPr lang="en-US" sz="4000" dirty="0">
                <a:solidFill>
                  <a:srgbClr val="0070C0"/>
                </a:solidFill>
                <a:latin typeface="Times New Roman" panose="02020603050405020304" pitchFamily="18" charset="0"/>
                <a:cs typeface="Times New Roman" panose="02020603050405020304" pitchFamily="18" charset="0"/>
              </a:rPr>
              <a:t>URLs Used in OER Workshop</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9393984" y="6039115"/>
            <a:ext cx="2714286" cy="628571"/>
          </a:xfrm>
          <a:prstGeom prst="rect">
            <a:avLst/>
          </a:prstGeom>
        </p:spPr>
      </p:pic>
      <p:pic>
        <p:nvPicPr>
          <p:cNvPr id="8" name="Picture 7">
            <a:extLst>
              <a:ext uri="{FF2B5EF4-FFF2-40B4-BE49-F238E27FC236}">
                <a16:creationId xmlns:a16="http://schemas.microsoft.com/office/drawing/2014/main" id="{1ED4CDBC-CB2C-4A25-B0DF-909586F82C0B}"/>
              </a:ext>
            </a:extLst>
          </p:cNvPr>
          <p:cNvPicPr>
            <a:picLocks noChangeAspect="1"/>
          </p:cNvPicPr>
          <p:nvPr/>
        </p:nvPicPr>
        <p:blipFill>
          <a:blip r:embed="rId3"/>
          <a:stretch>
            <a:fillRect/>
          </a:stretch>
        </p:blipFill>
        <p:spPr>
          <a:xfrm>
            <a:off x="0" y="8083"/>
            <a:ext cx="1420052" cy="1215824"/>
          </a:xfrm>
          <a:prstGeom prst="rect">
            <a:avLst/>
          </a:prstGeom>
        </p:spPr>
      </p:pic>
      <p:sp>
        <p:nvSpPr>
          <p:cNvPr id="5" name="Rectangle 4">
            <a:extLst>
              <a:ext uri="{FF2B5EF4-FFF2-40B4-BE49-F238E27FC236}">
                <a16:creationId xmlns:a16="http://schemas.microsoft.com/office/drawing/2014/main" id="{7DE312DB-BB20-4E66-B763-68DA13B770CF}"/>
              </a:ext>
            </a:extLst>
          </p:cNvPr>
          <p:cNvSpPr/>
          <p:nvPr/>
        </p:nvSpPr>
        <p:spPr>
          <a:xfrm>
            <a:off x="1688244" y="1342290"/>
            <a:ext cx="9062883" cy="526297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Engineertech.org</a:t>
            </a:r>
            <a:r>
              <a:rPr lang="en-US" sz="2000" dirty="0"/>
              <a:t>: </a:t>
            </a:r>
            <a:r>
              <a:rPr lang="en-US" sz="2000" dirty="0">
                <a:latin typeface="Times New Roman" panose="02020603050405020304" pitchFamily="18" charset="0"/>
                <a:cs typeface="Times New Roman" panose="02020603050405020304" pitchFamily="18" charset="0"/>
              </a:rPr>
              <a:t>Eastern Iowa CC Videos on Technical Topics</a:t>
            </a:r>
          </a:p>
          <a:p>
            <a:r>
              <a:rPr lang="en-US" sz="2000" dirty="0">
                <a:latin typeface="Times New Roman" panose="02020603050405020304" pitchFamily="18" charset="0"/>
                <a:cs typeface="Times New Roman" panose="02020603050405020304" pitchFamily="18" charset="0"/>
                <a:hlinkClick r:id="rId4"/>
              </a:rPr>
              <a:t>http://engineertech.org/</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Wisconsin Online Learning Object</a:t>
            </a:r>
            <a:r>
              <a:rPr lang="en-US" sz="2000" dirty="0"/>
              <a:t>:</a:t>
            </a:r>
          </a:p>
          <a:p>
            <a:r>
              <a:rPr lang="en-US" sz="2000" dirty="0">
                <a:latin typeface="Times New Roman" panose="02020603050405020304" pitchFamily="18" charset="0"/>
                <a:cs typeface="Times New Roman" panose="02020603050405020304" pitchFamily="18" charset="0"/>
                <a:hlinkClick r:id="rId5"/>
              </a:rPr>
              <a:t>https://www.wisc-online.com/</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The DOL document repository</a:t>
            </a:r>
            <a:r>
              <a:rPr lang="en-US" dirty="0">
                <a:solidFill>
                  <a:srgbClr val="000000"/>
                </a:solidFill>
                <a:latin typeface="Times New Roman" panose="02020603050405020304" pitchFamily="18" charset="0"/>
              </a:rPr>
              <a:t>:</a:t>
            </a:r>
            <a:endParaRPr lang="en-US" dirty="0"/>
          </a:p>
          <a:p>
            <a:r>
              <a:rPr lang="en-US" sz="2000" u="sng" dirty="0">
                <a:solidFill>
                  <a:srgbClr val="1155CC"/>
                </a:solidFill>
                <a:latin typeface="Times New Roman" panose="02020603050405020304" pitchFamily="18" charset="0"/>
                <a:hlinkClick r:id="rId6"/>
              </a:rPr>
              <a:t>www.skillscommons.org</a:t>
            </a:r>
            <a:endParaRPr lang="en-US" sz="2000" dirty="0"/>
          </a:p>
          <a:p>
            <a:br>
              <a:rPr lang="en-US" dirty="0"/>
            </a:br>
            <a:r>
              <a:rPr lang="en-US" sz="2000" dirty="0">
                <a:solidFill>
                  <a:srgbClr val="000000"/>
                </a:solidFill>
                <a:latin typeface="Times New Roman" panose="02020603050405020304" pitchFamily="18" charset="0"/>
              </a:rPr>
              <a:t>The NSF ATE document repository:</a:t>
            </a:r>
            <a:endParaRPr lang="en-US" sz="2000" dirty="0"/>
          </a:p>
          <a:p>
            <a:r>
              <a:rPr lang="en-US" sz="2000" u="sng" dirty="0">
                <a:solidFill>
                  <a:srgbClr val="1155CC"/>
                </a:solidFill>
                <a:latin typeface="Times New Roman" panose="02020603050405020304" pitchFamily="18" charset="0"/>
                <a:hlinkClick r:id="rId7"/>
              </a:rPr>
              <a:t>www.atecentral.net</a:t>
            </a:r>
            <a:endParaRPr lang="en-US" sz="2000" dirty="0"/>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Jim Pytel, Big Bad Tech, Video Lectures with Graphics</a:t>
            </a:r>
          </a:p>
          <a:p>
            <a:r>
              <a:rPr lang="en-US" sz="2000" dirty="0">
                <a:latin typeface="Times New Roman" panose="02020603050405020304" pitchFamily="18" charset="0"/>
                <a:cs typeface="Times New Roman" panose="02020603050405020304" pitchFamily="18" charset="0"/>
                <a:hlinkClick r:id="rId8"/>
              </a:rPr>
              <a:t>https://www.youtube.com/user/bigbadtech</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p>
          <a:p>
            <a:endParaRPr lang="en-US" dirty="0"/>
          </a:p>
        </p:txBody>
      </p:sp>
      <p:sp>
        <p:nvSpPr>
          <p:cNvPr id="3" name="Rectangle 2">
            <a:extLst>
              <a:ext uri="{FF2B5EF4-FFF2-40B4-BE49-F238E27FC236}">
                <a16:creationId xmlns:a16="http://schemas.microsoft.com/office/drawing/2014/main" id="{A809421E-CAAC-4571-A972-1EA38227D670}"/>
              </a:ext>
            </a:extLst>
          </p:cNvPr>
          <p:cNvSpPr/>
          <p:nvPr/>
        </p:nvSpPr>
        <p:spPr>
          <a:xfrm>
            <a:off x="1448493" y="4037360"/>
            <a:ext cx="4310188" cy="8203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332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01389-2722-474B-B9DC-4724989F72B3}"/>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8083"/>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4141838" y="0"/>
            <a:ext cx="4247536" cy="8012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ATECENTRAL.NET</a:t>
            </a:r>
            <a:r>
              <a:rPr lang="en-US"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949A433-625B-40C9-8A60-F488999E13EA}"/>
              </a:ext>
            </a:extLst>
          </p:cNvPr>
          <p:cNvSpPr txBox="1"/>
          <p:nvPr/>
        </p:nvSpPr>
        <p:spPr>
          <a:xfrm>
            <a:off x="1018331" y="1215824"/>
            <a:ext cx="10494550" cy="646331"/>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ATECentral.net is a website that houses all the information about NSF Projects and NSF Centers throughout the nation.  It also holds all of the resources that were developed with NSF funds.  </a:t>
            </a:r>
          </a:p>
        </p:txBody>
      </p:sp>
      <p:pic>
        <p:nvPicPr>
          <p:cNvPr id="3" name="Picture 2">
            <a:extLst>
              <a:ext uri="{FF2B5EF4-FFF2-40B4-BE49-F238E27FC236}">
                <a16:creationId xmlns:a16="http://schemas.microsoft.com/office/drawing/2014/main" id="{4D8B70A8-0556-4749-84F4-C1B0B25EE746}"/>
              </a:ext>
            </a:extLst>
          </p:cNvPr>
          <p:cNvPicPr>
            <a:picLocks noChangeAspect="1"/>
          </p:cNvPicPr>
          <p:nvPr/>
        </p:nvPicPr>
        <p:blipFill>
          <a:blip r:embed="rId4"/>
          <a:stretch>
            <a:fillRect/>
          </a:stretch>
        </p:blipFill>
        <p:spPr>
          <a:xfrm>
            <a:off x="1176295" y="1874908"/>
            <a:ext cx="9278345" cy="4983092"/>
          </a:xfrm>
          <a:prstGeom prst="rect">
            <a:avLst/>
          </a:prstGeom>
        </p:spPr>
      </p:pic>
    </p:spTree>
    <p:extLst>
      <p:ext uri="{BB962C8B-B14F-4D97-AF65-F5344CB8AC3E}">
        <p14:creationId xmlns:p14="http://schemas.microsoft.com/office/powerpoint/2010/main" val="1029140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620F0B-7B0E-4693-97E2-E84F781E160E}"/>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8083"/>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4134218" y="126697"/>
            <a:ext cx="4247536" cy="8012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ATECENTRAL.NET</a:t>
            </a:r>
            <a:r>
              <a:rPr lang="en-US"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949A433-625B-40C9-8A60-F488999E13EA}"/>
              </a:ext>
            </a:extLst>
          </p:cNvPr>
          <p:cNvSpPr txBox="1"/>
          <p:nvPr/>
        </p:nvSpPr>
        <p:spPr>
          <a:xfrm>
            <a:off x="8472" y="1300151"/>
            <a:ext cx="12094684" cy="646331"/>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If the user clicks on the “All” option on the map (shown by the red arrow), it will display all of the active NSF ATE Projects and Centers within the country.  The user can click on any of the pins, and it will show the name of the award, as shown below.</a:t>
            </a:r>
          </a:p>
        </p:txBody>
      </p:sp>
      <p:pic>
        <p:nvPicPr>
          <p:cNvPr id="8" name="Picture 7">
            <a:extLst>
              <a:ext uri="{FF2B5EF4-FFF2-40B4-BE49-F238E27FC236}">
                <a16:creationId xmlns:a16="http://schemas.microsoft.com/office/drawing/2014/main" id="{CEB55014-2392-4145-A066-CA31EBBC6439}"/>
              </a:ext>
            </a:extLst>
          </p:cNvPr>
          <p:cNvPicPr>
            <a:picLocks noChangeAspect="1"/>
          </p:cNvPicPr>
          <p:nvPr/>
        </p:nvPicPr>
        <p:blipFill>
          <a:blip r:embed="rId4"/>
          <a:stretch>
            <a:fillRect/>
          </a:stretch>
        </p:blipFill>
        <p:spPr>
          <a:xfrm>
            <a:off x="2872739" y="2089551"/>
            <a:ext cx="7076935" cy="4768449"/>
          </a:xfrm>
          <a:prstGeom prst="rect">
            <a:avLst/>
          </a:prstGeom>
        </p:spPr>
      </p:pic>
    </p:spTree>
    <p:extLst>
      <p:ext uri="{BB962C8B-B14F-4D97-AF65-F5344CB8AC3E}">
        <p14:creationId xmlns:p14="http://schemas.microsoft.com/office/powerpoint/2010/main" val="35387624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D45A5E-C931-4EF2-B6CF-76A6DB132F16}"/>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0"/>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4141838" y="0"/>
            <a:ext cx="4247536" cy="8012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ATECENTRAL.NET</a:t>
            </a:r>
            <a:r>
              <a:rPr lang="en-US" dirty="0">
                <a:solidFill>
                  <a:srgbClr val="0070C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949A433-625B-40C9-8A60-F488999E13EA}"/>
              </a:ext>
            </a:extLst>
          </p:cNvPr>
          <p:cNvSpPr txBox="1"/>
          <p:nvPr/>
        </p:nvSpPr>
        <p:spPr>
          <a:xfrm>
            <a:off x="1688978" y="1165165"/>
            <a:ext cx="10494550" cy="646331"/>
          </a:xfrm>
          <a:prstGeom prst="rect">
            <a:avLst/>
          </a:prstGeom>
          <a:noFill/>
        </p:spPr>
        <p:txBody>
          <a:bodyPr wrap="square" rtlCol="0">
            <a:spAutoFit/>
          </a:bodyPr>
          <a:lstStyle/>
          <a:p>
            <a:r>
              <a:rPr lang="en-US" dirty="0">
                <a:solidFill>
                  <a:srgbClr val="0070C0"/>
                </a:solidFill>
                <a:latin typeface="Times New Roman" panose="02020603050405020304" pitchFamily="18" charset="0"/>
                <a:cs typeface="Times New Roman" panose="02020603050405020304" pitchFamily="18" charset="0"/>
              </a:rPr>
              <a:t>Click on Resources, then choose ATE Resource Collection.  The user can choose any of the categories at the bottom of the page.</a:t>
            </a:r>
          </a:p>
        </p:txBody>
      </p:sp>
      <p:pic>
        <p:nvPicPr>
          <p:cNvPr id="3" name="Picture 2">
            <a:extLst>
              <a:ext uri="{FF2B5EF4-FFF2-40B4-BE49-F238E27FC236}">
                <a16:creationId xmlns:a16="http://schemas.microsoft.com/office/drawing/2014/main" id="{90E23211-D4F1-4441-B6EB-3B1FB9079B2D}"/>
              </a:ext>
            </a:extLst>
          </p:cNvPr>
          <p:cNvPicPr>
            <a:picLocks noChangeAspect="1"/>
          </p:cNvPicPr>
          <p:nvPr/>
        </p:nvPicPr>
        <p:blipFill>
          <a:blip r:embed="rId4"/>
          <a:stretch>
            <a:fillRect/>
          </a:stretch>
        </p:blipFill>
        <p:spPr>
          <a:xfrm>
            <a:off x="339674" y="1881196"/>
            <a:ext cx="6110332" cy="1428760"/>
          </a:xfrm>
          <a:prstGeom prst="rect">
            <a:avLst/>
          </a:prstGeom>
        </p:spPr>
      </p:pic>
      <p:pic>
        <p:nvPicPr>
          <p:cNvPr id="8" name="Picture 7">
            <a:extLst>
              <a:ext uri="{FF2B5EF4-FFF2-40B4-BE49-F238E27FC236}">
                <a16:creationId xmlns:a16="http://schemas.microsoft.com/office/drawing/2014/main" id="{91B5DFAC-D63A-4BBF-8C0F-92B2B0B74034}"/>
              </a:ext>
            </a:extLst>
          </p:cNvPr>
          <p:cNvPicPr>
            <a:picLocks noChangeAspect="1"/>
          </p:cNvPicPr>
          <p:nvPr/>
        </p:nvPicPr>
        <p:blipFill>
          <a:blip r:embed="rId5"/>
          <a:stretch>
            <a:fillRect/>
          </a:stretch>
        </p:blipFill>
        <p:spPr>
          <a:xfrm>
            <a:off x="3191795" y="3494234"/>
            <a:ext cx="8810689" cy="3252811"/>
          </a:xfrm>
          <a:prstGeom prst="rect">
            <a:avLst/>
          </a:prstGeom>
        </p:spPr>
      </p:pic>
    </p:spTree>
    <p:extLst>
      <p:ext uri="{BB962C8B-B14F-4D97-AF65-F5344CB8AC3E}">
        <p14:creationId xmlns:p14="http://schemas.microsoft.com/office/powerpoint/2010/main" val="2748356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D45A5E-C931-4EF2-B6CF-76A6DB132F16}"/>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0"/>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4141838" y="0"/>
            <a:ext cx="4247536" cy="8012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ATECENTRAL.NET</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62CB1603-8486-4F65-8EC4-853C0FE39DDD}"/>
              </a:ext>
            </a:extLst>
          </p:cNvPr>
          <p:cNvPicPr>
            <a:picLocks noChangeAspect="1"/>
          </p:cNvPicPr>
          <p:nvPr/>
        </p:nvPicPr>
        <p:blipFill>
          <a:blip r:embed="rId4"/>
          <a:stretch>
            <a:fillRect/>
          </a:stretch>
        </p:blipFill>
        <p:spPr>
          <a:xfrm>
            <a:off x="2849880" y="1236783"/>
            <a:ext cx="6236518" cy="5621217"/>
          </a:xfrm>
          <a:prstGeom prst="rect">
            <a:avLst/>
          </a:prstGeom>
        </p:spPr>
      </p:pic>
    </p:spTree>
    <p:extLst>
      <p:ext uri="{BB962C8B-B14F-4D97-AF65-F5344CB8AC3E}">
        <p14:creationId xmlns:p14="http://schemas.microsoft.com/office/powerpoint/2010/main" val="174425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8F36D4-97D0-410D-9095-1E933FC4A8D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8464" y="170544"/>
            <a:ext cx="8047704" cy="801255"/>
          </a:xfrm>
        </p:spPr>
        <p:txBody>
          <a:bodyPr/>
          <a:lstStyle/>
          <a:p>
            <a:r>
              <a:rPr lang="en-US" sz="4000" dirty="0">
                <a:solidFill>
                  <a:srgbClr val="0070C0"/>
                </a:solidFill>
                <a:latin typeface="Times New Roman" panose="02020603050405020304" pitchFamily="18" charset="0"/>
                <a:cs typeface="Times New Roman" panose="02020603050405020304" pitchFamily="18" charset="0"/>
              </a:rPr>
              <a:t>URLs Used in OER Workshop</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9393984" y="6039115"/>
            <a:ext cx="2714286" cy="628571"/>
          </a:xfrm>
          <a:prstGeom prst="rect">
            <a:avLst/>
          </a:prstGeom>
        </p:spPr>
      </p:pic>
      <p:pic>
        <p:nvPicPr>
          <p:cNvPr id="8" name="Picture 7">
            <a:extLst>
              <a:ext uri="{FF2B5EF4-FFF2-40B4-BE49-F238E27FC236}">
                <a16:creationId xmlns:a16="http://schemas.microsoft.com/office/drawing/2014/main" id="{1ED4CDBC-CB2C-4A25-B0DF-909586F82C0B}"/>
              </a:ext>
            </a:extLst>
          </p:cNvPr>
          <p:cNvPicPr>
            <a:picLocks noChangeAspect="1"/>
          </p:cNvPicPr>
          <p:nvPr/>
        </p:nvPicPr>
        <p:blipFill>
          <a:blip r:embed="rId3"/>
          <a:stretch>
            <a:fillRect/>
          </a:stretch>
        </p:blipFill>
        <p:spPr>
          <a:xfrm>
            <a:off x="0" y="8083"/>
            <a:ext cx="1420052" cy="1215824"/>
          </a:xfrm>
          <a:prstGeom prst="rect">
            <a:avLst/>
          </a:prstGeom>
        </p:spPr>
      </p:pic>
      <p:sp>
        <p:nvSpPr>
          <p:cNvPr id="5" name="Rectangle 4">
            <a:extLst>
              <a:ext uri="{FF2B5EF4-FFF2-40B4-BE49-F238E27FC236}">
                <a16:creationId xmlns:a16="http://schemas.microsoft.com/office/drawing/2014/main" id="{7DE312DB-BB20-4E66-B763-68DA13B770CF}"/>
              </a:ext>
            </a:extLst>
          </p:cNvPr>
          <p:cNvSpPr/>
          <p:nvPr/>
        </p:nvSpPr>
        <p:spPr>
          <a:xfrm>
            <a:off x="1688244" y="1342290"/>
            <a:ext cx="9062883" cy="526297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Engineertech.org</a:t>
            </a:r>
            <a:r>
              <a:rPr lang="en-US" sz="2000" dirty="0"/>
              <a:t>: </a:t>
            </a:r>
            <a:r>
              <a:rPr lang="en-US" sz="2000" dirty="0">
                <a:latin typeface="Times New Roman" panose="02020603050405020304" pitchFamily="18" charset="0"/>
                <a:cs typeface="Times New Roman" panose="02020603050405020304" pitchFamily="18" charset="0"/>
              </a:rPr>
              <a:t>Eastern Iowa CC Videos on Technical Topics</a:t>
            </a:r>
          </a:p>
          <a:p>
            <a:r>
              <a:rPr lang="en-US" sz="2000" dirty="0">
                <a:latin typeface="Times New Roman" panose="02020603050405020304" pitchFamily="18" charset="0"/>
                <a:cs typeface="Times New Roman" panose="02020603050405020304" pitchFamily="18" charset="0"/>
                <a:hlinkClick r:id="rId4"/>
              </a:rPr>
              <a:t>http://engineertech.org/</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Wisconsin Online Learning Object</a:t>
            </a:r>
            <a:r>
              <a:rPr lang="en-US" sz="2000" dirty="0"/>
              <a:t>:</a:t>
            </a:r>
          </a:p>
          <a:p>
            <a:r>
              <a:rPr lang="en-US" sz="2000" dirty="0">
                <a:latin typeface="Times New Roman" panose="02020603050405020304" pitchFamily="18" charset="0"/>
                <a:cs typeface="Times New Roman" panose="02020603050405020304" pitchFamily="18" charset="0"/>
                <a:hlinkClick r:id="rId5"/>
              </a:rPr>
              <a:t>https://www.wisc-online.com/</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The DOL document repository</a:t>
            </a:r>
            <a:r>
              <a:rPr lang="en-US" dirty="0">
                <a:solidFill>
                  <a:srgbClr val="000000"/>
                </a:solidFill>
                <a:latin typeface="Times New Roman" panose="02020603050405020304" pitchFamily="18" charset="0"/>
              </a:rPr>
              <a:t>:</a:t>
            </a:r>
            <a:endParaRPr lang="en-US" dirty="0"/>
          </a:p>
          <a:p>
            <a:r>
              <a:rPr lang="en-US" sz="2000" u="sng" dirty="0">
                <a:solidFill>
                  <a:srgbClr val="1155CC"/>
                </a:solidFill>
                <a:latin typeface="Times New Roman" panose="02020603050405020304" pitchFamily="18" charset="0"/>
                <a:hlinkClick r:id="rId6"/>
              </a:rPr>
              <a:t>www.skillscommons.org</a:t>
            </a:r>
            <a:endParaRPr lang="en-US" sz="2000" dirty="0"/>
          </a:p>
          <a:p>
            <a:br>
              <a:rPr lang="en-US" dirty="0"/>
            </a:br>
            <a:r>
              <a:rPr lang="en-US" sz="2000" dirty="0">
                <a:solidFill>
                  <a:srgbClr val="000000"/>
                </a:solidFill>
                <a:latin typeface="Times New Roman" panose="02020603050405020304" pitchFamily="18" charset="0"/>
              </a:rPr>
              <a:t>The NSF ATE document repository:</a:t>
            </a:r>
            <a:endParaRPr lang="en-US" sz="2000" dirty="0"/>
          </a:p>
          <a:p>
            <a:r>
              <a:rPr lang="en-US" sz="2000" u="sng" dirty="0">
                <a:solidFill>
                  <a:srgbClr val="1155CC"/>
                </a:solidFill>
                <a:latin typeface="Times New Roman" panose="02020603050405020304" pitchFamily="18" charset="0"/>
                <a:hlinkClick r:id="rId7"/>
              </a:rPr>
              <a:t>www.atecentral.net</a:t>
            </a:r>
            <a:endParaRPr lang="en-US" sz="2000" dirty="0"/>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Jim Pytel, Big Bad Tech, Video Lectures with Graphics</a:t>
            </a:r>
          </a:p>
          <a:p>
            <a:r>
              <a:rPr lang="en-US" sz="2000" dirty="0">
                <a:latin typeface="Times New Roman" panose="02020603050405020304" pitchFamily="18" charset="0"/>
                <a:cs typeface="Times New Roman" panose="02020603050405020304" pitchFamily="18" charset="0"/>
                <a:hlinkClick r:id="rId8"/>
              </a:rPr>
              <a:t>https://www.youtube.com/user/bigbadtech</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p>
          <a:p>
            <a:endParaRPr lang="en-US" dirty="0"/>
          </a:p>
        </p:txBody>
      </p:sp>
      <p:sp>
        <p:nvSpPr>
          <p:cNvPr id="3" name="Rectangle 2">
            <a:extLst>
              <a:ext uri="{FF2B5EF4-FFF2-40B4-BE49-F238E27FC236}">
                <a16:creationId xmlns:a16="http://schemas.microsoft.com/office/drawing/2014/main" id="{A809421E-CAAC-4571-A972-1EA38227D670}"/>
              </a:ext>
            </a:extLst>
          </p:cNvPr>
          <p:cNvSpPr/>
          <p:nvPr/>
        </p:nvSpPr>
        <p:spPr>
          <a:xfrm>
            <a:off x="1639128" y="4928900"/>
            <a:ext cx="6041832" cy="8203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027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D45A5E-C931-4EF2-B6CF-76A6DB132F16}"/>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0"/>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3878580" y="181954"/>
            <a:ext cx="5349240" cy="8012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Jim Pytel YouTube Channel</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1473C4ED-B8E3-46FA-866A-5D9957462DA1}"/>
              </a:ext>
            </a:extLst>
          </p:cNvPr>
          <p:cNvPicPr>
            <a:picLocks noChangeAspect="1"/>
          </p:cNvPicPr>
          <p:nvPr/>
        </p:nvPicPr>
        <p:blipFill>
          <a:blip r:embed="rId4"/>
          <a:stretch>
            <a:fillRect/>
          </a:stretch>
        </p:blipFill>
        <p:spPr>
          <a:xfrm>
            <a:off x="2890742" y="1165165"/>
            <a:ext cx="6749728" cy="5682863"/>
          </a:xfrm>
          <a:prstGeom prst="rect">
            <a:avLst/>
          </a:prstGeom>
        </p:spPr>
      </p:pic>
    </p:spTree>
    <p:extLst>
      <p:ext uri="{BB962C8B-B14F-4D97-AF65-F5344CB8AC3E}">
        <p14:creationId xmlns:p14="http://schemas.microsoft.com/office/powerpoint/2010/main" val="4273568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D45A5E-C931-4EF2-B6CF-76A6DB132F16}"/>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0"/>
            <a:ext cx="1420052" cy="1215824"/>
          </a:xfrm>
          <a:prstGeom prst="rect">
            <a:avLst/>
          </a:prstGeom>
        </p:spPr>
      </p:pic>
      <p:sp>
        <p:nvSpPr>
          <p:cNvPr id="5" name="Title 1">
            <a:extLst>
              <a:ext uri="{FF2B5EF4-FFF2-40B4-BE49-F238E27FC236}">
                <a16:creationId xmlns:a16="http://schemas.microsoft.com/office/drawing/2014/main" id="{0DC9824D-2794-4766-846C-3F21629DFFB7}"/>
              </a:ext>
            </a:extLst>
          </p:cNvPr>
          <p:cNvSpPr txBox="1">
            <a:spLocks/>
          </p:cNvSpPr>
          <p:nvPr/>
        </p:nvSpPr>
        <p:spPr>
          <a:xfrm>
            <a:off x="3878580" y="181954"/>
            <a:ext cx="5349240" cy="8012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Jim Pytel YouTube Channel</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0AC2C1D-66E0-47AC-9ABE-C3B28207A6E2}"/>
              </a:ext>
            </a:extLst>
          </p:cNvPr>
          <p:cNvPicPr>
            <a:picLocks noChangeAspect="1"/>
          </p:cNvPicPr>
          <p:nvPr/>
        </p:nvPicPr>
        <p:blipFill>
          <a:blip r:embed="rId4"/>
          <a:stretch>
            <a:fillRect/>
          </a:stretch>
        </p:blipFill>
        <p:spPr>
          <a:xfrm>
            <a:off x="1093694" y="1389695"/>
            <a:ext cx="10004611" cy="5585006"/>
          </a:xfrm>
          <a:prstGeom prst="rect">
            <a:avLst/>
          </a:prstGeom>
        </p:spPr>
      </p:pic>
    </p:spTree>
    <p:extLst>
      <p:ext uri="{BB962C8B-B14F-4D97-AF65-F5344CB8AC3E}">
        <p14:creationId xmlns:p14="http://schemas.microsoft.com/office/powerpoint/2010/main" val="9457302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DF76F5-A389-4CF8-B257-1653B11CC81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24039" y="147523"/>
            <a:ext cx="6995698" cy="769441"/>
          </a:xfrm>
          <a:prstGeom prst="rect">
            <a:avLst/>
          </a:prstGeom>
          <a:noFill/>
        </p:spPr>
        <p:txBody>
          <a:bodyPr wrap="none" rtlCol="0">
            <a:spAutoFit/>
          </a:bodyPr>
          <a:lstStyle/>
          <a:p>
            <a:r>
              <a:rPr lang="en-US" sz="4400" dirty="0">
                <a:solidFill>
                  <a:srgbClr val="0070C0"/>
                </a:solidFill>
                <a:latin typeface="Times New Roman" panose="02020603050405020304" pitchFamily="18" charset="0"/>
                <a:cs typeface="Times New Roman" panose="02020603050405020304" pitchFamily="18" charset="0"/>
              </a:rPr>
              <a:t>How-To Videos for Session 1:</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pic>
        <p:nvPicPr>
          <p:cNvPr id="9" name="Picture 8">
            <a:extLst>
              <a:ext uri="{FF2B5EF4-FFF2-40B4-BE49-F238E27FC236}">
                <a16:creationId xmlns:a16="http://schemas.microsoft.com/office/drawing/2014/main" id="{BC36876B-7D56-47EF-A893-32E778339C2D}"/>
              </a:ext>
            </a:extLst>
          </p:cNvPr>
          <p:cNvPicPr>
            <a:picLocks noChangeAspect="1"/>
          </p:cNvPicPr>
          <p:nvPr/>
        </p:nvPicPr>
        <p:blipFill>
          <a:blip r:embed="rId3"/>
          <a:stretch>
            <a:fillRect/>
          </a:stretch>
        </p:blipFill>
        <p:spPr>
          <a:xfrm>
            <a:off x="-8472" y="8083"/>
            <a:ext cx="1342002" cy="1148999"/>
          </a:xfrm>
          <a:prstGeom prst="rect">
            <a:avLst/>
          </a:prstGeom>
        </p:spPr>
      </p:pic>
      <p:sp>
        <p:nvSpPr>
          <p:cNvPr id="2" name="Rectangle 1">
            <a:extLst>
              <a:ext uri="{FF2B5EF4-FFF2-40B4-BE49-F238E27FC236}">
                <a16:creationId xmlns:a16="http://schemas.microsoft.com/office/drawing/2014/main" id="{5297DCE8-D45C-4C76-B478-B4D3026B5C2E}"/>
              </a:ext>
            </a:extLst>
          </p:cNvPr>
          <p:cNvSpPr/>
          <p:nvPr/>
        </p:nvSpPr>
        <p:spPr>
          <a:xfrm>
            <a:off x="1281752" y="1452433"/>
            <a:ext cx="9628495" cy="1976567"/>
          </a:xfrm>
          <a:prstGeom prst="rect">
            <a:avLst/>
          </a:prstGeom>
        </p:spPr>
        <p:txBody>
          <a:bodyPr wrap="square">
            <a:spAutoFit/>
          </a:bodyPr>
          <a:lstStyle/>
          <a:p>
            <a:pPr>
              <a:lnSpc>
                <a:spcPct val="115000"/>
              </a:lnSpc>
            </a:pPr>
            <a:r>
              <a:rPr lang="en-US" dirty="0">
                <a:latin typeface="Arial" panose="020B0604020202020204" pitchFamily="34" charset="0"/>
                <a:ea typeface="Arial" panose="020B0604020202020204" pitchFamily="34" charset="0"/>
              </a:rPr>
              <a:t>YouTube Video: T. Wylie, Video on Finding OER Videos and Simulations 042221</a:t>
            </a:r>
          </a:p>
          <a:p>
            <a:pPr>
              <a:lnSpc>
                <a:spcPct val="115000"/>
              </a:lnSpc>
            </a:pPr>
            <a:r>
              <a:rPr lang="en-US" dirty="0">
                <a:solidFill>
                  <a:srgbClr val="1155CC"/>
                </a:solidFill>
                <a:latin typeface="Arial" panose="020B0604020202020204" pitchFamily="34" charset="0"/>
                <a:ea typeface="Arial" panose="020B0604020202020204" pitchFamily="34" charset="0"/>
                <a:hlinkClick r:id="rId4"/>
              </a:rPr>
              <a:t>https://youtu.be/uo934NaFoxs</a:t>
            </a:r>
            <a:endParaRPr lang="en-US" dirty="0">
              <a:latin typeface="Arial" panose="020B0604020202020204" pitchFamily="34" charset="0"/>
              <a:ea typeface="Arial" panose="020B0604020202020204" pitchFamily="34" charset="0"/>
            </a:endParaRPr>
          </a:p>
          <a:p>
            <a:pPr>
              <a:lnSpc>
                <a:spcPct val="115000"/>
              </a:lnSpc>
            </a:pPr>
            <a:r>
              <a:rPr lang="en-US" dirty="0">
                <a:latin typeface="Arial" panose="020B0604020202020204" pitchFamily="34" charset="0"/>
                <a:ea typeface="Arial" panose="020B0604020202020204" pitchFamily="34" charset="0"/>
              </a:rPr>
              <a:t> </a:t>
            </a:r>
          </a:p>
          <a:p>
            <a:pPr>
              <a:lnSpc>
                <a:spcPct val="115000"/>
              </a:lnSpc>
            </a:pPr>
            <a:r>
              <a:rPr lang="en-US" dirty="0">
                <a:latin typeface="Arial" panose="020B0604020202020204" pitchFamily="34" charset="0"/>
                <a:ea typeface="Arial" panose="020B0604020202020204" pitchFamily="34" charset="0"/>
              </a:rPr>
              <a:t>YouTube Video: T. Wylie, Video Searching for OER in </a:t>
            </a:r>
            <a:r>
              <a:rPr lang="en-US" dirty="0" err="1">
                <a:latin typeface="Arial" panose="020B0604020202020204" pitchFamily="34" charset="0"/>
                <a:ea typeface="Arial" panose="020B0604020202020204" pitchFamily="34" charset="0"/>
              </a:rPr>
              <a:t>Skillscommons</a:t>
            </a:r>
            <a:r>
              <a:rPr lang="en-US" dirty="0">
                <a:latin typeface="Arial" panose="020B0604020202020204" pitchFamily="34" charset="0"/>
                <a:ea typeface="Arial" panose="020B0604020202020204" pitchFamily="34" charset="0"/>
              </a:rPr>
              <a:t> 042221</a:t>
            </a:r>
          </a:p>
          <a:p>
            <a:pPr>
              <a:lnSpc>
                <a:spcPct val="115000"/>
              </a:lnSpc>
            </a:pPr>
            <a:r>
              <a:rPr lang="en-US" dirty="0">
                <a:solidFill>
                  <a:srgbClr val="1155CC"/>
                </a:solidFill>
                <a:latin typeface="Arial" panose="020B0604020202020204" pitchFamily="34" charset="0"/>
                <a:ea typeface="Arial" panose="020B0604020202020204" pitchFamily="34" charset="0"/>
                <a:hlinkClick r:id="rId5"/>
              </a:rPr>
              <a:t>https://youtu.be/ep4Erjg46bs</a:t>
            </a:r>
            <a:endParaRPr lang="en-US" dirty="0">
              <a:latin typeface="Arial" panose="020B0604020202020204" pitchFamily="34" charset="0"/>
              <a:ea typeface="Arial" panose="020B0604020202020204" pitchFamily="34" charset="0"/>
            </a:endParaRPr>
          </a:p>
          <a:p>
            <a:pPr>
              <a:lnSpc>
                <a:spcPct val="115000"/>
              </a:lnSpc>
            </a:pPr>
            <a:r>
              <a:rPr lang="en-US" dirty="0">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val="1971627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8F36D4-97D0-410D-9095-1E933FC4A8D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48464" y="170544"/>
            <a:ext cx="8047704" cy="801255"/>
          </a:xfrm>
        </p:spPr>
        <p:txBody>
          <a:bodyPr/>
          <a:lstStyle/>
          <a:p>
            <a:r>
              <a:rPr lang="en-US" sz="4000" dirty="0">
                <a:solidFill>
                  <a:srgbClr val="0070C0"/>
                </a:solidFill>
                <a:latin typeface="Times New Roman" panose="02020603050405020304" pitchFamily="18" charset="0"/>
                <a:cs typeface="Times New Roman" panose="02020603050405020304" pitchFamily="18" charset="0"/>
              </a:rPr>
              <a:t>URLs Used in OER Workshop</a:t>
            </a:r>
            <a:r>
              <a:rPr lang="en-US" dirty="0">
                <a:solidFill>
                  <a:srgbClr val="0070C0"/>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9393984" y="6039115"/>
            <a:ext cx="2714286" cy="628571"/>
          </a:xfrm>
          <a:prstGeom prst="rect">
            <a:avLst/>
          </a:prstGeom>
        </p:spPr>
      </p:pic>
      <p:pic>
        <p:nvPicPr>
          <p:cNvPr id="8" name="Picture 7">
            <a:extLst>
              <a:ext uri="{FF2B5EF4-FFF2-40B4-BE49-F238E27FC236}">
                <a16:creationId xmlns:a16="http://schemas.microsoft.com/office/drawing/2014/main" id="{1ED4CDBC-CB2C-4A25-B0DF-909586F82C0B}"/>
              </a:ext>
            </a:extLst>
          </p:cNvPr>
          <p:cNvPicPr>
            <a:picLocks noChangeAspect="1"/>
          </p:cNvPicPr>
          <p:nvPr/>
        </p:nvPicPr>
        <p:blipFill>
          <a:blip r:embed="rId3"/>
          <a:stretch>
            <a:fillRect/>
          </a:stretch>
        </p:blipFill>
        <p:spPr>
          <a:xfrm>
            <a:off x="0" y="8083"/>
            <a:ext cx="1420052" cy="1215824"/>
          </a:xfrm>
          <a:prstGeom prst="rect">
            <a:avLst/>
          </a:prstGeom>
        </p:spPr>
      </p:pic>
      <p:sp>
        <p:nvSpPr>
          <p:cNvPr id="5" name="Rectangle 4">
            <a:extLst>
              <a:ext uri="{FF2B5EF4-FFF2-40B4-BE49-F238E27FC236}">
                <a16:creationId xmlns:a16="http://schemas.microsoft.com/office/drawing/2014/main" id="{7DE312DB-BB20-4E66-B763-68DA13B770CF}"/>
              </a:ext>
            </a:extLst>
          </p:cNvPr>
          <p:cNvSpPr/>
          <p:nvPr/>
        </p:nvSpPr>
        <p:spPr>
          <a:xfrm>
            <a:off x="1688244" y="1342290"/>
            <a:ext cx="9062883" cy="526297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Engineertech.org</a:t>
            </a:r>
            <a:r>
              <a:rPr lang="en-US" sz="2000" dirty="0"/>
              <a:t>: </a:t>
            </a:r>
            <a:r>
              <a:rPr lang="en-US" sz="2000" dirty="0">
                <a:latin typeface="Times New Roman" panose="02020603050405020304" pitchFamily="18" charset="0"/>
                <a:cs typeface="Times New Roman" panose="02020603050405020304" pitchFamily="18" charset="0"/>
              </a:rPr>
              <a:t>Eastern Iowa CC Videos on Technical Topics</a:t>
            </a:r>
          </a:p>
          <a:p>
            <a:r>
              <a:rPr lang="en-US" sz="2000" dirty="0">
                <a:latin typeface="Times New Roman" panose="02020603050405020304" pitchFamily="18" charset="0"/>
                <a:cs typeface="Times New Roman" panose="02020603050405020304" pitchFamily="18" charset="0"/>
                <a:hlinkClick r:id="rId4"/>
              </a:rPr>
              <a:t>http://engineertech.org/</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Wisconsin Online Learning Object</a:t>
            </a:r>
            <a:r>
              <a:rPr lang="en-US" sz="2000" dirty="0"/>
              <a:t>:</a:t>
            </a:r>
          </a:p>
          <a:p>
            <a:r>
              <a:rPr lang="en-US" sz="2000" dirty="0">
                <a:latin typeface="Times New Roman" panose="02020603050405020304" pitchFamily="18" charset="0"/>
                <a:cs typeface="Times New Roman" panose="02020603050405020304" pitchFamily="18" charset="0"/>
                <a:hlinkClick r:id="rId5"/>
              </a:rPr>
              <a:t>https://www.wisc-online.com/</a:t>
            </a:r>
            <a:endParaRPr lang="en-US" sz="2000" dirty="0">
              <a:solidFill>
                <a:srgbClr val="000000"/>
              </a:solidFill>
              <a:latin typeface="Times New Roman" panose="02020603050405020304" pitchFamily="18" charset="0"/>
            </a:endParaRPr>
          </a:p>
          <a:p>
            <a:endParaRPr lang="en-US" sz="2000" dirty="0">
              <a:solidFill>
                <a:srgbClr val="000000"/>
              </a:solidFill>
              <a:latin typeface="Times New Roman" panose="02020603050405020304" pitchFamily="18" charset="0"/>
            </a:endParaRPr>
          </a:p>
          <a:p>
            <a:r>
              <a:rPr lang="en-US" sz="2000" dirty="0">
                <a:solidFill>
                  <a:srgbClr val="000000"/>
                </a:solidFill>
                <a:latin typeface="Times New Roman" panose="02020603050405020304" pitchFamily="18" charset="0"/>
              </a:rPr>
              <a:t>The DOL document repository</a:t>
            </a:r>
            <a:r>
              <a:rPr lang="en-US" dirty="0">
                <a:solidFill>
                  <a:srgbClr val="000000"/>
                </a:solidFill>
                <a:latin typeface="Times New Roman" panose="02020603050405020304" pitchFamily="18" charset="0"/>
              </a:rPr>
              <a:t>:</a:t>
            </a:r>
            <a:endParaRPr lang="en-US" dirty="0"/>
          </a:p>
          <a:p>
            <a:r>
              <a:rPr lang="en-US" sz="2000" u="sng" dirty="0">
                <a:solidFill>
                  <a:srgbClr val="1155CC"/>
                </a:solidFill>
                <a:latin typeface="Times New Roman" panose="02020603050405020304" pitchFamily="18" charset="0"/>
                <a:hlinkClick r:id="rId6"/>
              </a:rPr>
              <a:t>www.skillscommons.org</a:t>
            </a:r>
            <a:endParaRPr lang="en-US" sz="2000" dirty="0"/>
          </a:p>
          <a:p>
            <a:br>
              <a:rPr lang="en-US" dirty="0"/>
            </a:br>
            <a:r>
              <a:rPr lang="en-US" sz="2000" dirty="0">
                <a:solidFill>
                  <a:srgbClr val="000000"/>
                </a:solidFill>
                <a:latin typeface="Times New Roman" panose="02020603050405020304" pitchFamily="18" charset="0"/>
              </a:rPr>
              <a:t>The NSF ATE document repository:</a:t>
            </a:r>
            <a:endParaRPr lang="en-US" sz="2000" dirty="0"/>
          </a:p>
          <a:p>
            <a:r>
              <a:rPr lang="en-US" sz="2000" u="sng" dirty="0">
                <a:solidFill>
                  <a:srgbClr val="1155CC"/>
                </a:solidFill>
                <a:latin typeface="Times New Roman" panose="02020603050405020304" pitchFamily="18" charset="0"/>
                <a:hlinkClick r:id="rId7"/>
              </a:rPr>
              <a:t>www.atecentral.net</a:t>
            </a:r>
            <a:endParaRPr lang="en-US" sz="2000" dirty="0"/>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Jim Pytel, Big Bad Tech, Video Lectures with Graphics</a:t>
            </a:r>
          </a:p>
          <a:p>
            <a:r>
              <a:rPr lang="en-US" sz="2000" dirty="0">
                <a:latin typeface="Times New Roman" panose="02020603050405020304" pitchFamily="18" charset="0"/>
                <a:cs typeface="Times New Roman" panose="02020603050405020304" pitchFamily="18" charset="0"/>
                <a:hlinkClick r:id="rId8"/>
              </a:rPr>
              <a:t>https://www.youtube.com/user/bigbadtech</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p>
          <a:p>
            <a:endParaRPr lang="en-US" dirty="0"/>
          </a:p>
        </p:txBody>
      </p:sp>
    </p:spTree>
    <p:extLst>
      <p:ext uri="{BB962C8B-B14F-4D97-AF65-F5344CB8AC3E}">
        <p14:creationId xmlns:p14="http://schemas.microsoft.com/office/powerpoint/2010/main" val="286451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1C4BE8-3E7F-42D6-88D0-C0A5144E5BEF}"/>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sp>
        <p:nvSpPr>
          <p:cNvPr id="2" name="TextBox 1"/>
          <p:cNvSpPr txBox="1"/>
          <p:nvPr/>
        </p:nvSpPr>
        <p:spPr>
          <a:xfrm>
            <a:off x="382303" y="0"/>
            <a:ext cx="11248464" cy="5632311"/>
          </a:xfrm>
          <a:prstGeom prst="rect">
            <a:avLst/>
          </a:prstGeom>
          <a:noFill/>
        </p:spPr>
        <p:txBody>
          <a:bodyPr wrap="none" rtlCol="0">
            <a:spAutoFit/>
          </a:bodyPr>
          <a:lstStyle/>
          <a:p>
            <a:pPr algn="ctr"/>
            <a:r>
              <a:rPr lang="en-US" sz="6000" dirty="0">
                <a:solidFill>
                  <a:srgbClr val="0070C0"/>
                </a:solidFill>
              </a:rPr>
              <a:t>The End of the Presentation</a:t>
            </a:r>
          </a:p>
          <a:p>
            <a:pPr algn="ctr"/>
            <a:endParaRPr lang="en-US" sz="6000" dirty="0">
              <a:solidFill>
                <a:srgbClr val="0070C0"/>
              </a:solidFill>
            </a:endParaRPr>
          </a:p>
          <a:p>
            <a:pPr algn="ctr"/>
            <a:r>
              <a:rPr lang="en-US" sz="6000" dirty="0">
                <a:solidFill>
                  <a:srgbClr val="0070C0"/>
                </a:solidFill>
              </a:rPr>
              <a:t>Please email the presenter with </a:t>
            </a:r>
          </a:p>
          <a:p>
            <a:pPr algn="ctr"/>
            <a:r>
              <a:rPr lang="en-US" sz="6000" dirty="0">
                <a:solidFill>
                  <a:srgbClr val="0070C0"/>
                </a:solidFill>
              </a:rPr>
              <a:t>Any questions you may have, as</a:t>
            </a:r>
          </a:p>
          <a:p>
            <a:pPr algn="ctr"/>
            <a:r>
              <a:rPr lang="en-US" sz="6000" dirty="0">
                <a:solidFill>
                  <a:srgbClr val="0070C0"/>
                </a:solidFill>
              </a:rPr>
              <a:t>well as any feedback on the session</a:t>
            </a:r>
          </a:p>
          <a:p>
            <a:pPr algn="ctr"/>
            <a:r>
              <a:rPr lang="en-US" sz="6000" dirty="0">
                <a:solidFill>
                  <a:srgbClr val="0070C0"/>
                </a:solidFill>
              </a:rPr>
              <a:t>(twylie@northweststate.edu)</a:t>
            </a:r>
          </a:p>
        </p:txBody>
      </p:sp>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spTree>
    <p:extLst>
      <p:ext uri="{BB962C8B-B14F-4D97-AF65-F5344CB8AC3E}">
        <p14:creationId xmlns:p14="http://schemas.microsoft.com/office/powerpoint/2010/main" val="4118164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031ADB-89BE-4D3A-99A6-E6F7B3F165DF}"/>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24787" y="1037460"/>
            <a:ext cx="11317111" cy="2589170"/>
          </a:xfrm>
          <a:prstGeom prst="rect">
            <a:avLst/>
          </a:prstGeom>
          <a:noFill/>
        </p:spPr>
        <p:txBody>
          <a:bodyPr wrap="square" rtlCol="0">
            <a:spAutoFit/>
          </a:bodyPr>
          <a:lstStyle/>
          <a:p>
            <a:r>
              <a:rPr lang="en-US" sz="2400" dirty="0">
                <a:solidFill>
                  <a:srgbClr val="0070C0"/>
                </a:solidFill>
                <a:latin typeface="Times New Roman" panose="02020603050405020304" pitchFamily="18" charset="0"/>
                <a:cs typeface="Times New Roman" panose="02020603050405020304" pitchFamily="18" charset="0"/>
              </a:rPr>
              <a:t>Creative Commons is a nonprofit organization that provides a licensing structure that allows individuals and organizations in the world, a free, simple, and standardized way to grant copyright permissions for creative and academic work.</a:t>
            </a:r>
          </a:p>
          <a:p>
            <a:r>
              <a:rPr lang="en-US" sz="2400" dirty="0">
                <a:solidFill>
                  <a:srgbClr val="0070C0"/>
                </a:solidFill>
                <a:latin typeface="Times New Roman" panose="02020603050405020304" pitchFamily="18" charset="0"/>
                <a:cs typeface="Times New Roman" panose="02020603050405020304" pitchFamily="18" charset="0"/>
              </a:rPr>
              <a:t>Material is not registered at Creative Commons.  The author chooses a license, then attaches it to the material, then puts it in a repository for open access.</a:t>
            </a:r>
          </a:p>
          <a:p>
            <a:pPr>
              <a:lnSpc>
                <a:spcPct val="150000"/>
              </a:lnSpc>
            </a:pP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619866" y="67964"/>
            <a:ext cx="6311343" cy="707886"/>
          </a:xfrm>
          <a:prstGeom prst="rect">
            <a:avLst/>
          </a:prstGeom>
          <a:noFill/>
        </p:spPr>
        <p:txBody>
          <a:bodyPr wrap="none" rtlCol="0">
            <a:spAutoFit/>
          </a:bodyPr>
          <a:lstStyle/>
          <a:p>
            <a:r>
              <a:rPr lang="en-US" sz="4000" dirty="0">
                <a:solidFill>
                  <a:srgbClr val="0070C0"/>
                </a:solidFill>
                <a:latin typeface="Times New Roman" panose="02020603050405020304" pitchFamily="18" charset="0"/>
                <a:cs typeface="Times New Roman" panose="02020603050405020304" pitchFamily="18" charset="0"/>
              </a:rPr>
              <a:t>Creative Commons Licensing</a:t>
            </a:r>
          </a:p>
        </p:txBody>
      </p:sp>
      <p:pic>
        <p:nvPicPr>
          <p:cNvPr id="6" name="Picture 5">
            <a:extLst>
              <a:ext uri="{FF2B5EF4-FFF2-40B4-BE49-F238E27FC236}">
                <a16:creationId xmlns:a16="http://schemas.microsoft.com/office/drawing/2014/main" id="{B14ECE4C-3CFA-4E48-9AF8-7F89ACA48A65}"/>
              </a:ext>
            </a:extLst>
          </p:cNvPr>
          <p:cNvPicPr>
            <a:picLocks noChangeAspect="1"/>
          </p:cNvPicPr>
          <p:nvPr/>
        </p:nvPicPr>
        <p:blipFill>
          <a:blip r:embed="rId2"/>
          <a:stretch>
            <a:fillRect/>
          </a:stretch>
        </p:blipFill>
        <p:spPr>
          <a:xfrm>
            <a:off x="9393984" y="6229429"/>
            <a:ext cx="2714286" cy="628571"/>
          </a:xfrm>
          <a:prstGeom prst="rect">
            <a:avLst/>
          </a:prstGeom>
        </p:spPr>
      </p:pic>
      <p:sp>
        <p:nvSpPr>
          <p:cNvPr id="2" name="Rectangle 1">
            <a:extLst>
              <a:ext uri="{FF2B5EF4-FFF2-40B4-BE49-F238E27FC236}">
                <a16:creationId xmlns:a16="http://schemas.microsoft.com/office/drawing/2014/main" id="{FDD55831-1445-4699-982F-0E75AF25D745}"/>
              </a:ext>
            </a:extLst>
          </p:cNvPr>
          <p:cNvSpPr/>
          <p:nvPr/>
        </p:nvSpPr>
        <p:spPr>
          <a:xfrm>
            <a:off x="146253" y="6336633"/>
            <a:ext cx="3858236" cy="369332"/>
          </a:xfrm>
          <a:prstGeom prst="rect">
            <a:avLst/>
          </a:prstGeom>
        </p:spPr>
        <p:txBody>
          <a:bodyPr wrap="none">
            <a:spAutoFit/>
          </a:bodyPr>
          <a:lstStyle/>
          <a:p>
            <a:r>
              <a:rPr lang="en-US" dirty="0">
                <a:solidFill>
                  <a:srgbClr val="0070C0"/>
                </a:solidFill>
              </a:rPr>
              <a:t>https://creativecommons.org/licenses/</a:t>
            </a:r>
          </a:p>
        </p:txBody>
      </p:sp>
      <p:pic>
        <p:nvPicPr>
          <p:cNvPr id="3" name="Picture 2">
            <a:extLst>
              <a:ext uri="{FF2B5EF4-FFF2-40B4-BE49-F238E27FC236}">
                <a16:creationId xmlns:a16="http://schemas.microsoft.com/office/drawing/2014/main" id="{371E4EA0-27FB-47E8-AAD7-CD4A6FDB7A83}"/>
              </a:ext>
            </a:extLst>
          </p:cNvPr>
          <p:cNvPicPr>
            <a:picLocks noChangeAspect="1"/>
          </p:cNvPicPr>
          <p:nvPr/>
        </p:nvPicPr>
        <p:blipFill>
          <a:blip r:embed="rId3"/>
          <a:stretch>
            <a:fillRect/>
          </a:stretch>
        </p:blipFill>
        <p:spPr>
          <a:xfrm>
            <a:off x="0" y="0"/>
            <a:ext cx="2658069" cy="769441"/>
          </a:xfrm>
          <a:prstGeom prst="rect">
            <a:avLst/>
          </a:prstGeom>
        </p:spPr>
      </p:pic>
      <p:sp>
        <p:nvSpPr>
          <p:cNvPr id="7" name="TextBox 6">
            <a:extLst>
              <a:ext uri="{FF2B5EF4-FFF2-40B4-BE49-F238E27FC236}">
                <a16:creationId xmlns:a16="http://schemas.microsoft.com/office/drawing/2014/main" id="{1597864E-B182-4679-B8E8-761C1DF1756A}"/>
              </a:ext>
            </a:extLst>
          </p:cNvPr>
          <p:cNvSpPr txBox="1"/>
          <p:nvPr/>
        </p:nvSpPr>
        <p:spPr>
          <a:xfrm>
            <a:off x="83730" y="5936523"/>
            <a:ext cx="6446060" cy="400110"/>
          </a:xfrm>
          <a:prstGeom prst="rect">
            <a:avLst/>
          </a:prstGeom>
          <a:noFill/>
        </p:spPr>
        <p:txBody>
          <a:bodyPr wrap="none" rtlCol="0">
            <a:spAutoFit/>
          </a:bodyPr>
          <a:lstStyle/>
          <a:p>
            <a:r>
              <a:rPr lang="en-US" sz="2000" dirty="0">
                <a:solidFill>
                  <a:srgbClr val="0070C0"/>
                </a:solidFill>
              </a:rPr>
              <a:t>To learn more about each type of CC License, go to this link: </a:t>
            </a:r>
          </a:p>
        </p:txBody>
      </p:sp>
      <p:pic>
        <p:nvPicPr>
          <p:cNvPr id="9" name="Picture 8">
            <a:extLst>
              <a:ext uri="{FF2B5EF4-FFF2-40B4-BE49-F238E27FC236}">
                <a16:creationId xmlns:a16="http://schemas.microsoft.com/office/drawing/2014/main" id="{A75E4D83-EAC0-4169-A627-F5A27B781C1F}"/>
              </a:ext>
            </a:extLst>
          </p:cNvPr>
          <p:cNvPicPr>
            <a:picLocks noChangeAspect="1"/>
          </p:cNvPicPr>
          <p:nvPr/>
        </p:nvPicPr>
        <p:blipFill>
          <a:blip r:embed="rId4"/>
          <a:stretch>
            <a:fillRect/>
          </a:stretch>
        </p:blipFill>
        <p:spPr>
          <a:xfrm>
            <a:off x="1435103" y="3626630"/>
            <a:ext cx="1629547" cy="1462802"/>
          </a:xfrm>
          <a:prstGeom prst="rect">
            <a:avLst/>
          </a:prstGeom>
        </p:spPr>
      </p:pic>
      <p:pic>
        <p:nvPicPr>
          <p:cNvPr id="10" name="Picture 9">
            <a:extLst>
              <a:ext uri="{FF2B5EF4-FFF2-40B4-BE49-F238E27FC236}">
                <a16:creationId xmlns:a16="http://schemas.microsoft.com/office/drawing/2014/main" id="{429E3D30-74AD-4BE6-B0AB-937D123CFABB}"/>
              </a:ext>
            </a:extLst>
          </p:cNvPr>
          <p:cNvPicPr>
            <a:picLocks noChangeAspect="1"/>
          </p:cNvPicPr>
          <p:nvPr/>
        </p:nvPicPr>
        <p:blipFill>
          <a:blip r:embed="rId5"/>
          <a:stretch>
            <a:fillRect/>
          </a:stretch>
        </p:blipFill>
        <p:spPr>
          <a:xfrm>
            <a:off x="4483049" y="3147298"/>
            <a:ext cx="7530025" cy="2589170"/>
          </a:xfrm>
          <a:prstGeom prst="rect">
            <a:avLst/>
          </a:prstGeom>
        </p:spPr>
      </p:pic>
    </p:spTree>
    <p:extLst>
      <p:ext uri="{BB962C8B-B14F-4D97-AF65-F5344CB8AC3E}">
        <p14:creationId xmlns:p14="http://schemas.microsoft.com/office/powerpoint/2010/main" val="1613778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1026" name="Picture 2" descr="https://lh5.googleusercontent.com/iQF2wjd1h7iaikVOvsJuYca42d-8qQr0XFO79dXdHx7qN6-L9lroSeBTL1OCUSHCRp7fTpcYmFXtSBLB-pfXsJt_g9uoHpb2DMnqRFbt4XGhzMDxPqakj_AS9cqH_TT458a0nhFI">
            <a:extLst>
              <a:ext uri="{FF2B5EF4-FFF2-40B4-BE49-F238E27FC236}">
                <a16:creationId xmlns:a16="http://schemas.microsoft.com/office/drawing/2014/main" id="{6FBBD914-3A06-42C7-B974-7A396CE24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301" y="0"/>
            <a:ext cx="9293027" cy="60017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08820DE-8EE0-47DE-AAC5-613E6A722E64}"/>
              </a:ext>
            </a:extLst>
          </p:cNvPr>
          <p:cNvSpPr/>
          <p:nvPr/>
        </p:nvSpPr>
        <p:spPr>
          <a:xfrm>
            <a:off x="146253" y="6336633"/>
            <a:ext cx="3858236" cy="369332"/>
          </a:xfrm>
          <a:prstGeom prst="rect">
            <a:avLst/>
          </a:prstGeom>
        </p:spPr>
        <p:txBody>
          <a:bodyPr wrap="none">
            <a:spAutoFit/>
          </a:bodyPr>
          <a:lstStyle/>
          <a:p>
            <a:r>
              <a:rPr lang="en-US" dirty="0">
                <a:solidFill>
                  <a:srgbClr val="0070C0"/>
                </a:solidFill>
              </a:rPr>
              <a:t>https://creativecommons.org/licenses/</a:t>
            </a:r>
          </a:p>
        </p:txBody>
      </p:sp>
      <p:sp>
        <p:nvSpPr>
          <p:cNvPr id="7" name="TextBox 6">
            <a:extLst>
              <a:ext uri="{FF2B5EF4-FFF2-40B4-BE49-F238E27FC236}">
                <a16:creationId xmlns:a16="http://schemas.microsoft.com/office/drawing/2014/main" id="{5055D8F4-3ABE-419A-91E4-AED4651DEEEF}"/>
              </a:ext>
            </a:extLst>
          </p:cNvPr>
          <p:cNvSpPr txBox="1"/>
          <p:nvPr/>
        </p:nvSpPr>
        <p:spPr>
          <a:xfrm>
            <a:off x="83730" y="5936523"/>
            <a:ext cx="6446060" cy="400110"/>
          </a:xfrm>
          <a:prstGeom prst="rect">
            <a:avLst/>
          </a:prstGeom>
          <a:noFill/>
        </p:spPr>
        <p:txBody>
          <a:bodyPr wrap="none" rtlCol="0">
            <a:spAutoFit/>
          </a:bodyPr>
          <a:lstStyle/>
          <a:p>
            <a:r>
              <a:rPr lang="en-US" sz="2000" dirty="0">
                <a:solidFill>
                  <a:srgbClr val="0070C0"/>
                </a:solidFill>
              </a:rPr>
              <a:t>To learn more about each type of CC License, go to this link: </a:t>
            </a:r>
          </a:p>
        </p:txBody>
      </p:sp>
    </p:spTree>
    <p:extLst>
      <p:ext uri="{BB962C8B-B14F-4D97-AF65-F5344CB8AC3E}">
        <p14:creationId xmlns:p14="http://schemas.microsoft.com/office/powerpoint/2010/main" val="2470790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2050" name="Picture 2" descr="https://lh3.googleusercontent.com/EieMyD9wVCZwvOsllCulHkhsaHs7aX41DWY0ugfnNemNTrUcHXyuTcm6OXi75mZuVXp_hA1B-VFdYh0-azy5S81XdyApBJj7qERIVjrcY869iDAHAdJnGb_eAEGFHbNco4BGawql">
            <a:extLst>
              <a:ext uri="{FF2B5EF4-FFF2-40B4-BE49-F238E27FC236}">
                <a16:creationId xmlns:a16="http://schemas.microsoft.com/office/drawing/2014/main" id="{63B34DD3-2EFF-473B-BA1F-1245C1D25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216" y="126835"/>
            <a:ext cx="8241644" cy="58617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10933D6-69EA-4C97-A9CC-1AB7CA567521}"/>
              </a:ext>
            </a:extLst>
          </p:cNvPr>
          <p:cNvSpPr/>
          <p:nvPr/>
        </p:nvSpPr>
        <p:spPr>
          <a:xfrm>
            <a:off x="3096974" y="6072563"/>
            <a:ext cx="5998052" cy="461665"/>
          </a:xfrm>
          <a:prstGeom prst="rect">
            <a:avLst/>
          </a:prstGeom>
        </p:spPr>
        <p:txBody>
          <a:bodyPr wrap="none">
            <a:spAutoFit/>
          </a:bodyPr>
          <a:lstStyle/>
          <a:p>
            <a:r>
              <a:rPr lang="en-US" sz="2400" dirty="0">
                <a:solidFill>
                  <a:srgbClr val="0070C0"/>
                </a:solidFill>
              </a:rPr>
              <a:t>https://creativecommons.org/licenses/by/4.0/</a:t>
            </a:r>
          </a:p>
        </p:txBody>
      </p:sp>
    </p:spTree>
    <p:extLst>
      <p:ext uri="{BB962C8B-B14F-4D97-AF65-F5344CB8AC3E}">
        <p14:creationId xmlns:p14="http://schemas.microsoft.com/office/powerpoint/2010/main" val="2514985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8844" y="0"/>
            <a:ext cx="1420052" cy="1215824"/>
          </a:xfrm>
          <a:prstGeom prst="rect">
            <a:avLst/>
          </a:prstGeom>
        </p:spPr>
      </p:pic>
      <p:pic>
        <p:nvPicPr>
          <p:cNvPr id="3" name="Picture 2">
            <a:extLst>
              <a:ext uri="{FF2B5EF4-FFF2-40B4-BE49-F238E27FC236}">
                <a16:creationId xmlns:a16="http://schemas.microsoft.com/office/drawing/2014/main" id="{5DC1A717-C4E1-4E88-B0C0-034C2515B308}"/>
              </a:ext>
            </a:extLst>
          </p:cNvPr>
          <p:cNvPicPr>
            <a:picLocks noChangeAspect="1"/>
          </p:cNvPicPr>
          <p:nvPr/>
        </p:nvPicPr>
        <p:blipFill>
          <a:blip r:embed="rId4"/>
          <a:stretch>
            <a:fillRect/>
          </a:stretch>
        </p:blipFill>
        <p:spPr>
          <a:xfrm>
            <a:off x="1508896" y="666816"/>
            <a:ext cx="9687163" cy="5562613"/>
          </a:xfrm>
          <a:prstGeom prst="rect">
            <a:avLst/>
          </a:prstGeom>
        </p:spPr>
      </p:pic>
    </p:spTree>
    <p:extLst>
      <p:ext uri="{BB962C8B-B14F-4D97-AF65-F5344CB8AC3E}">
        <p14:creationId xmlns:p14="http://schemas.microsoft.com/office/powerpoint/2010/main" val="52004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C84D31-688D-4050-A293-FB01C870D468}"/>
              </a:ext>
            </a:extLst>
          </p:cNvPr>
          <p:cNvSpPr/>
          <p:nvPr/>
        </p:nvSpPr>
        <p:spPr>
          <a:xfrm>
            <a:off x="-8472" y="8083"/>
            <a:ext cx="12192000" cy="1148999"/>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9393984" y="6229429"/>
            <a:ext cx="2714286" cy="628571"/>
          </a:xfrm>
          <a:prstGeom prst="rect">
            <a:avLst/>
          </a:prstGeom>
        </p:spPr>
      </p:pic>
      <p:pic>
        <p:nvPicPr>
          <p:cNvPr id="6" name="Picture 5">
            <a:extLst>
              <a:ext uri="{FF2B5EF4-FFF2-40B4-BE49-F238E27FC236}">
                <a16:creationId xmlns:a16="http://schemas.microsoft.com/office/drawing/2014/main" id="{BDD478B9-B07D-4C89-A0C3-BA403D312C87}"/>
              </a:ext>
            </a:extLst>
          </p:cNvPr>
          <p:cNvPicPr>
            <a:picLocks noChangeAspect="1"/>
          </p:cNvPicPr>
          <p:nvPr/>
        </p:nvPicPr>
        <p:blipFill>
          <a:blip r:embed="rId3"/>
          <a:stretch>
            <a:fillRect/>
          </a:stretch>
        </p:blipFill>
        <p:spPr>
          <a:xfrm>
            <a:off x="8472" y="-25330"/>
            <a:ext cx="1420052" cy="1215824"/>
          </a:xfrm>
          <a:prstGeom prst="rect">
            <a:avLst/>
          </a:prstGeom>
        </p:spPr>
      </p:pic>
      <p:pic>
        <p:nvPicPr>
          <p:cNvPr id="5" name="Picture 4">
            <a:extLst>
              <a:ext uri="{FF2B5EF4-FFF2-40B4-BE49-F238E27FC236}">
                <a16:creationId xmlns:a16="http://schemas.microsoft.com/office/drawing/2014/main" id="{B6C4E307-2BE3-410B-BCB1-024206B57A1E}"/>
              </a:ext>
            </a:extLst>
          </p:cNvPr>
          <p:cNvPicPr>
            <a:picLocks noChangeAspect="1"/>
          </p:cNvPicPr>
          <p:nvPr/>
        </p:nvPicPr>
        <p:blipFill>
          <a:blip r:embed="rId4"/>
          <a:stretch>
            <a:fillRect/>
          </a:stretch>
        </p:blipFill>
        <p:spPr>
          <a:xfrm>
            <a:off x="1581325" y="1612094"/>
            <a:ext cx="9655403" cy="5245906"/>
          </a:xfrm>
          <a:prstGeom prst="rect">
            <a:avLst/>
          </a:prstGeom>
        </p:spPr>
      </p:pic>
      <p:sp>
        <p:nvSpPr>
          <p:cNvPr id="8" name="Title 1">
            <a:extLst>
              <a:ext uri="{FF2B5EF4-FFF2-40B4-BE49-F238E27FC236}">
                <a16:creationId xmlns:a16="http://schemas.microsoft.com/office/drawing/2014/main" id="{84AE3CD2-0527-42E1-932E-881A1F39C5BA}"/>
              </a:ext>
            </a:extLst>
          </p:cNvPr>
          <p:cNvSpPr txBox="1">
            <a:spLocks/>
          </p:cNvSpPr>
          <p:nvPr/>
        </p:nvSpPr>
        <p:spPr>
          <a:xfrm>
            <a:off x="1774209" y="88490"/>
            <a:ext cx="9621672" cy="8012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70C0"/>
                </a:solidFill>
                <a:latin typeface="Times New Roman" panose="02020603050405020304" pitchFamily="18" charset="0"/>
                <a:cs typeface="Times New Roman" panose="02020603050405020304" pitchFamily="18" charset="0"/>
              </a:rPr>
              <a:t>Attribution: Giving Appropriate Credit</a:t>
            </a:r>
          </a:p>
        </p:txBody>
      </p:sp>
    </p:spTree>
    <p:extLst>
      <p:ext uri="{BB962C8B-B14F-4D97-AF65-F5344CB8AC3E}">
        <p14:creationId xmlns:p14="http://schemas.microsoft.com/office/powerpoint/2010/main" val="2006441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40724</TotalTime>
  <Words>1763</Words>
  <Application>Microsoft Office PowerPoint</Application>
  <PresentationFormat>Widescreen</PresentationFormat>
  <Paragraphs>196</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Times New Roman</vt:lpstr>
      <vt:lpstr>Office Theme</vt:lpstr>
      <vt:lpstr>PowerPoint Presentation</vt:lpstr>
      <vt:lpstr>PowerPoint Presentation</vt:lpstr>
      <vt:lpstr>PowerPoint Presentation</vt:lpstr>
      <vt:lpstr>URLs Used in OER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URLs Used in OER Workshop:</vt:lpstr>
      <vt:lpstr>PowerPoint Presentation</vt:lpstr>
      <vt:lpstr>PowerPoint Presentation</vt:lpstr>
      <vt:lpstr>PowerPoint Presentation</vt:lpstr>
      <vt:lpstr>URLs Used in OER Workshop:</vt:lpstr>
      <vt:lpstr>PowerPoint Presentation</vt:lpstr>
      <vt:lpstr>PowerPoint Presentation</vt:lpstr>
      <vt:lpstr>PowerPoint Presentation</vt:lpstr>
      <vt:lpstr>PowerPoint Presentation</vt:lpstr>
      <vt:lpstr>URLs Used in OER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URLs Used in OER Workshop:</vt:lpstr>
      <vt:lpstr>PowerPoint Presentation</vt:lpstr>
      <vt:lpstr>PowerPoint Presentation</vt:lpstr>
      <vt:lpstr>PowerPoint Presentation</vt:lpstr>
      <vt:lpstr>PowerPoint Presentation</vt:lpstr>
      <vt:lpstr>URLs Used in OER Workshop:</vt:lpstr>
      <vt:lpstr>PowerPoint Presentation</vt:lpstr>
      <vt:lpstr>PowerPoint Presentation</vt:lpstr>
      <vt:lpstr>PowerPoint Presentation</vt:lpstr>
      <vt:lpstr>PowerPoint Presentation</vt:lpstr>
    </vt:vector>
  </TitlesOfParts>
  <Company>Northwest State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Wylie</dc:creator>
  <cp:lastModifiedBy>Thomas</cp:lastModifiedBy>
  <cp:revision>649</cp:revision>
  <cp:lastPrinted>2021-09-07T09:54:11Z</cp:lastPrinted>
  <dcterms:created xsi:type="dcterms:W3CDTF">2017-02-02T11:48:26Z</dcterms:created>
  <dcterms:modified xsi:type="dcterms:W3CDTF">2023-06-24T15:19:34Z</dcterms:modified>
</cp:coreProperties>
</file>