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57" r:id="rId2"/>
    <p:sldId id="302" r:id="rId3"/>
    <p:sldId id="320" r:id="rId4"/>
    <p:sldId id="838" r:id="rId5"/>
    <p:sldId id="381" r:id="rId6"/>
    <p:sldId id="821" r:id="rId7"/>
    <p:sldId id="449" r:id="rId8"/>
    <p:sldId id="495" r:id="rId9"/>
    <p:sldId id="853" r:id="rId10"/>
    <p:sldId id="841" r:id="rId11"/>
    <p:sldId id="848" r:id="rId12"/>
    <p:sldId id="504" r:id="rId13"/>
    <p:sldId id="505" r:id="rId14"/>
    <p:sldId id="506" r:id="rId15"/>
    <p:sldId id="843" r:id="rId16"/>
    <p:sldId id="845" r:id="rId17"/>
    <p:sldId id="846" r:id="rId18"/>
    <p:sldId id="813" r:id="rId19"/>
    <p:sldId id="849" r:id="rId20"/>
    <p:sldId id="850" r:id="rId21"/>
    <p:sldId id="851" r:id="rId22"/>
    <p:sldId id="852" r:id="rId23"/>
    <p:sldId id="847" r:id="rId24"/>
    <p:sldId id="330" r:id="rId25"/>
    <p:sldId id="316" r:id="rId26"/>
    <p:sldId id="379" r:id="rId27"/>
  </p:sldIdLst>
  <p:sldSz cx="12192000" cy="6858000"/>
  <p:notesSz cx="9240838" cy="6954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0552" autoAdjust="0"/>
    <p:restoredTop sz="94660"/>
  </p:normalViewPr>
  <p:slideViewPr>
    <p:cSldViewPr snapToGrid="0">
      <p:cViewPr varScale="1">
        <p:scale>
          <a:sx n="75" d="100"/>
          <a:sy n="75" d="100"/>
        </p:scale>
        <p:origin x="63" y="32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04364" cy="348950"/>
          </a:xfrm>
          <a:prstGeom prst="rect">
            <a:avLst/>
          </a:prstGeom>
        </p:spPr>
        <p:txBody>
          <a:bodyPr vert="horz" lIns="92536" tIns="46268" rIns="92536" bIns="46268" rtlCol="0"/>
          <a:lstStyle>
            <a:lvl1pPr algn="l">
              <a:defRPr sz="1200"/>
            </a:lvl1pPr>
          </a:lstStyle>
          <a:p>
            <a:endParaRPr lang="en-US"/>
          </a:p>
        </p:txBody>
      </p:sp>
      <p:sp>
        <p:nvSpPr>
          <p:cNvPr id="3" name="Date Placeholder 2"/>
          <p:cNvSpPr>
            <a:spLocks noGrp="1"/>
          </p:cNvSpPr>
          <p:nvPr>
            <p:ph type="dt" sz="quarter" idx="1"/>
          </p:nvPr>
        </p:nvSpPr>
        <p:spPr>
          <a:xfrm>
            <a:off x="5234337" y="0"/>
            <a:ext cx="4004364" cy="348950"/>
          </a:xfrm>
          <a:prstGeom prst="rect">
            <a:avLst/>
          </a:prstGeom>
        </p:spPr>
        <p:txBody>
          <a:bodyPr vert="horz" lIns="92536" tIns="46268" rIns="92536" bIns="46268" rtlCol="0"/>
          <a:lstStyle>
            <a:lvl1pPr algn="r">
              <a:defRPr sz="1200"/>
            </a:lvl1pPr>
          </a:lstStyle>
          <a:p>
            <a:fld id="{82A776CB-2DD2-43DB-BC53-3BF7FA6BB8CD}" type="datetimeFigureOut">
              <a:rPr lang="en-US" smtClean="0"/>
              <a:t>6/26/2023</a:t>
            </a:fld>
            <a:endParaRPr lang="en-US"/>
          </a:p>
        </p:txBody>
      </p:sp>
      <p:sp>
        <p:nvSpPr>
          <p:cNvPr id="4" name="Footer Placeholder 3"/>
          <p:cNvSpPr>
            <a:spLocks noGrp="1"/>
          </p:cNvSpPr>
          <p:nvPr>
            <p:ph type="ftr" sz="quarter" idx="2"/>
          </p:nvPr>
        </p:nvSpPr>
        <p:spPr>
          <a:xfrm>
            <a:off x="0" y="6605890"/>
            <a:ext cx="4004364" cy="348949"/>
          </a:xfrm>
          <a:prstGeom prst="rect">
            <a:avLst/>
          </a:prstGeom>
        </p:spPr>
        <p:txBody>
          <a:bodyPr vert="horz" lIns="92536" tIns="46268" rIns="92536" bIns="46268" rtlCol="0" anchor="b"/>
          <a:lstStyle>
            <a:lvl1pPr algn="l">
              <a:defRPr sz="1200"/>
            </a:lvl1pPr>
          </a:lstStyle>
          <a:p>
            <a:endParaRPr lang="en-US"/>
          </a:p>
        </p:txBody>
      </p:sp>
      <p:sp>
        <p:nvSpPr>
          <p:cNvPr id="5" name="Slide Number Placeholder 4"/>
          <p:cNvSpPr>
            <a:spLocks noGrp="1"/>
          </p:cNvSpPr>
          <p:nvPr>
            <p:ph type="sldNum" sz="quarter" idx="3"/>
          </p:nvPr>
        </p:nvSpPr>
        <p:spPr>
          <a:xfrm>
            <a:off x="5234337" y="6605890"/>
            <a:ext cx="4004364" cy="348949"/>
          </a:xfrm>
          <a:prstGeom prst="rect">
            <a:avLst/>
          </a:prstGeom>
        </p:spPr>
        <p:txBody>
          <a:bodyPr vert="horz" lIns="92536" tIns="46268" rIns="92536" bIns="46268" rtlCol="0" anchor="b"/>
          <a:lstStyle>
            <a:lvl1pPr algn="r">
              <a:defRPr sz="1200"/>
            </a:lvl1pPr>
          </a:lstStyle>
          <a:p>
            <a:fld id="{BFC15166-97D7-4441-8C48-91455378AB6B}" type="slidenum">
              <a:rPr lang="en-US" smtClean="0"/>
              <a:t>‹#›</a:t>
            </a:fld>
            <a:endParaRPr lang="en-US"/>
          </a:p>
        </p:txBody>
      </p:sp>
    </p:spTree>
    <p:extLst>
      <p:ext uri="{BB962C8B-B14F-4D97-AF65-F5344CB8AC3E}">
        <p14:creationId xmlns:p14="http://schemas.microsoft.com/office/powerpoint/2010/main" val="38557687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03449" cy="34887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235280" y="0"/>
            <a:ext cx="4003449" cy="348877"/>
          </a:xfrm>
          <a:prstGeom prst="rect">
            <a:avLst/>
          </a:prstGeom>
        </p:spPr>
        <p:txBody>
          <a:bodyPr vert="horz" lIns="91440" tIns="45720" rIns="91440" bIns="45720" rtlCol="0"/>
          <a:lstStyle>
            <a:lvl1pPr algn="r">
              <a:defRPr sz="1200"/>
            </a:lvl1pPr>
          </a:lstStyle>
          <a:p>
            <a:fld id="{B39A65E8-8F9D-427E-BC2C-58E62A4321B2}" type="datetimeFigureOut">
              <a:rPr lang="en-US" smtClean="0"/>
              <a:t>6/26/2023</a:t>
            </a:fld>
            <a:endParaRPr lang="en-US"/>
          </a:p>
        </p:txBody>
      </p:sp>
      <p:sp>
        <p:nvSpPr>
          <p:cNvPr id="4" name="Slide Image Placeholder 3"/>
          <p:cNvSpPr>
            <a:spLocks noGrp="1" noRot="1" noChangeAspect="1"/>
          </p:cNvSpPr>
          <p:nvPr>
            <p:ph type="sldImg" idx="2"/>
          </p:nvPr>
        </p:nvSpPr>
        <p:spPr>
          <a:xfrm>
            <a:off x="2535238" y="869950"/>
            <a:ext cx="4170362" cy="23463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23873" y="3346590"/>
            <a:ext cx="7393092" cy="273844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605961"/>
            <a:ext cx="4003449" cy="34887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235280" y="6605961"/>
            <a:ext cx="4003449" cy="348877"/>
          </a:xfrm>
          <a:prstGeom prst="rect">
            <a:avLst/>
          </a:prstGeom>
        </p:spPr>
        <p:txBody>
          <a:bodyPr vert="horz" lIns="91440" tIns="45720" rIns="91440" bIns="45720" rtlCol="0" anchor="b"/>
          <a:lstStyle>
            <a:lvl1pPr algn="r">
              <a:defRPr sz="1200"/>
            </a:lvl1pPr>
          </a:lstStyle>
          <a:p>
            <a:fld id="{660B888A-C4BC-4266-86DD-189C14B07338}" type="slidenum">
              <a:rPr lang="en-US" smtClean="0"/>
              <a:t>‹#›</a:t>
            </a:fld>
            <a:endParaRPr lang="en-US"/>
          </a:p>
        </p:txBody>
      </p:sp>
    </p:spTree>
    <p:extLst>
      <p:ext uri="{BB962C8B-B14F-4D97-AF65-F5344CB8AC3E}">
        <p14:creationId xmlns:p14="http://schemas.microsoft.com/office/powerpoint/2010/main" val="3531526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5dca6803bb_0_37:notes"/>
          <p:cNvSpPr txBox="1">
            <a:spLocks noGrp="1"/>
          </p:cNvSpPr>
          <p:nvPr>
            <p:ph type="body" idx="1"/>
          </p:nvPr>
        </p:nvSpPr>
        <p:spPr>
          <a:xfrm>
            <a:off x="971956" y="3432367"/>
            <a:ext cx="7775636" cy="3251814"/>
          </a:xfrm>
          <a:prstGeom prst="rect">
            <a:avLst/>
          </a:prstGeom>
        </p:spPr>
        <p:txBody>
          <a:bodyPr spcFirstLastPara="1" wrap="square" lIns="94067" tIns="94067" rIns="94067" bIns="94067" anchor="t" anchorCtr="0">
            <a:noAutofit/>
          </a:bodyPr>
          <a:lstStyle/>
          <a:p>
            <a:endParaRPr/>
          </a:p>
        </p:txBody>
      </p:sp>
      <p:sp>
        <p:nvSpPr>
          <p:cNvPr id="933" name="Google Shape;933;g5dca6803bb_0_37:notes"/>
          <p:cNvSpPr>
            <a:spLocks noGrp="1" noRot="1" noChangeAspect="1"/>
          </p:cNvSpPr>
          <p:nvPr>
            <p:ph type="sldImg" idx="2"/>
          </p:nvPr>
        </p:nvSpPr>
        <p:spPr>
          <a:xfrm>
            <a:off x="2451100" y="541338"/>
            <a:ext cx="4818063" cy="27098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389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FDA31EC-213D-43F3-A234-3475355EA19E}" type="datetimeFigureOut">
              <a:rPr lang="en-US" smtClean="0"/>
              <a:t>6/26/2023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649557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DA31EC-213D-43F3-A234-3475355EA19E}" type="datetimeFigureOut">
              <a:rPr lang="en-US" smtClean="0"/>
              <a:t>6/26/2023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3065512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DA31EC-213D-43F3-A234-3475355EA19E}" type="datetimeFigureOut">
              <a:rPr lang="en-US" smtClean="0"/>
              <a:t>6/26/2023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3113677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DA31EC-213D-43F3-A234-3475355EA19E}" type="datetimeFigureOut">
              <a:rPr lang="en-US" smtClean="0"/>
              <a:t>6/26/2023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1092215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DA31EC-213D-43F3-A234-3475355EA19E}" type="datetimeFigureOut">
              <a:rPr lang="en-US" smtClean="0"/>
              <a:t>6/26/2023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2607744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DA31EC-213D-43F3-A234-3475355EA19E}" type="datetimeFigureOut">
              <a:rPr lang="en-US" smtClean="0"/>
              <a:t>6/26/2023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3217994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DA31EC-213D-43F3-A234-3475355EA19E}" type="datetimeFigureOut">
              <a:rPr lang="en-US" smtClean="0"/>
              <a:t>6/26/2023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3355375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DA31EC-213D-43F3-A234-3475355EA19E}" type="datetimeFigureOut">
              <a:rPr lang="en-US" smtClean="0"/>
              <a:t>6/26/2023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1435601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DA31EC-213D-43F3-A234-3475355EA19E}" type="datetimeFigureOut">
              <a:rPr lang="en-US" smtClean="0"/>
              <a:t>6/26/2023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4145763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DA31EC-213D-43F3-A234-3475355EA19E}" type="datetimeFigureOut">
              <a:rPr lang="en-US" smtClean="0"/>
              <a:t>6/26/2023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3197445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DA31EC-213D-43F3-A234-3475355EA19E}" type="datetimeFigureOut">
              <a:rPr lang="en-US" smtClean="0"/>
              <a:t>6/26/2023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2094795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DA31EC-213D-43F3-A234-3475355EA19E}" type="datetimeFigureOut">
              <a:rPr lang="en-US" smtClean="0"/>
              <a:t>6/26/2023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307961-742A-40C4-9C65-638DE6C72E42}" type="slidenum">
              <a:rPr lang="en-US" smtClean="0"/>
              <a:t>‹#›</a:t>
            </a:fld>
            <a:endParaRPr lang="en-US"/>
          </a:p>
        </p:txBody>
      </p:sp>
    </p:spTree>
    <p:extLst>
      <p:ext uri="{BB962C8B-B14F-4D97-AF65-F5344CB8AC3E}">
        <p14:creationId xmlns:p14="http://schemas.microsoft.com/office/powerpoint/2010/main" val="1643458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2.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3.png"/><Relationship Id="rId10" Type="http://schemas.openxmlformats.org/officeDocument/2006/relationships/image" Target="../media/image25.png"/><Relationship Id="rId4" Type="http://schemas.openxmlformats.org/officeDocument/2006/relationships/image" Target="../media/image17.png"/><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ate.is/Scaling_CBE"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0446" y="529708"/>
            <a:ext cx="9431108" cy="769441"/>
          </a:xfrm>
          <a:prstGeom prst="rect">
            <a:avLst/>
          </a:prstGeom>
          <a:noFill/>
        </p:spPr>
        <p:txBody>
          <a:bodyPr wrap="none" rtlCol="0">
            <a:spAutoFit/>
          </a:bodyPr>
          <a:lstStyle/>
          <a:p>
            <a:r>
              <a:rPr lang="en-US" sz="4400" dirty="0">
                <a:solidFill>
                  <a:srgbClr val="0070C0"/>
                </a:solidFill>
              </a:rPr>
              <a:t>CREATE Faculty Training on CBE Learning</a:t>
            </a:r>
          </a:p>
        </p:txBody>
      </p:sp>
      <p:sp>
        <p:nvSpPr>
          <p:cNvPr id="3" name="TextBox 2"/>
          <p:cNvSpPr txBox="1"/>
          <p:nvPr/>
        </p:nvSpPr>
        <p:spPr>
          <a:xfrm>
            <a:off x="3740001" y="1730690"/>
            <a:ext cx="4063356" cy="461665"/>
          </a:xfrm>
          <a:prstGeom prst="rect">
            <a:avLst/>
          </a:prstGeom>
          <a:noFill/>
        </p:spPr>
        <p:txBody>
          <a:bodyPr wrap="none" rtlCol="0">
            <a:spAutoFit/>
          </a:bodyPr>
          <a:lstStyle/>
          <a:p>
            <a:r>
              <a:rPr lang="en-US" sz="2400" dirty="0">
                <a:solidFill>
                  <a:srgbClr val="0070C0"/>
                </a:solidFill>
              </a:rPr>
              <a:t>Created by Tom Wylie, 6/27/23</a:t>
            </a:r>
          </a:p>
        </p:txBody>
      </p:sp>
    </p:spTree>
    <p:extLst>
      <p:ext uri="{BB962C8B-B14F-4D97-AF65-F5344CB8AC3E}">
        <p14:creationId xmlns:p14="http://schemas.microsoft.com/office/powerpoint/2010/main" val="4046610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extBox 204">
            <a:extLst>
              <a:ext uri="{FF2B5EF4-FFF2-40B4-BE49-F238E27FC236}">
                <a16:creationId xmlns:a16="http://schemas.microsoft.com/office/drawing/2014/main" id="{4DB4DA84-32BB-6802-4A44-B2BC55137AF5}"/>
              </a:ext>
            </a:extLst>
          </p:cNvPr>
          <p:cNvSpPr txBox="1"/>
          <p:nvPr/>
        </p:nvSpPr>
        <p:spPr>
          <a:xfrm>
            <a:off x="1208137" y="182131"/>
            <a:ext cx="4660250" cy="584775"/>
          </a:xfrm>
          <a:prstGeom prst="rect">
            <a:avLst/>
          </a:prstGeom>
          <a:noFill/>
        </p:spPr>
        <p:txBody>
          <a:bodyPr wrap="none" rtlCol="0">
            <a:spAutoFit/>
          </a:bodyPr>
          <a:lstStyle/>
          <a:p>
            <a:r>
              <a:rPr lang="en-US" sz="3200" dirty="0">
                <a:solidFill>
                  <a:srgbClr val="0070C0"/>
                </a:solidFill>
              </a:rPr>
              <a:t>Building a Learning Object:</a:t>
            </a:r>
          </a:p>
        </p:txBody>
      </p:sp>
      <p:sp>
        <p:nvSpPr>
          <p:cNvPr id="38" name="TextBox 37">
            <a:extLst>
              <a:ext uri="{FF2B5EF4-FFF2-40B4-BE49-F238E27FC236}">
                <a16:creationId xmlns:a16="http://schemas.microsoft.com/office/drawing/2014/main" id="{4E07281E-0276-BEEC-9BAC-3361F1689596}"/>
              </a:ext>
            </a:extLst>
          </p:cNvPr>
          <p:cNvSpPr txBox="1"/>
          <p:nvPr/>
        </p:nvSpPr>
        <p:spPr>
          <a:xfrm>
            <a:off x="717675" y="1306593"/>
            <a:ext cx="10388473" cy="2246769"/>
          </a:xfrm>
          <a:prstGeom prst="rect">
            <a:avLst/>
          </a:prstGeom>
          <a:noFill/>
        </p:spPr>
        <p:txBody>
          <a:bodyPr wrap="square" rtlCol="0">
            <a:spAutoFit/>
          </a:bodyPr>
          <a:lstStyle/>
          <a:p>
            <a:r>
              <a:rPr lang="en-US" sz="2800" dirty="0">
                <a:solidFill>
                  <a:srgbClr val="0070C0"/>
                </a:solidFill>
                <a:latin typeface="Times New Roman" panose="02020603050405020304" pitchFamily="18" charset="0"/>
                <a:cs typeface="Times New Roman" panose="02020603050405020304" pitchFamily="18" charset="0"/>
              </a:rPr>
              <a:t>In the next week, could each of you identify a course that could be improved on, and sketch out what type of learning object you would like to create, and Mike or myself can work with you to create it.  No presentations, no pressure; just a way of better learning how to apply this information into a curricular change.</a:t>
            </a:r>
          </a:p>
        </p:txBody>
      </p:sp>
      <p:pic>
        <p:nvPicPr>
          <p:cNvPr id="3" name="Picture 2">
            <a:extLst>
              <a:ext uri="{FF2B5EF4-FFF2-40B4-BE49-F238E27FC236}">
                <a16:creationId xmlns:a16="http://schemas.microsoft.com/office/drawing/2014/main" id="{02D85C14-FB92-104F-3921-CA0B588ACB14}"/>
              </a:ext>
            </a:extLst>
          </p:cNvPr>
          <p:cNvPicPr>
            <a:picLocks noChangeAspect="1"/>
          </p:cNvPicPr>
          <p:nvPr/>
        </p:nvPicPr>
        <p:blipFill>
          <a:blip r:embed="rId2"/>
          <a:stretch>
            <a:fillRect/>
          </a:stretch>
        </p:blipFill>
        <p:spPr>
          <a:xfrm>
            <a:off x="38100" y="0"/>
            <a:ext cx="969828" cy="1175152"/>
          </a:xfrm>
          <a:prstGeom prst="rect">
            <a:avLst/>
          </a:prstGeom>
        </p:spPr>
      </p:pic>
    </p:spTree>
    <p:extLst>
      <p:ext uri="{BB962C8B-B14F-4D97-AF65-F5344CB8AC3E}">
        <p14:creationId xmlns:p14="http://schemas.microsoft.com/office/powerpoint/2010/main" val="1065213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7241" y="1326534"/>
            <a:ext cx="11317111" cy="2677656"/>
          </a:xfrm>
          <a:prstGeom prst="rect">
            <a:avLst/>
          </a:prstGeom>
          <a:noFill/>
        </p:spPr>
        <p:txBody>
          <a:bodyPr wrap="square" rtlCol="0">
            <a:spAutoFit/>
          </a:bodyPr>
          <a:lstStyle/>
          <a:p>
            <a:r>
              <a:rPr lang="en-US" sz="2400" dirty="0">
                <a:solidFill>
                  <a:srgbClr val="0070C0"/>
                </a:solidFill>
                <a:latin typeface="Times New Roman" panose="02020603050405020304" pitchFamily="18" charset="0"/>
                <a:cs typeface="Times New Roman" panose="02020603050405020304" pitchFamily="18" charset="0"/>
              </a:rPr>
              <a:t>TechSmith (Techsmith.com), located in Michigan, developed and distributes Snagit and Camtasia.  These products are targeted toward Faculty.  They are simple to use and give immediate results.  Snagit is an image or video capture software, and Camtasia is a product with multiple uses, but in the end it produces high quality videos.  MP4 is the preferred video format for creating instructional videos.  MS PowerPoint is the other key software that is needed to create illustrated graphics and animations.  Google Slides does not have all of the features that MS PowerPoint has.</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196241" y="49887"/>
            <a:ext cx="6135013" cy="646331"/>
          </a:xfrm>
          <a:prstGeom prst="rect">
            <a:avLst/>
          </a:prstGeom>
          <a:noFill/>
        </p:spPr>
        <p:txBody>
          <a:bodyPr wrap="non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Software used to Create Objects</a:t>
            </a:r>
          </a:p>
        </p:txBody>
      </p:sp>
      <p:pic>
        <p:nvPicPr>
          <p:cNvPr id="2" name="Picture 1">
            <a:extLst>
              <a:ext uri="{FF2B5EF4-FFF2-40B4-BE49-F238E27FC236}">
                <a16:creationId xmlns:a16="http://schemas.microsoft.com/office/drawing/2014/main" id="{D73984C0-3765-49A2-BFA4-CAABBB8E1F14}"/>
              </a:ext>
            </a:extLst>
          </p:cNvPr>
          <p:cNvPicPr>
            <a:picLocks noChangeAspect="1"/>
          </p:cNvPicPr>
          <p:nvPr/>
        </p:nvPicPr>
        <p:blipFill>
          <a:blip r:embed="rId2"/>
          <a:stretch>
            <a:fillRect/>
          </a:stretch>
        </p:blipFill>
        <p:spPr>
          <a:xfrm>
            <a:off x="4507206" y="4164171"/>
            <a:ext cx="564476" cy="546836"/>
          </a:xfrm>
          <a:prstGeom prst="rect">
            <a:avLst/>
          </a:prstGeom>
        </p:spPr>
      </p:pic>
      <p:sp>
        <p:nvSpPr>
          <p:cNvPr id="7" name="TextBox 6">
            <a:extLst>
              <a:ext uri="{FF2B5EF4-FFF2-40B4-BE49-F238E27FC236}">
                <a16:creationId xmlns:a16="http://schemas.microsoft.com/office/drawing/2014/main" id="{0C4F0EA4-313A-404A-95DB-6752C2195554}"/>
              </a:ext>
            </a:extLst>
          </p:cNvPr>
          <p:cNvSpPr txBox="1"/>
          <p:nvPr/>
        </p:nvSpPr>
        <p:spPr>
          <a:xfrm>
            <a:off x="5024436" y="4237434"/>
            <a:ext cx="2843499"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Camtasia 2019 Recorder</a:t>
            </a:r>
          </a:p>
        </p:txBody>
      </p:sp>
      <p:pic>
        <p:nvPicPr>
          <p:cNvPr id="3" name="Picture 2">
            <a:extLst>
              <a:ext uri="{FF2B5EF4-FFF2-40B4-BE49-F238E27FC236}">
                <a16:creationId xmlns:a16="http://schemas.microsoft.com/office/drawing/2014/main" id="{11FBE8D2-A60C-44AE-BA56-BDAF8812E1A2}"/>
              </a:ext>
            </a:extLst>
          </p:cNvPr>
          <p:cNvPicPr>
            <a:picLocks noChangeAspect="1"/>
          </p:cNvPicPr>
          <p:nvPr/>
        </p:nvPicPr>
        <p:blipFill>
          <a:blip r:embed="rId3"/>
          <a:stretch>
            <a:fillRect/>
          </a:stretch>
        </p:blipFill>
        <p:spPr>
          <a:xfrm>
            <a:off x="4507207" y="4774698"/>
            <a:ext cx="564475" cy="555514"/>
          </a:xfrm>
          <a:prstGeom prst="rect">
            <a:avLst/>
          </a:prstGeom>
        </p:spPr>
      </p:pic>
      <p:pic>
        <p:nvPicPr>
          <p:cNvPr id="8" name="Picture 7">
            <a:extLst>
              <a:ext uri="{FF2B5EF4-FFF2-40B4-BE49-F238E27FC236}">
                <a16:creationId xmlns:a16="http://schemas.microsoft.com/office/drawing/2014/main" id="{37EBCB4C-7334-4007-9FAC-5160AD8F3E5D}"/>
              </a:ext>
            </a:extLst>
          </p:cNvPr>
          <p:cNvPicPr>
            <a:picLocks noChangeAspect="1"/>
          </p:cNvPicPr>
          <p:nvPr/>
        </p:nvPicPr>
        <p:blipFill>
          <a:blip r:embed="rId4"/>
          <a:stretch>
            <a:fillRect/>
          </a:stretch>
        </p:blipFill>
        <p:spPr>
          <a:xfrm>
            <a:off x="1007014" y="4158589"/>
            <a:ext cx="567231" cy="567231"/>
          </a:xfrm>
          <a:prstGeom prst="rect">
            <a:avLst/>
          </a:prstGeom>
        </p:spPr>
      </p:pic>
      <p:pic>
        <p:nvPicPr>
          <p:cNvPr id="9" name="Picture 8">
            <a:extLst>
              <a:ext uri="{FF2B5EF4-FFF2-40B4-BE49-F238E27FC236}">
                <a16:creationId xmlns:a16="http://schemas.microsoft.com/office/drawing/2014/main" id="{E41C0EAF-64E8-42F6-AA14-7B5F2945FEDF}"/>
              </a:ext>
            </a:extLst>
          </p:cNvPr>
          <p:cNvPicPr>
            <a:picLocks noChangeAspect="1"/>
          </p:cNvPicPr>
          <p:nvPr/>
        </p:nvPicPr>
        <p:blipFill>
          <a:blip r:embed="rId5"/>
          <a:stretch>
            <a:fillRect/>
          </a:stretch>
        </p:blipFill>
        <p:spPr>
          <a:xfrm>
            <a:off x="1007014" y="4830380"/>
            <a:ext cx="567231" cy="567231"/>
          </a:xfrm>
          <a:prstGeom prst="rect">
            <a:avLst/>
          </a:prstGeom>
        </p:spPr>
      </p:pic>
      <p:sp>
        <p:nvSpPr>
          <p:cNvPr id="12" name="TextBox 11">
            <a:extLst>
              <a:ext uri="{FF2B5EF4-FFF2-40B4-BE49-F238E27FC236}">
                <a16:creationId xmlns:a16="http://schemas.microsoft.com/office/drawing/2014/main" id="{35E9820B-27AF-4963-88D1-500849FB4CF4}"/>
              </a:ext>
            </a:extLst>
          </p:cNvPr>
          <p:cNvSpPr txBox="1"/>
          <p:nvPr/>
        </p:nvSpPr>
        <p:spPr>
          <a:xfrm>
            <a:off x="5024437" y="4830380"/>
            <a:ext cx="1833564"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Camtasia 2019</a:t>
            </a:r>
          </a:p>
        </p:txBody>
      </p:sp>
      <p:sp>
        <p:nvSpPr>
          <p:cNvPr id="13" name="TextBox 12">
            <a:extLst>
              <a:ext uri="{FF2B5EF4-FFF2-40B4-BE49-F238E27FC236}">
                <a16:creationId xmlns:a16="http://schemas.microsoft.com/office/drawing/2014/main" id="{5CFA34FB-21FB-4C88-8345-7FDE1B3B9358}"/>
              </a:ext>
            </a:extLst>
          </p:cNvPr>
          <p:cNvSpPr txBox="1"/>
          <p:nvPr/>
        </p:nvSpPr>
        <p:spPr>
          <a:xfrm>
            <a:off x="1523785" y="4862311"/>
            <a:ext cx="2359004"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Snagit 2019 Editor</a:t>
            </a:r>
          </a:p>
        </p:txBody>
      </p:sp>
      <p:sp>
        <p:nvSpPr>
          <p:cNvPr id="14" name="TextBox 13">
            <a:extLst>
              <a:ext uri="{FF2B5EF4-FFF2-40B4-BE49-F238E27FC236}">
                <a16:creationId xmlns:a16="http://schemas.microsoft.com/office/drawing/2014/main" id="{FD16C81C-86B4-48CD-A84E-981CA52E985F}"/>
              </a:ext>
            </a:extLst>
          </p:cNvPr>
          <p:cNvSpPr txBox="1"/>
          <p:nvPr/>
        </p:nvSpPr>
        <p:spPr>
          <a:xfrm>
            <a:off x="1523784" y="4217230"/>
            <a:ext cx="1519667"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Snagit 2019 </a:t>
            </a:r>
          </a:p>
        </p:txBody>
      </p:sp>
      <p:pic>
        <p:nvPicPr>
          <p:cNvPr id="10" name="Picture 9">
            <a:extLst>
              <a:ext uri="{FF2B5EF4-FFF2-40B4-BE49-F238E27FC236}">
                <a16:creationId xmlns:a16="http://schemas.microsoft.com/office/drawing/2014/main" id="{42300A50-1E79-4974-B3C7-BBA5705C47E2}"/>
              </a:ext>
            </a:extLst>
          </p:cNvPr>
          <p:cNvPicPr>
            <a:picLocks noChangeAspect="1"/>
          </p:cNvPicPr>
          <p:nvPr/>
        </p:nvPicPr>
        <p:blipFill>
          <a:blip r:embed="rId6"/>
          <a:stretch>
            <a:fillRect/>
          </a:stretch>
        </p:blipFill>
        <p:spPr>
          <a:xfrm>
            <a:off x="1777653" y="5740191"/>
            <a:ext cx="3144929" cy="898551"/>
          </a:xfrm>
          <a:prstGeom prst="rect">
            <a:avLst/>
          </a:prstGeom>
        </p:spPr>
      </p:pic>
      <p:pic>
        <p:nvPicPr>
          <p:cNvPr id="15" name="Picture 14">
            <a:extLst>
              <a:ext uri="{FF2B5EF4-FFF2-40B4-BE49-F238E27FC236}">
                <a16:creationId xmlns:a16="http://schemas.microsoft.com/office/drawing/2014/main" id="{5484689A-F647-4160-8CD2-12A790F1C2C3}"/>
              </a:ext>
            </a:extLst>
          </p:cNvPr>
          <p:cNvPicPr>
            <a:picLocks noChangeAspect="1"/>
          </p:cNvPicPr>
          <p:nvPr/>
        </p:nvPicPr>
        <p:blipFill>
          <a:blip r:embed="rId7"/>
          <a:stretch>
            <a:fillRect/>
          </a:stretch>
        </p:blipFill>
        <p:spPr>
          <a:xfrm>
            <a:off x="9088099" y="4180436"/>
            <a:ext cx="611769" cy="621479"/>
          </a:xfrm>
          <a:prstGeom prst="rect">
            <a:avLst/>
          </a:prstGeom>
        </p:spPr>
      </p:pic>
      <p:sp>
        <p:nvSpPr>
          <p:cNvPr id="16" name="TextBox 15">
            <a:extLst>
              <a:ext uri="{FF2B5EF4-FFF2-40B4-BE49-F238E27FC236}">
                <a16:creationId xmlns:a16="http://schemas.microsoft.com/office/drawing/2014/main" id="{B2D9F28D-326E-4ADD-8799-CA43B8362238}"/>
              </a:ext>
            </a:extLst>
          </p:cNvPr>
          <p:cNvSpPr txBox="1"/>
          <p:nvPr/>
        </p:nvSpPr>
        <p:spPr>
          <a:xfrm>
            <a:off x="9855064" y="4255258"/>
            <a:ext cx="2029288"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Microsoft PPT</a:t>
            </a:r>
          </a:p>
        </p:txBody>
      </p:sp>
      <p:pic>
        <p:nvPicPr>
          <p:cNvPr id="11" name="Picture 10">
            <a:extLst>
              <a:ext uri="{FF2B5EF4-FFF2-40B4-BE49-F238E27FC236}">
                <a16:creationId xmlns:a16="http://schemas.microsoft.com/office/drawing/2014/main" id="{FFFF11F6-63EB-4FBC-3BAB-D57BA34E2C41}"/>
              </a:ext>
            </a:extLst>
          </p:cNvPr>
          <p:cNvPicPr>
            <a:picLocks noChangeAspect="1"/>
          </p:cNvPicPr>
          <p:nvPr/>
        </p:nvPicPr>
        <p:blipFill>
          <a:blip r:embed="rId8"/>
          <a:stretch>
            <a:fillRect/>
          </a:stretch>
        </p:blipFill>
        <p:spPr>
          <a:xfrm>
            <a:off x="38100" y="0"/>
            <a:ext cx="969828" cy="1175152"/>
          </a:xfrm>
          <a:prstGeom prst="rect">
            <a:avLst/>
          </a:prstGeom>
        </p:spPr>
      </p:pic>
    </p:spTree>
    <p:extLst>
      <p:ext uri="{BB962C8B-B14F-4D97-AF65-F5344CB8AC3E}">
        <p14:creationId xmlns:p14="http://schemas.microsoft.com/office/powerpoint/2010/main" val="1507116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4614" y="1264667"/>
            <a:ext cx="11518134" cy="707886"/>
          </a:xfrm>
          <a:prstGeom prst="rect">
            <a:avLst/>
          </a:prstGeom>
          <a:noFill/>
        </p:spPr>
        <p:txBody>
          <a:bodyPr wrap="square" rtlCol="0">
            <a:spAutoFit/>
          </a:bodyPr>
          <a:lstStyle/>
          <a:p>
            <a:r>
              <a:rPr lang="en-US" sz="2000" dirty="0">
                <a:solidFill>
                  <a:srgbClr val="0070C0"/>
                </a:solidFill>
                <a:latin typeface="Times New Roman" panose="02020603050405020304" pitchFamily="18" charset="0"/>
                <a:cs typeface="Times New Roman" panose="02020603050405020304" pitchFamily="18" charset="0"/>
              </a:rPr>
              <a:t>This is the interface for Snagit capture.  The user can designate a hot key such as the “</a:t>
            </a:r>
            <a:r>
              <a:rPr lang="en-US" sz="2000" dirty="0" err="1">
                <a:solidFill>
                  <a:srgbClr val="0070C0"/>
                </a:solidFill>
                <a:latin typeface="Times New Roman" panose="02020603050405020304" pitchFamily="18" charset="0"/>
                <a:cs typeface="Times New Roman" panose="02020603050405020304" pitchFamily="18" charset="0"/>
              </a:rPr>
              <a:t>PrtSc</a:t>
            </a:r>
            <a:r>
              <a:rPr lang="en-US" sz="2000" dirty="0">
                <a:solidFill>
                  <a:srgbClr val="0070C0"/>
                </a:solidFill>
                <a:latin typeface="Times New Roman" panose="02020603050405020304" pitchFamily="18" charset="0"/>
                <a:cs typeface="Times New Roman" panose="02020603050405020304" pitchFamily="18" charset="0"/>
              </a:rPr>
              <a:t>” key (Print Screen), which will bring up the cross hairs for capture.  </a:t>
            </a:r>
          </a:p>
        </p:txBody>
      </p:sp>
      <p:sp>
        <p:nvSpPr>
          <p:cNvPr id="5" name="TextBox 4"/>
          <p:cNvSpPr txBox="1"/>
          <p:nvPr/>
        </p:nvSpPr>
        <p:spPr>
          <a:xfrm>
            <a:off x="1223170" y="84866"/>
            <a:ext cx="6525954" cy="646331"/>
          </a:xfrm>
          <a:prstGeom prst="rect">
            <a:avLst/>
          </a:prstGeom>
          <a:noFill/>
        </p:spPr>
        <p:txBody>
          <a:bodyPr wrap="non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TechSmith Snagit 2019 (Capture):</a:t>
            </a:r>
          </a:p>
        </p:txBody>
      </p:sp>
      <p:sp>
        <p:nvSpPr>
          <p:cNvPr id="9" name="TextBox 8">
            <a:extLst>
              <a:ext uri="{FF2B5EF4-FFF2-40B4-BE49-F238E27FC236}">
                <a16:creationId xmlns:a16="http://schemas.microsoft.com/office/drawing/2014/main" id="{24208217-7F93-4AEB-9C8C-A04A3AC0B099}"/>
              </a:ext>
            </a:extLst>
          </p:cNvPr>
          <p:cNvSpPr txBox="1"/>
          <p:nvPr/>
        </p:nvSpPr>
        <p:spPr>
          <a:xfrm>
            <a:off x="2492776" y="2701856"/>
            <a:ext cx="2843499"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Olympus E-M10 Mark III</a:t>
            </a:r>
          </a:p>
        </p:txBody>
      </p:sp>
      <p:pic>
        <p:nvPicPr>
          <p:cNvPr id="2" name="Picture 1">
            <a:extLst>
              <a:ext uri="{FF2B5EF4-FFF2-40B4-BE49-F238E27FC236}">
                <a16:creationId xmlns:a16="http://schemas.microsoft.com/office/drawing/2014/main" id="{384AC52E-82ED-447D-8B99-3D458D6D4DDB}"/>
              </a:ext>
            </a:extLst>
          </p:cNvPr>
          <p:cNvPicPr>
            <a:picLocks noChangeAspect="1"/>
          </p:cNvPicPr>
          <p:nvPr/>
        </p:nvPicPr>
        <p:blipFill>
          <a:blip r:embed="rId2"/>
          <a:stretch>
            <a:fillRect/>
          </a:stretch>
        </p:blipFill>
        <p:spPr>
          <a:xfrm>
            <a:off x="848540" y="2172608"/>
            <a:ext cx="10494920" cy="3275233"/>
          </a:xfrm>
          <a:prstGeom prst="rect">
            <a:avLst/>
          </a:prstGeom>
        </p:spPr>
      </p:pic>
      <p:pic>
        <p:nvPicPr>
          <p:cNvPr id="3" name="Picture 2">
            <a:extLst>
              <a:ext uri="{FF2B5EF4-FFF2-40B4-BE49-F238E27FC236}">
                <a16:creationId xmlns:a16="http://schemas.microsoft.com/office/drawing/2014/main" id="{D13BDA56-9659-4CF5-8D65-12A48D32BB1D}"/>
              </a:ext>
            </a:extLst>
          </p:cNvPr>
          <p:cNvPicPr>
            <a:picLocks noChangeAspect="1"/>
          </p:cNvPicPr>
          <p:nvPr/>
        </p:nvPicPr>
        <p:blipFill>
          <a:blip r:embed="rId3"/>
          <a:stretch>
            <a:fillRect/>
          </a:stretch>
        </p:blipFill>
        <p:spPr>
          <a:xfrm>
            <a:off x="6096000" y="5541642"/>
            <a:ext cx="2479386" cy="1171578"/>
          </a:xfrm>
          <a:prstGeom prst="rect">
            <a:avLst/>
          </a:prstGeom>
        </p:spPr>
      </p:pic>
      <p:sp>
        <p:nvSpPr>
          <p:cNvPr id="10" name="TextBox 9">
            <a:extLst>
              <a:ext uri="{FF2B5EF4-FFF2-40B4-BE49-F238E27FC236}">
                <a16:creationId xmlns:a16="http://schemas.microsoft.com/office/drawing/2014/main" id="{BC34522E-BA3E-4895-8BCC-ABCF89755D33}"/>
              </a:ext>
            </a:extLst>
          </p:cNvPr>
          <p:cNvSpPr txBox="1"/>
          <p:nvPr/>
        </p:nvSpPr>
        <p:spPr>
          <a:xfrm>
            <a:off x="848541" y="5777034"/>
            <a:ext cx="3205300"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Windows 10 Snipping Tools</a:t>
            </a:r>
          </a:p>
        </p:txBody>
      </p:sp>
      <p:cxnSp>
        <p:nvCxnSpPr>
          <p:cNvPr id="12" name="Straight Arrow Connector 11">
            <a:extLst>
              <a:ext uri="{FF2B5EF4-FFF2-40B4-BE49-F238E27FC236}">
                <a16:creationId xmlns:a16="http://schemas.microsoft.com/office/drawing/2014/main" id="{4F10CFD5-438D-4432-9471-7F9981080C70}"/>
              </a:ext>
            </a:extLst>
          </p:cNvPr>
          <p:cNvCxnSpPr>
            <a:cxnSpLocks/>
          </p:cNvCxnSpPr>
          <p:nvPr/>
        </p:nvCxnSpPr>
        <p:spPr>
          <a:xfrm flipV="1">
            <a:off x="3914525" y="5868450"/>
            <a:ext cx="2289156" cy="10863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B00F9A2-AB8D-CA61-B4D9-03EE485C4C74}"/>
              </a:ext>
            </a:extLst>
          </p:cNvPr>
          <p:cNvPicPr>
            <a:picLocks noChangeAspect="1"/>
          </p:cNvPicPr>
          <p:nvPr/>
        </p:nvPicPr>
        <p:blipFill>
          <a:blip r:embed="rId4"/>
          <a:stretch>
            <a:fillRect/>
          </a:stretch>
        </p:blipFill>
        <p:spPr>
          <a:xfrm>
            <a:off x="38100" y="0"/>
            <a:ext cx="969828" cy="1175152"/>
          </a:xfrm>
          <a:prstGeom prst="rect">
            <a:avLst/>
          </a:prstGeom>
        </p:spPr>
      </p:pic>
    </p:spTree>
    <p:extLst>
      <p:ext uri="{BB962C8B-B14F-4D97-AF65-F5344CB8AC3E}">
        <p14:creationId xmlns:p14="http://schemas.microsoft.com/office/powerpoint/2010/main" val="4107864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24050" y="0"/>
            <a:ext cx="5910401" cy="646331"/>
          </a:xfrm>
          <a:prstGeom prst="rect">
            <a:avLst/>
          </a:prstGeom>
          <a:noFill/>
        </p:spPr>
        <p:txBody>
          <a:bodyPr wrap="non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TechSmith Snagit 2019 Editor:</a:t>
            </a:r>
          </a:p>
        </p:txBody>
      </p:sp>
      <p:sp>
        <p:nvSpPr>
          <p:cNvPr id="9" name="TextBox 8">
            <a:extLst>
              <a:ext uri="{FF2B5EF4-FFF2-40B4-BE49-F238E27FC236}">
                <a16:creationId xmlns:a16="http://schemas.microsoft.com/office/drawing/2014/main" id="{24208217-7F93-4AEB-9C8C-A04A3AC0B099}"/>
              </a:ext>
            </a:extLst>
          </p:cNvPr>
          <p:cNvSpPr txBox="1"/>
          <p:nvPr/>
        </p:nvSpPr>
        <p:spPr>
          <a:xfrm>
            <a:off x="2492776" y="2701856"/>
            <a:ext cx="2843499"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Olympus E-M10 Mark III</a:t>
            </a:r>
          </a:p>
        </p:txBody>
      </p:sp>
      <p:pic>
        <p:nvPicPr>
          <p:cNvPr id="3" name="Picture 2">
            <a:extLst>
              <a:ext uri="{FF2B5EF4-FFF2-40B4-BE49-F238E27FC236}">
                <a16:creationId xmlns:a16="http://schemas.microsoft.com/office/drawing/2014/main" id="{8F1F7D42-44BE-4231-9D0D-8487E3CFBB7E}"/>
              </a:ext>
            </a:extLst>
          </p:cNvPr>
          <p:cNvPicPr>
            <a:picLocks noChangeAspect="1"/>
          </p:cNvPicPr>
          <p:nvPr/>
        </p:nvPicPr>
        <p:blipFill>
          <a:blip r:embed="rId2"/>
          <a:stretch>
            <a:fillRect/>
          </a:stretch>
        </p:blipFill>
        <p:spPr>
          <a:xfrm>
            <a:off x="860256" y="1595575"/>
            <a:ext cx="9890871" cy="5262425"/>
          </a:xfrm>
          <a:prstGeom prst="rect">
            <a:avLst/>
          </a:prstGeom>
        </p:spPr>
      </p:pic>
      <p:sp>
        <p:nvSpPr>
          <p:cNvPr id="4" name="TextBox 3"/>
          <p:cNvSpPr txBox="1"/>
          <p:nvPr/>
        </p:nvSpPr>
        <p:spPr>
          <a:xfrm>
            <a:off x="7472149" y="1128519"/>
            <a:ext cx="2927444"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Tools to modify the image</a:t>
            </a:r>
          </a:p>
        </p:txBody>
      </p:sp>
      <p:sp>
        <p:nvSpPr>
          <p:cNvPr id="10" name="TextBox 9">
            <a:extLst>
              <a:ext uri="{FF2B5EF4-FFF2-40B4-BE49-F238E27FC236}">
                <a16:creationId xmlns:a16="http://schemas.microsoft.com/office/drawing/2014/main" id="{C796AE5A-EADD-4B8F-A4DC-0D17F42BC2F0}"/>
              </a:ext>
            </a:extLst>
          </p:cNvPr>
          <p:cNvSpPr txBox="1"/>
          <p:nvPr/>
        </p:nvSpPr>
        <p:spPr>
          <a:xfrm>
            <a:off x="5420436" y="5429838"/>
            <a:ext cx="3628030"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Shows recently captured images</a:t>
            </a:r>
          </a:p>
        </p:txBody>
      </p:sp>
      <p:pic>
        <p:nvPicPr>
          <p:cNvPr id="2" name="Picture 1">
            <a:extLst>
              <a:ext uri="{FF2B5EF4-FFF2-40B4-BE49-F238E27FC236}">
                <a16:creationId xmlns:a16="http://schemas.microsoft.com/office/drawing/2014/main" id="{19DCA8E1-1FDF-B0C1-50F6-44B95FCF2E60}"/>
              </a:ext>
            </a:extLst>
          </p:cNvPr>
          <p:cNvPicPr>
            <a:picLocks noChangeAspect="1"/>
          </p:cNvPicPr>
          <p:nvPr/>
        </p:nvPicPr>
        <p:blipFill>
          <a:blip r:embed="rId3"/>
          <a:stretch>
            <a:fillRect/>
          </a:stretch>
        </p:blipFill>
        <p:spPr>
          <a:xfrm>
            <a:off x="38100" y="0"/>
            <a:ext cx="969828" cy="1175152"/>
          </a:xfrm>
          <a:prstGeom prst="rect">
            <a:avLst/>
          </a:prstGeom>
        </p:spPr>
      </p:pic>
    </p:spTree>
    <p:extLst>
      <p:ext uri="{BB962C8B-B14F-4D97-AF65-F5344CB8AC3E}">
        <p14:creationId xmlns:p14="http://schemas.microsoft.com/office/powerpoint/2010/main" val="3837399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24770" y="-25468"/>
            <a:ext cx="6243825" cy="646331"/>
          </a:xfrm>
          <a:prstGeom prst="rect">
            <a:avLst/>
          </a:prstGeom>
          <a:noFill/>
        </p:spPr>
        <p:txBody>
          <a:bodyPr wrap="non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TechSmith Snagit Editor Library</a:t>
            </a:r>
          </a:p>
        </p:txBody>
      </p:sp>
      <p:pic>
        <p:nvPicPr>
          <p:cNvPr id="3" name="Picture 2">
            <a:extLst>
              <a:ext uri="{FF2B5EF4-FFF2-40B4-BE49-F238E27FC236}">
                <a16:creationId xmlns:a16="http://schemas.microsoft.com/office/drawing/2014/main" id="{4E2451C8-F79E-4651-BE02-DDE81001FA65}"/>
              </a:ext>
            </a:extLst>
          </p:cNvPr>
          <p:cNvPicPr>
            <a:picLocks noChangeAspect="1"/>
          </p:cNvPicPr>
          <p:nvPr/>
        </p:nvPicPr>
        <p:blipFill>
          <a:blip r:embed="rId2"/>
          <a:stretch>
            <a:fillRect/>
          </a:stretch>
        </p:blipFill>
        <p:spPr>
          <a:xfrm>
            <a:off x="652055" y="1235122"/>
            <a:ext cx="9733891" cy="5690921"/>
          </a:xfrm>
          <a:prstGeom prst="rect">
            <a:avLst/>
          </a:prstGeom>
        </p:spPr>
      </p:pic>
      <p:sp>
        <p:nvSpPr>
          <p:cNvPr id="9" name="TextBox 8">
            <a:extLst>
              <a:ext uri="{FF2B5EF4-FFF2-40B4-BE49-F238E27FC236}">
                <a16:creationId xmlns:a16="http://schemas.microsoft.com/office/drawing/2014/main" id="{24208217-7F93-4AEB-9C8C-A04A3AC0B099}"/>
              </a:ext>
            </a:extLst>
          </p:cNvPr>
          <p:cNvSpPr txBox="1"/>
          <p:nvPr/>
        </p:nvSpPr>
        <p:spPr>
          <a:xfrm>
            <a:off x="984699" y="3085072"/>
            <a:ext cx="4904311" cy="400110"/>
          </a:xfrm>
          <a:prstGeom prst="rect">
            <a:avLst/>
          </a:prstGeom>
          <a:noFill/>
        </p:spPr>
        <p:txBody>
          <a:bodyPr wrap="square" rtlCol="0">
            <a:spAutoFit/>
          </a:bodyPr>
          <a:lstStyle/>
          <a:p>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User can go to any Month &amp; Day for images</a:t>
            </a:r>
          </a:p>
        </p:txBody>
      </p:sp>
      <p:cxnSp>
        <p:nvCxnSpPr>
          <p:cNvPr id="8" name="Straight Arrow Connector 7">
            <a:extLst>
              <a:ext uri="{FF2B5EF4-FFF2-40B4-BE49-F238E27FC236}">
                <a16:creationId xmlns:a16="http://schemas.microsoft.com/office/drawing/2014/main" id="{B7EE61FC-2095-46CC-A5C9-CE114B5079F5}"/>
              </a:ext>
            </a:extLst>
          </p:cNvPr>
          <p:cNvCxnSpPr>
            <a:cxnSpLocks/>
          </p:cNvCxnSpPr>
          <p:nvPr/>
        </p:nvCxnSpPr>
        <p:spPr>
          <a:xfrm flipH="1">
            <a:off x="807720" y="3403297"/>
            <a:ext cx="2565211" cy="105440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3877767-F51D-46DA-B0B3-3AA7A1D211AE}"/>
              </a:ext>
            </a:extLst>
          </p:cNvPr>
          <p:cNvCxnSpPr>
            <a:cxnSpLocks/>
          </p:cNvCxnSpPr>
          <p:nvPr/>
        </p:nvCxnSpPr>
        <p:spPr>
          <a:xfrm flipH="1" flipV="1">
            <a:off x="2994660" y="2217420"/>
            <a:ext cx="1323152" cy="97251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CDD3DE3-D983-EE66-8002-32F827AC67A1}"/>
              </a:ext>
            </a:extLst>
          </p:cNvPr>
          <p:cNvPicPr>
            <a:picLocks noChangeAspect="1"/>
          </p:cNvPicPr>
          <p:nvPr/>
        </p:nvPicPr>
        <p:blipFill>
          <a:blip r:embed="rId3"/>
          <a:stretch>
            <a:fillRect/>
          </a:stretch>
        </p:blipFill>
        <p:spPr>
          <a:xfrm>
            <a:off x="38100" y="0"/>
            <a:ext cx="969828" cy="1175152"/>
          </a:xfrm>
          <a:prstGeom prst="rect">
            <a:avLst/>
          </a:prstGeom>
        </p:spPr>
      </p:pic>
    </p:spTree>
    <p:extLst>
      <p:ext uri="{BB962C8B-B14F-4D97-AF65-F5344CB8AC3E}">
        <p14:creationId xmlns:p14="http://schemas.microsoft.com/office/powerpoint/2010/main" val="2725256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extBox 204">
            <a:extLst>
              <a:ext uri="{FF2B5EF4-FFF2-40B4-BE49-F238E27FC236}">
                <a16:creationId xmlns:a16="http://schemas.microsoft.com/office/drawing/2014/main" id="{4DB4DA84-32BB-6802-4A44-B2BC55137AF5}"/>
              </a:ext>
            </a:extLst>
          </p:cNvPr>
          <p:cNvSpPr txBox="1"/>
          <p:nvPr/>
        </p:nvSpPr>
        <p:spPr>
          <a:xfrm>
            <a:off x="1138287" y="80531"/>
            <a:ext cx="6173293" cy="584775"/>
          </a:xfrm>
          <a:prstGeom prst="rect">
            <a:avLst/>
          </a:prstGeom>
          <a:noFill/>
        </p:spPr>
        <p:txBody>
          <a:bodyPr wrap="none" rtlCol="0">
            <a:spAutoFit/>
          </a:bodyPr>
          <a:lstStyle/>
          <a:p>
            <a:r>
              <a:rPr lang="en-US" sz="3200" dirty="0">
                <a:solidFill>
                  <a:srgbClr val="0070C0"/>
                </a:solidFill>
              </a:rPr>
              <a:t>Four Primary Applications for Snagit</a:t>
            </a:r>
          </a:p>
        </p:txBody>
      </p:sp>
      <p:pic>
        <p:nvPicPr>
          <p:cNvPr id="3" name="Picture 2">
            <a:extLst>
              <a:ext uri="{FF2B5EF4-FFF2-40B4-BE49-F238E27FC236}">
                <a16:creationId xmlns:a16="http://schemas.microsoft.com/office/drawing/2014/main" id="{02D85C14-FB92-104F-3921-CA0B588ACB14}"/>
              </a:ext>
            </a:extLst>
          </p:cNvPr>
          <p:cNvPicPr>
            <a:picLocks noChangeAspect="1"/>
          </p:cNvPicPr>
          <p:nvPr/>
        </p:nvPicPr>
        <p:blipFill>
          <a:blip r:embed="rId2"/>
          <a:stretch>
            <a:fillRect/>
          </a:stretch>
        </p:blipFill>
        <p:spPr>
          <a:xfrm>
            <a:off x="38100" y="0"/>
            <a:ext cx="969828" cy="1175152"/>
          </a:xfrm>
          <a:prstGeom prst="rect">
            <a:avLst/>
          </a:prstGeom>
        </p:spPr>
      </p:pic>
      <p:sp>
        <p:nvSpPr>
          <p:cNvPr id="2" name="TextBox 1">
            <a:extLst>
              <a:ext uri="{FF2B5EF4-FFF2-40B4-BE49-F238E27FC236}">
                <a16:creationId xmlns:a16="http://schemas.microsoft.com/office/drawing/2014/main" id="{6724EE57-8566-31C2-3E27-2748B0236390}"/>
              </a:ext>
            </a:extLst>
          </p:cNvPr>
          <p:cNvSpPr txBox="1"/>
          <p:nvPr/>
        </p:nvSpPr>
        <p:spPr>
          <a:xfrm>
            <a:off x="1007928" y="856357"/>
            <a:ext cx="10939413" cy="6001643"/>
          </a:xfrm>
          <a:prstGeom prst="rect">
            <a:avLst/>
          </a:prstGeom>
          <a:noFill/>
        </p:spPr>
        <p:txBody>
          <a:bodyPr wrap="square" rtlCol="0">
            <a:spAutoFit/>
          </a:bodyPr>
          <a:lstStyle/>
          <a:p>
            <a:r>
              <a:rPr lang="en-US" sz="2400" dirty="0">
                <a:solidFill>
                  <a:srgbClr val="0070C0"/>
                </a:solidFill>
              </a:rPr>
              <a:t>1. Capture a portion of a screen and save as a .PNG file or to clipboard</a:t>
            </a:r>
          </a:p>
          <a:p>
            <a:endParaRPr lang="en-US" sz="2400" dirty="0">
              <a:solidFill>
                <a:srgbClr val="0070C0"/>
              </a:solidFill>
            </a:endParaRPr>
          </a:p>
          <a:p>
            <a:r>
              <a:rPr lang="en-US" sz="2400" dirty="0">
                <a:solidFill>
                  <a:srgbClr val="0070C0"/>
                </a:solidFill>
              </a:rPr>
              <a:t>2. Record video from an existing video.  I sometimes use this if I am recording something from a recording on a website that I want to save, or I am capturing an important video on YouTube, just as a backup in case they pull it down and I need to create one from scratch.</a:t>
            </a:r>
          </a:p>
          <a:p>
            <a:endParaRPr lang="en-US" sz="2400" dirty="0">
              <a:solidFill>
                <a:srgbClr val="0070C0"/>
              </a:solidFill>
            </a:endParaRPr>
          </a:p>
          <a:p>
            <a:r>
              <a:rPr lang="en-US" sz="2400" dirty="0">
                <a:solidFill>
                  <a:srgbClr val="0070C0"/>
                </a:solidFill>
              </a:rPr>
              <a:t>3. Capture a panoramic scrolling image.  This is if I have a PDF that I want to backup, but the properties will not allow a download or to print it.  I will scroll down through the document and save as a PDF.  Always follow good legal practices.</a:t>
            </a:r>
          </a:p>
          <a:p>
            <a:endParaRPr lang="en-US" sz="2400" dirty="0">
              <a:solidFill>
                <a:srgbClr val="0070C0"/>
              </a:solidFill>
            </a:endParaRPr>
          </a:p>
          <a:p>
            <a:r>
              <a:rPr lang="en-US" sz="2400" dirty="0">
                <a:solidFill>
                  <a:srgbClr val="0070C0"/>
                </a:solidFill>
              </a:rPr>
              <a:t>4. Capture a block of text from the screen and “grab text” which will use OCR (Optical Character Recognition) and copy all and paste into a document so I can edit the text.  I find old labs I created 10 years ago and I do not have the original files.  Instead of re-typing them in, I use Snagit to capture the text as an object and convert it to editable text.</a:t>
            </a:r>
          </a:p>
        </p:txBody>
      </p:sp>
    </p:spTree>
    <p:extLst>
      <p:ext uri="{BB962C8B-B14F-4D97-AF65-F5344CB8AC3E}">
        <p14:creationId xmlns:p14="http://schemas.microsoft.com/office/powerpoint/2010/main" val="1933525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69241" y="57892"/>
            <a:ext cx="3813865" cy="584775"/>
          </a:xfrm>
          <a:prstGeom prst="rect">
            <a:avLst/>
          </a:prstGeom>
          <a:noFill/>
        </p:spPr>
        <p:txBody>
          <a:bodyPr wrap="none" rtlCol="0">
            <a:spAutoFit/>
          </a:bodyPr>
          <a:lstStyle/>
          <a:p>
            <a:r>
              <a:rPr lang="en-US" sz="3200" dirty="0">
                <a:solidFill>
                  <a:srgbClr val="0070C0"/>
                </a:solidFill>
                <a:latin typeface="Times New Roman" panose="02020603050405020304" pitchFamily="18" charset="0"/>
                <a:cs typeface="Times New Roman" panose="02020603050405020304" pitchFamily="18" charset="0"/>
              </a:rPr>
              <a:t>How to Create Videos</a:t>
            </a:r>
          </a:p>
        </p:txBody>
      </p:sp>
      <p:sp>
        <p:nvSpPr>
          <p:cNvPr id="14" name="TextBox 13">
            <a:extLst>
              <a:ext uri="{FF2B5EF4-FFF2-40B4-BE49-F238E27FC236}">
                <a16:creationId xmlns:a16="http://schemas.microsoft.com/office/drawing/2014/main" id="{FD16C81C-86B4-48CD-A84E-981CA52E985F}"/>
              </a:ext>
            </a:extLst>
          </p:cNvPr>
          <p:cNvSpPr txBox="1"/>
          <p:nvPr/>
        </p:nvSpPr>
        <p:spPr>
          <a:xfrm>
            <a:off x="2075479" y="3922625"/>
            <a:ext cx="1519667" cy="400110"/>
          </a:xfrm>
          <a:prstGeom prst="rect">
            <a:avLst/>
          </a:prstGeom>
          <a:noFill/>
        </p:spPr>
        <p:txBody>
          <a:bodyPr wrap="square" rtlCol="0">
            <a:spAutoFit/>
          </a:bodyPr>
          <a:lstStyle/>
          <a:p>
            <a:r>
              <a:rPr lang="en-US" sz="2000" dirty="0">
                <a:solidFill>
                  <a:srgbClr val="C00000"/>
                </a:solidFill>
                <a:latin typeface="Times New Roman" panose="02020603050405020304" pitchFamily="18" charset="0"/>
                <a:cs typeface="Times New Roman" panose="02020603050405020304" pitchFamily="18" charset="0"/>
              </a:rPr>
              <a:t>.MP4 File</a:t>
            </a:r>
          </a:p>
        </p:txBody>
      </p:sp>
      <p:pic>
        <p:nvPicPr>
          <p:cNvPr id="11" name="Picture 10">
            <a:extLst>
              <a:ext uri="{FF2B5EF4-FFF2-40B4-BE49-F238E27FC236}">
                <a16:creationId xmlns:a16="http://schemas.microsoft.com/office/drawing/2014/main" id="{FFFF11F6-63EB-4FBC-3BAB-D57BA34E2C41}"/>
              </a:ext>
            </a:extLst>
          </p:cNvPr>
          <p:cNvPicPr>
            <a:picLocks noChangeAspect="1"/>
          </p:cNvPicPr>
          <p:nvPr/>
        </p:nvPicPr>
        <p:blipFill>
          <a:blip r:embed="rId2"/>
          <a:stretch>
            <a:fillRect/>
          </a:stretch>
        </p:blipFill>
        <p:spPr>
          <a:xfrm>
            <a:off x="38100" y="0"/>
            <a:ext cx="969828" cy="1175152"/>
          </a:xfrm>
          <a:prstGeom prst="rect">
            <a:avLst/>
          </a:prstGeom>
        </p:spPr>
      </p:pic>
      <p:pic>
        <p:nvPicPr>
          <p:cNvPr id="17" name="Picture 16">
            <a:extLst>
              <a:ext uri="{FF2B5EF4-FFF2-40B4-BE49-F238E27FC236}">
                <a16:creationId xmlns:a16="http://schemas.microsoft.com/office/drawing/2014/main" id="{51632A7A-481C-E9B8-3C26-D21F71E44227}"/>
              </a:ext>
            </a:extLst>
          </p:cNvPr>
          <p:cNvPicPr>
            <a:picLocks noChangeAspect="1"/>
          </p:cNvPicPr>
          <p:nvPr/>
        </p:nvPicPr>
        <p:blipFill>
          <a:blip r:embed="rId3"/>
          <a:stretch>
            <a:fillRect/>
          </a:stretch>
        </p:blipFill>
        <p:spPr>
          <a:xfrm>
            <a:off x="1414457" y="1720802"/>
            <a:ext cx="788287" cy="816191"/>
          </a:xfrm>
          <a:prstGeom prst="rect">
            <a:avLst/>
          </a:prstGeom>
        </p:spPr>
      </p:pic>
      <p:pic>
        <p:nvPicPr>
          <p:cNvPr id="18" name="Picture 17">
            <a:extLst>
              <a:ext uri="{FF2B5EF4-FFF2-40B4-BE49-F238E27FC236}">
                <a16:creationId xmlns:a16="http://schemas.microsoft.com/office/drawing/2014/main" id="{C8DEDB9F-0309-E284-FA02-443CF15D09FC}"/>
              </a:ext>
            </a:extLst>
          </p:cNvPr>
          <p:cNvPicPr>
            <a:picLocks noChangeAspect="1"/>
          </p:cNvPicPr>
          <p:nvPr/>
        </p:nvPicPr>
        <p:blipFill>
          <a:blip r:embed="rId4"/>
          <a:stretch>
            <a:fillRect/>
          </a:stretch>
        </p:blipFill>
        <p:spPr>
          <a:xfrm>
            <a:off x="2627677" y="1630152"/>
            <a:ext cx="1079204" cy="816927"/>
          </a:xfrm>
          <a:prstGeom prst="rect">
            <a:avLst/>
          </a:prstGeom>
        </p:spPr>
      </p:pic>
      <p:sp>
        <p:nvSpPr>
          <p:cNvPr id="19" name="TextBox 18">
            <a:extLst>
              <a:ext uri="{FF2B5EF4-FFF2-40B4-BE49-F238E27FC236}">
                <a16:creationId xmlns:a16="http://schemas.microsoft.com/office/drawing/2014/main" id="{95D946A7-98E4-504C-D517-D47005B14A4C}"/>
              </a:ext>
            </a:extLst>
          </p:cNvPr>
          <p:cNvSpPr txBox="1"/>
          <p:nvPr/>
        </p:nvSpPr>
        <p:spPr>
          <a:xfrm>
            <a:off x="169482" y="1155464"/>
            <a:ext cx="4941031" cy="400110"/>
          </a:xfrm>
          <a:prstGeom prst="rect">
            <a:avLst/>
          </a:prstGeom>
          <a:noFill/>
        </p:spPr>
        <p:txBody>
          <a:bodyPr wrap="square" rtlCol="0">
            <a:spAutoFit/>
          </a:bodyPr>
          <a:lstStyle/>
          <a:p>
            <a:r>
              <a:rPr lang="en-US" sz="2000" dirty="0">
                <a:solidFill>
                  <a:srgbClr val="C00000"/>
                </a:solidFill>
                <a:latin typeface="Times New Roman" panose="02020603050405020304" pitchFamily="18" charset="0"/>
                <a:cs typeface="Times New Roman" panose="02020603050405020304" pitchFamily="18" charset="0"/>
              </a:rPr>
              <a:t>Video of how to Operate a CNC Controller</a:t>
            </a:r>
          </a:p>
        </p:txBody>
      </p:sp>
      <p:pic>
        <p:nvPicPr>
          <p:cNvPr id="21" name="Picture 20">
            <a:extLst>
              <a:ext uri="{FF2B5EF4-FFF2-40B4-BE49-F238E27FC236}">
                <a16:creationId xmlns:a16="http://schemas.microsoft.com/office/drawing/2014/main" id="{3EC620C7-3ED1-87FB-6054-06CEA248BBE4}"/>
              </a:ext>
            </a:extLst>
          </p:cNvPr>
          <p:cNvPicPr>
            <a:picLocks noChangeAspect="1"/>
          </p:cNvPicPr>
          <p:nvPr/>
        </p:nvPicPr>
        <p:blipFill>
          <a:blip r:embed="rId5"/>
          <a:stretch>
            <a:fillRect/>
          </a:stretch>
        </p:blipFill>
        <p:spPr>
          <a:xfrm>
            <a:off x="1731850" y="3366122"/>
            <a:ext cx="1679148" cy="400110"/>
          </a:xfrm>
          <a:prstGeom prst="rect">
            <a:avLst/>
          </a:prstGeom>
        </p:spPr>
      </p:pic>
      <p:pic>
        <p:nvPicPr>
          <p:cNvPr id="23" name="Picture 22">
            <a:extLst>
              <a:ext uri="{FF2B5EF4-FFF2-40B4-BE49-F238E27FC236}">
                <a16:creationId xmlns:a16="http://schemas.microsoft.com/office/drawing/2014/main" id="{77610E5C-22CD-E864-F90D-28D57D7395A9}"/>
              </a:ext>
            </a:extLst>
          </p:cNvPr>
          <p:cNvPicPr>
            <a:picLocks noChangeAspect="1"/>
          </p:cNvPicPr>
          <p:nvPr/>
        </p:nvPicPr>
        <p:blipFill>
          <a:blip r:embed="rId6"/>
          <a:stretch>
            <a:fillRect/>
          </a:stretch>
        </p:blipFill>
        <p:spPr>
          <a:xfrm>
            <a:off x="3410998" y="5377166"/>
            <a:ext cx="569180" cy="613388"/>
          </a:xfrm>
          <a:prstGeom prst="rect">
            <a:avLst/>
          </a:prstGeom>
        </p:spPr>
      </p:pic>
      <p:pic>
        <p:nvPicPr>
          <p:cNvPr id="25" name="Picture 24">
            <a:extLst>
              <a:ext uri="{FF2B5EF4-FFF2-40B4-BE49-F238E27FC236}">
                <a16:creationId xmlns:a16="http://schemas.microsoft.com/office/drawing/2014/main" id="{C6DE80B3-EC4D-350E-A468-E0C052E89597}"/>
              </a:ext>
            </a:extLst>
          </p:cNvPr>
          <p:cNvPicPr>
            <a:picLocks noChangeAspect="1"/>
          </p:cNvPicPr>
          <p:nvPr/>
        </p:nvPicPr>
        <p:blipFill>
          <a:blip r:embed="rId7"/>
          <a:stretch>
            <a:fillRect/>
          </a:stretch>
        </p:blipFill>
        <p:spPr>
          <a:xfrm>
            <a:off x="2753513" y="4796345"/>
            <a:ext cx="1679730" cy="413905"/>
          </a:xfrm>
          <a:prstGeom prst="rect">
            <a:avLst/>
          </a:prstGeom>
        </p:spPr>
      </p:pic>
      <p:sp>
        <p:nvSpPr>
          <p:cNvPr id="26" name="TextBox 25">
            <a:extLst>
              <a:ext uri="{FF2B5EF4-FFF2-40B4-BE49-F238E27FC236}">
                <a16:creationId xmlns:a16="http://schemas.microsoft.com/office/drawing/2014/main" id="{AD0EBCD4-C77A-148E-6220-F3E331CA8B7A}"/>
              </a:ext>
            </a:extLst>
          </p:cNvPr>
          <p:cNvSpPr txBox="1"/>
          <p:nvPr/>
        </p:nvSpPr>
        <p:spPr>
          <a:xfrm>
            <a:off x="1564962" y="2673784"/>
            <a:ext cx="2299670" cy="400110"/>
          </a:xfrm>
          <a:prstGeom prst="rect">
            <a:avLst/>
          </a:prstGeom>
          <a:noFill/>
        </p:spPr>
        <p:txBody>
          <a:bodyPr wrap="square" rtlCol="0">
            <a:spAutoFit/>
          </a:bodyPr>
          <a:lstStyle/>
          <a:p>
            <a:r>
              <a:rPr lang="en-US" sz="2000" dirty="0">
                <a:solidFill>
                  <a:srgbClr val="C00000"/>
                </a:solidFill>
                <a:latin typeface="Times New Roman" panose="02020603050405020304" pitchFamily="18" charset="0"/>
                <a:cs typeface="Times New Roman" panose="02020603050405020304" pitchFamily="18" charset="0"/>
              </a:rPr>
              <a:t>.MP4 or .MOV File</a:t>
            </a:r>
          </a:p>
        </p:txBody>
      </p:sp>
      <p:pic>
        <p:nvPicPr>
          <p:cNvPr id="28" name="Picture 27">
            <a:extLst>
              <a:ext uri="{FF2B5EF4-FFF2-40B4-BE49-F238E27FC236}">
                <a16:creationId xmlns:a16="http://schemas.microsoft.com/office/drawing/2014/main" id="{BAD750C4-39C9-5E91-88CC-450929C7D354}"/>
              </a:ext>
            </a:extLst>
          </p:cNvPr>
          <p:cNvPicPr>
            <a:picLocks noChangeAspect="1"/>
          </p:cNvPicPr>
          <p:nvPr/>
        </p:nvPicPr>
        <p:blipFill>
          <a:blip r:embed="rId8"/>
          <a:stretch>
            <a:fillRect/>
          </a:stretch>
        </p:blipFill>
        <p:spPr>
          <a:xfrm>
            <a:off x="777416" y="4753717"/>
            <a:ext cx="1575093" cy="466988"/>
          </a:xfrm>
          <a:prstGeom prst="rect">
            <a:avLst/>
          </a:prstGeom>
        </p:spPr>
      </p:pic>
      <p:cxnSp>
        <p:nvCxnSpPr>
          <p:cNvPr id="30" name="Straight Arrow Connector 29">
            <a:extLst>
              <a:ext uri="{FF2B5EF4-FFF2-40B4-BE49-F238E27FC236}">
                <a16:creationId xmlns:a16="http://schemas.microsoft.com/office/drawing/2014/main" id="{6D79A008-5131-386C-E664-5D10062C02D4}"/>
              </a:ext>
            </a:extLst>
          </p:cNvPr>
          <p:cNvCxnSpPr>
            <a:cxnSpLocks/>
          </p:cNvCxnSpPr>
          <p:nvPr/>
        </p:nvCxnSpPr>
        <p:spPr>
          <a:xfrm flipH="1">
            <a:off x="2075479" y="4304603"/>
            <a:ext cx="564519" cy="37931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DC06B17-D7A8-729A-99B5-5A985C0FE220}"/>
              </a:ext>
            </a:extLst>
          </p:cNvPr>
          <p:cNvCxnSpPr>
            <a:cxnSpLocks/>
          </p:cNvCxnSpPr>
          <p:nvPr/>
        </p:nvCxnSpPr>
        <p:spPr>
          <a:xfrm>
            <a:off x="2621885" y="4306688"/>
            <a:ext cx="537243" cy="37326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3E86921C-C219-2388-F531-10CA3F81E119}"/>
              </a:ext>
            </a:extLst>
          </p:cNvPr>
          <p:cNvPicPr>
            <a:picLocks noChangeAspect="1"/>
          </p:cNvPicPr>
          <p:nvPr/>
        </p:nvPicPr>
        <p:blipFill>
          <a:blip r:embed="rId7"/>
          <a:stretch>
            <a:fillRect/>
          </a:stretch>
        </p:blipFill>
        <p:spPr>
          <a:xfrm>
            <a:off x="174132" y="5594271"/>
            <a:ext cx="1679730" cy="413905"/>
          </a:xfrm>
          <a:prstGeom prst="rect">
            <a:avLst/>
          </a:prstGeom>
        </p:spPr>
      </p:pic>
      <p:sp>
        <p:nvSpPr>
          <p:cNvPr id="38" name="TextBox 37">
            <a:extLst>
              <a:ext uri="{FF2B5EF4-FFF2-40B4-BE49-F238E27FC236}">
                <a16:creationId xmlns:a16="http://schemas.microsoft.com/office/drawing/2014/main" id="{72BC98E2-8FCE-3950-59AB-31E7F8F5E26B}"/>
              </a:ext>
            </a:extLst>
          </p:cNvPr>
          <p:cNvSpPr txBox="1"/>
          <p:nvPr/>
        </p:nvSpPr>
        <p:spPr>
          <a:xfrm>
            <a:off x="3080549" y="6102407"/>
            <a:ext cx="1519667" cy="400110"/>
          </a:xfrm>
          <a:prstGeom prst="rect">
            <a:avLst/>
          </a:prstGeom>
          <a:noFill/>
        </p:spPr>
        <p:txBody>
          <a:bodyPr wrap="square" rtlCol="0">
            <a:spAutoFit/>
          </a:bodyPr>
          <a:lstStyle/>
          <a:p>
            <a:r>
              <a:rPr lang="en-US" sz="2000" dirty="0">
                <a:solidFill>
                  <a:srgbClr val="C00000"/>
                </a:solidFill>
                <a:latin typeface="Times New Roman" panose="02020603050405020304" pitchFamily="18" charset="0"/>
                <a:cs typeface="Times New Roman" panose="02020603050405020304" pitchFamily="18" charset="0"/>
              </a:rPr>
              <a:t>Video Quiz</a:t>
            </a:r>
          </a:p>
        </p:txBody>
      </p:sp>
      <p:cxnSp>
        <p:nvCxnSpPr>
          <p:cNvPr id="39" name="Straight Arrow Connector 38">
            <a:extLst>
              <a:ext uri="{FF2B5EF4-FFF2-40B4-BE49-F238E27FC236}">
                <a16:creationId xmlns:a16="http://schemas.microsoft.com/office/drawing/2014/main" id="{8E80BDBD-D105-8FE8-DA84-93542AF05897}"/>
              </a:ext>
            </a:extLst>
          </p:cNvPr>
          <p:cNvCxnSpPr>
            <a:cxnSpLocks/>
          </p:cNvCxnSpPr>
          <p:nvPr/>
        </p:nvCxnSpPr>
        <p:spPr>
          <a:xfrm flipH="1">
            <a:off x="1132197" y="5206803"/>
            <a:ext cx="564519" cy="37931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792440CD-3449-4CD6-7D48-02BF09165428}"/>
              </a:ext>
            </a:extLst>
          </p:cNvPr>
          <p:cNvPicPr>
            <a:picLocks noChangeAspect="1"/>
          </p:cNvPicPr>
          <p:nvPr/>
        </p:nvPicPr>
        <p:blipFill>
          <a:blip r:embed="rId9"/>
          <a:stretch>
            <a:fillRect/>
          </a:stretch>
        </p:blipFill>
        <p:spPr>
          <a:xfrm>
            <a:off x="8310159" y="1592317"/>
            <a:ext cx="675115" cy="627858"/>
          </a:xfrm>
          <a:prstGeom prst="rect">
            <a:avLst/>
          </a:prstGeom>
        </p:spPr>
      </p:pic>
      <p:sp>
        <p:nvSpPr>
          <p:cNvPr id="42" name="TextBox 41">
            <a:extLst>
              <a:ext uri="{FF2B5EF4-FFF2-40B4-BE49-F238E27FC236}">
                <a16:creationId xmlns:a16="http://schemas.microsoft.com/office/drawing/2014/main" id="{5B6CB669-101C-FAFB-A2FF-BEB2C5EC1123}"/>
              </a:ext>
            </a:extLst>
          </p:cNvPr>
          <p:cNvSpPr txBox="1"/>
          <p:nvPr/>
        </p:nvSpPr>
        <p:spPr>
          <a:xfrm>
            <a:off x="6875020" y="913868"/>
            <a:ext cx="3443668" cy="707886"/>
          </a:xfrm>
          <a:prstGeom prst="rect">
            <a:avLst/>
          </a:prstGeom>
          <a:noFill/>
        </p:spPr>
        <p:txBody>
          <a:bodyPr wrap="square" rtlCol="0">
            <a:spAutoFit/>
          </a:bodyPr>
          <a:lstStyle/>
          <a:p>
            <a:pPr algn="ctr"/>
            <a:r>
              <a:rPr lang="en-US" sz="2000" dirty="0">
                <a:solidFill>
                  <a:srgbClr val="C00000"/>
                </a:solidFill>
                <a:latin typeface="Times New Roman" panose="02020603050405020304" pitchFamily="18" charset="0"/>
                <a:cs typeface="Times New Roman" panose="02020603050405020304" pitchFamily="18" charset="0"/>
              </a:rPr>
              <a:t>Video on how to Setup </a:t>
            </a:r>
            <a:r>
              <a:rPr lang="en-US" sz="2000" dirty="0" err="1">
                <a:solidFill>
                  <a:srgbClr val="C00000"/>
                </a:solidFill>
                <a:latin typeface="Times New Roman" panose="02020603050405020304" pitchFamily="18" charset="0"/>
                <a:cs typeface="Times New Roman" panose="02020603050405020304" pitchFamily="18" charset="0"/>
              </a:rPr>
              <a:t>RSLinx</a:t>
            </a:r>
            <a:endParaRPr lang="en-US" sz="2000" dirty="0">
              <a:solidFill>
                <a:srgbClr val="C00000"/>
              </a:solidFill>
              <a:latin typeface="Times New Roman" panose="02020603050405020304" pitchFamily="18" charset="0"/>
              <a:cs typeface="Times New Roman" panose="02020603050405020304" pitchFamily="18" charset="0"/>
            </a:endParaRPr>
          </a:p>
          <a:p>
            <a:pPr algn="ctr"/>
            <a:r>
              <a:rPr lang="en-US" sz="2000" dirty="0">
                <a:solidFill>
                  <a:srgbClr val="C00000"/>
                </a:solidFill>
                <a:latin typeface="Times New Roman" panose="02020603050405020304" pitchFamily="18" charset="0"/>
                <a:cs typeface="Times New Roman" panose="02020603050405020304" pitchFamily="18" charset="0"/>
              </a:rPr>
              <a:t>Recording Computer Screen</a:t>
            </a:r>
          </a:p>
        </p:txBody>
      </p:sp>
      <p:pic>
        <p:nvPicPr>
          <p:cNvPr id="44" name="Picture 43">
            <a:extLst>
              <a:ext uri="{FF2B5EF4-FFF2-40B4-BE49-F238E27FC236}">
                <a16:creationId xmlns:a16="http://schemas.microsoft.com/office/drawing/2014/main" id="{F6313958-A1B5-98FE-5ADA-705FADBE5310}"/>
              </a:ext>
            </a:extLst>
          </p:cNvPr>
          <p:cNvPicPr>
            <a:picLocks noChangeAspect="1"/>
          </p:cNvPicPr>
          <p:nvPr/>
        </p:nvPicPr>
        <p:blipFill>
          <a:blip r:embed="rId10"/>
          <a:stretch>
            <a:fillRect/>
          </a:stretch>
        </p:blipFill>
        <p:spPr>
          <a:xfrm>
            <a:off x="5938831" y="2447079"/>
            <a:ext cx="1838338" cy="280990"/>
          </a:xfrm>
          <a:prstGeom prst="rect">
            <a:avLst/>
          </a:prstGeom>
        </p:spPr>
      </p:pic>
      <p:pic>
        <p:nvPicPr>
          <p:cNvPr id="45" name="Picture 44">
            <a:extLst>
              <a:ext uri="{FF2B5EF4-FFF2-40B4-BE49-F238E27FC236}">
                <a16:creationId xmlns:a16="http://schemas.microsoft.com/office/drawing/2014/main" id="{ADBAC495-3534-D4FC-88EC-3D2C3F10DB1E}"/>
              </a:ext>
            </a:extLst>
          </p:cNvPr>
          <p:cNvPicPr>
            <a:picLocks noChangeAspect="1"/>
          </p:cNvPicPr>
          <p:nvPr/>
        </p:nvPicPr>
        <p:blipFill>
          <a:blip r:embed="rId5"/>
          <a:stretch>
            <a:fillRect/>
          </a:stretch>
        </p:blipFill>
        <p:spPr>
          <a:xfrm>
            <a:off x="6049959" y="2966012"/>
            <a:ext cx="1679148" cy="400110"/>
          </a:xfrm>
          <a:prstGeom prst="rect">
            <a:avLst/>
          </a:prstGeom>
        </p:spPr>
      </p:pic>
      <p:pic>
        <p:nvPicPr>
          <p:cNvPr id="47" name="Picture 46">
            <a:extLst>
              <a:ext uri="{FF2B5EF4-FFF2-40B4-BE49-F238E27FC236}">
                <a16:creationId xmlns:a16="http://schemas.microsoft.com/office/drawing/2014/main" id="{3E9A724D-12EC-F3EC-6015-295AA8696166}"/>
              </a:ext>
            </a:extLst>
          </p:cNvPr>
          <p:cNvPicPr>
            <a:picLocks noChangeAspect="1"/>
          </p:cNvPicPr>
          <p:nvPr/>
        </p:nvPicPr>
        <p:blipFill>
          <a:blip r:embed="rId11"/>
          <a:stretch>
            <a:fillRect/>
          </a:stretch>
        </p:blipFill>
        <p:spPr>
          <a:xfrm>
            <a:off x="8222266" y="2426586"/>
            <a:ext cx="1280936" cy="494396"/>
          </a:xfrm>
          <a:prstGeom prst="rect">
            <a:avLst/>
          </a:prstGeom>
        </p:spPr>
      </p:pic>
      <p:pic>
        <p:nvPicPr>
          <p:cNvPr id="48" name="Picture 47">
            <a:extLst>
              <a:ext uri="{FF2B5EF4-FFF2-40B4-BE49-F238E27FC236}">
                <a16:creationId xmlns:a16="http://schemas.microsoft.com/office/drawing/2014/main" id="{64A7D18B-74D4-927B-C70F-12153E4D037B}"/>
              </a:ext>
            </a:extLst>
          </p:cNvPr>
          <p:cNvPicPr>
            <a:picLocks noChangeAspect="1"/>
          </p:cNvPicPr>
          <p:nvPr/>
        </p:nvPicPr>
        <p:blipFill>
          <a:blip r:embed="rId7"/>
          <a:stretch>
            <a:fillRect/>
          </a:stretch>
        </p:blipFill>
        <p:spPr>
          <a:xfrm>
            <a:off x="9948299" y="2489139"/>
            <a:ext cx="1498672" cy="369290"/>
          </a:xfrm>
          <a:prstGeom prst="rect">
            <a:avLst/>
          </a:prstGeom>
        </p:spPr>
      </p:pic>
      <p:pic>
        <p:nvPicPr>
          <p:cNvPr id="49" name="Picture 48">
            <a:extLst>
              <a:ext uri="{FF2B5EF4-FFF2-40B4-BE49-F238E27FC236}">
                <a16:creationId xmlns:a16="http://schemas.microsoft.com/office/drawing/2014/main" id="{4A89F3E4-1DED-3D7A-1C05-614EF7030BCC}"/>
              </a:ext>
            </a:extLst>
          </p:cNvPr>
          <p:cNvPicPr>
            <a:picLocks noChangeAspect="1"/>
          </p:cNvPicPr>
          <p:nvPr/>
        </p:nvPicPr>
        <p:blipFill>
          <a:blip r:embed="rId6"/>
          <a:stretch>
            <a:fillRect/>
          </a:stretch>
        </p:blipFill>
        <p:spPr>
          <a:xfrm>
            <a:off x="10529348" y="2952789"/>
            <a:ext cx="569180" cy="613388"/>
          </a:xfrm>
          <a:prstGeom prst="rect">
            <a:avLst/>
          </a:prstGeom>
        </p:spPr>
      </p:pic>
      <p:sp>
        <p:nvSpPr>
          <p:cNvPr id="53" name="TextBox 52">
            <a:extLst>
              <a:ext uri="{FF2B5EF4-FFF2-40B4-BE49-F238E27FC236}">
                <a16:creationId xmlns:a16="http://schemas.microsoft.com/office/drawing/2014/main" id="{20DBD4AC-D400-A2C8-7394-455175E299FC}"/>
              </a:ext>
            </a:extLst>
          </p:cNvPr>
          <p:cNvSpPr txBox="1"/>
          <p:nvPr/>
        </p:nvSpPr>
        <p:spPr>
          <a:xfrm>
            <a:off x="7591784" y="3462538"/>
            <a:ext cx="1519667" cy="400110"/>
          </a:xfrm>
          <a:prstGeom prst="rect">
            <a:avLst/>
          </a:prstGeom>
          <a:noFill/>
        </p:spPr>
        <p:txBody>
          <a:bodyPr wrap="square" rtlCol="0">
            <a:spAutoFit/>
          </a:bodyPr>
          <a:lstStyle/>
          <a:p>
            <a:r>
              <a:rPr lang="en-US" sz="2000" dirty="0">
                <a:solidFill>
                  <a:srgbClr val="C00000"/>
                </a:solidFill>
                <a:latin typeface="Times New Roman" panose="02020603050405020304" pitchFamily="18" charset="0"/>
                <a:cs typeface="Times New Roman" panose="02020603050405020304" pitchFamily="18" charset="0"/>
              </a:rPr>
              <a:t>.MP4 File</a:t>
            </a:r>
          </a:p>
        </p:txBody>
      </p:sp>
      <p:pic>
        <p:nvPicPr>
          <p:cNvPr id="54" name="Picture 53">
            <a:extLst>
              <a:ext uri="{FF2B5EF4-FFF2-40B4-BE49-F238E27FC236}">
                <a16:creationId xmlns:a16="http://schemas.microsoft.com/office/drawing/2014/main" id="{82E01197-13DD-D99C-377B-1777DFE6AFC2}"/>
              </a:ext>
            </a:extLst>
          </p:cNvPr>
          <p:cNvPicPr>
            <a:picLocks noChangeAspect="1"/>
          </p:cNvPicPr>
          <p:nvPr/>
        </p:nvPicPr>
        <p:blipFill>
          <a:blip r:embed="rId6"/>
          <a:stretch>
            <a:fillRect/>
          </a:stretch>
        </p:blipFill>
        <p:spPr>
          <a:xfrm>
            <a:off x="8927303" y="4917079"/>
            <a:ext cx="569180" cy="613388"/>
          </a:xfrm>
          <a:prstGeom prst="rect">
            <a:avLst/>
          </a:prstGeom>
        </p:spPr>
      </p:pic>
      <p:pic>
        <p:nvPicPr>
          <p:cNvPr id="55" name="Picture 54">
            <a:extLst>
              <a:ext uri="{FF2B5EF4-FFF2-40B4-BE49-F238E27FC236}">
                <a16:creationId xmlns:a16="http://schemas.microsoft.com/office/drawing/2014/main" id="{9A46C91C-84EA-7235-2056-FC8E5360E643}"/>
              </a:ext>
            </a:extLst>
          </p:cNvPr>
          <p:cNvPicPr>
            <a:picLocks noChangeAspect="1"/>
          </p:cNvPicPr>
          <p:nvPr/>
        </p:nvPicPr>
        <p:blipFill>
          <a:blip r:embed="rId7"/>
          <a:stretch>
            <a:fillRect/>
          </a:stretch>
        </p:blipFill>
        <p:spPr>
          <a:xfrm>
            <a:off x="8269818" y="4336258"/>
            <a:ext cx="1679730" cy="413905"/>
          </a:xfrm>
          <a:prstGeom prst="rect">
            <a:avLst/>
          </a:prstGeom>
        </p:spPr>
      </p:pic>
      <p:pic>
        <p:nvPicPr>
          <p:cNvPr id="56" name="Picture 55">
            <a:extLst>
              <a:ext uri="{FF2B5EF4-FFF2-40B4-BE49-F238E27FC236}">
                <a16:creationId xmlns:a16="http://schemas.microsoft.com/office/drawing/2014/main" id="{D04F4FA7-534C-8EB6-AE47-D23A76680228}"/>
              </a:ext>
            </a:extLst>
          </p:cNvPr>
          <p:cNvPicPr>
            <a:picLocks noChangeAspect="1"/>
          </p:cNvPicPr>
          <p:nvPr/>
        </p:nvPicPr>
        <p:blipFill>
          <a:blip r:embed="rId8"/>
          <a:stretch>
            <a:fillRect/>
          </a:stretch>
        </p:blipFill>
        <p:spPr>
          <a:xfrm>
            <a:off x="6293721" y="4293630"/>
            <a:ext cx="1575093" cy="466988"/>
          </a:xfrm>
          <a:prstGeom prst="rect">
            <a:avLst/>
          </a:prstGeom>
        </p:spPr>
      </p:pic>
      <p:cxnSp>
        <p:nvCxnSpPr>
          <p:cNvPr id="57" name="Straight Arrow Connector 56">
            <a:extLst>
              <a:ext uri="{FF2B5EF4-FFF2-40B4-BE49-F238E27FC236}">
                <a16:creationId xmlns:a16="http://schemas.microsoft.com/office/drawing/2014/main" id="{38371A23-7F94-3842-72F9-DAAE75F95119}"/>
              </a:ext>
            </a:extLst>
          </p:cNvPr>
          <p:cNvCxnSpPr>
            <a:cxnSpLocks/>
          </p:cNvCxnSpPr>
          <p:nvPr/>
        </p:nvCxnSpPr>
        <p:spPr>
          <a:xfrm flipH="1">
            <a:off x="7591784" y="3844516"/>
            <a:ext cx="564519" cy="37931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B93D3F65-BAF0-B8F6-F094-18AEC272575B}"/>
              </a:ext>
            </a:extLst>
          </p:cNvPr>
          <p:cNvCxnSpPr>
            <a:cxnSpLocks/>
          </p:cNvCxnSpPr>
          <p:nvPr/>
        </p:nvCxnSpPr>
        <p:spPr>
          <a:xfrm>
            <a:off x="8138190" y="3846601"/>
            <a:ext cx="537243" cy="37326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a16="http://schemas.microsoft.com/office/drawing/2014/main" id="{D29367E3-9448-43B6-1C0F-9345ED25991C}"/>
              </a:ext>
            </a:extLst>
          </p:cNvPr>
          <p:cNvPicPr>
            <a:picLocks noChangeAspect="1"/>
          </p:cNvPicPr>
          <p:nvPr/>
        </p:nvPicPr>
        <p:blipFill>
          <a:blip r:embed="rId7"/>
          <a:stretch>
            <a:fillRect/>
          </a:stretch>
        </p:blipFill>
        <p:spPr>
          <a:xfrm>
            <a:off x="5690437" y="5134184"/>
            <a:ext cx="1679730" cy="413905"/>
          </a:xfrm>
          <a:prstGeom prst="rect">
            <a:avLst/>
          </a:prstGeom>
        </p:spPr>
      </p:pic>
      <p:sp>
        <p:nvSpPr>
          <p:cNvPr id="60" name="TextBox 59">
            <a:extLst>
              <a:ext uri="{FF2B5EF4-FFF2-40B4-BE49-F238E27FC236}">
                <a16:creationId xmlns:a16="http://schemas.microsoft.com/office/drawing/2014/main" id="{55EF1DBB-3B01-7C0C-831C-EB103685BA15}"/>
              </a:ext>
            </a:extLst>
          </p:cNvPr>
          <p:cNvSpPr txBox="1"/>
          <p:nvPr/>
        </p:nvSpPr>
        <p:spPr>
          <a:xfrm>
            <a:off x="8596854" y="5642320"/>
            <a:ext cx="1519667" cy="400110"/>
          </a:xfrm>
          <a:prstGeom prst="rect">
            <a:avLst/>
          </a:prstGeom>
          <a:noFill/>
        </p:spPr>
        <p:txBody>
          <a:bodyPr wrap="square" rtlCol="0">
            <a:spAutoFit/>
          </a:bodyPr>
          <a:lstStyle/>
          <a:p>
            <a:r>
              <a:rPr lang="en-US" sz="2000" dirty="0">
                <a:solidFill>
                  <a:srgbClr val="C00000"/>
                </a:solidFill>
                <a:latin typeface="Times New Roman" panose="02020603050405020304" pitchFamily="18" charset="0"/>
                <a:cs typeface="Times New Roman" panose="02020603050405020304" pitchFamily="18" charset="0"/>
              </a:rPr>
              <a:t>Video Quiz</a:t>
            </a:r>
          </a:p>
        </p:txBody>
      </p:sp>
      <p:cxnSp>
        <p:nvCxnSpPr>
          <p:cNvPr id="61" name="Straight Arrow Connector 60">
            <a:extLst>
              <a:ext uri="{FF2B5EF4-FFF2-40B4-BE49-F238E27FC236}">
                <a16:creationId xmlns:a16="http://schemas.microsoft.com/office/drawing/2014/main" id="{93D74B60-79CC-A5D5-4869-0798A6E738C3}"/>
              </a:ext>
            </a:extLst>
          </p:cNvPr>
          <p:cNvCxnSpPr>
            <a:cxnSpLocks/>
          </p:cNvCxnSpPr>
          <p:nvPr/>
        </p:nvCxnSpPr>
        <p:spPr>
          <a:xfrm flipH="1">
            <a:off x="6648502" y="4746716"/>
            <a:ext cx="564519" cy="37931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4063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69241" y="57892"/>
            <a:ext cx="3813865" cy="584775"/>
          </a:xfrm>
          <a:prstGeom prst="rect">
            <a:avLst/>
          </a:prstGeom>
          <a:noFill/>
        </p:spPr>
        <p:txBody>
          <a:bodyPr wrap="none" rtlCol="0">
            <a:spAutoFit/>
          </a:bodyPr>
          <a:lstStyle/>
          <a:p>
            <a:r>
              <a:rPr lang="en-US" sz="3200" dirty="0">
                <a:solidFill>
                  <a:srgbClr val="0070C0"/>
                </a:solidFill>
                <a:latin typeface="Times New Roman" panose="02020603050405020304" pitchFamily="18" charset="0"/>
                <a:cs typeface="Times New Roman" panose="02020603050405020304" pitchFamily="18" charset="0"/>
              </a:rPr>
              <a:t>How to Create Videos</a:t>
            </a:r>
          </a:p>
        </p:txBody>
      </p:sp>
      <p:pic>
        <p:nvPicPr>
          <p:cNvPr id="11" name="Picture 10">
            <a:extLst>
              <a:ext uri="{FF2B5EF4-FFF2-40B4-BE49-F238E27FC236}">
                <a16:creationId xmlns:a16="http://schemas.microsoft.com/office/drawing/2014/main" id="{FFFF11F6-63EB-4FBC-3BAB-D57BA34E2C41}"/>
              </a:ext>
            </a:extLst>
          </p:cNvPr>
          <p:cNvPicPr>
            <a:picLocks noChangeAspect="1"/>
          </p:cNvPicPr>
          <p:nvPr/>
        </p:nvPicPr>
        <p:blipFill>
          <a:blip r:embed="rId2"/>
          <a:stretch>
            <a:fillRect/>
          </a:stretch>
        </p:blipFill>
        <p:spPr>
          <a:xfrm>
            <a:off x="38100" y="0"/>
            <a:ext cx="969828" cy="1175152"/>
          </a:xfrm>
          <a:prstGeom prst="rect">
            <a:avLst/>
          </a:prstGeom>
        </p:spPr>
      </p:pic>
      <p:sp>
        <p:nvSpPr>
          <p:cNvPr id="42" name="TextBox 41">
            <a:extLst>
              <a:ext uri="{FF2B5EF4-FFF2-40B4-BE49-F238E27FC236}">
                <a16:creationId xmlns:a16="http://schemas.microsoft.com/office/drawing/2014/main" id="{5B6CB669-101C-FAFB-A2FF-BEB2C5EC1123}"/>
              </a:ext>
            </a:extLst>
          </p:cNvPr>
          <p:cNvSpPr txBox="1"/>
          <p:nvPr/>
        </p:nvSpPr>
        <p:spPr>
          <a:xfrm>
            <a:off x="4926885" y="283969"/>
            <a:ext cx="3671348" cy="1323439"/>
          </a:xfrm>
          <a:prstGeom prst="rect">
            <a:avLst/>
          </a:prstGeom>
          <a:noFill/>
        </p:spPr>
        <p:txBody>
          <a:bodyPr wrap="square" rtlCol="0">
            <a:spAutoFit/>
          </a:bodyPr>
          <a:lstStyle/>
          <a:p>
            <a:pPr algn="ctr"/>
            <a:r>
              <a:rPr lang="en-US" sz="2000" dirty="0">
                <a:solidFill>
                  <a:srgbClr val="C00000"/>
                </a:solidFill>
                <a:latin typeface="Times New Roman" panose="02020603050405020304" pitchFamily="18" charset="0"/>
                <a:cs typeface="Times New Roman" panose="02020603050405020304" pitchFamily="18" charset="0"/>
              </a:rPr>
              <a:t>Voice over PPT Video of a Print</a:t>
            </a:r>
          </a:p>
          <a:p>
            <a:pPr algn="ctr"/>
            <a:r>
              <a:rPr lang="en-US" sz="2000" dirty="0">
                <a:solidFill>
                  <a:srgbClr val="C00000"/>
                </a:solidFill>
                <a:latin typeface="Times New Roman" panose="02020603050405020304" pitchFamily="18" charset="0"/>
                <a:cs typeface="Times New Roman" panose="02020603050405020304" pitchFamily="18" charset="0"/>
              </a:rPr>
              <a:t>Recording Computer Screen</a:t>
            </a:r>
          </a:p>
          <a:p>
            <a:pPr algn="ctr"/>
            <a:r>
              <a:rPr lang="en-US" sz="2000" dirty="0">
                <a:solidFill>
                  <a:srgbClr val="C00000"/>
                </a:solidFill>
                <a:latin typeface="Times New Roman" panose="02020603050405020304" pitchFamily="18" charset="0"/>
                <a:cs typeface="Times New Roman" panose="02020603050405020304" pitchFamily="18" charset="0"/>
              </a:rPr>
              <a:t>Recording voice as you annotate</a:t>
            </a:r>
          </a:p>
          <a:p>
            <a:pPr algn="ctr"/>
            <a:r>
              <a:rPr lang="en-US" sz="2000" dirty="0">
                <a:solidFill>
                  <a:srgbClr val="C00000"/>
                </a:solidFill>
                <a:latin typeface="Times New Roman" panose="02020603050405020304" pitchFamily="18" charset="0"/>
                <a:cs typeface="Times New Roman" panose="02020603050405020304" pitchFamily="18" charset="0"/>
              </a:rPr>
              <a:t>(Wacom tablet or mouse)</a:t>
            </a:r>
          </a:p>
        </p:txBody>
      </p:sp>
      <p:pic>
        <p:nvPicPr>
          <p:cNvPr id="44" name="Picture 43">
            <a:extLst>
              <a:ext uri="{FF2B5EF4-FFF2-40B4-BE49-F238E27FC236}">
                <a16:creationId xmlns:a16="http://schemas.microsoft.com/office/drawing/2014/main" id="{F6313958-A1B5-98FE-5ADA-705FADBE5310}"/>
              </a:ext>
            </a:extLst>
          </p:cNvPr>
          <p:cNvPicPr>
            <a:picLocks noChangeAspect="1"/>
          </p:cNvPicPr>
          <p:nvPr/>
        </p:nvPicPr>
        <p:blipFill>
          <a:blip r:embed="rId3"/>
          <a:stretch>
            <a:fillRect/>
          </a:stretch>
        </p:blipFill>
        <p:spPr>
          <a:xfrm>
            <a:off x="4084631" y="2418541"/>
            <a:ext cx="1838338" cy="280990"/>
          </a:xfrm>
          <a:prstGeom prst="rect">
            <a:avLst/>
          </a:prstGeom>
        </p:spPr>
      </p:pic>
      <p:pic>
        <p:nvPicPr>
          <p:cNvPr id="45" name="Picture 44">
            <a:extLst>
              <a:ext uri="{FF2B5EF4-FFF2-40B4-BE49-F238E27FC236}">
                <a16:creationId xmlns:a16="http://schemas.microsoft.com/office/drawing/2014/main" id="{ADBAC495-3534-D4FC-88EC-3D2C3F10DB1E}"/>
              </a:ext>
            </a:extLst>
          </p:cNvPr>
          <p:cNvPicPr>
            <a:picLocks noChangeAspect="1"/>
          </p:cNvPicPr>
          <p:nvPr/>
        </p:nvPicPr>
        <p:blipFill>
          <a:blip r:embed="rId4"/>
          <a:stretch>
            <a:fillRect/>
          </a:stretch>
        </p:blipFill>
        <p:spPr>
          <a:xfrm>
            <a:off x="4195759" y="2937474"/>
            <a:ext cx="1679148" cy="400110"/>
          </a:xfrm>
          <a:prstGeom prst="rect">
            <a:avLst/>
          </a:prstGeom>
        </p:spPr>
      </p:pic>
      <p:pic>
        <p:nvPicPr>
          <p:cNvPr id="47" name="Picture 46">
            <a:extLst>
              <a:ext uri="{FF2B5EF4-FFF2-40B4-BE49-F238E27FC236}">
                <a16:creationId xmlns:a16="http://schemas.microsoft.com/office/drawing/2014/main" id="{3E9A724D-12EC-F3EC-6015-295AA8696166}"/>
              </a:ext>
            </a:extLst>
          </p:cNvPr>
          <p:cNvPicPr>
            <a:picLocks noChangeAspect="1"/>
          </p:cNvPicPr>
          <p:nvPr/>
        </p:nvPicPr>
        <p:blipFill>
          <a:blip r:embed="rId5"/>
          <a:stretch>
            <a:fillRect/>
          </a:stretch>
        </p:blipFill>
        <p:spPr>
          <a:xfrm>
            <a:off x="6368066" y="2398048"/>
            <a:ext cx="1280936" cy="494396"/>
          </a:xfrm>
          <a:prstGeom prst="rect">
            <a:avLst/>
          </a:prstGeom>
        </p:spPr>
      </p:pic>
      <p:pic>
        <p:nvPicPr>
          <p:cNvPr id="48" name="Picture 47">
            <a:extLst>
              <a:ext uri="{FF2B5EF4-FFF2-40B4-BE49-F238E27FC236}">
                <a16:creationId xmlns:a16="http://schemas.microsoft.com/office/drawing/2014/main" id="{64A7D18B-74D4-927B-C70F-12153E4D037B}"/>
              </a:ext>
            </a:extLst>
          </p:cNvPr>
          <p:cNvPicPr>
            <a:picLocks noChangeAspect="1"/>
          </p:cNvPicPr>
          <p:nvPr/>
        </p:nvPicPr>
        <p:blipFill>
          <a:blip r:embed="rId6"/>
          <a:stretch>
            <a:fillRect/>
          </a:stretch>
        </p:blipFill>
        <p:spPr>
          <a:xfrm>
            <a:off x="8094099" y="2460601"/>
            <a:ext cx="1498672" cy="369290"/>
          </a:xfrm>
          <a:prstGeom prst="rect">
            <a:avLst/>
          </a:prstGeom>
        </p:spPr>
      </p:pic>
      <p:pic>
        <p:nvPicPr>
          <p:cNvPr id="49" name="Picture 48">
            <a:extLst>
              <a:ext uri="{FF2B5EF4-FFF2-40B4-BE49-F238E27FC236}">
                <a16:creationId xmlns:a16="http://schemas.microsoft.com/office/drawing/2014/main" id="{4A89F3E4-1DED-3D7A-1C05-614EF7030BCC}"/>
              </a:ext>
            </a:extLst>
          </p:cNvPr>
          <p:cNvPicPr>
            <a:picLocks noChangeAspect="1"/>
          </p:cNvPicPr>
          <p:nvPr/>
        </p:nvPicPr>
        <p:blipFill>
          <a:blip r:embed="rId7"/>
          <a:stretch>
            <a:fillRect/>
          </a:stretch>
        </p:blipFill>
        <p:spPr>
          <a:xfrm>
            <a:off x="8675148" y="2924251"/>
            <a:ext cx="569180" cy="613388"/>
          </a:xfrm>
          <a:prstGeom prst="rect">
            <a:avLst/>
          </a:prstGeom>
        </p:spPr>
      </p:pic>
      <p:sp>
        <p:nvSpPr>
          <p:cNvPr id="53" name="TextBox 52">
            <a:extLst>
              <a:ext uri="{FF2B5EF4-FFF2-40B4-BE49-F238E27FC236}">
                <a16:creationId xmlns:a16="http://schemas.microsoft.com/office/drawing/2014/main" id="{20DBD4AC-D400-A2C8-7394-455175E299FC}"/>
              </a:ext>
            </a:extLst>
          </p:cNvPr>
          <p:cNvSpPr txBox="1"/>
          <p:nvPr/>
        </p:nvSpPr>
        <p:spPr>
          <a:xfrm>
            <a:off x="6402374" y="3745637"/>
            <a:ext cx="1519667" cy="400110"/>
          </a:xfrm>
          <a:prstGeom prst="rect">
            <a:avLst/>
          </a:prstGeom>
          <a:noFill/>
        </p:spPr>
        <p:txBody>
          <a:bodyPr wrap="square" rtlCol="0">
            <a:spAutoFit/>
          </a:bodyPr>
          <a:lstStyle/>
          <a:p>
            <a:r>
              <a:rPr lang="en-US" sz="2000" dirty="0">
                <a:solidFill>
                  <a:srgbClr val="C00000"/>
                </a:solidFill>
                <a:latin typeface="Times New Roman" panose="02020603050405020304" pitchFamily="18" charset="0"/>
                <a:cs typeface="Times New Roman" panose="02020603050405020304" pitchFamily="18" charset="0"/>
              </a:rPr>
              <a:t>.MP4 File</a:t>
            </a:r>
          </a:p>
        </p:txBody>
      </p:sp>
      <p:pic>
        <p:nvPicPr>
          <p:cNvPr id="54" name="Picture 53">
            <a:extLst>
              <a:ext uri="{FF2B5EF4-FFF2-40B4-BE49-F238E27FC236}">
                <a16:creationId xmlns:a16="http://schemas.microsoft.com/office/drawing/2014/main" id="{82E01197-13DD-D99C-377B-1777DFE6AFC2}"/>
              </a:ext>
            </a:extLst>
          </p:cNvPr>
          <p:cNvPicPr>
            <a:picLocks noChangeAspect="1"/>
          </p:cNvPicPr>
          <p:nvPr/>
        </p:nvPicPr>
        <p:blipFill>
          <a:blip r:embed="rId7"/>
          <a:stretch>
            <a:fillRect/>
          </a:stretch>
        </p:blipFill>
        <p:spPr>
          <a:xfrm>
            <a:off x="7737893" y="5200178"/>
            <a:ext cx="569180" cy="613388"/>
          </a:xfrm>
          <a:prstGeom prst="rect">
            <a:avLst/>
          </a:prstGeom>
        </p:spPr>
      </p:pic>
      <p:pic>
        <p:nvPicPr>
          <p:cNvPr id="55" name="Picture 54">
            <a:extLst>
              <a:ext uri="{FF2B5EF4-FFF2-40B4-BE49-F238E27FC236}">
                <a16:creationId xmlns:a16="http://schemas.microsoft.com/office/drawing/2014/main" id="{9A46C91C-84EA-7235-2056-FC8E5360E643}"/>
              </a:ext>
            </a:extLst>
          </p:cNvPr>
          <p:cNvPicPr>
            <a:picLocks noChangeAspect="1"/>
          </p:cNvPicPr>
          <p:nvPr/>
        </p:nvPicPr>
        <p:blipFill>
          <a:blip r:embed="rId6"/>
          <a:stretch>
            <a:fillRect/>
          </a:stretch>
        </p:blipFill>
        <p:spPr>
          <a:xfrm>
            <a:off x="7080408" y="4619357"/>
            <a:ext cx="1679730" cy="413905"/>
          </a:xfrm>
          <a:prstGeom prst="rect">
            <a:avLst/>
          </a:prstGeom>
        </p:spPr>
      </p:pic>
      <p:pic>
        <p:nvPicPr>
          <p:cNvPr id="56" name="Picture 55">
            <a:extLst>
              <a:ext uri="{FF2B5EF4-FFF2-40B4-BE49-F238E27FC236}">
                <a16:creationId xmlns:a16="http://schemas.microsoft.com/office/drawing/2014/main" id="{D04F4FA7-534C-8EB6-AE47-D23A76680228}"/>
              </a:ext>
            </a:extLst>
          </p:cNvPr>
          <p:cNvPicPr>
            <a:picLocks noChangeAspect="1"/>
          </p:cNvPicPr>
          <p:nvPr/>
        </p:nvPicPr>
        <p:blipFill>
          <a:blip r:embed="rId8"/>
          <a:stretch>
            <a:fillRect/>
          </a:stretch>
        </p:blipFill>
        <p:spPr>
          <a:xfrm>
            <a:off x="5104311" y="4576729"/>
            <a:ext cx="1575093" cy="466988"/>
          </a:xfrm>
          <a:prstGeom prst="rect">
            <a:avLst/>
          </a:prstGeom>
        </p:spPr>
      </p:pic>
      <p:cxnSp>
        <p:nvCxnSpPr>
          <p:cNvPr id="57" name="Straight Arrow Connector 56">
            <a:extLst>
              <a:ext uri="{FF2B5EF4-FFF2-40B4-BE49-F238E27FC236}">
                <a16:creationId xmlns:a16="http://schemas.microsoft.com/office/drawing/2014/main" id="{38371A23-7F94-3842-72F9-DAAE75F95119}"/>
              </a:ext>
            </a:extLst>
          </p:cNvPr>
          <p:cNvCxnSpPr>
            <a:cxnSpLocks/>
          </p:cNvCxnSpPr>
          <p:nvPr/>
        </p:nvCxnSpPr>
        <p:spPr>
          <a:xfrm flipH="1">
            <a:off x="6402374" y="4127615"/>
            <a:ext cx="564519" cy="37931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B93D3F65-BAF0-B8F6-F094-18AEC272575B}"/>
              </a:ext>
            </a:extLst>
          </p:cNvPr>
          <p:cNvCxnSpPr>
            <a:cxnSpLocks/>
          </p:cNvCxnSpPr>
          <p:nvPr/>
        </p:nvCxnSpPr>
        <p:spPr>
          <a:xfrm>
            <a:off x="6948780" y="4129700"/>
            <a:ext cx="537243" cy="37326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a16="http://schemas.microsoft.com/office/drawing/2014/main" id="{D29367E3-9448-43B6-1C0F-9345ED25991C}"/>
              </a:ext>
            </a:extLst>
          </p:cNvPr>
          <p:cNvPicPr>
            <a:picLocks noChangeAspect="1"/>
          </p:cNvPicPr>
          <p:nvPr/>
        </p:nvPicPr>
        <p:blipFill>
          <a:blip r:embed="rId6"/>
          <a:stretch>
            <a:fillRect/>
          </a:stretch>
        </p:blipFill>
        <p:spPr>
          <a:xfrm>
            <a:off x="4501027" y="5417283"/>
            <a:ext cx="1679730" cy="413905"/>
          </a:xfrm>
          <a:prstGeom prst="rect">
            <a:avLst/>
          </a:prstGeom>
        </p:spPr>
      </p:pic>
      <p:sp>
        <p:nvSpPr>
          <p:cNvPr id="60" name="TextBox 59">
            <a:extLst>
              <a:ext uri="{FF2B5EF4-FFF2-40B4-BE49-F238E27FC236}">
                <a16:creationId xmlns:a16="http://schemas.microsoft.com/office/drawing/2014/main" id="{55EF1DBB-3B01-7C0C-831C-EB103685BA15}"/>
              </a:ext>
            </a:extLst>
          </p:cNvPr>
          <p:cNvSpPr txBox="1"/>
          <p:nvPr/>
        </p:nvSpPr>
        <p:spPr>
          <a:xfrm>
            <a:off x="7407444" y="5925419"/>
            <a:ext cx="1519667" cy="400110"/>
          </a:xfrm>
          <a:prstGeom prst="rect">
            <a:avLst/>
          </a:prstGeom>
          <a:noFill/>
        </p:spPr>
        <p:txBody>
          <a:bodyPr wrap="square" rtlCol="0">
            <a:spAutoFit/>
          </a:bodyPr>
          <a:lstStyle/>
          <a:p>
            <a:r>
              <a:rPr lang="en-US" sz="2000" dirty="0">
                <a:solidFill>
                  <a:srgbClr val="C00000"/>
                </a:solidFill>
                <a:latin typeface="Times New Roman" panose="02020603050405020304" pitchFamily="18" charset="0"/>
                <a:cs typeface="Times New Roman" panose="02020603050405020304" pitchFamily="18" charset="0"/>
              </a:rPr>
              <a:t>Video Quiz</a:t>
            </a:r>
          </a:p>
        </p:txBody>
      </p:sp>
      <p:cxnSp>
        <p:nvCxnSpPr>
          <p:cNvPr id="61" name="Straight Arrow Connector 60">
            <a:extLst>
              <a:ext uri="{FF2B5EF4-FFF2-40B4-BE49-F238E27FC236}">
                <a16:creationId xmlns:a16="http://schemas.microsoft.com/office/drawing/2014/main" id="{93D74B60-79CC-A5D5-4869-0798A6E738C3}"/>
              </a:ext>
            </a:extLst>
          </p:cNvPr>
          <p:cNvCxnSpPr>
            <a:cxnSpLocks/>
          </p:cNvCxnSpPr>
          <p:nvPr/>
        </p:nvCxnSpPr>
        <p:spPr>
          <a:xfrm flipH="1">
            <a:off x="5459092" y="5029815"/>
            <a:ext cx="564519" cy="37931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3B908AC-DD9D-F567-2618-81028B302D7D}"/>
              </a:ext>
            </a:extLst>
          </p:cNvPr>
          <p:cNvPicPr>
            <a:picLocks noChangeAspect="1"/>
          </p:cNvPicPr>
          <p:nvPr/>
        </p:nvPicPr>
        <p:blipFill>
          <a:blip r:embed="rId9"/>
          <a:stretch>
            <a:fillRect/>
          </a:stretch>
        </p:blipFill>
        <p:spPr>
          <a:xfrm>
            <a:off x="5890258" y="1640162"/>
            <a:ext cx="523879" cy="528641"/>
          </a:xfrm>
          <a:prstGeom prst="rect">
            <a:avLst/>
          </a:prstGeom>
        </p:spPr>
      </p:pic>
      <p:pic>
        <p:nvPicPr>
          <p:cNvPr id="6" name="Picture 5">
            <a:extLst>
              <a:ext uri="{FF2B5EF4-FFF2-40B4-BE49-F238E27FC236}">
                <a16:creationId xmlns:a16="http://schemas.microsoft.com/office/drawing/2014/main" id="{EB23348E-2CD7-0D48-FEC0-6EEFED1DC3DB}"/>
              </a:ext>
            </a:extLst>
          </p:cNvPr>
          <p:cNvPicPr>
            <a:picLocks noChangeAspect="1"/>
          </p:cNvPicPr>
          <p:nvPr/>
        </p:nvPicPr>
        <p:blipFill>
          <a:blip r:embed="rId10"/>
          <a:stretch>
            <a:fillRect/>
          </a:stretch>
        </p:blipFill>
        <p:spPr>
          <a:xfrm>
            <a:off x="6908502" y="1578162"/>
            <a:ext cx="1072554" cy="707886"/>
          </a:xfrm>
          <a:prstGeom prst="rect">
            <a:avLst/>
          </a:prstGeom>
        </p:spPr>
      </p:pic>
      <p:sp>
        <p:nvSpPr>
          <p:cNvPr id="2" name="TextBox 1">
            <a:extLst>
              <a:ext uri="{FF2B5EF4-FFF2-40B4-BE49-F238E27FC236}">
                <a16:creationId xmlns:a16="http://schemas.microsoft.com/office/drawing/2014/main" id="{C5CCDDF0-7131-8CA0-B05B-7D6F6E47BE3F}"/>
              </a:ext>
            </a:extLst>
          </p:cNvPr>
          <p:cNvSpPr txBox="1"/>
          <p:nvPr/>
        </p:nvSpPr>
        <p:spPr>
          <a:xfrm>
            <a:off x="8307073" y="3537639"/>
            <a:ext cx="1519667" cy="400110"/>
          </a:xfrm>
          <a:prstGeom prst="rect">
            <a:avLst/>
          </a:prstGeom>
          <a:noFill/>
        </p:spPr>
        <p:txBody>
          <a:bodyPr wrap="square" rtlCol="0">
            <a:spAutoFit/>
          </a:bodyPr>
          <a:lstStyle/>
          <a:p>
            <a:r>
              <a:rPr lang="en-US" sz="2000" dirty="0">
                <a:solidFill>
                  <a:srgbClr val="C00000"/>
                </a:solidFill>
                <a:latin typeface="Times New Roman" panose="02020603050405020304" pitchFamily="18" charset="0"/>
                <a:cs typeface="Times New Roman" panose="02020603050405020304" pitchFamily="18" charset="0"/>
              </a:rPr>
              <a:t>Video Quiz</a:t>
            </a:r>
          </a:p>
        </p:txBody>
      </p:sp>
    </p:spTree>
    <p:extLst>
      <p:ext uri="{BB962C8B-B14F-4D97-AF65-F5344CB8AC3E}">
        <p14:creationId xmlns:p14="http://schemas.microsoft.com/office/powerpoint/2010/main" val="1071712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12638" y="1327945"/>
            <a:ext cx="4913397" cy="5324535"/>
          </a:xfrm>
          <a:prstGeom prst="rect">
            <a:avLst/>
          </a:prstGeom>
          <a:noFill/>
        </p:spPr>
        <p:txBody>
          <a:bodyPr wrap="square" rtlCol="0">
            <a:spAutoFit/>
          </a:bodyPr>
          <a:lstStyle/>
          <a:p>
            <a:r>
              <a:rPr lang="en-US" sz="2000" dirty="0">
                <a:solidFill>
                  <a:srgbClr val="0070C0"/>
                </a:solidFill>
                <a:latin typeface="Times New Roman" panose="02020603050405020304" pitchFamily="18" charset="0"/>
                <a:cs typeface="Times New Roman" panose="02020603050405020304" pitchFamily="18" charset="0"/>
              </a:rPr>
              <a:t>Independent Learning Objects are posted in an LMS for student access.  These objects can be viewed in any sequence.  The upper left graphic shows a video that was shot with a camera, explaining a single acting pneumatic cylinder.</a:t>
            </a:r>
          </a:p>
          <a:p>
            <a:endParaRPr lang="en-US" sz="2000" dirty="0">
              <a:solidFill>
                <a:srgbClr val="0070C0"/>
              </a:solidFill>
              <a:latin typeface="Times New Roman" panose="02020603050405020304" pitchFamily="18" charset="0"/>
              <a:cs typeface="Times New Roman" panose="02020603050405020304" pitchFamily="18" charset="0"/>
            </a:endParaRPr>
          </a:p>
          <a:p>
            <a:r>
              <a:rPr lang="en-US" sz="2000" dirty="0">
                <a:solidFill>
                  <a:srgbClr val="0070C0"/>
                </a:solidFill>
                <a:latin typeface="Times New Roman" panose="02020603050405020304" pitchFamily="18" charset="0"/>
                <a:cs typeface="Times New Roman" panose="02020603050405020304" pitchFamily="18" charset="0"/>
              </a:rPr>
              <a:t>The middle graphic is a PPT that will be converted to a PDF, then posted in the LMS.</a:t>
            </a:r>
          </a:p>
          <a:p>
            <a:endParaRPr lang="en-US" sz="2000" dirty="0">
              <a:solidFill>
                <a:srgbClr val="0070C0"/>
              </a:solidFill>
              <a:latin typeface="Times New Roman" panose="02020603050405020304" pitchFamily="18" charset="0"/>
              <a:cs typeface="Times New Roman" panose="02020603050405020304" pitchFamily="18" charset="0"/>
            </a:endParaRPr>
          </a:p>
          <a:p>
            <a:r>
              <a:rPr lang="en-US" sz="2000" dirty="0">
                <a:solidFill>
                  <a:srgbClr val="0070C0"/>
                </a:solidFill>
                <a:latin typeface="Times New Roman" panose="02020603050405020304" pitchFamily="18" charset="0"/>
                <a:cs typeface="Times New Roman" panose="02020603050405020304" pitchFamily="18" charset="0"/>
              </a:rPr>
              <a:t>The bottom graphic is a voice over PPT, where the graphic was put into PPT, then annotated with a stylus on the computer touch screen.</a:t>
            </a:r>
          </a:p>
          <a:p>
            <a:endParaRPr lang="en-US" sz="2000" dirty="0">
              <a:solidFill>
                <a:srgbClr val="0070C0"/>
              </a:solidFill>
              <a:latin typeface="Times New Roman" panose="02020603050405020304" pitchFamily="18" charset="0"/>
              <a:cs typeface="Times New Roman" panose="02020603050405020304" pitchFamily="18" charset="0"/>
            </a:endParaRPr>
          </a:p>
          <a:p>
            <a:r>
              <a:rPr lang="en-US" sz="2000" dirty="0">
                <a:solidFill>
                  <a:srgbClr val="0070C0"/>
                </a:solidFill>
                <a:latin typeface="Times New Roman" panose="02020603050405020304" pitchFamily="18" charset="0"/>
                <a:cs typeface="Times New Roman" panose="02020603050405020304" pitchFamily="18" charset="0"/>
              </a:rPr>
              <a:t>All of these objects can be viewed on a smart phone, phablet, tablet or computer screen.</a:t>
            </a:r>
          </a:p>
        </p:txBody>
      </p:sp>
      <p:sp>
        <p:nvSpPr>
          <p:cNvPr id="5" name="TextBox 4"/>
          <p:cNvSpPr txBox="1"/>
          <p:nvPr/>
        </p:nvSpPr>
        <p:spPr>
          <a:xfrm>
            <a:off x="1249144" y="34580"/>
            <a:ext cx="8517075" cy="769441"/>
          </a:xfrm>
          <a:prstGeom prst="rect">
            <a:avLst/>
          </a:prstGeom>
          <a:noFill/>
        </p:spPr>
        <p:txBody>
          <a:bodyPr wrap="none" rtlCol="0">
            <a:spAutoFit/>
          </a:bodyPr>
          <a:lstStyle/>
          <a:p>
            <a:r>
              <a:rPr lang="en-US" sz="4400" dirty="0">
                <a:solidFill>
                  <a:srgbClr val="0070C0"/>
                </a:solidFill>
                <a:latin typeface="Times New Roman" panose="02020603050405020304" pitchFamily="18" charset="0"/>
                <a:cs typeface="Times New Roman" panose="02020603050405020304" pitchFamily="18" charset="0"/>
              </a:rPr>
              <a:t>Learning Objects the User Navigates</a:t>
            </a:r>
          </a:p>
        </p:txBody>
      </p:sp>
      <p:pic>
        <p:nvPicPr>
          <p:cNvPr id="3" name="Picture 2">
            <a:extLst>
              <a:ext uri="{FF2B5EF4-FFF2-40B4-BE49-F238E27FC236}">
                <a16:creationId xmlns:a16="http://schemas.microsoft.com/office/drawing/2014/main" id="{80D04C45-612A-45FC-BEAD-1440416B3D99}"/>
              </a:ext>
            </a:extLst>
          </p:cNvPr>
          <p:cNvPicPr>
            <a:picLocks noChangeAspect="1"/>
          </p:cNvPicPr>
          <p:nvPr/>
        </p:nvPicPr>
        <p:blipFill>
          <a:blip r:embed="rId2"/>
          <a:stretch>
            <a:fillRect/>
          </a:stretch>
        </p:blipFill>
        <p:spPr>
          <a:xfrm>
            <a:off x="3267410" y="2920988"/>
            <a:ext cx="3801927" cy="2138451"/>
          </a:xfrm>
          <a:prstGeom prst="rect">
            <a:avLst/>
          </a:prstGeom>
        </p:spPr>
      </p:pic>
      <p:sp>
        <p:nvSpPr>
          <p:cNvPr id="9" name="TextBox 8">
            <a:extLst>
              <a:ext uri="{FF2B5EF4-FFF2-40B4-BE49-F238E27FC236}">
                <a16:creationId xmlns:a16="http://schemas.microsoft.com/office/drawing/2014/main" id="{6582E2AF-5355-416A-A136-1D11C04ABF38}"/>
              </a:ext>
            </a:extLst>
          </p:cNvPr>
          <p:cNvSpPr txBox="1"/>
          <p:nvPr/>
        </p:nvSpPr>
        <p:spPr>
          <a:xfrm>
            <a:off x="1249144" y="1123290"/>
            <a:ext cx="1038233" cy="461665"/>
          </a:xfrm>
          <a:prstGeom prst="rect">
            <a:avLst/>
          </a:prstGeom>
          <a:noFill/>
        </p:spPr>
        <p:txBody>
          <a:bodyPr wrap="none" rtlCol="0">
            <a:spAutoFit/>
          </a:bodyPr>
          <a:lstStyle/>
          <a:p>
            <a:r>
              <a:rPr lang="en-US" sz="2400" dirty="0">
                <a:solidFill>
                  <a:srgbClr val="C00000"/>
                </a:solidFill>
                <a:highlight>
                  <a:srgbClr val="FFFF00"/>
                </a:highlight>
                <a:latin typeface="Times New Roman" panose="02020603050405020304" pitchFamily="18" charset="0"/>
                <a:cs typeface="Times New Roman" panose="02020603050405020304" pitchFamily="18" charset="0"/>
              </a:rPr>
              <a:t>Videos</a:t>
            </a:r>
          </a:p>
        </p:txBody>
      </p:sp>
      <p:sp>
        <p:nvSpPr>
          <p:cNvPr id="10" name="TextBox 9">
            <a:extLst>
              <a:ext uri="{FF2B5EF4-FFF2-40B4-BE49-F238E27FC236}">
                <a16:creationId xmlns:a16="http://schemas.microsoft.com/office/drawing/2014/main" id="{521A8834-FE03-437C-B0CD-C75A13D2D315}"/>
              </a:ext>
            </a:extLst>
          </p:cNvPr>
          <p:cNvSpPr txBox="1"/>
          <p:nvPr/>
        </p:nvSpPr>
        <p:spPr>
          <a:xfrm>
            <a:off x="4769385" y="2459323"/>
            <a:ext cx="1486304" cy="461665"/>
          </a:xfrm>
          <a:prstGeom prst="rect">
            <a:avLst/>
          </a:prstGeom>
          <a:noFill/>
        </p:spPr>
        <p:txBody>
          <a:bodyPr wrap="none" rtlCol="0">
            <a:spAutoFit/>
          </a:bodyPr>
          <a:lstStyle/>
          <a:p>
            <a:r>
              <a:rPr lang="en-US" sz="2400" dirty="0">
                <a:solidFill>
                  <a:srgbClr val="C00000"/>
                </a:solidFill>
                <a:highlight>
                  <a:srgbClr val="FFFF00"/>
                </a:highlight>
                <a:latin typeface="Times New Roman" panose="02020603050405020304" pitchFamily="18" charset="0"/>
                <a:cs typeface="Times New Roman" panose="02020603050405020304" pitchFamily="18" charset="0"/>
              </a:rPr>
              <a:t>PPT/PDFs</a:t>
            </a:r>
          </a:p>
        </p:txBody>
      </p:sp>
      <p:pic>
        <p:nvPicPr>
          <p:cNvPr id="7" name="Picture 6">
            <a:extLst>
              <a:ext uri="{FF2B5EF4-FFF2-40B4-BE49-F238E27FC236}">
                <a16:creationId xmlns:a16="http://schemas.microsoft.com/office/drawing/2014/main" id="{37D8D207-680E-400F-83DB-2E123B4AD415}"/>
              </a:ext>
            </a:extLst>
          </p:cNvPr>
          <p:cNvPicPr>
            <a:picLocks noChangeAspect="1"/>
          </p:cNvPicPr>
          <p:nvPr/>
        </p:nvPicPr>
        <p:blipFill>
          <a:blip r:embed="rId3"/>
          <a:stretch>
            <a:fillRect/>
          </a:stretch>
        </p:blipFill>
        <p:spPr>
          <a:xfrm>
            <a:off x="217992" y="1513008"/>
            <a:ext cx="3049418" cy="1640897"/>
          </a:xfrm>
          <a:prstGeom prst="rect">
            <a:avLst/>
          </a:prstGeom>
        </p:spPr>
      </p:pic>
      <p:pic>
        <p:nvPicPr>
          <p:cNvPr id="12" name="Picture 11">
            <a:extLst>
              <a:ext uri="{FF2B5EF4-FFF2-40B4-BE49-F238E27FC236}">
                <a16:creationId xmlns:a16="http://schemas.microsoft.com/office/drawing/2014/main" id="{EBBECC8B-AB3B-454F-A701-1C38BA350F2F}"/>
              </a:ext>
            </a:extLst>
          </p:cNvPr>
          <p:cNvPicPr>
            <a:picLocks noChangeAspect="1"/>
          </p:cNvPicPr>
          <p:nvPr/>
        </p:nvPicPr>
        <p:blipFill>
          <a:blip r:embed="rId4"/>
          <a:stretch>
            <a:fillRect/>
          </a:stretch>
        </p:blipFill>
        <p:spPr>
          <a:xfrm>
            <a:off x="0" y="4610870"/>
            <a:ext cx="4574754" cy="2247130"/>
          </a:xfrm>
          <a:prstGeom prst="rect">
            <a:avLst/>
          </a:prstGeom>
        </p:spPr>
      </p:pic>
      <p:sp>
        <p:nvSpPr>
          <p:cNvPr id="13" name="TextBox 12">
            <a:extLst>
              <a:ext uri="{FF2B5EF4-FFF2-40B4-BE49-F238E27FC236}">
                <a16:creationId xmlns:a16="http://schemas.microsoft.com/office/drawing/2014/main" id="{221E6F1C-04CF-4204-8BE2-E702EAF89B64}"/>
              </a:ext>
            </a:extLst>
          </p:cNvPr>
          <p:cNvSpPr txBox="1"/>
          <p:nvPr/>
        </p:nvSpPr>
        <p:spPr>
          <a:xfrm>
            <a:off x="454077" y="4265937"/>
            <a:ext cx="2909386" cy="461665"/>
          </a:xfrm>
          <a:prstGeom prst="rect">
            <a:avLst/>
          </a:prstGeom>
          <a:noFill/>
        </p:spPr>
        <p:txBody>
          <a:bodyPr wrap="none" rtlCol="0">
            <a:spAutoFit/>
          </a:bodyPr>
          <a:lstStyle/>
          <a:p>
            <a:r>
              <a:rPr lang="en-US" sz="2400" dirty="0">
                <a:solidFill>
                  <a:srgbClr val="C00000"/>
                </a:solidFill>
                <a:highlight>
                  <a:srgbClr val="FFFF00"/>
                </a:highlight>
                <a:latin typeface="Times New Roman" panose="02020603050405020304" pitchFamily="18" charset="0"/>
                <a:cs typeface="Times New Roman" panose="02020603050405020304" pitchFamily="18" charset="0"/>
              </a:rPr>
              <a:t>Voice over PPT Video</a:t>
            </a:r>
          </a:p>
        </p:txBody>
      </p:sp>
      <p:pic>
        <p:nvPicPr>
          <p:cNvPr id="2" name="Picture 1">
            <a:extLst>
              <a:ext uri="{FF2B5EF4-FFF2-40B4-BE49-F238E27FC236}">
                <a16:creationId xmlns:a16="http://schemas.microsoft.com/office/drawing/2014/main" id="{909C6DCD-53E0-6A63-E691-AB16BDF0962D}"/>
              </a:ext>
            </a:extLst>
          </p:cNvPr>
          <p:cNvPicPr>
            <a:picLocks noChangeAspect="1"/>
          </p:cNvPicPr>
          <p:nvPr/>
        </p:nvPicPr>
        <p:blipFill>
          <a:blip r:embed="rId5"/>
          <a:stretch>
            <a:fillRect/>
          </a:stretch>
        </p:blipFill>
        <p:spPr>
          <a:xfrm>
            <a:off x="38100" y="0"/>
            <a:ext cx="969828" cy="1175152"/>
          </a:xfrm>
          <a:prstGeom prst="rect">
            <a:avLst/>
          </a:prstGeom>
        </p:spPr>
      </p:pic>
    </p:spTree>
    <p:extLst>
      <p:ext uri="{BB962C8B-B14F-4D97-AF65-F5344CB8AC3E}">
        <p14:creationId xmlns:p14="http://schemas.microsoft.com/office/powerpoint/2010/main" val="2890854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69241" y="57892"/>
            <a:ext cx="2991525" cy="584775"/>
          </a:xfrm>
          <a:prstGeom prst="rect">
            <a:avLst/>
          </a:prstGeom>
          <a:noFill/>
        </p:spPr>
        <p:txBody>
          <a:bodyPr wrap="none" rtlCol="0">
            <a:spAutoFit/>
          </a:bodyPr>
          <a:lstStyle/>
          <a:p>
            <a:r>
              <a:rPr lang="en-US" sz="3200" dirty="0">
                <a:solidFill>
                  <a:srgbClr val="0070C0"/>
                </a:solidFill>
                <a:latin typeface="Times New Roman" panose="02020603050405020304" pitchFamily="18" charset="0"/>
                <a:cs typeface="Times New Roman" panose="02020603050405020304" pitchFamily="18" charset="0"/>
              </a:rPr>
              <a:t>Example Videos:</a:t>
            </a:r>
          </a:p>
        </p:txBody>
      </p:sp>
      <p:pic>
        <p:nvPicPr>
          <p:cNvPr id="11" name="Picture 10">
            <a:extLst>
              <a:ext uri="{FF2B5EF4-FFF2-40B4-BE49-F238E27FC236}">
                <a16:creationId xmlns:a16="http://schemas.microsoft.com/office/drawing/2014/main" id="{FFFF11F6-63EB-4FBC-3BAB-D57BA34E2C41}"/>
              </a:ext>
            </a:extLst>
          </p:cNvPr>
          <p:cNvPicPr>
            <a:picLocks noChangeAspect="1"/>
          </p:cNvPicPr>
          <p:nvPr/>
        </p:nvPicPr>
        <p:blipFill>
          <a:blip r:embed="rId2"/>
          <a:stretch>
            <a:fillRect/>
          </a:stretch>
        </p:blipFill>
        <p:spPr>
          <a:xfrm>
            <a:off x="38100" y="0"/>
            <a:ext cx="969828" cy="1175152"/>
          </a:xfrm>
          <a:prstGeom prst="rect">
            <a:avLst/>
          </a:prstGeom>
        </p:spPr>
      </p:pic>
      <p:sp>
        <p:nvSpPr>
          <p:cNvPr id="4" name="TextBox 3">
            <a:extLst>
              <a:ext uri="{FF2B5EF4-FFF2-40B4-BE49-F238E27FC236}">
                <a16:creationId xmlns:a16="http://schemas.microsoft.com/office/drawing/2014/main" id="{0772ECE5-B32C-F28A-8578-1DFA9F971FA8}"/>
              </a:ext>
            </a:extLst>
          </p:cNvPr>
          <p:cNvSpPr txBox="1"/>
          <p:nvPr/>
        </p:nvSpPr>
        <p:spPr>
          <a:xfrm>
            <a:off x="777141" y="1378692"/>
            <a:ext cx="10810395" cy="3046988"/>
          </a:xfrm>
          <a:prstGeom prst="rect">
            <a:avLst/>
          </a:prstGeom>
          <a:noFill/>
        </p:spPr>
        <p:txBody>
          <a:bodyPr wrap="none" rtlCol="0">
            <a:spAutoFit/>
          </a:bodyPr>
          <a:lstStyle/>
          <a:p>
            <a:pPr marL="514350" indent="-514350">
              <a:buAutoNum type="arabicPeriod"/>
            </a:pPr>
            <a:r>
              <a:rPr lang="en-US" sz="3200" dirty="0">
                <a:solidFill>
                  <a:srgbClr val="0070C0"/>
                </a:solidFill>
                <a:latin typeface="Times New Roman" panose="02020603050405020304" pitchFamily="18" charset="0"/>
                <a:cs typeface="Times New Roman" panose="02020603050405020304" pitchFamily="18" charset="0"/>
              </a:rPr>
              <a:t>A video shot in the lab showing how to do something </a:t>
            </a:r>
          </a:p>
          <a:p>
            <a:r>
              <a:rPr lang="en-US" sz="3200" dirty="0">
                <a:solidFill>
                  <a:srgbClr val="0070C0"/>
                </a:solidFill>
                <a:latin typeface="Times New Roman" panose="02020603050405020304" pitchFamily="18" charset="0"/>
                <a:cs typeface="Times New Roman" panose="02020603050405020304" pitchFamily="18" charset="0"/>
              </a:rPr>
              <a:t>	(Video Links on Scaling Project site, Josh Coupling)</a:t>
            </a:r>
          </a:p>
          <a:p>
            <a:endParaRPr lang="en-US" sz="3200" dirty="0">
              <a:solidFill>
                <a:srgbClr val="0070C0"/>
              </a:solidFill>
              <a:latin typeface="Times New Roman" panose="02020603050405020304" pitchFamily="18" charset="0"/>
              <a:cs typeface="Times New Roman" panose="02020603050405020304" pitchFamily="18" charset="0"/>
            </a:endParaRPr>
          </a:p>
          <a:p>
            <a:r>
              <a:rPr lang="en-US" sz="3200" dirty="0">
                <a:solidFill>
                  <a:srgbClr val="0070C0"/>
                </a:solidFill>
                <a:latin typeface="Times New Roman" panose="02020603050405020304" pitchFamily="18" charset="0"/>
                <a:cs typeface="Times New Roman" panose="02020603050405020304" pitchFamily="18" charset="0"/>
              </a:rPr>
              <a:t>2. A screen cam video (</a:t>
            </a:r>
            <a:r>
              <a:rPr lang="en-US" sz="3200" b="0" i="0" u="none" strike="noStrike" dirty="0">
                <a:solidFill>
                  <a:srgbClr val="0070C0"/>
                </a:solidFill>
                <a:effectLst/>
                <a:latin typeface="Times New Roman" panose="02020603050405020304" pitchFamily="18" charset="0"/>
              </a:rPr>
              <a:t>22_0614 AS Basic Electrical Simulation)</a:t>
            </a:r>
            <a:endParaRPr lang="en-US" sz="3200" dirty="0">
              <a:solidFill>
                <a:srgbClr val="0070C0"/>
              </a:solidFill>
              <a:latin typeface="Times New Roman" panose="02020603050405020304" pitchFamily="18" charset="0"/>
              <a:cs typeface="Times New Roman" panose="02020603050405020304" pitchFamily="18" charset="0"/>
            </a:endParaRPr>
          </a:p>
          <a:p>
            <a:pPr marL="514350" indent="-514350">
              <a:buAutoNum type="arabicPeriod"/>
            </a:pPr>
            <a:endParaRPr lang="en-US" sz="3200" dirty="0">
              <a:solidFill>
                <a:srgbClr val="0070C0"/>
              </a:solidFill>
              <a:latin typeface="Times New Roman" panose="02020603050405020304" pitchFamily="18" charset="0"/>
              <a:cs typeface="Times New Roman" panose="02020603050405020304" pitchFamily="18" charset="0"/>
            </a:endParaRPr>
          </a:p>
          <a:p>
            <a:r>
              <a:rPr lang="en-US" sz="3200" dirty="0">
                <a:solidFill>
                  <a:srgbClr val="0070C0"/>
                </a:solidFill>
                <a:latin typeface="Times New Roman" panose="02020603050405020304" pitchFamily="18" charset="0"/>
                <a:cs typeface="Times New Roman" panose="02020603050405020304" pitchFamily="18" charset="0"/>
              </a:rPr>
              <a:t>3. A voice over PPT in Canvas (Voice over PPT with Wacom)</a:t>
            </a:r>
          </a:p>
        </p:txBody>
      </p:sp>
    </p:spTree>
    <p:extLst>
      <p:ext uri="{BB962C8B-B14F-4D97-AF65-F5344CB8AC3E}">
        <p14:creationId xmlns:p14="http://schemas.microsoft.com/office/powerpoint/2010/main" val="1107972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4476" y="1175152"/>
            <a:ext cx="11317111" cy="5584606"/>
          </a:xfrm>
          <a:prstGeom prst="rect">
            <a:avLst/>
          </a:prstGeom>
          <a:noFill/>
        </p:spPr>
        <p:txBody>
          <a:bodyPr wrap="square" rtlCol="0">
            <a:spAutoFit/>
          </a:bodyPr>
          <a:lstStyle/>
          <a:p>
            <a:pPr>
              <a:lnSpc>
                <a:spcPct val="150000"/>
              </a:lnSpc>
            </a:pPr>
            <a:r>
              <a:rPr lang="en-US" sz="2000" dirty="0">
                <a:solidFill>
                  <a:srgbClr val="0070C0"/>
                </a:solidFill>
              </a:rPr>
              <a:t>Training topics for this training session:</a:t>
            </a:r>
          </a:p>
          <a:p>
            <a:pPr marL="342900" indent="-342900">
              <a:lnSpc>
                <a:spcPct val="150000"/>
              </a:lnSpc>
              <a:buAutoNum type="arabicPeriod"/>
            </a:pPr>
            <a:r>
              <a:rPr lang="en-US" sz="2000" dirty="0">
                <a:solidFill>
                  <a:srgbClr val="0070C0"/>
                </a:solidFill>
              </a:rPr>
              <a:t>Review the steps to developing a module</a:t>
            </a:r>
          </a:p>
          <a:p>
            <a:pPr marL="342900" indent="-342900">
              <a:lnSpc>
                <a:spcPct val="150000"/>
              </a:lnSpc>
              <a:buAutoNum type="arabicPeriod"/>
            </a:pPr>
            <a:r>
              <a:rPr lang="en-US" sz="2000" dirty="0">
                <a:solidFill>
                  <a:srgbClr val="0070C0"/>
                </a:solidFill>
              </a:rPr>
              <a:t>Review a Learning Thread</a:t>
            </a:r>
          </a:p>
          <a:p>
            <a:pPr marL="342900" indent="-342900">
              <a:lnSpc>
                <a:spcPct val="150000"/>
              </a:lnSpc>
              <a:buAutoNum type="arabicPeriod"/>
            </a:pPr>
            <a:r>
              <a:rPr lang="en-US" sz="2000" dirty="0">
                <a:solidFill>
                  <a:srgbClr val="0070C0"/>
                </a:solidFill>
              </a:rPr>
              <a:t>Open Education Resources</a:t>
            </a:r>
          </a:p>
          <a:p>
            <a:pPr marL="342900" indent="-342900">
              <a:lnSpc>
                <a:spcPct val="150000"/>
              </a:lnSpc>
              <a:buAutoNum type="arabicPeriod"/>
            </a:pPr>
            <a:r>
              <a:rPr lang="en-US" sz="2000" dirty="0">
                <a:solidFill>
                  <a:srgbClr val="0070C0"/>
                </a:solidFill>
              </a:rPr>
              <a:t>Simulations</a:t>
            </a:r>
          </a:p>
          <a:p>
            <a:pPr marL="342900" indent="-342900">
              <a:lnSpc>
                <a:spcPct val="150000"/>
              </a:lnSpc>
              <a:buAutoNum type="arabicPeriod"/>
            </a:pPr>
            <a:r>
              <a:rPr lang="en-US" sz="2000" dirty="0">
                <a:solidFill>
                  <a:srgbClr val="0070C0"/>
                </a:solidFill>
              </a:rPr>
              <a:t>Review the development of a learning object</a:t>
            </a:r>
          </a:p>
          <a:p>
            <a:pPr>
              <a:lnSpc>
                <a:spcPct val="150000"/>
              </a:lnSpc>
            </a:pPr>
            <a:r>
              <a:rPr lang="en-US" sz="2000" dirty="0">
                <a:solidFill>
                  <a:srgbClr val="0070C0"/>
                </a:solidFill>
              </a:rPr>
              <a:t>6.  Introduction to creating Learning Objects</a:t>
            </a:r>
          </a:p>
          <a:p>
            <a:pPr>
              <a:lnSpc>
                <a:spcPct val="150000"/>
              </a:lnSpc>
            </a:pPr>
            <a:r>
              <a:rPr lang="en-US" sz="2000" dirty="0">
                <a:solidFill>
                  <a:srgbClr val="0070C0"/>
                </a:solidFill>
              </a:rPr>
              <a:t>	a. PowerPoint</a:t>
            </a:r>
          </a:p>
          <a:p>
            <a:pPr>
              <a:lnSpc>
                <a:spcPct val="150000"/>
              </a:lnSpc>
            </a:pPr>
            <a:r>
              <a:rPr lang="en-US" sz="2000" dirty="0">
                <a:solidFill>
                  <a:srgbClr val="0070C0"/>
                </a:solidFill>
              </a:rPr>
              <a:t>	b. Converting PPT to PDF</a:t>
            </a:r>
          </a:p>
          <a:p>
            <a:pPr>
              <a:lnSpc>
                <a:spcPct val="150000"/>
              </a:lnSpc>
            </a:pPr>
            <a:r>
              <a:rPr lang="en-US" sz="2000" dirty="0">
                <a:solidFill>
                  <a:srgbClr val="0070C0"/>
                </a:solidFill>
              </a:rPr>
              <a:t>	c. Voice over PPT</a:t>
            </a:r>
          </a:p>
          <a:p>
            <a:pPr>
              <a:lnSpc>
                <a:spcPct val="150000"/>
              </a:lnSpc>
            </a:pPr>
            <a:r>
              <a:rPr lang="en-US" sz="2000" dirty="0">
                <a:solidFill>
                  <a:srgbClr val="0070C0"/>
                </a:solidFill>
              </a:rPr>
              <a:t>	d. Creating videos with a camera</a:t>
            </a:r>
          </a:p>
          <a:p>
            <a:pPr>
              <a:lnSpc>
                <a:spcPct val="150000"/>
              </a:lnSpc>
            </a:pPr>
            <a:r>
              <a:rPr lang="en-US" sz="2000" dirty="0">
                <a:solidFill>
                  <a:srgbClr val="0070C0"/>
                </a:solidFill>
              </a:rPr>
              <a:t>	e. Creating a screen CAM video to show how to use software</a:t>
            </a:r>
          </a:p>
        </p:txBody>
      </p:sp>
      <p:sp>
        <p:nvSpPr>
          <p:cNvPr id="5" name="TextBox 4"/>
          <p:cNvSpPr txBox="1"/>
          <p:nvPr/>
        </p:nvSpPr>
        <p:spPr>
          <a:xfrm>
            <a:off x="1587478" y="113955"/>
            <a:ext cx="9431108" cy="769441"/>
          </a:xfrm>
          <a:prstGeom prst="rect">
            <a:avLst/>
          </a:prstGeom>
          <a:noFill/>
        </p:spPr>
        <p:txBody>
          <a:bodyPr wrap="none" rtlCol="0">
            <a:spAutoFit/>
          </a:bodyPr>
          <a:lstStyle/>
          <a:p>
            <a:r>
              <a:rPr lang="en-US" sz="4400" dirty="0">
                <a:solidFill>
                  <a:srgbClr val="0070C0"/>
                </a:solidFill>
              </a:rPr>
              <a:t>CREATE Faculty Training on CBE Learning</a:t>
            </a:r>
          </a:p>
        </p:txBody>
      </p:sp>
      <p:pic>
        <p:nvPicPr>
          <p:cNvPr id="2" name="Picture 1">
            <a:extLst>
              <a:ext uri="{FF2B5EF4-FFF2-40B4-BE49-F238E27FC236}">
                <a16:creationId xmlns:a16="http://schemas.microsoft.com/office/drawing/2014/main" id="{83D67B18-AEC2-5B73-6C00-21069FAC1148}"/>
              </a:ext>
            </a:extLst>
          </p:cNvPr>
          <p:cNvPicPr>
            <a:picLocks noChangeAspect="1"/>
          </p:cNvPicPr>
          <p:nvPr/>
        </p:nvPicPr>
        <p:blipFill>
          <a:blip r:embed="rId2"/>
          <a:stretch>
            <a:fillRect/>
          </a:stretch>
        </p:blipFill>
        <p:spPr>
          <a:xfrm>
            <a:off x="38100" y="0"/>
            <a:ext cx="969828" cy="1175152"/>
          </a:xfrm>
          <a:prstGeom prst="rect">
            <a:avLst/>
          </a:prstGeom>
        </p:spPr>
      </p:pic>
    </p:spTree>
    <p:extLst>
      <p:ext uri="{BB962C8B-B14F-4D97-AF65-F5344CB8AC3E}">
        <p14:creationId xmlns:p14="http://schemas.microsoft.com/office/powerpoint/2010/main" val="728789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69241" y="57892"/>
            <a:ext cx="3172087" cy="584775"/>
          </a:xfrm>
          <a:prstGeom prst="rect">
            <a:avLst/>
          </a:prstGeom>
          <a:noFill/>
        </p:spPr>
        <p:txBody>
          <a:bodyPr wrap="none" rtlCol="0">
            <a:spAutoFit/>
          </a:bodyPr>
          <a:lstStyle/>
          <a:p>
            <a:r>
              <a:rPr lang="en-US" sz="3200" dirty="0">
                <a:solidFill>
                  <a:srgbClr val="0070C0"/>
                </a:solidFill>
                <a:latin typeface="Times New Roman" panose="02020603050405020304" pitchFamily="18" charset="0"/>
                <a:cs typeface="Times New Roman" panose="02020603050405020304" pitchFamily="18" charset="0"/>
              </a:rPr>
              <a:t>Videos in Canvas:</a:t>
            </a:r>
          </a:p>
        </p:txBody>
      </p:sp>
      <p:pic>
        <p:nvPicPr>
          <p:cNvPr id="11" name="Picture 10">
            <a:extLst>
              <a:ext uri="{FF2B5EF4-FFF2-40B4-BE49-F238E27FC236}">
                <a16:creationId xmlns:a16="http://schemas.microsoft.com/office/drawing/2014/main" id="{FFFF11F6-63EB-4FBC-3BAB-D57BA34E2C41}"/>
              </a:ext>
            </a:extLst>
          </p:cNvPr>
          <p:cNvPicPr>
            <a:picLocks noChangeAspect="1"/>
          </p:cNvPicPr>
          <p:nvPr/>
        </p:nvPicPr>
        <p:blipFill>
          <a:blip r:embed="rId2"/>
          <a:stretch>
            <a:fillRect/>
          </a:stretch>
        </p:blipFill>
        <p:spPr>
          <a:xfrm>
            <a:off x="38100" y="0"/>
            <a:ext cx="969828" cy="1175152"/>
          </a:xfrm>
          <a:prstGeom prst="rect">
            <a:avLst/>
          </a:prstGeom>
        </p:spPr>
      </p:pic>
      <p:pic>
        <p:nvPicPr>
          <p:cNvPr id="3" name="Picture 2">
            <a:extLst>
              <a:ext uri="{FF2B5EF4-FFF2-40B4-BE49-F238E27FC236}">
                <a16:creationId xmlns:a16="http://schemas.microsoft.com/office/drawing/2014/main" id="{4EE676DB-CBDF-F170-ADD2-201587EC6249}"/>
              </a:ext>
            </a:extLst>
          </p:cNvPr>
          <p:cNvPicPr>
            <a:picLocks noChangeAspect="1"/>
          </p:cNvPicPr>
          <p:nvPr/>
        </p:nvPicPr>
        <p:blipFill>
          <a:blip r:embed="rId3"/>
          <a:stretch>
            <a:fillRect/>
          </a:stretch>
        </p:blipFill>
        <p:spPr>
          <a:xfrm>
            <a:off x="1238202" y="642666"/>
            <a:ext cx="7105697" cy="6227413"/>
          </a:xfrm>
          <a:prstGeom prst="rect">
            <a:avLst/>
          </a:prstGeom>
        </p:spPr>
      </p:pic>
      <p:sp>
        <p:nvSpPr>
          <p:cNvPr id="6" name="TextBox 5">
            <a:extLst>
              <a:ext uri="{FF2B5EF4-FFF2-40B4-BE49-F238E27FC236}">
                <a16:creationId xmlns:a16="http://schemas.microsoft.com/office/drawing/2014/main" id="{8762A395-0D73-F587-3481-38091620E677}"/>
              </a:ext>
            </a:extLst>
          </p:cNvPr>
          <p:cNvSpPr txBox="1"/>
          <p:nvPr/>
        </p:nvSpPr>
        <p:spPr>
          <a:xfrm>
            <a:off x="3454935" y="3869023"/>
            <a:ext cx="1463862" cy="461665"/>
          </a:xfrm>
          <a:prstGeom prst="rect">
            <a:avLst/>
          </a:prstGeom>
          <a:noFill/>
        </p:spPr>
        <p:txBody>
          <a:bodyPr wrap="none" rtlCol="0">
            <a:spAutoFit/>
          </a:bodyPr>
          <a:lstStyle/>
          <a:p>
            <a:r>
              <a:rPr lang="en-US" sz="2400" dirty="0">
                <a:solidFill>
                  <a:srgbClr val="C00000"/>
                </a:solidFill>
                <a:highlight>
                  <a:srgbClr val="FFFF00"/>
                </a:highlight>
                <a:latin typeface="Times New Roman" panose="02020603050405020304" pitchFamily="18" charset="0"/>
                <a:cs typeface="Times New Roman" panose="02020603050405020304" pitchFamily="18" charset="0"/>
              </a:rPr>
              <a:t>Collection</a:t>
            </a:r>
          </a:p>
        </p:txBody>
      </p:sp>
    </p:spTree>
    <p:extLst>
      <p:ext uri="{BB962C8B-B14F-4D97-AF65-F5344CB8AC3E}">
        <p14:creationId xmlns:p14="http://schemas.microsoft.com/office/powerpoint/2010/main" val="1988750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69241" y="57892"/>
            <a:ext cx="6849209" cy="584775"/>
          </a:xfrm>
          <a:prstGeom prst="rect">
            <a:avLst/>
          </a:prstGeom>
          <a:noFill/>
        </p:spPr>
        <p:txBody>
          <a:bodyPr wrap="square" rtlCol="0">
            <a:spAutoFit/>
          </a:bodyPr>
          <a:lstStyle/>
          <a:p>
            <a:r>
              <a:rPr lang="en-US" sz="3200" dirty="0">
                <a:solidFill>
                  <a:srgbClr val="0070C0"/>
                </a:solidFill>
                <a:latin typeface="Times New Roman" panose="02020603050405020304" pitchFamily="18" charset="0"/>
                <a:cs typeface="Times New Roman" panose="02020603050405020304" pitchFamily="18" charset="0"/>
              </a:rPr>
              <a:t>Collection of Videos in Canvas:</a:t>
            </a:r>
          </a:p>
        </p:txBody>
      </p:sp>
      <p:pic>
        <p:nvPicPr>
          <p:cNvPr id="11" name="Picture 10">
            <a:extLst>
              <a:ext uri="{FF2B5EF4-FFF2-40B4-BE49-F238E27FC236}">
                <a16:creationId xmlns:a16="http://schemas.microsoft.com/office/drawing/2014/main" id="{FFFF11F6-63EB-4FBC-3BAB-D57BA34E2C41}"/>
              </a:ext>
            </a:extLst>
          </p:cNvPr>
          <p:cNvPicPr>
            <a:picLocks noChangeAspect="1"/>
          </p:cNvPicPr>
          <p:nvPr/>
        </p:nvPicPr>
        <p:blipFill>
          <a:blip r:embed="rId2"/>
          <a:stretch>
            <a:fillRect/>
          </a:stretch>
        </p:blipFill>
        <p:spPr>
          <a:xfrm>
            <a:off x="38100" y="0"/>
            <a:ext cx="969828" cy="1175152"/>
          </a:xfrm>
          <a:prstGeom prst="rect">
            <a:avLst/>
          </a:prstGeom>
        </p:spPr>
      </p:pic>
      <p:pic>
        <p:nvPicPr>
          <p:cNvPr id="4" name="Picture 3">
            <a:extLst>
              <a:ext uri="{FF2B5EF4-FFF2-40B4-BE49-F238E27FC236}">
                <a16:creationId xmlns:a16="http://schemas.microsoft.com/office/drawing/2014/main" id="{42823A1C-87FC-68AC-CE8B-E40D2E06E3EF}"/>
              </a:ext>
            </a:extLst>
          </p:cNvPr>
          <p:cNvPicPr>
            <a:picLocks noChangeAspect="1"/>
          </p:cNvPicPr>
          <p:nvPr/>
        </p:nvPicPr>
        <p:blipFill>
          <a:blip r:embed="rId3"/>
          <a:stretch>
            <a:fillRect/>
          </a:stretch>
        </p:blipFill>
        <p:spPr>
          <a:xfrm>
            <a:off x="78782" y="1175150"/>
            <a:ext cx="10881706" cy="5624957"/>
          </a:xfrm>
          <a:prstGeom prst="rect">
            <a:avLst/>
          </a:prstGeom>
        </p:spPr>
      </p:pic>
      <p:sp>
        <p:nvSpPr>
          <p:cNvPr id="6" name="TextBox 5">
            <a:extLst>
              <a:ext uri="{FF2B5EF4-FFF2-40B4-BE49-F238E27FC236}">
                <a16:creationId xmlns:a16="http://schemas.microsoft.com/office/drawing/2014/main" id="{8762A395-0D73-F587-3481-38091620E677}"/>
              </a:ext>
            </a:extLst>
          </p:cNvPr>
          <p:cNvSpPr txBox="1"/>
          <p:nvPr/>
        </p:nvSpPr>
        <p:spPr>
          <a:xfrm>
            <a:off x="4368800" y="1485840"/>
            <a:ext cx="6045200" cy="400110"/>
          </a:xfrm>
          <a:prstGeom prst="rect">
            <a:avLst/>
          </a:prstGeom>
          <a:noFill/>
        </p:spPr>
        <p:txBody>
          <a:bodyPr wrap="square" rtlCol="0">
            <a:spAutoFit/>
          </a:bodyPr>
          <a:lstStyle/>
          <a:p>
            <a:r>
              <a:rPr lang="en-US" sz="2000" dirty="0">
                <a:solidFill>
                  <a:srgbClr val="FF0000"/>
                </a:solidFill>
                <a:highlight>
                  <a:srgbClr val="FFFF00"/>
                </a:highlight>
                <a:latin typeface="Times New Roman" panose="02020603050405020304" pitchFamily="18" charset="0"/>
                <a:cs typeface="Times New Roman" panose="02020603050405020304" pitchFamily="18" charset="0"/>
              </a:rPr>
              <a:t>Airplane Icon means a Quiz was created for the Video</a:t>
            </a:r>
          </a:p>
        </p:txBody>
      </p:sp>
      <p:cxnSp>
        <p:nvCxnSpPr>
          <p:cNvPr id="8" name="Straight Arrow Connector 7">
            <a:extLst>
              <a:ext uri="{FF2B5EF4-FFF2-40B4-BE49-F238E27FC236}">
                <a16:creationId xmlns:a16="http://schemas.microsoft.com/office/drawing/2014/main" id="{27D72C7C-472A-AB7A-C2ED-0D852A25ABD3}"/>
              </a:ext>
            </a:extLst>
          </p:cNvPr>
          <p:cNvCxnSpPr>
            <a:cxnSpLocks/>
          </p:cNvCxnSpPr>
          <p:nvPr/>
        </p:nvCxnSpPr>
        <p:spPr>
          <a:xfrm>
            <a:off x="7207250" y="1835150"/>
            <a:ext cx="939800" cy="4953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FE5D85E-76D7-0C1C-BC8B-FEC3AAA8A11A}"/>
              </a:ext>
            </a:extLst>
          </p:cNvPr>
          <p:cNvCxnSpPr>
            <a:cxnSpLocks/>
          </p:cNvCxnSpPr>
          <p:nvPr/>
        </p:nvCxnSpPr>
        <p:spPr>
          <a:xfrm flipH="1">
            <a:off x="5835650" y="1835150"/>
            <a:ext cx="1371600" cy="5334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9820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69241" y="57892"/>
            <a:ext cx="6849209" cy="584775"/>
          </a:xfrm>
          <a:prstGeom prst="rect">
            <a:avLst/>
          </a:prstGeom>
          <a:noFill/>
        </p:spPr>
        <p:txBody>
          <a:bodyPr wrap="square" rtlCol="0">
            <a:spAutoFit/>
          </a:bodyPr>
          <a:lstStyle/>
          <a:p>
            <a:r>
              <a:rPr lang="en-US" sz="3200" dirty="0">
                <a:solidFill>
                  <a:srgbClr val="0070C0"/>
                </a:solidFill>
                <a:latin typeface="Times New Roman" panose="02020603050405020304" pitchFamily="18" charset="0"/>
                <a:cs typeface="Times New Roman" panose="02020603050405020304" pitchFamily="18" charset="0"/>
              </a:rPr>
              <a:t>Collection of Videos in Canvas:</a:t>
            </a:r>
          </a:p>
        </p:txBody>
      </p:sp>
      <p:pic>
        <p:nvPicPr>
          <p:cNvPr id="11" name="Picture 10">
            <a:extLst>
              <a:ext uri="{FF2B5EF4-FFF2-40B4-BE49-F238E27FC236}">
                <a16:creationId xmlns:a16="http://schemas.microsoft.com/office/drawing/2014/main" id="{FFFF11F6-63EB-4FBC-3BAB-D57BA34E2C41}"/>
              </a:ext>
            </a:extLst>
          </p:cNvPr>
          <p:cNvPicPr>
            <a:picLocks noChangeAspect="1"/>
          </p:cNvPicPr>
          <p:nvPr/>
        </p:nvPicPr>
        <p:blipFill>
          <a:blip r:embed="rId2"/>
          <a:stretch>
            <a:fillRect/>
          </a:stretch>
        </p:blipFill>
        <p:spPr>
          <a:xfrm>
            <a:off x="38100" y="0"/>
            <a:ext cx="969828" cy="1175152"/>
          </a:xfrm>
          <a:prstGeom prst="rect">
            <a:avLst/>
          </a:prstGeom>
        </p:spPr>
      </p:pic>
      <p:pic>
        <p:nvPicPr>
          <p:cNvPr id="3" name="Picture 2">
            <a:extLst>
              <a:ext uri="{FF2B5EF4-FFF2-40B4-BE49-F238E27FC236}">
                <a16:creationId xmlns:a16="http://schemas.microsoft.com/office/drawing/2014/main" id="{D668552E-C08B-1F6F-3424-C96DE101DF4E}"/>
              </a:ext>
            </a:extLst>
          </p:cNvPr>
          <p:cNvPicPr>
            <a:picLocks noChangeAspect="1"/>
          </p:cNvPicPr>
          <p:nvPr/>
        </p:nvPicPr>
        <p:blipFill>
          <a:blip r:embed="rId3"/>
          <a:stretch>
            <a:fillRect/>
          </a:stretch>
        </p:blipFill>
        <p:spPr>
          <a:xfrm>
            <a:off x="1625600" y="1148954"/>
            <a:ext cx="8540750" cy="1702744"/>
          </a:xfrm>
          <a:prstGeom prst="rect">
            <a:avLst/>
          </a:prstGeom>
        </p:spPr>
      </p:pic>
      <p:pic>
        <p:nvPicPr>
          <p:cNvPr id="9" name="Picture 8">
            <a:extLst>
              <a:ext uri="{FF2B5EF4-FFF2-40B4-BE49-F238E27FC236}">
                <a16:creationId xmlns:a16="http://schemas.microsoft.com/office/drawing/2014/main" id="{BBB3291F-5A48-F9FE-BFEE-E6E19645CF78}"/>
              </a:ext>
            </a:extLst>
          </p:cNvPr>
          <p:cNvPicPr>
            <a:picLocks noChangeAspect="1"/>
          </p:cNvPicPr>
          <p:nvPr/>
        </p:nvPicPr>
        <p:blipFill>
          <a:blip r:embed="rId4"/>
          <a:stretch>
            <a:fillRect/>
          </a:stretch>
        </p:blipFill>
        <p:spPr>
          <a:xfrm>
            <a:off x="1579522" y="3083843"/>
            <a:ext cx="8586828" cy="3609117"/>
          </a:xfrm>
          <a:prstGeom prst="rect">
            <a:avLst/>
          </a:prstGeom>
        </p:spPr>
      </p:pic>
      <p:sp>
        <p:nvSpPr>
          <p:cNvPr id="12" name="TextBox 11">
            <a:extLst>
              <a:ext uri="{FF2B5EF4-FFF2-40B4-BE49-F238E27FC236}">
                <a16:creationId xmlns:a16="http://schemas.microsoft.com/office/drawing/2014/main" id="{1C0534F6-C89C-BD34-4DE6-E685F89651D4}"/>
              </a:ext>
            </a:extLst>
          </p:cNvPr>
          <p:cNvSpPr txBox="1"/>
          <p:nvPr/>
        </p:nvSpPr>
        <p:spPr>
          <a:xfrm>
            <a:off x="3629025" y="4559180"/>
            <a:ext cx="2520950" cy="400110"/>
          </a:xfrm>
          <a:prstGeom prst="rect">
            <a:avLst/>
          </a:prstGeom>
          <a:noFill/>
        </p:spPr>
        <p:txBody>
          <a:bodyPr wrap="square" rtlCol="0">
            <a:spAutoFit/>
          </a:bodyPr>
          <a:lstStyle/>
          <a:p>
            <a:r>
              <a:rPr lang="en-US" sz="2000" dirty="0">
                <a:solidFill>
                  <a:srgbClr val="FF0000"/>
                </a:solidFill>
                <a:highlight>
                  <a:srgbClr val="FFFF00"/>
                </a:highlight>
                <a:latin typeface="Times New Roman" panose="02020603050405020304" pitchFamily="18" charset="0"/>
                <a:cs typeface="Times New Roman" panose="02020603050405020304" pitchFamily="18" charset="0"/>
              </a:rPr>
              <a:t>Studio Quiz Question</a:t>
            </a:r>
          </a:p>
        </p:txBody>
      </p:sp>
      <p:sp>
        <p:nvSpPr>
          <p:cNvPr id="13" name="TextBox 12">
            <a:extLst>
              <a:ext uri="{FF2B5EF4-FFF2-40B4-BE49-F238E27FC236}">
                <a16:creationId xmlns:a16="http://schemas.microsoft.com/office/drawing/2014/main" id="{D4892F97-7A93-01E3-1FA0-A2062754FD9D}"/>
              </a:ext>
            </a:extLst>
          </p:cNvPr>
          <p:cNvSpPr txBox="1"/>
          <p:nvPr/>
        </p:nvSpPr>
        <p:spPr>
          <a:xfrm>
            <a:off x="4889500" y="1885890"/>
            <a:ext cx="2520950" cy="400110"/>
          </a:xfrm>
          <a:prstGeom prst="rect">
            <a:avLst/>
          </a:prstGeom>
          <a:noFill/>
        </p:spPr>
        <p:txBody>
          <a:bodyPr wrap="square" rtlCol="0">
            <a:spAutoFit/>
          </a:bodyPr>
          <a:lstStyle/>
          <a:p>
            <a:r>
              <a:rPr lang="en-US" sz="2000" dirty="0">
                <a:solidFill>
                  <a:srgbClr val="FF0000"/>
                </a:solidFill>
                <a:highlight>
                  <a:srgbClr val="FFFF00"/>
                </a:highlight>
                <a:latin typeface="Times New Roman" panose="02020603050405020304" pitchFamily="18" charset="0"/>
                <a:cs typeface="Times New Roman" panose="02020603050405020304" pitchFamily="18" charset="0"/>
              </a:rPr>
              <a:t>Questions in the Video</a:t>
            </a:r>
          </a:p>
        </p:txBody>
      </p:sp>
      <p:cxnSp>
        <p:nvCxnSpPr>
          <p:cNvPr id="8" name="Straight Arrow Connector 7">
            <a:extLst>
              <a:ext uri="{FF2B5EF4-FFF2-40B4-BE49-F238E27FC236}">
                <a16:creationId xmlns:a16="http://schemas.microsoft.com/office/drawing/2014/main" id="{27D72C7C-472A-AB7A-C2ED-0D852A25ABD3}"/>
              </a:ext>
            </a:extLst>
          </p:cNvPr>
          <p:cNvCxnSpPr>
            <a:cxnSpLocks/>
          </p:cNvCxnSpPr>
          <p:nvPr/>
        </p:nvCxnSpPr>
        <p:spPr>
          <a:xfrm>
            <a:off x="6229350" y="2254959"/>
            <a:ext cx="1130300" cy="3040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FE5D85E-76D7-0C1C-BC8B-FEC3AAA8A11A}"/>
              </a:ext>
            </a:extLst>
          </p:cNvPr>
          <p:cNvCxnSpPr>
            <a:cxnSpLocks/>
          </p:cNvCxnSpPr>
          <p:nvPr/>
        </p:nvCxnSpPr>
        <p:spPr>
          <a:xfrm flipH="1">
            <a:off x="5441950" y="2251414"/>
            <a:ext cx="819150" cy="2667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9FBD4F3-5EAF-752F-2014-EB99F553F9CB}"/>
              </a:ext>
            </a:extLst>
          </p:cNvPr>
          <p:cNvSpPr txBox="1"/>
          <p:nvPr/>
        </p:nvSpPr>
        <p:spPr>
          <a:xfrm>
            <a:off x="3790950" y="5626070"/>
            <a:ext cx="3178175" cy="400110"/>
          </a:xfrm>
          <a:prstGeom prst="rect">
            <a:avLst/>
          </a:prstGeom>
          <a:noFill/>
        </p:spPr>
        <p:txBody>
          <a:bodyPr wrap="square" rtlCol="0">
            <a:spAutoFit/>
          </a:bodyPr>
          <a:lstStyle/>
          <a:p>
            <a:r>
              <a:rPr lang="en-US" sz="2000" dirty="0">
                <a:solidFill>
                  <a:srgbClr val="FF0000"/>
                </a:solidFill>
                <a:highlight>
                  <a:srgbClr val="FFFF00"/>
                </a:highlight>
                <a:latin typeface="Times New Roman" panose="02020603050405020304" pitchFamily="18" charset="0"/>
                <a:cs typeface="Times New Roman" panose="02020603050405020304" pitchFamily="18" charset="0"/>
              </a:rPr>
              <a:t>Re-watch since last question</a:t>
            </a:r>
          </a:p>
        </p:txBody>
      </p:sp>
      <p:cxnSp>
        <p:nvCxnSpPr>
          <p:cNvPr id="17" name="Straight Arrow Connector 16">
            <a:extLst>
              <a:ext uri="{FF2B5EF4-FFF2-40B4-BE49-F238E27FC236}">
                <a16:creationId xmlns:a16="http://schemas.microsoft.com/office/drawing/2014/main" id="{DF797E96-6753-AE1E-1A71-21473DE7CC2D}"/>
              </a:ext>
            </a:extLst>
          </p:cNvPr>
          <p:cNvCxnSpPr>
            <a:cxnSpLocks/>
          </p:cNvCxnSpPr>
          <p:nvPr/>
        </p:nvCxnSpPr>
        <p:spPr>
          <a:xfrm flipV="1">
            <a:off x="6800850" y="5854700"/>
            <a:ext cx="1289050" cy="70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19796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2" name="Picture 1">
            <a:extLst>
              <a:ext uri="{FF2B5EF4-FFF2-40B4-BE49-F238E27FC236}">
                <a16:creationId xmlns:a16="http://schemas.microsoft.com/office/drawing/2014/main" id="{70FA272E-3EAB-4E8F-B12B-C26557E7B4BB}"/>
              </a:ext>
            </a:extLst>
          </p:cNvPr>
          <p:cNvPicPr>
            <a:picLocks noChangeAspect="1"/>
          </p:cNvPicPr>
          <p:nvPr/>
        </p:nvPicPr>
        <p:blipFill>
          <a:blip r:embed="rId3"/>
          <a:stretch>
            <a:fillRect/>
          </a:stretch>
        </p:blipFill>
        <p:spPr>
          <a:xfrm>
            <a:off x="4180017" y="749301"/>
            <a:ext cx="7973883" cy="5962650"/>
          </a:xfrm>
          <a:prstGeom prst="rect">
            <a:avLst/>
          </a:prstGeom>
        </p:spPr>
      </p:pic>
      <p:pic>
        <p:nvPicPr>
          <p:cNvPr id="3" name="Picture 2">
            <a:extLst>
              <a:ext uri="{FF2B5EF4-FFF2-40B4-BE49-F238E27FC236}">
                <a16:creationId xmlns:a16="http://schemas.microsoft.com/office/drawing/2014/main" id="{6E31D26F-35CB-609E-89AE-DED90EEC4752}"/>
              </a:ext>
            </a:extLst>
          </p:cNvPr>
          <p:cNvPicPr>
            <a:picLocks noChangeAspect="1"/>
          </p:cNvPicPr>
          <p:nvPr/>
        </p:nvPicPr>
        <p:blipFill>
          <a:blip r:embed="rId4"/>
          <a:stretch>
            <a:fillRect/>
          </a:stretch>
        </p:blipFill>
        <p:spPr>
          <a:xfrm>
            <a:off x="38100" y="0"/>
            <a:ext cx="969828" cy="1175152"/>
          </a:xfrm>
          <a:prstGeom prst="rect">
            <a:avLst/>
          </a:prstGeom>
        </p:spPr>
      </p:pic>
      <p:sp>
        <p:nvSpPr>
          <p:cNvPr id="5" name="Title 1">
            <a:extLst>
              <a:ext uri="{FF2B5EF4-FFF2-40B4-BE49-F238E27FC236}">
                <a16:creationId xmlns:a16="http://schemas.microsoft.com/office/drawing/2014/main" id="{C921D435-86F1-45FC-B43A-E58F83EF38F6}"/>
              </a:ext>
            </a:extLst>
          </p:cNvPr>
          <p:cNvSpPr txBox="1">
            <a:spLocks/>
          </p:cNvSpPr>
          <p:nvPr/>
        </p:nvSpPr>
        <p:spPr>
          <a:xfrm>
            <a:off x="-549433" y="-313179"/>
            <a:ext cx="10006780" cy="8012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rgbClr val="0070C0"/>
                </a:solidFill>
                <a:latin typeface="Times New Roman" panose="02020603050405020304" pitchFamily="18" charset="0"/>
                <a:cs typeface="Times New Roman" panose="02020603050405020304" pitchFamily="18" charset="0"/>
              </a:rPr>
              <a:t>Many good Videos at </a:t>
            </a:r>
            <a:r>
              <a:rPr lang="en-US" sz="3200" dirty="0" err="1">
                <a:solidFill>
                  <a:srgbClr val="0070C0"/>
                </a:solidFill>
                <a:latin typeface="Times New Roman" panose="02020603050405020304" pitchFamily="18" charset="0"/>
                <a:cs typeface="Times New Roman" panose="02020603050405020304" pitchFamily="18" charset="0"/>
              </a:rPr>
              <a:t>EngineerTech.Org</a:t>
            </a:r>
            <a:endParaRPr lang="en-US" sz="3200" dirty="0">
              <a:solidFill>
                <a:srgbClr val="0070C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317F0C7-68D1-FFAF-B1E3-B05466D86C9A}"/>
              </a:ext>
            </a:extLst>
          </p:cNvPr>
          <p:cNvPicPr>
            <a:picLocks noChangeAspect="1"/>
          </p:cNvPicPr>
          <p:nvPr/>
        </p:nvPicPr>
        <p:blipFill>
          <a:blip r:embed="rId5"/>
          <a:stretch>
            <a:fillRect/>
          </a:stretch>
        </p:blipFill>
        <p:spPr>
          <a:xfrm>
            <a:off x="0" y="1306035"/>
            <a:ext cx="4184650" cy="5552114"/>
          </a:xfrm>
          <a:prstGeom prst="rect">
            <a:avLst/>
          </a:prstGeom>
        </p:spPr>
      </p:pic>
    </p:spTree>
    <p:extLst>
      <p:ext uri="{BB962C8B-B14F-4D97-AF65-F5344CB8AC3E}">
        <p14:creationId xmlns:p14="http://schemas.microsoft.com/office/powerpoint/2010/main" val="1524075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9D3059-1061-4D36-80F2-707D5FBA8B3A}"/>
              </a:ext>
            </a:extLst>
          </p:cNvPr>
          <p:cNvSpPr/>
          <p:nvPr/>
        </p:nvSpPr>
        <p:spPr>
          <a:xfrm>
            <a:off x="1752600" y="607196"/>
            <a:ext cx="8488680" cy="53135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577E78B-21D4-4585-AFDA-E7845EA16426}"/>
              </a:ext>
            </a:extLst>
          </p:cNvPr>
          <p:cNvPicPr>
            <a:picLocks noChangeAspect="1"/>
          </p:cNvPicPr>
          <p:nvPr/>
        </p:nvPicPr>
        <p:blipFill>
          <a:blip r:embed="rId2"/>
          <a:stretch>
            <a:fillRect/>
          </a:stretch>
        </p:blipFill>
        <p:spPr>
          <a:xfrm>
            <a:off x="6065315" y="3278070"/>
            <a:ext cx="3991004" cy="1709750"/>
          </a:xfrm>
          <a:prstGeom prst="rect">
            <a:avLst/>
          </a:prstGeom>
        </p:spPr>
      </p:pic>
      <p:pic>
        <p:nvPicPr>
          <p:cNvPr id="4" name="Picture 3">
            <a:extLst>
              <a:ext uri="{FF2B5EF4-FFF2-40B4-BE49-F238E27FC236}">
                <a16:creationId xmlns:a16="http://schemas.microsoft.com/office/drawing/2014/main" id="{2271E42A-3F40-4F3D-8104-D620648D7ED0}"/>
              </a:ext>
            </a:extLst>
          </p:cNvPr>
          <p:cNvPicPr>
            <a:picLocks noChangeAspect="1"/>
          </p:cNvPicPr>
          <p:nvPr/>
        </p:nvPicPr>
        <p:blipFill>
          <a:blip r:embed="rId3"/>
          <a:stretch>
            <a:fillRect/>
          </a:stretch>
        </p:blipFill>
        <p:spPr>
          <a:xfrm>
            <a:off x="2787161" y="899635"/>
            <a:ext cx="2994730" cy="3973351"/>
          </a:xfrm>
          <a:prstGeom prst="rect">
            <a:avLst/>
          </a:prstGeom>
        </p:spPr>
      </p:pic>
      <p:sp>
        <p:nvSpPr>
          <p:cNvPr id="5" name="Arc 4">
            <a:extLst>
              <a:ext uri="{FF2B5EF4-FFF2-40B4-BE49-F238E27FC236}">
                <a16:creationId xmlns:a16="http://schemas.microsoft.com/office/drawing/2014/main" id="{46EF23D7-01D7-4C0F-8D62-43EB0898122A}"/>
              </a:ext>
            </a:extLst>
          </p:cNvPr>
          <p:cNvSpPr/>
          <p:nvPr/>
        </p:nvSpPr>
        <p:spPr>
          <a:xfrm>
            <a:off x="1828800" y="2099177"/>
            <a:ext cx="7414260" cy="3350847"/>
          </a:xfrm>
          <a:prstGeom prst="arc">
            <a:avLst>
              <a:gd name="adj1" fmla="val 378637"/>
              <a:gd name="adj2" fmla="val 11644257"/>
            </a:avLst>
          </a:prstGeom>
          <a:ln w="38100">
            <a:solidFill>
              <a:srgbClr val="C00000"/>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Arc 5">
            <a:extLst>
              <a:ext uri="{FF2B5EF4-FFF2-40B4-BE49-F238E27FC236}">
                <a16:creationId xmlns:a16="http://schemas.microsoft.com/office/drawing/2014/main" id="{88186290-406C-450C-9021-DF1F97484B54}"/>
              </a:ext>
            </a:extLst>
          </p:cNvPr>
          <p:cNvSpPr/>
          <p:nvPr/>
        </p:nvSpPr>
        <p:spPr>
          <a:xfrm>
            <a:off x="4814417" y="2621280"/>
            <a:ext cx="4319491" cy="1891593"/>
          </a:xfrm>
          <a:prstGeom prst="arc">
            <a:avLst>
              <a:gd name="adj1" fmla="val 10564153"/>
              <a:gd name="adj2" fmla="val 21585228"/>
            </a:avLst>
          </a:prstGeom>
          <a:ln w="3810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1D7D5FDB-51B2-4B5F-817B-AF103D645518}"/>
              </a:ext>
            </a:extLst>
          </p:cNvPr>
          <p:cNvSpPr txBox="1"/>
          <p:nvPr/>
        </p:nvSpPr>
        <p:spPr>
          <a:xfrm>
            <a:off x="5975669" y="2197812"/>
            <a:ext cx="2860463" cy="369332"/>
          </a:xfrm>
          <a:prstGeom prst="rect">
            <a:avLst/>
          </a:prstGeom>
          <a:noFill/>
        </p:spPr>
        <p:txBody>
          <a:bodyPr wrap="none" rtlCol="0">
            <a:spAutoFit/>
          </a:bodyPr>
          <a:lstStyle/>
          <a:p>
            <a:r>
              <a:rPr lang="en-US" dirty="0">
                <a:solidFill>
                  <a:srgbClr val="C00000"/>
                </a:solidFill>
              </a:rPr>
              <a:t>Digital Valve Controller (I/P)</a:t>
            </a:r>
          </a:p>
        </p:txBody>
      </p:sp>
      <p:sp>
        <p:nvSpPr>
          <p:cNvPr id="8" name="TextBox 7">
            <a:extLst>
              <a:ext uri="{FF2B5EF4-FFF2-40B4-BE49-F238E27FC236}">
                <a16:creationId xmlns:a16="http://schemas.microsoft.com/office/drawing/2014/main" id="{06E22FBF-458C-478E-926C-551E40A63772}"/>
              </a:ext>
            </a:extLst>
          </p:cNvPr>
          <p:cNvSpPr txBox="1"/>
          <p:nvPr/>
        </p:nvSpPr>
        <p:spPr>
          <a:xfrm>
            <a:off x="4493208" y="5445415"/>
            <a:ext cx="2266967" cy="369332"/>
          </a:xfrm>
          <a:prstGeom prst="rect">
            <a:avLst/>
          </a:prstGeom>
          <a:noFill/>
        </p:spPr>
        <p:txBody>
          <a:bodyPr wrap="none" rtlCol="0">
            <a:spAutoFit/>
          </a:bodyPr>
          <a:lstStyle/>
          <a:p>
            <a:r>
              <a:rPr lang="en-US" dirty="0">
                <a:solidFill>
                  <a:srgbClr val="C00000"/>
                </a:solidFill>
              </a:rPr>
              <a:t>TCV-103 Control Valve</a:t>
            </a:r>
          </a:p>
        </p:txBody>
      </p:sp>
      <p:sp>
        <p:nvSpPr>
          <p:cNvPr id="9" name="Left Brace 8">
            <a:extLst>
              <a:ext uri="{FF2B5EF4-FFF2-40B4-BE49-F238E27FC236}">
                <a16:creationId xmlns:a16="http://schemas.microsoft.com/office/drawing/2014/main" id="{3AA7F327-D70B-485A-969A-54CDE3A04D5F}"/>
              </a:ext>
            </a:extLst>
          </p:cNvPr>
          <p:cNvSpPr/>
          <p:nvPr/>
        </p:nvSpPr>
        <p:spPr>
          <a:xfrm>
            <a:off x="2401790" y="1070605"/>
            <a:ext cx="656304" cy="3802381"/>
          </a:xfrm>
          <a:prstGeom prst="lef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 name="Picture 1">
            <a:extLst>
              <a:ext uri="{FF2B5EF4-FFF2-40B4-BE49-F238E27FC236}">
                <a16:creationId xmlns:a16="http://schemas.microsoft.com/office/drawing/2014/main" id="{B5512625-F8CF-B9B8-97B7-261FA8E9EEE0}"/>
              </a:ext>
            </a:extLst>
          </p:cNvPr>
          <p:cNvPicPr>
            <a:picLocks noChangeAspect="1"/>
          </p:cNvPicPr>
          <p:nvPr/>
        </p:nvPicPr>
        <p:blipFill>
          <a:blip r:embed="rId4"/>
          <a:stretch>
            <a:fillRect/>
          </a:stretch>
        </p:blipFill>
        <p:spPr>
          <a:xfrm>
            <a:off x="38100" y="0"/>
            <a:ext cx="969828" cy="1175152"/>
          </a:xfrm>
          <a:prstGeom prst="rect">
            <a:avLst/>
          </a:prstGeom>
        </p:spPr>
      </p:pic>
      <p:sp>
        <p:nvSpPr>
          <p:cNvPr id="3" name="TextBox 2">
            <a:extLst>
              <a:ext uri="{FF2B5EF4-FFF2-40B4-BE49-F238E27FC236}">
                <a16:creationId xmlns:a16="http://schemas.microsoft.com/office/drawing/2014/main" id="{143474C9-9D7C-A096-B792-8A36C5FB055F}"/>
              </a:ext>
            </a:extLst>
          </p:cNvPr>
          <p:cNvSpPr txBox="1"/>
          <p:nvPr/>
        </p:nvSpPr>
        <p:spPr>
          <a:xfrm>
            <a:off x="998615" y="0"/>
            <a:ext cx="6496650" cy="523220"/>
          </a:xfrm>
          <a:prstGeom prst="rect">
            <a:avLst/>
          </a:prstGeom>
          <a:noFill/>
        </p:spPr>
        <p:txBody>
          <a:bodyPr wrap="none" rtlCol="0">
            <a:spAutoFit/>
          </a:bodyPr>
          <a:lstStyle/>
          <a:p>
            <a:r>
              <a:rPr lang="en-US" sz="2800" dirty="0">
                <a:solidFill>
                  <a:srgbClr val="0070C0"/>
                </a:solidFill>
              </a:rPr>
              <a:t>Interpreting a P&amp;ID to the actual hardware:</a:t>
            </a:r>
          </a:p>
        </p:txBody>
      </p:sp>
    </p:spTree>
    <p:extLst>
      <p:ext uri="{BB962C8B-B14F-4D97-AF65-F5344CB8AC3E}">
        <p14:creationId xmlns:p14="http://schemas.microsoft.com/office/powerpoint/2010/main" val="1663975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476CE65D-8906-45B0-B922-97C84109ACFC}"/>
              </a:ext>
            </a:extLst>
          </p:cNvPr>
          <p:cNvSpPr/>
          <p:nvPr/>
        </p:nvSpPr>
        <p:spPr>
          <a:xfrm>
            <a:off x="188655" y="515604"/>
            <a:ext cx="11088826" cy="587564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6E15721-A499-4C9C-AE6F-D67D3C9D69AA}"/>
              </a:ext>
            </a:extLst>
          </p:cNvPr>
          <p:cNvPicPr>
            <a:picLocks noChangeAspect="1"/>
          </p:cNvPicPr>
          <p:nvPr/>
        </p:nvPicPr>
        <p:blipFill>
          <a:blip r:embed="rId2"/>
          <a:stretch>
            <a:fillRect/>
          </a:stretch>
        </p:blipFill>
        <p:spPr>
          <a:xfrm>
            <a:off x="718965" y="4294527"/>
            <a:ext cx="2669491" cy="1408269"/>
          </a:xfrm>
          <a:prstGeom prst="rect">
            <a:avLst/>
          </a:prstGeom>
        </p:spPr>
      </p:pic>
      <p:pic>
        <p:nvPicPr>
          <p:cNvPr id="1026" name="Picture 2" descr="C:\Users\twylie\AppData\Local\Temp\SNAGHTML2c98d665.PNG">
            <a:extLst>
              <a:ext uri="{FF2B5EF4-FFF2-40B4-BE49-F238E27FC236}">
                <a16:creationId xmlns:a16="http://schemas.microsoft.com/office/drawing/2014/main" id="{138E64F0-DF92-4AB7-B501-5A87FFBE0A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605" y="2516104"/>
            <a:ext cx="3768213" cy="9499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6ADF8F7-944F-476A-895C-A1BE4D0766DD}"/>
              </a:ext>
            </a:extLst>
          </p:cNvPr>
          <p:cNvPicPr>
            <a:picLocks noChangeAspect="1"/>
          </p:cNvPicPr>
          <p:nvPr/>
        </p:nvPicPr>
        <p:blipFill>
          <a:blip r:embed="rId4"/>
          <a:stretch>
            <a:fillRect/>
          </a:stretch>
        </p:blipFill>
        <p:spPr>
          <a:xfrm>
            <a:off x="4747335" y="4218175"/>
            <a:ext cx="2099054" cy="1408269"/>
          </a:xfrm>
          <a:prstGeom prst="rect">
            <a:avLst/>
          </a:prstGeom>
        </p:spPr>
      </p:pic>
      <p:pic>
        <p:nvPicPr>
          <p:cNvPr id="7" name="Picture 6">
            <a:extLst>
              <a:ext uri="{FF2B5EF4-FFF2-40B4-BE49-F238E27FC236}">
                <a16:creationId xmlns:a16="http://schemas.microsoft.com/office/drawing/2014/main" id="{0DAFBA48-FBD5-4C79-8A56-C7FBA7280660}"/>
              </a:ext>
            </a:extLst>
          </p:cNvPr>
          <p:cNvPicPr>
            <a:picLocks noChangeAspect="1"/>
          </p:cNvPicPr>
          <p:nvPr/>
        </p:nvPicPr>
        <p:blipFill>
          <a:blip r:embed="rId5"/>
          <a:stretch>
            <a:fillRect/>
          </a:stretch>
        </p:blipFill>
        <p:spPr>
          <a:xfrm>
            <a:off x="10295708" y="2516104"/>
            <a:ext cx="601686" cy="3216284"/>
          </a:xfrm>
          <a:prstGeom prst="rect">
            <a:avLst/>
          </a:prstGeom>
        </p:spPr>
      </p:pic>
      <p:pic>
        <p:nvPicPr>
          <p:cNvPr id="8" name="Picture 7">
            <a:extLst>
              <a:ext uri="{FF2B5EF4-FFF2-40B4-BE49-F238E27FC236}">
                <a16:creationId xmlns:a16="http://schemas.microsoft.com/office/drawing/2014/main" id="{27FBDBFC-468C-4E9F-A84F-0ADEC8FE9073}"/>
              </a:ext>
            </a:extLst>
          </p:cNvPr>
          <p:cNvPicPr>
            <a:picLocks noChangeAspect="1"/>
          </p:cNvPicPr>
          <p:nvPr/>
        </p:nvPicPr>
        <p:blipFill>
          <a:blip r:embed="rId6"/>
          <a:stretch>
            <a:fillRect/>
          </a:stretch>
        </p:blipFill>
        <p:spPr>
          <a:xfrm>
            <a:off x="7395751" y="1078243"/>
            <a:ext cx="2009714" cy="3216284"/>
          </a:xfrm>
          <a:prstGeom prst="rect">
            <a:avLst/>
          </a:prstGeom>
        </p:spPr>
      </p:pic>
      <p:sp>
        <p:nvSpPr>
          <p:cNvPr id="9" name="TextBox 8">
            <a:extLst>
              <a:ext uri="{FF2B5EF4-FFF2-40B4-BE49-F238E27FC236}">
                <a16:creationId xmlns:a16="http://schemas.microsoft.com/office/drawing/2014/main" id="{ECEE801E-0F54-4F3E-B326-337B9F46185E}"/>
              </a:ext>
            </a:extLst>
          </p:cNvPr>
          <p:cNvSpPr txBox="1"/>
          <p:nvPr/>
        </p:nvSpPr>
        <p:spPr>
          <a:xfrm>
            <a:off x="9934671" y="5702796"/>
            <a:ext cx="1323760" cy="369332"/>
          </a:xfrm>
          <a:prstGeom prst="rect">
            <a:avLst/>
          </a:prstGeom>
          <a:noFill/>
        </p:spPr>
        <p:txBody>
          <a:bodyPr wrap="none" rtlCol="0">
            <a:spAutoFit/>
          </a:bodyPr>
          <a:lstStyle/>
          <a:p>
            <a:r>
              <a:rPr lang="en-US" dirty="0">
                <a:solidFill>
                  <a:srgbClr val="C00000"/>
                </a:solidFill>
              </a:rPr>
              <a:t>Charge Tank</a:t>
            </a:r>
          </a:p>
        </p:txBody>
      </p:sp>
      <p:sp>
        <p:nvSpPr>
          <p:cNvPr id="11" name="TextBox 10">
            <a:extLst>
              <a:ext uri="{FF2B5EF4-FFF2-40B4-BE49-F238E27FC236}">
                <a16:creationId xmlns:a16="http://schemas.microsoft.com/office/drawing/2014/main" id="{CC0B9403-DE3E-4B51-8E74-BA3E12E635CB}"/>
              </a:ext>
            </a:extLst>
          </p:cNvPr>
          <p:cNvSpPr txBox="1"/>
          <p:nvPr/>
        </p:nvSpPr>
        <p:spPr>
          <a:xfrm>
            <a:off x="5067899" y="5626444"/>
            <a:ext cx="1694237" cy="369332"/>
          </a:xfrm>
          <a:prstGeom prst="rect">
            <a:avLst/>
          </a:prstGeom>
          <a:noFill/>
        </p:spPr>
        <p:txBody>
          <a:bodyPr wrap="square" rtlCol="0">
            <a:spAutoFit/>
          </a:bodyPr>
          <a:lstStyle/>
          <a:p>
            <a:r>
              <a:rPr lang="en-US" dirty="0">
                <a:solidFill>
                  <a:srgbClr val="C00000"/>
                </a:solidFill>
              </a:rPr>
              <a:t>DVC6200 (I/P)</a:t>
            </a:r>
          </a:p>
        </p:txBody>
      </p:sp>
      <p:sp>
        <p:nvSpPr>
          <p:cNvPr id="12" name="TextBox 11">
            <a:extLst>
              <a:ext uri="{FF2B5EF4-FFF2-40B4-BE49-F238E27FC236}">
                <a16:creationId xmlns:a16="http://schemas.microsoft.com/office/drawing/2014/main" id="{43DFD283-F89C-47D7-8C31-3A2F38A2FD33}"/>
              </a:ext>
            </a:extLst>
          </p:cNvPr>
          <p:cNvSpPr txBox="1"/>
          <p:nvPr/>
        </p:nvSpPr>
        <p:spPr>
          <a:xfrm>
            <a:off x="1124578" y="5688916"/>
            <a:ext cx="2263878" cy="369332"/>
          </a:xfrm>
          <a:prstGeom prst="rect">
            <a:avLst/>
          </a:prstGeom>
          <a:noFill/>
        </p:spPr>
        <p:txBody>
          <a:bodyPr wrap="square" rtlCol="0">
            <a:spAutoFit/>
          </a:bodyPr>
          <a:lstStyle/>
          <a:p>
            <a:r>
              <a:rPr lang="en-US" dirty="0">
                <a:solidFill>
                  <a:srgbClr val="C00000"/>
                </a:solidFill>
              </a:rPr>
              <a:t>Delta V DCS System</a:t>
            </a:r>
          </a:p>
        </p:txBody>
      </p:sp>
      <p:sp>
        <p:nvSpPr>
          <p:cNvPr id="13" name="TextBox 12">
            <a:extLst>
              <a:ext uri="{FF2B5EF4-FFF2-40B4-BE49-F238E27FC236}">
                <a16:creationId xmlns:a16="http://schemas.microsoft.com/office/drawing/2014/main" id="{7AA95FF5-D358-4462-808A-36F93B87F045}"/>
              </a:ext>
            </a:extLst>
          </p:cNvPr>
          <p:cNvSpPr txBox="1"/>
          <p:nvPr/>
        </p:nvSpPr>
        <p:spPr>
          <a:xfrm>
            <a:off x="2281114" y="3388462"/>
            <a:ext cx="1677639" cy="369332"/>
          </a:xfrm>
          <a:prstGeom prst="rect">
            <a:avLst/>
          </a:prstGeom>
          <a:noFill/>
        </p:spPr>
        <p:txBody>
          <a:bodyPr wrap="none" rtlCol="0">
            <a:spAutoFit/>
          </a:bodyPr>
          <a:lstStyle/>
          <a:p>
            <a:r>
              <a:rPr lang="en-US" dirty="0">
                <a:solidFill>
                  <a:srgbClr val="C00000"/>
                </a:solidFill>
              </a:rPr>
              <a:t>Control Console</a:t>
            </a:r>
          </a:p>
        </p:txBody>
      </p:sp>
      <p:sp>
        <p:nvSpPr>
          <p:cNvPr id="14" name="TextBox 13">
            <a:extLst>
              <a:ext uri="{FF2B5EF4-FFF2-40B4-BE49-F238E27FC236}">
                <a16:creationId xmlns:a16="http://schemas.microsoft.com/office/drawing/2014/main" id="{345DD354-9FC1-4088-9515-FC39E9D0543C}"/>
              </a:ext>
            </a:extLst>
          </p:cNvPr>
          <p:cNvSpPr txBox="1"/>
          <p:nvPr/>
        </p:nvSpPr>
        <p:spPr>
          <a:xfrm>
            <a:off x="2623064" y="650391"/>
            <a:ext cx="1179105" cy="646331"/>
          </a:xfrm>
          <a:prstGeom prst="rect">
            <a:avLst/>
          </a:prstGeom>
          <a:noFill/>
        </p:spPr>
        <p:txBody>
          <a:bodyPr wrap="none" rtlCol="0">
            <a:spAutoFit/>
          </a:bodyPr>
          <a:lstStyle/>
          <a:p>
            <a:r>
              <a:rPr lang="en-US" dirty="0">
                <a:solidFill>
                  <a:srgbClr val="C00000"/>
                </a:solidFill>
              </a:rPr>
              <a:t>Controller </a:t>
            </a:r>
          </a:p>
          <a:p>
            <a:r>
              <a:rPr lang="en-US" dirty="0">
                <a:solidFill>
                  <a:srgbClr val="C00000"/>
                </a:solidFill>
              </a:rPr>
              <a:t>Faceplate</a:t>
            </a:r>
          </a:p>
        </p:txBody>
      </p:sp>
      <p:sp>
        <p:nvSpPr>
          <p:cNvPr id="15" name="TextBox 14">
            <a:extLst>
              <a:ext uri="{FF2B5EF4-FFF2-40B4-BE49-F238E27FC236}">
                <a16:creationId xmlns:a16="http://schemas.microsoft.com/office/drawing/2014/main" id="{22C88D72-9AE1-45BB-B4AE-253C380737B0}"/>
              </a:ext>
            </a:extLst>
          </p:cNvPr>
          <p:cNvSpPr txBox="1"/>
          <p:nvPr/>
        </p:nvSpPr>
        <p:spPr>
          <a:xfrm>
            <a:off x="3565877" y="4643115"/>
            <a:ext cx="788999" cy="369332"/>
          </a:xfrm>
          <a:prstGeom prst="rect">
            <a:avLst/>
          </a:prstGeom>
          <a:noFill/>
        </p:spPr>
        <p:txBody>
          <a:bodyPr wrap="none" rtlCol="0">
            <a:spAutoFit/>
          </a:bodyPr>
          <a:lstStyle/>
          <a:p>
            <a:r>
              <a:rPr lang="en-US" dirty="0">
                <a:solidFill>
                  <a:srgbClr val="C00000"/>
                </a:solidFill>
              </a:rPr>
              <a:t>12 mA</a:t>
            </a:r>
          </a:p>
        </p:txBody>
      </p:sp>
      <p:sp>
        <p:nvSpPr>
          <p:cNvPr id="16" name="TextBox 15">
            <a:extLst>
              <a:ext uri="{FF2B5EF4-FFF2-40B4-BE49-F238E27FC236}">
                <a16:creationId xmlns:a16="http://schemas.microsoft.com/office/drawing/2014/main" id="{C8BE55DC-8554-4CE0-9D7A-4154358C74F0}"/>
              </a:ext>
            </a:extLst>
          </p:cNvPr>
          <p:cNvSpPr txBox="1"/>
          <p:nvPr/>
        </p:nvSpPr>
        <p:spPr>
          <a:xfrm rot="18197072">
            <a:off x="6426263" y="3091746"/>
            <a:ext cx="617926" cy="369332"/>
          </a:xfrm>
          <a:prstGeom prst="rect">
            <a:avLst/>
          </a:prstGeom>
          <a:noFill/>
        </p:spPr>
        <p:txBody>
          <a:bodyPr wrap="none" rtlCol="0">
            <a:spAutoFit/>
          </a:bodyPr>
          <a:lstStyle/>
          <a:p>
            <a:r>
              <a:rPr lang="en-US" dirty="0">
                <a:solidFill>
                  <a:srgbClr val="C00000"/>
                </a:solidFill>
              </a:rPr>
              <a:t>9 psi</a:t>
            </a:r>
          </a:p>
        </p:txBody>
      </p:sp>
      <p:sp>
        <p:nvSpPr>
          <p:cNvPr id="17" name="TextBox 16">
            <a:extLst>
              <a:ext uri="{FF2B5EF4-FFF2-40B4-BE49-F238E27FC236}">
                <a16:creationId xmlns:a16="http://schemas.microsoft.com/office/drawing/2014/main" id="{104D9187-9F66-486A-8BBD-2490F1D7E9FE}"/>
              </a:ext>
            </a:extLst>
          </p:cNvPr>
          <p:cNvSpPr txBox="1"/>
          <p:nvPr/>
        </p:nvSpPr>
        <p:spPr>
          <a:xfrm>
            <a:off x="2804642" y="1343151"/>
            <a:ext cx="583814" cy="369332"/>
          </a:xfrm>
          <a:prstGeom prst="rect">
            <a:avLst/>
          </a:prstGeom>
          <a:noFill/>
        </p:spPr>
        <p:txBody>
          <a:bodyPr wrap="none" rtlCol="0">
            <a:spAutoFit/>
          </a:bodyPr>
          <a:lstStyle/>
          <a:p>
            <a:r>
              <a:rPr lang="en-US" dirty="0">
                <a:solidFill>
                  <a:srgbClr val="C00000"/>
                </a:solidFill>
              </a:rPr>
              <a:t>50%</a:t>
            </a:r>
          </a:p>
        </p:txBody>
      </p:sp>
      <p:sp>
        <p:nvSpPr>
          <p:cNvPr id="18" name="TextBox 17">
            <a:extLst>
              <a:ext uri="{FF2B5EF4-FFF2-40B4-BE49-F238E27FC236}">
                <a16:creationId xmlns:a16="http://schemas.microsoft.com/office/drawing/2014/main" id="{9E057795-3DE0-4051-ACBD-35024CA7F924}"/>
              </a:ext>
            </a:extLst>
          </p:cNvPr>
          <p:cNvSpPr txBox="1"/>
          <p:nvPr/>
        </p:nvSpPr>
        <p:spPr>
          <a:xfrm>
            <a:off x="1294606" y="3675346"/>
            <a:ext cx="583814" cy="369332"/>
          </a:xfrm>
          <a:prstGeom prst="rect">
            <a:avLst/>
          </a:prstGeom>
          <a:noFill/>
        </p:spPr>
        <p:txBody>
          <a:bodyPr wrap="none" rtlCol="0">
            <a:spAutoFit/>
          </a:bodyPr>
          <a:lstStyle/>
          <a:p>
            <a:r>
              <a:rPr lang="en-US" dirty="0">
                <a:solidFill>
                  <a:srgbClr val="C00000"/>
                </a:solidFill>
              </a:rPr>
              <a:t>50%</a:t>
            </a:r>
          </a:p>
        </p:txBody>
      </p:sp>
      <p:cxnSp>
        <p:nvCxnSpPr>
          <p:cNvPr id="19" name="Straight Arrow Connector 18">
            <a:extLst>
              <a:ext uri="{FF2B5EF4-FFF2-40B4-BE49-F238E27FC236}">
                <a16:creationId xmlns:a16="http://schemas.microsoft.com/office/drawing/2014/main" id="{FDFFE580-8639-46E9-8FA4-077D64A13128}"/>
              </a:ext>
            </a:extLst>
          </p:cNvPr>
          <p:cNvCxnSpPr>
            <a:cxnSpLocks/>
          </p:cNvCxnSpPr>
          <p:nvPr/>
        </p:nvCxnSpPr>
        <p:spPr>
          <a:xfrm>
            <a:off x="1313418" y="3429000"/>
            <a:ext cx="0" cy="107669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6710131-8D09-4DC1-B60D-92710F4B5175}"/>
              </a:ext>
            </a:extLst>
          </p:cNvPr>
          <p:cNvCxnSpPr>
            <a:cxnSpLocks/>
          </p:cNvCxnSpPr>
          <p:nvPr/>
        </p:nvCxnSpPr>
        <p:spPr>
          <a:xfrm>
            <a:off x="2354580" y="4998661"/>
            <a:ext cx="2392755"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D606F17-68CC-431E-AABA-5498B3CBDB32}"/>
              </a:ext>
            </a:extLst>
          </p:cNvPr>
          <p:cNvCxnSpPr>
            <a:cxnSpLocks/>
          </p:cNvCxnSpPr>
          <p:nvPr/>
        </p:nvCxnSpPr>
        <p:spPr>
          <a:xfrm flipV="1">
            <a:off x="6220698" y="2042160"/>
            <a:ext cx="1484016" cy="241815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378F3E3-75DB-4DDD-9FBC-2A9986D036CF}"/>
              </a:ext>
            </a:extLst>
          </p:cNvPr>
          <p:cNvSpPr txBox="1"/>
          <p:nvPr/>
        </p:nvSpPr>
        <p:spPr>
          <a:xfrm>
            <a:off x="8265266" y="4823401"/>
            <a:ext cx="734945" cy="369332"/>
          </a:xfrm>
          <a:prstGeom prst="rect">
            <a:avLst/>
          </a:prstGeom>
          <a:noFill/>
        </p:spPr>
        <p:txBody>
          <a:bodyPr wrap="none" rtlCol="0">
            <a:spAutoFit/>
          </a:bodyPr>
          <a:lstStyle/>
          <a:p>
            <a:r>
              <a:rPr lang="en-US" dirty="0">
                <a:solidFill>
                  <a:srgbClr val="C00000"/>
                </a:solidFill>
              </a:rPr>
              <a:t>70 psi</a:t>
            </a:r>
          </a:p>
        </p:txBody>
      </p:sp>
      <p:cxnSp>
        <p:nvCxnSpPr>
          <p:cNvPr id="29" name="Straight Arrow Connector 28">
            <a:extLst>
              <a:ext uri="{FF2B5EF4-FFF2-40B4-BE49-F238E27FC236}">
                <a16:creationId xmlns:a16="http://schemas.microsoft.com/office/drawing/2014/main" id="{F82788FB-2935-4CF1-B9A3-311BF42EE4F8}"/>
              </a:ext>
            </a:extLst>
          </p:cNvPr>
          <p:cNvCxnSpPr>
            <a:cxnSpLocks/>
          </p:cNvCxnSpPr>
          <p:nvPr/>
        </p:nvCxnSpPr>
        <p:spPr>
          <a:xfrm flipH="1">
            <a:off x="6846390" y="4823401"/>
            <a:ext cx="3449318"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6A825562-45E0-4482-B296-1C3890D38EA4}"/>
              </a:ext>
            </a:extLst>
          </p:cNvPr>
          <p:cNvSpPr txBox="1"/>
          <p:nvPr/>
        </p:nvSpPr>
        <p:spPr>
          <a:xfrm>
            <a:off x="9524108" y="2032161"/>
            <a:ext cx="1183534" cy="369332"/>
          </a:xfrm>
          <a:prstGeom prst="rect">
            <a:avLst/>
          </a:prstGeom>
          <a:noFill/>
        </p:spPr>
        <p:txBody>
          <a:bodyPr wrap="square" rtlCol="0">
            <a:spAutoFit/>
          </a:bodyPr>
          <a:lstStyle/>
          <a:p>
            <a:r>
              <a:rPr lang="en-US" dirty="0">
                <a:solidFill>
                  <a:srgbClr val="C00000"/>
                </a:solidFill>
              </a:rPr>
              <a:t>1/2 Open</a:t>
            </a:r>
          </a:p>
        </p:txBody>
      </p:sp>
      <p:cxnSp>
        <p:nvCxnSpPr>
          <p:cNvPr id="34" name="Straight Arrow Connector 33">
            <a:extLst>
              <a:ext uri="{FF2B5EF4-FFF2-40B4-BE49-F238E27FC236}">
                <a16:creationId xmlns:a16="http://schemas.microsoft.com/office/drawing/2014/main" id="{2290A9EC-D459-4C4B-87B6-3B91A90D69A7}"/>
              </a:ext>
            </a:extLst>
          </p:cNvPr>
          <p:cNvCxnSpPr>
            <a:cxnSpLocks/>
          </p:cNvCxnSpPr>
          <p:nvPr/>
        </p:nvCxnSpPr>
        <p:spPr>
          <a:xfrm flipH="1">
            <a:off x="8610600" y="2232660"/>
            <a:ext cx="952501" cy="111252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45BB6572-4E90-43F1-B72A-3DEBB19AF2F8}"/>
              </a:ext>
            </a:extLst>
          </p:cNvPr>
          <p:cNvPicPr>
            <a:picLocks noChangeAspect="1"/>
          </p:cNvPicPr>
          <p:nvPr/>
        </p:nvPicPr>
        <p:blipFill>
          <a:blip r:embed="rId7"/>
          <a:stretch>
            <a:fillRect/>
          </a:stretch>
        </p:blipFill>
        <p:spPr>
          <a:xfrm>
            <a:off x="1933518" y="515604"/>
            <a:ext cx="752481" cy="1631168"/>
          </a:xfrm>
          <a:prstGeom prst="rect">
            <a:avLst/>
          </a:prstGeom>
        </p:spPr>
      </p:pic>
      <p:cxnSp>
        <p:nvCxnSpPr>
          <p:cNvPr id="20" name="Straight Connector 19">
            <a:extLst>
              <a:ext uri="{FF2B5EF4-FFF2-40B4-BE49-F238E27FC236}">
                <a16:creationId xmlns:a16="http://schemas.microsoft.com/office/drawing/2014/main" id="{CB82CD83-8677-4D61-8422-247977AFA9DF}"/>
              </a:ext>
            </a:extLst>
          </p:cNvPr>
          <p:cNvCxnSpPr>
            <a:cxnSpLocks/>
          </p:cNvCxnSpPr>
          <p:nvPr/>
        </p:nvCxnSpPr>
        <p:spPr>
          <a:xfrm flipH="1">
            <a:off x="1840344" y="2156460"/>
            <a:ext cx="125616" cy="834596"/>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8A7F183-82F7-4817-98E9-89EC6863AC5C}"/>
              </a:ext>
            </a:extLst>
          </p:cNvPr>
          <p:cNvCxnSpPr>
            <a:cxnSpLocks/>
          </p:cNvCxnSpPr>
          <p:nvPr/>
        </p:nvCxnSpPr>
        <p:spPr>
          <a:xfrm flipH="1">
            <a:off x="1954644" y="2103120"/>
            <a:ext cx="750456" cy="895556"/>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75F2B54-0ADD-8864-7E79-2E3DEDE44204}"/>
              </a:ext>
            </a:extLst>
          </p:cNvPr>
          <p:cNvPicPr>
            <a:picLocks noChangeAspect="1"/>
          </p:cNvPicPr>
          <p:nvPr/>
        </p:nvPicPr>
        <p:blipFill>
          <a:blip r:embed="rId8"/>
          <a:stretch>
            <a:fillRect/>
          </a:stretch>
        </p:blipFill>
        <p:spPr>
          <a:xfrm>
            <a:off x="38100" y="0"/>
            <a:ext cx="969828" cy="1175152"/>
          </a:xfrm>
          <a:prstGeom prst="rect">
            <a:avLst/>
          </a:prstGeom>
        </p:spPr>
      </p:pic>
      <p:sp>
        <p:nvSpPr>
          <p:cNvPr id="4" name="TextBox 3">
            <a:extLst>
              <a:ext uri="{FF2B5EF4-FFF2-40B4-BE49-F238E27FC236}">
                <a16:creationId xmlns:a16="http://schemas.microsoft.com/office/drawing/2014/main" id="{05B5DA09-E927-73C5-5A28-FDB7C82DAFCB}"/>
              </a:ext>
            </a:extLst>
          </p:cNvPr>
          <p:cNvSpPr txBox="1"/>
          <p:nvPr/>
        </p:nvSpPr>
        <p:spPr>
          <a:xfrm>
            <a:off x="998615" y="0"/>
            <a:ext cx="6504986" cy="523220"/>
          </a:xfrm>
          <a:prstGeom prst="rect">
            <a:avLst/>
          </a:prstGeom>
          <a:noFill/>
        </p:spPr>
        <p:txBody>
          <a:bodyPr wrap="none" rtlCol="0">
            <a:spAutoFit/>
          </a:bodyPr>
          <a:lstStyle/>
          <a:p>
            <a:r>
              <a:rPr lang="en-US" sz="2800" dirty="0">
                <a:solidFill>
                  <a:srgbClr val="0070C0"/>
                </a:solidFill>
              </a:rPr>
              <a:t>Signal Flow in a Distributed Control System:</a:t>
            </a:r>
          </a:p>
        </p:txBody>
      </p:sp>
    </p:spTree>
    <p:extLst>
      <p:ext uri="{BB962C8B-B14F-4D97-AF65-F5344CB8AC3E}">
        <p14:creationId xmlns:p14="http://schemas.microsoft.com/office/powerpoint/2010/main" val="3291002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3014" y="1175152"/>
            <a:ext cx="10993907" cy="830997"/>
          </a:xfrm>
          <a:prstGeom prst="rect">
            <a:avLst/>
          </a:prstGeom>
          <a:noFill/>
        </p:spPr>
        <p:txBody>
          <a:bodyPr wrap="none" rtlCol="0">
            <a:spAutoFit/>
          </a:bodyPr>
          <a:lstStyle/>
          <a:p>
            <a:r>
              <a:rPr lang="en-US" sz="4800" dirty="0"/>
              <a:t>This Concludes this Instructional Document</a:t>
            </a:r>
          </a:p>
        </p:txBody>
      </p:sp>
      <p:pic>
        <p:nvPicPr>
          <p:cNvPr id="5" name="Picture 4">
            <a:extLst>
              <a:ext uri="{FF2B5EF4-FFF2-40B4-BE49-F238E27FC236}">
                <a16:creationId xmlns:a16="http://schemas.microsoft.com/office/drawing/2014/main" id="{A948658F-DF12-07BD-A1E2-E65C4EB10F1E}"/>
              </a:ext>
            </a:extLst>
          </p:cNvPr>
          <p:cNvPicPr>
            <a:picLocks noChangeAspect="1"/>
          </p:cNvPicPr>
          <p:nvPr/>
        </p:nvPicPr>
        <p:blipFill>
          <a:blip r:embed="rId2"/>
          <a:stretch>
            <a:fillRect/>
          </a:stretch>
        </p:blipFill>
        <p:spPr>
          <a:xfrm>
            <a:off x="1736276" y="2397350"/>
            <a:ext cx="9050179" cy="2885223"/>
          </a:xfrm>
          <a:prstGeom prst="rect">
            <a:avLst/>
          </a:prstGeom>
        </p:spPr>
      </p:pic>
      <p:pic>
        <p:nvPicPr>
          <p:cNvPr id="6" name="Picture 5">
            <a:extLst>
              <a:ext uri="{FF2B5EF4-FFF2-40B4-BE49-F238E27FC236}">
                <a16:creationId xmlns:a16="http://schemas.microsoft.com/office/drawing/2014/main" id="{EF33B1E2-E902-4361-4286-2AC054B130D2}"/>
              </a:ext>
            </a:extLst>
          </p:cNvPr>
          <p:cNvPicPr>
            <a:picLocks noChangeAspect="1"/>
          </p:cNvPicPr>
          <p:nvPr/>
        </p:nvPicPr>
        <p:blipFill>
          <a:blip r:embed="rId3"/>
          <a:stretch>
            <a:fillRect/>
          </a:stretch>
        </p:blipFill>
        <p:spPr>
          <a:xfrm>
            <a:off x="38100" y="0"/>
            <a:ext cx="969828" cy="1175152"/>
          </a:xfrm>
          <a:prstGeom prst="rect">
            <a:avLst/>
          </a:prstGeom>
        </p:spPr>
      </p:pic>
    </p:spTree>
    <p:extLst>
      <p:ext uri="{BB962C8B-B14F-4D97-AF65-F5344CB8AC3E}">
        <p14:creationId xmlns:p14="http://schemas.microsoft.com/office/powerpoint/2010/main" val="3925477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3625" y="119011"/>
            <a:ext cx="7487691" cy="707886"/>
          </a:xfrm>
          <a:prstGeom prst="rect">
            <a:avLst/>
          </a:prstGeom>
          <a:noFill/>
        </p:spPr>
        <p:txBody>
          <a:bodyPr wrap="none" rtlCol="0">
            <a:spAutoFit/>
          </a:bodyPr>
          <a:lstStyle/>
          <a:p>
            <a:r>
              <a:rPr lang="en-US" sz="4000" dirty="0">
                <a:solidFill>
                  <a:srgbClr val="0070C0"/>
                </a:solidFill>
              </a:rPr>
              <a:t>Website to get Sample Documents:</a:t>
            </a:r>
          </a:p>
        </p:txBody>
      </p:sp>
      <p:pic>
        <p:nvPicPr>
          <p:cNvPr id="2" name="Picture 1">
            <a:extLst>
              <a:ext uri="{FF2B5EF4-FFF2-40B4-BE49-F238E27FC236}">
                <a16:creationId xmlns:a16="http://schemas.microsoft.com/office/drawing/2014/main" id="{413A4959-321A-26DC-2FE6-562E45A5518F}"/>
              </a:ext>
            </a:extLst>
          </p:cNvPr>
          <p:cNvPicPr>
            <a:picLocks noChangeAspect="1"/>
          </p:cNvPicPr>
          <p:nvPr/>
        </p:nvPicPr>
        <p:blipFill>
          <a:blip r:embed="rId2"/>
          <a:stretch>
            <a:fillRect/>
          </a:stretch>
        </p:blipFill>
        <p:spPr>
          <a:xfrm>
            <a:off x="38100" y="0"/>
            <a:ext cx="969828" cy="1175152"/>
          </a:xfrm>
          <a:prstGeom prst="rect">
            <a:avLst/>
          </a:prstGeom>
        </p:spPr>
      </p:pic>
      <p:sp>
        <p:nvSpPr>
          <p:cNvPr id="3" name="TextBox 2">
            <a:extLst>
              <a:ext uri="{FF2B5EF4-FFF2-40B4-BE49-F238E27FC236}">
                <a16:creationId xmlns:a16="http://schemas.microsoft.com/office/drawing/2014/main" id="{E93397A9-8874-93B1-47A4-312CC141704B}"/>
              </a:ext>
            </a:extLst>
          </p:cNvPr>
          <p:cNvSpPr txBox="1"/>
          <p:nvPr/>
        </p:nvSpPr>
        <p:spPr>
          <a:xfrm>
            <a:off x="626530" y="2000322"/>
            <a:ext cx="11317111" cy="1643720"/>
          </a:xfrm>
          <a:prstGeom prst="rect">
            <a:avLst/>
          </a:prstGeom>
          <a:noFill/>
        </p:spPr>
        <p:txBody>
          <a:bodyPr wrap="square" rtlCol="0">
            <a:spAutoFit/>
          </a:bodyPr>
          <a:lstStyle/>
          <a:p>
            <a:pPr>
              <a:lnSpc>
                <a:spcPct val="150000"/>
              </a:lnSpc>
            </a:pPr>
            <a:r>
              <a:rPr lang="en-US" sz="3200" dirty="0">
                <a:solidFill>
                  <a:srgbClr val="0070C0"/>
                </a:solidFill>
                <a:latin typeface="Times New Roman" panose="02020603050405020304" pitchFamily="18" charset="0"/>
                <a:cs typeface="Times New Roman" panose="02020603050405020304" pitchFamily="18" charset="0"/>
              </a:rPr>
              <a:t>Handouts for the Workshop is available at the Project Website:</a:t>
            </a:r>
          </a:p>
          <a:p>
            <a:pPr algn="ctr">
              <a:lnSpc>
                <a:spcPct val="150000"/>
              </a:lnSpc>
            </a:pPr>
            <a:r>
              <a:rPr lang="en-US" sz="4000" dirty="0">
                <a:solidFill>
                  <a:srgbClr val="C00000"/>
                </a:solidFill>
                <a:latin typeface="Times New Roman" panose="02020603050405020304" pitchFamily="18" charset="0"/>
                <a:cs typeface="Times New Roman" panose="02020603050405020304" pitchFamily="18" charset="0"/>
                <a:hlinkClick r:id="rId3"/>
              </a:rPr>
              <a:t>https://ate.is/Scaling_CBE</a:t>
            </a:r>
            <a:endParaRPr lang="en-US" sz="40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3167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37186" y="203294"/>
            <a:ext cx="5891485" cy="646331"/>
          </a:xfrm>
          <a:prstGeom prst="rect">
            <a:avLst/>
          </a:prstGeom>
          <a:noFill/>
        </p:spPr>
        <p:txBody>
          <a:bodyPr wrap="none" rtlCol="0">
            <a:spAutoFit/>
          </a:bodyPr>
          <a:lstStyle/>
          <a:p>
            <a:r>
              <a:rPr lang="en-US" sz="3600" dirty="0">
                <a:solidFill>
                  <a:srgbClr val="C00000"/>
                </a:solidFill>
                <a:latin typeface="Times New Roman" panose="02020603050405020304" pitchFamily="18" charset="0"/>
                <a:cs typeface="Times New Roman" panose="02020603050405020304" pitchFamily="18" charset="0"/>
              </a:rPr>
              <a:t>2 Parts to the CREATE Project</a:t>
            </a:r>
          </a:p>
        </p:txBody>
      </p:sp>
      <p:pic>
        <p:nvPicPr>
          <p:cNvPr id="2" name="Picture 1">
            <a:extLst>
              <a:ext uri="{FF2B5EF4-FFF2-40B4-BE49-F238E27FC236}">
                <a16:creationId xmlns:a16="http://schemas.microsoft.com/office/drawing/2014/main" id="{909C6DCD-53E0-6A63-E691-AB16BDF0962D}"/>
              </a:ext>
            </a:extLst>
          </p:cNvPr>
          <p:cNvPicPr>
            <a:picLocks noChangeAspect="1"/>
          </p:cNvPicPr>
          <p:nvPr/>
        </p:nvPicPr>
        <p:blipFill>
          <a:blip r:embed="rId2"/>
          <a:stretch>
            <a:fillRect/>
          </a:stretch>
        </p:blipFill>
        <p:spPr>
          <a:xfrm>
            <a:off x="38100" y="0"/>
            <a:ext cx="969828" cy="1175152"/>
          </a:xfrm>
          <a:prstGeom prst="rect">
            <a:avLst/>
          </a:prstGeom>
        </p:spPr>
      </p:pic>
      <p:grpSp>
        <p:nvGrpSpPr>
          <p:cNvPr id="12" name="Group 11">
            <a:extLst>
              <a:ext uri="{FF2B5EF4-FFF2-40B4-BE49-F238E27FC236}">
                <a16:creationId xmlns:a16="http://schemas.microsoft.com/office/drawing/2014/main" id="{32A231AD-B9A5-3694-B559-4FCA899274C8}"/>
              </a:ext>
            </a:extLst>
          </p:cNvPr>
          <p:cNvGrpSpPr/>
          <p:nvPr/>
        </p:nvGrpSpPr>
        <p:grpSpPr>
          <a:xfrm>
            <a:off x="6216650" y="1643223"/>
            <a:ext cx="3765550" cy="774700"/>
            <a:chOff x="2984500" y="1073150"/>
            <a:chExt cx="3765550" cy="774700"/>
          </a:xfrm>
        </p:grpSpPr>
        <p:sp>
          <p:nvSpPr>
            <p:cNvPr id="3" name="Rectangle 2">
              <a:extLst>
                <a:ext uri="{FF2B5EF4-FFF2-40B4-BE49-F238E27FC236}">
                  <a16:creationId xmlns:a16="http://schemas.microsoft.com/office/drawing/2014/main" id="{3853F386-C544-7661-19BF-F8F0567FF118}"/>
                </a:ext>
              </a:extLst>
            </p:cNvPr>
            <p:cNvSpPr/>
            <p:nvPr/>
          </p:nvSpPr>
          <p:spPr>
            <a:xfrm>
              <a:off x="2984500" y="1073150"/>
              <a:ext cx="3765550" cy="77470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33D0432-45D4-D3EF-4388-3DA531DA4299}"/>
                </a:ext>
              </a:extLst>
            </p:cNvPr>
            <p:cNvSpPr txBox="1"/>
            <p:nvPr/>
          </p:nvSpPr>
          <p:spPr>
            <a:xfrm>
              <a:off x="3282950" y="1168112"/>
              <a:ext cx="3384550" cy="584775"/>
            </a:xfrm>
            <a:prstGeom prst="rect">
              <a:avLst/>
            </a:prstGeom>
            <a:noFill/>
          </p:spPr>
          <p:txBody>
            <a:bodyPr wrap="square" rtlCol="0">
              <a:spAutoFit/>
            </a:bodyPr>
            <a:lstStyle/>
            <a:p>
              <a:pPr algn="ctr"/>
              <a:r>
                <a:rPr lang="en-US" sz="3200" dirty="0">
                  <a:solidFill>
                    <a:srgbClr val="C00000"/>
                  </a:solidFill>
                </a:rPr>
                <a:t>Prog. Controller 1</a:t>
              </a:r>
            </a:p>
          </p:txBody>
        </p:sp>
      </p:grpSp>
      <p:grpSp>
        <p:nvGrpSpPr>
          <p:cNvPr id="13" name="Group 12">
            <a:extLst>
              <a:ext uri="{FF2B5EF4-FFF2-40B4-BE49-F238E27FC236}">
                <a16:creationId xmlns:a16="http://schemas.microsoft.com/office/drawing/2014/main" id="{2BF35001-106F-8F30-052E-EDE7EF8D4BD9}"/>
              </a:ext>
            </a:extLst>
          </p:cNvPr>
          <p:cNvGrpSpPr/>
          <p:nvPr/>
        </p:nvGrpSpPr>
        <p:grpSpPr>
          <a:xfrm>
            <a:off x="6216650" y="2417922"/>
            <a:ext cx="3765550" cy="774700"/>
            <a:chOff x="2984500" y="1847849"/>
            <a:chExt cx="3765550" cy="774700"/>
          </a:xfrm>
        </p:grpSpPr>
        <p:sp>
          <p:nvSpPr>
            <p:cNvPr id="8" name="Rectangle 7">
              <a:extLst>
                <a:ext uri="{FF2B5EF4-FFF2-40B4-BE49-F238E27FC236}">
                  <a16:creationId xmlns:a16="http://schemas.microsoft.com/office/drawing/2014/main" id="{79578313-221B-9B12-F4AD-3CD9A675E0E9}"/>
                </a:ext>
              </a:extLst>
            </p:cNvPr>
            <p:cNvSpPr/>
            <p:nvPr/>
          </p:nvSpPr>
          <p:spPr>
            <a:xfrm>
              <a:off x="2984500" y="1847849"/>
              <a:ext cx="3765550" cy="77470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227538B-2E17-BF4E-D574-337E573C937D}"/>
                </a:ext>
              </a:extLst>
            </p:cNvPr>
            <p:cNvSpPr txBox="1"/>
            <p:nvPr/>
          </p:nvSpPr>
          <p:spPr>
            <a:xfrm>
              <a:off x="3282949" y="1942811"/>
              <a:ext cx="3324935" cy="584775"/>
            </a:xfrm>
            <a:prstGeom prst="rect">
              <a:avLst/>
            </a:prstGeom>
            <a:noFill/>
          </p:spPr>
          <p:txBody>
            <a:bodyPr wrap="square" rtlCol="0">
              <a:spAutoFit/>
            </a:bodyPr>
            <a:lstStyle/>
            <a:p>
              <a:pPr algn="ctr"/>
              <a:r>
                <a:rPr lang="en-US" sz="3200" dirty="0">
                  <a:solidFill>
                    <a:srgbClr val="C00000"/>
                  </a:solidFill>
                </a:rPr>
                <a:t>Prog. Controller 2</a:t>
              </a:r>
            </a:p>
          </p:txBody>
        </p:sp>
      </p:grpSp>
      <p:grpSp>
        <p:nvGrpSpPr>
          <p:cNvPr id="14" name="Group 13">
            <a:extLst>
              <a:ext uri="{FF2B5EF4-FFF2-40B4-BE49-F238E27FC236}">
                <a16:creationId xmlns:a16="http://schemas.microsoft.com/office/drawing/2014/main" id="{E8B0C642-F809-5115-C60E-9A5A9AB92C5F}"/>
              </a:ext>
            </a:extLst>
          </p:cNvPr>
          <p:cNvGrpSpPr/>
          <p:nvPr/>
        </p:nvGrpSpPr>
        <p:grpSpPr>
          <a:xfrm>
            <a:off x="6216650" y="3192620"/>
            <a:ext cx="3848101" cy="774700"/>
            <a:chOff x="2984500" y="2654300"/>
            <a:chExt cx="3848101" cy="774700"/>
          </a:xfrm>
        </p:grpSpPr>
        <p:sp>
          <p:nvSpPr>
            <p:cNvPr id="10" name="Rectangle 9">
              <a:extLst>
                <a:ext uri="{FF2B5EF4-FFF2-40B4-BE49-F238E27FC236}">
                  <a16:creationId xmlns:a16="http://schemas.microsoft.com/office/drawing/2014/main" id="{96645888-866D-2A6F-C163-841EFAFAAF6C}"/>
                </a:ext>
              </a:extLst>
            </p:cNvPr>
            <p:cNvSpPr/>
            <p:nvPr/>
          </p:nvSpPr>
          <p:spPr>
            <a:xfrm>
              <a:off x="2984500" y="2654300"/>
              <a:ext cx="3765550" cy="77470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3CDC404-670D-7575-F940-B1688EAD8367}"/>
                </a:ext>
              </a:extLst>
            </p:cNvPr>
            <p:cNvSpPr txBox="1"/>
            <p:nvPr/>
          </p:nvSpPr>
          <p:spPr>
            <a:xfrm>
              <a:off x="3067051" y="2749262"/>
              <a:ext cx="3765550" cy="584775"/>
            </a:xfrm>
            <a:prstGeom prst="rect">
              <a:avLst/>
            </a:prstGeom>
            <a:noFill/>
          </p:spPr>
          <p:txBody>
            <a:bodyPr wrap="square" rtlCol="0">
              <a:spAutoFit/>
            </a:bodyPr>
            <a:lstStyle/>
            <a:p>
              <a:pPr algn="ctr"/>
              <a:r>
                <a:rPr lang="en-US" sz="3200" dirty="0">
                  <a:solidFill>
                    <a:srgbClr val="C00000"/>
                  </a:solidFill>
                </a:rPr>
                <a:t>Elect. Troubleshoot</a:t>
              </a:r>
            </a:p>
          </p:txBody>
        </p:sp>
      </p:grpSp>
      <p:grpSp>
        <p:nvGrpSpPr>
          <p:cNvPr id="24" name="Group 23">
            <a:extLst>
              <a:ext uri="{FF2B5EF4-FFF2-40B4-BE49-F238E27FC236}">
                <a16:creationId xmlns:a16="http://schemas.microsoft.com/office/drawing/2014/main" id="{E1C81402-7CB1-F4C1-D8BC-75AC6B2E7FC5}"/>
              </a:ext>
            </a:extLst>
          </p:cNvPr>
          <p:cNvGrpSpPr/>
          <p:nvPr/>
        </p:nvGrpSpPr>
        <p:grpSpPr>
          <a:xfrm>
            <a:off x="1549400" y="1660556"/>
            <a:ext cx="3848101" cy="774700"/>
            <a:chOff x="2984500" y="2654300"/>
            <a:chExt cx="3848101" cy="774700"/>
          </a:xfrm>
        </p:grpSpPr>
        <p:sp>
          <p:nvSpPr>
            <p:cNvPr id="25" name="Rectangle 24">
              <a:extLst>
                <a:ext uri="{FF2B5EF4-FFF2-40B4-BE49-F238E27FC236}">
                  <a16:creationId xmlns:a16="http://schemas.microsoft.com/office/drawing/2014/main" id="{995D9C17-68F6-63F6-A26A-D03681CE3E66}"/>
                </a:ext>
              </a:extLst>
            </p:cNvPr>
            <p:cNvSpPr/>
            <p:nvPr/>
          </p:nvSpPr>
          <p:spPr>
            <a:xfrm>
              <a:off x="2984500" y="2654300"/>
              <a:ext cx="3765550" cy="77470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E18980A-A203-1980-4692-749890024BA1}"/>
                </a:ext>
              </a:extLst>
            </p:cNvPr>
            <p:cNvSpPr txBox="1"/>
            <p:nvPr/>
          </p:nvSpPr>
          <p:spPr>
            <a:xfrm>
              <a:off x="3067051" y="2749262"/>
              <a:ext cx="3765550" cy="584775"/>
            </a:xfrm>
            <a:prstGeom prst="rect">
              <a:avLst/>
            </a:prstGeom>
            <a:noFill/>
          </p:spPr>
          <p:txBody>
            <a:bodyPr wrap="square" rtlCol="0">
              <a:spAutoFit/>
            </a:bodyPr>
            <a:lstStyle/>
            <a:p>
              <a:pPr algn="ctr"/>
              <a:r>
                <a:rPr lang="en-US" sz="3200" dirty="0">
                  <a:solidFill>
                    <a:srgbClr val="C00000"/>
                  </a:solidFill>
                </a:rPr>
                <a:t>Faculty Prof. Dev.</a:t>
              </a:r>
            </a:p>
          </p:txBody>
        </p:sp>
      </p:grpSp>
      <p:sp>
        <p:nvSpPr>
          <p:cNvPr id="29" name="TextBox 28">
            <a:extLst>
              <a:ext uri="{FF2B5EF4-FFF2-40B4-BE49-F238E27FC236}">
                <a16:creationId xmlns:a16="http://schemas.microsoft.com/office/drawing/2014/main" id="{15E52F80-BC08-4B2D-013A-21BEC757AD9F}"/>
              </a:ext>
            </a:extLst>
          </p:cNvPr>
          <p:cNvSpPr txBox="1"/>
          <p:nvPr/>
        </p:nvSpPr>
        <p:spPr>
          <a:xfrm>
            <a:off x="6172200" y="4080296"/>
            <a:ext cx="4159250" cy="1323439"/>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Course Conversion:</a:t>
            </a:r>
          </a:p>
          <a:p>
            <a:r>
              <a:rPr lang="en-US" sz="2000" b="1" dirty="0">
                <a:solidFill>
                  <a:srgbClr val="C00000"/>
                </a:solidFill>
                <a:latin typeface="Times New Roman" panose="02020603050405020304" pitchFamily="18" charset="0"/>
                <a:cs typeface="Times New Roman" panose="02020603050405020304" pitchFamily="18" charset="0"/>
              </a:rPr>
              <a:t>*</a:t>
            </a:r>
            <a:r>
              <a:rPr lang="en-US" sz="2000" dirty="0">
                <a:solidFill>
                  <a:srgbClr val="C00000"/>
                </a:solidFill>
                <a:latin typeface="Times New Roman" panose="02020603050405020304" pitchFamily="18" charset="0"/>
                <a:cs typeface="Times New Roman" panose="02020603050405020304" pitchFamily="18" charset="0"/>
              </a:rPr>
              <a:t>Re-Align the Curriculum</a:t>
            </a:r>
          </a:p>
          <a:p>
            <a:r>
              <a:rPr lang="en-US" sz="2000" b="1" dirty="0">
                <a:solidFill>
                  <a:srgbClr val="C00000"/>
                </a:solidFill>
                <a:latin typeface="Times New Roman" panose="02020603050405020304" pitchFamily="18" charset="0"/>
                <a:cs typeface="Times New Roman" panose="02020603050405020304" pitchFamily="18" charset="0"/>
              </a:rPr>
              <a:t>*</a:t>
            </a:r>
            <a:r>
              <a:rPr lang="en-US" sz="2000" dirty="0">
                <a:solidFill>
                  <a:srgbClr val="C00000"/>
                </a:solidFill>
                <a:latin typeface="Times New Roman" panose="02020603050405020304" pitchFamily="18" charset="0"/>
                <a:cs typeface="Times New Roman" panose="02020603050405020304" pitchFamily="18" charset="0"/>
              </a:rPr>
              <a:t>Convert the courses to a competency-based/hybrid model</a:t>
            </a:r>
          </a:p>
        </p:txBody>
      </p:sp>
      <p:sp>
        <p:nvSpPr>
          <p:cNvPr id="34" name="TextBox 33">
            <a:extLst>
              <a:ext uri="{FF2B5EF4-FFF2-40B4-BE49-F238E27FC236}">
                <a16:creationId xmlns:a16="http://schemas.microsoft.com/office/drawing/2014/main" id="{CB17E3B6-8888-0068-8B1C-7BBD3E32158D}"/>
              </a:ext>
            </a:extLst>
          </p:cNvPr>
          <p:cNvSpPr txBox="1"/>
          <p:nvPr/>
        </p:nvSpPr>
        <p:spPr>
          <a:xfrm>
            <a:off x="9982200" y="1660556"/>
            <a:ext cx="987771" cy="707886"/>
          </a:xfrm>
          <a:prstGeom prst="rect">
            <a:avLst/>
          </a:prstGeom>
          <a:noFill/>
        </p:spPr>
        <p:txBody>
          <a:bodyPr wrap="none" rtlCol="0">
            <a:spAutoFit/>
          </a:bodyPr>
          <a:lstStyle/>
          <a:p>
            <a:r>
              <a:rPr lang="en-US" sz="2000" dirty="0">
                <a:solidFill>
                  <a:srgbClr val="C00000"/>
                </a:solidFill>
                <a:latin typeface="Times New Roman" panose="02020603050405020304" pitchFamily="18" charset="0"/>
                <a:cs typeface="Times New Roman" panose="02020603050405020304" pitchFamily="18" charset="0"/>
              </a:rPr>
              <a:t>Mike &amp;</a:t>
            </a:r>
          </a:p>
          <a:p>
            <a:r>
              <a:rPr lang="en-US" sz="2000" dirty="0">
                <a:solidFill>
                  <a:srgbClr val="C00000"/>
                </a:solidFill>
                <a:latin typeface="Times New Roman" panose="02020603050405020304" pitchFamily="18" charset="0"/>
                <a:cs typeface="Times New Roman" panose="02020603050405020304" pitchFamily="18" charset="0"/>
              </a:rPr>
              <a:t>Scott</a:t>
            </a:r>
          </a:p>
        </p:txBody>
      </p:sp>
      <p:sp>
        <p:nvSpPr>
          <p:cNvPr id="36" name="TextBox 35">
            <a:extLst>
              <a:ext uri="{FF2B5EF4-FFF2-40B4-BE49-F238E27FC236}">
                <a16:creationId xmlns:a16="http://schemas.microsoft.com/office/drawing/2014/main" id="{5F38A508-B810-0B57-075C-37B966A9C622}"/>
              </a:ext>
            </a:extLst>
          </p:cNvPr>
          <p:cNvSpPr txBox="1"/>
          <p:nvPr/>
        </p:nvSpPr>
        <p:spPr>
          <a:xfrm>
            <a:off x="9994899" y="2464833"/>
            <a:ext cx="987771" cy="707886"/>
          </a:xfrm>
          <a:prstGeom prst="rect">
            <a:avLst/>
          </a:prstGeom>
          <a:noFill/>
        </p:spPr>
        <p:txBody>
          <a:bodyPr wrap="none" rtlCol="0">
            <a:spAutoFit/>
          </a:bodyPr>
          <a:lstStyle/>
          <a:p>
            <a:r>
              <a:rPr lang="en-US" sz="2000" dirty="0">
                <a:solidFill>
                  <a:srgbClr val="C00000"/>
                </a:solidFill>
                <a:latin typeface="Times New Roman" panose="02020603050405020304" pitchFamily="18" charset="0"/>
                <a:cs typeface="Times New Roman" panose="02020603050405020304" pitchFamily="18" charset="0"/>
              </a:rPr>
              <a:t>Mike &amp;</a:t>
            </a:r>
          </a:p>
          <a:p>
            <a:r>
              <a:rPr lang="en-US" sz="2000" dirty="0">
                <a:solidFill>
                  <a:srgbClr val="C00000"/>
                </a:solidFill>
                <a:latin typeface="Times New Roman" panose="02020603050405020304" pitchFamily="18" charset="0"/>
                <a:cs typeface="Times New Roman" panose="02020603050405020304" pitchFamily="18" charset="0"/>
              </a:rPr>
              <a:t>Scott</a:t>
            </a:r>
          </a:p>
        </p:txBody>
      </p:sp>
      <p:sp>
        <p:nvSpPr>
          <p:cNvPr id="37" name="TextBox 36">
            <a:extLst>
              <a:ext uri="{FF2B5EF4-FFF2-40B4-BE49-F238E27FC236}">
                <a16:creationId xmlns:a16="http://schemas.microsoft.com/office/drawing/2014/main" id="{0C33D6CA-4CAA-5EFF-74A2-EF96EE47C986}"/>
              </a:ext>
            </a:extLst>
          </p:cNvPr>
          <p:cNvSpPr txBox="1"/>
          <p:nvPr/>
        </p:nvSpPr>
        <p:spPr>
          <a:xfrm>
            <a:off x="1549400" y="2530218"/>
            <a:ext cx="4159250" cy="3477875"/>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Develop Faculty Skillset:</a:t>
            </a:r>
          </a:p>
          <a:p>
            <a:r>
              <a:rPr lang="en-US" sz="2000" b="1" dirty="0">
                <a:solidFill>
                  <a:srgbClr val="C00000"/>
                </a:solidFill>
                <a:latin typeface="Times New Roman" panose="02020603050405020304" pitchFamily="18" charset="0"/>
                <a:cs typeface="Times New Roman" panose="02020603050405020304" pitchFamily="18" charset="0"/>
              </a:rPr>
              <a:t>*</a:t>
            </a:r>
            <a:r>
              <a:rPr lang="en-US" sz="2000" dirty="0">
                <a:solidFill>
                  <a:srgbClr val="C00000"/>
                </a:solidFill>
                <a:latin typeface="Times New Roman" panose="02020603050405020304" pitchFamily="18" charset="0"/>
                <a:cs typeface="Times New Roman" panose="02020603050405020304" pitchFamily="18" charset="0"/>
              </a:rPr>
              <a:t>Convert technical courses to a CB/Hybrid model</a:t>
            </a:r>
          </a:p>
          <a:p>
            <a:r>
              <a:rPr lang="en-US" sz="2000" b="1" dirty="0">
                <a:solidFill>
                  <a:srgbClr val="C00000"/>
                </a:solidFill>
                <a:latin typeface="Times New Roman" panose="02020603050405020304" pitchFamily="18" charset="0"/>
                <a:cs typeface="Times New Roman" panose="02020603050405020304" pitchFamily="18" charset="0"/>
              </a:rPr>
              <a:t>*</a:t>
            </a:r>
            <a:r>
              <a:rPr lang="en-US" sz="2000" dirty="0">
                <a:solidFill>
                  <a:srgbClr val="C00000"/>
                </a:solidFill>
                <a:latin typeface="Times New Roman" panose="02020603050405020304" pitchFamily="18" charset="0"/>
                <a:cs typeface="Times New Roman" panose="02020603050405020304" pitchFamily="18" charset="0"/>
              </a:rPr>
              <a:t>Effectively teach the CB/Hybrid courses</a:t>
            </a:r>
          </a:p>
          <a:p>
            <a:r>
              <a:rPr lang="en-US" sz="2000" b="1" dirty="0">
                <a:solidFill>
                  <a:srgbClr val="C00000"/>
                </a:solidFill>
                <a:latin typeface="Times New Roman" panose="02020603050405020304" pitchFamily="18" charset="0"/>
                <a:cs typeface="Times New Roman" panose="02020603050405020304" pitchFamily="18" charset="0"/>
              </a:rPr>
              <a:t>Prepare the Faculty to:</a:t>
            </a:r>
          </a:p>
          <a:p>
            <a:r>
              <a:rPr lang="en-US" sz="2000" dirty="0">
                <a:solidFill>
                  <a:srgbClr val="C00000"/>
                </a:solidFill>
                <a:latin typeface="Times New Roman" panose="02020603050405020304" pitchFamily="18" charset="0"/>
                <a:cs typeface="Times New Roman" panose="02020603050405020304" pitchFamily="18" charset="0"/>
              </a:rPr>
              <a:t>*Utilize OER material for teaching</a:t>
            </a:r>
          </a:p>
          <a:p>
            <a:r>
              <a:rPr lang="en-US" sz="2000" dirty="0">
                <a:solidFill>
                  <a:srgbClr val="C00000"/>
                </a:solidFill>
                <a:latin typeface="Times New Roman" panose="02020603050405020304" pitchFamily="18" charset="0"/>
                <a:cs typeface="Times New Roman" panose="02020603050405020304" pitchFamily="18" charset="0"/>
              </a:rPr>
              <a:t>*Develop online learning objects:</a:t>
            </a:r>
          </a:p>
          <a:p>
            <a:r>
              <a:rPr lang="en-US" sz="2000" dirty="0">
                <a:solidFill>
                  <a:srgbClr val="C00000"/>
                </a:solidFill>
                <a:latin typeface="Times New Roman" panose="02020603050405020304" pitchFamily="18" charset="0"/>
                <a:cs typeface="Times New Roman" panose="02020603050405020304" pitchFamily="18" charset="0"/>
              </a:rPr>
              <a:t>   *Videos, simulations &amp; PPT/PDF</a:t>
            </a:r>
          </a:p>
          <a:p>
            <a:r>
              <a:rPr lang="en-US" sz="2000" dirty="0">
                <a:solidFill>
                  <a:srgbClr val="C00000"/>
                </a:solidFill>
                <a:latin typeface="Times New Roman" panose="02020603050405020304" pitchFamily="18" charset="0"/>
                <a:cs typeface="Times New Roman" panose="02020603050405020304" pitchFamily="18" charset="0"/>
              </a:rPr>
              <a:t>*Deliver instruction in a CB/Hybrid model</a:t>
            </a:r>
          </a:p>
        </p:txBody>
      </p:sp>
    </p:spTree>
    <p:extLst>
      <p:ext uri="{BB962C8B-B14F-4D97-AF65-F5344CB8AC3E}">
        <p14:creationId xmlns:p14="http://schemas.microsoft.com/office/powerpoint/2010/main" val="764467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pic>
        <p:nvPicPr>
          <p:cNvPr id="935" name="Google Shape;935;g5dca6803bb_0_37"/>
          <p:cNvPicPr preferRelativeResize="0"/>
          <p:nvPr/>
        </p:nvPicPr>
        <p:blipFill rotWithShape="1">
          <a:blip r:embed="rId3">
            <a:alphaModFix/>
          </a:blip>
          <a:srcRect/>
          <a:stretch/>
        </p:blipFill>
        <p:spPr>
          <a:xfrm>
            <a:off x="9393984" y="6229429"/>
            <a:ext cx="2714286" cy="628571"/>
          </a:xfrm>
          <a:prstGeom prst="rect">
            <a:avLst/>
          </a:prstGeom>
          <a:noFill/>
          <a:ln>
            <a:noFill/>
          </a:ln>
        </p:spPr>
      </p:pic>
      <p:sp>
        <p:nvSpPr>
          <p:cNvPr id="937" name="Google Shape;937;g5dca6803bb_0_37"/>
          <p:cNvSpPr txBox="1"/>
          <p:nvPr/>
        </p:nvSpPr>
        <p:spPr>
          <a:xfrm>
            <a:off x="886843" y="104728"/>
            <a:ext cx="4423913" cy="62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000" dirty="0">
                <a:solidFill>
                  <a:srgbClr val="0070C0"/>
                </a:solidFill>
                <a:latin typeface="Times New Roman" panose="02020603050405020304" pitchFamily="18" charset="0"/>
                <a:ea typeface="Calibri"/>
                <a:cs typeface="Times New Roman" panose="02020603050405020304" pitchFamily="18" charset="0"/>
                <a:sym typeface="Calibri"/>
              </a:rPr>
              <a:t>Reverse Design: </a:t>
            </a:r>
            <a:endParaRPr sz="4000" dirty="0">
              <a:solidFill>
                <a:srgbClr val="0070C0"/>
              </a:solidFill>
              <a:latin typeface="Times New Roman" panose="02020603050405020304" pitchFamily="18" charset="0"/>
              <a:ea typeface="Calibri"/>
              <a:cs typeface="Times New Roman" panose="02020603050405020304" pitchFamily="18" charset="0"/>
              <a:sym typeface="Calibri"/>
            </a:endParaRPr>
          </a:p>
        </p:txBody>
      </p:sp>
      <p:pic>
        <p:nvPicPr>
          <p:cNvPr id="938" name="Google Shape;938;g5dca6803bb_0_37"/>
          <p:cNvPicPr preferRelativeResize="0"/>
          <p:nvPr/>
        </p:nvPicPr>
        <p:blipFill>
          <a:blip r:embed="rId4">
            <a:alphaModFix/>
          </a:blip>
          <a:stretch>
            <a:fillRect/>
          </a:stretch>
        </p:blipFill>
        <p:spPr>
          <a:xfrm>
            <a:off x="1034571" y="1390065"/>
            <a:ext cx="10122856" cy="5459852"/>
          </a:xfrm>
          <a:prstGeom prst="rect">
            <a:avLst/>
          </a:prstGeom>
          <a:noFill/>
          <a:ln>
            <a:noFill/>
          </a:ln>
        </p:spPr>
      </p:pic>
      <p:pic>
        <p:nvPicPr>
          <p:cNvPr id="2" name="Picture 1">
            <a:extLst>
              <a:ext uri="{FF2B5EF4-FFF2-40B4-BE49-F238E27FC236}">
                <a16:creationId xmlns:a16="http://schemas.microsoft.com/office/drawing/2014/main" id="{C3583AAC-E173-56C5-C564-1BD8EFD2D285}"/>
              </a:ext>
            </a:extLst>
          </p:cNvPr>
          <p:cNvPicPr>
            <a:picLocks noChangeAspect="1"/>
          </p:cNvPicPr>
          <p:nvPr/>
        </p:nvPicPr>
        <p:blipFill>
          <a:blip r:embed="rId5"/>
          <a:stretch>
            <a:fillRect/>
          </a:stretch>
        </p:blipFill>
        <p:spPr>
          <a:xfrm>
            <a:off x="38100" y="0"/>
            <a:ext cx="969828" cy="1175152"/>
          </a:xfrm>
          <a:prstGeom prst="rect">
            <a:avLst/>
          </a:prstGeom>
        </p:spPr>
      </p:pic>
    </p:spTree>
    <p:extLst>
      <p:ext uri="{BB962C8B-B14F-4D97-AF65-F5344CB8AC3E}">
        <p14:creationId xmlns:p14="http://schemas.microsoft.com/office/powerpoint/2010/main" val="200854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37186" y="203294"/>
            <a:ext cx="3903633" cy="646331"/>
          </a:xfrm>
          <a:prstGeom prst="rect">
            <a:avLst/>
          </a:prstGeom>
          <a:noFill/>
        </p:spPr>
        <p:txBody>
          <a:bodyPr wrap="non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Thread of Learning:</a:t>
            </a:r>
          </a:p>
        </p:txBody>
      </p:sp>
      <p:pic>
        <p:nvPicPr>
          <p:cNvPr id="2" name="Picture 1">
            <a:extLst>
              <a:ext uri="{FF2B5EF4-FFF2-40B4-BE49-F238E27FC236}">
                <a16:creationId xmlns:a16="http://schemas.microsoft.com/office/drawing/2014/main" id="{909C6DCD-53E0-6A63-E691-AB16BDF0962D}"/>
              </a:ext>
            </a:extLst>
          </p:cNvPr>
          <p:cNvPicPr>
            <a:picLocks noChangeAspect="1"/>
          </p:cNvPicPr>
          <p:nvPr/>
        </p:nvPicPr>
        <p:blipFill>
          <a:blip r:embed="rId2"/>
          <a:stretch>
            <a:fillRect/>
          </a:stretch>
        </p:blipFill>
        <p:spPr>
          <a:xfrm>
            <a:off x="38100" y="0"/>
            <a:ext cx="969828" cy="1175152"/>
          </a:xfrm>
          <a:prstGeom prst="rect">
            <a:avLst/>
          </a:prstGeom>
        </p:spPr>
      </p:pic>
      <p:grpSp>
        <p:nvGrpSpPr>
          <p:cNvPr id="12" name="Group 11">
            <a:extLst>
              <a:ext uri="{FF2B5EF4-FFF2-40B4-BE49-F238E27FC236}">
                <a16:creationId xmlns:a16="http://schemas.microsoft.com/office/drawing/2014/main" id="{32A231AD-B9A5-3694-B559-4FCA899274C8}"/>
              </a:ext>
            </a:extLst>
          </p:cNvPr>
          <p:cNvGrpSpPr/>
          <p:nvPr/>
        </p:nvGrpSpPr>
        <p:grpSpPr>
          <a:xfrm>
            <a:off x="3886200" y="1175152"/>
            <a:ext cx="3765550" cy="774700"/>
            <a:chOff x="2984500" y="1073150"/>
            <a:chExt cx="3765550" cy="774700"/>
          </a:xfrm>
        </p:grpSpPr>
        <p:sp>
          <p:nvSpPr>
            <p:cNvPr id="3" name="Rectangle 2">
              <a:extLst>
                <a:ext uri="{FF2B5EF4-FFF2-40B4-BE49-F238E27FC236}">
                  <a16:creationId xmlns:a16="http://schemas.microsoft.com/office/drawing/2014/main" id="{3853F386-C544-7661-19BF-F8F0567FF118}"/>
                </a:ext>
              </a:extLst>
            </p:cNvPr>
            <p:cNvSpPr/>
            <p:nvPr/>
          </p:nvSpPr>
          <p:spPr>
            <a:xfrm>
              <a:off x="2984500" y="1073150"/>
              <a:ext cx="3765550" cy="77470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33D0432-45D4-D3EF-4388-3DA531DA4299}"/>
                </a:ext>
              </a:extLst>
            </p:cNvPr>
            <p:cNvSpPr txBox="1"/>
            <p:nvPr/>
          </p:nvSpPr>
          <p:spPr>
            <a:xfrm>
              <a:off x="3282950" y="1168112"/>
              <a:ext cx="2965450" cy="584775"/>
            </a:xfrm>
            <a:prstGeom prst="rect">
              <a:avLst/>
            </a:prstGeom>
            <a:noFill/>
          </p:spPr>
          <p:txBody>
            <a:bodyPr wrap="square" rtlCol="0">
              <a:spAutoFit/>
            </a:bodyPr>
            <a:lstStyle/>
            <a:p>
              <a:pPr algn="ctr"/>
              <a:r>
                <a:rPr lang="en-US" sz="3200" dirty="0">
                  <a:solidFill>
                    <a:srgbClr val="C00000"/>
                  </a:solidFill>
                </a:rPr>
                <a:t>Course Topics</a:t>
              </a:r>
            </a:p>
          </p:txBody>
        </p:sp>
      </p:grpSp>
      <p:grpSp>
        <p:nvGrpSpPr>
          <p:cNvPr id="13" name="Group 12">
            <a:extLst>
              <a:ext uri="{FF2B5EF4-FFF2-40B4-BE49-F238E27FC236}">
                <a16:creationId xmlns:a16="http://schemas.microsoft.com/office/drawing/2014/main" id="{2BF35001-106F-8F30-052E-EDE7EF8D4BD9}"/>
              </a:ext>
            </a:extLst>
          </p:cNvPr>
          <p:cNvGrpSpPr/>
          <p:nvPr/>
        </p:nvGrpSpPr>
        <p:grpSpPr>
          <a:xfrm>
            <a:off x="3886200" y="1949851"/>
            <a:ext cx="3765550" cy="774700"/>
            <a:chOff x="2984500" y="1847849"/>
            <a:chExt cx="3765550" cy="774700"/>
          </a:xfrm>
        </p:grpSpPr>
        <p:sp>
          <p:nvSpPr>
            <p:cNvPr id="8" name="Rectangle 7">
              <a:extLst>
                <a:ext uri="{FF2B5EF4-FFF2-40B4-BE49-F238E27FC236}">
                  <a16:creationId xmlns:a16="http://schemas.microsoft.com/office/drawing/2014/main" id="{79578313-221B-9B12-F4AD-3CD9A675E0E9}"/>
                </a:ext>
              </a:extLst>
            </p:cNvPr>
            <p:cNvSpPr/>
            <p:nvPr/>
          </p:nvSpPr>
          <p:spPr>
            <a:xfrm>
              <a:off x="2984500" y="1847849"/>
              <a:ext cx="3765550" cy="77470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227538B-2E17-BF4E-D574-337E573C937D}"/>
                </a:ext>
              </a:extLst>
            </p:cNvPr>
            <p:cNvSpPr txBox="1"/>
            <p:nvPr/>
          </p:nvSpPr>
          <p:spPr>
            <a:xfrm>
              <a:off x="3282949" y="1942811"/>
              <a:ext cx="3324935" cy="584775"/>
            </a:xfrm>
            <a:prstGeom prst="rect">
              <a:avLst/>
            </a:prstGeom>
            <a:noFill/>
          </p:spPr>
          <p:txBody>
            <a:bodyPr wrap="square" rtlCol="0">
              <a:spAutoFit/>
            </a:bodyPr>
            <a:lstStyle/>
            <a:p>
              <a:pPr algn="ctr"/>
              <a:r>
                <a:rPr lang="en-US" sz="3200" dirty="0">
                  <a:solidFill>
                    <a:srgbClr val="C00000"/>
                  </a:solidFill>
                </a:rPr>
                <a:t>Course Outcomes</a:t>
              </a:r>
            </a:p>
          </p:txBody>
        </p:sp>
      </p:grpSp>
      <p:grpSp>
        <p:nvGrpSpPr>
          <p:cNvPr id="14" name="Group 13">
            <a:extLst>
              <a:ext uri="{FF2B5EF4-FFF2-40B4-BE49-F238E27FC236}">
                <a16:creationId xmlns:a16="http://schemas.microsoft.com/office/drawing/2014/main" id="{E8B0C642-F809-5115-C60E-9A5A9AB92C5F}"/>
              </a:ext>
            </a:extLst>
          </p:cNvPr>
          <p:cNvGrpSpPr/>
          <p:nvPr/>
        </p:nvGrpSpPr>
        <p:grpSpPr>
          <a:xfrm>
            <a:off x="3886200" y="2724549"/>
            <a:ext cx="3848101" cy="774700"/>
            <a:chOff x="2984500" y="2654300"/>
            <a:chExt cx="3848101" cy="774700"/>
          </a:xfrm>
        </p:grpSpPr>
        <p:sp>
          <p:nvSpPr>
            <p:cNvPr id="10" name="Rectangle 9">
              <a:extLst>
                <a:ext uri="{FF2B5EF4-FFF2-40B4-BE49-F238E27FC236}">
                  <a16:creationId xmlns:a16="http://schemas.microsoft.com/office/drawing/2014/main" id="{96645888-866D-2A6F-C163-841EFAFAAF6C}"/>
                </a:ext>
              </a:extLst>
            </p:cNvPr>
            <p:cNvSpPr/>
            <p:nvPr/>
          </p:nvSpPr>
          <p:spPr>
            <a:xfrm>
              <a:off x="2984500" y="2654300"/>
              <a:ext cx="3765550" cy="77470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3CDC404-670D-7575-F940-B1688EAD8367}"/>
                </a:ext>
              </a:extLst>
            </p:cNvPr>
            <p:cNvSpPr txBox="1"/>
            <p:nvPr/>
          </p:nvSpPr>
          <p:spPr>
            <a:xfrm>
              <a:off x="3067051" y="2749262"/>
              <a:ext cx="3765550" cy="584775"/>
            </a:xfrm>
            <a:prstGeom prst="rect">
              <a:avLst/>
            </a:prstGeom>
            <a:noFill/>
          </p:spPr>
          <p:txBody>
            <a:bodyPr wrap="square" rtlCol="0">
              <a:spAutoFit/>
            </a:bodyPr>
            <a:lstStyle/>
            <a:p>
              <a:pPr algn="ctr"/>
              <a:r>
                <a:rPr lang="en-US" sz="3200" dirty="0">
                  <a:solidFill>
                    <a:srgbClr val="C00000"/>
                  </a:solidFill>
                </a:rPr>
                <a:t>Performance Assess.</a:t>
              </a:r>
            </a:p>
          </p:txBody>
        </p:sp>
      </p:grpSp>
      <p:grpSp>
        <p:nvGrpSpPr>
          <p:cNvPr id="15" name="Group 14">
            <a:extLst>
              <a:ext uri="{FF2B5EF4-FFF2-40B4-BE49-F238E27FC236}">
                <a16:creationId xmlns:a16="http://schemas.microsoft.com/office/drawing/2014/main" id="{C8B59D23-6205-1CF5-3843-015290887AD2}"/>
              </a:ext>
            </a:extLst>
          </p:cNvPr>
          <p:cNvGrpSpPr/>
          <p:nvPr/>
        </p:nvGrpSpPr>
        <p:grpSpPr>
          <a:xfrm>
            <a:off x="3886200" y="3498958"/>
            <a:ext cx="3848101" cy="774700"/>
            <a:chOff x="2984500" y="2654300"/>
            <a:chExt cx="3848101" cy="774700"/>
          </a:xfrm>
        </p:grpSpPr>
        <p:sp>
          <p:nvSpPr>
            <p:cNvPr id="16" name="Rectangle 15">
              <a:extLst>
                <a:ext uri="{FF2B5EF4-FFF2-40B4-BE49-F238E27FC236}">
                  <a16:creationId xmlns:a16="http://schemas.microsoft.com/office/drawing/2014/main" id="{73AB82FC-9358-174D-60A4-AB920D5007E0}"/>
                </a:ext>
              </a:extLst>
            </p:cNvPr>
            <p:cNvSpPr/>
            <p:nvPr/>
          </p:nvSpPr>
          <p:spPr>
            <a:xfrm>
              <a:off x="2984500" y="2654300"/>
              <a:ext cx="3765550" cy="77470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0382496-86A7-A3D5-AB5F-E9C32786D316}"/>
                </a:ext>
              </a:extLst>
            </p:cNvPr>
            <p:cNvSpPr txBox="1"/>
            <p:nvPr/>
          </p:nvSpPr>
          <p:spPr>
            <a:xfrm>
              <a:off x="3067051" y="2749262"/>
              <a:ext cx="3765550" cy="584775"/>
            </a:xfrm>
            <a:prstGeom prst="rect">
              <a:avLst/>
            </a:prstGeom>
            <a:noFill/>
          </p:spPr>
          <p:txBody>
            <a:bodyPr wrap="square" rtlCol="0">
              <a:spAutoFit/>
            </a:bodyPr>
            <a:lstStyle/>
            <a:p>
              <a:pPr algn="ctr"/>
              <a:r>
                <a:rPr lang="en-US" sz="3200" dirty="0">
                  <a:solidFill>
                    <a:srgbClr val="C00000"/>
                  </a:solidFill>
                </a:rPr>
                <a:t>Lab Exercises</a:t>
              </a:r>
            </a:p>
          </p:txBody>
        </p:sp>
      </p:grpSp>
      <p:grpSp>
        <p:nvGrpSpPr>
          <p:cNvPr id="18" name="Group 17">
            <a:extLst>
              <a:ext uri="{FF2B5EF4-FFF2-40B4-BE49-F238E27FC236}">
                <a16:creationId xmlns:a16="http://schemas.microsoft.com/office/drawing/2014/main" id="{8C6B7366-0AED-3C0B-7B61-30F35446BD5E}"/>
              </a:ext>
            </a:extLst>
          </p:cNvPr>
          <p:cNvGrpSpPr/>
          <p:nvPr/>
        </p:nvGrpSpPr>
        <p:grpSpPr>
          <a:xfrm>
            <a:off x="3886200" y="4273365"/>
            <a:ext cx="3848101" cy="774700"/>
            <a:chOff x="2984500" y="2654300"/>
            <a:chExt cx="3848101" cy="774700"/>
          </a:xfrm>
        </p:grpSpPr>
        <p:sp>
          <p:nvSpPr>
            <p:cNvPr id="19" name="Rectangle 18">
              <a:extLst>
                <a:ext uri="{FF2B5EF4-FFF2-40B4-BE49-F238E27FC236}">
                  <a16:creationId xmlns:a16="http://schemas.microsoft.com/office/drawing/2014/main" id="{3C8562FE-F018-D639-F7D7-05F0E8E93F3D}"/>
                </a:ext>
              </a:extLst>
            </p:cNvPr>
            <p:cNvSpPr/>
            <p:nvPr/>
          </p:nvSpPr>
          <p:spPr>
            <a:xfrm>
              <a:off x="2984500" y="2654300"/>
              <a:ext cx="3765550" cy="77470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6BE4631-9CEE-E7D9-4EF8-94095773D693}"/>
                </a:ext>
              </a:extLst>
            </p:cNvPr>
            <p:cNvSpPr txBox="1"/>
            <p:nvPr/>
          </p:nvSpPr>
          <p:spPr>
            <a:xfrm>
              <a:off x="3067051" y="2749262"/>
              <a:ext cx="3765550" cy="584775"/>
            </a:xfrm>
            <a:prstGeom prst="rect">
              <a:avLst/>
            </a:prstGeom>
            <a:noFill/>
          </p:spPr>
          <p:txBody>
            <a:bodyPr wrap="square" rtlCol="0">
              <a:spAutoFit/>
            </a:bodyPr>
            <a:lstStyle/>
            <a:p>
              <a:pPr algn="ctr"/>
              <a:r>
                <a:rPr lang="en-US" sz="3200" dirty="0">
                  <a:solidFill>
                    <a:srgbClr val="C00000"/>
                  </a:solidFill>
                </a:rPr>
                <a:t>Instructional Mat.</a:t>
              </a:r>
            </a:p>
          </p:txBody>
        </p:sp>
      </p:grpSp>
      <p:grpSp>
        <p:nvGrpSpPr>
          <p:cNvPr id="21" name="Group 20">
            <a:extLst>
              <a:ext uri="{FF2B5EF4-FFF2-40B4-BE49-F238E27FC236}">
                <a16:creationId xmlns:a16="http://schemas.microsoft.com/office/drawing/2014/main" id="{60FAD756-62E6-8426-EEDD-ECE8D9A822BF}"/>
              </a:ext>
            </a:extLst>
          </p:cNvPr>
          <p:cNvGrpSpPr/>
          <p:nvPr/>
        </p:nvGrpSpPr>
        <p:grpSpPr>
          <a:xfrm>
            <a:off x="3886200" y="5047771"/>
            <a:ext cx="3848101" cy="774700"/>
            <a:chOff x="2984500" y="2654300"/>
            <a:chExt cx="3848101" cy="774700"/>
          </a:xfrm>
        </p:grpSpPr>
        <p:sp>
          <p:nvSpPr>
            <p:cNvPr id="22" name="Rectangle 21">
              <a:extLst>
                <a:ext uri="{FF2B5EF4-FFF2-40B4-BE49-F238E27FC236}">
                  <a16:creationId xmlns:a16="http://schemas.microsoft.com/office/drawing/2014/main" id="{CD05E79F-29CD-A2DB-218D-2252B15C742D}"/>
                </a:ext>
              </a:extLst>
            </p:cNvPr>
            <p:cNvSpPr/>
            <p:nvPr/>
          </p:nvSpPr>
          <p:spPr>
            <a:xfrm>
              <a:off x="2984500" y="2654300"/>
              <a:ext cx="3765550" cy="77470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B2435F5-0413-D908-B141-BB57109056B1}"/>
                </a:ext>
              </a:extLst>
            </p:cNvPr>
            <p:cNvSpPr txBox="1"/>
            <p:nvPr/>
          </p:nvSpPr>
          <p:spPr>
            <a:xfrm>
              <a:off x="3067051" y="2749262"/>
              <a:ext cx="3765550" cy="584775"/>
            </a:xfrm>
            <a:prstGeom prst="rect">
              <a:avLst/>
            </a:prstGeom>
            <a:noFill/>
          </p:spPr>
          <p:txBody>
            <a:bodyPr wrap="square" rtlCol="0">
              <a:spAutoFit/>
            </a:bodyPr>
            <a:lstStyle/>
            <a:p>
              <a:pPr algn="ctr"/>
              <a:r>
                <a:rPr lang="en-US" sz="3200" dirty="0">
                  <a:solidFill>
                    <a:srgbClr val="C00000"/>
                  </a:solidFill>
                </a:rPr>
                <a:t>Online Assessment</a:t>
              </a:r>
            </a:p>
          </p:txBody>
        </p:sp>
      </p:grpSp>
      <p:grpSp>
        <p:nvGrpSpPr>
          <p:cNvPr id="24" name="Group 23">
            <a:extLst>
              <a:ext uri="{FF2B5EF4-FFF2-40B4-BE49-F238E27FC236}">
                <a16:creationId xmlns:a16="http://schemas.microsoft.com/office/drawing/2014/main" id="{E1C81402-7CB1-F4C1-D8BC-75AC6B2E7FC5}"/>
              </a:ext>
            </a:extLst>
          </p:cNvPr>
          <p:cNvGrpSpPr/>
          <p:nvPr/>
        </p:nvGrpSpPr>
        <p:grpSpPr>
          <a:xfrm>
            <a:off x="3886200" y="5822176"/>
            <a:ext cx="3848101" cy="774700"/>
            <a:chOff x="2984500" y="2654300"/>
            <a:chExt cx="3848101" cy="774700"/>
          </a:xfrm>
        </p:grpSpPr>
        <p:sp>
          <p:nvSpPr>
            <p:cNvPr id="25" name="Rectangle 24">
              <a:extLst>
                <a:ext uri="{FF2B5EF4-FFF2-40B4-BE49-F238E27FC236}">
                  <a16:creationId xmlns:a16="http://schemas.microsoft.com/office/drawing/2014/main" id="{995D9C17-68F6-63F6-A26A-D03681CE3E66}"/>
                </a:ext>
              </a:extLst>
            </p:cNvPr>
            <p:cNvSpPr/>
            <p:nvPr/>
          </p:nvSpPr>
          <p:spPr>
            <a:xfrm>
              <a:off x="2984500" y="2654300"/>
              <a:ext cx="3765550" cy="77470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E18980A-A203-1980-4692-749890024BA1}"/>
                </a:ext>
              </a:extLst>
            </p:cNvPr>
            <p:cNvSpPr txBox="1"/>
            <p:nvPr/>
          </p:nvSpPr>
          <p:spPr>
            <a:xfrm>
              <a:off x="3067051" y="2749262"/>
              <a:ext cx="3765550" cy="584775"/>
            </a:xfrm>
            <a:prstGeom prst="rect">
              <a:avLst/>
            </a:prstGeom>
            <a:noFill/>
          </p:spPr>
          <p:txBody>
            <a:bodyPr wrap="square" rtlCol="0">
              <a:spAutoFit/>
            </a:bodyPr>
            <a:lstStyle/>
            <a:p>
              <a:pPr algn="ctr"/>
              <a:r>
                <a:rPr lang="en-US" sz="3200" dirty="0">
                  <a:solidFill>
                    <a:srgbClr val="C00000"/>
                  </a:solidFill>
                </a:rPr>
                <a:t>Practice Quizzes</a:t>
              </a:r>
            </a:p>
          </p:txBody>
        </p:sp>
      </p:grpSp>
      <p:sp>
        <p:nvSpPr>
          <p:cNvPr id="27" name="TextBox 26">
            <a:extLst>
              <a:ext uri="{FF2B5EF4-FFF2-40B4-BE49-F238E27FC236}">
                <a16:creationId xmlns:a16="http://schemas.microsoft.com/office/drawing/2014/main" id="{24680BBE-FEF0-51A0-8967-1B6CEF12DF62}"/>
              </a:ext>
            </a:extLst>
          </p:cNvPr>
          <p:cNvSpPr txBox="1"/>
          <p:nvPr/>
        </p:nvSpPr>
        <p:spPr>
          <a:xfrm>
            <a:off x="2473472" y="2886031"/>
            <a:ext cx="1239442" cy="400110"/>
          </a:xfrm>
          <a:prstGeom prst="rect">
            <a:avLst/>
          </a:prstGeom>
          <a:noFill/>
        </p:spPr>
        <p:txBody>
          <a:bodyPr wrap="none" rtlCol="0">
            <a:spAutoFit/>
          </a:bodyPr>
          <a:lstStyle/>
          <a:p>
            <a:r>
              <a:rPr lang="en-US" sz="2000" dirty="0">
                <a:solidFill>
                  <a:srgbClr val="C00000"/>
                </a:solidFill>
                <a:latin typeface="Times New Roman" panose="02020603050405020304" pitchFamily="18" charset="0"/>
                <a:cs typeface="Times New Roman" panose="02020603050405020304" pitchFamily="18" charset="0"/>
              </a:rPr>
              <a:t>Hands-On</a:t>
            </a:r>
          </a:p>
        </p:txBody>
      </p:sp>
      <p:sp>
        <p:nvSpPr>
          <p:cNvPr id="28" name="TextBox 27">
            <a:extLst>
              <a:ext uri="{FF2B5EF4-FFF2-40B4-BE49-F238E27FC236}">
                <a16:creationId xmlns:a16="http://schemas.microsoft.com/office/drawing/2014/main" id="{B91413A8-4E81-5A0B-5D3E-52B48031D51E}"/>
              </a:ext>
            </a:extLst>
          </p:cNvPr>
          <p:cNvSpPr txBox="1"/>
          <p:nvPr/>
        </p:nvSpPr>
        <p:spPr>
          <a:xfrm>
            <a:off x="2540000" y="4127070"/>
            <a:ext cx="1168910" cy="1015663"/>
          </a:xfrm>
          <a:prstGeom prst="rect">
            <a:avLst/>
          </a:prstGeom>
          <a:noFill/>
        </p:spPr>
        <p:txBody>
          <a:bodyPr wrap="none" rtlCol="0">
            <a:spAutoFit/>
          </a:bodyPr>
          <a:lstStyle/>
          <a:p>
            <a:pPr algn="ctr"/>
            <a:r>
              <a:rPr lang="en-US" sz="2000" dirty="0">
                <a:solidFill>
                  <a:srgbClr val="C00000"/>
                </a:solidFill>
                <a:latin typeface="Times New Roman" panose="02020603050405020304" pitchFamily="18" charset="0"/>
                <a:cs typeface="Times New Roman" panose="02020603050405020304" pitchFamily="18" charset="0"/>
              </a:rPr>
              <a:t>PPT/PDF</a:t>
            </a:r>
          </a:p>
          <a:p>
            <a:pPr algn="ctr"/>
            <a:r>
              <a:rPr lang="en-US" sz="2000" dirty="0">
                <a:solidFill>
                  <a:srgbClr val="C00000"/>
                </a:solidFill>
                <a:latin typeface="Times New Roman" panose="02020603050405020304" pitchFamily="18" charset="0"/>
                <a:cs typeface="Times New Roman" panose="02020603050405020304" pitchFamily="18" charset="0"/>
              </a:rPr>
              <a:t>Reading</a:t>
            </a:r>
          </a:p>
          <a:p>
            <a:pPr algn="ctr"/>
            <a:r>
              <a:rPr lang="en-US" sz="2000" dirty="0">
                <a:solidFill>
                  <a:srgbClr val="C00000"/>
                </a:solidFill>
                <a:latin typeface="Times New Roman" panose="02020603050405020304" pitchFamily="18" charset="0"/>
                <a:cs typeface="Times New Roman" panose="02020603050405020304" pitchFamily="18" charset="0"/>
              </a:rPr>
              <a:t>Videos</a:t>
            </a:r>
          </a:p>
        </p:txBody>
      </p:sp>
      <p:sp>
        <p:nvSpPr>
          <p:cNvPr id="29" name="TextBox 28">
            <a:extLst>
              <a:ext uri="{FF2B5EF4-FFF2-40B4-BE49-F238E27FC236}">
                <a16:creationId xmlns:a16="http://schemas.microsoft.com/office/drawing/2014/main" id="{15E52F80-BC08-4B2D-013A-21BEC757AD9F}"/>
              </a:ext>
            </a:extLst>
          </p:cNvPr>
          <p:cNvSpPr txBox="1"/>
          <p:nvPr/>
        </p:nvSpPr>
        <p:spPr>
          <a:xfrm>
            <a:off x="7829040" y="3641681"/>
            <a:ext cx="1364476" cy="400110"/>
          </a:xfrm>
          <a:prstGeom prst="rect">
            <a:avLst/>
          </a:prstGeom>
          <a:noFill/>
        </p:spPr>
        <p:txBody>
          <a:bodyPr wrap="none" rtlCol="0">
            <a:spAutoFit/>
          </a:bodyPr>
          <a:lstStyle/>
          <a:p>
            <a:r>
              <a:rPr lang="en-US" sz="2000" dirty="0">
                <a:solidFill>
                  <a:srgbClr val="C00000"/>
                </a:solidFill>
                <a:latin typeface="Times New Roman" panose="02020603050405020304" pitchFamily="18" charset="0"/>
                <a:cs typeface="Times New Roman" panose="02020603050405020304" pitchFamily="18" charset="0"/>
              </a:rPr>
              <a:t>Preparation</a:t>
            </a:r>
          </a:p>
        </p:txBody>
      </p:sp>
      <p:sp>
        <p:nvSpPr>
          <p:cNvPr id="30" name="TextBox 29">
            <a:extLst>
              <a:ext uri="{FF2B5EF4-FFF2-40B4-BE49-F238E27FC236}">
                <a16:creationId xmlns:a16="http://schemas.microsoft.com/office/drawing/2014/main" id="{8AD4D775-F952-CB85-C60E-610B2F0D6DE7}"/>
              </a:ext>
            </a:extLst>
          </p:cNvPr>
          <p:cNvSpPr txBox="1"/>
          <p:nvPr/>
        </p:nvSpPr>
        <p:spPr>
          <a:xfrm>
            <a:off x="7814063" y="4434846"/>
            <a:ext cx="1364476" cy="400110"/>
          </a:xfrm>
          <a:prstGeom prst="rect">
            <a:avLst/>
          </a:prstGeom>
          <a:noFill/>
        </p:spPr>
        <p:txBody>
          <a:bodyPr wrap="none" rtlCol="0">
            <a:spAutoFit/>
          </a:bodyPr>
          <a:lstStyle/>
          <a:p>
            <a:r>
              <a:rPr lang="en-US" sz="2000" dirty="0">
                <a:solidFill>
                  <a:srgbClr val="C00000"/>
                </a:solidFill>
                <a:latin typeface="Times New Roman" panose="02020603050405020304" pitchFamily="18" charset="0"/>
                <a:cs typeface="Times New Roman" panose="02020603050405020304" pitchFamily="18" charset="0"/>
              </a:rPr>
              <a:t>Preparation</a:t>
            </a:r>
          </a:p>
        </p:txBody>
      </p:sp>
      <p:sp>
        <p:nvSpPr>
          <p:cNvPr id="31" name="TextBox 30">
            <a:extLst>
              <a:ext uri="{FF2B5EF4-FFF2-40B4-BE49-F238E27FC236}">
                <a16:creationId xmlns:a16="http://schemas.microsoft.com/office/drawing/2014/main" id="{F629FEC9-436C-274B-C2E5-B55188CCA8A2}"/>
              </a:ext>
            </a:extLst>
          </p:cNvPr>
          <p:cNvSpPr txBox="1"/>
          <p:nvPr/>
        </p:nvSpPr>
        <p:spPr>
          <a:xfrm>
            <a:off x="7829040" y="5203106"/>
            <a:ext cx="1393330" cy="400110"/>
          </a:xfrm>
          <a:prstGeom prst="rect">
            <a:avLst/>
          </a:prstGeom>
          <a:noFill/>
        </p:spPr>
        <p:txBody>
          <a:bodyPr wrap="none" rtlCol="0">
            <a:spAutoFit/>
          </a:bodyPr>
          <a:lstStyle/>
          <a:p>
            <a:r>
              <a:rPr lang="en-US" sz="2000" dirty="0">
                <a:solidFill>
                  <a:srgbClr val="C00000"/>
                </a:solidFill>
                <a:latin typeface="Times New Roman" panose="02020603050405020304" pitchFamily="18" charset="0"/>
                <a:cs typeface="Times New Roman" panose="02020603050405020304" pitchFamily="18" charset="0"/>
              </a:rPr>
              <a:t>Assessment</a:t>
            </a:r>
          </a:p>
        </p:txBody>
      </p:sp>
      <p:sp>
        <p:nvSpPr>
          <p:cNvPr id="32" name="TextBox 31">
            <a:extLst>
              <a:ext uri="{FF2B5EF4-FFF2-40B4-BE49-F238E27FC236}">
                <a16:creationId xmlns:a16="http://schemas.microsoft.com/office/drawing/2014/main" id="{A6B21737-2443-F5DE-4324-F2F44F673E55}"/>
              </a:ext>
            </a:extLst>
          </p:cNvPr>
          <p:cNvSpPr txBox="1"/>
          <p:nvPr/>
        </p:nvSpPr>
        <p:spPr>
          <a:xfrm>
            <a:off x="7829040" y="2886031"/>
            <a:ext cx="1393330" cy="400110"/>
          </a:xfrm>
          <a:prstGeom prst="rect">
            <a:avLst/>
          </a:prstGeom>
          <a:noFill/>
        </p:spPr>
        <p:txBody>
          <a:bodyPr wrap="none" rtlCol="0">
            <a:spAutoFit/>
          </a:bodyPr>
          <a:lstStyle/>
          <a:p>
            <a:r>
              <a:rPr lang="en-US" sz="2000" dirty="0">
                <a:solidFill>
                  <a:srgbClr val="C00000"/>
                </a:solidFill>
                <a:latin typeface="Times New Roman" panose="02020603050405020304" pitchFamily="18" charset="0"/>
                <a:cs typeface="Times New Roman" panose="02020603050405020304" pitchFamily="18" charset="0"/>
              </a:rPr>
              <a:t>Assessment</a:t>
            </a:r>
          </a:p>
        </p:txBody>
      </p:sp>
      <p:sp>
        <p:nvSpPr>
          <p:cNvPr id="33" name="TextBox 32">
            <a:extLst>
              <a:ext uri="{FF2B5EF4-FFF2-40B4-BE49-F238E27FC236}">
                <a16:creationId xmlns:a16="http://schemas.microsoft.com/office/drawing/2014/main" id="{C7EB9384-355C-E338-162A-CF41EEC817B7}"/>
              </a:ext>
            </a:extLst>
          </p:cNvPr>
          <p:cNvSpPr txBox="1"/>
          <p:nvPr/>
        </p:nvSpPr>
        <p:spPr>
          <a:xfrm>
            <a:off x="7829040" y="2137145"/>
            <a:ext cx="910827" cy="400110"/>
          </a:xfrm>
          <a:prstGeom prst="rect">
            <a:avLst/>
          </a:prstGeom>
          <a:noFill/>
        </p:spPr>
        <p:txBody>
          <a:bodyPr wrap="none" rtlCol="0">
            <a:spAutoFit/>
          </a:bodyPr>
          <a:lstStyle/>
          <a:p>
            <a:r>
              <a:rPr lang="en-US" sz="2000" dirty="0">
                <a:solidFill>
                  <a:srgbClr val="C00000"/>
                </a:solidFill>
                <a:latin typeface="Times New Roman" panose="02020603050405020304" pitchFamily="18" charset="0"/>
                <a:cs typeface="Times New Roman" panose="02020603050405020304" pitchFamily="18" charset="0"/>
              </a:rPr>
              <a:t>Design</a:t>
            </a:r>
          </a:p>
        </p:txBody>
      </p:sp>
      <p:sp>
        <p:nvSpPr>
          <p:cNvPr id="34" name="TextBox 33">
            <a:extLst>
              <a:ext uri="{FF2B5EF4-FFF2-40B4-BE49-F238E27FC236}">
                <a16:creationId xmlns:a16="http://schemas.microsoft.com/office/drawing/2014/main" id="{CB17E3B6-8888-0068-8B1C-7BBD3E32158D}"/>
              </a:ext>
            </a:extLst>
          </p:cNvPr>
          <p:cNvSpPr txBox="1"/>
          <p:nvPr/>
        </p:nvSpPr>
        <p:spPr>
          <a:xfrm>
            <a:off x="7866157" y="1324606"/>
            <a:ext cx="910827" cy="400110"/>
          </a:xfrm>
          <a:prstGeom prst="rect">
            <a:avLst/>
          </a:prstGeom>
          <a:noFill/>
        </p:spPr>
        <p:txBody>
          <a:bodyPr wrap="none" rtlCol="0">
            <a:spAutoFit/>
          </a:bodyPr>
          <a:lstStyle/>
          <a:p>
            <a:r>
              <a:rPr lang="en-US" sz="2000" dirty="0">
                <a:solidFill>
                  <a:srgbClr val="C00000"/>
                </a:solidFill>
                <a:latin typeface="Times New Roman" panose="02020603050405020304" pitchFamily="18" charset="0"/>
                <a:cs typeface="Times New Roman" panose="02020603050405020304" pitchFamily="18" charset="0"/>
              </a:rPr>
              <a:t>Design</a:t>
            </a:r>
          </a:p>
        </p:txBody>
      </p:sp>
      <p:sp>
        <p:nvSpPr>
          <p:cNvPr id="35" name="TextBox 34">
            <a:extLst>
              <a:ext uri="{FF2B5EF4-FFF2-40B4-BE49-F238E27FC236}">
                <a16:creationId xmlns:a16="http://schemas.microsoft.com/office/drawing/2014/main" id="{BC9CAA3F-8FEF-12D6-2361-C9CF39047D58}"/>
              </a:ext>
            </a:extLst>
          </p:cNvPr>
          <p:cNvSpPr txBox="1"/>
          <p:nvPr/>
        </p:nvSpPr>
        <p:spPr>
          <a:xfrm>
            <a:off x="7829040" y="5996271"/>
            <a:ext cx="1364476" cy="400110"/>
          </a:xfrm>
          <a:prstGeom prst="rect">
            <a:avLst/>
          </a:prstGeom>
          <a:noFill/>
        </p:spPr>
        <p:txBody>
          <a:bodyPr wrap="none" rtlCol="0">
            <a:spAutoFit/>
          </a:bodyPr>
          <a:lstStyle/>
          <a:p>
            <a:r>
              <a:rPr lang="en-US" sz="2000" dirty="0">
                <a:solidFill>
                  <a:srgbClr val="C00000"/>
                </a:solidFill>
                <a:latin typeface="Times New Roman" panose="02020603050405020304" pitchFamily="18" charset="0"/>
                <a:cs typeface="Times New Roman" panose="02020603050405020304" pitchFamily="18" charset="0"/>
              </a:rPr>
              <a:t>Preparation</a:t>
            </a:r>
          </a:p>
        </p:txBody>
      </p:sp>
    </p:spTree>
    <p:extLst>
      <p:ext uri="{BB962C8B-B14F-4D97-AF65-F5344CB8AC3E}">
        <p14:creationId xmlns:p14="http://schemas.microsoft.com/office/powerpoint/2010/main" val="1402625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2" name="Picture 1">
            <a:extLst>
              <a:ext uri="{FF2B5EF4-FFF2-40B4-BE49-F238E27FC236}">
                <a16:creationId xmlns:a16="http://schemas.microsoft.com/office/drawing/2014/main" id="{70FA272E-3EAB-4E8F-B12B-C26557E7B4BB}"/>
              </a:ext>
            </a:extLst>
          </p:cNvPr>
          <p:cNvPicPr>
            <a:picLocks noChangeAspect="1"/>
          </p:cNvPicPr>
          <p:nvPr/>
        </p:nvPicPr>
        <p:blipFill>
          <a:blip r:embed="rId3"/>
          <a:stretch>
            <a:fillRect/>
          </a:stretch>
        </p:blipFill>
        <p:spPr>
          <a:xfrm>
            <a:off x="1840886" y="1011295"/>
            <a:ext cx="7699943" cy="5757805"/>
          </a:xfrm>
          <a:prstGeom prst="rect">
            <a:avLst/>
          </a:prstGeom>
        </p:spPr>
      </p:pic>
      <p:pic>
        <p:nvPicPr>
          <p:cNvPr id="3" name="Picture 2">
            <a:extLst>
              <a:ext uri="{FF2B5EF4-FFF2-40B4-BE49-F238E27FC236}">
                <a16:creationId xmlns:a16="http://schemas.microsoft.com/office/drawing/2014/main" id="{6E31D26F-35CB-609E-89AE-DED90EEC4752}"/>
              </a:ext>
            </a:extLst>
          </p:cNvPr>
          <p:cNvPicPr>
            <a:picLocks noChangeAspect="1"/>
          </p:cNvPicPr>
          <p:nvPr/>
        </p:nvPicPr>
        <p:blipFill>
          <a:blip r:embed="rId4"/>
          <a:stretch>
            <a:fillRect/>
          </a:stretch>
        </p:blipFill>
        <p:spPr>
          <a:xfrm>
            <a:off x="38100" y="0"/>
            <a:ext cx="969828" cy="1175152"/>
          </a:xfrm>
          <a:prstGeom prst="rect">
            <a:avLst/>
          </a:prstGeom>
        </p:spPr>
      </p:pic>
      <p:sp>
        <p:nvSpPr>
          <p:cNvPr id="5" name="Title 1">
            <a:extLst>
              <a:ext uri="{FF2B5EF4-FFF2-40B4-BE49-F238E27FC236}">
                <a16:creationId xmlns:a16="http://schemas.microsoft.com/office/drawing/2014/main" id="{C921D435-86F1-45FC-B43A-E58F83EF38F6}"/>
              </a:ext>
            </a:extLst>
          </p:cNvPr>
          <p:cNvSpPr txBox="1">
            <a:spLocks/>
          </p:cNvSpPr>
          <p:nvPr/>
        </p:nvSpPr>
        <p:spPr>
          <a:xfrm>
            <a:off x="-215695" y="-45683"/>
            <a:ext cx="10006780" cy="8012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rgbClr val="0070C0"/>
                </a:solidFill>
                <a:latin typeface="Times New Roman" panose="02020603050405020304" pitchFamily="18" charset="0"/>
                <a:cs typeface="Times New Roman" panose="02020603050405020304" pitchFamily="18" charset="0"/>
              </a:rPr>
              <a:t>Many good Videos at </a:t>
            </a:r>
            <a:r>
              <a:rPr lang="en-US" sz="3200" dirty="0" err="1">
                <a:solidFill>
                  <a:srgbClr val="0070C0"/>
                </a:solidFill>
                <a:latin typeface="Times New Roman" panose="02020603050405020304" pitchFamily="18" charset="0"/>
                <a:cs typeface="Times New Roman" panose="02020603050405020304" pitchFamily="18" charset="0"/>
              </a:rPr>
              <a:t>EngineerTech.Org</a:t>
            </a:r>
            <a:endParaRPr lang="en-US" sz="32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929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96241" y="49887"/>
            <a:ext cx="2787943" cy="646331"/>
          </a:xfrm>
          <a:prstGeom prst="rect">
            <a:avLst/>
          </a:prstGeom>
          <a:noFill/>
        </p:spPr>
        <p:txBody>
          <a:bodyPr wrap="non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OER Material</a:t>
            </a:r>
          </a:p>
        </p:txBody>
      </p:sp>
      <p:pic>
        <p:nvPicPr>
          <p:cNvPr id="11" name="Picture 10">
            <a:extLst>
              <a:ext uri="{FF2B5EF4-FFF2-40B4-BE49-F238E27FC236}">
                <a16:creationId xmlns:a16="http://schemas.microsoft.com/office/drawing/2014/main" id="{FFFF11F6-63EB-4FBC-3BAB-D57BA34E2C41}"/>
              </a:ext>
            </a:extLst>
          </p:cNvPr>
          <p:cNvPicPr>
            <a:picLocks noChangeAspect="1"/>
          </p:cNvPicPr>
          <p:nvPr/>
        </p:nvPicPr>
        <p:blipFill>
          <a:blip r:embed="rId2"/>
          <a:stretch>
            <a:fillRect/>
          </a:stretch>
        </p:blipFill>
        <p:spPr>
          <a:xfrm>
            <a:off x="38100" y="0"/>
            <a:ext cx="969828" cy="1175152"/>
          </a:xfrm>
          <a:prstGeom prst="rect">
            <a:avLst/>
          </a:prstGeom>
        </p:spPr>
      </p:pic>
      <p:sp>
        <p:nvSpPr>
          <p:cNvPr id="6" name="TextBox 5">
            <a:extLst>
              <a:ext uri="{FF2B5EF4-FFF2-40B4-BE49-F238E27FC236}">
                <a16:creationId xmlns:a16="http://schemas.microsoft.com/office/drawing/2014/main" id="{8022E99D-5A2B-64B8-93C3-B55380A5C469}"/>
              </a:ext>
            </a:extLst>
          </p:cNvPr>
          <p:cNvSpPr txBox="1"/>
          <p:nvPr/>
        </p:nvSpPr>
        <p:spPr>
          <a:xfrm>
            <a:off x="669191" y="1110337"/>
            <a:ext cx="10854253" cy="3539430"/>
          </a:xfrm>
          <a:prstGeom prst="rect">
            <a:avLst/>
          </a:prstGeom>
          <a:noFill/>
        </p:spPr>
        <p:txBody>
          <a:bodyPr wrap="none" rtlCol="0">
            <a:spAutoFit/>
          </a:bodyPr>
          <a:lstStyle/>
          <a:p>
            <a:r>
              <a:rPr lang="en-US" sz="3200" dirty="0">
                <a:solidFill>
                  <a:srgbClr val="0070C0"/>
                </a:solidFill>
                <a:latin typeface="Times New Roman" panose="02020603050405020304" pitchFamily="18" charset="0"/>
                <a:cs typeface="Times New Roman" panose="02020603050405020304" pitchFamily="18" charset="0"/>
              </a:rPr>
              <a:t>Open Educational Resource Material</a:t>
            </a:r>
          </a:p>
          <a:p>
            <a:endParaRPr lang="en-US" sz="3200" dirty="0">
              <a:solidFill>
                <a:srgbClr val="0070C0"/>
              </a:solidFill>
              <a:latin typeface="Times New Roman" panose="02020603050405020304" pitchFamily="18" charset="0"/>
              <a:cs typeface="Times New Roman" panose="02020603050405020304" pitchFamily="18" charset="0"/>
            </a:endParaRPr>
          </a:p>
          <a:p>
            <a:r>
              <a:rPr lang="en-US" sz="3200" dirty="0">
                <a:solidFill>
                  <a:srgbClr val="0070C0"/>
                </a:solidFill>
                <a:latin typeface="Times New Roman" panose="02020603050405020304" pitchFamily="18" charset="0"/>
                <a:cs typeface="Times New Roman" panose="02020603050405020304" pitchFamily="18" charset="0"/>
              </a:rPr>
              <a:t>*Open for anyone to use in their courses</a:t>
            </a:r>
          </a:p>
          <a:p>
            <a:endParaRPr lang="en-US" sz="3200" dirty="0">
              <a:solidFill>
                <a:srgbClr val="0070C0"/>
              </a:solidFill>
              <a:latin typeface="Times New Roman" panose="02020603050405020304" pitchFamily="18" charset="0"/>
              <a:cs typeface="Times New Roman" panose="02020603050405020304" pitchFamily="18" charset="0"/>
            </a:endParaRPr>
          </a:p>
          <a:p>
            <a:r>
              <a:rPr lang="en-US" sz="3200" dirty="0">
                <a:solidFill>
                  <a:srgbClr val="0070C0"/>
                </a:solidFill>
                <a:latin typeface="Times New Roman" panose="02020603050405020304" pitchFamily="18" charset="0"/>
                <a:cs typeface="Times New Roman" panose="02020603050405020304" pitchFamily="18" charset="0"/>
              </a:rPr>
              <a:t>*Any material developed with funds from a federal grant is OER</a:t>
            </a:r>
          </a:p>
          <a:p>
            <a:endParaRPr lang="en-US" sz="3200" dirty="0">
              <a:solidFill>
                <a:srgbClr val="0070C0"/>
              </a:solidFill>
              <a:latin typeface="Times New Roman" panose="02020603050405020304" pitchFamily="18" charset="0"/>
              <a:cs typeface="Times New Roman" panose="02020603050405020304" pitchFamily="18" charset="0"/>
            </a:endParaRPr>
          </a:p>
          <a:p>
            <a:r>
              <a:rPr lang="en-US" sz="3200" dirty="0">
                <a:solidFill>
                  <a:srgbClr val="0070C0"/>
                </a:solidFill>
                <a:latin typeface="Times New Roman" panose="02020603050405020304" pitchFamily="18" charset="0"/>
                <a:cs typeface="Times New Roman" panose="02020603050405020304" pitchFamily="18" charset="0"/>
              </a:rPr>
              <a:t>*View the OER PowerPoint</a:t>
            </a:r>
            <a:endParaRPr lang="en-US" sz="36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3020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96241" y="49887"/>
            <a:ext cx="7250896" cy="646331"/>
          </a:xfrm>
          <a:prstGeom prst="rect">
            <a:avLst/>
          </a:prstGeom>
          <a:noFill/>
        </p:spPr>
        <p:txBody>
          <a:bodyPr wrap="non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Simulations using Automation Studio:</a:t>
            </a:r>
          </a:p>
        </p:txBody>
      </p:sp>
      <p:pic>
        <p:nvPicPr>
          <p:cNvPr id="11" name="Picture 10">
            <a:extLst>
              <a:ext uri="{FF2B5EF4-FFF2-40B4-BE49-F238E27FC236}">
                <a16:creationId xmlns:a16="http://schemas.microsoft.com/office/drawing/2014/main" id="{FFFF11F6-63EB-4FBC-3BAB-D57BA34E2C41}"/>
              </a:ext>
            </a:extLst>
          </p:cNvPr>
          <p:cNvPicPr>
            <a:picLocks noChangeAspect="1"/>
          </p:cNvPicPr>
          <p:nvPr/>
        </p:nvPicPr>
        <p:blipFill>
          <a:blip r:embed="rId2"/>
          <a:stretch>
            <a:fillRect/>
          </a:stretch>
        </p:blipFill>
        <p:spPr>
          <a:xfrm>
            <a:off x="38100" y="0"/>
            <a:ext cx="969828" cy="1175152"/>
          </a:xfrm>
          <a:prstGeom prst="rect">
            <a:avLst/>
          </a:prstGeom>
        </p:spPr>
      </p:pic>
      <p:sp>
        <p:nvSpPr>
          <p:cNvPr id="6" name="TextBox 5">
            <a:extLst>
              <a:ext uri="{FF2B5EF4-FFF2-40B4-BE49-F238E27FC236}">
                <a16:creationId xmlns:a16="http://schemas.microsoft.com/office/drawing/2014/main" id="{8022E99D-5A2B-64B8-93C3-B55380A5C469}"/>
              </a:ext>
            </a:extLst>
          </p:cNvPr>
          <p:cNvSpPr txBox="1"/>
          <p:nvPr/>
        </p:nvSpPr>
        <p:spPr>
          <a:xfrm>
            <a:off x="669191" y="1110337"/>
            <a:ext cx="9754593" cy="3970318"/>
          </a:xfrm>
          <a:prstGeom prst="rect">
            <a:avLst/>
          </a:prstGeom>
          <a:noFill/>
        </p:spPr>
        <p:txBody>
          <a:bodyPr wrap="none" rtlCol="0">
            <a:spAutoFit/>
          </a:bodyPr>
          <a:lstStyle/>
          <a:p>
            <a:r>
              <a:rPr lang="en-US" sz="3200" dirty="0">
                <a:solidFill>
                  <a:srgbClr val="0070C0"/>
                </a:solidFill>
                <a:latin typeface="Times New Roman" panose="02020603050405020304" pitchFamily="18" charset="0"/>
                <a:cs typeface="Times New Roman" panose="02020603050405020304" pitchFamily="18" charset="0"/>
              </a:rPr>
              <a:t>Used to prepare students for the Hands-On Lab Exercises</a:t>
            </a:r>
            <a:r>
              <a:rPr lang="en-US" sz="3600" dirty="0">
                <a:solidFill>
                  <a:srgbClr val="0070C0"/>
                </a:solidFill>
                <a:latin typeface="Times New Roman" panose="02020603050405020304" pitchFamily="18" charset="0"/>
                <a:cs typeface="Times New Roman" panose="02020603050405020304" pitchFamily="18" charset="0"/>
              </a:rPr>
              <a:t>:</a:t>
            </a:r>
          </a:p>
          <a:p>
            <a:r>
              <a:rPr lang="en-US" sz="3600" dirty="0">
                <a:solidFill>
                  <a:srgbClr val="0070C0"/>
                </a:solidFill>
                <a:latin typeface="Times New Roman" panose="02020603050405020304" pitchFamily="18" charset="0"/>
                <a:cs typeface="Times New Roman" panose="02020603050405020304" pitchFamily="18" charset="0"/>
              </a:rPr>
              <a:t>*Electrical</a:t>
            </a:r>
          </a:p>
          <a:p>
            <a:r>
              <a:rPr lang="en-US" sz="3600" dirty="0">
                <a:solidFill>
                  <a:srgbClr val="0070C0"/>
                </a:solidFill>
                <a:latin typeface="Times New Roman" panose="02020603050405020304" pitchFamily="18" charset="0"/>
                <a:cs typeface="Times New Roman" panose="02020603050405020304" pitchFamily="18" charset="0"/>
              </a:rPr>
              <a:t>*Motor Control</a:t>
            </a:r>
          </a:p>
          <a:p>
            <a:r>
              <a:rPr lang="en-US" sz="3600" dirty="0">
                <a:solidFill>
                  <a:srgbClr val="0070C0"/>
                </a:solidFill>
                <a:latin typeface="Times New Roman" panose="02020603050405020304" pitchFamily="18" charset="0"/>
                <a:cs typeface="Times New Roman" panose="02020603050405020304" pitchFamily="18" charset="0"/>
              </a:rPr>
              <a:t>*VFD</a:t>
            </a:r>
          </a:p>
          <a:p>
            <a:r>
              <a:rPr lang="en-US" sz="3600" dirty="0">
                <a:solidFill>
                  <a:srgbClr val="0070C0"/>
                </a:solidFill>
                <a:latin typeface="Times New Roman" panose="02020603050405020304" pitchFamily="18" charset="0"/>
                <a:cs typeface="Times New Roman" panose="02020603050405020304" pitchFamily="18" charset="0"/>
              </a:rPr>
              <a:t>*Pneumatics</a:t>
            </a:r>
          </a:p>
          <a:p>
            <a:r>
              <a:rPr lang="en-US" sz="3600" dirty="0">
                <a:solidFill>
                  <a:srgbClr val="0070C0"/>
                </a:solidFill>
                <a:latin typeface="Times New Roman" panose="02020603050405020304" pitchFamily="18" charset="0"/>
                <a:cs typeface="Times New Roman" panose="02020603050405020304" pitchFamily="18" charset="0"/>
              </a:rPr>
              <a:t>*Hydraulics</a:t>
            </a:r>
          </a:p>
          <a:p>
            <a:r>
              <a:rPr lang="en-US" sz="3600" dirty="0">
                <a:solidFill>
                  <a:srgbClr val="0070C0"/>
                </a:solidFill>
                <a:latin typeface="Times New Roman" panose="02020603050405020304" pitchFamily="18" charset="0"/>
                <a:cs typeface="Times New Roman" panose="02020603050405020304" pitchFamily="18" charset="0"/>
              </a:rPr>
              <a:t>*PLCs</a:t>
            </a:r>
          </a:p>
        </p:txBody>
      </p:sp>
      <p:sp>
        <p:nvSpPr>
          <p:cNvPr id="17" name="TextBox 16">
            <a:extLst>
              <a:ext uri="{FF2B5EF4-FFF2-40B4-BE49-F238E27FC236}">
                <a16:creationId xmlns:a16="http://schemas.microsoft.com/office/drawing/2014/main" id="{07EE9687-3A40-9565-96DF-34FA93DCF45A}"/>
              </a:ext>
            </a:extLst>
          </p:cNvPr>
          <p:cNvSpPr txBox="1"/>
          <p:nvPr/>
        </p:nvSpPr>
        <p:spPr>
          <a:xfrm>
            <a:off x="318720" y="5101332"/>
            <a:ext cx="11554559" cy="584775"/>
          </a:xfrm>
          <a:prstGeom prst="rect">
            <a:avLst/>
          </a:prstGeom>
          <a:noFill/>
        </p:spPr>
        <p:txBody>
          <a:bodyPr wrap="square" rtlCol="0">
            <a:spAutoFit/>
          </a:bodyPr>
          <a:lstStyle/>
          <a:p>
            <a:r>
              <a:rPr lang="en-US" sz="3200" dirty="0">
                <a:solidFill>
                  <a:srgbClr val="0070C0"/>
                </a:solidFill>
                <a:latin typeface="Times New Roman" panose="02020603050405020304" pitchFamily="18" charset="0"/>
                <a:cs typeface="Times New Roman" panose="02020603050405020304" pitchFamily="18" charset="0"/>
              </a:rPr>
              <a:t>Simulations do not replace Hands-On Learning</a:t>
            </a:r>
          </a:p>
        </p:txBody>
      </p:sp>
      <p:sp>
        <p:nvSpPr>
          <p:cNvPr id="18" name="TextBox 17">
            <a:extLst>
              <a:ext uri="{FF2B5EF4-FFF2-40B4-BE49-F238E27FC236}">
                <a16:creationId xmlns:a16="http://schemas.microsoft.com/office/drawing/2014/main" id="{9BE775BB-7F18-CA77-39C5-AA15D40BBB89}"/>
              </a:ext>
            </a:extLst>
          </p:cNvPr>
          <p:cNvSpPr txBox="1"/>
          <p:nvPr/>
        </p:nvSpPr>
        <p:spPr>
          <a:xfrm>
            <a:off x="318720" y="5993487"/>
            <a:ext cx="9119228" cy="584775"/>
          </a:xfrm>
          <a:prstGeom prst="rect">
            <a:avLst/>
          </a:prstGeom>
          <a:noFill/>
        </p:spPr>
        <p:txBody>
          <a:bodyPr wrap="none" rtlCol="0">
            <a:spAutoFit/>
          </a:bodyPr>
          <a:lstStyle/>
          <a:p>
            <a:r>
              <a:rPr lang="en-US" sz="3200" dirty="0">
                <a:solidFill>
                  <a:srgbClr val="0070C0"/>
                </a:solidFill>
                <a:latin typeface="Times New Roman" panose="02020603050405020304" pitchFamily="18" charset="0"/>
                <a:cs typeface="Times New Roman" panose="02020603050405020304" pitchFamily="18" charset="0"/>
              </a:rPr>
              <a:t>View the Examples of Simulations on the Project Site:</a:t>
            </a:r>
          </a:p>
        </p:txBody>
      </p:sp>
    </p:spTree>
    <p:extLst>
      <p:ext uri="{BB962C8B-B14F-4D97-AF65-F5344CB8AC3E}">
        <p14:creationId xmlns:p14="http://schemas.microsoft.com/office/powerpoint/2010/main" val="39500598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29172</TotalTime>
  <Words>1181</Words>
  <Application>Microsoft Office PowerPoint</Application>
  <PresentationFormat>Widescreen</PresentationFormat>
  <Paragraphs>165</Paragraphs>
  <Slides>26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Northwest State Community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Wylie</dc:creator>
  <cp:lastModifiedBy>Thomas</cp:lastModifiedBy>
  <cp:revision>478</cp:revision>
  <cp:lastPrinted>2023-06-19T21:20:45Z</cp:lastPrinted>
  <dcterms:created xsi:type="dcterms:W3CDTF">2017-02-02T11:48:26Z</dcterms:created>
  <dcterms:modified xsi:type="dcterms:W3CDTF">2023-06-26T20:46:56Z</dcterms:modified>
</cp:coreProperties>
</file>