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7" r:id="rId2"/>
    <p:sldId id="302" r:id="rId3"/>
    <p:sldId id="320" r:id="rId4"/>
    <p:sldId id="280" r:id="rId5"/>
    <p:sldId id="269" r:id="rId6"/>
    <p:sldId id="400" r:id="rId7"/>
    <p:sldId id="420" r:id="rId8"/>
    <p:sldId id="273" r:id="rId9"/>
    <p:sldId id="259" r:id="rId10"/>
    <p:sldId id="270" r:id="rId11"/>
    <p:sldId id="424" r:id="rId12"/>
    <p:sldId id="300" r:id="rId13"/>
    <p:sldId id="439" r:id="rId14"/>
    <p:sldId id="309" r:id="rId15"/>
    <p:sldId id="306" r:id="rId16"/>
    <p:sldId id="260" r:id="rId17"/>
    <p:sldId id="261" r:id="rId18"/>
    <p:sldId id="421" r:id="rId19"/>
    <p:sldId id="426" r:id="rId20"/>
    <p:sldId id="427" r:id="rId21"/>
    <p:sldId id="433" r:id="rId22"/>
    <p:sldId id="448" r:id="rId23"/>
    <p:sldId id="403" r:id="rId24"/>
    <p:sldId id="402" r:id="rId25"/>
    <p:sldId id="418" r:id="rId26"/>
    <p:sldId id="431" r:id="rId27"/>
    <p:sldId id="452" r:id="rId28"/>
    <p:sldId id="415" r:id="rId29"/>
    <p:sldId id="409" r:id="rId30"/>
    <p:sldId id="435" r:id="rId31"/>
    <p:sldId id="441" r:id="rId32"/>
    <p:sldId id="440" r:id="rId33"/>
    <p:sldId id="443" r:id="rId34"/>
    <p:sldId id="446" r:id="rId35"/>
    <p:sldId id="442" r:id="rId36"/>
    <p:sldId id="447" r:id="rId37"/>
    <p:sldId id="450" r:id="rId38"/>
    <p:sldId id="451" r:id="rId39"/>
    <p:sldId id="417" r:id="rId40"/>
    <p:sldId id="410" r:id="rId41"/>
    <p:sldId id="454" r:id="rId42"/>
    <p:sldId id="393" r:id="rId43"/>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011"/>
    <a:srgbClr val="80807E"/>
    <a:srgbClr val="808080"/>
    <a:srgbClr val="DEE3C6"/>
    <a:srgbClr val="584E42"/>
    <a:srgbClr val="42454C"/>
    <a:srgbClr val="2D313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8" d="100"/>
          <a:sy n="88" d="100"/>
        </p:scale>
        <p:origin x="210" y="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3647"/>
          </a:xfrm>
          <a:prstGeom prst="rect">
            <a:avLst/>
          </a:prstGeom>
        </p:spPr>
        <p:txBody>
          <a:bodyPr vert="horz" lIns="92536" tIns="46268" rIns="92536" bIns="46268" rtlCol="0"/>
          <a:lstStyle>
            <a:lvl1pPr algn="l">
              <a:defRPr sz="1200"/>
            </a:lvl1pPr>
          </a:lstStyle>
          <a:p>
            <a:endParaRPr lang="en-US"/>
          </a:p>
        </p:txBody>
      </p:sp>
      <p:sp>
        <p:nvSpPr>
          <p:cNvPr id="3" name="Date Placeholder 2"/>
          <p:cNvSpPr>
            <a:spLocks noGrp="1"/>
          </p:cNvSpPr>
          <p:nvPr>
            <p:ph type="dt" sz="quarter" idx="1"/>
          </p:nvPr>
        </p:nvSpPr>
        <p:spPr>
          <a:xfrm>
            <a:off x="3939466" y="0"/>
            <a:ext cx="3013764" cy="463647"/>
          </a:xfrm>
          <a:prstGeom prst="rect">
            <a:avLst/>
          </a:prstGeom>
        </p:spPr>
        <p:txBody>
          <a:bodyPr vert="horz" lIns="92536" tIns="46268" rIns="92536" bIns="46268" rtlCol="0"/>
          <a:lstStyle>
            <a:lvl1pPr algn="r">
              <a:defRPr sz="1200"/>
            </a:lvl1pPr>
          </a:lstStyle>
          <a:p>
            <a:fld id="{82A776CB-2DD2-43DB-BC53-3BF7FA6BB8CD}" type="datetimeFigureOut">
              <a:rPr lang="en-US" smtClean="0"/>
              <a:t>6/14/2022</a:t>
            </a:fld>
            <a:endParaRPr lang="en-US"/>
          </a:p>
        </p:txBody>
      </p:sp>
      <p:sp>
        <p:nvSpPr>
          <p:cNvPr id="4" name="Footer Placeholder 3"/>
          <p:cNvSpPr>
            <a:spLocks noGrp="1"/>
          </p:cNvSpPr>
          <p:nvPr>
            <p:ph type="ftr" sz="quarter" idx="2"/>
          </p:nvPr>
        </p:nvSpPr>
        <p:spPr>
          <a:xfrm>
            <a:off x="0" y="8777194"/>
            <a:ext cx="3013764" cy="463646"/>
          </a:xfrm>
          <a:prstGeom prst="rect">
            <a:avLst/>
          </a:prstGeom>
        </p:spPr>
        <p:txBody>
          <a:bodyPr vert="horz" lIns="92536" tIns="46268" rIns="92536" bIns="46268"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4"/>
            <a:ext cx="3013764" cy="463646"/>
          </a:xfrm>
          <a:prstGeom prst="rect">
            <a:avLst/>
          </a:prstGeom>
        </p:spPr>
        <p:txBody>
          <a:bodyPr vert="horz" lIns="92536" tIns="46268" rIns="92536" bIns="46268" rtlCol="0" anchor="b"/>
          <a:lstStyle>
            <a:lvl1pPr algn="r">
              <a:defRPr sz="1200"/>
            </a:lvl1pPr>
          </a:lstStyle>
          <a:p>
            <a:fld id="{BFC15166-97D7-4441-8C48-91455378AB6B}" type="slidenum">
              <a:rPr lang="en-US" smtClean="0"/>
              <a:t>‹#›</a:t>
            </a:fld>
            <a:endParaRPr lang="en-US"/>
          </a:p>
        </p:txBody>
      </p:sp>
    </p:spTree>
    <p:extLst>
      <p:ext uri="{BB962C8B-B14F-4D97-AF65-F5344CB8AC3E}">
        <p14:creationId xmlns:p14="http://schemas.microsoft.com/office/powerpoint/2010/main" val="38557687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DA31EC-213D-43F3-A234-3475355EA19E}"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6495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EC-213D-43F3-A234-3475355EA19E}"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06551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EC-213D-43F3-A234-3475355EA19E}"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1367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EC-213D-43F3-A234-3475355EA19E}"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09221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A31EC-213D-43F3-A234-3475355EA19E}"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60774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DA31EC-213D-43F3-A234-3475355EA19E}"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2179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A31EC-213D-43F3-A234-3475355EA19E}" type="datetimeFigureOut">
              <a:rPr lang="en-US" smtClean="0"/>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3553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DA31EC-213D-43F3-A234-3475355EA19E}" type="datetimeFigureOut">
              <a:rPr lang="en-US" smtClean="0"/>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43560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A31EC-213D-43F3-A234-3475355EA19E}" type="datetimeFigureOut">
              <a:rPr lang="en-US" smtClean="0"/>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414576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974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09479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31EC-213D-43F3-A234-3475355EA19E}" type="datetimeFigureOut">
              <a:rPr lang="en-US" smtClean="0"/>
              <a:t>6/14/2022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07961-742A-40C4-9C65-638DE6C72E42}" type="slidenum">
              <a:rPr lang="en-US" smtClean="0"/>
              <a:t>‹#›</a:t>
            </a:fld>
            <a:endParaRPr lang="en-US"/>
          </a:p>
        </p:txBody>
      </p:sp>
    </p:spTree>
    <p:extLst>
      <p:ext uri="{BB962C8B-B14F-4D97-AF65-F5344CB8AC3E}">
        <p14:creationId xmlns:p14="http://schemas.microsoft.com/office/powerpoint/2010/main" val="164345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6.png"/><Relationship Id="rId4" Type="http://schemas.openxmlformats.org/officeDocument/2006/relationships/image" Target="../media/image46.png"/><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6.pn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9.png"/><Relationship Id="rId10" Type="http://schemas.openxmlformats.org/officeDocument/2006/relationships/image" Target="../media/image2.png"/><Relationship Id="rId4" Type="http://schemas.openxmlformats.org/officeDocument/2006/relationships/image" Target="../media/image48.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skillscommons.org/handle/taaccct/1771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849" y="93944"/>
            <a:ext cx="6924716" cy="769441"/>
          </a:xfrm>
          <a:prstGeom prst="rect">
            <a:avLst/>
          </a:prstGeom>
          <a:noFill/>
        </p:spPr>
        <p:txBody>
          <a:bodyPr wrap="none" rtlCol="0">
            <a:spAutoFit/>
          </a:bodyPr>
          <a:lstStyle/>
          <a:p>
            <a:r>
              <a:rPr lang="en-US" sz="4400" dirty="0"/>
              <a:t>M2: Electrical &amp; Motor Basics</a:t>
            </a:r>
          </a:p>
        </p:txBody>
      </p:sp>
      <p:sp>
        <p:nvSpPr>
          <p:cNvPr id="3" name="TextBox 2"/>
          <p:cNvSpPr txBox="1"/>
          <p:nvPr/>
        </p:nvSpPr>
        <p:spPr>
          <a:xfrm>
            <a:off x="4213529" y="6220748"/>
            <a:ext cx="3907865" cy="461665"/>
          </a:xfrm>
          <a:prstGeom prst="rect">
            <a:avLst/>
          </a:prstGeom>
          <a:noFill/>
        </p:spPr>
        <p:txBody>
          <a:bodyPr wrap="none" rtlCol="0">
            <a:spAutoFit/>
          </a:bodyPr>
          <a:lstStyle/>
          <a:p>
            <a:r>
              <a:rPr lang="en-US" sz="2400" dirty="0"/>
              <a:t>Created by Tom Wylie, 6/8/22</a:t>
            </a:r>
          </a:p>
        </p:txBody>
      </p:sp>
      <p:pic>
        <p:nvPicPr>
          <p:cNvPr id="8" name="Picture 7">
            <a:extLst>
              <a:ext uri="{FF2B5EF4-FFF2-40B4-BE49-F238E27FC236}">
                <a16:creationId xmlns:a16="http://schemas.microsoft.com/office/drawing/2014/main" id="{EAD49F74-96FA-8A9F-277B-24DF4484CD5C}"/>
              </a:ext>
            </a:extLst>
          </p:cNvPr>
          <p:cNvPicPr>
            <a:picLocks noChangeAspect="1"/>
          </p:cNvPicPr>
          <p:nvPr/>
        </p:nvPicPr>
        <p:blipFill>
          <a:blip r:embed="rId2"/>
          <a:stretch>
            <a:fillRect/>
          </a:stretch>
        </p:blipFill>
        <p:spPr>
          <a:xfrm>
            <a:off x="4088253" y="1323959"/>
            <a:ext cx="3514751" cy="4210081"/>
          </a:xfrm>
          <a:prstGeom prst="rect">
            <a:avLst/>
          </a:prstGeom>
        </p:spPr>
      </p:pic>
    </p:spTree>
    <p:extLst>
      <p:ext uri="{BB962C8B-B14F-4D97-AF65-F5344CB8AC3E}">
        <p14:creationId xmlns:p14="http://schemas.microsoft.com/office/powerpoint/2010/main" val="404661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BE8E2530-4D34-83B6-730A-5036468BF71B}"/>
              </a:ext>
            </a:extLst>
          </p:cNvPr>
          <p:cNvGrpSpPr/>
          <p:nvPr/>
        </p:nvGrpSpPr>
        <p:grpSpPr>
          <a:xfrm>
            <a:off x="5009595" y="4017908"/>
            <a:ext cx="1590476" cy="2761905"/>
            <a:chOff x="3641295" y="1024652"/>
            <a:chExt cx="1590476" cy="2761905"/>
          </a:xfrm>
        </p:grpSpPr>
        <p:pic>
          <p:nvPicPr>
            <p:cNvPr id="49" name="Picture 48">
              <a:extLst>
                <a:ext uri="{FF2B5EF4-FFF2-40B4-BE49-F238E27FC236}">
                  <a16:creationId xmlns:a16="http://schemas.microsoft.com/office/drawing/2014/main" id="{62A5B9CF-E1E5-D70F-E5A2-C7D50652CC7B}"/>
                </a:ext>
              </a:extLst>
            </p:cNvPr>
            <p:cNvPicPr>
              <a:picLocks noChangeAspect="1"/>
            </p:cNvPicPr>
            <p:nvPr/>
          </p:nvPicPr>
          <p:blipFill>
            <a:blip r:embed="rId2"/>
            <a:stretch>
              <a:fillRect/>
            </a:stretch>
          </p:blipFill>
          <p:spPr>
            <a:xfrm>
              <a:off x="3641295" y="1024652"/>
              <a:ext cx="1590476" cy="2761905"/>
            </a:xfrm>
            <a:prstGeom prst="rect">
              <a:avLst/>
            </a:prstGeom>
          </p:spPr>
        </p:pic>
        <p:sp>
          <p:nvSpPr>
            <p:cNvPr id="57" name="Rectangle 56">
              <a:extLst>
                <a:ext uri="{FF2B5EF4-FFF2-40B4-BE49-F238E27FC236}">
                  <a16:creationId xmlns:a16="http://schemas.microsoft.com/office/drawing/2014/main" id="{9614B862-9533-5F86-A5A8-6697B8D5DA54}"/>
                </a:ext>
              </a:extLst>
            </p:cNvPr>
            <p:cNvSpPr/>
            <p:nvPr/>
          </p:nvSpPr>
          <p:spPr>
            <a:xfrm>
              <a:off x="3867212" y="1275644"/>
              <a:ext cx="1145055" cy="632178"/>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CD50DAB-84EE-0BBF-C287-D60B405D13F9}"/>
                </a:ext>
              </a:extLst>
            </p:cNvPr>
            <p:cNvSpPr txBox="1"/>
            <p:nvPr/>
          </p:nvSpPr>
          <p:spPr>
            <a:xfrm>
              <a:off x="4414820" y="1278120"/>
              <a:ext cx="641522" cy="523220"/>
            </a:xfrm>
            <a:prstGeom prst="rect">
              <a:avLst/>
            </a:prstGeom>
            <a:noFill/>
          </p:spPr>
          <p:txBody>
            <a:bodyPr wrap="none" rtlCol="0">
              <a:spAutoFit/>
            </a:bodyPr>
            <a:lstStyle/>
            <a:p>
              <a:r>
                <a:rPr lang="en-US" sz="2800" dirty="0"/>
                <a:t>0.0</a:t>
              </a:r>
              <a:endParaRPr lang="en-US" dirty="0"/>
            </a:p>
          </p:txBody>
        </p:sp>
      </p:grpSp>
      <p:grpSp>
        <p:nvGrpSpPr>
          <p:cNvPr id="41" name="Group 40">
            <a:extLst>
              <a:ext uri="{FF2B5EF4-FFF2-40B4-BE49-F238E27FC236}">
                <a16:creationId xmlns:a16="http://schemas.microsoft.com/office/drawing/2014/main" id="{77B59DC5-6188-41D9-66A4-6C702F1E2F5C}"/>
              </a:ext>
            </a:extLst>
          </p:cNvPr>
          <p:cNvGrpSpPr/>
          <p:nvPr/>
        </p:nvGrpSpPr>
        <p:grpSpPr>
          <a:xfrm>
            <a:off x="4971316" y="1199577"/>
            <a:ext cx="1590476" cy="2761905"/>
            <a:chOff x="3641295" y="1024652"/>
            <a:chExt cx="1590476" cy="2761905"/>
          </a:xfrm>
        </p:grpSpPr>
        <p:pic>
          <p:nvPicPr>
            <p:cNvPr id="42" name="Picture 41">
              <a:extLst>
                <a:ext uri="{FF2B5EF4-FFF2-40B4-BE49-F238E27FC236}">
                  <a16:creationId xmlns:a16="http://schemas.microsoft.com/office/drawing/2014/main" id="{91EFBB84-918F-B8F9-1690-8A5BB5287B31}"/>
                </a:ext>
              </a:extLst>
            </p:cNvPr>
            <p:cNvPicPr>
              <a:picLocks noChangeAspect="1"/>
            </p:cNvPicPr>
            <p:nvPr/>
          </p:nvPicPr>
          <p:blipFill>
            <a:blip r:embed="rId2"/>
            <a:stretch>
              <a:fillRect/>
            </a:stretch>
          </p:blipFill>
          <p:spPr>
            <a:xfrm>
              <a:off x="3641295" y="1024652"/>
              <a:ext cx="1590476" cy="2761905"/>
            </a:xfrm>
            <a:prstGeom prst="rect">
              <a:avLst/>
            </a:prstGeom>
          </p:spPr>
        </p:pic>
        <p:sp>
          <p:nvSpPr>
            <p:cNvPr id="43" name="Rectangle 42">
              <a:extLst>
                <a:ext uri="{FF2B5EF4-FFF2-40B4-BE49-F238E27FC236}">
                  <a16:creationId xmlns:a16="http://schemas.microsoft.com/office/drawing/2014/main" id="{81C400CB-CED9-77DE-E13B-7500BE68B8E3}"/>
                </a:ext>
              </a:extLst>
            </p:cNvPr>
            <p:cNvSpPr/>
            <p:nvPr/>
          </p:nvSpPr>
          <p:spPr>
            <a:xfrm>
              <a:off x="3867212" y="1275644"/>
              <a:ext cx="1145055" cy="632178"/>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6E4F3F1-78FE-57EE-50C7-C7D7DF74BE35}"/>
                </a:ext>
              </a:extLst>
            </p:cNvPr>
            <p:cNvSpPr txBox="1"/>
            <p:nvPr/>
          </p:nvSpPr>
          <p:spPr>
            <a:xfrm>
              <a:off x="4414820" y="1278120"/>
              <a:ext cx="572593" cy="523220"/>
            </a:xfrm>
            <a:prstGeom prst="rect">
              <a:avLst/>
            </a:prstGeom>
            <a:noFill/>
          </p:spPr>
          <p:txBody>
            <a:bodyPr wrap="none" rtlCol="0">
              <a:spAutoFit/>
            </a:bodyPr>
            <a:lstStyle/>
            <a:p>
              <a:r>
                <a:rPr lang="en-US" sz="2800" dirty="0"/>
                <a:t>OL</a:t>
              </a:r>
              <a:endParaRPr lang="en-US" dirty="0"/>
            </a:p>
          </p:txBody>
        </p:sp>
      </p:grpSp>
      <p:sp>
        <p:nvSpPr>
          <p:cNvPr id="3" name="Subtitle 2"/>
          <p:cNvSpPr>
            <a:spLocks noGrp="1"/>
          </p:cNvSpPr>
          <p:nvPr>
            <p:ph type="subTitle" idx="1"/>
          </p:nvPr>
        </p:nvSpPr>
        <p:spPr>
          <a:xfrm>
            <a:off x="7646574" y="1330069"/>
            <a:ext cx="4327711" cy="4795652"/>
          </a:xfrm>
          <a:ln>
            <a:noFill/>
          </a:ln>
        </p:spPr>
        <p:txBody>
          <a:bodyPr>
            <a:normAutofit/>
          </a:bodyPr>
          <a:lstStyle/>
          <a:p>
            <a:pPr algn="l"/>
            <a:r>
              <a:rPr lang="en-US" sz="1800" dirty="0">
                <a:solidFill>
                  <a:srgbClr val="0070C0"/>
                </a:solidFill>
                <a:latin typeface="Times New Roman" panose="02020603050405020304" pitchFamily="18" charset="0"/>
                <a:cs typeface="Times New Roman" panose="02020603050405020304" pitchFamily="18" charset="0"/>
              </a:rPr>
              <a:t>In this illustration An Ohmmeter will be used to measure the resistance of a basic toggle switch.  The switch will be either “on” or closed, or it is “off” or open.</a:t>
            </a:r>
          </a:p>
          <a:p>
            <a:pPr algn="l"/>
            <a:r>
              <a:rPr lang="en-US" sz="1800" dirty="0">
                <a:solidFill>
                  <a:srgbClr val="0070C0"/>
                </a:solidFill>
                <a:latin typeface="Times New Roman" panose="02020603050405020304" pitchFamily="18" charset="0"/>
                <a:cs typeface="Times New Roman" panose="02020603050405020304" pitchFamily="18" charset="0"/>
              </a:rPr>
              <a:t>In the top image the Ohmmeter is across an open switch.  The switch has no continuity and measures infinite resistance.  The meter display will show an OL, which means open line.  Current will not flow through an open switch.</a:t>
            </a:r>
          </a:p>
          <a:p>
            <a:pPr algn="l"/>
            <a:r>
              <a:rPr lang="en-US" sz="1800" dirty="0">
                <a:solidFill>
                  <a:srgbClr val="0070C0"/>
                </a:solidFill>
                <a:latin typeface="Times New Roman" panose="02020603050405020304" pitchFamily="18" charset="0"/>
                <a:cs typeface="Times New Roman" panose="02020603050405020304" pitchFamily="18" charset="0"/>
              </a:rPr>
              <a:t>In the lower image the Ohmmeter is across a closed switch.  The switch has continuity and measures zero resistance.  Current will flow through a closed switch.</a:t>
            </a:r>
          </a:p>
        </p:txBody>
      </p:sp>
      <p:sp>
        <p:nvSpPr>
          <p:cNvPr id="4" name="TextBox 3"/>
          <p:cNvSpPr txBox="1"/>
          <p:nvPr/>
        </p:nvSpPr>
        <p:spPr>
          <a:xfrm>
            <a:off x="3511957" y="-37658"/>
            <a:ext cx="6525954"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Testing the Continuity of a Switch</a:t>
            </a:r>
          </a:p>
        </p:txBody>
      </p:sp>
      <p:pic>
        <p:nvPicPr>
          <p:cNvPr id="7" name="Picture 6"/>
          <p:cNvPicPr>
            <a:picLocks noChangeAspect="1"/>
          </p:cNvPicPr>
          <p:nvPr/>
        </p:nvPicPr>
        <p:blipFill>
          <a:blip r:embed="rId3"/>
          <a:stretch>
            <a:fillRect/>
          </a:stretch>
        </p:blipFill>
        <p:spPr>
          <a:xfrm>
            <a:off x="630854" y="1802135"/>
            <a:ext cx="2247815" cy="778395"/>
          </a:xfrm>
          <a:prstGeom prst="rect">
            <a:avLst/>
          </a:prstGeom>
        </p:spPr>
      </p:pic>
      <p:grpSp>
        <p:nvGrpSpPr>
          <p:cNvPr id="5" name="Group 4"/>
          <p:cNvGrpSpPr/>
          <p:nvPr/>
        </p:nvGrpSpPr>
        <p:grpSpPr>
          <a:xfrm>
            <a:off x="636021" y="4569576"/>
            <a:ext cx="2247815" cy="778395"/>
            <a:chOff x="3313209" y="4042062"/>
            <a:chExt cx="2247815" cy="778395"/>
          </a:xfrm>
        </p:grpSpPr>
        <p:pic>
          <p:nvPicPr>
            <p:cNvPr id="8" name="Picture 7"/>
            <p:cNvPicPr>
              <a:picLocks noChangeAspect="1"/>
            </p:cNvPicPr>
            <p:nvPr/>
          </p:nvPicPr>
          <p:blipFill>
            <a:blip r:embed="rId3"/>
            <a:stretch>
              <a:fillRect/>
            </a:stretch>
          </p:blipFill>
          <p:spPr>
            <a:xfrm>
              <a:off x="3313209" y="4042062"/>
              <a:ext cx="2247815" cy="778395"/>
            </a:xfrm>
            <a:prstGeom prst="rect">
              <a:avLst/>
            </a:prstGeom>
          </p:spPr>
        </p:pic>
        <p:sp>
          <p:nvSpPr>
            <p:cNvPr id="9" name="Rectangle 8"/>
            <p:cNvSpPr/>
            <p:nvPr/>
          </p:nvSpPr>
          <p:spPr>
            <a:xfrm>
              <a:off x="4057848" y="4062842"/>
              <a:ext cx="732361" cy="46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073725" y="4530435"/>
              <a:ext cx="882097" cy="20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967671" y="1710365"/>
            <a:ext cx="2148280" cy="646331"/>
          </a:xfrm>
          <a:prstGeom prst="rect">
            <a:avLst/>
          </a:prstGeom>
          <a:noFill/>
        </p:spPr>
        <p:txBody>
          <a:bodyPr wrap="none" rtlCol="0">
            <a:spAutoFit/>
          </a:bodyPr>
          <a:lstStyle/>
          <a:p>
            <a:r>
              <a:rPr lang="en-US" sz="1200" dirty="0"/>
              <a:t>Switch is open</a:t>
            </a:r>
          </a:p>
          <a:p>
            <a:r>
              <a:rPr lang="en-US" sz="1200" dirty="0"/>
              <a:t>Switch has no continuity</a:t>
            </a:r>
          </a:p>
          <a:p>
            <a:r>
              <a:rPr lang="en-US" sz="1200" dirty="0"/>
              <a:t>Resistance is infinite resistance </a:t>
            </a:r>
          </a:p>
        </p:txBody>
      </p:sp>
      <p:sp>
        <p:nvSpPr>
          <p:cNvPr id="14" name="TextBox 13"/>
          <p:cNvSpPr txBox="1"/>
          <p:nvPr/>
        </p:nvSpPr>
        <p:spPr>
          <a:xfrm>
            <a:off x="3052490" y="4382617"/>
            <a:ext cx="1900072" cy="738664"/>
          </a:xfrm>
          <a:prstGeom prst="rect">
            <a:avLst/>
          </a:prstGeom>
          <a:noFill/>
        </p:spPr>
        <p:txBody>
          <a:bodyPr wrap="none" rtlCol="0">
            <a:spAutoFit/>
          </a:bodyPr>
          <a:lstStyle/>
          <a:p>
            <a:r>
              <a:rPr lang="en-US" sz="1400" dirty="0"/>
              <a:t>Switch is closed</a:t>
            </a:r>
          </a:p>
          <a:p>
            <a:r>
              <a:rPr lang="en-US" sz="1400" dirty="0"/>
              <a:t>Switch has continuity</a:t>
            </a:r>
          </a:p>
          <a:p>
            <a:r>
              <a:rPr lang="en-US" sz="1400" dirty="0"/>
              <a:t>Resistance is zero ohms</a:t>
            </a:r>
          </a:p>
        </p:txBody>
      </p:sp>
      <p:grpSp>
        <p:nvGrpSpPr>
          <p:cNvPr id="56" name="Group 55"/>
          <p:cNvGrpSpPr/>
          <p:nvPr/>
        </p:nvGrpSpPr>
        <p:grpSpPr>
          <a:xfrm>
            <a:off x="889773" y="2356696"/>
            <a:ext cx="4863328" cy="1240428"/>
            <a:chOff x="1537473" y="1638239"/>
            <a:chExt cx="4863328" cy="1240428"/>
          </a:xfrm>
        </p:grpSpPr>
        <p:grpSp>
          <p:nvGrpSpPr>
            <p:cNvPr id="31" name="Group 30"/>
            <p:cNvGrpSpPr/>
            <p:nvPr/>
          </p:nvGrpSpPr>
          <p:grpSpPr>
            <a:xfrm rot="5400000">
              <a:off x="1210895" y="1964817"/>
              <a:ext cx="771189" cy="118034"/>
              <a:chOff x="3164990" y="3664160"/>
              <a:chExt cx="1177001" cy="90311"/>
            </a:xfrm>
            <a:solidFill>
              <a:schemeClr val="tx1"/>
            </a:solidFill>
          </p:grpSpPr>
          <p:sp>
            <p:nvSpPr>
              <p:cNvPr id="32" name="Rectangle 31"/>
              <p:cNvSpPr/>
              <p:nvPr/>
            </p:nvSpPr>
            <p:spPr>
              <a:xfrm>
                <a:off x="3517902" y="3664160"/>
                <a:ext cx="824089" cy="9031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164990" y="3709315"/>
                <a:ext cx="352912"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a:stCxn id="32" idx="3"/>
            </p:cNvCxnSpPr>
            <p:nvPr/>
          </p:nvCxnSpPr>
          <p:spPr>
            <a:xfrm flipH="1">
              <a:off x="1596489" y="2409429"/>
              <a:ext cx="1" cy="4692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596489" y="2830213"/>
              <a:ext cx="4804312" cy="4845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2624299" y="3017346"/>
            <a:ext cx="1" cy="2442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rot="5400000">
            <a:off x="2239595" y="2683274"/>
            <a:ext cx="771189" cy="118034"/>
            <a:chOff x="3164990" y="3664160"/>
            <a:chExt cx="1177001" cy="90311"/>
          </a:xfrm>
        </p:grpSpPr>
        <p:sp>
          <p:nvSpPr>
            <p:cNvPr id="18" name="Rectangle 17"/>
            <p:cNvSpPr/>
            <p:nvPr/>
          </p:nvSpPr>
          <p:spPr>
            <a:xfrm>
              <a:off x="3517902" y="3664160"/>
              <a:ext cx="824089" cy="90311"/>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164990" y="3709315"/>
              <a:ext cx="352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a:cxnSpLocks/>
          </p:cNvCxnSpPr>
          <p:nvPr/>
        </p:nvCxnSpPr>
        <p:spPr>
          <a:xfrm flipH="1">
            <a:off x="2625189" y="3276600"/>
            <a:ext cx="3590554" cy="45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93249" y="3286616"/>
            <a:ext cx="1" cy="2442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5400000">
            <a:off x="2269103" y="5472179"/>
            <a:ext cx="771189" cy="118034"/>
            <a:chOff x="3164990" y="3664160"/>
            <a:chExt cx="1177001" cy="90311"/>
          </a:xfrm>
        </p:grpSpPr>
        <p:sp>
          <p:nvSpPr>
            <p:cNvPr id="53" name="Rectangle 52"/>
            <p:cNvSpPr/>
            <p:nvPr/>
          </p:nvSpPr>
          <p:spPr>
            <a:xfrm>
              <a:off x="3517902" y="3664160"/>
              <a:ext cx="824089" cy="90311"/>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164990" y="3709315"/>
              <a:ext cx="3529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a:cxnSpLocks/>
          </p:cNvCxnSpPr>
          <p:nvPr/>
        </p:nvCxnSpPr>
        <p:spPr>
          <a:xfrm flipH="1">
            <a:off x="2654697" y="6052457"/>
            <a:ext cx="3593703" cy="176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236791" y="6070310"/>
            <a:ext cx="0" cy="2817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43949" y="5825790"/>
            <a:ext cx="1" cy="2442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rot="5400000">
            <a:off x="472538" y="5477839"/>
            <a:ext cx="771189" cy="118034"/>
            <a:chOff x="3164990" y="3664160"/>
            <a:chExt cx="1177001" cy="90311"/>
          </a:xfrm>
          <a:solidFill>
            <a:schemeClr val="tx1"/>
          </a:solidFill>
        </p:grpSpPr>
        <p:sp>
          <p:nvSpPr>
            <p:cNvPr id="61" name="Rectangle 60"/>
            <p:cNvSpPr/>
            <p:nvPr/>
          </p:nvSpPr>
          <p:spPr>
            <a:xfrm>
              <a:off x="3517902" y="3664160"/>
              <a:ext cx="824089" cy="9031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164990" y="3709315"/>
              <a:ext cx="352912"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a:stCxn id="61" idx="3"/>
          </p:cNvCxnSpPr>
          <p:nvPr/>
        </p:nvCxnSpPr>
        <p:spPr>
          <a:xfrm flipH="1">
            <a:off x="858132" y="5922451"/>
            <a:ext cx="1" cy="4692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58132" y="6357176"/>
            <a:ext cx="4894969" cy="345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B91BA71D-CFDB-963D-615E-32698748FDDE}"/>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241367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5920" y="946371"/>
            <a:ext cx="5517571" cy="5355312"/>
          </a:xfrm>
          <a:prstGeom prst="rect">
            <a:avLst/>
          </a:prstGeom>
          <a:noFill/>
        </p:spPr>
        <p:txBody>
          <a:bodyPr wrap="square" rtlCol="0">
            <a:spAutoFit/>
          </a:bodyPr>
          <a:lstStyle/>
          <a:p>
            <a:r>
              <a:rPr lang="en-US" dirty="0">
                <a:solidFill>
                  <a:srgbClr val="0070C0"/>
                </a:solidFill>
              </a:rPr>
              <a:t>This slide compares the waveforms for both AC and DC power waveforms.</a:t>
            </a:r>
          </a:p>
          <a:p>
            <a:endParaRPr lang="en-US" dirty="0">
              <a:solidFill>
                <a:srgbClr val="0070C0"/>
              </a:solidFill>
            </a:endParaRPr>
          </a:p>
          <a:p>
            <a:r>
              <a:rPr lang="en-US" dirty="0">
                <a:solidFill>
                  <a:srgbClr val="0070C0"/>
                </a:solidFill>
              </a:rPr>
              <a:t>The top graphic is an AC (Alternating Current) waveform, that is many times called a Sine Wave.  Notice that it alternates from positive to negative continuously (thus called alternating).  AC power is predominately used in residential, commercial and industrial environments.</a:t>
            </a:r>
          </a:p>
          <a:p>
            <a:endParaRPr lang="en-US" dirty="0">
              <a:solidFill>
                <a:srgbClr val="0070C0"/>
              </a:solidFill>
            </a:endParaRPr>
          </a:p>
          <a:p>
            <a:r>
              <a:rPr lang="en-US" dirty="0">
                <a:solidFill>
                  <a:srgbClr val="0070C0"/>
                </a:solidFill>
              </a:rPr>
              <a:t>The lower graphic is DC (Direct Current), which does not alternate, it stays a steady voltage.  A flashlight or smoke alarm battery is DC.  In an industrial environment, DC will be used to power the control systems of a machine, and will also be used within a variable frequency drive.</a:t>
            </a:r>
          </a:p>
          <a:p>
            <a:endParaRPr lang="en-US" dirty="0">
              <a:solidFill>
                <a:srgbClr val="0070C0"/>
              </a:solidFill>
            </a:endParaRPr>
          </a:p>
          <a:p>
            <a:r>
              <a:rPr lang="en-US" dirty="0">
                <a:solidFill>
                  <a:srgbClr val="0070C0"/>
                </a:solidFill>
              </a:rPr>
              <a:t>We will cover and compare the basics on both DC and AC electricity in the following slides.</a:t>
            </a:r>
          </a:p>
          <a:p>
            <a:endParaRPr lang="en-US" dirty="0">
              <a:solidFill>
                <a:srgbClr val="0070C0"/>
              </a:solidFill>
            </a:endParaRPr>
          </a:p>
          <a:p>
            <a:endParaRPr lang="en-US" dirty="0">
              <a:solidFill>
                <a:srgbClr val="0070C0"/>
              </a:solidFill>
            </a:endParaRPr>
          </a:p>
        </p:txBody>
      </p:sp>
      <p:sp>
        <p:nvSpPr>
          <p:cNvPr id="6" name="TextBox 5"/>
          <p:cNvSpPr txBox="1"/>
          <p:nvPr/>
        </p:nvSpPr>
        <p:spPr>
          <a:xfrm>
            <a:off x="3796443" y="70834"/>
            <a:ext cx="5934573" cy="707886"/>
          </a:xfrm>
          <a:prstGeom prst="rect">
            <a:avLst/>
          </a:prstGeom>
          <a:noFill/>
        </p:spPr>
        <p:txBody>
          <a:bodyPr wrap="none" rtlCol="0">
            <a:spAutoFit/>
          </a:bodyPr>
          <a:lstStyle/>
          <a:p>
            <a:r>
              <a:rPr lang="en-US" sz="4000" dirty="0">
                <a:solidFill>
                  <a:srgbClr val="0070C0"/>
                </a:solidFill>
              </a:rPr>
              <a:t>AC power versus DC power:</a:t>
            </a:r>
          </a:p>
        </p:txBody>
      </p:sp>
      <p:pic>
        <p:nvPicPr>
          <p:cNvPr id="3" name="Picture 2">
            <a:extLst>
              <a:ext uri="{FF2B5EF4-FFF2-40B4-BE49-F238E27FC236}">
                <a16:creationId xmlns:a16="http://schemas.microsoft.com/office/drawing/2014/main" id="{6BB897EA-0EAD-4503-A73C-94F488EDCD9F}"/>
              </a:ext>
            </a:extLst>
          </p:cNvPr>
          <p:cNvPicPr>
            <a:picLocks noChangeAspect="1"/>
          </p:cNvPicPr>
          <p:nvPr/>
        </p:nvPicPr>
        <p:blipFill>
          <a:blip r:embed="rId2"/>
          <a:stretch>
            <a:fillRect/>
          </a:stretch>
        </p:blipFill>
        <p:spPr>
          <a:xfrm>
            <a:off x="0" y="1753423"/>
            <a:ext cx="5243108" cy="4099834"/>
          </a:xfrm>
          <a:prstGeom prst="rect">
            <a:avLst/>
          </a:prstGeom>
        </p:spPr>
      </p:pic>
      <p:sp>
        <p:nvSpPr>
          <p:cNvPr id="7" name="TextBox 6">
            <a:extLst>
              <a:ext uri="{FF2B5EF4-FFF2-40B4-BE49-F238E27FC236}">
                <a16:creationId xmlns:a16="http://schemas.microsoft.com/office/drawing/2014/main" id="{3BC626A6-F1B2-260B-28FC-58841CAEEFD4}"/>
              </a:ext>
            </a:extLst>
          </p:cNvPr>
          <p:cNvSpPr txBox="1"/>
          <p:nvPr/>
        </p:nvSpPr>
        <p:spPr>
          <a:xfrm>
            <a:off x="5117962" y="2185756"/>
            <a:ext cx="751552" cy="707886"/>
          </a:xfrm>
          <a:prstGeom prst="rect">
            <a:avLst/>
          </a:prstGeom>
          <a:noFill/>
        </p:spPr>
        <p:txBody>
          <a:bodyPr wrap="none" rtlCol="0">
            <a:spAutoFit/>
          </a:bodyPr>
          <a:lstStyle/>
          <a:p>
            <a:r>
              <a:rPr lang="en-US" sz="4000" dirty="0">
                <a:solidFill>
                  <a:srgbClr val="0070C0"/>
                </a:solidFill>
              </a:rPr>
              <a:t>AC</a:t>
            </a:r>
          </a:p>
        </p:txBody>
      </p:sp>
      <p:sp>
        <p:nvSpPr>
          <p:cNvPr id="9" name="TextBox 8">
            <a:extLst>
              <a:ext uri="{FF2B5EF4-FFF2-40B4-BE49-F238E27FC236}">
                <a16:creationId xmlns:a16="http://schemas.microsoft.com/office/drawing/2014/main" id="{E915F455-753E-19BC-FD87-E2C5F0C24842}"/>
              </a:ext>
            </a:extLst>
          </p:cNvPr>
          <p:cNvSpPr txBox="1"/>
          <p:nvPr/>
        </p:nvSpPr>
        <p:spPr>
          <a:xfrm>
            <a:off x="5094942" y="4058099"/>
            <a:ext cx="774571" cy="707886"/>
          </a:xfrm>
          <a:prstGeom prst="rect">
            <a:avLst/>
          </a:prstGeom>
          <a:noFill/>
        </p:spPr>
        <p:txBody>
          <a:bodyPr wrap="none" rtlCol="0">
            <a:spAutoFit/>
          </a:bodyPr>
          <a:lstStyle/>
          <a:p>
            <a:r>
              <a:rPr lang="en-US" sz="4000" dirty="0">
                <a:solidFill>
                  <a:srgbClr val="0070C0"/>
                </a:solidFill>
              </a:rPr>
              <a:t>DC</a:t>
            </a:r>
          </a:p>
        </p:txBody>
      </p:sp>
      <p:pic>
        <p:nvPicPr>
          <p:cNvPr id="10" name="Picture 9">
            <a:extLst>
              <a:ext uri="{FF2B5EF4-FFF2-40B4-BE49-F238E27FC236}">
                <a16:creationId xmlns:a16="http://schemas.microsoft.com/office/drawing/2014/main" id="{9FF04CAA-FCDC-027D-703D-B7FB86D13EC1}"/>
              </a:ext>
            </a:extLst>
          </p:cNvPr>
          <p:cNvPicPr>
            <a:picLocks noChangeAspect="1"/>
          </p:cNvPicPr>
          <p:nvPr/>
        </p:nvPicPr>
        <p:blipFill>
          <a:blip r:embed="rId3"/>
          <a:stretch>
            <a:fillRect/>
          </a:stretch>
        </p:blipFill>
        <p:spPr>
          <a:xfrm>
            <a:off x="19713" y="1"/>
            <a:ext cx="1057974" cy="1086756"/>
          </a:xfrm>
          <a:prstGeom prst="rect">
            <a:avLst/>
          </a:prstGeom>
        </p:spPr>
      </p:pic>
    </p:spTree>
    <p:extLst>
      <p:ext uri="{BB962C8B-B14F-4D97-AF65-F5344CB8AC3E}">
        <p14:creationId xmlns:p14="http://schemas.microsoft.com/office/powerpoint/2010/main" val="72094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5746" y="1848133"/>
            <a:ext cx="2867665" cy="2180483"/>
          </a:xfrm>
          <a:prstGeom prst="rect">
            <a:avLst/>
          </a:prstGeom>
        </p:spPr>
      </p:pic>
      <p:sp>
        <p:nvSpPr>
          <p:cNvPr id="4" name="TextBox 3"/>
          <p:cNvSpPr txBox="1"/>
          <p:nvPr/>
        </p:nvSpPr>
        <p:spPr>
          <a:xfrm>
            <a:off x="6810275" y="843873"/>
            <a:ext cx="5147679" cy="4801314"/>
          </a:xfrm>
          <a:prstGeom prst="rect">
            <a:avLst/>
          </a:prstGeom>
          <a:noFill/>
        </p:spPr>
        <p:txBody>
          <a:bodyPr wrap="square" rtlCol="0">
            <a:spAutoFit/>
          </a:bodyPr>
          <a:lstStyle/>
          <a:p>
            <a:r>
              <a:rPr lang="en-US" dirty="0">
                <a:solidFill>
                  <a:srgbClr val="0070C0"/>
                </a:solidFill>
              </a:rPr>
              <a:t>The AC sine wave is the waveform a student would see if an oscilloscope was connected to AC power.  This waveform is created by a generator at a power company, and is transformed along the way to a useful voltage to power electrical equipment.</a:t>
            </a:r>
          </a:p>
          <a:p>
            <a:endParaRPr lang="en-US" dirty="0">
              <a:solidFill>
                <a:srgbClr val="0070C0"/>
              </a:solidFill>
            </a:endParaRPr>
          </a:p>
          <a:p>
            <a:r>
              <a:rPr lang="en-US" dirty="0">
                <a:solidFill>
                  <a:srgbClr val="0070C0"/>
                </a:solidFill>
              </a:rPr>
              <a:t>This AC waveform is measured in cycle (or Hertz).  One AC waveform as shown is a cycle.  60 of these cycle occur in 1 second, which is called 60 hertz.  All power companies in the United States generate and distribute AC electricity at 60 Hertz (HZ.) to their customers.</a:t>
            </a:r>
          </a:p>
          <a:p>
            <a:endParaRPr lang="en-US" dirty="0">
              <a:solidFill>
                <a:srgbClr val="0070C0"/>
              </a:solidFill>
            </a:endParaRPr>
          </a:p>
          <a:p>
            <a:r>
              <a:rPr lang="en-US" dirty="0">
                <a:solidFill>
                  <a:srgbClr val="0070C0"/>
                </a:solidFill>
              </a:rPr>
              <a:t>This waveform would also be called single phase.  This is the power found on outlets and lighting circuits. </a:t>
            </a:r>
          </a:p>
          <a:p>
            <a:endParaRPr lang="en-US" dirty="0"/>
          </a:p>
        </p:txBody>
      </p:sp>
      <p:sp>
        <p:nvSpPr>
          <p:cNvPr id="5" name="TextBox 4"/>
          <p:cNvSpPr txBox="1"/>
          <p:nvPr/>
        </p:nvSpPr>
        <p:spPr>
          <a:xfrm>
            <a:off x="3119439" y="62345"/>
            <a:ext cx="4888198" cy="707886"/>
          </a:xfrm>
          <a:prstGeom prst="rect">
            <a:avLst/>
          </a:prstGeom>
          <a:noFill/>
        </p:spPr>
        <p:txBody>
          <a:bodyPr wrap="none" rtlCol="0">
            <a:spAutoFit/>
          </a:bodyPr>
          <a:lstStyle/>
          <a:p>
            <a:r>
              <a:rPr lang="en-US" sz="4000" dirty="0">
                <a:solidFill>
                  <a:srgbClr val="0070C0"/>
                </a:solidFill>
              </a:rPr>
              <a:t>AC Single Phase Power</a:t>
            </a:r>
          </a:p>
        </p:txBody>
      </p:sp>
      <p:sp>
        <p:nvSpPr>
          <p:cNvPr id="6" name="TextBox 5"/>
          <p:cNvSpPr txBox="1"/>
          <p:nvPr/>
        </p:nvSpPr>
        <p:spPr>
          <a:xfrm>
            <a:off x="2648191" y="1392157"/>
            <a:ext cx="1454822" cy="338554"/>
          </a:xfrm>
          <a:prstGeom prst="rect">
            <a:avLst/>
          </a:prstGeom>
          <a:noFill/>
        </p:spPr>
        <p:txBody>
          <a:bodyPr wrap="none" rtlCol="0">
            <a:spAutoFit/>
          </a:bodyPr>
          <a:lstStyle/>
          <a:p>
            <a:r>
              <a:rPr lang="en-US" sz="1600" dirty="0">
                <a:solidFill>
                  <a:srgbClr val="C00000"/>
                </a:solidFill>
              </a:rPr>
              <a:t>1 cycle or hertz</a:t>
            </a:r>
          </a:p>
        </p:txBody>
      </p:sp>
      <p:sp>
        <p:nvSpPr>
          <p:cNvPr id="11" name="TextBox 10"/>
          <p:cNvSpPr txBox="1"/>
          <p:nvPr/>
        </p:nvSpPr>
        <p:spPr>
          <a:xfrm>
            <a:off x="2124807" y="4011386"/>
            <a:ext cx="2651944" cy="584775"/>
          </a:xfrm>
          <a:prstGeom prst="rect">
            <a:avLst/>
          </a:prstGeom>
          <a:noFill/>
        </p:spPr>
        <p:txBody>
          <a:bodyPr wrap="none" rtlCol="0">
            <a:spAutoFit/>
          </a:bodyPr>
          <a:lstStyle/>
          <a:p>
            <a:pPr algn="ctr"/>
            <a:r>
              <a:rPr lang="en-US" sz="1600" dirty="0">
                <a:solidFill>
                  <a:srgbClr val="C00000"/>
                </a:solidFill>
              </a:rPr>
              <a:t>60 hertz means that 60 cycles</a:t>
            </a:r>
          </a:p>
          <a:p>
            <a:pPr algn="ctr"/>
            <a:r>
              <a:rPr lang="en-US" sz="1600" dirty="0">
                <a:solidFill>
                  <a:srgbClr val="C00000"/>
                </a:solidFill>
              </a:rPr>
              <a:t>occur in one second</a:t>
            </a:r>
          </a:p>
        </p:txBody>
      </p:sp>
      <p:cxnSp>
        <p:nvCxnSpPr>
          <p:cNvPr id="7" name="Straight Connector 6">
            <a:extLst>
              <a:ext uri="{FF2B5EF4-FFF2-40B4-BE49-F238E27FC236}">
                <a16:creationId xmlns:a16="http://schemas.microsoft.com/office/drawing/2014/main" id="{9D5286CD-5232-1DB0-75B7-C92B2123EC76}"/>
              </a:ext>
            </a:extLst>
          </p:cNvPr>
          <p:cNvCxnSpPr/>
          <p:nvPr/>
        </p:nvCxnSpPr>
        <p:spPr>
          <a:xfrm>
            <a:off x="2106386" y="1676400"/>
            <a:ext cx="0" cy="13062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4C906D-9661-F2FE-C676-B1AE01121B1A}"/>
              </a:ext>
            </a:extLst>
          </p:cNvPr>
          <p:cNvCxnSpPr/>
          <p:nvPr/>
        </p:nvCxnSpPr>
        <p:spPr>
          <a:xfrm>
            <a:off x="4544786" y="1676400"/>
            <a:ext cx="0" cy="13062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3027070-1680-4FEA-E70A-E06E6D6D7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52" y="4844407"/>
            <a:ext cx="1263783" cy="1916506"/>
          </a:xfrm>
          <a:prstGeom prst="rect">
            <a:avLst/>
          </a:prstGeom>
        </p:spPr>
      </p:pic>
      <p:sp>
        <p:nvSpPr>
          <p:cNvPr id="20" name="TextBox 19">
            <a:extLst>
              <a:ext uri="{FF2B5EF4-FFF2-40B4-BE49-F238E27FC236}">
                <a16:creationId xmlns:a16="http://schemas.microsoft.com/office/drawing/2014/main" id="{1CB7EC3A-8946-05C5-7D51-509EE38E5864}"/>
              </a:ext>
            </a:extLst>
          </p:cNvPr>
          <p:cNvSpPr txBox="1"/>
          <p:nvPr/>
        </p:nvSpPr>
        <p:spPr>
          <a:xfrm>
            <a:off x="2065605" y="5332473"/>
            <a:ext cx="2172711" cy="830997"/>
          </a:xfrm>
          <a:prstGeom prst="rect">
            <a:avLst/>
          </a:prstGeom>
          <a:noFill/>
        </p:spPr>
        <p:txBody>
          <a:bodyPr wrap="none" rtlCol="0">
            <a:spAutoFit/>
          </a:bodyPr>
          <a:lstStyle/>
          <a:p>
            <a:pPr algn="ctr"/>
            <a:r>
              <a:rPr lang="en-US" sz="1600" dirty="0">
                <a:solidFill>
                  <a:srgbClr val="C00000"/>
                </a:solidFill>
              </a:rPr>
              <a:t>A standard wall outlet</a:t>
            </a:r>
          </a:p>
          <a:p>
            <a:pPr algn="ctr"/>
            <a:r>
              <a:rPr lang="en-US" sz="1600" dirty="0">
                <a:solidFill>
                  <a:srgbClr val="C00000"/>
                </a:solidFill>
              </a:rPr>
              <a:t>In a home or in industry</a:t>
            </a:r>
          </a:p>
          <a:p>
            <a:pPr algn="ctr"/>
            <a:r>
              <a:rPr lang="en-US" sz="1600" dirty="0">
                <a:solidFill>
                  <a:srgbClr val="C00000"/>
                </a:solidFill>
              </a:rPr>
              <a:t>is 120Vac, at 60 Hz</a:t>
            </a:r>
          </a:p>
        </p:txBody>
      </p:sp>
      <p:pic>
        <p:nvPicPr>
          <p:cNvPr id="12" name="Picture 11">
            <a:extLst>
              <a:ext uri="{FF2B5EF4-FFF2-40B4-BE49-F238E27FC236}">
                <a16:creationId xmlns:a16="http://schemas.microsoft.com/office/drawing/2014/main" id="{BA14D216-0486-3C31-EBDE-B86CFCBF0368}"/>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58493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14053" y="510731"/>
            <a:ext cx="4308677" cy="5909310"/>
          </a:xfrm>
          <a:prstGeom prst="rect">
            <a:avLst/>
          </a:prstGeom>
          <a:noFill/>
        </p:spPr>
        <p:txBody>
          <a:bodyPr wrap="square" rtlCol="0">
            <a:spAutoFit/>
          </a:bodyPr>
          <a:lstStyle/>
          <a:p>
            <a:r>
              <a:rPr lang="en-US" dirty="0">
                <a:solidFill>
                  <a:srgbClr val="0070C0"/>
                </a:solidFill>
              </a:rPr>
              <a:t>This slide shows a light bulb that is powered with AC (120 VAC) power from a standard residential power outlet.  </a:t>
            </a:r>
          </a:p>
          <a:p>
            <a:endParaRPr lang="en-US" dirty="0">
              <a:solidFill>
                <a:srgbClr val="0070C0"/>
              </a:solidFill>
            </a:endParaRPr>
          </a:p>
          <a:p>
            <a:r>
              <a:rPr lang="en-US" dirty="0">
                <a:solidFill>
                  <a:srgbClr val="0070C0"/>
                </a:solidFill>
              </a:rPr>
              <a:t>The current flows in one direction during the positive portion of the AC sine wave.  Notice that it flows from the Neutral portion of the plug, through the light, then back to the hot side of the outlet.</a:t>
            </a:r>
          </a:p>
          <a:p>
            <a:endParaRPr lang="en-US" dirty="0">
              <a:solidFill>
                <a:srgbClr val="0070C0"/>
              </a:solidFill>
            </a:endParaRPr>
          </a:p>
          <a:p>
            <a:r>
              <a:rPr lang="en-US" dirty="0">
                <a:solidFill>
                  <a:srgbClr val="0070C0"/>
                </a:solidFill>
              </a:rPr>
              <a:t>The current flows in the other direction on the negative portion of the AC sine wave, thus in the lower portion of the graphic, current flows from the Hot portion of the outlet, through the light, then back to the Neutral side of the outlet.</a:t>
            </a:r>
          </a:p>
          <a:p>
            <a:endParaRPr lang="en-US" dirty="0">
              <a:solidFill>
                <a:srgbClr val="0070C0"/>
              </a:solidFill>
            </a:endParaRPr>
          </a:p>
          <a:p>
            <a:r>
              <a:rPr lang="en-US" dirty="0">
                <a:solidFill>
                  <a:srgbClr val="0070C0"/>
                </a:solidFill>
              </a:rPr>
              <a:t>Realize that this is why they term “Alternating Current” (AC) is used, the current changes direction every half cycle.</a:t>
            </a:r>
          </a:p>
          <a:p>
            <a:endParaRPr lang="en-US" dirty="0">
              <a:solidFill>
                <a:srgbClr val="0070C0"/>
              </a:solidFill>
            </a:endParaRPr>
          </a:p>
        </p:txBody>
      </p:sp>
      <p:sp>
        <p:nvSpPr>
          <p:cNvPr id="6" name="TextBox 5"/>
          <p:cNvSpPr txBox="1"/>
          <p:nvPr/>
        </p:nvSpPr>
        <p:spPr>
          <a:xfrm>
            <a:off x="2285439" y="0"/>
            <a:ext cx="5316199" cy="707886"/>
          </a:xfrm>
          <a:prstGeom prst="rect">
            <a:avLst/>
          </a:prstGeom>
          <a:noFill/>
        </p:spPr>
        <p:txBody>
          <a:bodyPr wrap="none" rtlCol="0">
            <a:spAutoFit/>
          </a:bodyPr>
          <a:lstStyle/>
          <a:p>
            <a:r>
              <a:rPr lang="en-US" sz="4000" dirty="0">
                <a:solidFill>
                  <a:srgbClr val="0070C0"/>
                </a:solidFill>
              </a:rPr>
              <a:t>Alternating current flow:</a:t>
            </a:r>
          </a:p>
        </p:txBody>
      </p:sp>
      <p:pic>
        <p:nvPicPr>
          <p:cNvPr id="2" name="Picture 1">
            <a:extLst>
              <a:ext uri="{FF2B5EF4-FFF2-40B4-BE49-F238E27FC236}">
                <a16:creationId xmlns:a16="http://schemas.microsoft.com/office/drawing/2014/main" id="{7D31EA3C-B12D-45F0-985E-CEE61AC6E57C}"/>
              </a:ext>
            </a:extLst>
          </p:cNvPr>
          <p:cNvPicPr>
            <a:picLocks noChangeAspect="1"/>
          </p:cNvPicPr>
          <p:nvPr/>
        </p:nvPicPr>
        <p:blipFill>
          <a:blip r:embed="rId2"/>
          <a:stretch>
            <a:fillRect/>
          </a:stretch>
        </p:blipFill>
        <p:spPr>
          <a:xfrm>
            <a:off x="564952" y="1059423"/>
            <a:ext cx="4181220" cy="2387674"/>
          </a:xfrm>
          <a:prstGeom prst="rect">
            <a:avLst/>
          </a:prstGeom>
        </p:spPr>
      </p:pic>
      <p:pic>
        <p:nvPicPr>
          <p:cNvPr id="3" name="Picture 2">
            <a:extLst>
              <a:ext uri="{FF2B5EF4-FFF2-40B4-BE49-F238E27FC236}">
                <a16:creationId xmlns:a16="http://schemas.microsoft.com/office/drawing/2014/main" id="{90BC1F33-1A6F-45E2-8227-1AA468BF1849}"/>
              </a:ext>
            </a:extLst>
          </p:cNvPr>
          <p:cNvPicPr>
            <a:picLocks noChangeAspect="1"/>
          </p:cNvPicPr>
          <p:nvPr/>
        </p:nvPicPr>
        <p:blipFill>
          <a:blip r:embed="rId3"/>
          <a:stretch>
            <a:fillRect/>
          </a:stretch>
        </p:blipFill>
        <p:spPr>
          <a:xfrm>
            <a:off x="2387362" y="3477569"/>
            <a:ext cx="5232500" cy="3122334"/>
          </a:xfrm>
          <a:prstGeom prst="rect">
            <a:avLst/>
          </a:prstGeom>
        </p:spPr>
      </p:pic>
      <p:sp>
        <p:nvSpPr>
          <p:cNvPr id="4" name="Rectangle 3">
            <a:extLst>
              <a:ext uri="{FF2B5EF4-FFF2-40B4-BE49-F238E27FC236}">
                <a16:creationId xmlns:a16="http://schemas.microsoft.com/office/drawing/2014/main" id="{EAEF8585-DBFA-45B9-A581-EF07A09BBABA}"/>
              </a:ext>
            </a:extLst>
          </p:cNvPr>
          <p:cNvSpPr/>
          <p:nvPr/>
        </p:nvSpPr>
        <p:spPr>
          <a:xfrm>
            <a:off x="7057103" y="6327058"/>
            <a:ext cx="921774" cy="369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59D3DC-CEEA-4E11-9B13-DF9CA5511980}"/>
              </a:ext>
            </a:extLst>
          </p:cNvPr>
          <p:cNvSpPr/>
          <p:nvPr/>
        </p:nvSpPr>
        <p:spPr>
          <a:xfrm>
            <a:off x="2028347" y="6278490"/>
            <a:ext cx="921774" cy="369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A520B4-463D-47CF-AF43-6BA7D054D0B7}"/>
              </a:ext>
            </a:extLst>
          </p:cNvPr>
          <p:cNvSpPr txBox="1"/>
          <p:nvPr/>
        </p:nvSpPr>
        <p:spPr>
          <a:xfrm>
            <a:off x="4858587" y="2165625"/>
            <a:ext cx="1759777" cy="646331"/>
          </a:xfrm>
          <a:prstGeom prst="rect">
            <a:avLst/>
          </a:prstGeom>
          <a:noFill/>
        </p:spPr>
        <p:txBody>
          <a:bodyPr wrap="none" rtlCol="0">
            <a:spAutoFit/>
          </a:bodyPr>
          <a:lstStyle/>
          <a:p>
            <a:r>
              <a:rPr lang="en-US" dirty="0">
                <a:solidFill>
                  <a:srgbClr val="0070C0"/>
                </a:solidFill>
              </a:rPr>
              <a:t>Positive portion</a:t>
            </a:r>
          </a:p>
          <a:p>
            <a:r>
              <a:rPr lang="en-US" dirty="0">
                <a:solidFill>
                  <a:srgbClr val="0070C0"/>
                </a:solidFill>
              </a:rPr>
              <a:t>of the waveform</a:t>
            </a:r>
          </a:p>
        </p:txBody>
      </p:sp>
      <p:sp>
        <p:nvSpPr>
          <p:cNvPr id="9" name="TextBox 8">
            <a:extLst>
              <a:ext uri="{FF2B5EF4-FFF2-40B4-BE49-F238E27FC236}">
                <a16:creationId xmlns:a16="http://schemas.microsoft.com/office/drawing/2014/main" id="{E8104A5B-780E-4FE6-9528-17DEC80FCCA9}"/>
              </a:ext>
            </a:extLst>
          </p:cNvPr>
          <p:cNvSpPr txBox="1"/>
          <p:nvPr/>
        </p:nvSpPr>
        <p:spPr>
          <a:xfrm>
            <a:off x="3696463" y="6140315"/>
            <a:ext cx="1759777" cy="646331"/>
          </a:xfrm>
          <a:prstGeom prst="rect">
            <a:avLst/>
          </a:prstGeom>
          <a:noFill/>
        </p:spPr>
        <p:txBody>
          <a:bodyPr wrap="none" rtlCol="0">
            <a:spAutoFit/>
          </a:bodyPr>
          <a:lstStyle/>
          <a:p>
            <a:r>
              <a:rPr lang="en-US" dirty="0">
                <a:solidFill>
                  <a:srgbClr val="0070C0"/>
                </a:solidFill>
              </a:rPr>
              <a:t>Negative portion</a:t>
            </a:r>
          </a:p>
          <a:p>
            <a:r>
              <a:rPr lang="en-US" dirty="0">
                <a:solidFill>
                  <a:srgbClr val="0070C0"/>
                </a:solidFill>
              </a:rPr>
              <a:t>of the waveform</a:t>
            </a:r>
          </a:p>
        </p:txBody>
      </p:sp>
      <p:cxnSp>
        <p:nvCxnSpPr>
          <p:cNvPr id="11" name="Straight Arrow Connector 10">
            <a:extLst>
              <a:ext uri="{FF2B5EF4-FFF2-40B4-BE49-F238E27FC236}">
                <a16:creationId xmlns:a16="http://schemas.microsoft.com/office/drawing/2014/main" id="{0A859935-7972-43BE-B4F0-19E23FC7A907}"/>
              </a:ext>
            </a:extLst>
          </p:cNvPr>
          <p:cNvCxnSpPr>
            <a:cxnSpLocks/>
          </p:cNvCxnSpPr>
          <p:nvPr/>
        </p:nvCxnSpPr>
        <p:spPr>
          <a:xfrm flipH="1">
            <a:off x="3772137" y="2459304"/>
            <a:ext cx="1086451" cy="32251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ACAB21-15DE-49AE-BAFE-1978C0F1C4BD}"/>
              </a:ext>
            </a:extLst>
          </p:cNvPr>
          <p:cNvCxnSpPr>
            <a:cxnSpLocks/>
          </p:cNvCxnSpPr>
          <p:nvPr/>
        </p:nvCxnSpPr>
        <p:spPr>
          <a:xfrm flipV="1">
            <a:off x="5431369" y="6150077"/>
            <a:ext cx="858818" cy="4234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BAB7A60-38AD-98EB-10BB-408E5FA4C348}"/>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362812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9836" y="811795"/>
            <a:ext cx="5199764" cy="5909310"/>
          </a:xfrm>
          <a:prstGeom prst="rect">
            <a:avLst/>
          </a:prstGeom>
          <a:noFill/>
        </p:spPr>
        <p:txBody>
          <a:bodyPr wrap="square" rtlCol="0">
            <a:spAutoFit/>
          </a:bodyPr>
          <a:lstStyle/>
          <a:p>
            <a:r>
              <a:rPr lang="en-US" dirty="0">
                <a:solidFill>
                  <a:srgbClr val="0070C0"/>
                </a:solidFill>
              </a:rPr>
              <a:t>This graphic shows the wiring of a Ground Fault Circuit Interrupter.  These devices will be in the form of an outlet, or as a breaker in the power panel.  The purpose of these devices is to protect an individual from electrocution by sensing the current difference between the hot and neutral wires.  If there is a difference of more than </a:t>
            </a:r>
            <a:r>
              <a:rPr lang="en-US" b="1" dirty="0">
                <a:solidFill>
                  <a:srgbClr val="0070C0"/>
                </a:solidFill>
              </a:rPr>
              <a:t>5mA (which is enough current to electrocute someone), </a:t>
            </a:r>
            <a:r>
              <a:rPr lang="en-US" dirty="0">
                <a:solidFill>
                  <a:srgbClr val="0070C0"/>
                </a:solidFill>
              </a:rPr>
              <a:t>the device will trip, shutting off the power.</a:t>
            </a:r>
          </a:p>
          <a:p>
            <a:r>
              <a:rPr lang="en-US" dirty="0">
                <a:solidFill>
                  <a:srgbClr val="0070C0"/>
                </a:solidFill>
              </a:rPr>
              <a:t>These are required in outside outlets, or in bathrooms; primarily anywhere that there is a lot of moisture.</a:t>
            </a:r>
          </a:p>
          <a:p>
            <a:endParaRPr lang="en-US" dirty="0">
              <a:solidFill>
                <a:srgbClr val="0070C0"/>
              </a:solidFill>
            </a:endParaRPr>
          </a:p>
          <a:p>
            <a:r>
              <a:rPr lang="en-US" dirty="0">
                <a:solidFill>
                  <a:srgbClr val="0070C0"/>
                </a:solidFill>
              </a:rPr>
              <a:t>Notice the wiring is the same as a standard outlet for the hot, neutral and grounding conductor.</a:t>
            </a:r>
          </a:p>
          <a:p>
            <a:endParaRPr lang="en-US" dirty="0">
              <a:solidFill>
                <a:srgbClr val="0070C0"/>
              </a:solidFill>
            </a:endParaRPr>
          </a:p>
          <a:p>
            <a:r>
              <a:rPr lang="en-US" dirty="0">
                <a:solidFill>
                  <a:srgbClr val="0070C0"/>
                </a:solidFill>
              </a:rPr>
              <a:t>The </a:t>
            </a:r>
            <a:r>
              <a:rPr lang="en-US" b="1" dirty="0">
                <a:solidFill>
                  <a:srgbClr val="0070C0"/>
                </a:solidFill>
              </a:rPr>
              <a:t>Test button</a:t>
            </a:r>
            <a:r>
              <a:rPr lang="en-US" dirty="0">
                <a:solidFill>
                  <a:srgbClr val="0070C0"/>
                </a:solidFill>
              </a:rPr>
              <a:t>, when pushed will create a 5mA difference between the hot wire and the neutral wire, which will shut off the device.</a:t>
            </a:r>
          </a:p>
          <a:p>
            <a:endParaRPr lang="en-US" dirty="0">
              <a:solidFill>
                <a:srgbClr val="0070C0"/>
              </a:solidFill>
            </a:endParaRPr>
          </a:p>
          <a:p>
            <a:r>
              <a:rPr lang="en-US" dirty="0">
                <a:solidFill>
                  <a:srgbClr val="0070C0"/>
                </a:solidFill>
              </a:rPr>
              <a:t>The </a:t>
            </a:r>
            <a:r>
              <a:rPr lang="en-US" b="1" dirty="0">
                <a:solidFill>
                  <a:srgbClr val="0070C0"/>
                </a:solidFill>
              </a:rPr>
              <a:t>Reset button </a:t>
            </a:r>
            <a:r>
              <a:rPr lang="en-US" dirty="0">
                <a:solidFill>
                  <a:srgbClr val="0070C0"/>
                </a:solidFill>
              </a:rPr>
              <a:t>will power the GFI outlet.</a:t>
            </a:r>
          </a:p>
        </p:txBody>
      </p:sp>
      <p:sp>
        <p:nvSpPr>
          <p:cNvPr id="7" name="TextBox 6"/>
          <p:cNvSpPr txBox="1"/>
          <p:nvPr/>
        </p:nvSpPr>
        <p:spPr>
          <a:xfrm>
            <a:off x="2540063" y="67417"/>
            <a:ext cx="4077526" cy="707886"/>
          </a:xfrm>
          <a:prstGeom prst="rect">
            <a:avLst/>
          </a:prstGeom>
          <a:noFill/>
        </p:spPr>
        <p:txBody>
          <a:bodyPr wrap="none" rtlCol="0">
            <a:spAutoFit/>
          </a:bodyPr>
          <a:lstStyle/>
          <a:p>
            <a:r>
              <a:rPr lang="en-US" sz="4000" dirty="0">
                <a:solidFill>
                  <a:srgbClr val="0070C0"/>
                </a:solidFill>
              </a:rPr>
              <a:t>GFCI Outlet Wiring</a:t>
            </a:r>
          </a:p>
        </p:txBody>
      </p:sp>
      <p:pic>
        <p:nvPicPr>
          <p:cNvPr id="4" name="Picture 3"/>
          <p:cNvPicPr>
            <a:picLocks noChangeAspect="1"/>
          </p:cNvPicPr>
          <p:nvPr/>
        </p:nvPicPr>
        <p:blipFill>
          <a:blip r:embed="rId2"/>
          <a:stretch>
            <a:fillRect/>
          </a:stretch>
        </p:blipFill>
        <p:spPr>
          <a:xfrm>
            <a:off x="1715060" y="1781381"/>
            <a:ext cx="2638731" cy="4286390"/>
          </a:xfrm>
          <a:prstGeom prst="rect">
            <a:avLst/>
          </a:prstGeom>
        </p:spPr>
      </p:pic>
      <p:sp>
        <p:nvSpPr>
          <p:cNvPr id="5" name="TextBox 4"/>
          <p:cNvSpPr txBox="1"/>
          <p:nvPr/>
        </p:nvSpPr>
        <p:spPr>
          <a:xfrm>
            <a:off x="995721" y="1706484"/>
            <a:ext cx="1275606" cy="646331"/>
          </a:xfrm>
          <a:prstGeom prst="rect">
            <a:avLst/>
          </a:prstGeom>
          <a:solidFill>
            <a:schemeClr val="bg1"/>
          </a:solidFill>
        </p:spPr>
        <p:txBody>
          <a:bodyPr wrap="none" rtlCol="0">
            <a:spAutoFit/>
          </a:bodyPr>
          <a:lstStyle/>
          <a:p>
            <a:pPr algn="ctr"/>
            <a:r>
              <a:rPr lang="en-US" dirty="0">
                <a:solidFill>
                  <a:srgbClr val="FF0000"/>
                </a:solidFill>
              </a:rPr>
              <a:t>White wire,</a:t>
            </a:r>
          </a:p>
          <a:p>
            <a:pPr algn="ctr"/>
            <a:r>
              <a:rPr lang="en-US" dirty="0">
                <a:solidFill>
                  <a:srgbClr val="FF0000"/>
                </a:solidFill>
              </a:rPr>
              <a:t>Neutral</a:t>
            </a:r>
          </a:p>
        </p:txBody>
      </p:sp>
      <p:sp>
        <p:nvSpPr>
          <p:cNvPr id="9" name="TextBox 8"/>
          <p:cNvSpPr txBox="1"/>
          <p:nvPr/>
        </p:nvSpPr>
        <p:spPr>
          <a:xfrm>
            <a:off x="3672263" y="1706485"/>
            <a:ext cx="1128834" cy="646331"/>
          </a:xfrm>
          <a:prstGeom prst="rect">
            <a:avLst/>
          </a:prstGeom>
          <a:solidFill>
            <a:schemeClr val="bg1"/>
          </a:solidFill>
        </p:spPr>
        <p:txBody>
          <a:bodyPr wrap="none" rtlCol="0">
            <a:spAutoFit/>
          </a:bodyPr>
          <a:lstStyle/>
          <a:p>
            <a:pPr algn="ctr"/>
            <a:r>
              <a:rPr lang="en-US" dirty="0">
                <a:solidFill>
                  <a:srgbClr val="FF0000"/>
                </a:solidFill>
              </a:rPr>
              <a:t>Black, Hot</a:t>
            </a:r>
          </a:p>
          <a:p>
            <a:pPr algn="ctr"/>
            <a:r>
              <a:rPr lang="en-US" dirty="0">
                <a:solidFill>
                  <a:srgbClr val="FF0000"/>
                </a:solidFill>
              </a:rPr>
              <a:t>Wire</a:t>
            </a:r>
          </a:p>
        </p:txBody>
      </p:sp>
      <p:sp>
        <p:nvSpPr>
          <p:cNvPr id="10" name="TextBox 9"/>
          <p:cNvSpPr txBox="1"/>
          <p:nvPr/>
        </p:nvSpPr>
        <p:spPr>
          <a:xfrm>
            <a:off x="3434379" y="5436366"/>
            <a:ext cx="1604606" cy="646331"/>
          </a:xfrm>
          <a:prstGeom prst="rect">
            <a:avLst/>
          </a:prstGeom>
          <a:solidFill>
            <a:schemeClr val="bg1"/>
          </a:solidFill>
        </p:spPr>
        <p:txBody>
          <a:bodyPr wrap="none" rtlCol="0">
            <a:spAutoFit/>
          </a:bodyPr>
          <a:lstStyle/>
          <a:p>
            <a:pPr algn="ctr"/>
            <a:r>
              <a:rPr lang="en-US" dirty="0">
                <a:solidFill>
                  <a:srgbClr val="FF0000"/>
                </a:solidFill>
              </a:rPr>
              <a:t>Green or bare</a:t>
            </a:r>
          </a:p>
          <a:p>
            <a:pPr algn="ctr"/>
            <a:r>
              <a:rPr lang="en-US" dirty="0">
                <a:solidFill>
                  <a:srgbClr val="FF0000"/>
                </a:solidFill>
              </a:rPr>
              <a:t>grounding wire</a:t>
            </a:r>
          </a:p>
        </p:txBody>
      </p:sp>
      <p:pic>
        <p:nvPicPr>
          <p:cNvPr id="8" name="Picture 7">
            <a:extLst>
              <a:ext uri="{FF2B5EF4-FFF2-40B4-BE49-F238E27FC236}">
                <a16:creationId xmlns:a16="http://schemas.microsoft.com/office/drawing/2014/main" id="{F3CD043A-8635-E182-A492-A9A4CE357ABB}"/>
              </a:ext>
            </a:extLst>
          </p:cNvPr>
          <p:cNvPicPr>
            <a:picLocks noChangeAspect="1"/>
          </p:cNvPicPr>
          <p:nvPr/>
        </p:nvPicPr>
        <p:blipFill>
          <a:blip r:embed="rId3"/>
          <a:stretch>
            <a:fillRect/>
          </a:stretch>
        </p:blipFill>
        <p:spPr>
          <a:xfrm>
            <a:off x="19713" y="1"/>
            <a:ext cx="1057974" cy="1086756"/>
          </a:xfrm>
          <a:prstGeom prst="rect">
            <a:avLst/>
          </a:prstGeom>
        </p:spPr>
      </p:pic>
      <p:sp>
        <p:nvSpPr>
          <p:cNvPr id="2" name="TextBox 1">
            <a:extLst>
              <a:ext uri="{FF2B5EF4-FFF2-40B4-BE49-F238E27FC236}">
                <a16:creationId xmlns:a16="http://schemas.microsoft.com/office/drawing/2014/main" id="{3E69539F-C2C4-0459-A943-F65B00B3360C}"/>
              </a:ext>
            </a:extLst>
          </p:cNvPr>
          <p:cNvSpPr txBox="1"/>
          <p:nvPr/>
        </p:nvSpPr>
        <p:spPr>
          <a:xfrm>
            <a:off x="4627205" y="3105834"/>
            <a:ext cx="823559" cy="646331"/>
          </a:xfrm>
          <a:prstGeom prst="rect">
            <a:avLst/>
          </a:prstGeom>
          <a:noFill/>
        </p:spPr>
        <p:txBody>
          <a:bodyPr wrap="none" rtlCol="0">
            <a:spAutoFit/>
          </a:bodyPr>
          <a:lstStyle/>
          <a:p>
            <a:pPr algn="ctr"/>
            <a:r>
              <a:rPr lang="en-US" dirty="0">
                <a:solidFill>
                  <a:srgbClr val="FF0000"/>
                </a:solidFill>
              </a:rPr>
              <a:t>Reset</a:t>
            </a:r>
          </a:p>
          <a:p>
            <a:pPr algn="ctr"/>
            <a:r>
              <a:rPr lang="en-US" dirty="0">
                <a:solidFill>
                  <a:srgbClr val="FF0000"/>
                </a:solidFill>
              </a:rPr>
              <a:t>Button</a:t>
            </a:r>
          </a:p>
        </p:txBody>
      </p:sp>
      <p:cxnSp>
        <p:nvCxnSpPr>
          <p:cNvPr id="11" name="Straight Arrow Connector 10">
            <a:extLst>
              <a:ext uri="{FF2B5EF4-FFF2-40B4-BE49-F238E27FC236}">
                <a16:creationId xmlns:a16="http://schemas.microsoft.com/office/drawing/2014/main" id="{57B1214C-5374-3541-8C20-8627C22E3CE7}"/>
              </a:ext>
            </a:extLst>
          </p:cNvPr>
          <p:cNvCxnSpPr>
            <a:cxnSpLocks/>
            <a:stCxn id="2" idx="1"/>
          </p:cNvCxnSpPr>
          <p:nvPr/>
        </p:nvCxnSpPr>
        <p:spPr>
          <a:xfrm flipH="1">
            <a:off x="3362286" y="3429000"/>
            <a:ext cx="1264919" cy="3909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8F36345-783D-D8E4-F143-734BAAE4754E}"/>
              </a:ext>
            </a:extLst>
          </p:cNvPr>
          <p:cNvSpPr txBox="1"/>
          <p:nvPr/>
        </p:nvSpPr>
        <p:spPr>
          <a:xfrm>
            <a:off x="4661350" y="3994530"/>
            <a:ext cx="823559" cy="646331"/>
          </a:xfrm>
          <a:prstGeom prst="rect">
            <a:avLst/>
          </a:prstGeom>
          <a:noFill/>
        </p:spPr>
        <p:txBody>
          <a:bodyPr wrap="none" rtlCol="0">
            <a:spAutoFit/>
          </a:bodyPr>
          <a:lstStyle/>
          <a:p>
            <a:pPr algn="ctr"/>
            <a:r>
              <a:rPr lang="en-US" dirty="0">
                <a:solidFill>
                  <a:srgbClr val="FF0000"/>
                </a:solidFill>
              </a:rPr>
              <a:t>Test</a:t>
            </a:r>
          </a:p>
          <a:p>
            <a:pPr algn="ctr"/>
            <a:r>
              <a:rPr lang="en-US" dirty="0">
                <a:solidFill>
                  <a:srgbClr val="FF0000"/>
                </a:solidFill>
              </a:rPr>
              <a:t>Button</a:t>
            </a:r>
          </a:p>
        </p:txBody>
      </p:sp>
      <p:cxnSp>
        <p:nvCxnSpPr>
          <p:cNvPr id="14" name="Straight Arrow Connector 13">
            <a:extLst>
              <a:ext uri="{FF2B5EF4-FFF2-40B4-BE49-F238E27FC236}">
                <a16:creationId xmlns:a16="http://schemas.microsoft.com/office/drawing/2014/main" id="{72353F88-087A-1108-4AB6-A509874BE898}"/>
              </a:ext>
            </a:extLst>
          </p:cNvPr>
          <p:cNvCxnSpPr>
            <a:cxnSpLocks/>
            <a:stCxn id="13" idx="1"/>
          </p:cNvCxnSpPr>
          <p:nvPr/>
        </p:nvCxnSpPr>
        <p:spPr>
          <a:xfrm flipH="1" flipV="1">
            <a:off x="3368088" y="4190012"/>
            <a:ext cx="1293262" cy="1276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19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1678" y="1452181"/>
            <a:ext cx="3783953" cy="1946033"/>
          </a:xfrm>
          <a:prstGeom prst="rect">
            <a:avLst/>
          </a:prstGeom>
        </p:spPr>
      </p:pic>
      <p:sp>
        <p:nvSpPr>
          <p:cNvPr id="4" name="TextBox 3"/>
          <p:cNvSpPr txBox="1"/>
          <p:nvPr/>
        </p:nvSpPr>
        <p:spPr>
          <a:xfrm>
            <a:off x="6886627" y="975904"/>
            <a:ext cx="4870420" cy="5632311"/>
          </a:xfrm>
          <a:prstGeom prst="rect">
            <a:avLst/>
          </a:prstGeom>
          <a:noFill/>
        </p:spPr>
        <p:txBody>
          <a:bodyPr wrap="square" rtlCol="0">
            <a:spAutoFit/>
          </a:bodyPr>
          <a:lstStyle/>
          <a:p>
            <a:r>
              <a:rPr lang="en-US" dirty="0">
                <a:solidFill>
                  <a:srgbClr val="0070C0"/>
                </a:solidFill>
              </a:rPr>
              <a:t>A three phase power waveform would look like this graphic.  Notice that this is made up of three single phase waveforms.  There is a 120 degrees phase shift with three phase.  This means that 120 degrees into the first sine wave, the next single phase sine wave starts.  Then 120 degrees later, the next sine wave starts.</a:t>
            </a:r>
          </a:p>
          <a:p>
            <a:endParaRPr lang="en-US" dirty="0">
              <a:solidFill>
                <a:srgbClr val="0070C0"/>
              </a:solidFill>
            </a:endParaRPr>
          </a:p>
          <a:p>
            <a:r>
              <a:rPr lang="en-US" dirty="0">
                <a:solidFill>
                  <a:srgbClr val="0070C0"/>
                </a:solidFill>
              </a:rPr>
              <a:t>Three phase is more powerful than single phase.  This is why most industrial motors are three phase.  The three phase motors are smaller than the same horsepower single phase motor.</a:t>
            </a:r>
          </a:p>
          <a:p>
            <a:endParaRPr lang="en-US" dirty="0">
              <a:solidFill>
                <a:srgbClr val="0070C0"/>
              </a:solidFill>
            </a:endParaRPr>
          </a:p>
          <a:p>
            <a:r>
              <a:rPr lang="en-US" dirty="0">
                <a:solidFill>
                  <a:srgbClr val="0070C0"/>
                </a:solidFill>
              </a:rPr>
              <a:t>240Vac three phase is a common motor voltage, as well at 480Vac three phase.  Many motors are dual voltage rated, so they could be wired for either 240 Vac or 480 Vac.  In most cases the motor is wired for 480 Vac, which will require smaller size power wires to carry the current, thus a lower cost installation.</a:t>
            </a:r>
          </a:p>
        </p:txBody>
      </p:sp>
      <p:sp>
        <p:nvSpPr>
          <p:cNvPr id="5" name="TextBox 4"/>
          <p:cNvSpPr txBox="1"/>
          <p:nvPr/>
        </p:nvSpPr>
        <p:spPr>
          <a:xfrm>
            <a:off x="2640734" y="0"/>
            <a:ext cx="4854214" cy="707886"/>
          </a:xfrm>
          <a:prstGeom prst="rect">
            <a:avLst/>
          </a:prstGeom>
          <a:noFill/>
        </p:spPr>
        <p:txBody>
          <a:bodyPr wrap="none" rtlCol="0">
            <a:spAutoFit/>
          </a:bodyPr>
          <a:lstStyle/>
          <a:p>
            <a:r>
              <a:rPr lang="en-US" sz="4000" dirty="0">
                <a:solidFill>
                  <a:srgbClr val="0070C0"/>
                </a:solidFill>
              </a:rPr>
              <a:t>AC Three Phase Power</a:t>
            </a:r>
          </a:p>
        </p:txBody>
      </p:sp>
      <p:sp>
        <p:nvSpPr>
          <p:cNvPr id="6" name="TextBox 5"/>
          <p:cNvSpPr txBox="1"/>
          <p:nvPr/>
        </p:nvSpPr>
        <p:spPr>
          <a:xfrm>
            <a:off x="670060" y="2685909"/>
            <a:ext cx="1204689" cy="338554"/>
          </a:xfrm>
          <a:prstGeom prst="rect">
            <a:avLst/>
          </a:prstGeom>
          <a:noFill/>
        </p:spPr>
        <p:txBody>
          <a:bodyPr wrap="none" rtlCol="0">
            <a:spAutoFit/>
          </a:bodyPr>
          <a:lstStyle/>
          <a:p>
            <a:r>
              <a:rPr lang="en-US" sz="1600" dirty="0">
                <a:solidFill>
                  <a:srgbClr val="C00000"/>
                </a:solidFill>
              </a:rPr>
              <a:t>120 degrees</a:t>
            </a:r>
          </a:p>
        </p:txBody>
      </p:sp>
      <p:cxnSp>
        <p:nvCxnSpPr>
          <p:cNvPr id="7" name="Straight Arrow Connector 6"/>
          <p:cNvCxnSpPr>
            <a:cxnSpLocks/>
          </p:cNvCxnSpPr>
          <p:nvPr/>
        </p:nvCxnSpPr>
        <p:spPr>
          <a:xfrm flipV="1">
            <a:off x="1286322" y="2454729"/>
            <a:ext cx="488049" cy="34050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53408" y="1290599"/>
            <a:ext cx="375424" cy="338554"/>
          </a:xfrm>
          <a:prstGeom prst="rect">
            <a:avLst/>
          </a:prstGeom>
          <a:noFill/>
        </p:spPr>
        <p:txBody>
          <a:bodyPr wrap="none" rtlCol="0">
            <a:spAutoFit/>
          </a:bodyPr>
          <a:lstStyle/>
          <a:p>
            <a:r>
              <a:rPr lang="en-US" sz="1600" dirty="0">
                <a:solidFill>
                  <a:srgbClr val="C00000"/>
                </a:solidFill>
              </a:rPr>
              <a:t>L1</a:t>
            </a:r>
          </a:p>
        </p:txBody>
      </p:sp>
      <p:sp>
        <p:nvSpPr>
          <p:cNvPr id="12" name="TextBox 11"/>
          <p:cNvSpPr txBox="1"/>
          <p:nvPr/>
        </p:nvSpPr>
        <p:spPr>
          <a:xfrm>
            <a:off x="2870163" y="1251087"/>
            <a:ext cx="375424" cy="338554"/>
          </a:xfrm>
          <a:prstGeom prst="rect">
            <a:avLst/>
          </a:prstGeom>
          <a:noFill/>
        </p:spPr>
        <p:txBody>
          <a:bodyPr wrap="none" rtlCol="0">
            <a:spAutoFit/>
          </a:bodyPr>
          <a:lstStyle/>
          <a:p>
            <a:r>
              <a:rPr lang="en-US" sz="1600" dirty="0">
                <a:solidFill>
                  <a:srgbClr val="C00000"/>
                </a:solidFill>
              </a:rPr>
              <a:t>L3</a:t>
            </a:r>
          </a:p>
        </p:txBody>
      </p:sp>
      <p:sp>
        <p:nvSpPr>
          <p:cNvPr id="13" name="TextBox 12"/>
          <p:cNvSpPr txBox="1"/>
          <p:nvPr/>
        </p:nvSpPr>
        <p:spPr>
          <a:xfrm>
            <a:off x="2133998" y="1282904"/>
            <a:ext cx="375424" cy="338554"/>
          </a:xfrm>
          <a:prstGeom prst="rect">
            <a:avLst/>
          </a:prstGeom>
          <a:noFill/>
        </p:spPr>
        <p:txBody>
          <a:bodyPr wrap="none" rtlCol="0">
            <a:spAutoFit/>
          </a:bodyPr>
          <a:lstStyle/>
          <a:p>
            <a:r>
              <a:rPr lang="en-US" sz="1600" dirty="0">
                <a:solidFill>
                  <a:srgbClr val="C00000"/>
                </a:solidFill>
              </a:rPr>
              <a:t>L2</a:t>
            </a:r>
          </a:p>
        </p:txBody>
      </p:sp>
      <p:pic>
        <p:nvPicPr>
          <p:cNvPr id="32" name="Picture 31">
            <a:extLst>
              <a:ext uri="{FF2B5EF4-FFF2-40B4-BE49-F238E27FC236}">
                <a16:creationId xmlns:a16="http://schemas.microsoft.com/office/drawing/2014/main" id="{29D0B088-B153-A72A-2859-F416348072C7}"/>
              </a:ext>
            </a:extLst>
          </p:cNvPr>
          <p:cNvPicPr>
            <a:picLocks noChangeAspect="1"/>
          </p:cNvPicPr>
          <p:nvPr/>
        </p:nvPicPr>
        <p:blipFill>
          <a:blip r:embed="rId3"/>
          <a:stretch>
            <a:fillRect/>
          </a:stretch>
        </p:blipFill>
        <p:spPr>
          <a:xfrm>
            <a:off x="19713" y="1"/>
            <a:ext cx="1057974" cy="1086756"/>
          </a:xfrm>
          <a:prstGeom prst="rect">
            <a:avLst/>
          </a:prstGeom>
        </p:spPr>
      </p:pic>
      <p:pic>
        <p:nvPicPr>
          <p:cNvPr id="10" name="Picture 9">
            <a:extLst>
              <a:ext uri="{FF2B5EF4-FFF2-40B4-BE49-F238E27FC236}">
                <a16:creationId xmlns:a16="http://schemas.microsoft.com/office/drawing/2014/main" id="{CA16C856-ADD8-52B3-C67D-2EDC6F25A4F1}"/>
              </a:ext>
            </a:extLst>
          </p:cNvPr>
          <p:cNvPicPr>
            <a:picLocks noChangeAspect="1"/>
          </p:cNvPicPr>
          <p:nvPr/>
        </p:nvPicPr>
        <p:blipFill>
          <a:blip r:embed="rId4"/>
          <a:stretch>
            <a:fillRect/>
          </a:stretch>
        </p:blipFill>
        <p:spPr>
          <a:xfrm>
            <a:off x="835806" y="3763638"/>
            <a:ext cx="3433788" cy="2738458"/>
          </a:xfrm>
          <a:prstGeom prst="rect">
            <a:avLst/>
          </a:prstGeom>
        </p:spPr>
      </p:pic>
      <p:sp>
        <p:nvSpPr>
          <p:cNvPr id="33" name="TextBox 32">
            <a:extLst>
              <a:ext uri="{FF2B5EF4-FFF2-40B4-BE49-F238E27FC236}">
                <a16:creationId xmlns:a16="http://schemas.microsoft.com/office/drawing/2014/main" id="{84589639-D00C-5915-8F68-B382591FD0A1}"/>
              </a:ext>
            </a:extLst>
          </p:cNvPr>
          <p:cNvSpPr txBox="1"/>
          <p:nvPr/>
        </p:nvSpPr>
        <p:spPr>
          <a:xfrm>
            <a:off x="4371818" y="5186183"/>
            <a:ext cx="1206292" cy="584775"/>
          </a:xfrm>
          <a:prstGeom prst="rect">
            <a:avLst/>
          </a:prstGeom>
          <a:noFill/>
        </p:spPr>
        <p:txBody>
          <a:bodyPr wrap="none" rtlCol="0">
            <a:spAutoFit/>
          </a:bodyPr>
          <a:lstStyle/>
          <a:p>
            <a:pPr algn="ctr"/>
            <a:r>
              <a:rPr lang="en-US" sz="1600" dirty="0">
                <a:solidFill>
                  <a:srgbClr val="C00000"/>
                </a:solidFill>
              </a:rPr>
              <a:t>Three Phase</a:t>
            </a:r>
          </a:p>
          <a:p>
            <a:pPr algn="ctr"/>
            <a:r>
              <a:rPr lang="en-US" sz="1600" dirty="0">
                <a:solidFill>
                  <a:srgbClr val="C00000"/>
                </a:solidFill>
              </a:rPr>
              <a:t>AC Motor</a:t>
            </a:r>
          </a:p>
        </p:txBody>
      </p:sp>
    </p:spTree>
    <p:extLst>
      <p:ext uri="{BB962C8B-B14F-4D97-AF65-F5344CB8AC3E}">
        <p14:creationId xmlns:p14="http://schemas.microsoft.com/office/powerpoint/2010/main" val="106023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47214" y="955965"/>
            <a:ext cx="4081942" cy="5902035"/>
          </a:xfrm>
          <a:ln>
            <a:noFill/>
          </a:ln>
        </p:spPr>
        <p:txBody>
          <a:bodyPr>
            <a:normAutofit/>
          </a:bodyPr>
          <a:lstStyle/>
          <a:p>
            <a:pPr algn="l"/>
            <a:r>
              <a:rPr lang="en-US" sz="1800" dirty="0">
                <a:solidFill>
                  <a:srgbClr val="0070C0"/>
                </a:solidFill>
                <a:latin typeface="Times New Roman" panose="02020603050405020304" pitchFamily="18" charset="0"/>
                <a:cs typeface="Times New Roman" panose="02020603050405020304" pitchFamily="18" charset="0"/>
              </a:rPr>
              <a:t>There are typically two types of direct current power sources: Batteries &amp; DC power supplies.</a:t>
            </a:r>
          </a:p>
          <a:p>
            <a:pPr algn="l"/>
            <a:r>
              <a:rPr lang="en-US" sz="1800" dirty="0">
                <a:solidFill>
                  <a:srgbClr val="0070C0"/>
                </a:solidFill>
                <a:latin typeface="Times New Roman" panose="02020603050405020304" pitchFamily="18" charset="0"/>
                <a:cs typeface="Times New Roman" panose="02020603050405020304" pitchFamily="18" charset="0"/>
              </a:rPr>
              <a:t>Batteries are manufactured from certain materials that create a DC voltage.  Some batteries are rechargeable, and others are disposable.</a:t>
            </a:r>
          </a:p>
          <a:p>
            <a:pPr algn="l"/>
            <a:r>
              <a:rPr lang="en-US" sz="1800" dirty="0">
                <a:solidFill>
                  <a:srgbClr val="0070C0"/>
                </a:solidFill>
                <a:latin typeface="Times New Roman" panose="02020603050405020304" pitchFamily="18" charset="0"/>
                <a:cs typeface="Times New Roman" panose="02020603050405020304" pitchFamily="18" charset="0"/>
              </a:rPr>
              <a:t>Larger batteries are found in cars, tow motors and automatic guided vehicles.</a:t>
            </a:r>
          </a:p>
          <a:p>
            <a:pPr algn="l"/>
            <a:r>
              <a:rPr lang="en-US" sz="1800" dirty="0">
                <a:solidFill>
                  <a:srgbClr val="0070C0"/>
                </a:solidFill>
                <a:latin typeface="Times New Roman" panose="02020603050405020304" pitchFamily="18" charset="0"/>
                <a:cs typeface="Times New Roman" panose="02020603050405020304" pitchFamily="18" charset="0"/>
              </a:rPr>
              <a:t>Smaller batteries are found in hand tools, smoke detectors and many other small devices.</a:t>
            </a:r>
          </a:p>
          <a:p>
            <a:pPr algn="l"/>
            <a:r>
              <a:rPr lang="en-US" sz="1800" dirty="0">
                <a:solidFill>
                  <a:srgbClr val="0070C0"/>
                </a:solidFill>
                <a:latin typeface="Times New Roman" panose="02020603050405020304" pitchFamily="18" charset="0"/>
                <a:cs typeface="Times New Roman" panose="02020603050405020304" pitchFamily="18" charset="0"/>
              </a:rPr>
              <a:t>DC power supplies are devices that take AC electricity and converts it to DC.  The most common DC voltage found in industry is 24Vdc.  Many control circuits are 24Vdc, which controls machinery.</a:t>
            </a:r>
          </a:p>
          <a:p>
            <a:pPr algn="l"/>
            <a:r>
              <a:rPr lang="en-US" sz="1800" dirty="0">
                <a:solidFill>
                  <a:srgbClr val="0070C0"/>
                </a:solidFill>
                <a:latin typeface="Times New Roman" panose="02020603050405020304" pitchFamily="18" charset="0"/>
                <a:cs typeface="Times New Roman" panose="02020603050405020304" pitchFamily="18" charset="0"/>
              </a:rPr>
              <a:t>DC has polarity, so there is a “+” and “-” connections on each DC source.</a:t>
            </a:r>
          </a:p>
        </p:txBody>
      </p:sp>
      <p:sp>
        <p:nvSpPr>
          <p:cNvPr id="4" name="TextBox 3"/>
          <p:cNvSpPr txBox="1"/>
          <p:nvPr/>
        </p:nvSpPr>
        <p:spPr>
          <a:xfrm>
            <a:off x="2932518" y="148325"/>
            <a:ext cx="5622052"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Direct Current (DC) Sources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13" y="1561297"/>
            <a:ext cx="2651054" cy="20908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40" y="5186340"/>
            <a:ext cx="1949027" cy="15469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298" y="2166256"/>
            <a:ext cx="2017026" cy="3717870"/>
          </a:xfrm>
          <a:prstGeom prst="rect">
            <a:avLst/>
          </a:prstGeom>
        </p:spPr>
      </p:pic>
      <p:sp>
        <p:nvSpPr>
          <p:cNvPr id="8" name="TextBox 7"/>
          <p:cNvSpPr txBox="1"/>
          <p:nvPr/>
        </p:nvSpPr>
        <p:spPr>
          <a:xfrm>
            <a:off x="505197" y="3659299"/>
            <a:ext cx="1915396" cy="369332"/>
          </a:xfrm>
          <a:prstGeom prst="rect">
            <a:avLst/>
          </a:prstGeom>
          <a:noFill/>
        </p:spPr>
        <p:txBody>
          <a:bodyPr wrap="none" rtlCol="0">
            <a:spAutoFit/>
          </a:bodyPr>
          <a:lstStyle/>
          <a:p>
            <a:r>
              <a:rPr lang="en-US" dirty="0"/>
              <a:t>12 </a:t>
            </a:r>
            <a:r>
              <a:rPr lang="en-US" dirty="0" err="1"/>
              <a:t>Vdc</a:t>
            </a:r>
            <a:r>
              <a:rPr lang="en-US" dirty="0"/>
              <a:t> Car Battery</a:t>
            </a:r>
          </a:p>
        </p:txBody>
      </p:sp>
      <p:sp>
        <p:nvSpPr>
          <p:cNvPr id="9" name="TextBox 8"/>
          <p:cNvSpPr txBox="1"/>
          <p:nvPr/>
        </p:nvSpPr>
        <p:spPr>
          <a:xfrm>
            <a:off x="462844" y="4774437"/>
            <a:ext cx="1898405" cy="369332"/>
          </a:xfrm>
          <a:prstGeom prst="rect">
            <a:avLst/>
          </a:prstGeom>
          <a:noFill/>
        </p:spPr>
        <p:txBody>
          <a:bodyPr wrap="none" rtlCol="0">
            <a:spAutoFit/>
          </a:bodyPr>
          <a:lstStyle/>
          <a:p>
            <a:r>
              <a:rPr lang="en-US" dirty="0"/>
              <a:t>Small DC Batteries</a:t>
            </a:r>
          </a:p>
        </p:txBody>
      </p:sp>
      <p:sp>
        <p:nvSpPr>
          <p:cNvPr id="10" name="TextBox 9"/>
          <p:cNvSpPr txBox="1"/>
          <p:nvPr/>
        </p:nvSpPr>
        <p:spPr>
          <a:xfrm>
            <a:off x="4645273" y="5906166"/>
            <a:ext cx="1749646" cy="646331"/>
          </a:xfrm>
          <a:prstGeom prst="rect">
            <a:avLst/>
          </a:prstGeom>
          <a:noFill/>
        </p:spPr>
        <p:txBody>
          <a:bodyPr wrap="none" rtlCol="0">
            <a:spAutoFit/>
          </a:bodyPr>
          <a:lstStyle/>
          <a:p>
            <a:r>
              <a:rPr lang="en-US" dirty="0"/>
              <a:t>24 </a:t>
            </a:r>
            <a:r>
              <a:rPr lang="en-US" dirty="0" err="1"/>
              <a:t>Vdc</a:t>
            </a:r>
            <a:r>
              <a:rPr lang="en-US" dirty="0"/>
              <a:t> Industrial</a:t>
            </a:r>
          </a:p>
          <a:p>
            <a:r>
              <a:rPr lang="en-US" dirty="0"/>
              <a:t>Power Supply</a:t>
            </a:r>
          </a:p>
        </p:txBody>
      </p:sp>
      <p:pic>
        <p:nvPicPr>
          <p:cNvPr id="11" name="Picture 10">
            <a:extLst>
              <a:ext uri="{FF2B5EF4-FFF2-40B4-BE49-F238E27FC236}">
                <a16:creationId xmlns:a16="http://schemas.microsoft.com/office/drawing/2014/main" id="{1A2A2BB2-81E2-443B-53FB-8EFDD486FFF3}"/>
              </a:ext>
            </a:extLst>
          </p:cNvPr>
          <p:cNvPicPr>
            <a:picLocks noChangeAspect="1"/>
          </p:cNvPicPr>
          <p:nvPr/>
        </p:nvPicPr>
        <p:blipFill>
          <a:blip r:embed="rId5"/>
          <a:stretch>
            <a:fillRect/>
          </a:stretch>
        </p:blipFill>
        <p:spPr>
          <a:xfrm>
            <a:off x="19713" y="1"/>
            <a:ext cx="1057974" cy="1086756"/>
          </a:xfrm>
          <a:prstGeom prst="rect">
            <a:avLst/>
          </a:prstGeom>
        </p:spPr>
      </p:pic>
    </p:spTree>
    <p:extLst>
      <p:ext uri="{BB962C8B-B14F-4D97-AF65-F5344CB8AC3E}">
        <p14:creationId xmlns:p14="http://schemas.microsoft.com/office/powerpoint/2010/main" val="33123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89611" y="868874"/>
            <a:ext cx="4622775" cy="5127666"/>
          </a:xfrm>
          <a:ln>
            <a:noFill/>
          </a:ln>
        </p:spPr>
        <p:txBody>
          <a:bodyPr>
            <a:normAutofit/>
          </a:bodyPr>
          <a:lstStyle/>
          <a:p>
            <a:pPr algn="l"/>
            <a:r>
              <a:rPr lang="en-US" sz="1800" dirty="0">
                <a:solidFill>
                  <a:srgbClr val="0070C0"/>
                </a:solidFill>
                <a:latin typeface="Times New Roman" panose="02020603050405020304" pitchFamily="18" charset="0"/>
                <a:cs typeface="Times New Roman" panose="02020603050405020304" pitchFamily="18" charset="0"/>
              </a:rPr>
              <a:t>Alternating Current (AC) is the most used type of electricity in an industrial environment.</a:t>
            </a:r>
          </a:p>
          <a:p>
            <a:pPr algn="l"/>
            <a:r>
              <a:rPr lang="en-US" sz="1800" dirty="0">
                <a:solidFill>
                  <a:srgbClr val="0070C0"/>
                </a:solidFill>
                <a:latin typeface="Times New Roman" panose="02020603050405020304" pitchFamily="18" charset="0"/>
                <a:cs typeface="Times New Roman" panose="02020603050405020304" pitchFamily="18" charset="0"/>
              </a:rPr>
              <a:t>AC will be used to run motors, power lights, and power heating elements in a manufacturing environment.</a:t>
            </a:r>
          </a:p>
          <a:p>
            <a:pPr algn="l"/>
            <a:r>
              <a:rPr lang="en-US" sz="1800" dirty="0">
                <a:solidFill>
                  <a:srgbClr val="0070C0"/>
                </a:solidFill>
                <a:latin typeface="Times New Roman" panose="02020603050405020304" pitchFamily="18" charset="0"/>
                <a:cs typeface="Times New Roman" panose="02020603050405020304" pitchFamily="18" charset="0"/>
              </a:rPr>
              <a:t>AC power is generated at a power plant and distributed to customers through an electrical distribution network, which is beyond the focus of this course.</a:t>
            </a:r>
          </a:p>
          <a:p>
            <a:pPr algn="l"/>
            <a:r>
              <a:rPr lang="en-US" sz="1800" dirty="0">
                <a:solidFill>
                  <a:srgbClr val="0070C0"/>
                </a:solidFill>
                <a:latin typeface="Times New Roman" panose="02020603050405020304" pitchFamily="18" charset="0"/>
                <a:cs typeface="Times New Roman" panose="02020603050405020304" pitchFamily="18" charset="0"/>
              </a:rPr>
              <a:t>Users will get their AC power from a number of sources such as duplex receptacles (outlets), electrical disconnects, and electrical power panels.  We will discuss a few more sources in later courses.</a:t>
            </a:r>
          </a:p>
          <a:p>
            <a:pPr algn="l"/>
            <a:r>
              <a:rPr lang="en-US" sz="1800" dirty="0">
                <a:solidFill>
                  <a:srgbClr val="0070C0"/>
                </a:solidFill>
                <a:latin typeface="Times New Roman" panose="02020603050405020304" pitchFamily="18" charset="0"/>
                <a:cs typeface="Times New Roman" panose="02020603050405020304" pitchFamily="18" charset="0"/>
              </a:rPr>
              <a:t>AC can also be single phase, or three phase.</a:t>
            </a:r>
          </a:p>
          <a:p>
            <a:pPr algn="l"/>
            <a:r>
              <a:rPr lang="en-US" sz="1800" dirty="0">
                <a:solidFill>
                  <a:srgbClr val="0070C0"/>
                </a:solidFill>
                <a:latin typeface="Times New Roman" panose="02020603050405020304" pitchFamily="18" charset="0"/>
                <a:cs typeface="Times New Roman" panose="02020603050405020304" pitchFamily="18" charset="0"/>
              </a:rPr>
              <a:t>In this course the user will be using 24Vac or 120Vac.</a:t>
            </a:r>
          </a:p>
        </p:txBody>
      </p:sp>
      <p:sp>
        <p:nvSpPr>
          <p:cNvPr id="4" name="TextBox 3"/>
          <p:cNvSpPr txBox="1"/>
          <p:nvPr/>
        </p:nvSpPr>
        <p:spPr>
          <a:xfrm>
            <a:off x="2540824" y="-1381"/>
            <a:ext cx="6455613"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Alternating Current (AC) Sources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81" y="1317436"/>
            <a:ext cx="1263783" cy="1916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387" y="998864"/>
            <a:ext cx="1644907" cy="23558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266" y="4185470"/>
            <a:ext cx="1638002" cy="2672530"/>
          </a:xfrm>
          <a:prstGeom prst="rect">
            <a:avLst/>
          </a:prstGeom>
        </p:spPr>
      </p:pic>
      <p:sp>
        <p:nvSpPr>
          <p:cNvPr id="8" name="TextBox 7"/>
          <p:cNvSpPr txBox="1"/>
          <p:nvPr/>
        </p:nvSpPr>
        <p:spPr>
          <a:xfrm>
            <a:off x="270163" y="3241104"/>
            <a:ext cx="1533177" cy="369332"/>
          </a:xfrm>
          <a:prstGeom prst="rect">
            <a:avLst/>
          </a:prstGeom>
          <a:noFill/>
        </p:spPr>
        <p:txBody>
          <a:bodyPr wrap="none" rtlCol="0">
            <a:spAutoFit/>
          </a:bodyPr>
          <a:lstStyle/>
          <a:p>
            <a:r>
              <a:rPr lang="en-US" dirty="0"/>
              <a:t>120 </a:t>
            </a:r>
            <a:r>
              <a:rPr lang="en-US" dirty="0" err="1"/>
              <a:t>Vac</a:t>
            </a:r>
            <a:r>
              <a:rPr lang="en-US" dirty="0"/>
              <a:t> outlet</a:t>
            </a:r>
          </a:p>
        </p:txBody>
      </p:sp>
      <p:sp>
        <p:nvSpPr>
          <p:cNvPr id="9" name="TextBox 8"/>
          <p:cNvSpPr txBox="1"/>
          <p:nvPr/>
        </p:nvSpPr>
        <p:spPr>
          <a:xfrm>
            <a:off x="4926683" y="3248041"/>
            <a:ext cx="2412135" cy="369332"/>
          </a:xfrm>
          <a:prstGeom prst="rect">
            <a:avLst/>
          </a:prstGeom>
          <a:noFill/>
        </p:spPr>
        <p:txBody>
          <a:bodyPr wrap="none" rtlCol="0">
            <a:spAutoFit/>
          </a:bodyPr>
          <a:lstStyle/>
          <a:p>
            <a:r>
              <a:rPr lang="en-US" dirty="0"/>
              <a:t>AC electrical disconnect</a:t>
            </a:r>
          </a:p>
        </p:txBody>
      </p:sp>
      <p:sp>
        <p:nvSpPr>
          <p:cNvPr id="10" name="TextBox 9"/>
          <p:cNvSpPr txBox="1"/>
          <p:nvPr/>
        </p:nvSpPr>
        <p:spPr>
          <a:xfrm>
            <a:off x="2182814" y="3816138"/>
            <a:ext cx="2573012" cy="369332"/>
          </a:xfrm>
          <a:prstGeom prst="rect">
            <a:avLst/>
          </a:prstGeom>
          <a:noFill/>
        </p:spPr>
        <p:txBody>
          <a:bodyPr wrap="none" rtlCol="0">
            <a:spAutoFit/>
          </a:bodyPr>
          <a:lstStyle/>
          <a:p>
            <a:r>
              <a:rPr lang="en-US" dirty="0"/>
              <a:t>AC electrical power panel</a:t>
            </a:r>
          </a:p>
        </p:txBody>
      </p:sp>
      <p:pic>
        <p:nvPicPr>
          <p:cNvPr id="11" name="Picture 10">
            <a:extLst>
              <a:ext uri="{FF2B5EF4-FFF2-40B4-BE49-F238E27FC236}">
                <a16:creationId xmlns:a16="http://schemas.microsoft.com/office/drawing/2014/main" id="{15D78DF1-977E-3DBD-4C90-97C3D5AC3D10}"/>
              </a:ext>
            </a:extLst>
          </p:cNvPr>
          <p:cNvPicPr>
            <a:picLocks noChangeAspect="1"/>
          </p:cNvPicPr>
          <p:nvPr/>
        </p:nvPicPr>
        <p:blipFill>
          <a:blip r:embed="rId5"/>
          <a:stretch>
            <a:fillRect/>
          </a:stretch>
        </p:blipFill>
        <p:spPr>
          <a:xfrm>
            <a:off x="19713" y="1"/>
            <a:ext cx="1057974" cy="1086756"/>
          </a:xfrm>
          <a:prstGeom prst="rect">
            <a:avLst/>
          </a:prstGeom>
        </p:spPr>
      </p:pic>
    </p:spTree>
    <p:extLst>
      <p:ext uri="{BB962C8B-B14F-4D97-AF65-F5344CB8AC3E}">
        <p14:creationId xmlns:p14="http://schemas.microsoft.com/office/powerpoint/2010/main" val="3643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B6893D-FFFF-431A-B3F9-0B45A6040AD7}"/>
              </a:ext>
            </a:extLst>
          </p:cNvPr>
          <p:cNvPicPr>
            <a:picLocks noChangeAspect="1"/>
          </p:cNvPicPr>
          <p:nvPr/>
        </p:nvPicPr>
        <p:blipFill>
          <a:blip r:embed="rId2"/>
          <a:stretch>
            <a:fillRect/>
          </a:stretch>
        </p:blipFill>
        <p:spPr>
          <a:xfrm>
            <a:off x="68580" y="1117460"/>
            <a:ext cx="2494079" cy="1939840"/>
          </a:xfrm>
          <a:prstGeom prst="rect">
            <a:avLst/>
          </a:prstGeom>
        </p:spPr>
      </p:pic>
      <p:sp>
        <p:nvSpPr>
          <p:cNvPr id="38" name="TextBox 37">
            <a:extLst>
              <a:ext uri="{FF2B5EF4-FFF2-40B4-BE49-F238E27FC236}">
                <a16:creationId xmlns:a16="http://schemas.microsoft.com/office/drawing/2014/main" id="{FF88FADB-7045-4BD6-8DA2-629766D3F036}"/>
              </a:ext>
            </a:extLst>
          </p:cNvPr>
          <p:cNvSpPr txBox="1"/>
          <p:nvPr/>
        </p:nvSpPr>
        <p:spPr>
          <a:xfrm>
            <a:off x="5825613" y="353943"/>
            <a:ext cx="6187879" cy="5909310"/>
          </a:xfrm>
          <a:prstGeom prst="rect">
            <a:avLst/>
          </a:prstGeom>
          <a:noFill/>
        </p:spPr>
        <p:txBody>
          <a:bodyPr wrap="square" rtlCol="0">
            <a:spAutoFit/>
          </a:bodyPr>
          <a:lstStyle/>
          <a:p>
            <a:r>
              <a:rPr lang="en-US" dirty="0">
                <a:solidFill>
                  <a:srgbClr val="0070C0"/>
                </a:solidFill>
              </a:rPr>
              <a:t>DC stands for Direct Current, which is typically low voltage type of electricity.  The most basic form of DC is a battery.</a:t>
            </a:r>
          </a:p>
          <a:p>
            <a:endParaRPr lang="en-US" dirty="0">
              <a:solidFill>
                <a:srgbClr val="0070C0"/>
              </a:solidFill>
            </a:endParaRPr>
          </a:p>
          <a:p>
            <a:r>
              <a:rPr lang="en-US" dirty="0">
                <a:solidFill>
                  <a:srgbClr val="0070C0"/>
                </a:solidFill>
              </a:rPr>
              <a:t>An important characteristic of DC power is that current only flows in one direction, and it is constant with time, as shown in the top graphic.  The primary sources for DC power is batteries and DC power supplies.</a:t>
            </a:r>
          </a:p>
          <a:p>
            <a:endParaRPr lang="en-US" dirty="0">
              <a:solidFill>
                <a:srgbClr val="0070C0"/>
              </a:solidFill>
            </a:endParaRPr>
          </a:p>
          <a:p>
            <a:r>
              <a:rPr lang="en-US" dirty="0">
                <a:solidFill>
                  <a:srgbClr val="0070C0"/>
                </a:solidFill>
              </a:rPr>
              <a:t>Another important characteristic of DC is that I cannot transform it through a transformer.  In the following slides, we will discuss AC power, and its advantage of being able to transform to different voltage level.</a:t>
            </a:r>
          </a:p>
          <a:p>
            <a:endParaRPr lang="en-US" dirty="0">
              <a:solidFill>
                <a:srgbClr val="0070C0"/>
              </a:solidFill>
            </a:endParaRPr>
          </a:p>
          <a:p>
            <a:r>
              <a:rPr lang="en-US" dirty="0">
                <a:solidFill>
                  <a:srgbClr val="0070C0"/>
                </a:solidFill>
              </a:rPr>
              <a:t>There are a number of applications for DC power in an industrial environment.  Tow motors (lift trucks) is one of our more common applications.  The track has a bank of batteries that will run a DC motor.  DC is very common on industrial machinery to power the control circuit of a production machine.  The most common control voltage is 24 Vdc, which will come from a DC power supply, as shown in the lower graphic.</a:t>
            </a:r>
          </a:p>
          <a:p>
            <a:endParaRPr lang="en-US" dirty="0">
              <a:solidFill>
                <a:srgbClr val="0070C0"/>
              </a:solidFill>
            </a:endParaRPr>
          </a:p>
        </p:txBody>
      </p:sp>
      <p:sp>
        <p:nvSpPr>
          <p:cNvPr id="41" name="TextBox 40">
            <a:extLst>
              <a:ext uri="{FF2B5EF4-FFF2-40B4-BE49-F238E27FC236}">
                <a16:creationId xmlns:a16="http://schemas.microsoft.com/office/drawing/2014/main" id="{5C929BAC-F622-4E45-8196-AC829C77068A}"/>
              </a:ext>
            </a:extLst>
          </p:cNvPr>
          <p:cNvSpPr txBox="1"/>
          <p:nvPr/>
        </p:nvSpPr>
        <p:spPr>
          <a:xfrm>
            <a:off x="2881761" y="0"/>
            <a:ext cx="2286203" cy="707886"/>
          </a:xfrm>
          <a:prstGeom prst="rect">
            <a:avLst/>
          </a:prstGeom>
          <a:noFill/>
        </p:spPr>
        <p:txBody>
          <a:bodyPr wrap="none" rtlCol="0">
            <a:spAutoFit/>
          </a:bodyPr>
          <a:lstStyle/>
          <a:p>
            <a:r>
              <a:rPr lang="en-US" sz="4000" dirty="0">
                <a:solidFill>
                  <a:srgbClr val="0070C0"/>
                </a:solidFill>
              </a:rPr>
              <a:t>DC Basics:</a:t>
            </a:r>
          </a:p>
        </p:txBody>
      </p:sp>
      <p:pic>
        <p:nvPicPr>
          <p:cNvPr id="43" name="Picture 42">
            <a:extLst>
              <a:ext uri="{FF2B5EF4-FFF2-40B4-BE49-F238E27FC236}">
                <a16:creationId xmlns:a16="http://schemas.microsoft.com/office/drawing/2014/main" id="{4451D604-937D-435F-8D95-56B77FB52C11}"/>
              </a:ext>
            </a:extLst>
          </p:cNvPr>
          <p:cNvPicPr>
            <a:picLocks noChangeAspect="1"/>
          </p:cNvPicPr>
          <p:nvPr/>
        </p:nvPicPr>
        <p:blipFill>
          <a:blip r:embed="rId3"/>
          <a:stretch>
            <a:fillRect/>
          </a:stretch>
        </p:blipFill>
        <p:spPr>
          <a:xfrm>
            <a:off x="3078431" y="3194258"/>
            <a:ext cx="553998" cy="923330"/>
          </a:xfrm>
          <a:prstGeom prst="rect">
            <a:avLst/>
          </a:prstGeom>
        </p:spPr>
      </p:pic>
      <p:pic>
        <p:nvPicPr>
          <p:cNvPr id="44" name="Picture 43">
            <a:extLst>
              <a:ext uri="{FF2B5EF4-FFF2-40B4-BE49-F238E27FC236}">
                <a16:creationId xmlns:a16="http://schemas.microsoft.com/office/drawing/2014/main" id="{4BCFA844-BB6A-449C-83C4-43044AAED5D7}"/>
              </a:ext>
            </a:extLst>
          </p:cNvPr>
          <p:cNvPicPr>
            <a:picLocks noChangeAspect="1"/>
          </p:cNvPicPr>
          <p:nvPr/>
        </p:nvPicPr>
        <p:blipFill>
          <a:blip r:embed="rId4"/>
          <a:stretch>
            <a:fillRect/>
          </a:stretch>
        </p:blipFill>
        <p:spPr>
          <a:xfrm>
            <a:off x="178508" y="3152227"/>
            <a:ext cx="654832" cy="970956"/>
          </a:xfrm>
          <a:prstGeom prst="rect">
            <a:avLst/>
          </a:prstGeom>
        </p:spPr>
      </p:pic>
      <p:sp>
        <p:nvSpPr>
          <p:cNvPr id="45" name="TextBox 44">
            <a:extLst>
              <a:ext uri="{FF2B5EF4-FFF2-40B4-BE49-F238E27FC236}">
                <a16:creationId xmlns:a16="http://schemas.microsoft.com/office/drawing/2014/main" id="{0678D2EC-2E16-44DE-A19F-F69FA0340A9E}"/>
              </a:ext>
            </a:extLst>
          </p:cNvPr>
          <p:cNvSpPr txBox="1"/>
          <p:nvPr/>
        </p:nvSpPr>
        <p:spPr>
          <a:xfrm>
            <a:off x="789797" y="3332749"/>
            <a:ext cx="1675780" cy="646331"/>
          </a:xfrm>
          <a:prstGeom prst="rect">
            <a:avLst/>
          </a:prstGeom>
          <a:noFill/>
        </p:spPr>
        <p:txBody>
          <a:bodyPr wrap="none" rtlCol="0">
            <a:spAutoFit/>
          </a:bodyPr>
          <a:lstStyle/>
          <a:p>
            <a:pPr algn="ctr"/>
            <a:r>
              <a:rPr lang="en-US" dirty="0">
                <a:solidFill>
                  <a:srgbClr val="C00000"/>
                </a:solidFill>
              </a:rPr>
              <a:t>Symbol for a DC</a:t>
            </a:r>
          </a:p>
          <a:p>
            <a:pPr algn="ctr"/>
            <a:r>
              <a:rPr lang="en-US" dirty="0">
                <a:solidFill>
                  <a:srgbClr val="C00000"/>
                </a:solidFill>
              </a:rPr>
              <a:t>Power Source</a:t>
            </a:r>
          </a:p>
        </p:txBody>
      </p:sp>
      <p:sp>
        <p:nvSpPr>
          <p:cNvPr id="46" name="TextBox 45">
            <a:extLst>
              <a:ext uri="{FF2B5EF4-FFF2-40B4-BE49-F238E27FC236}">
                <a16:creationId xmlns:a16="http://schemas.microsoft.com/office/drawing/2014/main" id="{527D2618-D0F9-45C4-AB50-FA9940B35802}"/>
              </a:ext>
            </a:extLst>
          </p:cNvPr>
          <p:cNvSpPr txBox="1"/>
          <p:nvPr/>
        </p:nvSpPr>
        <p:spPr>
          <a:xfrm>
            <a:off x="3614133" y="3135904"/>
            <a:ext cx="1840697" cy="923330"/>
          </a:xfrm>
          <a:prstGeom prst="rect">
            <a:avLst/>
          </a:prstGeom>
          <a:noFill/>
        </p:spPr>
        <p:txBody>
          <a:bodyPr wrap="none" rtlCol="0">
            <a:spAutoFit/>
          </a:bodyPr>
          <a:lstStyle/>
          <a:p>
            <a:pPr algn="ctr"/>
            <a:r>
              <a:rPr lang="en-US" dirty="0">
                <a:solidFill>
                  <a:srgbClr val="C00000"/>
                </a:solidFill>
              </a:rPr>
              <a:t>Symbol for a DC</a:t>
            </a:r>
          </a:p>
          <a:p>
            <a:pPr algn="ctr"/>
            <a:r>
              <a:rPr lang="en-US" dirty="0">
                <a:solidFill>
                  <a:srgbClr val="C00000"/>
                </a:solidFill>
              </a:rPr>
              <a:t>Power Source, 2</a:t>
            </a:r>
          </a:p>
          <a:p>
            <a:pPr algn="ctr"/>
            <a:r>
              <a:rPr lang="en-US" dirty="0">
                <a:solidFill>
                  <a:srgbClr val="C00000"/>
                </a:solidFill>
              </a:rPr>
              <a:t>batteries in series</a:t>
            </a:r>
          </a:p>
        </p:txBody>
      </p:sp>
      <p:pic>
        <p:nvPicPr>
          <p:cNvPr id="47" name="Picture 46">
            <a:extLst>
              <a:ext uri="{FF2B5EF4-FFF2-40B4-BE49-F238E27FC236}">
                <a16:creationId xmlns:a16="http://schemas.microsoft.com/office/drawing/2014/main" id="{C5B2F63C-04AE-4C9B-AFB8-A7EE474E8B8D}"/>
              </a:ext>
            </a:extLst>
          </p:cNvPr>
          <p:cNvPicPr>
            <a:picLocks noChangeAspect="1"/>
          </p:cNvPicPr>
          <p:nvPr/>
        </p:nvPicPr>
        <p:blipFill>
          <a:blip r:embed="rId5"/>
          <a:stretch>
            <a:fillRect/>
          </a:stretch>
        </p:blipFill>
        <p:spPr>
          <a:xfrm>
            <a:off x="752363" y="4321459"/>
            <a:ext cx="1297196" cy="1953936"/>
          </a:xfrm>
          <a:prstGeom prst="rect">
            <a:avLst/>
          </a:prstGeom>
        </p:spPr>
      </p:pic>
      <p:sp>
        <p:nvSpPr>
          <p:cNvPr id="48" name="TextBox 47">
            <a:extLst>
              <a:ext uri="{FF2B5EF4-FFF2-40B4-BE49-F238E27FC236}">
                <a16:creationId xmlns:a16="http://schemas.microsoft.com/office/drawing/2014/main" id="{4312CA2B-4A61-408B-930F-71DDFA82ED8E}"/>
              </a:ext>
            </a:extLst>
          </p:cNvPr>
          <p:cNvSpPr txBox="1"/>
          <p:nvPr/>
        </p:nvSpPr>
        <p:spPr>
          <a:xfrm>
            <a:off x="4830" y="6173523"/>
            <a:ext cx="2746457" cy="646331"/>
          </a:xfrm>
          <a:prstGeom prst="rect">
            <a:avLst/>
          </a:prstGeom>
          <a:noFill/>
        </p:spPr>
        <p:txBody>
          <a:bodyPr wrap="none" rtlCol="0">
            <a:spAutoFit/>
          </a:bodyPr>
          <a:lstStyle/>
          <a:p>
            <a:pPr algn="ctr"/>
            <a:r>
              <a:rPr lang="en-US" dirty="0">
                <a:solidFill>
                  <a:srgbClr val="C00000"/>
                </a:solidFill>
              </a:rPr>
              <a:t>24 Vdc Power Supply found</a:t>
            </a:r>
          </a:p>
          <a:p>
            <a:pPr algn="ctr"/>
            <a:r>
              <a:rPr lang="en-US" dirty="0">
                <a:solidFill>
                  <a:srgbClr val="C00000"/>
                </a:solidFill>
              </a:rPr>
              <a:t>in most electrical panels</a:t>
            </a:r>
          </a:p>
        </p:txBody>
      </p:sp>
      <p:sp>
        <p:nvSpPr>
          <p:cNvPr id="49" name="TextBox 48">
            <a:extLst>
              <a:ext uri="{FF2B5EF4-FFF2-40B4-BE49-F238E27FC236}">
                <a16:creationId xmlns:a16="http://schemas.microsoft.com/office/drawing/2014/main" id="{81244E67-A25C-4912-B59C-F5748F8FA51E}"/>
              </a:ext>
            </a:extLst>
          </p:cNvPr>
          <p:cNvSpPr txBox="1"/>
          <p:nvPr/>
        </p:nvSpPr>
        <p:spPr>
          <a:xfrm>
            <a:off x="2354578" y="1311361"/>
            <a:ext cx="3285643" cy="923330"/>
          </a:xfrm>
          <a:prstGeom prst="rect">
            <a:avLst/>
          </a:prstGeom>
          <a:noFill/>
        </p:spPr>
        <p:txBody>
          <a:bodyPr wrap="none" rtlCol="0">
            <a:spAutoFit/>
          </a:bodyPr>
          <a:lstStyle/>
          <a:p>
            <a:pPr algn="ctr"/>
            <a:r>
              <a:rPr lang="en-US" dirty="0">
                <a:solidFill>
                  <a:srgbClr val="C00000"/>
                </a:solidFill>
              </a:rPr>
              <a:t>DC stays at a consistent </a:t>
            </a:r>
          </a:p>
          <a:p>
            <a:pPr algn="ctr"/>
            <a:r>
              <a:rPr lang="en-US" dirty="0">
                <a:solidFill>
                  <a:srgbClr val="C00000"/>
                </a:solidFill>
              </a:rPr>
              <a:t>voltage over time, and does</a:t>
            </a:r>
          </a:p>
          <a:p>
            <a:pPr algn="ctr"/>
            <a:r>
              <a:rPr lang="en-US" dirty="0">
                <a:solidFill>
                  <a:srgbClr val="C00000"/>
                </a:solidFill>
              </a:rPr>
              <a:t>not alternate or change direction</a:t>
            </a:r>
          </a:p>
        </p:txBody>
      </p:sp>
      <p:pic>
        <p:nvPicPr>
          <p:cNvPr id="12" name="Picture 11">
            <a:extLst>
              <a:ext uri="{FF2B5EF4-FFF2-40B4-BE49-F238E27FC236}">
                <a16:creationId xmlns:a16="http://schemas.microsoft.com/office/drawing/2014/main" id="{9E9E388C-7A58-50CC-EFEF-D658CD63AC18}"/>
              </a:ext>
            </a:extLst>
          </p:cNvPr>
          <p:cNvPicPr>
            <a:picLocks noChangeAspect="1"/>
          </p:cNvPicPr>
          <p:nvPr/>
        </p:nvPicPr>
        <p:blipFill>
          <a:blip r:embed="rId6"/>
          <a:stretch>
            <a:fillRect/>
          </a:stretch>
        </p:blipFill>
        <p:spPr>
          <a:xfrm>
            <a:off x="3152111" y="4430307"/>
            <a:ext cx="1739430" cy="1606258"/>
          </a:xfrm>
          <a:prstGeom prst="rect">
            <a:avLst/>
          </a:prstGeom>
        </p:spPr>
      </p:pic>
      <p:pic>
        <p:nvPicPr>
          <p:cNvPr id="13" name="Picture 12">
            <a:extLst>
              <a:ext uri="{FF2B5EF4-FFF2-40B4-BE49-F238E27FC236}">
                <a16:creationId xmlns:a16="http://schemas.microsoft.com/office/drawing/2014/main" id="{4CA298F7-5087-FA23-621C-FA0323BB79DC}"/>
              </a:ext>
            </a:extLst>
          </p:cNvPr>
          <p:cNvPicPr>
            <a:picLocks noChangeAspect="1"/>
          </p:cNvPicPr>
          <p:nvPr/>
        </p:nvPicPr>
        <p:blipFill>
          <a:blip r:embed="rId7"/>
          <a:stretch>
            <a:fillRect/>
          </a:stretch>
        </p:blipFill>
        <p:spPr>
          <a:xfrm>
            <a:off x="5018219" y="5302432"/>
            <a:ext cx="478570" cy="876901"/>
          </a:xfrm>
          <a:prstGeom prst="rect">
            <a:avLst/>
          </a:prstGeom>
        </p:spPr>
      </p:pic>
      <p:pic>
        <p:nvPicPr>
          <p:cNvPr id="14" name="Picture 13">
            <a:extLst>
              <a:ext uri="{FF2B5EF4-FFF2-40B4-BE49-F238E27FC236}">
                <a16:creationId xmlns:a16="http://schemas.microsoft.com/office/drawing/2014/main" id="{39E3EF15-8BA9-588A-E090-E731FE709668}"/>
              </a:ext>
            </a:extLst>
          </p:cNvPr>
          <p:cNvPicPr>
            <a:picLocks noChangeAspect="1"/>
          </p:cNvPicPr>
          <p:nvPr/>
        </p:nvPicPr>
        <p:blipFill>
          <a:blip r:embed="rId8"/>
          <a:stretch>
            <a:fillRect/>
          </a:stretch>
        </p:blipFill>
        <p:spPr>
          <a:xfrm>
            <a:off x="5046368" y="4464227"/>
            <a:ext cx="398697" cy="838205"/>
          </a:xfrm>
          <a:prstGeom prst="rect">
            <a:avLst/>
          </a:prstGeom>
        </p:spPr>
      </p:pic>
      <p:sp>
        <p:nvSpPr>
          <p:cNvPr id="15" name="TextBox 14">
            <a:extLst>
              <a:ext uri="{FF2B5EF4-FFF2-40B4-BE49-F238E27FC236}">
                <a16:creationId xmlns:a16="http://schemas.microsoft.com/office/drawing/2014/main" id="{AC18C589-7990-2992-F233-02E066C0DAB1}"/>
              </a:ext>
            </a:extLst>
          </p:cNvPr>
          <p:cNvSpPr txBox="1"/>
          <p:nvPr/>
        </p:nvSpPr>
        <p:spPr>
          <a:xfrm>
            <a:off x="3404169" y="6173523"/>
            <a:ext cx="1768561" cy="369332"/>
          </a:xfrm>
          <a:prstGeom prst="rect">
            <a:avLst/>
          </a:prstGeom>
          <a:noFill/>
        </p:spPr>
        <p:txBody>
          <a:bodyPr wrap="none" rtlCol="0">
            <a:spAutoFit/>
          </a:bodyPr>
          <a:lstStyle/>
          <a:p>
            <a:pPr algn="ctr"/>
            <a:r>
              <a:rPr lang="en-US" dirty="0">
                <a:solidFill>
                  <a:srgbClr val="C00000"/>
                </a:solidFill>
              </a:rPr>
              <a:t>Various Batteries</a:t>
            </a:r>
          </a:p>
        </p:txBody>
      </p:sp>
      <p:pic>
        <p:nvPicPr>
          <p:cNvPr id="18" name="Picture 17">
            <a:extLst>
              <a:ext uri="{FF2B5EF4-FFF2-40B4-BE49-F238E27FC236}">
                <a16:creationId xmlns:a16="http://schemas.microsoft.com/office/drawing/2014/main" id="{92B18696-C1F8-D171-B9C4-400BA432E297}"/>
              </a:ext>
            </a:extLst>
          </p:cNvPr>
          <p:cNvPicPr>
            <a:picLocks noChangeAspect="1"/>
          </p:cNvPicPr>
          <p:nvPr/>
        </p:nvPicPr>
        <p:blipFill>
          <a:blip r:embed="rId9"/>
          <a:stretch>
            <a:fillRect/>
          </a:stretch>
        </p:blipFill>
        <p:spPr>
          <a:xfrm>
            <a:off x="19713" y="1"/>
            <a:ext cx="1057974" cy="1086756"/>
          </a:xfrm>
          <a:prstGeom prst="rect">
            <a:avLst/>
          </a:prstGeom>
        </p:spPr>
      </p:pic>
    </p:spTree>
    <p:extLst>
      <p:ext uri="{BB962C8B-B14F-4D97-AF65-F5344CB8AC3E}">
        <p14:creationId xmlns:p14="http://schemas.microsoft.com/office/powerpoint/2010/main" val="226183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394" y="94961"/>
            <a:ext cx="7738952" cy="684357"/>
          </a:xfrm>
        </p:spPr>
        <p:txBody>
          <a:bodyPr>
            <a:normAutofit fontScale="90000"/>
          </a:bodyPr>
          <a:lstStyle/>
          <a:p>
            <a:r>
              <a:rPr lang="en-US" dirty="0"/>
              <a:t>Practice Question #1</a:t>
            </a:r>
          </a:p>
        </p:txBody>
      </p:sp>
      <p:sp>
        <p:nvSpPr>
          <p:cNvPr id="3" name="Content Placeholder 2"/>
          <p:cNvSpPr>
            <a:spLocks noGrp="1"/>
          </p:cNvSpPr>
          <p:nvPr>
            <p:ph idx="1"/>
          </p:nvPr>
        </p:nvSpPr>
        <p:spPr>
          <a:xfrm>
            <a:off x="270264" y="1483847"/>
            <a:ext cx="10515600" cy="3274925"/>
          </a:xfrm>
        </p:spPr>
        <p:txBody>
          <a:bodyPr>
            <a:noAutofit/>
          </a:bodyPr>
          <a:lstStyle/>
          <a:p>
            <a:pPr marL="0" indent="0">
              <a:buNone/>
            </a:pPr>
            <a:r>
              <a:rPr lang="en-US" sz="3600" dirty="0"/>
              <a:t>What are the two power sources for DC voltage?</a:t>
            </a:r>
          </a:p>
          <a:p>
            <a:pPr lvl="1"/>
            <a:r>
              <a:rPr lang="en-US" sz="3600" dirty="0"/>
              <a:t>a. Wall outlet</a:t>
            </a:r>
          </a:p>
          <a:p>
            <a:pPr lvl="1"/>
            <a:r>
              <a:rPr lang="en-US" sz="3600" dirty="0"/>
              <a:t>b. DC Power Supplies</a:t>
            </a:r>
          </a:p>
          <a:p>
            <a:pPr lvl="1"/>
            <a:r>
              <a:rPr lang="en-US" sz="3600" dirty="0"/>
              <a:t>c. Batteries </a:t>
            </a:r>
          </a:p>
          <a:p>
            <a:pPr lvl="1"/>
            <a:r>
              <a:rPr lang="en-US" sz="3600" dirty="0"/>
              <a:t>d. All of the above</a:t>
            </a:r>
          </a:p>
        </p:txBody>
      </p:sp>
      <p:sp>
        <p:nvSpPr>
          <p:cNvPr id="6" name="TextBox 5"/>
          <p:cNvSpPr txBox="1"/>
          <p:nvPr/>
        </p:nvSpPr>
        <p:spPr>
          <a:xfrm>
            <a:off x="5330537" y="4758772"/>
            <a:ext cx="679994" cy="523220"/>
          </a:xfrm>
          <a:prstGeom prst="rect">
            <a:avLst/>
          </a:prstGeom>
          <a:solidFill>
            <a:schemeClr val="bg1"/>
          </a:solidFill>
        </p:spPr>
        <p:txBody>
          <a:bodyPr wrap="none" rtlCol="0">
            <a:spAutoFit/>
          </a:bodyPr>
          <a:lstStyle/>
          <a:p>
            <a:r>
              <a:rPr lang="en-US" sz="1400" b="1" dirty="0"/>
              <a:t>5 Ohm</a:t>
            </a:r>
          </a:p>
          <a:p>
            <a:r>
              <a:rPr lang="en-US" sz="1400" b="1" dirty="0"/>
              <a:t>Load</a:t>
            </a:r>
          </a:p>
        </p:txBody>
      </p:sp>
      <p:sp>
        <p:nvSpPr>
          <p:cNvPr id="5" name="Rectangle 4"/>
          <p:cNvSpPr/>
          <p:nvPr/>
        </p:nvSpPr>
        <p:spPr>
          <a:xfrm>
            <a:off x="5330537" y="4758772"/>
            <a:ext cx="592280" cy="6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394D05-59F0-6B6E-237D-EA7575BC9E83}"/>
              </a:ext>
            </a:extLst>
          </p:cNvPr>
          <p:cNvPicPr>
            <a:picLocks noChangeAspect="1"/>
          </p:cNvPicPr>
          <p:nvPr/>
        </p:nvPicPr>
        <p:blipFill>
          <a:blip r:embed="rId2"/>
          <a:stretch>
            <a:fillRect/>
          </a:stretch>
        </p:blipFill>
        <p:spPr>
          <a:xfrm>
            <a:off x="19713" y="1"/>
            <a:ext cx="1057974" cy="1086756"/>
          </a:xfrm>
          <a:prstGeom prst="rect">
            <a:avLst/>
          </a:prstGeom>
        </p:spPr>
      </p:pic>
    </p:spTree>
    <p:extLst>
      <p:ext uri="{BB962C8B-B14F-4D97-AF65-F5344CB8AC3E}">
        <p14:creationId xmlns:p14="http://schemas.microsoft.com/office/powerpoint/2010/main" val="310027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867" y="1186754"/>
            <a:ext cx="11317111" cy="5584606"/>
          </a:xfrm>
          <a:prstGeom prst="rect">
            <a:avLst/>
          </a:prstGeom>
          <a:noFill/>
        </p:spPr>
        <p:txBody>
          <a:bodyPr wrap="square" rtlCol="0">
            <a:spAutoFit/>
          </a:bodyPr>
          <a:lstStyle/>
          <a:p>
            <a:pPr>
              <a:lnSpc>
                <a:spcPct val="150000"/>
              </a:lnSpc>
            </a:pPr>
            <a:r>
              <a:rPr lang="en-US" sz="2000" dirty="0"/>
              <a:t>After viewing this document, the student should be able to:</a:t>
            </a:r>
          </a:p>
          <a:p>
            <a:pPr>
              <a:lnSpc>
                <a:spcPct val="150000"/>
              </a:lnSpc>
            </a:pPr>
            <a:r>
              <a:rPr lang="en-US" sz="2000" dirty="0"/>
              <a:t>1. Determine what scale the dial should be set for on a digital multi-meter for a specific test.</a:t>
            </a:r>
          </a:p>
          <a:p>
            <a:pPr>
              <a:lnSpc>
                <a:spcPct val="150000"/>
              </a:lnSpc>
            </a:pPr>
            <a:r>
              <a:rPr lang="en-US" sz="2000" dirty="0"/>
              <a:t>2. Explain the different AC and DC voltage sources</a:t>
            </a:r>
          </a:p>
          <a:p>
            <a:pPr>
              <a:lnSpc>
                <a:spcPct val="150000"/>
              </a:lnSpc>
            </a:pPr>
            <a:r>
              <a:rPr lang="en-US" sz="2000" dirty="0"/>
              <a:t>3. Test a solenoid coil with a digital multi-meter, while out of circuit.</a:t>
            </a:r>
          </a:p>
          <a:p>
            <a:pPr>
              <a:lnSpc>
                <a:spcPct val="150000"/>
              </a:lnSpc>
            </a:pPr>
            <a:r>
              <a:rPr lang="en-US" sz="2000" dirty="0"/>
              <a:t>4. Test a N.O. and N.C. pushbutton with a digital multi-meter, while out of circuit.</a:t>
            </a:r>
          </a:p>
          <a:p>
            <a:pPr>
              <a:lnSpc>
                <a:spcPct val="150000"/>
              </a:lnSpc>
            </a:pPr>
            <a:r>
              <a:rPr lang="en-US" sz="2000" dirty="0"/>
              <a:t>5. Measure the resistance of N.O. and N.C. pushbutton and relay contacts</a:t>
            </a:r>
          </a:p>
          <a:p>
            <a:pPr>
              <a:lnSpc>
                <a:spcPct val="150000"/>
              </a:lnSpc>
            </a:pPr>
            <a:r>
              <a:rPr lang="en-US" sz="2000" dirty="0"/>
              <a:t>6. Explain the basic operation of an electro-mechanical relay.</a:t>
            </a:r>
          </a:p>
          <a:p>
            <a:pPr>
              <a:lnSpc>
                <a:spcPct val="150000"/>
              </a:lnSpc>
            </a:pPr>
            <a:r>
              <a:rPr lang="en-US" sz="2000" dirty="0"/>
              <a:t>7. Explain how a N.O. and N.C. relay contact operates in a relay circuit</a:t>
            </a:r>
          </a:p>
          <a:p>
            <a:pPr>
              <a:lnSpc>
                <a:spcPct val="150000"/>
              </a:lnSpc>
            </a:pPr>
            <a:r>
              <a:rPr lang="en-US" sz="2000" dirty="0"/>
              <a:t>8. Explain what a Start/Stop hold-in circuit is in relay logic.</a:t>
            </a:r>
          </a:p>
          <a:p>
            <a:pPr>
              <a:lnSpc>
                <a:spcPct val="150000"/>
              </a:lnSpc>
            </a:pPr>
            <a:r>
              <a:rPr lang="en-US" sz="2000" dirty="0"/>
              <a:t>9. Check the continuity of an open and a closed switch, using an ohmmeter</a:t>
            </a:r>
          </a:p>
          <a:p>
            <a:pPr>
              <a:lnSpc>
                <a:spcPct val="150000"/>
              </a:lnSpc>
            </a:pPr>
            <a:r>
              <a:rPr lang="en-US" sz="2000" dirty="0"/>
              <a:t>10. x</a:t>
            </a:r>
          </a:p>
          <a:p>
            <a:pPr>
              <a:lnSpc>
                <a:spcPct val="150000"/>
              </a:lnSpc>
            </a:pPr>
            <a:endParaRPr lang="en-US" sz="2000" dirty="0"/>
          </a:p>
        </p:txBody>
      </p:sp>
      <p:sp>
        <p:nvSpPr>
          <p:cNvPr id="5" name="TextBox 4"/>
          <p:cNvSpPr txBox="1"/>
          <p:nvPr/>
        </p:nvSpPr>
        <p:spPr>
          <a:xfrm>
            <a:off x="3041979" y="38100"/>
            <a:ext cx="5877956" cy="769441"/>
          </a:xfrm>
          <a:prstGeom prst="rect">
            <a:avLst/>
          </a:prstGeom>
          <a:noFill/>
        </p:spPr>
        <p:txBody>
          <a:bodyPr wrap="none" rtlCol="0">
            <a:spAutoFit/>
          </a:bodyPr>
          <a:lstStyle/>
          <a:p>
            <a:r>
              <a:rPr lang="en-US" sz="4400" dirty="0"/>
              <a:t>Electrical &amp; Motor Basics</a:t>
            </a:r>
          </a:p>
        </p:txBody>
      </p:sp>
      <p:pic>
        <p:nvPicPr>
          <p:cNvPr id="6" name="Picture 5">
            <a:extLst>
              <a:ext uri="{FF2B5EF4-FFF2-40B4-BE49-F238E27FC236}">
                <a16:creationId xmlns:a16="http://schemas.microsoft.com/office/drawing/2014/main" id="{DBAB2559-824A-8547-B81C-71F06C71145A}"/>
              </a:ext>
            </a:extLst>
          </p:cNvPr>
          <p:cNvPicPr>
            <a:picLocks noChangeAspect="1"/>
          </p:cNvPicPr>
          <p:nvPr/>
        </p:nvPicPr>
        <p:blipFill>
          <a:blip r:embed="rId2"/>
          <a:stretch>
            <a:fillRect/>
          </a:stretch>
        </p:blipFill>
        <p:spPr>
          <a:xfrm>
            <a:off x="19713" y="1"/>
            <a:ext cx="1057974" cy="1086756"/>
          </a:xfrm>
          <a:prstGeom prst="rect">
            <a:avLst/>
          </a:prstGeom>
        </p:spPr>
      </p:pic>
    </p:spTree>
    <p:extLst>
      <p:ext uri="{BB962C8B-B14F-4D97-AF65-F5344CB8AC3E}">
        <p14:creationId xmlns:p14="http://schemas.microsoft.com/office/powerpoint/2010/main" val="7287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66" y="94961"/>
            <a:ext cx="8157980" cy="684357"/>
          </a:xfrm>
        </p:spPr>
        <p:txBody>
          <a:bodyPr>
            <a:normAutofit fontScale="90000"/>
          </a:bodyPr>
          <a:lstStyle/>
          <a:p>
            <a:r>
              <a:rPr lang="en-US" dirty="0"/>
              <a:t>The Answer to Practice Question #1</a:t>
            </a:r>
          </a:p>
        </p:txBody>
      </p:sp>
      <p:sp>
        <p:nvSpPr>
          <p:cNvPr id="6" name="TextBox 5"/>
          <p:cNvSpPr txBox="1"/>
          <p:nvPr/>
        </p:nvSpPr>
        <p:spPr>
          <a:xfrm>
            <a:off x="5330537" y="4758772"/>
            <a:ext cx="679994" cy="523220"/>
          </a:xfrm>
          <a:prstGeom prst="rect">
            <a:avLst/>
          </a:prstGeom>
          <a:solidFill>
            <a:schemeClr val="bg1"/>
          </a:solidFill>
        </p:spPr>
        <p:txBody>
          <a:bodyPr wrap="none" rtlCol="0">
            <a:spAutoFit/>
          </a:bodyPr>
          <a:lstStyle/>
          <a:p>
            <a:r>
              <a:rPr lang="en-US" sz="1400" b="1" dirty="0"/>
              <a:t>5 Ohm</a:t>
            </a:r>
          </a:p>
          <a:p>
            <a:r>
              <a:rPr lang="en-US" sz="1400" b="1" dirty="0"/>
              <a:t>Load</a:t>
            </a:r>
          </a:p>
        </p:txBody>
      </p:sp>
      <p:sp>
        <p:nvSpPr>
          <p:cNvPr id="5" name="Rectangle 4"/>
          <p:cNvSpPr/>
          <p:nvPr/>
        </p:nvSpPr>
        <p:spPr>
          <a:xfrm>
            <a:off x="5330537" y="4758772"/>
            <a:ext cx="592280" cy="6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10531" y="3977899"/>
            <a:ext cx="6015319" cy="2677656"/>
          </a:xfrm>
          <a:prstGeom prst="rect">
            <a:avLst/>
          </a:prstGeom>
          <a:noFill/>
        </p:spPr>
        <p:txBody>
          <a:bodyPr wrap="square" rtlCol="0">
            <a:spAutoFit/>
          </a:bodyPr>
          <a:lstStyle/>
          <a:p>
            <a:r>
              <a:rPr lang="en-US" sz="2400" b="1" i="1" dirty="0">
                <a:solidFill>
                  <a:srgbClr val="0070C0"/>
                </a:solidFill>
              </a:rPr>
              <a:t>Explanation</a:t>
            </a:r>
            <a:r>
              <a:rPr lang="en-US" sz="2400" dirty="0">
                <a:solidFill>
                  <a:srgbClr val="0070C0"/>
                </a:solidFill>
              </a:rPr>
              <a:t>: The two sources for DC power is batteries and power supplies.  Many devices have their own internal power supplies such as variable frequency drives.  Incoming AC power is converted to DC power within a VFD.  Batteries are used in many industrial applications.</a:t>
            </a:r>
          </a:p>
        </p:txBody>
      </p:sp>
      <p:sp>
        <p:nvSpPr>
          <p:cNvPr id="9" name="Content Placeholder 2">
            <a:extLst>
              <a:ext uri="{FF2B5EF4-FFF2-40B4-BE49-F238E27FC236}">
                <a16:creationId xmlns:a16="http://schemas.microsoft.com/office/drawing/2014/main" id="{666E3FE5-9BF6-4014-BBEA-E3415C53FE31}"/>
              </a:ext>
            </a:extLst>
          </p:cNvPr>
          <p:cNvSpPr>
            <a:spLocks noGrp="1"/>
          </p:cNvSpPr>
          <p:nvPr>
            <p:ph idx="1"/>
          </p:nvPr>
        </p:nvSpPr>
        <p:spPr>
          <a:xfrm>
            <a:off x="289858" y="1384143"/>
            <a:ext cx="10515600" cy="3053945"/>
          </a:xfrm>
        </p:spPr>
        <p:txBody>
          <a:bodyPr>
            <a:noAutofit/>
          </a:bodyPr>
          <a:lstStyle/>
          <a:p>
            <a:pPr marL="0" indent="0">
              <a:buNone/>
            </a:pPr>
            <a:r>
              <a:rPr lang="en-US" sz="3600" dirty="0"/>
              <a:t>What are the two power sources for DC voltage?</a:t>
            </a:r>
          </a:p>
          <a:p>
            <a:pPr lvl="1"/>
            <a:r>
              <a:rPr lang="en-US" sz="3600" dirty="0"/>
              <a:t>a. Wall outlet</a:t>
            </a:r>
          </a:p>
          <a:p>
            <a:pPr lvl="1"/>
            <a:r>
              <a:rPr lang="en-US" sz="3600" dirty="0"/>
              <a:t>b. </a:t>
            </a:r>
            <a:r>
              <a:rPr lang="en-US" sz="3600" b="1" dirty="0"/>
              <a:t>DC Power Supplies</a:t>
            </a:r>
          </a:p>
          <a:p>
            <a:pPr lvl="1"/>
            <a:r>
              <a:rPr lang="en-US" sz="3600" dirty="0"/>
              <a:t>c. </a:t>
            </a:r>
            <a:r>
              <a:rPr lang="en-US" sz="3600" b="1" dirty="0"/>
              <a:t>Batteries </a:t>
            </a:r>
          </a:p>
          <a:p>
            <a:pPr lvl="1"/>
            <a:r>
              <a:rPr lang="en-US" sz="3600" dirty="0"/>
              <a:t>d. All of the above</a:t>
            </a:r>
          </a:p>
        </p:txBody>
      </p:sp>
      <p:pic>
        <p:nvPicPr>
          <p:cNvPr id="11" name="Picture 10">
            <a:extLst>
              <a:ext uri="{FF2B5EF4-FFF2-40B4-BE49-F238E27FC236}">
                <a16:creationId xmlns:a16="http://schemas.microsoft.com/office/drawing/2014/main" id="{A6F45132-94C7-4A41-9625-4665FD653949}"/>
              </a:ext>
            </a:extLst>
          </p:cNvPr>
          <p:cNvPicPr>
            <a:picLocks noChangeAspect="1"/>
          </p:cNvPicPr>
          <p:nvPr/>
        </p:nvPicPr>
        <p:blipFill>
          <a:blip r:embed="rId2"/>
          <a:stretch>
            <a:fillRect/>
          </a:stretch>
        </p:blipFill>
        <p:spPr>
          <a:xfrm>
            <a:off x="166150" y="4797468"/>
            <a:ext cx="2021697" cy="1866914"/>
          </a:xfrm>
          <a:prstGeom prst="rect">
            <a:avLst/>
          </a:prstGeom>
        </p:spPr>
      </p:pic>
      <p:pic>
        <p:nvPicPr>
          <p:cNvPr id="12" name="Picture 11">
            <a:extLst>
              <a:ext uri="{FF2B5EF4-FFF2-40B4-BE49-F238E27FC236}">
                <a16:creationId xmlns:a16="http://schemas.microsoft.com/office/drawing/2014/main" id="{0ED75E79-1C41-4C05-9C8B-72D2169152BB}"/>
              </a:ext>
            </a:extLst>
          </p:cNvPr>
          <p:cNvPicPr>
            <a:picLocks noChangeAspect="1"/>
          </p:cNvPicPr>
          <p:nvPr/>
        </p:nvPicPr>
        <p:blipFill>
          <a:blip r:embed="rId3"/>
          <a:stretch>
            <a:fillRect/>
          </a:stretch>
        </p:blipFill>
        <p:spPr>
          <a:xfrm>
            <a:off x="2531664" y="4438088"/>
            <a:ext cx="572334" cy="1048708"/>
          </a:xfrm>
          <a:prstGeom prst="rect">
            <a:avLst/>
          </a:prstGeom>
        </p:spPr>
      </p:pic>
      <p:pic>
        <p:nvPicPr>
          <p:cNvPr id="13" name="Picture 12">
            <a:extLst>
              <a:ext uri="{FF2B5EF4-FFF2-40B4-BE49-F238E27FC236}">
                <a16:creationId xmlns:a16="http://schemas.microsoft.com/office/drawing/2014/main" id="{DBB6601A-2E40-4120-BD3D-728C5B14E233}"/>
              </a:ext>
            </a:extLst>
          </p:cNvPr>
          <p:cNvPicPr>
            <a:picLocks noChangeAspect="1"/>
          </p:cNvPicPr>
          <p:nvPr/>
        </p:nvPicPr>
        <p:blipFill>
          <a:blip r:embed="rId4"/>
          <a:stretch>
            <a:fillRect/>
          </a:stretch>
        </p:blipFill>
        <p:spPr>
          <a:xfrm>
            <a:off x="2572366" y="5730925"/>
            <a:ext cx="490931" cy="1032114"/>
          </a:xfrm>
          <a:prstGeom prst="rect">
            <a:avLst/>
          </a:prstGeom>
        </p:spPr>
      </p:pic>
      <p:pic>
        <p:nvPicPr>
          <p:cNvPr id="14" name="Picture 13">
            <a:extLst>
              <a:ext uri="{FF2B5EF4-FFF2-40B4-BE49-F238E27FC236}">
                <a16:creationId xmlns:a16="http://schemas.microsoft.com/office/drawing/2014/main" id="{5386D04C-092C-4C0D-B63D-52D17C91C618}"/>
              </a:ext>
            </a:extLst>
          </p:cNvPr>
          <p:cNvPicPr>
            <a:picLocks noChangeAspect="1"/>
          </p:cNvPicPr>
          <p:nvPr/>
        </p:nvPicPr>
        <p:blipFill>
          <a:blip r:embed="rId5"/>
          <a:stretch>
            <a:fillRect/>
          </a:stretch>
        </p:blipFill>
        <p:spPr>
          <a:xfrm>
            <a:off x="3655116" y="4438088"/>
            <a:ext cx="1606553" cy="2419912"/>
          </a:xfrm>
          <a:prstGeom prst="rect">
            <a:avLst/>
          </a:prstGeom>
        </p:spPr>
      </p:pic>
      <p:pic>
        <p:nvPicPr>
          <p:cNvPr id="15" name="Picture 14">
            <a:extLst>
              <a:ext uri="{FF2B5EF4-FFF2-40B4-BE49-F238E27FC236}">
                <a16:creationId xmlns:a16="http://schemas.microsoft.com/office/drawing/2014/main" id="{1DA5A668-E59B-B519-94ED-CB2DA7556BFF}"/>
              </a:ext>
            </a:extLst>
          </p:cNvPr>
          <p:cNvPicPr>
            <a:picLocks noChangeAspect="1"/>
          </p:cNvPicPr>
          <p:nvPr/>
        </p:nvPicPr>
        <p:blipFill>
          <a:blip r:embed="rId6"/>
          <a:stretch>
            <a:fillRect/>
          </a:stretch>
        </p:blipFill>
        <p:spPr>
          <a:xfrm>
            <a:off x="19713" y="1"/>
            <a:ext cx="1057974" cy="1086756"/>
          </a:xfrm>
          <a:prstGeom prst="rect">
            <a:avLst/>
          </a:prstGeom>
        </p:spPr>
      </p:pic>
    </p:spTree>
    <p:extLst>
      <p:ext uri="{BB962C8B-B14F-4D97-AF65-F5344CB8AC3E}">
        <p14:creationId xmlns:p14="http://schemas.microsoft.com/office/powerpoint/2010/main" val="2173004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182" y="94961"/>
            <a:ext cx="7471163" cy="684357"/>
          </a:xfrm>
        </p:spPr>
        <p:txBody>
          <a:bodyPr>
            <a:normAutofit fontScale="90000"/>
          </a:bodyPr>
          <a:lstStyle/>
          <a:p>
            <a:r>
              <a:rPr lang="en-US" dirty="0"/>
              <a:t>Practice Question #2</a:t>
            </a:r>
          </a:p>
        </p:txBody>
      </p:sp>
      <p:sp>
        <p:nvSpPr>
          <p:cNvPr id="3" name="Content Placeholder 2"/>
          <p:cNvSpPr>
            <a:spLocks noGrp="1"/>
          </p:cNvSpPr>
          <p:nvPr>
            <p:ph idx="1"/>
          </p:nvPr>
        </p:nvSpPr>
        <p:spPr>
          <a:xfrm>
            <a:off x="466206" y="1402773"/>
            <a:ext cx="10515600" cy="3274925"/>
          </a:xfrm>
        </p:spPr>
        <p:txBody>
          <a:bodyPr>
            <a:noAutofit/>
          </a:bodyPr>
          <a:lstStyle/>
          <a:p>
            <a:pPr marL="0" indent="0">
              <a:buNone/>
            </a:pPr>
            <a:r>
              <a:rPr lang="en-US" sz="3600" dirty="0"/>
              <a:t>What would be the voltage measured on a standard outlet used at home?</a:t>
            </a:r>
          </a:p>
          <a:p>
            <a:pPr lvl="1"/>
            <a:r>
              <a:rPr lang="en-US" sz="3600" dirty="0"/>
              <a:t>a. 60 VAC</a:t>
            </a:r>
          </a:p>
          <a:p>
            <a:pPr lvl="1"/>
            <a:r>
              <a:rPr lang="en-US" sz="3600" dirty="0"/>
              <a:t>b. 120 VAC</a:t>
            </a:r>
          </a:p>
          <a:p>
            <a:pPr lvl="1"/>
            <a:r>
              <a:rPr lang="en-US" sz="3600" dirty="0"/>
              <a:t>c. 120VDC</a:t>
            </a:r>
          </a:p>
          <a:p>
            <a:pPr lvl="1"/>
            <a:r>
              <a:rPr lang="en-US" sz="3600" dirty="0"/>
              <a:t>d. 208 VAC</a:t>
            </a:r>
          </a:p>
        </p:txBody>
      </p:sp>
      <p:sp>
        <p:nvSpPr>
          <p:cNvPr id="6" name="TextBox 5"/>
          <p:cNvSpPr txBox="1"/>
          <p:nvPr/>
        </p:nvSpPr>
        <p:spPr>
          <a:xfrm>
            <a:off x="5330537" y="4758772"/>
            <a:ext cx="679994" cy="523220"/>
          </a:xfrm>
          <a:prstGeom prst="rect">
            <a:avLst/>
          </a:prstGeom>
          <a:solidFill>
            <a:schemeClr val="bg1"/>
          </a:solidFill>
        </p:spPr>
        <p:txBody>
          <a:bodyPr wrap="none" rtlCol="0">
            <a:spAutoFit/>
          </a:bodyPr>
          <a:lstStyle/>
          <a:p>
            <a:r>
              <a:rPr lang="en-US" sz="1400" b="1" dirty="0"/>
              <a:t>5 Ohm</a:t>
            </a:r>
          </a:p>
          <a:p>
            <a:r>
              <a:rPr lang="en-US" sz="1400" b="1" dirty="0"/>
              <a:t>Load</a:t>
            </a:r>
          </a:p>
        </p:txBody>
      </p:sp>
      <p:sp>
        <p:nvSpPr>
          <p:cNvPr id="5" name="Rectangle 4"/>
          <p:cNvSpPr/>
          <p:nvPr/>
        </p:nvSpPr>
        <p:spPr>
          <a:xfrm>
            <a:off x="5330537" y="4758772"/>
            <a:ext cx="592280" cy="6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FB709D-2E63-1C86-1E69-D9C080117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27" y="4895391"/>
            <a:ext cx="1263783" cy="1916506"/>
          </a:xfrm>
          <a:prstGeom prst="rect">
            <a:avLst/>
          </a:prstGeom>
        </p:spPr>
      </p:pic>
      <p:pic>
        <p:nvPicPr>
          <p:cNvPr id="8" name="Picture 7">
            <a:extLst>
              <a:ext uri="{FF2B5EF4-FFF2-40B4-BE49-F238E27FC236}">
                <a16:creationId xmlns:a16="http://schemas.microsoft.com/office/drawing/2014/main" id="{05A56554-489C-AFD0-6C33-CE7A1A46B1DE}"/>
              </a:ext>
            </a:extLst>
          </p:cNvPr>
          <p:cNvPicPr>
            <a:picLocks noChangeAspect="1"/>
          </p:cNvPicPr>
          <p:nvPr/>
        </p:nvPicPr>
        <p:blipFill>
          <a:blip r:embed="rId3"/>
          <a:stretch>
            <a:fillRect/>
          </a:stretch>
        </p:blipFill>
        <p:spPr>
          <a:xfrm>
            <a:off x="19713" y="1"/>
            <a:ext cx="1057974" cy="1086756"/>
          </a:xfrm>
          <a:prstGeom prst="rect">
            <a:avLst/>
          </a:prstGeom>
        </p:spPr>
      </p:pic>
    </p:spTree>
    <p:extLst>
      <p:ext uri="{BB962C8B-B14F-4D97-AF65-F5344CB8AC3E}">
        <p14:creationId xmlns:p14="http://schemas.microsoft.com/office/powerpoint/2010/main" val="106442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182" y="94961"/>
            <a:ext cx="7471163" cy="684357"/>
          </a:xfrm>
        </p:spPr>
        <p:txBody>
          <a:bodyPr>
            <a:normAutofit fontScale="90000"/>
          </a:bodyPr>
          <a:lstStyle/>
          <a:p>
            <a:r>
              <a:rPr lang="en-US" dirty="0"/>
              <a:t>Answer to Practice Question #2</a:t>
            </a:r>
          </a:p>
        </p:txBody>
      </p:sp>
      <p:sp>
        <p:nvSpPr>
          <p:cNvPr id="3" name="Content Placeholder 2"/>
          <p:cNvSpPr>
            <a:spLocks noGrp="1"/>
          </p:cNvSpPr>
          <p:nvPr>
            <p:ph idx="1"/>
          </p:nvPr>
        </p:nvSpPr>
        <p:spPr>
          <a:xfrm>
            <a:off x="466206" y="1402773"/>
            <a:ext cx="10515600" cy="3274925"/>
          </a:xfrm>
        </p:spPr>
        <p:txBody>
          <a:bodyPr>
            <a:noAutofit/>
          </a:bodyPr>
          <a:lstStyle/>
          <a:p>
            <a:pPr marL="0" indent="0">
              <a:buNone/>
            </a:pPr>
            <a:r>
              <a:rPr lang="en-US" sz="3600" dirty="0"/>
              <a:t>What would be the voltage measured on a standard outlet used at home?</a:t>
            </a:r>
          </a:p>
          <a:p>
            <a:pPr lvl="1"/>
            <a:r>
              <a:rPr lang="en-US" sz="3600" dirty="0"/>
              <a:t>a. 60 VAC</a:t>
            </a:r>
          </a:p>
          <a:p>
            <a:pPr lvl="1"/>
            <a:r>
              <a:rPr lang="en-US" sz="3600" dirty="0"/>
              <a:t>b. </a:t>
            </a:r>
            <a:r>
              <a:rPr lang="en-US" sz="3600" b="1" dirty="0"/>
              <a:t>120 VAC</a:t>
            </a:r>
          </a:p>
          <a:p>
            <a:pPr lvl="1"/>
            <a:r>
              <a:rPr lang="en-US" sz="3600" dirty="0"/>
              <a:t>c. 120VDC</a:t>
            </a:r>
          </a:p>
          <a:p>
            <a:pPr lvl="1"/>
            <a:r>
              <a:rPr lang="en-US" sz="3600" dirty="0"/>
              <a:t>d. 208 VAC</a:t>
            </a:r>
          </a:p>
        </p:txBody>
      </p:sp>
      <p:sp>
        <p:nvSpPr>
          <p:cNvPr id="6" name="TextBox 5"/>
          <p:cNvSpPr txBox="1"/>
          <p:nvPr/>
        </p:nvSpPr>
        <p:spPr>
          <a:xfrm>
            <a:off x="5330537" y="4758772"/>
            <a:ext cx="679994" cy="523220"/>
          </a:xfrm>
          <a:prstGeom prst="rect">
            <a:avLst/>
          </a:prstGeom>
          <a:solidFill>
            <a:schemeClr val="bg1"/>
          </a:solidFill>
        </p:spPr>
        <p:txBody>
          <a:bodyPr wrap="none" rtlCol="0">
            <a:spAutoFit/>
          </a:bodyPr>
          <a:lstStyle/>
          <a:p>
            <a:r>
              <a:rPr lang="en-US" sz="1400" b="1" dirty="0"/>
              <a:t>5 Ohm</a:t>
            </a:r>
          </a:p>
          <a:p>
            <a:r>
              <a:rPr lang="en-US" sz="1400" b="1" dirty="0"/>
              <a:t>Load</a:t>
            </a:r>
          </a:p>
        </p:txBody>
      </p:sp>
      <p:sp>
        <p:nvSpPr>
          <p:cNvPr id="5" name="Rectangle 4"/>
          <p:cNvSpPr/>
          <p:nvPr/>
        </p:nvSpPr>
        <p:spPr>
          <a:xfrm>
            <a:off x="5330537" y="4758772"/>
            <a:ext cx="592280" cy="6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FB709D-2E63-1C86-1E69-D9C080117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27" y="4895391"/>
            <a:ext cx="1263783" cy="1916506"/>
          </a:xfrm>
          <a:prstGeom prst="rect">
            <a:avLst/>
          </a:prstGeom>
        </p:spPr>
      </p:pic>
      <p:pic>
        <p:nvPicPr>
          <p:cNvPr id="8" name="Picture 7">
            <a:extLst>
              <a:ext uri="{FF2B5EF4-FFF2-40B4-BE49-F238E27FC236}">
                <a16:creationId xmlns:a16="http://schemas.microsoft.com/office/drawing/2014/main" id="{05A56554-489C-AFD0-6C33-CE7A1A46B1DE}"/>
              </a:ext>
            </a:extLst>
          </p:cNvPr>
          <p:cNvPicPr>
            <a:picLocks noChangeAspect="1"/>
          </p:cNvPicPr>
          <p:nvPr/>
        </p:nvPicPr>
        <p:blipFill>
          <a:blip r:embed="rId3"/>
          <a:stretch>
            <a:fillRect/>
          </a:stretch>
        </p:blipFill>
        <p:spPr>
          <a:xfrm>
            <a:off x="19713" y="1"/>
            <a:ext cx="1057974" cy="1086756"/>
          </a:xfrm>
          <a:prstGeom prst="rect">
            <a:avLst/>
          </a:prstGeom>
        </p:spPr>
      </p:pic>
      <p:sp>
        <p:nvSpPr>
          <p:cNvPr id="9" name="TextBox 8">
            <a:extLst>
              <a:ext uri="{FF2B5EF4-FFF2-40B4-BE49-F238E27FC236}">
                <a16:creationId xmlns:a16="http://schemas.microsoft.com/office/drawing/2014/main" id="{A9874F2F-13FC-BC3A-DA9B-C9239332850F}"/>
              </a:ext>
            </a:extLst>
          </p:cNvPr>
          <p:cNvSpPr txBox="1"/>
          <p:nvPr/>
        </p:nvSpPr>
        <p:spPr>
          <a:xfrm>
            <a:off x="4800600" y="4460668"/>
            <a:ext cx="4283529" cy="1631216"/>
          </a:xfrm>
          <a:prstGeom prst="rect">
            <a:avLst/>
          </a:prstGeom>
          <a:noFill/>
        </p:spPr>
        <p:txBody>
          <a:bodyPr wrap="square">
            <a:spAutoFit/>
          </a:bodyPr>
          <a:lstStyle/>
          <a:p>
            <a:r>
              <a:rPr lang="en-US" sz="2000" b="1" i="1" dirty="0">
                <a:solidFill>
                  <a:srgbClr val="0070C0"/>
                </a:solidFill>
              </a:rPr>
              <a:t>Explanation</a:t>
            </a:r>
            <a:r>
              <a:rPr lang="en-US" sz="2000" dirty="0">
                <a:solidFill>
                  <a:srgbClr val="0070C0"/>
                </a:solidFill>
              </a:rPr>
              <a:t>: A standard outlet (also called a duplex receptacle) found in your home, office or industrial environment is 120Vac.  The outlet shown is also rated at 15 amps.</a:t>
            </a:r>
            <a:endParaRPr lang="en-US" sz="2000" dirty="0"/>
          </a:p>
        </p:txBody>
      </p:sp>
    </p:spTree>
    <p:extLst>
      <p:ext uri="{BB962C8B-B14F-4D97-AF65-F5344CB8AC3E}">
        <p14:creationId xmlns:p14="http://schemas.microsoft.com/office/powerpoint/2010/main" val="282028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8844" y="964195"/>
            <a:ext cx="3926772" cy="4801314"/>
          </a:xfrm>
          <a:prstGeom prst="rect">
            <a:avLst/>
          </a:prstGeom>
          <a:noFill/>
        </p:spPr>
        <p:txBody>
          <a:bodyPr wrap="square" rtlCol="0">
            <a:spAutoFit/>
          </a:bodyPr>
          <a:lstStyle/>
          <a:p>
            <a:r>
              <a:rPr lang="en-US" dirty="0">
                <a:solidFill>
                  <a:srgbClr val="0070C0"/>
                </a:solidFill>
              </a:rPr>
              <a:t>This is the </a:t>
            </a:r>
            <a:r>
              <a:rPr lang="en-US" dirty="0" err="1">
                <a:solidFill>
                  <a:srgbClr val="0070C0"/>
                </a:solidFill>
              </a:rPr>
              <a:t>Amatrol</a:t>
            </a:r>
            <a:r>
              <a:rPr lang="en-US" dirty="0">
                <a:solidFill>
                  <a:srgbClr val="0070C0"/>
                </a:solidFill>
              </a:rPr>
              <a:t> Motor Control training unit found in the Advanced Manufacturing lab at South Ark CC.  The students will use this training unit to perform their lab exercises and their practical (hands-on) assessments for the course.  </a:t>
            </a:r>
          </a:p>
          <a:p>
            <a:r>
              <a:rPr lang="en-US" dirty="0">
                <a:solidFill>
                  <a:srgbClr val="0070C0"/>
                </a:solidFill>
              </a:rPr>
              <a:t>This unit is powered with a 208Vac three phase power feed, which is used to power a 24 Vdc power supply on the unit.  This course will focus on using only the 24 Vdc power.</a:t>
            </a:r>
          </a:p>
          <a:p>
            <a:endParaRPr lang="en-US" dirty="0">
              <a:solidFill>
                <a:srgbClr val="0070C0"/>
              </a:solidFill>
            </a:endParaRPr>
          </a:p>
          <a:p>
            <a:r>
              <a:rPr lang="en-US" dirty="0">
                <a:solidFill>
                  <a:srgbClr val="0070C0"/>
                </a:solidFill>
              </a:rPr>
              <a:t>It is important when working in the lab to wear safety glasses even if the circuit is not powered.  </a:t>
            </a:r>
          </a:p>
          <a:p>
            <a:endParaRPr lang="en-US" dirty="0">
              <a:solidFill>
                <a:srgbClr val="0070C0"/>
              </a:solidFill>
            </a:endParaRPr>
          </a:p>
        </p:txBody>
      </p:sp>
      <p:sp>
        <p:nvSpPr>
          <p:cNvPr id="6" name="TextBox 5"/>
          <p:cNvSpPr txBox="1"/>
          <p:nvPr/>
        </p:nvSpPr>
        <p:spPr>
          <a:xfrm>
            <a:off x="2452977" y="59872"/>
            <a:ext cx="7668189" cy="707886"/>
          </a:xfrm>
          <a:prstGeom prst="rect">
            <a:avLst/>
          </a:prstGeom>
          <a:noFill/>
        </p:spPr>
        <p:txBody>
          <a:bodyPr wrap="none" rtlCol="0">
            <a:spAutoFit/>
          </a:bodyPr>
          <a:lstStyle/>
          <a:p>
            <a:r>
              <a:rPr lang="en-US" sz="4000" dirty="0">
                <a:solidFill>
                  <a:srgbClr val="0070C0"/>
                </a:solidFill>
              </a:rPr>
              <a:t>Motor Control System Training Unit:</a:t>
            </a:r>
          </a:p>
        </p:txBody>
      </p:sp>
      <p:pic>
        <p:nvPicPr>
          <p:cNvPr id="13" name="Picture 12">
            <a:extLst>
              <a:ext uri="{FF2B5EF4-FFF2-40B4-BE49-F238E27FC236}">
                <a16:creationId xmlns:a16="http://schemas.microsoft.com/office/drawing/2014/main" id="{55F42B9D-D0E8-D37C-E17C-F7DCC668B14E}"/>
              </a:ext>
            </a:extLst>
          </p:cNvPr>
          <p:cNvPicPr>
            <a:picLocks noChangeAspect="1"/>
          </p:cNvPicPr>
          <p:nvPr/>
        </p:nvPicPr>
        <p:blipFill>
          <a:blip r:embed="rId2"/>
          <a:stretch>
            <a:fillRect/>
          </a:stretch>
        </p:blipFill>
        <p:spPr>
          <a:xfrm>
            <a:off x="62840" y="1211700"/>
            <a:ext cx="7781455" cy="5374158"/>
          </a:xfrm>
          <a:prstGeom prst="rect">
            <a:avLst/>
          </a:prstGeom>
        </p:spPr>
      </p:pic>
      <p:pic>
        <p:nvPicPr>
          <p:cNvPr id="7" name="Picture 6">
            <a:extLst>
              <a:ext uri="{FF2B5EF4-FFF2-40B4-BE49-F238E27FC236}">
                <a16:creationId xmlns:a16="http://schemas.microsoft.com/office/drawing/2014/main" id="{6ACB3177-37AD-2330-EB46-FB7B4256E283}"/>
              </a:ext>
            </a:extLst>
          </p:cNvPr>
          <p:cNvPicPr>
            <a:picLocks noChangeAspect="1"/>
          </p:cNvPicPr>
          <p:nvPr/>
        </p:nvPicPr>
        <p:blipFill>
          <a:blip r:embed="rId3"/>
          <a:stretch>
            <a:fillRect/>
          </a:stretch>
        </p:blipFill>
        <p:spPr>
          <a:xfrm>
            <a:off x="19713" y="1"/>
            <a:ext cx="1057974" cy="1086756"/>
          </a:xfrm>
          <a:prstGeom prst="rect">
            <a:avLst/>
          </a:prstGeom>
        </p:spPr>
      </p:pic>
    </p:spTree>
    <p:extLst>
      <p:ext uri="{BB962C8B-B14F-4D97-AF65-F5344CB8AC3E}">
        <p14:creationId xmlns:p14="http://schemas.microsoft.com/office/powerpoint/2010/main" val="271182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03016" y="638016"/>
            <a:ext cx="5770402" cy="5355312"/>
          </a:xfrm>
          <a:prstGeom prst="rect">
            <a:avLst/>
          </a:prstGeom>
          <a:noFill/>
        </p:spPr>
        <p:txBody>
          <a:bodyPr wrap="square" rtlCol="0">
            <a:spAutoFit/>
          </a:bodyPr>
          <a:lstStyle/>
          <a:p>
            <a:r>
              <a:rPr lang="en-US" dirty="0">
                <a:solidFill>
                  <a:srgbClr val="0070C0"/>
                </a:solidFill>
              </a:rPr>
              <a:t>The lower left graphic shows the symbol for a solenoid coil on an electrical print.  </a:t>
            </a:r>
          </a:p>
          <a:p>
            <a:endParaRPr lang="en-US" dirty="0">
              <a:solidFill>
                <a:srgbClr val="0070C0"/>
              </a:solidFill>
            </a:endParaRPr>
          </a:p>
          <a:p>
            <a:r>
              <a:rPr lang="en-US" dirty="0">
                <a:solidFill>
                  <a:srgbClr val="0070C0"/>
                </a:solidFill>
              </a:rPr>
              <a:t>This example shows a 2-way valve (2 ports).  It is a valve that opens or closes off the flow of air, fluid, gas, etc.</a:t>
            </a:r>
          </a:p>
          <a:p>
            <a:endParaRPr lang="en-US" dirty="0">
              <a:solidFill>
                <a:srgbClr val="0070C0"/>
              </a:solidFill>
            </a:endParaRPr>
          </a:p>
          <a:p>
            <a:r>
              <a:rPr lang="en-US" dirty="0">
                <a:solidFill>
                  <a:srgbClr val="0070C0"/>
                </a:solidFill>
              </a:rPr>
              <a:t>The most important thing about these valves is that they have 2 parts:  The valve (spring and plunger) that is actuated by the magnetic force of an electric solenoid.  This type is termed an ASCO (manufacturer), red hat, due to the red cap.  The cap is removed with a screwdriver, then the coil can be removed.  If the device is on, you will feel the magnetism with a screwdriver.  Sometimes the coil is bad (it opens), or the plunger sticks and must be replaced.</a:t>
            </a:r>
          </a:p>
          <a:p>
            <a:endParaRPr lang="en-US" dirty="0">
              <a:solidFill>
                <a:srgbClr val="0070C0"/>
              </a:solidFill>
            </a:endParaRPr>
          </a:p>
          <a:p>
            <a:r>
              <a:rPr lang="en-US" dirty="0">
                <a:solidFill>
                  <a:srgbClr val="0070C0"/>
                </a:solidFill>
              </a:rPr>
              <a:t>An important thing to remember is that if the coil is 120Vac</a:t>
            </a:r>
            <a:r>
              <a:rPr lang="en-US">
                <a:solidFill>
                  <a:srgbClr val="0070C0"/>
                </a:solidFill>
              </a:rPr>
              <a:t>, is </a:t>
            </a:r>
            <a:r>
              <a:rPr lang="en-US" dirty="0">
                <a:solidFill>
                  <a:srgbClr val="0070C0"/>
                </a:solidFill>
              </a:rPr>
              <a:t>removed from the valve with power still on, a screwdriver must be inserted into the opening in the coil to keep the coil from burning up.  No need to do this with a 24Vdc coil.</a:t>
            </a:r>
          </a:p>
        </p:txBody>
      </p:sp>
      <p:sp>
        <p:nvSpPr>
          <p:cNvPr id="6" name="TextBox 5"/>
          <p:cNvSpPr txBox="1"/>
          <p:nvPr/>
        </p:nvSpPr>
        <p:spPr>
          <a:xfrm>
            <a:off x="3041563" y="-6306"/>
            <a:ext cx="3021981" cy="707886"/>
          </a:xfrm>
          <a:prstGeom prst="rect">
            <a:avLst/>
          </a:prstGeom>
          <a:noFill/>
        </p:spPr>
        <p:txBody>
          <a:bodyPr wrap="none" rtlCol="0">
            <a:spAutoFit/>
          </a:bodyPr>
          <a:lstStyle/>
          <a:p>
            <a:r>
              <a:rPr lang="en-US" sz="4000" dirty="0">
                <a:solidFill>
                  <a:srgbClr val="0070C0"/>
                </a:solidFill>
              </a:rPr>
              <a:t>Solenoid Coil:</a:t>
            </a:r>
          </a:p>
        </p:txBody>
      </p:sp>
      <p:pic>
        <p:nvPicPr>
          <p:cNvPr id="3" name="Picture 2"/>
          <p:cNvPicPr>
            <a:picLocks noChangeAspect="1"/>
          </p:cNvPicPr>
          <p:nvPr/>
        </p:nvPicPr>
        <p:blipFill>
          <a:blip r:embed="rId2"/>
          <a:stretch>
            <a:fillRect/>
          </a:stretch>
        </p:blipFill>
        <p:spPr>
          <a:xfrm>
            <a:off x="4121677" y="4889395"/>
            <a:ext cx="1642122" cy="1866899"/>
          </a:xfrm>
          <a:prstGeom prst="rect">
            <a:avLst/>
          </a:prstGeom>
        </p:spPr>
      </p:pic>
      <p:sp>
        <p:nvSpPr>
          <p:cNvPr id="7" name="TextBox 6"/>
          <p:cNvSpPr txBox="1"/>
          <p:nvPr/>
        </p:nvSpPr>
        <p:spPr>
          <a:xfrm>
            <a:off x="256869" y="5963173"/>
            <a:ext cx="1886991" cy="646331"/>
          </a:xfrm>
          <a:prstGeom prst="rect">
            <a:avLst/>
          </a:prstGeom>
          <a:noFill/>
        </p:spPr>
        <p:txBody>
          <a:bodyPr wrap="none" rtlCol="0">
            <a:spAutoFit/>
          </a:bodyPr>
          <a:lstStyle/>
          <a:p>
            <a:pPr algn="ctr"/>
            <a:r>
              <a:rPr lang="en-US" dirty="0">
                <a:solidFill>
                  <a:srgbClr val="C00000"/>
                </a:solidFill>
              </a:rPr>
              <a:t>Electrical Symbol </a:t>
            </a:r>
          </a:p>
          <a:p>
            <a:pPr algn="ctr"/>
            <a:r>
              <a:rPr lang="en-US" dirty="0">
                <a:solidFill>
                  <a:srgbClr val="C00000"/>
                </a:solidFill>
              </a:rPr>
              <a:t>for a Solenoid Coil</a:t>
            </a:r>
          </a:p>
        </p:txBody>
      </p:sp>
      <p:sp>
        <p:nvSpPr>
          <p:cNvPr id="8" name="TextBox 7"/>
          <p:cNvSpPr txBox="1"/>
          <p:nvPr/>
        </p:nvSpPr>
        <p:spPr>
          <a:xfrm>
            <a:off x="2839848" y="5214398"/>
            <a:ext cx="1402948" cy="369332"/>
          </a:xfrm>
          <a:prstGeom prst="rect">
            <a:avLst/>
          </a:prstGeom>
          <a:noFill/>
        </p:spPr>
        <p:txBody>
          <a:bodyPr wrap="none" rtlCol="0">
            <a:spAutoFit/>
          </a:bodyPr>
          <a:lstStyle/>
          <a:p>
            <a:r>
              <a:rPr lang="en-US" dirty="0">
                <a:solidFill>
                  <a:srgbClr val="C00000"/>
                </a:solidFill>
              </a:rPr>
              <a:t>Solenoid Coil</a:t>
            </a:r>
          </a:p>
        </p:txBody>
      </p:sp>
      <p:sp>
        <p:nvSpPr>
          <p:cNvPr id="9" name="TextBox 8"/>
          <p:cNvSpPr txBox="1"/>
          <p:nvPr/>
        </p:nvSpPr>
        <p:spPr>
          <a:xfrm>
            <a:off x="2765629" y="5963173"/>
            <a:ext cx="1551387" cy="369332"/>
          </a:xfrm>
          <a:prstGeom prst="rect">
            <a:avLst/>
          </a:prstGeom>
          <a:noFill/>
        </p:spPr>
        <p:txBody>
          <a:bodyPr wrap="none" rtlCol="0">
            <a:spAutoFit/>
          </a:bodyPr>
          <a:lstStyle/>
          <a:p>
            <a:r>
              <a:rPr lang="en-US" dirty="0">
                <a:solidFill>
                  <a:srgbClr val="C00000"/>
                </a:solidFill>
              </a:rPr>
              <a:t>Solenoid Valve</a:t>
            </a:r>
          </a:p>
        </p:txBody>
      </p:sp>
      <p:pic>
        <p:nvPicPr>
          <p:cNvPr id="17" name="Picture 16">
            <a:extLst>
              <a:ext uri="{FF2B5EF4-FFF2-40B4-BE49-F238E27FC236}">
                <a16:creationId xmlns:a16="http://schemas.microsoft.com/office/drawing/2014/main" id="{13149199-C54E-80BF-EBC6-46C5A49099D7}"/>
              </a:ext>
            </a:extLst>
          </p:cNvPr>
          <p:cNvPicPr>
            <a:picLocks noChangeAspect="1"/>
          </p:cNvPicPr>
          <p:nvPr/>
        </p:nvPicPr>
        <p:blipFill>
          <a:blip r:embed="rId3"/>
          <a:stretch>
            <a:fillRect/>
          </a:stretch>
        </p:blipFill>
        <p:spPr>
          <a:xfrm>
            <a:off x="424670" y="5172855"/>
            <a:ext cx="1551387" cy="649989"/>
          </a:xfrm>
          <a:prstGeom prst="rect">
            <a:avLst/>
          </a:prstGeom>
        </p:spPr>
      </p:pic>
      <p:pic>
        <p:nvPicPr>
          <p:cNvPr id="21" name="Picture 20">
            <a:extLst>
              <a:ext uri="{FF2B5EF4-FFF2-40B4-BE49-F238E27FC236}">
                <a16:creationId xmlns:a16="http://schemas.microsoft.com/office/drawing/2014/main" id="{6E1AC5FA-B3D8-464D-2ED9-78DE9BC988AA}"/>
              </a:ext>
            </a:extLst>
          </p:cNvPr>
          <p:cNvPicPr>
            <a:picLocks noChangeAspect="1"/>
          </p:cNvPicPr>
          <p:nvPr/>
        </p:nvPicPr>
        <p:blipFill>
          <a:blip r:embed="rId4"/>
          <a:stretch>
            <a:fillRect/>
          </a:stretch>
        </p:blipFill>
        <p:spPr>
          <a:xfrm>
            <a:off x="169754" y="914855"/>
            <a:ext cx="5743617" cy="3224236"/>
          </a:xfrm>
          <a:prstGeom prst="rect">
            <a:avLst/>
          </a:prstGeom>
        </p:spPr>
      </p:pic>
      <p:pic>
        <p:nvPicPr>
          <p:cNvPr id="12" name="Picture 11">
            <a:extLst>
              <a:ext uri="{FF2B5EF4-FFF2-40B4-BE49-F238E27FC236}">
                <a16:creationId xmlns:a16="http://schemas.microsoft.com/office/drawing/2014/main" id="{6CB08073-4A06-DB81-E6C6-11BCE3224A7E}"/>
              </a:ext>
            </a:extLst>
          </p:cNvPr>
          <p:cNvPicPr>
            <a:picLocks noChangeAspect="1"/>
          </p:cNvPicPr>
          <p:nvPr/>
        </p:nvPicPr>
        <p:blipFill>
          <a:blip r:embed="rId5"/>
          <a:stretch>
            <a:fillRect/>
          </a:stretch>
        </p:blipFill>
        <p:spPr>
          <a:xfrm>
            <a:off x="19713" y="1"/>
            <a:ext cx="1057974" cy="1086756"/>
          </a:xfrm>
          <a:prstGeom prst="rect">
            <a:avLst/>
          </a:prstGeom>
        </p:spPr>
      </p:pic>
    </p:spTree>
    <p:extLst>
      <p:ext uri="{BB962C8B-B14F-4D97-AF65-F5344CB8AC3E}">
        <p14:creationId xmlns:p14="http://schemas.microsoft.com/office/powerpoint/2010/main" val="176623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393E9E-0942-3B59-C777-91BE7DF398CB}"/>
              </a:ext>
            </a:extLst>
          </p:cNvPr>
          <p:cNvGrpSpPr/>
          <p:nvPr/>
        </p:nvGrpSpPr>
        <p:grpSpPr>
          <a:xfrm>
            <a:off x="3641295" y="1024652"/>
            <a:ext cx="1590476" cy="2761905"/>
            <a:chOff x="3641295" y="1024652"/>
            <a:chExt cx="1590476" cy="2761905"/>
          </a:xfrm>
        </p:grpSpPr>
        <p:pic>
          <p:nvPicPr>
            <p:cNvPr id="4" name="Picture 3"/>
            <p:cNvPicPr>
              <a:picLocks noChangeAspect="1"/>
            </p:cNvPicPr>
            <p:nvPr/>
          </p:nvPicPr>
          <p:blipFill>
            <a:blip r:embed="rId2"/>
            <a:stretch>
              <a:fillRect/>
            </a:stretch>
          </p:blipFill>
          <p:spPr>
            <a:xfrm>
              <a:off x="3641295" y="1024652"/>
              <a:ext cx="1590476" cy="2761905"/>
            </a:xfrm>
            <a:prstGeom prst="rect">
              <a:avLst/>
            </a:prstGeom>
          </p:spPr>
        </p:pic>
        <p:sp>
          <p:nvSpPr>
            <p:cNvPr id="22" name="Rectangle 21"/>
            <p:cNvSpPr/>
            <p:nvPr/>
          </p:nvSpPr>
          <p:spPr>
            <a:xfrm>
              <a:off x="3867212" y="1275644"/>
              <a:ext cx="1145055" cy="632178"/>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55096" y="1267358"/>
              <a:ext cx="1362874" cy="523220"/>
            </a:xfrm>
            <a:prstGeom prst="rect">
              <a:avLst/>
            </a:prstGeom>
            <a:noFill/>
          </p:spPr>
          <p:txBody>
            <a:bodyPr wrap="none" rtlCol="0">
              <a:spAutoFit/>
            </a:bodyPr>
            <a:lstStyle/>
            <a:p>
              <a:r>
                <a:rPr lang="en-US" sz="2800" dirty="0"/>
                <a:t>125 </a:t>
              </a:r>
              <a:r>
                <a:rPr lang="en-US" dirty="0"/>
                <a:t>Ohms</a:t>
              </a:r>
            </a:p>
          </p:txBody>
        </p:sp>
      </p:grpSp>
      <p:sp>
        <p:nvSpPr>
          <p:cNvPr id="5" name="TextBox 4"/>
          <p:cNvSpPr txBox="1"/>
          <p:nvPr/>
        </p:nvSpPr>
        <p:spPr>
          <a:xfrm>
            <a:off x="6546273" y="811795"/>
            <a:ext cx="5517571" cy="4524315"/>
          </a:xfrm>
          <a:prstGeom prst="rect">
            <a:avLst/>
          </a:prstGeom>
          <a:noFill/>
        </p:spPr>
        <p:txBody>
          <a:bodyPr wrap="square" rtlCol="0">
            <a:spAutoFit/>
          </a:bodyPr>
          <a:lstStyle/>
          <a:p>
            <a:r>
              <a:rPr lang="en-US" dirty="0">
                <a:solidFill>
                  <a:srgbClr val="0070C0"/>
                </a:solidFill>
              </a:rPr>
              <a:t>To verify that a solenoid coil is good, the user can measure the resistance when it is not connected in a circuit.  </a:t>
            </a:r>
          </a:p>
          <a:p>
            <a:r>
              <a:rPr lang="en-US" dirty="0">
                <a:solidFill>
                  <a:srgbClr val="0070C0"/>
                </a:solidFill>
              </a:rPr>
              <a:t>If it is out of the circuit, and an ohmmeter (digital multi-meter on the resistance scale) is put across the coil, the coil is good if it reads a resistance.  If it reads a resistance, it also has continuity.</a:t>
            </a:r>
          </a:p>
          <a:p>
            <a:endParaRPr lang="en-US" dirty="0">
              <a:solidFill>
                <a:srgbClr val="0070C0"/>
              </a:solidFill>
            </a:endParaRPr>
          </a:p>
          <a:p>
            <a:r>
              <a:rPr lang="en-US" dirty="0">
                <a:solidFill>
                  <a:srgbClr val="0070C0"/>
                </a:solidFill>
              </a:rPr>
              <a:t>If the meter reads OL, which means Open Line, the coil is bad and must be replaced.</a:t>
            </a:r>
          </a:p>
          <a:p>
            <a:endParaRPr lang="en-US" dirty="0">
              <a:solidFill>
                <a:srgbClr val="0070C0"/>
              </a:solidFill>
            </a:endParaRPr>
          </a:p>
          <a:p>
            <a:r>
              <a:rPr lang="en-US" dirty="0">
                <a:solidFill>
                  <a:srgbClr val="0070C0"/>
                </a:solidFill>
              </a:rPr>
              <a:t>Coils do not typically short out, they open due to overcurrent.  There is also a possibility that the insulation on the wire breaks down and the solenoid coil wire could short to ground.</a:t>
            </a:r>
          </a:p>
          <a:p>
            <a:endParaRPr lang="en-US" dirty="0">
              <a:solidFill>
                <a:srgbClr val="0070C0"/>
              </a:solidFill>
            </a:endParaRPr>
          </a:p>
        </p:txBody>
      </p:sp>
      <p:sp>
        <p:nvSpPr>
          <p:cNvPr id="6" name="TextBox 5"/>
          <p:cNvSpPr txBox="1"/>
          <p:nvPr/>
        </p:nvSpPr>
        <p:spPr>
          <a:xfrm>
            <a:off x="2204674" y="20354"/>
            <a:ext cx="6607386" cy="707886"/>
          </a:xfrm>
          <a:prstGeom prst="rect">
            <a:avLst/>
          </a:prstGeom>
          <a:noFill/>
        </p:spPr>
        <p:txBody>
          <a:bodyPr wrap="none" rtlCol="0">
            <a:spAutoFit/>
          </a:bodyPr>
          <a:lstStyle/>
          <a:p>
            <a:r>
              <a:rPr lang="en-US" sz="4000" dirty="0">
                <a:solidFill>
                  <a:srgbClr val="0070C0"/>
                </a:solidFill>
              </a:rPr>
              <a:t>Checking the coil out of circuit:</a:t>
            </a:r>
          </a:p>
        </p:txBody>
      </p:sp>
      <p:pic>
        <p:nvPicPr>
          <p:cNvPr id="3" name="Picture 2"/>
          <p:cNvPicPr>
            <a:picLocks noChangeAspect="1"/>
          </p:cNvPicPr>
          <p:nvPr/>
        </p:nvPicPr>
        <p:blipFill>
          <a:blip r:embed="rId3"/>
          <a:stretch>
            <a:fillRect/>
          </a:stretch>
        </p:blipFill>
        <p:spPr>
          <a:xfrm rot="11029236">
            <a:off x="3196556" y="4692732"/>
            <a:ext cx="3000000" cy="1133333"/>
          </a:xfrm>
          <a:prstGeom prst="rect">
            <a:avLst/>
          </a:prstGeom>
        </p:spPr>
      </p:pic>
      <p:pic>
        <p:nvPicPr>
          <p:cNvPr id="7" name="Picture 6"/>
          <p:cNvPicPr>
            <a:picLocks noChangeAspect="1"/>
          </p:cNvPicPr>
          <p:nvPr/>
        </p:nvPicPr>
        <p:blipFill>
          <a:blip r:embed="rId3"/>
          <a:stretch>
            <a:fillRect/>
          </a:stretch>
        </p:blipFill>
        <p:spPr>
          <a:xfrm rot="11029236">
            <a:off x="34425" y="4769544"/>
            <a:ext cx="3000000" cy="1133333"/>
          </a:xfrm>
          <a:prstGeom prst="rect">
            <a:avLst/>
          </a:prstGeom>
        </p:spPr>
      </p:pic>
      <p:pic>
        <p:nvPicPr>
          <p:cNvPr id="8" name="Picture 7"/>
          <p:cNvPicPr>
            <a:picLocks noChangeAspect="1"/>
          </p:cNvPicPr>
          <p:nvPr/>
        </p:nvPicPr>
        <p:blipFill>
          <a:blip r:embed="rId2"/>
          <a:stretch>
            <a:fillRect/>
          </a:stretch>
        </p:blipFill>
        <p:spPr>
          <a:xfrm>
            <a:off x="598330" y="1024651"/>
            <a:ext cx="1590476" cy="2761905"/>
          </a:xfrm>
          <a:prstGeom prst="rect">
            <a:avLst/>
          </a:prstGeom>
        </p:spPr>
      </p:pic>
      <p:pic>
        <p:nvPicPr>
          <p:cNvPr id="9" name="Picture 8"/>
          <p:cNvPicPr>
            <a:picLocks noChangeAspect="1"/>
          </p:cNvPicPr>
          <p:nvPr/>
        </p:nvPicPr>
        <p:blipFill>
          <a:blip r:embed="rId4"/>
          <a:stretch>
            <a:fillRect/>
          </a:stretch>
        </p:blipFill>
        <p:spPr>
          <a:xfrm>
            <a:off x="3188596" y="4044301"/>
            <a:ext cx="238095" cy="914286"/>
          </a:xfrm>
          <a:prstGeom prst="rect">
            <a:avLst/>
          </a:prstGeom>
        </p:spPr>
      </p:pic>
      <p:pic>
        <p:nvPicPr>
          <p:cNvPr id="10" name="Picture 9"/>
          <p:cNvPicPr>
            <a:picLocks noChangeAspect="1"/>
          </p:cNvPicPr>
          <p:nvPr/>
        </p:nvPicPr>
        <p:blipFill>
          <a:blip r:embed="rId4"/>
          <a:stretch>
            <a:fillRect/>
          </a:stretch>
        </p:blipFill>
        <p:spPr>
          <a:xfrm>
            <a:off x="11289" y="4136899"/>
            <a:ext cx="238095" cy="914286"/>
          </a:xfrm>
          <a:prstGeom prst="rect">
            <a:avLst/>
          </a:prstGeom>
        </p:spPr>
      </p:pic>
      <p:pic>
        <p:nvPicPr>
          <p:cNvPr id="11" name="Picture 10"/>
          <p:cNvPicPr>
            <a:picLocks noChangeAspect="1"/>
          </p:cNvPicPr>
          <p:nvPr/>
        </p:nvPicPr>
        <p:blipFill>
          <a:blip r:embed="rId5"/>
          <a:stretch>
            <a:fillRect/>
          </a:stretch>
        </p:blipFill>
        <p:spPr>
          <a:xfrm>
            <a:off x="5944850" y="3958752"/>
            <a:ext cx="257143" cy="904762"/>
          </a:xfrm>
          <a:prstGeom prst="rect">
            <a:avLst/>
          </a:prstGeom>
        </p:spPr>
      </p:pic>
      <p:pic>
        <p:nvPicPr>
          <p:cNvPr id="12" name="Picture 11"/>
          <p:cNvPicPr>
            <a:picLocks noChangeAspect="1"/>
          </p:cNvPicPr>
          <p:nvPr/>
        </p:nvPicPr>
        <p:blipFill>
          <a:blip r:embed="rId5"/>
          <a:stretch>
            <a:fillRect/>
          </a:stretch>
        </p:blipFill>
        <p:spPr>
          <a:xfrm>
            <a:off x="2783961" y="4037774"/>
            <a:ext cx="257143" cy="904762"/>
          </a:xfrm>
          <a:prstGeom prst="rect">
            <a:avLst/>
          </a:prstGeom>
        </p:spPr>
      </p:pic>
      <p:cxnSp>
        <p:nvCxnSpPr>
          <p:cNvPr id="14" name="Straight Connector 13"/>
          <p:cNvCxnSpPr/>
          <p:nvPr/>
        </p:nvCxnSpPr>
        <p:spPr>
          <a:xfrm flipH="1">
            <a:off x="3307644" y="3387140"/>
            <a:ext cx="1119136" cy="68814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8342" y="3365927"/>
            <a:ext cx="1196369" cy="59647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56194" y="3360441"/>
            <a:ext cx="1067628" cy="69227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6756" y="3370207"/>
            <a:ext cx="1237669" cy="7615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534425" y="5549186"/>
            <a:ext cx="85495" cy="45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9384" y="5988316"/>
            <a:ext cx="2462982" cy="646331"/>
          </a:xfrm>
          <a:prstGeom prst="rect">
            <a:avLst/>
          </a:prstGeom>
          <a:noFill/>
        </p:spPr>
        <p:txBody>
          <a:bodyPr wrap="none" rtlCol="0">
            <a:spAutoFit/>
          </a:bodyPr>
          <a:lstStyle/>
          <a:p>
            <a:pPr algn="ctr"/>
            <a:r>
              <a:rPr lang="en-US" dirty="0">
                <a:solidFill>
                  <a:srgbClr val="C00000"/>
                </a:solidFill>
              </a:rPr>
              <a:t>Coil is open, so it will </a:t>
            </a:r>
          </a:p>
          <a:p>
            <a:pPr algn="ctr"/>
            <a:r>
              <a:rPr lang="en-US" dirty="0">
                <a:solidFill>
                  <a:srgbClr val="C00000"/>
                </a:solidFill>
              </a:rPr>
              <a:t>display OL for Open Line</a:t>
            </a:r>
          </a:p>
        </p:txBody>
      </p:sp>
      <p:cxnSp>
        <p:nvCxnSpPr>
          <p:cNvPr id="26" name="Straight Arrow Connector 25"/>
          <p:cNvCxnSpPr/>
          <p:nvPr/>
        </p:nvCxnSpPr>
        <p:spPr>
          <a:xfrm flipV="1">
            <a:off x="1399822" y="5753100"/>
            <a:ext cx="177350" cy="3541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8F09F34-4117-86DB-068F-6C3B8E227B57}"/>
              </a:ext>
            </a:extLst>
          </p:cNvPr>
          <p:cNvPicPr>
            <a:picLocks noChangeAspect="1"/>
          </p:cNvPicPr>
          <p:nvPr/>
        </p:nvPicPr>
        <p:blipFill>
          <a:blip r:embed="rId6"/>
          <a:stretch>
            <a:fillRect/>
          </a:stretch>
        </p:blipFill>
        <p:spPr>
          <a:xfrm>
            <a:off x="19713" y="1"/>
            <a:ext cx="1057974" cy="1086756"/>
          </a:xfrm>
          <a:prstGeom prst="rect">
            <a:avLst/>
          </a:prstGeom>
        </p:spPr>
      </p:pic>
    </p:spTree>
    <p:extLst>
      <p:ext uri="{BB962C8B-B14F-4D97-AF65-F5344CB8AC3E}">
        <p14:creationId xmlns:p14="http://schemas.microsoft.com/office/powerpoint/2010/main" val="1524657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8AF7EB-8F70-5194-4018-292D21CDEFD9}"/>
              </a:ext>
            </a:extLst>
          </p:cNvPr>
          <p:cNvPicPr>
            <a:picLocks noChangeAspect="1"/>
          </p:cNvPicPr>
          <p:nvPr/>
        </p:nvPicPr>
        <p:blipFill>
          <a:blip r:embed="rId2"/>
          <a:stretch>
            <a:fillRect/>
          </a:stretch>
        </p:blipFill>
        <p:spPr>
          <a:xfrm>
            <a:off x="270787" y="1747157"/>
            <a:ext cx="3973624" cy="5198371"/>
          </a:xfrm>
          <a:prstGeom prst="rect">
            <a:avLst/>
          </a:prstGeom>
        </p:spPr>
      </p:pic>
      <p:sp>
        <p:nvSpPr>
          <p:cNvPr id="5" name="TextBox 4"/>
          <p:cNvSpPr txBox="1"/>
          <p:nvPr/>
        </p:nvSpPr>
        <p:spPr>
          <a:xfrm>
            <a:off x="6341116" y="782883"/>
            <a:ext cx="5770402" cy="2862322"/>
          </a:xfrm>
          <a:prstGeom prst="rect">
            <a:avLst/>
          </a:prstGeom>
          <a:noFill/>
        </p:spPr>
        <p:txBody>
          <a:bodyPr wrap="square" rtlCol="0">
            <a:spAutoFit/>
          </a:bodyPr>
          <a:lstStyle/>
          <a:p>
            <a:r>
              <a:rPr lang="en-US" dirty="0">
                <a:solidFill>
                  <a:srgbClr val="0070C0"/>
                </a:solidFill>
              </a:rPr>
              <a:t>This slide shows a pushbutton, and the contacts attached to the pushbutton (pushbutton contacts).  The top graphic shows a pushbutton assembly (pushbutton operator, and the contact block).</a:t>
            </a:r>
          </a:p>
          <a:p>
            <a:r>
              <a:rPr lang="en-US" dirty="0">
                <a:solidFill>
                  <a:srgbClr val="0070C0"/>
                </a:solidFill>
              </a:rPr>
              <a:t>The lower graphic shows what would be termed a start/stop pushbutton station (has both a start and stop pushbutton).  Each pushbutton has a normally open and a normally closed contact connected to it.  This will be illustrated in the Automation Studio software, and also on the </a:t>
            </a:r>
            <a:r>
              <a:rPr lang="en-US" dirty="0" err="1">
                <a:solidFill>
                  <a:srgbClr val="0070C0"/>
                </a:solidFill>
              </a:rPr>
              <a:t>Amatrol</a:t>
            </a:r>
            <a:r>
              <a:rPr lang="en-US" dirty="0">
                <a:solidFill>
                  <a:srgbClr val="0070C0"/>
                </a:solidFill>
              </a:rPr>
              <a:t> Motor Control trainer.</a:t>
            </a:r>
          </a:p>
        </p:txBody>
      </p:sp>
      <p:sp>
        <p:nvSpPr>
          <p:cNvPr id="6" name="TextBox 5"/>
          <p:cNvSpPr txBox="1"/>
          <p:nvPr/>
        </p:nvSpPr>
        <p:spPr>
          <a:xfrm>
            <a:off x="3041563" y="-6306"/>
            <a:ext cx="4659417" cy="707886"/>
          </a:xfrm>
          <a:prstGeom prst="rect">
            <a:avLst/>
          </a:prstGeom>
          <a:noFill/>
        </p:spPr>
        <p:txBody>
          <a:bodyPr wrap="none" rtlCol="0">
            <a:spAutoFit/>
          </a:bodyPr>
          <a:lstStyle/>
          <a:p>
            <a:r>
              <a:rPr lang="en-US" sz="4000" dirty="0">
                <a:solidFill>
                  <a:srgbClr val="0070C0"/>
                </a:solidFill>
              </a:rPr>
              <a:t>Pushbutton Contacts:</a:t>
            </a:r>
          </a:p>
        </p:txBody>
      </p:sp>
      <p:sp>
        <p:nvSpPr>
          <p:cNvPr id="7" name="TextBox 6"/>
          <p:cNvSpPr txBox="1"/>
          <p:nvPr/>
        </p:nvSpPr>
        <p:spPr>
          <a:xfrm>
            <a:off x="4425762" y="5286629"/>
            <a:ext cx="1718739" cy="646331"/>
          </a:xfrm>
          <a:prstGeom prst="rect">
            <a:avLst/>
          </a:prstGeom>
          <a:noFill/>
        </p:spPr>
        <p:txBody>
          <a:bodyPr wrap="none" rtlCol="0">
            <a:spAutoFit/>
          </a:bodyPr>
          <a:lstStyle/>
          <a:p>
            <a:pPr algn="ctr"/>
            <a:r>
              <a:rPr lang="en-US" dirty="0">
                <a:solidFill>
                  <a:srgbClr val="C00000"/>
                </a:solidFill>
              </a:rPr>
              <a:t>Normally Closed</a:t>
            </a:r>
          </a:p>
          <a:p>
            <a:pPr algn="ctr"/>
            <a:r>
              <a:rPr lang="en-US" dirty="0">
                <a:solidFill>
                  <a:srgbClr val="C00000"/>
                </a:solidFill>
              </a:rPr>
              <a:t>Contacts</a:t>
            </a:r>
          </a:p>
        </p:txBody>
      </p:sp>
      <p:cxnSp>
        <p:nvCxnSpPr>
          <p:cNvPr id="10" name="Straight Arrow Connector 9"/>
          <p:cNvCxnSpPr>
            <a:cxnSpLocks/>
          </p:cNvCxnSpPr>
          <p:nvPr/>
        </p:nvCxnSpPr>
        <p:spPr>
          <a:xfrm flipH="1" flipV="1">
            <a:off x="3486782" y="3663259"/>
            <a:ext cx="919891" cy="182770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4DFE92-000B-65AA-AC46-DBCF94A1DB37}"/>
              </a:ext>
            </a:extLst>
          </p:cNvPr>
          <p:cNvCxnSpPr>
            <a:cxnSpLocks/>
          </p:cNvCxnSpPr>
          <p:nvPr/>
        </p:nvCxnSpPr>
        <p:spPr>
          <a:xfrm flipH="1">
            <a:off x="3560107" y="5485884"/>
            <a:ext cx="865655" cy="64083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AB6D9CB-C528-CAED-9F9D-A157A260C2F2}"/>
              </a:ext>
            </a:extLst>
          </p:cNvPr>
          <p:cNvSpPr txBox="1"/>
          <p:nvPr/>
        </p:nvSpPr>
        <p:spPr>
          <a:xfrm>
            <a:off x="4527808" y="4301075"/>
            <a:ext cx="1604928" cy="646331"/>
          </a:xfrm>
          <a:prstGeom prst="rect">
            <a:avLst/>
          </a:prstGeom>
          <a:noFill/>
        </p:spPr>
        <p:txBody>
          <a:bodyPr wrap="none" rtlCol="0">
            <a:spAutoFit/>
          </a:bodyPr>
          <a:lstStyle/>
          <a:p>
            <a:pPr algn="ctr"/>
            <a:r>
              <a:rPr lang="en-US" dirty="0">
                <a:solidFill>
                  <a:srgbClr val="0070C0"/>
                </a:solidFill>
              </a:rPr>
              <a:t>Normally Open</a:t>
            </a:r>
          </a:p>
          <a:p>
            <a:pPr algn="ctr"/>
            <a:r>
              <a:rPr lang="en-US" dirty="0">
                <a:solidFill>
                  <a:srgbClr val="0070C0"/>
                </a:solidFill>
              </a:rPr>
              <a:t>Contacts</a:t>
            </a:r>
          </a:p>
        </p:txBody>
      </p:sp>
      <p:cxnSp>
        <p:nvCxnSpPr>
          <p:cNvPr id="18" name="Straight Arrow Connector 17">
            <a:extLst>
              <a:ext uri="{FF2B5EF4-FFF2-40B4-BE49-F238E27FC236}">
                <a16:creationId xmlns:a16="http://schemas.microsoft.com/office/drawing/2014/main" id="{83880E78-951A-7840-A6C5-73D148023799}"/>
              </a:ext>
            </a:extLst>
          </p:cNvPr>
          <p:cNvCxnSpPr>
            <a:cxnSpLocks/>
            <a:stCxn id="17" idx="1"/>
          </p:cNvCxnSpPr>
          <p:nvPr/>
        </p:nvCxnSpPr>
        <p:spPr>
          <a:xfrm flipH="1" flipV="1">
            <a:off x="3582605" y="2895600"/>
            <a:ext cx="945203" cy="172864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20191A-19F6-E9CD-B089-D2FF26C09A21}"/>
              </a:ext>
            </a:extLst>
          </p:cNvPr>
          <p:cNvCxnSpPr>
            <a:cxnSpLocks/>
            <a:stCxn id="17" idx="1"/>
          </p:cNvCxnSpPr>
          <p:nvPr/>
        </p:nvCxnSpPr>
        <p:spPr>
          <a:xfrm flipH="1">
            <a:off x="3621684" y="4624241"/>
            <a:ext cx="906124" cy="594943"/>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94BB9D1-8F1C-3398-61BF-1B426764C9F0}"/>
              </a:ext>
            </a:extLst>
          </p:cNvPr>
          <p:cNvPicPr>
            <a:picLocks noChangeAspect="1"/>
          </p:cNvPicPr>
          <p:nvPr/>
        </p:nvPicPr>
        <p:blipFill>
          <a:blip r:embed="rId3"/>
          <a:stretch>
            <a:fillRect/>
          </a:stretch>
        </p:blipFill>
        <p:spPr>
          <a:xfrm>
            <a:off x="6703683" y="4841571"/>
            <a:ext cx="2630818" cy="1745960"/>
          </a:xfrm>
          <a:prstGeom prst="rect">
            <a:avLst/>
          </a:prstGeom>
        </p:spPr>
      </p:pic>
      <p:sp>
        <p:nvSpPr>
          <p:cNvPr id="24" name="TextBox 23">
            <a:extLst>
              <a:ext uri="{FF2B5EF4-FFF2-40B4-BE49-F238E27FC236}">
                <a16:creationId xmlns:a16="http://schemas.microsoft.com/office/drawing/2014/main" id="{74E47286-B215-A756-67B6-57E02C98EF28}"/>
              </a:ext>
            </a:extLst>
          </p:cNvPr>
          <p:cNvSpPr txBox="1"/>
          <p:nvPr/>
        </p:nvSpPr>
        <p:spPr>
          <a:xfrm>
            <a:off x="4791662" y="3322039"/>
            <a:ext cx="1463735" cy="646331"/>
          </a:xfrm>
          <a:prstGeom prst="rect">
            <a:avLst/>
          </a:prstGeom>
          <a:noFill/>
        </p:spPr>
        <p:txBody>
          <a:bodyPr wrap="none" rtlCol="0">
            <a:spAutoFit/>
          </a:bodyPr>
          <a:lstStyle/>
          <a:p>
            <a:pPr algn="ctr"/>
            <a:r>
              <a:rPr lang="en-US" dirty="0">
                <a:solidFill>
                  <a:srgbClr val="C00000"/>
                </a:solidFill>
              </a:rPr>
              <a:t>Pushbutton</a:t>
            </a:r>
          </a:p>
          <a:p>
            <a:pPr algn="ctr"/>
            <a:r>
              <a:rPr lang="en-US" dirty="0">
                <a:solidFill>
                  <a:srgbClr val="C00000"/>
                </a:solidFill>
              </a:rPr>
              <a:t>Contact Block</a:t>
            </a:r>
          </a:p>
        </p:txBody>
      </p:sp>
      <p:cxnSp>
        <p:nvCxnSpPr>
          <p:cNvPr id="31" name="Straight Arrow Connector 30">
            <a:extLst>
              <a:ext uri="{FF2B5EF4-FFF2-40B4-BE49-F238E27FC236}">
                <a16:creationId xmlns:a16="http://schemas.microsoft.com/office/drawing/2014/main" id="{986822F9-95B7-4AA1-FF3C-02FC2AD999C4}"/>
              </a:ext>
            </a:extLst>
          </p:cNvPr>
          <p:cNvCxnSpPr>
            <a:cxnSpLocks/>
          </p:cNvCxnSpPr>
          <p:nvPr/>
        </p:nvCxnSpPr>
        <p:spPr>
          <a:xfrm flipH="1" flipV="1">
            <a:off x="3993728" y="3191584"/>
            <a:ext cx="883162" cy="2049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EE1A659-FBFB-9521-58C9-5F1107605487}"/>
              </a:ext>
            </a:extLst>
          </p:cNvPr>
          <p:cNvSpPr/>
          <p:nvPr/>
        </p:nvSpPr>
        <p:spPr>
          <a:xfrm>
            <a:off x="2888524" y="2274145"/>
            <a:ext cx="1094677" cy="1490144"/>
          </a:xfrm>
          <a:prstGeom prst="rect">
            <a:avLst/>
          </a:prstGeom>
          <a:noFill/>
          <a:ln w="254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61762334-10F8-F0B7-577A-D63966407262}"/>
              </a:ext>
            </a:extLst>
          </p:cNvPr>
          <p:cNvCxnSpPr>
            <a:cxnSpLocks/>
          </p:cNvCxnSpPr>
          <p:nvPr/>
        </p:nvCxnSpPr>
        <p:spPr>
          <a:xfrm>
            <a:off x="6206061" y="3902529"/>
            <a:ext cx="2284796" cy="119323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5341ADB-248C-2995-7466-29BBE4419933}"/>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72629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4801314"/>
          </a:xfrm>
          <a:prstGeom prst="rect">
            <a:avLst/>
          </a:prstGeom>
          <a:noFill/>
        </p:spPr>
        <p:txBody>
          <a:bodyPr wrap="square" rtlCol="0">
            <a:spAutoFit/>
          </a:bodyPr>
          <a:lstStyle/>
          <a:p>
            <a:r>
              <a:rPr lang="en-US" dirty="0">
                <a:solidFill>
                  <a:srgbClr val="0070C0"/>
                </a:solidFill>
              </a:rPr>
              <a:t>Many times a user must test a Normally-open pushbutton contact when it is out of the circuit, to determine if it is faulty.  </a:t>
            </a:r>
          </a:p>
          <a:p>
            <a:endParaRPr lang="en-US" dirty="0">
              <a:solidFill>
                <a:srgbClr val="0070C0"/>
              </a:solidFill>
            </a:endParaRPr>
          </a:p>
          <a:p>
            <a:r>
              <a:rPr lang="en-US" dirty="0">
                <a:solidFill>
                  <a:srgbClr val="0070C0"/>
                </a:solidFill>
              </a:rPr>
              <a:t>The diagram at the left shows a Normally-open (N.O. for short) pushbutton.  The resistance should be OL (open line), which is also infinity ohms.  </a:t>
            </a:r>
          </a:p>
          <a:p>
            <a:endParaRPr lang="en-US" dirty="0">
              <a:solidFill>
                <a:srgbClr val="0070C0"/>
              </a:solidFill>
            </a:endParaRPr>
          </a:p>
          <a:p>
            <a:r>
              <a:rPr lang="en-US" dirty="0">
                <a:solidFill>
                  <a:srgbClr val="0070C0"/>
                </a:solidFill>
              </a:rPr>
              <a:t>If the pushbutton is pushed, as shown in the right diagram, the switch is now closed, which should measure 0 ohms.</a:t>
            </a:r>
          </a:p>
          <a:p>
            <a:endParaRPr lang="en-US" dirty="0">
              <a:solidFill>
                <a:srgbClr val="0070C0"/>
              </a:solidFill>
            </a:endParaRPr>
          </a:p>
          <a:p>
            <a:r>
              <a:rPr lang="en-US" dirty="0">
                <a:solidFill>
                  <a:srgbClr val="0070C0"/>
                </a:solidFill>
              </a:rPr>
              <a:t>To remove the pushbutton from a circuit, power down the circuit (remove power), then take a wire off of one of the two terminals of the pushbutton, then put the Ohmmeter across the switch terminals.</a:t>
            </a:r>
          </a:p>
          <a:p>
            <a:endParaRPr lang="en-US" dirty="0">
              <a:solidFill>
                <a:srgbClr val="0070C0"/>
              </a:solidFill>
            </a:endParaRPr>
          </a:p>
        </p:txBody>
      </p:sp>
      <p:sp>
        <p:nvSpPr>
          <p:cNvPr id="6" name="TextBox 5"/>
          <p:cNvSpPr txBox="1"/>
          <p:nvPr/>
        </p:nvSpPr>
        <p:spPr>
          <a:xfrm>
            <a:off x="2501077" y="-35976"/>
            <a:ext cx="7906845" cy="707886"/>
          </a:xfrm>
          <a:prstGeom prst="rect">
            <a:avLst/>
          </a:prstGeom>
          <a:noFill/>
        </p:spPr>
        <p:txBody>
          <a:bodyPr wrap="none" rtlCol="0">
            <a:spAutoFit/>
          </a:bodyPr>
          <a:lstStyle/>
          <a:p>
            <a:r>
              <a:rPr lang="en-US" sz="4000" dirty="0">
                <a:solidFill>
                  <a:srgbClr val="0070C0"/>
                </a:solidFill>
              </a:rPr>
              <a:t>Testing a Normally-open Pushbutton:</a:t>
            </a:r>
          </a:p>
        </p:txBody>
      </p:sp>
      <p:pic>
        <p:nvPicPr>
          <p:cNvPr id="2" name="Picture 1"/>
          <p:cNvPicPr>
            <a:picLocks noChangeAspect="1"/>
          </p:cNvPicPr>
          <p:nvPr/>
        </p:nvPicPr>
        <p:blipFill>
          <a:blip r:embed="rId2"/>
          <a:stretch>
            <a:fillRect/>
          </a:stretch>
        </p:blipFill>
        <p:spPr>
          <a:xfrm>
            <a:off x="3079502" y="4897031"/>
            <a:ext cx="1313487" cy="1153306"/>
          </a:xfrm>
          <a:prstGeom prst="rect">
            <a:avLst/>
          </a:prstGeom>
        </p:spPr>
      </p:pic>
      <p:pic>
        <p:nvPicPr>
          <p:cNvPr id="9" name="Picture 8"/>
          <p:cNvPicPr>
            <a:picLocks noChangeAspect="1"/>
          </p:cNvPicPr>
          <p:nvPr/>
        </p:nvPicPr>
        <p:blipFill>
          <a:blip r:embed="rId3"/>
          <a:stretch>
            <a:fillRect/>
          </a:stretch>
        </p:blipFill>
        <p:spPr>
          <a:xfrm>
            <a:off x="3248792" y="4262170"/>
            <a:ext cx="1047619" cy="495238"/>
          </a:xfrm>
          <a:prstGeom prst="rect">
            <a:avLst/>
          </a:prstGeom>
        </p:spPr>
      </p:pic>
      <p:pic>
        <p:nvPicPr>
          <p:cNvPr id="10" name="Picture 9"/>
          <p:cNvPicPr>
            <a:picLocks noChangeAspect="1"/>
          </p:cNvPicPr>
          <p:nvPr/>
        </p:nvPicPr>
        <p:blipFill>
          <a:blip r:embed="rId3"/>
          <a:stretch>
            <a:fillRect/>
          </a:stretch>
        </p:blipFill>
        <p:spPr>
          <a:xfrm>
            <a:off x="1111125" y="4367823"/>
            <a:ext cx="1047619" cy="495238"/>
          </a:xfrm>
          <a:prstGeom prst="rect">
            <a:avLst/>
          </a:prstGeom>
        </p:spPr>
      </p:pic>
      <p:sp>
        <p:nvSpPr>
          <p:cNvPr id="11" name="Rectangle 10"/>
          <p:cNvSpPr/>
          <p:nvPr/>
        </p:nvSpPr>
        <p:spPr>
          <a:xfrm>
            <a:off x="3538819" y="4262170"/>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609864" y="4385979"/>
            <a:ext cx="323810" cy="180952"/>
          </a:xfrm>
          <a:prstGeom prst="rect">
            <a:avLst/>
          </a:prstGeom>
        </p:spPr>
      </p:pic>
      <p:cxnSp>
        <p:nvCxnSpPr>
          <p:cNvPr id="19" name="Straight Connector 18"/>
          <p:cNvCxnSpPr/>
          <p:nvPr/>
        </p:nvCxnSpPr>
        <p:spPr>
          <a:xfrm>
            <a:off x="4614863" y="4465014"/>
            <a:ext cx="9525" cy="12554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1111125" y="911963"/>
            <a:ext cx="1374186" cy="2386312"/>
          </a:xfrm>
          <a:prstGeom prst="rect">
            <a:avLst/>
          </a:prstGeom>
        </p:spPr>
      </p:pic>
      <p:sp>
        <p:nvSpPr>
          <p:cNvPr id="27" name="Rectangle 26"/>
          <p:cNvSpPr/>
          <p:nvPr/>
        </p:nvSpPr>
        <p:spPr>
          <a:xfrm>
            <a:off x="1310927" y="1095401"/>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336351" y="1137095"/>
            <a:ext cx="981804" cy="523220"/>
          </a:xfrm>
          <a:prstGeom prst="rect">
            <a:avLst/>
          </a:prstGeom>
          <a:noFill/>
        </p:spPr>
        <p:txBody>
          <a:bodyPr wrap="square" rtlCol="0">
            <a:spAutoFit/>
          </a:bodyPr>
          <a:lstStyle/>
          <a:p>
            <a:pPr algn="r"/>
            <a:r>
              <a:rPr lang="en-US" sz="2800" dirty="0"/>
              <a:t>OL</a:t>
            </a:r>
          </a:p>
        </p:txBody>
      </p:sp>
      <p:pic>
        <p:nvPicPr>
          <p:cNvPr id="29" name="Picture 28"/>
          <p:cNvPicPr>
            <a:picLocks noChangeAspect="1"/>
          </p:cNvPicPr>
          <p:nvPr/>
        </p:nvPicPr>
        <p:blipFill>
          <a:blip r:embed="rId2"/>
          <a:stretch>
            <a:fillRect/>
          </a:stretch>
        </p:blipFill>
        <p:spPr>
          <a:xfrm>
            <a:off x="926218" y="4933478"/>
            <a:ext cx="1313487" cy="1153306"/>
          </a:xfrm>
          <a:prstGeom prst="rect">
            <a:avLst/>
          </a:prstGeom>
        </p:spPr>
      </p:pic>
      <p:pic>
        <p:nvPicPr>
          <p:cNvPr id="3" name="Picture 2"/>
          <p:cNvPicPr>
            <a:picLocks noChangeAspect="1"/>
          </p:cNvPicPr>
          <p:nvPr/>
        </p:nvPicPr>
        <p:blipFill>
          <a:blip r:embed="rId6"/>
          <a:stretch>
            <a:fillRect/>
          </a:stretch>
        </p:blipFill>
        <p:spPr>
          <a:xfrm>
            <a:off x="3300002" y="5993523"/>
            <a:ext cx="595953" cy="834334"/>
          </a:xfrm>
          <a:prstGeom prst="rect">
            <a:avLst/>
          </a:prstGeom>
        </p:spPr>
      </p:pic>
      <p:pic>
        <p:nvPicPr>
          <p:cNvPr id="4" name="Picture 3"/>
          <p:cNvPicPr>
            <a:picLocks noChangeAspect="1"/>
          </p:cNvPicPr>
          <p:nvPr/>
        </p:nvPicPr>
        <p:blipFill>
          <a:blip r:embed="rId7"/>
          <a:stretch>
            <a:fillRect/>
          </a:stretch>
        </p:blipFill>
        <p:spPr>
          <a:xfrm rot="1144022">
            <a:off x="3232933" y="4045580"/>
            <a:ext cx="392790" cy="510041"/>
          </a:xfrm>
          <a:prstGeom prst="rect">
            <a:avLst/>
          </a:prstGeom>
        </p:spPr>
      </p:pic>
      <p:pic>
        <p:nvPicPr>
          <p:cNvPr id="7" name="Picture 6"/>
          <p:cNvPicPr>
            <a:picLocks noChangeAspect="1"/>
          </p:cNvPicPr>
          <p:nvPr/>
        </p:nvPicPr>
        <p:blipFill>
          <a:blip r:embed="rId8"/>
          <a:stretch>
            <a:fillRect/>
          </a:stretch>
        </p:blipFill>
        <p:spPr>
          <a:xfrm rot="1148783">
            <a:off x="4004270" y="4038694"/>
            <a:ext cx="580952" cy="523810"/>
          </a:xfrm>
          <a:prstGeom prst="rect">
            <a:avLst/>
          </a:prstGeom>
        </p:spPr>
      </p:pic>
      <p:pic>
        <p:nvPicPr>
          <p:cNvPr id="26" name="Picture 25"/>
          <p:cNvPicPr>
            <a:picLocks noChangeAspect="1"/>
          </p:cNvPicPr>
          <p:nvPr/>
        </p:nvPicPr>
        <p:blipFill>
          <a:blip r:embed="rId7"/>
          <a:stretch>
            <a:fillRect/>
          </a:stretch>
        </p:blipFill>
        <p:spPr>
          <a:xfrm rot="1144022">
            <a:off x="1089346" y="4133225"/>
            <a:ext cx="392790" cy="510041"/>
          </a:xfrm>
          <a:prstGeom prst="rect">
            <a:avLst/>
          </a:prstGeom>
        </p:spPr>
      </p:pic>
      <p:pic>
        <p:nvPicPr>
          <p:cNvPr id="30" name="Picture 29"/>
          <p:cNvPicPr>
            <a:picLocks noChangeAspect="1"/>
          </p:cNvPicPr>
          <p:nvPr/>
        </p:nvPicPr>
        <p:blipFill>
          <a:blip r:embed="rId8"/>
          <a:stretch>
            <a:fillRect/>
          </a:stretch>
        </p:blipFill>
        <p:spPr>
          <a:xfrm rot="1148783">
            <a:off x="1850292" y="4126340"/>
            <a:ext cx="580952" cy="523810"/>
          </a:xfrm>
          <a:prstGeom prst="rect">
            <a:avLst/>
          </a:prstGeom>
        </p:spPr>
      </p:pic>
      <p:pic>
        <p:nvPicPr>
          <p:cNvPr id="31" name="Picture 30"/>
          <p:cNvPicPr>
            <a:picLocks noChangeAspect="1"/>
          </p:cNvPicPr>
          <p:nvPr/>
        </p:nvPicPr>
        <p:blipFill>
          <a:blip r:embed="rId5"/>
          <a:stretch>
            <a:fillRect/>
          </a:stretch>
        </p:blipFill>
        <p:spPr>
          <a:xfrm>
            <a:off x="3272477" y="911963"/>
            <a:ext cx="1374186" cy="2386312"/>
          </a:xfrm>
          <a:prstGeom prst="rect">
            <a:avLst/>
          </a:prstGeom>
        </p:spPr>
      </p:pic>
      <p:sp>
        <p:nvSpPr>
          <p:cNvPr id="32" name="Rectangle 31"/>
          <p:cNvSpPr/>
          <p:nvPr/>
        </p:nvSpPr>
        <p:spPr>
          <a:xfrm>
            <a:off x="3472279" y="1095401"/>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499556" y="1108845"/>
            <a:ext cx="981804" cy="523220"/>
          </a:xfrm>
          <a:prstGeom prst="rect">
            <a:avLst/>
          </a:prstGeom>
          <a:noFill/>
        </p:spPr>
        <p:txBody>
          <a:bodyPr wrap="square" rtlCol="0">
            <a:spAutoFit/>
          </a:bodyPr>
          <a:lstStyle/>
          <a:p>
            <a:pPr algn="r"/>
            <a:r>
              <a:rPr lang="en-US" sz="2800" dirty="0"/>
              <a:t>0.0</a:t>
            </a:r>
          </a:p>
        </p:txBody>
      </p:sp>
      <p:cxnSp>
        <p:nvCxnSpPr>
          <p:cNvPr id="23" name="Straight Connector 22"/>
          <p:cNvCxnSpPr/>
          <p:nvPr/>
        </p:nvCxnSpPr>
        <p:spPr>
          <a:xfrm flipH="1">
            <a:off x="1368457" y="2940783"/>
            <a:ext cx="440266" cy="120791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51651" y="2940783"/>
            <a:ext cx="52183" cy="1219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30033" y="2945932"/>
            <a:ext cx="27478" cy="11293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499556" y="2948062"/>
            <a:ext cx="434500" cy="11272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F7E6A8D0-4AC3-4F5F-EDF7-B4D5D85369BC}"/>
              </a:ext>
            </a:extLst>
          </p:cNvPr>
          <p:cNvPicPr>
            <a:picLocks noChangeAspect="1"/>
          </p:cNvPicPr>
          <p:nvPr/>
        </p:nvPicPr>
        <p:blipFill>
          <a:blip r:embed="rId9"/>
          <a:stretch>
            <a:fillRect/>
          </a:stretch>
        </p:blipFill>
        <p:spPr>
          <a:xfrm>
            <a:off x="19713" y="1"/>
            <a:ext cx="1057974" cy="1086756"/>
          </a:xfrm>
          <a:prstGeom prst="rect">
            <a:avLst/>
          </a:prstGeom>
        </p:spPr>
      </p:pic>
    </p:spTree>
    <p:extLst>
      <p:ext uri="{BB962C8B-B14F-4D97-AF65-F5344CB8AC3E}">
        <p14:creationId xmlns:p14="http://schemas.microsoft.com/office/powerpoint/2010/main" val="306294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1662058" y="4458369"/>
            <a:ext cx="998747" cy="373159"/>
          </a:xfrm>
          <a:prstGeom prst="rect">
            <a:avLst/>
          </a:prstGeom>
        </p:spPr>
      </p:pic>
      <p:sp>
        <p:nvSpPr>
          <p:cNvPr id="5" name="TextBox 4"/>
          <p:cNvSpPr txBox="1"/>
          <p:nvPr/>
        </p:nvSpPr>
        <p:spPr>
          <a:xfrm>
            <a:off x="6546273" y="811795"/>
            <a:ext cx="5517571" cy="4524315"/>
          </a:xfrm>
          <a:prstGeom prst="rect">
            <a:avLst/>
          </a:prstGeom>
          <a:noFill/>
        </p:spPr>
        <p:txBody>
          <a:bodyPr wrap="square" rtlCol="0">
            <a:spAutoFit/>
          </a:bodyPr>
          <a:lstStyle/>
          <a:p>
            <a:r>
              <a:rPr lang="en-US" dirty="0">
                <a:solidFill>
                  <a:srgbClr val="0070C0"/>
                </a:solidFill>
              </a:rPr>
              <a:t>Many times a user must test a Normally-closed pushbutton contact when it is out of the circuit, to determine if it is faulty.  </a:t>
            </a:r>
          </a:p>
          <a:p>
            <a:endParaRPr lang="en-US" dirty="0">
              <a:solidFill>
                <a:srgbClr val="0070C0"/>
              </a:solidFill>
            </a:endParaRPr>
          </a:p>
          <a:p>
            <a:r>
              <a:rPr lang="en-US" dirty="0">
                <a:solidFill>
                  <a:srgbClr val="0070C0"/>
                </a:solidFill>
              </a:rPr>
              <a:t>The diagram at the left shows a Normally-closed (N.C. for short) pushbutton.  The resistance should be 0 ohms.  </a:t>
            </a:r>
          </a:p>
          <a:p>
            <a:endParaRPr lang="en-US" dirty="0">
              <a:solidFill>
                <a:srgbClr val="0070C0"/>
              </a:solidFill>
            </a:endParaRPr>
          </a:p>
          <a:p>
            <a:r>
              <a:rPr lang="en-US" dirty="0">
                <a:solidFill>
                  <a:srgbClr val="0070C0"/>
                </a:solidFill>
              </a:rPr>
              <a:t>If the pushbutton is pushed, as shown in the right diagram, the switch is now open, which should measure a very high resistance, which should be an open line.</a:t>
            </a:r>
          </a:p>
          <a:p>
            <a:endParaRPr lang="en-US" dirty="0">
              <a:solidFill>
                <a:srgbClr val="0070C0"/>
              </a:solidFill>
            </a:endParaRPr>
          </a:p>
          <a:p>
            <a:r>
              <a:rPr lang="en-US" dirty="0">
                <a:solidFill>
                  <a:srgbClr val="0070C0"/>
                </a:solidFill>
              </a:rPr>
              <a:t>To remove the pushbutton from a circuit, power down the circuit (remove power), then take a wire off of one of the two terminals of the pushbutton, then put the Ohmmeter across the switch terminals.</a:t>
            </a:r>
          </a:p>
          <a:p>
            <a:endParaRPr lang="en-US" dirty="0">
              <a:solidFill>
                <a:srgbClr val="0070C0"/>
              </a:solidFill>
            </a:endParaRPr>
          </a:p>
        </p:txBody>
      </p:sp>
      <p:sp>
        <p:nvSpPr>
          <p:cNvPr id="6" name="TextBox 5"/>
          <p:cNvSpPr txBox="1"/>
          <p:nvPr/>
        </p:nvSpPr>
        <p:spPr>
          <a:xfrm>
            <a:off x="2534620" y="4601"/>
            <a:ext cx="8171339" cy="707886"/>
          </a:xfrm>
          <a:prstGeom prst="rect">
            <a:avLst/>
          </a:prstGeom>
          <a:noFill/>
        </p:spPr>
        <p:txBody>
          <a:bodyPr wrap="none" rtlCol="0">
            <a:spAutoFit/>
          </a:bodyPr>
          <a:lstStyle/>
          <a:p>
            <a:r>
              <a:rPr lang="en-US" sz="4000" dirty="0">
                <a:solidFill>
                  <a:srgbClr val="0070C0"/>
                </a:solidFill>
              </a:rPr>
              <a:t>Testing a Normally-closed Pushbutton</a:t>
            </a:r>
            <a:r>
              <a:rPr lang="en-US" sz="4000" dirty="0"/>
              <a:t>:</a:t>
            </a:r>
          </a:p>
        </p:txBody>
      </p:sp>
      <p:sp>
        <p:nvSpPr>
          <p:cNvPr id="11" name="Rectangle 10"/>
          <p:cNvSpPr/>
          <p:nvPr/>
        </p:nvSpPr>
        <p:spPr>
          <a:xfrm>
            <a:off x="4079530" y="4273082"/>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stretch>
            <a:fillRect/>
          </a:stretch>
        </p:blipFill>
        <p:spPr>
          <a:xfrm>
            <a:off x="1594188" y="922875"/>
            <a:ext cx="1374186" cy="2386312"/>
          </a:xfrm>
          <a:prstGeom prst="rect">
            <a:avLst/>
          </a:prstGeom>
        </p:spPr>
      </p:pic>
      <p:sp>
        <p:nvSpPr>
          <p:cNvPr id="27" name="Rectangle 26"/>
          <p:cNvSpPr/>
          <p:nvPr/>
        </p:nvSpPr>
        <p:spPr>
          <a:xfrm>
            <a:off x="1793990" y="1106313"/>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rot="1144022">
            <a:off x="3773644" y="4056492"/>
            <a:ext cx="392790" cy="510041"/>
          </a:xfrm>
          <a:prstGeom prst="rect">
            <a:avLst/>
          </a:prstGeom>
        </p:spPr>
      </p:pic>
      <p:pic>
        <p:nvPicPr>
          <p:cNvPr id="7" name="Picture 6"/>
          <p:cNvPicPr>
            <a:picLocks noChangeAspect="1"/>
          </p:cNvPicPr>
          <p:nvPr/>
        </p:nvPicPr>
        <p:blipFill>
          <a:blip r:embed="rId5"/>
          <a:stretch>
            <a:fillRect/>
          </a:stretch>
        </p:blipFill>
        <p:spPr>
          <a:xfrm rot="1148783">
            <a:off x="4544981" y="4049606"/>
            <a:ext cx="580952" cy="523810"/>
          </a:xfrm>
          <a:prstGeom prst="rect">
            <a:avLst/>
          </a:prstGeom>
        </p:spPr>
      </p:pic>
      <p:pic>
        <p:nvPicPr>
          <p:cNvPr id="26" name="Picture 25"/>
          <p:cNvPicPr>
            <a:picLocks noChangeAspect="1"/>
          </p:cNvPicPr>
          <p:nvPr/>
        </p:nvPicPr>
        <p:blipFill>
          <a:blip r:embed="rId4"/>
          <a:stretch>
            <a:fillRect/>
          </a:stretch>
        </p:blipFill>
        <p:spPr>
          <a:xfrm rot="1144022">
            <a:off x="1650997" y="4102131"/>
            <a:ext cx="392790" cy="510041"/>
          </a:xfrm>
          <a:prstGeom prst="rect">
            <a:avLst/>
          </a:prstGeom>
        </p:spPr>
      </p:pic>
      <p:pic>
        <p:nvPicPr>
          <p:cNvPr id="30" name="Picture 29"/>
          <p:cNvPicPr>
            <a:picLocks noChangeAspect="1"/>
          </p:cNvPicPr>
          <p:nvPr/>
        </p:nvPicPr>
        <p:blipFill>
          <a:blip r:embed="rId5"/>
          <a:stretch>
            <a:fillRect/>
          </a:stretch>
        </p:blipFill>
        <p:spPr>
          <a:xfrm rot="1148783">
            <a:off x="2338379" y="4094778"/>
            <a:ext cx="580952" cy="523810"/>
          </a:xfrm>
          <a:prstGeom prst="rect">
            <a:avLst/>
          </a:prstGeom>
        </p:spPr>
      </p:pic>
      <p:pic>
        <p:nvPicPr>
          <p:cNvPr id="31" name="Picture 30"/>
          <p:cNvPicPr>
            <a:picLocks noChangeAspect="1"/>
          </p:cNvPicPr>
          <p:nvPr/>
        </p:nvPicPr>
        <p:blipFill>
          <a:blip r:embed="rId3"/>
          <a:stretch>
            <a:fillRect/>
          </a:stretch>
        </p:blipFill>
        <p:spPr>
          <a:xfrm>
            <a:off x="3813188" y="922875"/>
            <a:ext cx="1374186" cy="2386312"/>
          </a:xfrm>
          <a:prstGeom prst="rect">
            <a:avLst/>
          </a:prstGeom>
        </p:spPr>
      </p:pic>
      <p:sp>
        <p:nvSpPr>
          <p:cNvPr id="32" name="Rectangle 31"/>
          <p:cNvSpPr/>
          <p:nvPr/>
        </p:nvSpPr>
        <p:spPr>
          <a:xfrm>
            <a:off x="4012990" y="1106313"/>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1930542" y="2951695"/>
            <a:ext cx="361244" cy="1162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34714" y="2951695"/>
            <a:ext cx="63472" cy="11853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70744" y="2956844"/>
            <a:ext cx="27478" cy="11293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40267" y="2958974"/>
            <a:ext cx="434500" cy="11272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stretch>
            <a:fillRect/>
          </a:stretch>
        </p:blipFill>
        <p:spPr>
          <a:xfrm>
            <a:off x="4135378" y="4563297"/>
            <a:ext cx="358178" cy="200158"/>
          </a:xfrm>
          <a:prstGeom prst="rect">
            <a:avLst/>
          </a:prstGeom>
        </p:spPr>
      </p:pic>
      <p:pic>
        <p:nvPicPr>
          <p:cNvPr id="38" name="Picture 37"/>
          <p:cNvPicPr>
            <a:picLocks noChangeAspect="1"/>
          </p:cNvPicPr>
          <p:nvPr/>
        </p:nvPicPr>
        <p:blipFill>
          <a:blip r:embed="rId7"/>
          <a:stretch>
            <a:fillRect/>
          </a:stretch>
        </p:blipFill>
        <p:spPr>
          <a:xfrm>
            <a:off x="3862801" y="4556033"/>
            <a:ext cx="911243" cy="108114"/>
          </a:xfrm>
          <a:prstGeom prst="rect">
            <a:avLst/>
          </a:prstGeom>
        </p:spPr>
      </p:pic>
      <p:cxnSp>
        <p:nvCxnSpPr>
          <p:cNvPr id="39" name="Straight Connector 38"/>
          <p:cNvCxnSpPr/>
          <p:nvPr/>
        </p:nvCxnSpPr>
        <p:spPr>
          <a:xfrm flipH="1">
            <a:off x="4322101" y="4413579"/>
            <a:ext cx="388" cy="216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83483" y="1200678"/>
            <a:ext cx="981804" cy="369332"/>
          </a:xfrm>
          <a:prstGeom prst="rect">
            <a:avLst/>
          </a:prstGeom>
          <a:noFill/>
        </p:spPr>
        <p:txBody>
          <a:bodyPr wrap="square" rtlCol="0">
            <a:spAutoFit/>
          </a:bodyPr>
          <a:lstStyle/>
          <a:p>
            <a:pPr algn="r"/>
            <a:r>
              <a:rPr lang="en-US" dirty="0"/>
              <a:t>OL</a:t>
            </a:r>
          </a:p>
        </p:txBody>
      </p:sp>
      <p:sp>
        <p:nvSpPr>
          <p:cNvPr id="33" name="TextBox 32"/>
          <p:cNvSpPr txBox="1"/>
          <p:nvPr/>
        </p:nvSpPr>
        <p:spPr>
          <a:xfrm>
            <a:off x="1930542" y="1191423"/>
            <a:ext cx="981804" cy="369332"/>
          </a:xfrm>
          <a:prstGeom prst="rect">
            <a:avLst/>
          </a:prstGeom>
          <a:noFill/>
        </p:spPr>
        <p:txBody>
          <a:bodyPr wrap="square" rtlCol="0">
            <a:spAutoFit/>
          </a:bodyPr>
          <a:lstStyle/>
          <a:p>
            <a:r>
              <a:rPr lang="en-US" dirty="0"/>
              <a:t>0 Ohms</a:t>
            </a:r>
          </a:p>
        </p:txBody>
      </p:sp>
      <p:pic>
        <p:nvPicPr>
          <p:cNvPr id="18" name="Picture 17"/>
          <p:cNvPicPr>
            <a:picLocks noChangeAspect="1"/>
          </p:cNvPicPr>
          <p:nvPr/>
        </p:nvPicPr>
        <p:blipFill>
          <a:blip r:embed="rId8"/>
          <a:stretch>
            <a:fillRect/>
          </a:stretch>
        </p:blipFill>
        <p:spPr>
          <a:xfrm>
            <a:off x="3683413" y="4820616"/>
            <a:ext cx="1187087" cy="1152778"/>
          </a:xfrm>
          <a:prstGeom prst="rect">
            <a:avLst/>
          </a:prstGeom>
        </p:spPr>
      </p:pic>
      <p:pic>
        <p:nvPicPr>
          <p:cNvPr id="3" name="Picture 2"/>
          <p:cNvPicPr>
            <a:picLocks noChangeAspect="1"/>
          </p:cNvPicPr>
          <p:nvPr/>
        </p:nvPicPr>
        <p:blipFill>
          <a:blip r:embed="rId9"/>
          <a:stretch>
            <a:fillRect/>
          </a:stretch>
        </p:blipFill>
        <p:spPr>
          <a:xfrm>
            <a:off x="4302269" y="5935125"/>
            <a:ext cx="595953" cy="834334"/>
          </a:xfrm>
          <a:prstGeom prst="rect">
            <a:avLst/>
          </a:prstGeom>
        </p:spPr>
      </p:pic>
      <p:pic>
        <p:nvPicPr>
          <p:cNvPr id="40" name="Picture 39"/>
          <p:cNvPicPr>
            <a:picLocks noChangeAspect="1"/>
          </p:cNvPicPr>
          <p:nvPr/>
        </p:nvPicPr>
        <p:blipFill>
          <a:blip r:embed="rId8"/>
          <a:stretch>
            <a:fillRect/>
          </a:stretch>
        </p:blipFill>
        <p:spPr>
          <a:xfrm>
            <a:off x="1578463" y="4884327"/>
            <a:ext cx="1187087" cy="1152778"/>
          </a:xfrm>
          <a:prstGeom prst="rect">
            <a:avLst/>
          </a:prstGeom>
        </p:spPr>
      </p:pic>
      <p:pic>
        <p:nvPicPr>
          <p:cNvPr id="29" name="Picture 28">
            <a:extLst>
              <a:ext uri="{FF2B5EF4-FFF2-40B4-BE49-F238E27FC236}">
                <a16:creationId xmlns:a16="http://schemas.microsoft.com/office/drawing/2014/main" id="{F5C4ACC2-57C2-7A5A-0578-94AAC3BB2ABC}"/>
              </a:ext>
            </a:extLst>
          </p:cNvPr>
          <p:cNvPicPr>
            <a:picLocks noChangeAspect="1"/>
          </p:cNvPicPr>
          <p:nvPr/>
        </p:nvPicPr>
        <p:blipFill>
          <a:blip r:embed="rId10"/>
          <a:stretch>
            <a:fillRect/>
          </a:stretch>
        </p:blipFill>
        <p:spPr>
          <a:xfrm>
            <a:off x="19713" y="1"/>
            <a:ext cx="1057974" cy="1086756"/>
          </a:xfrm>
          <a:prstGeom prst="rect">
            <a:avLst/>
          </a:prstGeom>
        </p:spPr>
      </p:pic>
    </p:spTree>
    <p:extLst>
      <p:ext uri="{BB962C8B-B14F-4D97-AF65-F5344CB8AC3E}">
        <p14:creationId xmlns:p14="http://schemas.microsoft.com/office/powerpoint/2010/main" val="3648495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5632311"/>
          </a:xfrm>
          <a:prstGeom prst="rect">
            <a:avLst/>
          </a:prstGeom>
          <a:noFill/>
        </p:spPr>
        <p:txBody>
          <a:bodyPr wrap="square" rtlCol="0">
            <a:spAutoFit/>
          </a:bodyPr>
          <a:lstStyle/>
          <a:p>
            <a:r>
              <a:rPr lang="en-US" dirty="0">
                <a:solidFill>
                  <a:srgbClr val="0070C0"/>
                </a:solidFill>
              </a:rPr>
              <a:t>This slide shows a basic the symbols and actual devices for an electro-mechanical relay.  A relay is used as a logic device in a ladder logic circuit.  The relay typically has Normally Open (N.O.) contacts that has no continuity in it’s deactivated state.  It also may have Normally Closed (N.C.) contacts that should measure 0 ohms (full continuity) in it’s deactivated state.</a:t>
            </a:r>
          </a:p>
          <a:p>
            <a:endParaRPr lang="en-US" dirty="0">
              <a:solidFill>
                <a:srgbClr val="0070C0"/>
              </a:solidFill>
            </a:endParaRPr>
          </a:p>
          <a:p>
            <a:r>
              <a:rPr lang="en-US" dirty="0">
                <a:solidFill>
                  <a:srgbClr val="0070C0"/>
                </a:solidFill>
              </a:rPr>
              <a:t>When the relay coil pulls in (gets powered), the contacts change state.  The N.O. contact now will have full continuity, and the N.C. contact will open.</a:t>
            </a:r>
          </a:p>
          <a:p>
            <a:endParaRPr lang="en-US" dirty="0">
              <a:solidFill>
                <a:srgbClr val="0070C0"/>
              </a:solidFill>
            </a:endParaRPr>
          </a:p>
          <a:p>
            <a:r>
              <a:rPr lang="en-US" dirty="0">
                <a:solidFill>
                  <a:srgbClr val="0070C0"/>
                </a:solidFill>
              </a:rPr>
              <a:t>The contacts of a relay will be rated at 10 amps or less.</a:t>
            </a:r>
          </a:p>
          <a:p>
            <a:r>
              <a:rPr lang="en-US" dirty="0">
                <a:solidFill>
                  <a:srgbClr val="0070C0"/>
                </a:solidFill>
              </a:rPr>
              <a:t>Most contacts are rated for at least 300 volts, since the maximum control voltage by law is 250 volts.</a:t>
            </a:r>
          </a:p>
          <a:p>
            <a:endParaRPr lang="en-US" dirty="0">
              <a:solidFill>
                <a:srgbClr val="0070C0"/>
              </a:solidFill>
            </a:endParaRPr>
          </a:p>
          <a:p>
            <a:r>
              <a:rPr lang="en-US" dirty="0">
                <a:solidFill>
                  <a:srgbClr val="0070C0"/>
                </a:solidFill>
              </a:rPr>
              <a:t>These relay coils may be rated at either 24Vdc or 120Vac for an industrial application.</a:t>
            </a:r>
          </a:p>
          <a:p>
            <a:endParaRPr lang="en-US" dirty="0">
              <a:solidFill>
                <a:srgbClr val="0070C0"/>
              </a:solidFill>
            </a:endParaRPr>
          </a:p>
          <a:p>
            <a:r>
              <a:rPr lang="en-US" dirty="0">
                <a:solidFill>
                  <a:srgbClr val="0070C0"/>
                </a:solidFill>
              </a:rPr>
              <a:t>The HVAC world many times use 24Vac coils.</a:t>
            </a:r>
          </a:p>
        </p:txBody>
      </p:sp>
      <p:sp>
        <p:nvSpPr>
          <p:cNvPr id="6" name="TextBox 5"/>
          <p:cNvSpPr txBox="1"/>
          <p:nvPr/>
        </p:nvSpPr>
        <p:spPr>
          <a:xfrm>
            <a:off x="2759293" y="13479"/>
            <a:ext cx="1628138" cy="707886"/>
          </a:xfrm>
          <a:prstGeom prst="rect">
            <a:avLst/>
          </a:prstGeom>
          <a:noFill/>
        </p:spPr>
        <p:txBody>
          <a:bodyPr wrap="none" rtlCol="0">
            <a:spAutoFit/>
          </a:bodyPr>
          <a:lstStyle/>
          <a:p>
            <a:r>
              <a:rPr lang="en-US" sz="4000" dirty="0"/>
              <a:t>Relays:</a:t>
            </a:r>
          </a:p>
        </p:txBody>
      </p:sp>
      <p:pic>
        <p:nvPicPr>
          <p:cNvPr id="2" name="Picture 1"/>
          <p:cNvPicPr>
            <a:picLocks noChangeAspect="1"/>
          </p:cNvPicPr>
          <p:nvPr/>
        </p:nvPicPr>
        <p:blipFill>
          <a:blip r:embed="rId2"/>
          <a:stretch>
            <a:fillRect/>
          </a:stretch>
        </p:blipFill>
        <p:spPr>
          <a:xfrm>
            <a:off x="161902" y="1656359"/>
            <a:ext cx="6147140" cy="1278751"/>
          </a:xfrm>
          <a:prstGeom prst="rect">
            <a:avLst/>
          </a:prstGeom>
        </p:spPr>
      </p:pic>
      <p:pic>
        <p:nvPicPr>
          <p:cNvPr id="3" name="Picture 2"/>
          <p:cNvPicPr>
            <a:picLocks noChangeAspect="1"/>
          </p:cNvPicPr>
          <p:nvPr/>
        </p:nvPicPr>
        <p:blipFill>
          <a:blip r:embed="rId3"/>
          <a:stretch>
            <a:fillRect/>
          </a:stretch>
        </p:blipFill>
        <p:spPr>
          <a:xfrm>
            <a:off x="264889" y="5087977"/>
            <a:ext cx="1633867" cy="1770023"/>
          </a:xfrm>
          <a:prstGeom prst="rect">
            <a:avLst/>
          </a:prstGeom>
        </p:spPr>
      </p:pic>
      <p:pic>
        <p:nvPicPr>
          <p:cNvPr id="7" name="Picture 6"/>
          <p:cNvPicPr>
            <a:picLocks noChangeAspect="1"/>
          </p:cNvPicPr>
          <p:nvPr/>
        </p:nvPicPr>
        <p:blipFill>
          <a:blip r:embed="rId4"/>
          <a:stretch>
            <a:fillRect/>
          </a:stretch>
        </p:blipFill>
        <p:spPr>
          <a:xfrm>
            <a:off x="1353267" y="3482434"/>
            <a:ext cx="1086534" cy="419553"/>
          </a:xfrm>
          <a:prstGeom prst="rect">
            <a:avLst/>
          </a:prstGeom>
        </p:spPr>
      </p:pic>
      <p:pic>
        <p:nvPicPr>
          <p:cNvPr id="8" name="Picture 7"/>
          <p:cNvPicPr>
            <a:picLocks noChangeAspect="1"/>
          </p:cNvPicPr>
          <p:nvPr/>
        </p:nvPicPr>
        <p:blipFill>
          <a:blip r:embed="rId5"/>
          <a:stretch>
            <a:fillRect/>
          </a:stretch>
        </p:blipFill>
        <p:spPr>
          <a:xfrm>
            <a:off x="3908813" y="3482434"/>
            <a:ext cx="957237" cy="429107"/>
          </a:xfrm>
          <a:prstGeom prst="rect">
            <a:avLst/>
          </a:prstGeom>
        </p:spPr>
      </p:pic>
      <p:pic>
        <p:nvPicPr>
          <p:cNvPr id="9" name="Picture 8"/>
          <p:cNvPicPr>
            <a:picLocks noChangeAspect="1"/>
          </p:cNvPicPr>
          <p:nvPr/>
        </p:nvPicPr>
        <p:blipFill>
          <a:blip r:embed="rId6"/>
          <a:stretch>
            <a:fillRect/>
          </a:stretch>
        </p:blipFill>
        <p:spPr>
          <a:xfrm>
            <a:off x="3088529" y="5085476"/>
            <a:ext cx="1579426" cy="1747317"/>
          </a:xfrm>
          <a:prstGeom prst="rect">
            <a:avLst/>
          </a:prstGeom>
        </p:spPr>
      </p:pic>
      <p:sp>
        <p:nvSpPr>
          <p:cNvPr id="10" name="TextBox 9"/>
          <p:cNvSpPr txBox="1"/>
          <p:nvPr/>
        </p:nvSpPr>
        <p:spPr>
          <a:xfrm>
            <a:off x="916622" y="3859916"/>
            <a:ext cx="1925592" cy="369332"/>
          </a:xfrm>
          <a:prstGeom prst="rect">
            <a:avLst/>
          </a:prstGeom>
          <a:noFill/>
        </p:spPr>
        <p:txBody>
          <a:bodyPr wrap="none" rtlCol="0">
            <a:spAutoFit/>
          </a:bodyPr>
          <a:lstStyle/>
          <a:p>
            <a:pPr algn="ctr"/>
            <a:r>
              <a:rPr lang="en-US" dirty="0">
                <a:solidFill>
                  <a:srgbClr val="C00000"/>
                </a:solidFill>
              </a:rPr>
              <a:t>N.O. Relay Contact</a:t>
            </a:r>
          </a:p>
        </p:txBody>
      </p:sp>
      <p:sp>
        <p:nvSpPr>
          <p:cNvPr id="11" name="TextBox 10"/>
          <p:cNvSpPr txBox="1"/>
          <p:nvPr/>
        </p:nvSpPr>
        <p:spPr>
          <a:xfrm>
            <a:off x="3438261" y="3870104"/>
            <a:ext cx="1898340" cy="369332"/>
          </a:xfrm>
          <a:prstGeom prst="rect">
            <a:avLst/>
          </a:prstGeom>
          <a:noFill/>
        </p:spPr>
        <p:txBody>
          <a:bodyPr wrap="none" rtlCol="0">
            <a:spAutoFit/>
          </a:bodyPr>
          <a:lstStyle/>
          <a:p>
            <a:pPr algn="ctr"/>
            <a:r>
              <a:rPr lang="en-US" dirty="0">
                <a:solidFill>
                  <a:srgbClr val="C00000"/>
                </a:solidFill>
              </a:rPr>
              <a:t>N.C. Relay Contact</a:t>
            </a:r>
          </a:p>
        </p:txBody>
      </p:sp>
      <p:sp>
        <p:nvSpPr>
          <p:cNvPr id="12" name="TextBox 11"/>
          <p:cNvSpPr txBox="1"/>
          <p:nvPr/>
        </p:nvSpPr>
        <p:spPr>
          <a:xfrm>
            <a:off x="3605504" y="2694068"/>
            <a:ext cx="1088439" cy="369332"/>
          </a:xfrm>
          <a:prstGeom prst="rect">
            <a:avLst/>
          </a:prstGeom>
          <a:noFill/>
        </p:spPr>
        <p:txBody>
          <a:bodyPr wrap="none" rtlCol="0">
            <a:spAutoFit/>
          </a:bodyPr>
          <a:lstStyle/>
          <a:p>
            <a:pPr algn="ctr"/>
            <a:r>
              <a:rPr lang="en-US" dirty="0">
                <a:solidFill>
                  <a:srgbClr val="C00000"/>
                </a:solidFill>
              </a:rPr>
              <a:t>Relay Coil</a:t>
            </a:r>
          </a:p>
        </p:txBody>
      </p:sp>
      <p:cxnSp>
        <p:nvCxnSpPr>
          <p:cNvPr id="13" name="Straight Arrow Connector 12"/>
          <p:cNvCxnSpPr/>
          <p:nvPr/>
        </p:nvCxnSpPr>
        <p:spPr>
          <a:xfrm flipV="1">
            <a:off x="4222044" y="2348089"/>
            <a:ext cx="891823" cy="4176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882" y="4784722"/>
            <a:ext cx="1964833" cy="369332"/>
          </a:xfrm>
          <a:prstGeom prst="rect">
            <a:avLst/>
          </a:prstGeom>
          <a:noFill/>
        </p:spPr>
        <p:txBody>
          <a:bodyPr wrap="none" rtlCol="0">
            <a:spAutoFit/>
          </a:bodyPr>
          <a:lstStyle/>
          <a:p>
            <a:pPr algn="ctr"/>
            <a:r>
              <a:rPr lang="en-US" dirty="0">
                <a:solidFill>
                  <a:srgbClr val="C00000"/>
                </a:solidFill>
              </a:rPr>
              <a:t>Industrial IEC Relay</a:t>
            </a:r>
          </a:p>
        </p:txBody>
      </p:sp>
      <p:sp>
        <p:nvSpPr>
          <p:cNvPr id="17" name="TextBox 16"/>
          <p:cNvSpPr txBox="1"/>
          <p:nvPr/>
        </p:nvSpPr>
        <p:spPr>
          <a:xfrm>
            <a:off x="2594180" y="4784722"/>
            <a:ext cx="2568139" cy="369332"/>
          </a:xfrm>
          <a:prstGeom prst="rect">
            <a:avLst/>
          </a:prstGeom>
          <a:noFill/>
        </p:spPr>
        <p:txBody>
          <a:bodyPr wrap="none" rtlCol="0">
            <a:spAutoFit/>
          </a:bodyPr>
          <a:lstStyle/>
          <a:p>
            <a:pPr algn="ctr"/>
            <a:r>
              <a:rPr lang="en-US" dirty="0">
                <a:solidFill>
                  <a:srgbClr val="C00000"/>
                </a:solidFill>
              </a:rPr>
              <a:t>Industrial Ice Cube Relays</a:t>
            </a:r>
          </a:p>
        </p:txBody>
      </p:sp>
      <p:pic>
        <p:nvPicPr>
          <p:cNvPr id="18" name="Picture 17">
            <a:extLst>
              <a:ext uri="{FF2B5EF4-FFF2-40B4-BE49-F238E27FC236}">
                <a16:creationId xmlns:a16="http://schemas.microsoft.com/office/drawing/2014/main" id="{BF811968-9F11-6545-3158-4D8B5E3A8079}"/>
              </a:ext>
            </a:extLst>
          </p:cNvPr>
          <p:cNvPicPr>
            <a:picLocks noChangeAspect="1"/>
          </p:cNvPicPr>
          <p:nvPr/>
        </p:nvPicPr>
        <p:blipFill>
          <a:blip r:embed="rId7"/>
          <a:stretch>
            <a:fillRect/>
          </a:stretch>
        </p:blipFill>
        <p:spPr>
          <a:xfrm>
            <a:off x="19713" y="1"/>
            <a:ext cx="1057974" cy="1086756"/>
          </a:xfrm>
          <a:prstGeom prst="rect">
            <a:avLst/>
          </a:prstGeom>
        </p:spPr>
      </p:pic>
    </p:spTree>
    <p:extLst>
      <p:ext uri="{BB962C8B-B14F-4D97-AF65-F5344CB8AC3E}">
        <p14:creationId xmlns:p14="http://schemas.microsoft.com/office/powerpoint/2010/main" val="209847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4598" y="0"/>
            <a:ext cx="6931513" cy="707886"/>
          </a:xfrm>
          <a:prstGeom prst="rect">
            <a:avLst/>
          </a:prstGeom>
          <a:noFill/>
        </p:spPr>
        <p:txBody>
          <a:bodyPr wrap="none" rtlCol="0">
            <a:spAutoFit/>
          </a:bodyPr>
          <a:lstStyle/>
          <a:p>
            <a:r>
              <a:rPr lang="en-US" sz="4000" dirty="0">
                <a:solidFill>
                  <a:srgbClr val="0070C0"/>
                </a:solidFill>
              </a:rPr>
              <a:t>Course Disclaimer - Please Read:</a:t>
            </a:r>
          </a:p>
        </p:txBody>
      </p:sp>
      <p:sp>
        <p:nvSpPr>
          <p:cNvPr id="5" name="TextBox 4"/>
          <p:cNvSpPr txBox="1"/>
          <p:nvPr/>
        </p:nvSpPr>
        <p:spPr>
          <a:xfrm>
            <a:off x="598311" y="1285929"/>
            <a:ext cx="10984089" cy="5539978"/>
          </a:xfrm>
          <a:prstGeom prst="rect">
            <a:avLst/>
          </a:prstGeom>
          <a:noFill/>
        </p:spPr>
        <p:txBody>
          <a:bodyPr wrap="square" rtlCol="0">
            <a:spAutoFit/>
          </a:bodyPr>
          <a:lstStyle/>
          <a:p>
            <a:r>
              <a:rPr lang="en-US" sz="2800" dirty="0">
                <a:solidFill>
                  <a:srgbClr val="0070C0"/>
                </a:solidFill>
              </a:rPr>
              <a:t>This document is to overview the basics of electricity for the South Arkansas Community College students that are enrolled in the Intro to Technology course.</a:t>
            </a:r>
          </a:p>
          <a:p>
            <a:endParaRPr lang="en-US" sz="2800" dirty="0">
              <a:solidFill>
                <a:srgbClr val="0070C0"/>
              </a:solidFill>
            </a:endParaRPr>
          </a:p>
          <a:p>
            <a:r>
              <a:rPr lang="en-US" sz="2800" dirty="0">
                <a:solidFill>
                  <a:srgbClr val="0070C0"/>
                </a:solidFill>
              </a:rPr>
              <a:t>The intent of teaching electrical basics in the Intro to Technology course is to introduce the students to how electricity is used in a process and manufacturing environment.  This course only introduces the students to the basic concepts and should not be used to replace a full electricity course.</a:t>
            </a:r>
          </a:p>
          <a:p>
            <a:endParaRPr lang="en-US" sz="2800" dirty="0">
              <a:solidFill>
                <a:srgbClr val="0070C0"/>
              </a:solidFill>
            </a:endParaRPr>
          </a:p>
          <a:p>
            <a:endParaRPr lang="en-US" sz="2800" dirty="0">
              <a:solidFill>
                <a:srgbClr val="0070C0"/>
              </a:solidFill>
            </a:endParaRPr>
          </a:p>
          <a:p>
            <a:endParaRPr lang="en-US" sz="2800" dirty="0">
              <a:solidFill>
                <a:srgbClr val="0070C0"/>
              </a:solidFill>
            </a:endParaRPr>
          </a:p>
          <a:p>
            <a:endParaRPr lang="en-US" dirty="0"/>
          </a:p>
        </p:txBody>
      </p:sp>
      <p:pic>
        <p:nvPicPr>
          <p:cNvPr id="3" name="Picture 2">
            <a:extLst>
              <a:ext uri="{FF2B5EF4-FFF2-40B4-BE49-F238E27FC236}">
                <a16:creationId xmlns:a16="http://schemas.microsoft.com/office/drawing/2014/main" id="{FC4109CF-E868-8A0D-5984-8F00157E4C60}"/>
              </a:ext>
            </a:extLst>
          </p:cNvPr>
          <p:cNvPicPr>
            <a:picLocks noChangeAspect="1"/>
          </p:cNvPicPr>
          <p:nvPr/>
        </p:nvPicPr>
        <p:blipFill>
          <a:blip r:embed="rId2"/>
          <a:stretch>
            <a:fillRect/>
          </a:stretch>
        </p:blipFill>
        <p:spPr>
          <a:xfrm>
            <a:off x="19713" y="1"/>
            <a:ext cx="1057974" cy="1086756"/>
          </a:xfrm>
          <a:prstGeom prst="rect">
            <a:avLst/>
          </a:prstGeom>
        </p:spPr>
      </p:pic>
    </p:spTree>
    <p:extLst>
      <p:ext uri="{BB962C8B-B14F-4D97-AF65-F5344CB8AC3E}">
        <p14:creationId xmlns:p14="http://schemas.microsoft.com/office/powerpoint/2010/main" val="265316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056" y="43243"/>
            <a:ext cx="8155875" cy="684357"/>
          </a:xfrm>
        </p:spPr>
        <p:txBody>
          <a:bodyPr>
            <a:normAutofit fontScale="90000"/>
          </a:bodyPr>
          <a:lstStyle/>
          <a:p>
            <a:r>
              <a:rPr lang="en-US" b="1" dirty="0">
                <a:solidFill>
                  <a:srgbClr val="0070C0"/>
                </a:solidFill>
              </a:rPr>
              <a:t>Practice Question #3</a:t>
            </a:r>
          </a:p>
        </p:txBody>
      </p:sp>
      <p:sp>
        <p:nvSpPr>
          <p:cNvPr id="3" name="Content Placeholder 2"/>
          <p:cNvSpPr>
            <a:spLocks noGrp="1"/>
          </p:cNvSpPr>
          <p:nvPr>
            <p:ph idx="1"/>
          </p:nvPr>
        </p:nvSpPr>
        <p:spPr>
          <a:xfrm>
            <a:off x="296389" y="2099228"/>
            <a:ext cx="10515600" cy="2522722"/>
          </a:xfrm>
        </p:spPr>
        <p:txBody>
          <a:bodyPr>
            <a:noAutofit/>
          </a:bodyPr>
          <a:lstStyle/>
          <a:p>
            <a:pPr marL="0" indent="0">
              <a:buNone/>
            </a:pPr>
            <a:r>
              <a:rPr lang="en-US" sz="3600" dirty="0"/>
              <a:t>The symbol marked with a “B” would be a:</a:t>
            </a:r>
          </a:p>
          <a:p>
            <a:pPr lvl="1"/>
            <a:r>
              <a:rPr lang="en-US" sz="3600" dirty="0"/>
              <a:t>a. Normally-open relay contact</a:t>
            </a:r>
          </a:p>
          <a:p>
            <a:pPr lvl="1"/>
            <a:r>
              <a:rPr lang="en-US" sz="3600" dirty="0"/>
              <a:t>b. Normally-closed relay contact </a:t>
            </a:r>
          </a:p>
          <a:p>
            <a:pPr lvl="1"/>
            <a:r>
              <a:rPr lang="en-US" sz="3600" dirty="0"/>
              <a:t>c. Relay coil</a:t>
            </a:r>
          </a:p>
        </p:txBody>
      </p:sp>
      <p:sp>
        <p:nvSpPr>
          <p:cNvPr id="6" name="TextBox 5"/>
          <p:cNvSpPr txBox="1"/>
          <p:nvPr/>
        </p:nvSpPr>
        <p:spPr>
          <a:xfrm>
            <a:off x="5330537" y="4758772"/>
            <a:ext cx="679994" cy="523220"/>
          </a:xfrm>
          <a:prstGeom prst="rect">
            <a:avLst/>
          </a:prstGeom>
          <a:solidFill>
            <a:schemeClr val="bg1"/>
          </a:solidFill>
        </p:spPr>
        <p:txBody>
          <a:bodyPr wrap="none" rtlCol="0">
            <a:spAutoFit/>
          </a:bodyPr>
          <a:lstStyle/>
          <a:p>
            <a:r>
              <a:rPr lang="en-US" sz="1400" b="1" dirty="0"/>
              <a:t>5 Ohm</a:t>
            </a:r>
          </a:p>
          <a:p>
            <a:r>
              <a:rPr lang="en-US" sz="1400" b="1" dirty="0"/>
              <a:t>Load</a:t>
            </a:r>
          </a:p>
        </p:txBody>
      </p:sp>
      <p:sp>
        <p:nvSpPr>
          <p:cNvPr id="5" name="Rectangle 4"/>
          <p:cNvSpPr/>
          <p:nvPr/>
        </p:nvSpPr>
        <p:spPr>
          <a:xfrm>
            <a:off x="5330537" y="4758772"/>
            <a:ext cx="592280" cy="6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2FDCD9-3199-2985-DD97-BB111DAA7405}"/>
              </a:ext>
            </a:extLst>
          </p:cNvPr>
          <p:cNvPicPr>
            <a:picLocks noChangeAspect="1"/>
          </p:cNvPicPr>
          <p:nvPr/>
        </p:nvPicPr>
        <p:blipFill>
          <a:blip r:embed="rId2"/>
          <a:stretch>
            <a:fillRect/>
          </a:stretch>
        </p:blipFill>
        <p:spPr>
          <a:xfrm>
            <a:off x="2017295" y="799106"/>
            <a:ext cx="1651761" cy="637809"/>
          </a:xfrm>
          <a:prstGeom prst="rect">
            <a:avLst/>
          </a:prstGeom>
        </p:spPr>
      </p:pic>
      <p:pic>
        <p:nvPicPr>
          <p:cNvPr id="8" name="Picture 7">
            <a:extLst>
              <a:ext uri="{FF2B5EF4-FFF2-40B4-BE49-F238E27FC236}">
                <a16:creationId xmlns:a16="http://schemas.microsoft.com/office/drawing/2014/main" id="{772C3EAC-7F3B-BEF2-F15F-907BAFAA16FF}"/>
              </a:ext>
            </a:extLst>
          </p:cNvPr>
          <p:cNvPicPr>
            <a:picLocks noChangeAspect="1"/>
          </p:cNvPicPr>
          <p:nvPr/>
        </p:nvPicPr>
        <p:blipFill>
          <a:blip r:embed="rId3"/>
          <a:stretch>
            <a:fillRect/>
          </a:stretch>
        </p:blipFill>
        <p:spPr>
          <a:xfrm>
            <a:off x="3914256" y="832699"/>
            <a:ext cx="1335722" cy="598773"/>
          </a:xfrm>
          <a:prstGeom prst="rect">
            <a:avLst/>
          </a:prstGeom>
        </p:spPr>
      </p:pic>
      <p:sp>
        <p:nvSpPr>
          <p:cNvPr id="4" name="TextBox 3">
            <a:extLst>
              <a:ext uri="{FF2B5EF4-FFF2-40B4-BE49-F238E27FC236}">
                <a16:creationId xmlns:a16="http://schemas.microsoft.com/office/drawing/2014/main" id="{96D454AF-8C41-8959-409D-EFA1B8A983C0}"/>
              </a:ext>
            </a:extLst>
          </p:cNvPr>
          <p:cNvSpPr txBox="1"/>
          <p:nvPr/>
        </p:nvSpPr>
        <p:spPr>
          <a:xfrm>
            <a:off x="2618015" y="1251858"/>
            <a:ext cx="421910" cy="584775"/>
          </a:xfrm>
          <a:prstGeom prst="rect">
            <a:avLst/>
          </a:prstGeom>
          <a:noFill/>
        </p:spPr>
        <p:txBody>
          <a:bodyPr wrap="none" rtlCol="0">
            <a:spAutoFit/>
          </a:bodyPr>
          <a:lstStyle/>
          <a:p>
            <a:r>
              <a:rPr lang="en-US" sz="3200" dirty="0">
                <a:solidFill>
                  <a:srgbClr val="FF0000"/>
                </a:solidFill>
              </a:rPr>
              <a:t>A</a:t>
            </a:r>
          </a:p>
        </p:txBody>
      </p:sp>
      <p:sp>
        <p:nvSpPr>
          <p:cNvPr id="9" name="TextBox 8">
            <a:extLst>
              <a:ext uri="{FF2B5EF4-FFF2-40B4-BE49-F238E27FC236}">
                <a16:creationId xmlns:a16="http://schemas.microsoft.com/office/drawing/2014/main" id="{C0F450DF-7EE9-3269-44E8-BF29D42EA2F6}"/>
              </a:ext>
            </a:extLst>
          </p:cNvPr>
          <p:cNvSpPr txBox="1"/>
          <p:nvPr/>
        </p:nvSpPr>
        <p:spPr>
          <a:xfrm>
            <a:off x="4409262" y="1229090"/>
            <a:ext cx="421910" cy="584775"/>
          </a:xfrm>
          <a:prstGeom prst="rect">
            <a:avLst/>
          </a:prstGeom>
          <a:noFill/>
        </p:spPr>
        <p:txBody>
          <a:bodyPr wrap="none" rtlCol="0">
            <a:spAutoFit/>
          </a:bodyPr>
          <a:lstStyle/>
          <a:p>
            <a:r>
              <a:rPr lang="en-US" sz="3200" dirty="0">
                <a:solidFill>
                  <a:srgbClr val="FF0000"/>
                </a:solidFill>
              </a:rPr>
              <a:t>B</a:t>
            </a:r>
          </a:p>
        </p:txBody>
      </p:sp>
      <p:pic>
        <p:nvPicPr>
          <p:cNvPr id="10" name="Picture 9">
            <a:extLst>
              <a:ext uri="{FF2B5EF4-FFF2-40B4-BE49-F238E27FC236}">
                <a16:creationId xmlns:a16="http://schemas.microsoft.com/office/drawing/2014/main" id="{5044D2B4-2870-70A1-BF00-1C8E8A7C8AC6}"/>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122370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056" y="43243"/>
            <a:ext cx="8155875" cy="684357"/>
          </a:xfrm>
        </p:spPr>
        <p:txBody>
          <a:bodyPr>
            <a:normAutofit fontScale="90000"/>
          </a:bodyPr>
          <a:lstStyle/>
          <a:p>
            <a:r>
              <a:rPr lang="en-US" b="1" dirty="0">
                <a:solidFill>
                  <a:srgbClr val="0070C0"/>
                </a:solidFill>
              </a:rPr>
              <a:t>Answer to Practice Question #3</a:t>
            </a:r>
          </a:p>
        </p:txBody>
      </p:sp>
      <p:sp>
        <p:nvSpPr>
          <p:cNvPr id="3" name="Content Placeholder 2"/>
          <p:cNvSpPr>
            <a:spLocks noGrp="1"/>
          </p:cNvSpPr>
          <p:nvPr>
            <p:ph idx="1"/>
          </p:nvPr>
        </p:nvSpPr>
        <p:spPr>
          <a:xfrm>
            <a:off x="296389" y="2099228"/>
            <a:ext cx="10515600" cy="2522722"/>
          </a:xfrm>
        </p:spPr>
        <p:txBody>
          <a:bodyPr>
            <a:noAutofit/>
          </a:bodyPr>
          <a:lstStyle/>
          <a:p>
            <a:pPr marL="0" indent="0">
              <a:buNone/>
            </a:pPr>
            <a:r>
              <a:rPr lang="en-US" sz="3600" dirty="0"/>
              <a:t>The symbol marked with a “B” would be a:</a:t>
            </a:r>
          </a:p>
          <a:p>
            <a:pPr lvl="1"/>
            <a:r>
              <a:rPr lang="en-US" sz="3600" dirty="0"/>
              <a:t>a. Normally-open relay contact</a:t>
            </a:r>
          </a:p>
          <a:p>
            <a:pPr lvl="1"/>
            <a:r>
              <a:rPr lang="en-US" sz="3600" dirty="0"/>
              <a:t>b. </a:t>
            </a:r>
            <a:r>
              <a:rPr lang="en-US" sz="3600" b="1" dirty="0"/>
              <a:t>Normally-closed relay contact</a:t>
            </a:r>
            <a:r>
              <a:rPr lang="en-US" sz="3600" dirty="0"/>
              <a:t> </a:t>
            </a:r>
          </a:p>
          <a:p>
            <a:pPr lvl="1"/>
            <a:r>
              <a:rPr lang="en-US" sz="3600" dirty="0"/>
              <a:t>c. Relay coil</a:t>
            </a:r>
          </a:p>
        </p:txBody>
      </p:sp>
      <p:sp>
        <p:nvSpPr>
          <p:cNvPr id="6" name="TextBox 5"/>
          <p:cNvSpPr txBox="1"/>
          <p:nvPr/>
        </p:nvSpPr>
        <p:spPr>
          <a:xfrm>
            <a:off x="5330537" y="4758772"/>
            <a:ext cx="679994" cy="523220"/>
          </a:xfrm>
          <a:prstGeom prst="rect">
            <a:avLst/>
          </a:prstGeom>
          <a:solidFill>
            <a:schemeClr val="bg1"/>
          </a:solidFill>
        </p:spPr>
        <p:txBody>
          <a:bodyPr wrap="none" rtlCol="0">
            <a:spAutoFit/>
          </a:bodyPr>
          <a:lstStyle/>
          <a:p>
            <a:r>
              <a:rPr lang="en-US" sz="1400" b="1" dirty="0"/>
              <a:t>5 Ohm</a:t>
            </a:r>
          </a:p>
          <a:p>
            <a:r>
              <a:rPr lang="en-US" sz="1400" b="1" dirty="0"/>
              <a:t>Load</a:t>
            </a:r>
          </a:p>
        </p:txBody>
      </p:sp>
      <p:sp>
        <p:nvSpPr>
          <p:cNvPr id="5" name="Rectangle 4"/>
          <p:cNvSpPr/>
          <p:nvPr/>
        </p:nvSpPr>
        <p:spPr>
          <a:xfrm>
            <a:off x="5330537" y="4758772"/>
            <a:ext cx="592280" cy="6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2FDCD9-3199-2985-DD97-BB111DAA7405}"/>
              </a:ext>
            </a:extLst>
          </p:cNvPr>
          <p:cNvPicPr>
            <a:picLocks noChangeAspect="1"/>
          </p:cNvPicPr>
          <p:nvPr/>
        </p:nvPicPr>
        <p:blipFill>
          <a:blip r:embed="rId2"/>
          <a:stretch>
            <a:fillRect/>
          </a:stretch>
        </p:blipFill>
        <p:spPr>
          <a:xfrm>
            <a:off x="2017295" y="799106"/>
            <a:ext cx="1651761" cy="637809"/>
          </a:xfrm>
          <a:prstGeom prst="rect">
            <a:avLst/>
          </a:prstGeom>
        </p:spPr>
      </p:pic>
      <p:pic>
        <p:nvPicPr>
          <p:cNvPr id="8" name="Picture 7">
            <a:extLst>
              <a:ext uri="{FF2B5EF4-FFF2-40B4-BE49-F238E27FC236}">
                <a16:creationId xmlns:a16="http://schemas.microsoft.com/office/drawing/2014/main" id="{772C3EAC-7F3B-BEF2-F15F-907BAFAA16FF}"/>
              </a:ext>
            </a:extLst>
          </p:cNvPr>
          <p:cNvPicPr>
            <a:picLocks noChangeAspect="1"/>
          </p:cNvPicPr>
          <p:nvPr/>
        </p:nvPicPr>
        <p:blipFill>
          <a:blip r:embed="rId3"/>
          <a:stretch>
            <a:fillRect/>
          </a:stretch>
        </p:blipFill>
        <p:spPr>
          <a:xfrm>
            <a:off x="3914256" y="832699"/>
            <a:ext cx="1335722" cy="598773"/>
          </a:xfrm>
          <a:prstGeom prst="rect">
            <a:avLst/>
          </a:prstGeom>
        </p:spPr>
      </p:pic>
      <p:sp>
        <p:nvSpPr>
          <p:cNvPr id="4" name="TextBox 3">
            <a:extLst>
              <a:ext uri="{FF2B5EF4-FFF2-40B4-BE49-F238E27FC236}">
                <a16:creationId xmlns:a16="http://schemas.microsoft.com/office/drawing/2014/main" id="{96D454AF-8C41-8959-409D-EFA1B8A983C0}"/>
              </a:ext>
            </a:extLst>
          </p:cNvPr>
          <p:cNvSpPr txBox="1"/>
          <p:nvPr/>
        </p:nvSpPr>
        <p:spPr>
          <a:xfrm>
            <a:off x="2618015" y="1251858"/>
            <a:ext cx="421910" cy="584775"/>
          </a:xfrm>
          <a:prstGeom prst="rect">
            <a:avLst/>
          </a:prstGeom>
          <a:noFill/>
        </p:spPr>
        <p:txBody>
          <a:bodyPr wrap="none" rtlCol="0">
            <a:spAutoFit/>
          </a:bodyPr>
          <a:lstStyle/>
          <a:p>
            <a:r>
              <a:rPr lang="en-US" sz="3200" dirty="0">
                <a:solidFill>
                  <a:srgbClr val="FF0000"/>
                </a:solidFill>
              </a:rPr>
              <a:t>A</a:t>
            </a:r>
          </a:p>
        </p:txBody>
      </p:sp>
      <p:sp>
        <p:nvSpPr>
          <p:cNvPr id="9" name="TextBox 8">
            <a:extLst>
              <a:ext uri="{FF2B5EF4-FFF2-40B4-BE49-F238E27FC236}">
                <a16:creationId xmlns:a16="http://schemas.microsoft.com/office/drawing/2014/main" id="{C0F450DF-7EE9-3269-44E8-BF29D42EA2F6}"/>
              </a:ext>
            </a:extLst>
          </p:cNvPr>
          <p:cNvSpPr txBox="1"/>
          <p:nvPr/>
        </p:nvSpPr>
        <p:spPr>
          <a:xfrm>
            <a:off x="4409262" y="1229090"/>
            <a:ext cx="421910" cy="584775"/>
          </a:xfrm>
          <a:prstGeom prst="rect">
            <a:avLst/>
          </a:prstGeom>
          <a:noFill/>
        </p:spPr>
        <p:txBody>
          <a:bodyPr wrap="none" rtlCol="0">
            <a:spAutoFit/>
          </a:bodyPr>
          <a:lstStyle/>
          <a:p>
            <a:r>
              <a:rPr lang="en-US" sz="3200" dirty="0">
                <a:solidFill>
                  <a:srgbClr val="FF0000"/>
                </a:solidFill>
              </a:rPr>
              <a:t>B</a:t>
            </a:r>
          </a:p>
        </p:txBody>
      </p:sp>
      <p:pic>
        <p:nvPicPr>
          <p:cNvPr id="10" name="Picture 9">
            <a:extLst>
              <a:ext uri="{FF2B5EF4-FFF2-40B4-BE49-F238E27FC236}">
                <a16:creationId xmlns:a16="http://schemas.microsoft.com/office/drawing/2014/main" id="{5044D2B4-2870-70A1-BF00-1C8E8A7C8AC6}"/>
              </a:ext>
            </a:extLst>
          </p:cNvPr>
          <p:cNvPicPr>
            <a:picLocks noChangeAspect="1"/>
          </p:cNvPicPr>
          <p:nvPr/>
        </p:nvPicPr>
        <p:blipFill>
          <a:blip r:embed="rId4"/>
          <a:stretch>
            <a:fillRect/>
          </a:stretch>
        </p:blipFill>
        <p:spPr>
          <a:xfrm>
            <a:off x="19713" y="1"/>
            <a:ext cx="1057974" cy="1086756"/>
          </a:xfrm>
          <a:prstGeom prst="rect">
            <a:avLst/>
          </a:prstGeom>
        </p:spPr>
      </p:pic>
      <p:sp>
        <p:nvSpPr>
          <p:cNvPr id="11" name="TextBox 10">
            <a:extLst>
              <a:ext uri="{FF2B5EF4-FFF2-40B4-BE49-F238E27FC236}">
                <a16:creationId xmlns:a16="http://schemas.microsoft.com/office/drawing/2014/main" id="{BCABE5AB-870F-407A-34B4-2194777B918F}"/>
              </a:ext>
            </a:extLst>
          </p:cNvPr>
          <p:cNvSpPr txBox="1"/>
          <p:nvPr/>
        </p:nvSpPr>
        <p:spPr>
          <a:xfrm>
            <a:off x="5467103" y="4670397"/>
            <a:ext cx="6015319" cy="1569660"/>
          </a:xfrm>
          <a:prstGeom prst="rect">
            <a:avLst/>
          </a:prstGeom>
          <a:noFill/>
        </p:spPr>
        <p:txBody>
          <a:bodyPr wrap="square" rtlCol="0">
            <a:spAutoFit/>
          </a:bodyPr>
          <a:lstStyle/>
          <a:p>
            <a:r>
              <a:rPr lang="en-US" sz="2400" b="1" i="1" dirty="0">
                <a:solidFill>
                  <a:srgbClr val="0070C0"/>
                </a:solidFill>
              </a:rPr>
              <a:t>Explanation</a:t>
            </a:r>
            <a:r>
              <a:rPr lang="en-US" sz="2400" dirty="0">
                <a:solidFill>
                  <a:srgbClr val="0070C0"/>
                </a:solidFill>
              </a:rPr>
              <a:t>: The electrical symbol marked with an “A” is a normally-open relay contact.  The electrical symbol marked with a “B” is a normally-closed relay contact.  </a:t>
            </a:r>
          </a:p>
        </p:txBody>
      </p:sp>
    </p:spTree>
    <p:extLst>
      <p:ext uri="{BB962C8B-B14F-4D97-AF65-F5344CB8AC3E}">
        <p14:creationId xmlns:p14="http://schemas.microsoft.com/office/powerpoint/2010/main" val="165405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3E626-498E-D0BA-592A-0B255524AAAD}"/>
              </a:ext>
            </a:extLst>
          </p:cNvPr>
          <p:cNvPicPr>
            <a:picLocks noChangeAspect="1"/>
          </p:cNvPicPr>
          <p:nvPr/>
        </p:nvPicPr>
        <p:blipFill>
          <a:blip r:embed="rId2"/>
          <a:stretch>
            <a:fillRect/>
          </a:stretch>
        </p:blipFill>
        <p:spPr>
          <a:xfrm>
            <a:off x="106384" y="964195"/>
            <a:ext cx="7320732" cy="2249424"/>
          </a:xfrm>
          <a:prstGeom prst="rect">
            <a:avLst/>
          </a:prstGeom>
        </p:spPr>
      </p:pic>
      <p:sp>
        <p:nvSpPr>
          <p:cNvPr id="5" name="TextBox 4"/>
          <p:cNvSpPr txBox="1"/>
          <p:nvPr/>
        </p:nvSpPr>
        <p:spPr>
          <a:xfrm>
            <a:off x="7602583" y="964195"/>
            <a:ext cx="4483033" cy="5909310"/>
          </a:xfrm>
          <a:prstGeom prst="rect">
            <a:avLst/>
          </a:prstGeom>
          <a:noFill/>
        </p:spPr>
        <p:txBody>
          <a:bodyPr wrap="square" rtlCol="0">
            <a:spAutoFit/>
          </a:bodyPr>
          <a:lstStyle/>
          <a:p>
            <a:r>
              <a:rPr lang="en-US" dirty="0">
                <a:solidFill>
                  <a:srgbClr val="0070C0"/>
                </a:solidFill>
              </a:rPr>
              <a:t>It is important to understand how the Normally-Open (N.O.) and Normally-closed (N.C.) contacts work on a basic relay.</a:t>
            </a:r>
          </a:p>
          <a:p>
            <a:endParaRPr lang="en-US" dirty="0">
              <a:solidFill>
                <a:srgbClr val="0070C0"/>
              </a:solidFill>
            </a:endParaRPr>
          </a:p>
          <a:p>
            <a:r>
              <a:rPr lang="en-US" dirty="0">
                <a:solidFill>
                  <a:srgbClr val="0070C0"/>
                </a:solidFill>
              </a:rPr>
              <a:t>The top graphic shows a 24Vdc power supply powering a circuit with a N.O. pushbutton contact in series with a relay coil (CR1).  To the right of the coil is a N.O. and N.C. relay contact.  </a:t>
            </a:r>
          </a:p>
          <a:p>
            <a:endParaRPr lang="en-US" dirty="0">
              <a:solidFill>
                <a:srgbClr val="0070C0"/>
              </a:solidFill>
            </a:endParaRPr>
          </a:p>
          <a:p>
            <a:r>
              <a:rPr lang="en-US" dirty="0">
                <a:solidFill>
                  <a:srgbClr val="0070C0"/>
                </a:solidFill>
              </a:rPr>
              <a:t>The lower graphic shows a multimeter, that is being used as an ohmmeter to measure the resistance of the relay contacts.</a:t>
            </a:r>
          </a:p>
          <a:p>
            <a:endParaRPr lang="en-US" dirty="0">
              <a:solidFill>
                <a:srgbClr val="0070C0"/>
              </a:solidFill>
            </a:endParaRPr>
          </a:p>
          <a:p>
            <a:r>
              <a:rPr lang="en-US" dirty="0">
                <a:solidFill>
                  <a:srgbClr val="0070C0"/>
                </a:solidFill>
              </a:rPr>
              <a:t>Notice the dial position on the multimeter is on the Omega symbol, which means resistance.  The multimeter probes are put across the N.O. contact to monitor the resistance.  OL on the multimeter display means Open Line, or infinite resistance, which will not allow current to flow. </a:t>
            </a:r>
          </a:p>
        </p:txBody>
      </p:sp>
      <p:sp>
        <p:nvSpPr>
          <p:cNvPr id="6" name="TextBox 5"/>
          <p:cNvSpPr txBox="1"/>
          <p:nvPr/>
        </p:nvSpPr>
        <p:spPr>
          <a:xfrm>
            <a:off x="2452977" y="59872"/>
            <a:ext cx="7910563" cy="707886"/>
          </a:xfrm>
          <a:prstGeom prst="rect">
            <a:avLst/>
          </a:prstGeom>
          <a:noFill/>
        </p:spPr>
        <p:txBody>
          <a:bodyPr wrap="none" rtlCol="0">
            <a:spAutoFit/>
          </a:bodyPr>
          <a:lstStyle/>
          <a:p>
            <a:r>
              <a:rPr lang="en-US" sz="4000" dirty="0">
                <a:solidFill>
                  <a:srgbClr val="0070C0"/>
                </a:solidFill>
              </a:rPr>
              <a:t>Measuring relay contact resistance 1:</a:t>
            </a:r>
          </a:p>
        </p:txBody>
      </p:sp>
      <p:pic>
        <p:nvPicPr>
          <p:cNvPr id="7" name="Picture 6">
            <a:extLst>
              <a:ext uri="{FF2B5EF4-FFF2-40B4-BE49-F238E27FC236}">
                <a16:creationId xmlns:a16="http://schemas.microsoft.com/office/drawing/2014/main" id="{6ACB3177-37AD-2330-EB46-FB7B4256E283}"/>
              </a:ext>
            </a:extLst>
          </p:cNvPr>
          <p:cNvPicPr>
            <a:picLocks noChangeAspect="1"/>
          </p:cNvPicPr>
          <p:nvPr/>
        </p:nvPicPr>
        <p:blipFill>
          <a:blip r:embed="rId3"/>
          <a:stretch>
            <a:fillRect/>
          </a:stretch>
        </p:blipFill>
        <p:spPr>
          <a:xfrm>
            <a:off x="19713" y="1"/>
            <a:ext cx="1057974" cy="1086756"/>
          </a:xfrm>
          <a:prstGeom prst="rect">
            <a:avLst/>
          </a:prstGeom>
        </p:spPr>
      </p:pic>
      <p:pic>
        <p:nvPicPr>
          <p:cNvPr id="8" name="Picture 7">
            <a:extLst>
              <a:ext uri="{FF2B5EF4-FFF2-40B4-BE49-F238E27FC236}">
                <a16:creationId xmlns:a16="http://schemas.microsoft.com/office/drawing/2014/main" id="{6A4F162A-D09E-FCD2-ADD8-7763D1858B02}"/>
              </a:ext>
            </a:extLst>
          </p:cNvPr>
          <p:cNvPicPr>
            <a:picLocks noChangeAspect="1"/>
          </p:cNvPicPr>
          <p:nvPr/>
        </p:nvPicPr>
        <p:blipFill>
          <a:blip r:embed="rId4"/>
          <a:stretch>
            <a:fillRect/>
          </a:stretch>
        </p:blipFill>
        <p:spPr>
          <a:xfrm>
            <a:off x="184174" y="4086068"/>
            <a:ext cx="7242942" cy="2249424"/>
          </a:xfrm>
          <a:prstGeom prst="rect">
            <a:avLst/>
          </a:prstGeom>
        </p:spPr>
      </p:pic>
      <p:sp>
        <p:nvSpPr>
          <p:cNvPr id="10" name="TextBox 9">
            <a:extLst>
              <a:ext uri="{FF2B5EF4-FFF2-40B4-BE49-F238E27FC236}">
                <a16:creationId xmlns:a16="http://schemas.microsoft.com/office/drawing/2014/main" id="{179B1280-FF58-675B-1D07-CC6B366D09A8}"/>
              </a:ext>
            </a:extLst>
          </p:cNvPr>
          <p:cNvSpPr txBox="1"/>
          <p:nvPr/>
        </p:nvSpPr>
        <p:spPr>
          <a:xfrm>
            <a:off x="3415937" y="3292380"/>
            <a:ext cx="2874441" cy="800219"/>
          </a:xfrm>
          <a:prstGeom prst="rect">
            <a:avLst/>
          </a:prstGeom>
          <a:noFill/>
        </p:spPr>
        <p:txBody>
          <a:bodyPr wrap="none" rtlCol="0">
            <a:spAutoFit/>
          </a:bodyPr>
          <a:lstStyle/>
          <a:p>
            <a:r>
              <a:rPr lang="en-US" dirty="0">
                <a:solidFill>
                  <a:srgbClr val="0070C0"/>
                </a:solidFill>
              </a:rPr>
              <a:t>The resistance range marked</a:t>
            </a:r>
          </a:p>
          <a:p>
            <a:r>
              <a:rPr lang="en-US" dirty="0">
                <a:solidFill>
                  <a:srgbClr val="0070C0"/>
                </a:solidFill>
              </a:rPr>
              <a:t>with an Omega symbol </a:t>
            </a:r>
            <a:r>
              <a:rPr lang="el-GR" sz="2800" b="1" dirty="0">
                <a:solidFill>
                  <a:srgbClr val="0070C0"/>
                </a:solidFill>
              </a:rPr>
              <a:t>Ω</a:t>
            </a:r>
            <a:endParaRPr lang="en-US" sz="2800" b="1" dirty="0">
              <a:solidFill>
                <a:srgbClr val="0070C0"/>
              </a:solidFill>
            </a:endParaRPr>
          </a:p>
        </p:txBody>
      </p:sp>
      <p:sp>
        <p:nvSpPr>
          <p:cNvPr id="11" name="Oval 10">
            <a:extLst>
              <a:ext uri="{FF2B5EF4-FFF2-40B4-BE49-F238E27FC236}">
                <a16:creationId xmlns:a16="http://schemas.microsoft.com/office/drawing/2014/main" id="{8AE30EE5-21C0-255F-2109-A91CBC774920}"/>
              </a:ext>
            </a:extLst>
          </p:cNvPr>
          <p:cNvSpPr/>
          <p:nvPr/>
        </p:nvSpPr>
        <p:spPr>
          <a:xfrm>
            <a:off x="6982097" y="5210780"/>
            <a:ext cx="352697" cy="352697"/>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670F32B-8682-99CB-0B9E-DC35208D541D}"/>
              </a:ext>
            </a:extLst>
          </p:cNvPr>
          <p:cNvCxnSpPr>
            <a:cxnSpLocks/>
          </p:cNvCxnSpPr>
          <p:nvPr/>
        </p:nvCxnSpPr>
        <p:spPr>
          <a:xfrm>
            <a:off x="5218092" y="4007307"/>
            <a:ext cx="1764005" cy="1257024"/>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40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87491" y="964195"/>
            <a:ext cx="4398125" cy="4247317"/>
          </a:xfrm>
          <a:prstGeom prst="rect">
            <a:avLst/>
          </a:prstGeom>
          <a:noFill/>
        </p:spPr>
        <p:txBody>
          <a:bodyPr wrap="square" rtlCol="0">
            <a:spAutoFit/>
          </a:bodyPr>
          <a:lstStyle/>
          <a:p>
            <a:r>
              <a:rPr lang="en-US" dirty="0">
                <a:solidFill>
                  <a:srgbClr val="0070C0"/>
                </a:solidFill>
              </a:rPr>
              <a:t>The top graphic shows that the Normally-Open relay contact measures an open line (OL) resistance, which is infinity ohms.  This means that current cannot flow through this contact.  Notice that the relay coil is not actuated, which means the </a:t>
            </a:r>
            <a:r>
              <a:rPr lang="en-US" dirty="0" err="1">
                <a:solidFill>
                  <a:srgbClr val="0070C0"/>
                </a:solidFill>
              </a:rPr>
              <a:t>StartPB</a:t>
            </a:r>
            <a:r>
              <a:rPr lang="en-US" dirty="0">
                <a:solidFill>
                  <a:srgbClr val="0070C0"/>
                </a:solidFill>
              </a:rPr>
              <a:t> is not pushed (actuated).</a:t>
            </a:r>
          </a:p>
          <a:p>
            <a:endParaRPr lang="en-US" dirty="0">
              <a:solidFill>
                <a:srgbClr val="0070C0"/>
              </a:solidFill>
            </a:endParaRPr>
          </a:p>
          <a:p>
            <a:r>
              <a:rPr lang="en-US" dirty="0">
                <a:solidFill>
                  <a:srgbClr val="0070C0"/>
                </a:solidFill>
              </a:rPr>
              <a:t>In the lower graphic, the circuit shows the N.O. relay contact in series with PL1.  Since the contact is open, no current will flow to the pilot light, thus there will be no voltage across the pilot light, and it will be off.</a:t>
            </a:r>
          </a:p>
          <a:p>
            <a:endParaRPr lang="en-US" dirty="0">
              <a:solidFill>
                <a:srgbClr val="0070C0"/>
              </a:solidFill>
            </a:endParaRPr>
          </a:p>
          <a:p>
            <a:endParaRPr lang="en-US" dirty="0">
              <a:solidFill>
                <a:srgbClr val="0070C0"/>
              </a:solidFill>
            </a:endParaRPr>
          </a:p>
        </p:txBody>
      </p:sp>
      <p:sp>
        <p:nvSpPr>
          <p:cNvPr id="6" name="TextBox 5"/>
          <p:cNvSpPr txBox="1"/>
          <p:nvPr/>
        </p:nvSpPr>
        <p:spPr>
          <a:xfrm>
            <a:off x="1760646" y="91238"/>
            <a:ext cx="9802748" cy="707886"/>
          </a:xfrm>
          <a:prstGeom prst="rect">
            <a:avLst/>
          </a:prstGeom>
          <a:noFill/>
        </p:spPr>
        <p:txBody>
          <a:bodyPr wrap="none" rtlCol="0">
            <a:spAutoFit/>
          </a:bodyPr>
          <a:lstStyle/>
          <a:p>
            <a:r>
              <a:rPr lang="en-US" sz="4000" dirty="0">
                <a:solidFill>
                  <a:srgbClr val="0070C0"/>
                </a:solidFill>
              </a:rPr>
              <a:t>Operation of Normally-Open Relay Contacts 1:</a:t>
            </a:r>
          </a:p>
        </p:txBody>
      </p:sp>
      <p:pic>
        <p:nvPicPr>
          <p:cNvPr id="7" name="Picture 6">
            <a:extLst>
              <a:ext uri="{FF2B5EF4-FFF2-40B4-BE49-F238E27FC236}">
                <a16:creationId xmlns:a16="http://schemas.microsoft.com/office/drawing/2014/main" id="{6ACB3177-37AD-2330-EB46-FB7B4256E283}"/>
              </a:ext>
            </a:extLst>
          </p:cNvPr>
          <p:cNvPicPr>
            <a:picLocks noChangeAspect="1"/>
          </p:cNvPicPr>
          <p:nvPr/>
        </p:nvPicPr>
        <p:blipFill>
          <a:blip r:embed="rId2"/>
          <a:stretch>
            <a:fillRect/>
          </a:stretch>
        </p:blipFill>
        <p:spPr>
          <a:xfrm>
            <a:off x="19713" y="1"/>
            <a:ext cx="1057974" cy="1086756"/>
          </a:xfrm>
          <a:prstGeom prst="rect">
            <a:avLst/>
          </a:prstGeom>
        </p:spPr>
      </p:pic>
      <p:pic>
        <p:nvPicPr>
          <p:cNvPr id="8" name="Picture 7">
            <a:extLst>
              <a:ext uri="{FF2B5EF4-FFF2-40B4-BE49-F238E27FC236}">
                <a16:creationId xmlns:a16="http://schemas.microsoft.com/office/drawing/2014/main" id="{6A4F162A-D09E-FCD2-ADD8-7763D1858B02}"/>
              </a:ext>
            </a:extLst>
          </p:cNvPr>
          <p:cNvPicPr>
            <a:picLocks noChangeAspect="1"/>
          </p:cNvPicPr>
          <p:nvPr/>
        </p:nvPicPr>
        <p:blipFill>
          <a:blip r:embed="rId3"/>
          <a:stretch>
            <a:fillRect/>
          </a:stretch>
        </p:blipFill>
        <p:spPr>
          <a:xfrm>
            <a:off x="19713" y="1143660"/>
            <a:ext cx="7242942" cy="2249424"/>
          </a:xfrm>
          <a:prstGeom prst="rect">
            <a:avLst/>
          </a:prstGeom>
        </p:spPr>
      </p:pic>
      <p:sp>
        <p:nvSpPr>
          <p:cNvPr id="9" name="TextBox 8">
            <a:extLst>
              <a:ext uri="{FF2B5EF4-FFF2-40B4-BE49-F238E27FC236}">
                <a16:creationId xmlns:a16="http://schemas.microsoft.com/office/drawing/2014/main" id="{80C539BF-8181-975A-005E-379AAC6A3FBB}"/>
              </a:ext>
            </a:extLst>
          </p:cNvPr>
          <p:cNvSpPr txBox="1"/>
          <p:nvPr/>
        </p:nvSpPr>
        <p:spPr>
          <a:xfrm>
            <a:off x="2232176" y="2549287"/>
            <a:ext cx="2510175" cy="369332"/>
          </a:xfrm>
          <a:prstGeom prst="rect">
            <a:avLst/>
          </a:prstGeom>
          <a:noFill/>
        </p:spPr>
        <p:txBody>
          <a:bodyPr wrap="none" rtlCol="0">
            <a:spAutoFit/>
          </a:bodyPr>
          <a:lstStyle/>
          <a:p>
            <a:pPr algn="ctr"/>
            <a:r>
              <a:rPr lang="en-US" dirty="0">
                <a:solidFill>
                  <a:srgbClr val="C00000"/>
                </a:solidFill>
              </a:rPr>
              <a:t>Relay coil is not actuated</a:t>
            </a:r>
          </a:p>
        </p:txBody>
      </p:sp>
      <p:cxnSp>
        <p:nvCxnSpPr>
          <p:cNvPr id="10" name="Straight Arrow Connector 9">
            <a:extLst>
              <a:ext uri="{FF2B5EF4-FFF2-40B4-BE49-F238E27FC236}">
                <a16:creationId xmlns:a16="http://schemas.microsoft.com/office/drawing/2014/main" id="{73CD2795-3B8C-CEC9-D07F-0F864A620BA9}"/>
              </a:ext>
            </a:extLst>
          </p:cNvPr>
          <p:cNvCxnSpPr>
            <a:cxnSpLocks/>
            <a:stCxn id="9" idx="0"/>
          </p:cNvCxnSpPr>
          <p:nvPr/>
        </p:nvCxnSpPr>
        <p:spPr>
          <a:xfrm flipV="1">
            <a:off x="3487264" y="1574074"/>
            <a:ext cx="627536" cy="97521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C761110-0FEB-A974-3446-1B0A709C3133}"/>
              </a:ext>
            </a:extLst>
          </p:cNvPr>
          <p:cNvPicPr>
            <a:picLocks noChangeAspect="1"/>
          </p:cNvPicPr>
          <p:nvPr/>
        </p:nvPicPr>
        <p:blipFill>
          <a:blip r:embed="rId4"/>
          <a:stretch>
            <a:fillRect/>
          </a:stretch>
        </p:blipFill>
        <p:spPr>
          <a:xfrm>
            <a:off x="119911" y="3888229"/>
            <a:ext cx="7142744" cy="2494291"/>
          </a:xfrm>
          <a:prstGeom prst="rect">
            <a:avLst/>
          </a:prstGeom>
        </p:spPr>
      </p:pic>
    </p:spTree>
    <p:extLst>
      <p:ext uri="{BB962C8B-B14F-4D97-AF65-F5344CB8AC3E}">
        <p14:creationId xmlns:p14="http://schemas.microsoft.com/office/powerpoint/2010/main" val="1761677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F4C35-9685-C662-3FD7-65883A82E19B}"/>
              </a:ext>
            </a:extLst>
          </p:cNvPr>
          <p:cNvPicPr>
            <a:picLocks noChangeAspect="1"/>
          </p:cNvPicPr>
          <p:nvPr/>
        </p:nvPicPr>
        <p:blipFill>
          <a:blip r:embed="rId2"/>
          <a:stretch>
            <a:fillRect/>
          </a:stretch>
        </p:blipFill>
        <p:spPr>
          <a:xfrm>
            <a:off x="84261" y="4167730"/>
            <a:ext cx="7200818" cy="2447518"/>
          </a:xfrm>
          <a:prstGeom prst="rect">
            <a:avLst/>
          </a:prstGeom>
        </p:spPr>
      </p:pic>
      <p:sp>
        <p:nvSpPr>
          <p:cNvPr id="6" name="TextBox 5"/>
          <p:cNvSpPr txBox="1"/>
          <p:nvPr/>
        </p:nvSpPr>
        <p:spPr>
          <a:xfrm>
            <a:off x="1747583" y="55521"/>
            <a:ext cx="9802748" cy="707886"/>
          </a:xfrm>
          <a:prstGeom prst="rect">
            <a:avLst/>
          </a:prstGeom>
          <a:noFill/>
        </p:spPr>
        <p:txBody>
          <a:bodyPr wrap="none" rtlCol="0">
            <a:spAutoFit/>
          </a:bodyPr>
          <a:lstStyle/>
          <a:p>
            <a:r>
              <a:rPr lang="en-US" sz="4000" dirty="0">
                <a:solidFill>
                  <a:srgbClr val="0070C0"/>
                </a:solidFill>
              </a:rPr>
              <a:t>Operation of Normally-Open Relay Contacts 2:</a:t>
            </a:r>
          </a:p>
        </p:txBody>
      </p:sp>
      <p:pic>
        <p:nvPicPr>
          <p:cNvPr id="7" name="Picture 6">
            <a:extLst>
              <a:ext uri="{FF2B5EF4-FFF2-40B4-BE49-F238E27FC236}">
                <a16:creationId xmlns:a16="http://schemas.microsoft.com/office/drawing/2014/main" id="{6ACB3177-37AD-2330-EB46-FB7B4256E283}"/>
              </a:ext>
            </a:extLst>
          </p:cNvPr>
          <p:cNvPicPr>
            <a:picLocks noChangeAspect="1"/>
          </p:cNvPicPr>
          <p:nvPr/>
        </p:nvPicPr>
        <p:blipFill>
          <a:blip r:embed="rId3"/>
          <a:stretch>
            <a:fillRect/>
          </a:stretch>
        </p:blipFill>
        <p:spPr>
          <a:xfrm>
            <a:off x="19713" y="1"/>
            <a:ext cx="1057974" cy="1086756"/>
          </a:xfrm>
          <a:prstGeom prst="rect">
            <a:avLst/>
          </a:prstGeom>
        </p:spPr>
      </p:pic>
      <p:pic>
        <p:nvPicPr>
          <p:cNvPr id="4" name="Picture 3">
            <a:extLst>
              <a:ext uri="{FF2B5EF4-FFF2-40B4-BE49-F238E27FC236}">
                <a16:creationId xmlns:a16="http://schemas.microsoft.com/office/drawing/2014/main" id="{FBA1D7A4-7CA2-6250-461F-B59A36362D55}"/>
              </a:ext>
            </a:extLst>
          </p:cNvPr>
          <p:cNvPicPr>
            <a:picLocks noChangeAspect="1"/>
          </p:cNvPicPr>
          <p:nvPr/>
        </p:nvPicPr>
        <p:blipFill>
          <a:blip r:embed="rId4"/>
          <a:stretch>
            <a:fillRect/>
          </a:stretch>
        </p:blipFill>
        <p:spPr>
          <a:xfrm>
            <a:off x="0" y="1306286"/>
            <a:ext cx="7200818" cy="2249424"/>
          </a:xfrm>
          <a:prstGeom prst="rect">
            <a:avLst/>
          </a:prstGeom>
        </p:spPr>
      </p:pic>
      <p:sp>
        <p:nvSpPr>
          <p:cNvPr id="9" name="TextBox 8">
            <a:extLst>
              <a:ext uri="{FF2B5EF4-FFF2-40B4-BE49-F238E27FC236}">
                <a16:creationId xmlns:a16="http://schemas.microsoft.com/office/drawing/2014/main" id="{80C539BF-8181-975A-005E-379AAC6A3FBB}"/>
              </a:ext>
            </a:extLst>
          </p:cNvPr>
          <p:cNvSpPr txBox="1"/>
          <p:nvPr/>
        </p:nvSpPr>
        <p:spPr>
          <a:xfrm>
            <a:off x="2266789" y="2886012"/>
            <a:ext cx="2136675" cy="369332"/>
          </a:xfrm>
          <a:prstGeom prst="rect">
            <a:avLst/>
          </a:prstGeom>
          <a:noFill/>
        </p:spPr>
        <p:txBody>
          <a:bodyPr wrap="none" rtlCol="0">
            <a:spAutoFit/>
          </a:bodyPr>
          <a:lstStyle/>
          <a:p>
            <a:pPr algn="ctr"/>
            <a:r>
              <a:rPr lang="en-US" dirty="0">
                <a:solidFill>
                  <a:srgbClr val="C00000"/>
                </a:solidFill>
              </a:rPr>
              <a:t>Relay coil is actuated</a:t>
            </a:r>
          </a:p>
        </p:txBody>
      </p:sp>
      <p:cxnSp>
        <p:nvCxnSpPr>
          <p:cNvPr id="10" name="Straight Arrow Connector 9">
            <a:extLst>
              <a:ext uri="{FF2B5EF4-FFF2-40B4-BE49-F238E27FC236}">
                <a16:creationId xmlns:a16="http://schemas.microsoft.com/office/drawing/2014/main" id="{73CD2795-3B8C-CEC9-D07F-0F864A620BA9}"/>
              </a:ext>
            </a:extLst>
          </p:cNvPr>
          <p:cNvCxnSpPr>
            <a:cxnSpLocks/>
          </p:cNvCxnSpPr>
          <p:nvPr/>
        </p:nvCxnSpPr>
        <p:spPr>
          <a:xfrm flipV="1">
            <a:off x="3335127" y="1776549"/>
            <a:ext cx="773142" cy="113929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B6AA134-DA7B-EDEB-0020-3482219CDED5}"/>
              </a:ext>
            </a:extLst>
          </p:cNvPr>
          <p:cNvPicPr>
            <a:picLocks noChangeAspect="1"/>
          </p:cNvPicPr>
          <p:nvPr/>
        </p:nvPicPr>
        <p:blipFill>
          <a:blip r:embed="rId5"/>
          <a:stretch>
            <a:fillRect/>
          </a:stretch>
        </p:blipFill>
        <p:spPr>
          <a:xfrm rot="5400000">
            <a:off x="162515" y="5462614"/>
            <a:ext cx="368942" cy="516518"/>
          </a:xfrm>
          <a:prstGeom prst="rect">
            <a:avLst/>
          </a:prstGeom>
        </p:spPr>
      </p:pic>
      <p:sp>
        <p:nvSpPr>
          <p:cNvPr id="14" name="TextBox 13">
            <a:extLst>
              <a:ext uri="{FF2B5EF4-FFF2-40B4-BE49-F238E27FC236}">
                <a16:creationId xmlns:a16="http://schemas.microsoft.com/office/drawing/2014/main" id="{2EB06A5F-611C-C288-0354-8EA6D9D60898}"/>
              </a:ext>
            </a:extLst>
          </p:cNvPr>
          <p:cNvSpPr txBox="1"/>
          <p:nvPr/>
        </p:nvSpPr>
        <p:spPr>
          <a:xfrm>
            <a:off x="7687491" y="964195"/>
            <a:ext cx="4398125" cy="4247317"/>
          </a:xfrm>
          <a:prstGeom prst="rect">
            <a:avLst/>
          </a:prstGeom>
          <a:noFill/>
        </p:spPr>
        <p:txBody>
          <a:bodyPr wrap="square" rtlCol="0">
            <a:spAutoFit/>
          </a:bodyPr>
          <a:lstStyle/>
          <a:p>
            <a:r>
              <a:rPr lang="en-US" dirty="0">
                <a:solidFill>
                  <a:srgbClr val="0070C0"/>
                </a:solidFill>
              </a:rPr>
              <a:t>The top graphic shows that the Normally-Open relay contact measures zero resistance.  This means that current can flow through this contact.  Notice that the relay coil is actuated, which means the </a:t>
            </a:r>
            <a:r>
              <a:rPr lang="en-US" dirty="0" err="1">
                <a:solidFill>
                  <a:srgbClr val="0070C0"/>
                </a:solidFill>
              </a:rPr>
              <a:t>StartPB</a:t>
            </a:r>
            <a:r>
              <a:rPr lang="en-US" dirty="0">
                <a:solidFill>
                  <a:srgbClr val="0070C0"/>
                </a:solidFill>
              </a:rPr>
              <a:t> is pushed (actuated).</a:t>
            </a:r>
          </a:p>
          <a:p>
            <a:endParaRPr lang="en-US" dirty="0">
              <a:solidFill>
                <a:srgbClr val="0070C0"/>
              </a:solidFill>
            </a:endParaRPr>
          </a:p>
          <a:p>
            <a:r>
              <a:rPr lang="en-US" dirty="0">
                <a:solidFill>
                  <a:srgbClr val="0070C0"/>
                </a:solidFill>
              </a:rPr>
              <a:t>In the lower graphic, the circuit shows the N.O. relay contact in series with PL1.  Since the contact is closed, current will flow to the pilot light, thus there will be approximately 24 Vdc measured across the pilot light, and it will be on.</a:t>
            </a:r>
          </a:p>
          <a:p>
            <a:endParaRPr lang="en-US" dirty="0">
              <a:solidFill>
                <a:srgbClr val="0070C0"/>
              </a:solidFill>
            </a:endParaRPr>
          </a:p>
          <a:p>
            <a:endParaRPr lang="en-US" dirty="0">
              <a:solidFill>
                <a:srgbClr val="0070C0"/>
              </a:solidFill>
            </a:endParaRPr>
          </a:p>
        </p:txBody>
      </p:sp>
      <p:sp>
        <p:nvSpPr>
          <p:cNvPr id="17" name="TextBox 16">
            <a:extLst>
              <a:ext uri="{FF2B5EF4-FFF2-40B4-BE49-F238E27FC236}">
                <a16:creationId xmlns:a16="http://schemas.microsoft.com/office/drawing/2014/main" id="{29838D86-FED6-110D-E325-28389E39C883}"/>
              </a:ext>
            </a:extLst>
          </p:cNvPr>
          <p:cNvSpPr txBox="1"/>
          <p:nvPr/>
        </p:nvSpPr>
        <p:spPr>
          <a:xfrm>
            <a:off x="2346132" y="6016744"/>
            <a:ext cx="1564339" cy="369332"/>
          </a:xfrm>
          <a:prstGeom prst="rect">
            <a:avLst/>
          </a:prstGeom>
          <a:noFill/>
        </p:spPr>
        <p:txBody>
          <a:bodyPr wrap="none" rtlCol="0">
            <a:spAutoFit/>
          </a:bodyPr>
          <a:lstStyle/>
          <a:p>
            <a:pPr algn="ctr"/>
            <a:r>
              <a:rPr lang="en-US" dirty="0">
                <a:solidFill>
                  <a:srgbClr val="C00000"/>
                </a:solidFill>
              </a:rPr>
              <a:t>Pilot light is on</a:t>
            </a:r>
          </a:p>
        </p:txBody>
      </p:sp>
      <p:cxnSp>
        <p:nvCxnSpPr>
          <p:cNvPr id="18" name="Straight Arrow Connector 17">
            <a:extLst>
              <a:ext uri="{FF2B5EF4-FFF2-40B4-BE49-F238E27FC236}">
                <a16:creationId xmlns:a16="http://schemas.microsoft.com/office/drawing/2014/main" id="{48E23E43-9634-822B-F077-146E4FA65FCF}"/>
              </a:ext>
            </a:extLst>
          </p:cNvPr>
          <p:cNvCxnSpPr>
            <a:cxnSpLocks/>
          </p:cNvCxnSpPr>
          <p:nvPr/>
        </p:nvCxnSpPr>
        <p:spPr>
          <a:xfrm flipV="1">
            <a:off x="3238629" y="5536402"/>
            <a:ext cx="1158515" cy="56964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B36F055-2D5F-8325-0B68-760354C1F7A0}"/>
              </a:ext>
            </a:extLst>
          </p:cNvPr>
          <p:cNvPicPr>
            <a:picLocks noChangeAspect="1"/>
          </p:cNvPicPr>
          <p:nvPr/>
        </p:nvPicPr>
        <p:blipFill>
          <a:blip r:embed="rId5"/>
          <a:stretch>
            <a:fillRect/>
          </a:stretch>
        </p:blipFill>
        <p:spPr>
          <a:xfrm rot="5400000">
            <a:off x="105970" y="2534356"/>
            <a:ext cx="368942" cy="516518"/>
          </a:xfrm>
          <a:prstGeom prst="rect">
            <a:avLst/>
          </a:prstGeom>
        </p:spPr>
      </p:pic>
    </p:spTree>
    <p:extLst>
      <p:ext uri="{BB962C8B-B14F-4D97-AF65-F5344CB8AC3E}">
        <p14:creationId xmlns:p14="http://schemas.microsoft.com/office/powerpoint/2010/main" val="3807562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42" y="103900"/>
            <a:ext cx="10056023" cy="707886"/>
          </a:xfrm>
          <a:prstGeom prst="rect">
            <a:avLst/>
          </a:prstGeom>
          <a:noFill/>
        </p:spPr>
        <p:txBody>
          <a:bodyPr wrap="none" rtlCol="0">
            <a:spAutoFit/>
          </a:bodyPr>
          <a:lstStyle/>
          <a:p>
            <a:r>
              <a:rPr lang="en-US" sz="4000" dirty="0">
                <a:solidFill>
                  <a:srgbClr val="0070C0"/>
                </a:solidFill>
              </a:rPr>
              <a:t>Operation of Normally-Closed Relay Contacts 1:</a:t>
            </a:r>
          </a:p>
        </p:txBody>
      </p:sp>
      <p:pic>
        <p:nvPicPr>
          <p:cNvPr id="7" name="Picture 6">
            <a:extLst>
              <a:ext uri="{FF2B5EF4-FFF2-40B4-BE49-F238E27FC236}">
                <a16:creationId xmlns:a16="http://schemas.microsoft.com/office/drawing/2014/main" id="{6ACB3177-37AD-2330-EB46-FB7B4256E283}"/>
              </a:ext>
            </a:extLst>
          </p:cNvPr>
          <p:cNvPicPr>
            <a:picLocks noChangeAspect="1"/>
          </p:cNvPicPr>
          <p:nvPr/>
        </p:nvPicPr>
        <p:blipFill>
          <a:blip r:embed="rId2"/>
          <a:stretch>
            <a:fillRect/>
          </a:stretch>
        </p:blipFill>
        <p:spPr>
          <a:xfrm>
            <a:off x="19713" y="1"/>
            <a:ext cx="1057974" cy="1086756"/>
          </a:xfrm>
          <a:prstGeom prst="rect">
            <a:avLst/>
          </a:prstGeom>
        </p:spPr>
      </p:pic>
      <p:pic>
        <p:nvPicPr>
          <p:cNvPr id="3" name="Picture 2">
            <a:extLst>
              <a:ext uri="{FF2B5EF4-FFF2-40B4-BE49-F238E27FC236}">
                <a16:creationId xmlns:a16="http://schemas.microsoft.com/office/drawing/2014/main" id="{BE109B0F-BF63-1996-5CA9-D78D374AB67C}"/>
              </a:ext>
            </a:extLst>
          </p:cNvPr>
          <p:cNvPicPr>
            <a:picLocks noChangeAspect="1"/>
          </p:cNvPicPr>
          <p:nvPr/>
        </p:nvPicPr>
        <p:blipFill>
          <a:blip r:embed="rId3"/>
          <a:stretch>
            <a:fillRect/>
          </a:stretch>
        </p:blipFill>
        <p:spPr>
          <a:xfrm>
            <a:off x="106384" y="1244701"/>
            <a:ext cx="7215907" cy="2250803"/>
          </a:xfrm>
          <a:prstGeom prst="rect">
            <a:avLst/>
          </a:prstGeom>
        </p:spPr>
      </p:pic>
      <p:pic>
        <p:nvPicPr>
          <p:cNvPr id="11" name="Picture 10">
            <a:extLst>
              <a:ext uri="{FF2B5EF4-FFF2-40B4-BE49-F238E27FC236}">
                <a16:creationId xmlns:a16="http://schemas.microsoft.com/office/drawing/2014/main" id="{1361E921-9100-E379-6932-D47870EA42D0}"/>
              </a:ext>
            </a:extLst>
          </p:cNvPr>
          <p:cNvPicPr>
            <a:picLocks noChangeAspect="1"/>
          </p:cNvPicPr>
          <p:nvPr/>
        </p:nvPicPr>
        <p:blipFill>
          <a:blip r:embed="rId4"/>
          <a:stretch>
            <a:fillRect/>
          </a:stretch>
        </p:blipFill>
        <p:spPr>
          <a:xfrm>
            <a:off x="231366" y="4249306"/>
            <a:ext cx="7090925" cy="2414877"/>
          </a:xfrm>
          <a:prstGeom prst="rect">
            <a:avLst/>
          </a:prstGeom>
        </p:spPr>
      </p:pic>
      <p:sp>
        <p:nvSpPr>
          <p:cNvPr id="12" name="TextBox 11">
            <a:extLst>
              <a:ext uri="{FF2B5EF4-FFF2-40B4-BE49-F238E27FC236}">
                <a16:creationId xmlns:a16="http://schemas.microsoft.com/office/drawing/2014/main" id="{AE8EFD4F-23EE-BB85-94B3-5162788044C7}"/>
              </a:ext>
            </a:extLst>
          </p:cNvPr>
          <p:cNvSpPr txBox="1"/>
          <p:nvPr/>
        </p:nvSpPr>
        <p:spPr>
          <a:xfrm>
            <a:off x="7687491" y="964195"/>
            <a:ext cx="4398125" cy="4247317"/>
          </a:xfrm>
          <a:prstGeom prst="rect">
            <a:avLst/>
          </a:prstGeom>
          <a:noFill/>
        </p:spPr>
        <p:txBody>
          <a:bodyPr wrap="square" rtlCol="0">
            <a:spAutoFit/>
          </a:bodyPr>
          <a:lstStyle/>
          <a:p>
            <a:r>
              <a:rPr lang="en-US" dirty="0">
                <a:solidFill>
                  <a:srgbClr val="0070C0"/>
                </a:solidFill>
              </a:rPr>
              <a:t>The top graphic shows that the Normally-Closed relay contact measures zero resistance.  This means that current can flow through this contact.  Notice that the relay coil is not actuated, which means the </a:t>
            </a:r>
            <a:r>
              <a:rPr lang="en-US" dirty="0" err="1">
                <a:solidFill>
                  <a:srgbClr val="0070C0"/>
                </a:solidFill>
              </a:rPr>
              <a:t>StartPB</a:t>
            </a:r>
            <a:r>
              <a:rPr lang="en-US" dirty="0">
                <a:solidFill>
                  <a:srgbClr val="0070C0"/>
                </a:solidFill>
              </a:rPr>
              <a:t> is not pushed (actuated).</a:t>
            </a:r>
          </a:p>
          <a:p>
            <a:endParaRPr lang="en-US" dirty="0">
              <a:solidFill>
                <a:srgbClr val="0070C0"/>
              </a:solidFill>
            </a:endParaRPr>
          </a:p>
          <a:p>
            <a:r>
              <a:rPr lang="en-US" dirty="0">
                <a:solidFill>
                  <a:srgbClr val="0070C0"/>
                </a:solidFill>
              </a:rPr>
              <a:t>In the lower graphic, the circuit shows the N.C. relay contact in series with PL2.  Since the contact is closed, current will flow to the pilot light, thus there will be approximately 24 Vdc measured across the pilot light, and it will be on.</a:t>
            </a:r>
          </a:p>
          <a:p>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1437107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5C992-CC43-B158-A9E1-393882E7311E}"/>
              </a:ext>
            </a:extLst>
          </p:cNvPr>
          <p:cNvPicPr>
            <a:picLocks noChangeAspect="1"/>
          </p:cNvPicPr>
          <p:nvPr/>
        </p:nvPicPr>
        <p:blipFill>
          <a:blip r:embed="rId2"/>
          <a:stretch>
            <a:fillRect/>
          </a:stretch>
        </p:blipFill>
        <p:spPr>
          <a:xfrm>
            <a:off x="106384" y="4122433"/>
            <a:ext cx="7130871" cy="2433007"/>
          </a:xfrm>
          <a:prstGeom prst="rect">
            <a:avLst/>
          </a:prstGeom>
        </p:spPr>
      </p:pic>
      <p:sp>
        <p:nvSpPr>
          <p:cNvPr id="6" name="TextBox 5"/>
          <p:cNvSpPr txBox="1"/>
          <p:nvPr/>
        </p:nvSpPr>
        <p:spPr>
          <a:xfrm>
            <a:off x="1865148" y="113752"/>
            <a:ext cx="10056023" cy="707886"/>
          </a:xfrm>
          <a:prstGeom prst="rect">
            <a:avLst/>
          </a:prstGeom>
          <a:noFill/>
        </p:spPr>
        <p:txBody>
          <a:bodyPr wrap="none" rtlCol="0">
            <a:spAutoFit/>
          </a:bodyPr>
          <a:lstStyle/>
          <a:p>
            <a:r>
              <a:rPr lang="en-US" sz="4000" dirty="0">
                <a:solidFill>
                  <a:srgbClr val="0070C0"/>
                </a:solidFill>
              </a:rPr>
              <a:t>Operation of Normally-Closed Relay Contacts 2:</a:t>
            </a:r>
          </a:p>
        </p:txBody>
      </p:sp>
      <p:pic>
        <p:nvPicPr>
          <p:cNvPr id="7" name="Picture 6">
            <a:extLst>
              <a:ext uri="{FF2B5EF4-FFF2-40B4-BE49-F238E27FC236}">
                <a16:creationId xmlns:a16="http://schemas.microsoft.com/office/drawing/2014/main" id="{6ACB3177-37AD-2330-EB46-FB7B4256E283}"/>
              </a:ext>
            </a:extLst>
          </p:cNvPr>
          <p:cNvPicPr>
            <a:picLocks noChangeAspect="1"/>
          </p:cNvPicPr>
          <p:nvPr/>
        </p:nvPicPr>
        <p:blipFill>
          <a:blip r:embed="rId3"/>
          <a:stretch>
            <a:fillRect/>
          </a:stretch>
        </p:blipFill>
        <p:spPr>
          <a:xfrm>
            <a:off x="19713" y="1"/>
            <a:ext cx="1057974" cy="1086756"/>
          </a:xfrm>
          <a:prstGeom prst="rect">
            <a:avLst/>
          </a:prstGeom>
        </p:spPr>
      </p:pic>
      <p:pic>
        <p:nvPicPr>
          <p:cNvPr id="8" name="Picture 7">
            <a:extLst>
              <a:ext uri="{FF2B5EF4-FFF2-40B4-BE49-F238E27FC236}">
                <a16:creationId xmlns:a16="http://schemas.microsoft.com/office/drawing/2014/main" id="{A6DA7E35-1E83-498A-12B8-54605C0F3E29}"/>
              </a:ext>
            </a:extLst>
          </p:cNvPr>
          <p:cNvPicPr>
            <a:picLocks noChangeAspect="1"/>
          </p:cNvPicPr>
          <p:nvPr/>
        </p:nvPicPr>
        <p:blipFill>
          <a:blip r:embed="rId4"/>
          <a:stretch>
            <a:fillRect/>
          </a:stretch>
        </p:blipFill>
        <p:spPr>
          <a:xfrm>
            <a:off x="106384" y="1179576"/>
            <a:ext cx="7130871" cy="2249424"/>
          </a:xfrm>
          <a:prstGeom prst="rect">
            <a:avLst/>
          </a:prstGeom>
        </p:spPr>
      </p:pic>
      <p:pic>
        <p:nvPicPr>
          <p:cNvPr id="9" name="Picture 8">
            <a:extLst>
              <a:ext uri="{FF2B5EF4-FFF2-40B4-BE49-F238E27FC236}">
                <a16:creationId xmlns:a16="http://schemas.microsoft.com/office/drawing/2014/main" id="{BFEF17CE-0E27-4366-4F38-79803B1B98A0}"/>
              </a:ext>
            </a:extLst>
          </p:cNvPr>
          <p:cNvPicPr>
            <a:picLocks noChangeAspect="1"/>
          </p:cNvPicPr>
          <p:nvPr/>
        </p:nvPicPr>
        <p:blipFill>
          <a:blip r:embed="rId5"/>
          <a:stretch>
            <a:fillRect/>
          </a:stretch>
        </p:blipFill>
        <p:spPr>
          <a:xfrm rot="5400000">
            <a:off x="150908" y="5371423"/>
            <a:ext cx="368942" cy="516518"/>
          </a:xfrm>
          <a:prstGeom prst="rect">
            <a:avLst/>
          </a:prstGeom>
        </p:spPr>
      </p:pic>
      <p:sp>
        <p:nvSpPr>
          <p:cNvPr id="10" name="TextBox 9">
            <a:extLst>
              <a:ext uri="{FF2B5EF4-FFF2-40B4-BE49-F238E27FC236}">
                <a16:creationId xmlns:a16="http://schemas.microsoft.com/office/drawing/2014/main" id="{6F64CE02-76A8-0ABA-E6B6-E0B9B797DA02}"/>
              </a:ext>
            </a:extLst>
          </p:cNvPr>
          <p:cNvSpPr txBox="1"/>
          <p:nvPr/>
        </p:nvSpPr>
        <p:spPr>
          <a:xfrm>
            <a:off x="7687491" y="964195"/>
            <a:ext cx="4398125" cy="4801314"/>
          </a:xfrm>
          <a:prstGeom prst="rect">
            <a:avLst/>
          </a:prstGeom>
          <a:noFill/>
        </p:spPr>
        <p:txBody>
          <a:bodyPr wrap="square" rtlCol="0">
            <a:spAutoFit/>
          </a:bodyPr>
          <a:lstStyle/>
          <a:p>
            <a:r>
              <a:rPr lang="en-US" dirty="0">
                <a:solidFill>
                  <a:srgbClr val="0070C0"/>
                </a:solidFill>
              </a:rPr>
              <a:t>The top graphic shows that the Normally-Closed relay contact measures Open Line (OL), which is infinite resistance.  This means that current cannot flow through this contact.  Notice that the relay coil is actuated, which means the </a:t>
            </a:r>
            <a:r>
              <a:rPr lang="en-US" dirty="0" err="1">
                <a:solidFill>
                  <a:srgbClr val="0070C0"/>
                </a:solidFill>
              </a:rPr>
              <a:t>StartPB</a:t>
            </a:r>
            <a:r>
              <a:rPr lang="en-US" dirty="0">
                <a:solidFill>
                  <a:srgbClr val="0070C0"/>
                </a:solidFill>
              </a:rPr>
              <a:t> is pushed (actuated).</a:t>
            </a:r>
          </a:p>
          <a:p>
            <a:endParaRPr lang="en-US" dirty="0">
              <a:solidFill>
                <a:srgbClr val="0070C0"/>
              </a:solidFill>
            </a:endParaRPr>
          </a:p>
          <a:p>
            <a:r>
              <a:rPr lang="en-US" dirty="0">
                <a:solidFill>
                  <a:srgbClr val="0070C0"/>
                </a:solidFill>
              </a:rPr>
              <a:t>In the lower graphic, the circuit shows the N.C. relay contact in series with PL2.  Since the contact is open (due to CR1 relay coil being energized), current will not flow to the pilot light, thus there will be no voltage measured across the pilot light, and it will be off.</a:t>
            </a:r>
          </a:p>
          <a:p>
            <a:endParaRPr lang="en-US" dirty="0">
              <a:solidFill>
                <a:srgbClr val="0070C0"/>
              </a:solidFill>
            </a:endParaRPr>
          </a:p>
          <a:p>
            <a:endParaRPr lang="en-US" dirty="0">
              <a:solidFill>
                <a:srgbClr val="0070C0"/>
              </a:solidFill>
            </a:endParaRPr>
          </a:p>
        </p:txBody>
      </p:sp>
      <p:pic>
        <p:nvPicPr>
          <p:cNvPr id="11" name="Picture 10">
            <a:extLst>
              <a:ext uri="{FF2B5EF4-FFF2-40B4-BE49-F238E27FC236}">
                <a16:creationId xmlns:a16="http://schemas.microsoft.com/office/drawing/2014/main" id="{0DCD69F9-5D19-BBCE-2A5A-0C7F19459D92}"/>
              </a:ext>
            </a:extLst>
          </p:cNvPr>
          <p:cNvPicPr>
            <a:picLocks noChangeAspect="1"/>
          </p:cNvPicPr>
          <p:nvPr/>
        </p:nvPicPr>
        <p:blipFill>
          <a:blip r:embed="rId5"/>
          <a:stretch>
            <a:fillRect/>
          </a:stretch>
        </p:blipFill>
        <p:spPr>
          <a:xfrm rot="5400000">
            <a:off x="237994" y="2410509"/>
            <a:ext cx="368942" cy="516518"/>
          </a:xfrm>
          <a:prstGeom prst="rect">
            <a:avLst/>
          </a:prstGeom>
        </p:spPr>
      </p:pic>
    </p:spTree>
    <p:extLst>
      <p:ext uri="{BB962C8B-B14F-4D97-AF65-F5344CB8AC3E}">
        <p14:creationId xmlns:p14="http://schemas.microsoft.com/office/powerpoint/2010/main" val="3367192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959" y="27249"/>
            <a:ext cx="8155875" cy="684357"/>
          </a:xfrm>
        </p:spPr>
        <p:txBody>
          <a:bodyPr>
            <a:normAutofit fontScale="90000"/>
          </a:bodyPr>
          <a:lstStyle/>
          <a:p>
            <a:r>
              <a:rPr lang="en-US" b="1" dirty="0">
                <a:solidFill>
                  <a:srgbClr val="0070C0"/>
                </a:solidFill>
              </a:rPr>
              <a:t>Practice Question #4</a:t>
            </a:r>
          </a:p>
        </p:txBody>
      </p:sp>
      <p:sp>
        <p:nvSpPr>
          <p:cNvPr id="3" name="Content Placeholder 2"/>
          <p:cNvSpPr>
            <a:spLocks noGrp="1"/>
          </p:cNvSpPr>
          <p:nvPr>
            <p:ph idx="1"/>
          </p:nvPr>
        </p:nvSpPr>
        <p:spPr>
          <a:xfrm>
            <a:off x="111331" y="3428999"/>
            <a:ext cx="10515600" cy="2745283"/>
          </a:xfrm>
        </p:spPr>
        <p:txBody>
          <a:bodyPr>
            <a:noAutofit/>
          </a:bodyPr>
          <a:lstStyle/>
          <a:p>
            <a:pPr marL="0" indent="0">
              <a:buNone/>
            </a:pPr>
            <a:r>
              <a:rPr lang="en-US" sz="3600" dirty="0"/>
              <a:t>What should the voltmeter read in the above circuit?</a:t>
            </a:r>
          </a:p>
          <a:p>
            <a:pPr lvl="1"/>
            <a:r>
              <a:rPr lang="en-US" sz="3600" dirty="0"/>
              <a:t>a. 24Vdc</a:t>
            </a:r>
          </a:p>
          <a:p>
            <a:pPr lvl="1"/>
            <a:r>
              <a:rPr lang="en-US" sz="3600" dirty="0"/>
              <a:t>b. 0 V</a:t>
            </a:r>
          </a:p>
          <a:p>
            <a:pPr lvl="1"/>
            <a:r>
              <a:rPr lang="en-US" sz="3600" dirty="0"/>
              <a:t>c. 24 Vac</a:t>
            </a:r>
          </a:p>
          <a:p>
            <a:pPr lvl="1"/>
            <a:r>
              <a:rPr lang="en-US" sz="3600" dirty="0"/>
              <a:t>OL</a:t>
            </a:r>
          </a:p>
        </p:txBody>
      </p:sp>
      <p:pic>
        <p:nvPicPr>
          <p:cNvPr id="10" name="Picture 9">
            <a:extLst>
              <a:ext uri="{FF2B5EF4-FFF2-40B4-BE49-F238E27FC236}">
                <a16:creationId xmlns:a16="http://schemas.microsoft.com/office/drawing/2014/main" id="{5044D2B4-2870-70A1-BF00-1C8E8A7C8AC6}"/>
              </a:ext>
            </a:extLst>
          </p:cNvPr>
          <p:cNvPicPr>
            <a:picLocks noChangeAspect="1"/>
          </p:cNvPicPr>
          <p:nvPr/>
        </p:nvPicPr>
        <p:blipFill>
          <a:blip r:embed="rId2"/>
          <a:stretch>
            <a:fillRect/>
          </a:stretch>
        </p:blipFill>
        <p:spPr>
          <a:xfrm>
            <a:off x="19713" y="1"/>
            <a:ext cx="1057974" cy="1086756"/>
          </a:xfrm>
          <a:prstGeom prst="rect">
            <a:avLst/>
          </a:prstGeom>
        </p:spPr>
      </p:pic>
      <p:pic>
        <p:nvPicPr>
          <p:cNvPr id="11" name="Picture 10">
            <a:extLst>
              <a:ext uri="{FF2B5EF4-FFF2-40B4-BE49-F238E27FC236}">
                <a16:creationId xmlns:a16="http://schemas.microsoft.com/office/drawing/2014/main" id="{EE0EFBF6-5377-3E54-D7B7-57C5E76AC94B}"/>
              </a:ext>
            </a:extLst>
          </p:cNvPr>
          <p:cNvPicPr>
            <a:picLocks noChangeAspect="1"/>
          </p:cNvPicPr>
          <p:nvPr/>
        </p:nvPicPr>
        <p:blipFill>
          <a:blip r:embed="rId3"/>
          <a:stretch>
            <a:fillRect/>
          </a:stretch>
        </p:blipFill>
        <p:spPr>
          <a:xfrm>
            <a:off x="2165252" y="683717"/>
            <a:ext cx="7861495" cy="2745283"/>
          </a:xfrm>
          <a:prstGeom prst="rect">
            <a:avLst/>
          </a:prstGeom>
        </p:spPr>
      </p:pic>
      <p:sp>
        <p:nvSpPr>
          <p:cNvPr id="12" name="Rectangle 11">
            <a:extLst>
              <a:ext uri="{FF2B5EF4-FFF2-40B4-BE49-F238E27FC236}">
                <a16:creationId xmlns:a16="http://schemas.microsoft.com/office/drawing/2014/main" id="{7D1F1EAD-E7CC-E829-3770-D9590C8B7B3C}"/>
              </a:ext>
            </a:extLst>
          </p:cNvPr>
          <p:cNvSpPr/>
          <p:nvPr/>
        </p:nvSpPr>
        <p:spPr>
          <a:xfrm>
            <a:off x="8954589" y="1423851"/>
            <a:ext cx="920931"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795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959" y="27249"/>
            <a:ext cx="8155875" cy="684357"/>
          </a:xfrm>
        </p:spPr>
        <p:txBody>
          <a:bodyPr>
            <a:normAutofit fontScale="90000"/>
          </a:bodyPr>
          <a:lstStyle/>
          <a:p>
            <a:r>
              <a:rPr lang="en-US" b="1" dirty="0">
                <a:solidFill>
                  <a:srgbClr val="0070C0"/>
                </a:solidFill>
              </a:rPr>
              <a:t>Answer to Practice Question #4</a:t>
            </a:r>
          </a:p>
        </p:txBody>
      </p:sp>
      <p:sp>
        <p:nvSpPr>
          <p:cNvPr id="3" name="Content Placeholder 2"/>
          <p:cNvSpPr>
            <a:spLocks noGrp="1"/>
          </p:cNvSpPr>
          <p:nvPr>
            <p:ph idx="1"/>
          </p:nvPr>
        </p:nvSpPr>
        <p:spPr>
          <a:xfrm>
            <a:off x="111331" y="3428999"/>
            <a:ext cx="10515600" cy="2745283"/>
          </a:xfrm>
        </p:spPr>
        <p:txBody>
          <a:bodyPr>
            <a:noAutofit/>
          </a:bodyPr>
          <a:lstStyle/>
          <a:p>
            <a:pPr marL="0" indent="0">
              <a:buNone/>
            </a:pPr>
            <a:r>
              <a:rPr lang="en-US" sz="3600" dirty="0"/>
              <a:t>What should the voltmeter read in the above circuit?</a:t>
            </a:r>
          </a:p>
          <a:p>
            <a:pPr lvl="1"/>
            <a:r>
              <a:rPr lang="en-US" sz="3600" dirty="0"/>
              <a:t>a. 24Vdc</a:t>
            </a:r>
          </a:p>
          <a:p>
            <a:pPr lvl="1"/>
            <a:r>
              <a:rPr lang="en-US" sz="3600" dirty="0"/>
              <a:t>b. </a:t>
            </a:r>
            <a:r>
              <a:rPr lang="en-US" sz="3600" b="1" dirty="0"/>
              <a:t>0 V</a:t>
            </a:r>
          </a:p>
          <a:p>
            <a:pPr lvl="1"/>
            <a:r>
              <a:rPr lang="en-US" sz="3600" dirty="0"/>
              <a:t>c. 24 Vac</a:t>
            </a:r>
          </a:p>
          <a:p>
            <a:pPr lvl="1"/>
            <a:r>
              <a:rPr lang="en-US" sz="3600" dirty="0"/>
              <a:t>OL</a:t>
            </a:r>
          </a:p>
        </p:txBody>
      </p:sp>
      <p:pic>
        <p:nvPicPr>
          <p:cNvPr id="10" name="Picture 9">
            <a:extLst>
              <a:ext uri="{FF2B5EF4-FFF2-40B4-BE49-F238E27FC236}">
                <a16:creationId xmlns:a16="http://schemas.microsoft.com/office/drawing/2014/main" id="{5044D2B4-2870-70A1-BF00-1C8E8A7C8AC6}"/>
              </a:ext>
            </a:extLst>
          </p:cNvPr>
          <p:cNvPicPr>
            <a:picLocks noChangeAspect="1"/>
          </p:cNvPicPr>
          <p:nvPr/>
        </p:nvPicPr>
        <p:blipFill>
          <a:blip r:embed="rId2"/>
          <a:stretch>
            <a:fillRect/>
          </a:stretch>
        </p:blipFill>
        <p:spPr>
          <a:xfrm>
            <a:off x="19713" y="1"/>
            <a:ext cx="1057974" cy="1086756"/>
          </a:xfrm>
          <a:prstGeom prst="rect">
            <a:avLst/>
          </a:prstGeom>
        </p:spPr>
      </p:pic>
      <p:pic>
        <p:nvPicPr>
          <p:cNvPr id="11" name="Picture 10">
            <a:extLst>
              <a:ext uri="{FF2B5EF4-FFF2-40B4-BE49-F238E27FC236}">
                <a16:creationId xmlns:a16="http://schemas.microsoft.com/office/drawing/2014/main" id="{EE0EFBF6-5377-3E54-D7B7-57C5E76AC94B}"/>
              </a:ext>
            </a:extLst>
          </p:cNvPr>
          <p:cNvPicPr>
            <a:picLocks noChangeAspect="1"/>
          </p:cNvPicPr>
          <p:nvPr/>
        </p:nvPicPr>
        <p:blipFill>
          <a:blip r:embed="rId3"/>
          <a:stretch>
            <a:fillRect/>
          </a:stretch>
        </p:blipFill>
        <p:spPr>
          <a:xfrm>
            <a:off x="2165252" y="683717"/>
            <a:ext cx="7861495" cy="2745283"/>
          </a:xfrm>
          <a:prstGeom prst="rect">
            <a:avLst/>
          </a:prstGeom>
        </p:spPr>
      </p:pic>
      <p:sp>
        <p:nvSpPr>
          <p:cNvPr id="12" name="Rectangle 11">
            <a:extLst>
              <a:ext uri="{FF2B5EF4-FFF2-40B4-BE49-F238E27FC236}">
                <a16:creationId xmlns:a16="http://schemas.microsoft.com/office/drawing/2014/main" id="{7D1F1EAD-E7CC-E829-3770-D9590C8B7B3C}"/>
              </a:ext>
            </a:extLst>
          </p:cNvPr>
          <p:cNvSpPr/>
          <p:nvPr/>
        </p:nvSpPr>
        <p:spPr>
          <a:xfrm>
            <a:off x="8954589" y="1423851"/>
            <a:ext cx="920931"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7BA13F-B50F-3D0F-8BBE-299324A8F3D7}"/>
              </a:ext>
            </a:extLst>
          </p:cNvPr>
          <p:cNvSpPr txBox="1"/>
          <p:nvPr/>
        </p:nvSpPr>
        <p:spPr>
          <a:xfrm>
            <a:off x="4291148" y="4389546"/>
            <a:ext cx="7041051" cy="1938992"/>
          </a:xfrm>
          <a:prstGeom prst="rect">
            <a:avLst/>
          </a:prstGeom>
          <a:noFill/>
        </p:spPr>
        <p:txBody>
          <a:bodyPr wrap="square" rtlCol="0">
            <a:spAutoFit/>
          </a:bodyPr>
          <a:lstStyle/>
          <a:p>
            <a:r>
              <a:rPr lang="en-US" sz="2400" b="1" i="1" dirty="0">
                <a:solidFill>
                  <a:srgbClr val="0070C0"/>
                </a:solidFill>
              </a:rPr>
              <a:t>Explanation</a:t>
            </a:r>
            <a:r>
              <a:rPr lang="en-US" sz="2400" dirty="0">
                <a:solidFill>
                  <a:srgbClr val="0070C0"/>
                </a:solidFill>
              </a:rPr>
              <a:t>: The voltmeter is measuring the voltage across PL1.  Since the N.O. contact is controlling the current to PL1, and the contact is open, due the relay coil not being actuated, there will be no voltage drop across PL1.</a:t>
            </a:r>
          </a:p>
        </p:txBody>
      </p:sp>
    </p:spTree>
    <p:extLst>
      <p:ext uri="{BB962C8B-B14F-4D97-AF65-F5344CB8AC3E}">
        <p14:creationId xmlns:p14="http://schemas.microsoft.com/office/powerpoint/2010/main" val="3322454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188527" cy="3970318"/>
          </a:xfrm>
          <a:prstGeom prst="rect">
            <a:avLst/>
          </a:prstGeom>
          <a:noFill/>
        </p:spPr>
        <p:txBody>
          <a:bodyPr wrap="square" rtlCol="0">
            <a:spAutoFit/>
          </a:bodyPr>
          <a:lstStyle/>
          <a:p>
            <a:r>
              <a:rPr lang="en-US" dirty="0">
                <a:solidFill>
                  <a:srgbClr val="0070C0"/>
                </a:solidFill>
              </a:rPr>
              <a:t>This circuit shows a relay (Enable_Cycle) that is used in a Start/Stop configuration, with a hold-in contact used from the relay.  The purpose of the hold-in contact is that when the start button is pushed, the relay coil is energized, which closes the hold-in contact, then when the start button is released, the relay coil remains energized.</a:t>
            </a:r>
          </a:p>
          <a:p>
            <a:endParaRPr lang="en-US" dirty="0">
              <a:solidFill>
                <a:srgbClr val="0070C0"/>
              </a:solidFill>
            </a:endParaRPr>
          </a:p>
          <a:p>
            <a:r>
              <a:rPr lang="en-US" dirty="0">
                <a:solidFill>
                  <a:srgbClr val="0070C0"/>
                </a:solidFill>
              </a:rPr>
              <a:t>Pressing the stop button will shut off power to the relay coil, which will open the hold-in contact.</a:t>
            </a:r>
          </a:p>
          <a:p>
            <a:endParaRPr lang="en-US" dirty="0">
              <a:solidFill>
                <a:srgbClr val="0070C0"/>
              </a:solidFill>
            </a:endParaRPr>
          </a:p>
          <a:p>
            <a:r>
              <a:rPr lang="en-US" dirty="0">
                <a:solidFill>
                  <a:srgbClr val="0070C0"/>
                </a:solidFill>
              </a:rPr>
              <a:t>This is a common configuration in both relay circuits, and motor control circuits.</a:t>
            </a:r>
          </a:p>
          <a:p>
            <a:endParaRPr lang="en-US" dirty="0">
              <a:solidFill>
                <a:srgbClr val="0070C0"/>
              </a:solidFill>
            </a:endParaRPr>
          </a:p>
        </p:txBody>
      </p:sp>
      <p:sp>
        <p:nvSpPr>
          <p:cNvPr id="6" name="TextBox 5"/>
          <p:cNvSpPr txBox="1"/>
          <p:nvPr/>
        </p:nvSpPr>
        <p:spPr>
          <a:xfrm>
            <a:off x="2269821" y="4746"/>
            <a:ext cx="6643742" cy="646331"/>
          </a:xfrm>
          <a:prstGeom prst="rect">
            <a:avLst/>
          </a:prstGeom>
          <a:noFill/>
        </p:spPr>
        <p:txBody>
          <a:bodyPr wrap="none" rtlCol="0">
            <a:spAutoFit/>
          </a:bodyPr>
          <a:lstStyle/>
          <a:p>
            <a:r>
              <a:rPr lang="en-US" sz="3600" dirty="0">
                <a:solidFill>
                  <a:srgbClr val="0070C0"/>
                </a:solidFill>
              </a:rPr>
              <a:t>Relays used in a Start/Stop circuit:</a:t>
            </a:r>
          </a:p>
        </p:txBody>
      </p:sp>
      <p:sp>
        <p:nvSpPr>
          <p:cNvPr id="18" name="Rectangle 17"/>
          <p:cNvSpPr/>
          <p:nvPr/>
        </p:nvSpPr>
        <p:spPr>
          <a:xfrm>
            <a:off x="8111030" y="5905613"/>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91003" y="1535992"/>
            <a:ext cx="6031595" cy="1326951"/>
          </a:xfrm>
          <a:prstGeom prst="rect">
            <a:avLst/>
          </a:prstGeom>
        </p:spPr>
      </p:pic>
      <p:pic>
        <p:nvPicPr>
          <p:cNvPr id="17" name="Picture 16">
            <a:extLst>
              <a:ext uri="{FF2B5EF4-FFF2-40B4-BE49-F238E27FC236}">
                <a16:creationId xmlns:a16="http://schemas.microsoft.com/office/drawing/2014/main" id="{245DA32C-049E-5731-A50C-698C7A2E3976}"/>
              </a:ext>
            </a:extLst>
          </p:cNvPr>
          <p:cNvPicPr>
            <a:picLocks noChangeAspect="1"/>
          </p:cNvPicPr>
          <p:nvPr/>
        </p:nvPicPr>
        <p:blipFill>
          <a:blip r:embed="rId3"/>
          <a:stretch>
            <a:fillRect/>
          </a:stretch>
        </p:blipFill>
        <p:spPr>
          <a:xfrm>
            <a:off x="19713" y="1"/>
            <a:ext cx="1057974" cy="1086756"/>
          </a:xfrm>
          <a:prstGeom prst="rect">
            <a:avLst/>
          </a:prstGeom>
        </p:spPr>
      </p:pic>
      <p:sp>
        <p:nvSpPr>
          <p:cNvPr id="19" name="TextBox 18">
            <a:extLst>
              <a:ext uri="{FF2B5EF4-FFF2-40B4-BE49-F238E27FC236}">
                <a16:creationId xmlns:a16="http://schemas.microsoft.com/office/drawing/2014/main" id="{805800AB-2260-C9A7-89F3-3DCF64B4DB47}"/>
              </a:ext>
            </a:extLst>
          </p:cNvPr>
          <p:cNvSpPr txBox="1"/>
          <p:nvPr/>
        </p:nvSpPr>
        <p:spPr>
          <a:xfrm>
            <a:off x="2828020" y="3127512"/>
            <a:ext cx="1620508" cy="369332"/>
          </a:xfrm>
          <a:prstGeom prst="rect">
            <a:avLst/>
          </a:prstGeom>
          <a:noFill/>
        </p:spPr>
        <p:txBody>
          <a:bodyPr wrap="none" rtlCol="0">
            <a:spAutoFit/>
          </a:bodyPr>
          <a:lstStyle/>
          <a:p>
            <a:pPr algn="ctr"/>
            <a:r>
              <a:rPr lang="en-US" dirty="0">
                <a:solidFill>
                  <a:srgbClr val="C00000"/>
                </a:solidFill>
              </a:rPr>
              <a:t>Hold-in contact</a:t>
            </a:r>
          </a:p>
        </p:txBody>
      </p:sp>
      <p:cxnSp>
        <p:nvCxnSpPr>
          <p:cNvPr id="20" name="Straight Arrow Connector 19">
            <a:extLst>
              <a:ext uri="{FF2B5EF4-FFF2-40B4-BE49-F238E27FC236}">
                <a16:creationId xmlns:a16="http://schemas.microsoft.com/office/drawing/2014/main" id="{5BB996D8-58A8-1406-60CD-19ACFF59E199}"/>
              </a:ext>
            </a:extLst>
          </p:cNvPr>
          <p:cNvCxnSpPr/>
          <p:nvPr/>
        </p:nvCxnSpPr>
        <p:spPr>
          <a:xfrm flipH="1" flipV="1">
            <a:off x="2269821" y="2759125"/>
            <a:ext cx="936979" cy="36124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44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62949" y="1166881"/>
            <a:ext cx="4569621" cy="4461033"/>
          </a:xfrm>
          <a:ln>
            <a:noFill/>
          </a:ln>
        </p:spPr>
        <p:txBody>
          <a:bodyPr>
            <a:normAutofit/>
          </a:bodyPr>
          <a:lstStyle/>
          <a:p>
            <a:pPr algn="l"/>
            <a:r>
              <a:rPr lang="en-US" sz="1800" dirty="0">
                <a:solidFill>
                  <a:srgbClr val="0070C0"/>
                </a:solidFill>
                <a:latin typeface="Times New Roman" panose="02020603050405020304" pitchFamily="18" charset="0"/>
                <a:cs typeface="Times New Roman" panose="02020603050405020304" pitchFamily="18" charset="0"/>
              </a:rPr>
              <a:t>A typical electric circuit is made up of </a:t>
            </a:r>
            <a:r>
              <a:rPr lang="en-US" sz="1800" b="1" dirty="0">
                <a:solidFill>
                  <a:srgbClr val="0070C0"/>
                </a:solidFill>
                <a:latin typeface="Times New Roman" panose="02020603050405020304" pitchFamily="18" charset="0"/>
                <a:cs typeface="Times New Roman" panose="02020603050405020304" pitchFamily="18" charset="0"/>
              </a:rPr>
              <a:t>4 parts:</a:t>
            </a:r>
          </a:p>
          <a:p>
            <a:pPr algn="l"/>
            <a:r>
              <a:rPr lang="en-US" sz="1800" dirty="0">
                <a:solidFill>
                  <a:srgbClr val="0070C0"/>
                </a:solidFill>
                <a:latin typeface="Times New Roman" panose="02020603050405020304" pitchFamily="18" charset="0"/>
                <a:cs typeface="Times New Roman" panose="02020603050405020304" pitchFamily="18" charset="0"/>
              </a:rPr>
              <a:t>The </a:t>
            </a:r>
            <a:r>
              <a:rPr lang="en-US" sz="1800" b="1" dirty="0">
                <a:solidFill>
                  <a:srgbClr val="0070C0"/>
                </a:solidFill>
                <a:latin typeface="Times New Roman" panose="02020603050405020304" pitchFamily="18" charset="0"/>
                <a:cs typeface="Times New Roman" panose="02020603050405020304" pitchFamily="18" charset="0"/>
              </a:rPr>
              <a:t>power source</a:t>
            </a:r>
            <a:r>
              <a:rPr lang="en-US" sz="1800" dirty="0">
                <a:solidFill>
                  <a:srgbClr val="0070C0"/>
                </a:solidFill>
                <a:latin typeface="Times New Roman" panose="02020603050405020304" pitchFamily="18" charset="0"/>
                <a:cs typeface="Times New Roman" panose="02020603050405020304" pitchFamily="18" charset="0"/>
              </a:rPr>
              <a:t>, in this case is a battery.</a:t>
            </a:r>
          </a:p>
          <a:p>
            <a:pPr algn="l"/>
            <a:r>
              <a:rPr lang="en-US" sz="1800" dirty="0">
                <a:solidFill>
                  <a:srgbClr val="0070C0"/>
                </a:solidFill>
                <a:latin typeface="Times New Roman" panose="02020603050405020304" pitchFamily="18" charset="0"/>
                <a:cs typeface="Times New Roman" panose="02020603050405020304" pitchFamily="18" charset="0"/>
              </a:rPr>
              <a:t>The </a:t>
            </a:r>
            <a:r>
              <a:rPr lang="en-US" sz="1800" b="1" dirty="0">
                <a:solidFill>
                  <a:srgbClr val="0070C0"/>
                </a:solidFill>
                <a:latin typeface="Times New Roman" panose="02020603050405020304" pitchFamily="18" charset="0"/>
                <a:cs typeface="Times New Roman" panose="02020603050405020304" pitchFamily="18" charset="0"/>
              </a:rPr>
              <a:t>load</a:t>
            </a:r>
            <a:r>
              <a:rPr lang="en-US" sz="1800" dirty="0">
                <a:solidFill>
                  <a:srgbClr val="0070C0"/>
                </a:solidFill>
                <a:latin typeface="Times New Roman" panose="02020603050405020304" pitchFamily="18" charset="0"/>
                <a:cs typeface="Times New Roman" panose="02020603050405020304" pitchFamily="18" charset="0"/>
              </a:rPr>
              <a:t>, in this circuit is the light bulb.</a:t>
            </a:r>
          </a:p>
          <a:p>
            <a:pPr algn="l"/>
            <a:r>
              <a:rPr lang="en-US" sz="1800" dirty="0">
                <a:solidFill>
                  <a:srgbClr val="0070C0"/>
                </a:solidFill>
                <a:latin typeface="Times New Roman" panose="02020603050405020304" pitchFamily="18" charset="0"/>
                <a:cs typeface="Times New Roman" panose="02020603050405020304" pitchFamily="18" charset="0"/>
              </a:rPr>
              <a:t>A </a:t>
            </a:r>
            <a:r>
              <a:rPr lang="en-US" sz="1800" b="1" dirty="0">
                <a:solidFill>
                  <a:srgbClr val="0070C0"/>
                </a:solidFill>
                <a:latin typeface="Times New Roman" panose="02020603050405020304" pitchFamily="18" charset="0"/>
                <a:cs typeface="Times New Roman" panose="02020603050405020304" pitchFamily="18" charset="0"/>
              </a:rPr>
              <a:t>switch</a:t>
            </a:r>
            <a:r>
              <a:rPr lang="en-US" sz="1800" dirty="0">
                <a:solidFill>
                  <a:srgbClr val="0070C0"/>
                </a:solidFill>
                <a:latin typeface="Times New Roman" panose="02020603050405020304" pitchFamily="18" charset="0"/>
                <a:cs typeface="Times New Roman" panose="02020603050405020304" pitchFamily="18" charset="0"/>
              </a:rPr>
              <a:t> for turning the circuit on and off.</a:t>
            </a:r>
          </a:p>
          <a:p>
            <a:pPr algn="l"/>
            <a:r>
              <a:rPr lang="en-US" sz="1800" b="1" dirty="0">
                <a:solidFill>
                  <a:srgbClr val="0070C0"/>
                </a:solidFill>
                <a:latin typeface="Times New Roman" panose="02020603050405020304" pitchFamily="18" charset="0"/>
                <a:cs typeface="Times New Roman" panose="02020603050405020304" pitchFamily="18" charset="0"/>
              </a:rPr>
              <a:t>Wires</a:t>
            </a:r>
            <a:r>
              <a:rPr lang="en-US" sz="1800" dirty="0">
                <a:solidFill>
                  <a:srgbClr val="0070C0"/>
                </a:solidFill>
                <a:latin typeface="Times New Roman" panose="02020603050405020304" pitchFamily="18" charset="0"/>
                <a:cs typeface="Times New Roman" panose="02020603050405020304" pitchFamily="18" charset="0"/>
              </a:rPr>
              <a:t> (or conductors) that connects the components together, and give a path for current flow.</a:t>
            </a:r>
          </a:p>
          <a:p>
            <a:pPr algn="l"/>
            <a:r>
              <a:rPr lang="en-US" sz="1800" dirty="0">
                <a:solidFill>
                  <a:srgbClr val="0070C0"/>
                </a:solidFill>
                <a:latin typeface="Times New Roman" panose="02020603050405020304" pitchFamily="18" charset="0"/>
                <a:cs typeface="Times New Roman" panose="02020603050405020304" pitchFamily="18" charset="0"/>
              </a:rPr>
              <a:t>When the switch is turn on (or closed) voltage is applied across the load, and current will flow through the circuit, which should turn on the light bulb.</a:t>
            </a:r>
          </a:p>
        </p:txBody>
      </p:sp>
      <p:sp>
        <p:nvSpPr>
          <p:cNvPr id="4" name="TextBox 3"/>
          <p:cNvSpPr txBox="1"/>
          <p:nvPr/>
        </p:nvSpPr>
        <p:spPr>
          <a:xfrm>
            <a:off x="4753211" y="44910"/>
            <a:ext cx="3544560"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Electrical Basics I</a:t>
            </a:r>
          </a:p>
        </p:txBody>
      </p:sp>
      <p:pic>
        <p:nvPicPr>
          <p:cNvPr id="8" name="Picture 7">
            <a:extLst>
              <a:ext uri="{FF2B5EF4-FFF2-40B4-BE49-F238E27FC236}">
                <a16:creationId xmlns:a16="http://schemas.microsoft.com/office/drawing/2014/main" id="{78405C78-652F-C022-C0CA-C07495979A67}"/>
              </a:ext>
            </a:extLst>
          </p:cNvPr>
          <p:cNvPicPr>
            <a:picLocks noChangeAspect="1"/>
          </p:cNvPicPr>
          <p:nvPr/>
        </p:nvPicPr>
        <p:blipFill>
          <a:blip r:embed="rId2"/>
          <a:stretch>
            <a:fillRect/>
          </a:stretch>
        </p:blipFill>
        <p:spPr>
          <a:xfrm>
            <a:off x="19713" y="1"/>
            <a:ext cx="1057974" cy="1086756"/>
          </a:xfrm>
          <a:prstGeom prst="rect">
            <a:avLst/>
          </a:prstGeom>
        </p:spPr>
      </p:pic>
      <p:pic>
        <p:nvPicPr>
          <p:cNvPr id="6" name="Picture 5">
            <a:extLst>
              <a:ext uri="{FF2B5EF4-FFF2-40B4-BE49-F238E27FC236}">
                <a16:creationId xmlns:a16="http://schemas.microsoft.com/office/drawing/2014/main" id="{8CCAB180-7B39-1D21-1683-65B3FA312E67}"/>
              </a:ext>
            </a:extLst>
          </p:cNvPr>
          <p:cNvPicPr>
            <a:picLocks noChangeAspect="1"/>
          </p:cNvPicPr>
          <p:nvPr/>
        </p:nvPicPr>
        <p:blipFill>
          <a:blip r:embed="rId3"/>
          <a:stretch>
            <a:fillRect/>
          </a:stretch>
        </p:blipFill>
        <p:spPr>
          <a:xfrm>
            <a:off x="1423430" y="1417833"/>
            <a:ext cx="4180536" cy="5007580"/>
          </a:xfrm>
          <a:prstGeom prst="rect">
            <a:avLst/>
          </a:prstGeom>
        </p:spPr>
      </p:pic>
    </p:spTree>
    <p:extLst>
      <p:ext uri="{BB962C8B-B14F-4D97-AF65-F5344CB8AC3E}">
        <p14:creationId xmlns:p14="http://schemas.microsoft.com/office/powerpoint/2010/main" val="2660294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1014" y="811795"/>
            <a:ext cx="5332830" cy="4524315"/>
          </a:xfrm>
          <a:prstGeom prst="rect">
            <a:avLst/>
          </a:prstGeom>
          <a:noFill/>
        </p:spPr>
        <p:txBody>
          <a:bodyPr wrap="square" rtlCol="0">
            <a:spAutoFit/>
          </a:bodyPr>
          <a:lstStyle/>
          <a:p>
            <a:r>
              <a:rPr lang="en-US" dirty="0">
                <a:solidFill>
                  <a:srgbClr val="0070C0"/>
                </a:solidFill>
              </a:rPr>
              <a:t>This slide shows the how a start/stop hold-in circuit works.  The intent is that when the Start Cycle button is pressed, the Enable Cycle relay coil is energized, and when the Start Cycle button is released, the relay coil remains energized.</a:t>
            </a:r>
          </a:p>
          <a:p>
            <a:endParaRPr lang="en-US" dirty="0">
              <a:solidFill>
                <a:srgbClr val="0070C0"/>
              </a:solidFill>
            </a:endParaRPr>
          </a:p>
          <a:p>
            <a:r>
              <a:rPr lang="en-US" dirty="0">
                <a:solidFill>
                  <a:srgbClr val="0070C0"/>
                </a:solidFill>
              </a:rPr>
              <a:t>To make this work, a Normally Open relay contact must be wired in parallel to the Start Cycle pushbutton.  When the relay coil is energized, it closes the N.O. contact as shown in step 3 of this graphic.  When the Start Cycle is released, the Enable Cycle relay remains energized.</a:t>
            </a:r>
          </a:p>
          <a:p>
            <a:endParaRPr lang="en-US" dirty="0">
              <a:solidFill>
                <a:srgbClr val="0070C0"/>
              </a:solidFill>
            </a:endParaRPr>
          </a:p>
          <a:p>
            <a:r>
              <a:rPr lang="en-US" dirty="0">
                <a:solidFill>
                  <a:srgbClr val="0070C0"/>
                </a:solidFill>
              </a:rPr>
              <a:t>The way to shut off the Enable Cycle relay is to press the Stop Cycle pushbutton.</a:t>
            </a:r>
          </a:p>
          <a:p>
            <a:endParaRPr lang="en-US" dirty="0">
              <a:solidFill>
                <a:srgbClr val="0070C0"/>
              </a:solidFill>
            </a:endParaRPr>
          </a:p>
        </p:txBody>
      </p:sp>
      <p:sp>
        <p:nvSpPr>
          <p:cNvPr id="6" name="TextBox 5"/>
          <p:cNvSpPr txBox="1"/>
          <p:nvPr/>
        </p:nvSpPr>
        <p:spPr>
          <a:xfrm>
            <a:off x="2839157" y="-9417"/>
            <a:ext cx="5710987" cy="646331"/>
          </a:xfrm>
          <a:prstGeom prst="rect">
            <a:avLst/>
          </a:prstGeom>
          <a:noFill/>
        </p:spPr>
        <p:txBody>
          <a:bodyPr wrap="none" rtlCol="0">
            <a:spAutoFit/>
          </a:bodyPr>
          <a:lstStyle/>
          <a:p>
            <a:r>
              <a:rPr lang="en-US" sz="3600" dirty="0">
                <a:solidFill>
                  <a:srgbClr val="0070C0"/>
                </a:solidFill>
              </a:rPr>
              <a:t>The Start/Stop hold-in circuit:</a:t>
            </a:r>
          </a:p>
        </p:txBody>
      </p:sp>
      <p:pic>
        <p:nvPicPr>
          <p:cNvPr id="2" name="Picture 1"/>
          <p:cNvPicPr>
            <a:picLocks noChangeAspect="1"/>
          </p:cNvPicPr>
          <p:nvPr/>
        </p:nvPicPr>
        <p:blipFill>
          <a:blip r:embed="rId2"/>
          <a:stretch>
            <a:fillRect/>
          </a:stretch>
        </p:blipFill>
        <p:spPr>
          <a:xfrm>
            <a:off x="184368" y="2027141"/>
            <a:ext cx="6361905" cy="1323810"/>
          </a:xfrm>
          <a:prstGeom prst="rect">
            <a:avLst/>
          </a:prstGeom>
        </p:spPr>
      </p:pic>
      <p:pic>
        <p:nvPicPr>
          <p:cNvPr id="3" name="Picture 2"/>
          <p:cNvPicPr>
            <a:picLocks noChangeAspect="1"/>
          </p:cNvPicPr>
          <p:nvPr/>
        </p:nvPicPr>
        <p:blipFill>
          <a:blip r:embed="rId3"/>
          <a:stretch>
            <a:fillRect/>
          </a:stretch>
        </p:blipFill>
        <p:spPr>
          <a:xfrm>
            <a:off x="165321" y="4641636"/>
            <a:ext cx="6380952" cy="1352381"/>
          </a:xfrm>
          <a:prstGeom prst="rect">
            <a:avLst/>
          </a:prstGeom>
        </p:spPr>
      </p:pic>
      <p:sp>
        <p:nvSpPr>
          <p:cNvPr id="7" name="TextBox 6"/>
          <p:cNvSpPr txBox="1"/>
          <p:nvPr/>
        </p:nvSpPr>
        <p:spPr>
          <a:xfrm>
            <a:off x="1991265" y="1197133"/>
            <a:ext cx="3061737" cy="369332"/>
          </a:xfrm>
          <a:prstGeom prst="rect">
            <a:avLst/>
          </a:prstGeom>
          <a:noFill/>
        </p:spPr>
        <p:txBody>
          <a:bodyPr wrap="none" rtlCol="0">
            <a:spAutoFit/>
          </a:bodyPr>
          <a:lstStyle/>
          <a:p>
            <a:pPr algn="ctr"/>
            <a:r>
              <a:rPr lang="en-US" dirty="0">
                <a:solidFill>
                  <a:srgbClr val="C00000"/>
                </a:solidFill>
              </a:rPr>
              <a:t>1. The Start Button is activated</a:t>
            </a:r>
          </a:p>
        </p:txBody>
      </p:sp>
      <p:cxnSp>
        <p:nvCxnSpPr>
          <p:cNvPr id="8" name="Straight Arrow Connector 7"/>
          <p:cNvCxnSpPr/>
          <p:nvPr/>
        </p:nvCxnSpPr>
        <p:spPr>
          <a:xfrm flipH="1">
            <a:off x="2257779" y="1501422"/>
            <a:ext cx="1140177" cy="11288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20654" y="1836097"/>
            <a:ext cx="2810449" cy="369332"/>
          </a:xfrm>
          <a:prstGeom prst="rect">
            <a:avLst/>
          </a:prstGeom>
          <a:noFill/>
        </p:spPr>
        <p:txBody>
          <a:bodyPr wrap="none" rtlCol="0">
            <a:spAutoFit/>
          </a:bodyPr>
          <a:lstStyle/>
          <a:p>
            <a:pPr algn="ctr"/>
            <a:r>
              <a:rPr lang="en-US" dirty="0">
                <a:solidFill>
                  <a:srgbClr val="C00000"/>
                </a:solidFill>
              </a:rPr>
              <a:t>2. The relay coil is energized</a:t>
            </a:r>
          </a:p>
        </p:txBody>
      </p:sp>
      <p:sp>
        <p:nvSpPr>
          <p:cNvPr id="12" name="TextBox 11"/>
          <p:cNvSpPr txBox="1"/>
          <p:nvPr/>
        </p:nvSpPr>
        <p:spPr>
          <a:xfrm>
            <a:off x="2467506" y="3626961"/>
            <a:ext cx="3332131" cy="369332"/>
          </a:xfrm>
          <a:prstGeom prst="rect">
            <a:avLst/>
          </a:prstGeom>
          <a:noFill/>
        </p:spPr>
        <p:txBody>
          <a:bodyPr wrap="none" rtlCol="0">
            <a:spAutoFit/>
          </a:bodyPr>
          <a:lstStyle/>
          <a:p>
            <a:pPr algn="ctr"/>
            <a:r>
              <a:rPr lang="en-US" dirty="0">
                <a:solidFill>
                  <a:srgbClr val="C00000"/>
                </a:solidFill>
              </a:rPr>
              <a:t>3. The N.O. relay contact is closed</a:t>
            </a:r>
          </a:p>
        </p:txBody>
      </p:sp>
      <p:sp>
        <p:nvSpPr>
          <p:cNvPr id="13" name="TextBox 12"/>
          <p:cNvSpPr txBox="1"/>
          <p:nvPr/>
        </p:nvSpPr>
        <p:spPr>
          <a:xfrm>
            <a:off x="3149774" y="6112448"/>
            <a:ext cx="2535053" cy="646331"/>
          </a:xfrm>
          <a:prstGeom prst="rect">
            <a:avLst/>
          </a:prstGeom>
          <a:noFill/>
        </p:spPr>
        <p:txBody>
          <a:bodyPr wrap="none" rtlCol="0">
            <a:spAutoFit/>
          </a:bodyPr>
          <a:lstStyle/>
          <a:p>
            <a:pPr algn="ctr"/>
            <a:r>
              <a:rPr lang="en-US" dirty="0">
                <a:solidFill>
                  <a:srgbClr val="C00000"/>
                </a:solidFill>
              </a:rPr>
              <a:t>5. The relay coil is held in</a:t>
            </a:r>
          </a:p>
          <a:p>
            <a:pPr algn="ctr"/>
            <a:r>
              <a:rPr lang="en-US" dirty="0">
                <a:solidFill>
                  <a:srgbClr val="C00000"/>
                </a:solidFill>
              </a:rPr>
              <a:t>by it’s own contact</a:t>
            </a:r>
          </a:p>
        </p:txBody>
      </p:sp>
      <p:sp>
        <p:nvSpPr>
          <p:cNvPr id="14" name="TextBox 13"/>
          <p:cNvSpPr txBox="1"/>
          <p:nvPr/>
        </p:nvSpPr>
        <p:spPr>
          <a:xfrm>
            <a:off x="2768262" y="4153873"/>
            <a:ext cx="3001014" cy="369332"/>
          </a:xfrm>
          <a:prstGeom prst="rect">
            <a:avLst/>
          </a:prstGeom>
          <a:noFill/>
        </p:spPr>
        <p:txBody>
          <a:bodyPr wrap="none" rtlCol="0">
            <a:spAutoFit/>
          </a:bodyPr>
          <a:lstStyle/>
          <a:p>
            <a:pPr algn="ctr"/>
            <a:r>
              <a:rPr lang="en-US" dirty="0">
                <a:solidFill>
                  <a:srgbClr val="C00000"/>
                </a:solidFill>
              </a:rPr>
              <a:t>4. The Start Button is released</a:t>
            </a:r>
          </a:p>
        </p:txBody>
      </p:sp>
      <p:cxnSp>
        <p:nvCxnSpPr>
          <p:cNvPr id="15" name="Straight Arrow Connector 14"/>
          <p:cNvCxnSpPr/>
          <p:nvPr/>
        </p:nvCxnSpPr>
        <p:spPr>
          <a:xfrm>
            <a:off x="4097867" y="2175400"/>
            <a:ext cx="1196622" cy="4774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235200" y="5949244"/>
            <a:ext cx="1004711" cy="5757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57781" y="4470400"/>
            <a:ext cx="1162752" cy="73296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246489" y="3341511"/>
            <a:ext cx="936979" cy="36124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99EC7D5-5B60-1837-0368-AB18DADE837A}"/>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3773303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756557"/>
            <a:ext cx="5886201" cy="5909310"/>
          </a:xfrm>
          <a:prstGeom prst="rect">
            <a:avLst/>
          </a:prstGeom>
          <a:noFill/>
        </p:spPr>
        <p:txBody>
          <a:bodyPr wrap="square" rtlCol="0">
            <a:spAutoFit/>
          </a:bodyPr>
          <a:lstStyle/>
          <a:p>
            <a:r>
              <a:rPr lang="en-US" dirty="0">
                <a:solidFill>
                  <a:srgbClr val="0070C0"/>
                </a:solidFill>
              </a:rPr>
              <a:t>AC electric motors are very common in the industrial or process industries.  Many of the motors are powered with three phase electricity.  Common 3 phase motor voltages are 240 Vac three phase, and 480 Vac three phase.  The higher voltage requires smaller wires to carry the current, so most of the time, motors are wired for 480 Vac three phase.</a:t>
            </a:r>
          </a:p>
          <a:p>
            <a:endParaRPr lang="en-US" dirty="0">
              <a:solidFill>
                <a:srgbClr val="0070C0"/>
              </a:solidFill>
            </a:endParaRPr>
          </a:p>
          <a:p>
            <a:r>
              <a:rPr lang="en-US" dirty="0">
                <a:solidFill>
                  <a:srgbClr val="0070C0"/>
                </a:solidFill>
              </a:rPr>
              <a:t>This diagram shows a three phase motor in the lower graphic, and the nameplate on the motor in the upper graphic.  A few of the very important parameters on the nameplate are:</a:t>
            </a:r>
          </a:p>
          <a:p>
            <a:pPr marL="342900" indent="-342900">
              <a:buAutoNum type="arabicPeriod"/>
            </a:pPr>
            <a:r>
              <a:rPr lang="en-US" dirty="0">
                <a:solidFill>
                  <a:srgbClr val="0070C0"/>
                </a:solidFill>
              </a:rPr>
              <a:t>HP – Horsepower, which is the mechanical power the motor can put out to turn a load.  This example shows a 30 HP motor</a:t>
            </a:r>
          </a:p>
          <a:p>
            <a:pPr marL="342900" indent="-342900">
              <a:buAutoNum type="arabicPeriod"/>
            </a:pPr>
            <a:r>
              <a:rPr lang="en-US" dirty="0">
                <a:solidFill>
                  <a:srgbClr val="0070C0"/>
                </a:solidFill>
              </a:rPr>
              <a:t>Volts – Rated voltage, in this case is 460 Vac, 3 phase</a:t>
            </a:r>
          </a:p>
          <a:p>
            <a:pPr marL="342900" indent="-342900">
              <a:buAutoNum type="arabicPeriod"/>
            </a:pPr>
            <a:r>
              <a:rPr lang="en-US" dirty="0">
                <a:solidFill>
                  <a:srgbClr val="0070C0"/>
                </a:solidFill>
              </a:rPr>
              <a:t>RPM – Revolutions per minute, or the motor speed.  In this example is 1765 rpm.</a:t>
            </a:r>
          </a:p>
          <a:p>
            <a:endParaRPr lang="en-US" dirty="0">
              <a:solidFill>
                <a:srgbClr val="0070C0"/>
              </a:solidFill>
            </a:endParaRPr>
          </a:p>
          <a:p>
            <a:r>
              <a:rPr lang="en-US" dirty="0">
                <a:solidFill>
                  <a:srgbClr val="0070C0"/>
                </a:solidFill>
              </a:rPr>
              <a:t>It is important that only qualified electrical maintenance personnel install and maintain these electric motors.</a:t>
            </a:r>
          </a:p>
          <a:p>
            <a:endParaRPr lang="en-US" dirty="0">
              <a:solidFill>
                <a:srgbClr val="0070C0"/>
              </a:solidFill>
            </a:endParaRPr>
          </a:p>
        </p:txBody>
      </p:sp>
      <p:sp>
        <p:nvSpPr>
          <p:cNvPr id="6" name="TextBox 5"/>
          <p:cNvSpPr txBox="1"/>
          <p:nvPr/>
        </p:nvSpPr>
        <p:spPr>
          <a:xfrm>
            <a:off x="2489310" y="45246"/>
            <a:ext cx="7737246" cy="646331"/>
          </a:xfrm>
          <a:prstGeom prst="rect">
            <a:avLst/>
          </a:prstGeom>
          <a:noFill/>
        </p:spPr>
        <p:txBody>
          <a:bodyPr wrap="none" rtlCol="0">
            <a:spAutoFit/>
          </a:bodyPr>
          <a:lstStyle/>
          <a:p>
            <a:r>
              <a:rPr lang="en-US" sz="3600" dirty="0">
                <a:solidFill>
                  <a:schemeClr val="accent5"/>
                </a:solidFill>
              </a:rPr>
              <a:t>AC Electric Motor and Motor Nameplate</a:t>
            </a:r>
          </a:p>
        </p:txBody>
      </p:sp>
      <p:pic>
        <p:nvPicPr>
          <p:cNvPr id="17" name="Picture 16">
            <a:extLst>
              <a:ext uri="{FF2B5EF4-FFF2-40B4-BE49-F238E27FC236}">
                <a16:creationId xmlns:a16="http://schemas.microsoft.com/office/drawing/2014/main" id="{795BA29A-9B96-C331-B973-160EA1E222F7}"/>
              </a:ext>
            </a:extLst>
          </p:cNvPr>
          <p:cNvPicPr>
            <a:picLocks noChangeAspect="1"/>
          </p:cNvPicPr>
          <p:nvPr/>
        </p:nvPicPr>
        <p:blipFill>
          <a:blip r:embed="rId2"/>
          <a:stretch>
            <a:fillRect/>
          </a:stretch>
        </p:blipFill>
        <p:spPr>
          <a:xfrm>
            <a:off x="19713" y="1"/>
            <a:ext cx="1057974" cy="1086756"/>
          </a:xfrm>
          <a:prstGeom prst="rect">
            <a:avLst/>
          </a:prstGeom>
        </p:spPr>
      </p:pic>
      <p:pic>
        <p:nvPicPr>
          <p:cNvPr id="19" name="Picture 18">
            <a:extLst>
              <a:ext uri="{FF2B5EF4-FFF2-40B4-BE49-F238E27FC236}">
                <a16:creationId xmlns:a16="http://schemas.microsoft.com/office/drawing/2014/main" id="{7D78EC3D-8E98-09F3-B163-D9B4F9246E86}"/>
              </a:ext>
            </a:extLst>
          </p:cNvPr>
          <p:cNvPicPr>
            <a:picLocks noChangeAspect="1"/>
          </p:cNvPicPr>
          <p:nvPr/>
        </p:nvPicPr>
        <p:blipFill>
          <a:blip r:embed="rId3"/>
          <a:stretch>
            <a:fillRect/>
          </a:stretch>
        </p:blipFill>
        <p:spPr>
          <a:xfrm>
            <a:off x="128156" y="1232309"/>
            <a:ext cx="5748129" cy="3199232"/>
          </a:xfrm>
          <a:prstGeom prst="rect">
            <a:avLst/>
          </a:prstGeom>
        </p:spPr>
      </p:pic>
      <p:pic>
        <p:nvPicPr>
          <p:cNvPr id="3" name="Picture 2">
            <a:extLst>
              <a:ext uri="{FF2B5EF4-FFF2-40B4-BE49-F238E27FC236}">
                <a16:creationId xmlns:a16="http://schemas.microsoft.com/office/drawing/2014/main" id="{49035B10-4FAD-6C51-7F1A-C2698B239CA1}"/>
              </a:ext>
            </a:extLst>
          </p:cNvPr>
          <p:cNvPicPr>
            <a:picLocks noChangeAspect="1"/>
          </p:cNvPicPr>
          <p:nvPr/>
        </p:nvPicPr>
        <p:blipFill>
          <a:blip r:embed="rId4"/>
          <a:stretch>
            <a:fillRect/>
          </a:stretch>
        </p:blipFill>
        <p:spPr>
          <a:xfrm>
            <a:off x="1015267" y="4433527"/>
            <a:ext cx="2952576" cy="2379227"/>
          </a:xfrm>
          <a:prstGeom prst="rect">
            <a:avLst/>
          </a:prstGeom>
        </p:spPr>
      </p:pic>
    </p:spTree>
    <p:extLst>
      <p:ext uri="{BB962C8B-B14F-4D97-AF65-F5344CB8AC3E}">
        <p14:creationId xmlns:p14="http://schemas.microsoft.com/office/powerpoint/2010/main" val="2721898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11" y="1042458"/>
            <a:ext cx="10515600" cy="684357"/>
          </a:xfrm>
        </p:spPr>
        <p:txBody>
          <a:bodyPr>
            <a:normAutofit fontScale="90000"/>
          </a:bodyPr>
          <a:lstStyle/>
          <a:p>
            <a:pPr algn="ctr"/>
            <a:r>
              <a:rPr lang="en-US" b="1" dirty="0"/>
              <a:t>This completes this Instructional Document</a:t>
            </a:r>
          </a:p>
        </p:txBody>
      </p:sp>
      <p:sp>
        <p:nvSpPr>
          <p:cNvPr id="5" name="TextBox 4">
            <a:extLst>
              <a:ext uri="{FF2B5EF4-FFF2-40B4-BE49-F238E27FC236}">
                <a16:creationId xmlns:a16="http://schemas.microsoft.com/office/drawing/2014/main" id="{5558AD35-B40D-5FCA-2D05-B382542E5360}"/>
              </a:ext>
            </a:extLst>
          </p:cNvPr>
          <p:cNvSpPr txBox="1"/>
          <p:nvPr/>
        </p:nvSpPr>
        <p:spPr>
          <a:xfrm>
            <a:off x="837665" y="1886164"/>
            <a:ext cx="10494091" cy="1257845"/>
          </a:xfrm>
          <a:prstGeom prst="rect">
            <a:avLst/>
          </a:prstGeom>
          <a:noFill/>
        </p:spPr>
        <p:txBody>
          <a:bodyPr wrap="none" rtlCol="0">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document contains information originally developed by Northwest State Community College, through a </a:t>
            </a: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DOL TAACCCT grant (Round 4).  The link to the materials and the Creative Commons licensing can be found </a:t>
            </a: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 clicking on the following link.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https://www.skillscommons.org/handle/taaccct/17719</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original document was modified to meet the needs of South Arkansas Community College.</a:t>
            </a:r>
          </a:p>
        </p:txBody>
      </p:sp>
      <p:pic>
        <p:nvPicPr>
          <p:cNvPr id="7" name="Picture 6">
            <a:extLst>
              <a:ext uri="{FF2B5EF4-FFF2-40B4-BE49-F238E27FC236}">
                <a16:creationId xmlns:a16="http://schemas.microsoft.com/office/drawing/2014/main" id="{E50A341C-5592-850C-BD55-C354707DC813}"/>
              </a:ext>
            </a:extLst>
          </p:cNvPr>
          <p:cNvPicPr>
            <a:picLocks noChangeAspect="1"/>
          </p:cNvPicPr>
          <p:nvPr/>
        </p:nvPicPr>
        <p:blipFill>
          <a:blip r:embed="rId3"/>
          <a:stretch>
            <a:fillRect/>
          </a:stretch>
        </p:blipFill>
        <p:spPr>
          <a:xfrm>
            <a:off x="2392621" y="3492358"/>
            <a:ext cx="7982576" cy="1073015"/>
          </a:xfrm>
          <a:prstGeom prst="rect">
            <a:avLst/>
          </a:prstGeom>
        </p:spPr>
      </p:pic>
      <p:pic>
        <p:nvPicPr>
          <p:cNvPr id="6" name="Picture 5">
            <a:extLst>
              <a:ext uri="{FF2B5EF4-FFF2-40B4-BE49-F238E27FC236}">
                <a16:creationId xmlns:a16="http://schemas.microsoft.com/office/drawing/2014/main" id="{2F942CA6-F5B5-2F90-9B20-94D76C5D274A}"/>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173829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90758" y="842536"/>
            <a:ext cx="4370613" cy="5902035"/>
          </a:xfrm>
          <a:ln>
            <a:noFill/>
          </a:ln>
        </p:spPr>
        <p:txBody>
          <a:bodyPr>
            <a:normAutofit/>
          </a:bodyPr>
          <a:lstStyle/>
          <a:p>
            <a:pPr algn="l"/>
            <a:r>
              <a:rPr lang="en-US" sz="1800" dirty="0">
                <a:solidFill>
                  <a:srgbClr val="0070C0"/>
                </a:solidFill>
                <a:latin typeface="Times New Roman" panose="02020603050405020304" pitchFamily="18" charset="0"/>
                <a:cs typeface="Times New Roman" panose="02020603050405020304" pitchFamily="18" charset="0"/>
              </a:rPr>
              <a:t>A few terms that are important that will be expanded on later in the course:</a:t>
            </a:r>
          </a:p>
          <a:p>
            <a:pPr algn="l"/>
            <a:r>
              <a:rPr lang="en-US" sz="1800" b="1" dirty="0">
                <a:solidFill>
                  <a:srgbClr val="0070C0"/>
                </a:solidFill>
                <a:latin typeface="Times New Roman" panose="02020603050405020304" pitchFamily="18" charset="0"/>
                <a:cs typeface="Times New Roman" panose="02020603050405020304" pitchFamily="18" charset="0"/>
              </a:rPr>
              <a:t>Voltage: </a:t>
            </a:r>
            <a:r>
              <a:rPr lang="en-US" sz="1800" dirty="0">
                <a:solidFill>
                  <a:srgbClr val="0070C0"/>
                </a:solidFill>
                <a:latin typeface="Times New Roman" panose="02020603050405020304" pitchFamily="18" charset="0"/>
                <a:cs typeface="Times New Roman" panose="02020603050405020304" pitchFamily="18" charset="0"/>
              </a:rPr>
              <a:t>This is a force or potential that is put on a circuit to create current flow.  It is many times termed EMF, for Electro-Motive Force.  The letters “V” or “E” represent voltage.  Voltage is measured in the units of Volts.</a:t>
            </a:r>
          </a:p>
          <a:p>
            <a:pPr algn="l"/>
            <a:r>
              <a:rPr lang="en-US" sz="1800" b="1" dirty="0">
                <a:solidFill>
                  <a:srgbClr val="0070C0"/>
                </a:solidFill>
                <a:latin typeface="Times New Roman" panose="02020603050405020304" pitchFamily="18" charset="0"/>
                <a:cs typeface="Times New Roman" panose="02020603050405020304" pitchFamily="18" charset="0"/>
              </a:rPr>
              <a:t>Current</a:t>
            </a:r>
            <a:r>
              <a:rPr lang="en-US" sz="1800" dirty="0">
                <a:solidFill>
                  <a:srgbClr val="0070C0"/>
                </a:solidFill>
                <a:latin typeface="Times New Roman" panose="02020603050405020304" pitchFamily="18" charset="0"/>
                <a:cs typeface="Times New Roman" panose="02020603050405020304" pitchFamily="18" charset="0"/>
              </a:rPr>
              <a:t>: This is the flow of electrons through the circuit (through the wires and the load).  Current is measured Amperes, or Amps for short.</a:t>
            </a:r>
          </a:p>
          <a:p>
            <a:pPr algn="l"/>
            <a:r>
              <a:rPr lang="en-US" sz="1800" b="1" dirty="0">
                <a:solidFill>
                  <a:srgbClr val="0070C0"/>
                </a:solidFill>
                <a:latin typeface="Times New Roman" panose="02020603050405020304" pitchFamily="18" charset="0"/>
                <a:cs typeface="Times New Roman" panose="02020603050405020304" pitchFamily="18" charset="0"/>
              </a:rPr>
              <a:t>Resistance: </a:t>
            </a:r>
            <a:r>
              <a:rPr lang="en-US" sz="1800" dirty="0">
                <a:solidFill>
                  <a:srgbClr val="0070C0"/>
                </a:solidFill>
                <a:latin typeface="Times New Roman" panose="02020603050405020304" pitchFamily="18" charset="0"/>
                <a:cs typeface="Times New Roman" panose="02020603050405020304" pitchFamily="18" charset="0"/>
              </a:rPr>
              <a:t>This is the opposition to current flow.  All loads (lights, coils, heating elements and motors) have a resistance.  Switches are usually either zero resistance or infinity resistance.  Resistance is measured in Ohms.</a:t>
            </a:r>
          </a:p>
          <a:p>
            <a:pPr algn="l"/>
            <a:r>
              <a:rPr lang="en-US" sz="1800" dirty="0">
                <a:solidFill>
                  <a:srgbClr val="0070C0"/>
                </a:solidFill>
                <a:latin typeface="Times New Roman" panose="02020603050405020304" pitchFamily="18" charset="0"/>
                <a:cs typeface="Times New Roman" panose="02020603050405020304" pitchFamily="18" charset="0"/>
              </a:rPr>
              <a:t>This illustration shows the physical components in a circuit, as well as an electrical circuit diagram.</a:t>
            </a:r>
          </a:p>
        </p:txBody>
      </p:sp>
      <p:sp>
        <p:nvSpPr>
          <p:cNvPr id="4" name="TextBox 3"/>
          <p:cNvSpPr txBox="1"/>
          <p:nvPr/>
        </p:nvSpPr>
        <p:spPr>
          <a:xfrm>
            <a:off x="3875937" y="-55643"/>
            <a:ext cx="4440126"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Electrical Terminology</a:t>
            </a:r>
          </a:p>
        </p:txBody>
      </p:sp>
      <p:grpSp>
        <p:nvGrpSpPr>
          <p:cNvPr id="18" name="Group 17"/>
          <p:cNvGrpSpPr/>
          <p:nvPr/>
        </p:nvGrpSpPr>
        <p:grpSpPr>
          <a:xfrm>
            <a:off x="3479529" y="3913273"/>
            <a:ext cx="4054093" cy="2919724"/>
            <a:chOff x="2792125" y="3007721"/>
            <a:chExt cx="4479557" cy="3361905"/>
          </a:xfrm>
        </p:grpSpPr>
        <p:pic>
          <p:nvPicPr>
            <p:cNvPr id="11" name="Picture 10"/>
            <p:cNvPicPr>
              <a:picLocks noChangeAspect="1"/>
            </p:cNvPicPr>
            <p:nvPr/>
          </p:nvPicPr>
          <p:blipFill>
            <a:blip r:embed="rId2"/>
            <a:stretch>
              <a:fillRect/>
            </a:stretch>
          </p:blipFill>
          <p:spPr>
            <a:xfrm>
              <a:off x="3443111" y="3007721"/>
              <a:ext cx="3828571" cy="3361905"/>
            </a:xfrm>
            <a:prstGeom prst="rect">
              <a:avLst/>
            </a:prstGeom>
          </p:spPr>
        </p:pic>
        <p:grpSp>
          <p:nvGrpSpPr>
            <p:cNvPr id="17" name="Group 16"/>
            <p:cNvGrpSpPr/>
            <p:nvPr/>
          </p:nvGrpSpPr>
          <p:grpSpPr>
            <a:xfrm>
              <a:off x="2792125" y="3457732"/>
              <a:ext cx="3819741" cy="1711894"/>
              <a:chOff x="2792125" y="3457732"/>
              <a:chExt cx="3819741" cy="1711894"/>
            </a:xfrm>
          </p:grpSpPr>
          <p:sp>
            <p:nvSpPr>
              <p:cNvPr id="14" name="TextBox 13"/>
              <p:cNvSpPr txBox="1"/>
              <p:nvPr/>
            </p:nvSpPr>
            <p:spPr>
              <a:xfrm>
                <a:off x="4774087" y="3457732"/>
                <a:ext cx="1181990" cy="338554"/>
              </a:xfrm>
              <a:prstGeom prst="rect">
                <a:avLst/>
              </a:prstGeom>
              <a:noFill/>
            </p:spPr>
            <p:txBody>
              <a:bodyPr wrap="none" rtlCol="0">
                <a:spAutoFit/>
              </a:bodyPr>
              <a:lstStyle/>
              <a:p>
                <a:r>
                  <a:rPr lang="en-US" sz="1600" dirty="0"/>
                  <a:t>Light Switch</a:t>
                </a:r>
              </a:p>
            </p:txBody>
          </p:sp>
          <p:sp>
            <p:nvSpPr>
              <p:cNvPr id="15" name="TextBox 14"/>
              <p:cNvSpPr txBox="1"/>
              <p:nvPr/>
            </p:nvSpPr>
            <p:spPr>
              <a:xfrm>
                <a:off x="5608386" y="4584851"/>
                <a:ext cx="1003480" cy="584775"/>
              </a:xfrm>
              <a:prstGeom prst="rect">
                <a:avLst/>
              </a:prstGeom>
              <a:noFill/>
            </p:spPr>
            <p:txBody>
              <a:bodyPr wrap="none" rtlCol="0">
                <a:spAutoFit/>
              </a:bodyPr>
              <a:lstStyle/>
              <a:p>
                <a:pPr algn="ctr"/>
                <a:r>
                  <a:rPr lang="en-US" sz="1600" dirty="0"/>
                  <a:t>Light bulb</a:t>
                </a:r>
              </a:p>
              <a:p>
                <a:pPr algn="ctr"/>
                <a:r>
                  <a:rPr lang="en-US" sz="1600" dirty="0"/>
                  <a:t>(load)</a:t>
                </a:r>
              </a:p>
            </p:txBody>
          </p:sp>
          <p:sp>
            <p:nvSpPr>
              <p:cNvPr id="16" name="TextBox 15"/>
              <p:cNvSpPr txBox="1"/>
              <p:nvPr/>
            </p:nvSpPr>
            <p:spPr>
              <a:xfrm>
                <a:off x="2792125" y="4517223"/>
                <a:ext cx="753924" cy="584775"/>
              </a:xfrm>
              <a:prstGeom prst="rect">
                <a:avLst/>
              </a:prstGeom>
              <a:noFill/>
            </p:spPr>
            <p:txBody>
              <a:bodyPr wrap="none" rtlCol="0">
                <a:spAutoFit/>
              </a:bodyPr>
              <a:lstStyle/>
              <a:p>
                <a:r>
                  <a:rPr lang="en-US" sz="1600" dirty="0"/>
                  <a:t>Power</a:t>
                </a:r>
              </a:p>
              <a:p>
                <a:r>
                  <a:rPr lang="en-US" sz="1600" dirty="0"/>
                  <a:t>Source</a:t>
                </a:r>
              </a:p>
            </p:txBody>
          </p:sp>
        </p:grpSp>
      </p:grpSp>
      <p:sp>
        <p:nvSpPr>
          <p:cNvPr id="19" name="TextBox 18"/>
          <p:cNvSpPr txBox="1"/>
          <p:nvPr/>
        </p:nvSpPr>
        <p:spPr>
          <a:xfrm>
            <a:off x="1840019" y="6377094"/>
            <a:ext cx="986617" cy="400110"/>
          </a:xfrm>
          <a:prstGeom prst="rect">
            <a:avLst/>
          </a:prstGeom>
          <a:noFill/>
        </p:spPr>
        <p:txBody>
          <a:bodyPr wrap="none" rtlCol="0">
            <a:spAutoFit/>
          </a:bodyPr>
          <a:lstStyle/>
          <a:p>
            <a:r>
              <a:rPr lang="en-US" sz="2000" b="1" dirty="0">
                <a:solidFill>
                  <a:schemeClr val="accent5"/>
                </a:solidFill>
              </a:rPr>
              <a:t>Voltage</a:t>
            </a:r>
          </a:p>
        </p:txBody>
      </p:sp>
      <p:cxnSp>
        <p:nvCxnSpPr>
          <p:cNvPr id="22" name="Straight Arrow Connector 21"/>
          <p:cNvCxnSpPr>
            <a:cxnSpLocks/>
          </p:cNvCxnSpPr>
          <p:nvPr/>
        </p:nvCxnSpPr>
        <p:spPr>
          <a:xfrm flipV="1">
            <a:off x="2882382" y="5732096"/>
            <a:ext cx="1317404" cy="84505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28169" y="1499649"/>
            <a:ext cx="1903726" cy="707886"/>
          </a:xfrm>
          <a:prstGeom prst="rect">
            <a:avLst/>
          </a:prstGeom>
          <a:noFill/>
        </p:spPr>
        <p:txBody>
          <a:bodyPr wrap="none" rtlCol="0">
            <a:spAutoFit/>
          </a:bodyPr>
          <a:lstStyle/>
          <a:p>
            <a:r>
              <a:rPr lang="en-US" sz="2000" b="1" dirty="0">
                <a:solidFill>
                  <a:schemeClr val="accent5"/>
                </a:solidFill>
              </a:rPr>
              <a:t>Physical View of</a:t>
            </a:r>
          </a:p>
          <a:p>
            <a:r>
              <a:rPr lang="en-US" sz="2000" b="1" dirty="0">
                <a:solidFill>
                  <a:schemeClr val="accent5"/>
                </a:solidFill>
              </a:rPr>
              <a:t>Electrical Circuit</a:t>
            </a:r>
          </a:p>
        </p:txBody>
      </p:sp>
      <p:sp>
        <p:nvSpPr>
          <p:cNvPr id="27" name="TextBox 26"/>
          <p:cNvSpPr txBox="1"/>
          <p:nvPr/>
        </p:nvSpPr>
        <p:spPr>
          <a:xfrm>
            <a:off x="4767103" y="2908460"/>
            <a:ext cx="1886735" cy="707886"/>
          </a:xfrm>
          <a:prstGeom prst="rect">
            <a:avLst/>
          </a:prstGeom>
          <a:noFill/>
        </p:spPr>
        <p:txBody>
          <a:bodyPr wrap="none" rtlCol="0">
            <a:spAutoFit/>
          </a:bodyPr>
          <a:lstStyle/>
          <a:p>
            <a:pPr algn="ctr"/>
            <a:r>
              <a:rPr lang="en-US" sz="2000" b="1" dirty="0">
                <a:solidFill>
                  <a:schemeClr val="accent5"/>
                </a:solidFill>
              </a:rPr>
              <a:t>Electrical Circuit</a:t>
            </a:r>
          </a:p>
          <a:p>
            <a:pPr algn="ctr"/>
            <a:r>
              <a:rPr lang="en-US" sz="2000" b="1" dirty="0">
                <a:solidFill>
                  <a:schemeClr val="accent5"/>
                </a:solidFill>
              </a:rPr>
              <a:t>Diagram</a:t>
            </a:r>
          </a:p>
        </p:txBody>
      </p:sp>
      <p:grpSp>
        <p:nvGrpSpPr>
          <p:cNvPr id="20" name="Group 19"/>
          <p:cNvGrpSpPr/>
          <p:nvPr/>
        </p:nvGrpSpPr>
        <p:grpSpPr>
          <a:xfrm>
            <a:off x="250763" y="1582832"/>
            <a:ext cx="3228766" cy="3845922"/>
            <a:chOff x="666047" y="221805"/>
            <a:chExt cx="5504762" cy="5946809"/>
          </a:xfrm>
        </p:grpSpPr>
        <p:pic>
          <p:nvPicPr>
            <p:cNvPr id="23" name="Picture 22"/>
            <p:cNvPicPr>
              <a:picLocks noChangeAspect="1"/>
            </p:cNvPicPr>
            <p:nvPr/>
          </p:nvPicPr>
          <p:blipFill>
            <a:blip r:embed="rId3"/>
            <a:stretch>
              <a:fillRect/>
            </a:stretch>
          </p:blipFill>
          <p:spPr>
            <a:xfrm>
              <a:off x="666047" y="1330519"/>
              <a:ext cx="5504762" cy="4838095"/>
            </a:xfrm>
            <a:prstGeom prst="rect">
              <a:avLst/>
            </a:prstGeom>
          </p:spPr>
        </p:pic>
        <p:sp>
          <p:nvSpPr>
            <p:cNvPr id="24" name="Right Arrow 23"/>
            <p:cNvSpPr/>
            <p:nvPr/>
          </p:nvSpPr>
          <p:spPr>
            <a:xfrm rot="21281415">
              <a:off x="2909908" y="3241256"/>
              <a:ext cx="666044" cy="2257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653915">
              <a:off x="1621467" y="3241257"/>
              <a:ext cx="666044" cy="2257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20672351">
              <a:off x="4294059" y="2973065"/>
              <a:ext cx="666044" cy="2257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0360249">
              <a:off x="4536717" y="3415075"/>
              <a:ext cx="666044" cy="2257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1453196">
              <a:off x="1273118" y="3636677"/>
              <a:ext cx="666044" cy="2257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55602" y="221805"/>
              <a:ext cx="4473339" cy="904216"/>
            </a:xfrm>
            <a:prstGeom prst="rect">
              <a:avLst/>
            </a:prstGeom>
            <a:noFill/>
          </p:spPr>
          <p:txBody>
            <a:bodyPr wrap="none" rtlCol="0">
              <a:spAutoFit/>
            </a:bodyPr>
            <a:lstStyle/>
            <a:p>
              <a:pPr algn="ctr"/>
              <a:r>
                <a:rPr lang="en-US" sz="1600" dirty="0">
                  <a:solidFill>
                    <a:srgbClr val="0070C0"/>
                  </a:solidFill>
                </a:rPr>
                <a:t>Current flowing when</a:t>
              </a:r>
            </a:p>
            <a:p>
              <a:pPr algn="ctr"/>
              <a:r>
                <a:rPr lang="en-US" sz="1600" dirty="0">
                  <a:solidFill>
                    <a:srgbClr val="0070C0"/>
                  </a:solidFill>
                </a:rPr>
                <a:t>The light switch is on (closed)</a:t>
              </a:r>
            </a:p>
          </p:txBody>
        </p:sp>
        <p:cxnSp>
          <p:nvCxnSpPr>
            <p:cNvPr id="32" name="Straight Arrow Connector 31"/>
            <p:cNvCxnSpPr>
              <a:cxnSpLocks/>
            </p:cNvCxnSpPr>
            <p:nvPr/>
          </p:nvCxnSpPr>
          <p:spPr>
            <a:xfrm>
              <a:off x="3833078" y="1120912"/>
              <a:ext cx="691957" cy="1842169"/>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35" name="Picture 34">
            <a:extLst>
              <a:ext uri="{FF2B5EF4-FFF2-40B4-BE49-F238E27FC236}">
                <a16:creationId xmlns:a16="http://schemas.microsoft.com/office/drawing/2014/main" id="{7CEF27B7-6235-F6C1-5780-D102EE974897}"/>
              </a:ext>
            </a:extLst>
          </p:cNvPr>
          <p:cNvPicPr>
            <a:picLocks noChangeAspect="1"/>
          </p:cNvPicPr>
          <p:nvPr/>
        </p:nvPicPr>
        <p:blipFill>
          <a:blip r:embed="rId4"/>
          <a:stretch>
            <a:fillRect/>
          </a:stretch>
        </p:blipFill>
        <p:spPr>
          <a:xfrm>
            <a:off x="19713" y="1"/>
            <a:ext cx="1057974" cy="1086756"/>
          </a:xfrm>
          <a:prstGeom prst="rect">
            <a:avLst/>
          </a:prstGeom>
        </p:spPr>
      </p:pic>
      <p:cxnSp>
        <p:nvCxnSpPr>
          <p:cNvPr id="21" name="Straight Arrow Connector 20"/>
          <p:cNvCxnSpPr>
            <a:cxnSpLocks/>
            <a:stCxn id="19" idx="1"/>
          </p:cNvCxnSpPr>
          <p:nvPr/>
        </p:nvCxnSpPr>
        <p:spPr>
          <a:xfrm flipH="1" flipV="1">
            <a:off x="1714688" y="5405996"/>
            <a:ext cx="125331" cy="117115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6FB6009-0A52-A802-0B4B-7B38CC9479EA}"/>
              </a:ext>
            </a:extLst>
          </p:cNvPr>
          <p:cNvSpPr/>
          <p:nvPr/>
        </p:nvSpPr>
        <p:spPr>
          <a:xfrm>
            <a:off x="1279071" y="4304095"/>
            <a:ext cx="1181100" cy="758222"/>
          </a:xfrm>
          <a:prstGeom prst="rect">
            <a:avLst/>
          </a:prstGeom>
          <a:solidFill>
            <a:srgbClr val="101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8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5355312"/>
          </a:xfrm>
          <a:prstGeom prst="rect">
            <a:avLst/>
          </a:prstGeom>
          <a:noFill/>
        </p:spPr>
        <p:txBody>
          <a:bodyPr wrap="square" rtlCol="0">
            <a:spAutoFit/>
          </a:bodyPr>
          <a:lstStyle/>
          <a:p>
            <a:r>
              <a:rPr lang="en-US" dirty="0">
                <a:solidFill>
                  <a:srgbClr val="0070C0"/>
                </a:solidFill>
              </a:rPr>
              <a:t>Since electricity is invisible, we need to use test equipment to measure the different things in an electrical circuit.  This example shows a virtual digital multi-meter that is used in Automation Studio, but is also very similar to any actual digital multi-meter.</a:t>
            </a:r>
          </a:p>
          <a:p>
            <a:endParaRPr lang="en-US" dirty="0">
              <a:solidFill>
                <a:srgbClr val="0070C0"/>
              </a:solidFill>
            </a:endParaRPr>
          </a:p>
          <a:p>
            <a:r>
              <a:rPr lang="en-US" dirty="0">
                <a:solidFill>
                  <a:srgbClr val="0070C0"/>
                </a:solidFill>
              </a:rPr>
              <a:t>The focus will be on using the meter to measure voltage and resistance.</a:t>
            </a:r>
          </a:p>
          <a:p>
            <a:endParaRPr lang="en-US" dirty="0">
              <a:solidFill>
                <a:srgbClr val="0070C0"/>
              </a:solidFill>
            </a:endParaRPr>
          </a:p>
          <a:p>
            <a:r>
              <a:rPr lang="en-US" dirty="0">
                <a:solidFill>
                  <a:srgbClr val="0070C0"/>
                </a:solidFill>
              </a:rPr>
              <a:t>The dial in the center of the meter must be in the correct position.</a:t>
            </a:r>
          </a:p>
          <a:p>
            <a:r>
              <a:rPr lang="en-US" dirty="0">
                <a:solidFill>
                  <a:srgbClr val="0070C0"/>
                </a:solidFill>
              </a:rPr>
              <a:t>**Warning: never use a meter in a powered circuit, if the dial is on the Resistance or Continuity setting.  It can damage your meter.</a:t>
            </a:r>
          </a:p>
          <a:p>
            <a:endParaRPr lang="en-US" dirty="0">
              <a:solidFill>
                <a:srgbClr val="0070C0"/>
              </a:solidFill>
            </a:endParaRPr>
          </a:p>
          <a:p>
            <a:r>
              <a:rPr lang="en-US" dirty="0">
                <a:solidFill>
                  <a:srgbClr val="0070C0"/>
                </a:solidFill>
              </a:rPr>
              <a:t>The two things to measure with a digital multi-meter in this course is:</a:t>
            </a:r>
          </a:p>
          <a:p>
            <a:r>
              <a:rPr lang="en-US" dirty="0">
                <a:solidFill>
                  <a:srgbClr val="0070C0"/>
                </a:solidFill>
              </a:rPr>
              <a:t>Voltage – Usually 24Vdc, </a:t>
            </a:r>
          </a:p>
          <a:p>
            <a:r>
              <a:rPr lang="en-US" dirty="0">
                <a:solidFill>
                  <a:srgbClr val="0070C0"/>
                </a:solidFill>
              </a:rPr>
              <a:t>Resistance – Open Line, actual resistance</a:t>
            </a:r>
          </a:p>
        </p:txBody>
      </p:sp>
      <p:sp>
        <p:nvSpPr>
          <p:cNvPr id="6" name="TextBox 5"/>
          <p:cNvSpPr txBox="1"/>
          <p:nvPr/>
        </p:nvSpPr>
        <p:spPr>
          <a:xfrm>
            <a:off x="2386993" y="-42925"/>
            <a:ext cx="8318559" cy="707886"/>
          </a:xfrm>
          <a:prstGeom prst="rect">
            <a:avLst/>
          </a:prstGeom>
          <a:noFill/>
        </p:spPr>
        <p:txBody>
          <a:bodyPr wrap="none" rtlCol="0">
            <a:spAutoFit/>
          </a:bodyPr>
          <a:lstStyle/>
          <a:p>
            <a:r>
              <a:rPr lang="en-US" sz="4000" dirty="0">
                <a:solidFill>
                  <a:srgbClr val="0070C0"/>
                </a:solidFill>
              </a:rPr>
              <a:t>A virtual digital multi-meter for testing:</a:t>
            </a:r>
          </a:p>
        </p:txBody>
      </p:sp>
      <p:pic>
        <p:nvPicPr>
          <p:cNvPr id="2" name="Picture 1"/>
          <p:cNvPicPr>
            <a:picLocks noChangeAspect="1"/>
          </p:cNvPicPr>
          <p:nvPr/>
        </p:nvPicPr>
        <p:blipFill>
          <a:blip r:embed="rId2"/>
          <a:stretch>
            <a:fillRect/>
          </a:stretch>
        </p:blipFill>
        <p:spPr>
          <a:xfrm>
            <a:off x="1668601" y="1724891"/>
            <a:ext cx="2227019" cy="3831003"/>
          </a:xfrm>
          <a:prstGeom prst="rect">
            <a:avLst/>
          </a:prstGeom>
        </p:spPr>
      </p:pic>
      <p:sp>
        <p:nvSpPr>
          <p:cNvPr id="3" name="TextBox 2"/>
          <p:cNvSpPr txBox="1"/>
          <p:nvPr/>
        </p:nvSpPr>
        <p:spPr>
          <a:xfrm>
            <a:off x="602376" y="4112178"/>
            <a:ext cx="966868" cy="369332"/>
          </a:xfrm>
          <a:prstGeom prst="rect">
            <a:avLst/>
          </a:prstGeom>
          <a:noFill/>
        </p:spPr>
        <p:txBody>
          <a:bodyPr wrap="none" rtlCol="0">
            <a:spAutoFit/>
          </a:bodyPr>
          <a:lstStyle/>
          <a:p>
            <a:r>
              <a:rPr lang="en-US" dirty="0">
                <a:solidFill>
                  <a:srgbClr val="C00000"/>
                </a:solidFill>
              </a:rPr>
              <a:t>DC Volts</a:t>
            </a:r>
          </a:p>
        </p:txBody>
      </p:sp>
      <p:sp>
        <p:nvSpPr>
          <p:cNvPr id="7" name="TextBox 6"/>
          <p:cNvSpPr txBox="1"/>
          <p:nvPr/>
        </p:nvSpPr>
        <p:spPr>
          <a:xfrm>
            <a:off x="636818" y="2604933"/>
            <a:ext cx="955583" cy="369332"/>
          </a:xfrm>
          <a:prstGeom prst="rect">
            <a:avLst/>
          </a:prstGeom>
          <a:noFill/>
        </p:spPr>
        <p:txBody>
          <a:bodyPr wrap="none" rtlCol="0">
            <a:spAutoFit/>
          </a:bodyPr>
          <a:lstStyle/>
          <a:p>
            <a:r>
              <a:rPr lang="en-US" dirty="0">
                <a:solidFill>
                  <a:srgbClr val="C00000"/>
                </a:solidFill>
              </a:rPr>
              <a:t>AC Volts</a:t>
            </a:r>
          </a:p>
        </p:txBody>
      </p:sp>
      <p:sp>
        <p:nvSpPr>
          <p:cNvPr id="8" name="TextBox 7"/>
          <p:cNvSpPr txBox="1"/>
          <p:nvPr/>
        </p:nvSpPr>
        <p:spPr>
          <a:xfrm>
            <a:off x="4026433" y="2628131"/>
            <a:ext cx="1170705" cy="369332"/>
          </a:xfrm>
          <a:prstGeom prst="rect">
            <a:avLst/>
          </a:prstGeom>
          <a:noFill/>
        </p:spPr>
        <p:txBody>
          <a:bodyPr wrap="none" rtlCol="0">
            <a:spAutoFit/>
          </a:bodyPr>
          <a:lstStyle/>
          <a:p>
            <a:r>
              <a:rPr lang="en-US" dirty="0">
                <a:solidFill>
                  <a:srgbClr val="C00000"/>
                </a:solidFill>
              </a:rPr>
              <a:t>Resistance</a:t>
            </a:r>
          </a:p>
        </p:txBody>
      </p:sp>
      <p:cxnSp>
        <p:nvCxnSpPr>
          <p:cNvPr id="9" name="Straight Arrow Connector 8"/>
          <p:cNvCxnSpPr/>
          <p:nvPr/>
        </p:nvCxnSpPr>
        <p:spPr>
          <a:xfrm flipH="1">
            <a:off x="3420533" y="2821865"/>
            <a:ext cx="597686" cy="74542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11111" y="3691468"/>
            <a:ext cx="620889" cy="49671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11111" y="2887751"/>
            <a:ext cx="846667" cy="45376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96594" y="3341511"/>
            <a:ext cx="1157176" cy="646331"/>
          </a:xfrm>
          <a:prstGeom prst="rect">
            <a:avLst/>
          </a:prstGeom>
          <a:noFill/>
        </p:spPr>
        <p:txBody>
          <a:bodyPr wrap="none" rtlCol="0">
            <a:spAutoFit/>
          </a:bodyPr>
          <a:lstStyle/>
          <a:p>
            <a:pPr algn="ctr"/>
            <a:r>
              <a:rPr lang="en-US" dirty="0">
                <a:solidFill>
                  <a:srgbClr val="C00000"/>
                </a:solidFill>
              </a:rPr>
              <a:t>Continuity</a:t>
            </a:r>
          </a:p>
          <a:p>
            <a:pPr algn="ctr"/>
            <a:r>
              <a:rPr lang="en-US" dirty="0">
                <a:solidFill>
                  <a:srgbClr val="C00000"/>
                </a:solidFill>
              </a:rPr>
              <a:t>(audible)</a:t>
            </a:r>
          </a:p>
        </p:txBody>
      </p:sp>
      <p:cxnSp>
        <p:nvCxnSpPr>
          <p:cNvPr id="17" name="Straight Arrow Connector 16"/>
          <p:cNvCxnSpPr/>
          <p:nvPr/>
        </p:nvCxnSpPr>
        <p:spPr>
          <a:xfrm flipH="1">
            <a:off x="3601156" y="3664676"/>
            <a:ext cx="437519" cy="22999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166926" y="4599751"/>
            <a:ext cx="434230" cy="237067"/>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41434" y="4304692"/>
            <a:ext cx="1930272" cy="646331"/>
          </a:xfrm>
          <a:prstGeom prst="rect">
            <a:avLst/>
          </a:prstGeom>
          <a:noFill/>
        </p:spPr>
        <p:txBody>
          <a:bodyPr wrap="none" rtlCol="0">
            <a:spAutoFit/>
          </a:bodyPr>
          <a:lstStyle/>
          <a:p>
            <a:pPr algn="ctr"/>
            <a:r>
              <a:rPr lang="en-US" dirty="0">
                <a:solidFill>
                  <a:srgbClr val="C00000"/>
                </a:solidFill>
              </a:rPr>
              <a:t>Jack for measuring</a:t>
            </a:r>
          </a:p>
          <a:p>
            <a:pPr algn="ctr"/>
            <a:r>
              <a:rPr lang="en-US" dirty="0">
                <a:solidFill>
                  <a:srgbClr val="C00000"/>
                </a:solidFill>
              </a:rPr>
              <a:t>Volts &amp; Ohms</a:t>
            </a:r>
          </a:p>
        </p:txBody>
      </p:sp>
      <p:cxnSp>
        <p:nvCxnSpPr>
          <p:cNvPr id="22" name="Straight Arrow Connector 21"/>
          <p:cNvCxnSpPr/>
          <p:nvPr/>
        </p:nvCxnSpPr>
        <p:spPr>
          <a:xfrm flipH="1">
            <a:off x="3509973" y="4642771"/>
            <a:ext cx="537258" cy="30825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2663062" y="5658613"/>
            <a:ext cx="238095" cy="914286"/>
          </a:xfrm>
          <a:prstGeom prst="rect">
            <a:avLst/>
          </a:prstGeom>
        </p:spPr>
      </p:pic>
      <p:pic>
        <p:nvPicPr>
          <p:cNvPr id="25" name="Picture 24"/>
          <p:cNvPicPr>
            <a:picLocks noChangeAspect="1"/>
          </p:cNvPicPr>
          <p:nvPr/>
        </p:nvPicPr>
        <p:blipFill>
          <a:blip r:embed="rId4"/>
          <a:stretch>
            <a:fillRect/>
          </a:stretch>
        </p:blipFill>
        <p:spPr>
          <a:xfrm>
            <a:off x="3255469" y="5668137"/>
            <a:ext cx="257143" cy="904762"/>
          </a:xfrm>
          <a:prstGeom prst="rect">
            <a:avLst/>
          </a:prstGeom>
        </p:spPr>
      </p:pic>
      <p:cxnSp>
        <p:nvCxnSpPr>
          <p:cNvPr id="27" name="Straight Connector 26"/>
          <p:cNvCxnSpPr/>
          <p:nvPr/>
        </p:nvCxnSpPr>
        <p:spPr>
          <a:xfrm flipH="1">
            <a:off x="2793399" y="4951023"/>
            <a:ext cx="1483" cy="7075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387468" y="4960547"/>
            <a:ext cx="1483" cy="7075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EA12B-0CB6-35AD-FE9E-291834251268}"/>
              </a:ext>
            </a:extLst>
          </p:cNvPr>
          <p:cNvSpPr txBox="1"/>
          <p:nvPr/>
        </p:nvSpPr>
        <p:spPr>
          <a:xfrm>
            <a:off x="525633" y="4651343"/>
            <a:ext cx="1177951" cy="646331"/>
          </a:xfrm>
          <a:prstGeom prst="rect">
            <a:avLst/>
          </a:prstGeom>
          <a:noFill/>
        </p:spPr>
        <p:txBody>
          <a:bodyPr wrap="none" rtlCol="0">
            <a:spAutoFit/>
          </a:bodyPr>
          <a:lstStyle/>
          <a:p>
            <a:pPr algn="ctr"/>
            <a:r>
              <a:rPr lang="en-US" dirty="0">
                <a:solidFill>
                  <a:srgbClr val="C00000"/>
                </a:solidFill>
              </a:rPr>
              <a:t>Adjustable</a:t>
            </a:r>
          </a:p>
          <a:p>
            <a:pPr algn="ctr"/>
            <a:r>
              <a:rPr lang="en-US" dirty="0">
                <a:solidFill>
                  <a:srgbClr val="C00000"/>
                </a:solidFill>
              </a:rPr>
              <a:t>Dial</a:t>
            </a:r>
          </a:p>
        </p:txBody>
      </p:sp>
      <p:cxnSp>
        <p:nvCxnSpPr>
          <p:cNvPr id="28" name="Straight Arrow Connector 27">
            <a:extLst>
              <a:ext uri="{FF2B5EF4-FFF2-40B4-BE49-F238E27FC236}">
                <a16:creationId xmlns:a16="http://schemas.microsoft.com/office/drawing/2014/main" id="{29E093C1-E20F-ED60-4871-544ACD5919D2}"/>
              </a:ext>
            </a:extLst>
          </p:cNvPr>
          <p:cNvCxnSpPr>
            <a:cxnSpLocks/>
          </p:cNvCxnSpPr>
          <p:nvPr/>
        </p:nvCxnSpPr>
        <p:spPr>
          <a:xfrm flipV="1">
            <a:off x="1622787" y="3872102"/>
            <a:ext cx="993320" cy="92479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FB7423A-07A4-97DB-8E26-8D443BD2105A}"/>
              </a:ext>
            </a:extLst>
          </p:cNvPr>
          <p:cNvPicPr>
            <a:picLocks noChangeAspect="1"/>
          </p:cNvPicPr>
          <p:nvPr/>
        </p:nvPicPr>
        <p:blipFill>
          <a:blip r:embed="rId5"/>
          <a:stretch>
            <a:fillRect/>
          </a:stretch>
        </p:blipFill>
        <p:spPr>
          <a:xfrm>
            <a:off x="19713" y="1"/>
            <a:ext cx="1057974" cy="1086756"/>
          </a:xfrm>
          <a:prstGeom prst="rect">
            <a:avLst/>
          </a:prstGeom>
        </p:spPr>
      </p:pic>
    </p:spTree>
    <p:extLst>
      <p:ext uri="{BB962C8B-B14F-4D97-AF65-F5344CB8AC3E}">
        <p14:creationId xmlns:p14="http://schemas.microsoft.com/office/powerpoint/2010/main" val="246784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C8C1F7-F543-0F35-DD22-C2F270F7CABF}"/>
              </a:ext>
            </a:extLst>
          </p:cNvPr>
          <p:cNvPicPr>
            <a:picLocks noChangeAspect="1"/>
          </p:cNvPicPr>
          <p:nvPr/>
        </p:nvPicPr>
        <p:blipFill>
          <a:blip r:embed="rId2"/>
          <a:stretch>
            <a:fillRect/>
          </a:stretch>
        </p:blipFill>
        <p:spPr>
          <a:xfrm>
            <a:off x="1899369" y="1054876"/>
            <a:ext cx="2214579" cy="4748247"/>
          </a:xfrm>
          <a:prstGeom prst="rect">
            <a:avLst/>
          </a:prstGeom>
        </p:spPr>
      </p:pic>
      <p:sp>
        <p:nvSpPr>
          <p:cNvPr id="5" name="TextBox 4"/>
          <p:cNvSpPr txBox="1"/>
          <p:nvPr/>
        </p:nvSpPr>
        <p:spPr>
          <a:xfrm>
            <a:off x="6193971" y="646981"/>
            <a:ext cx="5938981" cy="5355312"/>
          </a:xfrm>
          <a:prstGeom prst="rect">
            <a:avLst/>
          </a:prstGeom>
          <a:noFill/>
        </p:spPr>
        <p:txBody>
          <a:bodyPr wrap="square" rtlCol="0">
            <a:spAutoFit/>
          </a:bodyPr>
          <a:lstStyle/>
          <a:p>
            <a:r>
              <a:rPr lang="en-US" dirty="0">
                <a:solidFill>
                  <a:srgbClr val="0070C0"/>
                </a:solidFill>
              </a:rPr>
              <a:t>Since electricity is invisible, we need to use test equipment to measure the different things in an electrical circuit.  This example shows an </a:t>
            </a:r>
            <a:r>
              <a:rPr lang="en-US" dirty="0" err="1">
                <a:solidFill>
                  <a:srgbClr val="0070C0"/>
                </a:solidFill>
              </a:rPr>
              <a:t>Amprobe</a:t>
            </a:r>
            <a:r>
              <a:rPr lang="en-US" dirty="0">
                <a:solidFill>
                  <a:srgbClr val="0070C0"/>
                </a:solidFill>
              </a:rPr>
              <a:t> multi-meter that is used in the South Arkansas CC Advanced Manufacturing Lab.</a:t>
            </a:r>
          </a:p>
          <a:p>
            <a:endParaRPr lang="en-US" dirty="0">
              <a:solidFill>
                <a:srgbClr val="0070C0"/>
              </a:solidFill>
            </a:endParaRPr>
          </a:p>
          <a:p>
            <a:r>
              <a:rPr lang="en-US" dirty="0">
                <a:solidFill>
                  <a:srgbClr val="0070C0"/>
                </a:solidFill>
              </a:rPr>
              <a:t>The focus will be on using the meter to measure voltage and resistance.</a:t>
            </a:r>
          </a:p>
          <a:p>
            <a:endParaRPr lang="en-US" dirty="0">
              <a:solidFill>
                <a:srgbClr val="0070C0"/>
              </a:solidFill>
            </a:endParaRPr>
          </a:p>
          <a:p>
            <a:r>
              <a:rPr lang="en-US" dirty="0">
                <a:solidFill>
                  <a:srgbClr val="0070C0"/>
                </a:solidFill>
              </a:rPr>
              <a:t>The dial in the center of the meter must be in the correct position.</a:t>
            </a:r>
          </a:p>
          <a:p>
            <a:r>
              <a:rPr lang="en-US" dirty="0">
                <a:solidFill>
                  <a:srgbClr val="0070C0"/>
                </a:solidFill>
              </a:rPr>
              <a:t>**Warning: never use a meter in a powered circuit, if the dial is on the Resistance or Continuity setting.  It can damage your meter.</a:t>
            </a:r>
          </a:p>
          <a:p>
            <a:endParaRPr lang="en-US" dirty="0">
              <a:solidFill>
                <a:srgbClr val="0070C0"/>
              </a:solidFill>
            </a:endParaRPr>
          </a:p>
          <a:p>
            <a:r>
              <a:rPr lang="en-US" dirty="0">
                <a:solidFill>
                  <a:srgbClr val="0070C0"/>
                </a:solidFill>
              </a:rPr>
              <a:t>The two things to measure with a digital multi-meter in this course is:</a:t>
            </a:r>
          </a:p>
          <a:p>
            <a:r>
              <a:rPr lang="en-US" dirty="0">
                <a:solidFill>
                  <a:srgbClr val="0070C0"/>
                </a:solidFill>
              </a:rPr>
              <a:t>Voltage – Usually 24Vdc</a:t>
            </a:r>
          </a:p>
          <a:p>
            <a:r>
              <a:rPr lang="en-US" dirty="0">
                <a:solidFill>
                  <a:srgbClr val="0070C0"/>
                </a:solidFill>
              </a:rPr>
              <a:t>Resistance – Open Line or actual resistance.</a:t>
            </a:r>
          </a:p>
          <a:p>
            <a:endParaRPr lang="en-US" dirty="0">
              <a:solidFill>
                <a:srgbClr val="0070C0"/>
              </a:solidFill>
            </a:endParaRPr>
          </a:p>
        </p:txBody>
      </p:sp>
      <p:sp>
        <p:nvSpPr>
          <p:cNvPr id="6" name="TextBox 5"/>
          <p:cNvSpPr txBox="1"/>
          <p:nvPr/>
        </p:nvSpPr>
        <p:spPr>
          <a:xfrm>
            <a:off x="2496413" y="-62753"/>
            <a:ext cx="7797199" cy="707886"/>
          </a:xfrm>
          <a:prstGeom prst="rect">
            <a:avLst/>
          </a:prstGeom>
          <a:noFill/>
        </p:spPr>
        <p:txBody>
          <a:bodyPr wrap="none" rtlCol="0">
            <a:spAutoFit/>
          </a:bodyPr>
          <a:lstStyle/>
          <a:p>
            <a:r>
              <a:rPr lang="en-US" sz="4000" dirty="0">
                <a:solidFill>
                  <a:srgbClr val="0070C0"/>
                </a:solidFill>
              </a:rPr>
              <a:t>A digital multi-meter used in the lab:</a:t>
            </a:r>
          </a:p>
        </p:txBody>
      </p:sp>
      <p:sp>
        <p:nvSpPr>
          <p:cNvPr id="3" name="TextBox 2"/>
          <p:cNvSpPr txBox="1"/>
          <p:nvPr/>
        </p:nvSpPr>
        <p:spPr>
          <a:xfrm>
            <a:off x="4197218" y="2537753"/>
            <a:ext cx="966868" cy="369332"/>
          </a:xfrm>
          <a:prstGeom prst="rect">
            <a:avLst/>
          </a:prstGeom>
          <a:noFill/>
        </p:spPr>
        <p:txBody>
          <a:bodyPr wrap="none" rtlCol="0">
            <a:spAutoFit/>
          </a:bodyPr>
          <a:lstStyle/>
          <a:p>
            <a:r>
              <a:rPr lang="en-US" dirty="0">
                <a:solidFill>
                  <a:srgbClr val="C00000"/>
                </a:solidFill>
              </a:rPr>
              <a:t>DC Volts</a:t>
            </a:r>
          </a:p>
        </p:txBody>
      </p:sp>
      <p:sp>
        <p:nvSpPr>
          <p:cNvPr id="7" name="TextBox 6"/>
          <p:cNvSpPr txBox="1"/>
          <p:nvPr/>
        </p:nvSpPr>
        <p:spPr>
          <a:xfrm>
            <a:off x="827350" y="2472026"/>
            <a:ext cx="955583" cy="369332"/>
          </a:xfrm>
          <a:prstGeom prst="rect">
            <a:avLst/>
          </a:prstGeom>
          <a:noFill/>
        </p:spPr>
        <p:txBody>
          <a:bodyPr wrap="none" rtlCol="0">
            <a:spAutoFit/>
          </a:bodyPr>
          <a:lstStyle/>
          <a:p>
            <a:r>
              <a:rPr lang="en-US" dirty="0">
                <a:solidFill>
                  <a:srgbClr val="C00000"/>
                </a:solidFill>
              </a:rPr>
              <a:t>AC Volts</a:t>
            </a:r>
          </a:p>
        </p:txBody>
      </p:sp>
      <p:sp>
        <p:nvSpPr>
          <p:cNvPr id="8" name="TextBox 7"/>
          <p:cNvSpPr txBox="1"/>
          <p:nvPr/>
        </p:nvSpPr>
        <p:spPr>
          <a:xfrm>
            <a:off x="612228" y="3803661"/>
            <a:ext cx="1170705" cy="369332"/>
          </a:xfrm>
          <a:prstGeom prst="rect">
            <a:avLst/>
          </a:prstGeom>
          <a:noFill/>
        </p:spPr>
        <p:txBody>
          <a:bodyPr wrap="none" rtlCol="0">
            <a:spAutoFit/>
          </a:bodyPr>
          <a:lstStyle/>
          <a:p>
            <a:r>
              <a:rPr lang="en-US" dirty="0">
                <a:solidFill>
                  <a:srgbClr val="C00000"/>
                </a:solidFill>
              </a:rPr>
              <a:t>Resistance</a:t>
            </a:r>
          </a:p>
        </p:txBody>
      </p:sp>
      <p:cxnSp>
        <p:nvCxnSpPr>
          <p:cNvPr id="9" name="Straight Arrow Connector 8"/>
          <p:cNvCxnSpPr>
            <a:cxnSpLocks/>
          </p:cNvCxnSpPr>
          <p:nvPr/>
        </p:nvCxnSpPr>
        <p:spPr>
          <a:xfrm flipH="1">
            <a:off x="3617703" y="2769661"/>
            <a:ext cx="492988" cy="27484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8" idx="3"/>
          </p:cNvCxnSpPr>
          <p:nvPr/>
        </p:nvCxnSpPr>
        <p:spPr>
          <a:xfrm>
            <a:off x="1782933" y="3988327"/>
            <a:ext cx="419332" cy="24374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816099" y="2656692"/>
            <a:ext cx="593554" cy="41756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3975" y="3052023"/>
            <a:ext cx="1157176" cy="646331"/>
          </a:xfrm>
          <a:prstGeom prst="rect">
            <a:avLst/>
          </a:prstGeom>
          <a:noFill/>
        </p:spPr>
        <p:txBody>
          <a:bodyPr wrap="none" rtlCol="0">
            <a:spAutoFit/>
          </a:bodyPr>
          <a:lstStyle/>
          <a:p>
            <a:pPr algn="ctr"/>
            <a:r>
              <a:rPr lang="en-US" dirty="0">
                <a:solidFill>
                  <a:srgbClr val="C00000"/>
                </a:solidFill>
              </a:rPr>
              <a:t>Continuity</a:t>
            </a:r>
          </a:p>
          <a:p>
            <a:pPr algn="ctr"/>
            <a:r>
              <a:rPr lang="en-US" dirty="0">
                <a:solidFill>
                  <a:srgbClr val="C00000"/>
                </a:solidFill>
              </a:rPr>
              <a:t>(audible)</a:t>
            </a:r>
          </a:p>
        </p:txBody>
      </p:sp>
      <p:cxnSp>
        <p:nvCxnSpPr>
          <p:cNvPr id="17" name="Straight Arrow Connector 16"/>
          <p:cNvCxnSpPr>
            <a:cxnSpLocks/>
            <a:stCxn id="10" idx="1"/>
          </p:cNvCxnSpPr>
          <p:nvPr/>
        </p:nvCxnSpPr>
        <p:spPr>
          <a:xfrm>
            <a:off x="1899369" y="3429000"/>
            <a:ext cx="302896" cy="6827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199123" y="4944842"/>
            <a:ext cx="434230" cy="237067"/>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10691" y="4505216"/>
            <a:ext cx="1930272" cy="646331"/>
          </a:xfrm>
          <a:prstGeom prst="rect">
            <a:avLst/>
          </a:prstGeom>
          <a:noFill/>
        </p:spPr>
        <p:txBody>
          <a:bodyPr wrap="none" rtlCol="0">
            <a:spAutoFit/>
          </a:bodyPr>
          <a:lstStyle/>
          <a:p>
            <a:pPr algn="ctr"/>
            <a:r>
              <a:rPr lang="en-US" dirty="0">
                <a:solidFill>
                  <a:srgbClr val="C00000"/>
                </a:solidFill>
              </a:rPr>
              <a:t>Jack for measuring</a:t>
            </a:r>
          </a:p>
          <a:p>
            <a:pPr algn="ctr"/>
            <a:r>
              <a:rPr lang="en-US" dirty="0">
                <a:solidFill>
                  <a:srgbClr val="C00000"/>
                </a:solidFill>
              </a:rPr>
              <a:t>Volts &amp; Ohms</a:t>
            </a:r>
          </a:p>
        </p:txBody>
      </p:sp>
      <p:cxnSp>
        <p:nvCxnSpPr>
          <p:cNvPr id="22" name="Straight Arrow Connector 21"/>
          <p:cNvCxnSpPr/>
          <p:nvPr/>
        </p:nvCxnSpPr>
        <p:spPr>
          <a:xfrm flipH="1">
            <a:off x="3617703" y="4778521"/>
            <a:ext cx="537258" cy="30825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2817833" y="5803123"/>
            <a:ext cx="238095" cy="914286"/>
          </a:xfrm>
          <a:prstGeom prst="rect">
            <a:avLst/>
          </a:prstGeom>
        </p:spPr>
      </p:pic>
      <p:pic>
        <p:nvPicPr>
          <p:cNvPr id="25" name="Picture 24"/>
          <p:cNvPicPr>
            <a:picLocks noChangeAspect="1"/>
          </p:cNvPicPr>
          <p:nvPr/>
        </p:nvPicPr>
        <p:blipFill>
          <a:blip r:embed="rId4"/>
          <a:stretch>
            <a:fillRect/>
          </a:stretch>
        </p:blipFill>
        <p:spPr>
          <a:xfrm>
            <a:off x="3261547" y="5809671"/>
            <a:ext cx="257143" cy="904762"/>
          </a:xfrm>
          <a:prstGeom prst="rect">
            <a:avLst/>
          </a:prstGeom>
        </p:spPr>
      </p:pic>
      <p:cxnSp>
        <p:nvCxnSpPr>
          <p:cNvPr id="27" name="Straight Connector 26"/>
          <p:cNvCxnSpPr/>
          <p:nvPr/>
        </p:nvCxnSpPr>
        <p:spPr>
          <a:xfrm flipH="1">
            <a:off x="2948170" y="5095533"/>
            <a:ext cx="1483" cy="7075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393546" y="5102081"/>
            <a:ext cx="1483" cy="7075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5D6149-7733-F4EE-8071-3309846834AE}"/>
              </a:ext>
            </a:extLst>
          </p:cNvPr>
          <p:cNvSpPr txBox="1"/>
          <p:nvPr/>
        </p:nvSpPr>
        <p:spPr>
          <a:xfrm>
            <a:off x="4110691" y="3375188"/>
            <a:ext cx="1177951" cy="646331"/>
          </a:xfrm>
          <a:prstGeom prst="rect">
            <a:avLst/>
          </a:prstGeom>
          <a:noFill/>
        </p:spPr>
        <p:txBody>
          <a:bodyPr wrap="none" rtlCol="0">
            <a:spAutoFit/>
          </a:bodyPr>
          <a:lstStyle/>
          <a:p>
            <a:pPr algn="ctr"/>
            <a:r>
              <a:rPr lang="en-US" dirty="0">
                <a:solidFill>
                  <a:srgbClr val="C00000"/>
                </a:solidFill>
              </a:rPr>
              <a:t>Adjustable</a:t>
            </a:r>
          </a:p>
          <a:p>
            <a:pPr algn="ctr"/>
            <a:r>
              <a:rPr lang="en-US" dirty="0">
                <a:solidFill>
                  <a:srgbClr val="C00000"/>
                </a:solidFill>
              </a:rPr>
              <a:t>Dial</a:t>
            </a:r>
          </a:p>
        </p:txBody>
      </p:sp>
      <p:cxnSp>
        <p:nvCxnSpPr>
          <p:cNvPr id="30" name="Straight Arrow Connector 29">
            <a:extLst>
              <a:ext uri="{FF2B5EF4-FFF2-40B4-BE49-F238E27FC236}">
                <a16:creationId xmlns:a16="http://schemas.microsoft.com/office/drawing/2014/main" id="{5D4F3474-E41A-C10F-4B58-6E9E244B2B7D}"/>
              </a:ext>
            </a:extLst>
          </p:cNvPr>
          <p:cNvCxnSpPr>
            <a:cxnSpLocks/>
          </p:cNvCxnSpPr>
          <p:nvPr/>
        </p:nvCxnSpPr>
        <p:spPr>
          <a:xfrm flipH="1" flipV="1">
            <a:off x="3223338" y="3377833"/>
            <a:ext cx="839947" cy="17673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F27DCE2-22D7-939F-BE97-6612B993EE11}"/>
              </a:ext>
            </a:extLst>
          </p:cNvPr>
          <p:cNvPicPr>
            <a:picLocks noChangeAspect="1"/>
          </p:cNvPicPr>
          <p:nvPr/>
        </p:nvPicPr>
        <p:blipFill>
          <a:blip r:embed="rId5"/>
          <a:stretch>
            <a:fillRect/>
          </a:stretch>
        </p:blipFill>
        <p:spPr>
          <a:xfrm>
            <a:off x="19713" y="1"/>
            <a:ext cx="1057974" cy="1086756"/>
          </a:xfrm>
          <a:prstGeom prst="rect">
            <a:avLst/>
          </a:prstGeom>
        </p:spPr>
      </p:pic>
    </p:spTree>
    <p:extLst>
      <p:ext uri="{BB962C8B-B14F-4D97-AF65-F5344CB8AC3E}">
        <p14:creationId xmlns:p14="http://schemas.microsoft.com/office/powerpoint/2010/main" val="171234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21118" y="1181606"/>
            <a:ext cx="4019102" cy="5160323"/>
          </a:xfrm>
          <a:ln>
            <a:noFill/>
          </a:ln>
        </p:spPr>
        <p:txBody>
          <a:bodyPr>
            <a:normAutofit/>
          </a:bodyPr>
          <a:lstStyle/>
          <a:p>
            <a:pPr algn="l"/>
            <a:r>
              <a:rPr lang="en-US" sz="1800" dirty="0">
                <a:solidFill>
                  <a:srgbClr val="0070C0"/>
                </a:solidFill>
                <a:latin typeface="Times New Roman" panose="02020603050405020304" pitchFamily="18" charset="0"/>
                <a:cs typeface="Times New Roman" panose="02020603050405020304" pitchFamily="18" charset="0"/>
              </a:rPr>
              <a:t>The electrical field uses many types of designations and symbols to represent devices and voltages.</a:t>
            </a:r>
          </a:p>
          <a:p>
            <a:pPr algn="l"/>
            <a:r>
              <a:rPr lang="en-US" sz="1800" dirty="0">
                <a:solidFill>
                  <a:srgbClr val="0070C0"/>
                </a:solidFill>
                <a:latin typeface="Times New Roman" panose="02020603050405020304" pitchFamily="18" charset="0"/>
                <a:cs typeface="Times New Roman" panose="02020603050405020304" pitchFamily="18" charset="0"/>
              </a:rPr>
              <a:t>This is just a few of the designations and symbols that will be found primarily on multimeters.</a:t>
            </a:r>
          </a:p>
          <a:p>
            <a:pPr algn="l"/>
            <a:endParaRPr lang="en-US" sz="1800" dirty="0">
              <a:solidFill>
                <a:srgbClr val="0070C0"/>
              </a:solidFill>
              <a:latin typeface="Times New Roman" panose="02020603050405020304" pitchFamily="18" charset="0"/>
              <a:cs typeface="Times New Roman" panose="02020603050405020304" pitchFamily="18" charset="0"/>
            </a:endParaRPr>
          </a:p>
          <a:p>
            <a:pPr algn="l"/>
            <a:r>
              <a:rPr lang="en-US" sz="1800" dirty="0">
                <a:solidFill>
                  <a:srgbClr val="0070C0"/>
                </a:solidFill>
                <a:latin typeface="Times New Roman" panose="02020603050405020304" pitchFamily="18" charset="0"/>
                <a:cs typeface="Times New Roman" panose="02020603050405020304" pitchFamily="18" charset="0"/>
              </a:rPr>
              <a:t>Continuity means that a device will allow current to flow.  An open contact does not have continuity.  </a:t>
            </a:r>
          </a:p>
        </p:txBody>
      </p:sp>
      <p:sp>
        <p:nvSpPr>
          <p:cNvPr id="4" name="TextBox 3"/>
          <p:cNvSpPr txBox="1"/>
          <p:nvPr/>
        </p:nvSpPr>
        <p:spPr>
          <a:xfrm>
            <a:off x="2670304" y="81942"/>
            <a:ext cx="7827784"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Electrical Symbols found on Multimeters</a:t>
            </a:r>
          </a:p>
        </p:txBody>
      </p:sp>
      <p:pic>
        <p:nvPicPr>
          <p:cNvPr id="2" name="Picture 1"/>
          <p:cNvPicPr>
            <a:picLocks noChangeAspect="1"/>
          </p:cNvPicPr>
          <p:nvPr/>
        </p:nvPicPr>
        <p:blipFill>
          <a:blip r:embed="rId2"/>
          <a:stretch>
            <a:fillRect/>
          </a:stretch>
        </p:blipFill>
        <p:spPr>
          <a:xfrm>
            <a:off x="405392" y="2631740"/>
            <a:ext cx="1733333" cy="819048"/>
          </a:xfrm>
          <a:prstGeom prst="rect">
            <a:avLst/>
          </a:prstGeom>
        </p:spPr>
      </p:pic>
      <p:pic>
        <p:nvPicPr>
          <p:cNvPr id="6" name="Picture 5"/>
          <p:cNvPicPr>
            <a:picLocks noChangeAspect="1"/>
          </p:cNvPicPr>
          <p:nvPr/>
        </p:nvPicPr>
        <p:blipFill>
          <a:blip r:embed="rId3"/>
          <a:stretch>
            <a:fillRect/>
          </a:stretch>
        </p:blipFill>
        <p:spPr>
          <a:xfrm>
            <a:off x="451780" y="1512538"/>
            <a:ext cx="1478296" cy="671953"/>
          </a:xfrm>
          <a:prstGeom prst="rect">
            <a:avLst/>
          </a:prstGeom>
        </p:spPr>
      </p:pic>
      <p:pic>
        <p:nvPicPr>
          <p:cNvPr id="7" name="Picture 6"/>
          <p:cNvPicPr>
            <a:picLocks noChangeAspect="1"/>
          </p:cNvPicPr>
          <p:nvPr/>
        </p:nvPicPr>
        <p:blipFill>
          <a:blip r:embed="rId4"/>
          <a:stretch>
            <a:fillRect/>
          </a:stretch>
        </p:blipFill>
        <p:spPr>
          <a:xfrm>
            <a:off x="857594" y="3761768"/>
            <a:ext cx="666667" cy="657143"/>
          </a:xfrm>
          <a:prstGeom prst="rect">
            <a:avLst/>
          </a:prstGeom>
        </p:spPr>
      </p:pic>
      <p:pic>
        <p:nvPicPr>
          <p:cNvPr id="8" name="Picture 7"/>
          <p:cNvPicPr>
            <a:picLocks noChangeAspect="1"/>
          </p:cNvPicPr>
          <p:nvPr/>
        </p:nvPicPr>
        <p:blipFill>
          <a:blip r:embed="rId5"/>
          <a:stretch>
            <a:fillRect/>
          </a:stretch>
        </p:blipFill>
        <p:spPr>
          <a:xfrm>
            <a:off x="800451" y="4729891"/>
            <a:ext cx="780952" cy="695238"/>
          </a:xfrm>
          <a:prstGeom prst="rect">
            <a:avLst/>
          </a:prstGeom>
        </p:spPr>
      </p:pic>
      <p:sp>
        <p:nvSpPr>
          <p:cNvPr id="10" name="TextBox 9"/>
          <p:cNvSpPr txBox="1"/>
          <p:nvPr/>
        </p:nvSpPr>
        <p:spPr>
          <a:xfrm>
            <a:off x="2138725" y="1512538"/>
            <a:ext cx="4825162" cy="646331"/>
          </a:xfrm>
          <a:prstGeom prst="rect">
            <a:avLst/>
          </a:prstGeom>
          <a:noFill/>
        </p:spPr>
        <p:txBody>
          <a:bodyPr wrap="square" rtlCol="0">
            <a:spAutoFit/>
          </a:bodyPr>
          <a:lstStyle/>
          <a:p>
            <a:r>
              <a:rPr lang="en-US" dirty="0"/>
              <a:t>This is a designation on many DMMS to represent AC Volts</a:t>
            </a:r>
          </a:p>
        </p:txBody>
      </p:sp>
      <p:sp>
        <p:nvSpPr>
          <p:cNvPr id="11" name="TextBox 10"/>
          <p:cNvSpPr txBox="1"/>
          <p:nvPr/>
        </p:nvSpPr>
        <p:spPr>
          <a:xfrm>
            <a:off x="2197769" y="2804457"/>
            <a:ext cx="4825162" cy="646331"/>
          </a:xfrm>
          <a:prstGeom prst="rect">
            <a:avLst/>
          </a:prstGeom>
          <a:noFill/>
        </p:spPr>
        <p:txBody>
          <a:bodyPr wrap="square" rtlCol="0">
            <a:spAutoFit/>
          </a:bodyPr>
          <a:lstStyle/>
          <a:p>
            <a:r>
              <a:rPr lang="en-US" dirty="0"/>
              <a:t>This is a designation on many DMMS to represent DC Volts</a:t>
            </a:r>
          </a:p>
        </p:txBody>
      </p:sp>
      <p:sp>
        <p:nvSpPr>
          <p:cNvPr id="12" name="TextBox 11"/>
          <p:cNvSpPr txBox="1"/>
          <p:nvPr/>
        </p:nvSpPr>
        <p:spPr>
          <a:xfrm>
            <a:off x="2197769" y="3761768"/>
            <a:ext cx="5035712" cy="646331"/>
          </a:xfrm>
          <a:prstGeom prst="rect">
            <a:avLst/>
          </a:prstGeom>
          <a:noFill/>
        </p:spPr>
        <p:txBody>
          <a:bodyPr wrap="square" rtlCol="0">
            <a:spAutoFit/>
          </a:bodyPr>
          <a:lstStyle/>
          <a:p>
            <a:r>
              <a:rPr lang="en-US" dirty="0"/>
              <a:t>This is the Omega symbol, which in the electrical field is used to designate Ohms, which is resistance</a:t>
            </a:r>
          </a:p>
        </p:txBody>
      </p:sp>
      <p:sp>
        <p:nvSpPr>
          <p:cNvPr id="13" name="TextBox 12"/>
          <p:cNvSpPr txBox="1"/>
          <p:nvPr/>
        </p:nvSpPr>
        <p:spPr>
          <a:xfrm>
            <a:off x="2169198" y="4807692"/>
            <a:ext cx="4825162" cy="923330"/>
          </a:xfrm>
          <a:prstGeom prst="rect">
            <a:avLst/>
          </a:prstGeom>
          <a:noFill/>
        </p:spPr>
        <p:txBody>
          <a:bodyPr wrap="square" rtlCol="0">
            <a:spAutoFit/>
          </a:bodyPr>
          <a:lstStyle/>
          <a:p>
            <a:r>
              <a:rPr lang="en-US" dirty="0"/>
              <a:t>This is a designation on many Digital Multimeters to represent an audible tone.  Primarily to determine if a device has continuity.</a:t>
            </a:r>
          </a:p>
        </p:txBody>
      </p:sp>
      <p:pic>
        <p:nvPicPr>
          <p:cNvPr id="14" name="Picture 13"/>
          <p:cNvPicPr>
            <a:picLocks noChangeAspect="1"/>
          </p:cNvPicPr>
          <p:nvPr/>
        </p:nvPicPr>
        <p:blipFill>
          <a:blip r:embed="rId6"/>
          <a:stretch>
            <a:fillRect/>
          </a:stretch>
        </p:blipFill>
        <p:spPr>
          <a:xfrm>
            <a:off x="788593" y="5785952"/>
            <a:ext cx="735668" cy="918280"/>
          </a:xfrm>
          <a:prstGeom prst="rect">
            <a:avLst/>
          </a:prstGeom>
        </p:spPr>
      </p:pic>
      <p:sp>
        <p:nvSpPr>
          <p:cNvPr id="15" name="TextBox 14"/>
          <p:cNvSpPr txBox="1"/>
          <p:nvPr/>
        </p:nvSpPr>
        <p:spPr>
          <a:xfrm>
            <a:off x="2197069" y="5921926"/>
            <a:ext cx="4825162" cy="646331"/>
          </a:xfrm>
          <a:prstGeom prst="rect">
            <a:avLst/>
          </a:prstGeom>
          <a:noFill/>
        </p:spPr>
        <p:txBody>
          <a:bodyPr wrap="square" rtlCol="0">
            <a:spAutoFit/>
          </a:bodyPr>
          <a:lstStyle/>
          <a:p>
            <a:r>
              <a:rPr lang="en-US" dirty="0"/>
              <a:t>This symbol is used to designate earth ground, or equipment ground</a:t>
            </a:r>
          </a:p>
        </p:txBody>
      </p:sp>
      <p:pic>
        <p:nvPicPr>
          <p:cNvPr id="16" name="Picture 15">
            <a:extLst>
              <a:ext uri="{FF2B5EF4-FFF2-40B4-BE49-F238E27FC236}">
                <a16:creationId xmlns:a16="http://schemas.microsoft.com/office/drawing/2014/main" id="{1B1831F7-4E6D-B1DC-2B86-DE201B0445BA}"/>
              </a:ext>
            </a:extLst>
          </p:cNvPr>
          <p:cNvPicPr>
            <a:picLocks noChangeAspect="1"/>
          </p:cNvPicPr>
          <p:nvPr/>
        </p:nvPicPr>
        <p:blipFill>
          <a:blip r:embed="rId7"/>
          <a:stretch>
            <a:fillRect/>
          </a:stretch>
        </p:blipFill>
        <p:spPr>
          <a:xfrm>
            <a:off x="19713" y="1"/>
            <a:ext cx="1057974" cy="1086756"/>
          </a:xfrm>
          <a:prstGeom prst="rect">
            <a:avLst/>
          </a:prstGeom>
        </p:spPr>
      </p:pic>
    </p:spTree>
    <p:extLst>
      <p:ext uri="{BB962C8B-B14F-4D97-AF65-F5344CB8AC3E}">
        <p14:creationId xmlns:p14="http://schemas.microsoft.com/office/powerpoint/2010/main" val="265661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79130" y="875805"/>
            <a:ext cx="4773184" cy="5902035"/>
          </a:xfrm>
          <a:ln>
            <a:noFill/>
          </a:ln>
        </p:spPr>
        <p:txBody>
          <a:bodyPr>
            <a:normAutofit/>
          </a:bodyPr>
          <a:lstStyle/>
          <a:p>
            <a:pPr algn="l"/>
            <a:r>
              <a:rPr lang="en-US" sz="1800" b="1" dirty="0">
                <a:solidFill>
                  <a:srgbClr val="0070C0"/>
                </a:solidFill>
                <a:latin typeface="Times New Roman" panose="02020603050405020304" pitchFamily="18" charset="0"/>
                <a:cs typeface="Times New Roman" panose="02020603050405020304" pitchFamily="18" charset="0"/>
              </a:rPr>
              <a:t>Continuity</a:t>
            </a:r>
            <a:r>
              <a:rPr lang="en-US" sz="1800" dirty="0">
                <a:solidFill>
                  <a:srgbClr val="0070C0"/>
                </a:solidFill>
                <a:latin typeface="Times New Roman" panose="02020603050405020304" pitchFamily="18" charset="0"/>
                <a:cs typeface="Times New Roman" panose="02020603050405020304" pitchFamily="18" charset="0"/>
              </a:rPr>
              <a:t> is a term used to explain that current can flow through a device.  There is a path for current flow.  Either a device has continuity or it does not.</a:t>
            </a:r>
          </a:p>
          <a:p>
            <a:pPr algn="l"/>
            <a:r>
              <a:rPr lang="en-US" sz="1800" b="1" dirty="0">
                <a:solidFill>
                  <a:srgbClr val="0070C0"/>
                </a:solidFill>
                <a:latin typeface="Times New Roman" panose="02020603050405020304" pitchFamily="18" charset="0"/>
                <a:cs typeface="Times New Roman" panose="02020603050405020304" pitchFamily="18" charset="0"/>
              </a:rPr>
              <a:t>Resistance</a:t>
            </a:r>
            <a:r>
              <a:rPr lang="en-US" sz="1800" dirty="0">
                <a:solidFill>
                  <a:srgbClr val="0070C0"/>
                </a:solidFill>
                <a:latin typeface="Times New Roman" panose="02020603050405020304" pitchFamily="18" charset="0"/>
                <a:cs typeface="Times New Roman" panose="02020603050405020304" pitchFamily="18" charset="0"/>
              </a:rPr>
              <a:t> is the opposition to current flow.  Resistance is measured in Ohms.  The device used to measure resistance is a Digital Multi-Meter, that is set up to measure resistance.</a:t>
            </a:r>
          </a:p>
          <a:p>
            <a:pPr algn="l"/>
            <a:r>
              <a:rPr lang="en-US" sz="1800" dirty="0">
                <a:solidFill>
                  <a:srgbClr val="0070C0"/>
                </a:solidFill>
                <a:latin typeface="Times New Roman" panose="02020603050405020304" pitchFamily="18" charset="0"/>
                <a:cs typeface="Times New Roman" panose="02020603050405020304" pitchFamily="18" charset="0"/>
              </a:rPr>
              <a:t>This course will discuss many types of switches.  The most basic switch is a toggle switch.  The user can toggle the switch on (up position), or off (down position).  This is the same as a light switch in your home.</a:t>
            </a:r>
          </a:p>
          <a:p>
            <a:pPr algn="l"/>
            <a:r>
              <a:rPr lang="en-US" sz="1800" dirty="0">
                <a:solidFill>
                  <a:srgbClr val="0070C0"/>
                </a:solidFill>
                <a:latin typeface="Times New Roman" panose="02020603050405020304" pitchFamily="18" charset="0"/>
                <a:cs typeface="Times New Roman" panose="02020603050405020304" pitchFamily="18" charset="0"/>
              </a:rPr>
              <a:t>When the light switch is closed, it has continuity, which will allow current to flow, and the light will come on.</a:t>
            </a:r>
          </a:p>
          <a:p>
            <a:pPr algn="l"/>
            <a:r>
              <a:rPr lang="en-US" sz="1800" dirty="0">
                <a:solidFill>
                  <a:srgbClr val="0070C0"/>
                </a:solidFill>
                <a:latin typeface="Times New Roman" panose="02020603050405020304" pitchFamily="18" charset="0"/>
                <a:cs typeface="Times New Roman" panose="02020603050405020304" pitchFamily="18" charset="0"/>
              </a:rPr>
              <a:t>When the light switch is open (off), it has no continuity and the light will shut off.</a:t>
            </a:r>
          </a:p>
          <a:p>
            <a:pPr algn="l"/>
            <a:endParaRPr lang="en-US" sz="1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72195" y="80160"/>
            <a:ext cx="6288901" cy="646331"/>
          </a:xfrm>
          <a:prstGeom prst="rect">
            <a:avLst/>
          </a:prstGeom>
          <a:noFill/>
        </p:spPr>
        <p:txBody>
          <a:bodyPr wrap="non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Basics of continuity &amp; resistance</a:t>
            </a:r>
          </a:p>
        </p:txBody>
      </p:sp>
      <p:pic>
        <p:nvPicPr>
          <p:cNvPr id="2" name="Picture 1"/>
          <p:cNvPicPr>
            <a:picLocks noChangeAspect="1"/>
          </p:cNvPicPr>
          <p:nvPr/>
        </p:nvPicPr>
        <p:blipFill>
          <a:blip r:embed="rId2"/>
          <a:stretch>
            <a:fillRect/>
          </a:stretch>
        </p:blipFill>
        <p:spPr>
          <a:xfrm>
            <a:off x="804093" y="1819489"/>
            <a:ext cx="1452827" cy="2710946"/>
          </a:xfrm>
          <a:prstGeom prst="rect">
            <a:avLst/>
          </a:prstGeom>
        </p:spPr>
      </p:pic>
      <p:pic>
        <p:nvPicPr>
          <p:cNvPr id="7" name="Picture 6"/>
          <p:cNvPicPr>
            <a:picLocks noChangeAspect="1"/>
          </p:cNvPicPr>
          <p:nvPr/>
        </p:nvPicPr>
        <p:blipFill>
          <a:blip r:embed="rId3"/>
          <a:stretch>
            <a:fillRect/>
          </a:stretch>
        </p:blipFill>
        <p:spPr>
          <a:xfrm>
            <a:off x="3313209" y="1606860"/>
            <a:ext cx="2247815" cy="778395"/>
          </a:xfrm>
          <a:prstGeom prst="rect">
            <a:avLst/>
          </a:prstGeom>
        </p:spPr>
      </p:pic>
      <p:grpSp>
        <p:nvGrpSpPr>
          <p:cNvPr id="5" name="Group 4"/>
          <p:cNvGrpSpPr/>
          <p:nvPr/>
        </p:nvGrpSpPr>
        <p:grpSpPr>
          <a:xfrm>
            <a:off x="3313209" y="4042062"/>
            <a:ext cx="2247815" cy="778395"/>
            <a:chOff x="3313209" y="4042062"/>
            <a:chExt cx="2247815" cy="778395"/>
          </a:xfrm>
        </p:grpSpPr>
        <p:pic>
          <p:nvPicPr>
            <p:cNvPr id="8" name="Picture 7"/>
            <p:cNvPicPr>
              <a:picLocks noChangeAspect="1"/>
            </p:cNvPicPr>
            <p:nvPr/>
          </p:nvPicPr>
          <p:blipFill>
            <a:blip r:embed="rId3"/>
            <a:stretch>
              <a:fillRect/>
            </a:stretch>
          </p:blipFill>
          <p:spPr>
            <a:xfrm>
              <a:off x="3313209" y="4042062"/>
              <a:ext cx="2247815" cy="778395"/>
            </a:xfrm>
            <a:prstGeom prst="rect">
              <a:avLst/>
            </a:prstGeom>
          </p:spPr>
        </p:pic>
        <p:sp>
          <p:nvSpPr>
            <p:cNvPr id="9" name="Rectangle 8"/>
            <p:cNvSpPr/>
            <p:nvPr/>
          </p:nvSpPr>
          <p:spPr>
            <a:xfrm>
              <a:off x="4057848" y="4062842"/>
              <a:ext cx="732361" cy="46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073725" y="4530435"/>
              <a:ext cx="882097" cy="20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042276" y="2412881"/>
            <a:ext cx="3128549" cy="923330"/>
          </a:xfrm>
          <a:prstGeom prst="rect">
            <a:avLst/>
          </a:prstGeom>
          <a:noFill/>
        </p:spPr>
        <p:txBody>
          <a:bodyPr wrap="none" rtlCol="0">
            <a:spAutoFit/>
          </a:bodyPr>
          <a:lstStyle/>
          <a:p>
            <a:r>
              <a:rPr lang="en-US" dirty="0"/>
              <a:t>Switch is open</a:t>
            </a:r>
          </a:p>
          <a:p>
            <a:r>
              <a:rPr lang="en-US" dirty="0"/>
              <a:t>Switch has no continuity</a:t>
            </a:r>
          </a:p>
          <a:p>
            <a:r>
              <a:rPr lang="en-US" dirty="0"/>
              <a:t>Resistance is infinite resistance </a:t>
            </a:r>
          </a:p>
        </p:txBody>
      </p:sp>
      <p:sp>
        <p:nvSpPr>
          <p:cNvPr id="14" name="TextBox 13"/>
          <p:cNvSpPr txBox="1"/>
          <p:nvPr/>
        </p:nvSpPr>
        <p:spPr>
          <a:xfrm>
            <a:off x="3051000" y="4820457"/>
            <a:ext cx="2389693" cy="923330"/>
          </a:xfrm>
          <a:prstGeom prst="rect">
            <a:avLst/>
          </a:prstGeom>
          <a:noFill/>
        </p:spPr>
        <p:txBody>
          <a:bodyPr wrap="none" rtlCol="0">
            <a:spAutoFit/>
          </a:bodyPr>
          <a:lstStyle/>
          <a:p>
            <a:r>
              <a:rPr lang="en-US" dirty="0"/>
              <a:t>Switch is closed</a:t>
            </a:r>
          </a:p>
          <a:p>
            <a:r>
              <a:rPr lang="en-US" dirty="0"/>
              <a:t>Switch has continuity</a:t>
            </a:r>
          </a:p>
          <a:p>
            <a:r>
              <a:rPr lang="en-US" dirty="0"/>
              <a:t>Resistance is zero ohms</a:t>
            </a:r>
          </a:p>
        </p:txBody>
      </p:sp>
      <p:sp>
        <p:nvSpPr>
          <p:cNvPr id="15" name="TextBox 14"/>
          <p:cNvSpPr txBox="1"/>
          <p:nvPr/>
        </p:nvSpPr>
        <p:spPr>
          <a:xfrm>
            <a:off x="781639" y="4635791"/>
            <a:ext cx="1455142" cy="646331"/>
          </a:xfrm>
          <a:prstGeom prst="rect">
            <a:avLst/>
          </a:prstGeom>
          <a:noFill/>
        </p:spPr>
        <p:txBody>
          <a:bodyPr wrap="none" rtlCol="0">
            <a:spAutoFit/>
          </a:bodyPr>
          <a:lstStyle/>
          <a:p>
            <a:pPr algn="ctr"/>
            <a:r>
              <a:rPr lang="en-US" dirty="0"/>
              <a:t>Standard</a:t>
            </a:r>
          </a:p>
          <a:p>
            <a:pPr algn="ctr"/>
            <a:r>
              <a:rPr lang="en-US" dirty="0"/>
              <a:t>Toggle Switch</a:t>
            </a:r>
          </a:p>
        </p:txBody>
      </p:sp>
      <p:pic>
        <p:nvPicPr>
          <p:cNvPr id="16" name="Picture 15">
            <a:extLst>
              <a:ext uri="{FF2B5EF4-FFF2-40B4-BE49-F238E27FC236}">
                <a16:creationId xmlns:a16="http://schemas.microsoft.com/office/drawing/2014/main" id="{85DA4E69-EF7B-70FC-D912-8CB4209240AF}"/>
              </a:ext>
            </a:extLst>
          </p:cNvPr>
          <p:cNvPicPr>
            <a:picLocks noChangeAspect="1"/>
          </p:cNvPicPr>
          <p:nvPr/>
        </p:nvPicPr>
        <p:blipFill>
          <a:blip r:embed="rId4"/>
          <a:stretch>
            <a:fillRect/>
          </a:stretch>
        </p:blipFill>
        <p:spPr>
          <a:xfrm>
            <a:off x="19713" y="1"/>
            <a:ext cx="1057974" cy="1086756"/>
          </a:xfrm>
          <a:prstGeom prst="rect">
            <a:avLst/>
          </a:prstGeom>
        </p:spPr>
      </p:pic>
    </p:spTree>
    <p:extLst>
      <p:ext uri="{BB962C8B-B14F-4D97-AF65-F5344CB8AC3E}">
        <p14:creationId xmlns:p14="http://schemas.microsoft.com/office/powerpoint/2010/main" val="2741343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29859</TotalTime>
  <Words>5258</Words>
  <Application>Microsoft Office PowerPoint</Application>
  <PresentationFormat>Widescreen</PresentationFormat>
  <Paragraphs>426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 #1</vt:lpstr>
      <vt:lpstr>The Answer to Practice Question #1</vt:lpstr>
      <vt:lpstr>Practice Question #2</vt:lpstr>
      <vt:lpstr>Answer to Practice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 #3</vt:lpstr>
      <vt:lpstr>Answer to Practice Question #3</vt:lpstr>
      <vt:lpstr>PowerPoint Presentation</vt:lpstr>
      <vt:lpstr>PowerPoint Presentation</vt:lpstr>
      <vt:lpstr>PowerPoint Presentation</vt:lpstr>
      <vt:lpstr>PowerPoint Presentation</vt:lpstr>
      <vt:lpstr>PowerPoint Presentation</vt:lpstr>
      <vt:lpstr>Practice Question #4</vt:lpstr>
      <vt:lpstr>Answer to Practice Question #4</vt:lpstr>
      <vt:lpstr>PowerPoint Presentation</vt:lpstr>
      <vt:lpstr>PowerPoint Presentation</vt:lpstr>
      <vt:lpstr>PowerPoint Presentation</vt:lpstr>
      <vt:lpstr>This completes this Instructional Document</vt:lpstr>
    </vt:vector>
  </TitlesOfParts>
  <Company>Northwest State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cp:lastModifiedBy>
  <cp:revision>577</cp:revision>
  <cp:lastPrinted>2022-06-03T13:28:01Z</cp:lastPrinted>
  <dcterms:created xsi:type="dcterms:W3CDTF">2017-02-02T11:48:26Z</dcterms:created>
  <dcterms:modified xsi:type="dcterms:W3CDTF">2022-06-15T18:05:42Z</dcterms:modified>
</cp:coreProperties>
</file>