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56" r:id="rId2"/>
    <p:sldId id="530" r:id="rId3"/>
    <p:sldId id="529" r:id="rId4"/>
    <p:sldId id="819" r:id="rId5"/>
    <p:sldId id="836" r:id="rId6"/>
    <p:sldId id="821" r:id="rId7"/>
    <p:sldId id="814" r:id="rId8"/>
    <p:sldId id="832" r:id="rId9"/>
    <p:sldId id="535" r:id="rId10"/>
    <p:sldId id="537" r:id="rId11"/>
    <p:sldId id="534" r:id="rId12"/>
    <p:sldId id="803" r:id="rId13"/>
    <p:sldId id="809" r:id="rId14"/>
    <p:sldId id="546" r:id="rId15"/>
    <p:sldId id="801" r:id="rId16"/>
    <p:sldId id="810" r:id="rId17"/>
    <p:sldId id="802" r:id="rId18"/>
    <p:sldId id="271" r:id="rId19"/>
    <p:sldId id="543" r:id="rId20"/>
    <p:sldId id="822" r:id="rId21"/>
    <p:sldId id="272" r:id="rId22"/>
    <p:sldId id="816" r:id="rId23"/>
    <p:sldId id="834" r:id="rId24"/>
    <p:sldId id="812" r:id="rId25"/>
    <p:sldId id="274" r:id="rId26"/>
    <p:sldId id="275" r:id="rId27"/>
    <p:sldId id="823" r:id="rId28"/>
    <p:sldId id="817" r:id="rId29"/>
    <p:sldId id="831" r:id="rId30"/>
    <p:sldId id="308" r:id="rId31"/>
    <p:sldId id="824" r:id="rId32"/>
    <p:sldId id="315" r:id="rId33"/>
    <p:sldId id="805" r:id="rId34"/>
    <p:sldId id="541" r:id="rId35"/>
    <p:sldId id="833" r:id="rId36"/>
    <p:sldId id="825" r:id="rId37"/>
    <p:sldId id="835" r:id="rId38"/>
    <p:sldId id="575" r:id="rId39"/>
    <p:sldId id="829" r:id="rId40"/>
    <p:sldId id="815" r:id="rId41"/>
    <p:sldId id="292" r:id="rId42"/>
    <p:sldId id="293" r:id="rId43"/>
    <p:sldId id="381" r:id="rId44"/>
    <p:sldId id="826" r:id="rId45"/>
    <p:sldId id="828" r:id="rId46"/>
    <p:sldId id="827" r:id="rId47"/>
    <p:sldId id="838" r:id="rId48"/>
    <p:sldId id="839" r:id="rId49"/>
    <p:sldId id="837" r:id="rId50"/>
    <p:sldId id="830" r:id="rId51"/>
    <p:sldId id="364" r:id="rId52"/>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40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115"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14"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6" y="4389388"/>
            <a:ext cx="5563861" cy="4158368"/>
          </a:xfrm>
          <a:prstGeom prst="rect">
            <a:avLst/>
          </a:prstGeom>
          <a:noFill/>
          <a:ln>
            <a:noFill/>
          </a:ln>
        </p:spPr>
        <p:txBody>
          <a:bodyPr spcFirstLastPara="1" wrap="square" lIns="90063" tIns="90063" rIns="90063" bIns="9006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8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7ac9e4d7_0_2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0" name="Google Shape;210;g5d7ac9e4d7_0_2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2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bb8f3f54b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26" name="Google Shape;226;g5bb8f3f54b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9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2617f6e4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34" name="Google Shape;234;g5d2617f6e4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87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82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cbcf68ca2_0_4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94" name="Google Shape;494;g5cbcf68ca2_0_4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93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31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d1b9b0e71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50" name="Google Shape;550;g5d1b9b0e71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cbcf68ca2_0_6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39" name="Google Shape;339;g5cbcf68ca2_0_6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37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88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6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59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58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96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89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771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71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127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4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76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941" name="Google Shape;941;p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b8f3f54b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74" name="Google Shape;274;g5bb8f3f54b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6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bcf68ca2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90" name="Google Shape;290;g5cbcf68ca2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6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06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0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74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0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dglossary.org/competency-based-learn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4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Faculty Professional Development Day 1</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Converting to CB/H Model</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Rectangle 5">
            <a:extLst>
              <a:ext uri="{FF2B5EF4-FFF2-40B4-BE49-F238E27FC236}">
                <a16:creationId xmlns:a16="http://schemas.microsoft.com/office/drawing/2014/main" id="{79277B58-7078-DDC2-BBFB-28742060BBD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g5cbcf68ca2_0_21"/>
          <p:cNvSpPr txBox="1">
            <a:spLocks noGrp="1"/>
          </p:cNvSpPr>
          <p:nvPr>
            <p:ph type="title"/>
          </p:nvPr>
        </p:nvSpPr>
        <p:spPr>
          <a:xfrm>
            <a:off x="3258721" y="48216"/>
            <a:ext cx="889171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What is Competency-based Education (CBE)?</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93" name="Google Shape;293;g5cbcf68ca2_0_21"/>
          <p:cNvSpPr txBox="1">
            <a:spLocks noGrp="1"/>
          </p:cNvSpPr>
          <p:nvPr>
            <p:ph type="body" idx="1"/>
          </p:nvPr>
        </p:nvSpPr>
        <p:spPr>
          <a:xfrm>
            <a:off x="312666" y="992835"/>
            <a:ext cx="11592232" cy="557904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70C0"/>
              </a:buClr>
              <a:buSzPts val="3600"/>
              <a:buNone/>
            </a:pPr>
            <a:r>
              <a:rPr lang="en-US" sz="2400" dirty="0">
                <a:solidFill>
                  <a:srgbClr val="0070C0"/>
                </a:solidFill>
                <a:latin typeface="Times New Roman" panose="02020603050405020304" pitchFamily="18" charset="0"/>
                <a:cs typeface="Times New Roman" panose="02020603050405020304" pitchFamily="18" charset="0"/>
              </a:rPr>
              <a:t>Competency-based Education consists of the following unique elements:</a:t>
            </a:r>
          </a:p>
          <a:p>
            <a:pPr marL="0" lvl="0" indent="0" algn="l" rtl="0">
              <a:lnSpc>
                <a:spcPct val="80000"/>
              </a:lnSpc>
              <a:spcBef>
                <a:spcPts val="0"/>
              </a:spcBef>
              <a:spcAft>
                <a:spcPts val="0"/>
              </a:spcAft>
              <a:buClr>
                <a:srgbClr val="0070C0"/>
              </a:buClr>
              <a:buSzPts val="3600"/>
              <a:buNone/>
            </a:pPr>
            <a:endParaRPr sz="2400"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Mastery of Skills</a:t>
            </a:r>
            <a:r>
              <a:rPr lang="en-US" dirty="0">
                <a:solidFill>
                  <a:srgbClr val="0070C0"/>
                </a:solidFill>
                <a:latin typeface="Times New Roman" panose="02020603050405020304" pitchFamily="18" charset="0"/>
                <a:cs typeface="Times New Roman" panose="02020603050405020304" pitchFamily="18" charset="0"/>
              </a:rPr>
              <a:t> - The CBE course is typically parsed into modules, with assessments in each module that must be passed at the mastery level.</a:t>
            </a:r>
          </a:p>
          <a:p>
            <a:pPr marL="342900" lvl="1"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Flexible Pacing</a:t>
            </a:r>
            <a:r>
              <a:rPr lang="en-US" dirty="0">
                <a:solidFill>
                  <a:srgbClr val="0070C0"/>
                </a:solidFill>
                <a:latin typeface="Times New Roman" panose="02020603050405020304" pitchFamily="18" charset="0"/>
                <a:cs typeface="Times New Roman" panose="02020603050405020304" pitchFamily="18" charset="0"/>
              </a:rPr>
              <a:t> - Student will progress through a course at their pace of learning (and of course mastery).  Some students will finish early, and some will take a little longer.</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Fixed Learning</a:t>
            </a:r>
            <a:r>
              <a:rPr lang="en-US" dirty="0">
                <a:solidFill>
                  <a:srgbClr val="0070C0"/>
                </a:solidFill>
                <a:latin typeface="Times New Roman" panose="02020603050405020304" pitchFamily="18" charset="0"/>
                <a:cs typeface="Times New Roman" panose="02020603050405020304" pitchFamily="18" charset="0"/>
              </a:rPr>
              <a:t>- Ideally, every student has the same knowledge and skills assessments that require mastery, thus all students should be at the same level when they complete a course.</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Variable Time </a:t>
            </a:r>
            <a:r>
              <a:rPr lang="en-US" dirty="0">
                <a:solidFill>
                  <a:srgbClr val="0070C0"/>
                </a:solidFill>
                <a:latin typeface="Times New Roman" panose="02020603050405020304" pitchFamily="18" charset="0"/>
                <a:cs typeface="Times New Roman" panose="02020603050405020304" pitchFamily="18" charset="0"/>
              </a:rPr>
              <a:t>– This refers back to flexible pacing.  Student progress through a course at their own pace.  Some students finish sooner and can start the next course prior to the start date if they are registered (assessments cannot be open until the start date of the next semester).  Some student take a little longer, thus they may need more time than what is in the course (incomplete).  Incompletes are awarded by the Dean based on Faculty input.  Procrastination is not tolerated.</a:t>
            </a:r>
          </a:p>
          <a:p>
            <a:pPr marL="685800" lvl="1" indent="-342900" algn="l" rtl="0">
              <a:lnSpc>
                <a:spcPct val="80000"/>
              </a:lnSpc>
              <a:spcBef>
                <a:spcPts val="0"/>
              </a:spcBef>
              <a:spcAft>
                <a:spcPts val="0"/>
              </a:spcAft>
              <a:buClr>
                <a:srgbClr val="0070C0"/>
              </a:buClr>
              <a:buSzPts val="3600"/>
              <a:buChar char="•"/>
            </a:pP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94" name="Google Shape;294;g5cbcf68ca2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95" name="Google Shape;295;g5cbcf68ca2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13806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16" name="TextBox 15">
            <a:extLst>
              <a:ext uri="{FF2B5EF4-FFF2-40B4-BE49-F238E27FC236}">
                <a16:creationId xmlns:a16="http://schemas.microsoft.com/office/drawing/2014/main" id="{8153471C-26CE-27FE-1A7A-033FD603CBEB}"/>
              </a:ext>
            </a:extLst>
          </p:cNvPr>
          <p:cNvSpPr txBox="1"/>
          <p:nvPr/>
        </p:nvSpPr>
        <p:spPr>
          <a:xfrm>
            <a:off x="1793611" y="1693957"/>
            <a:ext cx="1449436" cy="461665"/>
          </a:xfrm>
          <a:prstGeom prst="rect">
            <a:avLst/>
          </a:prstGeom>
          <a:noFill/>
        </p:spPr>
        <p:txBody>
          <a:bodyPr wrap="none" rtlCol="0">
            <a:spAutoFit/>
          </a:bodyPr>
          <a:lstStyle/>
          <a:p>
            <a:r>
              <a:rPr lang="en-US" sz="2400" b="1" dirty="0">
                <a:solidFill>
                  <a:srgbClr val="C00000"/>
                </a:solidFill>
              </a:rPr>
              <a:t>Syllabus</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320214" y="1056401"/>
            <a:ext cx="7587333" cy="461665"/>
          </a:xfrm>
          <a:prstGeom prst="rect">
            <a:avLst/>
          </a:prstGeom>
          <a:noFill/>
        </p:spPr>
        <p:txBody>
          <a:bodyPr wrap="none" rtlCol="0">
            <a:spAutoFit/>
          </a:bodyPr>
          <a:lstStyle/>
          <a:p>
            <a:r>
              <a:rPr lang="en-US" sz="2400" b="1" dirty="0">
                <a:solidFill>
                  <a:srgbClr val="C00000"/>
                </a:solidFill>
              </a:rPr>
              <a:t>Traditional Technical Course at NSCC, 8 years ago</a:t>
            </a:r>
          </a:p>
        </p:txBody>
      </p:sp>
      <p:sp>
        <p:nvSpPr>
          <p:cNvPr id="39" name="TextBox 38">
            <a:extLst>
              <a:ext uri="{FF2B5EF4-FFF2-40B4-BE49-F238E27FC236}">
                <a16:creationId xmlns:a16="http://schemas.microsoft.com/office/drawing/2014/main" id="{107C13D9-D9ED-41CC-60DF-1AB7F11B2AEC}"/>
              </a:ext>
            </a:extLst>
          </p:cNvPr>
          <p:cNvSpPr txBox="1"/>
          <p:nvPr/>
        </p:nvSpPr>
        <p:spPr>
          <a:xfrm>
            <a:off x="2467033" y="2297623"/>
            <a:ext cx="1552028" cy="461665"/>
          </a:xfrm>
          <a:prstGeom prst="rect">
            <a:avLst/>
          </a:prstGeom>
          <a:noFill/>
        </p:spPr>
        <p:txBody>
          <a:bodyPr wrap="none" rtlCol="0">
            <a:spAutoFit/>
          </a:bodyPr>
          <a:lstStyle/>
          <a:p>
            <a:r>
              <a:rPr lang="en-US" sz="2400" b="1" dirty="0">
                <a:solidFill>
                  <a:srgbClr val="C00000"/>
                </a:solidFill>
              </a:rPr>
              <a:t>Textbook</a:t>
            </a:r>
          </a:p>
        </p:txBody>
      </p:sp>
      <p:sp>
        <p:nvSpPr>
          <p:cNvPr id="40" name="TextBox 39">
            <a:extLst>
              <a:ext uri="{FF2B5EF4-FFF2-40B4-BE49-F238E27FC236}">
                <a16:creationId xmlns:a16="http://schemas.microsoft.com/office/drawing/2014/main" id="{AAD07D7D-8D83-D0CD-F1CD-5D26A7276D12}"/>
              </a:ext>
            </a:extLst>
          </p:cNvPr>
          <p:cNvSpPr txBox="1"/>
          <p:nvPr/>
        </p:nvSpPr>
        <p:spPr>
          <a:xfrm>
            <a:off x="3107269" y="2929449"/>
            <a:ext cx="1297150" cy="461665"/>
          </a:xfrm>
          <a:prstGeom prst="rect">
            <a:avLst/>
          </a:prstGeom>
          <a:noFill/>
        </p:spPr>
        <p:txBody>
          <a:bodyPr wrap="none" rtlCol="0">
            <a:spAutoFit/>
          </a:bodyPr>
          <a:lstStyle/>
          <a:p>
            <a:r>
              <a:rPr lang="en-US" sz="2400" b="1" dirty="0">
                <a:solidFill>
                  <a:srgbClr val="C00000"/>
                </a:solidFill>
              </a:rPr>
              <a:t>Lecture</a:t>
            </a:r>
          </a:p>
        </p:txBody>
      </p:sp>
      <p:sp>
        <p:nvSpPr>
          <p:cNvPr id="41" name="TextBox 40">
            <a:extLst>
              <a:ext uri="{FF2B5EF4-FFF2-40B4-BE49-F238E27FC236}">
                <a16:creationId xmlns:a16="http://schemas.microsoft.com/office/drawing/2014/main" id="{6D17997E-7B36-75B8-CB9B-12FD545C25CA}"/>
              </a:ext>
            </a:extLst>
          </p:cNvPr>
          <p:cNvSpPr txBox="1"/>
          <p:nvPr/>
        </p:nvSpPr>
        <p:spPr>
          <a:xfrm>
            <a:off x="3613785" y="3561275"/>
            <a:ext cx="2404826" cy="461665"/>
          </a:xfrm>
          <a:prstGeom prst="rect">
            <a:avLst/>
          </a:prstGeom>
          <a:noFill/>
        </p:spPr>
        <p:txBody>
          <a:bodyPr wrap="none" rtlCol="0">
            <a:spAutoFit/>
          </a:bodyPr>
          <a:lstStyle/>
          <a:p>
            <a:r>
              <a:rPr lang="en-US" sz="2400" b="1" dirty="0">
                <a:solidFill>
                  <a:srgbClr val="C00000"/>
                </a:solidFill>
              </a:rPr>
              <a:t>Handful of labs</a:t>
            </a:r>
          </a:p>
        </p:txBody>
      </p:sp>
      <p:sp>
        <p:nvSpPr>
          <p:cNvPr id="42" name="TextBox 41">
            <a:extLst>
              <a:ext uri="{FF2B5EF4-FFF2-40B4-BE49-F238E27FC236}">
                <a16:creationId xmlns:a16="http://schemas.microsoft.com/office/drawing/2014/main" id="{D44B2EA5-D96F-F7AC-3218-3F3D021FC04F}"/>
              </a:ext>
            </a:extLst>
          </p:cNvPr>
          <p:cNvSpPr txBox="1"/>
          <p:nvPr/>
        </p:nvSpPr>
        <p:spPr>
          <a:xfrm>
            <a:off x="4269859" y="4193101"/>
            <a:ext cx="1826141" cy="461665"/>
          </a:xfrm>
          <a:prstGeom prst="rect">
            <a:avLst/>
          </a:prstGeom>
          <a:noFill/>
        </p:spPr>
        <p:txBody>
          <a:bodyPr wrap="none" rtlCol="0">
            <a:spAutoFit/>
          </a:bodyPr>
          <a:lstStyle/>
          <a:p>
            <a:r>
              <a:rPr lang="en-US" sz="2400" b="1" dirty="0">
                <a:solidFill>
                  <a:srgbClr val="C00000"/>
                </a:solidFill>
              </a:rPr>
              <a:t>3 P/P Tests</a:t>
            </a:r>
          </a:p>
        </p:txBody>
      </p:sp>
      <p:sp>
        <p:nvSpPr>
          <p:cNvPr id="43" name="TextBox 42">
            <a:extLst>
              <a:ext uri="{FF2B5EF4-FFF2-40B4-BE49-F238E27FC236}">
                <a16:creationId xmlns:a16="http://schemas.microsoft.com/office/drawing/2014/main" id="{E200B077-D64C-AFDE-899D-CC5AA3DDC192}"/>
              </a:ext>
            </a:extLst>
          </p:cNvPr>
          <p:cNvSpPr txBox="1"/>
          <p:nvPr/>
        </p:nvSpPr>
        <p:spPr>
          <a:xfrm>
            <a:off x="4796962" y="4824927"/>
            <a:ext cx="2443298" cy="461665"/>
          </a:xfrm>
          <a:prstGeom prst="rect">
            <a:avLst/>
          </a:prstGeom>
          <a:noFill/>
        </p:spPr>
        <p:txBody>
          <a:bodyPr wrap="none" rtlCol="0">
            <a:spAutoFit/>
          </a:bodyPr>
          <a:lstStyle/>
          <a:p>
            <a:r>
              <a:rPr lang="en-US" sz="2400" b="1" dirty="0">
                <a:solidFill>
                  <a:srgbClr val="C00000"/>
                </a:solidFill>
              </a:rPr>
              <a:t>Grade (ABCDF)</a:t>
            </a:r>
          </a:p>
        </p:txBody>
      </p:sp>
      <p:sp>
        <p:nvSpPr>
          <p:cNvPr id="2" name="TextBox 1">
            <a:extLst>
              <a:ext uri="{FF2B5EF4-FFF2-40B4-BE49-F238E27FC236}">
                <a16:creationId xmlns:a16="http://schemas.microsoft.com/office/drawing/2014/main" id="{BD7D1BB2-37E3-167D-F599-2D6E42A5DCA3}"/>
              </a:ext>
            </a:extLst>
          </p:cNvPr>
          <p:cNvSpPr txBox="1"/>
          <p:nvPr/>
        </p:nvSpPr>
        <p:spPr>
          <a:xfrm>
            <a:off x="470268" y="5749408"/>
            <a:ext cx="9013037" cy="646331"/>
          </a:xfrm>
          <a:prstGeom prst="rect">
            <a:avLst/>
          </a:prstGeom>
          <a:noFill/>
        </p:spPr>
        <p:txBody>
          <a:bodyPr wrap="square" rtlCol="0">
            <a:spAutoFit/>
          </a:bodyPr>
          <a:lstStyle/>
          <a:p>
            <a:r>
              <a:rPr lang="en-US" sz="1800" b="1" dirty="0">
                <a:solidFill>
                  <a:srgbClr val="C00000"/>
                </a:solidFill>
              </a:rPr>
              <a:t>The challenge is: How does an Instructor know that all students have the skills required by the employers?</a:t>
            </a:r>
          </a:p>
        </p:txBody>
      </p:sp>
      <p:sp>
        <p:nvSpPr>
          <p:cNvPr id="3" name="Google Shape;284;g5ed43e48f8_0_0">
            <a:extLst>
              <a:ext uri="{FF2B5EF4-FFF2-40B4-BE49-F238E27FC236}">
                <a16:creationId xmlns:a16="http://schemas.microsoft.com/office/drawing/2014/main" id="{B16DBF86-86EB-72AD-4046-1A4D419678C9}"/>
              </a:ext>
            </a:extLst>
          </p:cNvPr>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Technical Course</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95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0C2E698-9165-1753-441B-C4A4E5897144}"/>
              </a:ext>
            </a:extLst>
          </p:cNvPr>
          <p:cNvGrpSpPr/>
          <p:nvPr/>
        </p:nvGrpSpPr>
        <p:grpSpPr>
          <a:xfrm>
            <a:off x="458891" y="1163965"/>
            <a:ext cx="815544" cy="2225154"/>
            <a:chOff x="925616" y="1102458"/>
            <a:chExt cx="815544" cy="2225154"/>
          </a:xfrm>
        </p:grpSpPr>
        <p:grpSp>
          <p:nvGrpSpPr>
            <p:cNvPr id="25" name="Group 24">
              <a:extLst>
                <a:ext uri="{FF2B5EF4-FFF2-40B4-BE49-F238E27FC236}">
                  <a16:creationId xmlns:a16="http://schemas.microsoft.com/office/drawing/2014/main" id="{2F8A05E6-E671-6CAB-D911-C84B68E521E1}"/>
                </a:ext>
              </a:extLst>
            </p:cNvPr>
            <p:cNvGrpSpPr/>
            <p:nvPr/>
          </p:nvGrpSpPr>
          <p:grpSpPr>
            <a:xfrm>
              <a:off x="925616" y="1333500"/>
              <a:ext cx="815544" cy="1994112"/>
              <a:chOff x="925616" y="1333500"/>
              <a:chExt cx="815544" cy="1994112"/>
            </a:xfrm>
          </p:grpSpPr>
          <p:sp>
            <p:nvSpPr>
              <p:cNvPr id="2" name="Rectangle 1">
                <a:extLst>
                  <a:ext uri="{FF2B5EF4-FFF2-40B4-BE49-F238E27FC236}">
                    <a16:creationId xmlns:a16="http://schemas.microsoft.com/office/drawing/2014/main" id="{5D351C40-0FE6-90FF-C926-810F84C2434F}"/>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5CD054-5FA8-E350-D39C-E5AB1B793D7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754A9-4D2E-ED2C-2481-4A1631FB5F7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0" name="TextBox 19">
                <a:extLst>
                  <a:ext uri="{FF2B5EF4-FFF2-40B4-BE49-F238E27FC236}">
                    <a16:creationId xmlns:a16="http://schemas.microsoft.com/office/drawing/2014/main" id="{D3E55913-71DC-C8C1-99A9-6F514AE83285}"/>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1" name="TextBox 20">
                <a:extLst>
                  <a:ext uri="{FF2B5EF4-FFF2-40B4-BE49-F238E27FC236}">
                    <a16:creationId xmlns:a16="http://schemas.microsoft.com/office/drawing/2014/main" id="{38D17E90-A2F1-8B0A-58B2-5B19F10E5544}"/>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2" name="TextBox 21">
                <a:extLst>
                  <a:ext uri="{FF2B5EF4-FFF2-40B4-BE49-F238E27FC236}">
                    <a16:creationId xmlns:a16="http://schemas.microsoft.com/office/drawing/2014/main" id="{306031D5-6D01-2DE5-7043-FC64C56559F0}"/>
                  </a:ext>
                </a:extLst>
              </p:cNvPr>
              <p:cNvSpPr txBox="1"/>
              <p:nvPr/>
            </p:nvSpPr>
            <p:spPr>
              <a:xfrm rot="19641543">
                <a:off x="1087263" y="2693048"/>
                <a:ext cx="482824" cy="338554"/>
              </a:xfrm>
              <a:prstGeom prst="rect">
                <a:avLst/>
              </a:prstGeom>
              <a:noFill/>
            </p:spPr>
            <p:txBody>
              <a:bodyPr wrap="none" rtlCol="0">
                <a:spAutoFit/>
              </a:bodyPr>
              <a:lstStyle/>
              <a:p>
                <a:r>
                  <a:rPr lang="en-US" sz="1600" b="1" dirty="0">
                    <a:solidFill>
                      <a:srgbClr val="C00000"/>
                    </a:solidFill>
                  </a:rPr>
                  <a:t>Lab</a:t>
                </a:r>
              </a:p>
            </p:txBody>
          </p:sp>
          <p:sp>
            <p:nvSpPr>
              <p:cNvPr id="23" name="TextBox 22">
                <a:extLst>
                  <a:ext uri="{FF2B5EF4-FFF2-40B4-BE49-F238E27FC236}">
                    <a16:creationId xmlns:a16="http://schemas.microsoft.com/office/drawing/2014/main" id="{001D5B33-22B5-9C2E-CF41-765E8605E0F4}"/>
                  </a:ext>
                </a:extLst>
              </p:cNvPr>
              <p:cNvSpPr txBox="1"/>
              <p:nvPr/>
            </p:nvSpPr>
            <p:spPr>
              <a:xfrm>
                <a:off x="970147" y="2053590"/>
                <a:ext cx="740908" cy="307777"/>
              </a:xfrm>
              <a:prstGeom prst="rect">
                <a:avLst/>
              </a:prstGeom>
              <a:noFill/>
            </p:spPr>
            <p:txBody>
              <a:bodyPr wrap="none" rtlCol="0">
                <a:spAutoFit/>
              </a:bodyPr>
              <a:lstStyle/>
              <a:p>
                <a:r>
                  <a:rPr lang="en-US" dirty="0">
                    <a:solidFill>
                      <a:srgbClr val="C00000"/>
                    </a:solidFill>
                  </a:rPr>
                  <a:t>8a-12p</a:t>
                </a:r>
              </a:p>
            </p:txBody>
          </p:sp>
          <p:sp>
            <p:nvSpPr>
              <p:cNvPr id="24" name="TextBox 23">
                <a:extLst>
                  <a:ext uri="{FF2B5EF4-FFF2-40B4-BE49-F238E27FC236}">
                    <a16:creationId xmlns:a16="http://schemas.microsoft.com/office/drawing/2014/main" id="{30CFB2C2-522C-D75E-9763-E442FAE11B5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5" name="TextBox 34">
              <a:extLst>
                <a:ext uri="{FF2B5EF4-FFF2-40B4-BE49-F238E27FC236}">
                  <a16:creationId xmlns:a16="http://schemas.microsoft.com/office/drawing/2014/main" id="{3E626277-5CF6-34F8-A36C-3A2D4331AE57}"/>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1</a:t>
              </a:r>
            </a:p>
          </p:txBody>
        </p:sp>
      </p:grpSp>
      <p:grpSp>
        <p:nvGrpSpPr>
          <p:cNvPr id="37" name="Group 36">
            <a:extLst>
              <a:ext uri="{FF2B5EF4-FFF2-40B4-BE49-F238E27FC236}">
                <a16:creationId xmlns:a16="http://schemas.microsoft.com/office/drawing/2014/main" id="{DB7233D7-6D99-11F7-AB66-E2F0D5AE751A}"/>
              </a:ext>
            </a:extLst>
          </p:cNvPr>
          <p:cNvGrpSpPr/>
          <p:nvPr/>
        </p:nvGrpSpPr>
        <p:grpSpPr>
          <a:xfrm>
            <a:off x="1151683" y="1163965"/>
            <a:ext cx="815544" cy="2225154"/>
            <a:chOff x="925616" y="1102458"/>
            <a:chExt cx="815544" cy="2225154"/>
          </a:xfrm>
        </p:grpSpPr>
        <p:grpSp>
          <p:nvGrpSpPr>
            <p:cNvPr id="38" name="Group 37">
              <a:extLst>
                <a:ext uri="{FF2B5EF4-FFF2-40B4-BE49-F238E27FC236}">
                  <a16:creationId xmlns:a16="http://schemas.microsoft.com/office/drawing/2014/main" id="{C1702893-9426-A873-3395-0FB0A2A19BE1}"/>
                </a:ext>
              </a:extLst>
            </p:cNvPr>
            <p:cNvGrpSpPr/>
            <p:nvPr/>
          </p:nvGrpSpPr>
          <p:grpSpPr>
            <a:xfrm>
              <a:off x="925616" y="1333500"/>
              <a:ext cx="815544" cy="1994112"/>
              <a:chOff x="925616" y="1333500"/>
              <a:chExt cx="815544" cy="1994112"/>
            </a:xfrm>
          </p:grpSpPr>
          <p:sp>
            <p:nvSpPr>
              <p:cNvPr id="40" name="Rectangle 39">
                <a:extLst>
                  <a:ext uri="{FF2B5EF4-FFF2-40B4-BE49-F238E27FC236}">
                    <a16:creationId xmlns:a16="http://schemas.microsoft.com/office/drawing/2014/main" id="{2D29F6A5-B98E-5D50-DC9E-F422A7E3A55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DB30B7C-7199-B625-EDE5-B77430A7109B}"/>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E883536-DE1C-2F0C-9551-BF06AFDD1C7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43" name="TextBox 42">
                <a:extLst>
                  <a:ext uri="{FF2B5EF4-FFF2-40B4-BE49-F238E27FC236}">
                    <a16:creationId xmlns:a16="http://schemas.microsoft.com/office/drawing/2014/main" id="{AA8E975D-F7B0-E708-94F5-71B9209F726D}"/>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44" name="TextBox 43">
                <a:extLst>
                  <a:ext uri="{FF2B5EF4-FFF2-40B4-BE49-F238E27FC236}">
                    <a16:creationId xmlns:a16="http://schemas.microsoft.com/office/drawing/2014/main" id="{AE5B2728-3B88-751B-1AC2-CF98522E8708}"/>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45" name="TextBox 44">
                <a:extLst>
                  <a:ext uri="{FF2B5EF4-FFF2-40B4-BE49-F238E27FC236}">
                    <a16:creationId xmlns:a16="http://schemas.microsoft.com/office/drawing/2014/main" id="{33CB169A-FFE0-EDF0-CC19-B530240F353F}"/>
                  </a:ext>
                </a:extLst>
              </p:cNvPr>
              <p:cNvSpPr txBox="1"/>
              <p:nvPr/>
            </p:nvSpPr>
            <p:spPr>
              <a:xfrm rot="19641543">
                <a:off x="1082337"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46" name="TextBox 45">
                <a:extLst>
                  <a:ext uri="{FF2B5EF4-FFF2-40B4-BE49-F238E27FC236}">
                    <a16:creationId xmlns:a16="http://schemas.microsoft.com/office/drawing/2014/main" id="{9F7C723C-C14B-3354-E216-D425816470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47" name="TextBox 46">
                <a:extLst>
                  <a:ext uri="{FF2B5EF4-FFF2-40B4-BE49-F238E27FC236}">
                    <a16:creationId xmlns:a16="http://schemas.microsoft.com/office/drawing/2014/main" id="{E9F87FC5-0782-9479-6FA2-46AE816BAEDB}"/>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9" name="TextBox 38">
              <a:extLst>
                <a:ext uri="{FF2B5EF4-FFF2-40B4-BE49-F238E27FC236}">
                  <a16:creationId xmlns:a16="http://schemas.microsoft.com/office/drawing/2014/main" id="{FA84F6A7-92D7-AF35-7E83-1F44FB298A58}"/>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2</a:t>
              </a:r>
            </a:p>
          </p:txBody>
        </p:sp>
      </p:grpSp>
      <p:grpSp>
        <p:nvGrpSpPr>
          <p:cNvPr id="48" name="Group 47">
            <a:extLst>
              <a:ext uri="{FF2B5EF4-FFF2-40B4-BE49-F238E27FC236}">
                <a16:creationId xmlns:a16="http://schemas.microsoft.com/office/drawing/2014/main" id="{3DDB752E-C729-8AF2-118A-8983BEF7CD95}"/>
              </a:ext>
            </a:extLst>
          </p:cNvPr>
          <p:cNvGrpSpPr/>
          <p:nvPr/>
        </p:nvGrpSpPr>
        <p:grpSpPr>
          <a:xfrm>
            <a:off x="1844475" y="1163965"/>
            <a:ext cx="815544" cy="2225154"/>
            <a:chOff x="925616" y="1102458"/>
            <a:chExt cx="815544" cy="2225154"/>
          </a:xfrm>
        </p:grpSpPr>
        <p:grpSp>
          <p:nvGrpSpPr>
            <p:cNvPr id="49" name="Group 48">
              <a:extLst>
                <a:ext uri="{FF2B5EF4-FFF2-40B4-BE49-F238E27FC236}">
                  <a16:creationId xmlns:a16="http://schemas.microsoft.com/office/drawing/2014/main" id="{8F4707BC-4FA2-25EA-B556-6B5D8C01E8E9}"/>
                </a:ext>
              </a:extLst>
            </p:cNvPr>
            <p:cNvGrpSpPr/>
            <p:nvPr/>
          </p:nvGrpSpPr>
          <p:grpSpPr>
            <a:xfrm>
              <a:off x="925616" y="1333500"/>
              <a:ext cx="815544" cy="1994112"/>
              <a:chOff x="925616" y="1333500"/>
              <a:chExt cx="815544" cy="1994112"/>
            </a:xfrm>
          </p:grpSpPr>
          <p:sp>
            <p:nvSpPr>
              <p:cNvPr id="51" name="Rectangle 50">
                <a:extLst>
                  <a:ext uri="{FF2B5EF4-FFF2-40B4-BE49-F238E27FC236}">
                    <a16:creationId xmlns:a16="http://schemas.microsoft.com/office/drawing/2014/main" id="{8FBACCF4-9001-5470-CBD4-D22FC3E449B7}"/>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F651017-FAFA-7751-B240-31D99D85B3E6}"/>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9715D9F-74EA-F714-5E12-0AFD16AE9DB4}"/>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54" name="TextBox 53">
                <a:extLst>
                  <a:ext uri="{FF2B5EF4-FFF2-40B4-BE49-F238E27FC236}">
                    <a16:creationId xmlns:a16="http://schemas.microsoft.com/office/drawing/2014/main" id="{DC4E73CE-29AF-BAE9-F5BE-2BA4C319FBCC}"/>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55" name="TextBox 54">
                <a:extLst>
                  <a:ext uri="{FF2B5EF4-FFF2-40B4-BE49-F238E27FC236}">
                    <a16:creationId xmlns:a16="http://schemas.microsoft.com/office/drawing/2014/main" id="{64C347EF-15FD-68DE-49A6-FE32C28ECAD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56" name="TextBox 55">
                <a:extLst>
                  <a:ext uri="{FF2B5EF4-FFF2-40B4-BE49-F238E27FC236}">
                    <a16:creationId xmlns:a16="http://schemas.microsoft.com/office/drawing/2014/main" id="{8E560102-58C9-BE85-761A-E8B35E767D30}"/>
                  </a:ext>
                </a:extLst>
              </p:cNvPr>
              <p:cNvSpPr txBox="1"/>
              <p:nvPr/>
            </p:nvSpPr>
            <p:spPr>
              <a:xfrm rot="19641543">
                <a:off x="1077905" y="2669851"/>
                <a:ext cx="482824" cy="338554"/>
              </a:xfrm>
              <a:prstGeom prst="rect">
                <a:avLst/>
              </a:prstGeom>
              <a:noFill/>
            </p:spPr>
            <p:txBody>
              <a:bodyPr wrap="none" rtlCol="0">
                <a:spAutoFit/>
              </a:bodyPr>
              <a:lstStyle/>
              <a:p>
                <a:r>
                  <a:rPr lang="en-US" sz="1600" b="1" dirty="0">
                    <a:solidFill>
                      <a:srgbClr val="C00000"/>
                    </a:solidFill>
                  </a:rPr>
                  <a:t>Lab</a:t>
                </a:r>
              </a:p>
            </p:txBody>
          </p:sp>
          <p:sp>
            <p:nvSpPr>
              <p:cNvPr id="57" name="TextBox 56">
                <a:extLst>
                  <a:ext uri="{FF2B5EF4-FFF2-40B4-BE49-F238E27FC236}">
                    <a16:creationId xmlns:a16="http://schemas.microsoft.com/office/drawing/2014/main" id="{78D31D7C-FEAA-F2BD-FFC2-BC9DBE5EADC4}"/>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58" name="TextBox 57">
                <a:extLst>
                  <a:ext uri="{FF2B5EF4-FFF2-40B4-BE49-F238E27FC236}">
                    <a16:creationId xmlns:a16="http://schemas.microsoft.com/office/drawing/2014/main" id="{9D453508-D7F5-7E7E-11B1-8414093F82F1}"/>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50" name="TextBox 49">
              <a:extLst>
                <a:ext uri="{FF2B5EF4-FFF2-40B4-BE49-F238E27FC236}">
                  <a16:creationId xmlns:a16="http://schemas.microsoft.com/office/drawing/2014/main" id="{7E08C229-902B-23BC-818A-A88065CA44F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3</a:t>
              </a:r>
            </a:p>
          </p:txBody>
        </p:sp>
      </p:grpSp>
      <p:grpSp>
        <p:nvGrpSpPr>
          <p:cNvPr id="59" name="Group 58">
            <a:extLst>
              <a:ext uri="{FF2B5EF4-FFF2-40B4-BE49-F238E27FC236}">
                <a16:creationId xmlns:a16="http://schemas.microsoft.com/office/drawing/2014/main" id="{EBE70BF6-622B-A4D4-3510-41043D4929B6}"/>
              </a:ext>
            </a:extLst>
          </p:cNvPr>
          <p:cNvGrpSpPr/>
          <p:nvPr/>
        </p:nvGrpSpPr>
        <p:grpSpPr>
          <a:xfrm>
            <a:off x="2537267" y="1163965"/>
            <a:ext cx="815544" cy="2225154"/>
            <a:chOff x="925616" y="1102458"/>
            <a:chExt cx="815544" cy="2225154"/>
          </a:xfrm>
        </p:grpSpPr>
        <p:grpSp>
          <p:nvGrpSpPr>
            <p:cNvPr id="60" name="Group 59">
              <a:extLst>
                <a:ext uri="{FF2B5EF4-FFF2-40B4-BE49-F238E27FC236}">
                  <a16:creationId xmlns:a16="http://schemas.microsoft.com/office/drawing/2014/main" id="{2C382E4F-4010-67B2-7700-23B47ED3AC4C}"/>
                </a:ext>
              </a:extLst>
            </p:cNvPr>
            <p:cNvGrpSpPr/>
            <p:nvPr/>
          </p:nvGrpSpPr>
          <p:grpSpPr>
            <a:xfrm>
              <a:off x="925616" y="1333500"/>
              <a:ext cx="815544" cy="1994112"/>
              <a:chOff x="925616" y="1333500"/>
              <a:chExt cx="815544" cy="1994112"/>
            </a:xfrm>
          </p:grpSpPr>
          <p:sp>
            <p:nvSpPr>
              <p:cNvPr id="62" name="Rectangle 61">
                <a:extLst>
                  <a:ext uri="{FF2B5EF4-FFF2-40B4-BE49-F238E27FC236}">
                    <a16:creationId xmlns:a16="http://schemas.microsoft.com/office/drawing/2014/main" id="{DD51E4DA-A881-0DF4-F3ED-E37233E4A17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B250E05-2264-458C-DC50-B955FA38564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110E59B-2448-DFD1-F621-558CFC02C30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65" name="TextBox 64">
                <a:extLst>
                  <a:ext uri="{FF2B5EF4-FFF2-40B4-BE49-F238E27FC236}">
                    <a16:creationId xmlns:a16="http://schemas.microsoft.com/office/drawing/2014/main" id="{60CB52AB-19A6-B35B-0458-6595200F579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66" name="TextBox 65">
                <a:extLst>
                  <a:ext uri="{FF2B5EF4-FFF2-40B4-BE49-F238E27FC236}">
                    <a16:creationId xmlns:a16="http://schemas.microsoft.com/office/drawing/2014/main" id="{591C2415-7BC8-B9C8-B827-4472285D025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67" name="TextBox 66">
                <a:extLst>
                  <a:ext uri="{FF2B5EF4-FFF2-40B4-BE49-F238E27FC236}">
                    <a16:creationId xmlns:a16="http://schemas.microsoft.com/office/drawing/2014/main" id="{6D521AF3-5DA9-0387-7226-31BDA2B064D4}"/>
                  </a:ext>
                </a:extLst>
              </p:cNvPr>
              <p:cNvSpPr txBox="1"/>
              <p:nvPr/>
            </p:nvSpPr>
            <p:spPr>
              <a:xfrm rot="19641543">
                <a:off x="107197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68" name="TextBox 67">
                <a:extLst>
                  <a:ext uri="{FF2B5EF4-FFF2-40B4-BE49-F238E27FC236}">
                    <a16:creationId xmlns:a16="http://schemas.microsoft.com/office/drawing/2014/main" id="{7F62811F-D920-69F6-0E9A-A0078A3A2B06}"/>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69" name="TextBox 68">
                <a:extLst>
                  <a:ext uri="{FF2B5EF4-FFF2-40B4-BE49-F238E27FC236}">
                    <a16:creationId xmlns:a16="http://schemas.microsoft.com/office/drawing/2014/main" id="{208EA0E8-1010-A238-CBE7-9D3EFF93143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61" name="TextBox 60">
              <a:extLst>
                <a:ext uri="{FF2B5EF4-FFF2-40B4-BE49-F238E27FC236}">
                  <a16:creationId xmlns:a16="http://schemas.microsoft.com/office/drawing/2014/main" id="{18AABBD9-A7C6-3545-6F56-6C909A639DD6}"/>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4</a:t>
              </a:r>
            </a:p>
          </p:txBody>
        </p:sp>
      </p:grpSp>
      <p:grpSp>
        <p:nvGrpSpPr>
          <p:cNvPr id="70" name="Group 69">
            <a:extLst>
              <a:ext uri="{FF2B5EF4-FFF2-40B4-BE49-F238E27FC236}">
                <a16:creationId xmlns:a16="http://schemas.microsoft.com/office/drawing/2014/main" id="{42E61DB4-F2EB-3019-C12A-4B7BC77E1FBE}"/>
              </a:ext>
            </a:extLst>
          </p:cNvPr>
          <p:cNvGrpSpPr/>
          <p:nvPr/>
        </p:nvGrpSpPr>
        <p:grpSpPr>
          <a:xfrm>
            <a:off x="3230059" y="1163965"/>
            <a:ext cx="815544" cy="2225154"/>
            <a:chOff x="925616" y="1102458"/>
            <a:chExt cx="815544" cy="2225154"/>
          </a:xfrm>
        </p:grpSpPr>
        <p:grpSp>
          <p:nvGrpSpPr>
            <p:cNvPr id="71" name="Group 70">
              <a:extLst>
                <a:ext uri="{FF2B5EF4-FFF2-40B4-BE49-F238E27FC236}">
                  <a16:creationId xmlns:a16="http://schemas.microsoft.com/office/drawing/2014/main" id="{C94C9D21-896E-B11A-423C-6013006E05C6}"/>
                </a:ext>
              </a:extLst>
            </p:cNvPr>
            <p:cNvGrpSpPr/>
            <p:nvPr/>
          </p:nvGrpSpPr>
          <p:grpSpPr>
            <a:xfrm>
              <a:off x="925616" y="1333500"/>
              <a:ext cx="815544" cy="1994112"/>
              <a:chOff x="925616" y="1333500"/>
              <a:chExt cx="815544" cy="1994112"/>
            </a:xfrm>
          </p:grpSpPr>
          <p:sp>
            <p:nvSpPr>
              <p:cNvPr id="73" name="Rectangle 72">
                <a:extLst>
                  <a:ext uri="{FF2B5EF4-FFF2-40B4-BE49-F238E27FC236}">
                    <a16:creationId xmlns:a16="http://schemas.microsoft.com/office/drawing/2014/main" id="{86A29543-0224-F975-B43E-A22E436E6B5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428E15C-770D-5C54-3BF0-BC63E813F980}"/>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643E9DD-E1FC-F63B-9209-58B9BB0FCE9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76" name="TextBox 75">
                <a:extLst>
                  <a:ext uri="{FF2B5EF4-FFF2-40B4-BE49-F238E27FC236}">
                    <a16:creationId xmlns:a16="http://schemas.microsoft.com/office/drawing/2014/main" id="{09677A1D-CAF7-3219-A9BD-AD7CBE631F5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77" name="TextBox 76">
                <a:extLst>
                  <a:ext uri="{FF2B5EF4-FFF2-40B4-BE49-F238E27FC236}">
                    <a16:creationId xmlns:a16="http://schemas.microsoft.com/office/drawing/2014/main" id="{B4364614-18BE-AB8B-4F6B-FA4F449B29B3}"/>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78" name="TextBox 77">
                <a:extLst>
                  <a:ext uri="{FF2B5EF4-FFF2-40B4-BE49-F238E27FC236}">
                    <a16:creationId xmlns:a16="http://schemas.microsoft.com/office/drawing/2014/main" id="{C479F88F-50A1-64E0-3319-AB0DA1E42D68}"/>
                  </a:ext>
                </a:extLst>
              </p:cNvPr>
              <p:cNvSpPr txBox="1"/>
              <p:nvPr/>
            </p:nvSpPr>
            <p:spPr>
              <a:xfrm rot="19641543">
                <a:off x="1082337" y="2669852"/>
                <a:ext cx="482824" cy="338554"/>
              </a:xfrm>
              <a:prstGeom prst="rect">
                <a:avLst/>
              </a:prstGeom>
              <a:noFill/>
            </p:spPr>
            <p:txBody>
              <a:bodyPr wrap="none" rtlCol="0">
                <a:spAutoFit/>
              </a:bodyPr>
              <a:lstStyle/>
              <a:p>
                <a:r>
                  <a:rPr lang="en-US" sz="1600" b="1" dirty="0">
                    <a:solidFill>
                      <a:srgbClr val="C00000"/>
                    </a:solidFill>
                  </a:rPr>
                  <a:t>Lab</a:t>
                </a:r>
              </a:p>
            </p:txBody>
          </p:sp>
          <p:sp>
            <p:nvSpPr>
              <p:cNvPr id="79" name="TextBox 78">
                <a:extLst>
                  <a:ext uri="{FF2B5EF4-FFF2-40B4-BE49-F238E27FC236}">
                    <a16:creationId xmlns:a16="http://schemas.microsoft.com/office/drawing/2014/main" id="{CBA66148-B888-8732-18C3-2BB1D032299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80" name="TextBox 79">
                <a:extLst>
                  <a:ext uri="{FF2B5EF4-FFF2-40B4-BE49-F238E27FC236}">
                    <a16:creationId xmlns:a16="http://schemas.microsoft.com/office/drawing/2014/main" id="{813FB2CC-22BC-C407-FA80-BA78F649829E}"/>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72" name="TextBox 71">
              <a:extLst>
                <a:ext uri="{FF2B5EF4-FFF2-40B4-BE49-F238E27FC236}">
                  <a16:creationId xmlns:a16="http://schemas.microsoft.com/office/drawing/2014/main" id="{2BBB8416-F882-0577-D374-DCA5E5651871}"/>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5</a:t>
              </a:r>
            </a:p>
          </p:txBody>
        </p:sp>
      </p:grpSp>
      <p:grpSp>
        <p:nvGrpSpPr>
          <p:cNvPr id="81" name="Group 80">
            <a:extLst>
              <a:ext uri="{FF2B5EF4-FFF2-40B4-BE49-F238E27FC236}">
                <a16:creationId xmlns:a16="http://schemas.microsoft.com/office/drawing/2014/main" id="{E903AE3E-1888-CDA9-38D4-9B452A79E72D}"/>
              </a:ext>
            </a:extLst>
          </p:cNvPr>
          <p:cNvGrpSpPr/>
          <p:nvPr/>
        </p:nvGrpSpPr>
        <p:grpSpPr>
          <a:xfrm>
            <a:off x="3922851" y="1163965"/>
            <a:ext cx="815544" cy="2225154"/>
            <a:chOff x="925616" y="1102458"/>
            <a:chExt cx="815544" cy="2225154"/>
          </a:xfrm>
        </p:grpSpPr>
        <p:grpSp>
          <p:nvGrpSpPr>
            <p:cNvPr id="82" name="Group 81">
              <a:extLst>
                <a:ext uri="{FF2B5EF4-FFF2-40B4-BE49-F238E27FC236}">
                  <a16:creationId xmlns:a16="http://schemas.microsoft.com/office/drawing/2014/main" id="{BCF513B8-2859-18E8-7704-44B481A47AF3}"/>
                </a:ext>
              </a:extLst>
            </p:cNvPr>
            <p:cNvGrpSpPr/>
            <p:nvPr/>
          </p:nvGrpSpPr>
          <p:grpSpPr>
            <a:xfrm>
              <a:off x="925616" y="1333500"/>
              <a:ext cx="815544" cy="1994112"/>
              <a:chOff x="925616" y="1333500"/>
              <a:chExt cx="815544" cy="1994112"/>
            </a:xfrm>
          </p:grpSpPr>
          <p:sp>
            <p:nvSpPr>
              <p:cNvPr id="84" name="Rectangle 83">
                <a:extLst>
                  <a:ext uri="{FF2B5EF4-FFF2-40B4-BE49-F238E27FC236}">
                    <a16:creationId xmlns:a16="http://schemas.microsoft.com/office/drawing/2014/main" id="{6E3DE107-F90D-31E6-381B-D78ED5F7575B}"/>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B1A32E9-508A-3648-ECB2-65D032EEF77A}"/>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FFDE60D2-2E19-4F02-5EDC-56DBA90B835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87" name="TextBox 86">
                <a:extLst>
                  <a:ext uri="{FF2B5EF4-FFF2-40B4-BE49-F238E27FC236}">
                    <a16:creationId xmlns:a16="http://schemas.microsoft.com/office/drawing/2014/main" id="{2C398D19-A1C0-2992-465F-EBB022B3655F}"/>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88" name="TextBox 87">
                <a:extLst>
                  <a:ext uri="{FF2B5EF4-FFF2-40B4-BE49-F238E27FC236}">
                    <a16:creationId xmlns:a16="http://schemas.microsoft.com/office/drawing/2014/main" id="{857D2536-5727-0322-868F-082670DEA1A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89" name="TextBox 88">
                <a:extLst>
                  <a:ext uri="{FF2B5EF4-FFF2-40B4-BE49-F238E27FC236}">
                    <a16:creationId xmlns:a16="http://schemas.microsoft.com/office/drawing/2014/main" id="{57DA5DF8-18F0-34B3-A5A4-A8A39FC40D62}"/>
                  </a:ext>
                </a:extLst>
              </p:cNvPr>
              <p:cNvSpPr txBox="1"/>
              <p:nvPr/>
            </p:nvSpPr>
            <p:spPr>
              <a:xfrm rot="19641543">
                <a:off x="1094188" y="2673250"/>
                <a:ext cx="482824" cy="338554"/>
              </a:xfrm>
              <a:prstGeom prst="rect">
                <a:avLst/>
              </a:prstGeom>
              <a:noFill/>
            </p:spPr>
            <p:txBody>
              <a:bodyPr wrap="none" rtlCol="0">
                <a:spAutoFit/>
              </a:bodyPr>
              <a:lstStyle/>
              <a:p>
                <a:r>
                  <a:rPr lang="en-US" sz="1600" b="1" dirty="0">
                    <a:solidFill>
                      <a:srgbClr val="C00000"/>
                    </a:solidFill>
                  </a:rPr>
                  <a:t>Lab</a:t>
                </a:r>
              </a:p>
            </p:txBody>
          </p:sp>
          <p:sp>
            <p:nvSpPr>
              <p:cNvPr id="90" name="TextBox 89">
                <a:extLst>
                  <a:ext uri="{FF2B5EF4-FFF2-40B4-BE49-F238E27FC236}">
                    <a16:creationId xmlns:a16="http://schemas.microsoft.com/office/drawing/2014/main" id="{9C71C368-9DC7-932F-D6A4-2396BB8D931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91" name="TextBox 90">
                <a:extLst>
                  <a:ext uri="{FF2B5EF4-FFF2-40B4-BE49-F238E27FC236}">
                    <a16:creationId xmlns:a16="http://schemas.microsoft.com/office/drawing/2014/main" id="{780D8314-39DF-8B82-D445-36C650DCF648}"/>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83" name="TextBox 82">
              <a:extLst>
                <a:ext uri="{FF2B5EF4-FFF2-40B4-BE49-F238E27FC236}">
                  <a16:creationId xmlns:a16="http://schemas.microsoft.com/office/drawing/2014/main" id="{5F2D6103-C10E-4551-0CFB-A5F0FEBA1A91}"/>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6</a:t>
              </a:r>
            </a:p>
          </p:txBody>
        </p:sp>
      </p:grpSp>
      <p:grpSp>
        <p:nvGrpSpPr>
          <p:cNvPr id="92" name="Group 91">
            <a:extLst>
              <a:ext uri="{FF2B5EF4-FFF2-40B4-BE49-F238E27FC236}">
                <a16:creationId xmlns:a16="http://schemas.microsoft.com/office/drawing/2014/main" id="{242277A9-7D47-18C2-4F55-88E9C1AFBC71}"/>
              </a:ext>
            </a:extLst>
          </p:cNvPr>
          <p:cNvGrpSpPr/>
          <p:nvPr/>
        </p:nvGrpSpPr>
        <p:grpSpPr>
          <a:xfrm>
            <a:off x="4615643" y="1163965"/>
            <a:ext cx="815544" cy="2225154"/>
            <a:chOff x="925616" y="1102458"/>
            <a:chExt cx="815544" cy="2225154"/>
          </a:xfrm>
        </p:grpSpPr>
        <p:grpSp>
          <p:nvGrpSpPr>
            <p:cNvPr id="93" name="Group 92">
              <a:extLst>
                <a:ext uri="{FF2B5EF4-FFF2-40B4-BE49-F238E27FC236}">
                  <a16:creationId xmlns:a16="http://schemas.microsoft.com/office/drawing/2014/main" id="{E432E027-D5EF-6B65-66B4-E2F8AF40BA3B}"/>
                </a:ext>
              </a:extLst>
            </p:cNvPr>
            <p:cNvGrpSpPr/>
            <p:nvPr/>
          </p:nvGrpSpPr>
          <p:grpSpPr>
            <a:xfrm>
              <a:off x="925616" y="1333500"/>
              <a:ext cx="815544" cy="1994112"/>
              <a:chOff x="925616" y="1333500"/>
              <a:chExt cx="815544" cy="1994112"/>
            </a:xfrm>
          </p:grpSpPr>
          <p:sp>
            <p:nvSpPr>
              <p:cNvPr id="95" name="Rectangle 94">
                <a:extLst>
                  <a:ext uri="{FF2B5EF4-FFF2-40B4-BE49-F238E27FC236}">
                    <a16:creationId xmlns:a16="http://schemas.microsoft.com/office/drawing/2014/main" id="{C50A75F9-36C3-270E-7A95-5848D9BC3B97}"/>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F8A0E4A-9F71-3F60-3832-18263283E209}"/>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8AEFFC3-1D84-0FC8-3D29-34841622737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98" name="TextBox 97">
                <a:extLst>
                  <a:ext uri="{FF2B5EF4-FFF2-40B4-BE49-F238E27FC236}">
                    <a16:creationId xmlns:a16="http://schemas.microsoft.com/office/drawing/2014/main" id="{FBA51C5F-D056-9395-7BDC-99FFFCDC360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99" name="TextBox 98">
                <a:extLst>
                  <a:ext uri="{FF2B5EF4-FFF2-40B4-BE49-F238E27FC236}">
                    <a16:creationId xmlns:a16="http://schemas.microsoft.com/office/drawing/2014/main" id="{B24485CD-EFAD-4B4F-4ECC-8240CAF1E2F0}"/>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00" name="TextBox 99">
                <a:extLst>
                  <a:ext uri="{FF2B5EF4-FFF2-40B4-BE49-F238E27FC236}">
                    <a16:creationId xmlns:a16="http://schemas.microsoft.com/office/drawing/2014/main" id="{CA62FE6E-55B6-9EAE-6A9B-32ED0F9F0780}"/>
                  </a:ext>
                </a:extLst>
              </p:cNvPr>
              <p:cNvSpPr txBox="1"/>
              <p:nvPr/>
            </p:nvSpPr>
            <p:spPr>
              <a:xfrm rot="19641543">
                <a:off x="1082338" y="2682158"/>
                <a:ext cx="482824" cy="338554"/>
              </a:xfrm>
              <a:prstGeom prst="rect">
                <a:avLst/>
              </a:prstGeom>
              <a:noFill/>
            </p:spPr>
            <p:txBody>
              <a:bodyPr wrap="none" rtlCol="0">
                <a:spAutoFit/>
              </a:bodyPr>
              <a:lstStyle/>
              <a:p>
                <a:r>
                  <a:rPr lang="en-US" sz="1600" b="1" dirty="0">
                    <a:solidFill>
                      <a:srgbClr val="C00000"/>
                    </a:solidFill>
                  </a:rPr>
                  <a:t>Lab</a:t>
                </a:r>
              </a:p>
            </p:txBody>
          </p:sp>
          <p:sp>
            <p:nvSpPr>
              <p:cNvPr id="101" name="TextBox 100">
                <a:extLst>
                  <a:ext uri="{FF2B5EF4-FFF2-40B4-BE49-F238E27FC236}">
                    <a16:creationId xmlns:a16="http://schemas.microsoft.com/office/drawing/2014/main" id="{EC9B3A5D-FBCC-A5A1-5F13-5FBFE896B5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02" name="TextBox 101">
                <a:extLst>
                  <a:ext uri="{FF2B5EF4-FFF2-40B4-BE49-F238E27FC236}">
                    <a16:creationId xmlns:a16="http://schemas.microsoft.com/office/drawing/2014/main" id="{2037B182-AC5E-312E-FD7A-1A19352F136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94" name="TextBox 93">
              <a:extLst>
                <a:ext uri="{FF2B5EF4-FFF2-40B4-BE49-F238E27FC236}">
                  <a16:creationId xmlns:a16="http://schemas.microsoft.com/office/drawing/2014/main" id="{E266B9D5-98B8-3012-C4F4-46AAC59498CA}"/>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7</a:t>
              </a:r>
            </a:p>
          </p:txBody>
        </p:sp>
      </p:grpSp>
      <p:grpSp>
        <p:nvGrpSpPr>
          <p:cNvPr id="103" name="Group 102">
            <a:extLst>
              <a:ext uri="{FF2B5EF4-FFF2-40B4-BE49-F238E27FC236}">
                <a16:creationId xmlns:a16="http://schemas.microsoft.com/office/drawing/2014/main" id="{47F2E251-41BE-68F1-79A1-F9BD3826E93C}"/>
              </a:ext>
            </a:extLst>
          </p:cNvPr>
          <p:cNvGrpSpPr/>
          <p:nvPr/>
        </p:nvGrpSpPr>
        <p:grpSpPr>
          <a:xfrm>
            <a:off x="5308435" y="1163965"/>
            <a:ext cx="815544" cy="2225154"/>
            <a:chOff x="925616" y="1102458"/>
            <a:chExt cx="815544" cy="2225154"/>
          </a:xfrm>
        </p:grpSpPr>
        <p:grpSp>
          <p:nvGrpSpPr>
            <p:cNvPr id="104" name="Group 103">
              <a:extLst>
                <a:ext uri="{FF2B5EF4-FFF2-40B4-BE49-F238E27FC236}">
                  <a16:creationId xmlns:a16="http://schemas.microsoft.com/office/drawing/2014/main" id="{54FABDFD-F643-7A0B-53E0-D1568CFB7D62}"/>
                </a:ext>
              </a:extLst>
            </p:cNvPr>
            <p:cNvGrpSpPr/>
            <p:nvPr/>
          </p:nvGrpSpPr>
          <p:grpSpPr>
            <a:xfrm>
              <a:off x="925616" y="1333500"/>
              <a:ext cx="815544" cy="1994112"/>
              <a:chOff x="925616" y="1333500"/>
              <a:chExt cx="815544" cy="1994112"/>
            </a:xfrm>
          </p:grpSpPr>
          <p:sp>
            <p:nvSpPr>
              <p:cNvPr id="106" name="Rectangle 105">
                <a:extLst>
                  <a:ext uri="{FF2B5EF4-FFF2-40B4-BE49-F238E27FC236}">
                    <a16:creationId xmlns:a16="http://schemas.microsoft.com/office/drawing/2014/main" id="{19BCF662-FA5A-FC8F-005C-30139197BFF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8C67837-2692-AC2F-6953-28FCF33D6BD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B59C810F-2F00-3566-829B-0F8C687EB27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09" name="TextBox 108">
                <a:extLst>
                  <a:ext uri="{FF2B5EF4-FFF2-40B4-BE49-F238E27FC236}">
                    <a16:creationId xmlns:a16="http://schemas.microsoft.com/office/drawing/2014/main" id="{5A950916-B57F-6F8F-B909-DBC60EF6783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10" name="TextBox 109">
                <a:extLst>
                  <a:ext uri="{FF2B5EF4-FFF2-40B4-BE49-F238E27FC236}">
                    <a16:creationId xmlns:a16="http://schemas.microsoft.com/office/drawing/2014/main" id="{62C00C3B-220F-37BD-CB74-4FC290C802F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11" name="TextBox 110">
                <a:extLst>
                  <a:ext uri="{FF2B5EF4-FFF2-40B4-BE49-F238E27FC236}">
                    <a16:creationId xmlns:a16="http://schemas.microsoft.com/office/drawing/2014/main" id="{D1F7FC84-D52E-CB46-09DC-DC19543A6D23}"/>
                  </a:ext>
                </a:extLst>
              </p:cNvPr>
              <p:cNvSpPr txBox="1"/>
              <p:nvPr/>
            </p:nvSpPr>
            <p:spPr>
              <a:xfrm rot="19641543">
                <a:off x="1071076" y="2662441"/>
                <a:ext cx="482824" cy="338554"/>
              </a:xfrm>
              <a:prstGeom prst="rect">
                <a:avLst/>
              </a:prstGeom>
              <a:noFill/>
            </p:spPr>
            <p:txBody>
              <a:bodyPr wrap="none" rtlCol="0">
                <a:spAutoFit/>
              </a:bodyPr>
              <a:lstStyle/>
              <a:p>
                <a:r>
                  <a:rPr lang="en-US" sz="1600" b="1" dirty="0">
                    <a:solidFill>
                      <a:srgbClr val="C00000"/>
                    </a:solidFill>
                  </a:rPr>
                  <a:t>Lab</a:t>
                </a:r>
              </a:p>
            </p:txBody>
          </p:sp>
          <p:sp>
            <p:nvSpPr>
              <p:cNvPr id="112" name="TextBox 111">
                <a:extLst>
                  <a:ext uri="{FF2B5EF4-FFF2-40B4-BE49-F238E27FC236}">
                    <a16:creationId xmlns:a16="http://schemas.microsoft.com/office/drawing/2014/main" id="{969C752B-120F-600E-A182-037C1AE7AF4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13" name="TextBox 112">
                <a:extLst>
                  <a:ext uri="{FF2B5EF4-FFF2-40B4-BE49-F238E27FC236}">
                    <a16:creationId xmlns:a16="http://schemas.microsoft.com/office/drawing/2014/main" id="{C7CCF835-73D6-27F0-64A0-1E51184E35A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05" name="TextBox 104">
              <a:extLst>
                <a:ext uri="{FF2B5EF4-FFF2-40B4-BE49-F238E27FC236}">
                  <a16:creationId xmlns:a16="http://schemas.microsoft.com/office/drawing/2014/main" id="{74610CA6-0901-4FCF-EDBB-E4266026003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8</a:t>
              </a:r>
            </a:p>
          </p:txBody>
        </p:sp>
      </p:grpSp>
      <p:grpSp>
        <p:nvGrpSpPr>
          <p:cNvPr id="114" name="Group 113">
            <a:extLst>
              <a:ext uri="{FF2B5EF4-FFF2-40B4-BE49-F238E27FC236}">
                <a16:creationId xmlns:a16="http://schemas.microsoft.com/office/drawing/2014/main" id="{434B3C80-1482-1355-B641-977C330E1A44}"/>
              </a:ext>
            </a:extLst>
          </p:cNvPr>
          <p:cNvGrpSpPr/>
          <p:nvPr/>
        </p:nvGrpSpPr>
        <p:grpSpPr>
          <a:xfrm>
            <a:off x="6001227" y="1163965"/>
            <a:ext cx="815544" cy="2225154"/>
            <a:chOff x="925616" y="1102458"/>
            <a:chExt cx="815544" cy="2225154"/>
          </a:xfrm>
        </p:grpSpPr>
        <p:grpSp>
          <p:nvGrpSpPr>
            <p:cNvPr id="115" name="Group 114">
              <a:extLst>
                <a:ext uri="{FF2B5EF4-FFF2-40B4-BE49-F238E27FC236}">
                  <a16:creationId xmlns:a16="http://schemas.microsoft.com/office/drawing/2014/main" id="{FCE7EBFB-F835-B795-47E7-E190436E4F8C}"/>
                </a:ext>
              </a:extLst>
            </p:cNvPr>
            <p:cNvGrpSpPr/>
            <p:nvPr/>
          </p:nvGrpSpPr>
          <p:grpSpPr>
            <a:xfrm>
              <a:off x="925616" y="1333500"/>
              <a:ext cx="815544" cy="1994112"/>
              <a:chOff x="925616" y="1333500"/>
              <a:chExt cx="815544" cy="1994112"/>
            </a:xfrm>
          </p:grpSpPr>
          <p:sp>
            <p:nvSpPr>
              <p:cNvPr id="117" name="Rectangle 116">
                <a:extLst>
                  <a:ext uri="{FF2B5EF4-FFF2-40B4-BE49-F238E27FC236}">
                    <a16:creationId xmlns:a16="http://schemas.microsoft.com/office/drawing/2014/main" id="{D6276115-0BEB-4054-8573-DF6E9129FB7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78E5642C-1412-3ECB-E3BB-09E6A1BBE13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1700EACD-799A-487C-AA8A-5B395B06A4F5}"/>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20" name="TextBox 119">
                <a:extLst>
                  <a:ext uri="{FF2B5EF4-FFF2-40B4-BE49-F238E27FC236}">
                    <a16:creationId xmlns:a16="http://schemas.microsoft.com/office/drawing/2014/main" id="{A071E6BA-857F-7842-0B43-59BBF2033D92}"/>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21" name="TextBox 120">
                <a:extLst>
                  <a:ext uri="{FF2B5EF4-FFF2-40B4-BE49-F238E27FC236}">
                    <a16:creationId xmlns:a16="http://schemas.microsoft.com/office/drawing/2014/main" id="{A46C361B-EBCE-D1A0-848C-712DAF1CA4C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22" name="TextBox 121">
                <a:extLst>
                  <a:ext uri="{FF2B5EF4-FFF2-40B4-BE49-F238E27FC236}">
                    <a16:creationId xmlns:a16="http://schemas.microsoft.com/office/drawing/2014/main" id="{A9C3622B-0DFE-DD41-D272-57128AA96A6E}"/>
                  </a:ext>
                </a:extLst>
              </p:cNvPr>
              <p:cNvSpPr txBox="1"/>
              <p:nvPr/>
            </p:nvSpPr>
            <p:spPr>
              <a:xfrm rot="19641543">
                <a:off x="107536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123" name="TextBox 122">
                <a:extLst>
                  <a:ext uri="{FF2B5EF4-FFF2-40B4-BE49-F238E27FC236}">
                    <a16:creationId xmlns:a16="http://schemas.microsoft.com/office/drawing/2014/main" id="{58210816-6813-E531-FBEC-075C3D9ED5F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24" name="TextBox 123">
                <a:extLst>
                  <a:ext uri="{FF2B5EF4-FFF2-40B4-BE49-F238E27FC236}">
                    <a16:creationId xmlns:a16="http://schemas.microsoft.com/office/drawing/2014/main" id="{8B4429D0-33C6-469C-9F1C-875050714224}"/>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16" name="TextBox 115">
              <a:extLst>
                <a:ext uri="{FF2B5EF4-FFF2-40B4-BE49-F238E27FC236}">
                  <a16:creationId xmlns:a16="http://schemas.microsoft.com/office/drawing/2014/main" id="{ECA9B290-58E6-143F-4E3D-4606A409B937}"/>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9</a:t>
              </a:r>
            </a:p>
          </p:txBody>
        </p:sp>
      </p:grpSp>
      <p:grpSp>
        <p:nvGrpSpPr>
          <p:cNvPr id="125" name="Group 124">
            <a:extLst>
              <a:ext uri="{FF2B5EF4-FFF2-40B4-BE49-F238E27FC236}">
                <a16:creationId xmlns:a16="http://schemas.microsoft.com/office/drawing/2014/main" id="{41C133DA-1410-7D8E-C605-18BE9442EE09}"/>
              </a:ext>
            </a:extLst>
          </p:cNvPr>
          <p:cNvGrpSpPr/>
          <p:nvPr/>
        </p:nvGrpSpPr>
        <p:grpSpPr>
          <a:xfrm>
            <a:off x="6694019" y="1163965"/>
            <a:ext cx="819970" cy="2225154"/>
            <a:chOff x="925616" y="1102458"/>
            <a:chExt cx="819970" cy="2225154"/>
          </a:xfrm>
        </p:grpSpPr>
        <p:grpSp>
          <p:nvGrpSpPr>
            <p:cNvPr id="126" name="Group 125">
              <a:extLst>
                <a:ext uri="{FF2B5EF4-FFF2-40B4-BE49-F238E27FC236}">
                  <a16:creationId xmlns:a16="http://schemas.microsoft.com/office/drawing/2014/main" id="{0723EBF7-70E0-BD97-AA3B-4A54A67A618F}"/>
                </a:ext>
              </a:extLst>
            </p:cNvPr>
            <p:cNvGrpSpPr/>
            <p:nvPr/>
          </p:nvGrpSpPr>
          <p:grpSpPr>
            <a:xfrm>
              <a:off x="925616" y="1333500"/>
              <a:ext cx="815544" cy="1994112"/>
              <a:chOff x="925616" y="1333500"/>
              <a:chExt cx="815544" cy="1994112"/>
            </a:xfrm>
          </p:grpSpPr>
          <p:sp>
            <p:nvSpPr>
              <p:cNvPr id="128" name="Rectangle 127">
                <a:extLst>
                  <a:ext uri="{FF2B5EF4-FFF2-40B4-BE49-F238E27FC236}">
                    <a16:creationId xmlns:a16="http://schemas.microsoft.com/office/drawing/2014/main" id="{73B22A33-4BB4-6105-AAA5-66F4D1D7C840}"/>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30B5596-4723-BE72-900D-50B53DE1D1C7}"/>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C62D344A-26ED-4985-622B-1D747227F16A}"/>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31" name="TextBox 130">
                <a:extLst>
                  <a:ext uri="{FF2B5EF4-FFF2-40B4-BE49-F238E27FC236}">
                    <a16:creationId xmlns:a16="http://schemas.microsoft.com/office/drawing/2014/main" id="{80BE0D43-8803-C1D4-143B-45B11634FD8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32" name="TextBox 131">
                <a:extLst>
                  <a:ext uri="{FF2B5EF4-FFF2-40B4-BE49-F238E27FC236}">
                    <a16:creationId xmlns:a16="http://schemas.microsoft.com/office/drawing/2014/main" id="{055FF1E0-4F0B-CA6A-003D-AD91BD47572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33" name="TextBox 132">
                <a:extLst>
                  <a:ext uri="{FF2B5EF4-FFF2-40B4-BE49-F238E27FC236}">
                    <a16:creationId xmlns:a16="http://schemas.microsoft.com/office/drawing/2014/main" id="{E1AFEBFC-BE71-4CE6-2E5A-D7EF87B8408E}"/>
                  </a:ext>
                </a:extLst>
              </p:cNvPr>
              <p:cNvSpPr txBox="1"/>
              <p:nvPr/>
            </p:nvSpPr>
            <p:spPr>
              <a:xfrm rot="19641543">
                <a:off x="1083263"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134" name="TextBox 133">
                <a:extLst>
                  <a:ext uri="{FF2B5EF4-FFF2-40B4-BE49-F238E27FC236}">
                    <a16:creationId xmlns:a16="http://schemas.microsoft.com/office/drawing/2014/main" id="{89305683-EA9D-601F-C983-5FA5C3175C9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35" name="TextBox 134">
                <a:extLst>
                  <a:ext uri="{FF2B5EF4-FFF2-40B4-BE49-F238E27FC236}">
                    <a16:creationId xmlns:a16="http://schemas.microsoft.com/office/drawing/2014/main" id="{5696D405-D244-6412-2E57-3B3EFE710E2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27" name="TextBox 126">
              <a:extLst>
                <a:ext uri="{FF2B5EF4-FFF2-40B4-BE49-F238E27FC236}">
                  <a16:creationId xmlns:a16="http://schemas.microsoft.com/office/drawing/2014/main" id="{79284F17-7FC6-4BF8-A1F3-0CE298F567AD}"/>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10</a:t>
              </a:r>
            </a:p>
          </p:txBody>
        </p:sp>
      </p:grpSp>
      <p:grpSp>
        <p:nvGrpSpPr>
          <p:cNvPr id="136" name="Group 135">
            <a:extLst>
              <a:ext uri="{FF2B5EF4-FFF2-40B4-BE49-F238E27FC236}">
                <a16:creationId xmlns:a16="http://schemas.microsoft.com/office/drawing/2014/main" id="{57057377-71E3-EBF5-8778-800C33763E66}"/>
              </a:ext>
            </a:extLst>
          </p:cNvPr>
          <p:cNvGrpSpPr/>
          <p:nvPr/>
        </p:nvGrpSpPr>
        <p:grpSpPr>
          <a:xfrm>
            <a:off x="7391237" y="1163965"/>
            <a:ext cx="819970" cy="2225154"/>
            <a:chOff x="925616" y="1102458"/>
            <a:chExt cx="819970" cy="2225154"/>
          </a:xfrm>
        </p:grpSpPr>
        <p:grpSp>
          <p:nvGrpSpPr>
            <p:cNvPr id="137" name="Group 136">
              <a:extLst>
                <a:ext uri="{FF2B5EF4-FFF2-40B4-BE49-F238E27FC236}">
                  <a16:creationId xmlns:a16="http://schemas.microsoft.com/office/drawing/2014/main" id="{36A8A1C7-0274-661B-7C50-B587569E445F}"/>
                </a:ext>
              </a:extLst>
            </p:cNvPr>
            <p:cNvGrpSpPr/>
            <p:nvPr/>
          </p:nvGrpSpPr>
          <p:grpSpPr>
            <a:xfrm>
              <a:off x="925616" y="1333500"/>
              <a:ext cx="815544" cy="1994112"/>
              <a:chOff x="925616" y="1333500"/>
              <a:chExt cx="815544" cy="1994112"/>
            </a:xfrm>
          </p:grpSpPr>
          <p:sp>
            <p:nvSpPr>
              <p:cNvPr id="139" name="Rectangle 138">
                <a:extLst>
                  <a:ext uri="{FF2B5EF4-FFF2-40B4-BE49-F238E27FC236}">
                    <a16:creationId xmlns:a16="http://schemas.microsoft.com/office/drawing/2014/main" id="{3674786C-60C3-4DBE-0786-33BCD8DAC9D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5F6A58A-5648-156E-53D5-9460A724EBF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73E25D8C-4028-C3F3-035F-E27E7478CAD7}"/>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42" name="TextBox 141">
                <a:extLst>
                  <a:ext uri="{FF2B5EF4-FFF2-40B4-BE49-F238E27FC236}">
                    <a16:creationId xmlns:a16="http://schemas.microsoft.com/office/drawing/2014/main" id="{BADE6D29-35C7-704F-3F78-82699CE1BA2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43" name="TextBox 142">
                <a:extLst>
                  <a:ext uri="{FF2B5EF4-FFF2-40B4-BE49-F238E27FC236}">
                    <a16:creationId xmlns:a16="http://schemas.microsoft.com/office/drawing/2014/main" id="{848B4EB1-DBFA-66EA-7323-214A3342025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44" name="TextBox 143">
                <a:extLst>
                  <a:ext uri="{FF2B5EF4-FFF2-40B4-BE49-F238E27FC236}">
                    <a16:creationId xmlns:a16="http://schemas.microsoft.com/office/drawing/2014/main" id="{842FC4C4-AD71-54AD-D3F8-5830FE6A49E6}"/>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145" name="TextBox 144">
                <a:extLst>
                  <a:ext uri="{FF2B5EF4-FFF2-40B4-BE49-F238E27FC236}">
                    <a16:creationId xmlns:a16="http://schemas.microsoft.com/office/drawing/2014/main" id="{C2390E35-E763-BB37-F6FD-17317862A8B2}"/>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46" name="TextBox 145">
                <a:extLst>
                  <a:ext uri="{FF2B5EF4-FFF2-40B4-BE49-F238E27FC236}">
                    <a16:creationId xmlns:a16="http://schemas.microsoft.com/office/drawing/2014/main" id="{7DC7A253-A5E0-8482-9AD1-75131A1B7F06}"/>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38" name="TextBox 137">
              <a:extLst>
                <a:ext uri="{FF2B5EF4-FFF2-40B4-BE49-F238E27FC236}">
                  <a16:creationId xmlns:a16="http://schemas.microsoft.com/office/drawing/2014/main" id="{FD6D0833-54B1-FAA2-8CD5-0AD6F822CB70}"/>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11</a:t>
              </a:r>
            </a:p>
          </p:txBody>
        </p:sp>
      </p:grpSp>
      <p:grpSp>
        <p:nvGrpSpPr>
          <p:cNvPr id="147" name="Group 146">
            <a:extLst>
              <a:ext uri="{FF2B5EF4-FFF2-40B4-BE49-F238E27FC236}">
                <a16:creationId xmlns:a16="http://schemas.microsoft.com/office/drawing/2014/main" id="{1610D573-E3FE-847A-65FB-A261B7B0B4D6}"/>
              </a:ext>
            </a:extLst>
          </p:cNvPr>
          <p:cNvGrpSpPr/>
          <p:nvPr/>
        </p:nvGrpSpPr>
        <p:grpSpPr>
          <a:xfrm>
            <a:off x="8088455" y="1163965"/>
            <a:ext cx="819970" cy="2225154"/>
            <a:chOff x="925616" y="1102458"/>
            <a:chExt cx="819970" cy="2225154"/>
          </a:xfrm>
        </p:grpSpPr>
        <p:grpSp>
          <p:nvGrpSpPr>
            <p:cNvPr id="148" name="Group 147">
              <a:extLst>
                <a:ext uri="{FF2B5EF4-FFF2-40B4-BE49-F238E27FC236}">
                  <a16:creationId xmlns:a16="http://schemas.microsoft.com/office/drawing/2014/main" id="{91A328F7-085D-11E2-6F51-4B9F3A62868A}"/>
                </a:ext>
              </a:extLst>
            </p:cNvPr>
            <p:cNvGrpSpPr/>
            <p:nvPr/>
          </p:nvGrpSpPr>
          <p:grpSpPr>
            <a:xfrm>
              <a:off x="925616" y="1333500"/>
              <a:ext cx="815544" cy="1994112"/>
              <a:chOff x="925616" y="1333500"/>
              <a:chExt cx="815544" cy="1994112"/>
            </a:xfrm>
          </p:grpSpPr>
          <p:sp>
            <p:nvSpPr>
              <p:cNvPr id="150" name="Rectangle 149">
                <a:extLst>
                  <a:ext uri="{FF2B5EF4-FFF2-40B4-BE49-F238E27FC236}">
                    <a16:creationId xmlns:a16="http://schemas.microsoft.com/office/drawing/2014/main" id="{C05E76E7-F72A-847E-74B0-18C8DB2F32C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745D0D03-5F6F-131B-7C41-27091B36825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2961712A-41EE-5B96-2715-B94421BB87F2}"/>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53" name="TextBox 152">
                <a:extLst>
                  <a:ext uri="{FF2B5EF4-FFF2-40B4-BE49-F238E27FC236}">
                    <a16:creationId xmlns:a16="http://schemas.microsoft.com/office/drawing/2014/main" id="{A7C87FE3-3F63-7CC1-6385-3AF2F7DA8E40}"/>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54" name="TextBox 153">
                <a:extLst>
                  <a:ext uri="{FF2B5EF4-FFF2-40B4-BE49-F238E27FC236}">
                    <a16:creationId xmlns:a16="http://schemas.microsoft.com/office/drawing/2014/main" id="{15EED316-FEDE-0128-69A1-82EB36EA8535}"/>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55" name="TextBox 154">
                <a:extLst>
                  <a:ext uri="{FF2B5EF4-FFF2-40B4-BE49-F238E27FC236}">
                    <a16:creationId xmlns:a16="http://schemas.microsoft.com/office/drawing/2014/main" id="{A0C6AF2E-F76E-45E5-6072-2458933B8797}"/>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156" name="TextBox 155">
                <a:extLst>
                  <a:ext uri="{FF2B5EF4-FFF2-40B4-BE49-F238E27FC236}">
                    <a16:creationId xmlns:a16="http://schemas.microsoft.com/office/drawing/2014/main" id="{399F519F-0341-7160-D59A-5700F188E3A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57" name="TextBox 156">
                <a:extLst>
                  <a:ext uri="{FF2B5EF4-FFF2-40B4-BE49-F238E27FC236}">
                    <a16:creationId xmlns:a16="http://schemas.microsoft.com/office/drawing/2014/main" id="{D75A5885-814F-F26B-A9F7-FB8B7E6F8E75}"/>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49" name="TextBox 148">
              <a:extLst>
                <a:ext uri="{FF2B5EF4-FFF2-40B4-BE49-F238E27FC236}">
                  <a16:creationId xmlns:a16="http://schemas.microsoft.com/office/drawing/2014/main" id="{75073308-F686-5FE5-AA6E-047FB669DA56}"/>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12</a:t>
              </a:r>
            </a:p>
          </p:txBody>
        </p:sp>
      </p:grpSp>
      <p:grpSp>
        <p:nvGrpSpPr>
          <p:cNvPr id="158" name="Group 157">
            <a:extLst>
              <a:ext uri="{FF2B5EF4-FFF2-40B4-BE49-F238E27FC236}">
                <a16:creationId xmlns:a16="http://schemas.microsoft.com/office/drawing/2014/main" id="{350F6432-D576-924A-43A6-5DAEF5ACC94C}"/>
              </a:ext>
            </a:extLst>
          </p:cNvPr>
          <p:cNvGrpSpPr/>
          <p:nvPr/>
        </p:nvGrpSpPr>
        <p:grpSpPr>
          <a:xfrm>
            <a:off x="8785673" y="1163965"/>
            <a:ext cx="819970" cy="2225154"/>
            <a:chOff x="925616" y="1102458"/>
            <a:chExt cx="819970" cy="2225154"/>
          </a:xfrm>
        </p:grpSpPr>
        <p:grpSp>
          <p:nvGrpSpPr>
            <p:cNvPr id="159" name="Group 158">
              <a:extLst>
                <a:ext uri="{FF2B5EF4-FFF2-40B4-BE49-F238E27FC236}">
                  <a16:creationId xmlns:a16="http://schemas.microsoft.com/office/drawing/2014/main" id="{F14D7638-17AC-236B-D9FA-481658167348}"/>
                </a:ext>
              </a:extLst>
            </p:cNvPr>
            <p:cNvGrpSpPr/>
            <p:nvPr/>
          </p:nvGrpSpPr>
          <p:grpSpPr>
            <a:xfrm>
              <a:off x="925616" y="1333500"/>
              <a:ext cx="815544" cy="1994112"/>
              <a:chOff x="925616" y="1333500"/>
              <a:chExt cx="815544" cy="1994112"/>
            </a:xfrm>
          </p:grpSpPr>
          <p:sp>
            <p:nvSpPr>
              <p:cNvPr id="161" name="Rectangle 160">
                <a:extLst>
                  <a:ext uri="{FF2B5EF4-FFF2-40B4-BE49-F238E27FC236}">
                    <a16:creationId xmlns:a16="http://schemas.microsoft.com/office/drawing/2014/main" id="{5F2C1051-E164-55D7-BBAB-630B102D0D6C}"/>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E6F8999-1CB3-266E-D95D-801AA541DAD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E615D38-A8F4-1CEE-071A-9ADDAC1B690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64" name="TextBox 163">
                <a:extLst>
                  <a:ext uri="{FF2B5EF4-FFF2-40B4-BE49-F238E27FC236}">
                    <a16:creationId xmlns:a16="http://schemas.microsoft.com/office/drawing/2014/main" id="{E91509D4-06ED-019A-743B-1E52AE24B65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65" name="TextBox 164">
                <a:extLst>
                  <a:ext uri="{FF2B5EF4-FFF2-40B4-BE49-F238E27FC236}">
                    <a16:creationId xmlns:a16="http://schemas.microsoft.com/office/drawing/2014/main" id="{59655945-B832-E67E-55ED-53119ADA1AC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66" name="TextBox 165">
                <a:extLst>
                  <a:ext uri="{FF2B5EF4-FFF2-40B4-BE49-F238E27FC236}">
                    <a16:creationId xmlns:a16="http://schemas.microsoft.com/office/drawing/2014/main" id="{C3414ED5-F4D0-665E-1FC1-089B539C9B5A}"/>
                  </a:ext>
                </a:extLst>
              </p:cNvPr>
              <p:cNvSpPr txBox="1"/>
              <p:nvPr/>
            </p:nvSpPr>
            <p:spPr>
              <a:xfrm rot="19641543">
                <a:off x="1076400" y="2677396"/>
                <a:ext cx="482824" cy="338554"/>
              </a:xfrm>
              <a:prstGeom prst="rect">
                <a:avLst/>
              </a:prstGeom>
              <a:noFill/>
            </p:spPr>
            <p:txBody>
              <a:bodyPr wrap="none" rtlCol="0">
                <a:spAutoFit/>
              </a:bodyPr>
              <a:lstStyle/>
              <a:p>
                <a:r>
                  <a:rPr lang="en-US" sz="1600" b="1" dirty="0">
                    <a:solidFill>
                      <a:srgbClr val="C00000"/>
                    </a:solidFill>
                  </a:rPr>
                  <a:t>Lab</a:t>
                </a:r>
              </a:p>
            </p:txBody>
          </p:sp>
          <p:sp>
            <p:nvSpPr>
              <p:cNvPr id="167" name="TextBox 166">
                <a:extLst>
                  <a:ext uri="{FF2B5EF4-FFF2-40B4-BE49-F238E27FC236}">
                    <a16:creationId xmlns:a16="http://schemas.microsoft.com/office/drawing/2014/main" id="{2E0869F7-2780-12E6-EAE8-F438129DEFA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68" name="TextBox 167">
                <a:extLst>
                  <a:ext uri="{FF2B5EF4-FFF2-40B4-BE49-F238E27FC236}">
                    <a16:creationId xmlns:a16="http://schemas.microsoft.com/office/drawing/2014/main" id="{8F263283-4B7E-981A-CC78-8C31BAFF99A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60" name="TextBox 159">
              <a:extLst>
                <a:ext uri="{FF2B5EF4-FFF2-40B4-BE49-F238E27FC236}">
                  <a16:creationId xmlns:a16="http://schemas.microsoft.com/office/drawing/2014/main" id="{2D589118-1488-3373-4C42-89757C8CAF09}"/>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13</a:t>
              </a:r>
            </a:p>
          </p:txBody>
        </p:sp>
      </p:grpSp>
      <p:grpSp>
        <p:nvGrpSpPr>
          <p:cNvPr id="169" name="Group 168">
            <a:extLst>
              <a:ext uri="{FF2B5EF4-FFF2-40B4-BE49-F238E27FC236}">
                <a16:creationId xmlns:a16="http://schemas.microsoft.com/office/drawing/2014/main" id="{6A04A014-B06A-E494-EBBF-2DC1A1A781B2}"/>
              </a:ext>
            </a:extLst>
          </p:cNvPr>
          <p:cNvGrpSpPr/>
          <p:nvPr/>
        </p:nvGrpSpPr>
        <p:grpSpPr>
          <a:xfrm>
            <a:off x="9482891" y="1163965"/>
            <a:ext cx="819970" cy="2225154"/>
            <a:chOff x="925616" y="1102458"/>
            <a:chExt cx="819970" cy="2225154"/>
          </a:xfrm>
        </p:grpSpPr>
        <p:grpSp>
          <p:nvGrpSpPr>
            <p:cNvPr id="170" name="Group 169">
              <a:extLst>
                <a:ext uri="{FF2B5EF4-FFF2-40B4-BE49-F238E27FC236}">
                  <a16:creationId xmlns:a16="http://schemas.microsoft.com/office/drawing/2014/main" id="{268DFCE7-415D-7BDD-6250-4C652A9DED31}"/>
                </a:ext>
              </a:extLst>
            </p:cNvPr>
            <p:cNvGrpSpPr/>
            <p:nvPr/>
          </p:nvGrpSpPr>
          <p:grpSpPr>
            <a:xfrm>
              <a:off x="925616" y="1333500"/>
              <a:ext cx="815544" cy="1994112"/>
              <a:chOff x="925616" y="1333500"/>
              <a:chExt cx="815544" cy="1994112"/>
            </a:xfrm>
          </p:grpSpPr>
          <p:sp>
            <p:nvSpPr>
              <p:cNvPr id="172" name="Rectangle 171">
                <a:extLst>
                  <a:ext uri="{FF2B5EF4-FFF2-40B4-BE49-F238E27FC236}">
                    <a16:creationId xmlns:a16="http://schemas.microsoft.com/office/drawing/2014/main" id="{0FECDFA3-79F6-9A05-ED45-300C25584EA0}"/>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C3358F3-EDC6-8021-C9C5-24E324D057C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EABF101C-80B3-001D-0F0E-E7609679D4C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75" name="TextBox 174">
                <a:extLst>
                  <a:ext uri="{FF2B5EF4-FFF2-40B4-BE49-F238E27FC236}">
                    <a16:creationId xmlns:a16="http://schemas.microsoft.com/office/drawing/2014/main" id="{3193D851-CEB4-9C1F-3303-AF6BDB34444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76" name="TextBox 175">
                <a:extLst>
                  <a:ext uri="{FF2B5EF4-FFF2-40B4-BE49-F238E27FC236}">
                    <a16:creationId xmlns:a16="http://schemas.microsoft.com/office/drawing/2014/main" id="{F8A765F1-60E2-B696-B7AB-F0FDBFA1008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77" name="TextBox 176">
                <a:extLst>
                  <a:ext uri="{FF2B5EF4-FFF2-40B4-BE49-F238E27FC236}">
                    <a16:creationId xmlns:a16="http://schemas.microsoft.com/office/drawing/2014/main" id="{7CDF2874-5049-1161-0F95-D09C23BFA409}"/>
                  </a:ext>
                </a:extLst>
              </p:cNvPr>
              <p:cNvSpPr txBox="1"/>
              <p:nvPr/>
            </p:nvSpPr>
            <p:spPr>
              <a:xfrm rot="19641543">
                <a:off x="1085928" y="2691688"/>
                <a:ext cx="482824" cy="338554"/>
              </a:xfrm>
              <a:prstGeom prst="rect">
                <a:avLst/>
              </a:prstGeom>
              <a:noFill/>
            </p:spPr>
            <p:txBody>
              <a:bodyPr wrap="none" rtlCol="0">
                <a:spAutoFit/>
              </a:bodyPr>
              <a:lstStyle/>
              <a:p>
                <a:r>
                  <a:rPr lang="en-US" sz="1600" b="1" dirty="0">
                    <a:solidFill>
                      <a:srgbClr val="C00000"/>
                    </a:solidFill>
                  </a:rPr>
                  <a:t>Lab</a:t>
                </a:r>
              </a:p>
            </p:txBody>
          </p:sp>
          <p:sp>
            <p:nvSpPr>
              <p:cNvPr id="178" name="TextBox 177">
                <a:extLst>
                  <a:ext uri="{FF2B5EF4-FFF2-40B4-BE49-F238E27FC236}">
                    <a16:creationId xmlns:a16="http://schemas.microsoft.com/office/drawing/2014/main" id="{A0F7211F-01AA-2185-F3A2-960471C2335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79" name="TextBox 178">
                <a:extLst>
                  <a:ext uri="{FF2B5EF4-FFF2-40B4-BE49-F238E27FC236}">
                    <a16:creationId xmlns:a16="http://schemas.microsoft.com/office/drawing/2014/main" id="{4E5653BD-DF4B-7BA7-D0ED-0116CC5AE3E8}"/>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71" name="TextBox 170">
              <a:extLst>
                <a:ext uri="{FF2B5EF4-FFF2-40B4-BE49-F238E27FC236}">
                  <a16:creationId xmlns:a16="http://schemas.microsoft.com/office/drawing/2014/main" id="{B649D8CE-072D-65C6-C563-94D725BE2E34}"/>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14</a:t>
              </a:r>
            </a:p>
          </p:txBody>
        </p:sp>
      </p:grpSp>
      <p:grpSp>
        <p:nvGrpSpPr>
          <p:cNvPr id="180" name="Group 179">
            <a:extLst>
              <a:ext uri="{FF2B5EF4-FFF2-40B4-BE49-F238E27FC236}">
                <a16:creationId xmlns:a16="http://schemas.microsoft.com/office/drawing/2014/main" id="{7B26550D-A2DE-720F-2F17-73025F442D28}"/>
              </a:ext>
            </a:extLst>
          </p:cNvPr>
          <p:cNvGrpSpPr/>
          <p:nvPr/>
        </p:nvGrpSpPr>
        <p:grpSpPr>
          <a:xfrm>
            <a:off x="10180109" y="1163965"/>
            <a:ext cx="819970" cy="2225154"/>
            <a:chOff x="925616" y="1102458"/>
            <a:chExt cx="819970" cy="2225154"/>
          </a:xfrm>
        </p:grpSpPr>
        <p:grpSp>
          <p:nvGrpSpPr>
            <p:cNvPr id="181" name="Group 180">
              <a:extLst>
                <a:ext uri="{FF2B5EF4-FFF2-40B4-BE49-F238E27FC236}">
                  <a16:creationId xmlns:a16="http://schemas.microsoft.com/office/drawing/2014/main" id="{66F17690-426C-70ED-3B5B-2528E7408321}"/>
                </a:ext>
              </a:extLst>
            </p:cNvPr>
            <p:cNvGrpSpPr/>
            <p:nvPr/>
          </p:nvGrpSpPr>
          <p:grpSpPr>
            <a:xfrm>
              <a:off x="925616" y="1333500"/>
              <a:ext cx="815544" cy="1994112"/>
              <a:chOff x="925616" y="1333500"/>
              <a:chExt cx="815544" cy="1994112"/>
            </a:xfrm>
          </p:grpSpPr>
          <p:sp>
            <p:nvSpPr>
              <p:cNvPr id="183" name="Rectangle 182">
                <a:extLst>
                  <a:ext uri="{FF2B5EF4-FFF2-40B4-BE49-F238E27FC236}">
                    <a16:creationId xmlns:a16="http://schemas.microsoft.com/office/drawing/2014/main" id="{41B75A0B-EA63-EBE0-6871-915F71AC3C2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9A3443C-5925-12EF-8EE0-5CD81C56A2BD}"/>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2CBA5246-56AD-E6C8-39A9-F1034E39194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86" name="TextBox 185">
                <a:extLst>
                  <a:ext uri="{FF2B5EF4-FFF2-40B4-BE49-F238E27FC236}">
                    <a16:creationId xmlns:a16="http://schemas.microsoft.com/office/drawing/2014/main" id="{8F5E8353-B338-9B1C-90AC-95D69474D4F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87" name="TextBox 186">
                <a:extLst>
                  <a:ext uri="{FF2B5EF4-FFF2-40B4-BE49-F238E27FC236}">
                    <a16:creationId xmlns:a16="http://schemas.microsoft.com/office/drawing/2014/main" id="{4665A528-FA81-52A2-9A23-EEFBD221305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88" name="TextBox 187">
                <a:extLst>
                  <a:ext uri="{FF2B5EF4-FFF2-40B4-BE49-F238E27FC236}">
                    <a16:creationId xmlns:a16="http://schemas.microsoft.com/office/drawing/2014/main" id="{72C1B2D5-07CC-DE3E-D3BF-19A635255CD3}"/>
                  </a:ext>
                </a:extLst>
              </p:cNvPr>
              <p:cNvSpPr txBox="1"/>
              <p:nvPr/>
            </p:nvSpPr>
            <p:spPr>
              <a:xfrm rot="19641543">
                <a:off x="1091974" y="2667209"/>
                <a:ext cx="482824" cy="338554"/>
              </a:xfrm>
              <a:prstGeom prst="rect">
                <a:avLst/>
              </a:prstGeom>
              <a:noFill/>
            </p:spPr>
            <p:txBody>
              <a:bodyPr wrap="none" rtlCol="0">
                <a:spAutoFit/>
              </a:bodyPr>
              <a:lstStyle/>
              <a:p>
                <a:r>
                  <a:rPr lang="en-US" sz="1600" b="1" dirty="0">
                    <a:solidFill>
                      <a:srgbClr val="C00000"/>
                    </a:solidFill>
                  </a:rPr>
                  <a:t>Lab</a:t>
                </a:r>
              </a:p>
            </p:txBody>
          </p:sp>
          <p:sp>
            <p:nvSpPr>
              <p:cNvPr id="189" name="TextBox 188">
                <a:extLst>
                  <a:ext uri="{FF2B5EF4-FFF2-40B4-BE49-F238E27FC236}">
                    <a16:creationId xmlns:a16="http://schemas.microsoft.com/office/drawing/2014/main" id="{791EE183-85C6-BE80-70D1-2D933693DBD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90" name="TextBox 189">
                <a:extLst>
                  <a:ext uri="{FF2B5EF4-FFF2-40B4-BE49-F238E27FC236}">
                    <a16:creationId xmlns:a16="http://schemas.microsoft.com/office/drawing/2014/main" id="{A94D01F7-B4EA-39BE-0183-36C1720239D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82" name="TextBox 181">
              <a:extLst>
                <a:ext uri="{FF2B5EF4-FFF2-40B4-BE49-F238E27FC236}">
                  <a16:creationId xmlns:a16="http://schemas.microsoft.com/office/drawing/2014/main" id="{CDDE7964-F33E-BAAF-3EE9-1FF9D3F1555A}"/>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15</a:t>
              </a:r>
            </a:p>
          </p:txBody>
        </p:sp>
      </p:grpSp>
      <p:grpSp>
        <p:nvGrpSpPr>
          <p:cNvPr id="191" name="Group 190">
            <a:extLst>
              <a:ext uri="{FF2B5EF4-FFF2-40B4-BE49-F238E27FC236}">
                <a16:creationId xmlns:a16="http://schemas.microsoft.com/office/drawing/2014/main" id="{D2757C3E-DFD8-C7D1-BC64-6FF3066BD538}"/>
              </a:ext>
            </a:extLst>
          </p:cNvPr>
          <p:cNvGrpSpPr/>
          <p:nvPr/>
        </p:nvGrpSpPr>
        <p:grpSpPr>
          <a:xfrm>
            <a:off x="10877331" y="1163965"/>
            <a:ext cx="819970" cy="2225154"/>
            <a:chOff x="925616" y="1102458"/>
            <a:chExt cx="819970" cy="2225154"/>
          </a:xfrm>
        </p:grpSpPr>
        <p:grpSp>
          <p:nvGrpSpPr>
            <p:cNvPr id="192" name="Group 191">
              <a:extLst>
                <a:ext uri="{FF2B5EF4-FFF2-40B4-BE49-F238E27FC236}">
                  <a16:creationId xmlns:a16="http://schemas.microsoft.com/office/drawing/2014/main" id="{85E61929-6D8B-ECCF-BE77-7CA9C5E234D7}"/>
                </a:ext>
              </a:extLst>
            </p:cNvPr>
            <p:cNvGrpSpPr/>
            <p:nvPr/>
          </p:nvGrpSpPr>
          <p:grpSpPr>
            <a:xfrm>
              <a:off x="925616" y="1333500"/>
              <a:ext cx="815544" cy="1994112"/>
              <a:chOff x="925616" y="1333500"/>
              <a:chExt cx="815544" cy="1994112"/>
            </a:xfrm>
          </p:grpSpPr>
          <p:sp>
            <p:nvSpPr>
              <p:cNvPr id="194" name="Rectangle 193">
                <a:extLst>
                  <a:ext uri="{FF2B5EF4-FFF2-40B4-BE49-F238E27FC236}">
                    <a16:creationId xmlns:a16="http://schemas.microsoft.com/office/drawing/2014/main" id="{05977E55-BFF7-BB44-2A4A-6FE472B6C66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51ECBE43-554B-B94A-7EDC-14ABC7FCF4A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B0EA662B-519E-94CF-8A36-81AEB8B3625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97" name="TextBox 196">
                <a:extLst>
                  <a:ext uri="{FF2B5EF4-FFF2-40B4-BE49-F238E27FC236}">
                    <a16:creationId xmlns:a16="http://schemas.microsoft.com/office/drawing/2014/main" id="{2344822E-205B-12A3-5E09-A767B1120ACE}"/>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98" name="TextBox 197">
                <a:extLst>
                  <a:ext uri="{FF2B5EF4-FFF2-40B4-BE49-F238E27FC236}">
                    <a16:creationId xmlns:a16="http://schemas.microsoft.com/office/drawing/2014/main" id="{677A6D02-C0F1-F79D-BD55-40256A0AFD2C}"/>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99" name="TextBox 198">
                <a:extLst>
                  <a:ext uri="{FF2B5EF4-FFF2-40B4-BE49-F238E27FC236}">
                    <a16:creationId xmlns:a16="http://schemas.microsoft.com/office/drawing/2014/main" id="{514B7E0D-E0FF-4F4A-8007-FF137284AFCB}"/>
                  </a:ext>
                </a:extLst>
              </p:cNvPr>
              <p:cNvSpPr txBox="1"/>
              <p:nvPr/>
            </p:nvSpPr>
            <p:spPr>
              <a:xfrm rot="19641543">
                <a:off x="1082336" y="2681496"/>
                <a:ext cx="482824" cy="338554"/>
              </a:xfrm>
              <a:prstGeom prst="rect">
                <a:avLst/>
              </a:prstGeom>
              <a:noFill/>
            </p:spPr>
            <p:txBody>
              <a:bodyPr wrap="none" rtlCol="0">
                <a:spAutoFit/>
              </a:bodyPr>
              <a:lstStyle/>
              <a:p>
                <a:r>
                  <a:rPr lang="en-US" sz="1600" b="1" dirty="0">
                    <a:solidFill>
                      <a:srgbClr val="C00000"/>
                    </a:solidFill>
                  </a:rPr>
                  <a:t>Lab</a:t>
                </a:r>
              </a:p>
            </p:txBody>
          </p:sp>
          <p:sp>
            <p:nvSpPr>
              <p:cNvPr id="200" name="TextBox 199">
                <a:extLst>
                  <a:ext uri="{FF2B5EF4-FFF2-40B4-BE49-F238E27FC236}">
                    <a16:creationId xmlns:a16="http://schemas.microsoft.com/office/drawing/2014/main" id="{7878F7CF-8E73-FDBD-AE7D-059670630C1C}"/>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01" name="TextBox 200">
                <a:extLst>
                  <a:ext uri="{FF2B5EF4-FFF2-40B4-BE49-F238E27FC236}">
                    <a16:creationId xmlns:a16="http://schemas.microsoft.com/office/drawing/2014/main" id="{C9E06889-D992-DC1E-D3FB-B0AF0725225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93" name="TextBox 192">
              <a:extLst>
                <a:ext uri="{FF2B5EF4-FFF2-40B4-BE49-F238E27FC236}">
                  <a16:creationId xmlns:a16="http://schemas.microsoft.com/office/drawing/2014/main" id="{5D997BEB-7135-20C0-E669-8E7A5C328BDA}"/>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16</a:t>
              </a:r>
            </a:p>
          </p:txBody>
        </p:sp>
      </p:grpSp>
      <p:sp>
        <p:nvSpPr>
          <p:cNvPr id="202" name="TextBox 201">
            <a:extLst>
              <a:ext uri="{FF2B5EF4-FFF2-40B4-BE49-F238E27FC236}">
                <a16:creationId xmlns:a16="http://schemas.microsoft.com/office/drawing/2014/main" id="{AE86BBC1-54C4-31CD-4195-BBB167948F6D}"/>
              </a:ext>
            </a:extLst>
          </p:cNvPr>
          <p:cNvSpPr txBox="1"/>
          <p:nvPr/>
        </p:nvSpPr>
        <p:spPr>
          <a:xfrm rot="19641543">
            <a:off x="3915567" y="3536089"/>
            <a:ext cx="773738" cy="338554"/>
          </a:xfrm>
          <a:prstGeom prst="rect">
            <a:avLst/>
          </a:prstGeom>
          <a:noFill/>
        </p:spPr>
        <p:txBody>
          <a:bodyPr wrap="none" rtlCol="0">
            <a:spAutoFit/>
          </a:bodyPr>
          <a:lstStyle/>
          <a:p>
            <a:r>
              <a:rPr lang="en-US" sz="1600" b="1" dirty="0">
                <a:solidFill>
                  <a:srgbClr val="C00000"/>
                </a:solidFill>
              </a:rPr>
              <a:t>Test #1</a:t>
            </a:r>
          </a:p>
        </p:txBody>
      </p:sp>
      <p:sp>
        <p:nvSpPr>
          <p:cNvPr id="203" name="TextBox 202">
            <a:extLst>
              <a:ext uri="{FF2B5EF4-FFF2-40B4-BE49-F238E27FC236}">
                <a16:creationId xmlns:a16="http://schemas.microsoft.com/office/drawing/2014/main" id="{34096DC5-98D0-BA34-5D5C-A6F20AD754D4}"/>
              </a:ext>
            </a:extLst>
          </p:cNvPr>
          <p:cNvSpPr txBox="1"/>
          <p:nvPr/>
        </p:nvSpPr>
        <p:spPr>
          <a:xfrm rot="19641543">
            <a:off x="7332485" y="3536089"/>
            <a:ext cx="773738" cy="338554"/>
          </a:xfrm>
          <a:prstGeom prst="rect">
            <a:avLst/>
          </a:prstGeom>
          <a:noFill/>
        </p:spPr>
        <p:txBody>
          <a:bodyPr wrap="none" rtlCol="0">
            <a:spAutoFit/>
          </a:bodyPr>
          <a:lstStyle/>
          <a:p>
            <a:r>
              <a:rPr lang="en-US" sz="1600" b="1" dirty="0">
                <a:solidFill>
                  <a:srgbClr val="C00000"/>
                </a:solidFill>
              </a:rPr>
              <a:t>Test #2</a:t>
            </a:r>
          </a:p>
        </p:txBody>
      </p:sp>
      <p:sp>
        <p:nvSpPr>
          <p:cNvPr id="204" name="TextBox 203">
            <a:extLst>
              <a:ext uri="{FF2B5EF4-FFF2-40B4-BE49-F238E27FC236}">
                <a16:creationId xmlns:a16="http://schemas.microsoft.com/office/drawing/2014/main" id="{9DC6907F-B879-54E3-0253-E762C08B0C2D}"/>
              </a:ext>
            </a:extLst>
          </p:cNvPr>
          <p:cNvSpPr txBox="1"/>
          <p:nvPr/>
        </p:nvSpPr>
        <p:spPr>
          <a:xfrm rot="19641543">
            <a:off x="10927163" y="3486598"/>
            <a:ext cx="590226" cy="338554"/>
          </a:xfrm>
          <a:prstGeom prst="rect">
            <a:avLst/>
          </a:prstGeom>
          <a:noFill/>
        </p:spPr>
        <p:txBody>
          <a:bodyPr wrap="none" rtlCol="0">
            <a:spAutoFit/>
          </a:bodyPr>
          <a:lstStyle/>
          <a:p>
            <a:r>
              <a:rPr lang="en-US" sz="1600" b="1" dirty="0">
                <a:solidFill>
                  <a:srgbClr val="C00000"/>
                </a:solidFill>
              </a:rPr>
              <a:t>Final</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29989" y="115322"/>
            <a:ext cx="6540428" cy="584775"/>
          </a:xfrm>
          <a:prstGeom prst="rect">
            <a:avLst/>
          </a:prstGeom>
          <a:noFill/>
        </p:spPr>
        <p:txBody>
          <a:bodyPr wrap="square" rtlCol="0">
            <a:spAutoFit/>
          </a:bodyPr>
          <a:lstStyle/>
          <a:p>
            <a:r>
              <a:rPr lang="en-US" sz="3200" dirty="0">
                <a:solidFill>
                  <a:srgbClr val="0070C0"/>
                </a:solidFill>
              </a:rPr>
              <a:t>Traditional PLC Course Schedule:</a:t>
            </a:r>
          </a:p>
        </p:txBody>
      </p:sp>
      <p:sp>
        <p:nvSpPr>
          <p:cNvPr id="4" name="TextBox 3">
            <a:extLst>
              <a:ext uri="{FF2B5EF4-FFF2-40B4-BE49-F238E27FC236}">
                <a16:creationId xmlns:a16="http://schemas.microsoft.com/office/drawing/2014/main" id="{B36F53E3-94A8-B1F4-2896-6E0D330AB92E}"/>
              </a:ext>
            </a:extLst>
          </p:cNvPr>
          <p:cNvSpPr txBox="1"/>
          <p:nvPr/>
        </p:nvSpPr>
        <p:spPr>
          <a:xfrm>
            <a:off x="581601" y="4149349"/>
            <a:ext cx="10070386" cy="830997"/>
          </a:xfrm>
          <a:prstGeom prst="rect">
            <a:avLst/>
          </a:prstGeom>
          <a:noFill/>
        </p:spPr>
        <p:txBody>
          <a:bodyPr wrap="none" rtlCol="0">
            <a:spAutoFit/>
          </a:bodyPr>
          <a:lstStyle/>
          <a:p>
            <a:r>
              <a:rPr lang="en-US" sz="2400" dirty="0">
                <a:solidFill>
                  <a:srgbClr val="C00000"/>
                </a:solidFill>
              </a:rPr>
              <a:t>ET 2440 Industrial Control Systems</a:t>
            </a:r>
          </a:p>
          <a:p>
            <a:r>
              <a:rPr lang="en-US" sz="2400" dirty="0">
                <a:solidFill>
                  <a:srgbClr val="C00000"/>
                </a:solidFill>
              </a:rPr>
              <a:t>4 Cr. Hr., 128 contact hours (2 hrs. </a:t>
            </a:r>
            <a:r>
              <a:rPr lang="en-US" sz="2400" dirty="0" err="1">
                <a:solidFill>
                  <a:srgbClr val="C00000"/>
                </a:solidFill>
              </a:rPr>
              <a:t>Lec</a:t>
            </a:r>
            <a:r>
              <a:rPr lang="en-US" sz="2400" dirty="0">
                <a:solidFill>
                  <a:srgbClr val="C00000"/>
                </a:solidFill>
              </a:rPr>
              <a:t>. &amp; 6 hrs. Lab/week for 16 weeks)</a:t>
            </a:r>
          </a:p>
        </p:txBody>
      </p:sp>
      <p:sp>
        <p:nvSpPr>
          <p:cNvPr id="5" name="TextBox 4">
            <a:extLst>
              <a:ext uri="{FF2B5EF4-FFF2-40B4-BE49-F238E27FC236}">
                <a16:creationId xmlns:a16="http://schemas.microsoft.com/office/drawing/2014/main" id="{4CF4844C-F98C-0332-962C-5F8CAA1240A2}"/>
              </a:ext>
            </a:extLst>
          </p:cNvPr>
          <p:cNvSpPr txBox="1"/>
          <p:nvPr/>
        </p:nvSpPr>
        <p:spPr>
          <a:xfrm>
            <a:off x="547747" y="5144201"/>
            <a:ext cx="8705075" cy="461665"/>
          </a:xfrm>
          <a:prstGeom prst="rect">
            <a:avLst/>
          </a:prstGeom>
          <a:noFill/>
        </p:spPr>
        <p:txBody>
          <a:bodyPr wrap="none" rtlCol="0">
            <a:spAutoFit/>
          </a:bodyPr>
          <a:lstStyle/>
          <a:p>
            <a:r>
              <a:rPr lang="en-US" sz="2400" dirty="0">
                <a:solidFill>
                  <a:srgbClr val="C00000"/>
                </a:solidFill>
              </a:rPr>
              <a:t>Students &amp; Faculty make 32 trips to campus for this semester course</a:t>
            </a:r>
          </a:p>
        </p:txBody>
      </p:sp>
      <p:sp>
        <p:nvSpPr>
          <p:cNvPr id="6" name="TextBox 5">
            <a:extLst>
              <a:ext uri="{FF2B5EF4-FFF2-40B4-BE49-F238E27FC236}">
                <a16:creationId xmlns:a16="http://schemas.microsoft.com/office/drawing/2014/main" id="{262BD983-380A-0575-19EC-0364BAC38D2D}"/>
              </a:ext>
            </a:extLst>
          </p:cNvPr>
          <p:cNvSpPr txBox="1"/>
          <p:nvPr/>
        </p:nvSpPr>
        <p:spPr>
          <a:xfrm>
            <a:off x="567361" y="5694035"/>
            <a:ext cx="9314281" cy="461665"/>
          </a:xfrm>
          <a:prstGeom prst="rect">
            <a:avLst/>
          </a:prstGeom>
          <a:noFill/>
        </p:spPr>
        <p:txBody>
          <a:bodyPr wrap="none" rtlCol="0">
            <a:spAutoFit/>
          </a:bodyPr>
          <a:lstStyle/>
          <a:p>
            <a:r>
              <a:rPr lang="en-US" sz="2400" dirty="0">
                <a:solidFill>
                  <a:srgbClr val="C00000"/>
                </a:solidFill>
              </a:rPr>
              <a:t>3 Written or Online Knowledge-based Assessments, and possibly projects</a:t>
            </a:r>
          </a:p>
        </p:txBody>
      </p:sp>
      <p:sp>
        <p:nvSpPr>
          <p:cNvPr id="3" name="TextBox 2">
            <a:extLst>
              <a:ext uri="{FF2B5EF4-FFF2-40B4-BE49-F238E27FC236}">
                <a16:creationId xmlns:a16="http://schemas.microsoft.com/office/drawing/2014/main" id="{9921D666-111F-AB2F-B3C2-6A33420D39BF}"/>
              </a:ext>
            </a:extLst>
          </p:cNvPr>
          <p:cNvSpPr txBox="1"/>
          <p:nvPr/>
        </p:nvSpPr>
        <p:spPr>
          <a:xfrm>
            <a:off x="567361" y="6248473"/>
            <a:ext cx="3622915" cy="461665"/>
          </a:xfrm>
          <a:prstGeom prst="rect">
            <a:avLst/>
          </a:prstGeom>
          <a:noFill/>
        </p:spPr>
        <p:txBody>
          <a:bodyPr wrap="none" rtlCol="0">
            <a:spAutoFit/>
          </a:bodyPr>
          <a:lstStyle/>
          <a:p>
            <a:r>
              <a:rPr lang="en-US" sz="2400" dirty="0">
                <a:solidFill>
                  <a:srgbClr val="C00000"/>
                </a:solidFill>
              </a:rPr>
              <a:t>Pace is set by the Instructor</a:t>
            </a:r>
          </a:p>
        </p:txBody>
      </p:sp>
      <p:sp>
        <p:nvSpPr>
          <p:cNvPr id="7" name="Rectangle 6">
            <a:extLst>
              <a:ext uri="{FF2B5EF4-FFF2-40B4-BE49-F238E27FC236}">
                <a16:creationId xmlns:a16="http://schemas.microsoft.com/office/drawing/2014/main" id="{B2E53E2D-0ED9-92DF-70BA-9E12E2DDF0C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271;g5cbcf68ca2_0_7">
            <a:extLst>
              <a:ext uri="{FF2B5EF4-FFF2-40B4-BE49-F238E27FC236}">
                <a16:creationId xmlns:a16="http://schemas.microsoft.com/office/drawing/2014/main" id="{D154ABBC-1C54-BD43-77EA-0829B9523903}"/>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067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198002CD-956D-968C-C406-1EFC10BF622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3" name="Google Shape;271;g5cbcf68ca2_0_7">
            <a:extLst>
              <a:ext uri="{FF2B5EF4-FFF2-40B4-BE49-F238E27FC236}">
                <a16:creationId xmlns:a16="http://schemas.microsoft.com/office/drawing/2014/main" id="{CEFDB3B2-2BA7-73F6-8ECB-570D5227CA81}"/>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168" y="63845"/>
            <a:ext cx="5884820" cy="584775"/>
          </a:xfrm>
          <a:prstGeom prst="rect">
            <a:avLst/>
          </a:prstGeom>
          <a:noFill/>
        </p:spPr>
        <p:txBody>
          <a:bodyPr wrap="square" rtlCol="0">
            <a:spAutoFit/>
          </a:bodyPr>
          <a:lstStyle/>
          <a:p>
            <a:r>
              <a:rPr lang="en-US" sz="3200" dirty="0">
                <a:solidFill>
                  <a:srgbClr val="0070C0"/>
                </a:solidFill>
              </a:rPr>
              <a:t>Traditional PLC Course Pacing:</a:t>
            </a:r>
          </a:p>
        </p:txBody>
      </p:sp>
      <p:pic>
        <p:nvPicPr>
          <p:cNvPr id="4" name="Picture 3">
            <a:extLst>
              <a:ext uri="{FF2B5EF4-FFF2-40B4-BE49-F238E27FC236}">
                <a16:creationId xmlns:a16="http://schemas.microsoft.com/office/drawing/2014/main" id="{3147BD43-1D3E-6577-E09D-0068635659AB}"/>
              </a:ext>
            </a:extLst>
          </p:cNvPr>
          <p:cNvPicPr>
            <a:picLocks noChangeAspect="1"/>
          </p:cNvPicPr>
          <p:nvPr/>
        </p:nvPicPr>
        <p:blipFill>
          <a:blip r:embed="rId3"/>
          <a:stretch>
            <a:fillRect/>
          </a:stretch>
        </p:blipFill>
        <p:spPr>
          <a:xfrm>
            <a:off x="251504" y="1329876"/>
            <a:ext cx="11649979" cy="5118632"/>
          </a:xfrm>
          <a:prstGeom prst="rect">
            <a:avLst/>
          </a:prstGeom>
        </p:spPr>
      </p:pic>
      <p:sp>
        <p:nvSpPr>
          <p:cNvPr id="5" name="TextBox 4">
            <a:extLst>
              <a:ext uri="{FF2B5EF4-FFF2-40B4-BE49-F238E27FC236}">
                <a16:creationId xmlns:a16="http://schemas.microsoft.com/office/drawing/2014/main" id="{E2C35E51-14B2-B79E-F24A-762628F54F54}"/>
              </a:ext>
            </a:extLst>
          </p:cNvPr>
          <p:cNvSpPr txBox="1"/>
          <p:nvPr/>
        </p:nvSpPr>
        <p:spPr>
          <a:xfrm>
            <a:off x="5007551" y="4018094"/>
            <a:ext cx="4211211" cy="461665"/>
          </a:xfrm>
          <a:prstGeom prst="rect">
            <a:avLst/>
          </a:prstGeom>
          <a:noFill/>
        </p:spPr>
        <p:txBody>
          <a:bodyPr wrap="square" rtlCol="0">
            <a:spAutoFit/>
          </a:bodyPr>
          <a:lstStyle/>
          <a:p>
            <a:r>
              <a:rPr lang="en-US" sz="2400" dirty="0">
                <a:solidFill>
                  <a:srgbClr val="C00000"/>
                </a:solidFill>
              </a:rPr>
              <a:t>Pace is set by the Instructor</a:t>
            </a:r>
          </a:p>
        </p:txBody>
      </p:sp>
      <p:sp>
        <p:nvSpPr>
          <p:cNvPr id="6" name="TextBox 5">
            <a:extLst>
              <a:ext uri="{FF2B5EF4-FFF2-40B4-BE49-F238E27FC236}">
                <a16:creationId xmlns:a16="http://schemas.microsoft.com/office/drawing/2014/main" id="{28AFF0D7-62B9-ECC7-CD25-12F3DC87927C}"/>
              </a:ext>
            </a:extLst>
          </p:cNvPr>
          <p:cNvSpPr txBox="1"/>
          <p:nvPr/>
        </p:nvSpPr>
        <p:spPr>
          <a:xfrm>
            <a:off x="5007551" y="4749478"/>
            <a:ext cx="4958834" cy="461665"/>
          </a:xfrm>
          <a:prstGeom prst="rect">
            <a:avLst/>
          </a:prstGeom>
          <a:noFill/>
        </p:spPr>
        <p:txBody>
          <a:bodyPr wrap="square" rtlCol="0">
            <a:spAutoFit/>
          </a:bodyPr>
          <a:lstStyle/>
          <a:p>
            <a:r>
              <a:rPr lang="en-US" sz="2400" dirty="0">
                <a:solidFill>
                  <a:srgbClr val="C00000"/>
                </a:solidFill>
              </a:rPr>
              <a:t>Pace is the same with all students</a:t>
            </a:r>
          </a:p>
        </p:txBody>
      </p:sp>
      <p:sp>
        <p:nvSpPr>
          <p:cNvPr id="7" name="TextBox 6">
            <a:extLst>
              <a:ext uri="{FF2B5EF4-FFF2-40B4-BE49-F238E27FC236}">
                <a16:creationId xmlns:a16="http://schemas.microsoft.com/office/drawing/2014/main" id="{F7EA1038-AF33-05C1-B818-8695DEDD2F8D}"/>
              </a:ext>
            </a:extLst>
          </p:cNvPr>
          <p:cNvSpPr txBox="1"/>
          <p:nvPr/>
        </p:nvSpPr>
        <p:spPr>
          <a:xfrm>
            <a:off x="5007550" y="5480862"/>
            <a:ext cx="4084692" cy="461665"/>
          </a:xfrm>
          <a:prstGeom prst="rect">
            <a:avLst/>
          </a:prstGeom>
          <a:noFill/>
        </p:spPr>
        <p:txBody>
          <a:bodyPr wrap="square" rtlCol="0">
            <a:spAutoFit/>
          </a:bodyPr>
          <a:lstStyle/>
          <a:p>
            <a:r>
              <a:rPr lang="en-US" sz="2400" dirty="0">
                <a:solidFill>
                  <a:srgbClr val="C00000"/>
                </a:solidFill>
              </a:rPr>
              <a:t>Learning/Grade is variable</a:t>
            </a:r>
          </a:p>
        </p:txBody>
      </p:sp>
      <p:sp>
        <p:nvSpPr>
          <p:cNvPr id="2" name="Rectangle 1">
            <a:extLst>
              <a:ext uri="{FF2B5EF4-FFF2-40B4-BE49-F238E27FC236}">
                <a16:creationId xmlns:a16="http://schemas.microsoft.com/office/drawing/2014/main" id="{65FE88B9-4BCC-7AA3-086F-2706231E6E05}"/>
              </a:ext>
            </a:extLst>
          </p:cNvPr>
          <p:cNvSpPr/>
          <p:nvPr/>
        </p:nvSpPr>
        <p:spPr>
          <a:xfrm>
            <a:off x="251504" y="1329876"/>
            <a:ext cx="11649979" cy="2418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749E0A3-6FEE-EC3D-30AF-73D3CDC33509}"/>
              </a:ext>
            </a:extLst>
          </p:cNvPr>
          <p:cNvGrpSpPr/>
          <p:nvPr/>
        </p:nvGrpSpPr>
        <p:grpSpPr>
          <a:xfrm>
            <a:off x="458891" y="1163965"/>
            <a:ext cx="815544" cy="2225154"/>
            <a:chOff x="925616" y="1102458"/>
            <a:chExt cx="815544" cy="2225154"/>
          </a:xfrm>
        </p:grpSpPr>
        <p:grpSp>
          <p:nvGrpSpPr>
            <p:cNvPr id="8" name="Group 7">
              <a:extLst>
                <a:ext uri="{FF2B5EF4-FFF2-40B4-BE49-F238E27FC236}">
                  <a16:creationId xmlns:a16="http://schemas.microsoft.com/office/drawing/2014/main" id="{A1099992-D0C7-EE88-9CF7-39A26C863764}"/>
                </a:ext>
              </a:extLst>
            </p:cNvPr>
            <p:cNvGrpSpPr/>
            <p:nvPr/>
          </p:nvGrpSpPr>
          <p:grpSpPr>
            <a:xfrm>
              <a:off x="925616" y="1333500"/>
              <a:ext cx="815544" cy="1994112"/>
              <a:chOff x="925616" y="1333500"/>
              <a:chExt cx="815544" cy="1994112"/>
            </a:xfrm>
          </p:grpSpPr>
          <p:sp>
            <p:nvSpPr>
              <p:cNvPr id="10" name="Rectangle 9">
                <a:extLst>
                  <a:ext uri="{FF2B5EF4-FFF2-40B4-BE49-F238E27FC236}">
                    <a16:creationId xmlns:a16="http://schemas.microsoft.com/office/drawing/2014/main" id="{C7B2DB3B-EE39-C54A-9A86-BE9CF8AEA129}"/>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912EE2-5A2F-C4FB-3BDC-7F3849DEA397}"/>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D8CF45-4781-4EF2-9730-973A6BF96B3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3" name="TextBox 12">
                <a:extLst>
                  <a:ext uri="{FF2B5EF4-FFF2-40B4-BE49-F238E27FC236}">
                    <a16:creationId xmlns:a16="http://schemas.microsoft.com/office/drawing/2014/main" id="{D860FEE8-9D51-0101-D31F-397628EDDE38}"/>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4" name="TextBox 13">
                <a:extLst>
                  <a:ext uri="{FF2B5EF4-FFF2-40B4-BE49-F238E27FC236}">
                    <a16:creationId xmlns:a16="http://schemas.microsoft.com/office/drawing/2014/main" id="{D2AB822F-705F-2053-8D11-609DBED36597}"/>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5" name="TextBox 14">
                <a:extLst>
                  <a:ext uri="{FF2B5EF4-FFF2-40B4-BE49-F238E27FC236}">
                    <a16:creationId xmlns:a16="http://schemas.microsoft.com/office/drawing/2014/main" id="{B31F7846-EBF0-C255-7F93-AF353B626C3A}"/>
                  </a:ext>
                </a:extLst>
              </p:cNvPr>
              <p:cNvSpPr txBox="1"/>
              <p:nvPr/>
            </p:nvSpPr>
            <p:spPr>
              <a:xfrm rot="19641543">
                <a:off x="1087263" y="2693048"/>
                <a:ext cx="482824" cy="338554"/>
              </a:xfrm>
              <a:prstGeom prst="rect">
                <a:avLst/>
              </a:prstGeom>
              <a:noFill/>
            </p:spPr>
            <p:txBody>
              <a:bodyPr wrap="none" rtlCol="0">
                <a:spAutoFit/>
              </a:bodyPr>
              <a:lstStyle/>
              <a:p>
                <a:r>
                  <a:rPr lang="en-US" sz="1600" b="1" dirty="0">
                    <a:solidFill>
                      <a:srgbClr val="C00000"/>
                    </a:solidFill>
                  </a:rPr>
                  <a:t>Lab</a:t>
                </a:r>
              </a:p>
            </p:txBody>
          </p:sp>
          <p:sp>
            <p:nvSpPr>
              <p:cNvPr id="16" name="TextBox 15">
                <a:extLst>
                  <a:ext uri="{FF2B5EF4-FFF2-40B4-BE49-F238E27FC236}">
                    <a16:creationId xmlns:a16="http://schemas.microsoft.com/office/drawing/2014/main" id="{AB10F132-D51D-222F-E006-43A68881840C}"/>
                  </a:ext>
                </a:extLst>
              </p:cNvPr>
              <p:cNvSpPr txBox="1"/>
              <p:nvPr/>
            </p:nvSpPr>
            <p:spPr>
              <a:xfrm>
                <a:off x="970147" y="2053590"/>
                <a:ext cx="740908" cy="307777"/>
              </a:xfrm>
              <a:prstGeom prst="rect">
                <a:avLst/>
              </a:prstGeom>
              <a:noFill/>
            </p:spPr>
            <p:txBody>
              <a:bodyPr wrap="none" rtlCol="0">
                <a:spAutoFit/>
              </a:bodyPr>
              <a:lstStyle/>
              <a:p>
                <a:r>
                  <a:rPr lang="en-US" dirty="0">
                    <a:solidFill>
                      <a:srgbClr val="C00000"/>
                    </a:solidFill>
                  </a:rPr>
                  <a:t>8a-12p</a:t>
                </a:r>
              </a:p>
            </p:txBody>
          </p:sp>
          <p:sp>
            <p:nvSpPr>
              <p:cNvPr id="17" name="TextBox 16">
                <a:extLst>
                  <a:ext uri="{FF2B5EF4-FFF2-40B4-BE49-F238E27FC236}">
                    <a16:creationId xmlns:a16="http://schemas.microsoft.com/office/drawing/2014/main" id="{AE9AA7B0-58A0-48D4-FC98-9A60D607B127}"/>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9" name="TextBox 8">
              <a:extLst>
                <a:ext uri="{FF2B5EF4-FFF2-40B4-BE49-F238E27FC236}">
                  <a16:creationId xmlns:a16="http://schemas.microsoft.com/office/drawing/2014/main" id="{8576CA28-6BCB-BF8A-30A3-45D94A15B8CB}"/>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1</a:t>
              </a:r>
            </a:p>
          </p:txBody>
        </p:sp>
      </p:grpSp>
      <p:grpSp>
        <p:nvGrpSpPr>
          <p:cNvPr id="18" name="Group 17">
            <a:extLst>
              <a:ext uri="{FF2B5EF4-FFF2-40B4-BE49-F238E27FC236}">
                <a16:creationId xmlns:a16="http://schemas.microsoft.com/office/drawing/2014/main" id="{399B14AF-2101-0437-81DD-10DB226CA127}"/>
              </a:ext>
            </a:extLst>
          </p:cNvPr>
          <p:cNvGrpSpPr/>
          <p:nvPr/>
        </p:nvGrpSpPr>
        <p:grpSpPr>
          <a:xfrm>
            <a:off x="1151683" y="1163965"/>
            <a:ext cx="815544" cy="2225154"/>
            <a:chOff x="925616" y="1102458"/>
            <a:chExt cx="815544" cy="2225154"/>
          </a:xfrm>
        </p:grpSpPr>
        <p:grpSp>
          <p:nvGrpSpPr>
            <p:cNvPr id="19" name="Group 18">
              <a:extLst>
                <a:ext uri="{FF2B5EF4-FFF2-40B4-BE49-F238E27FC236}">
                  <a16:creationId xmlns:a16="http://schemas.microsoft.com/office/drawing/2014/main" id="{FBFD77BA-4D5B-C7D5-98AF-6252F440FFD7}"/>
                </a:ext>
              </a:extLst>
            </p:cNvPr>
            <p:cNvGrpSpPr/>
            <p:nvPr/>
          </p:nvGrpSpPr>
          <p:grpSpPr>
            <a:xfrm>
              <a:off x="925616" y="1333500"/>
              <a:ext cx="815544" cy="1994112"/>
              <a:chOff x="925616" y="1333500"/>
              <a:chExt cx="815544" cy="1994112"/>
            </a:xfrm>
          </p:grpSpPr>
          <p:sp>
            <p:nvSpPr>
              <p:cNvPr id="21" name="Rectangle 20">
                <a:extLst>
                  <a:ext uri="{FF2B5EF4-FFF2-40B4-BE49-F238E27FC236}">
                    <a16:creationId xmlns:a16="http://schemas.microsoft.com/office/drawing/2014/main" id="{178F16B3-8C54-A058-6115-71C5D9C0E4A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86806E-26E2-E225-EDED-ED0DF8E3F6DD}"/>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36062DC-345C-A84A-0A09-D1270ECF924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4" name="TextBox 23">
                <a:extLst>
                  <a:ext uri="{FF2B5EF4-FFF2-40B4-BE49-F238E27FC236}">
                    <a16:creationId xmlns:a16="http://schemas.microsoft.com/office/drawing/2014/main" id="{6389AB6A-4CAC-AC47-258A-E2E86D91B048}"/>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5" name="TextBox 24">
                <a:extLst>
                  <a:ext uri="{FF2B5EF4-FFF2-40B4-BE49-F238E27FC236}">
                    <a16:creationId xmlns:a16="http://schemas.microsoft.com/office/drawing/2014/main" id="{BC10A3FE-AA3F-A2F9-5DC1-521C24955079}"/>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6" name="TextBox 25">
                <a:extLst>
                  <a:ext uri="{FF2B5EF4-FFF2-40B4-BE49-F238E27FC236}">
                    <a16:creationId xmlns:a16="http://schemas.microsoft.com/office/drawing/2014/main" id="{15193263-51EF-0E12-B624-337736891A53}"/>
                  </a:ext>
                </a:extLst>
              </p:cNvPr>
              <p:cNvSpPr txBox="1"/>
              <p:nvPr/>
            </p:nvSpPr>
            <p:spPr>
              <a:xfrm rot="19641543">
                <a:off x="1082337"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27" name="TextBox 26">
                <a:extLst>
                  <a:ext uri="{FF2B5EF4-FFF2-40B4-BE49-F238E27FC236}">
                    <a16:creationId xmlns:a16="http://schemas.microsoft.com/office/drawing/2014/main" id="{270E7961-3884-666D-A4C7-69B3E554665F}"/>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8" name="TextBox 27">
                <a:extLst>
                  <a:ext uri="{FF2B5EF4-FFF2-40B4-BE49-F238E27FC236}">
                    <a16:creationId xmlns:a16="http://schemas.microsoft.com/office/drawing/2014/main" id="{ACBB17B7-F531-31C5-3A88-FE3FC8CD57B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0" name="TextBox 19">
              <a:extLst>
                <a:ext uri="{FF2B5EF4-FFF2-40B4-BE49-F238E27FC236}">
                  <a16:creationId xmlns:a16="http://schemas.microsoft.com/office/drawing/2014/main" id="{5D903AB2-A22F-9056-82D4-45C1036BAF7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2</a:t>
              </a:r>
            </a:p>
          </p:txBody>
        </p:sp>
      </p:grpSp>
      <p:grpSp>
        <p:nvGrpSpPr>
          <p:cNvPr id="29" name="Group 28">
            <a:extLst>
              <a:ext uri="{FF2B5EF4-FFF2-40B4-BE49-F238E27FC236}">
                <a16:creationId xmlns:a16="http://schemas.microsoft.com/office/drawing/2014/main" id="{0E9C7F08-58C8-E728-D4DD-D8A99D11D1C7}"/>
              </a:ext>
            </a:extLst>
          </p:cNvPr>
          <p:cNvGrpSpPr/>
          <p:nvPr/>
        </p:nvGrpSpPr>
        <p:grpSpPr>
          <a:xfrm>
            <a:off x="1844475" y="1163965"/>
            <a:ext cx="815544" cy="2225154"/>
            <a:chOff x="925616" y="1102458"/>
            <a:chExt cx="815544" cy="2225154"/>
          </a:xfrm>
        </p:grpSpPr>
        <p:grpSp>
          <p:nvGrpSpPr>
            <p:cNvPr id="30" name="Group 29">
              <a:extLst>
                <a:ext uri="{FF2B5EF4-FFF2-40B4-BE49-F238E27FC236}">
                  <a16:creationId xmlns:a16="http://schemas.microsoft.com/office/drawing/2014/main" id="{4601D254-0D6C-58E2-700C-68CB8171D10D}"/>
                </a:ext>
              </a:extLst>
            </p:cNvPr>
            <p:cNvGrpSpPr/>
            <p:nvPr/>
          </p:nvGrpSpPr>
          <p:grpSpPr>
            <a:xfrm>
              <a:off x="925616" y="1333500"/>
              <a:ext cx="815544" cy="1994112"/>
              <a:chOff x="925616" y="1333500"/>
              <a:chExt cx="815544" cy="1994112"/>
            </a:xfrm>
          </p:grpSpPr>
          <p:sp>
            <p:nvSpPr>
              <p:cNvPr id="32" name="Rectangle 31">
                <a:extLst>
                  <a:ext uri="{FF2B5EF4-FFF2-40B4-BE49-F238E27FC236}">
                    <a16:creationId xmlns:a16="http://schemas.microsoft.com/office/drawing/2014/main" id="{500D0235-1B0D-63AE-43BF-BEF0A19FC281}"/>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A1040D-1179-0913-313F-841E834325D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BA8A0F7-4A28-BAEB-3D36-2D7F60984F2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35" name="TextBox 34">
                <a:extLst>
                  <a:ext uri="{FF2B5EF4-FFF2-40B4-BE49-F238E27FC236}">
                    <a16:creationId xmlns:a16="http://schemas.microsoft.com/office/drawing/2014/main" id="{F26DAE18-CD37-A0DB-2493-AD8C8C258429}"/>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36" name="TextBox 35">
                <a:extLst>
                  <a:ext uri="{FF2B5EF4-FFF2-40B4-BE49-F238E27FC236}">
                    <a16:creationId xmlns:a16="http://schemas.microsoft.com/office/drawing/2014/main" id="{C1332FF3-91C5-9528-E8DA-6D960277EA0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37" name="TextBox 36">
                <a:extLst>
                  <a:ext uri="{FF2B5EF4-FFF2-40B4-BE49-F238E27FC236}">
                    <a16:creationId xmlns:a16="http://schemas.microsoft.com/office/drawing/2014/main" id="{351AAAF6-69F6-7091-C490-3BBDD42223A5}"/>
                  </a:ext>
                </a:extLst>
              </p:cNvPr>
              <p:cNvSpPr txBox="1"/>
              <p:nvPr/>
            </p:nvSpPr>
            <p:spPr>
              <a:xfrm rot="19641543">
                <a:off x="1077905" y="2669851"/>
                <a:ext cx="482824" cy="338554"/>
              </a:xfrm>
              <a:prstGeom prst="rect">
                <a:avLst/>
              </a:prstGeom>
              <a:noFill/>
            </p:spPr>
            <p:txBody>
              <a:bodyPr wrap="none" rtlCol="0">
                <a:spAutoFit/>
              </a:bodyPr>
              <a:lstStyle/>
              <a:p>
                <a:r>
                  <a:rPr lang="en-US" sz="1600" b="1" dirty="0">
                    <a:solidFill>
                      <a:srgbClr val="C00000"/>
                    </a:solidFill>
                  </a:rPr>
                  <a:t>Lab</a:t>
                </a:r>
              </a:p>
            </p:txBody>
          </p:sp>
          <p:sp>
            <p:nvSpPr>
              <p:cNvPr id="38" name="TextBox 37">
                <a:extLst>
                  <a:ext uri="{FF2B5EF4-FFF2-40B4-BE49-F238E27FC236}">
                    <a16:creationId xmlns:a16="http://schemas.microsoft.com/office/drawing/2014/main" id="{3DEF8903-A302-1ADC-8D71-E818A8AA710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9" name="TextBox 38">
                <a:extLst>
                  <a:ext uri="{FF2B5EF4-FFF2-40B4-BE49-F238E27FC236}">
                    <a16:creationId xmlns:a16="http://schemas.microsoft.com/office/drawing/2014/main" id="{BF7E4889-05BC-9A5C-4048-41AAE6892CF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1" name="TextBox 30">
              <a:extLst>
                <a:ext uri="{FF2B5EF4-FFF2-40B4-BE49-F238E27FC236}">
                  <a16:creationId xmlns:a16="http://schemas.microsoft.com/office/drawing/2014/main" id="{9082AF08-72E4-B2EB-A652-C3440AA3CFB0}"/>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3</a:t>
              </a:r>
            </a:p>
          </p:txBody>
        </p:sp>
      </p:grpSp>
      <p:grpSp>
        <p:nvGrpSpPr>
          <p:cNvPr id="40" name="Group 39">
            <a:extLst>
              <a:ext uri="{FF2B5EF4-FFF2-40B4-BE49-F238E27FC236}">
                <a16:creationId xmlns:a16="http://schemas.microsoft.com/office/drawing/2014/main" id="{5C2E0183-530E-BDE3-06D2-594BF5443BF0}"/>
              </a:ext>
            </a:extLst>
          </p:cNvPr>
          <p:cNvGrpSpPr/>
          <p:nvPr/>
        </p:nvGrpSpPr>
        <p:grpSpPr>
          <a:xfrm>
            <a:off x="2537267" y="1163965"/>
            <a:ext cx="815544" cy="2225154"/>
            <a:chOff x="925616" y="1102458"/>
            <a:chExt cx="815544" cy="2225154"/>
          </a:xfrm>
        </p:grpSpPr>
        <p:grpSp>
          <p:nvGrpSpPr>
            <p:cNvPr id="41" name="Group 40">
              <a:extLst>
                <a:ext uri="{FF2B5EF4-FFF2-40B4-BE49-F238E27FC236}">
                  <a16:creationId xmlns:a16="http://schemas.microsoft.com/office/drawing/2014/main" id="{945DDE0B-A2C7-C370-F3AD-2CB0893FA01F}"/>
                </a:ext>
              </a:extLst>
            </p:cNvPr>
            <p:cNvGrpSpPr/>
            <p:nvPr/>
          </p:nvGrpSpPr>
          <p:grpSpPr>
            <a:xfrm>
              <a:off x="925616" y="1333500"/>
              <a:ext cx="815544" cy="1994112"/>
              <a:chOff x="925616" y="1333500"/>
              <a:chExt cx="815544" cy="1994112"/>
            </a:xfrm>
          </p:grpSpPr>
          <p:sp>
            <p:nvSpPr>
              <p:cNvPr id="43" name="Rectangle 42">
                <a:extLst>
                  <a:ext uri="{FF2B5EF4-FFF2-40B4-BE49-F238E27FC236}">
                    <a16:creationId xmlns:a16="http://schemas.microsoft.com/office/drawing/2014/main" id="{BCD2D0D9-2A41-AAF8-6C61-C81EE72C08AF}"/>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A31C603-9AE2-FA63-0697-3F39247F32D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1B48CD-07D8-7864-1845-24C418EBD6FE}"/>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46" name="TextBox 45">
                <a:extLst>
                  <a:ext uri="{FF2B5EF4-FFF2-40B4-BE49-F238E27FC236}">
                    <a16:creationId xmlns:a16="http://schemas.microsoft.com/office/drawing/2014/main" id="{D8D04C13-76D1-AA20-F7B0-A096CA9A3AA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47" name="TextBox 46">
                <a:extLst>
                  <a:ext uri="{FF2B5EF4-FFF2-40B4-BE49-F238E27FC236}">
                    <a16:creationId xmlns:a16="http://schemas.microsoft.com/office/drawing/2014/main" id="{851DC061-4F39-953C-215B-A51E9101326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48" name="TextBox 47">
                <a:extLst>
                  <a:ext uri="{FF2B5EF4-FFF2-40B4-BE49-F238E27FC236}">
                    <a16:creationId xmlns:a16="http://schemas.microsoft.com/office/drawing/2014/main" id="{137CB196-0E7A-E6AD-84E5-2404AE7E0441}"/>
                  </a:ext>
                </a:extLst>
              </p:cNvPr>
              <p:cNvSpPr txBox="1"/>
              <p:nvPr/>
            </p:nvSpPr>
            <p:spPr>
              <a:xfrm rot="19641543">
                <a:off x="107197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49" name="TextBox 48">
                <a:extLst>
                  <a:ext uri="{FF2B5EF4-FFF2-40B4-BE49-F238E27FC236}">
                    <a16:creationId xmlns:a16="http://schemas.microsoft.com/office/drawing/2014/main" id="{E75CF761-D1F3-3436-AABE-2561066FE63B}"/>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50" name="TextBox 49">
                <a:extLst>
                  <a:ext uri="{FF2B5EF4-FFF2-40B4-BE49-F238E27FC236}">
                    <a16:creationId xmlns:a16="http://schemas.microsoft.com/office/drawing/2014/main" id="{3773BCAB-FDDC-245B-4DF5-D9917D0BD0D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42" name="TextBox 41">
              <a:extLst>
                <a:ext uri="{FF2B5EF4-FFF2-40B4-BE49-F238E27FC236}">
                  <a16:creationId xmlns:a16="http://schemas.microsoft.com/office/drawing/2014/main" id="{4A9E472A-E86B-884B-85B2-E373B09B08E3}"/>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4</a:t>
              </a:r>
            </a:p>
          </p:txBody>
        </p:sp>
      </p:grpSp>
      <p:grpSp>
        <p:nvGrpSpPr>
          <p:cNvPr id="51" name="Group 50">
            <a:extLst>
              <a:ext uri="{FF2B5EF4-FFF2-40B4-BE49-F238E27FC236}">
                <a16:creationId xmlns:a16="http://schemas.microsoft.com/office/drawing/2014/main" id="{7CA04C88-6708-1EDD-DA16-6B26A250256C}"/>
              </a:ext>
            </a:extLst>
          </p:cNvPr>
          <p:cNvGrpSpPr/>
          <p:nvPr/>
        </p:nvGrpSpPr>
        <p:grpSpPr>
          <a:xfrm>
            <a:off x="3230059" y="1163965"/>
            <a:ext cx="815544" cy="2225154"/>
            <a:chOff x="925616" y="1102458"/>
            <a:chExt cx="815544" cy="2225154"/>
          </a:xfrm>
        </p:grpSpPr>
        <p:grpSp>
          <p:nvGrpSpPr>
            <p:cNvPr id="52" name="Group 51">
              <a:extLst>
                <a:ext uri="{FF2B5EF4-FFF2-40B4-BE49-F238E27FC236}">
                  <a16:creationId xmlns:a16="http://schemas.microsoft.com/office/drawing/2014/main" id="{35F02A79-01D0-33B4-8546-E37AA72EBF73}"/>
                </a:ext>
              </a:extLst>
            </p:cNvPr>
            <p:cNvGrpSpPr/>
            <p:nvPr/>
          </p:nvGrpSpPr>
          <p:grpSpPr>
            <a:xfrm>
              <a:off x="925616" y="1333500"/>
              <a:ext cx="815544" cy="1994112"/>
              <a:chOff x="925616" y="1333500"/>
              <a:chExt cx="815544" cy="1994112"/>
            </a:xfrm>
          </p:grpSpPr>
          <p:sp>
            <p:nvSpPr>
              <p:cNvPr id="54" name="Rectangle 53">
                <a:extLst>
                  <a:ext uri="{FF2B5EF4-FFF2-40B4-BE49-F238E27FC236}">
                    <a16:creationId xmlns:a16="http://schemas.microsoft.com/office/drawing/2014/main" id="{545651B6-6822-9F61-D1E7-2AC5EFD8B0C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CB6F2BF-EA5B-D21E-D852-A9F85B17F7BB}"/>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5EFC926-7BC6-B9F0-EF75-821CB5C94AFE}"/>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57" name="TextBox 56">
                <a:extLst>
                  <a:ext uri="{FF2B5EF4-FFF2-40B4-BE49-F238E27FC236}">
                    <a16:creationId xmlns:a16="http://schemas.microsoft.com/office/drawing/2014/main" id="{43A53038-0545-601A-F0B1-6094BF38F72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58" name="TextBox 57">
                <a:extLst>
                  <a:ext uri="{FF2B5EF4-FFF2-40B4-BE49-F238E27FC236}">
                    <a16:creationId xmlns:a16="http://schemas.microsoft.com/office/drawing/2014/main" id="{CA47456F-6F4C-BA85-77D3-05B71A27D3A3}"/>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59" name="TextBox 58">
                <a:extLst>
                  <a:ext uri="{FF2B5EF4-FFF2-40B4-BE49-F238E27FC236}">
                    <a16:creationId xmlns:a16="http://schemas.microsoft.com/office/drawing/2014/main" id="{E67A1C93-5A1B-E9F6-F17F-F607C2F488EA}"/>
                  </a:ext>
                </a:extLst>
              </p:cNvPr>
              <p:cNvSpPr txBox="1"/>
              <p:nvPr/>
            </p:nvSpPr>
            <p:spPr>
              <a:xfrm rot="19641543">
                <a:off x="1082337" y="2669852"/>
                <a:ext cx="482824" cy="338554"/>
              </a:xfrm>
              <a:prstGeom prst="rect">
                <a:avLst/>
              </a:prstGeom>
              <a:noFill/>
            </p:spPr>
            <p:txBody>
              <a:bodyPr wrap="none" rtlCol="0">
                <a:spAutoFit/>
              </a:bodyPr>
              <a:lstStyle/>
              <a:p>
                <a:r>
                  <a:rPr lang="en-US" sz="1600" b="1" dirty="0">
                    <a:solidFill>
                      <a:srgbClr val="C00000"/>
                    </a:solidFill>
                  </a:rPr>
                  <a:t>Lab</a:t>
                </a:r>
              </a:p>
            </p:txBody>
          </p:sp>
          <p:sp>
            <p:nvSpPr>
              <p:cNvPr id="60" name="TextBox 59">
                <a:extLst>
                  <a:ext uri="{FF2B5EF4-FFF2-40B4-BE49-F238E27FC236}">
                    <a16:creationId xmlns:a16="http://schemas.microsoft.com/office/drawing/2014/main" id="{58C01A27-704E-4694-60BD-4721B92B01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61" name="TextBox 60">
                <a:extLst>
                  <a:ext uri="{FF2B5EF4-FFF2-40B4-BE49-F238E27FC236}">
                    <a16:creationId xmlns:a16="http://schemas.microsoft.com/office/drawing/2014/main" id="{FD2BD946-44CD-AC97-D4CD-6EB108ABACF0}"/>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53" name="TextBox 52">
              <a:extLst>
                <a:ext uri="{FF2B5EF4-FFF2-40B4-BE49-F238E27FC236}">
                  <a16:creationId xmlns:a16="http://schemas.microsoft.com/office/drawing/2014/main" id="{EA9AF636-04E9-604F-575D-019D4530FF1E}"/>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5</a:t>
              </a:r>
            </a:p>
          </p:txBody>
        </p:sp>
      </p:grpSp>
      <p:grpSp>
        <p:nvGrpSpPr>
          <p:cNvPr id="62" name="Group 61">
            <a:extLst>
              <a:ext uri="{FF2B5EF4-FFF2-40B4-BE49-F238E27FC236}">
                <a16:creationId xmlns:a16="http://schemas.microsoft.com/office/drawing/2014/main" id="{F5AD8756-58A9-A3EA-60A5-1C3D389A7629}"/>
              </a:ext>
            </a:extLst>
          </p:cNvPr>
          <p:cNvGrpSpPr/>
          <p:nvPr/>
        </p:nvGrpSpPr>
        <p:grpSpPr>
          <a:xfrm>
            <a:off x="3922851" y="1163965"/>
            <a:ext cx="815544" cy="2225154"/>
            <a:chOff x="925616" y="1102458"/>
            <a:chExt cx="815544" cy="2225154"/>
          </a:xfrm>
        </p:grpSpPr>
        <p:grpSp>
          <p:nvGrpSpPr>
            <p:cNvPr id="63" name="Group 62">
              <a:extLst>
                <a:ext uri="{FF2B5EF4-FFF2-40B4-BE49-F238E27FC236}">
                  <a16:creationId xmlns:a16="http://schemas.microsoft.com/office/drawing/2014/main" id="{FEA8A531-50AB-2CDC-303D-974E33DD0F33}"/>
                </a:ext>
              </a:extLst>
            </p:cNvPr>
            <p:cNvGrpSpPr/>
            <p:nvPr/>
          </p:nvGrpSpPr>
          <p:grpSpPr>
            <a:xfrm>
              <a:off x="925616" y="1333500"/>
              <a:ext cx="815544" cy="1994112"/>
              <a:chOff x="925616" y="1333500"/>
              <a:chExt cx="815544" cy="1994112"/>
            </a:xfrm>
          </p:grpSpPr>
          <p:sp>
            <p:nvSpPr>
              <p:cNvPr id="193" name="Rectangle 192">
                <a:extLst>
                  <a:ext uri="{FF2B5EF4-FFF2-40B4-BE49-F238E27FC236}">
                    <a16:creationId xmlns:a16="http://schemas.microsoft.com/office/drawing/2014/main" id="{D0408ACC-612C-526F-06ED-E1D24F6B2C2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66EDCD4-5C4F-EEA5-2895-7481FE498E04}"/>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E571885-7B8F-A88D-23FF-D56DD2DF471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96" name="TextBox 195">
                <a:extLst>
                  <a:ext uri="{FF2B5EF4-FFF2-40B4-BE49-F238E27FC236}">
                    <a16:creationId xmlns:a16="http://schemas.microsoft.com/office/drawing/2014/main" id="{B82B4B5C-80BE-820E-3CBA-190FD954577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97" name="TextBox 196">
                <a:extLst>
                  <a:ext uri="{FF2B5EF4-FFF2-40B4-BE49-F238E27FC236}">
                    <a16:creationId xmlns:a16="http://schemas.microsoft.com/office/drawing/2014/main" id="{C248D481-5EAA-B907-E152-E6E57FC62E84}"/>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98" name="TextBox 197">
                <a:extLst>
                  <a:ext uri="{FF2B5EF4-FFF2-40B4-BE49-F238E27FC236}">
                    <a16:creationId xmlns:a16="http://schemas.microsoft.com/office/drawing/2014/main" id="{EEB4C7BB-E0B0-0B0D-FF2C-31412FDD0779}"/>
                  </a:ext>
                </a:extLst>
              </p:cNvPr>
              <p:cNvSpPr txBox="1"/>
              <p:nvPr/>
            </p:nvSpPr>
            <p:spPr>
              <a:xfrm rot="19641543">
                <a:off x="1094188" y="2673250"/>
                <a:ext cx="482824" cy="338554"/>
              </a:xfrm>
              <a:prstGeom prst="rect">
                <a:avLst/>
              </a:prstGeom>
              <a:noFill/>
            </p:spPr>
            <p:txBody>
              <a:bodyPr wrap="none" rtlCol="0">
                <a:spAutoFit/>
              </a:bodyPr>
              <a:lstStyle/>
              <a:p>
                <a:r>
                  <a:rPr lang="en-US" sz="1600" b="1" dirty="0">
                    <a:solidFill>
                      <a:srgbClr val="C00000"/>
                    </a:solidFill>
                  </a:rPr>
                  <a:t>Lab</a:t>
                </a:r>
              </a:p>
            </p:txBody>
          </p:sp>
          <p:sp>
            <p:nvSpPr>
              <p:cNvPr id="199" name="TextBox 198">
                <a:extLst>
                  <a:ext uri="{FF2B5EF4-FFF2-40B4-BE49-F238E27FC236}">
                    <a16:creationId xmlns:a16="http://schemas.microsoft.com/office/drawing/2014/main" id="{CFDE55A4-CAF5-C8A8-11D1-6AB96D27C9A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00" name="TextBox 199">
                <a:extLst>
                  <a:ext uri="{FF2B5EF4-FFF2-40B4-BE49-F238E27FC236}">
                    <a16:creationId xmlns:a16="http://schemas.microsoft.com/office/drawing/2014/main" id="{E83AD8D1-5C1D-FB81-2243-3D6DE042DBA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92" name="TextBox 191">
              <a:extLst>
                <a:ext uri="{FF2B5EF4-FFF2-40B4-BE49-F238E27FC236}">
                  <a16:creationId xmlns:a16="http://schemas.microsoft.com/office/drawing/2014/main" id="{9E4ECA44-5A6A-268E-5955-88C7C80BBE05}"/>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6</a:t>
              </a:r>
            </a:p>
          </p:txBody>
        </p:sp>
      </p:grpSp>
      <p:grpSp>
        <p:nvGrpSpPr>
          <p:cNvPr id="201" name="Group 200">
            <a:extLst>
              <a:ext uri="{FF2B5EF4-FFF2-40B4-BE49-F238E27FC236}">
                <a16:creationId xmlns:a16="http://schemas.microsoft.com/office/drawing/2014/main" id="{325DB984-04B7-FA65-0B12-528F26A20374}"/>
              </a:ext>
            </a:extLst>
          </p:cNvPr>
          <p:cNvGrpSpPr/>
          <p:nvPr/>
        </p:nvGrpSpPr>
        <p:grpSpPr>
          <a:xfrm>
            <a:off x="4615643" y="1163965"/>
            <a:ext cx="815544" cy="2225154"/>
            <a:chOff x="925616" y="1102458"/>
            <a:chExt cx="815544" cy="2225154"/>
          </a:xfrm>
        </p:grpSpPr>
        <p:grpSp>
          <p:nvGrpSpPr>
            <p:cNvPr id="202" name="Group 201">
              <a:extLst>
                <a:ext uri="{FF2B5EF4-FFF2-40B4-BE49-F238E27FC236}">
                  <a16:creationId xmlns:a16="http://schemas.microsoft.com/office/drawing/2014/main" id="{5FF78230-B456-2BCF-5CC2-AB07AF647856}"/>
                </a:ext>
              </a:extLst>
            </p:cNvPr>
            <p:cNvGrpSpPr/>
            <p:nvPr/>
          </p:nvGrpSpPr>
          <p:grpSpPr>
            <a:xfrm>
              <a:off x="925616" y="1333500"/>
              <a:ext cx="815544" cy="1994112"/>
              <a:chOff x="925616" y="1333500"/>
              <a:chExt cx="815544" cy="1994112"/>
            </a:xfrm>
          </p:grpSpPr>
          <p:sp>
            <p:nvSpPr>
              <p:cNvPr id="204" name="Rectangle 203">
                <a:extLst>
                  <a:ext uri="{FF2B5EF4-FFF2-40B4-BE49-F238E27FC236}">
                    <a16:creationId xmlns:a16="http://schemas.microsoft.com/office/drawing/2014/main" id="{9327814B-B54D-65ED-8B43-ECB57AE38459}"/>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EFB14701-D78B-5206-97D6-235D02248B7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9E77687F-FE38-B0B3-C87D-A54B194B726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09" name="TextBox 208">
                <a:extLst>
                  <a:ext uri="{FF2B5EF4-FFF2-40B4-BE49-F238E27FC236}">
                    <a16:creationId xmlns:a16="http://schemas.microsoft.com/office/drawing/2014/main" id="{E81F1C5D-C5DF-F9A0-B1C5-53EBA301B8E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10" name="TextBox 209">
                <a:extLst>
                  <a:ext uri="{FF2B5EF4-FFF2-40B4-BE49-F238E27FC236}">
                    <a16:creationId xmlns:a16="http://schemas.microsoft.com/office/drawing/2014/main" id="{D9B347F7-B90B-DF59-FE06-E198E562E31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11" name="TextBox 210">
                <a:extLst>
                  <a:ext uri="{FF2B5EF4-FFF2-40B4-BE49-F238E27FC236}">
                    <a16:creationId xmlns:a16="http://schemas.microsoft.com/office/drawing/2014/main" id="{DDAD31F6-9AE0-A240-6D8F-4E421C6E1282}"/>
                  </a:ext>
                </a:extLst>
              </p:cNvPr>
              <p:cNvSpPr txBox="1"/>
              <p:nvPr/>
            </p:nvSpPr>
            <p:spPr>
              <a:xfrm rot="19641543">
                <a:off x="1082338" y="2682158"/>
                <a:ext cx="482824" cy="338554"/>
              </a:xfrm>
              <a:prstGeom prst="rect">
                <a:avLst/>
              </a:prstGeom>
              <a:noFill/>
            </p:spPr>
            <p:txBody>
              <a:bodyPr wrap="none" rtlCol="0">
                <a:spAutoFit/>
              </a:bodyPr>
              <a:lstStyle/>
              <a:p>
                <a:r>
                  <a:rPr lang="en-US" sz="1600" b="1" dirty="0">
                    <a:solidFill>
                      <a:srgbClr val="C00000"/>
                    </a:solidFill>
                  </a:rPr>
                  <a:t>Lab</a:t>
                </a:r>
              </a:p>
            </p:txBody>
          </p:sp>
          <p:sp>
            <p:nvSpPr>
              <p:cNvPr id="212" name="TextBox 211">
                <a:extLst>
                  <a:ext uri="{FF2B5EF4-FFF2-40B4-BE49-F238E27FC236}">
                    <a16:creationId xmlns:a16="http://schemas.microsoft.com/office/drawing/2014/main" id="{20588500-3EEE-791E-A333-1E9402F9B0CF}"/>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13" name="TextBox 212">
                <a:extLst>
                  <a:ext uri="{FF2B5EF4-FFF2-40B4-BE49-F238E27FC236}">
                    <a16:creationId xmlns:a16="http://schemas.microsoft.com/office/drawing/2014/main" id="{EAB57644-25E4-1025-1C2D-1A45C93809BA}"/>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03" name="TextBox 202">
              <a:extLst>
                <a:ext uri="{FF2B5EF4-FFF2-40B4-BE49-F238E27FC236}">
                  <a16:creationId xmlns:a16="http://schemas.microsoft.com/office/drawing/2014/main" id="{0BD36E86-3418-A92B-31CE-F2DFE45926FD}"/>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7</a:t>
              </a:r>
            </a:p>
          </p:txBody>
        </p:sp>
      </p:grpSp>
      <p:grpSp>
        <p:nvGrpSpPr>
          <p:cNvPr id="214" name="Group 213">
            <a:extLst>
              <a:ext uri="{FF2B5EF4-FFF2-40B4-BE49-F238E27FC236}">
                <a16:creationId xmlns:a16="http://schemas.microsoft.com/office/drawing/2014/main" id="{17125366-8929-0739-1F7A-47B8595B334A}"/>
              </a:ext>
            </a:extLst>
          </p:cNvPr>
          <p:cNvGrpSpPr/>
          <p:nvPr/>
        </p:nvGrpSpPr>
        <p:grpSpPr>
          <a:xfrm>
            <a:off x="5308435" y="1163965"/>
            <a:ext cx="815544" cy="2225154"/>
            <a:chOff x="925616" y="1102458"/>
            <a:chExt cx="815544" cy="2225154"/>
          </a:xfrm>
        </p:grpSpPr>
        <p:grpSp>
          <p:nvGrpSpPr>
            <p:cNvPr id="215" name="Group 214">
              <a:extLst>
                <a:ext uri="{FF2B5EF4-FFF2-40B4-BE49-F238E27FC236}">
                  <a16:creationId xmlns:a16="http://schemas.microsoft.com/office/drawing/2014/main" id="{D49C1231-E19B-B915-4C42-2CD1F34CA200}"/>
                </a:ext>
              </a:extLst>
            </p:cNvPr>
            <p:cNvGrpSpPr/>
            <p:nvPr/>
          </p:nvGrpSpPr>
          <p:grpSpPr>
            <a:xfrm>
              <a:off x="925616" y="1333500"/>
              <a:ext cx="815544" cy="1994112"/>
              <a:chOff x="925616" y="1333500"/>
              <a:chExt cx="815544" cy="1994112"/>
            </a:xfrm>
          </p:grpSpPr>
          <p:sp>
            <p:nvSpPr>
              <p:cNvPr id="217" name="Rectangle 216">
                <a:extLst>
                  <a:ext uri="{FF2B5EF4-FFF2-40B4-BE49-F238E27FC236}">
                    <a16:creationId xmlns:a16="http://schemas.microsoft.com/office/drawing/2014/main" id="{6468CAE3-C3B5-FC6F-678E-AB9916C8932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281AAA4-1D91-FC1B-E892-7BACB5CBA02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546AB561-FF7D-2191-5581-37AAB29EA38C}"/>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20" name="TextBox 219">
                <a:extLst>
                  <a:ext uri="{FF2B5EF4-FFF2-40B4-BE49-F238E27FC236}">
                    <a16:creationId xmlns:a16="http://schemas.microsoft.com/office/drawing/2014/main" id="{78AD16C7-2FEA-43E3-2FE9-7CD4F61F4EF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21" name="TextBox 220">
                <a:extLst>
                  <a:ext uri="{FF2B5EF4-FFF2-40B4-BE49-F238E27FC236}">
                    <a16:creationId xmlns:a16="http://schemas.microsoft.com/office/drawing/2014/main" id="{72181505-358F-8051-B1E2-1C19CFA7AE6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22" name="TextBox 221">
                <a:extLst>
                  <a:ext uri="{FF2B5EF4-FFF2-40B4-BE49-F238E27FC236}">
                    <a16:creationId xmlns:a16="http://schemas.microsoft.com/office/drawing/2014/main" id="{5F9FAE0D-B5AA-F7B1-6650-55CBD34DD99F}"/>
                  </a:ext>
                </a:extLst>
              </p:cNvPr>
              <p:cNvSpPr txBox="1"/>
              <p:nvPr/>
            </p:nvSpPr>
            <p:spPr>
              <a:xfrm rot="19641543">
                <a:off x="1071076" y="2662441"/>
                <a:ext cx="482824" cy="338554"/>
              </a:xfrm>
              <a:prstGeom prst="rect">
                <a:avLst/>
              </a:prstGeom>
              <a:noFill/>
            </p:spPr>
            <p:txBody>
              <a:bodyPr wrap="none" rtlCol="0">
                <a:spAutoFit/>
              </a:bodyPr>
              <a:lstStyle/>
              <a:p>
                <a:r>
                  <a:rPr lang="en-US" sz="1600" b="1" dirty="0">
                    <a:solidFill>
                      <a:srgbClr val="C00000"/>
                    </a:solidFill>
                  </a:rPr>
                  <a:t>Lab</a:t>
                </a:r>
              </a:p>
            </p:txBody>
          </p:sp>
          <p:sp>
            <p:nvSpPr>
              <p:cNvPr id="223" name="TextBox 222">
                <a:extLst>
                  <a:ext uri="{FF2B5EF4-FFF2-40B4-BE49-F238E27FC236}">
                    <a16:creationId xmlns:a16="http://schemas.microsoft.com/office/drawing/2014/main" id="{12B1EB95-B7A7-A308-CE4F-824ADB6097E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24" name="TextBox 223">
                <a:extLst>
                  <a:ext uri="{FF2B5EF4-FFF2-40B4-BE49-F238E27FC236}">
                    <a16:creationId xmlns:a16="http://schemas.microsoft.com/office/drawing/2014/main" id="{72CD0F93-CB5F-6C21-44D2-28CD51E0719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16" name="TextBox 215">
              <a:extLst>
                <a:ext uri="{FF2B5EF4-FFF2-40B4-BE49-F238E27FC236}">
                  <a16:creationId xmlns:a16="http://schemas.microsoft.com/office/drawing/2014/main" id="{04A062EE-ABF7-62DA-77F0-85C815679D7C}"/>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8</a:t>
              </a:r>
            </a:p>
          </p:txBody>
        </p:sp>
      </p:grpSp>
      <p:grpSp>
        <p:nvGrpSpPr>
          <p:cNvPr id="225" name="Group 224">
            <a:extLst>
              <a:ext uri="{FF2B5EF4-FFF2-40B4-BE49-F238E27FC236}">
                <a16:creationId xmlns:a16="http://schemas.microsoft.com/office/drawing/2014/main" id="{D9451306-13F2-C2C9-AB43-D044661AC114}"/>
              </a:ext>
            </a:extLst>
          </p:cNvPr>
          <p:cNvGrpSpPr/>
          <p:nvPr/>
        </p:nvGrpSpPr>
        <p:grpSpPr>
          <a:xfrm>
            <a:off x="6001227" y="1163965"/>
            <a:ext cx="815544" cy="2225154"/>
            <a:chOff x="925616" y="1102458"/>
            <a:chExt cx="815544" cy="2225154"/>
          </a:xfrm>
        </p:grpSpPr>
        <p:grpSp>
          <p:nvGrpSpPr>
            <p:cNvPr id="226" name="Group 225">
              <a:extLst>
                <a:ext uri="{FF2B5EF4-FFF2-40B4-BE49-F238E27FC236}">
                  <a16:creationId xmlns:a16="http://schemas.microsoft.com/office/drawing/2014/main" id="{C69033C0-DC77-768B-7D1C-F5189A30C288}"/>
                </a:ext>
              </a:extLst>
            </p:cNvPr>
            <p:cNvGrpSpPr/>
            <p:nvPr/>
          </p:nvGrpSpPr>
          <p:grpSpPr>
            <a:xfrm>
              <a:off x="925616" y="1333500"/>
              <a:ext cx="815544" cy="1994112"/>
              <a:chOff x="925616" y="1333500"/>
              <a:chExt cx="815544" cy="1994112"/>
            </a:xfrm>
          </p:grpSpPr>
          <p:sp>
            <p:nvSpPr>
              <p:cNvPr id="228" name="Rectangle 227">
                <a:extLst>
                  <a:ext uri="{FF2B5EF4-FFF2-40B4-BE49-F238E27FC236}">
                    <a16:creationId xmlns:a16="http://schemas.microsoft.com/office/drawing/2014/main" id="{2A69B938-7D54-2C77-64CA-83C2C713C35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1CFA0615-CB55-6418-501B-F0006C97F0A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CFCD2569-EFD0-03EE-10F1-A598FB4F2DBA}"/>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31" name="TextBox 230">
                <a:extLst>
                  <a:ext uri="{FF2B5EF4-FFF2-40B4-BE49-F238E27FC236}">
                    <a16:creationId xmlns:a16="http://schemas.microsoft.com/office/drawing/2014/main" id="{0C17152E-4CFF-A3CA-E287-B782D9ABD8AD}"/>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32" name="TextBox 231">
                <a:extLst>
                  <a:ext uri="{FF2B5EF4-FFF2-40B4-BE49-F238E27FC236}">
                    <a16:creationId xmlns:a16="http://schemas.microsoft.com/office/drawing/2014/main" id="{6733E413-93EE-2DED-9FF7-638AF9F6A757}"/>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33" name="TextBox 232">
                <a:extLst>
                  <a:ext uri="{FF2B5EF4-FFF2-40B4-BE49-F238E27FC236}">
                    <a16:creationId xmlns:a16="http://schemas.microsoft.com/office/drawing/2014/main" id="{7735AE73-E610-95CA-AC05-5105DB0D4A11}"/>
                  </a:ext>
                </a:extLst>
              </p:cNvPr>
              <p:cNvSpPr txBox="1"/>
              <p:nvPr/>
            </p:nvSpPr>
            <p:spPr>
              <a:xfrm rot="19641543">
                <a:off x="107536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234" name="TextBox 233">
                <a:extLst>
                  <a:ext uri="{FF2B5EF4-FFF2-40B4-BE49-F238E27FC236}">
                    <a16:creationId xmlns:a16="http://schemas.microsoft.com/office/drawing/2014/main" id="{1A0651A4-3CA9-A294-4359-E4E9350180E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35" name="TextBox 234">
                <a:extLst>
                  <a:ext uri="{FF2B5EF4-FFF2-40B4-BE49-F238E27FC236}">
                    <a16:creationId xmlns:a16="http://schemas.microsoft.com/office/drawing/2014/main" id="{393C41A0-FB6A-A091-B6B4-96A37B4E019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27" name="TextBox 226">
              <a:extLst>
                <a:ext uri="{FF2B5EF4-FFF2-40B4-BE49-F238E27FC236}">
                  <a16:creationId xmlns:a16="http://schemas.microsoft.com/office/drawing/2014/main" id="{284A926B-E39F-85FA-B6F4-8B4347D99FFA}"/>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9</a:t>
              </a:r>
            </a:p>
          </p:txBody>
        </p:sp>
      </p:grpSp>
      <p:grpSp>
        <p:nvGrpSpPr>
          <p:cNvPr id="236" name="Group 235">
            <a:extLst>
              <a:ext uri="{FF2B5EF4-FFF2-40B4-BE49-F238E27FC236}">
                <a16:creationId xmlns:a16="http://schemas.microsoft.com/office/drawing/2014/main" id="{39475783-3B0A-3DB9-4773-93C608BD231F}"/>
              </a:ext>
            </a:extLst>
          </p:cNvPr>
          <p:cNvGrpSpPr/>
          <p:nvPr/>
        </p:nvGrpSpPr>
        <p:grpSpPr>
          <a:xfrm>
            <a:off x="6694019" y="1163965"/>
            <a:ext cx="819970" cy="2225154"/>
            <a:chOff x="925616" y="1102458"/>
            <a:chExt cx="819970" cy="2225154"/>
          </a:xfrm>
        </p:grpSpPr>
        <p:grpSp>
          <p:nvGrpSpPr>
            <p:cNvPr id="237" name="Group 236">
              <a:extLst>
                <a:ext uri="{FF2B5EF4-FFF2-40B4-BE49-F238E27FC236}">
                  <a16:creationId xmlns:a16="http://schemas.microsoft.com/office/drawing/2014/main" id="{EDFEDE7D-E90A-2717-FBC0-32BD24A552DE}"/>
                </a:ext>
              </a:extLst>
            </p:cNvPr>
            <p:cNvGrpSpPr/>
            <p:nvPr/>
          </p:nvGrpSpPr>
          <p:grpSpPr>
            <a:xfrm>
              <a:off x="925616" y="1333500"/>
              <a:ext cx="815544" cy="1994112"/>
              <a:chOff x="925616" y="1333500"/>
              <a:chExt cx="815544" cy="1994112"/>
            </a:xfrm>
          </p:grpSpPr>
          <p:sp>
            <p:nvSpPr>
              <p:cNvPr id="239" name="Rectangle 238">
                <a:extLst>
                  <a:ext uri="{FF2B5EF4-FFF2-40B4-BE49-F238E27FC236}">
                    <a16:creationId xmlns:a16="http://schemas.microsoft.com/office/drawing/2014/main" id="{DE99C010-4B08-89A4-44D0-A7EF878FE8D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F89C92F-C3F4-8366-E1EC-87B10D6BFD6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661C557A-C3C1-6498-E1F1-42C0A1EDC26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42" name="TextBox 241">
                <a:extLst>
                  <a:ext uri="{FF2B5EF4-FFF2-40B4-BE49-F238E27FC236}">
                    <a16:creationId xmlns:a16="http://schemas.microsoft.com/office/drawing/2014/main" id="{AE744BC8-9C26-03D7-6EF9-6A4176A54B14}"/>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43" name="TextBox 242">
                <a:extLst>
                  <a:ext uri="{FF2B5EF4-FFF2-40B4-BE49-F238E27FC236}">
                    <a16:creationId xmlns:a16="http://schemas.microsoft.com/office/drawing/2014/main" id="{C60D9E77-2699-FEFB-451F-03A8348AA80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44" name="TextBox 243">
                <a:extLst>
                  <a:ext uri="{FF2B5EF4-FFF2-40B4-BE49-F238E27FC236}">
                    <a16:creationId xmlns:a16="http://schemas.microsoft.com/office/drawing/2014/main" id="{E4C294C1-1FBC-C646-0389-F7668DCA656B}"/>
                  </a:ext>
                </a:extLst>
              </p:cNvPr>
              <p:cNvSpPr txBox="1"/>
              <p:nvPr/>
            </p:nvSpPr>
            <p:spPr>
              <a:xfrm rot="19641543">
                <a:off x="1083263"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245" name="TextBox 244">
                <a:extLst>
                  <a:ext uri="{FF2B5EF4-FFF2-40B4-BE49-F238E27FC236}">
                    <a16:creationId xmlns:a16="http://schemas.microsoft.com/office/drawing/2014/main" id="{D63DAE8F-B780-334B-0A4F-469F3F70E03B}"/>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46" name="TextBox 245">
                <a:extLst>
                  <a:ext uri="{FF2B5EF4-FFF2-40B4-BE49-F238E27FC236}">
                    <a16:creationId xmlns:a16="http://schemas.microsoft.com/office/drawing/2014/main" id="{15D8F613-3179-20B6-83C2-19ACDA994DC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38" name="TextBox 237">
              <a:extLst>
                <a:ext uri="{FF2B5EF4-FFF2-40B4-BE49-F238E27FC236}">
                  <a16:creationId xmlns:a16="http://schemas.microsoft.com/office/drawing/2014/main" id="{A79AE96C-A807-A4EE-985E-AE6AC811CC95}"/>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10</a:t>
              </a:r>
            </a:p>
          </p:txBody>
        </p:sp>
      </p:grpSp>
      <p:grpSp>
        <p:nvGrpSpPr>
          <p:cNvPr id="247" name="Group 246">
            <a:extLst>
              <a:ext uri="{FF2B5EF4-FFF2-40B4-BE49-F238E27FC236}">
                <a16:creationId xmlns:a16="http://schemas.microsoft.com/office/drawing/2014/main" id="{FB75EE02-E684-9CD5-84C5-C78C80751191}"/>
              </a:ext>
            </a:extLst>
          </p:cNvPr>
          <p:cNvGrpSpPr/>
          <p:nvPr/>
        </p:nvGrpSpPr>
        <p:grpSpPr>
          <a:xfrm>
            <a:off x="7391237" y="1163965"/>
            <a:ext cx="819970" cy="2225154"/>
            <a:chOff x="925616" y="1102458"/>
            <a:chExt cx="819970" cy="2225154"/>
          </a:xfrm>
        </p:grpSpPr>
        <p:grpSp>
          <p:nvGrpSpPr>
            <p:cNvPr id="248" name="Group 247">
              <a:extLst>
                <a:ext uri="{FF2B5EF4-FFF2-40B4-BE49-F238E27FC236}">
                  <a16:creationId xmlns:a16="http://schemas.microsoft.com/office/drawing/2014/main" id="{08FD9E2B-92E8-63BE-31AB-48C640BBD7C6}"/>
                </a:ext>
              </a:extLst>
            </p:cNvPr>
            <p:cNvGrpSpPr/>
            <p:nvPr/>
          </p:nvGrpSpPr>
          <p:grpSpPr>
            <a:xfrm>
              <a:off x="925616" y="1333500"/>
              <a:ext cx="815544" cy="1994112"/>
              <a:chOff x="925616" y="1333500"/>
              <a:chExt cx="815544" cy="1994112"/>
            </a:xfrm>
          </p:grpSpPr>
          <p:sp>
            <p:nvSpPr>
              <p:cNvPr id="250" name="Rectangle 249">
                <a:extLst>
                  <a:ext uri="{FF2B5EF4-FFF2-40B4-BE49-F238E27FC236}">
                    <a16:creationId xmlns:a16="http://schemas.microsoft.com/office/drawing/2014/main" id="{96EC7A93-2624-BB07-D80E-D253FD716E7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B78082A4-B8F7-829A-5885-4E3AD53DFFC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a:extLst>
                  <a:ext uri="{FF2B5EF4-FFF2-40B4-BE49-F238E27FC236}">
                    <a16:creationId xmlns:a16="http://schemas.microsoft.com/office/drawing/2014/main" id="{1D74A501-2E10-4AD3-920A-A81D28C712C4}"/>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53" name="TextBox 252">
                <a:extLst>
                  <a:ext uri="{FF2B5EF4-FFF2-40B4-BE49-F238E27FC236}">
                    <a16:creationId xmlns:a16="http://schemas.microsoft.com/office/drawing/2014/main" id="{685CD9E9-5006-2BE6-2B40-B17D99568F7F}"/>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54" name="TextBox 253">
                <a:extLst>
                  <a:ext uri="{FF2B5EF4-FFF2-40B4-BE49-F238E27FC236}">
                    <a16:creationId xmlns:a16="http://schemas.microsoft.com/office/drawing/2014/main" id="{7C47D26D-9913-BEDC-B0B6-51A95B687518}"/>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55" name="TextBox 254">
                <a:extLst>
                  <a:ext uri="{FF2B5EF4-FFF2-40B4-BE49-F238E27FC236}">
                    <a16:creationId xmlns:a16="http://schemas.microsoft.com/office/drawing/2014/main" id="{B3155708-D272-6127-A54F-253980E067B5}"/>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256" name="TextBox 255">
                <a:extLst>
                  <a:ext uri="{FF2B5EF4-FFF2-40B4-BE49-F238E27FC236}">
                    <a16:creationId xmlns:a16="http://schemas.microsoft.com/office/drawing/2014/main" id="{A0675262-49E7-993F-0A51-2F1784BA695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57" name="TextBox 256">
                <a:extLst>
                  <a:ext uri="{FF2B5EF4-FFF2-40B4-BE49-F238E27FC236}">
                    <a16:creationId xmlns:a16="http://schemas.microsoft.com/office/drawing/2014/main" id="{81815A6B-24BE-D0C2-7D0D-E08C812DB1C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49" name="TextBox 248">
              <a:extLst>
                <a:ext uri="{FF2B5EF4-FFF2-40B4-BE49-F238E27FC236}">
                  <a16:creationId xmlns:a16="http://schemas.microsoft.com/office/drawing/2014/main" id="{878ABCEB-093A-C6F7-D214-C73870572DC2}"/>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11</a:t>
              </a:r>
            </a:p>
          </p:txBody>
        </p:sp>
      </p:grpSp>
      <p:grpSp>
        <p:nvGrpSpPr>
          <p:cNvPr id="258" name="Group 257">
            <a:extLst>
              <a:ext uri="{FF2B5EF4-FFF2-40B4-BE49-F238E27FC236}">
                <a16:creationId xmlns:a16="http://schemas.microsoft.com/office/drawing/2014/main" id="{AB0FB6F0-27E2-F01F-446F-88BF1F4BB34D}"/>
              </a:ext>
            </a:extLst>
          </p:cNvPr>
          <p:cNvGrpSpPr/>
          <p:nvPr/>
        </p:nvGrpSpPr>
        <p:grpSpPr>
          <a:xfrm>
            <a:off x="8088455" y="1163965"/>
            <a:ext cx="819970" cy="2225154"/>
            <a:chOff x="925616" y="1102458"/>
            <a:chExt cx="819970" cy="2225154"/>
          </a:xfrm>
        </p:grpSpPr>
        <p:grpSp>
          <p:nvGrpSpPr>
            <p:cNvPr id="259" name="Group 258">
              <a:extLst>
                <a:ext uri="{FF2B5EF4-FFF2-40B4-BE49-F238E27FC236}">
                  <a16:creationId xmlns:a16="http://schemas.microsoft.com/office/drawing/2014/main" id="{9547C0B6-EF79-D6CB-BA3A-93ED1D2CFAFD}"/>
                </a:ext>
              </a:extLst>
            </p:cNvPr>
            <p:cNvGrpSpPr/>
            <p:nvPr/>
          </p:nvGrpSpPr>
          <p:grpSpPr>
            <a:xfrm>
              <a:off x="925616" y="1333500"/>
              <a:ext cx="815544" cy="1994112"/>
              <a:chOff x="925616" y="1333500"/>
              <a:chExt cx="815544" cy="1994112"/>
            </a:xfrm>
          </p:grpSpPr>
          <p:sp>
            <p:nvSpPr>
              <p:cNvPr id="261" name="Rectangle 260">
                <a:extLst>
                  <a:ext uri="{FF2B5EF4-FFF2-40B4-BE49-F238E27FC236}">
                    <a16:creationId xmlns:a16="http://schemas.microsoft.com/office/drawing/2014/main" id="{23F6313E-A893-A1DB-D1B9-237C6689DA3B}"/>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9F481773-54EA-65F9-E145-BEE458A358D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89AA69AF-241C-6F14-96DB-803CEE1EB721}"/>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64" name="TextBox 263">
                <a:extLst>
                  <a:ext uri="{FF2B5EF4-FFF2-40B4-BE49-F238E27FC236}">
                    <a16:creationId xmlns:a16="http://schemas.microsoft.com/office/drawing/2014/main" id="{214F8C65-66D2-2B9F-10E7-AB2CF932AF0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65" name="TextBox 264">
                <a:extLst>
                  <a:ext uri="{FF2B5EF4-FFF2-40B4-BE49-F238E27FC236}">
                    <a16:creationId xmlns:a16="http://schemas.microsoft.com/office/drawing/2014/main" id="{AF95BBF6-4A1B-7B13-F81C-853C7BAB62A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66" name="TextBox 265">
                <a:extLst>
                  <a:ext uri="{FF2B5EF4-FFF2-40B4-BE49-F238E27FC236}">
                    <a16:creationId xmlns:a16="http://schemas.microsoft.com/office/drawing/2014/main" id="{B41C597D-3A80-85AC-E24D-F2540F70A5B4}"/>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267" name="TextBox 266">
                <a:extLst>
                  <a:ext uri="{FF2B5EF4-FFF2-40B4-BE49-F238E27FC236}">
                    <a16:creationId xmlns:a16="http://schemas.microsoft.com/office/drawing/2014/main" id="{400DA91D-9BC8-D2BF-3482-36D4104EAA6C}"/>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68" name="TextBox 267">
                <a:extLst>
                  <a:ext uri="{FF2B5EF4-FFF2-40B4-BE49-F238E27FC236}">
                    <a16:creationId xmlns:a16="http://schemas.microsoft.com/office/drawing/2014/main" id="{94C5CA85-7B3B-63D3-7CD0-CC01B185DFEA}"/>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60" name="TextBox 259">
              <a:extLst>
                <a:ext uri="{FF2B5EF4-FFF2-40B4-BE49-F238E27FC236}">
                  <a16:creationId xmlns:a16="http://schemas.microsoft.com/office/drawing/2014/main" id="{EA4D22D6-3E72-15E1-1FF4-3F751CDC906E}"/>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12</a:t>
              </a:r>
            </a:p>
          </p:txBody>
        </p:sp>
      </p:grpSp>
      <p:grpSp>
        <p:nvGrpSpPr>
          <p:cNvPr id="269" name="Group 268">
            <a:extLst>
              <a:ext uri="{FF2B5EF4-FFF2-40B4-BE49-F238E27FC236}">
                <a16:creationId xmlns:a16="http://schemas.microsoft.com/office/drawing/2014/main" id="{638BD7A8-C8C8-3E00-D919-2502F960790C}"/>
              </a:ext>
            </a:extLst>
          </p:cNvPr>
          <p:cNvGrpSpPr/>
          <p:nvPr/>
        </p:nvGrpSpPr>
        <p:grpSpPr>
          <a:xfrm>
            <a:off x="8785673" y="1163965"/>
            <a:ext cx="819970" cy="2225154"/>
            <a:chOff x="925616" y="1102458"/>
            <a:chExt cx="819970" cy="2225154"/>
          </a:xfrm>
        </p:grpSpPr>
        <p:grpSp>
          <p:nvGrpSpPr>
            <p:cNvPr id="270" name="Group 269">
              <a:extLst>
                <a:ext uri="{FF2B5EF4-FFF2-40B4-BE49-F238E27FC236}">
                  <a16:creationId xmlns:a16="http://schemas.microsoft.com/office/drawing/2014/main" id="{796AC10D-3230-84AA-AEE6-D27305C0DAD5}"/>
                </a:ext>
              </a:extLst>
            </p:cNvPr>
            <p:cNvGrpSpPr/>
            <p:nvPr/>
          </p:nvGrpSpPr>
          <p:grpSpPr>
            <a:xfrm>
              <a:off x="925616" y="1333500"/>
              <a:ext cx="815544" cy="1994112"/>
              <a:chOff x="925616" y="1333500"/>
              <a:chExt cx="815544" cy="1994112"/>
            </a:xfrm>
          </p:grpSpPr>
          <p:sp>
            <p:nvSpPr>
              <p:cNvPr id="272" name="Rectangle 271">
                <a:extLst>
                  <a:ext uri="{FF2B5EF4-FFF2-40B4-BE49-F238E27FC236}">
                    <a16:creationId xmlns:a16="http://schemas.microsoft.com/office/drawing/2014/main" id="{B2A7A5E6-9ECD-79C6-17BA-5D020ED5369A}"/>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FC91BEDD-5839-A37F-B5D1-F1B3ED79BB9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a:extLst>
                  <a:ext uri="{FF2B5EF4-FFF2-40B4-BE49-F238E27FC236}">
                    <a16:creationId xmlns:a16="http://schemas.microsoft.com/office/drawing/2014/main" id="{C368A4A5-C38C-C847-462B-7A5BD5EAF29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75" name="TextBox 274">
                <a:extLst>
                  <a:ext uri="{FF2B5EF4-FFF2-40B4-BE49-F238E27FC236}">
                    <a16:creationId xmlns:a16="http://schemas.microsoft.com/office/drawing/2014/main" id="{279AB475-7DD4-2324-9B31-AB23BEF0B01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76" name="TextBox 275">
                <a:extLst>
                  <a:ext uri="{FF2B5EF4-FFF2-40B4-BE49-F238E27FC236}">
                    <a16:creationId xmlns:a16="http://schemas.microsoft.com/office/drawing/2014/main" id="{6C9F0EB8-55E0-4C7B-B3FD-AC440DA7992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77" name="TextBox 276">
                <a:extLst>
                  <a:ext uri="{FF2B5EF4-FFF2-40B4-BE49-F238E27FC236}">
                    <a16:creationId xmlns:a16="http://schemas.microsoft.com/office/drawing/2014/main" id="{635ACD79-7C1C-ADE5-C36D-B6AED3269469}"/>
                  </a:ext>
                </a:extLst>
              </p:cNvPr>
              <p:cNvSpPr txBox="1"/>
              <p:nvPr/>
            </p:nvSpPr>
            <p:spPr>
              <a:xfrm rot="19641543">
                <a:off x="1076400" y="2677396"/>
                <a:ext cx="482824" cy="338554"/>
              </a:xfrm>
              <a:prstGeom prst="rect">
                <a:avLst/>
              </a:prstGeom>
              <a:noFill/>
            </p:spPr>
            <p:txBody>
              <a:bodyPr wrap="none" rtlCol="0">
                <a:spAutoFit/>
              </a:bodyPr>
              <a:lstStyle/>
              <a:p>
                <a:r>
                  <a:rPr lang="en-US" sz="1600" b="1" dirty="0">
                    <a:solidFill>
                      <a:srgbClr val="C00000"/>
                    </a:solidFill>
                  </a:rPr>
                  <a:t>Lab</a:t>
                </a:r>
              </a:p>
            </p:txBody>
          </p:sp>
          <p:sp>
            <p:nvSpPr>
              <p:cNvPr id="278" name="TextBox 277">
                <a:extLst>
                  <a:ext uri="{FF2B5EF4-FFF2-40B4-BE49-F238E27FC236}">
                    <a16:creationId xmlns:a16="http://schemas.microsoft.com/office/drawing/2014/main" id="{36DFB3CD-637F-8DBF-9D06-8592DA293696}"/>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79" name="TextBox 278">
                <a:extLst>
                  <a:ext uri="{FF2B5EF4-FFF2-40B4-BE49-F238E27FC236}">
                    <a16:creationId xmlns:a16="http://schemas.microsoft.com/office/drawing/2014/main" id="{38A214A3-931B-1CC6-B6DA-C7813096E75B}"/>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71" name="TextBox 270">
              <a:extLst>
                <a:ext uri="{FF2B5EF4-FFF2-40B4-BE49-F238E27FC236}">
                  <a16:creationId xmlns:a16="http://schemas.microsoft.com/office/drawing/2014/main" id="{FF374CCE-76CF-0F0B-CBB2-4F416E457995}"/>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13</a:t>
              </a:r>
            </a:p>
          </p:txBody>
        </p:sp>
      </p:grpSp>
      <p:grpSp>
        <p:nvGrpSpPr>
          <p:cNvPr id="280" name="Group 279">
            <a:extLst>
              <a:ext uri="{FF2B5EF4-FFF2-40B4-BE49-F238E27FC236}">
                <a16:creationId xmlns:a16="http://schemas.microsoft.com/office/drawing/2014/main" id="{130902BA-29FF-1043-3A39-9249C29F93BD}"/>
              </a:ext>
            </a:extLst>
          </p:cNvPr>
          <p:cNvGrpSpPr/>
          <p:nvPr/>
        </p:nvGrpSpPr>
        <p:grpSpPr>
          <a:xfrm>
            <a:off x="9482891" y="1163965"/>
            <a:ext cx="819970" cy="2225154"/>
            <a:chOff x="925616" y="1102458"/>
            <a:chExt cx="819970" cy="2225154"/>
          </a:xfrm>
        </p:grpSpPr>
        <p:grpSp>
          <p:nvGrpSpPr>
            <p:cNvPr id="281" name="Group 280">
              <a:extLst>
                <a:ext uri="{FF2B5EF4-FFF2-40B4-BE49-F238E27FC236}">
                  <a16:creationId xmlns:a16="http://schemas.microsoft.com/office/drawing/2014/main" id="{FB65A1D3-4E08-75BA-43A0-6A9CF684D3A7}"/>
                </a:ext>
              </a:extLst>
            </p:cNvPr>
            <p:cNvGrpSpPr/>
            <p:nvPr/>
          </p:nvGrpSpPr>
          <p:grpSpPr>
            <a:xfrm>
              <a:off x="925616" y="1333500"/>
              <a:ext cx="815544" cy="1994112"/>
              <a:chOff x="925616" y="1333500"/>
              <a:chExt cx="815544" cy="1994112"/>
            </a:xfrm>
          </p:grpSpPr>
          <p:sp>
            <p:nvSpPr>
              <p:cNvPr id="283" name="Rectangle 282">
                <a:extLst>
                  <a:ext uri="{FF2B5EF4-FFF2-40B4-BE49-F238E27FC236}">
                    <a16:creationId xmlns:a16="http://schemas.microsoft.com/office/drawing/2014/main" id="{F595F213-4EB3-B155-6701-1B52E39C7DA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9CF9381-6F8C-711E-F762-FC75E16592E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a:extLst>
                  <a:ext uri="{FF2B5EF4-FFF2-40B4-BE49-F238E27FC236}">
                    <a16:creationId xmlns:a16="http://schemas.microsoft.com/office/drawing/2014/main" id="{3E7EF43D-B66F-EBA9-AD43-DFB613D613A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86" name="TextBox 285">
                <a:extLst>
                  <a:ext uri="{FF2B5EF4-FFF2-40B4-BE49-F238E27FC236}">
                    <a16:creationId xmlns:a16="http://schemas.microsoft.com/office/drawing/2014/main" id="{1A4AB7CA-57D2-E360-4B93-E0D8D14F03BC}"/>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87" name="TextBox 286">
                <a:extLst>
                  <a:ext uri="{FF2B5EF4-FFF2-40B4-BE49-F238E27FC236}">
                    <a16:creationId xmlns:a16="http://schemas.microsoft.com/office/drawing/2014/main" id="{427487FB-C523-6376-390F-BB6C8AEC721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88" name="TextBox 287">
                <a:extLst>
                  <a:ext uri="{FF2B5EF4-FFF2-40B4-BE49-F238E27FC236}">
                    <a16:creationId xmlns:a16="http://schemas.microsoft.com/office/drawing/2014/main" id="{B92028E2-1C3F-2342-D5D7-FADDB627227F}"/>
                  </a:ext>
                </a:extLst>
              </p:cNvPr>
              <p:cNvSpPr txBox="1"/>
              <p:nvPr/>
            </p:nvSpPr>
            <p:spPr>
              <a:xfrm rot="19641543">
                <a:off x="1085928" y="2691688"/>
                <a:ext cx="482824" cy="338554"/>
              </a:xfrm>
              <a:prstGeom prst="rect">
                <a:avLst/>
              </a:prstGeom>
              <a:noFill/>
            </p:spPr>
            <p:txBody>
              <a:bodyPr wrap="none" rtlCol="0">
                <a:spAutoFit/>
              </a:bodyPr>
              <a:lstStyle/>
              <a:p>
                <a:r>
                  <a:rPr lang="en-US" sz="1600" b="1" dirty="0">
                    <a:solidFill>
                      <a:srgbClr val="C00000"/>
                    </a:solidFill>
                  </a:rPr>
                  <a:t>Lab</a:t>
                </a:r>
              </a:p>
            </p:txBody>
          </p:sp>
          <p:sp>
            <p:nvSpPr>
              <p:cNvPr id="289" name="TextBox 288">
                <a:extLst>
                  <a:ext uri="{FF2B5EF4-FFF2-40B4-BE49-F238E27FC236}">
                    <a16:creationId xmlns:a16="http://schemas.microsoft.com/office/drawing/2014/main" id="{D886D330-C2D6-E84A-BF1A-F6D6B852D19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90" name="TextBox 289">
                <a:extLst>
                  <a:ext uri="{FF2B5EF4-FFF2-40B4-BE49-F238E27FC236}">
                    <a16:creationId xmlns:a16="http://schemas.microsoft.com/office/drawing/2014/main" id="{1F9756DB-20F0-E2E5-3B2B-6D8DD010D776}"/>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82" name="TextBox 281">
              <a:extLst>
                <a:ext uri="{FF2B5EF4-FFF2-40B4-BE49-F238E27FC236}">
                  <a16:creationId xmlns:a16="http://schemas.microsoft.com/office/drawing/2014/main" id="{19C206FC-5645-3A09-7C87-D344F9797BA2}"/>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14</a:t>
              </a:r>
            </a:p>
          </p:txBody>
        </p:sp>
      </p:grpSp>
      <p:grpSp>
        <p:nvGrpSpPr>
          <p:cNvPr id="291" name="Group 290">
            <a:extLst>
              <a:ext uri="{FF2B5EF4-FFF2-40B4-BE49-F238E27FC236}">
                <a16:creationId xmlns:a16="http://schemas.microsoft.com/office/drawing/2014/main" id="{DDF7CFA1-AF1F-8260-E4AD-3671204C508E}"/>
              </a:ext>
            </a:extLst>
          </p:cNvPr>
          <p:cNvGrpSpPr/>
          <p:nvPr/>
        </p:nvGrpSpPr>
        <p:grpSpPr>
          <a:xfrm>
            <a:off x="10180109" y="1163965"/>
            <a:ext cx="819970" cy="2225154"/>
            <a:chOff x="925616" y="1102458"/>
            <a:chExt cx="819970" cy="2225154"/>
          </a:xfrm>
        </p:grpSpPr>
        <p:grpSp>
          <p:nvGrpSpPr>
            <p:cNvPr id="292" name="Group 291">
              <a:extLst>
                <a:ext uri="{FF2B5EF4-FFF2-40B4-BE49-F238E27FC236}">
                  <a16:creationId xmlns:a16="http://schemas.microsoft.com/office/drawing/2014/main" id="{56B82C09-AD6F-C624-E1F1-97B733599CFC}"/>
                </a:ext>
              </a:extLst>
            </p:cNvPr>
            <p:cNvGrpSpPr/>
            <p:nvPr/>
          </p:nvGrpSpPr>
          <p:grpSpPr>
            <a:xfrm>
              <a:off x="925616" y="1333500"/>
              <a:ext cx="815544" cy="1994112"/>
              <a:chOff x="925616" y="1333500"/>
              <a:chExt cx="815544" cy="1994112"/>
            </a:xfrm>
          </p:grpSpPr>
          <p:sp>
            <p:nvSpPr>
              <p:cNvPr id="294" name="Rectangle 293">
                <a:extLst>
                  <a:ext uri="{FF2B5EF4-FFF2-40B4-BE49-F238E27FC236}">
                    <a16:creationId xmlns:a16="http://schemas.microsoft.com/office/drawing/2014/main" id="{CEA36F87-BE6F-999F-C16C-24141B6956A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962BFDCA-3864-A0AA-5D12-D26F9D6F809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a16="http://schemas.microsoft.com/office/drawing/2014/main" id="{E9FAB95B-7BC7-A4D3-2E38-02CC343EA90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97" name="TextBox 296">
                <a:extLst>
                  <a:ext uri="{FF2B5EF4-FFF2-40B4-BE49-F238E27FC236}">
                    <a16:creationId xmlns:a16="http://schemas.microsoft.com/office/drawing/2014/main" id="{44618793-9E5B-78C3-F441-B14C7A5CAF5E}"/>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98" name="TextBox 297">
                <a:extLst>
                  <a:ext uri="{FF2B5EF4-FFF2-40B4-BE49-F238E27FC236}">
                    <a16:creationId xmlns:a16="http://schemas.microsoft.com/office/drawing/2014/main" id="{AAD15A12-B1B9-6EE2-2B03-3F9FC743133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99" name="TextBox 298">
                <a:extLst>
                  <a:ext uri="{FF2B5EF4-FFF2-40B4-BE49-F238E27FC236}">
                    <a16:creationId xmlns:a16="http://schemas.microsoft.com/office/drawing/2014/main" id="{7A4F43AB-B256-1C66-FF4F-78856564B5C7}"/>
                  </a:ext>
                </a:extLst>
              </p:cNvPr>
              <p:cNvSpPr txBox="1"/>
              <p:nvPr/>
            </p:nvSpPr>
            <p:spPr>
              <a:xfrm rot="19641543">
                <a:off x="1091974" y="2667209"/>
                <a:ext cx="482824" cy="338554"/>
              </a:xfrm>
              <a:prstGeom prst="rect">
                <a:avLst/>
              </a:prstGeom>
              <a:noFill/>
            </p:spPr>
            <p:txBody>
              <a:bodyPr wrap="none" rtlCol="0">
                <a:spAutoFit/>
              </a:bodyPr>
              <a:lstStyle/>
              <a:p>
                <a:r>
                  <a:rPr lang="en-US" sz="1600" b="1" dirty="0">
                    <a:solidFill>
                      <a:srgbClr val="C00000"/>
                    </a:solidFill>
                  </a:rPr>
                  <a:t>Lab</a:t>
                </a:r>
              </a:p>
            </p:txBody>
          </p:sp>
          <p:sp>
            <p:nvSpPr>
              <p:cNvPr id="300" name="TextBox 299">
                <a:extLst>
                  <a:ext uri="{FF2B5EF4-FFF2-40B4-BE49-F238E27FC236}">
                    <a16:creationId xmlns:a16="http://schemas.microsoft.com/office/drawing/2014/main" id="{7BA7E99E-2672-C75C-800F-0ED69C66565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01" name="TextBox 300">
                <a:extLst>
                  <a:ext uri="{FF2B5EF4-FFF2-40B4-BE49-F238E27FC236}">
                    <a16:creationId xmlns:a16="http://schemas.microsoft.com/office/drawing/2014/main" id="{64A5D39A-D1DC-C08A-9A5C-966CBCF3BDF1}"/>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93" name="TextBox 292">
              <a:extLst>
                <a:ext uri="{FF2B5EF4-FFF2-40B4-BE49-F238E27FC236}">
                  <a16:creationId xmlns:a16="http://schemas.microsoft.com/office/drawing/2014/main" id="{BE76C51B-FC3F-4812-5778-7E7B30AE0F1D}"/>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15</a:t>
              </a:r>
            </a:p>
          </p:txBody>
        </p:sp>
      </p:grpSp>
      <p:grpSp>
        <p:nvGrpSpPr>
          <p:cNvPr id="302" name="Group 301">
            <a:extLst>
              <a:ext uri="{FF2B5EF4-FFF2-40B4-BE49-F238E27FC236}">
                <a16:creationId xmlns:a16="http://schemas.microsoft.com/office/drawing/2014/main" id="{D8C5DD0B-7CD4-CF0F-CD3C-8BD3BA1ED837}"/>
              </a:ext>
            </a:extLst>
          </p:cNvPr>
          <p:cNvGrpSpPr/>
          <p:nvPr/>
        </p:nvGrpSpPr>
        <p:grpSpPr>
          <a:xfrm>
            <a:off x="10877331" y="1163965"/>
            <a:ext cx="819970" cy="2225154"/>
            <a:chOff x="925616" y="1102458"/>
            <a:chExt cx="819970" cy="2225154"/>
          </a:xfrm>
        </p:grpSpPr>
        <p:grpSp>
          <p:nvGrpSpPr>
            <p:cNvPr id="303" name="Group 302">
              <a:extLst>
                <a:ext uri="{FF2B5EF4-FFF2-40B4-BE49-F238E27FC236}">
                  <a16:creationId xmlns:a16="http://schemas.microsoft.com/office/drawing/2014/main" id="{B8DE7AC2-D85E-D06D-6097-14619BB0E5FB}"/>
                </a:ext>
              </a:extLst>
            </p:cNvPr>
            <p:cNvGrpSpPr/>
            <p:nvPr/>
          </p:nvGrpSpPr>
          <p:grpSpPr>
            <a:xfrm>
              <a:off x="925616" y="1333500"/>
              <a:ext cx="815544" cy="1994112"/>
              <a:chOff x="925616" y="1333500"/>
              <a:chExt cx="815544" cy="1994112"/>
            </a:xfrm>
          </p:grpSpPr>
          <p:sp>
            <p:nvSpPr>
              <p:cNvPr id="305" name="Rectangle 304">
                <a:extLst>
                  <a:ext uri="{FF2B5EF4-FFF2-40B4-BE49-F238E27FC236}">
                    <a16:creationId xmlns:a16="http://schemas.microsoft.com/office/drawing/2014/main" id="{C699B6BA-809A-10E2-FDE0-A229EE6E0BBC}"/>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E4924861-26C3-4278-1AC2-2CBFD75993E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a:extLst>
                  <a:ext uri="{FF2B5EF4-FFF2-40B4-BE49-F238E27FC236}">
                    <a16:creationId xmlns:a16="http://schemas.microsoft.com/office/drawing/2014/main" id="{4CC0A0D8-50CE-AA91-C069-85C2D5958521}"/>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308" name="TextBox 307">
                <a:extLst>
                  <a:ext uri="{FF2B5EF4-FFF2-40B4-BE49-F238E27FC236}">
                    <a16:creationId xmlns:a16="http://schemas.microsoft.com/office/drawing/2014/main" id="{A5C5B436-40CB-4657-5010-99B4ECAD2E7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309" name="TextBox 308">
                <a:extLst>
                  <a:ext uri="{FF2B5EF4-FFF2-40B4-BE49-F238E27FC236}">
                    <a16:creationId xmlns:a16="http://schemas.microsoft.com/office/drawing/2014/main" id="{FC1E6943-3AE4-B228-D92F-89D8B8D530D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310" name="TextBox 309">
                <a:extLst>
                  <a:ext uri="{FF2B5EF4-FFF2-40B4-BE49-F238E27FC236}">
                    <a16:creationId xmlns:a16="http://schemas.microsoft.com/office/drawing/2014/main" id="{F337878B-43A4-7E7F-B24C-3553EC6CC2C6}"/>
                  </a:ext>
                </a:extLst>
              </p:cNvPr>
              <p:cNvSpPr txBox="1"/>
              <p:nvPr/>
            </p:nvSpPr>
            <p:spPr>
              <a:xfrm rot="19641543">
                <a:off x="1082336" y="2681496"/>
                <a:ext cx="482824" cy="338554"/>
              </a:xfrm>
              <a:prstGeom prst="rect">
                <a:avLst/>
              </a:prstGeom>
              <a:noFill/>
            </p:spPr>
            <p:txBody>
              <a:bodyPr wrap="none" rtlCol="0">
                <a:spAutoFit/>
              </a:bodyPr>
              <a:lstStyle/>
              <a:p>
                <a:r>
                  <a:rPr lang="en-US" sz="1600" b="1" dirty="0">
                    <a:solidFill>
                      <a:srgbClr val="C00000"/>
                    </a:solidFill>
                  </a:rPr>
                  <a:t>Lab</a:t>
                </a:r>
              </a:p>
            </p:txBody>
          </p:sp>
          <p:sp>
            <p:nvSpPr>
              <p:cNvPr id="311" name="TextBox 310">
                <a:extLst>
                  <a:ext uri="{FF2B5EF4-FFF2-40B4-BE49-F238E27FC236}">
                    <a16:creationId xmlns:a16="http://schemas.microsoft.com/office/drawing/2014/main" id="{73020E4D-A37F-C5CB-12FF-0E30442D0C9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12" name="TextBox 311">
                <a:extLst>
                  <a:ext uri="{FF2B5EF4-FFF2-40B4-BE49-F238E27FC236}">
                    <a16:creationId xmlns:a16="http://schemas.microsoft.com/office/drawing/2014/main" id="{80EB5E49-B75E-9C30-DD2E-A3189B66F28E}"/>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04" name="TextBox 303">
              <a:extLst>
                <a:ext uri="{FF2B5EF4-FFF2-40B4-BE49-F238E27FC236}">
                  <a16:creationId xmlns:a16="http://schemas.microsoft.com/office/drawing/2014/main" id="{C3C9E4FC-CB85-C25E-C243-3BC4AE3A5CC6}"/>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16</a:t>
              </a:r>
            </a:p>
          </p:txBody>
        </p:sp>
      </p:grpSp>
    </p:spTree>
    <p:extLst>
      <p:ext uri="{BB962C8B-B14F-4D97-AF65-F5344CB8AC3E}">
        <p14:creationId xmlns:p14="http://schemas.microsoft.com/office/powerpoint/2010/main" val="60539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7999" y="5017698"/>
            <a:ext cx="1966823" cy="1015663"/>
          </a:xfrm>
          <a:prstGeom prst="rect">
            <a:avLst/>
          </a:prstGeom>
          <a:noFill/>
        </p:spPr>
        <p:txBody>
          <a:bodyPr wrap="square" rtlCol="0">
            <a:spAutoFit/>
          </a:bodyPr>
          <a:lstStyle/>
          <a:p>
            <a:r>
              <a:rPr lang="en-US" sz="2000" dirty="0">
                <a:solidFill>
                  <a:srgbClr val="C00000"/>
                </a:solidFill>
              </a:rPr>
              <a:t>*Lab Exercises</a:t>
            </a:r>
          </a:p>
          <a:p>
            <a:r>
              <a:rPr lang="en-US" sz="2000" dirty="0">
                <a:solidFill>
                  <a:srgbClr val="C00000"/>
                </a:solidFill>
              </a:rPr>
              <a:t>*Simulations</a:t>
            </a:r>
          </a:p>
          <a:p>
            <a:r>
              <a:rPr lang="en-US" sz="2000" dirty="0">
                <a:solidFill>
                  <a:srgbClr val="C00000"/>
                </a:solidFill>
              </a:rPr>
              <a:t>*Performance</a:t>
            </a:r>
          </a:p>
        </p:txBody>
      </p:sp>
      <p:sp>
        <p:nvSpPr>
          <p:cNvPr id="14" name="TextBox 13">
            <a:extLst>
              <a:ext uri="{FF2B5EF4-FFF2-40B4-BE49-F238E27FC236}">
                <a16:creationId xmlns:a16="http://schemas.microsoft.com/office/drawing/2014/main" id="{8CCDD2CF-D096-38FD-22C7-DF89DBADFADE}"/>
              </a:ext>
            </a:extLst>
          </p:cNvPr>
          <p:cNvSpPr txBox="1"/>
          <p:nvPr/>
        </p:nvSpPr>
        <p:spPr>
          <a:xfrm>
            <a:off x="3047999" y="3774158"/>
            <a:ext cx="1857555" cy="1015663"/>
          </a:xfrm>
          <a:prstGeom prst="rect">
            <a:avLst/>
          </a:prstGeom>
          <a:noFill/>
        </p:spPr>
        <p:txBody>
          <a:bodyPr wrap="square" rtlCol="0">
            <a:spAutoFit/>
          </a:bodyPr>
          <a:lstStyle/>
          <a:p>
            <a:r>
              <a:rPr lang="en-US" sz="2000" dirty="0">
                <a:solidFill>
                  <a:srgbClr val="C00000"/>
                </a:solidFill>
              </a:rPr>
              <a:t>*Study Guide</a:t>
            </a:r>
          </a:p>
          <a:p>
            <a:r>
              <a:rPr lang="en-US" sz="2000" dirty="0">
                <a:solidFill>
                  <a:srgbClr val="C00000"/>
                </a:solidFill>
              </a:rPr>
              <a:t>*Practice Quiz</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274488" y="2188493"/>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200434" y="2188493"/>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6927427" y="1765539"/>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293417" y="3101916"/>
            <a:ext cx="4480714" cy="369332"/>
          </a:xfrm>
          <a:prstGeom prst="rect">
            <a:avLst/>
          </a:prstGeom>
          <a:noFill/>
        </p:spPr>
        <p:txBody>
          <a:bodyPr wrap="none" rtlCol="0">
            <a:spAutoFit/>
          </a:bodyPr>
          <a:lstStyle/>
          <a:p>
            <a:r>
              <a:rPr lang="en-US" sz="1800" b="1" dirty="0">
                <a:solidFill>
                  <a:srgbClr val="C00000"/>
                </a:solidFill>
              </a:rPr>
              <a:t>Lab Packs sold in Bookstore (required)</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293417" y="4117432"/>
            <a:ext cx="3082895" cy="369332"/>
          </a:xfrm>
          <a:prstGeom prst="rect">
            <a:avLst/>
          </a:prstGeom>
          <a:noFill/>
        </p:spPr>
        <p:txBody>
          <a:bodyPr wrap="none" rtlCol="0">
            <a:spAutoFit/>
          </a:bodyPr>
          <a:lstStyle/>
          <a:p>
            <a:r>
              <a:rPr lang="en-US" sz="1800" b="1" dirty="0">
                <a:solidFill>
                  <a:srgbClr val="C00000"/>
                </a:solidFill>
              </a:rPr>
              <a:t>Faculty facilitates learning</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293417" y="5221679"/>
            <a:ext cx="4750018" cy="369332"/>
          </a:xfrm>
          <a:prstGeom prst="rect">
            <a:avLst/>
          </a:prstGeom>
          <a:noFill/>
        </p:spPr>
        <p:txBody>
          <a:bodyPr wrap="none" rtlCol="0">
            <a:spAutoFit/>
          </a:bodyPr>
          <a:lstStyle/>
          <a:p>
            <a:r>
              <a:rPr lang="en-US" sz="1800" b="1" dirty="0">
                <a:solidFill>
                  <a:srgbClr val="C00000"/>
                </a:solidFill>
              </a:rPr>
              <a:t>Faculty assesses student skill/knowledge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Tree>
    <p:extLst>
      <p:ext uri="{BB962C8B-B14F-4D97-AF65-F5344CB8AC3E}">
        <p14:creationId xmlns:p14="http://schemas.microsoft.com/office/powerpoint/2010/main" val="41524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E9D8DEB-CFC0-07DF-2366-E60A0FFDE27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oogle Shape;271;g5cbcf68ca2_0_7">
            <a:extLst>
              <a:ext uri="{FF2B5EF4-FFF2-40B4-BE49-F238E27FC236}">
                <a16:creationId xmlns:a16="http://schemas.microsoft.com/office/drawing/2014/main" id="{EFC6EC24-A0D1-078A-3885-1F127BE6B1C0}"/>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18" name="Rectangle 17">
            <a:extLst>
              <a:ext uri="{FF2B5EF4-FFF2-40B4-BE49-F238E27FC236}">
                <a16:creationId xmlns:a16="http://schemas.microsoft.com/office/drawing/2014/main" id="{9B5CD054-5FA8-E350-D39C-E5AB1B793D78}"/>
              </a:ext>
            </a:extLst>
          </p:cNvPr>
          <p:cNvSpPr/>
          <p:nvPr/>
        </p:nvSpPr>
        <p:spPr>
          <a:xfrm>
            <a:off x="50653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E55913-71DC-C8C1-99A9-6F514AE83285}"/>
              </a:ext>
            </a:extLst>
          </p:cNvPr>
          <p:cNvSpPr txBox="1"/>
          <p:nvPr/>
        </p:nvSpPr>
        <p:spPr>
          <a:xfrm>
            <a:off x="539878" y="2719169"/>
            <a:ext cx="569900" cy="338554"/>
          </a:xfrm>
          <a:prstGeom prst="rect">
            <a:avLst/>
          </a:prstGeom>
          <a:noFill/>
        </p:spPr>
        <p:txBody>
          <a:bodyPr wrap="none" rtlCol="0">
            <a:spAutoFit/>
          </a:bodyPr>
          <a:lstStyle/>
          <a:p>
            <a:r>
              <a:rPr lang="en-US" sz="1600" dirty="0">
                <a:solidFill>
                  <a:srgbClr val="C00000"/>
                </a:solidFill>
              </a:rPr>
              <a:t>Wed</a:t>
            </a:r>
          </a:p>
        </p:txBody>
      </p:sp>
      <p:sp>
        <p:nvSpPr>
          <p:cNvPr id="22" name="TextBox 21">
            <a:extLst>
              <a:ext uri="{FF2B5EF4-FFF2-40B4-BE49-F238E27FC236}">
                <a16:creationId xmlns:a16="http://schemas.microsoft.com/office/drawing/2014/main" id="{306031D5-6D01-2DE5-7043-FC64C56559F0}"/>
              </a:ext>
            </a:extLst>
          </p:cNvPr>
          <p:cNvSpPr txBox="1"/>
          <p:nvPr/>
        </p:nvSpPr>
        <p:spPr>
          <a:xfrm rot="19641543">
            <a:off x="578703" y="3107167"/>
            <a:ext cx="482824" cy="338554"/>
          </a:xfrm>
          <a:prstGeom prst="rect">
            <a:avLst/>
          </a:prstGeom>
          <a:noFill/>
        </p:spPr>
        <p:txBody>
          <a:bodyPr wrap="none" rtlCol="0">
            <a:spAutoFit/>
          </a:bodyPr>
          <a:lstStyle/>
          <a:p>
            <a:r>
              <a:rPr lang="en-US" sz="1600" b="1" dirty="0">
                <a:solidFill>
                  <a:srgbClr val="C00000"/>
                </a:solidFill>
              </a:rPr>
              <a:t>Lab</a:t>
            </a:r>
          </a:p>
        </p:txBody>
      </p:sp>
      <p:sp>
        <p:nvSpPr>
          <p:cNvPr id="24" name="TextBox 23">
            <a:extLst>
              <a:ext uri="{FF2B5EF4-FFF2-40B4-BE49-F238E27FC236}">
                <a16:creationId xmlns:a16="http://schemas.microsoft.com/office/drawing/2014/main" id="{30CFB2C2-522C-D75E-9763-E442FAE11B5D}"/>
              </a:ext>
            </a:extLst>
          </p:cNvPr>
          <p:cNvSpPr txBox="1"/>
          <p:nvPr/>
        </p:nvSpPr>
        <p:spPr>
          <a:xfrm>
            <a:off x="461587" y="3433954"/>
            <a:ext cx="740908" cy="307777"/>
          </a:xfrm>
          <a:prstGeom prst="rect">
            <a:avLst/>
          </a:prstGeom>
          <a:noFill/>
        </p:spPr>
        <p:txBody>
          <a:bodyPr wrap="none" rtlCol="0">
            <a:spAutoFit/>
          </a:bodyPr>
          <a:lstStyle/>
          <a:p>
            <a:r>
              <a:rPr lang="en-US" dirty="0">
                <a:solidFill>
                  <a:srgbClr val="C00000"/>
                </a:solidFill>
              </a:rPr>
              <a:t>8a-12p</a:t>
            </a:r>
          </a:p>
        </p:txBody>
      </p:sp>
      <p:sp>
        <p:nvSpPr>
          <p:cNvPr id="35" name="TextBox 34">
            <a:extLst>
              <a:ext uri="{FF2B5EF4-FFF2-40B4-BE49-F238E27FC236}">
                <a16:creationId xmlns:a16="http://schemas.microsoft.com/office/drawing/2014/main" id="{3E626277-5CF6-34F8-A36C-3A2D4331AE57}"/>
              </a:ext>
            </a:extLst>
          </p:cNvPr>
          <p:cNvSpPr txBox="1"/>
          <p:nvPr/>
        </p:nvSpPr>
        <p:spPr>
          <a:xfrm>
            <a:off x="531384" y="1516577"/>
            <a:ext cx="614271" cy="307777"/>
          </a:xfrm>
          <a:prstGeom prst="rect">
            <a:avLst/>
          </a:prstGeom>
          <a:noFill/>
        </p:spPr>
        <p:txBody>
          <a:bodyPr wrap="none" rtlCol="0">
            <a:spAutoFit/>
          </a:bodyPr>
          <a:lstStyle/>
          <a:p>
            <a:r>
              <a:rPr lang="en-US" sz="1400" b="1" dirty="0">
                <a:solidFill>
                  <a:srgbClr val="C00000"/>
                </a:solidFill>
              </a:rPr>
              <a:t>Wk. 1</a:t>
            </a:r>
          </a:p>
        </p:txBody>
      </p:sp>
      <p:sp>
        <p:nvSpPr>
          <p:cNvPr id="41" name="Rectangle 40">
            <a:extLst>
              <a:ext uri="{FF2B5EF4-FFF2-40B4-BE49-F238E27FC236}">
                <a16:creationId xmlns:a16="http://schemas.microsoft.com/office/drawing/2014/main" id="{DDB30B7C-7199-B625-EDE5-B77430A7109B}"/>
              </a:ext>
            </a:extLst>
          </p:cNvPr>
          <p:cNvSpPr/>
          <p:nvPr/>
        </p:nvSpPr>
        <p:spPr>
          <a:xfrm>
            <a:off x="119932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A8E975D-F7B0-E708-94F5-71B9209F726D}"/>
              </a:ext>
            </a:extLst>
          </p:cNvPr>
          <p:cNvSpPr txBox="1"/>
          <p:nvPr/>
        </p:nvSpPr>
        <p:spPr>
          <a:xfrm>
            <a:off x="1232670" y="2719169"/>
            <a:ext cx="569900" cy="338554"/>
          </a:xfrm>
          <a:prstGeom prst="rect">
            <a:avLst/>
          </a:prstGeom>
          <a:noFill/>
        </p:spPr>
        <p:txBody>
          <a:bodyPr wrap="none" rtlCol="0">
            <a:spAutoFit/>
          </a:bodyPr>
          <a:lstStyle/>
          <a:p>
            <a:r>
              <a:rPr lang="en-US" sz="1600" dirty="0">
                <a:solidFill>
                  <a:srgbClr val="C00000"/>
                </a:solidFill>
              </a:rPr>
              <a:t>Wed</a:t>
            </a:r>
          </a:p>
        </p:txBody>
      </p:sp>
      <p:sp>
        <p:nvSpPr>
          <p:cNvPr id="45" name="TextBox 44">
            <a:extLst>
              <a:ext uri="{FF2B5EF4-FFF2-40B4-BE49-F238E27FC236}">
                <a16:creationId xmlns:a16="http://schemas.microsoft.com/office/drawing/2014/main" id="{33CB169A-FFE0-EDF0-CC19-B530240F353F}"/>
              </a:ext>
            </a:extLst>
          </p:cNvPr>
          <p:cNvSpPr txBox="1"/>
          <p:nvPr/>
        </p:nvSpPr>
        <p:spPr>
          <a:xfrm rot="19641543">
            <a:off x="1266569" y="3107166"/>
            <a:ext cx="482824" cy="338554"/>
          </a:xfrm>
          <a:prstGeom prst="rect">
            <a:avLst/>
          </a:prstGeom>
          <a:noFill/>
        </p:spPr>
        <p:txBody>
          <a:bodyPr wrap="none" rtlCol="0">
            <a:spAutoFit/>
          </a:bodyPr>
          <a:lstStyle/>
          <a:p>
            <a:r>
              <a:rPr lang="en-US" sz="1600" b="1" dirty="0">
                <a:solidFill>
                  <a:srgbClr val="C00000"/>
                </a:solidFill>
              </a:rPr>
              <a:t>Lab</a:t>
            </a:r>
          </a:p>
        </p:txBody>
      </p:sp>
      <p:sp>
        <p:nvSpPr>
          <p:cNvPr id="47" name="TextBox 46">
            <a:extLst>
              <a:ext uri="{FF2B5EF4-FFF2-40B4-BE49-F238E27FC236}">
                <a16:creationId xmlns:a16="http://schemas.microsoft.com/office/drawing/2014/main" id="{E9F87FC5-0782-9479-6FA2-46AE816BAEDB}"/>
              </a:ext>
            </a:extLst>
          </p:cNvPr>
          <p:cNvSpPr txBox="1"/>
          <p:nvPr/>
        </p:nvSpPr>
        <p:spPr>
          <a:xfrm>
            <a:off x="1154379" y="3433954"/>
            <a:ext cx="740908" cy="307777"/>
          </a:xfrm>
          <a:prstGeom prst="rect">
            <a:avLst/>
          </a:prstGeom>
          <a:noFill/>
        </p:spPr>
        <p:txBody>
          <a:bodyPr wrap="none" rtlCol="0">
            <a:spAutoFit/>
          </a:bodyPr>
          <a:lstStyle/>
          <a:p>
            <a:r>
              <a:rPr lang="en-US" dirty="0">
                <a:solidFill>
                  <a:srgbClr val="C00000"/>
                </a:solidFill>
              </a:rPr>
              <a:t>8a-12p</a:t>
            </a:r>
          </a:p>
        </p:txBody>
      </p:sp>
      <p:sp>
        <p:nvSpPr>
          <p:cNvPr id="39" name="TextBox 38">
            <a:extLst>
              <a:ext uri="{FF2B5EF4-FFF2-40B4-BE49-F238E27FC236}">
                <a16:creationId xmlns:a16="http://schemas.microsoft.com/office/drawing/2014/main" id="{FA84F6A7-92D7-AF35-7E83-1F44FB298A58}"/>
              </a:ext>
            </a:extLst>
          </p:cNvPr>
          <p:cNvSpPr txBox="1"/>
          <p:nvPr/>
        </p:nvSpPr>
        <p:spPr>
          <a:xfrm>
            <a:off x="1224176" y="1516577"/>
            <a:ext cx="614271" cy="307777"/>
          </a:xfrm>
          <a:prstGeom prst="rect">
            <a:avLst/>
          </a:prstGeom>
          <a:noFill/>
        </p:spPr>
        <p:txBody>
          <a:bodyPr wrap="none" rtlCol="0">
            <a:spAutoFit/>
          </a:bodyPr>
          <a:lstStyle/>
          <a:p>
            <a:r>
              <a:rPr lang="en-US" sz="1400" b="1" dirty="0">
                <a:solidFill>
                  <a:srgbClr val="C00000"/>
                </a:solidFill>
              </a:rPr>
              <a:t>Wk. 2</a:t>
            </a:r>
          </a:p>
        </p:txBody>
      </p:sp>
      <p:sp>
        <p:nvSpPr>
          <p:cNvPr id="52" name="Rectangle 51">
            <a:extLst>
              <a:ext uri="{FF2B5EF4-FFF2-40B4-BE49-F238E27FC236}">
                <a16:creationId xmlns:a16="http://schemas.microsoft.com/office/drawing/2014/main" id="{3F651017-FAFA-7751-B240-31D99D85B3E6}"/>
              </a:ext>
            </a:extLst>
          </p:cNvPr>
          <p:cNvSpPr/>
          <p:nvPr/>
        </p:nvSpPr>
        <p:spPr>
          <a:xfrm>
            <a:off x="189212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C4E73CE-29AF-BAE9-F5BE-2BA4C319FBCC}"/>
              </a:ext>
            </a:extLst>
          </p:cNvPr>
          <p:cNvSpPr txBox="1"/>
          <p:nvPr/>
        </p:nvSpPr>
        <p:spPr>
          <a:xfrm>
            <a:off x="1925462" y="2719169"/>
            <a:ext cx="569900" cy="338554"/>
          </a:xfrm>
          <a:prstGeom prst="rect">
            <a:avLst/>
          </a:prstGeom>
          <a:noFill/>
        </p:spPr>
        <p:txBody>
          <a:bodyPr wrap="none" rtlCol="0">
            <a:spAutoFit/>
          </a:bodyPr>
          <a:lstStyle/>
          <a:p>
            <a:r>
              <a:rPr lang="en-US" sz="1600" dirty="0">
                <a:solidFill>
                  <a:srgbClr val="C00000"/>
                </a:solidFill>
              </a:rPr>
              <a:t>Wed</a:t>
            </a:r>
          </a:p>
        </p:txBody>
      </p:sp>
      <p:sp>
        <p:nvSpPr>
          <p:cNvPr id="56" name="TextBox 55">
            <a:extLst>
              <a:ext uri="{FF2B5EF4-FFF2-40B4-BE49-F238E27FC236}">
                <a16:creationId xmlns:a16="http://schemas.microsoft.com/office/drawing/2014/main" id="{8E560102-58C9-BE85-761A-E8B35E767D30}"/>
              </a:ext>
            </a:extLst>
          </p:cNvPr>
          <p:cNvSpPr txBox="1"/>
          <p:nvPr/>
        </p:nvSpPr>
        <p:spPr>
          <a:xfrm rot="19641543">
            <a:off x="1954929" y="3083970"/>
            <a:ext cx="482824" cy="338554"/>
          </a:xfrm>
          <a:prstGeom prst="rect">
            <a:avLst/>
          </a:prstGeom>
          <a:noFill/>
        </p:spPr>
        <p:txBody>
          <a:bodyPr wrap="none" rtlCol="0">
            <a:spAutoFit/>
          </a:bodyPr>
          <a:lstStyle/>
          <a:p>
            <a:r>
              <a:rPr lang="en-US" sz="1600" b="1" dirty="0">
                <a:solidFill>
                  <a:srgbClr val="C00000"/>
                </a:solidFill>
              </a:rPr>
              <a:t>Lab</a:t>
            </a:r>
          </a:p>
        </p:txBody>
      </p:sp>
      <p:sp>
        <p:nvSpPr>
          <p:cNvPr id="58" name="TextBox 57">
            <a:extLst>
              <a:ext uri="{FF2B5EF4-FFF2-40B4-BE49-F238E27FC236}">
                <a16:creationId xmlns:a16="http://schemas.microsoft.com/office/drawing/2014/main" id="{9D453508-D7F5-7E7E-11B1-8414093F82F1}"/>
              </a:ext>
            </a:extLst>
          </p:cNvPr>
          <p:cNvSpPr txBox="1"/>
          <p:nvPr/>
        </p:nvSpPr>
        <p:spPr>
          <a:xfrm>
            <a:off x="1847171" y="3433954"/>
            <a:ext cx="755335" cy="338554"/>
          </a:xfrm>
          <a:prstGeom prst="rect">
            <a:avLst/>
          </a:prstGeom>
          <a:noFill/>
        </p:spPr>
        <p:txBody>
          <a:bodyPr wrap="none" rtlCol="0">
            <a:spAutoFit/>
          </a:bodyPr>
          <a:lstStyle/>
          <a:p>
            <a:r>
              <a:rPr lang="en-US" dirty="0">
                <a:solidFill>
                  <a:srgbClr val="C00000"/>
                </a:solidFill>
              </a:rPr>
              <a:t>8a-12</a:t>
            </a:r>
            <a:r>
              <a:rPr lang="en-US" sz="1600" dirty="0">
                <a:solidFill>
                  <a:srgbClr val="C00000"/>
                </a:solidFill>
              </a:rPr>
              <a:t>p</a:t>
            </a:r>
          </a:p>
        </p:txBody>
      </p:sp>
      <p:sp>
        <p:nvSpPr>
          <p:cNvPr id="50" name="TextBox 49">
            <a:extLst>
              <a:ext uri="{FF2B5EF4-FFF2-40B4-BE49-F238E27FC236}">
                <a16:creationId xmlns:a16="http://schemas.microsoft.com/office/drawing/2014/main" id="{7E08C229-902B-23BC-818A-A88065CA44F2}"/>
              </a:ext>
            </a:extLst>
          </p:cNvPr>
          <p:cNvSpPr txBox="1"/>
          <p:nvPr/>
        </p:nvSpPr>
        <p:spPr>
          <a:xfrm>
            <a:off x="1916968" y="1516577"/>
            <a:ext cx="614271" cy="307777"/>
          </a:xfrm>
          <a:prstGeom prst="rect">
            <a:avLst/>
          </a:prstGeom>
          <a:noFill/>
        </p:spPr>
        <p:txBody>
          <a:bodyPr wrap="none" rtlCol="0">
            <a:spAutoFit/>
          </a:bodyPr>
          <a:lstStyle/>
          <a:p>
            <a:r>
              <a:rPr lang="en-US" sz="1400" b="1" dirty="0">
                <a:solidFill>
                  <a:srgbClr val="C00000"/>
                </a:solidFill>
              </a:rPr>
              <a:t>Wk. 3</a:t>
            </a:r>
          </a:p>
        </p:txBody>
      </p:sp>
      <p:sp>
        <p:nvSpPr>
          <p:cNvPr id="63" name="Rectangle 62">
            <a:extLst>
              <a:ext uri="{FF2B5EF4-FFF2-40B4-BE49-F238E27FC236}">
                <a16:creationId xmlns:a16="http://schemas.microsoft.com/office/drawing/2014/main" id="{6B250E05-2264-458C-DC50-B955FA385641}"/>
              </a:ext>
            </a:extLst>
          </p:cNvPr>
          <p:cNvSpPr/>
          <p:nvPr/>
        </p:nvSpPr>
        <p:spPr>
          <a:xfrm>
            <a:off x="258491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0CB52AB-19A6-B35B-0458-6595200F5796}"/>
              </a:ext>
            </a:extLst>
          </p:cNvPr>
          <p:cNvSpPr txBox="1"/>
          <p:nvPr/>
        </p:nvSpPr>
        <p:spPr>
          <a:xfrm>
            <a:off x="2618254" y="2719169"/>
            <a:ext cx="569900" cy="338554"/>
          </a:xfrm>
          <a:prstGeom prst="rect">
            <a:avLst/>
          </a:prstGeom>
          <a:noFill/>
        </p:spPr>
        <p:txBody>
          <a:bodyPr wrap="none" rtlCol="0">
            <a:spAutoFit/>
          </a:bodyPr>
          <a:lstStyle/>
          <a:p>
            <a:r>
              <a:rPr lang="en-US" sz="1600" dirty="0">
                <a:solidFill>
                  <a:srgbClr val="C00000"/>
                </a:solidFill>
              </a:rPr>
              <a:t>Wed</a:t>
            </a:r>
          </a:p>
        </p:txBody>
      </p:sp>
      <p:sp>
        <p:nvSpPr>
          <p:cNvPr id="67" name="TextBox 66">
            <a:extLst>
              <a:ext uri="{FF2B5EF4-FFF2-40B4-BE49-F238E27FC236}">
                <a16:creationId xmlns:a16="http://schemas.microsoft.com/office/drawing/2014/main" id="{6D521AF3-5DA9-0387-7226-31BDA2B064D4}"/>
              </a:ext>
            </a:extLst>
          </p:cNvPr>
          <p:cNvSpPr txBox="1"/>
          <p:nvPr/>
        </p:nvSpPr>
        <p:spPr>
          <a:xfrm rot="19641543">
            <a:off x="2641790" y="3076561"/>
            <a:ext cx="482824" cy="338554"/>
          </a:xfrm>
          <a:prstGeom prst="rect">
            <a:avLst/>
          </a:prstGeom>
          <a:noFill/>
        </p:spPr>
        <p:txBody>
          <a:bodyPr wrap="none" rtlCol="0">
            <a:spAutoFit/>
          </a:bodyPr>
          <a:lstStyle/>
          <a:p>
            <a:r>
              <a:rPr lang="en-US" sz="1600" b="1" dirty="0">
                <a:solidFill>
                  <a:srgbClr val="C00000"/>
                </a:solidFill>
              </a:rPr>
              <a:t>Lab</a:t>
            </a:r>
          </a:p>
        </p:txBody>
      </p:sp>
      <p:sp>
        <p:nvSpPr>
          <p:cNvPr id="69" name="TextBox 68">
            <a:extLst>
              <a:ext uri="{FF2B5EF4-FFF2-40B4-BE49-F238E27FC236}">
                <a16:creationId xmlns:a16="http://schemas.microsoft.com/office/drawing/2014/main" id="{208EA0E8-1010-A238-CBE7-9D3EFF93143F}"/>
              </a:ext>
            </a:extLst>
          </p:cNvPr>
          <p:cNvSpPr txBox="1"/>
          <p:nvPr/>
        </p:nvSpPr>
        <p:spPr>
          <a:xfrm>
            <a:off x="2539963" y="3433954"/>
            <a:ext cx="740908" cy="307777"/>
          </a:xfrm>
          <a:prstGeom prst="rect">
            <a:avLst/>
          </a:prstGeom>
          <a:noFill/>
        </p:spPr>
        <p:txBody>
          <a:bodyPr wrap="none" rtlCol="0">
            <a:spAutoFit/>
          </a:bodyPr>
          <a:lstStyle/>
          <a:p>
            <a:r>
              <a:rPr lang="en-US" dirty="0">
                <a:solidFill>
                  <a:srgbClr val="C00000"/>
                </a:solidFill>
              </a:rPr>
              <a:t>8a-12p</a:t>
            </a:r>
          </a:p>
        </p:txBody>
      </p:sp>
      <p:sp>
        <p:nvSpPr>
          <p:cNvPr id="61" name="TextBox 60">
            <a:extLst>
              <a:ext uri="{FF2B5EF4-FFF2-40B4-BE49-F238E27FC236}">
                <a16:creationId xmlns:a16="http://schemas.microsoft.com/office/drawing/2014/main" id="{18AABBD9-A7C6-3545-6F56-6C909A639DD6}"/>
              </a:ext>
            </a:extLst>
          </p:cNvPr>
          <p:cNvSpPr txBox="1"/>
          <p:nvPr/>
        </p:nvSpPr>
        <p:spPr>
          <a:xfrm>
            <a:off x="2609760" y="1516577"/>
            <a:ext cx="614271" cy="307777"/>
          </a:xfrm>
          <a:prstGeom prst="rect">
            <a:avLst/>
          </a:prstGeom>
          <a:noFill/>
        </p:spPr>
        <p:txBody>
          <a:bodyPr wrap="none" rtlCol="0">
            <a:spAutoFit/>
          </a:bodyPr>
          <a:lstStyle/>
          <a:p>
            <a:r>
              <a:rPr lang="en-US" sz="1400" b="1" dirty="0">
                <a:solidFill>
                  <a:srgbClr val="C00000"/>
                </a:solidFill>
              </a:rPr>
              <a:t>Wk. 4</a:t>
            </a:r>
          </a:p>
        </p:txBody>
      </p:sp>
      <p:sp>
        <p:nvSpPr>
          <p:cNvPr id="74" name="Rectangle 73">
            <a:extLst>
              <a:ext uri="{FF2B5EF4-FFF2-40B4-BE49-F238E27FC236}">
                <a16:creationId xmlns:a16="http://schemas.microsoft.com/office/drawing/2014/main" id="{C428E15C-770D-5C54-3BF0-BC63E813F980}"/>
              </a:ext>
            </a:extLst>
          </p:cNvPr>
          <p:cNvSpPr/>
          <p:nvPr/>
        </p:nvSpPr>
        <p:spPr>
          <a:xfrm>
            <a:off x="327770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9677A1D-CAF7-3219-A9BD-AD7CBE631F5B}"/>
              </a:ext>
            </a:extLst>
          </p:cNvPr>
          <p:cNvSpPr txBox="1"/>
          <p:nvPr/>
        </p:nvSpPr>
        <p:spPr>
          <a:xfrm>
            <a:off x="3311046" y="2719169"/>
            <a:ext cx="569900" cy="338554"/>
          </a:xfrm>
          <a:prstGeom prst="rect">
            <a:avLst/>
          </a:prstGeom>
          <a:noFill/>
        </p:spPr>
        <p:txBody>
          <a:bodyPr wrap="none" rtlCol="0">
            <a:spAutoFit/>
          </a:bodyPr>
          <a:lstStyle/>
          <a:p>
            <a:r>
              <a:rPr lang="en-US" sz="1600" dirty="0">
                <a:solidFill>
                  <a:srgbClr val="C00000"/>
                </a:solidFill>
              </a:rPr>
              <a:t>Wed</a:t>
            </a:r>
          </a:p>
        </p:txBody>
      </p:sp>
      <p:sp>
        <p:nvSpPr>
          <p:cNvPr id="78" name="TextBox 77">
            <a:extLst>
              <a:ext uri="{FF2B5EF4-FFF2-40B4-BE49-F238E27FC236}">
                <a16:creationId xmlns:a16="http://schemas.microsoft.com/office/drawing/2014/main" id="{C479F88F-50A1-64E0-3319-AB0DA1E42D68}"/>
              </a:ext>
            </a:extLst>
          </p:cNvPr>
          <p:cNvSpPr txBox="1"/>
          <p:nvPr/>
        </p:nvSpPr>
        <p:spPr>
          <a:xfrm rot="19641543">
            <a:off x="3344945" y="3083971"/>
            <a:ext cx="482824" cy="338554"/>
          </a:xfrm>
          <a:prstGeom prst="rect">
            <a:avLst/>
          </a:prstGeom>
          <a:noFill/>
        </p:spPr>
        <p:txBody>
          <a:bodyPr wrap="none" rtlCol="0">
            <a:spAutoFit/>
          </a:bodyPr>
          <a:lstStyle/>
          <a:p>
            <a:r>
              <a:rPr lang="en-US" sz="1600" b="1" dirty="0">
                <a:solidFill>
                  <a:srgbClr val="C00000"/>
                </a:solidFill>
              </a:rPr>
              <a:t>Lab</a:t>
            </a:r>
          </a:p>
        </p:txBody>
      </p:sp>
      <p:sp>
        <p:nvSpPr>
          <p:cNvPr id="80" name="TextBox 79">
            <a:extLst>
              <a:ext uri="{FF2B5EF4-FFF2-40B4-BE49-F238E27FC236}">
                <a16:creationId xmlns:a16="http://schemas.microsoft.com/office/drawing/2014/main" id="{813FB2CC-22BC-C407-FA80-BA78F649829E}"/>
              </a:ext>
            </a:extLst>
          </p:cNvPr>
          <p:cNvSpPr txBox="1"/>
          <p:nvPr/>
        </p:nvSpPr>
        <p:spPr>
          <a:xfrm>
            <a:off x="3232755" y="3433954"/>
            <a:ext cx="740908" cy="307777"/>
          </a:xfrm>
          <a:prstGeom prst="rect">
            <a:avLst/>
          </a:prstGeom>
          <a:noFill/>
        </p:spPr>
        <p:txBody>
          <a:bodyPr wrap="none" rtlCol="0">
            <a:spAutoFit/>
          </a:bodyPr>
          <a:lstStyle/>
          <a:p>
            <a:r>
              <a:rPr lang="en-US" dirty="0">
                <a:solidFill>
                  <a:srgbClr val="C00000"/>
                </a:solidFill>
              </a:rPr>
              <a:t>8a-12p</a:t>
            </a:r>
          </a:p>
        </p:txBody>
      </p:sp>
      <p:sp>
        <p:nvSpPr>
          <p:cNvPr id="72" name="TextBox 71">
            <a:extLst>
              <a:ext uri="{FF2B5EF4-FFF2-40B4-BE49-F238E27FC236}">
                <a16:creationId xmlns:a16="http://schemas.microsoft.com/office/drawing/2014/main" id="{2BBB8416-F882-0577-D374-DCA5E5651871}"/>
              </a:ext>
            </a:extLst>
          </p:cNvPr>
          <p:cNvSpPr txBox="1"/>
          <p:nvPr/>
        </p:nvSpPr>
        <p:spPr>
          <a:xfrm>
            <a:off x="3302552" y="1516577"/>
            <a:ext cx="614271" cy="307777"/>
          </a:xfrm>
          <a:prstGeom prst="rect">
            <a:avLst/>
          </a:prstGeom>
          <a:noFill/>
        </p:spPr>
        <p:txBody>
          <a:bodyPr wrap="none" rtlCol="0">
            <a:spAutoFit/>
          </a:bodyPr>
          <a:lstStyle/>
          <a:p>
            <a:r>
              <a:rPr lang="en-US" sz="1400" b="1" dirty="0">
                <a:solidFill>
                  <a:srgbClr val="C00000"/>
                </a:solidFill>
              </a:rPr>
              <a:t>Wk. 5</a:t>
            </a:r>
          </a:p>
        </p:txBody>
      </p:sp>
      <p:sp>
        <p:nvSpPr>
          <p:cNvPr id="85" name="Rectangle 84">
            <a:extLst>
              <a:ext uri="{FF2B5EF4-FFF2-40B4-BE49-F238E27FC236}">
                <a16:creationId xmlns:a16="http://schemas.microsoft.com/office/drawing/2014/main" id="{8B1A32E9-508A-3648-ECB2-65D032EEF77A}"/>
              </a:ext>
            </a:extLst>
          </p:cNvPr>
          <p:cNvSpPr/>
          <p:nvPr/>
        </p:nvSpPr>
        <p:spPr>
          <a:xfrm>
            <a:off x="397049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C398D19-A1C0-2992-465F-EBB022B3655F}"/>
              </a:ext>
            </a:extLst>
          </p:cNvPr>
          <p:cNvSpPr txBox="1"/>
          <p:nvPr/>
        </p:nvSpPr>
        <p:spPr>
          <a:xfrm>
            <a:off x="4003838" y="2719169"/>
            <a:ext cx="569900" cy="338554"/>
          </a:xfrm>
          <a:prstGeom prst="rect">
            <a:avLst/>
          </a:prstGeom>
          <a:noFill/>
        </p:spPr>
        <p:txBody>
          <a:bodyPr wrap="none" rtlCol="0">
            <a:spAutoFit/>
          </a:bodyPr>
          <a:lstStyle/>
          <a:p>
            <a:r>
              <a:rPr lang="en-US" sz="1600" dirty="0">
                <a:solidFill>
                  <a:srgbClr val="C00000"/>
                </a:solidFill>
              </a:rPr>
              <a:t>Wed</a:t>
            </a:r>
          </a:p>
        </p:txBody>
      </p:sp>
      <p:sp>
        <p:nvSpPr>
          <p:cNvPr id="89" name="TextBox 88">
            <a:extLst>
              <a:ext uri="{FF2B5EF4-FFF2-40B4-BE49-F238E27FC236}">
                <a16:creationId xmlns:a16="http://schemas.microsoft.com/office/drawing/2014/main" id="{57DA5DF8-18F0-34B3-A5A4-A8A39FC40D62}"/>
              </a:ext>
            </a:extLst>
          </p:cNvPr>
          <p:cNvSpPr txBox="1"/>
          <p:nvPr/>
        </p:nvSpPr>
        <p:spPr>
          <a:xfrm rot="19641543">
            <a:off x="4049588" y="3087369"/>
            <a:ext cx="482824" cy="338554"/>
          </a:xfrm>
          <a:prstGeom prst="rect">
            <a:avLst/>
          </a:prstGeom>
          <a:noFill/>
        </p:spPr>
        <p:txBody>
          <a:bodyPr wrap="none" rtlCol="0">
            <a:spAutoFit/>
          </a:bodyPr>
          <a:lstStyle/>
          <a:p>
            <a:r>
              <a:rPr lang="en-US" sz="1600" b="1" dirty="0">
                <a:solidFill>
                  <a:srgbClr val="C00000"/>
                </a:solidFill>
              </a:rPr>
              <a:t>Lab</a:t>
            </a:r>
          </a:p>
        </p:txBody>
      </p:sp>
      <p:sp>
        <p:nvSpPr>
          <p:cNvPr id="91" name="TextBox 90">
            <a:extLst>
              <a:ext uri="{FF2B5EF4-FFF2-40B4-BE49-F238E27FC236}">
                <a16:creationId xmlns:a16="http://schemas.microsoft.com/office/drawing/2014/main" id="{780D8314-39DF-8B82-D445-36C650DCF648}"/>
              </a:ext>
            </a:extLst>
          </p:cNvPr>
          <p:cNvSpPr txBox="1"/>
          <p:nvPr/>
        </p:nvSpPr>
        <p:spPr>
          <a:xfrm>
            <a:off x="3925547" y="3433954"/>
            <a:ext cx="740908" cy="307777"/>
          </a:xfrm>
          <a:prstGeom prst="rect">
            <a:avLst/>
          </a:prstGeom>
          <a:noFill/>
        </p:spPr>
        <p:txBody>
          <a:bodyPr wrap="none" rtlCol="0">
            <a:spAutoFit/>
          </a:bodyPr>
          <a:lstStyle/>
          <a:p>
            <a:r>
              <a:rPr lang="en-US" dirty="0">
                <a:solidFill>
                  <a:srgbClr val="C00000"/>
                </a:solidFill>
              </a:rPr>
              <a:t>8a-12p</a:t>
            </a:r>
          </a:p>
        </p:txBody>
      </p:sp>
      <p:sp>
        <p:nvSpPr>
          <p:cNvPr id="83" name="TextBox 82">
            <a:extLst>
              <a:ext uri="{FF2B5EF4-FFF2-40B4-BE49-F238E27FC236}">
                <a16:creationId xmlns:a16="http://schemas.microsoft.com/office/drawing/2014/main" id="{5F2D6103-C10E-4551-0CFB-A5F0FEBA1A91}"/>
              </a:ext>
            </a:extLst>
          </p:cNvPr>
          <p:cNvSpPr txBox="1"/>
          <p:nvPr/>
        </p:nvSpPr>
        <p:spPr>
          <a:xfrm>
            <a:off x="3995344" y="1516577"/>
            <a:ext cx="614271" cy="307777"/>
          </a:xfrm>
          <a:prstGeom prst="rect">
            <a:avLst/>
          </a:prstGeom>
          <a:noFill/>
        </p:spPr>
        <p:txBody>
          <a:bodyPr wrap="none" rtlCol="0">
            <a:spAutoFit/>
          </a:bodyPr>
          <a:lstStyle/>
          <a:p>
            <a:r>
              <a:rPr lang="en-US" sz="1400" b="1" dirty="0">
                <a:solidFill>
                  <a:srgbClr val="C00000"/>
                </a:solidFill>
              </a:rPr>
              <a:t>Wk. 6</a:t>
            </a:r>
          </a:p>
        </p:txBody>
      </p:sp>
      <p:sp>
        <p:nvSpPr>
          <p:cNvPr id="96" name="Rectangle 95">
            <a:extLst>
              <a:ext uri="{FF2B5EF4-FFF2-40B4-BE49-F238E27FC236}">
                <a16:creationId xmlns:a16="http://schemas.microsoft.com/office/drawing/2014/main" id="{3F8A0E4A-9F71-3F60-3832-18263283E209}"/>
              </a:ext>
            </a:extLst>
          </p:cNvPr>
          <p:cNvSpPr/>
          <p:nvPr/>
        </p:nvSpPr>
        <p:spPr>
          <a:xfrm>
            <a:off x="466328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BA51C5F-D056-9395-7BDC-99FFFCDC3606}"/>
              </a:ext>
            </a:extLst>
          </p:cNvPr>
          <p:cNvSpPr txBox="1"/>
          <p:nvPr/>
        </p:nvSpPr>
        <p:spPr>
          <a:xfrm>
            <a:off x="4696630" y="2719169"/>
            <a:ext cx="569900" cy="338554"/>
          </a:xfrm>
          <a:prstGeom prst="rect">
            <a:avLst/>
          </a:prstGeom>
          <a:noFill/>
        </p:spPr>
        <p:txBody>
          <a:bodyPr wrap="none" rtlCol="0">
            <a:spAutoFit/>
          </a:bodyPr>
          <a:lstStyle/>
          <a:p>
            <a:r>
              <a:rPr lang="en-US" sz="1600" dirty="0">
                <a:solidFill>
                  <a:srgbClr val="C00000"/>
                </a:solidFill>
              </a:rPr>
              <a:t>Wed</a:t>
            </a:r>
          </a:p>
        </p:txBody>
      </p:sp>
      <p:sp>
        <p:nvSpPr>
          <p:cNvPr id="100" name="TextBox 99">
            <a:extLst>
              <a:ext uri="{FF2B5EF4-FFF2-40B4-BE49-F238E27FC236}">
                <a16:creationId xmlns:a16="http://schemas.microsoft.com/office/drawing/2014/main" id="{CA62FE6E-55B6-9EAE-6A9B-32ED0F9F0780}"/>
              </a:ext>
            </a:extLst>
          </p:cNvPr>
          <p:cNvSpPr txBox="1"/>
          <p:nvPr/>
        </p:nvSpPr>
        <p:spPr>
          <a:xfrm rot="19641543">
            <a:off x="4730530" y="3096277"/>
            <a:ext cx="482824" cy="338554"/>
          </a:xfrm>
          <a:prstGeom prst="rect">
            <a:avLst/>
          </a:prstGeom>
          <a:noFill/>
        </p:spPr>
        <p:txBody>
          <a:bodyPr wrap="none" rtlCol="0">
            <a:spAutoFit/>
          </a:bodyPr>
          <a:lstStyle/>
          <a:p>
            <a:r>
              <a:rPr lang="en-US" sz="1600" b="1" dirty="0">
                <a:solidFill>
                  <a:srgbClr val="C00000"/>
                </a:solidFill>
              </a:rPr>
              <a:t>Lab</a:t>
            </a:r>
          </a:p>
        </p:txBody>
      </p:sp>
      <p:sp>
        <p:nvSpPr>
          <p:cNvPr id="102" name="TextBox 101">
            <a:extLst>
              <a:ext uri="{FF2B5EF4-FFF2-40B4-BE49-F238E27FC236}">
                <a16:creationId xmlns:a16="http://schemas.microsoft.com/office/drawing/2014/main" id="{2037B182-AC5E-312E-FD7A-1A19352F1363}"/>
              </a:ext>
            </a:extLst>
          </p:cNvPr>
          <p:cNvSpPr txBox="1"/>
          <p:nvPr/>
        </p:nvSpPr>
        <p:spPr>
          <a:xfrm>
            <a:off x="4618339" y="3433954"/>
            <a:ext cx="740908" cy="307777"/>
          </a:xfrm>
          <a:prstGeom prst="rect">
            <a:avLst/>
          </a:prstGeom>
          <a:noFill/>
        </p:spPr>
        <p:txBody>
          <a:bodyPr wrap="none" rtlCol="0">
            <a:spAutoFit/>
          </a:bodyPr>
          <a:lstStyle/>
          <a:p>
            <a:r>
              <a:rPr lang="en-US" dirty="0">
                <a:solidFill>
                  <a:srgbClr val="C00000"/>
                </a:solidFill>
              </a:rPr>
              <a:t>8a-12p</a:t>
            </a:r>
          </a:p>
        </p:txBody>
      </p:sp>
      <p:sp>
        <p:nvSpPr>
          <p:cNvPr id="94" name="TextBox 93">
            <a:extLst>
              <a:ext uri="{FF2B5EF4-FFF2-40B4-BE49-F238E27FC236}">
                <a16:creationId xmlns:a16="http://schemas.microsoft.com/office/drawing/2014/main" id="{E266B9D5-98B8-3012-C4F4-46AAC59498CA}"/>
              </a:ext>
            </a:extLst>
          </p:cNvPr>
          <p:cNvSpPr txBox="1"/>
          <p:nvPr/>
        </p:nvSpPr>
        <p:spPr>
          <a:xfrm>
            <a:off x="4688136" y="1516577"/>
            <a:ext cx="614271" cy="307777"/>
          </a:xfrm>
          <a:prstGeom prst="rect">
            <a:avLst/>
          </a:prstGeom>
          <a:noFill/>
        </p:spPr>
        <p:txBody>
          <a:bodyPr wrap="none" rtlCol="0">
            <a:spAutoFit/>
          </a:bodyPr>
          <a:lstStyle/>
          <a:p>
            <a:r>
              <a:rPr lang="en-US" sz="1400" b="1" dirty="0">
                <a:solidFill>
                  <a:srgbClr val="C00000"/>
                </a:solidFill>
              </a:rPr>
              <a:t>Wk. 7</a:t>
            </a:r>
          </a:p>
        </p:txBody>
      </p:sp>
      <p:sp>
        <p:nvSpPr>
          <p:cNvPr id="107" name="Rectangle 106">
            <a:extLst>
              <a:ext uri="{FF2B5EF4-FFF2-40B4-BE49-F238E27FC236}">
                <a16:creationId xmlns:a16="http://schemas.microsoft.com/office/drawing/2014/main" id="{58C67837-2692-AC2F-6953-28FCF33D6BD3}"/>
              </a:ext>
            </a:extLst>
          </p:cNvPr>
          <p:cNvSpPr/>
          <p:nvPr/>
        </p:nvSpPr>
        <p:spPr>
          <a:xfrm>
            <a:off x="535608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5A950916-B57F-6F8F-B909-DBC60EF67833}"/>
              </a:ext>
            </a:extLst>
          </p:cNvPr>
          <p:cNvSpPr txBox="1"/>
          <p:nvPr/>
        </p:nvSpPr>
        <p:spPr>
          <a:xfrm>
            <a:off x="5389422" y="2719169"/>
            <a:ext cx="569900" cy="338554"/>
          </a:xfrm>
          <a:prstGeom prst="rect">
            <a:avLst/>
          </a:prstGeom>
          <a:noFill/>
        </p:spPr>
        <p:txBody>
          <a:bodyPr wrap="none" rtlCol="0">
            <a:spAutoFit/>
          </a:bodyPr>
          <a:lstStyle/>
          <a:p>
            <a:r>
              <a:rPr lang="en-US" sz="1600" dirty="0">
                <a:solidFill>
                  <a:srgbClr val="C00000"/>
                </a:solidFill>
              </a:rPr>
              <a:t>Wed</a:t>
            </a:r>
          </a:p>
        </p:txBody>
      </p:sp>
      <p:sp>
        <p:nvSpPr>
          <p:cNvPr id="111" name="TextBox 110">
            <a:extLst>
              <a:ext uri="{FF2B5EF4-FFF2-40B4-BE49-F238E27FC236}">
                <a16:creationId xmlns:a16="http://schemas.microsoft.com/office/drawing/2014/main" id="{D1F7FC84-D52E-CB46-09DC-DC19543A6D23}"/>
              </a:ext>
            </a:extLst>
          </p:cNvPr>
          <p:cNvSpPr txBox="1"/>
          <p:nvPr/>
        </p:nvSpPr>
        <p:spPr>
          <a:xfrm rot="19641543">
            <a:off x="5412060" y="3076560"/>
            <a:ext cx="482824" cy="338554"/>
          </a:xfrm>
          <a:prstGeom prst="rect">
            <a:avLst/>
          </a:prstGeom>
          <a:noFill/>
        </p:spPr>
        <p:txBody>
          <a:bodyPr wrap="none" rtlCol="0">
            <a:spAutoFit/>
          </a:bodyPr>
          <a:lstStyle/>
          <a:p>
            <a:r>
              <a:rPr lang="en-US" sz="1600" b="1" dirty="0">
                <a:solidFill>
                  <a:srgbClr val="C00000"/>
                </a:solidFill>
              </a:rPr>
              <a:t>Lab</a:t>
            </a:r>
          </a:p>
        </p:txBody>
      </p:sp>
      <p:sp>
        <p:nvSpPr>
          <p:cNvPr id="113" name="TextBox 112">
            <a:extLst>
              <a:ext uri="{FF2B5EF4-FFF2-40B4-BE49-F238E27FC236}">
                <a16:creationId xmlns:a16="http://schemas.microsoft.com/office/drawing/2014/main" id="{C7CCF835-73D6-27F0-64A0-1E51184E35A3}"/>
              </a:ext>
            </a:extLst>
          </p:cNvPr>
          <p:cNvSpPr txBox="1"/>
          <p:nvPr/>
        </p:nvSpPr>
        <p:spPr>
          <a:xfrm>
            <a:off x="5311131" y="3433954"/>
            <a:ext cx="740908" cy="307777"/>
          </a:xfrm>
          <a:prstGeom prst="rect">
            <a:avLst/>
          </a:prstGeom>
          <a:noFill/>
        </p:spPr>
        <p:txBody>
          <a:bodyPr wrap="none" rtlCol="0">
            <a:spAutoFit/>
          </a:bodyPr>
          <a:lstStyle/>
          <a:p>
            <a:r>
              <a:rPr lang="en-US" dirty="0">
                <a:solidFill>
                  <a:srgbClr val="C00000"/>
                </a:solidFill>
              </a:rPr>
              <a:t>8a-12p</a:t>
            </a:r>
          </a:p>
        </p:txBody>
      </p:sp>
      <p:sp>
        <p:nvSpPr>
          <p:cNvPr id="105" name="TextBox 104">
            <a:extLst>
              <a:ext uri="{FF2B5EF4-FFF2-40B4-BE49-F238E27FC236}">
                <a16:creationId xmlns:a16="http://schemas.microsoft.com/office/drawing/2014/main" id="{74610CA6-0901-4FCF-EDBB-E42660260032}"/>
              </a:ext>
            </a:extLst>
          </p:cNvPr>
          <p:cNvSpPr txBox="1"/>
          <p:nvPr/>
        </p:nvSpPr>
        <p:spPr>
          <a:xfrm>
            <a:off x="5380928" y="1516577"/>
            <a:ext cx="614271" cy="307777"/>
          </a:xfrm>
          <a:prstGeom prst="rect">
            <a:avLst/>
          </a:prstGeom>
          <a:noFill/>
        </p:spPr>
        <p:txBody>
          <a:bodyPr wrap="none" rtlCol="0">
            <a:spAutoFit/>
          </a:bodyPr>
          <a:lstStyle/>
          <a:p>
            <a:r>
              <a:rPr lang="en-US" sz="1400" b="1" dirty="0">
                <a:solidFill>
                  <a:srgbClr val="C00000"/>
                </a:solidFill>
              </a:rPr>
              <a:t>Wk. 8</a:t>
            </a:r>
          </a:p>
        </p:txBody>
      </p:sp>
      <p:sp>
        <p:nvSpPr>
          <p:cNvPr id="118" name="Rectangle 117">
            <a:extLst>
              <a:ext uri="{FF2B5EF4-FFF2-40B4-BE49-F238E27FC236}">
                <a16:creationId xmlns:a16="http://schemas.microsoft.com/office/drawing/2014/main" id="{78E5642C-1412-3ECB-E3BB-09E6A1BBE135}"/>
              </a:ext>
            </a:extLst>
          </p:cNvPr>
          <p:cNvSpPr/>
          <p:nvPr/>
        </p:nvSpPr>
        <p:spPr>
          <a:xfrm>
            <a:off x="604887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071E6BA-857F-7842-0B43-59BBF2033D92}"/>
              </a:ext>
            </a:extLst>
          </p:cNvPr>
          <p:cNvSpPr txBox="1"/>
          <p:nvPr/>
        </p:nvSpPr>
        <p:spPr>
          <a:xfrm>
            <a:off x="6082214" y="2719169"/>
            <a:ext cx="569900" cy="338554"/>
          </a:xfrm>
          <a:prstGeom prst="rect">
            <a:avLst/>
          </a:prstGeom>
          <a:noFill/>
        </p:spPr>
        <p:txBody>
          <a:bodyPr wrap="none" rtlCol="0">
            <a:spAutoFit/>
          </a:bodyPr>
          <a:lstStyle/>
          <a:p>
            <a:r>
              <a:rPr lang="en-US" sz="1600" dirty="0">
                <a:solidFill>
                  <a:srgbClr val="C00000"/>
                </a:solidFill>
              </a:rPr>
              <a:t>Wed</a:t>
            </a:r>
          </a:p>
        </p:txBody>
      </p:sp>
      <p:sp>
        <p:nvSpPr>
          <p:cNvPr id="122" name="TextBox 121">
            <a:extLst>
              <a:ext uri="{FF2B5EF4-FFF2-40B4-BE49-F238E27FC236}">
                <a16:creationId xmlns:a16="http://schemas.microsoft.com/office/drawing/2014/main" id="{A9C3622B-0DFE-DD41-D272-57128AA96A6E}"/>
              </a:ext>
            </a:extLst>
          </p:cNvPr>
          <p:cNvSpPr txBox="1"/>
          <p:nvPr/>
        </p:nvSpPr>
        <p:spPr>
          <a:xfrm rot="19641543">
            <a:off x="6109140" y="3076561"/>
            <a:ext cx="482824" cy="338554"/>
          </a:xfrm>
          <a:prstGeom prst="rect">
            <a:avLst/>
          </a:prstGeom>
          <a:noFill/>
        </p:spPr>
        <p:txBody>
          <a:bodyPr wrap="none" rtlCol="0">
            <a:spAutoFit/>
          </a:bodyPr>
          <a:lstStyle/>
          <a:p>
            <a:r>
              <a:rPr lang="en-US" sz="1600" b="1" dirty="0">
                <a:solidFill>
                  <a:srgbClr val="C00000"/>
                </a:solidFill>
              </a:rPr>
              <a:t>Lab</a:t>
            </a:r>
          </a:p>
        </p:txBody>
      </p:sp>
      <p:sp>
        <p:nvSpPr>
          <p:cNvPr id="124" name="TextBox 123">
            <a:extLst>
              <a:ext uri="{FF2B5EF4-FFF2-40B4-BE49-F238E27FC236}">
                <a16:creationId xmlns:a16="http://schemas.microsoft.com/office/drawing/2014/main" id="{8B4429D0-33C6-469C-9F1C-875050714224}"/>
              </a:ext>
            </a:extLst>
          </p:cNvPr>
          <p:cNvSpPr txBox="1"/>
          <p:nvPr/>
        </p:nvSpPr>
        <p:spPr>
          <a:xfrm>
            <a:off x="6003923" y="3433954"/>
            <a:ext cx="740908" cy="307777"/>
          </a:xfrm>
          <a:prstGeom prst="rect">
            <a:avLst/>
          </a:prstGeom>
          <a:noFill/>
        </p:spPr>
        <p:txBody>
          <a:bodyPr wrap="none" rtlCol="0">
            <a:spAutoFit/>
          </a:bodyPr>
          <a:lstStyle/>
          <a:p>
            <a:r>
              <a:rPr lang="en-US" dirty="0">
                <a:solidFill>
                  <a:srgbClr val="C00000"/>
                </a:solidFill>
              </a:rPr>
              <a:t>8a-12p</a:t>
            </a:r>
          </a:p>
        </p:txBody>
      </p:sp>
      <p:sp>
        <p:nvSpPr>
          <p:cNvPr id="116" name="TextBox 115">
            <a:extLst>
              <a:ext uri="{FF2B5EF4-FFF2-40B4-BE49-F238E27FC236}">
                <a16:creationId xmlns:a16="http://schemas.microsoft.com/office/drawing/2014/main" id="{ECA9B290-58E6-143F-4E3D-4606A409B937}"/>
              </a:ext>
            </a:extLst>
          </p:cNvPr>
          <p:cNvSpPr txBox="1"/>
          <p:nvPr/>
        </p:nvSpPr>
        <p:spPr>
          <a:xfrm>
            <a:off x="6073720" y="1516577"/>
            <a:ext cx="614271" cy="307777"/>
          </a:xfrm>
          <a:prstGeom prst="rect">
            <a:avLst/>
          </a:prstGeom>
          <a:noFill/>
        </p:spPr>
        <p:txBody>
          <a:bodyPr wrap="none" rtlCol="0">
            <a:spAutoFit/>
          </a:bodyPr>
          <a:lstStyle/>
          <a:p>
            <a:r>
              <a:rPr lang="en-US" sz="1400" b="1" dirty="0">
                <a:solidFill>
                  <a:srgbClr val="C00000"/>
                </a:solidFill>
              </a:rPr>
              <a:t>Wk. 9</a:t>
            </a:r>
          </a:p>
        </p:txBody>
      </p:sp>
      <p:sp>
        <p:nvSpPr>
          <p:cNvPr id="129" name="Rectangle 128">
            <a:extLst>
              <a:ext uri="{FF2B5EF4-FFF2-40B4-BE49-F238E27FC236}">
                <a16:creationId xmlns:a16="http://schemas.microsoft.com/office/drawing/2014/main" id="{330B5596-4723-BE72-900D-50B53DE1D1C7}"/>
              </a:ext>
            </a:extLst>
          </p:cNvPr>
          <p:cNvSpPr/>
          <p:nvPr/>
        </p:nvSpPr>
        <p:spPr>
          <a:xfrm>
            <a:off x="674166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0BE0D43-8803-C1D4-143B-45B11634FD86}"/>
              </a:ext>
            </a:extLst>
          </p:cNvPr>
          <p:cNvSpPr txBox="1"/>
          <p:nvPr/>
        </p:nvSpPr>
        <p:spPr>
          <a:xfrm>
            <a:off x="6775006" y="2719169"/>
            <a:ext cx="569900" cy="338554"/>
          </a:xfrm>
          <a:prstGeom prst="rect">
            <a:avLst/>
          </a:prstGeom>
          <a:noFill/>
        </p:spPr>
        <p:txBody>
          <a:bodyPr wrap="none" rtlCol="0">
            <a:spAutoFit/>
          </a:bodyPr>
          <a:lstStyle/>
          <a:p>
            <a:r>
              <a:rPr lang="en-US" sz="1600" dirty="0">
                <a:solidFill>
                  <a:srgbClr val="C00000"/>
                </a:solidFill>
              </a:rPr>
              <a:t>Wed</a:t>
            </a:r>
          </a:p>
        </p:txBody>
      </p:sp>
      <p:sp>
        <p:nvSpPr>
          <p:cNvPr id="133" name="TextBox 132">
            <a:extLst>
              <a:ext uri="{FF2B5EF4-FFF2-40B4-BE49-F238E27FC236}">
                <a16:creationId xmlns:a16="http://schemas.microsoft.com/office/drawing/2014/main" id="{E1AFEBFC-BE71-4CE6-2E5A-D7EF87B8408E}"/>
              </a:ext>
            </a:extLst>
          </p:cNvPr>
          <p:cNvSpPr txBox="1"/>
          <p:nvPr/>
        </p:nvSpPr>
        <p:spPr>
          <a:xfrm rot="19641543">
            <a:off x="6809831" y="3107166"/>
            <a:ext cx="482824" cy="338554"/>
          </a:xfrm>
          <a:prstGeom prst="rect">
            <a:avLst/>
          </a:prstGeom>
          <a:noFill/>
        </p:spPr>
        <p:txBody>
          <a:bodyPr wrap="none" rtlCol="0">
            <a:spAutoFit/>
          </a:bodyPr>
          <a:lstStyle/>
          <a:p>
            <a:r>
              <a:rPr lang="en-US" sz="1600" b="1" dirty="0">
                <a:solidFill>
                  <a:srgbClr val="C00000"/>
                </a:solidFill>
              </a:rPr>
              <a:t>Lab</a:t>
            </a:r>
          </a:p>
        </p:txBody>
      </p:sp>
      <p:sp>
        <p:nvSpPr>
          <p:cNvPr id="135" name="TextBox 134">
            <a:extLst>
              <a:ext uri="{FF2B5EF4-FFF2-40B4-BE49-F238E27FC236}">
                <a16:creationId xmlns:a16="http://schemas.microsoft.com/office/drawing/2014/main" id="{5696D405-D244-6412-2E57-3B3EFE710E23}"/>
              </a:ext>
            </a:extLst>
          </p:cNvPr>
          <p:cNvSpPr txBox="1"/>
          <p:nvPr/>
        </p:nvSpPr>
        <p:spPr>
          <a:xfrm>
            <a:off x="6696715" y="3433954"/>
            <a:ext cx="740908" cy="307777"/>
          </a:xfrm>
          <a:prstGeom prst="rect">
            <a:avLst/>
          </a:prstGeom>
          <a:noFill/>
        </p:spPr>
        <p:txBody>
          <a:bodyPr wrap="none" rtlCol="0">
            <a:spAutoFit/>
          </a:bodyPr>
          <a:lstStyle/>
          <a:p>
            <a:r>
              <a:rPr lang="en-US" dirty="0">
                <a:solidFill>
                  <a:srgbClr val="C00000"/>
                </a:solidFill>
              </a:rPr>
              <a:t>8a-12p</a:t>
            </a:r>
          </a:p>
        </p:txBody>
      </p:sp>
      <p:sp>
        <p:nvSpPr>
          <p:cNvPr id="127" name="TextBox 126">
            <a:extLst>
              <a:ext uri="{FF2B5EF4-FFF2-40B4-BE49-F238E27FC236}">
                <a16:creationId xmlns:a16="http://schemas.microsoft.com/office/drawing/2014/main" id="{79284F17-7FC6-4BF8-A1F3-0CE298F567AD}"/>
              </a:ext>
            </a:extLst>
          </p:cNvPr>
          <p:cNvSpPr txBox="1"/>
          <p:nvPr/>
        </p:nvSpPr>
        <p:spPr>
          <a:xfrm>
            <a:off x="6766512" y="1516577"/>
            <a:ext cx="705642" cy="307777"/>
          </a:xfrm>
          <a:prstGeom prst="rect">
            <a:avLst/>
          </a:prstGeom>
          <a:noFill/>
        </p:spPr>
        <p:txBody>
          <a:bodyPr wrap="none" rtlCol="0">
            <a:spAutoFit/>
          </a:bodyPr>
          <a:lstStyle/>
          <a:p>
            <a:r>
              <a:rPr lang="en-US" sz="1400" b="1" dirty="0">
                <a:solidFill>
                  <a:srgbClr val="C00000"/>
                </a:solidFill>
              </a:rPr>
              <a:t>Wk. 10</a:t>
            </a:r>
          </a:p>
        </p:txBody>
      </p:sp>
      <p:sp>
        <p:nvSpPr>
          <p:cNvPr id="140" name="Rectangle 139">
            <a:extLst>
              <a:ext uri="{FF2B5EF4-FFF2-40B4-BE49-F238E27FC236}">
                <a16:creationId xmlns:a16="http://schemas.microsoft.com/office/drawing/2014/main" id="{95F6A58A-5648-156E-53D5-9460A724EBF8}"/>
              </a:ext>
            </a:extLst>
          </p:cNvPr>
          <p:cNvSpPr/>
          <p:nvPr/>
        </p:nvSpPr>
        <p:spPr>
          <a:xfrm>
            <a:off x="743888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BADE6D29-35C7-704F-3F78-82699CE1BA23}"/>
              </a:ext>
            </a:extLst>
          </p:cNvPr>
          <p:cNvSpPr txBox="1"/>
          <p:nvPr/>
        </p:nvSpPr>
        <p:spPr>
          <a:xfrm>
            <a:off x="7472224" y="2719169"/>
            <a:ext cx="569900" cy="338554"/>
          </a:xfrm>
          <a:prstGeom prst="rect">
            <a:avLst/>
          </a:prstGeom>
          <a:noFill/>
        </p:spPr>
        <p:txBody>
          <a:bodyPr wrap="none" rtlCol="0">
            <a:spAutoFit/>
          </a:bodyPr>
          <a:lstStyle/>
          <a:p>
            <a:r>
              <a:rPr lang="en-US" sz="1600" dirty="0">
                <a:solidFill>
                  <a:srgbClr val="C00000"/>
                </a:solidFill>
              </a:rPr>
              <a:t>Wed</a:t>
            </a:r>
          </a:p>
        </p:txBody>
      </p:sp>
      <p:sp>
        <p:nvSpPr>
          <p:cNvPr id="144" name="TextBox 143">
            <a:extLst>
              <a:ext uri="{FF2B5EF4-FFF2-40B4-BE49-F238E27FC236}">
                <a16:creationId xmlns:a16="http://schemas.microsoft.com/office/drawing/2014/main" id="{842FC4C4-AD71-54AD-D3F8-5830FE6A49E6}"/>
              </a:ext>
            </a:extLst>
          </p:cNvPr>
          <p:cNvSpPr txBox="1"/>
          <p:nvPr/>
        </p:nvSpPr>
        <p:spPr>
          <a:xfrm rot="19641543">
            <a:off x="7506120" y="3083972"/>
            <a:ext cx="482824" cy="338554"/>
          </a:xfrm>
          <a:prstGeom prst="rect">
            <a:avLst/>
          </a:prstGeom>
          <a:noFill/>
        </p:spPr>
        <p:txBody>
          <a:bodyPr wrap="none" rtlCol="0">
            <a:spAutoFit/>
          </a:bodyPr>
          <a:lstStyle/>
          <a:p>
            <a:r>
              <a:rPr lang="en-US" sz="1600" b="1" dirty="0">
                <a:solidFill>
                  <a:srgbClr val="C00000"/>
                </a:solidFill>
              </a:rPr>
              <a:t>Lab</a:t>
            </a:r>
          </a:p>
        </p:txBody>
      </p:sp>
      <p:sp>
        <p:nvSpPr>
          <p:cNvPr id="146" name="TextBox 145">
            <a:extLst>
              <a:ext uri="{FF2B5EF4-FFF2-40B4-BE49-F238E27FC236}">
                <a16:creationId xmlns:a16="http://schemas.microsoft.com/office/drawing/2014/main" id="{7DC7A253-A5E0-8482-9AD1-75131A1B7F06}"/>
              </a:ext>
            </a:extLst>
          </p:cNvPr>
          <p:cNvSpPr txBox="1"/>
          <p:nvPr/>
        </p:nvSpPr>
        <p:spPr>
          <a:xfrm>
            <a:off x="7393933" y="3433954"/>
            <a:ext cx="740908" cy="307777"/>
          </a:xfrm>
          <a:prstGeom prst="rect">
            <a:avLst/>
          </a:prstGeom>
          <a:noFill/>
        </p:spPr>
        <p:txBody>
          <a:bodyPr wrap="none" rtlCol="0">
            <a:spAutoFit/>
          </a:bodyPr>
          <a:lstStyle/>
          <a:p>
            <a:r>
              <a:rPr lang="en-US" dirty="0">
                <a:solidFill>
                  <a:srgbClr val="C00000"/>
                </a:solidFill>
              </a:rPr>
              <a:t>8a-12p</a:t>
            </a:r>
          </a:p>
        </p:txBody>
      </p:sp>
      <p:sp>
        <p:nvSpPr>
          <p:cNvPr id="138" name="TextBox 137">
            <a:extLst>
              <a:ext uri="{FF2B5EF4-FFF2-40B4-BE49-F238E27FC236}">
                <a16:creationId xmlns:a16="http://schemas.microsoft.com/office/drawing/2014/main" id="{FD6D0833-54B1-FAA2-8CD5-0AD6F822CB70}"/>
              </a:ext>
            </a:extLst>
          </p:cNvPr>
          <p:cNvSpPr txBox="1"/>
          <p:nvPr/>
        </p:nvSpPr>
        <p:spPr>
          <a:xfrm>
            <a:off x="7463730" y="1516577"/>
            <a:ext cx="705642" cy="307777"/>
          </a:xfrm>
          <a:prstGeom prst="rect">
            <a:avLst/>
          </a:prstGeom>
          <a:noFill/>
        </p:spPr>
        <p:txBody>
          <a:bodyPr wrap="none" rtlCol="0">
            <a:spAutoFit/>
          </a:bodyPr>
          <a:lstStyle/>
          <a:p>
            <a:r>
              <a:rPr lang="en-US" sz="1400" b="1" dirty="0">
                <a:solidFill>
                  <a:srgbClr val="C00000"/>
                </a:solidFill>
              </a:rPr>
              <a:t>Wk. 11</a:t>
            </a:r>
          </a:p>
        </p:txBody>
      </p:sp>
      <p:sp>
        <p:nvSpPr>
          <p:cNvPr id="151" name="Rectangle 150">
            <a:extLst>
              <a:ext uri="{FF2B5EF4-FFF2-40B4-BE49-F238E27FC236}">
                <a16:creationId xmlns:a16="http://schemas.microsoft.com/office/drawing/2014/main" id="{745D0D03-5F6F-131B-7C41-27091B36825F}"/>
              </a:ext>
            </a:extLst>
          </p:cNvPr>
          <p:cNvSpPr/>
          <p:nvPr/>
        </p:nvSpPr>
        <p:spPr>
          <a:xfrm>
            <a:off x="813610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7C87FE3-3F63-7CC1-6385-3AF2F7DA8E40}"/>
              </a:ext>
            </a:extLst>
          </p:cNvPr>
          <p:cNvSpPr txBox="1"/>
          <p:nvPr/>
        </p:nvSpPr>
        <p:spPr>
          <a:xfrm>
            <a:off x="8169442" y="2719169"/>
            <a:ext cx="569900" cy="338554"/>
          </a:xfrm>
          <a:prstGeom prst="rect">
            <a:avLst/>
          </a:prstGeom>
          <a:noFill/>
        </p:spPr>
        <p:txBody>
          <a:bodyPr wrap="none" rtlCol="0">
            <a:spAutoFit/>
          </a:bodyPr>
          <a:lstStyle/>
          <a:p>
            <a:r>
              <a:rPr lang="en-US" sz="1600" dirty="0">
                <a:solidFill>
                  <a:srgbClr val="C00000"/>
                </a:solidFill>
              </a:rPr>
              <a:t>Wed</a:t>
            </a:r>
          </a:p>
        </p:txBody>
      </p:sp>
      <p:sp>
        <p:nvSpPr>
          <p:cNvPr id="155" name="TextBox 154">
            <a:extLst>
              <a:ext uri="{FF2B5EF4-FFF2-40B4-BE49-F238E27FC236}">
                <a16:creationId xmlns:a16="http://schemas.microsoft.com/office/drawing/2014/main" id="{A0C6AF2E-F76E-45E5-6072-2458933B8797}"/>
              </a:ext>
            </a:extLst>
          </p:cNvPr>
          <p:cNvSpPr txBox="1"/>
          <p:nvPr/>
        </p:nvSpPr>
        <p:spPr>
          <a:xfrm rot="19641543">
            <a:off x="8203338" y="3083972"/>
            <a:ext cx="482824" cy="338554"/>
          </a:xfrm>
          <a:prstGeom prst="rect">
            <a:avLst/>
          </a:prstGeom>
          <a:noFill/>
        </p:spPr>
        <p:txBody>
          <a:bodyPr wrap="none" rtlCol="0">
            <a:spAutoFit/>
          </a:bodyPr>
          <a:lstStyle/>
          <a:p>
            <a:r>
              <a:rPr lang="en-US" sz="1600" b="1" dirty="0">
                <a:solidFill>
                  <a:srgbClr val="C00000"/>
                </a:solidFill>
              </a:rPr>
              <a:t>Lab</a:t>
            </a:r>
          </a:p>
        </p:txBody>
      </p:sp>
      <p:sp>
        <p:nvSpPr>
          <p:cNvPr id="157" name="TextBox 156">
            <a:extLst>
              <a:ext uri="{FF2B5EF4-FFF2-40B4-BE49-F238E27FC236}">
                <a16:creationId xmlns:a16="http://schemas.microsoft.com/office/drawing/2014/main" id="{D75A5885-814F-F26B-A9F7-FB8B7E6F8E75}"/>
              </a:ext>
            </a:extLst>
          </p:cNvPr>
          <p:cNvSpPr txBox="1"/>
          <p:nvPr/>
        </p:nvSpPr>
        <p:spPr>
          <a:xfrm>
            <a:off x="8091151" y="3433954"/>
            <a:ext cx="740908" cy="307777"/>
          </a:xfrm>
          <a:prstGeom prst="rect">
            <a:avLst/>
          </a:prstGeom>
          <a:noFill/>
        </p:spPr>
        <p:txBody>
          <a:bodyPr wrap="none" rtlCol="0">
            <a:spAutoFit/>
          </a:bodyPr>
          <a:lstStyle/>
          <a:p>
            <a:r>
              <a:rPr lang="en-US" dirty="0">
                <a:solidFill>
                  <a:srgbClr val="C00000"/>
                </a:solidFill>
              </a:rPr>
              <a:t>8a-12p</a:t>
            </a:r>
          </a:p>
        </p:txBody>
      </p:sp>
      <p:sp>
        <p:nvSpPr>
          <p:cNvPr id="149" name="TextBox 148">
            <a:extLst>
              <a:ext uri="{FF2B5EF4-FFF2-40B4-BE49-F238E27FC236}">
                <a16:creationId xmlns:a16="http://schemas.microsoft.com/office/drawing/2014/main" id="{75073308-F686-5FE5-AA6E-047FB669DA56}"/>
              </a:ext>
            </a:extLst>
          </p:cNvPr>
          <p:cNvSpPr txBox="1"/>
          <p:nvPr/>
        </p:nvSpPr>
        <p:spPr>
          <a:xfrm>
            <a:off x="8160948" y="1516577"/>
            <a:ext cx="705642" cy="307777"/>
          </a:xfrm>
          <a:prstGeom prst="rect">
            <a:avLst/>
          </a:prstGeom>
          <a:noFill/>
        </p:spPr>
        <p:txBody>
          <a:bodyPr wrap="none" rtlCol="0">
            <a:spAutoFit/>
          </a:bodyPr>
          <a:lstStyle/>
          <a:p>
            <a:r>
              <a:rPr lang="en-US" sz="1400" b="1" dirty="0">
                <a:solidFill>
                  <a:srgbClr val="C00000"/>
                </a:solidFill>
              </a:rPr>
              <a:t>Wk. 12</a:t>
            </a:r>
          </a:p>
        </p:txBody>
      </p:sp>
      <p:sp>
        <p:nvSpPr>
          <p:cNvPr id="162" name="Rectangle 161">
            <a:extLst>
              <a:ext uri="{FF2B5EF4-FFF2-40B4-BE49-F238E27FC236}">
                <a16:creationId xmlns:a16="http://schemas.microsoft.com/office/drawing/2014/main" id="{6E6F8999-1CB3-266E-D95D-801AA541DADC}"/>
              </a:ext>
            </a:extLst>
          </p:cNvPr>
          <p:cNvSpPr/>
          <p:nvPr/>
        </p:nvSpPr>
        <p:spPr>
          <a:xfrm>
            <a:off x="883331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E91509D4-06ED-019A-743B-1E52AE24B656}"/>
              </a:ext>
            </a:extLst>
          </p:cNvPr>
          <p:cNvSpPr txBox="1"/>
          <p:nvPr/>
        </p:nvSpPr>
        <p:spPr>
          <a:xfrm>
            <a:off x="8866660" y="2719169"/>
            <a:ext cx="569900" cy="338554"/>
          </a:xfrm>
          <a:prstGeom prst="rect">
            <a:avLst/>
          </a:prstGeom>
          <a:noFill/>
        </p:spPr>
        <p:txBody>
          <a:bodyPr wrap="none" rtlCol="0">
            <a:spAutoFit/>
          </a:bodyPr>
          <a:lstStyle/>
          <a:p>
            <a:r>
              <a:rPr lang="en-US" sz="1600" dirty="0">
                <a:solidFill>
                  <a:srgbClr val="C00000"/>
                </a:solidFill>
              </a:rPr>
              <a:t>Wed</a:t>
            </a:r>
          </a:p>
        </p:txBody>
      </p:sp>
      <p:sp>
        <p:nvSpPr>
          <p:cNvPr id="166" name="TextBox 165">
            <a:extLst>
              <a:ext uri="{FF2B5EF4-FFF2-40B4-BE49-F238E27FC236}">
                <a16:creationId xmlns:a16="http://schemas.microsoft.com/office/drawing/2014/main" id="{C3414ED5-F4D0-665E-1FC1-089B539C9B5A}"/>
              </a:ext>
            </a:extLst>
          </p:cNvPr>
          <p:cNvSpPr txBox="1"/>
          <p:nvPr/>
        </p:nvSpPr>
        <p:spPr>
          <a:xfrm rot="19641543">
            <a:off x="8894622" y="3091515"/>
            <a:ext cx="482824" cy="338554"/>
          </a:xfrm>
          <a:prstGeom prst="rect">
            <a:avLst/>
          </a:prstGeom>
          <a:noFill/>
        </p:spPr>
        <p:txBody>
          <a:bodyPr wrap="none" rtlCol="0">
            <a:spAutoFit/>
          </a:bodyPr>
          <a:lstStyle/>
          <a:p>
            <a:r>
              <a:rPr lang="en-US" sz="1600" b="1" dirty="0">
                <a:solidFill>
                  <a:srgbClr val="C00000"/>
                </a:solidFill>
              </a:rPr>
              <a:t>Lab</a:t>
            </a:r>
          </a:p>
        </p:txBody>
      </p:sp>
      <p:sp>
        <p:nvSpPr>
          <p:cNvPr id="168" name="TextBox 167">
            <a:extLst>
              <a:ext uri="{FF2B5EF4-FFF2-40B4-BE49-F238E27FC236}">
                <a16:creationId xmlns:a16="http://schemas.microsoft.com/office/drawing/2014/main" id="{8F263283-4B7E-981A-CC78-8C31BAFF99AC}"/>
              </a:ext>
            </a:extLst>
          </p:cNvPr>
          <p:cNvSpPr txBox="1"/>
          <p:nvPr/>
        </p:nvSpPr>
        <p:spPr>
          <a:xfrm>
            <a:off x="8788369" y="3433954"/>
            <a:ext cx="740908" cy="307777"/>
          </a:xfrm>
          <a:prstGeom prst="rect">
            <a:avLst/>
          </a:prstGeom>
          <a:noFill/>
        </p:spPr>
        <p:txBody>
          <a:bodyPr wrap="none" rtlCol="0">
            <a:spAutoFit/>
          </a:bodyPr>
          <a:lstStyle/>
          <a:p>
            <a:r>
              <a:rPr lang="en-US" dirty="0">
                <a:solidFill>
                  <a:srgbClr val="C00000"/>
                </a:solidFill>
              </a:rPr>
              <a:t>8a-12p</a:t>
            </a:r>
          </a:p>
        </p:txBody>
      </p:sp>
      <p:sp>
        <p:nvSpPr>
          <p:cNvPr id="160" name="TextBox 159">
            <a:extLst>
              <a:ext uri="{FF2B5EF4-FFF2-40B4-BE49-F238E27FC236}">
                <a16:creationId xmlns:a16="http://schemas.microsoft.com/office/drawing/2014/main" id="{2D589118-1488-3373-4C42-89757C8CAF09}"/>
              </a:ext>
            </a:extLst>
          </p:cNvPr>
          <p:cNvSpPr txBox="1"/>
          <p:nvPr/>
        </p:nvSpPr>
        <p:spPr>
          <a:xfrm>
            <a:off x="8858166" y="1516577"/>
            <a:ext cx="705642" cy="307777"/>
          </a:xfrm>
          <a:prstGeom prst="rect">
            <a:avLst/>
          </a:prstGeom>
          <a:noFill/>
        </p:spPr>
        <p:txBody>
          <a:bodyPr wrap="none" rtlCol="0">
            <a:spAutoFit/>
          </a:bodyPr>
          <a:lstStyle/>
          <a:p>
            <a:r>
              <a:rPr lang="en-US" sz="1400" b="1" dirty="0">
                <a:solidFill>
                  <a:srgbClr val="C00000"/>
                </a:solidFill>
              </a:rPr>
              <a:t>Wk. 13</a:t>
            </a:r>
          </a:p>
        </p:txBody>
      </p:sp>
      <p:sp>
        <p:nvSpPr>
          <p:cNvPr id="173" name="Rectangle 172">
            <a:extLst>
              <a:ext uri="{FF2B5EF4-FFF2-40B4-BE49-F238E27FC236}">
                <a16:creationId xmlns:a16="http://schemas.microsoft.com/office/drawing/2014/main" id="{EC3358F3-EDC6-8021-C9C5-24E324D057C8}"/>
              </a:ext>
            </a:extLst>
          </p:cNvPr>
          <p:cNvSpPr/>
          <p:nvPr/>
        </p:nvSpPr>
        <p:spPr>
          <a:xfrm>
            <a:off x="953053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3193D851-CEB4-9C1F-3303-AF6BDB344447}"/>
              </a:ext>
            </a:extLst>
          </p:cNvPr>
          <p:cNvSpPr txBox="1"/>
          <p:nvPr/>
        </p:nvSpPr>
        <p:spPr>
          <a:xfrm>
            <a:off x="9563878" y="2719169"/>
            <a:ext cx="569900" cy="338554"/>
          </a:xfrm>
          <a:prstGeom prst="rect">
            <a:avLst/>
          </a:prstGeom>
          <a:noFill/>
        </p:spPr>
        <p:txBody>
          <a:bodyPr wrap="none" rtlCol="0">
            <a:spAutoFit/>
          </a:bodyPr>
          <a:lstStyle/>
          <a:p>
            <a:r>
              <a:rPr lang="en-US" sz="1600" dirty="0">
                <a:solidFill>
                  <a:srgbClr val="C00000"/>
                </a:solidFill>
              </a:rPr>
              <a:t>Wed</a:t>
            </a:r>
          </a:p>
        </p:txBody>
      </p:sp>
      <p:sp>
        <p:nvSpPr>
          <p:cNvPr id="177" name="TextBox 176">
            <a:extLst>
              <a:ext uri="{FF2B5EF4-FFF2-40B4-BE49-F238E27FC236}">
                <a16:creationId xmlns:a16="http://schemas.microsoft.com/office/drawing/2014/main" id="{7CDF2874-5049-1161-0F95-D09C23BFA409}"/>
              </a:ext>
            </a:extLst>
          </p:cNvPr>
          <p:cNvSpPr txBox="1"/>
          <p:nvPr/>
        </p:nvSpPr>
        <p:spPr>
          <a:xfrm rot="19641543">
            <a:off x="9601368" y="3105807"/>
            <a:ext cx="482824" cy="338554"/>
          </a:xfrm>
          <a:prstGeom prst="rect">
            <a:avLst/>
          </a:prstGeom>
          <a:noFill/>
        </p:spPr>
        <p:txBody>
          <a:bodyPr wrap="none" rtlCol="0">
            <a:spAutoFit/>
          </a:bodyPr>
          <a:lstStyle/>
          <a:p>
            <a:r>
              <a:rPr lang="en-US" sz="1600" b="1" dirty="0">
                <a:solidFill>
                  <a:srgbClr val="C00000"/>
                </a:solidFill>
              </a:rPr>
              <a:t>Lab</a:t>
            </a:r>
          </a:p>
        </p:txBody>
      </p:sp>
      <p:sp>
        <p:nvSpPr>
          <p:cNvPr id="179" name="TextBox 178">
            <a:extLst>
              <a:ext uri="{FF2B5EF4-FFF2-40B4-BE49-F238E27FC236}">
                <a16:creationId xmlns:a16="http://schemas.microsoft.com/office/drawing/2014/main" id="{4E5653BD-DF4B-7BA7-D0ED-0116CC5AE3E8}"/>
              </a:ext>
            </a:extLst>
          </p:cNvPr>
          <p:cNvSpPr txBox="1"/>
          <p:nvPr/>
        </p:nvSpPr>
        <p:spPr>
          <a:xfrm>
            <a:off x="9485587" y="3433954"/>
            <a:ext cx="740908" cy="307777"/>
          </a:xfrm>
          <a:prstGeom prst="rect">
            <a:avLst/>
          </a:prstGeom>
          <a:noFill/>
        </p:spPr>
        <p:txBody>
          <a:bodyPr wrap="none" rtlCol="0">
            <a:spAutoFit/>
          </a:bodyPr>
          <a:lstStyle/>
          <a:p>
            <a:r>
              <a:rPr lang="en-US" dirty="0">
                <a:solidFill>
                  <a:srgbClr val="C00000"/>
                </a:solidFill>
              </a:rPr>
              <a:t>8a-12p</a:t>
            </a:r>
          </a:p>
        </p:txBody>
      </p:sp>
      <p:sp>
        <p:nvSpPr>
          <p:cNvPr id="171" name="TextBox 170">
            <a:extLst>
              <a:ext uri="{FF2B5EF4-FFF2-40B4-BE49-F238E27FC236}">
                <a16:creationId xmlns:a16="http://schemas.microsoft.com/office/drawing/2014/main" id="{B649D8CE-072D-65C6-C563-94D725BE2E34}"/>
              </a:ext>
            </a:extLst>
          </p:cNvPr>
          <p:cNvSpPr txBox="1"/>
          <p:nvPr/>
        </p:nvSpPr>
        <p:spPr>
          <a:xfrm>
            <a:off x="9555384" y="1516577"/>
            <a:ext cx="705642" cy="307777"/>
          </a:xfrm>
          <a:prstGeom prst="rect">
            <a:avLst/>
          </a:prstGeom>
          <a:noFill/>
        </p:spPr>
        <p:txBody>
          <a:bodyPr wrap="none" rtlCol="0">
            <a:spAutoFit/>
          </a:bodyPr>
          <a:lstStyle/>
          <a:p>
            <a:r>
              <a:rPr lang="en-US" sz="1400" b="1" dirty="0">
                <a:solidFill>
                  <a:srgbClr val="C00000"/>
                </a:solidFill>
              </a:rPr>
              <a:t>Wk. 14</a:t>
            </a:r>
          </a:p>
        </p:txBody>
      </p:sp>
      <p:sp>
        <p:nvSpPr>
          <p:cNvPr id="184" name="Rectangle 183">
            <a:extLst>
              <a:ext uri="{FF2B5EF4-FFF2-40B4-BE49-F238E27FC236}">
                <a16:creationId xmlns:a16="http://schemas.microsoft.com/office/drawing/2014/main" id="{19A3443C-5925-12EF-8EE0-5CD81C56A2BD}"/>
              </a:ext>
            </a:extLst>
          </p:cNvPr>
          <p:cNvSpPr/>
          <p:nvPr/>
        </p:nvSpPr>
        <p:spPr>
          <a:xfrm>
            <a:off x="1022775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8F5E8353-B338-9B1C-90AC-95D69474D4F7}"/>
              </a:ext>
            </a:extLst>
          </p:cNvPr>
          <p:cNvSpPr txBox="1"/>
          <p:nvPr/>
        </p:nvSpPr>
        <p:spPr>
          <a:xfrm>
            <a:off x="10261096" y="2719169"/>
            <a:ext cx="569900" cy="338554"/>
          </a:xfrm>
          <a:prstGeom prst="rect">
            <a:avLst/>
          </a:prstGeom>
          <a:noFill/>
        </p:spPr>
        <p:txBody>
          <a:bodyPr wrap="none" rtlCol="0">
            <a:spAutoFit/>
          </a:bodyPr>
          <a:lstStyle/>
          <a:p>
            <a:r>
              <a:rPr lang="en-US" sz="1600" dirty="0">
                <a:solidFill>
                  <a:srgbClr val="C00000"/>
                </a:solidFill>
              </a:rPr>
              <a:t>Wed</a:t>
            </a:r>
          </a:p>
        </p:txBody>
      </p:sp>
      <p:sp>
        <p:nvSpPr>
          <p:cNvPr id="188" name="TextBox 187">
            <a:extLst>
              <a:ext uri="{FF2B5EF4-FFF2-40B4-BE49-F238E27FC236}">
                <a16:creationId xmlns:a16="http://schemas.microsoft.com/office/drawing/2014/main" id="{72C1B2D5-07CC-DE3E-D3BF-19A635255CD3}"/>
              </a:ext>
            </a:extLst>
          </p:cNvPr>
          <p:cNvSpPr txBox="1"/>
          <p:nvPr/>
        </p:nvSpPr>
        <p:spPr>
          <a:xfrm rot="19641543">
            <a:off x="10304632" y="3081328"/>
            <a:ext cx="482824" cy="338554"/>
          </a:xfrm>
          <a:prstGeom prst="rect">
            <a:avLst/>
          </a:prstGeom>
          <a:noFill/>
        </p:spPr>
        <p:txBody>
          <a:bodyPr wrap="none" rtlCol="0">
            <a:spAutoFit/>
          </a:bodyPr>
          <a:lstStyle/>
          <a:p>
            <a:r>
              <a:rPr lang="en-US" sz="1600" b="1" dirty="0">
                <a:solidFill>
                  <a:srgbClr val="C00000"/>
                </a:solidFill>
              </a:rPr>
              <a:t>Lab</a:t>
            </a:r>
          </a:p>
        </p:txBody>
      </p:sp>
      <p:sp>
        <p:nvSpPr>
          <p:cNvPr id="190" name="TextBox 189">
            <a:extLst>
              <a:ext uri="{FF2B5EF4-FFF2-40B4-BE49-F238E27FC236}">
                <a16:creationId xmlns:a16="http://schemas.microsoft.com/office/drawing/2014/main" id="{A94D01F7-B4EA-39BE-0183-36C1720239D3}"/>
              </a:ext>
            </a:extLst>
          </p:cNvPr>
          <p:cNvSpPr txBox="1"/>
          <p:nvPr/>
        </p:nvSpPr>
        <p:spPr>
          <a:xfrm>
            <a:off x="10182805" y="3433954"/>
            <a:ext cx="740908" cy="307777"/>
          </a:xfrm>
          <a:prstGeom prst="rect">
            <a:avLst/>
          </a:prstGeom>
          <a:noFill/>
        </p:spPr>
        <p:txBody>
          <a:bodyPr wrap="none" rtlCol="0">
            <a:spAutoFit/>
          </a:bodyPr>
          <a:lstStyle/>
          <a:p>
            <a:r>
              <a:rPr lang="en-US" dirty="0">
                <a:solidFill>
                  <a:srgbClr val="C00000"/>
                </a:solidFill>
              </a:rPr>
              <a:t>8a-12p</a:t>
            </a:r>
          </a:p>
        </p:txBody>
      </p:sp>
      <p:sp>
        <p:nvSpPr>
          <p:cNvPr id="182" name="TextBox 181">
            <a:extLst>
              <a:ext uri="{FF2B5EF4-FFF2-40B4-BE49-F238E27FC236}">
                <a16:creationId xmlns:a16="http://schemas.microsoft.com/office/drawing/2014/main" id="{CDDE7964-F33E-BAAF-3EE9-1FF9D3F1555A}"/>
              </a:ext>
            </a:extLst>
          </p:cNvPr>
          <p:cNvSpPr txBox="1"/>
          <p:nvPr/>
        </p:nvSpPr>
        <p:spPr>
          <a:xfrm>
            <a:off x="10252602" y="1516577"/>
            <a:ext cx="705642" cy="307777"/>
          </a:xfrm>
          <a:prstGeom prst="rect">
            <a:avLst/>
          </a:prstGeom>
          <a:noFill/>
        </p:spPr>
        <p:txBody>
          <a:bodyPr wrap="none" rtlCol="0">
            <a:spAutoFit/>
          </a:bodyPr>
          <a:lstStyle/>
          <a:p>
            <a:r>
              <a:rPr lang="en-US" sz="1400" b="1" dirty="0">
                <a:solidFill>
                  <a:srgbClr val="C00000"/>
                </a:solidFill>
              </a:rPr>
              <a:t>Wk. 15</a:t>
            </a:r>
          </a:p>
        </p:txBody>
      </p:sp>
      <p:sp>
        <p:nvSpPr>
          <p:cNvPr id="195" name="Rectangle 194">
            <a:extLst>
              <a:ext uri="{FF2B5EF4-FFF2-40B4-BE49-F238E27FC236}">
                <a16:creationId xmlns:a16="http://schemas.microsoft.com/office/drawing/2014/main" id="{51ECBE43-554B-B94A-7EDC-14ABC7FCF4AF}"/>
              </a:ext>
            </a:extLst>
          </p:cNvPr>
          <p:cNvSpPr/>
          <p:nvPr/>
        </p:nvSpPr>
        <p:spPr>
          <a:xfrm>
            <a:off x="1092497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2344822E-205B-12A3-5E09-A767B1120ACE}"/>
              </a:ext>
            </a:extLst>
          </p:cNvPr>
          <p:cNvSpPr txBox="1"/>
          <p:nvPr/>
        </p:nvSpPr>
        <p:spPr>
          <a:xfrm>
            <a:off x="10958318" y="2719169"/>
            <a:ext cx="569900" cy="338554"/>
          </a:xfrm>
          <a:prstGeom prst="rect">
            <a:avLst/>
          </a:prstGeom>
          <a:noFill/>
        </p:spPr>
        <p:txBody>
          <a:bodyPr wrap="none" rtlCol="0">
            <a:spAutoFit/>
          </a:bodyPr>
          <a:lstStyle/>
          <a:p>
            <a:r>
              <a:rPr lang="en-US" sz="1600" dirty="0">
                <a:solidFill>
                  <a:srgbClr val="C00000"/>
                </a:solidFill>
              </a:rPr>
              <a:t>Wed</a:t>
            </a:r>
          </a:p>
        </p:txBody>
      </p:sp>
      <p:sp>
        <p:nvSpPr>
          <p:cNvPr id="199" name="TextBox 198">
            <a:extLst>
              <a:ext uri="{FF2B5EF4-FFF2-40B4-BE49-F238E27FC236}">
                <a16:creationId xmlns:a16="http://schemas.microsoft.com/office/drawing/2014/main" id="{514B7E0D-E0FF-4F4A-8007-FF137284AFCB}"/>
              </a:ext>
            </a:extLst>
          </p:cNvPr>
          <p:cNvSpPr txBox="1"/>
          <p:nvPr/>
        </p:nvSpPr>
        <p:spPr>
          <a:xfrm rot="19641543">
            <a:off x="10992216" y="3095615"/>
            <a:ext cx="482824" cy="338554"/>
          </a:xfrm>
          <a:prstGeom prst="rect">
            <a:avLst/>
          </a:prstGeom>
          <a:noFill/>
        </p:spPr>
        <p:txBody>
          <a:bodyPr wrap="none" rtlCol="0">
            <a:spAutoFit/>
          </a:bodyPr>
          <a:lstStyle/>
          <a:p>
            <a:r>
              <a:rPr lang="en-US" sz="1600" b="1" dirty="0">
                <a:solidFill>
                  <a:srgbClr val="C00000"/>
                </a:solidFill>
              </a:rPr>
              <a:t>Lab</a:t>
            </a:r>
          </a:p>
        </p:txBody>
      </p:sp>
      <p:sp>
        <p:nvSpPr>
          <p:cNvPr id="201" name="TextBox 200">
            <a:extLst>
              <a:ext uri="{FF2B5EF4-FFF2-40B4-BE49-F238E27FC236}">
                <a16:creationId xmlns:a16="http://schemas.microsoft.com/office/drawing/2014/main" id="{C9E06889-D992-DC1E-D3FB-B0AF0725225D}"/>
              </a:ext>
            </a:extLst>
          </p:cNvPr>
          <p:cNvSpPr txBox="1"/>
          <p:nvPr/>
        </p:nvSpPr>
        <p:spPr>
          <a:xfrm>
            <a:off x="10880027" y="3433954"/>
            <a:ext cx="740908" cy="307777"/>
          </a:xfrm>
          <a:prstGeom prst="rect">
            <a:avLst/>
          </a:prstGeom>
          <a:noFill/>
        </p:spPr>
        <p:txBody>
          <a:bodyPr wrap="none" rtlCol="0">
            <a:spAutoFit/>
          </a:bodyPr>
          <a:lstStyle/>
          <a:p>
            <a:r>
              <a:rPr lang="en-US" dirty="0">
                <a:solidFill>
                  <a:srgbClr val="C00000"/>
                </a:solidFill>
              </a:rPr>
              <a:t>8a-12p</a:t>
            </a:r>
          </a:p>
        </p:txBody>
      </p:sp>
      <p:sp>
        <p:nvSpPr>
          <p:cNvPr id="193" name="TextBox 192">
            <a:extLst>
              <a:ext uri="{FF2B5EF4-FFF2-40B4-BE49-F238E27FC236}">
                <a16:creationId xmlns:a16="http://schemas.microsoft.com/office/drawing/2014/main" id="{5D997BEB-7135-20C0-E669-8E7A5C328BDA}"/>
              </a:ext>
            </a:extLst>
          </p:cNvPr>
          <p:cNvSpPr txBox="1"/>
          <p:nvPr/>
        </p:nvSpPr>
        <p:spPr>
          <a:xfrm>
            <a:off x="10949824" y="1516577"/>
            <a:ext cx="705642" cy="307777"/>
          </a:xfrm>
          <a:prstGeom prst="rect">
            <a:avLst/>
          </a:prstGeom>
          <a:noFill/>
        </p:spPr>
        <p:txBody>
          <a:bodyPr wrap="none" rtlCol="0">
            <a:spAutoFit/>
          </a:bodyPr>
          <a:lstStyle/>
          <a:p>
            <a:r>
              <a:rPr lang="en-US" sz="1400" b="1" dirty="0">
                <a:solidFill>
                  <a:srgbClr val="C00000"/>
                </a:solidFill>
              </a:rPr>
              <a:t>Wk. 16</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088243" y="33463"/>
            <a:ext cx="9318577" cy="584775"/>
          </a:xfrm>
          <a:prstGeom prst="rect">
            <a:avLst/>
          </a:prstGeom>
          <a:noFill/>
        </p:spPr>
        <p:txBody>
          <a:bodyPr wrap="none" rtlCol="0">
            <a:spAutoFit/>
          </a:bodyPr>
          <a:lstStyle/>
          <a:p>
            <a:r>
              <a:rPr lang="en-US" sz="3200" dirty="0">
                <a:solidFill>
                  <a:srgbClr val="0070C0"/>
                </a:solidFill>
              </a:rPr>
              <a:t>Competency-based Hybrid PLC Course Schedule:</a:t>
            </a:r>
          </a:p>
        </p:txBody>
      </p:sp>
      <p:grpSp>
        <p:nvGrpSpPr>
          <p:cNvPr id="4" name="Group 3">
            <a:extLst>
              <a:ext uri="{FF2B5EF4-FFF2-40B4-BE49-F238E27FC236}">
                <a16:creationId xmlns:a16="http://schemas.microsoft.com/office/drawing/2014/main" id="{DA1E79A7-F26B-572E-D467-7394E615F0D3}"/>
              </a:ext>
            </a:extLst>
          </p:cNvPr>
          <p:cNvGrpSpPr/>
          <p:nvPr/>
        </p:nvGrpSpPr>
        <p:grpSpPr>
          <a:xfrm>
            <a:off x="506537" y="1802843"/>
            <a:ext cx="1334216" cy="963952"/>
            <a:chOff x="506537" y="1802843"/>
            <a:chExt cx="1334216" cy="963952"/>
          </a:xfrm>
        </p:grpSpPr>
        <p:sp>
          <p:nvSpPr>
            <p:cNvPr id="2" name="Rectangle 1">
              <a:extLst>
                <a:ext uri="{FF2B5EF4-FFF2-40B4-BE49-F238E27FC236}">
                  <a16:creationId xmlns:a16="http://schemas.microsoft.com/office/drawing/2014/main" id="{5D351C40-0FE6-90FF-C926-810F84C2434F}"/>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754A9-4D2E-ED2C-2481-4A1631FB5F76}"/>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1</a:t>
              </a:r>
            </a:p>
          </p:txBody>
        </p:sp>
        <p:sp>
          <p:nvSpPr>
            <p:cNvPr id="42" name="TextBox 41">
              <a:extLst>
                <a:ext uri="{FF2B5EF4-FFF2-40B4-BE49-F238E27FC236}">
                  <a16:creationId xmlns:a16="http://schemas.microsoft.com/office/drawing/2014/main" id="{5E883536-DE1C-2F0C-9551-BF06AFDD1C70}"/>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3" name="TextBox 2">
              <a:extLst>
                <a:ext uri="{FF2B5EF4-FFF2-40B4-BE49-F238E27FC236}">
                  <a16:creationId xmlns:a16="http://schemas.microsoft.com/office/drawing/2014/main" id="{B6F9177D-5323-EA20-B6BA-CED737595066}"/>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M1 KAA</a:t>
              </a:r>
            </a:p>
          </p:txBody>
        </p:sp>
      </p:grpSp>
      <p:grpSp>
        <p:nvGrpSpPr>
          <p:cNvPr id="5" name="Group 4">
            <a:extLst>
              <a:ext uri="{FF2B5EF4-FFF2-40B4-BE49-F238E27FC236}">
                <a16:creationId xmlns:a16="http://schemas.microsoft.com/office/drawing/2014/main" id="{E4DBADC6-8038-DB89-90B7-47BECD16BCA3}"/>
              </a:ext>
            </a:extLst>
          </p:cNvPr>
          <p:cNvGrpSpPr/>
          <p:nvPr/>
        </p:nvGrpSpPr>
        <p:grpSpPr>
          <a:xfrm>
            <a:off x="1890090" y="1793878"/>
            <a:ext cx="1334216" cy="963952"/>
            <a:chOff x="506537" y="1802843"/>
            <a:chExt cx="1334216" cy="963952"/>
          </a:xfrm>
        </p:grpSpPr>
        <p:sp>
          <p:nvSpPr>
            <p:cNvPr id="6" name="Rectangle 5">
              <a:extLst>
                <a:ext uri="{FF2B5EF4-FFF2-40B4-BE49-F238E27FC236}">
                  <a16:creationId xmlns:a16="http://schemas.microsoft.com/office/drawing/2014/main" id="{4A34AF0F-4A83-9198-79A3-7AB97270461A}"/>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0486AE-71FB-28D6-A0DE-80A710F725FE}"/>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2</a:t>
              </a:r>
            </a:p>
          </p:txBody>
        </p:sp>
        <p:sp>
          <p:nvSpPr>
            <p:cNvPr id="8" name="TextBox 7">
              <a:extLst>
                <a:ext uri="{FF2B5EF4-FFF2-40B4-BE49-F238E27FC236}">
                  <a16:creationId xmlns:a16="http://schemas.microsoft.com/office/drawing/2014/main" id="{5D58BA58-D21F-7769-4BB2-338251503AEA}"/>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9" name="TextBox 8">
              <a:extLst>
                <a:ext uri="{FF2B5EF4-FFF2-40B4-BE49-F238E27FC236}">
                  <a16:creationId xmlns:a16="http://schemas.microsoft.com/office/drawing/2014/main" id="{8BE787A8-2C3D-EAE8-A897-C2F47BD1A5FE}"/>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M2 KAA</a:t>
              </a:r>
            </a:p>
          </p:txBody>
        </p:sp>
      </p:grpSp>
      <p:grpSp>
        <p:nvGrpSpPr>
          <p:cNvPr id="10" name="Group 9">
            <a:extLst>
              <a:ext uri="{FF2B5EF4-FFF2-40B4-BE49-F238E27FC236}">
                <a16:creationId xmlns:a16="http://schemas.microsoft.com/office/drawing/2014/main" id="{81081533-32D8-096A-B3AA-ACE145B5D122}"/>
              </a:ext>
            </a:extLst>
          </p:cNvPr>
          <p:cNvGrpSpPr/>
          <p:nvPr/>
        </p:nvGrpSpPr>
        <p:grpSpPr>
          <a:xfrm>
            <a:off x="3279619" y="1802842"/>
            <a:ext cx="1334216" cy="963952"/>
            <a:chOff x="506537" y="1802843"/>
            <a:chExt cx="1334216" cy="963952"/>
          </a:xfrm>
        </p:grpSpPr>
        <p:sp>
          <p:nvSpPr>
            <p:cNvPr id="11" name="Rectangle 10">
              <a:extLst>
                <a:ext uri="{FF2B5EF4-FFF2-40B4-BE49-F238E27FC236}">
                  <a16:creationId xmlns:a16="http://schemas.microsoft.com/office/drawing/2014/main" id="{78B3D7CC-D228-8741-AE8F-D8431326A227}"/>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71B5D09-E9CA-7783-9E85-26B18B5EB08A}"/>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3</a:t>
              </a:r>
            </a:p>
          </p:txBody>
        </p:sp>
        <p:sp>
          <p:nvSpPr>
            <p:cNvPr id="13" name="TextBox 12">
              <a:extLst>
                <a:ext uri="{FF2B5EF4-FFF2-40B4-BE49-F238E27FC236}">
                  <a16:creationId xmlns:a16="http://schemas.microsoft.com/office/drawing/2014/main" id="{8978D2C9-F10B-81DD-FB29-C9815DD3BBEE}"/>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14" name="TextBox 13">
              <a:extLst>
                <a:ext uri="{FF2B5EF4-FFF2-40B4-BE49-F238E27FC236}">
                  <a16:creationId xmlns:a16="http://schemas.microsoft.com/office/drawing/2014/main" id="{3369E991-5CF5-7AC0-7665-546C29D2D62D}"/>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M3 KAA</a:t>
              </a:r>
            </a:p>
          </p:txBody>
        </p:sp>
      </p:grpSp>
      <p:grpSp>
        <p:nvGrpSpPr>
          <p:cNvPr id="15" name="Group 14">
            <a:extLst>
              <a:ext uri="{FF2B5EF4-FFF2-40B4-BE49-F238E27FC236}">
                <a16:creationId xmlns:a16="http://schemas.microsoft.com/office/drawing/2014/main" id="{DE96E688-910C-6771-9103-747D31CD4B75}"/>
              </a:ext>
            </a:extLst>
          </p:cNvPr>
          <p:cNvGrpSpPr/>
          <p:nvPr/>
        </p:nvGrpSpPr>
        <p:grpSpPr>
          <a:xfrm>
            <a:off x="4660185" y="1808820"/>
            <a:ext cx="1334216" cy="963952"/>
            <a:chOff x="506537" y="1802843"/>
            <a:chExt cx="1334216" cy="963952"/>
          </a:xfrm>
        </p:grpSpPr>
        <p:sp>
          <p:nvSpPr>
            <p:cNvPr id="16" name="Rectangle 15">
              <a:extLst>
                <a:ext uri="{FF2B5EF4-FFF2-40B4-BE49-F238E27FC236}">
                  <a16:creationId xmlns:a16="http://schemas.microsoft.com/office/drawing/2014/main" id="{B7399D7A-6F60-C26E-29EE-E1CFDAAD06C4}"/>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BBF6E8-93F0-4059-1447-A8C1124958DA}"/>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4</a:t>
              </a:r>
            </a:p>
          </p:txBody>
        </p:sp>
        <p:sp>
          <p:nvSpPr>
            <p:cNvPr id="26" name="TextBox 25">
              <a:extLst>
                <a:ext uri="{FF2B5EF4-FFF2-40B4-BE49-F238E27FC236}">
                  <a16:creationId xmlns:a16="http://schemas.microsoft.com/office/drawing/2014/main" id="{97E86420-83E7-434F-F7B0-AEB8C6A7F852}"/>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7" name="TextBox 26">
              <a:extLst>
                <a:ext uri="{FF2B5EF4-FFF2-40B4-BE49-F238E27FC236}">
                  <a16:creationId xmlns:a16="http://schemas.microsoft.com/office/drawing/2014/main" id="{51D16D17-BA02-E994-5C37-FA1231DAFD1A}"/>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M4 KAA</a:t>
              </a:r>
            </a:p>
          </p:txBody>
        </p:sp>
      </p:grpSp>
      <p:grpSp>
        <p:nvGrpSpPr>
          <p:cNvPr id="28" name="Group 27">
            <a:extLst>
              <a:ext uri="{FF2B5EF4-FFF2-40B4-BE49-F238E27FC236}">
                <a16:creationId xmlns:a16="http://schemas.microsoft.com/office/drawing/2014/main" id="{DCBBD695-E941-239D-6BF5-DFA95BCB5A4B}"/>
              </a:ext>
            </a:extLst>
          </p:cNvPr>
          <p:cNvGrpSpPr/>
          <p:nvPr/>
        </p:nvGrpSpPr>
        <p:grpSpPr>
          <a:xfrm>
            <a:off x="6046725" y="1796866"/>
            <a:ext cx="1334216" cy="963952"/>
            <a:chOff x="506537" y="1802843"/>
            <a:chExt cx="1334216" cy="963952"/>
          </a:xfrm>
        </p:grpSpPr>
        <p:sp>
          <p:nvSpPr>
            <p:cNvPr id="29" name="Rectangle 28">
              <a:extLst>
                <a:ext uri="{FF2B5EF4-FFF2-40B4-BE49-F238E27FC236}">
                  <a16:creationId xmlns:a16="http://schemas.microsoft.com/office/drawing/2014/main" id="{06D7CA2A-59E2-508D-5CDB-0911FAF36B87}"/>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FD75376-EFE3-3CEA-A889-F463BCC5C88C}"/>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5</a:t>
              </a:r>
            </a:p>
          </p:txBody>
        </p:sp>
        <p:sp>
          <p:nvSpPr>
            <p:cNvPr id="31" name="TextBox 30">
              <a:extLst>
                <a:ext uri="{FF2B5EF4-FFF2-40B4-BE49-F238E27FC236}">
                  <a16:creationId xmlns:a16="http://schemas.microsoft.com/office/drawing/2014/main" id="{0C232BDB-CA6C-4D3B-F3F4-601D577AB736}"/>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32" name="TextBox 31">
              <a:extLst>
                <a:ext uri="{FF2B5EF4-FFF2-40B4-BE49-F238E27FC236}">
                  <a16:creationId xmlns:a16="http://schemas.microsoft.com/office/drawing/2014/main" id="{12BDDF7B-E2A3-CFDA-74E2-58A8DB1C595D}"/>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M5 KAA</a:t>
              </a:r>
            </a:p>
          </p:txBody>
        </p:sp>
      </p:grpSp>
      <p:grpSp>
        <p:nvGrpSpPr>
          <p:cNvPr id="33" name="Group 32">
            <a:extLst>
              <a:ext uri="{FF2B5EF4-FFF2-40B4-BE49-F238E27FC236}">
                <a16:creationId xmlns:a16="http://schemas.microsoft.com/office/drawing/2014/main" id="{6D0313FE-E6FD-BA55-7F48-72E74CF14B8E}"/>
              </a:ext>
            </a:extLst>
          </p:cNvPr>
          <p:cNvGrpSpPr/>
          <p:nvPr/>
        </p:nvGrpSpPr>
        <p:grpSpPr>
          <a:xfrm>
            <a:off x="7439243" y="1802843"/>
            <a:ext cx="1334216" cy="963952"/>
            <a:chOff x="506537" y="1802843"/>
            <a:chExt cx="1334216" cy="963952"/>
          </a:xfrm>
        </p:grpSpPr>
        <p:sp>
          <p:nvSpPr>
            <p:cNvPr id="34" name="Rectangle 33">
              <a:extLst>
                <a:ext uri="{FF2B5EF4-FFF2-40B4-BE49-F238E27FC236}">
                  <a16:creationId xmlns:a16="http://schemas.microsoft.com/office/drawing/2014/main" id="{9A5A92FB-ACB3-7335-FDF0-83A9899F82DE}"/>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3E6398F3-14AC-F273-6066-F77EB6C4C89B}"/>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6</a:t>
              </a:r>
            </a:p>
          </p:txBody>
        </p:sp>
        <p:sp>
          <p:nvSpPr>
            <p:cNvPr id="208" name="TextBox 207">
              <a:extLst>
                <a:ext uri="{FF2B5EF4-FFF2-40B4-BE49-F238E27FC236}">
                  <a16:creationId xmlns:a16="http://schemas.microsoft.com/office/drawing/2014/main" id="{74F4BC8E-C30C-693A-79C1-D8BD5FB60721}"/>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M6 KAA</a:t>
              </a:r>
            </a:p>
          </p:txBody>
        </p:sp>
      </p:grpSp>
      <p:grpSp>
        <p:nvGrpSpPr>
          <p:cNvPr id="210" name="Group 209">
            <a:extLst>
              <a:ext uri="{FF2B5EF4-FFF2-40B4-BE49-F238E27FC236}">
                <a16:creationId xmlns:a16="http://schemas.microsoft.com/office/drawing/2014/main" id="{D38B72E6-4C79-92D7-6D05-326ED8A62553}"/>
              </a:ext>
            </a:extLst>
          </p:cNvPr>
          <p:cNvGrpSpPr/>
          <p:nvPr/>
        </p:nvGrpSpPr>
        <p:grpSpPr>
          <a:xfrm>
            <a:off x="8831761" y="1796866"/>
            <a:ext cx="1334216" cy="963952"/>
            <a:chOff x="506537" y="1802843"/>
            <a:chExt cx="1334216" cy="963952"/>
          </a:xfrm>
        </p:grpSpPr>
        <p:sp>
          <p:nvSpPr>
            <p:cNvPr id="211" name="Rectangle 210">
              <a:extLst>
                <a:ext uri="{FF2B5EF4-FFF2-40B4-BE49-F238E27FC236}">
                  <a16:creationId xmlns:a16="http://schemas.microsoft.com/office/drawing/2014/main" id="{513DAC2D-C25E-3B8D-D49A-427D938A9C9B}"/>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A3D51E7-AFE0-8896-2E13-392F63DE949C}"/>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7</a:t>
              </a:r>
            </a:p>
          </p:txBody>
        </p:sp>
        <p:sp>
          <p:nvSpPr>
            <p:cNvPr id="213" name="TextBox 212">
              <a:extLst>
                <a:ext uri="{FF2B5EF4-FFF2-40B4-BE49-F238E27FC236}">
                  <a16:creationId xmlns:a16="http://schemas.microsoft.com/office/drawing/2014/main" id="{9D315CB9-7F06-472C-65E1-AAC75EA319D3}"/>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M7 KAA</a:t>
              </a:r>
            </a:p>
          </p:txBody>
        </p:sp>
      </p:grpSp>
      <p:grpSp>
        <p:nvGrpSpPr>
          <p:cNvPr id="215" name="Group 214">
            <a:extLst>
              <a:ext uri="{FF2B5EF4-FFF2-40B4-BE49-F238E27FC236}">
                <a16:creationId xmlns:a16="http://schemas.microsoft.com/office/drawing/2014/main" id="{B77C81F8-17A2-4845-57AC-93E81522A80C}"/>
              </a:ext>
            </a:extLst>
          </p:cNvPr>
          <p:cNvGrpSpPr/>
          <p:nvPr/>
        </p:nvGrpSpPr>
        <p:grpSpPr>
          <a:xfrm>
            <a:off x="10224278" y="1802842"/>
            <a:ext cx="1334216" cy="963952"/>
            <a:chOff x="506537" y="1802843"/>
            <a:chExt cx="1334216" cy="963952"/>
          </a:xfrm>
        </p:grpSpPr>
        <p:sp>
          <p:nvSpPr>
            <p:cNvPr id="216" name="Rectangle 215">
              <a:extLst>
                <a:ext uri="{FF2B5EF4-FFF2-40B4-BE49-F238E27FC236}">
                  <a16:creationId xmlns:a16="http://schemas.microsoft.com/office/drawing/2014/main" id="{F1DB1983-82EC-DE2B-7B25-B06D91D9EFB4}"/>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C8025EA9-56B9-61F9-13DF-8D4E6742DBB8}"/>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8</a:t>
              </a:r>
            </a:p>
          </p:txBody>
        </p:sp>
        <p:sp>
          <p:nvSpPr>
            <p:cNvPr id="218" name="TextBox 217">
              <a:extLst>
                <a:ext uri="{FF2B5EF4-FFF2-40B4-BE49-F238E27FC236}">
                  <a16:creationId xmlns:a16="http://schemas.microsoft.com/office/drawing/2014/main" id="{D39255D4-B3EA-89FE-E487-1B6BC3E00603}"/>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M8 KAA</a:t>
              </a:r>
            </a:p>
          </p:txBody>
        </p:sp>
      </p:grpSp>
      <p:sp>
        <p:nvSpPr>
          <p:cNvPr id="220" name="TextBox 219">
            <a:extLst>
              <a:ext uri="{FF2B5EF4-FFF2-40B4-BE49-F238E27FC236}">
                <a16:creationId xmlns:a16="http://schemas.microsoft.com/office/drawing/2014/main" id="{C28C40B0-6A3C-A503-6E8B-4E0AD6C8EE1E}"/>
              </a:ext>
            </a:extLst>
          </p:cNvPr>
          <p:cNvSpPr txBox="1"/>
          <p:nvPr/>
        </p:nvSpPr>
        <p:spPr>
          <a:xfrm>
            <a:off x="2541323"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cxnSp>
        <p:nvCxnSpPr>
          <p:cNvPr id="222" name="Straight Arrow Connector 221">
            <a:extLst>
              <a:ext uri="{FF2B5EF4-FFF2-40B4-BE49-F238E27FC236}">
                <a16:creationId xmlns:a16="http://schemas.microsoft.com/office/drawing/2014/main" id="{D7361D8A-C353-0173-40B8-CB34199341B5}"/>
              </a:ext>
            </a:extLst>
          </p:cNvPr>
          <p:cNvCxnSpPr>
            <a:cxnSpLocks/>
          </p:cNvCxnSpPr>
          <p:nvPr/>
        </p:nvCxnSpPr>
        <p:spPr>
          <a:xfrm flipV="1">
            <a:off x="3261873" y="3783061"/>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567C71BD-9464-007E-E815-DF9538D06376}"/>
              </a:ext>
            </a:extLst>
          </p:cNvPr>
          <p:cNvSpPr txBox="1"/>
          <p:nvPr/>
        </p:nvSpPr>
        <p:spPr>
          <a:xfrm>
            <a:off x="5305440"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cxnSp>
        <p:nvCxnSpPr>
          <p:cNvPr id="225" name="Straight Arrow Connector 224">
            <a:extLst>
              <a:ext uri="{FF2B5EF4-FFF2-40B4-BE49-F238E27FC236}">
                <a16:creationId xmlns:a16="http://schemas.microsoft.com/office/drawing/2014/main" id="{AE953235-E366-B31E-DB05-4F696253EE00}"/>
              </a:ext>
            </a:extLst>
          </p:cNvPr>
          <p:cNvCxnSpPr>
            <a:cxnSpLocks/>
            <a:stCxn id="224" idx="0"/>
          </p:cNvCxnSpPr>
          <p:nvPr/>
        </p:nvCxnSpPr>
        <p:spPr>
          <a:xfrm flipV="1">
            <a:off x="6025990" y="3768120"/>
            <a:ext cx="0" cy="6791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BDA96C3-5E92-E9CB-DC65-5407C80BB970}"/>
              </a:ext>
            </a:extLst>
          </p:cNvPr>
          <p:cNvSpPr txBox="1"/>
          <p:nvPr/>
        </p:nvSpPr>
        <p:spPr>
          <a:xfrm>
            <a:off x="8081141"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cxnSp>
        <p:nvCxnSpPr>
          <p:cNvPr id="227" name="Straight Arrow Connector 226">
            <a:extLst>
              <a:ext uri="{FF2B5EF4-FFF2-40B4-BE49-F238E27FC236}">
                <a16:creationId xmlns:a16="http://schemas.microsoft.com/office/drawing/2014/main" id="{4E7E9367-2599-26C2-C714-C2A4024B4DDB}"/>
              </a:ext>
            </a:extLst>
          </p:cNvPr>
          <p:cNvCxnSpPr>
            <a:cxnSpLocks/>
          </p:cNvCxnSpPr>
          <p:nvPr/>
        </p:nvCxnSpPr>
        <p:spPr>
          <a:xfrm flipV="1">
            <a:off x="8801691" y="3776598"/>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DA97674C-3C10-E56B-59C5-57AA15340682}"/>
              </a:ext>
            </a:extLst>
          </p:cNvPr>
          <p:cNvSpPr txBox="1"/>
          <p:nvPr/>
        </p:nvSpPr>
        <p:spPr>
          <a:xfrm>
            <a:off x="10349506"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cxnSp>
        <p:nvCxnSpPr>
          <p:cNvPr id="229" name="Straight Arrow Connector 228">
            <a:extLst>
              <a:ext uri="{FF2B5EF4-FFF2-40B4-BE49-F238E27FC236}">
                <a16:creationId xmlns:a16="http://schemas.microsoft.com/office/drawing/2014/main" id="{D8FE1123-E407-6B31-D985-EF5C7C5E57A8}"/>
              </a:ext>
            </a:extLst>
          </p:cNvPr>
          <p:cNvCxnSpPr>
            <a:cxnSpLocks/>
          </p:cNvCxnSpPr>
          <p:nvPr/>
        </p:nvCxnSpPr>
        <p:spPr>
          <a:xfrm flipV="1">
            <a:off x="11566103" y="3759155"/>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52CDA98-AB86-6859-F4F0-5D4D5EBBB5BE}"/>
              </a:ext>
            </a:extLst>
          </p:cNvPr>
          <p:cNvSpPr txBox="1"/>
          <p:nvPr/>
        </p:nvSpPr>
        <p:spPr>
          <a:xfrm>
            <a:off x="502222" y="5295183"/>
            <a:ext cx="8705075" cy="461665"/>
          </a:xfrm>
          <a:prstGeom prst="rect">
            <a:avLst/>
          </a:prstGeom>
          <a:noFill/>
        </p:spPr>
        <p:txBody>
          <a:bodyPr wrap="none" rtlCol="0">
            <a:spAutoFit/>
          </a:bodyPr>
          <a:lstStyle/>
          <a:p>
            <a:r>
              <a:rPr lang="en-US" sz="2400" dirty="0">
                <a:solidFill>
                  <a:srgbClr val="C00000"/>
                </a:solidFill>
              </a:rPr>
              <a:t>Students &amp; Faculty make 16 trips to campus for this semester course</a:t>
            </a:r>
          </a:p>
        </p:txBody>
      </p:sp>
      <p:sp>
        <p:nvSpPr>
          <p:cNvPr id="23" name="TextBox 22">
            <a:extLst>
              <a:ext uri="{FF2B5EF4-FFF2-40B4-BE49-F238E27FC236}">
                <a16:creationId xmlns:a16="http://schemas.microsoft.com/office/drawing/2014/main" id="{E222EE94-34AB-8071-4792-A070DE250E36}"/>
              </a:ext>
            </a:extLst>
          </p:cNvPr>
          <p:cNvSpPr txBox="1"/>
          <p:nvPr/>
        </p:nvSpPr>
        <p:spPr>
          <a:xfrm>
            <a:off x="502222" y="5906105"/>
            <a:ext cx="5980035" cy="461665"/>
          </a:xfrm>
          <a:prstGeom prst="rect">
            <a:avLst/>
          </a:prstGeom>
          <a:noFill/>
        </p:spPr>
        <p:txBody>
          <a:bodyPr wrap="none" rtlCol="0">
            <a:spAutoFit/>
          </a:bodyPr>
          <a:lstStyle/>
          <a:p>
            <a:r>
              <a:rPr lang="en-US" sz="2400" dirty="0">
                <a:solidFill>
                  <a:srgbClr val="C00000"/>
                </a:solidFill>
              </a:rPr>
              <a:t>Pace is set by student learning and completion</a:t>
            </a:r>
          </a:p>
        </p:txBody>
      </p:sp>
    </p:spTree>
    <p:extLst>
      <p:ext uri="{BB962C8B-B14F-4D97-AF65-F5344CB8AC3E}">
        <p14:creationId xmlns:p14="http://schemas.microsoft.com/office/powerpoint/2010/main" val="62970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FBACA9-E839-CF80-654C-DE04DBCB614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271;g5cbcf68ca2_0_7">
            <a:extLst>
              <a:ext uri="{FF2B5EF4-FFF2-40B4-BE49-F238E27FC236}">
                <a16:creationId xmlns:a16="http://schemas.microsoft.com/office/drawing/2014/main" id="{5978DB3D-CA4F-F188-643A-37ED9F6E4179}"/>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pic>
        <p:nvPicPr>
          <p:cNvPr id="36" name="Picture 35">
            <a:extLst>
              <a:ext uri="{FF2B5EF4-FFF2-40B4-BE49-F238E27FC236}">
                <a16:creationId xmlns:a16="http://schemas.microsoft.com/office/drawing/2014/main" id="{620D390C-D910-4EA8-C5E6-D469E0577533}"/>
              </a:ext>
            </a:extLst>
          </p:cNvPr>
          <p:cNvPicPr>
            <a:picLocks noChangeAspect="1"/>
          </p:cNvPicPr>
          <p:nvPr/>
        </p:nvPicPr>
        <p:blipFill>
          <a:blip r:embed="rId3"/>
          <a:stretch>
            <a:fillRect/>
          </a:stretch>
        </p:blipFill>
        <p:spPr>
          <a:xfrm>
            <a:off x="438119" y="1562879"/>
            <a:ext cx="11417276" cy="5222107"/>
          </a:xfrm>
          <a:prstGeom prst="rect">
            <a:avLst/>
          </a:prstGeom>
        </p:spPr>
      </p:pic>
      <p:sp>
        <p:nvSpPr>
          <p:cNvPr id="205" name="TextBox 204">
            <a:extLst>
              <a:ext uri="{FF2B5EF4-FFF2-40B4-BE49-F238E27FC236}">
                <a16:creationId xmlns:a16="http://schemas.microsoft.com/office/drawing/2014/main" id="{4DB4DA84-32BB-6802-4A44-B2BC55137AF5}"/>
              </a:ext>
            </a:extLst>
          </p:cNvPr>
          <p:cNvSpPr txBox="1"/>
          <p:nvPr/>
        </p:nvSpPr>
        <p:spPr>
          <a:xfrm>
            <a:off x="3529475" y="68029"/>
            <a:ext cx="7615854" cy="584775"/>
          </a:xfrm>
          <a:prstGeom prst="rect">
            <a:avLst/>
          </a:prstGeom>
          <a:noFill/>
        </p:spPr>
        <p:txBody>
          <a:bodyPr wrap="square" rtlCol="0">
            <a:spAutoFit/>
          </a:bodyPr>
          <a:lstStyle/>
          <a:p>
            <a:r>
              <a:rPr lang="en-US" sz="3200" dirty="0">
                <a:solidFill>
                  <a:srgbClr val="0070C0"/>
                </a:solidFill>
              </a:rPr>
              <a:t>Flexible Pacing of Student Learning:</a:t>
            </a:r>
          </a:p>
        </p:txBody>
      </p:sp>
      <p:sp>
        <p:nvSpPr>
          <p:cNvPr id="23" name="TextBox 22">
            <a:extLst>
              <a:ext uri="{FF2B5EF4-FFF2-40B4-BE49-F238E27FC236}">
                <a16:creationId xmlns:a16="http://schemas.microsoft.com/office/drawing/2014/main" id="{E222EE94-34AB-8071-4792-A070DE250E36}"/>
              </a:ext>
            </a:extLst>
          </p:cNvPr>
          <p:cNvSpPr txBox="1"/>
          <p:nvPr/>
        </p:nvSpPr>
        <p:spPr>
          <a:xfrm>
            <a:off x="438119" y="4915028"/>
            <a:ext cx="5980035" cy="461665"/>
          </a:xfrm>
          <a:prstGeom prst="rect">
            <a:avLst/>
          </a:prstGeom>
          <a:noFill/>
        </p:spPr>
        <p:txBody>
          <a:bodyPr wrap="none" rtlCol="0">
            <a:spAutoFit/>
          </a:bodyPr>
          <a:lstStyle/>
          <a:p>
            <a:r>
              <a:rPr lang="en-US" sz="2400" dirty="0">
                <a:solidFill>
                  <a:srgbClr val="C00000"/>
                </a:solidFill>
              </a:rPr>
              <a:t>Pace is set by student learning and completion</a:t>
            </a:r>
          </a:p>
        </p:txBody>
      </p:sp>
      <p:sp>
        <p:nvSpPr>
          <p:cNvPr id="37" name="TextBox 36">
            <a:extLst>
              <a:ext uri="{FF2B5EF4-FFF2-40B4-BE49-F238E27FC236}">
                <a16:creationId xmlns:a16="http://schemas.microsoft.com/office/drawing/2014/main" id="{15F75663-070C-FB80-517E-8DBBC53465DC}"/>
              </a:ext>
            </a:extLst>
          </p:cNvPr>
          <p:cNvSpPr txBox="1"/>
          <p:nvPr/>
        </p:nvSpPr>
        <p:spPr>
          <a:xfrm>
            <a:off x="438119" y="5533587"/>
            <a:ext cx="6311728" cy="461665"/>
          </a:xfrm>
          <a:prstGeom prst="rect">
            <a:avLst/>
          </a:prstGeom>
          <a:noFill/>
        </p:spPr>
        <p:txBody>
          <a:bodyPr wrap="none" rtlCol="0">
            <a:spAutoFit/>
          </a:bodyPr>
          <a:lstStyle/>
          <a:p>
            <a:r>
              <a:rPr lang="en-US" sz="2400" dirty="0">
                <a:solidFill>
                  <a:srgbClr val="C00000"/>
                </a:solidFill>
              </a:rPr>
              <a:t>All students finish with the same level of learning</a:t>
            </a:r>
          </a:p>
        </p:txBody>
      </p:sp>
      <p:sp>
        <p:nvSpPr>
          <p:cNvPr id="2" name="Rectangle 1">
            <a:extLst>
              <a:ext uri="{FF2B5EF4-FFF2-40B4-BE49-F238E27FC236}">
                <a16:creationId xmlns:a16="http://schemas.microsoft.com/office/drawing/2014/main" id="{D3F3CB4E-742B-1245-C079-A865637CA053}"/>
              </a:ext>
            </a:extLst>
          </p:cNvPr>
          <p:cNvSpPr/>
          <p:nvPr/>
        </p:nvSpPr>
        <p:spPr>
          <a:xfrm>
            <a:off x="350808" y="1466491"/>
            <a:ext cx="11504587" cy="2375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85826D-1EC8-32B3-4BE2-8D9517D4D44D}"/>
              </a:ext>
            </a:extLst>
          </p:cNvPr>
          <p:cNvPicPr>
            <a:picLocks noChangeAspect="1"/>
          </p:cNvPicPr>
          <p:nvPr/>
        </p:nvPicPr>
        <p:blipFill>
          <a:blip r:embed="rId4"/>
          <a:stretch>
            <a:fillRect/>
          </a:stretch>
        </p:blipFill>
        <p:spPr>
          <a:xfrm>
            <a:off x="350808" y="1540640"/>
            <a:ext cx="11428838" cy="2300990"/>
          </a:xfrm>
          <a:prstGeom prst="rect">
            <a:avLst/>
          </a:prstGeom>
        </p:spPr>
      </p:pic>
    </p:spTree>
    <p:extLst>
      <p:ext uri="{BB962C8B-B14F-4D97-AF65-F5344CB8AC3E}">
        <p14:creationId xmlns:p14="http://schemas.microsoft.com/office/powerpoint/2010/main" val="306629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0EBE1-298E-51D4-37BD-F329B7E4259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71;g5cbcf68ca2_0_7">
            <a:extLst>
              <a:ext uri="{FF2B5EF4-FFF2-40B4-BE49-F238E27FC236}">
                <a16:creationId xmlns:a16="http://schemas.microsoft.com/office/drawing/2014/main" id="{42FCB4E6-0CAE-3C1F-E5C7-D6415A84504B}"/>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534" y="64991"/>
            <a:ext cx="3595280" cy="584775"/>
          </a:xfrm>
          <a:prstGeom prst="rect">
            <a:avLst/>
          </a:prstGeom>
          <a:noFill/>
        </p:spPr>
        <p:txBody>
          <a:bodyPr wrap="none" rtlCol="0">
            <a:spAutoFit/>
          </a:bodyPr>
          <a:lstStyle/>
          <a:p>
            <a:r>
              <a:rPr lang="en-US" sz="3200" dirty="0">
                <a:solidFill>
                  <a:srgbClr val="0070C0"/>
                </a:solidFill>
              </a:rPr>
              <a:t>Assessment Models:</a:t>
            </a:r>
          </a:p>
        </p:txBody>
      </p:sp>
      <p:sp>
        <p:nvSpPr>
          <p:cNvPr id="3" name="TextBox 2">
            <a:extLst>
              <a:ext uri="{FF2B5EF4-FFF2-40B4-BE49-F238E27FC236}">
                <a16:creationId xmlns:a16="http://schemas.microsoft.com/office/drawing/2014/main" id="{B6F9177D-5323-EA20-B6BA-CED737595066}"/>
              </a:ext>
            </a:extLst>
          </p:cNvPr>
          <p:cNvSpPr txBox="1"/>
          <p:nvPr/>
        </p:nvSpPr>
        <p:spPr>
          <a:xfrm>
            <a:off x="6386642" y="1827931"/>
            <a:ext cx="877163" cy="338554"/>
          </a:xfrm>
          <a:prstGeom prst="rect">
            <a:avLst/>
          </a:prstGeom>
          <a:noFill/>
        </p:spPr>
        <p:txBody>
          <a:bodyPr wrap="none" rtlCol="0">
            <a:spAutoFit/>
          </a:bodyPr>
          <a:lstStyle/>
          <a:p>
            <a:r>
              <a:rPr lang="en-US" sz="1600" b="1" dirty="0">
                <a:solidFill>
                  <a:srgbClr val="C00000"/>
                </a:solidFill>
              </a:rPr>
              <a:t>M1 KAA</a:t>
            </a:r>
          </a:p>
        </p:txBody>
      </p:sp>
      <p:sp>
        <p:nvSpPr>
          <p:cNvPr id="9" name="TextBox 8">
            <a:extLst>
              <a:ext uri="{FF2B5EF4-FFF2-40B4-BE49-F238E27FC236}">
                <a16:creationId xmlns:a16="http://schemas.microsoft.com/office/drawing/2014/main" id="{8BE787A8-2C3D-EAE8-A897-C2F47BD1A5FE}"/>
              </a:ext>
            </a:extLst>
          </p:cNvPr>
          <p:cNvSpPr txBox="1"/>
          <p:nvPr/>
        </p:nvSpPr>
        <p:spPr>
          <a:xfrm>
            <a:off x="6386641" y="2111071"/>
            <a:ext cx="877163" cy="338554"/>
          </a:xfrm>
          <a:prstGeom prst="rect">
            <a:avLst/>
          </a:prstGeom>
          <a:noFill/>
        </p:spPr>
        <p:txBody>
          <a:bodyPr wrap="none" rtlCol="0">
            <a:spAutoFit/>
          </a:bodyPr>
          <a:lstStyle/>
          <a:p>
            <a:r>
              <a:rPr lang="en-US" sz="1600" b="1" dirty="0">
                <a:solidFill>
                  <a:srgbClr val="C00000"/>
                </a:solidFill>
              </a:rPr>
              <a:t>M2 KAA</a:t>
            </a:r>
          </a:p>
        </p:txBody>
      </p:sp>
      <p:sp>
        <p:nvSpPr>
          <p:cNvPr id="14" name="TextBox 13">
            <a:extLst>
              <a:ext uri="{FF2B5EF4-FFF2-40B4-BE49-F238E27FC236}">
                <a16:creationId xmlns:a16="http://schemas.microsoft.com/office/drawing/2014/main" id="{3369E991-5CF5-7AC0-7665-546C29D2D62D}"/>
              </a:ext>
            </a:extLst>
          </p:cNvPr>
          <p:cNvSpPr txBox="1"/>
          <p:nvPr/>
        </p:nvSpPr>
        <p:spPr>
          <a:xfrm>
            <a:off x="6386641" y="2394211"/>
            <a:ext cx="877163" cy="338554"/>
          </a:xfrm>
          <a:prstGeom prst="rect">
            <a:avLst/>
          </a:prstGeom>
          <a:noFill/>
        </p:spPr>
        <p:txBody>
          <a:bodyPr wrap="none" rtlCol="0">
            <a:spAutoFit/>
          </a:bodyPr>
          <a:lstStyle/>
          <a:p>
            <a:r>
              <a:rPr lang="en-US" sz="1600" b="1" dirty="0">
                <a:solidFill>
                  <a:srgbClr val="C00000"/>
                </a:solidFill>
              </a:rPr>
              <a:t>M3 KAA</a:t>
            </a:r>
          </a:p>
        </p:txBody>
      </p:sp>
      <p:sp>
        <p:nvSpPr>
          <p:cNvPr id="27" name="TextBox 26">
            <a:extLst>
              <a:ext uri="{FF2B5EF4-FFF2-40B4-BE49-F238E27FC236}">
                <a16:creationId xmlns:a16="http://schemas.microsoft.com/office/drawing/2014/main" id="{51D16D17-BA02-E994-5C37-FA1231DAFD1A}"/>
              </a:ext>
            </a:extLst>
          </p:cNvPr>
          <p:cNvSpPr txBox="1"/>
          <p:nvPr/>
        </p:nvSpPr>
        <p:spPr>
          <a:xfrm>
            <a:off x="6393236" y="2677351"/>
            <a:ext cx="877163" cy="338554"/>
          </a:xfrm>
          <a:prstGeom prst="rect">
            <a:avLst/>
          </a:prstGeom>
          <a:noFill/>
        </p:spPr>
        <p:txBody>
          <a:bodyPr wrap="none" rtlCol="0">
            <a:spAutoFit/>
          </a:bodyPr>
          <a:lstStyle/>
          <a:p>
            <a:r>
              <a:rPr lang="en-US" sz="1600" b="1" dirty="0">
                <a:solidFill>
                  <a:srgbClr val="C00000"/>
                </a:solidFill>
              </a:rPr>
              <a:t>M4 KAA</a:t>
            </a:r>
          </a:p>
        </p:txBody>
      </p:sp>
      <p:sp>
        <p:nvSpPr>
          <p:cNvPr id="32" name="TextBox 31">
            <a:extLst>
              <a:ext uri="{FF2B5EF4-FFF2-40B4-BE49-F238E27FC236}">
                <a16:creationId xmlns:a16="http://schemas.microsoft.com/office/drawing/2014/main" id="{12BDDF7B-E2A3-CFDA-74E2-58A8DB1C595D}"/>
              </a:ext>
            </a:extLst>
          </p:cNvPr>
          <p:cNvSpPr txBox="1"/>
          <p:nvPr/>
        </p:nvSpPr>
        <p:spPr>
          <a:xfrm>
            <a:off x="6393236" y="2960491"/>
            <a:ext cx="877163" cy="338554"/>
          </a:xfrm>
          <a:prstGeom prst="rect">
            <a:avLst/>
          </a:prstGeom>
          <a:noFill/>
        </p:spPr>
        <p:txBody>
          <a:bodyPr wrap="none" rtlCol="0">
            <a:spAutoFit/>
          </a:bodyPr>
          <a:lstStyle/>
          <a:p>
            <a:r>
              <a:rPr lang="en-US" sz="1600" b="1" dirty="0">
                <a:solidFill>
                  <a:srgbClr val="C00000"/>
                </a:solidFill>
              </a:rPr>
              <a:t>M5 KAA</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6393236" y="3243631"/>
            <a:ext cx="877163" cy="338554"/>
          </a:xfrm>
          <a:prstGeom prst="rect">
            <a:avLst/>
          </a:prstGeom>
          <a:noFill/>
        </p:spPr>
        <p:txBody>
          <a:bodyPr wrap="none" rtlCol="0">
            <a:spAutoFit/>
          </a:bodyPr>
          <a:lstStyle/>
          <a:p>
            <a:r>
              <a:rPr lang="en-US" sz="1600" b="1" dirty="0">
                <a:solidFill>
                  <a:srgbClr val="C00000"/>
                </a:solidFill>
              </a:rPr>
              <a:t>M6 KAA</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6393236" y="3526771"/>
            <a:ext cx="877163" cy="338554"/>
          </a:xfrm>
          <a:prstGeom prst="rect">
            <a:avLst/>
          </a:prstGeom>
          <a:noFill/>
        </p:spPr>
        <p:txBody>
          <a:bodyPr wrap="none" rtlCol="0">
            <a:spAutoFit/>
          </a:bodyPr>
          <a:lstStyle/>
          <a:p>
            <a:r>
              <a:rPr lang="en-US" sz="1600" b="1" dirty="0">
                <a:solidFill>
                  <a:srgbClr val="C00000"/>
                </a:solidFill>
              </a:rPr>
              <a:t>M7 KAA</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6393236" y="3809913"/>
            <a:ext cx="877163" cy="338554"/>
          </a:xfrm>
          <a:prstGeom prst="rect">
            <a:avLst/>
          </a:prstGeom>
          <a:noFill/>
        </p:spPr>
        <p:txBody>
          <a:bodyPr wrap="none" rtlCol="0">
            <a:spAutoFit/>
          </a:bodyPr>
          <a:lstStyle/>
          <a:p>
            <a:r>
              <a:rPr lang="en-US" sz="1600" b="1" dirty="0">
                <a:solidFill>
                  <a:srgbClr val="C00000"/>
                </a:solidFill>
              </a:rPr>
              <a:t>M8 KAA</a:t>
            </a:r>
          </a:p>
        </p:txBody>
      </p:sp>
      <p:sp>
        <p:nvSpPr>
          <p:cNvPr id="220" name="TextBox 219">
            <a:extLst>
              <a:ext uri="{FF2B5EF4-FFF2-40B4-BE49-F238E27FC236}">
                <a16:creationId xmlns:a16="http://schemas.microsoft.com/office/drawing/2014/main" id="{C28C40B0-6A3C-A503-6E8B-4E0AD6C8EE1E}"/>
              </a:ext>
            </a:extLst>
          </p:cNvPr>
          <p:cNvSpPr txBox="1"/>
          <p:nvPr/>
        </p:nvSpPr>
        <p:spPr>
          <a:xfrm>
            <a:off x="8357813" y="1874097"/>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sp>
        <p:nvSpPr>
          <p:cNvPr id="224" name="TextBox 223">
            <a:extLst>
              <a:ext uri="{FF2B5EF4-FFF2-40B4-BE49-F238E27FC236}">
                <a16:creationId xmlns:a16="http://schemas.microsoft.com/office/drawing/2014/main" id="{567C71BD-9464-007E-E815-DF9538D06376}"/>
              </a:ext>
            </a:extLst>
          </p:cNvPr>
          <p:cNvSpPr txBox="1"/>
          <p:nvPr/>
        </p:nvSpPr>
        <p:spPr>
          <a:xfrm>
            <a:off x="8357813" y="2575795"/>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sp>
        <p:nvSpPr>
          <p:cNvPr id="226" name="TextBox 225">
            <a:extLst>
              <a:ext uri="{FF2B5EF4-FFF2-40B4-BE49-F238E27FC236}">
                <a16:creationId xmlns:a16="http://schemas.microsoft.com/office/drawing/2014/main" id="{1BDA96C3-5E92-E9CB-DC65-5407C80BB970}"/>
              </a:ext>
            </a:extLst>
          </p:cNvPr>
          <p:cNvSpPr txBox="1"/>
          <p:nvPr/>
        </p:nvSpPr>
        <p:spPr>
          <a:xfrm>
            <a:off x="8357813" y="3277493"/>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sp>
        <p:nvSpPr>
          <p:cNvPr id="228" name="TextBox 227">
            <a:extLst>
              <a:ext uri="{FF2B5EF4-FFF2-40B4-BE49-F238E27FC236}">
                <a16:creationId xmlns:a16="http://schemas.microsoft.com/office/drawing/2014/main" id="{DA97674C-3C10-E56B-59C5-57AA15340682}"/>
              </a:ext>
            </a:extLst>
          </p:cNvPr>
          <p:cNvSpPr txBox="1"/>
          <p:nvPr/>
        </p:nvSpPr>
        <p:spPr>
          <a:xfrm>
            <a:off x="8357813" y="397919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sp>
        <p:nvSpPr>
          <p:cNvPr id="21" name="TextBox 20">
            <a:extLst>
              <a:ext uri="{FF2B5EF4-FFF2-40B4-BE49-F238E27FC236}">
                <a16:creationId xmlns:a16="http://schemas.microsoft.com/office/drawing/2014/main" id="{4AD96549-9A7D-670C-7B17-6634144379AF}"/>
              </a:ext>
            </a:extLst>
          </p:cNvPr>
          <p:cNvSpPr txBox="1"/>
          <p:nvPr/>
        </p:nvSpPr>
        <p:spPr>
          <a:xfrm>
            <a:off x="1144637" y="1498400"/>
            <a:ext cx="3124766" cy="369332"/>
          </a:xfrm>
          <a:prstGeom prst="rect">
            <a:avLst/>
          </a:prstGeom>
          <a:noFill/>
        </p:spPr>
        <p:txBody>
          <a:bodyPr wrap="none" rtlCol="0">
            <a:spAutoFit/>
          </a:bodyPr>
          <a:lstStyle/>
          <a:p>
            <a:pPr algn="ctr"/>
            <a:r>
              <a:rPr lang="en-US" b="1" u="sng" dirty="0">
                <a:solidFill>
                  <a:srgbClr val="C00000"/>
                </a:solidFill>
              </a:rPr>
              <a:t>Traditional Assessment Model</a:t>
            </a:r>
            <a:r>
              <a:rPr lang="en-US" b="1" dirty="0">
                <a:solidFill>
                  <a:srgbClr val="C00000"/>
                </a:solidFill>
              </a:rPr>
              <a:t>:</a:t>
            </a:r>
          </a:p>
        </p:txBody>
      </p:sp>
      <p:sp>
        <p:nvSpPr>
          <p:cNvPr id="23" name="TextBox 22">
            <a:extLst>
              <a:ext uri="{FF2B5EF4-FFF2-40B4-BE49-F238E27FC236}">
                <a16:creationId xmlns:a16="http://schemas.microsoft.com/office/drawing/2014/main" id="{F1CC9BCC-3530-9487-0465-817FA555D984}"/>
              </a:ext>
            </a:extLst>
          </p:cNvPr>
          <p:cNvSpPr txBox="1"/>
          <p:nvPr/>
        </p:nvSpPr>
        <p:spPr>
          <a:xfrm>
            <a:off x="6393236" y="1498400"/>
            <a:ext cx="3929154" cy="369332"/>
          </a:xfrm>
          <a:prstGeom prst="rect">
            <a:avLst/>
          </a:prstGeom>
          <a:noFill/>
        </p:spPr>
        <p:txBody>
          <a:bodyPr wrap="none" rtlCol="0">
            <a:spAutoFit/>
          </a:bodyPr>
          <a:lstStyle/>
          <a:p>
            <a:pPr algn="ctr"/>
            <a:r>
              <a:rPr lang="en-US" b="1" u="sng" dirty="0">
                <a:solidFill>
                  <a:srgbClr val="C00000"/>
                </a:solidFill>
              </a:rPr>
              <a:t>Competency-based Assessment Model</a:t>
            </a:r>
            <a:r>
              <a:rPr lang="en-US" b="1" dirty="0">
                <a:solidFill>
                  <a:srgbClr val="C00000"/>
                </a:solidFill>
              </a:rPr>
              <a:t>:</a:t>
            </a:r>
          </a:p>
        </p:txBody>
      </p:sp>
      <p:sp>
        <p:nvSpPr>
          <p:cNvPr id="25" name="TextBox 24">
            <a:extLst>
              <a:ext uri="{FF2B5EF4-FFF2-40B4-BE49-F238E27FC236}">
                <a16:creationId xmlns:a16="http://schemas.microsoft.com/office/drawing/2014/main" id="{E3A3C0E6-2E6F-2362-4C45-F6D3D58214E0}"/>
              </a:ext>
            </a:extLst>
          </p:cNvPr>
          <p:cNvSpPr txBox="1"/>
          <p:nvPr/>
        </p:nvSpPr>
        <p:spPr>
          <a:xfrm>
            <a:off x="1190101" y="1874097"/>
            <a:ext cx="773738" cy="338554"/>
          </a:xfrm>
          <a:prstGeom prst="rect">
            <a:avLst/>
          </a:prstGeom>
          <a:noFill/>
        </p:spPr>
        <p:txBody>
          <a:bodyPr wrap="none" rtlCol="0">
            <a:spAutoFit/>
          </a:bodyPr>
          <a:lstStyle/>
          <a:p>
            <a:r>
              <a:rPr lang="en-US" sz="1600" b="1" dirty="0">
                <a:solidFill>
                  <a:srgbClr val="C00000"/>
                </a:solidFill>
              </a:rPr>
              <a:t>Test #1</a:t>
            </a:r>
          </a:p>
        </p:txBody>
      </p:sp>
      <p:sp>
        <p:nvSpPr>
          <p:cNvPr id="36" name="TextBox 35">
            <a:extLst>
              <a:ext uri="{FF2B5EF4-FFF2-40B4-BE49-F238E27FC236}">
                <a16:creationId xmlns:a16="http://schemas.microsoft.com/office/drawing/2014/main" id="{0FEAA15F-3BCA-2A68-9DC9-B87C3A951C55}"/>
              </a:ext>
            </a:extLst>
          </p:cNvPr>
          <p:cNvSpPr txBox="1"/>
          <p:nvPr/>
        </p:nvSpPr>
        <p:spPr>
          <a:xfrm>
            <a:off x="1190101" y="2188036"/>
            <a:ext cx="773738" cy="338554"/>
          </a:xfrm>
          <a:prstGeom prst="rect">
            <a:avLst/>
          </a:prstGeom>
          <a:noFill/>
        </p:spPr>
        <p:txBody>
          <a:bodyPr wrap="none" rtlCol="0">
            <a:spAutoFit/>
          </a:bodyPr>
          <a:lstStyle/>
          <a:p>
            <a:r>
              <a:rPr lang="en-US" sz="1600" b="1" dirty="0">
                <a:solidFill>
                  <a:srgbClr val="C00000"/>
                </a:solidFill>
              </a:rPr>
              <a:t>Test #2</a:t>
            </a:r>
          </a:p>
        </p:txBody>
      </p:sp>
      <p:sp>
        <p:nvSpPr>
          <p:cNvPr id="37" name="TextBox 36">
            <a:extLst>
              <a:ext uri="{FF2B5EF4-FFF2-40B4-BE49-F238E27FC236}">
                <a16:creationId xmlns:a16="http://schemas.microsoft.com/office/drawing/2014/main" id="{6907512C-83FE-C02A-03CC-AF7A7E14212C}"/>
              </a:ext>
            </a:extLst>
          </p:cNvPr>
          <p:cNvSpPr txBox="1"/>
          <p:nvPr/>
        </p:nvSpPr>
        <p:spPr>
          <a:xfrm>
            <a:off x="1190101" y="2529628"/>
            <a:ext cx="773738" cy="338554"/>
          </a:xfrm>
          <a:prstGeom prst="rect">
            <a:avLst/>
          </a:prstGeom>
          <a:noFill/>
        </p:spPr>
        <p:txBody>
          <a:bodyPr wrap="none" rtlCol="0">
            <a:spAutoFit/>
          </a:bodyPr>
          <a:lstStyle/>
          <a:p>
            <a:r>
              <a:rPr lang="en-US" sz="1600" b="1" dirty="0">
                <a:solidFill>
                  <a:srgbClr val="C00000"/>
                </a:solidFill>
              </a:rPr>
              <a:t>Test #3</a:t>
            </a:r>
          </a:p>
        </p:txBody>
      </p:sp>
      <p:sp>
        <p:nvSpPr>
          <p:cNvPr id="38" name="TextBox 37">
            <a:extLst>
              <a:ext uri="{FF2B5EF4-FFF2-40B4-BE49-F238E27FC236}">
                <a16:creationId xmlns:a16="http://schemas.microsoft.com/office/drawing/2014/main" id="{4E07281E-0276-BEEC-9BAC-3361F1689596}"/>
              </a:ext>
            </a:extLst>
          </p:cNvPr>
          <p:cNvSpPr txBox="1"/>
          <p:nvPr/>
        </p:nvSpPr>
        <p:spPr>
          <a:xfrm>
            <a:off x="1162177" y="2951243"/>
            <a:ext cx="1818126"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10 Point Sys.</a:t>
            </a:r>
          </a:p>
          <a:p>
            <a:r>
              <a:rPr lang="en-US" sz="2400" dirty="0">
                <a:solidFill>
                  <a:srgbClr val="0070C0"/>
                </a:solidFill>
                <a:latin typeface="Times New Roman" panose="02020603050405020304" pitchFamily="18" charset="0"/>
                <a:cs typeface="Times New Roman" panose="02020603050405020304" pitchFamily="18" charset="0"/>
              </a:rPr>
              <a:t>A-F Grade</a:t>
            </a:r>
          </a:p>
        </p:txBody>
      </p:sp>
      <p:sp>
        <p:nvSpPr>
          <p:cNvPr id="44" name="TextBox 43">
            <a:extLst>
              <a:ext uri="{FF2B5EF4-FFF2-40B4-BE49-F238E27FC236}">
                <a16:creationId xmlns:a16="http://schemas.microsoft.com/office/drawing/2014/main" id="{5F8FAE8C-F2C1-9746-2E68-CFD056AEC992}"/>
              </a:ext>
            </a:extLst>
          </p:cNvPr>
          <p:cNvSpPr txBox="1"/>
          <p:nvPr/>
        </p:nvSpPr>
        <p:spPr>
          <a:xfrm>
            <a:off x="8387308" y="4574770"/>
            <a:ext cx="1534394" cy="1200329"/>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Skills</a:t>
            </a:r>
          </a:p>
          <a:p>
            <a:r>
              <a:rPr lang="en-US" sz="2400" dirty="0">
                <a:solidFill>
                  <a:srgbClr val="0070C0"/>
                </a:solidFill>
                <a:latin typeface="Times New Roman" panose="02020603050405020304" pitchFamily="18" charset="0"/>
                <a:cs typeface="Times New Roman" panose="02020603050405020304" pitchFamily="18" charset="0"/>
              </a:rPr>
              <a:t>Hands-on</a:t>
            </a:r>
          </a:p>
          <a:p>
            <a:r>
              <a:rPr lang="en-US" sz="2400" dirty="0">
                <a:solidFill>
                  <a:srgbClr val="0070C0"/>
                </a:solidFill>
                <a:latin typeface="Times New Roman" panose="02020603050405020304" pitchFamily="18" charset="0"/>
                <a:cs typeface="Times New Roman" panose="02020603050405020304" pitchFamily="18" charset="0"/>
              </a:rPr>
              <a:t>100% min.</a:t>
            </a:r>
          </a:p>
        </p:txBody>
      </p:sp>
      <p:sp>
        <p:nvSpPr>
          <p:cNvPr id="46" name="TextBox 45">
            <a:extLst>
              <a:ext uri="{FF2B5EF4-FFF2-40B4-BE49-F238E27FC236}">
                <a16:creationId xmlns:a16="http://schemas.microsoft.com/office/drawing/2014/main" id="{26934D1F-5C92-7A00-CA1E-EB9852DC6995}"/>
              </a:ext>
            </a:extLst>
          </p:cNvPr>
          <p:cNvSpPr txBox="1"/>
          <p:nvPr/>
        </p:nvSpPr>
        <p:spPr>
          <a:xfrm>
            <a:off x="6159486" y="4121813"/>
            <a:ext cx="1654620"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80% min.</a:t>
            </a:r>
          </a:p>
          <a:p>
            <a:r>
              <a:rPr lang="en-US" sz="2400" dirty="0">
                <a:solidFill>
                  <a:srgbClr val="0070C0"/>
                </a:solidFill>
                <a:latin typeface="Times New Roman" panose="02020603050405020304" pitchFamily="18" charset="0"/>
                <a:cs typeface="Times New Roman" panose="02020603050405020304" pitchFamily="18" charset="0"/>
              </a:rPr>
              <a:t>A, B, or F</a:t>
            </a:r>
          </a:p>
        </p:txBody>
      </p:sp>
    </p:spTree>
    <p:extLst>
      <p:ext uri="{BB962C8B-B14F-4D97-AF65-F5344CB8AC3E}">
        <p14:creationId xmlns:p14="http://schemas.microsoft.com/office/powerpoint/2010/main" val="414714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3154682" y="128600"/>
            <a:ext cx="8953588"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Grading in the NSCC Assessment Model:</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05" name="Google Shape;205;g5cbcf68ca2_0_0"/>
          <p:cNvSpPr txBox="1">
            <a:spLocks noGrp="1"/>
          </p:cNvSpPr>
          <p:nvPr>
            <p:ph type="body" idx="1"/>
          </p:nvPr>
        </p:nvSpPr>
        <p:spPr>
          <a:xfrm>
            <a:off x="504270" y="1122709"/>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grades the students are awarded in the NSCC Ind. Tech hybrid courses are: A, B or F.</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hands-on assessment (HOA) must have 100% mastery, so students have to get 100.  This is not averaged into the grade.  It is required.</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knowledge &amp; application assessment (KAA for short) is the cognitive, online assessment.  Student have to get at least an 80% on this assessment to pass the module.  They have two tries at taking KAA in each module.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16 assessments in each course (8 online, 8 hands-on)</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g5ed43e48f8_0_0"/>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Education vs. Competency-Based</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85" name="Google Shape;285;g5ed43e48f8_0_0"/>
          <p:cNvSpPr txBox="1">
            <a:spLocks noGrp="1"/>
          </p:cNvSpPr>
          <p:nvPr>
            <p:ph type="body" idx="1"/>
          </p:nvPr>
        </p:nvSpPr>
        <p:spPr>
          <a:xfrm>
            <a:off x="550278" y="1334344"/>
            <a:ext cx="11074500" cy="334117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traditional model, the faculty does primarily teaching (Sage on the Stage), and some assessment.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competency-based model, the faculty does primarily assessment, and less teaching than in the traditional model.  </a:t>
            </a:r>
          </a:p>
          <a:p>
            <a:pPr marL="0" lvl="0"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faculty becomes a learning facilitator, both in the Lab (still teaching the hands-on skills), and also within the LMS (Canvas).</a:t>
            </a:r>
            <a:endParaRPr dirty="0">
              <a:solidFill>
                <a:srgbClr val="0070C0"/>
              </a:solidFill>
              <a:latin typeface="Times New Roman" panose="02020603050405020304" pitchFamily="18" charset="0"/>
              <a:cs typeface="Times New Roman" panose="02020603050405020304" pitchFamily="18" charset="0"/>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190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35476" y="1420883"/>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Workshop Materials Available for Download</a:t>
            </a:r>
            <a:r>
              <a:rPr lang="en-US" b="1" dirty="0">
                <a:solidFill>
                  <a:srgbClr val="0070C0"/>
                </a:solidFill>
              </a:rPr>
              <a:t>:</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2318268" y="3170786"/>
            <a:ext cx="7751633"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4800" b="1" dirty="0">
                <a:solidFill>
                  <a:srgbClr val="0070C0"/>
                </a:solidFill>
                <a:latin typeface="Times New Roman" panose="02020603050405020304" pitchFamily="18" charset="0"/>
                <a:cs typeface="Times New Roman" panose="02020603050405020304" pitchFamily="18" charset="0"/>
              </a:rPr>
              <a:t>https://ate.is/Scaling_CBE</a:t>
            </a:r>
          </a:p>
        </p:txBody>
      </p:sp>
    </p:spTree>
    <p:extLst>
      <p:ext uri="{BB962C8B-B14F-4D97-AF65-F5344CB8AC3E}">
        <p14:creationId xmlns:p14="http://schemas.microsoft.com/office/powerpoint/2010/main" val="14416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Lessons Learned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Recommendations</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966F09A2-E29E-02CC-8D86-BECCC303244C}"/>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42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Rectangle 5">
            <a:extLst>
              <a:ext uri="{FF2B5EF4-FFF2-40B4-BE49-F238E27FC236}">
                <a16:creationId xmlns:a16="http://schemas.microsoft.com/office/drawing/2014/main" id="{75382637-63A4-B4AA-2781-D3B7A6E5127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g5d7ac9e4d7_0_24"/>
          <p:cNvSpPr txBox="1">
            <a:spLocks noGrp="1"/>
          </p:cNvSpPr>
          <p:nvPr>
            <p:ph type="title"/>
          </p:nvPr>
        </p:nvSpPr>
        <p:spPr>
          <a:xfrm>
            <a:off x="3115352" y="179650"/>
            <a:ext cx="9076648"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What’s in it for Me?  The Stakeholders Perspective</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13" name="Google Shape;213;g5d7ac9e4d7_0_24"/>
          <p:cNvSpPr txBox="1">
            <a:spLocks noGrp="1"/>
          </p:cNvSpPr>
          <p:nvPr>
            <p:ph type="body" idx="1"/>
          </p:nvPr>
        </p:nvSpPr>
        <p:spPr>
          <a:xfrm>
            <a:off x="489739" y="1370503"/>
            <a:ext cx="11074500" cy="49353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Students</a:t>
            </a:r>
            <a:r>
              <a:rPr lang="en-US" dirty="0">
                <a:solidFill>
                  <a:srgbClr val="0070C0"/>
                </a:solidFill>
                <a:latin typeface="Times New Roman" panose="02020603050405020304" pitchFamily="18" charset="0"/>
                <a:cs typeface="Times New Roman" panose="02020603050405020304" pitchFamily="18" charset="0"/>
              </a:rPr>
              <a:t>: Students like the 24/7 access to the course materials, and knowing what is expected of them for the assessments.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Faculty</a:t>
            </a:r>
            <a:r>
              <a:rPr lang="en-US" dirty="0">
                <a:solidFill>
                  <a:srgbClr val="0070C0"/>
                </a:solidFill>
                <a:latin typeface="Times New Roman" panose="02020603050405020304" pitchFamily="18" charset="0"/>
                <a:cs typeface="Times New Roman" panose="02020603050405020304" pitchFamily="18" charset="0"/>
              </a:rPr>
              <a:t>: Faculty like the consistency in the curriculum, and that all materials are developed, so they do not have to spend time preparing for a class.  They also like the flexibility of time on campus.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Employers</a:t>
            </a:r>
            <a:r>
              <a:rPr lang="en-US" dirty="0">
                <a:solidFill>
                  <a:srgbClr val="0070C0"/>
                </a:solidFill>
                <a:latin typeface="Times New Roman" panose="02020603050405020304" pitchFamily="18" charset="0"/>
                <a:cs typeface="Times New Roman" panose="02020603050405020304" pitchFamily="18" charset="0"/>
              </a:rPr>
              <a:t>: Employers like the more accessible classes for their employees, and better prepared graduates.  They really like the assessment model of student accountability.</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College</a:t>
            </a:r>
            <a:r>
              <a:rPr lang="en-US" dirty="0">
                <a:solidFill>
                  <a:srgbClr val="0070C0"/>
                </a:solidFill>
                <a:latin typeface="Times New Roman" panose="02020603050405020304" pitchFamily="18" charset="0"/>
                <a:cs typeface="Times New Roman" panose="02020603050405020304" pitchFamily="18" charset="0"/>
              </a:rPr>
              <a:t>: Increase in enrollment, increase in retention (SSI), and knowing that the other 3 stakeholders are happy.</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14" name="Google Shape;214;g5d7ac9e4d7_0_2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15" name="Google Shape;215;g5d7ac9e4d7_0_24"/>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953476"/>
            <a:ext cx="11576649" cy="6340197"/>
          </a:xfrm>
          <a:prstGeom prst="rect">
            <a:avLst/>
          </a:prstGeom>
          <a:noFill/>
        </p:spPr>
        <p:txBody>
          <a:bodyPr wrap="square" rtlCol="0">
            <a:spAutoFit/>
          </a:bodyPr>
          <a:lstStyle/>
          <a:p>
            <a:pPr marR="0" algn="l"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Focus on Learning Outcomes: </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In a traditional environment, learners may progress through the material even if they haven’t fully mastered it. CBE is different. It relies on students showing that they’ve learned the skills and acquired the knowledge before they can continue. This helps ensure everyone can move forward in their studies, albeit at different speeds, and no one is left behind.</a:t>
            </a:r>
          </a:p>
          <a:p>
            <a:pPr marR="0" algn="just"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Use Resources in the most Efficient, Effective Ways: </a:t>
            </a:r>
            <a:r>
              <a:rPr lang="fr-FR" sz="1800" b="0" i="0" u="none" strike="noStrike" baseline="0" dirty="0">
                <a:solidFill>
                  <a:srgbClr val="0070C0"/>
                </a:solidFill>
                <a:latin typeface="Times New Roman" panose="02020603050405020304" pitchFamily="18" charset="0"/>
                <a:cs typeface="Times New Roman" panose="02020603050405020304" pitchFamily="18" charset="0"/>
              </a:rPr>
              <a:t>CBE </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models may require less classroom time than traditional models since people are able to review the content independently.</a:t>
            </a:r>
          </a:p>
          <a:p>
            <a:pPr marR="0" algn="l"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Become More Flexible and Accessible: </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One of the significant benefits of CBE is that it allows learners to study when and where it suits them best. This can be particularly beneficial for working adults or those with other commitments who might not be able to attend traditional classes. Also, CBE programs often use online learning tools, helping them reach more nontraditional students.</a:t>
            </a:r>
          </a:p>
          <a:p>
            <a:pPr marR="0" algn="l"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Improve Retention Rates: </a:t>
            </a:r>
            <a:r>
              <a:rPr lang="fr-FR" sz="1800" b="0" i="0" u="none" strike="noStrike" baseline="0" dirty="0">
                <a:solidFill>
                  <a:srgbClr val="0070C0"/>
                </a:solidFill>
                <a:latin typeface="Times New Roman" panose="02020603050405020304" pitchFamily="18" charset="0"/>
                <a:cs typeface="Times New Roman" panose="02020603050405020304" pitchFamily="18" charset="0"/>
              </a:rPr>
              <a:t>CBE </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programs are generally </a:t>
            </a:r>
            <a:r>
              <a:rPr lang="en-US" sz="1800" b="0" i="0" u="sng" strike="noStrike" baseline="0" dirty="0">
                <a:solidFill>
                  <a:srgbClr val="0070C0"/>
                </a:solidFill>
                <a:latin typeface="Times New Roman" panose="02020603050405020304" pitchFamily="18" charset="0"/>
                <a:cs typeface="Times New Roman" panose="02020603050405020304" pitchFamily="18" charset="0"/>
              </a:rPr>
              <a:t>associated with hi</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g</a:t>
            </a:r>
            <a:r>
              <a:rPr lang="en-US" sz="1800" b="0" i="0" u="sng" strike="noStrike" baseline="0" dirty="0">
                <a:solidFill>
                  <a:srgbClr val="0070C0"/>
                </a:solidFill>
                <a:latin typeface="Times New Roman" panose="02020603050405020304" pitchFamily="18" charset="0"/>
                <a:cs typeface="Times New Roman" panose="02020603050405020304" pitchFamily="18" charset="0"/>
              </a:rPr>
              <a:t>her student retention rates</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 than occur with traditional models. This is likely because students in a CBE program are only progressing once they have fully mastered the material, meaning they are less likely to become frustrated and give up on their studies.</a:t>
            </a:r>
          </a:p>
          <a:p>
            <a:pPr marR="0" algn="l" rtl="0"/>
            <a:r>
              <a:rPr lang="en-US" sz="2400" b="1" dirty="0">
                <a:solidFill>
                  <a:srgbClr val="0070C0"/>
                </a:solidFill>
                <a:latin typeface="Times New Roman" panose="02020603050405020304" pitchFamily="18" charset="0"/>
                <a:cs typeface="Times New Roman" panose="02020603050405020304" pitchFamily="18" charset="0"/>
              </a:rPr>
              <a:t>Foster a More Positive Student Experience</a:t>
            </a:r>
            <a:r>
              <a:rPr lang="en-US" sz="2400" b="1" i="0" u="none" strike="noStrike" baseline="0" dirty="0">
                <a:solidFill>
                  <a:srgbClr val="0070C0"/>
                </a:solidFill>
                <a:latin typeface="Times New Roman" panose="02020603050405020304" pitchFamily="18" charset="0"/>
                <a:cs typeface="Times New Roman" panose="02020603050405020304" pitchFamily="18" charset="0"/>
              </a:rPr>
              <a:t>: </a:t>
            </a:r>
            <a:r>
              <a:rPr lang="fr-FR" sz="1800" b="0" i="0" u="none" strike="noStrike" baseline="0" dirty="0">
                <a:solidFill>
                  <a:srgbClr val="0070C0"/>
                </a:solidFill>
                <a:latin typeface="Times New Roman" panose="02020603050405020304" pitchFamily="18" charset="0"/>
                <a:cs typeface="Times New Roman" panose="02020603050405020304" pitchFamily="18" charset="0"/>
              </a:rPr>
              <a:t>CBE </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programs tend to lead to a more positive overall student experience because they focus more on learning outcomes and individualized attention. In fact, many students who have participated in CBE programs report feeling more engaged with their studies. Receiving targeted support based on their individual needs helps them feel more confident in their abilities and achieve a </a:t>
            </a:r>
            <a:r>
              <a:rPr lang="en-US" sz="1800" b="0" i="0" strike="noStrike" baseline="0" dirty="0">
                <a:solidFill>
                  <a:srgbClr val="0070C0"/>
                </a:solidFill>
                <a:latin typeface="Times New Roman" panose="02020603050405020304" pitchFamily="18" charset="0"/>
                <a:cs typeface="Times New Roman" panose="02020603050405020304" pitchFamily="18" charset="0"/>
              </a:rPr>
              <a:t>statistically higher GPA</a:t>
            </a:r>
            <a:r>
              <a:rPr lang="en-US" sz="1800" b="0" i="0" u="none" strike="noStrike" baseline="0" dirty="0">
                <a:solidFill>
                  <a:srgbClr val="0070C0"/>
                </a:solidFill>
                <a:latin typeface="Times New Roman" panose="02020603050405020304" pitchFamily="18" charset="0"/>
                <a:cs typeface="Times New Roman" panose="02020603050405020304" pitchFamily="18" charset="0"/>
              </a:rPr>
              <a:t>.</a:t>
            </a:r>
          </a:p>
          <a:p>
            <a:pPr marR="0" algn="l" rtl="0"/>
            <a:endParaRPr lang="en-US" sz="1800" b="0" i="0" u="none" strike="noStrike" baseline="0" dirty="0">
              <a:solidFill>
                <a:srgbClr val="000000"/>
              </a:solidFill>
              <a:latin typeface="Times New Roman" panose="02020603050405020304" pitchFamily="18" charset="0"/>
            </a:endParaRPr>
          </a:p>
          <a:p>
            <a:pPr marR="0" algn="l" rtl="0"/>
            <a:endParaRPr lang="en-US" sz="2000" b="0" i="0" u="none" strike="noStrike" baseline="0" dirty="0">
              <a:solidFill>
                <a:srgbClr val="0070C0"/>
              </a:solidFill>
              <a:latin typeface="Times New Roman" panose="02020603050405020304" pitchFamily="18" charset="0"/>
              <a:cs typeface="Times New Roman" panose="02020603050405020304" pitchFamily="18" charset="0"/>
            </a:endParaRPr>
          </a:p>
          <a:p>
            <a:pPr marR="0" algn="l" rtl="0"/>
            <a:endParaRPr lang="en-US" sz="1800" b="0" i="0" u="none" strike="noStrike" baseline="0" dirty="0">
              <a:solidFill>
                <a:srgbClr val="000000"/>
              </a:solidFill>
              <a:latin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065317" y="147257"/>
            <a:ext cx="9126683" cy="584775"/>
          </a:xfrm>
          <a:prstGeom prst="rect">
            <a:avLst/>
          </a:prstGeom>
          <a:noFill/>
        </p:spPr>
        <p:txBody>
          <a:bodyPr wrap="square" rtlCol="0">
            <a:spAutoFit/>
          </a:bodyPr>
          <a:lstStyle/>
          <a:p>
            <a:r>
              <a:rPr lang="en-US" sz="3200" dirty="0">
                <a:solidFill>
                  <a:srgbClr val="0070C0"/>
                </a:solidFill>
              </a:rPr>
              <a:t>Advantages to a Competency-Based Approach:</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
        <p:nvSpPr>
          <p:cNvPr id="4" name="TextBox 3">
            <a:extLst>
              <a:ext uri="{FF2B5EF4-FFF2-40B4-BE49-F238E27FC236}">
                <a16:creationId xmlns:a16="http://schemas.microsoft.com/office/drawing/2014/main" id="{F89BFAD6-38B4-1B80-F3E3-C78FDEB62FCB}"/>
              </a:ext>
            </a:extLst>
          </p:cNvPr>
          <p:cNvSpPr txBox="1"/>
          <p:nvPr/>
        </p:nvSpPr>
        <p:spPr>
          <a:xfrm>
            <a:off x="327803" y="6285888"/>
            <a:ext cx="11576649" cy="461665"/>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Great Article by D2L: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https://www.d2l.com/blog/the-complete-guide-to-competency-based-education/</a:t>
            </a:r>
          </a:p>
        </p:txBody>
      </p:sp>
    </p:spTree>
    <p:extLst>
      <p:ext uri="{BB962C8B-B14F-4D97-AF65-F5344CB8AC3E}">
        <p14:creationId xmlns:p14="http://schemas.microsoft.com/office/powerpoint/2010/main" val="323792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953476"/>
            <a:ext cx="11576649" cy="4832092"/>
          </a:xfrm>
          <a:prstGeom prst="rect">
            <a:avLst/>
          </a:prstGeom>
          <a:noFill/>
        </p:spPr>
        <p:txBody>
          <a:bodyPr wrap="square" rtlCol="0">
            <a:spAutoFit/>
          </a:bodyPr>
          <a:lstStyle/>
          <a:p>
            <a:pPr marR="0" algn="l"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Instructors Must Fundamentally Change: </a:t>
            </a:r>
            <a:r>
              <a:rPr lang="fr-FR" sz="2000" b="0" i="0" u="none" strike="noStrike" baseline="0" dirty="0">
                <a:solidFill>
                  <a:srgbClr val="0070C0"/>
                </a:solidFill>
                <a:latin typeface="Times New Roman" panose="02020603050405020304" pitchFamily="18" charset="0"/>
                <a:cs typeface="Times New Roman" panose="02020603050405020304" pitchFamily="18" charset="0"/>
              </a:rPr>
              <a:t>CBE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requires </a:t>
            </a:r>
            <a:r>
              <a:rPr lang="fr-FR" sz="2000" b="0" i="0" u="none" strike="noStrike" baseline="0" dirty="0">
                <a:solidFill>
                  <a:srgbClr val="0070C0"/>
                </a:solidFill>
                <a:latin typeface="Times New Roman" panose="02020603050405020304" pitchFamily="18" charset="0"/>
                <a:cs typeface="Times New Roman" panose="02020603050405020304" pitchFamily="18" charset="0"/>
              </a:rPr>
              <a:t>a change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of mindset among educators. Instead of teaching to a set plan, educators need to be prepared to teach what each student is ready to learn and adapt, considering individual behaviors and outcomes.</a:t>
            </a:r>
          </a:p>
          <a:p>
            <a:pPr marR="0" algn="l" rtl="0"/>
            <a:endParaRPr lang="en-US" sz="1800" b="0" i="0" u="none" strike="noStrike" baseline="0" dirty="0">
              <a:solidFill>
                <a:srgbClr val="000000"/>
              </a:solidFill>
              <a:latin typeface="Times New Roman" panose="02020603050405020304" pitchFamily="18" charset="0"/>
            </a:endParaRPr>
          </a:p>
          <a:p>
            <a:pPr marR="0" algn="l"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Preparation Is Critical: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Creating measurable learning objectives that show competency isn’t easy. For instructors, the change in teaching styles that comes from implementing CBE may require a top-to-bottom overhaul of course materials. This includes re-creating lessons and learning materials, developing appropriate assessments, and ensuring all students have access to the resources they need.</a:t>
            </a:r>
          </a:p>
          <a:p>
            <a:pPr marR="0" algn="l" rtl="0"/>
            <a:endParaRPr lang="en-US" sz="1800" b="0" i="0" u="none" strike="noStrike" baseline="0" dirty="0">
              <a:solidFill>
                <a:srgbClr val="000000"/>
              </a:solidFill>
              <a:latin typeface="Times New Roman" panose="02020603050405020304" pitchFamily="18" charset="0"/>
            </a:endParaRPr>
          </a:p>
          <a:p>
            <a:pPr marR="0" algn="l" rtl="0"/>
            <a:endParaRPr lang="en-US" sz="2000" b="0" i="0" u="none" strike="noStrike" baseline="0" dirty="0">
              <a:solidFill>
                <a:srgbClr val="0070C0"/>
              </a:solidFill>
              <a:latin typeface="Times New Roman" panose="02020603050405020304" pitchFamily="18" charset="0"/>
              <a:cs typeface="Times New Roman" panose="02020603050405020304" pitchFamily="18" charset="0"/>
            </a:endParaRPr>
          </a:p>
          <a:p>
            <a:pPr marR="0" algn="l" rtl="0"/>
            <a:r>
              <a:rPr lang="en-US" sz="2400" b="1" i="0" u="none" strike="noStrike" baseline="0" dirty="0">
                <a:solidFill>
                  <a:srgbClr val="0070C0"/>
                </a:solidFill>
                <a:latin typeface="Times New Roman" panose="02020603050405020304" pitchFamily="18" charset="0"/>
                <a:cs typeface="Times New Roman" panose="02020603050405020304" pitchFamily="18" charset="0"/>
              </a:rPr>
              <a:t>Students Need to Learn Differently: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Students enrolled in CBE programs need to be ready to adjust to a different learning style. For some, it’s a matter of staying motivated and balancing the demands of their personal, professional and academic lives. For others, it’s a social shift. Depending on the speed at which learners move through the material, they may not stay with the same cohort the whole time.</a:t>
            </a:r>
          </a:p>
          <a:p>
            <a:pPr marR="0" algn="l" rtl="0"/>
            <a:endParaRPr lang="en-US" sz="2000" b="0" i="0" u="none" strike="noStrike" baseline="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32095" y="85456"/>
            <a:ext cx="9126683" cy="584775"/>
          </a:xfrm>
          <a:prstGeom prst="rect">
            <a:avLst/>
          </a:prstGeom>
          <a:noFill/>
        </p:spPr>
        <p:txBody>
          <a:bodyPr wrap="square" rtlCol="0">
            <a:spAutoFit/>
          </a:bodyPr>
          <a:lstStyle/>
          <a:p>
            <a:r>
              <a:rPr lang="en-US" sz="3200" dirty="0">
                <a:solidFill>
                  <a:srgbClr val="0070C0"/>
                </a:solidFill>
              </a:rPr>
              <a:t>Challenges with Competency-Based Learning:</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
        <p:nvSpPr>
          <p:cNvPr id="4" name="TextBox 3">
            <a:extLst>
              <a:ext uri="{FF2B5EF4-FFF2-40B4-BE49-F238E27FC236}">
                <a16:creationId xmlns:a16="http://schemas.microsoft.com/office/drawing/2014/main" id="{F89BFAD6-38B4-1B80-F3E3-C78FDEB62FCB}"/>
              </a:ext>
            </a:extLst>
          </p:cNvPr>
          <p:cNvSpPr txBox="1"/>
          <p:nvPr/>
        </p:nvSpPr>
        <p:spPr>
          <a:xfrm>
            <a:off x="327803" y="6285888"/>
            <a:ext cx="11576649" cy="461665"/>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Great Article by D2L: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https://www.d2l.com/blog/the-complete-guide-to-competency-based-education/</a:t>
            </a:r>
          </a:p>
        </p:txBody>
      </p:sp>
    </p:spTree>
    <p:extLst>
      <p:ext uri="{BB962C8B-B14F-4D97-AF65-F5344CB8AC3E}">
        <p14:creationId xmlns:p14="http://schemas.microsoft.com/office/powerpoint/2010/main" val="422360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8BBDD-4502-0026-4473-6915A85DA743}"/>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448009" y="67569"/>
            <a:ext cx="6534738" cy="584775"/>
          </a:xfrm>
          <a:prstGeom prst="rect">
            <a:avLst/>
          </a:prstGeom>
          <a:noFill/>
        </p:spPr>
        <p:txBody>
          <a:bodyPr wrap="none" rtlCol="0">
            <a:spAutoFit/>
          </a:bodyPr>
          <a:lstStyle/>
          <a:p>
            <a:r>
              <a:rPr lang="en-US" sz="3200" dirty="0">
                <a:solidFill>
                  <a:srgbClr val="0070C0"/>
                </a:solidFill>
              </a:rPr>
              <a:t>Consistency in Instructional Materials:</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04973" y="1545583"/>
            <a:ext cx="10388473" cy="120032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Consistency</a:t>
            </a:r>
            <a:r>
              <a:rPr lang="en-US" sz="2400" dirty="0">
                <a:solidFill>
                  <a:srgbClr val="0070C0"/>
                </a:solidFill>
                <a:latin typeface="Times New Roman" panose="02020603050405020304" pitchFamily="18" charset="0"/>
                <a:cs typeface="Times New Roman" panose="02020603050405020304" pitchFamily="18" charset="0"/>
              </a:rPr>
              <a:t> is an important thing to the students at NSCC.  Not only are all the documents built in a standard format, but also the LMS course layout is an important standard.</a:t>
            </a:r>
          </a:p>
        </p:txBody>
      </p:sp>
      <p:sp>
        <p:nvSpPr>
          <p:cNvPr id="4" name="TextBox 3">
            <a:extLst>
              <a:ext uri="{FF2B5EF4-FFF2-40B4-BE49-F238E27FC236}">
                <a16:creationId xmlns:a16="http://schemas.microsoft.com/office/drawing/2014/main" id="{5FFF162E-480D-D0F1-6222-FE79706CB7FE}"/>
              </a:ext>
            </a:extLst>
          </p:cNvPr>
          <p:cNvSpPr txBox="1"/>
          <p:nvPr/>
        </p:nvSpPr>
        <p:spPr>
          <a:xfrm>
            <a:off x="704973" y="4824493"/>
            <a:ext cx="10388473" cy="830997"/>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Learning Objects</a:t>
            </a:r>
            <a:r>
              <a:rPr lang="en-US" sz="2400" dirty="0">
                <a:solidFill>
                  <a:srgbClr val="0070C0"/>
                </a:solidFill>
                <a:latin typeface="Times New Roman" panose="02020603050405020304" pitchFamily="18" charset="0"/>
                <a:cs typeface="Times New Roman" panose="02020603050405020304" pitchFamily="18" charset="0"/>
              </a:rPr>
              <a:t> have a specific format in PPT and Word, with text colors, margins, headers, etc.</a:t>
            </a:r>
          </a:p>
        </p:txBody>
      </p:sp>
      <p:sp>
        <p:nvSpPr>
          <p:cNvPr id="5" name="TextBox 4">
            <a:extLst>
              <a:ext uri="{FF2B5EF4-FFF2-40B4-BE49-F238E27FC236}">
                <a16:creationId xmlns:a16="http://schemas.microsoft.com/office/drawing/2014/main" id="{8E91E810-F2DF-B4D6-00A7-F38C9D0953DF}"/>
              </a:ext>
            </a:extLst>
          </p:cNvPr>
          <p:cNvSpPr txBox="1"/>
          <p:nvPr/>
        </p:nvSpPr>
        <p:spPr>
          <a:xfrm>
            <a:off x="704973" y="2961633"/>
            <a:ext cx="10388473" cy="1569660"/>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LMS </a:t>
            </a:r>
            <a:r>
              <a:rPr lang="en-US" sz="2400" dirty="0">
                <a:solidFill>
                  <a:srgbClr val="0070C0"/>
                </a:solidFill>
                <a:latin typeface="Times New Roman" panose="02020603050405020304" pitchFamily="18" charset="0"/>
                <a:cs typeface="Times New Roman" panose="02020603050405020304" pitchFamily="18" charset="0"/>
              </a:rPr>
              <a:t>formatting is especially critical.  At NSCC, many students did not have great experience taking online courses (primarily Gen Ed), since every Instructor would setup a course differently.  The standardization in our LMS was a best practice in our student focus groups.</a:t>
            </a:r>
          </a:p>
        </p:txBody>
      </p:sp>
      <p:pic>
        <p:nvPicPr>
          <p:cNvPr id="3" name="Google Shape;555;g5d1b9b0e71_0_0">
            <a:extLst>
              <a:ext uri="{FF2B5EF4-FFF2-40B4-BE49-F238E27FC236}">
                <a16:creationId xmlns:a16="http://schemas.microsoft.com/office/drawing/2014/main" id="{0D41F502-D1AD-F71E-FE29-B9DA883B8166}"/>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52889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6" name="Rectangle 5">
            <a:extLst>
              <a:ext uri="{FF2B5EF4-FFF2-40B4-BE49-F238E27FC236}">
                <a16:creationId xmlns:a16="http://schemas.microsoft.com/office/drawing/2014/main" id="{BCBB8245-81F1-A815-F7E0-E668E944607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Google Shape;228;g5bb8f3f54b_0_31"/>
          <p:cNvSpPr txBox="1">
            <a:spLocks noGrp="1"/>
          </p:cNvSpPr>
          <p:nvPr>
            <p:ph type="title"/>
          </p:nvPr>
        </p:nvSpPr>
        <p:spPr>
          <a:xfrm>
            <a:off x="3428201" y="-90950"/>
            <a:ext cx="5520267"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29" name="Google Shape;229;g5bb8f3f54b_0_31"/>
          <p:cNvSpPr txBox="1">
            <a:spLocks noGrp="1"/>
          </p:cNvSpPr>
          <p:nvPr>
            <p:ph type="body" idx="1"/>
          </p:nvPr>
        </p:nvSpPr>
        <p:spPr>
          <a:xfrm>
            <a:off x="550278" y="1308294"/>
            <a:ext cx="11074500" cy="47640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model has moved the student learning off the shoulders of the faculty, to the student.  Students are responsible for their learning, and when they take their assessments.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Employers really like this model since all of the curriculum is developed.  A positive thing for the companies was if they sponsored students into a course that had two sections with two different instructors, the students get the same learning experience.  Reducing the variance.</a:t>
            </a:r>
            <a:endParaRPr dirty="0">
              <a:solidFill>
                <a:srgbClr val="0070C0"/>
              </a:solidFill>
              <a:latin typeface="Times New Roman" panose="02020603050405020304" pitchFamily="18" charset="0"/>
              <a:cs typeface="Times New Roman" panose="02020603050405020304" pitchFamily="18" charset="0"/>
            </a:endParaRPr>
          </a:p>
        </p:txBody>
      </p:sp>
      <p:pic>
        <p:nvPicPr>
          <p:cNvPr id="230" name="Google Shape;230;g5bb8f3f54b_0_3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1" name="Google Shape;231;g5bb8f3f54b_0_3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Rectangle 5">
            <a:extLst>
              <a:ext uri="{FF2B5EF4-FFF2-40B4-BE49-F238E27FC236}">
                <a16:creationId xmlns:a16="http://schemas.microsoft.com/office/drawing/2014/main" id="{EE096482-0ABE-9EC4-CFCF-8BF018AD7A4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Google Shape;236;g5d2617f6e4_0_21"/>
          <p:cNvSpPr txBox="1">
            <a:spLocks noGrp="1"/>
          </p:cNvSpPr>
          <p:nvPr>
            <p:ph type="title"/>
          </p:nvPr>
        </p:nvSpPr>
        <p:spPr>
          <a:xfrm>
            <a:off x="3474479" y="-90950"/>
            <a:ext cx="5755786"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37" name="Google Shape;237;g5d2617f6e4_0_21"/>
          <p:cNvSpPr txBox="1">
            <a:spLocks noGrp="1"/>
          </p:cNvSpPr>
          <p:nvPr>
            <p:ph type="body" idx="1"/>
          </p:nvPr>
        </p:nvSpPr>
        <p:spPr>
          <a:xfrm>
            <a:off x="478237" y="1240110"/>
            <a:ext cx="11074500" cy="437777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CBE type of technical courses must have a solid structure.  How we did technical courses before did not need as much structure.</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Until our Ind. Tech. hybrid courses, online courses were a wild west rodeo.  10 different courses, and they may all look different.  Huge negative for the students.</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Our faculty needed to become more literate in the digital world (not just computer literate), due to the moving online, and they needed a support structure.  </a:t>
            </a:r>
            <a:endParaRPr dirty="0">
              <a:solidFill>
                <a:srgbClr val="0070C0"/>
              </a:solidFill>
              <a:latin typeface="Times New Roman" panose="02020603050405020304" pitchFamily="18" charset="0"/>
              <a:cs typeface="Times New Roman" panose="02020603050405020304" pitchFamily="18" charset="0"/>
            </a:endParaRPr>
          </a:p>
        </p:txBody>
      </p:sp>
      <p:pic>
        <p:nvPicPr>
          <p:cNvPr id="238" name="Google Shape;238;g5d2617f6e4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9" name="Google Shape;239;g5d2617f6e4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16579FF4-7185-2272-F637-6CB7587573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Academic</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Standards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36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Competencies</a:t>
            </a:r>
            <a:r>
              <a:rPr lang="en-US" sz="2400" dirty="0">
                <a:solidFill>
                  <a:srgbClr val="0070C0"/>
                </a:solidFill>
                <a:latin typeface="Times New Roman" panose="02020603050405020304" pitchFamily="18" charset="0"/>
                <a:cs typeface="Times New Roman" panose="02020603050405020304" pitchFamily="18" charset="0"/>
              </a:rPr>
              <a:t>: Competency is a set of demonstratable characteristics and skills that enable, and improve the efficiency of, performance on a job.  Competencies are not skills, but they are similar to skills.  A competency is an over arching statement on a job description, which is many times not measurable.  Outcomes are measurable, and thus outcomes are used to build a competency.</a:t>
            </a:r>
          </a:p>
          <a:p>
            <a:endParaRPr lang="en-US" sz="2400" b="1" i="0" u="none" strike="noStrike" baseline="0" dirty="0">
              <a:solidFill>
                <a:srgbClr val="0070C0"/>
              </a:solidFill>
              <a:latin typeface="Times New Roman" panose="02020603050405020304" pitchFamily="18" charset="0"/>
              <a:cs typeface="Times New Roman" panose="02020603050405020304" pitchFamily="18" charset="0"/>
            </a:endParaRPr>
          </a:p>
          <a:p>
            <a:r>
              <a:rPr lang="en-US" sz="2400" b="1" i="0" u="none" strike="noStrike" baseline="0" dirty="0">
                <a:solidFill>
                  <a:srgbClr val="0070C0"/>
                </a:solidFill>
                <a:latin typeface="Times New Roman" panose="02020603050405020304" pitchFamily="18" charset="0"/>
                <a:cs typeface="Times New Roman" panose="02020603050405020304" pitchFamily="18" charset="0"/>
              </a:rPr>
              <a:t>Knowledge: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Knowledge is the theoretical or practical understanding of a subject.  It is important to understand that a student cannot develop skills without first having knowledge.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Skills:</a:t>
            </a:r>
            <a:r>
              <a:rPr lang="en-US" sz="2400" dirty="0">
                <a:solidFill>
                  <a:srgbClr val="0070C0"/>
                </a:solidFill>
                <a:latin typeface="Times New Roman" panose="02020603050405020304" pitchFamily="18" charset="0"/>
                <a:cs typeface="Times New Roman" panose="02020603050405020304" pitchFamily="18" charset="0"/>
              </a:rPr>
              <a:t> Skill is the actual performance or demonstration of a technical task.  Skills are the proficiencies developed through training or experience.</a:t>
            </a:r>
          </a:p>
          <a:p>
            <a:endParaRPr lang="en-US" sz="2400" b="1"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Abilities: </a:t>
            </a:r>
            <a:r>
              <a:rPr lang="en-US" sz="2400" dirty="0">
                <a:solidFill>
                  <a:srgbClr val="0070C0"/>
                </a:solidFill>
                <a:latin typeface="Times New Roman" panose="02020603050405020304" pitchFamily="18" charset="0"/>
                <a:cs typeface="Times New Roman" panose="02020603050405020304" pitchFamily="18" charset="0"/>
              </a:rPr>
              <a:t>Ability is defined as the capacity to perform.  We are preparing the students to have the ability to transfer their learned skills in an industrial setting.  </a:t>
            </a: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Define the Terms used in the Curriculum:</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0302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6063198"/>
          </a:xfrm>
          <a:prstGeom prst="rect">
            <a:avLst/>
          </a:prstGeom>
          <a:noFill/>
        </p:spPr>
        <p:txBody>
          <a:bodyPr wrap="square" rtlCol="0">
            <a:spAutoFit/>
          </a:bodyPr>
          <a:lstStyle/>
          <a:p>
            <a:r>
              <a:rPr lang="en-US" sz="2000" b="1" i="0" u="none" strike="noStrike" baseline="0" dirty="0">
                <a:solidFill>
                  <a:srgbClr val="0070C0"/>
                </a:solidFill>
                <a:latin typeface="Times New Roman" panose="02020603050405020304" pitchFamily="18" charset="0"/>
                <a:cs typeface="Times New Roman" panose="02020603050405020304" pitchFamily="18" charset="0"/>
              </a:rPr>
              <a:t>Competency: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Use </a:t>
            </a:r>
            <a:r>
              <a:rPr lang="en-US" sz="2000" b="0" i="0" u="none" strike="noStrike" baseline="0" dirty="0" err="1">
                <a:solidFill>
                  <a:srgbClr val="0070C0"/>
                </a:solidFill>
                <a:latin typeface="Times New Roman" panose="02020603050405020304" pitchFamily="18" charset="0"/>
                <a:cs typeface="Times New Roman" panose="02020603050405020304" pitchFamily="18" charset="0"/>
              </a:rPr>
              <a:t>RSLinx</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 to establish communications between a computer (with PLC programming software) and Allen Bradley PLCs (L5000, SLC-500, PLC-5 &amp; ML1000).</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Module Outcomes: </a:t>
            </a:r>
          </a:p>
          <a:p>
            <a:r>
              <a:rPr lang="en-US" sz="2000" dirty="0">
                <a:solidFill>
                  <a:srgbClr val="0070C0"/>
                </a:solidFill>
                <a:latin typeface="Times New Roman" panose="02020603050405020304" pitchFamily="18" charset="0"/>
                <a:cs typeface="Times New Roman" panose="02020603050405020304" pitchFamily="18" charset="0"/>
              </a:rPr>
              <a:t>1. Configure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communication with a ControlLogix 5571 controller.</a:t>
            </a:r>
          </a:p>
          <a:p>
            <a:r>
              <a:rPr lang="en-US" sz="2000" dirty="0">
                <a:solidFill>
                  <a:srgbClr val="0070C0"/>
                </a:solidFill>
                <a:latin typeface="Times New Roman" panose="02020603050405020304" pitchFamily="18" charset="0"/>
                <a:cs typeface="Times New Roman" panose="02020603050405020304" pitchFamily="18" charset="0"/>
              </a:rPr>
              <a:t>2. Identify all the hardware components on a L5571 controller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Skills Assessment</a:t>
            </a:r>
            <a:r>
              <a:rPr lang="en-US" sz="2000" dirty="0">
                <a:solidFill>
                  <a:srgbClr val="0070C0"/>
                </a:solidFill>
                <a:latin typeface="Times New Roman" panose="02020603050405020304" pitchFamily="18" charset="0"/>
                <a:cs typeface="Times New Roman" panose="02020603050405020304" pitchFamily="18" charset="0"/>
              </a:rPr>
              <a:t>: </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Ethernet/IP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 USB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the controller.</a:t>
            </a:r>
          </a:p>
          <a:p>
            <a:pPr marL="457200" indent="-457200">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Knowledge Required</a:t>
            </a:r>
            <a:r>
              <a:rPr lang="en-US" sz="2000" dirty="0">
                <a:solidFill>
                  <a:srgbClr val="0070C0"/>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What is an IP address?  What is a subnet mask?  How does an Ethernet port get an IP address?</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determine the IP address of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drill down to a controller from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use </a:t>
            </a:r>
            <a:r>
              <a:rPr lang="en-US" sz="2000" dirty="0" err="1">
                <a:solidFill>
                  <a:srgbClr val="0070C0"/>
                </a:solidFill>
                <a:latin typeface="Times New Roman" panose="02020603050405020304" pitchFamily="18" charset="0"/>
                <a:cs typeface="Times New Roman" panose="02020603050405020304" pitchFamily="18" charset="0"/>
              </a:rPr>
              <a:t>RSWho</a:t>
            </a:r>
            <a:r>
              <a:rPr lang="en-US" sz="2000" dirty="0">
                <a:solidFill>
                  <a:srgbClr val="0070C0"/>
                </a:solidFill>
                <a:latin typeface="Times New Roman" panose="02020603050405020304" pitchFamily="18" charset="0"/>
                <a:cs typeface="Times New Roman" panose="02020603050405020304" pitchFamily="18" charset="0"/>
              </a:rPr>
              <a:t> to view the drivers and communications within a ControlLogix system</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create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An example of Competencies &amp; Outcomes: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17412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BC875-8DD9-4505-A55C-99AD9897C7C9}"/>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5" name="Picture 4">
            <a:extLst>
              <a:ext uri="{FF2B5EF4-FFF2-40B4-BE49-F238E27FC236}">
                <a16:creationId xmlns:a16="http://schemas.microsoft.com/office/drawing/2014/main" id="{70261A07-EE4F-44D1-88BB-2158B23FCE18}"/>
              </a:ext>
            </a:extLst>
          </p:cNvPr>
          <p:cNvPicPr>
            <a:picLocks noChangeAspect="1"/>
          </p:cNvPicPr>
          <p:nvPr/>
        </p:nvPicPr>
        <p:blipFill>
          <a:blip r:embed="rId3"/>
          <a:stretch>
            <a:fillRect/>
          </a:stretch>
        </p:blipFill>
        <p:spPr>
          <a:xfrm>
            <a:off x="2533025" y="1157082"/>
            <a:ext cx="6624348" cy="5671654"/>
          </a:xfrm>
          <a:prstGeom prst="rect">
            <a:avLst/>
          </a:prstGeom>
        </p:spPr>
      </p:pic>
      <p:pic>
        <p:nvPicPr>
          <p:cNvPr id="8" name="Picture 7">
            <a:extLst>
              <a:ext uri="{FF2B5EF4-FFF2-40B4-BE49-F238E27FC236}">
                <a16:creationId xmlns:a16="http://schemas.microsoft.com/office/drawing/2014/main" id="{ACD4C14D-3B31-4B07-84C3-EA3B6F04BA82}"/>
              </a:ext>
            </a:extLst>
          </p:cNvPr>
          <p:cNvPicPr>
            <a:picLocks noChangeAspect="1"/>
          </p:cNvPicPr>
          <p:nvPr/>
        </p:nvPicPr>
        <p:blipFill>
          <a:blip r:embed="rId3"/>
          <a:stretch>
            <a:fillRect/>
          </a:stretch>
        </p:blipFill>
        <p:spPr>
          <a:xfrm>
            <a:off x="0" y="-11041"/>
            <a:ext cx="1386672" cy="1187245"/>
          </a:xfrm>
          <a:prstGeom prst="rect">
            <a:avLst/>
          </a:prstGeom>
        </p:spPr>
      </p:pic>
      <p:sp>
        <p:nvSpPr>
          <p:cNvPr id="7" name="Google Shape;91;p2">
            <a:extLst>
              <a:ext uri="{FF2B5EF4-FFF2-40B4-BE49-F238E27FC236}">
                <a16:creationId xmlns:a16="http://schemas.microsoft.com/office/drawing/2014/main" id="{F9484EBE-2062-474B-A0CE-20578E1387EA}"/>
              </a:ext>
            </a:extLst>
          </p:cNvPr>
          <p:cNvSpPr txBox="1">
            <a:spLocks/>
          </p:cNvSpPr>
          <p:nvPr/>
        </p:nvSpPr>
        <p:spPr>
          <a:xfrm>
            <a:off x="1719943" y="131058"/>
            <a:ext cx="10247086" cy="801255"/>
          </a:xfrm>
          <a:prstGeom prst="rect">
            <a:avLst/>
          </a:prstGeom>
          <a:noFill/>
          <a:ln>
            <a:noFill/>
          </a:ln>
        </p:spPr>
        <p:txBody>
          <a:bodyPr spcFirstLastPara="1" vert="horz" wrap="square" lIns="91425" tIns="45700" rIns="91425" bIns="4570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0070C0"/>
              </a:buClr>
              <a:buSzPts val="4400"/>
            </a:pPr>
            <a:r>
              <a:rPr lang="en-US" sz="3600" b="1" dirty="0">
                <a:solidFill>
                  <a:srgbClr val="0070C0"/>
                </a:solidFill>
                <a:latin typeface="Times New Roman" panose="02020603050405020304" pitchFamily="18" charset="0"/>
                <a:cs typeface="Times New Roman" panose="02020603050405020304" pitchFamily="18" charset="0"/>
              </a:rPr>
              <a:t>Instructional Elements to Improve Technical Courses</a:t>
            </a:r>
          </a:p>
        </p:txBody>
      </p:sp>
    </p:spTree>
    <p:extLst>
      <p:ext uri="{BB962C8B-B14F-4D97-AF65-F5344CB8AC3E}">
        <p14:creationId xmlns:p14="http://schemas.microsoft.com/office/powerpoint/2010/main" val="2391479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6" name="Rectangle 5">
            <a:extLst>
              <a:ext uri="{FF2B5EF4-FFF2-40B4-BE49-F238E27FC236}">
                <a16:creationId xmlns:a16="http://schemas.microsoft.com/office/drawing/2014/main" id="{D4199EF3-563F-F327-1016-459F2882B873}"/>
              </a:ext>
            </a:extLst>
          </p:cNvPr>
          <p:cNvSpPr/>
          <p:nvPr/>
        </p:nvSpPr>
        <p:spPr>
          <a:xfrm>
            <a:off x="0" y="-27589"/>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Google Shape;496;g5cbcf68ca2_0_49"/>
          <p:cNvSpPr txBox="1">
            <a:spLocks noGrp="1"/>
          </p:cNvSpPr>
          <p:nvPr>
            <p:ph type="title"/>
          </p:nvPr>
        </p:nvSpPr>
        <p:spPr>
          <a:xfrm>
            <a:off x="3353717" y="81850"/>
            <a:ext cx="5842042"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Building Measurable Outcomes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497" name="Google Shape;497;g5cbcf68ca2_0_49"/>
          <p:cNvSpPr txBox="1">
            <a:spLocks noGrp="1"/>
          </p:cNvSpPr>
          <p:nvPr>
            <p:ph type="body" idx="1"/>
          </p:nvPr>
        </p:nvSpPr>
        <p:spPr>
          <a:xfrm>
            <a:off x="668027" y="1215552"/>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aligned to a competency, which should align to the workplace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 Quality Matters alignment table is used to align the outcomes to the competencies</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measurable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Students must know what is expected of them.  The term “Understanding” is not measurable</a:t>
            </a:r>
            <a:endParaRPr dirty="0">
              <a:solidFill>
                <a:srgbClr val="0070C0"/>
              </a:solidFill>
              <a:latin typeface="Times New Roman" panose="02020603050405020304" pitchFamily="18" charset="0"/>
              <a:cs typeface="Times New Roman" panose="02020603050405020304" pitchFamily="18" charset="0"/>
            </a:endParaRPr>
          </a:p>
        </p:txBody>
      </p:sp>
      <p:pic>
        <p:nvPicPr>
          <p:cNvPr id="498" name="Google Shape;498;g5cbcf68ca2_0_4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99" name="Google Shape;499;g5cbcf68ca2_0_49"/>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Assessment</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Model</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3ED42A74-7D3D-C29B-5EC4-58A48538E0AE}"/>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6467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4" name="Google Shape;554;g5d1b9b0e71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6" name="Rectangle 5">
            <a:extLst>
              <a:ext uri="{FF2B5EF4-FFF2-40B4-BE49-F238E27FC236}">
                <a16:creationId xmlns:a16="http://schemas.microsoft.com/office/drawing/2014/main" id="{B2533942-2B65-D384-228F-CCDEC213FC76}"/>
              </a:ext>
            </a:extLst>
          </p:cNvPr>
          <p:cNvSpPr/>
          <p:nvPr/>
        </p:nvSpPr>
        <p:spPr>
          <a:xfrm>
            <a:off x="0" y="-7243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Google Shape;552;g5d1b9b0e71_0_0"/>
          <p:cNvSpPr txBox="1">
            <a:spLocks noGrp="1"/>
          </p:cNvSpPr>
          <p:nvPr>
            <p:ph type="title"/>
          </p:nvPr>
        </p:nvSpPr>
        <p:spPr>
          <a:xfrm>
            <a:off x="3480229" y="99786"/>
            <a:ext cx="6923227" cy="4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Assessment by Faculty</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53" name="Google Shape;553;g5d1b9b0e71_0_0"/>
          <p:cNvSpPr txBox="1">
            <a:spLocks noGrp="1"/>
          </p:cNvSpPr>
          <p:nvPr>
            <p:ph type="body" idx="1"/>
          </p:nvPr>
        </p:nvSpPr>
        <p:spPr>
          <a:xfrm>
            <a:off x="345057" y="1034116"/>
            <a:ext cx="11501886" cy="582388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Assessment is the responsibility of the faculty.</a:t>
            </a: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 skills and knowledge are both assessed by the faculty in the Skills Assessment (Knowledge is required, to develop Skills)</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Knowledge is also assessed through an online assessment for each module that faculty developed, which consists of M.C., Matching and T.F. questions.  LMS is used to assure students cannot cheat. Use questions the LMS will grade, to make Faculty more efficient.</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LMS efficiency saves faculty valuable time</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assigned instructor objectively determines if a student passes a module, and the course.  </a:t>
            </a: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Create a PLA (Prior Learning Assessment) for the course, based on a combination of the Knowledge and Skills Assessments.  This process of testing out of a course has tremendous academic integrity.</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55" name="Google Shape;555;g5d1b9b0e71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398ED-3F3C-A57E-FE38-021DABFBF96D}"/>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666544" y="88764"/>
            <a:ext cx="7409771" cy="584775"/>
          </a:xfrm>
          <a:prstGeom prst="rect">
            <a:avLst/>
          </a:prstGeom>
          <a:noFill/>
        </p:spPr>
        <p:txBody>
          <a:bodyPr wrap="square" rtlCol="0">
            <a:spAutoFit/>
          </a:bodyPr>
          <a:lstStyle/>
          <a:p>
            <a:r>
              <a:rPr lang="en-US" sz="3200" dirty="0">
                <a:solidFill>
                  <a:srgbClr val="0070C0"/>
                </a:solidFill>
              </a:rPr>
              <a:t>What is an Open Lab model?</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45230" y="878473"/>
            <a:ext cx="10388473" cy="4524315"/>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NSCC initially tried an open lab model, but students were confused when they did not see a scheduled time on the semester schedule.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Lab time was schedule one day per week, with extra lab time scheduled on an “as needed” basis.  Instructors found that the extra lab time schedule either right before, or right after the scheduled lab time was the most popular.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The set lab time assured the student that the Instructor would be available during this time to get assistance and to perform the skills assessment.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Only the Instructor of record can perform the skills assessment (Hands-On Assessment)</a:t>
            </a:r>
          </a:p>
        </p:txBody>
      </p:sp>
      <p:pic>
        <p:nvPicPr>
          <p:cNvPr id="3" name="Google Shape;555;g5d1b9b0e71_0_0">
            <a:extLst>
              <a:ext uri="{FF2B5EF4-FFF2-40B4-BE49-F238E27FC236}">
                <a16:creationId xmlns:a16="http://schemas.microsoft.com/office/drawing/2014/main" id="{71458FA1-96AA-2D79-546E-4BF544DBE24D}"/>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36547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5cbcf68ca2_0_6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42" name="Google Shape;342;g5cbcf68ca2_0_6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43" name="Google Shape;343;g5cbcf68ca2_0_63"/>
          <p:cNvPicPr preferRelativeResize="0"/>
          <p:nvPr/>
        </p:nvPicPr>
        <p:blipFill>
          <a:blip r:embed="rId5">
            <a:alphaModFix/>
          </a:blip>
          <a:stretch>
            <a:fillRect/>
          </a:stretch>
        </p:blipFill>
        <p:spPr>
          <a:xfrm>
            <a:off x="0" y="0"/>
            <a:ext cx="7608326" cy="6252375"/>
          </a:xfrm>
          <a:prstGeom prst="rect">
            <a:avLst/>
          </a:prstGeom>
          <a:noFill/>
          <a:ln>
            <a:noFill/>
          </a:ln>
        </p:spPr>
      </p:pic>
      <p:sp>
        <p:nvSpPr>
          <p:cNvPr id="344" name="Google Shape;344;g5cbcf68ca2_0_63"/>
          <p:cNvSpPr txBox="1">
            <a:spLocks noGrp="1"/>
          </p:cNvSpPr>
          <p:nvPr>
            <p:ph type="body" idx="1"/>
          </p:nvPr>
        </p:nvSpPr>
        <p:spPr>
          <a:xfrm>
            <a:off x="8035525" y="112850"/>
            <a:ext cx="3937800" cy="5917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3600"/>
              <a:buNone/>
            </a:pPr>
            <a:r>
              <a:rPr lang="en-US" sz="3000">
                <a:solidFill>
                  <a:srgbClr val="0000FF"/>
                </a:solidFill>
              </a:rPr>
              <a:t>A traditional model has typically 2-3 written or online assessments.</a:t>
            </a:r>
            <a:endParaRPr sz="3000">
              <a:solidFill>
                <a:srgbClr val="0000FF"/>
              </a:solidFill>
            </a:endParaRPr>
          </a:p>
          <a:p>
            <a:pPr marL="0" lvl="0" indent="0" algn="l" rtl="0">
              <a:lnSpc>
                <a:spcPct val="80000"/>
              </a:lnSpc>
              <a:spcBef>
                <a:spcPts val="1000"/>
              </a:spcBef>
              <a:spcAft>
                <a:spcPts val="0"/>
              </a:spcAft>
              <a:buClr>
                <a:schemeClr val="dk1"/>
              </a:buClr>
              <a:buSzPts val="3600"/>
              <a:buNone/>
            </a:pPr>
            <a:endParaRPr sz="3000">
              <a:solidFill>
                <a:srgbClr val="0000FF"/>
              </a:solidFill>
            </a:endParaRPr>
          </a:p>
          <a:p>
            <a:pPr marL="0" lvl="0" indent="0" algn="l" rtl="0">
              <a:lnSpc>
                <a:spcPct val="80000"/>
              </a:lnSpc>
              <a:spcBef>
                <a:spcPts val="1000"/>
              </a:spcBef>
              <a:spcAft>
                <a:spcPts val="0"/>
              </a:spcAft>
              <a:buClr>
                <a:schemeClr val="dk1"/>
              </a:buClr>
              <a:buSzPts val="3600"/>
              <a:buNone/>
            </a:pPr>
            <a:r>
              <a:rPr lang="en-US" sz="3000">
                <a:solidFill>
                  <a:srgbClr val="0000FF"/>
                </a:solidFill>
              </a:rPr>
              <a:t>A CBE model has many more assessments so the faculty can determine mastery of the knowledge/skill of each student in each module.</a:t>
            </a:r>
            <a:endParaRPr sz="3000">
              <a:solidFill>
                <a:srgbClr val="0000FF"/>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spTree>
    <p:extLst>
      <p:ext uri="{BB962C8B-B14F-4D97-AF65-F5344CB8AC3E}">
        <p14:creationId xmlns:p14="http://schemas.microsoft.com/office/powerpoint/2010/main" val="177131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oogle Shape;85;p1"/>
          <p:cNvPicPr preferRelativeResize="0"/>
          <p:nvPr/>
        </p:nvPicPr>
        <p:blipFill rotWithShape="1">
          <a:blip r:embed="rId3">
            <a:alphaModFix/>
          </a:blip>
          <a:srcRect/>
          <a:stretch/>
        </p:blipFill>
        <p:spPr>
          <a:xfrm>
            <a:off x="41563" y="51954"/>
            <a:ext cx="3065318" cy="658396"/>
          </a:xfrm>
          <a:prstGeom prst="rect">
            <a:avLst/>
          </a:prstGeom>
          <a:noFill/>
          <a:ln>
            <a:noFill/>
          </a:ln>
        </p:spPr>
      </p:pic>
      <p:sp>
        <p:nvSpPr>
          <p:cNvPr id="3" name="Isosceles Triangle 2">
            <a:extLst>
              <a:ext uri="{FF2B5EF4-FFF2-40B4-BE49-F238E27FC236}">
                <a16:creationId xmlns:a16="http://schemas.microsoft.com/office/drawing/2014/main" id="{ED1C8B94-33F8-0D0D-1D02-D9BB5E5231DB}"/>
              </a:ext>
            </a:extLst>
          </p:cNvPr>
          <p:cNvSpPr/>
          <p:nvPr/>
        </p:nvSpPr>
        <p:spPr>
          <a:xfrm>
            <a:off x="4456982" y="1392886"/>
            <a:ext cx="6308785" cy="4623758"/>
          </a:xfrm>
          <a:prstGeom prst="triangl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CB565FC-AEF8-6118-A5A2-57221E5BEEBD}"/>
              </a:ext>
            </a:extLst>
          </p:cNvPr>
          <p:cNvGrpSpPr/>
          <p:nvPr/>
        </p:nvGrpSpPr>
        <p:grpSpPr>
          <a:xfrm>
            <a:off x="4284454" y="5434642"/>
            <a:ext cx="6625088" cy="419819"/>
            <a:chOff x="1874808" y="5095336"/>
            <a:chExt cx="6653841" cy="419819"/>
          </a:xfrm>
        </p:grpSpPr>
        <p:sp>
          <p:nvSpPr>
            <p:cNvPr id="4" name="Rectangle 3">
              <a:extLst>
                <a:ext uri="{FF2B5EF4-FFF2-40B4-BE49-F238E27FC236}">
                  <a16:creationId xmlns:a16="http://schemas.microsoft.com/office/drawing/2014/main" id="{665CC256-A84F-32CB-3039-10F43BC8490F}"/>
                </a:ext>
              </a:extLst>
            </p:cNvPr>
            <p:cNvSpPr/>
            <p:nvPr/>
          </p:nvSpPr>
          <p:spPr>
            <a:xfrm>
              <a:off x="1874808" y="5095336"/>
              <a:ext cx="6653841" cy="419819"/>
            </a:xfrm>
            <a:prstGeom prst="rect">
              <a:avLst/>
            </a:prstGeom>
            <a:solidFill>
              <a:srgbClr val="0070C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C5F4FD-41BD-EA97-6553-84F74B1D67F7}"/>
                </a:ext>
              </a:extLst>
            </p:cNvPr>
            <p:cNvSpPr txBox="1"/>
            <p:nvPr/>
          </p:nvSpPr>
          <p:spPr>
            <a:xfrm>
              <a:off x="3577086" y="5151356"/>
              <a:ext cx="3454792" cy="338554"/>
            </a:xfrm>
            <a:prstGeom prst="rect">
              <a:avLst/>
            </a:prstGeom>
            <a:noFill/>
          </p:spPr>
          <p:txBody>
            <a:bodyPr wrap="none" rtlCol="0">
              <a:spAutoFit/>
            </a:bodyPr>
            <a:lstStyle/>
            <a:p>
              <a:r>
                <a:rPr lang="en-US" sz="1600" dirty="0">
                  <a:solidFill>
                    <a:schemeClr val="bg1"/>
                  </a:solidFill>
                </a:rPr>
                <a:t>Traits, Characteristics &amp; Basic Skills</a:t>
              </a:r>
            </a:p>
          </p:txBody>
        </p:sp>
      </p:grpSp>
      <p:grpSp>
        <p:nvGrpSpPr>
          <p:cNvPr id="8" name="Group 7">
            <a:extLst>
              <a:ext uri="{FF2B5EF4-FFF2-40B4-BE49-F238E27FC236}">
                <a16:creationId xmlns:a16="http://schemas.microsoft.com/office/drawing/2014/main" id="{0B33BAA2-32AF-7FC0-20B4-2E07747A71E9}"/>
              </a:ext>
            </a:extLst>
          </p:cNvPr>
          <p:cNvGrpSpPr/>
          <p:nvPr/>
        </p:nvGrpSpPr>
        <p:grpSpPr>
          <a:xfrm>
            <a:off x="4940061" y="4482282"/>
            <a:ext cx="5446141" cy="419819"/>
            <a:chOff x="1874808" y="5095336"/>
            <a:chExt cx="6653841" cy="419819"/>
          </a:xfrm>
        </p:grpSpPr>
        <p:sp>
          <p:nvSpPr>
            <p:cNvPr id="9" name="Rectangle 8">
              <a:extLst>
                <a:ext uri="{FF2B5EF4-FFF2-40B4-BE49-F238E27FC236}">
                  <a16:creationId xmlns:a16="http://schemas.microsoft.com/office/drawing/2014/main" id="{D484E2A4-BABD-6968-3652-DFAD35AE2B1A}"/>
                </a:ext>
              </a:extLst>
            </p:cNvPr>
            <p:cNvSpPr/>
            <p:nvPr/>
          </p:nvSpPr>
          <p:spPr>
            <a:xfrm>
              <a:off x="1874808" y="5095336"/>
              <a:ext cx="6653841" cy="419819"/>
            </a:xfrm>
            <a:prstGeom prst="rect">
              <a:avLst/>
            </a:prstGeom>
            <a:solidFill>
              <a:srgbClr val="0070C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25900C-096C-CCD8-14D7-26003AEE9267}"/>
                </a:ext>
              </a:extLst>
            </p:cNvPr>
            <p:cNvSpPr txBox="1"/>
            <p:nvPr/>
          </p:nvSpPr>
          <p:spPr>
            <a:xfrm>
              <a:off x="3169565" y="5135968"/>
              <a:ext cx="3550972" cy="338554"/>
            </a:xfrm>
            <a:prstGeom prst="rect">
              <a:avLst/>
            </a:prstGeom>
            <a:noFill/>
          </p:spPr>
          <p:txBody>
            <a:bodyPr wrap="none" rtlCol="0">
              <a:spAutoFit/>
            </a:bodyPr>
            <a:lstStyle/>
            <a:p>
              <a:r>
                <a:rPr lang="en-US" sz="1600" dirty="0">
                  <a:solidFill>
                    <a:schemeClr val="bg1"/>
                  </a:solidFill>
                </a:rPr>
                <a:t>Develop Knowledge, Skills &amp; Abilities</a:t>
              </a:r>
            </a:p>
          </p:txBody>
        </p:sp>
      </p:grpSp>
      <p:grpSp>
        <p:nvGrpSpPr>
          <p:cNvPr id="11" name="Group 10">
            <a:extLst>
              <a:ext uri="{FF2B5EF4-FFF2-40B4-BE49-F238E27FC236}">
                <a16:creationId xmlns:a16="http://schemas.microsoft.com/office/drawing/2014/main" id="{7A8CE652-B4CB-64A6-71BA-1D12C3F9AE04}"/>
              </a:ext>
            </a:extLst>
          </p:cNvPr>
          <p:cNvGrpSpPr/>
          <p:nvPr/>
        </p:nvGrpSpPr>
        <p:grpSpPr>
          <a:xfrm>
            <a:off x="5595667" y="3417200"/>
            <a:ext cx="4014159" cy="419819"/>
            <a:chOff x="1815819" y="5095336"/>
            <a:chExt cx="6653841" cy="419819"/>
          </a:xfrm>
        </p:grpSpPr>
        <p:sp>
          <p:nvSpPr>
            <p:cNvPr id="12" name="Rectangle 11">
              <a:extLst>
                <a:ext uri="{FF2B5EF4-FFF2-40B4-BE49-F238E27FC236}">
                  <a16:creationId xmlns:a16="http://schemas.microsoft.com/office/drawing/2014/main" id="{8EB35F06-D379-CC6A-85C4-1D2530E68483}"/>
                </a:ext>
              </a:extLst>
            </p:cNvPr>
            <p:cNvSpPr/>
            <p:nvPr/>
          </p:nvSpPr>
          <p:spPr>
            <a:xfrm>
              <a:off x="1815819" y="5095336"/>
              <a:ext cx="6653841" cy="419819"/>
            </a:xfrm>
            <a:prstGeom prst="rect">
              <a:avLst/>
            </a:prstGeom>
            <a:solidFill>
              <a:srgbClr val="0070C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DC392A-BC90-DCD9-DE2D-BEC39FD2CF02}"/>
                </a:ext>
              </a:extLst>
            </p:cNvPr>
            <p:cNvSpPr txBox="1"/>
            <p:nvPr/>
          </p:nvSpPr>
          <p:spPr>
            <a:xfrm>
              <a:off x="3666002" y="5144463"/>
              <a:ext cx="3071452" cy="338554"/>
            </a:xfrm>
            <a:prstGeom prst="rect">
              <a:avLst/>
            </a:prstGeom>
            <a:noFill/>
          </p:spPr>
          <p:txBody>
            <a:bodyPr wrap="none" rtlCol="0">
              <a:spAutoFit/>
            </a:bodyPr>
            <a:lstStyle/>
            <a:p>
              <a:r>
                <a:rPr lang="en-US" sz="1600" dirty="0">
                  <a:solidFill>
                    <a:schemeClr val="bg1"/>
                  </a:solidFill>
                </a:rPr>
                <a:t>Skills Demonstration</a:t>
              </a:r>
            </a:p>
          </p:txBody>
        </p:sp>
      </p:grpSp>
      <p:grpSp>
        <p:nvGrpSpPr>
          <p:cNvPr id="14" name="Group 13">
            <a:extLst>
              <a:ext uri="{FF2B5EF4-FFF2-40B4-BE49-F238E27FC236}">
                <a16:creationId xmlns:a16="http://schemas.microsoft.com/office/drawing/2014/main" id="{7C63D5BC-7135-F465-C8E9-EB854ED965C0}"/>
              </a:ext>
            </a:extLst>
          </p:cNvPr>
          <p:cNvGrpSpPr/>
          <p:nvPr/>
        </p:nvGrpSpPr>
        <p:grpSpPr>
          <a:xfrm>
            <a:off x="6337541" y="2251495"/>
            <a:ext cx="2432650" cy="419819"/>
            <a:chOff x="1815819" y="5095336"/>
            <a:chExt cx="6653841" cy="419819"/>
          </a:xfrm>
        </p:grpSpPr>
        <p:sp>
          <p:nvSpPr>
            <p:cNvPr id="15" name="Rectangle 14">
              <a:extLst>
                <a:ext uri="{FF2B5EF4-FFF2-40B4-BE49-F238E27FC236}">
                  <a16:creationId xmlns:a16="http://schemas.microsoft.com/office/drawing/2014/main" id="{C82BBCC1-ECC5-4E24-0D52-B9E25BDB80DD}"/>
                </a:ext>
              </a:extLst>
            </p:cNvPr>
            <p:cNvSpPr/>
            <p:nvPr/>
          </p:nvSpPr>
          <p:spPr>
            <a:xfrm>
              <a:off x="1815819" y="5095336"/>
              <a:ext cx="6653841" cy="419819"/>
            </a:xfrm>
            <a:prstGeom prst="rect">
              <a:avLst/>
            </a:prstGeom>
            <a:solidFill>
              <a:srgbClr val="0070C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DBAE3FE-DA32-5331-0B17-C61ADD2A6E28}"/>
                </a:ext>
              </a:extLst>
            </p:cNvPr>
            <p:cNvSpPr txBox="1"/>
            <p:nvPr/>
          </p:nvSpPr>
          <p:spPr>
            <a:xfrm>
              <a:off x="3353425" y="5122525"/>
              <a:ext cx="2748607" cy="338554"/>
            </a:xfrm>
            <a:prstGeom prst="rect">
              <a:avLst/>
            </a:prstGeom>
            <a:noFill/>
          </p:spPr>
          <p:txBody>
            <a:bodyPr wrap="none" rtlCol="0">
              <a:spAutoFit/>
            </a:bodyPr>
            <a:lstStyle/>
            <a:p>
              <a:r>
                <a:rPr lang="en-US" sz="1600" dirty="0">
                  <a:solidFill>
                    <a:schemeClr val="bg1"/>
                  </a:solidFill>
                </a:rPr>
                <a:t>Competencies</a:t>
              </a:r>
            </a:p>
          </p:txBody>
        </p:sp>
      </p:grpSp>
      <p:sp>
        <p:nvSpPr>
          <p:cNvPr id="17" name="TextBox 16">
            <a:extLst>
              <a:ext uri="{FF2B5EF4-FFF2-40B4-BE49-F238E27FC236}">
                <a16:creationId xmlns:a16="http://schemas.microsoft.com/office/drawing/2014/main" id="{15C45D53-6E3D-A6CC-6F57-9CA008D9886F}"/>
              </a:ext>
            </a:extLst>
          </p:cNvPr>
          <p:cNvSpPr txBox="1"/>
          <p:nvPr/>
        </p:nvSpPr>
        <p:spPr>
          <a:xfrm>
            <a:off x="4747339" y="2332759"/>
            <a:ext cx="1503938" cy="338554"/>
          </a:xfrm>
          <a:prstGeom prst="rect">
            <a:avLst/>
          </a:prstGeom>
          <a:noFill/>
        </p:spPr>
        <p:txBody>
          <a:bodyPr wrap="none" rtlCol="0">
            <a:spAutoFit/>
          </a:bodyPr>
          <a:lstStyle/>
          <a:p>
            <a:r>
              <a:rPr lang="en-US" sz="1600" dirty="0">
                <a:solidFill>
                  <a:srgbClr val="0070C0"/>
                </a:solidFill>
              </a:rPr>
              <a:t>Develops KSA</a:t>
            </a:r>
          </a:p>
        </p:txBody>
      </p:sp>
      <p:sp>
        <p:nvSpPr>
          <p:cNvPr id="18" name="TextBox 17">
            <a:extLst>
              <a:ext uri="{FF2B5EF4-FFF2-40B4-BE49-F238E27FC236}">
                <a16:creationId xmlns:a16="http://schemas.microsoft.com/office/drawing/2014/main" id="{E814DC98-85A2-6C80-158C-E8FD1FCF2687}"/>
              </a:ext>
            </a:extLst>
          </p:cNvPr>
          <p:cNvSpPr txBox="1"/>
          <p:nvPr/>
        </p:nvSpPr>
        <p:spPr>
          <a:xfrm>
            <a:off x="3856979" y="3311965"/>
            <a:ext cx="1531188" cy="584775"/>
          </a:xfrm>
          <a:prstGeom prst="rect">
            <a:avLst/>
          </a:prstGeom>
          <a:noFill/>
        </p:spPr>
        <p:txBody>
          <a:bodyPr wrap="none" rtlCol="0">
            <a:spAutoFit/>
          </a:bodyPr>
          <a:lstStyle/>
          <a:p>
            <a:pPr algn="ctr"/>
            <a:r>
              <a:rPr lang="en-US" sz="1600" dirty="0">
                <a:solidFill>
                  <a:srgbClr val="0070C0"/>
                </a:solidFill>
              </a:rPr>
              <a:t>Assessment of</a:t>
            </a:r>
          </a:p>
          <a:p>
            <a:pPr algn="ctr"/>
            <a:r>
              <a:rPr lang="en-US" sz="1600" dirty="0">
                <a:solidFill>
                  <a:srgbClr val="0070C0"/>
                </a:solidFill>
              </a:rPr>
              <a:t>Performance</a:t>
            </a:r>
          </a:p>
        </p:txBody>
      </p:sp>
      <p:sp>
        <p:nvSpPr>
          <p:cNvPr id="19" name="TextBox 18">
            <a:extLst>
              <a:ext uri="{FF2B5EF4-FFF2-40B4-BE49-F238E27FC236}">
                <a16:creationId xmlns:a16="http://schemas.microsoft.com/office/drawing/2014/main" id="{251A7DB6-26F0-A601-F5F9-7D90AEB37C4E}"/>
              </a:ext>
            </a:extLst>
          </p:cNvPr>
          <p:cNvSpPr txBox="1"/>
          <p:nvPr/>
        </p:nvSpPr>
        <p:spPr>
          <a:xfrm>
            <a:off x="2989205" y="5434642"/>
            <a:ext cx="1208985" cy="338554"/>
          </a:xfrm>
          <a:prstGeom prst="rect">
            <a:avLst/>
          </a:prstGeom>
          <a:noFill/>
        </p:spPr>
        <p:txBody>
          <a:bodyPr wrap="none" rtlCol="0">
            <a:spAutoFit/>
          </a:bodyPr>
          <a:lstStyle/>
          <a:p>
            <a:r>
              <a:rPr lang="en-US" sz="1600" dirty="0">
                <a:solidFill>
                  <a:srgbClr val="0070C0"/>
                </a:solidFill>
              </a:rPr>
              <a:t>Foundation</a:t>
            </a:r>
          </a:p>
        </p:txBody>
      </p:sp>
      <p:sp>
        <p:nvSpPr>
          <p:cNvPr id="20" name="TextBox 19">
            <a:extLst>
              <a:ext uri="{FF2B5EF4-FFF2-40B4-BE49-F238E27FC236}">
                <a16:creationId xmlns:a16="http://schemas.microsoft.com/office/drawing/2014/main" id="{FF822C84-259D-1B21-509E-0DAD7B6F7DCC}"/>
              </a:ext>
            </a:extLst>
          </p:cNvPr>
          <p:cNvSpPr txBox="1"/>
          <p:nvPr/>
        </p:nvSpPr>
        <p:spPr>
          <a:xfrm>
            <a:off x="5894717" y="3837019"/>
            <a:ext cx="3524521" cy="584775"/>
          </a:xfrm>
          <a:prstGeom prst="rect">
            <a:avLst/>
          </a:prstGeom>
          <a:noFill/>
        </p:spPr>
        <p:txBody>
          <a:bodyPr wrap="square" rtlCol="0">
            <a:spAutoFit/>
          </a:bodyPr>
          <a:lstStyle/>
          <a:p>
            <a:pPr algn="ctr"/>
            <a:r>
              <a:rPr lang="en-US" sz="1600" dirty="0">
                <a:solidFill>
                  <a:srgbClr val="0070C0"/>
                </a:solidFill>
              </a:rPr>
              <a:t>Integrated Learning Experiences</a:t>
            </a:r>
          </a:p>
          <a:p>
            <a:pPr algn="ctr"/>
            <a:r>
              <a:rPr lang="en-US" sz="1600" dirty="0">
                <a:solidFill>
                  <a:srgbClr val="0070C0"/>
                </a:solidFill>
              </a:rPr>
              <a:t>Knowledge Assessment</a:t>
            </a:r>
          </a:p>
        </p:txBody>
      </p:sp>
      <p:sp>
        <p:nvSpPr>
          <p:cNvPr id="21" name="TextBox 20">
            <a:extLst>
              <a:ext uri="{FF2B5EF4-FFF2-40B4-BE49-F238E27FC236}">
                <a16:creationId xmlns:a16="http://schemas.microsoft.com/office/drawing/2014/main" id="{43AE725E-CF42-FA49-8286-CF0D0EA654C1}"/>
              </a:ext>
            </a:extLst>
          </p:cNvPr>
          <p:cNvSpPr txBox="1"/>
          <p:nvPr/>
        </p:nvSpPr>
        <p:spPr>
          <a:xfrm>
            <a:off x="6514009" y="5001400"/>
            <a:ext cx="2165978" cy="338554"/>
          </a:xfrm>
          <a:prstGeom prst="rect">
            <a:avLst/>
          </a:prstGeom>
          <a:noFill/>
        </p:spPr>
        <p:txBody>
          <a:bodyPr wrap="none" rtlCol="0">
            <a:spAutoFit/>
          </a:bodyPr>
          <a:lstStyle/>
          <a:p>
            <a:r>
              <a:rPr lang="en-US" sz="1600" dirty="0">
                <a:solidFill>
                  <a:srgbClr val="0070C0"/>
                </a:solidFill>
              </a:rPr>
              <a:t>Learning Experiences</a:t>
            </a:r>
          </a:p>
        </p:txBody>
      </p:sp>
      <p:sp>
        <p:nvSpPr>
          <p:cNvPr id="22" name="TextBox 21">
            <a:extLst>
              <a:ext uri="{FF2B5EF4-FFF2-40B4-BE49-F238E27FC236}">
                <a16:creationId xmlns:a16="http://schemas.microsoft.com/office/drawing/2014/main" id="{213E639E-F0E2-A4A2-2F47-DE909ED7921C}"/>
              </a:ext>
            </a:extLst>
          </p:cNvPr>
          <p:cNvSpPr txBox="1"/>
          <p:nvPr/>
        </p:nvSpPr>
        <p:spPr>
          <a:xfrm>
            <a:off x="2860406" y="4399803"/>
            <a:ext cx="1779654" cy="584775"/>
          </a:xfrm>
          <a:prstGeom prst="rect">
            <a:avLst/>
          </a:prstGeom>
          <a:noFill/>
        </p:spPr>
        <p:txBody>
          <a:bodyPr wrap="none" rtlCol="0">
            <a:spAutoFit/>
          </a:bodyPr>
          <a:lstStyle/>
          <a:p>
            <a:pPr algn="ctr"/>
            <a:r>
              <a:rPr lang="en-US" sz="1600" dirty="0">
                <a:solidFill>
                  <a:srgbClr val="0070C0"/>
                </a:solidFill>
              </a:rPr>
              <a:t>Developed in the</a:t>
            </a:r>
          </a:p>
          <a:p>
            <a:pPr algn="ctr"/>
            <a:r>
              <a:rPr lang="en-US" sz="1600" dirty="0">
                <a:solidFill>
                  <a:srgbClr val="0070C0"/>
                </a:solidFill>
              </a:rPr>
              <a:t>Learning Process</a:t>
            </a:r>
          </a:p>
        </p:txBody>
      </p:sp>
    </p:spTree>
    <p:extLst>
      <p:ext uri="{BB962C8B-B14F-4D97-AF65-F5344CB8AC3E}">
        <p14:creationId xmlns:p14="http://schemas.microsoft.com/office/powerpoint/2010/main" val="233936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Employer</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Engagement</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08828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3154682" y="128600"/>
            <a:ext cx="8953588"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Critical Information from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05" name="Google Shape;205;g5cbcf68ca2_0_0"/>
          <p:cNvSpPr txBox="1">
            <a:spLocks noGrp="1"/>
          </p:cNvSpPr>
          <p:nvPr>
            <p:ph type="body" idx="1"/>
          </p:nvPr>
        </p:nvSpPr>
        <p:spPr>
          <a:xfrm>
            <a:off x="504270" y="1122709"/>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Ask for their skilled Job Classification, and acquire job descriptions (Maintenance Mechanic, Electricians, Instrumentation Tech., Millwright, etc.).  </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Find out what technology they use in their plants:</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*PLC type, HMI type, Robotic type, Connectivity</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*Instrumentation, Test Equipment, VFD types, etc.</a:t>
            </a: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will be important information for both the academic division, and also the Workforce Development Group.</a:t>
            </a: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92530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3" y="789708"/>
            <a:ext cx="1429687"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Topic Resources</a:t>
            </a:r>
          </a:p>
          <a:p>
            <a:pPr algn="ctr"/>
            <a:r>
              <a:rPr lang="en-US" sz="1400" dirty="0">
                <a:solidFill>
                  <a:srgbClr val="C00000"/>
                </a:solidFill>
                <a:latin typeface="Times New Roman" panose="02020603050405020304" pitchFamily="18" charset="0"/>
                <a:cs typeface="Times New Roman" panose="02020603050405020304" pitchFamily="18" charset="0"/>
              </a:rPr>
              <a:t>Job Descriptions</a:t>
            </a:r>
          </a:p>
          <a:p>
            <a:pPr algn="ctr"/>
            <a:r>
              <a:rPr lang="en-US" sz="1400" dirty="0">
                <a:solidFill>
                  <a:srgbClr val="C00000"/>
                </a:solidFill>
                <a:latin typeface="Times New Roman" panose="02020603050405020304" pitchFamily="18" charset="0"/>
                <a:cs typeface="Times New Roman" panose="02020603050405020304" pitchFamily="18" charset="0"/>
              </a:rPr>
              <a:t>DACUM Comp.</a:t>
            </a:r>
          </a:p>
          <a:p>
            <a:pPr algn="ctr"/>
            <a:r>
              <a:rPr lang="en-US" sz="1400" dirty="0">
                <a:solidFill>
                  <a:srgbClr val="C00000"/>
                </a:solidFill>
                <a:latin typeface="Times New Roman" panose="02020603050405020304" pitchFamily="18" charset="0"/>
                <a:cs typeface="Times New Roman" panose="02020603050405020304" pitchFamily="18" charset="0"/>
              </a:rPr>
              <a:t>WFD Demand</a:t>
            </a:r>
          </a:p>
          <a:p>
            <a:pPr algn="ctr"/>
            <a:r>
              <a:rPr lang="en-US" sz="1400" dirty="0">
                <a:solidFill>
                  <a:srgbClr val="C00000"/>
                </a:solidFill>
                <a:latin typeface="Times New Roman" panose="02020603050405020304" pitchFamily="18" charset="0"/>
                <a:cs typeface="Times New Roman" panose="02020603050405020304" pitchFamily="18" charset="0"/>
              </a:rPr>
              <a:t>Employer RT</a:t>
            </a:r>
          </a:p>
          <a:p>
            <a:pPr algn="ctr"/>
            <a:r>
              <a:rPr lang="en-US" sz="1400" dirty="0">
                <a:solidFill>
                  <a:srgbClr val="C00000"/>
                </a:solidFill>
                <a:latin typeface="Times New Roman" panose="02020603050405020304" pitchFamily="18" charset="0"/>
                <a:cs typeface="Times New Roman" panose="02020603050405020304" pitchFamily="18" charset="0"/>
              </a:rPr>
              <a:t>Corp. Faculty</a:t>
            </a:r>
          </a:p>
        </p:txBody>
      </p:sp>
      <p:sp>
        <p:nvSpPr>
          <p:cNvPr id="3" name="TextBox 2"/>
          <p:cNvSpPr txBox="1"/>
          <p:nvPr/>
        </p:nvSpPr>
        <p:spPr>
          <a:xfrm>
            <a:off x="4411104" y="2804316"/>
            <a:ext cx="1556836" cy="3970318"/>
          </a:xfrm>
          <a:prstGeom prst="rect">
            <a:avLst/>
          </a:prstGeom>
          <a:noFill/>
        </p:spPr>
        <p:txBody>
          <a:bodyPr wrap="none" rtlCol="0">
            <a:spAutoFit/>
          </a:bodyPr>
          <a:lstStyle/>
          <a:p>
            <a:pPr algn="ctr"/>
            <a:r>
              <a:rPr lang="en-US" sz="1400" b="1" u="sng" dirty="0">
                <a:solidFill>
                  <a:srgbClr val="0070C0"/>
                </a:solidFill>
                <a:latin typeface="Times New Roman" panose="02020603050405020304" pitchFamily="18" charset="0"/>
                <a:cs typeface="Times New Roman" panose="02020603050405020304" pitchFamily="18" charset="0"/>
              </a:rPr>
              <a:t>Technical Topics</a:t>
            </a:r>
          </a:p>
          <a:p>
            <a:pPr algn="ctr"/>
            <a:r>
              <a:rPr lang="en-US" sz="1400" dirty="0">
                <a:solidFill>
                  <a:srgbClr val="0070C0"/>
                </a:solidFill>
                <a:latin typeface="Times New Roman" panose="02020603050405020304" pitchFamily="18" charset="0"/>
                <a:cs typeface="Times New Roman" panose="02020603050405020304" pitchFamily="18" charset="0"/>
              </a:rPr>
              <a:t>Basic Electrical</a:t>
            </a:r>
          </a:p>
          <a:p>
            <a:pPr algn="ctr"/>
            <a:r>
              <a:rPr lang="en-US" sz="1400" dirty="0" err="1">
                <a:solidFill>
                  <a:srgbClr val="0070C0"/>
                </a:solidFill>
                <a:latin typeface="Times New Roman" panose="02020603050405020304" pitchFamily="18" charset="0"/>
                <a:cs typeface="Times New Roman" panose="02020603050405020304" pitchFamily="18" charset="0"/>
              </a:rPr>
              <a:t>Handtools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err="1">
                <a:solidFill>
                  <a:srgbClr val="0070C0"/>
                </a:solidFill>
                <a:latin typeface="Times New Roman" panose="02020603050405020304" pitchFamily="18" charset="0"/>
                <a:cs typeface="Times New Roman" panose="02020603050405020304" pitchFamily="18" charset="0"/>
              </a:rPr>
              <a:t>Powertools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Ind. Safety</a:t>
            </a:r>
          </a:p>
          <a:p>
            <a:pPr algn="ctr"/>
            <a:r>
              <a:rPr lang="en-US" sz="1400" dirty="0">
                <a:solidFill>
                  <a:srgbClr val="0070C0"/>
                </a:solidFill>
                <a:latin typeface="Times New Roman" panose="02020603050405020304" pitchFamily="18" charset="0"/>
                <a:cs typeface="Times New Roman" panose="02020603050405020304" pitchFamily="18" charset="0"/>
              </a:rPr>
              <a:t>Pneumatics</a:t>
            </a:r>
          </a:p>
          <a:p>
            <a:pPr algn="ctr"/>
            <a:r>
              <a:rPr lang="en-US" sz="1400" dirty="0">
                <a:solidFill>
                  <a:srgbClr val="0070C0"/>
                </a:solidFill>
                <a:latin typeface="Times New Roman" panose="02020603050405020304" pitchFamily="18" charset="0"/>
                <a:cs typeface="Times New Roman" panose="02020603050405020304" pitchFamily="18" charset="0"/>
              </a:rPr>
              <a:t>Hydraulics</a:t>
            </a:r>
          </a:p>
          <a:p>
            <a:pPr algn="ctr"/>
            <a:r>
              <a:rPr lang="en-US" sz="1400" dirty="0" err="1">
                <a:solidFill>
                  <a:srgbClr val="0070C0"/>
                </a:solidFill>
                <a:latin typeface="Times New Roman" panose="02020603050405020304" pitchFamily="18" charset="0"/>
                <a:cs typeface="Times New Roman" panose="02020603050405020304" pitchFamily="18" charset="0"/>
              </a:rPr>
              <a:t>Mech</a:t>
            </a:r>
            <a:r>
              <a:rPr lang="en-US" sz="1400" dirty="0">
                <a:solidFill>
                  <a:srgbClr val="0070C0"/>
                </a:solidFill>
                <a:latin typeface="Times New Roman" panose="02020603050405020304" pitchFamily="18" charset="0"/>
                <a:cs typeface="Times New Roman" panose="02020603050405020304" pitchFamily="18" charset="0"/>
              </a:rPr>
              <a:t> Print Read</a:t>
            </a:r>
          </a:p>
          <a:p>
            <a:pPr algn="ctr"/>
            <a:r>
              <a:rPr lang="en-US" sz="1400" dirty="0">
                <a:solidFill>
                  <a:srgbClr val="0070C0"/>
                </a:solidFill>
                <a:latin typeface="Times New Roman" panose="02020603050405020304" pitchFamily="18" charset="0"/>
                <a:cs typeface="Times New Roman" panose="02020603050405020304" pitchFamily="18" charset="0"/>
              </a:rPr>
              <a:t>Motor Control Cir</a:t>
            </a:r>
          </a:p>
          <a:p>
            <a:pPr algn="ctr"/>
            <a:r>
              <a:rPr lang="en-US" sz="1400" dirty="0">
                <a:solidFill>
                  <a:srgbClr val="0070C0"/>
                </a:solidFill>
                <a:latin typeface="Times New Roman" panose="02020603050405020304" pitchFamily="18" charset="0"/>
                <a:cs typeface="Times New Roman" panose="02020603050405020304" pitchFamily="18" charset="0"/>
              </a:rPr>
              <a:t>Motors &amp; VFDs</a:t>
            </a:r>
          </a:p>
          <a:p>
            <a:pPr algn="ctr"/>
            <a:r>
              <a:rPr lang="en-US" sz="1400" dirty="0">
                <a:solidFill>
                  <a:srgbClr val="0070C0"/>
                </a:solidFill>
                <a:latin typeface="Times New Roman" panose="02020603050405020304" pitchFamily="18" charset="0"/>
                <a:cs typeface="Times New Roman" panose="02020603050405020304" pitchFamily="18" charset="0"/>
              </a:rPr>
              <a:t>PLC Basics</a:t>
            </a: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CompactLogix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ControlLogix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Ethernet basics</a:t>
            </a:r>
          </a:p>
          <a:p>
            <a:pPr algn="ctr"/>
            <a:r>
              <a:rPr lang="en-US" sz="1400" dirty="0">
                <a:solidFill>
                  <a:srgbClr val="0070C0"/>
                </a:solidFill>
                <a:latin typeface="Times New Roman" panose="02020603050405020304" pitchFamily="18" charset="0"/>
                <a:cs typeface="Times New Roman" panose="02020603050405020304" pitchFamily="18" charset="0"/>
              </a:rPr>
              <a:t>Rigging</a:t>
            </a:r>
          </a:p>
          <a:p>
            <a:pPr algn="ctr"/>
            <a:r>
              <a:rPr lang="en-US" sz="1400" dirty="0">
                <a:solidFill>
                  <a:srgbClr val="0070C0"/>
                </a:solidFill>
                <a:latin typeface="Times New Roman" panose="02020603050405020304" pitchFamily="18" charset="0"/>
                <a:cs typeface="Times New Roman" panose="02020603050405020304" pitchFamily="18" charset="0"/>
              </a:rPr>
              <a:t>Pumps</a:t>
            </a:r>
          </a:p>
          <a:p>
            <a:pPr algn="ctr"/>
            <a:r>
              <a:rPr lang="en-US" sz="1400" dirty="0">
                <a:solidFill>
                  <a:srgbClr val="0070C0"/>
                </a:solidFill>
                <a:latin typeface="Times New Roman" panose="02020603050405020304" pitchFamily="18" charset="0"/>
                <a:cs typeface="Times New Roman" panose="02020603050405020304" pitchFamily="18" charset="0"/>
              </a:rPr>
              <a:t>Pipefitting basics</a:t>
            </a:r>
          </a:p>
          <a:p>
            <a:pPr algn="ctr"/>
            <a:r>
              <a:rPr lang="en-US" sz="1400" dirty="0">
                <a:solidFill>
                  <a:srgbClr val="0070C0"/>
                </a:solidFill>
                <a:latin typeface="Times New Roman" panose="02020603050405020304" pitchFamily="18" charset="0"/>
                <a:cs typeface="Times New Roman" panose="02020603050405020304" pitchFamily="18" charset="0"/>
              </a:rPr>
              <a:t>Machine Repair</a:t>
            </a:r>
          </a:p>
        </p:txBody>
      </p:sp>
      <p:sp>
        <p:nvSpPr>
          <p:cNvPr id="4" name="TextBox 3"/>
          <p:cNvSpPr txBox="1"/>
          <p:nvPr/>
        </p:nvSpPr>
        <p:spPr>
          <a:xfrm>
            <a:off x="6235692" y="2804317"/>
            <a:ext cx="1582036" cy="1384995"/>
          </a:xfrm>
          <a:prstGeom prst="rect">
            <a:avLst/>
          </a:prstGeom>
          <a:noFill/>
        </p:spPr>
        <p:txBody>
          <a:bodyPr wrap="none" rtlCol="0">
            <a:spAutoFit/>
          </a:bodyPr>
          <a:lstStyle/>
          <a:p>
            <a:pPr algn="ctr"/>
            <a:r>
              <a:rPr lang="en-US" sz="1400" b="1" u="sng" dirty="0">
                <a:solidFill>
                  <a:srgbClr val="7030A0"/>
                </a:solidFill>
                <a:latin typeface="Times New Roman" panose="02020603050405020304" pitchFamily="18" charset="0"/>
                <a:cs typeface="Times New Roman" panose="02020603050405020304" pitchFamily="18" charset="0"/>
              </a:rPr>
              <a:t>Technical Courses</a:t>
            </a:r>
          </a:p>
          <a:p>
            <a:pPr algn="ctr"/>
            <a:r>
              <a:rPr lang="en-US" sz="1400" dirty="0">
                <a:solidFill>
                  <a:srgbClr val="7030A0"/>
                </a:solidFill>
                <a:latin typeface="Times New Roman" panose="02020603050405020304" pitchFamily="18" charset="0"/>
                <a:cs typeface="Times New Roman" panose="02020603050405020304" pitchFamily="18" charset="0"/>
              </a:rPr>
              <a:t>IND120 IE1</a:t>
            </a:r>
          </a:p>
          <a:p>
            <a:pPr algn="ctr"/>
            <a:r>
              <a:rPr lang="en-US" sz="1400" dirty="0">
                <a:solidFill>
                  <a:srgbClr val="7030A0"/>
                </a:solidFill>
                <a:latin typeface="Times New Roman" panose="02020603050405020304" pitchFamily="18" charset="0"/>
                <a:cs typeface="Times New Roman" panose="02020603050405020304" pitchFamily="18" charset="0"/>
              </a:rPr>
              <a:t>IND121 IEII</a:t>
            </a:r>
          </a:p>
          <a:p>
            <a:pPr algn="ctr"/>
            <a:r>
              <a:rPr lang="en-US" sz="1400" dirty="0">
                <a:solidFill>
                  <a:srgbClr val="7030A0"/>
                </a:solidFill>
                <a:latin typeface="Times New Roman" panose="02020603050405020304" pitchFamily="18" charset="0"/>
                <a:cs typeface="Times New Roman" panose="02020603050405020304" pitchFamily="18" charset="0"/>
              </a:rPr>
              <a:t>IND223 M&amp;C</a:t>
            </a:r>
          </a:p>
          <a:p>
            <a:pPr algn="ctr"/>
            <a:r>
              <a:rPr lang="en-US" sz="1400" dirty="0">
                <a:solidFill>
                  <a:srgbClr val="7030A0"/>
                </a:solidFill>
                <a:latin typeface="Times New Roman" panose="02020603050405020304" pitchFamily="18" charset="0"/>
                <a:cs typeface="Times New Roman" panose="02020603050405020304" pitchFamily="18" charset="0"/>
              </a:rPr>
              <a:t>PLC200 PLCI</a:t>
            </a:r>
          </a:p>
          <a:p>
            <a:pPr algn="ctr"/>
            <a:r>
              <a:rPr lang="en-US" sz="1400" dirty="0">
                <a:solidFill>
                  <a:srgbClr val="7030A0"/>
                </a:solidFill>
                <a:latin typeface="Times New Roman" panose="02020603050405020304" pitchFamily="18" charset="0"/>
                <a:cs typeface="Times New Roman" panose="02020603050405020304" pitchFamily="18" charset="0"/>
              </a:rPr>
              <a:t>IND134 IFPI</a:t>
            </a:r>
          </a:p>
        </p:txBody>
      </p:sp>
      <p:sp>
        <p:nvSpPr>
          <p:cNvPr id="5" name="TextBox 4"/>
          <p:cNvSpPr txBox="1"/>
          <p:nvPr/>
        </p:nvSpPr>
        <p:spPr>
          <a:xfrm>
            <a:off x="8847191" y="703118"/>
            <a:ext cx="2411237" cy="2246769"/>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Credit Cert/Degrees</a:t>
            </a:r>
          </a:p>
          <a:p>
            <a:pPr algn="ctr"/>
            <a:r>
              <a:rPr lang="en-US" sz="1400" dirty="0">
                <a:solidFill>
                  <a:srgbClr val="FF0000"/>
                </a:solidFill>
                <a:latin typeface="Times New Roman" panose="02020603050405020304" pitchFamily="18" charset="0"/>
                <a:cs typeface="Times New Roman" panose="02020603050405020304" pitchFamily="18" charset="0"/>
              </a:rPr>
              <a:t>2 Yr. AAS, ATS, AIS</a:t>
            </a:r>
          </a:p>
          <a:p>
            <a:pPr algn="ctr"/>
            <a:r>
              <a:rPr lang="en-US" sz="1400" dirty="0">
                <a:solidFill>
                  <a:srgbClr val="FF0000"/>
                </a:solidFill>
                <a:latin typeface="Times New Roman" panose="02020603050405020304" pitchFamily="18" charset="0"/>
                <a:cs typeface="Times New Roman" panose="02020603050405020304" pitchFamily="18" charset="0"/>
              </a:rPr>
              <a:t>One-year Cert.</a:t>
            </a:r>
          </a:p>
          <a:p>
            <a:pPr algn="ctr"/>
            <a:r>
              <a:rPr lang="en-US" sz="1400" dirty="0">
                <a:solidFill>
                  <a:srgbClr val="FF0000"/>
                </a:solidFill>
                <a:latin typeface="Times New Roman" panose="02020603050405020304" pitchFamily="18" charset="0"/>
                <a:cs typeface="Times New Roman" panose="02020603050405020304" pitchFamily="18" charset="0"/>
              </a:rPr>
              <a:t>Gainful </a:t>
            </a:r>
            <a:r>
              <a:rPr lang="en-US" sz="1400" dirty="0" err="1">
                <a:solidFill>
                  <a:srgbClr val="FF0000"/>
                </a:solidFill>
                <a:latin typeface="Times New Roman" panose="02020603050405020304" pitchFamily="18" charset="0"/>
                <a:cs typeface="Times New Roman" panose="02020603050405020304" pitchFamily="18" charset="0"/>
              </a:rPr>
              <a:t>Empl</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Apprenticeships</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Ind. Automation </a:t>
            </a:r>
            <a:r>
              <a:rPr lang="en-US" sz="1400" dirty="0" err="1">
                <a:solidFill>
                  <a:srgbClr val="FF0000"/>
                </a:solidFill>
                <a:latin typeface="Times New Roman" panose="02020603050405020304" pitchFamily="18" charset="0"/>
                <a:cs typeface="Times New Roman" panose="02020603050405020304" pitchFamily="18" charset="0"/>
              </a:rPr>
              <a:t>Maint</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Elect.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Maintenance Degree</a:t>
            </a:r>
          </a:p>
          <a:p>
            <a:pPr algn="ctr"/>
            <a:r>
              <a:rPr lang="en-US" sz="1400" dirty="0">
                <a:solidFill>
                  <a:srgbClr val="FF0000"/>
                </a:solidFill>
                <a:latin typeface="Times New Roman" panose="02020603050405020304" pitchFamily="18" charset="0"/>
                <a:cs typeface="Times New Roman" panose="02020603050405020304" pitchFamily="18" charset="0"/>
              </a:rPr>
              <a:t>Automation Cert.</a:t>
            </a:r>
          </a:p>
        </p:txBody>
      </p:sp>
      <p:sp>
        <p:nvSpPr>
          <p:cNvPr id="6" name="TextBox 5"/>
          <p:cNvSpPr txBox="1"/>
          <p:nvPr/>
        </p:nvSpPr>
        <p:spPr>
          <a:xfrm>
            <a:off x="2899030" y="871382"/>
            <a:ext cx="1869422"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Job Classifications</a:t>
            </a:r>
          </a:p>
          <a:p>
            <a:pPr algn="ctr"/>
            <a:r>
              <a:rPr lang="en-US" sz="1400" dirty="0">
                <a:solidFill>
                  <a:srgbClr val="C00000"/>
                </a:solidFill>
                <a:latin typeface="Times New Roman" panose="02020603050405020304" pitchFamily="18" charset="0"/>
                <a:cs typeface="Times New Roman" panose="02020603050405020304" pitchFamily="18" charset="0"/>
              </a:rPr>
              <a:t>Maintenance Mechanic</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Electrician</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Machine Setup</a:t>
            </a:r>
          </a:p>
        </p:txBody>
      </p:sp>
      <p:sp>
        <p:nvSpPr>
          <p:cNvPr id="7" name="TextBox 6"/>
          <p:cNvSpPr txBox="1"/>
          <p:nvPr/>
        </p:nvSpPr>
        <p:spPr>
          <a:xfrm>
            <a:off x="8947300" y="3240407"/>
            <a:ext cx="2250937" cy="1169551"/>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Short Term Public Classes</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p:txBody>
      </p:sp>
      <p:sp>
        <p:nvSpPr>
          <p:cNvPr id="8" name="TextBox 7"/>
          <p:cNvSpPr txBox="1"/>
          <p:nvPr/>
        </p:nvSpPr>
        <p:spPr>
          <a:xfrm>
            <a:off x="9007492" y="4604802"/>
            <a:ext cx="2250937" cy="1815882"/>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Contract Training</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College delivers at company</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a:p>
            <a:pPr algn="ctr"/>
            <a:r>
              <a:rPr lang="en-US" sz="1400" dirty="0">
                <a:solidFill>
                  <a:srgbClr val="FF0000"/>
                </a:solidFill>
                <a:latin typeface="Times New Roman" panose="02020603050405020304" pitchFamily="18" charset="0"/>
                <a:cs typeface="Times New Roman" panose="02020603050405020304" pitchFamily="18" charset="0"/>
              </a:rPr>
              <a:t>Intro to AB </a:t>
            </a:r>
            <a:r>
              <a:rPr lang="en-US" sz="1400" dirty="0" err="1">
                <a:solidFill>
                  <a:srgbClr val="FF0000"/>
                </a:solidFill>
                <a:latin typeface="Times New Roman" panose="02020603050405020304" pitchFamily="18" charset="0"/>
                <a:cs typeface="Times New Roman" panose="02020603050405020304" pitchFamily="18" charset="0"/>
              </a:rPr>
              <a:t>ControlLogix</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4684889" y="1253067"/>
            <a:ext cx="4301067" cy="880533"/>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3333" y="1704622"/>
            <a:ext cx="5000978" cy="666045"/>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4744" y="502050"/>
            <a:ext cx="1576072"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External Data</a:t>
            </a:r>
          </a:p>
        </p:txBody>
      </p:sp>
      <p:sp>
        <p:nvSpPr>
          <p:cNvPr id="15" name="TextBox 14"/>
          <p:cNvSpPr txBox="1"/>
          <p:nvPr/>
        </p:nvSpPr>
        <p:spPr>
          <a:xfrm>
            <a:off x="9141502" y="404626"/>
            <a:ext cx="2116926"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Delivery of Product</a:t>
            </a:r>
          </a:p>
        </p:txBody>
      </p:sp>
      <p:sp>
        <p:nvSpPr>
          <p:cNvPr id="16" name="TextBox 15"/>
          <p:cNvSpPr txBox="1"/>
          <p:nvPr/>
        </p:nvSpPr>
        <p:spPr>
          <a:xfrm>
            <a:off x="5156193" y="2475611"/>
            <a:ext cx="1841210"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Internal Product</a:t>
            </a:r>
          </a:p>
        </p:txBody>
      </p:sp>
      <p:cxnSp>
        <p:nvCxnSpPr>
          <p:cNvPr id="17" name="Straight Arrow Connector 16"/>
          <p:cNvCxnSpPr/>
          <p:nvPr/>
        </p:nvCxnSpPr>
        <p:spPr>
          <a:xfrm>
            <a:off x="5881511" y="4876800"/>
            <a:ext cx="3285067" cy="1162756"/>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47644" y="5542844"/>
            <a:ext cx="3307645" cy="72248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402045" y="3115190"/>
            <a:ext cx="438727" cy="987272"/>
          </a:xfrm>
          <a:prstGeom prst="arc">
            <a:avLst>
              <a:gd name="adj1" fmla="val 16200000"/>
              <a:gd name="adj2" fmla="val 5431254"/>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7866221" y="2788356"/>
            <a:ext cx="1322935" cy="834383"/>
          </a:xfrm>
          <a:prstGeom prst="straightConnector1">
            <a:avLst/>
          </a:prstGeom>
          <a:ln w="254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79910" y="3172178"/>
            <a:ext cx="812801" cy="8224"/>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02036" y="3599326"/>
            <a:ext cx="591349" cy="126361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1734744" y="1146328"/>
            <a:ext cx="229523" cy="942116"/>
          </a:xfrm>
          <a:prstGeom prst="arc">
            <a:avLst>
              <a:gd name="adj1" fmla="val 16200000"/>
              <a:gd name="adj2" fmla="val 5431254"/>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1964267" y="1569156"/>
            <a:ext cx="2202153" cy="2991555"/>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892800" y="4255911"/>
            <a:ext cx="3194756" cy="609600"/>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4174781" y="3104444"/>
            <a:ext cx="763422" cy="3594233"/>
          </a:xfrm>
          <a:prstGeom prst="arc">
            <a:avLst>
              <a:gd name="adj1" fmla="val 5546143"/>
              <a:gd name="adj2" fmla="val 16236547"/>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119511" y="5167200"/>
            <a:ext cx="1047363" cy="314960"/>
            <a:chOff x="757832" y="5304289"/>
            <a:chExt cx="1047363" cy="314960"/>
          </a:xfrm>
        </p:grpSpPr>
        <p:cxnSp>
          <p:nvCxnSpPr>
            <p:cNvPr id="26" name="Straight Arrow Connector 25"/>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0201" y="5304289"/>
              <a:ext cx="889987" cy="307777"/>
            </a:xfrm>
            <a:prstGeom prst="rect">
              <a:avLst/>
            </a:prstGeom>
            <a:noFill/>
          </p:spPr>
          <p:txBody>
            <a:bodyPr wrap="none" rtlCol="0">
              <a:spAutoFit/>
            </a:bodyPr>
            <a:lstStyle/>
            <a:p>
              <a:r>
                <a:rPr lang="en-US" sz="1400" dirty="0">
                  <a:solidFill>
                    <a:schemeClr val="accent5"/>
                  </a:solidFill>
                </a:rPr>
                <a:t>Displaced</a:t>
              </a:r>
            </a:p>
          </p:txBody>
        </p:sp>
      </p:grpSp>
      <p:sp>
        <p:nvSpPr>
          <p:cNvPr id="30" name="TextBox 29"/>
          <p:cNvSpPr txBox="1"/>
          <p:nvPr/>
        </p:nvSpPr>
        <p:spPr>
          <a:xfrm>
            <a:off x="777271" y="3814310"/>
            <a:ext cx="1476494" cy="307777"/>
          </a:xfrm>
          <a:prstGeom prst="rect">
            <a:avLst/>
          </a:prstGeom>
          <a:noFill/>
        </p:spPr>
        <p:txBody>
          <a:bodyPr wrap="none" rtlCol="0">
            <a:spAutoFit/>
          </a:bodyPr>
          <a:lstStyle/>
          <a:p>
            <a:r>
              <a:rPr lang="en-US" sz="1400" dirty="0">
                <a:solidFill>
                  <a:schemeClr val="accent5"/>
                </a:solidFill>
              </a:rPr>
              <a:t>Types of Students</a:t>
            </a:r>
          </a:p>
        </p:txBody>
      </p:sp>
      <p:grpSp>
        <p:nvGrpSpPr>
          <p:cNvPr id="19" name="Group 18"/>
          <p:cNvGrpSpPr/>
          <p:nvPr/>
        </p:nvGrpSpPr>
        <p:grpSpPr>
          <a:xfrm>
            <a:off x="2200675" y="4156769"/>
            <a:ext cx="454330" cy="2093273"/>
            <a:chOff x="1964267" y="3810815"/>
            <a:chExt cx="454330" cy="2093273"/>
          </a:xfrm>
        </p:grpSpPr>
        <p:sp>
          <p:nvSpPr>
            <p:cNvPr id="18" name="Rectangle 17"/>
            <p:cNvSpPr/>
            <p:nvPr/>
          </p:nvSpPr>
          <p:spPr>
            <a:xfrm>
              <a:off x="1964267" y="3810815"/>
              <a:ext cx="454330" cy="20932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1292972" y="4688173"/>
              <a:ext cx="1770489" cy="338554"/>
            </a:xfrm>
            <a:prstGeom prst="rect">
              <a:avLst/>
            </a:prstGeom>
            <a:noFill/>
          </p:spPr>
          <p:txBody>
            <a:bodyPr wrap="square" rtlCol="0">
              <a:spAutoFit/>
            </a:bodyPr>
            <a:lstStyle/>
            <a:p>
              <a:r>
                <a:rPr lang="en-US" sz="1400" b="1" dirty="0">
                  <a:solidFill>
                    <a:schemeClr val="accent5"/>
                  </a:solidFill>
                  <a:latin typeface="Times New Roman" panose="02020603050405020304" pitchFamily="18" charset="0"/>
                  <a:cs typeface="Times New Roman" panose="02020603050405020304" pitchFamily="18" charset="0"/>
                </a:rPr>
                <a:t>T</a:t>
              </a:r>
              <a:r>
                <a:rPr lang="en-US" sz="1600" b="1" dirty="0">
                  <a:solidFill>
                    <a:schemeClr val="accent5"/>
                  </a:solidFill>
                  <a:latin typeface="Times New Roman" panose="02020603050405020304" pitchFamily="18" charset="0"/>
                  <a:cs typeface="Times New Roman" panose="02020603050405020304" pitchFamily="18" charset="0"/>
                </a:rPr>
                <a:t>echnical Courses</a:t>
              </a:r>
            </a:p>
          </p:txBody>
        </p:sp>
      </p:grpSp>
      <p:grpSp>
        <p:nvGrpSpPr>
          <p:cNvPr id="37" name="Group 36"/>
          <p:cNvGrpSpPr/>
          <p:nvPr/>
        </p:nvGrpSpPr>
        <p:grpSpPr>
          <a:xfrm>
            <a:off x="1119512" y="4669034"/>
            <a:ext cx="1047363" cy="325224"/>
            <a:chOff x="757832" y="5294025"/>
            <a:chExt cx="1047363" cy="325224"/>
          </a:xfrm>
        </p:grpSpPr>
        <p:cxnSp>
          <p:nvCxnSpPr>
            <p:cNvPr id="39" name="Straight Arrow Connector 38"/>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365" y="5294025"/>
              <a:ext cx="871521" cy="307777"/>
            </a:xfrm>
            <a:prstGeom prst="rect">
              <a:avLst/>
            </a:prstGeom>
            <a:noFill/>
          </p:spPr>
          <p:txBody>
            <a:bodyPr wrap="none" rtlCol="0">
              <a:spAutoFit/>
            </a:bodyPr>
            <a:lstStyle/>
            <a:p>
              <a:r>
                <a:rPr lang="en-US" sz="1400" dirty="0">
                  <a:solidFill>
                    <a:schemeClr val="accent5"/>
                  </a:solidFill>
                </a:rPr>
                <a:t>Emerging</a:t>
              </a:r>
            </a:p>
          </p:txBody>
        </p:sp>
      </p:grpSp>
      <p:grpSp>
        <p:nvGrpSpPr>
          <p:cNvPr id="42" name="Group 41"/>
          <p:cNvGrpSpPr/>
          <p:nvPr/>
        </p:nvGrpSpPr>
        <p:grpSpPr>
          <a:xfrm>
            <a:off x="794189" y="5655565"/>
            <a:ext cx="1365374" cy="314961"/>
            <a:chOff x="439821" y="5304288"/>
            <a:chExt cx="1365374" cy="314961"/>
          </a:xfrm>
        </p:grpSpPr>
        <p:cxnSp>
          <p:nvCxnSpPr>
            <p:cNvPr id="43" name="Straight Arrow Connector 42"/>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9821" y="5304288"/>
              <a:ext cx="1365374" cy="307777"/>
            </a:xfrm>
            <a:prstGeom prst="rect">
              <a:avLst/>
            </a:prstGeom>
            <a:noFill/>
          </p:spPr>
          <p:txBody>
            <a:bodyPr wrap="none" rtlCol="0">
              <a:spAutoFit/>
            </a:bodyPr>
            <a:lstStyle/>
            <a:p>
              <a:r>
                <a:rPr lang="en-US" sz="1400" dirty="0">
                  <a:solidFill>
                    <a:schemeClr val="accent5"/>
                  </a:solidFill>
                </a:rPr>
                <a:t>Underemployed</a:t>
              </a:r>
            </a:p>
          </p:txBody>
        </p:sp>
      </p:grpSp>
      <p:grpSp>
        <p:nvGrpSpPr>
          <p:cNvPr id="46" name="Group 45"/>
          <p:cNvGrpSpPr/>
          <p:nvPr/>
        </p:nvGrpSpPr>
        <p:grpSpPr>
          <a:xfrm>
            <a:off x="1144951" y="4129271"/>
            <a:ext cx="1047363" cy="323684"/>
            <a:chOff x="757832" y="5295565"/>
            <a:chExt cx="1047363" cy="323684"/>
          </a:xfrm>
        </p:grpSpPr>
        <p:cxnSp>
          <p:nvCxnSpPr>
            <p:cNvPr id="47" name="Straight Arrow Connector 46"/>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348" y="5295565"/>
              <a:ext cx="974882" cy="307777"/>
            </a:xfrm>
            <a:prstGeom prst="rect">
              <a:avLst/>
            </a:prstGeom>
            <a:noFill/>
          </p:spPr>
          <p:txBody>
            <a:bodyPr wrap="none" rtlCol="0">
              <a:spAutoFit/>
            </a:bodyPr>
            <a:lstStyle/>
            <a:p>
              <a:r>
                <a:rPr lang="en-US" sz="1400" dirty="0">
                  <a:solidFill>
                    <a:schemeClr val="accent5"/>
                  </a:solidFill>
                </a:rPr>
                <a:t>Incumbent</a:t>
              </a:r>
            </a:p>
          </p:txBody>
        </p:sp>
      </p:grpSp>
    </p:spTree>
    <p:extLst>
      <p:ext uri="{BB962C8B-B14F-4D97-AF65-F5344CB8AC3E}">
        <p14:creationId xmlns:p14="http://schemas.microsoft.com/office/powerpoint/2010/main" val="215813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4278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Show</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Electrical Course Sequence</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Course Overview Sheets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7424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45057" y="954824"/>
            <a:ext cx="11622656" cy="5632311"/>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Overview of the CB/H Model:</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Lecture is moved online, more hands-on learning, performance assessment (one-on-one with faculty), plenty of digital assets (learning objects) used in the LMS.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This Model was used in the Private Sector:</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The General Mills corporations, based in Minneapolis used a similar model to assess the knowledge and skills of their skilled trades employees starting in the late 1990s.  Tom Wylie took DACUM results and created their training manuals, knowledge assessments and skills assessments. </a:t>
            </a:r>
            <a:r>
              <a:rPr lang="en-US" sz="2400" dirty="0">
                <a:solidFill>
                  <a:srgbClr val="0070C0"/>
                </a:solidFill>
                <a:latin typeface="Times New Roman" panose="02020603050405020304" pitchFamily="18" charset="0"/>
                <a:cs typeface="Times New Roman" panose="02020603050405020304" pitchFamily="18" charset="0"/>
              </a:rPr>
              <a:t>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Moodle: </a:t>
            </a:r>
            <a:r>
              <a:rPr lang="en-US" sz="2000" dirty="0">
                <a:solidFill>
                  <a:srgbClr val="0070C0"/>
                </a:solidFill>
                <a:latin typeface="Times New Roman" panose="02020603050405020304" pitchFamily="18" charset="0"/>
                <a:cs typeface="Times New Roman" panose="02020603050405020304" pitchFamily="18" charset="0"/>
              </a:rPr>
              <a:t>Online LMS systems were in their infant stages, and GMI used Moodle for their LMS to house all the instructional materials and record the assessments.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err="1">
                <a:solidFill>
                  <a:srgbClr val="0070C0"/>
                </a:solidFill>
                <a:latin typeface="Times New Roman" panose="02020603050405020304" pitchFamily="18" charset="0"/>
                <a:cs typeface="Times New Roman" panose="02020603050405020304" pitchFamily="18" charset="0"/>
              </a:rPr>
              <a:t>Nocti</a:t>
            </a:r>
            <a:r>
              <a:rPr lang="en-US" sz="2400" b="1" dirty="0">
                <a:solidFill>
                  <a:srgbClr val="0070C0"/>
                </a:solidFill>
                <a:latin typeface="Times New Roman" panose="02020603050405020304" pitchFamily="18" charset="0"/>
                <a:cs typeface="Times New Roman" panose="02020603050405020304" pitchFamily="18" charset="0"/>
              </a:rPr>
              <a:t> Testing Services</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Knowledge assessments were stored at </a:t>
            </a:r>
            <a:r>
              <a:rPr lang="en-US" sz="2000" dirty="0" err="1">
                <a:solidFill>
                  <a:srgbClr val="0070C0"/>
                </a:solidFill>
                <a:latin typeface="Times New Roman" panose="02020603050405020304" pitchFamily="18" charset="0"/>
                <a:cs typeface="Times New Roman" panose="02020603050405020304" pitchFamily="18" charset="0"/>
              </a:rPr>
              <a:t>Nocti</a:t>
            </a:r>
            <a:r>
              <a:rPr lang="en-US" sz="2000" dirty="0">
                <a:solidFill>
                  <a:srgbClr val="0070C0"/>
                </a:solidFill>
                <a:latin typeface="Times New Roman" panose="02020603050405020304" pitchFamily="18" charset="0"/>
                <a:cs typeface="Times New Roman" panose="02020603050405020304" pitchFamily="18" charset="0"/>
              </a:rPr>
              <a:t> so information from all 62 domestic plants could be retrieved by GMI training personnel.</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DOA:</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GMI termed their skills assessment as Demonstration Of Abilities (DOA), and had a Maintenance Team Leader at each plant who tested the maintenance personnel individually.</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795086" cy="584775"/>
          </a:xfrm>
          <a:prstGeom prst="rect">
            <a:avLst/>
          </a:prstGeom>
          <a:noFill/>
        </p:spPr>
        <p:txBody>
          <a:bodyPr wrap="square" rtlCol="0">
            <a:spAutoFit/>
          </a:bodyPr>
          <a:lstStyle/>
          <a:p>
            <a:r>
              <a:rPr lang="en-US" sz="3200" dirty="0">
                <a:solidFill>
                  <a:srgbClr val="0070C0"/>
                </a:solidFill>
              </a:rPr>
              <a:t>The Competency-Based/Hybrid Model:</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449985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Oversight Group: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Technical Topic Roundtables: </a:t>
            </a:r>
            <a:r>
              <a:rPr lang="en-US" sz="2400" dirty="0">
                <a:solidFill>
                  <a:srgbClr val="0070C0"/>
                </a:solidFill>
                <a:latin typeface="Times New Roman" panose="02020603050405020304" pitchFamily="18" charset="0"/>
                <a:cs typeface="Times New Roman" panose="02020603050405020304" pitchFamily="18" charset="0"/>
              </a:rPr>
              <a:t>Our project team found the best way to get input on a topic such as the content of a PLC course, or a fluid power course, is to hold an industry roundtable.  This consists of 3-4 SMEs in a 45-minute Zoom meeting.  An outline is sent to each 1 week ahead of time, consisting of no more than a 2-page outline of topics that will be reviewed.  Input is documented, then sent back out to the small group for their final review.  A special focus should be on the hands-on skillset that is required.  The nice thing about using Zoom, is the college can do a one-on-one meeting with an SME if they cannot get to the Zoom meeting.  Most of all, respect their time and thank them for their input.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Communicate</a:t>
            </a:r>
            <a:r>
              <a:rPr lang="en-US" sz="2400" dirty="0">
                <a:solidFill>
                  <a:srgbClr val="0070C0"/>
                </a:solidFill>
                <a:latin typeface="Times New Roman" panose="02020603050405020304" pitchFamily="18" charset="0"/>
                <a:cs typeface="Times New Roman" panose="02020603050405020304" pitchFamily="18" charset="0"/>
              </a:rPr>
              <a:t> the results of the Roundtable back to the Oversight Group and explain how the curriculum will be adjusted to improve effectiveness and/or access.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Getting Input from Employers: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15203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g5cbcf68ca2_0_28"/>
          <p:cNvSpPr txBox="1">
            <a:spLocks noGrp="1"/>
          </p:cNvSpPr>
          <p:nvPr>
            <p:ph type="title"/>
          </p:nvPr>
        </p:nvSpPr>
        <p:spPr>
          <a:xfrm>
            <a:off x="3422450" y="-90950"/>
            <a:ext cx="4347075"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Engaging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73" name="Google Shape;373;g5cbcf68ca2_0_28"/>
          <p:cNvSpPr txBox="1">
            <a:spLocks noGrp="1"/>
          </p:cNvSpPr>
          <p:nvPr>
            <p:ph type="body" idx="1"/>
          </p:nvPr>
        </p:nvSpPr>
        <p:spPr>
          <a:xfrm>
            <a:off x="489469" y="1204001"/>
            <a:ext cx="11074500" cy="513929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How does the Technology division at </a:t>
            </a:r>
            <a:r>
              <a:rPr lang="en-US" dirty="0" err="1">
                <a:solidFill>
                  <a:srgbClr val="0070C0"/>
                </a:solidFill>
                <a:latin typeface="Times New Roman" panose="02020603050405020304" pitchFamily="18" charset="0"/>
                <a:cs typeface="Times New Roman" panose="02020603050405020304" pitchFamily="18" charset="0"/>
              </a:rPr>
              <a:t>NorthArk</a:t>
            </a:r>
            <a:r>
              <a:rPr lang="en-US" dirty="0">
                <a:solidFill>
                  <a:srgbClr val="0070C0"/>
                </a:solidFill>
                <a:latin typeface="Times New Roman" panose="02020603050405020304" pitchFamily="18" charset="0"/>
                <a:cs typeface="Times New Roman" panose="02020603050405020304" pitchFamily="18" charset="0"/>
              </a:rPr>
              <a:t> engage employers?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Accrediting bodies like a comprehensive employer engagement strategy</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Advisory Board</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Industry Roundtable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 Focused Industry Visit</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Industry Consortiums (Adv. Mfg. Consortium &amp; Lean Mfg. Consortium)</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Importance of an External SME group</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SME stands for Subject Matter Expert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4-6 of these SMEs should be identified to vet information through as part of the development process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It is important to have all knowledge and skills development, align to the workplace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This will be done through validated competencies, and measurable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Reverse Design: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938" name="Google Shape;938;g5dca6803bb_0_37"/>
          <p:cNvPicPr preferRelativeResize="0"/>
          <p:nvPr/>
        </p:nvPicPr>
        <p:blipFill>
          <a:blip r:embed="rId4">
            <a:alphaModFix/>
          </a:blip>
          <a:stretch>
            <a:fillRect/>
          </a:stretch>
        </p:blipFill>
        <p:spPr>
          <a:xfrm>
            <a:off x="1034571" y="1390065"/>
            <a:ext cx="10122856" cy="5459852"/>
          </a:xfrm>
          <a:prstGeom prst="rect">
            <a:avLst/>
          </a:prstGeom>
          <a:noFill/>
          <a:ln>
            <a:noFill/>
          </a:ln>
        </p:spPr>
      </p:pic>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5">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20085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3" name="Google Shape;372;g5cbcf68ca2_0_28">
            <a:extLst>
              <a:ext uri="{FF2B5EF4-FFF2-40B4-BE49-F238E27FC236}">
                <a16:creationId xmlns:a16="http://schemas.microsoft.com/office/drawing/2014/main" id="{746BA60A-FB08-7303-1CD0-43DEB56B56A9}"/>
              </a:ext>
            </a:extLst>
          </p:cNvPr>
          <p:cNvSpPr txBox="1">
            <a:spLocks/>
          </p:cNvSpPr>
          <p:nvPr/>
        </p:nvSpPr>
        <p:spPr>
          <a:xfrm>
            <a:off x="3422450" y="-90950"/>
            <a:ext cx="6704961"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70C0"/>
              </a:buClr>
              <a:buSzPts val="4400"/>
            </a:pPr>
            <a:r>
              <a:rPr lang="en-US" sz="3200" b="1" dirty="0">
                <a:solidFill>
                  <a:srgbClr val="0070C0"/>
                </a:solidFill>
                <a:latin typeface="Times New Roman" panose="02020603050405020304" pitchFamily="18" charset="0"/>
                <a:cs typeface="Times New Roman" panose="02020603050405020304" pitchFamily="18" charset="0"/>
              </a:rPr>
              <a:t>Creating a Development Process</a:t>
            </a:r>
          </a:p>
        </p:txBody>
      </p:sp>
      <p:sp>
        <p:nvSpPr>
          <p:cNvPr id="4" name="Google Shape;381;g5d4ceba970_0_51">
            <a:extLst>
              <a:ext uri="{FF2B5EF4-FFF2-40B4-BE49-F238E27FC236}">
                <a16:creationId xmlns:a16="http://schemas.microsoft.com/office/drawing/2014/main" id="{7D59B96A-2A32-24A4-04B5-C916BE41FEC2}"/>
              </a:ext>
            </a:extLst>
          </p:cNvPr>
          <p:cNvSpPr txBox="1">
            <a:spLocks/>
          </p:cNvSpPr>
          <p:nvPr/>
        </p:nvSpPr>
        <p:spPr>
          <a:xfrm>
            <a:off x="454962" y="1198249"/>
            <a:ext cx="11259709" cy="4237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lgn="l">
              <a:lnSpc>
                <a:spcPct val="80000"/>
              </a:lnSpc>
              <a:spcBef>
                <a:spcPts val="0"/>
              </a:spcBef>
              <a:buClr>
                <a:srgbClr val="0070C0"/>
              </a:buClr>
              <a:buSzPts val="3600"/>
              <a:buFont typeface="Arial"/>
              <a:buChar char="•"/>
            </a:pPr>
            <a:r>
              <a:rPr lang="en-US" sz="3600" dirty="0">
                <a:solidFill>
                  <a:srgbClr val="0070C0"/>
                </a:solidFill>
                <a:latin typeface="Times New Roman" panose="02020603050405020304" pitchFamily="18" charset="0"/>
                <a:cs typeface="Times New Roman" panose="02020603050405020304" pitchFamily="18" charset="0"/>
              </a:rPr>
              <a:t>Course Blueprint</a:t>
            </a:r>
            <a:r>
              <a:rPr lang="en-US" sz="3600" dirty="0">
                <a:solidFill>
                  <a:srgbClr val="0070C0"/>
                </a:solidFill>
              </a:rPr>
              <a:t>: </a:t>
            </a:r>
            <a:r>
              <a:rPr lang="en-US" dirty="0">
                <a:solidFill>
                  <a:srgbClr val="0070C0"/>
                </a:solidFill>
                <a:latin typeface="Times New Roman" panose="02020603050405020304" pitchFamily="18" charset="0"/>
                <a:cs typeface="Times New Roman" panose="02020603050405020304" pitchFamily="18" charset="0"/>
              </a:rPr>
              <a:t>Course Blueprint is a document that will hold all the module information for the course: Module descriptions, module outcomes, topics, skills assessments, etc.  The blueprint can be shared with the development team, allowing multiple people to edit the document.</a:t>
            </a:r>
          </a:p>
          <a:p>
            <a:pPr marL="0" indent="0" algn="l">
              <a:lnSpc>
                <a:spcPct val="80000"/>
              </a:lnSpc>
              <a:spcBef>
                <a:spcPts val="0"/>
              </a:spcBef>
              <a:buClr>
                <a:srgbClr val="0070C0"/>
              </a:buClr>
              <a:buSzPts val="3600"/>
            </a:pPr>
            <a:endParaRPr lang="en-US" dirty="0">
              <a:solidFill>
                <a:srgbClr val="0070C0"/>
              </a:solidFill>
              <a:latin typeface="Times New Roman" panose="02020603050405020304" pitchFamily="18" charset="0"/>
              <a:cs typeface="Times New Roman" panose="02020603050405020304" pitchFamily="18" charset="0"/>
            </a:endParaRPr>
          </a:p>
          <a:p>
            <a:pPr marL="228600" indent="-228600" algn="l">
              <a:lnSpc>
                <a:spcPct val="80000"/>
              </a:lnSpc>
              <a:spcBef>
                <a:spcPts val="0"/>
              </a:spcBef>
              <a:buClr>
                <a:srgbClr val="0070C0"/>
              </a:buClr>
              <a:buSzPts val="3600"/>
              <a:buFont typeface="Arial"/>
              <a:buChar char="•"/>
            </a:pPr>
            <a:r>
              <a:rPr lang="en-US" sz="3600" dirty="0">
                <a:solidFill>
                  <a:srgbClr val="0070C0"/>
                </a:solidFill>
                <a:latin typeface="Times New Roman" panose="02020603050405020304" pitchFamily="18" charset="0"/>
                <a:cs typeface="Times New Roman" panose="02020603050405020304" pitchFamily="18" charset="0"/>
              </a:rPr>
              <a:t>IND221 Instrumentation and Controls:</a:t>
            </a:r>
            <a:r>
              <a:rPr lang="en-US" sz="3600" dirty="0">
                <a:solidFill>
                  <a:srgbClr val="0070C0"/>
                </a:solidFill>
              </a:rPr>
              <a:t> </a:t>
            </a:r>
            <a:r>
              <a:rPr lang="en-US" dirty="0">
                <a:solidFill>
                  <a:srgbClr val="0070C0"/>
                </a:solidFill>
                <a:latin typeface="Times New Roman" panose="02020603050405020304" pitchFamily="18" charset="0"/>
                <a:cs typeface="Times New Roman" panose="02020603050405020304" pitchFamily="18" charset="0"/>
              </a:rPr>
              <a:t>This course at Northwest State CC in Ohio was converted to a CB/H model in Summer/Fall 2023.</a:t>
            </a:r>
          </a:p>
          <a:p>
            <a:pPr marL="0" indent="0" algn="l">
              <a:lnSpc>
                <a:spcPct val="80000"/>
              </a:lnSpc>
              <a:spcBef>
                <a:spcPts val="0"/>
              </a:spcBef>
              <a:buClr>
                <a:srgbClr val="0070C0"/>
              </a:buClr>
              <a:buSzPts val="3600"/>
            </a:pPr>
            <a:endParaRPr lang="en-US" dirty="0">
              <a:solidFill>
                <a:srgbClr val="0070C0"/>
              </a:solidFill>
              <a:latin typeface="Times New Roman" panose="02020603050405020304" pitchFamily="18" charset="0"/>
              <a:cs typeface="Times New Roman" panose="02020603050405020304" pitchFamily="18" charset="0"/>
            </a:endParaRPr>
          </a:p>
          <a:p>
            <a:pPr marL="228600" indent="-228600" algn="l">
              <a:lnSpc>
                <a:spcPct val="80000"/>
              </a:lnSpc>
              <a:spcBef>
                <a:spcPts val="0"/>
              </a:spcBef>
              <a:buClr>
                <a:srgbClr val="0070C0"/>
              </a:buClr>
              <a:buSzPts val="3600"/>
              <a:buFont typeface="Arial"/>
              <a:buChar char="•"/>
            </a:pPr>
            <a:r>
              <a:rPr lang="en-US" sz="3600" dirty="0">
                <a:solidFill>
                  <a:srgbClr val="0070C0"/>
                </a:solidFill>
                <a:latin typeface="Times New Roman" panose="02020603050405020304" pitchFamily="18" charset="0"/>
                <a:cs typeface="Times New Roman" panose="02020603050405020304" pitchFamily="18" charset="0"/>
              </a:rPr>
              <a:t>Review the Development Process</a:t>
            </a:r>
            <a:r>
              <a:rPr lang="en-US" dirty="0">
                <a:solidFill>
                  <a:srgbClr val="0070C0"/>
                </a:solidFill>
                <a:latin typeface="Times New Roman" panose="02020603050405020304" pitchFamily="18" charset="0"/>
                <a:cs typeface="Times New Roman" panose="02020603050405020304" pitchFamily="18" charset="0"/>
              </a:rPr>
              <a:t>: Electrical Instructor John Mueller was the faculty, we did a course overhaul, with some new lab equipment, and focused on tasks and equipment that is used in the local process industry.</a:t>
            </a:r>
          </a:p>
          <a:p>
            <a:pPr marL="228600" indent="0" algn="l">
              <a:lnSpc>
                <a:spcPct val="80000"/>
              </a:lnSpc>
              <a:buSzPts val="3600"/>
            </a:pPr>
            <a:endParaRPr lang="en-US" sz="3600" dirty="0">
              <a:solidFill>
                <a:srgbClr val="0070C0"/>
              </a:solidFill>
            </a:endParaRPr>
          </a:p>
          <a:p>
            <a:pPr marL="228600" indent="0" algn="l">
              <a:lnSpc>
                <a:spcPct val="80000"/>
              </a:lnSpc>
              <a:buSzPts val="3600"/>
            </a:pPr>
            <a:endParaRPr lang="en-US" sz="3600" dirty="0">
              <a:solidFill>
                <a:srgbClr val="0070C0"/>
              </a:solidFill>
            </a:endParaRPr>
          </a:p>
          <a:p>
            <a:pPr marL="228600" indent="0" algn="l">
              <a:lnSpc>
                <a:spcPct val="80000"/>
              </a:lnSpc>
              <a:buSzPts val="3600"/>
            </a:pPr>
            <a:endParaRPr lang="en-US" sz="3600" dirty="0">
              <a:solidFill>
                <a:srgbClr val="0070C0"/>
              </a:solidFill>
            </a:endParaRPr>
          </a:p>
        </p:txBody>
      </p:sp>
    </p:spTree>
    <p:extLst>
      <p:ext uri="{BB962C8B-B14F-4D97-AF65-F5344CB8AC3E}">
        <p14:creationId xmlns:p14="http://schemas.microsoft.com/office/powerpoint/2010/main" val="3728223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Learning Thread: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4">
            <a:alphaModFix/>
          </a:blip>
          <a:srcRect/>
          <a:stretch/>
        </p:blipFill>
        <p:spPr>
          <a:xfrm>
            <a:off x="41563" y="51954"/>
            <a:ext cx="3065318" cy="658396"/>
          </a:xfrm>
          <a:prstGeom prst="rect">
            <a:avLst/>
          </a:prstGeom>
          <a:noFill/>
          <a:ln>
            <a:noFill/>
          </a:ln>
        </p:spPr>
      </p:pic>
      <p:pic>
        <p:nvPicPr>
          <p:cNvPr id="5" name="Picture 4">
            <a:extLst>
              <a:ext uri="{FF2B5EF4-FFF2-40B4-BE49-F238E27FC236}">
                <a16:creationId xmlns:a16="http://schemas.microsoft.com/office/drawing/2014/main" id="{335A89CB-6926-886A-B69C-94E0FE19102C}"/>
              </a:ext>
            </a:extLst>
          </p:cNvPr>
          <p:cNvPicPr>
            <a:picLocks noChangeAspect="1"/>
          </p:cNvPicPr>
          <p:nvPr/>
        </p:nvPicPr>
        <p:blipFill>
          <a:blip r:embed="rId5"/>
          <a:stretch>
            <a:fillRect/>
          </a:stretch>
        </p:blipFill>
        <p:spPr>
          <a:xfrm>
            <a:off x="2535653" y="1136739"/>
            <a:ext cx="6630812" cy="5459593"/>
          </a:xfrm>
          <a:prstGeom prst="rect">
            <a:avLst/>
          </a:prstGeom>
        </p:spPr>
      </p:pic>
    </p:spTree>
    <p:extLst>
      <p:ext uri="{BB962C8B-B14F-4D97-AF65-F5344CB8AC3E}">
        <p14:creationId xmlns:p14="http://schemas.microsoft.com/office/powerpoint/2010/main" val="217391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65E8A-3E4F-96DC-0AE6-B985F20DE635}"/>
              </a:ext>
            </a:extLst>
          </p:cNvPr>
          <p:cNvPicPr>
            <a:picLocks noChangeAspect="1"/>
          </p:cNvPicPr>
          <p:nvPr/>
        </p:nvPicPr>
        <p:blipFill>
          <a:blip r:embed="rId2"/>
          <a:stretch>
            <a:fillRect/>
          </a:stretch>
        </p:blipFill>
        <p:spPr>
          <a:xfrm>
            <a:off x="0" y="1037453"/>
            <a:ext cx="12192000" cy="5657237"/>
          </a:xfrm>
          <a:prstGeom prst="rect">
            <a:avLst/>
          </a:prstGeom>
        </p:spPr>
      </p:pic>
      <p:sp>
        <p:nvSpPr>
          <p:cNvPr id="4" name="Rectangle 3">
            <a:extLst>
              <a:ext uri="{FF2B5EF4-FFF2-40B4-BE49-F238E27FC236}">
                <a16:creationId xmlns:a16="http://schemas.microsoft.com/office/drawing/2014/main" id="{29BC10FA-2526-6344-B623-9E8911B27E6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7290A0D-95E6-0071-6C74-EF33CD3D4302}"/>
              </a:ext>
            </a:extLst>
          </p:cNvPr>
          <p:cNvSpPr txBox="1"/>
          <p:nvPr/>
        </p:nvSpPr>
        <p:spPr>
          <a:xfrm>
            <a:off x="3156915" y="8083"/>
            <a:ext cx="4543597"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PLC Course in Canvas: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B2C9238C-18A0-08D1-53A8-3276BC2BF813}"/>
              </a:ext>
            </a:extLst>
          </p:cNvPr>
          <p:cNvPicPr preferRelativeResize="0"/>
          <p:nvPr/>
        </p:nvPicPr>
        <p:blipFill rotWithShape="1">
          <a:blip r:embed="rId3">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1402625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BC10FA-2526-6344-B623-9E8911B27E6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7290A0D-95E6-0071-6C74-EF33CD3D4302}"/>
              </a:ext>
            </a:extLst>
          </p:cNvPr>
          <p:cNvSpPr txBox="1"/>
          <p:nvPr/>
        </p:nvSpPr>
        <p:spPr>
          <a:xfrm>
            <a:off x="3156915" y="8083"/>
            <a:ext cx="4543597"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PLC Course in Canvas: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B2C9238C-18A0-08D1-53A8-3276BC2BF813}"/>
              </a:ext>
            </a:extLst>
          </p:cNvPr>
          <p:cNvPicPr preferRelativeResize="0"/>
          <p:nvPr/>
        </p:nvPicPr>
        <p:blipFill rotWithShape="1">
          <a:blip r:embed="rId2">
            <a:alphaModFix/>
          </a:blip>
          <a:srcRect/>
          <a:stretch/>
        </p:blipFill>
        <p:spPr>
          <a:xfrm>
            <a:off x="41563" y="51954"/>
            <a:ext cx="3065318" cy="658396"/>
          </a:xfrm>
          <a:prstGeom prst="rect">
            <a:avLst/>
          </a:prstGeom>
          <a:noFill/>
          <a:ln>
            <a:noFill/>
          </a:ln>
        </p:spPr>
      </p:pic>
      <p:pic>
        <p:nvPicPr>
          <p:cNvPr id="6" name="Picture 5">
            <a:extLst>
              <a:ext uri="{FF2B5EF4-FFF2-40B4-BE49-F238E27FC236}">
                <a16:creationId xmlns:a16="http://schemas.microsoft.com/office/drawing/2014/main" id="{1984A8A6-71BF-C1DD-17CD-C0EB5A915B52}"/>
              </a:ext>
            </a:extLst>
          </p:cNvPr>
          <p:cNvPicPr>
            <a:picLocks noChangeAspect="1"/>
          </p:cNvPicPr>
          <p:nvPr/>
        </p:nvPicPr>
        <p:blipFill>
          <a:blip r:embed="rId3"/>
          <a:stretch>
            <a:fillRect/>
          </a:stretch>
        </p:blipFill>
        <p:spPr>
          <a:xfrm>
            <a:off x="523335" y="894562"/>
            <a:ext cx="10794521" cy="5911484"/>
          </a:xfrm>
          <a:prstGeom prst="rect">
            <a:avLst/>
          </a:prstGeom>
        </p:spPr>
      </p:pic>
    </p:spTree>
    <p:extLst>
      <p:ext uri="{BB962C8B-B14F-4D97-AF65-F5344CB8AC3E}">
        <p14:creationId xmlns:p14="http://schemas.microsoft.com/office/powerpoint/2010/main" val="3504596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BC10FA-2526-6344-B623-9E8911B27E6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7290A0D-95E6-0071-6C74-EF33CD3D4302}"/>
              </a:ext>
            </a:extLst>
          </p:cNvPr>
          <p:cNvSpPr txBox="1"/>
          <p:nvPr/>
        </p:nvSpPr>
        <p:spPr>
          <a:xfrm>
            <a:off x="3156915" y="8083"/>
            <a:ext cx="8782043"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PLC Course in Canvas (Learning Sequence Sheet):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B2C9238C-18A0-08D1-53A8-3276BC2BF813}"/>
              </a:ext>
            </a:extLst>
          </p:cNvPr>
          <p:cNvPicPr preferRelativeResize="0"/>
          <p:nvPr/>
        </p:nvPicPr>
        <p:blipFill rotWithShape="1">
          <a:blip r:embed="rId2">
            <a:alphaModFix/>
          </a:blip>
          <a:srcRect/>
          <a:stretch/>
        </p:blipFill>
        <p:spPr>
          <a:xfrm>
            <a:off x="41563" y="51954"/>
            <a:ext cx="3065318" cy="658396"/>
          </a:xfrm>
          <a:prstGeom prst="rect">
            <a:avLst/>
          </a:prstGeom>
          <a:noFill/>
          <a:ln>
            <a:noFill/>
          </a:ln>
        </p:spPr>
      </p:pic>
      <p:pic>
        <p:nvPicPr>
          <p:cNvPr id="6" name="Picture 5">
            <a:extLst>
              <a:ext uri="{FF2B5EF4-FFF2-40B4-BE49-F238E27FC236}">
                <a16:creationId xmlns:a16="http://schemas.microsoft.com/office/drawing/2014/main" id="{C8FB0A69-0278-9212-B941-63EBF8F0B2BB}"/>
              </a:ext>
            </a:extLst>
          </p:cNvPr>
          <p:cNvPicPr>
            <a:picLocks noChangeAspect="1"/>
          </p:cNvPicPr>
          <p:nvPr/>
        </p:nvPicPr>
        <p:blipFill>
          <a:blip r:embed="rId3"/>
          <a:stretch>
            <a:fillRect/>
          </a:stretch>
        </p:blipFill>
        <p:spPr>
          <a:xfrm>
            <a:off x="3106881" y="914400"/>
            <a:ext cx="5684465" cy="5996418"/>
          </a:xfrm>
          <a:prstGeom prst="rect">
            <a:avLst/>
          </a:prstGeom>
        </p:spPr>
      </p:pic>
    </p:spTree>
    <p:extLst>
      <p:ext uri="{BB962C8B-B14F-4D97-AF65-F5344CB8AC3E}">
        <p14:creationId xmlns:p14="http://schemas.microsoft.com/office/powerpoint/2010/main" val="1221753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Converted course to a CB/H model</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Realigned the content to meet employer needs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Created a course Blueprint to keep track of all information prior to entering into the LMS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Typically get the Skills Assessment done on the front end of the development cycle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Labs, PPT, Videos and Knowledge Assessments all built around the Skills Assessment</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Will use examples of each in the training</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37;g5dca6803bb_0_37">
            <a:extLst>
              <a:ext uri="{FF2B5EF4-FFF2-40B4-BE49-F238E27FC236}">
                <a16:creationId xmlns:a16="http://schemas.microsoft.com/office/drawing/2014/main" id="{7B509E6D-0C8D-61E6-1402-505249D51B91}"/>
              </a:ext>
            </a:extLst>
          </p:cNvPr>
          <p:cNvSpPr txBox="1"/>
          <p:nvPr/>
        </p:nvSpPr>
        <p:spPr>
          <a:xfrm>
            <a:off x="3156914" y="66902"/>
            <a:ext cx="7769878"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NSCC Instrumentation &amp; Controls Course: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35901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45057" y="954824"/>
            <a:ext cx="11622656" cy="532453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More Hands-On Skills Development:</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Moving the lecture online makes more time for hands-on learning.  Skills Assessment drives students to develop Hands-On Skills.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Faculty assured of Skillset of each Student:</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One-on-one skills assessment for each student by the Faculty assures the required skills and knowledge.  No students can skirt the system. </a:t>
            </a:r>
            <a:r>
              <a:rPr lang="en-US" sz="2400" dirty="0">
                <a:solidFill>
                  <a:srgbClr val="0070C0"/>
                </a:solidFill>
                <a:latin typeface="Times New Roman" panose="02020603050405020304" pitchFamily="18" charset="0"/>
                <a:cs typeface="Times New Roman" panose="02020603050405020304" pitchFamily="18" charset="0"/>
              </a:rPr>
              <a:t>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Student Access: </a:t>
            </a:r>
            <a:r>
              <a:rPr lang="en-US" sz="2000" dirty="0">
                <a:solidFill>
                  <a:srgbClr val="0070C0"/>
                </a:solidFill>
                <a:latin typeface="Times New Roman" panose="02020603050405020304" pitchFamily="18" charset="0"/>
                <a:cs typeface="Times New Roman" panose="02020603050405020304" pitchFamily="18" charset="0"/>
              </a:rPr>
              <a:t>Students have the flexibility of attending any of the scheduled lab times, or scheduled open lab times.  Some faculty take attendance in the lab times to identify students' procrastination.</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Realignment of Technical Curriculum to meet employer needs</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Some of the curriculum had not been changed for 10-20 years.  Technology had changed and employers drove us to change.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Adaptive Learners:</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Employers need to continually update the skills of their workforce.  Employees need to be adaptive learners who can learn from multiple methods of delivery (online materials, videos, etc.).  Employers do not typically deliver information through a lecture.  It simply is not efficient.</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795086" cy="584775"/>
          </a:xfrm>
          <a:prstGeom prst="rect">
            <a:avLst/>
          </a:prstGeom>
          <a:noFill/>
        </p:spPr>
        <p:txBody>
          <a:bodyPr wrap="square" rtlCol="0">
            <a:spAutoFit/>
          </a:bodyPr>
          <a:lstStyle/>
          <a:p>
            <a:r>
              <a:rPr lang="en-US" sz="3200" dirty="0">
                <a:solidFill>
                  <a:srgbClr val="0070C0"/>
                </a:solidFill>
              </a:rPr>
              <a:t>Why North Ark is moving to a new model?</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085055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9699" y="914400"/>
            <a:ext cx="1034956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0070C0"/>
                </a:solidFill>
                <a:latin typeface="Times New Roman"/>
                <a:ea typeface="Times New Roman"/>
                <a:cs typeface="Times New Roman"/>
                <a:sym typeface="Times New Roman"/>
              </a:rPr>
              <a:t>Choose 1 course to start with such as:</a:t>
            </a:r>
          </a:p>
          <a:p>
            <a:pPr marL="0" marR="0" lvl="0" indent="0" algn="ctr" rtl="0">
              <a:spcBef>
                <a:spcPts val="0"/>
              </a:spcBef>
              <a:spcAft>
                <a:spcPts val="0"/>
              </a:spcAft>
              <a:buNone/>
            </a:pPr>
            <a:r>
              <a:rPr lang="en-US" sz="4000" dirty="0">
                <a:solidFill>
                  <a:srgbClr val="0070C0"/>
                </a:solidFill>
                <a:latin typeface="Times New Roman"/>
                <a:ea typeface="Times New Roman"/>
                <a:cs typeface="Times New Roman"/>
                <a:sym typeface="Times New Roman"/>
              </a:rPr>
              <a:t>Industrial Control Systems</a:t>
            </a:r>
          </a:p>
        </p:txBody>
      </p:sp>
      <p:sp>
        <p:nvSpPr>
          <p:cNvPr id="3" name="Google Shape;937;g5dca6803bb_0_37">
            <a:extLst>
              <a:ext uri="{FF2B5EF4-FFF2-40B4-BE49-F238E27FC236}">
                <a16:creationId xmlns:a16="http://schemas.microsoft.com/office/drawing/2014/main" id="{C8706534-D7BC-6310-E8A5-E4B78CCD3404}"/>
              </a:ext>
            </a:extLst>
          </p:cNvPr>
          <p:cNvSpPr txBox="1"/>
          <p:nvPr/>
        </p:nvSpPr>
        <p:spPr>
          <a:xfrm>
            <a:off x="2705144" y="11067"/>
            <a:ext cx="494006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How to Get Started?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4" name="TextBox 3">
            <a:extLst>
              <a:ext uri="{FF2B5EF4-FFF2-40B4-BE49-F238E27FC236}">
                <a16:creationId xmlns:a16="http://schemas.microsoft.com/office/drawing/2014/main" id="{4754614F-3F02-37FE-4656-BB729C247DD7}"/>
              </a:ext>
            </a:extLst>
          </p:cNvPr>
          <p:cNvSpPr txBox="1"/>
          <p:nvPr/>
        </p:nvSpPr>
        <p:spPr>
          <a:xfrm>
            <a:off x="350808" y="2360909"/>
            <a:ext cx="11576649" cy="3416320"/>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Build Topic List: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List out the topics that are in the existing course.  Gather topic lists from other ATE projects, or from colleges that will share, then compile into a list to have the industry SMEs  review.  Try to get a composite list, knowing you will move, add and change topics.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Separate into 8 modules: </a:t>
            </a:r>
            <a:r>
              <a:rPr lang="en-US" sz="2000" dirty="0">
                <a:solidFill>
                  <a:srgbClr val="0070C0"/>
                </a:solidFill>
                <a:latin typeface="Times New Roman" panose="02020603050405020304" pitchFamily="18" charset="0"/>
                <a:cs typeface="Times New Roman" panose="02020603050405020304" pitchFamily="18" charset="0"/>
              </a:rPr>
              <a:t>This could be done before the topic list if it is easier to categorize.</a:t>
            </a:r>
          </a:p>
          <a:p>
            <a:endParaRPr lang="en-US" sz="2000" dirty="0">
              <a:solidFill>
                <a:srgbClr val="0070C0"/>
              </a:solidFill>
              <a:latin typeface="Times New Roman" panose="02020603050405020304" pitchFamily="18" charset="0"/>
              <a:cs typeface="Times New Roman" panose="02020603050405020304" pitchFamily="18" charset="0"/>
            </a:endParaRPr>
          </a:p>
          <a:p>
            <a:r>
              <a:rPr lang="en-US" sz="2400" b="1" i="0" u="none" strike="noStrike" baseline="0" dirty="0">
                <a:solidFill>
                  <a:srgbClr val="0070C0"/>
                </a:solidFill>
                <a:latin typeface="Times New Roman" panose="02020603050405020304" pitchFamily="18" charset="0"/>
                <a:cs typeface="Times New Roman" panose="02020603050405020304" pitchFamily="18" charset="0"/>
              </a:rPr>
              <a:t>Build the Skills Assessment: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12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E1FAED4-1598-A73F-B145-1F9FFDF96C52}"/>
              </a:ext>
            </a:extLst>
          </p:cNvPr>
          <p:cNvSpPr/>
          <p:nvPr/>
        </p:nvSpPr>
        <p:spPr>
          <a:xfrm>
            <a:off x="-8472" y="-3792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Traditional Education Model</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Versus</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Competency-Based/Hybrid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723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281796" y="1137266"/>
            <a:ext cx="11547896" cy="5355312"/>
          </a:xfrm>
          <a:prstGeom prst="rect">
            <a:avLst/>
          </a:prstGeom>
          <a:noFill/>
        </p:spPr>
        <p:txBody>
          <a:bodyPr wrap="square" rtlCol="0">
            <a:spAutoFit/>
          </a:bodyPr>
          <a:lstStyle/>
          <a:p>
            <a:pPr marR="0" algn="l" rtl="0"/>
            <a:r>
              <a:rPr lang="en-US" sz="3600" b="1" i="0" u="none" strike="noStrike" baseline="0" dirty="0">
                <a:solidFill>
                  <a:srgbClr val="0070C0"/>
                </a:solidFill>
                <a:latin typeface="Times New Roman" panose="02020603050405020304" pitchFamily="18" charset="0"/>
                <a:cs typeface="Times New Roman" panose="02020603050405020304" pitchFamily="18" charset="0"/>
              </a:rPr>
              <a:t>Competency-based Education (CBE)</a:t>
            </a:r>
          </a:p>
          <a:p>
            <a:pPr marR="0" algn="l" rtl="0"/>
            <a:endParaRPr lang="en-US" sz="3600" b="1" i="0" u="none" strike="noStrike" baseline="0" dirty="0">
              <a:solidFill>
                <a:srgbClr val="0070C0"/>
              </a:solidFill>
              <a:latin typeface="Times New Roman" panose="02020603050405020304" pitchFamily="18" charset="0"/>
              <a:cs typeface="Times New Roman" panose="02020603050405020304" pitchFamily="18" charset="0"/>
            </a:endParaRPr>
          </a:p>
          <a:p>
            <a:pPr marR="0" algn="just" rtl="0"/>
            <a:r>
              <a:rPr lang="en-US" sz="3600" b="0" i="0" u="none" strike="noStrike" baseline="0" dirty="0">
                <a:solidFill>
                  <a:srgbClr val="0070C0"/>
                </a:solidFill>
                <a:latin typeface="Times New Roman" panose="02020603050405020304" pitchFamily="18" charset="0"/>
                <a:cs typeface="Times New Roman" panose="02020603050405020304" pitchFamily="18" charset="0"/>
              </a:rPr>
              <a:t>The </a:t>
            </a:r>
            <a:r>
              <a:rPr lang="en-US" sz="3600" b="1" i="0" u="none" strike="noStrike" baseline="0" dirty="0">
                <a:solidFill>
                  <a:srgbClr val="0070C0"/>
                </a:solidFill>
                <a:latin typeface="Times New Roman" panose="02020603050405020304" pitchFamily="18" charset="0"/>
                <a:cs typeface="Times New Roman" panose="02020603050405020304" pitchFamily="18" charset="0"/>
              </a:rPr>
              <a:t>competency-based education (CBE) </a:t>
            </a:r>
            <a:r>
              <a:rPr lang="en-US" sz="3600" b="0" i="0" u="none" strike="noStrike" baseline="0" dirty="0">
                <a:solidFill>
                  <a:srgbClr val="0070C0"/>
                </a:solidFill>
                <a:latin typeface="Times New Roman" panose="02020603050405020304" pitchFamily="18" charset="0"/>
                <a:cs typeface="Times New Roman" panose="02020603050405020304" pitchFamily="18" charset="0"/>
              </a:rPr>
              <a:t>approach allows students to advance based on their ability to master a skill or competency at their own pace regardless of environment. This method is tailored to meet different learning abilities and can lead to more efficient student outcomes. (Educause)</a:t>
            </a:r>
          </a:p>
          <a:p>
            <a:pPr marR="0" algn="l" rtl="0"/>
            <a:endParaRPr lang="en-US" sz="1800" b="0" i="0" u="none" strike="noStrike" baseline="0" dirty="0">
              <a:solidFill>
                <a:srgbClr val="000000"/>
              </a:solidFill>
              <a:latin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70" y="0"/>
            <a:ext cx="6662150" cy="523220"/>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Competency Based Learning:</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816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4893647"/>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Competency-based learning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refers to systems of instruction, </a:t>
            </a:r>
            <a:r>
              <a:rPr lang="en-US" sz="2400" i="0" strike="noStrike" baseline="0" dirty="0">
                <a:solidFill>
                  <a:srgbClr val="0070C0"/>
                </a:solidFill>
                <a:latin typeface="Times New Roman" panose="02020603050405020304" pitchFamily="18" charset="0"/>
                <a:cs typeface="Times New Roman" panose="02020603050405020304" pitchFamily="18" charset="0"/>
              </a:rPr>
              <a:t>assessment</a:t>
            </a:r>
            <a:r>
              <a:rPr lang="en-US" sz="2400" b="1" i="0" u="none" strike="noStrike" baseline="0" dirty="0">
                <a:solidFill>
                  <a:srgbClr val="0070C0"/>
                </a:solidFill>
                <a:latin typeface="Times New Roman" panose="02020603050405020304" pitchFamily="18" charset="0"/>
                <a:cs typeface="Times New Roman" panose="02020603050405020304" pitchFamily="18" charset="0"/>
              </a:rPr>
              <a:t>,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grading, and academic reporting that are based on students demonstrating that they have learned the knowledge and skills they are expected to learn as they progress through their education.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Some synonyms to CBL include: </a:t>
            </a:r>
            <a:r>
              <a:rPr lang="en-US" sz="2400" dirty="0">
                <a:solidFill>
                  <a:srgbClr val="0070C0"/>
                </a:solidFill>
                <a:latin typeface="Times New Roman" panose="02020603050405020304" pitchFamily="18" charset="0"/>
                <a:cs typeface="Times New Roman" panose="02020603050405020304" pitchFamily="18" charset="0"/>
              </a:rPr>
              <a:t>Proficiency-based, mastery-based, outcome-based, performance-based, and standards-based instruction.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Reference: </a:t>
            </a:r>
            <a:r>
              <a:rPr lang="en-US" sz="2400" dirty="0">
                <a:solidFill>
                  <a:srgbClr val="0070C0"/>
                </a:solidFill>
                <a:latin typeface="Times New Roman" panose="02020603050405020304" pitchFamily="18" charset="0"/>
                <a:cs typeface="Times New Roman" panose="02020603050405020304" pitchFamily="18" charset="0"/>
                <a:hlinkClick r:id="rId2"/>
              </a:rPr>
              <a:t>https://www.edglossary.org/competency-based-learning/</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Achieving the Dream </a:t>
            </a:r>
            <a:r>
              <a:rPr lang="en-US" sz="2400" dirty="0">
                <a:solidFill>
                  <a:srgbClr val="0070C0"/>
                </a:solidFill>
                <a:latin typeface="Times New Roman" panose="02020603050405020304" pitchFamily="18" charset="0"/>
                <a:cs typeface="Times New Roman" panose="02020603050405020304" pitchFamily="18" charset="0"/>
              </a:rPr>
              <a:t>movement fully supports CBE, since it is more effective instruction, and offers more access to the under served population.</a:t>
            </a: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70" y="0"/>
            <a:ext cx="6662150" cy="523220"/>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Competency Based Learning:</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3">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1807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6" name="Rectangle 5">
            <a:extLst>
              <a:ext uri="{FF2B5EF4-FFF2-40B4-BE49-F238E27FC236}">
                <a16:creationId xmlns:a16="http://schemas.microsoft.com/office/drawing/2014/main" id="{AC8E9FD3-2E01-4478-9892-9688C658FB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Google Shape;276;g5bb8f3f54b_0_7"/>
          <p:cNvSpPr txBox="1">
            <a:spLocks noGrp="1"/>
          </p:cNvSpPr>
          <p:nvPr>
            <p:ph type="title"/>
          </p:nvPr>
        </p:nvSpPr>
        <p:spPr>
          <a:xfrm>
            <a:off x="3370683" y="51850"/>
            <a:ext cx="6975263"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Competency-Based Education (CBE)</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77" name="Google Shape;277;g5bb8f3f54b_0_7"/>
          <p:cNvSpPr txBox="1">
            <a:spLocks noGrp="1"/>
          </p:cNvSpPr>
          <p:nvPr>
            <p:ph type="body" idx="1"/>
          </p:nvPr>
        </p:nvSpPr>
        <p:spPr>
          <a:xfrm>
            <a:off x="602037" y="1138813"/>
            <a:ext cx="11074500" cy="430158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Across the country there is a trend to transition away from seat-time and move towards a flexible structure that allows students to progress in their learning after they have demonstrated mastery, which is often time at their own pace.  This trend is known as competency-based education (CBE).   Good article by Janice Walton (below is the link to it).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sz="2000" dirty="0">
                <a:solidFill>
                  <a:srgbClr val="0070C0"/>
                </a:solidFill>
                <a:latin typeface="Times New Roman" panose="02020603050405020304" pitchFamily="18" charset="0"/>
                <a:cs typeface="Times New Roman" panose="02020603050405020304" pitchFamily="18" charset="0"/>
              </a:rPr>
              <a:t>https://www.gettingsmart.com/2017/12/12/competency-based-education-definitions-and-difference-makers/#:~:text=Competency%2Dbased%20education%20is%20defined,to%20more%20efficient%20student%20outcomes.%E2%80%9D</a:t>
            </a:r>
            <a:endParaRPr sz="2000" dirty="0">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78" name="Google Shape;278;g5bb8f3f54b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9" name="Google Shape;279;g5bb8f3f54b_0_7"/>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7723796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14729</TotalTime>
  <Words>4473</Words>
  <Application>Microsoft Office PowerPoint</Application>
  <PresentationFormat>Widescreen</PresentationFormat>
  <Paragraphs>732</Paragraphs>
  <Slides>51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Times New Roman</vt:lpstr>
      <vt:lpstr>Office Theme</vt:lpstr>
      <vt:lpstr>PowerPoint Presentation</vt:lpstr>
      <vt:lpstr>Workshop Materials Available for Download:</vt:lpstr>
      <vt:lpstr>PowerPoint Presentation</vt:lpstr>
      <vt:lpstr>PowerPoint Presentation</vt:lpstr>
      <vt:lpstr>PowerPoint Presentation</vt:lpstr>
      <vt:lpstr>PowerPoint Presentation</vt:lpstr>
      <vt:lpstr>PowerPoint Presentation</vt:lpstr>
      <vt:lpstr>PowerPoint Presentation</vt:lpstr>
      <vt:lpstr>Competency-Based Education (CBE)</vt:lpstr>
      <vt:lpstr>What is Competency-based Education (CBE)?</vt:lpstr>
      <vt:lpstr>Traditional Technical Course</vt:lpstr>
      <vt:lpstr>PowerPoint Presentation</vt:lpstr>
      <vt:lpstr>PowerPoint Presentation</vt:lpstr>
      <vt:lpstr>PowerPoint Presentation</vt:lpstr>
      <vt:lpstr>PowerPoint Presentation</vt:lpstr>
      <vt:lpstr>PowerPoint Presentation</vt:lpstr>
      <vt:lpstr>PowerPoint Presentation</vt:lpstr>
      <vt:lpstr>Grading in the NSCC Assessment Model:</vt:lpstr>
      <vt:lpstr>Traditional Education vs. Competency-Based</vt:lpstr>
      <vt:lpstr>PowerPoint Presentation</vt:lpstr>
      <vt:lpstr>What’s in it for Me?  The Stakeholders Perspective</vt:lpstr>
      <vt:lpstr>PowerPoint Presentation</vt:lpstr>
      <vt:lpstr>PowerPoint Presentation</vt:lpstr>
      <vt:lpstr>PowerPoint Presentation</vt:lpstr>
      <vt:lpstr>A Few Lessons Learned cont.:</vt:lpstr>
      <vt:lpstr>A Few Lessons Learned cont.:</vt:lpstr>
      <vt:lpstr>PowerPoint Presentation</vt:lpstr>
      <vt:lpstr>PowerPoint Presentation</vt:lpstr>
      <vt:lpstr>PowerPoint Presentation</vt:lpstr>
      <vt:lpstr>Building Measurable Outcomes</vt:lpstr>
      <vt:lpstr>PowerPoint Presentation</vt:lpstr>
      <vt:lpstr>Assessment by Faculty</vt:lpstr>
      <vt:lpstr>PowerPoint Presentation</vt:lpstr>
      <vt:lpstr>PowerPoint Presentation</vt:lpstr>
      <vt:lpstr>PowerPoint Presentation</vt:lpstr>
      <vt:lpstr>PowerPoint Presentation</vt:lpstr>
      <vt:lpstr>Critical Information from Employers:</vt:lpstr>
      <vt:lpstr>PowerPoint Presentation</vt:lpstr>
      <vt:lpstr>PowerPoint Presentation</vt:lpstr>
      <vt:lpstr>PowerPoint Presentation</vt:lpstr>
      <vt:lpstr>Engaging Employers</vt:lpstr>
      <vt:lpstr>Importance of an External SME group</vt:lpstr>
      <vt:lpstr>PowerPoint Presentation</vt:lpstr>
      <vt:lpstr>PowerPoint Presentation</vt:lpstr>
      <vt:lpstr>PowerPoint Presentation</vt:lpstr>
      <vt:lpstr>PowerPoint Presentation</vt:lpstr>
      <vt:lpstr>PowerPoint Presentation</vt:lpstr>
      <vt:lpstr>PowerPoint Presentation</vt:lpstr>
      <vt:lpstr>Converted course to a CB/H model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 Wylie</cp:lastModifiedBy>
  <cp:revision>73</cp:revision>
  <cp:lastPrinted>2024-03-28T00:58:15Z</cp:lastPrinted>
  <dcterms:created xsi:type="dcterms:W3CDTF">2017-02-02T11:48:26Z</dcterms:created>
  <dcterms:modified xsi:type="dcterms:W3CDTF">2024-03-28T16:48:34Z</dcterms:modified>
</cp:coreProperties>
</file>