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8"/>
  </p:notesMasterIdLst>
  <p:sldIdLst>
    <p:sldId id="256" r:id="rId2"/>
    <p:sldId id="530" r:id="rId3"/>
    <p:sldId id="529" r:id="rId4"/>
    <p:sldId id="819" r:id="rId5"/>
    <p:sldId id="846" r:id="rId6"/>
    <p:sldId id="836" r:id="rId7"/>
    <p:sldId id="821" r:id="rId8"/>
    <p:sldId id="841" r:id="rId9"/>
    <p:sldId id="842" r:id="rId10"/>
    <p:sldId id="843" r:id="rId11"/>
    <p:sldId id="840" r:id="rId12"/>
    <p:sldId id="814" r:id="rId13"/>
    <p:sldId id="832" r:id="rId14"/>
    <p:sldId id="537" r:id="rId15"/>
    <p:sldId id="845" r:id="rId16"/>
    <p:sldId id="546" r:id="rId17"/>
    <p:sldId id="802" r:id="rId18"/>
    <p:sldId id="271" r:id="rId19"/>
    <p:sldId id="543" r:id="rId20"/>
    <p:sldId id="822" r:id="rId21"/>
    <p:sldId id="272" r:id="rId22"/>
    <p:sldId id="812" r:id="rId23"/>
    <p:sldId id="274" r:id="rId24"/>
    <p:sldId id="275" r:id="rId25"/>
    <p:sldId id="823" r:id="rId26"/>
    <p:sldId id="844" r:id="rId27"/>
    <p:sldId id="817" r:id="rId28"/>
    <p:sldId id="831" r:id="rId29"/>
    <p:sldId id="308" r:id="rId30"/>
    <p:sldId id="315" r:id="rId31"/>
    <p:sldId id="825" r:id="rId32"/>
    <p:sldId id="835" r:id="rId33"/>
    <p:sldId id="575" r:id="rId34"/>
    <p:sldId id="829" r:id="rId35"/>
    <p:sldId id="815" r:id="rId36"/>
    <p:sldId id="292" r:id="rId37"/>
    <p:sldId id="293" r:id="rId38"/>
    <p:sldId id="381" r:id="rId39"/>
    <p:sldId id="826" r:id="rId40"/>
    <p:sldId id="828" r:id="rId41"/>
    <p:sldId id="827" r:id="rId42"/>
    <p:sldId id="838" r:id="rId43"/>
    <p:sldId id="839" r:id="rId44"/>
    <p:sldId id="837" r:id="rId45"/>
    <p:sldId id="830" r:id="rId46"/>
    <p:sldId id="364" r:id="rId47"/>
  </p:sldIdLst>
  <p:sldSz cx="12192000" cy="6858000"/>
  <p:notesSz cx="6954838" cy="92408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14" roundtripDataSignature="AMtx7mgJFqLCYhPCWUN0F8cXHmUwHQf1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411"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117"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115"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476" y="4389388"/>
            <a:ext cx="5563861" cy="4158368"/>
          </a:xfrm>
          <a:prstGeom prst="rect">
            <a:avLst/>
          </a:prstGeom>
          <a:noFill/>
          <a:ln>
            <a:noFill/>
          </a:ln>
        </p:spPr>
        <p:txBody>
          <a:bodyPr spcFirstLastPara="1" wrap="square" lIns="90063" tIns="90063" rIns="90063" bIns="9006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86315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8589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5cbcf68ca2_0_21: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90" name="Google Shape;290;g5cbcf68ca2_0_2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756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5cbcf68ca2_0_7: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66" name="Google Shape;266;g5cbcf68ca2_0_7: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604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5cbcf68ca2_0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dirty="0"/>
          </a:p>
        </p:txBody>
      </p:sp>
      <p:sp>
        <p:nvSpPr>
          <p:cNvPr id="202" name="Google Shape;202;g5cbcf68ca2_0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8743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5ed43e48f8_0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82" name="Google Shape;282;g5ed43e48f8_0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0001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8380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d7ac9e4d7_0_24: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10" name="Google Shape;210;g5d7ac9e4d7_0_24: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0628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5bb8f3f54b_0_31: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26" name="Google Shape;226;g5bb8f3f54b_0_3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0792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d2617f6e4_0_21: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34" name="Google Shape;234;g5d2617f6e4_0_2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4871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1825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2877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d7ac9e4d7_0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97" name="Google Shape;97;g5d7ac9e4d7_0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8569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5cbcf68ca2_0_49: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494" name="Google Shape;494;g5cbcf68ca2_0_49: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3693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5d1b9b0e71_0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550" name="Google Shape;550;g5d1b9b0e71_0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929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3597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5cbcf68ca2_0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dirty="0"/>
          </a:p>
        </p:txBody>
      </p:sp>
      <p:sp>
        <p:nvSpPr>
          <p:cNvPr id="202" name="Google Shape;202;g5cbcf68ca2_0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6589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1962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5cbcf68ca2_0_28: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370" name="Google Shape;370;g5cbcf68ca2_0_28: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8573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5d4ceba970_0_51: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378" name="Google Shape;378;g5d4ceba970_0_5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7963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5dca6803bb_0_37:notes"/>
          <p:cNvSpPr txBox="1">
            <a:spLocks noGrp="1"/>
          </p:cNvSpPr>
          <p:nvPr>
            <p:ph type="body" idx="1"/>
          </p:nvPr>
        </p:nvSpPr>
        <p:spPr>
          <a:xfrm>
            <a:off x="971956" y="3432367"/>
            <a:ext cx="7775636" cy="3251814"/>
          </a:xfrm>
          <a:prstGeom prst="rect">
            <a:avLst/>
          </a:prstGeom>
        </p:spPr>
        <p:txBody>
          <a:bodyPr spcFirstLastPara="1" wrap="square" lIns="94067" tIns="94067" rIns="94067" bIns="94067" anchor="t" anchorCtr="0">
            <a:noAutofit/>
          </a:bodyPr>
          <a:lstStyle/>
          <a:p>
            <a:endParaRPr/>
          </a:p>
        </p:txBody>
      </p:sp>
      <p:sp>
        <p:nvSpPr>
          <p:cNvPr id="933" name="Google Shape;933;g5dca6803bb_0_37:notes"/>
          <p:cNvSpPr>
            <a:spLocks noGrp="1" noRot="1" noChangeAspect="1"/>
          </p:cNvSpPr>
          <p:nvPr>
            <p:ph type="sldImg" idx="2"/>
          </p:nvPr>
        </p:nvSpPr>
        <p:spPr>
          <a:xfrm>
            <a:off x="2451100" y="541338"/>
            <a:ext cx="4818063" cy="2709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3897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07716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5dca6803bb_0_37:notes"/>
          <p:cNvSpPr txBox="1">
            <a:spLocks noGrp="1"/>
          </p:cNvSpPr>
          <p:nvPr>
            <p:ph type="body" idx="1"/>
          </p:nvPr>
        </p:nvSpPr>
        <p:spPr>
          <a:xfrm>
            <a:off x="971956" y="3432367"/>
            <a:ext cx="7775636" cy="3251814"/>
          </a:xfrm>
          <a:prstGeom prst="rect">
            <a:avLst/>
          </a:prstGeom>
        </p:spPr>
        <p:txBody>
          <a:bodyPr spcFirstLastPara="1" wrap="square" lIns="94067" tIns="94067" rIns="94067" bIns="94067" anchor="t" anchorCtr="0">
            <a:noAutofit/>
          </a:bodyPr>
          <a:lstStyle/>
          <a:p>
            <a:endParaRPr/>
          </a:p>
        </p:txBody>
      </p:sp>
      <p:sp>
        <p:nvSpPr>
          <p:cNvPr id="933" name="Google Shape;933;g5dca6803bb_0_37:notes"/>
          <p:cNvSpPr>
            <a:spLocks noGrp="1" noRot="1" noChangeAspect="1"/>
          </p:cNvSpPr>
          <p:nvPr>
            <p:ph type="sldImg" idx="2"/>
          </p:nvPr>
        </p:nvSpPr>
        <p:spPr>
          <a:xfrm>
            <a:off x="2451100" y="541338"/>
            <a:ext cx="4818063" cy="2709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7712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5cbcf68ca2_0_7: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66" name="Google Shape;266;g5cbcf68ca2_0_7: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83100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5d4ceba970_0_51: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378" name="Google Shape;378;g5d4ceba970_0_5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21276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25484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2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941" name="Google Shape;941;p2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9913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5876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3449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7887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0011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280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5cbcf68ca2_0_21: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90" name="Google Shape;290;g5cbcf68ca2_0_2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5769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edglossary.org/competency-based-learnin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823948" y="862445"/>
            <a:ext cx="10349563" cy="53244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Faculty Professional Development Day 1</a:t>
            </a:r>
            <a:endParaRPr sz="6000"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Converting to CB/H Model</a:t>
            </a:r>
            <a:endParaRPr sz="6000"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200" b="0" i="0" u="none" strike="noStrike" cap="none" dirty="0">
                <a:solidFill>
                  <a:srgbClr val="2F5496"/>
                </a:solidFill>
                <a:latin typeface="Times New Roman"/>
                <a:ea typeface="Times New Roman"/>
                <a:cs typeface="Times New Roman"/>
                <a:sym typeface="Times New Roman"/>
              </a:rPr>
              <a:t>Presented by:</a:t>
            </a:r>
            <a:endParaRPr dirty="0"/>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200" b="0" i="0" u="none" strike="noStrike" cap="none" dirty="0">
                <a:solidFill>
                  <a:srgbClr val="2F5496"/>
                </a:solidFill>
                <a:latin typeface="Times New Roman"/>
                <a:ea typeface="Times New Roman"/>
                <a:cs typeface="Times New Roman"/>
                <a:sym typeface="Times New Roman"/>
              </a:rPr>
              <a:t>Tom Wylie, PI for HOME4TECHS &amp; Scaling CBE Elements</a:t>
            </a:r>
            <a:endParaRPr dirty="0"/>
          </a:p>
          <a:p>
            <a:pPr marL="0" marR="0" lvl="0" indent="0" algn="ctr" rtl="0">
              <a:spcBef>
                <a:spcPts val="0"/>
              </a:spcBef>
              <a:spcAft>
                <a:spcPts val="0"/>
              </a:spcAft>
              <a:buNone/>
            </a:pPr>
            <a:r>
              <a:rPr lang="en-US" sz="3200" b="0" i="0" u="none" strike="noStrike" cap="none" dirty="0">
                <a:solidFill>
                  <a:srgbClr val="2F5496"/>
                </a:solidFill>
                <a:latin typeface="Times New Roman"/>
                <a:ea typeface="Times New Roman"/>
                <a:cs typeface="Times New Roman"/>
                <a:sym typeface="Times New Roman"/>
              </a:rPr>
              <a:t>Northwest State CC, Archbold, OH</a:t>
            </a:r>
            <a:endParaRPr sz="3200" b="0" i="0" u="none" strike="noStrike" cap="none" dirty="0">
              <a:solidFill>
                <a:srgbClr val="2F5496"/>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5" name="Google Shape;85;p1"/>
          <p:cNvPicPr preferRelativeResize="0"/>
          <p:nvPr/>
        </p:nvPicPr>
        <p:blipFill rotWithShape="1">
          <a:blip r:embed="rId3">
            <a:alphaModFix/>
          </a:blip>
          <a:srcRect/>
          <a:stretch/>
        </p:blipFill>
        <p:spPr>
          <a:xfrm>
            <a:off x="41563" y="51954"/>
            <a:ext cx="3065318" cy="658396"/>
          </a:xfrm>
          <a:prstGeom prst="rect">
            <a:avLst/>
          </a:prstGeom>
          <a:noFill/>
          <a:ln>
            <a:noFill/>
          </a:ln>
        </p:spPr>
      </p:pic>
      <p:sp>
        <p:nvSpPr>
          <p:cNvPr id="2" name="Rectangle 1">
            <a:extLst>
              <a:ext uri="{FF2B5EF4-FFF2-40B4-BE49-F238E27FC236}">
                <a16:creationId xmlns:a16="http://schemas.microsoft.com/office/drawing/2014/main" id="{FC243FAA-569F-6686-A9F8-CB32E352828F}"/>
              </a:ext>
            </a:extLst>
          </p:cNvPr>
          <p:cNvSpPr/>
          <p:nvPr/>
        </p:nvSpPr>
        <p:spPr>
          <a:xfrm>
            <a:off x="0" y="-13514"/>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037BE10-21C1-A51A-AE74-0F07F79DE6CB}"/>
              </a:ext>
            </a:extLst>
          </p:cNvPr>
          <p:cNvSpPr txBox="1"/>
          <p:nvPr/>
        </p:nvSpPr>
        <p:spPr>
          <a:xfrm>
            <a:off x="5124091" y="954824"/>
            <a:ext cx="6912634" cy="5693866"/>
          </a:xfrm>
          <a:prstGeom prst="rect">
            <a:avLst/>
          </a:prstGeom>
          <a:noFill/>
        </p:spPr>
        <p:txBody>
          <a:bodyPr wrap="square" rtlCol="0">
            <a:spAutoFit/>
          </a:bodyPr>
          <a:lstStyle/>
          <a:p>
            <a:pPr marR="0" algn="l" rtl="0"/>
            <a:r>
              <a:rPr lang="en-US" sz="2800" i="0" u="none" strike="noStrike" baseline="0" dirty="0">
                <a:solidFill>
                  <a:srgbClr val="0070C0"/>
                </a:solidFill>
                <a:latin typeface="Times New Roman" panose="02020603050405020304" pitchFamily="18" charset="0"/>
                <a:cs typeface="Times New Roman" panose="02020603050405020304" pitchFamily="18" charset="0"/>
              </a:rPr>
              <a:t>Lecturing and Reading a textbook are both Passive Learning.  These are not effective methods of instruction in CTE courses.</a:t>
            </a:r>
          </a:p>
          <a:p>
            <a:pPr marR="0" algn="l" rtl="0"/>
            <a:endParaRPr lang="en-US" sz="2800" dirty="0">
              <a:solidFill>
                <a:srgbClr val="0070C0"/>
              </a:solidFill>
              <a:latin typeface="Times New Roman" panose="02020603050405020304" pitchFamily="18" charset="0"/>
              <a:cs typeface="Times New Roman" panose="02020603050405020304" pitchFamily="18" charset="0"/>
            </a:endParaRPr>
          </a:p>
          <a:p>
            <a:pPr marR="0" algn="l" rtl="0"/>
            <a:r>
              <a:rPr lang="en-US" sz="2800" dirty="0">
                <a:solidFill>
                  <a:srgbClr val="0070C0"/>
                </a:solidFill>
                <a:latin typeface="Times New Roman" panose="02020603050405020304" pitchFamily="18" charset="0"/>
                <a:cs typeface="Times New Roman" panose="02020603050405020304" pitchFamily="18" charset="0"/>
              </a:rPr>
              <a:t>Passive Learning is Instructor Centered.</a:t>
            </a:r>
          </a:p>
          <a:p>
            <a:pPr marR="0" algn="l" rtl="0"/>
            <a:endParaRPr lang="en-US" sz="2800" dirty="0">
              <a:solidFill>
                <a:srgbClr val="0070C0"/>
              </a:solidFill>
              <a:latin typeface="Times New Roman" panose="02020603050405020304" pitchFamily="18" charset="0"/>
              <a:cs typeface="Times New Roman" panose="02020603050405020304" pitchFamily="18" charset="0"/>
            </a:endParaRPr>
          </a:p>
          <a:p>
            <a:pPr marR="0" algn="l" rtl="0"/>
            <a:r>
              <a:rPr lang="en-US" sz="2800" dirty="0">
                <a:solidFill>
                  <a:srgbClr val="0070C0"/>
                </a:solidFill>
                <a:latin typeface="Times New Roman" panose="02020603050405020304" pitchFamily="18" charset="0"/>
                <a:cs typeface="Times New Roman" panose="02020603050405020304" pitchFamily="18" charset="0"/>
              </a:rPr>
              <a:t>Active Learning is Student Centered.  In Active Learning, students will internalize materials such as hands-on, and interactive learning objects: simulations and interactive videos (Questions asked within a video using Canvas Studio).</a:t>
            </a:r>
          </a:p>
          <a:p>
            <a:pPr marR="0" algn="l" rtl="0"/>
            <a:r>
              <a:rPr lang="en-US" sz="2800" i="0" u="none" strike="noStrike" baseline="0" dirty="0">
                <a:solidFill>
                  <a:srgbClr val="0070C0"/>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27880B72-7B5E-AEE6-FE29-D714E4B32A7E}"/>
              </a:ext>
            </a:extLst>
          </p:cNvPr>
          <p:cNvSpPr txBox="1"/>
          <p:nvPr/>
        </p:nvSpPr>
        <p:spPr>
          <a:xfrm>
            <a:off x="3511269" y="48507"/>
            <a:ext cx="7795086" cy="584775"/>
          </a:xfrm>
          <a:prstGeom prst="rect">
            <a:avLst/>
          </a:prstGeom>
          <a:noFill/>
        </p:spPr>
        <p:txBody>
          <a:bodyPr wrap="square" rtlCol="0">
            <a:spAutoFit/>
          </a:bodyPr>
          <a:lstStyle/>
          <a:p>
            <a:r>
              <a:rPr lang="en-US" sz="3200" dirty="0">
                <a:solidFill>
                  <a:srgbClr val="0070C0"/>
                </a:solidFill>
              </a:rPr>
              <a:t>Passive Learning vs. Active Learning</a:t>
            </a:r>
          </a:p>
        </p:txBody>
      </p:sp>
      <p:pic>
        <p:nvPicPr>
          <p:cNvPr id="7" name="Picture 6">
            <a:extLst>
              <a:ext uri="{FF2B5EF4-FFF2-40B4-BE49-F238E27FC236}">
                <a16:creationId xmlns:a16="http://schemas.microsoft.com/office/drawing/2014/main" id="{3FEFFB7E-06C2-4A2D-FBA8-1FF645A93705}"/>
              </a:ext>
            </a:extLst>
          </p:cNvPr>
          <p:cNvPicPr>
            <a:picLocks noChangeAspect="1"/>
          </p:cNvPicPr>
          <p:nvPr/>
        </p:nvPicPr>
        <p:blipFill>
          <a:blip r:embed="rId4"/>
          <a:stretch>
            <a:fillRect/>
          </a:stretch>
        </p:blipFill>
        <p:spPr>
          <a:xfrm>
            <a:off x="25681" y="563034"/>
            <a:ext cx="4819685" cy="3429025"/>
          </a:xfrm>
          <a:prstGeom prst="rect">
            <a:avLst/>
          </a:prstGeom>
        </p:spPr>
      </p:pic>
      <p:pic>
        <p:nvPicPr>
          <p:cNvPr id="9" name="Picture 8">
            <a:extLst>
              <a:ext uri="{FF2B5EF4-FFF2-40B4-BE49-F238E27FC236}">
                <a16:creationId xmlns:a16="http://schemas.microsoft.com/office/drawing/2014/main" id="{753177CB-7587-CF49-3E6E-0298EA623368}"/>
              </a:ext>
            </a:extLst>
          </p:cNvPr>
          <p:cNvPicPr>
            <a:picLocks noChangeAspect="1"/>
          </p:cNvPicPr>
          <p:nvPr/>
        </p:nvPicPr>
        <p:blipFill>
          <a:blip r:embed="rId5"/>
          <a:stretch>
            <a:fillRect/>
          </a:stretch>
        </p:blipFill>
        <p:spPr>
          <a:xfrm>
            <a:off x="0" y="3992059"/>
            <a:ext cx="4845366" cy="2862030"/>
          </a:xfrm>
          <a:prstGeom prst="rect">
            <a:avLst/>
          </a:prstGeom>
        </p:spPr>
      </p:pic>
    </p:spTree>
    <p:extLst>
      <p:ext uri="{BB962C8B-B14F-4D97-AF65-F5344CB8AC3E}">
        <p14:creationId xmlns:p14="http://schemas.microsoft.com/office/powerpoint/2010/main" val="3572964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823948" y="862445"/>
            <a:ext cx="10349563" cy="33547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Traditional Education Model</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Versus</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Competency-Based/Hybrid</a:t>
            </a:r>
            <a:endParaRPr sz="6000"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p:txBody>
      </p:sp>
      <p:sp>
        <p:nvSpPr>
          <p:cNvPr id="2" name="Rectangle 1">
            <a:extLst>
              <a:ext uri="{FF2B5EF4-FFF2-40B4-BE49-F238E27FC236}">
                <a16:creationId xmlns:a16="http://schemas.microsoft.com/office/drawing/2014/main" id="{FC243FAA-569F-6686-A9F8-CB32E352828F}"/>
              </a:ext>
            </a:extLst>
          </p:cNvPr>
          <p:cNvSpPr/>
          <p:nvPr/>
        </p:nvSpPr>
        <p:spPr>
          <a:xfrm>
            <a:off x="0" y="-13514"/>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5314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955D89-8D2C-F0E5-51BC-A41C771EA317}"/>
              </a:ext>
            </a:extLst>
          </p:cNvPr>
          <p:cNvSpPr/>
          <p:nvPr/>
        </p:nvSpPr>
        <p:spPr>
          <a:xfrm>
            <a:off x="0" y="-13514"/>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4E07281E-0276-BEEC-9BAC-3361F1689596}"/>
              </a:ext>
            </a:extLst>
          </p:cNvPr>
          <p:cNvSpPr txBox="1"/>
          <p:nvPr/>
        </p:nvSpPr>
        <p:spPr>
          <a:xfrm>
            <a:off x="281796" y="1137266"/>
            <a:ext cx="11547896" cy="5355312"/>
          </a:xfrm>
          <a:prstGeom prst="rect">
            <a:avLst/>
          </a:prstGeom>
          <a:noFill/>
        </p:spPr>
        <p:txBody>
          <a:bodyPr wrap="square" rtlCol="0">
            <a:spAutoFit/>
          </a:bodyPr>
          <a:lstStyle/>
          <a:p>
            <a:pPr marR="0" algn="l" rtl="0"/>
            <a:r>
              <a:rPr lang="en-US" sz="3600" b="1" i="0" u="none" strike="noStrike" baseline="0" dirty="0">
                <a:solidFill>
                  <a:srgbClr val="0070C0"/>
                </a:solidFill>
                <a:latin typeface="Times New Roman" panose="02020603050405020304" pitchFamily="18" charset="0"/>
                <a:cs typeface="Times New Roman" panose="02020603050405020304" pitchFamily="18" charset="0"/>
              </a:rPr>
              <a:t>Competency-based Education (CBE)</a:t>
            </a:r>
          </a:p>
          <a:p>
            <a:pPr marR="0" algn="l" rtl="0"/>
            <a:endParaRPr lang="en-US" sz="3600" b="1" i="0" u="none" strike="noStrike" baseline="0" dirty="0">
              <a:solidFill>
                <a:srgbClr val="0070C0"/>
              </a:solidFill>
              <a:latin typeface="Times New Roman" panose="02020603050405020304" pitchFamily="18" charset="0"/>
              <a:cs typeface="Times New Roman" panose="02020603050405020304" pitchFamily="18" charset="0"/>
            </a:endParaRPr>
          </a:p>
          <a:p>
            <a:pPr marR="0" algn="just" rtl="0"/>
            <a:r>
              <a:rPr lang="en-US" sz="3600" b="0" i="0" u="none" strike="noStrike" baseline="0" dirty="0">
                <a:solidFill>
                  <a:srgbClr val="0070C0"/>
                </a:solidFill>
                <a:latin typeface="Times New Roman" panose="02020603050405020304" pitchFamily="18" charset="0"/>
                <a:cs typeface="Times New Roman" panose="02020603050405020304" pitchFamily="18" charset="0"/>
              </a:rPr>
              <a:t>The </a:t>
            </a:r>
            <a:r>
              <a:rPr lang="en-US" sz="3600" b="1" i="0" u="none" strike="noStrike" baseline="0" dirty="0">
                <a:solidFill>
                  <a:srgbClr val="0070C0"/>
                </a:solidFill>
                <a:latin typeface="Times New Roman" panose="02020603050405020304" pitchFamily="18" charset="0"/>
                <a:cs typeface="Times New Roman" panose="02020603050405020304" pitchFamily="18" charset="0"/>
              </a:rPr>
              <a:t>competency-based education (CBE) </a:t>
            </a:r>
            <a:r>
              <a:rPr lang="en-US" sz="3600" b="0" i="0" u="none" strike="noStrike" baseline="0" dirty="0">
                <a:solidFill>
                  <a:srgbClr val="0070C0"/>
                </a:solidFill>
                <a:latin typeface="Times New Roman" panose="02020603050405020304" pitchFamily="18" charset="0"/>
                <a:cs typeface="Times New Roman" panose="02020603050405020304" pitchFamily="18" charset="0"/>
              </a:rPr>
              <a:t>approach allows students to advance based on their ability to master a skill or competency at their own pace regardless of environment. This method is tailored to meet different learning abilities and can lead to more efficient student outcomes. (Educause)</a:t>
            </a:r>
          </a:p>
          <a:p>
            <a:pPr marR="0" algn="l" rtl="0"/>
            <a:endParaRPr lang="en-US" sz="1800" b="0" i="0" u="none" strike="noStrike" baseline="0" dirty="0">
              <a:solidFill>
                <a:srgbClr val="000000"/>
              </a:solidFill>
              <a:latin typeface="Times New Roman" panose="02020603050405020304" pitchFamily="18" charset="0"/>
            </a:endParaRPr>
          </a:p>
          <a:p>
            <a:endParaRPr lang="en-US" sz="2400" dirty="0">
              <a:solidFill>
                <a:srgbClr val="0070C0"/>
              </a:solidFill>
              <a:latin typeface="Times New Roman" panose="02020603050405020304" pitchFamily="18" charset="0"/>
              <a:cs typeface="Times New Roman" panose="02020603050405020304" pitchFamily="18" charset="0"/>
            </a:endParaRPr>
          </a:p>
          <a:p>
            <a:endParaRPr lang="en-US" sz="2400" dirty="0">
              <a:solidFill>
                <a:srgbClr val="0070C0"/>
              </a:solidFill>
              <a:latin typeface="Times New Roman" panose="02020603050405020304" pitchFamily="18" charset="0"/>
              <a:cs typeface="Times New Roman" panose="02020603050405020304" pitchFamily="18" charset="0"/>
            </a:endParaRPr>
          </a:p>
          <a:p>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205" name="TextBox 204">
            <a:extLst>
              <a:ext uri="{FF2B5EF4-FFF2-40B4-BE49-F238E27FC236}">
                <a16:creationId xmlns:a16="http://schemas.microsoft.com/office/drawing/2014/main" id="{4DB4DA84-32BB-6802-4A44-B2BC55137AF5}"/>
              </a:ext>
            </a:extLst>
          </p:cNvPr>
          <p:cNvSpPr txBox="1"/>
          <p:nvPr/>
        </p:nvSpPr>
        <p:spPr>
          <a:xfrm>
            <a:off x="3206470" y="0"/>
            <a:ext cx="6662150" cy="523220"/>
          </a:xfrm>
          <a:prstGeom prst="rect">
            <a:avLst/>
          </a:prstGeom>
          <a:noFill/>
        </p:spPr>
        <p:txBody>
          <a:bodyPr wrap="square" rtlCol="0">
            <a:spAutoFit/>
          </a:bodyPr>
          <a:lstStyle/>
          <a:p>
            <a:r>
              <a:rPr lang="en-US" sz="2800" dirty="0">
                <a:solidFill>
                  <a:srgbClr val="0070C0"/>
                </a:solidFill>
                <a:latin typeface="Times New Roman" panose="02020603050405020304" pitchFamily="18" charset="0"/>
                <a:cs typeface="Times New Roman" panose="02020603050405020304" pitchFamily="18" charset="0"/>
              </a:rPr>
              <a:t>Competency Based Learning:</a:t>
            </a:r>
          </a:p>
        </p:txBody>
      </p:sp>
      <p:pic>
        <p:nvPicPr>
          <p:cNvPr id="2" name="Google Shape;271;g5cbcf68ca2_0_7">
            <a:extLst>
              <a:ext uri="{FF2B5EF4-FFF2-40B4-BE49-F238E27FC236}">
                <a16:creationId xmlns:a16="http://schemas.microsoft.com/office/drawing/2014/main" id="{82555A09-B1E0-FBE0-C2D5-F9EF6F6D62EF}"/>
              </a:ext>
            </a:extLst>
          </p:cNvPr>
          <p:cNvPicPr preferRelativeResize="0"/>
          <p:nvPr/>
        </p:nvPicPr>
        <p:blipFill rotWithShape="1">
          <a:blip r:embed="rId2">
            <a:alphaModFix/>
          </a:blip>
          <a:srcRect/>
          <a:stretch/>
        </p:blipFill>
        <p:spPr>
          <a:xfrm>
            <a:off x="0" y="110447"/>
            <a:ext cx="3065317" cy="658396"/>
          </a:xfrm>
          <a:prstGeom prst="rect">
            <a:avLst/>
          </a:prstGeom>
          <a:noFill/>
          <a:ln>
            <a:noFill/>
          </a:ln>
        </p:spPr>
      </p:pic>
    </p:spTree>
    <p:extLst>
      <p:ext uri="{BB962C8B-B14F-4D97-AF65-F5344CB8AC3E}">
        <p14:creationId xmlns:p14="http://schemas.microsoft.com/office/powerpoint/2010/main" val="8163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955D89-8D2C-F0E5-51BC-A41C771EA317}"/>
              </a:ext>
            </a:extLst>
          </p:cNvPr>
          <p:cNvSpPr/>
          <p:nvPr/>
        </p:nvSpPr>
        <p:spPr>
          <a:xfrm>
            <a:off x="0" y="-13514"/>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4E07281E-0276-BEEC-9BAC-3361F1689596}"/>
              </a:ext>
            </a:extLst>
          </p:cNvPr>
          <p:cNvSpPr txBox="1"/>
          <p:nvPr/>
        </p:nvSpPr>
        <p:spPr>
          <a:xfrm>
            <a:off x="704972" y="1137266"/>
            <a:ext cx="10388473" cy="4893647"/>
          </a:xfrm>
          <a:prstGeom prst="rect">
            <a:avLst/>
          </a:prstGeom>
          <a:noFill/>
        </p:spPr>
        <p:txBody>
          <a:bodyPr wrap="square" rtlCol="0">
            <a:spAutoFit/>
          </a:bodyPr>
          <a:lstStyle/>
          <a:p>
            <a:r>
              <a:rPr lang="en-US" sz="2400" b="1" i="0" u="none" strike="noStrike" baseline="0" dirty="0">
                <a:solidFill>
                  <a:srgbClr val="0070C0"/>
                </a:solidFill>
                <a:latin typeface="Times New Roman" panose="02020603050405020304" pitchFamily="18" charset="0"/>
                <a:cs typeface="Times New Roman" panose="02020603050405020304" pitchFamily="18" charset="0"/>
              </a:rPr>
              <a:t>Competency-based learning </a:t>
            </a:r>
            <a:r>
              <a:rPr lang="en-US" sz="2400" b="0" i="0" u="none" strike="noStrike" baseline="0" dirty="0">
                <a:solidFill>
                  <a:srgbClr val="0070C0"/>
                </a:solidFill>
                <a:latin typeface="Times New Roman" panose="02020603050405020304" pitchFamily="18" charset="0"/>
                <a:cs typeface="Times New Roman" panose="02020603050405020304" pitchFamily="18" charset="0"/>
              </a:rPr>
              <a:t>refers to systems of instruction, </a:t>
            </a:r>
            <a:r>
              <a:rPr lang="en-US" sz="2400" i="0" strike="noStrike" baseline="0" dirty="0">
                <a:solidFill>
                  <a:srgbClr val="0070C0"/>
                </a:solidFill>
                <a:latin typeface="Times New Roman" panose="02020603050405020304" pitchFamily="18" charset="0"/>
                <a:cs typeface="Times New Roman" panose="02020603050405020304" pitchFamily="18" charset="0"/>
              </a:rPr>
              <a:t>assessment</a:t>
            </a:r>
            <a:r>
              <a:rPr lang="en-US" sz="2400" b="1" i="0" u="none" strike="noStrike" baseline="0" dirty="0">
                <a:solidFill>
                  <a:srgbClr val="0070C0"/>
                </a:solidFill>
                <a:latin typeface="Times New Roman" panose="02020603050405020304" pitchFamily="18" charset="0"/>
                <a:cs typeface="Times New Roman" panose="02020603050405020304" pitchFamily="18" charset="0"/>
              </a:rPr>
              <a:t>, </a:t>
            </a:r>
            <a:r>
              <a:rPr lang="en-US" sz="2400" b="0" i="0" u="none" strike="noStrike" baseline="0" dirty="0">
                <a:solidFill>
                  <a:srgbClr val="0070C0"/>
                </a:solidFill>
                <a:latin typeface="Times New Roman" panose="02020603050405020304" pitchFamily="18" charset="0"/>
                <a:cs typeface="Times New Roman" panose="02020603050405020304" pitchFamily="18" charset="0"/>
              </a:rPr>
              <a:t>grading, and academic reporting that are based on students demonstrating that they have learned the knowledge and skills they are expected to learn as they progress through their education. </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Some synonyms to CBL include: </a:t>
            </a:r>
            <a:r>
              <a:rPr lang="en-US" sz="2400" dirty="0">
                <a:solidFill>
                  <a:srgbClr val="0070C0"/>
                </a:solidFill>
                <a:latin typeface="Times New Roman" panose="02020603050405020304" pitchFamily="18" charset="0"/>
                <a:cs typeface="Times New Roman" panose="02020603050405020304" pitchFamily="18" charset="0"/>
              </a:rPr>
              <a:t>Proficiency-based, mastery-based, outcome-based, performance-based, and standards-based instruction.  </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dirty="0">
                <a:solidFill>
                  <a:srgbClr val="0070C0"/>
                </a:solidFill>
                <a:latin typeface="Times New Roman" panose="02020603050405020304" pitchFamily="18" charset="0"/>
                <a:cs typeface="Times New Roman" panose="02020603050405020304" pitchFamily="18" charset="0"/>
              </a:rPr>
              <a:t>Reference: </a:t>
            </a:r>
            <a:r>
              <a:rPr lang="en-US" sz="2400" dirty="0">
                <a:solidFill>
                  <a:srgbClr val="0070C0"/>
                </a:solidFill>
                <a:latin typeface="Times New Roman" panose="02020603050405020304" pitchFamily="18" charset="0"/>
                <a:cs typeface="Times New Roman" panose="02020603050405020304" pitchFamily="18" charset="0"/>
                <a:hlinkClick r:id="rId2"/>
              </a:rPr>
              <a:t>https://www.edglossary.org/competency-based-learning/</a:t>
            </a:r>
            <a:endParaRPr lang="en-US" sz="2400" dirty="0">
              <a:solidFill>
                <a:srgbClr val="0070C0"/>
              </a:solidFill>
              <a:latin typeface="Times New Roman" panose="02020603050405020304" pitchFamily="18" charset="0"/>
              <a:cs typeface="Times New Roman" panose="02020603050405020304" pitchFamily="18" charset="0"/>
            </a:endParaRP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Achieving the Dream </a:t>
            </a:r>
            <a:r>
              <a:rPr lang="en-US" sz="2400" dirty="0">
                <a:solidFill>
                  <a:srgbClr val="0070C0"/>
                </a:solidFill>
                <a:latin typeface="Times New Roman" panose="02020603050405020304" pitchFamily="18" charset="0"/>
                <a:cs typeface="Times New Roman" panose="02020603050405020304" pitchFamily="18" charset="0"/>
              </a:rPr>
              <a:t>movement fully supports CBE, since it is more effective instruction, and offers more access to the under served population.</a:t>
            </a:r>
          </a:p>
          <a:p>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205" name="TextBox 204">
            <a:extLst>
              <a:ext uri="{FF2B5EF4-FFF2-40B4-BE49-F238E27FC236}">
                <a16:creationId xmlns:a16="http://schemas.microsoft.com/office/drawing/2014/main" id="{4DB4DA84-32BB-6802-4A44-B2BC55137AF5}"/>
              </a:ext>
            </a:extLst>
          </p:cNvPr>
          <p:cNvSpPr txBox="1"/>
          <p:nvPr/>
        </p:nvSpPr>
        <p:spPr>
          <a:xfrm>
            <a:off x="3206470" y="0"/>
            <a:ext cx="6662150" cy="523220"/>
          </a:xfrm>
          <a:prstGeom prst="rect">
            <a:avLst/>
          </a:prstGeom>
          <a:noFill/>
        </p:spPr>
        <p:txBody>
          <a:bodyPr wrap="square" rtlCol="0">
            <a:spAutoFit/>
          </a:bodyPr>
          <a:lstStyle/>
          <a:p>
            <a:r>
              <a:rPr lang="en-US" sz="2800" dirty="0">
                <a:solidFill>
                  <a:srgbClr val="0070C0"/>
                </a:solidFill>
                <a:latin typeface="Times New Roman" panose="02020603050405020304" pitchFamily="18" charset="0"/>
                <a:cs typeface="Times New Roman" panose="02020603050405020304" pitchFamily="18" charset="0"/>
              </a:rPr>
              <a:t>Competency Based Learning:</a:t>
            </a:r>
          </a:p>
        </p:txBody>
      </p:sp>
      <p:pic>
        <p:nvPicPr>
          <p:cNvPr id="2" name="Google Shape;271;g5cbcf68ca2_0_7">
            <a:extLst>
              <a:ext uri="{FF2B5EF4-FFF2-40B4-BE49-F238E27FC236}">
                <a16:creationId xmlns:a16="http://schemas.microsoft.com/office/drawing/2014/main" id="{82555A09-B1E0-FBE0-C2D5-F9EF6F6D62EF}"/>
              </a:ext>
            </a:extLst>
          </p:cNvPr>
          <p:cNvPicPr preferRelativeResize="0"/>
          <p:nvPr/>
        </p:nvPicPr>
        <p:blipFill rotWithShape="1">
          <a:blip r:embed="rId3">
            <a:alphaModFix/>
          </a:blip>
          <a:srcRect/>
          <a:stretch/>
        </p:blipFill>
        <p:spPr>
          <a:xfrm>
            <a:off x="0" y="110447"/>
            <a:ext cx="3065317" cy="658396"/>
          </a:xfrm>
          <a:prstGeom prst="rect">
            <a:avLst/>
          </a:prstGeom>
          <a:noFill/>
          <a:ln>
            <a:noFill/>
          </a:ln>
        </p:spPr>
      </p:pic>
    </p:spTree>
    <p:extLst>
      <p:ext uri="{BB962C8B-B14F-4D97-AF65-F5344CB8AC3E}">
        <p14:creationId xmlns:p14="http://schemas.microsoft.com/office/powerpoint/2010/main" val="2318079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6" name="Rectangle 5">
            <a:extLst>
              <a:ext uri="{FF2B5EF4-FFF2-40B4-BE49-F238E27FC236}">
                <a16:creationId xmlns:a16="http://schemas.microsoft.com/office/drawing/2014/main" id="{79277B58-7078-DDC2-BBFB-28742060BBD1}"/>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Google Shape;292;g5cbcf68ca2_0_21"/>
          <p:cNvSpPr txBox="1">
            <a:spLocks noGrp="1"/>
          </p:cNvSpPr>
          <p:nvPr>
            <p:ph type="title"/>
          </p:nvPr>
        </p:nvSpPr>
        <p:spPr>
          <a:xfrm>
            <a:off x="3258721" y="48216"/>
            <a:ext cx="8891716" cy="65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2800" b="1" dirty="0">
                <a:solidFill>
                  <a:srgbClr val="0070C0"/>
                </a:solidFill>
                <a:latin typeface="Times New Roman" panose="02020603050405020304" pitchFamily="18" charset="0"/>
                <a:cs typeface="Times New Roman" panose="02020603050405020304" pitchFamily="18" charset="0"/>
              </a:rPr>
              <a:t>What is Competency-based Education (CBE)?</a:t>
            </a:r>
            <a:endParaRPr sz="2800" b="1" dirty="0">
              <a:solidFill>
                <a:srgbClr val="0070C0"/>
              </a:solidFill>
              <a:latin typeface="Times New Roman" panose="02020603050405020304" pitchFamily="18" charset="0"/>
              <a:cs typeface="Times New Roman" panose="02020603050405020304" pitchFamily="18" charset="0"/>
            </a:endParaRPr>
          </a:p>
        </p:txBody>
      </p:sp>
      <p:sp>
        <p:nvSpPr>
          <p:cNvPr id="293" name="Google Shape;293;g5cbcf68ca2_0_21"/>
          <p:cNvSpPr txBox="1">
            <a:spLocks noGrp="1"/>
          </p:cNvSpPr>
          <p:nvPr>
            <p:ph type="body" idx="1"/>
          </p:nvPr>
        </p:nvSpPr>
        <p:spPr>
          <a:xfrm>
            <a:off x="312666" y="992835"/>
            <a:ext cx="11592232" cy="5579046"/>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0070C0"/>
              </a:buClr>
              <a:buSzPts val="3600"/>
              <a:buNone/>
            </a:pPr>
            <a:r>
              <a:rPr lang="en-US" sz="2400" dirty="0">
                <a:solidFill>
                  <a:srgbClr val="0070C0"/>
                </a:solidFill>
                <a:latin typeface="Times New Roman" panose="02020603050405020304" pitchFamily="18" charset="0"/>
                <a:cs typeface="Times New Roman" panose="02020603050405020304" pitchFamily="18" charset="0"/>
              </a:rPr>
              <a:t>Competency-based Education consists of the following unique elements:</a:t>
            </a:r>
          </a:p>
          <a:p>
            <a:pPr marL="0" lvl="0" indent="0" algn="l" rtl="0">
              <a:lnSpc>
                <a:spcPct val="80000"/>
              </a:lnSpc>
              <a:spcBef>
                <a:spcPts val="0"/>
              </a:spcBef>
              <a:spcAft>
                <a:spcPts val="0"/>
              </a:spcAft>
              <a:buClr>
                <a:srgbClr val="0070C0"/>
              </a:buClr>
              <a:buSzPts val="3600"/>
              <a:buNone/>
            </a:pPr>
            <a:endParaRPr sz="2400" dirty="0">
              <a:solidFill>
                <a:srgbClr val="0070C0"/>
              </a:solidFill>
              <a:latin typeface="Times New Roman" panose="02020603050405020304" pitchFamily="18" charset="0"/>
              <a:cs typeface="Times New Roman" panose="02020603050405020304" pitchFamily="18" charset="0"/>
            </a:endParaRPr>
          </a:p>
          <a:p>
            <a:pPr marL="342900" lvl="1" indent="0" algn="l" rtl="0">
              <a:lnSpc>
                <a:spcPct val="80000"/>
              </a:lnSpc>
              <a:spcBef>
                <a:spcPts val="0"/>
              </a:spcBef>
              <a:spcAft>
                <a:spcPts val="0"/>
              </a:spcAft>
              <a:buClr>
                <a:srgbClr val="0070C0"/>
              </a:buClr>
              <a:buSzPts val="3600"/>
              <a:buNone/>
            </a:pPr>
            <a:r>
              <a:rPr lang="en-US" b="1" dirty="0">
                <a:solidFill>
                  <a:srgbClr val="0070C0"/>
                </a:solidFill>
                <a:latin typeface="Times New Roman" panose="02020603050405020304" pitchFamily="18" charset="0"/>
                <a:cs typeface="Times New Roman" panose="02020603050405020304" pitchFamily="18" charset="0"/>
              </a:rPr>
              <a:t>Mastery of Skills</a:t>
            </a:r>
            <a:r>
              <a:rPr lang="en-US" dirty="0">
                <a:solidFill>
                  <a:srgbClr val="0070C0"/>
                </a:solidFill>
                <a:latin typeface="Times New Roman" panose="02020603050405020304" pitchFamily="18" charset="0"/>
                <a:cs typeface="Times New Roman" panose="02020603050405020304" pitchFamily="18" charset="0"/>
              </a:rPr>
              <a:t> - The CBE course is typically parsed into modules, with skills assessments that must be passed at the mastery level.</a:t>
            </a:r>
          </a:p>
          <a:p>
            <a:pPr marL="342900" lvl="1" indent="0" algn="l" rtl="0">
              <a:lnSpc>
                <a:spcPct val="80000"/>
              </a:lnSpc>
              <a:spcBef>
                <a:spcPts val="0"/>
              </a:spcBef>
              <a:spcAft>
                <a:spcPts val="0"/>
              </a:spcAft>
              <a:buClr>
                <a:srgbClr val="0070C0"/>
              </a:buClr>
              <a:buSzPts val="3600"/>
              <a:buNone/>
            </a:pPr>
            <a:endParaRPr dirty="0">
              <a:solidFill>
                <a:srgbClr val="0070C0"/>
              </a:solidFill>
              <a:latin typeface="Times New Roman" panose="02020603050405020304" pitchFamily="18" charset="0"/>
              <a:cs typeface="Times New Roman" panose="02020603050405020304" pitchFamily="18" charset="0"/>
            </a:endParaRPr>
          </a:p>
          <a:p>
            <a:pPr marL="342900" lvl="1" indent="0" algn="l" rtl="0">
              <a:lnSpc>
                <a:spcPct val="80000"/>
              </a:lnSpc>
              <a:spcBef>
                <a:spcPts val="0"/>
              </a:spcBef>
              <a:spcAft>
                <a:spcPts val="0"/>
              </a:spcAft>
              <a:buClr>
                <a:srgbClr val="0070C0"/>
              </a:buClr>
              <a:buSzPts val="3600"/>
              <a:buNone/>
            </a:pPr>
            <a:r>
              <a:rPr lang="en-US" b="1" dirty="0">
                <a:solidFill>
                  <a:srgbClr val="0070C0"/>
                </a:solidFill>
                <a:latin typeface="Times New Roman" panose="02020603050405020304" pitchFamily="18" charset="0"/>
                <a:cs typeface="Times New Roman" panose="02020603050405020304" pitchFamily="18" charset="0"/>
              </a:rPr>
              <a:t>Flexible Pacing</a:t>
            </a:r>
            <a:r>
              <a:rPr lang="en-US" dirty="0">
                <a:solidFill>
                  <a:srgbClr val="0070C0"/>
                </a:solidFill>
                <a:latin typeface="Times New Roman" panose="02020603050405020304" pitchFamily="18" charset="0"/>
                <a:cs typeface="Times New Roman" panose="02020603050405020304" pitchFamily="18" charset="0"/>
              </a:rPr>
              <a:t> - Student will progress through a course at their pace of learning (and of course mastery).  Some students will finish early, and some will take a little longer.</a:t>
            </a:r>
          </a:p>
          <a:p>
            <a:pPr marL="342900" lvl="1" indent="0" algn="l" rtl="0">
              <a:lnSpc>
                <a:spcPct val="80000"/>
              </a:lnSpc>
              <a:spcBef>
                <a:spcPts val="0"/>
              </a:spcBef>
              <a:spcAft>
                <a:spcPts val="0"/>
              </a:spcAft>
              <a:buClr>
                <a:srgbClr val="0070C0"/>
              </a:buClr>
              <a:buSzPts val="3600"/>
              <a:buNone/>
            </a:pPr>
            <a:endParaRPr lang="en-US" dirty="0">
              <a:solidFill>
                <a:srgbClr val="0070C0"/>
              </a:solidFill>
              <a:latin typeface="Times New Roman" panose="02020603050405020304" pitchFamily="18" charset="0"/>
              <a:cs typeface="Times New Roman" panose="02020603050405020304" pitchFamily="18" charset="0"/>
            </a:endParaRPr>
          </a:p>
          <a:p>
            <a:pPr marL="342900" lvl="1" indent="0" algn="l" rtl="0">
              <a:lnSpc>
                <a:spcPct val="80000"/>
              </a:lnSpc>
              <a:spcBef>
                <a:spcPts val="0"/>
              </a:spcBef>
              <a:spcAft>
                <a:spcPts val="0"/>
              </a:spcAft>
              <a:buClr>
                <a:srgbClr val="0070C0"/>
              </a:buClr>
              <a:buSzPts val="3600"/>
              <a:buNone/>
            </a:pPr>
            <a:r>
              <a:rPr lang="en-US" b="1" dirty="0">
                <a:solidFill>
                  <a:srgbClr val="0070C0"/>
                </a:solidFill>
                <a:latin typeface="Times New Roman" panose="02020603050405020304" pitchFamily="18" charset="0"/>
                <a:cs typeface="Times New Roman" panose="02020603050405020304" pitchFamily="18" charset="0"/>
              </a:rPr>
              <a:t>Fixed Learning</a:t>
            </a:r>
            <a:r>
              <a:rPr lang="en-US" dirty="0">
                <a:solidFill>
                  <a:srgbClr val="0070C0"/>
                </a:solidFill>
                <a:latin typeface="Times New Roman" panose="02020603050405020304" pitchFamily="18" charset="0"/>
                <a:cs typeface="Times New Roman" panose="02020603050405020304" pitchFamily="18" charset="0"/>
              </a:rPr>
              <a:t>- Ideally, every student has the same knowledge and skills assessments that require mastery, thus all students should be at the same level when they complete a course.</a:t>
            </a:r>
          </a:p>
          <a:p>
            <a:pPr marL="342900" lvl="1" indent="0" algn="l" rtl="0">
              <a:lnSpc>
                <a:spcPct val="80000"/>
              </a:lnSpc>
              <a:spcBef>
                <a:spcPts val="0"/>
              </a:spcBef>
              <a:spcAft>
                <a:spcPts val="0"/>
              </a:spcAft>
              <a:buClr>
                <a:srgbClr val="0070C0"/>
              </a:buClr>
              <a:buSzPts val="3600"/>
              <a:buNone/>
            </a:pPr>
            <a:endParaRPr lang="en-US" dirty="0">
              <a:solidFill>
                <a:srgbClr val="0070C0"/>
              </a:solidFill>
              <a:latin typeface="Times New Roman" panose="02020603050405020304" pitchFamily="18" charset="0"/>
              <a:cs typeface="Times New Roman" panose="02020603050405020304" pitchFamily="18" charset="0"/>
            </a:endParaRPr>
          </a:p>
          <a:p>
            <a:pPr marL="342900" lvl="1" indent="0" algn="l" rtl="0">
              <a:lnSpc>
                <a:spcPct val="80000"/>
              </a:lnSpc>
              <a:spcBef>
                <a:spcPts val="0"/>
              </a:spcBef>
              <a:spcAft>
                <a:spcPts val="0"/>
              </a:spcAft>
              <a:buClr>
                <a:srgbClr val="0070C0"/>
              </a:buClr>
              <a:buSzPts val="3600"/>
              <a:buNone/>
            </a:pPr>
            <a:r>
              <a:rPr lang="en-US" b="1" dirty="0">
                <a:solidFill>
                  <a:srgbClr val="0070C0"/>
                </a:solidFill>
                <a:latin typeface="Times New Roman" panose="02020603050405020304" pitchFamily="18" charset="0"/>
                <a:cs typeface="Times New Roman" panose="02020603050405020304" pitchFamily="18" charset="0"/>
              </a:rPr>
              <a:t>Variable Time </a:t>
            </a:r>
            <a:r>
              <a:rPr lang="en-US" dirty="0">
                <a:solidFill>
                  <a:srgbClr val="0070C0"/>
                </a:solidFill>
                <a:latin typeface="Times New Roman" panose="02020603050405020304" pitchFamily="18" charset="0"/>
                <a:cs typeface="Times New Roman" panose="02020603050405020304" pitchFamily="18" charset="0"/>
              </a:rPr>
              <a:t>– This refers back to flexible pacing.  Student progress through a course at their own pace.  Some students finish sooner and can start the next course prior to the start date if they are registered (assessments cannot be open until the start date of the next semester).  Some student take a little longer, thus they may need more time than what is in the course (incomplete).  Incompletes are awarded by the Dean based on Faculty input.  Procrastination is not tolerated.</a:t>
            </a:r>
          </a:p>
          <a:p>
            <a:pPr marL="685800" lvl="1" indent="-342900" algn="l" rtl="0">
              <a:lnSpc>
                <a:spcPct val="80000"/>
              </a:lnSpc>
              <a:spcBef>
                <a:spcPts val="0"/>
              </a:spcBef>
              <a:spcAft>
                <a:spcPts val="0"/>
              </a:spcAft>
              <a:buClr>
                <a:srgbClr val="0070C0"/>
              </a:buClr>
              <a:buSzPts val="3600"/>
              <a:buChar char="•"/>
            </a:pP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294" name="Google Shape;294;g5cbcf68ca2_0_2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95" name="Google Shape;295;g5cbcf68ca2_0_21"/>
          <p:cNvPicPr preferRelativeResize="0"/>
          <p:nvPr/>
        </p:nvPicPr>
        <p:blipFill rotWithShape="1">
          <a:blip r:embed="rId4">
            <a:alphaModFix/>
          </a:blip>
          <a:srcRect/>
          <a:stretch/>
        </p:blipFill>
        <p:spPr>
          <a:xfrm>
            <a:off x="41563" y="51954"/>
            <a:ext cx="3065317" cy="658396"/>
          </a:xfrm>
          <a:prstGeom prst="rect">
            <a:avLst/>
          </a:prstGeom>
          <a:noFill/>
          <a:ln>
            <a:noFill/>
          </a:ln>
        </p:spPr>
      </p:pic>
    </p:spTree>
    <p:extLst>
      <p:ext uri="{BB962C8B-B14F-4D97-AF65-F5344CB8AC3E}">
        <p14:creationId xmlns:p14="http://schemas.microsoft.com/office/powerpoint/2010/main" val="3138061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6" name="Rectangle 5">
            <a:extLst>
              <a:ext uri="{FF2B5EF4-FFF2-40B4-BE49-F238E27FC236}">
                <a16:creationId xmlns:a16="http://schemas.microsoft.com/office/drawing/2014/main" id="{79277B58-7078-DDC2-BBFB-28742060BBD1}"/>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Google Shape;292;g5cbcf68ca2_0_21"/>
          <p:cNvSpPr txBox="1">
            <a:spLocks noGrp="1"/>
          </p:cNvSpPr>
          <p:nvPr>
            <p:ph type="title"/>
          </p:nvPr>
        </p:nvSpPr>
        <p:spPr>
          <a:xfrm>
            <a:off x="3258721" y="48216"/>
            <a:ext cx="8891716" cy="65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2800" b="1" dirty="0">
                <a:solidFill>
                  <a:srgbClr val="0070C0"/>
                </a:solidFill>
                <a:latin typeface="Times New Roman" panose="02020603050405020304" pitchFamily="18" charset="0"/>
                <a:cs typeface="Times New Roman" panose="02020603050405020304" pitchFamily="18" charset="0"/>
              </a:rPr>
              <a:t>CBE is Individualized Learning:</a:t>
            </a:r>
            <a:endParaRPr sz="2800" b="1" dirty="0">
              <a:solidFill>
                <a:srgbClr val="0070C0"/>
              </a:solidFill>
              <a:latin typeface="Times New Roman" panose="02020603050405020304" pitchFamily="18" charset="0"/>
              <a:cs typeface="Times New Roman" panose="02020603050405020304" pitchFamily="18" charset="0"/>
            </a:endParaRPr>
          </a:p>
        </p:txBody>
      </p:sp>
      <p:sp>
        <p:nvSpPr>
          <p:cNvPr id="293" name="Google Shape;293;g5cbcf68ca2_0_21"/>
          <p:cNvSpPr txBox="1">
            <a:spLocks noGrp="1"/>
          </p:cNvSpPr>
          <p:nvPr>
            <p:ph type="body" idx="1"/>
          </p:nvPr>
        </p:nvSpPr>
        <p:spPr>
          <a:xfrm>
            <a:off x="312666" y="992835"/>
            <a:ext cx="11592232" cy="5579046"/>
          </a:xfrm>
          <a:prstGeom prst="rect">
            <a:avLst/>
          </a:prstGeom>
          <a:noFill/>
          <a:ln>
            <a:noFill/>
          </a:ln>
        </p:spPr>
        <p:txBody>
          <a:bodyPr spcFirstLastPara="1" wrap="square" lIns="91425" tIns="45700" rIns="91425" bIns="45700" anchor="t" anchorCtr="0">
            <a:noAutofit/>
          </a:bodyPr>
          <a:lstStyle/>
          <a:p>
            <a:pPr marL="342900" lvl="1" indent="0" algn="l" rtl="0">
              <a:lnSpc>
                <a:spcPct val="80000"/>
              </a:lnSpc>
              <a:spcBef>
                <a:spcPts val="0"/>
              </a:spcBef>
              <a:spcAft>
                <a:spcPts val="0"/>
              </a:spcAft>
              <a:buClr>
                <a:srgbClr val="0070C0"/>
              </a:buClr>
              <a:buSzPts val="3600"/>
              <a:buNone/>
            </a:pPr>
            <a:r>
              <a:rPr lang="en-US" dirty="0">
                <a:solidFill>
                  <a:srgbClr val="0070C0"/>
                </a:solidFill>
                <a:latin typeface="Times New Roman" panose="02020603050405020304" pitchFamily="18" charset="0"/>
                <a:cs typeface="Times New Roman" panose="02020603050405020304" pitchFamily="18" charset="0"/>
              </a:rPr>
              <a:t>Students decide when and how much to work on the modularized online content.  The students are responsible for finishing the online content in a timely manner and must determine when they will take the skills assessments.  Faculty will add learning objects to help enhance student learning, and to make the time in the lab environment </a:t>
            </a:r>
            <a:r>
              <a:rPr lang="en-US">
                <a:solidFill>
                  <a:srgbClr val="0070C0"/>
                </a:solidFill>
                <a:latin typeface="Times New Roman" panose="02020603050405020304" pitchFamily="18" charset="0"/>
                <a:cs typeface="Times New Roman" panose="02020603050405020304" pitchFamily="18" charset="0"/>
              </a:rPr>
              <a:t>more efficient.</a:t>
            </a:r>
          </a:p>
          <a:p>
            <a:pPr marL="342900" lvl="1" indent="0" algn="l" rtl="0">
              <a:lnSpc>
                <a:spcPct val="80000"/>
              </a:lnSpc>
              <a:spcBef>
                <a:spcPts val="0"/>
              </a:spcBef>
              <a:spcAft>
                <a:spcPts val="0"/>
              </a:spcAft>
              <a:buClr>
                <a:srgbClr val="0070C0"/>
              </a:buClr>
              <a:buSzPts val="3600"/>
              <a:buNone/>
            </a:pPr>
            <a:endParaRPr lang="en-US" b="1" dirty="0">
              <a:solidFill>
                <a:srgbClr val="0070C0"/>
              </a:solidFill>
              <a:latin typeface="Times New Roman" panose="02020603050405020304" pitchFamily="18" charset="0"/>
              <a:cs typeface="Times New Roman" panose="02020603050405020304" pitchFamily="18" charset="0"/>
            </a:endParaRPr>
          </a:p>
          <a:p>
            <a:pPr marL="342900" lvl="1" indent="0" algn="l" rtl="0">
              <a:lnSpc>
                <a:spcPct val="80000"/>
              </a:lnSpc>
              <a:spcBef>
                <a:spcPts val="0"/>
              </a:spcBef>
              <a:spcAft>
                <a:spcPts val="0"/>
              </a:spcAft>
              <a:buClr>
                <a:srgbClr val="0070C0"/>
              </a:buClr>
              <a:buSzPts val="3600"/>
              <a:buNone/>
            </a:pPr>
            <a:r>
              <a:rPr lang="en-US" b="1" dirty="0">
                <a:solidFill>
                  <a:srgbClr val="0070C0"/>
                </a:solidFill>
                <a:latin typeface="Times New Roman" panose="02020603050405020304" pitchFamily="18" charset="0"/>
                <a:cs typeface="Times New Roman" panose="02020603050405020304" pitchFamily="18" charset="0"/>
              </a:rPr>
              <a:t>Videos</a:t>
            </a:r>
            <a:r>
              <a:rPr lang="en-US" dirty="0">
                <a:solidFill>
                  <a:srgbClr val="0070C0"/>
                </a:solidFill>
                <a:latin typeface="Times New Roman" panose="02020603050405020304" pitchFamily="18" charset="0"/>
                <a:cs typeface="Times New Roman" panose="02020603050405020304" pitchFamily="18" charset="0"/>
              </a:rPr>
              <a:t>- Instructors create their own videos on their lab equipment to accelerate student learning.  These are screen cams, showing how to use software such as </a:t>
            </a:r>
            <a:r>
              <a:rPr lang="en-US" dirty="0" err="1">
                <a:solidFill>
                  <a:srgbClr val="0070C0"/>
                </a:solidFill>
                <a:latin typeface="Times New Roman" panose="02020603050405020304" pitchFamily="18" charset="0"/>
                <a:cs typeface="Times New Roman" panose="02020603050405020304" pitchFamily="18" charset="0"/>
              </a:rPr>
              <a:t>RSLinx</a:t>
            </a:r>
            <a:r>
              <a:rPr lang="en-US" dirty="0">
                <a:solidFill>
                  <a:srgbClr val="0070C0"/>
                </a:solidFill>
                <a:latin typeface="Times New Roman" panose="02020603050405020304" pitchFamily="18" charset="0"/>
                <a:cs typeface="Times New Roman" panose="02020603050405020304" pitchFamily="18" charset="0"/>
              </a:rPr>
              <a:t> and Logix Designer, and also videos explaining how equipment works.</a:t>
            </a:r>
          </a:p>
          <a:p>
            <a:pPr marL="342900" lvl="1" indent="0" algn="l" rtl="0">
              <a:lnSpc>
                <a:spcPct val="80000"/>
              </a:lnSpc>
              <a:spcBef>
                <a:spcPts val="0"/>
              </a:spcBef>
              <a:spcAft>
                <a:spcPts val="0"/>
              </a:spcAft>
              <a:buClr>
                <a:srgbClr val="0070C0"/>
              </a:buClr>
              <a:buSzPts val="3600"/>
              <a:buNone/>
            </a:pPr>
            <a:endParaRPr lang="en-US" dirty="0">
              <a:solidFill>
                <a:srgbClr val="0070C0"/>
              </a:solidFill>
              <a:latin typeface="Times New Roman" panose="02020603050405020304" pitchFamily="18" charset="0"/>
              <a:cs typeface="Times New Roman" panose="02020603050405020304" pitchFamily="18" charset="0"/>
            </a:endParaRPr>
          </a:p>
          <a:p>
            <a:pPr marL="342900" lvl="1" indent="0" algn="l" rtl="0">
              <a:lnSpc>
                <a:spcPct val="80000"/>
              </a:lnSpc>
              <a:spcBef>
                <a:spcPts val="0"/>
              </a:spcBef>
              <a:spcAft>
                <a:spcPts val="0"/>
              </a:spcAft>
              <a:buClr>
                <a:srgbClr val="0070C0"/>
              </a:buClr>
              <a:buSzPts val="3600"/>
              <a:buNone/>
            </a:pPr>
            <a:r>
              <a:rPr lang="en-US" b="1" dirty="0">
                <a:solidFill>
                  <a:srgbClr val="0070C0"/>
                </a:solidFill>
                <a:latin typeface="Times New Roman" panose="02020603050405020304" pitchFamily="18" charset="0"/>
                <a:cs typeface="Times New Roman" panose="02020603050405020304" pitchFamily="18" charset="0"/>
              </a:rPr>
              <a:t>Simulations</a:t>
            </a:r>
            <a:r>
              <a:rPr lang="en-US" dirty="0">
                <a:solidFill>
                  <a:srgbClr val="0070C0"/>
                </a:solidFill>
                <a:latin typeface="Times New Roman" panose="02020603050405020304" pitchFamily="18" charset="0"/>
                <a:cs typeface="Times New Roman" panose="02020603050405020304" pitchFamily="18" charset="0"/>
              </a:rPr>
              <a:t>: Simulation software is used to have students do a similar lab in an online simulated environment, as they will in the hands-on lab.</a:t>
            </a:r>
          </a:p>
          <a:p>
            <a:pPr marL="342900" lvl="1" indent="0" algn="l" rtl="0">
              <a:lnSpc>
                <a:spcPct val="80000"/>
              </a:lnSpc>
              <a:spcBef>
                <a:spcPts val="0"/>
              </a:spcBef>
              <a:spcAft>
                <a:spcPts val="0"/>
              </a:spcAft>
              <a:buClr>
                <a:srgbClr val="0070C0"/>
              </a:buClr>
              <a:buSzPts val="3600"/>
              <a:buNone/>
            </a:pPr>
            <a:endParaRPr lang="en-US" dirty="0">
              <a:solidFill>
                <a:srgbClr val="0070C0"/>
              </a:solidFill>
              <a:latin typeface="Times New Roman" panose="02020603050405020304" pitchFamily="18" charset="0"/>
              <a:cs typeface="Times New Roman" panose="02020603050405020304" pitchFamily="18" charset="0"/>
            </a:endParaRPr>
          </a:p>
          <a:p>
            <a:pPr marL="342900" lvl="1" indent="0" algn="l" rtl="0">
              <a:lnSpc>
                <a:spcPct val="80000"/>
              </a:lnSpc>
              <a:spcBef>
                <a:spcPts val="0"/>
              </a:spcBef>
              <a:spcAft>
                <a:spcPts val="0"/>
              </a:spcAft>
              <a:buClr>
                <a:srgbClr val="0070C0"/>
              </a:buClr>
              <a:buSzPts val="3600"/>
              <a:buNone/>
            </a:pPr>
            <a:r>
              <a:rPr lang="en-US" b="1" dirty="0">
                <a:solidFill>
                  <a:srgbClr val="0070C0"/>
                </a:solidFill>
                <a:latin typeface="Times New Roman" panose="02020603050405020304" pitchFamily="18" charset="0"/>
                <a:cs typeface="Times New Roman" panose="02020603050405020304" pitchFamily="18" charset="0"/>
              </a:rPr>
              <a:t>Hands-On Labs </a:t>
            </a:r>
            <a:r>
              <a:rPr lang="en-US" dirty="0">
                <a:solidFill>
                  <a:srgbClr val="0070C0"/>
                </a:solidFill>
                <a:latin typeface="Times New Roman" panose="02020603050405020304" pitchFamily="18" charset="0"/>
                <a:cs typeface="Times New Roman" panose="02020603050405020304" pitchFamily="18" charset="0"/>
              </a:rPr>
              <a:t>are created to guide the student learning path.</a:t>
            </a:r>
          </a:p>
          <a:p>
            <a:pPr marL="342900" lvl="1" indent="0" algn="l" rtl="0">
              <a:lnSpc>
                <a:spcPct val="80000"/>
              </a:lnSpc>
              <a:spcBef>
                <a:spcPts val="0"/>
              </a:spcBef>
              <a:spcAft>
                <a:spcPts val="0"/>
              </a:spcAft>
              <a:buClr>
                <a:srgbClr val="0070C0"/>
              </a:buClr>
              <a:buSzPts val="3600"/>
              <a:buNone/>
            </a:pPr>
            <a:endParaRPr lang="en-US" dirty="0">
              <a:solidFill>
                <a:srgbClr val="0070C0"/>
              </a:solidFill>
              <a:latin typeface="Times New Roman" panose="02020603050405020304" pitchFamily="18" charset="0"/>
              <a:cs typeface="Times New Roman" panose="02020603050405020304" pitchFamily="18" charset="0"/>
            </a:endParaRPr>
          </a:p>
          <a:p>
            <a:pPr marL="342900" lvl="1" indent="0" algn="l" rtl="0">
              <a:lnSpc>
                <a:spcPct val="80000"/>
              </a:lnSpc>
              <a:spcBef>
                <a:spcPts val="0"/>
              </a:spcBef>
              <a:spcAft>
                <a:spcPts val="0"/>
              </a:spcAft>
              <a:buClr>
                <a:srgbClr val="0070C0"/>
              </a:buClr>
              <a:buSzPts val="3600"/>
              <a:buNone/>
            </a:pPr>
            <a:r>
              <a:rPr lang="en-US" b="1" dirty="0">
                <a:solidFill>
                  <a:srgbClr val="0070C0"/>
                </a:solidFill>
                <a:latin typeface="Times New Roman" panose="02020603050405020304" pitchFamily="18" charset="0"/>
                <a:cs typeface="Times New Roman" panose="02020603050405020304" pitchFamily="18" charset="0"/>
              </a:rPr>
              <a:t>Focused PDF Documents</a:t>
            </a:r>
            <a:r>
              <a:rPr lang="en-US" dirty="0">
                <a:solidFill>
                  <a:srgbClr val="0070C0"/>
                </a:solidFill>
                <a:latin typeface="Times New Roman" panose="02020603050405020304" pitchFamily="18" charset="0"/>
                <a:cs typeface="Times New Roman" panose="02020603050405020304" pitchFamily="18" charset="0"/>
              </a:rPr>
              <a:t>: These are created by faculty to explain something to the students that the textbook does not do.  This can be more specific to the equipment in the labs.</a:t>
            </a:r>
          </a:p>
          <a:p>
            <a:pPr marL="342900" lvl="1" indent="0" algn="l" rtl="0">
              <a:lnSpc>
                <a:spcPct val="80000"/>
              </a:lnSpc>
              <a:spcBef>
                <a:spcPts val="0"/>
              </a:spcBef>
              <a:spcAft>
                <a:spcPts val="0"/>
              </a:spcAft>
              <a:buClr>
                <a:srgbClr val="0070C0"/>
              </a:buClr>
              <a:buSzPts val="3600"/>
              <a:buNone/>
            </a:pPr>
            <a:endParaRPr dirty="0">
              <a:solidFill>
                <a:srgbClr val="0070C0"/>
              </a:solidFill>
              <a:latin typeface="Times New Roman" panose="02020603050405020304" pitchFamily="18" charset="0"/>
              <a:cs typeface="Times New Roman" panose="02020603050405020304" pitchFamily="18" charset="0"/>
            </a:endParaRPr>
          </a:p>
          <a:p>
            <a:pPr marL="685800" lvl="1" indent="-342900" algn="l" rtl="0">
              <a:lnSpc>
                <a:spcPct val="80000"/>
              </a:lnSpc>
              <a:spcBef>
                <a:spcPts val="0"/>
              </a:spcBef>
              <a:spcAft>
                <a:spcPts val="0"/>
              </a:spcAft>
              <a:buClr>
                <a:srgbClr val="0070C0"/>
              </a:buClr>
              <a:buSzPts val="3600"/>
              <a:buChar char="•"/>
            </a:pP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294" name="Google Shape;294;g5cbcf68ca2_0_2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95" name="Google Shape;295;g5cbcf68ca2_0_21"/>
          <p:cNvPicPr preferRelativeResize="0"/>
          <p:nvPr/>
        </p:nvPicPr>
        <p:blipFill rotWithShape="1">
          <a:blip r:embed="rId4">
            <a:alphaModFix/>
          </a:blip>
          <a:srcRect/>
          <a:stretch/>
        </p:blipFill>
        <p:spPr>
          <a:xfrm>
            <a:off x="41563" y="51954"/>
            <a:ext cx="3065317" cy="658396"/>
          </a:xfrm>
          <a:prstGeom prst="rect">
            <a:avLst/>
          </a:prstGeom>
          <a:noFill/>
          <a:ln>
            <a:noFill/>
          </a:ln>
        </p:spPr>
      </p:pic>
    </p:spTree>
    <p:extLst>
      <p:ext uri="{BB962C8B-B14F-4D97-AF65-F5344CB8AC3E}">
        <p14:creationId xmlns:p14="http://schemas.microsoft.com/office/powerpoint/2010/main" val="3264483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70" name="Google Shape;270;g5cbcf68ca2_0_7"/>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71" name="Google Shape;271;g5cbcf68ca2_0_7"/>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C8A9AB9D-40D1-5C82-1789-FE0A51FBBD7C}"/>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76D1E7A-73BD-171C-6564-6B4CB8D46258}"/>
              </a:ext>
            </a:extLst>
          </p:cNvPr>
          <p:cNvSpPr/>
          <p:nvPr/>
        </p:nvSpPr>
        <p:spPr>
          <a:xfrm>
            <a:off x="2748950" y="2036742"/>
            <a:ext cx="2346385" cy="40190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5E09579-C250-86F6-7F02-BC6CA37FED51}"/>
              </a:ext>
            </a:extLst>
          </p:cNvPr>
          <p:cNvSpPr txBox="1"/>
          <p:nvPr/>
        </p:nvSpPr>
        <p:spPr>
          <a:xfrm>
            <a:off x="3048000" y="2048244"/>
            <a:ext cx="1369286" cy="1631216"/>
          </a:xfrm>
          <a:prstGeom prst="rect">
            <a:avLst/>
          </a:prstGeom>
          <a:noFill/>
        </p:spPr>
        <p:txBody>
          <a:bodyPr wrap="none" rtlCol="0">
            <a:spAutoFit/>
          </a:bodyPr>
          <a:lstStyle/>
          <a:p>
            <a:r>
              <a:rPr lang="en-US" sz="2000" dirty="0">
                <a:solidFill>
                  <a:srgbClr val="C00000"/>
                </a:solidFill>
              </a:rPr>
              <a:t>*Readings</a:t>
            </a:r>
          </a:p>
          <a:p>
            <a:r>
              <a:rPr lang="en-US" sz="2000" dirty="0">
                <a:solidFill>
                  <a:srgbClr val="C00000"/>
                </a:solidFill>
              </a:rPr>
              <a:t>*Videos</a:t>
            </a:r>
          </a:p>
          <a:p>
            <a:r>
              <a:rPr lang="en-US" sz="2000" dirty="0">
                <a:solidFill>
                  <a:srgbClr val="C00000"/>
                </a:solidFill>
              </a:rPr>
              <a:t>*PDFs</a:t>
            </a:r>
          </a:p>
          <a:p>
            <a:r>
              <a:rPr lang="en-US" sz="2000" dirty="0">
                <a:solidFill>
                  <a:srgbClr val="C00000"/>
                </a:solidFill>
              </a:rPr>
              <a:t>*</a:t>
            </a:r>
            <a:r>
              <a:rPr lang="en-US" sz="2000" dirty="0" err="1">
                <a:solidFill>
                  <a:srgbClr val="C00000"/>
                </a:solidFill>
              </a:rPr>
              <a:t>Lec</a:t>
            </a:r>
            <a:r>
              <a:rPr lang="en-US" sz="2000" dirty="0">
                <a:solidFill>
                  <a:srgbClr val="C00000"/>
                </a:solidFill>
              </a:rPr>
              <a:t> Cap</a:t>
            </a:r>
          </a:p>
          <a:p>
            <a:r>
              <a:rPr lang="en-US" sz="2000" dirty="0">
                <a:solidFill>
                  <a:srgbClr val="C00000"/>
                </a:solidFill>
              </a:rPr>
              <a:t>*Objects</a:t>
            </a:r>
          </a:p>
        </p:txBody>
      </p:sp>
      <p:sp>
        <p:nvSpPr>
          <p:cNvPr id="13" name="TextBox 12">
            <a:extLst>
              <a:ext uri="{FF2B5EF4-FFF2-40B4-BE49-F238E27FC236}">
                <a16:creationId xmlns:a16="http://schemas.microsoft.com/office/drawing/2014/main" id="{4DD27DAE-030B-E720-FF3A-D62761E0DEC9}"/>
              </a:ext>
            </a:extLst>
          </p:cNvPr>
          <p:cNvSpPr txBox="1"/>
          <p:nvPr/>
        </p:nvSpPr>
        <p:spPr>
          <a:xfrm>
            <a:off x="3047999" y="5017698"/>
            <a:ext cx="1966823" cy="1015663"/>
          </a:xfrm>
          <a:prstGeom prst="rect">
            <a:avLst/>
          </a:prstGeom>
          <a:noFill/>
        </p:spPr>
        <p:txBody>
          <a:bodyPr wrap="square" rtlCol="0">
            <a:spAutoFit/>
          </a:bodyPr>
          <a:lstStyle/>
          <a:p>
            <a:r>
              <a:rPr lang="en-US" sz="2000" dirty="0">
                <a:solidFill>
                  <a:srgbClr val="C00000"/>
                </a:solidFill>
              </a:rPr>
              <a:t>*Lab Exercises</a:t>
            </a:r>
          </a:p>
          <a:p>
            <a:r>
              <a:rPr lang="en-US" sz="2000" dirty="0">
                <a:solidFill>
                  <a:srgbClr val="C00000"/>
                </a:solidFill>
              </a:rPr>
              <a:t>*Simulations</a:t>
            </a:r>
          </a:p>
          <a:p>
            <a:r>
              <a:rPr lang="en-US" sz="2000" dirty="0">
                <a:solidFill>
                  <a:srgbClr val="C00000"/>
                </a:solidFill>
              </a:rPr>
              <a:t>*Performance</a:t>
            </a:r>
          </a:p>
        </p:txBody>
      </p:sp>
      <p:sp>
        <p:nvSpPr>
          <p:cNvPr id="14" name="TextBox 13">
            <a:extLst>
              <a:ext uri="{FF2B5EF4-FFF2-40B4-BE49-F238E27FC236}">
                <a16:creationId xmlns:a16="http://schemas.microsoft.com/office/drawing/2014/main" id="{8CCDD2CF-D096-38FD-22C7-DF89DBADFADE}"/>
              </a:ext>
            </a:extLst>
          </p:cNvPr>
          <p:cNvSpPr txBox="1"/>
          <p:nvPr/>
        </p:nvSpPr>
        <p:spPr>
          <a:xfrm>
            <a:off x="3047999" y="3774158"/>
            <a:ext cx="1857555" cy="1015663"/>
          </a:xfrm>
          <a:prstGeom prst="rect">
            <a:avLst/>
          </a:prstGeom>
          <a:noFill/>
        </p:spPr>
        <p:txBody>
          <a:bodyPr wrap="square" rtlCol="0">
            <a:spAutoFit/>
          </a:bodyPr>
          <a:lstStyle/>
          <a:p>
            <a:r>
              <a:rPr lang="en-US" sz="2000" dirty="0">
                <a:solidFill>
                  <a:srgbClr val="C00000"/>
                </a:solidFill>
              </a:rPr>
              <a:t>*Study Guide</a:t>
            </a:r>
          </a:p>
          <a:p>
            <a:r>
              <a:rPr lang="en-US" sz="2000" dirty="0">
                <a:solidFill>
                  <a:srgbClr val="C00000"/>
                </a:solidFill>
              </a:rPr>
              <a:t>*Practice Quiz</a:t>
            </a:r>
          </a:p>
          <a:p>
            <a:r>
              <a:rPr lang="en-US" sz="2000" dirty="0">
                <a:solidFill>
                  <a:srgbClr val="C00000"/>
                </a:solidFill>
              </a:rPr>
              <a:t>*KAAs</a:t>
            </a:r>
          </a:p>
        </p:txBody>
      </p:sp>
      <p:sp>
        <p:nvSpPr>
          <p:cNvPr id="15" name="TextBox 14">
            <a:extLst>
              <a:ext uri="{FF2B5EF4-FFF2-40B4-BE49-F238E27FC236}">
                <a16:creationId xmlns:a16="http://schemas.microsoft.com/office/drawing/2014/main" id="{F98413CC-1808-4918-DB55-0B3E2AD43275}"/>
              </a:ext>
            </a:extLst>
          </p:cNvPr>
          <p:cNvSpPr txBox="1"/>
          <p:nvPr/>
        </p:nvSpPr>
        <p:spPr>
          <a:xfrm>
            <a:off x="3129884" y="1642383"/>
            <a:ext cx="1653017" cy="400110"/>
          </a:xfrm>
          <a:prstGeom prst="rect">
            <a:avLst/>
          </a:prstGeom>
          <a:noFill/>
        </p:spPr>
        <p:txBody>
          <a:bodyPr wrap="none" rtlCol="0">
            <a:spAutoFit/>
          </a:bodyPr>
          <a:lstStyle/>
          <a:p>
            <a:r>
              <a:rPr lang="en-US" sz="2000" dirty="0">
                <a:solidFill>
                  <a:srgbClr val="C00000"/>
                </a:solidFill>
              </a:rPr>
              <a:t>LMS Canvas</a:t>
            </a:r>
          </a:p>
        </p:txBody>
      </p:sp>
      <p:grpSp>
        <p:nvGrpSpPr>
          <p:cNvPr id="12" name="Group 11">
            <a:extLst>
              <a:ext uri="{FF2B5EF4-FFF2-40B4-BE49-F238E27FC236}">
                <a16:creationId xmlns:a16="http://schemas.microsoft.com/office/drawing/2014/main" id="{434B8D2C-2625-23B5-420E-912682DE1778}"/>
              </a:ext>
            </a:extLst>
          </p:cNvPr>
          <p:cNvGrpSpPr/>
          <p:nvPr/>
        </p:nvGrpSpPr>
        <p:grpSpPr>
          <a:xfrm>
            <a:off x="1406103" y="2605918"/>
            <a:ext cx="1293962" cy="318751"/>
            <a:chOff x="6193766" y="3110249"/>
            <a:chExt cx="1293962" cy="318751"/>
          </a:xfrm>
        </p:grpSpPr>
        <p:cxnSp>
          <p:nvCxnSpPr>
            <p:cNvPr id="10" name="Straight Arrow Connector 9">
              <a:extLst>
                <a:ext uri="{FF2B5EF4-FFF2-40B4-BE49-F238E27FC236}">
                  <a16:creationId xmlns:a16="http://schemas.microsoft.com/office/drawing/2014/main" id="{2D301321-D2CB-7CD1-B33D-D5525869C1AF}"/>
                </a:ext>
              </a:extLst>
            </p:cNvPr>
            <p:cNvCxnSpPr/>
            <p:nvPr/>
          </p:nvCxnSpPr>
          <p:spPr>
            <a:xfrm>
              <a:off x="6193766" y="3429000"/>
              <a:ext cx="129396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294AC7F-89F0-23B3-0501-026FC141E5F3}"/>
                </a:ext>
              </a:extLst>
            </p:cNvPr>
            <p:cNvSpPr txBox="1"/>
            <p:nvPr/>
          </p:nvSpPr>
          <p:spPr>
            <a:xfrm>
              <a:off x="6268529" y="3110249"/>
              <a:ext cx="998991" cy="307777"/>
            </a:xfrm>
            <a:prstGeom prst="rect">
              <a:avLst/>
            </a:prstGeom>
            <a:noFill/>
          </p:spPr>
          <p:txBody>
            <a:bodyPr wrap="none" rtlCol="0">
              <a:spAutoFit/>
            </a:bodyPr>
            <a:lstStyle/>
            <a:p>
              <a:r>
                <a:rPr lang="en-US" b="1" dirty="0">
                  <a:solidFill>
                    <a:srgbClr val="C00000"/>
                  </a:solidFill>
                </a:rPr>
                <a:t>Student 1</a:t>
              </a:r>
            </a:p>
          </p:txBody>
        </p:sp>
      </p:grpSp>
      <p:grpSp>
        <p:nvGrpSpPr>
          <p:cNvPr id="22" name="Group 21">
            <a:extLst>
              <a:ext uri="{FF2B5EF4-FFF2-40B4-BE49-F238E27FC236}">
                <a16:creationId xmlns:a16="http://schemas.microsoft.com/office/drawing/2014/main" id="{C0EE6E24-7092-B1EB-3739-933D68D84CEB}"/>
              </a:ext>
            </a:extLst>
          </p:cNvPr>
          <p:cNvGrpSpPr/>
          <p:nvPr/>
        </p:nvGrpSpPr>
        <p:grpSpPr>
          <a:xfrm>
            <a:off x="1417177" y="3306573"/>
            <a:ext cx="1293962" cy="318751"/>
            <a:chOff x="6193766" y="3110249"/>
            <a:chExt cx="1293962" cy="318751"/>
          </a:xfrm>
        </p:grpSpPr>
        <p:cxnSp>
          <p:nvCxnSpPr>
            <p:cNvPr id="23" name="Straight Arrow Connector 22">
              <a:extLst>
                <a:ext uri="{FF2B5EF4-FFF2-40B4-BE49-F238E27FC236}">
                  <a16:creationId xmlns:a16="http://schemas.microsoft.com/office/drawing/2014/main" id="{99497FBD-E560-6D99-5E48-B5F7DC67087F}"/>
                </a:ext>
              </a:extLst>
            </p:cNvPr>
            <p:cNvCxnSpPr/>
            <p:nvPr/>
          </p:nvCxnSpPr>
          <p:spPr>
            <a:xfrm>
              <a:off x="6193766" y="3429000"/>
              <a:ext cx="129396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1D3837D-EF29-4CDD-A22B-5DB611DA0FA0}"/>
                </a:ext>
              </a:extLst>
            </p:cNvPr>
            <p:cNvSpPr txBox="1"/>
            <p:nvPr/>
          </p:nvSpPr>
          <p:spPr>
            <a:xfrm>
              <a:off x="6268529" y="3110249"/>
              <a:ext cx="998991" cy="307777"/>
            </a:xfrm>
            <a:prstGeom prst="rect">
              <a:avLst/>
            </a:prstGeom>
            <a:noFill/>
          </p:spPr>
          <p:txBody>
            <a:bodyPr wrap="none" rtlCol="0">
              <a:spAutoFit/>
            </a:bodyPr>
            <a:lstStyle/>
            <a:p>
              <a:r>
                <a:rPr lang="en-US" b="1" dirty="0">
                  <a:solidFill>
                    <a:srgbClr val="C00000"/>
                  </a:solidFill>
                </a:rPr>
                <a:t>Student 2</a:t>
              </a:r>
            </a:p>
          </p:txBody>
        </p:sp>
      </p:grpSp>
      <p:grpSp>
        <p:nvGrpSpPr>
          <p:cNvPr id="25" name="Group 24">
            <a:extLst>
              <a:ext uri="{FF2B5EF4-FFF2-40B4-BE49-F238E27FC236}">
                <a16:creationId xmlns:a16="http://schemas.microsoft.com/office/drawing/2014/main" id="{CDD55B1A-3636-03D1-375C-D659D007FBB9}"/>
              </a:ext>
            </a:extLst>
          </p:cNvPr>
          <p:cNvGrpSpPr/>
          <p:nvPr/>
        </p:nvGrpSpPr>
        <p:grpSpPr>
          <a:xfrm>
            <a:off x="1406103" y="3996253"/>
            <a:ext cx="1293962" cy="318751"/>
            <a:chOff x="6193766" y="3110249"/>
            <a:chExt cx="1293962" cy="318751"/>
          </a:xfrm>
        </p:grpSpPr>
        <p:cxnSp>
          <p:nvCxnSpPr>
            <p:cNvPr id="26" name="Straight Arrow Connector 25">
              <a:extLst>
                <a:ext uri="{FF2B5EF4-FFF2-40B4-BE49-F238E27FC236}">
                  <a16:creationId xmlns:a16="http://schemas.microsoft.com/office/drawing/2014/main" id="{866D2C60-0836-CFC8-DD30-FE10559C301F}"/>
                </a:ext>
              </a:extLst>
            </p:cNvPr>
            <p:cNvCxnSpPr/>
            <p:nvPr/>
          </p:nvCxnSpPr>
          <p:spPr>
            <a:xfrm>
              <a:off x="6193766" y="3429000"/>
              <a:ext cx="129396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D748600-45CF-5201-A879-EDFA8A980357}"/>
                </a:ext>
              </a:extLst>
            </p:cNvPr>
            <p:cNvSpPr txBox="1"/>
            <p:nvPr/>
          </p:nvSpPr>
          <p:spPr>
            <a:xfrm>
              <a:off x="6268529" y="3110249"/>
              <a:ext cx="998991" cy="307777"/>
            </a:xfrm>
            <a:prstGeom prst="rect">
              <a:avLst/>
            </a:prstGeom>
            <a:noFill/>
          </p:spPr>
          <p:txBody>
            <a:bodyPr wrap="none" rtlCol="0">
              <a:spAutoFit/>
            </a:bodyPr>
            <a:lstStyle/>
            <a:p>
              <a:r>
                <a:rPr lang="en-US" b="1" dirty="0">
                  <a:solidFill>
                    <a:srgbClr val="C00000"/>
                  </a:solidFill>
                </a:rPr>
                <a:t>Student 3</a:t>
              </a:r>
            </a:p>
          </p:txBody>
        </p:sp>
      </p:grpSp>
      <p:grpSp>
        <p:nvGrpSpPr>
          <p:cNvPr id="28" name="Group 27">
            <a:extLst>
              <a:ext uri="{FF2B5EF4-FFF2-40B4-BE49-F238E27FC236}">
                <a16:creationId xmlns:a16="http://schemas.microsoft.com/office/drawing/2014/main" id="{F24995F9-6560-E099-B52B-76DEFD17C56E}"/>
              </a:ext>
            </a:extLst>
          </p:cNvPr>
          <p:cNvGrpSpPr/>
          <p:nvPr/>
        </p:nvGrpSpPr>
        <p:grpSpPr>
          <a:xfrm>
            <a:off x="1406103" y="5252457"/>
            <a:ext cx="1293962" cy="318752"/>
            <a:chOff x="6193766" y="3110248"/>
            <a:chExt cx="1293962" cy="318752"/>
          </a:xfrm>
        </p:grpSpPr>
        <p:cxnSp>
          <p:nvCxnSpPr>
            <p:cNvPr id="29" name="Straight Arrow Connector 28">
              <a:extLst>
                <a:ext uri="{FF2B5EF4-FFF2-40B4-BE49-F238E27FC236}">
                  <a16:creationId xmlns:a16="http://schemas.microsoft.com/office/drawing/2014/main" id="{470ACB7B-584B-E11B-8B05-9CA44198D060}"/>
                </a:ext>
              </a:extLst>
            </p:cNvPr>
            <p:cNvCxnSpPr/>
            <p:nvPr/>
          </p:nvCxnSpPr>
          <p:spPr>
            <a:xfrm>
              <a:off x="6193766" y="3429000"/>
              <a:ext cx="129396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F6A674D-F245-8D1F-1C90-FB6CBC824987}"/>
                </a:ext>
              </a:extLst>
            </p:cNvPr>
            <p:cNvSpPr txBox="1"/>
            <p:nvPr/>
          </p:nvSpPr>
          <p:spPr>
            <a:xfrm>
              <a:off x="6388285" y="3110248"/>
              <a:ext cx="809837" cy="307777"/>
            </a:xfrm>
            <a:prstGeom prst="rect">
              <a:avLst/>
            </a:prstGeom>
            <a:noFill/>
          </p:spPr>
          <p:txBody>
            <a:bodyPr wrap="none" rtlCol="0">
              <a:spAutoFit/>
            </a:bodyPr>
            <a:lstStyle/>
            <a:p>
              <a:r>
                <a:rPr lang="en-US" b="1" dirty="0">
                  <a:solidFill>
                    <a:srgbClr val="C00000"/>
                  </a:solidFill>
                </a:rPr>
                <a:t>Faculty</a:t>
              </a:r>
            </a:p>
          </p:txBody>
        </p:sp>
      </p:grpSp>
      <p:sp>
        <p:nvSpPr>
          <p:cNvPr id="16" name="TextBox 15">
            <a:extLst>
              <a:ext uri="{FF2B5EF4-FFF2-40B4-BE49-F238E27FC236}">
                <a16:creationId xmlns:a16="http://schemas.microsoft.com/office/drawing/2014/main" id="{8153471C-26CE-27FE-1A7A-033FD603CBEB}"/>
              </a:ext>
            </a:extLst>
          </p:cNvPr>
          <p:cNvSpPr txBox="1"/>
          <p:nvPr/>
        </p:nvSpPr>
        <p:spPr>
          <a:xfrm>
            <a:off x="6274488" y="2188493"/>
            <a:ext cx="1736373" cy="369332"/>
          </a:xfrm>
          <a:prstGeom prst="rect">
            <a:avLst/>
          </a:prstGeom>
          <a:noFill/>
        </p:spPr>
        <p:txBody>
          <a:bodyPr wrap="none" rtlCol="0">
            <a:spAutoFit/>
          </a:bodyPr>
          <a:lstStyle/>
          <a:p>
            <a:r>
              <a:rPr lang="en-US" sz="1800" b="1" dirty="0">
                <a:solidFill>
                  <a:srgbClr val="C00000"/>
                </a:solidFill>
              </a:rPr>
              <a:t>Lab Exercises</a:t>
            </a:r>
          </a:p>
        </p:txBody>
      </p:sp>
      <p:sp>
        <p:nvSpPr>
          <p:cNvPr id="32" name="TextBox 31">
            <a:extLst>
              <a:ext uri="{FF2B5EF4-FFF2-40B4-BE49-F238E27FC236}">
                <a16:creationId xmlns:a16="http://schemas.microsoft.com/office/drawing/2014/main" id="{328F3215-B742-2CBB-0BDC-96FBA9366CEC}"/>
              </a:ext>
            </a:extLst>
          </p:cNvPr>
          <p:cNvSpPr txBox="1"/>
          <p:nvPr/>
        </p:nvSpPr>
        <p:spPr>
          <a:xfrm>
            <a:off x="8200434" y="2188493"/>
            <a:ext cx="2710999" cy="369332"/>
          </a:xfrm>
          <a:prstGeom prst="rect">
            <a:avLst/>
          </a:prstGeom>
          <a:noFill/>
        </p:spPr>
        <p:txBody>
          <a:bodyPr wrap="none" rtlCol="0">
            <a:spAutoFit/>
          </a:bodyPr>
          <a:lstStyle/>
          <a:p>
            <a:r>
              <a:rPr lang="en-US" sz="1800" b="1" dirty="0">
                <a:solidFill>
                  <a:srgbClr val="C00000"/>
                </a:solidFill>
              </a:rPr>
              <a:t>Hands-On Assessment</a:t>
            </a:r>
          </a:p>
        </p:txBody>
      </p:sp>
      <p:sp>
        <p:nvSpPr>
          <p:cNvPr id="33" name="TextBox 32">
            <a:extLst>
              <a:ext uri="{FF2B5EF4-FFF2-40B4-BE49-F238E27FC236}">
                <a16:creationId xmlns:a16="http://schemas.microsoft.com/office/drawing/2014/main" id="{C226BAA5-A206-8CEB-F8AA-71BD0E150E2B}"/>
              </a:ext>
            </a:extLst>
          </p:cNvPr>
          <p:cNvSpPr txBox="1"/>
          <p:nvPr/>
        </p:nvSpPr>
        <p:spPr>
          <a:xfrm>
            <a:off x="6927427" y="1765539"/>
            <a:ext cx="2634054" cy="369332"/>
          </a:xfrm>
          <a:prstGeom prst="rect">
            <a:avLst/>
          </a:prstGeom>
          <a:noFill/>
        </p:spPr>
        <p:txBody>
          <a:bodyPr wrap="none" rtlCol="0">
            <a:spAutoFit/>
          </a:bodyPr>
          <a:lstStyle/>
          <a:p>
            <a:r>
              <a:rPr lang="en-US" sz="1800" b="1" i="1" u="sng" dirty="0">
                <a:solidFill>
                  <a:srgbClr val="C00000"/>
                </a:solidFill>
              </a:rPr>
              <a:t>On-campus class time</a:t>
            </a:r>
          </a:p>
        </p:txBody>
      </p:sp>
      <p:sp>
        <p:nvSpPr>
          <p:cNvPr id="34" name="TextBox 33">
            <a:extLst>
              <a:ext uri="{FF2B5EF4-FFF2-40B4-BE49-F238E27FC236}">
                <a16:creationId xmlns:a16="http://schemas.microsoft.com/office/drawing/2014/main" id="{37E5B5D1-F219-C527-0D5E-EFC524F24952}"/>
              </a:ext>
            </a:extLst>
          </p:cNvPr>
          <p:cNvSpPr txBox="1"/>
          <p:nvPr/>
        </p:nvSpPr>
        <p:spPr>
          <a:xfrm>
            <a:off x="1684646" y="6374419"/>
            <a:ext cx="4095993" cy="369332"/>
          </a:xfrm>
          <a:prstGeom prst="rect">
            <a:avLst/>
          </a:prstGeom>
          <a:noFill/>
        </p:spPr>
        <p:txBody>
          <a:bodyPr wrap="none" rtlCol="0">
            <a:spAutoFit/>
          </a:bodyPr>
          <a:lstStyle/>
          <a:p>
            <a:r>
              <a:rPr lang="en-US" sz="1800" b="1" dirty="0">
                <a:solidFill>
                  <a:srgbClr val="C00000"/>
                </a:solidFill>
              </a:rPr>
              <a:t>Self-proctored Online Assessments</a:t>
            </a:r>
          </a:p>
        </p:txBody>
      </p:sp>
      <p:sp>
        <p:nvSpPr>
          <p:cNvPr id="35" name="TextBox 34">
            <a:extLst>
              <a:ext uri="{FF2B5EF4-FFF2-40B4-BE49-F238E27FC236}">
                <a16:creationId xmlns:a16="http://schemas.microsoft.com/office/drawing/2014/main" id="{CB6B2FB8-298B-9377-E50B-246E5A4AE551}"/>
              </a:ext>
            </a:extLst>
          </p:cNvPr>
          <p:cNvSpPr txBox="1"/>
          <p:nvPr/>
        </p:nvSpPr>
        <p:spPr>
          <a:xfrm>
            <a:off x="6293417" y="3101916"/>
            <a:ext cx="4480714" cy="369332"/>
          </a:xfrm>
          <a:prstGeom prst="rect">
            <a:avLst/>
          </a:prstGeom>
          <a:noFill/>
        </p:spPr>
        <p:txBody>
          <a:bodyPr wrap="none" rtlCol="0">
            <a:spAutoFit/>
          </a:bodyPr>
          <a:lstStyle/>
          <a:p>
            <a:r>
              <a:rPr lang="en-US" sz="1800" b="1" dirty="0">
                <a:solidFill>
                  <a:srgbClr val="C00000"/>
                </a:solidFill>
              </a:rPr>
              <a:t>Lab Packs sold in Bookstore (required)</a:t>
            </a:r>
          </a:p>
        </p:txBody>
      </p:sp>
      <p:sp>
        <p:nvSpPr>
          <p:cNvPr id="36" name="TextBox 35">
            <a:extLst>
              <a:ext uri="{FF2B5EF4-FFF2-40B4-BE49-F238E27FC236}">
                <a16:creationId xmlns:a16="http://schemas.microsoft.com/office/drawing/2014/main" id="{F8CED359-2B5D-D669-9E45-533791B23BDF}"/>
              </a:ext>
            </a:extLst>
          </p:cNvPr>
          <p:cNvSpPr txBox="1"/>
          <p:nvPr/>
        </p:nvSpPr>
        <p:spPr>
          <a:xfrm>
            <a:off x="6293417" y="4117432"/>
            <a:ext cx="3082895" cy="369332"/>
          </a:xfrm>
          <a:prstGeom prst="rect">
            <a:avLst/>
          </a:prstGeom>
          <a:noFill/>
        </p:spPr>
        <p:txBody>
          <a:bodyPr wrap="none" rtlCol="0">
            <a:spAutoFit/>
          </a:bodyPr>
          <a:lstStyle/>
          <a:p>
            <a:r>
              <a:rPr lang="en-US" sz="1800" b="1" dirty="0">
                <a:solidFill>
                  <a:srgbClr val="C00000"/>
                </a:solidFill>
              </a:rPr>
              <a:t>Faculty facilitates learning</a:t>
            </a:r>
          </a:p>
        </p:txBody>
      </p:sp>
      <p:sp>
        <p:nvSpPr>
          <p:cNvPr id="37" name="TextBox 36">
            <a:extLst>
              <a:ext uri="{FF2B5EF4-FFF2-40B4-BE49-F238E27FC236}">
                <a16:creationId xmlns:a16="http://schemas.microsoft.com/office/drawing/2014/main" id="{9AFC7BB0-7A04-C3B4-60A2-A98480DF541D}"/>
              </a:ext>
            </a:extLst>
          </p:cNvPr>
          <p:cNvSpPr txBox="1"/>
          <p:nvPr/>
        </p:nvSpPr>
        <p:spPr>
          <a:xfrm>
            <a:off x="6293417" y="5221679"/>
            <a:ext cx="4750018" cy="369332"/>
          </a:xfrm>
          <a:prstGeom prst="rect">
            <a:avLst/>
          </a:prstGeom>
          <a:noFill/>
        </p:spPr>
        <p:txBody>
          <a:bodyPr wrap="none" rtlCol="0">
            <a:spAutoFit/>
          </a:bodyPr>
          <a:lstStyle/>
          <a:p>
            <a:r>
              <a:rPr lang="en-US" sz="1800" b="1" dirty="0">
                <a:solidFill>
                  <a:srgbClr val="C00000"/>
                </a:solidFill>
              </a:rPr>
              <a:t>Faculty assesses student skill/knowledge</a:t>
            </a:r>
          </a:p>
        </p:txBody>
      </p:sp>
      <p:sp>
        <p:nvSpPr>
          <p:cNvPr id="38" name="TextBox 37">
            <a:extLst>
              <a:ext uri="{FF2B5EF4-FFF2-40B4-BE49-F238E27FC236}">
                <a16:creationId xmlns:a16="http://schemas.microsoft.com/office/drawing/2014/main" id="{7B270E7D-C5DC-5250-49BE-916B0AA4D99A}"/>
              </a:ext>
            </a:extLst>
          </p:cNvPr>
          <p:cNvSpPr txBox="1"/>
          <p:nvPr/>
        </p:nvSpPr>
        <p:spPr>
          <a:xfrm>
            <a:off x="2778646" y="1056113"/>
            <a:ext cx="7023076" cy="461665"/>
          </a:xfrm>
          <a:prstGeom prst="rect">
            <a:avLst/>
          </a:prstGeom>
          <a:noFill/>
        </p:spPr>
        <p:txBody>
          <a:bodyPr wrap="none" rtlCol="0">
            <a:spAutoFit/>
          </a:bodyPr>
          <a:lstStyle/>
          <a:p>
            <a:r>
              <a:rPr lang="en-US" sz="2400" b="1" dirty="0">
                <a:solidFill>
                  <a:srgbClr val="C00000"/>
                </a:solidFill>
              </a:rPr>
              <a:t>Competency-Based/Hybrid Instructional Model</a:t>
            </a:r>
          </a:p>
        </p:txBody>
      </p:sp>
    </p:spTree>
    <p:extLst>
      <p:ext uri="{BB962C8B-B14F-4D97-AF65-F5344CB8AC3E}">
        <p14:creationId xmlns:p14="http://schemas.microsoft.com/office/powerpoint/2010/main" val="415244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50EBE1-298E-51D4-37BD-F329B7E4259C}"/>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271;g5cbcf68ca2_0_7">
            <a:extLst>
              <a:ext uri="{FF2B5EF4-FFF2-40B4-BE49-F238E27FC236}">
                <a16:creationId xmlns:a16="http://schemas.microsoft.com/office/drawing/2014/main" id="{42FCB4E6-0CAE-3C1F-E5C7-D6415A84504B}"/>
              </a:ext>
            </a:extLst>
          </p:cNvPr>
          <p:cNvPicPr preferRelativeResize="0"/>
          <p:nvPr/>
        </p:nvPicPr>
        <p:blipFill rotWithShape="1">
          <a:blip r:embed="rId2">
            <a:alphaModFix/>
          </a:blip>
          <a:srcRect/>
          <a:stretch/>
        </p:blipFill>
        <p:spPr>
          <a:xfrm>
            <a:off x="41563" y="51954"/>
            <a:ext cx="3065317" cy="658396"/>
          </a:xfrm>
          <a:prstGeom prst="rect">
            <a:avLst/>
          </a:prstGeom>
          <a:noFill/>
          <a:ln>
            <a:noFill/>
          </a:ln>
        </p:spPr>
      </p:pic>
      <p:sp>
        <p:nvSpPr>
          <p:cNvPr id="205" name="TextBox 204">
            <a:extLst>
              <a:ext uri="{FF2B5EF4-FFF2-40B4-BE49-F238E27FC236}">
                <a16:creationId xmlns:a16="http://schemas.microsoft.com/office/drawing/2014/main" id="{4DB4DA84-32BB-6802-4A44-B2BC55137AF5}"/>
              </a:ext>
            </a:extLst>
          </p:cNvPr>
          <p:cNvSpPr txBox="1"/>
          <p:nvPr/>
        </p:nvSpPr>
        <p:spPr>
          <a:xfrm>
            <a:off x="3571534" y="64991"/>
            <a:ext cx="3595280" cy="584775"/>
          </a:xfrm>
          <a:prstGeom prst="rect">
            <a:avLst/>
          </a:prstGeom>
          <a:noFill/>
        </p:spPr>
        <p:txBody>
          <a:bodyPr wrap="none" rtlCol="0">
            <a:spAutoFit/>
          </a:bodyPr>
          <a:lstStyle/>
          <a:p>
            <a:r>
              <a:rPr lang="en-US" sz="3200" dirty="0">
                <a:solidFill>
                  <a:srgbClr val="0070C0"/>
                </a:solidFill>
              </a:rPr>
              <a:t>Assessment Models:</a:t>
            </a:r>
          </a:p>
        </p:txBody>
      </p:sp>
      <p:sp>
        <p:nvSpPr>
          <p:cNvPr id="3" name="TextBox 2">
            <a:extLst>
              <a:ext uri="{FF2B5EF4-FFF2-40B4-BE49-F238E27FC236}">
                <a16:creationId xmlns:a16="http://schemas.microsoft.com/office/drawing/2014/main" id="{B6F9177D-5323-EA20-B6BA-CED737595066}"/>
              </a:ext>
            </a:extLst>
          </p:cNvPr>
          <p:cNvSpPr txBox="1"/>
          <p:nvPr/>
        </p:nvSpPr>
        <p:spPr>
          <a:xfrm>
            <a:off x="6386642" y="1827931"/>
            <a:ext cx="877163" cy="338554"/>
          </a:xfrm>
          <a:prstGeom prst="rect">
            <a:avLst/>
          </a:prstGeom>
          <a:noFill/>
        </p:spPr>
        <p:txBody>
          <a:bodyPr wrap="none" rtlCol="0">
            <a:spAutoFit/>
          </a:bodyPr>
          <a:lstStyle/>
          <a:p>
            <a:r>
              <a:rPr lang="en-US" sz="1600" b="1" dirty="0">
                <a:solidFill>
                  <a:srgbClr val="C00000"/>
                </a:solidFill>
              </a:rPr>
              <a:t>M1 KAA</a:t>
            </a:r>
          </a:p>
        </p:txBody>
      </p:sp>
      <p:sp>
        <p:nvSpPr>
          <p:cNvPr id="9" name="TextBox 8">
            <a:extLst>
              <a:ext uri="{FF2B5EF4-FFF2-40B4-BE49-F238E27FC236}">
                <a16:creationId xmlns:a16="http://schemas.microsoft.com/office/drawing/2014/main" id="{8BE787A8-2C3D-EAE8-A897-C2F47BD1A5FE}"/>
              </a:ext>
            </a:extLst>
          </p:cNvPr>
          <p:cNvSpPr txBox="1"/>
          <p:nvPr/>
        </p:nvSpPr>
        <p:spPr>
          <a:xfrm>
            <a:off x="6386641" y="2111071"/>
            <a:ext cx="877163" cy="338554"/>
          </a:xfrm>
          <a:prstGeom prst="rect">
            <a:avLst/>
          </a:prstGeom>
          <a:noFill/>
        </p:spPr>
        <p:txBody>
          <a:bodyPr wrap="none" rtlCol="0">
            <a:spAutoFit/>
          </a:bodyPr>
          <a:lstStyle/>
          <a:p>
            <a:r>
              <a:rPr lang="en-US" sz="1600" b="1" dirty="0">
                <a:solidFill>
                  <a:srgbClr val="C00000"/>
                </a:solidFill>
              </a:rPr>
              <a:t>M2 KAA</a:t>
            </a:r>
          </a:p>
        </p:txBody>
      </p:sp>
      <p:sp>
        <p:nvSpPr>
          <p:cNvPr id="14" name="TextBox 13">
            <a:extLst>
              <a:ext uri="{FF2B5EF4-FFF2-40B4-BE49-F238E27FC236}">
                <a16:creationId xmlns:a16="http://schemas.microsoft.com/office/drawing/2014/main" id="{3369E991-5CF5-7AC0-7665-546C29D2D62D}"/>
              </a:ext>
            </a:extLst>
          </p:cNvPr>
          <p:cNvSpPr txBox="1"/>
          <p:nvPr/>
        </p:nvSpPr>
        <p:spPr>
          <a:xfrm>
            <a:off x="6386641" y="2394211"/>
            <a:ext cx="877163" cy="338554"/>
          </a:xfrm>
          <a:prstGeom prst="rect">
            <a:avLst/>
          </a:prstGeom>
          <a:noFill/>
        </p:spPr>
        <p:txBody>
          <a:bodyPr wrap="none" rtlCol="0">
            <a:spAutoFit/>
          </a:bodyPr>
          <a:lstStyle/>
          <a:p>
            <a:r>
              <a:rPr lang="en-US" sz="1600" b="1" dirty="0">
                <a:solidFill>
                  <a:srgbClr val="C00000"/>
                </a:solidFill>
              </a:rPr>
              <a:t>M3 KAA</a:t>
            </a:r>
          </a:p>
        </p:txBody>
      </p:sp>
      <p:sp>
        <p:nvSpPr>
          <p:cNvPr id="27" name="TextBox 26">
            <a:extLst>
              <a:ext uri="{FF2B5EF4-FFF2-40B4-BE49-F238E27FC236}">
                <a16:creationId xmlns:a16="http://schemas.microsoft.com/office/drawing/2014/main" id="{51D16D17-BA02-E994-5C37-FA1231DAFD1A}"/>
              </a:ext>
            </a:extLst>
          </p:cNvPr>
          <p:cNvSpPr txBox="1"/>
          <p:nvPr/>
        </p:nvSpPr>
        <p:spPr>
          <a:xfrm>
            <a:off x="6393236" y="2677351"/>
            <a:ext cx="877163" cy="338554"/>
          </a:xfrm>
          <a:prstGeom prst="rect">
            <a:avLst/>
          </a:prstGeom>
          <a:noFill/>
        </p:spPr>
        <p:txBody>
          <a:bodyPr wrap="none" rtlCol="0">
            <a:spAutoFit/>
          </a:bodyPr>
          <a:lstStyle/>
          <a:p>
            <a:r>
              <a:rPr lang="en-US" sz="1600" b="1" dirty="0">
                <a:solidFill>
                  <a:srgbClr val="C00000"/>
                </a:solidFill>
              </a:rPr>
              <a:t>M4 KAA</a:t>
            </a:r>
          </a:p>
        </p:txBody>
      </p:sp>
      <p:sp>
        <p:nvSpPr>
          <p:cNvPr id="32" name="TextBox 31">
            <a:extLst>
              <a:ext uri="{FF2B5EF4-FFF2-40B4-BE49-F238E27FC236}">
                <a16:creationId xmlns:a16="http://schemas.microsoft.com/office/drawing/2014/main" id="{12BDDF7B-E2A3-CFDA-74E2-58A8DB1C595D}"/>
              </a:ext>
            </a:extLst>
          </p:cNvPr>
          <p:cNvSpPr txBox="1"/>
          <p:nvPr/>
        </p:nvSpPr>
        <p:spPr>
          <a:xfrm>
            <a:off x="6393236" y="2960491"/>
            <a:ext cx="877163" cy="338554"/>
          </a:xfrm>
          <a:prstGeom prst="rect">
            <a:avLst/>
          </a:prstGeom>
          <a:noFill/>
        </p:spPr>
        <p:txBody>
          <a:bodyPr wrap="none" rtlCol="0">
            <a:spAutoFit/>
          </a:bodyPr>
          <a:lstStyle/>
          <a:p>
            <a:r>
              <a:rPr lang="en-US" sz="1600" b="1" dirty="0">
                <a:solidFill>
                  <a:srgbClr val="C00000"/>
                </a:solidFill>
              </a:rPr>
              <a:t>M5 KAA</a:t>
            </a:r>
          </a:p>
        </p:txBody>
      </p:sp>
      <p:sp>
        <p:nvSpPr>
          <p:cNvPr id="209" name="TextBox 208">
            <a:extLst>
              <a:ext uri="{FF2B5EF4-FFF2-40B4-BE49-F238E27FC236}">
                <a16:creationId xmlns:a16="http://schemas.microsoft.com/office/drawing/2014/main" id="{E0A324A8-BDFE-31B7-19DB-CEBEFA80F062}"/>
              </a:ext>
            </a:extLst>
          </p:cNvPr>
          <p:cNvSpPr txBox="1"/>
          <p:nvPr/>
        </p:nvSpPr>
        <p:spPr>
          <a:xfrm>
            <a:off x="6393236" y="3243631"/>
            <a:ext cx="877163" cy="338554"/>
          </a:xfrm>
          <a:prstGeom prst="rect">
            <a:avLst/>
          </a:prstGeom>
          <a:noFill/>
        </p:spPr>
        <p:txBody>
          <a:bodyPr wrap="none" rtlCol="0">
            <a:spAutoFit/>
          </a:bodyPr>
          <a:lstStyle/>
          <a:p>
            <a:r>
              <a:rPr lang="en-US" sz="1600" b="1" dirty="0">
                <a:solidFill>
                  <a:srgbClr val="C00000"/>
                </a:solidFill>
              </a:rPr>
              <a:t>M6 KAA</a:t>
            </a:r>
          </a:p>
        </p:txBody>
      </p:sp>
      <p:sp>
        <p:nvSpPr>
          <p:cNvPr id="214" name="TextBox 213">
            <a:extLst>
              <a:ext uri="{FF2B5EF4-FFF2-40B4-BE49-F238E27FC236}">
                <a16:creationId xmlns:a16="http://schemas.microsoft.com/office/drawing/2014/main" id="{61195F83-7611-75B8-AB84-DAAF016030AC}"/>
              </a:ext>
            </a:extLst>
          </p:cNvPr>
          <p:cNvSpPr txBox="1"/>
          <p:nvPr/>
        </p:nvSpPr>
        <p:spPr>
          <a:xfrm>
            <a:off x="6393236" y="3526771"/>
            <a:ext cx="877163" cy="338554"/>
          </a:xfrm>
          <a:prstGeom prst="rect">
            <a:avLst/>
          </a:prstGeom>
          <a:noFill/>
        </p:spPr>
        <p:txBody>
          <a:bodyPr wrap="none" rtlCol="0">
            <a:spAutoFit/>
          </a:bodyPr>
          <a:lstStyle/>
          <a:p>
            <a:r>
              <a:rPr lang="en-US" sz="1600" b="1" dirty="0">
                <a:solidFill>
                  <a:srgbClr val="C00000"/>
                </a:solidFill>
              </a:rPr>
              <a:t>M7 KAA</a:t>
            </a:r>
          </a:p>
        </p:txBody>
      </p:sp>
      <p:sp>
        <p:nvSpPr>
          <p:cNvPr id="219" name="TextBox 218">
            <a:extLst>
              <a:ext uri="{FF2B5EF4-FFF2-40B4-BE49-F238E27FC236}">
                <a16:creationId xmlns:a16="http://schemas.microsoft.com/office/drawing/2014/main" id="{7D86FAB3-C570-7F9A-2EEF-4BE2C0BCDCD3}"/>
              </a:ext>
            </a:extLst>
          </p:cNvPr>
          <p:cNvSpPr txBox="1"/>
          <p:nvPr/>
        </p:nvSpPr>
        <p:spPr>
          <a:xfrm>
            <a:off x="6393236" y="3809913"/>
            <a:ext cx="877163" cy="338554"/>
          </a:xfrm>
          <a:prstGeom prst="rect">
            <a:avLst/>
          </a:prstGeom>
          <a:noFill/>
        </p:spPr>
        <p:txBody>
          <a:bodyPr wrap="none" rtlCol="0">
            <a:spAutoFit/>
          </a:bodyPr>
          <a:lstStyle/>
          <a:p>
            <a:r>
              <a:rPr lang="en-US" sz="1600" b="1" dirty="0">
                <a:solidFill>
                  <a:srgbClr val="C00000"/>
                </a:solidFill>
              </a:rPr>
              <a:t>M8 KAA</a:t>
            </a:r>
          </a:p>
        </p:txBody>
      </p:sp>
      <p:sp>
        <p:nvSpPr>
          <p:cNvPr id="220" name="TextBox 219">
            <a:extLst>
              <a:ext uri="{FF2B5EF4-FFF2-40B4-BE49-F238E27FC236}">
                <a16:creationId xmlns:a16="http://schemas.microsoft.com/office/drawing/2014/main" id="{C28C40B0-6A3C-A503-6E8B-4E0AD6C8EE1E}"/>
              </a:ext>
            </a:extLst>
          </p:cNvPr>
          <p:cNvSpPr txBox="1"/>
          <p:nvPr/>
        </p:nvSpPr>
        <p:spPr>
          <a:xfrm>
            <a:off x="8357813" y="1874097"/>
            <a:ext cx="1441100" cy="584775"/>
          </a:xfrm>
          <a:prstGeom prst="rect">
            <a:avLst/>
          </a:prstGeom>
          <a:noFill/>
        </p:spPr>
        <p:txBody>
          <a:bodyPr wrap="none" rtlCol="0">
            <a:spAutoFit/>
          </a:bodyPr>
          <a:lstStyle/>
          <a:p>
            <a:pPr algn="ctr"/>
            <a:r>
              <a:rPr lang="en-US" sz="1600" b="1" dirty="0">
                <a:solidFill>
                  <a:srgbClr val="C00000"/>
                </a:solidFill>
              </a:rPr>
              <a:t>Performance</a:t>
            </a:r>
          </a:p>
          <a:p>
            <a:pPr algn="ctr"/>
            <a:r>
              <a:rPr lang="en-US" sz="1600" b="1" dirty="0">
                <a:solidFill>
                  <a:srgbClr val="C00000"/>
                </a:solidFill>
              </a:rPr>
              <a:t>Assessment #1</a:t>
            </a:r>
          </a:p>
        </p:txBody>
      </p:sp>
      <p:sp>
        <p:nvSpPr>
          <p:cNvPr id="224" name="TextBox 223">
            <a:extLst>
              <a:ext uri="{FF2B5EF4-FFF2-40B4-BE49-F238E27FC236}">
                <a16:creationId xmlns:a16="http://schemas.microsoft.com/office/drawing/2014/main" id="{567C71BD-9464-007E-E815-DF9538D06376}"/>
              </a:ext>
            </a:extLst>
          </p:cNvPr>
          <p:cNvSpPr txBox="1"/>
          <p:nvPr/>
        </p:nvSpPr>
        <p:spPr>
          <a:xfrm>
            <a:off x="8357813" y="2575795"/>
            <a:ext cx="1441100" cy="584775"/>
          </a:xfrm>
          <a:prstGeom prst="rect">
            <a:avLst/>
          </a:prstGeom>
          <a:noFill/>
        </p:spPr>
        <p:txBody>
          <a:bodyPr wrap="none" rtlCol="0">
            <a:spAutoFit/>
          </a:bodyPr>
          <a:lstStyle/>
          <a:p>
            <a:pPr algn="ctr"/>
            <a:r>
              <a:rPr lang="en-US" sz="1600" b="1" dirty="0">
                <a:solidFill>
                  <a:srgbClr val="C00000"/>
                </a:solidFill>
              </a:rPr>
              <a:t>Performance</a:t>
            </a:r>
          </a:p>
          <a:p>
            <a:pPr algn="ctr"/>
            <a:r>
              <a:rPr lang="en-US" sz="1600" b="1" dirty="0">
                <a:solidFill>
                  <a:srgbClr val="C00000"/>
                </a:solidFill>
              </a:rPr>
              <a:t>Assessment #2</a:t>
            </a:r>
          </a:p>
        </p:txBody>
      </p:sp>
      <p:sp>
        <p:nvSpPr>
          <p:cNvPr id="226" name="TextBox 225">
            <a:extLst>
              <a:ext uri="{FF2B5EF4-FFF2-40B4-BE49-F238E27FC236}">
                <a16:creationId xmlns:a16="http://schemas.microsoft.com/office/drawing/2014/main" id="{1BDA96C3-5E92-E9CB-DC65-5407C80BB970}"/>
              </a:ext>
            </a:extLst>
          </p:cNvPr>
          <p:cNvSpPr txBox="1"/>
          <p:nvPr/>
        </p:nvSpPr>
        <p:spPr>
          <a:xfrm>
            <a:off x="8357813" y="3277493"/>
            <a:ext cx="1441100" cy="584775"/>
          </a:xfrm>
          <a:prstGeom prst="rect">
            <a:avLst/>
          </a:prstGeom>
          <a:noFill/>
        </p:spPr>
        <p:txBody>
          <a:bodyPr wrap="none" rtlCol="0">
            <a:spAutoFit/>
          </a:bodyPr>
          <a:lstStyle/>
          <a:p>
            <a:pPr algn="ctr"/>
            <a:r>
              <a:rPr lang="en-US" sz="1600" b="1" dirty="0">
                <a:solidFill>
                  <a:srgbClr val="C00000"/>
                </a:solidFill>
              </a:rPr>
              <a:t>Performance</a:t>
            </a:r>
          </a:p>
          <a:p>
            <a:pPr algn="ctr"/>
            <a:r>
              <a:rPr lang="en-US" sz="1600" b="1" dirty="0">
                <a:solidFill>
                  <a:srgbClr val="C00000"/>
                </a:solidFill>
              </a:rPr>
              <a:t>Assessment #3</a:t>
            </a:r>
          </a:p>
        </p:txBody>
      </p:sp>
      <p:sp>
        <p:nvSpPr>
          <p:cNvPr id="228" name="TextBox 227">
            <a:extLst>
              <a:ext uri="{FF2B5EF4-FFF2-40B4-BE49-F238E27FC236}">
                <a16:creationId xmlns:a16="http://schemas.microsoft.com/office/drawing/2014/main" id="{DA97674C-3C10-E56B-59C5-57AA15340682}"/>
              </a:ext>
            </a:extLst>
          </p:cNvPr>
          <p:cNvSpPr txBox="1"/>
          <p:nvPr/>
        </p:nvSpPr>
        <p:spPr>
          <a:xfrm>
            <a:off x="8357813" y="3979190"/>
            <a:ext cx="1441100" cy="584775"/>
          </a:xfrm>
          <a:prstGeom prst="rect">
            <a:avLst/>
          </a:prstGeom>
          <a:noFill/>
        </p:spPr>
        <p:txBody>
          <a:bodyPr wrap="none" rtlCol="0">
            <a:spAutoFit/>
          </a:bodyPr>
          <a:lstStyle/>
          <a:p>
            <a:pPr algn="ctr"/>
            <a:r>
              <a:rPr lang="en-US" sz="1600" b="1" dirty="0">
                <a:solidFill>
                  <a:srgbClr val="C00000"/>
                </a:solidFill>
              </a:rPr>
              <a:t>Performance</a:t>
            </a:r>
          </a:p>
          <a:p>
            <a:pPr algn="ctr"/>
            <a:r>
              <a:rPr lang="en-US" sz="1600" b="1" dirty="0">
                <a:solidFill>
                  <a:srgbClr val="C00000"/>
                </a:solidFill>
              </a:rPr>
              <a:t>Assessment #4</a:t>
            </a:r>
          </a:p>
        </p:txBody>
      </p:sp>
      <p:sp>
        <p:nvSpPr>
          <p:cNvPr id="21" name="TextBox 20">
            <a:extLst>
              <a:ext uri="{FF2B5EF4-FFF2-40B4-BE49-F238E27FC236}">
                <a16:creationId xmlns:a16="http://schemas.microsoft.com/office/drawing/2014/main" id="{4AD96549-9A7D-670C-7B17-6634144379AF}"/>
              </a:ext>
            </a:extLst>
          </p:cNvPr>
          <p:cNvSpPr txBox="1"/>
          <p:nvPr/>
        </p:nvSpPr>
        <p:spPr>
          <a:xfrm>
            <a:off x="1144637" y="1498400"/>
            <a:ext cx="3124766" cy="369332"/>
          </a:xfrm>
          <a:prstGeom prst="rect">
            <a:avLst/>
          </a:prstGeom>
          <a:noFill/>
        </p:spPr>
        <p:txBody>
          <a:bodyPr wrap="none" rtlCol="0">
            <a:spAutoFit/>
          </a:bodyPr>
          <a:lstStyle/>
          <a:p>
            <a:pPr algn="ctr"/>
            <a:r>
              <a:rPr lang="en-US" b="1" u="sng" dirty="0">
                <a:solidFill>
                  <a:srgbClr val="C00000"/>
                </a:solidFill>
              </a:rPr>
              <a:t>Traditional Assessment Model</a:t>
            </a:r>
            <a:r>
              <a:rPr lang="en-US" b="1" dirty="0">
                <a:solidFill>
                  <a:srgbClr val="C00000"/>
                </a:solidFill>
              </a:rPr>
              <a:t>:</a:t>
            </a:r>
          </a:p>
        </p:txBody>
      </p:sp>
      <p:sp>
        <p:nvSpPr>
          <p:cNvPr id="23" name="TextBox 22">
            <a:extLst>
              <a:ext uri="{FF2B5EF4-FFF2-40B4-BE49-F238E27FC236}">
                <a16:creationId xmlns:a16="http://schemas.microsoft.com/office/drawing/2014/main" id="{F1CC9BCC-3530-9487-0465-817FA555D984}"/>
              </a:ext>
            </a:extLst>
          </p:cNvPr>
          <p:cNvSpPr txBox="1"/>
          <p:nvPr/>
        </p:nvSpPr>
        <p:spPr>
          <a:xfrm>
            <a:off x="6393236" y="1498400"/>
            <a:ext cx="3929154" cy="369332"/>
          </a:xfrm>
          <a:prstGeom prst="rect">
            <a:avLst/>
          </a:prstGeom>
          <a:noFill/>
        </p:spPr>
        <p:txBody>
          <a:bodyPr wrap="none" rtlCol="0">
            <a:spAutoFit/>
          </a:bodyPr>
          <a:lstStyle/>
          <a:p>
            <a:pPr algn="ctr"/>
            <a:r>
              <a:rPr lang="en-US" b="1" u="sng" dirty="0">
                <a:solidFill>
                  <a:srgbClr val="C00000"/>
                </a:solidFill>
              </a:rPr>
              <a:t>Competency-based Assessment Model</a:t>
            </a:r>
            <a:r>
              <a:rPr lang="en-US" b="1" dirty="0">
                <a:solidFill>
                  <a:srgbClr val="C00000"/>
                </a:solidFill>
              </a:rPr>
              <a:t>:</a:t>
            </a:r>
          </a:p>
        </p:txBody>
      </p:sp>
      <p:sp>
        <p:nvSpPr>
          <p:cNvPr id="25" name="TextBox 24">
            <a:extLst>
              <a:ext uri="{FF2B5EF4-FFF2-40B4-BE49-F238E27FC236}">
                <a16:creationId xmlns:a16="http://schemas.microsoft.com/office/drawing/2014/main" id="{E3A3C0E6-2E6F-2362-4C45-F6D3D58214E0}"/>
              </a:ext>
            </a:extLst>
          </p:cNvPr>
          <p:cNvSpPr txBox="1"/>
          <p:nvPr/>
        </p:nvSpPr>
        <p:spPr>
          <a:xfrm>
            <a:off x="1190101" y="1874097"/>
            <a:ext cx="773738" cy="338554"/>
          </a:xfrm>
          <a:prstGeom prst="rect">
            <a:avLst/>
          </a:prstGeom>
          <a:noFill/>
        </p:spPr>
        <p:txBody>
          <a:bodyPr wrap="none" rtlCol="0">
            <a:spAutoFit/>
          </a:bodyPr>
          <a:lstStyle/>
          <a:p>
            <a:r>
              <a:rPr lang="en-US" sz="1600" b="1" dirty="0">
                <a:solidFill>
                  <a:srgbClr val="C00000"/>
                </a:solidFill>
              </a:rPr>
              <a:t>Test #1</a:t>
            </a:r>
          </a:p>
        </p:txBody>
      </p:sp>
      <p:sp>
        <p:nvSpPr>
          <p:cNvPr id="36" name="TextBox 35">
            <a:extLst>
              <a:ext uri="{FF2B5EF4-FFF2-40B4-BE49-F238E27FC236}">
                <a16:creationId xmlns:a16="http://schemas.microsoft.com/office/drawing/2014/main" id="{0FEAA15F-3BCA-2A68-9DC9-B87C3A951C55}"/>
              </a:ext>
            </a:extLst>
          </p:cNvPr>
          <p:cNvSpPr txBox="1"/>
          <p:nvPr/>
        </p:nvSpPr>
        <p:spPr>
          <a:xfrm>
            <a:off x="1190101" y="2188036"/>
            <a:ext cx="773738" cy="338554"/>
          </a:xfrm>
          <a:prstGeom prst="rect">
            <a:avLst/>
          </a:prstGeom>
          <a:noFill/>
        </p:spPr>
        <p:txBody>
          <a:bodyPr wrap="none" rtlCol="0">
            <a:spAutoFit/>
          </a:bodyPr>
          <a:lstStyle/>
          <a:p>
            <a:r>
              <a:rPr lang="en-US" sz="1600" b="1" dirty="0">
                <a:solidFill>
                  <a:srgbClr val="C00000"/>
                </a:solidFill>
              </a:rPr>
              <a:t>Test #2</a:t>
            </a:r>
          </a:p>
        </p:txBody>
      </p:sp>
      <p:sp>
        <p:nvSpPr>
          <p:cNvPr id="37" name="TextBox 36">
            <a:extLst>
              <a:ext uri="{FF2B5EF4-FFF2-40B4-BE49-F238E27FC236}">
                <a16:creationId xmlns:a16="http://schemas.microsoft.com/office/drawing/2014/main" id="{6907512C-83FE-C02A-03CC-AF7A7E14212C}"/>
              </a:ext>
            </a:extLst>
          </p:cNvPr>
          <p:cNvSpPr txBox="1"/>
          <p:nvPr/>
        </p:nvSpPr>
        <p:spPr>
          <a:xfrm>
            <a:off x="1190101" y="2529628"/>
            <a:ext cx="773738" cy="338554"/>
          </a:xfrm>
          <a:prstGeom prst="rect">
            <a:avLst/>
          </a:prstGeom>
          <a:noFill/>
        </p:spPr>
        <p:txBody>
          <a:bodyPr wrap="none" rtlCol="0">
            <a:spAutoFit/>
          </a:bodyPr>
          <a:lstStyle/>
          <a:p>
            <a:r>
              <a:rPr lang="en-US" sz="1600" b="1" dirty="0">
                <a:solidFill>
                  <a:srgbClr val="C00000"/>
                </a:solidFill>
              </a:rPr>
              <a:t>Test #3</a:t>
            </a:r>
          </a:p>
        </p:txBody>
      </p:sp>
      <p:sp>
        <p:nvSpPr>
          <p:cNvPr id="38" name="TextBox 37">
            <a:extLst>
              <a:ext uri="{FF2B5EF4-FFF2-40B4-BE49-F238E27FC236}">
                <a16:creationId xmlns:a16="http://schemas.microsoft.com/office/drawing/2014/main" id="{4E07281E-0276-BEEC-9BAC-3361F1689596}"/>
              </a:ext>
            </a:extLst>
          </p:cNvPr>
          <p:cNvSpPr txBox="1"/>
          <p:nvPr/>
        </p:nvSpPr>
        <p:spPr>
          <a:xfrm>
            <a:off x="1162177" y="2951243"/>
            <a:ext cx="1818126" cy="1938992"/>
          </a:xfrm>
          <a:prstGeom prst="rect">
            <a:avLst/>
          </a:prstGeom>
          <a:noFill/>
        </p:spPr>
        <p:txBody>
          <a:bodyPr wrap="non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Knowledge</a:t>
            </a:r>
          </a:p>
          <a:p>
            <a:r>
              <a:rPr lang="en-US" sz="2400" dirty="0">
                <a:solidFill>
                  <a:srgbClr val="0070C0"/>
                </a:solidFill>
                <a:latin typeface="Times New Roman" panose="02020603050405020304" pitchFamily="18" charset="0"/>
                <a:cs typeface="Times New Roman" panose="02020603050405020304" pitchFamily="18" charset="0"/>
              </a:rPr>
              <a:t>Paper or </a:t>
            </a:r>
          </a:p>
          <a:p>
            <a:r>
              <a:rPr lang="en-US" sz="2400" dirty="0">
                <a:solidFill>
                  <a:srgbClr val="0070C0"/>
                </a:solidFill>
                <a:latin typeface="Times New Roman" panose="02020603050405020304" pitchFamily="18" charset="0"/>
                <a:cs typeface="Times New Roman" panose="02020603050405020304" pitchFamily="18" charset="0"/>
              </a:rPr>
              <a:t>Online</a:t>
            </a:r>
          </a:p>
          <a:p>
            <a:r>
              <a:rPr lang="en-US" sz="2400" dirty="0">
                <a:solidFill>
                  <a:srgbClr val="0070C0"/>
                </a:solidFill>
                <a:latin typeface="Times New Roman" panose="02020603050405020304" pitchFamily="18" charset="0"/>
                <a:cs typeface="Times New Roman" panose="02020603050405020304" pitchFamily="18" charset="0"/>
              </a:rPr>
              <a:t>10 Point Sys.</a:t>
            </a:r>
          </a:p>
          <a:p>
            <a:r>
              <a:rPr lang="en-US" sz="2400" dirty="0">
                <a:solidFill>
                  <a:srgbClr val="0070C0"/>
                </a:solidFill>
                <a:latin typeface="Times New Roman" panose="02020603050405020304" pitchFamily="18" charset="0"/>
                <a:cs typeface="Times New Roman" panose="02020603050405020304" pitchFamily="18" charset="0"/>
              </a:rPr>
              <a:t>A-F Grade</a:t>
            </a:r>
          </a:p>
        </p:txBody>
      </p:sp>
      <p:sp>
        <p:nvSpPr>
          <p:cNvPr id="44" name="TextBox 43">
            <a:extLst>
              <a:ext uri="{FF2B5EF4-FFF2-40B4-BE49-F238E27FC236}">
                <a16:creationId xmlns:a16="http://schemas.microsoft.com/office/drawing/2014/main" id="{5F8FAE8C-F2C1-9746-2E68-CFD056AEC992}"/>
              </a:ext>
            </a:extLst>
          </p:cNvPr>
          <p:cNvSpPr txBox="1"/>
          <p:nvPr/>
        </p:nvSpPr>
        <p:spPr>
          <a:xfrm>
            <a:off x="8387308" y="4574770"/>
            <a:ext cx="1534394" cy="1200329"/>
          </a:xfrm>
          <a:prstGeom prst="rect">
            <a:avLst/>
          </a:prstGeom>
          <a:noFill/>
        </p:spPr>
        <p:txBody>
          <a:bodyPr wrap="non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Skills</a:t>
            </a:r>
          </a:p>
          <a:p>
            <a:r>
              <a:rPr lang="en-US" sz="2400" dirty="0">
                <a:solidFill>
                  <a:srgbClr val="0070C0"/>
                </a:solidFill>
                <a:latin typeface="Times New Roman" panose="02020603050405020304" pitchFamily="18" charset="0"/>
                <a:cs typeface="Times New Roman" panose="02020603050405020304" pitchFamily="18" charset="0"/>
              </a:rPr>
              <a:t>Hands-on</a:t>
            </a:r>
          </a:p>
          <a:p>
            <a:r>
              <a:rPr lang="en-US" sz="2400" dirty="0">
                <a:solidFill>
                  <a:srgbClr val="0070C0"/>
                </a:solidFill>
                <a:latin typeface="Times New Roman" panose="02020603050405020304" pitchFamily="18" charset="0"/>
                <a:cs typeface="Times New Roman" panose="02020603050405020304" pitchFamily="18" charset="0"/>
              </a:rPr>
              <a:t>100% min.</a:t>
            </a:r>
          </a:p>
        </p:txBody>
      </p:sp>
      <p:sp>
        <p:nvSpPr>
          <p:cNvPr id="46" name="TextBox 45">
            <a:extLst>
              <a:ext uri="{FF2B5EF4-FFF2-40B4-BE49-F238E27FC236}">
                <a16:creationId xmlns:a16="http://schemas.microsoft.com/office/drawing/2014/main" id="{26934D1F-5C92-7A00-CA1E-EB9852DC6995}"/>
              </a:ext>
            </a:extLst>
          </p:cNvPr>
          <p:cNvSpPr txBox="1"/>
          <p:nvPr/>
        </p:nvSpPr>
        <p:spPr>
          <a:xfrm>
            <a:off x="6159486" y="4121813"/>
            <a:ext cx="1654620" cy="1938992"/>
          </a:xfrm>
          <a:prstGeom prst="rect">
            <a:avLst/>
          </a:prstGeom>
          <a:noFill/>
        </p:spPr>
        <p:txBody>
          <a:bodyPr wrap="non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Knowledge</a:t>
            </a:r>
          </a:p>
          <a:p>
            <a:r>
              <a:rPr lang="en-US" sz="2400" dirty="0">
                <a:solidFill>
                  <a:srgbClr val="0070C0"/>
                </a:solidFill>
                <a:latin typeface="Times New Roman" panose="02020603050405020304" pitchFamily="18" charset="0"/>
                <a:cs typeface="Times New Roman" panose="02020603050405020304" pitchFamily="18" charset="0"/>
              </a:rPr>
              <a:t>Paper or </a:t>
            </a:r>
          </a:p>
          <a:p>
            <a:r>
              <a:rPr lang="en-US" sz="2400" dirty="0">
                <a:solidFill>
                  <a:srgbClr val="0070C0"/>
                </a:solidFill>
                <a:latin typeface="Times New Roman" panose="02020603050405020304" pitchFamily="18" charset="0"/>
                <a:cs typeface="Times New Roman" panose="02020603050405020304" pitchFamily="18" charset="0"/>
              </a:rPr>
              <a:t>Online</a:t>
            </a:r>
          </a:p>
          <a:p>
            <a:r>
              <a:rPr lang="en-US" sz="2400" dirty="0">
                <a:solidFill>
                  <a:srgbClr val="0070C0"/>
                </a:solidFill>
                <a:latin typeface="Times New Roman" panose="02020603050405020304" pitchFamily="18" charset="0"/>
                <a:cs typeface="Times New Roman" panose="02020603050405020304" pitchFamily="18" charset="0"/>
              </a:rPr>
              <a:t>80% min.</a:t>
            </a:r>
          </a:p>
          <a:p>
            <a:r>
              <a:rPr lang="en-US" sz="2400" dirty="0">
                <a:solidFill>
                  <a:srgbClr val="0070C0"/>
                </a:solidFill>
                <a:latin typeface="Times New Roman" panose="02020603050405020304" pitchFamily="18" charset="0"/>
                <a:cs typeface="Times New Roman" panose="02020603050405020304" pitchFamily="18" charset="0"/>
              </a:rPr>
              <a:t>A, B, or F</a:t>
            </a:r>
          </a:p>
        </p:txBody>
      </p:sp>
    </p:spTree>
    <p:extLst>
      <p:ext uri="{BB962C8B-B14F-4D97-AF65-F5344CB8AC3E}">
        <p14:creationId xmlns:p14="http://schemas.microsoft.com/office/powerpoint/2010/main" val="4147146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6" name="Rectangle 5">
            <a:extLst>
              <a:ext uri="{FF2B5EF4-FFF2-40B4-BE49-F238E27FC236}">
                <a16:creationId xmlns:a16="http://schemas.microsoft.com/office/drawing/2014/main" id="{D8F9FA4D-3358-2AFA-2BA2-8342F8DF68C3}"/>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 name="Google Shape;206;g5cbcf68ca2_0_0"/>
          <p:cNvPicPr preferRelativeResize="0"/>
          <p:nvPr/>
        </p:nvPicPr>
        <p:blipFill rotWithShape="1">
          <a:blip r:embed="rId3">
            <a:alphaModFix/>
          </a:blip>
          <a:srcRect/>
          <a:stretch/>
        </p:blipFill>
        <p:spPr>
          <a:xfrm>
            <a:off x="9393984" y="6229429"/>
            <a:ext cx="2714286" cy="628571"/>
          </a:xfrm>
          <a:prstGeom prst="rect">
            <a:avLst/>
          </a:prstGeom>
          <a:noFill/>
          <a:ln>
            <a:noFill/>
          </a:ln>
        </p:spPr>
      </p:pic>
      <p:sp>
        <p:nvSpPr>
          <p:cNvPr id="204" name="Google Shape;204;g5cbcf68ca2_0_0"/>
          <p:cNvSpPr txBox="1">
            <a:spLocks noGrp="1"/>
          </p:cNvSpPr>
          <p:nvPr>
            <p:ph type="title"/>
          </p:nvPr>
        </p:nvSpPr>
        <p:spPr>
          <a:xfrm>
            <a:off x="3154682" y="128600"/>
            <a:ext cx="8953588" cy="57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Grading in the NSCC Assessment Model:</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205" name="Google Shape;205;g5cbcf68ca2_0_0"/>
          <p:cNvSpPr txBox="1">
            <a:spLocks noGrp="1"/>
          </p:cNvSpPr>
          <p:nvPr>
            <p:ph type="body" idx="1"/>
          </p:nvPr>
        </p:nvSpPr>
        <p:spPr>
          <a:xfrm>
            <a:off x="504270" y="1122709"/>
            <a:ext cx="11074500" cy="50277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The grades the students are awarded in the NSCC Ind. Tech hybrid courses are: A, B or F.</a:t>
            </a:r>
          </a:p>
          <a:p>
            <a:pPr marL="0" lvl="0" indent="0" algn="l" rtl="0">
              <a:lnSpc>
                <a:spcPct val="80000"/>
              </a:lnSpc>
              <a:spcBef>
                <a:spcPts val="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The hands-on assessment (HOA) must have 100% mastery, so students have to get 100.  This is not averaged into the grade.  It is required.</a:t>
            </a:r>
          </a:p>
          <a:p>
            <a:pPr marL="0" lvl="0" indent="0" algn="l" rtl="0">
              <a:lnSpc>
                <a:spcPct val="80000"/>
              </a:lnSpc>
              <a:spcBef>
                <a:spcPts val="100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The knowledge &amp; application assessment (KAA for short) is the cognitive, online assessment.  Student have to get at least an 80% on this assessment to pass the module.  They have two tries at taking KAA in each module. </a:t>
            </a:r>
          </a:p>
          <a:p>
            <a:pPr marL="0" lvl="0" indent="0" algn="l" rtl="0">
              <a:lnSpc>
                <a:spcPct val="80000"/>
              </a:lnSpc>
              <a:spcBef>
                <a:spcPts val="1000"/>
              </a:spcBef>
              <a:spcAft>
                <a:spcPts val="0"/>
              </a:spcAft>
              <a:buClr>
                <a:srgbClr val="0070C0"/>
              </a:buClr>
              <a:buSzPts val="3600"/>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16 assessments in each course (8 online, 8 hands-on)</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207" name="Google Shape;207;g5cbcf68ca2_0_0"/>
          <p:cNvPicPr preferRelativeResize="0"/>
          <p:nvPr/>
        </p:nvPicPr>
        <p:blipFill rotWithShape="1">
          <a:blip r:embed="rId4">
            <a:alphaModFix/>
          </a:blip>
          <a:srcRect/>
          <a:stretch/>
        </p:blipFill>
        <p:spPr>
          <a:xfrm>
            <a:off x="41563" y="51954"/>
            <a:ext cx="3065317" cy="65839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6" name="Rectangle 5">
            <a:extLst>
              <a:ext uri="{FF2B5EF4-FFF2-40B4-BE49-F238E27FC236}">
                <a16:creationId xmlns:a16="http://schemas.microsoft.com/office/drawing/2014/main" id="{453422AF-6EC4-BD95-66A7-59E65B500865}"/>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Google Shape;284;g5ed43e48f8_0_0"/>
          <p:cNvSpPr txBox="1">
            <a:spLocks noGrp="1"/>
          </p:cNvSpPr>
          <p:nvPr>
            <p:ph type="title"/>
          </p:nvPr>
        </p:nvSpPr>
        <p:spPr>
          <a:xfrm>
            <a:off x="3290726" y="57728"/>
            <a:ext cx="8199659" cy="658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Traditional Education vs. Competency-Based</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285" name="Google Shape;285;g5ed43e48f8_0_0"/>
          <p:cNvSpPr txBox="1">
            <a:spLocks noGrp="1"/>
          </p:cNvSpPr>
          <p:nvPr>
            <p:ph type="body" idx="1"/>
          </p:nvPr>
        </p:nvSpPr>
        <p:spPr>
          <a:xfrm>
            <a:off x="550278" y="1334344"/>
            <a:ext cx="11074500" cy="3341173"/>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In a traditional model, the faculty does primarily teaching (Sage on the Stage), and some assessment.</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0"/>
              </a:spcBef>
              <a:spcAft>
                <a:spcPts val="0"/>
              </a:spcAft>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In a competency-based model, the faculty does primarily assessment, and less teaching than in the traditional model.  </a:t>
            </a:r>
          </a:p>
          <a:p>
            <a:pPr marL="0" lvl="0" indent="0" algn="l" rtl="0">
              <a:lnSpc>
                <a:spcPct val="80000"/>
              </a:lnSpc>
              <a:spcBef>
                <a:spcPts val="0"/>
              </a:spcBef>
              <a:spcAft>
                <a:spcPts val="0"/>
              </a:spcAft>
              <a:buClr>
                <a:srgbClr val="0070C0"/>
              </a:buClr>
              <a:buSzPts val="3600"/>
              <a:buNone/>
            </a:pPr>
            <a:endParaRPr lang="en-US"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The faculty becomes a learning facilitator, both in the Lab (still teaching the hands-on skills), and also within the LMS (Canvas).</a:t>
            </a:r>
            <a:endParaRPr dirty="0">
              <a:solidFill>
                <a:srgbClr val="0070C0"/>
              </a:solidFill>
              <a:latin typeface="Times New Roman" panose="02020603050405020304" pitchFamily="18" charset="0"/>
              <a:cs typeface="Times New Roman" panose="02020603050405020304" pitchFamily="18" charset="0"/>
            </a:endParaRPr>
          </a:p>
        </p:txBody>
      </p:sp>
      <p:pic>
        <p:nvPicPr>
          <p:cNvPr id="286" name="Google Shape;286;g5ed43e48f8_0_0"/>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87" name="Google Shape;287;g5ed43e48f8_0_0"/>
          <p:cNvPicPr preferRelativeResize="0"/>
          <p:nvPr/>
        </p:nvPicPr>
        <p:blipFill rotWithShape="1">
          <a:blip r:embed="rId4">
            <a:alphaModFix/>
          </a:blip>
          <a:srcRect/>
          <a:stretch/>
        </p:blipFill>
        <p:spPr>
          <a:xfrm>
            <a:off x="41563" y="51954"/>
            <a:ext cx="3065317" cy="658396"/>
          </a:xfrm>
          <a:prstGeom prst="rect">
            <a:avLst/>
          </a:prstGeom>
          <a:noFill/>
          <a:ln>
            <a:noFill/>
          </a:ln>
        </p:spPr>
      </p:pic>
    </p:spTree>
    <p:extLst>
      <p:ext uri="{BB962C8B-B14F-4D97-AF65-F5344CB8AC3E}">
        <p14:creationId xmlns:p14="http://schemas.microsoft.com/office/powerpoint/2010/main" val="2191905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5d7ac9e4d7_0_0"/>
          <p:cNvSpPr txBox="1">
            <a:spLocks noGrp="1"/>
          </p:cNvSpPr>
          <p:nvPr>
            <p:ph type="title"/>
          </p:nvPr>
        </p:nvSpPr>
        <p:spPr>
          <a:xfrm>
            <a:off x="535476" y="1420883"/>
            <a:ext cx="10778100"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4000" b="1" dirty="0">
                <a:solidFill>
                  <a:srgbClr val="0070C0"/>
                </a:solidFill>
                <a:latin typeface="Times New Roman" panose="02020603050405020304" pitchFamily="18" charset="0"/>
                <a:cs typeface="Times New Roman" panose="02020603050405020304" pitchFamily="18" charset="0"/>
              </a:rPr>
              <a:t>Workshop Materials Available for Download</a:t>
            </a:r>
            <a:r>
              <a:rPr lang="en-US" b="1" dirty="0">
                <a:solidFill>
                  <a:srgbClr val="0070C0"/>
                </a:solidFill>
              </a:rPr>
              <a:t>:</a:t>
            </a:r>
            <a:endParaRPr b="1" dirty="0">
              <a:solidFill>
                <a:srgbClr val="0070C0"/>
              </a:solidFill>
            </a:endParaRPr>
          </a:p>
        </p:txBody>
      </p:sp>
      <p:pic>
        <p:nvPicPr>
          <p:cNvPr id="101" name="Google Shape;101;g5d7ac9e4d7_0_0"/>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102" name="Google Shape;102;g5d7ac9e4d7_0_0"/>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1B271B4E-1710-8B3B-DE28-435C78177E93}"/>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9;g5d7ac9e4d7_0_0">
            <a:extLst>
              <a:ext uri="{FF2B5EF4-FFF2-40B4-BE49-F238E27FC236}">
                <a16:creationId xmlns:a16="http://schemas.microsoft.com/office/drawing/2014/main" id="{EE7B78E4-A02B-8E3D-AB1C-5901E243EB49}"/>
              </a:ext>
            </a:extLst>
          </p:cNvPr>
          <p:cNvSpPr txBox="1">
            <a:spLocks/>
          </p:cNvSpPr>
          <p:nvPr/>
        </p:nvSpPr>
        <p:spPr>
          <a:xfrm>
            <a:off x="2318268" y="3170786"/>
            <a:ext cx="7751633" cy="801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70C0"/>
              </a:buClr>
              <a:buSzPts val="4400"/>
            </a:pPr>
            <a:r>
              <a:rPr lang="en-US" sz="4800" b="1" dirty="0">
                <a:solidFill>
                  <a:srgbClr val="0070C0"/>
                </a:solidFill>
                <a:latin typeface="Times New Roman" panose="02020603050405020304" pitchFamily="18" charset="0"/>
                <a:cs typeface="Times New Roman" panose="02020603050405020304" pitchFamily="18" charset="0"/>
              </a:rPr>
              <a:t>https://ate.is/Scaling_CBE</a:t>
            </a:r>
          </a:p>
        </p:txBody>
      </p:sp>
    </p:spTree>
    <p:extLst>
      <p:ext uri="{BB962C8B-B14F-4D97-AF65-F5344CB8AC3E}">
        <p14:creationId xmlns:p14="http://schemas.microsoft.com/office/powerpoint/2010/main" val="144162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823948" y="862445"/>
            <a:ext cx="10349563" cy="33547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Lessons Learned</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And</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Recommendations</a:t>
            </a:r>
            <a:endParaRPr sz="6000"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p:txBody>
      </p:sp>
      <p:sp>
        <p:nvSpPr>
          <p:cNvPr id="2" name="Rectangle 1">
            <a:extLst>
              <a:ext uri="{FF2B5EF4-FFF2-40B4-BE49-F238E27FC236}">
                <a16:creationId xmlns:a16="http://schemas.microsoft.com/office/drawing/2014/main" id="{966F09A2-E29E-02CC-8D86-BECCC303244C}"/>
              </a:ext>
            </a:extLst>
          </p:cNvPr>
          <p:cNvSpPr/>
          <p:nvPr/>
        </p:nvSpPr>
        <p:spPr>
          <a:xfrm>
            <a:off x="0" y="-13514"/>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38429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Rectangle 5">
            <a:extLst>
              <a:ext uri="{FF2B5EF4-FFF2-40B4-BE49-F238E27FC236}">
                <a16:creationId xmlns:a16="http://schemas.microsoft.com/office/drawing/2014/main" id="{75382637-63A4-B4AA-2781-D3B7A6E51277}"/>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Google Shape;212;g5d7ac9e4d7_0_24"/>
          <p:cNvSpPr txBox="1">
            <a:spLocks noGrp="1"/>
          </p:cNvSpPr>
          <p:nvPr>
            <p:ph type="title"/>
          </p:nvPr>
        </p:nvSpPr>
        <p:spPr>
          <a:xfrm>
            <a:off x="3115352" y="179650"/>
            <a:ext cx="9076648" cy="530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What’s in it for Me?  The Stakeholders Perspective</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213" name="Google Shape;213;g5d7ac9e4d7_0_24"/>
          <p:cNvSpPr txBox="1">
            <a:spLocks noGrp="1"/>
          </p:cNvSpPr>
          <p:nvPr>
            <p:ph type="body" idx="1"/>
          </p:nvPr>
        </p:nvSpPr>
        <p:spPr>
          <a:xfrm>
            <a:off x="489739" y="1370503"/>
            <a:ext cx="11074500" cy="4935300"/>
          </a:xfrm>
          <a:prstGeom prst="rect">
            <a:avLst/>
          </a:prstGeom>
          <a:noFill/>
          <a:ln>
            <a:noFill/>
          </a:ln>
        </p:spPr>
        <p:txBody>
          <a:bodyPr spcFirstLastPara="1" wrap="square" lIns="91425" tIns="45700" rIns="91425" bIns="45700" anchor="t" anchorCtr="0">
            <a:noAutofit/>
          </a:bodyPr>
          <a:lstStyle/>
          <a:p>
            <a:pPr marL="228600" lvl="0" indent="-190500" algn="l" rtl="0">
              <a:lnSpc>
                <a:spcPct val="80000"/>
              </a:lnSpc>
              <a:spcBef>
                <a:spcPts val="0"/>
              </a:spcBef>
              <a:spcAft>
                <a:spcPts val="0"/>
              </a:spcAft>
              <a:buClr>
                <a:srgbClr val="0070C0"/>
              </a:buClr>
              <a:buSzPts val="3000"/>
              <a:buChar char="•"/>
            </a:pPr>
            <a:r>
              <a:rPr lang="en-US" b="1" dirty="0">
                <a:solidFill>
                  <a:srgbClr val="0070C0"/>
                </a:solidFill>
                <a:latin typeface="Times New Roman" panose="02020603050405020304" pitchFamily="18" charset="0"/>
                <a:cs typeface="Times New Roman" panose="02020603050405020304" pitchFamily="18" charset="0"/>
              </a:rPr>
              <a:t>Students</a:t>
            </a:r>
            <a:r>
              <a:rPr lang="en-US" dirty="0">
                <a:solidFill>
                  <a:srgbClr val="0070C0"/>
                </a:solidFill>
                <a:latin typeface="Times New Roman" panose="02020603050405020304" pitchFamily="18" charset="0"/>
                <a:cs typeface="Times New Roman" panose="02020603050405020304" pitchFamily="18" charset="0"/>
              </a:rPr>
              <a:t>: Students like the 24/7 access to the course materials, and knowing what is expected of them for the assessments.</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0"/>
              </a:spcBef>
              <a:spcAft>
                <a:spcPts val="0"/>
              </a:spcAft>
              <a:buNone/>
            </a:pPr>
            <a:endParaRPr dirty="0">
              <a:solidFill>
                <a:srgbClr val="0070C0"/>
              </a:solidFill>
              <a:latin typeface="Times New Roman" panose="02020603050405020304" pitchFamily="18" charset="0"/>
              <a:cs typeface="Times New Roman" panose="02020603050405020304" pitchFamily="18" charset="0"/>
            </a:endParaRPr>
          </a:p>
          <a:p>
            <a:pPr marL="228600" lvl="0" indent="-190500" algn="l" rtl="0">
              <a:lnSpc>
                <a:spcPct val="80000"/>
              </a:lnSpc>
              <a:spcBef>
                <a:spcPts val="0"/>
              </a:spcBef>
              <a:spcAft>
                <a:spcPts val="0"/>
              </a:spcAft>
              <a:buClr>
                <a:srgbClr val="0070C0"/>
              </a:buClr>
              <a:buSzPts val="3000"/>
              <a:buChar char="•"/>
            </a:pPr>
            <a:r>
              <a:rPr lang="en-US" b="1" dirty="0">
                <a:solidFill>
                  <a:srgbClr val="0070C0"/>
                </a:solidFill>
                <a:latin typeface="Times New Roman" panose="02020603050405020304" pitchFamily="18" charset="0"/>
                <a:cs typeface="Times New Roman" panose="02020603050405020304" pitchFamily="18" charset="0"/>
              </a:rPr>
              <a:t>Faculty</a:t>
            </a:r>
            <a:r>
              <a:rPr lang="en-US" dirty="0">
                <a:solidFill>
                  <a:srgbClr val="0070C0"/>
                </a:solidFill>
                <a:latin typeface="Times New Roman" panose="02020603050405020304" pitchFamily="18" charset="0"/>
                <a:cs typeface="Times New Roman" panose="02020603050405020304" pitchFamily="18" charset="0"/>
              </a:rPr>
              <a:t>: Faculty like the consistency in the curriculum, and that all materials are developed, so they do not have to spend time preparing for a class.  They also like the flexibility of time on campus.</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0"/>
              </a:spcBef>
              <a:spcAft>
                <a:spcPts val="0"/>
              </a:spcAft>
              <a:buNone/>
            </a:pPr>
            <a:endParaRPr dirty="0">
              <a:solidFill>
                <a:srgbClr val="0070C0"/>
              </a:solidFill>
              <a:latin typeface="Times New Roman" panose="02020603050405020304" pitchFamily="18" charset="0"/>
              <a:cs typeface="Times New Roman" panose="02020603050405020304" pitchFamily="18" charset="0"/>
            </a:endParaRPr>
          </a:p>
          <a:p>
            <a:pPr marL="228600" lvl="0" indent="-190500" algn="l" rtl="0">
              <a:lnSpc>
                <a:spcPct val="80000"/>
              </a:lnSpc>
              <a:spcBef>
                <a:spcPts val="0"/>
              </a:spcBef>
              <a:spcAft>
                <a:spcPts val="0"/>
              </a:spcAft>
              <a:buClr>
                <a:srgbClr val="0070C0"/>
              </a:buClr>
              <a:buSzPts val="3000"/>
              <a:buChar char="•"/>
            </a:pPr>
            <a:r>
              <a:rPr lang="en-US" b="1" dirty="0">
                <a:solidFill>
                  <a:srgbClr val="0070C0"/>
                </a:solidFill>
                <a:latin typeface="Times New Roman" panose="02020603050405020304" pitchFamily="18" charset="0"/>
                <a:cs typeface="Times New Roman" panose="02020603050405020304" pitchFamily="18" charset="0"/>
              </a:rPr>
              <a:t>Employers</a:t>
            </a:r>
            <a:r>
              <a:rPr lang="en-US" dirty="0">
                <a:solidFill>
                  <a:srgbClr val="0070C0"/>
                </a:solidFill>
                <a:latin typeface="Times New Roman" panose="02020603050405020304" pitchFamily="18" charset="0"/>
                <a:cs typeface="Times New Roman" panose="02020603050405020304" pitchFamily="18" charset="0"/>
              </a:rPr>
              <a:t>: Employers like the more accessible classes for their employees, and better prepared graduates.  They really like the assessment model of student accountability.</a:t>
            </a:r>
            <a:endParaRPr dirty="0">
              <a:solidFill>
                <a:srgbClr val="0070C0"/>
              </a:solidFill>
              <a:latin typeface="Times New Roman" panose="02020603050405020304" pitchFamily="18" charset="0"/>
              <a:cs typeface="Times New Roman" panose="02020603050405020304" pitchFamily="18" charset="0"/>
            </a:endParaRPr>
          </a:p>
          <a:p>
            <a:pPr marL="0" lvl="0" indent="0" algn="l" rtl="0">
              <a:lnSpc>
                <a:spcPct val="80000"/>
              </a:lnSpc>
              <a:spcBef>
                <a:spcPts val="0"/>
              </a:spcBef>
              <a:spcAft>
                <a:spcPts val="0"/>
              </a:spcAft>
              <a:buNone/>
            </a:pPr>
            <a:endParaRPr dirty="0">
              <a:solidFill>
                <a:srgbClr val="0070C0"/>
              </a:solidFill>
              <a:latin typeface="Times New Roman" panose="02020603050405020304" pitchFamily="18" charset="0"/>
              <a:cs typeface="Times New Roman" panose="02020603050405020304" pitchFamily="18" charset="0"/>
            </a:endParaRPr>
          </a:p>
          <a:p>
            <a:pPr marL="228600" lvl="0" indent="-190500" algn="l" rtl="0">
              <a:lnSpc>
                <a:spcPct val="80000"/>
              </a:lnSpc>
              <a:spcBef>
                <a:spcPts val="0"/>
              </a:spcBef>
              <a:spcAft>
                <a:spcPts val="0"/>
              </a:spcAft>
              <a:buClr>
                <a:srgbClr val="0070C0"/>
              </a:buClr>
              <a:buSzPts val="3000"/>
              <a:buChar char="•"/>
            </a:pPr>
            <a:r>
              <a:rPr lang="en-US" b="1" dirty="0">
                <a:solidFill>
                  <a:srgbClr val="0070C0"/>
                </a:solidFill>
                <a:latin typeface="Times New Roman" panose="02020603050405020304" pitchFamily="18" charset="0"/>
                <a:cs typeface="Times New Roman" panose="02020603050405020304" pitchFamily="18" charset="0"/>
              </a:rPr>
              <a:t>College</a:t>
            </a:r>
            <a:r>
              <a:rPr lang="en-US" dirty="0">
                <a:solidFill>
                  <a:srgbClr val="0070C0"/>
                </a:solidFill>
                <a:latin typeface="Times New Roman" panose="02020603050405020304" pitchFamily="18" charset="0"/>
                <a:cs typeface="Times New Roman" panose="02020603050405020304" pitchFamily="18" charset="0"/>
              </a:rPr>
              <a:t>: Increase in enrollment, increase in retention (SSI), and knowing that the other 3 stakeholders are happy.</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1000"/>
              </a:spcBef>
              <a:spcAft>
                <a:spcPts val="0"/>
              </a:spcAft>
              <a:buClr>
                <a:schemeClr val="dk1"/>
              </a:buClr>
              <a:buSzPts val="3600"/>
              <a:buNone/>
            </a:pPr>
            <a:endParaRPr sz="30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214" name="Google Shape;214;g5d7ac9e4d7_0_24"/>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15" name="Google Shape;215;g5d7ac9e4d7_0_24"/>
          <p:cNvPicPr preferRelativeResize="0"/>
          <p:nvPr/>
        </p:nvPicPr>
        <p:blipFill rotWithShape="1">
          <a:blip r:embed="rId4">
            <a:alphaModFix/>
          </a:blip>
          <a:srcRect/>
          <a:stretch/>
        </p:blipFill>
        <p:spPr>
          <a:xfrm>
            <a:off x="41563" y="51954"/>
            <a:ext cx="3065317" cy="65839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78BBDD-4502-0026-4473-6915A85DA743}"/>
              </a:ext>
            </a:extLst>
          </p:cNvPr>
          <p:cNvSpPr/>
          <p:nvPr/>
        </p:nvSpPr>
        <p:spPr>
          <a:xfrm>
            <a:off x="-8472" y="-3217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4DB4DA84-32BB-6802-4A44-B2BC55137AF5}"/>
              </a:ext>
            </a:extLst>
          </p:cNvPr>
          <p:cNvSpPr txBox="1"/>
          <p:nvPr/>
        </p:nvSpPr>
        <p:spPr>
          <a:xfrm>
            <a:off x="3448009" y="67569"/>
            <a:ext cx="6534738" cy="584775"/>
          </a:xfrm>
          <a:prstGeom prst="rect">
            <a:avLst/>
          </a:prstGeom>
          <a:noFill/>
        </p:spPr>
        <p:txBody>
          <a:bodyPr wrap="none" rtlCol="0">
            <a:spAutoFit/>
          </a:bodyPr>
          <a:lstStyle/>
          <a:p>
            <a:r>
              <a:rPr lang="en-US" sz="3200" dirty="0">
                <a:solidFill>
                  <a:srgbClr val="0070C0"/>
                </a:solidFill>
              </a:rPr>
              <a:t>Consistency in Instructional Materials:</a:t>
            </a:r>
          </a:p>
        </p:txBody>
      </p:sp>
      <p:sp>
        <p:nvSpPr>
          <p:cNvPr id="38" name="TextBox 37">
            <a:extLst>
              <a:ext uri="{FF2B5EF4-FFF2-40B4-BE49-F238E27FC236}">
                <a16:creationId xmlns:a16="http://schemas.microsoft.com/office/drawing/2014/main" id="{4E07281E-0276-BEEC-9BAC-3361F1689596}"/>
              </a:ext>
            </a:extLst>
          </p:cNvPr>
          <p:cNvSpPr txBox="1"/>
          <p:nvPr/>
        </p:nvSpPr>
        <p:spPr>
          <a:xfrm>
            <a:off x="704973" y="1545583"/>
            <a:ext cx="10388473" cy="1200329"/>
          </a:xfrm>
          <a:prstGeom prst="rect">
            <a:avLst/>
          </a:prstGeom>
          <a:noFill/>
        </p:spPr>
        <p:txBody>
          <a:bodyPr wrap="squar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Consistency</a:t>
            </a:r>
            <a:r>
              <a:rPr lang="en-US" sz="2400" dirty="0">
                <a:solidFill>
                  <a:srgbClr val="0070C0"/>
                </a:solidFill>
                <a:latin typeface="Times New Roman" panose="02020603050405020304" pitchFamily="18" charset="0"/>
                <a:cs typeface="Times New Roman" panose="02020603050405020304" pitchFamily="18" charset="0"/>
              </a:rPr>
              <a:t> is an important thing to the students at NSCC.  Not only are all the documents built in a standard format, but also the LMS course layout is an important standard.</a:t>
            </a:r>
          </a:p>
        </p:txBody>
      </p:sp>
      <p:sp>
        <p:nvSpPr>
          <p:cNvPr id="4" name="TextBox 3">
            <a:extLst>
              <a:ext uri="{FF2B5EF4-FFF2-40B4-BE49-F238E27FC236}">
                <a16:creationId xmlns:a16="http://schemas.microsoft.com/office/drawing/2014/main" id="{5FFF162E-480D-D0F1-6222-FE79706CB7FE}"/>
              </a:ext>
            </a:extLst>
          </p:cNvPr>
          <p:cNvSpPr txBox="1"/>
          <p:nvPr/>
        </p:nvSpPr>
        <p:spPr>
          <a:xfrm>
            <a:off x="704973" y="4824493"/>
            <a:ext cx="10388473" cy="830997"/>
          </a:xfrm>
          <a:prstGeom prst="rect">
            <a:avLst/>
          </a:prstGeom>
          <a:noFill/>
        </p:spPr>
        <p:txBody>
          <a:bodyPr wrap="squar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Learning Objects</a:t>
            </a:r>
            <a:r>
              <a:rPr lang="en-US" sz="2400" dirty="0">
                <a:solidFill>
                  <a:srgbClr val="0070C0"/>
                </a:solidFill>
                <a:latin typeface="Times New Roman" panose="02020603050405020304" pitchFamily="18" charset="0"/>
                <a:cs typeface="Times New Roman" panose="02020603050405020304" pitchFamily="18" charset="0"/>
              </a:rPr>
              <a:t> have a specific format in PPT and Word, with text colors, margins, headers, etc.</a:t>
            </a:r>
          </a:p>
        </p:txBody>
      </p:sp>
      <p:sp>
        <p:nvSpPr>
          <p:cNvPr id="5" name="TextBox 4">
            <a:extLst>
              <a:ext uri="{FF2B5EF4-FFF2-40B4-BE49-F238E27FC236}">
                <a16:creationId xmlns:a16="http://schemas.microsoft.com/office/drawing/2014/main" id="{8E91E810-F2DF-B4D6-00A7-F38C9D0953DF}"/>
              </a:ext>
            </a:extLst>
          </p:cNvPr>
          <p:cNvSpPr txBox="1"/>
          <p:nvPr/>
        </p:nvSpPr>
        <p:spPr>
          <a:xfrm>
            <a:off x="704973" y="2961633"/>
            <a:ext cx="10388473" cy="1569660"/>
          </a:xfrm>
          <a:prstGeom prst="rect">
            <a:avLst/>
          </a:prstGeom>
          <a:noFill/>
        </p:spPr>
        <p:txBody>
          <a:bodyPr wrap="squar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LMS </a:t>
            </a:r>
            <a:r>
              <a:rPr lang="en-US" sz="2400" dirty="0">
                <a:solidFill>
                  <a:srgbClr val="0070C0"/>
                </a:solidFill>
                <a:latin typeface="Times New Roman" panose="02020603050405020304" pitchFamily="18" charset="0"/>
                <a:cs typeface="Times New Roman" panose="02020603050405020304" pitchFamily="18" charset="0"/>
              </a:rPr>
              <a:t>formatting is especially critical.  At NSCC, many students did not have great experience taking online courses (primarily Gen Ed), since every Instructor would setup a course differently.  The standardization in our LMS was a best practice in our student focus groups.</a:t>
            </a:r>
          </a:p>
        </p:txBody>
      </p:sp>
      <p:pic>
        <p:nvPicPr>
          <p:cNvPr id="3" name="Google Shape;555;g5d1b9b0e71_0_0">
            <a:extLst>
              <a:ext uri="{FF2B5EF4-FFF2-40B4-BE49-F238E27FC236}">
                <a16:creationId xmlns:a16="http://schemas.microsoft.com/office/drawing/2014/main" id="{0D41F502-D1AD-F71E-FE29-B9DA883B8166}"/>
              </a:ext>
            </a:extLst>
          </p:cNvPr>
          <p:cNvPicPr preferRelativeResize="0"/>
          <p:nvPr/>
        </p:nvPicPr>
        <p:blipFill rotWithShape="1">
          <a:blip r:embed="rId2">
            <a:alphaModFix/>
          </a:blip>
          <a:srcRect/>
          <a:stretch/>
        </p:blipFill>
        <p:spPr>
          <a:xfrm>
            <a:off x="41563" y="5946"/>
            <a:ext cx="3065317" cy="658396"/>
          </a:xfrm>
          <a:prstGeom prst="rect">
            <a:avLst/>
          </a:prstGeom>
          <a:noFill/>
          <a:ln>
            <a:noFill/>
          </a:ln>
        </p:spPr>
      </p:pic>
    </p:spTree>
    <p:extLst>
      <p:ext uri="{BB962C8B-B14F-4D97-AF65-F5344CB8AC3E}">
        <p14:creationId xmlns:p14="http://schemas.microsoft.com/office/powerpoint/2010/main" val="3528891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6" name="Rectangle 5">
            <a:extLst>
              <a:ext uri="{FF2B5EF4-FFF2-40B4-BE49-F238E27FC236}">
                <a16:creationId xmlns:a16="http://schemas.microsoft.com/office/drawing/2014/main" id="{BCBB8245-81F1-A815-F7E0-E668E944607D}"/>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Google Shape;228;g5bb8f3f54b_0_31"/>
          <p:cNvSpPr txBox="1">
            <a:spLocks noGrp="1"/>
          </p:cNvSpPr>
          <p:nvPr>
            <p:ph type="title"/>
          </p:nvPr>
        </p:nvSpPr>
        <p:spPr>
          <a:xfrm>
            <a:off x="3428201" y="-90950"/>
            <a:ext cx="5520267"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A Few Lessons Learned cont.:</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229" name="Google Shape;229;g5bb8f3f54b_0_31"/>
          <p:cNvSpPr txBox="1">
            <a:spLocks noGrp="1"/>
          </p:cNvSpPr>
          <p:nvPr>
            <p:ph type="body" idx="1"/>
          </p:nvPr>
        </p:nvSpPr>
        <p:spPr>
          <a:xfrm>
            <a:off x="550278" y="1308294"/>
            <a:ext cx="11074500" cy="47640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This model has moved the student learning off the shoulders of the faculty, to the student.  Students are responsible for their learning, and when they take their assessments.</a:t>
            </a:r>
          </a:p>
          <a:p>
            <a:pPr marL="0" lvl="0" indent="0" algn="l" rtl="0">
              <a:lnSpc>
                <a:spcPct val="80000"/>
              </a:lnSpc>
              <a:spcBef>
                <a:spcPts val="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Employers really like this model since all of the curriculum is developed.  A positive thing for the companies was if they sponsored students into a course that had two sections with two different instructors, the students get the same learning experience.  Reducing the variance.</a:t>
            </a:r>
            <a:endParaRPr dirty="0">
              <a:solidFill>
                <a:srgbClr val="0070C0"/>
              </a:solidFill>
              <a:latin typeface="Times New Roman" panose="02020603050405020304" pitchFamily="18" charset="0"/>
              <a:cs typeface="Times New Roman" panose="02020603050405020304" pitchFamily="18" charset="0"/>
            </a:endParaRPr>
          </a:p>
        </p:txBody>
      </p:sp>
      <p:pic>
        <p:nvPicPr>
          <p:cNvPr id="230" name="Google Shape;230;g5bb8f3f54b_0_3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31" name="Google Shape;231;g5bb8f3f54b_0_31"/>
          <p:cNvPicPr preferRelativeResize="0"/>
          <p:nvPr/>
        </p:nvPicPr>
        <p:blipFill rotWithShape="1">
          <a:blip r:embed="rId4">
            <a:alphaModFix/>
          </a:blip>
          <a:srcRect/>
          <a:stretch/>
        </p:blipFill>
        <p:spPr>
          <a:xfrm>
            <a:off x="41563" y="51954"/>
            <a:ext cx="3065317" cy="65839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6" name="Rectangle 5">
            <a:extLst>
              <a:ext uri="{FF2B5EF4-FFF2-40B4-BE49-F238E27FC236}">
                <a16:creationId xmlns:a16="http://schemas.microsoft.com/office/drawing/2014/main" id="{EE096482-0ABE-9EC4-CFCF-8BF018AD7A46}"/>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Google Shape;236;g5d2617f6e4_0_21"/>
          <p:cNvSpPr txBox="1">
            <a:spLocks noGrp="1"/>
          </p:cNvSpPr>
          <p:nvPr>
            <p:ph type="title"/>
          </p:nvPr>
        </p:nvSpPr>
        <p:spPr>
          <a:xfrm>
            <a:off x="3474479" y="-90950"/>
            <a:ext cx="5755786"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A Few Lessons Learned cont.:</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237" name="Google Shape;237;g5d2617f6e4_0_21"/>
          <p:cNvSpPr txBox="1">
            <a:spLocks noGrp="1"/>
          </p:cNvSpPr>
          <p:nvPr>
            <p:ph type="body" idx="1"/>
          </p:nvPr>
        </p:nvSpPr>
        <p:spPr>
          <a:xfrm>
            <a:off x="478237" y="1240110"/>
            <a:ext cx="11074500" cy="4377779"/>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CBE type of technical courses must have a solid structure.  How we did technical courses before did not need as much structure.</a:t>
            </a:r>
          </a:p>
          <a:p>
            <a:pPr marL="0" lvl="0" indent="0" algn="l" rtl="0">
              <a:lnSpc>
                <a:spcPct val="80000"/>
              </a:lnSpc>
              <a:spcBef>
                <a:spcPts val="0"/>
              </a:spcBef>
              <a:spcAft>
                <a:spcPts val="0"/>
              </a:spcAft>
              <a:buClr>
                <a:srgbClr val="0070C0"/>
              </a:buClr>
              <a:buSzPts val="3600"/>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Until our Ind. Tech. hybrid courses, online courses were a wild west rodeo.  10 different courses, and they may all look different.  Huge negative for the students.</a:t>
            </a:r>
          </a:p>
          <a:p>
            <a:pPr marL="0" lvl="0" indent="0" algn="l" rtl="0">
              <a:lnSpc>
                <a:spcPct val="80000"/>
              </a:lnSpc>
              <a:spcBef>
                <a:spcPts val="0"/>
              </a:spcBef>
              <a:spcAft>
                <a:spcPts val="0"/>
              </a:spcAft>
              <a:buClr>
                <a:srgbClr val="0070C0"/>
              </a:buClr>
              <a:buSzPts val="3600"/>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Our faculty needed to become more literate in the digital world (not just computer literate), due to the moving online, and they needed a support structure.  </a:t>
            </a:r>
            <a:endParaRPr dirty="0">
              <a:solidFill>
                <a:srgbClr val="0070C0"/>
              </a:solidFill>
              <a:latin typeface="Times New Roman" panose="02020603050405020304" pitchFamily="18" charset="0"/>
              <a:cs typeface="Times New Roman" panose="02020603050405020304" pitchFamily="18" charset="0"/>
            </a:endParaRPr>
          </a:p>
        </p:txBody>
      </p:sp>
      <p:pic>
        <p:nvPicPr>
          <p:cNvPr id="238" name="Google Shape;238;g5d2617f6e4_0_2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39" name="Google Shape;239;g5d2617f6e4_0_21"/>
          <p:cNvPicPr preferRelativeResize="0"/>
          <p:nvPr/>
        </p:nvPicPr>
        <p:blipFill rotWithShape="1">
          <a:blip r:embed="rId4">
            <a:alphaModFix/>
          </a:blip>
          <a:srcRect/>
          <a:stretch/>
        </p:blipFill>
        <p:spPr>
          <a:xfrm>
            <a:off x="41563" y="51954"/>
            <a:ext cx="3065317" cy="65839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Rectangle 1">
            <a:extLst>
              <a:ext uri="{FF2B5EF4-FFF2-40B4-BE49-F238E27FC236}">
                <a16:creationId xmlns:a16="http://schemas.microsoft.com/office/drawing/2014/main" id="{16579FF4-7185-2272-F637-6CB758757384}"/>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823948" y="862445"/>
            <a:ext cx="10349563" cy="24313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Academic</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Standards</a:t>
            </a:r>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0362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Rectangle 1">
            <a:extLst>
              <a:ext uri="{FF2B5EF4-FFF2-40B4-BE49-F238E27FC236}">
                <a16:creationId xmlns:a16="http://schemas.microsoft.com/office/drawing/2014/main" id="{16579FF4-7185-2272-F637-6CB758757384}"/>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pic>
        <p:nvPicPr>
          <p:cNvPr id="8" name="Picture 7">
            <a:extLst>
              <a:ext uri="{FF2B5EF4-FFF2-40B4-BE49-F238E27FC236}">
                <a16:creationId xmlns:a16="http://schemas.microsoft.com/office/drawing/2014/main" id="{BE066EBC-BB18-A8BC-3A62-BA0089CC7123}"/>
              </a:ext>
            </a:extLst>
          </p:cNvPr>
          <p:cNvPicPr>
            <a:picLocks noChangeAspect="1"/>
          </p:cNvPicPr>
          <p:nvPr/>
        </p:nvPicPr>
        <p:blipFill>
          <a:blip r:embed="rId5"/>
          <a:stretch>
            <a:fillRect/>
          </a:stretch>
        </p:blipFill>
        <p:spPr>
          <a:xfrm>
            <a:off x="8472" y="576688"/>
            <a:ext cx="5429290" cy="6153195"/>
          </a:xfrm>
          <a:prstGeom prst="rect">
            <a:avLst/>
          </a:prstGeom>
        </p:spPr>
      </p:pic>
      <p:pic>
        <p:nvPicPr>
          <p:cNvPr id="10" name="Picture 9">
            <a:extLst>
              <a:ext uri="{FF2B5EF4-FFF2-40B4-BE49-F238E27FC236}">
                <a16:creationId xmlns:a16="http://schemas.microsoft.com/office/drawing/2014/main" id="{FE151991-D2AB-0E09-FBAF-335C41EE636D}"/>
              </a:ext>
            </a:extLst>
          </p:cNvPr>
          <p:cNvPicPr>
            <a:picLocks noChangeAspect="1"/>
          </p:cNvPicPr>
          <p:nvPr/>
        </p:nvPicPr>
        <p:blipFill>
          <a:blip r:embed="rId6"/>
          <a:stretch>
            <a:fillRect/>
          </a:stretch>
        </p:blipFill>
        <p:spPr>
          <a:xfrm>
            <a:off x="6724610" y="723855"/>
            <a:ext cx="5467390" cy="6134145"/>
          </a:xfrm>
          <a:prstGeom prst="rect">
            <a:avLst/>
          </a:prstGeom>
        </p:spPr>
      </p:pic>
    </p:spTree>
    <p:extLst>
      <p:ext uri="{BB962C8B-B14F-4D97-AF65-F5344CB8AC3E}">
        <p14:creationId xmlns:p14="http://schemas.microsoft.com/office/powerpoint/2010/main" val="3699367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955D89-8D2C-F0E5-51BC-A41C771EA317}"/>
              </a:ext>
            </a:extLst>
          </p:cNvPr>
          <p:cNvSpPr/>
          <p:nvPr/>
        </p:nvSpPr>
        <p:spPr>
          <a:xfrm>
            <a:off x="0" y="0"/>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4E07281E-0276-BEEC-9BAC-3361F1689596}"/>
              </a:ext>
            </a:extLst>
          </p:cNvPr>
          <p:cNvSpPr txBox="1"/>
          <p:nvPr/>
        </p:nvSpPr>
        <p:spPr>
          <a:xfrm>
            <a:off x="327804" y="1016764"/>
            <a:ext cx="11576649" cy="5632311"/>
          </a:xfrm>
          <a:prstGeom prst="rect">
            <a:avLst/>
          </a:prstGeom>
          <a:noFill/>
        </p:spPr>
        <p:txBody>
          <a:bodyPr wrap="squar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Competencies</a:t>
            </a:r>
            <a:r>
              <a:rPr lang="en-US" sz="2400" dirty="0">
                <a:solidFill>
                  <a:srgbClr val="0070C0"/>
                </a:solidFill>
                <a:latin typeface="Times New Roman" panose="02020603050405020304" pitchFamily="18" charset="0"/>
                <a:cs typeface="Times New Roman" panose="02020603050405020304" pitchFamily="18" charset="0"/>
              </a:rPr>
              <a:t>: Competency is a set of demonstratable characteristics and skills that enable, and improve the efficiency of, performance on a job.  Competencies are not skills, but they are similar to skills.  A competency is an over arching statement on a job description, which is many times not measurable.  Outcomes are measurable, and thus outcomes are used to build a competency.</a:t>
            </a:r>
          </a:p>
          <a:p>
            <a:endParaRPr lang="en-US" sz="2400" b="1" i="0" u="none" strike="noStrike" baseline="0" dirty="0">
              <a:solidFill>
                <a:srgbClr val="0070C0"/>
              </a:solidFill>
              <a:latin typeface="Times New Roman" panose="02020603050405020304" pitchFamily="18" charset="0"/>
              <a:cs typeface="Times New Roman" panose="02020603050405020304" pitchFamily="18" charset="0"/>
            </a:endParaRPr>
          </a:p>
          <a:p>
            <a:r>
              <a:rPr lang="en-US" sz="2400" b="1" i="0" u="none" strike="noStrike" baseline="0" dirty="0">
                <a:solidFill>
                  <a:srgbClr val="0070C0"/>
                </a:solidFill>
                <a:latin typeface="Times New Roman" panose="02020603050405020304" pitchFamily="18" charset="0"/>
                <a:cs typeface="Times New Roman" panose="02020603050405020304" pitchFamily="18" charset="0"/>
              </a:rPr>
              <a:t>Knowledge: </a:t>
            </a:r>
            <a:r>
              <a:rPr lang="en-US" sz="2400" b="0" i="0" u="none" strike="noStrike" baseline="0" dirty="0">
                <a:solidFill>
                  <a:srgbClr val="0070C0"/>
                </a:solidFill>
                <a:latin typeface="Times New Roman" panose="02020603050405020304" pitchFamily="18" charset="0"/>
                <a:cs typeface="Times New Roman" panose="02020603050405020304" pitchFamily="18" charset="0"/>
              </a:rPr>
              <a:t>Knowledge is the theoretical or practical understanding of a subject.  It is important to understand that a student cannot develop skills without first having knowledge.</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Skills:</a:t>
            </a:r>
            <a:r>
              <a:rPr lang="en-US" sz="2400" dirty="0">
                <a:solidFill>
                  <a:srgbClr val="0070C0"/>
                </a:solidFill>
                <a:latin typeface="Times New Roman" panose="02020603050405020304" pitchFamily="18" charset="0"/>
                <a:cs typeface="Times New Roman" panose="02020603050405020304" pitchFamily="18" charset="0"/>
              </a:rPr>
              <a:t> Skill is the actual performance or demonstration of a technical task.  Skills are the proficiencies developed through training or experience.</a:t>
            </a:r>
          </a:p>
          <a:p>
            <a:endParaRPr lang="en-US" sz="2400" b="1"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Abilities: </a:t>
            </a:r>
            <a:r>
              <a:rPr lang="en-US" sz="2400" dirty="0">
                <a:solidFill>
                  <a:srgbClr val="0070C0"/>
                </a:solidFill>
                <a:latin typeface="Times New Roman" panose="02020603050405020304" pitchFamily="18" charset="0"/>
                <a:cs typeface="Times New Roman" panose="02020603050405020304" pitchFamily="18" charset="0"/>
              </a:rPr>
              <a:t>Ability is defined as the capacity to perform.  We are preparing the students to have the ability to transfer their learned skills in an industrial setting.  </a:t>
            </a:r>
          </a:p>
          <a:p>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205" name="TextBox 204">
            <a:extLst>
              <a:ext uri="{FF2B5EF4-FFF2-40B4-BE49-F238E27FC236}">
                <a16:creationId xmlns:a16="http://schemas.microsoft.com/office/drawing/2014/main" id="{4DB4DA84-32BB-6802-4A44-B2BC55137AF5}"/>
              </a:ext>
            </a:extLst>
          </p:cNvPr>
          <p:cNvSpPr txBox="1"/>
          <p:nvPr/>
        </p:nvSpPr>
        <p:spPr>
          <a:xfrm>
            <a:off x="3206469" y="0"/>
            <a:ext cx="8594467" cy="584775"/>
          </a:xfrm>
          <a:prstGeom prst="rect">
            <a:avLst/>
          </a:prstGeom>
          <a:noFill/>
        </p:spPr>
        <p:txBody>
          <a:bodyPr wrap="square" rtlCol="0">
            <a:spAutoFit/>
          </a:bodyPr>
          <a:lstStyle/>
          <a:p>
            <a:r>
              <a:rPr lang="en-US" sz="3200" dirty="0">
                <a:solidFill>
                  <a:srgbClr val="0070C0"/>
                </a:solidFill>
              </a:rPr>
              <a:t>Define the Terms used in the Curriculum:</a:t>
            </a:r>
          </a:p>
        </p:txBody>
      </p:sp>
      <p:pic>
        <p:nvPicPr>
          <p:cNvPr id="2" name="Google Shape;271;g5cbcf68ca2_0_7">
            <a:extLst>
              <a:ext uri="{FF2B5EF4-FFF2-40B4-BE49-F238E27FC236}">
                <a16:creationId xmlns:a16="http://schemas.microsoft.com/office/drawing/2014/main" id="{82555A09-B1E0-FBE0-C2D5-F9EF6F6D62EF}"/>
              </a:ext>
            </a:extLst>
          </p:cNvPr>
          <p:cNvPicPr preferRelativeResize="0"/>
          <p:nvPr/>
        </p:nvPicPr>
        <p:blipFill rotWithShape="1">
          <a:blip r:embed="rId2">
            <a:alphaModFix/>
          </a:blip>
          <a:srcRect/>
          <a:stretch/>
        </p:blipFill>
        <p:spPr>
          <a:xfrm>
            <a:off x="0" y="110447"/>
            <a:ext cx="3065317" cy="658396"/>
          </a:xfrm>
          <a:prstGeom prst="rect">
            <a:avLst/>
          </a:prstGeom>
          <a:noFill/>
          <a:ln>
            <a:noFill/>
          </a:ln>
        </p:spPr>
      </p:pic>
    </p:spTree>
    <p:extLst>
      <p:ext uri="{BB962C8B-B14F-4D97-AF65-F5344CB8AC3E}">
        <p14:creationId xmlns:p14="http://schemas.microsoft.com/office/powerpoint/2010/main" val="2303028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955D89-8D2C-F0E5-51BC-A41C771EA317}"/>
              </a:ext>
            </a:extLst>
          </p:cNvPr>
          <p:cNvSpPr/>
          <p:nvPr/>
        </p:nvSpPr>
        <p:spPr>
          <a:xfrm>
            <a:off x="0" y="0"/>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4E07281E-0276-BEEC-9BAC-3361F1689596}"/>
              </a:ext>
            </a:extLst>
          </p:cNvPr>
          <p:cNvSpPr txBox="1"/>
          <p:nvPr/>
        </p:nvSpPr>
        <p:spPr>
          <a:xfrm>
            <a:off x="327804" y="1016764"/>
            <a:ext cx="11576649" cy="6063198"/>
          </a:xfrm>
          <a:prstGeom prst="rect">
            <a:avLst/>
          </a:prstGeom>
          <a:noFill/>
        </p:spPr>
        <p:txBody>
          <a:bodyPr wrap="square" rtlCol="0">
            <a:spAutoFit/>
          </a:bodyPr>
          <a:lstStyle/>
          <a:p>
            <a:r>
              <a:rPr lang="en-US" sz="2000" b="1" i="0" u="none" strike="noStrike" baseline="0" dirty="0">
                <a:solidFill>
                  <a:srgbClr val="0070C0"/>
                </a:solidFill>
                <a:latin typeface="Times New Roman" panose="02020603050405020304" pitchFamily="18" charset="0"/>
                <a:cs typeface="Times New Roman" panose="02020603050405020304" pitchFamily="18" charset="0"/>
              </a:rPr>
              <a:t>Competency: </a:t>
            </a:r>
            <a:r>
              <a:rPr lang="en-US" sz="2000" b="0" i="0" u="none" strike="noStrike" baseline="0" dirty="0">
                <a:solidFill>
                  <a:srgbClr val="0070C0"/>
                </a:solidFill>
                <a:latin typeface="Times New Roman" panose="02020603050405020304" pitchFamily="18" charset="0"/>
                <a:cs typeface="Times New Roman" panose="02020603050405020304" pitchFamily="18" charset="0"/>
              </a:rPr>
              <a:t>Use </a:t>
            </a:r>
            <a:r>
              <a:rPr lang="en-US" sz="2000" b="0" i="0" u="none" strike="noStrike" baseline="0" dirty="0" err="1">
                <a:solidFill>
                  <a:srgbClr val="0070C0"/>
                </a:solidFill>
                <a:latin typeface="Times New Roman" panose="02020603050405020304" pitchFamily="18" charset="0"/>
                <a:cs typeface="Times New Roman" panose="02020603050405020304" pitchFamily="18" charset="0"/>
              </a:rPr>
              <a:t>RSLinx</a:t>
            </a:r>
            <a:r>
              <a:rPr lang="en-US" sz="2000" b="0" i="0" u="none" strike="noStrike" baseline="0" dirty="0">
                <a:solidFill>
                  <a:srgbClr val="0070C0"/>
                </a:solidFill>
                <a:latin typeface="Times New Roman" panose="02020603050405020304" pitchFamily="18" charset="0"/>
                <a:cs typeface="Times New Roman" panose="02020603050405020304" pitchFamily="18" charset="0"/>
              </a:rPr>
              <a:t> to establish communications between a computer (with PLC programming software) and Allen Bradley PLCs (L5000, SLC-500, PLC-5 &amp; ML1000).</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000" b="1" dirty="0">
                <a:solidFill>
                  <a:srgbClr val="0070C0"/>
                </a:solidFill>
                <a:latin typeface="Times New Roman" panose="02020603050405020304" pitchFamily="18" charset="0"/>
                <a:cs typeface="Times New Roman" panose="02020603050405020304" pitchFamily="18" charset="0"/>
              </a:rPr>
              <a:t>Module Outcomes: </a:t>
            </a:r>
          </a:p>
          <a:p>
            <a:r>
              <a:rPr lang="en-US" sz="2000" dirty="0">
                <a:solidFill>
                  <a:srgbClr val="0070C0"/>
                </a:solidFill>
                <a:latin typeface="Times New Roman" panose="02020603050405020304" pitchFamily="18" charset="0"/>
                <a:cs typeface="Times New Roman" panose="02020603050405020304" pitchFamily="18" charset="0"/>
              </a:rPr>
              <a:t>1. Setup communications between a computer and the PLC System (Ports, Cables and Drivers).</a:t>
            </a:r>
          </a:p>
          <a:p>
            <a:r>
              <a:rPr lang="en-US" sz="2000" dirty="0">
                <a:solidFill>
                  <a:srgbClr val="0070C0"/>
                </a:solidFill>
                <a:latin typeface="Times New Roman" panose="02020603050405020304" pitchFamily="18" charset="0"/>
                <a:cs typeface="Times New Roman" panose="02020603050405020304" pitchFamily="18" charset="0"/>
              </a:rPr>
              <a:t>2. Identify all the hardware components on a L5571 controller</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000" b="1" dirty="0">
                <a:solidFill>
                  <a:srgbClr val="0070C0"/>
                </a:solidFill>
                <a:latin typeface="Times New Roman" panose="02020603050405020304" pitchFamily="18" charset="0"/>
                <a:cs typeface="Times New Roman" panose="02020603050405020304" pitchFamily="18" charset="0"/>
              </a:rPr>
              <a:t>Skills Assessment</a:t>
            </a:r>
            <a:r>
              <a:rPr lang="en-US" sz="2000" dirty="0">
                <a:solidFill>
                  <a:srgbClr val="0070C0"/>
                </a:solidFill>
                <a:latin typeface="Times New Roman" panose="02020603050405020304" pitchFamily="18" charset="0"/>
                <a:cs typeface="Times New Roman" panose="02020603050405020304" pitchFamily="18" charset="0"/>
              </a:rPr>
              <a:t>: </a:t>
            </a:r>
          </a:p>
          <a:p>
            <a:pPr marL="457200" indent="-457200">
              <a:buAutoNum type="arabicPeriod"/>
            </a:pPr>
            <a:r>
              <a:rPr lang="en-US" sz="2000" dirty="0">
                <a:solidFill>
                  <a:srgbClr val="0070C0"/>
                </a:solidFill>
                <a:latin typeface="Times New Roman" panose="02020603050405020304" pitchFamily="18" charset="0"/>
                <a:cs typeface="Times New Roman" panose="02020603050405020304" pitchFamily="18" charset="0"/>
              </a:rPr>
              <a:t>Create an Ethernet driver in </a:t>
            </a:r>
            <a:r>
              <a:rPr lang="en-US" sz="2000" dirty="0" err="1">
                <a:solidFill>
                  <a:srgbClr val="0070C0"/>
                </a:solidFill>
                <a:latin typeface="Times New Roman" panose="02020603050405020304" pitchFamily="18" charset="0"/>
                <a:cs typeface="Times New Roman" panose="02020603050405020304" pitchFamily="18" charset="0"/>
              </a:rPr>
              <a:t>RSLinx</a:t>
            </a:r>
            <a:r>
              <a:rPr lang="en-US" sz="2000" dirty="0">
                <a:solidFill>
                  <a:srgbClr val="0070C0"/>
                </a:solidFill>
                <a:latin typeface="Times New Roman" panose="02020603050405020304" pitchFamily="18" charset="0"/>
                <a:cs typeface="Times New Roman" panose="02020603050405020304" pitchFamily="18" charset="0"/>
              </a:rPr>
              <a:t> to communicate with a 1756-ENET module.</a:t>
            </a:r>
          </a:p>
          <a:p>
            <a:pPr marL="457200" indent="-457200">
              <a:buAutoNum type="arabicPeriod"/>
            </a:pPr>
            <a:r>
              <a:rPr lang="en-US" sz="2000" dirty="0">
                <a:solidFill>
                  <a:srgbClr val="0070C0"/>
                </a:solidFill>
                <a:latin typeface="Times New Roman" panose="02020603050405020304" pitchFamily="18" charset="0"/>
                <a:cs typeface="Times New Roman" panose="02020603050405020304" pitchFamily="18" charset="0"/>
              </a:rPr>
              <a:t>Create an Ethernet/IP driver in </a:t>
            </a:r>
            <a:r>
              <a:rPr lang="en-US" sz="2000" dirty="0" err="1">
                <a:solidFill>
                  <a:srgbClr val="0070C0"/>
                </a:solidFill>
                <a:latin typeface="Times New Roman" panose="02020603050405020304" pitchFamily="18" charset="0"/>
                <a:cs typeface="Times New Roman" panose="02020603050405020304" pitchFamily="18" charset="0"/>
              </a:rPr>
              <a:t>RSLinx</a:t>
            </a:r>
            <a:r>
              <a:rPr lang="en-US" sz="2000" dirty="0">
                <a:solidFill>
                  <a:srgbClr val="0070C0"/>
                </a:solidFill>
                <a:latin typeface="Times New Roman" panose="02020603050405020304" pitchFamily="18" charset="0"/>
                <a:cs typeface="Times New Roman" panose="02020603050405020304" pitchFamily="18" charset="0"/>
              </a:rPr>
              <a:t> to communicate with 1756-ENET module.</a:t>
            </a:r>
          </a:p>
          <a:p>
            <a:pPr marL="457200" indent="-457200">
              <a:buAutoNum type="arabicPeriod"/>
            </a:pPr>
            <a:r>
              <a:rPr lang="en-US" sz="2000" dirty="0">
                <a:solidFill>
                  <a:srgbClr val="0070C0"/>
                </a:solidFill>
                <a:latin typeface="Times New Roman" panose="02020603050405020304" pitchFamily="18" charset="0"/>
                <a:cs typeface="Times New Roman" panose="02020603050405020304" pitchFamily="18" charset="0"/>
              </a:rPr>
              <a:t>Create a USB driver in </a:t>
            </a:r>
            <a:r>
              <a:rPr lang="en-US" sz="2000" dirty="0" err="1">
                <a:solidFill>
                  <a:srgbClr val="0070C0"/>
                </a:solidFill>
                <a:latin typeface="Times New Roman" panose="02020603050405020304" pitchFamily="18" charset="0"/>
                <a:cs typeface="Times New Roman" panose="02020603050405020304" pitchFamily="18" charset="0"/>
              </a:rPr>
              <a:t>RSLinx</a:t>
            </a:r>
            <a:r>
              <a:rPr lang="en-US" sz="2000" dirty="0">
                <a:solidFill>
                  <a:srgbClr val="0070C0"/>
                </a:solidFill>
                <a:latin typeface="Times New Roman" panose="02020603050405020304" pitchFamily="18" charset="0"/>
                <a:cs typeface="Times New Roman" panose="02020603050405020304" pitchFamily="18" charset="0"/>
              </a:rPr>
              <a:t> to communicate with the controller.</a:t>
            </a:r>
          </a:p>
          <a:p>
            <a:pPr marL="457200" indent="-457200">
              <a:buAutoNum type="arabicPeriod"/>
            </a:pPr>
            <a:endParaRPr lang="en-US" sz="2000" dirty="0">
              <a:solidFill>
                <a:srgbClr val="0070C0"/>
              </a:solidFill>
              <a:latin typeface="Times New Roman" panose="02020603050405020304" pitchFamily="18" charset="0"/>
              <a:cs typeface="Times New Roman" panose="02020603050405020304" pitchFamily="18" charset="0"/>
            </a:endParaRPr>
          </a:p>
          <a:p>
            <a:r>
              <a:rPr lang="en-US" sz="2000" b="1" dirty="0">
                <a:solidFill>
                  <a:srgbClr val="0070C0"/>
                </a:solidFill>
                <a:latin typeface="Times New Roman" panose="02020603050405020304" pitchFamily="18" charset="0"/>
                <a:cs typeface="Times New Roman" panose="02020603050405020304" pitchFamily="18" charset="0"/>
              </a:rPr>
              <a:t>Knowledge Required</a:t>
            </a:r>
            <a:r>
              <a:rPr lang="en-US" sz="2000" dirty="0">
                <a:solidFill>
                  <a:srgbClr val="0070C0"/>
                </a:solidFill>
                <a:latin typeface="Times New Roman" panose="02020603050405020304" pitchFamily="18" charset="0"/>
                <a:cs typeface="Times New Roman" panose="02020603050405020304" pitchFamily="18" charset="0"/>
              </a:rPr>
              <a:t>:</a:t>
            </a:r>
          </a:p>
          <a:p>
            <a:pPr marL="457200" indent="-457200">
              <a:buAutoNum type="arabicPeriod"/>
            </a:pPr>
            <a:r>
              <a:rPr lang="en-US" sz="2000" dirty="0">
                <a:solidFill>
                  <a:srgbClr val="0070C0"/>
                </a:solidFill>
                <a:latin typeface="Times New Roman" panose="02020603050405020304" pitchFamily="18" charset="0"/>
                <a:cs typeface="Times New Roman" panose="02020603050405020304" pitchFamily="18" charset="0"/>
              </a:rPr>
              <a:t>What is an IP address?  What is a subnet mask?  How does an Ethernet port get an IP address?</a:t>
            </a:r>
          </a:p>
          <a:p>
            <a:pPr marL="457200" indent="-457200">
              <a:buAutoNum type="arabicPeriod"/>
            </a:pPr>
            <a:r>
              <a:rPr lang="en-US" sz="2000" dirty="0">
                <a:solidFill>
                  <a:srgbClr val="0070C0"/>
                </a:solidFill>
                <a:latin typeface="Times New Roman" panose="02020603050405020304" pitchFamily="18" charset="0"/>
                <a:cs typeface="Times New Roman" panose="02020603050405020304" pitchFamily="18" charset="0"/>
              </a:rPr>
              <a:t>How to determine the IP address of a 1756-ENET module</a:t>
            </a:r>
          </a:p>
          <a:p>
            <a:pPr marL="457200" indent="-457200">
              <a:buAutoNum type="arabicPeriod"/>
            </a:pPr>
            <a:r>
              <a:rPr lang="en-US" sz="2000" dirty="0">
                <a:solidFill>
                  <a:srgbClr val="0070C0"/>
                </a:solidFill>
                <a:latin typeface="Times New Roman" panose="02020603050405020304" pitchFamily="18" charset="0"/>
                <a:cs typeface="Times New Roman" panose="02020603050405020304" pitchFamily="18" charset="0"/>
              </a:rPr>
              <a:t>How to use </a:t>
            </a:r>
            <a:r>
              <a:rPr lang="en-US" sz="2000" dirty="0" err="1">
                <a:solidFill>
                  <a:srgbClr val="0070C0"/>
                </a:solidFill>
                <a:latin typeface="Times New Roman" panose="02020603050405020304" pitchFamily="18" charset="0"/>
                <a:cs typeface="Times New Roman" panose="02020603050405020304" pitchFamily="18" charset="0"/>
              </a:rPr>
              <a:t>RSWho</a:t>
            </a:r>
            <a:r>
              <a:rPr lang="en-US" sz="2000" dirty="0">
                <a:solidFill>
                  <a:srgbClr val="0070C0"/>
                </a:solidFill>
                <a:latin typeface="Times New Roman" panose="02020603050405020304" pitchFamily="18" charset="0"/>
                <a:cs typeface="Times New Roman" panose="02020603050405020304" pitchFamily="18" charset="0"/>
              </a:rPr>
              <a:t> to view the drivers and communications within a ControlLogix system</a:t>
            </a:r>
          </a:p>
          <a:p>
            <a:pPr marL="457200" indent="-457200">
              <a:buAutoNum type="arabicPeriod"/>
            </a:pPr>
            <a:r>
              <a:rPr lang="en-US" sz="2000" dirty="0">
                <a:solidFill>
                  <a:srgbClr val="0070C0"/>
                </a:solidFill>
                <a:latin typeface="Times New Roman" panose="02020603050405020304" pitchFamily="18" charset="0"/>
                <a:cs typeface="Times New Roman" panose="02020603050405020304" pitchFamily="18" charset="0"/>
              </a:rPr>
              <a:t>How to create a driver in </a:t>
            </a:r>
            <a:r>
              <a:rPr lang="en-US" sz="2000" dirty="0" err="1">
                <a:solidFill>
                  <a:srgbClr val="0070C0"/>
                </a:solidFill>
                <a:latin typeface="Times New Roman" panose="02020603050405020304" pitchFamily="18" charset="0"/>
                <a:cs typeface="Times New Roman" panose="02020603050405020304" pitchFamily="18" charset="0"/>
              </a:rPr>
              <a:t>RSLinx</a:t>
            </a:r>
            <a:endParaRPr lang="en-US" sz="2000" dirty="0">
              <a:solidFill>
                <a:srgbClr val="0070C0"/>
              </a:solidFill>
              <a:latin typeface="Times New Roman" panose="02020603050405020304" pitchFamily="18" charset="0"/>
              <a:cs typeface="Times New Roman" panose="02020603050405020304" pitchFamily="18" charset="0"/>
            </a:endParaRPr>
          </a:p>
          <a:p>
            <a:pPr marL="457200" indent="-457200">
              <a:buAutoNum type="arabicPeriod"/>
            </a:pPr>
            <a:r>
              <a:rPr lang="en-US" sz="2000" dirty="0">
                <a:solidFill>
                  <a:srgbClr val="0070C0"/>
                </a:solidFill>
                <a:latin typeface="Times New Roman" panose="02020603050405020304" pitchFamily="18" charset="0"/>
                <a:cs typeface="Times New Roman" panose="02020603050405020304" pitchFamily="18" charset="0"/>
              </a:rPr>
              <a:t>How to go online to a ControlLogix processor</a:t>
            </a:r>
          </a:p>
          <a:p>
            <a:endParaRPr lang="en-US" sz="2000" dirty="0">
              <a:solidFill>
                <a:srgbClr val="0070C0"/>
              </a:solidFill>
              <a:latin typeface="Times New Roman" panose="02020603050405020304" pitchFamily="18" charset="0"/>
              <a:cs typeface="Times New Roman" panose="02020603050405020304" pitchFamily="18" charset="0"/>
            </a:endParaRPr>
          </a:p>
        </p:txBody>
      </p:sp>
      <p:sp>
        <p:nvSpPr>
          <p:cNvPr id="205" name="TextBox 204">
            <a:extLst>
              <a:ext uri="{FF2B5EF4-FFF2-40B4-BE49-F238E27FC236}">
                <a16:creationId xmlns:a16="http://schemas.microsoft.com/office/drawing/2014/main" id="{4DB4DA84-32BB-6802-4A44-B2BC55137AF5}"/>
              </a:ext>
            </a:extLst>
          </p:cNvPr>
          <p:cNvSpPr txBox="1"/>
          <p:nvPr/>
        </p:nvSpPr>
        <p:spPr>
          <a:xfrm>
            <a:off x="3206469" y="0"/>
            <a:ext cx="8594467" cy="584775"/>
          </a:xfrm>
          <a:prstGeom prst="rect">
            <a:avLst/>
          </a:prstGeom>
          <a:noFill/>
        </p:spPr>
        <p:txBody>
          <a:bodyPr wrap="square" rtlCol="0">
            <a:spAutoFit/>
          </a:bodyPr>
          <a:lstStyle/>
          <a:p>
            <a:r>
              <a:rPr lang="en-US" sz="3200" dirty="0">
                <a:solidFill>
                  <a:srgbClr val="0070C0"/>
                </a:solidFill>
              </a:rPr>
              <a:t>An example of Competencies &amp; Outcomes:</a:t>
            </a:r>
          </a:p>
        </p:txBody>
      </p:sp>
      <p:pic>
        <p:nvPicPr>
          <p:cNvPr id="2" name="Google Shape;271;g5cbcf68ca2_0_7">
            <a:extLst>
              <a:ext uri="{FF2B5EF4-FFF2-40B4-BE49-F238E27FC236}">
                <a16:creationId xmlns:a16="http://schemas.microsoft.com/office/drawing/2014/main" id="{82555A09-B1E0-FBE0-C2D5-F9EF6F6D62EF}"/>
              </a:ext>
            </a:extLst>
          </p:cNvPr>
          <p:cNvPicPr preferRelativeResize="0"/>
          <p:nvPr/>
        </p:nvPicPr>
        <p:blipFill rotWithShape="1">
          <a:blip r:embed="rId2">
            <a:alphaModFix/>
          </a:blip>
          <a:srcRect/>
          <a:stretch/>
        </p:blipFill>
        <p:spPr>
          <a:xfrm>
            <a:off x="0" y="110447"/>
            <a:ext cx="3065317" cy="658396"/>
          </a:xfrm>
          <a:prstGeom prst="rect">
            <a:avLst/>
          </a:prstGeom>
          <a:noFill/>
          <a:ln>
            <a:noFill/>
          </a:ln>
        </p:spPr>
      </p:pic>
    </p:spTree>
    <p:extLst>
      <p:ext uri="{BB962C8B-B14F-4D97-AF65-F5344CB8AC3E}">
        <p14:creationId xmlns:p14="http://schemas.microsoft.com/office/powerpoint/2010/main" val="2174128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6" name="Rectangle 5">
            <a:extLst>
              <a:ext uri="{FF2B5EF4-FFF2-40B4-BE49-F238E27FC236}">
                <a16:creationId xmlns:a16="http://schemas.microsoft.com/office/drawing/2014/main" id="{D4199EF3-563F-F327-1016-459F2882B873}"/>
              </a:ext>
            </a:extLst>
          </p:cNvPr>
          <p:cNvSpPr/>
          <p:nvPr/>
        </p:nvSpPr>
        <p:spPr>
          <a:xfrm>
            <a:off x="0" y="-27589"/>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Google Shape;496;g5cbcf68ca2_0_49"/>
          <p:cNvSpPr txBox="1">
            <a:spLocks noGrp="1"/>
          </p:cNvSpPr>
          <p:nvPr>
            <p:ph type="title"/>
          </p:nvPr>
        </p:nvSpPr>
        <p:spPr>
          <a:xfrm>
            <a:off x="3353717" y="81850"/>
            <a:ext cx="5842042" cy="62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Building Measurable Outcomes</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497" name="Google Shape;497;g5cbcf68ca2_0_49"/>
          <p:cNvSpPr txBox="1">
            <a:spLocks noGrp="1"/>
          </p:cNvSpPr>
          <p:nvPr>
            <p:ph type="body" idx="1"/>
          </p:nvPr>
        </p:nvSpPr>
        <p:spPr>
          <a:xfrm>
            <a:off x="668027" y="1215552"/>
            <a:ext cx="11074500" cy="42375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Outcomes must be aligned to a competency, which should align to the workplace</a:t>
            </a:r>
            <a:endParaRPr dirty="0">
              <a:solidFill>
                <a:srgbClr val="0070C0"/>
              </a:solidFill>
              <a:latin typeface="Times New Roman" panose="02020603050405020304" pitchFamily="18" charset="0"/>
              <a:cs typeface="Times New Roman" panose="02020603050405020304" pitchFamily="18" charset="0"/>
            </a:endParaRPr>
          </a:p>
          <a:p>
            <a:pPr marL="0" lvl="0" indent="0" algn="l" rtl="0">
              <a:lnSpc>
                <a:spcPct val="80000"/>
              </a:lnSpc>
              <a:spcBef>
                <a:spcPts val="0"/>
              </a:spcBef>
              <a:spcAft>
                <a:spcPts val="0"/>
              </a:spcAft>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A Quality Matters alignment table is used to align the outcomes to the competencies</a:t>
            </a:r>
            <a:endParaRPr dirty="0">
              <a:solidFill>
                <a:srgbClr val="0070C0"/>
              </a:solidFill>
              <a:latin typeface="Times New Roman" panose="02020603050405020304" pitchFamily="18" charset="0"/>
              <a:cs typeface="Times New Roman" panose="02020603050405020304" pitchFamily="18" charset="0"/>
            </a:endParaRPr>
          </a:p>
          <a:p>
            <a:pPr marL="0" lvl="0" indent="0" algn="l" rtl="0">
              <a:lnSpc>
                <a:spcPct val="80000"/>
              </a:lnSpc>
              <a:spcBef>
                <a:spcPts val="0"/>
              </a:spcBef>
              <a:spcAft>
                <a:spcPts val="0"/>
              </a:spcAft>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Outcomes must be measurable</a:t>
            </a:r>
            <a:endParaRPr dirty="0">
              <a:solidFill>
                <a:srgbClr val="0070C0"/>
              </a:solidFill>
              <a:latin typeface="Times New Roman" panose="02020603050405020304" pitchFamily="18" charset="0"/>
              <a:cs typeface="Times New Roman" panose="02020603050405020304" pitchFamily="18" charset="0"/>
            </a:endParaRPr>
          </a:p>
          <a:p>
            <a:pPr marL="0" lvl="0" indent="0" algn="l" rtl="0">
              <a:lnSpc>
                <a:spcPct val="80000"/>
              </a:lnSpc>
              <a:spcBef>
                <a:spcPts val="1000"/>
              </a:spcBef>
              <a:spcAft>
                <a:spcPts val="0"/>
              </a:spcAft>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Students must know what is expected of them.  The term “Understanding” is not measurable</a:t>
            </a:r>
            <a:endParaRPr dirty="0">
              <a:solidFill>
                <a:srgbClr val="0070C0"/>
              </a:solidFill>
              <a:latin typeface="Times New Roman" panose="02020603050405020304" pitchFamily="18" charset="0"/>
              <a:cs typeface="Times New Roman" panose="02020603050405020304" pitchFamily="18" charset="0"/>
            </a:endParaRPr>
          </a:p>
        </p:txBody>
      </p:sp>
      <p:pic>
        <p:nvPicPr>
          <p:cNvPr id="498" name="Google Shape;498;g5cbcf68ca2_0_49"/>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499" name="Google Shape;499;g5cbcf68ca2_0_49"/>
          <p:cNvPicPr preferRelativeResize="0"/>
          <p:nvPr/>
        </p:nvPicPr>
        <p:blipFill rotWithShape="1">
          <a:blip r:embed="rId4">
            <a:alphaModFix/>
          </a:blip>
          <a:srcRect/>
          <a:stretch/>
        </p:blipFill>
        <p:spPr>
          <a:xfrm>
            <a:off x="41563" y="51954"/>
            <a:ext cx="3065317" cy="65839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D5BC875-8DD9-4505-A55C-99AD9897C7C9}"/>
              </a:ext>
            </a:extLst>
          </p:cNvPr>
          <p:cNvSpPr/>
          <p:nvPr/>
        </p:nvSpPr>
        <p:spPr>
          <a:xfrm>
            <a:off x="-8472" y="8083"/>
            <a:ext cx="12192000" cy="1148999"/>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9393984" y="6229429"/>
            <a:ext cx="2714286" cy="628571"/>
          </a:xfrm>
          <a:prstGeom prst="rect">
            <a:avLst/>
          </a:prstGeom>
        </p:spPr>
      </p:pic>
      <p:pic>
        <p:nvPicPr>
          <p:cNvPr id="5" name="Picture 4">
            <a:extLst>
              <a:ext uri="{FF2B5EF4-FFF2-40B4-BE49-F238E27FC236}">
                <a16:creationId xmlns:a16="http://schemas.microsoft.com/office/drawing/2014/main" id="{70261A07-EE4F-44D1-88BB-2158B23FCE18}"/>
              </a:ext>
            </a:extLst>
          </p:cNvPr>
          <p:cNvPicPr>
            <a:picLocks noChangeAspect="1"/>
          </p:cNvPicPr>
          <p:nvPr/>
        </p:nvPicPr>
        <p:blipFill>
          <a:blip r:embed="rId3"/>
          <a:stretch>
            <a:fillRect/>
          </a:stretch>
        </p:blipFill>
        <p:spPr>
          <a:xfrm>
            <a:off x="2533025" y="1157082"/>
            <a:ext cx="6624348" cy="5671654"/>
          </a:xfrm>
          <a:prstGeom prst="rect">
            <a:avLst/>
          </a:prstGeom>
        </p:spPr>
      </p:pic>
      <p:pic>
        <p:nvPicPr>
          <p:cNvPr id="8" name="Picture 7">
            <a:extLst>
              <a:ext uri="{FF2B5EF4-FFF2-40B4-BE49-F238E27FC236}">
                <a16:creationId xmlns:a16="http://schemas.microsoft.com/office/drawing/2014/main" id="{ACD4C14D-3B31-4B07-84C3-EA3B6F04BA82}"/>
              </a:ext>
            </a:extLst>
          </p:cNvPr>
          <p:cNvPicPr>
            <a:picLocks noChangeAspect="1"/>
          </p:cNvPicPr>
          <p:nvPr/>
        </p:nvPicPr>
        <p:blipFill>
          <a:blip r:embed="rId3"/>
          <a:stretch>
            <a:fillRect/>
          </a:stretch>
        </p:blipFill>
        <p:spPr>
          <a:xfrm>
            <a:off x="0" y="-11041"/>
            <a:ext cx="1386672" cy="1187245"/>
          </a:xfrm>
          <a:prstGeom prst="rect">
            <a:avLst/>
          </a:prstGeom>
        </p:spPr>
      </p:pic>
      <p:sp>
        <p:nvSpPr>
          <p:cNvPr id="7" name="Google Shape;91;p2">
            <a:extLst>
              <a:ext uri="{FF2B5EF4-FFF2-40B4-BE49-F238E27FC236}">
                <a16:creationId xmlns:a16="http://schemas.microsoft.com/office/drawing/2014/main" id="{F9484EBE-2062-474B-A0CE-20578E1387EA}"/>
              </a:ext>
            </a:extLst>
          </p:cNvPr>
          <p:cNvSpPr txBox="1">
            <a:spLocks/>
          </p:cNvSpPr>
          <p:nvPr/>
        </p:nvSpPr>
        <p:spPr>
          <a:xfrm>
            <a:off x="1719943" y="131058"/>
            <a:ext cx="10247086" cy="801255"/>
          </a:xfrm>
          <a:prstGeom prst="rect">
            <a:avLst/>
          </a:prstGeom>
          <a:noFill/>
          <a:ln>
            <a:noFill/>
          </a:ln>
        </p:spPr>
        <p:txBody>
          <a:bodyPr spcFirstLastPara="1" vert="horz" wrap="square" lIns="91425" tIns="45700" rIns="91425" bIns="45700" rtlCol="0"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rgbClr val="0070C0"/>
              </a:buClr>
              <a:buSzPts val="4400"/>
            </a:pPr>
            <a:r>
              <a:rPr lang="en-US" sz="3600" b="1" dirty="0">
                <a:solidFill>
                  <a:srgbClr val="0070C0"/>
                </a:solidFill>
                <a:latin typeface="Times New Roman" panose="02020603050405020304" pitchFamily="18" charset="0"/>
                <a:cs typeface="Times New Roman" panose="02020603050405020304" pitchFamily="18" charset="0"/>
              </a:rPr>
              <a:t>Instructional Elements to Improve Technical Courses</a:t>
            </a:r>
          </a:p>
        </p:txBody>
      </p:sp>
    </p:spTree>
    <p:extLst>
      <p:ext uri="{BB962C8B-B14F-4D97-AF65-F5344CB8AC3E}">
        <p14:creationId xmlns:p14="http://schemas.microsoft.com/office/powerpoint/2010/main" val="2391479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554" name="Google Shape;554;g5d1b9b0e71_0_0"/>
          <p:cNvPicPr preferRelativeResize="0"/>
          <p:nvPr/>
        </p:nvPicPr>
        <p:blipFill rotWithShape="1">
          <a:blip r:embed="rId3">
            <a:alphaModFix/>
          </a:blip>
          <a:srcRect/>
          <a:stretch/>
        </p:blipFill>
        <p:spPr>
          <a:xfrm>
            <a:off x="9393984" y="6229429"/>
            <a:ext cx="2714286" cy="628571"/>
          </a:xfrm>
          <a:prstGeom prst="rect">
            <a:avLst/>
          </a:prstGeom>
          <a:noFill/>
          <a:ln>
            <a:noFill/>
          </a:ln>
        </p:spPr>
      </p:pic>
      <p:sp>
        <p:nvSpPr>
          <p:cNvPr id="6" name="Rectangle 5">
            <a:extLst>
              <a:ext uri="{FF2B5EF4-FFF2-40B4-BE49-F238E27FC236}">
                <a16:creationId xmlns:a16="http://schemas.microsoft.com/office/drawing/2014/main" id="{B2533942-2B65-D384-228F-CCDEC213FC76}"/>
              </a:ext>
            </a:extLst>
          </p:cNvPr>
          <p:cNvSpPr/>
          <p:nvPr/>
        </p:nvSpPr>
        <p:spPr>
          <a:xfrm>
            <a:off x="0" y="-72430"/>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Google Shape;552;g5d1b9b0e71_0_0"/>
          <p:cNvSpPr txBox="1">
            <a:spLocks noGrp="1"/>
          </p:cNvSpPr>
          <p:nvPr>
            <p:ph type="title"/>
          </p:nvPr>
        </p:nvSpPr>
        <p:spPr>
          <a:xfrm>
            <a:off x="3480229" y="99786"/>
            <a:ext cx="6923227" cy="429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Assessment by Faculty</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553" name="Google Shape;553;g5d1b9b0e71_0_0"/>
          <p:cNvSpPr txBox="1">
            <a:spLocks noGrp="1"/>
          </p:cNvSpPr>
          <p:nvPr>
            <p:ph type="body" idx="1"/>
          </p:nvPr>
        </p:nvSpPr>
        <p:spPr>
          <a:xfrm>
            <a:off x="345057" y="1034116"/>
            <a:ext cx="11501886" cy="5823884"/>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Assessment is the responsibility of the faculty.</a:t>
            </a: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Student skills and knowledge are both assessed by the faculty in the Skills Assessment (Knowledge is required, to develop Skills)</a:t>
            </a: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Knowledge is also assessed through an online assessment for each module that faculty developed, which consists of M.C., Matching and T.F. questions.  LMS is used to assure students cannot cheat. Use questions the LMS will grade, to make Faculty more efficient.</a:t>
            </a: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LMS efficiency saves faculty valuable time</a:t>
            </a: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The assigned instructor objectively determines if a student passes a module, and the course.  </a:t>
            </a: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Create a PLA (Prior Learning Assessment) for the course, based on a combination of the Knowledge and Skills Assessments.  This process of testing out of a course has tremendous academic integrity.</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555" name="Google Shape;555;g5d1b9b0e71_0_0"/>
          <p:cNvPicPr preferRelativeResize="0"/>
          <p:nvPr/>
        </p:nvPicPr>
        <p:blipFill rotWithShape="1">
          <a:blip r:embed="rId4">
            <a:alphaModFix/>
          </a:blip>
          <a:srcRect/>
          <a:stretch/>
        </p:blipFill>
        <p:spPr>
          <a:xfrm>
            <a:off x="41563" y="51954"/>
            <a:ext cx="3065317" cy="65839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Rectangle 1">
            <a:extLst>
              <a:ext uri="{FF2B5EF4-FFF2-40B4-BE49-F238E27FC236}">
                <a16:creationId xmlns:a16="http://schemas.microsoft.com/office/drawing/2014/main" id="{5DA47E73-4546-B650-518C-14C84BF15BF6}"/>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777941" y="1426038"/>
            <a:ext cx="10349563" cy="24313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Employer</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Engagement</a:t>
            </a:r>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608828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6" name="Rectangle 5">
            <a:extLst>
              <a:ext uri="{FF2B5EF4-FFF2-40B4-BE49-F238E27FC236}">
                <a16:creationId xmlns:a16="http://schemas.microsoft.com/office/drawing/2014/main" id="{D8F9FA4D-3358-2AFA-2BA2-8342F8DF68C3}"/>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 name="Google Shape;206;g5cbcf68ca2_0_0"/>
          <p:cNvPicPr preferRelativeResize="0"/>
          <p:nvPr/>
        </p:nvPicPr>
        <p:blipFill rotWithShape="1">
          <a:blip r:embed="rId3">
            <a:alphaModFix/>
          </a:blip>
          <a:srcRect/>
          <a:stretch/>
        </p:blipFill>
        <p:spPr>
          <a:xfrm>
            <a:off x="9393984" y="6229429"/>
            <a:ext cx="2714286" cy="628571"/>
          </a:xfrm>
          <a:prstGeom prst="rect">
            <a:avLst/>
          </a:prstGeom>
          <a:noFill/>
          <a:ln>
            <a:noFill/>
          </a:ln>
        </p:spPr>
      </p:pic>
      <p:sp>
        <p:nvSpPr>
          <p:cNvPr id="204" name="Google Shape;204;g5cbcf68ca2_0_0"/>
          <p:cNvSpPr txBox="1">
            <a:spLocks noGrp="1"/>
          </p:cNvSpPr>
          <p:nvPr>
            <p:ph type="title"/>
          </p:nvPr>
        </p:nvSpPr>
        <p:spPr>
          <a:xfrm>
            <a:off x="3154682" y="128600"/>
            <a:ext cx="8953588" cy="57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Critical Information from Employers:</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205" name="Google Shape;205;g5cbcf68ca2_0_0"/>
          <p:cNvSpPr txBox="1">
            <a:spLocks noGrp="1"/>
          </p:cNvSpPr>
          <p:nvPr>
            <p:ph type="body" idx="1"/>
          </p:nvPr>
        </p:nvSpPr>
        <p:spPr>
          <a:xfrm>
            <a:off x="504270" y="1122709"/>
            <a:ext cx="11074500" cy="50277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Ask for their skilled Job Classification, and acquire job descriptions (Maintenance Mechanic, Electricians, Instrumentation Tech., Millwright, etc.).  </a:t>
            </a:r>
          </a:p>
          <a:p>
            <a:pPr marL="0" lvl="0" indent="0" algn="l" rtl="0">
              <a:lnSpc>
                <a:spcPct val="80000"/>
              </a:lnSpc>
              <a:spcBef>
                <a:spcPts val="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Find out what technology they use in their plants:</a:t>
            </a:r>
          </a:p>
          <a:p>
            <a:pPr marL="0" lvl="0" indent="0" algn="l" rtl="0">
              <a:lnSpc>
                <a:spcPct val="80000"/>
              </a:lnSpc>
              <a:spcBef>
                <a:spcPts val="1000"/>
              </a:spcBef>
              <a:spcAft>
                <a:spcPts val="0"/>
              </a:spcAft>
              <a:buClr>
                <a:srgbClr val="0070C0"/>
              </a:buClr>
              <a:buSzPts val="3600"/>
              <a:buNone/>
            </a:pPr>
            <a:r>
              <a:rPr lang="en-US" dirty="0">
                <a:solidFill>
                  <a:srgbClr val="0070C0"/>
                </a:solidFill>
                <a:latin typeface="Times New Roman" panose="02020603050405020304" pitchFamily="18" charset="0"/>
                <a:cs typeface="Times New Roman" panose="02020603050405020304" pitchFamily="18" charset="0"/>
              </a:rPr>
              <a:t>	*PLC type, HMI type, Robotic type, Connectivity</a:t>
            </a:r>
          </a:p>
          <a:p>
            <a:pPr marL="0" lvl="0" indent="0" algn="l" rtl="0">
              <a:lnSpc>
                <a:spcPct val="80000"/>
              </a:lnSpc>
              <a:spcBef>
                <a:spcPts val="1000"/>
              </a:spcBef>
              <a:spcAft>
                <a:spcPts val="0"/>
              </a:spcAft>
              <a:buClr>
                <a:srgbClr val="0070C0"/>
              </a:buClr>
              <a:buSzPts val="3600"/>
              <a:buNone/>
            </a:pPr>
            <a:r>
              <a:rPr lang="en-US" dirty="0">
                <a:solidFill>
                  <a:srgbClr val="0070C0"/>
                </a:solidFill>
                <a:latin typeface="Times New Roman" panose="02020603050405020304" pitchFamily="18" charset="0"/>
                <a:cs typeface="Times New Roman" panose="02020603050405020304" pitchFamily="18" charset="0"/>
              </a:rPr>
              <a:t>	*Instrumentation, Test Equipment, VFD types, etc.</a:t>
            </a: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endParaRPr lang="en-US"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This will be important information for both the academic division, and also the Workforce Development Group.</a:t>
            </a: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207" name="Google Shape;207;g5cbcf68ca2_0_0"/>
          <p:cNvPicPr preferRelativeResize="0"/>
          <p:nvPr/>
        </p:nvPicPr>
        <p:blipFill rotWithShape="1">
          <a:blip r:embed="rId4">
            <a:alphaModFix/>
          </a:blip>
          <a:srcRect/>
          <a:stretch/>
        </p:blipFill>
        <p:spPr>
          <a:xfrm>
            <a:off x="41563" y="51954"/>
            <a:ext cx="3065317" cy="658396"/>
          </a:xfrm>
          <a:prstGeom prst="rect">
            <a:avLst/>
          </a:prstGeom>
          <a:noFill/>
          <a:ln>
            <a:noFill/>
          </a:ln>
        </p:spPr>
      </p:pic>
    </p:spTree>
    <p:extLst>
      <p:ext uri="{BB962C8B-B14F-4D97-AF65-F5344CB8AC3E}">
        <p14:creationId xmlns:p14="http://schemas.microsoft.com/office/powerpoint/2010/main" val="925308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8373" y="789708"/>
            <a:ext cx="1429687" cy="1384995"/>
          </a:xfrm>
          <a:prstGeom prst="rect">
            <a:avLst/>
          </a:prstGeom>
          <a:noFill/>
        </p:spPr>
        <p:txBody>
          <a:bodyPr wrap="none" rtlCol="0">
            <a:spAutoFit/>
          </a:bodyPr>
          <a:lstStyle/>
          <a:p>
            <a:pPr algn="ctr"/>
            <a:r>
              <a:rPr lang="en-US" sz="1400" b="1" u="sng" dirty="0">
                <a:solidFill>
                  <a:srgbClr val="C00000"/>
                </a:solidFill>
                <a:latin typeface="Times New Roman" panose="02020603050405020304" pitchFamily="18" charset="0"/>
                <a:cs typeface="Times New Roman" panose="02020603050405020304" pitchFamily="18" charset="0"/>
              </a:rPr>
              <a:t>Topic Resources</a:t>
            </a:r>
          </a:p>
          <a:p>
            <a:pPr algn="ctr"/>
            <a:r>
              <a:rPr lang="en-US" sz="1400" dirty="0">
                <a:solidFill>
                  <a:srgbClr val="C00000"/>
                </a:solidFill>
                <a:latin typeface="Times New Roman" panose="02020603050405020304" pitchFamily="18" charset="0"/>
                <a:cs typeface="Times New Roman" panose="02020603050405020304" pitchFamily="18" charset="0"/>
              </a:rPr>
              <a:t>Job Descriptions</a:t>
            </a:r>
          </a:p>
          <a:p>
            <a:pPr algn="ctr"/>
            <a:r>
              <a:rPr lang="en-US" sz="1400" dirty="0">
                <a:solidFill>
                  <a:srgbClr val="C00000"/>
                </a:solidFill>
                <a:latin typeface="Times New Roman" panose="02020603050405020304" pitchFamily="18" charset="0"/>
                <a:cs typeface="Times New Roman" panose="02020603050405020304" pitchFamily="18" charset="0"/>
              </a:rPr>
              <a:t>DACUM Comp.</a:t>
            </a:r>
          </a:p>
          <a:p>
            <a:pPr algn="ctr"/>
            <a:r>
              <a:rPr lang="en-US" sz="1400" dirty="0">
                <a:solidFill>
                  <a:srgbClr val="C00000"/>
                </a:solidFill>
                <a:latin typeface="Times New Roman" panose="02020603050405020304" pitchFamily="18" charset="0"/>
                <a:cs typeface="Times New Roman" panose="02020603050405020304" pitchFamily="18" charset="0"/>
              </a:rPr>
              <a:t>WFD Demand</a:t>
            </a:r>
          </a:p>
          <a:p>
            <a:pPr algn="ctr"/>
            <a:r>
              <a:rPr lang="en-US" sz="1400" dirty="0">
                <a:solidFill>
                  <a:srgbClr val="C00000"/>
                </a:solidFill>
                <a:latin typeface="Times New Roman" panose="02020603050405020304" pitchFamily="18" charset="0"/>
                <a:cs typeface="Times New Roman" panose="02020603050405020304" pitchFamily="18" charset="0"/>
              </a:rPr>
              <a:t>Employer RT</a:t>
            </a:r>
          </a:p>
          <a:p>
            <a:pPr algn="ctr"/>
            <a:r>
              <a:rPr lang="en-US" sz="1400" dirty="0">
                <a:solidFill>
                  <a:srgbClr val="C00000"/>
                </a:solidFill>
                <a:latin typeface="Times New Roman" panose="02020603050405020304" pitchFamily="18" charset="0"/>
                <a:cs typeface="Times New Roman" panose="02020603050405020304" pitchFamily="18" charset="0"/>
              </a:rPr>
              <a:t>Corp. Faculty</a:t>
            </a:r>
          </a:p>
        </p:txBody>
      </p:sp>
      <p:sp>
        <p:nvSpPr>
          <p:cNvPr id="3" name="TextBox 2"/>
          <p:cNvSpPr txBox="1"/>
          <p:nvPr/>
        </p:nvSpPr>
        <p:spPr>
          <a:xfrm>
            <a:off x="4411104" y="2804316"/>
            <a:ext cx="1556836" cy="3970318"/>
          </a:xfrm>
          <a:prstGeom prst="rect">
            <a:avLst/>
          </a:prstGeom>
          <a:noFill/>
        </p:spPr>
        <p:txBody>
          <a:bodyPr wrap="none" rtlCol="0">
            <a:spAutoFit/>
          </a:bodyPr>
          <a:lstStyle/>
          <a:p>
            <a:pPr algn="ctr"/>
            <a:r>
              <a:rPr lang="en-US" sz="1400" b="1" u="sng" dirty="0">
                <a:solidFill>
                  <a:srgbClr val="0070C0"/>
                </a:solidFill>
                <a:latin typeface="Times New Roman" panose="02020603050405020304" pitchFamily="18" charset="0"/>
                <a:cs typeface="Times New Roman" panose="02020603050405020304" pitchFamily="18" charset="0"/>
              </a:rPr>
              <a:t>Technical Topics</a:t>
            </a:r>
          </a:p>
          <a:p>
            <a:pPr algn="ctr"/>
            <a:r>
              <a:rPr lang="en-US" sz="1400" dirty="0">
                <a:solidFill>
                  <a:srgbClr val="0070C0"/>
                </a:solidFill>
                <a:latin typeface="Times New Roman" panose="02020603050405020304" pitchFamily="18" charset="0"/>
                <a:cs typeface="Times New Roman" panose="02020603050405020304" pitchFamily="18" charset="0"/>
              </a:rPr>
              <a:t>Basic Electrical</a:t>
            </a:r>
          </a:p>
          <a:p>
            <a:pPr algn="ctr"/>
            <a:r>
              <a:rPr lang="en-US" sz="1400" dirty="0" err="1">
                <a:solidFill>
                  <a:srgbClr val="0070C0"/>
                </a:solidFill>
                <a:latin typeface="Times New Roman" panose="02020603050405020304" pitchFamily="18" charset="0"/>
                <a:cs typeface="Times New Roman" panose="02020603050405020304" pitchFamily="18" charset="0"/>
              </a:rPr>
              <a:t>Handtools</a:t>
            </a:r>
            <a:endParaRPr lang="en-US" sz="1400" dirty="0">
              <a:solidFill>
                <a:srgbClr val="0070C0"/>
              </a:solidFill>
              <a:latin typeface="Times New Roman" panose="02020603050405020304" pitchFamily="18" charset="0"/>
              <a:cs typeface="Times New Roman" panose="02020603050405020304" pitchFamily="18" charset="0"/>
            </a:endParaRPr>
          </a:p>
          <a:p>
            <a:pPr algn="ctr"/>
            <a:r>
              <a:rPr lang="en-US" sz="1400" dirty="0" err="1">
                <a:solidFill>
                  <a:srgbClr val="0070C0"/>
                </a:solidFill>
                <a:latin typeface="Times New Roman" panose="02020603050405020304" pitchFamily="18" charset="0"/>
                <a:cs typeface="Times New Roman" panose="02020603050405020304" pitchFamily="18" charset="0"/>
              </a:rPr>
              <a:t>Powertools</a:t>
            </a:r>
            <a:endParaRPr lang="en-US" sz="1400" dirty="0">
              <a:solidFill>
                <a:srgbClr val="0070C0"/>
              </a:solidFill>
              <a:latin typeface="Times New Roman" panose="02020603050405020304" pitchFamily="18" charset="0"/>
              <a:cs typeface="Times New Roman" panose="02020603050405020304" pitchFamily="18" charset="0"/>
            </a:endParaRPr>
          </a:p>
          <a:p>
            <a:pPr algn="ctr"/>
            <a:r>
              <a:rPr lang="en-US" sz="1400" dirty="0">
                <a:solidFill>
                  <a:srgbClr val="0070C0"/>
                </a:solidFill>
                <a:latin typeface="Times New Roman" panose="02020603050405020304" pitchFamily="18" charset="0"/>
                <a:cs typeface="Times New Roman" panose="02020603050405020304" pitchFamily="18" charset="0"/>
              </a:rPr>
              <a:t>Ind. Safety</a:t>
            </a:r>
          </a:p>
          <a:p>
            <a:pPr algn="ctr"/>
            <a:r>
              <a:rPr lang="en-US" sz="1400" dirty="0">
                <a:solidFill>
                  <a:srgbClr val="0070C0"/>
                </a:solidFill>
                <a:latin typeface="Times New Roman" panose="02020603050405020304" pitchFamily="18" charset="0"/>
                <a:cs typeface="Times New Roman" panose="02020603050405020304" pitchFamily="18" charset="0"/>
              </a:rPr>
              <a:t>Pneumatics</a:t>
            </a:r>
          </a:p>
          <a:p>
            <a:pPr algn="ctr"/>
            <a:r>
              <a:rPr lang="en-US" sz="1400" dirty="0">
                <a:solidFill>
                  <a:srgbClr val="0070C0"/>
                </a:solidFill>
                <a:latin typeface="Times New Roman" panose="02020603050405020304" pitchFamily="18" charset="0"/>
                <a:cs typeface="Times New Roman" panose="02020603050405020304" pitchFamily="18" charset="0"/>
              </a:rPr>
              <a:t>Hydraulics</a:t>
            </a:r>
          </a:p>
          <a:p>
            <a:pPr algn="ctr"/>
            <a:r>
              <a:rPr lang="en-US" sz="1400" dirty="0" err="1">
                <a:solidFill>
                  <a:srgbClr val="0070C0"/>
                </a:solidFill>
                <a:latin typeface="Times New Roman" panose="02020603050405020304" pitchFamily="18" charset="0"/>
                <a:cs typeface="Times New Roman" panose="02020603050405020304" pitchFamily="18" charset="0"/>
              </a:rPr>
              <a:t>Mech</a:t>
            </a:r>
            <a:r>
              <a:rPr lang="en-US" sz="1400" dirty="0">
                <a:solidFill>
                  <a:srgbClr val="0070C0"/>
                </a:solidFill>
                <a:latin typeface="Times New Roman" panose="02020603050405020304" pitchFamily="18" charset="0"/>
                <a:cs typeface="Times New Roman" panose="02020603050405020304" pitchFamily="18" charset="0"/>
              </a:rPr>
              <a:t> Print Read</a:t>
            </a:r>
          </a:p>
          <a:p>
            <a:pPr algn="ctr"/>
            <a:r>
              <a:rPr lang="en-US" sz="1400" dirty="0">
                <a:solidFill>
                  <a:srgbClr val="0070C0"/>
                </a:solidFill>
                <a:latin typeface="Times New Roman" panose="02020603050405020304" pitchFamily="18" charset="0"/>
                <a:cs typeface="Times New Roman" panose="02020603050405020304" pitchFamily="18" charset="0"/>
              </a:rPr>
              <a:t>Motor Control Cir</a:t>
            </a:r>
          </a:p>
          <a:p>
            <a:pPr algn="ctr"/>
            <a:r>
              <a:rPr lang="en-US" sz="1400" dirty="0">
                <a:solidFill>
                  <a:srgbClr val="0070C0"/>
                </a:solidFill>
                <a:latin typeface="Times New Roman" panose="02020603050405020304" pitchFamily="18" charset="0"/>
                <a:cs typeface="Times New Roman" panose="02020603050405020304" pitchFamily="18" charset="0"/>
              </a:rPr>
              <a:t>Motors &amp; VFDs</a:t>
            </a:r>
          </a:p>
          <a:p>
            <a:pPr algn="ctr"/>
            <a:r>
              <a:rPr lang="en-US" sz="1400" dirty="0">
                <a:solidFill>
                  <a:srgbClr val="0070C0"/>
                </a:solidFill>
                <a:latin typeface="Times New Roman" panose="02020603050405020304" pitchFamily="18" charset="0"/>
                <a:cs typeface="Times New Roman" panose="02020603050405020304" pitchFamily="18" charset="0"/>
              </a:rPr>
              <a:t>PLC Basics</a:t>
            </a:r>
          </a:p>
          <a:p>
            <a:pPr algn="ctr"/>
            <a:r>
              <a:rPr lang="en-US" sz="1400" dirty="0">
                <a:solidFill>
                  <a:srgbClr val="0070C0"/>
                </a:solidFill>
                <a:latin typeface="Times New Roman" panose="02020603050405020304" pitchFamily="18" charset="0"/>
                <a:cs typeface="Times New Roman" panose="02020603050405020304" pitchFamily="18" charset="0"/>
              </a:rPr>
              <a:t>AB </a:t>
            </a:r>
            <a:r>
              <a:rPr lang="en-US" sz="1400" dirty="0" err="1">
                <a:solidFill>
                  <a:srgbClr val="0070C0"/>
                </a:solidFill>
                <a:latin typeface="Times New Roman" panose="02020603050405020304" pitchFamily="18" charset="0"/>
                <a:cs typeface="Times New Roman" panose="02020603050405020304" pitchFamily="18" charset="0"/>
              </a:rPr>
              <a:t>CompactLogix</a:t>
            </a:r>
            <a:endParaRPr lang="en-US" sz="1400" dirty="0">
              <a:solidFill>
                <a:srgbClr val="0070C0"/>
              </a:solidFill>
              <a:latin typeface="Times New Roman" panose="02020603050405020304" pitchFamily="18" charset="0"/>
              <a:cs typeface="Times New Roman" panose="02020603050405020304" pitchFamily="18" charset="0"/>
            </a:endParaRPr>
          </a:p>
          <a:p>
            <a:pPr algn="ctr"/>
            <a:r>
              <a:rPr lang="en-US" sz="1400" dirty="0">
                <a:solidFill>
                  <a:srgbClr val="0070C0"/>
                </a:solidFill>
                <a:latin typeface="Times New Roman" panose="02020603050405020304" pitchFamily="18" charset="0"/>
                <a:cs typeface="Times New Roman" panose="02020603050405020304" pitchFamily="18" charset="0"/>
              </a:rPr>
              <a:t>AB </a:t>
            </a:r>
            <a:r>
              <a:rPr lang="en-US" sz="1400" dirty="0" err="1">
                <a:solidFill>
                  <a:srgbClr val="0070C0"/>
                </a:solidFill>
                <a:latin typeface="Times New Roman" panose="02020603050405020304" pitchFamily="18" charset="0"/>
                <a:cs typeface="Times New Roman" panose="02020603050405020304" pitchFamily="18" charset="0"/>
              </a:rPr>
              <a:t>ControlLogix</a:t>
            </a:r>
            <a:endParaRPr lang="en-US" sz="1400" dirty="0">
              <a:solidFill>
                <a:srgbClr val="0070C0"/>
              </a:solidFill>
              <a:latin typeface="Times New Roman" panose="02020603050405020304" pitchFamily="18" charset="0"/>
              <a:cs typeface="Times New Roman" panose="02020603050405020304" pitchFamily="18" charset="0"/>
            </a:endParaRPr>
          </a:p>
          <a:p>
            <a:pPr algn="ctr"/>
            <a:r>
              <a:rPr lang="en-US" sz="1400" dirty="0">
                <a:solidFill>
                  <a:srgbClr val="0070C0"/>
                </a:solidFill>
                <a:latin typeface="Times New Roman" panose="02020603050405020304" pitchFamily="18" charset="0"/>
                <a:cs typeface="Times New Roman" panose="02020603050405020304" pitchFamily="18" charset="0"/>
              </a:rPr>
              <a:t>Ethernet basics</a:t>
            </a:r>
          </a:p>
          <a:p>
            <a:pPr algn="ctr"/>
            <a:r>
              <a:rPr lang="en-US" sz="1400" dirty="0">
                <a:solidFill>
                  <a:srgbClr val="0070C0"/>
                </a:solidFill>
                <a:latin typeface="Times New Roman" panose="02020603050405020304" pitchFamily="18" charset="0"/>
                <a:cs typeface="Times New Roman" panose="02020603050405020304" pitchFamily="18" charset="0"/>
              </a:rPr>
              <a:t>Rigging</a:t>
            </a:r>
          </a:p>
          <a:p>
            <a:pPr algn="ctr"/>
            <a:r>
              <a:rPr lang="en-US" sz="1400" dirty="0">
                <a:solidFill>
                  <a:srgbClr val="0070C0"/>
                </a:solidFill>
                <a:latin typeface="Times New Roman" panose="02020603050405020304" pitchFamily="18" charset="0"/>
                <a:cs typeface="Times New Roman" panose="02020603050405020304" pitchFamily="18" charset="0"/>
              </a:rPr>
              <a:t>Pumps</a:t>
            </a:r>
          </a:p>
          <a:p>
            <a:pPr algn="ctr"/>
            <a:r>
              <a:rPr lang="en-US" sz="1400" dirty="0">
                <a:solidFill>
                  <a:srgbClr val="0070C0"/>
                </a:solidFill>
                <a:latin typeface="Times New Roman" panose="02020603050405020304" pitchFamily="18" charset="0"/>
                <a:cs typeface="Times New Roman" panose="02020603050405020304" pitchFamily="18" charset="0"/>
              </a:rPr>
              <a:t>Pipefitting basics</a:t>
            </a:r>
          </a:p>
          <a:p>
            <a:pPr algn="ctr"/>
            <a:r>
              <a:rPr lang="en-US" sz="1400" dirty="0">
                <a:solidFill>
                  <a:srgbClr val="0070C0"/>
                </a:solidFill>
                <a:latin typeface="Times New Roman" panose="02020603050405020304" pitchFamily="18" charset="0"/>
                <a:cs typeface="Times New Roman" panose="02020603050405020304" pitchFamily="18" charset="0"/>
              </a:rPr>
              <a:t>Machine Repair</a:t>
            </a:r>
          </a:p>
        </p:txBody>
      </p:sp>
      <p:sp>
        <p:nvSpPr>
          <p:cNvPr id="4" name="TextBox 3"/>
          <p:cNvSpPr txBox="1"/>
          <p:nvPr/>
        </p:nvSpPr>
        <p:spPr>
          <a:xfrm>
            <a:off x="6235692" y="2804317"/>
            <a:ext cx="1582036" cy="1384995"/>
          </a:xfrm>
          <a:prstGeom prst="rect">
            <a:avLst/>
          </a:prstGeom>
          <a:noFill/>
        </p:spPr>
        <p:txBody>
          <a:bodyPr wrap="none" rtlCol="0">
            <a:spAutoFit/>
          </a:bodyPr>
          <a:lstStyle/>
          <a:p>
            <a:pPr algn="ctr"/>
            <a:r>
              <a:rPr lang="en-US" sz="1400" b="1" u="sng" dirty="0">
                <a:solidFill>
                  <a:srgbClr val="7030A0"/>
                </a:solidFill>
                <a:latin typeface="Times New Roman" panose="02020603050405020304" pitchFamily="18" charset="0"/>
                <a:cs typeface="Times New Roman" panose="02020603050405020304" pitchFamily="18" charset="0"/>
              </a:rPr>
              <a:t>Technical Courses</a:t>
            </a:r>
          </a:p>
          <a:p>
            <a:pPr algn="ctr"/>
            <a:r>
              <a:rPr lang="en-US" sz="1400" dirty="0">
                <a:solidFill>
                  <a:srgbClr val="7030A0"/>
                </a:solidFill>
                <a:latin typeface="Times New Roman" panose="02020603050405020304" pitchFamily="18" charset="0"/>
                <a:cs typeface="Times New Roman" panose="02020603050405020304" pitchFamily="18" charset="0"/>
              </a:rPr>
              <a:t>IND120 IE1</a:t>
            </a:r>
          </a:p>
          <a:p>
            <a:pPr algn="ctr"/>
            <a:r>
              <a:rPr lang="en-US" sz="1400" dirty="0">
                <a:solidFill>
                  <a:srgbClr val="7030A0"/>
                </a:solidFill>
                <a:latin typeface="Times New Roman" panose="02020603050405020304" pitchFamily="18" charset="0"/>
                <a:cs typeface="Times New Roman" panose="02020603050405020304" pitchFamily="18" charset="0"/>
              </a:rPr>
              <a:t>IND121 IEII</a:t>
            </a:r>
          </a:p>
          <a:p>
            <a:pPr algn="ctr"/>
            <a:r>
              <a:rPr lang="en-US" sz="1400" dirty="0">
                <a:solidFill>
                  <a:srgbClr val="7030A0"/>
                </a:solidFill>
                <a:latin typeface="Times New Roman" panose="02020603050405020304" pitchFamily="18" charset="0"/>
                <a:cs typeface="Times New Roman" panose="02020603050405020304" pitchFamily="18" charset="0"/>
              </a:rPr>
              <a:t>IND223 M&amp;C</a:t>
            </a:r>
          </a:p>
          <a:p>
            <a:pPr algn="ctr"/>
            <a:r>
              <a:rPr lang="en-US" sz="1400" dirty="0">
                <a:solidFill>
                  <a:srgbClr val="7030A0"/>
                </a:solidFill>
                <a:latin typeface="Times New Roman" panose="02020603050405020304" pitchFamily="18" charset="0"/>
                <a:cs typeface="Times New Roman" panose="02020603050405020304" pitchFamily="18" charset="0"/>
              </a:rPr>
              <a:t>PLC200 PLCI</a:t>
            </a:r>
          </a:p>
          <a:p>
            <a:pPr algn="ctr"/>
            <a:r>
              <a:rPr lang="en-US" sz="1400" dirty="0">
                <a:solidFill>
                  <a:srgbClr val="7030A0"/>
                </a:solidFill>
                <a:latin typeface="Times New Roman" panose="02020603050405020304" pitchFamily="18" charset="0"/>
                <a:cs typeface="Times New Roman" panose="02020603050405020304" pitchFamily="18" charset="0"/>
              </a:rPr>
              <a:t>IND134 IFPI</a:t>
            </a:r>
          </a:p>
        </p:txBody>
      </p:sp>
      <p:sp>
        <p:nvSpPr>
          <p:cNvPr id="5" name="TextBox 4"/>
          <p:cNvSpPr txBox="1"/>
          <p:nvPr/>
        </p:nvSpPr>
        <p:spPr>
          <a:xfrm>
            <a:off x="8847191" y="703118"/>
            <a:ext cx="2411237" cy="2246769"/>
          </a:xfrm>
          <a:prstGeom prst="rect">
            <a:avLst/>
          </a:prstGeom>
          <a:noFill/>
        </p:spPr>
        <p:txBody>
          <a:bodyPr wrap="none" rtlCol="0">
            <a:spAutoFit/>
          </a:bodyPr>
          <a:lstStyle/>
          <a:p>
            <a:pPr algn="ctr"/>
            <a:r>
              <a:rPr lang="en-US" sz="1400" b="1" u="sng" dirty="0">
                <a:solidFill>
                  <a:srgbClr val="FF0000"/>
                </a:solidFill>
                <a:latin typeface="Times New Roman" panose="02020603050405020304" pitchFamily="18" charset="0"/>
                <a:cs typeface="Times New Roman" panose="02020603050405020304" pitchFamily="18" charset="0"/>
              </a:rPr>
              <a:t>Credit Cert/Degrees</a:t>
            </a:r>
          </a:p>
          <a:p>
            <a:pPr algn="ctr"/>
            <a:r>
              <a:rPr lang="en-US" sz="1400" dirty="0">
                <a:solidFill>
                  <a:srgbClr val="FF0000"/>
                </a:solidFill>
                <a:latin typeface="Times New Roman" panose="02020603050405020304" pitchFamily="18" charset="0"/>
                <a:cs typeface="Times New Roman" panose="02020603050405020304" pitchFamily="18" charset="0"/>
              </a:rPr>
              <a:t>2 Yr. AAS, ATS, AIS</a:t>
            </a:r>
          </a:p>
          <a:p>
            <a:pPr algn="ctr"/>
            <a:r>
              <a:rPr lang="en-US" sz="1400" dirty="0">
                <a:solidFill>
                  <a:srgbClr val="FF0000"/>
                </a:solidFill>
                <a:latin typeface="Times New Roman" panose="02020603050405020304" pitchFamily="18" charset="0"/>
                <a:cs typeface="Times New Roman" panose="02020603050405020304" pitchFamily="18" charset="0"/>
              </a:rPr>
              <a:t>One-year Cert.</a:t>
            </a:r>
          </a:p>
          <a:p>
            <a:pPr algn="ctr"/>
            <a:r>
              <a:rPr lang="en-US" sz="1400" dirty="0">
                <a:solidFill>
                  <a:srgbClr val="FF0000"/>
                </a:solidFill>
                <a:latin typeface="Times New Roman" panose="02020603050405020304" pitchFamily="18" charset="0"/>
                <a:cs typeface="Times New Roman" panose="02020603050405020304" pitchFamily="18" charset="0"/>
              </a:rPr>
              <a:t>Gainful </a:t>
            </a:r>
            <a:r>
              <a:rPr lang="en-US" sz="1400" dirty="0" err="1">
                <a:solidFill>
                  <a:srgbClr val="FF0000"/>
                </a:solidFill>
                <a:latin typeface="Times New Roman" panose="02020603050405020304" pitchFamily="18" charset="0"/>
                <a:cs typeface="Times New Roman" panose="02020603050405020304" pitchFamily="18" charset="0"/>
              </a:rPr>
              <a:t>Empl</a:t>
            </a:r>
            <a:r>
              <a:rPr lang="en-US" sz="1400" dirty="0">
                <a:solidFill>
                  <a:srgbClr val="FF0000"/>
                </a:solidFill>
                <a:latin typeface="Times New Roman" panose="02020603050405020304" pitchFamily="18" charset="0"/>
                <a:cs typeface="Times New Roman" panose="02020603050405020304" pitchFamily="18" charset="0"/>
              </a:rPr>
              <a:t>. Cert.</a:t>
            </a:r>
          </a:p>
          <a:p>
            <a:pPr algn="ctr"/>
            <a:r>
              <a:rPr lang="en-US" sz="1400" dirty="0">
                <a:solidFill>
                  <a:srgbClr val="FF0000"/>
                </a:solidFill>
                <a:latin typeface="Times New Roman" panose="02020603050405020304" pitchFamily="18" charset="0"/>
                <a:cs typeface="Times New Roman" panose="02020603050405020304" pitchFamily="18" charset="0"/>
              </a:rPr>
              <a:t>Apprenticeships</a:t>
            </a:r>
          </a:p>
          <a:p>
            <a:pPr algn="ctr"/>
            <a:r>
              <a:rPr lang="en-US" sz="1400" dirty="0">
                <a:solidFill>
                  <a:srgbClr val="FF0000"/>
                </a:solidFill>
                <a:latin typeface="Times New Roman" panose="02020603050405020304" pitchFamily="18" charset="0"/>
                <a:cs typeface="Times New Roman" panose="02020603050405020304" pitchFamily="18" charset="0"/>
              </a:rPr>
              <a:t>-------------------------</a:t>
            </a:r>
          </a:p>
          <a:p>
            <a:pPr algn="ctr"/>
            <a:r>
              <a:rPr lang="en-US" sz="1400" dirty="0">
                <a:solidFill>
                  <a:srgbClr val="FF0000"/>
                </a:solidFill>
                <a:latin typeface="Times New Roman" panose="02020603050405020304" pitchFamily="18" charset="0"/>
                <a:cs typeface="Times New Roman" panose="02020603050405020304" pitchFamily="18" charset="0"/>
              </a:rPr>
              <a:t>Ind. Automation </a:t>
            </a:r>
            <a:r>
              <a:rPr lang="en-US" sz="1400" dirty="0" err="1">
                <a:solidFill>
                  <a:srgbClr val="FF0000"/>
                </a:solidFill>
                <a:latin typeface="Times New Roman" panose="02020603050405020304" pitchFamily="18" charset="0"/>
                <a:cs typeface="Times New Roman" panose="02020603050405020304" pitchFamily="18" charset="0"/>
              </a:rPr>
              <a:t>Maint</a:t>
            </a:r>
            <a:r>
              <a:rPr lang="en-US" sz="1400" dirty="0">
                <a:solidFill>
                  <a:srgbClr val="FF0000"/>
                </a:solidFill>
                <a:latin typeface="Times New Roman" panose="02020603050405020304" pitchFamily="18" charset="0"/>
                <a:cs typeface="Times New Roman" panose="02020603050405020304" pitchFamily="18" charset="0"/>
              </a:rPr>
              <a:t>. Cert.</a:t>
            </a:r>
          </a:p>
          <a:p>
            <a:pPr algn="ctr"/>
            <a:r>
              <a:rPr lang="en-US" sz="1400" dirty="0">
                <a:solidFill>
                  <a:srgbClr val="FF0000"/>
                </a:solidFill>
                <a:latin typeface="Times New Roman" panose="02020603050405020304" pitchFamily="18" charset="0"/>
                <a:cs typeface="Times New Roman" panose="02020603050405020304" pitchFamily="18" charset="0"/>
              </a:rPr>
              <a:t>Industrial Elect. Cert.</a:t>
            </a:r>
          </a:p>
          <a:p>
            <a:pPr algn="ctr"/>
            <a:r>
              <a:rPr lang="en-US" sz="1400" dirty="0">
                <a:solidFill>
                  <a:srgbClr val="FF0000"/>
                </a:solidFill>
                <a:latin typeface="Times New Roman" panose="02020603050405020304" pitchFamily="18" charset="0"/>
                <a:cs typeface="Times New Roman" panose="02020603050405020304" pitchFamily="18" charset="0"/>
              </a:rPr>
              <a:t>Industrial Maintenance Degree</a:t>
            </a:r>
          </a:p>
          <a:p>
            <a:pPr algn="ctr"/>
            <a:r>
              <a:rPr lang="en-US" sz="1400" dirty="0">
                <a:solidFill>
                  <a:srgbClr val="FF0000"/>
                </a:solidFill>
                <a:latin typeface="Times New Roman" panose="02020603050405020304" pitchFamily="18" charset="0"/>
                <a:cs typeface="Times New Roman" panose="02020603050405020304" pitchFamily="18" charset="0"/>
              </a:rPr>
              <a:t>Automation Cert.</a:t>
            </a:r>
          </a:p>
        </p:txBody>
      </p:sp>
      <p:sp>
        <p:nvSpPr>
          <p:cNvPr id="6" name="TextBox 5"/>
          <p:cNvSpPr txBox="1"/>
          <p:nvPr/>
        </p:nvSpPr>
        <p:spPr>
          <a:xfrm>
            <a:off x="2899030" y="871382"/>
            <a:ext cx="1869422" cy="1384995"/>
          </a:xfrm>
          <a:prstGeom prst="rect">
            <a:avLst/>
          </a:prstGeom>
          <a:noFill/>
        </p:spPr>
        <p:txBody>
          <a:bodyPr wrap="none" rtlCol="0">
            <a:spAutoFit/>
          </a:bodyPr>
          <a:lstStyle/>
          <a:p>
            <a:pPr algn="ctr"/>
            <a:r>
              <a:rPr lang="en-US" sz="1400" b="1" u="sng" dirty="0">
                <a:solidFill>
                  <a:srgbClr val="C00000"/>
                </a:solidFill>
                <a:latin typeface="Times New Roman" panose="02020603050405020304" pitchFamily="18" charset="0"/>
                <a:cs typeface="Times New Roman" panose="02020603050405020304" pitchFamily="18" charset="0"/>
              </a:rPr>
              <a:t>Job Classifications</a:t>
            </a:r>
          </a:p>
          <a:p>
            <a:pPr algn="ctr"/>
            <a:r>
              <a:rPr lang="en-US" sz="1400" dirty="0">
                <a:solidFill>
                  <a:srgbClr val="C00000"/>
                </a:solidFill>
                <a:latin typeface="Times New Roman" panose="02020603050405020304" pitchFamily="18" charset="0"/>
                <a:cs typeface="Times New Roman" panose="02020603050405020304" pitchFamily="18" charset="0"/>
              </a:rPr>
              <a:t>Maintenance Mechanic</a:t>
            </a:r>
          </a:p>
          <a:p>
            <a:pPr algn="ctr"/>
            <a:endParaRPr lang="en-US" sz="1400" dirty="0">
              <a:solidFill>
                <a:srgbClr val="C00000"/>
              </a:solidFill>
              <a:latin typeface="Times New Roman" panose="02020603050405020304" pitchFamily="18" charset="0"/>
              <a:cs typeface="Times New Roman" panose="02020603050405020304" pitchFamily="18" charset="0"/>
            </a:endParaRPr>
          </a:p>
          <a:p>
            <a:pPr algn="ctr"/>
            <a:r>
              <a:rPr lang="en-US" sz="1400" dirty="0">
                <a:solidFill>
                  <a:srgbClr val="C00000"/>
                </a:solidFill>
                <a:latin typeface="Times New Roman" panose="02020603050405020304" pitchFamily="18" charset="0"/>
                <a:cs typeface="Times New Roman" panose="02020603050405020304" pitchFamily="18" charset="0"/>
              </a:rPr>
              <a:t>Electrician</a:t>
            </a:r>
          </a:p>
          <a:p>
            <a:pPr algn="ctr"/>
            <a:endParaRPr lang="en-US" sz="1400" dirty="0">
              <a:solidFill>
                <a:srgbClr val="C00000"/>
              </a:solidFill>
              <a:latin typeface="Times New Roman" panose="02020603050405020304" pitchFamily="18" charset="0"/>
              <a:cs typeface="Times New Roman" panose="02020603050405020304" pitchFamily="18" charset="0"/>
            </a:endParaRPr>
          </a:p>
          <a:p>
            <a:pPr algn="ctr"/>
            <a:r>
              <a:rPr lang="en-US" sz="1400" dirty="0">
                <a:solidFill>
                  <a:srgbClr val="C00000"/>
                </a:solidFill>
                <a:latin typeface="Times New Roman" panose="02020603050405020304" pitchFamily="18" charset="0"/>
                <a:cs typeface="Times New Roman" panose="02020603050405020304" pitchFamily="18" charset="0"/>
              </a:rPr>
              <a:t>Machine Setup</a:t>
            </a:r>
          </a:p>
        </p:txBody>
      </p:sp>
      <p:sp>
        <p:nvSpPr>
          <p:cNvPr id="7" name="TextBox 6"/>
          <p:cNvSpPr txBox="1"/>
          <p:nvPr/>
        </p:nvSpPr>
        <p:spPr>
          <a:xfrm>
            <a:off x="8947300" y="3240407"/>
            <a:ext cx="2250937" cy="1169551"/>
          </a:xfrm>
          <a:prstGeom prst="rect">
            <a:avLst/>
          </a:prstGeom>
          <a:noFill/>
        </p:spPr>
        <p:txBody>
          <a:bodyPr wrap="none" rtlCol="0">
            <a:spAutoFit/>
          </a:bodyPr>
          <a:lstStyle/>
          <a:p>
            <a:pPr algn="ctr"/>
            <a:r>
              <a:rPr lang="en-US" sz="1400" b="1" u="sng" dirty="0">
                <a:solidFill>
                  <a:srgbClr val="FF0000"/>
                </a:solidFill>
                <a:latin typeface="Times New Roman" panose="02020603050405020304" pitchFamily="18" charset="0"/>
                <a:cs typeface="Times New Roman" panose="02020603050405020304" pitchFamily="18" charset="0"/>
              </a:rPr>
              <a:t>Short Term Public Classes</a:t>
            </a:r>
          </a:p>
          <a:p>
            <a:pPr algn="ctr"/>
            <a:r>
              <a:rPr lang="en-US" sz="1400" dirty="0">
                <a:solidFill>
                  <a:srgbClr val="FF0000"/>
                </a:solidFill>
                <a:latin typeface="Times New Roman" panose="02020603050405020304" pitchFamily="18" charset="0"/>
                <a:cs typeface="Times New Roman" panose="02020603050405020304" pitchFamily="18" charset="0"/>
              </a:rPr>
              <a:t>Students come to the college</a:t>
            </a:r>
          </a:p>
          <a:p>
            <a:pPr algn="ctr"/>
            <a:r>
              <a:rPr lang="en-US" sz="1400" dirty="0">
                <a:solidFill>
                  <a:srgbClr val="FF0000"/>
                </a:solidFill>
                <a:latin typeface="Times New Roman" panose="02020603050405020304" pitchFamily="18" charset="0"/>
                <a:cs typeface="Times New Roman" panose="02020603050405020304" pitchFamily="18" charset="0"/>
              </a:rPr>
              <a:t>4 hr. to 24 hr. courses</a:t>
            </a:r>
          </a:p>
          <a:p>
            <a:pPr algn="ctr"/>
            <a:r>
              <a:rPr lang="en-US" sz="1400" dirty="0">
                <a:solidFill>
                  <a:srgbClr val="FF0000"/>
                </a:solidFill>
                <a:latin typeface="Times New Roman" panose="02020603050405020304" pitchFamily="18" charset="0"/>
                <a:cs typeface="Times New Roman" panose="02020603050405020304" pitchFamily="18" charset="0"/>
              </a:rPr>
              <a:t>Credit or N/C</a:t>
            </a:r>
          </a:p>
          <a:p>
            <a:pPr algn="ctr"/>
            <a:r>
              <a:rPr lang="en-US" sz="1400" dirty="0">
                <a:solidFill>
                  <a:srgbClr val="FF0000"/>
                </a:solidFill>
                <a:latin typeface="Times New Roman" panose="02020603050405020304" pitchFamily="18" charset="0"/>
                <a:cs typeface="Times New Roman" panose="02020603050405020304" pitchFamily="18" charset="0"/>
              </a:rPr>
              <a:t>AB </a:t>
            </a:r>
            <a:r>
              <a:rPr lang="en-US" sz="1400" dirty="0" err="1">
                <a:solidFill>
                  <a:srgbClr val="FF0000"/>
                </a:solidFill>
                <a:latin typeface="Times New Roman" panose="02020603050405020304" pitchFamily="18" charset="0"/>
                <a:cs typeface="Times New Roman" panose="02020603050405020304" pitchFamily="18" charset="0"/>
              </a:rPr>
              <a:t>PowerFlex</a:t>
            </a:r>
            <a:r>
              <a:rPr lang="en-US" sz="1400" dirty="0">
                <a:solidFill>
                  <a:srgbClr val="FF0000"/>
                </a:solidFill>
                <a:latin typeface="Times New Roman" panose="02020603050405020304" pitchFamily="18" charset="0"/>
                <a:cs typeface="Times New Roman" panose="02020603050405020304" pitchFamily="18" charset="0"/>
              </a:rPr>
              <a:t> 525 VFDs</a:t>
            </a:r>
          </a:p>
        </p:txBody>
      </p:sp>
      <p:sp>
        <p:nvSpPr>
          <p:cNvPr id="8" name="TextBox 7"/>
          <p:cNvSpPr txBox="1"/>
          <p:nvPr/>
        </p:nvSpPr>
        <p:spPr>
          <a:xfrm>
            <a:off x="9007492" y="4604802"/>
            <a:ext cx="2250937" cy="1815882"/>
          </a:xfrm>
          <a:prstGeom prst="rect">
            <a:avLst/>
          </a:prstGeom>
          <a:noFill/>
        </p:spPr>
        <p:txBody>
          <a:bodyPr wrap="none" rtlCol="0">
            <a:spAutoFit/>
          </a:bodyPr>
          <a:lstStyle/>
          <a:p>
            <a:pPr algn="ctr"/>
            <a:r>
              <a:rPr lang="en-US" sz="1400" b="1" u="sng" dirty="0">
                <a:solidFill>
                  <a:srgbClr val="FF0000"/>
                </a:solidFill>
                <a:latin typeface="Times New Roman" panose="02020603050405020304" pitchFamily="18" charset="0"/>
                <a:cs typeface="Times New Roman" panose="02020603050405020304" pitchFamily="18" charset="0"/>
              </a:rPr>
              <a:t>Contract Training</a:t>
            </a:r>
          </a:p>
          <a:p>
            <a:pPr algn="ctr"/>
            <a:r>
              <a:rPr lang="en-US" sz="1400" dirty="0">
                <a:solidFill>
                  <a:srgbClr val="FF0000"/>
                </a:solidFill>
                <a:latin typeface="Times New Roman" panose="02020603050405020304" pitchFamily="18" charset="0"/>
                <a:cs typeface="Times New Roman" panose="02020603050405020304" pitchFamily="18" charset="0"/>
              </a:rPr>
              <a:t>Students come to the college</a:t>
            </a:r>
          </a:p>
          <a:p>
            <a:pPr algn="ctr"/>
            <a:r>
              <a:rPr lang="en-US" sz="1400" dirty="0">
                <a:solidFill>
                  <a:srgbClr val="FF0000"/>
                </a:solidFill>
                <a:latin typeface="Times New Roman" panose="02020603050405020304" pitchFamily="18" charset="0"/>
                <a:cs typeface="Times New Roman" panose="02020603050405020304" pitchFamily="18" charset="0"/>
              </a:rPr>
              <a:t>College delivers at company</a:t>
            </a:r>
          </a:p>
          <a:p>
            <a:pPr algn="ctr"/>
            <a:r>
              <a:rPr lang="en-US" sz="1400" dirty="0">
                <a:solidFill>
                  <a:srgbClr val="FF0000"/>
                </a:solidFill>
                <a:latin typeface="Times New Roman" panose="02020603050405020304" pitchFamily="18" charset="0"/>
                <a:cs typeface="Times New Roman" panose="02020603050405020304" pitchFamily="18" charset="0"/>
              </a:rPr>
              <a:t>4 hr. to 24 hr. courses</a:t>
            </a:r>
          </a:p>
          <a:p>
            <a:pPr algn="ctr"/>
            <a:r>
              <a:rPr lang="en-US" sz="1400" dirty="0">
                <a:solidFill>
                  <a:srgbClr val="FF0000"/>
                </a:solidFill>
                <a:latin typeface="Times New Roman" panose="02020603050405020304" pitchFamily="18" charset="0"/>
                <a:cs typeface="Times New Roman" panose="02020603050405020304" pitchFamily="18" charset="0"/>
              </a:rPr>
              <a:t>Credit or N/C</a:t>
            </a:r>
          </a:p>
          <a:p>
            <a:pPr algn="ctr"/>
            <a:r>
              <a:rPr lang="en-US" sz="1400" dirty="0">
                <a:solidFill>
                  <a:srgbClr val="FF0000"/>
                </a:solidFill>
                <a:latin typeface="Times New Roman" panose="02020603050405020304" pitchFamily="18" charset="0"/>
                <a:cs typeface="Times New Roman" panose="02020603050405020304" pitchFamily="18" charset="0"/>
              </a:rPr>
              <a:t>------------------------------</a:t>
            </a:r>
          </a:p>
          <a:p>
            <a:pPr algn="ctr"/>
            <a:r>
              <a:rPr lang="en-US" sz="1400" dirty="0">
                <a:solidFill>
                  <a:srgbClr val="FF0000"/>
                </a:solidFill>
                <a:latin typeface="Times New Roman" panose="02020603050405020304" pitchFamily="18" charset="0"/>
                <a:cs typeface="Times New Roman" panose="02020603050405020304" pitchFamily="18" charset="0"/>
              </a:rPr>
              <a:t>AB </a:t>
            </a:r>
            <a:r>
              <a:rPr lang="en-US" sz="1400" dirty="0" err="1">
                <a:solidFill>
                  <a:srgbClr val="FF0000"/>
                </a:solidFill>
                <a:latin typeface="Times New Roman" panose="02020603050405020304" pitchFamily="18" charset="0"/>
                <a:cs typeface="Times New Roman" panose="02020603050405020304" pitchFamily="18" charset="0"/>
              </a:rPr>
              <a:t>PowerFlex</a:t>
            </a:r>
            <a:r>
              <a:rPr lang="en-US" sz="1400" dirty="0">
                <a:solidFill>
                  <a:srgbClr val="FF0000"/>
                </a:solidFill>
                <a:latin typeface="Times New Roman" panose="02020603050405020304" pitchFamily="18" charset="0"/>
                <a:cs typeface="Times New Roman" panose="02020603050405020304" pitchFamily="18" charset="0"/>
              </a:rPr>
              <a:t> 525 VFDs</a:t>
            </a:r>
          </a:p>
          <a:p>
            <a:pPr algn="ctr"/>
            <a:r>
              <a:rPr lang="en-US" sz="1400" dirty="0">
                <a:solidFill>
                  <a:srgbClr val="FF0000"/>
                </a:solidFill>
                <a:latin typeface="Times New Roman" panose="02020603050405020304" pitchFamily="18" charset="0"/>
                <a:cs typeface="Times New Roman" panose="02020603050405020304" pitchFamily="18" charset="0"/>
              </a:rPr>
              <a:t>Intro to AB </a:t>
            </a:r>
            <a:r>
              <a:rPr lang="en-US" sz="1400" dirty="0" err="1">
                <a:solidFill>
                  <a:srgbClr val="FF0000"/>
                </a:solidFill>
                <a:latin typeface="Times New Roman" panose="02020603050405020304" pitchFamily="18" charset="0"/>
                <a:cs typeface="Times New Roman" panose="02020603050405020304" pitchFamily="18" charset="0"/>
              </a:rPr>
              <a:t>ControlLogix</a:t>
            </a:r>
            <a:endParaRPr lang="en-US" sz="1400" dirty="0">
              <a:solidFill>
                <a:srgbClr val="FF0000"/>
              </a:solidFill>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a:off x="4684889" y="1253067"/>
            <a:ext cx="4301067" cy="880533"/>
          </a:xfrm>
          <a:prstGeom prst="straightConnector1">
            <a:avLst/>
          </a:prstGeom>
          <a:ln w="254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233333" y="1704622"/>
            <a:ext cx="5000978" cy="666045"/>
          </a:xfrm>
          <a:prstGeom prst="straightConnector1">
            <a:avLst/>
          </a:prstGeom>
          <a:ln w="254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734744" y="502050"/>
            <a:ext cx="1576072" cy="369332"/>
          </a:xfrm>
          <a:prstGeom prst="rect">
            <a:avLst/>
          </a:prstGeom>
          <a:noFill/>
        </p:spPr>
        <p:txBody>
          <a:bodyPr wrap="none" rtlCol="0">
            <a:spAutoFit/>
          </a:bodyPr>
          <a:lstStyle/>
          <a:p>
            <a:r>
              <a:rPr lang="en-US" b="1" dirty="0">
                <a:solidFill>
                  <a:srgbClr val="002060"/>
                </a:solidFill>
                <a:latin typeface="Times New Roman" panose="02020603050405020304" pitchFamily="18" charset="0"/>
                <a:cs typeface="Times New Roman" panose="02020603050405020304" pitchFamily="18" charset="0"/>
              </a:rPr>
              <a:t>External Data</a:t>
            </a:r>
          </a:p>
        </p:txBody>
      </p:sp>
      <p:sp>
        <p:nvSpPr>
          <p:cNvPr id="15" name="TextBox 14"/>
          <p:cNvSpPr txBox="1"/>
          <p:nvPr/>
        </p:nvSpPr>
        <p:spPr>
          <a:xfrm>
            <a:off x="9141502" y="404626"/>
            <a:ext cx="2116926" cy="369332"/>
          </a:xfrm>
          <a:prstGeom prst="rect">
            <a:avLst/>
          </a:prstGeom>
          <a:noFill/>
        </p:spPr>
        <p:txBody>
          <a:bodyPr wrap="none" rtlCol="0">
            <a:spAutoFit/>
          </a:bodyPr>
          <a:lstStyle/>
          <a:p>
            <a:r>
              <a:rPr lang="en-US" b="1" dirty="0">
                <a:solidFill>
                  <a:srgbClr val="002060"/>
                </a:solidFill>
                <a:latin typeface="Times New Roman" panose="02020603050405020304" pitchFamily="18" charset="0"/>
                <a:cs typeface="Times New Roman" panose="02020603050405020304" pitchFamily="18" charset="0"/>
              </a:rPr>
              <a:t>Delivery of Product</a:t>
            </a:r>
          </a:p>
        </p:txBody>
      </p:sp>
      <p:sp>
        <p:nvSpPr>
          <p:cNvPr id="16" name="TextBox 15"/>
          <p:cNvSpPr txBox="1"/>
          <p:nvPr/>
        </p:nvSpPr>
        <p:spPr>
          <a:xfrm>
            <a:off x="5156193" y="2475611"/>
            <a:ext cx="1841210" cy="369332"/>
          </a:xfrm>
          <a:prstGeom prst="rect">
            <a:avLst/>
          </a:prstGeom>
          <a:noFill/>
        </p:spPr>
        <p:txBody>
          <a:bodyPr wrap="none" rtlCol="0">
            <a:spAutoFit/>
          </a:bodyPr>
          <a:lstStyle/>
          <a:p>
            <a:r>
              <a:rPr lang="en-US" b="1" dirty="0">
                <a:solidFill>
                  <a:srgbClr val="002060"/>
                </a:solidFill>
                <a:latin typeface="Times New Roman" panose="02020603050405020304" pitchFamily="18" charset="0"/>
                <a:cs typeface="Times New Roman" panose="02020603050405020304" pitchFamily="18" charset="0"/>
              </a:rPr>
              <a:t>Internal Product</a:t>
            </a:r>
          </a:p>
        </p:txBody>
      </p:sp>
      <p:cxnSp>
        <p:nvCxnSpPr>
          <p:cNvPr id="17" name="Straight Arrow Connector 16"/>
          <p:cNvCxnSpPr/>
          <p:nvPr/>
        </p:nvCxnSpPr>
        <p:spPr>
          <a:xfrm>
            <a:off x="5881511" y="4876800"/>
            <a:ext cx="3285067" cy="1162756"/>
          </a:xfrm>
          <a:prstGeom prst="straightConnector1">
            <a:avLst/>
          </a:prstGeom>
          <a:ln w="254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847644" y="5542844"/>
            <a:ext cx="3307645" cy="722489"/>
          </a:xfrm>
          <a:prstGeom prst="straightConnector1">
            <a:avLst/>
          </a:prstGeom>
          <a:ln w="254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3" name="Arc 22"/>
          <p:cNvSpPr/>
          <p:nvPr/>
        </p:nvSpPr>
        <p:spPr>
          <a:xfrm>
            <a:off x="7402045" y="3115190"/>
            <a:ext cx="438727" cy="987272"/>
          </a:xfrm>
          <a:prstGeom prst="arc">
            <a:avLst>
              <a:gd name="adj1" fmla="val 16200000"/>
              <a:gd name="adj2" fmla="val 5431254"/>
            </a:avLst>
          </a:prstGeom>
          <a:ln w="25400">
            <a:solidFill>
              <a:srgbClr val="7030A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Arrow Connector 23"/>
          <p:cNvCxnSpPr/>
          <p:nvPr/>
        </p:nvCxnSpPr>
        <p:spPr>
          <a:xfrm flipV="1">
            <a:off x="7866221" y="2788356"/>
            <a:ext cx="1322935" cy="834383"/>
          </a:xfrm>
          <a:prstGeom prst="straightConnector1">
            <a:avLst/>
          </a:prstGeom>
          <a:ln w="2540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5779910" y="3172178"/>
            <a:ext cx="812801" cy="8224"/>
          </a:xfrm>
          <a:prstGeom prst="straightConnector1">
            <a:avLst/>
          </a:prstGeom>
          <a:ln w="254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5902036" y="3599326"/>
            <a:ext cx="591349" cy="1263619"/>
          </a:xfrm>
          <a:prstGeom prst="straightConnector1">
            <a:avLst/>
          </a:prstGeom>
          <a:ln w="254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6" name="Arc 35"/>
          <p:cNvSpPr/>
          <p:nvPr/>
        </p:nvSpPr>
        <p:spPr>
          <a:xfrm>
            <a:off x="1734744" y="1146328"/>
            <a:ext cx="229523" cy="942116"/>
          </a:xfrm>
          <a:prstGeom prst="arc">
            <a:avLst>
              <a:gd name="adj1" fmla="val 16200000"/>
              <a:gd name="adj2" fmla="val 5431254"/>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8" name="Straight Connector 37"/>
          <p:cNvCxnSpPr/>
          <p:nvPr/>
        </p:nvCxnSpPr>
        <p:spPr>
          <a:xfrm>
            <a:off x="1964267" y="1569156"/>
            <a:ext cx="2202153" cy="2991555"/>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5892800" y="4255911"/>
            <a:ext cx="3194756" cy="609600"/>
          </a:xfrm>
          <a:prstGeom prst="straightConnector1">
            <a:avLst/>
          </a:prstGeom>
          <a:ln w="254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5" name="Arc 24"/>
          <p:cNvSpPr/>
          <p:nvPr/>
        </p:nvSpPr>
        <p:spPr>
          <a:xfrm>
            <a:off x="4174781" y="3104444"/>
            <a:ext cx="763422" cy="3594233"/>
          </a:xfrm>
          <a:prstGeom prst="arc">
            <a:avLst>
              <a:gd name="adj1" fmla="val 5546143"/>
              <a:gd name="adj2" fmla="val 16236547"/>
            </a:avLst>
          </a:prstGeom>
          <a:ln w="25400">
            <a:solidFill>
              <a:srgbClr val="0070C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 name="Group 20"/>
          <p:cNvGrpSpPr/>
          <p:nvPr/>
        </p:nvGrpSpPr>
        <p:grpSpPr>
          <a:xfrm>
            <a:off x="1119511" y="5167200"/>
            <a:ext cx="1047363" cy="314960"/>
            <a:chOff x="757832" y="5304289"/>
            <a:chExt cx="1047363" cy="314960"/>
          </a:xfrm>
        </p:grpSpPr>
        <p:cxnSp>
          <p:nvCxnSpPr>
            <p:cNvPr id="26" name="Straight Arrow Connector 25"/>
            <p:cNvCxnSpPr/>
            <p:nvPr/>
          </p:nvCxnSpPr>
          <p:spPr>
            <a:xfrm flipV="1">
              <a:off x="757832" y="5604882"/>
              <a:ext cx="1047363" cy="14367"/>
            </a:xfrm>
            <a:prstGeom prst="straightConnector1">
              <a:avLst/>
            </a:prstGeom>
            <a:ln w="254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70201" y="5304289"/>
              <a:ext cx="889987" cy="307777"/>
            </a:xfrm>
            <a:prstGeom prst="rect">
              <a:avLst/>
            </a:prstGeom>
            <a:noFill/>
          </p:spPr>
          <p:txBody>
            <a:bodyPr wrap="none" rtlCol="0">
              <a:spAutoFit/>
            </a:bodyPr>
            <a:lstStyle/>
            <a:p>
              <a:r>
                <a:rPr lang="en-US" sz="1400" dirty="0">
                  <a:solidFill>
                    <a:schemeClr val="accent5"/>
                  </a:solidFill>
                </a:rPr>
                <a:t>Displaced</a:t>
              </a:r>
            </a:p>
          </p:txBody>
        </p:sp>
      </p:grpSp>
      <p:sp>
        <p:nvSpPr>
          <p:cNvPr id="30" name="TextBox 29"/>
          <p:cNvSpPr txBox="1"/>
          <p:nvPr/>
        </p:nvSpPr>
        <p:spPr>
          <a:xfrm>
            <a:off x="777271" y="3814310"/>
            <a:ext cx="1476494" cy="307777"/>
          </a:xfrm>
          <a:prstGeom prst="rect">
            <a:avLst/>
          </a:prstGeom>
          <a:noFill/>
        </p:spPr>
        <p:txBody>
          <a:bodyPr wrap="none" rtlCol="0">
            <a:spAutoFit/>
          </a:bodyPr>
          <a:lstStyle/>
          <a:p>
            <a:r>
              <a:rPr lang="en-US" sz="1400" dirty="0">
                <a:solidFill>
                  <a:schemeClr val="accent5"/>
                </a:solidFill>
              </a:rPr>
              <a:t>Types of Students</a:t>
            </a:r>
          </a:p>
        </p:txBody>
      </p:sp>
      <p:grpSp>
        <p:nvGrpSpPr>
          <p:cNvPr id="19" name="Group 18"/>
          <p:cNvGrpSpPr/>
          <p:nvPr/>
        </p:nvGrpSpPr>
        <p:grpSpPr>
          <a:xfrm>
            <a:off x="2200675" y="4156769"/>
            <a:ext cx="454330" cy="2093273"/>
            <a:chOff x="1964267" y="3810815"/>
            <a:chExt cx="454330" cy="2093273"/>
          </a:xfrm>
        </p:grpSpPr>
        <p:sp>
          <p:nvSpPr>
            <p:cNvPr id="18" name="Rectangle 17"/>
            <p:cNvSpPr/>
            <p:nvPr/>
          </p:nvSpPr>
          <p:spPr>
            <a:xfrm>
              <a:off x="1964267" y="3810815"/>
              <a:ext cx="454330" cy="2093273"/>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rot="16200000">
              <a:off x="1292972" y="4688173"/>
              <a:ext cx="1770489" cy="338554"/>
            </a:xfrm>
            <a:prstGeom prst="rect">
              <a:avLst/>
            </a:prstGeom>
            <a:noFill/>
          </p:spPr>
          <p:txBody>
            <a:bodyPr wrap="square" rtlCol="0">
              <a:spAutoFit/>
            </a:bodyPr>
            <a:lstStyle/>
            <a:p>
              <a:r>
                <a:rPr lang="en-US" sz="1400" b="1" dirty="0">
                  <a:solidFill>
                    <a:schemeClr val="accent5"/>
                  </a:solidFill>
                  <a:latin typeface="Times New Roman" panose="02020603050405020304" pitchFamily="18" charset="0"/>
                  <a:cs typeface="Times New Roman" panose="02020603050405020304" pitchFamily="18" charset="0"/>
                </a:rPr>
                <a:t>T</a:t>
              </a:r>
              <a:r>
                <a:rPr lang="en-US" sz="1600" b="1" dirty="0">
                  <a:solidFill>
                    <a:schemeClr val="accent5"/>
                  </a:solidFill>
                  <a:latin typeface="Times New Roman" panose="02020603050405020304" pitchFamily="18" charset="0"/>
                  <a:cs typeface="Times New Roman" panose="02020603050405020304" pitchFamily="18" charset="0"/>
                </a:rPr>
                <a:t>echnical Courses</a:t>
              </a:r>
            </a:p>
          </p:txBody>
        </p:sp>
      </p:grpSp>
      <p:grpSp>
        <p:nvGrpSpPr>
          <p:cNvPr id="37" name="Group 36"/>
          <p:cNvGrpSpPr/>
          <p:nvPr/>
        </p:nvGrpSpPr>
        <p:grpSpPr>
          <a:xfrm>
            <a:off x="1119512" y="4669034"/>
            <a:ext cx="1047363" cy="325224"/>
            <a:chOff x="757832" y="5294025"/>
            <a:chExt cx="1047363" cy="325224"/>
          </a:xfrm>
        </p:grpSpPr>
        <p:cxnSp>
          <p:nvCxnSpPr>
            <p:cNvPr id="39" name="Straight Arrow Connector 38"/>
            <p:cNvCxnSpPr/>
            <p:nvPr/>
          </p:nvCxnSpPr>
          <p:spPr>
            <a:xfrm flipV="1">
              <a:off x="757832" y="5604882"/>
              <a:ext cx="1047363" cy="14367"/>
            </a:xfrm>
            <a:prstGeom prst="straightConnector1">
              <a:avLst/>
            </a:prstGeom>
            <a:ln w="254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84365" y="5294025"/>
              <a:ext cx="871521" cy="307777"/>
            </a:xfrm>
            <a:prstGeom prst="rect">
              <a:avLst/>
            </a:prstGeom>
            <a:noFill/>
          </p:spPr>
          <p:txBody>
            <a:bodyPr wrap="none" rtlCol="0">
              <a:spAutoFit/>
            </a:bodyPr>
            <a:lstStyle/>
            <a:p>
              <a:r>
                <a:rPr lang="en-US" sz="1400" dirty="0">
                  <a:solidFill>
                    <a:schemeClr val="accent5"/>
                  </a:solidFill>
                </a:rPr>
                <a:t>Emerging</a:t>
              </a:r>
            </a:p>
          </p:txBody>
        </p:sp>
      </p:grpSp>
      <p:grpSp>
        <p:nvGrpSpPr>
          <p:cNvPr id="42" name="Group 41"/>
          <p:cNvGrpSpPr/>
          <p:nvPr/>
        </p:nvGrpSpPr>
        <p:grpSpPr>
          <a:xfrm>
            <a:off x="794189" y="5655565"/>
            <a:ext cx="1365374" cy="314961"/>
            <a:chOff x="439821" y="5304288"/>
            <a:chExt cx="1365374" cy="314961"/>
          </a:xfrm>
        </p:grpSpPr>
        <p:cxnSp>
          <p:nvCxnSpPr>
            <p:cNvPr id="43" name="Straight Arrow Connector 42"/>
            <p:cNvCxnSpPr/>
            <p:nvPr/>
          </p:nvCxnSpPr>
          <p:spPr>
            <a:xfrm flipV="1">
              <a:off x="757832" y="5604882"/>
              <a:ext cx="1047363" cy="14367"/>
            </a:xfrm>
            <a:prstGeom prst="straightConnector1">
              <a:avLst/>
            </a:prstGeom>
            <a:ln w="254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39821" y="5304288"/>
              <a:ext cx="1365374" cy="307777"/>
            </a:xfrm>
            <a:prstGeom prst="rect">
              <a:avLst/>
            </a:prstGeom>
            <a:noFill/>
          </p:spPr>
          <p:txBody>
            <a:bodyPr wrap="none" rtlCol="0">
              <a:spAutoFit/>
            </a:bodyPr>
            <a:lstStyle/>
            <a:p>
              <a:r>
                <a:rPr lang="en-US" sz="1400" dirty="0">
                  <a:solidFill>
                    <a:schemeClr val="accent5"/>
                  </a:solidFill>
                </a:rPr>
                <a:t>Underemployed</a:t>
              </a:r>
            </a:p>
          </p:txBody>
        </p:sp>
      </p:grpSp>
      <p:grpSp>
        <p:nvGrpSpPr>
          <p:cNvPr id="46" name="Group 45"/>
          <p:cNvGrpSpPr/>
          <p:nvPr/>
        </p:nvGrpSpPr>
        <p:grpSpPr>
          <a:xfrm>
            <a:off x="1144951" y="4129271"/>
            <a:ext cx="1047363" cy="323684"/>
            <a:chOff x="757832" y="5295565"/>
            <a:chExt cx="1047363" cy="323684"/>
          </a:xfrm>
        </p:grpSpPr>
        <p:cxnSp>
          <p:nvCxnSpPr>
            <p:cNvPr id="47" name="Straight Arrow Connector 46"/>
            <p:cNvCxnSpPr/>
            <p:nvPr/>
          </p:nvCxnSpPr>
          <p:spPr>
            <a:xfrm flipV="1">
              <a:off x="757832" y="5604882"/>
              <a:ext cx="1047363" cy="14367"/>
            </a:xfrm>
            <a:prstGeom prst="straightConnector1">
              <a:avLst/>
            </a:prstGeom>
            <a:ln w="254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05348" y="5295565"/>
              <a:ext cx="974882" cy="307777"/>
            </a:xfrm>
            <a:prstGeom prst="rect">
              <a:avLst/>
            </a:prstGeom>
            <a:noFill/>
          </p:spPr>
          <p:txBody>
            <a:bodyPr wrap="none" rtlCol="0">
              <a:spAutoFit/>
            </a:bodyPr>
            <a:lstStyle/>
            <a:p>
              <a:r>
                <a:rPr lang="en-US" sz="1400" dirty="0">
                  <a:solidFill>
                    <a:schemeClr val="accent5"/>
                  </a:solidFill>
                </a:rPr>
                <a:t>Incumbent</a:t>
              </a:r>
            </a:p>
          </p:txBody>
        </p:sp>
      </p:grpSp>
    </p:spTree>
    <p:extLst>
      <p:ext uri="{BB962C8B-B14F-4D97-AF65-F5344CB8AC3E}">
        <p14:creationId xmlns:p14="http://schemas.microsoft.com/office/powerpoint/2010/main" val="2158130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Rectangle 1">
            <a:extLst>
              <a:ext uri="{FF2B5EF4-FFF2-40B4-BE49-F238E27FC236}">
                <a16:creationId xmlns:a16="http://schemas.microsoft.com/office/drawing/2014/main" id="{5DA47E73-4546-B650-518C-14C84BF15BF6}"/>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777941" y="1426038"/>
            <a:ext cx="10349563" cy="42780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Show</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Electrical Course Sequence</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And</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Course Overview Sheets</a:t>
            </a:r>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9742495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955D89-8D2C-F0E5-51BC-A41C771EA317}"/>
              </a:ext>
            </a:extLst>
          </p:cNvPr>
          <p:cNvSpPr/>
          <p:nvPr/>
        </p:nvSpPr>
        <p:spPr>
          <a:xfrm>
            <a:off x="0" y="0"/>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4E07281E-0276-BEEC-9BAC-3361F1689596}"/>
              </a:ext>
            </a:extLst>
          </p:cNvPr>
          <p:cNvSpPr txBox="1"/>
          <p:nvPr/>
        </p:nvSpPr>
        <p:spPr>
          <a:xfrm>
            <a:off x="327804" y="1016764"/>
            <a:ext cx="11576649" cy="5632311"/>
          </a:xfrm>
          <a:prstGeom prst="rect">
            <a:avLst/>
          </a:prstGeom>
          <a:noFill/>
        </p:spPr>
        <p:txBody>
          <a:bodyPr wrap="square" rtlCol="0">
            <a:spAutoFit/>
          </a:bodyPr>
          <a:lstStyle/>
          <a:p>
            <a:r>
              <a:rPr lang="en-US" sz="2400" b="1" i="0" u="none" strike="noStrike" baseline="0" dirty="0">
                <a:solidFill>
                  <a:srgbClr val="0070C0"/>
                </a:solidFill>
                <a:latin typeface="Times New Roman" panose="02020603050405020304" pitchFamily="18" charset="0"/>
                <a:cs typeface="Times New Roman" panose="02020603050405020304" pitchFamily="18" charset="0"/>
              </a:rPr>
              <a:t>Oversight Group: </a:t>
            </a:r>
            <a:r>
              <a:rPr lang="en-US" sz="2400" b="0" i="0" u="none" strike="noStrike" baseline="0" dirty="0">
                <a:solidFill>
                  <a:srgbClr val="0070C0"/>
                </a:solidFill>
                <a:latin typeface="Times New Roman" panose="02020603050405020304" pitchFamily="18" charset="0"/>
                <a:cs typeface="Times New Roman" panose="02020603050405020304" pitchFamily="18" charset="0"/>
              </a:rPr>
              <a:t>At some colleges this would be an Advisory Board for a program.  The BILT model was implemented at Terra State CC in Ohio.  This group is like a steering committee for their technical curriculum.  </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Technical Topic Roundtables: </a:t>
            </a:r>
            <a:r>
              <a:rPr lang="en-US" sz="2400" dirty="0">
                <a:solidFill>
                  <a:srgbClr val="0070C0"/>
                </a:solidFill>
                <a:latin typeface="Times New Roman" panose="02020603050405020304" pitchFamily="18" charset="0"/>
                <a:cs typeface="Times New Roman" panose="02020603050405020304" pitchFamily="18" charset="0"/>
              </a:rPr>
              <a:t>Our project team found the best way to get input on a topic such as the content of a PLC course, or a fluid power course, is to hold an industry roundtable.  This consists of 3-4 SMEs in a 45-minute Zoom meeting.  An outline is sent to each 1 week ahead of time, consisting of no more than a 2-page outline of topics that will be reviewed.  Input is documented, then sent back out to the small group for their final review.  A special focus should be on the hands-on skillset that is required.  The nice thing about using Zoom, is the college can do a one-on-one meeting with an SME if they cannot get to the Zoom meeting.  Most of all, respect their time and thank them for their input.</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Communicate</a:t>
            </a:r>
            <a:r>
              <a:rPr lang="en-US" sz="2400" dirty="0">
                <a:solidFill>
                  <a:srgbClr val="0070C0"/>
                </a:solidFill>
                <a:latin typeface="Times New Roman" panose="02020603050405020304" pitchFamily="18" charset="0"/>
                <a:cs typeface="Times New Roman" panose="02020603050405020304" pitchFamily="18" charset="0"/>
              </a:rPr>
              <a:t> the results of the Roundtable back to the Oversight Group and explain how the curriculum will be adjusted to improve effectiveness and/or access.</a:t>
            </a:r>
          </a:p>
        </p:txBody>
      </p:sp>
      <p:sp>
        <p:nvSpPr>
          <p:cNvPr id="205" name="TextBox 204">
            <a:extLst>
              <a:ext uri="{FF2B5EF4-FFF2-40B4-BE49-F238E27FC236}">
                <a16:creationId xmlns:a16="http://schemas.microsoft.com/office/drawing/2014/main" id="{4DB4DA84-32BB-6802-4A44-B2BC55137AF5}"/>
              </a:ext>
            </a:extLst>
          </p:cNvPr>
          <p:cNvSpPr txBox="1"/>
          <p:nvPr/>
        </p:nvSpPr>
        <p:spPr>
          <a:xfrm>
            <a:off x="3206469" y="0"/>
            <a:ext cx="8594467" cy="584775"/>
          </a:xfrm>
          <a:prstGeom prst="rect">
            <a:avLst/>
          </a:prstGeom>
          <a:noFill/>
        </p:spPr>
        <p:txBody>
          <a:bodyPr wrap="square" rtlCol="0">
            <a:spAutoFit/>
          </a:bodyPr>
          <a:lstStyle/>
          <a:p>
            <a:r>
              <a:rPr lang="en-US" sz="3200" dirty="0">
                <a:solidFill>
                  <a:srgbClr val="0070C0"/>
                </a:solidFill>
              </a:rPr>
              <a:t>Getting Input from Employers:</a:t>
            </a:r>
          </a:p>
        </p:txBody>
      </p:sp>
      <p:pic>
        <p:nvPicPr>
          <p:cNvPr id="2" name="Google Shape;271;g5cbcf68ca2_0_7">
            <a:extLst>
              <a:ext uri="{FF2B5EF4-FFF2-40B4-BE49-F238E27FC236}">
                <a16:creationId xmlns:a16="http://schemas.microsoft.com/office/drawing/2014/main" id="{82555A09-B1E0-FBE0-C2D5-F9EF6F6D62EF}"/>
              </a:ext>
            </a:extLst>
          </p:cNvPr>
          <p:cNvPicPr preferRelativeResize="0"/>
          <p:nvPr/>
        </p:nvPicPr>
        <p:blipFill rotWithShape="1">
          <a:blip r:embed="rId2">
            <a:alphaModFix/>
          </a:blip>
          <a:srcRect/>
          <a:stretch/>
        </p:blipFill>
        <p:spPr>
          <a:xfrm>
            <a:off x="0" y="110447"/>
            <a:ext cx="3065317" cy="658396"/>
          </a:xfrm>
          <a:prstGeom prst="rect">
            <a:avLst/>
          </a:prstGeom>
          <a:noFill/>
          <a:ln>
            <a:noFill/>
          </a:ln>
        </p:spPr>
      </p:pic>
    </p:spTree>
    <p:extLst>
      <p:ext uri="{BB962C8B-B14F-4D97-AF65-F5344CB8AC3E}">
        <p14:creationId xmlns:p14="http://schemas.microsoft.com/office/powerpoint/2010/main" val="3152038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6" name="Rectangle 5">
            <a:extLst>
              <a:ext uri="{FF2B5EF4-FFF2-40B4-BE49-F238E27FC236}">
                <a16:creationId xmlns:a16="http://schemas.microsoft.com/office/drawing/2014/main" id="{2D404C7D-C7C6-4923-DFE3-5100535730E6}"/>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Google Shape;372;g5cbcf68ca2_0_28"/>
          <p:cNvSpPr txBox="1">
            <a:spLocks noGrp="1"/>
          </p:cNvSpPr>
          <p:nvPr>
            <p:ph type="title"/>
          </p:nvPr>
        </p:nvSpPr>
        <p:spPr>
          <a:xfrm>
            <a:off x="3422450" y="-90950"/>
            <a:ext cx="4347075"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Engaging Employers</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373" name="Google Shape;373;g5cbcf68ca2_0_28"/>
          <p:cNvSpPr txBox="1">
            <a:spLocks noGrp="1"/>
          </p:cNvSpPr>
          <p:nvPr>
            <p:ph type="body" idx="1"/>
          </p:nvPr>
        </p:nvSpPr>
        <p:spPr>
          <a:xfrm>
            <a:off x="489469" y="1204001"/>
            <a:ext cx="11074500" cy="513929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How does the Technology division at SECC engage employers?</a:t>
            </a:r>
          </a:p>
          <a:p>
            <a:pPr marL="0" lvl="0" indent="0" algn="l" rtl="0">
              <a:lnSpc>
                <a:spcPct val="80000"/>
              </a:lnSpc>
              <a:spcBef>
                <a:spcPts val="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Accrediting bodies like a comprehensive employer engagement strategy</a:t>
            </a:r>
          </a:p>
          <a:p>
            <a:pPr marL="0" lvl="0" indent="0" algn="l" rtl="0">
              <a:lnSpc>
                <a:spcPct val="80000"/>
              </a:lnSpc>
              <a:spcBef>
                <a:spcPts val="100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Purpose of an Advisory Board</a:t>
            </a:r>
          </a:p>
          <a:p>
            <a:pPr marL="0" lvl="0" indent="0" algn="l" rtl="0">
              <a:lnSpc>
                <a:spcPct val="80000"/>
              </a:lnSpc>
              <a:spcBef>
                <a:spcPts val="1000"/>
              </a:spcBef>
              <a:spcAft>
                <a:spcPts val="0"/>
              </a:spcAft>
              <a:buClr>
                <a:srgbClr val="0070C0"/>
              </a:buClr>
              <a:buSzPts val="3600"/>
              <a:buNone/>
            </a:pPr>
            <a:r>
              <a:rPr lang="en-US" dirty="0">
                <a:solidFill>
                  <a:srgbClr val="0070C0"/>
                </a:solidFill>
                <a:latin typeface="Times New Roman" panose="02020603050405020304" pitchFamily="18" charset="0"/>
                <a:cs typeface="Times New Roman" panose="02020603050405020304" pitchFamily="18" charset="0"/>
              </a:rPr>
              <a:t> </a:t>
            </a: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Purpose of an Industry Roundtable</a:t>
            </a:r>
          </a:p>
          <a:p>
            <a:pPr marL="0" lvl="0" indent="0" algn="l" rtl="0">
              <a:lnSpc>
                <a:spcPct val="80000"/>
              </a:lnSpc>
              <a:spcBef>
                <a:spcPts val="1000"/>
              </a:spcBef>
              <a:spcAft>
                <a:spcPts val="0"/>
              </a:spcAft>
              <a:buClr>
                <a:srgbClr val="0070C0"/>
              </a:buClr>
              <a:buSzPts val="3600"/>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Purpose of a Focused Industry Visit</a:t>
            </a:r>
          </a:p>
          <a:p>
            <a:pPr marL="0" lvl="0" indent="0" algn="l" rtl="0">
              <a:lnSpc>
                <a:spcPct val="80000"/>
              </a:lnSpc>
              <a:spcBef>
                <a:spcPts val="1000"/>
              </a:spcBef>
              <a:spcAft>
                <a:spcPts val="0"/>
              </a:spcAft>
              <a:buClr>
                <a:srgbClr val="0070C0"/>
              </a:buClr>
              <a:buSzPts val="3600"/>
              <a:buNone/>
            </a:pPr>
            <a:endParaRPr lang="en-US"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Industry Consortiums (Adv. Mfg. Consortium &amp; Lean Mfg. Consortium)</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374" name="Google Shape;374;g5cbcf68ca2_0_28"/>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375" name="Google Shape;375;g5cbcf68ca2_0_28"/>
          <p:cNvPicPr preferRelativeResize="0"/>
          <p:nvPr/>
        </p:nvPicPr>
        <p:blipFill rotWithShape="1">
          <a:blip r:embed="rId4">
            <a:alphaModFix/>
          </a:blip>
          <a:srcRect/>
          <a:stretch/>
        </p:blipFill>
        <p:spPr>
          <a:xfrm>
            <a:off x="41563" y="51954"/>
            <a:ext cx="3065317" cy="65839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5d4ceba970_0_51"/>
          <p:cNvSpPr txBox="1">
            <a:spLocks noGrp="1"/>
          </p:cNvSpPr>
          <p:nvPr>
            <p:ph type="title"/>
          </p:nvPr>
        </p:nvSpPr>
        <p:spPr>
          <a:xfrm>
            <a:off x="575733" y="962681"/>
            <a:ext cx="10778100"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b="1" dirty="0">
                <a:solidFill>
                  <a:srgbClr val="0070C0"/>
                </a:solidFill>
              </a:rPr>
              <a:t>Importance of an External SME group</a:t>
            </a:r>
            <a:endParaRPr b="1" dirty="0">
              <a:solidFill>
                <a:srgbClr val="0070C0"/>
              </a:solidFill>
            </a:endParaRPr>
          </a:p>
        </p:txBody>
      </p:sp>
      <p:sp>
        <p:nvSpPr>
          <p:cNvPr id="381" name="Google Shape;381;g5d4ceba970_0_51"/>
          <p:cNvSpPr txBox="1">
            <a:spLocks noGrp="1"/>
          </p:cNvSpPr>
          <p:nvPr>
            <p:ph type="body" idx="1"/>
          </p:nvPr>
        </p:nvSpPr>
        <p:spPr>
          <a:xfrm>
            <a:off x="575733" y="1991880"/>
            <a:ext cx="11074500" cy="42375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SME stands for Subject Matter Expert</a:t>
            </a:r>
            <a:endParaRPr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4-6 of these SMEs should be identified to vet information through as part of the development process </a:t>
            </a: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It is important to have all knowledge and skills development, align to the workplace  </a:t>
            </a:r>
            <a:endParaRPr sz="36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This will be done through validated competencies, and measurable outcomes</a:t>
            </a: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382" name="Google Shape;382;g5d4ceba970_0_5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383" name="Google Shape;383;g5d4ceba970_0_51"/>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3B7DE75A-16C4-1FFD-18BB-31B929C7A41C}"/>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3" name="Rectangle 2">
            <a:extLst>
              <a:ext uri="{FF2B5EF4-FFF2-40B4-BE49-F238E27FC236}">
                <a16:creationId xmlns:a16="http://schemas.microsoft.com/office/drawing/2014/main" id="{20E851AA-1223-0796-A819-C265A8B1667B}"/>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5" name="Google Shape;935;g5dca6803bb_0_37"/>
          <p:cNvPicPr preferRelativeResize="0"/>
          <p:nvPr/>
        </p:nvPicPr>
        <p:blipFill rotWithShape="1">
          <a:blip r:embed="rId3">
            <a:alphaModFix/>
          </a:blip>
          <a:srcRect/>
          <a:stretch/>
        </p:blipFill>
        <p:spPr>
          <a:xfrm>
            <a:off x="9393984" y="6229429"/>
            <a:ext cx="2714286" cy="628571"/>
          </a:xfrm>
          <a:prstGeom prst="rect">
            <a:avLst/>
          </a:prstGeom>
          <a:noFill/>
          <a:ln>
            <a:noFill/>
          </a:ln>
        </p:spPr>
      </p:pic>
      <p:sp>
        <p:nvSpPr>
          <p:cNvPr id="937" name="Google Shape;937;g5dca6803bb_0_37"/>
          <p:cNvSpPr txBox="1"/>
          <p:nvPr/>
        </p:nvSpPr>
        <p:spPr>
          <a:xfrm>
            <a:off x="3156916" y="8083"/>
            <a:ext cx="3688990" cy="62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solidFill>
                  <a:srgbClr val="0070C0"/>
                </a:solidFill>
                <a:latin typeface="Times New Roman" panose="02020603050405020304" pitchFamily="18" charset="0"/>
                <a:ea typeface="Calibri"/>
                <a:cs typeface="Times New Roman" panose="02020603050405020304" pitchFamily="18" charset="0"/>
                <a:sym typeface="Calibri"/>
              </a:rPr>
              <a:t>Reverse Design: </a:t>
            </a:r>
            <a:endParaRPr sz="3200" dirty="0">
              <a:solidFill>
                <a:srgbClr val="0070C0"/>
              </a:solidFill>
              <a:latin typeface="Times New Roman" panose="02020603050405020304" pitchFamily="18" charset="0"/>
              <a:ea typeface="Calibri"/>
              <a:cs typeface="Times New Roman" panose="02020603050405020304" pitchFamily="18" charset="0"/>
              <a:sym typeface="Calibri"/>
            </a:endParaRPr>
          </a:p>
        </p:txBody>
      </p:sp>
      <p:pic>
        <p:nvPicPr>
          <p:cNvPr id="938" name="Google Shape;938;g5dca6803bb_0_37"/>
          <p:cNvPicPr preferRelativeResize="0"/>
          <p:nvPr/>
        </p:nvPicPr>
        <p:blipFill>
          <a:blip r:embed="rId4">
            <a:alphaModFix/>
          </a:blip>
          <a:stretch>
            <a:fillRect/>
          </a:stretch>
        </p:blipFill>
        <p:spPr>
          <a:xfrm>
            <a:off x="1034571" y="1390065"/>
            <a:ext cx="10122856" cy="5459852"/>
          </a:xfrm>
          <a:prstGeom prst="rect">
            <a:avLst/>
          </a:prstGeom>
          <a:noFill/>
          <a:ln>
            <a:noFill/>
          </a:ln>
        </p:spPr>
      </p:pic>
      <p:pic>
        <p:nvPicPr>
          <p:cNvPr id="4" name="Google Shape;85;p1">
            <a:extLst>
              <a:ext uri="{FF2B5EF4-FFF2-40B4-BE49-F238E27FC236}">
                <a16:creationId xmlns:a16="http://schemas.microsoft.com/office/drawing/2014/main" id="{7F789E89-5FC5-FA82-43A4-2A8545216393}"/>
              </a:ext>
            </a:extLst>
          </p:cNvPr>
          <p:cNvPicPr preferRelativeResize="0"/>
          <p:nvPr/>
        </p:nvPicPr>
        <p:blipFill rotWithShape="1">
          <a:blip r:embed="rId5">
            <a:alphaModFix/>
          </a:blip>
          <a:srcRect/>
          <a:stretch/>
        </p:blipFill>
        <p:spPr>
          <a:xfrm>
            <a:off x="41563" y="51954"/>
            <a:ext cx="3065318" cy="658396"/>
          </a:xfrm>
          <a:prstGeom prst="rect">
            <a:avLst/>
          </a:prstGeom>
          <a:noFill/>
          <a:ln>
            <a:noFill/>
          </a:ln>
        </p:spPr>
      </p:pic>
    </p:spTree>
    <p:extLst>
      <p:ext uri="{BB962C8B-B14F-4D97-AF65-F5344CB8AC3E}">
        <p14:creationId xmlns:p14="http://schemas.microsoft.com/office/powerpoint/2010/main" val="200854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Rectangle 1">
            <a:extLst>
              <a:ext uri="{FF2B5EF4-FFF2-40B4-BE49-F238E27FC236}">
                <a16:creationId xmlns:a16="http://schemas.microsoft.com/office/drawing/2014/main" id="{E37FFEE4-50B4-F983-02B6-3EF84DADAEC9}"/>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3" name="Google Shape;372;g5cbcf68ca2_0_28">
            <a:extLst>
              <a:ext uri="{FF2B5EF4-FFF2-40B4-BE49-F238E27FC236}">
                <a16:creationId xmlns:a16="http://schemas.microsoft.com/office/drawing/2014/main" id="{746BA60A-FB08-7303-1CD0-43DEB56B56A9}"/>
              </a:ext>
            </a:extLst>
          </p:cNvPr>
          <p:cNvSpPr txBox="1">
            <a:spLocks/>
          </p:cNvSpPr>
          <p:nvPr/>
        </p:nvSpPr>
        <p:spPr>
          <a:xfrm>
            <a:off x="3422450" y="-90950"/>
            <a:ext cx="6704961" cy="801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Clr>
                <a:srgbClr val="0070C0"/>
              </a:buClr>
              <a:buSzPts val="4400"/>
            </a:pPr>
            <a:r>
              <a:rPr lang="en-US" sz="3200" b="1" dirty="0">
                <a:solidFill>
                  <a:srgbClr val="0070C0"/>
                </a:solidFill>
                <a:latin typeface="Times New Roman" panose="02020603050405020304" pitchFamily="18" charset="0"/>
                <a:cs typeface="Times New Roman" panose="02020603050405020304" pitchFamily="18" charset="0"/>
              </a:rPr>
              <a:t>Creating a Development Process</a:t>
            </a:r>
          </a:p>
        </p:txBody>
      </p:sp>
      <p:sp>
        <p:nvSpPr>
          <p:cNvPr id="4" name="Google Shape;381;g5d4ceba970_0_51">
            <a:extLst>
              <a:ext uri="{FF2B5EF4-FFF2-40B4-BE49-F238E27FC236}">
                <a16:creationId xmlns:a16="http://schemas.microsoft.com/office/drawing/2014/main" id="{7D59B96A-2A32-24A4-04B5-C916BE41FEC2}"/>
              </a:ext>
            </a:extLst>
          </p:cNvPr>
          <p:cNvSpPr txBox="1">
            <a:spLocks/>
          </p:cNvSpPr>
          <p:nvPr/>
        </p:nvSpPr>
        <p:spPr>
          <a:xfrm>
            <a:off x="454962" y="1198249"/>
            <a:ext cx="11259709" cy="42375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lgn="l">
              <a:lnSpc>
                <a:spcPct val="80000"/>
              </a:lnSpc>
              <a:spcBef>
                <a:spcPts val="0"/>
              </a:spcBef>
              <a:buClr>
                <a:srgbClr val="0070C0"/>
              </a:buClr>
              <a:buSzPts val="3600"/>
              <a:buFont typeface="Arial"/>
              <a:buChar char="•"/>
            </a:pPr>
            <a:r>
              <a:rPr lang="en-US" sz="3600" dirty="0">
                <a:solidFill>
                  <a:srgbClr val="0070C0"/>
                </a:solidFill>
                <a:latin typeface="Times New Roman" panose="02020603050405020304" pitchFamily="18" charset="0"/>
                <a:cs typeface="Times New Roman" panose="02020603050405020304" pitchFamily="18" charset="0"/>
              </a:rPr>
              <a:t>Course Blueprint</a:t>
            </a:r>
            <a:r>
              <a:rPr lang="en-US" sz="3600" dirty="0">
                <a:solidFill>
                  <a:srgbClr val="0070C0"/>
                </a:solidFill>
              </a:rPr>
              <a:t>: </a:t>
            </a:r>
            <a:r>
              <a:rPr lang="en-US" dirty="0">
                <a:solidFill>
                  <a:srgbClr val="0070C0"/>
                </a:solidFill>
                <a:latin typeface="Times New Roman" panose="02020603050405020304" pitchFamily="18" charset="0"/>
                <a:cs typeface="Times New Roman" panose="02020603050405020304" pitchFamily="18" charset="0"/>
              </a:rPr>
              <a:t>Course Blueprint is a document that will hold all the module information for the course: Module descriptions, module outcomes, topics, skills assessments, etc.  The blueprint can be shared with the development team, allowing multiple people to edit the document.</a:t>
            </a:r>
          </a:p>
          <a:p>
            <a:pPr marL="0" indent="0" algn="l">
              <a:lnSpc>
                <a:spcPct val="80000"/>
              </a:lnSpc>
              <a:spcBef>
                <a:spcPts val="0"/>
              </a:spcBef>
              <a:buClr>
                <a:srgbClr val="0070C0"/>
              </a:buClr>
              <a:buSzPts val="3600"/>
            </a:pPr>
            <a:endParaRPr lang="en-US" dirty="0">
              <a:solidFill>
                <a:srgbClr val="0070C0"/>
              </a:solidFill>
              <a:latin typeface="Times New Roman" panose="02020603050405020304" pitchFamily="18" charset="0"/>
              <a:cs typeface="Times New Roman" panose="02020603050405020304" pitchFamily="18" charset="0"/>
            </a:endParaRPr>
          </a:p>
          <a:p>
            <a:pPr marL="228600" indent="-228600" algn="l">
              <a:lnSpc>
                <a:spcPct val="80000"/>
              </a:lnSpc>
              <a:spcBef>
                <a:spcPts val="0"/>
              </a:spcBef>
              <a:buClr>
                <a:srgbClr val="0070C0"/>
              </a:buClr>
              <a:buSzPts val="3600"/>
              <a:buFont typeface="Arial"/>
              <a:buChar char="•"/>
            </a:pPr>
            <a:r>
              <a:rPr lang="en-US" sz="3600" dirty="0">
                <a:solidFill>
                  <a:srgbClr val="0070C0"/>
                </a:solidFill>
                <a:latin typeface="Times New Roman" panose="02020603050405020304" pitchFamily="18" charset="0"/>
                <a:cs typeface="Times New Roman" panose="02020603050405020304" pitchFamily="18" charset="0"/>
              </a:rPr>
              <a:t>IND221 Instrumentation and Controls:</a:t>
            </a:r>
            <a:r>
              <a:rPr lang="en-US" sz="3600" dirty="0">
                <a:solidFill>
                  <a:srgbClr val="0070C0"/>
                </a:solidFill>
              </a:rPr>
              <a:t> </a:t>
            </a:r>
            <a:r>
              <a:rPr lang="en-US" dirty="0">
                <a:solidFill>
                  <a:srgbClr val="0070C0"/>
                </a:solidFill>
                <a:latin typeface="Times New Roman" panose="02020603050405020304" pitchFamily="18" charset="0"/>
                <a:cs typeface="Times New Roman" panose="02020603050405020304" pitchFamily="18" charset="0"/>
              </a:rPr>
              <a:t>This course at Northwest State CC in Ohio was converted to a CB/H model in Summer/Fall 2023.</a:t>
            </a:r>
          </a:p>
          <a:p>
            <a:pPr marL="0" indent="0" algn="l">
              <a:lnSpc>
                <a:spcPct val="80000"/>
              </a:lnSpc>
              <a:spcBef>
                <a:spcPts val="0"/>
              </a:spcBef>
              <a:buClr>
                <a:srgbClr val="0070C0"/>
              </a:buClr>
              <a:buSzPts val="3600"/>
            </a:pPr>
            <a:endParaRPr lang="en-US" dirty="0">
              <a:solidFill>
                <a:srgbClr val="0070C0"/>
              </a:solidFill>
              <a:latin typeface="Times New Roman" panose="02020603050405020304" pitchFamily="18" charset="0"/>
              <a:cs typeface="Times New Roman" panose="02020603050405020304" pitchFamily="18" charset="0"/>
            </a:endParaRPr>
          </a:p>
          <a:p>
            <a:pPr marL="228600" indent="-228600" algn="l">
              <a:lnSpc>
                <a:spcPct val="80000"/>
              </a:lnSpc>
              <a:spcBef>
                <a:spcPts val="0"/>
              </a:spcBef>
              <a:buClr>
                <a:srgbClr val="0070C0"/>
              </a:buClr>
              <a:buSzPts val="3600"/>
              <a:buFont typeface="Arial"/>
              <a:buChar char="•"/>
            </a:pPr>
            <a:r>
              <a:rPr lang="en-US" sz="3600" dirty="0">
                <a:solidFill>
                  <a:srgbClr val="0070C0"/>
                </a:solidFill>
                <a:latin typeface="Times New Roman" panose="02020603050405020304" pitchFamily="18" charset="0"/>
                <a:cs typeface="Times New Roman" panose="02020603050405020304" pitchFamily="18" charset="0"/>
              </a:rPr>
              <a:t>Review the Development Process</a:t>
            </a:r>
            <a:r>
              <a:rPr lang="en-US" dirty="0">
                <a:solidFill>
                  <a:srgbClr val="0070C0"/>
                </a:solidFill>
                <a:latin typeface="Times New Roman" panose="02020603050405020304" pitchFamily="18" charset="0"/>
                <a:cs typeface="Times New Roman" panose="02020603050405020304" pitchFamily="18" charset="0"/>
              </a:rPr>
              <a:t>: Electrical Instructor John Mueller was the faculty, we did a course overhaul, with some new lab equipment, and focused on tasks and equipment that is used in the local process industry.</a:t>
            </a:r>
          </a:p>
          <a:p>
            <a:pPr marL="228600" indent="0" algn="l">
              <a:lnSpc>
                <a:spcPct val="80000"/>
              </a:lnSpc>
              <a:buSzPts val="3600"/>
            </a:pPr>
            <a:endParaRPr lang="en-US" sz="3600" dirty="0">
              <a:solidFill>
                <a:srgbClr val="0070C0"/>
              </a:solidFill>
            </a:endParaRPr>
          </a:p>
          <a:p>
            <a:pPr marL="228600" indent="0" algn="l">
              <a:lnSpc>
                <a:spcPct val="80000"/>
              </a:lnSpc>
              <a:buSzPts val="3600"/>
            </a:pPr>
            <a:endParaRPr lang="en-US" sz="3600" dirty="0">
              <a:solidFill>
                <a:srgbClr val="0070C0"/>
              </a:solidFill>
            </a:endParaRPr>
          </a:p>
          <a:p>
            <a:pPr marL="228600" indent="0" algn="l">
              <a:lnSpc>
                <a:spcPct val="80000"/>
              </a:lnSpc>
              <a:buSzPts val="3600"/>
            </a:pPr>
            <a:endParaRPr lang="en-US" sz="3600" dirty="0">
              <a:solidFill>
                <a:srgbClr val="0070C0"/>
              </a:solidFill>
            </a:endParaRPr>
          </a:p>
        </p:txBody>
      </p:sp>
    </p:spTree>
    <p:extLst>
      <p:ext uri="{BB962C8B-B14F-4D97-AF65-F5344CB8AC3E}">
        <p14:creationId xmlns:p14="http://schemas.microsoft.com/office/powerpoint/2010/main" val="3728223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955D89-8D2C-F0E5-51BC-A41C771EA317}"/>
              </a:ext>
            </a:extLst>
          </p:cNvPr>
          <p:cNvSpPr/>
          <p:nvPr/>
        </p:nvSpPr>
        <p:spPr>
          <a:xfrm>
            <a:off x="0" y="-13514"/>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4E07281E-0276-BEEC-9BAC-3361F1689596}"/>
              </a:ext>
            </a:extLst>
          </p:cNvPr>
          <p:cNvSpPr txBox="1"/>
          <p:nvPr/>
        </p:nvSpPr>
        <p:spPr>
          <a:xfrm>
            <a:off x="345057" y="954824"/>
            <a:ext cx="11622656" cy="5632311"/>
          </a:xfrm>
          <a:prstGeom prst="rect">
            <a:avLst/>
          </a:prstGeom>
          <a:noFill/>
        </p:spPr>
        <p:txBody>
          <a:bodyPr wrap="squar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Overview of the CB/H Model:</a:t>
            </a:r>
            <a:r>
              <a:rPr lang="en-US" sz="2400" dirty="0">
                <a:solidFill>
                  <a:srgbClr val="0070C0"/>
                </a:solidFill>
                <a:latin typeface="Times New Roman" panose="02020603050405020304" pitchFamily="18" charset="0"/>
                <a:cs typeface="Times New Roman" panose="02020603050405020304" pitchFamily="18" charset="0"/>
              </a:rPr>
              <a:t> </a:t>
            </a:r>
            <a:r>
              <a:rPr lang="en-US" sz="2000" dirty="0">
                <a:solidFill>
                  <a:srgbClr val="0070C0"/>
                </a:solidFill>
                <a:latin typeface="Times New Roman" panose="02020603050405020304" pitchFamily="18" charset="0"/>
                <a:cs typeface="Times New Roman" panose="02020603050405020304" pitchFamily="18" charset="0"/>
              </a:rPr>
              <a:t>Lecture is moved online, more hands-on learning, performance assessment (one-on-one with faculty), plenty of digital assets (learning objects) used in the LMS.</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This Model was used in the Private Sector:</a:t>
            </a:r>
            <a:r>
              <a:rPr lang="en-US" sz="2400" dirty="0">
                <a:solidFill>
                  <a:srgbClr val="0070C0"/>
                </a:solidFill>
                <a:latin typeface="Times New Roman" panose="02020603050405020304" pitchFamily="18" charset="0"/>
                <a:cs typeface="Times New Roman" panose="02020603050405020304" pitchFamily="18" charset="0"/>
              </a:rPr>
              <a:t> </a:t>
            </a:r>
            <a:r>
              <a:rPr lang="en-US" sz="2000" dirty="0">
                <a:solidFill>
                  <a:srgbClr val="0070C0"/>
                </a:solidFill>
                <a:latin typeface="Times New Roman" panose="02020603050405020304" pitchFamily="18" charset="0"/>
                <a:cs typeface="Times New Roman" panose="02020603050405020304" pitchFamily="18" charset="0"/>
              </a:rPr>
              <a:t>The General Mills corporations, based in Minneapolis used a similar model to assess the knowledge and skills of their skilled trades employees starting in the late 1990s.  Tom Wylie took DACUM results and created their training manuals, knowledge assessments and skills assessments. </a:t>
            </a:r>
            <a:r>
              <a:rPr lang="en-US" sz="2400" dirty="0">
                <a:solidFill>
                  <a:srgbClr val="0070C0"/>
                </a:solidFill>
                <a:latin typeface="Times New Roman" panose="02020603050405020304" pitchFamily="18" charset="0"/>
                <a:cs typeface="Times New Roman" panose="02020603050405020304" pitchFamily="18" charset="0"/>
              </a:rPr>
              <a:t> </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Moodle: </a:t>
            </a:r>
            <a:r>
              <a:rPr lang="en-US" sz="2000" dirty="0">
                <a:solidFill>
                  <a:srgbClr val="0070C0"/>
                </a:solidFill>
                <a:latin typeface="Times New Roman" panose="02020603050405020304" pitchFamily="18" charset="0"/>
                <a:cs typeface="Times New Roman" panose="02020603050405020304" pitchFamily="18" charset="0"/>
              </a:rPr>
              <a:t>Online LMS systems were in their infant stages, and GMI used Moodle for their LMS to house all the instructional materials and record the assessments.</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err="1">
                <a:solidFill>
                  <a:srgbClr val="0070C0"/>
                </a:solidFill>
                <a:latin typeface="Times New Roman" panose="02020603050405020304" pitchFamily="18" charset="0"/>
                <a:cs typeface="Times New Roman" panose="02020603050405020304" pitchFamily="18" charset="0"/>
              </a:rPr>
              <a:t>Nocti</a:t>
            </a:r>
            <a:r>
              <a:rPr lang="en-US" sz="2400" b="1" dirty="0">
                <a:solidFill>
                  <a:srgbClr val="0070C0"/>
                </a:solidFill>
                <a:latin typeface="Times New Roman" panose="02020603050405020304" pitchFamily="18" charset="0"/>
                <a:cs typeface="Times New Roman" panose="02020603050405020304" pitchFamily="18" charset="0"/>
              </a:rPr>
              <a:t> Testing Services</a:t>
            </a:r>
            <a:r>
              <a:rPr lang="en-US" sz="2400" dirty="0">
                <a:solidFill>
                  <a:srgbClr val="0070C0"/>
                </a:solidFill>
                <a:latin typeface="Times New Roman" panose="02020603050405020304" pitchFamily="18" charset="0"/>
                <a:cs typeface="Times New Roman" panose="02020603050405020304" pitchFamily="18" charset="0"/>
              </a:rPr>
              <a:t>: </a:t>
            </a:r>
            <a:r>
              <a:rPr lang="en-US" sz="2000" dirty="0">
                <a:solidFill>
                  <a:srgbClr val="0070C0"/>
                </a:solidFill>
                <a:latin typeface="Times New Roman" panose="02020603050405020304" pitchFamily="18" charset="0"/>
                <a:cs typeface="Times New Roman" panose="02020603050405020304" pitchFamily="18" charset="0"/>
              </a:rPr>
              <a:t>Knowledge assessments were stored at </a:t>
            </a:r>
            <a:r>
              <a:rPr lang="en-US" sz="2000" dirty="0" err="1">
                <a:solidFill>
                  <a:srgbClr val="0070C0"/>
                </a:solidFill>
                <a:latin typeface="Times New Roman" panose="02020603050405020304" pitchFamily="18" charset="0"/>
                <a:cs typeface="Times New Roman" panose="02020603050405020304" pitchFamily="18" charset="0"/>
              </a:rPr>
              <a:t>Nocti</a:t>
            </a:r>
            <a:r>
              <a:rPr lang="en-US" sz="2000" dirty="0">
                <a:solidFill>
                  <a:srgbClr val="0070C0"/>
                </a:solidFill>
                <a:latin typeface="Times New Roman" panose="02020603050405020304" pitchFamily="18" charset="0"/>
                <a:cs typeface="Times New Roman" panose="02020603050405020304" pitchFamily="18" charset="0"/>
              </a:rPr>
              <a:t> so information from all 62 domestic plants could be retrieved by GMI training personnel.</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DOA:</a:t>
            </a:r>
            <a:r>
              <a:rPr lang="en-US" sz="2400" dirty="0">
                <a:solidFill>
                  <a:srgbClr val="0070C0"/>
                </a:solidFill>
                <a:latin typeface="Times New Roman" panose="02020603050405020304" pitchFamily="18" charset="0"/>
                <a:cs typeface="Times New Roman" panose="02020603050405020304" pitchFamily="18" charset="0"/>
              </a:rPr>
              <a:t> </a:t>
            </a:r>
            <a:r>
              <a:rPr lang="en-US" sz="2000" dirty="0">
                <a:solidFill>
                  <a:srgbClr val="0070C0"/>
                </a:solidFill>
                <a:latin typeface="Times New Roman" panose="02020603050405020304" pitchFamily="18" charset="0"/>
                <a:cs typeface="Times New Roman" panose="02020603050405020304" pitchFamily="18" charset="0"/>
              </a:rPr>
              <a:t>GMI termed their skills assessment as Demonstration Of Abilities (DOA), and had a Maintenance Team Leader at each plant who tested the maintenance personnel individually.</a:t>
            </a:r>
          </a:p>
        </p:txBody>
      </p:sp>
      <p:sp>
        <p:nvSpPr>
          <p:cNvPr id="205" name="TextBox 204">
            <a:extLst>
              <a:ext uri="{FF2B5EF4-FFF2-40B4-BE49-F238E27FC236}">
                <a16:creationId xmlns:a16="http://schemas.microsoft.com/office/drawing/2014/main" id="{4DB4DA84-32BB-6802-4A44-B2BC55137AF5}"/>
              </a:ext>
            </a:extLst>
          </p:cNvPr>
          <p:cNvSpPr txBox="1"/>
          <p:nvPr/>
        </p:nvSpPr>
        <p:spPr>
          <a:xfrm>
            <a:off x="3511269" y="48507"/>
            <a:ext cx="7795086" cy="584775"/>
          </a:xfrm>
          <a:prstGeom prst="rect">
            <a:avLst/>
          </a:prstGeom>
          <a:noFill/>
        </p:spPr>
        <p:txBody>
          <a:bodyPr wrap="square" rtlCol="0">
            <a:spAutoFit/>
          </a:bodyPr>
          <a:lstStyle/>
          <a:p>
            <a:r>
              <a:rPr lang="en-US" sz="3200" dirty="0">
                <a:solidFill>
                  <a:srgbClr val="0070C0"/>
                </a:solidFill>
              </a:rPr>
              <a:t>The Competency-Based/Hybrid Model:</a:t>
            </a:r>
          </a:p>
        </p:txBody>
      </p:sp>
      <p:pic>
        <p:nvPicPr>
          <p:cNvPr id="2" name="Google Shape;271;g5cbcf68ca2_0_7">
            <a:extLst>
              <a:ext uri="{FF2B5EF4-FFF2-40B4-BE49-F238E27FC236}">
                <a16:creationId xmlns:a16="http://schemas.microsoft.com/office/drawing/2014/main" id="{82555A09-B1E0-FBE0-C2D5-F9EF6F6D62EF}"/>
              </a:ext>
            </a:extLst>
          </p:cNvPr>
          <p:cNvPicPr preferRelativeResize="0"/>
          <p:nvPr/>
        </p:nvPicPr>
        <p:blipFill rotWithShape="1">
          <a:blip r:embed="rId2">
            <a:alphaModFix/>
          </a:blip>
          <a:srcRect/>
          <a:stretch/>
        </p:blipFill>
        <p:spPr>
          <a:xfrm>
            <a:off x="0" y="110447"/>
            <a:ext cx="3065317" cy="658396"/>
          </a:xfrm>
          <a:prstGeom prst="rect">
            <a:avLst/>
          </a:prstGeom>
          <a:noFill/>
          <a:ln>
            <a:noFill/>
          </a:ln>
        </p:spPr>
      </p:pic>
    </p:spTree>
    <p:extLst>
      <p:ext uri="{BB962C8B-B14F-4D97-AF65-F5344CB8AC3E}">
        <p14:creationId xmlns:p14="http://schemas.microsoft.com/office/powerpoint/2010/main" val="4499857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3" name="Rectangle 2">
            <a:extLst>
              <a:ext uri="{FF2B5EF4-FFF2-40B4-BE49-F238E27FC236}">
                <a16:creationId xmlns:a16="http://schemas.microsoft.com/office/drawing/2014/main" id="{20E851AA-1223-0796-A819-C265A8B1667B}"/>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5" name="Google Shape;935;g5dca6803bb_0_37"/>
          <p:cNvPicPr preferRelativeResize="0"/>
          <p:nvPr/>
        </p:nvPicPr>
        <p:blipFill rotWithShape="1">
          <a:blip r:embed="rId3">
            <a:alphaModFix/>
          </a:blip>
          <a:srcRect/>
          <a:stretch/>
        </p:blipFill>
        <p:spPr>
          <a:xfrm>
            <a:off x="9393984" y="6229429"/>
            <a:ext cx="2714286" cy="628571"/>
          </a:xfrm>
          <a:prstGeom prst="rect">
            <a:avLst/>
          </a:prstGeom>
          <a:noFill/>
          <a:ln>
            <a:noFill/>
          </a:ln>
        </p:spPr>
      </p:pic>
      <p:sp>
        <p:nvSpPr>
          <p:cNvPr id="937" name="Google Shape;937;g5dca6803bb_0_37"/>
          <p:cNvSpPr txBox="1"/>
          <p:nvPr/>
        </p:nvSpPr>
        <p:spPr>
          <a:xfrm>
            <a:off x="3156916" y="8083"/>
            <a:ext cx="3688990" cy="62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solidFill>
                  <a:srgbClr val="0070C0"/>
                </a:solidFill>
                <a:latin typeface="Times New Roman" panose="02020603050405020304" pitchFamily="18" charset="0"/>
                <a:ea typeface="Calibri"/>
                <a:cs typeface="Times New Roman" panose="02020603050405020304" pitchFamily="18" charset="0"/>
                <a:sym typeface="Calibri"/>
              </a:rPr>
              <a:t>Learning Thread: </a:t>
            </a:r>
            <a:endParaRPr sz="3200" dirty="0">
              <a:solidFill>
                <a:srgbClr val="0070C0"/>
              </a:solidFill>
              <a:latin typeface="Times New Roman" panose="02020603050405020304" pitchFamily="18" charset="0"/>
              <a:ea typeface="Calibri"/>
              <a:cs typeface="Times New Roman" panose="02020603050405020304" pitchFamily="18" charset="0"/>
              <a:sym typeface="Calibri"/>
            </a:endParaRPr>
          </a:p>
        </p:txBody>
      </p:sp>
      <p:pic>
        <p:nvPicPr>
          <p:cNvPr id="4" name="Google Shape;85;p1">
            <a:extLst>
              <a:ext uri="{FF2B5EF4-FFF2-40B4-BE49-F238E27FC236}">
                <a16:creationId xmlns:a16="http://schemas.microsoft.com/office/drawing/2014/main" id="{7F789E89-5FC5-FA82-43A4-2A8545216393}"/>
              </a:ext>
            </a:extLst>
          </p:cNvPr>
          <p:cNvPicPr preferRelativeResize="0"/>
          <p:nvPr/>
        </p:nvPicPr>
        <p:blipFill rotWithShape="1">
          <a:blip r:embed="rId4">
            <a:alphaModFix/>
          </a:blip>
          <a:srcRect/>
          <a:stretch/>
        </p:blipFill>
        <p:spPr>
          <a:xfrm>
            <a:off x="41563" y="51954"/>
            <a:ext cx="3065318" cy="658396"/>
          </a:xfrm>
          <a:prstGeom prst="rect">
            <a:avLst/>
          </a:prstGeom>
          <a:noFill/>
          <a:ln>
            <a:noFill/>
          </a:ln>
        </p:spPr>
      </p:pic>
      <p:pic>
        <p:nvPicPr>
          <p:cNvPr id="5" name="Picture 4">
            <a:extLst>
              <a:ext uri="{FF2B5EF4-FFF2-40B4-BE49-F238E27FC236}">
                <a16:creationId xmlns:a16="http://schemas.microsoft.com/office/drawing/2014/main" id="{335A89CB-6926-886A-B69C-94E0FE19102C}"/>
              </a:ext>
            </a:extLst>
          </p:cNvPr>
          <p:cNvPicPr>
            <a:picLocks noChangeAspect="1"/>
          </p:cNvPicPr>
          <p:nvPr/>
        </p:nvPicPr>
        <p:blipFill>
          <a:blip r:embed="rId5"/>
          <a:stretch>
            <a:fillRect/>
          </a:stretch>
        </p:blipFill>
        <p:spPr>
          <a:xfrm>
            <a:off x="2535653" y="1136739"/>
            <a:ext cx="6630812" cy="5459593"/>
          </a:xfrm>
          <a:prstGeom prst="rect">
            <a:avLst/>
          </a:prstGeom>
        </p:spPr>
      </p:pic>
    </p:spTree>
    <p:extLst>
      <p:ext uri="{BB962C8B-B14F-4D97-AF65-F5344CB8AC3E}">
        <p14:creationId xmlns:p14="http://schemas.microsoft.com/office/powerpoint/2010/main" val="2173919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465E8A-3E4F-96DC-0AE6-B985F20DE635}"/>
              </a:ext>
            </a:extLst>
          </p:cNvPr>
          <p:cNvPicPr>
            <a:picLocks noChangeAspect="1"/>
          </p:cNvPicPr>
          <p:nvPr/>
        </p:nvPicPr>
        <p:blipFill>
          <a:blip r:embed="rId2"/>
          <a:stretch>
            <a:fillRect/>
          </a:stretch>
        </p:blipFill>
        <p:spPr>
          <a:xfrm>
            <a:off x="0" y="1037453"/>
            <a:ext cx="12192000" cy="5657237"/>
          </a:xfrm>
          <a:prstGeom prst="rect">
            <a:avLst/>
          </a:prstGeom>
        </p:spPr>
      </p:pic>
      <p:sp>
        <p:nvSpPr>
          <p:cNvPr id="4" name="Rectangle 3">
            <a:extLst>
              <a:ext uri="{FF2B5EF4-FFF2-40B4-BE49-F238E27FC236}">
                <a16:creationId xmlns:a16="http://schemas.microsoft.com/office/drawing/2014/main" id="{29BC10FA-2526-6344-B623-9E8911B27E64}"/>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37;g5dca6803bb_0_37">
            <a:extLst>
              <a:ext uri="{FF2B5EF4-FFF2-40B4-BE49-F238E27FC236}">
                <a16:creationId xmlns:a16="http://schemas.microsoft.com/office/drawing/2014/main" id="{A7290A0D-95E6-0071-6C74-EF33CD3D4302}"/>
              </a:ext>
            </a:extLst>
          </p:cNvPr>
          <p:cNvSpPr txBox="1"/>
          <p:nvPr/>
        </p:nvSpPr>
        <p:spPr>
          <a:xfrm>
            <a:off x="3156915" y="8083"/>
            <a:ext cx="4543597" cy="62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solidFill>
                  <a:srgbClr val="0070C0"/>
                </a:solidFill>
                <a:latin typeface="Times New Roman" panose="02020603050405020304" pitchFamily="18" charset="0"/>
                <a:ea typeface="Calibri"/>
                <a:cs typeface="Times New Roman" panose="02020603050405020304" pitchFamily="18" charset="0"/>
                <a:sym typeface="Calibri"/>
              </a:rPr>
              <a:t>PLC Course in Canvas: </a:t>
            </a:r>
            <a:endParaRPr sz="3200" dirty="0">
              <a:solidFill>
                <a:srgbClr val="0070C0"/>
              </a:solidFill>
              <a:latin typeface="Times New Roman" panose="02020603050405020304" pitchFamily="18" charset="0"/>
              <a:ea typeface="Calibri"/>
              <a:cs typeface="Times New Roman" panose="02020603050405020304" pitchFamily="18" charset="0"/>
              <a:sym typeface="Calibri"/>
            </a:endParaRPr>
          </a:p>
        </p:txBody>
      </p:sp>
      <p:pic>
        <p:nvPicPr>
          <p:cNvPr id="7" name="Google Shape;85;p1">
            <a:extLst>
              <a:ext uri="{FF2B5EF4-FFF2-40B4-BE49-F238E27FC236}">
                <a16:creationId xmlns:a16="http://schemas.microsoft.com/office/drawing/2014/main" id="{B2C9238C-18A0-08D1-53A8-3276BC2BF813}"/>
              </a:ext>
            </a:extLst>
          </p:cNvPr>
          <p:cNvPicPr preferRelativeResize="0"/>
          <p:nvPr/>
        </p:nvPicPr>
        <p:blipFill rotWithShape="1">
          <a:blip r:embed="rId3">
            <a:alphaModFix/>
          </a:blip>
          <a:srcRect/>
          <a:stretch/>
        </p:blipFill>
        <p:spPr>
          <a:xfrm>
            <a:off x="41563" y="51954"/>
            <a:ext cx="3065318" cy="658396"/>
          </a:xfrm>
          <a:prstGeom prst="rect">
            <a:avLst/>
          </a:prstGeom>
          <a:noFill/>
          <a:ln>
            <a:noFill/>
          </a:ln>
        </p:spPr>
      </p:pic>
    </p:spTree>
    <p:extLst>
      <p:ext uri="{BB962C8B-B14F-4D97-AF65-F5344CB8AC3E}">
        <p14:creationId xmlns:p14="http://schemas.microsoft.com/office/powerpoint/2010/main" val="14026257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BC10FA-2526-6344-B623-9E8911B27E64}"/>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37;g5dca6803bb_0_37">
            <a:extLst>
              <a:ext uri="{FF2B5EF4-FFF2-40B4-BE49-F238E27FC236}">
                <a16:creationId xmlns:a16="http://schemas.microsoft.com/office/drawing/2014/main" id="{A7290A0D-95E6-0071-6C74-EF33CD3D4302}"/>
              </a:ext>
            </a:extLst>
          </p:cNvPr>
          <p:cNvSpPr txBox="1"/>
          <p:nvPr/>
        </p:nvSpPr>
        <p:spPr>
          <a:xfrm>
            <a:off x="3156915" y="8083"/>
            <a:ext cx="4543597" cy="62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solidFill>
                  <a:srgbClr val="0070C0"/>
                </a:solidFill>
                <a:latin typeface="Times New Roman" panose="02020603050405020304" pitchFamily="18" charset="0"/>
                <a:ea typeface="Calibri"/>
                <a:cs typeface="Times New Roman" panose="02020603050405020304" pitchFamily="18" charset="0"/>
                <a:sym typeface="Calibri"/>
              </a:rPr>
              <a:t>PLC Course in Canvas: </a:t>
            </a:r>
            <a:endParaRPr sz="3200" dirty="0">
              <a:solidFill>
                <a:srgbClr val="0070C0"/>
              </a:solidFill>
              <a:latin typeface="Times New Roman" panose="02020603050405020304" pitchFamily="18" charset="0"/>
              <a:ea typeface="Calibri"/>
              <a:cs typeface="Times New Roman" panose="02020603050405020304" pitchFamily="18" charset="0"/>
              <a:sym typeface="Calibri"/>
            </a:endParaRPr>
          </a:p>
        </p:txBody>
      </p:sp>
      <p:pic>
        <p:nvPicPr>
          <p:cNvPr id="7" name="Google Shape;85;p1">
            <a:extLst>
              <a:ext uri="{FF2B5EF4-FFF2-40B4-BE49-F238E27FC236}">
                <a16:creationId xmlns:a16="http://schemas.microsoft.com/office/drawing/2014/main" id="{B2C9238C-18A0-08D1-53A8-3276BC2BF813}"/>
              </a:ext>
            </a:extLst>
          </p:cNvPr>
          <p:cNvPicPr preferRelativeResize="0"/>
          <p:nvPr/>
        </p:nvPicPr>
        <p:blipFill rotWithShape="1">
          <a:blip r:embed="rId2">
            <a:alphaModFix/>
          </a:blip>
          <a:srcRect/>
          <a:stretch/>
        </p:blipFill>
        <p:spPr>
          <a:xfrm>
            <a:off x="41563" y="51954"/>
            <a:ext cx="3065318" cy="658396"/>
          </a:xfrm>
          <a:prstGeom prst="rect">
            <a:avLst/>
          </a:prstGeom>
          <a:noFill/>
          <a:ln>
            <a:noFill/>
          </a:ln>
        </p:spPr>
      </p:pic>
      <p:pic>
        <p:nvPicPr>
          <p:cNvPr id="6" name="Picture 5">
            <a:extLst>
              <a:ext uri="{FF2B5EF4-FFF2-40B4-BE49-F238E27FC236}">
                <a16:creationId xmlns:a16="http://schemas.microsoft.com/office/drawing/2014/main" id="{1984A8A6-71BF-C1DD-17CD-C0EB5A915B52}"/>
              </a:ext>
            </a:extLst>
          </p:cNvPr>
          <p:cNvPicPr>
            <a:picLocks noChangeAspect="1"/>
          </p:cNvPicPr>
          <p:nvPr/>
        </p:nvPicPr>
        <p:blipFill>
          <a:blip r:embed="rId3"/>
          <a:stretch>
            <a:fillRect/>
          </a:stretch>
        </p:blipFill>
        <p:spPr>
          <a:xfrm>
            <a:off x="523335" y="894562"/>
            <a:ext cx="10794521" cy="5911484"/>
          </a:xfrm>
          <a:prstGeom prst="rect">
            <a:avLst/>
          </a:prstGeom>
        </p:spPr>
      </p:pic>
    </p:spTree>
    <p:extLst>
      <p:ext uri="{BB962C8B-B14F-4D97-AF65-F5344CB8AC3E}">
        <p14:creationId xmlns:p14="http://schemas.microsoft.com/office/powerpoint/2010/main" val="35045967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BC10FA-2526-6344-B623-9E8911B27E64}"/>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37;g5dca6803bb_0_37">
            <a:extLst>
              <a:ext uri="{FF2B5EF4-FFF2-40B4-BE49-F238E27FC236}">
                <a16:creationId xmlns:a16="http://schemas.microsoft.com/office/drawing/2014/main" id="{A7290A0D-95E6-0071-6C74-EF33CD3D4302}"/>
              </a:ext>
            </a:extLst>
          </p:cNvPr>
          <p:cNvSpPr txBox="1"/>
          <p:nvPr/>
        </p:nvSpPr>
        <p:spPr>
          <a:xfrm>
            <a:off x="3156915" y="8083"/>
            <a:ext cx="8782043" cy="62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solidFill>
                  <a:srgbClr val="0070C0"/>
                </a:solidFill>
                <a:latin typeface="Times New Roman" panose="02020603050405020304" pitchFamily="18" charset="0"/>
                <a:ea typeface="Calibri"/>
                <a:cs typeface="Times New Roman" panose="02020603050405020304" pitchFamily="18" charset="0"/>
                <a:sym typeface="Calibri"/>
              </a:rPr>
              <a:t>PLC Course in Canvas (Learning Sequence Sheet): </a:t>
            </a:r>
            <a:endParaRPr sz="3200" dirty="0">
              <a:solidFill>
                <a:srgbClr val="0070C0"/>
              </a:solidFill>
              <a:latin typeface="Times New Roman" panose="02020603050405020304" pitchFamily="18" charset="0"/>
              <a:ea typeface="Calibri"/>
              <a:cs typeface="Times New Roman" panose="02020603050405020304" pitchFamily="18" charset="0"/>
              <a:sym typeface="Calibri"/>
            </a:endParaRPr>
          </a:p>
        </p:txBody>
      </p:sp>
      <p:pic>
        <p:nvPicPr>
          <p:cNvPr id="7" name="Google Shape;85;p1">
            <a:extLst>
              <a:ext uri="{FF2B5EF4-FFF2-40B4-BE49-F238E27FC236}">
                <a16:creationId xmlns:a16="http://schemas.microsoft.com/office/drawing/2014/main" id="{B2C9238C-18A0-08D1-53A8-3276BC2BF813}"/>
              </a:ext>
            </a:extLst>
          </p:cNvPr>
          <p:cNvPicPr preferRelativeResize="0"/>
          <p:nvPr/>
        </p:nvPicPr>
        <p:blipFill rotWithShape="1">
          <a:blip r:embed="rId2">
            <a:alphaModFix/>
          </a:blip>
          <a:srcRect/>
          <a:stretch/>
        </p:blipFill>
        <p:spPr>
          <a:xfrm>
            <a:off x="41563" y="51954"/>
            <a:ext cx="3065318" cy="658396"/>
          </a:xfrm>
          <a:prstGeom prst="rect">
            <a:avLst/>
          </a:prstGeom>
          <a:noFill/>
          <a:ln>
            <a:noFill/>
          </a:ln>
        </p:spPr>
      </p:pic>
      <p:pic>
        <p:nvPicPr>
          <p:cNvPr id="6" name="Picture 5">
            <a:extLst>
              <a:ext uri="{FF2B5EF4-FFF2-40B4-BE49-F238E27FC236}">
                <a16:creationId xmlns:a16="http://schemas.microsoft.com/office/drawing/2014/main" id="{C8FB0A69-0278-9212-B941-63EBF8F0B2BB}"/>
              </a:ext>
            </a:extLst>
          </p:cNvPr>
          <p:cNvPicPr>
            <a:picLocks noChangeAspect="1"/>
          </p:cNvPicPr>
          <p:nvPr/>
        </p:nvPicPr>
        <p:blipFill>
          <a:blip r:embed="rId3"/>
          <a:stretch>
            <a:fillRect/>
          </a:stretch>
        </p:blipFill>
        <p:spPr>
          <a:xfrm>
            <a:off x="3106881" y="914400"/>
            <a:ext cx="5684465" cy="5996418"/>
          </a:xfrm>
          <a:prstGeom prst="rect">
            <a:avLst/>
          </a:prstGeom>
        </p:spPr>
      </p:pic>
    </p:spTree>
    <p:extLst>
      <p:ext uri="{BB962C8B-B14F-4D97-AF65-F5344CB8AC3E}">
        <p14:creationId xmlns:p14="http://schemas.microsoft.com/office/powerpoint/2010/main" val="12217539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5d4ceba970_0_51"/>
          <p:cNvSpPr txBox="1">
            <a:spLocks noGrp="1"/>
          </p:cNvSpPr>
          <p:nvPr>
            <p:ph type="title"/>
          </p:nvPr>
        </p:nvSpPr>
        <p:spPr>
          <a:xfrm>
            <a:off x="575733" y="962681"/>
            <a:ext cx="10778100"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b="1" dirty="0">
                <a:solidFill>
                  <a:srgbClr val="0070C0"/>
                </a:solidFill>
              </a:rPr>
              <a:t>Converted course to a CB/H model</a:t>
            </a:r>
            <a:endParaRPr b="1" dirty="0">
              <a:solidFill>
                <a:srgbClr val="0070C0"/>
              </a:solidFill>
            </a:endParaRPr>
          </a:p>
        </p:txBody>
      </p:sp>
      <p:sp>
        <p:nvSpPr>
          <p:cNvPr id="381" name="Google Shape;381;g5d4ceba970_0_51"/>
          <p:cNvSpPr txBox="1">
            <a:spLocks noGrp="1"/>
          </p:cNvSpPr>
          <p:nvPr>
            <p:ph type="body" idx="1"/>
          </p:nvPr>
        </p:nvSpPr>
        <p:spPr>
          <a:xfrm>
            <a:off x="575733" y="1991880"/>
            <a:ext cx="11074500" cy="42375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Realigned the content to meet employer needs</a:t>
            </a:r>
            <a:endParaRPr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Created a course Blueprint to keep track of all information prior to entering into the LMS </a:t>
            </a: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Typically get the Skills Assessment done on the front end of the development cycle</a:t>
            </a:r>
            <a:endParaRPr sz="36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Labs, PPT, Videos and Knowledge Assessments all built around the Skills Assessment</a:t>
            </a: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Will use examples of each in the training</a:t>
            </a: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382" name="Google Shape;382;g5d4ceba970_0_5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383" name="Google Shape;383;g5d4ceba970_0_51"/>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3B7DE75A-16C4-1FFD-18BB-31B929C7A41C}"/>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37;g5dca6803bb_0_37">
            <a:extLst>
              <a:ext uri="{FF2B5EF4-FFF2-40B4-BE49-F238E27FC236}">
                <a16:creationId xmlns:a16="http://schemas.microsoft.com/office/drawing/2014/main" id="{7B509E6D-0C8D-61E6-1402-505249D51B91}"/>
              </a:ext>
            </a:extLst>
          </p:cNvPr>
          <p:cNvSpPr txBox="1"/>
          <p:nvPr/>
        </p:nvSpPr>
        <p:spPr>
          <a:xfrm>
            <a:off x="3156914" y="66902"/>
            <a:ext cx="7769878" cy="62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solidFill>
                  <a:srgbClr val="0070C0"/>
                </a:solidFill>
                <a:latin typeface="Times New Roman" panose="02020603050405020304" pitchFamily="18" charset="0"/>
                <a:ea typeface="Calibri"/>
                <a:cs typeface="Times New Roman" panose="02020603050405020304" pitchFamily="18" charset="0"/>
                <a:sym typeface="Calibri"/>
              </a:rPr>
              <a:t>NSCC Instrumentation &amp; Controls Course: </a:t>
            </a:r>
            <a:endParaRPr sz="3200" dirty="0">
              <a:solidFill>
                <a:srgbClr val="0070C0"/>
              </a:solidFill>
              <a:latin typeface="Times New Roman" panose="02020603050405020304" pitchFamily="18" charset="0"/>
              <a:ea typeface="Calibri"/>
              <a:cs typeface="Times New Roman" panose="02020603050405020304" pitchFamily="18" charset="0"/>
              <a:sym typeface="Calibri"/>
            </a:endParaRPr>
          </a:p>
        </p:txBody>
      </p:sp>
    </p:spTree>
    <p:extLst>
      <p:ext uri="{BB962C8B-B14F-4D97-AF65-F5344CB8AC3E}">
        <p14:creationId xmlns:p14="http://schemas.microsoft.com/office/powerpoint/2010/main" val="23590123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Rectangle 1">
            <a:extLst>
              <a:ext uri="{FF2B5EF4-FFF2-40B4-BE49-F238E27FC236}">
                <a16:creationId xmlns:a16="http://schemas.microsoft.com/office/drawing/2014/main" id="{E37FFEE4-50B4-F983-02B6-3EF84DADAEC9}"/>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829699" y="914400"/>
            <a:ext cx="10349563"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a:solidFill>
                  <a:srgbClr val="0070C0"/>
                </a:solidFill>
                <a:latin typeface="Times New Roman"/>
                <a:ea typeface="Times New Roman"/>
                <a:cs typeface="Times New Roman"/>
                <a:sym typeface="Times New Roman"/>
              </a:rPr>
              <a:t>Choose 1 course to start with such as:</a:t>
            </a:r>
          </a:p>
          <a:p>
            <a:pPr marL="0" marR="0" lvl="0" indent="0" algn="ctr" rtl="0">
              <a:spcBef>
                <a:spcPts val="0"/>
              </a:spcBef>
              <a:spcAft>
                <a:spcPts val="0"/>
              </a:spcAft>
              <a:buNone/>
            </a:pPr>
            <a:r>
              <a:rPr lang="en-US" sz="4000" dirty="0">
                <a:solidFill>
                  <a:srgbClr val="0070C0"/>
                </a:solidFill>
                <a:latin typeface="Times New Roman"/>
                <a:ea typeface="Times New Roman"/>
                <a:cs typeface="Times New Roman"/>
                <a:sym typeface="Times New Roman"/>
              </a:rPr>
              <a:t>Industrial Control Systems</a:t>
            </a:r>
          </a:p>
        </p:txBody>
      </p:sp>
      <p:sp>
        <p:nvSpPr>
          <p:cNvPr id="3" name="Google Shape;937;g5dca6803bb_0_37">
            <a:extLst>
              <a:ext uri="{FF2B5EF4-FFF2-40B4-BE49-F238E27FC236}">
                <a16:creationId xmlns:a16="http://schemas.microsoft.com/office/drawing/2014/main" id="{C8706534-D7BC-6310-E8A5-E4B78CCD3404}"/>
              </a:ext>
            </a:extLst>
          </p:cNvPr>
          <p:cNvSpPr txBox="1"/>
          <p:nvPr/>
        </p:nvSpPr>
        <p:spPr>
          <a:xfrm>
            <a:off x="2705144" y="11067"/>
            <a:ext cx="4940060" cy="62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solidFill>
                  <a:srgbClr val="0070C0"/>
                </a:solidFill>
                <a:latin typeface="Times New Roman" panose="02020603050405020304" pitchFamily="18" charset="0"/>
                <a:ea typeface="Calibri"/>
                <a:cs typeface="Times New Roman" panose="02020603050405020304" pitchFamily="18" charset="0"/>
                <a:sym typeface="Calibri"/>
              </a:rPr>
              <a:t>How to Get Started? </a:t>
            </a:r>
            <a:endParaRPr sz="3200" dirty="0">
              <a:solidFill>
                <a:srgbClr val="0070C0"/>
              </a:solidFill>
              <a:latin typeface="Times New Roman" panose="02020603050405020304" pitchFamily="18" charset="0"/>
              <a:ea typeface="Calibri"/>
              <a:cs typeface="Times New Roman" panose="02020603050405020304" pitchFamily="18" charset="0"/>
              <a:sym typeface="Calibri"/>
            </a:endParaRPr>
          </a:p>
        </p:txBody>
      </p:sp>
      <p:sp>
        <p:nvSpPr>
          <p:cNvPr id="4" name="TextBox 3">
            <a:extLst>
              <a:ext uri="{FF2B5EF4-FFF2-40B4-BE49-F238E27FC236}">
                <a16:creationId xmlns:a16="http://schemas.microsoft.com/office/drawing/2014/main" id="{4754614F-3F02-37FE-4656-BB729C247DD7}"/>
              </a:ext>
            </a:extLst>
          </p:cNvPr>
          <p:cNvSpPr txBox="1"/>
          <p:nvPr/>
        </p:nvSpPr>
        <p:spPr>
          <a:xfrm>
            <a:off x="350808" y="2360909"/>
            <a:ext cx="11576649" cy="3416320"/>
          </a:xfrm>
          <a:prstGeom prst="rect">
            <a:avLst/>
          </a:prstGeom>
          <a:noFill/>
        </p:spPr>
        <p:txBody>
          <a:bodyPr wrap="square" rtlCol="0">
            <a:spAutoFit/>
          </a:bodyPr>
          <a:lstStyle/>
          <a:p>
            <a:r>
              <a:rPr lang="en-US" sz="2400" b="1" i="0" u="none" strike="noStrike" baseline="0" dirty="0">
                <a:solidFill>
                  <a:srgbClr val="0070C0"/>
                </a:solidFill>
                <a:latin typeface="Times New Roman" panose="02020603050405020304" pitchFamily="18" charset="0"/>
                <a:cs typeface="Times New Roman" panose="02020603050405020304" pitchFamily="18" charset="0"/>
              </a:rPr>
              <a:t>Build Topic List: </a:t>
            </a:r>
            <a:r>
              <a:rPr lang="en-US" sz="2000" b="0" i="0" u="none" strike="noStrike" baseline="0" dirty="0">
                <a:solidFill>
                  <a:srgbClr val="0070C0"/>
                </a:solidFill>
                <a:latin typeface="Times New Roman" panose="02020603050405020304" pitchFamily="18" charset="0"/>
                <a:cs typeface="Times New Roman" panose="02020603050405020304" pitchFamily="18" charset="0"/>
              </a:rPr>
              <a:t>List out the topics that are in the existing course.  Gather topic lists from other ATE projects, or from colleges that will share, then compile into a list to have the industry SMEs  review.  Try to get a composite list, knowing you will move, add and change topics. </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Separate into 8 modules: </a:t>
            </a:r>
            <a:r>
              <a:rPr lang="en-US" sz="2000" dirty="0">
                <a:solidFill>
                  <a:srgbClr val="0070C0"/>
                </a:solidFill>
                <a:latin typeface="Times New Roman" panose="02020603050405020304" pitchFamily="18" charset="0"/>
                <a:cs typeface="Times New Roman" panose="02020603050405020304" pitchFamily="18" charset="0"/>
              </a:rPr>
              <a:t>This could be done before the topic list if it is easier to categorize.</a:t>
            </a:r>
          </a:p>
          <a:p>
            <a:endParaRPr lang="en-US" sz="2000" dirty="0">
              <a:solidFill>
                <a:srgbClr val="0070C0"/>
              </a:solidFill>
              <a:latin typeface="Times New Roman" panose="02020603050405020304" pitchFamily="18" charset="0"/>
              <a:cs typeface="Times New Roman" panose="02020603050405020304" pitchFamily="18" charset="0"/>
            </a:endParaRPr>
          </a:p>
          <a:p>
            <a:r>
              <a:rPr lang="en-US" sz="2400" b="1" i="0" u="none" strike="noStrike" baseline="0" dirty="0">
                <a:solidFill>
                  <a:srgbClr val="0070C0"/>
                </a:solidFill>
                <a:latin typeface="Times New Roman" panose="02020603050405020304" pitchFamily="18" charset="0"/>
                <a:cs typeface="Times New Roman" panose="02020603050405020304" pitchFamily="18" charset="0"/>
              </a:rPr>
              <a:t>Build the Skills Assessment: </a:t>
            </a:r>
            <a:r>
              <a:rPr lang="en-US" sz="2000" b="0" i="0" u="none" strike="noStrike" baseline="0" dirty="0">
                <a:solidFill>
                  <a:srgbClr val="0070C0"/>
                </a:solidFill>
                <a:latin typeface="Times New Roman" panose="02020603050405020304" pitchFamily="18" charset="0"/>
                <a:cs typeface="Times New Roman" panose="02020603050405020304" pitchFamily="18" charset="0"/>
              </a:rPr>
              <a:t>At some colleges this would be an Advisory Board for a program.  The BILT model was implemented at Terra State CC in Ohio.  This group is like a steering committee for their technical curriculum.  </a:t>
            </a:r>
          </a:p>
          <a:p>
            <a:endParaRPr lang="en-US" sz="20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51279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pic>
        <p:nvPicPr>
          <p:cNvPr id="943" name="Google Shape;943;p2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944" name="Google Shape;944;p2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945" name="Google Shape;945;p21"/>
          <p:cNvSpPr txBox="1"/>
          <p:nvPr/>
        </p:nvSpPr>
        <p:spPr>
          <a:xfrm>
            <a:off x="1682045" y="2020712"/>
            <a:ext cx="8887305"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dirty="0">
                <a:solidFill>
                  <a:srgbClr val="FF0000"/>
                </a:solidFill>
                <a:latin typeface="Calibri"/>
                <a:ea typeface="Calibri"/>
                <a:cs typeface="Calibri"/>
                <a:sym typeface="Calibri"/>
              </a:rPr>
              <a:t>The End of the Presentation</a:t>
            </a:r>
            <a:endParaRPr sz="6000" dirty="0">
              <a:solidFill>
                <a:srgbClr val="FF0000"/>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7E1FAED4-1598-A73F-B145-1F9FFDF96C52}"/>
              </a:ext>
            </a:extLst>
          </p:cNvPr>
          <p:cNvSpPr/>
          <p:nvPr/>
        </p:nvSpPr>
        <p:spPr>
          <a:xfrm>
            <a:off x="-8472" y="-37924"/>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70" name="Google Shape;270;g5cbcf68ca2_0_7"/>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71" name="Google Shape;271;g5cbcf68ca2_0_7"/>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C8A9AB9D-40D1-5C82-1789-FE0A51FBBD7C}"/>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76D1E7A-73BD-171C-6564-6B4CB8D46258}"/>
              </a:ext>
            </a:extLst>
          </p:cNvPr>
          <p:cNvSpPr/>
          <p:nvPr/>
        </p:nvSpPr>
        <p:spPr>
          <a:xfrm>
            <a:off x="2748950" y="2036742"/>
            <a:ext cx="2346385" cy="40190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5E09579-C250-86F6-7F02-BC6CA37FED51}"/>
              </a:ext>
            </a:extLst>
          </p:cNvPr>
          <p:cNvSpPr txBox="1"/>
          <p:nvPr/>
        </p:nvSpPr>
        <p:spPr>
          <a:xfrm>
            <a:off x="3048000" y="2048244"/>
            <a:ext cx="1369286" cy="1631216"/>
          </a:xfrm>
          <a:prstGeom prst="rect">
            <a:avLst/>
          </a:prstGeom>
          <a:noFill/>
        </p:spPr>
        <p:txBody>
          <a:bodyPr wrap="none" rtlCol="0">
            <a:spAutoFit/>
          </a:bodyPr>
          <a:lstStyle/>
          <a:p>
            <a:r>
              <a:rPr lang="en-US" sz="2000" dirty="0">
                <a:solidFill>
                  <a:srgbClr val="C00000"/>
                </a:solidFill>
              </a:rPr>
              <a:t>*Readings</a:t>
            </a:r>
          </a:p>
          <a:p>
            <a:r>
              <a:rPr lang="en-US" sz="2000" dirty="0">
                <a:solidFill>
                  <a:srgbClr val="C00000"/>
                </a:solidFill>
              </a:rPr>
              <a:t>*Videos</a:t>
            </a:r>
          </a:p>
          <a:p>
            <a:r>
              <a:rPr lang="en-US" sz="2000" dirty="0">
                <a:solidFill>
                  <a:srgbClr val="C00000"/>
                </a:solidFill>
              </a:rPr>
              <a:t>*PDFs</a:t>
            </a:r>
          </a:p>
          <a:p>
            <a:r>
              <a:rPr lang="en-US" sz="2000" dirty="0">
                <a:solidFill>
                  <a:srgbClr val="C00000"/>
                </a:solidFill>
              </a:rPr>
              <a:t>*</a:t>
            </a:r>
            <a:r>
              <a:rPr lang="en-US" sz="2000" dirty="0" err="1">
                <a:solidFill>
                  <a:srgbClr val="C00000"/>
                </a:solidFill>
              </a:rPr>
              <a:t>Lec</a:t>
            </a:r>
            <a:r>
              <a:rPr lang="en-US" sz="2000" dirty="0">
                <a:solidFill>
                  <a:srgbClr val="C00000"/>
                </a:solidFill>
              </a:rPr>
              <a:t> Cap</a:t>
            </a:r>
          </a:p>
          <a:p>
            <a:r>
              <a:rPr lang="en-US" sz="2000" dirty="0">
                <a:solidFill>
                  <a:srgbClr val="C00000"/>
                </a:solidFill>
              </a:rPr>
              <a:t>*Objects</a:t>
            </a:r>
          </a:p>
        </p:txBody>
      </p:sp>
      <p:sp>
        <p:nvSpPr>
          <p:cNvPr id="13" name="TextBox 12">
            <a:extLst>
              <a:ext uri="{FF2B5EF4-FFF2-40B4-BE49-F238E27FC236}">
                <a16:creationId xmlns:a16="http://schemas.microsoft.com/office/drawing/2014/main" id="{4DD27DAE-030B-E720-FF3A-D62761E0DEC9}"/>
              </a:ext>
            </a:extLst>
          </p:cNvPr>
          <p:cNvSpPr txBox="1"/>
          <p:nvPr/>
        </p:nvSpPr>
        <p:spPr>
          <a:xfrm>
            <a:off x="3047999" y="5017698"/>
            <a:ext cx="1966823" cy="1015663"/>
          </a:xfrm>
          <a:prstGeom prst="rect">
            <a:avLst/>
          </a:prstGeom>
          <a:noFill/>
        </p:spPr>
        <p:txBody>
          <a:bodyPr wrap="square" rtlCol="0">
            <a:spAutoFit/>
          </a:bodyPr>
          <a:lstStyle/>
          <a:p>
            <a:r>
              <a:rPr lang="en-US" sz="2000" dirty="0">
                <a:solidFill>
                  <a:srgbClr val="C00000"/>
                </a:solidFill>
              </a:rPr>
              <a:t>*Lab Exercises</a:t>
            </a:r>
          </a:p>
          <a:p>
            <a:r>
              <a:rPr lang="en-US" sz="2000" dirty="0">
                <a:solidFill>
                  <a:srgbClr val="C00000"/>
                </a:solidFill>
              </a:rPr>
              <a:t>*Simulations</a:t>
            </a:r>
          </a:p>
          <a:p>
            <a:r>
              <a:rPr lang="en-US" sz="2000" dirty="0">
                <a:solidFill>
                  <a:srgbClr val="C00000"/>
                </a:solidFill>
              </a:rPr>
              <a:t>*Performance</a:t>
            </a:r>
          </a:p>
        </p:txBody>
      </p:sp>
      <p:sp>
        <p:nvSpPr>
          <p:cNvPr id="14" name="TextBox 13">
            <a:extLst>
              <a:ext uri="{FF2B5EF4-FFF2-40B4-BE49-F238E27FC236}">
                <a16:creationId xmlns:a16="http://schemas.microsoft.com/office/drawing/2014/main" id="{8CCDD2CF-D096-38FD-22C7-DF89DBADFADE}"/>
              </a:ext>
            </a:extLst>
          </p:cNvPr>
          <p:cNvSpPr txBox="1"/>
          <p:nvPr/>
        </p:nvSpPr>
        <p:spPr>
          <a:xfrm>
            <a:off x="3047999" y="3774158"/>
            <a:ext cx="1857555" cy="1015663"/>
          </a:xfrm>
          <a:prstGeom prst="rect">
            <a:avLst/>
          </a:prstGeom>
          <a:noFill/>
        </p:spPr>
        <p:txBody>
          <a:bodyPr wrap="square" rtlCol="0">
            <a:spAutoFit/>
          </a:bodyPr>
          <a:lstStyle/>
          <a:p>
            <a:r>
              <a:rPr lang="en-US" sz="2000" dirty="0">
                <a:solidFill>
                  <a:srgbClr val="C00000"/>
                </a:solidFill>
              </a:rPr>
              <a:t>*Study Guide</a:t>
            </a:r>
          </a:p>
          <a:p>
            <a:r>
              <a:rPr lang="en-US" sz="2000" dirty="0">
                <a:solidFill>
                  <a:srgbClr val="C00000"/>
                </a:solidFill>
              </a:rPr>
              <a:t>*Practice Quiz</a:t>
            </a:r>
          </a:p>
          <a:p>
            <a:r>
              <a:rPr lang="en-US" sz="2000" dirty="0">
                <a:solidFill>
                  <a:srgbClr val="C00000"/>
                </a:solidFill>
              </a:rPr>
              <a:t>*KAAs</a:t>
            </a:r>
          </a:p>
        </p:txBody>
      </p:sp>
      <p:sp>
        <p:nvSpPr>
          <p:cNvPr id="15" name="TextBox 14">
            <a:extLst>
              <a:ext uri="{FF2B5EF4-FFF2-40B4-BE49-F238E27FC236}">
                <a16:creationId xmlns:a16="http://schemas.microsoft.com/office/drawing/2014/main" id="{F98413CC-1808-4918-DB55-0B3E2AD43275}"/>
              </a:ext>
            </a:extLst>
          </p:cNvPr>
          <p:cNvSpPr txBox="1"/>
          <p:nvPr/>
        </p:nvSpPr>
        <p:spPr>
          <a:xfrm>
            <a:off x="3129884" y="1642383"/>
            <a:ext cx="1653017" cy="400110"/>
          </a:xfrm>
          <a:prstGeom prst="rect">
            <a:avLst/>
          </a:prstGeom>
          <a:noFill/>
        </p:spPr>
        <p:txBody>
          <a:bodyPr wrap="none" rtlCol="0">
            <a:spAutoFit/>
          </a:bodyPr>
          <a:lstStyle/>
          <a:p>
            <a:r>
              <a:rPr lang="en-US" sz="2000" dirty="0">
                <a:solidFill>
                  <a:srgbClr val="C00000"/>
                </a:solidFill>
              </a:rPr>
              <a:t>LMS Canvas</a:t>
            </a:r>
          </a:p>
        </p:txBody>
      </p:sp>
      <p:grpSp>
        <p:nvGrpSpPr>
          <p:cNvPr id="12" name="Group 11">
            <a:extLst>
              <a:ext uri="{FF2B5EF4-FFF2-40B4-BE49-F238E27FC236}">
                <a16:creationId xmlns:a16="http://schemas.microsoft.com/office/drawing/2014/main" id="{434B8D2C-2625-23B5-420E-912682DE1778}"/>
              </a:ext>
            </a:extLst>
          </p:cNvPr>
          <p:cNvGrpSpPr/>
          <p:nvPr/>
        </p:nvGrpSpPr>
        <p:grpSpPr>
          <a:xfrm>
            <a:off x="1406103" y="2605918"/>
            <a:ext cx="1293962" cy="318751"/>
            <a:chOff x="6193766" y="3110249"/>
            <a:chExt cx="1293962" cy="318751"/>
          </a:xfrm>
        </p:grpSpPr>
        <p:cxnSp>
          <p:nvCxnSpPr>
            <p:cNvPr id="10" name="Straight Arrow Connector 9">
              <a:extLst>
                <a:ext uri="{FF2B5EF4-FFF2-40B4-BE49-F238E27FC236}">
                  <a16:creationId xmlns:a16="http://schemas.microsoft.com/office/drawing/2014/main" id="{2D301321-D2CB-7CD1-B33D-D5525869C1AF}"/>
                </a:ext>
              </a:extLst>
            </p:cNvPr>
            <p:cNvCxnSpPr/>
            <p:nvPr/>
          </p:nvCxnSpPr>
          <p:spPr>
            <a:xfrm>
              <a:off x="6193766" y="3429000"/>
              <a:ext cx="129396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294AC7F-89F0-23B3-0501-026FC141E5F3}"/>
                </a:ext>
              </a:extLst>
            </p:cNvPr>
            <p:cNvSpPr txBox="1"/>
            <p:nvPr/>
          </p:nvSpPr>
          <p:spPr>
            <a:xfrm>
              <a:off x="6268529" y="3110249"/>
              <a:ext cx="998991" cy="307777"/>
            </a:xfrm>
            <a:prstGeom prst="rect">
              <a:avLst/>
            </a:prstGeom>
            <a:noFill/>
          </p:spPr>
          <p:txBody>
            <a:bodyPr wrap="none" rtlCol="0">
              <a:spAutoFit/>
            </a:bodyPr>
            <a:lstStyle/>
            <a:p>
              <a:r>
                <a:rPr lang="en-US" b="1" dirty="0">
                  <a:solidFill>
                    <a:srgbClr val="C00000"/>
                  </a:solidFill>
                </a:rPr>
                <a:t>Student 1</a:t>
              </a:r>
            </a:p>
          </p:txBody>
        </p:sp>
      </p:grpSp>
      <p:grpSp>
        <p:nvGrpSpPr>
          <p:cNvPr id="22" name="Group 21">
            <a:extLst>
              <a:ext uri="{FF2B5EF4-FFF2-40B4-BE49-F238E27FC236}">
                <a16:creationId xmlns:a16="http://schemas.microsoft.com/office/drawing/2014/main" id="{C0EE6E24-7092-B1EB-3739-933D68D84CEB}"/>
              </a:ext>
            </a:extLst>
          </p:cNvPr>
          <p:cNvGrpSpPr/>
          <p:nvPr/>
        </p:nvGrpSpPr>
        <p:grpSpPr>
          <a:xfrm>
            <a:off x="1417177" y="3306573"/>
            <a:ext cx="1293962" cy="318751"/>
            <a:chOff x="6193766" y="3110249"/>
            <a:chExt cx="1293962" cy="318751"/>
          </a:xfrm>
        </p:grpSpPr>
        <p:cxnSp>
          <p:nvCxnSpPr>
            <p:cNvPr id="23" name="Straight Arrow Connector 22">
              <a:extLst>
                <a:ext uri="{FF2B5EF4-FFF2-40B4-BE49-F238E27FC236}">
                  <a16:creationId xmlns:a16="http://schemas.microsoft.com/office/drawing/2014/main" id="{99497FBD-E560-6D99-5E48-B5F7DC67087F}"/>
                </a:ext>
              </a:extLst>
            </p:cNvPr>
            <p:cNvCxnSpPr/>
            <p:nvPr/>
          </p:nvCxnSpPr>
          <p:spPr>
            <a:xfrm>
              <a:off x="6193766" y="3429000"/>
              <a:ext cx="129396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1D3837D-EF29-4CDD-A22B-5DB611DA0FA0}"/>
                </a:ext>
              </a:extLst>
            </p:cNvPr>
            <p:cNvSpPr txBox="1"/>
            <p:nvPr/>
          </p:nvSpPr>
          <p:spPr>
            <a:xfrm>
              <a:off x="6268529" y="3110249"/>
              <a:ext cx="998991" cy="307777"/>
            </a:xfrm>
            <a:prstGeom prst="rect">
              <a:avLst/>
            </a:prstGeom>
            <a:noFill/>
          </p:spPr>
          <p:txBody>
            <a:bodyPr wrap="none" rtlCol="0">
              <a:spAutoFit/>
            </a:bodyPr>
            <a:lstStyle/>
            <a:p>
              <a:r>
                <a:rPr lang="en-US" b="1" dirty="0">
                  <a:solidFill>
                    <a:srgbClr val="C00000"/>
                  </a:solidFill>
                </a:rPr>
                <a:t>Student 2</a:t>
              </a:r>
            </a:p>
          </p:txBody>
        </p:sp>
      </p:grpSp>
      <p:grpSp>
        <p:nvGrpSpPr>
          <p:cNvPr id="25" name="Group 24">
            <a:extLst>
              <a:ext uri="{FF2B5EF4-FFF2-40B4-BE49-F238E27FC236}">
                <a16:creationId xmlns:a16="http://schemas.microsoft.com/office/drawing/2014/main" id="{CDD55B1A-3636-03D1-375C-D659D007FBB9}"/>
              </a:ext>
            </a:extLst>
          </p:cNvPr>
          <p:cNvGrpSpPr/>
          <p:nvPr/>
        </p:nvGrpSpPr>
        <p:grpSpPr>
          <a:xfrm>
            <a:off x="1406103" y="3996253"/>
            <a:ext cx="1293962" cy="318751"/>
            <a:chOff x="6193766" y="3110249"/>
            <a:chExt cx="1293962" cy="318751"/>
          </a:xfrm>
        </p:grpSpPr>
        <p:cxnSp>
          <p:nvCxnSpPr>
            <p:cNvPr id="26" name="Straight Arrow Connector 25">
              <a:extLst>
                <a:ext uri="{FF2B5EF4-FFF2-40B4-BE49-F238E27FC236}">
                  <a16:creationId xmlns:a16="http://schemas.microsoft.com/office/drawing/2014/main" id="{866D2C60-0836-CFC8-DD30-FE10559C301F}"/>
                </a:ext>
              </a:extLst>
            </p:cNvPr>
            <p:cNvCxnSpPr/>
            <p:nvPr/>
          </p:nvCxnSpPr>
          <p:spPr>
            <a:xfrm>
              <a:off x="6193766" y="3429000"/>
              <a:ext cx="129396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D748600-45CF-5201-A879-EDFA8A980357}"/>
                </a:ext>
              </a:extLst>
            </p:cNvPr>
            <p:cNvSpPr txBox="1"/>
            <p:nvPr/>
          </p:nvSpPr>
          <p:spPr>
            <a:xfrm>
              <a:off x="6268529" y="3110249"/>
              <a:ext cx="998991" cy="307777"/>
            </a:xfrm>
            <a:prstGeom prst="rect">
              <a:avLst/>
            </a:prstGeom>
            <a:noFill/>
          </p:spPr>
          <p:txBody>
            <a:bodyPr wrap="none" rtlCol="0">
              <a:spAutoFit/>
            </a:bodyPr>
            <a:lstStyle/>
            <a:p>
              <a:r>
                <a:rPr lang="en-US" b="1" dirty="0">
                  <a:solidFill>
                    <a:srgbClr val="C00000"/>
                  </a:solidFill>
                </a:rPr>
                <a:t>Student 3</a:t>
              </a:r>
            </a:p>
          </p:txBody>
        </p:sp>
      </p:grpSp>
      <p:grpSp>
        <p:nvGrpSpPr>
          <p:cNvPr id="28" name="Group 27">
            <a:extLst>
              <a:ext uri="{FF2B5EF4-FFF2-40B4-BE49-F238E27FC236}">
                <a16:creationId xmlns:a16="http://schemas.microsoft.com/office/drawing/2014/main" id="{F24995F9-6560-E099-B52B-76DEFD17C56E}"/>
              </a:ext>
            </a:extLst>
          </p:cNvPr>
          <p:cNvGrpSpPr/>
          <p:nvPr/>
        </p:nvGrpSpPr>
        <p:grpSpPr>
          <a:xfrm>
            <a:off x="1406103" y="5252457"/>
            <a:ext cx="1293962" cy="318752"/>
            <a:chOff x="6193766" y="3110248"/>
            <a:chExt cx="1293962" cy="318752"/>
          </a:xfrm>
        </p:grpSpPr>
        <p:cxnSp>
          <p:nvCxnSpPr>
            <p:cNvPr id="29" name="Straight Arrow Connector 28">
              <a:extLst>
                <a:ext uri="{FF2B5EF4-FFF2-40B4-BE49-F238E27FC236}">
                  <a16:creationId xmlns:a16="http://schemas.microsoft.com/office/drawing/2014/main" id="{470ACB7B-584B-E11B-8B05-9CA44198D060}"/>
                </a:ext>
              </a:extLst>
            </p:cNvPr>
            <p:cNvCxnSpPr/>
            <p:nvPr/>
          </p:nvCxnSpPr>
          <p:spPr>
            <a:xfrm>
              <a:off x="6193766" y="3429000"/>
              <a:ext cx="129396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F6A674D-F245-8D1F-1C90-FB6CBC824987}"/>
                </a:ext>
              </a:extLst>
            </p:cNvPr>
            <p:cNvSpPr txBox="1"/>
            <p:nvPr/>
          </p:nvSpPr>
          <p:spPr>
            <a:xfrm>
              <a:off x="6388285" y="3110248"/>
              <a:ext cx="809837" cy="307777"/>
            </a:xfrm>
            <a:prstGeom prst="rect">
              <a:avLst/>
            </a:prstGeom>
            <a:noFill/>
          </p:spPr>
          <p:txBody>
            <a:bodyPr wrap="none" rtlCol="0">
              <a:spAutoFit/>
            </a:bodyPr>
            <a:lstStyle/>
            <a:p>
              <a:r>
                <a:rPr lang="en-US" b="1" dirty="0">
                  <a:solidFill>
                    <a:srgbClr val="C00000"/>
                  </a:solidFill>
                </a:rPr>
                <a:t>Faculty</a:t>
              </a:r>
            </a:p>
          </p:txBody>
        </p:sp>
      </p:grpSp>
      <p:sp>
        <p:nvSpPr>
          <p:cNvPr id="16" name="TextBox 15">
            <a:extLst>
              <a:ext uri="{FF2B5EF4-FFF2-40B4-BE49-F238E27FC236}">
                <a16:creationId xmlns:a16="http://schemas.microsoft.com/office/drawing/2014/main" id="{8153471C-26CE-27FE-1A7A-033FD603CBEB}"/>
              </a:ext>
            </a:extLst>
          </p:cNvPr>
          <p:cNvSpPr txBox="1"/>
          <p:nvPr/>
        </p:nvSpPr>
        <p:spPr>
          <a:xfrm>
            <a:off x="6421879" y="1983356"/>
            <a:ext cx="1736373" cy="369332"/>
          </a:xfrm>
          <a:prstGeom prst="rect">
            <a:avLst/>
          </a:prstGeom>
          <a:noFill/>
        </p:spPr>
        <p:txBody>
          <a:bodyPr wrap="none" rtlCol="0">
            <a:spAutoFit/>
          </a:bodyPr>
          <a:lstStyle/>
          <a:p>
            <a:r>
              <a:rPr lang="en-US" sz="1800" b="1" dirty="0">
                <a:solidFill>
                  <a:srgbClr val="C00000"/>
                </a:solidFill>
              </a:rPr>
              <a:t>Lab Exercises</a:t>
            </a:r>
          </a:p>
        </p:txBody>
      </p:sp>
      <p:sp>
        <p:nvSpPr>
          <p:cNvPr id="32" name="TextBox 31">
            <a:extLst>
              <a:ext uri="{FF2B5EF4-FFF2-40B4-BE49-F238E27FC236}">
                <a16:creationId xmlns:a16="http://schemas.microsoft.com/office/drawing/2014/main" id="{328F3215-B742-2CBB-0BDC-96FBA9366CEC}"/>
              </a:ext>
            </a:extLst>
          </p:cNvPr>
          <p:cNvSpPr txBox="1"/>
          <p:nvPr/>
        </p:nvSpPr>
        <p:spPr>
          <a:xfrm>
            <a:off x="8347825" y="1983356"/>
            <a:ext cx="2710999" cy="369332"/>
          </a:xfrm>
          <a:prstGeom prst="rect">
            <a:avLst/>
          </a:prstGeom>
          <a:noFill/>
        </p:spPr>
        <p:txBody>
          <a:bodyPr wrap="none" rtlCol="0">
            <a:spAutoFit/>
          </a:bodyPr>
          <a:lstStyle/>
          <a:p>
            <a:r>
              <a:rPr lang="en-US" sz="1800" b="1" dirty="0">
                <a:solidFill>
                  <a:srgbClr val="C00000"/>
                </a:solidFill>
              </a:rPr>
              <a:t>Hands-On Assessment</a:t>
            </a:r>
          </a:p>
        </p:txBody>
      </p:sp>
      <p:sp>
        <p:nvSpPr>
          <p:cNvPr id="33" name="TextBox 32">
            <a:extLst>
              <a:ext uri="{FF2B5EF4-FFF2-40B4-BE49-F238E27FC236}">
                <a16:creationId xmlns:a16="http://schemas.microsoft.com/office/drawing/2014/main" id="{C226BAA5-A206-8CEB-F8AA-71BD0E150E2B}"/>
              </a:ext>
            </a:extLst>
          </p:cNvPr>
          <p:cNvSpPr txBox="1"/>
          <p:nvPr/>
        </p:nvSpPr>
        <p:spPr>
          <a:xfrm>
            <a:off x="7074818" y="1560402"/>
            <a:ext cx="2634054" cy="369332"/>
          </a:xfrm>
          <a:prstGeom prst="rect">
            <a:avLst/>
          </a:prstGeom>
          <a:noFill/>
        </p:spPr>
        <p:txBody>
          <a:bodyPr wrap="none" rtlCol="0">
            <a:spAutoFit/>
          </a:bodyPr>
          <a:lstStyle/>
          <a:p>
            <a:r>
              <a:rPr lang="en-US" sz="1800" b="1" i="1" u="sng" dirty="0">
                <a:solidFill>
                  <a:srgbClr val="C00000"/>
                </a:solidFill>
              </a:rPr>
              <a:t>On-campus class time</a:t>
            </a:r>
          </a:p>
        </p:txBody>
      </p:sp>
      <p:sp>
        <p:nvSpPr>
          <p:cNvPr id="34" name="TextBox 33">
            <a:extLst>
              <a:ext uri="{FF2B5EF4-FFF2-40B4-BE49-F238E27FC236}">
                <a16:creationId xmlns:a16="http://schemas.microsoft.com/office/drawing/2014/main" id="{37E5B5D1-F219-C527-0D5E-EFC524F24952}"/>
              </a:ext>
            </a:extLst>
          </p:cNvPr>
          <p:cNvSpPr txBox="1"/>
          <p:nvPr/>
        </p:nvSpPr>
        <p:spPr>
          <a:xfrm>
            <a:off x="1684646" y="6374419"/>
            <a:ext cx="4095993" cy="369332"/>
          </a:xfrm>
          <a:prstGeom prst="rect">
            <a:avLst/>
          </a:prstGeom>
          <a:noFill/>
        </p:spPr>
        <p:txBody>
          <a:bodyPr wrap="none" rtlCol="0">
            <a:spAutoFit/>
          </a:bodyPr>
          <a:lstStyle/>
          <a:p>
            <a:r>
              <a:rPr lang="en-US" sz="1800" b="1" dirty="0">
                <a:solidFill>
                  <a:srgbClr val="C00000"/>
                </a:solidFill>
              </a:rPr>
              <a:t>Self-proctored Online Assessments</a:t>
            </a:r>
          </a:p>
        </p:txBody>
      </p:sp>
      <p:sp>
        <p:nvSpPr>
          <p:cNvPr id="35" name="TextBox 34">
            <a:extLst>
              <a:ext uri="{FF2B5EF4-FFF2-40B4-BE49-F238E27FC236}">
                <a16:creationId xmlns:a16="http://schemas.microsoft.com/office/drawing/2014/main" id="{CB6B2FB8-298B-9377-E50B-246E5A4AE551}"/>
              </a:ext>
            </a:extLst>
          </p:cNvPr>
          <p:cNvSpPr txBox="1"/>
          <p:nvPr/>
        </p:nvSpPr>
        <p:spPr>
          <a:xfrm>
            <a:off x="6421879" y="2590056"/>
            <a:ext cx="4108817" cy="369332"/>
          </a:xfrm>
          <a:prstGeom prst="rect">
            <a:avLst/>
          </a:prstGeom>
          <a:noFill/>
        </p:spPr>
        <p:txBody>
          <a:bodyPr wrap="none" rtlCol="0">
            <a:spAutoFit/>
          </a:bodyPr>
          <a:lstStyle/>
          <a:p>
            <a:r>
              <a:rPr lang="en-US" sz="1800" b="1" dirty="0">
                <a:solidFill>
                  <a:srgbClr val="C00000"/>
                </a:solidFill>
              </a:rPr>
              <a:t>Each Course Consists of 8 Modules</a:t>
            </a:r>
          </a:p>
        </p:txBody>
      </p:sp>
      <p:sp>
        <p:nvSpPr>
          <p:cNvPr id="36" name="TextBox 35">
            <a:extLst>
              <a:ext uri="{FF2B5EF4-FFF2-40B4-BE49-F238E27FC236}">
                <a16:creationId xmlns:a16="http://schemas.microsoft.com/office/drawing/2014/main" id="{F8CED359-2B5D-D669-9E45-533791B23BDF}"/>
              </a:ext>
            </a:extLst>
          </p:cNvPr>
          <p:cNvSpPr txBox="1"/>
          <p:nvPr/>
        </p:nvSpPr>
        <p:spPr>
          <a:xfrm>
            <a:off x="6421879" y="3254706"/>
            <a:ext cx="4634602" cy="646331"/>
          </a:xfrm>
          <a:prstGeom prst="rect">
            <a:avLst/>
          </a:prstGeom>
          <a:noFill/>
        </p:spPr>
        <p:txBody>
          <a:bodyPr wrap="none" rtlCol="0">
            <a:spAutoFit/>
          </a:bodyPr>
          <a:lstStyle/>
          <a:p>
            <a:r>
              <a:rPr lang="en-US" sz="1800" b="1" dirty="0">
                <a:solidFill>
                  <a:srgbClr val="C00000"/>
                </a:solidFill>
              </a:rPr>
              <a:t>80% Required to Pass LMS Assessment </a:t>
            </a:r>
          </a:p>
          <a:p>
            <a:r>
              <a:rPr lang="en-US" sz="1800" b="1" dirty="0">
                <a:solidFill>
                  <a:srgbClr val="C00000"/>
                </a:solidFill>
              </a:rPr>
              <a:t>(Each module has a KAA assessment)</a:t>
            </a:r>
          </a:p>
        </p:txBody>
      </p:sp>
      <p:sp>
        <p:nvSpPr>
          <p:cNvPr id="37" name="TextBox 36">
            <a:extLst>
              <a:ext uri="{FF2B5EF4-FFF2-40B4-BE49-F238E27FC236}">
                <a16:creationId xmlns:a16="http://schemas.microsoft.com/office/drawing/2014/main" id="{9AFC7BB0-7A04-C3B4-60A2-A98480DF541D}"/>
              </a:ext>
            </a:extLst>
          </p:cNvPr>
          <p:cNvSpPr txBox="1"/>
          <p:nvPr/>
        </p:nvSpPr>
        <p:spPr>
          <a:xfrm>
            <a:off x="6421879" y="4237523"/>
            <a:ext cx="5619928" cy="1200329"/>
          </a:xfrm>
          <a:prstGeom prst="rect">
            <a:avLst/>
          </a:prstGeom>
          <a:noFill/>
        </p:spPr>
        <p:txBody>
          <a:bodyPr wrap="square" rtlCol="0">
            <a:spAutoFit/>
          </a:bodyPr>
          <a:lstStyle/>
          <a:p>
            <a:r>
              <a:rPr lang="en-US" sz="1800" b="1" dirty="0">
                <a:solidFill>
                  <a:srgbClr val="C00000"/>
                </a:solidFill>
              </a:rPr>
              <a:t>Skills Assessment (4-8 in each course)</a:t>
            </a:r>
          </a:p>
          <a:p>
            <a:r>
              <a:rPr lang="en-US" sz="1800" b="1" dirty="0">
                <a:solidFill>
                  <a:srgbClr val="C00000"/>
                </a:solidFill>
              </a:rPr>
              <a:t>*One-on-One with Faculty</a:t>
            </a:r>
          </a:p>
          <a:p>
            <a:r>
              <a:rPr lang="en-US" sz="1800" b="1" dirty="0">
                <a:solidFill>
                  <a:srgbClr val="C00000"/>
                </a:solidFill>
              </a:rPr>
              <a:t>*100% of Tasks Required</a:t>
            </a:r>
          </a:p>
          <a:p>
            <a:r>
              <a:rPr lang="en-US" sz="1800" b="1" dirty="0">
                <a:solidFill>
                  <a:srgbClr val="C00000"/>
                </a:solidFill>
              </a:rPr>
              <a:t>*Must complete to continue in the course</a:t>
            </a:r>
          </a:p>
        </p:txBody>
      </p:sp>
      <p:sp>
        <p:nvSpPr>
          <p:cNvPr id="38" name="TextBox 37">
            <a:extLst>
              <a:ext uri="{FF2B5EF4-FFF2-40B4-BE49-F238E27FC236}">
                <a16:creationId xmlns:a16="http://schemas.microsoft.com/office/drawing/2014/main" id="{7B270E7D-C5DC-5250-49BE-916B0AA4D99A}"/>
              </a:ext>
            </a:extLst>
          </p:cNvPr>
          <p:cNvSpPr txBox="1"/>
          <p:nvPr/>
        </p:nvSpPr>
        <p:spPr>
          <a:xfrm>
            <a:off x="2778646" y="1056113"/>
            <a:ext cx="7023076" cy="461665"/>
          </a:xfrm>
          <a:prstGeom prst="rect">
            <a:avLst/>
          </a:prstGeom>
          <a:noFill/>
        </p:spPr>
        <p:txBody>
          <a:bodyPr wrap="none" rtlCol="0">
            <a:spAutoFit/>
          </a:bodyPr>
          <a:lstStyle/>
          <a:p>
            <a:r>
              <a:rPr lang="en-US" sz="2400" b="1" dirty="0">
                <a:solidFill>
                  <a:srgbClr val="C00000"/>
                </a:solidFill>
              </a:rPr>
              <a:t>Competency-Based/Hybrid Instructional Model</a:t>
            </a:r>
          </a:p>
        </p:txBody>
      </p:sp>
      <p:sp>
        <p:nvSpPr>
          <p:cNvPr id="2" name="TextBox 1">
            <a:extLst>
              <a:ext uri="{FF2B5EF4-FFF2-40B4-BE49-F238E27FC236}">
                <a16:creationId xmlns:a16="http://schemas.microsoft.com/office/drawing/2014/main" id="{C6BC6164-B4C4-C267-3666-4EBF178A68DE}"/>
              </a:ext>
            </a:extLst>
          </p:cNvPr>
          <p:cNvSpPr txBox="1"/>
          <p:nvPr/>
        </p:nvSpPr>
        <p:spPr>
          <a:xfrm>
            <a:off x="6437126" y="5686411"/>
            <a:ext cx="4314001" cy="369332"/>
          </a:xfrm>
          <a:prstGeom prst="rect">
            <a:avLst/>
          </a:prstGeom>
          <a:noFill/>
        </p:spPr>
        <p:txBody>
          <a:bodyPr wrap="none" rtlCol="0">
            <a:spAutoFit/>
          </a:bodyPr>
          <a:lstStyle/>
          <a:p>
            <a:r>
              <a:rPr lang="en-US" sz="1800" b="1" dirty="0">
                <a:solidFill>
                  <a:srgbClr val="C00000"/>
                </a:solidFill>
              </a:rPr>
              <a:t>Couse grade is A, B or F (no Cs &amp; Ds)</a:t>
            </a:r>
          </a:p>
        </p:txBody>
      </p:sp>
    </p:spTree>
    <p:extLst>
      <p:ext uri="{BB962C8B-B14F-4D97-AF65-F5344CB8AC3E}">
        <p14:creationId xmlns:p14="http://schemas.microsoft.com/office/powerpoint/2010/main" val="897819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955D89-8D2C-F0E5-51BC-A41C771EA317}"/>
              </a:ext>
            </a:extLst>
          </p:cNvPr>
          <p:cNvSpPr/>
          <p:nvPr/>
        </p:nvSpPr>
        <p:spPr>
          <a:xfrm>
            <a:off x="0" y="-13514"/>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4E07281E-0276-BEEC-9BAC-3361F1689596}"/>
              </a:ext>
            </a:extLst>
          </p:cNvPr>
          <p:cNvSpPr txBox="1"/>
          <p:nvPr/>
        </p:nvSpPr>
        <p:spPr>
          <a:xfrm>
            <a:off x="345057" y="954824"/>
            <a:ext cx="11622656" cy="5324535"/>
          </a:xfrm>
          <a:prstGeom prst="rect">
            <a:avLst/>
          </a:prstGeom>
          <a:noFill/>
        </p:spPr>
        <p:txBody>
          <a:bodyPr wrap="squar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More Hands-On Skills Development:</a:t>
            </a:r>
            <a:r>
              <a:rPr lang="en-US" sz="2400" dirty="0">
                <a:solidFill>
                  <a:srgbClr val="0070C0"/>
                </a:solidFill>
                <a:latin typeface="Times New Roman" panose="02020603050405020304" pitchFamily="18" charset="0"/>
                <a:cs typeface="Times New Roman" panose="02020603050405020304" pitchFamily="18" charset="0"/>
              </a:rPr>
              <a:t> </a:t>
            </a:r>
            <a:r>
              <a:rPr lang="en-US" sz="2000" dirty="0">
                <a:solidFill>
                  <a:srgbClr val="0070C0"/>
                </a:solidFill>
                <a:latin typeface="Times New Roman" panose="02020603050405020304" pitchFamily="18" charset="0"/>
                <a:cs typeface="Times New Roman" panose="02020603050405020304" pitchFamily="18" charset="0"/>
              </a:rPr>
              <a:t>Moving the lecture online makes more time for hands-on learning.  Skills Assessment drives students to develop Hands-On Skills.</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Faculty assured of Skillset of each Student:</a:t>
            </a:r>
            <a:r>
              <a:rPr lang="en-US" sz="2400" dirty="0">
                <a:solidFill>
                  <a:srgbClr val="0070C0"/>
                </a:solidFill>
                <a:latin typeface="Times New Roman" panose="02020603050405020304" pitchFamily="18" charset="0"/>
                <a:cs typeface="Times New Roman" panose="02020603050405020304" pitchFamily="18" charset="0"/>
              </a:rPr>
              <a:t> </a:t>
            </a:r>
            <a:r>
              <a:rPr lang="en-US" sz="2000" dirty="0">
                <a:solidFill>
                  <a:srgbClr val="0070C0"/>
                </a:solidFill>
                <a:latin typeface="Times New Roman" panose="02020603050405020304" pitchFamily="18" charset="0"/>
                <a:cs typeface="Times New Roman" panose="02020603050405020304" pitchFamily="18" charset="0"/>
              </a:rPr>
              <a:t>One-on-one skills assessment for each student by the Faculty assures the required skills and knowledge.  No students can skirt the system. </a:t>
            </a:r>
            <a:r>
              <a:rPr lang="en-US" sz="2400" dirty="0">
                <a:solidFill>
                  <a:srgbClr val="0070C0"/>
                </a:solidFill>
                <a:latin typeface="Times New Roman" panose="02020603050405020304" pitchFamily="18" charset="0"/>
                <a:cs typeface="Times New Roman" panose="02020603050405020304" pitchFamily="18" charset="0"/>
              </a:rPr>
              <a:t> </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Student Access: </a:t>
            </a:r>
            <a:r>
              <a:rPr lang="en-US" sz="2000" dirty="0">
                <a:solidFill>
                  <a:srgbClr val="0070C0"/>
                </a:solidFill>
                <a:latin typeface="Times New Roman" panose="02020603050405020304" pitchFamily="18" charset="0"/>
                <a:cs typeface="Times New Roman" panose="02020603050405020304" pitchFamily="18" charset="0"/>
              </a:rPr>
              <a:t>Students have the flexibility of attending any of the scheduled lab times, or scheduled open lab times.  Some faculty take attendance in the lab times to identify students' procrastination.</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Realignment of Technical Curriculum to meet employer needs</a:t>
            </a:r>
            <a:r>
              <a:rPr lang="en-US" sz="2400" dirty="0">
                <a:solidFill>
                  <a:srgbClr val="0070C0"/>
                </a:solidFill>
                <a:latin typeface="Times New Roman" panose="02020603050405020304" pitchFamily="18" charset="0"/>
                <a:cs typeface="Times New Roman" panose="02020603050405020304" pitchFamily="18" charset="0"/>
              </a:rPr>
              <a:t>: </a:t>
            </a:r>
            <a:r>
              <a:rPr lang="en-US" sz="2000" dirty="0">
                <a:solidFill>
                  <a:srgbClr val="0070C0"/>
                </a:solidFill>
                <a:latin typeface="Times New Roman" panose="02020603050405020304" pitchFamily="18" charset="0"/>
                <a:cs typeface="Times New Roman" panose="02020603050405020304" pitchFamily="18" charset="0"/>
              </a:rPr>
              <a:t>Some of the curriculum had not been changed for 10-20 years.  Technology had changed and employers drove us to change.</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Adaptive Learners:</a:t>
            </a:r>
            <a:r>
              <a:rPr lang="en-US" sz="2400" dirty="0">
                <a:solidFill>
                  <a:srgbClr val="0070C0"/>
                </a:solidFill>
                <a:latin typeface="Times New Roman" panose="02020603050405020304" pitchFamily="18" charset="0"/>
                <a:cs typeface="Times New Roman" panose="02020603050405020304" pitchFamily="18" charset="0"/>
              </a:rPr>
              <a:t> </a:t>
            </a:r>
            <a:r>
              <a:rPr lang="en-US" sz="2000" dirty="0">
                <a:solidFill>
                  <a:srgbClr val="0070C0"/>
                </a:solidFill>
                <a:latin typeface="Times New Roman" panose="02020603050405020304" pitchFamily="18" charset="0"/>
                <a:cs typeface="Times New Roman" panose="02020603050405020304" pitchFamily="18" charset="0"/>
              </a:rPr>
              <a:t>Employers need to continually update the skills of their workforce.  Employees need to be adaptive learners who can learn from multiple methods of delivery (online materials, videos, etc.).  Employers do not typically deliver information through a lecture.  It simply is not efficient.</a:t>
            </a:r>
          </a:p>
        </p:txBody>
      </p:sp>
      <p:sp>
        <p:nvSpPr>
          <p:cNvPr id="205" name="TextBox 204">
            <a:extLst>
              <a:ext uri="{FF2B5EF4-FFF2-40B4-BE49-F238E27FC236}">
                <a16:creationId xmlns:a16="http://schemas.microsoft.com/office/drawing/2014/main" id="{4DB4DA84-32BB-6802-4A44-B2BC55137AF5}"/>
              </a:ext>
            </a:extLst>
          </p:cNvPr>
          <p:cNvSpPr txBox="1"/>
          <p:nvPr/>
        </p:nvSpPr>
        <p:spPr>
          <a:xfrm>
            <a:off x="3511269" y="48507"/>
            <a:ext cx="7795086" cy="584775"/>
          </a:xfrm>
          <a:prstGeom prst="rect">
            <a:avLst/>
          </a:prstGeom>
          <a:noFill/>
        </p:spPr>
        <p:txBody>
          <a:bodyPr wrap="square" rtlCol="0">
            <a:spAutoFit/>
          </a:bodyPr>
          <a:lstStyle/>
          <a:p>
            <a:r>
              <a:rPr lang="en-US" sz="3200" dirty="0">
                <a:solidFill>
                  <a:srgbClr val="0070C0"/>
                </a:solidFill>
              </a:rPr>
              <a:t>Why SECC is moving to a new model?</a:t>
            </a:r>
          </a:p>
        </p:txBody>
      </p:sp>
      <p:pic>
        <p:nvPicPr>
          <p:cNvPr id="2" name="Google Shape;271;g5cbcf68ca2_0_7">
            <a:extLst>
              <a:ext uri="{FF2B5EF4-FFF2-40B4-BE49-F238E27FC236}">
                <a16:creationId xmlns:a16="http://schemas.microsoft.com/office/drawing/2014/main" id="{82555A09-B1E0-FBE0-C2D5-F9EF6F6D62EF}"/>
              </a:ext>
            </a:extLst>
          </p:cNvPr>
          <p:cNvPicPr preferRelativeResize="0"/>
          <p:nvPr/>
        </p:nvPicPr>
        <p:blipFill rotWithShape="1">
          <a:blip r:embed="rId2">
            <a:alphaModFix/>
          </a:blip>
          <a:srcRect/>
          <a:stretch/>
        </p:blipFill>
        <p:spPr>
          <a:xfrm>
            <a:off x="0" y="110447"/>
            <a:ext cx="3065317" cy="658396"/>
          </a:xfrm>
          <a:prstGeom prst="rect">
            <a:avLst/>
          </a:prstGeom>
          <a:noFill/>
          <a:ln>
            <a:noFill/>
          </a:ln>
        </p:spPr>
      </p:pic>
    </p:spTree>
    <p:extLst>
      <p:ext uri="{BB962C8B-B14F-4D97-AF65-F5344CB8AC3E}">
        <p14:creationId xmlns:p14="http://schemas.microsoft.com/office/powerpoint/2010/main" val="3085055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823948" y="862445"/>
            <a:ext cx="10349563" cy="24313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Pedagogy and Learning Styles used in CTE Courses</a:t>
            </a:r>
            <a:endParaRPr sz="6000"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p:txBody>
      </p:sp>
      <p:sp>
        <p:nvSpPr>
          <p:cNvPr id="2" name="Rectangle 1">
            <a:extLst>
              <a:ext uri="{FF2B5EF4-FFF2-40B4-BE49-F238E27FC236}">
                <a16:creationId xmlns:a16="http://schemas.microsoft.com/office/drawing/2014/main" id="{FC243FAA-569F-6686-A9F8-CB32E352828F}"/>
              </a:ext>
            </a:extLst>
          </p:cNvPr>
          <p:cNvSpPr/>
          <p:nvPr/>
        </p:nvSpPr>
        <p:spPr>
          <a:xfrm>
            <a:off x="0" y="-13514"/>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17234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5" name="Google Shape;85;p1"/>
          <p:cNvPicPr preferRelativeResize="0"/>
          <p:nvPr/>
        </p:nvPicPr>
        <p:blipFill rotWithShape="1">
          <a:blip r:embed="rId3">
            <a:alphaModFix/>
          </a:blip>
          <a:srcRect/>
          <a:stretch/>
        </p:blipFill>
        <p:spPr>
          <a:xfrm>
            <a:off x="41563" y="51954"/>
            <a:ext cx="3065318" cy="658396"/>
          </a:xfrm>
          <a:prstGeom prst="rect">
            <a:avLst/>
          </a:prstGeom>
          <a:noFill/>
          <a:ln>
            <a:noFill/>
          </a:ln>
        </p:spPr>
      </p:pic>
      <p:sp>
        <p:nvSpPr>
          <p:cNvPr id="2" name="Rectangle 1">
            <a:extLst>
              <a:ext uri="{FF2B5EF4-FFF2-40B4-BE49-F238E27FC236}">
                <a16:creationId xmlns:a16="http://schemas.microsoft.com/office/drawing/2014/main" id="{FC243FAA-569F-6686-A9F8-CB32E352828F}"/>
              </a:ext>
            </a:extLst>
          </p:cNvPr>
          <p:cNvSpPr/>
          <p:nvPr/>
        </p:nvSpPr>
        <p:spPr>
          <a:xfrm>
            <a:off x="0" y="-13514"/>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5833627B-D4B2-24C7-73F4-ECEA27FFDB28}"/>
              </a:ext>
            </a:extLst>
          </p:cNvPr>
          <p:cNvPicPr>
            <a:picLocks noChangeAspect="1"/>
          </p:cNvPicPr>
          <p:nvPr/>
        </p:nvPicPr>
        <p:blipFill>
          <a:blip r:embed="rId4"/>
          <a:stretch>
            <a:fillRect/>
          </a:stretch>
        </p:blipFill>
        <p:spPr>
          <a:xfrm>
            <a:off x="0" y="892803"/>
            <a:ext cx="7044906" cy="5926515"/>
          </a:xfrm>
          <a:prstGeom prst="rect">
            <a:avLst/>
          </a:prstGeom>
        </p:spPr>
      </p:pic>
      <p:sp>
        <p:nvSpPr>
          <p:cNvPr id="5" name="TextBox 4">
            <a:extLst>
              <a:ext uri="{FF2B5EF4-FFF2-40B4-BE49-F238E27FC236}">
                <a16:creationId xmlns:a16="http://schemas.microsoft.com/office/drawing/2014/main" id="{A037BE10-21C1-A51A-AE74-0F07F79DE6CB}"/>
              </a:ext>
            </a:extLst>
          </p:cNvPr>
          <p:cNvSpPr txBox="1"/>
          <p:nvPr/>
        </p:nvSpPr>
        <p:spPr>
          <a:xfrm>
            <a:off x="7211683" y="1132237"/>
            <a:ext cx="4635262" cy="1815882"/>
          </a:xfrm>
          <a:prstGeom prst="rect">
            <a:avLst/>
          </a:prstGeom>
          <a:noFill/>
        </p:spPr>
        <p:txBody>
          <a:bodyPr wrap="square" rtlCol="0">
            <a:spAutoFit/>
          </a:bodyPr>
          <a:lstStyle/>
          <a:p>
            <a:pPr marR="0" algn="l" rtl="0"/>
            <a:r>
              <a:rPr lang="en-US" sz="2800" i="0" u="none" strike="noStrike" baseline="0" dirty="0">
                <a:solidFill>
                  <a:srgbClr val="0070C0"/>
                </a:solidFill>
                <a:latin typeface="Times New Roman" panose="02020603050405020304" pitchFamily="18" charset="0"/>
                <a:cs typeface="Times New Roman" panose="02020603050405020304" pitchFamily="18" charset="0"/>
              </a:rPr>
              <a:t>This information was referenced from</a:t>
            </a:r>
            <a:r>
              <a:rPr lang="en-US" sz="2800" dirty="0">
                <a:solidFill>
                  <a:srgbClr val="0070C0"/>
                </a:solidFill>
                <a:latin typeface="Times New Roman" panose="02020603050405020304" pitchFamily="18" charset="0"/>
                <a:cs typeface="Times New Roman" panose="02020603050405020304" pitchFamily="18" charset="0"/>
              </a:rPr>
              <a:t> the:</a:t>
            </a:r>
          </a:p>
          <a:p>
            <a:pPr marR="0" algn="l" rtl="0"/>
            <a:r>
              <a:rPr lang="en-US" sz="2800" i="0" u="none" strike="noStrike" baseline="0" dirty="0">
                <a:solidFill>
                  <a:srgbClr val="0070C0"/>
                </a:solidFill>
                <a:latin typeface="Times New Roman" panose="02020603050405020304" pitchFamily="18" charset="0"/>
                <a:cs typeface="Times New Roman" panose="02020603050405020304" pitchFamily="18" charset="0"/>
              </a:rPr>
              <a:t>Achieving the Dream</a:t>
            </a:r>
          </a:p>
          <a:p>
            <a:pPr marR="0" algn="l" rtl="0"/>
            <a:r>
              <a:rPr lang="en-US" sz="2800" dirty="0">
                <a:solidFill>
                  <a:srgbClr val="0070C0"/>
                </a:solidFill>
                <a:latin typeface="Times New Roman" panose="02020603050405020304" pitchFamily="18" charset="0"/>
                <a:cs typeface="Times New Roman" panose="02020603050405020304" pitchFamily="18" charset="0"/>
              </a:rPr>
              <a:t>Teaching and Learning Toolkit</a:t>
            </a:r>
            <a:endParaRPr lang="en-US" sz="2800" i="0" u="none" strike="noStrike" baseline="0" dirty="0">
              <a:solidFill>
                <a:srgbClr val="0070C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C4218E99-45D0-ED1E-482E-C99251F5F285}"/>
              </a:ext>
            </a:extLst>
          </p:cNvPr>
          <p:cNvPicPr>
            <a:picLocks noChangeAspect="1"/>
          </p:cNvPicPr>
          <p:nvPr/>
        </p:nvPicPr>
        <p:blipFill>
          <a:blip r:embed="rId5"/>
          <a:stretch>
            <a:fillRect/>
          </a:stretch>
        </p:blipFill>
        <p:spPr>
          <a:xfrm>
            <a:off x="7359846" y="3553270"/>
            <a:ext cx="4320949" cy="989975"/>
          </a:xfrm>
          <a:prstGeom prst="rect">
            <a:avLst/>
          </a:prstGeom>
        </p:spPr>
      </p:pic>
    </p:spTree>
    <p:extLst>
      <p:ext uri="{BB962C8B-B14F-4D97-AF65-F5344CB8AC3E}">
        <p14:creationId xmlns:p14="http://schemas.microsoft.com/office/powerpoint/2010/main" val="3069713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5" name="Google Shape;85;p1"/>
          <p:cNvPicPr preferRelativeResize="0"/>
          <p:nvPr/>
        </p:nvPicPr>
        <p:blipFill rotWithShape="1">
          <a:blip r:embed="rId3">
            <a:alphaModFix/>
          </a:blip>
          <a:srcRect/>
          <a:stretch/>
        </p:blipFill>
        <p:spPr>
          <a:xfrm>
            <a:off x="41563" y="51954"/>
            <a:ext cx="3065318" cy="658396"/>
          </a:xfrm>
          <a:prstGeom prst="rect">
            <a:avLst/>
          </a:prstGeom>
          <a:noFill/>
          <a:ln>
            <a:noFill/>
          </a:ln>
        </p:spPr>
      </p:pic>
      <p:sp>
        <p:nvSpPr>
          <p:cNvPr id="2" name="Rectangle 1">
            <a:extLst>
              <a:ext uri="{FF2B5EF4-FFF2-40B4-BE49-F238E27FC236}">
                <a16:creationId xmlns:a16="http://schemas.microsoft.com/office/drawing/2014/main" id="{FC243FAA-569F-6686-A9F8-CB32E352828F}"/>
              </a:ext>
            </a:extLst>
          </p:cNvPr>
          <p:cNvSpPr/>
          <p:nvPr/>
        </p:nvSpPr>
        <p:spPr>
          <a:xfrm>
            <a:off x="0" y="-13514"/>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037BE10-21C1-A51A-AE74-0F07F79DE6CB}"/>
              </a:ext>
            </a:extLst>
          </p:cNvPr>
          <p:cNvSpPr txBox="1"/>
          <p:nvPr/>
        </p:nvSpPr>
        <p:spPr>
          <a:xfrm>
            <a:off x="7211683" y="1132237"/>
            <a:ext cx="4635262" cy="1815882"/>
          </a:xfrm>
          <a:prstGeom prst="rect">
            <a:avLst/>
          </a:prstGeom>
          <a:noFill/>
        </p:spPr>
        <p:txBody>
          <a:bodyPr wrap="square" rtlCol="0">
            <a:spAutoFit/>
          </a:bodyPr>
          <a:lstStyle/>
          <a:p>
            <a:pPr marR="0" algn="l" rtl="0"/>
            <a:r>
              <a:rPr lang="en-US" sz="2800" i="0" u="none" strike="noStrike" baseline="0" dirty="0">
                <a:solidFill>
                  <a:srgbClr val="0070C0"/>
                </a:solidFill>
                <a:latin typeface="Times New Roman" panose="02020603050405020304" pitchFamily="18" charset="0"/>
                <a:cs typeface="Times New Roman" panose="02020603050405020304" pitchFamily="18" charset="0"/>
              </a:rPr>
              <a:t>This information was referenced from</a:t>
            </a:r>
            <a:r>
              <a:rPr lang="en-US" sz="2800" dirty="0">
                <a:solidFill>
                  <a:srgbClr val="0070C0"/>
                </a:solidFill>
                <a:latin typeface="Times New Roman" panose="02020603050405020304" pitchFamily="18" charset="0"/>
                <a:cs typeface="Times New Roman" panose="02020603050405020304" pitchFamily="18" charset="0"/>
              </a:rPr>
              <a:t> the:</a:t>
            </a:r>
          </a:p>
          <a:p>
            <a:pPr marR="0" algn="l" rtl="0"/>
            <a:r>
              <a:rPr lang="en-US" sz="2800" i="0" u="none" strike="noStrike" baseline="0" dirty="0">
                <a:solidFill>
                  <a:srgbClr val="0070C0"/>
                </a:solidFill>
                <a:latin typeface="Times New Roman" panose="02020603050405020304" pitchFamily="18" charset="0"/>
                <a:cs typeface="Times New Roman" panose="02020603050405020304" pitchFamily="18" charset="0"/>
              </a:rPr>
              <a:t>Achieving the Dream</a:t>
            </a:r>
          </a:p>
          <a:p>
            <a:pPr marR="0" algn="l" rtl="0"/>
            <a:r>
              <a:rPr lang="en-US" sz="2800" dirty="0">
                <a:solidFill>
                  <a:srgbClr val="0070C0"/>
                </a:solidFill>
                <a:latin typeface="Times New Roman" panose="02020603050405020304" pitchFamily="18" charset="0"/>
                <a:cs typeface="Times New Roman" panose="02020603050405020304" pitchFamily="18" charset="0"/>
              </a:rPr>
              <a:t>Teaching and Learning Toolkit</a:t>
            </a:r>
            <a:endParaRPr lang="en-US" sz="2800" i="0" u="none" strike="noStrike" baseline="0" dirty="0">
              <a:solidFill>
                <a:srgbClr val="0070C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C4218E99-45D0-ED1E-482E-C99251F5F285}"/>
              </a:ext>
            </a:extLst>
          </p:cNvPr>
          <p:cNvPicPr>
            <a:picLocks noChangeAspect="1"/>
          </p:cNvPicPr>
          <p:nvPr/>
        </p:nvPicPr>
        <p:blipFill>
          <a:blip r:embed="rId4"/>
          <a:stretch>
            <a:fillRect/>
          </a:stretch>
        </p:blipFill>
        <p:spPr>
          <a:xfrm>
            <a:off x="7359846" y="3553270"/>
            <a:ext cx="4320949" cy="989975"/>
          </a:xfrm>
          <a:prstGeom prst="rect">
            <a:avLst/>
          </a:prstGeom>
        </p:spPr>
      </p:pic>
      <p:pic>
        <p:nvPicPr>
          <p:cNvPr id="6" name="Picture 5">
            <a:extLst>
              <a:ext uri="{FF2B5EF4-FFF2-40B4-BE49-F238E27FC236}">
                <a16:creationId xmlns:a16="http://schemas.microsoft.com/office/drawing/2014/main" id="{55E8E5CA-02D5-DFD2-A31D-8E34B6338868}"/>
              </a:ext>
            </a:extLst>
          </p:cNvPr>
          <p:cNvPicPr>
            <a:picLocks noChangeAspect="1"/>
          </p:cNvPicPr>
          <p:nvPr/>
        </p:nvPicPr>
        <p:blipFill>
          <a:blip r:embed="rId5"/>
          <a:stretch>
            <a:fillRect/>
          </a:stretch>
        </p:blipFill>
        <p:spPr>
          <a:xfrm>
            <a:off x="0" y="892803"/>
            <a:ext cx="6905570" cy="5965197"/>
          </a:xfrm>
          <a:prstGeom prst="rect">
            <a:avLst/>
          </a:prstGeom>
        </p:spPr>
      </p:pic>
    </p:spTree>
    <p:extLst>
      <p:ext uri="{BB962C8B-B14F-4D97-AF65-F5344CB8AC3E}">
        <p14:creationId xmlns:p14="http://schemas.microsoft.com/office/powerpoint/2010/main" val="309082714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18941</TotalTime>
  <Words>3424</Words>
  <Application>Microsoft Office PowerPoint</Application>
  <PresentationFormat>Widescreen</PresentationFormat>
  <Paragraphs>393</Paragraphs>
  <Slides>46</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Times New Roman</vt:lpstr>
      <vt:lpstr>Office Theme</vt:lpstr>
      <vt:lpstr>PowerPoint Presentation</vt:lpstr>
      <vt:lpstr>Workshop Materials Available for Download: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Competency-based Education (CBE)?</vt:lpstr>
      <vt:lpstr>CBE is Individualized Learning:</vt:lpstr>
      <vt:lpstr>PowerPoint Presentation</vt:lpstr>
      <vt:lpstr>PowerPoint Presentation</vt:lpstr>
      <vt:lpstr>Grading in the NSCC Assessment Model:</vt:lpstr>
      <vt:lpstr>Traditional Education vs. Competency-Based</vt:lpstr>
      <vt:lpstr>PowerPoint Presentation</vt:lpstr>
      <vt:lpstr>What’s in it for Me?  The Stakeholders Perspective</vt:lpstr>
      <vt:lpstr>PowerPoint Presentation</vt:lpstr>
      <vt:lpstr>A Few Lessons Learned cont.:</vt:lpstr>
      <vt:lpstr>A Few Lessons Learned cont.:</vt:lpstr>
      <vt:lpstr>PowerPoint Presentation</vt:lpstr>
      <vt:lpstr>PowerPoint Presentation</vt:lpstr>
      <vt:lpstr>PowerPoint Presentation</vt:lpstr>
      <vt:lpstr>PowerPoint Presentation</vt:lpstr>
      <vt:lpstr>Building Measurable Outcomes</vt:lpstr>
      <vt:lpstr>Assessment by Faculty</vt:lpstr>
      <vt:lpstr>PowerPoint Presentation</vt:lpstr>
      <vt:lpstr>Critical Information from Employers:</vt:lpstr>
      <vt:lpstr>PowerPoint Presentation</vt:lpstr>
      <vt:lpstr>PowerPoint Presentation</vt:lpstr>
      <vt:lpstr>PowerPoint Presentation</vt:lpstr>
      <vt:lpstr>Engaging Employers</vt:lpstr>
      <vt:lpstr>Importance of an External SME group</vt:lpstr>
      <vt:lpstr>PowerPoint Presentation</vt:lpstr>
      <vt:lpstr>PowerPoint Presentation</vt:lpstr>
      <vt:lpstr>PowerPoint Presentation</vt:lpstr>
      <vt:lpstr>PowerPoint Presentation</vt:lpstr>
      <vt:lpstr>PowerPoint Presentation</vt:lpstr>
      <vt:lpstr>PowerPoint Presentation</vt:lpstr>
      <vt:lpstr>Converted course to a CB/H model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Wylie</dc:creator>
  <cp:lastModifiedBy>Thomas Wylie</cp:lastModifiedBy>
  <cp:revision>85</cp:revision>
  <cp:lastPrinted>2024-03-28T19:20:28Z</cp:lastPrinted>
  <dcterms:created xsi:type="dcterms:W3CDTF">2017-02-02T11:48:26Z</dcterms:created>
  <dcterms:modified xsi:type="dcterms:W3CDTF">2024-04-02T10:52:30Z</dcterms:modified>
</cp:coreProperties>
</file>