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530" r:id="rId3"/>
    <p:sldId id="529" r:id="rId4"/>
    <p:sldId id="857" r:id="rId5"/>
    <p:sldId id="854" r:id="rId6"/>
    <p:sldId id="856" r:id="rId7"/>
    <p:sldId id="843" r:id="rId8"/>
    <p:sldId id="546" r:id="rId9"/>
    <p:sldId id="271" r:id="rId10"/>
    <p:sldId id="823" r:id="rId11"/>
    <p:sldId id="817" r:id="rId12"/>
    <p:sldId id="855" r:id="rId13"/>
    <p:sldId id="831" r:id="rId14"/>
    <p:sldId id="381" r:id="rId15"/>
    <p:sldId id="826" r:id="rId16"/>
    <p:sldId id="828" r:id="rId17"/>
    <p:sldId id="853" r:id="rId18"/>
    <p:sldId id="838" r:id="rId19"/>
    <p:sldId id="839" r:id="rId20"/>
    <p:sldId id="830" r:id="rId21"/>
    <p:sldId id="844" r:id="rId22"/>
    <p:sldId id="845" r:id="rId23"/>
    <p:sldId id="846" r:id="rId24"/>
    <p:sldId id="847" r:id="rId25"/>
    <p:sldId id="848" r:id="rId26"/>
    <p:sldId id="849" r:id="rId27"/>
    <p:sldId id="850" r:id="rId28"/>
    <p:sldId id="851" r:id="rId29"/>
    <p:sldId id="852" r:id="rId30"/>
    <p:sldId id="364" r:id="rId31"/>
  </p:sldIdLst>
  <p:sldSz cx="12192000" cy="6858000"/>
  <p:notesSz cx="6954838" cy="92408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14" roundtripDataSignature="AMtx7mgJFqLCYhPCWUN0F8cXHmUwHQf1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0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11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11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14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11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57912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95476" y="4389388"/>
            <a:ext cx="5563861" cy="415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63" tIns="90063" rIns="90063" bIns="90063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63153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95476" y="4389388"/>
            <a:ext cx="5563861" cy="4158368"/>
          </a:xfrm>
          <a:prstGeom prst="rect">
            <a:avLst/>
          </a:prstGeom>
        </p:spPr>
        <p:txBody>
          <a:bodyPr spcFirstLastPara="1" wrap="square" lIns="90063" tIns="90063" rIns="90063" bIns="9006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2150"/>
            <a:ext cx="6157912" cy="3465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8589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95476" y="4389388"/>
            <a:ext cx="5563861" cy="4158368"/>
          </a:xfrm>
          <a:prstGeom prst="rect">
            <a:avLst/>
          </a:prstGeom>
        </p:spPr>
        <p:txBody>
          <a:bodyPr spcFirstLastPara="1" wrap="square" lIns="90063" tIns="90063" rIns="90063" bIns="9006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2150"/>
            <a:ext cx="6157912" cy="3465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5042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5dca6803bb_0_37:notes"/>
          <p:cNvSpPr txBox="1">
            <a:spLocks noGrp="1"/>
          </p:cNvSpPr>
          <p:nvPr>
            <p:ph type="body" idx="1"/>
          </p:nvPr>
        </p:nvSpPr>
        <p:spPr>
          <a:xfrm>
            <a:off x="971956" y="3432367"/>
            <a:ext cx="7775636" cy="3251814"/>
          </a:xfrm>
          <a:prstGeom prst="rect">
            <a:avLst/>
          </a:prstGeom>
        </p:spPr>
        <p:txBody>
          <a:bodyPr spcFirstLastPara="1" wrap="square" lIns="94067" tIns="94067" rIns="94067" bIns="94067" anchor="t" anchorCtr="0">
            <a:noAutofit/>
          </a:bodyPr>
          <a:lstStyle/>
          <a:p>
            <a:endParaRPr/>
          </a:p>
        </p:txBody>
      </p:sp>
      <p:sp>
        <p:nvSpPr>
          <p:cNvPr id="933" name="Google Shape;933;g5dca6803bb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51100" y="541338"/>
            <a:ext cx="4818063" cy="2709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389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95476" y="4389388"/>
            <a:ext cx="5563861" cy="4158368"/>
          </a:xfrm>
          <a:prstGeom prst="rect">
            <a:avLst/>
          </a:prstGeom>
        </p:spPr>
        <p:txBody>
          <a:bodyPr spcFirstLastPara="1" wrap="square" lIns="90063" tIns="90063" rIns="90063" bIns="9006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2150"/>
            <a:ext cx="6157912" cy="3465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0771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5dca6803bb_0_37:notes"/>
          <p:cNvSpPr txBox="1">
            <a:spLocks noGrp="1"/>
          </p:cNvSpPr>
          <p:nvPr>
            <p:ph type="body" idx="1"/>
          </p:nvPr>
        </p:nvSpPr>
        <p:spPr>
          <a:xfrm>
            <a:off x="971956" y="3432367"/>
            <a:ext cx="7775636" cy="3251814"/>
          </a:xfrm>
          <a:prstGeom prst="rect">
            <a:avLst/>
          </a:prstGeom>
        </p:spPr>
        <p:txBody>
          <a:bodyPr spcFirstLastPara="1" wrap="square" lIns="94067" tIns="94067" rIns="94067" bIns="94067" anchor="t" anchorCtr="0">
            <a:noAutofit/>
          </a:bodyPr>
          <a:lstStyle/>
          <a:p>
            <a:endParaRPr/>
          </a:p>
        </p:txBody>
      </p:sp>
      <p:sp>
        <p:nvSpPr>
          <p:cNvPr id="933" name="Google Shape;933;g5dca6803bb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51100" y="541338"/>
            <a:ext cx="4818063" cy="2709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7712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95476" y="4389388"/>
            <a:ext cx="5563861" cy="4158368"/>
          </a:xfrm>
          <a:prstGeom prst="rect">
            <a:avLst/>
          </a:prstGeom>
        </p:spPr>
        <p:txBody>
          <a:bodyPr spcFirstLastPara="1" wrap="square" lIns="90063" tIns="90063" rIns="90063" bIns="9006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2150"/>
            <a:ext cx="6157912" cy="3465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25484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95476" y="4389388"/>
            <a:ext cx="5563861" cy="4158368"/>
          </a:xfrm>
          <a:prstGeom prst="rect">
            <a:avLst/>
          </a:prstGeom>
        </p:spPr>
        <p:txBody>
          <a:bodyPr spcFirstLastPara="1" wrap="square" lIns="90063" tIns="90063" rIns="90063" bIns="9006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2150"/>
            <a:ext cx="6157912" cy="3465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60692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95476" y="4389388"/>
            <a:ext cx="5563861" cy="4158368"/>
          </a:xfrm>
          <a:prstGeom prst="rect">
            <a:avLst/>
          </a:prstGeom>
        </p:spPr>
        <p:txBody>
          <a:bodyPr spcFirstLastPara="1" wrap="square" lIns="90063" tIns="90063" rIns="90063" bIns="9006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2150"/>
            <a:ext cx="6157912" cy="3465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10952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95476" y="4389388"/>
            <a:ext cx="5563861" cy="4158368"/>
          </a:xfrm>
          <a:prstGeom prst="rect">
            <a:avLst/>
          </a:prstGeom>
        </p:spPr>
        <p:txBody>
          <a:bodyPr spcFirstLastPara="1" wrap="square" lIns="90063" tIns="90063" rIns="90063" bIns="9006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2150"/>
            <a:ext cx="6157912" cy="3465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32274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21:notes"/>
          <p:cNvSpPr txBox="1">
            <a:spLocks noGrp="1"/>
          </p:cNvSpPr>
          <p:nvPr>
            <p:ph type="body" idx="1"/>
          </p:nvPr>
        </p:nvSpPr>
        <p:spPr>
          <a:xfrm>
            <a:off x="695476" y="4389388"/>
            <a:ext cx="5563861" cy="4158368"/>
          </a:xfrm>
          <a:prstGeom prst="rect">
            <a:avLst/>
          </a:prstGeom>
        </p:spPr>
        <p:txBody>
          <a:bodyPr spcFirstLastPara="1" wrap="square" lIns="90063" tIns="90063" rIns="90063" bIns="9006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941" name="Google Shape;9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2150"/>
            <a:ext cx="6157912" cy="3465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9913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d7ac9e4d7_0_0:notes"/>
          <p:cNvSpPr txBox="1">
            <a:spLocks noGrp="1"/>
          </p:cNvSpPr>
          <p:nvPr>
            <p:ph type="body" idx="1"/>
          </p:nvPr>
        </p:nvSpPr>
        <p:spPr>
          <a:xfrm>
            <a:off x="695477" y="4389387"/>
            <a:ext cx="5563811" cy="4158492"/>
          </a:xfrm>
          <a:prstGeom prst="rect">
            <a:avLst/>
          </a:prstGeom>
        </p:spPr>
        <p:txBody>
          <a:bodyPr spcFirstLastPara="1" wrap="square" lIns="90063" tIns="90063" rIns="90063" bIns="9006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97" name="Google Shape;97;g5d7ac9e4d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2150"/>
            <a:ext cx="6157912" cy="3465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8569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95476" y="4389388"/>
            <a:ext cx="5563861" cy="4158368"/>
          </a:xfrm>
          <a:prstGeom prst="rect">
            <a:avLst/>
          </a:prstGeom>
        </p:spPr>
        <p:txBody>
          <a:bodyPr spcFirstLastPara="1" wrap="square" lIns="90063" tIns="90063" rIns="90063" bIns="9006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2150"/>
            <a:ext cx="6157912" cy="3465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424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95476" y="4389388"/>
            <a:ext cx="5563861" cy="4158368"/>
          </a:xfrm>
          <a:prstGeom prst="rect">
            <a:avLst/>
          </a:prstGeom>
        </p:spPr>
        <p:txBody>
          <a:bodyPr spcFirstLastPara="1" wrap="square" lIns="90063" tIns="90063" rIns="90063" bIns="9006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2150"/>
            <a:ext cx="6157912" cy="3465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6100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95476" y="4389388"/>
            <a:ext cx="5563861" cy="4158368"/>
          </a:xfrm>
          <a:prstGeom prst="rect">
            <a:avLst/>
          </a:prstGeom>
        </p:spPr>
        <p:txBody>
          <a:bodyPr spcFirstLastPara="1" wrap="square" lIns="90063" tIns="90063" rIns="90063" bIns="9006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2150"/>
            <a:ext cx="6157912" cy="3465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6157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95476" y="4389388"/>
            <a:ext cx="5563861" cy="4158368"/>
          </a:xfrm>
          <a:prstGeom prst="rect">
            <a:avLst/>
          </a:prstGeom>
        </p:spPr>
        <p:txBody>
          <a:bodyPr spcFirstLastPara="1" wrap="square" lIns="90063" tIns="90063" rIns="90063" bIns="9006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2150"/>
            <a:ext cx="6157912" cy="3465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0011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5cbcf68ca2_0_7:notes"/>
          <p:cNvSpPr txBox="1">
            <a:spLocks noGrp="1"/>
          </p:cNvSpPr>
          <p:nvPr>
            <p:ph type="body" idx="1"/>
          </p:nvPr>
        </p:nvSpPr>
        <p:spPr>
          <a:xfrm>
            <a:off x="695477" y="4389387"/>
            <a:ext cx="5563811" cy="4158492"/>
          </a:xfrm>
          <a:prstGeom prst="rect">
            <a:avLst/>
          </a:prstGeom>
        </p:spPr>
        <p:txBody>
          <a:bodyPr spcFirstLastPara="1" wrap="square" lIns="90063" tIns="90063" rIns="90063" bIns="9006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66" name="Google Shape;266;g5cbcf68ca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2150"/>
            <a:ext cx="6157912" cy="3465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604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cbcf68ca2_0_0:notes"/>
          <p:cNvSpPr txBox="1">
            <a:spLocks noGrp="1"/>
          </p:cNvSpPr>
          <p:nvPr>
            <p:ph type="body" idx="1"/>
          </p:nvPr>
        </p:nvSpPr>
        <p:spPr>
          <a:xfrm>
            <a:off x="695477" y="4389387"/>
            <a:ext cx="5563811" cy="4158492"/>
          </a:xfrm>
          <a:prstGeom prst="rect">
            <a:avLst/>
          </a:prstGeom>
        </p:spPr>
        <p:txBody>
          <a:bodyPr spcFirstLastPara="1" wrap="square" lIns="90063" tIns="90063" rIns="90063" bIns="9006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202" name="Google Shape;202;g5cbcf68c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2150"/>
            <a:ext cx="6157912" cy="3465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8743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95476" y="4389388"/>
            <a:ext cx="5563861" cy="4158368"/>
          </a:xfrm>
          <a:prstGeom prst="rect">
            <a:avLst/>
          </a:prstGeom>
        </p:spPr>
        <p:txBody>
          <a:bodyPr spcFirstLastPara="1" wrap="square" lIns="90063" tIns="90063" rIns="90063" bIns="9006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2150"/>
            <a:ext cx="6157912" cy="3465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1825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93984" y="6229429"/>
            <a:ext cx="2714286" cy="628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563" y="51954"/>
            <a:ext cx="3065318" cy="65839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823948" y="862445"/>
            <a:ext cx="10349563" cy="5324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Steps &amp; Lessons on Converting</a:t>
            </a:r>
            <a:endParaRPr sz="6000" dirty="0">
              <a:solidFill>
                <a:srgbClr val="2F549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a Competency-Based</a:t>
            </a:r>
            <a:endParaRPr sz="6000" dirty="0">
              <a:solidFill>
                <a:srgbClr val="2F549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Hybrid Model Part 2</a:t>
            </a:r>
            <a:endParaRPr sz="6000" dirty="0">
              <a:solidFill>
                <a:srgbClr val="2F549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rgbClr val="2F549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Presented by: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rgbClr val="2F549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Tom Wylie, PI for HOME4TECHS &amp; Scaling CBE Elements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Northwest State CC, Archbold, OH</a:t>
            </a:r>
            <a:endParaRPr sz="3200" b="0" i="0" u="none" strike="noStrike" cap="none" dirty="0">
              <a:solidFill>
                <a:srgbClr val="2F549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579FF4-7185-2272-F637-6CB758757384}"/>
              </a:ext>
            </a:extLst>
          </p:cNvPr>
          <p:cNvSpPr/>
          <p:nvPr/>
        </p:nvSpPr>
        <p:spPr>
          <a:xfrm>
            <a:off x="-8472" y="8083"/>
            <a:ext cx="12192000" cy="906317"/>
          </a:xfrm>
          <a:prstGeom prst="rect">
            <a:avLst/>
          </a:pr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93984" y="6229429"/>
            <a:ext cx="2714286" cy="628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563" y="51954"/>
            <a:ext cx="3065318" cy="65839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823948" y="862445"/>
            <a:ext cx="10349563" cy="2431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Academic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Standards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rgbClr val="2F549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0362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955D89-8D2C-F0E5-51BC-A41C771EA317}"/>
              </a:ext>
            </a:extLst>
          </p:cNvPr>
          <p:cNvSpPr/>
          <p:nvPr/>
        </p:nvSpPr>
        <p:spPr>
          <a:xfrm>
            <a:off x="0" y="0"/>
            <a:ext cx="12192000" cy="906317"/>
          </a:xfrm>
          <a:prstGeom prst="rect">
            <a:avLst/>
          </a:pr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E07281E-0276-BEEC-9BAC-3361F1689596}"/>
              </a:ext>
            </a:extLst>
          </p:cNvPr>
          <p:cNvSpPr txBox="1"/>
          <p:nvPr/>
        </p:nvSpPr>
        <p:spPr>
          <a:xfrm>
            <a:off x="327804" y="1016764"/>
            <a:ext cx="1157664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Competencies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Competency is a set of demonstratable characteristics and skills that enable, and improve the efficiency of, performance on a job.  Competencies are not skills, but they are similar to skills.  A competency is an over arching statement on a job description, which is many times not measurable.  Outcomes are measurable, and thus outcomes are used to build a competency.</a:t>
            </a:r>
          </a:p>
          <a:p>
            <a:endParaRPr lang="en-US" sz="2400" b="1" i="0" u="none" strike="noStrike" baseline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Knowledge: </a:t>
            </a:r>
            <a:r>
              <a:rPr lang="en-US" sz="24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 is the theoretical or practical understanding of a subject.  It is important to understand that a student cannot develop skills without first having knowledge.</a:t>
            </a:r>
          </a:p>
          <a:p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Skills: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Skill is the actual performance or demonstration of a technical task.  Skills are the proficiencies developed through training or experience.</a:t>
            </a:r>
          </a:p>
          <a:p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Abilities: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Ability is defined as the capacity to perform.  We are preparing the students to have the ability to transfer their learned skills in an industrial setting.  </a:t>
            </a:r>
          </a:p>
          <a:p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4DB4DA84-32BB-6802-4A44-B2BC55137AF5}"/>
              </a:ext>
            </a:extLst>
          </p:cNvPr>
          <p:cNvSpPr txBox="1"/>
          <p:nvPr/>
        </p:nvSpPr>
        <p:spPr>
          <a:xfrm>
            <a:off x="3206469" y="0"/>
            <a:ext cx="8594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Define the Terms used in the Curriculum:</a:t>
            </a:r>
          </a:p>
        </p:txBody>
      </p:sp>
      <p:pic>
        <p:nvPicPr>
          <p:cNvPr id="2" name="Google Shape;271;g5cbcf68ca2_0_7">
            <a:extLst>
              <a:ext uri="{FF2B5EF4-FFF2-40B4-BE49-F238E27FC236}">
                <a16:creationId xmlns:a16="http://schemas.microsoft.com/office/drawing/2014/main" id="{82555A09-B1E0-FBE0-C2D5-F9EF6F6D62E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10447"/>
            <a:ext cx="3065317" cy="6583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3028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579FF4-7185-2272-F637-6CB758757384}"/>
              </a:ext>
            </a:extLst>
          </p:cNvPr>
          <p:cNvSpPr/>
          <p:nvPr/>
        </p:nvSpPr>
        <p:spPr>
          <a:xfrm>
            <a:off x="-8472" y="8083"/>
            <a:ext cx="12192000" cy="906317"/>
          </a:xfrm>
          <a:prstGeom prst="rect">
            <a:avLst/>
          </a:pr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93984" y="6229429"/>
            <a:ext cx="2714286" cy="628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563" y="51954"/>
            <a:ext cx="3065318" cy="6583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04;g5cbcf68ca2_0_0">
            <a:extLst>
              <a:ext uri="{FF2B5EF4-FFF2-40B4-BE49-F238E27FC236}">
                <a16:creationId xmlns:a16="http://schemas.microsoft.com/office/drawing/2014/main" id="{7BF4EFA1-DCBB-940D-9397-9ABE717393DF}"/>
              </a:ext>
            </a:extLst>
          </p:cNvPr>
          <p:cNvSpPr txBox="1">
            <a:spLocks/>
          </p:cNvSpPr>
          <p:nvPr/>
        </p:nvSpPr>
        <p:spPr>
          <a:xfrm>
            <a:off x="3545746" y="137634"/>
            <a:ext cx="8030903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0070C0"/>
              </a:buClr>
              <a:buSzPts val="4400"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 Description: Electrician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238F02-E859-7E2A-67D1-69668D7FF9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75" y="791973"/>
            <a:ext cx="4943511" cy="60579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55B43D-36DD-33DC-F467-EB3AE79312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8000" y="914400"/>
            <a:ext cx="6704554" cy="28695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C0C68D-5A77-A174-253B-ED6935C41E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5786" y="4690266"/>
            <a:ext cx="9056214" cy="215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28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955D89-8D2C-F0E5-51BC-A41C771EA317}"/>
              </a:ext>
            </a:extLst>
          </p:cNvPr>
          <p:cNvSpPr/>
          <p:nvPr/>
        </p:nvSpPr>
        <p:spPr>
          <a:xfrm>
            <a:off x="0" y="0"/>
            <a:ext cx="12192000" cy="906317"/>
          </a:xfrm>
          <a:prstGeom prst="rect">
            <a:avLst/>
          </a:pr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E07281E-0276-BEEC-9BAC-3361F1689596}"/>
              </a:ext>
            </a:extLst>
          </p:cNvPr>
          <p:cNvSpPr txBox="1"/>
          <p:nvPr/>
        </p:nvSpPr>
        <p:spPr>
          <a:xfrm>
            <a:off x="327804" y="1016764"/>
            <a:ext cx="11576649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Competency: </a:t>
            </a:r>
            <a:r>
              <a:rPr lang="en-US" sz="20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sz="2000" b="0" i="0" u="none" strike="noStrike" baseline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RSLinx</a:t>
            </a:r>
            <a:r>
              <a:rPr lang="en-US" sz="20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establish communications between a computer (with PLC programming software) and Allen Bradley PLCs (L5000, SLC-500, PLC-5 &amp; ML1000).</a:t>
            </a:r>
          </a:p>
          <a:p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 Outcomes: </a:t>
            </a:r>
          </a:p>
          <a:p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Configure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RSLinx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communication with a ControlLogix 5571 controller.</a:t>
            </a:r>
          </a:p>
          <a:p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Identify all the hardware components on a L5571 controller</a:t>
            </a:r>
          </a:p>
          <a:p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Skills Assessment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 an Ethernet driver in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RSLinx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communicate with a 1756-ENET module.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 an Ethernet/IP driver in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RSLinx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communicate with 1756-ENET module.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 a USB driver in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RSLinx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communicate with the controller.</a:t>
            </a:r>
          </a:p>
          <a:p>
            <a:pPr marL="457200" indent="-457200">
              <a:buAutoNum type="arabicPeriod"/>
            </a:pP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 Required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an IP address?  What is a subnet mask?  How does an Ethernet port get an IP address?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determine the IP address of a 1756-ENET module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drill down to a controller from a driver in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RSLinx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use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RSWho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view the drivers and communications within a ControlLogix system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create a driver in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RSLinx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4DB4DA84-32BB-6802-4A44-B2BC55137AF5}"/>
              </a:ext>
            </a:extLst>
          </p:cNvPr>
          <p:cNvSpPr txBox="1"/>
          <p:nvPr/>
        </p:nvSpPr>
        <p:spPr>
          <a:xfrm>
            <a:off x="3206469" y="0"/>
            <a:ext cx="8594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An example of Competencies &amp; Outcomes:</a:t>
            </a:r>
          </a:p>
        </p:txBody>
      </p:sp>
      <p:pic>
        <p:nvPicPr>
          <p:cNvPr id="2" name="Google Shape;271;g5cbcf68ca2_0_7">
            <a:extLst>
              <a:ext uri="{FF2B5EF4-FFF2-40B4-BE49-F238E27FC236}">
                <a16:creationId xmlns:a16="http://schemas.microsoft.com/office/drawing/2014/main" id="{82555A09-B1E0-FBE0-C2D5-F9EF6F6D62E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10447"/>
            <a:ext cx="3065317" cy="6583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4128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E851AA-1223-0796-A819-C265A8B1667B}"/>
              </a:ext>
            </a:extLst>
          </p:cNvPr>
          <p:cNvSpPr/>
          <p:nvPr/>
        </p:nvSpPr>
        <p:spPr>
          <a:xfrm>
            <a:off x="-8472" y="8083"/>
            <a:ext cx="12192000" cy="906317"/>
          </a:xfrm>
          <a:prstGeom prst="rect">
            <a:avLst/>
          </a:pr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5" name="Google Shape;935;g5dca6803bb_0_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93984" y="6229429"/>
            <a:ext cx="2714286" cy="628571"/>
          </a:xfrm>
          <a:prstGeom prst="rect">
            <a:avLst/>
          </a:prstGeom>
          <a:noFill/>
          <a:ln>
            <a:noFill/>
          </a:ln>
        </p:spPr>
      </p:pic>
      <p:sp>
        <p:nvSpPr>
          <p:cNvPr id="937" name="Google Shape;937;g5dca6803bb_0_37"/>
          <p:cNvSpPr txBox="1"/>
          <p:nvPr/>
        </p:nvSpPr>
        <p:spPr>
          <a:xfrm>
            <a:off x="3156916" y="8083"/>
            <a:ext cx="368899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Reverse Design: </a:t>
            </a:r>
            <a:endParaRPr sz="3200" dirty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938" name="Google Shape;938;g5dca6803bb_0_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4571" y="1390065"/>
            <a:ext cx="10122856" cy="5459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85;p1">
            <a:extLst>
              <a:ext uri="{FF2B5EF4-FFF2-40B4-BE49-F238E27FC236}">
                <a16:creationId xmlns:a16="http://schemas.microsoft.com/office/drawing/2014/main" id="{7F789E89-5FC5-FA82-43A4-2A854521639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563" y="51954"/>
            <a:ext cx="3065318" cy="6583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854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7FFEE4-50B4-F983-02B6-3EF84DADAEC9}"/>
              </a:ext>
            </a:extLst>
          </p:cNvPr>
          <p:cNvSpPr/>
          <p:nvPr/>
        </p:nvSpPr>
        <p:spPr>
          <a:xfrm>
            <a:off x="-8472" y="8083"/>
            <a:ext cx="12192000" cy="906317"/>
          </a:xfrm>
          <a:prstGeom prst="rect">
            <a:avLst/>
          </a:pr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93984" y="6229429"/>
            <a:ext cx="2714286" cy="628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563" y="51954"/>
            <a:ext cx="3065318" cy="6583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372;g5cbcf68ca2_0_28">
            <a:extLst>
              <a:ext uri="{FF2B5EF4-FFF2-40B4-BE49-F238E27FC236}">
                <a16:creationId xmlns:a16="http://schemas.microsoft.com/office/drawing/2014/main" id="{746BA60A-FB08-7303-1CD0-43DEB56B56A9}"/>
              </a:ext>
            </a:extLst>
          </p:cNvPr>
          <p:cNvSpPr txBox="1">
            <a:spLocks/>
          </p:cNvSpPr>
          <p:nvPr/>
        </p:nvSpPr>
        <p:spPr>
          <a:xfrm>
            <a:off x="3422450" y="-90950"/>
            <a:ext cx="6704961" cy="8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0070C0"/>
              </a:buClr>
              <a:buSzPts val="4400"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Creating a Development Process</a:t>
            </a:r>
          </a:p>
        </p:txBody>
      </p:sp>
      <p:sp>
        <p:nvSpPr>
          <p:cNvPr id="4" name="Google Shape;381;g5d4ceba970_0_51">
            <a:extLst>
              <a:ext uri="{FF2B5EF4-FFF2-40B4-BE49-F238E27FC236}">
                <a16:creationId xmlns:a16="http://schemas.microsoft.com/office/drawing/2014/main" id="{7D59B96A-2A32-24A4-04B5-C916BE41FEC2}"/>
              </a:ext>
            </a:extLst>
          </p:cNvPr>
          <p:cNvSpPr txBox="1">
            <a:spLocks/>
          </p:cNvSpPr>
          <p:nvPr/>
        </p:nvSpPr>
        <p:spPr>
          <a:xfrm>
            <a:off x="454962" y="1198249"/>
            <a:ext cx="11259709" cy="42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-228600" algn="l">
              <a:lnSpc>
                <a:spcPct val="80000"/>
              </a:lnSpc>
              <a:spcBef>
                <a:spcPts val="0"/>
              </a:spcBef>
              <a:buClr>
                <a:srgbClr val="0070C0"/>
              </a:buClr>
              <a:buSzPts val="3600"/>
              <a:buFont typeface="Arial"/>
              <a:buChar char="•"/>
            </a:pP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 Blueprint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 Blueprint is a document that will hold all the module information for the course: Module descriptions, module outcomes, topics, skills assessments, etc.  The blueprint can be shared with the development team, allowing multiple people to edit the document.</a:t>
            </a:r>
          </a:p>
          <a:p>
            <a:pPr marL="0" indent="0" algn="l">
              <a:lnSpc>
                <a:spcPct val="80000"/>
              </a:lnSpc>
              <a:spcBef>
                <a:spcPts val="0"/>
              </a:spcBef>
              <a:buClr>
                <a:srgbClr val="0070C0"/>
              </a:buClr>
              <a:buSzPts val="3600"/>
            </a:pP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l">
              <a:lnSpc>
                <a:spcPct val="80000"/>
              </a:lnSpc>
              <a:spcBef>
                <a:spcPts val="0"/>
              </a:spcBef>
              <a:buClr>
                <a:srgbClr val="0070C0"/>
              </a:buClr>
              <a:buSzPts val="3600"/>
              <a:buFont typeface="Arial"/>
              <a:buChar char="•"/>
            </a:pP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IND221 Instrumentation and Controls: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course at Northwest State CC in Ohio was converted to a CB/H model in Summer/Fall 2023.</a:t>
            </a:r>
          </a:p>
          <a:p>
            <a:pPr marL="0" indent="0" algn="l">
              <a:lnSpc>
                <a:spcPct val="80000"/>
              </a:lnSpc>
              <a:spcBef>
                <a:spcPts val="0"/>
              </a:spcBef>
              <a:buClr>
                <a:srgbClr val="0070C0"/>
              </a:buClr>
              <a:buSzPts val="3600"/>
            </a:pP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l">
              <a:lnSpc>
                <a:spcPct val="80000"/>
              </a:lnSpc>
              <a:spcBef>
                <a:spcPts val="0"/>
              </a:spcBef>
              <a:buClr>
                <a:srgbClr val="0070C0"/>
              </a:buClr>
              <a:buSzPts val="3600"/>
              <a:buFont typeface="Arial"/>
              <a:buChar char="•"/>
            </a:pP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the Development Process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Electrical Instructor John Mueller was the faculty, we did a course overhaul, with some new lab equipment, and focused on tasks and equipment that is used in the local process industry.</a:t>
            </a:r>
          </a:p>
          <a:p>
            <a:pPr marL="228600" indent="0" algn="l">
              <a:lnSpc>
                <a:spcPct val="80000"/>
              </a:lnSpc>
              <a:buSzPts val="3600"/>
            </a:pPr>
            <a:endParaRPr lang="en-US" sz="3600" dirty="0">
              <a:solidFill>
                <a:srgbClr val="0070C0"/>
              </a:solidFill>
            </a:endParaRPr>
          </a:p>
          <a:p>
            <a:pPr marL="228600" indent="0" algn="l">
              <a:lnSpc>
                <a:spcPct val="80000"/>
              </a:lnSpc>
              <a:buSzPts val="3600"/>
            </a:pPr>
            <a:endParaRPr lang="en-US" sz="3600" dirty="0">
              <a:solidFill>
                <a:srgbClr val="0070C0"/>
              </a:solidFill>
            </a:endParaRPr>
          </a:p>
          <a:p>
            <a:pPr marL="228600" indent="0" algn="l">
              <a:lnSpc>
                <a:spcPct val="80000"/>
              </a:lnSpc>
              <a:buSzPts val="3600"/>
            </a:pP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223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E851AA-1223-0796-A819-C265A8B1667B}"/>
              </a:ext>
            </a:extLst>
          </p:cNvPr>
          <p:cNvSpPr/>
          <p:nvPr/>
        </p:nvSpPr>
        <p:spPr>
          <a:xfrm>
            <a:off x="-8472" y="8083"/>
            <a:ext cx="12192000" cy="906317"/>
          </a:xfrm>
          <a:prstGeom prst="rect">
            <a:avLst/>
          </a:pr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35" name="Google Shape;935;g5dca6803bb_0_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93984" y="6229429"/>
            <a:ext cx="2714286" cy="628571"/>
          </a:xfrm>
          <a:prstGeom prst="rect">
            <a:avLst/>
          </a:prstGeom>
          <a:noFill/>
          <a:ln>
            <a:noFill/>
          </a:ln>
        </p:spPr>
      </p:pic>
      <p:sp>
        <p:nvSpPr>
          <p:cNvPr id="937" name="Google Shape;937;g5dca6803bb_0_37"/>
          <p:cNvSpPr txBox="1"/>
          <p:nvPr/>
        </p:nvSpPr>
        <p:spPr>
          <a:xfrm>
            <a:off x="3156916" y="8083"/>
            <a:ext cx="368899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Learning Thread: </a:t>
            </a:r>
            <a:endParaRPr sz="3200" dirty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4" name="Google Shape;85;p1">
            <a:extLst>
              <a:ext uri="{FF2B5EF4-FFF2-40B4-BE49-F238E27FC236}">
                <a16:creationId xmlns:a16="http://schemas.microsoft.com/office/drawing/2014/main" id="{7F789E89-5FC5-FA82-43A4-2A854521639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563" y="51954"/>
            <a:ext cx="3065318" cy="65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5A89CB-6926-886A-B69C-94E0FE1910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5653" y="1136739"/>
            <a:ext cx="6630812" cy="545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91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465E8A-3E4F-96DC-0AE6-B985F20DE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7453"/>
            <a:ext cx="12192000" cy="56572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9BC10FA-2526-6344-B623-9E8911B27E64}"/>
              </a:ext>
            </a:extLst>
          </p:cNvPr>
          <p:cNvSpPr/>
          <p:nvPr/>
        </p:nvSpPr>
        <p:spPr>
          <a:xfrm>
            <a:off x="-8472" y="8083"/>
            <a:ext cx="12192000" cy="906317"/>
          </a:xfrm>
          <a:prstGeom prst="rect">
            <a:avLst/>
          </a:pr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937;g5dca6803bb_0_37">
            <a:extLst>
              <a:ext uri="{FF2B5EF4-FFF2-40B4-BE49-F238E27FC236}">
                <a16:creationId xmlns:a16="http://schemas.microsoft.com/office/drawing/2014/main" id="{A7290A0D-95E6-0071-6C74-EF33CD3D4302}"/>
              </a:ext>
            </a:extLst>
          </p:cNvPr>
          <p:cNvSpPr txBox="1"/>
          <p:nvPr/>
        </p:nvSpPr>
        <p:spPr>
          <a:xfrm>
            <a:off x="3156915" y="8083"/>
            <a:ext cx="4543597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PLC Course in Canvas: </a:t>
            </a:r>
            <a:endParaRPr sz="3200" dirty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7" name="Google Shape;85;p1">
            <a:extLst>
              <a:ext uri="{FF2B5EF4-FFF2-40B4-BE49-F238E27FC236}">
                <a16:creationId xmlns:a16="http://schemas.microsoft.com/office/drawing/2014/main" id="{B2C9238C-18A0-08D1-53A8-3276BC2BF81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63" y="51954"/>
            <a:ext cx="3065318" cy="6583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5256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BC10FA-2526-6344-B623-9E8911B27E64}"/>
              </a:ext>
            </a:extLst>
          </p:cNvPr>
          <p:cNvSpPr/>
          <p:nvPr/>
        </p:nvSpPr>
        <p:spPr>
          <a:xfrm>
            <a:off x="-8472" y="8083"/>
            <a:ext cx="12192000" cy="906317"/>
          </a:xfrm>
          <a:prstGeom prst="rect">
            <a:avLst/>
          </a:pr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937;g5dca6803bb_0_37">
            <a:extLst>
              <a:ext uri="{FF2B5EF4-FFF2-40B4-BE49-F238E27FC236}">
                <a16:creationId xmlns:a16="http://schemas.microsoft.com/office/drawing/2014/main" id="{A7290A0D-95E6-0071-6C74-EF33CD3D4302}"/>
              </a:ext>
            </a:extLst>
          </p:cNvPr>
          <p:cNvSpPr txBox="1"/>
          <p:nvPr/>
        </p:nvSpPr>
        <p:spPr>
          <a:xfrm>
            <a:off x="3156915" y="8083"/>
            <a:ext cx="4543597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PLC Course in Canvas: </a:t>
            </a:r>
            <a:endParaRPr sz="3200" dirty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7" name="Google Shape;85;p1">
            <a:extLst>
              <a:ext uri="{FF2B5EF4-FFF2-40B4-BE49-F238E27FC236}">
                <a16:creationId xmlns:a16="http://schemas.microsoft.com/office/drawing/2014/main" id="{B2C9238C-18A0-08D1-53A8-3276BC2BF81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563" y="51954"/>
            <a:ext cx="3065318" cy="65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84A8A6-71BF-C1DD-17CD-C0EB5A915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35" y="894562"/>
            <a:ext cx="10794521" cy="591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96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BC10FA-2526-6344-B623-9E8911B27E64}"/>
              </a:ext>
            </a:extLst>
          </p:cNvPr>
          <p:cNvSpPr/>
          <p:nvPr/>
        </p:nvSpPr>
        <p:spPr>
          <a:xfrm>
            <a:off x="-8472" y="8083"/>
            <a:ext cx="12192000" cy="906317"/>
          </a:xfrm>
          <a:prstGeom prst="rect">
            <a:avLst/>
          </a:pr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937;g5dca6803bb_0_37">
            <a:extLst>
              <a:ext uri="{FF2B5EF4-FFF2-40B4-BE49-F238E27FC236}">
                <a16:creationId xmlns:a16="http://schemas.microsoft.com/office/drawing/2014/main" id="{A7290A0D-95E6-0071-6C74-EF33CD3D4302}"/>
              </a:ext>
            </a:extLst>
          </p:cNvPr>
          <p:cNvSpPr txBox="1"/>
          <p:nvPr/>
        </p:nvSpPr>
        <p:spPr>
          <a:xfrm>
            <a:off x="3156915" y="8083"/>
            <a:ext cx="8782043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PLC Course in Canvas (Learning Sequence Sheet): </a:t>
            </a:r>
            <a:endParaRPr sz="3200" dirty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7" name="Google Shape;85;p1">
            <a:extLst>
              <a:ext uri="{FF2B5EF4-FFF2-40B4-BE49-F238E27FC236}">
                <a16:creationId xmlns:a16="http://schemas.microsoft.com/office/drawing/2014/main" id="{B2C9238C-18A0-08D1-53A8-3276BC2BF81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563" y="51954"/>
            <a:ext cx="3065318" cy="658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FB0A69-0278-9212-B941-63EBF8F0B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881" y="914400"/>
            <a:ext cx="5684465" cy="599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53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d7ac9e4d7_0_0"/>
          <p:cNvSpPr txBox="1">
            <a:spLocks noGrp="1"/>
          </p:cNvSpPr>
          <p:nvPr>
            <p:ph type="title"/>
          </p:nvPr>
        </p:nvSpPr>
        <p:spPr>
          <a:xfrm>
            <a:off x="535476" y="1420883"/>
            <a:ext cx="10778100" cy="8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Workshop Materials Available for Download</a:t>
            </a:r>
            <a:r>
              <a:rPr lang="en-US" b="1" dirty="0">
                <a:solidFill>
                  <a:srgbClr val="0070C0"/>
                </a:solidFill>
              </a:rPr>
              <a:t>:</a:t>
            </a:r>
            <a:endParaRPr b="1" dirty="0">
              <a:solidFill>
                <a:srgbClr val="0070C0"/>
              </a:solidFill>
            </a:endParaRPr>
          </a:p>
        </p:txBody>
      </p:sp>
      <p:pic>
        <p:nvPicPr>
          <p:cNvPr id="101" name="Google Shape;101;g5d7ac9e4d7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93984" y="6229429"/>
            <a:ext cx="2714286" cy="628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5d7ac9e4d7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563" y="51954"/>
            <a:ext cx="3065317" cy="6583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B271B4E-1710-8B3B-DE28-435C78177E93}"/>
              </a:ext>
            </a:extLst>
          </p:cNvPr>
          <p:cNvSpPr/>
          <p:nvPr/>
        </p:nvSpPr>
        <p:spPr>
          <a:xfrm>
            <a:off x="-8472" y="8083"/>
            <a:ext cx="12192000" cy="906317"/>
          </a:xfrm>
          <a:prstGeom prst="rect">
            <a:avLst/>
          </a:pr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99;g5d7ac9e4d7_0_0">
            <a:extLst>
              <a:ext uri="{FF2B5EF4-FFF2-40B4-BE49-F238E27FC236}">
                <a16:creationId xmlns:a16="http://schemas.microsoft.com/office/drawing/2014/main" id="{EE7B78E4-A02B-8E3D-AB1C-5901E243EB49}"/>
              </a:ext>
            </a:extLst>
          </p:cNvPr>
          <p:cNvSpPr txBox="1">
            <a:spLocks/>
          </p:cNvSpPr>
          <p:nvPr/>
        </p:nvSpPr>
        <p:spPr>
          <a:xfrm>
            <a:off x="2318268" y="3170786"/>
            <a:ext cx="7751633" cy="8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70C0"/>
              </a:buClr>
              <a:buSzPts val="4400"/>
            </a:pP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https://ate.is/Scaling_CBE</a:t>
            </a:r>
          </a:p>
        </p:txBody>
      </p:sp>
    </p:spTree>
    <p:extLst>
      <p:ext uri="{BB962C8B-B14F-4D97-AF65-F5344CB8AC3E}">
        <p14:creationId xmlns:p14="http://schemas.microsoft.com/office/powerpoint/2010/main" val="144162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7FFEE4-50B4-F983-02B6-3EF84DADAEC9}"/>
              </a:ext>
            </a:extLst>
          </p:cNvPr>
          <p:cNvSpPr/>
          <p:nvPr/>
        </p:nvSpPr>
        <p:spPr>
          <a:xfrm>
            <a:off x="-8472" y="8083"/>
            <a:ext cx="12192000" cy="906317"/>
          </a:xfrm>
          <a:prstGeom prst="rect">
            <a:avLst/>
          </a:pr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93984" y="6229429"/>
            <a:ext cx="2714286" cy="628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563" y="51954"/>
            <a:ext cx="3065318" cy="65839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823948" y="862445"/>
            <a:ext cx="10349563" cy="427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To Get Started?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Choose 1 course to start with such as: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Industrial Control Systems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rgbClr val="2F549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45127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579FF4-7185-2272-F637-6CB758757384}"/>
              </a:ext>
            </a:extLst>
          </p:cNvPr>
          <p:cNvSpPr/>
          <p:nvPr/>
        </p:nvSpPr>
        <p:spPr>
          <a:xfrm>
            <a:off x="-8472" y="8083"/>
            <a:ext cx="12192000" cy="906317"/>
          </a:xfrm>
          <a:prstGeom prst="rect">
            <a:avLst/>
          </a:pr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93984" y="6229429"/>
            <a:ext cx="2714286" cy="628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563" y="51954"/>
            <a:ext cx="3065318" cy="65839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823948" y="862445"/>
            <a:ext cx="10349563" cy="150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Project Planning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rgbClr val="2F549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73574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955D89-8D2C-F0E5-51BC-A41C771EA317}"/>
              </a:ext>
            </a:extLst>
          </p:cNvPr>
          <p:cNvSpPr/>
          <p:nvPr/>
        </p:nvSpPr>
        <p:spPr>
          <a:xfrm>
            <a:off x="0" y="0"/>
            <a:ext cx="12192000" cy="906317"/>
          </a:xfrm>
          <a:prstGeom prst="rect">
            <a:avLst/>
          </a:pr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E07281E-0276-BEEC-9BAC-3361F1689596}"/>
              </a:ext>
            </a:extLst>
          </p:cNvPr>
          <p:cNvSpPr txBox="1"/>
          <p:nvPr/>
        </p:nvSpPr>
        <p:spPr>
          <a:xfrm>
            <a:off x="327804" y="1016764"/>
            <a:ext cx="1157664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Microsite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ATE Central offers every project their own microsite that is a multi-purpose website.  Store common information for your team and share documents with internal and external constituents.</a:t>
            </a:r>
          </a:p>
          <a:p>
            <a:endParaRPr lang="en-US" sz="2400" b="1" i="0" u="none" strike="noStrike" baseline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 a development shell for each course in Canvas: </a:t>
            </a:r>
            <a:r>
              <a:rPr lang="en-US" sz="24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the grant team all added as Instructors to each course.  Development will start for one course, once the format is created, can be imported to the other shells.</a:t>
            </a:r>
          </a:p>
          <a:p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 what student support material is needed in Canvas: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Most colleges add links and documents to each course that will inform the student of the college services available to them. </a:t>
            </a:r>
          </a:p>
          <a:p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 Snagit/Camtasia bundle from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Techsmith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Instructors should all have at least Snagit, Word and PPT, to develop their basic materials: (labs, assessments, etc.)</a:t>
            </a:r>
          </a:p>
          <a:p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4DB4DA84-32BB-6802-4A44-B2BC55137AF5}"/>
              </a:ext>
            </a:extLst>
          </p:cNvPr>
          <p:cNvSpPr txBox="1"/>
          <p:nvPr/>
        </p:nvSpPr>
        <p:spPr>
          <a:xfrm>
            <a:off x="3206469" y="0"/>
            <a:ext cx="8594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Some things that should be done right away:</a:t>
            </a:r>
          </a:p>
        </p:txBody>
      </p:sp>
      <p:pic>
        <p:nvPicPr>
          <p:cNvPr id="2" name="Google Shape;271;g5cbcf68ca2_0_7">
            <a:extLst>
              <a:ext uri="{FF2B5EF4-FFF2-40B4-BE49-F238E27FC236}">
                <a16:creationId xmlns:a16="http://schemas.microsoft.com/office/drawing/2014/main" id="{82555A09-B1E0-FBE0-C2D5-F9EF6F6D62E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10447"/>
            <a:ext cx="3065317" cy="6583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2759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955D89-8D2C-F0E5-51BC-A41C771EA317}"/>
              </a:ext>
            </a:extLst>
          </p:cNvPr>
          <p:cNvSpPr/>
          <p:nvPr/>
        </p:nvSpPr>
        <p:spPr>
          <a:xfrm>
            <a:off x="0" y="0"/>
            <a:ext cx="12192000" cy="906317"/>
          </a:xfrm>
          <a:prstGeom prst="rect">
            <a:avLst/>
          </a:pr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E07281E-0276-BEEC-9BAC-3361F1689596}"/>
              </a:ext>
            </a:extLst>
          </p:cNvPr>
          <p:cNvSpPr txBox="1"/>
          <p:nvPr/>
        </p:nvSpPr>
        <p:spPr>
          <a:xfrm>
            <a:off x="327804" y="1016764"/>
            <a:ext cx="1157664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Cloud storage for sharing files between Arkansas and Ohio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There could be large files we need to share such as videos, which may be too large to email.  Easier to drop them into a shared folder.  Google Drive is a good option.</a:t>
            </a:r>
          </a:p>
          <a:p>
            <a:endParaRPr lang="en-US" sz="2400" b="1" i="0" u="none" strike="noStrike" baseline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 how to handle videos in Canvas: </a:t>
            </a:r>
            <a:r>
              <a:rPr lang="en-US" sz="24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the college want videos stored within Canvas, or on YouTube linked to Canvas?  If YouTube, IT should create a managed channel for the project.  Determine who will be uploading the videos.</a:t>
            </a:r>
          </a:p>
          <a:p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 what training will need to occur to keep the project moving: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Schedule the training as needed.  Examples are: OER (finding, remixing, reusing), Using PPT for graphics, Creating videos in Canvas Studio and producing them, creating simulations, etc.</a:t>
            </a:r>
          </a:p>
          <a:p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track tasks (progress) in the project, and who does this?: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could start with an Excel spreadsheet, or Google Sheets, or a commercial like Wrike or Trello.</a:t>
            </a:r>
          </a:p>
          <a:p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4DB4DA84-32BB-6802-4A44-B2BC55137AF5}"/>
              </a:ext>
            </a:extLst>
          </p:cNvPr>
          <p:cNvSpPr txBox="1"/>
          <p:nvPr/>
        </p:nvSpPr>
        <p:spPr>
          <a:xfrm>
            <a:off x="3206469" y="0"/>
            <a:ext cx="8594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More Planning:</a:t>
            </a:r>
          </a:p>
        </p:txBody>
      </p:sp>
      <p:pic>
        <p:nvPicPr>
          <p:cNvPr id="2" name="Google Shape;271;g5cbcf68ca2_0_7">
            <a:extLst>
              <a:ext uri="{FF2B5EF4-FFF2-40B4-BE49-F238E27FC236}">
                <a16:creationId xmlns:a16="http://schemas.microsoft.com/office/drawing/2014/main" id="{82555A09-B1E0-FBE0-C2D5-F9EF6F6D62E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10447"/>
            <a:ext cx="3065317" cy="6583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24125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955D89-8D2C-F0E5-51BC-A41C771EA317}"/>
              </a:ext>
            </a:extLst>
          </p:cNvPr>
          <p:cNvSpPr/>
          <p:nvPr/>
        </p:nvSpPr>
        <p:spPr>
          <a:xfrm>
            <a:off x="0" y="0"/>
            <a:ext cx="12192000" cy="906317"/>
          </a:xfrm>
          <a:prstGeom prst="rect">
            <a:avLst/>
          </a:pr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E07281E-0276-BEEC-9BAC-3361F1689596}"/>
              </a:ext>
            </a:extLst>
          </p:cNvPr>
          <p:cNvSpPr txBox="1"/>
          <p:nvPr/>
        </p:nvSpPr>
        <p:spPr>
          <a:xfrm>
            <a:off x="327804" y="1016764"/>
            <a:ext cx="1157664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 2-3 Industry SMEs that information can be vetted through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These resources are critical.  Initially they will review the topic list and the skills assessments.  Former graduates are great, if they have 3-5 years of experience.</a:t>
            </a:r>
          </a:p>
          <a:p>
            <a:endParaRPr lang="en-US" sz="2400" b="1" i="0" u="none" strike="noStrike" baseline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 some timelines up for targets: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example would be Industrial Control Systems developed by July 15</a:t>
            </a:r>
            <a:r>
              <a:rPr lang="en-US" sz="24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The next 2 courses by December 2024. 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target date is critical in a project.</a:t>
            </a:r>
            <a:endParaRPr lang="en-US" sz="2400" b="0" i="0" u="none" strike="noStrike" baseline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 who will produce the videos and post in Canvas: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Faculty will still create their own videos but may not have the time to produce them and post them.</a:t>
            </a:r>
          </a:p>
          <a:p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will students be oriented into this new model: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will take time and will consist of multiple tasks.  I use Intro videos in the first few modules so student know what they must do.  An in-person orientation and possibly an explanation with a quiz, to make sure they understand.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4DB4DA84-32BB-6802-4A44-B2BC55137AF5}"/>
              </a:ext>
            </a:extLst>
          </p:cNvPr>
          <p:cNvSpPr txBox="1"/>
          <p:nvPr/>
        </p:nvSpPr>
        <p:spPr>
          <a:xfrm>
            <a:off x="3206469" y="0"/>
            <a:ext cx="8594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More Planning:</a:t>
            </a:r>
          </a:p>
        </p:txBody>
      </p:sp>
      <p:pic>
        <p:nvPicPr>
          <p:cNvPr id="2" name="Google Shape;271;g5cbcf68ca2_0_7">
            <a:extLst>
              <a:ext uri="{FF2B5EF4-FFF2-40B4-BE49-F238E27FC236}">
                <a16:creationId xmlns:a16="http://schemas.microsoft.com/office/drawing/2014/main" id="{82555A09-B1E0-FBE0-C2D5-F9EF6F6D62E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10447"/>
            <a:ext cx="3065317" cy="6583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108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579FF4-7185-2272-F637-6CB758757384}"/>
              </a:ext>
            </a:extLst>
          </p:cNvPr>
          <p:cNvSpPr/>
          <p:nvPr/>
        </p:nvSpPr>
        <p:spPr>
          <a:xfrm>
            <a:off x="-8472" y="8083"/>
            <a:ext cx="12192000" cy="906317"/>
          </a:xfrm>
          <a:prstGeom prst="rect">
            <a:avLst/>
          </a:pr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93984" y="6229429"/>
            <a:ext cx="2714286" cy="628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563" y="51954"/>
            <a:ext cx="3065318" cy="65839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823948" y="862445"/>
            <a:ext cx="10349563" cy="150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Curriculum Development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rgbClr val="2F549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752352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955D89-8D2C-F0E5-51BC-A41C771EA317}"/>
              </a:ext>
            </a:extLst>
          </p:cNvPr>
          <p:cNvSpPr/>
          <p:nvPr/>
        </p:nvSpPr>
        <p:spPr>
          <a:xfrm>
            <a:off x="0" y="0"/>
            <a:ext cx="12192000" cy="906317"/>
          </a:xfrm>
          <a:prstGeom prst="rect">
            <a:avLst/>
          </a:pr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E07281E-0276-BEEC-9BAC-3361F1689596}"/>
              </a:ext>
            </a:extLst>
          </p:cNvPr>
          <p:cNvSpPr txBox="1"/>
          <p:nvPr/>
        </p:nvSpPr>
        <p:spPr>
          <a:xfrm>
            <a:off x="327804" y="1016764"/>
            <a:ext cx="1157664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 the course and the development team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I will recommend we start with Industrial Control Systems, and John, Roger and Tom (more can be added) will focus on the development.</a:t>
            </a:r>
          </a:p>
          <a:p>
            <a:endParaRPr lang="en-US" sz="2400" b="1" i="0" u="none" strike="noStrike" baseline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will be the minimum in each module: </a:t>
            </a:r>
            <a:r>
              <a:rPr lang="en-US" sz="24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1-2 lab exercises, 20-25 question knowledge assessment, module description and outcomes, skills assessment (every 2 modules), instructional material may vary: vendor manuals, videos, PPT/PDF, OER, etc.</a:t>
            </a:r>
          </a:p>
          <a:p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a textbook be used or OER &amp; developed materials: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If there is a great textbook, use it, but many books are written by educators, not practitioners.  Many colleges have moved to OER materials and modify them to fit their needs.</a:t>
            </a:r>
          </a:p>
          <a:p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Automation Studio used in any courses: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Automation Studio is used for virtual simulations, then build a strategy on what courses it will be used in, who will develop the simulations, and what training will be needed.</a:t>
            </a:r>
          </a:p>
          <a:p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4DB4DA84-32BB-6802-4A44-B2BC55137AF5}"/>
              </a:ext>
            </a:extLst>
          </p:cNvPr>
          <p:cNvSpPr txBox="1"/>
          <p:nvPr/>
        </p:nvSpPr>
        <p:spPr>
          <a:xfrm>
            <a:off x="3206469" y="110447"/>
            <a:ext cx="8594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Development Planning:</a:t>
            </a:r>
          </a:p>
        </p:txBody>
      </p:sp>
      <p:pic>
        <p:nvPicPr>
          <p:cNvPr id="2" name="Google Shape;271;g5cbcf68ca2_0_7">
            <a:extLst>
              <a:ext uri="{FF2B5EF4-FFF2-40B4-BE49-F238E27FC236}">
                <a16:creationId xmlns:a16="http://schemas.microsoft.com/office/drawing/2014/main" id="{82555A09-B1E0-FBE0-C2D5-F9EF6F6D62E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10447"/>
            <a:ext cx="3065317" cy="6583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60636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955D89-8D2C-F0E5-51BC-A41C771EA317}"/>
              </a:ext>
            </a:extLst>
          </p:cNvPr>
          <p:cNvSpPr/>
          <p:nvPr/>
        </p:nvSpPr>
        <p:spPr>
          <a:xfrm>
            <a:off x="0" y="0"/>
            <a:ext cx="12192000" cy="906317"/>
          </a:xfrm>
          <a:prstGeom prst="rect">
            <a:avLst/>
          </a:pr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E07281E-0276-BEEC-9BAC-3361F1689596}"/>
              </a:ext>
            </a:extLst>
          </p:cNvPr>
          <p:cNvSpPr txBox="1"/>
          <p:nvPr/>
        </p:nvSpPr>
        <p:spPr>
          <a:xfrm>
            <a:off x="307675" y="856357"/>
            <a:ext cx="1157664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 to start with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Look at existing course materials from other colleges to see how they structured their courses.  I sent John the PLC course info for our college, as well as another Ohio college who is working on an ATE project converting PLC courses.</a:t>
            </a:r>
          </a:p>
          <a:p>
            <a:endParaRPr lang="en-US" sz="2400" b="1" i="0" u="none" strike="noStrike" baseline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Divide the course into 8 modules and list topics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 modules is the most common number for a competency-based/hybrid type of course, at multiple colleges.</a:t>
            </a:r>
          </a:p>
          <a:p>
            <a:endParaRPr lang="en-US" sz="2400" b="1" i="0" u="none" strike="noStrike" baseline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hands-on skills in each module: </a:t>
            </a:r>
            <a:r>
              <a:rPr lang="en-US" sz="24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hands-on activities will the students be doing based on your lab equipment, or future lab equipment.</a:t>
            </a:r>
          </a:p>
          <a:p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 the Skills Assessment: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What should the students be able to do at the end of the course.  Keep in mind that these need to align to tasks they will perform in industry.</a:t>
            </a:r>
          </a:p>
          <a:p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 the module outcomes: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of my outcomes are built after the skills assessment.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4DB4DA84-32BB-6802-4A44-B2BC55137AF5}"/>
              </a:ext>
            </a:extLst>
          </p:cNvPr>
          <p:cNvSpPr txBox="1"/>
          <p:nvPr/>
        </p:nvSpPr>
        <p:spPr>
          <a:xfrm>
            <a:off x="3206469" y="110447"/>
            <a:ext cx="8594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Development Planning cont.:</a:t>
            </a:r>
          </a:p>
        </p:txBody>
      </p:sp>
      <p:pic>
        <p:nvPicPr>
          <p:cNvPr id="2" name="Google Shape;271;g5cbcf68ca2_0_7">
            <a:extLst>
              <a:ext uri="{FF2B5EF4-FFF2-40B4-BE49-F238E27FC236}">
                <a16:creationId xmlns:a16="http://schemas.microsoft.com/office/drawing/2014/main" id="{82555A09-B1E0-FBE0-C2D5-F9EF6F6D62E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10447"/>
            <a:ext cx="3065317" cy="6583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22946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579FF4-7185-2272-F637-6CB758757384}"/>
              </a:ext>
            </a:extLst>
          </p:cNvPr>
          <p:cNvSpPr/>
          <p:nvPr/>
        </p:nvSpPr>
        <p:spPr>
          <a:xfrm>
            <a:off x="-8472" y="8083"/>
            <a:ext cx="12192000" cy="906317"/>
          </a:xfrm>
          <a:prstGeom prst="rect">
            <a:avLst/>
          </a:pr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93984" y="6229429"/>
            <a:ext cx="2714286" cy="628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563" y="51954"/>
            <a:ext cx="3065318" cy="65839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471577" y="862445"/>
            <a:ext cx="11197087" cy="150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Getting Started with Development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rgbClr val="2F549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121358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955D89-8D2C-F0E5-51BC-A41C771EA317}"/>
              </a:ext>
            </a:extLst>
          </p:cNvPr>
          <p:cNvSpPr/>
          <p:nvPr/>
        </p:nvSpPr>
        <p:spPr>
          <a:xfrm>
            <a:off x="0" y="0"/>
            <a:ext cx="12192000" cy="906317"/>
          </a:xfrm>
          <a:prstGeom prst="rect">
            <a:avLst/>
          </a:pr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E07281E-0276-BEEC-9BAC-3361F1689596}"/>
              </a:ext>
            </a:extLst>
          </p:cNvPr>
          <p:cNvSpPr txBox="1"/>
          <p:nvPr/>
        </p:nvSpPr>
        <p:spPr>
          <a:xfrm>
            <a:off x="327804" y="1016764"/>
            <a:ext cx="1157664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Divide the course into 8 modules and list topics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There could be large files we need to share such as videos, which may be too large to email.  Easier to drop them into a shared folder.  We use Google Docs.</a:t>
            </a:r>
          </a:p>
          <a:p>
            <a:endParaRPr lang="en-US" sz="2400" b="1" i="0" u="none" strike="noStrike" baseline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hands-on skills in each module: </a:t>
            </a:r>
            <a:r>
              <a:rPr lang="en-US" sz="24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1-2 lab exercises, 20-25 question knowledge assessment, module description and outcomes, skills assessment (every 2 modules), instructional material may vary: vendor manuals, videos, PPT/PDF, OER, etc.</a:t>
            </a:r>
          </a:p>
          <a:p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 the Skills Assessment: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These will be based on the industry needs, as well as what equipment you have available.</a:t>
            </a:r>
          </a:p>
          <a:p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 the module outcomes: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 outcomes will be based on the skills assessments and the knowledge required to master these skills.</a:t>
            </a:r>
          </a:p>
          <a:p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4DB4DA84-32BB-6802-4A44-B2BC55137AF5}"/>
              </a:ext>
            </a:extLst>
          </p:cNvPr>
          <p:cNvSpPr txBox="1"/>
          <p:nvPr/>
        </p:nvSpPr>
        <p:spPr>
          <a:xfrm>
            <a:off x="3206469" y="110447"/>
            <a:ext cx="8594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Development Planning:</a:t>
            </a:r>
          </a:p>
        </p:txBody>
      </p:sp>
      <p:pic>
        <p:nvPicPr>
          <p:cNvPr id="2" name="Google Shape;271;g5cbcf68ca2_0_7">
            <a:extLst>
              <a:ext uri="{FF2B5EF4-FFF2-40B4-BE49-F238E27FC236}">
                <a16:creationId xmlns:a16="http://schemas.microsoft.com/office/drawing/2014/main" id="{82555A09-B1E0-FBE0-C2D5-F9EF6F6D62E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10447"/>
            <a:ext cx="3065317" cy="6583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4683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D5BC875-8DD9-4505-A55C-99AD9897C7C9}"/>
              </a:ext>
            </a:extLst>
          </p:cNvPr>
          <p:cNvSpPr/>
          <p:nvPr/>
        </p:nvSpPr>
        <p:spPr>
          <a:xfrm>
            <a:off x="-8472" y="8083"/>
            <a:ext cx="12192000" cy="1148999"/>
          </a:xfrm>
          <a:prstGeom prst="rect">
            <a:avLst/>
          </a:pr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3984" y="6229429"/>
            <a:ext cx="2714286" cy="6285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261A07-EE4F-44D1-88BB-2158B23FC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3025" y="1157082"/>
            <a:ext cx="6624348" cy="56716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D4C14D-3B31-4B07-84C3-EA3B6F04B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041"/>
            <a:ext cx="1386672" cy="1187245"/>
          </a:xfrm>
          <a:prstGeom prst="rect">
            <a:avLst/>
          </a:prstGeom>
        </p:spPr>
      </p:pic>
      <p:sp>
        <p:nvSpPr>
          <p:cNvPr id="7" name="Google Shape;91;p2">
            <a:extLst>
              <a:ext uri="{FF2B5EF4-FFF2-40B4-BE49-F238E27FC236}">
                <a16:creationId xmlns:a16="http://schemas.microsoft.com/office/drawing/2014/main" id="{F9484EBE-2062-474B-A0CE-20578E1387EA}"/>
              </a:ext>
            </a:extLst>
          </p:cNvPr>
          <p:cNvSpPr txBox="1">
            <a:spLocks/>
          </p:cNvSpPr>
          <p:nvPr/>
        </p:nvSpPr>
        <p:spPr>
          <a:xfrm>
            <a:off x="1719943" y="131058"/>
            <a:ext cx="10247086" cy="80125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buClr>
                <a:srgbClr val="0070C0"/>
              </a:buClr>
              <a:buSzPts val="4400"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Instructional Elements to Improve Technical Courses</a:t>
            </a:r>
          </a:p>
        </p:txBody>
      </p:sp>
    </p:spTree>
    <p:extLst>
      <p:ext uri="{BB962C8B-B14F-4D97-AF65-F5344CB8AC3E}">
        <p14:creationId xmlns:p14="http://schemas.microsoft.com/office/powerpoint/2010/main" val="23914796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3" name="Google Shape;94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93984" y="6229429"/>
            <a:ext cx="2714286" cy="628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4" name="Google Shape;944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563" y="51954"/>
            <a:ext cx="3065318" cy="658396"/>
          </a:xfrm>
          <a:prstGeom prst="rect">
            <a:avLst/>
          </a:prstGeom>
          <a:noFill/>
          <a:ln>
            <a:noFill/>
          </a:ln>
        </p:spPr>
      </p:pic>
      <p:sp>
        <p:nvSpPr>
          <p:cNvPr id="945" name="Google Shape;945;p21"/>
          <p:cNvSpPr txBox="1"/>
          <p:nvPr/>
        </p:nvSpPr>
        <p:spPr>
          <a:xfrm>
            <a:off x="1682045" y="2020712"/>
            <a:ext cx="888730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End of the Presentation</a:t>
            </a:r>
            <a:endParaRPr sz="60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1FAED4-1598-A73F-B145-1F9FFDF96C52}"/>
              </a:ext>
            </a:extLst>
          </p:cNvPr>
          <p:cNvSpPr/>
          <p:nvPr/>
        </p:nvSpPr>
        <p:spPr>
          <a:xfrm>
            <a:off x="-8472" y="-37924"/>
            <a:ext cx="12192000" cy="906317"/>
          </a:xfrm>
          <a:prstGeom prst="rect">
            <a:avLst/>
          </a:pr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93984" y="6229429"/>
            <a:ext cx="2714286" cy="628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563" y="51954"/>
            <a:ext cx="3065318" cy="65839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823948" y="862445"/>
            <a:ext cx="10349563" cy="427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we need to discuss your annual report story?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6000" dirty="0">
              <a:solidFill>
                <a:srgbClr val="2F549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err="1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NorthArk</a:t>
            </a:r>
            <a:r>
              <a:rPr lang="en-US" sz="6000" dirty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has a great story!</a:t>
            </a:r>
            <a:endParaRPr sz="6000" dirty="0">
              <a:solidFill>
                <a:srgbClr val="2F549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rgbClr val="2F549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243FAA-569F-6686-A9F8-CB32E352828F}"/>
              </a:ext>
            </a:extLst>
          </p:cNvPr>
          <p:cNvSpPr/>
          <p:nvPr/>
        </p:nvSpPr>
        <p:spPr>
          <a:xfrm>
            <a:off x="0" y="-13514"/>
            <a:ext cx="12192000" cy="906317"/>
          </a:xfrm>
          <a:prstGeom prst="rect">
            <a:avLst/>
          </a:pr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89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108329-F29D-42A8-1CDB-2303AC393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72" y="11516"/>
            <a:ext cx="8311650" cy="68464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13D6D5-B6DD-F35B-0C7D-30DFFE2041C4}"/>
              </a:ext>
            </a:extLst>
          </p:cNvPr>
          <p:cNvSpPr txBox="1"/>
          <p:nvPr/>
        </p:nvSpPr>
        <p:spPr>
          <a:xfrm>
            <a:off x="8850702" y="490433"/>
            <a:ext cx="3197524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Two-year colleges are great at teaching separate technologies (silos of technology).</a:t>
            </a:r>
          </a:p>
          <a:p>
            <a:pPr marR="0" algn="l" rtl="0"/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l" rtl="0"/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then go to industry and have to work on machines that have 4-6 technologies on them and they are all integrated together into a system.</a:t>
            </a:r>
          </a:p>
          <a:p>
            <a:pPr marR="0" algn="l" rtl="0"/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l" rtl="0"/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need to implement as many technologies into our courses that we can, in an effort to better prepare our students.</a:t>
            </a:r>
          </a:p>
        </p:txBody>
      </p:sp>
    </p:spTree>
    <p:extLst>
      <p:ext uri="{BB962C8B-B14F-4D97-AF65-F5344CB8AC3E}">
        <p14:creationId xmlns:p14="http://schemas.microsoft.com/office/powerpoint/2010/main" val="1969613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63" y="51954"/>
            <a:ext cx="3065318" cy="6583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C243FAA-569F-6686-A9F8-CB32E352828F}"/>
              </a:ext>
            </a:extLst>
          </p:cNvPr>
          <p:cNvSpPr/>
          <p:nvPr/>
        </p:nvSpPr>
        <p:spPr>
          <a:xfrm>
            <a:off x="0" y="-13514"/>
            <a:ext cx="12192000" cy="906317"/>
          </a:xfrm>
          <a:prstGeom prst="rect">
            <a:avLst/>
          </a:pr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ABD9326-20D4-22CE-3C26-10E67F954564}"/>
              </a:ext>
            </a:extLst>
          </p:cNvPr>
          <p:cNvCxnSpPr>
            <a:cxnSpLocks/>
          </p:cNvCxnSpPr>
          <p:nvPr/>
        </p:nvCxnSpPr>
        <p:spPr>
          <a:xfrm flipH="1">
            <a:off x="3004457" y="2656683"/>
            <a:ext cx="1058091" cy="121345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D3620F6-56CE-C839-0857-238CC38FE95F}"/>
              </a:ext>
            </a:extLst>
          </p:cNvPr>
          <p:cNvCxnSpPr>
            <a:cxnSpLocks/>
          </p:cNvCxnSpPr>
          <p:nvPr/>
        </p:nvCxnSpPr>
        <p:spPr>
          <a:xfrm>
            <a:off x="4062548" y="2661818"/>
            <a:ext cx="1031966" cy="120831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28B22A4-989C-03E3-3C76-04AA790E0DB7}"/>
              </a:ext>
            </a:extLst>
          </p:cNvPr>
          <p:cNvSpPr txBox="1"/>
          <p:nvPr/>
        </p:nvSpPr>
        <p:spPr>
          <a:xfrm>
            <a:off x="2401932" y="2292393"/>
            <a:ext cx="36527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cap="none" dirty="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Industrial Control Systems</a:t>
            </a:r>
            <a:endParaRPr lang="en-US" sz="24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58790A7-302E-459A-C014-9C9E0552DF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2981" y="534048"/>
            <a:ext cx="1954387" cy="183724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7E2C79C-B058-91AD-38FB-FE1117F38C35}"/>
              </a:ext>
            </a:extLst>
          </p:cNvPr>
          <p:cNvSpPr txBox="1"/>
          <p:nvPr/>
        </p:nvSpPr>
        <p:spPr>
          <a:xfrm>
            <a:off x="-420462" y="3693856"/>
            <a:ext cx="365270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2F5496"/>
                </a:solidFill>
                <a:latin typeface="Times New Roman"/>
                <a:cs typeface="Times New Roman"/>
                <a:sym typeface="Times New Roman"/>
              </a:rPr>
              <a:t>Lecture</a:t>
            </a:r>
          </a:p>
          <a:p>
            <a:pPr algn="ctr"/>
            <a:r>
              <a:rPr lang="en-US" sz="2800" dirty="0">
                <a:solidFill>
                  <a:srgbClr val="2F5496"/>
                </a:solidFill>
                <a:latin typeface="Times New Roman"/>
                <a:cs typeface="Times New Roman"/>
                <a:sym typeface="Times New Roman"/>
              </a:rPr>
              <a:t>Moved to Canvas</a:t>
            </a:r>
          </a:p>
          <a:p>
            <a:pPr algn="ctr"/>
            <a:r>
              <a:rPr lang="en-US" sz="2800" dirty="0">
                <a:solidFill>
                  <a:srgbClr val="2F5496"/>
                </a:solidFill>
                <a:latin typeface="Times New Roman"/>
                <a:cs typeface="Times New Roman"/>
                <a:sym typeface="Times New Roman"/>
              </a:rPr>
              <a:t>Build </a:t>
            </a:r>
            <a:r>
              <a:rPr lang="en-US" sz="2800" b="1" dirty="0">
                <a:solidFill>
                  <a:srgbClr val="2F5496"/>
                </a:solidFill>
                <a:latin typeface="Times New Roman"/>
                <a:cs typeface="Times New Roman"/>
                <a:sym typeface="Times New Roman"/>
              </a:rPr>
              <a:t>K</a:t>
            </a:r>
            <a:r>
              <a:rPr lang="en-US" sz="2800" dirty="0">
                <a:solidFill>
                  <a:srgbClr val="2F5496"/>
                </a:solidFill>
                <a:latin typeface="Times New Roman"/>
                <a:cs typeface="Times New Roman"/>
                <a:sym typeface="Times New Roman"/>
              </a:rPr>
              <a:t>nowledge</a:t>
            </a:r>
            <a:endParaRPr lang="en-US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5F5C54-29E4-CCE4-85B2-C991D5F449FD}"/>
              </a:ext>
            </a:extLst>
          </p:cNvPr>
          <p:cNvSpPr txBox="1"/>
          <p:nvPr/>
        </p:nvSpPr>
        <p:spPr>
          <a:xfrm>
            <a:off x="4326254" y="3717237"/>
            <a:ext cx="365270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2F5496"/>
                </a:solidFill>
                <a:latin typeface="Times New Roman"/>
                <a:cs typeface="Times New Roman"/>
                <a:sym typeface="Times New Roman"/>
              </a:rPr>
              <a:t>Lab</a:t>
            </a:r>
          </a:p>
          <a:p>
            <a:pPr algn="ctr"/>
            <a:r>
              <a:rPr lang="en-US" sz="2800" dirty="0">
                <a:solidFill>
                  <a:srgbClr val="2F5496"/>
                </a:solidFill>
                <a:latin typeface="Times New Roman"/>
                <a:cs typeface="Times New Roman"/>
                <a:sym typeface="Times New Roman"/>
              </a:rPr>
              <a:t>Develop Skills</a:t>
            </a:r>
          </a:p>
          <a:p>
            <a:pPr algn="ctr"/>
            <a:r>
              <a:rPr lang="en-US" sz="2800" b="1" dirty="0">
                <a:solidFill>
                  <a:srgbClr val="2F5496"/>
                </a:solidFill>
                <a:latin typeface="Times New Roman"/>
                <a:cs typeface="Times New Roman"/>
                <a:sym typeface="Times New Roman"/>
              </a:rPr>
              <a:t>S</a:t>
            </a:r>
            <a:r>
              <a:rPr lang="en-US" sz="2800" dirty="0">
                <a:solidFill>
                  <a:srgbClr val="2F5496"/>
                </a:solidFill>
                <a:latin typeface="Times New Roman"/>
                <a:cs typeface="Times New Roman"/>
                <a:sym typeface="Times New Roman"/>
              </a:rPr>
              <a:t>kills Assessment</a:t>
            </a:r>
            <a:endParaRPr lang="en-US" sz="2800" dirty="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71ACDE70-BFBF-317F-0601-797755F0493F}"/>
              </a:ext>
            </a:extLst>
          </p:cNvPr>
          <p:cNvSpPr/>
          <p:nvPr/>
        </p:nvSpPr>
        <p:spPr>
          <a:xfrm>
            <a:off x="7641772" y="4333010"/>
            <a:ext cx="1090748" cy="47026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722B94-6B34-1A06-FAA9-E9CAF05FA32B}"/>
              </a:ext>
            </a:extLst>
          </p:cNvPr>
          <p:cNvSpPr txBox="1"/>
          <p:nvPr/>
        </p:nvSpPr>
        <p:spPr>
          <a:xfrm>
            <a:off x="8840844" y="3690236"/>
            <a:ext cx="32219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2F5496"/>
                </a:solidFill>
                <a:latin typeface="Times New Roman"/>
                <a:cs typeface="Times New Roman"/>
                <a:sym typeface="Times New Roman"/>
              </a:rPr>
              <a:t>Ability</a:t>
            </a:r>
          </a:p>
          <a:p>
            <a:pPr algn="ctr"/>
            <a:r>
              <a:rPr lang="en-US" sz="2800" dirty="0">
                <a:solidFill>
                  <a:srgbClr val="2F5496"/>
                </a:solidFill>
                <a:latin typeface="Times New Roman"/>
                <a:cs typeface="Times New Roman"/>
                <a:sym typeface="Times New Roman"/>
              </a:rPr>
              <a:t>Perform the</a:t>
            </a:r>
          </a:p>
          <a:p>
            <a:pPr algn="ctr"/>
            <a:r>
              <a:rPr lang="en-US" sz="2800" dirty="0">
                <a:solidFill>
                  <a:srgbClr val="2F5496"/>
                </a:solidFill>
                <a:latin typeface="Times New Roman"/>
                <a:cs typeface="Times New Roman"/>
                <a:sym typeface="Times New Roman"/>
              </a:rPr>
              <a:t>Tasks on the Job</a:t>
            </a:r>
            <a:endParaRPr lang="en-US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CB0EC2-D8BF-F356-901F-31481A6E524A}"/>
              </a:ext>
            </a:extLst>
          </p:cNvPr>
          <p:cNvSpPr txBox="1"/>
          <p:nvPr/>
        </p:nvSpPr>
        <p:spPr>
          <a:xfrm>
            <a:off x="1109974" y="5536956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001E20-0AEB-B6FF-481B-3BC01F9D1244}"/>
              </a:ext>
            </a:extLst>
          </p:cNvPr>
          <p:cNvSpPr txBox="1"/>
          <p:nvPr/>
        </p:nvSpPr>
        <p:spPr>
          <a:xfrm>
            <a:off x="5903177" y="5536956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3C5B3E-DAA7-4D5B-F19A-8CE8BDD2F33D}"/>
              </a:ext>
            </a:extLst>
          </p:cNvPr>
          <p:cNvSpPr txBox="1"/>
          <p:nvPr/>
        </p:nvSpPr>
        <p:spPr>
          <a:xfrm>
            <a:off x="10196256" y="5536956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ED47D1-61FD-F447-9E8E-48E45FC860D7}"/>
              </a:ext>
            </a:extLst>
          </p:cNvPr>
          <p:cNvSpPr txBox="1"/>
          <p:nvPr/>
        </p:nvSpPr>
        <p:spPr>
          <a:xfrm>
            <a:off x="6274607" y="1163484"/>
            <a:ext cx="491582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2F5496"/>
                </a:solidFill>
                <a:latin typeface="Times New Roman"/>
                <a:cs typeface="Times New Roman"/>
                <a:sym typeface="Times New Roman"/>
              </a:rPr>
              <a:t>Traditional </a:t>
            </a:r>
            <a:r>
              <a:rPr lang="en-US" sz="2800" b="1" dirty="0" err="1">
                <a:solidFill>
                  <a:srgbClr val="2F5496"/>
                </a:solidFill>
                <a:latin typeface="Times New Roman"/>
                <a:cs typeface="Times New Roman"/>
                <a:sym typeface="Times New Roman"/>
              </a:rPr>
              <a:t>Lec</a:t>
            </a:r>
            <a:r>
              <a:rPr lang="en-US" sz="2800" b="1" dirty="0">
                <a:solidFill>
                  <a:srgbClr val="2F5496"/>
                </a:solidFill>
                <a:latin typeface="Times New Roman"/>
                <a:cs typeface="Times New Roman"/>
                <a:sym typeface="Times New Roman"/>
              </a:rPr>
              <a:t>/Lab Course</a:t>
            </a:r>
          </a:p>
          <a:p>
            <a:pPr algn="ctr"/>
            <a:r>
              <a:rPr lang="en-US" sz="2800" dirty="0">
                <a:solidFill>
                  <a:srgbClr val="2F5496"/>
                </a:solidFill>
                <a:latin typeface="Times New Roman"/>
                <a:cs typeface="Times New Roman"/>
                <a:sym typeface="Times New Roman"/>
              </a:rPr>
              <a:t>Converted to a </a:t>
            </a:r>
          </a:p>
          <a:p>
            <a:pPr algn="ctr"/>
            <a:r>
              <a:rPr lang="en-US" sz="2800" dirty="0">
                <a:solidFill>
                  <a:srgbClr val="2F5496"/>
                </a:solidFill>
                <a:latin typeface="Times New Roman"/>
                <a:cs typeface="Times New Roman"/>
                <a:sym typeface="Times New Roman"/>
              </a:rPr>
              <a:t>Competency-Based/Hybrid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8873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63" y="51954"/>
            <a:ext cx="3065318" cy="6583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C243FAA-569F-6686-A9F8-CB32E352828F}"/>
              </a:ext>
            </a:extLst>
          </p:cNvPr>
          <p:cNvSpPr/>
          <p:nvPr/>
        </p:nvSpPr>
        <p:spPr>
          <a:xfrm>
            <a:off x="0" y="-13514"/>
            <a:ext cx="12192000" cy="906317"/>
          </a:xfrm>
          <a:prstGeom prst="rect">
            <a:avLst/>
          </a:pr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37BE10-21C1-A51A-AE74-0F07F79DE6CB}"/>
              </a:ext>
            </a:extLst>
          </p:cNvPr>
          <p:cNvSpPr txBox="1"/>
          <p:nvPr/>
        </p:nvSpPr>
        <p:spPr>
          <a:xfrm>
            <a:off x="5124091" y="954824"/>
            <a:ext cx="691263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en-US" sz="280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Lecturing and Reading a textbook are both Passive Learning.  These are not effective methods of instruction in CTE courses.</a:t>
            </a:r>
          </a:p>
          <a:p>
            <a:pPr marR="0" algn="l" rtl="0"/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l" rtl="0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 Learning is Instructor Centered.</a:t>
            </a:r>
          </a:p>
          <a:p>
            <a:pPr marR="0" algn="l" rtl="0"/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l" rtl="0"/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 Learning is Student Centered.  In Active Learning, students will internalize materials such as hands-on, and interactive learning objects: simulations and interactive videos (Questions asked within a video using Canvas Studio).</a:t>
            </a:r>
          </a:p>
          <a:p>
            <a:pPr marR="0" algn="l" rtl="0"/>
            <a:r>
              <a:rPr lang="en-US" sz="280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880B72-7B5E-AEE6-FE29-D714E4B32A7E}"/>
              </a:ext>
            </a:extLst>
          </p:cNvPr>
          <p:cNvSpPr txBox="1"/>
          <p:nvPr/>
        </p:nvSpPr>
        <p:spPr>
          <a:xfrm>
            <a:off x="3511269" y="48507"/>
            <a:ext cx="7795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Passive Learning vs. Active Learning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EFFB7E-06C2-4A2D-FBA8-1FF645A937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1" y="563034"/>
            <a:ext cx="4819685" cy="3429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3177CB-7587-CF49-3E6E-0298EA6233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92059"/>
            <a:ext cx="4845366" cy="286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64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g5cbcf68ca2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93984" y="6229429"/>
            <a:ext cx="2714286" cy="628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g5cbcf68ca2_0_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563" y="51954"/>
            <a:ext cx="3065317" cy="6583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8A9AB9D-40D1-5C82-1789-FE0A51FBBD7C}"/>
              </a:ext>
            </a:extLst>
          </p:cNvPr>
          <p:cNvSpPr/>
          <p:nvPr/>
        </p:nvSpPr>
        <p:spPr>
          <a:xfrm>
            <a:off x="-8472" y="8083"/>
            <a:ext cx="12192000" cy="906317"/>
          </a:xfrm>
          <a:prstGeom prst="rect">
            <a:avLst/>
          </a:pr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6D1E7A-73BD-171C-6564-6B4CB8D46258}"/>
              </a:ext>
            </a:extLst>
          </p:cNvPr>
          <p:cNvSpPr/>
          <p:nvPr/>
        </p:nvSpPr>
        <p:spPr>
          <a:xfrm>
            <a:off x="2748950" y="2036742"/>
            <a:ext cx="2346385" cy="401900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E09579-C250-86F6-7F02-BC6CA37FED51}"/>
              </a:ext>
            </a:extLst>
          </p:cNvPr>
          <p:cNvSpPr txBox="1"/>
          <p:nvPr/>
        </p:nvSpPr>
        <p:spPr>
          <a:xfrm>
            <a:off x="3048000" y="2048244"/>
            <a:ext cx="136928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*Readings</a:t>
            </a:r>
          </a:p>
          <a:p>
            <a:r>
              <a:rPr lang="en-US" sz="2000" dirty="0">
                <a:solidFill>
                  <a:srgbClr val="C00000"/>
                </a:solidFill>
              </a:rPr>
              <a:t>*Videos</a:t>
            </a:r>
          </a:p>
          <a:p>
            <a:r>
              <a:rPr lang="en-US" sz="2000" dirty="0">
                <a:solidFill>
                  <a:srgbClr val="C00000"/>
                </a:solidFill>
              </a:rPr>
              <a:t>*PDFs</a:t>
            </a:r>
          </a:p>
          <a:p>
            <a:r>
              <a:rPr lang="en-US" sz="2000" dirty="0">
                <a:solidFill>
                  <a:srgbClr val="C00000"/>
                </a:solidFill>
              </a:rPr>
              <a:t>*</a:t>
            </a:r>
            <a:r>
              <a:rPr lang="en-US" sz="2000" dirty="0" err="1">
                <a:solidFill>
                  <a:srgbClr val="C00000"/>
                </a:solidFill>
              </a:rPr>
              <a:t>Lec</a:t>
            </a:r>
            <a:r>
              <a:rPr lang="en-US" sz="2000" dirty="0">
                <a:solidFill>
                  <a:srgbClr val="C00000"/>
                </a:solidFill>
              </a:rPr>
              <a:t> Cap</a:t>
            </a:r>
          </a:p>
          <a:p>
            <a:r>
              <a:rPr lang="en-US" sz="2000" dirty="0">
                <a:solidFill>
                  <a:srgbClr val="C00000"/>
                </a:solidFill>
              </a:rPr>
              <a:t>*Objects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D27DAE-030B-E720-FF3A-D62761E0DEC9}"/>
              </a:ext>
            </a:extLst>
          </p:cNvPr>
          <p:cNvSpPr txBox="1"/>
          <p:nvPr/>
        </p:nvSpPr>
        <p:spPr>
          <a:xfrm>
            <a:off x="3047999" y="5017698"/>
            <a:ext cx="19668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*Lab Exercises</a:t>
            </a:r>
          </a:p>
          <a:p>
            <a:r>
              <a:rPr lang="en-US" sz="2000" dirty="0">
                <a:solidFill>
                  <a:srgbClr val="C00000"/>
                </a:solidFill>
              </a:rPr>
              <a:t>*Simulations</a:t>
            </a:r>
          </a:p>
          <a:p>
            <a:r>
              <a:rPr lang="en-US" sz="2000" dirty="0">
                <a:solidFill>
                  <a:srgbClr val="C00000"/>
                </a:solidFill>
              </a:rPr>
              <a:t>*Performance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CDD2CF-D096-38FD-22C7-DF89DBADFADE}"/>
              </a:ext>
            </a:extLst>
          </p:cNvPr>
          <p:cNvSpPr txBox="1"/>
          <p:nvPr/>
        </p:nvSpPr>
        <p:spPr>
          <a:xfrm>
            <a:off x="3047999" y="3774158"/>
            <a:ext cx="18575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*Study Guide</a:t>
            </a:r>
          </a:p>
          <a:p>
            <a:r>
              <a:rPr lang="en-US" sz="2000" dirty="0">
                <a:solidFill>
                  <a:srgbClr val="C00000"/>
                </a:solidFill>
              </a:rPr>
              <a:t>*Practice Quiz</a:t>
            </a:r>
          </a:p>
          <a:p>
            <a:r>
              <a:rPr lang="en-US" sz="2000" dirty="0">
                <a:solidFill>
                  <a:srgbClr val="C00000"/>
                </a:solidFill>
              </a:rPr>
              <a:t>*KAAs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8413CC-1808-4918-DB55-0B3E2AD43275}"/>
              </a:ext>
            </a:extLst>
          </p:cNvPr>
          <p:cNvSpPr txBox="1"/>
          <p:nvPr/>
        </p:nvSpPr>
        <p:spPr>
          <a:xfrm>
            <a:off x="3129884" y="1642383"/>
            <a:ext cx="1653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LMS Canvas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34B8D2C-2625-23B5-420E-912682DE1778}"/>
              </a:ext>
            </a:extLst>
          </p:cNvPr>
          <p:cNvGrpSpPr/>
          <p:nvPr/>
        </p:nvGrpSpPr>
        <p:grpSpPr>
          <a:xfrm>
            <a:off x="1406103" y="2605918"/>
            <a:ext cx="1293962" cy="318751"/>
            <a:chOff x="6193766" y="3110249"/>
            <a:chExt cx="1293962" cy="318751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D301321-D2CB-7CD1-B33D-D5525869C1AF}"/>
                </a:ext>
              </a:extLst>
            </p:cNvPr>
            <p:cNvCxnSpPr/>
            <p:nvPr/>
          </p:nvCxnSpPr>
          <p:spPr>
            <a:xfrm>
              <a:off x="6193766" y="3429000"/>
              <a:ext cx="1293962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294AC7F-89F0-23B3-0501-026FC141E5F3}"/>
                </a:ext>
              </a:extLst>
            </p:cNvPr>
            <p:cNvSpPr txBox="1"/>
            <p:nvPr/>
          </p:nvSpPr>
          <p:spPr>
            <a:xfrm>
              <a:off x="6268529" y="3110249"/>
              <a:ext cx="9989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Student 1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0EE6E24-7092-B1EB-3739-933D68D84CEB}"/>
              </a:ext>
            </a:extLst>
          </p:cNvPr>
          <p:cNvGrpSpPr/>
          <p:nvPr/>
        </p:nvGrpSpPr>
        <p:grpSpPr>
          <a:xfrm>
            <a:off x="1417177" y="3306573"/>
            <a:ext cx="1293962" cy="318751"/>
            <a:chOff x="6193766" y="3110249"/>
            <a:chExt cx="1293962" cy="318751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9497FBD-E560-6D99-5E48-B5F7DC67087F}"/>
                </a:ext>
              </a:extLst>
            </p:cNvPr>
            <p:cNvCxnSpPr/>
            <p:nvPr/>
          </p:nvCxnSpPr>
          <p:spPr>
            <a:xfrm>
              <a:off x="6193766" y="3429000"/>
              <a:ext cx="1293962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1D3837D-EF29-4CDD-A22B-5DB611DA0FA0}"/>
                </a:ext>
              </a:extLst>
            </p:cNvPr>
            <p:cNvSpPr txBox="1"/>
            <p:nvPr/>
          </p:nvSpPr>
          <p:spPr>
            <a:xfrm>
              <a:off x="6268529" y="3110249"/>
              <a:ext cx="9989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Student 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DD55B1A-3636-03D1-375C-D659D007FBB9}"/>
              </a:ext>
            </a:extLst>
          </p:cNvPr>
          <p:cNvGrpSpPr/>
          <p:nvPr/>
        </p:nvGrpSpPr>
        <p:grpSpPr>
          <a:xfrm>
            <a:off x="1406103" y="3996253"/>
            <a:ext cx="1293962" cy="318751"/>
            <a:chOff x="6193766" y="3110249"/>
            <a:chExt cx="1293962" cy="318751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66D2C60-0836-CFC8-DD30-FE10559C301F}"/>
                </a:ext>
              </a:extLst>
            </p:cNvPr>
            <p:cNvCxnSpPr/>
            <p:nvPr/>
          </p:nvCxnSpPr>
          <p:spPr>
            <a:xfrm>
              <a:off x="6193766" y="3429000"/>
              <a:ext cx="1293962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D748600-45CF-5201-A879-EDFA8A980357}"/>
                </a:ext>
              </a:extLst>
            </p:cNvPr>
            <p:cNvSpPr txBox="1"/>
            <p:nvPr/>
          </p:nvSpPr>
          <p:spPr>
            <a:xfrm>
              <a:off x="6268529" y="3110249"/>
              <a:ext cx="9989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Student 3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24995F9-6560-E099-B52B-76DEFD17C56E}"/>
              </a:ext>
            </a:extLst>
          </p:cNvPr>
          <p:cNvGrpSpPr/>
          <p:nvPr/>
        </p:nvGrpSpPr>
        <p:grpSpPr>
          <a:xfrm>
            <a:off x="1406103" y="5252457"/>
            <a:ext cx="1293962" cy="318752"/>
            <a:chOff x="6193766" y="3110248"/>
            <a:chExt cx="1293962" cy="318752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70ACB7B-584B-E11B-8B05-9CA44198D060}"/>
                </a:ext>
              </a:extLst>
            </p:cNvPr>
            <p:cNvCxnSpPr/>
            <p:nvPr/>
          </p:nvCxnSpPr>
          <p:spPr>
            <a:xfrm>
              <a:off x="6193766" y="3429000"/>
              <a:ext cx="1293962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F6A674D-F245-8D1F-1C90-FB6CBC824987}"/>
                </a:ext>
              </a:extLst>
            </p:cNvPr>
            <p:cNvSpPr txBox="1"/>
            <p:nvPr/>
          </p:nvSpPr>
          <p:spPr>
            <a:xfrm>
              <a:off x="6388285" y="3110248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Faculty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153471C-26CE-27FE-1A7A-033FD603CBEB}"/>
              </a:ext>
            </a:extLst>
          </p:cNvPr>
          <p:cNvSpPr txBox="1"/>
          <p:nvPr/>
        </p:nvSpPr>
        <p:spPr>
          <a:xfrm>
            <a:off x="6274488" y="2188493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Lab Exercises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28F3215-B742-2CBB-0BDC-96FBA9366CEC}"/>
              </a:ext>
            </a:extLst>
          </p:cNvPr>
          <p:cNvSpPr txBox="1"/>
          <p:nvPr/>
        </p:nvSpPr>
        <p:spPr>
          <a:xfrm>
            <a:off x="8200434" y="2188493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Hands-On Assessment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226BAA5-A206-8CEB-F8AA-71BD0E150E2B}"/>
              </a:ext>
            </a:extLst>
          </p:cNvPr>
          <p:cNvSpPr txBox="1"/>
          <p:nvPr/>
        </p:nvSpPr>
        <p:spPr>
          <a:xfrm>
            <a:off x="6927427" y="1765539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u="sng" dirty="0">
                <a:solidFill>
                  <a:srgbClr val="C00000"/>
                </a:solidFill>
              </a:rPr>
              <a:t>On-campus class time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7E5B5D1-F219-C527-0D5E-EFC524F24952}"/>
              </a:ext>
            </a:extLst>
          </p:cNvPr>
          <p:cNvSpPr txBox="1"/>
          <p:nvPr/>
        </p:nvSpPr>
        <p:spPr>
          <a:xfrm>
            <a:off x="1684646" y="6374419"/>
            <a:ext cx="409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Self-proctored Online Assessments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B6B2FB8-298B-9377-E50B-246E5A4AE551}"/>
              </a:ext>
            </a:extLst>
          </p:cNvPr>
          <p:cNvSpPr txBox="1"/>
          <p:nvPr/>
        </p:nvSpPr>
        <p:spPr>
          <a:xfrm>
            <a:off x="6293417" y="3101916"/>
            <a:ext cx="4480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Lab Packs sold in Bookstore (required)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8CED359-2B5D-D669-9E45-533791B23BDF}"/>
              </a:ext>
            </a:extLst>
          </p:cNvPr>
          <p:cNvSpPr txBox="1"/>
          <p:nvPr/>
        </p:nvSpPr>
        <p:spPr>
          <a:xfrm>
            <a:off x="6293417" y="4117432"/>
            <a:ext cx="308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Faculty facilitates learning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AFC7BB0-7A04-C3B4-60A2-A98480DF541D}"/>
              </a:ext>
            </a:extLst>
          </p:cNvPr>
          <p:cNvSpPr txBox="1"/>
          <p:nvPr/>
        </p:nvSpPr>
        <p:spPr>
          <a:xfrm>
            <a:off x="6293417" y="5221679"/>
            <a:ext cx="4750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C00000"/>
                </a:solidFill>
              </a:rPr>
              <a:t>Faculty assesses student skill/knowledge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B270E7D-C5DC-5250-49BE-916B0AA4D99A}"/>
              </a:ext>
            </a:extLst>
          </p:cNvPr>
          <p:cNvSpPr txBox="1"/>
          <p:nvPr/>
        </p:nvSpPr>
        <p:spPr>
          <a:xfrm>
            <a:off x="2778646" y="1056113"/>
            <a:ext cx="7023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Competency-Based/Hybrid Instructional Model</a:t>
            </a:r>
          </a:p>
        </p:txBody>
      </p:sp>
    </p:spTree>
    <p:extLst>
      <p:ext uri="{BB962C8B-B14F-4D97-AF65-F5344CB8AC3E}">
        <p14:creationId xmlns:p14="http://schemas.microsoft.com/office/powerpoint/2010/main" val="415244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8F9FA4D-3358-2AFA-2BA2-8342F8DF68C3}"/>
              </a:ext>
            </a:extLst>
          </p:cNvPr>
          <p:cNvSpPr/>
          <p:nvPr/>
        </p:nvSpPr>
        <p:spPr>
          <a:xfrm>
            <a:off x="-8472" y="8083"/>
            <a:ext cx="12192000" cy="906317"/>
          </a:xfrm>
          <a:prstGeom prst="rect">
            <a:avLst/>
          </a:prstGeom>
          <a:solidFill>
            <a:srgbClr val="0070C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6" name="Google Shape;206;g5cbcf68ca2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93984" y="6229429"/>
            <a:ext cx="2714286" cy="62857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g5cbcf68ca2_0_0"/>
          <p:cNvSpPr txBox="1">
            <a:spLocks noGrp="1"/>
          </p:cNvSpPr>
          <p:nvPr>
            <p:ph type="title"/>
          </p:nvPr>
        </p:nvSpPr>
        <p:spPr>
          <a:xfrm>
            <a:off x="3154682" y="128600"/>
            <a:ext cx="8953588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alibri"/>
              <a:buNone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Grading in the NSCC Assessment Model:</a:t>
            </a:r>
            <a:endParaRPr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" name="Google Shape;205;g5cbcf68ca2_0_0"/>
          <p:cNvSpPr txBox="1">
            <a:spLocks noGrp="1"/>
          </p:cNvSpPr>
          <p:nvPr>
            <p:ph type="body" idx="1"/>
          </p:nvPr>
        </p:nvSpPr>
        <p:spPr>
          <a:xfrm>
            <a:off x="504270" y="1122709"/>
            <a:ext cx="11074500" cy="50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Char char="•"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grades the students are awarded in the NSCC Ind. Tech hybrid courses are A, B or F.</a:t>
            </a: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3600"/>
              <a:buChar char="•"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hands-on assessment (HOA) must have 100% mastery, so students must get 100.  This is not averaged into the grade.  It is required.</a:t>
            </a: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3600"/>
              <a:buNone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3600"/>
              <a:buChar char="•"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knowledge &amp; application assessment (KAA for short) is the cognitive, online assessment.  Student have to get at least an 80% on this assessment to pass the module.  They have two tries at taking KAA in each module. </a:t>
            </a: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3600"/>
              <a:buNone/>
            </a:pPr>
            <a:endParaRPr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3600"/>
              <a:buChar char="•"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12-16 assessments in each course (8 online, 4-8 hands-on)</a:t>
            </a:r>
            <a:endParaRPr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>
              <a:solidFill>
                <a:srgbClr val="0070C0"/>
              </a:solidFill>
            </a:endParaRPr>
          </a:p>
          <a:p>
            <a:pPr marL="22860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>
              <a:solidFill>
                <a:srgbClr val="0070C0"/>
              </a:solidFill>
            </a:endParaRPr>
          </a:p>
        </p:txBody>
      </p:sp>
      <p:pic>
        <p:nvPicPr>
          <p:cNvPr id="207" name="Google Shape;207;g5cbcf68ca2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563" y="51954"/>
            <a:ext cx="3065317" cy="658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16454</TotalTime>
  <Words>1909</Words>
  <Application>Microsoft Office PowerPoint</Application>
  <PresentationFormat>Widescreen</PresentationFormat>
  <Paragraphs>172</Paragraphs>
  <Slides>30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Office Theme</vt:lpstr>
      <vt:lpstr>PowerPoint Presentation</vt:lpstr>
      <vt:lpstr>Workshop Materials Available for Download: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Grading in the NSCC Assessment Model: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Wylie</dc:creator>
  <cp:lastModifiedBy>Thomas Wylie</cp:lastModifiedBy>
  <cp:revision>81</cp:revision>
  <cp:lastPrinted>2024-04-04T20:20:20Z</cp:lastPrinted>
  <dcterms:created xsi:type="dcterms:W3CDTF">2017-02-02T11:48:26Z</dcterms:created>
  <dcterms:modified xsi:type="dcterms:W3CDTF">2024-04-05T12:19:48Z</dcterms:modified>
</cp:coreProperties>
</file>