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7" r:id="rId2"/>
    <p:sldId id="302" r:id="rId3"/>
    <p:sldId id="449" r:id="rId4"/>
    <p:sldId id="494" r:id="rId5"/>
    <p:sldId id="497" r:id="rId6"/>
    <p:sldId id="520" r:id="rId7"/>
    <p:sldId id="530" r:id="rId8"/>
    <p:sldId id="848" r:id="rId9"/>
    <p:sldId id="504" r:id="rId10"/>
    <p:sldId id="505" r:id="rId11"/>
    <p:sldId id="506" r:id="rId12"/>
    <p:sldId id="843" r:id="rId13"/>
    <p:sldId id="845" r:id="rId14"/>
    <p:sldId id="813" r:id="rId15"/>
    <p:sldId id="849" r:id="rId16"/>
    <p:sldId id="854" r:id="rId17"/>
    <p:sldId id="846" r:id="rId18"/>
    <p:sldId id="850" r:id="rId19"/>
    <p:sldId id="851" r:id="rId20"/>
    <p:sldId id="852" r:id="rId21"/>
    <p:sldId id="847" r:id="rId22"/>
    <p:sldId id="330" r:id="rId23"/>
    <p:sldId id="316" r:id="rId24"/>
    <p:sldId id="379" r:id="rId25"/>
  </p:sldIdLst>
  <p:sldSz cx="12192000" cy="6858000"/>
  <p:notesSz cx="9240838" cy="6954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552" autoAdjust="0"/>
    <p:restoredTop sz="94660"/>
  </p:normalViewPr>
  <p:slideViewPr>
    <p:cSldViewPr snapToGrid="0">
      <p:cViewPr>
        <p:scale>
          <a:sx n="75" d="100"/>
          <a:sy n="75" d="100"/>
        </p:scale>
        <p:origin x="63" y="3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4364" cy="348950"/>
          </a:xfrm>
          <a:prstGeom prst="rect">
            <a:avLst/>
          </a:prstGeom>
        </p:spPr>
        <p:txBody>
          <a:bodyPr vert="horz" lIns="92536" tIns="46268" rIns="92536" bIns="46268" rtlCol="0"/>
          <a:lstStyle>
            <a:lvl1pPr algn="l">
              <a:defRPr sz="1200"/>
            </a:lvl1pPr>
          </a:lstStyle>
          <a:p>
            <a:endParaRPr lang="en-US"/>
          </a:p>
        </p:txBody>
      </p:sp>
      <p:sp>
        <p:nvSpPr>
          <p:cNvPr id="3" name="Date Placeholder 2"/>
          <p:cNvSpPr>
            <a:spLocks noGrp="1"/>
          </p:cNvSpPr>
          <p:nvPr>
            <p:ph type="dt" sz="quarter" idx="1"/>
          </p:nvPr>
        </p:nvSpPr>
        <p:spPr>
          <a:xfrm>
            <a:off x="5234337" y="0"/>
            <a:ext cx="4004364" cy="348950"/>
          </a:xfrm>
          <a:prstGeom prst="rect">
            <a:avLst/>
          </a:prstGeom>
        </p:spPr>
        <p:txBody>
          <a:bodyPr vert="horz" lIns="92536" tIns="46268" rIns="92536" bIns="46268" rtlCol="0"/>
          <a:lstStyle>
            <a:lvl1pPr algn="r">
              <a:defRPr sz="1200"/>
            </a:lvl1pPr>
          </a:lstStyle>
          <a:p>
            <a:fld id="{82A776CB-2DD2-43DB-BC53-3BF7FA6BB8CD}" type="datetimeFigureOut">
              <a:rPr lang="en-US" smtClean="0"/>
              <a:t>4/8/2024</a:t>
            </a:fld>
            <a:endParaRPr lang="en-US"/>
          </a:p>
        </p:txBody>
      </p:sp>
      <p:sp>
        <p:nvSpPr>
          <p:cNvPr id="4" name="Footer Placeholder 3"/>
          <p:cNvSpPr>
            <a:spLocks noGrp="1"/>
          </p:cNvSpPr>
          <p:nvPr>
            <p:ph type="ftr" sz="quarter" idx="2"/>
          </p:nvPr>
        </p:nvSpPr>
        <p:spPr>
          <a:xfrm>
            <a:off x="0" y="6605890"/>
            <a:ext cx="4004364" cy="348949"/>
          </a:xfrm>
          <a:prstGeom prst="rect">
            <a:avLst/>
          </a:prstGeom>
        </p:spPr>
        <p:txBody>
          <a:bodyPr vert="horz" lIns="92536" tIns="46268" rIns="92536" bIns="46268" rtlCol="0" anchor="b"/>
          <a:lstStyle>
            <a:lvl1pPr algn="l">
              <a:defRPr sz="1200"/>
            </a:lvl1pPr>
          </a:lstStyle>
          <a:p>
            <a:endParaRPr lang="en-US"/>
          </a:p>
        </p:txBody>
      </p:sp>
      <p:sp>
        <p:nvSpPr>
          <p:cNvPr id="5" name="Slide Number Placeholder 4"/>
          <p:cNvSpPr>
            <a:spLocks noGrp="1"/>
          </p:cNvSpPr>
          <p:nvPr>
            <p:ph type="sldNum" sz="quarter" idx="3"/>
          </p:nvPr>
        </p:nvSpPr>
        <p:spPr>
          <a:xfrm>
            <a:off x="5234337" y="6605890"/>
            <a:ext cx="4004364" cy="348949"/>
          </a:xfrm>
          <a:prstGeom prst="rect">
            <a:avLst/>
          </a:prstGeom>
        </p:spPr>
        <p:txBody>
          <a:bodyPr vert="horz" lIns="92536" tIns="46268" rIns="92536" bIns="46268" rtlCol="0" anchor="b"/>
          <a:lstStyle>
            <a:lvl1pPr algn="r">
              <a:defRPr sz="1200"/>
            </a:lvl1pPr>
          </a:lstStyle>
          <a:p>
            <a:fld id="{BFC15166-97D7-4441-8C48-91455378AB6B}" type="slidenum">
              <a:rPr lang="en-US" smtClean="0"/>
              <a:t>‹#›</a:t>
            </a:fld>
            <a:endParaRPr lang="en-US"/>
          </a:p>
        </p:txBody>
      </p:sp>
    </p:spTree>
    <p:extLst>
      <p:ext uri="{BB962C8B-B14F-4D97-AF65-F5344CB8AC3E}">
        <p14:creationId xmlns:p14="http://schemas.microsoft.com/office/powerpoint/2010/main" val="3855768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3449" cy="34887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35280" y="0"/>
            <a:ext cx="4003449" cy="348877"/>
          </a:xfrm>
          <a:prstGeom prst="rect">
            <a:avLst/>
          </a:prstGeom>
        </p:spPr>
        <p:txBody>
          <a:bodyPr vert="horz" lIns="91440" tIns="45720" rIns="91440" bIns="45720" rtlCol="0"/>
          <a:lstStyle>
            <a:lvl1pPr algn="r">
              <a:defRPr sz="1200"/>
            </a:lvl1pPr>
          </a:lstStyle>
          <a:p>
            <a:fld id="{B39A65E8-8F9D-427E-BC2C-58E62A4321B2}" type="datetimeFigureOut">
              <a:rPr lang="en-US" smtClean="0"/>
              <a:t>4/8/2024</a:t>
            </a:fld>
            <a:endParaRPr lang="en-US"/>
          </a:p>
        </p:txBody>
      </p:sp>
      <p:sp>
        <p:nvSpPr>
          <p:cNvPr id="4" name="Slide Image Placeholder 3"/>
          <p:cNvSpPr>
            <a:spLocks noGrp="1" noRot="1" noChangeAspect="1"/>
          </p:cNvSpPr>
          <p:nvPr>
            <p:ph type="sldImg" idx="2"/>
          </p:nvPr>
        </p:nvSpPr>
        <p:spPr>
          <a:xfrm>
            <a:off x="2535238" y="869950"/>
            <a:ext cx="4170362" cy="23463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3873" y="3346590"/>
            <a:ext cx="7393092" cy="273844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5961"/>
            <a:ext cx="4003449" cy="34887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35280" y="6605961"/>
            <a:ext cx="4003449" cy="348877"/>
          </a:xfrm>
          <a:prstGeom prst="rect">
            <a:avLst/>
          </a:prstGeom>
        </p:spPr>
        <p:txBody>
          <a:bodyPr vert="horz" lIns="91440" tIns="45720" rIns="91440" bIns="45720" rtlCol="0" anchor="b"/>
          <a:lstStyle>
            <a:lvl1pPr algn="r">
              <a:defRPr sz="1200"/>
            </a:lvl1pPr>
          </a:lstStyle>
          <a:p>
            <a:fld id="{660B888A-C4BC-4266-86DD-189C14B07338}" type="slidenum">
              <a:rPr lang="en-US" smtClean="0"/>
              <a:t>‹#›</a:t>
            </a:fld>
            <a:endParaRPr lang="en-US"/>
          </a:p>
        </p:txBody>
      </p:sp>
    </p:spTree>
    <p:extLst>
      <p:ext uri="{BB962C8B-B14F-4D97-AF65-F5344CB8AC3E}">
        <p14:creationId xmlns:p14="http://schemas.microsoft.com/office/powerpoint/2010/main" val="3531526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DA31EC-213D-43F3-A234-3475355EA19E}"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64955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06551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1367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09221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A31EC-213D-43F3-A234-3475355EA19E}"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6077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A31EC-213D-43F3-A234-3475355EA19E}"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217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A31EC-213D-43F3-A234-3475355EA19E}" type="datetimeFigureOut">
              <a:rPr lang="en-US" smtClean="0"/>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3553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A31EC-213D-43F3-A234-3475355EA19E}" type="datetimeFigureOut">
              <a:rPr lang="en-US" smtClean="0"/>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43560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A31EC-213D-43F3-A234-3475355EA19E}" type="datetimeFigureOut">
              <a:rPr lang="en-US" smtClean="0"/>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414576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9744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09479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A31EC-213D-43F3-A234-3475355EA19E}" type="datetimeFigureOut">
              <a:rPr lang="en-US" smtClean="0"/>
              <a:t>4/8/2024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07961-742A-40C4-9C65-638DE6C72E42}" type="slidenum">
              <a:rPr lang="en-US" smtClean="0"/>
              <a:t>‹#›</a:t>
            </a:fld>
            <a:endParaRPr lang="en-US"/>
          </a:p>
        </p:txBody>
      </p:sp>
    </p:spTree>
    <p:extLst>
      <p:ext uri="{BB962C8B-B14F-4D97-AF65-F5344CB8AC3E}">
        <p14:creationId xmlns:p14="http://schemas.microsoft.com/office/powerpoint/2010/main" val="164345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1.png"/><Relationship Id="rId10" Type="http://schemas.openxmlformats.org/officeDocument/2006/relationships/image" Target="../media/image1.png"/><Relationship Id="rId4" Type="http://schemas.openxmlformats.org/officeDocument/2006/relationships/image" Target="../media/image35.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0446" y="529708"/>
            <a:ext cx="9458808" cy="769441"/>
          </a:xfrm>
          <a:prstGeom prst="rect">
            <a:avLst/>
          </a:prstGeom>
          <a:noFill/>
        </p:spPr>
        <p:txBody>
          <a:bodyPr wrap="none" rtlCol="0">
            <a:spAutoFit/>
          </a:bodyPr>
          <a:lstStyle/>
          <a:p>
            <a:r>
              <a:rPr lang="en-US" sz="4400" dirty="0">
                <a:solidFill>
                  <a:srgbClr val="0070C0"/>
                </a:solidFill>
              </a:rPr>
              <a:t>SECC Faculty Training on Creating Videos</a:t>
            </a:r>
          </a:p>
        </p:txBody>
      </p:sp>
      <p:sp>
        <p:nvSpPr>
          <p:cNvPr id="3" name="TextBox 2"/>
          <p:cNvSpPr txBox="1"/>
          <p:nvPr/>
        </p:nvSpPr>
        <p:spPr>
          <a:xfrm>
            <a:off x="3740001" y="1730690"/>
            <a:ext cx="3907865" cy="461665"/>
          </a:xfrm>
          <a:prstGeom prst="rect">
            <a:avLst/>
          </a:prstGeom>
          <a:noFill/>
        </p:spPr>
        <p:txBody>
          <a:bodyPr wrap="none" rtlCol="0">
            <a:spAutoFit/>
          </a:bodyPr>
          <a:lstStyle/>
          <a:p>
            <a:r>
              <a:rPr lang="en-US" sz="2400" dirty="0">
                <a:solidFill>
                  <a:srgbClr val="0070C0"/>
                </a:solidFill>
              </a:rPr>
              <a:t>Created by Tom Wylie, 4/8/24</a:t>
            </a:r>
          </a:p>
        </p:txBody>
      </p:sp>
    </p:spTree>
    <p:extLst>
      <p:ext uri="{BB962C8B-B14F-4D97-AF65-F5344CB8AC3E}">
        <p14:creationId xmlns:p14="http://schemas.microsoft.com/office/powerpoint/2010/main" val="404661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4050" y="0"/>
            <a:ext cx="5910401"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2019 Editor:</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3" name="Picture 2">
            <a:extLst>
              <a:ext uri="{FF2B5EF4-FFF2-40B4-BE49-F238E27FC236}">
                <a16:creationId xmlns:a16="http://schemas.microsoft.com/office/drawing/2014/main" id="{8F1F7D42-44BE-4231-9D0D-8487E3CFBB7E}"/>
              </a:ext>
            </a:extLst>
          </p:cNvPr>
          <p:cNvPicPr>
            <a:picLocks noChangeAspect="1"/>
          </p:cNvPicPr>
          <p:nvPr/>
        </p:nvPicPr>
        <p:blipFill>
          <a:blip r:embed="rId2"/>
          <a:stretch>
            <a:fillRect/>
          </a:stretch>
        </p:blipFill>
        <p:spPr>
          <a:xfrm>
            <a:off x="860256" y="1595575"/>
            <a:ext cx="9890871" cy="5262425"/>
          </a:xfrm>
          <a:prstGeom prst="rect">
            <a:avLst/>
          </a:prstGeom>
        </p:spPr>
      </p:pic>
      <p:sp>
        <p:nvSpPr>
          <p:cNvPr id="4" name="TextBox 3"/>
          <p:cNvSpPr txBox="1"/>
          <p:nvPr/>
        </p:nvSpPr>
        <p:spPr>
          <a:xfrm>
            <a:off x="7472149" y="1128519"/>
            <a:ext cx="292744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Tools to modify the image</a:t>
            </a:r>
          </a:p>
        </p:txBody>
      </p:sp>
      <p:sp>
        <p:nvSpPr>
          <p:cNvPr id="10" name="TextBox 9">
            <a:extLst>
              <a:ext uri="{FF2B5EF4-FFF2-40B4-BE49-F238E27FC236}">
                <a16:creationId xmlns:a16="http://schemas.microsoft.com/office/drawing/2014/main" id="{C796AE5A-EADD-4B8F-A4DC-0D17F42BC2F0}"/>
              </a:ext>
            </a:extLst>
          </p:cNvPr>
          <p:cNvSpPr txBox="1"/>
          <p:nvPr/>
        </p:nvSpPr>
        <p:spPr>
          <a:xfrm>
            <a:off x="5420436" y="5429838"/>
            <a:ext cx="362803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Shows recently captured images</a:t>
            </a:r>
          </a:p>
        </p:txBody>
      </p:sp>
      <p:pic>
        <p:nvPicPr>
          <p:cNvPr id="6" name="Picture 5">
            <a:extLst>
              <a:ext uri="{FF2B5EF4-FFF2-40B4-BE49-F238E27FC236}">
                <a16:creationId xmlns:a16="http://schemas.microsoft.com/office/drawing/2014/main" id="{9CBC50FB-4538-FB52-56FC-F308150AEA7A}"/>
              </a:ext>
            </a:extLst>
          </p:cNvPr>
          <p:cNvPicPr>
            <a:picLocks noChangeAspect="1"/>
          </p:cNvPicPr>
          <p:nvPr/>
        </p:nvPicPr>
        <p:blipFill>
          <a:blip r:embed="rId3"/>
          <a:stretch>
            <a:fillRect/>
          </a:stretch>
        </p:blipFill>
        <p:spPr>
          <a:xfrm>
            <a:off x="1" y="45165"/>
            <a:ext cx="1123410" cy="961844"/>
          </a:xfrm>
          <a:prstGeom prst="rect">
            <a:avLst/>
          </a:prstGeom>
        </p:spPr>
      </p:pic>
    </p:spTree>
    <p:extLst>
      <p:ext uri="{BB962C8B-B14F-4D97-AF65-F5344CB8AC3E}">
        <p14:creationId xmlns:p14="http://schemas.microsoft.com/office/powerpoint/2010/main" val="3837399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4770" y="-25468"/>
            <a:ext cx="6243825"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Editor Library</a:t>
            </a:r>
          </a:p>
        </p:txBody>
      </p:sp>
      <p:pic>
        <p:nvPicPr>
          <p:cNvPr id="3" name="Picture 2">
            <a:extLst>
              <a:ext uri="{FF2B5EF4-FFF2-40B4-BE49-F238E27FC236}">
                <a16:creationId xmlns:a16="http://schemas.microsoft.com/office/drawing/2014/main" id="{4E2451C8-F79E-4651-BE02-DDE81001FA65}"/>
              </a:ext>
            </a:extLst>
          </p:cNvPr>
          <p:cNvPicPr>
            <a:picLocks noChangeAspect="1"/>
          </p:cNvPicPr>
          <p:nvPr/>
        </p:nvPicPr>
        <p:blipFill>
          <a:blip r:embed="rId2"/>
          <a:stretch>
            <a:fillRect/>
          </a:stretch>
        </p:blipFill>
        <p:spPr>
          <a:xfrm>
            <a:off x="652055" y="1235122"/>
            <a:ext cx="9733891" cy="569092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984699" y="3085072"/>
            <a:ext cx="4904311"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User can go to any Month &amp; Day for images</a:t>
            </a:r>
          </a:p>
        </p:txBody>
      </p:sp>
      <p:cxnSp>
        <p:nvCxnSpPr>
          <p:cNvPr id="8" name="Straight Arrow Connector 7">
            <a:extLst>
              <a:ext uri="{FF2B5EF4-FFF2-40B4-BE49-F238E27FC236}">
                <a16:creationId xmlns:a16="http://schemas.microsoft.com/office/drawing/2014/main" id="{B7EE61FC-2095-46CC-A5C9-CE114B5079F5}"/>
              </a:ext>
            </a:extLst>
          </p:cNvPr>
          <p:cNvCxnSpPr>
            <a:cxnSpLocks/>
          </p:cNvCxnSpPr>
          <p:nvPr/>
        </p:nvCxnSpPr>
        <p:spPr>
          <a:xfrm flipH="1">
            <a:off x="807720" y="3403297"/>
            <a:ext cx="2565211" cy="10544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877767-F51D-46DA-B0B3-3AA7A1D211AE}"/>
              </a:ext>
            </a:extLst>
          </p:cNvPr>
          <p:cNvCxnSpPr>
            <a:cxnSpLocks/>
          </p:cNvCxnSpPr>
          <p:nvPr/>
        </p:nvCxnSpPr>
        <p:spPr>
          <a:xfrm flipH="1" flipV="1">
            <a:off x="2994660" y="2217420"/>
            <a:ext cx="1323152" cy="9725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A1967E6-67E8-FA93-E7A1-5149B5FFCD50}"/>
              </a:ext>
            </a:extLst>
          </p:cNvPr>
          <p:cNvPicPr>
            <a:picLocks noChangeAspect="1"/>
          </p:cNvPicPr>
          <p:nvPr/>
        </p:nvPicPr>
        <p:blipFill>
          <a:blip r:embed="rId3"/>
          <a:stretch>
            <a:fillRect/>
          </a:stretch>
        </p:blipFill>
        <p:spPr>
          <a:xfrm>
            <a:off x="1" y="45165"/>
            <a:ext cx="1123410" cy="961844"/>
          </a:xfrm>
          <a:prstGeom prst="rect">
            <a:avLst/>
          </a:prstGeom>
        </p:spPr>
      </p:pic>
    </p:spTree>
    <p:extLst>
      <p:ext uri="{BB962C8B-B14F-4D97-AF65-F5344CB8AC3E}">
        <p14:creationId xmlns:p14="http://schemas.microsoft.com/office/powerpoint/2010/main" val="2725256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38287" y="80531"/>
            <a:ext cx="6173293" cy="584775"/>
          </a:xfrm>
          <a:prstGeom prst="rect">
            <a:avLst/>
          </a:prstGeom>
          <a:noFill/>
        </p:spPr>
        <p:txBody>
          <a:bodyPr wrap="none" rtlCol="0">
            <a:spAutoFit/>
          </a:bodyPr>
          <a:lstStyle/>
          <a:p>
            <a:r>
              <a:rPr lang="en-US" sz="3200" dirty="0">
                <a:solidFill>
                  <a:srgbClr val="0070C0"/>
                </a:solidFill>
              </a:rPr>
              <a:t>Four Primary Applications for Snagit</a:t>
            </a:r>
          </a:p>
        </p:txBody>
      </p:sp>
      <p:sp>
        <p:nvSpPr>
          <p:cNvPr id="2" name="TextBox 1">
            <a:extLst>
              <a:ext uri="{FF2B5EF4-FFF2-40B4-BE49-F238E27FC236}">
                <a16:creationId xmlns:a16="http://schemas.microsoft.com/office/drawing/2014/main" id="{6724EE57-8566-31C2-3E27-2748B0236390}"/>
              </a:ext>
            </a:extLst>
          </p:cNvPr>
          <p:cNvSpPr txBox="1"/>
          <p:nvPr/>
        </p:nvSpPr>
        <p:spPr>
          <a:xfrm>
            <a:off x="1007928" y="856357"/>
            <a:ext cx="10939413" cy="6001643"/>
          </a:xfrm>
          <a:prstGeom prst="rect">
            <a:avLst/>
          </a:prstGeom>
          <a:noFill/>
        </p:spPr>
        <p:txBody>
          <a:bodyPr wrap="square" rtlCol="0">
            <a:spAutoFit/>
          </a:bodyPr>
          <a:lstStyle/>
          <a:p>
            <a:r>
              <a:rPr lang="en-US" sz="2400" dirty="0">
                <a:solidFill>
                  <a:srgbClr val="0070C0"/>
                </a:solidFill>
              </a:rPr>
              <a:t>1. Capture a portion of a screen and save as a .PNG file or to clipboard</a:t>
            </a:r>
          </a:p>
          <a:p>
            <a:endParaRPr lang="en-US" sz="2400" dirty="0">
              <a:solidFill>
                <a:srgbClr val="0070C0"/>
              </a:solidFill>
            </a:endParaRPr>
          </a:p>
          <a:p>
            <a:r>
              <a:rPr lang="en-US" sz="2400" dirty="0">
                <a:solidFill>
                  <a:srgbClr val="0070C0"/>
                </a:solidFill>
              </a:rPr>
              <a:t>2. Record video from an existing video.  I sometimes use this if I am recording something from a recording on a website that I want to save, or I am capturing an important video on YouTube, just as a backup in case they pull it down and I need to create one from scratch.</a:t>
            </a:r>
          </a:p>
          <a:p>
            <a:endParaRPr lang="en-US" sz="2400" dirty="0">
              <a:solidFill>
                <a:srgbClr val="0070C0"/>
              </a:solidFill>
            </a:endParaRPr>
          </a:p>
          <a:p>
            <a:r>
              <a:rPr lang="en-US" sz="2400" dirty="0">
                <a:solidFill>
                  <a:srgbClr val="0070C0"/>
                </a:solidFill>
              </a:rPr>
              <a:t>3. Capture a panoramic scrolling image.  This is if I have a PDF that I want to backup, but the properties will not allow a download or to print it.  I will scroll down through the document and save as a PDF.  Always follow good legal practices.</a:t>
            </a:r>
          </a:p>
          <a:p>
            <a:endParaRPr lang="en-US" sz="2400" dirty="0">
              <a:solidFill>
                <a:srgbClr val="0070C0"/>
              </a:solidFill>
            </a:endParaRPr>
          </a:p>
          <a:p>
            <a:r>
              <a:rPr lang="en-US" sz="2400" dirty="0">
                <a:solidFill>
                  <a:srgbClr val="0070C0"/>
                </a:solidFill>
              </a:rPr>
              <a:t>4. Capture a block of text from the screen and “grab text” which will use OCR (Optical Character Recognition) and copy all and paste into a document so I can edit the text.  I find old labs I created 10 years ago and I do not have the original files.  Instead of re-typing them in, I use Snagit to capture the text as an object and convert it to editable text.</a:t>
            </a:r>
          </a:p>
        </p:txBody>
      </p:sp>
      <p:pic>
        <p:nvPicPr>
          <p:cNvPr id="4" name="Picture 3">
            <a:extLst>
              <a:ext uri="{FF2B5EF4-FFF2-40B4-BE49-F238E27FC236}">
                <a16:creationId xmlns:a16="http://schemas.microsoft.com/office/drawing/2014/main" id="{A4FDE15B-D042-BF63-2FE3-20CAE40CAB15}"/>
              </a:ext>
            </a:extLst>
          </p:cNvPr>
          <p:cNvPicPr>
            <a:picLocks noChangeAspect="1"/>
          </p:cNvPicPr>
          <p:nvPr/>
        </p:nvPicPr>
        <p:blipFill>
          <a:blip r:embed="rId2"/>
          <a:stretch>
            <a:fillRect/>
          </a:stretch>
        </p:blipFill>
        <p:spPr>
          <a:xfrm>
            <a:off x="1" y="45165"/>
            <a:ext cx="1123410" cy="961844"/>
          </a:xfrm>
          <a:prstGeom prst="rect">
            <a:avLst/>
          </a:prstGeom>
        </p:spPr>
      </p:pic>
    </p:spTree>
    <p:extLst>
      <p:ext uri="{BB962C8B-B14F-4D97-AF65-F5344CB8AC3E}">
        <p14:creationId xmlns:p14="http://schemas.microsoft.com/office/powerpoint/2010/main" val="1933525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8D64FE-CAFF-D440-4AD1-1BC671E2E32F}"/>
              </a:ext>
            </a:extLst>
          </p:cNvPr>
          <p:cNvPicPr>
            <a:picLocks noChangeAspect="1"/>
          </p:cNvPicPr>
          <p:nvPr/>
        </p:nvPicPr>
        <p:blipFill>
          <a:blip r:embed="rId2"/>
          <a:stretch>
            <a:fillRect/>
          </a:stretch>
        </p:blipFill>
        <p:spPr>
          <a:xfrm>
            <a:off x="6496681" y="0"/>
            <a:ext cx="5695319" cy="6858000"/>
          </a:xfrm>
          <a:prstGeom prst="rect">
            <a:avLst/>
          </a:prstGeom>
        </p:spPr>
      </p:pic>
      <p:sp>
        <p:nvSpPr>
          <p:cNvPr id="5" name="TextBox 4"/>
          <p:cNvSpPr txBox="1"/>
          <p:nvPr/>
        </p:nvSpPr>
        <p:spPr>
          <a:xfrm>
            <a:off x="1328384" y="57796"/>
            <a:ext cx="2721964"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One by Wacom</a:t>
            </a:r>
          </a:p>
        </p:txBody>
      </p:sp>
      <p:sp>
        <p:nvSpPr>
          <p:cNvPr id="19" name="TextBox 18">
            <a:extLst>
              <a:ext uri="{FF2B5EF4-FFF2-40B4-BE49-F238E27FC236}">
                <a16:creationId xmlns:a16="http://schemas.microsoft.com/office/drawing/2014/main" id="{95D946A7-98E4-504C-D517-D47005B14A4C}"/>
              </a:ext>
            </a:extLst>
          </p:cNvPr>
          <p:cNvSpPr txBox="1"/>
          <p:nvPr/>
        </p:nvSpPr>
        <p:spPr>
          <a:xfrm>
            <a:off x="1468292" y="1007008"/>
            <a:ext cx="4285251"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One by Wacom connects via USB port</a:t>
            </a:r>
          </a:p>
        </p:txBody>
      </p:sp>
      <p:sp>
        <p:nvSpPr>
          <p:cNvPr id="42" name="TextBox 41">
            <a:extLst>
              <a:ext uri="{FF2B5EF4-FFF2-40B4-BE49-F238E27FC236}">
                <a16:creationId xmlns:a16="http://schemas.microsoft.com/office/drawing/2014/main" id="{5B6CB669-101C-FAFB-A2FF-BEB2C5EC1123}"/>
              </a:ext>
            </a:extLst>
          </p:cNvPr>
          <p:cNvSpPr txBox="1"/>
          <p:nvPr/>
        </p:nvSpPr>
        <p:spPr>
          <a:xfrm>
            <a:off x="3396521" y="3985329"/>
            <a:ext cx="3443668" cy="707886"/>
          </a:xfrm>
          <a:prstGeom prst="rect">
            <a:avLst/>
          </a:prstGeom>
          <a:noFill/>
        </p:spPr>
        <p:txBody>
          <a:bodyPr wrap="square" rtlCol="0">
            <a:spAutoFit/>
          </a:bodyPr>
          <a:lstStyle/>
          <a:p>
            <a:pPr algn="ctr"/>
            <a:r>
              <a:rPr lang="en-US" sz="2000" dirty="0">
                <a:solidFill>
                  <a:srgbClr val="C00000"/>
                </a:solidFill>
                <a:latin typeface="Times New Roman" panose="02020603050405020304" pitchFamily="18" charset="0"/>
                <a:cs typeface="Times New Roman" panose="02020603050405020304" pitchFamily="18" charset="0"/>
              </a:rPr>
              <a:t>One by Wacom connected</a:t>
            </a:r>
          </a:p>
          <a:p>
            <a:pPr algn="ctr"/>
            <a:r>
              <a:rPr lang="en-US" sz="2000" dirty="0">
                <a:solidFill>
                  <a:srgbClr val="C00000"/>
                </a:solidFill>
                <a:latin typeface="Times New Roman" panose="02020603050405020304" pitchFamily="18" charset="0"/>
                <a:cs typeface="Times New Roman" panose="02020603050405020304" pitchFamily="18" charset="0"/>
              </a:rPr>
              <a:t>To Lenovo IdeaPad</a:t>
            </a:r>
          </a:p>
        </p:txBody>
      </p:sp>
      <p:pic>
        <p:nvPicPr>
          <p:cNvPr id="6" name="Picture 5">
            <a:extLst>
              <a:ext uri="{FF2B5EF4-FFF2-40B4-BE49-F238E27FC236}">
                <a16:creationId xmlns:a16="http://schemas.microsoft.com/office/drawing/2014/main" id="{DC4D7ABD-4526-7E4A-1CEC-3D6E61520CA1}"/>
              </a:ext>
            </a:extLst>
          </p:cNvPr>
          <p:cNvPicPr>
            <a:picLocks noChangeAspect="1"/>
          </p:cNvPicPr>
          <p:nvPr/>
        </p:nvPicPr>
        <p:blipFill>
          <a:blip r:embed="rId3"/>
          <a:stretch>
            <a:fillRect/>
          </a:stretch>
        </p:blipFill>
        <p:spPr>
          <a:xfrm>
            <a:off x="596644" y="1515782"/>
            <a:ext cx="4334082" cy="2591951"/>
          </a:xfrm>
          <a:prstGeom prst="rect">
            <a:avLst/>
          </a:prstGeom>
        </p:spPr>
      </p:pic>
      <p:sp>
        <p:nvSpPr>
          <p:cNvPr id="10" name="TextBox 9">
            <a:extLst>
              <a:ext uri="{FF2B5EF4-FFF2-40B4-BE49-F238E27FC236}">
                <a16:creationId xmlns:a16="http://schemas.microsoft.com/office/drawing/2014/main" id="{7EB0BE53-9FB5-A4C0-BD50-FA13DA3EDA2D}"/>
              </a:ext>
            </a:extLst>
          </p:cNvPr>
          <p:cNvSpPr txBox="1"/>
          <p:nvPr/>
        </p:nvSpPr>
        <p:spPr>
          <a:xfrm>
            <a:off x="120651" y="5103819"/>
            <a:ext cx="6096000" cy="1477328"/>
          </a:xfrm>
          <a:prstGeom prst="rect">
            <a:avLst/>
          </a:prstGeom>
          <a:noFill/>
        </p:spPr>
        <p:txBody>
          <a:bodyPr wrap="square">
            <a:spAutoFit/>
          </a:bodyPr>
          <a:lstStyle/>
          <a:p>
            <a:r>
              <a:rPr lang="en-US" sz="1800" dirty="0">
                <a:solidFill>
                  <a:srgbClr val="0070C0"/>
                </a:solidFill>
              </a:rPr>
              <a:t>One by Wacom digitizing tablet is primarily for annotating on a PowerPoint slide and recording for a voice over PPT video.  The cost for a small tablet is less than $50, and a medium tablet is about $75.  This is not a tablet for an artist, those are usually $300 plus.</a:t>
            </a:r>
            <a:endParaRPr lang="en-US" dirty="0"/>
          </a:p>
        </p:txBody>
      </p:sp>
      <p:pic>
        <p:nvPicPr>
          <p:cNvPr id="12" name="Picture 11">
            <a:extLst>
              <a:ext uri="{FF2B5EF4-FFF2-40B4-BE49-F238E27FC236}">
                <a16:creationId xmlns:a16="http://schemas.microsoft.com/office/drawing/2014/main" id="{D3F244C0-9207-F286-F98C-477685237610}"/>
              </a:ext>
            </a:extLst>
          </p:cNvPr>
          <p:cNvPicPr>
            <a:picLocks noChangeAspect="1"/>
          </p:cNvPicPr>
          <p:nvPr/>
        </p:nvPicPr>
        <p:blipFill>
          <a:blip r:embed="rId4"/>
          <a:stretch>
            <a:fillRect/>
          </a:stretch>
        </p:blipFill>
        <p:spPr>
          <a:xfrm>
            <a:off x="1" y="45165"/>
            <a:ext cx="1123410" cy="961844"/>
          </a:xfrm>
          <a:prstGeom prst="rect">
            <a:avLst/>
          </a:prstGeom>
        </p:spPr>
      </p:pic>
    </p:spTree>
    <p:extLst>
      <p:ext uri="{BB962C8B-B14F-4D97-AF65-F5344CB8AC3E}">
        <p14:creationId xmlns:p14="http://schemas.microsoft.com/office/powerpoint/2010/main" val="2294063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12638" y="1327945"/>
            <a:ext cx="4913397" cy="5324535"/>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Independent Learning Objects are posted in an LMS for student access.  These objects can be viewed in any sequence.  The upper left graphic shows a video that was shot with a camera, explaining a single acting pneumatic cylinder.</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middle graphic is a PPT that will be converted to a PDF, then posted in the LMS.</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bottom graphic is a voice over PPT, where the graphic was put into PPT, then annotated with a stylus on the computer touch screen.</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All of these objects can be viewed on a smart phone, phablet, tablet or computer screen.</a:t>
            </a:r>
          </a:p>
        </p:txBody>
      </p:sp>
      <p:sp>
        <p:nvSpPr>
          <p:cNvPr id="5" name="TextBox 4"/>
          <p:cNvSpPr txBox="1"/>
          <p:nvPr/>
        </p:nvSpPr>
        <p:spPr>
          <a:xfrm>
            <a:off x="1249144" y="34580"/>
            <a:ext cx="8517075"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Learning Objects the User Navigates</a:t>
            </a:r>
          </a:p>
        </p:txBody>
      </p:sp>
      <p:pic>
        <p:nvPicPr>
          <p:cNvPr id="3" name="Picture 2">
            <a:extLst>
              <a:ext uri="{FF2B5EF4-FFF2-40B4-BE49-F238E27FC236}">
                <a16:creationId xmlns:a16="http://schemas.microsoft.com/office/drawing/2014/main" id="{80D04C45-612A-45FC-BEAD-1440416B3D99}"/>
              </a:ext>
            </a:extLst>
          </p:cNvPr>
          <p:cNvPicPr>
            <a:picLocks noChangeAspect="1"/>
          </p:cNvPicPr>
          <p:nvPr/>
        </p:nvPicPr>
        <p:blipFill>
          <a:blip r:embed="rId2"/>
          <a:stretch>
            <a:fillRect/>
          </a:stretch>
        </p:blipFill>
        <p:spPr>
          <a:xfrm>
            <a:off x="3267410" y="2920988"/>
            <a:ext cx="3801927" cy="2138451"/>
          </a:xfrm>
          <a:prstGeom prst="rect">
            <a:avLst/>
          </a:prstGeom>
        </p:spPr>
      </p:pic>
      <p:sp>
        <p:nvSpPr>
          <p:cNvPr id="9" name="TextBox 8">
            <a:extLst>
              <a:ext uri="{FF2B5EF4-FFF2-40B4-BE49-F238E27FC236}">
                <a16:creationId xmlns:a16="http://schemas.microsoft.com/office/drawing/2014/main" id="{6582E2AF-5355-416A-A136-1D11C04ABF38}"/>
              </a:ext>
            </a:extLst>
          </p:cNvPr>
          <p:cNvSpPr txBox="1"/>
          <p:nvPr/>
        </p:nvSpPr>
        <p:spPr>
          <a:xfrm>
            <a:off x="1249144" y="1123290"/>
            <a:ext cx="1038233"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Videos</a:t>
            </a:r>
          </a:p>
        </p:txBody>
      </p:sp>
      <p:sp>
        <p:nvSpPr>
          <p:cNvPr id="10" name="TextBox 9">
            <a:extLst>
              <a:ext uri="{FF2B5EF4-FFF2-40B4-BE49-F238E27FC236}">
                <a16:creationId xmlns:a16="http://schemas.microsoft.com/office/drawing/2014/main" id="{521A8834-FE03-437C-B0CD-C75A13D2D315}"/>
              </a:ext>
            </a:extLst>
          </p:cNvPr>
          <p:cNvSpPr txBox="1"/>
          <p:nvPr/>
        </p:nvSpPr>
        <p:spPr>
          <a:xfrm>
            <a:off x="4769385" y="2459323"/>
            <a:ext cx="1486304"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PPT/PDFs</a:t>
            </a:r>
          </a:p>
        </p:txBody>
      </p:sp>
      <p:pic>
        <p:nvPicPr>
          <p:cNvPr id="7" name="Picture 6">
            <a:extLst>
              <a:ext uri="{FF2B5EF4-FFF2-40B4-BE49-F238E27FC236}">
                <a16:creationId xmlns:a16="http://schemas.microsoft.com/office/drawing/2014/main" id="{37D8D207-680E-400F-83DB-2E123B4AD415}"/>
              </a:ext>
            </a:extLst>
          </p:cNvPr>
          <p:cNvPicPr>
            <a:picLocks noChangeAspect="1"/>
          </p:cNvPicPr>
          <p:nvPr/>
        </p:nvPicPr>
        <p:blipFill>
          <a:blip r:embed="rId3"/>
          <a:stretch>
            <a:fillRect/>
          </a:stretch>
        </p:blipFill>
        <p:spPr>
          <a:xfrm>
            <a:off x="217992" y="1513008"/>
            <a:ext cx="3049418" cy="1640897"/>
          </a:xfrm>
          <a:prstGeom prst="rect">
            <a:avLst/>
          </a:prstGeom>
        </p:spPr>
      </p:pic>
      <p:pic>
        <p:nvPicPr>
          <p:cNvPr id="12" name="Picture 11">
            <a:extLst>
              <a:ext uri="{FF2B5EF4-FFF2-40B4-BE49-F238E27FC236}">
                <a16:creationId xmlns:a16="http://schemas.microsoft.com/office/drawing/2014/main" id="{EBBECC8B-AB3B-454F-A701-1C38BA350F2F}"/>
              </a:ext>
            </a:extLst>
          </p:cNvPr>
          <p:cNvPicPr>
            <a:picLocks noChangeAspect="1"/>
          </p:cNvPicPr>
          <p:nvPr/>
        </p:nvPicPr>
        <p:blipFill>
          <a:blip r:embed="rId4"/>
          <a:stretch>
            <a:fillRect/>
          </a:stretch>
        </p:blipFill>
        <p:spPr>
          <a:xfrm>
            <a:off x="0" y="4610870"/>
            <a:ext cx="4574754" cy="2247130"/>
          </a:xfrm>
          <a:prstGeom prst="rect">
            <a:avLst/>
          </a:prstGeom>
        </p:spPr>
      </p:pic>
      <p:sp>
        <p:nvSpPr>
          <p:cNvPr id="13" name="TextBox 12">
            <a:extLst>
              <a:ext uri="{FF2B5EF4-FFF2-40B4-BE49-F238E27FC236}">
                <a16:creationId xmlns:a16="http://schemas.microsoft.com/office/drawing/2014/main" id="{221E6F1C-04CF-4204-8BE2-E702EAF89B64}"/>
              </a:ext>
            </a:extLst>
          </p:cNvPr>
          <p:cNvSpPr txBox="1"/>
          <p:nvPr/>
        </p:nvSpPr>
        <p:spPr>
          <a:xfrm>
            <a:off x="454077" y="4265937"/>
            <a:ext cx="2909386"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Voice over PPT Video</a:t>
            </a:r>
          </a:p>
        </p:txBody>
      </p:sp>
      <p:pic>
        <p:nvPicPr>
          <p:cNvPr id="6" name="Picture 5">
            <a:extLst>
              <a:ext uri="{FF2B5EF4-FFF2-40B4-BE49-F238E27FC236}">
                <a16:creationId xmlns:a16="http://schemas.microsoft.com/office/drawing/2014/main" id="{03A4FD72-68B8-6B0A-C09E-ECF03F69F580}"/>
              </a:ext>
            </a:extLst>
          </p:cNvPr>
          <p:cNvPicPr>
            <a:picLocks noChangeAspect="1"/>
          </p:cNvPicPr>
          <p:nvPr/>
        </p:nvPicPr>
        <p:blipFill>
          <a:blip r:embed="rId5"/>
          <a:stretch>
            <a:fillRect/>
          </a:stretch>
        </p:blipFill>
        <p:spPr>
          <a:xfrm>
            <a:off x="0" y="45164"/>
            <a:ext cx="1371599" cy="1174339"/>
          </a:xfrm>
          <a:prstGeom prst="rect">
            <a:avLst/>
          </a:prstGeom>
        </p:spPr>
      </p:pic>
    </p:spTree>
    <p:extLst>
      <p:ext uri="{BB962C8B-B14F-4D97-AF65-F5344CB8AC3E}">
        <p14:creationId xmlns:p14="http://schemas.microsoft.com/office/powerpoint/2010/main" val="289085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9241" y="57892"/>
            <a:ext cx="2991525"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Example Videos:</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2"/>
          <a:stretch>
            <a:fillRect/>
          </a:stretch>
        </p:blipFill>
        <p:spPr>
          <a:xfrm>
            <a:off x="38100" y="0"/>
            <a:ext cx="969828" cy="1175152"/>
          </a:xfrm>
          <a:prstGeom prst="rect">
            <a:avLst/>
          </a:prstGeom>
        </p:spPr>
      </p:pic>
      <p:sp>
        <p:nvSpPr>
          <p:cNvPr id="4" name="TextBox 3">
            <a:extLst>
              <a:ext uri="{FF2B5EF4-FFF2-40B4-BE49-F238E27FC236}">
                <a16:creationId xmlns:a16="http://schemas.microsoft.com/office/drawing/2014/main" id="{0772ECE5-B32C-F28A-8578-1DFA9F971FA8}"/>
              </a:ext>
            </a:extLst>
          </p:cNvPr>
          <p:cNvSpPr txBox="1"/>
          <p:nvPr/>
        </p:nvSpPr>
        <p:spPr>
          <a:xfrm>
            <a:off x="777141" y="1378692"/>
            <a:ext cx="10810395" cy="3046988"/>
          </a:xfrm>
          <a:prstGeom prst="rect">
            <a:avLst/>
          </a:prstGeom>
          <a:noFill/>
        </p:spPr>
        <p:txBody>
          <a:bodyPr wrap="none" rtlCol="0">
            <a:spAutoFit/>
          </a:bodyPr>
          <a:lstStyle/>
          <a:p>
            <a:pPr marL="514350" indent="-514350">
              <a:buAutoNum type="arabicPeriod"/>
            </a:pPr>
            <a:r>
              <a:rPr lang="en-US" sz="3200" dirty="0">
                <a:solidFill>
                  <a:srgbClr val="0070C0"/>
                </a:solidFill>
                <a:latin typeface="Times New Roman" panose="02020603050405020304" pitchFamily="18" charset="0"/>
                <a:cs typeface="Times New Roman" panose="02020603050405020304" pitchFamily="18" charset="0"/>
              </a:rPr>
              <a:t>A video shot in the lab showing how to do something </a:t>
            </a:r>
          </a:p>
          <a:p>
            <a:r>
              <a:rPr lang="en-US" sz="3200" dirty="0">
                <a:solidFill>
                  <a:srgbClr val="0070C0"/>
                </a:solidFill>
                <a:latin typeface="Times New Roman" panose="02020603050405020304" pitchFamily="18" charset="0"/>
                <a:cs typeface="Times New Roman" panose="02020603050405020304" pitchFamily="18" charset="0"/>
              </a:rPr>
              <a:t>	(Video Links on Scaling Project site, Josh Coupling)</a:t>
            </a:r>
          </a:p>
          <a:p>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2. A screen cam video (</a:t>
            </a:r>
            <a:r>
              <a:rPr lang="en-US" sz="3200" b="0" i="0" u="none" strike="noStrike" dirty="0">
                <a:solidFill>
                  <a:srgbClr val="0070C0"/>
                </a:solidFill>
                <a:effectLst/>
                <a:latin typeface="Times New Roman" panose="02020603050405020304" pitchFamily="18" charset="0"/>
              </a:rPr>
              <a:t>22_0614 AS Basic Electrical Simulation)</a:t>
            </a:r>
            <a:endParaRPr lang="en-US" sz="3200" dirty="0">
              <a:solidFill>
                <a:srgbClr val="0070C0"/>
              </a:solidFill>
              <a:latin typeface="Times New Roman" panose="02020603050405020304" pitchFamily="18" charset="0"/>
              <a:cs typeface="Times New Roman" panose="02020603050405020304" pitchFamily="18" charset="0"/>
            </a:endParaRPr>
          </a:p>
          <a:p>
            <a:pPr marL="514350" indent="-514350">
              <a:buAutoNum type="arabicPeriod"/>
            </a:pP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3. A voice over PPT in Canvas (Voice over PPT with Wacom)</a:t>
            </a:r>
          </a:p>
        </p:txBody>
      </p:sp>
    </p:spTree>
    <p:extLst>
      <p:ext uri="{BB962C8B-B14F-4D97-AF65-F5344CB8AC3E}">
        <p14:creationId xmlns:p14="http://schemas.microsoft.com/office/powerpoint/2010/main" val="1107972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8655" y="27665"/>
            <a:ext cx="3813865"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How to Create Videos</a:t>
            </a:r>
          </a:p>
        </p:txBody>
      </p:sp>
      <p:sp>
        <p:nvSpPr>
          <p:cNvPr id="14" name="TextBox 13">
            <a:extLst>
              <a:ext uri="{FF2B5EF4-FFF2-40B4-BE49-F238E27FC236}">
                <a16:creationId xmlns:a16="http://schemas.microsoft.com/office/drawing/2014/main" id="{FD16C81C-86B4-48CD-A84E-981CA52E985F}"/>
              </a:ext>
            </a:extLst>
          </p:cNvPr>
          <p:cNvSpPr txBox="1"/>
          <p:nvPr/>
        </p:nvSpPr>
        <p:spPr>
          <a:xfrm>
            <a:off x="2075479" y="3922625"/>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.MP4 File</a:t>
            </a:r>
          </a:p>
        </p:txBody>
      </p:sp>
      <p:pic>
        <p:nvPicPr>
          <p:cNvPr id="17" name="Picture 16">
            <a:extLst>
              <a:ext uri="{FF2B5EF4-FFF2-40B4-BE49-F238E27FC236}">
                <a16:creationId xmlns:a16="http://schemas.microsoft.com/office/drawing/2014/main" id="{51632A7A-481C-E9B8-3C26-D21F71E44227}"/>
              </a:ext>
            </a:extLst>
          </p:cNvPr>
          <p:cNvPicPr>
            <a:picLocks noChangeAspect="1"/>
          </p:cNvPicPr>
          <p:nvPr/>
        </p:nvPicPr>
        <p:blipFill>
          <a:blip r:embed="rId2"/>
          <a:stretch>
            <a:fillRect/>
          </a:stretch>
        </p:blipFill>
        <p:spPr>
          <a:xfrm>
            <a:off x="1414457" y="1720802"/>
            <a:ext cx="788287" cy="816191"/>
          </a:xfrm>
          <a:prstGeom prst="rect">
            <a:avLst/>
          </a:prstGeom>
        </p:spPr>
      </p:pic>
      <p:pic>
        <p:nvPicPr>
          <p:cNvPr id="18" name="Picture 17">
            <a:extLst>
              <a:ext uri="{FF2B5EF4-FFF2-40B4-BE49-F238E27FC236}">
                <a16:creationId xmlns:a16="http://schemas.microsoft.com/office/drawing/2014/main" id="{C8DEDB9F-0309-E284-FA02-443CF15D09FC}"/>
              </a:ext>
            </a:extLst>
          </p:cNvPr>
          <p:cNvPicPr>
            <a:picLocks noChangeAspect="1"/>
          </p:cNvPicPr>
          <p:nvPr/>
        </p:nvPicPr>
        <p:blipFill>
          <a:blip r:embed="rId3"/>
          <a:stretch>
            <a:fillRect/>
          </a:stretch>
        </p:blipFill>
        <p:spPr>
          <a:xfrm>
            <a:off x="2627677" y="1630152"/>
            <a:ext cx="1079204" cy="816927"/>
          </a:xfrm>
          <a:prstGeom prst="rect">
            <a:avLst/>
          </a:prstGeom>
        </p:spPr>
      </p:pic>
      <p:sp>
        <p:nvSpPr>
          <p:cNvPr id="19" name="TextBox 18">
            <a:extLst>
              <a:ext uri="{FF2B5EF4-FFF2-40B4-BE49-F238E27FC236}">
                <a16:creationId xmlns:a16="http://schemas.microsoft.com/office/drawing/2014/main" id="{95D946A7-98E4-504C-D517-D47005B14A4C}"/>
              </a:ext>
            </a:extLst>
          </p:cNvPr>
          <p:cNvSpPr txBox="1"/>
          <p:nvPr/>
        </p:nvSpPr>
        <p:spPr>
          <a:xfrm>
            <a:off x="169482" y="1155464"/>
            <a:ext cx="4941031"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of how to Operate a CNC Controller</a:t>
            </a:r>
          </a:p>
        </p:txBody>
      </p:sp>
      <p:pic>
        <p:nvPicPr>
          <p:cNvPr id="21" name="Picture 20">
            <a:extLst>
              <a:ext uri="{FF2B5EF4-FFF2-40B4-BE49-F238E27FC236}">
                <a16:creationId xmlns:a16="http://schemas.microsoft.com/office/drawing/2014/main" id="{3EC620C7-3ED1-87FB-6054-06CEA248BBE4}"/>
              </a:ext>
            </a:extLst>
          </p:cNvPr>
          <p:cNvPicPr>
            <a:picLocks noChangeAspect="1"/>
          </p:cNvPicPr>
          <p:nvPr/>
        </p:nvPicPr>
        <p:blipFill>
          <a:blip r:embed="rId4"/>
          <a:stretch>
            <a:fillRect/>
          </a:stretch>
        </p:blipFill>
        <p:spPr>
          <a:xfrm>
            <a:off x="1731850" y="3366122"/>
            <a:ext cx="1679148" cy="400110"/>
          </a:xfrm>
          <a:prstGeom prst="rect">
            <a:avLst/>
          </a:prstGeom>
        </p:spPr>
      </p:pic>
      <p:pic>
        <p:nvPicPr>
          <p:cNvPr id="23" name="Picture 22">
            <a:extLst>
              <a:ext uri="{FF2B5EF4-FFF2-40B4-BE49-F238E27FC236}">
                <a16:creationId xmlns:a16="http://schemas.microsoft.com/office/drawing/2014/main" id="{77610E5C-22CD-E864-F90D-28D57D7395A9}"/>
              </a:ext>
            </a:extLst>
          </p:cNvPr>
          <p:cNvPicPr>
            <a:picLocks noChangeAspect="1"/>
          </p:cNvPicPr>
          <p:nvPr/>
        </p:nvPicPr>
        <p:blipFill>
          <a:blip r:embed="rId5"/>
          <a:stretch>
            <a:fillRect/>
          </a:stretch>
        </p:blipFill>
        <p:spPr>
          <a:xfrm>
            <a:off x="3410998" y="5377166"/>
            <a:ext cx="569180" cy="613388"/>
          </a:xfrm>
          <a:prstGeom prst="rect">
            <a:avLst/>
          </a:prstGeom>
        </p:spPr>
      </p:pic>
      <p:pic>
        <p:nvPicPr>
          <p:cNvPr id="25" name="Picture 24">
            <a:extLst>
              <a:ext uri="{FF2B5EF4-FFF2-40B4-BE49-F238E27FC236}">
                <a16:creationId xmlns:a16="http://schemas.microsoft.com/office/drawing/2014/main" id="{C6DE80B3-EC4D-350E-A468-E0C052E89597}"/>
              </a:ext>
            </a:extLst>
          </p:cNvPr>
          <p:cNvPicPr>
            <a:picLocks noChangeAspect="1"/>
          </p:cNvPicPr>
          <p:nvPr/>
        </p:nvPicPr>
        <p:blipFill>
          <a:blip r:embed="rId6"/>
          <a:stretch>
            <a:fillRect/>
          </a:stretch>
        </p:blipFill>
        <p:spPr>
          <a:xfrm>
            <a:off x="2753513" y="4796345"/>
            <a:ext cx="1679730" cy="413905"/>
          </a:xfrm>
          <a:prstGeom prst="rect">
            <a:avLst/>
          </a:prstGeom>
        </p:spPr>
      </p:pic>
      <p:sp>
        <p:nvSpPr>
          <p:cNvPr id="26" name="TextBox 25">
            <a:extLst>
              <a:ext uri="{FF2B5EF4-FFF2-40B4-BE49-F238E27FC236}">
                <a16:creationId xmlns:a16="http://schemas.microsoft.com/office/drawing/2014/main" id="{AD0EBCD4-C77A-148E-6220-F3E331CA8B7A}"/>
              </a:ext>
            </a:extLst>
          </p:cNvPr>
          <p:cNvSpPr txBox="1"/>
          <p:nvPr/>
        </p:nvSpPr>
        <p:spPr>
          <a:xfrm>
            <a:off x="1564962" y="2673784"/>
            <a:ext cx="2299670"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.MP4 or .MOV File</a:t>
            </a:r>
          </a:p>
        </p:txBody>
      </p:sp>
      <p:pic>
        <p:nvPicPr>
          <p:cNvPr id="28" name="Picture 27">
            <a:extLst>
              <a:ext uri="{FF2B5EF4-FFF2-40B4-BE49-F238E27FC236}">
                <a16:creationId xmlns:a16="http://schemas.microsoft.com/office/drawing/2014/main" id="{BAD750C4-39C9-5E91-88CC-450929C7D354}"/>
              </a:ext>
            </a:extLst>
          </p:cNvPr>
          <p:cNvPicPr>
            <a:picLocks noChangeAspect="1"/>
          </p:cNvPicPr>
          <p:nvPr/>
        </p:nvPicPr>
        <p:blipFill>
          <a:blip r:embed="rId7"/>
          <a:stretch>
            <a:fillRect/>
          </a:stretch>
        </p:blipFill>
        <p:spPr>
          <a:xfrm>
            <a:off x="777416" y="4753717"/>
            <a:ext cx="1575093" cy="466988"/>
          </a:xfrm>
          <a:prstGeom prst="rect">
            <a:avLst/>
          </a:prstGeom>
        </p:spPr>
      </p:pic>
      <p:cxnSp>
        <p:nvCxnSpPr>
          <p:cNvPr id="30" name="Straight Arrow Connector 29">
            <a:extLst>
              <a:ext uri="{FF2B5EF4-FFF2-40B4-BE49-F238E27FC236}">
                <a16:creationId xmlns:a16="http://schemas.microsoft.com/office/drawing/2014/main" id="{6D79A008-5131-386C-E664-5D10062C02D4}"/>
              </a:ext>
            </a:extLst>
          </p:cNvPr>
          <p:cNvCxnSpPr>
            <a:cxnSpLocks/>
          </p:cNvCxnSpPr>
          <p:nvPr/>
        </p:nvCxnSpPr>
        <p:spPr>
          <a:xfrm flipH="1">
            <a:off x="2075479" y="4304603"/>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DC06B17-D7A8-729A-99B5-5A985C0FE220}"/>
              </a:ext>
            </a:extLst>
          </p:cNvPr>
          <p:cNvCxnSpPr>
            <a:cxnSpLocks/>
          </p:cNvCxnSpPr>
          <p:nvPr/>
        </p:nvCxnSpPr>
        <p:spPr>
          <a:xfrm>
            <a:off x="2621885" y="4306688"/>
            <a:ext cx="537243" cy="3732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E86921C-C219-2388-F531-10CA3F81E119}"/>
              </a:ext>
            </a:extLst>
          </p:cNvPr>
          <p:cNvPicPr>
            <a:picLocks noChangeAspect="1"/>
          </p:cNvPicPr>
          <p:nvPr/>
        </p:nvPicPr>
        <p:blipFill>
          <a:blip r:embed="rId6"/>
          <a:stretch>
            <a:fillRect/>
          </a:stretch>
        </p:blipFill>
        <p:spPr>
          <a:xfrm>
            <a:off x="174132" y="5594271"/>
            <a:ext cx="1679730" cy="413905"/>
          </a:xfrm>
          <a:prstGeom prst="rect">
            <a:avLst/>
          </a:prstGeom>
        </p:spPr>
      </p:pic>
      <p:sp>
        <p:nvSpPr>
          <p:cNvPr id="38" name="TextBox 37">
            <a:extLst>
              <a:ext uri="{FF2B5EF4-FFF2-40B4-BE49-F238E27FC236}">
                <a16:creationId xmlns:a16="http://schemas.microsoft.com/office/drawing/2014/main" id="{72BC98E2-8FCE-3950-59AB-31E7F8F5E26B}"/>
              </a:ext>
            </a:extLst>
          </p:cNvPr>
          <p:cNvSpPr txBox="1"/>
          <p:nvPr/>
        </p:nvSpPr>
        <p:spPr>
          <a:xfrm>
            <a:off x="3080549" y="6102407"/>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Quiz</a:t>
            </a:r>
          </a:p>
        </p:txBody>
      </p:sp>
      <p:cxnSp>
        <p:nvCxnSpPr>
          <p:cNvPr id="39" name="Straight Arrow Connector 38">
            <a:extLst>
              <a:ext uri="{FF2B5EF4-FFF2-40B4-BE49-F238E27FC236}">
                <a16:creationId xmlns:a16="http://schemas.microsoft.com/office/drawing/2014/main" id="{8E80BDBD-D105-8FE8-DA84-93542AF05897}"/>
              </a:ext>
            </a:extLst>
          </p:cNvPr>
          <p:cNvCxnSpPr>
            <a:cxnSpLocks/>
          </p:cNvCxnSpPr>
          <p:nvPr/>
        </p:nvCxnSpPr>
        <p:spPr>
          <a:xfrm flipH="1">
            <a:off x="1132197" y="5206803"/>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792440CD-3449-4CD6-7D48-02BF09165428}"/>
              </a:ext>
            </a:extLst>
          </p:cNvPr>
          <p:cNvPicPr>
            <a:picLocks noChangeAspect="1"/>
          </p:cNvPicPr>
          <p:nvPr/>
        </p:nvPicPr>
        <p:blipFill>
          <a:blip r:embed="rId8"/>
          <a:stretch>
            <a:fillRect/>
          </a:stretch>
        </p:blipFill>
        <p:spPr>
          <a:xfrm>
            <a:off x="8310159" y="1592317"/>
            <a:ext cx="675115" cy="627858"/>
          </a:xfrm>
          <a:prstGeom prst="rect">
            <a:avLst/>
          </a:prstGeom>
        </p:spPr>
      </p:pic>
      <p:sp>
        <p:nvSpPr>
          <p:cNvPr id="42" name="TextBox 41">
            <a:extLst>
              <a:ext uri="{FF2B5EF4-FFF2-40B4-BE49-F238E27FC236}">
                <a16:creationId xmlns:a16="http://schemas.microsoft.com/office/drawing/2014/main" id="{5B6CB669-101C-FAFB-A2FF-BEB2C5EC1123}"/>
              </a:ext>
            </a:extLst>
          </p:cNvPr>
          <p:cNvSpPr txBox="1"/>
          <p:nvPr/>
        </p:nvSpPr>
        <p:spPr>
          <a:xfrm>
            <a:off x="6875020" y="913868"/>
            <a:ext cx="3443668" cy="707886"/>
          </a:xfrm>
          <a:prstGeom prst="rect">
            <a:avLst/>
          </a:prstGeom>
          <a:noFill/>
        </p:spPr>
        <p:txBody>
          <a:bodyPr wrap="square" rtlCol="0">
            <a:spAutoFit/>
          </a:bodyPr>
          <a:lstStyle/>
          <a:p>
            <a:pPr algn="ctr"/>
            <a:r>
              <a:rPr lang="en-US" sz="2000" dirty="0">
                <a:solidFill>
                  <a:srgbClr val="C00000"/>
                </a:solidFill>
                <a:latin typeface="Times New Roman" panose="02020603050405020304" pitchFamily="18" charset="0"/>
                <a:cs typeface="Times New Roman" panose="02020603050405020304" pitchFamily="18" charset="0"/>
              </a:rPr>
              <a:t>Video on how to Setup </a:t>
            </a:r>
            <a:r>
              <a:rPr lang="en-US" sz="2000" dirty="0" err="1">
                <a:solidFill>
                  <a:srgbClr val="C00000"/>
                </a:solidFill>
                <a:latin typeface="Times New Roman" panose="02020603050405020304" pitchFamily="18" charset="0"/>
                <a:cs typeface="Times New Roman" panose="02020603050405020304" pitchFamily="18" charset="0"/>
              </a:rPr>
              <a:t>RSLinx</a:t>
            </a:r>
            <a:endParaRPr lang="en-US" sz="2000" dirty="0">
              <a:solidFill>
                <a:srgbClr val="C00000"/>
              </a:solidFill>
              <a:latin typeface="Times New Roman" panose="02020603050405020304" pitchFamily="18" charset="0"/>
              <a:cs typeface="Times New Roman" panose="02020603050405020304" pitchFamily="18" charset="0"/>
            </a:endParaRPr>
          </a:p>
          <a:p>
            <a:pPr algn="ctr"/>
            <a:r>
              <a:rPr lang="en-US" sz="2000" dirty="0">
                <a:solidFill>
                  <a:srgbClr val="C00000"/>
                </a:solidFill>
                <a:latin typeface="Times New Roman" panose="02020603050405020304" pitchFamily="18" charset="0"/>
                <a:cs typeface="Times New Roman" panose="02020603050405020304" pitchFamily="18" charset="0"/>
              </a:rPr>
              <a:t>Recording Computer Screen</a:t>
            </a:r>
          </a:p>
        </p:txBody>
      </p:sp>
      <p:pic>
        <p:nvPicPr>
          <p:cNvPr id="44" name="Picture 43">
            <a:extLst>
              <a:ext uri="{FF2B5EF4-FFF2-40B4-BE49-F238E27FC236}">
                <a16:creationId xmlns:a16="http://schemas.microsoft.com/office/drawing/2014/main" id="{F6313958-A1B5-98FE-5ADA-705FADBE5310}"/>
              </a:ext>
            </a:extLst>
          </p:cNvPr>
          <p:cNvPicPr>
            <a:picLocks noChangeAspect="1"/>
          </p:cNvPicPr>
          <p:nvPr/>
        </p:nvPicPr>
        <p:blipFill>
          <a:blip r:embed="rId9"/>
          <a:stretch>
            <a:fillRect/>
          </a:stretch>
        </p:blipFill>
        <p:spPr>
          <a:xfrm>
            <a:off x="5938831" y="2447079"/>
            <a:ext cx="1838338" cy="280990"/>
          </a:xfrm>
          <a:prstGeom prst="rect">
            <a:avLst/>
          </a:prstGeom>
        </p:spPr>
      </p:pic>
      <p:pic>
        <p:nvPicPr>
          <p:cNvPr id="45" name="Picture 44">
            <a:extLst>
              <a:ext uri="{FF2B5EF4-FFF2-40B4-BE49-F238E27FC236}">
                <a16:creationId xmlns:a16="http://schemas.microsoft.com/office/drawing/2014/main" id="{ADBAC495-3534-D4FC-88EC-3D2C3F10DB1E}"/>
              </a:ext>
            </a:extLst>
          </p:cNvPr>
          <p:cNvPicPr>
            <a:picLocks noChangeAspect="1"/>
          </p:cNvPicPr>
          <p:nvPr/>
        </p:nvPicPr>
        <p:blipFill>
          <a:blip r:embed="rId4"/>
          <a:stretch>
            <a:fillRect/>
          </a:stretch>
        </p:blipFill>
        <p:spPr>
          <a:xfrm>
            <a:off x="6049959" y="2966012"/>
            <a:ext cx="1679148" cy="400110"/>
          </a:xfrm>
          <a:prstGeom prst="rect">
            <a:avLst/>
          </a:prstGeom>
        </p:spPr>
      </p:pic>
      <p:pic>
        <p:nvPicPr>
          <p:cNvPr id="47" name="Picture 46">
            <a:extLst>
              <a:ext uri="{FF2B5EF4-FFF2-40B4-BE49-F238E27FC236}">
                <a16:creationId xmlns:a16="http://schemas.microsoft.com/office/drawing/2014/main" id="{3E9A724D-12EC-F3EC-6015-295AA8696166}"/>
              </a:ext>
            </a:extLst>
          </p:cNvPr>
          <p:cNvPicPr>
            <a:picLocks noChangeAspect="1"/>
          </p:cNvPicPr>
          <p:nvPr/>
        </p:nvPicPr>
        <p:blipFill>
          <a:blip r:embed="rId10"/>
          <a:stretch>
            <a:fillRect/>
          </a:stretch>
        </p:blipFill>
        <p:spPr>
          <a:xfrm>
            <a:off x="8222266" y="2426586"/>
            <a:ext cx="1280936" cy="494396"/>
          </a:xfrm>
          <a:prstGeom prst="rect">
            <a:avLst/>
          </a:prstGeom>
        </p:spPr>
      </p:pic>
      <p:pic>
        <p:nvPicPr>
          <p:cNvPr id="48" name="Picture 47">
            <a:extLst>
              <a:ext uri="{FF2B5EF4-FFF2-40B4-BE49-F238E27FC236}">
                <a16:creationId xmlns:a16="http://schemas.microsoft.com/office/drawing/2014/main" id="{64A7D18B-74D4-927B-C70F-12153E4D037B}"/>
              </a:ext>
            </a:extLst>
          </p:cNvPr>
          <p:cNvPicPr>
            <a:picLocks noChangeAspect="1"/>
          </p:cNvPicPr>
          <p:nvPr/>
        </p:nvPicPr>
        <p:blipFill>
          <a:blip r:embed="rId6"/>
          <a:stretch>
            <a:fillRect/>
          </a:stretch>
        </p:blipFill>
        <p:spPr>
          <a:xfrm>
            <a:off x="9948299" y="2489139"/>
            <a:ext cx="1498672" cy="369290"/>
          </a:xfrm>
          <a:prstGeom prst="rect">
            <a:avLst/>
          </a:prstGeom>
        </p:spPr>
      </p:pic>
      <p:pic>
        <p:nvPicPr>
          <p:cNvPr id="49" name="Picture 48">
            <a:extLst>
              <a:ext uri="{FF2B5EF4-FFF2-40B4-BE49-F238E27FC236}">
                <a16:creationId xmlns:a16="http://schemas.microsoft.com/office/drawing/2014/main" id="{4A89F3E4-1DED-3D7A-1C05-614EF7030BCC}"/>
              </a:ext>
            </a:extLst>
          </p:cNvPr>
          <p:cNvPicPr>
            <a:picLocks noChangeAspect="1"/>
          </p:cNvPicPr>
          <p:nvPr/>
        </p:nvPicPr>
        <p:blipFill>
          <a:blip r:embed="rId5"/>
          <a:stretch>
            <a:fillRect/>
          </a:stretch>
        </p:blipFill>
        <p:spPr>
          <a:xfrm>
            <a:off x="10529348" y="2952789"/>
            <a:ext cx="569180" cy="613388"/>
          </a:xfrm>
          <a:prstGeom prst="rect">
            <a:avLst/>
          </a:prstGeom>
        </p:spPr>
      </p:pic>
      <p:sp>
        <p:nvSpPr>
          <p:cNvPr id="53" name="TextBox 52">
            <a:extLst>
              <a:ext uri="{FF2B5EF4-FFF2-40B4-BE49-F238E27FC236}">
                <a16:creationId xmlns:a16="http://schemas.microsoft.com/office/drawing/2014/main" id="{20DBD4AC-D400-A2C8-7394-455175E299FC}"/>
              </a:ext>
            </a:extLst>
          </p:cNvPr>
          <p:cNvSpPr txBox="1"/>
          <p:nvPr/>
        </p:nvSpPr>
        <p:spPr>
          <a:xfrm>
            <a:off x="7591784" y="3462538"/>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.MP4 File</a:t>
            </a:r>
          </a:p>
        </p:txBody>
      </p:sp>
      <p:pic>
        <p:nvPicPr>
          <p:cNvPr id="54" name="Picture 53">
            <a:extLst>
              <a:ext uri="{FF2B5EF4-FFF2-40B4-BE49-F238E27FC236}">
                <a16:creationId xmlns:a16="http://schemas.microsoft.com/office/drawing/2014/main" id="{82E01197-13DD-D99C-377B-1777DFE6AFC2}"/>
              </a:ext>
            </a:extLst>
          </p:cNvPr>
          <p:cNvPicPr>
            <a:picLocks noChangeAspect="1"/>
          </p:cNvPicPr>
          <p:nvPr/>
        </p:nvPicPr>
        <p:blipFill>
          <a:blip r:embed="rId5"/>
          <a:stretch>
            <a:fillRect/>
          </a:stretch>
        </p:blipFill>
        <p:spPr>
          <a:xfrm>
            <a:off x="8927303" y="4917079"/>
            <a:ext cx="569180" cy="613388"/>
          </a:xfrm>
          <a:prstGeom prst="rect">
            <a:avLst/>
          </a:prstGeom>
        </p:spPr>
      </p:pic>
      <p:pic>
        <p:nvPicPr>
          <p:cNvPr id="55" name="Picture 54">
            <a:extLst>
              <a:ext uri="{FF2B5EF4-FFF2-40B4-BE49-F238E27FC236}">
                <a16:creationId xmlns:a16="http://schemas.microsoft.com/office/drawing/2014/main" id="{9A46C91C-84EA-7235-2056-FC8E5360E643}"/>
              </a:ext>
            </a:extLst>
          </p:cNvPr>
          <p:cNvPicPr>
            <a:picLocks noChangeAspect="1"/>
          </p:cNvPicPr>
          <p:nvPr/>
        </p:nvPicPr>
        <p:blipFill>
          <a:blip r:embed="rId6"/>
          <a:stretch>
            <a:fillRect/>
          </a:stretch>
        </p:blipFill>
        <p:spPr>
          <a:xfrm>
            <a:off x="8269818" y="4336258"/>
            <a:ext cx="1679730" cy="413905"/>
          </a:xfrm>
          <a:prstGeom prst="rect">
            <a:avLst/>
          </a:prstGeom>
        </p:spPr>
      </p:pic>
      <p:pic>
        <p:nvPicPr>
          <p:cNvPr id="56" name="Picture 55">
            <a:extLst>
              <a:ext uri="{FF2B5EF4-FFF2-40B4-BE49-F238E27FC236}">
                <a16:creationId xmlns:a16="http://schemas.microsoft.com/office/drawing/2014/main" id="{D04F4FA7-534C-8EB6-AE47-D23A76680228}"/>
              </a:ext>
            </a:extLst>
          </p:cNvPr>
          <p:cNvPicPr>
            <a:picLocks noChangeAspect="1"/>
          </p:cNvPicPr>
          <p:nvPr/>
        </p:nvPicPr>
        <p:blipFill>
          <a:blip r:embed="rId7"/>
          <a:stretch>
            <a:fillRect/>
          </a:stretch>
        </p:blipFill>
        <p:spPr>
          <a:xfrm>
            <a:off x="6293721" y="4293630"/>
            <a:ext cx="1575093" cy="466988"/>
          </a:xfrm>
          <a:prstGeom prst="rect">
            <a:avLst/>
          </a:prstGeom>
        </p:spPr>
      </p:pic>
      <p:cxnSp>
        <p:nvCxnSpPr>
          <p:cNvPr id="57" name="Straight Arrow Connector 56">
            <a:extLst>
              <a:ext uri="{FF2B5EF4-FFF2-40B4-BE49-F238E27FC236}">
                <a16:creationId xmlns:a16="http://schemas.microsoft.com/office/drawing/2014/main" id="{38371A23-7F94-3842-72F9-DAAE75F95119}"/>
              </a:ext>
            </a:extLst>
          </p:cNvPr>
          <p:cNvCxnSpPr>
            <a:cxnSpLocks/>
          </p:cNvCxnSpPr>
          <p:nvPr/>
        </p:nvCxnSpPr>
        <p:spPr>
          <a:xfrm flipH="1">
            <a:off x="7591784" y="3844516"/>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93D3F65-BAF0-B8F6-F094-18AEC272575B}"/>
              </a:ext>
            </a:extLst>
          </p:cNvPr>
          <p:cNvCxnSpPr>
            <a:cxnSpLocks/>
          </p:cNvCxnSpPr>
          <p:nvPr/>
        </p:nvCxnSpPr>
        <p:spPr>
          <a:xfrm>
            <a:off x="8138190" y="3846601"/>
            <a:ext cx="537243" cy="3732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D29367E3-9448-43B6-1C0F-9345ED25991C}"/>
              </a:ext>
            </a:extLst>
          </p:cNvPr>
          <p:cNvPicPr>
            <a:picLocks noChangeAspect="1"/>
          </p:cNvPicPr>
          <p:nvPr/>
        </p:nvPicPr>
        <p:blipFill>
          <a:blip r:embed="rId6"/>
          <a:stretch>
            <a:fillRect/>
          </a:stretch>
        </p:blipFill>
        <p:spPr>
          <a:xfrm>
            <a:off x="5690437" y="5134184"/>
            <a:ext cx="1679730" cy="413905"/>
          </a:xfrm>
          <a:prstGeom prst="rect">
            <a:avLst/>
          </a:prstGeom>
        </p:spPr>
      </p:pic>
      <p:sp>
        <p:nvSpPr>
          <p:cNvPr id="60" name="TextBox 59">
            <a:extLst>
              <a:ext uri="{FF2B5EF4-FFF2-40B4-BE49-F238E27FC236}">
                <a16:creationId xmlns:a16="http://schemas.microsoft.com/office/drawing/2014/main" id="{55EF1DBB-3B01-7C0C-831C-EB103685BA15}"/>
              </a:ext>
            </a:extLst>
          </p:cNvPr>
          <p:cNvSpPr txBox="1"/>
          <p:nvPr/>
        </p:nvSpPr>
        <p:spPr>
          <a:xfrm>
            <a:off x="8596854" y="5642320"/>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Quiz</a:t>
            </a:r>
          </a:p>
        </p:txBody>
      </p:sp>
      <p:cxnSp>
        <p:nvCxnSpPr>
          <p:cNvPr id="61" name="Straight Arrow Connector 60">
            <a:extLst>
              <a:ext uri="{FF2B5EF4-FFF2-40B4-BE49-F238E27FC236}">
                <a16:creationId xmlns:a16="http://schemas.microsoft.com/office/drawing/2014/main" id="{93D74B60-79CC-A5D5-4869-0798A6E738C3}"/>
              </a:ext>
            </a:extLst>
          </p:cNvPr>
          <p:cNvCxnSpPr>
            <a:cxnSpLocks/>
          </p:cNvCxnSpPr>
          <p:nvPr/>
        </p:nvCxnSpPr>
        <p:spPr>
          <a:xfrm flipH="1">
            <a:off x="6648502" y="4746716"/>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298812A-DF73-20E5-703F-FD46ED4F173A}"/>
              </a:ext>
            </a:extLst>
          </p:cNvPr>
          <p:cNvPicPr>
            <a:picLocks noChangeAspect="1"/>
          </p:cNvPicPr>
          <p:nvPr/>
        </p:nvPicPr>
        <p:blipFill>
          <a:blip r:embed="rId11"/>
          <a:stretch>
            <a:fillRect/>
          </a:stretch>
        </p:blipFill>
        <p:spPr>
          <a:xfrm>
            <a:off x="0" y="45164"/>
            <a:ext cx="1371599" cy="1174339"/>
          </a:xfrm>
          <a:prstGeom prst="rect">
            <a:avLst/>
          </a:prstGeom>
        </p:spPr>
      </p:pic>
    </p:spTree>
    <p:extLst>
      <p:ext uri="{BB962C8B-B14F-4D97-AF65-F5344CB8AC3E}">
        <p14:creationId xmlns:p14="http://schemas.microsoft.com/office/powerpoint/2010/main" val="3831755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1027" y="-36753"/>
            <a:ext cx="3813865"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How to Create Videos</a:t>
            </a:r>
          </a:p>
        </p:txBody>
      </p:sp>
      <p:sp>
        <p:nvSpPr>
          <p:cNvPr id="42" name="TextBox 41">
            <a:extLst>
              <a:ext uri="{FF2B5EF4-FFF2-40B4-BE49-F238E27FC236}">
                <a16:creationId xmlns:a16="http://schemas.microsoft.com/office/drawing/2014/main" id="{5B6CB669-101C-FAFB-A2FF-BEB2C5EC1123}"/>
              </a:ext>
            </a:extLst>
          </p:cNvPr>
          <p:cNvSpPr txBox="1"/>
          <p:nvPr/>
        </p:nvSpPr>
        <p:spPr>
          <a:xfrm>
            <a:off x="5180885" y="816440"/>
            <a:ext cx="3671348" cy="1323439"/>
          </a:xfrm>
          <a:prstGeom prst="rect">
            <a:avLst/>
          </a:prstGeom>
          <a:noFill/>
        </p:spPr>
        <p:txBody>
          <a:bodyPr wrap="square" rtlCol="0">
            <a:spAutoFit/>
          </a:bodyPr>
          <a:lstStyle/>
          <a:p>
            <a:pPr algn="ctr"/>
            <a:r>
              <a:rPr lang="en-US" sz="2000" dirty="0">
                <a:solidFill>
                  <a:srgbClr val="C00000"/>
                </a:solidFill>
                <a:latin typeface="Times New Roman" panose="02020603050405020304" pitchFamily="18" charset="0"/>
                <a:cs typeface="Times New Roman" panose="02020603050405020304" pitchFamily="18" charset="0"/>
              </a:rPr>
              <a:t>Voice over PPT Video of a Print</a:t>
            </a:r>
          </a:p>
          <a:p>
            <a:pPr algn="ctr"/>
            <a:r>
              <a:rPr lang="en-US" sz="2000" dirty="0">
                <a:solidFill>
                  <a:srgbClr val="C00000"/>
                </a:solidFill>
                <a:latin typeface="Times New Roman" panose="02020603050405020304" pitchFamily="18" charset="0"/>
                <a:cs typeface="Times New Roman" panose="02020603050405020304" pitchFamily="18" charset="0"/>
              </a:rPr>
              <a:t>Recording Computer Screen</a:t>
            </a:r>
          </a:p>
          <a:p>
            <a:pPr algn="ctr"/>
            <a:r>
              <a:rPr lang="en-US" sz="2000" dirty="0">
                <a:solidFill>
                  <a:srgbClr val="C00000"/>
                </a:solidFill>
                <a:latin typeface="Times New Roman" panose="02020603050405020304" pitchFamily="18" charset="0"/>
                <a:cs typeface="Times New Roman" panose="02020603050405020304" pitchFamily="18" charset="0"/>
              </a:rPr>
              <a:t>Recording voice as you annotate</a:t>
            </a:r>
          </a:p>
          <a:p>
            <a:pPr algn="ctr"/>
            <a:r>
              <a:rPr lang="en-US" sz="2000" dirty="0">
                <a:solidFill>
                  <a:srgbClr val="C00000"/>
                </a:solidFill>
                <a:latin typeface="Times New Roman" panose="02020603050405020304" pitchFamily="18" charset="0"/>
                <a:cs typeface="Times New Roman" panose="02020603050405020304" pitchFamily="18" charset="0"/>
              </a:rPr>
              <a:t>(Wacom tablet or mouse)</a:t>
            </a:r>
          </a:p>
        </p:txBody>
      </p:sp>
      <p:pic>
        <p:nvPicPr>
          <p:cNvPr id="44" name="Picture 43">
            <a:extLst>
              <a:ext uri="{FF2B5EF4-FFF2-40B4-BE49-F238E27FC236}">
                <a16:creationId xmlns:a16="http://schemas.microsoft.com/office/drawing/2014/main" id="{F6313958-A1B5-98FE-5ADA-705FADBE5310}"/>
              </a:ext>
            </a:extLst>
          </p:cNvPr>
          <p:cNvPicPr>
            <a:picLocks noChangeAspect="1"/>
          </p:cNvPicPr>
          <p:nvPr/>
        </p:nvPicPr>
        <p:blipFill>
          <a:blip r:embed="rId2"/>
          <a:stretch>
            <a:fillRect/>
          </a:stretch>
        </p:blipFill>
        <p:spPr>
          <a:xfrm>
            <a:off x="4338631" y="2951012"/>
            <a:ext cx="1838338" cy="280990"/>
          </a:xfrm>
          <a:prstGeom prst="rect">
            <a:avLst/>
          </a:prstGeom>
        </p:spPr>
      </p:pic>
      <p:pic>
        <p:nvPicPr>
          <p:cNvPr id="45" name="Picture 44">
            <a:extLst>
              <a:ext uri="{FF2B5EF4-FFF2-40B4-BE49-F238E27FC236}">
                <a16:creationId xmlns:a16="http://schemas.microsoft.com/office/drawing/2014/main" id="{ADBAC495-3534-D4FC-88EC-3D2C3F10DB1E}"/>
              </a:ext>
            </a:extLst>
          </p:cNvPr>
          <p:cNvPicPr>
            <a:picLocks noChangeAspect="1"/>
          </p:cNvPicPr>
          <p:nvPr/>
        </p:nvPicPr>
        <p:blipFill>
          <a:blip r:embed="rId3"/>
          <a:stretch>
            <a:fillRect/>
          </a:stretch>
        </p:blipFill>
        <p:spPr>
          <a:xfrm>
            <a:off x="4449759" y="3469945"/>
            <a:ext cx="1679148" cy="400110"/>
          </a:xfrm>
          <a:prstGeom prst="rect">
            <a:avLst/>
          </a:prstGeom>
        </p:spPr>
      </p:pic>
      <p:pic>
        <p:nvPicPr>
          <p:cNvPr id="47" name="Picture 46">
            <a:extLst>
              <a:ext uri="{FF2B5EF4-FFF2-40B4-BE49-F238E27FC236}">
                <a16:creationId xmlns:a16="http://schemas.microsoft.com/office/drawing/2014/main" id="{3E9A724D-12EC-F3EC-6015-295AA8696166}"/>
              </a:ext>
            </a:extLst>
          </p:cNvPr>
          <p:cNvPicPr>
            <a:picLocks noChangeAspect="1"/>
          </p:cNvPicPr>
          <p:nvPr/>
        </p:nvPicPr>
        <p:blipFill>
          <a:blip r:embed="rId4"/>
          <a:stretch>
            <a:fillRect/>
          </a:stretch>
        </p:blipFill>
        <p:spPr>
          <a:xfrm>
            <a:off x="6622066" y="2930519"/>
            <a:ext cx="1280936" cy="494396"/>
          </a:xfrm>
          <a:prstGeom prst="rect">
            <a:avLst/>
          </a:prstGeom>
        </p:spPr>
      </p:pic>
      <p:pic>
        <p:nvPicPr>
          <p:cNvPr id="48" name="Picture 47">
            <a:extLst>
              <a:ext uri="{FF2B5EF4-FFF2-40B4-BE49-F238E27FC236}">
                <a16:creationId xmlns:a16="http://schemas.microsoft.com/office/drawing/2014/main" id="{64A7D18B-74D4-927B-C70F-12153E4D037B}"/>
              </a:ext>
            </a:extLst>
          </p:cNvPr>
          <p:cNvPicPr>
            <a:picLocks noChangeAspect="1"/>
          </p:cNvPicPr>
          <p:nvPr/>
        </p:nvPicPr>
        <p:blipFill>
          <a:blip r:embed="rId5"/>
          <a:stretch>
            <a:fillRect/>
          </a:stretch>
        </p:blipFill>
        <p:spPr>
          <a:xfrm>
            <a:off x="8348099" y="2993072"/>
            <a:ext cx="1498672" cy="369290"/>
          </a:xfrm>
          <a:prstGeom prst="rect">
            <a:avLst/>
          </a:prstGeom>
        </p:spPr>
      </p:pic>
      <p:pic>
        <p:nvPicPr>
          <p:cNvPr id="49" name="Picture 48">
            <a:extLst>
              <a:ext uri="{FF2B5EF4-FFF2-40B4-BE49-F238E27FC236}">
                <a16:creationId xmlns:a16="http://schemas.microsoft.com/office/drawing/2014/main" id="{4A89F3E4-1DED-3D7A-1C05-614EF7030BCC}"/>
              </a:ext>
            </a:extLst>
          </p:cNvPr>
          <p:cNvPicPr>
            <a:picLocks noChangeAspect="1"/>
          </p:cNvPicPr>
          <p:nvPr/>
        </p:nvPicPr>
        <p:blipFill>
          <a:blip r:embed="rId6"/>
          <a:stretch>
            <a:fillRect/>
          </a:stretch>
        </p:blipFill>
        <p:spPr>
          <a:xfrm>
            <a:off x="8929148" y="3456722"/>
            <a:ext cx="569180" cy="613388"/>
          </a:xfrm>
          <a:prstGeom prst="rect">
            <a:avLst/>
          </a:prstGeom>
        </p:spPr>
      </p:pic>
      <p:sp>
        <p:nvSpPr>
          <p:cNvPr id="53" name="TextBox 52">
            <a:extLst>
              <a:ext uri="{FF2B5EF4-FFF2-40B4-BE49-F238E27FC236}">
                <a16:creationId xmlns:a16="http://schemas.microsoft.com/office/drawing/2014/main" id="{20DBD4AC-D400-A2C8-7394-455175E299FC}"/>
              </a:ext>
            </a:extLst>
          </p:cNvPr>
          <p:cNvSpPr txBox="1"/>
          <p:nvPr/>
        </p:nvSpPr>
        <p:spPr>
          <a:xfrm>
            <a:off x="6656374" y="4278108"/>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.MP4 File</a:t>
            </a:r>
          </a:p>
        </p:txBody>
      </p:sp>
      <p:pic>
        <p:nvPicPr>
          <p:cNvPr id="54" name="Picture 53">
            <a:extLst>
              <a:ext uri="{FF2B5EF4-FFF2-40B4-BE49-F238E27FC236}">
                <a16:creationId xmlns:a16="http://schemas.microsoft.com/office/drawing/2014/main" id="{82E01197-13DD-D99C-377B-1777DFE6AFC2}"/>
              </a:ext>
            </a:extLst>
          </p:cNvPr>
          <p:cNvPicPr>
            <a:picLocks noChangeAspect="1"/>
          </p:cNvPicPr>
          <p:nvPr/>
        </p:nvPicPr>
        <p:blipFill>
          <a:blip r:embed="rId6"/>
          <a:stretch>
            <a:fillRect/>
          </a:stretch>
        </p:blipFill>
        <p:spPr>
          <a:xfrm>
            <a:off x="7991893" y="5732649"/>
            <a:ext cx="569180" cy="613388"/>
          </a:xfrm>
          <a:prstGeom prst="rect">
            <a:avLst/>
          </a:prstGeom>
        </p:spPr>
      </p:pic>
      <p:pic>
        <p:nvPicPr>
          <p:cNvPr id="55" name="Picture 54">
            <a:extLst>
              <a:ext uri="{FF2B5EF4-FFF2-40B4-BE49-F238E27FC236}">
                <a16:creationId xmlns:a16="http://schemas.microsoft.com/office/drawing/2014/main" id="{9A46C91C-84EA-7235-2056-FC8E5360E643}"/>
              </a:ext>
            </a:extLst>
          </p:cNvPr>
          <p:cNvPicPr>
            <a:picLocks noChangeAspect="1"/>
          </p:cNvPicPr>
          <p:nvPr/>
        </p:nvPicPr>
        <p:blipFill>
          <a:blip r:embed="rId5"/>
          <a:stretch>
            <a:fillRect/>
          </a:stretch>
        </p:blipFill>
        <p:spPr>
          <a:xfrm>
            <a:off x="7334408" y="5151828"/>
            <a:ext cx="1679730" cy="413905"/>
          </a:xfrm>
          <a:prstGeom prst="rect">
            <a:avLst/>
          </a:prstGeom>
        </p:spPr>
      </p:pic>
      <p:pic>
        <p:nvPicPr>
          <p:cNvPr id="56" name="Picture 55">
            <a:extLst>
              <a:ext uri="{FF2B5EF4-FFF2-40B4-BE49-F238E27FC236}">
                <a16:creationId xmlns:a16="http://schemas.microsoft.com/office/drawing/2014/main" id="{D04F4FA7-534C-8EB6-AE47-D23A76680228}"/>
              </a:ext>
            </a:extLst>
          </p:cNvPr>
          <p:cNvPicPr>
            <a:picLocks noChangeAspect="1"/>
          </p:cNvPicPr>
          <p:nvPr/>
        </p:nvPicPr>
        <p:blipFill>
          <a:blip r:embed="rId7"/>
          <a:stretch>
            <a:fillRect/>
          </a:stretch>
        </p:blipFill>
        <p:spPr>
          <a:xfrm>
            <a:off x="5358311" y="5109200"/>
            <a:ext cx="1575093" cy="466988"/>
          </a:xfrm>
          <a:prstGeom prst="rect">
            <a:avLst/>
          </a:prstGeom>
        </p:spPr>
      </p:pic>
      <p:cxnSp>
        <p:nvCxnSpPr>
          <p:cNvPr id="57" name="Straight Arrow Connector 56">
            <a:extLst>
              <a:ext uri="{FF2B5EF4-FFF2-40B4-BE49-F238E27FC236}">
                <a16:creationId xmlns:a16="http://schemas.microsoft.com/office/drawing/2014/main" id="{38371A23-7F94-3842-72F9-DAAE75F95119}"/>
              </a:ext>
            </a:extLst>
          </p:cNvPr>
          <p:cNvCxnSpPr>
            <a:cxnSpLocks/>
          </p:cNvCxnSpPr>
          <p:nvPr/>
        </p:nvCxnSpPr>
        <p:spPr>
          <a:xfrm flipH="1">
            <a:off x="6656374" y="4660086"/>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93D3F65-BAF0-B8F6-F094-18AEC272575B}"/>
              </a:ext>
            </a:extLst>
          </p:cNvPr>
          <p:cNvCxnSpPr>
            <a:cxnSpLocks/>
          </p:cNvCxnSpPr>
          <p:nvPr/>
        </p:nvCxnSpPr>
        <p:spPr>
          <a:xfrm>
            <a:off x="7202780" y="4662171"/>
            <a:ext cx="537243" cy="3732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D29367E3-9448-43B6-1C0F-9345ED25991C}"/>
              </a:ext>
            </a:extLst>
          </p:cNvPr>
          <p:cNvPicPr>
            <a:picLocks noChangeAspect="1"/>
          </p:cNvPicPr>
          <p:nvPr/>
        </p:nvPicPr>
        <p:blipFill>
          <a:blip r:embed="rId5"/>
          <a:stretch>
            <a:fillRect/>
          </a:stretch>
        </p:blipFill>
        <p:spPr>
          <a:xfrm>
            <a:off x="4755027" y="5949754"/>
            <a:ext cx="1679730" cy="413905"/>
          </a:xfrm>
          <a:prstGeom prst="rect">
            <a:avLst/>
          </a:prstGeom>
        </p:spPr>
      </p:pic>
      <p:sp>
        <p:nvSpPr>
          <p:cNvPr id="60" name="TextBox 59">
            <a:extLst>
              <a:ext uri="{FF2B5EF4-FFF2-40B4-BE49-F238E27FC236}">
                <a16:creationId xmlns:a16="http://schemas.microsoft.com/office/drawing/2014/main" id="{55EF1DBB-3B01-7C0C-831C-EB103685BA15}"/>
              </a:ext>
            </a:extLst>
          </p:cNvPr>
          <p:cNvSpPr txBox="1"/>
          <p:nvPr/>
        </p:nvSpPr>
        <p:spPr>
          <a:xfrm>
            <a:off x="7661444" y="6457890"/>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Quiz</a:t>
            </a:r>
          </a:p>
        </p:txBody>
      </p:sp>
      <p:cxnSp>
        <p:nvCxnSpPr>
          <p:cNvPr id="61" name="Straight Arrow Connector 60">
            <a:extLst>
              <a:ext uri="{FF2B5EF4-FFF2-40B4-BE49-F238E27FC236}">
                <a16:creationId xmlns:a16="http://schemas.microsoft.com/office/drawing/2014/main" id="{93D74B60-79CC-A5D5-4869-0798A6E738C3}"/>
              </a:ext>
            </a:extLst>
          </p:cNvPr>
          <p:cNvCxnSpPr>
            <a:cxnSpLocks/>
          </p:cNvCxnSpPr>
          <p:nvPr/>
        </p:nvCxnSpPr>
        <p:spPr>
          <a:xfrm flipH="1">
            <a:off x="5713092" y="5562286"/>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3B908AC-DD9D-F567-2618-81028B302D7D}"/>
              </a:ext>
            </a:extLst>
          </p:cNvPr>
          <p:cNvPicPr>
            <a:picLocks noChangeAspect="1"/>
          </p:cNvPicPr>
          <p:nvPr/>
        </p:nvPicPr>
        <p:blipFill>
          <a:blip r:embed="rId8"/>
          <a:stretch>
            <a:fillRect/>
          </a:stretch>
        </p:blipFill>
        <p:spPr>
          <a:xfrm>
            <a:off x="6144258" y="2172633"/>
            <a:ext cx="523879" cy="528641"/>
          </a:xfrm>
          <a:prstGeom prst="rect">
            <a:avLst/>
          </a:prstGeom>
        </p:spPr>
      </p:pic>
      <p:pic>
        <p:nvPicPr>
          <p:cNvPr id="6" name="Picture 5">
            <a:extLst>
              <a:ext uri="{FF2B5EF4-FFF2-40B4-BE49-F238E27FC236}">
                <a16:creationId xmlns:a16="http://schemas.microsoft.com/office/drawing/2014/main" id="{EB23348E-2CD7-0D48-FEC0-6EEFED1DC3DB}"/>
              </a:ext>
            </a:extLst>
          </p:cNvPr>
          <p:cNvPicPr>
            <a:picLocks noChangeAspect="1"/>
          </p:cNvPicPr>
          <p:nvPr/>
        </p:nvPicPr>
        <p:blipFill>
          <a:blip r:embed="rId9"/>
          <a:stretch>
            <a:fillRect/>
          </a:stretch>
        </p:blipFill>
        <p:spPr>
          <a:xfrm>
            <a:off x="7162502" y="2110633"/>
            <a:ext cx="1072554" cy="707886"/>
          </a:xfrm>
          <a:prstGeom prst="rect">
            <a:avLst/>
          </a:prstGeom>
        </p:spPr>
      </p:pic>
      <p:sp>
        <p:nvSpPr>
          <p:cNvPr id="2" name="TextBox 1">
            <a:extLst>
              <a:ext uri="{FF2B5EF4-FFF2-40B4-BE49-F238E27FC236}">
                <a16:creationId xmlns:a16="http://schemas.microsoft.com/office/drawing/2014/main" id="{C5CCDDF0-7131-8CA0-B05B-7D6F6E47BE3F}"/>
              </a:ext>
            </a:extLst>
          </p:cNvPr>
          <p:cNvSpPr txBox="1"/>
          <p:nvPr/>
        </p:nvSpPr>
        <p:spPr>
          <a:xfrm>
            <a:off x="8561073" y="4070110"/>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Quiz</a:t>
            </a:r>
          </a:p>
        </p:txBody>
      </p:sp>
      <p:pic>
        <p:nvPicPr>
          <p:cNvPr id="4" name="Picture 3">
            <a:extLst>
              <a:ext uri="{FF2B5EF4-FFF2-40B4-BE49-F238E27FC236}">
                <a16:creationId xmlns:a16="http://schemas.microsoft.com/office/drawing/2014/main" id="{2310F5C1-88B0-D0F5-26BE-235E42D4F798}"/>
              </a:ext>
            </a:extLst>
          </p:cNvPr>
          <p:cNvPicPr>
            <a:picLocks noChangeAspect="1"/>
          </p:cNvPicPr>
          <p:nvPr/>
        </p:nvPicPr>
        <p:blipFill>
          <a:blip r:embed="rId10"/>
          <a:stretch>
            <a:fillRect/>
          </a:stretch>
        </p:blipFill>
        <p:spPr>
          <a:xfrm>
            <a:off x="0" y="45164"/>
            <a:ext cx="1371599" cy="1174339"/>
          </a:xfrm>
          <a:prstGeom prst="rect">
            <a:avLst/>
          </a:prstGeom>
        </p:spPr>
      </p:pic>
    </p:spTree>
    <p:extLst>
      <p:ext uri="{BB962C8B-B14F-4D97-AF65-F5344CB8AC3E}">
        <p14:creationId xmlns:p14="http://schemas.microsoft.com/office/powerpoint/2010/main" val="1071712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47802" y="45164"/>
            <a:ext cx="3172087"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Videos in Canvas:</a:t>
            </a:r>
          </a:p>
        </p:txBody>
      </p:sp>
      <p:pic>
        <p:nvPicPr>
          <p:cNvPr id="3" name="Picture 2">
            <a:extLst>
              <a:ext uri="{FF2B5EF4-FFF2-40B4-BE49-F238E27FC236}">
                <a16:creationId xmlns:a16="http://schemas.microsoft.com/office/drawing/2014/main" id="{4EE676DB-CBDF-F170-ADD2-201587EC6249}"/>
              </a:ext>
            </a:extLst>
          </p:cNvPr>
          <p:cNvPicPr>
            <a:picLocks noChangeAspect="1"/>
          </p:cNvPicPr>
          <p:nvPr/>
        </p:nvPicPr>
        <p:blipFill>
          <a:blip r:embed="rId2"/>
          <a:stretch>
            <a:fillRect/>
          </a:stretch>
        </p:blipFill>
        <p:spPr>
          <a:xfrm>
            <a:off x="1847802" y="642667"/>
            <a:ext cx="7105697" cy="6227413"/>
          </a:xfrm>
          <a:prstGeom prst="rect">
            <a:avLst/>
          </a:prstGeom>
        </p:spPr>
      </p:pic>
      <p:sp>
        <p:nvSpPr>
          <p:cNvPr id="6" name="TextBox 5">
            <a:extLst>
              <a:ext uri="{FF2B5EF4-FFF2-40B4-BE49-F238E27FC236}">
                <a16:creationId xmlns:a16="http://schemas.microsoft.com/office/drawing/2014/main" id="{8762A395-0D73-F587-3481-38091620E677}"/>
              </a:ext>
            </a:extLst>
          </p:cNvPr>
          <p:cNvSpPr txBox="1"/>
          <p:nvPr/>
        </p:nvSpPr>
        <p:spPr>
          <a:xfrm>
            <a:off x="4985285" y="3894423"/>
            <a:ext cx="1463862"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Collection</a:t>
            </a:r>
          </a:p>
        </p:txBody>
      </p:sp>
      <p:pic>
        <p:nvPicPr>
          <p:cNvPr id="2" name="Picture 1">
            <a:extLst>
              <a:ext uri="{FF2B5EF4-FFF2-40B4-BE49-F238E27FC236}">
                <a16:creationId xmlns:a16="http://schemas.microsoft.com/office/drawing/2014/main" id="{7E39D55D-1918-2D54-14EB-5A5AA57CD716}"/>
              </a:ext>
            </a:extLst>
          </p:cNvPr>
          <p:cNvPicPr>
            <a:picLocks noChangeAspect="1"/>
          </p:cNvPicPr>
          <p:nvPr/>
        </p:nvPicPr>
        <p:blipFill>
          <a:blip r:embed="rId3"/>
          <a:stretch>
            <a:fillRect/>
          </a:stretch>
        </p:blipFill>
        <p:spPr>
          <a:xfrm>
            <a:off x="0" y="45164"/>
            <a:ext cx="1371599" cy="1174339"/>
          </a:xfrm>
          <a:prstGeom prst="rect">
            <a:avLst/>
          </a:prstGeom>
        </p:spPr>
      </p:pic>
      <p:sp>
        <p:nvSpPr>
          <p:cNvPr id="4" name="Rectangle 3">
            <a:extLst>
              <a:ext uri="{FF2B5EF4-FFF2-40B4-BE49-F238E27FC236}">
                <a16:creationId xmlns:a16="http://schemas.microsoft.com/office/drawing/2014/main" id="{2A097293-A2E2-7C80-1B3D-C1B6BD2AB809}"/>
              </a:ext>
            </a:extLst>
          </p:cNvPr>
          <p:cNvSpPr/>
          <p:nvPr/>
        </p:nvSpPr>
        <p:spPr>
          <a:xfrm>
            <a:off x="1847802" y="629939"/>
            <a:ext cx="590598" cy="716261"/>
          </a:xfrm>
          <a:prstGeom prst="rect">
            <a:avLst/>
          </a:prstGeom>
          <a:solidFill>
            <a:srgbClr val="0028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750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8691" y="107775"/>
            <a:ext cx="6849209"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Collection of Videos in Canvas:</a:t>
            </a:r>
          </a:p>
        </p:txBody>
      </p:sp>
      <p:pic>
        <p:nvPicPr>
          <p:cNvPr id="4" name="Picture 3">
            <a:extLst>
              <a:ext uri="{FF2B5EF4-FFF2-40B4-BE49-F238E27FC236}">
                <a16:creationId xmlns:a16="http://schemas.microsoft.com/office/drawing/2014/main" id="{42823A1C-87FC-68AC-CE8B-E40D2E06E3EF}"/>
              </a:ext>
            </a:extLst>
          </p:cNvPr>
          <p:cNvPicPr>
            <a:picLocks noChangeAspect="1"/>
          </p:cNvPicPr>
          <p:nvPr/>
        </p:nvPicPr>
        <p:blipFill>
          <a:blip r:embed="rId2"/>
          <a:stretch>
            <a:fillRect/>
          </a:stretch>
        </p:blipFill>
        <p:spPr>
          <a:xfrm>
            <a:off x="78782" y="1175150"/>
            <a:ext cx="10881706" cy="5624957"/>
          </a:xfrm>
          <a:prstGeom prst="rect">
            <a:avLst/>
          </a:prstGeom>
        </p:spPr>
      </p:pic>
      <p:sp>
        <p:nvSpPr>
          <p:cNvPr id="6" name="TextBox 5">
            <a:extLst>
              <a:ext uri="{FF2B5EF4-FFF2-40B4-BE49-F238E27FC236}">
                <a16:creationId xmlns:a16="http://schemas.microsoft.com/office/drawing/2014/main" id="{8762A395-0D73-F587-3481-38091620E677}"/>
              </a:ext>
            </a:extLst>
          </p:cNvPr>
          <p:cNvSpPr txBox="1"/>
          <p:nvPr/>
        </p:nvSpPr>
        <p:spPr>
          <a:xfrm>
            <a:off x="4368800" y="1485840"/>
            <a:ext cx="6045200" cy="400110"/>
          </a:xfrm>
          <a:prstGeom prst="rect">
            <a:avLst/>
          </a:prstGeom>
          <a:noFill/>
        </p:spPr>
        <p:txBody>
          <a:bodyPr wrap="square" rtlCol="0">
            <a:spAutoFit/>
          </a:bodyPr>
          <a:lstStyle/>
          <a:p>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Airplane Icon means a Quiz was created for the Video</a:t>
            </a:r>
          </a:p>
        </p:txBody>
      </p:sp>
      <p:cxnSp>
        <p:nvCxnSpPr>
          <p:cNvPr id="8" name="Straight Arrow Connector 7">
            <a:extLst>
              <a:ext uri="{FF2B5EF4-FFF2-40B4-BE49-F238E27FC236}">
                <a16:creationId xmlns:a16="http://schemas.microsoft.com/office/drawing/2014/main" id="{27D72C7C-472A-AB7A-C2ED-0D852A25ABD3}"/>
              </a:ext>
            </a:extLst>
          </p:cNvPr>
          <p:cNvCxnSpPr>
            <a:cxnSpLocks/>
          </p:cNvCxnSpPr>
          <p:nvPr/>
        </p:nvCxnSpPr>
        <p:spPr>
          <a:xfrm>
            <a:off x="7207250" y="1835150"/>
            <a:ext cx="939800" cy="495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FE5D85E-76D7-0C1C-BC8B-FEC3AAA8A11A}"/>
              </a:ext>
            </a:extLst>
          </p:cNvPr>
          <p:cNvCxnSpPr>
            <a:cxnSpLocks/>
          </p:cNvCxnSpPr>
          <p:nvPr/>
        </p:nvCxnSpPr>
        <p:spPr>
          <a:xfrm flipH="1">
            <a:off x="5835650" y="1835150"/>
            <a:ext cx="13716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345E291-1B1D-F9A0-E5AE-A2FEB6095243}"/>
              </a:ext>
            </a:extLst>
          </p:cNvPr>
          <p:cNvPicPr>
            <a:picLocks noChangeAspect="1"/>
          </p:cNvPicPr>
          <p:nvPr/>
        </p:nvPicPr>
        <p:blipFill>
          <a:blip r:embed="rId3"/>
          <a:stretch>
            <a:fillRect/>
          </a:stretch>
        </p:blipFill>
        <p:spPr>
          <a:xfrm>
            <a:off x="0" y="45164"/>
            <a:ext cx="1371599" cy="1174339"/>
          </a:xfrm>
          <a:prstGeom prst="rect">
            <a:avLst/>
          </a:prstGeom>
        </p:spPr>
      </p:pic>
      <p:sp>
        <p:nvSpPr>
          <p:cNvPr id="3" name="Rectangle 2">
            <a:extLst>
              <a:ext uri="{FF2B5EF4-FFF2-40B4-BE49-F238E27FC236}">
                <a16:creationId xmlns:a16="http://schemas.microsoft.com/office/drawing/2014/main" id="{865F6544-A48F-EE74-50E6-4CECAB457B2C}"/>
              </a:ext>
            </a:extLst>
          </p:cNvPr>
          <p:cNvSpPr/>
          <p:nvPr/>
        </p:nvSpPr>
        <p:spPr>
          <a:xfrm>
            <a:off x="78782" y="1219503"/>
            <a:ext cx="480018" cy="443211"/>
          </a:xfrm>
          <a:prstGeom prst="rect">
            <a:avLst/>
          </a:prstGeom>
          <a:solidFill>
            <a:srgbClr val="0028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820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4476" y="1175152"/>
            <a:ext cx="11317111" cy="5584606"/>
          </a:xfrm>
          <a:prstGeom prst="rect">
            <a:avLst/>
          </a:prstGeom>
          <a:noFill/>
        </p:spPr>
        <p:txBody>
          <a:bodyPr wrap="square" rtlCol="0">
            <a:spAutoFit/>
          </a:bodyPr>
          <a:lstStyle/>
          <a:p>
            <a:pPr>
              <a:lnSpc>
                <a:spcPct val="150000"/>
              </a:lnSpc>
            </a:pPr>
            <a:r>
              <a:rPr lang="en-US" sz="2000" dirty="0">
                <a:solidFill>
                  <a:srgbClr val="0070C0"/>
                </a:solidFill>
              </a:rPr>
              <a:t>Training topics for this training session:</a:t>
            </a:r>
          </a:p>
          <a:p>
            <a:pPr marL="342900" indent="-342900">
              <a:lnSpc>
                <a:spcPct val="150000"/>
              </a:lnSpc>
              <a:buAutoNum type="arabicPeriod"/>
            </a:pPr>
            <a:r>
              <a:rPr lang="en-US" sz="2000" dirty="0">
                <a:solidFill>
                  <a:srgbClr val="0070C0"/>
                </a:solidFill>
              </a:rPr>
              <a:t>Review the steps to developing a module</a:t>
            </a:r>
          </a:p>
          <a:p>
            <a:pPr marL="342900" indent="-342900">
              <a:lnSpc>
                <a:spcPct val="150000"/>
              </a:lnSpc>
              <a:buAutoNum type="arabicPeriod"/>
            </a:pPr>
            <a:r>
              <a:rPr lang="en-US" sz="2000" dirty="0">
                <a:solidFill>
                  <a:srgbClr val="0070C0"/>
                </a:solidFill>
              </a:rPr>
              <a:t>Review a Learning Thread</a:t>
            </a:r>
          </a:p>
          <a:p>
            <a:pPr marL="342900" indent="-342900">
              <a:lnSpc>
                <a:spcPct val="150000"/>
              </a:lnSpc>
              <a:buAutoNum type="arabicPeriod"/>
            </a:pPr>
            <a:r>
              <a:rPr lang="en-US" sz="2000" dirty="0">
                <a:solidFill>
                  <a:srgbClr val="0070C0"/>
                </a:solidFill>
              </a:rPr>
              <a:t>Open Education Resources</a:t>
            </a:r>
          </a:p>
          <a:p>
            <a:pPr marL="342900" indent="-342900">
              <a:lnSpc>
                <a:spcPct val="150000"/>
              </a:lnSpc>
              <a:buAutoNum type="arabicPeriod"/>
            </a:pPr>
            <a:r>
              <a:rPr lang="en-US" sz="2000" dirty="0">
                <a:solidFill>
                  <a:srgbClr val="0070C0"/>
                </a:solidFill>
              </a:rPr>
              <a:t>Simulations</a:t>
            </a:r>
          </a:p>
          <a:p>
            <a:pPr marL="342900" indent="-342900">
              <a:lnSpc>
                <a:spcPct val="150000"/>
              </a:lnSpc>
              <a:buAutoNum type="arabicPeriod"/>
            </a:pPr>
            <a:r>
              <a:rPr lang="en-US" sz="2000" dirty="0">
                <a:solidFill>
                  <a:srgbClr val="0070C0"/>
                </a:solidFill>
              </a:rPr>
              <a:t>Review the development of a learning object</a:t>
            </a:r>
          </a:p>
          <a:p>
            <a:pPr>
              <a:lnSpc>
                <a:spcPct val="150000"/>
              </a:lnSpc>
            </a:pPr>
            <a:r>
              <a:rPr lang="en-US" sz="2000" dirty="0">
                <a:solidFill>
                  <a:srgbClr val="0070C0"/>
                </a:solidFill>
              </a:rPr>
              <a:t>6.  Introduction to creating Learning Objects</a:t>
            </a:r>
          </a:p>
          <a:p>
            <a:pPr>
              <a:lnSpc>
                <a:spcPct val="150000"/>
              </a:lnSpc>
            </a:pPr>
            <a:r>
              <a:rPr lang="en-US" sz="2000" dirty="0">
                <a:solidFill>
                  <a:srgbClr val="0070C0"/>
                </a:solidFill>
              </a:rPr>
              <a:t>	a. PowerPoint</a:t>
            </a:r>
          </a:p>
          <a:p>
            <a:pPr>
              <a:lnSpc>
                <a:spcPct val="150000"/>
              </a:lnSpc>
            </a:pPr>
            <a:r>
              <a:rPr lang="en-US" sz="2000" dirty="0">
                <a:solidFill>
                  <a:srgbClr val="0070C0"/>
                </a:solidFill>
              </a:rPr>
              <a:t>	b. Converting PPT to PDF</a:t>
            </a:r>
          </a:p>
          <a:p>
            <a:pPr>
              <a:lnSpc>
                <a:spcPct val="150000"/>
              </a:lnSpc>
            </a:pPr>
            <a:r>
              <a:rPr lang="en-US" sz="2000" dirty="0">
                <a:solidFill>
                  <a:srgbClr val="0070C0"/>
                </a:solidFill>
              </a:rPr>
              <a:t>	c. Voice over PPT</a:t>
            </a:r>
          </a:p>
          <a:p>
            <a:pPr>
              <a:lnSpc>
                <a:spcPct val="150000"/>
              </a:lnSpc>
            </a:pPr>
            <a:r>
              <a:rPr lang="en-US" sz="2000" dirty="0">
                <a:solidFill>
                  <a:srgbClr val="0070C0"/>
                </a:solidFill>
              </a:rPr>
              <a:t>	d. Creating videos with a camera</a:t>
            </a:r>
          </a:p>
          <a:p>
            <a:pPr>
              <a:lnSpc>
                <a:spcPct val="150000"/>
              </a:lnSpc>
            </a:pPr>
            <a:r>
              <a:rPr lang="en-US" sz="2000" dirty="0">
                <a:solidFill>
                  <a:srgbClr val="0070C0"/>
                </a:solidFill>
              </a:rPr>
              <a:t>	e. Creating a screen CAM video to show how to use software</a:t>
            </a:r>
          </a:p>
        </p:txBody>
      </p:sp>
      <p:sp>
        <p:nvSpPr>
          <p:cNvPr id="5" name="TextBox 4"/>
          <p:cNvSpPr txBox="1"/>
          <p:nvPr/>
        </p:nvSpPr>
        <p:spPr>
          <a:xfrm>
            <a:off x="1587478" y="113955"/>
            <a:ext cx="9458808" cy="769441"/>
          </a:xfrm>
          <a:prstGeom prst="rect">
            <a:avLst/>
          </a:prstGeom>
          <a:noFill/>
        </p:spPr>
        <p:txBody>
          <a:bodyPr wrap="none" rtlCol="0">
            <a:spAutoFit/>
          </a:bodyPr>
          <a:lstStyle/>
          <a:p>
            <a:r>
              <a:rPr lang="en-US" sz="4400" dirty="0">
                <a:solidFill>
                  <a:srgbClr val="0070C0"/>
                </a:solidFill>
              </a:rPr>
              <a:t>SECC Faculty Training on Creating Videos</a:t>
            </a:r>
          </a:p>
        </p:txBody>
      </p:sp>
      <p:pic>
        <p:nvPicPr>
          <p:cNvPr id="3" name="Picture 2">
            <a:extLst>
              <a:ext uri="{FF2B5EF4-FFF2-40B4-BE49-F238E27FC236}">
                <a16:creationId xmlns:a16="http://schemas.microsoft.com/office/drawing/2014/main" id="{A8FACBAE-5311-48CC-1DE6-7F0CFD9739D7}"/>
              </a:ext>
            </a:extLst>
          </p:cNvPr>
          <p:cNvPicPr>
            <a:picLocks noChangeAspect="1"/>
          </p:cNvPicPr>
          <p:nvPr/>
        </p:nvPicPr>
        <p:blipFill>
          <a:blip r:embed="rId2"/>
          <a:stretch>
            <a:fillRect/>
          </a:stretch>
        </p:blipFill>
        <p:spPr>
          <a:xfrm>
            <a:off x="0" y="45164"/>
            <a:ext cx="1371599" cy="1174339"/>
          </a:xfrm>
          <a:prstGeom prst="rect">
            <a:avLst/>
          </a:prstGeom>
        </p:spPr>
      </p:pic>
    </p:spTree>
    <p:extLst>
      <p:ext uri="{BB962C8B-B14F-4D97-AF65-F5344CB8AC3E}">
        <p14:creationId xmlns:p14="http://schemas.microsoft.com/office/powerpoint/2010/main" val="7287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7441" y="25365"/>
            <a:ext cx="6849209"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Collection of Videos in Canvas:</a:t>
            </a:r>
          </a:p>
        </p:txBody>
      </p:sp>
      <p:pic>
        <p:nvPicPr>
          <p:cNvPr id="3" name="Picture 2">
            <a:extLst>
              <a:ext uri="{FF2B5EF4-FFF2-40B4-BE49-F238E27FC236}">
                <a16:creationId xmlns:a16="http://schemas.microsoft.com/office/drawing/2014/main" id="{D668552E-C08B-1F6F-3424-C96DE101DF4E}"/>
              </a:ext>
            </a:extLst>
          </p:cNvPr>
          <p:cNvPicPr>
            <a:picLocks noChangeAspect="1"/>
          </p:cNvPicPr>
          <p:nvPr/>
        </p:nvPicPr>
        <p:blipFill>
          <a:blip r:embed="rId2"/>
          <a:stretch>
            <a:fillRect/>
          </a:stretch>
        </p:blipFill>
        <p:spPr>
          <a:xfrm>
            <a:off x="1625600" y="1148954"/>
            <a:ext cx="8540750" cy="1702744"/>
          </a:xfrm>
          <a:prstGeom prst="rect">
            <a:avLst/>
          </a:prstGeom>
        </p:spPr>
      </p:pic>
      <p:pic>
        <p:nvPicPr>
          <p:cNvPr id="9" name="Picture 8">
            <a:extLst>
              <a:ext uri="{FF2B5EF4-FFF2-40B4-BE49-F238E27FC236}">
                <a16:creationId xmlns:a16="http://schemas.microsoft.com/office/drawing/2014/main" id="{BBB3291F-5A48-F9FE-BFEE-E6E19645CF78}"/>
              </a:ext>
            </a:extLst>
          </p:cNvPr>
          <p:cNvPicPr>
            <a:picLocks noChangeAspect="1"/>
          </p:cNvPicPr>
          <p:nvPr/>
        </p:nvPicPr>
        <p:blipFill>
          <a:blip r:embed="rId3"/>
          <a:stretch>
            <a:fillRect/>
          </a:stretch>
        </p:blipFill>
        <p:spPr>
          <a:xfrm>
            <a:off x="1579522" y="3083843"/>
            <a:ext cx="8586828" cy="3609117"/>
          </a:xfrm>
          <a:prstGeom prst="rect">
            <a:avLst/>
          </a:prstGeom>
        </p:spPr>
      </p:pic>
      <p:sp>
        <p:nvSpPr>
          <p:cNvPr id="12" name="TextBox 11">
            <a:extLst>
              <a:ext uri="{FF2B5EF4-FFF2-40B4-BE49-F238E27FC236}">
                <a16:creationId xmlns:a16="http://schemas.microsoft.com/office/drawing/2014/main" id="{1C0534F6-C89C-BD34-4DE6-E685F89651D4}"/>
              </a:ext>
            </a:extLst>
          </p:cNvPr>
          <p:cNvSpPr txBox="1"/>
          <p:nvPr/>
        </p:nvSpPr>
        <p:spPr>
          <a:xfrm>
            <a:off x="3629025" y="4559180"/>
            <a:ext cx="2520950" cy="400110"/>
          </a:xfrm>
          <a:prstGeom prst="rect">
            <a:avLst/>
          </a:prstGeom>
          <a:noFill/>
        </p:spPr>
        <p:txBody>
          <a:bodyPr wrap="square" rtlCol="0">
            <a:spAutoFit/>
          </a:bodyPr>
          <a:lstStyle/>
          <a:p>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Studio Quiz Question</a:t>
            </a:r>
          </a:p>
        </p:txBody>
      </p:sp>
      <p:sp>
        <p:nvSpPr>
          <p:cNvPr id="13" name="TextBox 12">
            <a:extLst>
              <a:ext uri="{FF2B5EF4-FFF2-40B4-BE49-F238E27FC236}">
                <a16:creationId xmlns:a16="http://schemas.microsoft.com/office/drawing/2014/main" id="{D4892F97-7A93-01E3-1FA0-A2062754FD9D}"/>
              </a:ext>
            </a:extLst>
          </p:cNvPr>
          <p:cNvSpPr txBox="1"/>
          <p:nvPr/>
        </p:nvSpPr>
        <p:spPr>
          <a:xfrm>
            <a:off x="4889500" y="1885890"/>
            <a:ext cx="2520950" cy="400110"/>
          </a:xfrm>
          <a:prstGeom prst="rect">
            <a:avLst/>
          </a:prstGeom>
          <a:noFill/>
        </p:spPr>
        <p:txBody>
          <a:bodyPr wrap="square" rtlCol="0">
            <a:spAutoFit/>
          </a:bodyPr>
          <a:lstStyle/>
          <a:p>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Questions in the Video</a:t>
            </a:r>
          </a:p>
        </p:txBody>
      </p:sp>
      <p:cxnSp>
        <p:nvCxnSpPr>
          <p:cNvPr id="8" name="Straight Arrow Connector 7">
            <a:extLst>
              <a:ext uri="{FF2B5EF4-FFF2-40B4-BE49-F238E27FC236}">
                <a16:creationId xmlns:a16="http://schemas.microsoft.com/office/drawing/2014/main" id="{27D72C7C-472A-AB7A-C2ED-0D852A25ABD3}"/>
              </a:ext>
            </a:extLst>
          </p:cNvPr>
          <p:cNvCxnSpPr>
            <a:cxnSpLocks/>
          </p:cNvCxnSpPr>
          <p:nvPr/>
        </p:nvCxnSpPr>
        <p:spPr>
          <a:xfrm>
            <a:off x="6229350" y="2254959"/>
            <a:ext cx="1130300" cy="304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FE5D85E-76D7-0C1C-BC8B-FEC3AAA8A11A}"/>
              </a:ext>
            </a:extLst>
          </p:cNvPr>
          <p:cNvCxnSpPr>
            <a:cxnSpLocks/>
          </p:cNvCxnSpPr>
          <p:nvPr/>
        </p:nvCxnSpPr>
        <p:spPr>
          <a:xfrm flipH="1">
            <a:off x="5441950" y="2251414"/>
            <a:ext cx="819150" cy="266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9FBD4F3-5EAF-752F-2014-EB99F553F9CB}"/>
              </a:ext>
            </a:extLst>
          </p:cNvPr>
          <p:cNvSpPr txBox="1"/>
          <p:nvPr/>
        </p:nvSpPr>
        <p:spPr>
          <a:xfrm>
            <a:off x="3790950" y="5626070"/>
            <a:ext cx="3178175" cy="400110"/>
          </a:xfrm>
          <a:prstGeom prst="rect">
            <a:avLst/>
          </a:prstGeom>
          <a:noFill/>
        </p:spPr>
        <p:txBody>
          <a:bodyPr wrap="square" rtlCol="0">
            <a:spAutoFit/>
          </a:bodyPr>
          <a:lstStyle/>
          <a:p>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Re-watch since last question</a:t>
            </a:r>
          </a:p>
        </p:txBody>
      </p:sp>
      <p:cxnSp>
        <p:nvCxnSpPr>
          <p:cNvPr id="17" name="Straight Arrow Connector 16">
            <a:extLst>
              <a:ext uri="{FF2B5EF4-FFF2-40B4-BE49-F238E27FC236}">
                <a16:creationId xmlns:a16="http://schemas.microsoft.com/office/drawing/2014/main" id="{DF797E96-6753-AE1E-1A71-21473DE7CC2D}"/>
              </a:ext>
            </a:extLst>
          </p:cNvPr>
          <p:cNvCxnSpPr>
            <a:cxnSpLocks/>
          </p:cNvCxnSpPr>
          <p:nvPr/>
        </p:nvCxnSpPr>
        <p:spPr>
          <a:xfrm flipV="1">
            <a:off x="6800850" y="5854700"/>
            <a:ext cx="1289050" cy="70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154267-B714-52AA-3C4F-A1D28C731126}"/>
              </a:ext>
            </a:extLst>
          </p:cNvPr>
          <p:cNvPicPr>
            <a:picLocks noChangeAspect="1"/>
          </p:cNvPicPr>
          <p:nvPr/>
        </p:nvPicPr>
        <p:blipFill>
          <a:blip r:embed="rId4"/>
          <a:stretch>
            <a:fillRect/>
          </a:stretch>
        </p:blipFill>
        <p:spPr>
          <a:xfrm>
            <a:off x="0" y="45164"/>
            <a:ext cx="1371599" cy="1174339"/>
          </a:xfrm>
          <a:prstGeom prst="rect">
            <a:avLst/>
          </a:prstGeom>
        </p:spPr>
      </p:pic>
    </p:spTree>
    <p:extLst>
      <p:ext uri="{BB962C8B-B14F-4D97-AF65-F5344CB8AC3E}">
        <p14:creationId xmlns:p14="http://schemas.microsoft.com/office/powerpoint/2010/main" val="3621979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70FA272E-3EAB-4E8F-B12B-C26557E7B4BB}"/>
              </a:ext>
            </a:extLst>
          </p:cNvPr>
          <p:cNvPicPr>
            <a:picLocks noChangeAspect="1"/>
          </p:cNvPicPr>
          <p:nvPr/>
        </p:nvPicPr>
        <p:blipFill>
          <a:blip r:embed="rId3"/>
          <a:stretch>
            <a:fillRect/>
          </a:stretch>
        </p:blipFill>
        <p:spPr>
          <a:xfrm>
            <a:off x="4180017" y="749301"/>
            <a:ext cx="7973883" cy="5962650"/>
          </a:xfrm>
          <a:prstGeom prst="rect">
            <a:avLst/>
          </a:prstGeom>
        </p:spPr>
      </p:pic>
      <p:sp>
        <p:nvSpPr>
          <p:cNvPr id="5" name="Title 1">
            <a:extLst>
              <a:ext uri="{FF2B5EF4-FFF2-40B4-BE49-F238E27FC236}">
                <a16:creationId xmlns:a16="http://schemas.microsoft.com/office/drawing/2014/main" id="{C921D435-86F1-45FC-B43A-E58F83EF38F6}"/>
              </a:ext>
            </a:extLst>
          </p:cNvPr>
          <p:cNvSpPr txBox="1">
            <a:spLocks/>
          </p:cNvSpPr>
          <p:nvPr/>
        </p:nvSpPr>
        <p:spPr>
          <a:xfrm>
            <a:off x="0" y="-198152"/>
            <a:ext cx="1000678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0070C0"/>
                </a:solidFill>
                <a:latin typeface="Times New Roman" panose="02020603050405020304" pitchFamily="18" charset="0"/>
                <a:cs typeface="Times New Roman" panose="02020603050405020304" pitchFamily="18" charset="0"/>
              </a:rPr>
              <a:t>Many good Videos at </a:t>
            </a:r>
            <a:r>
              <a:rPr lang="en-US" sz="3200" dirty="0" err="1">
                <a:solidFill>
                  <a:srgbClr val="0070C0"/>
                </a:solidFill>
                <a:latin typeface="Times New Roman" panose="02020603050405020304" pitchFamily="18" charset="0"/>
                <a:cs typeface="Times New Roman" panose="02020603050405020304" pitchFamily="18" charset="0"/>
              </a:rPr>
              <a:t>EngineerTech.Org</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317F0C7-68D1-FFAF-B1E3-B05466D86C9A}"/>
              </a:ext>
            </a:extLst>
          </p:cNvPr>
          <p:cNvPicPr>
            <a:picLocks noChangeAspect="1"/>
          </p:cNvPicPr>
          <p:nvPr/>
        </p:nvPicPr>
        <p:blipFill>
          <a:blip r:embed="rId4"/>
          <a:stretch>
            <a:fillRect/>
          </a:stretch>
        </p:blipFill>
        <p:spPr>
          <a:xfrm>
            <a:off x="0" y="1306035"/>
            <a:ext cx="4184650" cy="5552114"/>
          </a:xfrm>
          <a:prstGeom prst="rect">
            <a:avLst/>
          </a:prstGeom>
        </p:spPr>
      </p:pic>
      <p:pic>
        <p:nvPicPr>
          <p:cNvPr id="7" name="Picture 6">
            <a:extLst>
              <a:ext uri="{FF2B5EF4-FFF2-40B4-BE49-F238E27FC236}">
                <a16:creationId xmlns:a16="http://schemas.microsoft.com/office/drawing/2014/main" id="{5517FDFE-5840-C67B-AC51-2FACEE015ED7}"/>
              </a:ext>
            </a:extLst>
          </p:cNvPr>
          <p:cNvPicPr>
            <a:picLocks noChangeAspect="1"/>
          </p:cNvPicPr>
          <p:nvPr/>
        </p:nvPicPr>
        <p:blipFill>
          <a:blip r:embed="rId5"/>
          <a:stretch>
            <a:fillRect/>
          </a:stretch>
        </p:blipFill>
        <p:spPr>
          <a:xfrm>
            <a:off x="0" y="45164"/>
            <a:ext cx="1371599" cy="1174339"/>
          </a:xfrm>
          <a:prstGeom prst="rect">
            <a:avLst/>
          </a:prstGeom>
        </p:spPr>
      </p:pic>
    </p:spTree>
    <p:extLst>
      <p:ext uri="{BB962C8B-B14F-4D97-AF65-F5344CB8AC3E}">
        <p14:creationId xmlns:p14="http://schemas.microsoft.com/office/powerpoint/2010/main" val="1524075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9D3059-1061-4D36-80F2-707D5FBA8B3A}"/>
              </a:ext>
            </a:extLst>
          </p:cNvPr>
          <p:cNvSpPr/>
          <p:nvPr/>
        </p:nvSpPr>
        <p:spPr>
          <a:xfrm>
            <a:off x="1752600" y="607196"/>
            <a:ext cx="8488680" cy="53135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577E78B-21D4-4585-AFDA-E7845EA16426}"/>
              </a:ext>
            </a:extLst>
          </p:cNvPr>
          <p:cNvPicPr>
            <a:picLocks noChangeAspect="1"/>
          </p:cNvPicPr>
          <p:nvPr/>
        </p:nvPicPr>
        <p:blipFill>
          <a:blip r:embed="rId2"/>
          <a:stretch>
            <a:fillRect/>
          </a:stretch>
        </p:blipFill>
        <p:spPr>
          <a:xfrm>
            <a:off x="6065315" y="3278070"/>
            <a:ext cx="3991004" cy="1709750"/>
          </a:xfrm>
          <a:prstGeom prst="rect">
            <a:avLst/>
          </a:prstGeom>
        </p:spPr>
      </p:pic>
      <p:pic>
        <p:nvPicPr>
          <p:cNvPr id="4" name="Picture 3">
            <a:extLst>
              <a:ext uri="{FF2B5EF4-FFF2-40B4-BE49-F238E27FC236}">
                <a16:creationId xmlns:a16="http://schemas.microsoft.com/office/drawing/2014/main" id="{2271E42A-3F40-4F3D-8104-D620648D7ED0}"/>
              </a:ext>
            </a:extLst>
          </p:cNvPr>
          <p:cNvPicPr>
            <a:picLocks noChangeAspect="1"/>
          </p:cNvPicPr>
          <p:nvPr/>
        </p:nvPicPr>
        <p:blipFill>
          <a:blip r:embed="rId3"/>
          <a:stretch>
            <a:fillRect/>
          </a:stretch>
        </p:blipFill>
        <p:spPr>
          <a:xfrm>
            <a:off x="2787161" y="899635"/>
            <a:ext cx="2994730" cy="3973351"/>
          </a:xfrm>
          <a:prstGeom prst="rect">
            <a:avLst/>
          </a:prstGeom>
        </p:spPr>
      </p:pic>
      <p:sp>
        <p:nvSpPr>
          <p:cNvPr id="5" name="Arc 4">
            <a:extLst>
              <a:ext uri="{FF2B5EF4-FFF2-40B4-BE49-F238E27FC236}">
                <a16:creationId xmlns:a16="http://schemas.microsoft.com/office/drawing/2014/main" id="{46EF23D7-01D7-4C0F-8D62-43EB0898122A}"/>
              </a:ext>
            </a:extLst>
          </p:cNvPr>
          <p:cNvSpPr/>
          <p:nvPr/>
        </p:nvSpPr>
        <p:spPr>
          <a:xfrm>
            <a:off x="1828800" y="2099177"/>
            <a:ext cx="7414260" cy="3350847"/>
          </a:xfrm>
          <a:prstGeom prst="arc">
            <a:avLst>
              <a:gd name="adj1" fmla="val 378637"/>
              <a:gd name="adj2" fmla="val 11644257"/>
            </a:avLst>
          </a:prstGeom>
          <a:ln w="38100">
            <a:solidFill>
              <a:srgbClr val="C0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8186290-406C-450C-9021-DF1F97484B54}"/>
              </a:ext>
            </a:extLst>
          </p:cNvPr>
          <p:cNvSpPr/>
          <p:nvPr/>
        </p:nvSpPr>
        <p:spPr>
          <a:xfrm>
            <a:off x="4814417" y="2621280"/>
            <a:ext cx="4319491" cy="1891593"/>
          </a:xfrm>
          <a:prstGeom prst="arc">
            <a:avLst>
              <a:gd name="adj1" fmla="val 10564153"/>
              <a:gd name="adj2" fmla="val 21585228"/>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1D7D5FDB-51B2-4B5F-817B-AF103D645518}"/>
              </a:ext>
            </a:extLst>
          </p:cNvPr>
          <p:cNvSpPr txBox="1"/>
          <p:nvPr/>
        </p:nvSpPr>
        <p:spPr>
          <a:xfrm>
            <a:off x="5975669" y="2197812"/>
            <a:ext cx="2860463" cy="369332"/>
          </a:xfrm>
          <a:prstGeom prst="rect">
            <a:avLst/>
          </a:prstGeom>
          <a:noFill/>
        </p:spPr>
        <p:txBody>
          <a:bodyPr wrap="none" rtlCol="0">
            <a:spAutoFit/>
          </a:bodyPr>
          <a:lstStyle/>
          <a:p>
            <a:r>
              <a:rPr lang="en-US" dirty="0">
                <a:solidFill>
                  <a:srgbClr val="C00000"/>
                </a:solidFill>
              </a:rPr>
              <a:t>Digital Valve Controller (I/P)</a:t>
            </a:r>
          </a:p>
        </p:txBody>
      </p:sp>
      <p:sp>
        <p:nvSpPr>
          <p:cNvPr id="8" name="TextBox 7">
            <a:extLst>
              <a:ext uri="{FF2B5EF4-FFF2-40B4-BE49-F238E27FC236}">
                <a16:creationId xmlns:a16="http://schemas.microsoft.com/office/drawing/2014/main" id="{06E22FBF-458C-478E-926C-551E40A63772}"/>
              </a:ext>
            </a:extLst>
          </p:cNvPr>
          <p:cNvSpPr txBox="1"/>
          <p:nvPr/>
        </p:nvSpPr>
        <p:spPr>
          <a:xfrm>
            <a:off x="4493208" y="5445415"/>
            <a:ext cx="2266967" cy="369332"/>
          </a:xfrm>
          <a:prstGeom prst="rect">
            <a:avLst/>
          </a:prstGeom>
          <a:noFill/>
        </p:spPr>
        <p:txBody>
          <a:bodyPr wrap="none" rtlCol="0">
            <a:spAutoFit/>
          </a:bodyPr>
          <a:lstStyle/>
          <a:p>
            <a:r>
              <a:rPr lang="en-US" dirty="0">
                <a:solidFill>
                  <a:srgbClr val="C00000"/>
                </a:solidFill>
              </a:rPr>
              <a:t>TCV-103 Control Valve</a:t>
            </a:r>
          </a:p>
        </p:txBody>
      </p:sp>
      <p:sp>
        <p:nvSpPr>
          <p:cNvPr id="9" name="Left Brace 8">
            <a:extLst>
              <a:ext uri="{FF2B5EF4-FFF2-40B4-BE49-F238E27FC236}">
                <a16:creationId xmlns:a16="http://schemas.microsoft.com/office/drawing/2014/main" id="{3AA7F327-D70B-485A-969A-54CDE3A04D5F}"/>
              </a:ext>
            </a:extLst>
          </p:cNvPr>
          <p:cNvSpPr/>
          <p:nvPr/>
        </p:nvSpPr>
        <p:spPr>
          <a:xfrm>
            <a:off x="2401790" y="1070605"/>
            <a:ext cx="656304" cy="3802381"/>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143474C9-9D7C-A096-B792-8A36C5FB055F}"/>
              </a:ext>
            </a:extLst>
          </p:cNvPr>
          <p:cNvSpPr txBox="1"/>
          <p:nvPr/>
        </p:nvSpPr>
        <p:spPr>
          <a:xfrm>
            <a:off x="1659015" y="-19137"/>
            <a:ext cx="6496650" cy="523220"/>
          </a:xfrm>
          <a:prstGeom prst="rect">
            <a:avLst/>
          </a:prstGeom>
          <a:noFill/>
        </p:spPr>
        <p:txBody>
          <a:bodyPr wrap="none" rtlCol="0">
            <a:spAutoFit/>
          </a:bodyPr>
          <a:lstStyle/>
          <a:p>
            <a:r>
              <a:rPr lang="en-US" sz="2800" dirty="0">
                <a:solidFill>
                  <a:srgbClr val="0070C0"/>
                </a:solidFill>
              </a:rPr>
              <a:t>Interpreting a P&amp;ID to the actual hardware:</a:t>
            </a:r>
          </a:p>
        </p:txBody>
      </p:sp>
      <p:pic>
        <p:nvPicPr>
          <p:cNvPr id="12" name="Picture 11">
            <a:extLst>
              <a:ext uri="{FF2B5EF4-FFF2-40B4-BE49-F238E27FC236}">
                <a16:creationId xmlns:a16="http://schemas.microsoft.com/office/drawing/2014/main" id="{D972D4F7-A292-5A0D-F384-2E253CA95B20}"/>
              </a:ext>
            </a:extLst>
          </p:cNvPr>
          <p:cNvPicPr>
            <a:picLocks noChangeAspect="1"/>
          </p:cNvPicPr>
          <p:nvPr/>
        </p:nvPicPr>
        <p:blipFill>
          <a:blip r:embed="rId4"/>
          <a:stretch>
            <a:fillRect/>
          </a:stretch>
        </p:blipFill>
        <p:spPr>
          <a:xfrm>
            <a:off x="0" y="45164"/>
            <a:ext cx="1371599" cy="1174339"/>
          </a:xfrm>
          <a:prstGeom prst="rect">
            <a:avLst/>
          </a:prstGeom>
        </p:spPr>
      </p:pic>
    </p:spTree>
    <p:extLst>
      <p:ext uri="{BB962C8B-B14F-4D97-AF65-F5344CB8AC3E}">
        <p14:creationId xmlns:p14="http://schemas.microsoft.com/office/powerpoint/2010/main" val="1663975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76CE65D-8906-45B0-B922-97C84109ACFC}"/>
              </a:ext>
            </a:extLst>
          </p:cNvPr>
          <p:cNvSpPr/>
          <p:nvPr/>
        </p:nvSpPr>
        <p:spPr>
          <a:xfrm>
            <a:off x="188655" y="515604"/>
            <a:ext cx="11088826" cy="58756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6E15721-A499-4C9C-AE6F-D67D3C9D69AA}"/>
              </a:ext>
            </a:extLst>
          </p:cNvPr>
          <p:cNvPicPr>
            <a:picLocks noChangeAspect="1"/>
          </p:cNvPicPr>
          <p:nvPr/>
        </p:nvPicPr>
        <p:blipFill>
          <a:blip r:embed="rId2"/>
          <a:stretch>
            <a:fillRect/>
          </a:stretch>
        </p:blipFill>
        <p:spPr>
          <a:xfrm>
            <a:off x="718965" y="4294527"/>
            <a:ext cx="2669491" cy="1408269"/>
          </a:xfrm>
          <a:prstGeom prst="rect">
            <a:avLst/>
          </a:prstGeom>
        </p:spPr>
      </p:pic>
      <p:pic>
        <p:nvPicPr>
          <p:cNvPr id="1026" name="Picture 2" descr="C:\Users\twylie\AppData\Local\Temp\SNAGHTML2c98d665.PNG">
            <a:extLst>
              <a:ext uri="{FF2B5EF4-FFF2-40B4-BE49-F238E27FC236}">
                <a16:creationId xmlns:a16="http://schemas.microsoft.com/office/drawing/2014/main" id="{138E64F0-DF92-4AB7-B501-5A87FFBE0A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05" y="2516104"/>
            <a:ext cx="3768213" cy="9499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ADF8F7-944F-476A-895C-A1BE4D0766DD}"/>
              </a:ext>
            </a:extLst>
          </p:cNvPr>
          <p:cNvPicPr>
            <a:picLocks noChangeAspect="1"/>
          </p:cNvPicPr>
          <p:nvPr/>
        </p:nvPicPr>
        <p:blipFill>
          <a:blip r:embed="rId4"/>
          <a:stretch>
            <a:fillRect/>
          </a:stretch>
        </p:blipFill>
        <p:spPr>
          <a:xfrm>
            <a:off x="4747335" y="4218175"/>
            <a:ext cx="2099054" cy="1408269"/>
          </a:xfrm>
          <a:prstGeom prst="rect">
            <a:avLst/>
          </a:prstGeom>
        </p:spPr>
      </p:pic>
      <p:pic>
        <p:nvPicPr>
          <p:cNvPr id="7" name="Picture 6">
            <a:extLst>
              <a:ext uri="{FF2B5EF4-FFF2-40B4-BE49-F238E27FC236}">
                <a16:creationId xmlns:a16="http://schemas.microsoft.com/office/drawing/2014/main" id="{0DAFBA48-FBD5-4C79-8A56-C7FBA7280660}"/>
              </a:ext>
            </a:extLst>
          </p:cNvPr>
          <p:cNvPicPr>
            <a:picLocks noChangeAspect="1"/>
          </p:cNvPicPr>
          <p:nvPr/>
        </p:nvPicPr>
        <p:blipFill>
          <a:blip r:embed="rId5"/>
          <a:stretch>
            <a:fillRect/>
          </a:stretch>
        </p:blipFill>
        <p:spPr>
          <a:xfrm>
            <a:off x="10295708" y="2516104"/>
            <a:ext cx="601686" cy="3216284"/>
          </a:xfrm>
          <a:prstGeom prst="rect">
            <a:avLst/>
          </a:prstGeom>
        </p:spPr>
      </p:pic>
      <p:pic>
        <p:nvPicPr>
          <p:cNvPr id="8" name="Picture 7">
            <a:extLst>
              <a:ext uri="{FF2B5EF4-FFF2-40B4-BE49-F238E27FC236}">
                <a16:creationId xmlns:a16="http://schemas.microsoft.com/office/drawing/2014/main" id="{27FBDBFC-468C-4E9F-A84F-0ADEC8FE9073}"/>
              </a:ext>
            </a:extLst>
          </p:cNvPr>
          <p:cNvPicPr>
            <a:picLocks noChangeAspect="1"/>
          </p:cNvPicPr>
          <p:nvPr/>
        </p:nvPicPr>
        <p:blipFill>
          <a:blip r:embed="rId6"/>
          <a:stretch>
            <a:fillRect/>
          </a:stretch>
        </p:blipFill>
        <p:spPr>
          <a:xfrm>
            <a:off x="7395751" y="1078243"/>
            <a:ext cx="2009714" cy="3216284"/>
          </a:xfrm>
          <a:prstGeom prst="rect">
            <a:avLst/>
          </a:prstGeom>
        </p:spPr>
      </p:pic>
      <p:sp>
        <p:nvSpPr>
          <p:cNvPr id="9" name="TextBox 8">
            <a:extLst>
              <a:ext uri="{FF2B5EF4-FFF2-40B4-BE49-F238E27FC236}">
                <a16:creationId xmlns:a16="http://schemas.microsoft.com/office/drawing/2014/main" id="{ECEE801E-0F54-4F3E-B326-337B9F46185E}"/>
              </a:ext>
            </a:extLst>
          </p:cNvPr>
          <p:cNvSpPr txBox="1"/>
          <p:nvPr/>
        </p:nvSpPr>
        <p:spPr>
          <a:xfrm>
            <a:off x="9934671" y="5702796"/>
            <a:ext cx="1323760" cy="369332"/>
          </a:xfrm>
          <a:prstGeom prst="rect">
            <a:avLst/>
          </a:prstGeom>
          <a:noFill/>
        </p:spPr>
        <p:txBody>
          <a:bodyPr wrap="none" rtlCol="0">
            <a:spAutoFit/>
          </a:bodyPr>
          <a:lstStyle/>
          <a:p>
            <a:r>
              <a:rPr lang="en-US" dirty="0">
                <a:solidFill>
                  <a:srgbClr val="C00000"/>
                </a:solidFill>
              </a:rPr>
              <a:t>Charge Tank</a:t>
            </a:r>
          </a:p>
        </p:txBody>
      </p:sp>
      <p:sp>
        <p:nvSpPr>
          <p:cNvPr id="11" name="TextBox 10">
            <a:extLst>
              <a:ext uri="{FF2B5EF4-FFF2-40B4-BE49-F238E27FC236}">
                <a16:creationId xmlns:a16="http://schemas.microsoft.com/office/drawing/2014/main" id="{CC0B9403-DE3E-4B51-8E74-BA3E12E635CB}"/>
              </a:ext>
            </a:extLst>
          </p:cNvPr>
          <p:cNvSpPr txBox="1"/>
          <p:nvPr/>
        </p:nvSpPr>
        <p:spPr>
          <a:xfrm>
            <a:off x="5067899" y="5626444"/>
            <a:ext cx="1694237" cy="369332"/>
          </a:xfrm>
          <a:prstGeom prst="rect">
            <a:avLst/>
          </a:prstGeom>
          <a:noFill/>
        </p:spPr>
        <p:txBody>
          <a:bodyPr wrap="square" rtlCol="0">
            <a:spAutoFit/>
          </a:bodyPr>
          <a:lstStyle/>
          <a:p>
            <a:r>
              <a:rPr lang="en-US" dirty="0">
                <a:solidFill>
                  <a:srgbClr val="C00000"/>
                </a:solidFill>
              </a:rPr>
              <a:t>DVC6200 (I/P)</a:t>
            </a:r>
          </a:p>
        </p:txBody>
      </p:sp>
      <p:sp>
        <p:nvSpPr>
          <p:cNvPr id="12" name="TextBox 11">
            <a:extLst>
              <a:ext uri="{FF2B5EF4-FFF2-40B4-BE49-F238E27FC236}">
                <a16:creationId xmlns:a16="http://schemas.microsoft.com/office/drawing/2014/main" id="{43DFD283-F89C-47D7-8C31-3A2F38A2FD33}"/>
              </a:ext>
            </a:extLst>
          </p:cNvPr>
          <p:cNvSpPr txBox="1"/>
          <p:nvPr/>
        </p:nvSpPr>
        <p:spPr>
          <a:xfrm>
            <a:off x="1124578" y="5688916"/>
            <a:ext cx="2263878" cy="369332"/>
          </a:xfrm>
          <a:prstGeom prst="rect">
            <a:avLst/>
          </a:prstGeom>
          <a:noFill/>
        </p:spPr>
        <p:txBody>
          <a:bodyPr wrap="square" rtlCol="0">
            <a:spAutoFit/>
          </a:bodyPr>
          <a:lstStyle/>
          <a:p>
            <a:r>
              <a:rPr lang="en-US" dirty="0">
                <a:solidFill>
                  <a:srgbClr val="C00000"/>
                </a:solidFill>
              </a:rPr>
              <a:t>Delta V DCS System</a:t>
            </a:r>
          </a:p>
        </p:txBody>
      </p:sp>
      <p:sp>
        <p:nvSpPr>
          <p:cNvPr id="13" name="TextBox 12">
            <a:extLst>
              <a:ext uri="{FF2B5EF4-FFF2-40B4-BE49-F238E27FC236}">
                <a16:creationId xmlns:a16="http://schemas.microsoft.com/office/drawing/2014/main" id="{7AA95FF5-D358-4462-808A-36F93B87F045}"/>
              </a:ext>
            </a:extLst>
          </p:cNvPr>
          <p:cNvSpPr txBox="1"/>
          <p:nvPr/>
        </p:nvSpPr>
        <p:spPr>
          <a:xfrm>
            <a:off x="2281114" y="3388462"/>
            <a:ext cx="1677639" cy="369332"/>
          </a:xfrm>
          <a:prstGeom prst="rect">
            <a:avLst/>
          </a:prstGeom>
          <a:noFill/>
        </p:spPr>
        <p:txBody>
          <a:bodyPr wrap="none" rtlCol="0">
            <a:spAutoFit/>
          </a:bodyPr>
          <a:lstStyle/>
          <a:p>
            <a:r>
              <a:rPr lang="en-US" dirty="0">
                <a:solidFill>
                  <a:srgbClr val="C00000"/>
                </a:solidFill>
              </a:rPr>
              <a:t>Control Console</a:t>
            </a:r>
          </a:p>
        </p:txBody>
      </p:sp>
      <p:sp>
        <p:nvSpPr>
          <p:cNvPr id="14" name="TextBox 13">
            <a:extLst>
              <a:ext uri="{FF2B5EF4-FFF2-40B4-BE49-F238E27FC236}">
                <a16:creationId xmlns:a16="http://schemas.microsoft.com/office/drawing/2014/main" id="{345DD354-9FC1-4088-9515-FC39E9D0543C}"/>
              </a:ext>
            </a:extLst>
          </p:cNvPr>
          <p:cNvSpPr txBox="1"/>
          <p:nvPr/>
        </p:nvSpPr>
        <p:spPr>
          <a:xfrm>
            <a:off x="2623064" y="650391"/>
            <a:ext cx="1179105" cy="646331"/>
          </a:xfrm>
          <a:prstGeom prst="rect">
            <a:avLst/>
          </a:prstGeom>
          <a:noFill/>
        </p:spPr>
        <p:txBody>
          <a:bodyPr wrap="none" rtlCol="0">
            <a:spAutoFit/>
          </a:bodyPr>
          <a:lstStyle/>
          <a:p>
            <a:r>
              <a:rPr lang="en-US" dirty="0">
                <a:solidFill>
                  <a:srgbClr val="C00000"/>
                </a:solidFill>
              </a:rPr>
              <a:t>Controller </a:t>
            </a:r>
          </a:p>
          <a:p>
            <a:r>
              <a:rPr lang="en-US" dirty="0">
                <a:solidFill>
                  <a:srgbClr val="C00000"/>
                </a:solidFill>
              </a:rPr>
              <a:t>Faceplate</a:t>
            </a:r>
          </a:p>
        </p:txBody>
      </p:sp>
      <p:sp>
        <p:nvSpPr>
          <p:cNvPr id="15" name="TextBox 14">
            <a:extLst>
              <a:ext uri="{FF2B5EF4-FFF2-40B4-BE49-F238E27FC236}">
                <a16:creationId xmlns:a16="http://schemas.microsoft.com/office/drawing/2014/main" id="{22C88D72-9AE1-45BB-B4AE-253C380737B0}"/>
              </a:ext>
            </a:extLst>
          </p:cNvPr>
          <p:cNvSpPr txBox="1"/>
          <p:nvPr/>
        </p:nvSpPr>
        <p:spPr>
          <a:xfrm>
            <a:off x="3565877" y="4643115"/>
            <a:ext cx="788999" cy="369332"/>
          </a:xfrm>
          <a:prstGeom prst="rect">
            <a:avLst/>
          </a:prstGeom>
          <a:noFill/>
        </p:spPr>
        <p:txBody>
          <a:bodyPr wrap="none" rtlCol="0">
            <a:spAutoFit/>
          </a:bodyPr>
          <a:lstStyle/>
          <a:p>
            <a:r>
              <a:rPr lang="en-US" dirty="0">
                <a:solidFill>
                  <a:srgbClr val="C00000"/>
                </a:solidFill>
              </a:rPr>
              <a:t>12 mA</a:t>
            </a:r>
          </a:p>
        </p:txBody>
      </p:sp>
      <p:sp>
        <p:nvSpPr>
          <p:cNvPr id="16" name="TextBox 15">
            <a:extLst>
              <a:ext uri="{FF2B5EF4-FFF2-40B4-BE49-F238E27FC236}">
                <a16:creationId xmlns:a16="http://schemas.microsoft.com/office/drawing/2014/main" id="{C8BE55DC-8554-4CE0-9D7A-4154358C74F0}"/>
              </a:ext>
            </a:extLst>
          </p:cNvPr>
          <p:cNvSpPr txBox="1"/>
          <p:nvPr/>
        </p:nvSpPr>
        <p:spPr>
          <a:xfrm rot="18197072">
            <a:off x="6426263" y="3091746"/>
            <a:ext cx="617926" cy="369332"/>
          </a:xfrm>
          <a:prstGeom prst="rect">
            <a:avLst/>
          </a:prstGeom>
          <a:noFill/>
        </p:spPr>
        <p:txBody>
          <a:bodyPr wrap="none" rtlCol="0">
            <a:spAutoFit/>
          </a:bodyPr>
          <a:lstStyle/>
          <a:p>
            <a:r>
              <a:rPr lang="en-US" dirty="0">
                <a:solidFill>
                  <a:srgbClr val="C00000"/>
                </a:solidFill>
              </a:rPr>
              <a:t>9 psi</a:t>
            </a:r>
          </a:p>
        </p:txBody>
      </p:sp>
      <p:sp>
        <p:nvSpPr>
          <p:cNvPr id="17" name="TextBox 16">
            <a:extLst>
              <a:ext uri="{FF2B5EF4-FFF2-40B4-BE49-F238E27FC236}">
                <a16:creationId xmlns:a16="http://schemas.microsoft.com/office/drawing/2014/main" id="{104D9187-9F66-486A-8BBD-2490F1D7E9FE}"/>
              </a:ext>
            </a:extLst>
          </p:cNvPr>
          <p:cNvSpPr txBox="1"/>
          <p:nvPr/>
        </p:nvSpPr>
        <p:spPr>
          <a:xfrm>
            <a:off x="2804642" y="1343151"/>
            <a:ext cx="583814" cy="369332"/>
          </a:xfrm>
          <a:prstGeom prst="rect">
            <a:avLst/>
          </a:prstGeom>
          <a:noFill/>
        </p:spPr>
        <p:txBody>
          <a:bodyPr wrap="none" rtlCol="0">
            <a:spAutoFit/>
          </a:bodyPr>
          <a:lstStyle/>
          <a:p>
            <a:r>
              <a:rPr lang="en-US" dirty="0">
                <a:solidFill>
                  <a:srgbClr val="C00000"/>
                </a:solidFill>
              </a:rPr>
              <a:t>50%</a:t>
            </a:r>
          </a:p>
        </p:txBody>
      </p:sp>
      <p:sp>
        <p:nvSpPr>
          <p:cNvPr id="18" name="TextBox 17">
            <a:extLst>
              <a:ext uri="{FF2B5EF4-FFF2-40B4-BE49-F238E27FC236}">
                <a16:creationId xmlns:a16="http://schemas.microsoft.com/office/drawing/2014/main" id="{9E057795-3DE0-4051-ACBD-35024CA7F924}"/>
              </a:ext>
            </a:extLst>
          </p:cNvPr>
          <p:cNvSpPr txBox="1"/>
          <p:nvPr/>
        </p:nvSpPr>
        <p:spPr>
          <a:xfrm>
            <a:off x="1294606" y="3675346"/>
            <a:ext cx="583814" cy="369332"/>
          </a:xfrm>
          <a:prstGeom prst="rect">
            <a:avLst/>
          </a:prstGeom>
          <a:noFill/>
        </p:spPr>
        <p:txBody>
          <a:bodyPr wrap="none" rtlCol="0">
            <a:spAutoFit/>
          </a:bodyPr>
          <a:lstStyle/>
          <a:p>
            <a:r>
              <a:rPr lang="en-US" dirty="0">
                <a:solidFill>
                  <a:srgbClr val="C00000"/>
                </a:solidFill>
              </a:rPr>
              <a:t>50%</a:t>
            </a:r>
          </a:p>
        </p:txBody>
      </p:sp>
      <p:cxnSp>
        <p:nvCxnSpPr>
          <p:cNvPr id="19" name="Straight Arrow Connector 18">
            <a:extLst>
              <a:ext uri="{FF2B5EF4-FFF2-40B4-BE49-F238E27FC236}">
                <a16:creationId xmlns:a16="http://schemas.microsoft.com/office/drawing/2014/main" id="{FDFFE580-8639-46E9-8FA4-077D64A13128}"/>
              </a:ext>
            </a:extLst>
          </p:cNvPr>
          <p:cNvCxnSpPr>
            <a:cxnSpLocks/>
          </p:cNvCxnSpPr>
          <p:nvPr/>
        </p:nvCxnSpPr>
        <p:spPr>
          <a:xfrm>
            <a:off x="1313418" y="3429000"/>
            <a:ext cx="0" cy="1076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710131-8D09-4DC1-B60D-92710F4B5175}"/>
              </a:ext>
            </a:extLst>
          </p:cNvPr>
          <p:cNvCxnSpPr>
            <a:cxnSpLocks/>
          </p:cNvCxnSpPr>
          <p:nvPr/>
        </p:nvCxnSpPr>
        <p:spPr>
          <a:xfrm>
            <a:off x="2354580" y="4998661"/>
            <a:ext cx="239275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D606F17-68CC-431E-AABA-5498B3CBDB32}"/>
              </a:ext>
            </a:extLst>
          </p:cNvPr>
          <p:cNvCxnSpPr>
            <a:cxnSpLocks/>
          </p:cNvCxnSpPr>
          <p:nvPr/>
        </p:nvCxnSpPr>
        <p:spPr>
          <a:xfrm flipV="1">
            <a:off x="6220698" y="2042160"/>
            <a:ext cx="1484016" cy="24181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378F3E3-75DB-4DDD-9FBC-2A9986D036CF}"/>
              </a:ext>
            </a:extLst>
          </p:cNvPr>
          <p:cNvSpPr txBox="1"/>
          <p:nvPr/>
        </p:nvSpPr>
        <p:spPr>
          <a:xfrm>
            <a:off x="8265266" y="4823401"/>
            <a:ext cx="734945" cy="369332"/>
          </a:xfrm>
          <a:prstGeom prst="rect">
            <a:avLst/>
          </a:prstGeom>
          <a:noFill/>
        </p:spPr>
        <p:txBody>
          <a:bodyPr wrap="none" rtlCol="0">
            <a:spAutoFit/>
          </a:bodyPr>
          <a:lstStyle/>
          <a:p>
            <a:r>
              <a:rPr lang="en-US" dirty="0">
                <a:solidFill>
                  <a:srgbClr val="C00000"/>
                </a:solidFill>
              </a:rPr>
              <a:t>70 psi</a:t>
            </a:r>
          </a:p>
        </p:txBody>
      </p:sp>
      <p:cxnSp>
        <p:nvCxnSpPr>
          <p:cNvPr id="29" name="Straight Arrow Connector 28">
            <a:extLst>
              <a:ext uri="{FF2B5EF4-FFF2-40B4-BE49-F238E27FC236}">
                <a16:creationId xmlns:a16="http://schemas.microsoft.com/office/drawing/2014/main" id="{F82788FB-2935-4CF1-B9A3-311BF42EE4F8}"/>
              </a:ext>
            </a:extLst>
          </p:cNvPr>
          <p:cNvCxnSpPr>
            <a:cxnSpLocks/>
          </p:cNvCxnSpPr>
          <p:nvPr/>
        </p:nvCxnSpPr>
        <p:spPr>
          <a:xfrm flipH="1">
            <a:off x="6846390" y="4823401"/>
            <a:ext cx="344931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A825562-45E0-4482-B296-1C3890D38EA4}"/>
              </a:ext>
            </a:extLst>
          </p:cNvPr>
          <p:cNvSpPr txBox="1"/>
          <p:nvPr/>
        </p:nvSpPr>
        <p:spPr>
          <a:xfrm>
            <a:off x="9524108" y="2032161"/>
            <a:ext cx="1183534" cy="369332"/>
          </a:xfrm>
          <a:prstGeom prst="rect">
            <a:avLst/>
          </a:prstGeom>
          <a:noFill/>
        </p:spPr>
        <p:txBody>
          <a:bodyPr wrap="square" rtlCol="0">
            <a:spAutoFit/>
          </a:bodyPr>
          <a:lstStyle/>
          <a:p>
            <a:r>
              <a:rPr lang="en-US" dirty="0">
                <a:solidFill>
                  <a:srgbClr val="C00000"/>
                </a:solidFill>
              </a:rPr>
              <a:t>1/2 Open</a:t>
            </a:r>
          </a:p>
        </p:txBody>
      </p:sp>
      <p:cxnSp>
        <p:nvCxnSpPr>
          <p:cNvPr id="34" name="Straight Arrow Connector 33">
            <a:extLst>
              <a:ext uri="{FF2B5EF4-FFF2-40B4-BE49-F238E27FC236}">
                <a16:creationId xmlns:a16="http://schemas.microsoft.com/office/drawing/2014/main" id="{2290A9EC-D459-4C4B-87B6-3B91A90D69A7}"/>
              </a:ext>
            </a:extLst>
          </p:cNvPr>
          <p:cNvCxnSpPr>
            <a:cxnSpLocks/>
          </p:cNvCxnSpPr>
          <p:nvPr/>
        </p:nvCxnSpPr>
        <p:spPr>
          <a:xfrm flipH="1">
            <a:off x="8610600" y="2232660"/>
            <a:ext cx="952501" cy="11125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5BB6572-4E90-43F1-B72A-3DEBB19AF2F8}"/>
              </a:ext>
            </a:extLst>
          </p:cNvPr>
          <p:cNvPicPr>
            <a:picLocks noChangeAspect="1"/>
          </p:cNvPicPr>
          <p:nvPr/>
        </p:nvPicPr>
        <p:blipFill>
          <a:blip r:embed="rId7"/>
          <a:stretch>
            <a:fillRect/>
          </a:stretch>
        </p:blipFill>
        <p:spPr>
          <a:xfrm>
            <a:off x="1933518" y="515604"/>
            <a:ext cx="752481" cy="1631168"/>
          </a:xfrm>
          <a:prstGeom prst="rect">
            <a:avLst/>
          </a:prstGeom>
        </p:spPr>
      </p:pic>
      <p:cxnSp>
        <p:nvCxnSpPr>
          <p:cNvPr id="20" name="Straight Connector 19">
            <a:extLst>
              <a:ext uri="{FF2B5EF4-FFF2-40B4-BE49-F238E27FC236}">
                <a16:creationId xmlns:a16="http://schemas.microsoft.com/office/drawing/2014/main" id="{CB82CD83-8677-4D61-8422-247977AFA9DF}"/>
              </a:ext>
            </a:extLst>
          </p:cNvPr>
          <p:cNvCxnSpPr>
            <a:cxnSpLocks/>
          </p:cNvCxnSpPr>
          <p:nvPr/>
        </p:nvCxnSpPr>
        <p:spPr>
          <a:xfrm flipH="1">
            <a:off x="1840344" y="2156460"/>
            <a:ext cx="125616" cy="83459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A7F183-82F7-4817-98E9-89EC6863AC5C}"/>
              </a:ext>
            </a:extLst>
          </p:cNvPr>
          <p:cNvCxnSpPr>
            <a:cxnSpLocks/>
          </p:cNvCxnSpPr>
          <p:nvPr/>
        </p:nvCxnSpPr>
        <p:spPr>
          <a:xfrm flipH="1">
            <a:off x="1954644" y="2103120"/>
            <a:ext cx="750456" cy="89555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5B5DA09-E927-73C5-5A28-FDB7C82DAFCB}"/>
              </a:ext>
            </a:extLst>
          </p:cNvPr>
          <p:cNvSpPr txBox="1"/>
          <p:nvPr/>
        </p:nvSpPr>
        <p:spPr>
          <a:xfrm>
            <a:off x="1620017" y="4632"/>
            <a:ext cx="13290498" cy="523220"/>
          </a:xfrm>
          <a:prstGeom prst="rect">
            <a:avLst/>
          </a:prstGeom>
          <a:noFill/>
        </p:spPr>
        <p:txBody>
          <a:bodyPr wrap="none" rtlCol="0">
            <a:spAutoFit/>
          </a:bodyPr>
          <a:lstStyle/>
          <a:p>
            <a:r>
              <a:rPr lang="en-US" sz="2800" dirty="0">
                <a:solidFill>
                  <a:srgbClr val="0070C0"/>
                </a:solidFill>
              </a:rPr>
              <a:t>Signal Flow in a Distributed Control System:                                                                                   </a:t>
            </a:r>
          </a:p>
        </p:txBody>
      </p:sp>
      <p:pic>
        <p:nvPicPr>
          <p:cNvPr id="10" name="Picture 9">
            <a:extLst>
              <a:ext uri="{FF2B5EF4-FFF2-40B4-BE49-F238E27FC236}">
                <a16:creationId xmlns:a16="http://schemas.microsoft.com/office/drawing/2014/main" id="{535DA250-2FCB-E27D-0E9C-7C609A372F53}"/>
              </a:ext>
            </a:extLst>
          </p:cNvPr>
          <p:cNvPicPr>
            <a:picLocks noChangeAspect="1"/>
          </p:cNvPicPr>
          <p:nvPr/>
        </p:nvPicPr>
        <p:blipFill>
          <a:blip r:embed="rId8"/>
          <a:stretch>
            <a:fillRect/>
          </a:stretch>
        </p:blipFill>
        <p:spPr>
          <a:xfrm>
            <a:off x="0" y="45164"/>
            <a:ext cx="1371599" cy="1174339"/>
          </a:xfrm>
          <a:prstGeom prst="rect">
            <a:avLst/>
          </a:prstGeom>
        </p:spPr>
      </p:pic>
    </p:spTree>
    <p:extLst>
      <p:ext uri="{BB962C8B-B14F-4D97-AF65-F5344CB8AC3E}">
        <p14:creationId xmlns:p14="http://schemas.microsoft.com/office/powerpoint/2010/main" val="32910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014" y="1175152"/>
            <a:ext cx="10993907" cy="830997"/>
          </a:xfrm>
          <a:prstGeom prst="rect">
            <a:avLst/>
          </a:prstGeom>
          <a:noFill/>
        </p:spPr>
        <p:txBody>
          <a:bodyPr wrap="none" rtlCol="0">
            <a:spAutoFit/>
          </a:bodyPr>
          <a:lstStyle/>
          <a:p>
            <a:r>
              <a:rPr lang="en-US" sz="4800" dirty="0"/>
              <a:t>This Concludes this Instructional Document</a:t>
            </a:r>
          </a:p>
        </p:txBody>
      </p:sp>
      <p:pic>
        <p:nvPicPr>
          <p:cNvPr id="5" name="Picture 4">
            <a:extLst>
              <a:ext uri="{FF2B5EF4-FFF2-40B4-BE49-F238E27FC236}">
                <a16:creationId xmlns:a16="http://schemas.microsoft.com/office/drawing/2014/main" id="{A948658F-DF12-07BD-A1E2-E65C4EB10F1E}"/>
              </a:ext>
            </a:extLst>
          </p:cNvPr>
          <p:cNvPicPr>
            <a:picLocks noChangeAspect="1"/>
          </p:cNvPicPr>
          <p:nvPr/>
        </p:nvPicPr>
        <p:blipFill>
          <a:blip r:embed="rId2"/>
          <a:stretch>
            <a:fillRect/>
          </a:stretch>
        </p:blipFill>
        <p:spPr>
          <a:xfrm>
            <a:off x="1736276" y="2397350"/>
            <a:ext cx="9050179" cy="2885223"/>
          </a:xfrm>
          <a:prstGeom prst="rect">
            <a:avLst/>
          </a:prstGeom>
        </p:spPr>
      </p:pic>
      <p:pic>
        <p:nvPicPr>
          <p:cNvPr id="3" name="Picture 2">
            <a:extLst>
              <a:ext uri="{FF2B5EF4-FFF2-40B4-BE49-F238E27FC236}">
                <a16:creationId xmlns:a16="http://schemas.microsoft.com/office/drawing/2014/main" id="{338B5E49-9F0A-9276-81FB-306CBF6219DC}"/>
              </a:ext>
            </a:extLst>
          </p:cNvPr>
          <p:cNvPicPr>
            <a:picLocks noChangeAspect="1"/>
          </p:cNvPicPr>
          <p:nvPr/>
        </p:nvPicPr>
        <p:blipFill>
          <a:blip r:embed="rId3"/>
          <a:stretch>
            <a:fillRect/>
          </a:stretch>
        </p:blipFill>
        <p:spPr>
          <a:xfrm>
            <a:off x="0" y="45164"/>
            <a:ext cx="1371599" cy="1174339"/>
          </a:xfrm>
          <a:prstGeom prst="rect">
            <a:avLst/>
          </a:prstGeom>
        </p:spPr>
      </p:pic>
    </p:spTree>
    <p:extLst>
      <p:ext uri="{BB962C8B-B14F-4D97-AF65-F5344CB8AC3E}">
        <p14:creationId xmlns:p14="http://schemas.microsoft.com/office/powerpoint/2010/main" val="3925477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70FA272E-3EAB-4E8F-B12B-C26557E7B4BB}"/>
              </a:ext>
            </a:extLst>
          </p:cNvPr>
          <p:cNvPicPr>
            <a:picLocks noChangeAspect="1"/>
          </p:cNvPicPr>
          <p:nvPr/>
        </p:nvPicPr>
        <p:blipFill>
          <a:blip r:embed="rId3"/>
          <a:stretch>
            <a:fillRect/>
          </a:stretch>
        </p:blipFill>
        <p:spPr>
          <a:xfrm>
            <a:off x="1840886" y="1011295"/>
            <a:ext cx="7699943" cy="5757805"/>
          </a:xfrm>
          <a:prstGeom prst="rect">
            <a:avLst/>
          </a:prstGeom>
        </p:spPr>
      </p:pic>
      <p:sp>
        <p:nvSpPr>
          <p:cNvPr id="5" name="Title 1">
            <a:extLst>
              <a:ext uri="{FF2B5EF4-FFF2-40B4-BE49-F238E27FC236}">
                <a16:creationId xmlns:a16="http://schemas.microsoft.com/office/drawing/2014/main" id="{C921D435-86F1-45FC-B43A-E58F83EF38F6}"/>
              </a:ext>
            </a:extLst>
          </p:cNvPr>
          <p:cNvSpPr txBox="1">
            <a:spLocks/>
          </p:cNvSpPr>
          <p:nvPr/>
        </p:nvSpPr>
        <p:spPr>
          <a:xfrm>
            <a:off x="1092610" y="-71083"/>
            <a:ext cx="784184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0070C0"/>
                </a:solidFill>
                <a:latin typeface="Times New Roman" panose="02020603050405020304" pitchFamily="18" charset="0"/>
                <a:cs typeface="Times New Roman" panose="02020603050405020304" pitchFamily="18" charset="0"/>
              </a:rPr>
              <a:t>Many good Videos from Eastern Iowa CC</a:t>
            </a:r>
          </a:p>
        </p:txBody>
      </p:sp>
      <p:pic>
        <p:nvPicPr>
          <p:cNvPr id="6" name="Picture 5">
            <a:extLst>
              <a:ext uri="{FF2B5EF4-FFF2-40B4-BE49-F238E27FC236}">
                <a16:creationId xmlns:a16="http://schemas.microsoft.com/office/drawing/2014/main" id="{B83DF0CA-D007-534B-5540-49C651839729}"/>
              </a:ext>
            </a:extLst>
          </p:cNvPr>
          <p:cNvPicPr>
            <a:picLocks noChangeAspect="1"/>
          </p:cNvPicPr>
          <p:nvPr/>
        </p:nvPicPr>
        <p:blipFill>
          <a:blip r:embed="rId4"/>
          <a:stretch>
            <a:fillRect/>
          </a:stretch>
        </p:blipFill>
        <p:spPr>
          <a:xfrm>
            <a:off x="0" y="45164"/>
            <a:ext cx="1371599" cy="1174339"/>
          </a:xfrm>
          <a:prstGeom prst="rect">
            <a:avLst/>
          </a:prstGeom>
        </p:spPr>
      </p:pic>
    </p:spTree>
    <p:extLst>
      <p:ext uri="{BB962C8B-B14F-4D97-AF65-F5344CB8AC3E}">
        <p14:creationId xmlns:p14="http://schemas.microsoft.com/office/powerpoint/2010/main" val="413929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FD307F-1CB2-44D2-AA0A-530F5C2E3FCE}"/>
              </a:ext>
            </a:extLst>
          </p:cNvPr>
          <p:cNvPicPr>
            <a:picLocks noChangeAspect="1"/>
          </p:cNvPicPr>
          <p:nvPr/>
        </p:nvPicPr>
        <p:blipFill>
          <a:blip r:embed="rId2"/>
          <a:stretch>
            <a:fillRect/>
          </a:stretch>
        </p:blipFill>
        <p:spPr>
          <a:xfrm>
            <a:off x="0" y="24684"/>
            <a:ext cx="1289252" cy="1103835"/>
          </a:xfrm>
          <a:prstGeom prst="rect">
            <a:avLst/>
          </a:prstGeom>
        </p:spPr>
      </p:pic>
      <p:sp>
        <p:nvSpPr>
          <p:cNvPr id="4" name="TextBox 3"/>
          <p:cNvSpPr txBox="1"/>
          <p:nvPr/>
        </p:nvSpPr>
        <p:spPr>
          <a:xfrm>
            <a:off x="266708" y="955466"/>
            <a:ext cx="11518134" cy="2246769"/>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One of the common tools that our Industrial Technology Instructors use is a simple Panasonic Point and Shoot camera.  It is small with a zooming lens, with a removeable SD card, and a very sensitive internal microphone.  The inverting tripod allows us to position the camera upside down to shoot onto an object or whiteboard (laying on a desktop).  One of the most powerful features is the Panasonic Image app that runs on the smartphone.  The camera has its own </a:t>
            </a:r>
            <a:r>
              <a:rPr lang="en-US" sz="2000" dirty="0" err="1">
                <a:solidFill>
                  <a:srgbClr val="C00000"/>
                </a:solidFill>
                <a:latin typeface="Times New Roman" panose="02020603050405020304" pitchFamily="18" charset="0"/>
                <a:cs typeface="Times New Roman" panose="02020603050405020304" pitchFamily="18" charset="0"/>
              </a:rPr>
              <a:t>WiFi</a:t>
            </a:r>
            <a:r>
              <a:rPr lang="en-US" sz="2000" dirty="0">
                <a:solidFill>
                  <a:srgbClr val="C00000"/>
                </a:solidFill>
                <a:latin typeface="Times New Roman" panose="02020603050405020304" pitchFamily="18" charset="0"/>
                <a:cs typeface="Times New Roman" panose="02020603050405020304" pitchFamily="18" charset="0"/>
              </a:rPr>
              <a:t> portal, thus the phone connects to it, then the image app controls the camera zooming, taking photos and taking videos.  The SD card is removed then put into a port on the computer where it is then transferred to the HD, and produced with the Camtasia Producer software.</a:t>
            </a:r>
          </a:p>
        </p:txBody>
      </p:sp>
      <p:sp>
        <p:nvSpPr>
          <p:cNvPr id="5" name="TextBox 4"/>
          <p:cNvSpPr txBox="1"/>
          <p:nvPr/>
        </p:nvSpPr>
        <p:spPr>
          <a:xfrm>
            <a:off x="2985245" y="0"/>
            <a:ext cx="6892400" cy="769441"/>
          </a:xfrm>
          <a:prstGeom prst="rect">
            <a:avLst/>
          </a:prstGeom>
          <a:noFill/>
        </p:spPr>
        <p:txBody>
          <a:bodyPr wrap="none" rtlCol="0">
            <a:spAutoFit/>
          </a:bodyPr>
          <a:lstStyle/>
          <a:p>
            <a:r>
              <a:rPr lang="en-US" sz="4400" dirty="0">
                <a:solidFill>
                  <a:srgbClr val="C00000"/>
                </a:solidFill>
                <a:latin typeface="Times New Roman" panose="02020603050405020304" pitchFamily="18" charset="0"/>
                <a:cs typeface="Times New Roman" panose="02020603050405020304" pitchFamily="18" charset="0"/>
              </a:rPr>
              <a:t>Cameras for Creating Videos: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D665840F-462D-431B-94F6-EF83E96F28DB}"/>
              </a:ext>
            </a:extLst>
          </p:cNvPr>
          <p:cNvPicPr>
            <a:picLocks noChangeAspect="1"/>
          </p:cNvPicPr>
          <p:nvPr/>
        </p:nvPicPr>
        <p:blipFill>
          <a:blip r:embed="rId4"/>
          <a:stretch>
            <a:fillRect/>
          </a:stretch>
        </p:blipFill>
        <p:spPr>
          <a:xfrm>
            <a:off x="529253" y="4028176"/>
            <a:ext cx="3585547" cy="2571000"/>
          </a:xfrm>
          <a:prstGeom prst="rect">
            <a:avLst/>
          </a:prstGeom>
        </p:spPr>
      </p:pic>
      <p:pic>
        <p:nvPicPr>
          <p:cNvPr id="3" name="Picture 2">
            <a:extLst>
              <a:ext uri="{FF2B5EF4-FFF2-40B4-BE49-F238E27FC236}">
                <a16:creationId xmlns:a16="http://schemas.microsoft.com/office/drawing/2014/main" id="{84754A4B-0DFB-4023-80E7-91F60F59318A}"/>
              </a:ext>
            </a:extLst>
          </p:cNvPr>
          <p:cNvPicPr>
            <a:picLocks noChangeAspect="1"/>
          </p:cNvPicPr>
          <p:nvPr/>
        </p:nvPicPr>
        <p:blipFill>
          <a:blip r:embed="rId5"/>
          <a:stretch>
            <a:fillRect/>
          </a:stretch>
        </p:blipFill>
        <p:spPr>
          <a:xfrm>
            <a:off x="5012962" y="4028176"/>
            <a:ext cx="2540760" cy="2699749"/>
          </a:xfrm>
          <a:prstGeom prst="rect">
            <a:avLst/>
          </a:prstGeom>
        </p:spPr>
      </p:pic>
      <p:pic>
        <p:nvPicPr>
          <p:cNvPr id="7" name="Picture 6">
            <a:extLst>
              <a:ext uri="{FF2B5EF4-FFF2-40B4-BE49-F238E27FC236}">
                <a16:creationId xmlns:a16="http://schemas.microsoft.com/office/drawing/2014/main" id="{7A27E678-5D2C-41D4-83B0-28D744C923F3}"/>
              </a:ext>
            </a:extLst>
          </p:cNvPr>
          <p:cNvPicPr>
            <a:picLocks noChangeAspect="1"/>
          </p:cNvPicPr>
          <p:nvPr/>
        </p:nvPicPr>
        <p:blipFill>
          <a:blip r:embed="rId6"/>
          <a:stretch>
            <a:fillRect/>
          </a:stretch>
        </p:blipFill>
        <p:spPr>
          <a:xfrm>
            <a:off x="8719734" y="3978914"/>
            <a:ext cx="1925663" cy="27982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310775" y="3574734"/>
            <a:ext cx="3499676"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Panasonic Lumix Point &amp; Shoot</a:t>
            </a:r>
          </a:p>
        </p:txBody>
      </p:sp>
      <p:sp>
        <p:nvSpPr>
          <p:cNvPr id="10" name="TextBox 9">
            <a:extLst>
              <a:ext uri="{FF2B5EF4-FFF2-40B4-BE49-F238E27FC236}">
                <a16:creationId xmlns:a16="http://schemas.microsoft.com/office/drawing/2014/main" id="{69A09C0C-BC42-45C2-B942-245AA461795C}"/>
              </a:ext>
            </a:extLst>
          </p:cNvPr>
          <p:cNvSpPr txBox="1"/>
          <p:nvPr/>
        </p:nvSpPr>
        <p:spPr>
          <a:xfrm>
            <a:off x="5040986" y="3574734"/>
            <a:ext cx="1969578"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Inverting Tri-Pod</a:t>
            </a:r>
          </a:p>
        </p:txBody>
      </p:sp>
      <p:sp>
        <p:nvSpPr>
          <p:cNvPr id="12" name="TextBox 11">
            <a:extLst>
              <a:ext uri="{FF2B5EF4-FFF2-40B4-BE49-F238E27FC236}">
                <a16:creationId xmlns:a16="http://schemas.microsoft.com/office/drawing/2014/main" id="{B3F91C6E-5A4F-41DA-B195-A6D3CAC5CB2B}"/>
              </a:ext>
            </a:extLst>
          </p:cNvPr>
          <p:cNvSpPr txBox="1"/>
          <p:nvPr/>
        </p:nvSpPr>
        <p:spPr>
          <a:xfrm>
            <a:off x="7712420" y="3574734"/>
            <a:ext cx="3799695"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Panasonic Image Smart Phone App</a:t>
            </a:r>
          </a:p>
        </p:txBody>
      </p:sp>
    </p:spTree>
    <p:extLst>
      <p:ext uri="{BB962C8B-B14F-4D97-AF65-F5344CB8AC3E}">
        <p14:creationId xmlns:p14="http://schemas.microsoft.com/office/powerpoint/2010/main" val="2445496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A587EE-FFE4-460E-90ED-2817FEBA9E2F}"/>
              </a:ext>
            </a:extLst>
          </p:cNvPr>
          <p:cNvPicPr>
            <a:picLocks noChangeAspect="1"/>
          </p:cNvPicPr>
          <p:nvPr/>
        </p:nvPicPr>
        <p:blipFill>
          <a:blip r:embed="rId2"/>
          <a:stretch>
            <a:fillRect/>
          </a:stretch>
        </p:blipFill>
        <p:spPr>
          <a:xfrm>
            <a:off x="3060307" y="2670115"/>
            <a:ext cx="5532417" cy="4187885"/>
          </a:xfrm>
          <a:prstGeom prst="rect">
            <a:avLst/>
          </a:prstGeom>
        </p:spPr>
      </p:pic>
      <p:pic>
        <p:nvPicPr>
          <p:cNvPr id="11" name="Picture 10">
            <a:extLst>
              <a:ext uri="{FF2B5EF4-FFF2-40B4-BE49-F238E27FC236}">
                <a16:creationId xmlns:a16="http://schemas.microsoft.com/office/drawing/2014/main" id="{D9FD307F-1CB2-44D2-AA0A-530F5C2E3FCE}"/>
              </a:ext>
            </a:extLst>
          </p:cNvPr>
          <p:cNvPicPr>
            <a:picLocks noChangeAspect="1"/>
          </p:cNvPicPr>
          <p:nvPr/>
        </p:nvPicPr>
        <p:blipFill>
          <a:blip r:embed="rId3"/>
          <a:stretch>
            <a:fillRect/>
          </a:stretch>
        </p:blipFill>
        <p:spPr>
          <a:xfrm>
            <a:off x="0" y="24684"/>
            <a:ext cx="1289252" cy="1103835"/>
          </a:xfrm>
          <a:prstGeom prst="rect">
            <a:avLst/>
          </a:prstGeom>
        </p:spPr>
      </p:pic>
      <p:sp>
        <p:nvSpPr>
          <p:cNvPr id="4" name="TextBox 3"/>
          <p:cNvSpPr txBox="1"/>
          <p:nvPr/>
        </p:nvSpPr>
        <p:spPr>
          <a:xfrm>
            <a:off x="266708" y="1123963"/>
            <a:ext cx="11518134" cy="1015663"/>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I also use a high end camera when I need to use different lenses, use different lighting filters and want higher quality images and videos.  This is primarily if I am doing something for a vendor who needs a little higher quality than for instruction.  I can get UHD 4K video quality.  Usually $700+.  It also has a removeable SD.</a:t>
            </a:r>
          </a:p>
        </p:txBody>
      </p:sp>
      <p:sp>
        <p:nvSpPr>
          <p:cNvPr id="5" name="TextBox 4"/>
          <p:cNvSpPr txBox="1"/>
          <p:nvPr/>
        </p:nvSpPr>
        <p:spPr>
          <a:xfrm>
            <a:off x="2985245" y="0"/>
            <a:ext cx="6892400" cy="769441"/>
          </a:xfrm>
          <a:prstGeom prst="rect">
            <a:avLst/>
          </a:prstGeom>
          <a:noFill/>
        </p:spPr>
        <p:txBody>
          <a:bodyPr wrap="none" rtlCol="0">
            <a:spAutoFit/>
          </a:bodyPr>
          <a:lstStyle/>
          <a:p>
            <a:r>
              <a:rPr lang="en-US" sz="4400" dirty="0">
                <a:solidFill>
                  <a:srgbClr val="C00000"/>
                </a:solidFill>
                <a:latin typeface="Times New Roman" panose="02020603050405020304" pitchFamily="18" charset="0"/>
                <a:cs typeface="Times New Roman" panose="02020603050405020304" pitchFamily="18" charset="0"/>
              </a:rPr>
              <a:t>Cameras for Creating Videos: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4"/>
          <a:stretch>
            <a:fillRect/>
          </a:stretch>
        </p:blipFill>
        <p:spPr>
          <a:xfrm>
            <a:off x="9393984" y="6229429"/>
            <a:ext cx="2714286" cy="6285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spTree>
    <p:extLst>
      <p:ext uri="{BB962C8B-B14F-4D97-AF65-F5344CB8AC3E}">
        <p14:creationId xmlns:p14="http://schemas.microsoft.com/office/powerpoint/2010/main" val="1627519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75384C-8503-4C88-9DB8-C4AAD5AF1943}"/>
              </a:ext>
            </a:extLst>
          </p:cNvPr>
          <p:cNvPicPr>
            <a:picLocks noChangeAspect="1"/>
          </p:cNvPicPr>
          <p:nvPr/>
        </p:nvPicPr>
        <p:blipFill>
          <a:blip r:embed="rId2"/>
          <a:stretch>
            <a:fillRect/>
          </a:stretch>
        </p:blipFill>
        <p:spPr>
          <a:xfrm>
            <a:off x="97192" y="2543235"/>
            <a:ext cx="5609289" cy="2854522"/>
          </a:xfrm>
          <a:prstGeom prst="rect">
            <a:avLst/>
          </a:prstGeom>
        </p:spPr>
      </p:pic>
      <p:sp>
        <p:nvSpPr>
          <p:cNvPr id="10" name="Rectangle 9">
            <a:extLst>
              <a:ext uri="{FF2B5EF4-FFF2-40B4-BE49-F238E27FC236}">
                <a16:creationId xmlns:a16="http://schemas.microsoft.com/office/drawing/2014/main" id="{648525DE-BD1A-461D-885B-5C6B0A250C5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8" y="1218572"/>
            <a:ext cx="11518134" cy="1323439"/>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 SD cards will be used in most cameras to store the videos and pictures that are taken with the camera.  I seldom use an SD less than 128GB in size, because they will fill up quickly.  Remove the SD from the camera and connect it to the computer, to load the videos and images, so you can use the software tools to develop the learning objects</a:t>
            </a:r>
          </a:p>
        </p:txBody>
      </p:sp>
      <p:sp>
        <p:nvSpPr>
          <p:cNvPr id="5" name="TextBox 4"/>
          <p:cNvSpPr txBox="1"/>
          <p:nvPr/>
        </p:nvSpPr>
        <p:spPr>
          <a:xfrm>
            <a:off x="1456695" y="95543"/>
            <a:ext cx="10229852"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SD Cards for Recording Videos and Images: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1699948" y="5382947"/>
            <a:ext cx="2403776"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SD Cards: GigaBytes</a:t>
            </a:r>
          </a:p>
        </p:txBody>
      </p:sp>
      <p:pic>
        <p:nvPicPr>
          <p:cNvPr id="12" name="Picture 11">
            <a:extLst>
              <a:ext uri="{FF2B5EF4-FFF2-40B4-BE49-F238E27FC236}">
                <a16:creationId xmlns:a16="http://schemas.microsoft.com/office/drawing/2014/main" id="{7E364BDB-AE4C-409F-B070-5E411A415BF7}"/>
              </a:ext>
            </a:extLst>
          </p:cNvPr>
          <p:cNvPicPr>
            <a:picLocks noChangeAspect="1"/>
          </p:cNvPicPr>
          <p:nvPr/>
        </p:nvPicPr>
        <p:blipFill>
          <a:blip r:embed="rId4"/>
          <a:stretch>
            <a:fillRect/>
          </a:stretch>
        </p:blipFill>
        <p:spPr>
          <a:xfrm>
            <a:off x="-8472" y="8083"/>
            <a:ext cx="1342002" cy="1148999"/>
          </a:xfrm>
          <a:prstGeom prst="rect">
            <a:avLst/>
          </a:prstGeom>
        </p:spPr>
      </p:pic>
      <p:pic>
        <p:nvPicPr>
          <p:cNvPr id="3" name="Picture 2">
            <a:extLst>
              <a:ext uri="{FF2B5EF4-FFF2-40B4-BE49-F238E27FC236}">
                <a16:creationId xmlns:a16="http://schemas.microsoft.com/office/drawing/2014/main" id="{9A8ECDC8-4A4D-4EC1-910D-A29D643AB9F2}"/>
              </a:ext>
            </a:extLst>
          </p:cNvPr>
          <p:cNvPicPr>
            <a:picLocks noChangeAspect="1"/>
          </p:cNvPicPr>
          <p:nvPr/>
        </p:nvPicPr>
        <p:blipFill>
          <a:blip r:embed="rId5"/>
          <a:stretch>
            <a:fillRect/>
          </a:stretch>
        </p:blipFill>
        <p:spPr>
          <a:xfrm>
            <a:off x="5326496" y="3611020"/>
            <a:ext cx="6857032" cy="3238897"/>
          </a:xfrm>
          <a:prstGeom prst="rect">
            <a:avLst/>
          </a:prstGeom>
        </p:spPr>
      </p:pic>
      <p:sp>
        <p:nvSpPr>
          <p:cNvPr id="11" name="TextBox 10">
            <a:extLst>
              <a:ext uri="{FF2B5EF4-FFF2-40B4-BE49-F238E27FC236}">
                <a16:creationId xmlns:a16="http://schemas.microsoft.com/office/drawing/2014/main" id="{7E637263-1A30-4248-9908-4A0CF0DCDA5D}"/>
              </a:ext>
            </a:extLst>
          </p:cNvPr>
          <p:cNvSpPr txBox="1"/>
          <p:nvPr/>
        </p:nvSpPr>
        <p:spPr>
          <a:xfrm>
            <a:off x="7795948" y="3202827"/>
            <a:ext cx="2403776"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SD to USB Interface</a:t>
            </a:r>
          </a:p>
        </p:txBody>
      </p:sp>
    </p:spTree>
    <p:extLst>
      <p:ext uri="{BB962C8B-B14F-4D97-AF65-F5344CB8AC3E}">
        <p14:creationId xmlns:p14="http://schemas.microsoft.com/office/powerpoint/2010/main" val="3637360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8525DE-BD1A-461D-885B-5C6B0A250C5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02254" y="116943"/>
            <a:ext cx="3929281"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GoPro Cameras: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12" name="Picture 11">
            <a:extLst>
              <a:ext uri="{FF2B5EF4-FFF2-40B4-BE49-F238E27FC236}">
                <a16:creationId xmlns:a16="http://schemas.microsoft.com/office/drawing/2014/main" id="{7E364BDB-AE4C-409F-B070-5E411A415BF7}"/>
              </a:ext>
            </a:extLst>
          </p:cNvPr>
          <p:cNvPicPr>
            <a:picLocks noChangeAspect="1"/>
          </p:cNvPicPr>
          <p:nvPr/>
        </p:nvPicPr>
        <p:blipFill>
          <a:blip r:embed="rId3"/>
          <a:stretch>
            <a:fillRect/>
          </a:stretch>
        </p:blipFill>
        <p:spPr>
          <a:xfrm>
            <a:off x="-8472" y="8083"/>
            <a:ext cx="1342002" cy="1148999"/>
          </a:xfrm>
          <a:prstGeom prst="rect">
            <a:avLst/>
          </a:prstGeom>
        </p:spPr>
      </p:pic>
      <p:pic>
        <p:nvPicPr>
          <p:cNvPr id="2" name="Picture 1">
            <a:extLst>
              <a:ext uri="{FF2B5EF4-FFF2-40B4-BE49-F238E27FC236}">
                <a16:creationId xmlns:a16="http://schemas.microsoft.com/office/drawing/2014/main" id="{AFE19003-DFCE-49AD-A5D3-FC67F41FC567}"/>
              </a:ext>
            </a:extLst>
          </p:cNvPr>
          <p:cNvPicPr>
            <a:picLocks noChangeAspect="1"/>
          </p:cNvPicPr>
          <p:nvPr/>
        </p:nvPicPr>
        <p:blipFill>
          <a:blip r:embed="rId4"/>
          <a:stretch>
            <a:fillRect/>
          </a:stretch>
        </p:blipFill>
        <p:spPr>
          <a:xfrm>
            <a:off x="125088" y="1364376"/>
            <a:ext cx="5402255" cy="5503548"/>
          </a:xfrm>
          <a:prstGeom prst="rect">
            <a:avLst/>
          </a:prstGeom>
        </p:spPr>
      </p:pic>
      <p:pic>
        <p:nvPicPr>
          <p:cNvPr id="3" name="Picture 2">
            <a:extLst>
              <a:ext uri="{FF2B5EF4-FFF2-40B4-BE49-F238E27FC236}">
                <a16:creationId xmlns:a16="http://schemas.microsoft.com/office/drawing/2014/main" id="{8F29C466-A3DB-4D15-961C-8837C4514693}"/>
              </a:ext>
            </a:extLst>
          </p:cNvPr>
          <p:cNvPicPr>
            <a:picLocks noChangeAspect="1"/>
          </p:cNvPicPr>
          <p:nvPr/>
        </p:nvPicPr>
        <p:blipFill>
          <a:blip r:embed="rId5"/>
          <a:stretch>
            <a:fillRect/>
          </a:stretch>
        </p:blipFill>
        <p:spPr>
          <a:xfrm>
            <a:off x="6557916" y="1265942"/>
            <a:ext cx="4653720" cy="5604074"/>
          </a:xfrm>
          <a:prstGeom prst="rect">
            <a:avLst/>
          </a:prstGeom>
        </p:spPr>
      </p:pic>
    </p:spTree>
    <p:extLst>
      <p:ext uri="{BB962C8B-B14F-4D97-AF65-F5344CB8AC3E}">
        <p14:creationId xmlns:p14="http://schemas.microsoft.com/office/powerpoint/2010/main" val="2802064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7241" y="1326534"/>
            <a:ext cx="11317111" cy="2677656"/>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TechSmith (Techsmith.com), located in Michigan, developed and distributes Snagit and Camtasia.  These products are targeted toward Faculty.  They are simple to use and give immediate results.  Snagit is an image or video capture software, and Camtasia is a product with multiple uses, but in the end it produces high quality videos.  MP4 is the preferred video format for creating instructional videos.  MS PowerPoint is the other key software that is needed to create illustrated graphics and animations.  Google Slides does not have all of the features that MS PowerPoint has.</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96241" y="49887"/>
            <a:ext cx="6135013"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Software used to Create Objects</a:t>
            </a:r>
          </a:p>
        </p:txBody>
      </p:sp>
      <p:pic>
        <p:nvPicPr>
          <p:cNvPr id="2" name="Picture 1">
            <a:extLst>
              <a:ext uri="{FF2B5EF4-FFF2-40B4-BE49-F238E27FC236}">
                <a16:creationId xmlns:a16="http://schemas.microsoft.com/office/drawing/2014/main" id="{D73984C0-3765-49A2-BFA4-CAABBB8E1F14}"/>
              </a:ext>
            </a:extLst>
          </p:cNvPr>
          <p:cNvPicPr>
            <a:picLocks noChangeAspect="1"/>
          </p:cNvPicPr>
          <p:nvPr/>
        </p:nvPicPr>
        <p:blipFill>
          <a:blip r:embed="rId2"/>
          <a:stretch>
            <a:fillRect/>
          </a:stretch>
        </p:blipFill>
        <p:spPr>
          <a:xfrm>
            <a:off x="4507206" y="4164171"/>
            <a:ext cx="564476" cy="546836"/>
          </a:xfrm>
          <a:prstGeom prst="rect">
            <a:avLst/>
          </a:prstGeom>
        </p:spPr>
      </p:pic>
      <p:sp>
        <p:nvSpPr>
          <p:cNvPr id="7" name="TextBox 6">
            <a:extLst>
              <a:ext uri="{FF2B5EF4-FFF2-40B4-BE49-F238E27FC236}">
                <a16:creationId xmlns:a16="http://schemas.microsoft.com/office/drawing/2014/main" id="{0C4F0EA4-313A-404A-95DB-6752C2195554}"/>
              </a:ext>
            </a:extLst>
          </p:cNvPr>
          <p:cNvSpPr txBox="1"/>
          <p:nvPr/>
        </p:nvSpPr>
        <p:spPr>
          <a:xfrm>
            <a:off x="5024436" y="4237434"/>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 Recorder</a:t>
            </a:r>
          </a:p>
        </p:txBody>
      </p:sp>
      <p:pic>
        <p:nvPicPr>
          <p:cNvPr id="3" name="Picture 2">
            <a:extLst>
              <a:ext uri="{FF2B5EF4-FFF2-40B4-BE49-F238E27FC236}">
                <a16:creationId xmlns:a16="http://schemas.microsoft.com/office/drawing/2014/main" id="{11FBE8D2-A60C-44AE-BA56-BDAF8812E1A2}"/>
              </a:ext>
            </a:extLst>
          </p:cNvPr>
          <p:cNvPicPr>
            <a:picLocks noChangeAspect="1"/>
          </p:cNvPicPr>
          <p:nvPr/>
        </p:nvPicPr>
        <p:blipFill>
          <a:blip r:embed="rId3"/>
          <a:stretch>
            <a:fillRect/>
          </a:stretch>
        </p:blipFill>
        <p:spPr>
          <a:xfrm>
            <a:off x="4507207" y="4774698"/>
            <a:ext cx="564475" cy="555514"/>
          </a:xfrm>
          <a:prstGeom prst="rect">
            <a:avLst/>
          </a:prstGeom>
        </p:spPr>
      </p:pic>
      <p:pic>
        <p:nvPicPr>
          <p:cNvPr id="8" name="Picture 7">
            <a:extLst>
              <a:ext uri="{FF2B5EF4-FFF2-40B4-BE49-F238E27FC236}">
                <a16:creationId xmlns:a16="http://schemas.microsoft.com/office/drawing/2014/main" id="{37EBCB4C-7334-4007-9FAC-5160AD8F3E5D}"/>
              </a:ext>
            </a:extLst>
          </p:cNvPr>
          <p:cNvPicPr>
            <a:picLocks noChangeAspect="1"/>
          </p:cNvPicPr>
          <p:nvPr/>
        </p:nvPicPr>
        <p:blipFill>
          <a:blip r:embed="rId4"/>
          <a:stretch>
            <a:fillRect/>
          </a:stretch>
        </p:blipFill>
        <p:spPr>
          <a:xfrm>
            <a:off x="1007014" y="4158589"/>
            <a:ext cx="567231" cy="567231"/>
          </a:xfrm>
          <a:prstGeom prst="rect">
            <a:avLst/>
          </a:prstGeom>
        </p:spPr>
      </p:pic>
      <p:pic>
        <p:nvPicPr>
          <p:cNvPr id="9" name="Picture 8">
            <a:extLst>
              <a:ext uri="{FF2B5EF4-FFF2-40B4-BE49-F238E27FC236}">
                <a16:creationId xmlns:a16="http://schemas.microsoft.com/office/drawing/2014/main" id="{E41C0EAF-64E8-42F6-AA14-7B5F2945FEDF}"/>
              </a:ext>
            </a:extLst>
          </p:cNvPr>
          <p:cNvPicPr>
            <a:picLocks noChangeAspect="1"/>
          </p:cNvPicPr>
          <p:nvPr/>
        </p:nvPicPr>
        <p:blipFill>
          <a:blip r:embed="rId5"/>
          <a:stretch>
            <a:fillRect/>
          </a:stretch>
        </p:blipFill>
        <p:spPr>
          <a:xfrm>
            <a:off x="1007014" y="4830380"/>
            <a:ext cx="567231" cy="567231"/>
          </a:xfrm>
          <a:prstGeom prst="rect">
            <a:avLst/>
          </a:prstGeom>
        </p:spPr>
      </p:pic>
      <p:sp>
        <p:nvSpPr>
          <p:cNvPr id="12" name="TextBox 11">
            <a:extLst>
              <a:ext uri="{FF2B5EF4-FFF2-40B4-BE49-F238E27FC236}">
                <a16:creationId xmlns:a16="http://schemas.microsoft.com/office/drawing/2014/main" id="{35E9820B-27AF-4963-88D1-500849FB4CF4}"/>
              </a:ext>
            </a:extLst>
          </p:cNvPr>
          <p:cNvSpPr txBox="1"/>
          <p:nvPr/>
        </p:nvSpPr>
        <p:spPr>
          <a:xfrm>
            <a:off x="5024437" y="4830380"/>
            <a:ext cx="183356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a:t>
            </a:r>
          </a:p>
        </p:txBody>
      </p:sp>
      <p:sp>
        <p:nvSpPr>
          <p:cNvPr id="13" name="TextBox 12">
            <a:extLst>
              <a:ext uri="{FF2B5EF4-FFF2-40B4-BE49-F238E27FC236}">
                <a16:creationId xmlns:a16="http://schemas.microsoft.com/office/drawing/2014/main" id="{5CFA34FB-21FB-4C88-8345-7FDE1B3B9358}"/>
              </a:ext>
            </a:extLst>
          </p:cNvPr>
          <p:cNvSpPr txBox="1"/>
          <p:nvPr/>
        </p:nvSpPr>
        <p:spPr>
          <a:xfrm>
            <a:off x="1523785" y="4862311"/>
            <a:ext cx="235900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Editor</a:t>
            </a:r>
          </a:p>
        </p:txBody>
      </p:sp>
      <p:sp>
        <p:nvSpPr>
          <p:cNvPr id="14" name="TextBox 13">
            <a:extLst>
              <a:ext uri="{FF2B5EF4-FFF2-40B4-BE49-F238E27FC236}">
                <a16:creationId xmlns:a16="http://schemas.microsoft.com/office/drawing/2014/main" id="{FD16C81C-86B4-48CD-A84E-981CA52E985F}"/>
              </a:ext>
            </a:extLst>
          </p:cNvPr>
          <p:cNvSpPr txBox="1"/>
          <p:nvPr/>
        </p:nvSpPr>
        <p:spPr>
          <a:xfrm>
            <a:off x="1523784" y="4217230"/>
            <a:ext cx="1519667"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a:t>
            </a:r>
          </a:p>
        </p:txBody>
      </p:sp>
      <p:pic>
        <p:nvPicPr>
          <p:cNvPr id="10" name="Picture 9">
            <a:extLst>
              <a:ext uri="{FF2B5EF4-FFF2-40B4-BE49-F238E27FC236}">
                <a16:creationId xmlns:a16="http://schemas.microsoft.com/office/drawing/2014/main" id="{42300A50-1E79-4974-B3C7-BBA5705C47E2}"/>
              </a:ext>
            </a:extLst>
          </p:cNvPr>
          <p:cNvPicPr>
            <a:picLocks noChangeAspect="1"/>
          </p:cNvPicPr>
          <p:nvPr/>
        </p:nvPicPr>
        <p:blipFill>
          <a:blip r:embed="rId6"/>
          <a:stretch>
            <a:fillRect/>
          </a:stretch>
        </p:blipFill>
        <p:spPr>
          <a:xfrm>
            <a:off x="1777653" y="5740191"/>
            <a:ext cx="3144929" cy="898551"/>
          </a:xfrm>
          <a:prstGeom prst="rect">
            <a:avLst/>
          </a:prstGeom>
        </p:spPr>
      </p:pic>
      <p:pic>
        <p:nvPicPr>
          <p:cNvPr id="15" name="Picture 14">
            <a:extLst>
              <a:ext uri="{FF2B5EF4-FFF2-40B4-BE49-F238E27FC236}">
                <a16:creationId xmlns:a16="http://schemas.microsoft.com/office/drawing/2014/main" id="{5484689A-F647-4160-8CD2-12A790F1C2C3}"/>
              </a:ext>
            </a:extLst>
          </p:cNvPr>
          <p:cNvPicPr>
            <a:picLocks noChangeAspect="1"/>
          </p:cNvPicPr>
          <p:nvPr/>
        </p:nvPicPr>
        <p:blipFill>
          <a:blip r:embed="rId7"/>
          <a:stretch>
            <a:fillRect/>
          </a:stretch>
        </p:blipFill>
        <p:spPr>
          <a:xfrm>
            <a:off x="9088099" y="4180436"/>
            <a:ext cx="611769" cy="621479"/>
          </a:xfrm>
          <a:prstGeom prst="rect">
            <a:avLst/>
          </a:prstGeom>
        </p:spPr>
      </p:pic>
      <p:sp>
        <p:nvSpPr>
          <p:cNvPr id="16" name="TextBox 15">
            <a:extLst>
              <a:ext uri="{FF2B5EF4-FFF2-40B4-BE49-F238E27FC236}">
                <a16:creationId xmlns:a16="http://schemas.microsoft.com/office/drawing/2014/main" id="{B2D9F28D-326E-4ADD-8799-CA43B8362238}"/>
              </a:ext>
            </a:extLst>
          </p:cNvPr>
          <p:cNvSpPr txBox="1"/>
          <p:nvPr/>
        </p:nvSpPr>
        <p:spPr>
          <a:xfrm>
            <a:off x="9855064" y="4255258"/>
            <a:ext cx="2029288"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Microsoft PPT</a:t>
            </a:r>
          </a:p>
        </p:txBody>
      </p:sp>
      <p:pic>
        <p:nvPicPr>
          <p:cNvPr id="6" name="Picture 5">
            <a:extLst>
              <a:ext uri="{FF2B5EF4-FFF2-40B4-BE49-F238E27FC236}">
                <a16:creationId xmlns:a16="http://schemas.microsoft.com/office/drawing/2014/main" id="{A1158E61-3EB5-3945-F347-E0141C49789A}"/>
              </a:ext>
            </a:extLst>
          </p:cNvPr>
          <p:cNvPicPr>
            <a:picLocks noChangeAspect="1"/>
          </p:cNvPicPr>
          <p:nvPr/>
        </p:nvPicPr>
        <p:blipFill>
          <a:blip r:embed="rId8"/>
          <a:stretch>
            <a:fillRect/>
          </a:stretch>
        </p:blipFill>
        <p:spPr>
          <a:xfrm>
            <a:off x="1" y="45165"/>
            <a:ext cx="1123410" cy="961844"/>
          </a:xfrm>
          <a:prstGeom prst="rect">
            <a:avLst/>
          </a:prstGeom>
        </p:spPr>
      </p:pic>
    </p:spTree>
    <p:extLst>
      <p:ext uri="{BB962C8B-B14F-4D97-AF65-F5344CB8AC3E}">
        <p14:creationId xmlns:p14="http://schemas.microsoft.com/office/powerpoint/2010/main" val="150711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614" y="1264667"/>
            <a:ext cx="11518134" cy="707886"/>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This is the interface for Snagit capture.  The user can designate a hot key such as the “</a:t>
            </a:r>
            <a:r>
              <a:rPr lang="en-US" sz="2000" dirty="0" err="1">
                <a:solidFill>
                  <a:srgbClr val="0070C0"/>
                </a:solidFill>
                <a:latin typeface="Times New Roman" panose="02020603050405020304" pitchFamily="18" charset="0"/>
                <a:cs typeface="Times New Roman" panose="02020603050405020304" pitchFamily="18" charset="0"/>
              </a:rPr>
              <a:t>PrtSc</a:t>
            </a:r>
            <a:r>
              <a:rPr lang="en-US" sz="2000" dirty="0">
                <a:solidFill>
                  <a:srgbClr val="0070C0"/>
                </a:solidFill>
                <a:latin typeface="Times New Roman" panose="02020603050405020304" pitchFamily="18" charset="0"/>
                <a:cs typeface="Times New Roman" panose="02020603050405020304" pitchFamily="18" charset="0"/>
              </a:rPr>
              <a:t>” key (Print Screen), which will bring up the cross hairs for capture.  </a:t>
            </a:r>
          </a:p>
        </p:txBody>
      </p:sp>
      <p:sp>
        <p:nvSpPr>
          <p:cNvPr id="5" name="TextBox 4"/>
          <p:cNvSpPr txBox="1"/>
          <p:nvPr/>
        </p:nvSpPr>
        <p:spPr>
          <a:xfrm>
            <a:off x="1223170" y="84866"/>
            <a:ext cx="6525954"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2019 (Capture):</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2" name="Picture 1">
            <a:extLst>
              <a:ext uri="{FF2B5EF4-FFF2-40B4-BE49-F238E27FC236}">
                <a16:creationId xmlns:a16="http://schemas.microsoft.com/office/drawing/2014/main" id="{384AC52E-82ED-447D-8B99-3D458D6D4DDB}"/>
              </a:ext>
            </a:extLst>
          </p:cNvPr>
          <p:cNvPicPr>
            <a:picLocks noChangeAspect="1"/>
          </p:cNvPicPr>
          <p:nvPr/>
        </p:nvPicPr>
        <p:blipFill>
          <a:blip r:embed="rId2"/>
          <a:stretch>
            <a:fillRect/>
          </a:stretch>
        </p:blipFill>
        <p:spPr>
          <a:xfrm>
            <a:off x="848540" y="2172608"/>
            <a:ext cx="10494920" cy="3275233"/>
          </a:xfrm>
          <a:prstGeom prst="rect">
            <a:avLst/>
          </a:prstGeom>
        </p:spPr>
      </p:pic>
      <p:pic>
        <p:nvPicPr>
          <p:cNvPr id="3" name="Picture 2">
            <a:extLst>
              <a:ext uri="{FF2B5EF4-FFF2-40B4-BE49-F238E27FC236}">
                <a16:creationId xmlns:a16="http://schemas.microsoft.com/office/drawing/2014/main" id="{D13BDA56-9659-4CF5-8D65-12A48D32BB1D}"/>
              </a:ext>
            </a:extLst>
          </p:cNvPr>
          <p:cNvPicPr>
            <a:picLocks noChangeAspect="1"/>
          </p:cNvPicPr>
          <p:nvPr/>
        </p:nvPicPr>
        <p:blipFill>
          <a:blip r:embed="rId3"/>
          <a:stretch>
            <a:fillRect/>
          </a:stretch>
        </p:blipFill>
        <p:spPr>
          <a:xfrm>
            <a:off x="6096000" y="5541642"/>
            <a:ext cx="2479386" cy="1171578"/>
          </a:xfrm>
          <a:prstGeom prst="rect">
            <a:avLst/>
          </a:prstGeom>
        </p:spPr>
      </p:pic>
      <p:sp>
        <p:nvSpPr>
          <p:cNvPr id="10" name="TextBox 9">
            <a:extLst>
              <a:ext uri="{FF2B5EF4-FFF2-40B4-BE49-F238E27FC236}">
                <a16:creationId xmlns:a16="http://schemas.microsoft.com/office/drawing/2014/main" id="{BC34522E-BA3E-4895-8BCC-ABCF89755D33}"/>
              </a:ext>
            </a:extLst>
          </p:cNvPr>
          <p:cNvSpPr txBox="1"/>
          <p:nvPr/>
        </p:nvSpPr>
        <p:spPr>
          <a:xfrm>
            <a:off x="848541" y="5777034"/>
            <a:ext cx="320530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Windows 10 Snipping Tools</a:t>
            </a:r>
          </a:p>
        </p:txBody>
      </p:sp>
      <p:cxnSp>
        <p:nvCxnSpPr>
          <p:cNvPr id="12" name="Straight Arrow Connector 11">
            <a:extLst>
              <a:ext uri="{FF2B5EF4-FFF2-40B4-BE49-F238E27FC236}">
                <a16:creationId xmlns:a16="http://schemas.microsoft.com/office/drawing/2014/main" id="{4F10CFD5-438D-4432-9471-7F9981080C70}"/>
              </a:ext>
            </a:extLst>
          </p:cNvPr>
          <p:cNvCxnSpPr>
            <a:cxnSpLocks/>
          </p:cNvCxnSpPr>
          <p:nvPr/>
        </p:nvCxnSpPr>
        <p:spPr>
          <a:xfrm flipV="1">
            <a:off x="3914525" y="5868450"/>
            <a:ext cx="2289156" cy="1086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9C813B0-4FCD-90DB-451C-787B0485D248}"/>
              </a:ext>
            </a:extLst>
          </p:cNvPr>
          <p:cNvPicPr>
            <a:picLocks noChangeAspect="1"/>
          </p:cNvPicPr>
          <p:nvPr/>
        </p:nvPicPr>
        <p:blipFill>
          <a:blip r:embed="rId4"/>
          <a:stretch>
            <a:fillRect/>
          </a:stretch>
        </p:blipFill>
        <p:spPr>
          <a:xfrm>
            <a:off x="1" y="45165"/>
            <a:ext cx="1123410" cy="961844"/>
          </a:xfrm>
          <a:prstGeom prst="rect">
            <a:avLst/>
          </a:prstGeom>
        </p:spPr>
      </p:pic>
    </p:spTree>
    <p:extLst>
      <p:ext uri="{BB962C8B-B14F-4D97-AF65-F5344CB8AC3E}">
        <p14:creationId xmlns:p14="http://schemas.microsoft.com/office/powerpoint/2010/main" val="4107864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30275</TotalTime>
  <Words>1272</Words>
  <Application>Microsoft Office PowerPoint</Application>
  <PresentationFormat>Widescreen</PresentationFormat>
  <Paragraphs>120</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Northwest State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Wylie</dc:creator>
  <cp:lastModifiedBy>Thomas Wylie</cp:lastModifiedBy>
  <cp:revision>481</cp:revision>
  <cp:lastPrinted>2023-06-19T21:20:45Z</cp:lastPrinted>
  <dcterms:created xsi:type="dcterms:W3CDTF">2017-02-02T11:48:26Z</dcterms:created>
  <dcterms:modified xsi:type="dcterms:W3CDTF">2024-04-09T11:19:15Z</dcterms:modified>
</cp:coreProperties>
</file>