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3" r:id="rId3"/>
    <p:sldId id="262" r:id="rId4"/>
    <p:sldId id="261" r:id="rId5"/>
    <p:sldId id="258" r:id="rId6"/>
    <p:sldId id="260" r:id="rId7"/>
    <p:sldId id="264" r:id="rId8"/>
    <p:sldId id="257"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122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DB011E6-7B79-4104-A667-9076005045A3}" type="datetimeFigureOut">
              <a:rPr lang="en-US" smtClean="0"/>
              <a:pPr/>
              <a:t>3/12/2012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31003AC-A076-479D-9935-D1CF5C7F37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1003AC-A076-479D-9935-D1CF5C7F37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1003AC-A076-479D-9935-D1CF5C7F37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1003AC-A076-479D-9935-D1CF5C7F379E}"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1003AC-A076-479D-9935-D1CF5C7F379E}"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31003AC-A076-479D-9935-D1CF5C7F379E}"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31003AC-A076-479D-9935-D1CF5C7F379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31003AC-A076-479D-9935-D1CF5C7F379E}"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DB011E6-7B79-4104-A667-9076005045A3}" type="datetimeFigureOut">
              <a:rPr lang="en-US" smtClean="0"/>
              <a:pPr/>
              <a:t>3/12/2012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31003AC-A076-479D-9935-D1CF5C7F37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2DB011E6-7B79-4104-A667-9076005045A3}" type="datetimeFigureOut">
              <a:rPr lang="en-US" smtClean="0"/>
              <a:pPr/>
              <a:t>3/12/2012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31003AC-A076-479D-9935-D1CF5C7F379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DB011E6-7B79-4104-A667-9076005045A3}" type="datetimeFigureOut">
              <a:rPr lang="en-US" smtClean="0"/>
              <a:pPr/>
              <a:t>3/12/2012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31003AC-A076-479D-9935-D1CF5C7F379E}"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DB011E6-7B79-4104-A667-9076005045A3}" type="datetimeFigureOut">
              <a:rPr lang="en-US" smtClean="0"/>
              <a:pPr/>
              <a:t>3/12/2012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31003AC-A076-479D-9935-D1CF5C7F37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Sylvania IR </a:t>
            </a:r>
            <a:r>
              <a:rPr lang="en-US" dirty="0" smtClean="0"/>
              <a:t>Remote Control</a:t>
            </a:r>
            <a:endParaRPr lang="en-US" dirty="0"/>
          </a:p>
        </p:txBody>
      </p:sp>
      <p:sp>
        <p:nvSpPr>
          <p:cNvPr id="3" name="Subtitle 2"/>
          <p:cNvSpPr>
            <a:spLocks noGrp="1"/>
          </p:cNvSpPr>
          <p:nvPr>
            <p:ph type="subTitle" idx="1"/>
          </p:nvPr>
        </p:nvSpPr>
        <p:spPr/>
        <p:txBody>
          <a:bodyPr/>
          <a:lstStyle/>
          <a:p>
            <a:r>
              <a:rPr lang="en-US" dirty="0" smtClean="0"/>
              <a:t>Transmission function and signal analysis of the SDVD7015 Remote Control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283.JPG"/>
          <p:cNvPicPr>
            <a:picLocks noGrp="1" noChangeAspect="1"/>
          </p:cNvPicPr>
          <p:nvPr>
            <p:ph idx="4294967295"/>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284.JPG"/>
          <p:cNvPicPr>
            <a:picLocks noGrp="1" noChangeAspect="1"/>
          </p:cNvPicPr>
          <p:nvPr>
            <p:ph idx="4294967295"/>
          </p:nvPr>
        </p:nvPicPr>
        <p:blipFill rotWithShape="1">
          <a:blip r:embed="rId2" cstate="print"/>
          <a:srcRect l="33469"/>
          <a:stretch/>
        </p:blipFill>
        <p:spPr>
          <a:xfrm>
            <a:off x="0" y="0"/>
            <a:ext cx="6248399" cy="6858000"/>
          </a:xfrm>
        </p:spPr>
      </p:pic>
      <p:cxnSp>
        <p:nvCxnSpPr>
          <p:cNvPr id="6" name="Straight Connector 5"/>
          <p:cNvCxnSpPr/>
          <p:nvPr/>
        </p:nvCxnSpPr>
        <p:spPr>
          <a:xfrm flipV="1">
            <a:off x="3429000" y="1058333"/>
            <a:ext cx="931333" cy="1236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962400" y="1075266"/>
            <a:ext cx="838200" cy="1210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95800" y="1075267"/>
            <a:ext cx="838200" cy="121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43400" y="106680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81800" y="914400"/>
            <a:ext cx="2362200" cy="3139321"/>
          </a:xfrm>
          <a:prstGeom prst="rect">
            <a:avLst/>
          </a:prstGeom>
          <a:noFill/>
        </p:spPr>
        <p:txBody>
          <a:bodyPr wrap="square" rtlCol="0">
            <a:spAutoFit/>
          </a:bodyPr>
          <a:lstStyle/>
          <a:p>
            <a:r>
              <a:rPr lang="en-US" dirty="0" smtClean="0"/>
              <a:t>The remote’s button pad, removed and flipped over. When pressed, these </a:t>
            </a:r>
            <a:r>
              <a:rPr lang="en-US" b="1" u="sng" dirty="0" smtClean="0"/>
              <a:t>contacts</a:t>
            </a:r>
            <a:r>
              <a:rPr lang="en-US" dirty="0" smtClean="0"/>
              <a:t> complete the </a:t>
            </a:r>
            <a:r>
              <a:rPr lang="en-US" b="1" u="sng" dirty="0" smtClean="0">
                <a:solidFill>
                  <a:schemeClr val="accent3"/>
                </a:solidFill>
              </a:rPr>
              <a:t>corresponding circuit</a:t>
            </a:r>
            <a:r>
              <a:rPr lang="en-US" u="sng" dirty="0" smtClean="0">
                <a:solidFill>
                  <a:schemeClr val="accent3"/>
                </a:solidFill>
              </a:rPr>
              <a:t> </a:t>
            </a:r>
            <a:r>
              <a:rPr lang="en-US" dirty="0" smtClean="0"/>
              <a:t>on the back of the remote control’s circuit board</a:t>
            </a:r>
            <a:endParaRPr lang="en-US" dirty="0"/>
          </a:p>
        </p:txBody>
      </p:sp>
      <p:cxnSp>
        <p:nvCxnSpPr>
          <p:cNvPr id="3" name="Straight Connector 2"/>
          <p:cNvCxnSpPr/>
          <p:nvPr/>
        </p:nvCxnSpPr>
        <p:spPr>
          <a:xfrm>
            <a:off x="2057400" y="2277533"/>
            <a:ext cx="869950" cy="762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72000" y="3048000"/>
            <a:ext cx="2209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57867" y="2277533"/>
            <a:ext cx="838200" cy="762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0600" y="2294467"/>
            <a:ext cx="914400" cy="762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05000" y="3048000"/>
            <a:ext cx="2667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286.JPG"/>
          <p:cNvPicPr>
            <a:picLocks noGrp="1" noChangeAspect="1"/>
          </p:cNvPicPr>
          <p:nvPr>
            <p:ph idx="1"/>
          </p:nvPr>
        </p:nvPicPr>
        <p:blipFill>
          <a:blip r:embed="rId2" cstate="print"/>
          <a:stretch>
            <a:fillRect/>
          </a:stretch>
        </p:blipFill>
        <p:spPr>
          <a:xfrm>
            <a:off x="1600200" y="1600200"/>
            <a:ext cx="6034616" cy="4525962"/>
          </a:xfrm>
        </p:spPr>
      </p:pic>
      <p:sp>
        <p:nvSpPr>
          <p:cNvPr id="3" name="Title 2"/>
          <p:cNvSpPr>
            <a:spLocks noGrp="1"/>
          </p:cNvSpPr>
          <p:nvPr>
            <p:ph type="title"/>
          </p:nvPr>
        </p:nvSpPr>
        <p:spPr/>
        <p:txBody>
          <a:bodyPr>
            <a:noAutofit/>
          </a:bodyPr>
          <a:lstStyle/>
          <a:p>
            <a:r>
              <a:rPr lang="en-US" sz="4400" dirty="0" smtClean="0">
                <a:effectLst/>
              </a:rPr>
              <a:t>The circuit board of the Sylvania DVD remote control</a:t>
            </a:r>
            <a:endParaRPr lang="en-US" sz="4400" dirty="0">
              <a:effectLst/>
            </a:endParaRPr>
          </a:p>
        </p:txBody>
      </p:sp>
      <p:cxnSp>
        <p:nvCxnSpPr>
          <p:cNvPr id="8" name="Straight Connector 7"/>
          <p:cNvCxnSpPr/>
          <p:nvPr/>
        </p:nvCxnSpPr>
        <p:spPr>
          <a:xfrm flipH="1" flipV="1">
            <a:off x="1447800" y="2590800"/>
            <a:ext cx="1371600" cy="144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43400" y="2057400"/>
            <a:ext cx="335280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486400" y="4038600"/>
            <a:ext cx="198120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1752600"/>
            <a:ext cx="1676400" cy="3908762"/>
          </a:xfrm>
          <a:prstGeom prst="rect">
            <a:avLst/>
          </a:prstGeom>
          <a:noFill/>
        </p:spPr>
        <p:txBody>
          <a:bodyPr wrap="square" rtlCol="0">
            <a:spAutoFit/>
          </a:bodyPr>
          <a:lstStyle/>
          <a:p>
            <a:r>
              <a:rPr lang="en-US" sz="1550" dirty="0" smtClean="0"/>
              <a:t>A 3V battery held in place by this metal latch provides power to the circuit. Normally the circuit is open and no current is present, but pressing a button completes the circuit and sends power to the oscillator.</a:t>
            </a:r>
            <a:endParaRPr lang="en-US" sz="1550" dirty="0"/>
          </a:p>
        </p:txBody>
      </p:sp>
      <p:sp>
        <p:nvSpPr>
          <p:cNvPr id="20" name="TextBox 19"/>
          <p:cNvSpPr txBox="1"/>
          <p:nvPr/>
        </p:nvSpPr>
        <p:spPr>
          <a:xfrm>
            <a:off x="3276600" y="6172200"/>
            <a:ext cx="5486400" cy="646331"/>
          </a:xfrm>
          <a:prstGeom prst="rect">
            <a:avLst/>
          </a:prstGeom>
          <a:noFill/>
        </p:spPr>
        <p:txBody>
          <a:bodyPr wrap="square" rtlCol="0">
            <a:spAutoFit/>
          </a:bodyPr>
          <a:lstStyle/>
          <a:p>
            <a:r>
              <a:rPr lang="en-US" dirty="0" smtClean="0"/>
              <a:t>The current passes through this IR LED in bursts, causing it to flash rapidly</a:t>
            </a:r>
            <a:endParaRPr lang="en-US" dirty="0"/>
          </a:p>
        </p:txBody>
      </p:sp>
      <p:sp>
        <p:nvSpPr>
          <p:cNvPr id="6" name="TextBox 5"/>
          <p:cNvSpPr txBox="1"/>
          <p:nvPr/>
        </p:nvSpPr>
        <p:spPr>
          <a:xfrm>
            <a:off x="7620000" y="1676400"/>
            <a:ext cx="1524000" cy="4031873"/>
          </a:xfrm>
          <a:prstGeom prst="rect">
            <a:avLst/>
          </a:prstGeom>
          <a:noFill/>
        </p:spPr>
        <p:txBody>
          <a:bodyPr wrap="square" rtlCol="0">
            <a:spAutoFit/>
          </a:bodyPr>
          <a:lstStyle/>
          <a:p>
            <a:r>
              <a:rPr lang="en-US" sz="1600" dirty="0" smtClean="0"/>
              <a:t>The oscillator shapes the electrical current to the desired shape and frequency – in this case a 38kHz signal that switches rapidly between 0 Volts and roughly 750 Millivolts in a set pattern</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endParaRPr lang="en-US" sz="2800" dirty="0"/>
          </a:p>
          <a:p>
            <a:pPr marL="109728" indent="0">
              <a:buNone/>
            </a:pPr>
            <a:endParaRPr lang="en-US" sz="2800" dirty="0"/>
          </a:p>
          <a:p>
            <a:pPr marL="109728" indent="0">
              <a:buNone/>
            </a:pPr>
            <a:endParaRPr lang="en-US" sz="2800" dirty="0" smtClean="0"/>
          </a:p>
          <a:p>
            <a:pPr marL="109728" indent="0">
              <a:buNone/>
            </a:pPr>
            <a:endParaRPr lang="en-US" sz="2800" dirty="0"/>
          </a:p>
          <a:p>
            <a:pPr marL="109728" indent="0">
              <a:buNone/>
            </a:pPr>
            <a:endParaRPr lang="en-US" sz="2800" dirty="0" smtClean="0"/>
          </a:p>
          <a:p>
            <a:pPr marL="109728" indent="0">
              <a:buNone/>
            </a:pPr>
            <a:endParaRPr lang="en-US" sz="2800" dirty="0" smtClean="0"/>
          </a:p>
          <a:p>
            <a:endParaRPr lang="en-US" sz="2400" dirty="0" smtClean="0"/>
          </a:p>
          <a:p>
            <a:endParaRPr lang="en-US" sz="2200" b="1" dirty="0" smtClean="0"/>
          </a:p>
          <a:p>
            <a:endParaRPr lang="en-US" sz="2200" b="1" dirty="0" smtClean="0"/>
          </a:p>
          <a:p>
            <a:r>
              <a:rPr lang="en-US" sz="2200" b="1" dirty="0" smtClean="0"/>
              <a:t>This signal can be interpreted by any device in line of site: Since multiple devices may operate on that frequency there is a </a:t>
            </a:r>
            <a:r>
              <a:rPr lang="en-US" sz="2200" b="1" dirty="0"/>
              <a:t>p</a:t>
            </a:r>
            <a:r>
              <a:rPr lang="en-US" sz="2200" b="1" dirty="0" smtClean="0"/>
              <a:t>art of the signal pulse that identifies the remote to the receiving devices, so that only the appropriate device will 	process the received signal.</a:t>
            </a:r>
          </a:p>
          <a:p>
            <a:endParaRPr lang="en-US" dirty="0" smtClean="0"/>
          </a:p>
        </p:txBody>
      </p:sp>
      <p:sp>
        <p:nvSpPr>
          <p:cNvPr id="2" name="Title 1"/>
          <p:cNvSpPr>
            <a:spLocks noGrp="1"/>
          </p:cNvSpPr>
          <p:nvPr>
            <p:ph type="title"/>
          </p:nvPr>
        </p:nvSpPr>
        <p:spPr/>
        <p:txBody>
          <a:bodyPr>
            <a:noAutofit/>
          </a:bodyPr>
          <a:lstStyle/>
          <a:p>
            <a:r>
              <a:rPr lang="en-US" sz="2400" dirty="0"/>
              <a:t>The LED turns on and off rapidly, releasing Infrared light in a set pattern at the frequency determined by the oscillator.</a:t>
            </a:r>
            <a:br>
              <a:rPr lang="en-US" sz="2400" dirty="0"/>
            </a:br>
            <a:endParaRPr lang="en-US" sz="2400" dirty="0"/>
          </a:p>
        </p:txBody>
      </p:sp>
      <p:pic>
        <p:nvPicPr>
          <p:cNvPr id="1030" name="Picture 6" descr="C:\Program Files\Microsoft Office\Media\CntCD1\ClipArt7\j0300093.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800" y="762000"/>
            <a:ext cx="1477670" cy="1797710"/>
          </a:xfrm>
          <a:prstGeom prst="rect">
            <a:avLst/>
          </a:prstGeom>
          <a:noFill/>
          <a:extLst>
            <a:ext uri="{909E8E84-426E-40DD-AFC4-6F175D3DCCD1}">
              <a14:hiddenFill xmlns:a14="http://schemas.microsoft.com/office/drawing/2010/main">
                <a:solidFill>
                  <a:srgbClr val="FFFFFF"/>
                </a:solidFill>
              </a14:hiddenFill>
            </a:ext>
          </a:extLst>
        </p:spPr>
      </p:pic>
      <p:sp>
        <p:nvSpPr>
          <p:cNvPr id="5" name="Arc 4"/>
          <p:cNvSpPr/>
          <p:nvPr/>
        </p:nvSpPr>
        <p:spPr>
          <a:xfrm rot="10800000">
            <a:off x="6807438" y="1219200"/>
            <a:ext cx="2087032" cy="18669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10800000">
            <a:off x="6991704" y="1371600"/>
            <a:ext cx="1902765" cy="14732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10800000">
            <a:off x="7228416" y="1447800"/>
            <a:ext cx="1534583" cy="11938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1" name="Picture 7" descr="C:\Users\electech\AppData\Local\Microsoft\Windows\Temporary Internet Files\Content.IE5\SR5ROE47\MC90043251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724150"/>
            <a:ext cx="17621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electech\AppData\Local\Microsoft\Windows\Temporary Internet Files\Content.IE5\LYIIPQSS\MC90035686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438400" y="3616300"/>
            <a:ext cx="1833372" cy="5175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electech\AppData\Local\Microsoft\Windows\Temporary Internet Files\Content.IE5\H0Y84NXV\MC90029783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714396"/>
            <a:ext cx="1807769" cy="1429207"/>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y 7"/>
          <p:cNvSpPr/>
          <p:nvPr/>
        </p:nvSpPr>
        <p:spPr>
          <a:xfrm>
            <a:off x="652462" y="185420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247284" y="185420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014133" y="2021417"/>
            <a:ext cx="990600" cy="702733"/>
          </a:xfrm>
          <a:custGeom>
            <a:avLst/>
            <a:gdLst>
              <a:gd name="connsiteX0" fmla="*/ 812800 w 812800"/>
              <a:gd name="connsiteY0" fmla="*/ 110067 h 584200"/>
              <a:gd name="connsiteX1" fmla="*/ 330200 w 812800"/>
              <a:gd name="connsiteY1" fmla="*/ 584200 h 584200"/>
              <a:gd name="connsiteX2" fmla="*/ 0 w 812800"/>
              <a:gd name="connsiteY2" fmla="*/ 254000 h 584200"/>
              <a:gd name="connsiteX3" fmla="*/ 110067 w 812800"/>
              <a:gd name="connsiteY3" fmla="*/ 143934 h 584200"/>
              <a:gd name="connsiteX4" fmla="*/ 321733 w 812800"/>
              <a:gd name="connsiteY4" fmla="*/ 347134 h 584200"/>
              <a:gd name="connsiteX5" fmla="*/ 677333 w 812800"/>
              <a:gd name="connsiteY5" fmla="*/ 0 h 584200"/>
              <a:gd name="connsiteX6" fmla="*/ 812800 w 812800"/>
              <a:gd name="connsiteY6" fmla="*/ 110067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584200">
                <a:moveTo>
                  <a:pt x="812800" y="110067"/>
                </a:moveTo>
                <a:lnTo>
                  <a:pt x="330200" y="584200"/>
                </a:lnTo>
                <a:lnTo>
                  <a:pt x="0" y="254000"/>
                </a:lnTo>
                <a:lnTo>
                  <a:pt x="110067" y="143934"/>
                </a:lnTo>
                <a:lnTo>
                  <a:pt x="321733" y="347134"/>
                </a:lnTo>
                <a:lnTo>
                  <a:pt x="677333" y="0"/>
                </a:lnTo>
                <a:lnTo>
                  <a:pt x="812800" y="110067"/>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57200" y="228600"/>
            <a:ext cx="8229600" cy="609600"/>
          </a:xfrm>
        </p:spPr>
        <p:txBody>
          <a:bodyPr>
            <a:noAutofit/>
          </a:bodyPr>
          <a:lstStyle/>
          <a:p>
            <a:r>
              <a:rPr lang="en-US" sz="1400" dirty="0">
                <a:solidFill>
                  <a:schemeClr val="tx1"/>
                </a:solidFill>
                <a:effectLst/>
                <a:latin typeface="+mn-lt"/>
                <a:ea typeface="+mn-ea"/>
                <a:cs typeface="+mn-cs"/>
              </a:rPr>
              <a:t>This is the signal being transmitted to the Infrared LED for buttons 1 through 4. The LED is lit when the signal is high. The receiver interprets these flashes as a string of binary code.</a:t>
            </a:r>
          </a:p>
        </p:txBody>
      </p:sp>
      <p:pic>
        <p:nvPicPr>
          <p:cNvPr id="2050" name="Picture 2"/>
          <p:cNvPicPr>
            <a:picLocks noChangeAspect="1" noChangeArrowheads="1"/>
          </p:cNvPicPr>
          <p:nvPr/>
        </p:nvPicPr>
        <p:blipFill>
          <a:blip r:embed="rId2" cstate="print"/>
          <a:srcRect/>
          <a:stretch>
            <a:fillRect/>
          </a:stretch>
        </p:blipFill>
        <p:spPr bwMode="auto">
          <a:xfrm>
            <a:off x="0" y="1447800"/>
            <a:ext cx="9143999" cy="5410200"/>
          </a:xfrm>
          <a:prstGeom prst="rect">
            <a:avLst/>
          </a:prstGeom>
          <a:solidFill>
            <a:schemeClr val="bg1"/>
          </a:solidFill>
          <a:ln w="9525">
            <a:solidFill>
              <a:schemeClr val="bg1"/>
            </a:solidFill>
            <a:miter lim="800000"/>
            <a:headEnd/>
            <a:tailEnd/>
          </a:ln>
        </p:spPr>
      </p:pic>
      <p:sp>
        <p:nvSpPr>
          <p:cNvPr id="6" name="Rectangle 5"/>
          <p:cNvSpPr/>
          <p:nvPr/>
        </p:nvSpPr>
        <p:spPr>
          <a:xfrm>
            <a:off x="7467600" y="1524000"/>
            <a:ext cx="533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91400" y="29718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1</a:t>
            </a:r>
            <a:endParaRPr lang="en-US" dirty="0"/>
          </a:p>
        </p:txBody>
      </p:sp>
      <p:sp>
        <p:nvSpPr>
          <p:cNvPr id="8" name="Rectangle 7"/>
          <p:cNvSpPr/>
          <p:nvPr/>
        </p:nvSpPr>
        <p:spPr>
          <a:xfrm>
            <a:off x="7315200" y="42672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91400" y="56388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96094" y="1634066"/>
            <a:ext cx="1066800" cy="646331"/>
          </a:xfrm>
          <a:prstGeom prst="rect">
            <a:avLst/>
          </a:prstGeom>
          <a:noFill/>
        </p:spPr>
        <p:txBody>
          <a:bodyPr wrap="square" rtlCol="0">
            <a:spAutoFit/>
          </a:bodyPr>
          <a:lstStyle/>
          <a:p>
            <a:r>
              <a:rPr lang="en-US" sz="3600" dirty="0" smtClean="0"/>
              <a:t>1</a:t>
            </a:r>
            <a:endParaRPr lang="en-US" sz="3600" dirty="0"/>
          </a:p>
        </p:txBody>
      </p:sp>
      <p:sp>
        <p:nvSpPr>
          <p:cNvPr id="14" name="TextBox 13"/>
          <p:cNvSpPr txBox="1"/>
          <p:nvPr/>
        </p:nvSpPr>
        <p:spPr>
          <a:xfrm>
            <a:off x="7467600" y="2936332"/>
            <a:ext cx="762000" cy="646331"/>
          </a:xfrm>
          <a:prstGeom prst="rect">
            <a:avLst/>
          </a:prstGeom>
          <a:noFill/>
        </p:spPr>
        <p:txBody>
          <a:bodyPr wrap="square" rtlCol="0">
            <a:spAutoFit/>
          </a:bodyPr>
          <a:lstStyle/>
          <a:p>
            <a:r>
              <a:rPr lang="en-US" sz="3600" dirty="0" smtClean="0"/>
              <a:t>2</a:t>
            </a:r>
            <a:endParaRPr lang="en-US" sz="3600" dirty="0"/>
          </a:p>
        </p:txBody>
      </p:sp>
      <p:sp>
        <p:nvSpPr>
          <p:cNvPr id="15" name="TextBox 14"/>
          <p:cNvSpPr txBox="1"/>
          <p:nvPr/>
        </p:nvSpPr>
        <p:spPr>
          <a:xfrm>
            <a:off x="7496094" y="4419600"/>
            <a:ext cx="476412" cy="646331"/>
          </a:xfrm>
          <a:prstGeom prst="rect">
            <a:avLst/>
          </a:prstGeom>
          <a:noFill/>
        </p:spPr>
        <p:txBody>
          <a:bodyPr wrap="none" rtlCol="0">
            <a:spAutoFit/>
          </a:bodyPr>
          <a:lstStyle/>
          <a:p>
            <a:r>
              <a:rPr lang="en-US" sz="3600" dirty="0" smtClean="0"/>
              <a:t>3</a:t>
            </a:r>
            <a:endParaRPr lang="en-US" sz="3600" dirty="0"/>
          </a:p>
        </p:txBody>
      </p:sp>
      <p:sp>
        <p:nvSpPr>
          <p:cNvPr id="16" name="TextBox 15"/>
          <p:cNvSpPr txBox="1"/>
          <p:nvPr/>
        </p:nvSpPr>
        <p:spPr>
          <a:xfrm>
            <a:off x="7496094" y="5672667"/>
            <a:ext cx="657306" cy="646331"/>
          </a:xfrm>
          <a:prstGeom prst="rect">
            <a:avLst/>
          </a:prstGeom>
          <a:noFill/>
        </p:spPr>
        <p:txBody>
          <a:bodyPr wrap="square" rtlCol="0">
            <a:spAutoFit/>
          </a:bodyPr>
          <a:lstStyle/>
          <a:p>
            <a:r>
              <a:rPr lang="en-US" sz="3600" dirty="0" smtClean="0"/>
              <a:t>4</a:t>
            </a:r>
            <a:endParaRPr lang="en-US" sz="3600" dirty="0"/>
          </a:p>
        </p:txBody>
      </p:sp>
      <p:sp>
        <p:nvSpPr>
          <p:cNvPr id="17" name="TextBox 16"/>
          <p:cNvSpPr txBox="1"/>
          <p:nvPr/>
        </p:nvSpPr>
        <p:spPr>
          <a:xfrm>
            <a:off x="1972734" y="1439333"/>
            <a:ext cx="5342466" cy="289310"/>
          </a:xfrm>
          <a:prstGeom prst="rect">
            <a:avLst/>
          </a:prstGeom>
          <a:noFill/>
        </p:spPr>
        <p:txBody>
          <a:bodyPr wrap="square" rtlCol="0">
            <a:spAutoFit/>
          </a:bodyPr>
          <a:lstStyle/>
          <a:p>
            <a:r>
              <a:rPr lang="en-US" sz="1280" dirty="0" smtClean="0">
                <a:solidFill>
                  <a:srgbClr val="0070C0"/>
                </a:solidFill>
              </a:rPr>
              <a:t>1111111110101010101010101</a:t>
            </a:r>
            <a:r>
              <a:rPr lang="en-US" sz="1280" dirty="0" smtClean="0">
                <a:solidFill>
                  <a:schemeClr val="accent2"/>
                </a:solidFill>
              </a:rPr>
              <a:t>11110111101</a:t>
            </a:r>
            <a:r>
              <a:rPr lang="en-US" sz="1270" dirty="0" smtClean="0">
                <a:solidFill>
                  <a:schemeClr val="accent2"/>
                </a:solidFill>
              </a:rPr>
              <a:t>0101011010</a:t>
            </a:r>
            <a:r>
              <a:rPr lang="en-US" sz="1270" dirty="0" smtClean="0">
                <a:solidFill>
                  <a:srgbClr val="0070C0"/>
                </a:solidFill>
              </a:rPr>
              <a:t>101</a:t>
            </a:r>
            <a:endParaRPr lang="en-US" sz="1270" dirty="0">
              <a:solidFill>
                <a:srgbClr val="0070C0"/>
              </a:solidFill>
            </a:endParaRPr>
          </a:p>
        </p:txBody>
      </p:sp>
      <p:sp>
        <p:nvSpPr>
          <p:cNvPr id="19" name="TextBox 18"/>
          <p:cNvSpPr txBox="1"/>
          <p:nvPr/>
        </p:nvSpPr>
        <p:spPr>
          <a:xfrm>
            <a:off x="1972734" y="2791677"/>
            <a:ext cx="5342466" cy="289310"/>
          </a:xfrm>
          <a:prstGeom prst="rect">
            <a:avLst/>
          </a:prstGeom>
          <a:noFill/>
        </p:spPr>
        <p:txBody>
          <a:bodyPr wrap="square" rtlCol="0">
            <a:spAutoFit/>
          </a:bodyPr>
          <a:lstStyle/>
          <a:p>
            <a:r>
              <a:rPr lang="en-US" sz="1280" dirty="0" smtClean="0">
                <a:solidFill>
                  <a:srgbClr val="0070C0"/>
                </a:solidFill>
              </a:rPr>
              <a:t>1111111110101010101010101</a:t>
            </a:r>
            <a:r>
              <a:rPr lang="en-US" sz="1280" dirty="0" smtClean="0">
                <a:solidFill>
                  <a:schemeClr val="accent2"/>
                </a:solidFill>
              </a:rPr>
              <a:t>010</a:t>
            </a:r>
            <a:r>
              <a:rPr lang="en-US" sz="1270" dirty="0" smtClean="0">
                <a:solidFill>
                  <a:schemeClr val="accent2"/>
                </a:solidFill>
              </a:rPr>
              <a:t>111111111010101010</a:t>
            </a:r>
            <a:r>
              <a:rPr lang="en-US" sz="1270" dirty="0" smtClean="0">
                <a:solidFill>
                  <a:srgbClr val="0070C0"/>
                </a:solidFill>
              </a:rPr>
              <a:t>101</a:t>
            </a:r>
            <a:endParaRPr lang="en-US" sz="1270" dirty="0">
              <a:solidFill>
                <a:srgbClr val="0070C0"/>
              </a:solidFill>
            </a:endParaRPr>
          </a:p>
        </p:txBody>
      </p:sp>
      <p:sp>
        <p:nvSpPr>
          <p:cNvPr id="20" name="TextBox 19"/>
          <p:cNvSpPr txBox="1"/>
          <p:nvPr/>
        </p:nvSpPr>
        <p:spPr>
          <a:xfrm>
            <a:off x="1989667" y="4152900"/>
            <a:ext cx="5342466" cy="289310"/>
          </a:xfrm>
          <a:prstGeom prst="rect">
            <a:avLst/>
          </a:prstGeom>
          <a:noFill/>
        </p:spPr>
        <p:txBody>
          <a:bodyPr wrap="square" rtlCol="0">
            <a:spAutoFit/>
          </a:bodyPr>
          <a:lstStyle/>
          <a:p>
            <a:r>
              <a:rPr lang="en-US" sz="1270" dirty="0" smtClean="0">
                <a:solidFill>
                  <a:srgbClr val="0070C0"/>
                </a:solidFill>
              </a:rPr>
              <a:t>1</a:t>
            </a:r>
            <a:r>
              <a:rPr lang="en-US" sz="1280" dirty="0" smtClean="0">
                <a:solidFill>
                  <a:srgbClr val="0070C0"/>
                </a:solidFill>
              </a:rPr>
              <a:t>111111110101010101010101</a:t>
            </a:r>
            <a:r>
              <a:rPr lang="en-US" sz="1280" dirty="0" smtClean="0">
                <a:solidFill>
                  <a:schemeClr val="accent2"/>
                </a:solidFill>
              </a:rPr>
              <a:t>0111111111</a:t>
            </a:r>
            <a:r>
              <a:rPr lang="en-US" sz="1270" dirty="0" smtClean="0">
                <a:solidFill>
                  <a:schemeClr val="accent2"/>
                </a:solidFill>
              </a:rPr>
              <a:t>01010101010</a:t>
            </a:r>
            <a:r>
              <a:rPr lang="en-US" sz="1270" dirty="0" smtClean="0">
                <a:solidFill>
                  <a:srgbClr val="0070C0"/>
                </a:solidFill>
              </a:rPr>
              <a:t>101</a:t>
            </a:r>
            <a:endParaRPr lang="en-US" sz="1270" dirty="0">
              <a:solidFill>
                <a:srgbClr val="0070C0"/>
              </a:solidFill>
            </a:endParaRPr>
          </a:p>
        </p:txBody>
      </p:sp>
      <p:sp>
        <p:nvSpPr>
          <p:cNvPr id="21" name="TextBox 20"/>
          <p:cNvSpPr txBox="1"/>
          <p:nvPr/>
        </p:nvSpPr>
        <p:spPr>
          <a:xfrm>
            <a:off x="1989667" y="5638800"/>
            <a:ext cx="5342466" cy="289310"/>
          </a:xfrm>
          <a:prstGeom prst="rect">
            <a:avLst/>
          </a:prstGeom>
          <a:noFill/>
        </p:spPr>
        <p:txBody>
          <a:bodyPr wrap="square" rtlCol="0">
            <a:spAutoFit/>
          </a:bodyPr>
          <a:lstStyle/>
          <a:p>
            <a:r>
              <a:rPr lang="en-US" sz="1280" dirty="0" smtClean="0">
                <a:solidFill>
                  <a:srgbClr val="0070C0"/>
                </a:solidFill>
              </a:rPr>
              <a:t>1111111110101010101010101</a:t>
            </a:r>
            <a:r>
              <a:rPr lang="en-US" sz="1280" dirty="0" smtClean="0">
                <a:solidFill>
                  <a:schemeClr val="accent2"/>
                </a:solidFill>
              </a:rPr>
              <a:t>101011111101110101010</a:t>
            </a:r>
            <a:r>
              <a:rPr lang="en-US" sz="1280" dirty="0" smtClean="0">
                <a:solidFill>
                  <a:srgbClr val="0070C0"/>
                </a:solidFill>
              </a:rPr>
              <a:t>101</a:t>
            </a:r>
            <a:endParaRPr lang="en-US" sz="1280" dirty="0">
              <a:solidFill>
                <a:srgbClr val="0070C0"/>
              </a:solidFill>
            </a:endParaRPr>
          </a:p>
        </p:txBody>
      </p:sp>
      <p:sp>
        <p:nvSpPr>
          <p:cNvPr id="4" name="Left Brace 3"/>
          <p:cNvSpPr/>
          <p:nvPr/>
        </p:nvSpPr>
        <p:spPr>
          <a:xfrm rot="5400000">
            <a:off x="3143671" y="27095"/>
            <a:ext cx="312419" cy="2544233"/>
          </a:xfrm>
          <a:prstGeom prst="lef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5400000">
            <a:off x="6760634" y="1164170"/>
            <a:ext cx="296330" cy="254000"/>
          </a:xfrm>
          <a:prstGeom prst="lef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2523064" y="838200"/>
            <a:ext cx="5135036" cy="276999"/>
          </a:xfrm>
          <a:prstGeom prst="rect">
            <a:avLst/>
          </a:prstGeom>
          <a:noFill/>
        </p:spPr>
        <p:txBody>
          <a:bodyPr wrap="square" rtlCol="0">
            <a:spAutoFit/>
          </a:bodyPr>
          <a:lstStyle/>
          <a:p>
            <a:r>
              <a:rPr lang="en-US" sz="1200" dirty="0" smtClean="0">
                <a:solidFill>
                  <a:srgbClr val="0070C0"/>
                </a:solidFill>
              </a:rPr>
              <a:t>These binary digits are shared by every signal sent by the remote</a:t>
            </a:r>
            <a:endParaRPr lang="en-US" sz="1200" dirty="0">
              <a:solidFill>
                <a:srgbClr val="0070C0"/>
              </a:solidFill>
            </a:endParaRPr>
          </a:p>
        </p:txBody>
      </p:sp>
      <p:sp>
        <p:nvSpPr>
          <p:cNvPr id="22" name="Left Brace 21"/>
          <p:cNvSpPr/>
          <p:nvPr/>
        </p:nvSpPr>
        <p:spPr>
          <a:xfrm rot="5400000">
            <a:off x="5633928" y="307552"/>
            <a:ext cx="78316" cy="2202181"/>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571999" y="1066800"/>
            <a:ext cx="2209800" cy="369332"/>
          </a:xfrm>
          <a:prstGeom prst="rect">
            <a:avLst/>
          </a:prstGeom>
          <a:noFill/>
        </p:spPr>
        <p:txBody>
          <a:bodyPr wrap="square" rtlCol="0">
            <a:spAutoFit/>
          </a:bodyPr>
          <a:lstStyle/>
          <a:p>
            <a:r>
              <a:rPr lang="en-US" sz="900" dirty="0" smtClean="0">
                <a:solidFill>
                  <a:schemeClr val="accent2"/>
                </a:solidFill>
              </a:rPr>
              <a:t>These digits will change depending on which button is pressed</a:t>
            </a:r>
            <a:endParaRPr lang="en-US" sz="900" dirty="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_0333.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bright="21000" contrast="-18000"/>
          </a:blip>
          <a:stretch>
            <a:fillRect/>
          </a:stretch>
        </p:blipFill>
        <p:spPr>
          <a:xfrm>
            <a:off x="0" y="1481138"/>
            <a:ext cx="9143999" cy="5376862"/>
          </a:xfrm>
        </p:spPr>
      </p:pic>
      <p:sp>
        <p:nvSpPr>
          <p:cNvPr id="3" name="Title 2"/>
          <p:cNvSpPr>
            <a:spLocks noGrp="1"/>
          </p:cNvSpPr>
          <p:nvPr>
            <p:ph type="title"/>
          </p:nvPr>
        </p:nvSpPr>
        <p:spPr/>
        <p:txBody>
          <a:bodyPr>
            <a:normAutofit fontScale="90000"/>
          </a:bodyPr>
          <a:lstStyle/>
          <a:p>
            <a:r>
              <a:rPr lang="en-US" sz="2400" dirty="0" smtClean="0">
                <a:effectLst/>
              </a:rPr>
              <a:t>The light from this LED cannot be seen with the naked eye but some digital cameras will be able to capture it. Here is the LED flashing the signal for “Rewind.”</a:t>
            </a:r>
            <a:endParaRPr lang="en-US" sz="2400" dirty="0">
              <a:effectLst/>
            </a:endParaRPr>
          </a:p>
        </p:txBody>
      </p:sp>
    </p:spTree>
    <p:extLst>
      <p:ext uri="{BB962C8B-B14F-4D97-AF65-F5344CB8AC3E}">
        <p14:creationId xmlns:p14="http://schemas.microsoft.com/office/powerpoint/2010/main" val="234611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3v battery powers the device</a:t>
            </a:r>
          </a:p>
          <a:p>
            <a:r>
              <a:rPr lang="en-US" dirty="0" smtClean="0"/>
              <a:t>A ZTB455E ceramic oscillator </a:t>
            </a:r>
          </a:p>
          <a:p>
            <a:r>
              <a:rPr lang="en-US" dirty="0" smtClean="0"/>
              <a:t>The remote transmits data via an infrared LED</a:t>
            </a:r>
          </a:p>
          <a:p>
            <a:pPr>
              <a:buNone/>
            </a:pPr>
            <a:endParaRPr lang="en-US" dirty="0" smtClean="0"/>
          </a:p>
        </p:txBody>
      </p:sp>
      <p:sp>
        <p:nvSpPr>
          <p:cNvPr id="2" name="Title 1"/>
          <p:cNvSpPr>
            <a:spLocks noGrp="1"/>
          </p:cNvSpPr>
          <p:nvPr>
            <p:ph type="title"/>
          </p:nvPr>
        </p:nvSpPr>
        <p:spPr/>
        <p:txBody>
          <a:bodyPr>
            <a:normAutofit/>
          </a:bodyPr>
          <a:lstStyle/>
          <a:p>
            <a:r>
              <a:rPr lang="en-US" dirty="0" smtClean="0"/>
              <a:t>Transmitter Components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1110</TotalTime>
  <Words>331</Words>
  <Application>Microsoft Office PowerPoint</Application>
  <PresentationFormat>On-screen Show (4:3)</PresentationFormat>
  <Paragraphs>35</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Concourse</vt:lpstr>
      <vt:lpstr>Sylvania IR Remote Control</vt:lpstr>
      <vt:lpstr>PowerPoint Presentation</vt:lpstr>
      <vt:lpstr>PowerPoint Presentation</vt:lpstr>
      <vt:lpstr>The circuit board of the Sylvania DVD remote control</vt:lpstr>
      <vt:lpstr>The LED turns on and off rapidly, releasing Infrared light in a set pattern at the frequency determined by the oscillator. </vt:lpstr>
      <vt:lpstr>This is the signal being transmitted to the Infrared LED for buttons 1 through 4. The LED is lit when the signal is high. The receiver interprets these flashes as a string of binary code.</vt:lpstr>
      <vt:lpstr>The light from this LED cannot be seen with the naked eye but some digital cameras will be able to capture it. Here is the LED flashing the signal for “Rewind.”</vt:lpstr>
      <vt:lpstr>Transmitter Components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Luke Sullivan</dc:creator>
  <cp:lastModifiedBy>Windows User</cp:lastModifiedBy>
  <cp:revision>109</cp:revision>
  <dcterms:created xsi:type="dcterms:W3CDTF">2012-02-21T18:21:38Z</dcterms:created>
  <dcterms:modified xsi:type="dcterms:W3CDTF">2012-03-12T17:02:42Z</dcterms:modified>
</cp:coreProperties>
</file>