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3.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451" r:id="rId2"/>
    <p:sldId id="418" r:id="rId3"/>
    <p:sldId id="342" r:id="rId4"/>
    <p:sldId id="343" r:id="rId5"/>
    <p:sldId id="344" r:id="rId6"/>
    <p:sldId id="346" r:id="rId7"/>
    <p:sldId id="349" r:id="rId8"/>
    <p:sldId id="350" r:id="rId9"/>
    <p:sldId id="351" r:id="rId10"/>
    <p:sldId id="432" r:id="rId11"/>
    <p:sldId id="353" r:id="rId12"/>
    <p:sldId id="433" r:id="rId13"/>
    <p:sldId id="347" r:id="rId14"/>
    <p:sldId id="348" r:id="rId15"/>
    <p:sldId id="434" r:id="rId16"/>
    <p:sldId id="339" r:id="rId17"/>
    <p:sldId id="435" r:id="rId18"/>
    <p:sldId id="356" r:id="rId19"/>
    <p:sldId id="436" r:id="rId20"/>
    <p:sldId id="357" r:id="rId21"/>
    <p:sldId id="340" r:id="rId22"/>
    <p:sldId id="419" r:id="rId23"/>
    <p:sldId id="437" r:id="rId24"/>
    <p:sldId id="354" r:id="rId25"/>
    <p:sldId id="364" r:id="rId26"/>
    <p:sldId id="365" r:id="rId27"/>
    <p:sldId id="438" r:id="rId28"/>
    <p:sldId id="359" r:id="rId29"/>
    <p:sldId id="358" r:id="rId30"/>
    <p:sldId id="439" r:id="rId31"/>
    <p:sldId id="440" r:id="rId32"/>
    <p:sldId id="360" r:id="rId33"/>
    <p:sldId id="389" r:id="rId34"/>
    <p:sldId id="361" r:id="rId35"/>
    <p:sldId id="420" r:id="rId36"/>
    <p:sldId id="441" r:id="rId37"/>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CC0000"/>
    <a:srgbClr val="9966FF"/>
    <a:srgbClr val="3333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08" autoAdjust="0"/>
    <p:restoredTop sz="94728" autoAdjust="0"/>
  </p:normalViewPr>
  <p:slideViewPr>
    <p:cSldViewPr snapToGrid="0">
      <p:cViewPr varScale="1">
        <p:scale>
          <a:sx n="119" d="100"/>
          <a:sy n="119" d="100"/>
        </p:scale>
        <p:origin x="-576"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75">
              <a:defRPr sz="1200">
                <a:latin typeface="Arial" charset="0"/>
              </a:defRPr>
            </a:lvl1pPr>
          </a:lstStyle>
          <a:p>
            <a:pPr>
              <a:defRPr/>
            </a:pPr>
            <a:endParaRPr lang="en-US"/>
          </a:p>
        </p:txBody>
      </p:sp>
      <p:sp>
        <p:nvSpPr>
          <p:cNvPr id="37891" name="Rectangle 3"/>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75">
              <a:defRPr sz="1200">
                <a:latin typeface="Arial" charset="0"/>
              </a:defRPr>
            </a:lvl1pPr>
          </a:lstStyle>
          <a:p>
            <a:pPr>
              <a:defRPr/>
            </a:pPr>
            <a:endParaRPr lang="en-US"/>
          </a:p>
        </p:txBody>
      </p:sp>
      <p:sp>
        <p:nvSpPr>
          <p:cNvPr id="37892" name="Rectangle 4"/>
          <p:cNvSpPr>
            <a:spLocks noGrp="1" noChangeArrowheads="1"/>
          </p:cNvSpPr>
          <p:nvPr>
            <p:ph type="ftr" sz="quarter" idx="2"/>
          </p:nvPr>
        </p:nvSpPr>
        <p:spPr bwMode="auto">
          <a:xfrm>
            <a:off x="0" y="8805863"/>
            <a:ext cx="3033713"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75">
              <a:defRPr sz="1200">
                <a:latin typeface="Arial" charset="0"/>
              </a:defRPr>
            </a:lvl1pPr>
          </a:lstStyle>
          <a:p>
            <a:pPr>
              <a:defRPr/>
            </a:pPr>
            <a:endParaRPr lang="en-US"/>
          </a:p>
        </p:txBody>
      </p:sp>
      <p:sp>
        <p:nvSpPr>
          <p:cNvPr id="37893" name="Rectangle 5"/>
          <p:cNvSpPr>
            <a:spLocks noGrp="1" noChangeArrowheads="1"/>
          </p:cNvSpPr>
          <p:nvPr>
            <p:ph type="sldNum" sz="quarter" idx="3"/>
          </p:nvPr>
        </p:nvSpPr>
        <p:spPr bwMode="auto">
          <a:xfrm>
            <a:off x="3962400" y="8805863"/>
            <a:ext cx="3033713"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75">
              <a:defRPr sz="1200"/>
            </a:lvl1pPr>
          </a:lstStyle>
          <a:p>
            <a:fld id="{DD952FEC-1227-4A0A-8E52-72403F3607EB}" type="slidenum">
              <a:rPr lang="en-US" altLang="en-US"/>
              <a:pPr/>
              <a:t>‹#›</a:t>
            </a:fld>
            <a:endParaRPr lang="en-US" altLang="en-US"/>
          </a:p>
        </p:txBody>
      </p:sp>
    </p:spTree>
    <p:extLst>
      <p:ext uri="{BB962C8B-B14F-4D97-AF65-F5344CB8AC3E}">
        <p14:creationId xmlns:p14="http://schemas.microsoft.com/office/powerpoint/2010/main" val="3055412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75">
              <a:defRPr sz="1200">
                <a:latin typeface="Arial" charset="0"/>
              </a:defRPr>
            </a:lvl1pPr>
          </a:lstStyle>
          <a:p>
            <a:pPr>
              <a:defRPr/>
            </a:pPr>
            <a:endParaRPr lang="en-US"/>
          </a:p>
        </p:txBody>
      </p:sp>
      <p:sp>
        <p:nvSpPr>
          <p:cNvPr id="35843" name="Rectangle 3"/>
          <p:cNvSpPr>
            <a:spLocks noGrp="1" noChangeArrowheads="1"/>
          </p:cNvSpPr>
          <p:nvPr>
            <p:ph type="dt" idx="1"/>
          </p:nvPr>
        </p:nvSpPr>
        <p:spPr bwMode="auto">
          <a:xfrm>
            <a:off x="3962400" y="0"/>
            <a:ext cx="3033713"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75">
              <a:defRPr sz="1200">
                <a:latin typeface="Arial" charset="0"/>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05863"/>
            <a:ext cx="3033713"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75">
              <a:defRPr sz="120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962400" y="8805863"/>
            <a:ext cx="3033713"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75">
              <a:defRPr sz="1200"/>
            </a:lvl1pPr>
          </a:lstStyle>
          <a:p>
            <a:fld id="{F13C44F3-3D45-4356-ADE6-A3EF8087DF8E}" type="slidenum">
              <a:rPr lang="en-US" altLang="en-US"/>
              <a:pPr/>
              <a:t>‹#›</a:t>
            </a:fld>
            <a:endParaRPr lang="en-US" altLang="en-US"/>
          </a:p>
        </p:txBody>
      </p:sp>
    </p:spTree>
    <p:extLst>
      <p:ext uri="{BB962C8B-B14F-4D97-AF65-F5344CB8AC3E}">
        <p14:creationId xmlns:p14="http://schemas.microsoft.com/office/powerpoint/2010/main" val="1592605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507D6D-BEEB-4310-87A8-3AAD01514BC2}" type="slidenum">
              <a:rPr lang="en-US" altLang="en-US"/>
              <a:pPr eaLnBrk="1" hangingPunct="1"/>
              <a:t>2</a:t>
            </a:fld>
            <a:endParaRPr lang="en-US" altLang="en-US"/>
          </a:p>
        </p:txBody>
      </p:sp>
    </p:spTree>
    <p:extLst>
      <p:ext uri="{BB962C8B-B14F-4D97-AF65-F5344CB8AC3E}">
        <p14:creationId xmlns:p14="http://schemas.microsoft.com/office/powerpoint/2010/main" val="1412557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ED24FA-D67F-4740-9FCC-8D370466B306}" type="slidenum">
              <a:rPr lang="en-US" altLang="en-US"/>
              <a:pPr eaLnBrk="1" hangingPunct="1"/>
              <a:t>13</a:t>
            </a:fld>
            <a:endParaRPr lang="en-US" altLang="en-US"/>
          </a:p>
        </p:txBody>
      </p:sp>
    </p:spTree>
    <p:extLst>
      <p:ext uri="{BB962C8B-B14F-4D97-AF65-F5344CB8AC3E}">
        <p14:creationId xmlns:p14="http://schemas.microsoft.com/office/powerpoint/2010/main" val="563705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2CC388-952B-45AD-BCDD-EE534B438353}" type="slidenum">
              <a:rPr lang="en-US" altLang="en-US"/>
              <a:pPr eaLnBrk="1" hangingPunct="1"/>
              <a:t>14</a:t>
            </a:fld>
            <a:endParaRPr lang="en-US" altLang="en-US"/>
          </a:p>
        </p:txBody>
      </p:sp>
    </p:spTree>
    <p:extLst>
      <p:ext uri="{BB962C8B-B14F-4D97-AF65-F5344CB8AC3E}">
        <p14:creationId xmlns:p14="http://schemas.microsoft.com/office/powerpoint/2010/main" val="298292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10EEB9-BB41-4AF1-8D2E-648DA18ED452}" type="slidenum">
              <a:rPr lang="en-US" altLang="en-US">
                <a:solidFill>
                  <a:srgbClr val="000000"/>
                </a:solidFill>
              </a:rPr>
              <a:pPr eaLnBrk="1" hangingPunct="1"/>
              <a:t>16</a:t>
            </a:fld>
            <a:endParaRPr lang="en-US" altLang="en-US">
              <a:solidFill>
                <a:srgbClr val="000000"/>
              </a:solidFill>
            </a:endParaRPr>
          </a:p>
        </p:txBody>
      </p:sp>
    </p:spTree>
    <p:extLst>
      <p:ext uri="{BB962C8B-B14F-4D97-AF65-F5344CB8AC3E}">
        <p14:creationId xmlns:p14="http://schemas.microsoft.com/office/powerpoint/2010/main" val="2387375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D3B3D8-174F-4A87-9046-E96992D6026A}" type="slidenum">
              <a:rPr lang="en-US" altLang="en-US"/>
              <a:pPr eaLnBrk="1" hangingPunct="1"/>
              <a:t>18</a:t>
            </a:fld>
            <a:endParaRPr lang="en-US" altLang="en-US"/>
          </a:p>
        </p:txBody>
      </p:sp>
    </p:spTree>
    <p:extLst>
      <p:ext uri="{BB962C8B-B14F-4D97-AF65-F5344CB8AC3E}">
        <p14:creationId xmlns:p14="http://schemas.microsoft.com/office/powerpoint/2010/main" val="142207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7C51B8-CF60-43F8-BD96-78B0AB8377DD}" type="slidenum">
              <a:rPr lang="en-US" altLang="en-US"/>
              <a:pPr eaLnBrk="1" hangingPunct="1"/>
              <a:t>20</a:t>
            </a:fld>
            <a:endParaRPr lang="en-US" altLang="en-US"/>
          </a:p>
        </p:txBody>
      </p:sp>
    </p:spTree>
    <p:extLst>
      <p:ext uri="{BB962C8B-B14F-4D97-AF65-F5344CB8AC3E}">
        <p14:creationId xmlns:p14="http://schemas.microsoft.com/office/powerpoint/2010/main" val="3209082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5D7C80-4C1A-4B16-BBEB-6BF562684C81}" type="slidenum">
              <a:rPr lang="en-US" altLang="en-US"/>
              <a:pPr eaLnBrk="1" hangingPunct="1"/>
              <a:t>21</a:t>
            </a:fld>
            <a:endParaRPr lang="en-US" altLang="en-US"/>
          </a:p>
        </p:txBody>
      </p:sp>
    </p:spTree>
    <p:extLst>
      <p:ext uri="{BB962C8B-B14F-4D97-AF65-F5344CB8AC3E}">
        <p14:creationId xmlns:p14="http://schemas.microsoft.com/office/powerpoint/2010/main" val="1400801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C06254-B25A-43AA-9B7C-0473673852E3}" type="slidenum">
              <a:rPr lang="en-US" altLang="en-US"/>
              <a:pPr eaLnBrk="1" hangingPunct="1"/>
              <a:t>22</a:t>
            </a:fld>
            <a:endParaRPr lang="en-US" altLang="en-US"/>
          </a:p>
        </p:txBody>
      </p:sp>
    </p:spTree>
    <p:extLst>
      <p:ext uri="{BB962C8B-B14F-4D97-AF65-F5344CB8AC3E}">
        <p14:creationId xmlns:p14="http://schemas.microsoft.com/office/powerpoint/2010/main" val="1490204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E3E257-1FEB-4AC0-81CC-BFFA39FD0443}" type="slidenum">
              <a:rPr lang="en-US" altLang="en-US"/>
              <a:pPr eaLnBrk="1" hangingPunct="1"/>
              <a:t>24</a:t>
            </a:fld>
            <a:endParaRPr lang="en-US" altLang="en-US"/>
          </a:p>
        </p:txBody>
      </p:sp>
    </p:spTree>
    <p:extLst>
      <p:ext uri="{BB962C8B-B14F-4D97-AF65-F5344CB8AC3E}">
        <p14:creationId xmlns:p14="http://schemas.microsoft.com/office/powerpoint/2010/main" val="781165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1C9B9E-39D7-49C4-A8E3-92B2DD51FC0D}" type="slidenum">
              <a:rPr lang="en-US" altLang="en-US"/>
              <a:pPr eaLnBrk="1" hangingPunct="1"/>
              <a:t>25</a:t>
            </a:fld>
            <a:endParaRPr lang="en-US" altLang="en-US"/>
          </a:p>
        </p:txBody>
      </p:sp>
    </p:spTree>
    <p:extLst>
      <p:ext uri="{BB962C8B-B14F-4D97-AF65-F5344CB8AC3E}">
        <p14:creationId xmlns:p14="http://schemas.microsoft.com/office/powerpoint/2010/main" val="3593846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E033E1-C198-4E49-AB49-71DF76024629}" type="slidenum">
              <a:rPr lang="en-US" altLang="en-US"/>
              <a:pPr eaLnBrk="1" hangingPunct="1"/>
              <a:t>26</a:t>
            </a:fld>
            <a:endParaRPr lang="en-US" altLang="en-US"/>
          </a:p>
        </p:txBody>
      </p:sp>
    </p:spTree>
    <p:extLst>
      <p:ext uri="{BB962C8B-B14F-4D97-AF65-F5344CB8AC3E}">
        <p14:creationId xmlns:p14="http://schemas.microsoft.com/office/powerpoint/2010/main" val="193833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2DD95A-A076-47FF-9853-1B55B9ED6464}" type="slidenum">
              <a:rPr lang="en-US" altLang="en-US"/>
              <a:pPr eaLnBrk="1" hangingPunct="1"/>
              <a:t>3</a:t>
            </a:fld>
            <a:endParaRPr lang="en-US" altLang="en-US"/>
          </a:p>
        </p:txBody>
      </p:sp>
    </p:spTree>
    <p:extLst>
      <p:ext uri="{BB962C8B-B14F-4D97-AF65-F5344CB8AC3E}">
        <p14:creationId xmlns:p14="http://schemas.microsoft.com/office/powerpoint/2010/main" val="448707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A44E2F-3AE4-4D22-8467-78C7812AB350}" type="slidenum">
              <a:rPr lang="en-US" altLang="en-US"/>
              <a:pPr eaLnBrk="1" hangingPunct="1"/>
              <a:t>28</a:t>
            </a:fld>
            <a:endParaRPr lang="en-US" altLang="en-US"/>
          </a:p>
        </p:txBody>
      </p:sp>
    </p:spTree>
    <p:extLst>
      <p:ext uri="{BB962C8B-B14F-4D97-AF65-F5344CB8AC3E}">
        <p14:creationId xmlns:p14="http://schemas.microsoft.com/office/powerpoint/2010/main" val="2878363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1B8864-2616-4BBF-9C7B-34BD63C5BED3}" type="slidenum">
              <a:rPr lang="en-US" altLang="en-US"/>
              <a:pPr eaLnBrk="1" hangingPunct="1"/>
              <a:t>29</a:t>
            </a:fld>
            <a:endParaRPr lang="en-US" altLang="en-US"/>
          </a:p>
        </p:txBody>
      </p:sp>
    </p:spTree>
    <p:extLst>
      <p:ext uri="{BB962C8B-B14F-4D97-AF65-F5344CB8AC3E}">
        <p14:creationId xmlns:p14="http://schemas.microsoft.com/office/powerpoint/2010/main" val="3930217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2C984F-B49E-40BF-871D-105BA7434255}" type="slidenum">
              <a:rPr lang="en-US" altLang="en-US"/>
              <a:pPr eaLnBrk="1" hangingPunct="1"/>
              <a:t>32</a:t>
            </a:fld>
            <a:endParaRPr lang="en-US" altLang="en-US"/>
          </a:p>
        </p:txBody>
      </p:sp>
    </p:spTree>
    <p:extLst>
      <p:ext uri="{BB962C8B-B14F-4D97-AF65-F5344CB8AC3E}">
        <p14:creationId xmlns:p14="http://schemas.microsoft.com/office/powerpoint/2010/main" val="1608117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4FA138-2912-48BE-B77A-1415780F2BE0}" type="slidenum">
              <a:rPr lang="en-US" altLang="en-US"/>
              <a:pPr eaLnBrk="1" hangingPunct="1"/>
              <a:t>34</a:t>
            </a:fld>
            <a:endParaRPr lang="en-US" altLang="en-US"/>
          </a:p>
        </p:txBody>
      </p:sp>
    </p:spTree>
    <p:extLst>
      <p:ext uri="{BB962C8B-B14F-4D97-AF65-F5344CB8AC3E}">
        <p14:creationId xmlns:p14="http://schemas.microsoft.com/office/powerpoint/2010/main" val="380922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598DA6-91CB-4F1E-B1E4-891AFD93EEE2}" type="slidenum">
              <a:rPr lang="en-US" altLang="en-US"/>
              <a:pPr eaLnBrk="1" hangingPunct="1"/>
              <a:t>4</a:t>
            </a:fld>
            <a:endParaRPr lang="en-US" altLang="en-US"/>
          </a:p>
        </p:txBody>
      </p:sp>
    </p:spTree>
    <p:extLst>
      <p:ext uri="{BB962C8B-B14F-4D97-AF65-F5344CB8AC3E}">
        <p14:creationId xmlns:p14="http://schemas.microsoft.com/office/powerpoint/2010/main" val="349813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B5FEE1-1F8E-473F-974A-337FAE3A28BE}" type="slidenum">
              <a:rPr lang="en-US" altLang="en-US"/>
              <a:pPr eaLnBrk="1" hangingPunct="1"/>
              <a:t>5</a:t>
            </a:fld>
            <a:endParaRPr lang="en-US" altLang="en-US"/>
          </a:p>
        </p:txBody>
      </p:sp>
    </p:spTree>
    <p:extLst>
      <p:ext uri="{BB962C8B-B14F-4D97-AF65-F5344CB8AC3E}">
        <p14:creationId xmlns:p14="http://schemas.microsoft.com/office/powerpoint/2010/main" val="324536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CC48B6-C8CC-4CC3-B938-D0A1C1E8DE41}" type="slidenum">
              <a:rPr lang="en-US" altLang="en-US"/>
              <a:pPr eaLnBrk="1" hangingPunct="1"/>
              <a:t>6</a:t>
            </a:fld>
            <a:endParaRPr lang="en-US" altLang="en-US"/>
          </a:p>
        </p:txBody>
      </p:sp>
    </p:spTree>
    <p:extLst>
      <p:ext uri="{BB962C8B-B14F-4D97-AF65-F5344CB8AC3E}">
        <p14:creationId xmlns:p14="http://schemas.microsoft.com/office/powerpoint/2010/main" val="99769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AE97C8-F610-45C3-96BB-F273DA08695B}" type="slidenum">
              <a:rPr lang="en-US" altLang="en-US"/>
              <a:pPr eaLnBrk="1" hangingPunct="1"/>
              <a:t>7</a:t>
            </a:fld>
            <a:endParaRPr lang="en-US" altLang="en-US"/>
          </a:p>
        </p:txBody>
      </p:sp>
    </p:spTree>
    <p:extLst>
      <p:ext uri="{BB962C8B-B14F-4D97-AF65-F5344CB8AC3E}">
        <p14:creationId xmlns:p14="http://schemas.microsoft.com/office/powerpoint/2010/main" val="23185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91F6C9-DDB1-4FFB-8E5B-600675F17329}" type="slidenum">
              <a:rPr lang="en-US" altLang="en-US"/>
              <a:pPr eaLnBrk="1" hangingPunct="1"/>
              <a:t>8</a:t>
            </a:fld>
            <a:endParaRPr lang="en-US" altLang="en-US"/>
          </a:p>
        </p:txBody>
      </p:sp>
    </p:spTree>
    <p:extLst>
      <p:ext uri="{BB962C8B-B14F-4D97-AF65-F5344CB8AC3E}">
        <p14:creationId xmlns:p14="http://schemas.microsoft.com/office/powerpoint/2010/main" val="3239825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5E2BBC-40D9-49DA-95EE-B5633F970F20}" type="slidenum">
              <a:rPr lang="en-US" altLang="en-US"/>
              <a:pPr eaLnBrk="1" hangingPunct="1"/>
              <a:t>9</a:t>
            </a:fld>
            <a:endParaRPr lang="en-US" altLang="en-US"/>
          </a:p>
        </p:txBody>
      </p:sp>
    </p:spTree>
    <p:extLst>
      <p:ext uri="{BB962C8B-B14F-4D97-AF65-F5344CB8AC3E}">
        <p14:creationId xmlns:p14="http://schemas.microsoft.com/office/powerpoint/2010/main" val="124411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8B305B-C044-41B2-B5D0-C34426B7FE36}" type="slidenum">
              <a:rPr lang="en-US" altLang="en-US"/>
              <a:pPr eaLnBrk="1" hangingPunct="1"/>
              <a:t>11</a:t>
            </a:fld>
            <a:endParaRPr lang="en-US" altLang="en-US"/>
          </a:p>
        </p:txBody>
      </p:sp>
    </p:spTree>
    <p:extLst>
      <p:ext uri="{BB962C8B-B14F-4D97-AF65-F5344CB8AC3E}">
        <p14:creationId xmlns:p14="http://schemas.microsoft.com/office/powerpoint/2010/main" val="2900048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310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569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3842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049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4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6103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00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139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7453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69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536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79888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1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Rectangle 5"/>
          <p:cNvSpPr>
            <a:spLocks noChangeArrowheads="1"/>
          </p:cNvSpPr>
          <p:nvPr userDrawn="1"/>
        </p:nvSpPr>
        <p:spPr bwMode="auto">
          <a:xfrm>
            <a:off x="0" y="6639335"/>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defRPr/>
            </a:pPr>
            <a:r>
              <a:rPr lang="en-US" altLang="en-US" sz="800" dirty="0" smtClean="0"/>
              <a:t>www.nano4me.org</a:t>
            </a:r>
          </a:p>
        </p:txBody>
      </p:sp>
      <p:sp>
        <p:nvSpPr>
          <p:cNvPr id="7" name="Rectangle 5"/>
          <p:cNvSpPr>
            <a:spLocks noChangeArrowheads="1"/>
          </p:cNvSpPr>
          <p:nvPr userDrawn="1"/>
        </p:nvSpPr>
        <p:spPr bwMode="auto">
          <a:xfrm>
            <a:off x="0" y="6639336"/>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800" dirty="0" smtClean="0"/>
              <a:t>© 2018 The Pennsylvania State University</a:t>
            </a:r>
          </a:p>
        </p:txBody>
      </p:sp>
      <p:sp>
        <p:nvSpPr>
          <p:cNvPr id="8" name="Rectangle 5"/>
          <p:cNvSpPr>
            <a:spLocks noChangeArrowheads="1"/>
          </p:cNvSpPr>
          <p:nvPr userDrawn="1"/>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en-US" sz="800" dirty="0" smtClean="0"/>
              <a:t>Intro to Colloidal and Self-Assembled Materials </a:t>
            </a:r>
            <a:fld id="{862CD6A4-F241-4398-B59C-ADF65728BD48}" type="slidenum">
              <a:rPr lang="en-US" altLang="en-US" sz="800" smtClean="0"/>
              <a:t>‹#›</a:t>
            </a:fld>
            <a:endParaRPr lang="en-US" altLang="en-US" sz="800" dirty="0" smtClean="0"/>
          </a:p>
        </p:txBody>
      </p:sp>
    </p:spTree>
  </p:cSld>
  <p:clrMap bg1="lt1" tx1="dk1" bg2="lt2" tx2="dk2" accent1="accent1" accent2="accent2" accent3="accent3" accent4="accent4" accent5="accent5" accent6="accent6" hlink="hlink" folHlink="folHlink"/>
  <p:sldLayoutIdLst>
    <p:sldLayoutId id="2147483865"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hf sldNum="0"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3.bin"/><Relationship Id="rId5"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wmf"/><Relationship Id="rId7" Type="http://schemas.openxmlformats.org/officeDocument/2006/relationships/image" Target="../media/image6.png"/><Relationship Id="rId8" Type="http://schemas.openxmlformats.org/officeDocument/2006/relationships/image" Target="../media/image7.emf"/><Relationship Id="rId9"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1.png"/><Relationship Id="rId5" Type="http://schemas.openxmlformats.org/officeDocument/2006/relationships/oleObject" Target="../embeddings/oleObject1.bin"/><Relationship Id="rId6" Type="http://schemas.openxmlformats.org/officeDocument/2006/relationships/image" Target="../media/image9.emf"/><Relationship Id="rId7" Type="http://schemas.openxmlformats.org/officeDocument/2006/relationships/oleObject" Target="../embeddings/oleObject2.bin"/><Relationship Id="rId8"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p:cNvSpPr>
          <p:nvPr/>
        </p:nvSpPr>
        <p:spPr bwMode="auto">
          <a:xfrm>
            <a:off x="457200" y="3591337"/>
            <a:ext cx="8229600" cy="176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dirty="0" smtClean="0">
                <a:solidFill>
                  <a:schemeClr val="tx2"/>
                </a:solidFill>
                <a:latin typeface="+mj-lt"/>
                <a:cs typeface="Arial" panose="020B0604020202020204" pitchFamily="34" charset="0"/>
              </a:rPr>
              <a:t>An </a:t>
            </a:r>
            <a:r>
              <a:rPr lang="en-US" altLang="en-US" sz="4000" b="1" dirty="0">
                <a:solidFill>
                  <a:schemeClr val="tx2"/>
                </a:solidFill>
                <a:latin typeface="+mj-lt"/>
                <a:cs typeface="Arial" panose="020B0604020202020204" pitchFamily="34" charset="0"/>
              </a:rPr>
              <a:t>Introduction to Colloidal and Self-Assembled </a:t>
            </a:r>
            <a:r>
              <a:rPr lang="en-US" altLang="en-US" sz="4000" b="1" dirty="0" smtClean="0">
                <a:solidFill>
                  <a:schemeClr val="tx2"/>
                </a:solidFill>
                <a:latin typeface="+mj-lt"/>
                <a:cs typeface="Arial" panose="020B0604020202020204" pitchFamily="34" charset="0"/>
              </a:rPr>
              <a:t>Materials</a:t>
            </a:r>
          </a:p>
          <a:p>
            <a:pPr algn="ctr"/>
            <a:r>
              <a:rPr lang="en-US" altLang="en-US" sz="2800" b="1" dirty="0" smtClean="0">
                <a:solidFill>
                  <a:schemeClr val="tx2"/>
                </a:solidFill>
                <a:latin typeface="+mj-lt"/>
                <a:cs typeface="Arial" panose="020B0604020202020204" pitchFamily="34" charset="0"/>
              </a:rPr>
              <a:t>Part 2</a:t>
            </a:r>
            <a:endParaRPr lang="en-US" altLang="en-US" sz="2800" b="1" dirty="0">
              <a:solidFill>
                <a:schemeClr val="tx2"/>
              </a:solidFill>
              <a:latin typeface="+mj-lt"/>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771633"/>
            <a:ext cx="8686800" cy="20492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Examples and Applications</a:t>
            </a:r>
          </a:p>
        </p:txBody>
      </p:sp>
      <p:sp>
        <p:nvSpPr>
          <p:cNvPr id="53251" name="Content Placeholder 2"/>
          <p:cNvSpPr>
            <a:spLocks noGrp="1"/>
          </p:cNvSpPr>
          <p:nvPr>
            <p:ph idx="1"/>
          </p:nvPr>
        </p:nvSpPr>
        <p:spPr>
          <a:xfrm>
            <a:off x="457200" y="1200150"/>
            <a:ext cx="8229600" cy="4525963"/>
          </a:xfrm>
        </p:spPr>
        <p:txBody>
          <a:bodyPr/>
          <a:lstStyle/>
          <a:p>
            <a:r>
              <a:rPr lang="en-US" altLang="en-US" sz="2800" smtClean="0"/>
              <a:t>Simple case: crystallization of a compound from solution</a:t>
            </a:r>
          </a:p>
          <a:p>
            <a:r>
              <a:rPr lang="en-US" altLang="en-US" sz="2800" smtClean="0"/>
              <a:t>For example: crystals of sugar forming when a heated sugar solution is cooled</a:t>
            </a:r>
          </a:p>
          <a:p>
            <a:r>
              <a:rPr lang="en-US" altLang="en-US" sz="2800" smtClean="0"/>
              <a:t>By definition, a crystal is an ordered arrangement of components. In this case, the sugar crystals are comprised of highly ordered sugar molecules</a:t>
            </a:r>
          </a:p>
          <a:p>
            <a:r>
              <a:rPr lang="en-US" altLang="en-US" sz="2800" smtClean="0"/>
              <a:t>Each sugar molecule develops specific contacts with neighboring molecules in the growing crystal</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7"/>
          <p:cNvSpPr>
            <a:spLocks noGrp="1"/>
          </p:cNvSpPr>
          <p:nvPr>
            <p:ph type="title"/>
          </p:nvPr>
        </p:nvSpPr>
        <p:spPr>
          <a:xfrm>
            <a:off x="457200" y="80963"/>
            <a:ext cx="8229600" cy="884237"/>
          </a:xfrm>
        </p:spPr>
        <p:txBody>
          <a:bodyPr/>
          <a:lstStyle/>
          <a:p>
            <a:r>
              <a:rPr lang="en-US" altLang="en-US" smtClean="0"/>
              <a:t>Example: Molecular Crystals</a:t>
            </a:r>
          </a:p>
        </p:txBody>
      </p:sp>
      <p:grpSp>
        <p:nvGrpSpPr>
          <p:cNvPr id="54275" name="Group 47"/>
          <p:cNvGrpSpPr>
            <a:grpSpLocks/>
          </p:cNvGrpSpPr>
          <p:nvPr/>
        </p:nvGrpSpPr>
        <p:grpSpPr bwMode="auto">
          <a:xfrm rot="3600000">
            <a:off x="2017713" y="2108200"/>
            <a:ext cx="304800" cy="304800"/>
            <a:chOff x="2017690" y="2107825"/>
            <a:chExt cx="304800" cy="304800"/>
          </a:xfrm>
        </p:grpSpPr>
        <p:sp>
          <p:nvSpPr>
            <p:cNvPr id="54435" name="Oval 50"/>
            <p:cNvSpPr>
              <a:spLocks noChangeArrowheads="1"/>
            </p:cNvSpPr>
            <p:nvPr/>
          </p:nvSpPr>
          <p:spPr bwMode="auto">
            <a:xfrm>
              <a:off x="2017690" y="2184025"/>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36" name="Oval 63"/>
            <p:cNvSpPr>
              <a:spLocks noChangeArrowheads="1"/>
            </p:cNvSpPr>
            <p:nvPr/>
          </p:nvSpPr>
          <p:spPr bwMode="auto">
            <a:xfrm>
              <a:off x="2170090" y="2260225"/>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37" name="Oval 76"/>
            <p:cNvSpPr>
              <a:spLocks noChangeArrowheads="1"/>
            </p:cNvSpPr>
            <p:nvPr/>
          </p:nvSpPr>
          <p:spPr bwMode="auto">
            <a:xfrm>
              <a:off x="2170090" y="2107825"/>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54276" name="Group 48"/>
          <p:cNvGrpSpPr>
            <a:grpSpLocks/>
          </p:cNvGrpSpPr>
          <p:nvPr/>
        </p:nvGrpSpPr>
        <p:grpSpPr bwMode="auto">
          <a:xfrm rot="1800000" flipH="1">
            <a:off x="4049713" y="1346200"/>
            <a:ext cx="304800" cy="304800"/>
            <a:chOff x="2017690" y="2107825"/>
            <a:chExt cx="304800" cy="304800"/>
          </a:xfrm>
        </p:grpSpPr>
        <p:sp>
          <p:nvSpPr>
            <p:cNvPr id="54432" name="Oval 50"/>
            <p:cNvSpPr>
              <a:spLocks noChangeArrowheads="1"/>
            </p:cNvSpPr>
            <p:nvPr/>
          </p:nvSpPr>
          <p:spPr bwMode="auto">
            <a:xfrm>
              <a:off x="2017690" y="2184025"/>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33" name="Oval 63"/>
            <p:cNvSpPr>
              <a:spLocks noChangeArrowheads="1"/>
            </p:cNvSpPr>
            <p:nvPr/>
          </p:nvSpPr>
          <p:spPr bwMode="auto">
            <a:xfrm>
              <a:off x="2170090" y="2260225"/>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34" name="Oval 76"/>
            <p:cNvSpPr>
              <a:spLocks noChangeArrowheads="1"/>
            </p:cNvSpPr>
            <p:nvPr/>
          </p:nvSpPr>
          <p:spPr bwMode="auto">
            <a:xfrm>
              <a:off x="2170090" y="2107825"/>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54277" name="Group 52"/>
          <p:cNvGrpSpPr>
            <a:grpSpLocks/>
          </p:cNvGrpSpPr>
          <p:nvPr/>
        </p:nvGrpSpPr>
        <p:grpSpPr bwMode="auto">
          <a:xfrm>
            <a:off x="3457575" y="2646363"/>
            <a:ext cx="304800" cy="304800"/>
            <a:chOff x="2017690" y="2107825"/>
            <a:chExt cx="304800" cy="304800"/>
          </a:xfrm>
        </p:grpSpPr>
        <p:sp>
          <p:nvSpPr>
            <p:cNvPr id="54429" name="Oval 50"/>
            <p:cNvSpPr>
              <a:spLocks noChangeArrowheads="1"/>
            </p:cNvSpPr>
            <p:nvPr/>
          </p:nvSpPr>
          <p:spPr bwMode="auto">
            <a:xfrm>
              <a:off x="2017690" y="2184025"/>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30" name="Oval 63"/>
            <p:cNvSpPr>
              <a:spLocks noChangeArrowheads="1"/>
            </p:cNvSpPr>
            <p:nvPr/>
          </p:nvSpPr>
          <p:spPr bwMode="auto">
            <a:xfrm>
              <a:off x="2170090" y="2260225"/>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31" name="Oval 76"/>
            <p:cNvSpPr>
              <a:spLocks noChangeArrowheads="1"/>
            </p:cNvSpPr>
            <p:nvPr/>
          </p:nvSpPr>
          <p:spPr bwMode="auto">
            <a:xfrm>
              <a:off x="2170090" y="2107825"/>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54278" name="Group 56"/>
          <p:cNvGrpSpPr>
            <a:grpSpLocks/>
          </p:cNvGrpSpPr>
          <p:nvPr/>
        </p:nvGrpSpPr>
        <p:grpSpPr bwMode="auto">
          <a:xfrm>
            <a:off x="1474788" y="1371600"/>
            <a:ext cx="304800" cy="304800"/>
            <a:chOff x="2017690" y="2107825"/>
            <a:chExt cx="304800" cy="304800"/>
          </a:xfrm>
        </p:grpSpPr>
        <p:sp>
          <p:nvSpPr>
            <p:cNvPr id="54426" name="Oval 50"/>
            <p:cNvSpPr>
              <a:spLocks noChangeArrowheads="1"/>
            </p:cNvSpPr>
            <p:nvPr/>
          </p:nvSpPr>
          <p:spPr bwMode="auto">
            <a:xfrm>
              <a:off x="2017690" y="2184025"/>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27" name="Oval 63"/>
            <p:cNvSpPr>
              <a:spLocks noChangeArrowheads="1"/>
            </p:cNvSpPr>
            <p:nvPr/>
          </p:nvSpPr>
          <p:spPr bwMode="auto">
            <a:xfrm>
              <a:off x="2170090" y="2260225"/>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28" name="Oval 76"/>
            <p:cNvSpPr>
              <a:spLocks noChangeArrowheads="1"/>
            </p:cNvSpPr>
            <p:nvPr/>
          </p:nvSpPr>
          <p:spPr bwMode="auto">
            <a:xfrm>
              <a:off x="2170090" y="2107825"/>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54279" name="Group 135"/>
          <p:cNvGrpSpPr>
            <a:grpSpLocks/>
          </p:cNvGrpSpPr>
          <p:nvPr/>
        </p:nvGrpSpPr>
        <p:grpSpPr bwMode="auto">
          <a:xfrm rot="-5400000">
            <a:off x="5735638" y="1370013"/>
            <a:ext cx="304800" cy="304800"/>
            <a:chOff x="2017690" y="2107825"/>
            <a:chExt cx="304800" cy="304800"/>
          </a:xfrm>
        </p:grpSpPr>
        <p:sp>
          <p:nvSpPr>
            <p:cNvPr id="54423" name="Oval 50"/>
            <p:cNvSpPr>
              <a:spLocks noChangeArrowheads="1"/>
            </p:cNvSpPr>
            <p:nvPr/>
          </p:nvSpPr>
          <p:spPr bwMode="auto">
            <a:xfrm>
              <a:off x="2017690" y="2184025"/>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24" name="Oval 63"/>
            <p:cNvSpPr>
              <a:spLocks noChangeArrowheads="1"/>
            </p:cNvSpPr>
            <p:nvPr/>
          </p:nvSpPr>
          <p:spPr bwMode="auto">
            <a:xfrm>
              <a:off x="2170090" y="2260225"/>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25" name="Oval 76"/>
            <p:cNvSpPr>
              <a:spLocks noChangeArrowheads="1"/>
            </p:cNvSpPr>
            <p:nvPr/>
          </p:nvSpPr>
          <p:spPr bwMode="auto">
            <a:xfrm>
              <a:off x="2170090" y="2107825"/>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54280" name="Group 139"/>
          <p:cNvGrpSpPr>
            <a:grpSpLocks/>
          </p:cNvGrpSpPr>
          <p:nvPr/>
        </p:nvGrpSpPr>
        <p:grpSpPr bwMode="auto">
          <a:xfrm>
            <a:off x="1524000" y="3159125"/>
            <a:ext cx="304800" cy="304800"/>
            <a:chOff x="2017690" y="2107825"/>
            <a:chExt cx="304800" cy="304800"/>
          </a:xfrm>
        </p:grpSpPr>
        <p:sp>
          <p:nvSpPr>
            <p:cNvPr id="54420" name="Oval 50"/>
            <p:cNvSpPr>
              <a:spLocks noChangeArrowheads="1"/>
            </p:cNvSpPr>
            <p:nvPr/>
          </p:nvSpPr>
          <p:spPr bwMode="auto">
            <a:xfrm>
              <a:off x="2017690" y="2184025"/>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21" name="Oval 63"/>
            <p:cNvSpPr>
              <a:spLocks noChangeArrowheads="1"/>
            </p:cNvSpPr>
            <p:nvPr/>
          </p:nvSpPr>
          <p:spPr bwMode="auto">
            <a:xfrm>
              <a:off x="2170090" y="2260225"/>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22" name="Oval 76"/>
            <p:cNvSpPr>
              <a:spLocks noChangeArrowheads="1"/>
            </p:cNvSpPr>
            <p:nvPr/>
          </p:nvSpPr>
          <p:spPr bwMode="auto">
            <a:xfrm>
              <a:off x="2170090" y="2107825"/>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54281" name="Group 143"/>
          <p:cNvGrpSpPr>
            <a:grpSpLocks/>
          </p:cNvGrpSpPr>
          <p:nvPr/>
        </p:nvGrpSpPr>
        <p:grpSpPr bwMode="auto">
          <a:xfrm rot="3600000">
            <a:off x="4832350" y="2449513"/>
            <a:ext cx="304800" cy="304800"/>
            <a:chOff x="2017690" y="2107825"/>
            <a:chExt cx="304800" cy="304800"/>
          </a:xfrm>
        </p:grpSpPr>
        <p:sp>
          <p:nvSpPr>
            <p:cNvPr id="54417" name="Oval 50"/>
            <p:cNvSpPr>
              <a:spLocks noChangeArrowheads="1"/>
            </p:cNvSpPr>
            <p:nvPr/>
          </p:nvSpPr>
          <p:spPr bwMode="auto">
            <a:xfrm>
              <a:off x="2017690" y="2184025"/>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18" name="Oval 63"/>
            <p:cNvSpPr>
              <a:spLocks noChangeArrowheads="1"/>
            </p:cNvSpPr>
            <p:nvPr/>
          </p:nvSpPr>
          <p:spPr bwMode="auto">
            <a:xfrm>
              <a:off x="2170090" y="2260225"/>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19" name="Oval 76"/>
            <p:cNvSpPr>
              <a:spLocks noChangeArrowheads="1"/>
            </p:cNvSpPr>
            <p:nvPr/>
          </p:nvSpPr>
          <p:spPr bwMode="auto">
            <a:xfrm>
              <a:off x="2170090" y="2107825"/>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155" name="Right Triangle 154"/>
          <p:cNvSpPr>
            <a:spLocks noChangeAspect="1"/>
          </p:cNvSpPr>
          <p:nvPr/>
        </p:nvSpPr>
        <p:spPr>
          <a:xfrm rot="5184021">
            <a:off x="3052762" y="1803401"/>
            <a:ext cx="334963" cy="334962"/>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Right Triangle 155"/>
          <p:cNvSpPr>
            <a:spLocks noChangeAspect="1"/>
          </p:cNvSpPr>
          <p:nvPr/>
        </p:nvSpPr>
        <p:spPr>
          <a:xfrm rot="1398204">
            <a:off x="2560638" y="3049588"/>
            <a:ext cx="334962" cy="334962"/>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Right Triangle 156"/>
          <p:cNvSpPr>
            <a:spLocks noChangeAspect="1"/>
          </p:cNvSpPr>
          <p:nvPr/>
        </p:nvSpPr>
        <p:spPr>
          <a:xfrm rot="9307996">
            <a:off x="4956175" y="1016000"/>
            <a:ext cx="334963" cy="333375"/>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 name="Right Triangle 157"/>
          <p:cNvSpPr>
            <a:spLocks noChangeAspect="1"/>
          </p:cNvSpPr>
          <p:nvPr/>
        </p:nvSpPr>
        <p:spPr>
          <a:xfrm rot="17135042">
            <a:off x="1054100" y="2187575"/>
            <a:ext cx="334963" cy="334963"/>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 name="Right Triangle 158"/>
          <p:cNvSpPr>
            <a:spLocks noChangeAspect="1"/>
          </p:cNvSpPr>
          <p:nvPr/>
        </p:nvSpPr>
        <p:spPr>
          <a:xfrm rot="7620231">
            <a:off x="1079500" y="847725"/>
            <a:ext cx="334963" cy="334963"/>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 name="Right Triangle 159"/>
          <p:cNvSpPr>
            <a:spLocks noChangeAspect="1"/>
          </p:cNvSpPr>
          <p:nvPr/>
        </p:nvSpPr>
        <p:spPr>
          <a:xfrm rot="2446263">
            <a:off x="5767388" y="3178175"/>
            <a:ext cx="334962" cy="334963"/>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 name="Right Triangle 160"/>
          <p:cNvSpPr>
            <a:spLocks noChangeAspect="1"/>
          </p:cNvSpPr>
          <p:nvPr/>
        </p:nvSpPr>
        <p:spPr>
          <a:xfrm rot="2227660">
            <a:off x="7416800" y="1311275"/>
            <a:ext cx="333375" cy="334963"/>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 name="Right Triangle 161"/>
          <p:cNvSpPr>
            <a:spLocks noChangeAspect="1"/>
          </p:cNvSpPr>
          <p:nvPr/>
        </p:nvSpPr>
        <p:spPr>
          <a:xfrm rot="5184021">
            <a:off x="7880351" y="3475037"/>
            <a:ext cx="334962" cy="334963"/>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90" name="TextBox 167"/>
          <p:cNvSpPr txBox="1">
            <a:spLocks noChangeArrowheads="1"/>
          </p:cNvSpPr>
          <p:nvPr/>
        </p:nvSpPr>
        <p:spPr bwMode="auto">
          <a:xfrm>
            <a:off x="2198688" y="1192213"/>
            <a:ext cx="19034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solvent molecule</a:t>
            </a:r>
          </a:p>
          <a:p>
            <a:pPr algn="ctr" eaLnBrk="1" hangingPunct="1"/>
            <a:r>
              <a:rPr lang="en-US" altLang="en-US"/>
              <a:t>(water)</a:t>
            </a:r>
          </a:p>
        </p:txBody>
      </p:sp>
      <p:sp>
        <p:nvSpPr>
          <p:cNvPr id="54291" name="TextBox 168"/>
          <p:cNvSpPr txBox="1">
            <a:spLocks noChangeArrowheads="1"/>
          </p:cNvSpPr>
          <p:nvPr/>
        </p:nvSpPr>
        <p:spPr bwMode="auto">
          <a:xfrm>
            <a:off x="4068763" y="1846263"/>
            <a:ext cx="1789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solute molecule</a:t>
            </a:r>
          </a:p>
          <a:p>
            <a:pPr algn="ctr" eaLnBrk="1" hangingPunct="1"/>
            <a:r>
              <a:rPr lang="en-US" altLang="en-US"/>
              <a:t>(sugar)</a:t>
            </a:r>
          </a:p>
        </p:txBody>
      </p:sp>
      <p:sp>
        <p:nvSpPr>
          <p:cNvPr id="54292" name="TextBox 169"/>
          <p:cNvSpPr txBox="1">
            <a:spLocks noChangeArrowheads="1"/>
          </p:cNvSpPr>
          <p:nvPr/>
        </p:nvSpPr>
        <p:spPr bwMode="auto">
          <a:xfrm>
            <a:off x="962025" y="3897313"/>
            <a:ext cx="1722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growing crystal</a:t>
            </a:r>
          </a:p>
        </p:txBody>
      </p:sp>
      <p:sp>
        <p:nvSpPr>
          <p:cNvPr id="54293" name="TextBox 176"/>
          <p:cNvSpPr txBox="1">
            <a:spLocks noChangeArrowheads="1"/>
          </p:cNvSpPr>
          <p:nvPr/>
        </p:nvSpPr>
        <p:spPr bwMode="auto">
          <a:xfrm>
            <a:off x="3784600" y="3602038"/>
            <a:ext cx="1146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t>specific</a:t>
            </a:r>
          </a:p>
          <a:p>
            <a:pPr algn="ctr" eaLnBrk="1" hangingPunct="1"/>
            <a:r>
              <a:rPr lang="en-US" altLang="en-US" sz="1200"/>
              <a:t>intermolecular</a:t>
            </a:r>
          </a:p>
          <a:p>
            <a:pPr algn="ctr" eaLnBrk="1" hangingPunct="1"/>
            <a:r>
              <a:rPr lang="en-US" altLang="en-US" sz="1200"/>
              <a:t>interactions</a:t>
            </a:r>
          </a:p>
        </p:txBody>
      </p:sp>
      <p:grpSp>
        <p:nvGrpSpPr>
          <p:cNvPr id="54294" name="Group 178"/>
          <p:cNvGrpSpPr>
            <a:grpSpLocks/>
          </p:cNvGrpSpPr>
          <p:nvPr/>
        </p:nvGrpSpPr>
        <p:grpSpPr bwMode="auto">
          <a:xfrm>
            <a:off x="965200" y="2717800"/>
            <a:ext cx="7264400" cy="3373438"/>
            <a:chOff x="965915" y="2717444"/>
            <a:chExt cx="7263685" cy="3374263"/>
          </a:xfrm>
        </p:grpSpPr>
        <p:grpSp>
          <p:nvGrpSpPr>
            <p:cNvPr id="54295" name="Group 165"/>
            <p:cNvGrpSpPr>
              <a:grpSpLocks/>
            </p:cNvGrpSpPr>
            <p:nvPr/>
          </p:nvGrpSpPr>
          <p:grpSpPr bwMode="auto">
            <a:xfrm>
              <a:off x="6877319" y="2717444"/>
              <a:ext cx="510295" cy="510295"/>
              <a:chOff x="6877319" y="2717444"/>
              <a:chExt cx="510295" cy="510295"/>
            </a:xfrm>
          </p:grpSpPr>
          <p:grpSp>
            <p:nvGrpSpPr>
              <p:cNvPr id="54412" name="Group 147"/>
              <p:cNvGrpSpPr>
                <a:grpSpLocks/>
              </p:cNvGrpSpPr>
              <p:nvPr/>
            </p:nvGrpSpPr>
            <p:grpSpPr bwMode="auto">
              <a:xfrm>
                <a:off x="6954308" y="2807312"/>
                <a:ext cx="304800" cy="304800"/>
                <a:chOff x="2017690" y="2107825"/>
                <a:chExt cx="304800" cy="304800"/>
              </a:xfrm>
            </p:grpSpPr>
            <p:sp>
              <p:nvSpPr>
                <p:cNvPr id="54414" name="Oval 50"/>
                <p:cNvSpPr>
                  <a:spLocks noChangeArrowheads="1"/>
                </p:cNvSpPr>
                <p:nvPr/>
              </p:nvSpPr>
              <p:spPr bwMode="auto">
                <a:xfrm>
                  <a:off x="2017690" y="2184025"/>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15" name="Oval 63"/>
                <p:cNvSpPr>
                  <a:spLocks noChangeArrowheads="1"/>
                </p:cNvSpPr>
                <p:nvPr/>
              </p:nvSpPr>
              <p:spPr bwMode="auto">
                <a:xfrm>
                  <a:off x="2170090" y="2260225"/>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16" name="Oval 76"/>
                <p:cNvSpPr>
                  <a:spLocks noChangeArrowheads="1"/>
                </p:cNvSpPr>
                <p:nvPr/>
              </p:nvSpPr>
              <p:spPr bwMode="auto">
                <a:xfrm>
                  <a:off x="2170090" y="2107825"/>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165" name="Oval 164"/>
              <p:cNvSpPr>
                <a:spLocks noChangeAspect="1"/>
              </p:cNvSpPr>
              <p:nvPr/>
            </p:nvSpPr>
            <p:spPr>
              <a:xfrm>
                <a:off x="6877183" y="2717444"/>
                <a:ext cx="511125" cy="509713"/>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4296" name="Group 177"/>
            <p:cNvGrpSpPr>
              <a:grpSpLocks/>
            </p:cNvGrpSpPr>
            <p:nvPr/>
          </p:nvGrpSpPr>
          <p:grpSpPr bwMode="auto">
            <a:xfrm>
              <a:off x="965915" y="3940935"/>
              <a:ext cx="7263685" cy="2150772"/>
              <a:chOff x="965915" y="3940935"/>
              <a:chExt cx="7263685" cy="2150772"/>
            </a:xfrm>
          </p:grpSpPr>
          <p:sp>
            <p:nvSpPr>
              <p:cNvPr id="154" name="Rectangle 153"/>
              <p:cNvSpPr/>
              <p:nvPr/>
            </p:nvSpPr>
            <p:spPr>
              <a:xfrm>
                <a:off x="965915" y="4264047"/>
                <a:ext cx="7263685" cy="18276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4299" name="Group 134"/>
              <p:cNvGrpSpPr>
                <a:grpSpLocks/>
              </p:cNvGrpSpPr>
              <p:nvPr/>
            </p:nvGrpSpPr>
            <p:grpSpPr bwMode="auto">
              <a:xfrm>
                <a:off x="1066792" y="4389556"/>
                <a:ext cx="7010404" cy="1524000"/>
                <a:chOff x="1350130" y="3681211"/>
                <a:chExt cx="7010404" cy="1524000"/>
              </a:xfrm>
            </p:grpSpPr>
            <p:grpSp>
              <p:nvGrpSpPr>
                <p:cNvPr id="54304" name="Group 46"/>
                <p:cNvGrpSpPr>
                  <a:grpSpLocks/>
                </p:cNvGrpSpPr>
                <p:nvPr/>
              </p:nvGrpSpPr>
              <p:grpSpPr bwMode="auto">
                <a:xfrm>
                  <a:off x="1350130" y="3681211"/>
                  <a:ext cx="2133600" cy="1524000"/>
                  <a:chOff x="1865290" y="3719848"/>
                  <a:chExt cx="2133600" cy="1524000"/>
                </a:xfrm>
              </p:grpSpPr>
              <p:sp>
                <p:nvSpPr>
                  <p:cNvPr id="54376" name="Oval 50"/>
                  <p:cNvSpPr>
                    <a:spLocks noChangeArrowheads="1"/>
                  </p:cNvSpPr>
                  <p:nvPr/>
                </p:nvSpPr>
                <p:spPr bwMode="auto">
                  <a:xfrm>
                    <a:off x="1865290" y="37960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77" name="Oval 51"/>
                  <p:cNvSpPr>
                    <a:spLocks noChangeArrowheads="1"/>
                  </p:cNvSpPr>
                  <p:nvPr/>
                </p:nvSpPr>
                <p:spPr bwMode="auto">
                  <a:xfrm>
                    <a:off x="2474890" y="37960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78" name="Oval 52"/>
                  <p:cNvSpPr>
                    <a:spLocks noChangeArrowheads="1"/>
                  </p:cNvSpPr>
                  <p:nvPr/>
                </p:nvSpPr>
                <p:spPr bwMode="auto">
                  <a:xfrm>
                    <a:off x="3084490" y="37960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79" name="Oval 53"/>
                  <p:cNvSpPr>
                    <a:spLocks noChangeArrowheads="1"/>
                  </p:cNvSpPr>
                  <p:nvPr/>
                </p:nvSpPr>
                <p:spPr bwMode="auto">
                  <a:xfrm>
                    <a:off x="3694090" y="37960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80" name="Oval 54"/>
                  <p:cNvSpPr>
                    <a:spLocks noChangeArrowheads="1"/>
                  </p:cNvSpPr>
                  <p:nvPr/>
                </p:nvSpPr>
                <p:spPr bwMode="auto">
                  <a:xfrm>
                    <a:off x="1865290" y="44056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81" name="Oval 55"/>
                  <p:cNvSpPr>
                    <a:spLocks noChangeArrowheads="1"/>
                  </p:cNvSpPr>
                  <p:nvPr/>
                </p:nvSpPr>
                <p:spPr bwMode="auto">
                  <a:xfrm>
                    <a:off x="2474890" y="44056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82" name="Oval 56"/>
                  <p:cNvSpPr>
                    <a:spLocks noChangeArrowheads="1"/>
                  </p:cNvSpPr>
                  <p:nvPr/>
                </p:nvSpPr>
                <p:spPr bwMode="auto">
                  <a:xfrm>
                    <a:off x="3084490" y="44056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83" name="Oval 57"/>
                  <p:cNvSpPr>
                    <a:spLocks noChangeArrowheads="1"/>
                  </p:cNvSpPr>
                  <p:nvPr/>
                </p:nvSpPr>
                <p:spPr bwMode="auto">
                  <a:xfrm>
                    <a:off x="3694090" y="44056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84" name="Oval 58"/>
                  <p:cNvSpPr>
                    <a:spLocks noChangeArrowheads="1"/>
                  </p:cNvSpPr>
                  <p:nvPr/>
                </p:nvSpPr>
                <p:spPr bwMode="auto">
                  <a:xfrm>
                    <a:off x="1865290" y="50152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85" name="Oval 59"/>
                  <p:cNvSpPr>
                    <a:spLocks noChangeArrowheads="1"/>
                  </p:cNvSpPr>
                  <p:nvPr/>
                </p:nvSpPr>
                <p:spPr bwMode="auto">
                  <a:xfrm>
                    <a:off x="2474890" y="50152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86" name="Oval 60"/>
                  <p:cNvSpPr>
                    <a:spLocks noChangeArrowheads="1"/>
                  </p:cNvSpPr>
                  <p:nvPr/>
                </p:nvSpPr>
                <p:spPr bwMode="auto">
                  <a:xfrm>
                    <a:off x="3084490" y="50152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87" name="Oval 61"/>
                  <p:cNvSpPr>
                    <a:spLocks noChangeArrowheads="1"/>
                  </p:cNvSpPr>
                  <p:nvPr/>
                </p:nvSpPr>
                <p:spPr bwMode="auto">
                  <a:xfrm>
                    <a:off x="3694090" y="50152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88" name="Oval 63"/>
                  <p:cNvSpPr>
                    <a:spLocks noChangeArrowheads="1"/>
                  </p:cNvSpPr>
                  <p:nvPr/>
                </p:nvSpPr>
                <p:spPr bwMode="auto">
                  <a:xfrm>
                    <a:off x="2017690" y="38722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89" name="Oval 64"/>
                  <p:cNvSpPr>
                    <a:spLocks noChangeArrowheads="1"/>
                  </p:cNvSpPr>
                  <p:nvPr/>
                </p:nvSpPr>
                <p:spPr bwMode="auto">
                  <a:xfrm>
                    <a:off x="2627290" y="38722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90" name="Oval 65"/>
                  <p:cNvSpPr>
                    <a:spLocks noChangeArrowheads="1"/>
                  </p:cNvSpPr>
                  <p:nvPr/>
                </p:nvSpPr>
                <p:spPr bwMode="auto">
                  <a:xfrm>
                    <a:off x="3236890" y="38722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91" name="Oval 66"/>
                  <p:cNvSpPr>
                    <a:spLocks noChangeArrowheads="1"/>
                  </p:cNvSpPr>
                  <p:nvPr/>
                </p:nvSpPr>
                <p:spPr bwMode="auto">
                  <a:xfrm>
                    <a:off x="3846490" y="38722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92" name="Oval 67"/>
                  <p:cNvSpPr>
                    <a:spLocks noChangeArrowheads="1"/>
                  </p:cNvSpPr>
                  <p:nvPr/>
                </p:nvSpPr>
                <p:spPr bwMode="auto">
                  <a:xfrm>
                    <a:off x="2017690" y="44818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93" name="Oval 68"/>
                  <p:cNvSpPr>
                    <a:spLocks noChangeArrowheads="1"/>
                  </p:cNvSpPr>
                  <p:nvPr/>
                </p:nvSpPr>
                <p:spPr bwMode="auto">
                  <a:xfrm>
                    <a:off x="2627290" y="44818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94" name="Oval 69"/>
                  <p:cNvSpPr>
                    <a:spLocks noChangeArrowheads="1"/>
                  </p:cNvSpPr>
                  <p:nvPr/>
                </p:nvSpPr>
                <p:spPr bwMode="auto">
                  <a:xfrm>
                    <a:off x="3236890" y="44818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95" name="Oval 70"/>
                  <p:cNvSpPr>
                    <a:spLocks noChangeArrowheads="1"/>
                  </p:cNvSpPr>
                  <p:nvPr/>
                </p:nvSpPr>
                <p:spPr bwMode="auto">
                  <a:xfrm>
                    <a:off x="3846490" y="44818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96" name="Oval 71"/>
                  <p:cNvSpPr>
                    <a:spLocks noChangeArrowheads="1"/>
                  </p:cNvSpPr>
                  <p:nvPr/>
                </p:nvSpPr>
                <p:spPr bwMode="auto">
                  <a:xfrm>
                    <a:off x="2017690" y="50914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97" name="Oval 72"/>
                  <p:cNvSpPr>
                    <a:spLocks noChangeArrowheads="1"/>
                  </p:cNvSpPr>
                  <p:nvPr/>
                </p:nvSpPr>
                <p:spPr bwMode="auto">
                  <a:xfrm>
                    <a:off x="2627290" y="50914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98" name="Oval 73"/>
                  <p:cNvSpPr>
                    <a:spLocks noChangeArrowheads="1"/>
                  </p:cNvSpPr>
                  <p:nvPr/>
                </p:nvSpPr>
                <p:spPr bwMode="auto">
                  <a:xfrm>
                    <a:off x="3236890" y="50914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99" name="Oval 74"/>
                  <p:cNvSpPr>
                    <a:spLocks noChangeArrowheads="1"/>
                  </p:cNvSpPr>
                  <p:nvPr/>
                </p:nvSpPr>
                <p:spPr bwMode="auto">
                  <a:xfrm>
                    <a:off x="3846490" y="50914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00" name="Oval 76"/>
                  <p:cNvSpPr>
                    <a:spLocks noChangeArrowheads="1"/>
                  </p:cNvSpPr>
                  <p:nvPr/>
                </p:nvSpPr>
                <p:spPr bwMode="auto">
                  <a:xfrm>
                    <a:off x="2017690" y="37198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01" name="Oval 77"/>
                  <p:cNvSpPr>
                    <a:spLocks noChangeArrowheads="1"/>
                  </p:cNvSpPr>
                  <p:nvPr/>
                </p:nvSpPr>
                <p:spPr bwMode="auto">
                  <a:xfrm>
                    <a:off x="2627290" y="37198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02" name="Oval 78"/>
                  <p:cNvSpPr>
                    <a:spLocks noChangeArrowheads="1"/>
                  </p:cNvSpPr>
                  <p:nvPr/>
                </p:nvSpPr>
                <p:spPr bwMode="auto">
                  <a:xfrm>
                    <a:off x="3236890" y="37198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03" name="Oval 79"/>
                  <p:cNvSpPr>
                    <a:spLocks noChangeArrowheads="1"/>
                  </p:cNvSpPr>
                  <p:nvPr/>
                </p:nvSpPr>
                <p:spPr bwMode="auto">
                  <a:xfrm>
                    <a:off x="3846490" y="37198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04" name="Oval 80"/>
                  <p:cNvSpPr>
                    <a:spLocks noChangeArrowheads="1"/>
                  </p:cNvSpPr>
                  <p:nvPr/>
                </p:nvSpPr>
                <p:spPr bwMode="auto">
                  <a:xfrm>
                    <a:off x="2017690" y="43294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05" name="Oval 81"/>
                  <p:cNvSpPr>
                    <a:spLocks noChangeArrowheads="1"/>
                  </p:cNvSpPr>
                  <p:nvPr/>
                </p:nvSpPr>
                <p:spPr bwMode="auto">
                  <a:xfrm>
                    <a:off x="2627290" y="43294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06" name="Oval 82"/>
                  <p:cNvSpPr>
                    <a:spLocks noChangeArrowheads="1"/>
                  </p:cNvSpPr>
                  <p:nvPr/>
                </p:nvSpPr>
                <p:spPr bwMode="auto">
                  <a:xfrm>
                    <a:off x="3236890" y="43294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07" name="Oval 83"/>
                  <p:cNvSpPr>
                    <a:spLocks noChangeArrowheads="1"/>
                  </p:cNvSpPr>
                  <p:nvPr/>
                </p:nvSpPr>
                <p:spPr bwMode="auto">
                  <a:xfrm>
                    <a:off x="3846490" y="43294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08" name="Oval 84"/>
                  <p:cNvSpPr>
                    <a:spLocks noChangeArrowheads="1"/>
                  </p:cNvSpPr>
                  <p:nvPr/>
                </p:nvSpPr>
                <p:spPr bwMode="auto">
                  <a:xfrm>
                    <a:off x="2017690" y="49390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09" name="Oval 85"/>
                  <p:cNvSpPr>
                    <a:spLocks noChangeArrowheads="1"/>
                  </p:cNvSpPr>
                  <p:nvPr/>
                </p:nvSpPr>
                <p:spPr bwMode="auto">
                  <a:xfrm>
                    <a:off x="2627290" y="49390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10" name="Oval 86"/>
                  <p:cNvSpPr>
                    <a:spLocks noChangeArrowheads="1"/>
                  </p:cNvSpPr>
                  <p:nvPr/>
                </p:nvSpPr>
                <p:spPr bwMode="auto">
                  <a:xfrm>
                    <a:off x="3236890" y="49390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411" name="Oval 87"/>
                  <p:cNvSpPr>
                    <a:spLocks noChangeArrowheads="1"/>
                  </p:cNvSpPr>
                  <p:nvPr/>
                </p:nvSpPr>
                <p:spPr bwMode="auto">
                  <a:xfrm>
                    <a:off x="3846490" y="49390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54305" name="Group 60"/>
                <p:cNvGrpSpPr>
                  <a:grpSpLocks/>
                </p:cNvGrpSpPr>
                <p:nvPr/>
              </p:nvGrpSpPr>
              <p:grpSpPr bwMode="auto">
                <a:xfrm>
                  <a:off x="3794971" y="3681211"/>
                  <a:ext cx="2133600" cy="1524000"/>
                  <a:chOff x="1865290" y="3719848"/>
                  <a:chExt cx="2133600" cy="1524000"/>
                </a:xfrm>
              </p:grpSpPr>
              <p:sp>
                <p:nvSpPr>
                  <p:cNvPr id="54340" name="Oval 50"/>
                  <p:cNvSpPr>
                    <a:spLocks noChangeArrowheads="1"/>
                  </p:cNvSpPr>
                  <p:nvPr/>
                </p:nvSpPr>
                <p:spPr bwMode="auto">
                  <a:xfrm>
                    <a:off x="1865290" y="37960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41" name="Oval 51"/>
                  <p:cNvSpPr>
                    <a:spLocks noChangeArrowheads="1"/>
                  </p:cNvSpPr>
                  <p:nvPr/>
                </p:nvSpPr>
                <p:spPr bwMode="auto">
                  <a:xfrm>
                    <a:off x="2474890" y="37960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42" name="Oval 52"/>
                  <p:cNvSpPr>
                    <a:spLocks noChangeArrowheads="1"/>
                  </p:cNvSpPr>
                  <p:nvPr/>
                </p:nvSpPr>
                <p:spPr bwMode="auto">
                  <a:xfrm>
                    <a:off x="3084490" y="37960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43" name="Oval 53"/>
                  <p:cNvSpPr>
                    <a:spLocks noChangeArrowheads="1"/>
                  </p:cNvSpPr>
                  <p:nvPr/>
                </p:nvSpPr>
                <p:spPr bwMode="auto">
                  <a:xfrm>
                    <a:off x="3694090" y="37960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44" name="Oval 54"/>
                  <p:cNvSpPr>
                    <a:spLocks noChangeArrowheads="1"/>
                  </p:cNvSpPr>
                  <p:nvPr/>
                </p:nvSpPr>
                <p:spPr bwMode="auto">
                  <a:xfrm>
                    <a:off x="1865290" y="44056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45" name="Oval 55"/>
                  <p:cNvSpPr>
                    <a:spLocks noChangeArrowheads="1"/>
                  </p:cNvSpPr>
                  <p:nvPr/>
                </p:nvSpPr>
                <p:spPr bwMode="auto">
                  <a:xfrm>
                    <a:off x="2474890" y="44056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46" name="Oval 56"/>
                  <p:cNvSpPr>
                    <a:spLocks noChangeArrowheads="1"/>
                  </p:cNvSpPr>
                  <p:nvPr/>
                </p:nvSpPr>
                <p:spPr bwMode="auto">
                  <a:xfrm>
                    <a:off x="3084490" y="44056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47" name="Oval 57"/>
                  <p:cNvSpPr>
                    <a:spLocks noChangeArrowheads="1"/>
                  </p:cNvSpPr>
                  <p:nvPr/>
                </p:nvSpPr>
                <p:spPr bwMode="auto">
                  <a:xfrm>
                    <a:off x="3694090" y="44056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48" name="Oval 58"/>
                  <p:cNvSpPr>
                    <a:spLocks noChangeArrowheads="1"/>
                  </p:cNvSpPr>
                  <p:nvPr/>
                </p:nvSpPr>
                <p:spPr bwMode="auto">
                  <a:xfrm>
                    <a:off x="1865290" y="50152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49" name="Oval 59"/>
                  <p:cNvSpPr>
                    <a:spLocks noChangeArrowheads="1"/>
                  </p:cNvSpPr>
                  <p:nvPr/>
                </p:nvSpPr>
                <p:spPr bwMode="auto">
                  <a:xfrm>
                    <a:off x="2474890" y="50152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50" name="Oval 60"/>
                  <p:cNvSpPr>
                    <a:spLocks noChangeArrowheads="1"/>
                  </p:cNvSpPr>
                  <p:nvPr/>
                </p:nvSpPr>
                <p:spPr bwMode="auto">
                  <a:xfrm>
                    <a:off x="3084490" y="50152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51" name="Oval 61"/>
                  <p:cNvSpPr>
                    <a:spLocks noChangeArrowheads="1"/>
                  </p:cNvSpPr>
                  <p:nvPr/>
                </p:nvSpPr>
                <p:spPr bwMode="auto">
                  <a:xfrm>
                    <a:off x="3694090" y="50152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52" name="Oval 63"/>
                  <p:cNvSpPr>
                    <a:spLocks noChangeArrowheads="1"/>
                  </p:cNvSpPr>
                  <p:nvPr/>
                </p:nvSpPr>
                <p:spPr bwMode="auto">
                  <a:xfrm>
                    <a:off x="2017690" y="38722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53" name="Oval 64"/>
                  <p:cNvSpPr>
                    <a:spLocks noChangeArrowheads="1"/>
                  </p:cNvSpPr>
                  <p:nvPr/>
                </p:nvSpPr>
                <p:spPr bwMode="auto">
                  <a:xfrm>
                    <a:off x="2627290" y="38722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54" name="Oval 65"/>
                  <p:cNvSpPr>
                    <a:spLocks noChangeArrowheads="1"/>
                  </p:cNvSpPr>
                  <p:nvPr/>
                </p:nvSpPr>
                <p:spPr bwMode="auto">
                  <a:xfrm>
                    <a:off x="3236890" y="38722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55" name="Oval 66"/>
                  <p:cNvSpPr>
                    <a:spLocks noChangeArrowheads="1"/>
                  </p:cNvSpPr>
                  <p:nvPr/>
                </p:nvSpPr>
                <p:spPr bwMode="auto">
                  <a:xfrm>
                    <a:off x="3846490" y="38722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56" name="Oval 67"/>
                  <p:cNvSpPr>
                    <a:spLocks noChangeArrowheads="1"/>
                  </p:cNvSpPr>
                  <p:nvPr/>
                </p:nvSpPr>
                <p:spPr bwMode="auto">
                  <a:xfrm>
                    <a:off x="2017690" y="44818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57" name="Oval 68"/>
                  <p:cNvSpPr>
                    <a:spLocks noChangeArrowheads="1"/>
                  </p:cNvSpPr>
                  <p:nvPr/>
                </p:nvSpPr>
                <p:spPr bwMode="auto">
                  <a:xfrm>
                    <a:off x="2627290" y="44818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58" name="Oval 69"/>
                  <p:cNvSpPr>
                    <a:spLocks noChangeArrowheads="1"/>
                  </p:cNvSpPr>
                  <p:nvPr/>
                </p:nvSpPr>
                <p:spPr bwMode="auto">
                  <a:xfrm>
                    <a:off x="3236890" y="44818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59" name="Oval 70"/>
                  <p:cNvSpPr>
                    <a:spLocks noChangeArrowheads="1"/>
                  </p:cNvSpPr>
                  <p:nvPr/>
                </p:nvSpPr>
                <p:spPr bwMode="auto">
                  <a:xfrm>
                    <a:off x="3846490" y="44818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60" name="Oval 71"/>
                  <p:cNvSpPr>
                    <a:spLocks noChangeArrowheads="1"/>
                  </p:cNvSpPr>
                  <p:nvPr/>
                </p:nvSpPr>
                <p:spPr bwMode="auto">
                  <a:xfrm>
                    <a:off x="2017690" y="50914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61" name="Oval 72"/>
                  <p:cNvSpPr>
                    <a:spLocks noChangeArrowheads="1"/>
                  </p:cNvSpPr>
                  <p:nvPr/>
                </p:nvSpPr>
                <p:spPr bwMode="auto">
                  <a:xfrm>
                    <a:off x="2627290" y="50914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62" name="Oval 73"/>
                  <p:cNvSpPr>
                    <a:spLocks noChangeArrowheads="1"/>
                  </p:cNvSpPr>
                  <p:nvPr/>
                </p:nvSpPr>
                <p:spPr bwMode="auto">
                  <a:xfrm>
                    <a:off x="3236890" y="50914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63" name="Oval 74"/>
                  <p:cNvSpPr>
                    <a:spLocks noChangeArrowheads="1"/>
                  </p:cNvSpPr>
                  <p:nvPr/>
                </p:nvSpPr>
                <p:spPr bwMode="auto">
                  <a:xfrm>
                    <a:off x="3846490" y="50914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64" name="Oval 76"/>
                  <p:cNvSpPr>
                    <a:spLocks noChangeArrowheads="1"/>
                  </p:cNvSpPr>
                  <p:nvPr/>
                </p:nvSpPr>
                <p:spPr bwMode="auto">
                  <a:xfrm>
                    <a:off x="2017690" y="37198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65" name="Oval 77"/>
                  <p:cNvSpPr>
                    <a:spLocks noChangeArrowheads="1"/>
                  </p:cNvSpPr>
                  <p:nvPr/>
                </p:nvSpPr>
                <p:spPr bwMode="auto">
                  <a:xfrm>
                    <a:off x="2627290" y="37198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66" name="Oval 78"/>
                  <p:cNvSpPr>
                    <a:spLocks noChangeArrowheads="1"/>
                  </p:cNvSpPr>
                  <p:nvPr/>
                </p:nvSpPr>
                <p:spPr bwMode="auto">
                  <a:xfrm>
                    <a:off x="3236890" y="37198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67" name="Oval 79"/>
                  <p:cNvSpPr>
                    <a:spLocks noChangeArrowheads="1"/>
                  </p:cNvSpPr>
                  <p:nvPr/>
                </p:nvSpPr>
                <p:spPr bwMode="auto">
                  <a:xfrm>
                    <a:off x="3846490" y="37198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68" name="Oval 80"/>
                  <p:cNvSpPr>
                    <a:spLocks noChangeArrowheads="1"/>
                  </p:cNvSpPr>
                  <p:nvPr/>
                </p:nvSpPr>
                <p:spPr bwMode="auto">
                  <a:xfrm>
                    <a:off x="2017690" y="43294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69" name="Oval 81"/>
                  <p:cNvSpPr>
                    <a:spLocks noChangeArrowheads="1"/>
                  </p:cNvSpPr>
                  <p:nvPr/>
                </p:nvSpPr>
                <p:spPr bwMode="auto">
                  <a:xfrm>
                    <a:off x="2627290" y="43294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70" name="Oval 82"/>
                  <p:cNvSpPr>
                    <a:spLocks noChangeArrowheads="1"/>
                  </p:cNvSpPr>
                  <p:nvPr/>
                </p:nvSpPr>
                <p:spPr bwMode="auto">
                  <a:xfrm>
                    <a:off x="3236890" y="43294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71" name="Oval 83"/>
                  <p:cNvSpPr>
                    <a:spLocks noChangeArrowheads="1"/>
                  </p:cNvSpPr>
                  <p:nvPr/>
                </p:nvSpPr>
                <p:spPr bwMode="auto">
                  <a:xfrm>
                    <a:off x="3846490" y="43294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72" name="Oval 84"/>
                  <p:cNvSpPr>
                    <a:spLocks noChangeArrowheads="1"/>
                  </p:cNvSpPr>
                  <p:nvPr/>
                </p:nvSpPr>
                <p:spPr bwMode="auto">
                  <a:xfrm>
                    <a:off x="2017690" y="49390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73" name="Oval 85"/>
                  <p:cNvSpPr>
                    <a:spLocks noChangeArrowheads="1"/>
                  </p:cNvSpPr>
                  <p:nvPr/>
                </p:nvSpPr>
                <p:spPr bwMode="auto">
                  <a:xfrm>
                    <a:off x="2627290" y="49390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74" name="Oval 86"/>
                  <p:cNvSpPr>
                    <a:spLocks noChangeArrowheads="1"/>
                  </p:cNvSpPr>
                  <p:nvPr/>
                </p:nvSpPr>
                <p:spPr bwMode="auto">
                  <a:xfrm>
                    <a:off x="3236890" y="49390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75" name="Oval 87"/>
                  <p:cNvSpPr>
                    <a:spLocks noChangeArrowheads="1"/>
                  </p:cNvSpPr>
                  <p:nvPr/>
                </p:nvSpPr>
                <p:spPr bwMode="auto">
                  <a:xfrm>
                    <a:off x="3846490" y="49390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54306" name="Group 97"/>
                <p:cNvGrpSpPr>
                  <a:grpSpLocks/>
                </p:cNvGrpSpPr>
                <p:nvPr/>
              </p:nvGrpSpPr>
              <p:grpSpPr bwMode="auto">
                <a:xfrm>
                  <a:off x="6226934" y="3681211"/>
                  <a:ext cx="2133600" cy="1524000"/>
                  <a:chOff x="1865290" y="3719848"/>
                  <a:chExt cx="2133600" cy="1524000"/>
                </a:xfrm>
              </p:grpSpPr>
              <p:sp>
                <p:nvSpPr>
                  <p:cNvPr id="54307" name="Oval 50"/>
                  <p:cNvSpPr>
                    <a:spLocks noChangeArrowheads="1"/>
                  </p:cNvSpPr>
                  <p:nvPr/>
                </p:nvSpPr>
                <p:spPr bwMode="auto">
                  <a:xfrm>
                    <a:off x="1865290" y="37960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08" name="Oval 51"/>
                  <p:cNvSpPr>
                    <a:spLocks noChangeArrowheads="1"/>
                  </p:cNvSpPr>
                  <p:nvPr/>
                </p:nvSpPr>
                <p:spPr bwMode="auto">
                  <a:xfrm>
                    <a:off x="2474890" y="37960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09" name="Oval 53"/>
                  <p:cNvSpPr>
                    <a:spLocks noChangeArrowheads="1"/>
                  </p:cNvSpPr>
                  <p:nvPr/>
                </p:nvSpPr>
                <p:spPr bwMode="auto">
                  <a:xfrm>
                    <a:off x="3694090" y="37960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10" name="Oval 54"/>
                  <p:cNvSpPr>
                    <a:spLocks noChangeArrowheads="1"/>
                  </p:cNvSpPr>
                  <p:nvPr/>
                </p:nvSpPr>
                <p:spPr bwMode="auto">
                  <a:xfrm>
                    <a:off x="1865290" y="44056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11" name="Oval 55"/>
                  <p:cNvSpPr>
                    <a:spLocks noChangeArrowheads="1"/>
                  </p:cNvSpPr>
                  <p:nvPr/>
                </p:nvSpPr>
                <p:spPr bwMode="auto">
                  <a:xfrm>
                    <a:off x="2474890" y="44056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12" name="Oval 56"/>
                  <p:cNvSpPr>
                    <a:spLocks noChangeArrowheads="1"/>
                  </p:cNvSpPr>
                  <p:nvPr/>
                </p:nvSpPr>
                <p:spPr bwMode="auto">
                  <a:xfrm>
                    <a:off x="3084490" y="44056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13" name="Oval 57"/>
                  <p:cNvSpPr>
                    <a:spLocks noChangeArrowheads="1"/>
                  </p:cNvSpPr>
                  <p:nvPr/>
                </p:nvSpPr>
                <p:spPr bwMode="auto">
                  <a:xfrm>
                    <a:off x="3694090" y="44056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14" name="Oval 58"/>
                  <p:cNvSpPr>
                    <a:spLocks noChangeArrowheads="1"/>
                  </p:cNvSpPr>
                  <p:nvPr/>
                </p:nvSpPr>
                <p:spPr bwMode="auto">
                  <a:xfrm>
                    <a:off x="1865290" y="50152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15" name="Oval 59"/>
                  <p:cNvSpPr>
                    <a:spLocks noChangeArrowheads="1"/>
                  </p:cNvSpPr>
                  <p:nvPr/>
                </p:nvSpPr>
                <p:spPr bwMode="auto">
                  <a:xfrm>
                    <a:off x="2474890" y="50152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16" name="Oval 60"/>
                  <p:cNvSpPr>
                    <a:spLocks noChangeArrowheads="1"/>
                  </p:cNvSpPr>
                  <p:nvPr/>
                </p:nvSpPr>
                <p:spPr bwMode="auto">
                  <a:xfrm>
                    <a:off x="3084490" y="50152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17" name="Oval 61"/>
                  <p:cNvSpPr>
                    <a:spLocks noChangeArrowheads="1"/>
                  </p:cNvSpPr>
                  <p:nvPr/>
                </p:nvSpPr>
                <p:spPr bwMode="auto">
                  <a:xfrm>
                    <a:off x="3694090" y="5015248"/>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18" name="Oval 63"/>
                  <p:cNvSpPr>
                    <a:spLocks noChangeArrowheads="1"/>
                  </p:cNvSpPr>
                  <p:nvPr/>
                </p:nvSpPr>
                <p:spPr bwMode="auto">
                  <a:xfrm>
                    <a:off x="2017690" y="38722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19" name="Oval 64"/>
                  <p:cNvSpPr>
                    <a:spLocks noChangeArrowheads="1"/>
                  </p:cNvSpPr>
                  <p:nvPr/>
                </p:nvSpPr>
                <p:spPr bwMode="auto">
                  <a:xfrm>
                    <a:off x="2627290" y="38722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20" name="Oval 66"/>
                  <p:cNvSpPr>
                    <a:spLocks noChangeArrowheads="1"/>
                  </p:cNvSpPr>
                  <p:nvPr/>
                </p:nvSpPr>
                <p:spPr bwMode="auto">
                  <a:xfrm>
                    <a:off x="3846490" y="38722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21" name="Oval 67"/>
                  <p:cNvSpPr>
                    <a:spLocks noChangeArrowheads="1"/>
                  </p:cNvSpPr>
                  <p:nvPr/>
                </p:nvSpPr>
                <p:spPr bwMode="auto">
                  <a:xfrm>
                    <a:off x="2017690" y="44818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22" name="Oval 68"/>
                  <p:cNvSpPr>
                    <a:spLocks noChangeArrowheads="1"/>
                  </p:cNvSpPr>
                  <p:nvPr/>
                </p:nvSpPr>
                <p:spPr bwMode="auto">
                  <a:xfrm>
                    <a:off x="2627290" y="44818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23" name="Oval 69"/>
                  <p:cNvSpPr>
                    <a:spLocks noChangeArrowheads="1"/>
                  </p:cNvSpPr>
                  <p:nvPr/>
                </p:nvSpPr>
                <p:spPr bwMode="auto">
                  <a:xfrm>
                    <a:off x="3236890" y="44818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24" name="Oval 70"/>
                  <p:cNvSpPr>
                    <a:spLocks noChangeArrowheads="1"/>
                  </p:cNvSpPr>
                  <p:nvPr/>
                </p:nvSpPr>
                <p:spPr bwMode="auto">
                  <a:xfrm>
                    <a:off x="3846490" y="44818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25" name="Oval 71"/>
                  <p:cNvSpPr>
                    <a:spLocks noChangeArrowheads="1"/>
                  </p:cNvSpPr>
                  <p:nvPr/>
                </p:nvSpPr>
                <p:spPr bwMode="auto">
                  <a:xfrm>
                    <a:off x="2017690" y="50914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26" name="Oval 72"/>
                  <p:cNvSpPr>
                    <a:spLocks noChangeArrowheads="1"/>
                  </p:cNvSpPr>
                  <p:nvPr/>
                </p:nvSpPr>
                <p:spPr bwMode="auto">
                  <a:xfrm>
                    <a:off x="2627290" y="50914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27" name="Oval 73"/>
                  <p:cNvSpPr>
                    <a:spLocks noChangeArrowheads="1"/>
                  </p:cNvSpPr>
                  <p:nvPr/>
                </p:nvSpPr>
                <p:spPr bwMode="auto">
                  <a:xfrm>
                    <a:off x="3236890" y="50914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28" name="Oval 74"/>
                  <p:cNvSpPr>
                    <a:spLocks noChangeArrowheads="1"/>
                  </p:cNvSpPr>
                  <p:nvPr/>
                </p:nvSpPr>
                <p:spPr bwMode="auto">
                  <a:xfrm>
                    <a:off x="3846490" y="5091448"/>
                    <a:ext cx="152400" cy="152400"/>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29" name="Oval 76"/>
                  <p:cNvSpPr>
                    <a:spLocks noChangeArrowheads="1"/>
                  </p:cNvSpPr>
                  <p:nvPr/>
                </p:nvSpPr>
                <p:spPr bwMode="auto">
                  <a:xfrm>
                    <a:off x="2017690" y="37198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30" name="Oval 77"/>
                  <p:cNvSpPr>
                    <a:spLocks noChangeArrowheads="1"/>
                  </p:cNvSpPr>
                  <p:nvPr/>
                </p:nvSpPr>
                <p:spPr bwMode="auto">
                  <a:xfrm>
                    <a:off x="2627290" y="37198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31" name="Oval 79"/>
                  <p:cNvSpPr>
                    <a:spLocks noChangeArrowheads="1"/>
                  </p:cNvSpPr>
                  <p:nvPr/>
                </p:nvSpPr>
                <p:spPr bwMode="auto">
                  <a:xfrm>
                    <a:off x="3846490" y="37198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32" name="Oval 80"/>
                  <p:cNvSpPr>
                    <a:spLocks noChangeArrowheads="1"/>
                  </p:cNvSpPr>
                  <p:nvPr/>
                </p:nvSpPr>
                <p:spPr bwMode="auto">
                  <a:xfrm>
                    <a:off x="2017690" y="43294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33" name="Oval 81"/>
                  <p:cNvSpPr>
                    <a:spLocks noChangeArrowheads="1"/>
                  </p:cNvSpPr>
                  <p:nvPr/>
                </p:nvSpPr>
                <p:spPr bwMode="auto">
                  <a:xfrm>
                    <a:off x="2627290" y="43294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34" name="Oval 82"/>
                  <p:cNvSpPr>
                    <a:spLocks noChangeArrowheads="1"/>
                  </p:cNvSpPr>
                  <p:nvPr/>
                </p:nvSpPr>
                <p:spPr bwMode="auto">
                  <a:xfrm>
                    <a:off x="3236890" y="43294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35" name="Oval 83"/>
                  <p:cNvSpPr>
                    <a:spLocks noChangeArrowheads="1"/>
                  </p:cNvSpPr>
                  <p:nvPr/>
                </p:nvSpPr>
                <p:spPr bwMode="auto">
                  <a:xfrm>
                    <a:off x="3846490" y="43294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36" name="Oval 84"/>
                  <p:cNvSpPr>
                    <a:spLocks noChangeArrowheads="1"/>
                  </p:cNvSpPr>
                  <p:nvPr/>
                </p:nvSpPr>
                <p:spPr bwMode="auto">
                  <a:xfrm>
                    <a:off x="2017690" y="49390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37" name="Oval 85"/>
                  <p:cNvSpPr>
                    <a:spLocks noChangeArrowheads="1"/>
                  </p:cNvSpPr>
                  <p:nvPr/>
                </p:nvSpPr>
                <p:spPr bwMode="auto">
                  <a:xfrm>
                    <a:off x="2627290" y="49390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38" name="Oval 86"/>
                  <p:cNvSpPr>
                    <a:spLocks noChangeArrowheads="1"/>
                  </p:cNvSpPr>
                  <p:nvPr/>
                </p:nvSpPr>
                <p:spPr bwMode="auto">
                  <a:xfrm>
                    <a:off x="3236890" y="49390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339" name="Oval 87"/>
                  <p:cNvSpPr>
                    <a:spLocks noChangeArrowheads="1"/>
                  </p:cNvSpPr>
                  <p:nvPr/>
                </p:nvSpPr>
                <p:spPr bwMode="auto">
                  <a:xfrm>
                    <a:off x="3846490" y="4939048"/>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sp>
            <p:nvSpPr>
              <p:cNvPr id="163" name="Rectangle 162"/>
              <p:cNvSpPr/>
              <p:nvPr/>
            </p:nvSpPr>
            <p:spPr>
              <a:xfrm>
                <a:off x="7058140" y="3941706"/>
                <a:ext cx="553983" cy="914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2" name="Straight Connector 171"/>
              <p:cNvCxnSpPr/>
              <p:nvPr/>
            </p:nvCxnSpPr>
            <p:spPr>
              <a:xfrm>
                <a:off x="4454897" y="4541928"/>
                <a:ext cx="249213" cy="1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16200000" flipH="1">
                <a:off x="4252479" y="4846009"/>
                <a:ext cx="184195" cy="158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3839007" y="4541928"/>
                <a:ext cx="249213" cy="158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67" name="Freeform 166"/>
            <p:cNvSpPr/>
            <p:nvPr/>
          </p:nvSpPr>
          <p:spPr>
            <a:xfrm>
              <a:off x="6700988" y="3271617"/>
              <a:ext cx="730178" cy="1300480"/>
            </a:xfrm>
            <a:custGeom>
              <a:avLst/>
              <a:gdLst>
                <a:gd name="connsiteX0" fmla="*/ 279042 w 729803"/>
                <a:gd name="connsiteY0" fmla="*/ 0 h 1300766"/>
                <a:gd name="connsiteX1" fmla="*/ 60101 w 729803"/>
                <a:gd name="connsiteY1" fmla="*/ 463639 h 1300766"/>
                <a:gd name="connsiteX2" fmla="*/ 639651 w 729803"/>
                <a:gd name="connsiteY2" fmla="*/ 914400 h 1300766"/>
                <a:gd name="connsiteX3" fmla="*/ 601014 w 729803"/>
                <a:gd name="connsiteY3" fmla="*/ 1300766 h 1300766"/>
              </a:gdLst>
              <a:ahLst/>
              <a:cxnLst>
                <a:cxn ang="0">
                  <a:pos x="connsiteX0" y="connsiteY0"/>
                </a:cxn>
                <a:cxn ang="0">
                  <a:pos x="connsiteX1" y="connsiteY1"/>
                </a:cxn>
                <a:cxn ang="0">
                  <a:pos x="connsiteX2" y="connsiteY2"/>
                </a:cxn>
                <a:cxn ang="0">
                  <a:pos x="connsiteX3" y="connsiteY3"/>
                </a:cxn>
              </a:cxnLst>
              <a:rect l="l" t="t" r="r" b="b"/>
              <a:pathLst>
                <a:path w="729803" h="1300766">
                  <a:moveTo>
                    <a:pt x="279042" y="0"/>
                  </a:moveTo>
                  <a:cubicBezTo>
                    <a:pt x="139521" y="155619"/>
                    <a:pt x="0" y="311239"/>
                    <a:pt x="60101" y="463639"/>
                  </a:cubicBezTo>
                  <a:cubicBezTo>
                    <a:pt x="120202" y="616039"/>
                    <a:pt x="549499" y="774879"/>
                    <a:pt x="639651" y="914400"/>
                  </a:cubicBezTo>
                  <a:cubicBezTo>
                    <a:pt x="729803" y="1053921"/>
                    <a:pt x="665408" y="1177343"/>
                    <a:pt x="601014" y="1300766"/>
                  </a:cubicBezTo>
                </a:path>
              </a:pathLst>
            </a:cu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Inspiration from Nature</a:t>
            </a:r>
          </a:p>
        </p:txBody>
      </p:sp>
      <p:sp>
        <p:nvSpPr>
          <p:cNvPr id="55299" name="Content Placeholder 2"/>
          <p:cNvSpPr>
            <a:spLocks noGrp="1"/>
          </p:cNvSpPr>
          <p:nvPr>
            <p:ph idx="1"/>
          </p:nvPr>
        </p:nvSpPr>
        <p:spPr>
          <a:xfrm>
            <a:off x="457200" y="1085850"/>
            <a:ext cx="8229600" cy="4525963"/>
          </a:xfrm>
        </p:spPr>
        <p:txBody>
          <a:bodyPr/>
          <a:lstStyle/>
          <a:p>
            <a:pPr>
              <a:buFontTx/>
              <a:buNone/>
            </a:pPr>
            <a:r>
              <a:rPr lang="en-US" altLang="en-US" sz="2800" smtClean="0"/>
              <a:t>More complicated examples that show the power of self-assembly:</a:t>
            </a:r>
          </a:p>
          <a:p>
            <a:r>
              <a:rPr lang="en-US" altLang="en-US" sz="2800" b="1" smtClean="0"/>
              <a:t>DNA double helix</a:t>
            </a:r>
          </a:p>
          <a:p>
            <a:pPr lvl="1"/>
            <a:r>
              <a:rPr lang="en-US" altLang="en-US" sz="2400" smtClean="0"/>
              <a:t>Consists of 2 strands of DNA</a:t>
            </a:r>
          </a:p>
          <a:p>
            <a:pPr lvl="1"/>
            <a:r>
              <a:rPr lang="en-US" altLang="en-US" sz="2400" smtClean="0"/>
              <a:t>Each strand contains base pairs covalently bonded to a phosphate backbone</a:t>
            </a:r>
          </a:p>
          <a:p>
            <a:pPr lvl="1"/>
            <a:r>
              <a:rPr lang="en-US" altLang="en-US" sz="2400" smtClean="0"/>
              <a:t>The 2 strands are held together by hydrogen bonding between complementary base pairs</a:t>
            </a:r>
          </a:p>
          <a:p>
            <a:r>
              <a:rPr lang="en-US" altLang="en-US" sz="2800" b="1" smtClean="0"/>
              <a:t>Protein folding</a:t>
            </a:r>
          </a:p>
          <a:p>
            <a:pPr lvl="1"/>
            <a:r>
              <a:rPr lang="en-US" altLang="en-US" sz="2400" smtClean="0"/>
              <a:t>Proteins are polymers of amino acids</a:t>
            </a:r>
          </a:p>
          <a:p>
            <a:pPr lvl="1"/>
            <a:r>
              <a:rPr lang="en-US" altLang="en-US" sz="2400" smtClean="0"/>
              <a:t>They fold into intricate 3-D structures</a:t>
            </a:r>
          </a:p>
          <a:p>
            <a:pPr lvl="1"/>
            <a:r>
              <a:rPr lang="en-US" altLang="en-US" sz="2400" smtClean="0"/>
              <a:t>This is discussed on the following slides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Example: Self-Assembly in Nature</a:t>
            </a:r>
          </a:p>
        </p:txBody>
      </p:sp>
      <p:grpSp>
        <p:nvGrpSpPr>
          <p:cNvPr id="56323" name="Group 16"/>
          <p:cNvGrpSpPr>
            <a:grpSpLocks/>
          </p:cNvGrpSpPr>
          <p:nvPr/>
        </p:nvGrpSpPr>
        <p:grpSpPr bwMode="auto">
          <a:xfrm>
            <a:off x="1171575" y="1300163"/>
            <a:ext cx="6937375" cy="936625"/>
            <a:chOff x="1352282" y="1339402"/>
            <a:chExt cx="6937457" cy="935338"/>
          </a:xfrm>
        </p:grpSpPr>
        <p:sp>
          <p:nvSpPr>
            <p:cNvPr id="56330" name="TextBox 4"/>
            <p:cNvSpPr txBox="1">
              <a:spLocks noChangeArrowheads="1"/>
            </p:cNvSpPr>
            <p:nvPr/>
          </p:nvSpPr>
          <p:spPr bwMode="auto">
            <a:xfrm>
              <a:off x="1352282" y="1751520"/>
              <a:ext cx="942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DNA</a:t>
              </a:r>
            </a:p>
          </p:txBody>
        </p:sp>
        <p:sp>
          <p:nvSpPr>
            <p:cNvPr id="56331" name="TextBox 5"/>
            <p:cNvSpPr txBox="1">
              <a:spLocks noChangeArrowheads="1"/>
            </p:cNvSpPr>
            <p:nvPr/>
          </p:nvSpPr>
          <p:spPr bwMode="auto">
            <a:xfrm>
              <a:off x="4158810" y="1751520"/>
              <a:ext cx="942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RNA</a:t>
              </a:r>
            </a:p>
          </p:txBody>
        </p:sp>
        <p:sp>
          <p:nvSpPr>
            <p:cNvPr id="56332" name="TextBox 6"/>
            <p:cNvSpPr txBox="1">
              <a:spLocks noChangeArrowheads="1"/>
            </p:cNvSpPr>
            <p:nvPr/>
          </p:nvSpPr>
          <p:spPr bwMode="auto">
            <a:xfrm>
              <a:off x="6965337" y="1751520"/>
              <a:ext cx="1324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Protein</a:t>
              </a:r>
            </a:p>
          </p:txBody>
        </p:sp>
        <p:cxnSp>
          <p:nvCxnSpPr>
            <p:cNvPr id="9" name="Straight Arrow Connector 8"/>
            <p:cNvCxnSpPr/>
            <p:nvPr/>
          </p:nvCxnSpPr>
          <p:spPr>
            <a:xfrm flipV="1">
              <a:off x="2557209" y="2013162"/>
              <a:ext cx="1339866"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363942" y="2013162"/>
              <a:ext cx="1339866"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6335" name="TextBox 14"/>
            <p:cNvSpPr txBox="1">
              <a:spLocks noChangeArrowheads="1"/>
            </p:cNvSpPr>
            <p:nvPr/>
          </p:nvSpPr>
          <p:spPr bwMode="auto">
            <a:xfrm>
              <a:off x="5280341" y="1339402"/>
              <a:ext cx="1377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Translation</a:t>
              </a:r>
            </a:p>
            <a:p>
              <a:pPr algn="ctr" eaLnBrk="1" hangingPunct="1"/>
              <a:r>
                <a:rPr lang="en-US" altLang="en-US"/>
                <a:t>(Ribosome)</a:t>
              </a:r>
            </a:p>
          </p:txBody>
        </p:sp>
        <p:sp>
          <p:nvSpPr>
            <p:cNvPr id="56336" name="TextBox 15"/>
            <p:cNvSpPr txBox="1">
              <a:spLocks noChangeArrowheads="1"/>
            </p:cNvSpPr>
            <p:nvPr/>
          </p:nvSpPr>
          <p:spPr bwMode="auto">
            <a:xfrm>
              <a:off x="2431958" y="1607712"/>
              <a:ext cx="15097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Transcription</a:t>
              </a:r>
            </a:p>
          </p:txBody>
        </p:sp>
      </p:grpSp>
      <p:sp>
        <p:nvSpPr>
          <p:cNvPr id="56324" name="TextBox 17"/>
          <p:cNvSpPr txBox="1">
            <a:spLocks noChangeArrowheads="1"/>
          </p:cNvSpPr>
          <p:nvPr/>
        </p:nvSpPr>
        <p:spPr bwMode="auto">
          <a:xfrm>
            <a:off x="425450" y="2433638"/>
            <a:ext cx="82804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a:solidFill>
                  <a:schemeClr val="tx1"/>
                </a:solidFill>
                <a:latin typeface="Arial" panose="020B0604020202020204" pitchFamily="34" charset="0"/>
              </a:defRPr>
            </a:lvl1pPr>
            <a:lvl2pPr marL="822325" indent="-36512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a:t>DNA sequence is the code for protein synthesis</a:t>
            </a:r>
          </a:p>
          <a:p>
            <a:pPr eaLnBrk="1" hangingPunct="1">
              <a:buFont typeface="Arial" panose="020B0604020202020204" pitchFamily="34" charset="0"/>
              <a:buChar char="•"/>
            </a:pPr>
            <a:r>
              <a:rPr lang="en-US" altLang="en-US"/>
              <a:t>Codon: 3 adjacent base pairs of DNA that code for one amino acid in the resulting protein</a:t>
            </a:r>
          </a:p>
          <a:p>
            <a:pPr eaLnBrk="1" hangingPunct="1">
              <a:buFont typeface="Arial" panose="020B0604020202020204" pitchFamily="34" charset="0"/>
              <a:buChar char="•"/>
            </a:pPr>
            <a:r>
              <a:rPr lang="en-US" altLang="en-US">
                <a:solidFill>
                  <a:srgbClr val="FF0000"/>
                </a:solidFill>
              </a:rPr>
              <a:t>20 possible amino acids: each has a different side-chain</a:t>
            </a:r>
          </a:p>
          <a:p>
            <a:pPr eaLnBrk="1" hangingPunct="1">
              <a:buFont typeface="Arial" panose="020B0604020202020204" pitchFamily="34" charset="0"/>
              <a:buChar char="•"/>
            </a:pPr>
            <a:r>
              <a:rPr lang="en-US" altLang="en-US"/>
              <a:t>The side-chains have different chemical properties:</a:t>
            </a:r>
          </a:p>
          <a:p>
            <a:pPr lvl="1" eaLnBrk="1" hangingPunct="1">
              <a:buFont typeface="Wingdings" panose="05000000000000000000" pitchFamily="2" charset="2"/>
              <a:buChar char="ü"/>
            </a:pPr>
            <a:r>
              <a:rPr lang="en-US" altLang="en-US"/>
              <a:t>large vs. small size (vdW volume and surface area)</a:t>
            </a:r>
          </a:p>
          <a:p>
            <a:pPr lvl="1" eaLnBrk="1" hangingPunct="1">
              <a:buFont typeface="Wingdings" panose="05000000000000000000" pitchFamily="2" charset="2"/>
              <a:buChar char="ü"/>
            </a:pPr>
            <a:r>
              <a:rPr lang="en-US" altLang="en-US"/>
              <a:t>hyrdophobic vs. hydrophilic</a:t>
            </a:r>
          </a:p>
          <a:p>
            <a:pPr lvl="1" eaLnBrk="1" hangingPunct="1">
              <a:buFont typeface="Wingdings" panose="05000000000000000000" pitchFamily="2" charset="2"/>
              <a:buChar char="ü"/>
            </a:pPr>
            <a:r>
              <a:rPr lang="en-US" altLang="en-US"/>
              <a:t>acidic vs. basic</a:t>
            </a:r>
          </a:p>
          <a:p>
            <a:pPr lvl="1" eaLnBrk="1" hangingPunct="1">
              <a:buFont typeface="Wingdings" panose="05000000000000000000" pitchFamily="2" charset="2"/>
              <a:buChar char="ü"/>
            </a:pPr>
            <a:r>
              <a:rPr lang="en-US" altLang="en-US"/>
              <a:t>hydrogen bond donors/acceptors</a:t>
            </a:r>
          </a:p>
          <a:p>
            <a:pPr lvl="1" eaLnBrk="1" hangingPunct="1">
              <a:buFont typeface="Wingdings" panose="05000000000000000000" pitchFamily="2" charset="2"/>
              <a:buChar char="ü"/>
            </a:pPr>
            <a:r>
              <a:rPr lang="en-US" altLang="en-US"/>
              <a:t>ability to form disulfide bonds (Cysteine: R-SH + HS-R </a:t>
            </a:r>
            <a:r>
              <a:rPr lang="en-US" altLang="en-US">
                <a:sym typeface="Wingdings" panose="05000000000000000000" pitchFamily="2" charset="2"/>
              </a:rPr>
              <a:t> R-</a:t>
            </a:r>
            <a:r>
              <a:rPr lang="en-US" altLang="en-US"/>
              <a:t>S-S-R)</a:t>
            </a:r>
          </a:p>
          <a:p>
            <a:pPr lvl="1" eaLnBrk="1" hangingPunct="1">
              <a:buFont typeface="Wingdings" panose="05000000000000000000" pitchFamily="2" charset="2"/>
              <a:buChar char="ü"/>
            </a:pPr>
            <a:r>
              <a:rPr lang="en-US" altLang="en-US"/>
              <a:t>ability to coordinate to metal atoms</a:t>
            </a:r>
          </a:p>
          <a:p>
            <a:pPr eaLnBrk="1" hangingPunct="1">
              <a:buFont typeface="Arial" panose="020B0604020202020204" pitchFamily="34" charset="0"/>
              <a:buChar char="•"/>
            </a:pPr>
            <a:r>
              <a:rPr lang="en-US" altLang="en-US"/>
              <a:t>Side-chains help guide the protein to fold into a particular structure</a:t>
            </a:r>
          </a:p>
          <a:p>
            <a:pPr eaLnBrk="1" hangingPunct="1">
              <a:buFont typeface="Arial" panose="020B0604020202020204" pitchFamily="34" charset="0"/>
              <a:buChar char="•"/>
            </a:pPr>
            <a:r>
              <a:rPr lang="en-US" altLang="en-US">
                <a:solidFill>
                  <a:srgbClr val="FF0000"/>
                </a:solidFill>
              </a:rPr>
              <a:t>Proteins must be folded properly in order to perform their functions</a:t>
            </a:r>
          </a:p>
          <a:p>
            <a:pPr eaLnBrk="1" hangingPunct="1">
              <a:buFont typeface="Arial" panose="020B0604020202020204" pitchFamily="34" charset="0"/>
              <a:buChar char="•"/>
            </a:pPr>
            <a:r>
              <a:rPr lang="en-US" altLang="en-US">
                <a:solidFill>
                  <a:srgbClr val="FF0000"/>
                </a:solidFill>
              </a:rPr>
              <a:t>Some diseases arise from mis-folded proteins</a:t>
            </a:r>
          </a:p>
        </p:txBody>
      </p:sp>
      <p:grpSp>
        <p:nvGrpSpPr>
          <p:cNvPr id="56325" name="Group 24"/>
          <p:cNvGrpSpPr>
            <a:grpSpLocks/>
          </p:cNvGrpSpPr>
          <p:nvPr/>
        </p:nvGrpSpPr>
        <p:grpSpPr bwMode="auto">
          <a:xfrm>
            <a:off x="6757988" y="3141663"/>
            <a:ext cx="2257425" cy="1803400"/>
            <a:chOff x="6513469" y="3142444"/>
            <a:chExt cx="2257044" cy="1802687"/>
          </a:xfrm>
        </p:grpSpPr>
        <p:sp>
          <p:nvSpPr>
            <p:cNvPr id="56327" name="TextBox 19"/>
            <p:cNvSpPr txBox="1">
              <a:spLocks noChangeArrowheads="1"/>
            </p:cNvSpPr>
            <p:nvPr/>
          </p:nvSpPr>
          <p:spPr bwMode="auto">
            <a:xfrm>
              <a:off x="7699386" y="3142444"/>
              <a:ext cx="10711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Side-Chain</a:t>
              </a:r>
            </a:p>
          </p:txBody>
        </p:sp>
        <p:cxnSp>
          <p:nvCxnSpPr>
            <p:cNvPr id="22" name="Straight Arrow Connector 21"/>
            <p:cNvCxnSpPr>
              <a:stCxn id="56327" idx="2"/>
            </p:cNvCxnSpPr>
            <p:nvPr/>
          </p:nvCxnSpPr>
          <p:spPr>
            <a:xfrm rot="5400000">
              <a:off x="7852328" y="3325670"/>
              <a:ext cx="258660" cy="507914"/>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56329" name="Picture 22" descr="Amino Acid.tif"/>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3469" y="3627162"/>
              <a:ext cx="1780526" cy="131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6" name="TextBox 15"/>
          <p:cNvSpPr txBox="1">
            <a:spLocks noChangeArrowheads="1"/>
          </p:cNvSpPr>
          <p:nvPr/>
        </p:nvSpPr>
        <p:spPr bwMode="auto">
          <a:xfrm>
            <a:off x="200025" y="1190625"/>
            <a:ext cx="2017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solidFill>
                  <a:srgbClr val="FF0000"/>
                </a:solidFill>
              </a:rPr>
              <a:t>Data storage on the molecular level</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Example: Self-Assembly in Nature</a:t>
            </a:r>
          </a:p>
        </p:txBody>
      </p:sp>
      <p:sp>
        <p:nvSpPr>
          <p:cNvPr id="57347" name="TextBox 3"/>
          <p:cNvSpPr txBox="1">
            <a:spLocks noChangeArrowheads="1"/>
          </p:cNvSpPr>
          <p:nvPr/>
        </p:nvSpPr>
        <p:spPr bwMode="auto">
          <a:xfrm>
            <a:off x="482600" y="1281113"/>
            <a:ext cx="394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u="sng"/>
              <a:t>The terminology of protein folding</a:t>
            </a:r>
          </a:p>
        </p:txBody>
      </p:sp>
      <p:sp>
        <p:nvSpPr>
          <p:cNvPr id="57348" name="TextBox 4"/>
          <p:cNvSpPr txBox="1">
            <a:spLocks noChangeArrowheads="1"/>
          </p:cNvSpPr>
          <p:nvPr/>
        </p:nvSpPr>
        <p:spPr bwMode="auto">
          <a:xfrm>
            <a:off x="482600" y="1784350"/>
            <a:ext cx="4919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Primary Structure: </a:t>
            </a:r>
            <a:r>
              <a:rPr lang="en-US" altLang="en-US"/>
              <a:t>The order of amino acids that make up the protein. They are attached, via covalent bonds, into a polymer chain</a:t>
            </a:r>
          </a:p>
        </p:txBody>
      </p:sp>
      <p:sp>
        <p:nvSpPr>
          <p:cNvPr id="57349" name="TextBox 5"/>
          <p:cNvSpPr txBox="1">
            <a:spLocks noChangeArrowheads="1"/>
          </p:cNvSpPr>
          <p:nvPr/>
        </p:nvSpPr>
        <p:spPr bwMode="auto">
          <a:xfrm>
            <a:off x="482600" y="2716213"/>
            <a:ext cx="4572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Secondary Structure: </a:t>
            </a:r>
            <a:r>
              <a:rPr lang="en-US" altLang="en-US"/>
              <a:t>Folding of the backbone chain of the protein into sheet-like or helical structures. This occurs to satisfy the </a:t>
            </a:r>
            <a:r>
              <a:rPr lang="en-US" altLang="en-US">
                <a:solidFill>
                  <a:srgbClr val="FF0000"/>
                </a:solidFill>
              </a:rPr>
              <a:t>hydrogen bonding</a:t>
            </a:r>
            <a:r>
              <a:rPr lang="en-US" altLang="en-US"/>
              <a:t> capabilities of the back bone amide linkages</a:t>
            </a:r>
          </a:p>
        </p:txBody>
      </p:sp>
      <p:sp>
        <p:nvSpPr>
          <p:cNvPr id="57350" name="TextBox 6"/>
          <p:cNvSpPr txBox="1">
            <a:spLocks noChangeArrowheads="1"/>
          </p:cNvSpPr>
          <p:nvPr/>
        </p:nvSpPr>
        <p:spPr bwMode="auto">
          <a:xfrm>
            <a:off x="482600" y="4230688"/>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Tertiary Structure: </a:t>
            </a:r>
            <a:r>
              <a:rPr lang="en-US" altLang="en-US"/>
              <a:t>Packing together of secondary structure elements to form a functional protein. </a:t>
            </a:r>
            <a:r>
              <a:rPr lang="en-US" altLang="en-US">
                <a:solidFill>
                  <a:srgbClr val="FF0000"/>
                </a:solidFill>
              </a:rPr>
              <a:t>Hydrophobic</a:t>
            </a:r>
            <a:r>
              <a:rPr lang="en-US" altLang="en-US"/>
              <a:t> side-chains generally pack to the inside of the protein, while </a:t>
            </a:r>
            <a:r>
              <a:rPr lang="en-US" altLang="en-US">
                <a:solidFill>
                  <a:srgbClr val="FF0000"/>
                </a:solidFill>
              </a:rPr>
              <a:t>hydrophilic</a:t>
            </a:r>
            <a:r>
              <a:rPr lang="en-US" altLang="en-US"/>
              <a:t> side-chains remain on the solvent-exposed surface of the protein. The solvent here is water</a:t>
            </a:r>
          </a:p>
        </p:txBody>
      </p:sp>
      <p:grpSp>
        <p:nvGrpSpPr>
          <p:cNvPr id="57351" name="Group 18"/>
          <p:cNvGrpSpPr>
            <a:grpSpLocks/>
          </p:cNvGrpSpPr>
          <p:nvPr/>
        </p:nvGrpSpPr>
        <p:grpSpPr bwMode="auto">
          <a:xfrm>
            <a:off x="5738813" y="4186238"/>
            <a:ext cx="2705100" cy="2279650"/>
            <a:chOff x="5764512" y="4482790"/>
            <a:chExt cx="2705068" cy="2279805"/>
          </a:xfrm>
        </p:grpSpPr>
        <p:sp>
          <p:nvSpPr>
            <p:cNvPr id="13" name="Freeform 12"/>
            <p:cNvSpPr>
              <a:spLocks noChangeAspect="1"/>
            </p:cNvSpPr>
            <p:nvPr/>
          </p:nvSpPr>
          <p:spPr>
            <a:xfrm rot="7910710">
              <a:off x="6859022" y="4569383"/>
              <a:ext cx="1484413" cy="1736704"/>
            </a:xfrm>
            <a:custGeom>
              <a:avLst/>
              <a:gdLst>
                <a:gd name="connsiteX0" fmla="*/ 0 w 3509617"/>
                <a:gd name="connsiteY0" fmla="*/ 2703444 h 4108174"/>
                <a:gd name="connsiteX1" fmla="*/ 1245704 w 3509617"/>
                <a:gd name="connsiteY1" fmla="*/ 397565 h 4108174"/>
                <a:gd name="connsiteX2" fmla="*/ 1563756 w 3509617"/>
                <a:gd name="connsiteY2" fmla="*/ 318052 h 4108174"/>
                <a:gd name="connsiteX3" fmla="*/ 1656521 w 3509617"/>
                <a:gd name="connsiteY3" fmla="*/ 516835 h 4108174"/>
                <a:gd name="connsiteX4" fmla="*/ 371061 w 3509617"/>
                <a:gd name="connsiteY4" fmla="*/ 2862470 h 4108174"/>
                <a:gd name="connsiteX5" fmla="*/ 384313 w 3509617"/>
                <a:gd name="connsiteY5" fmla="*/ 3472070 h 4108174"/>
                <a:gd name="connsiteX6" fmla="*/ 795130 w 3509617"/>
                <a:gd name="connsiteY6" fmla="*/ 3048000 h 4108174"/>
                <a:gd name="connsiteX7" fmla="*/ 2133600 w 3509617"/>
                <a:gd name="connsiteY7" fmla="*/ 583096 h 4108174"/>
                <a:gd name="connsiteX8" fmla="*/ 2491408 w 3509617"/>
                <a:gd name="connsiteY8" fmla="*/ 781878 h 4108174"/>
                <a:gd name="connsiteX9" fmla="*/ 1139687 w 3509617"/>
                <a:gd name="connsiteY9" fmla="*/ 3445565 h 4108174"/>
                <a:gd name="connsiteX10" fmla="*/ 1616765 w 3509617"/>
                <a:gd name="connsiteY10" fmla="*/ 3578087 h 4108174"/>
                <a:gd name="connsiteX11" fmla="*/ 2968487 w 3509617"/>
                <a:gd name="connsiteY11" fmla="*/ 940904 h 4108174"/>
                <a:gd name="connsiteX12" fmla="*/ 3326295 w 3509617"/>
                <a:gd name="connsiteY12" fmla="*/ 1020417 h 4108174"/>
                <a:gd name="connsiteX13" fmla="*/ 1868556 w 3509617"/>
                <a:gd name="connsiteY13" fmla="*/ 4108174 h 410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9617" h="4108174">
                  <a:moveTo>
                    <a:pt x="0" y="2703444"/>
                  </a:moveTo>
                  <a:cubicBezTo>
                    <a:pt x="492539" y="1749287"/>
                    <a:pt x="985078" y="795130"/>
                    <a:pt x="1245704" y="397565"/>
                  </a:cubicBezTo>
                  <a:cubicBezTo>
                    <a:pt x="1506330" y="0"/>
                    <a:pt x="1495287" y="298174"/>
                    <a:pt x="1563756" y="318052"/>
                  </a:cubicBezTo>
                  <a:cubicBezTo>
                    <a:pt x="1632225" y="337930"/>
                    <a:pt x="1855304" y="92765"/>
                    <a:pt x="1656521" y="516835"/>
                  </a:cubicBezTo>
                  <a:cubicBezTo>
                    <a:pt x="1457738" y="940905"/>
                    <a:pt x="583096" y="2369931"/>
                    <a:pt x="371061" y="2862470"/>
                  </a:cubicBezTo>
                  <a:cubicBezTo>
                    <a:pt x="159026" y="3355009"/>
                    <a:pt x="313635" y="3441148"/>
                    <a:pt x="384313" y="3472070"/>
                  </a:cubicBezTo>
                  <a:cubicBezTo>
                    <a:pt x="454991" y="3502992"/>
                    <a:pt x="503582" y="3529496"/>
                    <a:pt x="795130" y="3048000"/>
                  </a:cubicBezTo>
                  <a:cubicBezTo>
                    <a:pt x="1086678" y="2566504"/>
                    <a:pt x="1850887" y="960783"/>
                    <a:pt x="2133600" y="583096"/>
                  </a:cubicBezTo>
                  <a:cubicBezTo>
                    <a:pt x="2416313" y="205409"/>
                    <a:pt x="2657060" y="304800"/>
                    <a:pt x="2491408" y="781878"/>
                  </a:cubicBezTo>
                  <a:cubicBezTo>
                    <a:pt x="2325756" y="1258956"/>
                    <a:pt x="1285461" y="2979530"/>
                    <a:pt x="1139687" y="3445565"/>
                  </a:cubicBezTo>
                  <a:cubicBezTo>
                    <a:pt x="993913" y="3911600"/>
                    <a:pt x="1311965" y="3995531"/>
                    <a:pt x="1616765" y="3578087"/>
                  </a:cubicBezTo>
                  <a:cubicBezTo>
                    <a:pt x="1921565" y="3160644"/>
                    <a:pt x="2683565" y="1367182"/>
                    <a:pt x="2968487" y="940904"/>
                  </a:cubicBezTo>
                  <a:cubicBezTo>
                    <a:pt x="3253409" y="514626"/>
                    <a:pt x="3509617" y="492539"/>
                    <a:pt x="3326295" y="1020417"/>
                  </a:cubicBezTo>
                  <a:cubicBezTo>
                    <a:pt x="3142973" y="1548295"/>
                    <a:pt x="1868556" y="4108174"/>
                    <a:pt x="1868556" y="4108174"/>
                  </a:cubicBezTo>
                </a:path>
              </a:pathLst>
            </a:custGeom>
            <a:ln w="635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a:spLocks noChangeAspect="1"/>
            </p:cNvSpPr>
            <p:nvPr/>
          </p:nvSpPr>
          <p:spPr>
            <a:xfrm rot="9538726">
              <a:off x="6324892" y="5059091"/>
              <a:ext cx="671505" cy="1360581"/>
            </a:xfrm>
            <a:custGeom>
              <a:avLst/>
              <a:gdLst>
                <a:gd name="connsiteX0" fmla="*/ 1451112 w 1451112"/>
                <a:gd name="connsiteY0" fmla="*/ 2928731 h 2937565"/>
                <a:gd name="connsiteX1" fmla="*/ 1133060 w 1451112"/>
                <a:gd name="connsiteY1" fmla="*/ 2504661 h 2937565"/>
                <a:gd name="connsiteX2" fmla="*/ 655982 w 1451112"/>
                <a:gd name="connsiteY2" fmla="*/ 2372139 h 2937565"/>
                <a:gd name="connsiteX3" fmla="*/ 192156 w 1451112"/>
                <a:gd name="connsiteY3" fmla="*/ 2478157 h 2937565"/>
                <a:gd name="connsiteX4" fmla="*/ 6626 w 1451112"/>
                <a:gd name="connsiteY4" fmla="*/ 2703444 h 2937565"/>
                <a:gd name="connsiteX5" fmla="*/ 231912 w 1451112"/>
                <a:gd name="connsiteY5" fmla="*/ 2902226 h 2937565"/>
                <a:gd name="connsiteX6" fmla="*/ 616226 w 1451112"/>
                <a:gd name="connsiteY6" fmla="*/ 2915478 h 2937565"/>
                <a:gd name="connsiteX7" fmla="*/ 1106556 w 1451112"/>
                <a:gd name="connsiteY7" fmla="*/ 2796209 h 2937565"/>
                <a:gd name="connsiteX8" fmla="*/ 1305339 w 1451112"/>
                <a:gd name="connsiteY8" fmla="*/ 2650435 h 2937565"/>
                <a:gd name="connsiteX9" fmla="*/ 1358347 w 1451112"/>
                <a:gd name="connsiteY9" fmla="*/ 2398644 h 2937565"/>
                <a:gd name="connsiteX10" fmla="*/ 1265582 w 1451112"/>
                <a:gd name="connsiteY10" fmla="*/ 2160105 h 2937565"/>
                <a:gd name="connsiteX11" fmla="*/ 1106556 w 1451112"/>
                <a:gd name="connsiteY11" fmla="*/ 1961322 h 2937565"/>
                <a:gd name="connsiteX12" fmla="*/ 788504 w 1451112"/>
                <a:gd name="connsiteY12" fmla="*/ 1736035 h 2937565"/>
                <a:gd name="connsiteX13" fmla="*/ 377686 w 1451112"/>
                <a:gd name="connsiteY13" fmla="*/ 1749287 h 2937565"/>
                <a:gd name="connsiteX14" fmla="*/ 165652 w 1451112"/>
                <a:gd name="connsiteY14" fmla="*/ 1881809 h 2937565"/>
                <a:gd name="connsiteX15" fmla="*/ 152399 w 1451112"/>
                <a:gd name="connsiteY15" fmla="*/ 2080592 h 2937565"/>
                <a:gd name="connsiteX16" fmla="*/ 390939 w 1451112"/>
                <a:gd name="connsiteY16" fmla="*/ 2146852 h 2937565"/>
                <a:gd name="connsiteX17" fmla="*/ 682486 w 1451112"/>
                <a:gd name="connsiteY17" fmla="*/ 2146852 h 2937565"/>
                <a:gd name="connsiteX18" fmla="*/ 960782 w 1451112"/>
                <a:gd name="connsiteY18" fmla="*/ 2040835 h 2937565"/>
                <a:gd name="connsiteX19" fmla="*/ 1172817 w 1451112"/>
                <a:gd name="connsiteY19" fmla="*/ 1908313 h 2937565"/>
                <a:gd name="connsiteX20" fmla="*/ 1345095 w 1451112"/>
                <a:gd name="connsiteY20" fmla="*/ 1643270 h 2937565"/>
                <a:gd name="connsiteX21" fmla="*/ 1358347 w 1451112"/>
                <a:gd name="connsiteY21" fmla="*/ 1378226 h 2937565"/>
                <a:gd name="connsiteX22" fmla="*/ 1212573 w 1451112"/>
                <a:gd name="connsiteY22" fmla="*/ 1099931 h 2937565"/>
                <a:gd name="connsiteX23" fmla="*/ 1027043 w 1451112"/>
                <a:gd name="connsiteY23" fmla="*/ 940905 h 2937565"/>
                <a:gd name="connsiteX24" fmla="*/ 629478 w 1451112"/>
                <a:gd name="connsiteY24" fmla="*/ 914400 h 2937565"/>
                <a:gd name="connsiteX25" fmla="*/ 430695 w 1451112"/>
                <a:gd name="connsiteY25" fmla="*/ 954157 h 2937565"/>
                <a:gd name="connsiteX26" fmla="*/ 218660 w 1451112"/>
                <a:gd name="connsiteY26" fmla="*/ 1020418 h 2937565"/>
                <a:gd name="connsiteX27" fmla="*/ 139147 w 1451112"/>
                <a:gd name="connsiteY27" fmla="*/ 1179444 h 2937565"/>
                <a:gd name="connsiteX28" fmla="*/ 271669 w 1451112"/>
                <a:gd name="connsiteY28" fmla="*/ 1311965 h 2937565"/>
                <a:gd name="connsiteX29" fmla="*/ 510208 w 1451112"/>
                <a:gd name="connsiteY29" fmla="*/ 1364974 h 2937565"/>
                <a:gd name="connsiteX30" fmla="*/ 788504 w 1451112"/>
                <a:gd name="connsiteY30" fmla="*/ 1364974 h 2937565"/>
                <a:gd name="connsiteX31" fmla="*/ 1000539 w 1451112"/>
                <a:gd name="connsiteY31" fmla="*/ 1258957 h 2937565"/>
                <a:gd name="connsiteX32" fmla="*/ 1239078 w 1451112"/>
                <a:gd name="connsiteY32" fmla="*/ 1086678 h 2937565"/>
                <a:gd name="connsiteX33" fmla="*/ 1371599 w 1451112"/>
                <a:gd name="connsiteY33" fmla="*/ 927652 h 2937565"/>
                <a:gd name="connsiteX34" fmla="*/ 1398104 w 1451112"/>
                <a:gd name="connsiteY34" fmla="*/ 689113 h 2937565"/>
                <a:gd name="connsiteX35" fmla="*/ 1331843 w 1451112"/>
                <a:gd name="connsiteY35" fmla="*/ 516835 h 2937565"/>
                <a:gd name="connsiteX36" fmla="*/ 1212573 w 1451112"/>
                <a:gd name="connsiteY36" fmla="*/ 331305 h 2937565"/>
                <a:gd name="connsiteX37" fmla="*/ 1066799 w 1451112"/>
                <a:gd name="connsiteY37" fmla="*/ 212035 h 2937565"/>
                <a:gd name="connsiteX38" fmla="*/ 841512 w 1451112"/>
                <a:gd name="connsiteY38" fmla="*/ 145774 h 2937565"/>
                <a:gd name="connsiteX39" fmla="*/ 510208 w 1451112"/>
                <a:gd name="connsiteY39" fmla="*/ 92765 h 2937565"/>
                <a:gd name="connsiteX40" fmla="*/ 231912 w 1451112"/>
                <a:gd name="connsiteY40" fmla="*/ 119270 h 2937565"/>
                <a:gd name="connsiteX41" fmla="*/ 99391 w 1451112"/>
                <a:gd name="connsiteY41" fmla="*/ 278296 h 2937565"/>
                <a:gd name="connsiteX42" fmla="*/ 165652 w 1451112"/>
                <a:gd name="connsiteY42" fmla="*/ 516835 h 2937565"/>
                <a:gd name="connsiteX43" fmla="*/ 483704 w 1451112"/>
                <a:gd name="connsiteY43" fmla="*/ 583096 h 2937565"/>
                <a:gd name="connsiteX44" fmla="*/ 828260 w 1451112"/>
                <a:gd name="connsiteY44" fmla="*/ 503583 h 2937565"/>
                <a:gd name="connsiteX45" fmla="*/ 1106556 w 1451112"/>
                <a:gd name="connsiteY45" fmla="*/ 384313 h 2937565"/>
                <a:gd name="connsiteX46" fmla="*/ 1278834 w 1451112"/>
                <a:gd name="connsiteY46" fmla="*/ 238539 h 2937565"/>
                <a:gd name="connsiteX47" fmla="*/ 1384852 w 1451112"/>
                <a:gd name="connsiteY47" fmla="*/ 106018 h 2937565"/>
                <a:gd name="connsiteX48" fmla="*/ 1451112 w 1451112"/>
                <a:gd name="connsiteY48" fmla="*/ 0 h 293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51112" h="2937565">
                  <a:moveTo>
                    <a:pt x="1451112" y="2928731"/>
                  </a:moveTo>
                  <a:cubicBezTo>
                    <a:pt x="1358347" y="2763078"/>
                    <a:pt x="1265582" y="2597426"/>
                    <a:pt x="1133060" y="2504661"/>
                  </a:cubicBezTo>
                  <a:cubicBezTo>
                    <a:pt x="1000538" y="2411896"/>
                    <a:pt x="812799" y="2376556"/>
                    <a:pt x="655982" y="2372139"/>
                  </a:cubicBezTo>
                  <a:cubicBezTo>
                    <a:pt x="499165" y="2367722"/>
                    <a:pt x="300382" y="2422940"/>
                    <a:pt x="192156" y="2478157"/>
                  </a:cubicBezTo>
                  <a:cubicBezTo>
                    <a:pt x="83930" y="2533374"/>
                    <a:pt x="0" y="2632766"/>
                    <a:pt x="6626" y="2703444"/>
                  </a:cubicBezTo>
                  <a:cubicBezTo>
                    <a:pt x="13252" y="2774122"/>
                    <a:pt x="130312" y="2866887"/>
                    <a:pt x="231912" y="2902226"/>
                  </a:cubicBezTo>
                  <a:cubicBezTo>
                    <a:pt x="333512" y="2937565"/>
                    <a:pt x="470452" y="2933147"/>
                    <a:pt x="616226" y="2915478"/>
                  </a:cubicBezTo>
                  <a:cubicBezTo>
                    <a:pt x="762000" y="2897809"/>
                    <a:pt x="991704" y="2840383"/>
                    <a:pt x="1106556" y="2796209"/>
                  </a:cubicBezTo>
                  <a:cubicBezTo>
                    <a:pt x="1221408" y="2752035"/>
                    <a:pt x="1263374" y="2716696"/>
                    <a:pt x="1305339" y="2650435"/>
                  </a:cubicBezTo>
                  <a:cubicBezTo>
                    <a:pt x="1347304" y="2584174"/>
                    <a:pt x="1364973" y="2480366"/>
                    <a:pt x="1358347" y="2398644"/>
                  </a:cubicBezTo>
                  <a:cubicBezTo>
                    <a:pt x="1351721" y="2316922"/>
                    <a:pt x="1307547" y="2232992"/>
                    <a:pt x="1265582" y="2160105"/>
                  </a:cubicBezTo>
                  <a:cubicBezTo>
                    <a:pt x="1223617" y="2087218"/>
                    <a:pt x="1186069" y="2032000"/>
                    <a:pt x="1106556" y="1961322"/>
                  </a:cubicBezTo>
                  <a:cubicBezTo>
                    <a:pt x="1027043" y="1890644"/>
                    <a:pt x="909982" y="1771374"/>
                    <a:pt x="788504" y="1736035"/>
                  </a:cubicBezTo>
                  <a:cubicBezTo>
                    <a:pt x="667026" y="1700696"/>
                    <a:pt x="481495" y="1724991"/>
                    <a:pt x="377686" y="1749287"/>
                  </a:cubicBezTo>
                  <a:cubicBezTo>
                    <a:pt x="273877" y="1773583"/>
                    <a:pt x="203200" y="1826592"/>
                    <a:pt x="165652" y="1881809"/>
                  </a:cubicBezTo>
                  <a:cubicBezTo>
                    <a:pt x="128104" y="1937027"/>
                    <a:pt x="114851" y="2036418"/>
                    <a:pt x="152399" y="2080592"/>
                  </a:cubicBezTo>
                  <a:cubicBezTo>
                    <a:pt x="189947" y="2124766"/>
                    <a:pt x="302591" y="2135809"/>
                    <a:pt x="390939" y="2146852"/>
                  </a:cubicBezTo>
                  <a:cubicBezTo>
                    <a:pt x="479287" y="2157895"/>
                    <a:pt x="587512" y="2164522"/>
                    <a:pt x="682486" y="2146852"/>
                  </a:cubicBezTo>
                  <a:cubicBezTo>
                    <a:pt x="777460" y="2129183"/>
                    <a:pt x="879060" y="2080591"/>
                    <a:pt x="960782" y="2040835"/>
                  </a:cubicBezTo>
                  <a:cubicBezTo>
                    <a:pt x="1042504" y="2001079"/>
                    <a:pt x="1108765" y="1974574"/>
                    <a:pt x="1172817" y="1908313"/>
                  </a:cubicBezTo>
                  <a:cubicBezTo>
                    <a:pt x="1236869" y="1842052"/>
                    <a:pt x="1314173" y="1731618"/>
                    <a:pt x="1345095" y="1643270"/>
                  </a:cubicBezTo>
                  <a:cubicBezTo>
                    <a:pt x="1376017" y="1554922"/>
                    <a:pt x="1380434" y="1468782"/>
                    <a:pt x="1358347" y="1378226"/>
                  </a:cubicBezTo>
                  <a:cubicBezTo>
                    <a:pt x="1336260" y="1287670"/>
                    <a:pt x="1267790" y="1172818"/>
                    <a:pt x="1212573" y="1099931"/>
                  </a:cubicBezTo>
                  <a:cubicBezTo>
                    <a:pt x="1157356" y="1027044"/>
                    <a:pt x="1124226" y="971827"/>
                    <a:pt x="1027043" y="940905"/>
                  </a:cubicBezTo>
                  <a:cubicBezTo>
                    <a:pt x="929860" y="909983"/>
                    <a:pt x="728869" y="912191"/>
                    <a:pt x="629478" y="914400"/>
                  </a:cubicBezTo>
                  <a:cubicBezTo>
                    <a:pt x="530087" y="916609"/>
                    <a:pt x="499165" y="936487"/>
                    <a:pt x="430695" y="954157"/>
                  </a:cubicBezTo>
                  <a:cubicBezTo>
                    <a:pt x="362225" y="971827"/>
                    <a:pt x="267251" y="982870"/>
                    <a:pt x="218660" y="1020418"/>
                  </a:cubicBezTo>
                  <a:cubicBezTo>
                    <a:pt x="170069" y="1057966"/>
                    <a:pt x="130312" y="1130853"/>
                    <a:pt x="139147" y="1179444"/>
                  </a:cubicBezTo>
                  <a:cubicBezTo>
                    <a:pt x="147982" y="1228035"/>
                    <a:pt x="209826" y="1281043"/>
                    <a:pt x="271669" y="1311965"/>
                  </a:cubicBezTo>
                  <a:cubicBezTo>
                    <a:pt x="333513" y="1342887"/>
                    <a:pt x="424069" y="1356139"/>
                    <a:pt x="510208" y="1364974"/>
                  </a:cubicBezTo>
                  <a:cubicBezTo>
                    <a:pt x="596347" y="1373809"/>
                    <a:pt x="706782" y="1382643"/>
                    <a:pt x="788504" y="1364974"/>
                  </a:cubicBezTo>
                  <a:cubicBezTo>
                    <a:pt x="870226" y="1347305"/>
                    <a:pt x="925443" y="1305340"/>
                    <a:pt x="1000539" y="1258957"/>
                  </a:cubicBezTo>
                  <a:cubicBezTo>
                    <a:pt x="1075635" y="1212574"/>
                    <a:pt x="1177235" y="1141896"/>
                    <a:pt x="1239078" y="1086678"/>
                  </a:cubicBezTo>
                  <a:cubicBezTo>
                    <a:pt x="1300921" y="1031461"/>
                    <a:pt x="1345095" y="993913"/>
                    <a:pt x="1371599" y="927652"/>
                  </a:cubicBezTo>
                  <a:cubicBezTo>
                    <a:pt x="1398103" y="861391"/>
                    <a:pt x="1404730" y="757582"/>
                    <a:pt x="1398104" y="689113"/>
                  </a:cubicBezTo>
                  <a:cubicBezTo>
                    <a:pt x="1391478" y="620644"/>
                    <a:pt x="1362765" y="576470"/>
                    <a:pt x="1331843" y="516835"/>
                  </a:cubicBezTo>
                  <a:cubicBezTo>
                    <a:pt x="1300921" y="457200"/>
                    <a:pt x="1256747" y="382105"/>
                    <a:pt x="1212573" y="331305"/>
                  </a:cubicBezTo>
                  <a:cubicBezTo>
                    <a:pt x="1168399" y="280505"/>
                    <a:pt x="1128642" y="242957"/>
                    <a:pt x="1066799" y="212035"/>
                  </a:cubicBezTo>
                  <a:cubicBezTo>
                    <a:pt x="1004956" y="181113"/>
                    <a:pt x="934277" y="165652"/>
                    <a:pt x="841512" y="145774"/>
                  </a:cubicBezTo>
                  <a:cubicBezTo>
                    <a:pt x="748747" y="125896"/>
                    <a:pt x="611808" y="97182"/>
                    <a:pt x="510208" y="92765"/>
                  </a:cubicBezTo>
                  <a:cubicBezTo>
                    <a:pt x="408608" y="88348"/>
                    <a:pt x="300381" y="88348"/>
                    <a:pt x="231912" y="119270"/>
                  </a:cubicBezTo>
                  <a:cubicBezTo>
                    <a:pt x="163443" y="150192"/>
                    <a:pt x="110434" y="212035"/>
                    <a:pt x="99391" y="278296"/>
                  </a:cubicBezTo>
                  <a:cubicBezTo>
                    <a:pt x="88348" y="344557"/>
                    <a:pt x="101600" y="466035"/>
                    <a:pt x="165652" y="516835"/>
                  </a:cubicBezTo>
                  <a:cubicBezTo>
                    <a:pt x="229704" y="567635"/>
                    <a:pt x="373269" y="585305"/>
                    <a:pt x="483704" y="583096"/>
                  </a:cubicBezTo>
                  <a:cubicBezTo>
                    <a:pt x="594139" y="580887"/>
                    <a:pt x="724451" y="536713"/>
                    <a:pt x="828260" y="503583"/>
                  </a:cubicBezTo>
                  <a:cubicBezTo>
                    <a:pt x="932069" y="470453"/>
                    <a:pt x="1031460" y="428487"/>
                    <a:pt x="1106556" y="384313"/>
                  </a:cubicBezTo>
                  <a:cubicBezTo>
                    <a:pt x="1181652" y="340139"/>
                    <a:pt x="1232451" y="284921"/>
                    <a:pt x="1278834" y="238539"/>
                  </a:cubicBezTo>
                  <a:cubicBezTo>
                    <a:pt x="1325217" y="192157"/>
                    <a:pt x="1356139" y="145774"/>
                    <a:pt x="1384852" y="106018"/>
                  </a:cubicBezTo>
                  <a:cubicBezTo>
                    <a:pt x="1413565" y="66262"/>
                    <a:pt x="1432338" y="33131"/>
                    <a:pt x="1451112" y="0"/>
                  </a:cubicBezTo>
                </a:path>
              </a:pathLst>
            </a:custGeom>
            <a:ln w="63500">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a:off x="5764512" y="4563758"/>
              <a:ext cx="560380" cy="662033"/>
            </a:xfrm>
            <a:custGeom>
              <a:avLst/>
              <a:gdLst>
                <a:gd name="connsiteX0" fmla="*/ 0 w 560440"/>
                <a:gd name="connsiteY0" fmla="*/ 460009 h 662273"/>
                <a:gd name="connsiteX1" fmla="*/ 84277 w 560440"/>
                <a:gd name="connsiteY1" fmla="*/ 76551 h 662273"/>
                <a:gd name="connsiteX2" fmla="*/ 227547 w 560440"/>
                <a:gd name="connsiteY2" fmla="*/ 198752 h 662273"/>
                <a:gd name="connsiteX3" fmla="*/ 370817 w 560440"/>
                <a:gd name="connsiteY3" fmla="*/ 13344 h 662273"/>
                <a:gd name="connsiteX4" fmla="*/ 547798 w 560440"/>
                <a:gd name="connsiteY4" fmla="*/ 278814 h 662273"/>
                <a:gd name="connsiteX5" fmla="*/ 294968 w 560440"/>
                <a:gd name="connsiteY5" fmla="*/ 506361 h 662273"/>
                <a:gd name="connsiteX6" fmla="*/ 345534 w 560440"/>
                <a:gd name="connsiteY6" fmla="*/ 662273 h 662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440" h="662273">
                  <a:moveTo>
                    <a:pt x="0" y="460009"/>
                  </a:moveTo>
                  <a:cubicBezTo>
                    <a:pt x="23176" y="290051"/>
                    <a:pt x="46353" y="120094"/>
                    <a:pt x="84277" y="76551"/>
                  </a:cubicBezTo>
                  <a:cubicBezTo>
                    <a:pt x="122201" y="33008"/>
                    <a:pt x="179790" y="209286"/>
                    <a:pt x="227547" y="198752"/>
                  </a:cubicBezTo>
                  <a:cubicBezTo>
                    <a:pt x="275304" y="188218"/>
                    <a:pt x="317442" y="0"/>
                    <a:pt x="370817" y="13344"/>
                  </a:cubicBezTo>
                  <a:cubicBezTo>
                    <a:pt x="424192" y="26688"/>
                    <a:pt x="560440" y="196644"/>
                    <a:pt x="547798" y="278814"/>
                  </a:cubicBezTo>
                  <a:cubicBezTo>
                    <a:pt x="535156" y="360984"/>
                    <a:pt x="328679" y="442451"/>
                    <a:pt x="294968" y="506361"/>
                  </a:cubicBezTo>
                  <a:cubicBezTo>
                    <a:pt x="261257" y="570271"/>
                    <a:pt x="303395" y="616272"/>
                    <a:pt x="345534" y="662273"/>
                  </a:cubicBezTo>
                </a:path>
              </a:pathLst>
            </a:custGeom>
            <a:ln w="635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a:spLocks noChangeAspect="1"/>
            </p:cNvSpPr>
            <p:nvPr/>
          </p:nvSpPr>
          <p:spPr>
            <a:xfrm rot="1481448">
              <a:off x="7274206" y="4754270"/>
              <a:ext cx="671505" cy="1360581"/>
            </a:xfrm>
            <a:custGeom>
              <a:avLst/>
              <a:gdLst>
                <a:gd name="connsiteX0" fmla="*/ 1451112 w 1451112"/>
                <a:gd name="connsiteY0" fmla="*/ 2928731 h 2937565"/>
                <a:gd name="connsiteX1" fmla="*/ 1133060 w 1451112"/>
                <a:gd name="connsiteY1" fmla="*/ 2504661 h 2937565"/>
                <a:gd name="connsiteX2" fmla="*/ 655982 w 1451112"/>
                <a:gd name="connsiteY2" fmla="*/ 2372139 h 2937565"/>
                <a:gd name="connsiteX3" fmla="*/ 192156 w 1451112"/>
                <a:gd name="connsiteY3" fmla="*/ 2478157 h 2937565"/>
                <a:gd name="connsiteX4" fmla="*/ 6626 w 1451112"/>
                <a:gd name="connsiteY4" fmla="*/ 2703444 h 2937565"/>
                <a:gd name="connsiteX5" fmla="*/ 231912 w 1451112"/>
                <a:gd name="connsiteY5" fmla="*/ 2902226 h 2937565"/>
                <a:gd name="connsiteX6" fmla="*/ 616226 w 1451112"/>
                <a:gd name="connsiteY6" fmla="*/ 2915478 h 2937565"/>
                <a:gd name="connsiteX7" fmla="*/ 1106556 w 1451112"/>
                <a:gd name="connsiteY7" fmla="*/ 2796209 h 2937565"/>
                <a:gd name="connsiteX8" fmla="*/ 1305339 w 1451112"/>
                <a:gd name="connsiteY8" fmla="*/ 2650435 h 2937565"/>
                <a:gd name="connsiteX9" fmla="*/ 1358347 w 1451112"/>
                <a:gd name="connsiteY9" fmla="*/ 2398644 h 2937565"/>
                <a:gd name="connsiteX10" fmla="*/ 1265582 w 1451112"/>
                <a:gd name="connsiteY10" fmla="*/ 2160105 h 2937565"/>
                <a:gd name="connsiteX11" fmla="*/ 1106556 w 1451112"/>
                <a:gd name="connsiteY11" fmla="*/ 1961322 h 2937565"/>
                <a:gd name="connsiteX12" fmla="*/ 788504 w 1451112"/>
                <a:gd name="connsiteY12" fmla="*/ 1736035 h 2937565"/>
                <a:gd name="connsiteX13" fmla="*/ 377686 w 1451112"/>
                <a:gd name="connsiteY13" fmla="*/ 1749287 h 2937565"/>
                <a:gd name="connsiteX14" fmla="*/ 165652 w 1451112"/>
                <a:gd name="connsiteY14" fmla="*/ 1881809 h 2937565"/>
                <a:gd name="connsiteX15" fmla="*/ 152399 w 1451112"/>
                <a:gd name="connsiteY15" fmla="*/ 2080592 h 2937565"/>
                <a:gd name="connsiteX16" fmla="*/ 390939 w 1451112"/>
                <a:gd name="connsiteY16" fmla="*/ 2146852 h 2937565"/>
                <a:gd name="connsiteX17" fmla="*/ 682486 w 1451112"/>
                <a:gd name="connsiteY17" fmla="*/ 2146852 h 2937565"/>
                <a:gd name="connsiteX18" fmla="*/ 960782 w 1451112"/>
                <a:gd name="connsiteY18" fmla="*/ 2040835 h 2937565"/>
                <a:gd name="connsiteX19" fmla="*/ 1172817 w 1451112"/>
                <a:gd name="connsiteY19" fmla="*/ 1908313 h 2937565"/>
                <a:gd name="connsiteX20" fmla="*/ 1345095 w 1451112"/>
                <a:gd name="connsiteY20" fmla="*/ 1643270 h 2937565"/>
                <a:gd name="connsiteX21" fmla="*/ 1358347 w 1451112"/>
                <a:gd name="connsiteY21" fmla="*/ 1378226 h 2937565"/>
                <a:gd name="connsiteX22" fmla="*/ 1212573 w 1451112"/>
                <a:gd name="connsiteY22" fmla="*/ 1099931 h 2937565"/>
                <a:gd name="connsiteX23" fmla="*/ 1027043 w 1451112"/>
                <a:gd name="connsiteY23" fmla="*/ 940905 h 2937565"/>
                <a:gd name="connsiteX24" fmla="*/ 629478 w 1451112"/>
                <a:gd name="connsiteY24" fmla="*/ 914400 h 2937565"/>
                <a:gd name="connsiteX25" fmla="*/ 430695 w 1451112"/>
                <a:gd name="connsiteY25" fmla="*/ 954157 h 2937565"/>
                <a:gd name="connsiteX26" fmla="*/ 218660 w 1451112"/>
                <a:gd name="connsiteY26" fmla="*/ 1020418 h 2937565"/>
                <a:gd name="connsiteX27" fmla="*/ 139147 w 1451112"/>
                <a:gd name="connsiteY27" fmla="*/ 1179444 h 2937565"/>
                <a:gd name="connsiteX28" fmla="*/ 271669 w 1451112"/>
                <a:gd name="connsiteY28" fmla="*/ 1311965 h 2937565"/>
                <a:gd name="connsiteX29" fmla="*/ 510208 w 1451112"/>
                <a:gd name="connsiteY29" fmla="*/ 1364974 h 2937565"/>
                <a:gd name="connsiteX30" fmla="*/ 788504 w 1451112"/>
                <a:gd name="connsiteY30" fmla="*/ 1364974 h 2937565"/>
                <a:gd name="connsiteX31" fmla="*/ 1000539 w 1451112"/>
                <a:gd name="connsiteY31" fmla="*/ 1258957 h 2937565"/>
                <a:gd name="connsiteX32" fmla="*/ 1239078 w 1451112"/>
                <a:gd name="connsiteY32" fmla="*/ 1086678 h 2937565"/>
                <a:gd name="connsiteX33" fmla="*/ 1371599 w 1451112"/>
                <a:gd name="connsiteY33" fmla="*/ 927652 h 2937565"/>
                <a:gd name="connsiteX34" fmla="*/ 1398104 w 1451112"/>
                <a:gd name="connsiteY34" fmla="*/ 689113 h 2937565"/>
                <a:gd name="connsiteX35" fmla="*/ 1331843 w 1451112"/>
                <a:gd name="connsiteY35" fmla="*/ 516835 h 2937565"/>
                <a:gd name="connsiteX36" fmla="*/ 1212573 w 1451112"/>
                <a:gd name="connsiteY36" fmla="*/ 331305 h 2937565"/>
                <a:gd name="connsiteX37" fmla="*/ 1066799 w 1451112"/>
                <a:gd name="connsiteY37" fmla="*/ 212035 h 2937565"/>
                <a:gd name="connsiteX38" fmla="*/ 841512 w 1451112"/>
                <a:gd name="connsiteY38" fmla="*/ 145774 h 2937565"/>
                <a:gd name="connsiteX39" fmla="*/ 510208 w 1451112"/>
                <a:gd name="connsiteY39" fmla="*/ 92765 h 2937565"/>
                <a:gd name="connsiteX40" fmla="*/ 231912 w 1451112"/>
                <a:gd name="connsiteY40" fmla="*/ 119270 h 2937565"/>
                <a:gd name="connsiteX41" fmla="*/ 99391 w 1451112"/>
                <a:gd name="connsiteY41" fmla="*/ 278296 h 2937565"/>
                <a:gd name="connsiteX42" fmla="*/ 165652 w 1451112"/>
                <a:gd name="connsiteY42" fmla="*/ 516835 h 2937565"/>
                <a:gd name="connsiteX43" fmla="*/ 483704 w 1451112"/>
                <a:gd name="connsiteY43" fmla="*/ 583096 h 2937565"/>
                <a:gd name="connsiteX44" fmla="*/ 828260 w 1451112"/>
                <a:gd name="connsiteY44" fmla="*/ 503583 h 2937565"/>
                <a:gd name="connsiteX45" fmla="*/ 1106556 w 1451112"/>
                <a:gd name="connsiteY45" fmla="*/ 384313 h 2937565"/>
                <a:gd name="connsiteX46" fmla="*/ 1278834 w 1451112"/>
                <a:gd name="connsiteY46" fmla="*/ 238539 h 2937565"/>
                <a:gd name="connsiteX47" fmla="*/ 1384852 w 1451112"/>
                <a:gd name="connsiteY47" fmla="*/ 106018 h 2937565"/>
                <a:gd name="connsiteX48" fmla="*/ 1451112 w 1451112"/>
                <a:gd name="connsiteY48" fmla="*/ 0 h 293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51112" h="2937565">
                  <a:moveTo>
                    <a:pt x="1451112" y="2928731"/>
                  </a:moveTo>
                  <a:cubicBezTo>
                    <a:pt x="1358347" y="2763078"/>
                    <a:pt x="1265582" y="2597426"/>
                    <a:pt x="1133060" y="2504661"/>
                  </a:cubicBezTo>
                  <a:cubicBezTo>
                    <a:pt x="1000538" y="2411896"/>
                    <a:pt x="812799" y="2376556"/>
                    <a:pt x="655982" y="2372139"/>
                  </a:cubicBezTo>
                  <a:cubicBezTo>
                    <a:pt x="499165" y="2367722"/>
                    <a:pt x="300382" y="2422940"/>
                    <a:pt x="192156" y="2478157"/>
                  </a:cubicBezTo>
                  <a:cubicBezTo>
                    <a:pt x="83930" y="2533374"/>
                    <a:pt x="0" y="2632766"/>
                    <a:pt x="6626" y="2703444"/>
                  </a:cubicBezTo>
                  <a:cubicBezTo>
                    <a:pt x="13252" y="2774122"/>
                    <a:pt x="130312" y="2866887"/>
                    <a:pt x="231912" y="2902226"/>
                  </a:cubicBezTo>
                  <a:cubicBezTo>
                    <a:pt x="333512" y="2937565"/>
                    <a:pt x="470452" y="2933147"/>
                    <a:pt x="616226" y="2915478"/>
                  </a:cubicBezTo>
                  <a:cubicBezTo>
                    <a:pt x="762000" y="2897809"/>
                    <a:pt x="991704" y="2840383"/>
                    <a:pt x="1106556" y="2796209"/>
                  </a:cubicBezTo>
                  <a:cubicBezTo>
                    <a:pt x="1221408" y="2752035"/>
                    <a:pt x="1263374" y="2716696"/>
                    <a:pt x="1305339" y="2650435"/>
                  </a:cubicBezTo>
                  <a:cubicBezTo>
                    <a:pt x="1347304" y="2584174"/>
                    <a:pt x="1364973" y="2480366"/>
                    <a:pt x="1358347" y="2398644"/>
                  </a:cubicBezTo>
                  <a:cubicBezTo>
                    <a:pt x="1351721" y="2316922"/>
                    <a:pt x="1307547" y="2232992"/>
                    <a:pt x="1265582" y="2160105"/>
                  </a:cubicBezTo>
                  <a:cubicBezTo>
                    <a:pt x="1223617" y="2087218"/>
                    <a:pt x="1186069" y="2032000"/>
                    <a:pt x="1106556" y="1961322"/>
                  </a:cubicBezTo>
                  <a:cubicBezTo>
                    <a:pt x="1027043" y="1890644"/>
                    <a:pt x="909982" y="1771374"/>
                    <a:pt x="788504" y="1736035"/>
                  </a:cubicBezTo>
                  <a:cubicBezTo>
                    <a:pt x="667026" y="1700696"/>
                    <a:pt x="481495" y="1724991"/>
                    <a:pt x="377686" y="1749287"/>
                  </a:cubicBezTo>
                  <a:cubicBezTo>
                    <a:pt x="273877" y="1773583"/>
                    <a:pt x="203200" y="1826592"/>
                    <a:pt x="165652" y="1881809"/>
                  </a:cubicBezTo>
                  <a:cubicBezTo>
                    <a:pt x="128104" y="1937027"/>
                    <a:pt x="114851" y="2036418"/>
                    <a:pt x="152399" y="2080592"/>
                  </a:cubicBezTo>
                  <a:cubicBezTo>
                    <a:pt x="189947" y="2124766"/>
                    <a:pt x="302591" y="2135809"/>
                    <a:pt x="390939" y="2146852"/>
                  </a:cubicBezTo>
                  <a:cubicBezTo>
                    <a:pt x="479287" y="2157895"/>
                    <a:pt x="587512" y="2164522"/>
                    <a:pt x="682486" y="2146852"/>
                  </a:cubicBezTo>
                  <a:cubicBezTo>
                    <a:pt x="777460" y="2129183"/>
                    <a:pt x="879060" y="2080591"/>
                    <a:pt x="960782" y="2040835"/>
                  </a:cubicBezTo>
                  <a:cubicBezTo>
                    <a:pt x="1042504" y="2001079"/>
                    <a:pt x="1108765" y="1974574"/>
                    <a:pt x="1172817" y="1908313"/>
                  </a:cubicBezTo>
                  <a:cubicBezTo>
                    <a:pt x="1236869" y="1842052"/>
                    <a:pt x="1314173" y="1731618"/>
                    <a:pt x="1345095" y="1643270"/>
                  </a:cubicBezTo>
                  <a:cubicBezTo>
                    <a:pt x="1376017" y="1554922"/>
                    <a:pt x="1380434" y="1468782"/>
                    <a:pt x="1358347" y="1378226"/>
                  </a:cubicBezTo>
                  <a:cubicBezTo>
                    <a:pt x="1336260" y="1287670"/>
                    <a:pt x="1267790" y="1172818"/>
                    <a:pt x="1212573" y="1099931"/>
                  </a:cubicBezTo>
                  <a:cubicBezTo>
                    <a:pt x="1157356" y="1027044"/>
                    <a:pt x="1124226" y="971827"/>
                    <a:pt x="1027043" y="940905"/>
                  </a:cubicBezTo>
                  <a:cubicBezTo>
                    <a:pt x="929860" y="909983"/>
                    <a:pt x="728869" y="912191"/>
                    <a:pt x="629478" y="914400"/>
                  </a:cubicBezTo>
                  <a:cubicBezTo>
                    <a:pt x="530087" y="916609"/>
                    <a:pt x="499165" y="936487"/>
                    <a:pt x="430695" y="954157"/>
                  </a:cubicBezTo>
                  <a:cubicBezTo>
                    <a:pt x="362225" y="971827"/>
                    <a:pt x="267251" y="982870"/>
                    <a:pt x="218660" y="1020418"/>
                  </a:cubicBezTo>
                  <a:cubicBezTo>
                    <a:pt x="170069" y="1057966"/>
                    <a:pt x="130312" y="1130853"/>
                    <a:pt x="139147" y="1179444"/>
                  </a:cubicBezTo>
                  <a:cubicBezTo>
                    <a:pt x="147982" y="1228035"/>
                    <a:pt x="209826" y="1281043"/>
                    <a:pt x="271669" y="1311965"/>
                  </a:cubicBezTo>
                  <a:cubicBezTo>
                    <a:pt x="333513" y="1342887"/>
                    <a:pt x="424069" y="1356139"/>
                    <a:pt x="510208" y="1364974"/>
                  </a:cubicBezTo>
                  <a:cubicBezTo>
                    <a:pt x="596347" y="1373809"/>
                    <a:pt x="706782" y="1382643"/>
                    <a:pt x="788504" y="1364974"/>
                  </a:cubicBezTo>
                  <a:cubicBezTo>
                    <a:pt x="870226" y="1347305"/>
                    <a:pt x="925443" y="1305340"/>
                    <a:pt x="1000539" y="1258957"/>
                  </a:cubicBezTo>
                  <a:cubicBezTo>
                    <a:pt x="1075635" y="1212574"/>
                    <a:pt x="1177235" y="1141896"/>
                    <a:pt x="1239078" y="1086678"/>
                  </a:cubicBezTo>
                  <a:cubicBezTo>
                    <a:pt x="1300921" y="1031461"/>
                    <a:pt x="1345095" y="993913"/>
                    <a:pt x="1371599" y="927652"/>
                  </a:cubicBezTo>
                  <a:cubicBezTo>
                    <a:pt x="1398103" y="861391"/>
                    <a:pt x="1404730" y="757582"/>
                    <a:pt x="1398104" y="689113"/>
                  </a:cubicBezTo>
                  <a:cubicBezTo>
                    <a:pt x="1391478" y="620644"/>
                    <a:pt x="1362765" y="576470"/>
                    <a:pt x="1331843" y="516835"/>
                  </a:cubicBezTo>
                  <a:cubicBezTo>
                    <a:pt x="1300921" y="457200"/>
                    <a:pt x="1256747" y="382105"/>
                    <a:pt x="1212573" y="331305"/>
                  </a:cubicBezTo>
                  <a:cubicBezTo>
                    <a:pt x="1168399" y="280505"/>
                    <a:pt x="1128642" y="242957"/>
                    <a:pt x="1066799" y="212035"/>
                  </a:cubicBezTo>
                  <a:cubicBezTo>
                    <a:pt x="1004956" y="181113"/>
                    <a:pt x="934277" y="165652"/>
                    <a:pt x="841512" y="145774"/>
                  </a:cubicBezTo>
                  <a:cubicBezTo>
                    <a:pt x="748747" y="125896"/>
                    <a:pt x="611808" y="97182"/>
                    <a:pt x="510208" y="92765"/>
                  </a:cubicBezTo>
                  <a:cubicBezTo>
                    <a:pt x="408608" y="88348"/>
                    <a:pt x="300381" y="88348"/>
                    <a:pt x="231912" y="119270"/>
                  </a:cubicBezTo>
                  <a:cubicBezTo>
                    <a:pt x="163443" y="150192"/>
                    <a:pt x="110434" y="212035"/>
                    <a:pt x="99391" y="278296"/>
                  </a:cubicBezTo>
                  <a:cubicBezTo>
                    <a:pt x="88348" y="344557"/>
                    <a:pt x="101600" y="466035"/>
                    <a:pt x="165652" y="516835"/>
                  </a:cubicBezTo>
                  <a:cubicBezTo>
                    <a:pt x="229704" y="567635"/>
                    <a:pt x="373269" y="585305"/>
                    <a:pt x="483704" y="583096"/>
                  </a:cubicBezTo>
                  <a:cubicBezTo>
                    <a:pt x="594139" y="580887"/>
                    <a:pt x="724451" y="536713"/>
                    <a:pt x="828260" y="503583"/>
                  </a:cubicBezTo>
                  <a:cubicBezTo>
                    <a:pt x="932069" y="470453"/>
                    <a:pt x="1031460" y="428487"/>
                    <a:pt x="1106556" y="384313"/>
                  </a:cubicBezTo>
                  <a:cubicBezTo>
                    <a:pt x="1181652" y="340139"/>
                    <a:pt x="1232451" y="284921"/>
                    <a:pt x="1278834" y="238539"/>
                  </a:cubicBezTo>
                  <a:cubicBezTo>
                    <a:pt x="1325217" y="192157"/>
                    <a:pt x="1356139" y="145774"/>
                    <a:pt x="1384852" y="106018"/>
                  </a:cubicBezTo>
                  <a:cubicBezTo>
                    <a:pt x="1413565" y="66262"/>
                    <a:pt x="1432338" y="33131"/>
                    <a:pt x="1451112" y="0"/>
                  </a:cubicBezTo>
                </a:path>
              </a:pathLst>
            </a:custGeom>
            <a:ln w="635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a:spLocks noChangeAspect="1"/>
            </p:cNvSpPr>
            <p:nvPr/>
          </p:nvSpPr>
          <p:spPr>
            <a:xfrm rot="10657179">
              <a:off x="5794674" y="5005113"/>
              <a:ext cx="671505" cy="1360581"/>
            </a:xfrm>
            <a:custGeom>
              <a:avLst/>
              <a:gdLst>
                <a:gd name="connsiteX0" fmla="*/ 1451112 w 1451112"/>
                <a:gd name="connsiteY0" fmla="*/ 2928731 h 2937565"/>
                <a:gd name="connsiteX1" fmla="*/ 1133060 w 1451112"/>
                <a:gd name="connsiteY1" fmla="*/ 2504661 h 2937565"/>
                <a:gd name="connsiteX2" fmla="*/ 655982 w 1451112"/>
                <a:gd name="connsiteY2" fmla="*/ 2372139 h 2937565"/>
                <a:gd name="connsiteX3" fmla="*/ 192156 w 1451112"/>
                <a:gd name="connsiteY3" fmla="*/ 2478157 h 2937565"/>
                <a:gd name="connsiteX4" fmla="*/ 6626 w 1451112"/>
                <a:gd name="connsiteY4" fmla="*/ 2703444 h 2937565"/>
                <a:gd name="connsiteX5" fmla="*/ 231912 w 1451112"/>
                <a:gd name="connsiteY5" fmla="*/ 2902226 h 2937565"/>
                <a:gd name="connsiteX6" fmla="*/ 616226 w 1451112"/>
                <a:gd name="connsiteY6" fmla="*/ 2915478 h 2937565"/>
                <a:gd name="connsiteX7" fmla="*/ 1106556 w 1451112"/>
                <a:gd name="connsiteY7" fmla="*/ 2796209 h 2937565"/>
                <a:gd name="connsiteX8" fmla="*/ 1305339 w 1451112"/>
                <a:gd name="connsiteY8" fmla="*/ 2650435 h 2937565"/>
                <a:gd name="connsiteX9" fmla="*/ 1358347 w 1451112"/>
                <a:gd name="connsiteY9" fmla="*/ 2398644 h 2937565"/>
                <a:gd name="connsiteX10" fmla="*/ 1265582 w 1451112"/>
                <a:gd name="connsiteY10" fmla="*/ 2160105 h 2937565"/>
                <a:gd name="connsiteX11" fmla="*/ 1106556 w 1451112"/>
                <a:gd name="connsiteY11" fmla="*/ 1961322 h 2937565"/>
                <a:gd name="connsiteX12" fmla="*/ 788504 w 1451112"/>
                <a:gd name="connsiteY12" fmla="*/ 1736035 h 2937565"/>
                <a:gd name="connsiteX13" fmla="*/ 377686 w 1451112"/>
                <a:gd name="connsiteY13" fmla="*/ 1749287 h 2937565"/>
                <a:gd name="connsiteX14" fmla="*/ 165652 w 1451112"/>
                <a:gd name="connsiteY14" fmla="*/ 1881809 h 2937565"/>
                <a:gd name="connsiteX15" fmla="*/ 152399 w 1451112"/>
                <a:gd name="connsiteY15" fmla="*/ 2080592 h 2937565"/>
                <a:gd name="connsiteX16" fmla="*/ 390939 w 1451112"/>
                <a:gd name="connsiteY16" fmla="*/ 2146852 h 2937565"/>
                <a:gd name="connsiteX17" fmla="*/ 682486 w 1451112"/>
                <a:gd name="connsiteY17" fmla="*/ 2146852 h 2937565"/>
                <a:gd name="connsiteX18" fmla="*/ 960782 w 1451112"/>
                <a:gd name="connsiteY18" fmla="*/ 2040835 h 2937565"/>
                <a:gd name="connsiteX19" fmla="*/ 1172817 w 1451112"/>
                <a:gd name="connsiteY19" fmla="*/ 1908313 h 2937565"/>
                <a:gd name="connsiteX20" fmla="*/ 1345095 w 1451112"/>
                <a:gd name="connsiteY20" fmla="*/ 1643270 h 2937565"/>
                <a:gd name="connsiteX21" fmla="*/ 1358347 w 1451112"/>
                <a:gd name="connsiteY21" fmla="*/ 1378226 h 2937565"/>
                <a:gd name="connsiteX22" fmla="*/ 1212573 w 1451112"/>
                <a:gd name="connsiteY22" fmla="*/ 1099931 h 2937565"/>
                <a:gd name="connsiteX23" fmla="*/ 1027043 w 1451112"/>
                <a:gd name="connsiteY23" fmla="*/ 940905 h 2937565"/>
                <a:gd name="connsiteX24" fmla="*/ 629478 w 1451112"/>
                <a:gd name="connsiteY24" fmla="*/ 914400 h 2937565"/>
                <a:gd name="connsiteX25" fmla="*/ 430695 w 1451112"/>
                <a:gd name="connsiteY25" fmla="*/ 954157 h 2937565"/>
                <a:gd name="connsiteX26" fmla="*/ 218660 w 1451112"/>
                <a:gd name="connsiteY26" fmla="*/ 1020418 h 2937565"/>
                <a:gd name="connsiteX27" fmla="*/ 139147 w 1451112"/>
                <a:gd name="connsiteY27" fmla="*/ 1179444 h 2937565"/>
                <a:gd name="connsiteX28" fmla="*/ 271669 w 1451112"/>
                <a:gd name="connsiteY28" fmla="*/ 1311965 h 2937565"/>
                <a:gd name="connsiteX29" fmla="*/ 510208 w 1451112"/>
                <a:gd name="connsiteY29" fmla="*/ 1364974 h 2937565"/>
                <a:gd name="connsiteX30" fmla="*/ 788504 w 1451112"/>
                <a:gd name="connsiteY30" fmla="*/ 1364974 h 2937565"/>
                <a:gd name="connsiteX31" fmla="*/ 1000539 w 1451112"/>
                <a:gd name="connsiteY31" fmla="*/ 1258957 h 2937565"/>
                <a:gd name="connsiteX32" fmla="*/ 1239078 w 1451112"/>
                <a:gd name="connsiteY32" fmla="*/ 1086678 h 2937565"/>
                <a:gd name="connsiteX33" fmla="*/ 1371599 w 1451112"/>
                <a:gd name="connsiteY33" fmla="*/ 927652 h 2937565"/>
                <a:gd name="connsiteX34" fmla="*/ 1398104 w 1451112"/>
                <a:gd name="connsiteY34" fmla="*/ 689113 h 2937565"/>
                <a:gd name="connsiteX35" fmla="*/ 1331843 w 1451112"/>
                <a:gd name="connsiteY35" fmla="*/ 516835 h 2937565"/>
                <a:gd name="connsiteX36" fmla="*/ 1212573 w 1451112"/>
                <a:gd name="connsiteY36" fmla="*/ 331305 h 2937565"/>
                <a:gd name="connsiteX37" fmla="*/ 1066799 w 1451112"/>
                <a:gd name="connsiteY37" fmla="*/ 212035 h 2937565"/>
                <a:gd name="connsiteX38" fmla="*/ 841512 w 1451112"/>
                <a:gd name="connsiteY38" fmla="*/ 145774 h 2937565"/>
                <a:gd name="connsiteX39" fmla="*/ 510208 w 1451112"/>
                <a:gd name="connsiteY39" fmla="*/ 92765 h 2937565"/>
                <a:gd name="connsiteX40" fmla="*/ 231912 w 1451112"/>
                <a:gd name="connsiteY40" fmla="*/ 119270 h 2937565"/>
                <a:gd name="connsiteX41" fmla="*/ 99391 w 1451112"/>
                <a:gd name="connsiteY41" fmla="*/ 278296 h 2937565"/>
                <a:gd name="connsiteX42" fmla="*/ 165652 w 1451112"/>
                <a:gd name="connsiteY42" fmla="*/ 516835 h 2937565"/>
                <a:gd name="connsiteX43" fmla="*/ 483704 w 1451112"/>
                <a:gd name="connsiteY43" fmla="*/ 583096 h 2937565"/>
                <a:gd name="connsiteX44" fmla="*/ 828260 w 1451112"/>
                <a:gd name="connsiteY44" fmla="*/ 503583 h 2937565"/>
                <a:gd name="connsiteX45" fmla="*/ 1106556 w 1451112"/>
                <a:gd name="connsiteY45" fmla="*/ 384313 h 2937565"/>
                <a:gd name="connsiteX46" fmla="*/ 1278834 w 1451112"/>
                <a:gd name="connsiteY46" fmla="*/ 238539 h 2937565"/>
                <a:gd name="connsiteX47" fmla="*/ 1384852 w 1451112"/>
                <a:gd name="connsiteY47" fmla="*/ 106018 h 2937565"/>
                <a:gd name="connsiteX48" fmla="*/ 1451112 w 1451112"/>
                <a:gd name="connsiteY48" fmla="*/ 0 h 293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51112" h="2937565">
                  <a:moveTo>
                    <a:pt x="1451112" y="2928731"/>
                  </a:moveTo>
                  <a:cubicBezTo>
                    <a:pt x="1358347" y="2763078"/>
                    <a:pt x="1265582" y="2597426"/>
                    <a:pt x="1133060" y="2504661"/>
                  </a:cubicBezTo>
                  <a:cubicBezTo>
                    <a:pt x="1000538" y="2411896"/>
                    <a:pt x="812799" y="2376556"/>
                    <a:pt x="655982" y="2372139"/>
                  </a:cubicBezTo>
                  <a:cubicBezTo>
                    <a:pt x="499165" y="2367722"/>
                    <a:pt x="300382" y="2422940"/>
                    <a:pt x="192156" y="2478157"/>
                  </a:cubicBezTo>
                  <a:cubicBezTo>
                    <a:pt x="83930" y="2533374"/>
                    <a:pt x="0" y="2632766"/>
                    <a:pt x="6626" y="2703444"/>
                  </a:cubicBezTo>
                  <a:cubicBezTo>
                    <a:pt x="13252" y="2774122"/>
                    <a:pt x="130312" y="2866887"/>
                    <a:pt x="231912" y="2902226"/>
                  </a:cubicBezTo>
                  <a:cubicBezTo>
                    <a:pt x="333512" y="2937565"/>
                    <a:pt x="470452" y="2933147"/>
                    <a:pt x="616226" y="2915478"/>
                  </a:cubicBezTo>
                  <a:cubicBezTo>
                    <a:pt x="762000" y="2897809"/>
                    <a:pt x="991704" y="2840383"/>
                    <a:pt x="1106556" y="2796209"/>
                  </a:cubicBezTo>
                  <a:cubicBezTo>
                    <a:pt x="1221408" y="2752035"/>
                    <a:pt x="1263374" y="2716696"/>
                    <a:pt x="1305339" y="2650435"/>
                  </a:cubicBezTo>
                  <a:cubicBezTo>
                    <a:pt x="1347304" y="2584174"/>
                    <a:pt x="1364973" y="2480366"/>
                    <a:pt x="1358347" y="2398644"/>
                  </a:cubicBezTo>
                  <a:cubicBezTo>
                    <a:pt x="1351721" y="2316922"/>
                    <a:pt x="1307547" y="2232992"/>
                    <a:pt x="1265582" y="2160105"/>
                  </a:cubicBezTo>
                  <a:cubicBezTo>
                    <a:pt x="1223617" y="2087218"/>
                    <a:pt x="1186069" y="2032000"/>
                    <a:pt x="1106556" y="1961322"/>
                  </a:cubicBezTo>
                  <a:cubicBezTo>
                    <a:pt x="1027043" y="1890644"/>
                    <a:pt x="909982" y="1771374"/>
                    <a:pt x="788504" y="1736035"/>
                  </a:cubicBezTo>
                  <a:cubicBezTo>
                    <a:pt x="667026" y="1700696"/>
                    <a:pt x="481495" y="1724991"/>
                    <a:pt x="377686" y="1749287"/>
                  </a:cubicBezTo>
                  <a:cubicBezTo>
                    <a:pt x="273877" y="1773583"/>
                    <a:pt x="203200" y="1826592"/>
                    <a:pt x="165652" y="1881809"/>
                  </a:cubicBezTo>
                  <a:cubicBezTo>
                    <a:pt x="128104" y="1937027"/>
                    <a:pt x="114851" y="2036418"/>
                    <a:pt x="152399" y="2080592"/>
                  </a:cubicBezTo>
                  <a:cubicBezTo>
                    <a:pt x="189947" y="2124766"/>
                    <a:pt x="302591" y="2135809"/>
                    <a:pt x="390939" y="2146852"/>
                  </a:cubicBezTo>
                  <a:cubicBezTo>
                    <a:pt x="479287" y="2157895"/>
                    <a:pt x="587512" y="2164522"/>
                    <a:pt x="682486" y="2146852"/>
                  </a:cubicBezTo>
                  <a:cubicBezTo>
                    <a:pt x="777460" y="2129183"/>
                    <a:pt x="879060" y="2080591"/>
                    <a:pt x="960782" y="2040835"/>
                  </a:cubicBezTo>
                  <a:cubicBezTo>
                    <a:pt x="1042504" y="2001079"/>
                    <a:pt x="1108765" y="1974574"/>
                    <a:pt x="1172817" y="1908313"/>
                  </a:cubicBezTo>
                  <a:cubicBezTo>
                    <a:pt x="1236869" y="1842052"/>
                    <a:pt x="1314173" y="1731618"/>
                    <a:pt x="1345095" y="1643270"/>
                  </a:cubicBezTo>
                  <a:cubicBezTo>
                    <a:pt x="1376017" y="1554922"/>
                    <a:pt x="1380434" y="1468782"/>
                    <a:pt x="1358347" y="1378226"/>
                  </a:cubicBezTo>
                  <a:cubicBezTo>
                    <a:pt x="1336260" y="1287670"/>
                    <a:pt x="1267790" y="1172818"/>
                    <a:pt x="1212573" y="1099931"/>
                  </a:cubicBezTo>
                  <a:cubicBezTo>
                    <a:pt x="1157356" y="1027044"/>
                    <a:pt x="1124226" y="971827"/>
                    <a:pt x="1027043" y="940905"/>
                  </a:cubicBezTo>
                  <a:cubicBezTo>
                    <a:pt x="929860" y="909983"/>
                    <a:pt x="728869" y="912191"/>
                    <a:pt x="629478" y="914400"/>
                  </a:cubicBezTo>
                  <a:cubicBezTo>
                    <a:pt x="530087" y="916609"/>
                    <a:pt x="499165" y="936487"/>
                    <a:pt x="430695" y="954157"/>
                  </a:cubicBezTo>
                  <a:cubicBezTo>
                    <a:pt x="362225" y="971827"/>
                    <a:pt x="267251" y="982870"/>
                    <a:pt x="218660" y="1020418"/>
                  </a:cubicBezTo>
                  <a:cubicBezTo>
                    <a:pt x="170069" y="1057966"/>
                    <a:pt x="130312" y="1130853"/>
                    <a:pt x="139147" y="1179444"/>
                  </a:cubicBezTo>
                  <a:cubicBezTo>
                    <a:pt x="147982" y="1228035"/>
                    <a:pt x="209826" y="1281043"/>
                    <a:pt x="271669" y="1311965"/>
                  </a:cubicBezTo>
                  <a:cubicBezTo>
                    <a:pt x="333513" y="1342887"/>
                    <a:pt x="424069" y="1356139"/>
                    <a:pt x="510208" y="1364974"/>
                  </a:cubicBezTo>
                  <a:cubicBezTo>
                    <a:pt x="596347" y="1373809"/>
                    <a:pt x="706782" y="1382643"/>
                    <a:pt x="788504" y="1364974"/>
                  </a:cubicBezTo>
                  <a:cubicBezTo>
                    <a:pt x="870226" y="1347305"/>
                    <a:pt x="925443" y="1305340"/>
                    <a:pt x="1000539" y="1258957"/>
                  </a:cubicBezTo>
                  <a:cubicBezTo>
                    <a:pt x="1075635" y="1212574"/>
                    <a:pt x="1177235" y="1141896"/>
                    <a:pt x="1239078" y="1086678"/>
                  </a:cubicBezTo>
                  <a:cubicBezTo>
                    <a:pt x="1300921" y="1031461"/>
                    <a:pt x="1345095" y="993913"/>
                    <a:pt x="1371599" y="927652"/>
                  </a:cubicBezTo>
                  <a:cubicBezTo>
                    <a:pt x="1398103" y="861391"/>
                    <a:pt x="1404730" y="757582"/>
                    <a:pt x="1398104" y="689113"/>
                  </a:cubicBezTo>
                  <a:cubicBezTo>
                    <a:pt x="1391478" y="620644"/>
                    <a:pt x="1362765" y="576470"/>
                    <a:pt x="1331843" y="516835"/>
                  </a:cubicBezTo>
                  <a:cubicBezTo>
                    <a:pt x="1300921" y="457200"/>
                    <a:pt x="1256747" y="382105"/>
                    <a:pt x="1212573" y="331305"/>
                  </a:cubicBezTo>
                  <a:cubicBezTo>
                    <a:pt x="1168399" y="280505"/>
                    <a:pt x="1128642" y="242957"/>
                    <a:pt x="1066799" y="212035"/>
                  </a:cubicBezTo>
                  <a:cubicBezTo>
                    <a:pt x="1004956" y="181113"/>
                    <a:pt x="934277" y="165652"/>
                    <a:pt x="841512" y="145774"/>
                  </a:cubicBezTo>
                  <a:cubicBezTo>
                    <a:pt x="748747" y="125896"/>
                    <a:pt x="611808" y="97182"/>
                    <a:pt x="510208" y="92765"/>
                  </a:cubicBezTo>
                  <a:cubicBezTo>
                    <a:pt x="408608" y="88348"/>
                    <a:pt x="300381" y="88348"/>
                    <a:pt x="231912" y="119270"/>
                  </a:cubicBezTo>
                  <a:cubicBezTo>
                    <a:pt x="163443" y="150192"/>
                    <a:pt x="110434" y="212035"/>
                    <a:pt x="99391" y="278296"/>
                  </a:cubicBezTo>
                  <a:cubicBezTo>
                    <a:pt x="88348" y="344557"/>
                    <a:pt x="101600" y="466035"/>
                    <a:pt x="165652" y="516835"/>
                  </a:cubicBezTo>
                  <a:cubicBezTo>
                    <a:pt x="229704" y="567635"/>
                    <a:pt x="373269" y="585305"/>
                    <a:pt x="483704" y="583096"/>
                  </a:cubicBezTo>
                  <a:cubicBezTo>
                    <a:pt x="594139" y="580887"/>
                    <a:pt x="724451" y="536713"/>
                    <a:pt x="828260" y="503583"/>
                  </a:cubicBezTo>
                  <a:cubicBezTo>
                    <a:pt x="932069" y="470453"/>
                    <a:pt x="1031460" y="428487"/>
                    <a:pt x="1106556" y="384313"/>
                  </a:cubicBezTo>
                  <a:cubicBezTo>
                    <a:pt x="1181652" y="340139"/>
                    <a:pt x="1232451" y="284921"/>
                    <a:pt x="1278834" y="238539"/>
                  </a:cubicBezTo>
                  <a:cubicBezTo>
                    <a:pt x="1325217" y="192157"/>
                    <a:pt x="1356139" y="145774"/>
                    <a:pt x="1384852" y="106018"/>
                  </a:cubicBezTo>
                  <a:cubicBezTo>
                    <a:pt x="1413565" y="66262"/>
                    <a:pt x="1432338" y="33131"/>
                    <a:pt x="1451112" y="0"/>
                  </a:cubicBezTo>
                </a:path>
              </a:pathLst>
            </a:custGeom>
            <a:ln w="63500">
              <a:solidFill>
                <a:srgbClr val="8000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a:xfrm>
              <a:off x="6536028" y="6181530"/>
              <a:ext cx="1117587" cy="581065"/>
            </a:xfrm>
            <a:custGeom>
              <a:avLst/>
              <a:gdLst>
                <a:gd name="connsiteX0" fmla="*/ 54517 w 1117599"/>
                <a:gd name="connsiteY0" fmla="*/ 312234 h 581102"/>
                <a:gd name="connsiteX1" fmla="*/ 61951 w 1117599"/>
                <a:gd name="connsiteY1" fmla="*/ 531541 h 581102"/>
                <a:gd name="connsiteX2" fmla="*/ 426224 w 1117599"/>
                <a:gd name="connsiteY2" fmla="*/ 524107 h 581102"/>
                <a:gd name="connsiteX3" fmla="*/ 652966 w 1117599"/>
                <a:gd name="connsiteY3" fmla="*/ 189570 h 581102"/>
                <a:gd name="connsiteX4" fmla="*/ 1043258 w 1117599"/>
                <a:gd name="connsiteY4" fmla="*/ 327102 h 581102"/>
                <a:gd name="connsiteX5" fmla="*/ 1099014 w 1117599"/>
                <a:gd name="connsiteY5" fmla="*/ 0 h 58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599" h="581102">
                  <a:moveTo>
                    <a:pt x="54517" y="312234"/>
                  </a:moveTo>
                  <a:cubicBezTo>
                    <a:pt x="27258" y="404231"/>
                    <a:pt x="0" y="496229"/>
                    <a:pt x="61951" y="531541"/>
                  </a:cubicBezTo>
                  <a:cubicBezTo>
                    <a:pt x="123902" y="566853"/>
                    <a:pt x="327722" y="581102"/>
                    <a:pt x="426224" y="524107"/>
                  </a:cubicBezTo>
                  <a:cubicBezTo>
                    <a:pt x="524726" y="467112"/>
                    <a:pt x="550127" y="222404"/>
                    <a:pt x="652966" y="189570"/>
                  </a:cubicBezTo>
                  <a:cubicBezTo>
                    <a:pt x="755805" y="156736"/>
                    <a:pt x="968917" y="358697"/>
                    <a:pt x="1043258" y="327102"/>
                  </a:cubicBezTo>
                  <a:cubicBezTo>
                    <a:pt x="1117599" y="295507"/>
                    <a:pt x="1108306" y="147753"/>
                    <a:pt x="1099014" y="0"/>
                  </a:cubicBezTo>
                </a:path>
              </a:pathLst>
            </a:custGeom>
            <a:ln w="635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Freeform 17"/>
            <p:cNvSpPr/>
            <p:nvPr/>
          </p:nvSpPr>
          <p:spPr>
            <a:xfrm>
              <a:off x="7856812" y="4482790"/>
              <a:ext cx="450845" cy="479458"/>
            </a:xfrm>
            <a:custGeom>
              <a:avLst/>
              <a:gdLst>
                <a:gd name="connsiteX0" fmla="*/ 342590 w 451005"/>
                <a:gd name="connsiteY0" fmla="*/ 479503 h 479503"/>
                <a:gd name="connsiteX1" fmla="*/ 442951 w 451005"/>
                <a:gd name="connsiteY1" fmla="*/ 390293 h 479503"/>
                <a:gd name="connsiteX2" fmla="*/ 390912 w 451005"/>
                <a:gd name="connsiteY2" fmla="*/ 81776 h 479503"/>
                <a:gd name="connsiteX3" fmla="*/ 208776 w 451005"/>
                <a:gd name="connsiteY3" fmla="*/ 3717 h 479503"/>
                <a:gd name="connsiteX4" fmla="*/ 30356 w 451005"/>
                <a:gd name="connsiteY4" fmla="*/ 59473 h 479503"/>
                <a:gd name="connsiteX5" fmla="*/ 26639 w 451005"/>
                <a:gd name="connsiteY5" fmla="*/ 223025 h 47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05" h="479503">
                  <a:moveTo>
                    <a:pt x="342590" y="479503"/>
                  </a:moveTo>
                  <a:cubicBezTo>
                    <a:pt x="388743" y="468042"/>
                    <a:pt x="434897" y="456581"/>
                    <a:pt x="442951" y="390293"/>
                  </a:cubicBezTo>
                  <a:cubicBezTo>
                    <a:pt x="451005" y="324005"/>
                    <a:pt x="429941" y="146205"/>
                    <a:pt x="390912" y="81776"/>
                  </a:cubicBezTo>
                  <a:cubicBezTo>
                    <a:pt x="351883" y="17347"/>
                    <a:pt x="268869" y="7434"/>
                    <a:pt x="208776" y="3717"/>
                  </a:cubicBezTo>
                  <a:cubicBezTo>
                    <a:pt x="148683" y="0"/>
                    <a:pt x="60712" y="22922"/>
                    <a:pt x="30356" y="59473"/>
                  </a:cubicBezTo>
                  <a:cubicBezTo>
                    <a:pt x="0" y="96024"/>
                    <a:pt x="13319" y="159524"/>
                    <a:pt x="26639" y="223025"/>
                  </a:cubicBezTo>
                </a:path>
              </a:pathLst>
            </a:custGeom>
            <a:ln w="635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57352" name="Group 26"/>
          <p:cNvGrpSpPr>
            <a:grpSpLocks/>
          </p:cNvGrpSpPr>
          <p:nvPr/>
        </p:nvGrpSpPr>
        <p:grpSpPr bwMode="auto">
          <a:xfrm>
            <a:off x="5503863" y="1379538"/>
            <a:ext cx="2808287" cy="2540000"/>
            <a:chOff x="5503397" y="1379538"/>
            <a:chExt cx="2808753" cy="2540000"/>
          </a:xfrm>
        </p:grpSpPr>
        <p:sp>
          <p:nvSpPr>
            <p:cNvPr id="10" name="Freeform 9"/>
            <p:cNvSpPr>
              <a:spLocks noChangeAspect="1"/>
            </p:cNvSpPr>
            <p:nvPr/>
          </p:nvSpPr>
          <p:spPr bwMode="auto">
            <a:xfrm>
              <a:off x="5641532" y="2406650"/>
              <a:ext cx="671624" cy="1362075"/>
            </a:xfrm>
            <a:custGeom>
              <a:avLst/>
              <a:gdLst>
                <a:gd name="connsiteX0" fmla="*/ 1451112 w 1451112"/>
                <a:gd name="connsiteY0" fmla="*/ 2928731 h 2937565"/>
                <a:gd name="connsiteX1" fmla="*/ 1133060 w 1451112"/>
                <a:gd name="connsiteY1" fmla="*/ 2504661 h 2937565"/>
                <a:gd name="connsiteX2" fmla="*/ 655982 w 1451112"/>
                <a:gd name="connsiteY2" fmla="*/ 2372139 h 2937565"/>
                <a:gd name="connsiteX3" fmla="*/ 192156 w 1451112"/>
                <a:gd name="connsiteY3" fmla="*/ 2478157 h 2937565"/>
                <a:gd name="connsiteX4" fmla="*/ 6626 w 1451112"/>
                <a:gd name="connsiteY4" fmla="*/ 2703444 h 2937565"/>
                <a:gd name="connsiteX5" fmla="*/ 231912 w 1451112"/>
                <a:gd name="connsiteY5" fmla="*/ 2902226 h 2937565"/>
                <a:gd name="connsiteX6" fmla="*/ 616226 w 1451112"/>
                <a:gd name="connsiteY6" fmla="*/ 2915478 h 2937565"/>
                <a:gd name="connsiteX7" fmla="*/ 1106556 w 1451112"/>
                <a:gd name="connsiteY7" fmla="*/ 2796209 h 2937565"/>
                <a:gd name="connsiteX8" fmla="*/ 1305339 w 1451112"/>
                <a:gd name="connsiteY8" fmla="*/ 2650435 h 2937565"/>
                <a:gd name="connsiteX9" fmla="*/ 1358347 w 1451112"/>
                <a:gd name="connsiteY9" fmla="*/ 2398644 h 2937565"/>
                <a:gd name="connsiteX10" fmla="*/ 1265582 w 1451112"/>
                <a:gd name="connsiteY10" fmla="*/ 2160105 h 2937565"/>
                <a:gd name="connsiteX11" fmla="*/ 1106556 w 1451112"/>
                <a:gd name="connsiteY11" fmla="*/ 1961322 h 2937565"/>
                <a:gd name="connsiteX12" fmla="*/ 788504 w 1451112"/>
                <a:gd name="connsiteY12" fmla="*/ 1736035 h 2937565"/>
                <a:gd name="connsiteX13" fmla="*/ 377686 w 1451112"/>
                <a:gd name="connsiteY13" fmla="*/ 1749287 h 2937565"/>
                <a:gd name="connsiteX14" fmla="*/ 165652 w 1451112"/>
                <a:gd name="connsiteY14" fmla="*/ 1881809 h 2937565"/>
                <a:gd name="connsiteX15" fmla="*/ 152399 w 1451112"/>
                <a:gd name="connsiteY15" fmla="*/ 2080592 h 2937565"/>
                <a:gd name="connsiteX16" fmla="*/ 390939 w 1451112"/>
                <a:gd name="connsiteY16" fmla="*/ 2146852 h 2937565"/>
                <a:gd name="connsiteX17" fmla="*/ 682486 w 1451112"/>
                <a:gd name="connsiteY17" fmla="*/ 2146852 h 2937565"/>
                <a:gd name="connsiteX18" fmla="*/ 960782 w 1451112"/>
                <a:gd name="connsiteY18" fmla="*/ 2040835 h 2937565"/>
                <a:gd name="connsiteX19" fmla="*/ 1172817 w 1451112"/>
                <a:gd name="connsiteY19" fmla="*/ 1908313 h 2937565"/>
                <a:gd name="connsiteX20" fmla="*/ 1345095 w 1451112"/>
                <a:gd name="connsiteY20" fmla="*/ 1643270 h 2937565"/>
                <a:gd name="connsiteX21" fmla="*/ 1358347 w 1451112"/>
                <a:gd name="connsiteY21" fmla="*/ 1378226 h 2937565"/>
                <a:gd name="connsiteX22" fmla="*/ 1212573 w 1451112"/>
                <a:gd name="connsiteY22" fmla="*/ 1099931 h 2937565"/>
                <a:gd name="connsiteX23" fmla="*/ 1027043 w 1451112"/>
                <a:gd name="connsiteY23" fmla="*/ 940905 h 2937565"/>
                <a:gd name="connsiteX24" fmla="*/ 629478 w 1451112"/>
                <a:gd name="connsiteY24" fmla="*/ 914400 h 2937565"/>
                <a:gd name="connsiteX25" fmla="*/ 430695 w 1451112"/>
                <a:gd name="connsiteY25" fmla="*/ 954157 h 2937565"/>
                <a:gd name="connsiteX26" fmla="*/ 218660 w 1451112"/>
                <a:gd name="connsiteY26" fmla="*/ 1020418 h 2937565"/>
                <a:gd name="connsiteX27" fmla="*/ 139147 w 1451112"/>
                <a:gd name="connsiteY27" fmla="*/ 1179444 h 2937565"/>
                <a:gd name="connsiteX28" fmla="*/ 271669 w 1451112"/>
                <a:gd name="connsiteY28" fmla="*/ 1311965 h 2937565"/>
                <a:gd name="connsiteX29" fmla="*/ 510208 w 1451112"/>
                <a:gd name="connsiteY29" fmla="*/ 1364974 h 2937565"/>
                <a:gd name="connsiteX30" fmla="*/ 788504 w 1451112"/>
                <a:gd name="connsiteY30" fmla="*/ 1364974 h 2937565"/>
                <a:gd name="connsiteX31" fmla="*/ 1000539 w 1451112"/>
                <a:gd name="connsiteY31" fmla="*/ 1258957 h 2937565"/>
                <a:gd name="connsiteX32" fmla="*/ 1239078 w 1451112"/>
                <a:gd name="connsiteY32" fmla="*/ 1086678 h 2937565"/>
                <a:gd name="connsiteX33" fmla="*/ 1371599 w 1451112"/>
                <a:gd name="connsiteY33" fmla="*/ 927652 h 2937565"/>
                <a:gd name="connsiteX34" fmla="*/ 1398104 w 1451112"/>
                <a:gd name="connsiteY34" fmla="*/ 689113 h 2937565"/>
                <a:gd name="connsiteX35" fmla="*/ 1331843 w 1451112"/>
                <a:gd name="connsiteY35" fmla="*/ 516835 h 2937565"/>
                <a:gd name="connsiteX36" fmla="*/ 1212573 w 1451112"/>
                <a:gd name="connsiteY36" fmla="*/ 331305 h 2937565"/>
                <a:gd name="connsiteX37" fmla="*/ 1066799 w 1451112"/>
                <a:gd name="connsiteY37" fmla="*/ 212035 h 2937565"/>
                <a:gd name="connsiteX38" fmla="*/ 841512 w 1451112"/>
                <a:gd name="connsiteY38" fmla="*/ 145774 h 2937565"/>
                <a:gd name="connsiteX39" fmla="*/ 510208 w 1451112"/>
                <a:gd name="connsiteY39" fmla="*/ 92765 h 2937565"/>
                <a:gd name="connsiteX40" fmla="*/ 231912 w 1451112"/>
                <a:gd name="connsiteY40" fmla="*/ 119270 h 2937565"/>
                <a:gd name="connsiteX41" fmla="*/ 99391 w 1451112"/>
                <a:gd name="connsiteY41" fmla="*/ 278296 h 2937565"/>
                <a:gd name="connsiteX42" fmla="*/ 165652 w 1451112"/>
                <a:gd name="connsiteY42" fmla="*/ 516835 h 2937565"/>
                <a:gd name="connsiteX43" fmla="*/ 483704 w 1451112"/>
                <a:gd name="connsiteY43" fmla="*/ 583096 h 2937565"/>
                <a:gd name="connsiteX44" fmla="*/ 828260 w 1451112"/>
                <a:gd name="connsiteY44" fmla="*/ 503583 h 2937565"/>
                <a:gd name="connsiteX45" fmla="*/ 1106556 w 1451112"/>
                <a:gd name="connsiteY45" fmla="*/ 384313 h 2937565"/>
                <a:gd name="connsiteX46" fmla="*/ 1278834 w 1451112"/>
                <a:gd name="connsiteY46" fmla="*/ 238539 h 2937565"/>
                <a:gd name="connsiteX47" fmla="*/ 1384852 w 1451112"/>
                <a:gd name="connsiteY47" fmla="*/ 106018 h 2937565"/>
                <a:gd name="connsiteX48" fmla="*/ 1451112 w 1451112"/>
                <a:gd name="connsiteY48" fmla="*/ 0 h 293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51112" h="2937565">
                  <a:moveTo>
                    <a:pt x="1451112" y="2928731"/>
                  </a:moveTo>
                  <a:cubicBezTo>
                    <a:pt x="1358347" y="2763078"/>
                    <a:pt x="1265582" y="2597426"/>
                    <a:pt x="1133060" y="2504661"/>
                  </a:cubicBezTo>
                  <a:cubicBezTo>
                    <a:pt x="1000538" y="2411896"/>
                    <a:pt x="812799" y="2376556"/>
                    <a:pt x="655982" y="2372139"/>
                  </a:cubicBezTo>
                  <a:cubicBezTo>
                    <a:pt x="499165" y="2367722"/>
                    <a:pt x="300382" y="2422940"/>
                    <a:pt x="192156" y="2478157"/>
                  </a:cubicBezTo>
                  <a:cubicBezTo>
                    <a:pt x="83930" y="2533374"/>
                    <a:pt x="0" y="2632766"/>
                    <a:pt x="6626" y="2703444"/>
                  </a:cubicBezTo>
                  <a:cubicBezTo>
                    <a:pt x="13252" y="2774122"/>
                    <a:pt x="130312" y="2866887"/>
                    <a:pt x="231912" y="2902226"/>
                  </a:cubicBezTo>
                  <a:cubicBezTo>
                    <a:pt x="333512" y="2937565"/>
                    <a:pt x="470452" y="2933147"/>
                    <a:pt x="616226" y="2915478"/>
                  </a:cubicBezTo>
                  <a:cubicBezTo>
                    <a:pt x="762000" y="2897809"/>
                    <a:pt x="991704" y="2840383"/>
                    <a:pt x="1106556" y="2796209"/>
                  </a:cubicBezTo>
                  <a:cubicBezTo>
                    <a:pt x="1221408" y="2752035"/>
                    <a:pt x="1263374" y="2716696"/>
                    <a:pt x="1305339" y="2650435"/>
                  </a:cubicBezTo>
                  <a:cubicBezTo>
                    <a:pt x="1347304" y="2584174"/>
                    <a:pt x="1364973" y="2480366"/>
                    <a:pt x="1358347" y="2398644"/>
                  </a:cubicBezTo>
                  <a:cubicBezTo>
                    <a:pt x="1351721" y="2316922"/>
                    <a:pt x="1307547" y="2232992"/>
                    <a:pt x="1265582" y="2160105"/>
                  </a:cubicBezTo>
                  <a:cubicBezTo>
                    <a:pt x="1223617" y="2087218"/>
                    <a:pt x="1186069" y="2032000"/>
                    <a:pt x="1106556" y="1961322"/>
                  </a:cubicBezTo>
                  <a:cubicBezTo>
                    <a:pt x="1027043" y="1890644"/>
                    <a:pt x="909982" y="1771374"/>
                    <a:pt x="788504" y="1736035"/>
                  </a:cubicBezTo>
                  <a:cubicBezTo>
                    <a:pt x="667026" y="1700696"/>
                    <a:pt x="481495" y="1724991"/>
                    <a:pt x="377686" y="1749287"/>
                  </a:cubicBezTo>
                  <a:cubicBezTo>
                    <a:pt x="273877" y="1773583"/>
                    <a:pt x="203200" y="1826592"/>
                    <a:pt x="165652" y="1881809"/>
                  </a:cubicBezTo>
                  <a:cubicBezTo>
                    <a:pt x="128104" y="1937027"/>
                    <a:pt x="114851" y="2036418"/>
                    <a:pt x="152399" y="2080592"/>
                  </a:cubicBezTo>
                  <a:cubicBezTo>
                    <a:pt x="189947" y="2124766"/>
                    <a:pt x="302591" y="2135809"/>
                    <a:pt x="390939" y="2146852"/>
                  </a:cubicBezTo>
                  <a:cubicBezTo>
                    <a:pt x="479287" y="2157895"/>
                    <a:pt x="587512" y="2164522"/>
                    <a:pt x="682486" y="2146852"/>
                  </a:cubicBezTo>
                  <a:cubicBezTo>
                    <a:pt x="777460" y="2129183"/>
                    <a:pt x="879060" y="2080591"/>
                    <a:pt x="960782" y="2040835"/>
                  </a:cubicBezTo>
                  <a:cubicBezTo>
                    <a:pt x="1042504" y="2001079"/>
                    <a:pt x="1108765" y="1974574"/>
                    <a:pt x="1172817" y="1908313"/>
                  </a:cubicBezTo>
                  <a:cubicBezTo>
                    <a:pt x="1236869" y="1842052"/>
                    <a:pt x="1314173" y="1731618"/>
                    <a:pt x="1345095" y="1643270"/>
                  </a:cubicBezTo>
                  <a:cubicBezTo>
                    <a:pt x="1376017" y="1554922"/>
                    <a:pt x="1380434" y="1468782"/>
                    <a:pt x="1358347" y="1378226"/>
                  </a:cubicBezTo>
                  <a:cubicBezTo>
                    <a:pt x="1336260" y="1287670"/>
                    <a:pt x="1267790" y="1172818"/>
                    <a:pt x="1212573" y="1099931"/>
                  </a:cubicBezTo>
                  <a:cubicBezTo>
                    <a:pt x="1157356" y="1027044"/>
                    <a:pt x="1124226" y="971827"/>
                    <a:pt x="1027043" y="940905"/>
                  </a:cubicBezTo>
                  <a:cubicBezTo>
                    <a:pt x="929860" y="909983"/>
                    <a:pt x="728869" y="912191"/>
                    <a:pt x="629478" y="914400"/>
                  </a:cubicBezTo>
                  <a:cubicBezTo>
                    <a:pt x="530087" y="916609"/>
                    <a:pt x="499165" y="936487"/>
                    <a:pt x="430695" y="954157"/>
                  </a:cubicBezTo>
                  <a:cubicBezTo>
                    <a:pt x="362225" y="971827"/>
                    <a:pt x="267251" y="982870"/>
                    <a:pt x="218660" y="1020418"/>
                  </a:cubicBezTo>
                  <a:cubicBezTo>
                    <a:pt x="170069" y="1057966"/>
                    <a:pt x="130312" y="1130853"/>
                    <a:pt x="139147" y="1179444"/>
                  </a:cubicBezTo>
                  <a:cubicBezTo>
                    <a:pt x="147982" y="1228035"/>
                    <a:pt x="209826" y="1281043"/>
                    <a:pt x="271669" y="1311965"/>
                  </a:cubicBezTo>
                  <a:cubicBezTo>
                    <a:pt x="333513" y="1342887"/>
                    <a:pt x="424069" y="1356139"/>
                    <a:pt x="510208" y="1364974"/>
                  </a:cubicBezTo>
                  <a:cubicBezTo>
                    <a:pt x="596347" y="1373809"/>
                    <a:pt x="706782" y="1382643"/>
                    <a:pt x="788504" y="1364974"/>
                  </a:cubicBezTo>
                  <a:cubicBezTo>
                    <a:pt x="870226" y="1347305"/>
                    <a:pt x="925443" y="1305340"/>
                    <a:pt x="1000539" y="1258957"/>
                  </a:cubicBezTo>
                  <a:cubicBezTo>
                    <a:pt x="1075635" y="1212574"/>
                    <a:pt x="1177235" y="1141896"/>
                    <a:pt x="1239078" y="1086678"/>
                  </a:cubicBezTo>
                  <a:cubicBezTo>
                    <a:pt x="1300921" y="1031461"/>
                    <a:pt x="1345095" y="993913"/>
                    <a:pt x="1371599" y="927652"/>
                  </a:cubicBezTo>
                  <a:cubicBezTo>
                    <a:pt x="1398103" y="861391"/>
                    <a:pt x="1404730" y="757582"/>
                    <a:pt x="1398104" y="689113"/>
                  </a:cubicBezTo>
                  <a:cubicBezTo>
                    <a:pt x="1391478" y="620644"/>
                    <a:pt x="1362765" y="576470"/>
                    <a:pt x="1331843" y="516835"/>
                  </a:cubicBezTo>
                  <a:cubicBezTo>
                    <a:pt x="1300921" y="457200"/>
                    <a:pt x="1256747" y="382105"/>
                    <a:pt x="1212573" y="331305"/>
                  </a:cubicBezTo>
                  <a:cubicBezTo>
                    <a:pt x="1168399" y="280505"/>
                    <a:pt x="1128642" y="242957"/>
                    <a:pt x="1066799" y="212035"/>
                  </a:cubicBezTo>
                  <a:cubicBezTo>
                    <a:pt x="1004956" y="181113"/>
                    <a:pt x="934277" y="165652"/>
                    <a:pt x="841512" y="145774"/>
                  </a:cubicBezTo>
                  <a:cubicBezTo>
                    <a:pt x="748747" y="125896"/>
                    <a:pt x="611808" y="97182"/>
                    <a:pt x="510208" y="92765"/>
                  </a:cubicBezTo>
                  <a:cubicBezTo>
                    <a:pt x="408608" y="88348"/>
                    <a:pt x="300381" y="88348"/>
                    <a:pt x="231912" y="119270"/>
                  </a:cubicBezTo>
                  <a:cubicBezTo>
                    <a:pt x="163443" y="150192"/>
                    <a:pt x="110434" y="212035"/>
                    <a:pt x="99391" y="278296"/>
                  </a:cubicBezTo>
                  <a:cubicBezTo>
                    <a:pt x="88348" y="344557"/>
                    <a:pt x="101600" y="466035"/>
                    <a:pt x="165652" y="516835"/>
                  </a:cubicBezTo>
                  <a:cubicBezTo>
                    <a:pt x="229704" y="567635"/>
                    <a:pt x="373269" y="585305"/>
                    <a:pt x="483704" y="583096"/>
                  </a:cubicBezTo>
                  <a:cubicBezTo>
                    <a:pt x="594139" y="580887"/>
                    <a:pt x="724451" y="536713"/>
                    <a:pt x="828260" y="503583"/>
                  </a:cubicBezTo>
                  <a:cubicBezTo>
                    <a:pt x="932069" y="470453"/>
                    <a:pt x="1031460" y="428487"/>
                    <a:pt x="1106556" y="384313"/>
                  </a:cubicBezTo>
                  <a:cubicBezTo>
                    <a:pt x="1181652" y="340139"/>
                    <a:pt x="1232451" y="284921"/>
                    <a:pt x="1278834" y="238539"/>
                  </a:cubicBezTo>
                  <a:cubicBezTo>
                    <a:pt x="1325217" y="192157"/>
                    <a:pt x="1356139" y="145774"/>
                    <a:pt x="1384852" y="106018"/>
                  </a:cubicBezTo>
                  <a:cubicBezTo>
                    <a:pt x="1413565" y="66262"/>
                    <a:pt x="1432338" y="33131"/>
                    <a:pt x="1451112" y="0"/>
                  </a:cubicBezTo>
                </a:path>
              </a:pathLst>
            </a:custGeom>
            <a:ln w="635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a:spLocks noChangeAspect="1"/>
            </p:cNvSpPr>
            <p:nvPr/>
          </p:nvSpPr>
          <p:spPr bwMode="auto">
            <a:xfrm rot="3746281">
              <a:off x="6702281" y="2309669"/>
              <a:ext cx="1484313" cy="1735425"/>
            </a:xfrm>
            <a:custGeom>
              <a:avLst/>
              <a:gdLst>
                <a:gd name="connsiteX0" fmla="*/ 0 w 3509617"/>
                <a:gd name="connsiteY0" fmla="*/ 2703444 h 4108174"/>
                <a:gd name="connsiteX1" fmla="*/ 1245704 w 3509617"/>
                <a:gd name="connsiteY1" fmla="*/ 397565 h 4108174"/>
                <a:gd name="connsiteX2" fmla="*/ 1563756 w 3509617"/>
                <a:gd name="connsiteY2" fmla="*/ 318052 h 4108174"/>
                <a:gd name="connsiteX3" fmla="*/ 1656521 w 3509617"/>
                <a:gd name="connsiteY3" fmla="*/ 516835 h 4108174"/>
                <a:gd name="connsiteX4" fmla="*/ 371061 w 3509617"/>
                <a:gd name="connsiteY4" fmla="*/ 2862470 h 4108174"/>
                <a:gd name="connsiteX5" fmla="*/ 384313 w 3509617"/>
                <a:gd name="connsiteY5" fmla="*/ 3472070 h 4108174"/>
                <a:gd name="connsiteX6" fmla="*/ 795130 w 3509617"/>
                <a:gd name="connsiteY6" fmla="*/ 3048000 h 4108174"/>
                <a:gd name="connsiteX7" fmla="*/ 2133600 w 3509617"/>
                <a:gd name="connsiteY7" fmla="*/ 583096 h 4108174"/>
                <a:gd name="connsiteX8" fmla="*/ 2491408 w 3509617"/>
                <a:gd name="connsiteY8" fmla="*/ 781878 h 4108174"/>
                <a:gd name="connsiteX9" fmla="*/ 1139687 w 3509617"/>
                <a:gd name="connsiteY9" fmla="*/ 3445565 h 4108174"/>
                <a:gd name="connsiteX10" fmla="*/ 1616765 w 3509617"/>
                <a:gd name="connsiteY10" fmla="*/ 3578087 h 4108174"/>
                <a:gd name="connsiteX11" fmla="*/ 2968487 w 3509617"/>
                <a:gd name="connsiteY11" fmla="*/ 940904 h 4108174"/>
                <a:gd name="connsiteX12" fmla="*/ 3326295 w 3509617"/>
                <a:gd name="connsiteY12" fmla="*/ 1020417 h 4108174"/>
                <a:gd name="connsiteX13" fmla="*/ 1868556 w 3509617"/>
                <a:gd name="connsiteY13" fmla="*/ 4108174 h 410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9617" h="4108174">
                  <a:moveTo>
                    <a:pt x="0" y="2703444"/>
                  </a:moveTo>
                  <a:cubicBezTo>
                    <a:pt x="492539" y="1749287"/>
                    <a:pt x="985078" y="795130"/>
                    <a:pt x="1245704" y="397565"/>
                  </a:cubicBezTo>
                  <a:cubicBezTo>
                    <a:pt x="1506330" y="0"/>
                    <a:pt x="1495287" y="298174"/>
                    <a:pt x="1563756" y="318052"/>
                  </a:cubicBezTo>
                  <a:cubicBezTo>
                    <a:pt x="1632225" y="337930"/>
                    <a:pt x="1855304" y="92765"/>
                    <a:pt x="1656521" y="516835"/>
                  </a:cubicBezTo>
                  <a:cubicBezTo>
                    <a:pt x="1457738" y="940905"/>
                    <a:pt x="583096" y="2369931"/>
                    <a:pt x="371061" y="2862470"/>
                  </a:cubicBezTo>
                  <a:cubicBezTo>
                    <a:pt x="159026" y="3355009"/>
                    <a:pt x="313635" y="3441148"/>
                    <a:pt x="384313" y="3472070"/>
                  </a:cubicBezTo>
                  <a:cubicBezTo>
                    <a:pt x="454991" y="3502992"/>
                    <a:pt x="503582" y="3529496"/>
                    <a:pt x="795130" y="3048000"/>
                  </a:cubicBezTo>
                  <a:cubicBezTo>
                    <a:pt x="1086678" y="2566504"/>
                    <a:pt x="1850887" y="960783"/>
                    <a:pt x="2133600" y="583096"/>
                  </a:cubicBezTo>
                  <a:cubicBezTo>
                    <a:pt x="2416313" y="205409"/>
                    <a:pt x="2657060" y="304800"/>
                    <a:pt x="2491408" y="781878"/>
                  </a:cubicBezTo>
                  <a:cubicBezTo>
                    <a:pt x="2325756" y="1258956"/>
                    <a:pt x="1285461" y="2979530"/>
                    <a:pt x="1139687" y="3445565"/>
                  </a:cubicBezTo>
                  <a:cubicBezTo>
                    <a:pt x="993913" y="3911600"/>
                    <a:pt x="1311965" y="3995531"/>
                    <a:pt x="1616765" y="3578087"/>
                  </a:cubicBezTo>
                  <a:cubicBezTo>
                    <a:pt x="1921565" y="3160644"/>
                    <a:pt x="2683565" y="1367182"/>
                    <a:pt x="2968487" y="940904"/>
                  </a:cubicBezTo>
                  <a:cubicBezTo>
                    <a:pt x="3253409" y="514626"/>
                    <a:pt x="3509617" y="492539"/>
                    <a:pt x="3326295" y="1020417"/>
                  </a:cubicBezTo>
                  <a:cubicBezTo>
                    <a:pt x="3142973" y="1548295"/>
                    <a:pt x="1868556" y="4108174"/>
                    <a:pt x="1868556" y="4108174"/>
                  </a:cubicBezTo>
                </a:path>
              </a:pathLst>
            </a:custGeom>
            <a:ln w="635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57356" name="Group 33"/>
            <p:cNvGrpSpPr>
              <a:grpSpLocks/>
            </p:cNvGrpSpPr>
            <p:nvPr/>
          </p:nvGrpSpPr>
          <p:grpSpPr bwMode="auto">
            <a:xfrm>
              <a:off x="5503397" y="1379538"/>
              <a:ext cx="1957249" cy="1341791"/>
              <a:chOff x="6198953" y="1908313"/>
              <a:chExt cx="1957511" cy="1340993"/>
            </a:xfrm>
          </p:grpSpPr>
          <p:sp>
            <p:nvSpPr>
              <p:cNvPr id="20" name="Rectangle 19"/>
              <p:cNvSpPr/>
              <p:nvPr/>
            </p:nvSpPr>
            <p:spPr>
              <a:xfrm>
                <a:off x="7607487" y="3079191"/>
                <a:ext cx="389055" cy="168175"/>
              </a:xfrm>
              <a:prstGeom prst="rec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2" name="Straight Connector 21"/>
              <p:cNvCxnSpPr/>
              <p:nvPr/>
            </p:nvCxnSpPr>
            <p:spPr>
              <a:xfrm>
                <a:off x="6198953" y="2276394"/>
                <a:ext cx="1411710" cy="9725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13244" y="1919418"/>
                <a:ext cx="1394243" cy="11581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591246" y="2688036"/>
                <a:ext cx="964626" cy="1540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493674" y="2414351"/>
                <a:ext cx="1164532" cy="161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02129" y="1908313"/>
                <a:ext cx="1954798" cy="36966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a:spAutoFit/>
              </a:bodyPr>
              <a:lstStyle/>
              <a:p>
                <a:pPr>
                  <a:defRPr/>
                </a:pPr>
                <a:r>
                  <a:rPr lang="en-US" dirty="0">
                    <a:latin typeface="Arial" charset="0"/>
                  </a:rPr>
                  <a:t>…-</a:t>
                </a:r>
                <a:r>
                  <a:rPr lang="en-US" dirty="0" err="1">
                    <a:latin typeface="Arial" charset="0"/>
                  </a:rPr>
                  <a:t>Gly</a:t>
                </a:r>
                <a:r>
                  <a:rPr lang="en-US" dirty="0">
                    <a:latin typeface="Arial" charset="0"/>
                  </a:rPr>
                  <a:t>-Ala-Tyr-…</a:t>
                </a:r>
              </a:p>
            </p:txBody>
          </p:sp>
        </p:grpSp>
      </p:grpSp>
      <p:sp>
        <p:nvSpPr>
          <p:cNvPr id="57353" name="TextBox 25"/>
          <p:cNvSpPr txBox="1">
            <a:spLocks noChangeArrowheads="1"/>
          </p:cNvSpPr>
          <p:nvPr/>
        </p:nvSpPr>
        <p:spPr bwMode="auto">
          <a:xfrm>
            <a:off x="7537450" y="1352550"/>
            <a:ext cx="155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t>amino acids bearing</a:t>
            </a:r>
          </a:p>
          <a:p>
            <a:pPr algn="ctr" eaLnBrk="1" hangingPunct="1"/>
            <a:r>
              <a:rPr lang="en-US" altLang="en-US" sz="1200"/>
              <a:t>different side-chains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Nanotechnology Applications</a:t>
            </a:r>
          </a:p>
        </p:txBody>
      </p:sp>
      <p:sp>
        <p:nvSpPr>
          <p:cNvPr id="58371" name="Content Placeholder 2"/>
          <p:cNvSpPr>
            <a:spLocks noGrp="1"/>
          </p:cNvSpPr>
          <p:nvPr>
            <p:ph idx="1"/>
          </p:nvPr>
        </p:nvSpPr>
        <p:spPr>
          <a:xfrm>
            <a:off x="457200" y="1187450"/>
            <a:ext cx="8229600" cy="4525963"/>
          </a:xfrm>
        </p:spPr>
        <p:txBody>
          <a:bodyPr/>
          <a:lstStyle/>
          <a:p>
            <a:r>
              <a:rPr lang="en-US" altLang="en-US" smtClean="0"/>
              <a:t>The mechanisms involved in protein folding are still being explored by molecular biologists</a:t>
            </a:r>
          </a:p>
          <a:p>
            <a:r>
              <a:rPr lang="en-US" altLang="en-US" smtClean="0"/>
              <a:t>But, not all examples of self-assembly are so complex</a:t>
            </a:r>
          </a:p>
          <a:p>
            <a:r>
              <a:rPr lang="en-US" altLang="en-US" smtClean="0"/>
              <a:t>In fact, scientists use much simpler versions of self-assembly all the time</a:t>
            </a:r>
          </a:p>
          <a:p>
            <a:r>
              <a:rPr lang="en-US" altLang="en-US" smtClean="0"/>
              <a:t>Many applications have found their way into nanotech processes and devices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42900" y="869950"/>
          <a:ext cx="8458200" cy="5151439"/>
        </p:xfrm>
        <a:graphic>
          <a:graphicData uri="http://schemas.openxmlformats.org/drawingml/2006/table">
            <a:tbl>
              <a:tblPr firstRow="1" bandRow="1">
                <a:tableStyleId>{2D5ABB26-0587-4C30-8999-92F81FD0307C}</a:tableStyleId>
              </a:tblPr>
              <a:tblGrid>
                <a:gridCol w="4229100"/>
                <a:gridCol w="4229100"/>
              </a:tblGrid>
              <a:tr h="643833">
                <a:tc>
                  <a:txBody>
                    <a:bodyPr/>
                    <a:lstStyle/>
                    <a:p>
                      <a:r>
                        <a:rPr lang="en-US" sz="2400" b="1" u="none" dirty="0" smtClean="0">
                          <a:latin typeface="+mn-lt"/>
                        </a:rPr>
                        <a:t>Self-Organizing System</a:t>
                      </a:r>
                      <a:endParaRPr lang="en-US" sz="2400" b="1" u="none" dirty="0">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b="1" u="none" dirty="0" smtClean="0">
                          <a:latin typeface="+mn-lt"/>
                        </a:rPr>
                        <a:t>Application</a:t>
                      </a:r>
                      <a:endParaRPr lang="en-US" sz="2400" b="1" u="none" dirty="0">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71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latin typeface="+mn-lt"/>
                        </a:rPr>
                        <a:t>Atomic, ionic, and molecular crystals</a:t>
                      </a:r>
                      <a:endParaRPr lang="en-US" sz="2000" b="0" dirty="0">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latin typeface="+mn-lt"/>
                        </a:rPr>
                        <a:t>Materials, optoelectronics</a:t>
                      </a:r>
                      <a:endParaRPr lang="en-US" sz="2000" b="0" dirty="0">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871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latin typeface="+mn-lt"/>
                        </a:rPr>
                        <a:t>Self-assembled </a:t>
                      </a:r>
                      <a:r>
                        <a:rPr lang="en-US" sz="2000" b="0" dirty="0" err="1" smtClean="0">
                          <a:latin typeface="+mn-lt"/>
                        </a:rPr>
                        <a:t>monolayers</a:t>
                      </a:r>
                      <a:r>
                        <a:rPr lang="en-US" sz="2000" b="0" dirty="0" smtClean="0">
                          <a:latin typeface="+mn-lt"/>
                        </a:rPr>
                        <a:t> (SAMs)</a:t>
                      </a:r>
                      <a:endParaRPr lang="en-US" sz="2000" b="0" dirty="0">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2000" b="0" kern="1200" baseline="0" dirty="0" err="1" smtClean="0">
                          <a:solidFill>
                            <a:schemeClr val="tx1"/>
                          </a:solidFill>
                          <a:latin typeface="+mn-lt"/>
                          <a:ea typeface="+mn-ea"/>
                          <a:cs typeface="+mn-cs"/>
                        </a:rPr>
                        <a:t>Microfabrication</a:t>
                      </a:r>
                      <a:r>
                        <a:rPr lang="en-US" sz="2000" b="0" kern="1200" baseline="0" dirty="0" smtClean="0">
                          <a:solidFill>
                            <a:schemeClr val="tx1"/>
                          </a:solidFill>
                          <a:latin typeface="+mn-lt"/>
                          <a:ea typeface="+mn-ea"/>
                          <a:cs typeface="+mn-cs"/>
                        </a:rPr>
                        <a:t>, sensors, </a:t>
                      </a:r>
                      <a:r>
                        <a:rPr lang="en-US" sz="2000" b="0" kern="1200" baseline="0" dirty="0" err="1" smtClean="0">
                          <a:solidFill>
                            <a:schemeClr val="tx1"/>
                          </a:solidFill>
                          <a:latin typeface="+mn-lt"/>
                          <a:ea typeface="+mn-ea"/>
                          <a:cs typeface="+mn-cs"/>
                        </a:rPr>
                        <a:t>nano</a:t>
                      </a:r>
                      <a:r>
                        <a:rPr lang="en-US" sz="2000" b="0" kern="1200" baseline="0" dirty="0" smtClean="0">
                          <a:solidFill>
                            <a:schemeClr val="tx1"/>
                          </a:solidFill>
                          <a:latin typeface="+mn-lt"/>
                          <a:ea typeface="+mn-ea"/>
                          <a:cs typeface="+mn-cs"/>
                        </a:rPr>
                        <a:t>-electronics</a:t>
                      </a:r>
                      <a:endParaRPr lang="en-US" sz="2000" b="0" dirty="0">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r>
              <a:tr h="701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latin typeface="+mn-lt"/>
                        </a:rPr>
                        <a:t>Lipid </a:t>
                      </a:r>
                      <a:r>
                        <a:rPr lang="en-US" sz="2000" b="0" dirty="0" err="1" smtClean="0">
                          <a:latin typeface="+mn-lt"/>
                        </a:rPr>
                        <a:t>bilayers</a:t>
                      </a:r>
                      <a:r>
                        <a:rPr lang="en-US" sz="2000" b="0" dirty="0" smtClean="0">
                          <a:latin typeface="+mn-lt"/>
                        </a:rPr>
                        <a:t> and lipid films</a:t>
                      </a:r>
                      <a:endParaRPr lang="en-US" sz="2000" b="0" dirty="0">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en-US" sz="2000" b="0" kern="1200" baseline="0" dirty="0" err="1" smtClean="0">
                          <a:solidFill>
                            <a:schemeClr val="tx1"/>
                          </a:solidFill>
                          <a:latin typeface="+mn-lt"/>
                          <a:ea typeface="+mn-ea"/>
                          <a:cs typeface="+mn-cs"/>
                        </a:rPr>
                        <a:t>Biomembranes</a:t>
                      </a:r>
                      <a:r>
                        <a:rPr lang="en-US" sz="2000" b="0" kern="1200" baseline="0" dirty="0" smtClean="0">
                          <a:solidFill>
                            <a:schemeClr val="tx1"/>
                          </a:solidFill>
                          <a:latin typeface="+mn-lt"/>
                          <a:ea typeface="+mn-ea"/>
                          <a:cs typeface="+mn-cs"/>
                        </a:rPr>
                        <a:t>, emulsions, </a:t>
                      </a:r>
                      <a:r>
                        <a:rPr lang="en-US" sz="2000" b="0" kern="1200" baseline="0" dirty="0" err="1" smtClean="0">
                          <a:solidFill>
                            <a:schemeClr val="tx1"/>
                          </a:solidFill>
                          <a:latin typeface="+mn-lt"/>
                          <a:ea typeface="+mn-ea"/>
                          <a:cs typeface="+mn-cs"/>
                        </a:rPr>
                        <a:t>liposomes</a:t>
                      </a:r>
                      <a:r>
                        <a:rPr lang="en-US" sz="2000" b="0" kern="1200" baseline="0" dirty="0" smtClean="0">
                          <a:solidFill>
                            <a:schemeClr val="tx1"/>
                          </a:solidFill>
                          <a:latin typeface="+mn-lt"/>
                          <a:ea typeface="+mn-ea"/>
                          <a:cs typeface="+mn-cs"/>
                        </a:rPr>
                        <a:t> for drug delivery</a:t>
                      </a:r>
                      <a:endParaRPr lang="en-US" sz="2000" b="0" dirty="0">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701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latin typeface="+mn-lt"/>
                        </a:rPr>
                        <a:t>Phase-separated and ionic layered polymers</a:t>
                      </a:r>
                      <a:endParaRPr lang="en-US" sz="2000" b="0" dirty="0">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2000" b="0" dirty="0" err="1" smtClean="0">
                          <a:latin typeface="+mn-lt"/>
                        </a:rPr>
                        <a:t>Nano</a:t>
                      </a:r>
                      <a:r>
                        <a:rPr lang="en-US" sz="2000" b="0" dirty="0" smtClean="0">
                          <a:latin typeface="+mn-lt"/>
                        </a:rPr>
                        <a:t>-structured</a:t>
                      </a:r>
                      <a:r>
                        <a:rPr lang="en-US" sz="2000" b="0" baseline="0" dirty="0" smtClean="0">
                          <a:latin typeface="+mn-lt"/>
                        </a:rPr>
                        <a:t> templates</a:t>
                      </a:r>
                      <a:endParaRPr lang="en-US" sz="2000" b="0" dirty="0">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r>
              <a:tr h="4923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latin typeface="+mn-lt"/>
                        </a:rPr>
                        <a:t>Liquid crystals</a:t>
                      </a:r>
                      <a:endParaRPr lang="en-US" sz="2000" b="0" dirty="0">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000" b="0" kern="1200" baseline="0" dirty="0" smtClean="0">
                          <a:solidFill>
                            <a:schemeClr val="tx1"/>
                          </a:solidFill>
                          <a:latin typeface="+mn-lt"/>
                          <a:ea typeface="+mn-ea"/>
                          <a:cs typeface="+mn-cs"/>
                        </a:rPr>
                        <a:t>Displays and TVs</a:t>
                      </a:r>
                      <a:endParaRPr lang="en-US" sz="2000" b="0" dirty="0">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71068">
                <a:tc>
                  <a:txBody>
                    <a:bodyPr/>
                    <a:lstStyle/>
                    <a:p>
                      <a:r>
                        <a:rPr lang="en-US" sz="2000" b="0" kern="1200" baseline="0" dirty="0" smtClean="0">
                          <a:solidFill>
                            <a:schemeClr val="tx1"/>
                          </a:solidFill>
                          <a:latin typeface="+mn-lt"/>
                          <a:ea typeface="+mn-ea"/>
                          <a:cs typeface="+mn-cs"/>
                        </a:rPr>
                        <a:t>Colloidal crystals</a:t>
                      </a:r>
                      <a:endParaRPr lang="en-US" sz="2000" b="0" dirty="0">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000" b="0" kern="1200" baseline="0" dirty="0" err="1" smtClean="0">
                          <a:solidFill>
                            <a:schemeClr val="tx1"/>
                          </a:solidFill>
                          <a:latin typeface="+mn-lt"/>
                          <a:ea typeface="+mn-ea"/>
                          <a:cs typeface="+mn-cs"/>
                        </a:rPr>
                        <a:t>Nanosphere</a:t>
                      </a:r>
                      <a:r>
                        <a:rPr lang="en-US" sz="2000" b="0" kern="1200" baseline="0" dirty="0" smtClean="0">
                          <a:solidFill>
                            <a:schemeClr val="tx1"/>
                          </a:solidFill>
                          <a:latin typeface="+mn-lt"/>
                          <a:ea typeface="+mn-ea"/>
                          <a:cs typeface="+mn-cs"/>
                        </a:rPr>
                        <a:t> lithography, photonic band gap materials</a:t>
                      </a:r>
                      <a:endParaRPr lang="en-US" sz="2000" b="0" dirty="0">
                        <a:latin typeface="+mn-lt"/>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9415" name="TextBox 6"/>
          <p:cNvSpPr txBox="1">
            <a:spLocks noChangeArrowheads="1"/>
          </p:cNvSpPr>
          <p:nvPr/>
        </p:nvSpPr>
        <p:spPr bwMode="auto">
          <a:xfrm>
            <a:off x="5057775" y="6172200"/>
            <a:ext cx="395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i="1">
                <a:solidFill>
                  <a:srgbClr val="000000"/>
                </a:solidFill>
              </a:rPr>
              <a:t>“Self-Assembly at All Scales,” </a:t>
            </a:r>
            <a:r>
              <a:rPr lang="en-US" altLang="en-US" sz="1000">
                <a:solidFill>
                  <a:srgbClr val="000000"/>
                </a:solidFill>
              </a:rPr>
              <a:t>G.M. Whitesides and B. Grzybowski, </a:t>
            </a:r>
            <a:r>
              <a:rPr lang="en-US" altLang="en-US" sz="1000" i="1">
                <a:solidFill>
                  <a:srgbClr val="000000"/>
                </a:solidFill>
              </a:rPr>
              <a:t>Science</a:t>
            </a:r>
            <a:r>
              <a:rPr lang="en-US" altLang="en-US" sz="1000">
                <a:solidFill>
                  <a:srgbClr val="000000"/>
                </a:solidFill>
              </a:rPr>
              <a:t> </a:t>
            </a:r>
            <a:r>
              <a:rPr lang="en-US" altLang="en-US" sz="1000" b="1">
                <a:solidFill>
                  <a:srgbClr val="000000"/>
                </a:solidFill>
              </a:rPr>
              <a:t>2002</a:t>
            </a:r>
            <a:r>
              <a:rPr lang="en-US" altLang="en-US" sz="1000">
                <a:solidFill>
                  <a:srgbClr val="000000"/>
                </a:solidFill>
              </a:rPr>
              <a:t>, </a:t>
            </a:r>
            <a:r>
              <a:rPr lang="en-US" altLang="en-US" sz="1000" i="1">
                <a:solidFill>
                  <a:srgbClr val="000000"/>
                </a:solidFill>
              </a:rPr>
              <a:t>295 (5564)</a:t>
            </a:r>
            <a:r>
              <a:rPr lang="en-US" altLang="en-US" sz="1000">
                <a:solidFill>
                  <a:srgbClr val="000000"/>
                </a:solidFill>
              </a:rPr>
              <a:t>, 2418.</a:t>
            </a:r>
          </a:p>
        </p:txBody>
      </p:sp>
      <p:sp>
        <p:nvSpPr>
          <p:cNvPr id="59416" name="Title 7"/>
          <p:cNvSpPr>
            <a:spLocks noGrp="1"/>
          </p:cNvSpPr>
          <p:nvPr>
            <p:ph type="title"/>
          </p:nvPr>
        </p:nvSpPr>
        <p:spPr>
          <a:xfrm>
            <a:off x="457200" y="222250"/>
            <a:ext cx="8229600" cy="511175"/>
          </a:xfrm>
        </p:spPr>
        <p:txBody>
          <a:bodyPr/>
          <a:lstStyle/>
          <a:p>
            <a:r>
              <a:rPr lang="en-US" altLang="en-US" smtClean="0"/>
              <a:t>Applications of Self-Assembly</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Example: Self-Assembled Monolayers</a:t>
            </a:r>
          </a:p>
        </p:txBody>
      </p:sp>
      <p:sp>
        <p:nvSpPr>
          <p:cNvPr id="60419" name="Content Placeholder 2"/>
          <p:cNvSpPr>
            <a:spLocks noGrp="1"/>
          </p:cNvSpPr>
          <p:nvPr>
            <p:ph idx="1"/>
          </p:nvPr>
        </p:nvSpPr>
        <p:spPr>
          <a:xfrm>
            <a:off x="457200" y="1223963"/>
            <a:ext cx="8229600" cy="4525962"/>
          </a:xfrm>
        </p:spPr>
        <p:txBody>
          <a:bodyPr/>
          <a:lstStyle/>
          <a:p>
            <a:r>
              <a:rPr lang="en-US" altLang="en-US" sz="2400" smtClean="0"/>
              <a:t>Self assembled monolayers (SAMs) refer to the organization of extremely thin films (one molecule thick) on solid surfaces</a:t>
            </a:r>
          </a:p>
          <a:p>
            <a:r>
              <a:rPr lang="en-US" altLang="en-US" sz="2400" smtClean="0"/>
              <a:t>Common examples: thiols on gold; silanes on oxide surfaces</a:t>
            </a:r>
          </a:p>
          <a:p>
            <a:r>
              <a:rPr lang="en-US" altLang="en-US" sz="2400" smtClean="0"/>
              <a:t>The molecules that form SAMs are like surfactants. They have two distinct regions: One part is attracted to the surface; the other is not</a:t>
            </a:r>
          </a:p>
          <a:p>
            <a:r>
              <a:rPr lang="en-US" altLang="en-US" sz="2400" smtClean="0"/>
              <a:t>The molecules are sometimes called “Ligands,” especially when talking about SAMs on metal surfaces.</a:t>
            </a:r>
          </a:p>
          <a:p>
            <a:r>
              <a:rPr lang="en-US" altLang="en-US" sz="2400" smtClean="0"/>
              <a:t>Applications: improved PDMS mold release; altered hydrophobicity of surfaces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4763"/>
            <a:ext cx="8229600" cy="1143000"/>
          </a:xfrm>
        </p:spPr>
        <p:txBody>
          <a:bodyPr/>
          <a:lstStyle/>
          <a:p>
            <a:r>
              <a:rPr lang="en-US" altLang="en-US" sz="3200" smtClean="0"/>
              <a:t>Example: Self-Assembled </a:t>
            </a:r>
            <a:r>
              <a:rPr lang="en-US" altLang="en-US" sz="3200" u="sng" smtClean="0"/>
              <a:t>Mono</a:t>
            </a:r>
            <a:r>
              <a:rPr lang="en-US" altLang="en-US" sz="3200" smtClean="0"/>
              <a:t>layer (SAM)</a:t>
            </a:r>
          </a:p>
        </p:txBody>
      </p:sp>
      <p:grpSp>
        <p:nvGrpSpPr>
          <p:cNvPr id="61443" name="Group 59"/>
          <p:cNvGrpSpPr>
            <a:grpSpLocks/>
          </p:cNvGrpSpPr>
          <p:nvPr/>
        </p:nvGrpSpPr>
        <p:grpSpPr bwMode="auto">
          <a:xfrm>
            <a:off x="-103188" y="2035175"/>
            <a:ext cx="7854951" cy="3489325"/>
            <a:chOff x="746118" y="2034861"/>
            <a:chExt cx="7855684" cy="3490185"/>
          </a:xfrm>
        </p:grpSpPr>
        <p:sp>
          <p:nvSpPr>
            <p:cNvPr id="4" name="Rectangle 3"/>
            <p:cNvSpPr/>
            <p:nvPr/>
          </p:nvSpPr>
          <p:spPr>
            <a:xfrm>
              <a:off x="1030308" y="4159460"/>
              <a:ext cx="7147592" cy="13655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Metal Surface</a:t>
              </a:r>
            </a:p>
          </p:txBody>
        </p:sp>
        <p:grpSp>
          <p:nvGrpSpPr>
            <p:cNvPr id="61456" name="Group 7"/>
            <p:cNvGrpSpPr>
              <a:grpSpLocks/>
            </p:cNvGrpSpPr>
            <p:nvPr/>
          </p:nvGrpSpPr>
          <p:grpSpPr bwMode="auto">
            <a:xfrm rot="-3464244">
              <a:off x="909706" y="2745345"/>
              <a:ext cx="1558343" cy="1062077"/>
              <a:chOff x="1210615" y="1633471"/>
              <a:chExt cx="1558343" cy="1062077"/>
            </a:xfrm>
          </p:grpSpPr>
          <p:sp>
            <p:nvSpPr>
              <p:cNvPr id="9" name="Freeform 8"/>
              <p:cNvSpPr/>
              <p:nvPr/>
            </p:nvSpPr>
            <p:spPr>
              <a:xfrm>
                <a:off x="1443756" y="1578720"/>
                <a:ext cx="1354472" cy="841453"/>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Oval 9"/>
              <p:cNvSpPr>
                <a:spLocks noChangeAspect="1"/>
              </p:cNvSpPr>
              <p:nvPr/>
            </p:nvSpPr>
            <p:spPr>
              <a:xfrm>
                <a:off x="1234613" y="2373006"/>
                <a:ext cx="276293" cy="27625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57" name="Group 10"/>
            <p:cNvGrpSpPr>
              <a:grpSpLocks/>
            </p:cNvGrpSpPr>
            <p:nvPr/>
          </p:nvGrpSpPr>
          <p:grpSpPr bwMode="auto">
            <a:xfrm rot="-3464244">
              <a:off x="497985" y="2745345"/>
              <a:ext cx="1558343" cy="1062077"/>
              <a:chOff x="1210615" y="1633471"/>
              <a:chExt cx="1558343" cy="1062077"/>
            </a:xfrm>
          </p:grpSpPr>
          <p:sp>
            <p:nvSpPr>
              <p:cNvPr id="12" name="Freeform 11"/>
              <p:cNvSpPr/>
              <p:nvPr/>
            </p:nvSpPr>
            <p:spPr>
              <a:xfrm>
                <a:off x="1429336" y="1623717"/>
                <a:ext cx="1343356" cy="839866"/>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Oval 12"/>
              <p:cNvSpPr>
                <a:spLocks noChangeAspect="1"/>
              </p:cNvSpPr>
              <p:nvPr/>
            </p:nvSpPr>
            <p:spPr>
              <a:xfrm>
                <a:off x="1209937" y="2420969"/>
                <a:ext cx="276293" cy="27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58" name="Group 13"/>
            <p:cNvGrpSpPr>
              <a:grpSpLocks/>
            </p:cNvGrpSpPr>
            <p:nvPr/>
          </p:nvGrpSpPr>
          <p:grpSpPr bwMode="auto">
            <a:xfrm rot="-3464244">
              <a:off x="1334306" y="2745345"/>
              <a:ext cx="1558343" cy="1062077"/>
              <a:chOff x="1210615" y="1633471"/>
              <a:chExt cx="1558343" cy="1062077"/>
            </a:xfrm>
          </p:grpSpPr>
          <p:sp>
            <p:nvSpPr>
              <p:cNvPr id="15" name="Freeform 14"/>
              <p:cNvSpPr/>
              <p:nvPr/>
            </p:nvSpPr>
            <p:spPr>
              <a:xfrm>
                <a:off x="1429143" y="1632790"/>
                <a:ext cx="1340180" cy="839865"/>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Oval 15"/>
              <p:cNvSpPr>
                <a:spLocks noChangeAspect="1"/>
              </p:cNvSpPr>
              <p:nvPr/>
            </p:nvSpPr>
            <p:spPr>
              <a:xfrm>
                <a:off x="1210277" y="2415559"/>
                <a:ext cx="276293" cy="27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59" name="Group 16"/>
            <p:cNvGrpSpPr>
              <a:grpSpLocks/>
            </p:cNvGrpSpPr>
            <p:nvPr/>
          </p:nvGrpSpPr>
          <p:grpSpPr bwMode="auto">
            <a:xfrm rot="-3464244">
              <a:off x="1758906" y="2745345"/>
              <a:ext cx="1558343" cy="1062077"/>
              <a:chOff x="1210615" y="1633471"/>
              <a:chExt cx="1558343" cy="1062077"/>
            </a:xfrm>
          </p:grpSpPr>
          <p:sp>
            <p:nvSpPr>
              <p:cNvPr id="18" name="Freeform 17"/>
              <p:cNvSpPr/>
              <p:nvPr/>
            </p:nvSpPr>
            <p:spPr>
              <a:xfrm>
                <a:off x="1432199" y="1625276"/>
                <a:ext cx="1343356" cy="839866"/>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Oval 18"/>
              <p:cNvSpPr>
                <a:spLocks noChangeAspect="1"/>
              </p:cNvSpPr>
              <p:nvPr/>
            </p:nvSpPr>
            <p:spPr>
              <a:xfrm>
                <a:off x="1211227" y="2420267"/>
                <a:ext cx="274705" cy="27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60" name="Group 19"/>
            <p:cNvGrpSpPr>
              <a:grpSpLocks/>
            </p:cNvGrpSpPr>
            <p:nvPr/>
          </p:nvGrpSpPr>
          <p:grpSpPr bwMode="auto">
            <a:xfrm rot="-3464244">
              <a:off x="2183506" y="2745345"/>
              <a:ext cx="1558343" cy="1062077"/>
              <a:chOff x="1210615" y="1633471"/>
              <a:chExt cx="1558343" cy="1062077"/>
            </a:xfrm>
          </p:grpSpPr>
          <p:sp>
            <p:nvSpPr>
              <p:cNvPr id="21" name="Freeform 20"/>
              <p:cNvSpPr/>
              <p:nvPr/>
            </p:nvSpPr>
            <p:spPr>
              <a:xfrm>
                <a:off x="1429244" y="1632951"/>
                <a:ext cx="1340180" cy="839866"/>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Oval 21"/>
              <p:cNvSpPr>
                <a:spLocks noChangeAspect="1"/>
              </p:cNvSpPr>
              <p:nvPr/>
            </p:nvSpPr>
            <p:spPr>
              <a:xfrm>
                <a:off x="1219140" y="2417701"/>
                <a:ext cx="276293" cy="2746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61" name="Group 22"/>
            <p:cNvGrpSpPr>
              <a:grpSpLocks/>
            </p:cNvGrpSpPr>
            <p:nvPr/>
          </p:nvGrpSpPr>
          <p:grpSpPr bwMode="auto">
            <a:xfrm rot="-3464244">
              <a:off x="5155706" y="2745345"/>
              <a:ext cx="1558343" cy="1062077"/>
              <a:chOff x="1210615" y="1633471"/>
              <a:chExt cx="1558343" cy="1062077"/>
            </a:xfrm>
          </p:grpSpPr>
          <p:sp>
            <p:nvSpPr>
              <p:cNvPr id="24" name="Freeform 23"/>
              <p:cNvSpPr/>
              <p:nvPr/>
            </p:nvSpPr>
            <p:spPr>
              <a:xfrm>
                <a:off x="1429178" y="1632847"/>
                <a:ext cx="1340180" cy="839866"/>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Oval 24"/>
              <p:cNvSpPr>
                <a:spLocks noChangeAspect="1"/>
              </p:cNvSpPr>
              <p:nvPr/>
            </p:nvSpPr>
            <p:spPr>
              <a:xfrm>
                <a:off x="1211161" y="2416960"/>
                <a:ext cx="276293" cy="27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62" name="Group 25"/>
            <p:cNvGrpSpPr>
              <a:grpSpLocks/>
            </p:cNvGrpSpPr>
            <p:nvPr/>
          </p:nvGrpSpPr>
          <p:grpSpPr bwMode="auto">
            <a:xfrm rot="-3464244">
              <a:off x="3032706" y="2745345"/>
              <a:ext cx="1558343" cy="1062077"/>
              <a:chOff x="1210615" y="1633471"/>
              <a:chExt cx="1558343" cy="1062077"/>
            </a:xfrm>
          </p:grpSpPr>
          <p:sp>
            <p:nvSpPr>
              <p:cNvPr id="27" name="Freeform 26"/>
              <p:cNvSpPr/>
              <p:nvPr/>
            </p:nvSpPr>
            <p:spPr>
              <a:xfrm>
                <a:off x="1430765" y="1631076"/>
                <a:ext cx="1346532" cy="828752"/>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Oval 27"/>
              <p:cNvSpPr>
                <a:spLocks noChangeAspect="1"/>
              </p:cNvSpPr>
              <p:nvPr/>
            </p:nvSpPr>
            <p:spPr>
              <a:xfrm>
                <a:off x="1230630" y="2373843"/>
                <a:ext cx="276293" cy="2619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63" name="Group 28"/>
            <p:cNvGrpSpPr>
              <a:grpSpLocks/>
            </p:cNvGrpSpPr>
            <p:nvPr/>
          </p:nvGrpSpPr>
          <p:grpSpPr bwMode="auto">
            <a:xfrm rot="-3464244">
              <a:off x="3457306" y="2745345"/>
              <a:ext cx="1558343" cy="1062077"/>
              <a:chOff x="1210615" y="1633471"/>
              <a:chExt cx="1558343" cy="1062077"/>
            </a:xfrm>
          </p:grpSpPr>
          <p:sp>
            <p:nvSpPr>
              <p:cNvPr id="30" name="Freeform 29"/>
              <p:cNvSpPr/>
              <p:nvPr/>
            </p:nvSpPr>
            <p:spPr>
              <a:xfrm>
                <a:off x="1429365" y="1623763"/>
                <a:ext cx="1343356" cy="839866"/>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Oval 30"/>
              <p:cNvSpPr>
                <a:spLocks noChangeAspect="1"/>
              </p:cNvSpPr>
              <p:nvPr/>
            </p:nvSpPr>
            <p:spPr>
              <a:xfrm>
                <a:off x="1231859" y="2396435"/>
                <a:ext cx="274706" cy="27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64" name="Group 31"/>
            <p:cNvGrpSpPr>
              <a:grpSpLocks/>
            </p:cNvGrpSpPr>
            <p:nvPr/>
          </p:nvGrpSpPr>
          <p:grpSpPr bwMode="auto">
            <a:xfrm rot="-3464244">
              <a:off x="3881906" y="2745345"/>
              <a:ext cx="1558343" cy="1062077"/>
              <a:chOff x="1210615" y="1633471"/>
              <a:chExt cx="1558343" cy="1062077"/>
            </a:xfrm>
          </p:grpSpPr>
          <p:sp>
            <p:nvSpPr>
              <p:cNvPr id="33" name="Freeform 32"/>
              <p:cNvSpPr/>
              <p:nvPr/>
            </p:nvSpPr>
            <p:spPr>
              <a:xfrm>
                <a:off x="1430426" y="1588382"/>
                <a:ext cx="1362411" cy="843042"/>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Oval 33"/>
              <p:cNvSpPr>
                <a:spLocks noChangeAspect="1"/>
              </p:cNvSpPr>
              <p:nvPr/>
            </p:nvSpPr>
            <p:spPr>
              <a:xfrm>
                <a:off x="1205363" y="2378034"/>
                <a:ext cx="276293" cy="2746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65" name="Group 34"/>
            <p:cNvGrpSpPr>
              <a:grpSpLocks/>
            </p:cNvGrpSpPr>
            <p:nvPr/>
          </p:nvGrpSpPr>
          <p:grpSpPr bwMode="auto">
            <a:xfrm rot="-3464244">
              <a:off x="4306506" y="2745345"/>
              <a:ext cx="1558343" cy="1062077"/>
              <a:chOff x="1210615" y="1633471"/>
              <a:chExt cx="1558343" cy="1062077"/>
            </a:xfrm>
          </p:grpSpPr>
          <p:sp>
            <p:nvSpPr>
              <p:cNvPr id="36" name="Freeform 35"/>
              <p:cNvSpPr/>
              <p:nvPr/>
            </p:nvSpPr>
            <p:spPr>
              <a:xfrm>
                <a:off x="1429077" y="1632686"/>
                <a:ext cx="1340180" cy="839865"/>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Oval 36"/>
              <p:cNvSpPr>
                <a:spLocks noChangeAspect="1"/>
              </p:cNvSpPr>
              <p:nvPr/>
            </p:nvSpPr>
            <p:spPr>
              <a:xfrm>
                <a:off x="1210211" y="2415455"/>
                <a:ext cx="276293" cy="27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66" name="Group 37"/>
            <p:cNvGrpSpPr>
              <a:grpSpLocks/>
            </p:cNvGrpSpPr>
            <p:nvPr/>
          </p:nvGrpSpPr>
          <p:grpSpPr bwMode="auto">
            <a:xfrm rot="-3464244">
              <a:off x="4731106" y="2745345"/>
              <a:ext cx="1558343" cy="1062077"/>
              <a:chOff x="1210615" y="1633471"/>
              <a:chExt cx="1558343" cy="1062077"/>
            </a:xfrm>
          </p:grpSpPr>
          <p:sp>
            <p:nvSpPr>
              <p:cNvPr id="39" name="Freeform 38"/>
              <p:cNvSpPr/>
              <p:nvPr/>
            </p:nvSpPr>
            <p:spPr>
              <a:xfrm>
                <a:off x="1435641" y="1609122"/>
                <a:ext cx="1352883" cy="84462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 name="Oval 39"/>
              <p:cNvSpPr>
                <a:spLocks noChangeAspect="1"/>
              </p:cNvSpPr>
              <p:nvPr/>
            </p:nvSpPr>
            <p:spPr>
              <a:xfrm>
                <a:off x="1211162" y="2420164"/>
                <a:ext cx="274705" cy="27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67" name="Group 40"/>
            <p:cNvGrpSpPr>
              <a:grpSpLocks/>
            </p:cNvGrpSpPr>
            <p:nvPr/>
          </p:nvGrpSpPr>
          <p:grpSpPr bwMode="auto">
            <a:xfrm rot="-3464244">
              <a:off x="6429506" y="2745345"/>
              <a:ext cx="1558343" cy="1062077"/>
              <a:chOff x="1210615" y="1633471"/>
              <a:chExt cx="1558343" cy="1062077"/>
            </a:xfrm>
          </p:grpSpPr>
          <p:sp>
            <p:nvSpPr>
              <p:cNvPr id="42" name="Freeform 41"/>
              <p:cNvSpPr/>
              <p:nvPr/>
            </p:nvSpPr>
            <p:spPr>
              <a:xfrm>
                <a:off x="1432485" y="1614302"/>
                <a:ext cx="1349708" cy="843041"/>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 name="Oval 42"/>
              <p:cNvSpPr>
                <a:spLocks noChangeAspect="1"/>
              </p:cNvSpPr>
              <p:nvPr/>
            </p:nvSpPr>
            <p:spPr>
              <a:xfrm>
                <a:off x="1209901" y="2420912"/>
                <a:ext cx="276293" cy="27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68" name="Group 43"/>
            <p:cNvGrpSpPr>
              <a:grpSpLocks/>
            </p:cNvGrpSpPr>
            <p:nvPr/>
          </p:nvGrpSpPr>
          <p:grpSpPr bwMode="auto">
            <a:xfrm rot="-3464244">
              <a:off x="6004906" y="2745345"/>
              <a:ext cx="1558343" cy="1062077"/>
              <a:chOff x="1210615" y="1633471"/>
              <a:chExt cx="1558343" cy="1062077"/>
            </a:xfrm>
          </p:grpSpPr>
          <p:sp>
            <p:nvSpPr>
              <p:cNvPr id="45" name="Freeform 44"/>
              <p:cNvSpPr/>
              <p:nvPr/>
            </p:nvSpPr>
            <p:spPr>
              <a:xfrm>
                <a:off x="1429281" y="1633010"/>
                <a:ext cx="1340180" cy="839865"/>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Oval 45"/>
              <p:cNvSpPr>
                <a:spLocks noChangeAspect="1"/>
              </p:cNvSpPr>
              <p:nvPr/>
            </p:nvSpPr>
            <p:spPr>
              <a:xfrm>
                <a:off x="1246140" y="2403495"/>
                <a:ext cx="279469" cy="27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69" name="Group 46"/>
            <p:cNvGrpSpPr>
              <a:grpSpLocks/>
            </p:cNvGrpSpPr>
            <p:nvPr/>
          </p:nvGrpSpPr>
          <p:grpSpPr bwMode="auto">
            <a:xfrm rot="-3464244">
              <a:off x="2608106" y="2745345"/>
              <a:ext cx="1558343" cy="1062077"/>
              <a:chOff x="1210615" y="1633471"/>
              <a:chExt cx="1558343" cy="1062077"/>
            </a:xfrm>
          </p:grpSpPr>
          <p:sp>
            <p:nvSpPr>
              <p:cNvPr id="48" name="Freeform 47"/>
              <p:cNvSpPr/>
              <p:nvPr/>
            </p:nvSpPr>
            <p:spPr>
              <a:xfrm>
                <a:off x="1436971" y="1611098"/>
                <a:ext cx="1349708" cy="839866"/>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Oval 48"/>
              <p:cNvSpPr>
                <a:spLocks noChangeAspect="1"/>
              </p:cNvSpPr>
              <p:nvPr/>
            </p:nvSpPr>
            <p:spPr>
              <a:xfrm>
                <a:off x="1209863" y="2420853"/>
                <a:ext cx="276293" cy="2746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70" name="Group 49"/>
            <p:cNvGrpSpPr>
              <a:grpSpLocks/>
            </p:cNvGrpSpPr>
            <p:nvPr/>
          </p:nvGrpSpPr>
          <p:grpSpPr bwMode="auto">
            <a:xfrm rot="-3464244">
              <a:off x="5580306" y="2745345"/>
              <a:ext cx="1558343" cy="1062077"/>
              <a:chOff x="1210615" y="1633471"/>
              <a:chExt cx="1558343" cy="1062077"/>
            </a:xfrm>
          </p:grpSpPr>
          <p:sp>
            <p:nvSpPr>
              <p:cNvPr id="51" name="Freeform 50"/>
              <p:cNvSpPr/>
              <p:nvPr/>
            </p:nvSpPr>
            <p:spPr>
              <a:xfrm>
                <a:off x="1432237" y="1625335"/>
                <a:ext cx="1343356" cy="839865"/>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 name="Oval 51"/>
              <p:cNvSpPr>
                <a:spLocks noChangeAspect="1"/>
              </p:cNvSpPr>
              <p:nvPr/>
            </p:nvSpPr>
            <p:spPr>
              <a:xfrm>
                <a:off x="1190743" y="2420749"/>
                <a:ext cx="314402" cy="2746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71" name="Group 52"/>
            <p:cNvGrpSpPr>
              <a:grpSpLocks/>
            </p:cNvGrpSpPr>
            <p:nvPr/>
          </p:nvGrpSpPr>
          <p:grpSpPr bwMode="auto">
            <a:xfrm rot="-3464244">
              <a:off x="6854106" y="2745345"/>
              <a:ext cx="1558343" cy="1062077"/>
              <a:chOff x="1210615" y="1633471"/>
              <a:chExt cx="1558343" cy="1062077"/>
            </a:xfrm>
          </p:grpSpPr>
          <p:sp>
            <p:nvSpPr>
              <p:cNvPr id="54" name="Freeform 53"/>
              <p:cNvSpPr/>
              <p:nvPr/>
            </p:nvSpPr>
            <p:spPr>
              <a:xfrm>
                <a:off x="1449230" y="1574347"/>
                <a:ext cx="1362411" cy="841453"/>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Oval 54"/>
              <p:cNvSpPr>
                <a:spLocks noChangeAspect="1"/>
              </p:cNvSpPr>
              <p:nvPr/>
            </p:nvSpPr>
            <p:spPr>
              <a:xfrm>
                <a:off x="1204451" y="2376589"/>
                <a:ext cx="276293" cy="27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1472" name="Group 55"/>
            <p:cNvGrpSpPr>
              <a:grpSpLocks/>
            </p:cNvGrpSpPr>
            <p:nvPr/>
          </p:nvGrpSpPr>
          <p:grpSpPr bwMode="auto">
            <a:xfrm rot="-3464244">
              <a:off x="7291592" y="2745345"/>
              <a:ext cx="1558343" cy="1062077"/>
              <a:chOff x="1210615" y="1633471"/>
              <a:chExt cx="1558343" cy="1062077"/>
            </a:xfrm>
          </p:grpSpPr>
          <p:sp>
            <p:nvSpPr>
              <p:cNvPr id="57" name="Freeform 56"/>
              <p:cNvSpPr/>
              <p:nvPr/>
            </p:nvSpPr>
            <p:spPr>
              <a:xfrm>
                <a:off x="1432489" y="1614307"/>
                <a:ext cx="1349708" cy="843042"/>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 name="Oval 57"/>
              <p:cNvSpPr>
                <a:spLocks noChangeAspect="1"/>
              </p:cNvSpPr>
              <p:nvPr/>
            </p:nvSpPr>
            <p:spPr>
              <a:xfrm>
                <a:off x="1209903" y="2420917"/>
                <a:ext cx="276293" cy="2746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1473" name="TextBox 58"/>
            <p:cNvSpPr txBox="1">
              <a:spLocks noChangeArrowheads="1"/>
            </p:cNvSpPr>
            <p:nvPr/>
          </p:nvSpPr>
          <p:spPr bwMode="auto">
            <a:xfrm>
              <a:off x="3400021" y="2034861"/>
              <a:ext cx="2762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Surface Active Molecules</a:t>
              </a:r>
            </a:p>
          </p:txBody>
        </p:sp>
      </p:grpSp>
      <p:sp>
        <p:nvSpPr>
          <p:cNvPr id="61444" name="TextBox 60"/>
          <p:cNvSpPr txBox="1">
            <a:spLocks noChangeArrowheads="1"/>
          </p:cNvSpPr>
          <p:nvPr/>
        </p:nvSpPr>
        <p:spPr bwMode="auto">
          <a:xfrm>
            <a:off x="7624763" y="2717800"/>
            <a:ext cx="1487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van der Waals</a:t>
            </a:r>
          </a:p>
          <a:p>
            <a:pPr algn="ctr" eaLnBrk="1" hangingPunct="1"/>
            <a:r>
              <a:rPr lang="en-US" altLang="en-US" sz="1600"/>
              <a:t>Forces</a:t>
            </a:r>
          </a:p>
        </p:txBody>
      </p:sp>
      <p:sp>
        <p:nvSpPr>
          <p:cNvPr id="61445" name="TextBox 61"/>
          <p:cNvSpPr txBox="1">
            <a:spLocks noChangeArrowheads="1"/>
          </p:cNvSpPr>
          <p:nvPr/>
        </p:nvSpPr>
        <p:spPr bwMode="auto">
          <a:xfrm>
            <a:off x="7745413" y="3848100"/>
            <a:ext cx="12461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Specific</a:t>
            </a:r>
          </a:p>
          <a:p>
            <a:pPr algn="ctr" eaLnBrk="1" hangingPunct="1"/>
            <a:r>
              <a:rPr lang="en-US" altLang="en-US" sz="1600"/>
              <a:t>Interactions</a:t>
            </a:r>
          </a:p>
        </p:txBody>
      </p:sp>
      <p:sp>
        <p:nvSpPr>
          <p:cNvPr id="63" name="Left Brace 62"/>
          <p:cNvSpPr/>
          <p:nvPr/>
        </p:nvSpPr>
        <p:spPr>
          <a:xfrm flipH="1">
            <a:off x="7416800" y="2408238"/>
            <a:ext cx="373063" cy="1371600"/>
          </a:xfrm>
          <a:prstGeom prst="leftBrace">
            <a:avLst>
              <a:gd name="adj1" fmla="val 40766"/>
              <a:gd name="adj2" fmla="val 5093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4" name="Left Brace 63"/>
          <p:cNvSpPr/>
          <p:nvPr/>
        </p:nvSpPr>
        <p:spPr>
          <a:xfrm flipH="1">
            <a:off x="7416800" y="3914775"/>
            <a:ext cx="373063" cy="455613"/>
          </a:xfrm>
          <a:prstGeom prst="leftBrace">
            <a:avLst>
              <a:gd name="adj1" fmla="val 16095"/>
              <a:gd name="adj2" fmla="val 5093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448" name="TextBox 61"/>
          <p:cNvSpPr txBox="1">
            <a:spLocks noChangeArrowheads="1"/>
          </p:cNvSpPr>
          <p:nvPr/>
        </p:nvSpPr>
        <p:spPr bwMode="auto">
          <a:xfrm>
            <a:off x="801688" y="5586413"/>
            <a:ext cx="7804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u="sng"/>
              <a:t>Specific example</a:t>
            </a:r>
            <a:r>
              <a:rPr lang="en-US" altLang="en-US" b="1"/>
              <a:t>: </a:t>
            </a:r>
            <a:r>
              <a:rPr lang="en-US" altLang="en-US"/>
              <a:t>alkane thiols on gold. These molecules have a long greasy tail and an –SH head group. The –SH is attracted to the gold while the hydrocarbon tail is exposed to the solvent or air</a:t>
            </a:r>
          </a:p>
        </p:txBody>
      </p:sp>
      <p:grpSp>
        <p:nvGrpSpPr>
          <p:cNvPr id="61449" name="Group 67"/>
          <p:cNvGrpSpPr>
            <a:grpSpLocks/>
          </p:cNvGrpSpPr>
          <p:nvPr/>
        </p:nvGrpSpPr>
        <p:grpSpPr bwMode="auto">
          <a:xfrm>
            <a:off x="901700" y="1014413"/>
            <a:ext cx="6726238" cy="889000"/>
            <a:chOff x="901874" y="1014413"/>
            <a:chExt cx="6726477" cy="889543"/>
          </a:xfrm>
        </p:grpSpPr>
        <p:sp>
          <p:nvSpPr>
            <p:cNvPr id="67" name="Rounded Rectangle 66"/>
            <p:cNvSpPr/>
            <p:nvPr/>
          </p:nvSpPr>
          <p:spPr>
            <a:xfrm>
              <a:off x="901874" y="1014413"/>
              <a:ext cx="6726477" cy="889543"/>
            </a:xfrm>
            <a:prstGeom prst="roundRect">
              <a:avLst/>
            </a:prstGeom>
            <a:solidFill>
              <a:schemeClr val="bg1"/>
            </a:solidFill>
            <a:ln>
              <a:solidFill>
                <a:schemeClr val="tx1"/>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1451" name="Group 67"/>
            <p:cNvGrpSpPr>
              <a:grpSpLocks/>
            </p:cNvGrpSpPr>
            <p:nvPr/>
          </p:nvGrpSpPr>
          <p:grpSpPr bwMode="auto">
            <a:xfrm>
              <a:off x="1071563" y="1173163"/>
              <a:ext cx="6346825" cy="504825"/>
              <a:chOff x="1071936" y="1285115"/>
              <a:chExt cx="6346708" cy="506106"/>
            </a:xfrm>
          </p:grpSpPr>
          <p:sp>
            <p:nvSpPr>
              <p:cNvPr id="66" name="Oval 65"/>
              <p:cNvSpPr>
                <a:spLocks noChangeAspect="1"/>
              </p:cNvSpPr>
              <p:nvPr/>
            </p:nvSpPr>
            <p:spPr bwMode="auto">
              <a:xfrm rot="18135756">
                <a:off x="6926945" y="1286771"/>
                <a:ext cx="490490" cy="4873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454" name="Picture 64" descr="thiol.tif"/>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936" y="1358780"/>
                <a:ext cx="6346708" cy="43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52" name="TextBox 66"/>
            <p:cNvSpPr txBox="1">
              <a:spLocks noChangeArrowheads="1"/>
            </p:cNvSpPr>
            <p:nvPr/>
          </p:nvSpPr>
          <p:spPr bwMode="auto">
            <a:xfrm>
              <a:off x="2719388" y="1014413"/>
              <a:ext cx="3051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Octadecanethiol: C</a:t>
              </a:r>
              <a:r>
                <a:rPr lang="en-US" altLang="en-US" baseline="-25000"/>
                <a:t>18</a:t>
              </a:r>
              <a:r>
                <a:rPr lang="en-US" altLang="en-US"/>
                <a:t>H</a:t>
              </a:r>
              <a:r>
                <a:rPr lang="en-US" altLang="en-US" baseline="-25000"/>
                <a:t>37</a:t>
              </a:r>
              <a:r>
                <a:rPr lang="en-US" altLang="en-US"/>
                <a:t>-SH</a:t>
              </a:r>
            </a:p>
          </p:txBody>
        </p:sp>
      </p:gr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SAMs: Choosing the Best Ligand</a:t>
            </a:r>
          </a:p>
        </p:txBody>
      </p:sp>
      <p:sp>
        <p:nvSpPr>
          <p:cNvPr id="62467" name="Content Placeholder 2"/>
          <p:cNvSpPr>
            <a:spLocks noGrp="1"/>
          </p:cNvSpPr>
          <p:nvPr>
            <p:ph idx="1"/>
          </p:nvPr>
        </p:nvSpPr>
        <p:spPr>
          <a:xfrm>
            <a:off x="457200" y="1211263"/>
            <a:ext cx="8229600" cy="4525962"/>
          </a:xfrm>
        </p:spPr>
        <p:txBody>
          <a:bodyPr/>
          <a:lstStyle/>
          <a:p>
            <a:r>
              <a:rPr lang="en-US" altLang="en-US" smtClean="0"/>
              <a:t>Ligands have to be chosen so that they will bind and assemble on a surface</a:t>
            </a:r>
          </a:p>
          <a:p>
            <a:r>
              <a:rPr lang="en-US" altLang="en-US" smtClean="0"/>
              <a:t>Some ligands work on many surfaces</a:t>
            </a:r>
          </a:p>
          <a:p>
            <a:r>
              <a:rPr lang="en-US" altLang="en-US" smtClean="0"/>
              <a:t>Others work best only on selected surfaces</a:t>
            </a:r>
          </a:p>
          <a:p>
            <a:r>
              <a:rPr lang="en-US" altLang="en-US" smtClean="0"/>
              <a:t>If a ligand does not bind well to a surface, then it can be easily rinsed off and a SAM does not form</a:t>
            </a:r>
          </a:p>
          <a:p>
            <a:r>
              <a:rPr lang="en-US" altLang="en-US" smtClean="0"/>
              <a:t>When designed properly, SAMs are durable surface treatments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Outline</a:t>
            </a:r>
          </a:p>
        </p:txBody>
      </p:sp>
      <p:sp>
        <p:nvSpPr>
          <p:cNvPr id="45059" name="Rectangle 3"/>
          <p:cNvSpPr>
            <a:spLocks noGrp="1" noChangeArrowheads="1"/>
          </p:cNvSpPr>
          <p:nvPr>
            <p:ph type="body" idx="1"/>
          </p:nvPr>
        </p:nvSpPr>
        <p:spPr/>
        <p:txBody>
          <a:bodyPr/>
          <a:lstStyle/>
          <a:p>
            <a:pPr eaLnBrk="1" hangingPunct="1"/>
            <a:r>
              <a:rPr lang="en-US" altLang="en-US" smtClean="0"/>
              <a:t>Review of Solutions</a:t>
            </a:r>
          </a:p>
          <a:p>
            <a:pPr eaLnBrk="1" hangingPunct="1"/>
            <a:r>
              <a:rPr lang="en-US" altLang="en-US" smtClean="0"/>
              <a:t>Colloids and Colloid Chemistry</a:t>
            </a:r>
          </a:p>
          <a:p>
            <a:pPr eaLnBrk="1" hangingPunct="1"/>
            <a:r>
              <a:rPr lang="en-US" altLang="en-US" smtClean="0">
                <a:solidFill>
                  <a:srgbClr val="002060"/>
                </a:solidFill>
              </a:rPr>
              <a:t>Self-Assembly</a:t>
            </a:r>
          </a:p>
          <a:p>
            <a:pPr lvl="1" eaLnBrk="1" hangingPunct="1"/>
            <a:r>
              <a:rPr lang="en-US" altLang="en-US" smtClean="0">
                <a:solidFill>
                  <a:srgbClr val="002060"/>
                </a:solidFill>
              </a:rPr>
              <a:t>What is it?</a:t>
            </a:r>
          </a:p>
          <a:p>
            <a:pPr lvl="1" eaLnBrk="1" hangingPunct="1"/>
            <a:r>
              <a:rPr lang="en-US" altLang="en-US" smtClean="0">
                <a:solidFill>
                  <a:srgbClr val="002060"/>
                </a:solidFill>
              </a:rPr>
              <a:t>Forces and interactions</a:t>
            </a:r>
          </a:p>
          <a:p>
            <a:pPr lvl="1" eaLnBrk="1" hangingPunct="1"/>
            <a:r>
              <a:rPr lang="en-US" altLang="en-US" smtClean="0">
                <a:solidFill>
                  <a:srgbClr val="002060"/>
                </a:solidFill>
              </a:rPr>
              <a:t>Examples from nature</a:t>
            </a:r>
          </a:p>
          <a:p>
            <a:pPr lvl="1" eaLnBrk="1" hangingPunct="1"/>
            <a:r>
              <a:rPr lang="en-US" altLang="en-US" smtClean="0">
                <a:solidFill>
                  <a:srgbClr val="002060"/>
                </a:solidFill>
              </a:rPr>
              <a:t>Nanotechnology examples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4763"/>
            <a:ext cx="8229600" cy="1143000"/>
          </a:xfrm>
        </p:spPr>
        <p:txBody>
          <a:bodyPr/>
          <a:lstStyle/>
          <a:p>
            <a:pPr eaLnBrk="1" hangingPunct="1"/>
            <a:r>
              <a:rPr lang="en-US" altLang="en-US" smtClean="0"/>
              <a:t>Ligands for Various Surfaces</a:t>
            </a:r>
          </a:p>
        </p:txBody>
      </p:sp>
      <p:graphicFrame>
        <p:nvGraphicFramePr>
          <p:cNvPr id="6" name="Table 5"/>
          <p:cNvGraphicFramePr>
            <a:graphicFrameLocks noGrp="1"/>
          </p:cNvGraphicFramePr>
          <p:nvPr/>
        </p:nvGraphicFramePr>
        <p:xfrm>
          <a:off x="322263" y="1036638"/>
          <a:ext cx="8615364" cy="4337049"/>
        </p:xfrm>
        <a:graphic>
          <a:graphicData uri="http://schemas.openxmlformats.org/drawingml/2006/table">
            <a:tbl>
              <a:tblPr firstRow="1" bandRow="1">
                <a:tableStyleId>{616DA210-FB5B-4158-B5E0-FEB733F419BA}</a:tableStyleId>
              </a:tblPr>
              <a:tblGrid>
                <a:gridCol w="1835875"/>
                <a:gridCol w="760874"/>
                <a:gridCol w="116834"/>
                <a:gridCol w="767172"/>
                <a:gridCol w="1220802"/>
                <a:gridCol w="1017999"/>
                <a:gridCol w="1761922"/>
                <a:gridCol w="1133886"/>
              </a:tblGrid>
              <a:tr h="365778">
                <a:tc>
                  <a:txBody>
                    <a:bodyPr/>
                    <a:lstStyle/>
                    <a:p>
                      <a:endParaRPr lang="en-US" sz="1800" dirty="0"/>
                    </a:p>
                  </a:txBody>
                  <a:tcPr marL="91434" marR="91434" marT="45722" marB="45722">
                    <a:lnB w="12700" cap="flat" cmpd="sng" algn="ctr">
                      <a:noFill/>
                      <a:prstDash val="solid"/>
                      <a:round/>
                      <a:headEnd type="none" w="med" len="med"/>
                      <a:tailEnd type="none" w="med" len="med"/>
                    </a:lnB>
                    <a:solidFill>
                      <a:schemeClr val="bg1">
                        <a:lumMod val="75000"/>
                      </a:schemeClr>
                    </a:solidFill>
                  </a:tcPr>
                </a:tc>
                <a:tc gridSpan="7">
                  <a:txBody>
                    <a:bodyPr/>
                    <a:lstStyle/>
                    <a:p>
                      <a:pPr algn="ctr"/>
                      <a:r>
                        <a:rPr lang="en-US" sz="1800" dirty="0" err="1" smtClean="0"/>
                        <a:t>Alkylated</a:t>
                      </a:r>
                      <a:r>
                        <a:rPr lang="en-US" sz="1800" baseline="0" dirty="0" smtClean="0"/>
                        <a:t> Ligand</a:t>
                      </a:r>
                      <a:endParaRPr lang="en-US" sz="1800" dirty="0"/>
                    </a:p>
                  </a:txBody>
                  <a:tcPr marL="91434" marR="91434" marT="45722" marB="45722">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3716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9900"/>
                          </a:solidFill>
                          <a:sym typeface="Wingdings"/>
                        </a:rPr>
                        <a:t></a:t>
                      </a:r>
                      <a:r>
                        <a:rPr lang="en-US" sz="1800" baseline="0" dirty="0" smtClean="0">
                          <a:solidFill>
                            <a:srgbClr val="009900"/>
                          </a:solidFill>
                          <a:sym typeface="Wingdings"/>
                        </a:rPr>
                        <a:t> = Yes SAM</a:t>
                      </a:r>
                      <a:endParaRPr lang="en-US" sz="18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sym typeface="Wingdings"/>
                        </a:rPr>
                        <a:t> = No SAM</a:t>
                      </a:r>
                      <a:endParaRPr lang="en-US" sz="1800" dirty="0" smtClean="0">
                        <a:solidFill>
                          <a:srgbClr val="FF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Surface</a:t>
                      </a:r>
                    </a:p>
                  </a:txBody>
                  <a:tcPr marL="91434" marR="91434" marT="45722" marB="45722" anchor="b">
                    <a:lnT w="12700" cap="flat" cmpd="sng" algn="ctr">
                      <a:noFill/>
                      <a:prstDash val="solid"/>
                      <a:round/>
                      <a:headEnd type="none" w="med" len="med"/>
                      <a:tailEnd type="none" w="med" len="med"/>
                    </a:lnT>
                    <a:solidFill>
                      <a:schemeClr val="bg1">
                        <a:lumMod val="75000"/>
                      </a:schemeClr>
                    </a:solidFill>
                  </a:tcPr>
                </a:tc>
                <a:tc>
                  <a:txBody>
                    <a:bodyPr/>
                    <a:lstStyle/>
                    <a:p>
                      <a:pPr algn="ctr"/>
                      <a:r>
                        <a:rPr lang="en-US" sz="1400" b="1" dirty="0" err="1" smtClean="0"/>
                        <a:t>Thiol</a:t>
                      </a:r>
                      <a:endParaRPr lang="en-US" sz="1400" b="1" dirty="0" smtClean="0"/>
                    </a:p>
                    <a:p>
                      <a:pPr algn="ctr"/>
                      <a:r>
                        <a:rPr lang="en-US" sz="1400" dirty="0" smtClean="0"/>
                        <a:t>R-SH</a:t>
                      </a:r>
                      <a:endParaRPr lang="en-US" sz="1400" dirty="0"/>
                    </a:p>
                  </a:txBody>
                  <a:tcPr marL="91434" marR="91434" marT="45722" marB="45722" anchor="b">
                    <a:lnT w="12700" cap="flat" cmpd="sng" algn="ctr">
                      <a:solidFill>
                        <a:schemeClr val="tx1"/>
                      </a:solidFill>
                      <a:prstDash val="solid"/>
                      <a:round/>
                      <a:headEnd type="none" w="med" len="med"/>
                      <a:tailEnd type="none" w="med" len="med"/>
                    </a:lnT>
                    <a:solidFill>
                      <a:schemeClr val="bg1">
                        <a:lumMod val="75000"/>
                      </a:schemeClr>
                    </a:solidFill>
                  </a:tcPr>
                </a:tc>
                <a:tc gridSpan="2">
                  <a:txBody>
                    <a:bodyPr/>
                    <a:lstStyle/>
                    <a:p>
                      <a:pPr algn="ctr"/>
                      <a:r>
                        <a:rPr lang="en-US" sz="1400" b="1" dirty="0" smtClean="0"/>
                        <a:t>Sulfide</a:t>
                      </a:r>
                    </a:p>
                    <a:p>
                      <a:pPr algn="ctr"/>
                      <a:r>
                        <a:rPr lang="en-US" sz="1400" dirty="0" smtClean="0"/>
                        <a:t>R-S-R</a:t>
                      </a:r>
                      <a:endParaRPr lang="en-US" sz="1400" dirty="0"/>
                    </a:p>
                  </a:txBody>
                  <a:tcPr marL="91434" marR="91434" marT="45722" marB="45722" anchor="b">
                    <a:lnT w="12700" cap="flat" cmpd="sng" algn="ctr">
                      <a:solidFill>
                        <a:schemeClr val="tx1"/>
                      </a:solidFill>
                      <a:prstDash val="solid"/>
                      <a:round/>
                      <a:headEnd type="none" w="med" len="med"/>
                      <a:tailEnd type="none" w="med" len="med"/>
                    </a:lnT>
                    <a:solidFill>
                      <a:schemeClr val="bg1">
                        <a:lumMod val="75000"/>
                      </a:schemeClr>
                    </a:solidFill>
                  </a:tcPr>
                </a:tc>
                <a:tc hMerge="1">
                  <a:txBody>
                    <a:bodyPr/>
                    <a:lstStyle/>
                    <a:p>
                      <a:endParaRPr lang="en-US"/>
                    </a:p>
                  </a:txBody>
                  <a:tcPr/>
                </a:tc>
                <a:tc>
                  <a:txBody>
                    <a:bodyPr/>
                    <a:lstStyle/>
                    <a:p>
                      <a:pPr algn="ctr"/>
                      <a:r>
                        <a:rPr lang="en-US" sz="1400" b="1" dirty="0" err="1" smtClean="0"/>
                        <a:t>Phosphine</a:t>
                      </a:r>
                      <a:endParaRPr lang="en-US" sz="1400" b="1" dirty="0" smtClean="0"/>
                    </a:p>
                    <a:p>
                      <a:pPr algn="ctr"/>
                      <a:r>
                        <a:rPr lang="en-US" sz="1400" dirty="0" smtClean="0"/>
                        <a:t>R</a:t>
                      </a:r>
                      <a:r>
                        <a:rPr lang="en-US" sz="1400" baseline="-25000" dirty="0" smtClean="0"/>
                        <a:t>3</a:t>
                      </a:r>
                      <a:r>
                        <a:rPr lang="en-US" sz="1400" dirty="0" smtClean="0"/>
                        <a:t>P</a:t>
                      </a:r>
                      <a:endParaRPr lang="en-US" sz="1400" dirty="0"/>
                    </a:p>
                  </a:txBody>
                  <a:tcPr marL="91434" marR="91434" marT="45722" marB="45722" anchor="b">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r>
                        <a:rPr lang="en-US" sz="1400" b="1" dirty="0" err="1" smtClean="0"/>
                        <a:t>Isonitrile</a:t>
                      </a:r>
                      <a:endParaRPr lang="en-US" sz="1400" b="1" dirty="0" smtClean="0"/>
                    </a:p>
                    <a:p>
                      <a:pPr algn="ctr"/>
                      <a:r>
                        <a:rPr lang="en-US" sz="1400" dirty="0" smtClean="0"/>
                        <a:t>R-NC</a:t>
                      </a:r>
                      <a:endParaRPr lang="en-US" sz="1400" dirty="0"/>
                    </a:p>
                  </a:txBody>
                  <a:tcPr marL="91434" marR="91434" marT="45722" marB="45722" anchor="b">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r>
                        <a:rPr lang="en-US" sz="1400" b="1" dirty="0" smtClean="0"/>
                        <a:t>Carboxylic</a:t>
                      </a:r>
                      <a:r>
                        <a:rPr lang="en-US" sz="1400" b="1" baseline="0" dirty="0" smtClean="0"/>
                        <a:t> Acid</a:t>
                      </a:r>
                    </a:p>
                    <a:p>
                      <a:pPr algn="ctr"/>
                      <a:r>
                        <a:rPr lang="en-US" sz="1400" baseline="0" dirty="0" smtClean="0"/>
                        <a:t>R-COOH</a:t>
                      </a:r>
                    </a:p>
                    <a:p>
                      <a:pPr algn="ctr"/>
                      <a:r>
                        <a:rPr lang="en-US" sz="1400" b="1" baseline="0" dirty="0" err="1" smtClean="0"/>
                        <a:t>Phosphonic</a:t>
                      </a:r>
                      <a:r>
                        <a:rPr lang="en-US" sz="1400" b="1" baseline="0" dirty="0" smtClean="0"/>
                        <a:t> Acid</a:t>
                      </a:r>
                    </a:p>
                    <a:p>
                      <a:pPr algn="ctr"/>
                      <a:r>
                        <a:rPr lang="en-US" sz="1400" baseline="0" dirty="0" smtClean="0"/>
                        <a:t>R-PO(OH)</a:t>
                      </a:r>
                      <a:r>
                        <a:rPr lang="en-US" sz="1400" baseline="-25000" dirty="0" smtClean="0"/>
                        <a:t>2</a:t>
                      </a:r>
                      <a:endParaRPr lang="en-US" sz="1400" baseline="-25000" dirty="0"/>
                    </a:p>
                  </a:txBody>
                  <a:tcPr marL="91434" marR="91434" marT="45722" marB="45722" anchor="b">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r>
                        <a:rPr lang="en-US" sz="1400" b="1" dirty="0" smtClean="0"/>
                        <a:t>Alcohol</a:t>
                      </a:r>
                    </a:p>
                    <a:p>
                      <a:pPr algn="ctr"/>
                      <a:r>
                        <a:rPr lang="en-US" sz="1400" dirty="0" smtClean="0"/>
                        <a:t>R-OH</a:t>
                      </a:r>
                    </a:p>
                    <a:p>
                      <a:pPr algn="ctr"/>
                      <a:r>
                        <a:rPr lang="en-US" sz="1400" b="1" dirty="0" smtClean="0"/>
                        <a:t>Amine</a:t>
                      </a:r>
                    </a:p>
                    <a:p>
                      <a:pPr algn="ctr"/>
                      <a:r>
                        <a:rPr lang="en-US" sz="1400" dirty="0" smtClean="0"/>
                        <a:t>R-NH</a:t>
                      </a:r>
                      <a:r>
                        <a:rPr lang="en-US" sz="1400" baseline="-25000" dirty="0" smtClean="0"/>
                        <a:t>2</a:t>
                      </a:r>
                    </a:p>
                    <a:p>
                      <a:pPr algn="ctr"/>
                      <a:r>
                        <a:rPr lang="en-US" sz="1400" b="1" dirty="0" smtClean="0"/>
                        <a:t>Amide</a:t>
                      </a:r>
                    </a:p>
                    <a:p>
                      <a:pPr algn="ctr"/>
                      <a:r>
                        <a:rPr lang="en-US" sz="1400" dirty="0" smtClean="0"/>
                        <a:t>R-CONH</a:t>
                      </a:r>
                      <a:r>
                        <a:rPr lang="en-US" sz="1400" baseline="-25000" dirty="0" smtClean="0"/>
                        <a:t>2</a:t>
                      </a:r>
                      <a:endParaRPr lang="en-US" sz="1400" baseline="-25000" dirty="0"/>
                    </a:p>
                  </a:txBody>
                  <a:tcPr marL="91434" marR="91434" marT="45722" marB="45722" anchor="b">
                    <a:lnT w="12700" cap="flat" cmpd="sng" algn="ctr">
                      <a:solidFill>
                        <a:schemeClr val="tx1"/>
                      </a:solidFill>
                      <a:prstDash val="solid"/>
                      <a:round/>
                      <a:headEnd type="none" w="med" len="med"/>
                      <a:tailEnd type="none" w="med" len="med"/>
                    </a:lnT>
                    <a:solidFill>
                      <a:schemeClr val="bg1">
                        <a:lumMod val="75000"/>
                      </a:schemeClr>
                    </a:solidFill>
                  </a:tcPr>
                </a:tc>
              </a:tr>
              <a:tr h="365778">
                <a:tc>
                  <a:txBody>
                    <a:bodyPr/>
                    <a:lstStyle/>
                    <a:p>
                      <a:pPr algn="ctr"/>
                      <a:r>
                        <a:rPr lang="en-US" sz="1800" dirty="0" smtClean="0"/>
                        <a:t>Cr, Ni, Fe, Al</a:t>
                      </a:r>
                      <a:endParaRPr lang="en-US" sz="1800" dirty="0"/>
                    </a:p>
                  </a:txBody>
                  <a:tcPr marL="91434" marR="91434" marT="45722" marB="45722" anchor="ctr"/>
                </a:tc>
                <a:tc>
                  <a:txBody>
                    <a:bodyPr/>
                    <a:lstStyle/>
                    <a:p>
                      <a:pPr algn="ctr"/>
                      <a:r>
                        <a:rPr lang="en-US" sz="1800" dirty="0" smtClean="0">
                          <a:solidFill>
                            <a:srgbClr val="FF0000"/>
                          </a:solidFill>
                          <a:sym typeface="Wingdings"/>
                        </a:rPr>
                        <a:t></a:t>
                      </a:r>
                      <a:endParaRPr lang="en-US" sz="1800" dirty="0">
                        <a:solidFill>
                          <a:srgbClr val="FF0000"/>
                        </a:solidFill>
                      </a:endParaRPr>
                    </a:p>
                  </a:txBody>
                  <a:tcPr marL="91434" marR="91434" marT="45722" marB="45722"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sym typeface="Wingdings"/>
                        </a:rPr>
                        <a:t></a:t>
                      </a:r>
                      <a:endParaRPr lang="en-US" sz="1800" dirty="0" smtClean="0">
                        <a:solidFill>
                          <a:srgbClr val="FF0000"/>
                        </a:solidFill>
                      </a:endParaRPr>
                    </a:p>
                  </a:txBody>
                  <a:tcPr marL="91434" marR="91434" marT="45722" marB="45722" anchor="ctr"/>
                </a:tc>
                <a:tc hMerge="1">
                  <a:txBody>
                    <a:bodyPr/>
                    <a:lstStyle/>
                    <a:p>
                      <a:endParaRPr lang="en-US"/>
                    </a:p>
                  </a:txBody>
                  <a:tcP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tc>
              </a:tr>
              <a:tr h="365778">
                <a:tc>
                  <a:txBody>
                    <a:bodyPr/>
                    <a:lstStyle/>
                    <a:p>
                      <a:pPr algn="ctr"/>
                      <a:r>
                        <a:rPr lang="en-US" sz="1800" dirty="0" smtClean="0"/>
                        <a:t>Pt</a:t>
                      </a:r>
                      <a:endParaRPr lang="en-US" sz="1800" dirty="0"/>
                    </a:p>
                  </a:txBody>
                  <a:tcPr marL="91434" marR="91434" marT="45722" marB="45722"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9900"/>
                          </a:solidFill>
                          <a:sym typeface="Wingdings"/>
                        </a:rPr>
                        <a:t></a:t>
                      </a:r>
                      <a:endParaRPr lang="en-US" sz="1800" dirty="0" smtClean="0">
                        <a:solidFill>
                          <a:srgbClr val="009900"/>
                        </a:solidFill>
                      </a:endParaRPr>
                    </a:p>
                  </a:txBody>
                  <a:tcPr marL="91434" marR="91434" marT="45722" marB="45722" anchor="c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sym typeface="Wingdings"/>
                        </a:rPr>
                        <a:t></a:t>
                      </a:r>
                      <a:endParaRPr lang="en-US" sz="1800" dirty="0" smtClean="0">
                        <a:solidFill>
                          <a:srgbClr val="FF0000"/>
                        </a:solidFill>
                      </a:endParaRPr>
                    </a:p>
                  </a:txBody>
                  <a:tcPr marL="91434" marR="91434" marT="45722" marB="45722" anchor="ctr">
                    <a:noFill/>
                  </a:tcPr>
                </a:tc>
                <a:tc hMerge="1">
                  <a:txBody>
                    <a:bodyPr/>
                    <a:lstStyle/>
                    <a:p>
                      <a:endParaRPr lang="en-US"/>
                    </a:p>
                  </a:txBody>
                  <a:tcP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noFill/>
                  </a:tcP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noFill/>
                  </a:tcP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noFill/>
                  </a:tcP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noFill/>
                  </a:tcPr>
                </a:tc>
              </a:tr>
              <a:tr h="365778">
                <a:tc>
                  <a:txBody>
                    <a:bodyPr/>
                    <a:lstStyle/>
                    <a:p>
                      <a:pPr algn="ctr"/>
                      <a:r>
                        <a:rPr lang="en-US" sz="1800" dirty="0" smtClean="0"/>
                        <a:t>Cu, Ag</a:t>
                      </a:r>
                      <a:endParaRPr lang="en-US" sz="1800" dirty="0"/>
                    </a:p>
                  </a:txBody>
                  <a:tcPr marL="91434" marR="91434" marT="45722" marB="45722" anchor="ct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tc>
                <a:tc gridSpan="2">
                  <a:txBody>
                    <a:bodyPr/>
                    <a:lstStyle/>
                    <a:p>
                      <a:pPr algn="ctr"/>
                      <a:r>
                        <a:rPr lang="en-US" sz="1800" dirty="0" smtClean="0">
                          <a:solidFill>
                            <a:srgbClr val="FF0000"/>
                          </a:solidFill>
                          <a:sym typeface="Wingdings"/>
                        </a:rPr>
                        <a:t></a:t>
                      </a:r>
                      <a:endParaRPr lang="en-US" sz="1800" dirty="0">
                        <a:solidFill>
                          <a:srgbClr val="FF0000"/>
                        </a:solidFill>
                      </a:endParaRPr>
                    </a:p>
                  </a:txBody>
                  <a:tcPr marL="91434" marR="91434" marT="45722" marB="45722" anchor="ctr"/>
                </a:tc>
                <a:tc hMerge="1">
                  <a:txBody>
                    <a:bodyPr/>
                    <a:lstStyle/>
                    <a:p>
                      <a:endParaRPr lang="en-US"/>
                    </a:p>
                  </a:txBody>
                  <a:tcP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tc>
                <a:tc>
                  <a:txBody>
                    <a:bodyPr/>
                    <a:lstStyle/>
                    <a:p>
                      <a:pPr algn="ctr"/>
                      <a:endParaRPr lang="en-US" sz="1800" dirty="0"/>
                    </a:p>
                  </a:txBody>
                  <a:tcPr marL="91434" marR="91434" marT="45722" marB="45722" anchor="ct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tc>
                <a:tc>
                  <a:txBody>
                    <a:bodyPr/>
                    <a:lstStyle/>
                    <a:p>
                      <a:pPr algn="ctr"/>
                      <a:endParaRPr lang="en-US" sz="1800" dirty="0"/>
                    </a:p>
                  </a:txBody>
                  <a:tcPr marL="91434" marR="91434" marT="45722" marB="45722" anchor="ctr"/>
                </a:tc>
              </a:tr>
              <a:tr h="365778">
                <a:tc>
                  <a:txBody>
                    <a:bodyPr/>
                    <a:lstStyle/>
                    <a:p>
                      <a:pPr algn="ctr"/>
                      <a:r>
                        <a:rPr lang="en-US" sz="1800" dirty="0" smtClean="0"/>
                        <a:t>Au</a:t>
                      </a:r>
                      <a:endParaRPr lang="en-US" sz="1800" dirty="0"/>
                    </a:p>
                  </a:txBody>
                  <a:tcPr marL="91434" marR="91434" marT="45722" marB="45722" anchor="ctr">
                    <a:noFill/>
                  </a:tcP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noFill/>
                  </a:tcPr>
                </a:tc>
                <a:tc gridSpan="2">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noFill/>
                  </a:tcPr>
                </a:tc>
                <a:tc hMerge="1">
                  <a:txBody>
                    <a:bodyPr/>
                    <a:lstStyle/>
                    <a:p>
                      <a:endParaRPr lang="en-US"/>
                    </a:p>
                  </a:txBody>
                  <a:tcP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noFill/>
                  </a:tcP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noFill/>
                  </a:tcPr>
                </a:tc>
                <a:tc>
                  <a:txBody>
                    <a:bodyPr/>
                    <a:lstStyle/>
                    <a:p>
                      <a:pPr algn="ctr"/>
                      <a:r>
                        <a:rPr lang="en-US" sz="1800" dirty="0" smtClean="0">
                          <a:solidFill>
                            <a:srgbClr val="FF0000"/>
                          </a:solidFill>
                          <a:sym typeface="Wingdings"/>
                        </a:rPr>
                        <a:t></a:t>
                      </a:r>
                      <a:endParaRPr lang="en-US" sz="1800" dirty="0">
                        <a:solidFill>
                          <a:srgbClr val="FF0000"/>
                        </a:solidFill>
                      </a:endParaRPr>
                    </a:p>
                  </a:txBody>
                  <a:tcPr marL="91434" marR="91434" marT="45722" marB="45722" anchor="ctr">
                    <a:noFill/>
                  </a:tcPr>
                </a:tc>
                <a:tc>
                  <a:txBody>
                    <a:bodyPr/>
                    <a:lstStyle/>
                    <a:p>
                      <a:pPr algn="ctr"/>
                      <a:r>
                        <a:rPr lang="en-US" sz="1800" dirty="0" smtClean="0">
                          <a:solidFill>
                            <a:srgbClr val="FF0000"/>
                          </a:solidFill>
                          <a:sym typeface="Wingdings"/>
                        </a:rPr>
                        <a:t></a:t>
                      </a:r>
                      <a:endParaRPr lang="en-US" sz="1800" dirty="0">
                        <a:solidFill>
                          <a:srgbClr val="FF0000"/>
                        </a:solidFill>
                      </a:endParaRPr>
                    </a:p>
                  </a:txBody>
                  <a:tcPr marL="91434" marR="91434" marT="45722" marB="45722" anchor="ctr">
                    <a:noFill/>
                  </a:tcPr>
                </a:tc>
              </a:tr>
              <a:tr h="365778">
                <a:tc>
                  <a:txBody>
                    <a:bodyPr/>
                    <a:lstStyle/>
                    <a:p>
                      <a:pPr algn="ctr"/>
                      <a:r>
                        <a:rPr lang="en-US" sz="1800" dirty="0" smtClean="0"/>
                        <a:t>Zn</a:t>
                      </a:r>
                      <a:endParaRPr lang="en-US" sz="1800" dirty="0"/>
                    </a:p>
                  </a:txBody>
                  <a:tcPr marL="91434" marR="91434" marT="45722" marB="45722" anchor="ct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sym typeface="Wingdings"/>
                        </a:rPr>
                        <a:t></a:t>
                      </a:r>
                      <a:endParaRPr lang="en-US" sz="1800" dirty="0" smtClean="0">
                        <a:solidFill>
                          <a:srgbClr val="FF0000"/>
                        </a:solidFill>
                      </a:endParaRPr>
                    </a:p>
                  </a:txBody>
                  <a:tcPr marL="91434" marR="91434" marT="45722" marB="45722" anchor="ctr"/>
                </a:tc>
                <a:tc hMerge="1">
                  <a:txBody>
                    <a:bodyPr/>
                    <a:lstStyle/>
                    <a:p>
                      <a:endParaRPr lang="en-US"/>
                    </a:p>
                  </a:txBody>
                  <a:tcP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tc>
                <a:tc>
                  <a:txBody>
                    <a:bodyPr/>
                    <a:lstStyle/>
                    <a:p>
                      <a:pPr algn="ctr"/>
                      <a:r>
                        <a:rPr lang="en-US" sz="1800" dirty="0" smtClean="0">
                          <a:solidFill>
                            <a:srgbClr val="009900"/>
                          </a:solidFill>
                          <a:sym typeface="Wingdings"/>
                        </a:rPr>
                        <a:t></a:t>
                      </a:r>
                      <a:endParaRPr lang="en-US" sz="1800" dirty="0">
                        <a:solidFill>
                          <a:srgbClr val="009900"/>
                        </a:solidFill>
                      </a:endParaRPr>
                    </a:p>
                  </a:txBody>
                  <a:tcPr marL="91434" marR="91434" marT="45722" marB="45722" anchor="ctr"/>
                </a:tc>
              </a:tr>
              <a:tr h="365778">
                <a:tc grid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Other Surfaces</a:t>
                      </a:r>
                    </a:p>
                  </a:txBody>
                  <a:tcPr marL="91434" marR="91434" marT="45722" marB="45722" anchor="ctr">
                    <a:solidFill>
                      <a:schemeClr val="bg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4932">
                <a:tc gridSpan="3">
                  <a:txBody>
                    <a:bodyPr/>
                    <a:lstStyle/>
                    <a:p>
                      <a:r>
                        <a:rPr lang="en-US" sz="1800" dirty="0" smtClean="0"/>
                        <a:t>Metal &amp; </a:t>
                      </a:r>
                      <a:r>
                        <a:rPr lang="en-US" sz="1800" baseline="0" dirty="0" smtClean="0"/>
                        <a:t>Silicon Oxides</a:t>
                      </a:r>
                      <a:endParaRPr lang="en-US" sz="1800" dirty="0"/>
                    </a:p>
                  </a:txBody>
                  <a:tcPr marL="91434" marR="91434" marT="45722" marB="45722" anchor="c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25000" dirty="0" smtClean="0"/>
                    </a:p>
                  </a:txBody>
                  <a:tcPr anchor="ctr">
                    <a:noFill/>
                  </a:tcPr>
                </a:tc>
                <a:tc hMerge="1">
                  <a:txBody>
                    <a:bodyPr/>
                    <a:lstStyle/>
                    <a:p>
                      <a:endParaRPr lang="en-US" dirty="0"/>
                    </a:p>
                  </a:txBody>
                  <a:tcPr/>
                </a:tc>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9900"/>
                          </a:solidFill>
                          <a:sym typeface="Wingdings"/>
                        </a:rPr>
                        <a:t></a:t>
                      </a:r>
                      <a:r>
                        <a:rPr lang="en-US" sz="1800" dirty="0" smtClean="0">
                          <a:sym typeface="Wingdings"/>
                        </a:rPr>
                        <a:t> </a:t>
                      </a:r>
                      <a:r>
                        <a:rPr lang="en-US" sz="1800" dirty="0" err="1" smtClean="0"/>
                        <a:t>Silanes</a:t>
                      </a:r>
                      <a:r>
                        <a:rPr lang="en-US" sz="1800" dirty="0" smtClean="0"/>
                        <a:t> R-SiCl</a:t>
                      </a:r>
                      <a:r>
                        <a:rPr lang="en-US" sz="1800" baseline="-25000" dirty="0" smtClean="0"/>
                        <a:t>3</a:t>
                      </a:r>
                    </a:p>
                  </a:txBody>
                  <a:tcPr marL="91434" marR="91434" marT="45722" marB="45722" anchor="ct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63558" name="TextBox 7"/>
          <p:cNvSpPr txBox="1">
            <a:spLocks noChangeArrowheads="1"/>
          </p:cNvSpPr>
          <p:nvPr/>
        </p:nvSpPr>
        <p:spPr bwMode="auto">
          <a:xfrm>
            <a:off x="206375" y="5524500"/>
            <a:ext cx="88217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t>Adsorption generally follows “Hard-Soft-Acid-Base” rules:</a:t>
            </a:r>
            <a:r>
              <a:rPr lang="en-US" altLang="en-US" sz="1400"/>
              <a:t> Carboxylic and phosphonic acids adsorb onto any metal oxide surface. Thiols and isonitriles adsorb onto soft metals (Cu, Ag, Au, Pt). However, phosphines (which are considered soft) form monolayers on many surfaces (soft or hard). This could be due to their oxidation to phosphine oxides</a:t>
            </a:r>
          </a:p>
        </p:txBody>
      </p:sp>
      <p:sp>
        <p:nvSpPr>
          <p:cNvPr id="63559" name="TextBox 8"/>
          <p:cNvSpPr txBox="1">
            <a:spLocks noChangeArrowheads="1"/>
          </p:cNvSpPr>
          <p:nvPr/>
        </p:nvSpPr>
        <p:spPr bwMode="auto">
          <a:xfrm>
            <a:off x="6046788" y="6354763"/>
            <a:ext cx="30305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i="1"/>
              <a:t>Pure and Applied Chemistry</a:t>
            </a:r>
            <a:r>
              <a:rPr lang="en-US" altLang="en-US" sz="1000"/>
              <a:t> </a:t>
            </a:r>
            <a:r>
              <a:rPr lang="en-US" altLang="en-US" sz="1000" b="1"/>
              <a:t>1991</a:t>
            </a:r>
            <a:r>
              <a:rPr lang="en-US" altLang="en-US" sz="1000"/>
              <a:t>, </a:t>
            </a:r>
            <a:r>
              <a:rPr lang="en-US" altLang="en-US" sz="1000" i="1"/>
              <a:t>63(6),</a:t>
            </a:r>
            <a:r>
              <a:rPr lang="en-US" altLang="en-US" sz="1000"/>
              <a:t> 821-828.</a:t>
            </a:r>
          </a:p>
        </p:txBody>
      </p:sp>
      <p:grpSp>
        <p:nvGrpSpPr>
          <p:cNvPr id="63560" name="Group 11"/>
          <p:cNvGrpSpPr>
            <a:grpSpLocks noChangeAspect="1"/>
          </p:cNvGrpSpPr>
          <p:nvPr/>
        </p:nvGrpSpPr>
        <p:grpSpPr bwMode="auto">
          <a:xfrm rot="-5400000">
            <a:off x="6945313" y="660400"/>
            <a:ext cx="546100" cy="1114425"/>
            <a:chOff x="-31750" y="2452688"/>
            <a:chExt cx="839788" cy="1714500"/>
          </a:xfrm>
        </p:grpSpPr>
        <p:sp>
          <p:nvSpPr>
            <p:cNvPr id="10" name="Freeform 9"/>
            <p:cNvSpPr/>
            <p:nvPr/>
          </p:nvSpPr>
          <p:spPr bwMode="auto">
            <a:xfrm rot="18135756">
              <a:off x="-282271" y="2703207"/>
              <a:ext cx="1340828" cy="839788"/>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Oval 10"/>
            <p:cNvSpPr>
              <a:spLocks noChangeAspect="1"/>
            </p:cNvSpPr>
            <p:nvPr/>
          </p:nvSpPr>
          <p:spPr bwMode="auto">
            <a:xfrm rot="18135756">
              <a:off x="336818" y="3891267"/>
              <a:ext cx="275980" cy="2758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4763"/>
            <a:ext cx="8229600" cy="1143000"/>
          </a:xfrm>
        </p:spPr>
        <p:txBody>
          <a:bodyPr/>
          <a:lstStyle/>
          <a:p>
            <a:r>
              <a:rPr lang="en-US" altLang="en-US" smtClean="0"/>
              <a:t>Application: Surface Modification</a:t>
            </a:r>
          </a:p>
        </p:txBody>
      </p:sp>
      <p:graphicFrame>
        <p:nvGraphicFramePr>
          <p:cNvPr id="64515" name="Object 2"/>
          <p:cNvGraphicFramePr>
            <a:graphicFrameLocks noChangeAspect="1"/>
          </p:cNvGraphicFramePr>
          <p:nvPr/>
        </p:nvGraphicFramePr>
        <p:xfrm>
          <a:off x="1195388" y="1533525"/>
          <a:ext cx="1296987" cy="1689100"/>
        </p:xfrm>
        <a:graphic>
          <a:graphicData uri="http://schemas.openxmlformats.org/presentationml/2006/ole">
            <mc:AlternateContent xmlns:mc="http://schemas.openxmlformats.org/markup-compatibility/2006">
              <mc:Choice xmlns:v="urn:schemas-microsoft-com:vml" Requires="v">
                <p:oleObj spid="_x0000_s64643" name="CS ChemDraw Drawing" r:id="rId4" imgW="1081763" imgH="1406371" progId="ChemDraw.Document.6.0">
                  <p:embed/>
                </p:oleObj>
              </mc:Choice>
              <mc:Fallback>
                <p:oleObj name="CS ChemDraw Drawing" r:id="rId4" imgW="1081763" imgH="1406371" progId="ChemDraw.Document.6.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388" y="1533525"/>
                        <a:ext cx="1296987"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4516" name="Group 120"/>
          <p:cNvGrpSpPr>
            <a:grpSpLocks/>
          </p:cNvGrpSpPr>
          <p:nvPr/>
        </p:nvGrpSpPr>
        <p:grpSpPr bwMode="auto">
          <a:xfrm>
            <a:off x="482600" y="1533525"/>
            <a:ext cx="763588" cy="1689100"/>
            <a:chOff x="798490" y="1790162"/>
            <a:chExt cx="762048" cy="1689329"/>
          </a:xfrm>
        </p:grpSpPr>
        <p:cxnSp>
          <p:nvCxnSpPr>
            <p:cNvPr id="109" name="Straight Connector 108"/>
            <p:cNvCxnSpPr/>
            <p:nvPr/>
          </p:nvCxnSpPr>
          <p:spPr>
            <a:xfrm rot="16200000" flipH="1">
              <a:off x="1261509" y="3091295"/>
              <a:ext cx="360412" cy="0"/>
            </a:xfrm>
            <a:prstGeom prst="line">
              <a:avLst/>
            </a:prstGeom>
            <a:ln w="130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547716" y="2040936"/>
              <a:ext cx="1159032" cy="657484"/>
            </a:xfrm>
            <a:prstGeom prst="line">
              <a:avLst/>
            </a:prstGeom>
            <a:ln w="130175">
              <a:solidFill>
                <a:srgbClr val="009900"/>
              </a:solidFill>
            </a:ln>
          </p:spPr>
          <p:style>
            <a:lnRef idx="1">
              <a:schemeClr val="accent1"/>
            </a:lnRef>
            <a:fillRef idx="0">
              <a:schemeClr val="accent1"/>
            </a:fillRef>
            <a:effectRef idx="0">
              <a:schemeClr val="accent1"/>
            </a:effectRef>
            <a:fontRef idx="minor">
              <a:schemeClr val="tx1"/>
            </a:fontRef>
          </p:style>
        </p:cxnSp>
        <p:sp>
          <p:nvSpPr>
            <p:cNvPr id="120" name="Oval 119"/>
            <p:cNvSpPr>
              <a:spLocks noChangeAspect="1"/>
            </p:cNvSpPr>
            <p:nvPr/>
          </p:nvSpPr>
          <p:spPr>
            <a:xfrm>
              <a:off x="1313387" y="3233396"/>
              <a:ext cx="247151" cy="246095"/>
            </a:xfrm>
            <a:prstGeom prst="ellipse">
              <a:avLst/>
            </a:prstGeom>
            <a:solidFill>
              <a:schemeClr val="bg2"/>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4517" name="Group 170"/>
          <p:cNvGrpSpPr>
            <a:grpSpLocks/>
          </p:cNvGrpSpPr>
          <p:nvPr/>
        </p:nvGrpSpPr>
        <p:grpSpPr bwMode="auto">
          <a:xfrm>
            <a:off x="2847975" y="909638"/>
            <a:ext cx="2757488" cy="2938462"/>
            <a:chOff x="2720051" y="844947"/>
            <a:chExt cx="2757925" cy="2938112"/>
          </a:xfrm>
        </p:grpSpPr>
        <p:grpSp>
          <p:nvGrpSpPr>
            <p:cNvPr id="64619" name="Group 158"/>
            <p:cNvGrpSpPr>
              <a:grpSpLocks/>
            </p:cNvGrpSpPr>
            <p:nvPr/>
          </p:nvGrpSpPr>
          <p:grpSpPr bwMode="auto">
            <a:xfrm>
              <a:off x="3088946" y="1037476"/>
              <a:ext cx="1653437" cy="1095847"/>
              <a:chOff x="3528811" y="2368569"/>
              <a:chExt cx="1653437" cy="1095847"/>
            </a:xfrm>
          </p:grpSpPr>
          <p:sp>
            <p:nvSpPr>
              <p:cNvPr id="106" name="Rectangle 105"/>
              <p:cNvSpPr/>
              <p:nvPr/>
            </p:nvSpPr>
            <p:spPr>
              <a:xfrm>
                <a:off x="3528274" y="2923663"/>
                <a:ext cx="1633797" cy="541273"/>
              </a:xfrm>
              <a:prstGeom prst="rect">
                <a:avLst/>
              </a:prstGeom>
              <a:solidFill>
                <a:schemeClr val="bg2"/>
              </a:solidFill>
              <a:ln w="1270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64626" name="Group 129"/>
              <p:cNvGrpSpPr>
                <a:grpSpLocks/>
              </p:cNvGrpSpPr>
              <p:nvPr/>
            </p:nvGrpSpPr>
            <p:grpSpPr bwMode="auto">
              <a:xfrm>
                <a:off x="4167776" y="2368569"/>
                <a:ext cx="453970" cy="554524"/>
                <a:chOff x="3930931" y="2366953"/>
                <a:chExt cx="453970" cy="554524"/>
              </a:xfrm>
            </p:grpSpPr>
            <p:sp>
              <p:nvSpPr>
                <p:cNvPr id="64633" name="TextBox 121"/>
                <p:cNvSpPr txBox="1">
                  <a:spLocks noChangeArrowheads="1"/>
                </p:cNvSpPr>
                <p:nvPr/>
              </p:nvSpPr>
              <p:spPr bwMode="auto">
                <a:xfrm>
                  <a:off x="3930931" y="2366953"/>
                  <a:ext cx="453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OH</a:t>
                  </a:r>
                </a:p>
              </p:txBody>
            </p:sp>
            <p:cxnSp>
              <p:nvCxnSpPr>
                <p:cNvPr id="124" name="Straight Connector 123"/>
                <p:cNvCxnSpPr/>
                <p:nvPr/>
              </p:nvCxnSpPr>
              <p:spPr>
                <a:xfrm rot="16200000" flipH="1">
                  <a:off x="3939273" y="2771253"/>
                  <a:ext cx="3015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627" name="Group 130"/>
              <p:cNvGrpSpPr>
                <a:grpSpLocks/>
              </p:cNvGrpSpPr>
              <p:nvPr/>
            </p:nvGrpSpPr>
            <p:grpSpPr bwMode="auto">
              <a:xfrm>
                <a:off x="4728278" y="2368569"/>
                <a:ext cx="453970" cy="554524"/>
                <a:chOff x="3930931" y="2366953"/>
                <a:chExt cx="453970" cy="554524"/>
              </a:xfrm>
            </p:grpSpPr>
            <p:sp>
              <p:nvSpPr>
                <p:cNvPr id="64631" name="TextBox 131"/>
                <p:cNvSpPr txBox="1">
                  <a:spLocks noChangeArrowheads="1"/>
                </p:cNvSpPr>
                <p:nvPr/>
              </p:nvSpPr>
              <p:spPr bwMode="auto">
                <a:xfrm>
                  <a:off x="3930931" y="2366953"/>
                  <a:ext cx="453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OH</a:t>
                  </a:r>
                </a:p>
              </p:txBody>
            </p:sp>
            <p:cxnSp>
              <p:nvCxnSpPr>
                <p:cNvPr id="133" name="Straight Connector 132"/>
                <p:cNvCxnSpPr/>
                <p:nvPr/>
              </p:nvCxnSpPr>
              <p:spPr>
                <a:xfrm rot="16200000" flipH="1">
                  <a:off x="3939247" y="2771253"/>
                  <a:ext cx="3015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628" name="Group 154"/>
              <p:cNvGrpSpPr>
                <a:grpSpLocks/>
              </p:cNvGrpSpPr>
              <p:nvPr/>
            </p:nvGrpSpPr>
            <p:grpSpPr bwMode="auto">
              <a:xfrm>
                <a:off x="3607274" y="2368569"/>
                <a:ext cx="453970" cy="554524"/>
                <a:chOff x="3930931" y="2366953"/>
                <a:chExt cx="453970" cy="554524"/>
              </a:xfrm>
            </p:grpSpPr>
            <p:sp>
              <p:nvSpPr>
                <p:cNvPr id="64629" name="TextBox 155"/>
                <p:cNvSpPr txBox="1">
                  <a:spLocks noChangeArrowheads="1"/>
                </p:cNvSpPr>
                <p:nvPr/>
              </p:nvSpPr>
              <p:spPr bwMode="auto">
                <a:xfrm>
                  <a:off x="3930931" y="2366953"/>
                  <a:ext cx="453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OH</a:t>
                  </a:r>
                </a:p>
              </p:txBody>
            </p:sp>
            <p:cxnSp>
              <p:nvCxnSpPr>
                <p:cNvPr id="157" name="Straight Connector 156"/>
                <p:cNvCxnSpPr/>
                <p:nvPr/>
              </p:nvCxnSpPr>
              <p:spPr>
                <a:xfrm rot="16200000" flipH="1">
                  <a:off x="3937711" y="2771253"/>
                  <a:ext cx="3015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8" name="Rectangle 157"/>
            <p:cNvSpPr/>
            <p:nvPr/>
          </p:nvSpPr>
          <p:spPr>
            <a:xfrm>
              <a:off x="3091585" y="2925911"/>
              <a:ext cx="2284775" cy="182541"/>
            </a:xfrm>
            <a:prstGeom prst="rect">
              <a:avLst/>
            </a:prstGeom>
            <a:solidFill>
              <a:schemeClr val="bg2"/>
            </a:solidFill>
            <a:ln w="1270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4621" name="TextBox 159"/>
            <p:cNvSpPr txBox="1">
              <a:spLocks noChangeArrowheads="1"/>
            </p:cNvSpPr>
            <p:nvPr/>
          </p:nvSpPr>
          <p:spPr bwMode="auto">
            <a:xfrm>
              <a:off x="2997810" y="3136728"/>
              <a:ext cx="24801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Hydroxyl-Rich Surface</a:t>
              </a:r>
            </a:p>
            <a:p>
              <a:pPr algn="ctr" eaLnBrk="1" hangingPunct="1"/>
              <a:r>
                <a:rPr lang="en-US" altLang="en-US"/>
                <a:t>(Hydrophilic)</a:t>
              </a:r>
            </a:p>
          </p:txBody>
        </p:sp>
        <p:sp>
          <p:nvSpPr>
            <p:cNvPr id="161" name="Oval 160"/>
            <p:cNvSpPr/>
            <p:nvPr/>
          </p:nvSpPr>
          <p:spPr>
            <a:xfrm>
              <a:off x="2720051" y="844947"/>
              <a:ext cx="2395918" cy="1574612"/>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63" name="Straight Connector 162"/>
            <p:cNvCxnSpPr/>
            <p:nvPr/>
          </p:nvCxnSpPr>
          <p:spPr>
            <a:xfrm rot="16200000" flipH="1">
              <a:off x="2720180" y="2117878"/>
              <a:ext cx="928576" cy="6684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61" idx="5"/>
            </p:cNvCxnSpPr>
            <p:nvPr/>
          </p:nvCxnSpPr>
          <p:spPr>
            <a:xfrm rot="5400000">
              <a:off x="3839518" y="1994005"/>
              <a:ext cx="731750" cy="11193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64518" name="Group 248"/>
          <p:cNvGrpSpPr>
            <a:grpSpLocks/>
          </p:cNvGrpSpPr>
          <p:nvPr/>
        </p:nvGrpSpPr>
        <p:grpSpPr bwMode="auto">
          <a:xfrm>
            <a:off x="6429375" y="1804988"/>
            <a:ext cx="2459038" cy="1166812"/>
            <a:chOff x="6260812" y="2504660"/>
            <a:chExt cx="2459332" cy="1166679"/>
          </a:xfrm>
        </p:grpSpPr>
        <p:sp>
          <p:nvSpPr>
            <p:cNvPr id="172" name="Rectangle 171"/>
            <p:cNvSpPr/>
            <p:nvPr/>
          </p:nvSpPr>
          <p:spPr>
            <a:xfrm>
              <a:off x="6411643" y="3090380"/>
              <a:ext cx="2286273" cy="182542"/>
            </a:xfrm>
            <a:prstGeom prst="rect">
              <a:avLst/>
            </a:prstGeom>
            <a:solidFill>
              <a:schemeClr val="bg2"/>
            </a:solidFill>
            <a:ln w="1270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4558" name="TextBox 172"/>
            <p:cNvSpPr txBox="1">
              <a:spLocks noChangeArrowheads="1"/>
            </p:cNvSpPr>
            <p:nvPr/>
          </p:nvSpPr>
          <p:spPr bwMode="auto">
            <a:xfrm>
              <a:off x="6381042" y="3302007"/>
              <a:ext cx="2339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Hydrophobic Surface</a:t>
              </a:r>
            </a:p>
          </p:txBody>
        </p:sp>
        <p:grpSp>
          <p:nvGrpSpPr>
            <p:cNvPr id="64559" name="Group 173"/>
            <p:cNvGrpSpPr>
              <a:grpSpLocks noChangeAspect="1"/>
            </p:cNvGrpSpPr>
            <p:nvPr/>
          </p:nvGrpSpPr>
          <p:grpSpPr bwMode="auto">
            <a:xfrm>
              <a:off x="6260812" y="2504660"/>
              <a:ext cx="266717" cy="591266"/>
              <a:chOff x="798490" y="1790162"/>
              <a:chExt cx="762048" cy="1689329"/>
            </a:xfrm>
          </p:grpSpPr>
          <p:cxnSp>
            <p:nvCxnSpPr>
              <p:cNvPr id="175" name="Straight Connector 174"/>
              <p:cNvCxnSpPr/>
              <p:nvPr/>
            </p:nvCxnSpPr>
            <p:spPr>
              <a:xfrm rot="16200000" flipH="1">
                <a:off x="1263496" y="3089496"/>
                <a:ext cx="358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6200000" flipH="1">
                <a:off x="549133" y="2039519"/>
                <a:ext cx="1156473" cy="657758"/>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177" name="Oval 176"/>
              <p:cNvSpPr>
                <a:spLocks noChangeAspect="1"/>
              </p:cNvSpPr>
              <p:nvPr/>
            </p:nvSpPr>
            <p:spPr>
              <a:xfrm>
                <a:off x="1315623" y="3232354"/>
                <a:ext cx="244958" cy="244900"/>
              </a:xfrm>
              <a:prstGeom prst="ellipse">
                <a:avLst/>
              </a:pr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4560" name="Group 177"/>
            <p:cNvGrpSpPr>
              <a:grpSpLocks noChangeAspect="1"/>
            </p:cNvGrpSpPr>
            <p:nvPr/>
          </p:nvGrpSpPr>
          <p:grpSpPr bwMode="auto">
            <a:xfrm>
              <a:off x="6415632" y="2504660"/>
              <a:ext cx="266717" cy="591266"/>
              <a:chOff x="798490" y="1790162"/>
              <a:chExt cx="762048" cy="1689329"/>
            </a:xfrm>
          </p:grpSpPr>
          <p:cxnSp>
            <p:nvCxnSpPr>
              <p:cNvPr id="179" name="Straight Connector 178"/>
              <p:cNvCxnSpPr/>
              <p:nvPr/>
            </p:nvCxnSpPr>
            <p:spPr>
              <a:xfrm rot="16200000" flipH="1">
                <a:off x="1265708" y="3089496"/>
                <a:ext cx="358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16200000" flipH="1">
                <a:off x="551344" y="2039519"/>
                <a:ext cx="1156473" cy="657758"/>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181" name="Oval 180"/>
              <p:cNvSpPr>
                <a:spLocks noChangeAspect="1"/>
              </p:cNvSpPr>
              <p:nvPr/>
            </p:nvSpPr>
            <p:spPr>
              <a:xfrm>
                <a:off x="1317835" y="3232354"/>
                <a:ext cx="244958" cy="244900"/>
              </a:xfrm>
              <a:prstGeom prst="ellipse">
                <a:avLst/>
              </a:pr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4561" name="Group 181"/>
            <p:cNvGrpSpPr>
              <a:grpSpLocks noChangeAspect="1"/>
            </p:cNvGrpSpPr>
            <p:nvPr/>
          </p:nvGrpSpPr>
          <p:grpSpPr bwMode="auto">
            <a:xfrm>
              <a:off x="6570452" y="2504660"/>
              <a:ext cx="266717" cy="591266"/>
              <a:chOff x="798490" y="1790162"/>
              <a:chExt cx="762048" cy="1689329"/>
            </a:xfrm>
          </p:grpSpPr>
          <p:cxnSp>
            <p:nvCxnSpPr>
              <p:cNvPr id="183" name="Straight Connector 182"/>
              <p:cNvCxnSpPr/>
              <p:nvPr/>
            </p:nvCxnSpPr>
            <p:spPr>
              <a:xfrm rot="16200000" flipH="1">
                <a:off x="1263382" y="3089496"/>
                <a:ext cx="358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549018" y="2039519"/>
                <a:ext cx="1156473" cy="657756"/>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185" name="Oval 184"/>
              <p:cNvSpPr>
                <a:spLocks noChangeAspect="1"/>
              </p:cNvSpPr>
              <p:nvPr/>
            </p:nvSpPr>
            <p:spPr>
              <a:xfrm>
                <a:off x="1315509" y="3232354"/>
                <a:ext cx="244958" cy="244900"/>
              </a:xfrm>
              <a:prstGeom prst="ellipse">
                <a:avLst/>
              </a:pr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4562" name="Group 185"/>
            <p:cNvGrpSpPr>
              <a:grpSpLocks noChangeAspect="1"/>
            </p:cNvGrpSpPr>
            <p:nvPr/>
          </p:nvGrpSpPr>
          <p:grpSpPr bwMode="auto">
            <a:xfrm>
              <a:off x="6725272" y="2504660"/>
              <a:ext cx="266717" cy="591266"/>
              <a:chOff x="798490" y="1790162"/>
              <a:chExt cx="762048" cy="1689329"/>
            </a:xfrm>
          </p:grpSpPr>
          <p:cxnSp>
            <p:nvCxnSpPr>
              <p:cNvPr id="187" name="Straight Connector 186"/>
              <p:cNvCxnSpPr/>
              <p:nvPr/>
            </p:nvCxnSpPr>
            <p:spPr>
              <a:xfrm rot="16200000" flipH="1">
                <a:off x="1265593" y="3089496"/>
                <a:ext cx="358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551230" y="2039519"/>
                <a:ext cx="1156473" cy="657756"/>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189" name="Oval 188"/>
              <p:cNvSpPr>
                <a:spLocks noChangeAspect="1"/>
              </p:cNvSpPr>
              <p:nvPr/>
            </p:nvSpPr>
            <p:spPr>
              <a:xfrm>
                <a:off x="1317720" y="3232354"/>
                <a:ext cx="244958" cy="244900"/>
              </a:xfrm>
              <a:prstGeom prst="ellipse">
                <a:avLst/>
              </a:pr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4563" name="Group 189"/>
            <p:cNvGrpSpPr>
              <a:grpSpLocks noChangeAspect="1"/>
            </p:cNvGrpSpPr>
            <p:nvPr/>
          </p:nvGrpSpPr>
          <p:grpSpPr bwMode="auto">
            <a:xfrm>
              <a:off x="6880092" y="2504660"/>
              <a:ext cx="266717" cy="591266"/>
              <a:chOff x="798490" y="1790162"/>
              <a:chExt cx="762048" cy="1689329"/>
            </a:xfrm>
          </p:grpSpPr>
          <p:cxnSp>
            <p:nvCxnSpPr>
              <p:cNvPr id="191" name="Straight Connector 190"/>
              <p:cNvCxnSpPr/>
              <p:nvPr/>
            </p:nvCxnSpPr>
            <p:spPr>
              <a:xfrm rot="16200000" flipH="1">
                <a:off x="1263264" y="3089496"/>
                <a:ext cx="358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16200000" flipH="1">
                <a:off x="548901" y="2039519"/>
                <a:ext cx="1156473" cy="657758"/>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193" name="Oval 192"/>
              <p:cNvSpPr>
                <a:spLocks noChangeAspect="1"/>
              </p:cNvSpPr>
              <p:nvPr/>
            </p:nvSpPr>
            <p:spPr>
              <a:xfrm>
                <a:off x="1315392" y="3232354"/>
                <a:ext cx="244958" cy="244900"/>
              </a:xfrm>
              <a:prstGeom prst="ellipse">
                <a:avLst/>
              </a:pr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4564" name="Group 193"/>
            <p:cNvGrpSpPr>
              <a:grpSpLocks noChangeAspect="1"/>
            </p:cNvGrpSpPr>
            <p:nvPr/>
          </p:nvGrpSpPr>
          <p:grpSpPr bwMode="auto">
            <a:xfrm>
              <a:off x="7034912" y="2504660"/>
              <a:ext cx="266717" cy="591266"/>
              <a:chOff x="798490" y="1790162"/>
              <a:chExt cx="762048" cy="1689329"/>
            </a:xfrm>
          </p:grpSpPr>
          <p:cxnSp>
            <p:nvCxnSpPr>
              <p:cNvPr id="195" name="Straight Connector 194"/>
              <p:cNvCxnSpPr/>
              <p:nvPr/>
            </p:nvCxnSpPr>
            <p:spPr>
              <a:xfrm rot="16200000" flipH="1">
                <a:off x="1265476" y="3089496"/>
                <a:ext cx="358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6200000" flipH="1">
                <a:off x="551113" y="2039519"/>
                <a:ext cx="1156473" cy="657758"/>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197" name="Oval 196"/>
              <p:cNvSpPr>
                <a:spLocks noChangeAspect="1"/>
              </p:cNvSpPr>
              <p:nvPr/>
            </p:nvSpPr>
            <p:spPr>
              <a:xfrm>
                <a:off x="1317603" y="3232354"/>
                <a:ext cx="244958" cy="244900"/>
              </a:xfrm>
              <a:prstGeom prst="ellipse">
                <a:avLst/>
              </a:pr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4565" name="Group 197"/>
            <p:cNvGrpSpPr>
              <a:grpSpLocks noChangeAspect="1"/>
            </p:cNvGrpSpPr>
            <p:nvPr/>
          </p:nvGrpSpPr>
          <p:grpSpPr bwMode="auto">
            <a:xfrm>
              <a:off x="7189732" y="2504660"/>
              <a:ext cx="266717" cy="591266"/>
              <a:chOff x="798490" y="1790162"/>
              <a:chExt cx="762048" cy="1689329"/>
            </a:xfrm>
          </p:grpSpPr>
          <p:cxnSp>
            <p:nvCxnSpPr>
              <p:cNvPr id="199" name="Straight Connector 198"/>
              <p:cNvCxnSpPr/>
              <p:nvPr/>
            </p:nvCxnSpPr>
            <p:spPr>
              <a:xfrm rot="16200000" flipH="1">
                <a:off x="1263150" y="3089496"/>
                <a:ext cx="358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6200000" flipH="1">
                <a:off x="548787" y="2039519"/>
                <a:ext cx="1156473" cy="657756"/>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201" name="Oval 200"/>
              <p:cNvSpPr>
                <a:spLocks noChangeAspect="1"/>
              </p:cNvSpPr>
              <p:nvPr/>
            </p:nvSpPr>
            <p:spPr>
              <a:xfrm>
                <a:off x="1315277" y="3232354"/>
                <a:ext cx="244958" cy="244900"/>
              </a:xfrm>
              <a:prstGeom prst="ellipse">
                <a:avLst/>
              </a:pr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4566" name="Group 201"/>
            <p:cNvGrpSpPr>
              <a:grpSpLocks noChangeAspect="1"/>
            </p:cNvGrpSpPr>
            <p:nvPr/>
          </p:nvGrpSpPr>
          <p:grpSpPr bwMode="auto">
            <a:xfrm>
              <a:off x="7344552" y="2504660"/>
              <a:ext cx="266717" cy="591266"/>
              <a:chOff x="798490" y="1790162"/>
              <a:chExt cx="762048" cy="1689329"/>
            </a:xfrm>
          </p:grpSpPr>
          <p:cxnSp>
            <p:nvCxnSpPr>
              <p:cNvPr id="203" name="Straight Connector 202"/>
              <p:cNvCxnSpPr/>
              <p:nvPr/>
            </p:nvCxnSpPr>
            <p:spPr>
              <a:xfrm rot="16200000" flipH="1">
                <a:off x="1265362" y="3089496"/>
                <a:ext cx="358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16200000" flipH="1">
                <a:off x="550999" y="2039519"/>
                <a:ext cx="1156473" cy="657756"/>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205" name="Oval 204"/>
              <p:cNvSpPr>
                <a:spLocks noChangeAspect="1"/>
              </p:cNvSpPr>
              <p:nvPr/>
            </p:nvSpPr>
            <p:spPr>
              <a:xfrm>
                <a:off x="1317489" y="3232354"/>
                <a:ext cx="244958" cy="244900"/>
              </a:xfrm>
              <a:prstGeom prst="ellipse">
                <a:avLst/>
              </a:pr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4567" name="Group 205"/>
            <p:cNvGrpSpPr>
              <a:grpSpLocks noChangeAspect="1"/>
            </p:cNvGrpSpPr>
            <p:nvPr/>
          </p:nvGrpSpPr>
          <p:grpSpPr bwMode="auto">
            <a:xfrm>
              <a:off x="7499372" y="2504660"/>
              <a:ext cx="266717" cy="591266"/>
              <a:chOff x="798490" y="1790162"/>
              <a:chExt cx="762048" cy="1689329"/>
            </a:xfrm>
          </p:grpSpPr>
          <p:cxnSp>
            <p:nvCxnSpPr>
              <p:cNvPr id="207" name="Straight Connector 206"/>
              <p:cNvCxnSpPr/>
              <p:nvPr/>
            </p:nvCxnSpPr>
            <p:spPr>
              <a:xfrm rot="16200000" flipH="1">
                <a:off x="1263033" y="3089496"/>
                <a:ext cx="358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16200000" flipH="1">
                <a:off x="548670" y="2039519"/>
                <a:ext cx="1156473" cy="657758"/>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209" name="Oval 208"/>
              <p:cNvSpPr>
                <a:spLocks noChangeAspect="1"/>
              </p:cNvSpPr>
              <p:nvPr/>
            </p:nvSpPr>
            <p:spPr>
              <a:xfrm>
                <a:off x="1315160" y="3232354"/>
                <a:ext cx="244958" cy="244900"/>
              </a:xfrm>
              <a:prstGeom prst="ellipse">
                <a:avLst/>
              </a:pr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4568" name="Group 209"/>
            <p:cNvGrpSpPr>
              <a:grpSpLocks noChangeAspect="1"/>
            </p:cNvGrpSpPr>
            <p:nvPr/>
          </p:nvGrpSpPr>
          <p:grpSpPr bwMode="auto">
            <a:xfrm>
              <a:off x="7654192" y="2504660"/>
              <a:ext cx="266717" cy="591266"/>
              <a:chOff x="798490" y="1790162"/>
              <a:chExt cx="762048" cy="1689329"/>
            </a:xfrm>
          </p:grpSpPr>
          <p:cxnSp>
            <p:nvCxnSpPr>
              <p:cNvPr id="211" name="Straight Connector 210"/>
              <p:cNvCxnSpPr/>
              <p:nvPr/>
            </p:nvCxnSpPr>
            <p:spPr>
              <a:xfrm rot="16200000" flipH="1">
                <a:off x="1265245" y="3089496"/>
                <a:ext cx="358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6200000" flipH="1">
                <a:off x="550881" y="2039519"/>
                <a:ext cx="1156473" cy="657758"/>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213" name="Oval 212"/>
              <p:cNvSpPr>
                <a:spLocks noChangeAspect="1"/>
              </p:cNvSpPr>
              <p:nvPr/>
            </p:nvSpPr>
            <p:spPr>
              <a:xfrm>
                <a:off x="1317372" y="3232354"/>
                <a:ext cx="244958" cy="244900"/>
              </a:xfrm>
              <a:prstGeom prst="ellipse">
                <a:avLst/>
              </a:pr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4569" name="Group 213"/>
            <p:cNvGrpSpPr>
              <a:grpSpLocks noChangeAspect="1"/>
            </p:cNvGrpSpPr>
            <p:nvPr/>
          </p:nvGrpSpPr>
          <p:grpSpPr bwMode="auto">
            <a:xfrm>
              <a:off x="7809012" y="2504660"/>
              <a:ext cx="266717" cy="591266"/>
              <a:chOff x="798490" y="1790162"/>
              <a:chExt cx="762048" cy="1689329"/>
            </a:xfrm>
          </p:grpSpPr>
          <p:cxnSp>
            <p:nvCxnSpPr>
              <p:cNvPr id="215" name="Straight Connector 214"/>
              <p:cNvCxnSpPr/>
              <p:nvPr/>
            </p:nvCxnSpPr>
            <p:spPr>
              <a:xfrm rot="16200000" flipH="1">
                <a:off x="1262919" y="3089496"/>
                <a:ext cx="358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548555" y="2039519"/>
                <a:ext cx="1156473" cy="657756"/>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217" name="Oval 216"/>
              <p:cNvSpPr>
                <a:spLocks noChangeAspect="1"/>
              </p:cNvSpPr>
              <p:nvPr/>
            </p:nvSpPr>
            <p:spPr>
              <a:xfrm>
                <a:off x="1315046" y="3232354"/>
                <a:ext cx="244958" cy="244900"/>
              </a:xfrm>
              <a:prstGeom prst="ellipse">
                <a:avLst/>
              </a:pr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4570" name="Group 217"/>
            <p:cNvGrpSpPr>
              <a:grpSpLocks noChangeAspect="1"/>
            </p:cNvGrpSpPr>
            <p:nvPr/>
          </p:nvGrpSpPr>
          <p:grpSpPr bwMode="auto">
            <a:xfrm>
              <a:off x="7963832" y="2504660"/>
              <a:ext cx="266717" cy="591266"/>
              <a:chOff x="798490" y="1790162"/>
              <a:chExt cx="762048" cy="1689329"/>
            </a:xfrm>
          </p:grpSpPr>
          <p:cxnSp>
            <p:nvCxnSpPr>
              <p:cNvPr id="219" name="Straight Connector 218"/>
              <p:cNvCxnSpPr/>
              <p:nvPr/>
            </p:nvCxnSpPr>
            <p:spPr>
              <a:xfrm rot="16200000" flipH="1">
                <a:off x="1265130" y="3089496"/>
                <a:ext cx="358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550767" y="2039519"/>
                <a:ext cx="1156473" cy="657756"/>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221" name="Oval 220"/>
              <p:cNvSpPr>
                <a:spLocks noChangeAspect="1"/>
              </p:cNvSpPr>
              <p:nvPr/>
            </p:nvSpPr>
            <p:spPr>
              <a:xfrm>
                <a:off x="1317258" y="3232354"/>
                <a:ext cx="244958" cy="244900"/>
              </a:xfrm>
              <a:prstGeom prst="ellipse">
                <a:avLst/>
              </a:pr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4571" name="Group 221"/>
            <p:cNvGrpSpPr>
              <a:grpSpLocks noChangeAspect="1"/>
            </p:cNvGrpSpPr>
            <p:nvPr/>
          </p:nvGrpSpPr>
          <p:grpSpPr bwMode="auto">
            <a:xfrm>
              <a:off x="8118652" y="2504660"/>
              <a:ext cx="266717" cy="591266"/>
              <a:chOff x="798490" y="1790162"/>
              <a:chExt cx="762048" cy="1689329"/>
            </a:xfrm>
          </p:grpSpPr>
          <p:cxnSp>
            <p:nvCxnSpPr>
              <p:cNvPr id="223" name="Straight Connector 222"/>
              <p:cNvCxnSpPr/>
              <p:nvPr/>
            </p:nvCxnSpPr>
            <p:spPr>
              <a:xfrm rot="16200000" flipH="1">
                <a:off x="1262802" y="3089496"/>
                <a:ext cx="358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16200000" flipH="1">
                <a:off x="548438" y="2039519"/>
                <a:ext cx="1156473" cy="657758"/>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225" name="Oval 224"/>
              <p:cNvSpPr>
                <a:spLocks noChangeAspect="1"/>
              </p:cNvSpPr>
              <p:nvPr/>
            </p:nvSpPr>
            <p:spPr>
              <a:xfrm>
                <a:off x="1314929" y="3232354"/>
                <a:ext cx="244958" cy="244900"/>
              </a:xfrm>
              <a:prstGeom prst="ellipse">
                <a:avLst/>
              </a:pr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4572" name="Group 225"/>
            <p:cNvGrpSpPr>
              <a:grpSpLocks noChangeAspect="1"/>
            </p:cNvGrpSpPr>
            <p:nvPr/>
          </p:nvGrpSpPr>
          <p:grpSpPr bwMode="auto">
            <a:xfrm>
              <a:off x="8273472" y="2504660"/>
              <a:ext cx="266717" cy="591266"/>
              <a:chOff x="798490" y="1790162"/>
              <a:chExt cx="762048" cy="1689329"/>
            </a:xfrm>
          </p:grpSpPr>
          <p:cxnSp>
            <p:nvCxnSpPr>
              <p:cNvPr id="227" name="Straight Connector 226"/>
              <p:cNvCxnSpPr/>
              <p:nvPr/>
            </p:nvCxnSpPr>
            <p:spPr>
              <a:xfrm rot="16200000" flipH="1">
                <a:off x="1265013" y="3089496"/>
                <a:ext cx="358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50650" y="2039519"/>
                <a:ext cx="1156473" cy="657758"/>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229" name="Oval 228"/>
              <p:cNvSpPr>
                <a:spLocks noChangeAspect="1"/>
              </p:cNvSpPr>
              <p:nvPr/>
            </p:nvSpPr>
            <p:spPr>
              <a:xfrm>
                <a:off x="1317140" y="3232354"/>
                <a:ext cx="244958" cy="244900"/>
              </a:xfrm>
              <a:prstGeom prst="ellipse">
                <a:avLst/>
              </a:pr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4573" name="Group 229"/>
            <p:cNvGrpSpPr>
              <a:grpSpLocks noChangeAspect="1"/>
            </p:cNvGrpSpPr>
            <p:nvPr/>
          </p:nvGrpSpPr>
          <p:grpSpPr bwMode="auto">
            <a:xfrm>
              <a:off x="8428291" y="2504660"/>
              <a:ext cx="266717" cy="591266"/>
              <a:chOff x="798490" y="1790162"/>
              <a:chExt cx="762048" cy="1689329"/>
            </a:xfrm>
          </p:grpSpPr>
          <p:cxnSp>
            <p:nvCxnSpPr>
              <p:cNvPr id="231" name="Straight Connector 230"/>
              <p:cNvCxnSpPr/>
              <p:nvPr/>
            </p:nvCxnSpPr>
            <p:spPr>
              <a:xfrm rot="16200000" flipH="1">
                <a:off x="1262690" y="3089496"/>
                <a:ext cx="358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16200000" flipH="1">
                <a:off x="548327" y="2039519"/>
                <a:ext cx="1156473" cy="657756"/>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233" name="Oval 232"/>
              <p:cNvSpPr>
                <a:spLocks noChangeAspect="1"/>
              </p:cNvSpPr>
              <p:nvPr/>
            </p:nvSpPr>
            <p:spPr>
              <a:xfrm>
                <a:off x="1314817" y="3232354"/>
                <a:ext cx="244958" cy="244900"/>
              </a:xfrm>
              <a:prstGeom prst="ellipse">
                <a:avLst/>
              </a:prstGeom>
              <a:solidFill>
                <a:schemeClr val="bg2"/>
              </a:solidFill>
              <a:ln w="381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cxnSp>
        <p:nvCxnSpPr>
          <p:cNvPr id="247" name="Straight Arrow Connector 246"/>
          <p:cNvCxnSpPr/>
          <p:nvPr/>
        </p:nvCxnSpPr>
        <p:spPr>
          <a:xfrm>
            <a:off x="5599113" y="2133600"/>
            <a:ext cx="554037"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20" name="TextBox 247"/>
          <p:cNvSpPr txBox="1">
            <a:spLocks noChangeArrowheads="1"/>
          </p:cNvSpPr>
          <p:nvPr/>
        </p:nvSpPr>
        <p:spPr bwMode="auto">
          <a:xfrm>
            <a:off x="2438400" y="2055813"/>
            <a:ext cx="454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t>+</a:t>
            </a:r>
          </a:p>
        </p:txBody>
      </p:sp>
      <p:sp>
        <p:nvSpPr>
          <p:cNvPr id="64521" name="TextBox 324"/>
          <p:cNvSpPr txBox="1">
            <a:spLocks noChangeArrowheads="1"/>
          </p:cNvSpPr>
          <p:nvPr/>
        </p:nvSpPr>
        <p:spPr bwMode="auto">
          <a:xfrm>
            <a:off x="231775" y="4383088"/>
            <a:ext cx="344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u="sng"/>
              <a:t>Contact Angle and Wettability</a:t>
            </a:r>
          </a:p>
        </p:txBody>
      </p:sp>
      <p:grpSp>
        <p:nvGrpSpPr>
          <p:cNvPr id="64522" name="Group 353"/>
          <p:cNvGrpSpPr>
            <a:grpSpLocks/>
          </p:cNvGrpSpPr>
          <p:nvPr/>
        </p:nvGrpSpPr>
        <p:grpSpPr bwMode="auto">
          <a:xfrm>
            <a:off x="496888" y="5183188"/>
            <a:ext cx="2287587" cy="1111250"/>
            <a:chOff x="378310" y="5183963"/>
            <a:chExt cx="2287615" cy="1111213"/>
          </a:xfrm>
        </p:grpSpPr>
        <p:grpSp>
          <p:nvGrpSpPr>
            <p:cNvPr id="64548" name="Group 318"/>
            <p:cNvGrpSpPr>
              <a:grpSpLocks/>
            </p:cNvGrpSpPr>
            <p:nvPr/>
          </p:nvGrpSpPr>
          <p:grpSpPr bwMode="auto">
            <a:xfrm>
              <a:off x="378310" y="5338644"/>
              <a:ext cx="2287615" cy="956532"/>
              <a:chOff x="4898795" y="4323888"/>
              <a:chExt cx="2287615" cy="956532"/>
            </a:xfrm>
          </p:grpSpPr>
          <p:sp>
            <p:nvSpPr>
              <p:cNvPr id="318" name="Oval 317"/>
              <p:cNvSpPr/>
              <p:nvPr/>
            </p:nvSpPr>
            <p:spPr>
              <a:xfrm>
                <a:off x="5354413" y="4323189"/>
                <a:ext cx="1376380" cy="463534"/>
              </a:xfrm>
              <a:prstGeom prst="ellipse">
                <a:avLst/>
              </a:prstGeom>
              <a:solidFill>
                <a:srgbClr val="3366FF"/>
              </a:solidFill>
              <a:ln w="12700">
                <a:solidFill>
                  <a:srgbClr val="3366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6" name="Rectangle 315"/>
              <p:cNvSpPr/>
              <p:nvPr/>
            </p:nvSpPr>
            <p:spPr>
              <a:xfrm>
                <a:off x="4898795" y="4445423"/>
                <a:ext cx="2286028" cy="182556"/>
              </a:xfrm>
              <a:prstGeom prst="rect">
                <a:avLst/>
              </a:prstGeom>
              <a:solidFill>
                <a:schemeClr val="bg2"/>
              </a:solidFill>
              <a:ln w="1270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4556" name="TextBox 316"/>
              <p:cNvSpPr txBox="1">
                <a:spLocks noChangeArrowheads="1"/>
              </p:cNvSpPr>
              <p:nvPr/>
            </p:nvSpPr>
            <p:spPr bwMode="auto">
              <a:xfrm>
                <a:off x="4923429" y="4634089"/>
                <a:ext cx="2262981"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Hydrophilic</a:t>
                </a:r>
              </a:p>
              <a:p>
                <a:pPr algn="ctr" eaLnBrk="1" hangingPunct="1"/>
                <a:r>
                  <a:rPr lang="en-US" altLang="en-US"/>
                  <a:t>&lt;30°</a:t>
                </a:r>
              </a:p>
            </p:txBody>
          </p:sp>
        </p:grpSp>
        <p:grpSp>
          <p:nvGrpSpPr>
            <p:cNvPr id="64549" name="Group 345"/>
            <p:cNvGrpSpPr>
              <a:grpSpLocks/>
            </p:cNvGrpSpPr>
            <p:nvPr/>
          </p:nvGrpSpPr>
          <p:grpSpPr bwMode="auto">
            <a:xfrm>
              <a:off x="1521311" y="5183963"/>
              <a:ext cx="851359" cy="548640"/>
              <a:chOff x="1521311" y="5183963"/>
              <a:chExt cx="851359" cy="548640"/>
            </a:xfrm>
          </p:grpSpPr>
          <p:grpSp>
            <p:nvGrpSpPr>
              <p:cNvPr id="64550" name="Group 333"/>
              <p:cNvGrpSpPr>
                <a:grpSpLocks/>
              </p:cNvGrpSpPr>
              <p:nvPr/>
            </p:nvGrpSpPr>
            <p:grpSpPr bwMode="auto">
              <a:xfrm>
                <a:off x="1521311" y="5201231"/>
                <a:ext cx="609911" cy="258976"/>
                <a:chOff x="1521311" y="5201231"/>
                <a:chExt cx="609911" cy="258976"/>
              </a:xfrm>
            </p:grpSpPr>
            <p:cxnSp>
              <p:nvCxnSpPr>
                <p:cNvPr id="327" name="Straight Connector 326"/>
                <p:cNvCxnSpPr/>
                <p:nvPr/>
              </p:nvCxnSpPr>
              <p:spPr>
                <a:xfrm rot="10800000">
                  <a:off x="1521324" y="5460179"/>
                  <a:ext cx="6096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rot="10800000">
                  <a:off x="1568950" y="5201424"/>
                  <a:ext cx="561981" cy="2571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5" name="Arc 344"/>
              <p:cNvSpPr>
                <a:spLocks noChangeAspect="1"/>
              </p:cNvSpPr>
              <p:nvPr/>
            </p:nvSpPr>
            <p:spPr>
              <a:xfrm>
                <a:off x="1824540" y="5183963"/>
                <a:ext cx="547694" cy="549257"/>
              </a:xfrm>
              <a:prstGeom prst="arc">
                <a:avLst>
                  <a:gd name="adj1" fmla="val 10800000"/>
                  <a:gd name="adj2" fmla="val 1241661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64523" name="Group 352"/>
          <p:cNvGrpSpPr>
            <a:grpSpLocks/>
          </p:cNvGrpSpPr>
          <p:nvPr/>
        </p:nvGrpSpPr>
        <p:grpSpPr bwMode="auto">
          <a:xfrm>
            <a:off x="3392488" y="4902200"/>
            <a:ext cx="2322512" cy="1392238"/>
            <a:chOff x="3272976" y="4902044"/>
            <a:chExt cx="2323500" cy="1393132"/>
          </a:xfrm>
        </p:grpSpPr>
        <p:grpSp>
          <p:nvGrpSpPr>
            <p:cNvPr id="64539" name="Group 319"/>
            <p:cNvGrpSpPr>
              <a:grpSpLocks/>
            </p:cNvGrpSpPr>
            <p:nvPr/>
          </p:nvGrpSpPr>
          <p:grpSpPr bwMode="auto">
            <a:xfrm>
              <a:off x="3272976" y="4981649"/>
              <a:ext cx="2323500" cy="1313527"/>
              <a:chOff x="1990923" y="4787085"/>
              <a:chExt cx="2323500" cy="1313527"/>
            </a:xfrm>
          </p:grpSpPr>
          <p:sp>
            <p:nvSpPr>
              <p:cNvPr id="315" name="Oval 314"/>
              <p:cNvSpPr/>
              <p:nvPr/>
            </p:nvSpPr>
            <p:spPr>
              <a:xfrm>
                <a:off x="2689720" y="4786906"/>
                <a:ext cx="913200" cy="914987"/>
              </a:xfrm>
              <a:prstGeom prst="ellipse">
                <a:avLst/>
              </a:prstGeom>
              <a:solidFill>
                <a:srgbClr val="3366FF"/>
              </a:solidFill>
              <a:ln w="12700">
                <a:solidFill>
                  <a:srgbClr val="3366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1" name="Rectangle 250"/>
              <p:cNvSpPr/>
              <p:nvPr/>
            </p:nvSpPr>
            <p:spPr>
              <a:xfrm>
                <a:off x="2003628" y="5263462"/>
                <a:ext cx="2285384" cy="182680"/>
              </a:xfrm>
              <a:prstGeom prst="rect">
                <a:avLst/>
              </a:prstGeom>
              <a:solidFill>
                <a:schemeClr val="bg2"/>
              </a:solidFill>
              <a:ln w="1270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4547" name="TextBox 251"/>
              <p:cNvSpPr txBox="1">
                <a:spLocks noChangeArrowheads="1"/>
              </p:cNvSpPr>
              <p:nvPr/>
            </p:nvSpPr>
            <p:spPr bwMode="auto">
              <a:xfrm>
                <a:off x="1990923" y="5454281"/>
                <a:ext cx="23235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Hydrophobic</a:t>
                </a:r>
              </a:p>
              <a:p>
                <a:pPr algn="ctr" eaLnBrk="1" hangingPunct="1"/>
                <a:r>
                  <a:rPr lang="en-US" altLang="en-US"/>
                  <a:t>&gt;90°</a:t>
                </a:r>
              </a:p>
            </p:txBody>
          </p:sp>
        </p:grpSp>
        <p:grpSp>
          <p:nvGrpSpPr>
            <p:cNvPr id="64540" name="Group 350"/>
            <p:cNvGrpSpPr>
              <a:grpSpLocks/>
            </p:cNvGrpSpPr>
            <p:nvPr/>
          </p:nvGrpSpPr>
          <p:grpSpPr bwMode="auto">
            <a:xfrm>
              <a:off x="4349593" y="4902044"/>
              <a:ext cx="823424" cy="818652"/>
              <a:chOff x="4349593" y="4902044"/>
              <a:chExt cx="823424" cy="818652"/>
            </a:xfrm>
          </p:grpSpPr>
          <p:grpSp>
            <p:nvGrpSpPr>
              <p:cNvPr id="64541" name="Group 334"/>
              <p:cNvGrpSpPr>
                <a:grpSpLocks/>
              </p:cNvGrpSpPr>
              <p:nvPr/>
            </p:nvGrpSpPr>
            <p:grpSpPr bwMode="auto">
              <a:xfrm>
                <a:off x="4349593" y="4902044"/>
                <a:ext cx="548640" cy="548640"/>
                <a:chOff x="1582579" y="4911570"/>
                <a:chExt cx="548640" cy="548640"/>
              </a:xfrm>
            </p:grpSpPr>
            <p:cxnSp>
              <p:nvCxnSpPr>
                <p:cNvPr id="336" name="Straight Connector 335"/>
                <p:cNvCxnSpPr/>
                <p:nvPr/>
              </p:nvCxnSpPr>
              <p:spPr>
                <a:xfrm rot="10800000">
                  <a:off x="1582745" y="5459610"/>
                  <a:ext cx="5479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rot="16200000" flipV="1">
                  <a:off x="1855057" y="5185590"/>
                  <a:ext cx="5480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7" name="Arc 346"/>
              <p:cNvSpPr>
                <a:spLocks noChangeAspect="1"/>
              </p:cNvSpPr>
              <p:nvPr/>
            </p:nvSpPr>
            <p:spPr>
              <a:xfrm>
                <a:off x="4624513" y="5172092"/>
                <a:ext cx="547921" cy="548039"/>
              </a:xfrm>
              <a:prstGeom prst="arc">
                <a:avLst>
                  <a:gd name="adj1" fmla="val 10800000"/>
                  <a:gd name="adj2" fmla="val 1617578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64524" name="Group 351"/>
          <p:cNvGrpSpPr>
            <a:grpSpLocks/>
          </p:cNvGrpSpPr>
          <p:nvPr/>
        </p:nvGrpSpPr>
        <p:grpSpPr bwMode="auto">
          <a:xfrm>
            <a:off x="6323013" y="4583113"/>
            <a:ext cx="2309812" cy="1711325"/>
            <a:chOff x="6203527" y="4582400"/>
            <a:chExt cx="2309408" cy="1712776"/>
          </a:xfrm>
        </p:grpSpPr>
        <p:grpSp>
          <p:nvGrpSpPr>
            <p:cNvPr id="64530" name="Group 320"/>
            <p:cNvGrpSpPr>
              <a:grpSpLocks/>
            </p:cNvGrpSpPr>
            <p:nvPr/>
          </p:nvGrpSpPr>
          <p:grpSpPr bwMode="auto">
            <a:xfrm>
              <a:off x="6203527" y="4582400"/>
              <a:ext cx="2309408" cy="1712776"/>
              <a:chOff x="1990923" y="4387836"/>
              <a:chExt cx="2309408" cy="1712776"/>
            </a:xfrm>
          </p:grpSpPr>
          <p:sp>
            <p:nvSpPr>
              <p:cNvPr id="322" name="Oval 321"/>
              <p:cNvSpPr/>
              <p:nvPr/>
            </p:nvSpPr>
            <p:spPr>
              <a:xfrm>
                <a:off x="2689301" y="4387836"/>
                <a:ext cx="914240" cy="915175"/>
              </a:xfrm>
              <a:prstGeom prst="ellipse">
                <a:avLst/>
              </a:prstGeom>
              <a:solidFill>
                <a:srgbClr val="3366FF"/>
              </a:solidFill>
              <a:ln w="12700">
                <a:solidFill>
                  <a:srgbClr val="3366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3" name="Rectangle 322"/>
              <p:cNvSpPr/>
              <p:nvPr/>
            </p:nvSpPr>
            <p:spPr>
              <a:xfrm>
                <a:off x="2003621" y="5263290"/>
                <a:ext cx="2285600" cy="182718"/>
              </a:xfrm>
              <a:prstGeom prst="rect">
                <a:avLst/>
              </a:prstGeom>
              <a:solidFill>
                <a:schemeClr val="bg2"/>
              </a:solidFill>
              <a:ln w="1270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4538" name="TextBox 323"/>
              <p:cNvSpPr txBox="1">
                <a:spLocks noChangeArrowheads="1"/>
              </p:cNvSpPr>
              <p:nvPr/>
            </p:nvSpPr>
            <p:spPr bwMode="auto">
              <a:xfrm>
                <a:off x="1990923" y="5454281"/>
                <a:ext cx="2309408"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Super Hydrophobic</a:t>
                </a:r>
              </a:p>
              <a:p>
                <a:pPr algn="ctr" eaLnBrk="1" hangingPunct="1"/>
                <a:r>
                  <a:rPr lang="en-US" altLang="en-US"/>
                  <a:t>&gt;150°</a:t>
                </a:r>
              </a:p>
            </p:txBody>
          </p:sp>
        </p:grpSp>
        <p:grpSp>
          <p:nvGrpSpPr>
            <p:cNvPr id="64531" name="Group 349"/>
            <p:cNvGrpSpPr>
              <a:grpSpLocks/>
            </p:cNvGrpSpPr>
            <p:nvPr/>
          </p:nvGrpSpPr>
          <p:grpSpPr bwMode="auto">
            <a:xfrm>
              <a:off x="7018872" y="5179200"/>
              <a:ext cx="1079759" cy="548640"/>
              <a:chOff x="7018872" y="5179200"/>
              <a:chExt cx="1079759" cy="548640"/>
            </a:xfrm>
          </p:grpSpPr>
          <p:grpSp>
            <p:nvGrpSpPr>
              <p:cNvPr id="64532" name="Group 343"/>
              <p:cNvGrpSpPr>
                <a:grpSpLocks/>
              </p:cNvGrpSpPr>
              <p:nvPr/>
            </p:nvGrpSpPr>
            <p:grpSpPr bwMode="auto">
              <a:xfrm>
                <a:off x="7018872" y="5181600"/>
                <a:ext cx="1079759" cy="273329"/>
                <a:chOff x="7018872" y="5181600"/>
                <a:chExt cx="1079759" cy="273329"/>
              </a:xfrm>
            </p:grpSpPr>
            <p:cxnSp>
              <p:nvCxnSpPr>
                <p:cNvPr id="341" name="Straight Connector 340"/>
                <p:cNvCxnSpPr/>
                <p:nvPr/>
              </p:nvCxnSpPr>
              <p:spPr>
                <a:xfrm rot="10800000">
                  <a:off x="7019359" y="5454677"/>
                  <a:ext cx="5491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7565363" y="5206816"/>
                  <a:ext cx="533307" cy="2478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8" name="Arc 347"/>
              <p:cNvSpPr>
                <a:spLocks noChangeAspect="1"/>
              </p:cNvSpPr>
              <p:nvPr/>
            </p:nvSpPr>
            <p:spPr>
              <a:xfrm>
                <a:off x="7297122" y="5179807"/>
                <a:ext cx="547592" cy="548152"/>
              </a:xfrm>
              <a:prstGeom prst="arc">
                <a:avLst>
                  <a:gd name="adj1" fmla="val 10800000"/>
                  <a:gd name="adj2" fmla="val 1989310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sp>
        <p:nvSpPr>
          <p:cNvPr id="64525" name="TextBox 120"/>
          <p:cNvSpPr txBox="1">
            <a:spLocks noChangeArrowheads="1"/>
          </p:cNvSpPr>
          <p:nvPr/>
        </p:nvSpPr>
        <p:spPr bwMode="auto">
          <a:xfrm>
            <a:off x="7202488" y="1439863"/>
            <a:ext cx="684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SAM</a:t>
            </a:r>
          </a:p>
        </p:txBody>
      </p:sp>
      <p:sp>
        <p:nvSpPr>
          <p:cNvPr id="64526" name="TextBox 121"/>
          <p:cNvSpPr txBox="1">
            <a:spLocks noChangeArrowheads="1"/>
          </p:cNvSpPr>
          <p:nvPr/>
        </p:nvSpPr>
        <p:spPr bwMode="auto">
          <a:xfrm>
            <a:off x="7354888" y="3935413"/>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Water Drop</a:t>
            </a:r>
          </a:p>
        </p:txBody>
      </p:sp>
      <p:cxnSp>
        <p:nvCxnSpPr>
          <p:cNvPr id="125" name="Straight Arrow Connector 124"/>
          <p:cNvCxnSpPr>
            <a:stCxn id="64526" idx="2"/>
            <a:endCxn id="322" idx="7"/>
          </p:cNvCxnSpPr>
          <p:nvPr/>
        </p:nvCxnSpPr>
        <p:spPr>
          <a:xfrm rot="5400000">
            <a:off x="7724775" y="4383088"/>
            <a:ext cx="411163" cy="255587"/>
          </a:xfrm>
          <a:prstGeom prst="straightConnector1">
            <a:avLst/>
          </a:prstGeom>
          <a:ln w="1270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64528" name="TextBox 125"/>
          <p:cNvSpPr txBox="1">
            <a:spLocks noChangeArrowheads="1"/>
          </p:cNvSpPr>
          <p:nvPr/>
        </p:nvSpPr>
        <p:spPr bwMode="auto">
          <a:xfrm>
            <a:off x="1139825" y="3770313"/>
            <a:ext cx="191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Reacts with hydroxyls</a:t>
            </a:r>
          </a:p>
        </p:txBody>
      </p:sp>
      <p:cxnSp>
        <p:nvCxnSpPr>
          <p:cNvPr id="128" name="Straight Arrow Connector 127"/>
          <p:cNvCxnSpPr>
            <a:stCxn id="64528" idx="0"/>
          </p:cNvCxnSpPr>
          <p:nvPr/>
        </p:nvCxnSpPr>
        <p:spPr>
          <a:xfrm rot="5400000" flipH="1" flipV="1">
            <a:off x="1820069" y="3372644"/>
            <a:ext cx="676275" cy="119063"/>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Application: Microcontact Printing</a:t>
            </a:r>
          </a:p>
        </p:txBody>
      </p:sp>
      <p:sp>
        <p:nvSpPr>
          <p:cNvPr id="65539" name="TextBox 19"/>
          <p:cNvSpPr txBox="1">
            <a:spLocks noChangeArrowheads="1"/>
          </p:cNvSpPr>
          <p:nvPr/>
        </p:nvSpPr>
        <p:spPr bwMode="auto">
          <a:xfrm>
            <a:off x="1101725" y="1558925"/>
            <a:ext cx="89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Master</a:t>
            </a:r>
          </a:p>
        </p:txBody>
      </p:sp>
      <p:grpSp>
        <p:nvGrpSpPr>
          <p:cNvPr id="65540" name="Group 9"/>
          <p:cNvGrpSpPr>
            <a:grpSpLocks/>
          </p:cNvGrpSpPr>
          <p:nvPr/>
        </p:nvGrpSpPr>
        <p:grpSpPr bwMode="auto">
          <a:xfrm>
            <a:off x="6858000" y="1524000"/>
            <a:ext cx="2103438" cy="533400"/>
            <a:chOff x="1066800" y="1143000"/>
            <a:chExt cx="2133600" cy="533400"/>
          </a:xfrm>
        </p:grpSpPr>
        <p:sp>
          <p:nvSpPr>
            <p:cNvPr id="12" name="Rectangle 11"/>
            <p:cNvSpPr/>
            <p:nvPr/>
          </p:nvSpPr>
          <p:spPr>
            <a:xfrm>
              <a:off x="1066800" y="1143000"/>
              <a:ext cx="2133600" cy="533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Rectangle 12"/>
            <p:cNvSpPr/>
            <p:nvPr/>
          </p:nvSpPr>
          <p:spPr>
            <a:xfrm>
              <a:off x="1219776" y="1447800"/>
              <a:ext cx="30433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ectangle 13"/>
            <p:cNvSpPr/>
            <p:nvPr/>
          </p:nvSpPr>
          <p:spPr>
            <a:xfrm>
              <a:off x="1677090" y="1447800"/>
              <a:ext cx="30433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a:off x="2438745" y="1447800"/>
              <a:ext cx="30434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65541" name="TextBox 21"/>
          <p:cNvSpPr txBox="1">
            <a:spLocks noChangeArrowheads="1"/>
          </p:cNvSpPr>
          <p:nvPr/>
        </p:nvSpPr>
        <p:spPr bwMode="auto">
          <a:xfrm>
            <a:off x="4284663" y="957263"/>
            <a:ext cx="1530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Liquid PDMS</a:t>
            </a:r>
          </a:p>
          <a:p>
            <a:pPr algn="ctr" eaLnBrk="1" hangingPunct="1"/>
            <a:r>
              <a:rPr lang="en-US" altLang="en-US"/>
              <a:t>Precursor</a:t>
            </a:r>
          </a:p>
        </p:txBody>
      </p:sp>
      <p:grpSp>
        <p:nvGrpSpPr>
          <p:cNvPr id="65542" name="Group 167"/>
          <p:cNvGrpSpPr>
            <a:grpSpLocks/>
          </p:cNvGrpSpPr>
          <p:nvPr/>
        </p:nvGrpSpPr>
        <p:grpSpPr bwMode="auto">
          <a:xfrm>
            <a:off x="3679825" y="1603375"/>
            <a:ext cx="2103438" cy="909638"/>
            <a:chOff x="4006545" y="1603528"/>
            <a:chExt cx="2103120" cy="909485"/>
          </a:xfrm>
        </p:grpSpPr>
        <p:grpSp>
          <p:nvGrpSpPr>
            <p:cNvPr id="65611" name="Group 15"/>
            <p:cNvGrpSpPr>
              <a:grpSpLocks/>
            </p:cNvGrpSpPr>
            <p:nvPr/>
          </p:nvGrpSpPr>
          <p:grpSpPr bwMode="auto">
            <a:xfrm>
              <a:off x="4006545" y="1676400"/>
              <a:ext cx="2103120" cy="836613"/>
              <a:chOff x="1034745" y="1602481"/>
              <a:chExt cx="2103120" cy="835919"/>
            </a:xfrm>
          </p:grpSpPr>
          <p:sp>
            <p:nvSpPr>
              <p:cNvPr id="4" name="Rectangle 3"/>
              <p:cNvSpPr/>
              <p:nvPr/>
            </p:nvSpPr>
            <p:spPr>
              <a:xfrm>
                <a:off x="1034745" y="2133904"/>
                <a:ext cx="2103120" cy="3044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65614" name="Group 9"/>
              <p:cNvGrpSpPr>
                <a:grpSpLocks/>
              </p:cNvGrpSpPr>
              <p:nvPr/>
            </p:nvGrpSpPr>
            <p:grpSpPr bwMode="auto">
              <a:xfrm>
                <a:off x="1034745" y="1602481"/>
                <a:ext cx="2103120" cy="532958"/>
                <a:chOff x="1065735" y="1143000"/>
                <a:chExt cx="2103120" cy="532958"/>
              </a:xfrm>
            </p:grpSpPr>
            <p:sp>
              <p:nvSpPr>
                <p:cNvPr id="6" name="Rectangle 5"/>
                <p:cNvSpPr/>
                <p:nvPr/>
              </p:nvSpPr>
              <p:spPr>
                <a:xfrm>
                  <a:off x="1065735" y="1143141"/>
                  <a:ext cx="2103120" cy="53286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1218112" y="1447637"/>
                  <a:ext cx="304754" cy="2283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1675243" y="1447637"/>
                  <a:ext cx="304754" cy="2283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Rectangle 8"/>
                <p:cNvSpPr/>
                <p:nvPr/>
              </p:nvSpPr>
              <p:spPr>
                <a:xfrm>
                  <a:off x="2437128" y="1447637"/>
                  <a:ext cx="304754" cy="2283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cxnSp>
          <p:nvCxnSpPr>
            <p:cNvPr id="24" name="Straight Arrow Connector 23"/>
            <p:cNvCxnSpPr>
              <a:stCxn id="65541" idx="2"/>
            </p:cNvCxnSpPr>
            <p:nvPr/>
          </p:nvCxnSpPr>
          <p:spPr bwMode="auto">
            <a:xfrm rot="5400000">
              <a:off x="5098583" y="1652731"/>
              <a:ext cx="325383" cy="2269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Right Arrow 24"/>
          <p:cNvSpPr/>
          <p:nvPr/>
        </p:nvSpPr>
        <p:spPr bwMode="auto">
          <a:xfrm>
            <a:off x="6092825" y="1916113"/>
            <a:ext cx="457200"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5544" name="TextBox 25"/>
          <p:cNvSpPr txBox="1">
            <a:spLocks noChangeArrowheads="1"/>
          </p:cNvSpPr>
          <p:nvPr/>
        </p:nvSpPr>
        <p:spPr bwMode="auto">
          <a:xfrm>
            <a:off x="6745288" y="1131888"/>
            <a:ext cx="2274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Cured PDMS Stamp</a:t>
            </a:r>
          </a:p>
        </p:txBody>
      </p:sp>
      <p:sp>
        <p:nvSpPr>
          <p:cNvPr id="31" name="Right Arrow 30"/>
          <p:cNvSpPr/>
          <p:nvPr/>
        </p:nvSpPr>
        <p:spPr bwMode="auto">
          <a:xfrm>
            <a:off x="2914650" y="1916113"/>
            <a:ext cx="457200"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65546" name="Group 166"/>
          <p:cNvGrpSpPr>
            <a:grpSpLocks/>
          </p:cNvGrpSpPr>
          <p:nvPr/>
        </p:nvGrpSpPr>
        <p:grpSpPr bwMode="auto">
          <a:xfrm>
            <a:off x="503238" y="1982788"/>
            <a:ext cx="2103437" cy="531812"/>
            <a:chOff x="640914" y="1982788"/>
            <a:chExt cx="2103120" cy="531812"/>
          </a:xfrm>
        </p:grpSpPr>
        <p:sp>
          <p:nvSpPr>
            <p:cNvPr id="32" name="Rectangle 31"/>
            <p:cNvSpPr/>
            <p:nvPr/>
          </p:nvSpPr>
          <p:spPr bwMode="auto">
            <a:xfrm>
              <a:off x="640914" y="2209800"/>
              <a:ext cx="2103120" cy="304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 name="Rectangle 32"/>
            <p:cNvSpPr/>
            <p:nvPr/>
          </p:nvSpPr>
          <p:spPr bwMode="auto">
            <a:xfrm>
              <a:off x="805989" y="1982788"/>
              <a:ext cx="304754" cy="228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 name="Rectangle 33"/>
            <p:cNvSpPr/>
            <p:nvPr/>
          </p:nvSpPr>
          <p:spPr bwMode="auto">
            <a:xfrm>
              <a:off x="1263120" y="1982788"/>
              <a:ext cx="304754" cy="228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 name="Rectangle 34"/>
            <p:cNvSpPr/>
            <p:nvPr/>
          </p:nvSpPr>
          <p:spPr bwMode="auto">
            <a:xfrm>
              <a:off x="2025005" y="1982788"/>
              <a:ext cx="304754" cy="228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65547" name="Group 53"/>
          <p:cNvGrpSpPr>
            <a:grpSpLocks/>
          </p:cNvGrpSpPr>
          <p:nvPr/>
        </p:nvGrpSpPr>
        <p:grpSpPr bwMode="auto">
          <a:xfrm>
            <a:off x="6180138" y="3094038"/>
            <a:ext cx="2133600" cy="534987"/>
            <a:chOff x="228600" y="3048000"/>
            <a:chExt cx="2133600" cy="534988"/>
          </a:xfrm>
        </p:grpSpPr>
        <p:grpSp>
          <p:nvGrpSpPr>
            <p:cNvPr id="65598" name="Group 9"/>
            <p:cNvGrpSpPr>
              <a:grpSpLocks/>
            </p:cNvGrpSpPr>
            <p:nvPr/>
          </p:nvGrpSpPr>
          <p:grpSpPr bwMode="auto">
            <a:xfrm>
              <a:off x="228600" y="3048000"/>
              <a:ext cx="2133600" cy="533400"/>
              <a:chOff x="1066800" y="1143000"/>
              <a:chExt cx="2133600" cy="533400"/>
            </a:xfrm>
          </p:grpSpPr>
          <p:sp>
            <p:nvSpPr>
              <p:cNvPr id="42" name="Rectangle 41"/>
              <p:cNvSpPr/>
              <p:nvPr/>
            </p:nvSpPr>
            <p:spPr>
              <a:xfrm>
                <a:off x="1066800" y="1143000"/>
                <a:ext cx="2133600" cy="5334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3" name="Rectangle 42"/>
              <p:cNvSpPr/>
              <p:nvPr/>
            </p:nvSpPr>
            <p:spPr>
              <a:xfrm>
                <a:off x="1219200" y="1447801"/>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4" name="Rectangle 43"/>
              <p:cNvSpPr/>
              <p:nvPr/>
            </p:nvSpPr>
            <p:spPr>
              <a:xfrm>
                <a:off x="1676400" y="1447801"/>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5" name="Rectangle 44"/>
              <p:cNvSpPr/>
              <p:nvPr/>
            </p:nvSpPr>
            <p:spPr>
              <a:xfrm>
                <a:off x="2438400" y="1447801"/>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cxnSp>
          <p:nvCxnSpPr>
            <p:cNvPr id="47" name="Straight Connector 46"/>
            <p:cNvCxnSpPr/>
            <p:nvPr/>
          </p:nvCxnSpPr>
          <p:spPr>
            <a:xfrm>
              <a:off x="228600" y="3581401"/>
              <a:ext cx="1524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 y="3581401"/>
              <a:ext cx="1524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43000" y="3581401"/>
              <a:ext cx="4572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905000" y="3581401"/>
              <a:ext cx="4572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5548" name="TextBox 54"/>
          <p:cNvSpPr txBox="1">
            <a:spLocks noChangeArrowheads="1"/>
          </p:cNvSpPr>
          <p:nvPr/>
        </p:nvSpPr>
        <p:spPr bwMode="auto">
          <a:xfrm>
            <a:off x="5130800" y="3594100"/>
            <a:ext cx="979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Thiol</a:t>
            </a:r>
          </a:p>
          <a:p>
            <a:pPr algn="ctr" eaLnBrk="1" hangingPunct="1"/>
            <a:r>
              <a:rPr lang="en-US" altLang="en-US"/>
              <a:t>Coating</a:t>
            </a:r>
          </a:p>
        </p:txBody>
      </p:sp>
      <p:grpSp>
        <p:nvGrpSpPr>
          <p:cNvPr id="65549" name="Group 57"/>
          <p:cNvGrpSpPr>
            <a:grpSpLocks/>
          </p:cNvGrpSpPr>
          <p:nvPr/>
        </p:nvGrpSpPr>
        <p:grpSpPr bwMode="auto">
          <a:xfrm>
            <a:off x="5711825" y="4354513"/>
            <a:ext cx="3048000" cy="381000"/>
            <a:chOff x="3048000" y="3581400"/>
            <a:chExt cx="3048000" cy="381000"/>
          </a:xfrm>
        </p:grpSpPr>
        <p:sp>
          <p:nvSpPr>
            <p:cNvPr id="56" name="Rectangle 55"/>
            <p:cNvSpPr/>
            <p:nvPr/>
          </p:nvSpPr>
          <p:spPr>
            <a:xfrm>
              <a:off x="3048000" y="3657600"/>
              <a:ext cx="3048000" cy="304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dirty="0">
                  <a:solidFill>
                    <a:srgbClr val="FFFFFF"/>
                  </a:solidFill>
                </a:rPr>
                <a:t>Substrate</a:t>
              </a:r>
            </a:p>
          </p:txBody>
        </p:sp>
        <p:sp>
          <p:nvSpPr>
            <p:cNvPr id="57" name="Rectangle 56"/>
            <p:cNvSpPr/>
            <p:nvPr/>
          </p:nvSpPr>
          <p:spPr>
            <a:xfrm>
              <a:off x="3048000" y="3581400"/>
              <a:ext cx="3048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65550" name="TextBox 59"/>
          <p:cNvSpPr txBox="1">
            <a:spLocks noChangeArrowheads="1"/>
          </p:cNvSpPr>
          <p:nvPr/>
        </p:nvSpPr>
        <p:spPr bwMode="auto">
          <a:xfrm>
            <a:off x="7570788" y="3971925"/>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Gold Film</a:t>
            </a:r>
          </a:p>
        </p:txBody>
      </p:sp>
      <p:sp>
        <p:nvSpPr>
          <p:cNvPr id="66" name="Right Arrow 65"/>
          <p:cNvSpPr/>
          <p:nvPr/>
        </p:nvSpPr>
        <p:spPr bwMode="auto">
          <a:xfrm rot="10800000">
            <a:off x="4567238" y="4037013"/>
            <a:ext cx="457200"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65552" name="Group 66"/>
          <p:cNvGrpSpPr>
            <a:grpSpLocks/>
          </p:cNvGrpSpPr>
          <p:nvPr/>
        </p:nvGrpSpPr>
        <p:grpSpPr bwMode="auto">
          <a:xfrm>
            <a:off x="1192213" y="4392613"/>
            <a:ext cx="3048000" cy="381000"/>
            <a:chOff x="3048000" y="3581400"/>
            <a:chExt cx="3048000" cy="381000"/>
          </a:xfrm>
        </p:grpSpPr>
        <p:sp>
          <p:nvSpPr>
            <p:cNvPr id="68" name="Rectangle 67"/>
            <p:cNvSpPr/>
            <p:nvPr/>
          </p:nvSpPr>
          <p:spPr>
            <a:xfrm>
              <a:off x="3048000" y="3657600"/>
              <a:ext cx="3048000" cy="304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9" name="Rectangle 68"/>
            <p:cNvSpPr/>
            <p:nvPr/>
          </p:nvSpPr>
          <p:spPr>
            <a:xfrm>
              <a:off x="3048000" y="3581400"/>
              <a:ext cx="3048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cxnSp>
        <p:nvCxnSpPr>
          <p:cNvPr id="71" name="Straight Arrow Connector 70"/>
          <p:cNvCxnSpPr/>
          <p:nvPr/>
        </p:nvCxnSpPr>
        <p:spPr bwMode="auto">
          <a:xfrm flipV="1">
            <a:off x="6049963" y="3708400"/>
            <a:ext cx="614362" cy="374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5554" name="Group 71"/>
          <p:cNvGrpSpPr>
            <a:grpSpLocks/>
          </p:cNvGrpSpPr>
          <p:nvPr/>
        </p:nvGrpSpPr>
        <p:grpSpPr bwMode="auto">
          <a:xfrm>
            <a:off x="1814513" y="3829050"/>
            <a:ext cx="2133600" cy="534988"/>
            <a:chOff x="228600" y="3048000"/>
            <a:chExt cx="2133600" cy="534988"/>
          </a:xfrm>
        </p:grpSpPr>
        <p:grpSp>
          <p:nvGrpSpPr>
            <p:cNvPr id="65585" name="Group 9"/>
            <p:cNvGrpSpPr>
              <a:grpSpLocks/>
            </p:cNvGrpSpPr>
            <p:nvPr/>
          </p:nvGrpSpPr>
          <p:grpSpPr bwMode="auto">
            <a:xfrm>
              <a:off x="228600" y="3048000"/>
              <a:ext cx="2133600" cy="533400"/>
              <a:chOff x="1066800" y="1143000"/>
              <a:chExt cx="2133600" cy="533400"/>
            </a:xfrm>
          </p:grpSpPr>
          <p:sp>
            <p:nvSpPr>
              <p:cNvPr id="78" name="Rectangle 77"/>
              <p:cNvSpPr/>
              <p:nvPr/>
            </p:nvSpPr>
            <p:spPr>
              <a:xfrm>
                <a:off x="1066800" y="1143000"/>
                <a:ext cx="2133600" cy="533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9" name="Rectangle 78"/>
              <p:cNvSpPr/>
              <p:nvPr/>
            </p:nvSpPr>
            <p:spPr>
              <a:xfrm>
                <a:off x="1219200" y="14478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0" name="Rectangle 79"/>
              <p:cNvSpPr/>
              <p:nvPr/>
            </p:nvSpPr>
            <p:spPr>
              <a:xfrm>
                <a:off x="1676400" y="14478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1" name="Rectangle 80"/>
              <p:cNvSpPr/>
              <p:nvPr/>
            </p:nvSpPr>
            <p:spPr>
              <a:xfrm>
                <a:off x="2438400" y="14478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cxnSp>
          <p:nvCxnSpPr>
            <p:cNvPr id="74" name="Straight Connector 73"/>
            <p:cNvCxnSpPr/>
            <p:nvPr/>
          </p:nvCxnSpPr>
          <p:spPr>
            <a:xfrm>
              <a:off x="228600" y="3581400"/>
              <a:ext cx="152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85800" y="3581400"/>
              <a:ext cx="152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143000" y="3581400"/>
              <a:ext cx="4572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905000" y="3581400"/>
              <a:ext cx="4572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5555" name="Group 164"/>
          <p:cNvGrpSpPr>
            <a:grpSpLocks/>
          </p:cNvGrpSpPr>
          <p:nvPr/>
        </p:nvGrpSpPr>
        <p:grpSpPr bwMode="auto">
          <a:xfrm>
            <a:off x="1192213" y="5210175"/>
            <a:ext cx="7235825" cy="1296988"/>
            <a:chOff x="1542789" y="5122863"/>
            <a:chExt cx="7235458" cy="1296987"/>
          </a:xfrm>
        </p:grpSpPr>
        <p:sp>
          <p:nvSpPr>
            <p:cNvPr id="144" name="Freeform 143"/>
            <p:cNvSpPr/>
            <p:nvPr/>
          </p:nvSpPr>
          <p:spPr bwMode="auto">
            <a:xfrm>
              <a:off x="5962165" y="6242050"/>
              <a:ext cx="920703" cy="177800"/>
            </a:xfrm>
            <a:custGeom>
              <a:avLst/>
              <a:gdLst>
                <a:gd name="connsiteX0" fmla="*/ 0 w 920750"/>
                <a:gd name="connsiteY0" fmla="*/ 6350 h 177800"/>
                <a:gd name="connsiteX1" fmla="*/ 920750 w 920750"/>
                <a:gd name="connsiteY1" fmla="*/ 0 h 177800"/>
                <a:gd name="connsiteX2" fmla="*/ 793750 w 920750"/>
                <a:gd name="connsiteY2" fmla="*/ 95250 h 177800"/>
                <a:gd name="connsiteX3" fmla="*/ 615950 w 920750"/>
                <a:gd name="connsiteY3" fmla="*/ 158750 h 177800"/>
                <a:gd name="connsiteX4" fmla="*/ 387350 w 920750"/>
                <a:gd name="connsiteY4" fmla="*/ 177800 h 177800"/>
                <a:gd name="connsiteX5" fmla="*/ 215900 w 920750"/>
                <a:gd name="connsiteY5" fmla="*/ 133350 h 177800"/>
                <a:gd name="connsiteX6" fmla="*/ 101600 w 920750"/>
                <a:gd name="connsiteY6" fmla="*/ 88900 h 177800"/>
                <a:gd name="connsiteX7" fmla="*/ 0 w 920750"/>
                <a:gd name="connsiteY7" fmla="*/ 635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750" h="177800">
                  <a:moveTo>
                    <a:pt x="0" y="6350"/>
                  </a:moveTo>
                  <a:lnTo>
                    <a:pt x="920750" y="0"/>
                  </a:lnTo>
                  <a:lnTo>
                    <a:pt x="793750" y="95250"/>
                  </a:lnTo>
                  <a:lnTo>
                    <a:pt x="615950" y="158750"/>
                  </a:lnTo>
                  <a:lnTo>
                    <a:pt x="387350" y="177800"/>
                  </a:lnTo>
                  <a:lnTo>
                    <a:pt x="215900" y="133350"/>
                  </a:lnTo>
                  <a:lnTo>
                    <a:pt x="101600" y="88900"/>
                  </a:lnTo>
                  <a:lnTo>
                    <a:pt x="0" y="635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65560" name="Group 94"/>
            <p:cNvGrpSpPr>
              <a:grpSpLocks/>
            </p:cNvGrpSpPr>
            <p:nvPr/>
          </p:nvGrpSpPr>
          <p:grpSpPr bwMode="auto">
            <a:xfrm>
              <a:off x="1542789" y="5888276"/>
              <a:ext cx="3048000" cy="411163"/>
              <a:chOff x="304800" y="4922520"/>
              <a:chExt cx="3048000" cy="411480"/>
            </a:xfrm>
          </p:grpSpPr>
          <p:grpSp>
            <p:nvGrpSpPr>
              <p:cNvPr id="65577" name="Group 81"/>
              <p:cNvGrpSpPr>
                <a:grpSpLocks/>
              </p:cNvGrpSpPr>
              <p:nvPr/>
            </p:nvGrpSpPr>
            <p:grpSpPr bwMode="auto">
              <a:xfrm>
                <a:off x="304800" y="4953000"/>
                <a:ext cx="3048000" cy="381000"/>
                <a:chOff x="3048000" y="3581400"/>
                <a:chExt cx="3048000" cy="381000"/>
              </a:xfrm>
            </p:grpSpPr>
            <p:sp>
              <p:nvSpPr>
                <p:cNvPr id="83" name="Rectangle 82"/>
                <p:cNvSpPr/>
                <p:nvPr/>
              </p:nvSpPr>
              <p:spPr>
                <a:xfrm>
                  <a:off x="3048000" y="3657125"/>
                  <a:ext cx="3047845" cy="30503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4" name="Rectangle 83"/>
                <p:cNvSpPr/>
                <p:nvPr/>
              </p:nvSpPr>
              <p:spPr>
                <a:xfrm>
                  <a:off x="3048000" y="3580867"/>
                  <a:ext cx="3047845" cy="762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65578" name="Group 84"/>
              <p:cNvGrpSpPr>
                <a:grpSpLocks/>
              </p:cNvGrpSpPr>
              <p:nvPr/>
            </p:nvGrpSpPr>
            <p:grpSpPr bwMode="auto">
              <a:xfrm>
                <a:off x="892629" y="4922520"/>
                <a:ext cx="2133600" cy="1588"/>
                <a:chOff x="228600" y="3581400"/>
                <a:chExt cx="2133600" cy="1588"/>
              </a:xfrm>
            </p:grpSpPr>
            <p:cxnSp>
              <p:nvCxnSpPr>
                <p:cNvPr id="87" name="Straight Connector 86"/>
                <p:cNvCxnSpPr/>
                <p:nvPr/>
              </p:nvCxnSpPr>
              <p:spPr>
                <a:xfrm>
                  <a:off x="228116" y="3581161"/>
                  <a:ext cx="152392" cy="15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85293" y="3581161"/>
                  <a:ext cx="152392" cy="15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142469" y="3581161"/>
                  <a:ext cx="457177" cy="15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904430" y="3581161"/>
                  <a:ext cx="457177" cy="15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56" name="Oval 155"/>
            <p:cNvSpPr/>
            <p:nvPr/>
          </p:nvSpPr>
          <p:spPr bwMode="auto">
            <a:xfrm>
              <a:off x="3962016" y="5791200"/>
              <a:ext cx="228588"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58" name="Straight Connector 157"/>
            <p:cNvCxnSpPr>
              <a:stCxn id="156" idx="0"/>
            </p:cNvCxnSpPr>
            <p:nvPr/>
          </p:nvCxnSpPr>
          <p:spPr bwMode="auto">
            <a:xfrm rot="5400000" flipH="1" flipV="1">
              <a:off x="4841430" y="4370443"/>
              <a:ext cx="655637" cy="2185876"/>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56" idx="4"/>
            </p:cNvCxnSpPr>
            <p:nvPr/>
          </p:nvCxnSpPr>
          <p:spPr bwMode="auto">
            <a:xfrm rot="16200000" flipH="1">
              <a:off x="4971606" y="5124505"/>
              <a:ext cx="381000" cy="2171590"/>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bwMode="auto">
            <a:xfrm>
              <a:off x="5962165" y="5791200"/>
              <a:ext cx="914354"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65565" name="Group 154"/>
            <p:cNvGrpSpPr>
              <a:grpSpLocks/>
            </p:cNvGrpSpPr>
            <p:nvPr/>
          </p:nvGrpSpPr>
          <p:grpSpPr bwMode="auto">
            <a:xfrm>
              <a:off x="5943600" y="5257800"/>
              <a:ext cx="914400" cy="533400"/>
              <a:chOff x="5943600" y="5257800"/>
              <a:chExt cx="914400" cy="533400"/>
            </a:xfrm>
          </p:grpSpPr>
          <p:grpSp>
            <p:nvGrpSpPr>
              <p:cNvPr id="29" name="Group 166"/>
              <p:cNvGrpSpPr>
                <a:grpSpLocks/>
              </p:cNvGrpSpPr>
              <p:nvPr/>
            </p:nvGrpSpPr>
            <p:grpSpPr bwMode="auto">
              <a:xfrm>
                <a:off x="5943600" y="5257800"/>
                <a:ext cx="152400" cy="533400"/>
                <a:chOff x="7467600" y="4648200"/>
                <a:chExt cx="152400" cy="533400"/>
              </a:xfrm>
              <a:solidFill>
                <a:srgbClr val="FF0000"/>
              </a:solidFill>
            </p:grpSpPr>
            <p:sp>
              <p:nvSpPr>
                <p:cNvPr id="164" name="Oval 163"/>
                <p:cNvSpPr/>
                <p:nvPr/>
              </p:nvSpPr>
              <p:spPr>
                <a:xfrm>
                  <a:off x="7467600" y="50292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66" name="Straight Connector 165"/>
                <p:cNvCxnSpPr>
                  <a:stCxn id="164" idx="0"/>
                </p:cNvCxnSpPr>
                <p:nvPr/>
              </p:nvCxnSpPr>
              <p:spPr>
                <a:xfrm rot="5400000" flipH="1" flipV="1">
                  <a:off x="7391400" y="4800600"/>
                  <a:ext cx="381000" cy="76200"/>
                </a:xfrm>
                <a:prstGeom prst="line">
                  <a:avLst/>
                </a:prstGeom>
                <a:grpFill/>
                <a:ln w="38100">
                  <a:solidFill>
                    <a:srgbClr val="3333CC"/>
                  </a:solidFill>
                </a:ln>
              </p:spPr>
              <p:style>
                <a:lnRef idx="1">
                  <a:schemeClr val="accent1"/>
                </a:lnRef>
                <a:fillRef idx="0">
                  <a:schemeClr val="accent1"/>
                </a:fillRef>
                <a:effectRef idx="0">
                  <a:schemeClr val="accent1"/>
                </a:effectRef>
                <a:fontRef idx="minor">
                  <a:schemeClr val="tx1"/>
                </a:fontRef>
              </p:style>
            </p:cxnSp>
          </p:grpSp>
          <p:grpSp>
            <p:nvGrpSpPr>
              <p:cNvPr id="30" name="Group 167"/>
              <p:cNvGrpSpPr>
                <a:grpSpLocks/>
              </p:cNvGrpSpPr>
              <p:nvPr/>
            </p:nvGrpSpPr>
            <p:grpSpPr bwMode="auto">
              <a:xfrm>
                <a:off x="6096000" y="5257800"/>
                <a:ext cx="152400" cy="533400"/>
                <a:chOff x="7467600" y="4648200"/>
                <a:chExt cx="152400" cy="533400"/>
              </a:xfrm>
              <a:solidFill>
                <a:srgbClr val="FF0000"/>
              </a:solidFill>
            </p:grpSpPr>
            <p:sp>
              <p:nvSpPr>
                <p:cNvPr id="169" name="Oval 168"/>
                <p:cNvSpPr/>
                <p:nvPr/>
              </p:nvSpPr>
              <p:spPr>
                <a:xfrm>
                  <a:off x="7467600" y="50292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70" name="Straight Connector 169"/>
                <p:cNvCxnSpPr>
                  <a:stCxn id="169" idx="0"/>
                </p:cNvCxnSpPr>
                <p:nvPr/>
              </p:nvCxnSpPr>
              <p:spPr>
                <a:xfrm rot="5400000" flipH="1" flipV="1">
                  <a:off x="7391400" y="4800600"/>
                  <a:ext cx="381000" cy="76200"/>
                </a:xfrm>
                <a:prstGeom prst="line">
                  <a:avLst/>
                </a:prstGeom>
                <a:grpFill/>
                <a:ln w="38100">
                  <a:solidFill>
                    <a:srgbClr val="3333CC"/>
                  </a:solidFill>
                </a:ln>
              </p:spPr>
              <p:style>
                <a:lnRef idx="1">
                  <a:schemeClr val="accent1"/>
                </a:lnRef>
                <a:fillRef idx="0">
                  <a:schemeClr val="accent1"/>
                </a:fillRef>
                <a:effectRef idx="0">
                  <a:schemeClr val="accent1"/>
                </a:effectRef>
                <a:fontRef idx="minor">
                  <a:schemeClr val="tx1"/>
                </a:fontRef>
              </p:style>
            </p:cxnSp>
          </p:grpSp>
          <p:grpSp>
            <p:nvGrpSpPr>
              <p:cNvPr id="64512" name="Group 170"/>
              <p:cNvGrpSpPr>
                <a:grpSpLocks/>
              </p:cNvGrpSpPr>
              <p:nvPr/>
            </p:nvGrpSpPr>
            <p:grpSpPr bwMode="auto">
              <a:xfrm>
                <a:off x="6248400" y="5257800"/>
                <a:ext cx="152400" cy="533400"/>
                <a:chOff x="7467600" y="4648200"/>
                <a:chExt cx="152400" cy="533400"/>
              </a:xfrm>
              <a:solidFill>
                <a:srgbClr val="FF0000"/>
              </a:solidFill>
            </p:grpSpPr>
            <p:sp>
              <p:nvSpPr>
                <p:cNvPr id="172" name="Oval 171"/>
                <p:cNvSpPr/>
                <p:nvPr/>
              </p:nvSpPr>
              <p:spPr>
                <a:xfrm>
                  <a:off x="7467600" y="50292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73" name="Straight Connector 172"/>
                <p:cNvCxnSpPr>
                  <a:stCxn id="172" idx="0"/>
                </p:cNvCxnSpPr>
                <p:nvPr/>
              </p:nvCxnSpPr>
              <p:spPr>
                <a:xfrm rot="5400000" flipH="1" flipV="1">
                  <a:off x="7391400" y="4800600"/>
                  <a:ext cx="381000" cy="76200"/>
                </a:xfrm>
                <a:prstGeom prst="line">
                  <a:avLst/>
                </a:prstGeom>
                <a:grpFill/>
                <a:ln w="38100">
                  <a:solidFill>
                    <a:srgbClr val="3333CC"/>
                  </a:solidFill>
                </a:ln>
              </p:spPr>
              <p:style>
                <a:lnRef idx="1">
                  <a:schemeClr val="accent1"/>
                </a:lnRef>
                <a:fillRef idx="0">
                  <a:schemeClr val="accent1"/>
                </a:fillRef>
                <a:effectRef idx="0">
                  <a:schemeClr val="accent1"/>
                </a:effectRef>
                <a:fontRef idx="minor">
                  <a:schemeClr val="tx1"/>
                </a:fontRef>
              </p:style>
            </p:cxnSp>
          </p:grpSp>
          <p:grpSp>
            <p:nvGrpSpPr>
              <p:cNvPr id="64513" name="Group 173"/>
              <p:cNvGrpSpPr>
                <a:grpSpLocks/>
              </p:cNvGrpSpPr>
              <p:nvPr/>
            </p:nvGrpSpPr>
            <p:grpSpPr bwMode="auto">
              <a:xfrm>
                <a:off x="6400800" y="5257800"/>
                <a:ext cx="152400" cy="533400"/>
                <a:chOff x="7467600" y="4648200"/>
                <a:chExt cx="152400" cy="533400"/>
              </a:xfrm>
              <a:solidFill>
                <a:srgbClr val="FF0000"/>
              </a:solidFill>
            </p:grpSpPr>
            <p:sp>
              <p:nvSpPr>
                <p:cNvPr id="175" name="Oval 174"/>
                <p:cNvSpPr/>
                <p:nvPr/>
              </p:nvSpPr>
              <p:spPr>
                <a:xfrm>
                  <a:off x="7467600" y="50292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76" name="Straight Connector 175"/>
                <p:cNvCxnSpPr>
                  <a:stCxn id="175" idx="0"/>
                </p:cNvCxnSpPr>
                <p:nvPr/>
              </p:nvCxnSpPr>
              <p:spPr>
                <a:xfrm rot="5400000" flipH="1" flipV="1">
                  <a:off x="7391400" y="4800600"/>
                  <a:ext cx="381000" cy="76200"/>
                </a:xfrm>
                <a:prstGeom prst="line">
                  <a:avLst/>
                </a:prstGeom>
                <a:grpFill/>
                <a:ln w="38100">
                  <a:solidFill>
                    <a:srgbClr val="3333CC"/>
                  </a:solidFill>
                </a:ln>
              </p:spPr>
              <p:style>
                <a:lnRef idx="1">
                  <a:schemeClr val="accent1"/>
                </a:lnRef>
                <a:fillRef idx="0">
                  <a:schemeClr val="accent1"/>
                </a:fillRef>
                <a:effectRef idx="0">
                  <a:schemeClr val="accent1"/>
                </a:effectRef>
                <a:fontRef idx="minor">
                  <a:schemeClr val="tx1"/>
                </a:fontRef>
              </p:style>
            </p:cxnSp>
          </p:grpSp>
          <p:grpSp>
            <p:nvGrpSpPr>
              <p:cNvPr id="2" name="Group 176"/>
              <p:cNvGrpSpPr>
                <a:grpSpLocks/>
              </p:cNvGrpSpPr>
              <p:nvPr/>
            </p:nvGrpSpPr>
            <p:grpSpPr bwMode="auto">
              <a:xfrm>
                <a:off x="6553200" y="5257800"/>
                <a:ext cx="152400" cy="533400"/>
                <a:chOff x="7467600" y="4648200"/>
                <a:chExt cx="152400" cy="533400"/>
              </a:xfrm>
              <a:solidFill>
                <a:srgbClr val="FF0000"/>
              </a:solidFill>
            </p:grpSpPr>
            <p:sp>
              <p:nvSpPr>
                <p:cNvPr id="178" name="Oval 177"/>
                <p:cNvSpPr/>
                <p:nvPr/>
              </p:nvSpPr>
              <p:spPr>
                <a:xfrm>
                  <a:off x="7467600" y="50292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79" name="Straight Connector 178"/>
                <p:cNvCxnSpPr>
                  <a:stCxn id="178" idx="0"/>
                </p:cNvCxnSpPr>
                <p:nvPr/>
              </p:nvCxnSpPr>
              <p:spPr>
                <a:xfrm rot="5400000" flipH="1" flipV="1">
                  <a:off x="7391400" y="4800600"/>
                  <a:ext cx="381000" cy="76200"/>
                </a:xfrm>
                <a:prstGeom prst="line">
                  <a:avLst/>
                </a:prstGeom>
                <a:grpFill/>
                <a:ln w="38100">
                  <a:solidFill>
                    <a:srgbClr val="3333CC"/>
                  </a:solidFill>
                </a:ln>
              </p:spPr>
              <p:style>
                <a:lnRef idx="1">
                  <a:schemeClr val="accent1"/>
                </a:lnRef>
                <a:fillRef idx="0">
                  <a:schemeClr val="accent1"/>
                </a:fillRef>
                <a:effectRef idx="0">
                  <a:schemeClr val="accent1"/>
                </a:effectRef>
                <a:fontRef idx="minor">
                  <a:schemeClr val="tx1"/>
                </a:fontRef>
              </p:style>
            </p:cxnSp>
          </p:grpSp>
          <p:grpSp>
            <p:nvGrpSpPr>
              <p:cNvPr id="3" name="Group 179"/>
              <p:cNvGrpSpPr>
                <a:grpSpLocks/>
              </p:cNvGrpSpPr>
              <p:nvPr/>
            </p:nvGrpSpPr>
            <p:grpSpPr bwMode="auto">
              <a:xfrm>
                <a:off x="6705600" y="5257800"/>
                <a:ext cx="152400" cy="533400"/>
                <a:chOff x="7467600" y="4648200"/>
                <a:chExt cx="152400" cy="533400"/>
              </a:xfrm>
              <a:solidFill>
                <a:srgbClr val="FF0000"/>
              </a:solidFill>
            </p:grpSpPr>
            <p:sp>
              <p:nvSpPr>
                <p:cNvPr id="181" name="Oval 180"/>
                <p:cNvSpPr/>
                <p:nvPr/>
              </p:nvSpPr>
              <p:spPr>
                <a:xfrm>
                  <a:off x="7467600" y="5029200"/>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82" name="Straight Connector 181"/>
                <p:cNvCxnSpPr>
                  <a:stCxn id="181" idx="0"/>
                </p:cNvCxnSpPr>
                <p:nvPr/>
              </p:nvCxnSpPr>
              <p:spPr>
                <a:xfrm rot="5400000" flipH="1" flipV="1">
                  <a:off x="7391400" y="4800600"/>
                  <a:ext cx="381000" cy="76200"/>
                </a:xfrm>
                <a:prstGeom prst="line">
                  <a:avLst/>
                </a:prstGeom>
                <a:grpFill/>
                <a:ln w="38100">
                  <a:solidFill>
                    <a:srgbClr val="3333CC"/>
                  </a:solidFill>
                </a:ln>
              </p:spPr>
              <p:style>
                <a:lnRef idx="1">
                  <a:schemeClr val="accent1"/>
                </a:lnRef>
                <a:fillRef idx="0">
                  <a:schemeClr val="accent1"/>
                </a:fillRef>
                <a:effectRef idx="0">
                  <a:schemeClr val="accent1"/>
                </a:effectRef>
                <a:fontRef idx="minor">
                  <a:schemeClr val="tx1"/>
                </a:fontRef>
              </p:style>
            </p:cxnSp>
          </p:grpSp>
        </p:grpSp>
        <p:cxnSp>
          <p:nvCxnSpPr>
            <p:cNvPr id="184" name="Straight Arrow Connector 183"/>
            <p:cNvCxnSpPr/>
            <p:nvPr/>
          </p:nvCxnSpPr>
          <p:spPr bwMode="auto">
            <a:xfrm rot="10800000" flipV="1">
              <a:off x="6781273" y="5410201"/>
              <a:ext cx="761961"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bwMode="auto">
            <a:xfrm rot="10800000">
              <a:off x="6781273" y="6096000"/>
              <a:ext cx="838157"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568" name="TextBox 187"/>
            <p:cNvSpPr txBox="1">
              <a:spLocks noChangeArrowheads="1"/>
            </p:cNvSpPr>
            <p:nvPr/>
          </p:nvSpPr>
          <p:spPr bwMode="auto">
            <a:xfrm>
              <a:off x="7529187" y="5180556"/>
              <a:ext cx="1249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Thiol SAM</a:t>
              </a:r>
            </a:p>
          </p:txBody>
        </p:sp>
        <p:sp>
          <p:nvSpPr>
            <p:cNvPr id="65569" name="TextBox 188"/>
            <p:cNvSpPr txBox="1">
              <a:spLocks noChangeArrowheads="1"/>
            </p:cNvSpPr>
            <p:nvPr/>
          </p:nvSpPr>
          <p:spPr bwMode="auto">
            <a:xfrm>
              <a:off x="7620000" y="6019800"/>
              <a:ext cx="67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Gold</a:t>
              </a:r>
            </a:p>
          </p:txBody>
        </p:sp>
        <p:sp>
          <p:nvSpPr>
            <p:cNvPr id="162" name="Oval 161"/>
            <p:cNvSpPr/>
            <p:nvPr/>
          </p:nvSpPr>
          <p:spPr bwMode="auto">
            <a:xfrm>
              <a:off x="5738338" y="5122863"/>
              <a:ext cx="1371530" cy="129539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65556" name="Rectangle 154"/>
          <p:cNvSpPr>
            <a:spLocks noChangeArrowheads="1"/>
          </p:cNvSpPr>
          <p:nvPr/>
        </p:nvSpPr>
        <p:spPr bwMode="auto">
          <a:xfrm>
            <a:off x="223838" y="6365875"/>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cs typeface="Arial" panose="020B0604020202020204" pitchFamily="34" charset="0"/>
              </a:rPr>
              <a:t>Public Domain: Image Generated by CNEU Staff for free use</a:t>
            </a:r>
          </a:p>
        </p:txBody>
      </p:sp>
      <p:sp>
        <p:nvSpPr>
          <p:cNvPr id="183" name="Right Arrow 182"/>
          <p:cNvSpPr/>
          <p:nvPr/>
        </p:nvSpPr>
        <p:spPr bwMode="auto">
          <a:xfrm rot="6753547">
            <a:off x="7427913" y="2455863"/>
            <a:ext cx="457200"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5" name="Right Arrow 184"/>
          <p:cNvSpPr/>
          <p:nvPr/>
        </p:nvSpPr>
        <p:spPr bwMode="auto">
          <a:xfrm rot="5400000">
            <a:off x="2552700" y="5216525"/>
            <a:ext cx="457200"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Example: Block Copolymers</a:t>
            </a:r>
          </a:p>
        </p:txBody>
      </p:sp>
      <p:sp>
        <p:nvSpPr>
          <p:cNvPr id="66563" name="Content Placeholder 2"/>
          <p:cNvSpPr>
            <a:spLocks noGrp="1"/>
          </p:cNvSpPr>
          <p:nvPr>
            <p:ph idx="1"/>
          </p:nvPr>
        </p:nvSpPr>
        <p:spPr>
          <a:xfrm>
            <a:off x="457200" y="985838"/>
            <a:ext cx="8229600" cy="4525962"/>
          </a:xfrm>
        </p:spPr>
        <p:txBody>
          <a:bodyPr/>
          <a:lstStyle/>
          <a:p>
            <a:r>
              <a:rPr lang="en-US" altLang="en-US" sz="2400" smtClean="0"/>
              <a:t>Block copolymers are similar to surfactants in that they have two chemically dissimilar parts</a:t>
            </a:r>
          </a:p>
          <a:p>
            <a:r>
              <a:rPr lang="en-US" altLang="en-US" sz="2400" smtClean="0"/>
              <a:t>When cast into films, the two blocks do not want to mix with each other (like oil and water)</a:t>
            </a:r>
          </a:p>
          <a:p>
            <a:r>
              <a:rPr lang="en-US" altLang="en-US" sz="2400" smtClean="0"/>
              <a:t>But the blocks are covalently attached to each other, so they cannot move too far apart</a:t>
            </a:r>
          </a:p>
          <a:p>
            <a:r>
              <a:rPr lang="en-US" altLang="en-US" sz="2400" smtClean="0"/>
              <a:t>This causes a phase separation on the nanoscale.</a:t>
            </a:r>
          </a:p>
          <a:p>
            <a:r>
              <a:rPr lang="en-US" altLang="en-US" sz="2400" smtClean="0"/>
              <a:t>Nanoscale domains form a pattern that is characteristic of the block copolymer composition (spheres, cylinders, lamellae)</a:t>
            </a:r>
          </a:p>
          <a:p>
            <a:r>
              <a:rPr lang="en-US" altLang="en-US" sz="2400" smtClean="0"/>
              <a:t>Changing the ratio (1:2) changes the pattern</a:t>
            </a:r>
          </a:p>
        </p:txBody>
      </p:sp>
      <p:grpSp>
        <p:nvGrpSpPr>
          <p:cNvPr id="66564" name="Group 26"/>
          <p:cNvGrpSpPr>
            <a:grpSpLocks/>
          </p:cNvGrpSpPr>
          <p:nvPr/>
        </p:nvGrpSpPr>
        <p:grpSpPr bwMode="auto">
          <a:xfrm>
            <a:off x="2986088" y="5972175"/>
            <a:ext cx="3432175" cy="561975"/>
            <a:chOff x="3324682" y="5608855"/>
            <a:chExt cx="3432350" cy="561628"/>
          </a:xfrm>
        </p:grpSpPr>
        <p:grpSp>
          <p:nvGrpSpPr>
            <p:cNvPr id="66566" name="Group 523"/>
            <p:cNvGrpSpPr>
              <a:grpSpLocks noChangeAspect="1"/>
            </p:cNvGrpSpPr>
            <p:nvPr/>
          </p:nvGrpSpPr>
          <p:grpSpPr bwMode="auto">
            <a:xfrm rot="10800000">
              <a:off x="3324682" y="5608855"/>
              <a:ext cx="3046412" cy="152400"/>
              <a:chOff x="1610903" y="5005318"/>
              <a:chExt cx="1557417" cy="76815"/>
            </a:xfrm>
          </p:grpSpPr>
          <p:sp>
            <p:nvSpPr>
              <p:cNvPr id="5" name="Oval 524"/>
              <p:cNvSpPr>
                <a:spLocks noChangeAspect="1"/>
              </p:cNvSpPr>
              <p:nvPr/>
            </p:nvSpPr>
            <p:spPr bwMode="auto">
              <a:xfrm>
                <a:off x="1610824" y="5005365"/>
                <a:ext cx="76292" cy="76768"/>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6" name="Oval 44"/>
              <p:cNvSpPr>
                <a:spLocks noChangeAspect="1"/>
              </p:cNvSpPr>
              <p:nvPr/>
            </p:nvSpPr>
            <p:spPr bwMode="auto">
              <a:xfrm>
                <a:off x="1920050" y="5005365"/>
                <a:ext cx="76292" cy="76768"/>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7" name="Oval 45"/>
              <p:cNvSpPr>
                <a:spLocks noChangeAspect="1"/>
              </p:cNvSpPr>
              <p:nvPr/>
            </p:nvSpPr>
            <p:spPr bwMode="auto">
              <a:xfrm>
                <a:off x="1859990" y="5005365"/>
                <a:ext cx="77104" cy="76768"/>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 name="Oval 46"/>
              <p:cNvSpPr>
                <a:spLocks noChangeAspect="1"/>
              </p:cNvSpPr>
              <p:nvPr/>
            </p:nvSpPr>
            <p:spPr bwMode="auto">
              <a:xfrm>
                <a:off x="1766655" y="5005365"/>
                <a:ext cx="76292" cy="76768"/>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9" name="Oval 47"/>
              <p:cNvSpPr>
                <a:spLocks noChangeAspect="1"/>
              </p:cNvSpPr>
              <p:nvPr/>
            </p:nvSpPr>
            <p:spPr bwMode="auto">
              <a:xfrm>
                <a:off x="1688739" y="5005365"/>
                <a:ext cx="76292" cy="76768"/>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10" name="Oval 529"/>
              <p:cNvSpPr>
                <a:spLocks noChangeAspect="1"/>
              </p:cNvSpPr>
              <p:nvPr/>
            </p:nvSpPr>
            <p:spPr bwMode="auto">
              <a:xfrm>
                <a:off x="1997966" y="5005365"/>
                <a:ext cx="76292" cy="76768"/>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11" name="Oval 44"/>
              <p:cNvSpPr>
                <a:spLocks noChangeAspect="1"/>
              </p:cNvSpPr>
              <p:nvPr/>
            </p:nvSpPr>
            <p:spPr bwMode="auto">
              <a:xfrm>
                <a:off x="2317743" y="5005365"/>
                <a:ext cx="76292" cy="76768"/>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12" name="Oval 45"/>
              <p:cNvSpPr>
                <a:spLocks noChangeAspect="1"/>
              </p:cNvSpPr>
              <p:nvPr/>
            </p:nvSpPr>
            <p:spPr bwMode="auto">
              <a:xfrm>
                <a:off x="2239828" y="5005365"/>
                <a:ext cx="77915" cy="76768"/>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13" name="Oval 46"/>
              <p:cNvSpPr>
                <a:spLocks noChangeAspect="1"/>
              </p:cNvSpPr>
              <p:nvPr/>
            </p:nvSpPr>
            <p:spPr bwMode="auto">
              <a:xfrm>
                <a:off x="2152173" y="5005365"/>
                <a:ext cx="77915" cy="76768"/>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14" name="Oval 47"/>
              <p:cNvSpPr>
                <a:spLocks noChangeAspect="1"/>
              </p:cNvSpPr>
              <p:nvPr/>
            </p:nvSpPr>
            <p:spPr bwMode="auto">
              <a:xfrm>
                <a:off x="2075881" y="5005365"/>
                <a:ext cx="76292" cy="76768"/>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15" name="Oval 534"/>
              <p:cNvSpPr>
                <a:spLocks noChangeAspect="1"/>
              </p:cNvSpPr>
              <p:nvPr/>
            </p:nvSpPr>
            <p:spPr bwMode="auto">
              <a:xfrm>
                <a:off x="2394848" y="5005365"/>
                <a:ext cx="76292" cy="76768"/>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16" name="Oval 44"/>
              <p:cNvSpPr>
                <a:spLocks noChangeAspect="1"/>
              </p:cNvSpPr>
              <p:nvPr/>
            </p:nvSpPr>
            <p:spPr bwMode="auto">
              <a:xfrm>
                <a:off x="2704886" y="5005365"/>
                <a:ext cx="76292" cy="76768"/>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17" name="Oval 45"/>
              <p:cNvSpPr>
                <a:spLocks noChangeAspect="1"/>
              </p:cNvSpPr>
              <p:nvPr/>
            </p:nvSpPr>
            <p:spPr bwMode="auto">
              <a:xfrm>
                <a:off x="2626971" y="5005365"/>
                <a:ext cx="76292" cy="76768"/>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18" name="Oval 46"/>
              <p:cNvSpPr>
                <a:spLocks noChangeAspect="1"/>
              </p:cNvSpPr>
              <p:nvPr/>
            </p:nvSpPr>
            <p:spPr bwMode="auto">
              <a:xfrm>
                <a:off x="2549055" y="5005365"/>
                <a:ext cx="77915" cy="76768"/>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19" name="Oval 47"/>
              <p:cNvSpPr>
                <a:spLocks noChangeAspect="1"/>
              </p:cNvSpPr>
              <p:nvPr/>
            </p:nvSpPr>
            <p:spPr bwMode="auto">
              <a:xfrm>
                <a:off x="2471140" y="5005365"/>
                <a:ext cx="77915" cy="76768"/>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20" name="Oval 539"/>
              <p:cNvSpPr>
                <a:spLocks noChangeAspect="1"/>
              </p:cNvSpPr>
              <p:nvPr/>
            </p:nvSpPr>
            <p:spPr bwMode="auto">
              <a:xfrm>
                <a:off x="2782801" y="5005365"/>
                <a:ext cx="76292" cy="76768"/>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21" name="Oval 44"/>
              <p:cNvSpPr>
                <a:spLocks noChangeAspect="1"/>
              </p:cNvSpPr>
              <p:nvPr/>
            </p:nvSpPr>
            <p:spPr bwMode="auto">
              <a:xfrm>
                <a:off x="3092028" y="5005365"/>
                <a:ext cx="76292" cy="76768"/>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22" name="Oval 45"/>
              <p:cNvSpPr>
                <a:spLocks noChangeAspect="1"/>
              </p:cNvSpPr>
              <p:nvPr/>
            </p:nvSpPr>
            <p:spPr bwMode="auto">
              <a:xfrm>
                <a:off x="3014112" y="5005365"/>
                <a:ext cx="76292" cy="76768"/>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23" name="Oval 46"/>
              <p:cNvSpPr>
                <a:spLocks noChangeAspect="1"/>
              </p:cNvSpPr>
              <p:nvPr/>
            </p:nvSpPr>
            <p:spPr bwMode="auto">
              <a:xfrm>
                <a:off x="2936197" y="5005365"/>
                <a:ext cx="76292" cy="76768"/>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24" name="Oval 47"/>
              <p:cNvSpPr>
                <a:spLocks noChangeAspect="1"/>
              </p:cNvSpPr>
              <p:nvPr/>
            </p:nvSpPr>
            <p:spPr bwMode="auto">
              <a:xfrm>
                <a:off x="2869644" y="5005365"/>
                <a:ext cx="77104" cy="76768"/>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grpSp>
        <p:sp>
          <p:nvSpPr>
            <p:cNvPr id="66567" name="TextBox 46"/>
            <p:cNvSpPr txBox="1">
              <a:spLocks noChangeArrowheads="1"/>
            </p:cNvSpPr>
            <p:nvPr/>
          </p:nvSpPr>
          <p:spPr bwMode="auto">
            <a:xfrm>
              <a:off x="3616783" y="5802183"/>
              <a:ext cx="160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33CC"/>
                  </a:solidFill>
                </a:rPr>
                <a:t>Block 1</a:t>
              </a:r>
            </a:p>
          </p:txBody>
        </p:sp>
        <p:sp>
          <p:nvSpPr>
            <p:cNvPr id="66568" name="TextBox 47"/>
            <p:cNvSpPr txBox="1">
              <a:spLocks noChangeArrowheads="1"/>
            </p:cNvSpPr>
            <p:nvPr/>
          </p:nvSpPr>
          <p:spPr bwMode="auto">
            <a:xfrm>
              <a:off x="5147307" y="5786656"/>
              <a:ext cx="160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FF0000"/>
                  </a:solidFill>
                </a:rPr>
                <a:t>Block 2</a:t>
              </a:r>
            </a:p>
          </p:txBody>
        </p:sp>
      </p:grpSp>
      <p:sp>
        <p:nvSpPr>
          <p:cNvPr id="66565" name="TextBox 27"/>
          <p:cNvSpPr txBox="1">
            <a:spLocks noChangeArrowheads="1"/>
          </p:cNvSpPr>
          <p:nvPr/>
        </p:nvSpPr>
        <p:spPr bwMode="auto">
          <a:xfrm>
            <a:off x="2830513" y="5524500"/>
            <a:ext cx="341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u="sng"/>
              <a:t>One Block Copolymer Molecule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63"/>
          <p:cNvGrpSpPr>
            <a:grpSpLocks/>
          </p:cNvGrpSpPr>
          <p:nvPr/>
        </p:nvGrpSpPr>
        <p:grpSpPr bwMode="auto">
          <a:xfrm>
            <a:off x="3948113" y="3027363"/>
            <a:ext cx="1319212" cy="1422400"/>
            <a:chOff x="3875175" y="1765241"/>
            <a:chExt cx="1317982" cy="1274890"/>
          </a:xfrm>
        </p:grpSpPr>
        <p:sp>
          <p:nvSpPr>
            <p:cNvPr id="56" name="Cube 55"/>
            <p:cNvSpPr>
              <a:spLocks/>
            </p:cNvSpPr>
            <p:nvPr/>
          </p:nvSpPr>
          <p:spPr bwMode="auto">
            <a:xfrm>
              <a:off x="3875175" y="1765241"/>
              <a:ext cx="666490" cy="1274890"/>
            </a:xfrm>
            <a:prstGeom prst="cube">
              <a:avLst>
                <a:gd name="adj" fmla="val 67328"/>
              </a:avLst>
            </a:prstGeom>
            <a:solidFill>
              <a:schemeClr val="accent2"/>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61" name="Cube 60"/>
            <p:cNvSpPr>
              <a:spLocks/>
            </p:cNvSpPr>
            <p:nvPr/>
          </p:nvSpPr>
          <p:spPr bwMode="auto">
            <a:xfrm>
              <a:off x="4092339" y="1765241"/>
              <a:ext cx="666490" cy="1274890"/>
            </a:xfrm>
            <a:prstGeom prst="cube">
              <a:avLst>
                <a:gd name="adj" fmla="val 67328"/>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62" name="Cube 61"/>
            <p:cNvSpPr>
              <a:spLocks/>
            </p:cNvSpPr>
            <p:nvPr/>
          </p:nvSpPr>
          <p:spPr bwMode="auto">
            <a:xfrm>
              <a:off x="4309503" y="1765241"/>
              <a:ext cx="666490" cy="1274890"/>
            </a:xfrm>
            <a:prstGeom prst="cube">
              <a:avLst>
                <a:gd name="adj" fmla="val 67328"/>
              </a:avLst>
            </a:prstGeom>
            <a:solidFill>
              <a:schemeClr val="accent2"/>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63" name="Cube 62"/>
            <p:cNvSpPr>
              <a:spLocks/>
            </p:cNvSpPr>
            <p:nvPr/>
          </p:nvSpPr>
          <p:spPr bwMode="auto">
            <a:xfrm>
              <a:off x="4526667" y="1765241"/>
              <a:ext cx="666490" cy="1274890"/>
            </a:xfrm>
            <a:prstGeom prst="cube">
              <a:avLst>
                <a:gd name="adj" fmla="val 67328"/>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grpSp>
      <p:sp>
        <p:nvSpPr>
          <p:cNvPr id="8195" name="Title 1"/>
          <p:cNvSpPr>
            <a:spLocks noGrp="1"/>
          </p:cNvSpPr>
          <p:nvPr>
            <p:ph type="title"/>
          </p:nvPr>
        </p:nvSpPr>
        <p:spPr>
          <a:xfrm>
            <a:off x="685800" y="4763"/>
            <a:ext cx="7772400" cy="1143000"/>
          </a:xfrm>
        </p:spPr>
        <p:txBody>
          <a:bodyPr/>
          <a:lstStyle/>
          <a:p>
            <a:pPr eaLnBrk="1" hangingPunct="1">
              <a:defRPr/>
            </a:pPr>
            <a:r>
              <a:rPr lang="en-US" dirty="0" smtClean="0">
                <a:latin typeface="+mn-lt"/>
                <a:cs typeface="Times New Roman" pitchFamily="18" charset="0"/>
              </a:rPr>
              <a:t>Example: Block Copolymers</a:t>
            </a:r>
          </a:p>
        </p:txBody>
      </p:sp>
      <p:grpSp>
        <p:nvGrpSpPr>
          <p:cNvPr id="67588" name="Group 23"/>
          <p:cNvGrpSpPr>
            <a:grpSpLocks/>
          </p:cNvGrpSpPr>
          <p:nvPr/>
        </p:nvGrpSpPr>
        <p:grpSpPr bwMode="auto">
          <a:xfrm>
            <a:off x="315913" y="2898775"/>
            <a:ext cx="1682750" cy="1679575"/>
            <a:chOff x="3011868" y="1955416"/>
            <a:chExt cx="1681196" cy="1679372"/>
          </a:xfrm>
        </p:grpSpPr>
        <p:grpSp>
          <p:nvGrpSpPr>
            <p:cNvPr id="67975" name="Group 21"/>
            <p:cNvGrpSpPr>
              <a:grpSpLocks/>
            </p:cNvGrpSpPr>
            <p:nvPr/>
          </p:nvGrpSpPr>
          <p:grpSpPr bwMode="auto">
            <a:xfrm>
              <a:off x="3193959" y="2137891"/>
              <a:ext cx="1313444" cy="1313444"/>
              <a:chOff x="3193959" y="2137891"/>
              <a:chExt cx="1313444" cy="1313444"/>
            </a:xfrm>
          </p:grpSpPr>
          <p:sp>
            <p:nvSpPr>
              <p:cNvPr id="8609" name="Cube 4"/>
              <p:cNvSpPr>
                <a:spLocks noChangeAspect="1"/>
              </p:cNvSpPr>
              <p:nvPr/>
            </p:nvSpPr>
            <p:spPr bwMode="auto">
              <a:xfrm>
                <a:off x="3194262" y="2137957"/>
                <a:ext cx="1313236" cy="1312703"/>
              </a:xfrm>
              <a:prstGeom prst="cube">
                <a:avLst>
                  <a:gd name="adj" fmla="val 25000"/>
                </a:avLst>
              </a:prstGeom>
              <a:solidFill>
                <a:schemeClr val="accent2"/>
              </a:solidFill>
              <a:ln w="9525" algn="ctr">
                <a:solidFill>
                  <a:schemeClr val="tx1"/>
                </a:solidFill>
                <a:round/>
                <a:headEnd/>
                <a:tailEnd/>
              </a:ln>
            </p:spPr>
            <p:txBody>
              <a:bodyPr wrap="none"/>
              <a:lstStyle/>
              <a:p>
                <a:pPr>
                  <a:defRPr/>
                </a:pPr>
                <a:endParaRPr lang="en-US" sz="2400">
                  <a:latin typeface="+mn-lt"/>
                  <a:cs typeface="Times New Roman" pitchFamily="18" charset="0"/>
                </a:endParaRPr>
              </a:p>
            </p:txBody>
          </p:sp>
          <p:cxnSp>
            <p:nvCxnSpPr>
              <p:cNvPr id="68005" name="Straight Connector 14"/>
              <p:cNvCxnSpPr>
                <a:cxnSpLocks noChangeShapeType="1"/>
              </p:cNvCxnSpPr>
              <p:nvPr/>
            </p:nvCxnSpPr>
            <p:spPr bwMode="auto">
              <a:xfrm rot="5400000">
                <a:off x="3197310" y="3110754"/>
                <a:ext cx="333632" cy="327454"/>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68006" name="Straight Connector 15"/>
              <p:cNvCxnSpPr>
                <a:cxnSpLocks noChangeShapeType="1"/>
              </p:cNvCxnSpPr>
              <p:nvPr/>
            </p:nvCxnSpPr>
            <p:spPr bwMode="auto">
              <a:xfrm rot="10800000">
                <a:off x="3519616" y="3115184"/>
                <a:ext cx="984423" cy="2119"/>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68007" name="Straight Connector 17"/>
              <p:cNvCxnSpPr>
                <a:cxnSpLocks noChangeShapeType="1"/>
              </p:cNvCxnSpPr>
              <p:nvPr/>
            </p:nvCxnSpPr>
            <p:spPr bwMode="auto">
              <a:xfrm rot="5400000" flipH="1" flipV="1">
                <a:off x="3034208" y="2629832"/>
                <a:ext cx="976181" cy="1588"/>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grpSp>
        <p:grpSp>
          <p:nvGrpSpPr>
            <p:cNvPr id="67976" name="Group 22"/>
            <p:cNvGrpSpPr>
              <a:grpSpLocks/>
            </p:cNvGrpSpPr>
            <p:nvPr/>
          </p:nvGrpSpPr>
          <p:grpSpPr bwMode="auto">
            <a:xfrm>
              <a:off x="3011868" y="1955416"/>
              <a:ext cx="1681196" cy="1679372"/>
              <a:chOff x="3011868" y="1955416"/>
              <a:chExt cx="1681196" cy="1679372"/>
            </a:xfrm>
          </p:grpSpPr>
          <p:sp>
            <p:nvSpPr>
              <p:cNvPr id="6" name="Oval 5"/>
              <p:cNvSpPr>
                <a:spLocks noChangeAspect="1"/>
              </p:cNvSpPr>
              <p:nvPr/>
            </p:nvSpPr>
            <p:spPr bwMode="auto">
              <a:xfrm>
                <a:off x="3344707" y="1955416"/>
                <a:ext cx="365760" cy="365760"/>
              </a:xfrm>
              <a:prstGeom prst="ellipse">
                <a:avLst/>
              </a:prstGeom>
              <a:solidFill>
                <a:srgbClr val="FF0000">
                  <a:alpha val="85000"/>
                </a:srgb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7" name="Oval 6"/>
              <p:cNvSpPr>
                <a:spLocks noChangeAspect="1"/>
              </p:cNvSpPr>
              <p:nvPr/>
            </p:nvSpPr>
            <p:spPr bwMode="auto">
              <a:xfrm>
                <a:off x="4000086" y="2286516"/>
                <a:ext cx="365760" cy="365760"/>
              </a:xfrm>
              <a:prstGeom prst="ellipse">
                <a:avLst/>
              </a:prstGeom>
              <a:solidFill>
                <a:srgbClr val="FF0000">
                  <a:alpha val="85000"/>
                </a:srgb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8" name="Oval 7"/>
              <p:cNvSpPr>
                <a:spLocks noChangeAspect="1"/>
              </p:cNvSpPr>
              <p:nvPr/>
            </p:nvSpPr>
            <p:spPr bwMode="auto">
              <a:xfrm>
                <a:off x="4327304" y="1955416"/>
                <a:ext cx="365760" cy="365760"/>
              </a:xfrm>
              <a:prstGeom prst="ellipse">
                <a:avLst/>
              </a:prstGeom>
              <a:solidFill>
                <a:srgbClr val="FF0000">
                  <a:alpha val="85000"/>
                </a:srgb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9" name="Oval 8"/>
              <p:cNvSpPr>
                <a:spLocks noChangeAspect="1"/>
              </p:cNvSpPr>
              <p:nvPr/>
            </p:nvSpPr>
            <p:spPr bwMode="auto">
              <a:xfrm>
                <a:off x="3011868" y="3269028"/>
                <a:ext cx="365760" cy="365760"/>
              </a:xfrm>
              <a:prstGeom prst="ellipse">
                <a:avLst/>
              </a:prstGeom>
              <a:solidFill>
                <a:srgbClr val="FF0000">
                  <a:alpha val="85000"/>
                </a:srgb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10" name="Oval 9"/>
              <p:cNvSpPr>
                <a:spLocks noChangeAspect="1"/>
              </p:cNvSpPr>
              <p:nvPr/>
            </p:nvSpPr>
            <p:spPr bwMode="auto">
              <a:xfrm>
                <a:off x="4000086" y="3269028"/>
                <a:ext cx="365760" cy="365760"/>
              </a:xfrm>
              <a:prstGeom prst="ellipse">
                <a:avLst/>
              </a:prstGeom>
              <a:solidFill>
                <a:srgbClr val="FF0000">
                  <a:alpha val="85000"/>
                </a:srgb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11" name="Oval 10"/>
              <p:cNvSpPr>
                <a:spLocks noChangeAspect="1"/>
              </p:cNvSpPr>
              <p:nvPr/>
            </p:nvSpPr>
            <p:spPr bwMode="auto">
              <a:xfrm>
                <a:off x="4327304" y="2934601"/>
                <a:ext cx="365760" cy="365760"/>
              </a:xfrm>
              <a:prstGeom prst="ellipse">
                <a:avLst/>
              </a:prstGeom>
              <a:solidFill>
                <a:srgbClr val="FF0000">
                  <a:alpha val="85000"/>
                </a:srgb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12" name="Oval 11"/>
              <p:cNvSpPr>
                <a:spLocks noChangeAspect="1"/>
              </p:cNvSpPr>
              <p:nvPr/>
            </p:nvSpPr>
            <p:spPr bwMode="auto">
              <a:xfrm>
                <a:off x="3690696" y="2653335"/>
                <a:ext cx="365760" cy="365760"/>
              </a:xfrm>
              <a:prstGeom prst="ellipse">
                <a:avLst/>
              </a:prstGeom>
              <a:solidFill>
                <a:srgbClr val="FF0000">
                  <a:alpha val="85000"/>
                </a:srgb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13" name="Oval 12"/>
              <p:cNvSpPr>
                <a:spLocks noChangeAspect="1"/>
              </p:cNvSpPr>
              <p:nvPr/>
            </p:nvSpPr>
            <p:spPr bwMode="auto">
              <a:xfrm>
                <a:off x="3344707" y="2934601"/>
                <a:ext cx="365760" cy="365760"/>
              </a:xfrm>
              <a:prstGeom prst="ellipse">
                <a:avLst/>
              </a:prstGeom>
              <a:solidFill>
                <a:srgbClr val="FF0000">
                  <a:alpha val="85000"/>
                </a:srgb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4" name="Oval 3"/>
              <p:cNvSpPr>
                <a:spLocks noChangeAspect="1"/>
              </p:cNvSpPr>
              <p:nvPr/>
            </p:nvSpPr>
            <p:spPr bwMode="auto">
              <a:xfrm>
                <a:off x="3011868" y="2286516"/>
                <a:ext cx="365760" cy="365760"/>
              </a:xfrm>
              <a:prstGeom prst="ellipse">
                <a:avLst/>
              </a:prstGeom>
              <a:solidFill>
                <a:srgbClr val="FF0000">
                  <a:alpha val="85000"/>
                </a:srgb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grpSp>
      </p:grpSp>
      <p:grpSp>
        <p:nvGrpSpPr>
          <p:cNvPr id="67589" name="Group 24"/>
          <p:cNvGrpSpPr>
            <a:grpSpLocks/>
          </p:cNvGrpSpPr>
          <p:nvPr/>
        </p:nvGrpSpPr>
        <p:grpSpPr bwMode="auto">
          <a:xfrm>
            <a:off x="7218363" y="2898775"/>
            <a:ext cx="1681162" cy="1679575"/>
            <a:chOff x="3011868" y="1955416"/>
            <a:chExt cx="1681196" cy="1679372"/>
          </a:xfrm>
        </p:grpSpPr>
        <p:grpSp>
          <p:nvGrpSpPr>
            <p:cNvPr id="67942" name="Group 21"/>
            <p:cNvGrpSpPr>
              <a:grpSpLocks/>
            </p:cNvGrpSpPr>
            <p:nvPr/>
          </p:nvGrpSpPr>
          <p:grpSpPr bwMode="auto">
            <a:xfrm>
              <a:off x="3193959" y="2137891"/>
              <a:ext cx="1313444" cy="1313444"/>
              <a:chOff x="3193959" y="2137891"/>
              <a:chExt cx="1313444" cy="1313444"/>
            </a:xfrm>
          </p:grpSpPr>
          <p:sp>
            <p:nvSpPr>
              <p:cNvPr id="8576" name="Cube 36"/>
              <p:cNvSpPr>
                <a:spLocks noChangeAspect="1"/>
              </p:cNvSpPr>
              <p:nvPr/>
            </p:nvSpPr>
            <p:spPr bwMode="auto">
              <a:xfrm>
                <a:off x="3194434" y="2137957"/>
                <a:ext cx="1312890" cy="1312703"/>
              </a:xfrm>
              <a:prstGeom prst="cube">
                <a:avLst>
                  <a:gd name="adj" fmla="val 25000"/>
                </a:avLst>
              </a:prstGeom>
              <a:solidFill>
                <a:srgbClr val="FF0000"/>
              </a:solidFill>
              <a:ln w="9525" algn="ctr">
                <a:solidFill>
                  <a:schemeClr val="tx1"/>
                </a:solidFill>
                <a:round/>
                <a:headEnd/>
                <a:tailEnd/>
              </a:ln>
            </p:spPr>
            <p:txBody>
              <a:bodyPr wrap="none"/>
              <a:lstStyle/>
              <a:p>
                <a:pPr>
                  <a:defRPr/>
                </a:pPr>
                <a:endParaRPr lang="en-US" sz="2400">
                  <a:latin typeface="+mn-lt"/>
                  <a:cs typeface="Times New Roman" pitchFamily="18" charset="0"/>
                </a:endParaRPr>
              </a:p>
            </p:txBody>
          </p:sp>
          <p:cxnSp>
            <p:nvCxnSpPr>
              <p:cNvPr id="67972" name="Straight Connector 37"/>
              <p:cNvCxnSpPr>
                <a:cxnSpLocks noChangeShapeType="1"/>
              </p:cNvCxnSpPr>
              <p:nvPr/>
            </p:nvCxnSpPr>
            <p:spPr bwMode="auto">
              <a:xfrm rot="5400000">
                <a:off x="3197310" y="3110754"/>
                <a:ext cx="333632" cy="327454"/>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67973" name="Straight Connector 38"/>
              <p:cNvCxnSpPr>
                <a:cxnSpLocks noChangeShapeType="1"/>
              </p:cNvCxnSpPr>
              <p:nvPr/>
            </p:nvCxnSpPr>
            <p:spPr bwMode="auto">
              <a:xfrm rot="10800000">
                <a:off x="3519616" y="3115184"/>
                <a:ext cx="984423" cy="2119"/>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67974" name="Straight Connector 39"/>
              <p:cNvCxnSpPr>
                <a:cxnSpLocks noChangeShapeType="1"/>
              </p:cNvCxnSpPr>
              <p:nvPr/>
            </p:nvCxnSpPr>
            <p:spPr bwMode="auto">
              <a:xfrm rot="5400000" flipH="1" flipV="1">
                <a:off x="3034208" y="2629832"/>
                <a:ext cx="976181" cy="1588"/>
              </a:xfrm>
              <a:prstGeom prst="line">
                <a:avLst/>
              </a:prstGeom>
              <a:noFill/>
              <a:ln w="9525" algn="ctr">
                <a:solidFill>
                  <a:schemeClr val="tx1"/>
                </a:solidFill>
                <a:prstDash val="lgDash"/>
                <a:round/>
                <a:headEnd/>
                <a:tailEnd/>
              </a:ln>
              <a:extLst>
                <a:ext uri="{909E8E84-426E-40dd-AFC4-6F175D3DCCD1}">
                  <a14:hiddenFill xmlns:a14="http://schemas.microsoft.com/office/drawing/2010/main">
                    <a:noFill/>
                  </a14:hiddenFill>
                </a:ext>
              </a:extLst>
            </p:spPr>
          </p:cxnSp>
        </p:grpSp>
        <p:grpSp>
          <p:nvGrpSpPr>
            <p:cNvPr id="67943" name="Group 22"/>
            <p:cNvGrpSpPr>
              <a:grpSpLocks/>
            </p:cNvGrpSpPr>
            <p:nvPr/>
          </p:nvGrpSpPr>
          <p:grpSpPr bwMode="auto">
            <a:xfrm>
              <a:off x="3011868" y="1955416"/>
              <a:ext cx="1681196" cy="1679372"/>
              <a:chOff x="3011868" y="1955416"/>
              <a:chExt cx="1681196" cy="1679372"/>
            </a:xfrm>
          </p:grpSpPr>
          <p:sp>
            <p:nvSpPr>
              <p:cNvPr id="28" name="Oval 27"/>
              <p:cNvSpPr>
                <a:spLocks noChangeAspect="1"/>
              </p:cNvSpPr>
              <p:nvPr/>
            </p:nvSpPr>
            <p:spPr bwMode="auto">
              <a:xfrm>
                <a:off x="3344707" y="1955416"/>
                <a:ext cx="365760" cy="365760"/>
              </a:xfrm>
              <a:prstGeom prst="ellipse">
                <a:avLst/>
              </a:prstGeom>
              <a:solidFill>
                <a:schemeClr val="accent2">
                  <a:alpha val="85000"/>
                </a:scheme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29" name="Oval 28"/>
              <p:cNvSpPr>
                <a:spLocks noChangeAspect="1"/>
              </p:cNvSpPr>
              <p:nvPr/>
            </p:nvSpPr>
            <p:spPr bwMode="auto">
              <a:xfrm>
                <a:off x="4000086" y="2286516"/>
                <a:ext cx="365760" cy="365760"/>
              </a:xfrm>
              <a:prstGeom prst="ellipse">
                <a:avLst/>
              </a:prstGeom>
              <a:solidFill>
                <a:schemeClr val="accent2">
                  <a:alpha val="85000"/>
                </a:scheme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30" name="Oval 29"/>
              <p:cNvSpPr>
                <a:spLocks noChangeAspect="1"/>
              </p:cNvSpPr>
              <p:nvPr/>
            </p:nvSpPr>
            <p:spPr bwMode="auto">
              <a:xfrm>
                <a:off x="4327304" y="1955416"/>
                <a:ext cx="365760" cy="365760"/>
              </a:xfrm>
              <a:prstGeom prst="ellipse">
                <a:avLst/>
              </a:prstGeom>
              <a:solidFill>
                <a:schemeClr val="accent2">
                  <a:alpha val="85000"/>
                </a:scheme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31" name="Oval 30"/>
              <p:cNvSpPr>
                <a:spLocks noChangeAspect="1"/>
              </p:cNvSpPr>
              <p:nvPr/>
            </p:nvSpPr>
            <p:spPr bwMode="auto">
              <a:xfrm>
                <a:off x="3011868" y="3269028"/>
                <a:ext cx="365760" cy="365760"/>
              </a:xfrm>
              <a:prstGeom prst="ellipse">
                <a:avLst/>
              </a:prstGeom>
              <a:solidFill>
                <a:schemeClr val="accent2">
                  <a:alpha val="85000"/>
                </a:scheme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32" name="Oval 31"/>
              <p:cNvSpPr>
                <a:spLocks noChangeAspect="1"/>
              </p:cNvSpPr>
              <p:nvPr/>
            </p:nvSpPr>
            <p:spPr bwMode="auto">
              <a:xfrm>
                <a:off x="4000086" y="3269028"/>
                <a:ext cx="365760" cy="365760"/>
              </a:xfrm>
              <a:prstGeom prst="ellipse">
                <a:avLst/>
              </a:prstGeom>
              <a:solidFill>
                <a:schemeClr val="accent2">
                  <a:alpha val="85000"/>
                </a:scheme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33" name="Oval 32"/>
              <p:cNvSpPr>
                <a:spLocks noChangeAspect="1"/>
              </p:cNvSpPr>
              <p:nvPr/>
            </p:nvSpPr>
            <p:spPr bwMode="auto">
              <a:xfrm>
                <a:off x="4327304" y="2934601"/>
                <a:ext cx="365760" cy="365760"/>
              </a:xfrm>
              <a:prstGeom prst="ellipse">
                <a:avLst/>
              </a:prstGeom>
              <a:solidFill>
                <a:schemeClr val="accent2">
                  <a:alpha val="85000"/>
                </a:scheme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34" name="Oval 33"/>
              <p:cNvSpPr>
                <a:spLocks noChangeAspect="1"/>
              </p:cNvSpPr>
              <p:nvPr/>
            </p:nvSpPr>
            <p:spPr bwMode="auto">
              <a:xfrm>
                <a:off x="3690696" y="2653335"/>
                <a:ext cx="365760" cy="365760"/>
              </a:xfrm>
              <a:prstGeom prst="ellipse">
                <a:avLst/>
              </a:prstGeom>
              <a:solidFill>
                <a:schemeClr val="accent2">
                  <a:alpha val="85000"/>
                </a:scheme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35" name="Oval 34"/>
              <p:cNvSpPr>
                <a:spLocks noChangeAspect="1"/>
              </p:cNvSpPr>
              <p:nvPr/>
            </p:nvSpPr>
            <p:spPr bwMode="auto">
              <a:xfrm>
                <a:off x="3344707" y="2934601"/>
                <a:ext cx="365760" cy="365760"/>
              </a:xfrm>
              <a:prstGeom prst="ellipse">
                <a:avLst/>
              </a:prstGeom>
              <a:solidFill>
                <a:schemeClr val="accent2">
                  <a:alpha val="85000"/>
                </a:scheme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sp>
            <p:nvSpPr>
              <p:cNvPr id="36" name="Oval 3"/>
              <p:cNvSpPr>
                <a:spLocks noChangeAspect="1"/>
              </p:cNvSpPr>
              <p:nvPr/>
            </p:nvSpPr>
            <p:spPr bwMode="auto">
              <a:xfrm>
                <a:off x="3011868" y="2286516"/>
                <a:ext cx="365760" cy="365760"/>
              </a:xfrm>
              <a:prstGeom prst="ellipse">
                <a:avLst/>
              </a:prstGeom>
              <a:solidFill>
                <a:schemeClr val="accent2">
                  <a:alpha val="85000"/>
                </a:schemeClr>
              </a:solidFill>
              <a:ln w="9525" cap="flat" cmpd="sng" algn="ctr">
                <a:noFill/>
                <a:prstDash val="solid"/>
                <a:round/>
                <a:headEnd type="none" w="med" len="med"/>
                <a:tailEnd type="none" w="med" len="med"/>
              </a:ln>
              <a:effectLst/>
              <a:scene3d>
                <a:camera prst="orthographicFront"/>
                <a:lightRig rig="threePt" dir="t"/>
              </a:scene3d>
              <a:sp3d>
                <a:bevelT w="190500" h="190500"/>
              </a:sp3d>
            </p:spPr>
            <p:txBody>
              <a:bodyPr wrap="none"/>
              <a:lstStyle/>
              <a:p>
                <a:pPr>
                  <a:defRPr/>
                </a:pPr>
                <a:endParaRPr lang="en-US" sz="2400">
                  <a:latin typeface="+mn-lt"/>
                  <a:cs typeface="Times New Roman" pitchFamily="18" charset="0"/>
                </a:endParaRPr>
              </a:p>
            </p:txBody>
          </p:sp>
        </p:grpSp>
      </p:grpSp>
      <p:grpSp>
        <p:nvGrpSpPr>
          <p:cNvPr id="67590" name="Group 73"/>
          <p:cNvGrpSpPr>
            <a:grpSpLocks/>
          </p:cNvGrpSpPr>
          <p:nvPr/>
        </p:nvGrpSpPr>
        <p:grpSpPr bwMode="auto">
          <a:xfrm>
            <a:off x="5584825" y="3081338"/>
            <a:ext cx="1314450" cy="1314450"/>
            <a:chOff x="5438087" y="1830061"/>
            <a:chExt cx="1313444" cy="1313444"/>
          </a:xfrm>
        </p:grpSpPr>
        <p:grpSp>
          <p:nvGrpSpPr>
            <p:cNvPr id="67929" name="Group 71"/>
            <p:cNvGrpSpPr>
              <a:grpSpLocks/>
            </p:cNvGrpSpPr>
            <p:nvPr/>
          </p:nvGrpSpPr>
          <p:grpSpPr bwMode="auto">
            <a:xfrm>
              <a:off x="5500569" y="1848146"/>
              <a:ext cx="1188721" cy="1292541"/>
              <a:chOff x="5500569" y="1848146"/>
              <a:chExt cx="1188721" cy="1292541"/>
            </a:xfrm>
          </p:grpSpPr>
          <p:sp>
            <p:nvSpPr>
              <p:cNvPr id="8542" name="Can 48"/>
              <p:cNvSpPr>
                <a:spLocks noChangeArrowheads="1"/>
              </p:cNvSpPr>
              <p:nvPr/>
            </p:nvSpPr>
            <p:spPr bwMode="auto">
              <a:xfrm>
                <a:off x="5499952" y="2075935"/>
                <a:ext cx="271254" cy="1064398"/>
              </a:xfrm>
              <a:prstGeom prst="can">
                <a:avLst>
                  <a:gd name="adj" fmla="val 25003"/>
                </a:avLst>
              </a:prstGeom>
              <a:solidFill>
                <a:schemeClr val="accent2">
                  <a:alpha val="74901"/>
                </a:schemeClr>
              </a:solidFill>
              <a:ln w="9525" algn="ctr">
                <a:noFill/>
                <a:round/>
                <a:headEnd/>
                <a:tailEnd/>
              </a:ln>
            </p:spPr>
            <p:txBody>
              <a:bodyPr wrap="none"/>
              <a:lstStyle/>
              <a:p>
                <a:pPr>
                  <a:defRPr/>
                </a:pPr>
                <a:endParaRPr lang="en-US" sz="2400">
                  <a:latin typeface="+mn-lt"/>
                  <a:cs typeface="Times New Roman" pitchFamily="18" charset="0"/>
                </a:endParaRPr>
              </a:p>
            </p:txBody>
          </p:sp>
          <p:sp>
            <p:nvSpPr>
              <p:cNvPr id="8543" name="Can 49"/>
              <p:cNvSpPr>
                <a:spLocks noChangeArrowheads="1"/>
              </p:cNvSpPr>
              <p:nvPr/>
            </p:nvSpPr>
            <p:spPr bwMode="auto">
              <a:xfrm>
                <a:off x="5739481" y="1847509"/>
                <a:ext cx="271255" cy="1064398"/>
              </a:xfrm>
              <a:prstGeom prst="can">
                <a:avLst>
                  <a:gd name="adj" fmla="val 25003"/>
                </a:avLst>
              </a:prstGeom>
              <a:solidFill>
                <a:schemeClr val="accent2">
                  <a:alpha val="74901"/>
                </a:schemeClr>
              </a:solidFill>
              <a:ln w="9525" algn="ctr">
                <a:noFill/>
                <a:round/>
                <a:headEnd/>
                <a:tailEnd/>
              </a:ln>
            </p:spPr>
            <p:txBody>
              <a:bodyPr wrap="none"/>
              <a:lstStyle/>
              <a:p>
                <a:pPr>
                  <a:defRPr/>
                </a:pPr>
                <a:endParaRPr lang="en-US" sz="2400">
                  <a:latin typeface="+mn-lt"/>
                  <a:cs typeface="Times New Roman" pitchFamily="18" charset="0"/>
                </a:endParaRPr>
              </a:p>
            </p:txBody>
          </p:sp>
          <p:sp>
            <p:nvSpPr>
              <p:cNvPr id="8544" name="Can 50"/>
              <p:cNvSpPr>
                <a:spLocks noChangeArrowheads="1"/>
              </p:cNvSpPr>
              <p:nvPr/>
            </p:nvSpPr>
            <p:spPr bwMode="auto">
              <a:xfrm>
                <a:off x="6418411" y="1847509"/>
                <a:ext cx="271255" cy="1064398"/>
              </a:xfrm>
              <a:prstGeom prst="can">
                <a:avLst>
                  <a:gd name="adj" fmla="val 25003"/>
                </a:avLst>
              </a:prstGeom>
              <a:solidFill>
                <a:schemeClr val="accent2">
                  <a:alpha val="74901"/>
                </a:schemeClr>
              </a:solidFill>
              <a:ln w="9525" algn="ctr">
                <a:noFill/>
                <a:round/>
                <a:headEnd/>
                <a:tailEnd/>
              </a:ln>
            </p:spPr>
            <p:txBody>
              <a:bodyPr wrap="none"/>
              <a:lstStyle/>
              <a:p>
                <a:pPr>
                  <a:defRPr/>
                </a:pPr>
                <a:endParaRPr lang="en-US" sz="2400">
                  <a:latin typeface="+mn-lt"/>
                  <a:cs typeface="Times New Roman" pitchFamily="18" charset="0"/>
                </a:endParaRPr>
              </a:p>
            </p:txBody>
          </p:sp>
          <p:sp>
            <p:nvSpPr>
              <p:cNvPr id="8545" name="Can 51"/>
              <p:cNvSpPr>
                <a:spLocks noChangeArrowheads="1"/>
              </p:cNvSpPr>
              <p:nvPr/>
            </p:nvSpPr>
            <p:spPr bwMode="auto">
              <a:xfrm>
                <a:off x="5952043" y="1950619"/>
                <a:ext cx="269669" cy="1064397"/>
              </a:xfrm>
              <a:prstGeom prst="can">
                <a:avLst>
                  <a:gd name="adj" fmla="val 25003"/>
                </a:avLst>
              </a:prstGeom>
              <a:solidFill>
                <a:schemeClr val="accent2">
                  <a:alpha val="74901"/>
                </a:schemeClr>
              </a:solidFill>
              <a:ln w="9525" algn="ctr">
                <a:noFill/>
                <a:round/>
                <a:headEnd/>
                <a:tailEnd/>
              </a:ln>
            </p:spPr>
            <p:txBody>
              <a:bodyPr wrap="none"/>
              <a:lstStyle/>
              <a:p>
                <a:pPr>
                  <a:defRPr/>
                </a:pPr>
                <a:endParaRPr lang="en-US" sz="2400">
                  <a:latin typeface="+mn-lt"/>
                  <a:cs typeface="Times New Roman" pitchFamily="18" charset="0"/>
                </a:endParaRPr>
              </a:p>
            </p:txBody>
          </p:sp>
          <p:sp>
            <p:nvSpPr>
              <p:cNvPr id="8546" name="Can 52"/>
              <p:cNvSpPr>
                <a:spLocks noChangeArrowheads="1"/>
              </p:cNvSpPr>
              <p:nvPr/>
            </p:nvSpPr>
            <p:spPr bwMode="auto">
              <a:xfrm>
                <a:off x="6177296" y="2075935"/>
                <a:ext cx="271255" cy="1064398"/>
              </a:xfrm>
              <a:prstGeom prst="can">
                <a:avLst>
                  <a:gd name="adj" fmla="val 25003"/>
                </a:avLst>
              </a:prstGeom>
              <a:solidFill>
                <a:schemeClr val="accent2">
                  <a:alpha val="74901"/>
                </a:schemeClr>
              </a:solidFill>
              <a:ln w="9525" algn="ctr">
                <a:noFill/>
                <a:round/>
                <a:headEnd/>
                <a:tailEnd/>
              </a:ln>
            </p:spPr>
            <p:txBody>
              <a:bodyPr wrap="none"/>
              <a:lstStyle/>
              <a:p>
                <a:pPr>
                  <a:defRPr/>
                </a:pPr>
                <a:endParaRPr lang="en-US" sz="2400">
                  <a:latin typeface="+mn-lt"/>
                  <a:cs typeface="Times New Roman" pitchFamily="18" charset="0"/>
                </a:endParaRPr>
              </a:p>
            </p:txBody>
          </p:sp>
        </p:grpSp>
        <p:sp>
          <p:nvSpPr>
            <p:cNvPr id="8535" name="Cube 53"/>
            <p:cNvSpPr>
              <a:spLocks noChangeAspect="1"/>
            </p:cNvSpPr>
            <p:nvPr/>
          </p:nvSpPr>
          <p:spPr bwMode="auto">
            <a:xfrm>
              <a:off x="5438087" y="1830061"/>
              <a:ext cx="1313444" cy="1313444"/>
            </a:xfrm>
            <a:prstGeom prst="cube">
              <a:avLst>
                <a:gd name="adj" fmla="val 25000"/>
              </a:avLst>
            </a:prstGeom>
            <a:solidFill>
              <a:srgbClr val="FF0000">
                <a:alpha val="65097"/>
              </a:srgbClr>
            </a:solidFill>
            <a:ln w="9525" algn="ctr">
              <a:solidFill>
                <a:schemeClr val="tx1"/>
              </a:solidFill>
              <a:round/>
              <a:headEnd/>
              <a:tailEnd/>
            </a:ln>
          </p:spPr>
          <p:txBody>
            <a:bodyPr wrap="none"/>
            <a:lstStyle/>
            <a:p>
              <a:pPr>
                <a:defRPr/>
              </a:pPr>
              <a:endParaRPr lang="en-US" sz="2400">
                <a:latin typeface="+mn-lt"/>
                <a:cs typeface="Times New Roman" pitchFamily="18" charset="0"/>
              </a:endParaRPr>
            </a:p>
          </p:txBody>
        </p:sp>
        <p:grpSp>
          <p:nvGrpSpPr>
            <p:cNvPr id="67931" name="Group 72"/>
            <p:cNvGrpSpPr>
              <a:grpSpLocks/>
            </p:cNvGrpSpPr>
            <p:nvPr/>
          </p:nvGrpSpPr>
          <p:grpSpPr bwMode="auto">
            <a:xfrm>
              <a:off x="5510211" y="1840704"/>
              <a:ext cx="1172053" cy="305801"/>
              <a:chOff x="5512592" y="1840704"/>
              <a:chExt cx="1172053" cy="305801"/>
            </a:xfrm>
          </p:grpSpPr>
          <p:sp>
            <p:nvSpPr>
              <p:cNvPr id="8537" name="Oval 64"/>
              <p:cNvSpPr>
                <a:spLocks noChangeArrowheads="1"/>
              </p:cNvSpPr>
              <p:nvPr/>
            </p:nvSpPr>
            <p:spPr bwMode="auto">
              <a:xfrm>
                <a:off x="5962356" y="1950619"/>
                <a:ext cx="261736" cy="7455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538" name="Oval 67"/>
              <p:cNvSpPr>
                <a:spLocks noChangeArrowheads="1"/>
              </p:cNvSpPr>
              <p:nvPr/>
            </p:nvSpPr>
            <p:spPr bwMode="auto">
              <a:xfrm>
                <a:off x="5749794" y="1841165"/>
                <a:ext cx="263323" cy="74556"/>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539" name="Oval 68"/>
              <p:cNvSpPr>
                <a:spLocks noChangeArrowheads="1"/>
              </p:cNvSpPr>
              <p:nvPr/>
            </p:nvSpPr>
            <p:spPr bwMode="auto">
              <a:xfrm>
                <a:off x="6422379" y="1841165"/>
                <a:ext cx="261736" cy="74556"/>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540" name="Oval 69"/>
              <p:cNvSpPr>
                <a:spLocks noChangeArrowheads="1"/>
              </p:cNvSpPr>
              <p:nvPr/>
            </p:nvSpPr>
            <p:spPr bwMode="auto">
              <a:xfrm>
                <a:off x="6181264" y="2071177"/>
                <a:ext cx="261736" cy="7455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541" name="Oval 70"/>
              <p:cNvSpPr>
                <a:spLocks noChangeArrowheads="1"/>
              </p:cNvSpPr>
              <p:nvPr/>
            </p:nvSpPr>
            <p:spPr bwMode="auto">
              <a:xfrm>
                <a:off x="5511852" y="2069590"/>
                <a:ext cx="261736" cy="74556"/>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grpSp>
      </p:grpSp>
      <p:grpSp>
        <p:nvGrpSpPr>
          <p:cNvPr id="67591" name="Group 88"/>
          <p:cNvGrpSpPr>
            <a:grpSpLocks/>
          </p:cNvGrpSpPr>
          <p:nvPr/>
        </p:nvGrpSpPr>
        <p:grpSpPr bwMode="auto">
          <a:xfrm>
            <a:off x="2316163" y="3081338"/>
            <a:ext cx="1314450" cy="1314450"/>
            <a:chOff x="2470769" y="1841267"/>
            <a:chExt cx="1313444" cy="1313444"/>
          </a:xfrm>
        </p:grpSpPr>
        <p:grpSp>
          <p:nvGrpSpPr>
            <p:cNvPr id="22" name="Group 71"/>
            <p:cNvGrpSpPr/>
            <p:nvPr/>
          </p:nvGrpSpPr>
          <p:grpSpPr>
            <a:xfrm>
              <a:off x="2533251" y="1859352"/>
              <a:ext cx="1188721" cy="1292541"/>
              <a:chOff x="5500569" y="1848146"/>
              <a:chExt cx="1188721" cy="1292541"/>
            </a:xfrm>
            <a:solidFill>
              <a:srgbClr val="FF0000">
                <a:alpha val="85000"/>
              </a:srgbClr>
            </a:solidFill>
          </p:grpSpPr>
          <p:sp>
            <p:nvSpPr>
              <p:cNvPr id="84" name="Can 83"/>
              <p:cNvSpPr/>
              <p:nvPr/>
            </p:nvSpPr>
            <p:spPr bwMode="auto">
              <a:xfrm>
                <a:off x="5500569" y="2076823"/>
                <a:ext cx="270861" cy="1063864"/>
              </a:xfrm>
              <a:prstGeom prst="can">
                <a:avLst/>
              </a:prstGeom>
              <a:grpFill/>
              <a:ln w="9525" cap="flat" cmpd="sng" algn="ctr">
                <a:noFill/>
                <a:prstDash val="solid"/>
                <a:round/>
                <a:headEnd type="none" w="med" len="med"/>
                <a:tailEnd type="none" w="med" len="med"/>
              </a:ln>
              <a:effectLst/>
            </p:spPr>
            <p:txBody>
              <a:bodyPr wrap="none"/>
              <a:lstStyle/>
              <a:p>
                <a:pPr>
                  <a:defRPr/>
                </a:pPr>
                <a:endParaRPr lang="en-US" sz="2400">
                  <a:latin typeface="+mn-lt"/>
                  <a:cs typeface="Times New Roman" pitchFamily="18" charset="0"/>
                </a:endParaRPr>
              </a:p>
            </p:txBody>
          </p:sp>
          <p:sp>
            <p:nvSpPr>
              <p:cNvPr id="85" name="Can 84"/>
              <p:cNvSpPr/>
              <p:nvPr/>
            </p:nvSpPr>
            <p:spPr bwMode="auto">
              <a:xfrm>
                <a:off x="5740135" y="1848146"/>
                <a:ext cx="270861" cy="1063864"/>
              </a:xfrm>
              <a:prstGeom prst="can">
                <a:avLst/>
              </a:prstGeom>
              <a:grpFill/>
              <a:ln w="9525" cap="flat" cmpd="sng" algn="ctr">
                <a:noFill/>
                <a:prstDash val="solid"/>
                <a:round/>
                <a:headEnd type="none" w="med" len="med"/>
                <a:tailEnd type="none" w="med" len="med"/>
              </a:ln>
              <a:effectLst/>
            </p:spPr>
            <p:txBody>
              <a:bodyPr wrap="none"/>
              <a:lstStyle/>
              <a:p>
                <a:pPr>
                  <a:defRPr/>
                </a:pPr>
                <a:endParaRPr lang="en-US" sz="2400">
                  <a:latin typeface="+mn-lt"/>
                  <a:cs typeface="Times New Roman" pitchFamily="18" charset="0"/>
                </a:endParaRPr>
              </a:p>
            </p:txBody>
          </p:sp>
          <p:sp>
            <p:nvSpPr>
              <p:cNvPr id="86" name="Can 85"/>
              <p:cNvSpPr/>
              <p:nvPr/>
            </p:nvSpPr>
            <p:spPr bwMode="auto">
              <a:xfrm>
                <a:off x="6418429" y="1848146"/>
                <a:ext cx="270861" cy="1063864"/>
              </a:xfrm>
              <a:prstGeom prst="can">
                <a:avLst/>
              </a:prstGeom>
              <a:grpFill/>
              <a:ln w="9525" cap="flat" cmpd="sng" algn="ctr">
                <a:noFill/>
                <a:prstDash val="solid"/>
                <a:round/>
                <a:headEnd type="none" w="med" len="med"/>
                <a:tailEnd type="none" w="med" len="med"/>
              </a:ln>
              <a:effectLst/>
            </p:spPr>
            <p:txBody>
              <a:bodyPr wrap="none"/>
              <a:lstStyle/>
              <a:p>
                <a:pPr>
                  <a:defRPr/>
                </a:pPr>
                <a:endParaRPr lang="en-US" sz="2400">
                  <a:latin typeface="+mn-lt"/>
                  <a:cs typeface="Times New Roman" pitchFamily="18" charset="0"/>
                </a:endParaRPr>
              </a:p>
            </p:txBody>
          </p:sp>
          <p:sp>
            <p:nvSpPr>
              <p:cNvPr id="87" name="Can 86"/>
              <p:cNvSpPr/>
              <p:nvPr/>
            </p:nvSpPr>
            <p:spPr bwMode="auto">
              <a:xfrm>
                <a:off x="5951654" y="1951079"/>
                <a:ext cx="270861" cy="1063864"/>
              </a:xfrm>
              <a:prstGeom prst="can">
                <a:avLst/>
              </a:prstGeom>
              <a:grpFill/>
              <a:ln w="9525" cap="flat" cmpd="sng" algn="ctr">
                <a:noFill/>
                <a:prstDash val="solid"/>
                <a:round/>
                <a:headEnd type="none" w="med" len="med"/>
                <a:tailEnd type="none" w="med" len="med"/>
              </a:ln>
              <a:effectLst/>
            </p:spPr>
            <p:txBody>
              <a:bodyPr wrap="none"/>
              <a:lstStyle/>
              <a:p>
                <a:pPr>
                  <a:defRPr/>
                </a:pPr>
                <a:endParaRPr lang="en-US" sz="2400">
                  <a:latin typeface="+mn-lt"/>
                  <a:cs typeface="Times New Roman" pitchFamily="18" charset="0"/>
                </a:endParaRPr>
              </a:p>
            </p:txBody>
          </p:sp>
          <p:sp>
            <p:nvSpPr>
              <p:cNvPr id="88" name="Can 87"/>
              <p:cNvSpPr/>
              <p:nvPr/>
            </p:nvSpPr>
            <p:spPr bwMode="auto">
              <a:xfrm>
                <a:off x="6177144" y="2076823"/>
                <a:ext cx="270861" cy="1063864"/>
              </a:xfrm>
              <a:prstGeom prst="can">
                <a:avLst/>
              </a:prstGeom>
              <a:grpFill/>
              <a:ln w="9525" cap="flat" cmpd="sng" algn="ctr">
                <a:noFill/>
                <a:prstDash val="solid"/>
                <a:round/>
                <a:headEnd type="none" w="med" len="med"/>
                <a:tailEnd type="none" w="med" len="med"/>
              </a:ln>
              <a:effectLst/>
            </p:spPr>
            <p:txBody>
              <a:bodyPr wrap="none"/>
              <a:lstStyle/>
              <a:p>
                <a:pPr>
                  <a:defRPr/>
                </a:pPr>
                <a:endParaRPr lang="en-US" sz="2400">
                  <a:latin typeface="+mn-lt"/>
                  <a:cs typeface="Times New Roman" pitchFamily="18" charset="0"/>
                </a:endParaRPr>
              </a:p>
            </p:txBody>
          </p:sp>
        </p:grpSp>
        <p:sp>
          <p:nvSpPr>
            <p:cNvPr id="8527" name="Cube 76"/>
            <p:cNvSpPr>
              <a:spLocks noChangeAspect="1"/>
            </p:cNvSpPr>
            <p:nvPr/>
          </p:nvSpPr>
          <p:spPr bwMode="auto">
            <a:xfrm>
              <a:off x="2470769" y="1841267"/>
              <a:ext cx="1313444" cy="1313444"/>
            </a:xfrm>
            <a:prstGeom prst="cube">
              <a:avLst>
                <a:gd name="adj" fmla="val 25000"/>
              </a:avLst>
            </a:prstGeom>
            <a:solidFill>
              <a:schemeClr val="accent2">
                <a:alpha val="65097"/>
              </a:schemeClr>
            </a:solidFill>
            <a:ln w="9525" algn="ctr">
              <a:solidFill>
                <a:schemeClr val="tx1"/>
              </a:solidFill>
              <a:round/>
              <a:headEnd/>
              <a:tailEnd/>
            </a:ln>
          </p:spPr>
          <p:txBody>
            <a:bodyPr wrap="none"/>
            <a:lstStyle/>
            <a:p>
              <a:pPr>
                <a:defRPr/>
              </a:pPr>
              <a:endParaRPr lang="en-US" sz="2400">
                <a:latin typeface="+mn-lt"/>
                <a:cs typeface="Times New Roman" pitchFamily="18" charset="0"/>
              </a:endParaRPr>
            </a:p>
          </p:txBody>
        </p:sp>
        <p:grpSp>
          <p:nvGrpSpPr>
            <p:cNvPr id="67923" name="Group 72"/>
            <p:cNvGrpSpPr>
              <a:grpSpLocks/>
            </p:cNvGrpSpPr>
            <p:nvPr/>
          </p:nvGrpSpPr>
          <p:grpSpPr bwMode="auto">
            <a:xfrm>
              <a:off x="2540044" y="1851910"/>
              <a:ext cx="1172053" cy="305801"/>
              <a:chOff x="5512592" y="1840704"/>
              <a:chExt cx="1172053" cy="305801"/>
            </a:xfrm>
          </p:grpSpPr>
          <p:sp>
            <p:nvSpPr>
              <p:cNvPr id="8529" name="Oval 78"/>
              <p:cNvSpPr>
                <a:spLocks noChangeArrowheads="1"/>
              </p:cNvSpPr>
              <p:nvPr/>
            </p:nvSpPr>
            <p:spPr bwMode="auto">
              <a:xfrm>
                <a:off x="5963618" y="1950619"/>
                <a:ext cx="261736" cy="7455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530" name="Oval 79"/>
              <p:cNvSpPr>
                <a:spLocks noChangeArrowheads="1"/>
              </p:cNvSpPr>
              <p:nvPr/>
            </p:nvSpPr>
            <p:spPr bwMode="auto">
              <a:xfrm>
                <a:off x="5751056" y="1841165"/>
                <a:ext cx="263323" cy="74556"/>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531" name="Oval 80"/>
              <p:cNvSpPr>
                <a:spLocks noChangeArrowheads="1"/>
              </p:cNvSpPr>
              <p:nvPr/>
            </p:nvSpPr>
            <p:spPr bwMode="auto">
              <a:xfrm>
                <a:off x="6423641" y="1841165"/>
                <a:ext cx="261736" cy="74556"/>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532" name="Oval 81"/>
              <p:cNvSpPr>
                <a:spLocks noChangeArrowheads="1"/>
              </p:cNvSpPr>
              <p:nvPr/>
            </p:nvSpPr>
            <p:spPr bwMode="auto">
              <a:xfrm>
                <a:off x="6182526" y="2071177"/>
                <a:ext cx="261736" cy="7455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533" name="Oval 82"/>
              <p:cNvSpPr>
                <a:spLocks noChangeArrowheads="1"/>
              </p:cNvSpPr>
              <p:nvPr/>
            </p:nvSpPr>
            <p:spPr bwMode="auto">
              <a:xfrm>
                <a:off x="5513114" y="2069590"/>
                <a:ext cx="261736" cy="74556"/>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grpSp>
      </p:grpSp>
      <p:grpSp>
        <p:nvGrpSpPr>
          <p:cNvPr id="67592" name="Group 499"/>
          <p:cNvGrpSpPr>
            <a:grpSpLocks/>
          </p:cNvGrpSpPr>
          <p:nvPr/>
        </p:nvGrpSpPr>
        <p:grpSpPr bwMode="auto">
          <a:xfrm>
            <a:off x="3248025" y="3952875"/>
            <a:ext cx="2043113" cy="2203450"/>
            <a:chOff x="3248025" y="3000372"/>
            <a:chExt cx="2043112" cy="2202659"/>
          </a:xfrm>
        </p:grpSpPr>
        <p:cxnSp>
          <p:nvCxnSpPr>
            <p:cNvPr id="67724" name="Straight Connector 483"/>
            <p:cNvCxnSpPr>
              <a:cxnSpLocks noChangeShapeType="1"/>
            </p:cNvCxnSpPr>
            <p:nvPr/>
          </p:nvCxnSpPr>
          <p:spPr bwMode="auto">
            <a:xfrm rot="5400000">
              <a:off x="2752725" y="3705226"/>
              <a:ext cx="1976438" cy="98583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7725" name="Straight Connector 485"/>
            <p:cNvCxnSpPr>
              <a:cxnSpLocks noChangeShapeType="1"/>
            </p:cNvCxnSpPr>
            <p:nvPr/>
          </p:nvCxnSpPr>
          <p:spPr bwMode="auto">
            <a:xfrm rot="16200000" flipH="1">
              <a:off x="3880247" y="3801665"/>
              <a:ext cx="1993106" cy="809626"/>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7726" name="Straight Connector 487"/>
            <p:cNvCxnSpPr>
              <a:cxnSpLocks noChangeShapeType="1"/>
            </p:cNvCxnSpPr>
            <p:nvPr/>
          </p:nvCxnSpPr>
          <p:spPr bwMode="auto">
            <a:xfrm rot="16200000" flipH="1">
              <a:off x="4360068" y="3109911"/>
              <a:ext cx="1040608" cy="821531"/>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67727" name="Straight Connector 489"/>
            <p:cNvCxnSpPr>
              <a:cxnSpLocks noChangeShapeType="1"/>
            </p:cNvCxnSpPr>
            <p:nvPr/>
          </p:nvCxnSpPr>
          <p:spPr bwMode="auto">
            <a:xfrm rot="5400000">
              <a:off x="3227783" y="3020615"/>
              <a:ext cx="1028705" cy="98822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8333" name="Rectangle 110"/>
            <p:cNvSpPr>
              <a:spLocks noChangeArrowheads="1"/>
            </p:cNvSpPr>
            <p:nvPr/>
          </p:nvSpPr>
          <p:spPr bwMode="auto">
            <a:xfrm>
              <a:off x="4237038" y="3000372"/>
              <a:ext cx="231775" cy="206301"/>
            </a:xfrm>
            <a:prstGeom prst="rect">
              <a:avLst/>
            </a:prstGeom>
            <a:solidFill>
              <a:schemeClr val="bg2">
                <a:alpha val="59999"/>
              </a:schemeClr>
            </a:solidFill>
            <a:ln w="25400" algn="ctr">
              <a:solidFill>
                <a:schemeClr val="tx1"/>
              </a:solidFill>
              <a:round/>
              <a:headEnd/>
              <a:tailEnd/>
            </a:ln>
          </p:spPr>
          <p:txBody>
            <a:bodyPr wrap="none"/>
            <a:lstStyle/>
            <a:p>
              <a:pPr>
                <a:defRPr/>
              </a:pPr>
              <a:endParaRPr lang="en-US" sz="2400">
                <a:latin typeface="+mn-lt"/>
                <a:cs typeface="Times New Roman" pitchFamily="18" charset="0"/>
              </a:endParaRPr>
            </a:p>
          </p:txBody>
        </p:sp>
        <p:sp>
          <p:nvSpPr>
            <p:cNvPr id="482" name="Rectangle 481"/>
            <p:cNvSpPr/>
            <p:nvPr/>
          </p:nvSpPr>
          <p:spPr bwMode="auto">
            <a:xfrm>
              <a:off x="3248025" y="4028703"/>
              <a:ext cx="2038349" cy="1171154"/>
            </a:xfrm>
            <a:prstGeom prst="rect">
              <a:avLst/>
            </a:prstGeom>
            <a:solidFill>
              <a:schemeClr val="bg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wrap="none"/>
            <a:lstStyle/>
            <a:p>
              <a:pPr>
                <a:defRPr/>
              </a:pPr>
              <a:endParaRPr lang="en-US" sz="2400">
                <a:latin typeface="+mn-lt"/>
                <a:cs typeface="Times New Roman" pitchFamily="18" charset="0"/>
              </a:endParaRPr>
            </a:p>
          </p:txBody>
        </p:sp>
        <p:grpSp>
          <p:nvGrpSpPr>
            <p:cNvPr id="67730" name="Group 480"/>
            <p:cNvGrpSpPr>
              <a:grpSpLocks/>
            </p:cNvGrpSpPr>
            <p:nvPr/>
          </p:nvGrpSpPr>
          <p:grpSpPr bwMode="auto">
            <a:xfrm>
              <a:off x="3283971" y="4147740"/>
              <a:ext cx="1914388" cy="954365"/>
              <a:chOff x="2902971" y="3738165"/>
              <a:chExt cx="1914388" cy="954365"/>
            </a:xfrm>
          </p:grpSpPr>
          <p:grpSp>
            <p:nvGrpSpPr>
              <p:cNvPr id="67731" name="Group 478"/>
              <p:cNvGrpSpPr>
                <a:grpSpLocks/>
              </p:cNvGrpSpPr>
              <p:nvPr/>
            </p:nvGrpSpPr>
            <p:grpSpPr bwMode="auto">
              <a:xfrm>
                <a:off x="4464919" y="3739905"/>
                <a:ext cx="351608" cy="849615"/>
                <a:chOff x="4464919" y="3739905"/>
                <a:chExt cx="351608" cy="849615"/>
              </a:xfrm>
            </p:grpSpPr>
            <p:grpSp>
              <p:nvGrpSpPr>
                <p:cNvPr id="27" name="Group 458"/>
                <p:cNvGrpSpPr/>
                <p:nvPr/>
              </p:nvGrpSpPr>
              <p:grpSpPr>
                <a:xfrm>
                  <a:off x="4464919" y="4069905"/>
                  <a:ext cx="76808" cy="519615"/>
                  <a:chOff x="4472119" y="4170705"/>
                  <a:chExt cx="76808" cy="519615"/>
                </a:xfrm>
                <a:solidFill>
                  <a:schemeClr val="accent2">
                    <a:lumMod val="50000"/>
                  </a:schemeClr>
                </a:solidFill>
              </p:grpSpPr>
              <p:sp>
                <p:nvSpPr>
                  <p:cNvPr id="449" name="Oval 44"/>
                  <p:cNvSpPr>
                    <a:spLocks noChangeAspect="1"/>
                  </p:cNvSpPr>
                  <p:nvPr/>
                </p:nvSpPr>
                <p:spPr bwMode="auto">
                  <a:xfrm>
                    <a:off x="4472119" y="41707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sp>
                <p:nvSpPr>
                  <p:cNvPr id="452" name="Oval 44"/>
                  <p:cNvSpPr>
                    <a:spLocks noChangeAspect="1"/>
                  </p:cNvSpPr>
                  <p:nvPr/>
                </p:nvSpPr>
                <p:spPr bwMode="auto">
                  <a:xfrm>
                    <a:off x="4472119" y="42814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sp>
                <p:nvSpPr>
                  <p:cNvPr id="453" name="Oval 44"/>
                  <p:cNvSpPr>
                    <a:spLocks noChangeAspect="1"/>
                  </p:cNvSpPr>
                  <p:nvPr/>
                </p:nvSpPr>
                <p:spPr bwMode="auto">
                  <a:xfrm>
                    <a:off x="4472119" y="43921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sp>
                <p:nvSpPr>
                  <p:cNvPr id="457" name="Oval 44"/>
                  <p:cNvSpPr>
                    <a:spLocks noChangeAspect="1"/>
                  </p:cNvSpPr>
                  <p:nvPr/>
                </p:nvSpPr>
                <p:spPr bwMode="auto">
                  <a:xfrm>
                    <a:off x="4472119" y="46135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sp>
                <p:nvSpPr>
                  <p:cNvPr id="458" name="Oval 44"/>
                  <p:cNvSpPr>
                    <a:spLocks noChangeAspect="1"/>
                  </p:cNvSpPr>
                  <p:nvPr/>
                </p:nvSpPr>
                <p:spPr bwMode="auto">
                  <a:xfrm>
                    <a:off x="4472119" y="45028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grpSp>
            <p:grpSp>
              <p:nvGrpSpPr>
                <p:cNvPr id="66976" name="Group 460"/>
                <p:cNvGrpSpPr/>
                <p:nvPr/>
              </p:nvGrpSpPr>
              <p:grpSpPr>
                <a:xfrm>
                  <a:off x="4556119" y="3952305"/>
                  <a:ext cx="76808" cy="519615"/>
                  <a:chOff x="4472119" y="4170705"/>
                  <a:chExt cx="76808" cy="519615"/>
                </a:xfrm>
                <a:solidFill>
                  <a:schemeClr val="accent2">
                    <a:lumMod val="50000"/>
                  </a:schemeClr>
                </a:solidFill>
              </p:grpSpPr>
              <p:sp>
                <p:nvSpPr>
                  <p:cNvPr id="462" name="Oval 44"/>
                  <p:cNvSpPr>
                    <a:spLocks noChangeAspect="1"/>
                  </p:cNvSpPr>
                  <p:nvPr/>
                </p:nvSpPr>
                <p:spPr bwMode="auto">
                  <a:xfrm>
                    <a:off x="4472119" y="41707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sp>
                <p:nvSpPr>
                  <p:cNvPr id="463" name="Oval 44"/>
                  <p:cNvSpPr>
                    <a:spLocks noChangeAspect="1"/>
                  </p:cNvSpPr>
                  <p:nvPr/>
                </p:nvSpPr>
                <p:spPr bwMode="auto">
                  <a:xfrm>
                    <a:off x="4472119" y="42814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sp>
                <p:nvSpPr>
                  <p:cNvPr id="464" name="Oval 44"/>
                  <p:cNvSpPr>
                    <a:spLocks noChangeAspect="1"/>
                  </p:cNvSpPr>
                  <p:nvPr/>
                </p:nvSpPr>
                <p:spPr bwMode="auto">
                  <a:xfrm>
                    <a:off x="4472119" y="43921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sp>
                <p:nvSpPr>
                  <p:cNvPr id="465" name="Oval 44"/>
                  <p:cNvSpPr>
                    <a:spLocks noChangeAspect="1"/>
                  </p:cNvSpPr>
                  <p:nvPr/>
                </p:nvSpPr>
                <p:spPr bwMode="auto">
                  <a:xfrm>
                    <a:off x="4472119" y="46135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sp>
                <p:nvSpPr>
                  <p:cNvPr id="466" name="Oval 44"/>
                  <p:cNvSpPr>
                    <a:spLocks noChangeAspect="1"/>
                  </p:cNvSpPr>
                  <p:nvPr/>
                </p:nvSpPr>
                <p:spPr bwMode="auto">
                  <a:xfrm>
                    <a:off x="4472119" y="45028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grpSp>
            <p:grpSp>
              <p:nvGrpSpPr>
                <p:cNvPr id="66977" name="Group 466"/>
                <p:cNvGrpSpPr/>
                <p:nvPr/>
              </p:nvGrpSpPr>
              <p:grpSpPr>
                <a:xfrm>
                  <a:off x="4649719" y="3847905"/>
                  <a:ext cx="76808" cy="519615"/>
                  <a:chOff x="4472119" y="4170705"/>
                  <a:chExt cx="76808" cy="519615"/>
                </a:xfrm>
                <a:solidFill>
                  <a:schemeClr val="accent2">
                    <a:lumMod val="50000"/>
                  </a:schemeClr>
                </a:solidFill>
              </p:grpSpPr>
              <p:sp>
                <p:nvSpPr>
                  <p:cNvPr id="468" name="Oval 44"/>
                  <p:cNvSpPr>
                    <a:spLocks noChangeAspect="1"/>
                  </p:cNvSpPr>
                  <p:nvPr/>
                </p:nvSpPr>
                <p:spPr bwMode="auto">
                  <a:xfrm>
                    <a:off x="4472119" y="41707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sp>
                <p:nvSpPr>
                  <p:cNvPr id="469" name="Oval 44"/>
                  <p:cNvSpPr>
                    <a:spLocks noChangeAspect="1"/>
                  </p:cNvSpPr>
                  <p:nvPr/>
                </p:nvSpPr>
                <p:spPr bwMode="auto">
                  <a:xfrm>
                    <a:off x="4472119" y="42814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sp>
                <p:nvSpPr>
                  <p:cNvPr id="470" name="Oval 44"/>
                  <p:cNvSpPr>
                    <a:spLocks noChangeAspect="1"/>
                  </p:cNvSpPr>
                  <p:nvPr/>
                </p:nvSpPr>
                <p:spPr bwMode="auto">
                  <a:xfrm>
                    <a:off x="4472119" y="43921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sp>
                <p:nvSpPr>
                  <p:cNvPr id="471" name="Oval 44"/>
                  <p:cNvSpPr>
                    <a:spLocks noChangeAspect="1"/>
                  </p:cNvSpPr>
                  <p:nvPr/>
                </p:nvSpPr>
                <p:spPr bwMode="auto">
                  <a:xfrm>
                    <a:off x="4472119" y="46135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sp>
                <p:nvSpPr>
                  <p:cNvPr id="472" name="Oval 44"/>
                  <p:cNvSpPr>
                    <a:spLocks noChangeAspect="1"/>
                  </p:cNvSpPr>
                  <p:nvPr/>
                </p:nvSpPr>
                <p:spPr bwMode="auto">
                  <a:xfrm>
                    <a:off x="4472119" y="45028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grpSp>
            <p:grpSp>
              <p:nvGrpSpPr>
                <p:cNvPr id="66978" name="Group 472"/>
                <p:cNvGrpSpPr/>
                <p:nvPr/>
              </p:nvGrpSpPr>
              <p:grpSpPr>
                <a:xfrm>
                  <a:off x="4739719" y="3739905"/>
                  <a:ext cx="76808" cy="519615"/>
                  <a:chOff x="4472119" y="4170705"/>
                  <a:chExt cx="76808" cy="519615"/>
                </a:xfrm>
                <a:solidFill>
                  <a:schemeClr val="accent2">
                    <a:lumMod val="50000"/>
                  </a:schemeClr>
                </a:solidFill>
              </p:grpSpPr>
              <p:sp>
                <p:nvSpPr>
                  <p:cNvPr id="474" name="Oval 44"/>
                  <p:cNvSpPr>
                    <a:spLocks noChangeAspect="1"/>
                  </p:cNvSpPr>
                  <p:nvPr/>
                </p:nvSpPr>
                <p:spPr bwMode="auto">
                  <a:xfrm>
                    <a:off x="4472119" y="41707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sp>
                <p:nvSpPr>
                  <p:cNvPr id="475" name="Oval 44"/>
                  <p:cNvSpPr>
                    <a:spLocks noChangeAspect="1"/>
                  </p:cNvSpPr>
                  <p:nvPr/>
                </p:nvSpPr>
                <p:spPr bwMode="auto">
                  <a:xfrm>
                    <a:off x="4472119" y="42814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sp>
                <p:nvSpPr>
                  <p:cNvPr id="476" name="Oval 44"/>
                  <p:cNvSpPr>
                    <a:spLocks noChangeAspect="1"/>
                  </p:cNvSpPr>
                  <p:nvPr/>
                </p:nvSpPr>
                <p:spPr bwMode="auto">
                  <a:xfrm>
                    <a:off x="4472119" y="43921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sp>
                <p:nvSpPr>
                  <p:cNvPr id="477" name="Oval 44"/>
                  <p:cNvSpPr>
                    <a:spLocks noChangeAspect="1"/>
                  </p:cNvSpPr>
                  <p:nvPr/>
                </p:nvSpPr>
                <p:spPr bwMode="auto">
                  <a:xfrm>
                    <a:off x="4472119" y="46135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sp>
                <p:nvSpPr>
                  <p:cNvPr id="478" name="Oval 44"/>
                  <p:cNvSpPr>
                    <a:spLocks noChangeAspect="1"/>
                  </p:cNvSpPr>
                  <p:nvPr/>
                </p:nvSpPr>
                <p:spPr bwMode="auto">
                  <a:xfrm>
                    <a:off x="4472119" y="4502805"/>
                    <a:ext cx="76808" cy="76815"/>
                  </a:xfrm>
                  <a:prstGeom prst="ellipse">
                    <a:avLst/>
                  </a:prstGeom>
                  <a:grpFill/>
                  <a:ln w="25400" algn="ctr">
                    <a:solidFill>
                      <a:schemeClr val="accent2">
                        <a:lumMod val="50000"/>
                      </a:schemeClr>
                    </a:solidFill>
                    <a:round/>
                    <a:headEnd/>
                    <a:tailEnd/>
                  </a:ln>
                </p:spPr>
                <p:txBody>
                  <a:bodyPr wrap="none"/>
                  <a:lstStyle/>
                  <a:p>
                    <a:pPr>
                      <a:defRPr/>
                    </a:pPr>
                    <a:endParaRPr lang="en-US" sz="2400">
                      <a:latin typeface="+mn-lt"/>
                      <a:cs typeface="Times New Roman" pitchFamily="18" charset="0"/>
                    </a:endParaRPr>
                  </a:p>
                </p:txBody>
              </p:sp>
            </p:grpSp>
          </p:grpSp>
          <p:grpSp>
            <p:nvGrpSpPr>
              <p:cNvPr id="67732" name="Group 89"/>
              <p:cNvGrpSpPr>
                <a:grpSpLocks noChangeAspect="1"/>
              </p:cNvGrpSpPr>
              <p:nvPr/>
            </p:nvGrpSpPr>
            <p:grpSpPr bwMode="auto">
              <a:xfrm>
                <a:off x="2902971" y="4615715"/>
                <a:ext cx="1547678" cy="76815"/>
                <a:chOff x="1320288" y="5488470"/>
                <a:chExt cx="5527478" cy="274340"/>
              </a:xfrm>
            </p:grpSpPr>
            <p:sp>
              <p:nvSpPr>
                <p:cNvPr id="8502" name="Oval 90"/>
                <p:cNvSpPr>
                  <a:spLocks noChangeAspect="1"/>
                </p:cNvSpPr>
                <p:nvPr/>
              </p:nvSpPr>
              <p:spPr bwMode="auto">
                <a:xfrm>
                  <a:off x="1322313" y="5488488"/>
                  <a:ext cx="272145"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503" name="Oval 44"/>
                <p:cNvSpPr>
                  <a:spLocks noChangeAspect="1"/>
                </p:cNvSpPr>
                <p:nvPr/>
              </p:nvSpPr>
              <p:spPr bwMode="auto">
                <a:xfrm>
                  <a:off x="2427902" y="5488488"/>
                  <a:ext cx="272145"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504" name="Oval 45"/>
                <p:cNvSpPr>
                  <a:spLocks noChangeAspect="1"/>
                </p:cNvSpPr>
                <p:nvPr/>
              </p:nvSpPr>
              <p:spPr bwMode="auto">
                <a:xfrm>
                  <a:off x="2150089" y="5488488"/>
                  <a:ext cx="277813"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505" name="Oval 46"/>
                <p:cNvSpPr>
                  <a:spLocks noChangeAspect="1"/>
                </p:cNvSpPr>
                <p:nvPr/>
              </p:nvSpPr>
              <p:spPr bwMode="auto">
                <a:xfrm>
                  <a:off x="1877943" y="5488488"/>
                  <a:ext cx="272145"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506" name="Oval 47"/>
                <p:cNvSpPr>
                  <a:spLocks noChangeAspect="1"/>
                </p:cNvSpPr>
                <p:nvPr/>
              </p:nvSpPr>
              <p:spPr bwMode="auto">
                <a:xfrm>
                  <a:off x="1600126" y="5488488"/>
                  <a:ext cx="272145"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507" name="Oval 95"/>
                <p:cNvSpPr>
                  <a:spLocks noChangeAspect="1"/>
                </p:cNvSpPr>
                <p:nvPr/>
              </p:nvSpPr>
              <p:spPr bwMode="auto">
                <a:xfrm>
                  <a:off x="2705719" y="5488488"/>
                  <a:ext cx="272145"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508" name="Oval 44"/>
                <p:cNvSpPr>
                  <a:spLocks noChangeAspect="1"/>
                </p:cNvSpPr>
                <p:nvPr/>
              </p:nvSpPr>
              <p:spPr bwMode="auto">
                <a:xfrm>
                  <a:off x="3811308" y="5488488"/>
                  <a:ext cx="272145"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509" name="Oval 45"/>
                <p:cNvSpPr>
                  <a:spLocks noChangeAspect="1"/>
                </p:cNvSpPr>
                <p:nvPr/>
              </p:nvSpPr>
              <p:spPr bwMode="auto">
                <a:xfrm>
                  <a:off x="3533495" y="5488488"/>
                  <a:ext cx="277813"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510" name="Oval 46"/>
                <p:cNvSpPr>
                  <a:spLocks noChangeAspect="1"/>
                </p:cNvSpPr>
                <p:nvPr/>
              </p:nvSpPr>
              <p:spPr bwMode="auto">
                <a:xfrm>
                  <a:off x="3255678" y="5488488"/>
                  <a:ext cx="277817"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511" name="Oval 47"/>
                <p:cNvSpPr>
                  <a:spLocks noChangeAspect="1"/>
                </p:cNvSpPr>
                <p:nvPr/>
              </p:nvSpPr>
              <p:spPr bwMode="auto">
                <a:xfrm>
                  <a:off x="2983533" y="5488488"/>
                  <a:ext cx="272145"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512" name="Oval 100"/>
                <p:cNvSpPr>
                  <a:spLocks noChangeAspect="1"/>
                </p:cNvSpPr>
                <p:nvPr/>
              </p:nvSpPr>
              <p:spPr bwMode="auto">
                <a:xfrm>
                  <a:off x="4089125" y="5488488"/>
                  <a:ext cx="272145"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513" name="Oval 44"/>
                <p:cNvSpPr>
                  <a:spLocks noChangeAspect="1"/>
                </p:cNvSpPr>
                <p:nvPr/>
              </p:nvSpPr>
              <p:spPr bwMode="auto">
                <a:xfrm>
                  <a:off x="5194714" y="5488488"/>
                  <a:ext cx="272145"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514" name="Oval 45"/>
                <p:cNvSpPr>
                  <a:spLocks noChangeAspect="1"/>
                </p:cNvSpPr>
                <p:nvPr/>
              </p:nvSpPr>
              <p:spPr bwMode="auto">
                <a:xfrm>
                  <a:off x="4916901" y="5488488"/>
                  <a:ext cx="272145"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515" name="Oval 46"/>
                <p:cNvSpPr>
                  <a:spLocks noChangeAspect="1"/>
                </p:cNvSpPr>
                <p:nvPr/>
              </p:nvSpPr>
              <p:spPr bwMode="auto">
                <a:xfrm>
                  <a:off x="4639084" y="5488488"/>
                  <a:ext cx="277817"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516" name="Oval 47"/>
                <p:cNvSpPr>
                  <a:spLocks noChangeAspect="1"/>
                </p:cNvSpPr>
                <p:nvPr/>
              </p:nvSpPr>
              <p:spPr bwMode="auto">
                <a:xfrm>
                  <a:off x="4361271" y="5488488"/>
                  <a:ext cx="277813"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517" name="Oval 105"/>
                <p:cNvSpPr>
                  <a:spLocks noChangeAspect="1"/>
                </p:cNvSpPr>
                <p:nvPr/>
              </p:nvSpPr>
              <p:spPr bwMode="auto">
                <a:xfrm>
                  <a:off x="5472531" y="5488488"/>
                  <a:ext cx="272145"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518" name="Oval 44"/>
                <p:cNvSpPr>
                  <a:spLocks noChangeAspect="1"/>
                </p:cNvSpPr>
                <p:nvPr/>
              </p:nvSpPr>
              <p:spPr bwMode="auto">
                <a:xfrm>
                  <a:off x="6578121" y="5488488"/>
                  <a:ext cx="272145"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519" name="Oval 45"/>
                <p:cNvSpPr>
                  <a:spLocks noChangeAspect="1"/>
                </p:cNvSpPr>
                <p:nvPr/>
              </p:nvSpPr>
              <p:spPr bwMode="auto">
                <a:xfrm>
                  <a:off x="6300307" y="5488488"/>
                  <a:ext cx="272145"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520" name="Oval 46"/>
                <p:cNvSpPr>
                  <a:spLocks noChangeAspect="1"/>
                </p:cNvSpPr>
                <p:nvPr/>
              </p:nvSpPr>
              <p:spPr bwMode="auto">
                <a:xfrm>
                  <a:off x="6022490" y="5488488"/>
                  <a:ext cx="272145"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521" name="Oval 47"/>
                <p:cNvSpPr>
                  <a:spLocks noChangeAspect="1"/>
                </p:cNvSpPr>
                <p:nvPr/>
              </p:nvSpPr>
              <p:spPr bwMode="auto">
                <a:xfrm>
                  <a:off x="5744677" y="5488488"/>
                  <a:ext cx="277813"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grpSp>
          <p:grpSp>
            <p:nvGrpSpPr>
              <p:cNvPr id="67733" name="Group 111"/>
              <p:cNvGrpSpPr>
                <a:grpSpLocks noChangeAspect="1"/>
              </p:cNvGrpSpPr>
              <p:nvPr/>
            </p:nvGrpSpPr>
            <p:grpSpPr bwMode="auto">
              <a:xfrm>
                <a:off x="2902971" y="4504957"/>
                <a:ext cx="1547678" cy="76815"/>
                <a:chOff x="1320288" y="5488470"/>
                <a:chExt cx="5527478" cy="274340"/>
              </a:xfrm>
            </p:grpSpPr>
            <p:sp>
              <p:nvSpPr>
                <p:cNvPr id="8482" name="Oval 112"/>
                <p:cNvSpPr>
                  <a:spLocks noChangeAspect="1"/>
                </p:cNvSpPr>
                <p:nvPr/>
              </p:nvSpPr>
              <p:spPr bwMode="auto">
                <a:xfrm>
                  <a:off x="1322313" y="5487317"/>
                  <a:ext cx="272145" cy="198367"/>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83" name="Oval 44"/>
                <p:cNvSpPr>
                  <a:spLocks noChangeAspect="1"/>
                </p:cNvSpPr>
                <p:nvPr/>
              </p:nvSpPr>
              <p:spPr bwMode="auto">
                <a:xfrm>
                  <a:off x="2427902" y="5487317"/>
                  <a:ext cx="272145" cy="198367"/>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84" name="Oval 45"/>
                <p:cNvSpPr>
                  <a:spLocks noChangeAspect="1"/>
                </p:cNvSpPr>
                <p:nvPr/>
              </p:nvSpPr>
              <p:spPr bwMode="auto">
                <a:xfrm>
                  <a:off x="2150089" y="5487317"/>
                  <a:ext cx="277813" cy="198367"/>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85" name="Oval 46"/>
                <p:cNvSpPr>
                  <a:spLocks noChangeAspect="1"/>
                </p:cNvSpPr>
                <p:nvPr/>
              </p:nvSpPr>
              <p:spPr bwMode="auto">
                <a:xfrm>
                  <a:off x="1877943" y="5487317"/>
                  <a:ext cx="272145" cy="198367"/>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86" name="Oval 47"/>
                <p:cNvSpPr>
                  <a:spLocks noChangeAspect="1"/>
                </p:cNvSpPr>
                <p:nvPr/>
              </p:nvSpPr>
              <p:spPr bwMode="auto">
                <a:xfrm>
                  <a:off x="1600126" y="5487317"/>
                  <a:ext cx="272145" cy="198367"/>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87" name="Oval 117"/>
                <p:cNvSpPr>
                  <a:spLocks noChangeAspect="1"/>
                </p:cNvSpPr>
                <p:nvPr/>
              </p:nvSpPr>
              <p:spPr bwMode="auto">
                <a:xfrm>
                  <a:off x="2705719" y="5487317"/>
                  <a:ext cx="272145" cy="198367"/>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88" name="Oval 44"/>
                <p:cNvSpPr>
                  <a:spLocks noChangeAspect="1"/>
                </p:cNvSpPr>
                <p:nvPr/>
              </p:nvSpPr>
              <p:spPr bwMode="auto">
                <a:xfrm>
                  <a:off x="3811308" y="5487317"/>
                  <a:ext cx="272145" cy="198367"/>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89" name="Oval 45"/>
                <p:cNvSpPr>
                  <a:spLocks noChangeAspect="1"/>
                </p:cNvSpPr>
                <p:nvPr/>
              </p:nvSpPr>
              <p:spPr bwMode="auto">
                <a:xfrm>
                  <a:off x="3533495" y="5487317"/>
                  <a:ext cx="277813" cy="198367"/>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90" name="Oval 46"/>
                <p:cNvSpPr>
                  <a:spLocks noChangeAspect="1"/>
                </p:cNvSpPr>
                <p:nvPr/>
              </p:nvSpPr>
              <p:spPr bwMode="auto">
                <a:xfrm>
                  <a:off x="3255678" y="5487317"/>
                  <a:ext cx="277817" cy="198367"/>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91" name="Oval 47"/>
                <p:cNvSpPr>
                  <a:spLocks noChangeAspect="1"/>
                </p:cNvSpPr>
                <p:nvPr/>
              </p:nvSpPr>
              <p:spPr bwMode="auto">
                <a:xfrm>
                  <a:off x="2983533" y="5487317"/>
                  <a:ext cx="272145" cy="198367"/>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92" name="Oval 122"/>
                <p:cNvSpPr>
                  <a:spLocks noChangeAspect="1"/>
                </p:cNvSpPr>
                <p:nvPr/>
              </p:nvSpPr>
              <p:spPr bwMode="auto">
                <a:xfrm>
                  <a:off x="4089125" y="5487317"/>
                  <a:ext cx="272145" cy="198367"/>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93" name="Oval 44"/>
                <p:cNvSpPr>
                  <a:spLocks noChangeAspect="1"/>
                </p:cNvSpPr>
                <p:nvPr/>
              </p:nvSpPr>
              <p:spPr bwMode="auto">
                <a:xfrm>
                  <a:off x="5194714" y="5487317"/>
                  <a:ext cx="272145" cy="198367"/>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94" name="Oval 45"/>
                <p:cNvSpPr>
                  <a:spLocks noChangeAspect="1"/>
                </p:cNvSpPr>
                <p:nvPr/>
              </p:nvSpPr>
              <p:spPr bwMode="auto">
                <a:xfrm>
                  <a:off x="4916901" y="5487317"/>
                  <a:ext cx="272145" cy="198367"/>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95" name="Oval 46"/>
                <p:cNvSpPr>
                  <a:spLocks noChangeAspect="1"/>
                </p:cNvSpPr>
                <p:nvPr/>
              </p:nvSpPr>
              <p:spPr bwMode="auto">
                <a:xfrm>
                  <a:off x="4639084" y="5487317"/>
                  <a:ext cx="277817" cy="198367"/>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96" name="Oval 47"/>
                <p:cNvSpPr>
                  <a:spLocks noChangeAspect="1"/>
                </p:cNvSpPr>
                <p:nvPr/>
              </p:nvSpPr>
              <p:spPr bwMode="auto">
                <a:xfrm>
                  <a:off x="4361271" y="5487317"/>
                  <a:ext cx="277813" cy="198367"/>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97" name="Oval 127"/>
                <p:cNvSpPr>
                  <a:spLocks noChangeAspect="1"/>
                </p:cNvSpPr>
                <p:nvPr/>
              </p:nvSpPr>
              <p:spPr bwMode="auto">
                <a:xfrm>
                  <a:off x="5472531" y="5487317"/>
                  <a:ext cx="272145" cy="198367"/>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98" name="Oval 44"/>
                <p:cNvSpPr>
                  <a:spLocks noChangeAspect="1"/>
                </p:cNvSpPr>
                <p:nvPr/>
              </p:nvSpPr>
              <p:spPr bwMode="auto">
                <a:xfrm>
                  <a:off x="6578121" y="5487317"/>
                  <a:ext cx="272145" cy="198367"/>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99" name="Oval 45"/>
                <p:cNvSpPr>
                  <a:spLocks noChangeAspect="1"/>
                </p:cNvSpPr>
                <p:nvPr/>
              </p:nvSpPr>
              <p:spPr bwMode="auto">
                <a:xfrm>
                  <a:off x="6300307" y="5487317"/>
                  <a:ext cx="272145" cy="198367"/>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500" name="Oval 46"/>
                <p:cNvSpPr>
                  <a:spLocks noChangeAspect="1"/>
                </p:cNvSpPr>
                <p:nvPr/>
              </p:nvSpPr>
              <p:spPr bwMode="auto">
                <a:xfrm>
                  <a:off x="6022490" y="5487317"/>
                  <a:ext cx="272145" cy="198367"/>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501" name="Oval 47"/>
                <p:cNvSpPr>
                  <a:spLocks noChangeAspect="1"/>
                </p:cNvSpPr>
                <p:nvPr/>
              </p:nvSpPr>
              <p:spPr bwMode="auto">
                <a:xfrm>
                  <a:off x="5744677" y="5487317"/>
                  <a:ext cx="277813" cy="198367"/>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grpSp>
          <p:grpSp>
            <p:nvGrpSpPr>
              <p:cNvPr id="67734" name="Group 132"/>
              <p:cNvGrpSpPr>
                <a:grpSpLocks noChangeAspect="1"/>
              </p:cNvGrpSpPr>
              <p:nvPr/>
            </p:nvGrpSpPr>
            <p:grpSpPr bwMode="auto">
              <a:xfrm>
                <a:off x="2902971" y="4394199"/>
                <a:ext cx="1547678" cy="76815"/>
                <a:chOff x="1320288" y="5488470"/>
                <a:chExt cx="5527478" cy="274340"/>
              </a:xfrm>
            </p:grpSpPr>
            <p:sp>
              <p:nvSpPr>
                <p:cNvPr id="8462" name="Oval 133"/>
                <p:cNvSpPr>
                  <a:spLocks noChangeAspect="1"/>
                </p:cNvSpPr>
                <p:nvPr/>
              </p:nvSpPr>
              <p:spPr bwMode="auto">
                <a:xfrm>
                  <a:off x="1322313" y="5486149"/>
                  <a:ext cx="272145" cy="27771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63" name="Oval 44"/>
                <p:cNvSpPr>
                  <a:spLocks noChangeAspect="1"/>
                </p:cNvSpPr>
                <p:nvPr/>
              </p:nvSpPr>
              <p:spPr bwMode="auto">
                <a:xfrm>
                  <a:off x="2427902" y="5486149"/>
                  <a:ext cx="272145" cy="27771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64" name="Oval 45"/>
                <p:cNvSpPr>
                  <a:spLocks noChangeAspect="1"/>
                </p:cNvSpPr>
                <p:nvPr/>
              </p:nvSpPr>
              <p:spPr bwMode="auto">
                <a:xfrm>
                  <a:off x="2150089" y="5486149"/>
                  <a:ext cx="277813" cy="27771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65" name="Oval 46"/>
                <p:cNvSpPr>
                  <a:spLocks noChangeAspect="1"/>
                </p:cNvSpPr>
                <p:nvPr/>
              </p:nvSpPr>
              <p:spPr bwMode="auto">
                <a:xfrm>
                  <a:off x="1877943" y="5486149"/>
                  <a:ext cx="272145" cy="27771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66" name="Oval 47"/>
                <p:cNvSpPr>
                  <a:spLocks noChangeAspect="1"/>
                </p:cNvSpPr>
                <p:nvPr/>
              </p:nvSpPr>
              <p:spPr bwMode="auto">
                <a:xfrm>
                  <a:off x="1600126" y="5486149"/>
                  <a:ext cx="272145" cy="27771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67" name="Oval 138"/>
                <p:cNvSpPr>
                  <a:spLocks noChangeAspect="1"/>
                </p:cNvSpPr>
                <p:nvPr/>
              </p:nvSpPr>
              <p:spPr bwMode="auto">
                <a:xfrm>
                  <a:off x="2705719" y="5486149"/>
                  <a:ext cx="272145" cy="27771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68" name="Oval 44"/>
                <p:cNvSpPr>
                  <a:spLocks noChangeAspect="1"/>
                </p:cNvSpPr>
                <p:nvPr/>
              </p:nvSpPr>
              <p:spPr bwMode="auto">
                <a:xfrm>
                  <a:off x="3811308" y="5486149"/>
                  <a:ext cx="272145" cy="27771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69" name="Oval 45"/>
                <p:cNvSpPr>
                  <a:spLocks noChangeAspect="1"/>
                </p:cNvSpPr>
                <p:nvPr/>
              </p:nvSpPr>
              <p:spPr bwMode="auto">
                <a:xfrm>
                  <a:off x="3533495" y="5486149"/>
                  <a:ext cx="277813" cy="27771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70" name="Oval 46"/>
                <p:cNvSpPr>
                  <a:spLocks noChangeAspect="1"/>
                </p:cNvSpPr>
                <p:nvPr/>
              </p:nvSpPr>
              <p:spPr bwMode="auto">
                <a:xfrm>
                  <a:off x="3255678" y="5486149"/>
                  <a:ext cx="277817" cy="27771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71" name="Oval 47"/>
                <p:cNvSpPr>
                  <a:spLocks noChangeAspect="1"/>
                </p:cNvSpPr>
                <p:nvPr/>
              </p:nvSpPr>
              <p:spPr bwMode="auto">
                <a:xfrm>
                  <a:off x="2983533" y="5486149"/>
                  <a:ext cx="272145" cy="27771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72" name="Oval 143"/>
                <p:cNvSpPr>
                  <a:spLocks noChangeAspect="1"/>
                </p:cNvSpPr>
                <p:nvPr/>
              </p:nvSpPr>
              <p:spPr bwMode="auto">
                <a:xfrm>
                  <a:off x="4089125" y="5486149"/>
                  <a:ext cx="272145" cy="27771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73" name="Oval 44"/>
                <p:cNvSpPr>
                  <a:spLocks noChangeAspect="1"/>
                </p:cNvSpPr>
                <p:nvPr/>
              </p:nvSpPr>
              <p:spPr bwMode="auto">
                <a:xfrm>
                  <a:off x="5194714" y="5486149"/>
                  <a:ext cx="272145" cy="27771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74" name="Oval 45"/>
                <p:cNvSpPr>
                  <a:spLocks noChangeAspect="1"/>
                </p:cNvSpPr>
                <p:nvPr/>
              </p:nvSpPr>
              <p:spPr bwMode="auto">
                <a:xfrm>
                  <a:off x="4916901" y="5486149"/>
                  <a:ext cx="272145" cy="27771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75" name="Oval 46"/>
                <p:cNvSpPr>
                  <a:spLocks noChangeAspect="1"/>
                </p:cNvSpPr>
                <p:nvPr/>
              </p:nvSpPr>
              <p:spPr bwMode="auto">
                <a:xfrm>
                  <a:off x="4639084" y="5486149"/>
                  <a:ext cx="277817" cy="27771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76" name="Oval 47"/>
                <p:cNvSpPr>
                  <a:spLocks noChangeAspect="1"/>
                </p:cNvSpPr>
                <p:nvPr/>
              </p:nvSpPr>
              <p:spPr bwMode="auto">
                <a:xfrm>
                  <a:off x="4361271" y="5486149"/>
                  <a:ext cx="277813" cy="27771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77" name="Oval 148"/>
                <p:cNvSpPr>
                  <a:spLocks noChangeAspect="1"/>
                </p:cNvSpPr>
                <p:nvPr/>
              </p:nvSpPr>
              <p:spPr bwMode="auto">
                <a:xfrm>
                  <a:off x="5472531" y="5486149"/>
                  <a:ext cx="272145" cy="27771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78" name="Oval 44"/>
                <p:cNvSpPr>
                  <a:spLocks noChangeAspect="1"/>
                </p:cNvSpPr>
                <p:nvPr/>
              </p:nvSpPr>
              <p:spPr bwMode="auto">
                <a:xfrm>
                  <a:off x="6578121" y="5486149"/>
                  <a:ext cx="272145" cy="27771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79" name="Oval 45"/>
                <p:cNvSpPr>
                  <a:spLocks noChangeAspect="1"/>
                </p:cNvSpPr>
                <p:nvPr/>
              </p:nvSpPr>
              <p:spPr bwMode="auto">
                <a:xfrm>
                  <a:off x="6300307" y="5486149"/>
                  <a:ext cx="272145" cy="27771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80" name="Oval 46"/>
                <p:cNvSpPr>
                  <a:spLocks noChangeAspect="1"/>
                </p:cNvSpPr>
                <p:nvPr/>
              </p:nvSpPr>
              <p:spPr bwMode="auto">
                <a:xfrm>
                  <a:off x="6022490" y="5486149"/>
                  <a:ext cx="272145" cy="27771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81" name="Oval 47"/>
                <p:cNvSpPr>
                  <a:spLocks noChangeAspect="1"/>
                </p:cNvSpPr>
                <p:nvPr/>
              </p:nvSpPr>
              <p:spPr bwMode="auto">
                <a:xfrm>
                  <a:off x="5744677" y="5486149"/>
                  <a:ext cx="277813" cy="27771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grpSp>
          <p:grpSp>
            <p:nvGrpSpPr>
              <p:cNvPr id="67735" name="Group 153"/>
              <p:cNvGrpSpPr>
                <a:grpSpLocks noChangeAspect="1"/>
              </p:cNvGrpSpPr>
              <p:nvPr/>
            </p:nvGrpSpPr>
            <p:grpSpPr bwMode="auto">
              <a:xfrm>
                <a:off x="2902971" y="4283441"/>
                <a:ext cx="1547678" cy="76815"/>
                <a:chOff x="1320288" y="5488470"/>
                <a:chExt cx="5527478" cy="274340"/>
              </a:xfrm>
            </p:grpSpPr>
            <p:sp>
              <p:nvSpPr>
                <p:cNvPr id="8442" name="Oval 154"/>
                <p:cNvSpPr>
                  <a:spLocks noChangeAspect="1"/>
                </p:cNvSpPr>
                <p:nvPr/>
              </p:nvSpPr>
              <p:spPr bwMode="auto">
                <a:xfrm>
                  <a:off x="1322313" y="5337625"/>
                  <a:ext cx="272145" cy="425071"/>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43" name="Oval 44"/>
                <p:cNvSpPr>
                  <a:spLocks noChangeAspect="1"/>
                </p:cNvSpPr>
                <p:nvPr/>
              </p:nvSpPr>
              <p:spPr bwMode="auto">
                <a:xfrm>
                  <a:off x="2427902" y="5337625"/>
                  <a:ext cx="272145" cy="425071"/>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44" name="Oval 45"/>
                <p:cNvSpPr>
                  <a:spLocks noChangeAspect="1"/>
                </p:cNvSpPr>
                <p:nvPr/>
              </p:nvSpPr>
              <p:spPr bwMode="auto">
                <a:xfrm>
                  <a:off x="2150089" y="5337625"/>
                  <a:ext cx="277813" cy="425071"/>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45" name="Oval 46"/>
                <p:cNvSpPr>
                  <a:spLocks noChangeAspect="1"/>
                </p:cNvSpPr>
                <p:nvPr/>
              </p:nvSpPr>
              <p:spPr bwMode="auto">
                <a:xfrm>
                  <a:off x="1877943" y="5337625"/>
                  <a:ext cx="272145" cy="425071"/>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46" name="Oval 47"/>
                <p:cNvSpPr>
                  <a:spLocks noChangeAspect="1"/>
                </p:cNvSpPr>
                <p:nvPr/>
              </p:nvSpPr>
              <p:spPr bwMode="auto">
                <a:xfrm>
                  <a:off x="1600126" y="5337625"/>
                  <a:ext cx="272145" cy="425071"/>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47" name="Oval 159"/>
                <p:cNvSpPr>
                  <a:spLocks noChangeAspect="1"/>
                </p:cNvSpPr>
                <p:nvPr/>
              </p:nvSpPr>
              <p:spPr bwMode="auto">
                <a:xfrm>
                  <a:off x="2705719" y="5337625"/>
                  <a:ext cx="272145" cy="425071"/>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48" name="Oval 44"/>
                <p:cNvSpPr>
                  <a:spLocks noChangeAspect="1"/>
                </p:cNvSpPr>
                <p:nvPr/>
              </p:nvSpPr>
              <p:spPr bwMode="auto">
                <a:xfrm>
                  <a:off x="3811308" y="5337625"/>
                  <a:ext cx="272145" cy="425071"/>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49" name="Oval 45"/>
                <p:cNvSpPr>
                  <a:spLocks noChangeAspect="1"/>
                </p:cNvSpPr>
                <p:nvPr/>
              </p:nvSpPr>
              <p:spPr bwMode="auto">
                <a:xfrm>
                  <a:off x="3533495" y="5337625"/>
                  <a:ext cx="277813" cy="425071"/>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50" name="Oval 46"/>
                <p:cNvSpPr>
                  <a:spLocks noChangeAspect="1"/>
                </p:cNvSpPr>
                <p:nvPr/>
              </p:nvSpPr>
              <p:spPr bwMode="auto">
                <a:xfrm>
                  <a:off x="3255678" y="5337625"/>
                  <a:ext cx="277817" cy="425071"/>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51" name="Oval 47"/>
                <p:cNvSpPr>
                  <a:spLocks noChangeAspect="1"/>
                </p:cNvSpPr>
                <p:nvPr/>
              </p:nvSpPr>
              <p:spPr bwMode="auto">
                <a:xfrm>
                  <a:off x="2983533" y="5337625"/>
                  <a:ext cx="272145" cy="425071"/>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52" name="Oval 164"/>
                <p:cNvSpPr>
                  <a:spLocks noChangeAspect="1"/>
                </p:cNvSpPr>
                <p:nvPr/>
              </p:nvSpPr>
              <p:spPr bwMode="auto">
                <a:xfrm>
                  <a:off x="4089125" y="5337625"/>
                  <a:ext cx="272145" cy="425071"/>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53" name="Oval 44"/>
                <p:cNvSpPr>
                  <a:spLocks noChangeAspect="1"/>
                </p:cNvSpPr>
                <p:nvPr/>
              </p:nvSpPr>
              <p:spPr bwMode="auto">
                <a:xfrm>
                  <a:off x="5194714" y="5337625"/>
                  <a:ext cx="272145" cy="425071"/>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54" name="Oval 45"/>
                <p:cNvSpPr>
                  <a:spLocks noChangeAspect="1"/>
                </p:cNvSpPr>
                <p:nvPr/>
              </p:nvSpPr>
              <p:spPr bwMode="auto">
                <a:xfrm>
                  <a:off x="4916901" y="5337625"/>
                  <a:ext cx="272145" cy="425071"/>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55" name="Oval 46"/>
                <p:cNvSpPr>
                  <a:spLocks noChangeAspect="1"/>
                </p:cNvSpPr>
                <p:nvPr/>
              </p:nvSpPr>
              <p:spPr bwMode="auto">
                <a:xfrm>
                  <a:off x="4639084" y="5337625"/>
                  <a:ext cx="277817" cy="425071"/>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56" name="Oval 47"/>
                <p:cNvSpPr>
                  <a:spLocks noChangeAspect="1"/>
                </p:cNvSpPr>
                <p:nvPr/>
              </p:nvSpPr>
              <p:spPr bwMode="auto">
                <a:xfrm>
                  <a:off x="4361271" y="5337625"/>
                  <a:ext cx="277813" cy="425071"/>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57" name="Oval 169"/>
                <p:cNvSpPr>
                  <a:spLocks noChangeAspect="1"/>
                </p:cNvSpPr>
                <p:nvPr/>
              </p:nvSpPr>
              <p:spPr bwMode="auto">
                <a:xfrm>
                  <a:off x="5472531" y="5337625"/>
                  <a:ext cx="272145" cy="425071"/>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58" name="Oval 44"/>
                <p:cNvSpPr>
                  <a:spLocks noChangeAspect="1"/>
                </p:cNvSpPr>
                <p:nvPr/>
              </p:nvSpPr>
              <p:spPr bwMode="auto">
                <a:xfrm>
                  <a:off x="6578121" y="5337625"/>
                  <a:ext cx="272145" cy="425071"/>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59" name="Oval 45"/>
                <p:cNvSpPr>
                  <a:spLocks noChangeAspect="1"/>
                </p:cNvSpPr>
                <p:nvPr/>
              </p:nvSpPr>
              <p:spPr bwMode="auto">
                <a:xfrm>
                  <a:off x="6300307" y="5337625"/>
                  <a:ext cx="272145" cy="425071"/>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60" name="Oval 46"/>
                <p:cNvSpPr>
                  <a:spLocks noChangeAspect="1"/>
                </p:cNvSpPr>
                <p:nvPr/>
              </p:nvSpPr>
              <p:spPr bwMode="auto">
                <a:xfrm>
                  <a:off x="6022490" y="5337625"/>
                  <a:ext cx="272145" cy="425071"/>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61" name="Oval 47"/>
                <p:cNvSpPr>
                  <a:spLocks noChangeAspect="1"/>
                </p:cNvSpPr>
                <p:nvPr/>
              </p:nvSpPr>
              <p:spPr bwMode="auto">
                <a:xfrm>
                  <a:off x="5744677" y="5337625"/>
                  <a:ext cx="277813" cy="425071"/>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grpSp>
          <p:grpSp>
            <p:nvGrpSpPr>
              <p:cNvPr id="67736" name="Group 174"/>
              <p:cNvGrpSpPr>
                <a:grpSpLocks noChangeAspect="1"/>
              </p:cNvGrpSpPr>
              <p:nvPr/>
            </p:nvGrpSpPr>
            <p:grpSpPr bwMode="auto">
              <a:xfrm>
                <a:off x="2902971" y="4172683"/>
                <a:ext cx="1547678" cy="76815"/>
                <a:chOff x="1320288" y="5488470"/>
                <a:chExt cx="5527478" cy="274340"/>
              </a:xfrm>
            </p:grpSpPr>
            <p:sp>
              <p:nvSpPr>
                <p:cNvPr id="8422" name="Oval 175"/>
                <p:cNvSpPr>
                  <a:spLocks noChangeAspect="1"/>
                </p:cNvSpPr>
                <p:nvPr/>
              </p:nvSpPr>
              <p:spPr bwMode="auto">
                <a:xfrm>
                  <a:off x="1322313" y="5489484"/>
                  <a:ext cx="272145"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23" name="Oval 44"/>
                <p:cNvSpPr>
                  <a:spLocks noChangeAspect="1"/>
                </p:cNvSpPr>
                <p:nvPr/>
              </p:nvSpPr>
              <p:spPr bwMode="auto">
                <a:xfrm>
                  <a:off x="2427902" y="5489484"/>
                  <a:ext cx="272145"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24" name="Oval 45"/>
                <p:cNvSpPr>
                  <a:spLocks noChangeAspect="1"/>
                </p:cNvSpPr>
                <p:nvPr/>
              </p:nvSpPr>
              <p:spPr bwMode="auto">
                <a:xfrm>
                  <a:off x="2150089" y="5489484"/>
                  <a:ext cx="277813"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25" name="Oval 46"/>
                <p:cNvSpPr>
                  <a:spLocks noChangeAspect="1"/>
                </p:cNvSpPr>
                <p:nvPr/>
              </p:nvSpPr>
              <p:spPr bwMode="auto">
                <a:xfrm>
                  <a:off x="1877943" y="5489484"/>
                  <a:ext cx="272145"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26" name="Oval 47"/>
                <p:cNvSpPr>
                  <a:spLocks noChangeAspect="1"/>
                </p:cNvSpPr>
                <p:nvPr/>
              </p:nvSpPr>
              <p:spPr bwMode="auto">
                <a:xfrm>
                  <a:off x="1600126" y="5489484"/>
                  <a:ext cx="272145"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27" name="Oval 180"/>
                <p:cNvSpPr>
                  <a:spLocks noChangeAspect="1"/>
                </p:cNvSpPr>
                <p:nvPr/>
              </p:nvSpPr>
              <p:spPr bwMode="auto">
                <a:xfrm>
                  <a:off x="2705719" y="5489484"/>
                  <a:ext cx="272145"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28" name="Oval 44"/>
                <p:cNvSpPr>
                  <a:spLocks noChangeAspect="1"/>
                </p:cNvSpPr>
                <p:nvPr/>
              </p:nvSpPr>
              <p:spPr bwMode="auto">
                <a:xfrm>
                  <a:off x="3811308" y="5489484"/>
                  <a:ext cx="272145"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29" name="Oval 45"/>
                <p:cNvSpPr>
                  <a:spLocks noChangeAspect="1"/>
                </p:cNvSpPr>
                <p:nvPr/>
              </p:nvSpPr>
              <p:spPr bwMode="auto">
                <a:xfrm>
                  <a:off x="3533495" y="5489484"/>
                  <a:ext cx="277813"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30" name="Oval 46"/>
                <p:cNvSpPr>
                  <a:spLocks noChangeAspect="1"/>
                </p:cNvSpPr>
                <p:nvPr/>
              </p:nvSpPr>
              <p:spPr bwMode="auto">
                <a:xfrm>
                  <a:off x="3255678" y="5489484"/>
                  <a:ext cx="277817"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31" name="Oval 47"/>
                <p:cNvSpPr>
                  <a:spLocks noChangeAspect="1"/>
                </p:cNvSpPr>
                <p:nvPr/>
              </p:nvSpPr>
              <p:spPr bwMode="auto">
                <a:xfrm>
                  <a:off x="2983533" y="5489484"/>
                  <a:ext cx="272145" cy="272044"/>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432" name="Oval 185"/>
                <p:cNvSpPr>
                  <a:spLocks noChangeAspect="1"/>
                </p:cNvSpPr>
                <p:nvPr/>
              </p:nvSpPr>
              <p:spPr bwMode="auto">
                <a:xfrm>
                  <a:off x="4089125" y="5489484"/>
                  <a:ext cx="272145"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33" name="Oval 44"/>
                <p:cNvSpPr>
                  <a:spLocks noChangeAspect="1"/>
                </p:cNvSpPr>
                <p:nvPr/>
              </p:nvSpPr>
              <p:spPr bwMode="auto">
                <a:xfrm>
                  <a:off x="5194714" y="5489484"/>
                  <a:ext cx="272145"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34" name="Oval 45"/>
                <p:cNvSpPr>
                  <a:spLocks noChangeAspect="1"/>
                </p:cNvSpPr>
                <p:nvPr/>
              </p:nvSpPr>
              <p:spPr bwMode="auto">
                <a:xfrm>
                  <a:off x="4916901" y="5489484"/>
                  <a:ext cx="272145"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35" name="Oval 46"/>
                <p:cNvSpPr>
                  <a:spLocks noChangeAspect="1"/>
                </p:cNvSpPr>
                <p:nvPr/>
              </p:nvSpPr>
              <p:spPr bwMode="auto">
                <a:xfrm>
                  <a:off x="4639084" y="5489484"/>
                  <a:ext cx="277817"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36" name="Oval 47"/>
                <p:cNvSpPr>
                  <a:spLocks noChangeAspect="1"/>
                </p:cNvSpPr>
                <p:nvPr/>
              </p:nvSpPr>
              <p:spPr bwMode="auto">
                <a:xfrm>
                  <a:off x="4361271" y="5489484"/>
                  <a:ext cx="277813"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37" name="Oval 190"/>
                <p:cNvSpPr>
                  <a:spLocks noChangeAspect="1"/>
                </p:cNvSpPr>
                <p:nvPr/>
              </p:nvSpPr>
              <p:spPr bwMode="auto">
                <a:xfrm>
                  <a:off x="5472531" y="5489484"/>
                  <a:ext cx="272145"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38" name="Oval 44"/>
                <p:cNvSpPr>
                  <a:spLocks noChangeAspect="1"/>
                </p:cNvSpPr>
                <p:nvPr/>
              </p:nvSpPr>
              <p:spPr bwMode="auto">
                <a:xfrm>
                  <a:off x="6578121" y="5489484"/>
                  <a:ext cx="272145"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39" name="Oval 45"/>
                <p:cNvSpPr>
                  <a:spLocks noChangeAspect="1"/>
                </p:cNvSpPr>
                <p:nvPr/>
              </p:nvSpPr>
              <p:spPr bwMode="auto">
                <a:xfrm>
                  <a:off x="6300307" y="5489484"/>
                  <a:ext cx="272145"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40" name="Oval 46"/>
                <p:cNvSpPr>
                  <a:spLocks noChangeAspect="1"/>
                </p:cNvSpPr>
                <p:nvPr/>
              </p:nvSpPr>
              <p:spPr bwMode="auto">
                <a:xfrm>
                  <a:off x="6022490" y="5489484"/>
                  <a:ext cx="272145"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41" name="Oval 47"/>
                <p:cNvSpPr>
                  <a:spLocks noChangeAspect="1"/>
                </p:cNvSpPr>
                <p:nvPr/>
              </p:nvSpPr>
              <p:spPr bwMode="auto">
                <a:xfrm>
                  <a:off x="5744677" y="5489484"/>
                  <a:ext cx="277813" cy="272044"/>
                </a:xfrm>
                <a:prstGeom prst="ellipse">
                  <a:avLst/>
                </a:prstGeom>
                <a:solidFill>
                  <a:schemeClr val="accent2"/>
                </a:solidFill>
                <a:ln w="25400" algn="ctr">
                  <a:solidFill>
                    <a:schemeClr val="accent2"/>
                  </a:solidFill>
                  <a:round/>
                  <a:headEnd/>
                  <a:tailEnd/>
                </a:ln>
              </p:spPr>
              <p:txBody>
                <a:bodyPr wrap="none"/>
                <a:lstStyle/>
                <a:p>
                  <a:pPr>
                    <a:defRPr/>
                  </a:pPr>
                  <a:endParaRPr lang="en-US" sz="2400">
                    <a:latin typeface="+mn-lt"/>
                    <a:cs typeface="Times New Roman" pitchFamily="18" charset="0"/>
                  </a:endParaRPr>
                </a:p>
              </p:txBody>
            </p:sp>
          </p:grpSp>
          <p:sp>
            <p:nvSpPr>
              <p:cNvPr id="8342" name="Oval 217"/>
              <p:cNvSpPr>
                <a:spLocks noChangeAspect="1"/>
              </p:cNvSpPr>
              <p:nvPr/>
            </p:nvSpPr>
            <p:spPr bwMode="auto">
              <a:xfrm>
                <a:off x="2995613" y="4066642"/>
                <a:ext cx="76200" cy="77760"/>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43" name="Oval 44"/>
              <p:cNvSpPr>
                <a:spLocks noChangeAspect="1"/>
              </p:cNvSpPr>
              <p:nvPr/>
            </p:nvSpPr>
            <p:spPr bwMode="auto">
              <a:xfrm>
                <a:off x="3305175" y="4066642"/>
                <a:ext cx="76200" cy="77760"/>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44" name="Oval 45"/>
              <p:cNvSpPr>
                <a:spLocks noChangeAspect="1"/>
              </p:cNvSpPr>
              <p:nvPr/>
            </p:nvSpPr>
            <p:spPr bwMode="auto">
              <a:xfrm>
                <a:off x="3227388" y="4066642"/>
                <a:ext cx="76200" cy="77760"/>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45" name="Oval 46"/>
              <p:cNvSpPr>
                <a:spLocks noChangeAspect="1"/>
              </p:cNvSpPr>
              <p:nvPr/>
            </p:nvSpPr>
            <p:spPr bwMode="auto">
              <a:xfrm>
                <a:off x="3149600" y="4066642"/>
                <a:ext cx="77788" cy="77760"/>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46" name="Oval 47"/>
              <p:cNvSpPr>
                <a:spLocks noChangeAspect="1"/>
              </p:cNvSpPr>
              <p:nvPr/>
            </p:nvSpPr>
            <p:spPr bwMode="auto">
              <a:xfrm>
                <a:off x="3073400" y="4066642"/>
                <a:ext cx="76200" cy="77760"/>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47" name="Oval 222"/>
              <p:cNvSpPr>
                <a:spLocks noChangeAspect="1"/>
              </p:cNvSpPr>
              <p:nvPr/>
            </p:nvSpPr>
            <p:spPr bwMode="auto">
              <a:xfrm>
                <a:off x="3382963" y="4066642"/>
                <a:ext cx="76200" cy="77760"/>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48" name="Oval 44"/>
              <p:cNvSpPr>
                <a:spLocks noChangeAspect="1"/>
              </p:cNvSpPr>
              <p:nvPr/>
            </p:nvSpPr>
            <p:spPr bwMode="auto">
              <a:xfrm>
                <a:off x="3692525" y="4066642"/>
                <a:ext cx="76200" cy="77760"/>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49" name="Oval 45"/>
              <p:cNvSpPr>
                <a:spLocks noChangeAspect="1"/>
              </p:cNvSpPr>
              <p:nvPr/>
            </p:nvSpPr>
            <p:spPr bwMode="auto">
              <a:xfrm>
                <a:off x="3614738" y="4066642"/>
                <a:ext cx="76200" cy="77760"/>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50" name="Oval 46"/>
              <p:cNvSpPr>
                <a:spLocks noChangeAspect="1"/>
              </p:cNvSpPr>
              <p:nvPr/>
            </p:nvSpPr>
            <p:spPr bwMode="auto">
              <a:xfrm>
                <a:off x="3536950" y="4066642"/>
                <a:ext cx="77788" cy="77760"/>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51" name="Oval 47"/>
              <p:cNvSpPr>
                <a:spLocks noChangeAspect="1"/>
              </p:cNvSpPr>
              <p:nvPr/>
            </p:nvSpPr>
            <p:spPr bwMode="auto">
              <a:xfrm>
                <a:off x="3459163" y="4066642"/>
                <a:ext cx="77787" cy="77760"/>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234" name="Oval 44"/>
              <p:cNvSpPr>
                <a:spLocks noChangeAspect="1"/>
              </p:cNvSpPr>
              <p:nvPr/>
            </p:nvSpPr>
            <p:spPr bwMode="auto">
              <a:xfrm>
                <a:off x="4465637" y="4066642"/>
                <a:ext cx="77787" cy="77760"/>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28" name="Oval 227"/>
              <p:cNvSpPr>
                <a:spLocks noChangeAspect="1"/>
              </p:cNvSpPr>
              <p:nvPr/>
            </p:nvSpPr>
            <p:spPr bwMode="auto">
              <a:xfrm>
                <a:off x="3768725" y="4066642"/>
                <a:ext cx="77788" cy="77760"/>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29" name="Oval 44"/>
              <p:cNvSpPr>
                <a:spLocks noChangeAspect="1"/>
              </p:cNvSpPr>
              <p:nvPr/>
            </p:nvSpPr>
            <p:spPr bwMode="auto">
              <a:xfrm>
                <a:off x="4079874" y="4066642"/>
                <a:ext cx="76200" cy="77760"/>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30" name="Oval 45"/>
              <p:cNvSpPr>
                <a:spLocks noChangeAspect="1"/>
              </p:cNvSpPr>
              <p:nvPr/>
            </p:nvSpPr>
            <p:spPr bwMode="auto">
              <a:xfrm>
                <a:off x="4002087" y="4066642"/>
                <a:ext cx="76200" cy="77760"/>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31" name="Oval 46"/>
              <p:cNvSpPr>
                <a:spLocks noChangeAspect="1"/>
              </p:cNvSpPr>
              <p:nvPr/>
            </p:nvSpPr>
            <p:spPr bwMode="auto">
              <a:xfrm>
                <a:off x="3924299" y="4066642"/>
                <a:ext cx="76200" cy="77760"/>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32" name="Oval 47"/>
              <p:cNvSpPr>
                <a:spLocks noChangeAspect="1"/>
              </p:cNvSpPr>
              <p:nvPr/>
            </p:nvSpPr>
            <p:spPr bwMode="auto">
              <a:xfrm>
                <a:off x="3846513" y="4066642"/>
                <a:ext cx="77787" cy="77760"/>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33" name="Oval 232"/>
              <p:cNvSpPr>
                <a:spLocks noChangeAspect="1"/>
              </p:cNvSpPr>
              <p:nvPr/>
            </p:nvSpPr>
            <p:spPr bwMode="auto">
              <a:xfrm>
                <a:off x="4156074" y="4066642"/>
                <a:ext cx="77788" cy="77760"/>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35" name="Oval 45"/>
              <p:cNvSpPr>
                <a:spLocks noChangeAspect="1"/>
              </p:cNvSpPr>
              <p:nvPr/>
            </p:nvSpPr>
            <p:spPr bwMode="auto">
              <a:xfrm>
                <a:off x="4389437" y="4066642"/>
                <a:ext cx="76200" cy="77760"/>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36" name="Oval 46"/>
              <p:cNvSpPr>
                <a:spLocks noChangeAspect="1"/>
              </p:cNvSpPr>
              <p:nvPr/>
            </p:nvSpPr>
            <p:spPr bwMode="auto">
              <a:xfrm>
                <a:off x="4311649" y="4066642"/>
                <a:ext cx="76200" cy="77760"/>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37" name="Oval 47"/>
              <p:cNvSpPr>
                <a:spLocks noChangeAspect="1"/>
              </p:cNvSpPr>
              <p:nvPr/>
            </p:nvSpPr>
            <p:spPr bwMode="auto">
              <a:xfrm>
                <a:off x="4233862" y="4066642"/>
                <a:ext cx="76200" cy="77760"/>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8362" name="Oval 238"/>
              <p:cNvSpPr>
                <a:spLocks noChangeAspect="1"/>
              </p:cNvSpPr>
              <p:nvPr/>
            </p:nvSpPr>
            <p:spPr bwMode="auto">
              <a:xfrm>
                <a:off x="3087688" y="3950797"/>
                <a:ext cx="76200" cy="77759"/>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63" name="Oval 44"/>
              <p:cNvSpPr>
                <a:spLocks noChangeAspect="1"/>
              </p:cNvSpPr>
              <p:nvPr/>
            </p:nvSpPr>
            <p:spPr bwMode="auto">
              <a:xfrm>
                <a:off x="3397250" y="3950797"/>
                <a:ext cx="76200" cy="77759"/>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64" name="Oval 45"/>
              <p:cNvSpPr>
                <a:spLocks noChangeAspect="1"/>
              </p:cNvSpPr>
              <p:nvPr/>
            </p:nvSpPr>
            <p:spPr bwMode="auto">
              <a:xfrm>
                <a:off x="3319463" y="3950797"/>
                <a:ext cx="76200" cy="77759"/>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65" name="Oval 46"/>
              <p:cNvSpPr>
                <a:spLocks noChangeAspect="1"/>
              </p:cNvSpPr>
              <p:nvPr/>
            </p:nvSpPr>
            <p:spPr bwMode="auto">
              <a:xfrm>
                <a:off x="3241675" y="3950797"/>
                <a:ext cx="76200" cy="77759"/>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66" name="Oval 47"/>
              <p:cNvSpPr>
                <a:spLocks noChangeAspect="1"/>
              </p:cNvSpPr>
              <p:nvPr/>
            </p:nvSpPr>
            <p:spPr bwMode="auto">
              <a:xfrm>
                <a:off x="3163888" y="3950797"/>
                <a:ext cx="77787" cy="77759"/>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67" name="Oval 243"/>
              <p:cNvSpPr>
                <a:spLocks noChangeAspect="1"/>
              </p:cNvSpPr>
              <p:nvPr/>
            </p:nvSpPr>
            <p:spPr bwMode="auto">
              <a:xfrm>
                <a:off x="3473450" y="3950797"/>
                <a:ext cx="77788" cy="77759"/>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68" name="Oval 44"/>
              <p:cNvSpPr>
                <a:spLocks noChangeAspect="1"/>
              </p:cNvSpPr>
              <p:nvPr/>
            </p:nvSpPr>
            <p:spPr bwMode="auto">
              <a:xfrm>
                <a:off x="3783013" y="3950797"/>
                <a:ext cx="77787" cy="77759"/>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69" name="Oval 45"/>
              <p:cNvSpPr>
                <a:spLocks noChangeAspect="1"/>
              </p:cNvSpPr>
              <p:nvPr/>
            </p:nvSpPr>
            <p:spPr bwMode="auto">
              <a:xfrm>
                <a:off x="3706813" y="3950797"/>
                <a:ext cx="76200" cy="77759"/>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70" name="Oval 46"/>
              <p:cNvSpPr>
                <a:spLocks noChangeAspect="1"/>
              </p:cNvSpPr>
              <p:nvPr/>
            </p:nvSpPr>
            <p:spPr bwMode="auto">
              <a:xfrm>
                <a:off x="3629025" y="3950797"/>
                <a:ext cx="76200" cy="77759"/>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71" name="Oval 47"/>
              <p:cNvSpPr>
                <a:spLocks noChangeAspect="1"/>
              </p:cNvSpPr>
              <p:nvPr/>
            </p:nvSpPr>
            <p:spPr bwMode="auto">
              <a:xfrm>
                <a:off x="3551238" y="3950797"/>
                <a:ext cx="77787" cy="77759"/>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249" name="Oval 248"/>
              <p:cNvSpPr>
                <a:spLocks noChangeAspect="1"/>
              </p:cNvSpPr>
              <p:nvPr/>
            </p:nvSpPr>
            <p:spPr bwMode="auto">
              <a:xfrm>
                <a:off x="3860799" y="3950797"/>
                <a:ext cx="77788" cy="77759"/>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50" name="Oval 44"/>
              <p:cNvSpPr>
                <a:spLocks noChangeAspect="1"/>
              </p:cNvSpPr>
              <p:nvPr/>
            </p:nvSpPr>
            <p:spPr bwMode="auto">
              <a:xfrm>
                <a:off x="4170362" y="3950797"/>
                <a:ext cx="77787" cy="77759"/>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51" name="Oval 45"/>
              <p:cNvSpPr>
                <a:spLocks noChangeAspect="1"/>
              </p:cNvSpPr>
              <p:nvPr/>
            </p:nvSpPr>
            <p:spPr bwMode="auto">
              <a:xfrm>
                <a:off x="4092574" y="3950797"/>
                <a:ext cx="77788" cy="77759"/>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52" name="Oval 46"/>
              <p:cNvSpPr>
                <a:spLocks noChangeAspect="1"/>
              </p:cNvSpPr>
              <p:nvPr/>
            </p:nvSpPr>
            <p:spPr bwMode="auto">
              <a:xfrm>
                <a:off x="4016374" y="3950797"/>
                <a:ext cx="76200" cy="77759"/>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53" name="Oval 47"/>
              <p:cNvSpPr>
                <a:spLocks noChangeAspect="1"/>
              </p:cNvSpPr>
              <p:nvPr/>
            </p:nvSpPr>
            <p:spPr bwMode="auto">
              <a:xfrm>
                <a:off x="3938587" y="3950797"/>
                <a:ext cx="76200" cy="77759"/>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54" name="Oval 253"/>
              <p:cNvSpPr>
                <a:spLocks noChangeAspect="1"/>
              </p:cNvSpPr>
              <p:nvPr/>
            </p:nvSpPr>
            <p:spPr bwMode="auto">
              <a:xfrm>
                <a:off x="4248149" y="3950797"/>
                <a:ext cx="76200" cy="77759"/>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55" name="Oval 44"/>
              <p:cNvSpPr>
                <a:spLocks noChangeAspect="1"/>
              </p:cNvSpPr>
              <p:nvPr/>
            </p:nvSpPr>
            <p:spPr bwMode="auto">
              <a:xfrm>
                <a:off x="4557712" y="3950797"/>
                <a:ext cx="76200" cy="77759"/>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56" name="Oval 45"/>
              <p:cNvSpPr>
                <a:spLocks noChangeAspect="1"/>
              </p:cNvSpPr>
              <p:nvPr/>
            </p:nvSpPr>
            <p:spPr bwMode="auto">
              <a:xfrm>
                <a:off x="4479924" y="3950797"/>
                <a:ext cx="77788" cy="77759"/>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57" name="Oval 46"/>
              <p:cNvSpPr>
                <a:spLocks noChangeAspect="1"/>
              </p:cNvSpPr>
              <p:nvPr/>
            </p:nvSpPr>
            <p:spPr bwMode="auto">
              <a:xfrm>
                <a:off x="4403724" y="3950797"/>
                <a:ext cx="76200" cy="77759"/>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58" name="Oval 47"/>
              <p:cNvSpPr>
                <a:spLocks noChangeAspect="1"/>
              </p:cNvSpPr>
              <p:nvPr/>
            </p:nvSpPr>
            <p:spPr bwMode="auto">
              <a:xfrm>
                <a:off x="4325937" y="3950797"/>
                <a:ext cx="76200" cy="77759"/>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8382" name="Oval 259"/>
              <p:cNvSpPr>
                <a:spLocks noChangeAspect="1"/>
              </p:cNvSpPr>
              <p:nvPr/>
            </p:nvSpPr>
            <p:spPr bwMode="auto">
              <a:xfrm>
                <a:off x="3178175" y="3849233"/>
                <a:ext cx="77788"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83" name="Oval 44"/>
              <p:cNvSpPr>
                <a:spLocks noChangeAspect="1"/>
              </p:cNvSpPr>
              <p:nvPr/>
            </p:nvSpPr>
            <p:spPr bwMode="auto">
              <a:xfrm>
                <a:off x="3487738" y="3849233"/>
                <a:ext cx="77787"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84" name="Oval 45"/>
              <p:cNvSpPr>
                <a:spLocks noChangeAspect="1"/>
              </p:cNvSpPr>
              <p:nvPr/>
            </p:nvSpPr>
            <p:spPr bwMode="auto">
              <a:xfrm>
                <a:off x="3411538" y="3849233"/>
                <a:ext cx="76200"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85" name="Oval 46"/>
              <p:cNvSpPr>
                <a:spLocks noChangeAspect="1"/>
              </p:cNvSpPr>
              <p:nvPr/>
            </p:nvSpPr>
            <p:spPr bwMode="auto">
              <a:xfrm>
                <a:off x="3333750" y="3849233"/>
                <a:ext cx="76200"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86" name="Oval 47"/>
              <p:cNvSpPr>
                <a:spLocks noChangeAspect="1"/>
              </p:cNvSpPr>
              <p:nvPr/>
            </p:nvSpPr>
            <p:spPr bwMode="auto">
              <a:xfrm>
                <a:off x="3255963" y="3849233"/>
                <a:ext cx="76200"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87" name="Oval 264"/>
              <p:cNvSpPr>
                <a:spLocks noChangeAspect="1"/>
              </p:cNvSpPr>
              <p:nvPr/>
            </p:nvSpPr>
            <p:spPr bwMode="auto">
              <a:xfrm>
                <a:off x="3565525" y="3849233"/>
                <a:ext cx="76200"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88" name="Oval 44"/>
              <p:cNvSpPr>
                <a:spLocks noChangeAspect="1"/>
              </p:cNvSpPr>
              <p:nvPr/>
            </p:nvSpPr>
            <p:spPr bwMode="auto">
              <a:xfrm>
                <a:off x="3875087" y="3849233"/>
                <a:ext cx="77787"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89" name="Oval 45"/>
              <p:cNvSpPr>
                <a:spLocks noChangeAspect="1"/>
              </p:cNvSpPr>
              <p:nvPr/>
            </p:nvSpPr>
            <p:spPr bwMode="auto">
              <a:xfrm>
                <a:off x="3797300" y="3849233"/>
                <a:ext cx="77788"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90" name="Oval 46"/>
              <p:cNvSpPr>
                <a:spLocks noChangeAspect="1"/>
              </p:cNvSpPr>
              <p:nvPr/>
            </p:nvSpPr>
            <p:spPr bwMode="auto">
              <a:xfrm>
                <a:off x="3721100" y="3849233"/>
                <a:ext cx="76200"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391" name="Oval 47"/>
              <p:cNvSpPr>
                <a:spLocks noChangeAspect="1"/>
              </p:cNvSpPr>
              <p:nvPr/>
            </p:nvSpPr>
            <p:spPr bwMode="auto">
              <a:xfrm>
                <a:off x="3643313" y="3849233"/>
                <a:ext cx="76200"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270" name="Oval 269"/>
              <p:cNvSpPr>
                <a:spLocks noChangeAspect="1"/>
              </p:cNvSpPr>
              <p:nvPr/>
            </p:nvSpPr>
            <p:spPr bwMode="auto">
              <a:xfrm>
                <a:off x="3952874" y="3849233"/>
                <a:ext cx="76200"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71" name="Oval 44"/>
              <p:cNvSpPr>
                <a:spLocks noChangeAspect="1"/>
              </p:cNvSpPr>
              <p:nvPr/>
            </p:nvSpPr>
            <p:spPr bwMode="auto">
              <a:xfrm>
                <a:off x="4262437" y="3849233"/>
                <a:ext cx="76200"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72" name="Oval 45"/>
              <p:cNvSpPr>
                <a:spLocks noChangeAspect="1"/>
              </p:cNvSpPr>
              <p:nvPr/>
            </p:nvSpPr>
            <p:spPr bwMode="auto">
              <a:xfrm>
                <a:off x="4184649" y="3849233"/>
                <a:ext cx="77788"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73" name="Oval 46"/>
              <p:cNvSpPr>
                <a:spLocks noChangeAspect="1"/>
              </p:cNvSpPr>
              <p:nvPr/>
            </p:nvSpPr>
            <p:spPr bwMode="auto">
              <a:xfrm>
                <a:off x="4106862" y="3849233"/>
                <a:ext cx="77787"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74" name="Oval 47"/>
              <p:cNvSpPr>
                <a:spLocks noChangeAspect="1"/>
              </p:cNvSpPr>
              <p:nvPr/>
            </p:nvSpPr>
            <p:spPr bwMode="auto">
              <a:xfrm>
                <a:off x="4030662" y="3849233"/>
                <a:ext cx="76200"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75" name="Oval 274"/>
              <p:cNvSpPr>
                <a:spLocks noChangeAspect="1"/>
              </p:cNvSpPr>
              <p:nvPr/>
            </p:nvSpPr>
            <p:spPr bwMode="auto">
              <a:xfrm>
                <a:off x="4340224" y="3849233"/>
                <a:ext cx="76200"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76" name="Oval 44"/>
              <p:cNvSpPr>
                <a:spLocks noChangeAspect="1"/>
              </p:cNvSpPr>
              <p:nvPr/>
            </p:nvSpPr>
            <p:spPr bwMode="auto">
              <a:xfrm>
                <a:off x="4649787" y="3849233"/>
                <a:ext cx="76200"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77" name="Oval 45"/>
              <p:cNvSpPr>
                <a:spLocks noChangeAspect="1"/>
              </p:cNvSpPr>
              <p:nvPr/>
            </p:nvSpPr>
            <p:spPr bwMode="auto">
              <a:xfrm>
                <a:off x="4571999" y="3849233"/>
                <a:ext cx="76200"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78" name="Oval 46"/>
              <p:cNvSpPr>
                <a:spLocks noChangeAspect="1"/>
              </p:cNvSpPr>
              <p:nvPr/>
            </p:nvSpPr>
            <p:spPr bwMode="auto">
              <a:xfrm>
                <a:off x="4494212" y="3849233"/>
                <a:ext cx="77787"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279" name="Oval 47"/>
              <p:cNvSpPr>
                <a:spLocks noChangeAspect="1"/>
              </p:cNvSpPr>
              <p:nvPr/>
            </p:nvSpPr>
            <p:spPr bwMode="auto">
              <a:xfrm>
                <a:off x="4418012" y="3849233"/>
                <a:ext cx="76200"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8402" name="Oval 427"/>
              <p:cNvSpPr>
                <a:spLocks noChangeAspect="1"/>
              </p:cNvSpPr>
              <p:nvPr/>
            </p:nvSpPr>
            <p:spPr bwMode="auto">
              <a:xfrm>
                <a:off x="3270250" y="3738148"/>
                <a:ext cx="76200"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403" name="Oval 44"/>
              <p:cNvSpPr>
                <a:spLocks noChangeAspect="1"/>
              </p:cNvSpPr>
              <p:nvPr/>
            </p:nvSpPr>
            <p:spPr bwMode="auto">
              <a:xfrm>
                <a:off x="3579813" y="3738148"/>
                <a:ext cx="76200"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404" name="Oval 45"/>
              <p:cNvSpPr>
                <a:spLocks noChangeAspect="1"/>
              </p:cNvSpPr>
              <p:nvPr/>
            </p:nvSpPr>
            <p:spPr bwMode="auto">
              <a:xfrm>
                <a:off x="3502025" y="3738148"/>
                <a:ext cx="77788"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405" name="Oval 46"/>
              <p:cNvSpPr>
                <a:spLocks noChangeAspect="1"/>
              </p:cNvSpPr>
              <p:nvPr/>
            </p:nvSpPr>
            <p:spPr bwMode="auto">
              <a:xfrm>
                <a:off x="3425825" y="3738148"/>
                <a:ext cx="76200"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406" name="Oval 47"/>
              <p:cNvSpPr>
                <a:spLocks noChangeAspect="1"/>
              </p:cNvSpPr>
              <p:nvPr/>
            </p:nvSpPr>
            <p:spPr bwMode="auto">
              <a:xfrm>
                <a:off x="3348038" y="3738148"/>
                <a:ext cx="76200"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407" name="Oval 432"/>
              <p:cNvSpPr>
                <a:spLocks noChangeAspect="1"/>
              </p:cNvSpPr>
              <p:nvPr/>
            </p:nvSpPr>
            <p:spPr bwMode="auto">
              <a:xfrm>
                <a:off x="3657600" y="3738148"/>
                <a:ext cx="76200"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408" name="Oval 44"/>
              <p:cNvSpPr>
                <a:spLocks noChangeAspect="1"/>
              </p:cNvSpPr>
              <p:nvPr/>
            </p:nvSpPr>
            <p:spPr bwMode="auto">
              <a:xfrm>
                <a:off x="3967162" y="3738148"/>
                <a:ext cx="76200"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409" name="Oval 45"/>
              <p:cNvSpPr>
                <a:spLocks noChangeAspect="1"/>
              </p:cNvSpPr>
              <p:nvPr/>
            </p:nvSpPr>
            <p:spPr bwMode="auto">
              <a:xfrm>
                <a:off x="3889374" y="3738148"/>
                <a:ext cx="77788"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410" name="Oval 46"/>
              <p:cNvSpPr>
                <a:spLocks noChangeAspect="1"/>
              </p:cNvSpPr>
              <p:nvPr/>
            </p:nvSpPr>
            <p:spPr bwMode="auto">
              <a:xfrm>
                <a:off x="3811588" y="3738148"/>
                <a:ext cx="77787"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8411" name="Oval 47"/>
              <p:cNvSpPr>
                <a:spLocks noChangeAspect="1"/>
              </p:cNvSpPr>
              <p:nvPr/>
            </p:nvSpPr>
            <p:spPr bwMode="auto">
              <a:xfrm>
                <a:off x="3735388" y="3738148"/>
                <a:ext cx="76200" cy="76173"/>
              </a:xfrm>
              <a:prstGeom prst="ellipse">
                <a:avLst/>
              </a:prstGeom>
              <a:solidFill>
                <a:srgbClr val="FF5050"/>
              </a:solidFill>
              <a:ln w="9525" algn="ctr">
                <a:solidFill>
                  <a:srgbClr val="FF5050"/>
                </a:solidFill>
                <a:round/>
                <a:headEnd/>
                <a:tailEnd/>
              </a:ln>
            </p:spPr>
            <p:txBody>
              <a:bodyPr wrap="none"/>
              <a:lstStyle/>
              <a:p>
                <a:pPr>
                  <a:defRPr/>
                </a:pPr>
                <a:endParaRPr lang="en-US" sz="2400">
                  <a:latin typeface="+mn-lt"/>
                  <a:cs typeface="Times New Roman" pitchFamily="18" charset="0"/>
                </a:endParaRPr>
              </a:p>
            </p:txBody>
          </p:sp>
          <p:sp>
            <p:nvSpPr>
              <p:cNvPr id="438" name="Oval 437"/>
              <p:cNvSpPr>
                <a:spLocks noChangeAspect="1"/>
              </p:cNvSpPr>
              <p:nvPr/>
            </p:nvSpPr>
            <p:spPr bwMode="auto">
              <a:xfrm>
                <a:off x="4044949" y="3738148"/>
                <a:ext cx="76200"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439" name="Oval 44"/>
              <p:cNvSpPr>
                <a:spLocks noChangeAspect="1"/>
              </p:cNvSpPr>
              <p:nvPr/>
            </p:nvSpPr>
            <p:spPr bwMode="auto">
              <a:xfrm>
                <a:off x="4354512" y="3738148"/>
                <a:ext cx="76200"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440" name="Oval 45"/>
              <p:cNvSpPr>
                <a:spLocks noChangeAspect="1"/>
              </p:cNvSpPr>
              <p:nvPr/>
            </p:nvSpPr>
            <p:spPr bwMode="auto">
              <a:xfrm>
                <a:off x="4276724" y="3738148"/>
                <a:ext cx="76200"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441" name="Oval 46"/>
              <p:cNvSpPr>
                <a:spLocks noChangeAspect="1"/>
              </p:cNvSpPr>
              <p:nvPr/>
            </p:nvSpPr>
            <p:spPr bwMode="auto">
              <a:xfrm>
                <a:off x="4198937" y="3738148"/>
                <a:ext cx="77787"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442" name="Oval 47"/>
              <p:cNvSpPr>
                <a:spLocks noChangeAspect="1"/>
              </p:cNvSpPr>
              <p:nvPr/>
            </p:nvSpPr>
            <p:spPr bwMode="auto">
              <a:xfrm>
                <a:off x="4121149" y="3738148"/>
                <a:ext cx="77788"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443" name="Oval 442"/>
              <p:cNvSpPr>
                <a:spLocks noChangeAspect="1"/>
              </p:cNvSpPr>
              <p:nvPr/>
            </p:nvSpPr>
            <p:spPr bwMode="auto">
              <a:xfrm>
                <a:off x="4432299" y="3738148"/>
                <a:ext cx="76200"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444" name="Oval 44"/>
              <p:cNvSpPr>
                <a:spLocks noChangeAspect="1"/>
              </p:cNvSpPr>
              <p:nvPr/>
            </p:nvSpPr>
            <p:spPr bwMode="auto">
              <a:xfrm>
                <a:off x="4741862" y="3738148"/>
                <a:ext cx="76200"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445" name="Oval 45"/>
              <p:cNvSpPr>
                <a:spLocks noChangeAspect="1"/>
              </p:cNvSpPr>
              <p:nvPr/>
            </p:nvSpPr>
            <p:spPr bwMode="auto">
              <a:xfrm>
                <a:off x="4664074" y="3738148"/>
                <a:ext cx="76200"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446" name="Oval 46"/>
              <p:cNvSpPr>
                <a:spLocks noChangeAspect="1"/>
              </p:cNvSpPr>
              <p:nvPr/>
            </p:nvSpPr>
            <p:spPr bwMode="auto">
              <a:xfrm>
                <a:off x="4586287" y="3738148"/>
                <a:ext cx="76200"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sp>
            <p:nvSpPr>
              <p:cNvPr id="447" name="Oval 47"/>
              <p:cNvSpPr>
                <a:spLocks noChangeAspect="1"/>
              </p:cNvSpPr>
              <p:nvPr/>
            </p:nvSpPr>
            <p:spPr bwMode="auto">
              <a:xfrm>
                <a:off x="4508499" y="3738148"/>
                <a:ext cx="77788" cy="76173"/>
              </a:xfrm>
              <a:prstGeom prst="ellipse">
                <a:avLst/>
              </a:prstGeom>
              <a:solidFill>
                <a:schemeClr val="accent2">
                  <a:lumMod val="60000"/>
                  <a:lumOff val="40000"/>
                </a:schemeClr>
              </a:solidFill>
              <a:ln w="25400" algn="ctr">
                <a:solidFill>
                  <a:schemeClr val="accent2">
                    <a:lumMod val="60000"/>
                    <a:lumOff val="40000"/>
                  </a:schemeClr>
                </a:solidFill>
                <a:round/>
                <a:headEnd/>
                <a:tailEnd/>
              </a:ln>
            </p:spPr>
            <p:txBody>
              <a:bodyPr wrap="none"/>
              <a:lstStyle/>
              <a:p>
                <a:pPr>
                  <a:defRPr/>
                </a:pPr>
                <a:endParaRPr lang="en-US" sz="2400">
                  <a:latin typeface="+mn-lt"/>
                  <a:cs typeface="Times New Roman" pitchFamily="18" charset="0"/>
                </a:endParaRPr>
              </a:p>
            </p:txBody>
          </p:sp>
        </p:grpSp>
      </p:grpSp>
      <p:graphicFrame>
        <p:nvGraphicFramePr>
          <p:cNvPr id="501" name="Table 500"/>
          <p:cNvGraphicFramePr>
            <a:graphicFrameLocks noGrp="1"/>
          </p:cNvGraphicFramePr>
          <p:nvPr/>
        </p:nvGraphicFramePr>
        <p:xfrm>
          <a:off x="373063" y="1044575"/>
          <a:ext cx="8539160" cy="1463676"/>
        </p:xfrm>
        <a:graphic>
          <a:graphicData uri="http://schemas.openxmlformats.org/drawingml/2006/table">
            <a:tbl>
              <a:tblPr firstRow="1" bandRow="1">
                <a:tableStyleId>{5C22544A-7EE6-4342-B048-85BDC9FD1C3A}</a:tableStyleId>
              </a:tblPr>
              <a:tblGrid>
                <a:gridCol w="1707832"/>
                <a:gridCol w="1707832"/>
                <a:gridCol w="1707832"/>
                <a:gridCol w="1707832"/>
                <a:gridCol w="1707832"/>
              </a:tblGrid>
              <a:tr h="36591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mn-lt"/>
                          <a:cs typeface="Times New Roman" pitchFamily="18" charset="0"/>
                        </a:rPr>
                        <a:t>Increasing Length</a:t>
                      </a:r>
                      <a:r>
                        <a:rPr lang="en-US" sz="1800" b="1" baseline="0" dirty="0" smtClean="0">
                          <a:solidFill>
                            <a:srgbClr val="FF0000"/>
                          </a:solidFill>
                          <a:latin typeface="+mn-lt"/>
                          <a:cs typeface="Times New Roman" pitchFamily="18" charset="0"/>
                        </a:rPr>
                        <a:t> of </a:t>
                      </a:r>
                      <a:r>
                        <a:rPr lang="en-US" sz="1800" b="1" dirty="0" smtClean="0">
                          <a:solidFill>
                            <a:srgbClr val="FF0000"/>
                          </a:solidFill>
                          <a:latin typeface="+mn-lt"/>
                          <a:cs typeface="Times New Roman" pitchFamily="18" charset="0"/>
                        </a:rPr>
                        <a:t>A </a:t>
                      </a:r>
                      <a:r>
                        <a:rPr lang="en-US" sz="1800" b="1" dirty="0" smtClean="0">
                          <a:solidFill>
                            <a:srgbClr val="FF0000"/>
                          </a:solidFill>
                          <a:latin typeface="+mn-lt"/>
                          <a:cs typeface="Times New Roman" pitchFamily="18" charset="0"/>
                          <a:sym typeface="Symbol"/>
                        </a:rPr>
                        <a:t></a:t>
                      </a:r>
                      <a:endParaRPr lang="en-US" sz="1800" b="1" dirty="0" smtClean="0">
                        <a:solidFill>
                          <a:schemeClr val="accent2"/>
                        </a:solidFill>
                        <a:latin typeface="+mn-lt"/>
                        <a:cs typeface="Times New Roman" pitchFamily="18" charset="0"/>
                      </a:endParaRPr>
                    </a:p>
                  </a:txBody>
                  <a:tcPr marL="91445" marR="91445" marT="45740" marB="457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2"/>
                          </a:solidFill>
                          <a:latin typeface="+mn-lt"/>
                          <a:cs typeface="Times New Roman" pitchFamily="18" charset="0"/>
                          <a:sym typeface="Symbol"/>
                        </a:rPr>
                        <a:t></a:t>
                      </a:r>
                      <a:r>
                        <a:rPr lang="en-US" sz="1800" b="1" baseline="0" dirty="0" smtClean="0">
                          <a:solidFill>
                            <a:schemeClr val="accent2"/>
                          </a:solidFill>
                          <a:latin typeface="+mn-lt"/>
                          <a:cs typeface="Times New Roman" pitchFamily="18" charset="0"/>
                          <a:sym typeface="Symbol"/>
                        </a:rPr>
                        <a:t> </a:t>
                      </a:r>
                      <a:r>
                        <a:rPr lang="en-US" sz="1800" b="1" dirty="0" smtClean="0">
                          <a:solidFill>
                            <a:schemeClr val="accent2"/>
                          </a:solidFill>
                          <a:latin typeface="+mn-lt"/>
                          <a:cs typeface="Times New Roman" pitchFamily="18" charset="0"/>
                        </a:rPr>
                        <a:t>Increasing Length of B</a:t>
                      </a:r>
                    </a:p>
                  </a:txBody>
                  <a:tcPr marL="91445" marR="91445" marT="45740" marB="457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919">
                <a:tc>
                  <a:txBody>
                    <a:bodyPr/>
                    <a:lstStyle/>
                    <a:p>
                      <a:pPr algn="ctr"/>
                      <a:endParaRPr lang="en-US" sz="1800" b="1" dirty="0">
                        <a:solidFill>
                          <a:schemeClr val="accent2"/>
                        </a:solidFill>
                        <a:latin typeface="+mn-lt"/>
                        <a:cs typeface="Times New Roman" pitchFamily="18" charset="0"/>
                      </a:endParaRPr>
                    </a:p>
                  </a:txBody>
                  <a:tcPr marL="91445" marR="91445" marT="45740" marB="457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dirty="0">
                        <a:solidFill>
                          <a:schemeClr val="accent2"/>
                        </a:solidFill>
                        <a:latin typeface="+mn-lt"/>
                        <a:cs typeface="Times New Roman" pitchFamily="18" charset="0"/>
                      </a:endParaRPr>
                    </a:p>
                  </a:txBody>
                  <a:tcPr marL="91445" marR="91445"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dirty="0">
                        <a:solidFill>
                          <a:schemeClr val="accent2"/>
                        </a:solidFill>
                        <a:latin typeface="+mn-lt"/>
                        <a:cs typeface="Times New Roman" pitchFamily="18" charset="0"/>
                      </a:endParaRPr>
                    </a:p>
                  </a:txBody>
                  <a:tcPr marL="91445" marR="91445"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dirty="0">
                        <a:solidFill>
                          <a:schemeClr val="accent2"/>
                        </a:solidFill>
                        <a:latin typeface="+mn-lt"/>
                        <a:cs typeface="Times New Roman" pitchFamily="18" charset="0"/>
                      </a:endParaRPr>
                    </a:p>
                  </a:txBody>
                  <a:tcPr marL="91445" marR="91445"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1" dirty="0">
                        <a:solidFill>
                          <a:schemeClr val="accent2"/>
                        </a:solidFill>
                        <a:latin typeface="+mn-lt"/>
                        <a:cs typeface="Times New Roman" pitchFamily="18" charset="0"/>
                      </a:endParaRPr>
                    </a:p>
                  </a:txBody>
                  <a:tcPr marL="91445" marR="91445" marT="45740" marB="457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919">
                <a:tc>
                  <a:txBody>
                    <a:bodyPr/>
                    <a:lstStyle/>
                    <a:p>
                      <a:pPr algn="ctr"/>
                      <a:r>
                        <a:rPr lang="en-US" sz="1800" b="1" dirty="0" smtClean="0">
                          <a:solidFill>
                            <a:srgbClr val="FF0000"/>
                          </a:solidFill>
                          <a:latin typeface="+mn-lt"/>
                          <a:cs typeface="Times New Roman" pitchFamily="18" charset="0"/>
                        </a:rPr>
                        <a:t>20</a:t>
                      </a:r>
                      <a:r>
                        <a:rPr lang="en-US" sz="1800" b="1" dirty="0" smtClean="0">
                          <a:solidFill>
                            <a:schemeClr val="tx1"/>
                          </a:solidFill>
                          <a:latin typeface="+mn-lt"/>
                          <a:cs typeface="Times New Roman" pitchFamily="18" charset="0"/>
                        </a:rPr>
                        <a:t>:</a:t>
                      </a:r>
                      <a:r>
                        <a:rPr lang="en-US" sz="1800" b="1" dirty="0" smtClean="0">
                          <a:solidFill>
                            <a:schemeClr val="accent2"/>
                          </a:solidFill>
                          <a:latin typeface="+mn-lt"/>
                          <a:cs typeface="Times New Roman" pitchFamily="18" charset="0"/>
                        </a:rPr>
                        <a:t>80</a:t>
                      </a:r>
                      <a:endParaRPr lang="en-US" sz="1800" b="1" dirty="0">
                        <a:solidFill>
                          <a:schemeClr val="accent2"/>
                        </a:solidFill>
                        <a:latin typeface="+mn-lt"/>
                        <a:cs typeface="Times New Roman" pitchFamily="18" charset="0"/>
                      </a:endParaRPr>
                    </a:p>
                  </a:txBody>
                  <a:tcPr marL="91445" marR="91445" marT="45740" marB="457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rgbClr val="FF0000"/>
                          </a:solidFill>
                          <a:latin typeface="+mn-lt"/>
                          <a:cs typeface="Times New Roman" pitchFamily="18" charset="0"/>
                        </a:rPr>
                        <a:t>30</a:t>
                      </a:r>
                      <a:r>
                        <a:rPr lang="en-US" sz="1800" b="1" dirty="0" smtClean="0">
                          <a:solidFill>
                            <a:schemeClr val="tx1"/>
                          </a:solidFill>
                          <a:latin typeface="+mn-lt"/>
                          <a:cs typeface="Times New Roman" pitchFamily="18" charset="0"/>
                        </a:rPr>
                        <a:t>:</a:t>
                      </a:r>
                      <a:r>
                        <a:rPr lang="en-US" sz="1800" b="1" dirty="0" smtClean="0">
                          <a:solidFill>
                            <a:schemeClr val="accent2"/>
                          </a:solidFill>
                          <a:latin typeface="+mn-lt"/>
                          <a:cs typeface="Times New Roman" pitchFamily="18" charset="0"/>
                        </a:rPr>
                        <a:t>70</a:t>
                      </a:r>
                      <a:endParaRPr lang="en-US" sz="1800" b="1" dirty="0">
                        <a:solidFill>
                          <a:schemeClr val="accent2"/>
                        </a:solidFill>
                        <a:latin typeface="+mn-lt"/>
                        <a:cs typeface="Times New Roman" pitchFamily="18" charset="0"/>
                      </a:endParaRPr>
                    </a:p>
                  </a:txBody>
                  <a:tcPr marL="91445" marR="91445"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rgbClr val="FF0000"/>
                          </a:solidFill>
                          <a:latin typeface="+mn-lt"/>
                          <a:cs typeface="Times New Roman" pitchFamily="18" charset="0"/>
                        </a:rPr>
                        <a:t>50:</a:t>
                      </a:r>
                      <a:r>
                        <a:rPr lang="en-US" sz="1800" b="1" dirty="0" smtClean="0">
                          <a:solidFill>
                            <a:schemeClr val="accent2"/>
                          </a:solidFill>
                          <a:latin typeface="+mn-lt"/>
                          <a:cs typeface="Times New Roman" pitchFamily="18" charset="0"/>
                        </a:rPr>
                        <a:t>50</a:t>
                      </a:r>
                      <a:endParaRPr lang="en-US" sz="1800" b="1" dirty="0">
                        <a:solidFill>
                          <a:schemeClr val="accent2"/>
                        </a:solidFill>
                        <a:latin typeface="+mn-lt"/>
                        <a:cs typeface="Times New Roman" pitchFamily="18" charset="0"/>
                      </a:endParaRPr>
                    </a:p>
                  </a:txBody>
                  <a:tcPr marL="91445" marR="91445"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rgbClr val="FF0000"/>
                          </a:solidFill>
                          <a:latin typeface="+mn-lt"/>
                          <a:cs typeface="Times New Roman" pitchFamily="18" charset="0"/>
                        </a:rPr>
                        <a:t>70</a:t>
                      </a:r>
                      <a:r>
                        <a:rPr lang="en-US" sz="1800" b="1" dirty="0" smtClean="0">
                          <a:solidFill>
                            <a:schemeClr val="tx1"/>
                          </a:solidFill>
                          <a:latin typeface="+mn-lt"/>
                          <a:cs typeface="Times New Roman" pitchFamily="18" charset="0"/>
                        </a:rPr>
                        <a:t>:</a:t>
                      </a:r>
                      <a:r>
                        <a:rPr lang="en-US" sz="1800" b="1" dirty="0" smtClean="0">
                          <a:solidFill>
                            <a:schemeClr val="accent2"/>
                          </a:solidFill>
                          <a:latin typeface="+mn-lt"/>
                          <a:cs typeface="Times New Roman" pitchFamily="18" charset="0"/>
                        </a:rPr>
                        <a:t>30</a:t>
                      </a:r>
                      <a:endParaRPr lang="en-US" sz="1800" b="1" dirty="0">
                        <a:solidFill>
                          <a:schemeClr val="accent2"/>
                        </a:solidFill>
                        <a:latin typeface="+mn-lt"/>
                        <a:cs typeface="Times New Roman" pitchFamily="18" charset="0"/>
                      </a:endParaRPr>
                    </a:p>
                  </a:txBody>
                  <a:tcPr marL="91445" marR="91445"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rgbClr val="FF0000"/>
                          </a:solidFill>
                          <a:latin typeface="+mn-lt"/>
                          <a:cs typeface="Times New Roman" pitchFamily="18" charset="0"/>
                        </a:rPr>
                        <a:t>80</a:t>
                      </a:r>
                      <a:r>
                        <a:rPr lang="en-US" sz="1800" b="1" dirty="0" smtClean="0">
                          <a:solidFill>
                            <a:schemeClr val="tx1"/>
                          </a:solidFill>
                          <a:latin typeface="+mn-lt"/>
                          <a:cs typeface="Times New Roman" pitchFamily="18" charset="0"/>
                        </a:rPr>
                        <a:t>:</a:t>
                      </a:r>
                      <a:r>
                        <a:rPr lang="en-US" sz="1800" b="1" dirty="0" smtClean="0">
                          <a:solidFill>
                            <a:schemeClr val="accent2"/>
                          </a:solidFill>
                          <a:latin typeface="+mn-lt"/>
                          <a:cs typeface="Times New Roman" pitchFamily="18" charset="0"/>
                        </a:rPr>
                        <a:t>20</a:t>
                      </a:r>
                      <a:endParaRPr lang="en-US" sz="1800" b="1" dirty="0">
                        <a:solidFill>
                          <a:schemeClr val="accent2"/>
                        </a:solidFill>
                        <a:latin typeface="+mn-lt"/>
                        <a:cs typeface="Times New Roman" pitchFamily="18" charset="0"/>
                      </a:endParaRPr>
                    </a:p>
                  </a:txBody>
                  <a:tcPr marL="91445" marR="91445" marT="45740" marB="457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919">
                <a:tc>
                  <a:txBody>
                    <a:bodyPr/>
                    <a:lstStyle/>
                    <a:p>
                      <a:pPr algn="ctr"/>
                      <a:r>
                        <a:rPr lang="en-US" sz="1800" b="1" dirty="0" smtClean="0">
                          <a:solidFill>
                            <a:schemeClr val="tx1"/>
                          </a:solidFill>
                          <a:latin typeface="+mn-lt"/>
                          <a:cs typeface="Times New Roman" pitchFamily="18" charset="0"/>
                        </a:rPr>
                        <a:t>Spheres of A</a:t>
                      </a:r>
                      <a:endParaRPr lang="en-US" sz="1800" b="1" dirty="0">
                        <a:solidFill>
                          <a:schemeClr val="tx1"/>
                        </a:solidFill>
                        <a:latin typeface="+mn-lt"/>
                        <a:cs typeface="Times New Roman" pitchFamily="18" charset="0"/>
                      </a:endParaRPr>
                    </a:p>
                  </a:txBody>
                  <a:tcPr marL="91445" marR="91445" marT="45740" marB="457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err="1" smtClean="0">
                          <a:solidFill>
                            <a:schemeClr val="tx1"/>
                          </a:solidFill>
                          <a:latin typeface="+mn-lt"/>
                          <a:cs typeface="Times New Roman" pitchFamily="18" charset="0"/>
                        </a:rPr>
                        <a:t>Cyl</a:t>
                      </a:r>
                      <a:r>
                        <a:rPr lang="en-US" sz="1800" b="1" baseline="0" dirty="0" smtClean="0">
                          <a:solidFill>
                            <a:schemeClr val="tx1"/>
                          </a:solidFill>
                          <a:latin typeface="+mn-lt"/>
                          <a:cs typeface="Times New Roman" pitchFamily="18" charset="0"/>
                        </a:rPr>
                        <a:t> of A</a:t>
                      </a:r>
                      <a:endParaRPr lang="en-US" sz="1800" b="1" dirty="0">
                        <a:solidFill>
                          <a:schemeClr val="tx1"/>
                        </a:solidFill>
                        <a:latin typeface="+mn-lt"/>
                        <a:cs typeface="Times New Roman" pitchFamily="18" charset="0"/>
                      </a:endParaRPr>
                    </a:p>
                  </a:txBody>
                  <a:tcPr marL="91445" marR="91445"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chemeClr val="tx1"/>
                          </a:solidFill>
                          <a:latin typeface="+mn-lt"/>
                          <a:cs typeface="Times New Roman" pitchFamily="18" charset="0"/>
                        </a:rPr>
                        <a:t>Lamellae</a:t>
                      </a:r>
                      <a:endParaRPr lang="en-US" sz="1800" b="1" dirty="0">
                        <a:solidFill>
                          <a:schemeClr val="tx1"/>
                        </a:solidFill>
                        <a:latin typeface="+mn-lt"/>
                        <a:cs typeface="Times New Roman" pitchFamily="18" charset="0"/>
                      </a:endParaRPr>
                    </a:p>
                  </a:txBody>
                  <a:tcPr marL="91445" marR="91445"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err="1" smtClean="0">
                          <a:solidFill>
                            <a:schemeClr val="tx1"/>
                          </a:solidFill>
                          <a:latin typeface="+mn-lt"/>
                          <a:cs typeface="Times New Roman" pitchFamily="18" charset="0"/>
                        </a:rPr>
                        <a:t>Cyl</a:t>
                      </a:r>
                      <a:r>
                        <a:rPr lang="en-US" sz="1800" b="1" dirty="0" smtClean="0">
                          <a:solidFill>
                            <a:schemeClr val="tx1"/>
                          </a:solidFill>
                          <a:latin typeface="+mn-lt"/>
                          <a:cs typeface="Times New Roman" pitchFamily="18" charset="0"/>
                        </a:rPr>
                        <a:t> of B</a:t>
                      </a:r>
                      <a:endParaRPr lang="en-US" sz="1800" b="1" dirty="0">
                        <a:solidFill>
                          <a:schemeClr val="tx1"/>
                        </a:solidFill>
                        <a:latin typeface="+mn-lt"/>
                        <a:cs typeface="Times New Roman" pitchFamily="18" charset="0"/>
                      </a:endParaRPr>
                    </a:p>
                  </a:txBody>
                  <a:tcPr marL="91445" marR="91445"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chemeClr val="tx1"/>
                          </a:solidFill>
                          <a:latin typeface="+mn-lt"/>
                          <a:cs typeface="Times New Roman" pitchFamily="18" charset="0"/>
                        </a:rPr>
                        <a:t>Spheres of B</a:t>
                      </a:r>
                      <a:endParaRPr lang="en-US" sz="1800" b="1" dirty="0">
                        <a:solidFill>
                          <a:schemeClr val="tx1"/>
                        </a:solidFill>
                        <a:latin typeface="+mn-lt"/>
                        <a:cs typeface="Times New Roman" pitchFamily="18" charset="0"/>
                      </a:endParaRPr>
                    </a:p>
                  </a:txBody>
                  <a:tcPr marL="91445" marR="91445" marT="45740" marB="457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67615" name="Group 522"/>
          <p:cNvGrpSpPr>
            <a:grpSpLocks/>
          </p:cNvGrpSpPr>
          <p:nvPr/>
        </p:nvGrpSpPr>
        <p:grpSpPr bwMode="auto">
          <a:xfrm>
            <a:off x="460375" y="1631950"/>
            <a:ext cx="1547813" cy="77788"/>
            <a:chOff x="1620642" y="5005318"/>
            <a:chExt cx="1547678" cy="76815"/>
          </a:xfrm>
        </p:grpSpPr>
        <p:sp>
          <p:nvSpPr>
            <p:cNvPr id="8309" name="Oval 501"/>
            <p:cNvSpPr>
              <a:spLocks noChangeAspect="1"/>
            </p:cNvSpPr>
            <p:nvPr/>
          </p:nvSpPr>
          <p:spPr bwMode="auto">
            <a:xfrm>
              <a:off x="1620642"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310" name="Oval 44"/>
            <p:cNvSpPr>
              <a:spLocks noChangeAspect="1"/>
            </p:cNvSpPr>
            <p:nvPr/>
          </p:nvSpPr>
          <p:spPr bwMode="auto">
            <a:xfrm>
              <a:off x="1930178"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11" name="Oval 45"/>
            <p:cNvSpPr>
              <a:spLocks noChangeAspect="1"/>
            </p:cNvSpPr>
            <p:nvPr/>
          </p:nvSpPr>
          <p:spPr bwMode="auto">
            <a:xfrm>
              <a:off x="1852397" y="5005318"/>
              <a:ext cx="77781"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312" name="Oval 46"/>
            <p:cNvSpPr>
              <a:spLocks noChangeAspect="1"/>
            </p:cNvSpPr>
            <p:nvPr/>
          </p:nvSpPr>
          <p:spPr bwMode="auto">
            <a:xfrm>
              <a:off x="1776203"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313" name="Oval 47"/>
            <p:cNvSpPr>
              <a:spLocks noChangeAspect="1"/>
            </p:cNvSpPr>
            <p:nvPr/>
          </p:nvSpPr>
          <p:spPr bwMode="auto">
            <a:xfrm>
              <a:off x="1698423"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314" name="Oval 506"/>
            <p:cNvSpPr>
              <a:spLocks noChangeAspect="1"/>
            </p:cNvSpPr>
            <p:nvPr/>
          </p:nvSpPr>
          <p:spPr bwMode="auto">
            <a:xfrm>
              <a:off x="2007958"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15" name="Oval 44"/>
            <p:cNvSpPr>
              <a:spLocks noChangeAspect="1"/>
            </p:cNvSpPr>
            <p:nvPr/>
          </p:nvSpPr>
          <p:spPr bwMode="auto">
            <a:xfrm>
              <a:off x="2317494"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16" name="Oval 45"/>
            <p:cNvSpPr>
              <a:spLocks noChangeAspect="1"/>
            </p:cNvSpPr>
            <p:nvPr/>
          </p:nvSpPr>
          <p:spPr bwMode="auto">
            <a:xfrm>
              <a:off x="2239713" y="5005318"/>
              <a:ext cx="77781"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17" name="Oval 46"/>
            <p:cNvSpPr>
              <a:spLocks noChangeAspect="1"/>
            </p:cNvSpPr>
            <p:nvPr/>
          </p:nvSpPr>
          <p:spPr bwMode="auto">
            <a:xfrm>
              <a:off x="2161933" y="5005318"/>
              <a:ext cx="77780"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18" name="Oval 47"/>
            <p:cNvSpPr>
              <a:spLocks noChangeAspect="1"/>
            </p:cNvSpPr>
            <p:nvPr/>
          </p:nvSpPr>
          <p:spPr bwMode="auto">
            <a:xfrm>
              <a:off x="2085739"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19" name="Oval 511"/>
            <p:cNvSpPr>
              <a:spLocks noChangeAspect="1"/>
            </p:cNvSpPr>
            <p:nvPr/>
          </p:nvSpPr>
          <p:spPr bwMode="auto">
            <a:xfrm>
              <a:off x="2395274"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20" name="Oval 44"/>
            <p:cNvSpPr>
              <a:spLocks noChangeAspect="1"/>
            </p:cNvSpPr>
            <p:nvPr/>
          </p:nvSpPr>
          <p:spPr bwMode="auto">
            <a:xfrm>
              <a:off x="2704810"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21" name="Oval 45"/>
            <p:cNvSpPr>
              <a:spLocks noChangeAspect="1"/>
            </p:cNvSpPr>
            <p:nvPr/>
          </p:nvSpPr>
          <p:spPr bwMode="auto">
            <a:xfrm>
              <a:off x="2627029"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22" name="Oval 46"/>
            <p:cNvSpPr>
              <a:spLocks noChangeAspect="1"/>
            </p:cNvSpPr>
            <p:nvPr/>
          </p:nvSpPr>
          <p:spPr bwMode="auto">
            <a:xfrm>
              <a:off x="2549249" y="5005318"/>
              <a:ext cx="77780"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23" name="Oval 47"/>
            <p:cNvSpPr>
              <a:spLocks noChangeAspect="1"/>
            </p:cNvSpPr>
            <p:nvPr/>
          </p:nvSpPr>
          <p:spPr bwMode="auto">
            <a:xfrm>
              <a:off x="2471468" y="5005318"/>
              <a:ext cx="77781"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24" name="Oval 516"/>
            <p:cNvSpPr>
              <a:spLocks noChangeAspect="1"/>
            </p:cNvSpPr>
            <p:nvPr/>
          </p:nvSpPr>
          <p:spPr bwMode="auto">
            <a:xfrm>
              <a:off x="2782591"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25" name="Oval 44"/>
            <p:cNvSpPr>
              <a:spLocks noChangeAspect="1"/>
            </p:cNvSpPr>
            <p:nvPr/>
          </p:nvSpPr>
          <p:spPr bwMode="auto">
            <a:xfrm>
              <a:off x="3092127"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26" name="Oval 45"/>
            <p:cNvSpPr>
              <a:spLocks noChangeAspect="1"/>
            </p:cNvSpPr>
            <p:nvPr/>
          </p:nvSpPr>
          <p:spPr bwMode="auto">
            <a:xfrm>
              <a:off x="3014345"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27" name="Oval 46"/>
            <p:cNvSpPr>
              <a:spLocks noChangeAspect="1"/>
            </p:cNvSpPr>
            <p:nvPr/>
          </p:nvSpPr>
          <p:spPr bwMode="auto">
            <a:xfrm>
              <a:off x="2936565"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28" name="Oval 47"/>
            <p:cNvSpPr>
              <a:spLocks noChangeAspect="1"/>
            </p:cNvSpPr>
            <p:nvPr/>
          </p:nvSpPr>
          <p:spPr bwMode="auto">
            <a:xfrm>
              <a:off x="2858784" y="5005318"/>
              <a:ext cx="77781"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grpSp>
      <p:grpSp>
        <p:nvGrpSpPr>
          <p:cNvPr id="67616" name="Group 523"/>
          <p:cNvGrpSpPr>
            <a:grpSpLocks/>
          </p:cNvGrpSpPr>
          <p:nvPr/>
        </p:nvGrpSpPr>
        <p:grpSpPr bwMode="auto">
          <a:xfrm>
            <a:off x="2166938" y="1631950"/>
            <a:ext cx="1547812" cy="77788"/>
            <a:chOff x="1620642" y="5005318"/>
            <a:chExt cx="1547678" cy="76815"/>
          </a:xfrm>
        </p:grpSpPr>
        <p:sp>
          <p:nvSpPr>
            <p:cNvPr id="8289" name="Oval 524"/>
            <p:cNvSpPr>
              <a:spLocks noChangeAspect="1"/>
            </p:cNvSpPr>
            <p:nvPr/>
          </p:nvSpPr>
          <p:spPr bwMode="auto">
            <a:xfrm>
              <a:off x="1620642"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90" name="Oval 44"/>
            <p:cNvSpPr>
              <a:spLocks noChangeAspect="1"/>
            </p:cNvSpPr>
            <p:nvPr/>
          </p:nvSpPr>
          <p:spPr bwMode="auto">
            <a:xfrm>
              <a:off x="1930177"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91" name="Oval 45"/>
            <p:cNvSpPr>
              <a:spLocks noChangeAspect="1"/>
            </p:cNvSpPr>
            <p:nvPr/>
          </p:nvSpPr>
          <p:spPr bwMode="auto">
            <a:xfrm>
              <a:off x="1852397" y="5005318"/>
              <a:ext cx="77780"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92" name="Oval 46"/>
            <p:cNvSpPr>
              <a:spLocks noChangeAspect="1"/>
            </p:cNvSpPr>
            <p:nvPr/>
          </p:nvSpPr>
          <p:spPr bwMode="auto">
            <a:xfrm>
              <a:off x="1776204"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93" name="Oval 47"/>
            <p:cNvSpPr>
              <a:spLocks noChangeAspect="1"/>
            </p:cNvSpPr>
            <p:nvPr/>
          </p:nvSpPr>
          <p:spPr bwMode="auto">
            <a:xfrm>
              <a:off x="1698422"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94" name="Oval 529"/>
            <p:cNvSpPr>
              <a:spLocks noChangeAspect="1"/>
            </p:cNvSpPr>
            <p:nvPr/>
          </p:nvSpPr>
          <p:spPr bwMode="auto">
            <a:xfrm>
              <a:off x="2007958"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95" name="Oval 44"/>
            <p:cNvSpPr>
              <a:spLocks noChangeAspect="1"/>
            </p:cNvSpPr>
            <p:nvPr/>
          </p:nvSpPr>
          <p:spPr bwMode="auto">
            <a:xfrm>
              <a:off x="2317494"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96" name="Oval 45"/>
            <p:cNvSpPr>
              <a:spLocks noChangeAspect="1"/>
            </p:cNvSpPr>
            <p:nvPr/>
          </p:nvSpPr>
          <p:spPr bwMode="auto">
            <a:xfrm>
              <a:off x="2239713" y="5005318"/>
              <a:ext cx="77780"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97" name="Oval 46"/>
            <p:cNvSpPr>
              <a:spLocks noChangeAspect="1"/>
            </p:cNvSpPr>
            <p:nvPr/>
          </p:nvSpPr>
          <p:spPr bwMode="auto">
            <a:xfrm>
              <a:off x="2161932" y="5005318"/>
              <a:ext cx="77781"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98" name="Oval 47"/>
            <p:cNvSpPr>
              <a:spLocks noChangeAspect="1"/>
            </p:cNvSpPr>
            <p:nvPr/>
          </p:nvSpPr>
          <p:spPr bwMode="auto">
            <a:xfrm>
              <a:off x="2085739"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99" name="Oval 534"/>
            <p:cNvSpPr>
              <a:spLocks noChangeAspect="1"/>
            </p:cNvSpPr>
            <p:nvPr/>
          </p:nvSpPr>
          <p:spPr bwMode="auto">
            <a:xfrm>
              <a:off x="2395275"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00" name="Oval 44"/>
            <p:cNvSpPr>
              <a:spLocks noChangeAspect="1"/>
            </p:cNvSpPr>
            <p:nvPr/>
          </p:nvSpPr>
          <p:spPr bwMode="auto">
            <a:xfrm>
              <a:off x="2704810"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01" name="Oval 45"/>
            <p:cNvSpPr>
              <a:spLocks noChangeAspect="1"/>
            </p:cNvSpPr>
            <p:nvPr/>
          </p:nvSpPr>
          <p:spPr bwMode="auto">
            <a:xfrm>
              <a:off x="2627030"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02" name="Oval 46"/>
            <p:cNvSpPr>
              <a:spLocks noChangeAspect="1"/>
            </p:cNvSpPr>
            <p:nvPr/>
          </p:nvSpPr>
          <p:spPr bwMode="auto">
            <a:xfrm>
              <a:off x="2549249" y="5005318"/>
              <a:ext cx="77781"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03" name="Oval 47"/>
            <p:cNvSpPr>
              <a:spLocks noChangeAspect="1"/>
            </p:cNvSpPr>
            <p:nvPr/>
          </p:nvSpPr>
          <p:spPr bwMode="auto">
            <a:xfrm>
              <a:off x="2471468" y="5005318"/>
              <a:ext cx="77780"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04" name="Oval 539"/>
            <p:cNvSpPr>
              <a:spLocks noChangeAspect="1"/>
            </p:cNvSpPr>
            <p:nvPr/>
          </p:nvSpPr>
          <p:spPr bwMode="auto">
            <a:xfrm>
              <a:off x="2782591"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05" name="Oval 44"/>
            <p:cNvSpPr>
              <a:spLocks noChangeAspect="1"/>
            </p:cNvSpPr>
            <p:nvPr/>
          </p:nvSpPr>
          <p:spPr bwMode="auto">
            <a:xfrm>
              <a:off x="3092127"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06" name="Oval 45"/>
            <p:cNvSpPr>
              <a:spLocks noChangeAspect="1"/>
            </p:cNvSpPr>
            <p:nvPr/>
          </p:nvSpPr>
          <p:spPr bwMode="auto">
            <a:xfrm>
              <a:off x="3014346"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07" name="Oval 46"/>
            <p:cNvSpPr>
              <a:spLocks noChangeAspect="1"/>
            </p:cNvSpPr>
            <p:nvPr/>
          </p:nvSpPr>
          <p:spPr bwMode="auto">
            <a:xfrm>
              <a:off x="2936565"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08" name="Oval 47"/>
            <p:cNvSpPr>
              <a:spLocks noChangeAspect="1"/>
            </p:cNvSpPr>
            <p:nvPr/>
          </p:nvSpPr>
          <p:spPr bwMode="auto">
            <a:xfrm>
              <a:off x="2858785" y="5005318"/>
              <a:ext cx="77780"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grpSp>
      <p:grpSp>
        <p:nvGrpSpPr>
          <p:cNvPr id="67617" name="Group 544"/>
          <p:cNvGrpSpPr>
            <a:grpSpLocks/>
          </p:cNvGrpSpPr>
          <p:nvPr/>
        </p:nvGrpSpPr>
        <p:grpSpPr bwMode="auto">
          <a:xfrm>
            <a:off x="5576888" y="1631950"/>
            <a:ext cx="1547812" cy="77788"/>
            <a:chOff x="1620642" y="5005318"/>
            <a:chExt cx="1547678" cy="76815"/>
          </a:xfrm>
        </p:grpSpPr>
        <p:sp>
          <p:nvSpPr>
            <p:cNvPr id="8269" name="Oval 545"/>
            <p:cNvSpPr>
              <a:spLocks noChangeAspect="1"/>
            </p:cNvSpPr>
            <p:nvPr/>
          </p:nvSpPr>
          <p:spPr bwMode="auto">
            <a:xfrm>
              <a:off x="1620642"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70" name="Oval 44"/>
            <p:cNvSpPr>
              <a:spLocks noChangeAspect="1"/>
            </p:cNvSpPr>
            <p:nvPr/>
          </p:nvSpPr>
          <p:spPr bwMode="auto">
            <a:xfrm>
              <a:off x="1930177"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71" name="Oval 45"/>
            <p:cNvSpPr>
              <a:spLocks noChangeAspect="1"/>
            </p:cNvSpPr>
            <p:nvPr/>
          </p:nvSpPr>
          <p:spPr bwMode="auto">
            <a:xfrm>
              <a:off x="1852397" y="5005318"/>
              <a:ext cx="77780"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72" name="Oval 46"/>
            <p:cNvSpPr>
              <a:spLocks noChangeAspect="1"/>
            </p:cNvSpPr>
            <p:nvPr/>
          </p:nvSpPr>
          <p:spPr bwMode="auto">
            <a:xfrm>
              <a:off x="1776204"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73" name="Oval 47"/>
            <p:cNvSpPr>
              <a:spLocks noChangeAspect="1"/>
            </p:cNvSpPr>
            <p:nvPr/>
          </p:nvSpPr>
          <p:spPr bwMode="auto">
            <a:xfrm>
              <a:off x="1698422"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74" name="Oval 550"/>
            <p:cNvSpPr>
              <a:spLocks noChangeAspect="1"/>
            </p:cNvSpPr>
            <p:nvPr/>
          </p:nvSpPr>
          <p:spPr bwMode="auto">
            <a:xfrm>
              <a:off x="2007958"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75" name="Oval 44"/>
            <p:cNvSpPr>
              <a:spLocks noChangeAspect="1"/>
            </p:cNvSpPr>
            <p:nvPr/>
          </p:nvSpPr>
          <p:spPr bwMode="auto">
            <a:xfrm>
              <a:off x="2317494"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76" name="Oval 45"/>
            <p:cNvSpPr>
              <a:spLocks noChangeAspect="1"/>
            </p:cNvSpPr>
            <p:nvPr/>
          </p:nvSpPr>
          <p:spPr bwMode="auto">
            <a:xfrm>
              <a:off x="2239713" y="5005318"/>
              <a:ext cx="77780"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77" name="Oval 46"/>
            <p:cNvSpPr>
              <a:spLocks noChangeAspect="1"/>
            </p:cNvSpPr>
            <p:nvPr/>
          </p:nvSpPr>
          <p:spPr bwMode="auto">
            <a:xfrm>
              <a:off x="2161932" y="5005318"/>
              <a:ext cx="77781"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78" name="Oval 47"/>
            <p:cNvSpPr>
              <a:spLocks noChangeAspect="1"/>
            </p:cNvSpPr>
            <p:nvPr/>
          </p:nvSpPr>
          <p:spPr bwMode="auto">
            <a:xfrm>
              <a:off x="2085739"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79" name="Oval 555"/>
            <p:cNvSpPr>
              <a:spLocks noChangeAspect="1"/>
            </p:cNvSpPr>
            <p:nvPr/>
          </p:nvSpPr>
          <p:spPr bwMode="auto">
            <a:xfrm>
              <a:off x="2395275"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80" name="Oval 44"/>
            <p:cNvSpPr>
              <a:spLocks noChangeAspect="1"/>
            </p:cNvSpPr>
            <p:nvPr/>
          </p:nvSpPr>
          <p:spPr bwMode="auto">
            <a:xfrm>
              <a:off x="2704810"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81" name="Oval 45"/>
            <p:cNvSpPr>
              <a:spLocks noChangeAspect="1"/>
            </p:cNvSpPr>
            <p:nvPr/>
          </p:nvSpPr>
          <p:spPr bwMode="auto">
            <a:xfrm>
              <a:off x="2627030"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82" name="Oval 46"/>
            <p:cNvSpPr>
              <a:spLocks noChangeAspect="1"/>
            </p:cNvSpPr>
            <p:nvPr/>
          </p:nvSpPr>
          <p:spPr bwMode="auto">
            <a:xfrm>
              <a:off x="2549249" y="5005318"/>
              <a:ext cx="77781"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83" name="Oval 47"/>
            <p:cNvSpPr>
              <a:spLocks noChangeAspect="1"/>
            </p:cNvSpPr>
            <p:nvPr/>
          </p:nvSpPr>
          <p:spPr bwMode="auto">
            <a:xfrm>
              <a:off x="2471468" y="5005318"/>
              <a:ext cx="77780"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84" name="Oval 560"/>
            <p:cNvSpPr>
              <a:spLocks noChangeAspect="1"/>
            </p:cNvSpPr>
            <p:nvPr/>
          </p:nvSpPr>
          <p:spPr bwMode="auto">
            <a:xfrm>
              <a:off x="2782591"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85" name="Oval 44"/>
            <p:cNvSpPr>
              <a:spLocks noChangeAspect="1"/>
            </p:cNvSpPr>
            <p:nvPr/>
          </p:nvSpPr>
          <p:spPr bwMode="auto">
            <a:xfrm>
              <a:off x="3092127"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86" name="Oval 45"/>
            <p:cNvSpPr>
              <a:spLocks noChangeAspect="1"/>
            </p:cNvSpPr>
            <p:nvPr/>
          </p:nvSpPr>
          <p:spPr bwMode="auto">
            <a:xfrm>
              <a:off x="3014346"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87" name="Oval 46"/>
            <p:cNvSpPr>
              <a:spLocks noChangeAspect="1"/>
            </p:cNvSpPr>
            <p:nvPr/>
          </p:nvSpPr>
          <p:spPr bwMode="auto">
            <a:xfrm>
              <a:off x="2936565"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88" name="Oval 47"/>
            <p:cNvSpPr>
              <a:spLocks noChangeAspect="1"/>
            </p:cNvSpPr>
            <p:nvPr/>
          </p:nvSpPr>
          <p:spPr bwMode="auto">
            <a:xfrm>
              <a:off x="2858785" y="5005318"/>
              <a:ext cx="77780"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grpSp>
      <p:grpSp>
        <p:nvGrpSpPr>
          <p:cNvPr id="67618" name="Group 565"/>
          <p:cNvGrpSpPr>
            <a:grpSpLocks/>
          </p:cNvGrpSpPr>
          <p:nvPr/>
        </p:nvGrpSpPr>
        <p:grpSpPr bwMode="auto">
          <a:xfrm>
            <a:off x="7285038" y="1631950"/>
            <a:ext cx="1547812" cy="77788"/>
            <a:chOff x="1620642" y="5005318"/>
            <a:chExt cx="1547678" cy="76815"/>
          </a:xfrm>
        </p:grpSpPr>
        <p:sp>
          <p:nvSpPr>
            <p:cNvPr id="8249" name="Oval 566"/>
            <p:cNvSpPr>
              <a:spLocks noChangeAspect="1"/>
            </p:cNvSpPr>
            <p:nvPr/>
          </p:nvSpPr>
          <p:spPr bwMode="auto">
            <a:xfrm>
              <a:off x="1620642"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50" name="Oval 44"/>
            <p:cNvSpPr>
              <a:spLocks noChangeAspect="1"/>
            </p:cNvSpPr>
            <p:nvPr/>
          </p:nvSpPr>
          <p:spPr bwMode="auto">
            <a:xfrm>
              <a:off x="1930177"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51" name="Oval 45"/>
            <p:cNvSpPr>
              <a:spLocks noChangeAspect="1"/>
            </p:cNvSpPr>
            <p:nvPr/>
          </p:nvSpPr>
          <p:spPr bwMode="auto">
            <a:xfrm>
              <a:off x="1852397" y="5005318"/>
              <a:ext cx="77780"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52" name="Oval 46"/>
            <p:cNvSpPr>
              <a:spLocks noChangeAspect="1"/>
            </p:cNvSpPr>
            <p:nvPr/>
          </p:nvSpPr>
          <p:spPr bwMode="auto">
            <a:xfrm>
              <a:off x="1776204"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53" name="Oval 47"/>
            <p:cNvSpPr>
              <a:spLocks noChangeAspect="1"/>
            </p:cNvSpPr>
            <p:nvPr/>
          </p:nvSpPr>
          <p:spPr bwMode="auto">
            <a:xfrm>
              <a:off x="1698422"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54" name="Oval 571"/>
            <p:cNvSpPr>
              <a:spLocks noChangeAspect="1"/>
            </p:cNvSpPr>
            <p:nvPr/>
          </p:nvSpPr>
          <p:spPr bwMode="auto">
            <a:xfrm>
              <a:off x="2007958"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55" name="Oval 44"/>
            <p:cNvSpPr>
              <a:spLocks noChangeAspect="1"/>
            </p:cNvSpPr>
            <p:nvPr/>
          </p:nvSpPr>
          <p:spPr bwMode="auto">
            <a:xfrm>
              <a:off x="2317494"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56" name="Oval 45"/>
            <p:cNvSpPr>
              <a:spLocks noChangeAspect="1"/>
            </p:cNvSpPr>
            <p:nvPr/>
          </p:nvSpPr>
          <p:spPr bwMode="auto">
            <a:xfrm>
              <a:off x="2239713" y="5005318"/>
              <a:ext cx="77780"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57" name="Oval 46"/>
            <p:cNvSpPr>
              <a:spLocks noChangeAspect="1"/>
            </p:cNvSpPr>
            <p:nvPr/>
          </p:nvSpPr>
          <p:spPr bwMode="auto">
            <a:xfrm>
              <a:off x="2161932" y="5005318"/>
              <a:ext cx="77781"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58" name="Oval 47"/>
            <p:cNvSpPr>
              <a:spLocks noChangeAspect="1"/>
            </p:cNvSpPr>
            <p:nvPr/>
          </p:nvSpPr>
          <p:spPr bwMode="auto">
            <a:xfrm>
              <a:off x="2085739"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59" name="Oval 576"/>
            <p:cNvSpPr>
              <a:spLocks noChangeAspect="1"/>
            </p:cNvSpPr>
            <p:nvPr/>
          </p:nvSpPr>
          <p:spPr bwMode="auto">
            <a:xfrm>
              <a:off x="2395275"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60" name="Oval 44"/>
            <p:cNvSpPr>
              <a:spLocks noChangeAspect="1"/>
            </p:cNvSpPr>
            <p:nvPr/>
          </p:nvSpPr>
          <p:spPr bwMode="auto">
            <a:xfrm>
              <a:off x="2704810"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61" name="Oval 45"/>
            <p:cNvSpPr>
              <a:spLocks noChangeAspect="1"/>
            </p:cNvSpPr>
            <p:nvPr/>
          </p:nvSpPr>
          <p:spPr bwMode="auto">
            <a:xfrm>
              <a:off x="2627030"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62" name="Oval 46"/>
            <p:cNvSpPr>
              <a:spLocks noChangeAspect="1"/>
            </p:cNvSpPr>
            <p:nvPr/>
          </p:nvSpPr>
          <p:spPr bwMode="auto">
            <a:xfrm>
              <a:off x="2549249" y="5005318"/>
              <a:ext cx="77781"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63" name="Oval 47"/>
            <p:cNvSpPr>
              <a:spLocks noChangeAspect="1"/>
            </p:cNvSpPr>
            <p:nvPr/>
          </p:nvSpPr>
          <p:spPr bwMode="auto">
            <a:xfrm>
              <a:off x="2471468" y="5005318"/>
              <a:ext cx="77780"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64" name="Oval 581"/>
            <p:cNvSpPr>
              <a:spLocks noChangeAspect="1"/>
            </p:cNvSpPr>
            <p:nvPr/>
          </p:nvSpPr>
          <p:spPr bwMode="auto">
            <a:xfrm>
              <a:off x="2782591"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65" name="Oval 44"/>
            <p:cNvSpPr>
              <a:spLocks noChangeAspect="1"/>
            </p:cNvSpPr>
            <p:nvPr/>
          </p:nvSpPr>
          <p:spPr bwMode="auto">
            <a:xfrm>
              <a:off x="3092127"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66" name="Oval 45"/>
            <p:cNvSpPr>
              <a:spLocks noChangeAspect="1"/>
            </p:cNvSpPr>
            <p:nvPr/>
          </p:nvSpPr>
          <p:spPr bwMode="auto">
            <a:xfrm>
              <a:off x="3014346"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67" name="Oval 46"/>
            <p:cNvSpPr>
              <a:spLocks noChangeAspect="1"/>
            </p:cNvSpPr>
            <p:nvPr/>
          </p:nvSpPr>
          <p:spPr bwMode="auto">
            <a:xfrm>
              <a:off x="2936565"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68" name="Oval 47"/>
            <p:cNvSpPr>
              <a:spLocks noChangeAspect="1"/>
            </p:cNvSpPr>
            <p:nvPr/>
          </p:nvSpPr>
          <p:spPr bwMode="auto">
            <a:xfrm>
              <a:off x="2858785" y="5005318"/>
              <a:ext cx="77780"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grpSp>
      <p:sp>
        <p:nvSpPr>
          <p:cNvPr id="587" name="TextBox 586"/>
          <p:cNvSpPr txBox="1"/>
          <p:nvPr/>
        </p:nvSpPr>
        <p:spPr>
          <a:xfrm>
            <a:off x="5576888" y="5100638"/>
            <a:ext cx="3373437" cy="1016000"/>
          </a:xfrm>
          <a:prstGeom prst="rect">
            <a:avLst/>
          </a:prstGeom>
          <a:noFill/>
        </p:spPr>
        <p:txBody>
          <a:bodyPr>
            <a:spAutoFit/>
          </a:bodyPr>
          <a:lstStyle/>
          <a:p>
            <a:pPr>
              <a:defRPr/>
            </a:pPr>
            <a:r>
              <a:rPr lang="en-US" sz="2000" b="1" dirty="0">
                <a:latin typeface="+mn-lt"/>
                <a:cs typeface="Times New Roman" pitchFamily="18" charset="0"/>
              </a:rPr>
              <a:t>Minimization of surface area between two incompatible phases</a:t>
            </a:r>
          </a:p>
        </p:txBody>
      </p:sp>
      <p:grpSp>
        <p:nvGrpSpPr>
          <p:cNvPr id="67620" name="Group 587"/>
          <p:cNvGrpSpPr>
            <a:grpSpLocks/>
          </p:cNvGrpSpPr>
          <p:nvPr/>
        </p:nvGrpSpPr>
        <p:grpSpPr bwMode="auto">
          <a:xfrm>
            <a:off x="3875088" y="1631950"/>
            <a:ext cx="1547812" cy="77788"/>
            <a:chOff x="1620642" y="5005318"/>
            <a:chExt cx="1547678" cy="76815"/>
          </a:xfrm>
        </p:grpSpPr>
        <p:sp>
          <p:nvSpPr>
            <p:cNvPr id="8229" name="Oval 588"/>
            <p:cNvSpPr>
              <a:spLocks noChangeAspect="1"/>
            </p:cNvSpPr>
            <p:nvPr/>
          </p:nvSpPr>
          <p:spPr bwMode="auto">
            <a:xfrm>
              <a:off x="1620642"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30" name="Oval 44"/>
            <p:cNvSpPr>
              <a:spLocks noChangeAspect="1"/>
            </p:cNvSpPr>
            <p:nvPr/>
          </p:nvSpPr>
          <p:spPr bwMode="auto">
            <a:xfrm>
              <a:off x="1930177"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31" name="Oval 45"/>
            <p:cNvSpPr>
              <a:spLocks noChangeAspect="1"/>
            </p:cNvSpPr>
            <p:nvPr/>
          </p:nvSpPr>
          <p:spPr bwMode="auto">
            <a:xfrm>
              <a:off x="1852397" y="5005318"/>
              <a:ext cx="77780"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32" name="Oval 46"/>
            <p:cNvSpPr>
              <a:spLocks noChangeAspect="1"/>
            </p:cNvSpPr>
            <p:nvPr/>
          </p:nvSpPr>
          <p:spPr bwMode="auto">
            <a:xfrm>
              <a:off x="1776204"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33" name="Oval 47"/>
            <p:cNvSpPr>
              <a:spLocks noChangeAspect="1"/>
            </p:cNvSpPr>
            <p:nvPr/>
          </p:nvSpPr>
          <p:spPr bwMode="auto">
            <a:xfrm>
              <a:off x="1698422"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34" name="Oval 593"/>
            <p:cNvSpPr>
              <a:spLocks noChangeAspect="1"/>
            </p:cNvSpPr>
            <p:nvPr/>
          </p:nvSpPr>
          <p:spPr bwMode="auto">
            <a:xfrm>
              <a:off x="2007958"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35" name="Oval 44"/>
            <p:cNvSpPr>
              <a:spLocks noChangeAspect="1"/>
            </p:cNvSpPr>
            <p:nvPr/>
          </p:nvSpPr>
          <p:spPr bwMode="auto">
            <a:xfrm>
              <a:off x="2317494"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36" name="Oval 45"/>
            <p:cNvSpPr>
              <a:spLocks noChangeAspect="1"/>
            </p:cNvSpPr>
            <p:nvPr/>
          </p:nvSpPr>
          <p:spPr bwMode="auto">
            <a:xfrm>
              <a:off x="2239713" y="5005318"/>
              <a:ext cx="77780"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37" name="Oval 46"/>
            <p:cNvSpPr>
              <a:spLocks noChangeAspect="1"/>
            </p:cNvSpPr>
            <p:nvPr/>
          </p:nvSpPr>
          <p:spPr bwMode="auto">
            <a:xfrm>
              <a:off x="2161932" y="5005318"/>
              <a:ext cx="77781"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38" name="Oval 47"/>
            <p:cNvSpPr>
              <a:spLocks noChangeAspect="1"/>
            </p:cNvSpPr>
            <p:nvPr/>
          </p:nvSpPr>
          <p:spPr bwMode="auto">
            <a:xfrm>
              <a:off x="2085739" y="5005318"/>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8239" name="Oval 598"/>
            <p:cNvSpPr>
              <a:spLocks noChangeAspect="1"/>
            </p:cNvSpPr>
            <p:nvPr/>
          </p:nvSpPr>
          <p:spPr bwMode="auto">
            <a:xfrm>
              <a:off x="2395275"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40" name="Oval 44"/>
            <p:cNvSpPr>
              <a:spLocks noChangeAspect="1"/>
            </p:cNvSpPr>
            <p:nvPr/>
          </p:nvSpPr>
          <p:spPr bwMode="auto">
            <a:xfrm>
              <a:off x="2704810"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41" name="Oval 45"/>
            <p:cNvSpPr>
              <a:spLocks noChangeAspect="1"/>
            </p:cNvSpPr>
            <p:nvPr/>
          </p:nvSpPr>
          <p:spPr bwMode="auto">
            <a:xfrm>
              <a:off x="2627030"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42" name="Oval 46"/>
            <p:cNvSpPr>
              <a:spLocks noChangeAspect="1"/>
            </p:cNvSpPr>
            <p:nvPr/>
          </p:nvSpPr>
          <p:spPr bwMode="auto">
            <a:xfrm>
              <a:off x="2549249" y="5005318"/>
              <a:ext cx="77781"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43" name="Oval 47"/>
            <p:cNvSpPr>
              <a:spLocks noChangeAspect="1"/>
            </p:cNvSpPr>
            <p:nvPr/>
          </p:nvSpPr>
          <p:spPr bwMode="auto">
            <a:xfrm>
              <a:off x="2471468" y="5005318"/>
              <a:ext cx="77780"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44" name="Oval 603"/>
            <p:cNvSpPr>
              <a:spLocks noChangeAspect="1"/>
            </p:cNvSpPr>
            <p:nvPr/>
          </p:nvSpPr>
          <p:spPr bwMode="auto">
            <a:xfrm>
              <a:off x="2782591"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45" name="Oval 44"/>
            <p:cNvSpPr>
              <a:spLocks noChangeAspect="1"/>
            </p:cNvSpPr>
            <p:nvPr/>
          </p:nvSpPr>
          <p:spPr bwMode="auto">
            <a:xfrm>
              <a:off x="3092127"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46" name="Oval 45"/>
            <p:cNvSpPr>
              <a:spLocks noChangeAspect="1"/>
            </p:cNvSpPr>
            <p:nvPr/>
          </p:nvSpPr>
          <p:spPr bwMode="auto">
            <a:xfrm>
              <a:off x="3014346"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47" name="Oval 46"/>
            <p:cNvSpPr>
              <a:spLocks noChangeAspect="1"/>
            </p:cNvSpPr>
            <p:nvPr/>
          </p:nvSpPr>
          <p:spPr bwMode="auto">
            <a:xfrm>
              <a:off x="2936565" y="5005318"/>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48" name="Oval 47"/>
            <p:cNvSpPr>
              <a:spLocks noChangeAspect="1"/>
            </p:cNvSpPr>
            <p:nvPr/>
          </p:nvSpPr>
          <p:spPr bwMode="auto">
            <a:xfrm>
              <a:off x="2858785" y="5005318"/>
              <a:ext cx="77780"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grpSp>
      <p:sp>
        <p:nvSpPr>
          <p:cNvPr id="393" name="TextBox 392"/>
          <p:cNvSpPr txBox="1"/>
          <p:nvPr/>
        </p:nvSpPr>
        <p:spPr>
          <a:xfrm>
            <a:off x="0" y="5100638"/>
            <a:ext cx="3373438" cy="1016000"/>
          </a:xfrm>
          <a:prstGeom prst="rect">
            <a:avLst/>
          </a:prstGeom>
          <a:noFill/>
        </p:spPr>
        <p:txBody>
          <a:bodyPr>
            <a:spAutoFit/>
          </a:bodyPr>
          <a:lstStyle/>
          <a:p>
            <a:pPr>
              <a:defRPr/>
            </a:pPr>
            <a:r>
              <a:rPr lang="en-US" sz="2000" b="1" dirty="0">
                <a:latin typeface="+mn-lt"/>
                <a:cs typeface="Times New Roman" pitchFamily="18" charset="0"/>
              </a:rPr>
              <a:t>Structures form due to phase-separation on the </a:t>
            </a:r>
            <a:r>
              <a:rPr lang="en-US" sz="2000" b="1" dirty="0" err="1">
                <a:latin typeface="+mn-lt"/>
                <a:cs typeface="Times New Roman" pitchFamily="18" charset="0"/>
              </a:rPr>
              <a:t>nano</a:t>
            </a:r>
            <a:r>
              <a:rPr lang="en-US" sz="2000" b="1" dirty="0">
                <a:latin typeface="+mn-lt"/>
                <a:cs typeface="Times New Roman" pitchFamily="18" charset="0"/>
              </a:rPr>
              <a:t>-scale</a:t>
            </a:r>
          </a:p>
        </p:txBody>
      </p:sp>
      <p:sp>
        <p:nvSpPr>
          <p:cNvPr id="67622" name="TextBox 393"/>
          <p:cNvSpPr txBox="1">
            <a:spLocks noChangeArrowheads="1"/>
          </p:cNvSpPr>
          <p:nvPr/>
        </p:nvSpPr>
        <p:spPr bwMode="auto">
          <a:xfrm>
            <a:off x="3757613" y="876300"/>
            <a:ext cx="177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One block</a:t>
            </a:r>
          </a:p>
          <a:p>
            <a:pPr algn="ctr" eaLnBrk="1" hangingPunct="1"/>
            <a:r>
              <a:rPr lang="en-US" altLang="en-US" sz="1400"/>
              <a:t>copolymer molecule</a:t>
            </a:r>
          </a:p>
        </p:txBody>
      </p:sp>
      <p:sp>
        <p:nvSpPr>
          <p:cNvPr id="395" name="Left Brace 394"/>
          <p:cNvSpPr/>
          <p:nvPr/>
        </p:nvSpPr>
        <p:spPr>
          <a:xfrm rot="5400000">
            <a:off x="4552156" y="640557"/>
            <a:ext cx="155575" cy="15255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4763"/>
            <a:ext cx="8229600" cy="1143000"/>
          </a:xfrm>
        </p:spPr>
        <p:txBody>
          <a:bodyPr/>
          <a:lstStyle/>
          <a:p>
            <a:r>
              <a:rPr lang="en-US" altLang="en-US" smtClean="0"/>
              <a:t>Example Process for Block Copolymers</a:t>
            </a:r>
          </a:p>
        </p:txBody>
      </p:sp>
      <p:sp>
        <p:nvSpPr>
          <p:cNvPr id="3" name="Content Placeholder 2"/>
          <p:cNvSpPr>
            <a:spLocks noGrp="1"/>
          </p:cNvSpPr>
          <p:nvPr>
            <p:ph idx="1"/>
          </p:nvPr>
        </p:nvSpPr>
        <p:spPr>
          <a:xfrm>
            <a:off x="457200" y="955675"/>
            <a:ext cx="8229600" cy="3657600"/>
          </a:xfrm>
        </p:spPr>
        <p:txBody>
          <a:bodyPr/>
          <a:lstStyle/>
          <a:p>
            <a:pPr marL="0" indent="0">
              <a:buFontTx/>
              <a:buNone/>
              <a:defRPr/>
            </a:pPr>
            <a:r>
              <a:rPr lang="en-US" sz="1600" dirty="0" smtClean="0">
                <a:solidFill>
                  <a:srgbClr val="0033CC"/>
                </a:solidFill>
              </a:rPr>
              <a:t>The exact process route depends on the properties of the block copolymer being used to create the pattern. This example is for PS-</a:t>
            </a:r>
            <a:r>
              <a:rPr lang="en-US" sz="1600" i="1" dirty="0" smtClean="0">
                <a:solidFill>
                  <a:srgbClr val="0033CC"/>
                </a:solidFill>
              </a:rPr>
              <a:t>b</a:t>
            </a:r>
            <a:r>
              <a:rPr lang="en-US" sz="1600" dirty="0" smtClean="0">
                <a:solidFill>
                  <a:srgbClr val="0033CC"/>
                </a:solidFill>
              </a:rPr>
              <a:t>-PMMA, which self-assembles when heated to about 175 °C (above the </a:t>
            </a:r>
            <a:r>
              <a:rPr lang="en-US" sz="1600" dirty="0" err="1" smtClean="0">
                <a:solidFill>
                  <a:srgbClr val="0033CC"/>
                </a:solidFill>
              </a:rPr>
              <a:t>T</a:t>
            </a:r>
            <a:r>
              <a:rPr lang="en-US" sz="1600" baseline="-25000" dirty="0" err="1" smtClean="0">
                <a:solidFill>
                  <a:srgbClr val="0033CC"/>
                </a:solidFill>
              </a:rPr>
              <a:t>g</a:t>
            </a:r>
            <a:r>
              <a:rPr lang="en-US" sz="1600" dirty="0" smtClean="0">
                <a:solidFill>
                  <a:srgbClr val="0033CC"/>
                </a:solidFill>
              </a:rPr>
              <a:t> of both blocks, but not totally melted)</a:t>
            </a:r>
          </a:p>
          <a:p>
            <a:pPr>
              <a:defRPr/>
            </a:pPr>
            <a:r>
              <a:rPr lang="en-US" sz="1600" dirty="0" smtClean="0"/>
              <a:t>Clean the substrate to remove any contamination</a:t>
            </a:r>
          </a:p>
          <a:p>
            <a:pPr>
              <a:defRPr/>
            </a:pPr>
            <a:r>
              <a:rPr lang="en-US" sz="1600" dirty="0" smtClean="0"/>
              <a:t>Neutralize (randomize) the surface so that both blocks (PS and PMMA) have an equal affinity for the surface. In other words, neither block will preferentially wet or stick to the substrate surface</a:t>
            </a:r>
          </a:p>
          <a:p>
            <a:pPr>
              <a:defRPr/>
            </a:pPr>
            <a:r>
              <a:rPr lang="en-US" sz="1600" dirty="0" smtClean="0"/>
              <a:t>Dissolve the polymer in a solvent (toluene or PGMEA) to make a dilute solution of the polymer (1 wt% works well)</a:t>
            </a:r>
          </a:p>
          <a:p>
            <a:pPr>
              <a:defRPr/>
            </a:pPr>
            <a:r>
              <a:rPr lang="en-US" sz="1600" dirty="0" smtClean="0"/>
              <a:t>Spin coat a thin film (35 nm) of PS-</a:t>
            </a:r>
            <a:r>
              <a:rPr lang="en-US" sz="1600" i="1" dirty="0" smtClean="0"/>
              <a:t>b</a:t>
            </a:r>
            <a:r>
              <a:rPr lang="en-US" sz="1600" dirty="0" smtClean="0"/>
              <a:t>-PMMA onto the randomized substrate</a:t>
            </a:r>
          </a:p>
          <a:p>
            <a:pPr>
              <a:defRPr/>
            </a:pPr>
            <a:r>
              <a:rPr lang="en-US" sz="1600" dirty="0" smtClean="0"/>
              <a:t>Anneal (heat) the sample in a 175 °C vacuum oven for approximately 24 hours</a:t>
            </a:r>
          </a:p>
          <a:p>
            <a:pPr>
              <a:defRPr/>
            </a:pPr>
            <a:r>
              <a:rPr lang="en-US" sz="1600" dirty="0" smtClean="0"/>
              <a:t>Cool the sample back to </a:t>
            </a:r>
            <a:r>
              <a:rPr lang="en-US" sz="1600" dirty="0" err="1" smtClean="0"/>
              <a:t>rt</a:t>
            </a:r>
            <a:r>
              <a:rPr lang="en-US" sz="1600" dirty="0" smtClean="0"/>
              <a:t> and verify the self-assembled pattern via FESEM or AFM</a:t>
            </a:r>
          </a:p>
        </p:txBody>
      </p:sp>
      <p:pic>
        <p:nvPicPr>
          <p:cNvPr id="68612" name="Picture 3" descr="PS-b-PMMA.tif"/>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7200" y="4338638"/>
            <a:ext cx="2535238"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3" name="Group 523"/>
          <p:cNvGrpSpPr>
            <a:grpSpLocks noChangeAspect="1"/>
          </p:cNvGrpSpPr>
          <p:nvPr/>
        </p:nvGrpSpPr>
        <p:grpSpPr bwMode="auto">
          <a:xfrm rot="10800000">
            <a:off x="4614863" y="5164138"/>
            <a:ext cx="3027362" cy="152400"/>
            <a:chOff x="1620642" y="5005318"/>
            <a:chExt cx="1547678" cy="76815"/>
          </a:xfrm>
        </p:grpSpPr>
        <p:sp>
          <p:nvSpPr>
            <p:cNvPr id="27" name="Oval 524"/>
            <p:cNvSpPr>
              <a:spLocks noChangeAspect="1"/>
            </p:cNvSpPr>
            <p:nvPr/>
          </p:nvSpPr>
          <p:spPr bwMode="auto">
            <a:xfrm>
              <a:off x="1603599" y="5005318"/>
              <a:ext cx="76288"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28" name="Oval 44"/>
            <p:cNvSpPr>
              <a:spLocks noChangeAspect="1"/>
            </p:cNvSpPr>
            <p:nvPr/>
          </p:nvSpPr>
          <p:spPr bwMode="auto">
            <a:xfrm>
              <a:off x="1912810" y="5005318"/>
              <a:ext cx="76288"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29" name="Oval 45"/>
            <p:cNvSpPr>
              <a:spLocks noChangeAspect="1"/>
            </p:cNvSpPr>
            <p:nvPr/>
          </p:nvSpPr>
          <p:spPr bwMode="auto">
            <a:xfrm>
              <a:off x="1852753" y="5005318"/>
              <a:ext cx="77100"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30" name="Oval 46"/>
            <p:cNvSpPr>
              <a:spLocks noChangeAspect="1"/>
            </p:cNvSpPr>
            <p:nvPr/>
          </p:nvSpPr>
          <p:spPr bwMode="auto">
            <a:xfrm>
              <a:off x="1759421" y="5005318"/>
              <a:ext cx="76288"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31" name="Oval 47"/>
            <p:cNvSpPr>
              <a:spLocks noChangeAspect="1"/>
            </p:cNvSpPr>
            <p:nvPr/>
          </p:nvSpPr>
          <p:spPr bwMode="auto">
            <a:xfrm>
              <a:off x="1681510" y="5005318"/>
              <a:ext cx="76288"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32" name="Oval 529"/>
            <p:cNvSpPr>
              <a:spLocks noChangeAspect="1"/>
            </p:cNvSpPr>
            <p:nvPr/>
          </p:nvSpPr>
          <p:spPr bwMode="auto">
            <a:xfrm>
              <a:off x="1990721" y="5005318"/>
              <a:ext cx="76288"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33" name="Oval 44"/>
            <p:cNvSpPr>
              <a:spLocks noChangeAspect="1"/>
            </p:cNvSpPr>
            <p:nvPr/>
          </p:nvSpPr>
          <p:spPr bwMode="auto">
            <a:xfrm>
              <a:off x="2317787" y="5005318"/>
              <a:ext cx="76288" cy="76815"/>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34" name="Oval 45"/>
            <p:cNvSpPr>
              <a:spLocks noChangeAspect="1"/>
            </p:cNvSpPr>
            <p:nvPr/>
          </p:nvSpPr>
          <p:spPr bwMode="auto">
            <a:xfrm>
              <a:off x="2239875" y="5005318"/>
              <a:ext cx="77911" cy="76815"/>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35" name="Oval 46"/>
            <p:cNvSpPr>
              <a:spLocks noChangeAspect="1"/>
            </p:cNvSpPr>
            <p:nvPr/>
          </p:nvSpPr>
          <p:spPr bwMode="auto">
            <a:xfrm>
              <a:off x="2144921" y="5005318"/>
              <a:ext cx="77911" cy="76815"/>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36" name="Oval 47"/>
            <p:cNvSpPr>
              <a:spLocks noChangeAspect="1"/>
            </p:cNvSpPr>
            <p:nvPr/>
          </p:nvSpPr>
          <p:spPr bwMode="auto">
            <a:xfrm>
              <a:off x="2068633" y="5005318"/>
              <a:ext cx="76288" cy="76815"/>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37" name="Oval 534"/>
            <p:cNvSpPr>
              <a:spLocks noChangeAspect="1"/>
            </p:cNvSpPr>
            <p:nvPr/>
          </p:nvSpPr>
          <p:spPr bwMode="auto">
            <a:xfrm>
              <a:off x="2394887" y="5005318"/>
              <a:ext cx="76288" cy="76815"/>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38" name="Oval 44"/>
            <p:cNvSpPr>
              <a:spLocks noChangeAspect="1"/>
            </p:cNvSpPr>
            <p:nvPr/>
          </p:nvSpPr>
          <p:spPr bwMode="auto">
            <a:xfrm>
              <a:off x="2701663" y="5005318"/>
              <a:ext cx="76288" cy="76815"/>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39" name="Oval 45"/>
            <p:cNvSpPr>
              <a:spLocks noChangeAspect="1"/>
            </p:cNvSpPr>
            <p:nvPr/>
          </p:nvSpPr>
          <p:spPr bwMode="auto">
            <a:xfrm>
              <a:off x="2623752" y="5005318"/>
              <a:ext cx="76288" cy="76815"/>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40" name="Oval 46"/>
            <p:cNvSpPr>
              <a:spLocks noChangeAspect="1"/>
            </p:cNvSpPr>
            <p:nvPr/>
          </p:nvSpPr>
          <p:spPr bwMode="auto">
            <a:xfrm>
              <a:off x="2545840" y="5005318"/>
              <a:ext cx="77911" cy="76815"/>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41" name="Oval 47"/>
            <p:cNvSpPr>
              <a:spLocks noChangeAspect="1"/>
            </p:cNvSpPr>
            <p:nvPr/>
          </p:nvSpPr>
          <p:spPr bwMode="auto">
            <a:xfrm>
              <a:off x="2471175" y="5005318"/>
              <a:ext cx="77911" cy="76815"/>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42" name="Oval 539"/>
            <p:cNvSpPr>
              <a:spLocks noChangeAspect="1"/>
            </p:cNvSpPr>
            <p:nvPr/>
          </p:nvSpPr>
          <p:spPr bwMode="auto">
            <a:xfrm>
              <a:off x="2779575" y="5005318"/>
              <a:ext cx="76288" cy="76815"/>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43" name="Oval 44"/>
            <p:cNvSpPr>
              <a:spLocks noChangeAspect="1"/>
            </p:cNvSpPr>
            <p:nvPr/>
          </p:nvSpPr>
          <p:spPr bwMode="auto">
            <a:xfrm>
              <a:off x="3088785" y="5005318"/>
              <a:ext cx="76288" cy="76815"/>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44" name="Oval 45"/>
            <p:cNvSpPr>
              <a:spLocks noChangeAspect="1"/>
            </p:cNvSpPr>
            <p:nvPr/>
          </p:nvSpPr>
          <p:spPr bwMode="auto">
            <a:xfrm>
              <a:off x="3010874" y="5005318"/>
              <a:ext cx="76288" cy="76815"/>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45" name="Oval 46"/>
            <p:cNvSpPr>
              <a:spLocks noChangeAspect="1"/>
            </p:cNvSpPr>
            <p:nvPr/>
          </p:nvSpPr>
          <p:spPr bwMode="auto">
            <a:xfrm>
              <a:off x="2932963" y="5005318"/>
              <a:ext cx="76288" cy="76815"/>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sp>
          <p:nvSpPr>
            <p:cNvPr id="46" name="Oval 47"/>
            <p:cNvSpPr>
              <a:spLocks noChangeAspect="1"/>
            </p:cNvSpPr>
            <p:nvPr/>
          </p:nvSpPr>
          <p:spPr bwMode="auto">
            <a:xfrm>
              <a:off x="2872906" y="5005318"/>
              <a:ext cx="77100" cy="76815"/>
            </a:xfrm>
            <a:prstGeom prst="ellipse">
              <a:avLst/>
            </a:prstGeom>
            <a:solidFill>
              <a:srgbClr val="0033CC"/>
            </a:solidFill>
            <a:ln w="9525" algn="ctr">
              <a:solidFill>
                <a:srgbClr val="0033CC"/>
              </a:solidFill>
              <a:round/>
              <a:headEnd/>
              <a:tailEnd/>
            </a:ln>
          </p:spPr>
          <p:txBody>
            <a:bodyPr wrap="none"/>
            <a:lstStyle/>
            <a:p>
              <a:pPr>
                <a:defRPr/>
              </a:pPr>
              <a:endParaRPr lang="en-US" sz="2400">
                <a:latin typeface="+mn-lt"/>
                <a:cs typeface="Times New Roman" pitchFamily="18" charset="0"/>
              </a:endParaRPr>
            </a:p>
          </p:txBody>
        </p:sp>
      </p:grpSp>
      <p:sp>
        <p:nvSpPr>
          <p:cNvPr id="68614" name="TextBox 46"/>
          <p:cNvSpPr txBox="1">
            <a:spLocks noChangeArrowheads="1"/>
          </p:cNvSpPr>
          <p:nvPr/>
        </p:nvSpPr>
        <p:spPr bwMode="auto">
          <a:xfrm>
            <a:off x="4906963" y="5332413"/>
            <a:ext cx="160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33CC"/>
                </a:solidFill>
              </a:rPr>
              <a:t>PS Block</a:t>
            </a:r>
          </a:p>
        </p:txBody>
      </p:sp>
      <p:sp>
        <p:nvSpPr>
          <p:cNvPr id="68615" name="TextBox 47"/>
          <p:cNvSpPr txBox="1">
            <a:spLocks noChangeArrowheads="1"/>
          </p:cNvSpPr>
          <p:nvPr/>
        </p:nvSpPr>
        <p:spPr bwMode="auto">
          <a:xfrm>
            <a:off x="6450013" y="5341938"/>
            <a:ext cx="160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FF0000"/>
                </a:solidFill>
              </a:rPr>
              <a:t>PMMA Block</a:t>
            </a:r>
          </a:p>
        </p:txBody>
      </p:sp>
      <p:sp>
        <p:nvSpPr>
          <p:cNvPr id="68616" name="TextBox 46"/>
          <p:cNvSpPr txBox="1">
            <a:spLocks noChangeArrowheads="1"/>
          </p:cNvSpPr>
          <p:nvPr/>
        </p:nvSpPr>
        <p:spPr bwMode="auto">
          <a:xfrm>
            <a:off x="7366000" y="6303963"/>
            <a:ext cx="1566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http://www.internano.org</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85800" y="4763"/>
            <a:ext cx="7772400" cy="755650"/>
          </a:xfrm>
        </p:spPr>
        <p:txBody>
          <a:bodyPr/>
          <a:lstStyle/>
          <a:p>
            <a:pPr eaLnBrk="1" hangingPunct="1"/>
            <a:r>
              <a:rPr lang="en-US" altLang="en-US" smtClean="0">
                <a:cs typeface="Arial" panose="020B0604020202020204" pitchFamily="34" charset="0"/>
              </a:rPr>
              <a:t>Images of Block Copolymers</a:t>
            </a:r>
          </a:p>
        </p:txBody>
      </p:sp>
      <p:grpSp>
        <p:nvGrpSpPr>
          <p:cNvPr id="69635" name="Group 30"/>
          <p:cNvGrpSpPr>
            <a:grpSpLocks/>
          </p:cNvGrpSpPr>
          <p:nvPr/>
        </p:nvGrpSpPr>
        <p:grpSpPr bwMode="auto">
          <a:xfrm>
            <a:off x="2074863" y="3836988"/>
            <a:ext cx="2497137" cy="1649412"/>
            <a:chOff x="1777285" y="4198513"/>
            <a:chExt cx="2498501" cy="1649288"/>
          </a:xfrm>
        </p:grpSpPr>
        <p:cxnSp>
          <p:nvCxnSpPr>
            <p:cNvPr id="69720" name="Straight Connector 26"/>
            <p:cNvCxnSpPr>
              <a:cxnSpLocks noChangeShapeType="1"/>
            </p:cNvCxnSpPr>
            <p:nvPr/>
          </p:nvCxnSpPr>
          <p:spPr bwMode="auto">
            <a:xfrm>
              <a:off x="1777285" y="4198513"/>
              <a:ext cx="2498501" cy="1588"/>
            </a:xfrm>
            <a:prstGeom prst="line">
              <a:avLst/>
            </a:prstGeom>
            <a:noFill/>
            <a:ln w="254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69721" name="Straight Arrow Connector 28"/>
            <p:cNvCxnSpPr>
              <a:cxnSpLocks noChangeShapeType="1"/>
            </p:cNvCxnSpPr>
            <p:nvPr/>
          </p:nvCxnSpPr>
          <p:spPr bwMode="auto">
            <a:xfrm rot="5400000">
              <a:off x="3438660" y="5022760"/>
              <a:ext cx="1648495" cy="1588"/>
            </a:xfrm>
            <a:prstGeom prst="straightConnector1">
              <a:avLst/>
            </a:prstGeom>
            <a:noFill/>
            <a:ln w="25400"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grpSp>
      <p:sp>
        <p:nvSpPr>
          <p:cNvPr id="69636" name="TextBox 29"/>
          <p:cNvSpPr txBox="1">
            <a:spLocks noChangeArrowheads="1"/>
          </p:cNvSpPr>
          <p:nvPr/>
        </p:nvSpPr>
        <p:spPr bwMode="auto">
          <a:xfrm>
            <a:off x="206375" y="3990975"/>
            <a:ext cx="41957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cs typeface="Arial" panose="020B0604020202020204" pitchFamily="34" charset="0"/>
              </a:rPr>
              <a:t>Increasing size of </a:t>
            </a:r>
            <a:r>
              <a:rPr lang="en-US" altLang="en-US" sz="1600" b="1">
                <a:solidFill>
                  <a:srgbClr val="FF0000"/>
                </a:solidFill>
                <a:cs typeface="Arial" panose="020B0604020202020204" pitchFamily="34" charset="0"/>
              </a:rPr>
              <a:t>PMMA block</a:t>
            </a:r>
          </a:p>
          <a:p>
            <a:pPr algn="ctr" eaLnBrk="1" hangingPunct="1"/>
            <a:endParaRPr lang="en-US" altLang="en-US" sz="1600">
              <a:cs typeface="Arial" panose="020B0604020202020204" pitchFamily="34" charset="0"/>
            </a:endParaRPr>
          </a:p>
          <a:p>
            <a:pPr algn="ctr" eaLnBrk="1" hangingPunct="1"/>
            <a:r>
              <a:rPr lang="en-US" altLang="en-US" sz="1600">
                <a:cs typeface="Arial" panose="020B0604020202020204" pitchFamily="34" charset="0"/>
              </a:rPr>
              <a:t>Decreasing size of </a:t>
            </a:r>
            <a:r>
              <a:rPr lang="en-US" altLang="en-US" sz="1600" b="1">
                <a:solidFill>
                  <a:srgbClr val="0033CC"/>
                </a:solidFill>
                <a:cs typeface="Arial" panose="020B0604020202020204" pitchFamily="34" charset="0"/>
              </a:rPr>
              <a:t>PS block</a:t>
            </a:r>
          </a:p>
          <a:p>
            <a:pPr algn="ctr" eaLnBrk="1" hangingPunct="1"/>
            <a:endParaRPr lang="en-US" altLang="en-US" sz="1600">
              <a:cs typeface="Arial" panose="020B0604020202020204" pitchFamily="34" charset="0"/>
            </a:endParaRPr>
          </a:p>
          <a:p>
            <a:pPr algn="ctr" eaLnBrk="1" hangingPunct="1"/>
            <a:r>
              <a:rPr lang="en-US" altLang="en-US" sz="1600">
                <a:cs typeface="Arial" panose="020B0604020202020204" pitchFamily="34" charset="0"/>
              </a:rPr>
              <a:t>Overall size (PS + PMMA) remains constant</a:t>
            </a:r>
          </a:p>
          <a:p>
            <a:pPr algn="ctr" eaLnBrk="1" hangingPunct="1"/>
            <a:endParaRPr lang="en-US" altLang="en-US" sz="1600">
              <a:cs typeface="Arial" panose="020B0604020202020204" pitchFamily="34" charset="0"/>
            </a:endParaRPr>
          </a:p>
          <a:p>
            <a:pPr algn="ctr" eaLnBrk="1" hangingPunct="1"/>
            <a:r>
              <a:rPr lang="en-US" altLang="en-US" sz="1600">
                <a:cs typeface="Arial" panose="020B0604020202020204" pitchFamily="34" charset="0"/>
              </a:rPr>
              <a:t>Light gray: PS</a:t>
            </a:r>
          </a:p>
          <a:p>
            <a:pPr algn="ctr" eaLnBrk="1" hangingPunct="1"/>
            <a:r>
              <a:rPr lang="en-US" altLang="en-US" sz="1600">
                <a:cs typeface="Arial" panose="020B0604020202020204" pitchFamily="34" charset="0"/>
              </a:rPr>
              <a:t>Dark gray: PMMA </a:t>
            </a:r>
          </a:p>
        </p:txBody>
      </p:sp>
      <p:grpSp>
        <p:nvGrpSpPr>
          <p:cNvPr id="69637" name="Group 85"/>
          <p:cNvGrpSpPr>
            <a:grpSpLocks/>
          </p:cNvGrpSpPr>
          <p:nvPr/>
        </p:nvGrpSpPr>
        <p:grpSpPr bwMode="auto">
          <a:xfrm>
            <a:off x="601663" y="801688"/>
            <a:ext cx="3716337" cy="2833687"/>
            <a:chOff x="601886" y="982663"/>
            <a:chExt cx="3716466" cy="2833687"/>
          </a:xfrm>
        </p:grpSpPr>
        <p:grpSp>
          <p:nvGrpSpPr>
            <p:cNvPr id="69693" name="Group 24"/>
            <p:cNvGrpSpPr>
              <a:grpSpLocks/>
            </p:cNvGrpSpPr>
            <p:nvPr/>
          </p:nvGrpSpPr>
          <p:grpSpPr bwMode="auto">
            <a:xfrm>
              <a:off x="601886" y="982663"/>
              <a:ext cx="3716466" cy="2833687"/>
              <a:chOff x="601653" y="982956"/>
              <a:chExt cx="3717365" cy="2833352"/>
            </a:xfrm>
          </p:grpSpPr>
          <p:grpSp>
            <p:nvGrpSpPr>
              <p:cNvPr id="69715" name="Group 22"/>
              <p:cNvGrpSpPr>
                <a:grpSpLocks/>
              </p:cNvGrpSpPr>
              <p:nvPr/>
            </p:nvGrpSpPr>
            <p:grpSpPr bwMode="auto">
              <a:xfrm>
                <a:off x="601653" y="982956"/>
                <a:ext cx="3717365" cy="2833352"/>
                <a:chOff x="2417567" y="3863662"/>
                <a:chExt cx="3717365" cy="2833352"/>
              </a:xfrm>
            </p:grpSpPr>
            <p:pic>
              <p:nvPicPr>
                <p:cNvPr id="69717" name="Picture 5" descr="C:\Documents and Settings\Travis Benanti\Desktop\SEM\081013\TB-III-19-glass-PI-4079-RuO401.tif"/>
                <p:cNvPicPr>
                  <a:picLocks noChangeAspect="1" noChangeArrowheads="1"/>
                </p:cNvPicPr>
                <p:nvPr/>
              </p:nvPicPr>
              <p:blipFill>
                <a:blip r:embed="rId3">
                  <a:extLst>
                    <a:ext uri="{28A0092B-C50C-407E-A947-70E740481C1C}">
                      <a14:useLocalDpi xmlns:a14="http://schemas.microsoft.com/office/drawing/2010/main" val="0"/>
                    </a:ext>
                  </a:extLst>
                </a:blip>
                <a:srcRect l="8257" t="30997" r="73257" b="49638"/>
                <a:stretch>
                  <a:fillRect/>
                </a:stretch>
              </p:blipFill>
              <p:spPr bwMode="auto">
                <a:xfrm>
                  <a:off x="2485622" y="3863662"/>
                  <a:ext cx="3606084" cy="283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p:cNvCxnSpPr/>
                <p:nvPr/>
              </p:nvCxnSpPr>
              <p:spPr>
                <a:xfrm>
                  <a:off x="2843135" y="6582728"/>
                  <a:ext cx="430331" cy="1588"/>
                </a:xfrm>
                <a:prstGeom prst="line">
                  <a:avLst/>
                </a:prstGeom>
                <a:ln w="130175">
                  <a:solidFill>
                    <a:schemeClr val="tx1"/>
                  </a:solidFill>
                </a:ln>
              </p:spPr>
              <p:style>
                <a:lnRef idx="1">
                  <a:schemeClr val="accent1"/>
                </a:lnRef>
                <a:fillRef idx="0">
                  <a:schemeClr val="accent1"/>
                </a:fillRef>
                <a:effectRef idx="0">
                  <a:schemeClr val="accent1"/>
                </a:effectRef>
                <a:fontRef idx="minor">
                  <a:schemeClr val="tx1"/>
                </a:fontRef>
              </p:style>
            </p:cxnSp>
            <p:sp>
              <p:nvSpPr>
                <p:cNvPr id="69719" name="TextBox 21"/>
                <p:cNvSpPr txBox="1">
                  <a:spLocks noChangeArrowheads="1"/>
                </p:cNvSpPr>
                <p:nvPr/>
              </p:nvSpPr>
              <p:spPr bwMode="auto">
                <a:xfrm>
                  <a:off x="2417567" y="3863662"/>
                  <a:ext cx="3717365" cy="584706"/>
                </a:xfrm>
                <a:prstGeom prst="rect">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cs typeface="Arial" panose="020B0604020202020204" pitchFamily="34" charset="0"/>
                    </a:rPr>
                    <a:t>30:70 PMMA to PS</a:t>
                  </a:r>
                </a:p>
                <a:p>
                  <a:pPr algn="ctr" eaLnBrk="1" hangingPunct="1"/>
                  <a:r>
                    <a:rPr lang="en-US" altLang="en-US" sz="1600" b="1">
                      <a:cs typeface="Arial" panose="020B0604020202020204" pitchFamily="34" charset="0"/>
                    </a:rPr>
                    <a:t>Cylinders of PMMA in a matrix of PS</a:t>
                  </a:r>
                </a:p>
              </p:txBody>
            </p:sp>
          </p:grpSp>
          <p:sp>
            <p:nvSpPr>
              <p:cNvPr id="69716" name="TextBox 23"/>
              <p:cNvSpPr txBox="1">
                <a:spLocks noChangeArrowheads="1"/>
              </p:cNvSpPr>
              <p:nvPr/>
            </p:nvSpPr>
            <p:spPr bwMode="auto">
              <a:xfrm>
                <a:off x="763144" y="3244600"/>
                <a:ext cx="979992" cy="36928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cs typeface="Arial" panose="020B0604020202020204" pitchFamily="34" charset="0"/>
                  </a:rPr>
                  <a:t>100 nm</a:t>
                </a:r>
              </a:p>
            </p:txBody>
          </p:sp>
        </p:grpSp>
        <p:grpSp>
          <p:nvGrpSpPr>
            <p:cNvPr id="69694" name="Group 523"/>
            <p:cNvGrpSpPr>
              <a:grpSpLocks/>
            </p:cNvGrpSpPr>
            <p:nvPr/>
          </p:nvGrpSpPr>
          <p:grpSpPr bwMode="auto">
            <a:xfrm>
              <a:off x="1677536" y="1670587"/>
              <a:ext cx="1547812" cy="77788"/>
              <a:chOff x="1620642" y="5005318"/>
              <a:chExt cx="1547678" cy="76815"/>
            </a:xfrm>
          </p:grpSpPr>
          <p:sp>
            <p:nvSpPr>
              <p:cNvPr id="24" name="Oval 524"/>
              <p:cNvSpPr>
                <a:spLocks noChangeAspect="1"/>
              </p:cNvSpPr>
              <p:nvPr/>
            </p:nvSpPr>
            <p:spPr bwMode="auto">
              <a:xfrm>
                <a:off x="1621354" y="5004788"/>
                <a:ext cx="76196"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25" name="Oval 44"/>
              <p:cNvSpPr>
                <a:spLocks noChangeAspect="1"/>
              </p:cNvSpPr>
              <p:nvPr/>
            </p:nvSpPr>
            <p:spPr bwMode="auto">
              <a:xfrm>
                <a:off x="1930900" y="5004788"/>
                <a:ext cx="76196"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26" name="Oval 45"/>
              <p:cNvSpPr>
                <a:spLocks noChangeAspect="1"/>
              </p:cNvSpPr>
              <p:nvPr/>
            </p:nvSpPr>
            <p:spPr bwMode="auto">
              <a:xfrm>
                <a:off x="1853117" y="5004788"/>
                <a:ext cx="7778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27" name="Oval 46"/>
              <p:cNvSpPr>
                <a:spLocks noChangeAspect="1"/>
              </p:cNvSpPr>
              <p:nvPr/>
            </p:nvSpPr>
            <p:spPr bwMode="auto">
              <a:xfrm>
                <a:off x="1776921" y="5004788"/>
                <a:ext cx="76196"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28" name="Oval 47"/>
              <p:cNvSpPr>
                <a:spLocks noChangeAspect="1"/>
              </p:cNvSpPr>
              <p:nvPr/>
            </p:nvSpPr>
            <p:spPr bwMode="auto">
              <a:xfrm>
                <a:off x="1699137" y="5004788"/>
                <a:ext cx="76196"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29" name="Oval 529"/>
              <p:cNvSpPr>
                <a:spLocks noChangeAspect="1"/>
              </p:cNvSpPr>
              <p:nvPr/>
            </p:nvSpPr>
            <p:spPr bwMode="auto">
              <a:xfrm>
                <a:off x="2008684" y="5004788"/>
                <a:ext cx="76196"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30" name="Oval 44"/>
              <p:cNvSpPr>
                <a:spLocks noChangeAspect="1"/>
              </p:cNvSpPr>
              <p:nvPr/>
            </p:nvSpPr>
            <p:spPr bwMode="auto">
              <a:xfrm>
                <a:off x="2318230" y="5004788"/>
                <a:ext cx="76196"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31" name="Oval 45"/>
              <p:cNvSpPr>
                <a:spLocks noChangeAspect="1"/>
              </p:cNvSpPr>
              <p:nvPr/>
            </p:nvSpPr>
            <p:spPr bwMode="auto">
              <a:xfrm>
                <a:off x="2240447" y="5004788"/>
                <a:ext cx="7778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32" name="Oval 46"/>
              <p:cNvSpPr>
                <a:spLocks noChangeAspect="1"/>
              </p:cNvSpPr>
              <p:nvPr/>
            </p:nvSpPr>
            <p:spPr bwMode="auto">
              <a:xfrm>
                <a:off x="2162663" y="5004788"/>
                <a:ext cx="77784"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33" name="Oval 47"/>
              <p:cNvSpPr>
                <a:spLocks noChangeAspect="1"/>
              </p:cNvSpPr>
              <p:nvPr/>
            </p:nvSpPr>
            <p:spPr bwMode="auto">
              <a:xfrm>
                <a:off x="2086467" y="5004788"/>
                <a:ext cx="76196"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34" name="Oval 534"/>
              <p:cNvSpPr>
                <a:spLocks noChangeAspect="1"/>
              </p:cNvSpPr>
              <p:nvPr/>
            </p:nvSpPr>
            <p:spPr bwMode="auto">
              <a:xfrm>
                <a:off x="2396014" y="5004788"/>
                <a:ext cx="76196"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35" name="Oval 44"/>
              <p:cNvSpPr>
                <a:spLocks noChangeAspect="1"/>
              </p:cNvSpPr>
              <p:nvPr/>
            </p:nvSpPr>
            <p:spPr bwMode="auto">
              <a:xfrm>
                <a:off x="2705560" y="5004788"/>
                <a:ext cx="76196"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36" name="Oval 45"/>
              <p:cNvSpPr>
                <a:spLocks noChangeAspect="1"/>
              </p:cNvSpPr>
              <p:nvPr/>
            </p:nvSpPr>
            <p:spPr bwMode="auto">
              <a:xfrm>
                <a:off x="2627777" y="5004788"/>
                <a:ext cx="76196"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37" name="Oval 46"/>
              <p:cNvSpPr>
                <a:spLocks noChangeAspect="1"/>
              </p:cNvSpPr>
              <p:nvPr/>
            </p:nvSpPr>
            <p:spPr bwMode="auto">
              <a:xfrm>
                <a:off x="2549993" y="5004788"/>
                <a:ext cx="77784"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38" name="Oval 47"/>
              <p:cNvSpPr>
                <a:spLocks noChangeAspect="1"/>
              </p:cNvSpPr>
              <p:nvPr/>
            </p:nvSpPr>
            <p:spPr bwMode="auto">
              <a:xfrm>
                <a:off x="2472210" y="5004788"/>
                <a:ext cx="7778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39" name="Oval 539"/>
              <p:cNvSpPr>
                <a:spLocks noChangeAspect="1"/>
              </p:cNvSpPr>
              <p:nvPr/>
            </p:nvSpPr>
            <p:spPr bwMode="auto">
              <a:xfrm>
                <a:off x="2783344" y="5004788"/>
                <a:ext cx="76196"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40" name="Oval 44"/>
              <p:cNvSpPr>
                <a:spLocks noChangeAspect="1"/>
              </p:cNvSpPr>
              <p:nvPr/>
            </p:nvSpPr>
            <p:spPr bwMode="auto">
              <a:xfrm>
                <a:off x="3092890" y="5004788"/>
                <a:ext cx="76196"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41" name="Oval 45"/>
              <p:cNvSpPr>
                <a:spLocks noChangeAspect="1"/>
              </p:cNvSpPr>
              <p:nvPr/>
            </p:nvSpPr>
            <p:spPr bwMode="auto">
              <a:xfrm>
                <a:off x="3015107" y="5004788"/>
                <a:ext cx="76196"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42" name="Oval 46"/>
              <p:cNvSpPr>
                <a:spLocks noChangeAspect="1"/>
              </p:cNvSpPr>
              <p:nvPr/>
            </p:nvSpPr>
            <p:spPr bwMode="auto">
              <a:xfrm>
                <a:off x="2937323" y="5004788"/>
                <a:ext cx="76196"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43" name="Oval 47"/>
              <p:cNvSpPr>
                <a:spLocks noChangeAspect="1"/>
              </p:cNvSpPr>
              <p:nvPr/>
            </p:nvSpPr>
            <p:spPr bwMode="auto">
              <a:xfrm>
                <a:off x="2859540" y="5004788"/>
                <a:ext cx="7778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grpSp>
      </p:grpSp>
      <p:grpSp>
        <p:nvGrpSpPr>
          <p:cNvPr id="69638" name="Group 87"/>
          <p:cNvGrpSpPr>
            <a:grpSpLocks/>
          </p:cNvGrpSpPr>
          <p:nvPr/>
        </p:nvGrpSpPr>
        <p:grpSpPr bwMode="auto">
          <a:xfrm>
            <a:off x="4713288" y="3686175"/>
            <a:ext cx="3813175" cy="2833688"/>
            <a:chOff x="4713667" y="3867150"/>
            <a:chExt cx="3812147" cy="2833688"/>
          </a:xfrm>
        </p:grpSpPr>
        <p:grpSp>
          <p:nvGrpSpPr>
            <p:cNvPr id="69667" name="Group 8"/>
            <p:cNvGrpSpPr>
              <a:grpSpLocks noChangeAspect="1"/>
            </p:cNvGrpSpPr>
            <p:nvPr/>
          </p:nvGrpSpPr>
          <p:grpSpPr bwMode="auto">
            <a:xfrm>
              <a:off x="4713667" y="3867150"/>
              <a:ext cx="3812147" cy="2833688"/>
              <a:chOff x="97908" y="152217"/>
              <a:chExt cx="4366096" cy="3247415"/>
            </a:xfrm>
          </p:grpSpPr>
          <p:grpSp>
            <p:nvGrpSpPr>
              <p:cNvPr id="69689" name="Group 29"/>
              <p:cNvGrpSpPr>
                <a:grpSpLocks/>
              </p:cNvGrpSpPr>
              <p:nvPr/>
            </p:nvGrpSpPr>
            <p:grpSpPr bwMode="auto">
              <a:xfrm>
                <a:off x="210200" y="152217"/>
                <a:ext cx="4140000" cy="3247415"/>
                <a:chOff x="1440432" y="0"/>
                <a:chExt cx="4140000" cy="3247415"/>
              </a:xfrm>
            </p:grpSpPr>
            <p:pic>
              <p:nvPicPr>
                <p:cNvPr id="69691" name="Picture 2" descr="C:\Documents and Settings\Travis Benanti\Desktop\SEM\080904\TB-II-77-5minUV-RuO4_02.tif"/>
                <p:cNvPicPr>
                  <a:picLocks noChangeAspect="1" noChangeArrowheads="1"/>
                </p:cNvPicPr>
                <p:nvPr/>
              </p:nvPicPr>
              <p:blipFill>
                <a:blip r:embed="rId4">
                  <a:extLst>
                    <a:ext uri="{28A0092B-C50C-407E-A947-70E740481C1C}">
                      <a14:useLocalDpi xmlns:a14="http://schemas.microsoft.com/office/drawing/2010/main" val="0"/>
                    </a:ext>
                  </a:extLst>
                </a:blip>
                <a:srcRect l="27612" t="48074" r="35448" b="13293"/>
                <a:stretch>
                  <a:fillRect/>
                </a:stretch>
              </p:blipFill>
              <p:spPr bwMode="auto">
                <a:xfrm>
                  <a:off x="1440432" y="0"/>
                  <a:ext cx="4140000" cy="324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1867994" y="3116427"/>
                  <a:ext cx="490777" cy="1819"/>
                </a:xfrm>
                <a:prstGeom prst="line">
                  <a:avLst/>
                </a:prstGeom>
                <a:ln w="130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690" name="TextBox 10"/>
              <p:cNvSpPr txBox="1">
                <a:spLocks noChangeArrowheads="1"/>
              </p:cNvSpPr>
              <p:nvPr/>
            </p:nvSpPr>
            <p:spPr bwMode="auto">
              <a:xfrm>
                <a:off x="97908" y="152217"/>
                <a:ext cx="4366096" cy="670154"/>
              </a:xfrm>
              <a:prstGeom prst="rect">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cs typeface="Arial" panose="020B0604020202020204" pitchFamily="34" charset="0"/>
                  </a:rPr>
                  <a:t>70:30 PMMA to PS</a:t>
                </a:r>
              </a:p>
              <a:p>
                <a:pPr algn="ctr" eaLnBrk="1" hangingPunct="1"/>
                <a:r>
                  <a:rPr lang="en-US" altLang="en-US" sz="1600" b="1">
                    <a:cs typeface="Arial" panose="020B0604020202020204" pitchFamily="34" charset="0"/>
                  </a:rPr>
                  <a:t>Cylinders of PS in a matrix of PMMA</a:t>
                </a:r>
              </a:p>
            </p:txBody>
          </p:sp>
        </p:grpSp>
        <p:grpSp>
          <p:nvGrpSpPr>
            <p:cNvPr id="69668" name="Group 544"/>
            <p:cNvGrpSpPr>
              <a:grpSpLocks/>
            </p:cNvGrpSpPr>
            <p:nvPr/>
          </p:nvGrpSpPr>
          <p:grpSpPr bwMode="auto">
            <a:xfrm>
              <a:off x="5911738" y="4568332"/>
              <a:ext cx="1547812" cy="77788"/>
              <a:chOff x="1620642" y="5005318"/>
              <a:chExt cx="1547678" cy="76815"/>
            </a:xfrm>
          </p:grpSpPr>
          <p:sp>
            <p:nvSpPr>
              <p:cNvPr id="45" name="Oval 545"/>
              <p:cNvSpPr>
                <a:spLocks noChangeAspect="1"/>
              </p:cNvSpPr>
              <p:nvPr/>
            </p:nvSpPr>
            <p:spPr bwMode="auto">
              <a:xfrm>
                <a:off x="1620810" y="5005805"/>
                <a:ext cx="7617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46" name="Oval 44"/>
              <p:cNvSpPr>
                <a:spLocks noChangeAspect="1"/>
              </p:cNvSpPr>
              <p:nvPr/>
            </p:nvSpPr>
            <p:spPr bwMode="auto">
              <a:xfrm>
                <a:off x="1930263" y="5005805"/>
                <a:ext cx="7617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47" name="Oval 45"/>
              <p:cNvSpPr>
                <a:spLocks noChangeAspect="1"/>
              </p:cNvSpPr>
              <p:nvPr/>
            </p:nvSpPr>
            <p:spPr bwMode="auto">
              <a:xfrm>
                <a:off x="1852502" y="5005805"/>
                <a:ext cx="77760"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48" name="Oval 46"/>
              <p:cNvSpPr>
                <a:spLocks noChangeAspect="1"/>
              </p:cNvSpPr>
              <p:nvPr/>
            </p:nvSpPr>
            <p:spPr bwMode="auto">
              <a:xfrm>
                <a:off x="1776330" y="5005805"/>
                <a:ext cx="7617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49" name="Oval 47"/>
              <p:cNvSpPr>
                <a:spLocks noChangeAspect="1"/>
              </p:cNvSpPr>
              <p:nvPr/>
            </p:nvSpPr>
            <p:spPr bwMode="auto">
              <a:xfrm>
                <a:off x="1698570" y="5005805"/>
                <a:ext cx="7617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50" name="Oval 550"/>
              <p:cNvSpPr>
                <a:spLocks noChangeAspect="1"/>
              </p:cNvSpPr>
              <p:nvPr/>
            </p:nvSpPr>
            <p:spPr bwMode="auto">
              <a:xfrm>
                <a:off x="2008022" y="5005805"/>
                <a:ext cx="7617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51" name="Oval 44"/>
              <p:cNvSpPr>
                <a:spLocks noChangeAspect="1"/>
              </p:cNvSpPr>
              <p:nvPr/>
            </p:nvSpPr>
            <p:spPr bwMode="auto">
              <a:xfrm>
                <a:off x="2317475" y="5005805"/>
                <a:ext cx="7617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52" name="Oval 45"/>
              <p:cNvSpPr>
                <a:spLocks noChangeAspect="1"/>
              </p:cNvSpPr>
              <p:nvPr/>
            </p:nvSpPr>
            <p:spPr bwMode="auto">
              <a:xfrm>
                <a:off x="2239715" y="5005805"/>
                <a:ext cx="77760"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53" name="Oval 46"/>
              <p:cNvSpPr>
                <a:spLocks noChangeAspect="1"/>
              </p:cNvSpPr>
              <p:nvPr/>
            </p:nvSpPr>
            <p:spPr bwMode="auto">
              <a:xfrm>
                <a:off x="2161955" y="5005805"/>
                <a:ext cx="77759"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54" name="Oval 47"/>
              <p:cNvSpPr>
                <a:spLocks noChangeAspect="1"/>
              </p:cNvSpPr>
              <p:nvPr/>
            </p:nvSpPr>
            <p:spPr bwMode="auto">
              <a:xfrm>
                <a:off x="2085782" y="5005805"/>
                <a:ext cx="7617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55" name="Oval 555"/>
              <p:cNvSpPr>
                <a:spLocks noChangeAspect="1"/>
              </p:cNvSpPr>
              <p:nvPr/>
            </p:nvSpPr>
            <p:spPr bwMode="auto">
              <a:xfrm>
                <a:off x="2395234" y="5005805"/>
                <a:ext cx="7617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56" name="Oval 44"/>
              <p:cNvSpPr>
                <a:spLocks noChangeAspect="1"/>
              </p:cNvSpPr>
              <p:nvPr/>
            </p:nvSpPr>
            <p:spPr bwMode="auto">
              <a:xfrm>
                <a:off x="2704687" y="5005805"/>
                <a:ext cx="7617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57" name="Oval 45"/>
              <p:cNvSpPr>
                <a:spLocks noChangeAspect="1"/>
              </p:cNvSpPr>
              <p:nvPr/>
            </p:nvSpPr>
            <p:spPr bwMode="auto">
              <a:xfrm>
                <a:off x="2626927" y="5005805"/>
                <a:ext cx="7617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58" name="Oval 46"/>
              <p:cNvSpPr>
                <a:spLocks noChangeAspect="1"/>
              </p:cNvSpPr>
              <p:nvPr/>
            </p:nvSpPr>
            <p:spPr bwMode="auto">
              <a:xfrm>
                <a:off x="2549167" y="5005805"/>
                <a:ext cx="77759"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59" name="Oval 47"/>
              <p:cNvSpPr>
                <a:spLocks noChangeAspect="1"/>
              </p:cNvSpPr>
              <p:nvPr/>
            </p:nvSpPr>
            <p:spPr bwMode="auto">
              <a:xfrm>
                <a:off x="2471407" y="5005805"/>
                <a:ext cx="77760"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60" name="Oval 560"/>
              <p:cNvSpPr>
                <a:spLocks noChangeAspect="1"/>
              </p:cNvSpPr>
              <p:nvPr/>
            </p:nvSpPr>
            <p:spPr bwMode="auto">
              <a:xfrm>
                <a:off x="2782446" y="5005805"/>
                <a:ext cx="7617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61" name="Oval 44"/>
              <p:cNvSpPr>
                <a:spLocks noChangeAspect="1"/>
              </p:cNvSpPr>
              <p:nvPr/>
            </p:nvSpPr>
            <p:spPr bwMode="auto">
              <a:xfrm>
                <a:off x="3091899" y="5005805"/>
                <a:ext cx="7617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62" name="Oval 45"/>
              <p:cNvSpPr>
                <a:spLocks noChangeAspect="1"/>
              </p:cNvSpPr>
              <p:nvPr/>
            </p:nvSpPr>
            <p:spPr bwMode="auto">
              <a:xfrm>
                <a:off x="3014139" y="5005805"/>
                <a:ext cx="7617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63" name="Oval 46"/>
              <p:cNvSpPr>
                <a:spLocks noChangeAspect="1"/>
              </p:cNvSpPr>
              <p:nvPr/>
            </p:nvSpPr>
            <p:spPr bwMode="auto">
              <a:xfrm>
                <a:off x="2936380" y="5005805"/>
                <a:ext cx="7617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64" name="Oval 47"/>
              <p:cNvSpPr>
                <a:spLocks noChangeAspect="1"/>
              </p:cNvSpPr>
              <p:nvPr/>
            </p:nvSpPr>
            <p:spPr bwMode="auto">
              <a:xfrm>
                <a:off x="2858619" y="5005805"/>
                <a:ext cx="77760"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grpSp>
      </p:grpSp>
      <p:grpSp>
        <p:nvGrpSpPr>
          <p:cNvPr id="69639" name="Group 86"/>
          <p:cNvGrpSpPr>
            <a:grpSpLocks/>
          </p:cNvGrpSpPr>
          <p:nvPr/>
        </p:nvGrpSpPr>
        <p:grpSpPr bwMode="auto">
          <a:xfrm>
            <a:off x="4811713" y="800100"/>
            <a:ext cx="3614737" cy="2835275"/>
            <a:chOff x="4811713" y="981075"/>
            <a:chExt cx="3614737" cy="2835275"/>
          </a:xfrm>
        </p:grpSpPr>
        <p:grpSp>
          <p:nvGrpSpPr>
            <p:cNvPr id="69641" name="Group 15"/>
            <p:cNvGrpSpPr>
              <a:grpSpLocks noChangeAspect="1"/>
            </p:cNvGrpSpPr>
            <p:nvPr/>
          </p:nvGrpSpPr>
          <p:grpSpPr bwMode="auto">
            <a:xfrm>
              <a:off x="4811713" y="981075"/>
              <a:ext cx="3614737" cy="2835275"/>
              <a:chOff x="4779342" y="152217"/>
              <a:chExt cx="4140000" cy="3247415"/>
            </a:xfrm>
          </p:grpSpPr>
          <p:grpSp>
            <p:nvGrpSpPr>
              <p:cNvPr id="69663" name="Group 28"/>
              <p:cNvGrpSpPr>
                <a:grpSpLocks noChangeAspect="1"/>
              </p:cNvGrpSpPr>
              <p:nvPr/>
            </p:nvGrpSpPr>
            <p:grpSpPr bwMode="auto">
              <a:xfrm>
                <a:off x="4779342" y="152217"/>
                <a:ext cx="4140000" cy="3247415"/>
                <a:chOff x="5418159" y="4031801"/>
                <a:chExt cx="3603009" cy="2826199"/>
              </a:xfrm>
            </p:grpSpPr>
            <p:pic>
              <p:nvPicPr>
                <p:cNvPr id="69665" name="Picture 2" descr="C:\Documents and Settings\Travis Benanti\Desktop\SEM\080808\P3964-on-Si_02.tif"/>
                <p:cNvPicPr>
                  <a:picLocks noChangeAspect="1" noChangeArrowheads="1"/>
                </p:cNvPicPr>
                <p:nvPr/>
              </p:nvPicPr>
              <p:blipFill>
                <a:blip r:embed="rId5">
                  <a:extLst>
                    <a:ext uri="{28A0092B-C50C-407E-A947-70E740481C1C}">
                      <a14:useLocalDpi xmlns:a14="http://schemas.microsoft.com/office/drawing/2010/main" val="0"/>
                    </a:ext>
                  </a:extLst>
                </a:blip>
                <a:srcRect l="9766" t="42848" r="53294" b="18517"/>
                <a:stretch>
                  <a:fillRect/>
                </a:stretch>
              </p:blipFill>
              <p:spPr bwMode="auto">
                <a:xfrm>
                  <a:off x="5418159" y="4031801"/>
                  <a:ext cx="3603009" cy="282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5785264" y="6742484"/>
                  <a:ext cx="428816" cy="1582"/>
                </a:xfrm>
                <a:prstGeom prst="line">
                  <a:avLst/>
                </a:prstGeom>
                <a:ln w="130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664" name="TextBox 17"/>
              <p:cNvSpPr txBox="1">
                <a:spLocks noChangeArrowheads="1"/>
              </p:cNvSpPr>
              <p:nvPr/>
            </p:nvSpPr>
            <p:spPr bwMode="auto">
              <a:xfrm>
                <a:off x="5723325" y="152217"/>
                <a:ext cx="2253504" cy="669779"/>
              </a:xfrm>
              <a:prstGeom prst="rect">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cs typeface="Arial" panose="020B0604020202020204" pitchFamily="34" charset="0"/>
                  </a:rPr>
                  <a:t>50:50 PMMA to PS</a:t>
                </a:r>
              </a:p>
              <a:p>
                <a:pPr algn="ctr" eaLnBrk="1" hangingPunct="1"/>
                <a:r>
                  <a:rPr lang="en-US" altLang="en-US" sz="1600" b="1">
                    <a:cs typeface="Arial" panose="020B0604020202020204" pitchFamily="34" charset="0"/>
                  </a:rPr>
                  <a:t>Lamellae</a:t>
                </a:r>
              </a:p>
            </p:txBody>
          </p:sp>
        </p:grpSp>
        <p:grpSp>
          <p:nvGrpSpPr>
            <p:cNvPr id="69642" name="Group 587"/>
            <p:cNvGrpSpPr>
              <a:grpSpLocks/>
            </p:cNvGrpSpPr>
            <p:nvPr/>
          </p:nvGrpSpPr>
          <p:grpSpPr bwMode="auto">
            <a:xfrm>
              <a:off x="5845556" y="1683465"/>
              <a:ext cx="1547812" cy="77788"/>
              <a:chOff x="1620642" y="5005318"/>
              <a:chExt cx="1547678" cy="76815"/>
            </a:xfrm>
          </p:grpSpPr>
          <p:sp>
            <p:nvSpPr>
              <p:cNvPr id="66" name="Oval 588"/>
              <p:cNvSpPr>
                <a:spLocks noChangeAspect="1"/>
              </p:cNvSpPr>
              <p:nvPr/>
            </p:nvSpPr>
            <p:spPr bwMode="auto">
              <a:xfrm>
                <a:off x="1620261" y="5004612"/>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67" name="Oval 44"/>
              <p:cNvSpPr>
                <a:spLocks noChangeAspect="1"/>
              </p:cNvSpPr>
              <p:nvPr/>
            </p:nvSpPr>
            <p:spPr bwMode="auto">
              <a:xfrm>
                <a:off x="1929797" y="5004612"/>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68" name="Oval 45"/>
              <p:cNvSpPr>
                <a:spLocks noChangeAspect="1"/>
              </p:cNvSpPr>
              <p:nvPr/>
            </p:nvSpPr>
            <p:spPr bwMode="auto">
              <a:xfrm>
                <a:off x="1852016" y="5004612"/>
                <a:ext cx="77781"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69" name="Oval 46"/>
              <p:cNvSpPr>
                <a:spLocks noChangeAspect="1"/>
              </p:cNvSpPr>
              <p:nvPr/>
            </p:nvSpPr>
            <p:spPr bwMode="auto">
              <a:xfrm>
                <a:off x="1775823" y="5004612"/>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70" name="Oval 47"/>
              <p:cNvSpPr>
                <a:spLocks noChangeAspect="1"/>
              </p:cNvSpPr>
              <p:nvPr/>
            </p:nvSpPr>
            <p:spPr bwMode="auto">
              <a:xfrm>
                <a:off x="1698042" y="5004612"/>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71" name="Oval 593"/>
              <p:cNvSpPr>
                <a:spLocks noChangeAspect="1"/>
              </p:cNvSpPr>
              <p:nvPr/>
            </p:nvSpPr>
            <p:spPr bwMode="auto">
              <a:xfrm>
                <a:off x="2007577" y="5004612"/>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72" name="Oval 44"/>
              <p:cNvSpPr>
                <a:spLocks noChangeAspect="1"/>
              </p:cNvSpPr>
              <p:nvPr/>
            </p:nvSpPr>
            <p:spPr bwMode="auto">
              <a:xfrm>
                <a:off x="2317114" y="5004612"/>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73" name="Oval 45"/>
              <p:cNvSpPr>
                <a:spLocks noChangeAspect="1"/>
              </p:cNvSpPr>
              <p:nvPr/>
            </p:nvSpPr>
            <p:spPr bwMode="auto">
              <a:xfrm>
                <a:off x="2239332" y="5004612"/>
                <a:ext cx="77781"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74" name="Oval 46"/>
              <p:cNvSpPr>
                <a:spLocks noChangeAspect="1"/>
              </p:cNvSpPr>
              <p:nvPr/>
            </p:nvSpPr>
            <p:spPr bwMode="auto">
              <a:xfrm>
                <a:off x="2161552" y="5004612"/>
                <a:ext cx="77780"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75" name="Oval 47"/>
              <p:cNvSpPr>
                <a:spLocks noChangeAspect="1"/>
              </p:cNvSpPr>
              <p:nvPr/>
            </p:nvSpPr>
            <p:spPr bwMode="auto">
              <a:xfrm>
                <a:off x="2085359" y="5004612"/>
                <a:ext cx="76193" cy="76815"/>
              </a:xfrm>
              <a:prstGeom prst="ellipse">
                <a:avLst/>
              </a:prstGeom>
              <a:solidFill>
                <a:srgbClr val="FF0000"/>
              </a:solidFill>
              <a:ln w="9525" algn="ctr">
                <a:solidFill>
                  <a:srgbClr val="FF0000"/>
                </a:solidFill>
                <a:round/>
                <a:headEnd/>
                <a:tailEnd/>
              </a:ln>
            </p:spPr>
            <p:txBody>
              <a:bodyPr wrap="none"/>
              <a:lstStyle/>
              <a:p>
                <a:pPr>
                  <a:defRPr/>
                </a:pPr>
                <a:endParaRPr lang="en-US" sz="2400">
                  <a:latin typeface="+mn-lt"/>
                  <a:cs typeface="Times New Roman" pitchFamily="18" charset="0"/>
                </a:endParaRPr>
              </a:p>
            </p:txBody>
          </p:sp>
          <p:sp>
            <p:nvSpPr>
              <p:cNvPr id="76" name="Oval 598"/>
              <p:cNvSpPr>
                <a:spLocks noChangeAspect="1"/>
              </p:cNvSpPr>
              <p:nvPr/>
            </p:nvSpPr>
            <p:spPr bwMode="auto">
              <a:xfrm>
                <a:off x="2394894" y="5004612"/>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77" name="Oval 44"/>
              <p:cNvSpPr>
                <a:spLocks noChangeAspect="1"/>
              </p:cNvSpPr>
              <p:nvPr/>
            </p:nvSpPr>
            <p:spPr bwMode="auto">
              <a:xfrm>
                <a:off x="2704430" y="5004612"/>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78" name="Oval 45"/>
              <p:cNvSpPr>
                <a:spLocks noChangeAspect="1"/>
              </p:cNvSpPr>
              <p:nvPr/>
            </p:nvSpPr>
            <p:spPr bwMode="auto">
              <a:xfrm>
                <a:off x="2626649" y="5004612"/>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79" name="Oval 46"/>
              <p:cNvSpPr>
                <a:spLocks noChangeAspect="1"/>
              </p:cNvSpPr>
              <p:nvPr/>
            </p:nvSpPr>
            <p:spPr bwMode="auto">
              <a:xfrm>
                <a:off x="2548869" y="5004612"/>
                <a:ext cx="77780"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0" name="Oval 47"/>
              <p:cNvSpPr>
                <a:spLocks noChangeAspect="1"/>
              </p:cNvSpPr>
              <p:nvPr/>
            </p:nvSpPr>
            <p:spPr bwMode="auto">
              <a:xfrm>
                <a:off x="2471087" y="5004612"/>
                <a:ext cx="77781"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1" name="Oval 603"/>
              <p:cNvSpPr>
                <a:spLocks noChangeAspect="1"/>
              </p:cNvSpPr>
              <p:nvPr/>
            </p:nvSpPr>
            <p:spPr bwMode="auto">
              <a:xfrm>
                <a:off x="2782210" y="5004612"/>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2" name="Oval 44"/>
              <p:cNvSpPr>
                <a:spLocks noChangeAspect="1"/>
              </p:cNvSpPr>
              <p:nvPr/>
            </p:nvSpPr>
            <p:spPr bwMode="auto">
              <a:xfrm>
                <a:off x="3091747" y="5004612"/>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3" name="Oval 45"/>
              <p:cNvSpPr>
                <a:spLocks noChangeAspect="1"/>
              </p:cNvSpPr>
              <p:nvPr/>
            </p:nvSpPr>
            <p:spPr bwMode="auto">
              <a:xfrm>
                <a:off x="3013965" y="5004612"/>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4" name="Oval 46"/>
              <p:cNvSpPr>
                <a:spLocks noChangeAspect="1"/>
              </p:cNvSpPr>
              <p:nvPr/>
            </p:nvSpPr>
            <p:spPr bwMode="auto">
              <a:xfrm>
                <a:off x="2936185" y="5004612"/>
                <a:ext cx="76193"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sp>
            <p:nvSpPr>
              <p:cNvPr id="85" name="Oval 47"/>
              <p:cNvSpPr>
                <a:spLocks noChangeAspect="1"/>
              </p:cNvSpPr>
              <p:nvPr/>
            </p:nvSpPr>
            <p:spPr bwMode="auto">
              <a:xfrm>
                <a:off x="2858404" y="5004612"/>
                <a:ext cx="77781" cy="76815"/>
              </a:xfrm>
              <a:prstGeom prst="ellipse">
                <a:avLst/>
              </a:prstGeom>
              <a:solidFill>
                <a:schemeClr val="accent2"/>
              </a:solidFill>
              <a:ln w="9525" algn="ctr">
                <a:solidFill>
                  <a:schemeClr val="accent2"/>
                </a:solidFill>
                <a:round/>
                <a:headEnd/>
                <a:tailEnd/>
              </a:ln>
            </p:spPr>
            <p:txBody>
              <a:bodyPr wrap="none"/>
              <a:lstStyle/>
              <a:p>
                <a:pPr>
                  <a:defRPr/>
                </a:pPr>
                <a:endParaRPr lang="en-US" sz="2400">
                  <a:latin typeface="+mn-lt"/>
                  <a:cs typeface="Times New Roman" pitchFamily="18" charset="0"/>
                </a:endParaRPr>
              </a:p>
            </p:txBody>
          </p:sp>
        </p:grpSp>
      </p:grpSp>
      <p:sp>
        <p:nvSpPr>
          <p:cNvPr id="69640" name="Rectangle 154"/>
          <p:cNvSpPr>
            <a:spLocks noChangeArrowheads="1"/>
          </p:cNvSpPr>
          <p:nvPr/>
        </p:nvSpPr>
        <p:spPr bwMode="auto">
          <a:xfrm>
            <a:off x="49213" y="6119813"/>
            <a:ext cx="457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cs typeface="Arial" panose="020B0604020202020204" pitchFamily="34" charset="0"/>
              </a:rPr>
              <a:t>Public Domain: Image Generated by CNEU Staff for free use</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Surfactants</a:t>
            </a:r>
          </a:p>
        </p:txBody>
      </p:sp>
      <p:sp>
        <p:nvSpPr>
          <p:cNvPr id="70659" name="Content Placeholder 2"/>
          <p:cNvSpPr>
            <a:spLocks noGrp="1"/>
          </p:cNvSpPr>
          <p:nvPr>
            <p:ph sz="half" idx="1"/>
          </p:nvPr>
        </p:nvSpPr>
        <p:spPr>
          <a:xfrm>
            <a:off x="457200" y="1123950"/>
            <a:ext cx="4038600" cy="2933700"/>
          </a:xfrm>
        </p:spPr>
        <p:txBody>
          <a:bodyPr/>
          <a:lstStyle/>
          <a:p>
            <a:pPr marL="182563" indent="-182563"/>
            <a:r>
              <a:rPr lang="en-US" altLang="en-US" sz="1800" smtClean="0"/>
              <a:t>Soaps and detergents are common examples of surfactants</a:t>
            </a:r>
          </a:p>
          <a:p>
            <a:pPr marL="182563" indent="-182563"/>
            <a:r>
              <a:rPr lang="en-US" altLang="en-US" sz="1800" smtClean="0"/>
              <a:t>Each molecule has a hydrophobic tail and hydrophilic head</a:t>
            </a:r>
          </a:p>
          <a:p>
            <a:pPr marL="182563" indent="-182563"/>
            <a:r>
              <a:rPr lang="en-US" altLang="en-US" sz="1800" smtClean="0"/>
              <a:t>When dissolved in water, surfactants self-assemble into micelles to minimize interactions between the hydrophobic tails and the water</a:t>
            </a:r>
          </a:p>
        </p:txBody>
      </p:sp>
      <p:grpSp>
        <p:nvGrpSpPr>
          <p:cNvPr id="70660" name="Group 12"/>
          <p:cNvGrpSpPr>
            <a:grpSpLocks/>
          </p:cNvGrpSpPr>
          <p:nvPr/>
        </p:nvGrpSpPr>
        <p:grpSpPr bwMode="auto">
          <a:xfrm>
            <a:off x="5210175" y="1157288"/>
            <a:ext cx="3721100" cy="1355725"/>
            <a:chOff x="5185776" y="1157508"/>
            <a:chExt cx="3720230" cy="1355863"/>
          </a:xfrm>
        </p:grpSpPr>
        <p:grpSp>
          <p:nvGrpSpPr>
            <p:cNvPr id="70663" name="Group 11"/>
            <p:cNvGrpSpPr>
              <a:grpSpLocks noChangeAspect="1"/>
            </p:cNvGrpSpPr>
            <p:nvPr/>
          </p:nvGrpSpPr>
          <p:grpSpPr bwMode="auto">
            <a:xfrm rot="-5400000">
              <a:off x="5817344" y="534448"/>
              <a:ext cx="1197388" cy="2443507"/>
              <a:chOff x="-31750" y="2452688"/>
              <a:chExt cx="839788" cy="1714500"/>
            </a:xfrm>
          </p:grpSpPr>
          <p:sp>
            <p:nvSpPr>
              <p:cNvPr id="6" name="Freeform 5"/>
              <p:cNvSpPr/>
              <p:nvPr/>
            </p:nvSpPr>
            <p:spPr bwMode="auto">
              <a:xfrm rot="18135756">
                <a:off x="-282153" y="2702892"/>
                <a:ext cx="1340796" cy="839584"/>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Oval 6"/>
              <p:cNvSpPr>
                <a:spLocks noChangeAspect="1"/>
              </p:cNvSpPr>
              <p:nvPr/>
            </p:nvSpPr>
            <p:spPr bwMode="auto">
              <a:xfrm rot="18135756">
                <a:off x="316967" y="3891094"/>
                <a:ext cx="276177" cy="27615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0664" name="TextBox 7"/>
            <p:cNvSpPr txBox="1">
              <a:spLocks noChangeArrowheads="1"/>
            </p:cNvSpPr>
            <p:nvPr/>
          </p:nvSpPr>
          <p:spPr bwMode="auto">
            <a:xfrm>
              <a:off x="5185776" y="1215026"/>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hydrophobic tail</a:t>
              </a:r>
            </a:p>
          </p:txBody>
        </p:sp>
        <p:sp>
          <p:nvSpPr>
            <p:cNvPr id="70665" name="TextBox 8"/>
            <p:cNvSpPr txBox="1">
              <a:spLocks noChangeArrowheads="1"/>
            </p:cNvSpPr>
            <p:nvPr/>
          </p:nvSpPr>
          <p:spPr bwMode="auto">
            <a:xfrm>
              <a:off x="7041393" y="2144039"/>
              <a:ext cx="1864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hydrophilic head</a:t>
              </a:r>
            </a:p>
          </p:txBody>
        </p:sp>
        <p:cxnSp>
          <p:nvCxnSpPr>
            <p:cNvPr id="11" name="Straight Arrow Connector 10"/>
            <p:cNvCxnSpPr>
              <a:stCxn id="70665" idx="0"/>
            </p:cNvCxnSpPr>
            <p:nvPr/>
          </p:nvCxnSpPr>
          <p:spPr>
            <a:xfrm rot="16200000" flipV="1">
              <a:off x="7656885" y="1825969"/>
              <a:ext cx="301656" cy="33329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5022850" y="2705100"/>
            <a:ext cx="3757613" cy="1754188"/>
          </a:xfrm>
          <a:prstGeom prst="rect">
            <a:avLst/>
          </a:prstGeom>
          <a:noFill/>
        </p:spPr>
        <p:txBody>
          <a:bodyPr>
            <a:spAutoFit/>
          </a:bodyPr>
          <a:lstStyle/>
          <a:p>
            <a:pPr>
              <a:defRPr/>
            </a:pPr>
            <a:r>
              <a:rPr lang="en-US" dirty="0"/>
              <a:t>Surfactants can be classified according to their head group:</a:t>
            </a:r>
          </a:p>
          <a:p>
            <a:pPr marL="182880" indent="-182880">
              <a:buFont typeface="Arial" pitchFamily="34" charset="0"/>
              <a:buChar char="•"/>
              <a:defRPr/>
            </a:pPr>
            <a:r>
              <a:rPr lang="en-US" dirty="0"/>
              <a:t>Anionic – negative charge</a:t>
            </a:r>
          </a:p>
          <a:p>
            <a:pPr marL="182880" indent="-182880">
              <a:buFont typeface="Arial" pitchFamily="34" charset="0"/>
              <a:buChar char="•"/>
              <a:defRPr/>
            </a:pPr>
            <a:r>
              <a:rPr lang="en-US" dirty="0"/>
              <a:t>Cationic – positive charge</a:t>
            </a:r>
          </a:p>
          <a:p>
            <a:pPr marL="182880" indent="-182880">
              <a:buFont typeface="Arial" pitchFamily="34" charset="0"/>
              <a:buChar char="•"/>
              <a:defRPr/>
            </a:pPr>
            <a:r>
              <a:rPr lang="en-US" dirty="0"/>
              <a:t>Non-ionic – no charge</a:t>
            </a:r>
          </a:p>
          <a:p>
            <a:pPr marL="182880" indent="-182880">
              <a:buFont typeface="Arial" pitchFamily="34" charset="0"/>
              <a:buChar char="•"/>
              <a:defRPr/>
            </a:pPr>
            <a:r>
              <a:rPr lang="en-US" dirty="0" err="1"/>
              <a:t>Zwitterionic</a:t>
            </a:r>
            <a:r>
              <a:rPr lang="en-US" dirty="0"/>
              <a:t> – both (+) and (-)</a:t>
            </a:r>
          </a:p>
        </p:txBody>
      </p:sp>
      <p:sp>
        <p:nvSpPr>
          <p:cNvPr id="14" name="TextBox 13"/>
          <p:cNvSpPr txBox="1"/>
          <p:nvPr/>
        </p:nvSpPr>
        <p:spPr>
          <a:xfrm>
            <a:off x="457200" y="4881563"/>
            <a:ext cx="8294688" cy="1200150"/>
          </a:xfrm>
          <a:prstGeom prst="rect">
            <a:avLst/>
          </a:prstGeom>
          <a:noFill/>
        </p:spPr>
        <p:txBody>
          <a:bodyPr wrap="none">
            <a:spAutoFit/>
          </a:bodyPr>
          <a:lstStyle/>
          <a:p>
            <a:pPr>
              <a:defRPr/>
            </a:pPr>
            <a:r>
              <a:rPr lang="en-US" u="sng" dirty="0"/>
              <a:t>The choice of surfactant depends on the application:</a:t>
            </a:r>
          </a:p>
          <a:p>
            <a:pPr marL="182880" indent="-182880">
              <a:buFont typeface="Arial" pitchFamily="34" charset="0"/>
              <a:buChar char="•"/>
              <a:defRPr/>
            </a:pPr>
            <a:r>
              <a:rPr lang="en-US" dirty="0"/>
              <a:t>Common soaps: anionic (good cleansing and high foaming)</a:t>
            </a:r>
          </a:p>
          <a:p>
            <a:pPr marL="182880" indent="-182880">
              <a:buFont typeface="Arial" pitchFamily="34" charset="0"/>
              <a:buChar char="•"/>
              <a:defRPr/>
            </a:pPr>
            <a:r>
              <a:rPr lang="en-US" dirty="0"/>
              <a:t>Baby shampoo: </a:t>
            </a:r>
            <a:r>
              <a:rPr lang="en-US" dirty="0" err="1"/>
              <a:t>zwitterionic</a:t>
            </a:r>
            <a:r>
              <a:rPr lang="en-US" dirty="0"/>
              <a:t> (mildness)</a:t>
            </a:r>
          </a:p>
          <a:p>
            <a:pPr marL="182880" indent="-182880">
              <a:buFont typeface="Arial" pitchFamily="34" charset="0"/>
              <a:buChar char="•"/>
              <a:defRPr/>
            </a:pPr>
            <a:r>
              <a:rPr lang="en-US" dirty="0"/>
              <a:t>Laundry detergent: non-ionic (lower foam and less sensitive to hardness ions)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4763"/>
            <a:ext cx="8229600" cy="1143000"/>
          </a:xfrm>
        </p:spPr>
        <p:txBody>
          <a:bodyPr/>
          <a:lstStyle/>
          <a:p>
            <a:r>
              <a:rPr lang="en-US" altLang="en-US" sz="3200" smtClean="0"/>
              <a:t>Example: Micelle and Reverse Micelle</a:t>
            </a:r>
          </a:p>
        </p:txBody>
      </p:sp>
      <p:grpSp>
        <p:nvGrpSpPr>
          <p:cNvPr id="71683" name="Group 438"/>
          <p:cNvGrpSpPr>
            <a:grpSpLocks/>
          </p:cNvGrpSpPr>
          <p:nvPr/>
        </p:nvGrpSpPr>
        <p:grpSpPr bwMode="auto">
          <a:xfrm>
            <a:off x="504825" y="1827213"/>
            <a:ext cx="3754438" cy="4403725"/>
            <a:chOff x="505387" y="1826882"/>
            <a:chExt cx="3753314" cy="4403642"/>
          </a:xfrm>
        </p:grpSpPr>
        <p:grpSp>
          <p:nvGrpSpPr>
            <p:cNvPr id="71839" name="Group 101"/>
            <p:cNvGrpSpPr>
              <a:grpSpLocks noChangeAspect="1"/>
            </p:cNvGrpSpPr>
            <p:nvPr/>
          </p:nvGrpSpPr>
          <p:grpSpPr bwMode="auto">
            <a:xfrm>
              <a:off x="1431570" y="3492609"/>
              <a:ext cx="1679423" cy="1784471"/>
              <a:chOff x="2811764" y="1504035"/>
              <a:chExt cx="3877698" cy="4121135"/>
            </a:xfrm>
          </p:grpSpPr>
          <p:grpSp>
            <p:nvGrpSpPr>
              <p:cNvPr id="71981" name="Group 34"/>
              <p:cNvGrpSpPr>
                <a:grpSpLocks/>
              </p:cNvGrpSpPr>
              <p:nvPr/>
            </p:nvGrpSpPr>
            <p:grpSpPr bwMode="auto">
              <a:xfrm rot="-760186">
                <a:off x="4749936" y="1504035"/>
                <a:ext cx="1939526" cy="2761462"/>
                <a:chOff x="1714216" y="1275313"/>
                <a:chExt cx="1939526" cy="2761462"/>
              </a:xfrm>
            </p:grpSpPr>
            <p:grpSp>
              <p:nvGrpSpPr>
                <p:cNvPr id="72047" name="Group 17"/>
                <p:cNvGrpSpPr>
                  <a:grpSpLocks/>
                </p:cNvGrpSpPr>
                <p:nvPr/>
              </p:nvGrpSpPr>
              <p:grpSpPr bwMode="auto">
                <a:xfrm rot="341218">
                  <a:off x="1806161" y="2151655"/>
                  <a:ext cx="1847581" cy="1885120"/>
                  <a:chOff x="1934951" y="2190292"/>
                  <a:chExt cx="1847581" cy="1885120"/>
                </a:xfrm>
              </p:grpSpPr>
              <p:grpSp>
                <p:nvGrpSpPr>
                  <p:cNvPr id="72058" name="Group 4"/>
                  <p:cNvGrpSpPr>
                    <a:grpSpLocks/>
                  </p:cNvGrpSpPr>
                  <p:nvPr/>
                </p:nvGrpSpPr>
                <p:grpSpPr bwMode="auto">
                  <a:xfrm rot="-5400000">
                    <a:off x="2505388" y="2259504"/>
                    <a:ext cx="839788" cy="1714500"/>
                    <a:chOff x="-31750" y="2452688"/>
                    <a:chExt cx="839788" cy="1714500"/>
                  </a:xfrm>
                </p:grpSpPr>
                <p:sp>
                  <p:nvSpPr>
                    <p:cNvPr id="3" name="Freeform 2"/>
                    <p:cNvSpPr/>
                    <p:nvPr/>
                  </p:nvSpPr>
                  <p:spPr bwMode="auto">
                    <a:xfrm rot="18135756">
                      <a:off x="-157833" y="2591615"/>
                      <a:ext cx="1348482" cy="832222"/>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 name="Oval 3"/>
                    <p:cNvSpPr>
                      <a:spLocks noChangeAspect="1"/>
                    </p:cNvSpPr>
                    <p:nvPr/>
                  </p:nvSpPr>
                  <p:spPr bwMode="auto">
                    <a:xfrm rot="18135756">
                      <a:off x="413759" y="3778963"/>
                      <a:ext cx="274828" cy="27129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59" name="Group 5"/>
                  <p:cNvGrpSpPr>
                    <a:grpSpLocks/>
                  </p:cNvGrpSpPr>
                  <p:nvPr/>
                </p:nvGrpSpPr>
                <p:grpSpPr bwMode="auto">
                  <a:xfrm rot="-4657300">
                    <a:off x="2477484" y="2514933"/>
                    <a:ext cx="839788" cy="1714500"/>
                    <a:chOff x="-31750" y="2452688"/>
                    <a:chExt cx="839788" cy="1714500"/>
                  </a:xfrm>
                </p:grpSpPr>
                <p:sp>
                  <p:nvSpPr>
                    <p:cNvPr id="7" name="Freeform 6"/>
                    <p:cNvSpPr/>
                    <p:nvPr/>
                  </p:nvSpPr>
                  <p:spPr bwMode="auto">
                    <a:xfrm rot="18135756">
                      <a:off x="-177790" y="2550010"/>
                      <a:ext cx="1278861" cy="832222"/>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Oval 7"/>
                    <p:cNvSpPr>
                      <a:spLocks noChangeAspect="1"/>
                    </p:cNvSpPr>
                    <p:nvPr/>
                  </p:nvSpPr>
                  <p:spPr bwMode="auto">
                    <a:xfrm rot="18135756">
                      <a:off x="327737" y="3686068"/>
                      <a:ext cx="271162" cy="27129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60" name="Group 8"/>
                  <p:cNvGrpSpPr>
                    <a:grpSpLocks/>
                  </p:cNvGrpSpPr>
                  <p:nvPr/>
                </p:nvGrpSpPr>
                <p:grpSpPr bwMode="auto">
                  <a:xfrm rot="-4109402">
                    <a:off x="2425969" y="2798268"/>
                    <a:ext cx="839788" cy="1714500"/>
                    <a:chOff x="-31750" y="2452688"/>
                    <a:chExt cx="839788" cy="1714500"/>
                  </a:xfrm>
                </p:grpSpPr>
                <p:sp>
                  <p:nvSpPr>
                    <p:cNvPr id="10" name="Freeform 9"/>
                    <p:cNvSpPr/>
                    <p:nvPr/>
                  </p:nvSpPr>
                  <p:spPr bwMode="auto">
                    <a:xfrm rot="18135756">
                      <a:off x="-195793" y="2563492"/>
                      <a:ext cx="1293516" cy="832220"/>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Oval 10"/>
                    <p:cNvSpPr>
                      <a:spLocks noChangeAspect="1"/>
                    </p:cNvSpPr>
                    <p:nvPr/>
                  </p:nvSpPr>
                  <p:spPr bwMode="auto">
                    <a:xfrm rot="18135756">
                      <a:off x="370178" y="3704725"/>
                      <a:ext cx="252842" cy="27496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61" name="Group 11"/>
                  <p:cNvGrpSpPr>
                    <a:grpSpLocks/>
                  </p:cNvGrpSpPr>
                  <p:nvPr/>
                </p:nvGrpSpPr>
                <p:grpSpPr bwMode="auto">
                  <a:xfrm rot="-6595151">
                    <a:off x="2477484" y="2038417"/>
                    <a:ext cx="839788" cy="1714500"/>
                    <a:chOff x="-31750" y="2452688"/>
                    <a:chExt cx="839788" cy="1714500"/>
                  </a:xfrm>
                </p:grpSpPr>
                <p:sp>
                  <p:nvSpPr>
                    <p:cNvPr id="13" name="Freeform 12"/>
                    <p:cNvSpPr/>
                    <p:nvPr/>
                  </p:nvSpPr>
                  <p:spPr bwMode="auto">
                    <a:xfrm rot="18135756">
                      <a:off x="-131454" y="2663986"/>
                      <a:ext cx="1278858" cy="832220"/>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Oval 13"/>
                    <p:cNvSpPr>
                      <a:spLocks noChangeAspect="1"/>
                    </p:cNvSpPr>
                    <p:nvPr/>
                  </p:nvSpPr>
                  <p:spPr bwMode="auto">
                    <a:xfrm rot="18135756">
                      <a:off x="430724" y="3822960"/>
                      <a:ext cx="263834" cy="27496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62" name="Group 14"/>
                  <p:cNvGrpSpPr>
                    <a:grpSpLocks/>
                  </p:cNvGrpSpPr>
                  <p:nvPr/>
                </p:nvGrpSpPr>
                <p:grpSpPr bwMode="auto">
                  <a:xfrm rot="-7274546">
                    <a:off x="2372307" y="1752936"/>
                    <a:ext cx="839788" cy="1714500"/>
                    <a:chOff x="-31750" y="2452688"/>
                    <a:chExt cx="839788" cy="1714500"/>
                  </a:xfrm>
                </p:grpSpPr>
                <p:sp>
                  <p:nvSpPr>
                    <p:cNvPr id="16" name="Freeform 15"/>
                    <p:cNvSpPr/>
                    <p:nvPr/>
                  </p:nvSpPr>
                  <p:spPr bwMode="auto">
                    <a:xfrm rot="18135756">
                      <a:off x="-117508" y="2638091"/>
                      <a:ext cx="1341154" cy="835887"/>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Oval 16"/>
                    <p:cNvSpPr>
                      <a:spLocks noChangeAspect="1"/>
                    </p:cNvSpPr>
                    <p:nvPr/>
                  </p:nvSpPr>
                  <p:spPr bwMode="auto">
                    <a:xfrm rot="18135756">
                      <a:off x="471908" y="3843926"/>
                      <a:ext cx="274825" cy="27129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72048" name="Group 18"/>
                <p:cNvGrpSpPr>
                  <a:grpSpLocks/>
                </p:cNvGrpSpPr>
                <p:nvPr/>
              </p:nvGrpSpPr>
              <p:grpSpPr bwMode="auto">
                <a:xfrm rot="-3494287">
                  <a:off x="1506532" y="1482997"/>
                  <a:ext cx="1793919" cy="1378552"/>
                  <a:chOff x="1988613" y="2696860"/>
                  <a:chExt cx="1793919" cy="1378552"/>
                </a:xfrm>
              </p:grpSpPr>
              <p:grpSp>
                <p:nvGrpSpPr>
                  <p:cNvPr id="72049" name="Group 4"/>
                  <p:cNvGrpSpPr>
                    <a:grpSpLocks/>
                  </p:cNvGrpSpPr>
                  <p:nvPr/>
                </p:nvGrpSpPr>
                <p:grpSpPr bwMode="auto">
                  <a:xfrm rot="-5400000">
                    <a:off x="2505388" y="2259504"/>
                    <a:ext cx="839788" cy="1714500"/>
                    <a:chOff x="-31750" y="2452688"/>
                    <a:chExt cx="839788" cy="1714500"/>
                  </a:xfrm>
                </p:grpSpPr>
                <p:sp>
                  <p:nvSpPr>
                    <p:cNvPr id="33" name="Freeform 2"/>
                    <p:cNvSpPr/>
                    <p:nvPr/>
                  </p:nvSpPr>
                  <p:spPr bwMode="auto">
                    <a:xfrm rot="18135756">
                      <a:off x="-123989" y="2767783"/>
                      <a:ext cx="1286825" cy="831811"/>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Oval 3"/>
                    <p:cNvSpPr>
                      <a:spLocks noChangeAspect="1"/>
                    </p:cNvSpPr>
                    <p:nvPr/>
                  </p:nvSpPr>
                  <p:spPr bwMode="auto">
                    <a:xfrm rot="18135756">
                      <a:off x="369508" y="3909763"/>
                      <a:ext cx="263964" cy="27116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50" name="Group 5"/>
                  <p:cNvGrpSpPr>
                    <a:grpSpLocks/>
                  </p:cNvGrpSpPr>
                  <p:nvPr/>
                </p:nvGrpSpPr>
                <p:grpSpPr bwMode="auto">
                  <a:xfrm rot="-4657300">
                    <a:off x="2477484" y="2514933"/>
                    <a:ext cx="839788" cy="1714500"/>
                    <a:chOff x="-31750" y="2452688"/>
                    <a:chExt cx="839788" cy="1714500"/>
                  </a:xfrm>
                </p:grpSpPr>
                <p:sp>
                  <p:nvSpPr>
                    <p:cNvPr id="31" name="Freeform 6"/>
                    <p:cNvSpPr/>
                    <p:nvPr/>
                  </p:nvSpPr>
                  <p:spPr bwMode="auto">
                    <a:xfrm rot="18135756">
                      <a:off x="-272564" y="2702577"/>
                      <a:ext cx="1334486" cy="842803"/>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Oval 31"/>
                    <p:cNvSpPr>
                      <a:spLocks noChangeAspect="1"/>
                    </p:cNvSpPr>
                    <p:nvPr/>
                  </p:nvSpPr>
                  <p:spPr bwMode="auto">
                    <a:xfrm rot="18135756">
                      <a:off x="316379" y="3889211"/>
                      <a:ext cx="274964" cy="27116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51" name="Group 8"/>
                  <p:cNvGrpSpPr>
                    <a:grpSpLocks/>
                  </p:cNvGrpSpPr>
                  <p:nvPr/>
                </p:nvGrpSpPr>
                <p:grpSpPr bwMode="auto">
                  <a:xfrm rot="-4109402">
                    <a:off x="2425969" y="2798268"/>
                    <a:ext cx="839788" cy="1714500"/>
                    <a:chOff x="-31750" y="2452688"/>
                    <a:chExt cx="839788" cy="1714500"/>
                  </a:xfrm>
                </p:grpSpPr>
                <p:sp>
                  <p:nvSpPr>
                    <p:cNvPr id="29" name="Freeform 28"/>
                    <p:cNvSpPr/>
                    <p:nvPr/>
                  </p:nvSpPr>
                  <p:spPr bwMode="auto">
                    <a:xfrm rot="18135756">
                      <a:off x="-146005" y="2681545"/>
                      <a:ext cx="1297824" cy="820816"/>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Oval 29"/>
                    <p:cNvSpPr>
                      <a:spLocks noChangeAspect="1"/>
                    </p:cNvSpPr>
                    <p:nvPr/>
                  </p:nvSpPr>
                  <p:spPr bwMode="auto">
                    <a:xfrm rot="18135756">
                      <a:off x="387540" y="3845607"/>
                      <a:ext cx="271297" cy="26383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grpSp>
            <p:nvGrpSpPr>
              <p:cNvPr id="71982" name="Group 35"/>
              <p:cNvGrpSpPr>
                <a:grpSpLocks/>
              </p:cNvGrpSpPr>
              <p:nvPr/>
            </p:nvGrpSpPr>
            <p:grpSpPr bwMode="auto">
              <a:xfrm rot="6899777">
                <a:off x="3692332" y="2964623"/>
                <a:ext cx="2422288" cy="2898806"/>
                <a:chOff x="1231454" y="1137969"/>
                <a:chExt cx="2422288" cy="2898806"/>
              </a:xfrm>
            </p:grpSpPr>
            <p:grpSp>
              <p:nvGrpSpPr>
                <p:cNvPr id="72015" name="Group 17"/>
                <p:cNvGrpSpPr>
                  <a:grpSpLocks/>
                </p:cNvGrpSpPr>
                <p:nvPr/>
              </p:nvGrpSpPr>
              <p:grpSpPr bwMode="auto">
                <a:xfrm rot="341218">
                  <a:off x="1806161" y="2151655"/>
                  <a:ext cx="1847581" cy="1885120"/>
                  <a:chOff x="1934951" y="2190292"/>
                  <a:chExt cx="1847581" cy="1885120"/>
                </a:xfrm>
              </p:grpSpPr>
              <p:grpSp>
                <p:nvGrpSpPr>
                  <p:cNvPr id="72032" name="Group 4"/>
                  <p:cNvGrpSpPr>
                    <a:grpSpLocks/>
                  </p:cNvGrpSpPr>
                  <p:nvPr/>
                </p:nvGrpSpPr>
                <p:grpSpPr bwMode="auto">
                  <a:xfrm rot="-5400000">
                    <a:off x="2505388" y="2259504"/>
                    <a:ext cx="839788" cy="1714500"/>
                    <a:chOff x="-31750" y="2452688"/>
                    <a:chExt cx="839788" cy="1714500"/>
                  </a:xfrm>
                </p:grpSpPr>
                <p:sp>
                  <p:nvSpPr>
                    <p:cNvPr id="67" name="Freeform 2"/>
                    <p:cNvSpPr/>
                    <p:nvPr/>
                  </p:nvSpPr>
                  <p:spPr bwMode="auto">
                    <a:xfrm rot="18135756">
                      <a:off x="-497776" y="2637997"/>
                      <a:ext cx="1363817" cy="80615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8" name="Oval 3"/>
                    <p:cNvSpPr>
                      <a:spLocks noChangeAspect="1"/>
                    </p:cNvSpPr>
                    <p:nvPr/>
                  </p:nvSpPr>
                  <p:spPr bwMode="auto">
                    <a:xfrm rot="18135756">
                      <a:off x="83746" y="3811715"/>
                      <a:ext cx="278629" cy="27116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33" name="Group 5"/>
                  <p:cNvGrpSpPr>
                    <a:grpSpLocks/>
                  </p:cNvGrpSpPr>
                  <p:nvPr/>
                </p:nvGrpSpPr>
                <p:grpSpPr bwMode="auto">
                  <a:xfrm rot="-4657300">
                    <a:off x="2477484" y="2514933"/>
                    <a:ext cx="839788" cy="1714500"/>
                    <a:chOff x="-31750" y="2452688"/>
                    <a:chExt cx="839788" cy="1714500"/>
                  </a:xfrm>
                </p:grpSpPr>
                <p:sp>
                  <p:nvSpPr>
                    <p:cNvPr id="65" name="Freeform 6"/>
                    <p:cNvSpPr/>
                    <p:nvPr/>
                  </p:nvSpPr>
                  <p:spPr bwMode="auto">
                    <a:xfrm rot="18135756">
                      <a:off x="-526322" y="2706332"/>
                      <a:ext cx="1308824" cy="831808"/>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6" name="Oval 7"/>
                    <p:cNvSpPr>
                      <a:spLocks noChangeAspect="1"/>
                    </p:cNvSpPr>
                    <p:nvPr/>
                  </p:nvSpPr>
                  <p:spPr bwMode="auto">
                    <a:xfrm rot="18135756">
                      <a:off x="25320" y="3845677"/>
                      <a:ext cx="263965" cy="27482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34" name="Group 8"/>
                  <p:cNvGrpSpPr>
                    <a:grpSpLocks/>
                  </p:cNvGrpSpPr>
                  <p:nvPr/>
                </p:nvGrpSpPr>
                <p:grpSpPr bwMode="auto">
                  <a:xfrm rot="-4109402">
                    <a:off x="2425969" y="2798268"/>
                    <a:ext cx="839788" cy="1714500"/>
                    <a:chOff x="-31750" y="2452688"/>
                    <a:chExt cx="839788" cy="1714500"/>
                  </a:xfrm>
                </p:grpSpPr>
                <p:sp>
                  <p:nvSpPr>
                    <p:cNvPr id="63" name="Freeform 62"/>
                    <p:cNvSpPr/>
                    <p:nvPr/>
                  </p:nvSpPr>
                  <p:spPr bwMode="auto">
                    <a:xfrm rot="18135756">
                      <a:off x="-463654" y="2730305"/>
                      <a:ext cx="1294161" cy="828145"/>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4" name="Oval 63"/>
                    <p:cNvSpPr>
                      <a:spLocks noChangeAspect="1"/>
                    </p:cNvSpPr>
                    <p:nvPr/>
                  </p:nvSpPr>
                  <p:spPr bwMode="auto">
                    <a:xfrm rot="18135756">
                      <a:off x="64006" y="3921972"/>
                      <a:ext cx="260300" cy="27116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35" name="Group 11"/>
                  <p:cNvGrpSpPr>
                    <a:grpSpLocks/>
                  </p:cNvGrpSpPr>
                  <p:nvPr/>
                </p:nvGrpSpPr>
                <p:grpSpPr bwMode="auto">
                  <a:xfrm rot="-6595151">
                    <a:off x="2477484" y="2038417"/>
                    <a:ext cx="839788" cy="1714500"/>
                    <a:chOff x="-31750" y="2452688"/>
                    <a:chExt cx="839788" cy="1714500"/>
                  </a:xfrm>
                </p:grpSpPr>
                <p:sp>
                  <p:nvSpPr>
                    <p:cNvPr id="61" name="Freeform 60"/>
                    <p:cNvSpPr/>
                    <p:nvPr/>
                  </p:nvSpPr>
                  <p:spPr bwMode="auto">
                    <a:xfrm rot="18135756">
                      <a:off x="-464199" y="2601317"/>
                      <a:ext cx="1301491" cy="835474"/>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2" name="Oval 61"/>
                    <p:cNvSpPr>
                      <a:spLocks noChangeAspect="1"/>
                    </p:cNvSpPr>
                    <p:nvPr/>
                  </p:nvSpPr>
                  <p:spPr bwMode="auto">
                    <a:xfrm rot="18135756">
                      <a:off x="74587" y="3754082"/>
                      <a:ext cx="271297" cy="27116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36" name="Group 14"/>
                  <p:cNvGrpSpPr>
                    <a:grpSpLocks/>
                  </p:cNvGrpSpPr>
                  <p:nvPr/>
                </p:nvGrpSpPr>
                <p:grpSpPr bwMode="auto">
                  <a:xfrm rot="-7274546">
                    <a:off x="2372307" y="1752936"/>
                    <a:ext cx="839788" cy="1714500"/>
                    <a:chOff x="-31750" y="2452688"/>
                    <a:chExt cx="839788" cy="1714500"/>
                  </a:xfrm>
                </p:grpSpPr>
                <p:sp>
                  <p:nvSpPr>
                    <p:cNvPr id="59" name="Freeform 58"/>
                    <p:cNvSpPr/>
                    <p:nvPr/>
                  </p:nvSpPr>
                  <p:spPr bwMode="auto">
                    <a:xfrm rot="18135756">
                      <a:off x="-429093" y="2554176"/>
                      <a:ext cx="1341820" cy="80615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0" name="Oval 59"/>
                    <p:cNvSpPr>
                      <a:spLocks noChangeAspect="1"/>
                    </p:cNvSpPr>
                    <p:nvPr/>
                  </p:nvSpPr>
                  <p:spPr bwMode="auto">
                    <a:xfrm rot="18135756">
                      <a:off x="117703" y="3703578"/>
                      <a:ext cx="278629" cy="27482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72016" name="Group 18"/>
                <p:cNvGrpSpPr>
                  <a:grpSpLocks/>
                </p:cNvGrpSpPr>
                <p:nvPr/>
              </p:nvGrpSpPr>
              <p:grpSpPr bwMode="auto">
                <a:xfrm rot="-3494287">
                  <a:off x="1250223" y="1119200"/>
                  <a:ext cx="1847581" cy="1885120"/>
                  <a:chOff x="1934951" y="2190292"/>
                  <a:chExt cx="1847581" cy="1885120"/>
                </a:xfrm>
              </p:grpSpPr>
              <p:grpSp>
                <p:nvGrpSpPr>
                  <p:cNvPr id="72017" name="Group 38"/>
                  <p:cNvGrpSpPr>
                    <a:grpSpLocks/>
                  </p:cNvGrpSpPr>
                  <p:nvPr/>
                </p:nvGrpSpPr>
                <p:grpSpPr bwMode="auto">
                  <a:xfrm rot="-5400000">
                    <a:off x="2505388" y="2259504"/>
                    <a:ext cx="839788" cy="1714500"/>
                    <a:chOff x="-31750" y="2452688"/>
                    <a:chExt cx="839788" cy="1714500"/>
                  </a:xfrm>
                </p:grpSpPr>
                <p:sp>
                  <p:nvSpPr>
                    <p:cNvPr id="52" name="Freeform 2"/>
                    <p:cNvSpPr/>
                    <p:nvPr/>
                  </p:nvSpPr>
                  <p:spPr bwMode="auto">
                    <a:xfrm rot="18135756">
                      <a:off x="-231428" y="2467637"/>
                      <a:ext cx="1348482" cy="835887"/>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3" name="Oval 3"/>
                    <p:cNvSpPr>
                      <a:spLocks noChangeAspect="1"/>
                    </p:cNvSpPr>
                    <p:nvPr/>
                  </p:nvSpPr>
                  <p:spPr bwMode="auto">
                    <a:xfrm rot="18135756">
                      <a:off x="310433" y="3693859"/>
                      <a:ext cx="278491" cy="2676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18" name="Group 39"/>
                  <p:cNvGrpSpPr>
                    <a:grpSpLocks/>
                  </p:cNvGrpSpPr>
                  <p:nvPr/>
                </p:nvGrpSpPr>
                <p:grpSpPr bwMode="auto">
                  <a:xfrm rot="-4657300">
                    <a:off x="2477484" y="2514933"/>
                    <a:ext cx="839788" cy="1714500"/>
                    <a:chOff x="-31750" y="2452688"/>
                    <a:chExt cx="839788" cy="1714500"/>
                  </a:xfrm>
                </p:grpSpPr>
                <p:sp>
                  <p:nvSpPr>
                    <p:cNvPr id="50" name="Freeform 6"/>
                    <p:cNvSpPr/>
                    <p:nvPr/>
                  </p:nvSpPr>
                  <p:spPr bwMode="auto">
                    <a:xfrm rot="18135756">
                      <a:off x="-333732" y="2525748"/>
                      <a:ext cx="1289853" cy="828555"/>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 name="Oval 50"/>
                    <p:cNvSpPr>
                      <a:spLocks noChangeAspect="1"/>
                    </p:cNvSpPr>
                    <p:nvPr/>
                  </p:nvSpPr>
                  <p:spPr bwMode="auto">
                    <a:xfrm rot="18135756">
                      <a:off x="198761" y="3671175"/>
                      <a:ext cx="267499" cy="2676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19" name="Group 8"/>
                  <p:cNvGrpSpPr>
                    <a:grpSpLocks/>
                  </p:cNvGrpSpPr>
                  <p:nvPr/>
                </p:nvGrpSpPr>
                <p:grpSpPr bwMode="auto">
                  <a:xfrm rot="-4109402">
                    <a:off x="2425969" y="2798268"/>
                    <a:ext cx="839788" cy="1714500"/>
                    <a:chOff x="-31750" y="2452688"/>
                    <a:chExt cx="839788" cy="1714500"/>
                  </a:xfrm>
                </p:grpSpPr>
                <p:sp>
                  <p:nvSpPr>
                    <p:cNvPr id="48" name="Freeform 47"/>
                    <p:cNvSpPr/>
                    <p:nvPr/>
                  </p:nvSpPr>
                  <p:spPr bwMode="auto">
                    <a:xfrm rot="18135756">
                      <a:off x="-310012" y="2504394"/>
                      <a:ext cx="1286187" cy="817558"/>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Oval 48"/>
                    <p:cNvSpPr>
                      <a:spLocks noChangeAspect="1"/>
                    </p:cNvSpPr>
                    <p:nvPr/>
                  </p:nvSpPr>
                  <p:spPr bwMode="auto">
                    <a:xfrm rot="18135756">
                      <a:off x="218840" y="3645758"/>
                      <a:ext cx="263834" cy="27496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20" name="Group 11"/>
                  <p:cNvGrpSpPr>
                    <a:grpSpLocks/>
                  </p:cNvGrpSpPr>
                  <p:nvPr/>
                </p:nvGrpSpPr>
                <p:grpSpPr bwMode="auto">
                  <a:xfrm rot="-6595151">
                    <a:off x="2477484" y="2038417"/>
                    <a:ext cx="839788" cy="1714500"/>
                    <a:chOff x="-31750" y="2452688"/>
                    <a:chExt cx="839788" cy="1714500"/>
                  </a:xfrm>
                </p:grpSpPr>
                <p:sp>
                  <p:nvSpPr>
                    <p:cNvPr id="46" name="Freeform 45"/>
                    <p:cNvSpPr/>
                    <p:nvPr/>
                  </p:nvSpPr>
                  <p:spPr bwMode="auto">
                    <a:xfrm rot="18135756">
                      <a:off x="-218751" y="2530781"/>
                      <a:ext cx="1308176" cy="839555"/>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Oval 46"/>
                    <p:cNvSpPr>
                      <a:spLocks noChangeAspect="1"/>
                    </p:cNvSpPr>
                    <p:nvPr/>
                  </p:nvSpPr>
                  <p:spPr bwMode="auto">
                    <a:xfrm rot="18135756">
                      <a:off x="362323" y="3725904"/>
                      <a:ext cx="274828" cy="27129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21" name="Group 14"/>
                  <p:cNvGrpSpPr>
                    <a:grpSpLocks/>
                  </p:cNvGrpSpPr>
                  <p:nvPr/>
                </p:nvGrpSpPr>
                <p:grpSpPr bwMode="auto">
                  <a:xfrm rot="-7274546">
                    <a:off x="2372307" y="1752936"/>
                    <a:ext cx="839788" cy="1714500"/>
                    <a:chOff x="-31750" y="2452688"/>
                    <a:chExt cx="839788" cy="1714500"/>
                  </a:xfrm>
                </p:grpSpPr>
                <p:sp>
                  <p:nvSpPr>
                    <p:cNvPr id="44" name="Freeform 43"/>
                    <p:cNvSpPr/>
                    <p:nvPr/>
                  </p:nvSpPr>
                  <p:spPr bwMode="auto">
                    <a:xfrm rot="18135756">
                      <a:off x="-230373" y="2553723"/>
                      <a:ext cx="1348482" cy="828555"/>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Oval 44"/>
                    <p:cNvSpPr>
                      <a:spLocks noChangeAspect="1"/>
                    </p:cNvSpPr>
                    <p:nvPr/>
                  </p:nvSpPr>
                  <p:spPr bwMode="auto">
                    <a:xfrm rot="18135756">
                      <a:off x="331254" y="3727619"/>
                      <a:ext cx="285820" cy="27496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grpSp>
            <p:nvGrpSpPr>
              <p:cNvPr id="71983" name="Group 18"/>
              <p:cNvGrpSpPr>
                <a:grpSpLocks/>
              </p:cNvGrpSpPr>
              <p:nvPr/>
            </p:nvGrpSpPr>
            <p:grpSpPr bwMode="auto">
              <a:xfrm rot="-10447994">
                <a:off x="2811764" y="2540977"/>
                <a:ext cx="1847581" cy="1885120"/>
                <a:chOff x="1934951" y="2190292"/>
                <a:chExt cx="1847581" cy="1885120"/>
              </a:xfrm>
            </p:grpSpPr>
            <p:grpSp>
              <p:nvGrpSpPr>
                <p:cNvPr id="72000" name="Group 71"/>
                <p:cNvGrpSpPr>
                  <a:grpSpLocks/>
                </p:cNvGrpSpPr>
                <p:nvPr/>
              </p:nvGrpSpPr>
              <p:grpSpPr bwMode="auto">
                <a:xfrm rot="-5400000">
                  <a:off x="2505388" y="2259504"/>
                  <a:ext cx="839788" cy="1714500"/>
                  <a:chOff x="-31750" y="2452688"/>
                  <a:chExt cx="839788" cy="1714500"/>
                </a:xfrm>
              </p:grpSpPr>
              <p:sp>
                <p:nvSpPr>
                  <p:cNvPr id="85" name="Freeform 2"/>
                  <p:cNvSpPr/>
                  <p:nvPr/>
                </p:nvSpPr>
                <p:spPr bwMode="auto">
                  <a:xfrm rot="18135756">
                    <a:off x="-424717" y="2789415"/>
                    <a:ext cx="1341154" cy="835887"/>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6" name="Oval 3"/>
                  <p:cNvSpPr>
                    <a:spLocks noChangeAspect="1"/>
                  </p:cNvSpPr>
                  <p:nvPr/>
                </p:nvSpPr>
                <p:spPr bwMode="auto">
                  <a:xfrm rot="18135756">
                    <a:off x="135353" y="3976786"/>
                    <a:ext cx="278491" cy="27496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01" name="Group 72"/>
                <p:cNvGrpSpPr>
                  <a:grpSpLocks/>
                </p:cNvGrpSpPr>
                <p:nvPr/>
              </p:nvGrpSpPr>
              <p:grpSpPr bwMode="auto">
                <a:xfrm rot="-4657300">
                  <a:off x="2477484" y="2514933"/>
                  <a:ext cx="839788" cy="1714500"/>
                  <a:chOff x="-31750" y="2452688"/>
                  <a:chExt cx="839788" cy="1714500"/>
                </a:xfrm>
              </p:grpSpPr>
              <p:sp>
                <p:nvSpPr>
                  <p:cNvPr id="83" name="Freeform 6"/>
                  <p:cNvSpPr/>
                  <p:nvPr/>
                </p:nvSpPr>
                <p:spPr bwMode="auto">
                  <a:xfrm rot="18135756">
                    <a:off x="-400013" y="2870493"/>
                    <a:ext cx="1282524" cy="835887"/>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4" name="Oval 83"/>
                  <p:cNvSpPr>
                    <a:spLocks noChangeAspect="1"/>
                  </p:cNvSpPr>
                  <p:nvPr/>
                </p:nvSpPr>
                <p:spPr bwMode="auto">
                  <a:xfrm rot="18135756">
                    <a:off x="157281" y="4046947"/>
                    <a:ext cx="267499" cy="27129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02" name="Group 8"/>
                <p:cNvGrpSpPr>
                  <a:grpSpLocks/>
                </p:cNvGrpSpPr>
                <p:nvPr/>
              </p:nvGrpSpPr>
              <p:grpSpPr bwMode="auto">
                <a:xfrm rot="-4109402">
                  <a:off x="2425969" y="2798268"/>
                  <a:ext cx="839788" cy="1714500"/>
                  <a:chOff x="-31750" y="2452688"/>
                  <a:chExt cx="839788" cy="1714500"/>
                </a:xfrm>
              </p:grpSpPr>
              <p:sp>
                <p:nvSpPr>
                  <p:cNvPr id="81" name="Freeform 80"/>
                  <p:cNvSpPr/>
                  <p:nvPr/>
                </p:nvSpPr>
                <p:spPr bwMode="auto">
                  <a:xfrm rot="18135756">
                    <a:off x="-313876" y="2871582"/>
                    <a:ext cx="1282524" cy="813890"/>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 name="Oval 81"/>
                  <p:cNvSpPr>
                    <a:spLocks noChangeAspect="1"/>
                  </p:cNvSpPr>
                  <p:nvPr/>
                </p:nvSpPr>
                <p:spPr bwMode="auto">
                  <a:xfrm rot="18135756">
                    <a:off x="198508" y="4014383"/>
                    <a:ext cx="252842" cy="26396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03" name="Group 11"/>
                <p:cNvGrpSpPr>
                  <a:grpSpLocks/>
                </p:cNvGrpSpPr>
                <p:nvPr/>
              </p:nvGrpSpPr>
              <p:grpSpPr bwMode="auto">
                <a:xfrm rot="-6595151">
                  <a:off x="2477484" y="2038417"/>
                  <a:ext cx="839788" cy="1714500"/>
                  <a:chOff x="-31750" y="2452688"/>
                  <a:chExt cx="839788" cy="1714500"/>
                </a:xfrm>
              </p:grpSpPr>
              <p:sp>
                <p:nvSpPr>
                  <p:cNvPr id="79" name="Freeform 78"/>
                  <p:cNvSpPr/>
                  <p:nvPr/>
                </p:nvSpPr>
                <p:spPr bwMode="auto">
                  <a:xfrm rot="18135756">
                    <a:off x="-484558" y="2763952"/>
                    <a:ext cx="1293518" cy="828555"/>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0" name="Oval 79"/>
                  <p:cNvSpPr>
                    <a:spLocks noChangeAspect="1"/>
                  </p:cNvSpPr>
                  <p:nvPr/>
                </p:nvSpPr>
                <p:spPr bwMode="auto">
                  <a:xfrm rot="18135756">
                    <a:off x="49269" y="3896273"/>
                    <a:ext cx="256505" cy="26762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2004" name="Group 14"/>
                <p:cNvGrpSpPr>
                  <a:grpSpLocks/>
                </p:cNvGrpSpPr>
                <p:nvPr/>
              </p:nvGrpSpPr>
              <p:grpSpPr bwMode="auto">
                <a:xfrm rot="-7274546">
                  <a:off x="2372307" y="1752936"/>
                  <a:ext cx="839788" cy="1714500"/>
                  <a:chOff x="-31750" y="2452688"/>
                  <a:chExt cx="839788" cy="1714500"/>
                </a:xfrm>
              </p:grpSpPr>
              <p:sp>
                <p:nvSpPr>
                  <p:cNvPr id="77" name="Freeform 76"/>
                  <p:cNvSpPr/>
                  <p:nvPr/>
                </p:nvSpPr>
                <p:spPr bwMode="auto">
                  <a:xfrm rot="18135756">
                    <a:off x="-458807" y="2709497"/>
                    <a:ext cx="1348482" cy="835887"/>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8" name="Oval 77"/>
                  <p:cNvSpPr>
                    <a:spLocks noChangeAspect="1"/>
                  </p:cNvSpPr>
                  <p:nvPr/>
                </p:nvSpPr>
                <p:spPr bwMode="auto">
                  <a:xfrm rot="18135756">
                    <a:off x="105682" y="3968122"/>
                    <a:ext cx="274825" cy="27129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71984" name="Group 17"/>
              <p:cNvGrpSpPr>
                <a:grpSpLocks/>
              </p:cNvGrpSpPr>
              <p:nvPr/>
            </p:nvGrpSpPr>
            <p:grpSpPr bwMode="auto">
              <a:xfrm rot="-6612489">
                <a:off x="3497763" y="1589959"/>
                <a:ext cx="1847581" cy="1885120"/>
                <a:chOff x="1934951" y="2190292"/>
                <a:chExt cx="1847581" cy="1885120"/>
              </a:xfrm>
            </p:grpSpPr>
            <p:grpSp>
              <p:nvGrpSpPr>
                <p:cNvPr id="71985" name="Group 4"/>
                <p:cNvGrpSpPr>
                  <a:grpSpLocks/>
                </p:cNvGrpSpPr>
                <p:nvPr/>
              </p:nvGrpSpPr>
              <p:grpSpPr bwMode="auto">
                <a:xfrm rot="-5400000">
                  <a:off x="2505388" y="2259504"/>
                  <a:ext cx="839788" cy="1714500"/>
                  <a:chOff x="-31750" y="2452688"/>
                  <a:chExt cx="839788" cy="1714500"/>
                </a:xfrm>
              </p:grpSpPr>
              <p:sp>
                <p:nvSpPr>
                  <p:cNvPr id="100" name="Freeform 2"/>
                  <p:cNvSpPr/>
                  <p:nvPr/>
                </p:nvSpPr>
                <p:spPr bwMode="auto">
                  <a:xfrm rot="18135756">
                    <a:off x="-278640" y="2709503"/>
                    <a:ext cx="1341818" cy="83913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1" name="Oval 3"/>
                  <p:cNvSpPr>
                    <a:spLocks noChangeAspect="1"/>
                  </p:cNvSpPr>
                  <p:nvPr/>
                </p:nvSpPr>
                <p:spPr bwMode="auto">
                  <a:xfrm rot="18135756">
                    <a:off x="282895" y="3897310"/>
                    <a:ext cx="278629" cy="27482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986" name="Group 5"/>
                <p:cNvGrpSpPr>
                  <a:grpSpLocks/>
                </p:cNvGrpSpPr>
                <p:nvPr/>
              </p:nvGrpSpPr>
              <p:grpSpPr bwMode="auto">
                <a:xfrm rot="-4657300">
                  <a:off x="2477484" y="2514933"/>
                  <a:ext cx="839788" cy="1714500"/>
                  <a:chOff x="-31750" y="2452688"/>
                  <a:chExt cx="839788" cy="1714500"/>
                </a:xfrm>
              </p:grpSpPr>
              <p:sp>
                <p:nvSpPr>
                  <p:cNvPr id="98" name="Freeform 6"/>
                  <p:cNvSpPr/>
                  <p:nvPr/>
                </p:nvSpPr>
                <p:spPr bwMode="auto">
                  <a:xfrm rot="18135756">
                    <a:off x="-235411" y="2879744"/>
                    <a:ext cx="1235501" cy="813488"/>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9" name="Oval 7"/>
                  <p:cNvSpPr>
                    <a:spLocks noChangeAspect="1"/>
                  </p:cNvSpPr>
                  <p:nvPr/>
                </p:nvSpPr>
                <p:spPr bwMode="auto">
                  <a:xfrm rot="18135756">
                    <a:off x="250492" y="3958745"/>
                    <a:ext cx="252967" cy="26749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987" name="Group 8"/>
                <p:cNvGrpSpPr>
                  <a:grpSpLocks/>
                </p:cNvGrpSpPr>
                <p:nvPr/>
              </p:nvGrpSpPr>
              <p:grpSpPr bwMode="auto">
                <a:xfrm rot="-4109402">
                  <a:off x="2425969" y="2798268"/>
                  <a:ext cx="839788" cy="1714500"/>
                  <a:chOff x="-31750" y="2452688"/>
                  <a:chExt cx="839788" cy="1714500"/>
                </a:xfrm>
              </p:grpSpPr>
              <p:sp>
                <p:nvSpPr>
                  <p:cNvPr id="96" name="Freeform 95"/>
                  <p:cNvSpPr/>
                  <p:nvPr/>
                </p:nvSpPr>
                <p:spPr bwMode="auto">
                  <a:xfrm rot="18135756">
                    <a:off x="-209933" y="2805039"/>
                    <a:ext cx="1235498" cy="813488"/>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7" name="Oval 96"/>
                  <p:cNvSpPr>
                    <a:spLocks noChangeAspect="1"/>
                  </p:cNvSpPr>
                  <p:nvPr/>
                </p:nvSpPr>
                <p:spPr bwMode="auto">
                  <a:xfrm rot="18135756">
                    <a:off x="283487" y="3978013"/>
                    <a:ext cx="274964" cy="27116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988" name="Group 11"/>
                <p:cNvGrpSpPr>
                  <a:grpSpLocks/>
                </p:cNvGrpSpPr>
                <p:nvPr/>
              </p:nvGrpSpPr>
              <p:grpSpPr bwMode="auto">
                <a:xfrm rot="-6595151">
                  <a:off x="2477484" y="2038417"/>
                  <a:ext cx="839788" cy="1714500"/>
                  <a:chOff x="-31750" y="2452688"/>
                  <a:chExt cx="839788" cy="1714500"/>
                </a:xfrm>
              </p:grpSpPr>
              <p:sp>
                <p:nvSpPr>
                  <p:cNvPr id="94" name="Freeform 93"/>
                  <p:cNvSpPr/>
                  <p:nvPr/>
                </p:nvSpPr>
                <p:spPr bwMode="auto">
                  <a:xfrm rot="18135756">
                    <a:off x="-290009" y="2825616"/>
                    <a:ext cx="1242833" cy="813488"/>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5" name="Oval 94"/>
                  <p:cNvSpPr>
                    <a:spLocks noChangeAspect="1"/>
                  </p:cNvSpPr>
                  <p:nvPr/>
                </p:nvSpPr>
                <p:spPr bwMode="auto">
                  <a:xfrm rot="18135756">
                    <a:off x="280141" y="3902106"/>
                    <a:ext cx="271297" cy="27482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989" name="Group 14"/>
                <p:cNvGrpSpPr>
                  <a:grpSpLocks/>
                </p:cNvGrpSpPr>
                <p:nvPr/>
              </p:nvGrpSpPr>
              <p:grpSpPr bwMode="auto">
                <a:xfrm rot="-7274546">
                  <a:off x="2372307" y="1752936"/>
                  <a:ext cx="839788" cy="1714500"/>
                  <a:chOff x="-31750" y="2452688"/>
                  <a:chExt cx="839788" cy="1714500"/>
                </a:xfrm>
              </p:grpSpPr>
              <p:sp>
                <p:nvSpPr>
                  <p:cNvPr id="92" name="Freeform 91"/>
                  <p:cNvSpPr/>
                  <p:nvPr/>
                </p:nvSpPr>
                <p:spPr bwMode="auto">
                  <a:xfrm rot="18135756">
                    <a:off x="-375600" y="2862582"/>
                    <a:ext cx="1305157" cy="817151"/>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3" name="Oval 92"/>
                  <p:cNvSpPr>
                    <a:spLocks noChangeAspect="1"/>
                  </p:cNvSpPr>
                  <p:nvPr/>
                </p:nvSpPr>
                <p:spPr bwMode="auto">
                  <a:xfrm rot="18135756">
                    <a:off x="196952" y="4057795"/>
                    <a:ext cx="274964" cy="27116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sp>
          <p:nvSpPr>
            <p:cNvPr id="102" name="Right Triangle 101"/>
            <p:cNvSpPr>
              <a:spLocks noChangeAspect="1"/>
            </p:cNvSpPr>
            <p:nvPr/>
          </p:nvSpPr>
          <p:spPr>
            <a:xfrm rot="11160000">
              <a:off x="3254114" y="2901599"/>
              <a:ext cx="114266"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Right Triangle 102"/>
            <p:cNvSpPr>
              <a:spLocks noChangeAspect="1"/>
            </p:cNvSpPr>
            <p:nvPr/>
          </p:nvSpPr>
          <p:spPr>
            <a:xfrm rot="5184021">
              <a:off x="2804177" y="3107193"/>
              <a:ext cx="114298" cy="11267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Right Triangle 103"/>
            <p:cNvSpPr>
              <a:spLocks noChangeAspect="1"/>
            </p:cNvSpPr>
            <p:nvPr/>
          </p:nvSpPr>
          <p:spPr>
            <a:xfrm rot="2040000">
              <a:off x="3384250" y="3565161"/>
              <a:ext cx="112679"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ight Triangle 104"/>
            <p:cNvSpPr>
              <a:spLocks noChangeAspect="1"/>
            </p:cNvSpPr>
            <p:nvPr/>
          </p:nvSpPr>
          <p:spPr>
            <a:xfrm rot="2040000">
              <a:off x="3512799" y="3160357"/>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Right Triangle 105"/>
            <p:cNvSpPr>
              <a:spLocks noChangeAspect="1"/>
            </p:cNvSpPr>
            <p:nvPr/>
          </p:nvSpPr>
          <p:spPr>
            <a:xfrm rot="11160000">
              <a:off x="3885750" y="4243011"/>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Right Triangle 106"/>
            <p:cNvSpPr>
              <a:spLocks noChangeAspect="1"/>
            </p:cNvSpPr>
            <p:nvPr/>
          </p:nvSpPr>
          <p:spPr>
            <a:xfrm rot="5184021">
              <a:off x="3437400" y="4448605"/>
              <a:ext cx="112710" cy="114266"/>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ight Triangle 107"/>
            <p:cNvSpPr>
              <a:spLocks noChangeAspect="1"/>
            </p:cNvSpPr>
            <p:nvPr/>
          </p:nvSpPr>
          <p:spPr>
            <a:xfrm rot="2040000">
              <a:off x="4015886" y="4908161"/>
              <a:ext cx="114266"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ight Triangle 108"/>
            <p:cNvSpPr>
              <a:spLocks noChangeAspect="1"/>
            </p:cNvSpPr>
            <p:nvPr/>
          </p:nvSpPr>
          <p:spPr>
            <a:xfrm rot="2040000">
              <a:off x="4144435" y="4501769"/>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Right Triangle 109"/>
            <p:cNvSpPr>
              <a:spLocks noChangeAspect="1"/>
            </p:cNvSpPr>
            <p:nvPr/>
          </p:nvSpPr>
          <p:spPr>
            <a:xfrm rot="11160000">
              <a:off x="3547714" y="3466738"/>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ight Triangle 110"/>
            <p:cNvSpPr>
              <a:spLocks noChangeAspect="1"/>
            </p:cNvSpPr>
            <p:nvPr/>
          </p:nvSpPr>
          <p:spPr>
            <a:xfrm rot="5184021">
              <a:off x="3097777" y="3673918"/>
              <a:ext cx="114298" cy="112679"/>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ight Triangle 111"/>
            <p:cNvSpPr>
              <a:spLocks noChangeAspect="1"/>
            </p:cNvSpPr>
            <p:nvPr/>
          </p:nvSpPr>
          <p:spPr>
            <a:xfrm rot="2040000">
              <a:off x="3676262" y="4131889"/>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Right Triangle 112"/>
            <p:cNvSpPr>
              <a:spLocks noChangeAspect="1"/>
            </p:cNvSpPr>
            <p:nvPr/>
          </p:nvSpPr>
          <p:spPr>
            <a:xfrm rot="2040000">
              <a:off x="3806398" y="3725496"/>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ight Triangle 113"/>
            <p:cNvSpPr>
              <a:spLocks noChangeAspect="1"/>
            </p:cNvSpPr>
            <p:nvPr/>
          </p:nvSpPr>
          <p:spPr>
            <a:xfrm rot="11160000">
              <a:off x="1843249" y="2658716"/>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ight Triangle 114"/>
            <p:cNvSpPr>
              <a:spLocks noChangeAspect="1"/>
            </p:cNvSpPr>
            <p:nvPr/>
          </p:nvSpPr>
          <p:spPr>
            <a:xfrm rot="5184021">
              <a:off x="1394106" y="2865102"/>
              <a:ext cx="112710" cy="112679"/>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Right Triangle 115"/>
            <p:cNvSpPr>
              <a:spLocks noChangeAspect="1"/>
            </p:cNvSpPr>
            <p:nvPr/>
          </p:nvSpPr>
          <p:spPr>
            <a:xfrm rot="2040000">
              <a:off x="1973385" y="3323866"/>
              <a:ext cx="112678"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Right Triangle 116"/>
            <p:cNvSpPr>
              <a:spLocks noChangeAspect="1"/>
            </p:cNvSpPr>
            <p:nvPr/>
          </p:nvSpPr>
          <p:spPr>
            <a:xfrm rot="2040000">
              <a:off x="2101934" y="2917473"/>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Right Triangle 117"/>
            <p:cNvSpPr>
              <a:spLocks noChangeAspect="1"/>
            </p:cNvSpPr>
            <p:nvPr/>
          </p:nvSpPr>
          <p:spPr>
            <a:xfrm rot="11160000">
              <a:off x="1122740" y="3269892"/>
              <a:ext cx="112678"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Right Triangle 118"/>
            <p:cNvSpPr>
              <a:spLocks noChangeAspect="1"/>
            </p:cNvSpPr>
            <p:nvPr/>
          </p:nvSpPr>
          <p:spPr>
            <a:xfrm rot="5184021">
              <a:off x="672009" y="3476279"/>
              <a:ext cx="114298" cy="114266"/>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Right Triangle 119"/>
            <p:cNvSpPr>
              <a:spLocks noChangeAspect="1"/>
            </p:cNvSpPr>
            <p:nvPr/>
          </p:nvSpPr>
          <p:spPr>
            <a:xfrm rot="2040000">
              <a:off x="1251289" y="3935042"/>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Right Triangle 120"/>
            <p:cNvSpPr>
              <a:spLocks noChangeAspect="1"/>
            </p:cNvSpPr>
            <p:nvPr/>
          </p:nvSpPr>
          <p:spPr>
            <a:xfrm rot="2040000">
              <a:off x="1381425" y="3528650"/>
              <a:ext cx="112679"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Right Triangle 121"/>
            <p:cNvSpPr>
              <a:spLocks noChangeAspect="1"/>
            </p:cNvSpPr>
            <p:nvPr/>
          </p:nvSpPr>
          <p:spPr>
            <a:xfrm rot="11160000">
              <a:off x="1241766" y="4943085"/>
              <a:ext cx="114266"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Right Triangle 122"/>
            <p:cNvSpPr>
              <a:spLocks noChangeAspect="1"/>
            </p:cNvSpPr>
            <p:nvPr/>
          </p:nvSpPr>
          <p:spPr>
            <a:xfrm rot="5184021">
              <a:off x="792623" y="5147885"/>
              <a:ext cx="114298" cy="114266"/>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Right Triangle 123"/>
            <p:cNvSpPr>
              <a:spLocks noChangeAspect="1"/>
            </p:cNvSpPr>
            <p:nvPr/>
          </p:nvSpPr>
          <p:spPr>
            <a:xfrm rot="2040000">
              <a:off x="1371903" y="5606648"/>
              <a:ext cx="112679"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Right Triangle 124"/>
            <p:cNvSpPr>
              <a:spLocks noChangeAspect="1"/>
            </p:cNvSpPr>
            <p:nvPr/>
          </p:nvSpPr>
          <p:spPr>
            <a:xfrm rot="2040000">
              <a:off x="1500452" y="5200255"/>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Right Triangle 125"/>
            <p:cNvSpPr>
              <a:spLocks noChangeAspect="1"/>
            </p:cNvSpPr>
            <p:nvPr/>
          </p:nvSpPr>
          <p:spPr>
            <a:xfrm rot="11160000">
              <a:off x="2782768" y="5401865"/>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Right Triangle 126"/>
            <p:cNvSpPr>
              <a:spLocks noChangeAspect="1"/>
            </p:cNvSpPr>
            <p:nvPr/>
          </p:nvSpPr>
          <p:spPr>
            <a:xfrm rot="5184021">
              <a:off x="2529622" y="5607457"/>
              <a:ext cx="114298" cy="112679"/>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Right Triangle 127"/>
            <p:cNvSpPr>
              <a:spLocks noChangeAspect="1"/>
            </p:cNvSpPr>
            <p:nvPr/>
          </p:nvSpPr>
          <p:spPr>
            <a:xfrm rot="2040000">
              <a:off x="2912904" y="6065427"/>
              <a:ext cx="112678"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Right Triangle 128"/>
            <p:cNvSpPr>
              <a:spLocks noChangeAspect="1"/>
            </p:cNvSpPr>
            <p:nvPr/>
          </p:nvSpPr>
          <p:spPr>
            <a:xfrm rot="2040000">
              <a:off x="3041453" y="5659035"/>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Right Triangle 129"/>
            <p:cNvSpPr>
              <a:spLocks noChangeAspect="1"/>
            </p:cNvSpPr>
            <p:nvPr/>
          </p:nvSpPr>
          <p:spPr>
            <a:xfrm rot="11160000">
              <a:off x="3622304" y="5060558"/>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Right Triangle 130"/>
            <p:cNvSpPr>
              <a:spLocks noChangeAspect="1"/>
            </p:cNvSpPr>
            <p:nvPr/>
          </p:nvSpPr>
          <p:spPr>
            <a:xfrm rot="5184021">
              <a:off x="3173159" y="5266946"/>
              <a:ext cx="112711" cy="11267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Right Triangle 131"/>
            <p:cNvSpPr>
              <a:spLocks noChangeAspect="1"/>
            </p:cNvSpPr>
            <p:nvPr/>
          </p:nvSpPr>
          <p:spPr>
            <a:xfrm rot="2040000">
              <a:off x="3752440" y="5725709"/>
              <a:ext cx="112679"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Right Triangle 132"/>
            <p:cNvSpPr>
              <a:spLocks noChangeAspect="1"/>
            </p:cNvSpPr>
            <p:nvPr/>
          </p:nvSpPr>
          <p:spPr>
            <a:xfrm rot="20580000">
              <a:off x="3880989" y="5319316"/>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Right Triangle 133"/>
            <p:cNvSpPr>
              <a:spLocks noChangeAspect="1"/>
            </p:cNvSpPr>
            <p:nvPr/>
          </p:nvSpPr>
          <p:spPr>
            <a:xfrm rot="11160000">
              <a:off x="979908" y="3663584"/>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Right Triangle 134"/>
            <p:cNvSpPr>
              <a:spLocks noChangeAspect="1"/>
            </p:cNvSpPr>
            <p:nvPr/>
          </p:nvSpPr>
          <p:spPr>
            <a:xfrm rot="2040000">
              <a:off x="956102" y="4655754"/>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Right Triangle 135"/>
            <p:cNvSpPr>
              <a:spLocks noChangeAspect="1"/>
            </p:cNvSpPr>
            <p:nvPr/>
          </p:nvSpPr>
          <p:spPr>
            <a:xfrm rot="2040000">
              <a:off x="1086238" y="4250948"/>
              <a:ext cx="112679"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Right Triangle 136"/>
            <p:cNvSpPr>
              <a:spLocks noChangeAspect="1"/>
            </p:cNvSpPr>
            <p:nvPr/>
          </p:nvSpPr>
          <p:spPr>
            <a:xfrm rot="11160000">
              <a:off x="1121153" y="4557331"/>
              <a:ext cx="112679"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Right Triangle 137"/>
            <p:cNvSpPr>
              <a:spLocks noChangeAspect="1"/>
            </p:cNvSpPr>
            <p:nvPr/>
          </p:nvSpPr>
          <p:spPr>
            <a:xfrm rot="11160000">
              <a:off x="2279681" y="2593630"/>
              <a:ext cx="114266"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Right Triangle 138"/>
            <p:cNvSpPr>
              <a:spLocks noChangeAspect="1"/>
            </p:cNvSpPr>
            <p:nvPr/>
          </p:nvSpPr>
          <p:spPr>
            <a:xfrm rot="2040000">
              <a:off x="2409817" y="3257192"/>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Right Triangle 139"/>
            <p:cNvSpPr>
              <a:spLocks noChangeAspect="1"/>
            </p:cNvSpPr>
            <p:nvPr/>
          </p:nvSpPr>
          <p:spPr>
            <a:xfrm rot="2040000">
              <a:off x="2538366" y="2852388"/>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Right Triangle 140"/>
            <p:cNvSpPr>
              <a:spLocks noChangeAspect="1"/>
            </p:cNvSpPr>
            <p:nvPr/>
          </p:nvSpPr>
          <p:spPr>
            <a:xfrm rot="11160000">
              <a:off x="2573281" y="3160357"/>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Right Triangle 141"/>
            <p:cNvSpPr>
              <a:spLocks noChangeAspect="1"/>
            </p:cNvSpPr>
            <p:nvPr/>
          </p:nvSpPr>
          <p:spPr>
            <a:xfrm rot="11160000">
              <a:off x="1690895" y="5608236"/>
              <a:ext cx="112678"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Right Triangle 143"/>
            <p:cNvSpPr>
              <a:spLocks noChangeAspect="1"/>
            </p:cNvSpPr>
            <p:nvPr/>
          </p:nvSpPr>
          <p:spPr>
            <a:xfrm rot="2040000">
              <a:off x="1949580" y="5866993"/>
              <a:ext cx="112679"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Right Triangle 145"/>
            <p:cNvSpPr>
              <a:spLocks noChangeAspect="1"/>
            </p:cNvSpPr>
            <p:nvPr/>
          </p:nvSpPr>
          <p:spPr>
            <a:xfrm rot="11160000">
              <a:off x="751376" y="5543149"/>
              <a:ext cx="112678"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Right Triangle 147"/>
            <p:cNvSpPr>
              <a:spLocks noChangeAspect="1"/>
            </p:cNvSpPr>
            <p:nvPr/>
          </p:nvSpPr>
          <p:spPr>
            <a:xfrm rot="2040000">
              <a:off x="1010061" y="5801907"/>
              <a:ext cx="112679"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Right Triangle 148"/>
            <p:cNvSpPr>
              <a:spLocks noChangeAspect="1"/>
            </p:cNvSpPr>
            <p:nvPr/>
          </p:nvSpPr>
          <p:spPr>
            <a:xfrm rot="11160000">
              <a:off x="1043389" y="6109876"/>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Right Triangle 149"/>
            <p:cNvSpPr>
              <a:spLocks noChangeAspect="1"/>
            </p:cNvSpPr>
            <p:nvPr/>
          </p:nvSpPr>
          <p:spPr>
            <a:xfrm rot="11160000">
              <a:off x="2892272" y="2757139"/>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Right Triangle 150"/>
            <p:cNvSpPr>
              <a:spLocks noChangeAspect="1"/>
            </p:cNvSpPr>
            <p:nvPr/>
          </p:nvSpPr>
          <p:spPr>
            <a:xfrm rot="2040000">
              <a:off x="3020822" y="3422289"/>
              <a:ext cx="114266"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Right Triangle 151"/>
            <p:cNvSpPr>
              <a:spLocks noChangeAspect="1"/>
            </p:cNvSpPr>
            <p:nvPr/>
          </p:nvSpPr>
          <p:spPr>
            <a:xfrm rot="2040000">
              <a:off x="3150958" y="3015897"/>
              <a:ext cx="114266"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Right Triangle 152"/>
            <p:cNvSpPr>
              <a:spLocks noChangeAspect="1"/>
            </p:cNvSpPr>
            <p:nvPr/>
          </p:nvSpPr>
          <p:spPr>
            <a:xfrm rot="11160000">
              <a:off x="3185872" y="3323866"/>
              <a:ext cx="112678"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Right Triangle 153"/>
            <p:cNvSpPr>
              <a:spLocks noChangeAspect="1"/>
            </p:cNvSpPr>
            <p:nvPr/>
          </p:nvSpPr>
          <p:spPr>
            <a:xfrm rot="11160000">
              <a:off x="1438558" y="2647604"/>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Right Triangle 154"/>
            <p:cNvSpPr>
              <a:spLocks noChangeAspect="1"/>
            </p:cNvSpPr>
            <p:nvPr/>
          </p:nvSpPr>
          <p:spPr>
            <a:xfrm rot="2040000">
              <a:off x="1568694" y="3312754"/>
              <a:ext cx="112679"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Right Triangle 155"/>
            <p:cNvSpPr>
              <a:spLocks noChangeAspect="1"/>
            </p:cNvSpPr>
            <p:nvPr/>
          </p:nvSpPr>
          <p:spPr>
            <a:xfrm rot="2040000">
              <a:off x="1697243" y="2906362"/>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Right Triangle 156"/>
            <p:cNvSpPr>
              <a:spLocks noChangeAspect="1"/>
            </p:cNvSpPr>
            <p:nvPr/>
          </p:nvSpPr>
          <p:spPr>
            <a:xfrm rot="11160000">
              <a:off x="1732158" y="3214331"/>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 name="Right Triangle 157"/>
            <p:cNvSpPr>
              <a:spLocks noChangeAspect="1"/>
            </p:cNvSpPr>
            <p:nvPr/>
          </p:nvSpPr>
          <p:spPr>
            <a:xfrm rot="11160000">
              <a:off x="3296964" y="4057277"/>
              <a:ext cx="112678"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 name="Right Triangle 158"/>
            <p:cNvSpPr>
              <a:spLocks noChangeAspect="1"/>
            </p:cNvSpPr>
            <p:nvPr/>
          </p:nvSpPr>
          <p:spPr>
            <a:xfrm rot="2040000">
              <a:off x="3425513" y="4722427"/>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 name="Right Triangle 159"/>
            <p:cNvSpPr>
              <a:spLocks noChangeAspect="1"/>
            </p:cNvSpPr>
            <p:nvPr/>
          </p:nvSpPr>
          <p:spPr>
            <a:xfrm rot="2040000">
              <a:off x="3555649" y="4316035"/>
              <a:ext cx="112679"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 name="Right Triangle 160"/>
            <p:cNvSpPr>
              <a:spLocks noChangeAspect="1"/>
            </p:cNvSpPr>
            <p:nvPr/>
          </p:nvSpPr>
          <p:spPr>
            <a:xfrm rot="11160000">
              <a:off x="3588977" y="4624004"/>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 name="Right Triangle 161"/>
            <p:cNvSpPr>
              <a:spLocks noChangeAspect="1"/>
            </p:cNvSpPr>
            <p:nvPr/>
          </p:nvSpPr>
          <p:spPr>
            <a:xfrm rot="11160000">
              <a:off x="3154132" y="4920861"/>
              <a:ext cx="114266"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Right Triangle 162"/>
            <p:cNvSpPr>
              <a:spLocks noChangeAspect="1"/>
            </p:cNvSpPr>
            <p:nvPr/>
          </p:nvSpPr>
          <p:spPr>
            <a:xfrm rot="2040000">
              <a:off x="3284268" y="5584423"/>
              <a:ext cx="112678"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Right Triangle 163"/>
            <p:cNvSpPr>
              <a:spLocks noChangeAspect="1"/>
            </p:cNvSpPr>
            <p:nvPr/>
          </p:nvSpPr>
          <p:spPr>
            <a:xfrm rot="2040000">
              <a:off x="3412816" y="5179619"/>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 name="Right Triangle 164"/>
            <p:cNvSpPr>
              <a:spLocks noChangeAspect="1"/>
            </p:cNvSpPr>
            <p:nvPr/>
          </p:nvSpPr>
          <p:spPr>
            <a:xfrm rot="11160000">
              <a:off x="3447731" y="5487588"/>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 name="Right Triangle 165"/>
            <p:cNvSpPr>
              <a:spLocks noChangeAspect="1"/>
            </p:cNvSpPr>
            <p:nvPr/>
          </p:nvSpPr>
          <p:spPr>
            <a:xfrm rot="11160000">
              <a:off x="2028931" y="5478063"/>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 name="Right Triangle 166"/>
            <p:cNvSpPr>
              <a:spLocks noChangeAspect="1"/>
            </p:cNvSpPr>
            <p:nvPr/>
          </p:nvSpPr>
          <p:spPr>
            <a:xfrm rot="2040000">
              <a:off x="1689307" y="5946366"/>
              <a:ext cx="112679"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 name="Right Triangle 167"/>
            <p:cNvSpPr>
              <a:spLocks noChangeAspect="1"/>
            </p:cNvSpPr>
            <p:nvPr/>
          </p:nvSpPr>
          <p:spPr>
            <a:xfrm rot="2040000">
              <a:off x="2287616" y="5736820"/>
              <a:ext cx="114266"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 name="Right Triangle 168"/>
            <p:cNvSpPr>
              <a:spLocks noChangeAspect="1"/>
            </p:cNvSpPr>
            <p:nvPr/>
          </p:nvSpPr>
          <p:spPr>
            <a:xfrm rot="11160000">
              <a:off x="2322531" y="6044790"/>
              <a:ext cx="112678"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 name="Right Triangle 169"/>
            <p:cNvSpPr>
              <a:spLocks noChangeAspect="1"/>
            </p:cNvSpPr>
            <p:nvPr/>
          </p:nvSpPr>
          <p:spPr>
            <a:xfrm rot="11160000">
              <a:off x="849772" y="4800213"/>
              <a:ext cx="112678"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 name="Right Triangle 170"/>
            <p:cNvSpPr>
              <a:spLocks noChangeAspect="1"/>
            </p:cNvSpPr>
            <p:nvPr/>
          </p:nvSpPr>
          <p:spPr>
            <a:xfrm rot="2040000">
              <a:off x="978320" y="5465363"/>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 name="Right Triangle 171"/>
            <p:cNvSpPr>
              <a:spLocks noChangeAspect="1"/>
            </p:cNvSpPr>
            <p:nvPr/>
          </p:nvSpPr>
          <p:spPr>
            <a:xfrm rot="2040000">
              <a:off x="1106870" y="5058971"/>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 name="Right Triangle 172"/>
            <p:cNvSpPr>
              <a:spLocks noChangeAspect="1"/>
            </p:cNvSpPr>
            <p:nvPr/>
          </p:nvSpPr>
          <p:spPr>
            <a:xfrm rot="11160000">
              <a:off x="1141784" y="5366940"/>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 name="Right Triangle 173"/>
            <p:cNvSpPr>
              <a:spLocks noChangeAspect="1"/>
            </p:cNvSpPr>
            <p:nvPr/>
          </p:nvSpPr>
          <p:spPr>
            <a:xfrm rot="11160000">
              <a:off x="3296964" y="5805082"/>
              <a:ext cx="112678"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 name="Right Triangle 174"/>
            <p:cNvSpPr>
              <a:spLocks noChangeAspect="1"/>
            </p:cNvSpPr>
            <p:nvPr/>
          </p:nvSpPr>
          <p:spPr>
            <a:xfrm rot="2040000">
              <a:off x="3555649" y="6063839"/>
              <a:ext cx="112679"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 name="Right Triangle 176"/>
            <p:cNvSpPr>
              <a:spLocks noChangeAspect="1"/>
            </p:cNvSpPr>
            <p:nvPr/>
          </p:nvSpPr>
          <p:spPr>
            <a:xfrm rot="2040000">
              <a:off x="3192220" y="5920967"/>
              <a:ext cx="114266"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 name="Right Triangle 178"/>
            <p:cNvSpPr>
              <a:spLocks noChangeAspect="1"/>
            </p:cNvSpPr>
            <p:nvPr/>
          </p:nvSpPr>
          <p:spPr>
            <a:xfrm rot="11160000">
              <a:off x="2608195" y="5914617"/>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 name="Right Triangle 181"/>
            <p:cNvSpPr>
              <a:spLocks noChangeAspect="1"/>
            </p:cNvSpPr>
            <p:nvPr/>
          </p:nvSpPr>
          <p:spPr>
            <a:xfrm rot="2040000">
              <a:off x="2505038" y="6028915"/>
              <a:ext cx="112679"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 name="Right Triangle 183"/>
            <p:cNvSpPr>
              <a:spLocks noChangeAspect="1"/>
            </p:cNvSpPr>
            <p:nvPr/>
          </p:nvSpPr>
          <p:spPr>
            <a:xfrm rot="11160000">
              <a:off x="1319531" y="6001928"/>
              <a:ext cx="112678"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 name="Right Triangle 186"/>
            <p:cNvSpPr>
              <a:spLocks noChangeAspect="1"/>
            </p:cNvSpPr>
            <p:nvPr/>
          </p:nvSpPr>
          <p:spPr>
            <a:xfrm rot="2040000">
              <a:off x="1214788" y="6116226"/>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 name="Right Triangle 193"/>
            <p:cNvSpPr>
              <a:spLocks noChangeAspect="1"/>
            </p:cNvSpPr>
            <p:nvPr/>
          </p:nvSpPr>
          <p:spPr>
            <a:xfrm rot="11160000">
              <a:off x="626001" y="3814395"/>
              <a:ext cx="112679"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 name="Right Triangle 194"/>
            <p:cNvSpPr>
              <a:spLocks noChangeAspect="1"/>
            </p:cNvSpPr>
            <p:nvPr/>
          </p:nvSpPr>
          <p:spPr>
            <a:xfrm rot="2040000">
              <a:off x="884686" y="4073152"/>
              <a:ext cx="112678"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 name="Right Triangle 195"/>
            <p:cNvSpPr>
              <a:spLocks noChangeAspect="1"/>
            </p:cNvSpPr>
            <p:nvPr/>
          </p:nvSpPr>
          <p:spPr>
            <a:xfrm rot="11160000">
              <a:off x="918013" y="4381121"/>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 name="Right Triangle 196"/>
            <p:cNvSpPr>
              <a:spLocks noChangeAspect="1"/>
            </p:cNvSpPr>
            <p:nvPr/>
          </p:nvSpPr>
          <p:spPr>
            <a:xfrm rot="2040000">
              <a:off x="521257" y="3930279"/>
              <a:ext cx="114266"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 name="Right Triangle 197"/>
            <p:cNvSpPr>
              <a:spLocks noChangeAspect="1"/>
            </p:cNvSpPr>
            <p:nvPr/>
          </p:nvSpPr>
          <p:spPr>
            <a:xfrm rot="11160000">
              <a:off x="556172" y="4238249"/>
              <a:ext cx="114266"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 name="Right Triangle 198"/>
            <p:cNvSpPr>
              <a:spLocks noChangeAspect="1"/>
            </p:cNvSpPr>
            <p:nvPr/>
          </p:nvSpPr>
          <p:spPr>
            <a:xfrm rot="5184021">
              <a:off x="1102886" y="2753187"/>
              <a:ext cx="112710" cy="114266"/>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 name="Right Triangle 199"/>
            <p:cNvSpPr>
              <a:spLocks noChangeAspect="1"/>
            </p:cNvSpPr>
            <p:nvPr/>
          </p:nvSpPr>
          <p:spPr>
            <a:xfrm rot="2040000">
              <a:off x="521257" y="3014310"/>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 name="Right Triangle 200"/>
            <p:cNvSpPr>
              <a:spLocks noChangeAspect="1"/>
            </p:cNvSpPr>
            <p:nvPr/>
          </p:nvSpPr>
          <p:spPr>
            <a:xfrm rot="11160000">
              <a:off x="602196" y="2623792"/>
              <a:ext cx="112678"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Right Triangle 201"/>
            <p:cNvSpPr>
              <a:spLocks noChangeAspect="1"/>
            </p:cNvSpPr>
            <p:nvPr/>
          </p:nvSpPr>
          <p:spPr>
            <a:xfrm rot="2040000">
              <a:off x="860881" y="2882549"/>
              <a:ext cx="112679"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Right Triangle 202"/>
            <p:cNvSpPr>
              <a:spLocks noChangeAspect="1"/>
            </p:cNvSpPr>
            <p:nvPr/>
          </p:nvSpPr>
          <p:spPr>
            <a:xfrm rot="11160000">
              <a:off x="1181460" y="3061934"/>
              <a:ext cx="112679"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 name="Right Triangle 203"/>
            <p:cNvSpPr>
              <a:spLocks noChangeAspect="1"/>
            </p:cNvSpPr>
            <p:nvPr/>
          </p:nvSpPr>
          <p:spPr>
            <a:xfrm rot="2040000">
              <a:off x="3806398" y="2588868"/>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Right Triangle 204"/>
            <p:cNvSpPr>
              <a:spLocks noChangeAspect="1"/>
            </p:cNvSpPr>
            <p:nvPr/>
          </p:nvSpPr>
          <p:spPr>
            <a:xfrm rot="11160000">
              <a:off x="3752440" y="3517537"/>
              <a:ext cx="112679"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Right Triangle 205"/>
            <p:cNvSpPr>
              <a:spLocks noChangeAspect="1"/>
            </p:cNvSpPr>
            <p:nvPr/>
          </p:nvSpPr>
          <p:spPr>
            <a:xfrm rot="11160000">
              <a:off x="3719113" y="3080983"/>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 name="Right Triangle 206"/>
            <p:cNvSpPr>
              <a:spLocks noChangeAspect="1"/>
            </p:cNvSpPr>
            <p:nvPr/>
          </p:nvSpPr>
          <p:spPr>
            <a:xfrm rot="2040000">
              <a:off x="3423926" y="2588868"/>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Right Triangle 207"/>
            <p:cNvSpPr>
              <a:spLocks noChangeAspect="1"/>
            </p:cNvSpPr>
            <p:nvPr/>
          </p:nvSpPr>
          <p:spPr>
            <a:xfrm rot="11160000">
              <a:off x="3587389" y="2492031"/>
              <a:ext cx="114266" cy="112711"/>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Right Triangle 208"/>
            <p:cNvSpPr>
              <a:spLocks noChangeAspect="1"/>
            </p:cNvSpPr>
            <p:nvPr/>
          </p:nvSpPr>
          <p:spPr>
            <a:xfrm rot="11160000">
              <a:off x="3436622" y="2809525"/>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Right Triangle 209"/>
            <p:cNvSpPr>
              <a:spLocks noChangeAspect="1"/>
            </p:cNvSpPr>
            <p:nvPr/>
          </p:nvSpPr>
          <p:spPr>
            <a:xfrm rot="11160000">
              <a:off x="2747853" y="2547593"/>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Right Triangle 210"/>
            <p:cNvSpPr>
              <a:spLocks noChangeAspect="1"/>
            </p:cNvSpPr>
            <p:nvPr/>
          </p:nvSpPr>
          <p:spPr>
            <a:xfrm rot="11160000">
              <a:off x="505387" y="5978116"/>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 name="Right Triangle 211"/>
            <p:cNvSpPr>
              <a:spLocks noChangeAspect="1"/>
            </p:cNvSpPr>
            <p:nvPr/>
          </p:nvSpPr>
          <p:spPr>
            <a:xfrm rot="2040000">
              <a:off x="732332" y="5900330"/>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 name="Right Triangle 212"/>
            <p:cNvSpPr>
              <a:spLocks noChangeAspect="1"/>
            </p:cNvSpPr>
            <p:nvPr/>
          </p:nvSpPr>
          <p:spPr>
            <a:xfrm rot="2040000">
              <a:off x="3815921" y="4630354"/>
              <a:ext cx="112679"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Right Triangle 213"/>
            <p:cNvSpPr>
              <a:spLocks noChangeAspect="1"/>
            </p:cNvSpPr>
            <p:nvPr/>
          </p:nvSpPr>
          <p:spPr>
            <a:xfrm rot="2040000">
              <a:off x="722810" y="4717665"/>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Right Triangle 214"/>
            <p:cNvSpPr>
              <a:spLocks noChangeAspect="1"/>
            </p:cNvSpPr>
            <p:nvPr/>
          </p:nvSpPr>
          <p:spPr>
            <a:xfrm rot="2040000">
              <a:off x="521257" y="4541456"/>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Right Triangle 215"/>
            <p:cNvSpPr>
              <a:spLocks noChangeAspect="1"/>
            </p:cNvSpPr>
            <p:nvPr/>
          </p:nvSpPr>
          <p:spPr>
            <a:xfrm rot="11160000">
              <a:off x="556172" y="4849425"/>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 name="Right Triangle 216"/>
            <p:cNvSpPr>
              <a:spLocks noChangeAspect="1"/>
            </p:cNvSpPr>
            <p:nvPr/>
          </p:nvSpPr>
          <p:spPr>
            <a:xfrm rot="2040000">
              <a:off x="722810" y="5362177"/>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 name="Right Triangle 217"/>
            <p:cNvSpPr>
              <a:spLocks noChangeAspect="1"/>
            </p:cNvSpPr>
            <p:nvPr/>
          </p:nvSpPr>
          <p:spPr>
            <a:xfrm rot="2040000">
              <a:off x="521257" y="5185969"/>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 name="Right Triangle 218"/>
            <p:cNvSpPr>
              <a:spLocks noChangeAspect="1"/>
            </p:cNvSpPr>
            <p:nvPr/>
          </p:nvSpPr>
          <p:spPr>
            <a:xfrm rot="11160000">
              <a:off x="556172" y="5493938"/>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 name="Right Triangle 219"/>
            <p:cNvSpPr>
              <a:spLocks noChangeAspect="1"/>
            </p:cNvSpPr>
            <p:nvPr/>
          </p:nvSpPr>
          <p:spPr>
            <a:xfrm rot="2040000">
              <a:off x="1006887" y="3276242"/>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 name="Right Triangle 220"/>
            <p:cNvSpPr>
              <a:spLocks noChangeAspect="1"/>
            </p:cNvSpPr>
            <p:nvPr/>
          </p:nvSpPr>
          <p:spPr>
            <a:xfrm rot="2040000">
              <a:off x="805335" y="3100033"/>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 name="Right Triangle 221"/>
            <p:cNvSpPr>
              <a:spLocks noChangeAspect="1"/>
            </p:cNvSpPr>
            <p:nvPr/>
          </p:nvSpPr>
          <p:spPr>
            <a:xfrm rot="11160000">
              <a:off x="840250" y="3408002"/>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 name="Right Triangle 222"/>
            <p:cNvSpPr>
              <a:spLocks noChangeAspect="1"/>
            </p:cNvSpPr>
            <p:nvPr/>
          </p:nvSpPr>
          <p:spPr>
            <a:xfrm rot="2040000">
              <a:off x="3695307" y="3822331"/>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 name="Right Triangle 223"/>
            <p:cNvSpPr>
              <a:spLocks noChangeAspect="1"/>
            </p:cNvSpPr>
            <p:nvPr/>
          </p:nvSpPr>
          <p:spPr>
            <a:xfrm rot="2040000">
              <a:off x="3493755" y="3646123"/>
              <a:ext cx="114266"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 name="Right Triangle 224"/>
            <p:cNvSpPr>
              <a:spLocks noChangeAspect="1"/>
            </p:cNvSpPr>
            <p:nvPr/>
          </p:nvSpPr>
          <p:spPr>
            <a:xfrm rot="11160000">
              <a:off x="3528670" y="3954092"/>
              <a:ext cx="112678" cy="112710"/>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 name="Right Triangle 225"/>
            <p:cNvSpPr>
              <a:spLocks noChangeAspect="1"/>
            </p:cNvSpPr>
            <p:nvPr/>
          </p:nvSpPr>
          <p:spPr>
            <a:xfrm rot="2040000">
              <a:off x="1903556" y="5285979"/>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 name="Right Triangle 226"/>
            <p:cNvSpPr>
              <a:spLocks noChangeAspect="1"/>
            </p:cNvSpPr>
            <p:nvPr/>
          </p:nvSpPr>
          <p:spPr>
            <a:xfrm rot="2040000">
              <a:off x="1702004" y="5109770"/>
              <a:ext cx="114266"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 name="Right Triangle 227"/>
            <p:cNvSpPr>
              <a:spLocks noChangeAspect="1"/>
            </p:cNvSpPr>
            <p:nvPr/>
          </p:nvSpPr>
          <p:spPr>
            <a:xfrm rot="11160000">
              <a:off x="1736918" y="5417739"/>
              <a:ext cx="112679" cy="114298"/>
            </a:xfrm>
            <a:prstGeom prst="r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1951" name="Group 233"/>
            <p:cNvGrpSpPr>
              <a:grpSpLocks/>
            </p:cNvGrpSpPr>
            <p:nvPr/>
          </p:nvGrpSpPr>
          <p:grpSpPr bwMode="auto">
            <a:xfrm rot="10800000">
              <a:off x="682007" y="1826883"/>
              <a:ext cx="363628" cy="742070"/>
              <a:chOff x="2120900" y="2709863"/>
              <a:chExt cx="428625" cy="874712"/>
            </a:xfrm>
          </p:grpSpPr>
          <p:sp>
            <p:nvSpPr>
              <p:cNvPr id="232" name="Freeform 231"/>
              <p:cNvSpPr/>
              <p:nvPr/>
            </p:nvSpPr>
            <p:spPr bwMode="auto">
              <a:xfrm rot="7413865">
                <a:off x="2035530" y="3028883"/>
                <a:ext cx="682996" cy="42838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3" name="Oval 232"/>
              <p:cNvSpPr>
                <a:spLocks noChangeAspect="1"/>
              </p:cNvSpPr>
              <p:nvPr/>
            </p:nvSpPr>
            <p:spPr bwMode="auto">
              <a:xfrm rot="7413865">
                <a:off x="2261024" y="2711671"/>
                <a:ext cx="140341" cy="1384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952" name="Group 234"/>
            <p:cNvGrpSpPr>
              <a:grpSpLocks/>
            </p:cNvGrpSpPr>
            <p:nvPr/>
          </p:nvGrpSpPr>
          <p:grpSpPr bwMode="auto">
            <a:xfrm rot="10800000">
              <a:off x="976804" y="1826883"/>
              <a:ext cx="363628" cy="742070"/>
              <a:chOff x="2120900" y="2709863"/>
              <a:chExt cx="428625" cy="874712"/>
            </a:xfrm>
          </p:grpSpPr>
          <p:sp>
            <p:nvSpPr>
              <p:cNvPr id="236" name="Freeform 235"/>
              <p:cNvSpPr/>
              <p:nvPr/>
            </p:nvSpPr>
            <p:spPr bwMode="auto">
              <a:xfrm rot="7413865">
                <a:off x="2035070" y="3028883"/>
                <a:ext cx="682996" cy="42838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7" name="Oval 236"/>
              <p:cNvSpPr>
                <a:spLocks noChangeAspect="1"/>
              </p:cNvSpPr>
              <p:nvPr/>
            </p:nvSpPr>
            <p:spPr bwMode="auto">
              <a:xfrm rot="7413865">
                <a:off x="2260565" y="2711671"/>
                <a:ext cx="140341" cy="1384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953" name="Group 237"/>
            <p:cNvGrpSpPr>
              <a:grpSpLocks/>
            </p:cNvGrpSpPr>
            <p:nvPr/>
          </p:nvGrpSpPr>
          <p:grpSpPr bwMode="auto">
            <a:xfrm rot="10800000">
              <a:off x="1271601" y="1826883"/>
              <a:ext cx="363628" cy="742070"/>
              <a:chOff x="2120900" y="2709863"/>
              <a:chExt cx="428625" cy="874712"/>
            </a:xfrm>
          </p:grpSpPr>
          <p:sp>
            <p:nvSpPr>
              <p:cNvPr id="239" name="Freeform 238"/>
              <p:cNvSpPr/>
              <p:nvPr/>
            </p:nvSpPr>
            <p:spPr bwMode="auto">
              <a:xfrm rot="7413865">
                <a:off x="2034611" y="3028883"/>
                <a:ext cx="682996" cy="42838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0" name="Oval 239"/>
              <p:cNvSpPr>
                <a:spLocks noChangeAspect="1"/>
              </p:cNvSpPr>
              <p:nvPr/>
            </p:nvSpPr>
            <p:spPr bwMode="auto">
              <a:xfrm rot="7413865">
                <a:off x="2260105" y="2711671"/>
                <a:ext cx="140341" cy="1384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954" name="Group 240"/>
            <p:cNvGrpSpPr>
              <a:grpSpLocks/>
            </p:cNvGrpSpPr>
            <p:nvPr/>
          </p:nvGrpSpPr>
          <p:grpSpPr bwMode="auto">
            <a:xfrm rot="10800000">
              <a:off x="1566399" y="1826882"/>
              <a:ext cx="363628" cy="742070"/>
              <a:chOff x="2120900" y="2709863"/>
              <a:chExt cx="428625" cy="874712"/>
            </a:xfrm>
          </p:grpSpPr>
          <p:sp>
            <p:nvSpPr>
              <p:cNvPr id="242" name="Freeform 241"/>
              <p:cNvSpPr/>
              <p:nvPr/>
            </p:nvSpPr>
            <p:spPr bwMode="auto">
              <a:xfrm rot="7413865">
                <a:off x="2034153" y="3028882"/>
                <a:ext cx="682996" cy="42838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3" name="Oval 242"/>
              <p:cNvSpPr>
                <a:spLocks noChangeAspect="1"/>
              </p:cNvSpPr>
              <p:nvPr/>
            </p:nvSpPr>
            <p:spPr bwMode="auto">
              <a:xfrm rot="7413865">
                <a:off x="2259648" y="2711669"/>
                <a:ext cx="140341" cy="1384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955" name="Group 243"/>
            <p:cNvGrpSpPr>
              <a:grpSpLocks/>
            </p:cNvGrpSpPr>
            <p:nvPr/>
          </p:nvGrpSpPr>
          <p:grpSpPr bwMode="auto">
            <a:xfrm rot="10800000">
              <a:off x="1861196" y="1826882"/>
              <a:ext cx="363628" cy="742070"/>
              <a:chOff x="2120900" y="2709863"/>
              <a:chExt cx="428625" cy="874712"/>
            </a:xfrm>
          </p:grpSpPr>
          <p:sp>
            <p:nvSpPr>
              <p:cNvPr id="245" name="Freeform 244"/>
              <p:cNvSpPr/>
              <p:nvPr/>
            </p:nvSpPr>
            <p:spPr bwMode="auto">
              <a:xfrm rot="7413865">
                <a:off x="2035565" y="3028881"/>
                <a:ext cx="682996" cy="428390"/>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6" name="Oval 245"/>
              <p:cNvSpPr>
                <a:spLocks noChangeAspect="1"/>
              </p:cNvSpPr>
              <p:nvPr/>
            </p:nvSpPr>
            <p:spPr bwMode="auto">
              <a:xfrm rot="7413865">
                <a:off x="2261060" y="2711669"/>
                <a:ext cx="140341" cy="1384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956" name="Group 246"/>
            <p:cNvGrpSpPr>
              <a:grpSpLocks/>
            </p:cNvGrpSpPr>
            <p:nvPr/>
          </p:nvGrpSpPr>
          <p:grpSpPr bwMode="auto">
            <a:xfrm rot="10800000">
              <a:off x="2155993" y="1826882"/>
              <a:ext cx="363628" cy="742070"/>
              <a:chOff x="2120900" y="2709863"/>
              <a:chExt cx="428625" cy="874712"/>
            </a:xfrm>
          </p:grpSpPr>
          <p:sp>
            <p:nvSpPr>
              <p:cNvPr id="248" name="Freeform 247"/>
              <p:cNvSpPr/>
              <p:nvPr/>
            </p:nvSpPr>
            <p:spPr bwMode="auto">
              <a:xfrm rot="7413865">
                <a:off x="2035105" y="3028881"/>
                <a:ext cx="682996" cy="428390"/>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9" name="Oval 248"/>
              <p:cNvSpPr>
                <a:spLocks noChangeAspect="1"/>
              </p:cNvSpPr>
              <p:nvPr/>
            </p:nvSpPr>
            <p:spPr bwMode="auto">
              <a:xfrm rot="7413865">
                <a:off x="2260600" y="2711669"/>
                <a:ext cx="140341" cy="1384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957" name="Group 249"/>
            <p:cNvGrpSpPr>
              <a:grpSpLocks/>
            </p:cNvGrpSpPr>
            <p:nvPr/>
          </p:nvGrpSpPr>
          <p:grpSpPr bwMode="auto">
            <a:xfrm rot="10800000">
              <a:off x="2450790" y="1826882"/>
              <a:ext cx="363628" cy="742070"/>
              <a:chOff x="2120900" y="2709863"/>
              <a:chExt cx="428625" cy="874712"/>
            </a:xfrm>
          </p:grpSpPr>
          <p:sp>
            <p:nvSpPr>
              <p:cNvPr id="251" name="Freeform 250"/>
              <p:cNvSpPr/>
              <p:nvPr/>
            </p:nvSpPr>
            <p:spPr bwMode="auto">
              <a:xfrm rot="7413865">
                <a:off x="2034647" y="3028881"/>
                <a:ext cx="682996" cy="428390"/>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2" name="Oval 251"/>
              <p:cNvSpPr>
                <a:spLocks noChangeAspect="1"/>
              </p:cNvSpPr>
              <p:nvPr/>
            </p:nvSpPr>
            <p:spPr bwMode="auto">
              <a:xfrm rot="7413865">
                <a:off x="2260142" y="2711669"/>
                <a:ext cx="140341" cy="1384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958" name="Group 252"/>
            <p:cNvGrpSpPr>
              <a:grpSpLocks/>
            </p:cNvGrpSpPr>
            <p:nvPr/>
          </p:nvGrpSpPr>
          <p:grpSpPr bwMode="auto">
            <a:xfrm rot="10800000">
              <a:off x="2745588" y="1826882"/>
              <a:ext cx="363628" cy="742070"/>
              <a:chOff x="2120900" y="2709863"/>
              <a:chExt cx="428625" cy="874712"/>
            </a:xfrm>
          </p:grpSpPr>
          <p:sp>
            <p:nvSpPr>
              <p:cNvPr id="254" name="Freeform 253"/>
              <p:cNvSpPr/>
              <p:nvPr/>
            </p:nvSpPr>
            <p:spPr bwMode="auto">
              <a:xfrm rot="7413865">
                <a:off x="2034189" y="3028881"/>
                <a:ext cx="682996" cy="428390"/>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5" name="Oval 254"/>
              <p:cNvSpPr>
                <a:spLocks noChangeAspect="1"/>
              </p:cNvSpPr>
              <p:nvPr/>
            </p:nvSpPr>
            <p:spPr bwMode="auto">
              <a:xfrm rot="7413865">
                <a:off x="2259683" y="2711669"/>
                <a:ext cx="140341" cy="1384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959" name="Group 255"/>
            <p:cNvGrpSpPr>
              <a:grpSpLocks/>
            </p:cNvGrpSpPr>
            <p:nvPr/>
          </p:nvGrpSpPr>
          <p:grpSpPr bwMode="auto">
            <a:xfrm rot="10800000">
              <a:off x="3040385" y="1826883"/>
              <a:ext cx="363628" cy="742070"/>
              <a:chOff x="2120900" y="2709863"/>
              <a:chExt cx="428625" cy="874712"/>
            </a:xfrm>
          </p:grpSpPr>
          <p:sp>
            <p:nvSpPr>
              <p:cNvPr id="257" name="Freeform 256"/>
              <p:cNvSpPr/>
              <p:nvPr/>
            </p:nvSpPr>
            <p:spPr bwMode="auto">
              <a:xfrm rot="7413865">
                <a:off x="2028116" y="3028883"/>
                <a:ext cx="682996" cy="42838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8" name="Oval 257"/>
              <p:cNvSpPr>
                <a:spLocks noChangeAspect="1"/>
              </p:cNvSpPr>
              <p:nvPr/>
            </p:nvSpPr>
            <p:spPr bwMode="auto">
              <a:xfrm rot="7413865">
                <a:off x="2261094" y="2711671"/>
                <a:ext cx="140341" cy="1384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960" name="Group 258"/>
            <p:cNvGrpSpPr>
              <a:grpSpLocks/>
            </p:cNvGrpSpPr>
            <p:nvPr/>
          </p:nvGrpSpPr>
          <p:grpSpPr bwMode="auto">
            <a:xfrm rot="10800000">
              <a:off x="3335183" y="1826883"/>
              <a:ext cx="363628" cy="742070"/>
              <a:chOff x="2120900" y="2709863"/>
              <a:chExt cx="428625" cy="874712"/>
            </a:xfrm>
          </p:grpSpPr>
          <p:sp>
            <p:nvSpPr>
              <p:cNvPr id="260" name="Freeform 259"/>
              <p:cNvSpPr/>
              <p:nvPr/>
            </p:nvSpPr>
            <p:spPr bwMode="auto">
              <a:xfrm rot="7413865">
                <a:off x="1993985" y="3028883"/>
                <a:ext cx="682996" cy="42838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1" name="Oval 260"/>
              <p:cNvSpPr>
                <a:spLocks noChangeAspect="1"/>
              </p:cNvSpPr>
              <p:nvPr/>
            </p:nvSpPr>
            <p:spPr bwMode="auto">
              <a:xfrm rot="7413865">
                <a:off x="2219480" y="2711671"/>
                <a:ext cx="140341" cy="1384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cxnSp>
        <p:nvCxnSpPr>
          <p:cNvPr id="263" name="Straight Connector 262"/>
          <p:cNvCxnSpPr/>
          <p:nvPr/>
        </p:nvCxnSpPr>
        <p:spPr>
          <a:xfrm rot="16200000" flipH="1">
            <a:off x="1940719" y="3806032"/>
            <a:ext cx="5475287" cy="0"/>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1685" name="TextBox 431"/>
          <p:cNvSpPr txBox="1">
            <a:spLocks noChangeArrowheads="1"/>
          </p:cNvSpPr>
          <p:nvPr/>
        </p:nvSpPr>
        <p:spPr bwMode="auto">
          <a:xfrm>
            <a:off x="938213" y="1306513"/>
            <a:ext cx="2509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u="sng"/>
              <a:t>Polar Solvent (Water)</a:t>
            </a:r>
          </a:p>
        </p:txBody>
      </p:sp>
      <p:sp>
        <p:nvSpPr>
          <p:cNvPr id="71686" name="TextBox 432"/>
          <p:cNvSpPr txBox="1">
            <a:spLocks noChangeArrowheads="1"/>
          </p:cNvSpPr>
          <p:nvPr/>
        </p:nvSpPr>
        <p:spPr bwMode="auto">
          <a:xfrm>
            <a:off x="5519738" y="1306513"/>
            <a:ext cx="271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u="sng"/>
              <a:t>Non-Polar Solvent (Oil)</a:t>
            </a:r>
          </a:p>
        </p:txBody>
      </p:sp>
      <p:grpSp>
        <p:nvGrpSpPr>
          <p:cNvPr id="71687" name="Group 437"/>
          <p:cNvGrpSpPr>
            <a:grpSpLocks/>
          </p:cNvGrpSpPr>
          <p:nvPr/>
        </p:nvGrpSpPr>
        <p:grpSpPr bwMode="auto">
          <a:xfrm>
            <a:off x="5140325" y="1827213"/>
            <a:ext cx="3557588" cy="4357687"/>
            <a:chOff x="5045035" y="1826882"/>
            <a:chExt cx="3557672" cy="4358384"/>
          </a:xfrm>
        </p:grpSpPr>
        <p:grpSp>
          <p:nvGrpSpPr>
            <p:cNvPr id="71688" name="Group 430"/>
            <p:cNvGrpSpPr>
              <a:grpSpLocks noChangeAspect="1"/>
            </p:cNvGrpSpPr>
            <p:nvPr/>
          </p:nvGrpSpPr>
          <p:grpSpPr bwMode="auto">
            <a:xfrm>
              <a:off x="5045035" y="1826882"/>
              <a:ext cx="3557672" cy="4088241"/>
              <a:chOff x="4617534" y="1450130"/>
              <a:chExt cx="4185497" cy="4809695"/>
            </a:xfrm>
          </p:grpSpPr>
          <p:grpSp>
            <p:nvGrpSpPr>
              <p:cNvPr id="71693" name="Group 358"/>
              <p:cNvGrpSpPr>
                <a:grpSpLocks/>
              </p:cNvGrpSpPr>
              <p:nvPr/>
            </p:nvGrpSpPr>
            <p:grpSpPr bwMode="auto">
              <a:xfrm>
                <a:off x="5781013" y="3005789"/>
                <a:ext cx="2023287" cy="2000889"/>
                <a:chOff x="6042263" y="2447664"/>
                <a:chExt cx="2023287" cy="2000889"/>
              </a:xfrm>
            </p:grpSpPr>
            <p:grpSp>
              <p:nvGrpSpPr>
                <p:cNvPr id="71792" name="Group 297"/>
                <p:cNvGrpSpPr>
                  <a:grpSpLocks/>
                </p:cNvGrpSpPr>
                <p:nvPr/>
              </p:nvGrpSpPr>
              <p:grpSpPr bwMode="auto">
                <a:xfrm rot="-2658180">
                  <a:off x="6060703" y="2466679"/>
                  <a:ext cx="2004847" cy="1976415"/>
                  <a:chOff x="6194663" y="2612663"/>
                  <a:chExt cx="2004847" cy="1976415"/>
                </a:xfrm>
              </p:grpSpPr>
              <p:grpSp>
                <p:nvGrpSpPr>
                  <p:cNvPr id="71827" name="Group 285"/>
                  <p:cNvGrpSpPr>
                    <a:grpSpLocks/>
                  </p:cNvGrpSpPr>
                  <p:nvPr/>
                </p:nvGrpSpPr>
                <p:grpSpPr bwMode="auto">
                  <a:xfrm rot="10800000">
                    <a:off x="7015134" y="2612663"/>
                    <a:ext cx="428625" cy="850238"/>
                    <a:chOff x="2061819" y="2709863"/>
                    <a:chExt cx="428625" cy="850238"/>
                  </a:xfrm>
                </p:grpSpPr>
                <p:sp>
                  <p:nvSpPr>
                    <p:cNvPr id="287" name="Freeform 286"/>
                    <p:cNvSpPr/>
                    <p:nvPr/>
                  </p:nvSpPr>
                  <p:spPr bwMode="auto">
                    <a:xfrm rot="7413865">
                      <a:off x="1936255" y="3012896"/>
                      <a:ext cx="679932" cy="433305"/>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8" name="Oval 287"/>
                    <p:cNvSpPr>
                      <a:spLocks noChangeAspect="1"/>
                    </p:cNvSpPr>
                    <p:nvPr/>
                  </p:nvSpPr>
                  <p:spPr bwMode="auto">
                    <a:xfrm rot="7413865">
                      <a:off x="2267237" y="2717950"/>
                      <a:ext cx="141964" cy="141945"/>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828" name="Group 288"/>
                  <p:cNvGrpSpPr>
                    <a:grpSpLocks/>
                  </p:cNvGrpSpPr>
                  <p:nvPr/>
                </p:nvGrpSpPr>
                <p:grpSpPr bwMode="auto">
                  <a:xfrm rot="-5400000">
                    <a:off x="7547841" y="3132475"/>
                    <a:ext cx="428625" cy="874712"/>
                    <a:chOff x="2120900" y="2709863"/>
                    <a:chExt cx="428625" cy="874712"/>
                  </a:xfrm>
                </p:grpSpPr>
                <p:sp>
                  <p:nvSpPr>
                    <p:cNvPr id="290" name="Freeform 289"/>
                    <p:cNvSpPr/>
                    <p:nvPr/>
                  </p:nvSpPr>
                  <p:spPr bwMode="auto">
                    <a:xfrm rot="7413865">
                      <a:off x="2004203" y="3031590"/>
                      <a:ext cx="683576" cy="422156"/>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1" name="Oval 290"/>
                    <p:cNvSpPr>
                      <a:spLocks noChangeAspect="1"/>
                    </p:cNvSpPr>
                    <p:nvPr/>
                  </p:nvSpPr>
                  <p:spPr bwMode="auto">
                    <a:xfrm rot="7413865">
                      <a:off x="2260134" y="2710151"/>
                      <a:ext cx="141945" cy="13822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829" name="Group 291"/>
                  <p:cNvGrpSpPr>
                    <a:grpSpLocks/>
                  </p:cNvGrpSpPr>
                  <p:nvPr/>
                </p:nvGrpSpPr>
                <p:grpSpPr bwMode="auto">
                  <a:xfrm rot="10800000" flipV="1">
                    <a:off x="6989700" y="3714366"/>
                    <a:ext cx="428625" cy="874712"/>
                    <a:chOff x="2120900" y="2709863"/>
                    <a:chExt cx="428625" cy="874712"/>
                  </a:xfrm>
                </p:grpSpPr>
                <p:sp>
                  <p:nvSpPr>
                    <p:cNvPr id="293" name="Freeform 292"/>
                    <p:cNvSpPr/>
                    <p:nvPr/>
                  </p:nvSpPr>
                  <p:spPr bwMode="auto">
                    <a:xfrm rot="7413865">
                      <a:off x="1986620" y="2962019"/>
                      <a:ext cx="666857" cy="405290"/>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4" name="Oval 293"/>
                    <p:cNvSpPr>
                      <a:spLocks noChangeAspect="1"/>
                    </p:cNvSpPr>
                    <p:nvPr/>
                  </p:nvSpPr>
                  <p:spPr bwMode="auto">
                    <a:xfrm rot="7413865">
                      <a:off x="2231886" y="2663951"/>
                      <a:ext cx="141964" cy="13447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830" name="Group 294"/>
                  <p:cNvGrpSpPr>
                    <a:grpSpLocks/>
                  </p:cNvGrpSpPr>
                  <p:nvPr/>
                </p:nvGrpSpPr>
                <p:grpSpPr bwMode="auto">
                  <a:xfrm rot="5400000" flipH="1">
                    <a:off x="6417706" y="3154246"/>
                    <a:ext cx="428625" cy="874712"/>
                    <a:chOff x="2120900" y="2709863"/>
                    <a:chExt cx="428625" cy="874712"/>
                  </a:xfrm>
                </p:grpSpPr>
                <p:sp>
                  <p:nvSpPr>
                    <p:cNvPr id="296" name="Freeform 295"/>
                    <p:cNvSpPr/>
                    <p:nvPr/>
                  </p:nvSpPr>
                  <p:spPr bwMode="auto">
                    <a:xfrm rot="7413865">
                      <a:off x="2037295" y="3050676"/>
                      <a:ext cx="674237" cy="448307"/>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7" name="Oval 296"/>
                    <p:cNvSpPr>
                      <a:spLocks noChangeAspect="1"/>
                    </p:cNvSpPr>
                    <p:nvPr/>
                  </p:nvSpPr>
                  <p:spPr bwMode="auto">
                    <a:xfrm rot="7413865">
                      <a:off x="2297082" y="2746628"/>
                      <a:ext cx="141945" cy="14756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71793" name="Group 357"/>
                <p:cNvGrpSpPr>
                  <a:grpSpLocks/>
                </p:cNvGrpSpPr>
                <p:nvPr/>
              </p:nvGrpSpPr>
              <p:grpSpPr bwMode="auto">
                <a:xfrm>
                  <a:off x="6042263" y="2447664"/>
                  <a:ext cx="2014742" cy="2000889"/>
                  <a:chOff x="6042263" y="2435789"/>
                  <a:chExt cx="2014742" cy="2000889"/>
                </a:xfrm>
              </p:grpSpPr>
              <p:grpSp>
                <p:nvGrpSpPr>
                  <p:cNvPr id="71794" name="Group 270"/>
                  <p:cNvGrpSpPr>
                    <a:grpSpLocks/>
                  </p:cNvGrpSpPr>
                  <p:nvPr/>
                </p:nvGrpSpPr>
                <p:grpSpPr bwMode="auto">
                  <a:xfrm rot="10800000">
                    <a:off x="6803653" y="2435789"/>
                    <a:ext cx="428625" cy="874712"/>
                    <a:chOff x="2120900" y="2709863"/>
                    <a:chExt cx="428625" cy="874712"/>
                  </a:xfrm>
                </p:grpSpPr>
                <p:sp>
                  <p:nvSpPr>
                    <p:cNvPr id="272" name="Freeform 271"/>
                    <p:cNvSpPr/>
                    <p:nvPr/>
                  </p:nvSpPr>
                  <p:spPr bwMode="auto">
                    <a:xfrm rot="7413865">
                      <a:off x="2034209" y="3008007"/>
                      <a:ext cx="683668" cy="468791"/>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3" name="Oval 272"/>
                    <p:cNvSpPr>
                      <a:spLocks noChangeAspect="1"/>
                    </p:cNvSpPr>
                    <p:nvPr/>
                  </p:nvSpPr>
                  <p:spPr bwMode="auto">
                    <a:xfrm rot="7413865">
                      <a:off x="2301325" y="2710981"/>
                      <a:ext cx="141964" cy="14007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95" name="Group 273"/>
                  <p:cNvGrpSpPr>
                    <a:grpSpLocks/>
                  </p:cNvGrpSpPr>
                  <p:nvPr/>
                </p:nvGrpSpPr>
                <p:grpSpPr bwMode="auto">
                  <a:xfrm rot="-5400000">
                    <a:off x="7395441" y="2980075"/>
                    <a:ext cx="428625" cy="874712"/>
                    <a:chOff x="2120900" y="2709863"/>
                    <a:chExt cx="428625" cy="874712"/>
                  </a:xfrm>
                </p:grpSpPr>
                <p:sp>
                  <p:nvSpPr>
                    <p:cNvPr id="275" name="Freeform 274"/>
                    <p:cNvSpPr/>
                    <p:nvPr/>
                  </p:nvSpPr>
                  <p:spPr bwMode="auto">
                    <a:xfrm rot="7413865">
                      <a:off x="1993123" y="3028186"/>
                      <a:ext cx="683575" cy="42775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6" name="Oval 275"/>
                    <p:cNvSpPr>
                      <a:spLocks noChangeAspect="1"/>
                    </p:cNvSpPr>
                    <p:nvPr/>
                  </p:nvSpPr>
                  <p:spPr bwMode="auto">
                    <a:xfrm rot="7413865">
                      <a:off x="2218173" y="2711632"/>
                      <a:ext cx="141944" cy="13822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96" name="Group 279"/>
                  <p:cNvGrpSpPr>
                    <a:grpSpLocks/>
                  </p:cNvGrpSpPr>
                  <p:nvPr/>
                </p:nvGrpSpPr>
                <p:grpSpPr bwMode="auto">
                  <a:xfrm rot="10800000" flipV="1">
                    <a:off x="6837300" y="3561966"/>
                    <a:ext cx="428625" cy="874712"/>
                    <a:chOff x="2120900" y="2709863"/>
                    <a:chExt cx="428625" cy="874712"/>
                  </a:xfrm>
                </p:grpSpPr>
                <p:sp>
                  <p:nvSpPr>
                    <p:cNvPr id="281" name="Freeform 280"/>
                    <p:cNvSpPr/>
                    <p:nvPr/>
                  </p:nvSpPr>
                  <p:spPr bwMode="auto">
                    <a:xfrm rot="7413865">
                      <a:off x="2034237" y="2967271"/>
                      <a:ext cx="683668" cy="468791"/>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2" name="Oval 281"/>
                    <p:cNvSpPr>
                      <a:spLocks noChangeAspect="1"/>
                    </p:cNvSpPr>
                    <p:nvPr/>
                  </p:nvSpPr>
                  <p:spPr bwMode="auto">
                    <a:xfrm rot="7413865">
                      <a:off x="2300420" y="2669311"/>
                      <a:ext cx="141964" cy="14194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97" name="Group 282"/>
                  <p:cNvGrpSpPr>
                    <a:grpSpLocks/>
                  </p:cNvGrpSpPr>
                  <p:nvPr/>
                </p:nvGrpSpPr>
                <p:grpSpPr bwMode="auto">
                  <a:xfrm rot="5400000" flipH="1">
                    <a:off x="6265306" y="3001846"/>
                    <a:ext cx="428625" cy="874712"/>
                    <a:chOff x="2120900" y="2709863"/>
                    <a:chExt cx="428625" cy="874712"/>
                  </a:xfrm>
                </p:grpSpPr>
                <p:sp>
                  <p:nvSpPr>
                    <p:cNvPr id="284" name="Freeform 283"/>
                    <p:cNvSpPr/>
                    <p:nvPr/>
                  </p:nvSpPr>
                  <p:spPr bwMode="auto">
                    <a:xfrm rot="7413865">
                      <a:off x="1993413" y="3027880"/>
                      <a:ext cx="683575" cy="429628"/>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5" name="Oval 284"/>
                    <p:cNvSpPr>
                      <a:spLocks noChangeAspect="1"/>
                    </p:cNvSpPr>
                    <p:nvPr/>
                  </p:nvSpPr>
                  <p:spPr bwMode="auto">
                    <a:xfrm rot="7413865">
                      <a:off x="2259558" y="2711326"/>
                      <a:ext cx="141944" cy="14009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98" name="Group 298"/>
                  <p:cNvGrpSpPr>
                    <a:grpSpLocks/>
                  </p:cNvGrpSpPr>
                  <p:nvPr/>
                </p:nvGrpSpPr>
                <p:grpSpPr bwMode="auto">
                  <a:xfrm rot="-9149607">
                    <a:off x="7039179" y="2623814"/>
                    <a:ext cx="428625" cy="874712"/>
                    <a:chOff x="2120900" y="2709863"/>
                    <a:chExt cx="428625" cy="874712"/>
                  </a:xfrm>
                </p:grpSpPr>
                <p:sp>
                  <p:nvSpPr>
                    <p:cNvPr id="300" name="Freeform 299"/>
                    <p:cNvSpPr/>
                    <p:nvPr/>
                  </p:nvSpPr>
                  <p:spPr bwMode="auto">
                    <a:xfrm rot="7413865">
                      <a:off x="2054574" y="3010416"/>
                      <a:ext cx="676197" cy="450114"/>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1" name="Oval 300"/>
                    <p:cNvSpPr>
                      <a:spLocks noChangeAspect="1"/>
                    </p:cNvSpPr>
                    <p:nvPr/>
                  </p:nvSpPr>
                  <p:spPr bwMode="auto">
                    <a:xfrm rot="7413865">
                      <a:off x="2311040" y="2699292"/>
                      <a:ext cx="138228" cy="15875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99" name="Group 301"/>
                  <p:cNvGrpSpPr>
                    <a:grpSpLocks/>
                  </p:cNvGrpSpPr>
                  <p:nvPr/>
                </p:nvGrpSpPr>
                <p:grpSpPr bwMode="auto">
                  <a:xfrm rot="6994676">
                    <a:off x="6409788" y="2801945"/>
                    <a:ext cx="428625" cy="874712"/>
                    <a:chOff x="2120900" y="2709863"/>
                    <a:chExt cx="428625" cy="874712"/>
                  </a:xfrm>
                </p:grpSpPr>
                <p:sp>
                  <p:nvSpPr>
                    <p:cNvPr id="303" name="Freeform 302"/>
                    <p:cNvSpPr/>
                    <p:nvPr/>
                  </p:nvSpPr>
                  <p:spPr bwMode="auto">
                    <a:xfrm rot="7413865">
                      <a:off x="2011099" y="3076717"/>
                      <a:ext cx="674237" cy="45577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4" name="Oval 303"/>
                    <p:cNvSpPr>
                      <a:spLocks noChangeAspect="1"/>
                    </p:cNvSpPr>
                    <p:nvPr/>
                  </p:nvSpPr>
                  <p:spPr bwMode="auto">
                    <a:xfrm rot="7413865">
                      <a:off x="2264393" y="2783743"/>
                      <a:ext cx="138209" cy="1438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800" name="Group 304"/>
                  <p:cNvGrpSpPr>
                    <a:grpSpLocks/>
                  </p:cNvGrpSpPr>
                  <p:nvPr/>
                </p:nvGrpSpPr>
                <p:grpSpPr bwMode="auto">
                  <a:xfrm rot="19803773" flipH="1">
                    <a:off x="7039181" y="3407586"/>
                    <a:ext cx="428625" cy="874712"/>
                    <a:chOff x="2120900" y="2709863"/>
                    <a:chExt cx="428625" cy="874712"/>
                  </a:xfrm>
                </p:grpSpPr>
                <p:sp>
                  <p:nvSpPr>
                    <p:cNvPr id="306" name="Freeform 305"/>
                    <p:cNvSpPr/>
                    <p:nvPr/>
                  </p:nvSpPr>
                  <p:spPr bwMode="auto">
                    <a:xfrm rot="7413865">
                      <a:off x="2014045" y="2961544"/>
                      <a:ext cx="672461" cy="450114"/>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7" name="Oval 306"/>
                    <p:cNvSpPr>
                      <a:spLocks noChangeAspect="1"/>
                    </p:cNvSpPr>
                    <p:nvPr/>
                  </p:nvSpPr>
                  <p:spPr bwMode="auto">
                    <a:xfrm rot="7413865">
                      <a:off x="2260615" y="2654175"/>
                      <a:ext cx="138228" cy="14007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801" name="Group 307"/>
                  <p:cNvGrpSpPr>
                    <a:grpSpLocks/>
                  </p:cNvGrpSpPr>
                  <p:nvPr/>
                </p:nvGrpSpPr>
                <p:grpSpPr bwMode="auto">
                  <a:xfrm rot="10800000">
                    <a:off x="6956053" y="2588189"/>
                    <a:ext cx="428625" cy="874712"/>
                    <a:chOff x="2120900" y="2709863"/>
                    <a:chExt cx="428625" cy="874712"/>
                  </a:xfrm>
                </p:grpSpPr>
                <p:sp>
                  <p:nvSpPr>
                    <p:cNvPr id="309" name="Freeform 308"/>
                    <p:cNvSpPr/>
                    <p:nvPr/>
                  </p:nvSpPr>
                  <p:spPr bwMode="auto">
                    <a:xfrm rot="7413865">
                      <a:off x="2012916" y="3048324"/>
                      <a:ext cx="644442" cy="38847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0" name="Oval 309"/>
                    <p:cNvSpPr>
                      <a:spLocks noChangeAspect="1"/>
                    </p:cNvSpPr>
                    <p:nvPr/>
                  </p:nvSpPr>
                  <p:spPr bwMode="auto">
                    <a:xfrm rot="7413865">
                      <a:off x="2259485" y="2730754"/>
                      <a:ext cx="141964" cy="9898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802" name="Group 310"/>
                  <p:cNvGrpSpPr>
                    <a:grpSpLocks/>
                  </p:cNvGrpSpPr>
                  <p:nvPr/>
                </p:nvGrpSpPr>
                <p:grpSpPr bwMode="auto">
                  <a:xfrm rot="1658516">
                    <a:off x="6585939" y="3393733"/>
                    <a:ext cx="428625" cy="874712"/>
                    <a:chOff x="2120900" y="2709863"/>
                    <a:chExt cx="428625" cy="874712"/>
                  </a:xfrm>
                </p:grpSpPr>
                <p:sp>
                  <p:nvSpPr>
                    <p:cNvPr id="312" name="Freeform 311"/>
                    <p:cNvSpPr/>
                    <p:nvPr/>
                  </p:nvSpPr>
                  <p:spPr bwMode="auto">
                    <a:xfrm rot="7413865">
                      <a:off x="1977921" y="3032024"/>
                      <a:ext cx="679933" cy="420230"/>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3" name="Oval 312"/>
                    <p:cNvSpPr>
                      <a:spLocks noChangeAspect="1"/>
                    </p:cNvSpPr>
                    <p:nvPr/>
                  </p:nvSpPr>
                  <p:spPr bwMode="auto">
                    <a:xfrm rot="7413865">
                      <a:off x="2212772" y="2732417"/>
                      <a:ext cx="140095" cy="132605"/>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803" name="Group 313"/>
                  <p:cNvGrpSpPr>
                    <a:grpSpLocks/>
                  </p:cNvGrpSpPr>
                  <p:nvPr/>
                </p:nvGrpSpPr>
                <p:grpSpPr bwMode="auto">
                  <a:xfrm rot="3672981">
                    <a:off x="6312805" y="3179978"/>
                    <a:ext cx="428625" cy="874712"/>
                    <a:chOff x="2120900" y="2709863"/>
                    <a:chExt cx="428625" cy="874712"/>
                  </a:xfrm>
                </p:grpSpPr>
                <p:sp>
                  <p:nvSpPr>
                    <p:cNvPr id="315" name="Freeform 314"/>
                    <p:cNvSpPr/>
                    <p:nvPr/>
                  </p:nvSpPr>
                  <p:spPr bwMode="auto">
                    <a:xfrm rot="7413865">
                      <a:off x="1963398" y="3086644"/>
                      <a:ext cx="670500" cy="422156"/>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6" name="Oval 315"/>
                    <p:cNvSpPr>
                      <a:spLocks noChangeAspect="1"/>
                    </p:cNvSpPr>
                    <p:nvPr/>
                  </p:nvSpPr>
                  <p:spPr bwMode="auto">
                    <a:xfrm rot="7413865">
                      <a:off x="2216371" y="2791163"/>
                      <a:ext cx="140077" cy="13449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804" name="Group 316"/>
                  <p:cNvGrpSpPr>
                    <a:grpSpLocks/>
                  </p:cNvGrpSpPr>
                  <p:nvPr/>
                </p:nvGrpSpPr>
                <p:grpSpPr bwMode="auto">
                  <a:xfrm rot="-4414469">
                    <a:off x="7405336" y="3203726"/>
                    <a:ext cx="428625" cy="874712"/>
                    <a:chOff x="2120900" y="2709863"/>
                    <a:chExt cx="428625" cy="874712"/>
                  </a:xfrm>
                </p:grpSpPr>
                <p:sp>
                  <p:nvSpPr>
                    <p:cNvPr id="318" name="Freeform 317"/>
                    <p:cNvSpPr/>
                    <p:nvPr/>
                  </p:nvSpPr>
                  <p:spPr bwMode="auto">
                    <a:xfrm rot="7413865">
                      <a:off x="2033473" y="2972586"/>
                      <a:ext cx="670501" cy="450176"/>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9" name="Oval 318"/>
                    <p:cNvSpPr>
                      <a:spLocks noChangeAspect="1"/>
                    </p:cNvSpPr>
                    <p:nvPr/>
                  </p:nvSpPr>
                  <p:spPr bwMode="auto">
                    <a:xfrm rot="7413865">
                      <a:off x="2279063" y="2652425"/>
                      <a:ext cx="141944" cy="15130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grpSp>
            <p:nvGrpSpPr>
              <p:cNvPr id="71694" name="Group 356"/>
              <p:cNvGrpSpPr>
                <a:grpSpLocks/>
              </p:cNvGrpSpPr>
              <p:nvPr/>
            </p:nvGrpSpPr>
            <p:grpSpPr bwMode="auto">
              <a:xfrm flipV="1">
                <a:off x="4772973" y="1450130"/>
                <a:ext cx="3556045" cy="874713"/>
                <a:chOff x="4772973" y="1224505"/>
                <a:chExt cx="3556045" cy="874713"/>
              </a:xfrm>
            </p:grpSpPr>
            <p:grpSp>
              <p:nvGrpSpPr>
                <p:cNvPr id="71762" name="Group 326"/>
                <p:cNvGrpSpPr>
                  <a:grpSpLocks/>
                </p:cNvGrpSpPr>
                <p:nvPr/>
              </p:nvGrpSpPr>
              <p:grpSpPr bwMode="auto">
                <a:xfrm rot="10800000">
                  <a:off x="4772973" y="1224506"/>
                  <a:ext cx="428625" cy="874712"/>
                  <a:chOff x="2120900" y="2709863"/>
                  <a:chExt cx="428625" cy="874712"/>
                </a:xfrm>
              </p:grpSpPr>
              <p:sp>
                <p:nvSpPr>
                  <p:cNvPr id="328" name="Freeform 327"/>
                  <p:cNvSpPr/>
                  <p:nvPr/>
                </p:nvSpPr>
                <p:spPr bwMode="auto">
                  <a:xfrm rot="7413865">
                    <a:off x="1993328" y="3047989"/>
                    <a:ext cx="683668" cy="38847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9" name="Oval 328"/>
                  <p:cNvSpPr>
                    <a:spLocks noChangeAspect="1"/>
                  </p:cNvSpPr>
                  <p:nvPr/>
                </p:nvSpPr>
                <p:spPr bwMode="auto">
                  <a:xfrm rot="7413865">
                    <a:off x="2259510" y="2731351"/>
                    <a:ext cx="141964" cy="9898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63" name="Group 329"/>
                <p:cNvGrpSpPr>
                  <a:grpSpLocks/>
                </p:cNvGrpSpPr>
                <p:nvPr/>
              </p:nvGrpSpPr>
              <p:grpSpPr bwMode="auto">
                <a:xfrm rot="10800000">
                  <a:off x="5120464" y="1224506"/>
                  <a:ext cx="428625" cy="874712"/>
                  <a:chOff x="2120900" y="2709863"/>
                  <a:chExt cx="428625" cy="874712"/>
                </a:xfrm>
              </p:grpSpPr>
              <p:sp>
                <p:nvSpPr>
                  <p:cNvPr id="331" name="Freeform 330"/>
                  <p:cNvSpPr/>
                  <p:nvPr/>
                </p:nvSpPr>
                <p:spPr bwMode="auto">
                  <a:xfrm rot="7413865">
                    <a:off x="1993427" y="3027443"/>
                    <a:ext cx="683668" cy="42956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2" name="Oval 331"/>
                  <p:cNvSpPr>
                    <a:spLocks noChangeAspect="1"/>
                  </p:cNvSpPr>
                  <p:nvPr/>
                </p:nvSpPr>
                <p:spPr bwMode="auto">
                  <a:xfrm rot="7413865">
                    <a:off x="2300699" y="2710807"/>
                    <a:ext cx="141964" cy="14007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64" name="Group 332"/>
                <p:cNvGrpSpPr>
                  <a:grpSpLocks/>
                </p:cNvGrpSpPr>
                <p:nvPr/>
              </p:nvGrpSpPr>
              <p:grpSpPr bwMode="auto">
                <a:xfrm rot="10800000">
                  <a:off x="5467955" y="1224506"/>
                  <a:ext cx="428625" cy="874712"/>
                  <a:chOff x="2120900" y="2709863"/>
                  <a:chExt cx="428625" cy="874712"/>
                </a:xfrm>
              </p:grpSpPr>
              <p:sp>
                <p:nvSpPr>
                  <p:cNvPr id="334" name="Freeform 333"/>
                  <p:cNvSpPr/>
                  <p:nvPr/>
                </p:nvSpPr>
                <p:spPr bwMode="auto">
                  <a:xfrm rot="7413865">
                    <a:off x="1993528" y="3027443"/>
                    <a:ext cx="683668" cy="42956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5" name="Oval 334"/>
                  <p:cNvSpPr>
                    <a:spLocks noChangeAspect="1"/>
                  </p:cNvSpPr>
                  <p:nvPr/>
                </p:nvSpPr>
                <p:spPr bwMode="auto">
                  <a:xfrm rot="7413865">
                    <a:off x="2300800" y="2710807"/>
                    <a:ext cx="141964" cy="14007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65" name="Group 335"/>
                <p:cNvGrpSpPr>
                  <a:grpSpLocks/>
                </p:cNvGrpSpPr>
                <p:nvPr/>
              </p:nvGrpSpPr>
              <p:grpSpPr bwMode="auto">
                <a:xfrm rot="10800000">
                  <a:off x="5815446" y="1224505"/>
                  <a:ext cx="428625" cy="874712"/>
                  <a:chOff x="2120900" y="2709863"/>
                  <a:chExt cx="428625" cy="874712"/>
                </a:xfrm>
              </p:grpSpPr>
              <p:sp>
                <p:nvSpPr>
                  <p:cNvPr id="337" name="Freeform 336"/>
                  <p:cNvSpPr/>
                  <p:nvPr/>
                </p:nvSpPr>
                <p:spPr bwMode="auto">
                  <a:xfrm rot="7413865">
                    <a:off x="1993628" y="3027442"/>
                    <a:ext cx="683668" cy="42956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8" name="Oval 337"/>
                  <p:cNvSpPr>
                    <a:spLocks noChangeAspect="1"/>
                  </p:cNvSpPr>
                  <p:nvPr/>
                </p:nvSpPr>
                <p:spPr bwMode="auto">
                  <a:xfrm rot="7413865">
                    <a:off x="2300900" y="2710806"/>
                    <a:ext cx="141964" cy="14007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66" name="Group 338"/>
                <p:cNvGrpSpPr>
                  <a:grpSpLocks/>
                </p:cNvGrpSpPr>
                <p:nvPr/>
              </p:nvGrpSpPr>
              <p:grpSpPr bwMode="auto">
                <a:xfrm rot="10800000">
                  <a:off x="6162937" y="1224505"/>
                  <a:ext cx="428625" cy="874712"/>
                  <a:chOff x="2120900" y="2709863"/>
                  <a:chExt cx="428625" cy="874712"/>
                </a:xfrm>
              </p:grpSpPr>
              <p:sp>
                <p:nvSpPr>
                  <p:cNvPr id="340" name="Freeform 339"/>
                  <p:cNvSpPr/>
                  <p:nvPr/>
                </p:nvSpPr>
                <p:spPr bwMode="auto">
                  <a:xfrm rot="7413865">
                    <a:off x="1993729" y="3027442"/>
                    <a:ext cx="683668" cy="42956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1" name="Oval 340"/>
                  <p:cNvSpPr>
                    <a:spLocks noChangeAspect="1"/>
                  </p:cNvSpPr>
                  <p:nvPr/>
                </p:nvSpPr>
                <p:spPr bwMode="auto">
                  <a:xfrm rot="7413865">
                    <a:off x="2301001" y="2710806"/>
                    <a:ext cx="141964" cy="14007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67" name="Group 341"/>
                <p:cNvGrpSpPr>
                  <a:grpSpLocks/>
                </p:cNvGrpSpPr>
                <p:nvPr/>
              </p:nvGrpSpPr>
              <p:grpSpPr bwMode="auto">
                <a:xfrm rot="10800000">
                  <a:off x="6510428" y="1224505"/>
                  <a:ext cx="428625" cy="874712"/>
                  <a:chOff x="2120900" y="2709863"/>
                  <a:chExt cx="428625" cy="874712"/>
                </a:xfrm>
              </p:grpSpPr>
              <p:sp>
                <p:nvSpPr>
                  <p:cNvPr id="343" name="Freeform 342"/>
                  <p:cNvSpPr/>
                  <p:nvPr/>
                </p:nvSpPr>
                <p:spPr bwMode="auto">
                  <a:xfrm rot="7413865">
                    <a:off x="1993829" y="3027442"/>
                    <a:ext cx="683668" cy="42956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4" name="Oval 343"/>
                  <p:cNvSpPr>
                    <a:spLocks noChangeAspect="1"/>
                  </p:cNvSpPr>
                  <p:nvPr/>
                </p:nvSpPr>
                <p:spPr bwMode="auto">
                  <a:xfrm rot="7413865">
                    <a:off x="2301101" y="2710806"/>
                    <a:ext cx="141964" cy="14007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68" name="Group 344"/>
                <p:cNvGrpSpPr>
                  <a:grpSpLocks/>
                </p:cNvGrpSpPr>
                <p:nvPr/>
              </p:nvGrpSpPr>
              <p:grpSpPr bwMode="auto">
                <a:xfrm rot="10800000">
                  <a:off x="6857919" y="1224505"/>
                  <a:ext cx="428625" cy="874712"/>
                  <a:chOff x="2120900" y="2709863"/>
                  <a:chExt cx="428625" cy="874712"/>
                </a:xfrm>
              </p:grpSpPr>
              <p:sp>
                <p:nvSpPr>
                  <p:cNvPr id="346" name="Freeform 345"/>
                  <p:cNvSpPr/>
                  <p:nvPr/>
                </p:nvSpPr>
                <p:spPr bwMode="auto">
                  <a:xfrm rot="7413865">
                    <a:off x="2034085" y="3007832"/>
                    <a:ext cx="683668" cy="46878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7" name="Oval 346"/>
                  <p:cNvSpPr>
                    <a:spLocks noChangeAspect="1"/>
                  </p:cNvSpPr>
                  <p:nvPr/>
                </p:nvSpPr>
                <p:spPr bwMode="auto">
                  <a:xfrm rot="7413865">
                    <a:off x="2301201" y="2710806"/>
                    <a:ext cx="141964" cy="14007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69" name="Group 347"/>
                <p:cNvGrpSpPr>
                  <a:grpSpLocks/>
                </p:cNvGrpSpPr>
                <p:nvPr/>
              </p:nvGrpSpPr>
              <p:grpSpPr bwMode="auto">
                <a:xfrm rot="10800000">
                  <a:off x="7205410" y="1224505"/>
                  <a:ext cx="428625" cy="874712"/>
                  <a:chOff x="2120900" y="2709863"/>
                  <a:chExt cx="428625" cy="874712"/>
                </a:xfrm>
              </p:grpSpPr>
              <p:sp>
                <p:nvSpPr>
                  <p:cNvPr id="349" name="Freeform 348"/>
                  <p:cNvSpPr/>
                  <p:nvPr/>
                </p:nvSpPr>
                <p:spPr bwMode="auto">
                  <a:xfrm rot="7413865">
                    <a:off x="2034186" y="3007832"/>
                    <a:ext cx="683668" cy="46878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0" name="Oval 349"/>
                  <p:cNvSpPr>
                    <a:spLocks noChangeAspect="1"/>
                  </p:cNvSpPr>
                  <p:nvPr/>
                </p:nvSpPr>
                <p:spPr bwMode="auto">
                  <a:xfrm rot="7413865">
                    <a:off x="2301303" y="2710806"/>
                    <a:ext cx="141964" cy="14007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70" name="Group 350"/>
                <p:cNvGrpSpPr>
                  <a:grpSpLocks/>
                </p:cNvGrpSpPr>
                <p:nvPr/>
              </p:nvGrpSpPr>
              <p:grpSpPr bwMode="auto">
                <a:xfrm rot="10800000">
                  <a:off x="7552901" y="1224506"/>
                  <a:ext cx="428625" cy="874712"/>
                  <a:chOff x="2120900" y="2709863"/>
                  <a:chExt cx="428625" cy="874712"/>
                </a:xfrm>
              </p:grpSpPr>
              <p:sp>
                <p:nvSpPr>
                  <p:cNvPr id="352" name="Freeform 351"/>
                  <p:cNvSpPr/>
                  <p:nvPr/>
                </p:nvSpPr>
                <p:spPr bwMode="auto">
                  <a:xfrm rot="7413865">
                    <a:off x="2034286" y="3007834"/>
                    <a:ext cx="683668" cy="46878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3" name="Oval 352"/>
                  <p:cNvSpPr>
                    <a:spLocks noChangeAspect="1"/>
                  </p:cNvSpPr>
                  <p:nvPr/>
                </p:nvSpPr>
                <p:spPr bwMode="auto">
                  <a:xfrm rot="7413865">
                    <a:off x="2301403" y="2699601"/>
                    <a:ext cx="141964" cy="16248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771" name="Group 353"/>
                <p:cNvGrpSpPr>
                  <a:grpSpLocks/>
                </p:cNvGrpSpPr>
                <p:nvPr/>
              </p:nvGrpSpPr>
              <p:grpSpPr bwMode="auto">
                <a:xfrm rot="10800000">
                  <a:off x="7900393" y="1224506"/>
                  <a:ext cx="428625" cy="874712"/>
                  <a:chOff x="2120900" y="2709863"/>
                  <a:chExt cx="428625" cy="874712"/>
                </a:xfrm>
              </p:grpSpPr>
              <p:sp>
                <p:nvSpPr>
                  <p:cNvPr id="355" name="Freeform 354"/>
                  <p:cNvSpPr/>
                  <p:nvPr/>
                </p:nvSpPr>
                <p:spPr bwMode="auto">
                  <a:xfrm rot="7413865">
                    <a:off x="1993298" y="3028378"/>
                    <a:ext cx="683668" cy="427701"/>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6" name="Oval 355"/>
                  <p:cNvSpPr>
                    <a:spLocks noChangeAspect="1"/>
                  </p:cNvSpPr>
                  <p:nvPr/>
                </p:nvSpPr>
                <p:spPr bwMode="auto">
                  <a:xfrm rot="7413865">
                    <a:off x="2218391" y="2711740"/>
                    <a:ext cx="141964" cy="13820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361" name="Hexagon 360"/>
              <p:cNvSpPr>
                <a:spLocks noChangeAspect="1"/>
              </p:cNvSpPr>
              <p:nvPr/>
            </p:nvSpPr>
            <p:spPr>
              <a:xfrm>
                <a:off x="5842740" y="5794972"/>
                <a:ext cx="233462"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2" name="Hexagon 361"/>
              <p:cNvSpPr>
                <a:spLocks noChangeAspect="1"/>
              </p:cNvSpPr>
              <p:nvPr/>
            </p:nvSpPr>
            <p:spPr>
              <a:xfrm rot="-2040000">
                <a:off x="6612228" y="5781896"/>
                <a:ext cx="233462"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3" name="Hexagon 362"/>
              <p:cNvSpPr>
                <a:spLocks noChangeAspect="1"/>
              </p:cNvSpPr>
              <p:nvPr/>
            </p:nvSpPr>
            <p:spPr>
              <a:xfrm rot="-3000000">
                <a:off x="5104052" y="5971507"/>
                <a:ext cx="233493" cy="20171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4" name="Hexagon 363"/>
              <p:cNvSpPr>
                <a:spLocks noChangeAspect="1"/>
              </p:cNvSpPr>
              <p:nvPr/>
            </p:nvSpPr>
            <p:spPr>
              <a:xfrm rot="-3000000">
                <a:off x="7110887" y="5494246"/>
                <a:ext cx="231625" cy="20171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5" name="Hexagon 364"/>
              <p:cNvSpPr>
                <a:spLocks noChangeAspect="1"/>
              </p:cNvSpPr>
              <p:nvPr/>
            </p:nvSpPr>
            <p:spPr>
              <a:xfrm rot="-1260000">
                <a:off x="6126629" y="5389627"/>
                <a:ext cx="231594"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6" name="Hexagon 365"/>
              <p:cNvSpPr>
                <a:spLocks noChangeAspect="1"/>
              </p:cNvSpPr>
              <p:nvPr/>
            </p:nvSpPr>
            <p:spPr>
              <a:xfrm rot="-1260000">
                <a:off x="7002576" y="6006049"/>
                <a:ext cx="233461" cy="19987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7" name="Hexagon 366"/>
              <p:cNvSpPr>
                <a:spLocks noChangeAspect="1"/>
              </p:cNvSpPr>
              <p:nvPr/>
            </p:nvSpPr>
            <p:spPr>
              <a:xfrm rot="20340000">
                <a:off x="7404130" y="5858482"/>
                <a:ext cx="233462" cy="199870"/>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8" name="Hexagon 367"/>
              <p:cNvSpPr>
                <a:spLocks noChangeAspect="1"/>
              </p:cNvSpPr>
              <p:nvPr/>
            </p:nvSpPr>
            <p:spPr>
              <a:xfrm rot="-1260000">
                <a:off x="6728025" y="5208437"/>
                <a:ext cx="233462" cy="199870"/>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9" name="Hexagon 368"/>
              <p:cNvSpPr>
                <a:spLocks noChangeAspect="1"/>
              </p:cNvSpPr>
              <p:nvPr/>
            </p:nvSpPr>
            <p:spPr>
              <a:xfrm>
                <a:off x="4617534" y="2694182"/>
                <a:ext cx="233462" cy="199870"/>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0" name="Hexagon 369"/>
              <p:cNvSpPr>
                <a:spLocks noChangeAspect="1"/>
              </p:cNvSpPr>
              <p:nvPr/>
            </p:nvSpPr>
            <p:spPr>
              <a:xfrm rot="-2040000">
                <a:off x="5245078" y="2537274"/>
                <a:ext cx="233462"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1" name="Hexagon 370"/>
              <p:cNvSpPr>
                <a:spLocks noChangeAspect="1"/>
              </p:cNvSpPr>
              <p:nvPr/>
            </p:nvSpPr>
            <p:spPr>
              <a:xfrm rot="-3000000">
                <a:off x="4948100" y="2656835"/>
                <a:ext cx="233494" cy="199844"/>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2" name="Hexagon 371"/>
              <p:cNvSpPr>
                <a:spLocks noChangeAspect="1"/>
              </p:cNvSpPr>
              <p:nvPr/>
            </p:nvSpPr>
            <p:spPr>
              <a:xfrm rot="-3000000">
                <a:off x="5741868" y="2251493"/>
                <a:ext cx="233493" cy="199842"/>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3" name="Hexagon 372"/>
              <p:cNvSpPr>
                <a:spLocks noChangeAspect="1"/>
              </p:cNvSpPr>
              <p:nvPr/>
            </p:nvSpPr>
            <p:spPr>
              <a:xfrm rot="-1260000">
                <a:off x="4757611" y="2145006"/>
                <a:ext cx="233461"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4" name="Hexagon 373"/>
              <p:cNvSpPr>
                <a:spLocks noChangeAspect="1"/>
              </p:cNvSpPr>
              <p:nvPr/>
            </p:nvSpPr>
            <p:spPr>
              <a:xfrm rot="-1260000">
                <a:off x="5635426" y="2761428"/>
                <a:ext cx="233461"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5" name="Hexagon 374"/>
              <p:cNvSpPr>
                <a:spLocks noChangeAspect="1"/>
              </p:cNvSpPr>
              <p:nvPr/>
            </p:nvSpPr>
            <p:spPr>
              <a:xfrm rot="-1260000">
                <a:off x="6205072" y="2488708"/>
                <a:ext cx="233462" cy="199870"/>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6" name="Hexagon 375"/>
              <p:cNvSpPr>
                <a:spLocks noChangeAspect="1"/>
              </p:cNvSpPr>
              <p:nvPr/>
            </p:nvSpPr>
            <p:spPr>
              <a:xfrm rot="-1260000">
                <a:off x="5359008" y="1963814"/>
                <a:ext cx="233461" cy="19987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7" name="Hexagon 376"/>
              <p:cNvSpPr>
                <a:spLocks noChangeAspect="1"/>
              </p:cNvSpPr>
              <p:nvPr/>
            </p:nvSpPr>
            <p:spPr>
              <a:xfrm>
                <a:off x="6587949" y="2574633"/>
                <a:ext cx="233461"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8" name="Hexagon 377"/>
              <p:cNvSpPr>
                <a:spLocks noChangeAspect="1"/>
              </p:cNvSpPr>
              <p:nvPr/>
            </p:nvSpPr>
            <p:spPr>
              <a:xfrm rot="-2040000">
                <a:off x="7215493" y="2419593"/>
                <a:ext cx="233461" cy="19987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9" name="Hexagon 378"/>
              <p:cNvSpPr>
                <a:spLocks noChangeAspect="1"/>
              </p:cNvSpPr>
              <p:nvPr/>
            </p:nvSpPr>
            <p:spPr>
              <a:xfrm rot="-3000000">
                <a:off x="6907308" y="2798800"/>
                <a:ext cx="233494" cy="199842"/>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0" name="Hexagon 379"/>
              <p:cNvSpPr>
                <a:spLocks noChangeAspect="1"/>
              </p:cNvSpPr>
              <p:nvPr/>
            </p:nvSpPr>
            <p:spPr>
              <a:xfrm rot="-3000000">
                <a:off x="7713216" y="2131010"/>
                <a:ext cx="233493" cy="20171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1" name="Hexagon 380"/>
              <p:cNvSpPr>
                <a:spLocks noChangeAspect="1"/>
              </p:cNvSpPr>
              <p:nvPr/>
            </p:nvSpPr>
            <p:spPr>
              <a:xfrm rot="-1980000">
                <a:off x="6729894" y="2027325"/>
                <a:ext cx="233461" cy="19987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2" name="Hexagon 381"/>
              <p:cNvSpPr>
                <a:spLocks noChangeAspect="1"/>
              </p:cNvSpPr>
              <p:nvPr/>
            </p:nvSpPr>
            <p:spPr>
              <a:xfrm rot="-1260000">
                <a:off x="7605840" y="2641879"/>
                <a:ext cx="233462"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3" name="Hexagon 382"/>
              <p:cNvSpPr>
                <a:spLocks noChangeAspect="1"/>
              </p:cNvSpPr>
              <p:nvPr/>
            </p:nvSpPr>
            <p:spPr>
              <a:xfrm rot="-1260000">
                <a:off x="8175487" y="2369159"/>
                <a:ext cx="233461"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4" name="Hexagon 383"/>
              <p:cNvSpPr>
                <a:spLocks noChangeAspect="1"/>
              </p:cNvSpPr>
              <p:nvPr/>
            </p:nvSpPr>
            <p:spPr>
              <a:xfrm rot="-1260000">
                <a:off x="7331290" y="1844266"/>
                <a:ext cx="233461"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5" name="Hexagon 384"/>
              <p:cNvSpPr>
                <a:spLocks noChangeAspect="1"/>
              </p:cNvSpPr>
              <p:nvPr/>
            </p:nvSpPr>
            <p:spPr>
              <a:xfrm>
                <a:off x="4759479" y="5187889"/>
                <a:ext cx="233462"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6" name="Hexagon 385"/>
              <p:cNvSpPr>
                <a:spLocks noChangeAspect="1"/>
              </p:cNvSpPr>
              <p:nvPr/>
            </p:nvSpPr>
            <p:spPr>
              <a:xfrm rot="-2040000">
                <a:off x="5387023" y="5030981"/>
                <a:ext cx="233462"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7" name="Hexagon 386"/>
              <p:cNvSpPr>
                <a:spLocks noChangeAspect="1"/>
              </p:cNvSpPr>
              <p:nvPr/>
            </p:nvSpPr>
            <p:spPr>
              <a:xfrm rot="-3000000">
                <a:off x="5078838" y="5412056"/>
                <a:ext cx="233493" cy="199844"/>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8" name="Hexagon 387"/>
              <p:cNvSpPr>
                <a:spLocks noChangeAspect="1"/>
              </p:cNvSpPr>
              <p:nvPr/>
            </p:nvSpPr>
            <p:spPr>
              <a:xfrm rot="-3000000">
                <a:off x="5884747" y="4744266"/>
                <a:ext cx="233494" cy="20171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9" name="Hexagon 388"/>
              <p:cNvSpPr>
                <a:spLocks noChangeAspect="1"/>
              </p:cNvSpPr>
              <p:nvPr/>
            </p:nvSpPr>
            <p:spPr>
              <a:xfrm rot="-1260000">
                <a:off x="5090061" y="4450051"/>
                <a:ext cx="233461" cy="199870"/>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0" name="Hexagon 389"/>
              <p:cNvSpPr>
                <a:spLocks noChangeAspect="1"/>
              </p:cNvSpPr>
              <p:nvPr/>
            </p:nvSpPr>
            <p:spPr>
              <a:xfrm rot="-1260000">
                <a:off x="5777371" y="5255135"/>
                <a:ext cx="233461"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1" name="Hexagon 390"/>
              <p:cNvSpPr>
                <a:spLocks noChangeAspect="1"/>
              </p:cNvSpPr>
              <p:nvPr/>
            </p:nvSpPr>
            <p:spPr>
              <a:xfrm rot="-1260000">
                <a:off x="6347016" y="4982415"/>
                <a:ext cx="233462" cy="19987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2" name="Hexagon 391"/>
              <p:cNvSpPr>
                <a:spLocks noChangeAspect="1"/>
              </p:cNvSpPr>
              <p:nvPr/>
            </p:nvSpPr>
            <p:spPr>
              <a:xfrm rot="-1260000">
                <a:off x="5502820" y="4457523"/>
                <a:ext cx="233462"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71727" name="Group 400"/>
              <p:cNvGrpSpPr>
                <a:grpSpLocks/>
              </p:cNvGrpSpPr>
              <p:nvPr/>
            </p:nvGrpSpPr>
            <p:grpSpPr bwMode="auto">
              <a:xfrm rot="20666541" flipH="1">
                <a:off x="7240581" y="4457992"/>
                <a:ext cx="1562450" cy="1171249"/>
                <a:chOff x="7688217" y="4374079"/>
                <a:chExt cx="1562450" cy="1171249"/>
              </a:xfrm>
            </p:grpSpPr>
            <p:sp>
              <p:nvSpPr>
                <p:cNvPr id="394" name="Hexagon 393"/>
                <p:cNvSpPr>
                  <a:spLocks noChangeAspect="1"/>
                </p:cNvSpPr>
                <p:nvPr/>
              </p:nvSpPr>
              <p:spPr>
                <a:xfrm rot="-2040000">
                  <a:off x="8099192" y="4935440"/>
                  <a:ext cx="235329"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5" name="Hexagon 394"/>
                <p:cNvSpPr>
                  <a:spLocks noChangeAspect="1"/>
                </p:cNvSpPr>
                <p:nvPr/>
              </p:nvSpPr>
              <p:spPr>
                <a:xfrm rot="-3000000">
                  <a:off x="7822696" y="5305558"/>
                  <a:ext cx="233494" cy="205446"/>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6" name="Hexagon 395"/>
                <p:cNvSpPr>
                  <a:spLocks noChangeAspect="1"/>
                </p:cNvSpPr>
                <p:nvPr/>
              </p:nvSpPr>
              <p:spPr>
                <a:xfrm rot="-3000000">
                  <a:off x="8633806" y="4639556"/>
                  <a:ext cx="233494" cy="205446"/>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7" name="Hexagon 396"/>
                <p:cNvSpPr>
                  <a:spLocks noChangeAspect="1"/>
                </p:cNvSpPr>
                <p:nvPr/>
              </p:nvSpPr>
              <p:spPr>
                <a:xfrm rot="20340000">
                  <a:off x="7688939" y="4528311"/>
                  <a:ext cx="233461" cy="199870"/>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8" name="Hexagon 397"/>
                <p:cNvSpPr>
                  <a:spLocks noChangeAspect="1"/>
                </p:cNvSpPr>
                <p:nvPr/>
              </p:nvSpPr>
              <p:spPr>
                <a:xfrm rot="-1260000">
                  <a:off x="8511738" y="5129128"/>
                  <a:ext cx="233461"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9" name="Hexagon 398"/>
                <p:cNvSpPr>
                  <a:spLocks noChangeAspect="1"/>
                </p:cNvSpPr>
                <p:nvPr/>
              </p:nvSpPr>
              <p:spPr>
                <a:xfrm rot="20340000">
                  <a:off x="9049216" y="4636268"/>
                  <a:ext cx="233461"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0" name="Hexagon 399"/>
                <p:cNvSpPr>
                  <a:spLocks noChangeAspect="1"/>
                </p:cNvSpPr>
                <p:nvPr/>
              </p:nvSpPr>
              <p:spPr>
                <a:xfrm rot="-1260000">
                  <a:off x="8232808" y="4335928"/>
                  <a:ext cx="235329"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71728" name="Group 401"/>
              <p:cNvGrpSpPr>
                <a:grpSpLocks/>
              </p:cNvGrpSpPr>
              <p:nvPr/>
            </p:nvGrpSpPr>
            <p:grpSpPr bwMode="auto">
              <a:xfrm rot="17072525" flipH="1">
                <a:off x="7407368" y="3044021"/>
                <a:ext cx="1680166" cy="998796"/>
                <a:chOff x="7608136" y="4374079"/>
                <a:chExt cx="1680166" cy="998796"/>
              </a:xfrm>
            </p:grpSpPr>
            <p:sp>
              <p:nvSpPr>
                <p:cNvPr id="404" name="Hexagon 403"/>
                <p:cNvSpPr>
                  <a:spLocks noChangeAspect="1"/>
                </p:cNvSpPr>
                <p:nvPr/>
              </p:nvSpPr>
              <p:spPr>
                <a:xfrm rot="-2040000">
                  <a:off x="8107638" y="4908902"/>
                  <a:ext cx="229757" cy="20171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6" name="Hexagon 405"/>
                <p:cNvSpPr>
                  <a:spLocks noChangeAspect="1"/>
                </p:cNvSpPr>
                <p:nvPr/>
              </p:nvSpPr>
              <p:spPr>
                <a:xfrm rot="-3000000">
                  <a:off x="8593868" y="4653199"/>
                  <a:ext cx="239065"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7" name="Hexagon 406"/>
                <p:cNvSpPr>
                  <a:spLocks noChangeAspect="1"/>
                </p:cNvSpPr>
                <p:nvPr/>
              </p:nvSpPr>
              <p:spPr>
                <a:xfrm rot="-1260000">
                  <a:off x="7607869" y="4549156"/>
                  <a:ext cx="233494" cy="199842"/>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8" name="Hexagon 407"/>
                <p:cNvSpPr>
                  <a:spLocks noChangeAspect="1"/>
                </p:cNvSpPr>
                <p:nvPr/>
              </p:nvSpPr>
              <p:spPr>
                <a:xfrm rot="-1260000">
                  <a:off x="8468772" y="5156236"/>
                  <a:ext cx="231625" cy="203579"/>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9" name="Hexagon 408"/>
                <p:cNvSpPr>
                  <a:spLocks noChangeAspect="1"/>
                </p:cNvSpPr>
                <p:nvPr/>
              </p:nvSpPr>
              <p:spPr>
                <a:xfrm rot="-1260000">
                  <a:off x="9019937" y="4869152"/>
                  <a:ext cx="233493" cy="20357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0" name="Hexagon 409"/>
                <p:cNvSpPr>
                  <a:spLocks noChangeAspect="1"/>
                </p:cNvSpPr>
                <p:nvPr/>
              </p:nvSpPr>
              <p:spPr>
                <a:xfrm rot="-1260000">
                  <a:off x="8229558" y="4373470"/>
                  <a:ext cx="194266" cy="20171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11" name="Hexagon 410"/>
              <p:cNvSpPr>
                <a:spLocks noChangeAspect="1"/>
              </p:cNvSpPr>
              <p:nvPr/>
            </p:nvSpPr>
            <p:spPr>
              <a:xfrm rot="-1260000">
                <a:off x="6393709" y="1857342"/>
                <a:ext cx="233461" cy="199870"/>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2" name="Hexagon 411"/>
              <p:cNvSpPr>
                <a:spLocks noChangeAspect="1"/>
              </p:cNvSpPr>
              <p:nvPr/>
            </p:nvSpPr>
            <p:spPr>
              <a:xfrm rot="-1260000">
                <a:off x="6023906" y="1808776"/>
                <a:ext cx="233461"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3" name="Hexagon 412"/>
              <p:cNvSpPr>
                <a:spLocks noChangeAspect="1"/>
              </p:cNvSpPr>
              <p:nvPr/>
            </p:nvSpPr>
            <p:spPr>
              <a:xfrm rot="-1260000">
                <a:off x="5134885" y="3792534"/>
                <a:ext cx="233461"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4" name="Hexagon 413"/>
              <p:cNvSpPr>
                <a:spLocks noChangeAspect="1"/>
              </p:cNvSpPr>
              <p:nvPr/>
            </p:nvSpPr>
            <p:spPr>
              <a:xfrm rot="-1260000">
                <a:off x="6096746" y="2890316"/>
                <a:ext cx="233462" cy="19987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71733" name="Group 414"/>
              <p:cNvGrpSpPr>
                <a:grpSpLocks/>
              </p:cNvGrpSpPr>
              <p:nvPr/>
            </p:nvGrpSpPr>
            <p:grpSpPr bwMode="auto">
              <a:xfrm rot="17072525" flipH="1">
                <a:off x="4324898" y="3467594"/>
                <a:ext cx="1820691" cy="1171249"/>
                <a:chOff x="7467611" y="4374079"/>
                <a:chExt cx="1820691" cy="1171249"/>
              </a:xfrm>
            </p:grpSpPr>
            <p:sp>
              <p:nvSpPr>
                <p:cNvPr id="416" name="Hexagon 415"/>
                <p:cNvSpPr>
                  <a:spLocks noChangeAspect="1"/>
                </p:cNvSpPr>
                <p:nvPr/>
              </p:nvSpPr>
              <p:spPr>
                <a:xfrm>
                  <a:off x="7449264" y="5065997"/>
                  <a:ext cx="237229" cy="199842"/>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7" name="Hexagon 416"/>
                <p:cNvSpPr>
                  <a:spLocks noChangeAspect="1"/>
                </p:cNvSpPr>
                <p:nvPr/>
              </p:nvSpPr>
              <p:spPr>
                <a:xfrm rot="19560000">
                  <a:off x="7854312" y="4887204"/>
                  <a:ext cx="235361" cy="20171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8" name="Hexagon 417"/>
                <p:cNvSpPr>
                  <a:spLocks noChangeAspect="1"/>
                </p:cNvSpPr>
                <p:nvPr/>
              </p:nvSpPr>
              <p:spPr>
                <a:xfrm rot="-3000000">
                  <a:off x="7793055" y="5316529"/>
                  <a:ext cx="231594"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9" name="Hexagon 418"/>
                <p:cNvSpPr>
                  <a:spLocks noChangeAspect="1"/>
                </p:cNvSpPr>
                <p:nvPr/>
              </p:nvSpPr>
              <p:spPr>
                <a:xfrm rot="-3000000">
                  <a:off x="8591485" y="4657478"/>
                  <a:ext cx="233461" cy="199870"/>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0" name="Hexagon 419"/>
                <p:cNvSpPr>
                  <a:spLocks noChangeAspect="1"/>
                </p:cNvSpPr>
                <p:nvPr/>
              </p:nvSpPr>
              <p:spPr>
                <a:xfrm rot="-1260000">
                  <a:off x="7606735" y="4554547"/>
                  <a:ext cx="233494" cy="20171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1" name="Hexagon 420"/>
                <p:cNvSpPr>
                  <a:spLocks noChangeAspect="1"/>
                </p:cNvSpPr>
                <p:nvPr/>
              </p:nvSpPr>
              <p:spPr>
                <a:xfrm rot="-1260000">
                  <a:off x="8468350" y="5131120"/>
                  <a:ext cx="233494" cy="20171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2" name="Hexagon 421"/>
                <p:cNvSpPr>
                  <a:spLocks noChangeAspect="1"/>
                </p:cNvSpPr>
                <p:nvPr/>
              </p:nvSpPr>
              <p:spPr>
                <a:xfrm rot="-1260000">
                  <a:off x="9052452" y="4888967"/>
                  <a:ext cx="233494" cy="199844"/>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3" name="Hexagon 422"/>
                <p:cNvSpPr>
                  <a:spLocks noChangeAspect="1"/>
                </p:cNvSpPr>
                <p:nvPr/>
              </p:nvSpPr>
              <p:spPr>
                <a:xfrm rot="-1260000">
                  <a:off x="8211062" y="4352642"/>
                  <a:ext cx="235361" cy="20171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71734" name="Group 427"/>
              <p:cNvGrpSpPr>
                <a:grpSpLocks/>
              </p:cNvGrpSpPr>
              <p:nvPr/>
            </p:nvGrpSpPr>
            <p:grpSpPr bwMode="auto">
              <a:xfrm rot="5400000">
                <a:off x="7552252" y="5246450"/>
                <a:ext cx="947621" cy="1079129"/>
                <a:chOff x="7873584" y="5599217"/>
                <a:chExt cx="947621" cy="1079129"/>
              </a:xfrm>
            </p:grpSpPr>
            <p:sp>
              <p:nvSpPr>
                <p:cNvPr id="424" name="Hexagon 423"/>
                <p:cNvSpPr>
                  <a:spLocks noChangeAspect="1"/>
                </p:cNvSpPr>
                <p:nvPr/>
              </p:nvSpPr>
              <p:spPr>
                <a:xfrm>
                  <a:off x="7874422" y="6476826"/>
                  <a:ext cx="233493" cy="20171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5" name="Hexagon 424"/>
                <p:cNvSpPr>
                  <a:spLocks noChangeAspect="1"/>
                </p:cNvSpPr>
                <p:nvPr/>
              </p:nvSpPr>
              <p:spPr>
                <a:xfrm rot="-2040000">
                  <a:off x="8474031" y="6222819"/>
                  <a:ext cx="233494" cy="199842"/>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6" name="Hexagon 425"/>
                <p:cNvSpPr>
                  <a:spLocks noChangeAspect="1"/>
                </p:cNvSpPr>
                <p:nvPr/>
              </p:nvSpPr>
              <p:spPr>
                <a:xfrm rot="-1260000">
                  <a:off x="8177029" y="5599011"/>
                  <a:ext cx="233493" cy="20171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7" name="Hexagon 426"/>
                <p:cNvSpPr>
                  <a:spLocks noChangeAspect="1"/>
                </p:cNvSpPr>
                <p:nvPr/>
              </p:nvSpPr>
              <p:spPr>
                <a:xfrm rot="-1260000">
                  <a:off x="8587977" y="5606482"/>
                  <a:ext cx="233493" cy="201711"/>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29" name="Hexagon 428"/>
              <p:cNvSpPr>
                <a:spLocks noChangeAspect="1"/>
              </p:cNvSpPr>
              <p:nvPr/>
            </p:nvSpPr>
            <p:spPr>
              <a:xfrm rot="-1260000">
                <a:off x="7366776" y="2912731"/>
                <a:ext cx="233462"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0" name="Hexagon 429"/>
              <p:cNvSpPr>
                <a:spLocks noChangeAspect="1"/>
              </p:cNvSpPr>
              <p:nvPr/>
            </p:nvSpPr>
            <p:spPr>
              <a:xfrm rot="-1980000">
                <a:off x="8224047" y="1834927"/>
                <a:ext cx="233461" cy="201738"/>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34" name="Hexagon 433"/>
            <p:cNvSpPr>
              <a:spLocks noChangeAspect="1"/>
            </p:cNvSpPr>
            <p:nvPr/>
          </p:nvSpPr>
          <p:spPr>
            <a:xfrm rot="19560000">
              <a:off x="5151401" y="5961393"/>
              <a:ext cx="198442" cy="171477"/>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5" name="Hexagon 434"/>
            <p:cNvSpPr>
              <a:spLocks noChangeAspect="1"/>
            </p:cNvSpPr>
            <p:nvPr/>
          </p:nvSpPr>
          <p:spPr>
            <a:xfrm rot="20340000">
              <a:off x="6062647" y="6013789"/>
              <a:ext cx="198442" cy="171477"/>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6" name="Hexagon 435"/>
            <p:cNvSpPr>
              <a:spLocks noChangeAspect="1"/>
            </p:cNvSpPr>
            <p:nvPr/>
          </p:nvSpPr>
          <p:spPr>
            <a:xfrm rot="1106541" flipH="1">
              <a:off x="7462855" y="5983622"/>
              <a:ext cx="198442" cy="171477"/>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7" name="Hexagon 436"/>
            <p:cNvSpPr>
              <a:spLocks noChangeAspect="1"/>
            </p:cNvSpPr>
            <p:nvPr/>
          </p:nvSpPr>
          <p:spPr>
            <a:xfrm rot="2066541" flipH="1">
              <a:off x="6540495" y="5885181"/>
              <a:ext cx="196855" cy="171477"/>
            </a:xfrm>
            <a:prstGeom prst="hexagon">
              <a:avLst/>
            </a:prstGeom>
            <a:solidFill>
              <a:schemeClr val="tx1"/>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4763"/>
            <a:ext cx="8229600" cy="1143000"/>
          </a:xfrm>
        </p:spPr>
        <p:txBody>
          <a:bodyPr/>
          <a:lstStyle/>
          <a:p>
            <a:r>
              <a:rPr lang="en-US" altLang="en-US" smtClean="0"/>
              <a:t>Example: Lipid Bilayers</a:t>
            </a:r>
          </a:p>
        </p:txBody>
      </p:sp>
      <p:grpSp>
        <p:nvGrpSpPr>
          <p:cNvPr id="72707" name="Group 327"/>
          <p:cNvGrpSpPr>
            <a:grpSpLocks/>
          </p:cNvGrpSpPr>
          <p:nvPr/>
        </p:nvGrpSpPr>
        <p:grpSpPr bwMode="auto">
          <a:xfrm>
            <a:off x="579438" y="1187450"/>
            <a:ext cx="3348037" cy="876300"/>
            <a:chOff x="2614411" y="1249251"/>
            <a:chExt cx="3348507" cy="875763"/>
          </a:xfrm>
        </p:grpSpPr>
        <p:sp>
          <p:nvSpPr>
            <p:cNvPr id="327" name="Rounded Rectangle 326"/>
            <p:cNvSpPr/>
            <p:nvPr/>
          </p:nvSpPr>
          <p:spPr>
            <a:xfrm>
              <a:off x="2614411" y="1249251"/>
              <a:ext cx="3348507" cy="875763"/>
            </a:xfrm>
            <a:prstGeom prst="roundRect">
              <a:avLst/>
            </a:prstGeom>
            <a:solidFill>
              <a:schemeClr val="bg1"/>
            </a:solidFill>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72897" name="Group 325"/>
            <p:cNvGrpSpPr>
              <a:grpSpLocks/>
            </p:cNvGrpSpPr>
            <p:nvPr/>
          </p:nvGrpSpPr>
          <p:grpSpPr bwMode="auto">
            <a:xfrm>
              <a:off x="2730331" y="1401651"/>
              <a:ext cx="3218699" cy="584775"/>
              <a:chOff x="2730331" y="1401651"/>
              <a:chExt cx="3218699" cy="584775"/>
            </a:xfrm>
          </p:grpSpPr>
          <p:sp>
            <p:nvSpPr>
              <p:cNvPr id="72898" name="TextBox 318"/>
              <p:cNvSpPr txBox="1">
                <a:spLocks noChangeArrowheads="1"/>
              </p:cNvSpPr>
              <p:nvPr/>
            </p:nvSpPr>
            <p:spPr bwMode="auto">
              <a:xfrm>
                <a:off x="2730331" y="1401651"/>
                <a:ext cx="1208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Polar Head</a:t>
                </a:r>
              </a:p>
              <a:p>
                <a:pPr algn="ctr" eaLnBrk="1" hangingPunct="1"/>
                <a:r>
                  <a:rPr lang="en-US" altLang="en-US" sz="1600"/>
                  <a:t>Group</a:t>
                </a:r>
              </a:p>
            </p:txBody>
          </p:sp>
          <p:sp>
            <p:nvSpPr>
              <p:cNvPr id="72899" name="TextBox 319"/>
              <p:cNvSpPr txBox="1">
                <a:spLocks noChangeArrowheads="1"/>
              </p:cNvSpPr>
              <p:nvPr/>
            </p:nvSpPr>
            <p:spPr bwMode="auto">
              <a:xfrm>
                <a:off x="4402428" y="1401651"/>
                <a:ext cx="1546602" cy="33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Non-polar Tails</a:t>
                </a:r>
              </a:p>
            </p:txBody>
          </p:sp>
          <p:grpSp>
            <p:nvGrpSpPr>
              <p:cNvPr id="72900" name="Group 324"/>
              <p:cNvGrpSpPr>
                <a:grpSpLocks/>
              </p:cNvGrpSpPr>
              <p:nvPr/>
            </p:nvGrpSpPr>
            <p:grpSpPr bwMode="auto">
              <a:xfrm rot="-5400000">
                <a:off x="4444715" y="948713"/>
                <a:ext cx="274320" cy="1662382"/>
                <a:chOff x="4496230" y="1502504"/>
                <a:chExt cx="274320" cy="1662382"/>
              </a:xfrm>
            </p:grpSpPr>
            <p:cxnSp>
              <p:nvCxnSpPr>
                <p:cNvPr id="322" name="Straight Connector 321"/>
                <p:cNvCxnSpPr/>
                <p:nvPr/>
              </p:nvCxnSpPr>
              <p:spPr>
                <a:xfrm rot="10800000" flipH="1">
                  <a:off x="4623036" y="1958716"/>
                  <a:ext cx="11106" cy="11765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rot="10800000" flipH="1">
                  <a:off x="4680152" y="1976182"/>
                  <a:ext cx="11106" cy="11765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4" name="Oval 323"/>
                <p:cNvSpPr>
                  <a:spLocks/>
                </p:cNvSpPr>
                <p:nvPr/>
              </p:nvSpPr>
              <p:spPr>
                <a:xfrm>
                  <a:off x="4496115" y="1503041"/>
                  <a:ext cx="274470" cy="51918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grpSp>
        <p:nvGrpSpPr>
          <p:cNvPr id="72708" name="Group 197"/>
          <p:cNvGrpSpPr>
            <a:grpSpLocks/>
          </p:cNvGrpSpPr>
          <p:nvPr/>
        </p:nvGrpSpPr>
        <p:grpSpPr bwMode="auto">
          <a:xfrm>
            <a:off x="447675" y="2262188"/>
            <a:ext cx="8164513" cy="4435475"/>
            <a:chOff x="447675" y="2262188"/>
            <a:chExt cx="8164513" cy="4435475"/>
          </a:xfrm>
        </p:grpSpPr>
        <p:sp>
          <p:nvSpPr>
            <p:cNvPr id="72710" name="TextBox 328"/>
            <p:cNvSpPr txBox="1">
              <a:spLocks noChangeArrowheads="1"/>
            </p:cNvSpPr>
            <p:nvPr/>
          </p:nvSpPr>
          <p:spPr bwMode="auto">
            <a:xfrm>
              <a:off x="3900488" y="2262188"/>
              <a:ext cx="234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t>Aqueous Extracellular</a:t>
              </a:r>
            </a:p>
            <a:p>
              <a:pPr algn="ctr" eaLnBrk="1" hangingPunct="1"/>
              <a:r>
                <a:rPr lang="en-US" altLang="en-US" sz="1600" b="1"/>
                <a:t>Environment</a:t>
              </a:r>
            </a:p>
          </p:txBody>
        </p:sp>
        <p:sp>
          <p:nvSpPr>
            <p:cNvPr id="72711" name="TextBox 329"/>
            <p:cNvSpPr txBox="1">
              <a:spLocks noChangeArrowheads="1"/>
            </p:cNvSpPr>
            <p:nvPr/>
          </p:nvSpPr>
          <p:spPr bwMode="auto">
            <a:xfrm>
              <a:off x="1851025" y="6246813"/>
              <a:ext cx="2165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t>Aqueous Cytoplasm</a:t>
              </a:r>
            </a:p>
          </p:txBody>
        </p:sp>
        <p:grpSp>
          <p:nvGrpSpPr>
            <p:cNvPr id="72712" name="Group 196"/>
            <p:cNvGrpSpPr>
              <a:grpSpLocks/>
            </p:cNvGrpSpPr>
            <p:nvPr/>
          </p:nvGrpSpPr>
          <p:grpSpPr bwMode="auto">
            <a:xfrm>
              <a:off x="447675" y="2305050"/>
              <a:ext cx="8164513" cy="4392613"/>
              <a:chOff x="447675" y="2305050"/>
              <a:chExt cx="8164513" cy="4392613"/>
            </a:xfrm>
          </p:grpSpPr>
          <p:grpSp>
            <p:nvGrpSpPr>
              <p:cNvPr id="72714" name="Group 320"/>
              <p:cNvGrpSpPr>
                <a:grpSpLocks/>
              </p:cNvGrpSpPr>
              <p:nvPr/>
            </p:nvGrpSpPr>
            <p:grpSpPr bwMode="auto">
              <a:xfrm>
                <a:off x="447675" y="2305050"/>
                <a:ext cx="8164513" cy="4392613"/>
                <a:chOff x="447768" y="1790163"/>
                <a:chExt cx="8164377" cy="4391696"/>
              </a:xfrm>
            </p:grpSpPr>
            <p:grpSp>
              <p:nvGrpSpPr>
                <p:cNvPr id="72716" name="Group 309"/>
                <p:cNvGrpSpPr>
                  <a:grpSpLocks noChangeAspect="1"/>
                </p:cNvGrpSpPr>
                <p:nvPr/>
              </p:nvGrpSpPr>
              <p:grpSpPr bwMode="auto">
                <a:xfrm>
                  <a:off x="447768" y="1958361"/>
                  <a:ext cx="8164377" cy="3923295"/>
                  <a:chOff x="280344" y="1005324"/>
                  <a:chExt cx="8164377" cy="3923295"/>
                </a:xfrm>
              </p:grpSpPr>
              <p:grpSp>
                <p:nvGrpSpPr>
                  <p:cNvPr id="72718" name="Group 98"/>
                  <p:cNvGrpSpPr>
                    <a:grpSpLocks/>
                  </p:cNvGrpSpPr>
                  <p:nvPr/>
                </p:nvGrpSpPr>
                <p:grpSpPr bwMode="auto">
                  <a:xfrm>
                    <a:off x="280344" y="2712633"/>
                    <a:ext cx="8076372" cy="2215986"/>
                    <a:chOff x="280344" y="2712633"/>
                    <a:chExt cx="8076372" cy="2215986"/>
                  </a:xfrm>
                </p:grpSpPr>
                <p:grpSp>
                  <p:nvGrpSpPr>
                    <p:cNvPr id="72808" name="Group 9"/>
                    <p:cNvGrpSpPr>
                      <a:grpSpLocks/>
                    </p:cNvGrpSpPr>
                    <p:nvPr/>
                  </p:nvGrpSpPr>
                  <p:grpSpPr bwMode="auto">
                    <a:xfrm>
                      <a:off x="280344" y="2712633"/>
                      <a:ext cx="274320" cy="1699487"/>
                      <a:chOff x="280344" y="2712633"/>
                      <a:chExt cx="274320" cy="1699487"/>
                    </a:xfrm>
                  </p:grpSpPr>
                  <p:cxnSp>
                    <p:nvCxnSpPr>
                      <p:cNvPr id="7" name="Straight Connector 6"/>
                      <p:cNvCxnSpPr/>
                      <p:nvPr/>
                    </p:nvCxnSpPr>
                    <p:spPr>
                      <a:xfrm rot="10800000" flipH="1">
                        <a:off x="407342" y="2713160"/>
                        <a:ext cx="11113"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H="1">
                        <a:off x="464491" y="2730619"/>
                        <a:ext cx="11113"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a:spLocks/>
                      </p:cNvSpPr>
                      <p:nvPr/>
                    </p:nvSpPr>
                    <p:spPr>
                      <a:xfrm>
                        <a:off x="280344" y="3892427"/>
                        <a:ext cx="274633" cy="5602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09" name="Group 10"/>
                    <p:cNvGrpSpPr>
                      <a:grpSpLocks/>
                    </p:cNvGrpSpPr>
                    <p:nvPr/>
                  </p:nvGrpSpPr>
                  <p:grpSpPr bwMode="auto">
                    <a:xfrm>
                      <a:off x="634983" y="2769783"/>
                      <a:ext cx="274320" cy="1699487"/>
                      <a:chOff x="280344" y="2712633"/>
                      <a:chExt cx="274320" cy="1699487"/>
                    </a:xfrm>
                  </p:grpSpPr>
                  <p:cxnSp>
                    <p:nvCxnSpPr>
                      <p:cNvPr id="12" name="Straight Connector 11"/>
                      <p:cNvCxnSpPr/>
                      <p:nvPr/>
                    </p:nvCxnSpPr>
                    <p:spPr>
                      <a:xfrm rot="10800000" flipH="1">
                        <a:off x="406710" y="2713148"/>
                        <a:ext cx="11112"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H="1">
                        <a:off x="463859" y="2730607"/>
                        <a:ext cx="11112"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a:spLocks/>
                      </p:cNvSpPr>
                      <p:nvPr/>
                    </p:nvSpPr>
                    <p:spPr>
                      <a:xfrm>
                        <a:off x="279712" y="3892415"/>
                        <a:ext cx="274632" cy="5602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10" name="Group 14"/>
                    <p:cNvGrpSpPr>
                      <a:grpSpLocks/>
                    </p:cNvGrpSpPr>
                    <p:nvPr/>
                  </p:nvGrpSpPr>
                  <p:grpSpPr bwMode="auto">
                    <a:xfrm>
                      <a:off x="989622" y="2844910"/>
                      <a:ext cx="274320" cy="1699487"/>
                      <a:chOff x="280344" y="2712633"/>
                      <a:chExt cx="274320" cy="1699487"/>
                    </a:xfrm>
                  </p:grpSpPr>
                  <p:cxnSp>
                    <p:nvCxnSpPr>
                      <p:cNvPr id="16" name="Straight Connector 15"/>
                      <p:cNvCxnSpPr/>
                      <p:nvPr/>
                    </p:nvCxnSpPr>
                    <p:spPr>
                      <a:xfrm rot="10800000" flipH="1">
                        <a:off x="407665" y="2712618"/>
                        <a:ext cx="11112"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H="1">
                        <a:off x="464814" y="2730076"/>
                        <a:ext cx="11112"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a:spLocks/>
                      </p:cNvSpPr>
                      <p:nvPr/>
                    </p:nvSpPr>
                    <p:spPr>
                      <a:xfrm>
                        <a:off x="280667" y="3891884"/>
                        <a:ext cx="274632"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11" name="Group 18"/>
                    <p:cNvGrpSpPr>
                      <a:grpSpLocks/>
                    </p:cNvGrpSpPr>
                    <p:nvPr/>
                  </p:nvGrpSpPr>
                  <p:grpSpPr bwMode="auto">
                    <a:xfrm>
                      <a:off x="1344261" y="2907157"/>
                      <a:ext cx="274320" cy="1699487"/>
                      <a:chOff x="280344" y="2712633"/>
                      <a:chExt cx="274320" cy="1699487"/>
                    </a:xfrm>
                  </p:grpSpPr>
                  <p:cxnSp>
                    <p:nvCxnSpPr>
                      <p:cNvPr id="20" name="Straight Connector 19"/>
                      <p:cNvCxnSpPr/>
                      <p:nvPr/>
                    </p:nvCxnSpPr>
                    <p:spPr>
                      <a:xfrm rot="10800000" flipH="1">
                        <a:off x="407032" y="2753536"/>
                        <a:ext cx="11113" cy="11475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H="1">
                        <a:off x="464181" y="2770996"/>
                        <a:ext cx="11113" cy="11491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a:spLocks/>
                      </p:cNvSpPr>
                      <p:nvPr/>
                    </p:nvSpPr>
                    <p:spPr>
                      <a:xfrm>
                        <a:off x="280034" y="3893123"/>
                        <a:ext cx="274633" cy="519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12" name="Group 22"/>
                    <p:cNvGrpSpPr>
                      <a:grpSpLocks/>
                    </p:cNvGrpSpPr>
                    <p:nvPr/>
                  </p:nvGrpSpPr>
                  <p:grpSpPr bwMode="auto">
                    <a:xfrm>
                      <a:off x="1698900" y="2879252"/>
                      <a:ext cx="274320" cy="1699487"/>
                      <a:chOff x="280344" y="2712633"/>
                      <a:chExt cx="274320" cy="1699487"/>
                    </a:xfrm>
                  </p:grpSpPr>
                  <p:cxnSp>
                    <p:nvCxnSpPr>
                      <p:cNvPr id="24" name="Straight Connector 23"/>
                      <p:cNvCxnSpPr/>
                      <p:nvPr/>
                    </p:nvCxnSpPr>
                    <p:spPr>
                      <a:xfrm rot="10800000" flipH="1">
                        <a:off x="406400" y="2713194"/>
                        <a:ext cx="12700" cy="1228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H="1">
                        <a:off x="463549" y="2730652"/>
                        <a:ext cx="12700" cy="1228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a:spLocks/>
                      </p:cNvSpPr>
                      <p:nvPr/>
                    </p:nvSpPr>
                    <p:spPr>
                      <a:xfrm>
                        <a:off x="280989" y="3932139"/>
                        <a:ext cx="273045"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13" name="Group 26"/>
                    <p:cNvGrpSpPr>
                      <a:grpSpLocks/>
                    </p:cNvGrpSpPr>
                    <p:nvPr/>
                  </p:nvGrpSpPr>
                  <p:grpSpPr bwMode="auto">
                    <a:xfrm>
                      <a:off x="2053539" y="2877105"/>
                      <a:ext cx="274320" cy="1699487"/>
                      <a:chOff x="280344" y="2712633"/>
                      <a:chExt cx="274320" cy="1699487"/>
                    </a:xfrm>
                  </p:grpSpPr>
                  <p:cxnSp>
                    <p:nvCxnSpPr>
                      <p:cNvPr id="28" name="Straight Connector 27"/>
                      <p:cNvCxnSpPr/>
                      <p:nvPr/>
                    </p:nvCxnSpPr>
                    <p:spPr>
                      <a:xfrm rot="10800000" flipH="1">
                        <a:off x="407355" y="2753433"/>
                        <a:ext cx="11112" cy="11475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H="1">
                        <a:off x="464504" y="2770892"/>
                        <a:ext cx="11112" cy="11491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a:spLocks/>
                      </p:cNvSpPr>
                      <p:nvPr/>
                    </p:nvSpPr>
                    <p:spPr>
                      <a:xfrm>
                        <a:off x="280357" y="3893020"/>
                        <a:ext cx="274632" cy="5190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14" name="Group 30"/>
                    <p:cNvGrpSpPr>
                      <a:grpSpLocks/>
                    </p:cNvGrpSpPr>
                    <p:nvPr/>
                  </p:nvGrpSpPr>
                  <p:grpSpPr bwMode="auto">
                    <a:xfrm>
                      <a:off x="2408178" y="2810565"/>
                      <a:ext cx="274320" cy="1699487"/>
                      <a:chOff x="280344" y="2712633"/>
                      <a:chExt cx="274320" cy="1699487"/>
                    </a:xfrm>
                  </p:grpSpPr>
                  <p:cxnSp>
                    <p:nvCxnSpPr>
                      <p:cNvPr id="32" name="Straight Connector 31"/>
                      <p:cNvCxnSpPr/>
                      <p:nvPr/>
                    </p:nvCxnSpPr>
                    <p:spPr>
                      <a:xfrm rot="10800000" flipH="1">
                        <a:off x="406722" y="2753313"/>
                        <a:ext cx="12700" cy="11475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H="1">
                        <a:off x="463871" y="2770771"/>
                        <a:ext cx="12700" cy="11491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a:spLocks/>
                      </p:cNvSpPr>
                      <p:nvPr/>
                    </p:nvSpPr>
                    <p:spPr>
                      <a:xfrm>
                        <a:off x="317823" y="3892899"/>
                        <a:ext cx="236534" cy="5190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15" name="Group 34"/>
                    <p:cNvGrpSpPr>
                      <a:grpSpLocks/>
                    </p:cNvGrpSpPr>
                    <p:nvPr/>
                  </p:nvGrpSpPr>
                  <p:grpSpPr bwMode="auto">
                    <a:xfrm>
                      <a:off x="2762817" y="2782661"/>
                      <a:ext cx="274320" cy="1699487"/>
                      <a:chOff x="280344" y="2712633"/>
                      <a:chExt cx="274320" cy="1699487"/>
                    </a:xfrm>
                  </p:grpSpPr>
                  <p:cxnSp>
                    <p:nvCxnSpPr>
                      <p:cNvPr id="36" name="Straight Connector 35"/>
                      <p:cNvCxnSpPr/>
                      <p:nvPr/>
                    </p:nvCxnSpPr>
                    <p:spPr>
                      <a:xfrm rot="10800000" flipH="1">
                        <a:off x="407678" y="2712967"/>
                        <a:ext cx="11113"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H="1">
                        <a:off x="464827" y="2730426"/>
                        <a:ext cx="11113"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a:spLocks/>
                      </p:cNvSpPr>
                      <p:nvPr/>
                    </p:nvSpPr>
                    <p:spPr>
                      <a:xfrm>
                        <a:off x="280680" y="3892234"/>
                        <a:ext cx="274633"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16" name="Group 38"/>
                    <p:cNvGrpSpPr>
                      <a:grpSpLocks/>
                    </p:cNvGrpSpPr>
                    <p:nvPr/>
                  </p:nvGrpSpPr>
                  <p:grpSpPr bwMode="auto">
                    <a:xfrm>
                      <a:off x="3117456" y="2806272"/>
                      <a:ext cx="274320" cy="1699487"/>
                      <a:chOff x="280344" y="2712633"/>
                      <a:chExt cx="274320" cy="1699487"/>
                    </a:xfrm>
                  </p:grpSpPr>
                  <p:cxnSp>
                    <p:nvCxnSpPr>
                      <p:cNvPr id="40" name="Straight Connector 39"/>
                      <p:cNvCxnSpPr/>
                      <p:nvPr/>
                    </p:nvCxnSpPr>
                    <p:spPr>
                      <a:xfrm rot="10800000" flipH="1">
                        <a:off x="407046" y="2713164"/>
                        <a:ext cx="11112"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flipH="1">
                        <a:off x="464195" y="2730622"/>
                        <a:ext cx="11112" cy="11903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a:spLocks/>
                      </p:cNvSpPr>
                      <p:nvPr/>
                    </p:nvSpPr>
                    <p:spPr>
                      <a:xfrm>
                        <a:off x="280048" y="3892430"/>
                        <a:ext cx="274632" cy="5602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17" name="Group 42"/>
                    <p:cNvGrpSpPr>
                      <a:grpSpLocks/>
                    </p:cNvGrpSpPr>
                    <p:nvPr/>
                  </p:nvGrpSpPr>
                  <p:grpSpPr bwMode="auto">
                    <a:xfrm>
                      <a:off x="4181373" y="3229132"/>
                      <a:ext cx="274320" cy="1699487"/>
                      <a:chOff x="280344" y="2712633"/>
                      <a:chExt cx="274320" cy="1699487"/>
                    </a:xfrm>
                  </p:grpSpPr>
                  <p:cxnSp>
                    <p:nvCxnSpPr>
                      <p:cNvPr id="44" name="Straight Connector 43"/>
                      <p:cNvCxnSpPr/>
                      <p:nvPr/>
                    </p:nvCxnSpPr>
                    <p:spPr>
                      <a:xfrm rot="10800000" flipH="1">
                        <a:off x="406736" y="2712491"/>
                        <a:ext cx="12700"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H="1">
                        <a:off x="463885" y="2729949"/>
                        <a:ext cx="12700"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a:spLocks/>
                      </p:cNvSpPr>
                      <p:nvPr/>
                    </p:nvSpPr>
                    <p:spPr>
                      <a:xfrm>
                        <a:off x="321012" y="3891757"/>
                        <a:ext cx="233358"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18" name="Group 46"/>
                    <p:cNvGrpSpPr>
                      <a:grpSpLocks/>
                    </p:cNvGrpSpPr>
                    <p:nvPr/>
                  </p:nvGrpSpPr>
                  <p:grpSpPr bwMode="auto">
                    <a:xfrm>
                      <a:off x="5599929" y="2930768"/>
                      <a:ext cx="274320" cy="1699487"/>
                      <a:chOff x="280344" y="2712633"/>
                      <a:chExt cx="274320" cy="1699487"/>
                    </a:xfrm>
                  </p:grpSpPr>
                  <p:cxnSp>
                    <p:nvCxnSpPr>
                      <p:cNvPr id="48" name="Straight Connector 47"/>
                      <p:cNvCxnSpPr/>
                      <p:nvPr/>
                    </p:nvCxnSpPr>
                    <p:spPr>
                      <a:xfrm rot="10800000" flipH="1">
                        <a:off x="407381" y="2712467"/>
                        <a:ext cx="11112"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flipH="1">
                        <a:off x="464530" y="2729925"/>
                        <a:ext cx="11112"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p:cNvSpPr>
                        <a:spLocks/>
                      </p:cNvSpPr>
                      <p:nvPr/>
                    </p:nvSpPr>
                    <p:spPr>
                      <a:xfrm>
                        <a:off x="280383" y="3891733"/>
                        <a:ext cx="274632"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19" name="Group 50"/>
                    <p:cNvGrpSpPr>
                      <a:grpSpLocks/>
                    </p:cNvGrpSpPr>
                    <p:nvPr/>
                  </p:nvGrpSpPr>
                  <p:grpSpPr bwMode="auto">
                    <a:xfrm>
                      <a:off x="7145036" y="2980137"/>
                      <a:ext cx="69016" cy="1206484"/>
                      <a:chOff x="406895" y="2712633"/>
                      <a:chExt cx="69016" cy="1206484"/>
                    </a:xfrm>
                  </p:grpSpPr>
                  <p:cxnSp>
                    <p:nvCxnSpPr>
                      <p:cNvPr id="52" name="Straight Connector 51"/>
                      <p:cNvCxnSpPr/>
                      <p:nvPr/>
                    </p:nvCxnSpPr>
                    <p:spPr>
                      <a:xfrm rot="10800000" flipH="1">
                        <a:off x="438188" y="2753566"/>
                        <a:ext cx="0"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flipH="1">
                        <a:off x="465175" y="2771026"/>
                        <a:ext cx="11112"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820" name="Group 54"/>
                    <p:cNvGrpSpPr>
                      <a:grpSpLocks/>
                    </p:cNvGrpSpPr>
                    <p:nvPr/>
                  </p:nvGrpSpPr>
                  <p:grpSpPr bwMode="auto">
                    <a:xfrm>
                      <a:off x="3472095" y="2958672"/>
                      <a:ext cx="274320" cy="1699487"/>
                      <a:chOff x="280344" y="2712633"/>
                      <a:chExt cx="274320" cy="1699487"/>
                    </a:xfrm>
                  </p:grpSpPr>
                  <p:cxnSp>
                    <p:nvCxnSpPr>
                      <p:cNvPr id="56" name="Straight Connector 55"/>
                      <p:cNvCxnSpPr/>
                      <p:nvPr/>
                    </p:nvCxnSpPr>
                    <p:spPr>
                      <a:xfrm rot="10800000" flipH="1">
                        <a:off x="447687" y="2713133"/>
                        <a:ext cx="11113"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flipH="1">
                        <a:off x="504836" y="2730591"/>
                        <a:ext cx="11113"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a:spLocks/>
                      </p:cNvSpPr>
                      <p:nvPr/>
                    </p:nvSpPr>
                    <p:spPr>
                      <a:xfrm>
                        <a:off x="281003" y="3892399"/>
                        <a:ext cx="314319" cy="5602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21" name="Group 58"/>
                    <p:cNvGrpSpPr>
                      <a:grpSpLocks/>
                    </p:cNvGrpSpPr>
                    <p:nvPr/>
                  </p:nvGrpSpPr>
                  <p:grpSpPr bwMode="auto">
                    <a:xfrm>
                      <a:off x="4890651" y="3033799"/>
                      <a:ext cx="274320" cy="1699487"/>
                      <a:chOff x="280344" y="2712633"/>
                      <a:chExt cx="274320" cy="1699487"/>
                    </a:xfrm>
                  </p:grpSpPr>
                  <p:cxnSp>
                    <p:nvCxnSpPr>
                      <p:cNvPr id="60" name="Straight Connector 59"/>
                      <p:cNvCxnSpPr/>
                      <p:nvPr/>
                    </p:nvCxnSpPr>
                    <p:spPr>
                      <a:xfrm rot="10800000" flipH="1">
                        <a:off x="407058" y="2712602"/>
                        <a:ext cx="11113"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flipH="1">
                        <a:off x="464207" y="2730061"/>
                        <a:ext cx="11113"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a:spLocks/>
                      </p:cNvSpPr>
                      <p:nvPr/>
                    </p:nvSpPr>
                    <p:spPr>
                      <a:xfrm>
                        <a:off x="280060" y="3891869"/>
                        <a:ext cx="274633"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22" name="Group 62"/>
                    <p:cNvGrpSpPr>
                      <a:grpSpLocks/>
                    </p:cNvGrpSpPr>
                    <p:nvPr/>
                  </p:nvGrpSpPr>
                  <p:grpSpPr bwMode="auto">
                    <a:xfrm>
                      <a:off x="6435758" y="3108926"/>
                      <a:ext cx="69016" cy="1206484"/>
                      <a:chOff x="406895" y="2712633"/>
                      <a:chExt cx="69016" cy="1206484"/>
                    </a:xfrm>
                  </p:grpSpPr>
                  <p:cxnSp>
                    <p:nvCxnSpPr>
                      <p:cNvPr id="64" name="Straight Connector 63"/>
                      <p:cNvCxnSpPr/>
                      <p:nvPr/>
                    </p:nvCxnSpPr>
                    <p:spPr>
                      <a:xfrm rot="10800000" flipH="1">
                        <a:off x="409291" y="2753338"/>
                        <a:ext cx="9525" cy="11506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flipH="1">
                        <a:off x="464852" y="2770797"/>
                        <a:ext cx="11113" cy="11491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823" name="Group 66"/>
                    <p:cNvGrpSpPr>
                      <a:grpSpLocks/>
                    </p:cNvGrpSpPr>
                    <p:nvPr/>
                  </p:nvGrpSpPr>
                  <p:grpSpPr bwMode="auto">
                    <a:xfrm>
                      <a:off x="7727763" y="2926473"/>
                      <a:ext cx="274320" cy="1699487"/>
                      <a:chOff x="280344" y="2712633"/>
                      <a:chExt cx="274320" cy="1699487"/>
                    </a:xfrm>
                  </p:grpSpPr>
                  <p:cxnSp>
                    <p:nvCxnSpPr>
                      <p:cNvPr id="68" name="Straight Connector 67"/>
                      <p:cNvCxnSpPr/>
                      <p:nvPr/>
                    </p:nvCxnSpPr>
                    <p:spPr>
                      <a:xfrm rot="10800000" flipH="1">
                        <a:off x="448036" y="2753267"/>
                        <a:ext cx="11112" cy="11475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H="1">
                        <a:off x="505185" y="2770726"/>
                        <a:ext cx="11112" cy="11491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a:spLocks/>
                      </p:cNvSpPr>
                      <p:nvPr/>
                    </p:nvSpPr>
                    <p:spPr>
                      <a:xfrm>
                        <a:off x="321038" y="3892853"/>
                        <a:ext cx="274632" cy="519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24" name="Group 70"/>
                    <p:cNvGrpSpPr>
                      <a:grpSpLocks/>
                    </p:cNvGrpSpPr>
                    <p:nvPr/>
                  </p:nvGrpSpPr>
                  <p:grpSpPr bwMode="auto">
                    <a:xfrm>
                      <a:off x="4536012" y="3162589"/>
                      <a:ext cx="274320" cy="1699487"/>
                      <a:chOff x="280344" y="2712633"/>
                      <a:chExt cx="274320" cy="1699487"/>
                    </a:xfrm>
                  </p:grpSpPr>
                  <p:cxnSp>
                    <p:nvCxnSpPr>
                      <p:cNvPr id="72" name="Straight Connector 71"/>
                      <p:cNvCxnSpPr/>
                      <p:nvPr/>
                    </p:nvCxnSpPr>
                    <p:spPr>
                      <a:xfrm rot="10800000" flipH="1">
                        <a:off x="407691" y="2712373"/>
                        <a:ext cx="11112"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H="1">
                        <a:off x="464840" y="2729831"/>
                        <a:ext cx="11112"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p:cNvSpPr>
                        <a:spLocks/>
                      </p:cNvSpPr>
                      <p:nvPr/>
                    </p:nvSpPr>
                    <p:spPr>
                      <a:xfrm>
                        <a:off x="280693" y="3891639"/>
                        <a:ext cx="274632"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25" name="Group 74"/>
                    <p:cNvGrpSpPr>
                      <a:grpSpLocks/>
                    </p:cNvGrpSpPr>
                    <p:nvPr/>
                  </p:nvGrpSpPr>
                  <p:grpSpPr bwMode="auto">
                    <a:xfrm>
                      <a:off x="6081119" y="3057410"/>
                      <a:ext cx="69016" cy="1206484"/>
                      <a:chOff x="406895" y="2712633"/>
                      <a:chExt cx="69016" cy="1206484"/>
                    </a:xfrm>
                  </p:grpSpPr>
                  <p:cxnSp>
                    <p:nvCxnSpPr>
                      <p:cNvPr id="76" name="Straight Connector 75"/>
                      <p:cNvCxnSpPr/>
                      <p:nvPr/>
                    </p:nvCxnSpPr>
                    <p:spPr>
                      <a:xfrm rot="10800000" flipH="1">
                        <a:off x="406748" y="2712799"/>
                        <a:ext cx="12700"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flipH="1">
                        <a:off x="463897" y="2730257"/>
                        <a:ext cx="12700"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826" name="Group 78"/>
                    <p:cNvGrpSpPr>
                      <a:grpSpLocks/>
                    </p:cNvGrpSpPr>
                    <p:nvPr/>
                  </p:nvGrpSpPr>
                  <p:grpSpPr bwMode="auto">
                    <a:xfrm>
                      <a:off x="7373124" y="2939352"/>
                      <a:ext cx="274320" cy="1699487"/>
                      <a:chOff x="280344" y="2712633"/>
                      <a:chExt cx="274320" cy="1699487"/>
                    </a:xfrm>
                  </p:grpSpPr>
                  <p:cxnSp>
                    <p:nvCxnSpPr>
                      <p:cNvPr id="80" name="Straight Connector 79"/>
                      <p:cNvCxnSpPr/>
                      <p:nvPr/>
                    </p:nvCxnSpPr>
                    <p:spPr>
                      <a:xfrm rot="10800000" flipH="1">
                        <a:off x="407393" y="2713407"/>
                        <a:ext cx="11113" cy="11872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flipH="1">
                        <a:off x="464542" y="2730865"/>
                        <a:ext cx="11113"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p:cNvSpPr>
                        <a:spLocks/>
                      </p:cNvSpPr>
                      <p:nvPr/>
                    </p:nvSpPr>
                    <p:spPr>
                      <a:xfrm>
                        <a:off x="280395" y="3892673"/>
                        <a:ext cx="274633" cy="519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27" name="Group 82"/>
                    <p:cNvGrpSpPr>
                      <a:grpSpLocks/>
                    </p:cNvGrpSpPr>
                    <p:nvPr/>
                  </p:nvGrpSpPr>
                  <p:grpSpPr bwMode="auto">
                    <a:xfrm>
                      <a:off x="3826734" y="3111072"/>
                      <a:ext cx="274320" cy="1699487"/>
                      <a:chOff x="280344" y="2712633"/>
                      <a:chExt cx="274320" cy="1699487"/>
                    </a:xfrm>
                  </p:grpSpPr>
                  <p:cxnSp>
                    <p:nvCxnSpPr>
                      <p:cNvPr id="84" name="Straight Connector 83"/>
                      <p:cNvCxnSpPr/>
                      <p:nvPr/>
                    </p:nvCxnSpPr>
                    <p:spPr>
                      <a:xfrm rot="10800000" flipH="1">
                        <a:off x="407368" y="2713101"/>
                        <a:ext cx="11113"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H="1">
                        <a:off x="464517" y="2730559"/>
                        <a:ext cx="11113"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a:spLocks/>
                      </p:cNvSpPr>
                      <p:nvPr/>
                    </p:nvSpPr>
                    <p:spPr>
                      <a:xfrm>
                        <a:off x="280370" y="3892367"/>
                        <a:ext cx="274633" cy="5602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28" name="Group 86"/>
                    <p:cNvGrpSpPr>
                      <a:grpSpLocks/>
                    </p:cNvGrpSpPr>
                    <p:nvPr/>
                  </p:nvGrpSpPr>
                  <p:grpSpPr bwMode="auto">
                    <a:xfrm>
                      <a:off x="5245290" y="3005893"/>
                      <a:ext cx="274320" cy="1699487"/>
                      <a:chOff x="280344" y="2712633"/>
                      <a:chExt cx="274320" cy="1699487"/>
                    </a:xfrm>
                  </p:grpSpPr>
                  <p:cxnSp>
                    <p:nvCxnSpPr>
                      <p:cNvPr id="88" name="Straight Connector 87"/>
                      <p:cNvCxnSpPr/>
                      <p:nvPr/>
                    </p:nvCxnSpPr>
                    <p:spPr>
                      <a:xfrm rot="10800000" flipH="1">
                        <a:off x="447700" y="2753206"/>
                        <a:ext cx="11112" cy="11475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flipH="1">
                        <a:off x="504849" y="2770665"/>
                        <a:ext cx="11112" cy="11491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p:cNvSpPr>
                        <a:spLocks/>
                      </p:cNvSpPr>
                      <p:nvPr/>
                    </p:nvSpPr>
                    <p:spPr>
                      <a:xfrm>
                        <a:off x="281015" y="3892792"/>
                        <a:ext cx="314319" cy="519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829" name="Group 90"/>
                    <p:cNvGrpSpPr>
                      <a:grpSpLocks/>
                    </p:cNvGrpSpPr>
                    <p:nvPr/>
                  </p:nvGrpSpPr>
                  <p:grpSpPr bwMode="auto">
                    <a:xfrm>
                      <a:off x="6790397" y="3081020"/>
                      <a:ext cx="69016" cy="1206484"/>
                      <a:chOff x="406895" y="2712633"/>
                      <a:chExt cx="69016" cy="1206484"/>
                    </a:xfrm>
                  </p:grpSpPr>
                  <p:cxnSp>
                    <p:nvCxnSpPr>
                      <p:cNvPr id="92" name="Straight Connector 91"/>
                      <p:cNvCxnSpPr/>
                      <p:nvPr/>
                    </p:nvCxnSpPr>
                    <p:spPr>
                      <a:xfrm rot="10800000" flipH="1">
                        <a:off x="407071" y="2712996"/>
                        <a:ext cx="12700"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flipH="1">
                        <a:off x="503907" y="2730455"/>
                        <a:ext cx="12700"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830" name="Group 94"/>
                    <p:cNvGrpSpPr>
                      <a:grpSpLocks/>
                    </p:cNvGrpSpPr>
                    <p:nvPr/>
                  </p:nvGrpSpPr>
                  <p:grpSpPr bwMode="auto">
                    <a:xfrm>
                      <a:off x="8082396" y="2924325"/>
                      <a:ext cx="274320" cy="1699487"/>
                      <a:chOff x="280344" y="2712633"/>
                      <a:chExt cx="274320" cy="1699487"/>
                    </a:xfrm>
                  </p:grpSpPr>
                  <p:cxnSp>
                    <p:nvCxnSpPr>
                      <p:cNvPr id="96" name="Straight Connector 95"/>
                      <p:cNvCxnSpPr/>
                      <p:nvPr/>
                    </p:nvCxnSpPr>
                    <p:spPr>
                      <a:xfrm rot="10800000" flipH="1">
                        <a:off x="407723" y="2712562"/>
                        <a:ext cx="11112"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0800000" flipH="1">
                        <a:off x="464872" y="2730020"/>
                        <a:ext cx="11112"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p:cNvSpPr>
                        <a:spLocks/>
                      </p:cNvSpPr>
                      <p:nvPr/>
                    </p:nvSpPr>
                    <p:spPr>
                      <a:xfrm>
                        <a:off x="280725" y="3891828"/>
                        <a:ext cx="274632"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grpSp>
                <p:nvGrpSpPr>
                  <p:cNvPr id="72719" name="Group 308"/>
                  <p:cNvGrpSpPr>
                    <a:grpSpLocks/>
                  </p:cNvGrpSpPr>
                  <p:nvPr/>
                </p:nvGrpSpPr>
                <p:grpSpPr bwMode="auto">
                  <a:xfrm>
                    <a:off x="368349" y="1005324"/>
                    <a:ext cx="8076372" cy="2178881"/>
                    <a:chOff x="368349" y="1005324"/>
                    <a:chExt cx="8076372" cy="2178881"/>
                  </a:xfrm>
                </p:grpSpPr>
                <p:grpSp>
                  <p:nvGrpSpPr>
                    <p:cNvPr id="72720" name="Group 285"/>
                    <p:cNvGrpSpPr>
                      <a:grpSpLocks/>
                    </p:cNvGrpSpPr>
                    <p:nvPr/>
                  </p:nvGrpSpPr>
                  <p:grpSpPr bwMode="auto">
                    <a:xfrm>
                      <a:off x="368349" y="1005324"/>
                      <a:ext cx="274320" cy="1662382"/>
                      <a:chOff x="368349" y="1005324"/>
                      <a:chExt cx="274320" cy="1662382"/>
                    </a:xfrm>
                  </p:grpSpPr>
                  <p:cxnSp>
                    <p:nvCxnSpPr>
                      <p:cNvPr id="283" name="Straight Connector 6"/>
                      <p:cNvCxnSpPr/>
                      <p:nvPr/>
                    </p:nvCxnSpPr>
                    <p:spPr>
                      <a:xfrm rot="10800000" flipH="1">
                        <a:off x="494654" y="1460884"/>
                        <a:ext cx="11112" cy="12300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8"/>
                      <p:cNvCxnSpPr/>
                      <p:nvPr/>
                    </p:nvCxnSpPr>
                    <p:spPr>
                      <a:xfrm rot="10800000" flipH="1">
                        <a:off x="551803" y="1479930"/>
                        <a:ext cx="11112" cy="12284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Oval 3"/>
                      <p:cNvSpPr>
                        <a:spLocks/>
                      </p:cNvSpPr>
                      <p:nvPr/>
                    </p:nvSpPr>
                    <p:spPr>
                      <a:xfrm>
                        <a:off x="367656" y="1005366"/>
                        <a:ext cx="274632"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21" name="Group 286"/>
                    <p:cNvGrpSpPr>
                      <a:grpSpLocks/>
                    </p:cNvGrpSpPr>
                    <p:nvPr/>
                  </p:nvGrpSpPr>
                  <p:grpSpPr bwMode="auto">
                    <a:xfrm>
                      <a:off x="722988" y="1062474"/>
                      <a:ext cx="274320" cy="1662382"/>
                      <a:chOff x="722988" y="1062474"/>
                      <a:chExt cx="274320" cy="1662382"/>
                    </a:xfrm>
                  </p:grpSpPr>
                  <p:cxnSp>
                    <p:nvCxnSpPr>
                      <p:cNvPr id="280" name="Straight Connector 11"/>
                      <p:cNvCxnSpPr/>
                      <p:nvPr/>
                    </p:nvCxnSpPr>
                    <p:spPr>
                      <a:xfrm rot="10800000" flipH="1">
                        <a:off x="808973" y="1518022"/>
                        <a:ext cx="11112" cy="12300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12"/>
                      <p:cNvCxnSpPr/>
                      <p:nvPr/>
                    </p:nvCxnSpPr>
                    <p:spPr>
                      <a:xfrm rot="10800000" flipH="1">
                        <a:off x="866122" y="1537068"/>
                        <a:ext cx="11112" cy="12284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Oval 13"/>
                      <p:cNvSpPr>
                        <a:spLocks/>
                      </p:cNvSpPr>
                      <p:nvPr/>
                    </p:nvSpPr>
                    <p:spPr>
                      <a:xfrm>
                        <a:off x="681976" y="1062504"/>
                        <a:ext cx="274632"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22" name="Group 287"/>
                    <p:cNvGrpSpPr>
                      <a:grpSpLocks/>
                    </p:cNvGrpSpPr>
                    <p:nvPr/>
                  </p:nvGrpSpPr>
                  <p:grpSpPr bwMode="auto">
                    <a:xfrm>
                      <a:off x="1077627" y="1137601"/>
                      <a:ext cx="274320" cy="1662382"/>
                      <a:chOff x="1077627" y="1137601"/>
                      <a:chExt cx="274320" cy="1662382"/>
                    </a:xfrm>
                  </p:grpSpPr>
                  <p:cxnSp>
                    <p:nvCxnSpPr>
                      <p:cNvPr id="277" name="Straight Connector 15"/>
                      <p:cNvCxnSpPr/>
                      <p:nvPr/>
                    </p:nvCxnSpPr>
                    <p:spPr>
                      <a:xfrm rot="10800000" flipH="1">
                        <a:off x="1204254" y="1592618"/>
                        <a:ext cx="11113" cy="11903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16"/>
                      <p:cNvCxnSpPr/>
                      <p:nvPr/>
                    </p:nvCxnSpPr>
                    <p:spPr>
                      <a:xfrm rot="10800000" flipH="1">
                        <a:off x="1261403" y="1611664"/>
                        <a:ext cx="11113"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Oval 17"/>
                      <p:cNvSpPr>
                        <a:spLocks/>
                      </p:cNvSpPr>
                      <p:nvPr/>
                    </p:nvSpPr>
                    <p:spPr>
                      <a:xfrm>
                        <a:off x="1077256" y="1137101"/>
                        <a:ext cx="274633"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23" name="Group 288"/>
                    <p:cNvGrpSpPr>
                      <a:grpSpLocks/>
                    </p:cNvGrpSpPr>
                    <p:nvPr/>
                  </p:nvGrpSpPr>
                  <p:grpSpPr bwMode="auto">
                    <a:xfrm>
                      <a:off x="1432266" y="1199848"/>
                      <a:ext cx="274320" cy="1662382"/>
                      <a:chOff x="1432266" y="1199848"/>
                      <a:chExt cx="274320" cy="1662382"/>
                    </a:xfrm>
                  </p:grpSpPr>
                  <p:cxnSp>
                    <p:nvCxnSpPr>
                      <p:cNvPr id="274" name="Straight Connector 19"/>
                      <p:cNvCxnSpPr/>
                      <p:nvPr/>
                    </p:nvCxnSpPr>
                    <p:spPr>
                      <a:xfrm rot="10800000" flipH="1">
                        <a:off x="1518573" y="1656105"/>
                        <a:ext cx="11113"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0"/>
                      <p:cNvCxnSpPr/>
                      <p:nvPr/>
                    </p:nvCxnSpPr>
                    <p:spPr>
                      <a:xfrm rot="10800000" flipH="1">
                        <a:off x="1575722" y="1673564"/>
                        <a:ext cx="50799"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Oval 21"/>
                      <p:cNvSpPr>
                        <a:spLocks/>
                      </p:cNvSpPr>
                      <p:nvPr/>
                    </p:nvSpPr>
                    <p:spPr>
                      <a:xfrm>
                        <a:off x="1391576" y="1200588"/>
                        <a:ext cx="314319" cy="5190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24" name="Group 289"/>
                    <p:cNvGrpSpPr>
                      <a:grpSpLocks/>
                    </p:cNvGrpSpPr>
                    <p:nvPr/>
                  </p:nvGrpSpPr>
                  <p:grpSpPr bwMode="auto">
                    <a:xfrm>
                      <a:off x="1786905" y="1171943"/>
                      <a:ext cx="274320" cy="1662382"/>
                      <a:chOff x="1786905" y="1171943"/>
                      <a:chExt cx="274320" cy="1662382"/>
                    </a:xfrm>
                  </p:grpSpPr>
                  <p:cxnSp>
                    <p:nvCxnSpPr>
                      <p:cNvPr id="271" name="Straight Connector 23"/>
                      <p:cNvCxnSpPr/>
                      <p:nvPr/>
                    </p:nvCxnSpPr>
                    <p:spPr>
                      <a:xfrm rot="10800000" flipH="1">
                        <a:off x="1912267" y="1627536"/>
                        <a:ext cx="12700" cy="1230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4"/>
                      <p:cNvCxnSpPr/>
                      <p:nvPr/>
                    </p:nvCxnSpPr>
                    <p:spPr>
                      <a:xfrm rot="10800000" flipH="1">
                        <a:off x="1947191" y="1646582"/>
                        <a:ext cx="0" cy="12284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3" name="Oval 25"/>
                      <p:cNvSpPr>
                        <a:spLocks/>
                      </p:cNvSpPr>
                      <p:nvPr/>
                    </p:nvSpPr>
                    <p:spPr>
                      <a:xfrm>
                        <a:off x="1786857" y="1172019"/>
                        <a:ext cx="233358"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25" name="Group 290"/>
                    <p:cNvGrpSpPr>
                      <a:grpSpLocks/>
                    </p:cNvGrpSpPr>
                    <p:nvPr/>
                  </p:nvGrpSpPr>
                  <p:grpSpPr bwMode="auto">
                    <a:xfrm>
                      <a:off x="2141544" y="1169796"/>
                      <a:ext cx="274320" cy="1662382"/>
                      <a:chOff x="2141544" y="1169796"/>
                      <a:chExt cx="274320" cy="1662382"/>
                    </a:xfrm>
                  </p:grpSpPr>
                  <p:cxnSp>
                    <p:nvCxnSpPr>
                      <p:cNvPr id="268" name="Straight Connector 267"/>
                      <p:cNvCxnSpPr/>
                      <p:nvPr/>
                    </p:nvCxnSpPr>
                    <p:spPr>
                      <a:xfrm rot="10800000" flipH="1">
                        <a:off x="2267861" y="1625950"/>
                        <a:ext cx="11113"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rot="10800000" flipH="1">
                        <a:off x="2325010" y="1643408"/>
                        <a:ext cx="11113"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Oval 269"/>
                      <p:cNvSpPr>
                        <a:spLocks/>
                      </p:cNvSpPr>
                      <p:nvPr/>
                    </p:nvSpPr>
                    <p:spPr>
                      <a:xfrm>
                        <a:off x="2140863" y="1170432"/>
                        <a:ext cx="274633" cy="519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26" name="Group 291"/>
                    <p:cNvGrpSpPr>
                      <a:grpSpLocks/>
                    </p:cNvGrpSpPr>
                    <p:nvPr/>
                  </p:nvGrpSpPr>
                  <p:grpSpPr bwMode="auto">
                    <a:xfrm>
                      <a:off x="2496183" y="1103256"/>
                      <a:ext cx="274320" cy="1662382"/>
                      <a:chOff x="2496183" y="1103256"/>
                      <a:chExt cx="274320" cy="1662382"/>
                    </a:xfrm>
                  </p:grpSpPr>
                  <p:cxnSp>
                    <p:nvCxnSpPr>
                      <p:cNvPr id="265" name="Straight Connector 264"/>
                      <p:cNvCxnSpPr/>
                      <p:nvPr/>
                    </p:nvCxnSpPr>
                    <p:spPr>
                      <a:xfrm rot="10800000" flipH="1">
                        <a:off x="2621868" y="1559289"/>
                        <a:ext cx="12700"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10800000" flipH="1">
                        <a:off x="2679017" y="1576747"/>
                        <a:ext cx="12700"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Oval 266"/>
                      <p:cNvSpPr>
                        <a:spLocks/>
                      </p:cNvSpPr>
                      <p:nvPr/>
                    </p:nvSpPr>
                    <p:spPr>
                      <a:xfrm>
                        <a:off x="2496457" y="1103771"/>
                        <a:ext cx="233359" cy="51900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27" name="Group 292"/>
                    <p:cNvGrpSpPr>
                      <a:grpSpLocks/>
                    </p:cNvGrpSpPr>
                    <p:nvPr/>
                  </p:nvGrpSpPr>
                  <p:grpSpPr bwMode="auto">
                    <a:xfrm>
                      <a:off x="2850822" y="1075352"/>
                      <a:ext cx="274320" cy="1662382"/>
                      <a:chOff x="2850822" y="1075352"/>
                      <a:chExt cx="274320" cy="1662382"/>
                    </a:xfrm>
                  </p:grpSpPr>
                  <p:cxnSp>
                    <p:nvCxnSpPr>
                      <p:cNvPr id="262" name="Straight Connector 261"/>
                      <p:cNvCxnSpPr/>
                      <p:nvPr/>
                    </p:nvCxnSpPr>
                    <p:spPr>
                      <a:xfrm rot="10800000" flipH="1">
                        <a:off x="2977463" y="1530719"/>
                        <a:ext cx="11112" cy="12300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10800000" flipH="1">
                        <a:off x="3034612" y="1549765"/>
                        <a:ext cx="11112" cy="12284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Oval 263"/>
                      <p:cNvSpPr>
                        <a:spLocks/>
                      </p:cNvSpPr>
                      <p:nvPr/>
                    </p:nvSpPr>
                    <p:spPr>
                      <a:xfrm>
                        <a:off x="2850465" y="1075201"/>
                        <a:ext cx="274632"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28" name="Group 293"/>
                    <p:cNvGrpSpPr>
                      <a:grpSpLocks/>
                    </p:cNvGrpSpPr>
                    <p:nvPr/>
                  </p:nvGrpSpPr>
                  <p:grpSpPr bwMode="auto">
                    <a:xfrm>
                      <a:off x="3205461" y="1098963"/>
                      <a:ext cx="274320" cy="1662382"/>
                      <a:chOff x="3205461" y="1098963"/>
                      <a:chExt cx="274320" cy="1662382"/>
                    </a:xfrm>
                  </p:grpSpPr>
                  <p:cxnSp>
                    <p:nvCxnSpPr>
                      <p:cNvPr id="259" name="Straight Connector 258"/>
                      <p:cNvCxnSpPr/>
                      <p:nvPr/>
                    </p:nvCxnSpPr>
                    <p:spPr>
                      <a:xfrm rot="10800000" flipH="1">
                        <a:off x="3291782" y="1554526"/>
                        <a:ext cx="11112" cy="1230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0800000" flipH="1">
                        <a:off x="3388618" y="1573572"/>
                        <a:ext cx="11113" cy="12284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Oval 260"/>
                      <p:cNvSpPr>
                        <a:spLocks/>
                      </p:cNvSpPr>
                      <p:nvPr/>
                    </p:nvSpPr>
                    <p:spPr>
                      <a:xfrm>
                        <a:off x="3164785" y="1099009"/>
                        <a:ext cx="314319"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29" name="Group 294"/>
                    <p:cNvGrpSpPr>
                      <a:grpSpLocks/>
                    </p:cNvGrpSpPr>
                    <p:nvPr/>
                  </p:nvGrpSpPr>
                  <p:grpSpPr bwMode="auto">
                    <a:xfrm>
                      <a:off x="4269378" y="1521823"/>
                      <a:ext cx="274320" cy="1662382"/>
                      <a:chOff x="4269378" y="1521823"/>
                      <a:chExt cx="274320" cy="1662382"/>
                    </a:xfrm>
                  </p:grpSpPr>
                  <p:cxnSp>
                    <p:nvCxnSpPr>
                      <p:cNvPr id="256" name="Straight Connector 255"/>
                      <p:cNvCxnSpPr/>
                      <p:nvPr/>
                    </p:nvCxnSpPr>
                    <p:spPr>
                      <a:xfrm rot="10800000" flipH="1">
                        <a:off x="4395076" y="1976713"/>
                        <a:ext cx="12700" cy="11903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0800000" flipH="1">
                        <a:off x="4452225" y="1995759"/>
                        <a:ext cx="12700"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Oval 257"/>
                      <p:cNvSpPr>
                        <a:spLocks/>
                      </p:cNvSpPr>
                      <p:nvPr/>
                    </p:nvSpPr>
                    <p:spPr>
                      <a:xfrm>
                        <a:off x="4269666" y="1521196"/>
                        <a:ext cx="233358"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30" name="Group 295"/>
                    <p:cNvGrpSpPr>
                      <a:grpSpLocks/>
                    </p:cNvGrpSpPr>
                    <p:nvPr/>
                  </p:nvGrpSpPr>
                  <p:grpSpPr bwMode="auto">
                    <a:xfrm>
                      <a:off x="5687934" y="1223459"/>
                      <a:ext cx="274320" cy="1662382"/>
                      <a:chOff x="5687934" y="1223459"/>
                      <a:chExt cx="274320" cy="1662382"/>
                    </a:xfrm>
                  </p:grpSpPr>
                  <p:cxnSp>
                    <p:nvCxnSpPr>
                      <p:cNvPr id="253" name="Straight Connector 252"/>
                      <p:cNvCxnSpPr/>
                      <p:nvPr/>
                    </p:nvCxnSpPr>
                    <p:spPr>
                      <a:xfrm rot="10800000" flipH="1">
                        <a:off x="5814277" y="1678325"/>
                        <a:ext cx="11113" cy="11903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10800000" flipH="1">
                        <a:off x="5871426" y="1697371"/>
                        <a:ext cx="11113"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5" name="Oval 254"/>
                      <p:cNvSpPr>
                        <a:spLocks/>
                      </p:cNvSpPr>
                      <p:nvPr/>
                    </p:nvSpPr>
                    <p:spPr>
                      <a:xfrm>
                        <a:off x="5687279" y="1222808"/>
                        <a:ext cx="274633"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31" name="Group 296"/>
                    <p:cNvGrpSpPr>
                      <a:grpSpLocks/>
                    </p:cNvGrpSpPr>
                    <p:nvPr/>
                  </p:nvGrpSpPr>
                  <p:grpSpPr bwMode="auto">
                    <a:xfrm>
                      <a:off x="7233041" y="1728726"/>
                      <a:ext cx="69016" cy="1206484"/>
                      <a:chOff x="7233041" y="1728726"/>
                      <a:chExt cx="69016" cy="1206484"/>
                    </a:xfrm>
                  </p:grpSpPr>
                  <p:cxnSp>
                    <p:nvCxnSpPr>
                      <p:cNvPr id="250" name="Straight Connector 249"/>
                      <p:cNvCxnSpPr/>
                      <p:nvPr/>
                    </p:nvCxnSpPr>
                    <p:spPr>
                      <a:xfrm rot="10800000" flipH="1">
                        <a:off x="7233478" y="1729115"/>
                        <a:ext cx="11113"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0800000" flipH="1">
                        <a:off x="7290627" y="1746574"/>
                        <a:ext cx="11113"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732" name="Group 297"/>
                    <p:cNvGrpSpPr>
                      <a:grpSpLocks/>
                    </p:cNvGrpSpPr>
                    <p:nvPr/>
                  </p:nvGrpSpPr>
                  <p:grpSpPr bwMode="auto">
                    <a:xfrm>
                      <a:off x="3560100" y="1251363"/>
                      <a:ext cx="274320" cy="1662382"/>
                      <a:chOff x="3560100" y="1251363"/>
                      <a:chExt cx="274320" cy="1662382"/>
                    </a:xfrm>
                  </p:grpSpPr>
                  <p:cxnSp>
                    <p:nvCxnSpPr>
                      <p:cNvPr id="247" name="Straight Connector 246"/>
                      <p:cNvCxnSpPr/>
                      <p:nvPr/>
                    </p:nvCxnSpPr>
                    <p:spPr>
                      <a:xfrm rot="10800000" flipH="1">
                        <a:off x="3687063" y="1706895"/>
                        <a:ext cx="11113" cy="1230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0800000" flipH="1">
                        <a:off x="3744212" y="1725941"/>
                        <a:ext cx="11113" cy="12284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9" name="Oval 248"/>
                      <p:cNvSpPr>
                        <a:spLocks/>
                      </p:cNvSpPr>
                      <p:nvPr/>
                    </p:nvSpPr>
                    <p:spPr>
                      <a:xfrm>
                        <a:off x="3560065" y="1251378"/>
                        <a:ext cx="274633"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33" name="Group 298"/>
                    <p:cNvGrpSpPr>
                      <a:grpSpLocks/>
                    </p:cNvGrpSpPr>
                    <p:nvPr/>
                  </p:nvGrpSpPr>
                  <p:grpSpPr bwMode="auto">
                    <a:xfrm>
                      <a:off x="4978656" y="1326490"/>
                      <a:ext cx="274320" cy="1662382"/>
                      <a:chOff x="4978656" y="1326490"/>
                      <a:chExt cx="274320" cy="1662382"/>
                    </a:xfrm>
                  </p:grpSpPr>
                  <p:cxnSp>
                    <p:nvCxnSpPr>
                      <p:cNvPr id="244" name="Straight Connector 243"/>
                      <p:cNvCxnSpPr/>
                      <p:nvPr/>
                    </p:nvCxnSpPr>
                    <p:spPr>
                      <a:xfrm rot="10800000" flipH="1">
                        <a:off x="5064989" y="1781492"/>
                        <a:ext cx="11113" cy="11903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10800000" flipH="1">
                        <a:off x="5161826" y="1800538"/>
                        <a:ext cx="11112"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Oval 245"/>
                      <p:cNvSpPr>
                        <a:spLocks/>
                      </p:cNvSpPr>
                      <p:nvPr/>
                    </p:nvSpPr>
                    <p:spPr>
                      <a:xfrm>
                        <a:off x="4937992" y="1325974"/>
                        <a:ext cx="314319"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34" name="Group 299"/>
                    <p:cNvGrpSpPr>
                      <a:grpSpLocks/>
                    </p:cNvGrpSpPr>
                    <p:nvPr/>
                  </p:nvGrpSpPr>
                  <p:grpSpPr bwMode="auto">
                    <a:xfrm>
                      <a:off x="6523763" y="1857515"/>
                      <a:ext cx="69016" cy="1206484"/>
                      <a:chOff x="6523763" y="1857515"/>
                      <a:chExt cx="69016" cy="1206484"/>
                    </a:xfrm>
                  </p:grpSpPr>
                  <p:cxnSp>
                    <p:nvCxnSpPr>
                      <p:cNvPr id="241" name="Straight Connector 240"/>
                      <p:cNvCxnSpPr/>
                      <p:nvPr/>
                    </p:nvCxnSpPr>
                    <p:spPr>
                      <a:xfrm rot="10800000" flipH="1">
                        <a:off x="6523878" y="1857676"/>
                        <a:ext cx="11112"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0800000" flipH="1">
                        <a:off x="6581027" y="1875134"/>
                        <a:ext cx="11112"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735" name="Group 300"/>
                    <p:cNvGrpSpPr>
                      <a:grpSpLocks/>
                    </p:cNvGrpSpPr>
                    <p:nvPr/>
                  </p:nvGrpSpPr>
                  <p:grpSpPr bwMode="auto">
                    <a:xfrm>
                      <a:off x="7815768" y="1219164"/>
                      <a:ext cx="274320" cy="1662382"/>
                      <a:chOff x="7815768" y="1219164"/>
                      <a:chExt cx="274320" cy="1662382"/>
                    </a:xfrm>
                  </p:grpSpPr>
                  <p:cxnSp>
                    <p:nvCxnSpPr>
                      <p:cNvPr id="238" name="Straight Connector 237"/>
                      <p:cNvCxnSpPr/>
                      <p:nvPr/>
                    </p:nvCxnSpPr>
                    <p:spPr>
                      <a:xfrm rot="10800000" flipH="1">
                        <a:off x="7943080" y="1675151"/>
                        <a:ext cx="11112"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10800000" flipH="1">
                        <a:off x="8000229" y="1692610"/>
                        <a:ext cx="11112"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Oval 239"/>
                      <p:cNvSpPr>
                        <a:spLocks/>
                      </p:cNvSpPr>
                      <p:nvPr/>
                    </p:nvSpPr>
                    <p:spPr>
                      <a:xfrm>
                        <a:off x="7816082" y="1219634"/>
                        <a:ext cx="274632" cy="5190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36" name="Group 301"/>
                    <p:cNvGrpSpPr>
                      <a:grpSpLocks/>
                    </p:cNvGrpSpPr>
                    <p:nvPr/>
                  </p:nvGrpSpPr>
                  <p:grpSpPr bwMode="auto">
                    <a:xfrm>
                      <a:off x="4624017" y="1455280"/>
                      <a:ext cx="274320" cy="1662382"/>
                      <a:chOff x="4624017" y="1455280"/>
                      <a:chExt cx="274320" cy="1662382"/>
                    </a:xfrm>
                  </p:grpSpPr>
                  <p:cxnSp>
                    <p:nvCxnSpPr>
                      <p:cNvPr id="235" name="Straight Connector 234"/>
                      <p:cNvCxnSpPr/>
                      <p:nvPr/>
                    </p:nvCxnSpPr>
                    <p:spPr>
                      <a:xfrm rot="10800000" flipH="1">
                        <a:off x="4750670" y="1911640"/>
                        <a:ext cx="11113"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10800000" flipH="1">
                        <a:off x="4807819" y="1929098"/>
                        <a:ext cx="11113"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Oval 236"/>
                      <p:cNvSpPr>
                        <a:spLocks/>
                      </p:cNvSpPr>
                      <p:nvPr/>
                    </p:nvSpPr>
                    <p:spPr>
                      <a:xfrm>
                        <a:off x="4623672" y="1495802"/>
                        <a:ext cx="274633" cy="4793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37" name="Group 302"/>
                    <p:cNvGrpSpPr>
                      <a:grpSpLocks/>
                    </p:cNvGrpSpPr>
                    <p:nvPr/>
                  </p:nvGrpSpPr>
                  <p:grpSpPr bwMode="auto">
                    <a:xfrm>
                      <a:off x="6169124" y="1805999"/>
                      <a:ext cx="69016" cy="1206484"/>
                      <a:chOff x="6169124" y="1805999"/>
                      <a:chExt cx="69016" cy="1206484"/>
                    </a:xfrm>
                  </p:grpSpPr>
                  <p:cxnSp>
                    <p:nvCxnSpPr>
                      <p:cNvPr id="232" name="Straight Connector 231"/>
                      <p:cNvCxnSpPr/>
                      <p:nvPr/>
                    </p:nvCxnSpPr>
                    <p:spPr>
                      <a:xfrm rot="10800000" flipH="1">
                        <a:off x="6128597" y="1846566"/>
                        <a:ext cx="52387" cy="11491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rot="10800000" flipH="1">
                        <a:off x="6225433" y="1864025"/>
                        <a:ext cx="12700" cy="11491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738" name="Group 303"/>
                    <p:cNvGrpSpPr>
                      <a:grpSpLocks/>
                    </p:cNvGrpSpPr>
                    <p:nvPr/>
                  </p:nvGrpSpPr>
                  <p:grpSpPr bwMode="auto">
                    <a:xfrm>
                      <a:off x="7461129" y="1232043"/>
                      <a:ext cx="274320" cy="1662382"/>
                      <a:chOff x="7461129" y="1232043"/>
                      <a:chExt cx="274320" cy="1662382"/>
                    </a:xfrm>
                  </p:grpSpPr>
                  <p:cxnSp>
                    <p:nvCxnSpPr>
                      <p:cNvPr id="229" name="Straight Connector 228"/>
                      <p:cNvCxnSpPr/>
                      <p:nvPr/>
                    </p:nvCxnSpPr>
                    <p:spPr>
                      <a:xfrm rot="10800000" flipH="1">
                        <a:off x="7587485" y="1687849"/>
                        <a:ext cx="11112"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0800000" flipH="1">
                        <a:off x="7644634" y="1705308"/>
                        <a:ext cx="11112"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Oval 230"/>
                      <p:cNvSpPr>
                        <a:spLocks/>
                      </p:cNvSpPr>
                      <p:nvPr/>
                    </p:nvSpPr>
                    <p:spPr>
                      <a:xfrm>
                        <a:off x="7460487" y="1232332"/>
                        <a:ext cx="274632" cy="5190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39" name="Group 304"/>
                    <p:cNvGrpSpPr>
                      <a:grpSpLocks/>
                    </p:cNvGrpSpPr>
                    <p:nvPr/>
                  </p:nvGrpSpPr>
                  <p:grpSpPr bwMode="auto">
                    <a:xfrm>
                      <a:off x="3914739" y="1403763"/>
                      <a:ext cx="274320" cy="1662382"/>
                      <a:chOff x="3914739" y="1403763"/>
                      <a:chExt cx="274320" cy="1662382"/>
                    </a:xfrm>
                  </p:grpSpPr>
                  <p:cxnSp>
                    <p:nvCxnSpPr>
                      <p:cNvPr id="226" name="Straight Connector 225"/>
                      <p:cNvCxnSpPr/>
                      <p:nvPr/>
                    </p:nvCxnSpPr>
                    <p:spPr>
                      <a:xfrm rot="10800000" flipH="1">
                        <a:off x="4041070" y="1859263"/>
                        <a:ext cx="11112" cy="1230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0800000" flipH="1">
                        <a:off x="4098219" y="1878309"/>
                        <a:ext cx="11112" cy="12284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Oval 227"/>
                      <p:cNvSpPr>
                        <a:spLocks/>
                      </p:cNvSpPr>
                      <p:nvPr/>
                    </p:nvSpPr>
                    <p:spPr>
                      <a:xfrm>
                        <a:off x="3914072" y="1403746"/>
                        <a:ext cx="274632"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40" name="Group 305"/>
                    <p:cNvGrpSpPr>
                      <a:grpSpLocks/>
                    </p:cNvGrpSpPr>
                    <p:nvPr/>
                  </p:nvGrpSpPr>
                  <p:grpSpPr bwMode="auto">
                    <a:xfrm>
                      <a:off x="5333295" y="1298584"/>
                      <a:ext cx="274320" cy="1662382"/>
                      <a:chOff x="5333295" y="1298584"/>
                      <a:chExt cx="274320" cy="1662382"/>
                    </a:xfrm>
                  </p:grpSpPr>
                  <p:cxnSp>
                    <p:nvCxnSpPr>
                      <p:cNvPr id="223" name="Straight Connector 222"/>
                      <p:cNvCxnSpPr/>
                      <p:nvPr/>
                    </p:nvCxnSpPr>
                    <p:spPr>
                      <a:xfrm rot="10800000" flipH="1">
                        <a:off x="5460271" y="1754510"/>
                        <a:ext cx="11112"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10800000" flipH="1">
                        <a:off x="5517420" y="1771969"/>
                        <a:ext cx="11112" cy="11887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Oval 224"/>
                      <p:cNvSpPr>
                        <a:spLocks/>
                      </p:cNvSpPr>
                      <p:nvPr/>
                    </p:nvSpPr>
                    <p:spPr>
                      <a:xfrm>
                        <a:off x="5333273" y="1298993"/>
                        <a:ext cx="274632" cy="5190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nvGrpSpPr>
                    <p:cNvPr id="72741" name="Group 306"/>
                    <p:cNvGrpSpPr>
                      <a:grpSpLocks/>
                    </p:cNvGrpSpPr>
                    <p:nvPr/>
                  </p:nvGrpSpPr>
                  <p:grpSpPr bwMode="auto">
                    <a:xfrm>
                      <a:off x="6878402" y="1829609"/>
                      <a:ext cx="69016" cy="1206484"/>
                      <a:chOff x="6878402" y="1829609"/>
                      <a:chExt cx="69016" cy="1206484"/>
                    </a:xfrm>
                  </p:grpSpPr>
                  <p:cxnSp>
                    <p:nvCxnSpPr>
                      <p:cNvPr id="220" name="Straight Connector 219"/>
                      <p:cNvCxnSpPr/>
                      <p:nvPr/>
                    </p:nvCxnSpPr>
                    <p:spPr>
                      <a:xfrm rot="10800000" flipH="1">
                        <a:off x="6877884" y="1829107"/>
                        <a:ext cx="12700" cy="12300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0800000" flipH="1">
                        <a:off x="6935033" y="1846565"/>
                        <a:ext cx="12700" cy="1230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742" name="Group 307"/>
                    <p:cNvGrpSpPr>
                      <a:grpSpLocks/>
                    </p:cNvGrpSpPr>
                    <p:nvPr/>
                  </p:nvGrpSpPr>
                  <p:grpSpPr bwMode="auto">
                    <a:xfrm>
                      <a:off x="8170401" y="1217016"/>
                      <a:ext cx="274320" cy="1662382"/>
                      <a:chOff x="8170401" y="1217016"/>
                      <a:chExt cx="274320" cy="1662382"/>
                    </a:xfrm>
                  </p:grpSpPr>
                  <p:cxnSp>
                    <p:nvCxnSpPr>
                      <p:cNvPr id="217" name="Straight Connector 216"/>
                      <p:cNvCxnSpPr/>
                      <p:nvPr/>
                    </p:nvCxnSpPr>
                    <p:spPr>
                      <a:xfrm rot="10800000" flipH="1">
                        <a:off x="8297086" y="1671977"/>
                        <a:ext cx="11113" cy="11903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0800000" flipH="1">
                        <a:off x="8354235" y="1691023"/>
                        <a:ext cx="11113" cy="11887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Oval 218"/>
                      <p:cNvSpPr>
                        <a:spLocks/>
                      </p:cNvSpPr>
                      <p:nvPr/>
                    </p:nvSpPr>
                    <p:spPr>
                      <a:xfrm>
                        <a:off x="8170088" y="1216460"/>
                        <a:ext cx="274633" cy="52059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grpSp>
              </p:grpSp>
            </p:grpSp>
            <p:sp>
              <p:nvSpPr>
                <p:cNvPr id="318" name="Can 317"/>
                <p:cNvSpPr/>
                <p:nvPr/>
              </p:nvSpPr>
              <p:spPr>
                <a:xfrm rot="181244">
                  <a:off x="6143623" y="1790163"/>
                  <a:ext cx="1390627" cy="4391696"/>
                </a:xfrm>
                <a:prstGeom prst="can">
                  <a:avLst>
                    <a:gd name="adj" fmla="val 14815"/>
                  </a:avLst>
                </a:prstGeom>
                <a:gradFill flip="none" rotWithShape="1">
                  <a:gsLst>
                    <a:gs pos="0">
                      <a:srgbClr val="000066"/>
                    </a:gs>
                    <a:gs pos="50000">
                      <a:srgbClr val="0000FF"/>
                    </a:gs>
                    <a:gs pos="100000">
                      <a:schemeClr val="accent1">
                        <a:shade val="100000"/>
                        <a:satMod val="115000"/>
                      </a:schemeClr>
                    </a:gs>
                  </a:gsLst>
                  <a:lin ang="0" scaled="1"/>
                  <a:tileRect/>
                </a:grad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b="1" dirty="0"/>
                    <a:t>Protein</a:t>
                  </a:r>
                </a:p>
              </p:txBody>
            </p:sp>
          </p:grpSp>
          <p:sp>
            <p:nvSpPr>
              <p:cNvPr id="196" name="Freeform 195"/>
              <p:cNvSpPr>
                <a:spLocks noChangeAspect="1"/>
              </p:cNvSpPr>
              <p:nvPr/>
            </p:nvSpPr>
            <p:spPr bwMode="auto">
              <a:xfrm rot="179133">
                <a:off x="6164263" y="2519363"/>
                <a:ext cx="1312862" cy="3998912"/>
              </a:xfrm>
              <a:custGeom>
                <a:avLst/>
                <a:gdLst>
                  <a:gd name="connsiteX0" fmla="*/ 1451112 w 1451112"/>
                  <a:gd name="connsiteY0" fmla="*/ 2928731 h 2937565"/>
                  <a:gd name="connsiteX1" fmla="*/ 1133060 w 1451112"/>
                  <a:gd name="connsiteY1" fmla="*/ 2504661 h 2937565"/>
                  <a:gd name="connsiteX2" fmla="*/ 655982 w 1451112"/>
                  <a:gd name="connsiteY2" fmla="*/ 2372139 h 2937565"/>
                  <a:gd name="connsiteX3" fmla="*/ 192156 w 1451112"/>
                  <a:gd name="connsiteY3" fmla="*/ 2478157 h 2937565"/>
                  <a:gd name="connsiteX4" fmla="*/ 6626 w 1451112"/>
                  <a:gd name="connsiteY4" fmla="*/ 2703444 h 2937565"/>
                  <a:gd name="connsiteX5" fmla="*/ 231912 w 1451112"/>
                  <a:gd name="connsiteY5" fmla="*/ 2902226 h 2937565"/>
                  <a:gd name="connsiteX6" fmla="*/ 616226 w 1451112"/>
                  <a:gd name="connsiteY6" fmla="*/ 2915478 h 2937565"/>
                  <a:gd name="connsiteX7" fmla="*/ 1106556 w 1451112"/>
                  <a:gd name="connsiteY7" fmla="*/ 2796209 h 2937565"/>
                  <a:gd name="connsiteX8" fmla="*/ 1305339 w 1451112"/>
                  <a:gd name="connsiteY8" fmla="*/ 2650435 h 2937565"/>
                  <a:gd name="connsiteX9" fmla="*/ 1358347 w 1451112"/>
                  <a:gd name="connsiteY9" fmla="*/ 2398644 h 2937565"/>
                  <a:gd name="connsiteX10" fmla="*/ 1265582 w 1451112"/>
                  <a:gd name="connsiteY10" fmla="*/ 2160105 h 2937565"/>
                  <a:gd name="connsiteX11" fmla="*/ 1106556 w 1451112"/>
                  <a:gd name="connsiteY11" fmla="*/ 1961322 h 2937565"/>
                  <a:gd name="connsiteX12" fmla="*/ 788504 w 1451112"/>
                  <a:gd name="connsiteY12" fmla="*/ 1736035 h 2937565"/>
                  <a:gd name="connsiteX13" fmla="*/ 377686 w 1451112"/>
                  <a:gd name="connsiteY13" fmla="*/ 1749287 h 2937565"/>
                  <a:gd name="connsiteX14" fmla="*/ 165652 w 1451112"/>
                  <a:gd name="connsiteY14" fmla="*/ 1881809 h 2937565"/>
                  <a:gd name="connsiteX15" fmla="*/ 152399 w 1451112"/>
                  <a:gd name="connsiteY15" fmla="*/ 2080592 h 2937565"/>
                  <a:gd name="connsiteX16" fmla="*/ 390939 w 1451112"/>
                  <a:gd name="connsiteY16" fmla="*/ 2146852 h 2937565"/>
                  <a:gd name="connsiteX17" fmla="*/ 682486 w 1451112"/>
                  <a:gd name="connsiteY17" fmla="*/ 2146852 h 2937565"/>
                  <a:gd name="connsiteX18" fmla="*/ 960782 w 1451112"/>
                  <a:gd name="connsiteY18" fmla="*/ 2040835 h 2937565"/>
                  <a:gd name="connsiteX19" fmla="*/ 1172817 w 1451112"/>
                  <a:gd name="connsiteY19" fmla="*/ 1908313 h 2937565"/>
                  <a:gd name="connsiteX20" fmla="*/ 1345095 w 1451112"/>
                  <a:gd name="connsiteY20" fmla="*/ 1643270 h 2937565"/>
                  <a:gd name="connsiteX21" fmla="*/ 1358347 w 1451112"/>
                  <a:gd name="connsiteY21" fmla="*/ 1378226 h 2937565"/>
                  <a:gd name="connsiteX22" fmla="*/ 1212573 w 1451112"/>
                  <a:gd name="connsiteY22" fmla="*/ 1099931 h 2937565"/>
                  <a:gd name="connsiteX23" fmla="*/ 1027043 w 1451112"/>
                  <a:gd name="connsiteY23" fmla="*/ 940905 h 2937565"/>
                  <a:gd name="connsiteX24" fmla="*/ 629478 w 1451112"/>
                  <a:gd name="connsiteY24" fmla="*/ 914400 h 2937565"/>
                  <a:gd name="connsiteX25" fmla="*/ 430695 w 1451112"/>
                  <a:gd name="connsiteY25" fmla="*/ 954157 h 2937565"/>
                  <a:gd name="connsiteX26" fmla="*/ 218660 w 1451112"/>
                  <a:gd name="connsiteY26" fmla="*/ 1020418 h 2937565"/>
                  <a:gd name="connsiteX27" fmla="*/ 139147 w 1451112"/>
                  <a:gd name="connsiteY27" fmla="*/ 1179444 h 2937565"/>
                  <a:gd name="connsiteX28" fmla="*/ 271669 w 1451112"/>
                  <a:gd name="connsiteY28" fmla="*/ 1311965 h 2937565"/>
                  <a:gd name="connsiteX29" fmla="*/ 510208 w 1451112"/>
                  <a:gd name="connsiteY29" fmla="*/ 1364974 h 2937565"/>
                  <a:gd name="connsiteX30" fmla="*/ 788504 w 1451112"/>
                  <a:gd name="connsiteY30" fmla="*/ 1364974 h 2937565"/>
                  <a:gd name="connsiteX31" fmla="*/ 1000539 w 1451112"/>
                  <a:gd name="connsiteY31" fmla="*/ 1258957 h 2937565"/>
                  <a:gd name="connsiteX32" fmla="*/ 1239078 w 1451112"/>
                  <a:gd name="connsiteY32" fmla="*/ 1086678 h 2937565"/>
                  <a:gd name="connsiteX33" fmla="*/ 1371599 w 1451112"/>
                  <a:gd name="connsiteY33" fmla="*/ 927652 h 2937565"/>
                  <a:gd name="connsiteX34" fmla="*/ 1398104 w 1451112"/>
                  <a:gd name="connsiteY34" fmla="*/ 689113 h 2937565"/>
                  <a:gd name="connsiteX35" fmla="*/ 1331843 w 1451112"/>
                  <a:gd name="connsiteY35" fmla="*/ 516835 h 2937565"/>
                  <a:gd name="connsiteX36" fmla="*/ 1212573 w 1451112"/>
                  <a:gd name="connsiteY36" fmla="*/ 331305 h 2937565"/>
                  <a:gd name="connsiteX37" fmla="*/ 1066799 w 1451112"/>
                  <a:gd name="connsiteY37" fmla="*/ 212035 h 2937565"/>
                  <a:gd name="connsiteX38" fmla="*/ 841512 w 1451112"/>
                  <a:gd name="connsiteY38" fmla="*/ 145774 h 2937565"/>
                  <a:gd name="connsiteX39" fmla="*/ 510208 w 1451112"/>
                  <a:gd name="connsiteY39" fmla="*/ 92765 h 2937565"/>
                  <a:gd name="connsiteX40" fmla="*/ 231912 w 1451112"/>
                  <a:gd name="connsiteY40" fmla="*/ 119270 h 2937565"/>
                  <a:gd name="connsiteX41" fmla="*/ 99391 w 1451112"/>
                  <a:gd name="connsiteY41" fmla="*/ 278296 h 2937565"/>
                  <a:gd name="connsiteX42" fmla="*/ 165652 w 1451112"/>
                  <a:gd name="connsiteY42" fmla="*/ 516835 h 2937565"/>
                  <a:gd name="connsiteX43" fmla="*/ 483704 w 1451112"/>
                  <a:gd name="connsiteY43" fmla="*/ 583096 h 2937565"/>
                  <a:gd name="connsiteX44" fmla="*/ 828260 w 1451112"/>
                  <a:gd name="connsiteY44" fmla="*/ 503583 h 2937565"/>
                  <a:gd name="connsiteX45" fmla="*/ 1106556 w 1451112"/>
                  <a:gd name="connsiteY45" fmla="*/ 384313 h 2937565"/>
                  <a:gd name="connsiteX46" fmla="*/ 1278834 w 1451112"/>
                  <a:gd name="connsiteY46" fmla="*/ 238539 h 2937565"/>
                  <a:gd name="connsiteX47" fmla="*/ 1384852 w 1451112"/>
                  <a:gd name="connsiteY47" fmla="*/ 106018 h 2937565"/>
                  <a:gd name="connsiteX48" fmla="*/ 1451112 w 1451112"/>
                  <a:gd name="connsiteY48" fmla="*/ 0 h 293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51112" h="2937565">
                    <a:moveTo>
                      <a:pt x="1451112" y="2928731"/>
                    </a:moveTo>
                    <a:cubicBezTo>
                      <a:pt x="1358347" y="2763078"/>
                      <a:pt x="1265582" y="2597426"/>
                      <a:pt x="1133060" y="2504661"/>
                    </a:cubicBezTo>
                    <a:cubicBezTo>
                      <a:pt x="1000538" y="2411896"/>
                      <a:pt x="812799" y="2376556"/>
                      <a:pt x="655982" y="2372139"/>
                    </a:cubicBezTo>
                    <a:cubicBezTo>
                      <a:pt x="499165" y="2367722"/>
                      <a:pt x="300382" y="2422940"/>
                      <a:pt x="192156" y="2478157"/>
                    </a:cubicBezTo>
                    <a:cubicBezTo>
                      <a:pt x="83930" y="2533374"/>
                      <a:pt x="0" y="2632766"/>
                      <a:pt x="6626" y="2703444"/>
                    </a:cubicBezTo>
                    <a:cubicBezTo>
                      <a:pt x="13252" y="2774122"/>
                      <a:pt x="130312" y="2866887"/>
                      <a:pt x="231912" y="2902226"/>
                    </a:cubicBezTo>
                    <a:cubicBezTo>
                      <a:pt x="333512" y="2937565"/>
                      <a:pt x="470452" y="2933147"/>
                      <a:pt x="616226" y="2915478"/>
                    </a:cubicBezTo>
                    <a:cubicBezTo>
                      <a:pt x="762000" y="2897809"/>
                      <a:pt x="991704" y="2840383"/>
                      <a:pt x="1106556" y="2796209"/>
                    </a:cubicBezTo>
                    <a:cubicBezTo>
                      <a:pt x="1221408" y="2752035"/>
                      <a:pt x="1263374" y="2716696"/>
                      <a:pt x="1305339" y="2650435"/>
                    </a:cubicBezTo>
                    <a:cubicBezTo>
                      <a:pt x="1347304" y="2584174"/>
                      <a:pt x="1364973" y="2480366"/>
                      <a:pt x="1358347" y="2398644"/>
                    </a:cubicBezTo>
                    <a:cubicBezTo>
                      <a:pt x="1351721" y="2316922"/>
                      <a:pt x="1307547" y="2232992"/>
                      <a:pt x="1265582" y="2160105"/>
                    </a:cubicBezTo>
                    <a:cubicBezTo>
                      <a:pt x="1223617" y="2087218"/>
                      <a:pt x="1186069" y="2032000"/>
                      <a:pt x="1106556" y="1961322"/>
                    </a:cubicBezTo>
                    <a:cubicBezTo>
                      <a:pt x="1027043" y="1890644"/>
                      <a:pt x="909982" y="1771374"/>
                      <a:pt x="788504" y="1736035"/>
                    </a:cubicBezTo>
                    <a:cubicBezTo>
                      <a:pt x="667026" y="1700696"/>
                      <a:pt x="481495" y="1724991"/>
                      <a:pt x="377686" y="1749287"/>
                    </a:cubicBezTo>
                    <a:cubicBezTo>
                      <a:pt x="273877" y="1773583"/>
                      <a:pt x="203200" y="1826592"/>
                      <a:pt x="165652" y="1881809"/>
                    </a:cubicBezTo>
                    <a:cubicBezTo>
                      <a:pt x="128104" y="1937027"/>
                      <a:pt x="114851" y="2036418"/>
                      <a:pt x="152399" y="2080592"/>
                    </a:cubicBezTo>
                    <a:cubicBezTo>
                      <a:pt x="189947" y="2124766"/>
                      <a:pt x="302591" y="2135809"/>
                      <a:pt x="390939" y="2146852"/>
                    </a:cubicBezTo>
                    <a:cubicBezTo>
                      <a:pt x="479287" y="2157895"/>
                      <a:pt x="587512" y="2164522"/>
                      <a:pt x="682486" y="2146852"/>
                    </a:cubicBezTo>
                    <a:cubicBezTo>
                      <a:pt x="777460" y="2129183"/>
                      <a:pt x="879060" y="2080591"/>
                      <a:pt x="960782" y="2040835"/>
                    </a:cubicBezTo>
                    <a:cubicBezTo>
                      <a:pt x="1042504" y="2001079"/>
                      <a:pt x="1108765" y="1974574"/>
                      <a:pt x="1172817" y="1908313"/>
                    </a:cubicBezTo>
                    <a:cubicBezTo>
                      <a:pt x="1236869" y="1842052"/>
                      <a:pt x="1314173" y="1731618"/>
                      <a:pt x="1345095" y="1643270"/>
                    </a:cubicBezTo>
                    <a:cubicBezTo>
                      <a:pt x="1376017" y="1554922"/>
                      <a:pt x="1380434" y="1468782"/>
                      <a:pt x="1358347" y="1378226"/>
                    </a:cubicBezTo>
                    <a:cubicBezTo>
                      <a:pt x="1336260" y="1287670"/>
                      <a:pt x="1267790" y="1172818"/>
                      <a:pt x="1212573" y="1099931"/>
                    </a:cubicBezTo>
                    <a:cubicBezTo>
                      <a:pt x="1157356" y="1027044"/>
                      <a:pt x="1124226" y="971827"/>
                      <a:pt x="1027043" y="940905"/>
                    </a:cubicBezTo>
                    <a:cubicBezTo>
                      <a:pt x="929860" y="909983"/>
                      <a:pt x="728869" y="912191"/>
                      <a:pt x="629478" y="914400"/>
                    </a:cubicBezTo>
                    <a:cubicBezTo>
                      <a:pt x="530087" y="916609"/>
                      <a:pt x="499165" y="936487"/>
                      <a:pt x="430695" y="954157"/>
                    </a:cubicBezTo>
                    <a:cubicBezTo>
                      <a:pt x="362225" y="971827"/>
                      <a:pt x="267251" y="982870"/>
                      <a:pt x="218660" y="1020418"/>
                    </a:cubicBezTo>
                    <a:cubicBezTo>
                      <a:pt x="170069" y="1057966"/>
                      <a:pt x="130312" y="1130853"/>
                      <a:pt x="139147" y="1179444"/>
                    </a:cubicBezTo>
                    <a:cubicBezTo>
                      <a:pt x="147982" y="1228035"/>
                      <a:pt x="209826" y="1281043"/>
                      <a:pt x="271669" y="1311965"/>
                    </a:cubicBezTo>
                    <a:cubicBezTo>
                      <a:pt x="333513" y="1342887"/>
                      <a:pt x="424069" y="1356139"/>
                      <a:pt x="510208" y="1364974"/>
                    </a:cubicBezTo>
                    <a:cubicBezTo>
                      <a:pt x="596347" y="1373809"/>
                      <a:pt x="706782" y="1382643"/>
                      <a:pt x="788504" y="1364974"/>
                    </a:cubicBezTo>
                    <a:cubicBezTo>
                      <a:pt x="870226" y="1347305"/>
                      <a:pt x="925443" y="1305340"/>
                      <a:pt x="1000539" y="1258957"/>
                    </a:cubicBezTo>
                    <a:cubicBezTo>
                      <a:pt x="1075635" y="1212574"/>
                      <a:pt x="1177235" y="1141896"/>
                      <a:pt x="1239078" y="1086678"/>
                    </a:cubicBezTo>
                    <a:cubicBezTo>
                      <a:pt x="1300921" y="1031461"/>
                      <a:pt x="1345095" y="993913"/>
                      <a:pt x="1371599" y="927652"/>
                    </a:cubicBezTo>
                    <a:cubicBezTo>
                      <a:pt x="1398103" y="861391"/>
                      <a:pt x="1404730" y="757582"/>
                      <a:pt x="1398104" y="689113"/>
                    </a:cubicBezTo>
                    <a:cubicBezTo>
                      <a:pt x="1391478" y="620644"/>
                      <a:pt x="1362765" y="576470"/>
                      <a:pt x="1331843" y="516835"/>
                    </a:cubicBezTo>
                    <a:cubicBezTo>
                      <a:pt x="1300921" y="457200"/>
                      <a:pt x="1256747" y="382105"/>
                      <a:pt x="1212573" y="331305"/>
                    </a:cubicBezTo>
                    <a:cubicBezTo>
                      <a:pt x="1168399" y="280505"/>
                      <a:pt x="1128642" y="242957"/>
                      <a:pt x="1066799" y="212035"/>
                    </a:cubicBezTo>
                    <a:cubicBezTo>
                      <a:pt x="1004956" y="181113"/>
                      <a:pt x="934277" y="165652"/>
                      <a:pt x="841512" y="145774"/>
                    </a:cubicBezTo>
                    <a:cubicBezTo>
                      <a:pt x="748747" y="125896"/>
                      <a:pt x="611808" y="97182"/>
                      <a:pt x="510208" y="92765"/>
                    </a:cubicBezTo>
                    <a:cubicBezTo>
                      <a:pt x="408608" y="88348"/>
                      <a:pt x="300381" y="88348"/>
                      <a:pt x="231912" y="119270"/>
                    </a:cubicBezTo>
                    <a:cubicBezTo>
                      <a:pt x="163443" y="150192"/>
                      <a:pt x="110434" y="212035"/>
                      <a:pt x="99391" y="278296"/>
                    </a:cubicBezTo>
                    <a:cubicBezTo>
                      <a:pt x="88348" y="344557"/>
                      <a:pt x="101600" y="466035"/>
                      <a:pt x="165652" y="516835"/>
                    </a:cubicBezTo>
                    <a:cubicBezTo>
                      <a:pt x="229704" y="567635"/>
                      <a:pt x="373269" y="585305"/>
                      <a:pt x="483704" y="583096"/>
                    </a:cubicBezTo>
                    <a:cubicBezTo>
                      <a:pt x="594139" y="580887"/>
                      <a:pt x="724451" y="536713"/>
                      <a:pt x="828260" y="503583"/>
                    </a:cubicBezTo>
                    <a:cubicBezTo>
                      <a:pt x="932069" y="470453"/>
                      <a:pt x="1031460" y="428487"/>
                      <a:pt x="1106556" y="384313"/>
                    </a:cubicBezTo>
                    <a:cubicBezTo>
                      <a:pt x="1181652" y="340139"/>
                      <a:pt x="1232451" y="284921"/>
                      <a:pt x="1278834" y="238539"/>
                    </a:cubicBezTo>
                    <a:cubicBezTo>
                      <a:pt x="1325217" y="192157"/>
                      <a:pt x="1356139" y="145774"/>
                      <a:pt x="1384852" y="106018"/>
                    </a:cubicBezTo>
                    <a:cubicBezTo>
                      <a:pt x="1413565" y="66262"/>
                      <a:pt x="1432338" y="33131"/>
                      <a:pt x="1451112" y="0"/>
                    </a:cubicBezTo>
                  </a:path>
                </a:pathLst>
              </a:custGeom>
              <a:ln w="63500">
                <a:solidFill>
                  <a:srgbClr val="0000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72713" name="TextBox 330"/>
            <p:cNvSpPr txBox="1">
              <a:spLocks noChangeArrowheads="1"/>
            </p:cNvSpPr>
            <p:nvPr/>
          </p:nvSpPr>
          <p:spPr bwMode="auto">
            <a:xfrm>
              <a:off x="2952750" y="4064000"/>
              <a:ext cx="1976438" cy="584200"/>
            </a:xfrm>
            <a:prstGeom prst="rect">
              <a:avLst/>
            </a:prstGeom>
            <a:solidFill>
              <a:schemeClr val="bg1">
                <a:alpha val="7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t>Non-polar</a:t>
              </a:r>
            </a:p>
            <a:p>
              <a:pPr algn="ctr" eaLnBrk="1" hangingPunct="1"/>
              <a:r>
                <a:rPr lang="en-US" altLang="en-US" sz="1600" b="1"/>
                <a:t>Membrane Interior</a:t>
              </a:r>
            </a:p>
          </p:txBody>
        </p:sp>
      </p:grpSp>
      <p:sp>
        <p:nvSpPr>
          <p:cNvPr id="72709" name="TextBox 198"/>
          <p:cNvSpPr txBox="1">
            <a:spLocks noChangeArrowheads="1"/>
          </p:cNvSpPr>
          <p:nvPr/>
        </p:nvSpPr>
        <p:spPr bwMode="auto">
          <a:xfrm>
            <a:off x="4610100" y="1201738"/>
            <a:ext cx="4095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Lipids are natural surfactants that self-</a:t>
            </a:r>
          </a:p>
          <a:p>
            <a:pPr eaLnBrk="1" hangingPunct="1"/>
            <a:r>
              <a:rPr lang="en-US" altLang="en-US"/>
              <a:t>assemble into cell membranes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What is Self-Assembly?</a:t>
            </a:r>
          </a:p>
        </p:txBody>
      </p:sp>
      <p:sp>
        <p:nvSpPr>
          <p:cNvPr id="46083" name="Content Placeholder 2"/>
          <p:cNvSpPr>
            <a:spLocks noGrp="1"/>
          </p:cNvSpPr>
          <p:nvPr>
            <p:ph idx="1"/>
          </p:nvPr>
        </p:nvSpPr>
        <p:spPr/>
        <p:txBody>
          <a:bodyPr/>
          <a:lstStyle/>
          <a:p>
            <a:r>
              <a:rPr lang="en-US" altLang="en-US" smtClean="0"/>
              <a:t>Ever-evolving definitions</a:t>
            </a:r>
          </a:p>
          <a:p>
            <a:r>
              <a:rPr lang="en-US" altLang="en-US" smtClean="0"/>
              <a:t>Sometimes called self-organization</a:t>
            </a:r>
          </a:p>
          <a:p>
            <a:r>
              <a:rPr lang="en-US" altLang="en-US" smtClean="0"/>
              <a:t>One possible definition: a reversible process that involves pre-existing, distinct components of an </a:t>
            </a:r>
            <a:r>
              <a:rPr lang="en-US" altLang="en-US" smtClean="0">
                <a:solidFill>
                  <a:srgbClr val="FF0000"/>
                </a:solidFill>
              </a:rPr>
              <a:t>initially disordered structure</a:t>
            </a:r>
          </a:p>
          <a:p>
            <a:r>
              <a:rPr lang="en-US" altLang="en-US" smtClean="0"/>
              <a:t>Therefore, self-assembly ≠ formation</a:t>
            </a:r>
          </a:p>
        </p:txBody>
      </p:sp>
      <p:sp>
        <p:nvSpPr>
          <p:cNvPr id="46084" name="TextBox 3"/>
          <p:cNvSpPr txBox="1">
            <a:spLocks noChangeArrowheads="1"/>
          </p:cNvSpPr>
          <p:nvPr/>
        </p:nvSpPr>
        <p:spPr bwMode="auto">
          <a:xfrm>
            <a:off x="3060700" y="5999163"/>
            <a:ext cx="5948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i="1"/>
              <a:t>“Self-Assembly at All Scales,” </a:t>
            </a:r>
            <a:r>
              <a:rPr lang="en-US" altLang="en-US" sz="1000"/>
              <a:t>G.M. Whitesides and B. Grzybowski, </a:t>
            </a:r>
            <a:r>
              <a:rPr lang="en-US" altLang="en-US" sz="1000" i="1"/>
              <a:t>Science</a:t>
            </a:r>
            <a:r>
              <a:rPr lang="en-US" altLang="en-US" sz="1000"/>
              <a:t> </a:t>
            </a:r>
            <a:r>
              <a:rPr lang="en-US" altLang="en-US" sz="1000" b="1"/>
              <a:t>2002</a:t>
            </a:r>
            <a:r>
              <a:rPr lang="en-US" altLang="en-US" sz="1000"/>
              <a:t>, </a:t>
            </a:r>
            <a:r>
              <a:rPr lang="en-US" altLang="en-US" sz="1000" i="1"/>
              <a:t>295 (5564)</a:t>
            </a:r>
            <a:r>
              <a:rPr lang="en-US" altLang="en-US" sz="1000"/>
              <a:t>, 2418.</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t>Liquid Crystals</a:t>
            </a:r>
          </a:p>
        </p:txBody>
      </p:sp>
      <p:sp>
        <p:nvSpPr>
          <p:cNvPr id="73731" name="Content Placeholder 2"/>
          <p:cNvSpPr>
            <a:spLocks noGrp="1"/>
          </p:cNvSpPr>
          <p:nvPr>
            <p:ph idx="1"/>
          </p:nvPr>
        </p:nvSpPr>
        <p:spPr>
          <a:xfrm>
            <a:off x="457200" y="1211263"/>
            <a:ext cx="8229600" cy="4525962"/>
          </a:xfrm>
        </p:spPr>
        <p:txBody>
          <a:bodyPr/>
          <a:lstStyle/>
          <a:p>
            <a:r>
              <a:rPr lang="en-US" altLang="en-US" smtClean="0"/>
              <a:t>Liquid crystals exist somewhere between a solid crystal (very ordered) and an isotropic liquid (no order)</a:t>
            </a:r>
          </a:p>
          <a:p>
            <a:pPr lvl="1"/>
            <a:r>
              <a:rPr lang="en-US" altLang="en-US" smtClean="0"/>
              <a:t>Kind of like an organized liquid</a:t>
            </a:r>
          </a:p>
          <a:p>
            <a:pPr lvl="1"/>
            <a:r>
              <a:rPr lang="en-US" altLang="en-US" smtClean="0"/>
              <a:t>The molecules arrange themselves so that they stack into a highly ordered pattern</a:t>
            </a:r>
          </a:p>
          <a:p>
            <a:pPr lvl="1"/>
            <a:r>
              <a:rPr lang="en-US" altLang="en-US" smtClean="0"/>
              <a:t>But the material is still fluid-like</a:t>
            </a:r>
          </a:p>
          <a:p>
            <a:r>
              <a:rPr lang="en-US" altLang="en-US" smtClean="0"/>
              <a:t>Phase change = transition from one state (arrangement of molecules) to another state</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Liquid Crystals</a:t>
            </a:r>
          </a:p>
        </p:txBody>
      </p:sp>
      <p:sp>
        <p:nvSpPr>
          <p:cNvPr id="74755" name="Content Placeholder 2"/>
          <p:cNvSpPr>
            <a:spLocks noGrp="1"/>
          </p:cNvSpPr>
          <p:nvPr>
            <p:ph idx="1"/>
          </p:nvPr>
        </p:nvSpPr>
        <p:spPr>
          <a:xfrm>
            <a:off x="457200" y="1349375"/>
            <a:ext cx="8229600" cy="4525963"/>
          </a:xfrm>
        </p:spPr>
        <p:txBody>
          <a:bodyPr/>
          <a:lstStyle/>
          <a:p>
            <a:r>
              <a:rPr lang="en-US" altLang="en-US" smtClean="0"/>
              <a:t>Two general types of liquid crystals (LC):</a:t>
            </a:r>
          </a:p>
          <a:p>
            <a:pPr lvl="1"/>
            <a:r>
              <a:rPr lang="en-US" altLang="en-US" b="1" u="sng" smtClean="0"/>
              <a:t>Thermotropic LC:</a:t>
            </a:r>
            <a:r>
              <a:rPr lang="en-US" altLang="en-US" b="1" smtClean="0"/>
              <a:t> </a:t>
            </a:r>
            <a:r>
              <a:rPr lang="en-US" altLang="en-US" smtClean="0"/>
              <a:t>change phase as temperature increases/decreases</a:t>
            </a:r>
          </a:p>
          <a:p>
            <a:pPr lvl="1"/>
            <a:r>
              <a:rPr lang="en-US" altLang="en-US" b="1" u="sng" smtClean="0"/>
              <a:t>Lyotropic LC:</a:t>
            </a:r>
            <a:r>
              <a:rPr lang="en-US" altLang="en-US" b="1" smtClean="0"/>
              <a:t> </a:t>
            </a:r>
            <a:r>
              <a:rPr lang="en-US" altLang="en-US" smtClean="0"/>
              <a:t>phase changes induced by addition of solvent (change in concentration)</a:t>
            </a:r>
          </a:p>
          <a:p>
            <a:r>
              <a:rPr lang="en-US" altLang="en-US" smtClean="0"/>
              <a:t>Some liquid crystals have an interesting property: they rotate the plane of polarization of light. This property is used in some LCD displays</a:t>
            </a:r>
          </a:p>
          <a:p>
            <a:endParaRPr lang="en-US" altLang="en-US" smtClean="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4763"/>
            <a:ext cx="8229600" cy="1143000"/>
          </a:xfrm>
        </p:spPr>
        <p:txBody>
          <a:bodyPr/>
          <a:lstStyle/>
          <a:p>
            <a:r>
              <a:rPr lang="en-US" altLang="en-US" smtClean="0"/>
              <a:t>Example: Liquid Crystals (LC)</a:t>
            </a:r>
          </a:p>
        </p:txBody>
      </p:sp>
      <p:sp>
        <p:nvSpPr>
          <p:cNvPr id="75779" name="TextBox 2"/>
          <p:cNvSpPr txBox="1">
            <a:spLocks noChangeArrowheads="1"/>
          </p:cNvSpPr>
          <p:nvPr/>
        </p:nvSpPr>
        <p:spPr bwMode="auto">
          <a:xfrm>
            <a:off x="34925" y="965200"/>
            <a:ext cx="90757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u="sng"/>
              <a:t>Thermotropic LC:</a:t>
            </a:r>
            <a:r>
              <a:rPr lang="en-US" altLang="en-US" b="1"/>
              <a:t> </a:t>
            </a:r>
            <a:r>
              <a:rPr lang="en-US" altLang="en-US"/>
              <a:t>change phase as temperature increases/decreases</a:t>
            </a:r>
          </a:p>
          <a:p>
            <a:pPr eaLnBrk="1" hangingPunct="1"/>
            <a:r>
              <a:rPr lang="en-US" altLang="en-US" b="1" u="sng"/>
              <a:t>Lyotropic LC:</a:t>
            </a:r>
            <a:r>
              <a:rPr lang="en-US" altLang="en-US" b="1"/>
              <a:t> </a:t>
            </a:r>
            <a:r>
              <a:rPr lang="en-US" altLang="en-US"/>
              <a:t>phase changes induced by addition of solvent (change in concentration)</a:t>
            </a:r>
          </a:p>
        </p:txBody>
      </p:sp>
      <p:grpSp>
        <p:nvGrpSpPr>
          <p:cNvPr id="75780" name="Group 84"/>
          <p:cNvGrpSpPr>
            <a:grpSpLocks noChangeAspect="1"/>
          </p:cNvGrpSpPr>
          <p:nvPr/>
        </p:nvGrpSpPr>
        <p:grpSpPr bwMode="auto">
          <a:xfrm>
            <a:off x="5140325" y="1735138"/>
            <a:ext cx="3735388" cy="3989387"/>
            <a:chOff x="-63324" y="1463899"/>
            <a:chExt cx="4669669" cy="4987348"/>
          </a:xfrm>
        </p:grpSpPr>
        <p:grpSp>
          <p:nvGrpSpPr>
            <p:cNvPr id="75836" name="Group 54"/>
            <p:cNvGrpSpPr>
              <a:grpSpLocks/>
            </p:cNvGrpSpPr>
            <p:nvPr/>
          </p:nvGrpSpPr>
          <p:grpSpPr bwMode="auto">
            <a:xfrm>
              <a:off x="242553" y="1463899"/>
              <a:ext cx="4363792" cy="4404574"/>
              <a:chOff x="242553" y="1463899"/>
              <a:chExt cx="4363792" cy="4404574"/>
            </a:xfrm>
          </p:grpSpPr>
          <p:sp>
            <p:nvSpPr>
              <p:cNvPr id="4" name="Oval 3"/>
              <p:cNvSpPr/>
              <p:nvPr/>
            </p:nvSpPr>
            <p:spPr>
              <a:xfrm rot="16200000">
                <a:off x="2008554" y="2638821"/>
                <a:ext cx="154800" cy="1778165"/>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 name="Oval 4"/>
              <p:cNvSpPr/>
              <p:nvPr/>
            </p:nvSpPr>
            <p:spPr>
              <a:xfrm>
                <a:off x="1466772" y="3938719"/>
                <a:ext cx="152810" cy="1776235"/>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Oval 5"/>
              <p:cNvSpPr/>
              <p:nvPr/>
            </p:nvSpPr>
            <p:spPr>
              <a:xfrm rot="-2820000">
                <a:off x="3124869" y="1875734"/>
                <a:ext cx="154800" cy="1776181"/>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Oval 10"/>
              <p:cNvSpPr/>
              <p:nvPr/>
            </p:nvSpPr>
            <p:spPr>
              <a:xfrm rot="2160000">
                <a:off x="2353869" y="3720411"/>
                <a:ext cx="154796" cy="1776235"/>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Oval 11"/>
              <p:cNvSpPr/>
              <p:nvPr/>
            </p:nvSpPr>
            <p:spPr>
              <a:xfrm rot="20580000" flipH="1">
                <a:off x="2133584" y="1463899"/>
                <a:ext cx="154796" cy="1776234"/>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Oval 12"/>
              <p:cNvSpPr/>
              <p:nvPr/>
            </p:nvSpPr>
            <p:spPr>
              <a:xfrm rot="15120000">
                <a:off x="1053980" y="1710019"/>
                <a:ext cx="154800" cy="1778165"/>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Oval 13"/>
              <p:cNvSpPr/>
              <p:nvPr/>
            </p:nvSpPr>
            <p:spPr>
              <a:xfrm rot="16200000">
                <a:off x="3488042" y="3733339"/>
                <a:ext cx="154800" cy="1776180"/>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75860" name="Group 53"/>
              <p:cNvGrpSpPr>
                <a:grpSpLocks/>
              </p:cNvGrpSpPr>
              <p:nvPr/>
            </p:nvGrpSpPr>
            <p:grpSpPr bwMode="auto">
              <a:xfrm rot="-1941549">
                <a:off x="394953" y="1616299"/>
                <a:ext cx="4211392" cy="4252174"/>
                <a:chOff x="394953" y="1616299"/>
                <a:chExt cx="4211392" cy="4252174"/>
              </a:xfrm>
            </p:grpSpPr>
            <p:sp>
              <p:nvSpPr>
                <p:cNvPr id="47" name="Oval 46"/>
                <p:cNvSpPr/>
                <p:nvPr/>
              </p:nvSpPr>
              <p:spPr>
                <a:xfrm rot="16200000">
                  <a:off x="2159008" y="2777330"/>
                  <a:ext cx="154800" cy="1778166"/>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8" name="Oval 47"/>
                <p:cNvSpPr/>
                <p:nvPr/>
              </p:nvSpPr>
              <p:spPr>
                <a:xfrm>
                  <a:off x="1619634" y="4091361"/>
                  <a:ext cx="154796" cy="1772265"/>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Oval 48"/>
                <p:cNvSpPr/>
                <p:nvPr/>
              </p:nvSpPr>
              <p:spPr>
                <a:xfrm rot="-2820000">
                  <a:off x="3276796" y="2018722"/>
                  <a:ext cx="152815" cy="1776182"/>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Oval 49"/>
                <p:cNvSpPr/>
                <p:nvPr/>
              </p:nvSpPr>
              <p:spPr>
                <a:xfrm rot="2160000">
                  <a:off x="2506429" y="3868911"/>
                  <a:ext cx="154796" cy="1776234"/>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 name="Oval 50"/>
                <p:cNvSpPr/>
                <p:nvPr/>
              </p:nvSpPr>
              <p:spPr>
                <a:xfrm rot="20580000" flipH="1">
                  <a:off x="2285887" y="1615818"/>
                  <a:ext cx="154796" cy="1776235"/>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 name="Oval 51"/>
                <p:cNvSpPr/>
                <p:nvPr/>
              </p:nvSpPr>
              <p:spPr>
                <a:xfrm rot="15120000">
                  <a:off x="1207281" y="1861798"/>
                  <a:ext cx="154800" cy="1778166"/>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3" name="Oval 52"/>
                <p:cNvSpPr/>
                <p:nvPr/>
              </p:nvSpPr>
              <p:spPr>
                <a:xfrm rot="16200000">
                  <a:off x="3641408" y="3883993"/>
                  <a:ext cx="152815" cy="1778166"/>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75837" name="Group 55"/>
            <p:cNvGrpSpPr>
              <a:grpSpLocks/>
            </p:cNvGrpSpPr>
            <p:nvPr/>
          </p:nvGrpSpPr>
          <p:grpSpPr bwMode="auto">
            <a:xfrm rot="18793704" flipV="1">
              <a:off x="-42933" y="2067064"/>
              <a:ext cx="4363792" cy="4404574"/>
              <a:chOff x="242553" y="1463899"/>
              <a:chExt cx="4363792" cy="4404574"/>
            </a:xfrm>
          </p:grpSpPr>
          <p:sp>
            <p:nvSpPr>
              <p:cNvPr id="57" name="Oval 56"/>
              <p:cNvSpPr/>
              <p:nvPr/>
            </p:nvSpPr>
            <p:spPr>
              <a:xfrm rot="16200000">
                <a:off x="2001892" y="2651418"/>
                <a:ext cx="154796" cy="1782188"/>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 name="Oval 57"/>
              <p:cNvSpPr/>
              <p:nvPr/>
            </p:nvSpPr>
            <p:spPr>
              <a:xfrm>
                <a:off x="1465360" y="3955967"/>
                <a:ext cx="152816" cy="1774196"/>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 name="Oval 58"/>
              <p:cNvSpPr/>
              <p:nvPr/>
            </p:nvSpPr>
            <p:spPr>
              <a:xfrm rot="-2820000">
                <a:off x="3121190" y="1891530"/>
                <a:ext cx="154796" cy="1778219"/>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0" name="Oval 59"/>
              <p:cNvSpPr/>
              <p:nvPr/>
            </p:nvSpPr>
            <p:spPr>
              <a:xfrm rot="2160000">
                <a:off x="2349493" y="3725718"/>
                <a:ext cx="154800" cy="1774196"/>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 name="Oval 60"/>
              <p:cNvSpPr/>
              <p:nvPr/>
            </p:nvSpPr>
            <p:spPr>
              <a:xfrm rot="20580000" flipH="1">
                <a:off x="2132870" y="1464722"/>
                <a:ext cx="154800" cy="1776180"/>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2" name="Oval 61"/>
              <p:cNvSpPr/>
              <p:nvPr/>
            </p:nvSpPr>
            <p:spPr>
              <a:xfrm rot="15120000">
                <a:off x="1027441" y="1765058"/>
                <a:ext cx="154796" cy="1780203"/>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3" name="Oval 62"/>
              <p:cNvSpPr/>
              <p:nvPr/>
            </p:nvSpPr>
            <p:spPr>
              <a:xfrm rot="16200000">
                <a:off x="3490746" y="3740646"/>
                <a:ext cx="154796" cy="1776234"/>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75845" name="Group 53"/>
              <p:cNvGrpSpPr>
                <a:grpSpLocks/>
              </p:cNvGrpSpPr>
              <p:nvPr/>
            </p:nvGrpSpPr>
            <p:grpSpPr bwMode="auto">
              <a:xfrm rot="-1941549">
                <a:off x="394951" y="1616301"/>
                <a:ext cx="4211392" cy="4252174"/>
                <a:chOff x="394953" y="1616299"/>
                <a:chExt cx="4211392" cy="4252174"/>
              </a:xfrm>
            </p:grpSpPr>
            <p:sp>
              <p:nvSpPr>
                <p:cNvPr id="65" name="Oval 64"/>
                <p:cNvSpPr/>
                <p:nvPr/>
              </p:nvSpPr>
              <p:spPr>
                <a:xfrm rot="16200000">
                  <a:off x="2099650" y="2850269"/>
                  <a:ext cx="152812" cy="1778219"/>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6" name="Oval 65"/>
                <p:cNvSpPr/>
                <p:nvPr/>
              </p:nvSpPr>
              <p:spPr>
                <a:xfrm>
                  <a:off x="1549492" y="4147912"/>
                  <a:ext cx="154800" cy="1766258"/>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7" name="Oval 66"/>
                <p:cNvSpPr/>
                <p:nvPr/>
              </p:nvSpPr>
              <p:spPr>
                <a:xfrm rot="-2820000">
                  <a:off x="3241860" y="2116936"/>
                  <a:ext cx="154796" cy="1776235"/>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8" name="Oval 67"/>
                <p:cNvSpPr/>
                <p:nvPr/>
              </p:nvSpPr>
              <p:spPr>
                <a:xfrm rot="2160000">
                  <a:off x="2438024" y="3923610"/>
                  <a:ext cx="154800" cy="1762289"/>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9" name="Oval 68"/>
                <p:cNvSpPr/>
                <p:nvPr/>
              </p:nvSpPr>
              <p:spPr>
                <a:xfrm rot="20580000" flipH="1">
                  <a:off x="2221455" y="1694547"/>
                  <a:ext cx="154800" cy="1760305"/>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0" name="Oval 69"/>
                <p:cNvSpPr/>
                <p:nvPr/>
              </p:nvSpPr>
              <p:spPr>
                <a:xfrm rot="15120000">
                  <a:off x="1143650" y="1932853"/>
                  <a:ext cx="154796" cy="1778219"/>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1" name="Oval 70"/>
                <p:cNvSpPr/>
                <p:nvPr/>
              </p:nvSpPr>
              <p:spPr>
                <a:xfrm rot="16200000">
                  <a:off x="3579066" y="3943575"/>
                  <a:ext cx="150827" cy="1776234"/>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sp>
        <p:nvSpPr>
          <p:cNvPr id="75781" name="TextBox 85"/>
          <p:cNvSpPr txBox="1">
            <a:spLocks noChangeArrowheads="1"/>
          </p:cNvSpPr>
          <p:nvPr/>
        </p:nvSpPr>
        <p:spPr bwMode="auto">
          <a:xfrm>
            <a:off x="1117600" y="5780088"/>
            <a:ext cx="2898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u="sng"/>
              <a:t>Liquid Crystal</a:t>
            </a:r>
          </a:p>
          <a:p>
            <a:pPr algn="ctr" eaLnBrk="1" hangingPunct="1"/>
            <a:r>
              <a:rPr lang="en-US" altLang="en-US" sz="1600" b="1"/>
              <a:t>Long range order but still behaves like a fluid</a:t>
            </a:r>
          </a:p>
        </p:txBody>
      </p:sp>
      <p:cxnSp>
        <p:nvCxnSpPr>
          <p:cNvPr id="88" name="Straight Arrow Connector 87"/>
          <p:cNvCxnSpPr/>
          <p:nvPr/>
        </p:nvCxnSpPr>
        <p:spPr>
          <a:xfrm>
            <a:off x="4095750" y="3722688"/>
            <a:ext cx="1004888" cy="1587"/>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75783" name="TextBox 88"/>
          <p:cNvSpPr txBox="1">
            <a:spLocks noChangeArrowheads="1"/>
          </p:cNvSpPr>
          <p:nvPr/>
        </p:nvSpPr>
        <p:spPr bwMode="auto">
          <a:xfrm>
            <a:off x="4249738" y="3360738"/>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Heat</a:t>
            </a:r>
          </a:p>
        </p:txBody>
      </p:sp>
      <p:sp>
        <p:nvSpPr>
          <p:cNvPr id="75784" name="TextBox 89"/>
          <p:cNvSpPr txBox="1">
            <a:spLocks noChangeArrowheads="1"/>
          </p:cNvSpPr>
          <p:nvPr/>
        </p:nvSpPr>
        <p:spPr bwMode="auto">
          <a:xfrm>
            <a:off x="5253038" y="5780088"/>
            <a:ext cx="35671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u="sng"/>
              <a:t>Isotropic liquid</a:t>
            </a:r>
          </a:p>
          <a:p>
            <a:pPr algn="ctr" eaLnBrk="1" hangingPunct="1"/>
            <a:r>
              <a:rPr lang="en-US" altLang="en-US" sz="1600" b="1"/>
              <a:t>no long range order</a:t>
            </a:r>
          </a:p>
        </p:txBody>
      </p:sp>
      <p:grpSp>
        <p:nvGrpSpPr>
          <p:cNvPr id="75785" name="Group 91"/>
          <p:cNvGrpSpPr>
            <a:grpSpLocks/>
          </p:cNvGrpSpPr>
          <p:nvPr/>
        </p:nvGrpSpPr>
        <p:grpSpPr bwMode="auto">
          <a:xfrm>
            <a:off x="977900" y="1666875"/>
            <a:ext cx="2957513" cy="4125913"/>
            <a:chOff x="978049" y="1667349"/>
            <a:chExt cx="2957847" cy="4125320"/>
          </a:xfrm>
        </p:grpSpPr>
        <p:grpSp>
          <p:nvGrpSpPr>
            <p:cNvPr id="75786" name="Group 83"/>
            <p:cNvGrpSpPr>
              <a:grpSpLocks noChangeAspect="1"/>
            </p:cNvGrpSpPr>
            <p:nvPr/>
          </p:nvGrpSpPr>
          <p:grpSpPr bwMode="auto">
            <a:xfrm>
              <a:off x="1068947" y="1667349"/>
              <a:ext cx="2792139" cy="4125320"/>
              <a:chOff x="5044234" y="931569"/>
              <a:chExt cx="3906583" cy="5771883"/>
            </a:xfrm>
          </p:grpSpPr>
          <p:sp>
            <p:nvSpPr>
              <p:cNvPr id="7" name="Oval 6"/>
              <p:cNvSpPr/>
              <p:nvPr/>
            </p:nvSpPr>
            <p:spPr>
              <a:xfrm>
                <a:off x="6794121" y="2879219"/>
                <a:ext cx="153274"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Oval 7"/>
              <p:cNvSpPr/>
              <p:nvPr/>
            </p:nvSpPr>
            <p:spPr>
              <a:xfrm>
                <a:off x="6043295" y="2979155"/>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Oval 8"/>
              <p:cNvSpPr/>
              <p:nvPr/>
            </p:nvSpPr>
            <p:spPr>
              <a:xfrm>
                <a:off x="6298753" y="3016909"/>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Oval 9"/>
              <p:cNvSpPr/>
              <p:nvPr/>
            </p:nvSpPr>
            <p:spPr>
              <a:xfrm>
                <a:off x="6567541" y="2872556"/>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Oval 14"/>
              <p:cNvSpPr/>
              <p:nvPr/>
            </p:nvSpPr>
            <p:spPr>
              <a:xfrm>
                <a:off x="6041073" y="4817985"/>
                <a:ext cx="155497" cy="1778869"/>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Oval 15"/>
              <p:cNvSpPr/>
              <p:nvPr/>
            </p:nvSpPr>
            <p:spPr>
              <a:xfrm>
                <a:off x="6296532" y="4855739"/>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Oval 16"/>
              <p:cNvSpPr/>
              <p:nvPr/>
            </p:nvSpPr>
            <p:spPr>
              <a:xfrm>
                <a:off x="6565319" y="4711386"/>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Oval 17"/>
              <p:cNvSpPr/>
              <p:nvPr/>
            </p:nvSpPr>
            <p:spPr>
              <a:xfrm>
                <a:off x="6805228" y="4755802"/>
                <a:ext cx="153276" cy="1778869"/>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Oval 18"/>
              <p:cNvSpPr/>
              <p:nvPr/>
            </p:nvSpPr>
            <p:spPr>
              <a:xfrm>
                <a:off x="7758200" y="2799270"/>
                <a:ext cx="153274"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Oval 19"/>
              <p:cNvSpPr/>
              <p:nvPr/>
            </p:nvSpPr>
            <p:spPr>
              <a:xfrm>
                <a:off x="7007374" y="2899206"/>
                <a:ext cx="155497" cy="1778869"/>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Oval 20"/>
              <p:cNvSpPr/>
              <p:nvPr/>
            </p:nvSpPr>
            <p:spPr>
              <a:xfrm>
                <a:off x="7262832" y="2936960"/>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Oval 21"/>
              <p:cNvSpPr/>
              <p:nvPr/>
            </p:nvSpPr>
            <p:spPr>
              <a:xfrm>
                <a:off x="7531619" y="2792607"/>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Oval 22"/>
              <p:cNvSpPr/>
              <p:nvPr/>
            </p:nvSpPr>
            <p:spPr>
              <a:xfrm>
                <a:off x="7847055" y="4615892"/>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Oval 23"/>
              <p:cNvSpPr/>
              <p:nvPr/>
            </p:nvSpPr>
            <p:spPr>
              <a:xfrm>
                <a:off x="7098450" y="4715827"/>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Oval 24"/>
              <p:cNvSpPr/>
              <p:nvPr/>
            </p:nvSpPr>
            <p:spPr>
              <a:xfrm>
                <a:off x="7353909" y="4751360"/>
                <a:ext cx="155497" cy="1778869"/>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Oval 25"/>
              <p:cNvSpPr/>
              <p:nvPr/>
            </p:nvSpPr>
            <p:spPr>
              <a:xfrm>
                <a:off x="7622695" y="4609229"/>
                <a:ext cx="153276"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Oval 26"/>
              <p:cNvSpPr/>
              <p:nvPr/>
            </p:nvSpPr>
            <p:spPr>
              <a:xfrm>
                <a:off x="6789679" y="1071481"/>
                <a:ext cx="153274"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Oval 27"/>
              <p:cNvSpPr/>
              <p:nvPr/>
            </p:nvSpPr>
            <p:spPr>
              <a:xfrm>
                <a:off x="6038852" y="1171416"/>
                <a:ext cx="155497" cy="1778869"/>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Oval 28"/>
              <p:cNvSpPr/>
              <p:nvPr/>
            </p:nvSpPr>
            <p:spPr>
              <a:xfrm>
                <a:off x="6294310" y="1209171"/>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Oval 29"/>
              <p:cNvSpPr/>
              <p:nvPr/>
            </p:nvSpPr>
            <p:spPr>
              <a:xfrm>
                <a:off x="6563098" y="1064818"/>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Oval 30"/>
              <p:cNvSpPr/>
              <p:nvPr/>
            </p:nvSpPr>
            <p:spPr>
              <a:xfrm>
                <a:off x="7753757" y="978207"/>
                <a:ext cx="153274" cy="177886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Oval 31"/>
              <p:cNvSpPr/>
              <p:nvPr/>
            </p:nvSpPr>
            <p:spPr>
              <a:xfrm>
                <a:off x="7002931" y="1080364"/>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Oval 32"/>
              <p:cNvSpPr/>
              <p:nvPr/>
            </p:nvSpPr>
            <p:spPr>
              <a:xfrm>
                <a:off x="7258389" y="1115897"/>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Oval 33"/>
              <p:cNvSpPr/>
              <p:nvPr/>
            </p:nvSpPr>
            <p:spPr>
              <a:xfrm>
                <a:off x="7527177" y="971544"/>
                <a:ext cx="155497" cy="1778869"/>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Oval 34"/>
              <p:cNvSpPr/>
              <p:nvPr/>
            </p:nvSpPr>
            <p:spPr>
              <a:xfrm>
                <a:off x="5805607" y="1169196"/>
                <a:ext cx="155497" cy="177886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6" name="Oval 35"/>
              <p:cNvSpPr/>
              <p:nvPr/>
            </p:nvSpPr>
            <p:spPr>
              <a:xfrm>
                <a:off x="5057003" y="1271353"/>
                <a:ext cx="153274"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Oval 36"/>
              <p:cNvSpPr/>
              <p:nvPr/>
            </p:nvSpPr>
            <p:spPr>
              <a:xfrm>
                <a:off x="5312460" y="1306886"/>
                <a:ext cx="153276"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Oval 37"/>
              <p:cNvSpPr/>
              <p:nvPr/>
            </p:nvSpPr>
            <p:spPr>
              <a:xfrm>
                <a:off x="5581248" y="1162533"/>
                <a:ext cx="153274" cy="1778869"/>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Oval 38"/>
              <p:cNvSpPr/>
              <p:nvPr/>
            </p:nvSpPr>
            <p:spPr>
              <a:xfrm>
                <a:off x="5805607" y="2999143"/>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 name="Oval 39"/>
              <p:cNvSpPr/>
              <p:nvPr/>
            </p:nvSpPr>
            <p:spPr>
              <a:xfrm>
                <a:off x="5057003" y="3099078"/>
                <a:ext cx="153274"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 name="Oval 40"/>
              <p:cNvSpPr/>
              <p:nvPr/>
            </p:nvSpPr>
            <p:spPr>
              <a:xfrm>
                <a:off x="5312460" y="3136833"/>
                <a:ext cx="153276"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 name="Oval 41"/>
              <p:cNvSpPr/>
              <p:nvPr/>
            </p:nvSpPr>
            <p:spPr>
              <a:xfrm>
                <a:off x="5581248" y="2992480"/>
                <a:ext cx="153274"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 name="Oval 42"/>
              <p:cNvSpPr/>
              <p:nvPr/>
            </p:nvSpPr>
            <p:spPr>
              <a:xfrm>
                <a:off x="5792278" y="4789115"/>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4" name="Oval 43"/>
              <p:cNvSpPr/>
              <p:nvPr/>
            </p:nvSpPr>
            <p:spPr>
              <a:xfrm>
                <a:off x="5043674" y="4889050"/>
                <a:ext cx="155497" cy="1778869"/>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Oval 44"/>
              <p:cNvSpPr/>
              <p:nvPr/>
            </p:nvSpPr>
            <p:spPr>
              <a:xfrm>
                <a:off x="5299132" y="4926805"/>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Oval 45"/>
              <p:cNvSpPr/>
              <p:nvPr/>
            </p:nvSpPr>
            <p:spPr>
              <a:xfrm>
                <a:off x="5567920" y="4782452"/>
                <a:ext cx="153274"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2" name="Oval 71"/>
              <p:cNvSpPr/>
              <p:nvPr/>
            </p:nvSpPr>
            <p:spPr>
              <a:xfrm>
                <a:off x="8706728" y="2759295"/>
                <a:ext cx="153276"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3" name="Oval 72"/>
              <p:cNvSpPr/>
              <p:nvPr/>
            </p:nvSpPr>
            <p:spPr>
              <a:xfrm>
                <a:off x="7958124" y="2859231"/>
                <a:ext cx="153274"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4" name="Oval 73"/>
              <p:cNvSpPr/>
              <p:nvPr/>
            </p:nvSpPr>
            <p:spPr>
              <a:xfrm>
                <a:off x="8213582" y="2894764"/>
                <a:ext cx="153276" cy="1778869"/>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5" name="Oval 74"/>
              <p:cNvSpPr/>
              <p:nvPr/>
            </p:nvSpPr>
            <p:spPr>
              <a:xfrm>
                <a:off x="8480148" y="2752632"/>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6" name="Oval 75"/>
              <p:cNvSpPr/>
              <p:nvPr/>
            </p:nvSpPr>
            <p:spPr>
              <a:xfrm>
                <a:off x="8795584" y="4573696"/>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7" name="Oval 76"/>
              <p:cNvSpPr/>
              <p:nvPr/>
            </p:nvSpPr>
            <p:spPr>
              <a:xfrm>
                <a:off x="8046979" y="4675853"/>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8" name="Oval 77"/>
              <p:cNvSpPr/>
              <p:nvPr/>
            </p:nvSpPr>
            <p:spPr>
              <a:xfrm>
                <a:off x="8302437" y="4711386"/>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9" name="Oval 78"/>
              <p:cNvSpPr/>
              <p:nvPr/>
            </p:nvSpPr>
            <p:spPr>
              <a:xfrm>
                <a:off x="8571225" y="4567034"/>
                <a:ext cx="155497" cy="177886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0" name="Oval 79"/>
              <p:cNvSpPr/>
              <p:nvPr/>
            </p:nvSpPr>
            <p:spPr>
              <a:xfrm>
                <a:off x="8702286" y="938232"/>
                <a:ext cx="153276"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1" name="Oval 80"/>
              <p:cNvSpPr/>
              <p:nvPr/>
            </p:nvSpPr>
            <p:spPr>
              <a:xfrm>
                <a:off x="7953681" y="1038168"/>
                <a:ext cx="153274" cy="1778869"/>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 name="Oval 81"/>
              <p:cNvSpPr/>
              <p:nvPr/>
            </p:nvSpPr>
            <p:spPr>
              <a:xfrm>
                <a:off x="8209139" y="1075922"/>
                <a:ext cx="153276"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3" name="Oval 82"/>
              <p:cNvSpPr/>
              <p:nvPr/>
            </p:nvSpPr>
            <p:spPr>
              <a:xfrm>
                <a:off x="8475705" y="931569"/>
                <a:ext cx="155497" cy="1776647"/>
              </a:xfrm>
              <a:prstGeom prst="ellipse">
                <a:avLst/>
              </a:prstGeom>
              <a:solidFill>
                <a:srgbClr val="0099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75787" name="TextBox 90"/>
            <p:cNvSpPr txBox="1">
              <a:spLocks noChangeArrowheads="1"/>
            </p:cNvSpPr>
            <p:nvPr/>
          </p:nvSpPr>
          <p:spPr bwMode="auto">
            <a:xfrm>
              <a:off x="978049" y="3252185"/>
              <a:ext cx="2957847" cy="92333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t>Example of a liquid</a:t>
              </a:r>
            </a:p>
            <a:p>
              <a:pPr algn="ctr" eaLnBrk="1" hangingPunct="1"/>
              <a:r>
                <a:rPr lang="en-US" altLang="en-US" b="1"/>
                <a:t>crystalline phase</a:t>
              </a:r>
            </a:p>
            <a:p>
              <a:pPr algn="ctr" eaLnBrk="1" hangingPunct="1"/>
              <a:r>
                <a:rPr lang="en-US" altLang="en-US" b="1"/>
                <a:t>(there are many)</a:t>
              </a:r>
              <a:endParaRPr lang="en-US" altLang="en-US"/>
            </a:p>
          </p:txBody>
        </p:sp>
      </p:gr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Application: TFT LCD</a:t>
            </a:r>
          </a:p>
        </p:txBody>
      </p:sp>
      <p:sp>
        <p:nvSpPr>
          <p:cNvPr id="76803" name="TextBox 5"/>
          <p:cNvSpPr txBox="1">
            <a:spLocks noChangeArrowheads="1"/>
          </p:cNvSpPr>
          <p:nvPr/>
        </p:nvSpPr>
        <p:spPr bwMode="auto">
          <a:xfrm>
            <a:off x="1828800" y="6073775"/>
            <a:ext cx="1931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solidFill>
                  <a:srgbClr val="009900"/>
                </a:solidFill>
                <a:sym typeface="Wingdings" panose="05000000000000000000" pitchFamily="2" charset="2"/>
              </a:rPr>
              <a:t></a:t>
            </a:r>
            <a:r>
              <a:rPr lang="en-US" altLang="en-US">
                <a:solidFill>
                  <a:srgbClr val="009900"/>
                </a:solidFill>
                <a:sym typeface="Wingdings" panose="05000000000000000000" pitchFamily="2" charset="2"/>
              </a:rPr>
              <a:t> </a:t>
            </a:r>
            <a:r>
              <a:rPr lang="en-US" altLang="en-US" u="sng"/>
              <a:t>Light Passes</a:t>
            </a:r>
          </a:p>
        </p:txBody>
      </p:sp>
      <p:sp>
        <p:nvSpPr>
          <p:cNvPr id="76804" name="TextBox 7"/>
          <p:cNvSpPr txBox="1">
            <a:spLocks noChangeArrowheads="1"/>
          </p:cNvSpPr>
          <p:nvPr/>
        </p:nvSpPr>
        <p:spPr bwMode="auto">
          <a:xfrm>
            <a:off x="1654175" y="1065213"/>
            <a:ext cx="112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Backlight</a:t>
            </a:r>
          </a:p>
        </p:txBody>
      </p:sp>
      <p:sp>
        <p:nvSpPr>
          <p:cNvPr id="76805" name="TextBox 8"/>
          <p:cNvSpPr txBox="1">
            <a:spLocks noChangeArrowheads="1"/>
          </p:cNvSpPr>
          <p:nvPr/>
        </p:nvSpPr>
        <p:spPr bwMode="auto">
          <a:xfrm>
            <a:off x="496888" y="1717675"/>
            <a:ext cx="1289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Polarizer 1</a:t>
            </a:r>
          </a:p>
        </p:txBody>
      </p:sp>
      <p:sp>
        <p:nvSpPr>
          <p:cNvPr id="76806" name="TextBox 9"/>
          <p:cNvSpPr txBox="1">
            <a:spLocks noChangeArrowheads="1"/>
          </p:cNvSpPr>
          <p:nvPr/>
        </p:nvSpPr>
        <p:spPr bwMode="auto">
          <a:xfrm>
            <a:off x="460375" y="50657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Polarizer 2</a:t>
            </a:r>
          </a:p>
        </p:txBody>
      </p:sp>
      <p:sp>
        <p:nvSpPr>
          <p:cNvPr id="76807" name="TextBox 10"/>
          <p:cNvSpPr txBox="1">
            <a:spLocks noChangeArrowheads="1"/>
          </p:cNvSpPr>
          <p:nvPr/>
        </p:nvSpPr>
        <p:spPr bwMode="auto">
          <a:xfrm>
            <a:off x="592138" y="3424238"/>
            <a:ext cx="180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Self-Assembled</a:t>
            </a:r>
          </a:p>
          <a:p>
            <a:pPr algn="ctr" eaLnBrk="1" hangingPunct="1"/>
            <a:r>
              <a:rPr lang="en-US" altLang="en-US"/>
              <a:t>Liquid Crystal</a:t>
            </a:r>
          </a:p>
        </p:txBody>
      </p:sp>
      <p:grpSp>
        <p:nvGrpSpPr>
          <p:cNvPr id="76808" name="Group 233"/>
          <p:cNvGrpSpPr>
            <a:grpSpLocks/>
          </p:cNvGrpSpPr>
          <p:nvPr/>
        </p:nvGrpSpPr>
        <p:grpSpPr bwMode="auto">
          <a:xfrm>
            <a:off x="5905500" y="884238"/>
            <a:ext cx="2992438" cy="5208587"/>
            <a:chOff x="5192053" y="885018"/>
            <a:chExt cx="2992028" cy="5208245"/>
          </a:xfrm>
        </p:grpSpPr>
        <p:grpSp>
          <p:nvGrpSpPr>
            <p:cNvPr id="76870" name="Group 16"/>
            <p:cNvGrpSpPr>
              <a:grpSpLocks/>
            </p:cNvGrpSpPr>
            <p:nvPr/>
          </p:nvGrpSpPr>
          <p:grpSpPr bwMode="auto">
            <a:xfrm flipH="1">
              <a:off x="6986501" y="3082795"/>
              <a:ext cx="277812" cy="1403350"/>
              <a:chOff x="633740" y="2843407"/>
              <a:chExt cx="278534" cy="1402915"/>
            </a:xfrm>
          </p:grpSpPr>
          <p:cxnSp>
            <p:nvCxnSpPr>
              <p:cNvPr id="18" name="Straight Connector 17"/>
              <p:cNvCxnSpPr/>
              <p:nvPr/>
            </p:nvCxnSpPr>
            <p:spPr>
              <a:xfrm rot="5400000">
                <a:off x="-60448" y="3545584"/>
                <a:ext cx="14028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633007" y="2845760"/>
                <a:ext cx="273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637781" y="4239062"/>
                <a:ext cx="273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871" name="TextBox 21"/>
            <p:cNvSpPr txBox="1">
              <a:spLocks noChangeArrowheads="1"/>
            </p:cNvSpPr>
            <p:nvPr/>
          </p:nvSpPr>
          <p:spPr bwMode="auto">
            <a:xfrm>
              <a:off x="7229909" y="3475059"/>
              <a:ext cx="9541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Voltage</a:t>
              </a:r>
            </a:p>
            <a:p>
              <a:pPr algn="ctr" eaLnBrk="1" hangingPunct="1"/>
              <a:r>
                <a:rPr lang="en-US" altLang="en-US"/>
                <a:t>Applied</a:t>
              </a:r>
            </a:p>
          </p:txBody>
        </p:sp>
        <p:grpSp>
          <p:nvGrpSpPr>
            <p:cNvPr id="76872" name="Group 232"/>
            <p:cNvGrpSpPr>
              <a:grpSpLocks/>
            </p:cNvGrpSpPr>
            <p:nvPr/>
          </p:nvGrpSpPr>
          <p:grpSpPr bwMode="auto">
            <a:xfrm>
              <a:off x="5192053" y="885018"/>
              <a:ext cx="1560903" cy="5208245"/>
              <a:chOff x="5054267" y="885018"/>
              <a:chExt cx="1560903" cy="5208245"/>
            </a:xfrm>
          </p:grpSpPr>
          <p:grpSp>
            <p:nvGrpSpPr>
              <p:cNvPr id="5" name="Group 57"/>
              <p:cNvGrpSpPr/>
              <p:nvPr/>
            </p:nvGrpSpPr>
            <p:grpSpPr>
              <a:xfrm>
                <a:off x="5054267" y="4538783"/>
                <a:ext cx="1560903" cy="1554480"/>
                <a:chOff x="3693275" y="4986711"/>
                <a:chExt cx="1560903" cy="1554480"/>
              </a:xfrm>
              <a:scene3d>
                <a:camera prst="isometricOffAxis1Top"/>
                <a:lightRig rig="threePt" dir="t"/>
              </a:scene3d>
            </p:grpSpPr>
            <p:sp>
              <p:nvSpPr>
                <p:cNvPr id="190" name="Rectangle 189"/>
                <p:cNvSpPr>
                  <a:spLocks noChangeAspect="1"/>
                </p:cNvSpPr>
                <p:nvPr/>
              </p:nvSpPr>
              <p:spPr>
                <a:xfrm>
                  <a:off x="3699698" y="4986711"/>
                  <a:ext cx="1554480" cy="1554480"/>
                </a:xfrm>
                <a:prstGeom prst="rect">
                  <a:avLst/>
                </a:prstGeom>
                <a:solidFill>
                  <a:schemeClr val="accent1">
                    <a:alpha val="50000"/>
                  </a:schemeClr>
                </a:solidFill>
                <a:ln>
                  <a:noFill/>
                </a:ln>
                <a:sp3d extrusionH="127000" contourW="635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56"/>
                <p:cNvGrpSpPr/>
                <p:nvPr/>
              </p:nvGrpSpPr>
              <p:grpSpPr>
                <a:xfrm rot="5400000">
                  <a:off x="3777302" y="4979461"/>
                  <a:ext cx="1386426" cy="1554480"/>
                  <a:chOff x="3777294" y="4979453"/>
                  <a:chExt cx="1386426" cy="1554480"/>
                </a:xfrm>
              </p:grpSpPr>
              <p:cxnSp>
                <p:nvCxnSpPr>
                  <p:cNvPr id="192" name="Straight Connector 191"/>
                  <p:cNvCxnSpPr/>
                  <p:nvPr/>
                </p:nvCxnSpPr>
                <p:spPr>
                  <a:xfrm rot="5400000">
                    <a:off x="3000054"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5400000">
                    <a:off x="3173357"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a:off x="3346660"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5400000">
                    <a:off x="3519963"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5400000">
                    <a:off x="3693266"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a:off x="3866569"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4039872"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5400000">
                    <a:off x="4213175"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5400000">
                    <a:off x="4386480"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grpSp>
          </p:grpSp>
          <p:grpSp>
            <p:nvGrpSpPr>
              <p:cNvPr id="76874" name="Group 102"/>
              <p:cNvGrpSpPr>
                <a:grpSpLocks/>
              </p:cNvGrpSpPr>
              <p:nvPr/>
            </p:nvGrpSpPr>
            <p:grpSpPr bwMode="auto">
              <a:xfrm>
                <a:off x="5909387" y="4177446"/>
                <a:ext cx="436562" cy="1237233"/>
                <a:chOff x="7565177" y="2891416"/>
                <a:chExt cx="436562" cy="1237233"/>
              </a:xfrm>
            </p:grpSpPr>
            <p:cxnSp>
              <p:nvCxnSpPr>
                <p:cNvPr id="208" name="Straight Connector 207"/>
                <p:cNvCxnSpPr/>
                <p:nvPr/>
              </p:nvCxnSpPr>
              <p:spPr bwMode="auto">
                <a:xfrm>
                  <a:off x="7565177" y="289141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auto">
                <a:xfrm>
                  <a:off x="7565177" y="3028324"/>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auto">
                <a:xfrm>
                  <a:off x="7565177" y="3165232"/>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auto">
                <a:xfrm>
                  <a:off x="7565177" y="3302140"/>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bwMode="auto">
                <a:xfrm>
                  <a:off x="7565177" y="3439048"/>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bwMode="auto">
                <a:xfrm>
                  <a:off x="7565177" y="357595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bwMode="auto">
                <a:xfrm>
                  <a:off x="7565177" y="3849770"/>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bwMode="auto">
                <a:xfrm>
                  <a:off x="7565177" y="3712864"/>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grpSp>
          <p:sp>
            <p:nvSpPr>
              <p:cNvPr id="136" name="Rectangle 135"/>
              <p:cNvSpPr>
                <a:spLocks noChangeAspect="1"/>
              </p:cNvSpPr>
              <p:nvPr/>
            </p:nvSpPr>
            <p:spPr>
              <a:xfrm>
                <a:off x="5057474" y="3537432"/>
                <a:ext cx="1554480" cy="1554480"/>
              </a:xfrm>
              <a:prstGeom prst="rect">
                <a:avLst/>
              </a:prstGeom>
              <a:solidFill>
                <a:schemeClr val="bg1">
                  <a:lumMod val="75000"/>
                  <a:alpha val="50000"/>
                </a:schemeClr>
              </a:solidFill>
              <a:ln>
                <a:noFill/>
              </a:ln>
              <a:scene3d>
                <a:camera prst="isometricOffAxis1To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6876" name="Group 231"/>
              <p:cNvGrpSpPr>
                <a:grpSpLocks/>
              </p:cNvGrpSpPr>
              <p:nvPr/>
            </p:nvGrpSpPr>
            <p:grpSpPr bwMode="auto">
              <a:xfrm>
                <a:off x="5410894" y="3014150"/>
                <a:ext cx="434800" cy="1454628"/>
                <a:chOff x="5691677" y="3043410"/>
                <a:chExt cx="434800" cy="1454628"/>
              </a:xfrm>
            </p:grpSpPr>
            <p:cxnSp>
              <p:nvCxnSpPr>
                <p:cNvPr id="222" name="Straight Connector 221"/>
                <p:cNvCxnSpPr/>
                <p:nvPr/>
              </p:nvCxnSpPr>
              <p:spPr bwMode="auto">
                <a:xfrm rot="5400000">
                  <a:off x="5612377" y="4101339"/>
                  <a:ext cx="506837" cy="5647"/>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bwMode="auto">
                <a:xfrm rot="5400000">
                  <a:off x="5441082" y="4241796"/>
                  <a:ext cx="506837" cy="5647"/>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bwMode="auto">
                <a:xfrm rot="5400000">
                  <a:off x="5783672" y="3968200"/>
                  <a:ext cx="506837" cy="5647"/>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bwMode="auto">
                <a:xfrm rot="5400000">
                  <a:off x="5698940" y="3756305"/>
                  <a:ext cx="506837" cy="5647"/>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bwMode="auto">
                <a:xfrm rot="5400000">
                  <a:off x="5527645" y="3896762"/>
                  <a:ext cx="506837" cy="5647"/>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bwMode="auto">
                <a:xfrm rot="5400000">
                  <a:off x="5870235" y="3623166"/>
                  <a:ext cx="506837" cy="5647"/>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bwMode="auto">
                <a:xfrm rot="5400000">
                  <a:off x="5618477" y="3427144"/>
                  <a:ext cx="506837" cy="5647"/>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bwMode="auto">
                <a:xfrm rot="5400000">
                  <a:off x="5447182" y="3567601"/>
                  <a:ext cx="506837" cy="5647"/>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bwMode="auto">
                <a:xfrm rot="5400000">
                  <a:off x="5789772" y="3294005"/>
                  <a:ext cx="506837" cy="5647"/>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grpSp>
          <p:grpSp>
            <p:nvGrpSpPr>
              <p:cNvPr id="76877" name="Group 102"/>
              <p:cNvGrpSpPr>
                <a:grpSpLocks/>
              </p:cNvGrpSpPr>
              <p:nvPr/>
            </p:nvGrpSpPr>
            <p:grpSpPr bwMode="auto">
              <a:xfrm>
                <a:off x="5910602" y="2944503"/>
                <a:ext cx="436562" cy="1374141"/>
                <a:chOff x="7565177" y="2754508"/>
                <a:chExt cx="436562" cy="1374141"/>
              </a:xfrm>
            </p:grpSpPr>
            <p:cxnSp>
              <p:nvCxnSpPr>
                <p:cNvPr id="174" name="Straight Connector 173"/>
                <p:cNvCxnSpPr/>
                <p:nvPr/>
              </p:nvCxnSpPr>
              <p:spPr bwMode="auto">
                <a:xfrm>
                  <a:off x="7565177" y="2754508"/>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auto">
                <a:xfrm>
                  <a:off x="7565177" y="289141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auto">
                <a:xfrm>
                  <a:off x="7565177" y="3028324"/>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auto">
                <a:xfrm>
                  <a:off x="7565177" y="3165232"/>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bwMode="auto">
                <a:xfrm>
                  <a:off x="7565177" y="3302140"/>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bwMode="auto">
                <a:xfrm>
                  <a:off x="7565177" y="3439048"/>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bwMode="auto">
                <a:xfrm>
                  <a:off x="7565177" y="357595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auto">
                <a:xfrm>
                  <a:off x="7565177" y="3849770"/>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auto">
                <a:xfrm>
                  <a:off x="7565177" y="3712864"/>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grpSp>
          <p:sp>
            <p:nvSpPr>
              <p:cNvPr id="139" name="Rectangle 138"/>
              <p:cNvSpPr>
                <a:spLocks noChangeAspect="1"/>
              </p:cNvSpPr>
              <p:nvPr/>
            </p:nvSpPr>
            <p:spPr>
              <a:xfrm>
                <a:off x="5057474" y="2128767"/>
                <a:ext cx="1554480" cy="1554480"/>
              </a:xfrm>
              <a:prstGeom prst="rect">
                <a:avLst/>
              </a:prstGeom>
              <a:solidFill>
                <a:schemeClr val="bg1">
                  <a:lumMod val="75000"/>
                  <a:alpha val="50000"/>
                </a:schemeClr>
              </a:solidFill>
              <a:ln>
                <a:noFill/>
              </a:ln>
              <a:scene3d>
                <a:camera prst="isometricOffAxis1To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6879" name="Group 90"/>
              <p:cNvGrpSpPr>
                <a:grpSpLocks/>
              </p:cNvGrpSpPr>
              <p:nvPr/>
            </p:nvGrpSpPr>
            <p:grpSpPr bwMode="auto">
              <a:xfrm>
                <a:off x="5910602" y="1853794"/>
                <a:ext cx="436562" cy="1204917"/>
                <a:chOff x="4243424" y="1833632"/>
                <a:chExt cx="436879" cy="1204589"/>
              </a:xfrm>
            </p:grpSpPr>
            <p:cxnSp>
              <p:nvCxnSpPr>
                <p:cNvPr id="157" name="Straight Connector 156"/>
                <p:cNvCxnSpPr/>
                <p:nvPr/>
              </p:nvCxnSpPr>
              <p:spPr>
                <a:xfrm>
                  <a:off x="4243424" y="1965887"/>
                  <a:ext cx="436879" cy="278804"/>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4243424" y="1833632"/>
                  <a:ext cx="436879" cy="278804"/>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243424" y="2098142"/>
                  <a:ext cx="436879" cy="278804"/>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243424" y="2230397"/>
                  <a:ext cx="436879" cy="278804"/>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243424" y="2362652"/>
                  <a:ext cx="436879" cy="278804"/>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243424" y="2494907"/>
                  <a:ext cx="436879" cy="278804"/>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243424" y="2627162"/>
                  <a:ext cx="436879" cy="278804"/>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4243424" y="2759417"/>
                  <a:ext cx="436879" cy="278804"/>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grpSp>
          <p:grpSp>
            <p:nvGrpSpPr>
              <p:cNvPr id="11" name="Group 32"/>
              <p:cNvGrpSpPr/>
              <p:nvPr/>
            </p:nvGrpSpPr>
            <p:grpSpPr>
              <a:xfrm>
                <a:off x="5057474" y="1152830"/>
                <a:ext cx="1554480" cy="1561738"/>
                <a:chOff x="3231711" y="3299609"/>
                <a:chExt cx="1554480" cy="1561738"/>
              </a:xfrm>
              <a:solidFill>
                <a:schemeClr val="accent1">
                  <a:alpha val="50000"/>
                </a:schemeClr>
              </a:solidFill>
              <a:scene3d>
                <a:camera prst="isometricOffAxis1Top"/>
                <a:lightRig rig="threePt" dir="t"/>
              </a:scene3d>
            </p:grpSpPr>
            <p:sp>
              <p:nvSpPr>
                <p:cNvPr id="147" name="Rectangle 146"/>
                <p:cNvSpPr>
                  <a:spLocks noChangeAspect="1"/>
                </p:cNvSpPr>
                <p:nvPr/>
              </p:nvSpPr>
              <p:spPr>
                <a:xfrm>
                  <a:off x="3231711" y="3306867"/>
                  <a:ext cx="1554480" cy="1554480"/>
                </a:xfrm>
                <a:prstGeom prst="rect">
                  <a:avLst/>
                </a:prstGeom>
                <a:grpFill/>
                <a:ln>
                  <a:noFill/>
                </a:ln>
                <a:sp3d extrusionH="127000" contourW="635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8" name="Straight Connector 147"/>
                <p:cNvCxnSpPr/>
                <p:nvPr/>
              </p:nvCxnSpPr>
              <p:spPr>
                <a:xfrm rot="5400000">
                  <a:off x="2532067"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a:off x="2705370"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2878673"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3051976"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a:off x="3225279"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3398582"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3571885"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a:off x="3745188"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3918493"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grpSp>
          <p:grpSp>
            <p:nvGrpSpPr>
              <p:cNvPr id="12" name="Group 78"/>
              <p:cNvGrpSpPr/>
              <p:nvPr/>
            </p:nvGrpSpPr>
            <p:grpSpPr>
              <a:xfrm>
                <a:off x="5900283" y="885018"/>
                <a:ext cx="457201" cy="457200"/>
                <a:chOff x="919780" y="1646518"/>
                <a:chExt cx="457201" cy="457200"/>
              </a:xfrm>
              <a:scene3d>
                <a:camera prst="isometricTopUp"/>
                <a:lightRig rig="threePt" dir="t"/>
              </a:scene3d>
            </p:grpSpPr>
            <p:cxnSp>
              <p:nvCxnSpPr>
                <p:cNvPr id="143" name="Straight Connector 142"/>
                <p:cNvCxnSpPr/>
                <p:nvPr/>
              </p:nvCxnSpPr>
              <p:spPr>
                <a:xfrm rot="16200000" flipV="1">
                  <a:off x="919780" y="1875117"/>
                  <a:ext cx="457200" cy="1"/>
                </a:xfrm>
                <a:prstGeom prst="line">
                  <a:avLst/>
                </a:prstGeom>
                <a:ln w="25400">
                  <a:solidFill>
                    <a:srgbClr val="FFC000"/>
                  </a:solidFill>
                </a:ln>
                <a:sp3d extrusionH="971550"/>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0800000" flipV="1">
                  <a:off x="919781" y="1875116"/>
                  <a:ext cx="457200" cy="1"/>
                </a:xfrm>
                <a:prstGeom prst="line">
                  <a:avLst/>
                </a:prstGeom>
                <a:ln w="25400">
                  <a:solidFill>
                    <a:srgbClr val="FFC000"/>
                  </a:solidFill>
                </a:ln>
                <a:sp3d extrusionH="971550"/>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8100000" flipV="1">
                  <a:off x="919780" y="1875117"/>
                  <a:ext cx="457200" cy="1"/>
                </a:xfrm>
                <a:prstGeom prst="line">
                  <a:avLst/>
                </a:prstGeom>
                <a:ln w="25400">
                  <a:solidFill>
                    <a:srgbClr val="FFC000"/>
                  </a:solidFill>
                </a:ln>
                <a:sp3d extrusionH="971550"/>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2700000" flipV="1">
                  <a:off x="919780" y="1875117"/>
                  <a:ext cx="457200" cy="1"/>
                </a:xfrm>
                <a:prstGeom prst="line">
                  <a:avLst/>
                </a:prstGeom>
                <a:ln w="25400">
                  <a:solidFill>
                    <a:srgbClr val="FFC000"/>
                  </a:solidFill>
                </a:ln>
                <a:sp3d extrusionH="971550"/>
              </p:spPr>
              <p:style>
                <a:lnRef idx="1">
                  <a:schemeClr val="accent1"/>
                </a:lnRef>
                <a:fillRef idx="0">
                  <a:schemeClr val="accent1"/>
                </a:fillRef>
                <a:effectRef idx="0">
                  <a:schemeClr val="accent1"/>
                </a:effectRef>
                <a:fontRef idx="minor">
                  <a:schemeClr val="tx1"/>
                </a:fontRef>
              </p:style>
            </p:cxnSp>
          </p:grpSp>
        </p:grpSp>
      </p:grpSp>
      <p:sp>
        <p:nvSpPr>
          <p:cNvPr id="76809" name="TextBox 5"/>
          <p:cNvSpPr txBox="1">
            <a:spLocks noChangeArrowheads="1"/>
          </p:cNvSpPr>
          <p:nvPr/>
        </p:nvSpPr>
        <p:spPr bwMode="auto">
          <a:xfrm>
            <a:off x="5751513" y="5651500"/>
            <a:ext cx="1927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solidFill>
                  <a:srgbClr val="FF0000"/>
                </a:solidFill>
                <a:sym typeface="Wingdings" panose="05000000000000000000" pitchFamily="2" charset="2"/>
              </a:rPr>
              <a:t></a:t>
            </a:r>
            <a:r>
              <a:rPr lang="en-US" altLang="en-US">
                <a:sym typeface="Wingdings" panose="05000000000000000000" pitchFamily="2" charset="2"/>
              </a:rPr>
              <a:t> </a:t>
            </a:r>
            <a:r>
              <a:rPr lang="en-US" altLang="en-US" u="sng"/>
              <a:t>Light Blocked</a:t>
            </a:r>
          </a:p>
        </p:txBody>
      </p:sp>
      <p:sp>
        <p:nvSpPr>
          <p:cNvPr id="76810" name="TextBox 8"/>
          <p:cNvSpPr txBox="1">
            <a:spLocks noChangeArrowheads="1"/>
          </p:cNvSpPr>
          <p:nvPr/>
        </p:nvSpPr>
        <p:spPr bwMode="auto">
          <a:xfrm>
            <a:off x="3894138" y="2282825"/>
            <a:ext cx="1370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Polarized Light</a:t>
            </a:r>
          </a:p>
        </p:txBody>
      </p:sp>
      <p:grpSp>
        <p:nvGrpSpPr>
          <p:cNvPr id="76811" name="Group 241"/>
          <p:cNvGrpSpPr>
            <a:grpSpLocks/>
          </p:cNvGrpSpPr>
          <p:nvPr/>
        </p:nvGrpSpPr>
        <p:grpSpPr bwMode="auto">
          <a:xfrm>
            <a:off x="2046288" y="884238"/>
            <a:ext cx="3338512" cy="5357812"/>
            <a:chOff x="2045925" y="885018"/>
            <a:chExt cx="3338258" cy="5356310"/>
          </a:xfrm>
        </p:grpSpPr>
        <p:grpSp>
          <p:nvGrpSpPr>
            <p:cNvPr id="76815" name="Group 234"/>
            <p:cNvGrpSpPr>
              <a:grpSpLocks/>
            </p:cNvGrpSpPr>
            <p:nvPr/>
          </p:nvGrpSpPr>
          <p:grpSpPr bwMode="auto">
            <a:xfrm>
              <a:off x="2045925" y="885018"/>
              <a:ext cx="3338258" cy="5356310"/>
              <a:chOff x="2233815" y="870404"/>
              <a:chExt cx="3338258" cy="5356310"/>
            </a:xfrm>
          </p:grpSpPr>
          <p:sp>
            <p:nvSpPr>
              <p:cNvPr id="76820" name="TextBox 20"/>
              <p:cNvSpPr txBox="1">
                <a:spLocks noChangeArrowheads="1"/>
              </p:cNvSpPr>
              <p:nvPr/>
            </p:nvSpPr>
            <p:spPr bwMode="auto">
              <a:xfrm>
                <a:off x="4258828" y="3435893"/>
                <a:ext cx="13132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No Voltage</a:t>
                </a:r>
              </a:p>
              <a:p>
                <a:pPr algn="ctr" eaLnBrk="1" hangingPunct="1"/>
                <a:r>
                  <a:rPr lang="en-US" altLang="en-US"/>
                  <a:t>Applied</a:t>
                </a:r>
              </a:p>
            </p:txBody>
          </p:sp>
          <p:grpSp>
            <p:nvGrpSpPr>
              <p:cNvPr id="76821" name="Group 130"/>
              <p:cNvGrpSpPr>
                <a:grpSpLocks/>
              </p:cNvGrpSpPr>
              <p:nvPr/>
            </p:nvGrpSpPr>
            <p:grpSpPr bwMode="auto">
              <a:xfrm>
                <a:off x="2233815" y="870404"/>
                <a:ext cx="1560911" cy="5356310"/>
                <a:chOff x="5089743" y="870404"/>
                <a:chExt cx="1560911" cy="5356310"/>
              </a:xfrm>
            </p:grpSpPr>
            <p:grpSp>
              <p:nvGrpSpPr>
                <p:cNvPr id="76822" name="Group 117"/>
                <p:cNvGrpSpPr>
                  <a:grpSpLocks/>
                </p:cNvGrpSpPr>
                <p:nvPr/>
              </p:nvGrpSpPr>
              <p:grpSpPr bwMode="auto">
                <a:xfrm>
                  <a:off x="5946086" y="5328036"/>
                  <a:ext cx="436562" cy="898678"/>
                  <a:chOff x="5982827" y="5328036"/>
                  <a:chExt cx="436562" cy="898678"/>
                </a:xfrm>
              </p:grpSpPr>
              <p:cxnSp>
                <p:nvCxnSpPr>
                  <p:cNvPr id="111" name="Straight Connector 110"/>
                  <p:cNvCxnSpPr/>
                  <p:nvPr/>
                </p:nvCxnSpPr>
                <p:spPr bwMode="auto">
                  <a:xfrm rot="8340000">
                    <a:off x="5982827" y="532803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auto">
                  <a:xfrm rot="8340000">
                    <a:off x="5982827" y="548298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rot="8340000">
                    <a:off x="5982827" y="563793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auto">
                  <a:xfrm rot="8340000">
                    <a:off x="5982827" y="579288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auto">
                  <a:xfrm rot="8340000">
                    <a:off x="5982827" y="5947835"/>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grpSp>
            <p:grpSp>
              <p:nvGrpSpPr>
                <p:cNvPr id="17" name="Group 57"/>
                <p:cNvGrpSpPr/>
                <p:nvPr/>
              </p:nvGrpSpPr>
              <p:grpSpPr>
                <a:xfrm>
                  <a:off x="5089743" y="4524169"/>
                  <a:ext cx="1560911" cy="1554480"/>
                  <a:chOff x="3693267" y="4986711"/>
                  <a:chExt cx="1560911" cy="1554480"/>
                </a:xfrm>
                <a:scene3d>
                  <a:camera prst="isometricOffAxis1Top"/>
                  <a:lightRig rig="threePt" dir="t"/>
                </a:scene3d>
              </p:grpSpPr>
              <p:sp>
                <p:nvSpPr>
                  <p:cNvPr id="35" name="Rectangle 34"/>
                  <p:cNvSpPr>
                    <a:spLocks noChangeAspect="1"/>
                  </p:cNvSpPr>
                  <p:nvPr/>
                </p:nvSpPr>
                <p:spPr>
                  <a:xfrm>
                    <a:off x="3699698" y="4986711"/>
                    <a:ext cx="1554480" cy="1554480"/>
                  </a:xfrm>
                  <a:prstGeom prst="rect">
                    <a:avLst/>
                  </a:prstGeom>
                  <a:solidFill>
                    <a:schemeClr val="accent1">
                      <a:alpha val="50000"/>
                    </a:schemeClr>
                  </a:solidFill>
                  <a:ln>
                    <a:noFill/>
                  </a:ln>
                  <a:sp3d extrusionH="127000" contourW="635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1" name="Group 56"/>
                  <p:cNvGrpSpPr/>
                  <p:nvPr/>
                </p:nvGrpSpPr>
                <p:grpSpPr>
                  <a:xfrm rot="5400000">
                    <a:off x="3777294" y="4979453"/>
                    <a:ext cx="1386426" cy="1554480"/>
                    <a:chOff x="3777294" y="4979453"/>
                    <a:chExt cx="1386426" cy="1554480"/>
                  </a:xfrm>
                </p:grpSpPr>
                <p:cxnSp>
                  <p:nvCxnSpPr>
                    <p:cNvPr id="36" name="Straight Connector 35"/>
                    <p:cNvCxnSpPr/>
                    <p:nvPr/>
                  </p:nvCxnSpPr>
                  <p:spPr>
                    <a:xfrm rot="5400000">
                      <a:off x="3000054"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173357"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346660"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3519963"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693266"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866569"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039872"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213175"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386480" y="5756693"/>
                      <a:ext cx="1554480" cy="0"/>
                    </a:xfrm>
                    <a:prstGeom prst="line">
                      <a:avLst/>
                    </a:prstGeom>
                    <a:solidFill>
                      <a:schemeClr val="accent1">
                        <a:alpha val="50000"/>
                      </a:schemeClr>
                    </a:solid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grpSp>
            </p:grpSp>
            <p:grpSp>
              <p:nvGrpSpPr>
                <p:cNvPr id="76824" name="Group 118"/>
                <p:cNvGrpSpPr>
                  <a:grpSpLocks/>
                </p:cNvGrpSpPr>
                <p:nvPr/>
              </p:nvGrpSpPr>
              <p:grpSpPr bwMode="auto">
                <a:xfrm>
                  <a:off x="5946086" y="4243386"/>
                  <a:ext cx="436562" cy="1208579"/>
                  <a:chOff x="5982827" y="4243386"/>
                  <a:chExt cx="436562" cy="1208579"/>
                </a:xfrm>
              </p:grpSpPr>
              <p:cxnSp>
                <p:nvCxnSpPr>
                  <p:cNvPr id="104" name="Straight Connector 103"/>
                  <p:cNvCxnSpPr/>
                  <p:nvPr/>
                </p:nvCxnSpPr>
                <p:spPr bwMode="auto">
                  <a:xfrm rot="8340000">
                    <a:off x="5982827" y="424338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auto">
                  <a:xfrm rot="8340000">
                    <a:off x="5982827" y="439833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auto">
                  <a:xfrm rot="8340000">
                    <a:off x="5982827" y="455328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auto">
                  <a:xfrm rot="8340000">
                    <a:off x="5982827" y="470823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auto">
                  <a:xfrm rot="8340000">
                    <a:off x="5982827" y="486318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auto">
                  <a:xfrm rot="8340000">
                    <a:off x="5982827" y="501813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auto">
                  <a:xfrm rot="8340000">
                    <a:off x="5982827" y="517308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grpSp>
            <p:sp>
              <p:nvSpPr>
                <p:cNvPr id="46" name="Rectangle 45"/>
                <p:cNvSpPr>
                  <a:spLocks noChangeAspect="1"/>
                </p:cNvSpPr>
                <p:nvPr/>
              </p:nvSpPr>
              <p:spPr>
                <a:xfrm>
                  <a:off x="5092958" y="3522818"/>
                  <a:ext cx="1554480" cy="1554480"/>
                </a:xfrm>
                <a:prstGeom prst="rect">
                  <a:avLst/>
                </a:prstGeom>
                <a:solidFill>
                  <a:schemeClr val="bg1">
                    <a:lumMod val="75000"/>
                    <a:alpha val="50000"/>
                  </a:schemeClr>
                </a:solidFill>
                <a:ln>
                  <a:noFill/>
                </a:ln>
                <a:scene3d>
                  <a:camera prst="isometricOffAxis1To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6826" name="Group 102"/>
                <p:cNvGrpSpPr>
                  <a:grpSpLocks/>
                </p:cNvGrpSpPr>
                <p:nvPr/>
              </p:nvGrpSpPr>
              <p:grpSpPr bwMode="auto">
                <a:xfrm>
                  <a:off x="5946086" y="2995724"/>
                  <a:ext cx="436562" cy="1374141"/>
                  <a:chOff x="7565177" y="2754508"/>
                  <a:chExt cx="436562" cy="1374141"/>
                </a:xfrm>
              </p:grpSpPr>
              <p:cxnSp>
                <p:nvCxnSpPr>
                  <p:cNvPr id="74" name="Straight Connector 73"/>
                  <p:cNvCxnSpPr/>
                  <p:nvPr/>
                </p:nvCxnSpPr>
                <p:spPr bwMode="auto">
                  <a:xfrm rot="960000">
                    <a:off x="7565177" y="2754508"/>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bwMode="auto">
                  <a:xfrm rot="1860000">
                    <a:off x="7565177" y="289141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auto">
                  <a:xfrm rot="2820000">
                    <a:off x="7565177" y="3028324"/>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rot="3720000">
                    <a:off x="7565177" y="3165232"/>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rot="4680000">
                    <a:off x="7565177" y="3302140"/>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bwMode="auto">
                  <a:xfrm rot="5580000">
                    <a:off x="7565177" y="3439048"/>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bwMode="auto">
                  <a:xfrm rot="6540000">
                    <a:off x="7565177" y="3575956"/>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bwMode="auto">
                  <a:xfrm rot="8340000">
                    <a:off x="7565177" y="3849770"/>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bwMode="auto">
                  <a:xfrm rot="7440000">
                    <a:off x="7565177" y="3712864"/>
                    <a:ext cx="436562" cy="278879"/>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grpSp>
            <p:grpSp>
              <p:nvGrpSpPr>
                <p:cNvPr id="76827" name="Group 129"/>
                <p:cNvGrpSpPr>
                  <a:grpSpLocks/>
                </p:cNvGrpSpPr>
                <p:nvPr/>
              </p:nvGrpSpPr>
              <p:grpSpPr bwMode="auto">
                <a:xfrm>
                  <a:off x="5416496" y="3056684"/>
                  <a:ext cx="436562" cy="1374141"/>
                  <a:chOff x="5416496" y="3056684"/>
                  <a:chExt cx="436562" cy="1374141"/>
                </a:xfrm>
              </p:grpSpPr>
              <p:cxnSp>
                <p:nvCxnSpPr>
                  <p:cNvPr id="128" name="Straight Connector 127"/>
                  <p:cNvCxnSpPr/>
                  <p:nvPr/>
                </p:nvCxnSpPr>
                <p:spPr bwMode="auto">
                  <a:xfrm rot="8340000">
                    <a:off x="5416496" y="4151946"/>
                    <a:ext cx="436562" cy="278879"/>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auto">
                  <a:xfrm rot="7440000">
                    <a:off x="5416496" y="4015040"/>
                    <a:ext cx="436562" cy="278879"/>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auto">
                  <a:xfrm rot="6540000">
                    <a:off x="5416496" y="3878132"/>
                    <a:ext cx="436562" cy="278879"/>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rot="5580000">
                    <a:off x="5416496" y="3741224"/>
                    <a:ext cx="436562" cy="278879"/>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auto">
                  <a:xfrm rot="4680000">
                    <a:off x="5416496" y="3604316"/>
                    <a:ext cx="436562" cy="278879"/>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auto">
                  <a:xfrm rot="3720000">
                    <a:off x="5416496" y="3467408"/>
                    <a:ext cx="436562" cy="278879"/>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auto">
                  <a:xfrm rot="2820000">
                    <a:off x="5416496" y="3330500"/>
                    <a:ext cx="436562" cy="278879"/>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auto">
                  <a:xfrm rot="1860000">
                    <a:off x="5416496" y="3193592"/>
                    <a:ext cx="436562" cy="278879"/>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bwMode="auto">
                  <a:xfrm rot="960000">
                    <a:off x="5416496" y="3056684"/>
                    <a:ext cx="436562" cy="278879"/>
                  </a:xfrm>
                  <a:prstGeom prst="line">
                    <a:avLst/>
                  </a:prstGeom>
                  <a:ln w="66675" cap="rnd">
                    <a:solidFill>
                      <a:srgbClr val="009900"/>
                    </a:solidFill>
                  </a:ln>
                  <a:scene3d>
                    <a:camera prst="orthographicFront"/>
                    <a:lightRig rig="threePt" dir="t"/>
                  </a:scene3d>
                  <a:sp3d extrusionH="971550" prstMaterial="matte">
                    <a:bevelT/>
                    <a:bevelB/>
                  </a:sp3d>
                </p:spPr>
                <p:style>
                  <a:lnRef idx="1">
                    <a:schemeClr val="accent1"/>
                  </a:lnRef>
                  <a:fillRef idx="0">
                    <a:schemeClr val="accent1"/>
                  </a:fillRef>
                  <a:effectRef idx="0">
                    <a:schemeClr val="accent1"/>
                  </a:effectRef>
                  <a:fontRef idx="minor">
                    <a:schemeClr val="tx1"/>
                  </a:fontRef>
                </p:style>
              </p:cxnSp>
            </p:grpSp>
            <p:sp>
              <p:nvSpPr>
                <p:cNvPr id="56" name="Rectangle 55"/>
                <p:cNvSpPr>
                  <a:spLocks noChangeAspect="1"/>
                </p:cNvSpPr>
                <p:nvPr/>
              </p:nvSpPr>
              <p:spPr>
                <a:xfrm>
                  <a:off x="5092958" y="2114153"/>
                  <a:ext cx="1554480" cy="1554480"/>
                </a:xfrm>
                <a:prstGeom prst="rect">
                  <a:avLst/>
                </a:prstGeom>
                <a:solidFill>
                  <a:schemeClr val="bg1">
                    <a:lumMod val="75000"/>
                    <a:alpha val="50000"/>
                  </a:schemeClr>
                </a:solidFill>
                <a:ln>
                  <a:noFill/>
                </a:ln>
                <a:scene3d>
                  <a:camera prst="isometricOffAxis1Top"/>
                  <a:lightRig rig="threePt" dir="t"/>
                </a:scene3d>
                <a:sp3d extrusionH="127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6829" name="Group 90"/>
                <p:cNvGrpSpPr>
                  <a:grpSpLocks/>
                </p:cNvGrpSpPr>
                <p:nvPr/>
              </p:nvGrpSpPr>
              <p:grpSpPr bwMode="auto">
                <a:xfrm>
                  <a:off x="5946086" y="1839173"/>
                  <a:ext cx="436562" cy="1204912"/>
                  <a:chOff x="4243424" y="1833632"/>
                  <a:chExt cx="436879" cy="1204589"/>
                </a:xfrm>
              </p:grpSpPr>
              <p:cxnSp>
                <p:nvCxnSpPr>
                  <p:cNvPr id="80" name="Straight Connector 79"/>
                  <p:cNvCxnSpPr/>
                  <p:nvPr/>
                </p:nvCxnSpPr>
                <p:spPr>
                  <a:xfrm>
                    <a:off x="4243424" y="1965887"/>
                    <a:ext cx="436879" cy="278804"/>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243424" y="1833632"/>
                    <a:ext cx="436879" cy="278804"/>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243424" y="2098142"/>
                    <a:ext cx="436879" cy="278804"/>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243424" y="2230397"/>
                    <a:ext cx="436879" cy="278804"/>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243424" y="2362652"/>
                    <a:ext cx="436879" cy="278804"/>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243424" y="2494907"/>
                    <a:ext cx="436879" cy="278804"/>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243424" y="2627162"/>
                    <a:ext cx="436879" cy="278804"/>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243424" y="2759417"/>
                    <a:ext cx="436879" cy="278804"/>
                  </a:xfrm>
                  <a:prstGeom prst="line">
                    <a:avLst/>
                  </a:prstGeom>
                  <a:ln w="25400">
                    <a:solidFill>
                      <a:srgbClr val="FFC000"/>
                    </a:solidFill>
                  </a:ln>
                  <a:scene3d>
                    <a:camera prst="orthographicFront"/>
                    <a:lightRig rig="threePt" dir="t"/>
                  </a:scene3d>
                  <a:sp3d extrusionH="971550"/>
                </p:spPr>
                <p:style>
                  <a:lnRef idx="1">
                    <a:schemeClr val="accent1"/>
                  </a:lnRef>
                  <a:fillRef idx="0">
                    <a:schemeClr val="accent1"/>
                  </a:fillRef>
                  <a:effectRef idx="0">
                    <a:schemeClr val="accent1"/>
                  </a:effectRef>
                  <a:fontRef idx="minor">
                    <a:schemeClr val="tx1"/>
                  </a:fontRef>
                </p:style>
              </p:cxnSp>
            </p:grpSp>
            <p:grpSp>
              <p:nvGrpSpPr>
                <p:cNvPr id="47" name="Group 32"/>
                <p:cNvGrpSpPr/>
                <p:nvPr/>
              </p:nvGrpSpPr>
              <p:grpSpPr>
                <a:xfrm>
                  <a:off x="5092958" y="1138216"/>
                  <a:ext cx="1554480" cy="1561738"/>
                  <a:chOff x="3231711" y="3299609"/>
                  <a:chExt cx="1554480" cy="1561738"/>
                </a:xfrm>
                <a:solidFill>
                  <a:schemeClr val="accent1">
                    <a:alpha val="50000"/>
                  </a:schemeClr>
                </a:solidFill>
                <a:scene3d>
                  <a:camera prst="isometricOffAxis1Top"/>
                  <a:lightRig rig="threePt" dir="t"/>
                </a:scene3d>
              </p:grpSpPr>
              <p:sp>
                <p:nvSpPr>
                  <p:cNvPr id="22" name="Rectangle 21"/>
                  <p:cNvSpPr>
                    <a:spLocks noChangeAspect="1"/>
                  </p:cNvSpPr>
                  <p:nvPr/>
                </p:nvSpPr>
                <p:spPr>
                  <a:xfrm>
                    <a:off x="3231711" y="3306867"/>
                    <a:ext cx="1554480" cy="1554480"/>
                  </a:xfrm>
                  <a:prstGeom prst="rect">
                    <a:avLst/>
                  </a:prstGeom>
                  <a:grpFill/>
                  <a:ln>
                    <a:noFill/>
                  </a:ln>
                  <a:sp3d extrusionH="127000" contourW="6350">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Connector 23"/>
                  <p:cNvCxnSpPr/>
                  <p:nvPr/>
                </p:nvCxnSpPr>
                <p:spPr>
                  <a:xfrm rot="5400000">
                    <a:off x="2532067"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705370"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878673"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051976"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225279"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398582"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571885"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745188"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918493" y="4076849"/>
                    <a:ext cx="1554480" cy="0"/>
                  </a:xfrm>
                  <a:prstGeom prst="line">
                    <a:avLst/>
                  </a:prstGeom>
                  <a:grpFill/>
                  <a:ln w="34925">
                    <a:solidFill>
                      <a:schemeClr val="bg1">
                        <a:lumMod val="50000"/>
                      </a:schemeClr>
                    </a:solidFill>
                  </a:ln>
                  <a:sp3d extrusionH="63500"/>
                </p:spPr>
                <p:style>
                  <a:lnRef idx="1">
                    <a:schemeClr val="accent1"/>
                  </a:lnRef>
                  <a:fillRef idx="0">
                    <a:schemeClr val="accent1"/>
                  </a:fillRef>
                  <a:effectRef idx="0">
                    <a:schemeClr val="accent1"/>
                  </a:effectRef>
                  <a:fontRef idx="minor">
                    <a:schemeClr val="tx1"/>
                  </a:fontRef>
                </p:style>
              </p:cxnSp>
            </p:grpSp>
            <p:grpSp>
              <p:nvGrpSpPr>
                <p:cNvPr id="48" name="Group 78"/>
                <p:cNvGrpSpPr/>
                <p:nvPr/>
              </p:nvGrpSpPr>
              <p:grpSpPr>
                <a:xfrm>
                  <a:off x="5935767" y="870404"/>
                  <a:ext cx="457201" cy="457200"/>
                  <a:chOff x="919780" y="1646518"/>
                  <a:chExt cx="457201" cy="457200"/>
                </a:xfrm>
                <a:scene3d>
                  <a:camera prst="isometricTopUp"/>
                  <a:lightRig rig="threePt" dir="t"/>
                </a:scene3d>
              </p:grpSpPr>
              <p:cxnSp>
                <p:nvCxnSpPr>
                  <p:cNvPr id="63" name="Straight Connector 62"/>
                  <p:cNvCxnSpPr/>
                  <p:nvPr/>
                </p:nvCxnSpPr>
                <p:spPr>
                  <a:xfrm rot="16200000" flipV="1">
                    <a:off x="919780" y="1875117"/>
                    <a:ext cx="457200" cy="1"/>
                  </a:xfrm>
                  <a:prstGeom prst="line">
                    <a:avLst/>
                  </a:prstGeom>
                  <a:ln w="25400">
                    <a:solidFill>
                      <a:srgbClr val="FFC000"/>
                    </a:solidFill>
                  </a:ln>
                  <a:sp3d extrusionH="97155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919781" y="1875116"/>
                    <a:ext cx="457200" cy="1"/>
                  </a:xfrm>
                  <a:prstGeom prst="line">
                    <a:avLst/>
                  </a:prstGeom>
                  <a:ln w="25400">
                    <a:solidFill>
                      <a:srgbClr val="FFC000"/>
                    </a:solidFill>
                  </a:ln>
                  <a:sp3d extrusionH="97155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8100000" flipV="1">
                    <a:off x="919780" y="1875117"/>
                    <a:ext cx="457200" cy="1"/>
                  </a:xfrm>
                  <a:prstGeom prst="line">
                    <a:avLst/>
                  </a:prstGeom>
                  <a:ln w="25400">
                    <a:solidFill>
                      <a:srgbClr val="FFC000"/>
                    </a:solidFill>
                  </a:ln>
                  <a:sp3d extrusionH="97155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2700000" flipV="1">
                    <a:off x="919780" y="1875117"/>
                    <a:ext cx="457200" cy="1"/>
                  </a:xfrm>
                  <a:prstGeom prst="line">
                    <a:avLst/>
                  </a:prstGeom>
                  <a:ln w="25400">
                    <a:solidFill>
                      <a:srgbClr val="FFC000"/>
                    </a:solidFill>
                  </a:ln>
                  <a:sp3d extrusionH="971550"/>
                </p:spPr>
                <p:style>
                  <a:lnRef idx="1">
                    <a:schemeClr val="accent1"/>
                  </a:lnRef>
                  <a:fillRef idx="0">
                    <a:schemeClr val="accent1"/>
                  </a:fillRef>
                  <a:effectRef idx="0">
                    <a:schemeClr val="accent1"/>
                  </a:effectRef>
                  <a:fontRef idx="minor">
                    <a:schemeClr val="tx1"/>
                  </a:fontRef>
                </p:style>
              </p:cxnSp>
            </p:grpSp>
          </p:grpSp>
        </p:grpSp>
        <p:grpSp>
          <p:nvGrpSpPr>
            <p:cNvPr id="76816" name="Group 240"/>
            <p:cNvGrpSpPr>
              <a:grpSpLocks/>
            </p:cNvGrpSpPr>
            <p:nvPr/>
          </p:nvGrpSpPr>
          <p:grpSpPr bwMode="auto">
            <a:xfrm>
              <a:off x="3844554" y="3084883"/>
              <a:ext cx="277812" cy="1403350"/>
              <a:chOff x="7852883" y="3235196"/>
              <a:chExt cx="277812" cy="1403350"/>
            </a:xfrm>
          </p:grpSpPr>
          <p:cxnSp>
            <p:nvCxnSpPr>
              <p:cNvPr id="238" name="Straight Connector 237"/>
              <p:cNvCxnSpPr/>
              <p:nvPr/>
            </p:nvCxnSpPr>
            <p:spPr bwMode="auto">
              <a:xfrm rot="16200000" flipH="1">
                <a:off x="7421131" y="3936467"/>
                <a:ext cx="14029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bwMode="auto">
              <a:xfrm rot="10800000" flipH="1">
                <a:off x="7857517" y="3236576"/>
                <a:ext cx="2730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bwMode="auto">
              <a:xfrm rot="10800000" flipH="1">
                <a:off x="7852754" y="4630009"/>
                <a:ext cx="2730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6812" name="TextBox 8"/>
          <p:cNvSpPr txBox="1">
            <a:spLocks noChangeArrowheads="1"/>
          </p:cNvSpPr>
          <p:nvPr/>
        </p:nvSpPr>
        <p:spPr bwMode="auto">
          <a:xfrm>
            <a:off x="3933825" y="1195388"/>
            <a:ext cx="1577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Unpolarized Light</a:t>
            </a:r>
          </a:p>
        </p:txBody>
      </p:sp>
      <p:cxnSp>
        <p:nvCxnSpPr>
          <p:cNvPr id="245" name="Straight Arrow Connector 244"/>
          <p:cNvCxnSpPr>
            <a:stCxn id="76810" idx="1"/>
          </p:cNvCxnSpPr>
          <p:nvPr/>
        </p:nvCxnSpPr>
        <p:spPr>
          <a:xfrm rot="10800000" flipV="1">
            <a:off x="3406775" y="2436813"/>
            <a:ext cx="487363" cy="936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a:stCxn id="76812" idx="1"/>
          </p:cNvCxnSpPr>
          <p:nvPr/>
        </p:nvCxnSpPr>
        <p:spPr>
          <a:xfrm rot="10800000" flipV="1">
            <a:off x="3406775" y="1349375"/>
            <a:ext cx="527050" cy="1920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4763"/>
            <a:ext cx="8229600" cy="1143000"/>
          </a:xfrm>
        </p:spPr>
        <p:txBody>
          <a:bodyPr/>
          <a:lstStyle/>
          <a:p>
            <a:r>
              <a:rPr lang="en-US" altLang="en-US" smtClean="0"/>
              <a:t>Example: Colloidal Crystals</a:t>
            </a:r>
          </a:p>
        </p:txBody>
      </p:sp>
      <p:sp>
        <p:nvSpPr>
          <p:cNvPr id="77827" name="TextBox 2"/>
          <p:cNvSpPr txBox="1">
            <a:spLocks noChangeArrowheads="1"/>
          </p:cNvSpPr>
          <p:nvPr/>
        </p:nvSpPr>
        <p:spPr bwMode="auto">
          <a:xfrm>
            <a:off x="879475" y="908050"/>
            <a:ext cx="74564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Similar to atomic and molecular crystals, except that the size of the building blocks are much larger and the forces holding them together are much weaker (compared to the size of the particles)</a:t>
            </a:r>
          </a:p>
          <a:p>
            <a:pPr eaLnBrk="1" hangingPunct="1"/>
            <a:endParaRPr lang="en-US" altLang="en-US"/>
          </a:p>
          <a:p>
            <a:pPr eaLnBrk="1" hangingPunct="1"/>
            <a:r>
              <a:rPr lang="en-US" altLang="en-US" b="1" u="sng"/>
              <a:t>Colloidal:</a:t>
            </a:r>
            <a:r>
              <a:rPr lang="en-US" altLang="en-US" b="1"/>
              <a:t> </a:t>
            </a:r>
            <a:r>
              <a:rPr lang="en-US" altLang="en-US"/>
              <a:t>encompasses particles that have at least one characteristic dimension in the 1 nm to 1 um range – small enough to be the subjects of Brownian motion</a:t>
            </a:r>
          </a:p>
        </p:txBody>
      </p:sp>
      <p:grpSp>
        <p:nvGrpSpPr>
          <p:cNvPr id="77828" name="Group 321"/>
          <p:cNvGrpSpPr>
            <a:grpSpLocks/>
          </p:cNvGrpSpPr>
          <p:nvPr/>
        </p:nvGrpSpPr>
        <p:grpSpPr bwMode="auto">
          <a:xfrm>
            <a:off x="3841750" y="2801938"/>
            <a:ext cx="5124450" cy="3486150"/>
            <a:chOff x="3728454" y="2700987"/>
            <a:chExt cx="5124424" cy="3486334"/>
          </a:xfrm>
        </p:grpSpPr>
        <p:grpSp>
          <p:nvGrpSpPr>
            <p:cNvPr id="77912" name="Group 311"/>
            <p:cNvGrpSpPr>
              <a:grpSpLocks/>
            </p:cNvGrpSpPr>
            <p:nvPr/>
          </p:nvGrpSpPr>
          <p:grpSpPr bwMode="auto">
            <a:xfrm>
              <a:off x="5117173" y="3371142"/>
              <a:ext cx="3735705" cy="2816179"/>
              <a:chOff x="5117173" y="3371142"/>
              <a:chExt cx="3735705" cy="2816179"/>
            </a:xfrm>
          </p:grpSpPr>
          <p:grpSp>
            <p:nvGrpSpPr>
              <p:cNvPr id="77917" name="Group 44"/>
              <p:cNvGrpSpPr>
                <a:grpSpLocks/>
              </p:cNvGrpSpPr>
              <p:nvPr/>
            </p:nvGrpSpPr>
            <p:grpSpPr bwMode="auto">
              <a:xfrm>
                <a:off x="5117173" y="3371142"/>
                <a:ext cx="3735705" cy="359354"/>
                <a:chOff x="5107125" y="3371142"/>
                <a:chExt cx="3735705" cy="359354"/>
              </a:xfrm>
            </p:grpSpPr>
            <p:sp>
              <p:nvSpPr>
                <p:cNvPr id="6" name="Oval 5"/>
                <p:cNvSpPr>
                  <a:spLocks noChangeAspect="1"/>
                </p:cNvSpPr>
                <p:nvPr/>
              </p:nvSpPr>
              <p:spPr>
                <a:xfrm>
                  <a:off x="5502747" y="3370947"/>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a:spLocks noChangeAspect="1"/>
                </p:cNvSpPr>
                <p:nvPr/>
              </p:nvSpPr>
              <p:spPr>
                <a:xfrm>
                  <a:off x="5699596" y="3370947"/>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a:spLocks noChangeAspect="1"/>
                </p:cNvSpPr>
                <p:nvPr/>
              </p:nvSpPr>
              <p:spPr>
                <a:xfrm>
                  <a:off x="5896445" y="3370947"/>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a:spLocks noChangeAspect="1"/>
                </p:cNvSpPr>
                <p:nvPr/>
              </p:nvSpPr>
              <p:spPr>
                <a:xfrm>
                  <a:off x="6094882" y="3370947"/>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a:spLocks noChangeAspect="1"/>
                </p:cNvSpPr>
                <p:nvPr/>
              </p:nvSpPr>
              <p:spPr>
                <a:xfrm>
                  <a:off x="6291731" y="3370947"/>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a:spLocks noChangeAspect="1"/>
                </p:cNvSpPr>
                <p:nvPr/>
              </p:nvSpPr>
              <p:spPr>
                <a:xfrm>
                  <a:off x="6488580" y="3370947"/>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a:spLocks noChangeAspect="1"/>
                </p:cNvSpPr>
                <p:nvPr/>
              </p:nvSpPr>
              <p:spPr>
                <a:xfrm>
                  <a:off x="6687016" y="3370947"/>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a:spLocks noChangeAspect="1"/>
                </p:cNvSpPr>
                <p:nvPr/>
              </p:nvSpPr>
              <p:spPr>
                <a:xfrm>
                  <a:off x="6883865" y="3370947"/>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a:spLocks noChangeAspect="1"/>
                </p:cNvSpPr>
                <p:nvPr/>
              </p:nvSpPr>
              <p:spPr>
                <a:xfrm>
                  <a:off x="7080714" y="3370947"/>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a:spLocks noChangeAspect="1"/>
                </p:cNvSpPr>
                <p:nvPr/>
              </p:nvSpPr>
              <p:spPr>
                <a:xfrm>
                  <a:off x="7279151" y="3370947"/>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a:spLocks noChangeAspect="1"/>
                </p:cNvSpPr>
                <p:nvPr/>
              </p:nvSpPr>
              <p:spPr>
                <a:xfrm>
                  <a:off x="7476000" y="3370947"/>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a:spLocks noChangeAspect="1"/>
                </p:cNvSpPr>
                <p:nvPr/>
              </p:nvSpPr>
              <p:spPr>
                <a:xfrm>
                  <a:off x="7672849" y="3370947"/>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a:spLocks noChangeAspect="1"/>
                </p:cNvSpPr>
                <p:nvPr/>
              </p:nvSpPr>
              <p:spPr>
                <a:xfrm>
                  <a:off x="7871285" y="3370947"/>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a:spLocks noChangeAspect="1"/>
                </p:cNvSpPr>
                <p:nvPr/>
              </p:nvSpPr>
              <p:spPr>
                <a:xfrm>
                  <a:off x="8068134" y="3370947"/>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a:spLocks noChangeAspect="1"/>
                </p:cNvSpPr>
                <p:nvPr/>
              </p:nvSpPr>
              <p:spPr>
                <a:xfrm>
                  <a:off x="8264983" y="3370947"/>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a:spLocks noChangeAspect="1"/>
                </p:cNvSpPr>
                <p:nvPr/>
              </p:nvSpPr>
              <p:spPr>
                <a:xfrm>
                  <a:off x="8461832" y="3370947"/>
                  <a:ext cx="184149"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a:spLocks noChangeAspect="1"/>
                </p:cNvSpPr>
                <p:nvPr/>
              </p:nvSpPr>
              <p:spPr>
                <a:xfrm>
                  <a:off x="8660269" y="3370947"/>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a:spLocks noChangeAspect="1"/>
                </p:cNvSpPr>
                <p:nvPr/>
              </p:nvSpPr>
              <p:spPr>
                <a:xfrm>
                  <a:off x="5107462" y="3370947"/>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a:spLocks noChangeAspect="1"/>
                </p:cNvSpPr>
                <p:nvPr/>
              </p:nvSpPr>
              <p:spPr>
                <a:xfrm>
                  <a:off x="5304311" y="3370947"/>
                  <a:ext cx="184149"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a:spLocks noChangeAspect="1"/>
                </p:cNvSpPr>
                <p:nvPr/>
              </p:nvSpPr>
              <p:spPr>
                <a:xfrm>
                  <a:off x="5597997" y="354716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a:spLocks noChangeAspect="1"/>
                </p:cNvSpPr>
                <p:nvPr/>
              </p:nvSpPr>
              <p:spPr>
                <a:xfrm>
                  <a:off x="5794846" y="354716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a:spLocks noChangeAspect="1"/>
                </p:cNvSpPr>
                <p:nvPr/>
              </p:nvSpPr>
              <p:spPr>
                <a:xfrm>
                  <a:off x="5993282" y="3547168"/>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a:spLocks noChangeAspect="1"/>
                </p:cNvSpPr>
                <p:nvPr/>
              </p:nvSpPr>
              <p:spPr>
                <a:xfrm>
                  <a:off x="6190131" y="3547168"/>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a:spLocks noChangeAspect="1"/>
                </p:cNvSpPr>
                <p:nvPr/>
              </p:nvSpPr>
              <p:spPr>
                <a:xfrm>
                  <a:off x="6386980" y="3547168"/>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a:spLocks noChangeAspect="1"/>
                </p:cNvSpPr>
                <p:nvPr/>
              </p:nvSpPr>
              <p:spPr>
                <a:xfrm>
                  <a:off x="6585416" y="354716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a:spLocks noChangeAspect="1"/>
                </p:cNvSpPr>
                <p:nvPr/>
              </p:nvSpPr>
              <p:spPr>
                <a:xfrm>
                  <a:off x="6782265" y="354716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a:spLocks noChangeAspect="1"/>
                </p:cNvSpPr>
                <p:nvPr/>
              </p:nvSpPr>
              <p:spPr>
                <a:xfrm>
                  <a:off x="6979114" y="354716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a:spLocks noChangeAspect="1"/>
                </p:cNvSpPr>
                <p:nvPr/>
              </p:nvSpPr>
              <p:spPr>
                <a:xfrm>
                  <a:off x="7177551" y="3547168"/>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a:spLocks noChangeAspect="1"/>
                </p:cNvSpPr>
                <p:nvPr/>
              </p:nvSpPr>
              <p:spPr>
                <a:xfrm>
                  <a:off x="7374400" y="3547168"/>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a:spLocks noChangeAspect="1"/>
                </p:cNvSpPr>
                <p:nvPr/>
              </p:nvSpPr>
              <p:spPr>
                <a:xfrm>
                  <a:off x="7571249" y="3547168"/>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a:spLocks noChangeAspect="1"/>
                </p:cNvSpPr>
                <p:nvPr/>
              </p:nvSpPr>
              <p:spPr>
                <a:xfrm>
                  <a:off x="7769685" y="354716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a:spLocks noChangeAspect="1"/>
                </p:cNvSpPr>
                <p:nvPr/>
              </p:nvSpPr>
              <p:spPr>
                <a:xfrm>
                  <a:off x="7966534" y="354716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a:spLocks noChangeAspect="1"/>
                </p:cNvSpPr>
                <p:nvPr/>
              </p:nvSpPr>
              <p:spPr>
                <a:xfrm>
                  <a:off x="8163383" y="354716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a:spLocks noChangeAspect="1"/>
                </p:cNvSpPr>
                <p:nvPr/>
              </p:nvSpPr>
              <p:spPr>
                <a:xfrm>
                  <a:off x="8360232" y="3547168"/>
                  <a:ext cx="184149"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a:spLocks noChangeAspect="1"/>
                </p:cNvSpPr>
                <p:nvPr/>
              </p:nvSpPr>
              <p:spPr>
                <a:xfrm>
                  <a:off x="8558669" y="3547168"/>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a:spLocks noChangeAspect="1"/>
                </p:cNvSpPr>
                <p:nvPr/>
              </p:nvSpPr>
              <p:spPr>
                <a:xfrm>
                  <a:off x="5202712" y="3547168"/>
                  <a:ext cx="184149"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a:spLocks noChangeAspect="1"/>
                </p:cNvSpPr>
                <p:nvPr/>
              </p:nvSpPr>
              <p:spPr>
                <a:xfrm>
                  <a:off x="5401148" y="354716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7918" name="Group 45"/>
              <p:cNvGrpSpPr>
                <a:grpSpLocks/>
              </p:cNvGrpSpPr>
              <p:nvPr/>
            </p:nvGrpSpPr>
            <p:grpSpPr bwMode="auto">
              <a:xfrm>
                <a:off x="5117173" y="3722117"/>
                <a:ext cx="3735705" cy="359354"/>
                <a:chOff x="5107125" y="3371142"/>
                <a:chExt cx="3735705" cy="359354"/>
              </a:xfrm>
            </p:grpSpPr>
            <p:sp>
              <p:nvSpPr>
                <p:cNvPr id="47" name="Oval 46"/>
                <p:cNvSpPr>
                  <a:spLocks noChangeAspect="1"/>
                </p:cNvSpPr>
                <p:nvPr/>
              </p:nvSpPr>
              <p:spPr>
                <a:xfrm>
                  <a:off x="5502747" y="337082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p:cNvSpPr>
                  <a:spLocks noChangeAspect="1"/>
                </p:cNvSpPr>
                <p:nvPr/>
              </p:nvSpPr>
              <p:spPr>
                <a:xfrm>
                  <a:off x="5699596" y="337082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p:cNvSpPr>
                  <a:spLocks noChangeAspect="1"/>
                </p:cNvSpPr>
                <p:nvPr/>
              </p:nvSpPr>
              <p:spPr>
                <a:xfrm>
                  <a:off x="5896445" y="337082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a:spLocks noChangeAspect="1"/>
                </p:cNvSpPr>
                <p:nvPr/>
              </p:nvSpPr>
              <p:spPr>
                <a:xfrm>
                  <a:off x="6094882" y="3370828"/>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a:spLocks noChangeAspect="1"/>
                </p:cNvSpPr>
                <p:nvPr/>
              </p:nvSpPr>
              <p:spPr>
                <a:xfrm>
                  <a:off x="6291731" y="3370828"/>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a:spLocks noChangeAspect="1"/>
                </p:cNvSpPr>
                <p:nvPr/>
              </p:nvSpPr>
              <p:spPr>
                <a:xfrm>
                  <a:off x="6488580" y="3370828"/>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a:spLocks noChangeAspect="1"/>
                </p:cNvSpPr>
                <p:nvPr/>
              </p:nvSpPr>
              <p:spPr>
                <a:xfrm>
                  <a:off x="6687016" y="337082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a:spLocks noChangeAspect="1"/>
                </p:cNvSpPr>
                <p:nvPr/>
              </p:nvSpPr>
              <p:spPr>
                <a:xfrm>
                  <a:off x="6883865" y="337082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a:spLocks noChangeAspect="1"/>
                </p:cNvSpPr>
                <p:nvPr/>
              </p:nvSpPr>
              <p:spPr>
                <a:xfrm>
                  <a:off x="7080714" y="337082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a:spLocks noChangeAspect="1"/>
                </p:cNvSpPr>
                <p:nvPr/>
              </p:nvSpPr>
              <p:spPr>
                <a:xfrm>
                  <a:off x="7279151" y="3370828"/>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a:spLocks noChangeAspect="1"/>
                </p:cNvSpPr>
                <p:nvPr/>
              </p:nvSpPr>
              <p:spPr>
                <a:xfrm>
                  <a:off x="7476000" y="3370828"/>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a:spLocks noChangeAspect="1"/>
                </p:cNvSpPr>
                <p:nvPr/>
              </p:nvSpPr>
              <p:spPr>
                <a:xfrm>
                  <a:off x="7672849" y="3370828"/>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a:spLocks noChangeAspect="1"/>
                </p:cNvSpPr>
                <p:nvPr/>
              </p:nvSpPr>
              <p:spPr>
                <a:xfrm>
                  <a:off x="7871285" y="337082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a:spLocks noChangeAspect="1"/>
                </p:cNvSpPr>
                <p:nvPr/>
              </p:nvSpPr>
              <p:spPr>
                <a:xfrm>
                  <a:off x="8068134" y="337082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a:spLocks noChangeAspect="1"/>
                </p:cNvSpPr>
                <p:nvPr/>
              </p:nvSpPr>
              <p:spPr>
                <a:xfrm>
                  <a:off x="8264983" y="3370828"/>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a:spLocks noChangeAspect="1"/>
                </p:cNvSpPr>
                <p:nvPr/>
              </p:nvSpPr>
              <p:spPr>
                <a:xfrm>
                  <a:off x="8461832" y="3370828"/>
                  <a:ext cx="184149"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a:spLocks noChangeAspect="1"/>
                </p:cNvSpPr>
                <p:nvPr/>
              </p:nvSpPr>
              <p:spPr>
                <a:xfrm>
                  <a:off x="8660269" y="3370828"/>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a:spLocks noChangeAspect="1"/>
                </p:cNvSpPr>
                <p:nvPr/>
              </p:nvSpPr>
              <p:spPr>
                <a:xfrm>
                  <a:off x="5107462" y="3370828"/>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a:spLocks noChangeAspect="1"/>
                </p:cNvSpPr>
                <p:nvPr/>
              </p:nvSpPr>
              <p:spPr>
                <a:xfrm>
                  <a:off x="5304311" y="3370828"/>
                  <a:ext cx="184149"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a:spLocks noChangeAspect="1"/>
                </p:cNvSpPr>
                <p:nvPr/>
              </p:nvSpPr>
              <p:spPr>
                <a:xfrm>
                  <a:off x="5597997" y="3547050"/>
                  <a:ext cx="182562"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p:cNvSpPr>
                  <a:spLocks noChangeAspect="1"/>
                </p:cNvSpPr>
                <p:nvPr/>
              </p:nvSpPr>
              <p:spPr>
                <a:xfrm>
                  <a:off x="5794846" y="3547050"/>
                  <a:ext cx="182562"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a:spLocks noChangeAspect="1"/>
                </p:cNvSpPr>
                <p:nvPr/>
              </p:nvSpPr>
              <p:spPr>
                <a:xfrm>
                  <a:off x="5993282" y="3547050"/>
                  <a:ext cx="182561"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a:spLocks noChangeAspect="1"/>
                </p:cNvSpPr>
                <p:nvPr/>
              </p:nvSpPr>
              <p:spPr>
                <a:xfrm>
                  <a:off x="6190131" y="3547050"/>
                  <a:ext cx="182561"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a:spLocks noChangeAspect="1"/>
                </p:cNvSpPr>
                <p:nvPr/>
              </p:nvSpPr>
              <p:spPr>
                <a:xfrm>
                  <a:off x="6386980" y="3547050"/>
                  <a:ext cx="182561"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a:spLocks noChangeAspect="1"/>
                </p:cNvSpPr>
                <p:nvPr/>
              </p:nvSpPr>
              <p:spPr>
                <a:xfrm>
                  <a:off x="6585416" y="3547050"/>
                  <a:ext cx="182562"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71"/>
                <p:cNvSpPr>
                  <a:spLocks noChangeAspect="1"/>
                </p:cNvSpPr>
                <p:nvPr/>
              </p:nvSpPr>
              <p:spPr>
                <a:xfrm>
                  <a:off x="6782265" y="3547050"/>
                  <a:ext cx="182562"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a:spLocks noChangeAspect="1"/>
                </p:cNvSpPr>
                <p:nvPr/>
              </p:nvSpPr>
              <p:spPr>
                <a:xfrm>
                  <a:off x="6979114" y="3547050"/>
                  <a:ext cx="182562"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73"/>
                <p:cNvSpPr>
                  <a:spLocks noChangeAspect="1"/>
                </p:cNvSpPr>
                <p:nvPr/>
              </p:nvSpPr>
              <p:spPr>
                <a:xfrm>
                  <a:off x="7177551" y="3547050"/>
                  <a:ext cx="182561"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p:cNvSpPr>
                  <a:spLocks noChangeAspect="1"/>
                </p:cNvSpPr>
                <p:nvPr/>
              </p:nvSpPr>
              <p:spPr>
                <a:xfrm>
                  <a:off x="7374400" y="3547050"/>
                  <a:ext cx="182561"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a:spLocks noChangeAspect="1"/>
                </p:cNvSpPr>
                <p:nvPr/>
              </p:nvSpPr>
              <p:spPr>
                <a:xfrm>
                  <a:off x="7571249" y="3547050"/>
                  <a:ext cx="182561"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a:spLocks noChangeAspect="1"/>
                </p:cNvSpPr>
                <p:nvPr/>
              </p:nvSpPr>
              <p:spPr>
                <a:xfrm>
                  <a:off x="7769685" y="3547050"/>
                  <a:ext cx="182562"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a:spLocks noChangeAspect="1"/>
                </p:cNvSpPr>
                <p:nvPr/>
              </p:nvSpPr>
              <p:spPr>
                <a:xfrm>
                  <a:off x="7966534" y="3547050"/>
                  <a:ext cx="182562"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a:spLocks noChangeAspect="1"/>
                </p:cNvSpPr>
                <p:nvPr/>
              </p:nvSpPr>
              <p:spPr>
                <a:xfrm>
                  <a:off x="8163383" y="3547050"/>
                  <a:ext cx="182562"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a:spLocks noChangeAspect="1"/>
                </p:cNvSpPr>
                <p:nvPr/>
              </p:nvSpPr>
              <p:spPr>
                <a:xfrm>
                  <a:off x="8360232" y="3547050"/>
                  <a:ext cx="184149"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a:spLocks noChangeAspect="1"/>
                </p:cNvSpPr>
                <p:nvPr/>
              </p:nvSpPr>
              <p:spPr>
                <a:xfrm>
                  <a:off x="8558669" y="3547050"/>
                  <a:ext cx="182561"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a:spLocks noChangeAspect="1"/>
                </p:cNvSpPr>
                <p:nvPr/>
              </p:nvSpPr>
              <p:spPr>
                <a:xfrm>
                  <a:off x="5202712" y="3547050"/>
                  <a:ext cx="184149"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a:spLocks noChangeAspect="1"/>
                </p:cNvSpPr>
                <p:nvPr/>
              </p:nvSpPr>
              <p:spPr>
                <a:xfrm>
                  <a:off x="5401148" y="3547050"/>
                  <a:ext cx="182562" cy="16828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7919" name="Group 83"/>
              <p:cNvGrpSpPr>
                <a:grpSpLocks/>
              </p:cNvGrpSpPr>
              <p:nvPr/>
            </p:nvGrpSpPr>
            <p:grpSpPr bwMode="auto">
              <a:xfrm>
                <a:off x="5117173" y="4073092"/>
                <a:ext cx="3735705" cy="359354"/>
                <a:chOff x="5107125" y="3371142"/>
                <a:chExt cx="3735705" cy="359354"/>
              </a:xfrm>
            </p:grpSpPr>
            <p:sp>
              <p:nvSpPr>
                <p:cNvPr id="85" name="Oval 84"/>
                <p:cNvSpPr>
                  <a:spLocks noChangeAspect="1"/>
                </p:cNvSpPr>
                <p:nvPr/>
              </p:nvSpPr>
              <p:spPr>
                <a:xfrm>
                  <a:off x="5502747" y="3370709"/>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a:spLocks noChangeAspect="1"/>
                </p:cNvSpPr>
                <p:nvPr/>
              </p:nvSpPr>
              <p:spPr>
                <a:xfrm>
                  <a:off x="5699596" y="3370709"/>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a:spLocks noChangeAspect="1"/>
                </p:cNvSpPr>
                <p:nvPr/>
              </p:nvSpPr>
              <p:spPr>
                <a:xfrm>
                  <a:off x="5896445" y="3370709"/>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87"/>
                <p:cNvSpPr>
                  <a:spLocks noChangeAspect="1"/>
                </p:cNvSpPr>
                <p:nvPr/>
              </p:nvSpPr>
              <p:spPr>
                <a:xfrm>
                  <a:off x="6094882" y="3370709"/>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88"/>
                <p:cNvSpPr>
                  <a:spLocks noChangeAspect="1"/>
                </p:cNvSpPr>
                <p:nvPr/>
              </p:nvSpPr>
              <p:spPr>
                <a:xfrm>
                  <a:off x="6291731" y="3370709"/>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a:spLocks noChangeAspect="1"/>
                </p:cNvSpPr>
                <p:nvPr/>
              </p:nvSpPr>
              <p:spPr>
                <a:xfrm>
                  <a:off x="6488580" y="3370709"/>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90"/>
                <p:cNvSpPr>
                  <a:spLocks noChangeAspect="1"/>
                </p:cNvSpPr>
                <p:nvPr/>
              </p:nvSpPr>
              <p:spPr>
                <a:xfrm>
                  <a:off x="6687016" y="3370709"/>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p:cNvSpPr>
                  <a:spLocks noChangeAspect="1"/>
                </p:cNvSpPr>
                <p:nvPr/>
              </p:nvSpPr>
              <p:spPr>
                <a:xfrm>
                  <a:off x="6883865" y="3370709"/>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p:cNvSpPr>
                  <a:spLocks noChangeAspect="1"/>
                </p:cNvSpPr>
                <p:nvPr/>
              </p:nvSpPr>
              <p:spPr>
                <a:xfrm>
                  <a:off x="7080714" y="3370709"/>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p:cNvSpPr>
                  <a:spLocks noChangeAspect="1"/>
                </p:cNvSpPr>
                <p:nvPr/>
              </p:nvSpPr>
              <p:spPr>
                <a:xfrm>
                  <a:off x="7279151" y="3370709"/>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94"/>
                <p:cNvSpPr>
                  <a:spLocks noChangeAspect="1"/>
                </p:cNvSpPr>
                <p:nvPr/>
              </p:nvSpPr>
              <p:spPr>
                <a:xfrm>
                  <a:off x="7476000" y="3370709"/>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Oval 95"/>
                <p:cNvSpPr>
                  <a:spLocks noChangeAspect="1"/>
                </p:cNvSpPr>
                <p:nvPr/>
              </p:nvSpPr>
              <p:spPr>
                <a:xfrm>
                  <a:off x="7672849" y="3370709"/>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Oval 96"/>
                <p:cNvSpPr>
                  <a:spLocks noChangeAspect="1"/>
                </p:cNvSpPr>
                <p:nvPr/>
              </p:nvSpPr>
              <p:spPr>
                <a:xfrm>
                  <a:off x="7871285" y="3370709"/>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p:cNvSpPr>
                  <a:spLocks noChangeAspect="1"/>
                </p:cNvSpPr>
                <p:nvPr/>
              </p:nvSpPr>
              <p:spPr>
                <a:xfrm>
                  <a:off x="8068134" y="3370709"/>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p:cNvSpPr>
                  <a:spLocks noChangeAspect="1"/>
                </p:cNvSpPr>
                <p:nvPr/>
              </p:nvSpPr>
              <p:spPr>
                <a:xfrm>
                  <a:off x="8264983" y="3370709"/>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99"/>
                <p:cNvSpPr>
                  <a:spLocks noChangeAspect="1"/>
                </p:cNvSpPr>
                <p:nvPr/>
              </p:nvSpPr>
              <p:spPr>
                <a:xfrm>
                  <a:off x="8461832" y="3370709"/>
                  <a:ext cx="184149"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a:spLocks noChangeAspect="1"/>
                </p:cNvSpPr>
                <p:nvPr/>
              </p:nvSpPr>
              <p:spPr>
                <a:xfrm>
                  <a:off x="8660269" y="3370709"/>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p:cNvSpPr>
                  <a:spLocks noChangeAspect="1"/>
                </p:cNvSpPr>
                <p:nvPr/>
              </p:nvSpPr>
              <p:spPr>
                <a:xfrm>
                  <a:off x="5107462" y="3370709"/>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02"/>
                <p:cNvSpPr>
                  <a:spLocks noChangeAspect="1"/>
                </p:cNvSpPr>
                <p:nvPr/>
              </p:nvSpPr>
              <p:spPr>
                <a:xfrm>
                  <a:off x="5304311" y="3370709"/>
                  <a:ext cx="184149"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Oval 103"/>
                <p:cNvSpPr>
                  <a:spLocks noChangeAspect="1"/>
                </p:cNvSpPr>
                <p:nvPr/>
              </p:nvSpPr>
              <p:spPr>
                <a:xfrm>
                  <a:off x="5597997" y="354693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Oval 104"/>
                <p:cNvSpPr>
                  <a:spLocks noChangeAspect="1"/>
                </p:cNvSpPr>
                <p:nvPr/>
              </p:nvSpPr>
              <p:spPr>
                <a:xfrm>
                  <a:off x="5794846" y="354693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Oval 105"/>
                <p:cNvSpPr>
                  <a:spLocks noChangeAspect="1"/>
                </p:cNvSpPr>
                <p:nvPr/>
              </p:nvSpPr>
              <p:spPr>
                <a:xfrm>
                  <a:off x="5993282" y="3546930"/>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Oval 106"/>
                <p:cNvSpPr>
                  <a:spLocks noChangeAspect="1"/>
                </p:cNvSpPr>
                <p:nvPr/>
              </p:nvSpPr>
              <p:spPr>
                <a:xfrm>
                  <a:off x="6190131" y="3546930"/>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107"/>
                <p:cNvSpPr>
                  <a:spLocks noChangeAspect="1"/>
                </p:cNvSpPr>
                <p:nvPr/>
              </p:nvSpPr>
              <p:spPr>
                <a:xfrm>
                  <a:off x="6386980" y="3546930"/>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Oval 108"/>
                <p:cNvSpPr>
                  <a:spLocks noChangeAspect="1"/>
                </p:cNvSpPr>
                <p:nvPr/>
              </p:nvSpPr>
              <p:spPr>
                <a:xfrm>
                  <a:off x="6585416" y="354693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Oval 109"/>
                <p:cNvSpPr>
                  <a:spLocks noChangeAspect="1"/>
                </p:cNvSpPr>
                <p:nvPr/>
              </p:nvSpPr>
              <p:spPr>
                <a:xfrm>
                  <a:off x="6782265" y="354693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Oval 110"/>
                <p:cNvSpPr>
                  <a:spLocks noChangeAspect="1"/>
                </p:cNvSpPr>
                <p:nvPr/>
              </p:nvSpPr>
              <p:spPr>
                <a:xfrm>
                  <a:off x="6979114" y="354693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Oval 111"/>
                <p:cNvSpPr>
                  <a:spLocks noChangeAspect="1"/>
                </p:cNvSpPr>
                <p:nvPr/>
              </p:nvSpPr>
              <p:spPr>
                <a:xfrm>
                  <a:off x="7177551" y="3546930"/>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Oval 112"/>
                <p:cNvSpPr>
                  <a:spLocks noChangeAspect="1"/>
                </p:cNvSpPr>
                <p:nvPr/>
              </p:nvSpPr>
              <p:spPr>
                <a:xfrm>
                  <a:off x="7374400" y="3546930"/>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Oval 113"/>
                <p:cNvSpPr>
                  <a:spLocks noChangeAspect="1"/>
                </p:cNvSpPr>
                <p:nvPr/>
              </p:nvSpPr>
              <p:spPr>
                <a:xfrm>
                  <a:off x="7571249" y="3546930"/>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Oval 114"/>
                <p:cNvSpPr>
                  <a:spLocks noChangeAspect="1"/>
                </p:cNvSpPr>
                <p:nvPr/>
              </p:nvSpPr>
              <p:spPr>
                <a:xfrm>
                  <a:off x="7769685" y="354693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Oval 115"/>
                <p:cNvSpPr>
                  <a:spLocks noChangeAspect="1"/>
                </p:cNvSpPr>
                <p:nvPr/>
              </p:nvSpPr>
              <p:spPr>
                <a:xfrm>
                  <a:off x="7966534" y="354693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Oval 116"/>
                <p:cNvSpPr>
                  <a:spLocks noChangeAspect="1"/>
                </p:cNvSpPr>
                <p:nvPr/>
              </p:nvSpPr>
              <p:spPr>
                <a:xfrm>
                  <a:off x="8163383" y="354693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Oval 117"/>
                <p:cNvSpPr>
                  <a:spLocks noChangeAspect="1"/>
                </p:cNvSpPr>
                <p:nvPr/>
              </p:nvSpPr>
              <p:spPr>
                <a:xfrm>
                  <a:off x="8360232" y="3546930"/>
                  <a:ext cx="184149"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Oval 118"/>
                <p:cNvSpPr>
                  <a:spLocks noChangeAspect="1"/>
                </p:cNvSpPr>
                <p:nvPr/>
              </p:nvSpPr>
              <p:spPr>
                <a:xfrm>
                  <a:off x="8558669" y="3546930"/>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Oval 119"/>
                <p:cNvSpPr>
                  <a:spLocks noChangeAspect="1"/>
                </p:cNvSpPr>
                <p:nvPr/>
              </p:nvSpPr>
              <p:spPr>
                <a:xfrm>
                  <a:off x="5202712" y="3546930"/>
                  <a:ext cx="184149"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Oval 120"/>
                <p:cNvSpPr>
                  <a:spLocks noChangeAspect="1"/>
                </p:cNvSpPr>
                <p:nvPr/>
              </p:nvSpPr>
              <p:spPr>
                <a:xfrm>
                  <a:off x="5401148" y="354693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7920" name="Group 121"/>
              <p:cNvGrpSpPr>
                <a:grpSpLocks/>
              </p:cNvGrpSpPr>
              <p:nvPr/>
            </p:nvGrpSpPr>
            <p:grpSpPr bwMode="auto">
              <a:xfrm>
                <a:off x="5117173" y="4424067"/>
                <a:ext cx="3735705" cy="359354"/>
                <a:chOff x="5107125" y="3371142"/>
                <a:chExt cx="3735705" cy="359354"/>
              </a:xfrm>
            </p:grpSpPr>
            <p:sp>
              <p:nvSpPr>
                <p:cNvPr id="123" name="Oval 122"/>
                <p:cNvSpPr>
                  <a:spLocks noChangeAspect="1"/>
                </p:cNvSpPr>
                <p:nvPr/>
              </p:nvSpPr>
              <p:spPr>
                <a:xfrm>
                  <a:off x="5502747" y="337059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Oval 123"/>
                <p:cNvSpPr>
                  <a:spLocks noChangeAspect="1"/>
                </p:cNvSpPr>
                <p:nvPr/>
              </p:nvSpPr>
              <p:spPr>
                <a:xfrm>
                  <a:off x="5699596" y="337059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Oval 124"/>
                <p:cNvSpPr>
                  <a:spLocks noChangeAspect="1"/>
                </p:cNvSpPr>
                <p:nvPr/>
              </p:nvSpPr>
              <p:spPr>
                <a:xfrm>
                  <a:off x="5896445" y="337059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Oval 125"/>
                <p:cNvSpPr>
                  <a:spLocks noChangeAspect="1"/>
                </p:cNvSpPr>
                <p:nvPr/>
              </p:nvSpPr>
              <p:spPr>
                <a:xfrm>
                  <a:off x="6094882" y="3370590"/>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Oval 126"/>
                <p:cNvSpPr>
                  <a:spLocks noChangeAspect="1"/>
                </p:cNvSpPr>
                <p:nvPr/>
              </p:nvSpPr>
              <p:spPr>
                <a:xfrm>
                  <a:off x="6291731" y="3370590"/>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Oval 127"/>
                <p:cNvSpPr>
                  <a:spLocks noChangeAspect="1"/>
                </p:cNvSpPr>
                <p:nvPr/>
              </p:nvSpPr>
              <p:spPr>
                <a:xfrm>
                  <a:off x="6488580" y="3370590"/>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Oval 128"/>
                <p:cNvSpPr>
                  <a:spLocks noChangeAspect="1"/>
                </p:cNvSpPr>
                <p:nvPr/>
              </p:nvSpPr>
              <p:spPr>
                <a:xfrm>
                  <a:off x="6687016" y="337059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Oval 129"/>
                <p:cNvSpPr>
                  <a:spLocks noChangeAspect="1"/>
                </p:cNvSpPr>
                <p:nvPr/>
              </p:nvSpPr>
              <p:spPr>
                <a:xfrm>
                  <a:off x="6883865" y="337059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Oval 130"/>
                <p:cNvSpPr>
                  <a:spLocks noChangeAspect="1"/>
                </p:cNvSpPr>
                <p:nvPr/>
              </p:nvSpPr>
              <p:spPr>
                <a:xfrm>
                  <a:off x="7080714" y="337059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Oval 131"/>
                <p:cNvSpPr>
                  <a:spLocks noChangeAspect="1"/>
                </p:cNvSpPr>
                <p:nvPr/>
              </p:nvSpPr>
              <p:spPr>
                <a:xfrm>
                  <a:off x="7279151" y="3370590"/>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Oval 132"/>
                <p:cNvSpPr>
                  <a:spLocks noChangeAspect="1"/>
                </p:cNvSpPr>
                <p:nvPr/>
              </p:nvSpPr>
              <p:spPr>
                <a:xfrm>
                  <a:off x="7476000" y="3370590"/>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Oval 133"/>
                <p:cNvSpPr>
                  <a:spLocks noChangeAspect="1"/>
                </p:cNvSpPr>
                <p:nvPr/>
              </p:nvSpPr>
              <p:spPr>
                <a:xfrm>
                  <a:off x="7672849" y="3370590"/>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Oval 134"/>
                <p:cNvSpPr>
                  <a:spLocks noChangeAspect="1"/>
                </p:cNvSpPr>
                <p:nvPr/>
              </p:nvSpPr>
              <p:spPr>
                <a:xfrm>
                  <a:off x="7871285" y="337059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Oval 135"/>
                <p:cNvSpPr>
                  <a:spLocks noChangeAspect="1"/>
                </p:cNvSpPr>
                <p:nvPr/>
              </p:nvSpPr>
              <p:spPr>
                <a:xfrm>
                  <a:off x="8068134" y="337059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Oval 136"/>
                <p:cNvSpPr>
                  <a:spLocks noChangeAspect="1"/>
                </p:cNvSpPr>
                <p:nvPr/>
              </p:nvSpPr>
              <p:spPr>
                <a:xfrm>
                  <a:off x="8264983" y="3370590"/>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Oval 137"/>
                <p:cNvSpPr>
                  <a:spLocks noChangeAspect="1"/>
                </p:cNvSpPr>
                <p:nvPr/>
              </p:nvSpPr>
              <p:spPr>
                <a:xfrm>
                  <a:off x="8461832" y="3370590"/>
                  <a:ext cx="184149"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Oval 138"/>
                <p:cNvSpPr>
                  <a:spLocks noChangeAspect="1"/>
                </p:cNvSpPr>
                <p:nvPr/>
              </p:nvSpPr>
              <p:spPr>
                <a:xfrm>
                  <a:off x="8660269" y="3370590"/>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Oval 139"/>
                <p:cNvSpPr>
                  <a:spLocks noChangeAspect="1"/>
                </p:cNvSpPr>
                <p:nvPr/>
              </p:nvSpPr>
              <p:spPr>
                <a:xfrm>
                  <a:off x="5107462" y="3370590"/>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Oval 140"/>
                <p:cNvSpPr>
                  <a:spLocks noChangeAspect="1"/>
                </p:cNvSpPr>
                <p:nvPr/>
              </p:nvSpPr>
              <p:spPr>
                <a:xfrm>
                  <a:off x="5304311" y="3370590"/>
                  <a:ext cx="184149"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Oval 141"/>
                <p:cNvSpPr>
                  <a:spLocks noChangeAspect="1"/>
                </p:cNvSpPr>
                <p:nvPr/>
              </p:nvSpPr>
              <p:spPr>
                <a:xfrm>
                  <a:off x="5597997" y="354681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Oval 142"/>
                <p:cNvSpPr>
                  <a:spLocks noChangeAspect="1"/>
                </p:cNvSpPr>
                <p:nvPr/>
              </p:nvSpPr>
              <p:spPr>
                <a:xfrm>
                  <a:off x="5794846" y="354681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Oval 143"/>
                <p:cNvSpPr>
                  <a:spLocks noChangeAspect="1"/>
                </p:cNvSpPr>
                <p:nvPr/>
              </p:nvSpPr>
              <p:spPr>
                <a:xfrm>
                  <a:off x="5993282" y="354681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Oval 144"/>
                <p:cNvSpPr>
                  <a:spLocks noChangeAspect="1"/>
                </p:cNvSpPr>
                <p:nvPr/>
              </p:nvSpPr>
              <p:spPr>
                <a:xfrm>
                  <a:off x="6190131" y="354681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Oval 145"/>
                <p:cNvSpPr>
                  <a:spLocks noChangeAspect="1"/>
                </p:cNvSpPr>
                <p:nvPr/>
              </p:nvSpPr>
              <p:spPr>
                <a:xfrm>
                  <a:off x="6386980" y="354681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Oval 146"/>
                <p:cNvSpPr>
                  <a:spLocks noChangeAspect="1"/>
                </p:cNvSpPr>
                <p:nvPr/>
              </p:nvSpPr>
              <p:spPr>
                <a:xfrm>
                  <a:off x="6585416" y="354681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Oval 147"/>
                <p:cNvSpPr>
                  <a:spLocks noChangeAspect="1"/>
                </p:cNvSpPr>
                <p:nvPr/>
              </p:nvSpPr>
              <p:spPr>
                <a:xfrm>
                  <a:off x="6782265" y="354681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Oval 148"/>
                <p:cNvSpPr>
                  <a:spLocks noChangeAspect="1"/>
                </p:cNvSpPr>
                <p:nvPr/>
              </p:nvSpPr>
              <p:spPr>
                <a:xfrm>
                  <a:off x="6979114" y="354681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Oval 149"/>
                <p:cNvSpPr>
                  <a:spLocks noChangeAspect="1"/>
                </p:cNvSpPr>
                <p:nvPr/>
              </p:nvSpPr>
              <p:spPr>
                <a:xfrm>
                  <a:off x="7177551" y="354681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Oval 150"/>
                <p:cNvSpPr>
                  <a:spLocks noChangeAspect="1"/>
                </p:cNvSpPr>
                <p:nvPr/>
              </p:nvSpPr>
              <p:spPr>
                <a:xfrm>
                  <a:off x="7374400" y="354681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Oval 151"/>
                <p:cNvSpPr>
                  <a:spLocks noChangeAspect="1"/>
                </p:cNvSpPr>
                <p:nvPr/>
              </p:nvSpPr>
              <p:spPr>
                <a:xfrm>
                  <a:off x="7571249" y="354681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Oval 152"/>
                <p:cNvSpPr>
                  <a:spLocks noChangeAspect="1"/>
                </p:cNvSpPr>
                <p:nvPr/>
              </p:nvSpPr>
              <p:spPr>
                <a:xfrm>
                  <a:off x="7769685" y="354681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Oval 153"/>
                <p:cNvSpPr>
                  <a:spLocks noChangeAspect="1"/>
                </p:cNvSpPr>
                <p:nvPr/>
              </p:nvSpPr>
              <p:spPr>
                <a:xfrm>
                  <a:off x="7966534" y="354681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Oval 154"/>
                <p:cNvSpPr>
                  <a:spLocks noChangeAspect="1"/>
                </p:cNvSpPr>
                <p:nvPr/>
              </p:nvSpPr>
              <p:spPr>
                <a:xfrm>
                  <a:off x="8163383" y="354681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Oval 155"/>
                <p:cNvSpPr>
                  <a:spLocks noChangeAspect="1"/>
                </p:cNvSpPr>
                <p:nvPr/>
              </p:nvSpPr>
              <p:spPr>
                <a:xfrm>
                  <a:off x="8360232" y="3546812"/>
                  <a:ext cx="184149"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Oval 156"/>
                <p:cNvSpPr>
                  <a:spLocks noChangeAspect="1"/>
                </p:cNvSpPr>
                <p:nvPr/>
              </p:nvSpPr>
              <p:spPr>
                <a:xfrm>
                  <a:off x="8558669" y="354681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 name="Oval 157"/>
                <p:cNvSpPr>
                  <a:spLocks noChangeAspect="1"/>
                </p:cNvSpPr>
                <p:nvPr/>
              </p:nvSpPr>
              <p:spPr>
                <a:xfrm>
                  <a:off x="5202712" y="3546812"/>
                  <a:ext cx="184149"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 name="Oval 158"/>
                <p:cNvSpPr>
                  <a:spLocks noChangeAspect="1"/>
                </p:cNvSpPr>
                <p:nvPr/>
              </p:nvSpPr>
              <p:spPr>
                <a:xfrm>
                  <a:off x="5401148" y="354681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7921" name="Group 159"/>
              <p:cNvGrpSpPr>
                <a:grpSpLocks/>
              </p:cNvGrpSpPr>
              <p:nvPr/>
            </p:nvGrpSpPr>
            <p:grpSpPr bwMode="auto">
              <a:xfrm>
                <a:off x="5117173" y="4775042"/>
                <a:ext cx="3735705" cy="359354"/>
                <a:chOff x="5107125" y="3371142"/>
                <a:chExt cx="3735705" cy="359354"/>
              </a:xfrm>
            </p:grpSpPr>
            <p:sp>
              <p:nvSpPr>
                <p:cNvPr id="161" name="Oval 160"/>
                <p:cNvSpPr>
                  <a:spLocks noChangeAspect="1"/>
                </p:cNvSpPr>
                <p:nvPr/>
              </p:nvSpPr>
              <p:spPr>
                <a:xfrm>
                  <a:off x="5502747" y="3370471"/>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 name="Oval 161"/>
                <p:cNvSpPr>
                  <a:spLocks noChangeAspect="1"/>
                </p:cNvSpPr>
                <p:nvPr/>
              </p:nvSpPr>
              <p:spPr>
                <a:xfrm>
                  <a:off x="5699596" y="3370471"/>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Oval 162"/>
                <p:cNvSpPr>
                  <a:spLocks noChangeAspect="1"/>
                </p:cNvSpPr>
                <p:nvPr/>
              </p:nvSpPr>
              <p:spPr>
                <a:xfrm>
                  <a:off x="5896445" y="3370471"/>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Oval 163"/>
                <p:cNvSpPr>
                  <a:spLocks noChangeAspect="1"/>
                </p:cNvSpPr>
                <p:nvPr/>
              </p:nvSpPr>
              <p:spPr>
                <a:xfrm>
                  <a:off x="6094882" y="3370471"/>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 name="Oval 164"/>
                <p:cNvSpPr>
                  <a:spLocks noChangeAspect="1"/>
                </p:cNvSpPr>
                <p:nvPr/>
              </p:nvSpPr>
              <p:spPr>
                <a:xfrm>
                  <a:off x="6291731" y="3370471"/>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 name="Oval 165"/>
                <p:cNvSpPr>
                  <a:spLocks noChangeAspect="1"/>
                </p:cNvSpPr>
                <p:nvPr/>
              </p:nvSpPr>
              <p:spPr>
                <a:xfrm>
                  <a:off x="6488580" y="3370471"/>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 name="Oval 166"/>
                <p:cNvSpPr>
                  <a:spLocks noChangeAspect="1"/>
                </p:cNvSpPr>
                <p:nvPr/>
              </p:nvSpPr>
              <p:spPr>
                <a:xfrm>
                  <a:off x="6687016" y="3370471"/>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 name="Oval 167"/>
                <p:cNvSpPr>
                  <a:spLocks noChangeAspect="1"/>
                </p:cNvSpPr>
                <p:nvPr/>
              </p:nvSpPr>
              <p:spPr>
                <a:xfrm>
                  <a:off x="6883865" y="3370471"/>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 name="Oval 168"/>
                <p:cNvSpPr>
                  <a:spLocks noChangeAspect="1"/>
                </p:cNvSpPr>
                <p:nvPr/>
              </p:nvSpPr>
              <p:spPr>
                <a:xfrm>
                  <a:off x="7080714" y="3370471"/>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 name="Oval 169"/>
                <p:cNvSpPr>
                  <a:spLocks noChangeAspect="1"/>
                </p:cNvSpPr>
                <p:nvPr/>
              </p:nvSpPr>
              <p:spPr>
                <a:xfrm>
                  <a:off x="7279151" y="3370471"/>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 name="Oval 170"/>
                <p:cNvSpPr>
                  <a:spLocks noChangeAspect="1"/>
                </p:cNvSpPr>
                <p:nvPr/>
              </p:nvSpPr>
              <p:spPr>
                <a:xfrm>
                  <a:off x="7476000" y="3370471"/>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 name="Oval 171"/>
                <p:cNvSpPr>
                  <a:spLocks noChangeAspect="1"/>
                </p:cNvSpPr>
                <p:nvPr/>
              </p:nvSpPr>
              <p:spPr>
                <a:xfrm>
                  <a:off x="7672849" y="3370471"/>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 name="Oval 172"/>
                <p:cNvSpPr>
                  <a:spLocks noChangeAspect="1"/>
                </p:cNvSpPr>
                <p:nvPr/>
              </p:nvSpPr>
              <p:spPr>
                <a:xfrm>
                  <a:off x="7871285" y="3370471"/>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 name="Oval 173"/>
                <p:cNvSpPr>
                  <a:spLocks noChangeAspect="1"/>
                </p:cNvSpPr>
                <p:nvPr/>
              </p:nvSpPr>
              <p:spPr>
                <a:xfrm>
                  <a:off x="8068134" y="3370471"/>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5" name="Oval 174"/>
                <p:cNvSpPr>
                  <a:spLocks noChangeAspect="1"/>
                </p:cNvSpPr>
                <p:nvPr/>
              </p:nvSpPr>
              <p:spPr>
                <a:xfrm>
                  <a:off x="8264983" y="3370471"/>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 name="Oval 175"/>
                <p:cNvSpPr>
                  <a:spLocks noChangeAspect="1"/>
                </p:cNvSpPr>
                <p:nvPr/>
              </p:nvSpPr>
              <p:spPr>
                <a:xfrm>
                  <a:off x="8461832" y="3370471"/>
                  <a:ext cx="184149"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 name="Oval 176"/>
                <p:cNvSpPr>
                  <a:spLocks noChangeAspect="1"/>
                </p:cNvSpPr>
                <p:nvPr/>
              </p:nvSpPr>
              <p:spPr>
                <a:xfrm>
                  <a:off x="8660269" y="3370471"/>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 name="Oval 177"/>
                <p:cNvSpPr>
                  <a:spLocks noChangeAspect="1"/>
                </p:cNvSpPr>
                <p:nvPr/>
              </p:nvSpPr>
              <p:spPr>
                <a:xfrm>
                  <a:off x="5107462" y="3370471"/>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 name="Oval 178"/>
                <p:cNvSpPr>
                  <a:spLocks noChangeAspect="1"/>
                </p:cNvSpPr>
                <p:nvPr/>
              </p:nvSpPr>
              <p:spPr>
                <a:xfrm>
                  <a:off x="5304311" y="3370471"/>
                  <a:ext cx="184149"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 name="Oval 179"/>
                <p:cNvSpPr>
                  <a:spLocks noChangeAspect="1"/>
                </p:cNvSpPr>
                <p:nvPr/>
              </p:nvSpPr>
              <p:spPr>
                <a:xfrm>
                  <a:off x="5597997" y="354669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 name="Oval 180"/>
                <p:cNvSpPr>
                  <a:spLocks noChangeAspect="1"/>
                </p:cNvSpPr>
                <p:nvPr/>
              </p:nvSpPr>
              <p:spPr>
                <a:xfrm>
                  <a:off x="5794846" y="354669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 name="Oval 181"/>
                <p:cNvSpPr>
                  <a:spLocks noChangeAspect="1"/>
                </p:cNvSpPr>
                <p:nvPr/>
              </p:nvSpPr>
              <p:spPr>
                <a:xfrm>
                  <a:off x="5993282" y="354669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 name="Oval 182"/>
                <p:cNvSpPr>
                  <a:spLocks noChangeAspect="1"/>
                </p:cNvSpPr>
                <p:nvPr/>
              </p:nvSpPr>
              <p:spPr>
                <a:xfrm>
                  <a:off x="6190131" y="354669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 name="Oval 183"/>
                <p:cNvSpPr>
                  <a:spLocks noChangeAspect="1"/>
                </p:cNvSpPr>
                <p:nvPr/>
              </p:nvSpPr>
              <p:spPr>
                <a:xfrm>
                  <a:off x="6386980" y="354669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5" name="Oval 184"/>
                <p:cNvSpPr>
                  <a:spLocks noChangeAspect="1"/>
                </p:cNvSpPr>
                <p:nvPr/>
              </p:nvSpPr>
              <p:spPr>
                <a:xfrm>
                  <a:off x="6585416" y="354669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 name="Oval 185"/>
                <p:cNvSpPr>
                  <a:spLocks noChangeAspect="1"/>
                </p:cNvSpPr>
                <p:nvPr/>
              </p:nvSpPr>
              <p:spPr>
                <a:xfrm>
                  <a:off x="6782265" y="354669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 name="Oval 186"/>
                <p:cNvSpPr>
                  <a:spLocks noChangeAspect="1"/>
                </p:cNvSpPr>
                <p:nvPr/>
              </p:nvSpPr>
              <p:spPr>
                <a:xfrm>
                  <a:off x="6979114" y="354669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 name="Oval 187"/>
                <p:cNvSpPr>
                  <a:spLocks noChangeAspect="1"/>
                </p:cNvSpPr>
                <p:nvPr/>
              </p:nvSpPr>
              <p:spPr>
                <a:xfrm>
                  <a:off x="7177551" y="354669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 name="Oval 188"/>
                <p:cNvSpPr>
                  <a:spLocks noChangeAspect="1"/>
                </p:cNvSpPr>
                <p:nvPr/>
              </p:nvSpPr>
              <p:spPr>
                <a:xfrm>
                  <a:off x="7374400" y="354669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 name="Oval 189"/>
                <p:cNvSpPr>
                  <a:spLocks noChangeAspect="1"/>
                </p:cNvSpPr>
                <p:nvPr/>
              </p:nvSpPr>
              <p:spPr>
                <a:xfrm>
                  <a:off x="7571249" y="354669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 name="Oval 190"/>
                <p:cNvSpPr>
                  <a:spLocks noChangeAspect="1"/>
                </p:cNvSpPr>
                <p:nvPr/>
              </p:nvSpPr>
              <p:spPr>
                <a:xfrm>
                  <a:off x="7769685" y="354669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2" name="Oval 191"/>
                <p:cNvSpPr>
                  <a:spLocks noChangeAspect="1"/>
                </p:cNvSpPr>
                <p:nvPr/>
              </p:nvSpPr>
              <p:spPr>
                <a:xfrm>
                  <a:off x="7966534" y="354669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3" name="Oval 192"/>
                <p:cNvSpPr>
                  <a:spLocks noChangeAspect="1"/>
                </p:cNvSpPr>
                <p:nvPr/>
              </p:nvSpPr>
              <p:spPr>
                <a:xfrm>
                  <a:off x="8163383" y="354669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 name="Oval 193"/>
                <p:cNvSpPr>
                  <a:spLocks noChangeAspect="1"/>
                </p:cNvSpPr>
                <p:nvPr/>
              </p:nvSpPr>
              <p:spPr>
                <a:xfrm>
                  <a:off x="8360232" y="3546692"/>
                  <a:ext cx="184149"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5" name="Oval 194"/>
                <p:cNvSpPr>
                  <a:spLocks noChangeAspect="1"/>
                </p:cNvSpPr>
                <p:nvPr/>
              </p:nvSpPr>
              <p:spPr>
                <a:xfrm>
                  <a:off x="8558669" y="354669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 name="Oval 195"/>
                <p:cNvSpPr>
                  <a:spLocks noChangeAspect="1"/>
                </p:cNvSpPr>
                <p:nvPr/>
              </p:nvSpPr>
              <p:spPr>
                <a:xfrm>
                  <a:off x="5202712" y="3546692"/>
                  <a:ext cx="184149"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 name="Oval 196"/>
                <p:cNvSpPr>
                  <a:spLocks noChangeAspect="1"/>
                </p:cNvSpPr>
                <p:nvPr/>
              </p:nvSpPr>
              <p:spPr>
                <a:xfrm>
                  <a:off x="5401148" y="354669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7922" name="Group 197"/>
              <p:cNvGrpSpPr>
                <a:grpSpLocks/>
              </p:cNvGrpSpPr>
              <p:nvPr/>
            </p:nvGrpSpPr>
            <p:grpSpPr bwMode="auto">
              <a:xfrm>
                <a:off x="5117173" y="5126017"/>
                <a:ext cx="3735705" cy="359354"/>
                <a:chOff x="5107125" y="3371142"/>
                <a:chExt cx="3735705" cy="359354"/>
              </a:xfrm>
            </p:grpSpPr>
            <p:sp>
              <p:nvSpPr>
                <p:cNvPr id="199" name="Oval 198"/>
                <p:cNvSpPr>
                  <a:spLocks noChangeAspect="1"/>
                </p:cNvSpPr>
                <p:nvPr/>
              </p:nvSpPr>
              <p:spPr>
                <a:xfrm>
                  <a:off x="5502747" y="337035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 name="Oval 199"/>
                <p:cNvSpPr>
                  <a:spLocks noChangeAspect="1"/>
                </p:cNvSpPr>
                <p:nvPr/>
              </p:nvSpPr>
              <p:spPr>
                <a:xfrm>
                  <a:off x="5699596" y="337035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 name="Oval 200"/>
                <p:cNvSpPr>
                  <a:spLocks noChangeAspect="1"/>
                </p:cNvSpPr>
                <p:nvPr/>
              </p:nvSpPr>
              <p:spPr>
                <a:xfrm>
                  <a:off x="5896445" y="337035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Oval 201"/>
                <p:cNvSpPr>
                  <a:spLocks noChangeAspect="1"/>
                </p:cNvSpPr>
                <p:nvPr/>
              </p:nvSpPr>
              <p:spPr>
                <a:xfrm>
                  <a:off x="6094882" y="337035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Oval 202"/>
                <p:cNvSpPr>
                  <a:spLocks noChangeAspect="1"/>
                </p:cNvSpPr>
                <p:nvPr/>
              </p:nvSpPr>
              <p:spPr>
                <a:xfrm>
                  <a:off x="6291731" y="337035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 name="Oval 203"/>
                <p:cNvSpPr>
                  <a:spLocks noChangeAspect="1"/>
                </p:cNvSpPr>
                <p:nvPr/>
              </p:nvSpPr>
              <p:spPr>
                <a:xfrm>
                  <a:off x="6488580" y="337035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Oval 204"/>
                <p:cNvSpPr>
                  <a:spLocks noChangeAspect="1"/>
                </p:cNvSpPr>
                <p:nvPr/>
              </p:nvSpPr>
              <p:spPr>
                <a:xfrm>
                  <a:off x="6687016" y="337035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Oval 205"/>
                <p:cNvSpPr>
                  <a:spLocks noChangeAspect="1"/>
                </p:cNvSpPr>
                <p:nvPr/>
              </p:nvSpPr>
              <p:spPr>
                <a:xfrm>
                  <a:off x="6883865" y="337035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 name="Oval 206"/>
                <p:cNvSpPr>
                  <a:spLocks noChangeAspect="1"/>
                </p:cNvSpPr>
                <p:nvPr/>
              </p:nvSpPr>
              <p:spPr>
                <a:xfrm>
                  <a:off x="7080714" y="337035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Oval 207"/>
                <p:cNvSpPr>
                  <a:spLocks noChangeAspect="1"/>
                </p:cNvSpPr>
                <p:nvPr/>
              </p:nvSpPr>
              <p:spPr>
                <a:xfrm>
                  <a:off x="7279151" y="337035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Oval 208"/>
                <p:cNvSpPr>
                  <a:spLocks noChangeAspect="1"/>
                </p:cNvSpPr>
                <p:nvPr/>
              </p:nvSpPr>
              <p:spPr>
                <a:xfrm>
                  <a:off x="7476000" y="337035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Oval 209"/>
                <p:cNvSpPr>
                  <a:spLocks noChangeAspect="1"/>
                </p:cNvSpPr>
                <p:nvPr/>
              </p:nvSpPr>
              <p:spPr>
                <a:xfrm>
                  <a:off x="7672849" y="337035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Oval 210"/>
                <p:cNvSpPr>
                  <a:spLocks noChangeAspect="1"/>
                </p:cNvSpPr>
                <p:nvPr/>
              </p:nvSpPr>
              <p:spPr>
                <a:xfrm>
                  <a:off x="7871285" y="337035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 name="Oval 211"/>
                <p:cNvSpPr>
                  <a:spLocks noChangeAspect="1"/>
                </p:cNvSpPr>
                <p:nvPr/>
              </p:nvSpPr>
              <p:spPr>
                <a:xfrm>
                  <a:off x="8068134" y="337035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 name="Oval 212"/>
                <p:cNvSpPr>
                  <a:spLocks noChangeAspect="1"/>
                </p:cNvSpPr>
                <p:nvPr/>
              </p:nvSpPr>
              <p:spPr>
                <a:xfrm>
                  <a:off x="8264983" y="3370352"/>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Oval 213"/>
                <p:cNvSpPr>
                  <a:spLocks noChangeAspect="1"/>
                </p:cNvSpPr>
                <p:nvPr/>
              </p:nvSpPr>
              <p:spPr>
                <a:xfrm>
                  <a:off x="8461832" y="3370352"/>
                  <a:ext cx="184149"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Oval 214"/>
                <p:cNvSpPr>
                  <a:spLocks noChangeAspect="1"/>
                </p:cNvSpPr>
                <p:nvPr/>
              </p:nvSpPr>
              <p:spPr>
                <a:xfrm>
                  <a:off x="8660269" y="337035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Oval 215"/>
                <p:cNvSpPr>
                  <a:spLocks noChangeAspect="1"/>
                </p:cNvSpPr>
                <p:nvPr/>
              </p:nvSpPr>
              <p:spPr>
                <a:xfrm>
                  <a:off x="5107462" y="3370352"/>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 name="Oval 216"/>
                <p:cNvSpPr>
                  <a:spLocks noChangeAspect="1"/>
                </p:cNvSpPr>
                <p:nvPr/>
              </p:nvSpPr>
              <p:spPr>
                <a:xfrm>
                  <a:off x="5304311" y="3370352"/>
                  <a:ext cx="184149"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 name="Oval 217"/>
                <p:cNvSpPr>
                  <a:spLocks noChangeAspect="1"/>
                </p:cNvSpPr>
                <p:nvPr/>
              </p:nvSpPr>
              <p:spPr>
                <a:xfrm>
                  <a:off x="5597997" y="3546574"/>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 name="Oval 218"/>
                <p:cNvSpPr>
                  <a:spLocks noChangeAspect="1"/>
                </p:cNvSpPr>
                <p:nvPr/>
              </p:nvSpPr>
              <p:spPr>
                <a:xfrm>
                  <a:off x="5794846" y="3546574"/>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 name="Oval 219"/>
                <p:cNvSpPr>
                  <a:spLocks noChangeAspect="1"/>
                </p:cNvSpPr>
                <p:nvPr/>
              </p:nvSpPr>
              <p:spPr>
                <a:xfrm>
                  <a:off x="5993282" y="3546574"/>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 name="Oval 220"/>
                <p:cNvSpPr>
                  <a:spLocks noChangeAspect="1"/>
                </p:cNvSpPr>
                <p:nvPr/>
              </p:nvSpPr>
              <p:spPr>
                <a:xfrm>
                  <a:off x="6190131" y="3546574"/>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 name="Oval 221"/>
                <p:cNvSpPr>
                  <a:spLocks noChangeAspect="1"/>
                </p:cNvSpPr>
                <p:nvPr/>
              </p:nvSpPr>
              <p:spPr>
                <a:xfrm>
                  <a:off x="6386980" y="3546574"/>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 name="Oval 222"/>
                <p:cNvSpPr>
                  <a:spLocks noChangeAspect="1"/>
                </p:cNvSpPr>
                <p:nvPr/>
              </p:nvSpPr>
              <p:spPr>
                <a:xfrm>
                  <a:off x="6585416" y="3546574"/>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 name="Oval 223"/>
                <p:cNvSpPr>
                  <a:spLocks noChangeAspect="1"/>
                </p:cNvSpPr>
                <p:nvPr/>
              </p:nvSpPr>
              <p:spPr>
                <a:xfrm>
                  <a:off x="6782265" y="3546574"/>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 name="Oval 224"/>
                <p:cNvSpPr>
                  <a:spLocks noChangeAspect="1"/>
                </p:cNvSpPr>
                <p:nvPr/>
              </p:nvSpPr>
              <p:spPr>
                <a:xfrm>
                  <a:off x="6979114" y="3546574"/>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 name="Oval 225"/>
                <p:cNvSpPr>
                  <a:spLocks noChangeAspect="1"/>
                </p:cNvSpPr>
                <p:nvPr/>
              </p:nvSpPr>
              <p:spPr>
                <a:xfrm>
                  <a:off x="7177551" y="3546574"/>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 name="Oval 226"/>
                <p:cNvSpPr>
                  <a:spLocks noChangeAspect="1"/>
                </p:cNvSpPr>
                <p:nvPr/>
              </p:nvSpPr>
              <p:spPr>
                <a:xfrm>
                  <a:off x="7374400" y="3546574"/>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 name="Oval 227"/>
                <p:cNvSpPr>
                  <a:spLocks noChangeAspect="1"/>
                </p:cNvSpPr>
                <p:nvPr/>
              </p:nvSpPr>
              <p:spPr>
                <a:xfrm>
                  <a:off x="7571249" y="3546574"/>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 name="Oval 228"/>
                <p:cNvSpPr>
                  <a:spLocks noChangeAspect="1"/>
                </p:cNvSpPr>
                <p:nvPr/>
              </p:nvSpPr>
              <p:spPr>
                <a:xfrm>
                  <a:off x="7769685" y="3546574"/>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 name="Oval 229"/>
                <p:cNvSpPr>
                  <a:spLocks noChangeAspect="1"/>
                </p:cNvSpPr>
                <p:nvPr/>
              </p:nvSpPr>
              <p:spPr>
                <a:xfrm>
                  <a:off x="7966534" y="3546574"/>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 name="Oval 230"/>
                <p:cNvSpPr>
                  <a:spLocks noChangeAspect="1"/>
                </p:cNvSpPr>
                <p:nvPr/>
              </p:nvSpPr>
              <p:spPr>
                <a:xfrm>
                  <a:off x="8163383" y="3546574"/>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Oval 231"/>
                <p:cNvSpPr>
                  <a:spLocks noChangeAspect="1"/>
                </p:cNvSpPr>
                <p:nvPr/>
              </p:nvSpPr>
              <p:spPr>
                <a:xfrm>
                  <a:off x="8360232" y="3546574"/>
                  <a:ext cx="184149"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Oval 232"/>
                <p:cNvSpPr>
                  <a:spLocks noChangeAspect="1"/>
                </p:cNvSpPr>
                <p:nvPr/>
              </p:nvSpPr>
              <p:spPr>
                <a:xfrm>
                  <a:off x="8558669" y="3546574"/>
                  <a:ext cx="182561"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 name="Oval 233"/>
                <p:cNvSpPr>
                  <a:spLocks noChangeAspect="1"/>
                </p:cNvSpPr>
                <p:nvPr/>
              </p:nvSpPr>
              <p:spPr>
                <a:xfrm>
                  <a:off x="5202712" y="3546574"/>
                  <a:ext cx="184149"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 name="Oval 234"/>
                <p:cNvSpPr>
                  <a:spLocks noChangeAspect="1"/>
                </p:cNvSpPr>
                <p:nvPr/>
              </p:nvSpPr>
              <p:spPr>
                <a:xfrm>
                  <a:off x="5401148" y="3546574"/>
                  <a:ext cx="182562" cy="18416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7923" name="Group 235"/>
              <p:cNvGrpSpPr>
                <a:grpSpLocks/>
              </p:cNvGrpSpPr>
              <p:nvPr/>
            </p:nvGrpSpPr>
            <p:grpSpPr bwMode="auto">
              <a:xfrm>
                <a:off x="5117173" y="5476992"/>
                <a:ext cx="3735705" cy="359354"/>
                <a:chOff x="5107125" y="3371142"/>
                <a:chExt cx="3735705" cy="359354"/>
              </a:xfrm>
            </p:grpSpPr>
            <p:sp>
              <p:nvSpPr>
                <p:cNvPr id="237" name="Oval 236"/>
                <p:cNvSpPr>
                  <a:spLocks noChangeAspect="1"/>
                </p:cNvSpPr>
                <p:nvPr/>
              </p:nvSpPr>
              <p:spPr>
                <a:xfrm>
                  <a:off x="5502747" y="3371820"/>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 name="Oval 237"/>
                <p:cNvSpPr>
                  <a:spLocks noChangeAspect="1"/>
                </p:cNvSpPr>
                <p:nvPr/>
              </p:nvSpPr>
              <p:spPr>
                <a:xfrm>
                  <a:off x="5699596" y="3371820"/>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 name="Oval 238"/>
                <p:cNvSpPr>
                  <a:spLocks noChangeAspect="1"/>
                </p:cNvSpPr>
                <p:nvPr/>
              </p:nvSpPr>
              <p:spPr>
                <a:xfrm>
                  <a:off x="5896445" y="3371820"/>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 name="Oval 239"/>
                <p:cNvSpPr>
                  <a:spLocks noChangeAspect="1"/>
                </p:cNvSpPr>
                <p:nvPr/>
              </p:nvSpPr>
              <p:spPr>
                <a:xfrm>
                  <a:off x="6094882" y="3371820"/>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Oval 240"/>
                <p:cNvSpPr>
                  <a:spLocks noChangeAspect="1"/>
                </p:cNvSpPr>
                <p:nvPr/>
              </p:nvSpPr>
              <p:spPr>
                <a:xfrm>
                  <a:off x="6291731" y="3371820"/>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 name="Oval 241"/>
                <p:cNvSpPr>
                  <a:spLocks noChangeAspect="1"/>
                </p:cNvSpPr>
                <p:nvPr/>
              </p:nvSpPr>
              <p:spPr>
                <a:xfrm>
                  <a:off x="6488580" y="3371820"/>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 name="Oval 242"/>
                <p:cNvSpPr>
                  <a:spLocks noChangeAspect="1"/>
                </p:cNvSpPr>
                <p:nvPr/>
              </p:nvSpPr>
              <p:spPr>
                <a:xfrm>
                  <a:off x="6687016" y="3371820"/>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 name="Oval 243"/>
                <p:cNvSpPr>
                  <a:spLocks noChangeAspect="1"/>
                </p:cNvSpPr>
                <p:nvPr/>
              </p:nvSpPr>
              <p:spPr>
                <a:xfrm>
                  <a:off x="6883865" y="3371820"/>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 name="Oval 244"/>
                <p:cNvSpPr>
                  <a:spLocks noChangeAspect="1"/>
                </p:cNvSpPr>
                <p:nvPr/>
              </p:nvSpPr>
              <p:spPr>
                <a:xfrm>
                  <a:off x="7080714" y="3371820"/>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 name="Oval 245"/>
                <p:cNvSpPr>
                  <a:spLocks noChangeAspect="1"/>
                </p:cNvSpPr>
                <p:nvPr/>
              </p:nvSpPr>
              <p:spPr>
                <a:xfrm>
                  <a:off x="7279151" y="3371820"/>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 name="Oval 246"/>
                <p:cNvSpPr>
                  <a:spLocks noChangeAspect="1"/>
                </p:cNvSpPr>
                <p:nvPr/>
              </p:nvSpPr>
              <p:spPr>
                <a:xfrm>
                  <a:off x="7476000" y="3371820"/>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 name="Oval 247"/>
                <p:cNvSpPr>
                  <a:spLocks noChangeAspect="1"/>
                </p:cNvSpPr>
                <p:nvPr/>
              </p:nvSpPr>
              <p:spPr>
                <a:xfrm>
                  <a:off x="7672849" y="3371820"/>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 name="Oval 248"/>
                <p:cNvSpPr>
                  <a:spLocks noChangeAspect="1"/>
                </p:cNvSpPr>
                <p:nvPr/>
              </p:nvSpPr>
              <p:spPr>
                <a:xfrm>
                  <a:off x="7871285" y="3371820"/>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 name="Oval 249"/>
                <p:cNvSpPr>
                  <a:spLocks noChangeAspect="1"/>
                </p:cNvSpPr>
                <p:nvPr/>
              </p:nvSpPr>
              <p:spPr>
                <a:xfrm>
                  <a:off x="8068134" y="3371820"/>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 name="Oval 250"/>
                <p:cNvSpPr>
                  <a:spLocks noChangeAspect="1"/>
                </p:cNvSpPr>
                <p:nvPr/>
              </p:nvSpPr>
              <p:spPr>
                <a:xfrm>
                  <a:off x="8264983" y="3371820"/>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Oval 251"/>
                <p:cNvSpPr>
                  <a:spLocks noChangeAspect="1"/>
                </p:cNvSpPr>
                <p:nvPr/>
              </p:nvSpPr>
              <p:spPr>
                <a:xfrm>
                  <a:off x="8461832" y="3371820"/>
                  <a:ext cx="184149"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 name="Oval 252"/>
                <p:cNvSpPr>
                  <a:spLocks noChangeAspect="1"/>
                </p:cNvSpPr>
                <p:nvPr/>
              </p:nvSpPr>
              <p:spPr>
                <a:xfrm>
                  <a:off x="8660269" y="3371820"/>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 name="Oval 253"/>
                <p:cNvSpPr>
                  <a:spLocks noChangeAspect="1"/>
                </p:cNvSpPr>
                <p:nvPr/>
              </p:nvSpPr>
              <p:spPr>
                <a:xfrm>
                  <a:off x="5107462" y="3371820"/>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 name="Oval 254"/>
                <p:cNvSpPr>
                  <a:spLocks noChangeAspect="1"/>
                </p:cNvSpPr>
                <p:nvPr/>
              </p:nvSpPr>
              <p:spPr>
                <a:xfrm>
                  <a:off x="5304311" y="3371820"/>
                  <a:ext cx="184149"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Oval 255"/>
                <p:cNvSpPr>
                  <a:spLocks noChangeAspect="1"/>
                </p:cNvSpPr>
                <p:nvPr/>
              </p:nvSpPr>
              <p:spPr>
                <a:xfrm>
                  <a:off x="5597997" y="354804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Oval 256"/>
                <p:cNvSpPr>
                  <a:spLocks noChangeAspect="1"/>
                </p:cNvSpPr>
                <p:nvPr/>
              </p:nvSpPr>
              <p:spPr>
                <a:xfrm>
                  <a:off x="5794846" y="354804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 name="Oval 257"/>
                <p:cNvSpPr>
                  <a:spLocks noChangeAspect="1"/>
                </p:cNvSpPr>
                <p:nvPr/>
              </p:nvSpPr>
              <p:spPr>
                <a:xfrm>
                  <a:off x="5993282" y="3548042"/>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 name="Oval 258"/>
                <p:cNvSpPr>
                  <a:spLocks noChangeAspect="1"/>
                </p:cNvSpPr>
                <p:nvPr/>
              </p:nvSpPr>
              <p:spPr>
                <a:xfrm>
                  <a:off x="6190131" y="3548042"/>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 name="Oval 259"/>
                <p:cNvSpPr>
                  <a:spLocks noChangeAspect="1"/>
                </p:cNvSpPr>
                <p:nvPr/>
              </p:nvSpPr>
              <p:spPr>
                <a:xfrm>
                  <a:off x="6386980" y="3548042"/>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 name="Oval 260"/>
                <p:cNvSpPr>
                  <a:spLocks noChangeAspect="1"/>
                </p:cNvSpPr>
                <p:nvPr/>
              </p:nvSpPr>
              <p:spPr>
                <a:xfrm>
                  <a:off x="6585416" y="354804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 name="Oval 261"/>
                <p:cNvSpPr>
                  <a:spLocks noChangeAspect="1"/>
                </p:cNvSpPr>
                <p:nvPr/>
              </p:nvSpPr>
              <p:spPr>
                <a:xfrm>
                  <a:off x="6782265" y="354804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Oval 262"/>
                <p:cNvSpPr>
                  <a:spLocks noChangeAspect="1"/>
                </p:cNvSpPr>
                <p:nvPr/>
              </p:nvSpPr>
              <p:spPr>
                <a:xfrm>
                  <a:off x="6979114" y="354804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 name="Oval 263"/>
                <p:cNvSpPr>
                  <a:spLocks noChangeAspect="1"/>
                </p:cNvSpPr>
                <p:nvPr/>
              </p:nvSpPr>
              <p:spPr>
                <a:xfrm>
                  <a:off x="7177551" y="3548042"/>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 name="Oval 264"/>
                <p:cNvSpPr>
                  <a:spLocks noChangeAspect="1"/>
                </p:cNvSpPr>
                <p:nvPr/>
              </p:nvSpPr>
              <p:spPr>
                <a:xfrm>
                  <a:off x="7374400" y="3548042"/>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 name="Oval 265"/>
                <p:cNvSpPr>
                  <a:spLocks noChangeAspect="1"/>
                </p:cNvSpPr>
                <p:nvPr/>
              </p:nvSpPr>
              <p:spPr>
                <a:xfrm>
                  <a:off x="7571249" y="3548042"/>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 name="Oval 266"/>
                <p:cNvSpPr>
                  <a:spLocks noChangeAspect="1"/>
                </p:cNvSpPr>
                <p:nvPr/>
              </p:nvSpPr>
              <p:spPr>
                <a:xfrm>
                  <a:off x="7769685" y="354804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 name="Oval 267"/>
                <p:cNvSpPr>
                  <a:spLocks noChangeAspect="1"/>
                </p:cNvSpPr>
                <p:nvPr/>
              </p:nvSpPr>
              <p:spPr>
                <a:xfrm>
                  <a:off x="7966534" y="354804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 name="Oval 268"/>
                <p:cNvSpPr>
                  <a:spLocks noChangeAspect="1"/>
                </p:cNvSpPr>
                <p:nvPr/>
              </p:nvSpPr>
              <p:spPr>
                <a:xfrm>
                  <a:off x="8163383" y="354804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 name="Oval 269"/>
                <p:cNvSpPr>
                  <a:spLocks noChangeAspect="1"/>
                </p:cNvSpPr>
                <p:nvPr/>
              </p:nvSpPr>
              <p:spPr>
                <a:xfrm>
                  <a:off x="8360232" y="3548042"/>
                  <a:ext cx="184149"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Oval 270"/>
                <p:cNvSpPr>
                  <a:spLocks noChangeAspect="1"/>
                </p:cNvSpPr>
                <p:nvPr/>
              </p:nvSpPr>
              <p:spPr>
                <a:xfrm>
                  <a:off x="8558669" y="3548042"/>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 name="Oval 271"/>
                <p:cNvSpPr>
                  <a:spLocks noChangeAspect="1"/>
                </p:cNvSpPr>
                <p:nvPr/>
              </p:nvSpPr>
              <p:spPr>
                <a:xfrm>
                  <a:off x="5202712" y="3548042"/>
                  <a:ext cx="184149"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 name="Oval 272"/>
                <p:cNvSpPr>
                  <a:spLocks noChangeAspect="1"/>
                </p:cNvSpPr>
                <p:nvPr/>
              </p:nvSpPr>
              <p:spPr>
                <a:xfrm>
                  <a:off x="5401148" y="354804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7924" name="Group 273"/>
              <p:cNvGrpSpPr>
                <a:grpSpLocks/>
              </p:cNvGrpSpPr>
              <p:nvPr/>
            </p:nvGrpSpPr>
            <p:grpSpPr bwMode="auto">
              <a:xfrm>
                <a:off x="5117173" y="5827967"/>
                <a:ext cx="3735705" cy="359354"/>
                <a:chOff x="5107125" y="3371142"/>
                <a:chExt cx="3735705" cy="359354"/>
              </a:xfrm>
            </p:grpSpPr>
            <p:sp>
              <p:nvSpPr>
                <p:cNvPr id="275" name="Oval 274"/>
                <p:cNvSpPr>
                  <a:spLocks noChangeAspect="1"/>
                </p:cNvSpPr>
                <p:nvPr/>
              </p:nvSpPr>
              <p:spPr>
                <a:xfrm>
                  <a:off x="5502747" y="337170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 name="Oval 275"/>
                <p:cNvSpPr>
                  <a:spLocks noChangeAspect="1"/>
                </p:cNvSpPr>
                <p:nvPr/>
              </p:nvSpPr>
              <p:spPr>
                <a:xfrm>
                  <a:off x="5699596" y="337170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 name="Oval 276"/>
                <p:cNvSpPr>
                  <a:spLocks noChangeAspect="1"/>
                </p:cNvSpPr>
                <p:nvPr/>
              </p:nvSpPr>
              <p:spPr>
                <a:xfrm>
                  <a:off x="5896445" y="337170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 name="Oval 277"/>
                <p:cNvSpPr>
                  <a:spLocks noChangeAspect="1"/>
                </p:cNvSpPr>
                <p:nvPr/>
              </p:nvSpPr>
              <p:spPr>
                <a:xfrm>
                  <a:off x="6094882" y="3371702"/>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 name="Oval 278"/>
                <p:cNvSpPr>
                  <a:spLocks noChangeAspect="1"/>
                </p:cNvSpPr>
                <p:nvPr/>
              </p:nvSpPr>
              <p:spPr>
                <a:xfrm>
                  <a:off x="6291731" y="3371702"/>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 name="Oval 279"/>
                <p:cNvSpPr>
                  <a:spLocks noChangeAspect="1"/>
                </p:cNvSpPr>
                <p:nvPr/>
              </p:nvSpPr>
              <p:spPr>
                <a:xfrm>
                  <a:off x="6488580" y="3371702"/>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 name="Oval 280"/>
                <p:cNvSpPr>
                  <a:spLocks noChangeAspect="1"/>
                </p:cNvSpPr>
                <p:nvPr/>
              </p:nvSpPr>
              <p:spPr>
                <a:xfrm>
                  <a:off x="6687016" y="337170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 name="Oval 281"/>
                <p:cNvSpPr>
                  <a:spLocks noChangeAspect="1"/>
                </p:cNvSpPr>
                <p:nvPr/>
              </p:nvSpPr>
              <p:spPr>
                <a:xfrm>
                  <a:off x="6883865" y="337170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 name="Oval 282"/>
                <p:cNvSpPr>
                  <a:spLocks noChangeAspect="1"/>
                </p:cNvSpPr>
                <p:nvPr/>
              </p:nvSpPr>
              <p:spPr>
                <a:xfrm>
                  <a:off x="7080714" y="337170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4" name="Oval 283"/>
                <p:cNvSpPr>
                  <a:spLocks noChangeAspect="1"/>
                </p:cNvSpPr>
                <p:nvPr/>
              </p:nvSpPr>
              <p:spPr>
                <a:xfrm>
                  <a:off x="7279151" y="3371702"/>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 name="Oval 284"/>
                <p:cNvSpPr>
                  <a:spLocks noChangeAspect="1"/>
                </p:cNvSpPr>
                <p:nvPr/>
              </p:nvSpPr>
              <p:spPr>
                <a:xfrm>
                  <a:off x="7476000" y="3371702"/>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 name="Oval 285"/>
                <p:cNvSpPr>
                  <a:spLocks noChangeAspect="1"/>
                </p:cNvSpPr>
                <p:nvPr/>
              </p:nvSpPr>
              <p:spPr>
                <a:xfrm>
                  <a:off x="7672849" y="3371702"/>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 name="Oval 286"/>
                <p:cNvSpPr>
                  <a:spLocks noChangeAspect="1"/>
                </p:cNvSpPr>
                <p:nvPr/>
              </p:nvSpPr>
              <p:spPr>
                <a:xfrm>
                  <a:off x="7871285" y="337170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 name="Oval 287"/>
                <p:cNvSpPr>
                  <a:spLocks noChangeAspect="1"/>
                </p:cNvSpPr>
                <p:nvPr/>
              </p:nvSpPr>
              <p:spPr>
                <a:xfrm>
                  <a:off x="8068134" y="337170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 name="Oval 288"/>
                <p:cNvSpPr>
                  <a:spLocks noChangeAspect="1"/>
                </p:cNvSpPr>
                <p:nvPr/>
              </p:nvSpPr>
              <p:spPr>
                <a:xfrm>
                  <a:off x="8264983" y="3371702"/>
                  <a:ext cx="182562"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 name="Oval 289"/>
                <p:cNvSpPr>
                  <a:spLocks noChangeAspect="1"/>
                </p:cNvSpPr>
                <p:nvPr/>
              </p:nvSpPr>
              <p:spPr>
                <a:xfrm>
                  <a:off x="8461832" y="3371702"/>
                  <a:ext cx="184149"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 name="Oval 290"/>
                <p:cNvSpPr>
                  <a:spLocks noChangeAspect="1"/>
                </p:cNvSpPr>
                <p:nvPr/>
              </p:nvSpPr>
              <p:spPr>
                <a:xfrm>
                  <a:off x="8660269" y="3371702"/>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 name="Oval 291"/>
                <p:cNvSpPr>
                  <a:spLocks noChangeAspect="1"/>
                </p:cNvSpPr>
                <p:nvPr/>
              </p:nvSpPr>
              <p:spPr>
                <a:xfrm>
                  <a:off x="5107462" y="3371702"/>
                  <a:ext cx="182561"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 name="Oval 292"/>
                <p:cNvSpPr>
                  <a:spLocks noChangeAspect="1"/>
                </p:cNvSpPr>
                <p:nvPr/>
              </p:nvSpPr>
              <p:spPr>
                <a:xfrm>
                  <a:off x="5304311" y="3371702"/>
                  <a:ext cx="184149" cy="18257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 name="Oval 293"/>
                <p:cNvSpPr>
                  <a:spLocks noChangeAspect="1"/>
                </p:cNvSpPr>
                <p:nvPr/>
              </p:nvSpPr>
              <p:spPr>
                <a:xfrm>
                  <a:off x="5597997" y="3547923"/>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 name="Oval 294"/>
                <p:cNvSpPr>
                  <a:spLocks noChangeAspect="1"/>
                </p:cNvSpPr>
                <p:nvPr/>
              </p:nvSpPr>
              <p:spPr>
                <a:xfrm>
                  <a:off x="5794846" y="3547923"/>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 name="Oval 295"/>
                <p:cNvSpPr>
                  <a:spLocks noChangeAspect="1"/>
                </p:cNvSpPr>
                <p:nvPr/>
              </p:nvSpPr>
              <p:spPr>
                <a:xfrm>
                  <a:off x="5993282" y="3547923"/>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 name="Oval 296"/>
                <p:cNvSpPr>
                  <a:spLocks noChangeAspect="1"/>
                </p:cNvSpPr>
                <p:nvPr/>
              </p:nvSpPr>
              <p:spPr>
                <a:xfrm>
                  <a:off x="6190131" y="3547923"/>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 name="Oval 297"/>
                <p:cNvSpPr>
                  <a:spLocks noChangeAspect="1"/>
                </p:cNvSpPr>
                <p:nvPr/>
              </p:nvSpPr>
              <p:spPr>
                <a:xfrm>
                  <a:off x="6386980" y="3547923"/>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 name="Oval 298"/>
                <p:cNvSpPr>
                  <a:spLocks noChangeAspect="1"/>
                </p:cNvSpPr>
                <p:nvPr/>
              </p:nvSpPr>
              <p:spPr>
                <a:xfrm>
                  <a:off x="6585416" y="3547923"/>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 name="Oval 299"/>
                <p:cNvSpPr>
                  <a:spLocks noChangeAspect="1"/>
                </p:cNvSpPr>
                <p:nvPr/>
              </p:nvSpPr>
              <p:spPr>
                <a:xfrm>
                  <a:off x="6782265" y="3547923"/>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 name="Oval 300"/>
                <p:cNvSpPr>
                  <a:spLocks noChangeAspect="1"/>
                </p:cNvSpPr>
                <p:nvPr/>
              </p:nvSpPr>
              <p:spPr>
                <a:xfrm>
                  <a:off x="6979114" y="3547923"/>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 name="Oval 301"/>
                <p:cNvSpPr>
                  <a:spLocks noChangeAspect="1"/>
                </p:cNvSpPr>
                <p:nvPr/>
              </p:nvSpPr>
              <p:spPr>
                <a:xfrm>
                  <a:off x="7177551" y="3547923"/>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 name="Oval 302"/>
                <p:cNvSpPr>
                  <a:spLocks noChangeAspect="1"/>
                </p:cNvSpPr>
                <p:nvPr/>
              </p:nvSpPr>
              <p:spPr>
                <a:xfrm>
                  <a:off x="7374400" y="3547923"/>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 name="Oval 303"/>
                <p:cNvSpPr>
                  <a:spLocks noChangeAspect="1"/>
                </p:cNvSpPr>
                <p:nvPr/>
              </p:nvSpPr>
              <p:spPr>
                <a:xfrm>
                  <a:off x="7571249" y="3547923"/>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 name="Oval 304"/>
                <p:cNvSpPr>
                  <a:spLocks noChangeAspect="1"/>
                </p:cNvSpPr>
                <p:nvPr/>
              </p:nvSpPr>
              <p:spPr>
                <a:xfrm>
                  <a:off x="7769685" y="3547923"/>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 name="Oval 305"/>
                <p:cNvSpPr>
                  <a:spLocks noChangeAspect="1"/>
                </p:cNvSpPr>
                <p:nvPr/>
              </p:nvSpPr>
              <p:spPr>
                <a:xfrm>
                  <a:off x="7966534" y="3547923"/>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 name="Oval 306"/>
                <p:cNvSpPr>
                  <a:spLocks noChangeAspect="1"/>
                </p:cNvSpPr>
                <p:nvPr/>
              </p:nvSpPr>
              <p:spPr>
                <a:xfrm>
                  <a:off x="8163383" y="3547923"/>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 name="Oval 307"/>
                <p:cNvSpPr>
                  <a:spLocks noChangeAspect="1"/>
                </p:cNvSpPr>
                <p:nvPr/>
              </p:nvSpPr>
              <p:spPr>
                <a:xfrm>
                  <a:off x="8360232" y="3547923"/>
                  <a:ext cx="184149"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 name="Oval 308"/>
                <p:cNvSpPr>
                  <a:spLocks noChangeAspect="1"/>
                </p:cNvSpPr>
                <p:nvPr/>
              </p:nvSpPr>
              <p:spPr>
                <a:xfrm>
                  <a:off x="8558669" y="3547923"/>
                  <a:ext cx="182561"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 name="Oval 309"/>
                <p:cNvSpPr>
                  <a:spLocks noChangeAspect="1"/>
                </p:cNvSpPr>
                <p:nvPr/>
              </p:nvSpPr>
              <p:spPr>
                <a:xfrm>
                  <a:off x="5202712" y="3547923"/>
                  <a:ext cx="184149"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1" name="Oval 310"/>
                <p:cNvSpPr>
                  <a:spLocks noChangeAspect="1"/>
                </p:cNvSpPr>
                <p:nvPr/>
              </p:nvSpPr>
              <p:spPr>
                <a:xfrm>
                  <a:off x="5401148" y="3547923"/>
                  <a:ext cx="182562" cy="182573"/>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313" name="Oval 312"/>
            <p:cNvSpPr>
              <a:spLocks noChangeAspect="1"/>
            </p:cNvSpPr>
            <p:nvPr/>
          </p:nvSpPr>
          <p:spPr>
            <a:xfrm>
              <a:off x="3728454" y="2700987"/>
              <a:ext cx="754059" cy="754102"/>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900" b="1" dirty="0"/>
                <a:t>Spherical</a:t>
              </a:r>
            </a:p>
            <a:p>
              <a:pPr algn="ctr">
                <a:defRPr/>
              </a:pPr>
              <a:r>
                <a:rPr lang="en-US" sz="900" b="1" dirty="0"/>
                <a:t>Colloidal</a:t>
              </a:r>
            </a:p>
            <a:p>
              <a:pPr algn="ctr">
                <a:defRPr/>
              </a:pPr>
              <a:r>
                <a:rPr lang="en-US" sz="900" b="1" dirty="0"/>
                <a:t>Particle</a:t>
              </a:r>
            </a:p>
          </p:txBody>
        </p:sp>
        <p:cxnSp>
          <p:nvCxnSpPr>
            <p:cNvPr id="315" name="Straight Connector 314"/>
            <p:cNvCxnSpPr>
              <a:stCxn id="44" idx="7"/>
              <a:endCxn id="77827" idx="2"/>
            </p:cNvCxnSpPr>
            <p:nvPr/>
          </p:nvCxnSpPr>
          <p:spPr>
            <a:xfrm rot="16200000" flipV="1">
              <a:off x="4663465" y="2670854"/>
              <a:ext cx="735052" cy="10715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44" idx="4"/>
            </p:cNvCxnSpPr>
            <p:nvPr/>
          </p:nvCxnSpPr>
          <p:spPr>
            <a:xfrm rot="5400000" flipH="1">
              <a:off x="4599981" y="2828039"/>
              <a:ext cx="234962" cy="15684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916" name="TextBox 320"/>
            <p:cNvSpPr txBox="1">
              <a:spLocks noChangeArrowheads="1"/>
            </p:cNvSpPr>
            <p:nvPr/>
          </p:nvSpPr>
          <p:spPr bwMode="auto">
            <a:xfrm>
              <a:off x="5158594" y="2748760"/>
              <a:ext cx="3672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u="sng"/>
                <a:t>Colloidal Crystal</a:t>
              </a:r>
            </a:p>
            <a:p>
              <a:pPr algn="ctr" eaLnBrk="1" hangingPunct="1"/>
              <a:r>
                <a:rPr lang="en-US" altLang="en-US"/>
                <a:t>Closest-Packed Colloidal Spheres</a:t>
              </a:r>
            </a:p>
          </p:txBody>
        </p:sp>
      </p:grpSp>
      <p:grpSp>
        <p:nvGrpSpPr>
          <p:cNvPr id="77829" name="Group 414"/>
          <p:cNvGrpSpPr>
            <a:grpSpLocks/>
          </p:cNvGrpSpPr>
          <p:nvPr/>
        </p:nvGrpSpPr>
        <p:grpSpPr bwMode="auto">
          <a:xfrm>
            <a:off x="166688" y="3890963"/>
            <a:ext cx="4832350" cy="2451100"/>
            <a:chOff x="167000" y="3890231"/>
            <a:chExt cx="4832733" cy="2452565"/>
          </a:xfrm>
        </p:grpSpPr>
        <p:grpSp>
          <p:nvGrpSpPr>
            <p:cNvPr id="77830" name="Group 392"/>
            <p:cNvGrpSpPr>
              <a:grpSpLocks/>
            </p:cNvGrpSpPr>
            <p:nvPr/>
          </p:nvGrpSpPr>
          <p:grpSpPr bwMode="auto">
            <a:xfrm>
              <a:off x="167000" y="5836454"/>
              <a:ext cx="4832733" cy="506342"/>
              <a:chOff x="-274275" y="4717579"/>
              <a:chExt cx="4832733" cy="506342"/>
            </a:xfrm>
          </p:grpSpPr>
          <p:grpSp>
            <p:nvGrpSpPr>
              <p:cNvPr id="77845" name="Group 385"/>
              <p:cNvGrpSpPr>
                <a:grpSpLocks/>
              </p:cNvGrpSpPr>
              <p:nvPr/>
            </p:nvGrpSpPr>
            <p:grpSpPr bwMode="auto">
              <a:xfrm>
                <a:off x="-10285" y="4717579"/>
                <a:ext cx="4218598" cy="231230"/>
                <a:chOff x="-10285" y="4717579"/>
                <a:chExt cx="4218598" cy="231230"/>
              </a:xfrm>
            </p:grpSpPr>
            <p:grpSp>
              <p:nvGrpSpPr>
                <p:cNvPr id="77852" name="Group 331"/>
                <p:cNvGrpSpPr>
                  <a:grpSpLocks/>
                </p:cNvGrpSpPr>
                <p:nvPr/>
              </p:nvGrpSpPr>
              <p:grpSpPr bwMode="auto">
                <a:xfrm>
                  <a:off x="-10285" y="4825393"/>
                  <a:ext cx="4218582" cy="123416"/>
                  <a:chOff x="-10285" y="4326103"/>
                  <a:chExt cx="4218582" cy="123416"/>
                </a:xfrm>
              </p:grpSpPr>
              <p:cxnSp>
                <p:nvCxnSpPr>
                  <p:cNvPr id="324" name="Straight Connector 323"/>
                  <p:cNvCxnSpPr/>
                  <p:nvPr/>
                </p:nvCxnSpPr>
                <p:spPr>
                  <a:xfrm>
                    <a:off x="-1203" y="4332284"/>
                    <a:ext cx="42072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rot="5400000">
                    <a:off x="770351" y="4391057"/>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rot="5400000">
                    <a:off x="-69502" y="4384703"/>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rot="5400000">
                    <a:off x="1624494" y="4391057"/>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rot="5400000">
                    <a:off x="2459585" y="4391057"/>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rot="5400000">
                    <a:off x="3301027" y="4391057"/>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rot="5400000">
                    <a:off x="4148819" y="4384703"/>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853" name="Group 384"/>
                <p:cNvGrpSpPr>
                  <a:grpSpLocks/>
                </p:cNvGrpSpPr>
                <p:nvPr/>
              </p:nvGrpSpPr>
              <p:grpSpPr bwMode="auto">
                <a:xfrm>
                  <a:off x="-9524" y="4717579"/>
                  <a:ext cx="4217837" cy="117806"/>
                  <a:chOff x="-9524" y="4706359"/>
                  <a:chExt cx="4217837" cy="117806"/>
                </a:xfrm>
              </p:grpSpPr>
              <p:grpSp>
                <p:nvGrpSpPr>
                  <p:cNvPr id="77854" name="Group 342"/>
                  <p:cNvGrpSpPr>
                    <a:grpSpLocks/>
                  </p:cNvGrpSpPr>
                  <p:nvPr/>
                </p:nvGrpSpPr>
                <p:grpSpPr bwMode="auto">
                  <a:xfrm>
                    <a:off x="-9524" y="4706359"/>
                    <a:ext cx="791158" cy="117806"/>
                    <a:chOff x="-11905" y="5091486"/>
                    <a:chExt cx="791158" cy="117806"/>
                  </a:xfrm>
                </p:grpSpPr>
                <p:cxnSp>
                  <p:nvCxnSpPr>
                    <p:cNvPr id="334" name="Straight Connector 333"/>
                    <p:cNvCxnSpPr/>
                    <p:nvPr/>
                  </p:nvCxnSpPr>
                  <p:spPr>
                    <a:xfrm rot="5400000">
                      <a:off x="174199"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rot="5400000">
                      <a:off x="315498"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rot="5400000">
                      <a:off x="412343"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rot="5400000">
                      <a:off x="491724"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rot="5400000">
                      <a:off x="569518"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rot="5400000">
                      <a:off x="626673"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rot="5400000">
                      <a:off x="677477"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rot="5400000">
                      <a:off x="704466"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rot="5400000">
                      <a:off x="-86172"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855" name="Group 343"/>
                  <p:cNvGrpSpPr>
                    <a:grpSpLocks/>
                  </p:cNvGrpSpPr>
                  <p:nvPr/>
                </p:nvGrpSpPr>
                <p:grpSpPr bwMode="auto">
                  <a:xfrm>
                    <a:off x="831057" y="4706359"/>
                    <a:ext cx="791158" cy="117806"/>
                    <a:chOff x="-11905" y="5091486"/>
                    <a:chExt cx="791158" cy="117806"/>
                  </a:xfrm>
                </p:grpSpPr>
                <p:cxnSp>
                  <p:nvCxnSpPr>
                    <p:cNvPr id="345" name="Straight Connector 344"/>
                    <p:cNvCxnSpPr/>
                    <p:nvPr/>
                  </p:nvCxnSpPr>
                  <p:spPr>
                    <a:xfrm rot="5400000">
                      <a:off x="189349"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rot="5400000">
                      <a:off x="330647"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rot="5400000">
                      <a:off x="427493"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rot="5400000">
                      <a:off x="506874"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rot="5400000">
                      <a:off x="584667"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rot="5400000">
                      <a:off x="627534"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rot="5400000">
                      <a:off x="678338"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rot="5400000">
                      <a:off x="705327"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rot="5400000">
                      <a:off x="-71022"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856" name="Group 353"/>
                  <p:cNvGrpSpPr>
                    <a:grpSpLocks/>
                  </p:cNvGrpSpPr>
                  <p:nvPr/>
                </p:nvGrpSpPr>
                <p:grpSpPr bwMode="auto">
                  <a:xfrm>
                    <a:off x="1683517" y="4706359"/>
                    <a:ext cx="791158" cy="117806"/>
                    <a:chOff x="-11905" y="5091486"/>
                    <a:chExt cx="791158" cy="117806"/>
                  </a:xfrm>
                </p:grpSpPr>
                <p:cxnSp>
                  <p:nvCxnSpPr>
                    <p:cNvPr id="355" name="Straight Connector 354"/>
                    <p:cNvCxnSpPr/>
                    <p:nvPr/>
                  </p:nvCxnSpPr>
                  <p:spPr>
                    <a:xfrm rot="5400000">
                      <a:off x="189443"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rot="5400000">
                      <a:off x="330742"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rot="5400000">
                      <a:off x="427587"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rot="5400000">
                      <a:off x="506968"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rot="5400000">
                      <a:off x="584762"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rot="5400000">
                      <a:off x="641917"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rot="5400000">
                      <a:off x="692721"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rot="5400000">
                      <a:off x="719710"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rot="5400000">
                      <a:off x="-70928"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857" name="Group 363"/>
                  <p:cNvGrpSpPr>
                    <a:grpSpLocks/>
                  </p:cNvGrpSpPr>
                  <p:nvPr/>
                </p:nvGrpSpPr>
                <p:grpSpPr bwMode="auto">
                  <a:xfrm>
                    <a:off x="2519340" y="4706359"/>
                    <a:ext cx="791158" cy="117806"/>
                    <a:chOff x="-11905" y="5091486"/>
                    <a:chExt cx="791158" cy="117806"/>
                  </a:xfrm>
                </p:grpSpPr>
                <p:cxnSp>
                  <p:nvCxnSpPr>
                    <p:cNvPr id="365" name="Straight Connector 364"/>
                    <p:cNvCxnSpPr/>
                    <p:nvPr/>
                  </p:nvCxnSpPr>
                  <p:spPr>
                    <a:xfrm rot="5400000">
                      <a:off x="174423"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rot="5400000">
                      <a:off x="315721"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rot="5400000">
                      <a:off x="412567"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rot="5400000">
                      <a:off x="491948"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rot="5400000">
                      <a:off x="569741"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rot="5400000">
                      <a:off x="626896"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rot="5400000">
                      <a:off x="677700"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5400000">
                      <a:off x="704690"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rot="5400000">
                      <a:off x="-85948"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858" name="Group 373"/>
                  <p:cNvGrpSpPr>
                    <a:grpSpLocks/>
                  </p:cNvGrpSpPr>
                  <p:nvPr/>
                </p:nvGrpSpPr>
                <p:grpSpPr bwMode="auto">
                  <a:xfrm>
                    <a:off x="3362300" y="4706359"/>
                    <a:ext cx="791158" cy="117806"/>
                    <a:chOff x="-11905" y="5091486"/>
                    <a:chExt cx="791158" cy="117806"/>
                  </a:xfrm>
                </p:grpSpPr>
                <p:cxnSp>
                  <p:nvCxnSpPr>
                    <p:cNvPr id="375" name="Straight Connector 374"/>
                    <p:cNvCxnSpPr/>
                    <p:nvPr/>
                  </p:nvCxnSpPr>
                  <p:spPr>
                    <a:xfrm rot="5400000">
                      <a:off x="174492"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rot="5400000">
                      <a:off x="315791"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rot="5400000">
                      <a:off x="412636"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rot="5400000">
                      <a:off x="492017"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rot="5400000">
                      <a:off x="569811"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rot="5400000">
                      <a:off x="626966"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rot="5400000">
                      <a:off x="677770"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rot="5400000">
                      <a:off x="704759"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rot="5400000">
                      <a:off x="-85879" y="5149886"/>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4" name="Straight Connector 383"/>
                  <p:cNvCxnSpPr/>
                  <p:nvPr/>
                </p:nvCxnSpPr>
                <p:spPr>
                  <a:xfrm rot="5400000">
                    <a:off x="4148819" y="4764759"/>
                    <a:ext cx="11754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7846" name="TextBox 386"/>
              <p:cNvSpPr txBox="1">
                <a:spLocks noChangeArrowheads="1"/>
              </p:cNvSpPr>
              <p:nvPr/>
            </p:nvSpPr>
            <p:spPr bwMode="auto">
              <a:xfrm>
                <a:off x="-274275" y="4946922"/>
                <a:ext cx="5261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1 nm</a:t>
                </a:r>
              </a:p>
            </p:txBody>
          </p:sp>
          <p:sp>
            <p:nvSpPr>
              <p:cNvPr id="77847" name="TextBox 387"/>
              <p:cNvSpPr txBox="1">
                <a:spLocks noChangeArrowheads="1"/>
              </p:cNvSpPr>
              <p:nvPr/>
            </p:nvSpPr>
            <p:spPr bwMode="auto">
              <a:xfrm>
                <a:off x="528864" y="4946922"/>
                <a:ext cx="6110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10 nm</a:t>
                </a:r>
              </a:p>
            </p:txBody>
          </p:sp>
          <p:sp>
            <p:nvSpPr>
              <p:cNvPr id="77848" name="TextBox 388"/>
              <p:cNvSpPr txBox="1">
                <a:spLocks noChangeArrowheads="1"/>
              </p:cNvSpPr>
              <p:nvPr/>
            </p:nvSpPr>
            <p:spPr bwMode="auto">
              <a:xfrm>
                <a:off x="1337614" y="4946922"/>
                <a:ext cx="6960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100 nm</a:t>
                </a:r>
              </a:p>
            </p:txBody>
          </p:sp>
          <p:sp>
            <p:nvSpPr>
              <p:cNvPr id="77849" name="TextBox 389"/>
              <p:cNvSpPr txBox="1">
                <a:spLocks noChangeArrowheads="1"/>
              </p:cNvSpPr>
              <p:nvPr/>
            </p:nvSpPr>
            <p:spPr bwMode="auto">
              <a:xfrm>
                <a:off x="2258557" y="4946922"/>
                <a:ext cx="5293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1 </a:t>
                </a:r>
                <a:r>
                  <a:rPr lang="el-GR" altLang="en-US" sz="1200"/>
                  <a:t>μ</a:t>
                </a:r>
                <a:r>
                  <a:rPr lang="en-US" altLang="en-US" sz="1200"/>
                  <a:t>m</a:t>
                </a:r>
              </a:p>
            </p:txBody>
          </p:sp>
          <p:sp>
            <p:nvSpPr>
              <p:cNvPr id="77850" name="TextBox 390"/>
              <p:cNvSpPr txBox="1">
                <a:spLocks noChangeArrowheads="1"/>
              </p:cNvSpPr>
              <p:nvPr/>
            </p:nvSpPr>
            <p:spPr bwMode="auto">
              <a:xfrm>
                <a:off x="3056086" y="4946922"/>
                <a:ext cx="6142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10 </a:t>
                </a:r>
                <a:r>
                  <a:rPr lang="el-GR" altLang="en-US" sz="1200"/>
                  <a:t>μ</a:t>
                </a:r>
                <a:r>
                  <a:rPr lang="en-US" altLang="en-US" sz="1200"/>
                  <a:t>m</a:t>
                </a:r>
              </a:p>
            </p:txBody>
          </p:sp>
          <p:sp>
            <p:nvSpPr>
              <p:cNvPr id="77851" name="TextBox 391"/>
              <p:cNvSpPr txBox="1">
                <a:spLocks noChangeArrowheads="1"/>
              </p:cNvSpPr>
              <p:nvPr/>
            </p:nvSpPr>
            <p:spPr bwMode="auto">
              <a:xfrm>
                <a:off x="3859228" y="4946922"/>
                <a:ext cx="699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100 </a:t>
                </a:r>
                <a:r>
                  <a:rPr lang="el-GR" altLang="en-US" sz="1200"/>
                  <a:t>μ</a:t>
                </a:r>
                <a:r>
                  <a:rPr lang="en-US" altLang="en-US" sz="1200"/>
                  <a:t>m</a:t>
                </a:r>
              </a:p>
            </p:txBody>
          </p:sp>
        </p:grpSp>
        <p:sp>
          <p:nvSpPr>
            <p:cNvPr id="394" name="Rectangle 393"/>
            <p:cNvSpPr/>
            <p:nvPr/>
          </p:nvSpPr>
          <p:spPr>
            <a:xfrm>
              <a:off x="430546" y="5612110"/>
              <a:ext cx="1693996" cy="2239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Nano-Scale</a:t>
              </a:r>
            </a:p>
          </p:txBody>
        </p:sp>
        <p:sp>
          <p:nvSpPr>
            <p:cNvPr id="395" name="Rectangle 394"/>
            <p:cNvSpPr/>
            <p:nvPr/>
          </p:nvSpPr>
          <p:spPr>
            <a:xfrm>
              <a:off x="2124542" y="5613697"/>
              <a:ext cx="2535439" cy="223972"/>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err="1"/>
                <a:t>Meso</a:t>
              </a:r>
              <a:r>
                <a:rPr lang="en-US" sz="1600" dirty="0"/>
                <a:t>-Scale</a:t>
              </a:r>
            </a:p>
          </p:txBody>
        </p:sp>
        <p:sp>
          <p:nvSpPr>
            <p:cNvPr id="396" name="Rectangle 395"/>
            <p:cNvSpPr/>
            <p:nvPr/>
          </p:nvSpPr>
          <p:spPr>
            <a:xfrm>
              <a:off x="430546" y="5243589"/>
              <a:ext cx="4218321" cy="2255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Colloidal Particles</a:t>
              </a:r>
            </a:p>
          </p:txBody>
        </p:sp>
        <p:grpSp>
          <p:nvGrpSpPr>
            <p:cNvPr id="77834" name="Group 413"/>
            <p:cNvGrpSpPr>
              <a:grpSpLocks/>
            </p:cNvGrpSpPr>
            <p:nvPr/>
          </p:nvGrpSpPr>
          <p:grpSpPr bwMode="auto">
            <a:xfrm>
              <a:off x="878357" y="3890231"/>
              <a:ext cx="3776656" cy="1432087"/>
              <a:chOff x="878357" y="3890231"/>
              <a:chExt cx="3776656" cy="1432087"/>
            </a:xfrm>
          </p:grpSpPr>
          <p:sp>
            <p:nvSpPr>
              <p:cNvPr id="397" name="Rectangle 396"/>
              <p:cNvSpPr/>
              <p:nvPr/>
            </p:nvSpPr>
            <p:spPr>
              <a:xfrm>
                <a:off x="941761" y="4504960"/>
                <a:ext cx="638226" cy="223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99" name="Straight Connector 398"/>
              <p:cNvCxnSpPr/>
              <p:nvPr/>
            </p:nvCxnSpPr>
            <p:spPr>
              <a:xfrm rot="5400000">
                <a:off x="2016524" y="4641567"/>
                <a:ext cx="2287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837" name="TextBox 402"/>
              <p:cNvSpPr txBox="1">
                <a:spLocks noChangeArrowheads="1"/>
              </p:cNvSpPr>
              <p:nvPr/>
            </p:nvSpPr>
            <p:spPr bwMode="auto">
              <a:xfrm>
                <a:off x="878357" y="4259563"/>
                <a:ext cx="7473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t>Proteins</a:t>
                </a:r>
              </a:p>
            </p:txBody>
          </p:sp>
          <p:sp>
            <p:nvSpPr>
              <p:cNvPr id="77838" name="TextBox 403"/>
              <p:cNvSpPr txBox="1">
                <a:spLocks noChangeArrowheads="1"/>
              </p:cNvSpPr>
              <p:nvPr/>
            </p:nvSpPr>
            <p:spPr bwMode="auto">
              <a:xfrm>
                <a:off x="1723428" y="4074897"/>
                <a:ext cx="831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t>HIV Virus</a:t>
                </a:r>
              </a:p>
              <a:p>
                <a:pPr algn="ctr" eaLnBrk="1" hangingPunct="1"/>
                <a:r>
                  <a:rPr lang="en-US" altLang="en-US" sz="1200"/>
                  <a:t>100 nm</a:t>
                </a:r>
              </a:p>
            </p:txBody>
          </p:sp>
          <p:sp>
            <p:nvSpPr>
              <p:cNvPr id="77839" name="TextBox 404"/>
              <p:cNvSpPr txBox="1">
                <a:spLocks noChangeArrowheads="1"/>
              </p:cNvSpPr>
              <p:nvPr/>
            </p:nvSpPr>
            <p:spPr bwMode="auto">
              <a:xfrm>
                <a:off x="2697514" y="4074897"/>
                <a:ext cx="790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t>E. Coli</a:t>
                </a:r>
              </a:p>
              <a:p>
                <a:pPr algn="ctr" eaLnBrk="1" hangingPunct="1"/>
                <a:r>
                  <a:rPr lang="en-US" altLang="en-US" sz="1200"/>
                  <a:t>0.8-2 um</a:t>
                </a:r>
              </a:p>
            </p:txBody>
          </p:sp>
          <p:sp>
            <p:nvSpPr>
              <p:cNvPr id="77840" name="TextBox 405"/>
              <p:cNvSpPr txBox="1">
                <a:spLocks noChangeArrowheads="1"/>
              </p:cNvSpPr>
              <p:nvPr/>
            </p:nvSpPr>
            <p:spPr bwMode="auto">
              <a:xfrm>
                <a:off x="3239650" y="4675987"/>
                <a:ext cx="8819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t>Red</a:t>
                </a:r>
              </a:p>
              <a:p>
                <a:pPr algn="ctr" eaLnBrk="1" hangingPunct="1"/>
                <a:r>
                  <a:rPr lang="en-US" altLang="en-US" sz="1200"/>
                  <a:t>Blood Cell</a:t>
                </a:r>
              </a:p>
              <a:p>
                <a:pPr algn="ctr" eaLnBrk="1" hangingPunct="1"/>
                <a:r>
                  <a:rPr lang="en-US" altLang="en-US" sz="1200"/>
                  <a:t>6-8 um</a:t>
                </a:r>
              </a:p>
            </p:txBody>
          </p:sp>
          <p:sp>
            <p:nvSpPr>
              <p:cNvPr id="77841" name="TextBox 406"/>
              <p:cNvSpPr txBox="1">
                <a:spLocks noChangeArrowheads="1"/>
              </p:cNvSpPr>
              <p:nvPr/>
            </p:nvSpPr>
            <p:spPr bwMode="auto">
              <a:xfrm>
                <a:off x="3773040" y="3890231"/>
                <a:ext cx="8819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t>White</a:t>
                </a:r>
              </a:p>
              <a:p>
                <a:pPr algn="ctr" eaLnBrk="1" hangingPunct="1"/>
                <a:r>
                  <a:rPr lang="en-US" altLang="en-US" sz="1200"/>
                  <a:t>Blood Cell</a:t>
                </a:r>
              </a:p>
              <a:p>
                <a:pPr algn="ctr" eaLnBrk="1" hangingPunct="1"/>
                <a:r>
                  <a:rPr lang="en-US" altLang="en-US" sz="1200"/>
                  <a:t>12-15 um</a:t>
                </a:r>
              </a:p>
            </p:txBody>
          </p:sp>
          <p:sp>
            <p:nvSpPr>
              <p:cNvPr id="410" name="Rectangle 409"/>
              <p:cNvSpPr/>
              <p:nvPr/>
            </p:nvSpPr>
            <p:spPr>
              <a:xfrm>
                <a:off x="2918355" y="4509726"/>
                <a:ext cx="312763" cy="2239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1" name="Rectangle 410"/>
              <p:cNvSpPr/>
              <p:nvPr/>
            </p:nvSpPr>
            <p:spPr>
              <a:xfrm>
                <a:off x="3607384" y="4504960"/>
                <a:ext cx="155587" cy="223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2" name="Rectangle 411"/>
              <p:cNvSpPr/>
              <p:nvPr/>
            </p:nvSpPr>
            <p:spPr>
              <a:xfrm>
                <a:off x="4056683" y="4503372"/>
                <a:ext cx="333401" cy="2239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t>Application: Nanosphere Lithography</a:t>
            </a:r>
          </a:p>
        </p:txBody>
      </p:sp>
      <p:sp>
        <p:nvSpPr>
          <p:cNvPr id="3" name="Rectangle 2"/>
          <p:cNvSpPr/>
          <p:nvPr/>
        </p:nvSpPr>
        <p:spPr>
          <a:xfrm>
            <a:off x="463550" y="2066925"/>
            <a:ext cx="1828800" cy="325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Substrate</a:t>
            </a:r>
          </a:p>
        </p:txBody>
      </p:sp>
      <p:grpSp>
        <p:nvGrpSpPr>
          <p:cNvPr id="78852" name="Group 13"/>
          <p:cNvGrpSpPr>
            <a:grpSpLocks/>
          </p:cNvGrpSpPr>
          <p:nvPr/>
        </p:nvGrpSpPr>
        <p:grpSpPr bwMode="auto">
          <a:xfrm>
            <a:off x="3706813" y="1265238"/>
            <a:ext cx="1828800" cy="1590675"/>
            <a:chOff x="3634636" y="1265128"/>
            <a:chExt cx="1828800" cy="1590805"/>
          </a:xfrm>
        </p:grpSpPr>
        <p:sp>
          <p:nvSpPr>
            <p:cNvPr id="13" name="Chord 12"/>
            <p:cNvSpPr/>
            <p:nvPr/>
          </p:nvSpPr>
          <p:spPr>
            <a:xfrm rot="5400000">
              <a:off x="3758395" y="1152481"/>
              <a:ext cx="1590805" cy="1816100"/>
            </a:xfrm>
            <a:prstGeom prst="chord">
              <a:avLst>
                <a:gd name="adj1" fmla="val 5303314"/>
                <a:gd name="adj2" fmla="val 16313776"/>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3634636" y="2081170"/>
              <a:ext cx="1828800" cy="325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a:spLocks noChangeAspect="1"/>
            </p:cNvSpPr>
            <p:nvPr/>
          </p:nvSpPr>
          <p:spPr>
            <a:xfrm>
              <a:off x="4023573" y="1781107"/>
              <a:ext cx="273050" cy="27466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a:spLocks noChangeAspect="1"/>
            </p:cNvSpPr>
            <p:nvPr/>
          </p:nvSpPr>
          <p:spPr>
            <a:xfrm>
              <a:off x="4023573" y="1417540"/>
              <a:ext cx="273050" cy="27465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a:spLocks noChangeAspect="1"/>
            </p:cNvSpPr>
            <p:nvPr/>
          </p:nvSpPr>
          <p:spPr>
            <a:xfrm>
              <a:off x="4401398" y="1708076"/>
              <a:ext cx="273050" cy="27466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a:spLocks noChangeAspect="1"/>
            </p:cNvSpPr>
            <p:nvPr/>
          </p:nvSpPr>
          <p:spPr>
            <a:xfrm>
              <a:off x="4714136" y="1482633"/>
              <a:ext cx="274637" cy="27466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a:spLocks noChangeAspect="1"/>
            </p:cNvSpPr>
            <p:nvPr/>
          </p:nvSpPr>
          <p:spPr>
            <a:xfrm>
              <a:off x="4964961" y="1757293"/>
              <a:ext cx="274637" cy="27465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a:spLocks noChangeAspect="1"/>
            </p:cNvSpPr>
            <p:nvPr/>
          </p:nvSpPr>
          <p:spPr>
            <a:xfrm>
              <a:off x="4375998" y="1369912"/>
              <a:ext cx="274638" cy="27465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8853" name="Group 26"/>
          <p:cNvGrpSpPr>
            <a:grpSpLocks/>
          </p:cNvGrpSpPr>
          <p:nvPr/>
        </p:nvGrpSpPr>
        <p:grpSpPr bwMode="auto">
          <a:xfrm>
            <a:off x="6956425" y="1790700"/>
            <a:ext cx="1828800" cy="601663"/>
            <a:chOff x="6948815" y="1780787"/>
            <a:chExt cx="1828800" cy="601245"/>
          </a:xfrm>
        </p:grpSpPr>
        <p:sp>
          <p:nvSpPr>
            <p:cNvPr id="5" name="Rectangle 4"/>
            <p:cNvSpPr/>
            <p:nvPr/>
          </p:nvSpPr>
          <p:spPr>
            <a:xfrm>
              <a:off x="6948815" y="2056820"/>
              <a:ext cx="1828800" cy="325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8943" name="Group 20"/>
            <p:cNvGrpSpPr>
              <a:grpSpLocks/>
            </p:cNvGrpSpPr>
            <p:nvPr/>
          </p:nvGrpSpPr>
          <p:grpSpPr bwMode="auto">
            <a:xfrm>
              <a:off x="6963011" y="1780787"/>
              <a:ext cx="1800408" cy="274320"/>
              <a:chOff x="6943599" y="1780787"/>
              <a:chExt cx="1800408" cy="274320"/>
            </a:xfrm>
          </p:grpSpPr>
          <p:sp>
            <p:nvSpPr>
              <p:cNvPr id="15" name="Oval 14"/>
              <p:cNvSpPr>
                <a:spLocks noChangeAspect="1"/>
              </p:cNvSpPr>
              <p:nvPr/>
            </p:nvSpPr>
            <p:spPr>
              <a:xfrm>
                <a:off x="6943691" y="1780787"/>
                <a:ext cx="274637" cy="27444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a:spLocks noChangeAspect="1"/>
              </p:cNvSpPr>
              <p:nvPr/>
            </p:nvSpPr>
            <p:spPr>
              <a:xfrm>
                <a:off x="7248491" y="1780787"/>
                <a:ext cx="274637" cy="27444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a:spLocks noChangeAspect="1"/>
              </p:cNvSpPr>
              <p:nvPr/>
            </p:nvSpPr>
            <p:spPr>
              <a:xfrm>
                <a:off x="7553291" y="1780787"/>
                <a:ext cx="274637" cy="27444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a:spLocks noChangeAspect="1"/>
              </p:cNvSpPr>
              <p:nvPr/>
            </p:nvSpPr>
            <p:spPr>
              <a:xfrm>
                <a:off x="7859678" y="1780787"/>
                <a:ext cx="274638" cy="27444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a:spLocks noChangeAspect="1"/>
              </p:cNvSpPr>
              <p:nvPr/>
            </p:nvSpPr>
            <p:spPr>
              <a:xfrm>
                <a:off x="8164478" y="1780787"/>
                <a:ext cx="274638" cy="27444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a:spLocks noChangeAspect="1"/>
              </p:cNvSpPr>
              <p:nvPr/>
            </p:nvSpPr>
            <p:spPr>
              <a:xfrm>
                <a:off x="8469278" y="1780787"/>
                <a:ext cx="274638" cy="27444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78854" name="TextBox 21"/>
          <p:cNvSpPr txBox="1">
            <a:spLocks noChangeArrowheads="1"/>
          </p:cNvSpPr>
          <p:nvPr/>
        </p:nvSpPr>
        <p:spPr bwMode="auto">
          <a:xfrm>
            <a:off x="876300" y="2392363"/>
            <a:ext cx="979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Side View</a:t>
            </a:r>
          </a:p>
        </p:txBody>
      </p:sp>
      <p:sp>
        <p:nvSpPr>
          <p:cNvPr id="78855" name="TextBox 22"/>
          <p:cNvSpPr txBox="1">
            <a:spLocks noChangeArrowheads="1"/>
          </p:cNvSpPr>
          <p:nvPr/>
        </p:nvSpPr>
        <p:spPr bwMode="auto">
          <a:xfrm>
            <a:off x="7042150" y="1152525"/>
            <a:ext cx="1619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Self-Assembled</a:t>
            </a:r>
          </a:p>
          <a:p>
            <a:pPr algn="ctr" eaLnBrk="1" hangingPunct="1"/>
            <a:r>
              <a:rPr lang="en-US" altLang="en-US" sz="1600"/>
              <a:t>Nanospheres</a:t>
            </a:r>
          </a:p>
        </p:txBody>
      </p:sp>
      <p:cxnSp>
        <p:nvCxnSpPr>
          <p:cNvPr id="25" name="Straight Arrow Connector 24"/>
          <p:cNvCxnSpPr/>
          <p:nvPr/>
        </p:nvCxnSpPr>
        <p:spPr>
          <a:xfrm>
            <a:off x="2495550" y="2187575"/>
            <a:ext cx="1006475"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738813" y="2187575"/>
            <a:ext cx="1006475"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858" name="TextBox 27"/>
          <p:cNvSpPr txBox="1">
            <a:spLocks noChangeArrowheads="1"/>
          </p:cNvSpPr>
          <p:nvPr/>
        </p:nvSpPr>
        <p:spPr bwMode="auto">
          <a:xfrm>
            <a:off x="2963863" y="928688"/>
            <a:ext cx="3268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Colloidal Solution of Nanospheres</a:t>
            </a:r>
          </a:p>
        </p:txBody>
      </p:sp>
      <p:sp>
        <p:nvSpPr>
          <p:cNvPr id="78859" name="TextBox 28"/>
          <p:cNvSpPr txBox="1">
            <a:spLocks noChangeArrowheads="1"/>
          </p:cNvSpPr>
          <p:nvPr/>
        </p:nvSpPr>
        <p:spPr bwMode="auto">
          <a:xfrm>
            <a:off x="2354263" y="1693863"/>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Drop Cast</a:t>
            </a:r>
          </a:p>
        </p:txBody>
      </p:sp>
      <p:sp>
        <p:nvSpPr>
          <p:cNvPr id="78860" name="TextBox 29"/>
          <p:cNvSpPr txBox="1">
            <a:spLocks noChangeArrowheads="1"/>
          </p:cNvSpPr>
          <p:nvPr/>
        </p:nvSpPr>
        <p:spPr bwMode="auto">
          <a:xfrm>
            <a:off x="5551488" y="1417638"/>
            <a:ext cx="1416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Solvent</a:t>
            </a:r>
          </a:p>
          <a:p>
            <a:pPr algn="ctr" eaLnBrk="1" hangingPunct="1"/>
            <a:r>
              <a:rPr lang="en-US" altLang="en-US"/>
              <a:t>Evaporation</a:t>
            </a:r>
          </a:p>
        </p:txBody>
      </p:sp>
      <p:grpSp>
        <p:nvGrpSpPr>
          <p:cNvPr id="78861" name="Group 53"/>
          <p:cNvGrpSpPr>
            <a:grpSpLocks/>
          </p:cNvGrpSpPr>
          <p:nvPr/>
        </p:nvGrpSpPr>
        <p:grpSpPr bwMode="auto">
          <a:xfrm>
            <a:off x="3706813" y="4414838"/>
            <a:ext cx="1828800" cy="387350"/>
            <a:chOff x="6913324" y="4212430"/>
            <a:chExt cx="1828800" cy="386710"/>
          </a:xfrm>
        </p:grpSpPr>
        <p:sp>
          <p:nvSpPr>
            <p:cNvPr id="62" name="Rectangle 61"/>
            <p:cNvSpPr/>
            <p:nvPr/>
          </p:nvSpPr>
          <p:spPr>
            <a:xfrm>
              <a:off x="6913324" y="4274240"/>
              <a:ext cx="1828800" cy="324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rapezoid 56"/>
            <p:cNvSpPr>
              <a:spLocks noChangeAspect="1"/>
            </p:cNvSpPr>
            <p:nvPr/>
          </p:nvSpPr>
          <p:spPr>
            <a:xfrm>
              <a:off x="7181611" y="4212430"/>
              <a:ext cx="68263" cy="64979"/>
            </a:xfrm>
            <a:prstGeom prst="trapezoi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rapezoid 57"/>
            <p:cNvSpPr>
              <a:spLocks noChangeAspect="1"/>
            </p:cNvSpPr>
            <p:nvPr/>
          </p:nvSpPr>
          <p:spPr>
            <a:xfrm>
              <a:off x="7487999" y="4212430"/>
              <a:ext cx="68262" cy="64979"/>
            </a:xfrm>
            <a:prstGeom prst="trapezoi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Trapezoid 58"/>
            <p:cNvSpPr>
              <a:spLocks noChangeAspect="1"/>
            </p:cNvSpPr>
            <p:nvPr/>
          </p:nvSpPr>
          <p:spPr>
            <a:xfrm>
              <a:off x="7795974" y="4212430"/>
              <a:ext cx="68262" cy="64979"/>
            </a:xfrm>
            <a:prstGeom prst="trapezoi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Trapezoid 59"/>
            <p:cNvSpPr>
              <a:spLocks noChangeAspect="1"/>
            </p:cNvSpPr>
            <p:nvPr/>
          </p:nvSpPr>
          <p:spPr>
            <a:xfrm>
              <a:off x="8100774" y="4212430"/>
              <a:ext cx="68262" cy="64979"/>
            </a:xfrm>
            <a:prstGeom prst="trapezoi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rapezoid 60"/>
            <p:cNvSpPr>
              <a:spLocks noChangeAspect="1"/>
            </p:cNvSpPr>
            <p:nvPr/>
          </p:nvSpPr>
          <p:spPr>
            <a:xfrm>
              <a:off x="8402399" y="4212430"/>
              <a:ext cx="68262" cy="64979"/>
            </a:xfrm>
            <a:prstGeom prst="trapezoi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8862" name="TextBox 75"/>
          <p:cNvSpPr txBox="1">
            <a:spLocks noChangeArrowheads="1"/>
          </p:cNvSpPr>
          <p:nvPr/>
        </p:nvSpPr>
        <p:spPr bwMode="auto">
          <a:xfrm>
            <a:off x="7864475" y="2697163"/>
            <a:ext cx="966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Deposit</a:t>
            </a:r>
          </a:p>
          <a:p>
            <a:pPr algn="ctr" eaLnBrk="1" hangingPunct="1"/>
            <a:r>
              <a:rPr lang="en-US" altLang="en-US"/>
              <a:t>Metal</a:t>
            </a:r>
          </a:p>
        </p:txBody>
      </p:sp>
      <p:cxnSp>
        <p:nvCxnSpPr>
          <p:cNvPr id="77" name="Straight Arrow Connector 76"/>
          <p:cNvCxnSpPr/>
          <p:nvPr/>
        </p:nvCxnSpPr>
        <p:spPr>
          <a:xfrm rot="5400000">
            <a:off x="7366794" y="3028157"/>
            <a:ext cx="1006475" cy="158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8864" name="Group 89"/>
          <p:cNvGrpSpPr>
            <a:grpSpLocks/>
          </p:cNvGrpSpPr>
          <p:nvPr/>
        </p:nvGrpSpPr>
        <p:grpSpPr bwMode="auto">
          <a:xfrm>
            <a:off x="6956425" y="3743325"/>
            <a:ext cx="1828800" cy="1119188"/>
            <a:chOff x="6913324" y="3743155"/>
            <a:chExt cx="1828800" cy="1119031"/>
          </a:xfrm>
        </p:grpSpPr>
        <p:grpSp>
          <p:nvGrpSpPr>
            <p:cNvPr id="78902" name="Group 52"/>
            <p:cNvGrpSpPr>
              <a:grpSpLocks/>
            </p:cNvGrpSpPr>
            <p:nvPr/>
          </p:nvGrpSpPr>
          <p:grpSpPr bwMode="auto">
            <a:xfrm>
              <a:off x="6913324" y="4208320"/>
              <a:ext cx="1828800" cy="653866"/>
              <a:chOff x="6913324" y="3945274"/>
              <a:chExt cx="1828800" cy="653866"/>
            </a:xfrm>
          </p:grpSpPr>
          <p:grpSp>
            <p:nvGrpSpPr>
              <p:cNvPr id="78915" name="Group 45"/>
              <p:cNvGrpSpPr>
                <a:grpSpLocks/>
              </p:cNvGrpSpPr>
              <p:nvPr/>
            </p:nvGrpSpPr>
            <p:grpSpPr bwMode="auto">
              <a:xfrm>
                <a:off x="6924103" y="3945274"/>
                <a:ext cx="1811305" cy="274320"/>
                <a:chOff x="6924103" y="3945274"/>
                <a:chExt cx="1811305" cy="274320"/>
              </a:xfrm>
            </p:grpSpPr>
            <p:sp>
              <p:nvSpPr>
                <p:cNvPr id="40" name="Oval 39"/>
                <p:cNvSpPr>
                  <a:spLocks noChangeAspect="1"/>
                </p:cNvSpPr>
                <p:nvPr/>
              </p:nvSpPr>
              <p:spPr>
                <a:xfrm>
                  <a:off x="6924437" y="3945182"/>
                  <a:ext cx="274637" cy="2745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a:spLocks noChangeAspect="1"/>
                </p:cNvSpPr>
                <p:nvPr/>
              </p:nvSpPr>
              <p:spPr>
                <a:xfrm>
                  <a:off x="7232412" y="3945182"/>
                  <a:ext cx="273050" cy="2745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a:spLocks noChangeAspect="1"/>
                </p:cNvSpPr>
                <p:nvPr/>
              </p:nvSpPr>
              <p:spPr>
                <a:xfrm>
                  <a:off x="7538799" y="3945182"/>
                  <a:ext cx="274638" cy="2745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a:spLocks noChangeAspect="1"/>
                </p:cNvSpPr>
                <p:nvPr/>
              </p:nvSpPr>
              <p:spPr>
                <a:xfrm>
                  <a:off x="7846774" y="3945182"/>
                  <a:ext cx="274638" cy="2745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a:spLocks noChangeAspect="1"/>
                </p:cNvSpPr>
                <p:nvPr/>
              </p:nvSpPr>
              <p:spPr>
                <a:xfrm>
                  <a:off x="8154749" y="3945182"/>
                  <a:ext cx="273050" cy="2745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a:spLocks noChangeAspect="1"/>
                </p:cNvSpPr>
                <p:nvPr/>
              </p:nvSpPr>
              <p:spPr>
                <a:xfrm>
                  <a:off x="8461137" y="3945182"/>
                  <a:ext cx="274637" cy="2745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8916" name="Group 30"/>
              <p:cNvGrpSpPr>
                <a:grpSpLocks/>
              </p:cNvGrpSpPr>
              <p:nvPr/>
            </p:nvGrpSpPr>
            <p:grpSpPr bwMode="auto">
              <a:xfrm>
                <a:off x="6913324" y="3997895"/>
                <a:ext cx="1828800" cy="601245"/>
                <a:chOff x="6948815" y="1780787"/>
                <a:chExt cx="1828800" cy="601245"/>
              </a:xfrm>
            </p:grpSpPr>
            <p:sp>
              <p:nvSpPr>
                <p:cNvPr id="32" name="Rectangle 31"/>
                <p:cNvSpPr/>
                <p:nvPr/>
              </p:nvSpPr>
              <p:spPr>
                <a:xfrm>
                  <a:off x="6948815" y="2056640"/>
                  <a:ext cx="1828800" cy="325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8923" name="Group 20"/>
                <p:cNvGrpSpPr>
                  <a:grpSpLocks/>
                </p:cNvGrpSpPr>
                <p:nvPr/>
              </p:nvGrpSpPr>
              <p:grpSpPr bwMode="auto">
                <a:xfrm>
                  <a:off x="6963011" y="1780787"/>
                  <a:ext cx="1800408" cy="274320"/>
                  <a:chOff x="6943599" y="1780787"/>
                  <a:chExt cx="1800408" cy="274320"/>
                </a:xfrm>
              </p:grpSpPr>
              <p:sp>
                <p:nvSpPr>
                  <p:cNvPr id="34" name="Oval 33"/>
                  <p:cNvSpPr>
                    <a:spLocks noChangeAspect="1"/>
                  </p:cNvSpPr>
                  <p:nvPr/>
                </p:nvSpPr>
                <p:spPr>
                  <a:xfrm>
                    <a:off x="6943691" y="1780454"/>
                    <a:ext cx="274637" cy="27459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a:spLocks noChangeAspect="1"/>
                  </p:cNvSpPr>
                  <p:nvPr/>
                </p:nvSpPr>
                <p:spPr>
                  <a:xfrm>
                    <a:off x="7248491" y="1780454"/>
                    <a:ext cx="274637" cy="27459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a:spLocks noChangeAspect="1"/>
                  </p:cNvSpPr>
                  <p:nvPr/>
                </p:nvSpPr>
                <p:spPr>
                  <a:xfrm>
                    <a:off x="7553291" y="1780454"/>
                    <a:ext cx="274637" cy="27459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a:spLocks noChangeAspect="1"/>
                  </p:cNvSpPr>
                  <p:nvPr/>
                </p:nvSpPr>
                <p:spPr>
                  <a:xfrm>
                    <a:off x="7859678" y="1780454"/>
                    <a:ext cx="274638" cy="27459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a:spLocks noChangeAspect="1"/>
                  </p:cNvSpPr>
                  <p:nvPr/>
                </p:nvSpPr>
                <p:spPr>
                  <a:xfrm>
                    <a:off x="8164478" y="1780454"/>
                    <a:ext cx="274638" cy="27459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a:spLocks noChangeAspect="1"/>
                  </p:cNvSpPr>
                  <p:nvPr/>
                </p:nvSpPr>
                <p:spPr>
                  <a:xfrm>
                    <a:off x="8469278" y="1780454"/>
                    <a:ext cx="274638" cy="27459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48" name="Trapezoid 47"/>
              <p:cNvSpPr>
                <a:spLocks noChangeAspect="1"/>
              </p:cNvSpPr>
              <p:nvPr/>
            </p:nvSpPr>
            <p:spPr>
              <a:xfrm>
                <a:off x="7181612" y="4211844"/>
                <a:ext cx="68262" cy="65078"/>
              </a:xfrm>
              <a:prstGeom prst="trapezoi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rapezoid 48"/>
              <p:cNvSpPr>
                <a:spLocks noChangeAspect="1"/>
              </p:cNvSpPr>
              <p:nvPr/>
            </p:nvSpPr>
            <p:spPr>
              <a:xfrm>
                <a:off x="7487999" y="4211844"/>
                <a:ext cx="68263" cy="65078"/>
              </a:xfrm>
              <a:prstGeom prst="trapezoi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Trapezoid 49"/>
              <p:cNvSpPr>
                <a:spLocks noChangeAspect="1"/>
              </p:cNvSpPr>
              <p:nvPr/>
            </p:nvSpPr>
            <p:spPr>
              <a:xfrm>
                <a:off x="7795974" y="4211844"/>
                <a:ext cx="68263" cy="65078"/>
              </a:xfrm>
              <a:prstGeom prst="trapezoi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rapezoid 50"/>
              <p:cNvSpPr>
                <a:spLocks noChangeAspect="1"/>
              </p:cNvSpPr>
              <p:nvPr/>
            </p:nvSpPr>
            <p:spPr>
              <a:xfrm>
                <a:off x="8100774" y="4211844"/>
                <a:ext cx="68263" cy="65078"/>
              </a:xfrm>
              <a:prstGeom prst="trapezoi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Trapezoid 51"/>
              <p:cNvSpPr>
                <a:spLocks noChangeAspect="1"/>
              </p:cNvSpPr>
              <p:nvPr/>
            </p:nvSpPr>
            <p:spPr>
              <a:xfrm>
                <a:off x="8402399" y="4211844"/>
                <a:ext cx="68263" cy="65078"/>
              </a:xfrm>
              <a:prstGeom prst="trapezoi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78" name="Straight Arrow Connector 77"/>
            <p:cNvCxnSpPr/>
            <p:nvPr/>
          </p:nvCxnSpPr>
          <p:spPr>
            <a:xfrm rot="5400000">
              <a:off x="6791906" y="3924898"/>
              <a:ext cx="365074" cy="1588"/>
            </a:xfrm>
            <a:prstGeom prst="straightConnector1">
              <a:avLst/>
            </a:prstGeom>
            <a:ln w="12700">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a:off x="6944306" y="3924898"/>
              <a:ext cx="365074" cy="1588"/>
            </a:xfrm>
            <a:prstGeom prst="straightConnector1">
              <a:avLst/>
            </a:prstGeom>
            <a:ln w="12700">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a:off x="7096706" y="3924898"/>
              <a:ext cx="365074" cy="1588"/>
            </a:xfrm>
            <a:prstGeom prst="straightConnector1">
              <a:avLst/>
            </a:prstGeom>
            <a:ln w="12700">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a:off x="7249106" y="3924898"/>
              <a:ext cx="365074" cy="1588"/>
            </a:xfrm>
            <a:prstGeom prst="straightConnector1">
              <a:avLst/>
            </a:prstGeom>
            <a:ln w="12700">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a:off x="7401506" y="3924898"/>
              <a:ext cx="365074" cy="1588"/>
            </a:xfrm>
            <a:prstGeom prst="straightConnector1">
              <a:avLst/>
            </a:prstGeom>
            <a:ln w="12700">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a:off x="7553906" y="3924898"/>
              <a:ext cx="365074" cy="1588"/>
            </a:xfrm>
            <a:prstGeom prst="straightConnector1">
              <a:avLst/>
            </a:prstGeom>
            <a:ln w="12700">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7706306" y="3924898"/>
              <a:ext cx="365074" cy="1588"/>
            </a:xfrm>
            <a:prstGeom prst="straightConnector1">
              <a:avLst/>
            </a:prstGeom>
            <a:ln w="12700">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858706" y="3924898"/>
              <a:ext cx="365074" cy="1588"/>
            </a:xfrm>
            <a:prstGeom prst="straightConnector1">
              <a:avLst/>
            </a:prstGeom>
            <a:ln w="12700">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8011106" y="3924898"/>
              <a:ext cx="365074" cy="1588"/>
            </a:xfrm>
            <a:prstGeom prst="straightConnector1">
              <a:avLst/>
            </a:prstGeom>
            <a:ln w="12700">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8163506" y="3924898"/>
              <a:ext cx="365074" cy="1588"/>
            </a:xfrm>
            <a:prstGeom prst="straightConnector1">
              <a:avLst/>
            </a:prstGeom>
            <a:ln w="12700">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a:off x="8315906" y="3924898"/>
              <a:ext cx="365074" cy="1588"/>
            </a:xfrm>
            <a:prstGeom prst="straightConnector1">
              <a:avLst/>
            </a:prstGeom>
            <a:ln w="12700">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8468306" y="3924898"/>
              <a:ext cx="365074" cy="1588"/>
            </a:xfrm>
            <a:prstGeom prst="straightConnector1">
              <a:avLst/>
            </a:prstGeom>
            <a:ln w="12700">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grpSp>
      <p:cxnSp>
        <p:nvCxnSpPr>
          <p:cNvPr id="91" name="Straight Arrow Connector 90"/>
          <p:cNvCxnSpPr/>
          <p:nvPr/>
        </p:nvCxnSpPr>
        <p:spPr>
          <a:xfrm flipH="1">
            <a:off x="5654675" y="4468813"/>
            <a:ext cx="1006475" cy="158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866" name="TextBox 91"/>
          <p:cNvSpPr txBox="1">
            <a:spLocks noChangeArrowheads="1"/>
          </p:cNvSpPr>
          <p:nvPr/>
        </p:nvSpPr>
        <p:spPr bwMode="auto">
          <a:xfrm>
            <a:off x="5651500" y="3722688"/>
            <a:ext cx="1057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Dissolve</a:t>
            </a:r>
          </a:p>
          <a:p>
            <a:pPr algn="ctr" eaLnBrk="1" hangingPunct="1"/>
            <a:r>
              <a:rPr lang="en-US" altLang="en-US"/>
              <a:t>Spheres</a:t>
            </a:r>
          </a:p>
        </p:txBody>
      </p:sp>
      <p:grpSp>
        <p:nvGrpSpPr>
          <p:cNvPr id="78867" name="Group 130"/>
          <p:cNvGrpSpPr>
            <a:grpSpLocks/>
          </p:cNvGrpSpPr>
          <p:nvPr/>
        </p:nvGrpSpPr>
        <p:grpSpPr bwMode="auto">
          <a:xfrm>
            <a:off x="915988" y="3738563"/>
            <a:ext cx="1828800" cy="1828800"/>
            <a:chOff x="916227" y="3739019"/>
            <a:chExt cx="1828800" cy="1828800"/>
          </a:xfrm>
        </p:grpSpPr>
        <p:sp>
          <p:nvSpPr>
            <p:cNvPr id="94" name="Rectangle 93"/>
            <p:cNvSpPr/>
            <p:nvPr/>
          </p:nvSpPr>
          <p:spPr>
            <a:xfrm>
              <a:off x="916227" y="3739019"/>
              <a:ext cx="1828800" cy="18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Isosceles Triangle 100"/>
            <p:cNvSpPr>
              <a:spLocks noChangeAspect="1"/>
            </p:cNvSpPr>
            <p:nvPr/>
          </p:nvSpPr>
          <p:spPr>
            <a:xfrm>
              <a:off x="1263889" y="3905706"/>
              <a:ext cx="109538" cy="9366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Isosceles Triangle 101"/>
            <p:cNvSpPr>
              <a:spLocks noChangeAspect="1"/>
            </p:cNvSpPr>
            <p:nvPr/>
          </p:nvSpPr>
          <p:spPr>
            <a:xfrm flipV="1">
              <a:off x="1263889" y="4481969"/>
              <a:ext cx="109538" cy="936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Isosceles Triangle 103"/>
            <p:cNvSpPr>
              <a:spLocks noChangeAspect="1"/>
            </p:cNvSpPr>
            <p:nvPr/>
          </p:nvSpPr>
          <p:spPr>
            <a:xfrm>
              <a:off x="1021002" y="4315281"/>
              <a:ext cx="109537" cy="9366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Isosceles Triangle 104"/>
            <p:cNvSpPr>
              <a:spLocks noChangeAspect="1"/>
            </p:cNvSpPr>
            <p:nvPr/>
          </p:nvSpPr>
          <p:spPr>
            <a:xfrm flipV="1">
              <a:off x="1021002" y="4081919"/>
              <a:ext cx="109537" cy="936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Isosceles Triangle 105"/>
            <p:cNvSpPr>
              <a:spLocks noChangeAspect="1"/>
            </p:cNvSpPr>
            <p:nvPr/>
          </p:nvSpPr>
          <p:spPr>
            <a:xfrm>
              <a:off x="1506777" y="4315281"/>
              <a:ext cx="109537" cy="9366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Isosceles Triangle 106"/>
            <p:cNvSpPr>
              <a:spLocks noChangeAspect="1"/>
            </p:cNvSpPr>
            <p:nvPr/>
          </p:nvSpPr>
          <p:spPr>
            <a:xfrm flipV="1">
              <a:off x="1506777" y="4081919"/>
              <a:ext cx="109537" cy="936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Isosceles Triangle 107"/>
            <p:cNvSpPr>
              <a:spLocks noChangeAspect="1"/>
            </p:cNvSpPr>
            <p:nvPr/>
          </p:nvSpPr>
          <p:spPr>
            <a:xfrm>
              <a:off x="2233852" y="3905706"/>
              <a:ext cx="109537" cy="9366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Isosceles Triangle 108"/>
            <p:cNvSpPr>
              <a:spLocks noChangeAspect="1"/>
            </p:cNvSpPr>
            <p:nvPr/>
          </p:nvSpPr>
          <p:spPr>
            <a:xfrm flipV="1">
              <a:off x="2233852" y="4481969"/>
              <a:ext cx="109537" cy="936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Isosceles Triangle 109"/>
            <p:cNvSpPr>
              <a:spLocks noChangeAspect="1"/>
            </p:cNvSpPr>
            <p:nvPr/>
          </p:nvSpPr>
          <p:spPr>
            <a:xfrm>
              <a:off x="1992552" y="4315281"/>
              <a:ext cx="109537" cy="9366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Isosceles Triangle 110"/>
            <p:cNvSpPr>
              <a:spLocks noChangeAspect="1"/>
            </p:cNvSpPr>
            <p:nvPr/>
          </p:nvSpPr>
          <p:spPr>
            <a:xfrm flipV="1">
              <a:off x="1992552" y="4081919"/>
              <a:ext cx="109537" cy="936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Isosceles Triangle 111"/>
            <p:cNvSpPr>
              <a:spLocks noChangeAspect="1"/>
            </p:cNvSpPr>
            <p:nvPr/>
          </p:nvSpPr>
          <p:spPr>
            <a:xfrm>
              <a:off x="1744902" y="3905706"/>
              <a:ext cx="109537" cy="9366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Isosceles Triangle 112"/>
            <p:cNvSpPr>
              <a:spLocks noChangeAspect="1"/>
            </p:cNvSpPr>
            <p:nvPr/>
          </p:nvSpPr>
          <p:spPr>
            <a:xfrm flipV="1">
              <a:off x="1744902" y="4481969"/>
              <a:ext cx="109537" cy="936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Isosceles Triangle 113"/>
            <p:cNvSpPr>
              <a:spLocks noChangeAspect="1"/>
            </p:cNvSpPr>
            <p:nvPr/>
          </p:nvSpPr>
          <p:spPr>
            <a:xfrm>
              <a:off x="2468802" y="4315281"/>
              <a:ext cx="109537" cy="9366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Isosceles Triangle 114"/>
            <p:cNvSpPr>
              <a:spLocks noChangeAspect="1"/>
            </p:cNvSpPr>
            <p:nvPr/>
          </p:nvSpPr>
          <p:spPr>
            <a:xfrm flipV="1">
              <a:off x="2468802" y="4081919"/>
              <a:ext cx="109537" cy="936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Isosceles Triangle 115"/>
            <p:cNvSpPr>
              <a:spLocks noChangeAspect="1"/>
            </p:cNvSpPr>
            <p:nvPr/>
          </p:nvSpPr>
          <p:spPr>
            <a:xfrm>
              <a:off x="1263889" y="4720094"/>
              <a:ext cx="109538" cy="936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Isosceles Triangle 116"/>
            <p:cNvSpPr>
              <a:spLocks noChangeAspect="1"/>
            </p:cNvSpPr>
            <p:nvPr/>
          </p:nvSpPr>
          <p:spPr>
            <a:xfrm flipV="1">
              <a:off x="1263889" y="5296356"/>
              <a:ext cx="109538" cy="9366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Isosceles Triangle 117"/>
            <p:cNvSpPr>
              <a:spLocks noChangeAspect="1"/>
            </p:cNvSpPr>
            <p:nvPr/>
          </p:nvSpPr>
          <p:spPr>
            <a:xfrm>
              <a:off x="1021002" y="5129669"/>
              <a:ext cx="109537" cy="936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Isosceles Triangle 118"/>
            <p:cNvSpPr>
              <a:spLocks noChangeAspect="1"/>
            </p:cNvSpPr>
            <p:nvPr/>
          </p:nvSpPr>
          <p:spPr>
            <a:xfrm flipV="1">
              <a:off x="1021002" y="4896306"/>
              <a:ext cx="109537" cy="9366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Isosceles Triangle 119"/>
            <p:cNvSpPr>
              <a:spLocks noChangeAspect="1"/>
            </p:cNvSpPr>
            <p:nvPr/>
          </p:nvSpPr>
          <p:spPr>
            <a:xfrm>
              <a:off x="1506777" y="5129669"/>
              <a:ext cx="109537" cy="936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Isosceles Triangle 120"/>
            <p:cNvSpPr>
              <a:spLocks noChangeAspect="1"/>
            </p:cNvSpPr>
            <p:nvPr/>
          </p:nvSpPr>
          <p:spPr>
            <a:xfrm flipV="1">
              <a:off x="1506777" y="4896306"/>
              <a:ext cx="109537" cy="9366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Isosceles Triangle 121"/>
            <p:cNvSpPr>
              <a:spLocks noChangeAspect="1"/>
            </p:cNvSpPr>
            <p:nvPr/>
          </p:nvSpPr>
          <p:spPr>
            <a:xfrm>
              <a:off x="2233852" y="4720094"/>
              <a:ext cx="109537" cy="936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Isosceles Triangle 122"/>
            <p:cNvSpPr>
              <a:spLocks noChangeAspect="1"/>
            </p:cNvSpPr>
            <p:nvPr/>
          </p:nvSpPr>
          <p:spPr>
            <a:xfrm flipV="1">
              <a:off x="2233852" y="5296356"/>
              <a:ext cx="109537" cy="9366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Isosceles Triangle 123"/>
            <p:cNvSpPr>
              <a:spLocks noChangeAspect="1"/>
            </p:cNvSpPr>
            <p:nvPr/>
          </p:nvSpPr>
          <p:spPr>
            <a:xfrm>
              <a:off x="1992552" y="5129669"/>
              <a:ext cx="109537" cy="936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Isosceles Triangle 124"/>
            <p:cNvSpPr>
              <a:spLocks noChangeAspect="1"/>
            </p:cNvSpPr>
            <p:nvPr/>
          </p:nvSpPr>
          <p:spPr>
            <a:xfrm flipV="1">
              <a:off x="1992552" y="4896306"/>
              <a:ext cx="109537" cy="9366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Isosceles Triangle 125"/>
            <p:cNvSpPr>
              <a:spLocks noChangeAspect="1"/>
            </p:cNvSpPr>
            <p:nvPr/>
          </p:nvSpPr>
          <p:spPr>
            <a:xfrm>
              <a:off x="1744902" y="4720094"/>
              <a:ext cx="109537" cy="936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Isosceles Triangle 126"/>
            <p:cNvSpPr>
              <a:spLocks noChangeAspect="1"/>
            </p:cNvSpPr>
            <p:nvPr/>
          </p:nvSpPr>
          <p:spPr>
            <a:xfrm flipV="1">
              <a:off x="1744902" y="5296356"/>
              <a:ext cx="109537" cy="9366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Isosceles Triangle 127"/>
            <p:cNvSpPr>
              <a:spLocks noChangeAspect="1"/>
            </p:cNvSpPr>
            <p:nvPr/>
          </p:nvSpPr>
          <p:spPr>
            <a:xfrm>
              <a:off x="2468802" y="5129669"/>
              <a:ext cx="109537" cy="9366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Isosceles Triangle 128"/>
            <p:cNvSpPr>
              <a:spLocks noChangeAspect="1"/>
            </p:cNvSpPr>
            <p:nvPr/>
          </p:nvSpPr>
          <p:spPr>
            <a:xfrm flipV="1">
              <a:off x="2468802" y="4896306"/>
              <a:ext cx="109537" cy="93663"/>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Oval 129"/>
            <p:cNvSpPr>
              <a:spLocks noChangeAspect="1"/>
            </p:cNvSpPr>
            <p:nvPr/>
          </p:nvSpPr>
          <p:spPr>
            <a:xfrm>
              <a:off x="1081327" y="4010481"/>
              <a:ext cx="460375" cy="460375"/>
            </a:xfrm>
            <a:prstGeom prst="ellipse">
              <a:avLst/>
            </a:prstGeom>
            <a:noFill/>
            <a:ln w="254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8868" name="TextBox 131"/>
          <p:cNvSpPr txBox="1">
            <a:spLocks noChangeArrowheads="1"/>
          </p:cNvSpPr>
          <p:nvPr/>
        </p:nvSpPr>
        <p:spPr bwMode="auto">
          <a:xfrm>
            <a:off x="1343025" y="5588000"/>
            <a:ext cx="908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Top View</a:t>
            </a:r>
          </a:p>
        </p:txBody>
      </p:sp>
      <p:cxnSp>
        <p:nvCxnSpPr>
          <p:cNvPr id="134" name="Straight Connector 133"/>
          <p:cNvCxnSpPr/>
          <p:nvPr/>
        </p:nvCxnSpPr>
        <p:spPr>
          <a:xfrm rot="10800000">
            <a:off x="2717800" y="3744913"/>
            <a:ext cx="965200" cy="70167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2676525" y="4538663"/>
            <a:ext cx="1085850" cy="9525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871" name="TextBox 138"/>
          <p:cNvSpPr txBox="1">
            <a:spLocks noChangeArrowheads="1"/>
          </p:cNvSpPr>
          <p:nvPr/>
        </p:nvSpPr>
        <p:spPr bwMode="auto">
          <a:xfrm>
            <a:off x="3097213" y="5473700"/>
            <a:ext cx="4194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Feature spacing can be tailored by adjusting size of colloidal spheres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t>Summary</a:t>
            </a:r>
          </a:p>
        </p:txBody>
      </p:sp>
      <p:sp>
        <p:nvSpPr>
          <p:cNvPr id="79875" name="Content Placeholder 2"/>
          <p:cNvSpPr>
            <a:spLocks noGrp="1"/>
          </p:cNvSpPr>
          <p:nvPr>
            <p:ph idx="1"/>
          </p:nvPr>
        </p:nvSpPr>
        <p:spPr>
          <a:xfrm>
            <a:off x="457200" y="1098550"/>
            <a:ext cx="8229600" cy="4525963"/>
          </a:xfrm>
        </p:spPr>
        <p:txBody>
          <a:bodyPr/>
          <a:lstStyle/>
          <a:p>
            <a:r>
              <a:rPr lang="en-US" altLang="en-US" sz="2800" smtClean="0"/>
              <a:t>Colloid: refers to small size of objects; encompasses nano- and meso-scale</a:t>
            </a:r>
          </a:p>
          <a:p>
            <a:r>
              <a:rPr lang="en-US" altLang="en-US" sz="2800" smtClean="0"/>
              <a:t>Colloids scatter light; homogeneous solutions do not scatter light</a:t>
            </a:r>
          </a:p>
          <a:p>
            <a:r>
              <a:rPr lang="en-US" altLang="en-US" sz="2800" smtClean="0"/>
              <a:t>There are many everyday examples of self-assembly: soaps, proteins, LCDs</a:t>
            </a:r>
          </a:p>
          <a:p>
            <a:r>
              <a:rPr lang="en-US" altLang="en-US" sz="2800" smtClean="0"/>
              <a:t>Emerging nanotech applications rely heavily on self-assembling molecules, polymers, and particles</a:t>
            </a:r>
          </a:p>
          <a:p>
            <a:r>
              <a:rPr lang="en-US" altLang="en-US" sz="2800" smtClean="0"/>
              <a:t>Advances in self-assembly may eventually lead to true “bottom-up” manufacturing</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More on Self-Assembly</a:t>
            </a:r>
          </a:p>
        </p:txBody>
      </p:sp>
      <p:sp>
        <p:nvSpPr>
          <p:cNvPr id="47107" name="Content Placeholder 2"/>
          <p:cNvSpPr>
            <a:spLocks noGrp="1"/>
          </p:cNvSpPr>
          <p:nvPr>
            <p:ph idx="1"/>
          </p:nvPr>
        </p:nvSpPr>
        <p:spPr>
          <a:xfrm>
            <a:off x="457200" y="1187450"/>
            <a:ext cx="8229600" cy="4556125"/>
          </a:xfrm>
        </p:spPr>
        <p:txBody>
          <a:bodyPr/>
          <a:lstStyle/>
          <a:p>
            <a:r>
              <a:rPr lang="en-US" altLang="en-US" sz="2400" smtClean="0"/>
              <a:t>Has origins in organic chemistry: structures are determined bond-by-bond, but the structures are molecules (less than about 0.5 nm in size)</a:t>
            </a:r>
          </a:p>
          <a:p>
            <a:r>
              <a:rPr lang="en-US" altLang="en-US" sz="2400" smtClean="0"/>
              <a:t>However, it is impossible to direct the formation (bond-by-bond) of larger nano- and micro-scale structures</a:t>
            </a:r>
          </a:p>
          <a:p>
            <a:r>
              <a:rPr lang="en-US" altLang="en-US" sz="2400" smtClean="0"/>
              <a:t>Lithography is very useful for building larger structures (~100 nm to microns), but is inherently a 2-D process. 3-D structures have to be built layer-by-layer</a:t>
            </a:r>
          </a:p>
          <a:p>
            <a:r>
              <a:rPr lang="en-US" altLang="en-US" sz="2400" smtClean="0"/>
              <a:t>Self-assembly fills the processing gap by utilizing specific (usually weak) interactions between molecules to build 2-D and 3-D structures in the 10’s to 100’s nm size range</a:t>
            </a:r>
          </a:p>
        </p:txBody>
      </p:sp>
      <p:sp>
        <p:nvSpPr>
          <p:cNvPr id="47108" name="TextBox 3"/>
          <p:cNvSpPr txBox="1">
            <a:spLocks noChangeArrowheads="1"/>
          </p:cNvSpPr>
          <p:nvPr/>
        </p:nvSpPr>
        <p:spPr bwMode="auto">
          <a:xfrm>
            <a:off x="6054725" y="6245225"/>
            <a:ext cx="3089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i="1"/>
              <a:t>“Self-Assembly at All Scales,” </a:t>
            </a:r>
            <a:r>
              <a:rPr lang="en-US" altLang="en-US" sz="1000"/>
              <a:t>G.M. Whitesides and B. Grzybowski, </a:t>
            </a:r>
            <a:r>
              <a:rPr lang="en-US" altLang="en-US" sz="1000" i="1"/>
              <a:t>Science</a:t>
            </a:r>
            <a:r>
              <a:rPr lang="en-US" altLang="en-US" sz="1000"/>
              <a:t> </a:t>
            </a:r>
            <a:r>
              <a:rPr lang="en-US" altLang="en-US" sz="1000" b="1"/>
              <a:t>2002</a:t>
            </a:r>
            <a:r>
              <a:rPr lang="en-US" altLang="en-US" sz="1000"/>
              <a:t>, </a:t>
            </a:r>
            <a:r>
              <a:rPr lang="en-US" altLang="en-US" sz="1000" i="1"/>
              <a:t>295 (5564)</a:t>
            </a:r>
            <a:r>
              <a:rPr lang="en-US" altLang="en-US" sz="1000"/>
              <a:t>, 2418.</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p:txBody>
          <a:bodyPr/>
          <a:lstStyle/>
          <a:p>
            <a:r>
              <a:rPr lang="en-US" altLang="en-US" smtClean="0"/>
              <a:t>It is not a “brute-force” technique</a:t>
            </a:r>
          </a:p>
          <a:p>
            <a:r>
              <a:rPr lang="en-US" altLang="en-US" smtClean="0"/>
              <a:t>You don’t get it by purchasing a tool from a manufacturer</a:t>
            </a:r>
          </a:p>
          <a:p>
            <a:r>
              <a:rPr lang="en-US" altLang="en-US" smtClean="0"/>
              <a:t>In fact, it usually requires no tools at all!</a:t>
            </a:r>
          </a:p>
        </p:txBody>
      </p:sp>
      <p:sp>
        <p:nvSpPr>
          <p:cNvPr id="48131" name="Title 3"/>
          <p:cNvSpPr>
            <a:spLocks noGrp="1"/>
          </p:cNvSpPr>
          <p:nvPr>
            <p:ph type="title"/>
          </p:nvPr>
        </p:nvSpPr>
        <p:spPr/>
        <p:txBody>
          <a:bodyPr/>
          <a:lstStyle/>
          <a:p>
            <a:r>
              <a:rPr lang="en-US" altLang="en-US" smtClean="0"/>
              <a:t>More on Self-Assembly</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450850" y="406400"/>
            <a:ext cx="8242300" cy="1036638"/>
          </a:xfrm>
        </p:spPr>
        <p:txBody>
          <a:bodyPr/>
          <a:lstStyle/>
          <a:p>
            <a:pPr marL="0" indent="0">
              <a:buFontTx/>
              <a:buNone/>
            </a:pPr>
            <a:r>
              <a:rPr lang="en-US" altLang="en-US" sz="2800" smtClean="0"/>
              <a:t>Many things (living and non-living) spontaneously organize over many length scales: Å to light year.</a:t>
            </a:r>
          </a:p>
        </p:txBody>
      </p:sp>
      <p:grpSp>
        <p:nvGrpSpPr>
          <p:cNvPr id="49155" name="Group 112"/>
          <p:cNvGrpSpPr>
            <a:grpSpLocks/>
          </p:cNvGrpSpPr>
          <p:nvPr/>
        </p:nvGrpSpPr>
        <p:grpSpPr bwMode="auto">
          <a:xfrm>
            <a:off x="0" y="2517775"/>
            <a:ext cx="9231313" cy="2924175"/>
            <a:chOff x="0" y="2518410"/>
            <a:chExt cx="9231630" cy="2923185"/>
          </a:xfrm>
        </p:grpSpPr>
        <p:pic>
          <p:nvPicPr>
            <p:cNvPr id="49162" name="Picture 2" descr="C:\Documents and Settings\tbenanti\Local Settings\Temporary Internet Files\Content.IE5\H4UTMGIH\MPj04387380000[1].jpg"/>
            <p:cNvPicPr>
              <a:picLocks noChangeAspect="1" noChangeArrowheads="1"/>
            </p:cNvPicPr>
            <p:nvPr/>
          </p:nvPicPr>
          <p:blipFill>
            <a:blip r:embed="rId3">
              <a:extLst>
                <a:ext uri="{28A0092B-C50C-407E-A947-70E740481C1C}">
                  <a14:useLocalDpi xmlns:a14="http://schemas.microsoft.com/office/drawing/2010/main" val="0"/>
                </a:ext>
              </a:extLst>
            </a:blip>
            <a:srcRect r="25000"/>
            <a:stretch>
              <a:fillRect/>
            </a:stretch>
          </p:blipFill>
          <p:spPr bwMode="auto">
            <a:xfrm>
              <a:off x="2971800" y="4035247"/>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6" descr="C:\Documents and Settings\tbenanti\Local Settings\Temporary Internet Files\Content.IE5\H4UTMGIH\MPj0431018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035247"/>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11" descr="C:\Documents and Settings\tbenanti\Local Settings\Temporary Internet Files\Content.IE5\7OXIDHH0\MPj04330920000[1].jpg"/>
            <p:cNvPicPr>
              <a:picLocks noChangeAspect="1" noChangeArrowheads="1"/>
            </p:cNvPicPr>
            <p:nvPr/>
          </p:nvPicPr>
          <p:blipFill>
            <a:blip r:embed="rId5">
              <a:extLst>
                <a:ext uri="{28A0092B-C50C-407E-A947-70E740481C1C}">
                  <a14:useLocalDpi xmlns:a14="http://schemas.microsoft.com/office/drawing/2010/main" val="0"/>
                </a:ext>
              </a:extLst>
            </a:blip>
            <a:srcRect l="9525" t="4401" r="17857" b="7570"/>
            <a:stretch>
              <a:fillRect/>
            </a:stretch>
          </p:blipFill>
          <p:spPr bwMode="auto">
            <a:xfrm>
              <a:off x="6019800" y="4046490"/>
              <a:ext cx="1371600" cy="134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15" descr="C:\Documents and Settings\tbenanti\Local Settings\Temporary Internet Files\Content.IE5\YEJSB7FF\MCj043681600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0" y="4000500"/>
              <a:ext cx="914400" cy="144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Picture 18" descr="DNA.tif"/>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939" r="57330"/>
            <a:stretch>
              <a:fillRect/>
            </a:stretch>
          </p:blipFill>
          <p:spPr bwMode="auto">
            <a:xfrm>
              <a:off x="0" y="4041343"/>
              <a:ext cx="1752600" cy="135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67" name="Group 50"/>
            <p:cNvGrpSpPr>
              <a:grpSpLocks/>
            </p:cNvGrpSpPr>
            <p:nvPr/>
          </p:nvGrpSpPr>
          <p:grpSpPr bwMode="auto">
            <a:xfrm>
              <a:off x="76200" y="2518410"/>
              <a:ext cx="9155430" cy="807482"/>
              <a:chOff x="76200" y="2518410"/>
              <a:chExt cx="9155430" cy="807482"/>
            </a:xfrm>
          </p:grpSpPr>
          <p:pic>
            <p:nvPicPr>
              <p:cNvPr id="49186" name="Picture 18"/>
              <p:cNvPicPr>
                <a:picLocks noChangeAspect="1" noChangeArrowheads="1"/>
              </p:cNvPicPr>
              <p:nvPr/>
            </p:nvPicPr>
            <p:blipFill>
              <a:blip r:embed="rId8">
                <a:extLst>
                  <a:ext uri="{28A0092B-C50C-407E-A947-70E740481C1C}">
                    <a14:useLocalDpi xmlns:a14="http://schemas.microsoft.com/office/drawing/2010/main" val="0"/>
                  </a:ext>
                </a:extLst>
              </a:blip>
              <a:srcRect l="822" t="9892" r="3458" b="85632"/>
              <a:stretch>
                <a:fillRect/>
              </a:stretch>
            </p:blipFill>
            <p:spPr bwMode="auto">
              <a:xfrm>
                <a:off x="76200" y="2743200"/>
                <a:ext cx="897026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7" name="TextBox 23"/>
              <p:cNvSpPr txBox="1">
                <a:spLocks noChangeArrowheads="1"/>
              </p:cNvSpPr>
              <p:nvPr/>
            </p:nvSpPr>
            <p:spPr bwMode="auto">
              <a:xfrm>
                <a:off x="83820" y="2956560"/>
                <a:ext cx="6623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-10</a:t>
                </a:r>
              </a:p>
            </p:txBody>
          </p:sp>
          <p:sp>
            <p:nvSpPr>
              <p:cNvPr id="49188" name="TextBox 24"/>
              <p:cNvSpPr txBox="1">
                <a:spLocks noChangeArrowheads="1"/>
              </p:cNvSpPr>
              <p:nvPr/>
            </p:nvSpPr>
            <p:spPr bwMode="auto">
              <a:xfrm>
                <a:off x="407670" y="2518410"/>
                <a:ext cx="5774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-9</a:t>
                </a:r>
              </a:p>
            </p:txBody>
          </p:sp>
          <p:sp>
            <p:nvSpPr>
              <p:cNvPr id="49189" name="TextBox 25"/>
              <p:cNvSpPr txBox="1">
                <a:spLocks noChangeArrowheads="1"/>
              </p:cNvSpPr>
              <p:nvPr/>
            </p:nvSpPr>
            <p:spPr bwMode="auto">
              <a:xfrm>
                <a:off x="739140" y="2956560"/>
                <a:ext cx="5774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-8</a:t>
                </a:r>
              </a:p>
            </p:txBody>
          </p:sp>
          <p:sp>
            <p:nvSpPr>
              <p:cNvPr id="49190" name="TextBox 26"/>
              <p:cNvSpPr txBox="1">
                <a:spLocks noChangeArrowheads="1"/>
              </p:cNvSpPr>
              <p:nvPr/>
            </p:nvSpPr>
            <p:spPr bwMode="auto">
              <a:xfrm>
                <a:off x="1070610" y="2518410"/>
                <a:ext cx="5774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-7</a:t>
                </a:r>
              </a:p>
            </p:txBody>
          </p:sp>
          <p:sp>
            <p:nvSpPr>
              <p:cNvPr id="49191" name="TextBox 27"/>
              <p:cNvSpPr txBox="1">
                <a:spLocks noChangeArrowheads="1"/>
              </p:cNvSpPr>
              <p:nvPr/>
            </p:nvSpPr>
            <p:spPr bwMode="auto">
              <a:xfrm>
                <a:off x="1398270" y="2956560"/>
                <a:ext cx="5774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-6</a:t>
                </a:r>
              </a:p>
            </p:txBody>
          </p:sp>
          <p:sp>
            <p:nvSpPr>
              <p:cNvPr id="49192" name="TextBox 28"/>
              <p:cNvSpPr txBox="1">
                <a:spLocks noChangeArrowheads="1"/>
              </p:cNvSpPr>
              <p:nvPr/>
            </p:nvSpPr>
            <p:spPr bwMode="auto">
              <a:xfrm>
                <a:off x="2057400" y="2956560"/>
                <a:ext cx="5774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-4</a:t>
                </a:r>
              </a:p>
            </p:txBody>
          </p:sp>
          <p:sp>
            <p:nvSpPr>
              <p:cNvPr id="49193" name="TextBox 29"/>
              <p:cNvSpPr txBox="1">
                <a:spLocks noChangeArrowheads="1"/>
              </p:cNvSpPr>
              <p:nvPr/>
            </p:nvSpPr>
            <p:spPr bwMode="auto">
              <a:xfrm>
                <a:off x="2369820" y="2518410"/>
                <a:ext cx="5774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-3</a:t>
                </a:r>
              </a:p>
            </p:txBody>
          </p:sp>
          <p:sp>
            <p:nvSpPr>
              <p:cNvPr id="49194" name="TextBox 30"/>
              <p:cNvSpPr txBox="1">
                <a:spLocks noChangeArrowheads="1"/>
              </p:cNvSpPr>
              <p:nvPr/>
            </p:nvSpPr>
            <p:spPr bwMode="auto">
              <a:xfrm>
                <a:off x="2705100" y="2956560"/>
                <a:ext cx="5774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-2</a:t>
                </a:r>
              </a:p>
            </p:txBody>
          </p:sp>
          <p:sp>
            <p:nvSpPr>
              <p:cNvPr id="49195" name="TextBox 31"/>
              <p:cNvSpPr txBox="1">
                <a:spLocks noChangeArrowheads="1"/>
              </p:cNvSpPr>
              <p:nvPr/>
            </p:nvSpPr>
            <p:spPr bwMode="auto">
              <a:xfrm>
                <a:off x="3025140" y="2518410"/>
                <a:ext cx="5774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-1</a:t>
                </a:r>
              </a:p>
            </p:txBody>
          </p:sp>
          <p:sp>
            <p:nvSpPr>
              <p:cNvPr id="49196" name="TextBox 32"/>
              <p:cNvSpPr txBox="1">
                <a:spLocks noChangeArrowheads="1"/>
              </p:cNvSpPr>
              <p:nvPr/>
            </p:nvSpPr>
            <p:spPr bwMode="auto">
              <a:xfrm>
                <a:off x="3356610" y="2956560"/>
                <a:ext cx="5774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-0</a:t>
                </a:r>
              </a:p>
            </p:txBody>
          </p:sp>
          <p:sp>
            <p:nvSpPr>
              <p:cNvPr id="49197" name="TextBox 33"/>
              <p:cNvSpPr txBox="1">
                <a:spLocks noChangeArrowheads="1"/>
              </p:cNvSpPr>
              <p:nvPr/>
            </p:nvSpPr>
            <p:spPr bwMode="auto">
              <a:xfrm>
                <a:off x="1725930" y="2518410"/>
                <a:ext cx="5774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-5</a:t>
                </a:r>
              </a:p>
            </p:txBody>
          </p:sp>
          <p:sp>
            <p:nvSpPr>
              <p:cNvPr id="49198" name="TextBox 34"/>
              <p:cNvSpPr txBox="1">
                <a:spLocks noChangeArrowheads="1"/>
              </p:cNvSpPr>
              <p:nvPr/>
            </p:nvSpPr>
            <p:spPr bwMode="auto">
              <a:xfrm>
                <a:off x="3688080" y="2518410"/>
                <a:ext cx="526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1</a:t>
                </a:r>
              </a:p>
            </p:txBody>
          </p:sp>
          <p:sp>
            <p:nvSpPr>
              <p:cNvPr id="49199" name="TextBox 35"/>
              <p:cNvSpPr txBox="1">
                <a:spLocks noChangeArrowheads="1"/>
              </p:cNvSpPr>
              <p:nvPr/>
            </p:nvSpPr>
            <p:spPr bwMode="auto">
              <a:xfrm>
                <a:off x="4023360" y="2956560"/>
                <a:ext cx="526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2</a:t>
                </a:r>
              </a:p>
            </p:txBody>
          </p:sp>
          <p:sp>
            <p:nvSpPr>
              <p:cNvPr id="49200" name="TextBox 36"/>
              <p:cNvSpPr txBox="1">
                <a:spLocks noChangeArrowheads="1"/>
              </p:cNvSpPr>
              <p:nvPr/>
            </p:nvSpPr>
            <p:spPr bwMode="auto">
              <a:xfrm>
                <a:off x="4351020" y="2518410"/>
                <a:ext cx="526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3</a:t>
                </a:r>
              </a:p>
            </p:txBody>
          </p:sp>
          <p:sp>
            <p:nvSpPr>
              <p:cNvPr id="49201" name="TextBox 37"/>
              <p:cNvSpPr txBox="1">
                <a:spLocks noChangeArrowheads="1"/>
              </p:cNvSpPr>
              <p:nvPr/>
            </p:nvSpPr>
            <p:spPr bwMode="auto">
              <a:xfrm>
                <a:off x="4682490" y="2956560"/>
                <a:ext cx="526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4</a:t>
                </a:r>
              </a:p>
            </p:txBody>
          </p:sp>
          <p:sp>
            <p:nvSpPr>
              <p:cNvPr id="49202" name="TextBox 38"/>
              <p:cNvSpPr txBox="1">
                <a:spLocks noChangeArrowheads="1"/>
              </p:cNvSpPr>
              <p:nvPr/>
            </p:nvSpPr>
            <p:spPr bwMode="auto">
              <a:xfrm>
                <a:off x="5341620" y="2956560"/>
                <a:ext cx="526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6</a:t>
                </a:r>
              </a:p>
            </p:txBody>
          </p:sp>
          <p:sp>
            <p:nvSpPr>
              <p:cNvPr id="49203" name="TextBox 39"/>
              <p:cNvSpPr txBox="1">
                <a:spLocks noChangeArrowheads="1"/>
              </p:cNvSpPr>
              <p:nvPr/>
            </p:nvSpPr>
            <p:spPr bwMode="auto">
              <a:xfrm>
                <a:off x="5665470" y="2518410"/>
                <a:ext cx="526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7</a:t>
                </a:r>
              </a:p>
            </p:txBody>
          </p:sp>
          <p:sp>
            <p:nvSpPr>
              <p:cNvPr id="49204" name="TextBox 40"/>
              <p:cNvSpPr txBox="1">
                <a:spLocks noChangeArrowheads="1"/>
              </p:cNvSpPr>
              <p:nvPr/>
            </p:nvSpPr>
            <p:spPr bwMode="auto">
              <a:xfrm>
                <a:off x="5993130" y="2956560"/>
                <a:ext cx="526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8</a:t>
                </a:r>
              </a:p>
            </p:txBody>
          </p:sp>
          <p:sp>
            <p:nvSpPr>
              <p:cNvPr id="49205" name="TextBox 41"/>
              <p:cNvSpPr txBox="1">
                <a:spLocks noChangeArrowheads="1"/>
              </p:cNvSpPr>
              <p:nvPr/>
            </p:nvSpPr>
            <p:spPr bwMode="auto">
              <a:xfrm>
                <a:off x="6324600" y="2518410"/>
                <a:ext cx="526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9</a:t>
                </a:r>
              </a:p>
            </p:txBody>
          </p:sp>
          <p:sp>
            <p:nvSpPr>
              <p:cNvPr id="49206" name="TextBox 42"/>
              <p:cNvSpPr txBox="1">
                <a:spLocks noChangeArrowheads="1"/>
              </p:cNvSpPr>
              <p:nvPr/>
            </p:nvSpPr>
            <p:spPr bwMode="auto">
              <a:xfrm>
                <a:off x="6644640" y="2956560"/>
                <a:ext cx="611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10</a:t>
                </a:r>
              </a:p>
            </p:txBody>
          </p:sp>
          <p:sp>
            <p:nvSpPr>
              <p:cNvPr id="49207" name="TextBox 43"/>
              <p:cNvSpPr txBox="1">
                <a:spLocks noChangeArrowheads="1"/>
              </p:cNvSpPr>
              <p:nvPr/>
            </p:nvSpPr>
            <p:spPr bwMode="auto">
              <a:xfrm>
                <a:off x="5010150" y="2518410"/>
                <a:ext cx="526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5</a:t>
                </a:r>
              </a:p>
            </p:txBody>
          </p:sp>
          <p:sp>
            <p:nvSpPr>
              <p:cNvPr id="49208" name="TextBox 44"/>
              <p:cNvSpPr txBox="1">
                <a:spLocks noChangeArrowheads="1"/>
              </p:cNvSpPr>
              <p:nvPr/>
            </p:nvSpPr>
            <p:spPr bwMode="auto">
              <a:xfrm>
                <a:off x="7290875" y="2956560"/>
                <a:ext cx="611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12</a:t>
                </a:r>
              </a:p>
            </p:txBody>
          </p:sp>
          <p:sp>
            <p:nvSpPr>
              <p:cNvPr id="49209" name="TextBox 45"/>
              <p:cNvSpPr txBox="1">
                <a:spLocks noChangeArrowheads="1"/>
              </p:cNvSpPr>
              <p:nvPr/>
            </p:nvSpPr>
            <p:spPr bwMode="auto">
              <a:xfrm>
                <a:off x="7610915" y="2518410"/>
                <a:ext cx="611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13</a:t>
                </a:r>
              </a:p>
            </p:txBody>
          </p:sp>
          <p:sp>
            <p:nvSpPr>
              <p:cNvPr id="49210" name="TextBox 46"/>
              <p:cNvSpPr txBox="1">
                <a:spLocks noChangeArrowheads="1"/>
              </p:cNvSpPr>
              <p:nvPr/>
            </p:nvSpPr>
            <p:spPr bwMode="auto">
              <a:xfrm>
                <a:off x="7950005" y="2956560"/>
                <a:ext cx="611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14</a:t>
                </a:r>
              </a:p>
            </p:txBody>
          </p:sp>
          <p:sp>
            <p:nvSpPr>
              <p:cNvPr id="49211" name="TextBox 47"/>
              <p:cNvSpPr txBox="1">
                <a:spLocks noChangeArrowheads="1"/>
              </p:cNvSpPr>
              <p:nvPr/>
            </p:nvSpPr>
            <p:spPr bwMode="auto">
              <a:xfrm>
                <a:off x="8281475" y="2518410"/>
                <a:ext cx="611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15</a:t>
                </a:r>
              </a:p>
            </p:txBody>
          </p:sp>
          <p:sp>
            <p:nvSpPr>
              <p:cNvPr id="49212" name="TextBox 48"/>
              <p:cNvSpPr txBox="1">
                <a:spLocks noChangeArrowheads="1"/>
              </p:cNvSpPr>
              <p:nvPr/>
            </p:nvSpPr>
            <p:spPr bwMode="auto">
              <a:xfrm>
                <a:off x="8620565" y="2956560"/>
                <a:ext cx="611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16</a:t>
                </a:r>
              </a:p>
            </p:txBody>
          </p:sp>
          <p:sp>
            <p:nvSpPr>
              <p:cNvPr id="49213" name="TextBox 49"/>
              <p:cNvSpPr txBox="1">
                <a:spLocks noChangeArrowheads="1"/>
              </p:cNvSpPr>
              <p:nvPr/>
            </p:nvSpPr>
            <p:spPr bwMode="auto">
              <a:xfrm>
                <a:off x="6959405" y="2518410"/>
                <a:ext cx="599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10</a:t>
                </a:r>
                <a:r>
                  <a:rPr lang="en-US" altLang="en-US" baseline="30000"/>
                  <a:t>11</a:t>
                </a:r>
              </a:p>
            </p:txBody>
          </p:sp>
        </p:grpSp>
        <p:sp>
          <p:nvSpPr>
            <p:cNvPr id="52" name="Rectangle 51"/>
            <p:cNvSpPr/>
            <p:nvPr/>
          </p:nvSpPr>
          <p:spPr>
            <a:xfrm>
              <a:off x="1106526" y="2859607"/>
              <a:ext cx="404826" cy="117435"/>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585808" y="2862781"/>
              <a:ext cx="46039" cy="117435"/>
            </a:xfrm>
            <a:prstGeom prst="rect">
              <a:avLst/>
            </a:prstGeom>
            <a:solidFill>
              <a:srgbClr val="0000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3349740" y="2858020"/>
              <a:ext cx="384188" cy="115849"/>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4238771" y="2864368"/>
              <a:ext cx="604859" cy="117435"/>
            </a:xfrm>
            <a:prstGeom prst="rect">
              <a:avLst/>
            </a:prstGeom>
            <a:solidFill>
              <a:srgbClr val="0000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8504530" y="2859607"/>
              <a:ext cx="330211" cy="115848"/>
            </a:xfrm>
            <a:prstGeom prst="rect">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9" name="Straight Connector 58"/>
            <p:cNvCxnSpPr/>
            <p:nvPr/>
          </p:nvCxnSpPr>
          <p:spPr>
            <a:xfrm rot="5400000" flipH="1" flipV="1">
              <a:off x="-445813" y="3489534"/>
              <a:ext cx="1550463" cy="522305"/>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622321" y="2970695"/>
              <a:ext cx="2032070" cy="1148961"/>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386060" y="3197430"/>
              <a:ext cx="1518724" cy="1074774"/>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612796" y="2980217"/>
              <a:ext cx="1333546" cy="117911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1505002" y="2972281"/>
              <a:ext cx="2832197" cy="10616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1111288" y="2972281"/>
              <a:ext cx="1863789" cy="10616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a:off x="3725991" y="2965933"/>
              <a:ext cx="1939992" cy="116800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3352915" y="2969107"/>
              <a:ext cx="1282744" cy="119022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a:off x="4843629" y="2969107"/>
              <a:ext cx="2497223" cy="1217201"/>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0800000">
              <a:off x="4241946" y="2972281"/>
              <a:ext cx="1759010" cy="118704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flipH="1" flipV="1">
              <a:off x="7479968" y="3028438"/>
              <a:ext cx="1096591" cy="96840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V="1">
              <a:off x="8322165" y="3473749"/>
              <a:ext cx="1095004" cy="6985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9185" name="Picture 7" descr="C:\Documents and Settings\tbenanti\Local Settings\Temporary Internet Files\Content.IE5\7OXIDHH0\MCj0083189000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43800" y="4047729"/>
              <a:ext cx="1371600" cy="13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56" name="TextBox 113"/>
          <p:cNvSpPr txBox="1">
            <a:spLocks noChangeArrowheads="1"/>
          </p:cNvSpPr>
          <p:nvPr/>
        </p:nvSpPr>
        <p:spPr bwMode="auto">
          <a:xfrm>
            <a:off x="438150" y="2236788"/>
            <a:ext cx="53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nm</a:t>
            </a:r>
          </a:p>
        </p:txBody>
      </p:sp>
      <p:sp>
        <p:nvSpPr>
          <p:cNvPr id="49157" name="TextBox 115"/>
          <p:cNvSpPr txBox="1">
            <a:spLocks noChangeArrowheads="1"/>
          </p:cNvSpPr>
          <p:nvPr/>
        </p:nvSpPr>
        <p:spPr bwMode="auto">
          <a:xfrm>
            <a:off x="2365375" y="2236788"/>
            <a:ext cx="595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mm</a:t>
            </a:r>
          </a:p>
        </p:txBody>
      </p:sp>
      <p:sp>
        <p:nvSpPr>
          <p:cNvPr id="49158" name="TextBox 116"/>
          <p:cNvSpPr txBox="1">
            <a:spLocks noChangeArrowheads="1"/>
          </p:cNvSpPr>
          <p:nvPr/>
        </p:nvSpPr>
        <p:spPr bwMode="auto">
          <a:xfrm>
            <a:off x="4359275" y="22367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km</a:t>
            </a:r>
          </a:p>
        </p:txBody>
      </p:sp>
      <p:sp>
        <p:nvSpPr>
          <p:cNvPr id="49159" name="TextBox 117"/>
          <p:cNvSpPr txBox="1">
            <a:spLocks noChangeArrowheads="1"/>
          </p:cNvSpPr>
          <p:nvPr/>
        </p:nvSpPr>
        <p:spPr bwMode="auto">
          <a:xfrm>
            <a:off x="6997700" y="22367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AU</a:t>
            </a:r>
          </a:p>
        </p:txBody>
      </p:sp>
      <p:sp>
        <p:nvSpPr>
          <p:cNvPr id="49160" name="TextBox 118"/>
          <p:cNvSpPr txBox="1">
            <a:spLocks noChangeArrowheads="1"/>
          </p:cNvSpPr>
          <p:nvPr/>
        </p:nvSpPr>
        <p:spPr bwMode="auto">
          <a:xfrm>
            <a:off x="8793163" y="2236788"/>
            <a:ext cx="376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ly</a:t>
            </a:r>
          </a:p>
        </p:txBody>
      </p:sp>
      <p:sp>
        <p:nvSpPr>
          <p:cNvPr id="49161" name="TextBox 119"/>
          <p:cNvSpPr txBox="1">
            <a:spLocks noChangeArrowheads="1"/>
          </p:cNvSpPr>
          <p:nvPr/>
        </p:nvSpPr>
        <p:spPr bwMode="auto">
          <a:xfrm>
            <a:off x="12700" y="2236788"/>
            <a:ext cx="35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Å</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Forces at Work in self assembly</a:t>
            </a:r>
          </a:p>
        </p:txBody>
      </p:sp>
      <p:graphicFrame>
        <p:nvGraphicFramePr>
          <p:cNvPr id="5" name="Content Placeholder 4"/>
          <p:cNvGraphicFramePr>
            <a:graphicFrameLocks noGrp="1"/>
          </p:cNvGraphicFramePr>
          <p:nvPr>
            <p:ph idx="1"/>
          </p:nvPr>
        </p:nvGraphicFramePr>
        <p:xfrm>
          <a:off x="457200" y="1600200"/>
          <a:ext cx="7966074" cy="2225676"/>
        </p:xfrm>
        <a:graphic>
          <a:graphicData uri="http://schemas.openxmlformats.org/drawingml/2006/table">
            <a:tbl>
              <a:tblPr firstRow="1" bandRow="1">
                <a:tableStyleId>{616DA210-FB5B-4158-B5E0-FEB733F419BA}</a:tableStyleId>
              </a:tblPr>
              <a:tblGrid>
                <a:gridCol w="2655358"/>
                <a:gridCol w="2655358"/>
                <a:gridCol w="2655358"/>
              </a:tblGrid>
              <a:tr h="370946">
                <a:tc gridSpan="3">
                  <a:txBody>
                    <a:bodyPr/>
                    <a:lstStyle/>
                    <a:p>
                      <a:pPr algn="ctr"/>
                      <a:r>
                        <a:rPr lang="en-US" sz="1800" dirty="0" smtClean="0"/>
                        <a:t>Type or Scale of Self-Assembly</a:t>
                      </a:r>
                      <a:endParaRPr lang="en-US" sz="1800" dirty="0"/>
                    </a:p>
                  </a:txBody>
                  <a:tcPr marL="91446" marR="9144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tc hMerge="1">
                  <a:txBody>
                    <a:bodyPr/>
                    <a:lstStyle/>
                    <a:p>
                      <a:endParaRPr lang="en-US"/>
                    </a:p>
                  </a:txBody>
                  <a:tcPr/>
                </a:tc>
              </a:tr>
              <a:tr h="370946">
                <a:tc>
                  <a:txBody>
                    <a:bodyPr/>
                    <a:lstStyle/>
                    <a:p>
                      <a:r>
                        <a:rPr lang="en-US" sz="1800" b="1" u="sng" dirty="0" smtClean="0"/>
                        <a:t>Molecular</a:t>
                      </a:r>
                      <a:endParaRPr lang="en-US" sz="1800" b="1" u="sng" dirty="0"/>
                    </a:p>
                  </a:txBody>
                  <a:tcPr marL="91446" marR="9144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FBFBF"/>
                    </a:solidFill>
                  </a:tcPr>
                </a:tc>
                <a:tc>
                  <a:txBody>
                    <a:bodyPr/>
                    <a:lstStyle/>
                    <a:p>
                      <a:r>
                        <a:rPr lang="en-US" sz="1800" b="1" u="sng" dirty="0" smtClean="0"/>
                        <a:t>Nano</a:t>
                      </a:r>
                      <a:r>
                        <a:rPr lang="en-US" sz="1800" b="1" u="sng" baseline="0" dirty="0" smtClean="0"/>
                        <a:t> &amp; </a:t>
                      </a:r>
                      <a:r>
                        <a:rPr lang="en-US" sz="1800" b="1" u="sng" baseline="0" dirty="0" err="1" smtClean="0"/>
                        <a:t>Meso</a:t>
                      </a:r>
                      <a:r>
                        <a:rPr lang="en-US" sz="1800" b="1" u="sng" baseline="0" dirty="0" smtClean="0"/>
                        <a:t> S</a:t>
                      </a:r>
                      <a:r>
                        <a:rPr lang="en-US" sz="1800" b="1" u="sng" dirty="0" smtClean="0"/>
                        <a:t>cale</a:t>
                      </a:r>
                      <a:endParaRPr lang="en-US" sz="1800" b="1" u="sng" dirty="0"/>
                    </a:p>
                  </a:txBody>
                  <a:tcPr marL="91446" marR="9144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FBFBF"/>
                    </a:solidFill>
                  </a:tcPr>
                </a:tc>
                <a:tc>
                  <a:txBody>
                    <a:bodyPr/>
                    <a:lstStyle/>
                    <a:p>
                      <a:r>
                        <a:rPr lang="en-US" sz="1800" b="1" u="sng" dirty="0" smtClean="0"/>
                        <a:t>Macro-scale</a:t>
                      </a:r>
                      <a:endParaRPr lang="en-US" sz="1800" b="1" u="sng" dirty="0"/>
                    </a:p>
                  </a:txBody>
                  <a:tcPr marL="91446" marR="9144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FBFBF"/>
                    </a:solidFill>
                  </a:tcPr>
                </a:tc>
              </a:tr>
              <a:tr h="370946">
                <a:tc>
                  <a:txBody>
                    <a:bodyPr/>
                    <a:lstStyle/>
                    <a:p>
                      <a:r>
                        <a:rPr lang="en-US" sz="1800" dirty="0" smtClean="0"/>
                        <a:t>van</a:t>
                      </a:r>
                      <a:r>
                        <a:rPr lang="en-US" sz="1800" baseline="0" dirty="0" smtClean="0"/>
                        <a:t> </a:t>
                      </a:r>
                      <a:r>
                        <a:rPr lang="en-US" sz="1800" baseline="0" dirty="0" err="1" smtClean="0"/>
                        <a:t>der</a:t>
                      </a:r>
                      <a:r>
                        <a:rPr lang="en-US" sz="1800" baseline="0" dirty="0" smtClean="0"/>
                        <a:t> Waals</a:t>
                      </a:r>
                      <a:endParaRPr lang="en-US" sz="1800" dirty="0"/>
                    </a:p>
                  </a:txBody>
                  <a:tcPr marL="91446" marR="9144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800" dirty="0" smtClean="0"/>
                        <a:t>Brownian Motion</a:t>
                      </a:r>
                      <a:endParaRPr lang="en-US" sz="1800" dirty="0"/>
                    </a:p>
                  </a:txBody>
                  <a:tcPr marL="91446" marR="9144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800" dirty="0" smtClean="0"/>
                        <a:t>Gravitation</a:t>
                      </a:r>
                      <a:endParaRPr lang="en-US" sz="1800" dirty="0"/>
                    </a:p>
                  </a:txBody>
                  <a:tcPr marL="91446" marR="9144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946">
                <a:tc>
                  <a:txBody>
                    <a:bodyPr/>
                    <a:lstStyle/>
                    <a:p>
                      <a:r>
                        <a:rPr lang="en-US" sz="1800" dirty="0" smtClean="0"/>
                        <a:t>Electrostatics</a:t>
                      </a:r>
                      <a:endParaRPr lang="en-US" sz="1800" dirty="0"/>
                    </a:p>
                  </a:txBody>
                  <a:tcPr marL="91446" marR="9144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Capillary</a:t>
                      </a:r>
                      <a:r>
                        <a:rPr lang="en-US" sz="1800" baseline="0" dirty="0" smtClean="0"/>
                        <a:t> Forces</a:t>
                      </a:r>
                      <a:endParaRPr lang="en-US" sz="1800" dirty="0"/>
                    </a:p>
                  </a:txBody>
                  <a:tcPr marL="91446" marR="9144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800" dirty="0" smtClean="0"/>
                        <a:t>Electromagnetic</a:t>
                      </a:r>
                      <a:r>
                        <a:rPr lang="en-US" sz="1800" baseline="0" dirty="0" smtClean="0"/>
                        <a:t> Fields</a:t>
                      </a:r>
                      <a:endParaRPr lang="en-US" sz="1800" dirty="0"/>
                    </a:p>
                  </a:txBody>
                  <a:tcPr marL="91446" marR="9144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946">
                <a:tc>
                  <a:txBody>
                    <a:bodyPr/>
                    <a:lstStyle/>
                    <a:p>
                      <a:r>
                        <a:rPr lang="en-US" sz="1800" dirty="0" smtClean="0"/>
                        <a:t>Hydrogen</a:t>
                      </a:r>
                      <a:r>
                        <a:rPr lang="en-US" sz="1800" baseline="0" dirty="0" smtClean="0"/>
                        <a:t> Bonds</a:t>
                      </a:r>
                      <a:endParaRPr lang="en-US" sz="1800" dirty="0"/>
                    </a:p>
                  </a:txBody>
                  <a:tcPr marL="91446" marR="9144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800" dirty="0" smtClean="0"/>
                        <a:t>Entropic Interactions</a:t>
                      </a:r>
                      <a:endParaRPr lang="en-US" sz="1800" dirty="0"/>
                    </a:p>
                  </a:txBody>
                  <a:tcPr marL="91446" marR="9144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800" dirty="0" smtClean="0"/>
                        <a:t>Magnetic Interactions</a:t>
                      </a:r>
                      <a:endParaRPr lang="en-US" sz="1800" dirty="0"/>
                    </a:p>
                  </a:txBody>
                  <a:tcPr marL="91446" marR="9144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946">
                <a:tc>
                  <a:txBody>
                    <a:bodyPr/>
                    <a:lstStyle/>
                    <a:p>
                      <a:r>
                        <a:rPr lang="en-US" sz="1800" dirty="0" smtClean="0"/>
                        <a:t>Coordination Bonds</a:t>
                      </a:r>
                      <a:endParaRPr lang="en-US" sz="1800" dirty="0"/>
                    </a:p>
                  </a:txBody>
                  <a:tcPr marL="91446" marR="9144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91446" marR="9144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91446" marR="91446"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0203" name="TextBox 5"/>
          <p:cNvSpPr txBox="1">
            <a:spLocks noChangeArrowheads="1"/>
          </p:cNvSpPr>
          <p:nvPr/>
        </p:nvSpPr>
        <p:spPr bwMode="auto">
          <a:xfrm>
            <a:off x="528638" y="4365625"/>
            <a:ext cx="828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Self-assembly usually occurs in a fluid-like state. The materials (molecules or particles) have to be able to move around. They sample many different orientations and interactions with respect to each other. One orientation (interaction) tends to be more favorable than others. Given enough time, the structural elements optimize their local environments to produce a self-organized structure over a large volume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Bonding and Forces Revisited</a:t>
            </a:r>
          </a:p>
        </p:txBody>
      </p:sp>
      <p:sp>
        <p:nvSpPr>
          <p:cNvPr id="51203" name="Content Placeholder 2"/>
          <p:cNvSpPr>
            <a:spLocks noGrp="1"/>
          </p:cNvSpPr>
          <p:nvPr>
            <p:ph idx="1"/>
          </p:nvPr>
        </p:nvSpPr>
        <p:spPr/>
        <p:txBody>
          <a:bodyPr/>
          <a:lstStyle/>
          <a:p>
            <a:r>
              <a:rPr lang="en-US" altLang="en-US" sz="2800" smtClean="0"/>
              <a:t>Covalent Bonds</a:t>
            </a:r>
          </a:p>
          <a:p>
            <a:endParaRPr lang="en-US" altLang="en-US" sz="2800" smtClean="0"/>
          </a:p>
          <a:p>
            <a:r>
              <a:rPr lang="en-US" altLang="en-US" sz="2800" smtClean="0"/>
              <a:t>Ionic (electrostatic)</a:t>
            </a:r>
          </a:p>
          <a:p>
            <a:endParaRPr lang="en-US" altLang="en-US" sz="2800" smtClean="0"/>
          </a:p>
          <a:p>
            <a:r>
              <a:rPr lang="en-US" altLang="en-US" sz="2800" smtClean="0"/>
              <a:t>Hydrogen Bonding</a:t>
            </a:r>
          </a:p>
          <a:p>
            <a:endParaRPr lang="en-US" altLang="en-US" sz="2800" smtClean="0"/>
          </a:p>
          <a:p>
            <a:r>
              <a:rPr lang="en-US" altLang="en-US" sz="2800" smtClean="0"/>
              <a:t>van der Waals Forces</a:t>
            </a:r>
          </a:p>
          <a:p>
            <a:endParaRPr lang="en-US" altLang="en-US" sz="2800" smtClean="0"/>
          </a:p>
          <a:p>
            <a:r>
              <a:rPr lang="en-US" altLang="en-US" sz="2800" smtClean="0"/>
              <a:t>Hydrophobic Interactions</a:t>
            </a:r>
          </a:p>
        </p:txBody>
      </p:sp>
      <p:pic>
        <p:nvPicPr>
          <p:cNvPr id="51204" name="Picture 57" descr="COOH Acids.t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2375" y="3398838"/>
            <a:ext cx="1516063"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5" name="Group 24"/>
          <p:cNvGrpSpPr>
            <a:grpSpLocks noChangeAspect="1"/>
          </p:cNvGrpSpPr>
          <p:nvPr/>
        </p:nvGrpSpPr>
        <p:grpSpPr bwMode="auto">
          <a:xfrm>
            <a:off x="4659313" y="4583113"/>
            <a:ext cx="2241550" cy="685800"/>
            <a:chOff x="5372055" y="5373688"/>
            <a:chExt cx="2857546" cy="874712"/>
          </a:xfrm>
        </p:grpSpPr>
        <p:grpSp>
          <p:nvGrpSpPr>
            <p:cNvPr id="51329" name="Group 65"/>
            <p:cNvGrpSpPr>
              <a:grpSpLocks/>
            </p:cNvGrpSpPr>
            <p:nvPr/>
          </p:nvGrpSpPr>
          <p:grpSpPr bwMode="auto">
            <a:xfrm>
              <a:off x="5372055" y="5373688"/>
              <a:ext cx="2857546" cy="874712"/>
              <a:chOff x="5371768" y="5018673"/>
              <a:chExt cx="2857832" cy="874237"/>
            </a:xfrm>
          </p:grpSpPr>
          <p:grpSp>
            <p:nvGrpSpPr>
              <p:cNvPr id="51335" name="Group 65"/>
              <p:cNvGrpSpPr>
                <a:grpSpLocks/>
              </p:cNvGrpSpPr>
              <p:nvPr/>
            </p:nvGrpSpPr>
            <p:grpSpPr bwMode="auto">
              <a:xfrm flipH="1">
                <a:off x="5371768" y="5018673"/>
                <a:ext cx="1219200" cy="874237"/>
                <a:chOff x="649060" y="2898774"/>
                <a:chExt cx="1219200" cy="874237"/>
              </a:xfrm>
            </p:grpSpPr>
            <p:sp>
              <p:nvSpPr>
                <p:cNvPr id="51341" name="Oval 91"/>
                <p:cNvSpPr>
                  <a:spLocks noChangeAspect="1"/>
                </p:cNvSpPr>
                <p:nvPr/>
              </p:nvSpPr>
              <p:spPr bwMode="auto">
                <a:xfrm>
                  <a:off x="991628" y="3258105"/>
                  <a:ext cx="155574" cy="155574"/>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4" name="Oval 23"/>
                <p:cNvSpPr>
                  <a:spLocks noChangeAspect="1"/>
                </p:cNvSpPr>
                <p:nvPr/>
              </p:nvSpPr>
              <p:spPr bwMode="auto">
                <a:xfrm>
                  <a:off x="649060" y="2898774"/>
                  <a:ext cx="1219200" cy="874237"/>
                </a:xfrm>
                <a:prstGeom prst="ellipse">
                  <a:avLst/>
                </a:prstGeom>
                <a:gradFill>
                  <a:gsLst>
                    <a:gs pos="23000">
                      <a:srgbClr val="FF0000">
                        <a:alpha val="60000"/>
                      </a:srgbClr>
                    </a:gs>
                    <a:gs pos="68000">
                      <a:srgbClr val="0000FF">
                        <a:alpha val="60000"/>
                      </a:srgbClr>
                    </a:gs>
                  </a:gsLst>
                  <a:lin ang="10800000" scaled="0"/>
                </a:gradFill>
                <a:ln w="9525" cap="flat" cmpd="sng" algn="ctr">
                  <a:noFill/>
                  <a:prstDash val="solid"/>
                  <a:round/>
                  <a:headEnd type="none" w="med" len="med"/>
                  <a:tailEnd type="none" w="med" len="med"/>
                </a:ln>
                <a:effectLst/>
                <a:scene3d>
                  <a:camera prst="orthographicFront"/>
                  <a:lightRig rig="threePt" dir="t"/>
                </a:scene3d>
                <a:sp3d>
                  <a:bevelT w="381000" h="381000"/>
                </a:sp3d>
              </p:spPr>
              <p:txBody>
                <a:bodyPr wrap="none"/>
                <a:lstStyle/>
                <a:p>
                  <a:pPr>
                    <a:defRPr/>
                  </a:pPr>
                  <a:endParaRPr lang="en-US">
                    <a:latin typeface="Arial" charset="0"/>
                    <a:cs typeface="Arial" pitchFamily="34" charset="0"/>
                  </a:endParaRPr>
                </a:p>
              </p:txBody>
            </p:sp>
          </p:grpSp>
          <p:grpSp>
            <p:nvGrpSpPr>
              <p:cNvPr id="51336" name="Group 65"/>
              <p:cNvGrpSpPr>
                <a:grpSpLocks/>
              </p:cNvGrpSpPr>
              <p:nvPr/>
            </p:nvGrpSpPr>
            <p:grpSpPr bwMode="auto">
              <a:xfrm flipH="1">
                <a:off x="7010400" y="5018673"/>
                <a:ext cx="1219200" cy="874237"/>
                <a:chOff x="344260" y="2898774"/>
                <a:chExt cx="1219200" cy="874237"/>
              </a:xfrm>
            </p:grpSpPr>
            <p:sp>
              <p:nvSpPr>
                <p:cNvPr id="51337" name="Oval 51"/>
                <p:cNvSpPr>
                  <a:spLocks noChangeAspect="1"/>
                </p:cNvSpPr>
                <p:nvPr/>
              </p:nvSpPr>
              <p:spPr bwMode="auto">
                <a:xfrm>
                  <a:off x="649060" y="3258105"/>
                  <a:ext cx="155574" cy="155574"/>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22" name="Oval 21"/>
                <p:cNvSpPr>
                  <a:spLocks noChangeAspect="1"/>
                </p:cNvSpPr>
                <p:nvPr/>
              </p:nvSpPr>
              <p:spPr bwMode="auto">
                <a:xfrm>
                  <a:off x="344260" y="2898774"/>
                  <a:ext cx="1219200" cy="874237"/>
                </a:xfrm>
                <a:prstGeom prst="ellipse">
                  <a:avLst/>
                </a:prstGeom>
                <a:gradFill>
                  <a:gsLst>
                    <a:gs pos="23000">
                      <a:srgbClr val="FF0000">
                        <a:alpha val="60000"/>
                      </a:srgbClr>
                    </a:gs>
                    <a:gs pos="68000">
                      <a:srgbClr val="0000FF">
                        <a:alpha val="60000"/>
                      </a:srgbClr>
                    </a:gs>
                  </a:gsLst>
                  <a:lin ang="10800000" scaled="0"/>
                </a:gradFill>
                <a:ln w="9525" cap="flat" cmpd="sng" algn="ctr">
                  <a:noFill/>
                  <a:prstDash val="solid"/>
                  <a:round/>
                  <a:headEnd type="none" w="med" len="med"/>
                  <a:tailEnd type="none" w="med" len="med"/>
                </a:ln>
                <a:effectLst/>
                <a:scene3d>
                  <a:camera prst="orthographicFront"/>
                  <a:lightRig rig="threePt" dir="t"/>
                </a:scene3d>
                <a:sp3d>
                  <a:bevelT w="381000" h="381000"/>
                </a:sp3d>
              </p:spPr>
              <p:txBody>
                <a:bodyPr wrap="none"/>
                <a:lstStyle/>
                <a:p>
                  <a:pPr>
                    <a:defRPr/>
                  </a:pPr>
                  <a:endParaRPr lang="en-US">
                    <a:latin typeface="Arial" charset="0"/>
                    <a:cs typeface="Arial" pitchFamily="34" charset="0"/>
                  </a:endParaRPr>
                </a:p>
              </p:txBody>
            </p:sp>
          </p:grpSp>
        </p:grpSp>
        <p:grpSp>
          <p:nvGrpSpPr>
            <p:cNvPr id="51330" name="Group 98"/>
            <p:cNvGrpSpPr>
              <a:grpSpLocks/>
            </p:cNvGrpSpPr>
            <p:nvPr/>
          </p:nvGrpSpPr>
          <p:grpSpPr bwMode="auto">
            <a:xfrm>
              <a:off x="6655191" y="5562227"/>
              <a:ext cx="279139" cy="460626"/>
              <a:chOff x="4343400" y="2513012"/>
              <a:chExt cx="279167" cy="460376"/>
            </a:xfrm>
          </p:grpSpPr>
          <p:cxnSp>
            <p:nvCxnSpPr>
              <p:cNvPr id="51331" name="Straight Connector 101"/>
              <p:cNvCxnSpPr>
                <a:cxnSpLocks noChangeShapeType="1"/>
              </p:cNvCxnSpPr>
              <p:nvPr/>
            </p:nvCxnSpPr>
            <p:spPr bwMode="auto">
              <a:xfrm>
                <a:off x="4343400" y="2513012"/>
                <a:ext cx="279167" cy="1588"/>
              </a:xfrm>
              <a:prstGeom prst="line">
                <a:avLst/>
              </a:prstGeom>
              <a:noFill/>
              <a:ln w="25400" algn="ctr">
                <a:solidFill>
                  <a:srgbClr val="FF0000"/>
                </a:solidFill>
                <a:prstDash val="sysDot"/>
                <a:round/>
                <a:headEnd/>
                <a:tailEnd/>
              </a:ln>
              <a:extLst>
                <a:ext uri="{909E8E84-426E-40dd-AFC4-6F175D3DCCD1}">
                  <a14:hiddenFill xmlns:a14="http://schemas.microsoft.com/office/drawing/2010/main">
                    <a:noFill/>
                  </a14:hiddenFill>
                </a:ext>
              </a:extLst>
            </p:spPr>
          </p:cxnSp>
          <p:cxnSp>
            <p:nvCxnSpPr>
              <p:cNvPr id="51332" name="Straight Connector 102"/>
              <p:cNvCxnSpPr>
                <a:cxnSpLocks noChangeShapeType="1"/>
              </p:cNvCxnSpPr>
              <p:nvPr/>
            </p:nvCxnSpPr>
            <p:spPr bwMode="auto">
              <a:xfrm>
                <a:off x="4343400" y="2665941"/>
                <a:ext cx="279167" cy="1588"/>
              </a:xfrm>
              <a:prstGeom prst="line">
                <a:avLst/>
              </a:prstGeom>
              <a:noFill/>
              <a:ln w="25400" algn="ctr">
                <a:solidFill>
                  <a:srgbClr val="FF0000"/>
                </a:solidFill>
                <a:prstDash val="sysDot"/>
                <a:round/>
                <a:headEnd/>
                <a:tailEnd/>
              </a:ln>
              <a:extLst>
                <a:ext uri="{909E8E84-426E-40dd-AFC4-6F175D3DCCD1}">
                  <a14:hiddenFill xmlns:a14="http://schemas.microsoft.com/office/drawing/2010/main">
                    <a:noFill/>
                  </a14:hiddenFill>
                </a:ext>
              </a:extLst>
            </p:spPr>
          </p:cxnSp>
          <p:cxnSp>
            <p:nvCxnSpPr>
              <p:cNvPr id="51333" name="Straight Connector 104"/>
              <p:cNvCxnSpPr>
                <a:cxnSpLocks noChangeShapeType="1"/>
              </p:cNvCxnSpPr>
              <p:nvPr/>
            </p:nvCxnSpPr>
            <p:spPr bwMode="auto">
              <a:xfrm>
                <a:off x="4343400" y="2818870"/>
                <a:ext cx="279167" cy="1588"/>
              </a:xfrm>
              <a:prstGeom prst="line">
                <a:avLst/>
              </a:prstGeom>
              <a:noFill/>
              <a:ln w="25400" algn="ctr">
                <a:solidFill>
                  <a:srgbClr val="FF0000"/>
                </a:solidFill>
                <a:prstDash val="sysDot"/>
                <a:round/>
                <a:headEnd/>
                <a:tailEnd/>
              </a:ln>
              <a:extLst>
                <a:ext uri="{909E8E84-426E-40dd-AFC4-6F175D3DCCD1}">
                  <a14:hiddenFill xmlns:a14="http://schemas.microsoft.com/office/drawing/2010/main">
                    <a:noFill/>
                  </a14:hiddenFill>
                </a:ext>
              </a:extLst>
            </p:spPr>
          </p:cxnSp>
          <p:cxnSp>
            <p:nvCxnSpPr>
              <p:cNvPr id="51334" name="Straight Connector 105"/>
              <p:cNvCxnSpPr>
                <a:cxnSpLocks noChangeShapeType="1"/>
              </p:cNvCxnSpPr>
              <p:nvPr/>
            </p:nvCxnSpPr>
            <p:spPr bwMode="auto">
              <a:xfrm>
                <a:off x="4343400" y="2971800"/>
                <a:ext cx="279167" cy="1588"/>
              </a:xfrm>
              <a:prstGeom prst="line">
                <a:avLst/>
              </a:prstGeom>
              <a:noFill/>
              <a:ln w="25400" algn="ctr">
                <a:solidFill>
                  <a:srgbClr val="FF0000"/>
                </a:solidFill>
                <a:prstDash val="sysDot"/>
                <a:round/>
                <a:headEnd/>
                <a:tailEnd/>
              </a:ln>
              <a:extLst>
                <a:ext uri="{909E8E84-426E-40dd-AFC4-6F175D3DCCD1}">
                  <a14:hiddenFill xmlns:a14="http://schemas.microsoft.com/office/drawing/2010/main">
                    <a:noFill/>
                  </a14:hiddenFill>
                </a:ext>
              </a:extLst>
            </p:spPr>
          </p:cxnSp>
        </p:grpSp>
      </p:grpSp>
      <p:grpSp>
        <p:nvGrpSpPr>
          <p:cNvPr id="51206" name="Group 101"/>
          <p:cNvGrpSpPr>
            <a:grpSpLocks noChangeAspect="1"/>
          </p:cNvGrpSpPr>
          <p:nvPr/>
        </p:nvGrpSpPr>
        <p:grpSpPr bwMode="auto">
          <a:xfrm>
            <a:off x="5159375" y="5408613"/>
            <a:ext cx="1243013" cy="1320800"/>
            <a:chOff x="2811764" y="1504035"/>
            <a:chExt cx="3877698" cy="4121135"/>
          </a:xfrm>
        </p:grpSpPr>
        <p:grpSp>
          <p:nvGrpSpPr>
            <p:cNvPr id="51237" name="Group 34"/>
            <p:cNvGrpSpPr>
              <a:grpSpLocks/>
            </p:cNvGrpSpPr>
            <p:nvPr/>
          </p:nvGrpSpPr>
          <p:grpSpPr bwMode="auto">
            <a:xfrm rot="-760186">
              <a:off x="4745622" y="1500054"/>
              <a:ext cx="1941216" cy="2759808"/>
              <a:chOff x="1711042" y="1270690"/>
              <a:chExt cx="1941216" cy="2759808"/>
            </a:xfrm>
          </p:grpSpPr>
          <p:grpSp>
            <p:nvGrpSpPr>
              <p:cNvPr id="51303" name="Group 17"/>
              <p:cNvGrpSpPr>
                <a:grpSpLocks/>
              </p:cNvGrpSpPr>
              <p:nvPr/>
            </p:nvGrpSpPr>
            <p:grpSpPr bwMode="auto">
              <a:xfrm rot="341218">
                <a:off x="1800859" y="2146803"/>
                <a:ext cx="1851399" cy="1883695"/>
                <a:chOff x="1929115" y="2185803"/>
                <a:chExt cx="1851399" cy="1883695"/>
              </a:xfrm>
            </p:grpSpPr>
            <p:grpSp>
              <p:nvGrpSpPr>
                <p:cNvPr id="51314" name="Group 4"/>
                <p:cNvGrpSpPr>
                  <a:grpSpLocks/>
                </p:cNvGrpSpPr>
                <p:nvPr/>
              </p:nvGrpSpPr>
              <p:grpSpPr bwMode="auto">
                <a:xfrm rot="-5400000">
                  <a:off x="2503216" y="2256849"/>
                  <a:ext cx="839778" cy="1714818"/>
                  <a:chOff x="-29247" y="2450350"/>
                  <a:chExt cx="839778" cy="1714818"/>
                </a:xfrm>
              </p:grpSpPr>
              <p:sp>
                <p:nvSpPr>
                  <p:cNvPr id="117" name="Freeform 2"/>
                  <p:cNvSpPr/>
                  <p:nvPr/>
                </p:nvSpPr>
                <p:spPr bwMode="auto">
                  <a:xfrm rot="18135756">
                    <a:off x="-90442" y="2598177"/>
                    <a:ext cx="1312374" cy="777665"/>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8" name="Oval 3"/>
                  <p:cNvSpPr>
                    <a:spLocks noChangeAspect="1"/>
                  </p:cNvSpPr>
                  <p:nvPr/>
                </p:nvSpPr>
                <p:spPr bwMode="auto">
                  <a:xfrm rot="18135756">
                    <a:off x="452890" y="3731994"/>
                    <a:ext cx="277332" cy="24766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315" name="Group 5"/>
                <p:cNvGrpSpPr>
                  <a:grpSpLocks/>
                </p:cNvGrpSpPr>
                <p:nvPr/>
              </p:nvGrpSpPr>
              <p:grpSpPr bwMode="auto">
                <a:xfrm rot="-4657300">
                  <a:off x="2474126" y="2511796"/>
                  <a:ext cx="839778" cy="1711266"/>
                  <a:chOff x="-27823" y="2450001"/>
                  <a:chExt cx="839778" cy="1711266"/>
                </a:xfrm>
              </p:grpSpPr>
              <p:sp>
                <p:nvSpPr>
                  <p:cNvPr id="115" name="Freeform 6"/>
                  <p:cNvSpPr/>
                  <p:nvPr/>
                </p:nvSpPr>
                <p:spPr bwMode="auto">
                  <a:xfrm rot="18135756">
                    <a:off x="-152196" y="2484802"/>
                    <a:ext cx="1391614" cy="777665"/>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6" name="Oval 7"/>
                  <p:cNvSpPr>
                    <a:spLocks noChangeAspect="1"/>
                  </p:cNvSpPr>
                  <p:nvPr/>
                </p:nvSpPr>
                <p:spPr bwMode="auto">
                  <a:xfrm rot="18135756">
                    <a:off x="436254" y="3679342"/>
                    <a:ext cx="282283" cy="26252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316" name="Group 8"/>
                <p:cNvGrpSpPr>
                  <a:grpSpLocks/>
                </p:cNvGrpSpPr>
                <p:nvPr/>
              </p:nvGrpSpPr>
              <p:grpSpPr bwMode="auto">
                <a:xfrm rot="-4109402">
                  <a:off x="2422797" y="2791444"/>
                  <a:ext cx="839778" cy="1716329"/>
                  <a:chOff x="-27412" y="2446651"/>
                  <a:chExt cx="839778" cy="1716329"/>
                </a:xfrm>
              </p:grpSpPr>
              <p:sp>
                <p:nvSpPr>
                  <p:cNvPr id="113" name="Freeform 9"/>
                  <p:cNvSpPr/>
                  <p:nvPr/>
                </p:nvSpPr>
                <p:spPr bwMode="auto">
                  <a:xfrm rot="18135756">
                    <a:off x="-183306" y="2466049"/>
                    <a:ext cx="1361896" cy="772713"/>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4" name="Oval 10"/>
                  <p:cNvSpPr>
                    <a:spLocks noChangeAspect="1"/>
                  </p:cNvSpPr>
                  <p:nvPr/>
                </p:nvSpPr>
                <p:spPr bwMode="auto">
                  <a:xfrm rot="18135756">
                    <a:off x="358357" y="3653117"/>
                    <a:ext cx="292187" cy="26747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317" name="Group 11"/>
                <p:cNvGrpSpPr>
                  <a:grpSpLocks/>
                </p:cNvGrpSpPr>
                <p:nvPr/>
              </p:nvGrpSpPr>
              <p:grpSpPr bwMode="auto">
                <a:xfrm rot="-6595151">
                  <a:off x="2473500" y="2034657"/>
                  <a:ext cx="839778" cy="1714028"/>
                  <a:chOff x="-26629" y="2450535"/>
                  <a:chExt cx="839778" cy="1714028"/>
                </a:xfrm>
              </p:grpSpPr>
              <p:sp>
                <p:nvSpPr>
                  <p:cNvPr id="111" name="Freeform 110"/>
                  <p:cNvSpPr/>
                  <p:nvPr/>
                </p:nvSpPr>
                <p:spPr bwMode="auto">
                  <a:xfrm rot="18135756">
                    <a:off x="-79761" y="2710340"/>
                    <a:ext cx="1342091" cy="78261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2" name="Oval 111"/>
                  <p:cNvSpPr>
                    <a:spLocks noChangeAspect="1"/>
                  </p:cNvSpPr>
                  <p:nvPr/>
                </p:nvSpPr>
                <p:spPr bwMode="auto">
                  <a:xfrm rot="18135756">
                    <a:off x="446288" y="3856008"/>
                    <a:ext cx="277332" cy="26747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318" name="Group 14"/>
                <p:cNvGrpSpPr>
                  <a:grpSpLocks/>
                </p:cNvGrpSpPr>
                <p:nvPr/>
              </p:nvGrpSpPr>
              <p:grpSpPr bwMode="auto">
                <a:xfrm rot="-7274546">
                  <a:off x="2366722" y="1748196"/>
                  <a:ext cx="839778" cy="1714992"/>
                  <a:chOff x="-25003" y="2449994"/>
                  <a:chExt cx="839778" cy="1714992"/>
                </a:xfrm>
              </p:grpSpPr>
              <p:sp>
                <p:nvSpPr>
                  <p:cNvPr id="109" name="Freeform 108"/>
                  <p:cNvSpPr/>
                  <p:nvPr/>
                </p:nvSpPr>
                <p:spPr bwMode="auto">
                  <a:xfrm rot="18135756">
                    <a:off x="27353" y="2735478"/>
                    <a:ext cx="1332183" cy="772713"/>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0" name="Oval 109"/>
                  <p:cNvSpPr>
                    <a:spLocks noChangeAspect="1"/>
                  </p:cNvSpPr>
                  <p:nvPr/>
                </p:nvSpPr>
                <p:spPr bwMode="auto">
                  <a:xfrm rot="18135756">
                    <a:off x="537871" y="3851571"/>
                    <a:ext cx="272378" cy="26252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51304" name="Group 18"/>
              <p:cNvGrpSpPr>
                <a:grpSpLocks/>
              </p:cNvGrpSpPr>
              <p:nvPr/>
            </p:nvGrpSpPr>
            <p:grpSpPr bwMode="auto">
              <a:xfrm rot="-3494287">
                <a:off x="1501616" y="1480116"/>
                <a:ext cx="1794647" cy="1375796"/>
                <a:chOff x="1989475" y="2692125"/>
                <a:chExt cx="1794647" cy="1375796"/>
              </a:xfrm>
            </p:grpSpPr>
            <p:grpSp>
              <p:nvGrpSpPr>
                <p:cNvPr id="51305" name="Group 4"/>
                <p:cNvGrpSpPr>
                  <a:grpSpLocks/>
                </p:cNvGrpSpPr>
                <p:nvPr/>
              </p:nvGrpSpPr>
              <p:grpSpPr bwMode="auto">
                <a:xfrm rot="-5400000">
                  <a:off x="2507691" y="2255291"/>
                  <a:ext cx="839598" cy="1713265"/>
                  <a:chOff x="-26823" y="2455512"/>
                  <a:chExt cx="839598" cy="1713265"/>
                </a:xfrm>
              </p:grpSpPr>
              <p:sp>
                <p:nvSpPr>
                  <p:cNvPr id="102" name="Freeform 2"/>
                  <p:cNvSpPr/>
                  <p:nvPr/>
                </p:nvSpPr>
                <p:spPr bwMode="auto">
                  <a:xfrm rot="18135756">
                    <a:off x="122710" y="2881147"/>
                    <a:ext cx="1357200" cy="891424"/>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3" name="Oval 3"/>
                  <p:cNvSpPr>
                    <a:spLocks noChangeAspect="1"/>
                  </p:cNvSpPr>
                  <p:nvPr/>
                </p:nvSpPr>
                <p:spPr bwMode="auto">
                  <a:xfrm rot="18135756">
                    <a:off x="655219" y="4040183"/>
                    <a:ext cx="277384" cy="28723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306" name="Group 5"/>
                <p:cNvGrpSpPr>
                  <a:grpSpLocks/>
                </p:cNvGrpSpPr>
                <p:nvPr/>
              </p:nvGrpSpPr>
              <p:grpSpPr bwMode="auto">
                <a:xfrm rot="-4657300">
                  <a:off x="2480672" y="2509172"/>
                  <a:ext cx="842707" cy="1716305"/>
                  <a:chOff x="-27467" y="2455283"/>
                  <a:chExt cx="842707" cy="1716305"/>
                </a:xfrm>
              </p:grpSpPr>
              <p:sp>
                <p:nvSpPr>
                  <p:cNvPr id="100" name="Freeform 6"/>
                  <p:cNvSpPr/>
                  <p:nvPr/>
                </p:nvSpPr>
                <p:spPr bwMode="auto">
                  <a:xfrm rot="18135756">
                    <a:off x="9353" y="2788177"/>
                    <a:ext cx="1282900" cy="950854"/>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1" name="Oval 100"/>
                  <p:cNvSpPr>
                    <a:spLocks noChangeAspect="1"/>
                  </p:cNvSpPr>
                  <p:nvPr/>
                </p:nvSpPr>
                <p:spPr bwMode="auto">
                  <a:xfrm rot="18135756">
                    <a:off x="604306" y="3999642"/>
                    <a:ext cx="272432" cy="28228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307" name="Group 8"/>
                <p:cNvGrpSpPr>
                  <a:grpSpLocks/>
                </p:cNvGrpSpPr>
                <p:nvPr/>
              </p:nvGrpSpPr>
              <p:grpSpPr bwMode="auto">
                <a:xfrm rot="-4109402">
                  <a:off x="2426243" y="2791555"/>
                  <a:ext cx="839598" cy="1713133"/>
                  <a:chOff x="-24708" y="2450826"/>
                  <a:chExt cx="839598" cy="1713133"/>
                </a:xfrm>
              </p:grpSpPr>
              <p:sp>
                <p:nvSpPr>
                  <p:cNvPr id="98" name="Freeform 97"/>
                  <p:cNvSpPr/>
                  <p:nvPr/>
                </p:nvSpPr>
                <p:spPr bwMode="auto">
                  <a:xfrm rot="18135756">
                    <a:off x="163285" y="2715975"/>
                    <a:ext cx="1347295" cy="891424"/>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9" name="Oval 98"/>
                  <p:cNvSpPr>
                    <a:spLocks noChangeAspect="1"/>
                  </p:cNvSpPr>
                  <p:nvPr/>
                </p:nvSpPr>
                <p:spPr bwMode="auto">
                  <a:xfrm rot="18135756">
                    <a:off x="700401" y="3888615"/>
                    <a:ext cx="277384" cy="316951"/>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grpSp>
          <p:nvGrpSpPr>
            <p:cNvPr id="51238" name="Group 35"/>
            <p:cNvGrpSpPr>
              <a:grpSpLocks/>
            </p:cNvGrpSpPr>
            <p:nvPr/>
          </p:nvGrpSpPr>
          <p:grpSpPr bwMode="auto">
            <a:xfrm rot="6899777">
              <a:off x="3687112" y="2961683"/>
              <a:ext cx="2421813" cy="2896483"/>
              <a:chOff x="1230279" y="1145810"/>
              <a:chExt cx="2421813" cy="2896483"/>
            </a:xfrm>
          </p:grpSpPr>
          <p:grpSp>
            <p:nvGrpSpPr>
              <p:cNvPr id="51271" name="Group 17"/>
              <p:cNvGrpSpPr>
                <a:grpSpLocks/>
              </p:cNvGrpSpPr>
              <p:nvPr/>
            </p:nvGrpSpPr>
            <p:grpSpPr bwMode="auto">
              <a:xfrm rot="341218">
                <a:off x="1803857" y="2156485"/>
                <a:ext cx="1848235" cy="1885808"/>
                <a:chOff x="1933170" y="2195293"/>
                <a:chExt cx="1848235" cy="1885808"/>
              </a:xfrm>
            </p:grpSpPr>
            <p:grpSp>
              <p:nvGrpSpPr>
                <p:cNvPr id="51288" name="Group 4"/>
                <p:cNvGrpSpPr>
                  <a:grpSpLocks/>
                </p:cNvGrpSpPr>
                <p:nvPr/>
              </p:nvGrpSpPr>
              <p:grpSpPr bwMode="auto">
                <a:xfrm rot="-5400000">
                  <a:off x="2505124" y="2265839"/>
                  <a:ext cx="839598" cy="1712965"/>
                  <a:chOff x="-37221" y="2453095"/>
                  <a:chExt cx="839598" cy="1712965"/>
                </a:xfrm>
              </p:grpSpPr>
              <p:sp>
                <p:nvSpPr>
                  <p:cNvPr id="91" name="Freeform 2"/>
                  <p:cNvSpPr/>
                  <p:nvPr/>
                </p:nvSpPr>
                <p:spPr bwMode="auto">
                  <a:xfrm rot="18135756">
                    <a:off x="-313029" y="2652667"/>
                    <a:ext cx="1352244" cy="871614"/>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2" name="Oval 3"/>
                  <p:cNvSpPr>
                    <a:spLocks noChangeAspect="1"/>
                  </p:cNvSpPr>
                  <p:nvPr/>
                </p:nvSpPr>
                <p:spPr bwMode="auto">
                  <a:xfrm rot="18135756">
                    <a:off x="287580" y="3747864"/>
                    <a:ext cx="277384" cy="28228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289" name="Group 5"/>
                <p:cNvGrpSpPr>
                  <a:grpSpLocks/>
                </p:cNvGrpSpPr>
                <p:nvPr/>
              </p:nvGrpSpPr>
              <p:grpSpPr bwMode="auto">
                <a:xfrm rot="-4657300">
                  <a:off x="2476838" y="2522549"/>
                  <a:ext cx="839598" cy="1711957"/>
                  <a:chOff x="-38011" y="2454596"/>
                  <a:chExt cx="839598" cy="1711957"/>
                </a:xfrm>
              </p:grpSpPr>
              <p:sp>
                <p:nvSpPr>
                  <p:cNvPr id="89" name="Freeform 6"/>
                  <p:cNvSpPr/>
                  <p:nvPr/>
                </p:nvSpPr>
                <p:spPr bwMode="auto">
                  <a:xfrm rot="18135756">
                    <a:off x="-319280" y="2611316"/>
                    <a:ext cx="1287853" cy="921138"/>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0" name="Oval 7"/>
                  <p:cNvSpPr>
                    <a:spLocks noChangeAspect="1"/>
                  </p:cNvSpPr>
                  <p:nvPr/>
                </p:nvSpPr>
                <p:spPr bwMode="auto">
                  <a:xfrm rot="18135756">
                    <a:off x="258623" y="3805016"/>
                    <a:ext cx="272429" cy="28723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290" name="Group 8"/>
                <p:cNvGrpSpPr>
                  <a:grpSpLocks/>
                </p:cNvGrpSpPr>
                <p:nvPr/>
              </p:nvGrpSpPr>
              <p:grpSpPr bwMode="auto">
                <a:xfrm rot="-4109402">
                  <a:off x="2424607" y="2804422"/>
                  <a:ext cx="839598" cy="1713760"/>
                  <a:chOff x="-37570" y="2453823"/>
                  <a:chExt cx="839598" cy="1713760"/>
                </a:xfrm>
              </p:grpSpPr>
              <p:sp>
                <p:nvSpPr>
                  <p:cNvPr id="87" name="Freeform 86"/>
                  <p:cNvSpPr/>
                  <p:nvPr/>
                </p:nvSpPr>
                <p:spPr bwMode="auto">
                  <a:xfrm rot="18135756">
                    <a:off x="-390248" y="2615215"/>
                    <a:ext cx="1342337" cy="886473"/>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8" name="Oval 87"/>
                  <p:cNvSpPr>
                    <a:spLocks noChangeAspect="1"/>
                  </p:cNvSpPr>
                  <p:nvPr/>
                </p:nvSpPr>
                <p:spPr bwMode="auto">
                  <a:xfrm rot="18135756">
                    <a:off x="168975" y="3674709"/>
                    <a:ext cx="277384" cy="28228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291" name="Group 11"/>
                <p:cNvGrpSpPr>
                  <a:grpSpLocks/>
                </p:cNvGrpSpPr>
                <p:nvPr/>
              </p:nvGrpSpPr>
              <p:grpSpPr bwMode="auto">
                <a:xfrm rot="-6595151">
                  <a:off x="2474448" y="2046331"/>
                  <a:ext cx="839598" cy="1711763"/>
                  <a:chOff x="-36742" y="2448883"/>
                  <a:chExt cx="839598" cy="1711763"/>
                </a:xfrm>
              </p:grpSpPr>
              <p:sp>
                <p:nvSpPr>
                  <p:cNvPr id="85" name="Freeform 84"/>
                  <p:cNvSpPr/>
                  <p:nvPr/>
                </p:nvSpPr>
                <p:spPr bwMode="auto">
                  <a:xfrm rot="18135756">
                    <a:off x="-314176" y="2562278"/>
                    <a:ext cx="1347295" cy="891424"/>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6" name="Oval 85"/>
                  <p:cNvSpPr>
                    <a:spLocks noChangeAspect="1"/>
                  </p:cNvSpPr>
                  <p:nvPr/>
                </p:nvSpPr>
                <p:spPr bwMode="auto">
                  <a:xfrm rot="18135756">
                    <a:off x="254398" y="3768108"/>
                    <a:ext cx="277384" cy="29218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292" name="Group 14"/>
                <p:cNvGrpSpPr>
                  <a:grpSpLocks/>
                </p:cNvGrpSpPr>
                <p:nvPr/>
              </p:nvGrpSpPr>
              <p:grpSpPr bwMode="auto">
                <a:xfrm rot="-7274546">
                  <a:off x="2368877" y="1759586"/>
                  <a:ext cx="839598" cy="1711012"/>
                  <a:chOff x="-34021" y="2448874"/>
                  <a:chExt cx="839598" cy="1711012"/>
                </a:xfrm>
              </p:grpSpPr>
              <p:sp>
                <p:nvSpPr>
                  <p:cNvPr id="83" name="Freeform 82"/>
                  <p:cNvSpPr/>
                  <p:nvPr/>
                </p:nvSpPr>
                <p:spPr bwMode="auto">
                  <a:xfrm rot="18135756">
                    <a:off x="-229671" y="2643166"/>
                    <a:ext cx="1233369" cy="841900"/>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4" name="Oval 83"/>
                  <p:cNvSpPr>
                    <a:spLocks noChangeAspect="1"/>
                  </p:cNvSpPr>
                  <p:nvPr/>
                </p:nvSpPr>
                <p:spPr bwMode="auto">
                  <a:xfrm rot="18135756">
                    <a:off x="371990" y="3684405"/>
                    <a:ext cx="247664" cy="312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51272" name="Group 18"/>
              <p:cNvGrpSpPr>
                <a:grpSpLocks/>
              </p:cNvGrpSpPr>
              <p:nvPr/>
            </p:nvGrpSpPr>
            <p:grpSpPr bwMode="auto">
              <a:xfrm rot="-3494287">
                <a:off x="1248363" y="1127726"/>
                <a:ext cx="1845862" cy="1882030"/>
                <a:chOff x="1928444" y="2193201"/>
                <a:chExt cx="1845862" cy="1882030"/>
              </a:xfrm>
            </p:grpSpPr>
            <p:grpSp>
              <p:nvGrpSpPr>
                <p:cNvPr id="51273" name="Group 62"/>
                <p:cNvGrpSpPr>
                  <a:grpSpLocks/>
                </p:cNvGrpSpPr>
                <p:nvPr/>
              </p:nvGrpSpPr>
              <p:grpSpPr bwMode="auto">
                <a:xfrm rot="-5400000">
                  <a:off x="2498339" y="2258365"/>
                  <a:ext cx="839778" cy="1712156"/>
                  <a:chOff x="-29432" y="2446804"/>
                  <a:chExt cx="839778" cy="1712156"/>
                </a:xfrm>
              </p:grpSpPr>
              <p:sp>
                <p:nvSpPr>
                  <p:cNvPr id="76" name="Freeform 2"/>
                  <p:cNvSpPr/>
                  <p:nvPr/>
                </p:nvSpPr>
                <p:spPr bwMode="auto">
                  <a:xfrm rot="18135756">
                    <a:off x="-192943" y="2376096"/>
                    <a:ext cx="1396565" cy="876733"/>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7" name="Oval 3"/>
                  <p:cNvSpPr>
                    <a:spLocks noChangeAspect="1"/>
                  </p:cNvSpPr>
                  <p:nvPr/>
                </p:nvSpPr>
                <p:spPr bwMode="auto">
                  <a:xfrm rot="18135756">
                    <a:off x="381442" y="3577515"/>
                    <a:ext cx="277332" cy="31701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274" name="Group 63"/>
                <p:cNvGrpSpPr>
                  <a:grpSpLocks/>
                </p:cNvGrpSpPr>
                <p:nvPr/>
              </p:nvGrpSpPr>
              <p:grpSpPr bwMode="auto">
                <a:xfrm rot="-4657300">
                  <a:off x="2471378" y="2515447"/>
                  <a:ext cx="839778" cy="1715287"/>
                  <a:chOff x="-33941" y="2446520"/>
                  <a:chExt cx="839778" cy="1715287"/>
                </a:xfrm>
              </p:grpSpPr>
              <p:sp>
                <p:nvSpPr>
                  <p:cNvPr id="74" name="Freeform 6"/>
                  <p:cNvSpPr/>
                  <p:nvPr/>
                </p:nvSpPr>
                <p:spPr bwMode="auto">
                  <a:xfrm rot="18135756">
                    <a:off x="-229667" y="2418456"/>
                    <a:ext cx="1391610" cy="891592"/>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5" name="Oval 74"/>
                  <p:cNvSpPr>
                    <a:spLocks noChangeAspect="1"/>
                  </p:cNvSpPr>
                  <p:nvPr/>
                </p:nvSpPr>
                <p:spPr bwMode="auto">
                  <a:xfrm rot="18135756">
                    <a:off x="361886" y="3667193"/>
                    <a:ext cx="292187" cy="30215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275" name="Group 8"/>
                <p:cNvGrpSpPr>
                  <a:grpSpLocks/>
                </p:cNvGrpSpPr>
                <p:nvPr/>
              </p:nvGrpSpPr>
              <p:grpSpPr bwMode="auto">
                <a:xfrm rot="-4109402">
                  <a:off x="2418245" y="2798458"/>
                  <a:ext cx="839778" cy="1713768"/>
                  <a:chOff x="-34415" y="2445799"/>
                  <a:chExt cx="839778" cy="1713768"/>
                </a:xfrm>
              </p:grpSpPr>
              <p:sp>
                <p:nvSpPr>
                  <p:cNvPr id="72" name="Freeform 71"/>
                  <p:cNvSpPr/>
                  <p:nvPr/>
                </p:nvSpPr>
                <p:spPr bwMode="auto">
                  <a:xfrm rot="18135756">
                    <a:off x="-282816" y="2445010"/>
                    <a:ext cx="1342087" cy="886637"/>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3" name="Oval 72"/>
                  <p:cNvSpPr>
                    <a:spLocks noChangeAspect="1"/>
                  </p:cNvSpPr>
                  <p:nvPr/>
                </p:nvSpPr>
                <p:spPr bwMode="auto">
                  <a:xfrm rot="18135756">
                    <a:off x="278923" y="3643414"/>
                    <a:ext cx="277332" cy="2773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276" name="Group 11"/>
                <p:cNvGrpSpPr>
                  <a:grpSpLocks/>
                </p:cNvGrpSpPr>
                <p:nvPr/>
              </p:nvGrpSpPr>
              <p:grpSpPr bwMode="auto">
                <a:xfrm rot="-6595151">
                  <a:off x="2471664" y="2042859"/>
                  <a:ext cx="839778" cy="1712796"/>
                  <a:chOff x="-33136" y="2446841"/>
                  <a:chExt cx="839778" cy="1712796"/>
                </a:xfrm>
              </p:grpSpPr>
              <p:sp>
                <p:nvSpPr>
                  <p:cNvPr id="70" name="Freeform 69"/>
                  <p:cNvSpPr/>
                  <p:nvPr/>
                </p:nvSpPr>
                <p:spPr bwMode="auto">
                  <a:xfrm rot="18135756">
                    <a:off x="-173234" y="2478826"/>
                    <a:ext cx="1342088" cy="832152"/>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1" name="Oval 70"/>
                  <p:cNvSpPr>
                    <a:spLocks noChangeAspect="1"/>
                  </p:cNvSpPr>
                  <p:nvPr/>
                </p:nvSpPr>
                <p:spPr bwMode="auto">
                  <a:xfrm rot="18135756">
                    <a:off x="386393" y="3663992"/>
                    <a:ext cx="277332" cy="2773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277" name="Group 14"/>
                <p:cNvGrpSpPr>
                  <a:grpSpLocks/>
                </p:cNvGrpSpPr>
                <p:nvPr/>
              </p:nvGrpSpPr>
              <p:grpSpPr bwMode="auto">
                <a:xfrm rot="-7274546">
                  <a:off x="2365141" y="1756504"/>
                  <a:ext cx="839778" cy="1713172"/>
                  <a:chOff x="-30508" y="2445715"/>
                  <a:chExt cx="839778" cy="1713172"/>
                </a:xfrm>
              </p:grpSpPr>
              <p:sp>
                <p:nvSpPr>
                  <p:cNvPr id="68" name="Freeform 67"/>
                  <p:cNvSpPr/>
                  <p:nvPr/>
                </p:nvSpPr>
                <p:spPr bwMode="auto">
                  <a:xfrm rot="18135756">
                    <a:off x="8552" y="2456602"/>
                    <a:ext cx="1342087" cy="936170"/>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9" name="Oval 68"/>
                  <p:cNvSpPr>
                    <a:spLocks noChangeAspect="1"/>
                  </p:cNvSpPr>
                  <p:nvPr/>
                </p:nvSpPr>
                <p:spPr bwMode="auto">
                  <a:xfrm rot="18135756">
                    <a:off x="554419" y="3642635"/>
                    <a:ext cx="277332" cy="35663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grpSp>
          <p:nvGrpSpPr>
            <p:cNvPr id="51239" name="Group 18"/>
            <p:cNvGrpSpPr>
              <a:grpSpLocks/>
            </p:cNvGrpSpPr>
            <p:nvPr/>
          </p:nvGrpSpPr>
          <p:grpSpPr bwMode="auto">
            <a:xfrm rot="-10447994">
              <a:off x="2806163" y="2535021"/>
              <a:ext cx="1846955" cy="1888074"/>
              <a:chOff x="1941604" y="2192667"/>
              <a:chExt cx="1846955" cy="1888074"/>
            </a:xfrm>
          </p:grpSpPr>
          <p:grpSp>
            <p:nvGrpSpPr>
              <p:cNvPr id="51256" name="Group 71"/>
              <p:cNvGrpSpPr>
                <a:grpSpLocks/>
              </p:cNvGrpSpPr>
              <p:nvPr/>
            </p:nvGrpSpPr>
            <p:grpSpPr bwMode="auto">
              <a:xfrm rot="-5400000">
                <a:off x="2512708" y="2264751"/>
                <a:ext cx="839778" cy="1711924"/>
                <a:chOff x="-35702" y="2461289"/>
                <a:chExt cx="839778" cy="1711924"/>
              </a:xfrm>
            </p:grpSpPr>
            <p:sp>
              <p:nvSpPr>
                <p:cNvPr id="59" name="Freeform 2"/>
                <p:cNvSpPr/>
                <p:nvPr/>
              </p:nvSpPr>
              <p:spPr bwMode="auto">
                <a:xfrm rot="18135756">
                  <a:off x="-458230" y="2836957"/>
                  <a:ext cx="1376757" cy="777668"/>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0" name="Oval 3"/>
                <p:cNvSpPr>
                  <a:spLocks noChangeAspect="1"/>
                </p:cNvSpPr>
                <p:nvPr/>
              </p:nvSpPr>
              <p:spPr bwMode="auto">
                <a:xfrm rot="18135756">
                  <a:off x="139895" y="3950583"/>
                  <a:ext cx="282283" cy="26747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257" name="Group 72"/>
              <p:cNvGrpSpPr>
                <a:grpSpLocks/>
              </p:cNvGrpSpPr>
              <p:nvPr/>
            </p:nvGrpSpPr>
            <p:grpSpPr bwMode="auto">
              <a:xfrm rot="-4657300">
                <a:off x="2485014" y="2521379"/>
                <a:ext cx="839778" cy="1711328"/>
                <a:chOff x="-34879" y="2462666"/>
                <a:chExt cx="839778" cy="1711328"/>
              </a:xfrm>
            </p:grpSpPr>
            <p:sp>
              <p:nvSpPr>
                <p:cNvPr id="57" name="Freeform 6"/>
                <p:cNvSpPr/>
                <p:nvPr/>
              </p:nvSpPr>
              <p:spPr bwMode="auto">
                <a:xfrm rot="18135756">
                  <a:off x="-272475" y="2711287"/>
                  <a:ext cx="1317329" cy="861872"/>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 name="Oval 57"/>
                <p:cNvSpPr>
                  <a:spLocks noChangeAspect="1"/>
                </p:cNvSpPr>
                <p:nvPr/>
              </p:nvSpPr>
              <p:spPr bwMode="auto">
                <a:xfrm rot="18135756">
                  <a:off x="325932" y="3921515"/>
                  <a:ext cx="277332" cy="2773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258" name="Group 8"/>
              <p:cNvGrpSpPr>
                <a:grpSpLocks/>
              </p:cNvGrpSpPr>
              <p:nvPr/>
            </p:nvGrpSpPr>
            <p:grpSpPr bwMode="auto">
              <a:xfrm rot="-4109402">
                <a:off x="2428592" y="2804113"/>
                <a:ext cx="839778" cy="1713478"/>
                <a:chOff x="-35747" y="2457591"/>
                <a:chExt cx="839778" cy="1713478"/>
              </a:xfrm>
            </p:grpSpPr>
            <p:sp>
              <p:nvSpPr>
                <p:cNvPr id="55" name="Freeform 54"/>
                <p:cNvSpPr/>
                <p:nvPr/>
              </p:nvSpPr>
              <p:spPr bwMode="auto">
                <a:xfrm rot="18135756">
                  <a:off x="-480122" y="2913641"/>
                  <a:ext cx="1342093" cy="772713"/>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6" name="Oval 55"/>
                <p:cNvSpPr>
                  <a:spLocks noChangeAspect="1"/>
                </p:cNvSpPr>
                <p:nvPr/>
              </p:nvSpPr>
              <p:spPr bwMode="auto">
                <a:xfrm rot="18135756">
                  <a:off x="123561" y="3981994"/>
                  <a:ext cx="277332" cy="257571"/>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259" name="Group 11"/>
              <p:cNvGrpSpPr>
                <a:grpSpLocks/>
              </p:cNvGrpSpPr>
              <p:nvPr/>
            </p:nvGrpSpPr>
            <p:grpSpPr bwMode="auto">
              <a:xfrm rot="-6595151">
                <a:off x="2483044" y="2042862"/>
                <a:ext cx="839778" cy="1713543"/>
                <a:chOff x="-37367" y="2457037"/>
                <a:chExt cx="839778" cy="1713543"/>
              </a:xfrm>
            </p:grpSpPr>
            <p:sp>
              <p:nvSpPr>
                <p:cNvPr id="53" name="Freeform 52"/>
                <p:cNvSpPr/>
                <p:nvPr/>
              </p:nvSpPr>
              <p:spPr bwMode="auto">
                <a:xfrm rot="18135756">
                  <a:off x="-326939" y="2730475"/>
                  <a:ext cx="1337138" cy="797478"/>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 name="Oval 53"/>
                <p:cNvSpPr>
                  <a:spLocks noChangeAspect="1"/>
                </p:cNvSpPr>
                <p:nvPr/>
              </p:nvSpPr>
              <p:spPr bwMode="auto">
                <a:xfrm rot="18135756">
                  <a:off x="273589" y="3893862"/>
                  <a:ext cx="277332" cy="2724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260" name="Group 14"/>
              <p:cNvGrpSpPr>
                <a:grpSpLocks/>
              </p:cNvGrpSpPr>
              <p:nvPr/>
            </p:nvGrpSpPr>
            <p:grpSpPr bwMode="auto">
              <a:xfrm rot="-7274546">
                <a:off x="2379096" y="1755175"/>
                <a:ext cx="839778" cy="1714761"/>
                <a:chOff x="-37290" y="2457129"/>
                <a:chExt cx="839778" cy="1714761"/>
              </a:xfrm>
            </p:grpSpPr>
            <p:sp>
              <p:nvSpPr>
                <p:cNvPr id="51" name="Freeform 50"/>
                <p:cNvSpPr/>
                <p:nvPr/>
              </p:nvSpPr>
              <p:spPr bwMode="auto">
                <a:xfrm rot="18135756">
                  <a:off x="-394916" y="2666605"/>
                  <a:ext cx="1307423" cy="792526"/>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 name="Oval 51"/>
                <p:cNvSpPr>
                  <a:spLocks noChangeAspect="1"/>
                </p:cNvSpPr>
                <p:nvPr/>
              </p:nvSpPr>
              <p:spPr bwMode="auto">
                <a:xfrm rot="18135756">
                  <a:off x="168682" y="3819223"/>
                  <a:ext cx="272381" cy="257571"/>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51240" name="Group 17"/>
            <p:cNvGrpSpPr>
              <a:grpSpLocks/>
            </p:cNvGrpSpPr>
            <p:nvPr/>
          </p:nvGrpSpPr>
          <p:grpSpPr bwMode="auto">
            <a:xfrm rot="-6612489">
              <a:off x="3495822" y="1583345"/>
              <a:ext cx="1846349" cy="1887151"/>
              <a:chOff x="1941706" y="2188811"/>
              <a:chExt cx="1846349" cy="1887151"/>
            </a:xfrm>
          </p:grpSpPr>
          <p:grpSp>
            <p:nvGrpSpPr>
              <p:cNvPr id="51241" name="Group 4"/>
              <p:cNvGrpSpPr>
                <a:grpSpLocks/>
              </p:cNvGrpSpPr>
              <p:nvPr/>
            </p:nvGrpSpPr>
            <p:grpSpPr bwMode="auto">
              <a:xfrm rot="-5400000">
                <a:off x="2510785" y="2257183"/>
                <a:ext cx="839598" cy="1714943"/>
                <a:chOff x="-29554" y="2457767"/>
                <a:chExt cx="839598" cy="1714943"/>
              </a:xfrm>
            </p:grpSpPr>
            <p:sp>
              <p:nvSpPr>
                <p:cNvPr id="44" name="Freeform 2"/>
                <p:cNvSpPr/>
                <p:nvPr/>
              </p:nvSpPr>
              <p:spPr bwMode="auto">
                <a:xfrm rot="18135756">
                  <a:off x="-104462" y="2753534"/>
                  <a:ext cx="1327482" cy="881519"/>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Oval 3"/>
                <p:cNvSpPr>
                  <a:spLocks noChangeAspect="1"/>
                </p:cNvSpPr>
                <p:nvPr/>
              </p:nvSpPr>
              <p:spPr bwMode="auto">
                <a:xfrm rot="18135756">
                  <a:off x="506396" y="3964052"/>
                  <a:ext cx="267478" cy="27237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242" name="Group 5"/>
              <p:cNvGrpSpPr>
                <a:grpSpLocks/>
              </p:cNvGrpSpPr>
              <p:nvPr/>
            </p:nvGrpSpPr>
            <p:grpSpPr bwMode="auto">
              <a:xfrm rot="-4657300">
                <a:off x="2482626" y="2514300"/>
                <a:ext cx="839598" cy="1714190"/>
                <a:chOff x="-29803" y="2457604"/>
                <a:chExt cx="839598" cy="1714190"/>
              </a:xfrm>
            </p:grpSpPr>
            <p:sp>
              <p:nvSpPr>
                <p:cNvPr id="42" name="Freeform 6"/>
                <p:cNvSpPr/>
                <p:nvPr/>
              </p:nvSpPr>
              <p:spPr bwMode="auto">
                <a:xfrm rot="18135756">
                  <a:off x="-145314" y="2753520"/>
                  <a:ext cx="1337388" cy="906282"/>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 name="Oval 7"/>
                <p:cNvSpPr>
                  <a:spLocks noChangeAspect="1"/>
                </p:cNvSpPr>
                <p:nvPr/>
              </p:nvSpPr>
              <p:spPr bwMode="auto">
                <a:xfrm rot="18135756">
                  <a:off x="312371" y="3893127"/>
                  <a:ext cx="277384" cy="297141"/>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243" name="Group 32"/>
              <p:cNvGrpSpPr>
                <a:grpSpLocks/>
              </p:cNvGrpSpPr>
              <p:nvPr/>
            </p:nvGrpSpPr>
            <p:grpSpPr bwMode="auto">
              <a:xfrm rot="-4109402">
                <a:off x="2432156" y="2799502"/>
                <a:ext cx="839598" cy="1713321"/>
                <a:chOff x="-30021" y="2459181"/>
                <a:chExt cx="839598" cy="1713321"/>
              </a:xfrm>
            </p:grpSpPr>
            <p:sp>
              <p:nvSpPr>
                <p:cNvPr id="40" name="Freeform 39"/>
                <p:cNvSpPr/>
                <p:nvPr/>
              </p:nvSpPr>
              <p:spPr bwMode="auto">
                <a:xfrm rot="18135756">
                  <a:off x="-143506" y="2804669"/>
                  <a:ext cx="1342341" cy="866660"/>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 name="Oval 40"/>
                <p:cNvSpPr>
                  <a:spLocks noChangeAspect="1"/>
                </p:cNvSpPr>
                <p:nvPr/>
              </p:nvSpPr>
              <p:spPr bwMode="auto">
                <a:xfrm rot="18135756">
                  <a:off x="389703" y="3894526"/>
                  <a:ext cx="277384" cy="2773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244" name="Group 11"/>
              <p:cNvGrpSpPr>
                <a:grpSpLocks/>
              </p:cNvGrpSpPr>
              <p:nvPr/>
            </p:nvGrpSpPr>
            <p:grpSpPr bwMode="auto">
              <a:xfrm rot="-6595151">
                <a:off x="2482921" y="2039602"/>
                <a:ext cx="839598" cy="1713247"/>
                <a:chOff x="-34000" y="2458146"/>
                <a:chExt cx="839598" cy="1713247"/>
              </a:xfrm>
            </p:grpSpPr>
            <p:sp>
              <p:nvSpPr>
                <p:cNvPr id="38" name="Freeform 37"/>
                <p:cNvSpPr/>
                <p:nvPr/>
              </p:nvSpPr>
              <p:spPr bwMode="auto">
                <a:xfrm rot="18135756">
                  <a:off x="-140429" y="2704764"/>
                  <a:ext cx="1357200" cy="891424"/>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Oval 38"/>
                <p:cNvSpPr>
                  <a:spLocks noChangeAspect="1"/>
                </p:cNvSpPr>
                <p:nvPr/>
              </p:nvSpPr>
              <p:spPr bwMode="auto">
                <a:xfrm rot="18135756">
                  <a:off x="385589" y="3965725"/>
                  <a:ext cx="282339" cy="28723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245" name="Group 14"/>
              <p:cNvGrpSpPr>
                <a:grpSpLocks/>
              </p:cNvGrpSpPr>
              <p:nvPr/>
            </p:nvGrpSpPr>
            <p:grpSpPr bwMode="auto">
              <a:xfrm rot="-7274546">
                <a:off x="2378260" y="1752257"/>
                <a:ext cx="839598" cy="1712705"/>
                <a:chOff x="-33346" y="2459412"/>
                <a:chExt cx="839598" cy="1712705"/>
              </a:xfrm>
            </p:grpSpPr>
            <p:sp>
              <p:nvSpPr>
                <p:cNvPr id="36" name="Freeform 35"/>
                <p:cNvSpPr/>
                <p:nvPr/>
              </p:nvSpPr>
              <p:spPr bwMode="auto">
                <a:xfrm rot="18135756">
                  <a:off x="-276201" y="2746570"/>
                  <a:ext cx="1357201" cy="871614"/>
                </a:xfrm>
                <a:custGeom>
                  <a:avLst/>
                  <a:gdLst>
                    <a:gd name="connsiteX0" fmla="*/ 0 w 1339403"/>
                    <a:gd name="connsiteY0" fmla="*/ 839273 h 839273"/>
                    <a:gd name="connsiteX1" fmla="*/ 103031 w 1339403"/>
                    <a:gd name="connsiteY1" fmla="*/ 568816 h 839273"/>
                    <a:gd name="connsiteX2" fmla="*/ 334851 w 1339403"/>
                    <a:gd name="connsiteY2" fmla="*/ 607453 h 839273"/>
                    <a:gd name="connsiteX3" fmla="*/ 425003 w 1339403"/>
                    <a:gd name="connsiteY3" fmla="*/ 375633 h 839273"/>
                    <a:gd name="connsiteX4" fmla="*/ 695459 w 1339403"/>
                    <a:gd name="connsiteY4" fmla="*/ 440028 h 839273"/>
                    <a:gd name="connsiteX5" fmla="*/ 772732 w 1339403"/>
                    <a:gd name="connsiteY5" fmla="*/ 169571 h 839273"/>
                    <a:gd name="connsiteX6" fmla="*/ 1068946 w 1339403"/>
                    <a:gd name="connsiteY6" fmla="*/ 259723 h 839273"/>
                    <a:gd name="connsiteX7" fmla="*/ 1146220 w 1339403"/>
                    <a:gd name="connsiteY7" fmla="*/ 27904 h 839273"/>
                    <a:gd name="connsiteX8" fmla="*/ 1339403 w 1339403"/>
                    <a:gd name="connsiteY8" fmla="*/ 92298 h 83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403" h="839273">
                      <a:moveTo>
                        <a:pt x="0" y="839273"/>
                      </a:moveTo>
                      <a:cubicBezTo>
                        <a:pt x="23611" y="723363"/>
                        <a:pt x="47223" y="607453"/>
                        <a:pt x="103031" y="568816"/>
                      </a:cubicBezTo>
                      <a:cubicBezTo>
                        <a:pt x="158839" y="530179"/>
                        <a:pt x="281189" y="639650"/>
                        <a:pt x="334851" y="607453"/>
                      </a:cubicBezTo>
                      <a:cubicBezTo>
                        <a:pt x="388513" y="575256"/>
                        <a:pt x="364902" y="403537"/>
                        <a:pt x="425003" y="375633"/>
                      </a:cubicBezTo>
                      <a:cubicBezTo>
                        <a:pt x="485104" y="347729"/>
                        <a:pt x="637504" y="474372"/>
                        <a:pt x="695459" y="440028"/>
                      </a:cubicBezTo>
                      <a:cubicBezTo>
                        <a:pt x="753414" y="405684"/>
                        <a:pt x="710484" y="199622"/>
                        <a:pt x="772732" y="169571"/>
                      </a:cubicBezTo>
                      <a:cubicBezTo>
                        <a:pt x="834980" y="139520"/>
                        <a:pt x="1006698" y="283334"/>
                        <a:pt x="1068946" y="259723"/>
                      </a:cubicBezTo>
                      <a:cubicBezTo>
                        <a:pt x="1131194" y="236112"/>
                        <a:pt x="1101144" y="55808"/>
                        <a:pt x="1146220" y="27904"/>
                      </a:cubicBezTo>
                      <a:cubicBezTo>
                        <a:pt x="1191296" y="0"/>
                        <a:pt x="1311499" y="79419"/>
                        <a:pt x="1339403" y="922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Oval 36"/>
                <p:cNvSpPr>
                  <a:spLocks noChangeAspect="1"/>
                </p:cNvSpPr>
                <p:nvPr/>
              </p:nvSpPr>
              <p:spPr bwMode="auto">
                <a:xfrm rot="18135756">
                  <a:off x="289106" y="3910164"/>
                  <a:ext cx="277384" cy="27733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graphicFrame>
        <p:nvGraphicFramePr>
          <p:cNvPr id="51207" name="Object 2"/>
          <p:cNvGraphicFramePr>
            <a:graphicFrameLocks noChangeAspect="1"/>
          </p:cNvGraphicFramePr>
          <p:nvPr/>
        </p:nvGraphicFramePr>
        <p:xfrm>
          <a:off x="7056438" y="2511425"/>
          <a:ext cx="1308100" cy="695325"/>
        </p:xfrm>
        <a:graphic>
          <a:graphicData uri="http://schemas.openxmlformats.org/presentationml/2006/ole">
            <mc:AlternateContent xmlns:mc="http://schemas.openxmlformats.org/markup-compatibility/2006">
              <mc:Choice xmlns:v="urn:schemas-microsoft-com:vml" Requires="v">
                <p:oleObj spid="_x0000_s51354" name="Equation" r:id="rId5" imgW="762045" imgH="390420" progId="Equation.3">
                  <p:embed/>
                </p:oleObj>
              </mc:Choice>
              <mc:Fallback>
                <p:oleObj name="Equation" r:id="rId5" imgW="762045" imgH="39042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6438" y="2511425"/>
                        <a:ext cx="1308100" cy="6953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208" name="Group 145"/>
          <p:cNvGrpSpPr>
            <a:grpSpLocks/>
          </p:cNvGrpSpPr>
          <p:nvPr/>
        </p:nvGrpSpPr>
        <p:grpSpPr bwMode="auto">
          <a:xfrm>
            <a:off x="5186363" y="1582738"/>
            <a:ext cx="1189037" cy="636587"/>
            <a:chOff x="4956735" y="1234475"/>
            <a:chExt cx="1188720" cy="636340"/>
          </a:xfrm>
        </p:grpSpPr>
        <p:sp>
          <p:nvSpPr>
            <p:cNvPr id="51214" name="TextBox 52"/>
            <p:cNvSpPr txBox="1">
              <a:spLocks noChangeArrowheads="1"/>
            </p:cNvSpPr>
            <p:nvPr/>
          </p:nvSpPr>
          <p:spPr bwMode="auto">
            <a:xfrm>
              <a:off x="4968895" y="1234475"/>
              <a:ext cx="546953" cy="61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cs typeface="Arial" panose="020B0604020202020204" pitchFamily="34" charset="0"/>
                </a:rPr>
                <a:t>Cl</a:t>
              </a:r>
            </a:p>
          </p:txBody>
        </p:sp>
        <p:grpSp>
          <p:nvGrpSpPr>
            <p:cNvPr id="51215" name="Group 53"/>
            <p:cNvGrpSpPr>
              <a:grpSpLocks/>
            </p:cNvGrpSpPr>
            <p:nvPr/>
          </p:nvGrpSpPr>
          <p:grpSpPr bwMode="auto">
            <a:xfrm>
              <a:off x="5529087" y="1461446"/>
              <a:ext cx="50797" cy="203889"/>
              <a:chOff x="2272923" y="4867331"/>
              <a:chExt cx="91440" cy="366679"/>
            </a:xfrm>
          </p:grpSpPr>
          <p:sp>
            <p:nvSpPr>
              <p:cNvPr id="144" name="Oval 54"/>
              <p:cNvSpPr>
                <a:spLocks noChangeAspect="1"/>
              </p:cNvSpPr>
              <p:nvPr/>
            </p:nvSpPr>
            <p:spPr bwMode="auto">
              <a:xfrm>
                <a:off x="2273970" y="4867247"/>
                <a:ext cx="91420" cy="91325"/>
              </a:xfrm>
              <a:prstGeom prst="ellipse">
                <a:avLst/>
              </a:prstGeom>
              <a:solidFill>
                <a:schemeClr val="tx1"/>
              </a:solidFill>
              <a:ln w="9525" algn="ctr">
                <a:noFill/>
                <a:round/>
                <a:headEnd/>
                <a:tailEnd/>
              </a:ln>
            </p:spPr>
            <p:txBody>
              <a:bodyPr wrap="none" anchor="ctr">
                <a:normAutofit fontScale="25000" lnSpcReduction="20000"/>
              </a:bodyPr>
              <a:lstStyle/>
              <a:p>
                <a:pPr>
                  <a:defRPr/>
                </a:pPr>
                <a:endParaRPr lang="en-US">
                  <a:latin typeface="Arial" charset="0"/>
                  <a:cs typeface="Arial" charset="0"/>
                </a:endParaRPr>
              </a:p>
            </p:txBody>
          </p:sp>
          <p:sp>
            <p:nvSpPr>
              <p:cNvPr id="145" name="Oval 55"/>
              <p:cNvSpPr>
                <a:spLocks noChangeAspect="1"/>
              </p:cNvSpPr>
              <p:nvPr/>
            </p:nvSpPr>
            <p:spPr bwMode="auto">
              <a:xfrm>
                <a:off x="2273970" y="5144075"/>
                <a:ext cx="91420" cy="91325"/>
              </a:xfrm>
              <a:prstGeom prst="ellipse">
                <a:avLst/>
              </a:prstGeom>
              <a:solidFill>
                <a:schemeClr val="tx1"/>
              </a:solidFill>
              <a:ln w="9525" algn="ctr">
                <a:noFill/>
                <a:round/>
                <a:headEnd/>
                <a:tailEnd/>
              </a:ln>
            </p:spPr>
            <p:txBody>
              <a:bodyPr wrap="none" anchor="ctr">
                <a:normAutofit fontScale="25000" lnSpcReduction="20000"/>
              </a:bodyPr>
              <a:lstStyle/>
              <a:p>
                <a:pPr>
                  <a:defRPr/>
                </a:pPr>
                <a:endParaRPr lang="en-US">
                  <a:latin typeface="Arial" charset="0"/>
                  <a:cs typeface="Arial" charset="0"/>
                </a:endParaRPr>
              </a:p>
            </p:txBody>
          </p:sp>
        </p:grpSp>
        <p:grpSp>
          <p:nvGrpSpPr>
            <p:cNvPr id="51216" name="Group 56"/>
            <p:cNvGrpSpPr>
              <a:grpSpLocks/>
            </p:cNvGrpSpPr>
            <p:nvPr/>
          </p:nvGrpSpPr>
          <p:grpSpPr bwMode="auto">
            <a:xfrm>
              <a:off x="4956735" y="1461446"/>
              <a:ext cx="50797" cy="203889"/>
              <a:chOff x="2272923" y="4867331"/>
              <a:chExt cx="91440" cy="366679"/>
            </a:xfrm>
          </p:grpSpPr>
          <p:sp>
            <p:nvSpPr>
              <p:cNvPr id="142" name="Oval 57"/>
              <p:cNvSpPr>
                <a:spLocks noChangeAspect="1"/>
              </p:cNvSpPr>
              <p:nvPr/>
            </p:nvSpPr>
            <p:spPr bwMode="auto">
              <a:xfrm>
                <a:off x="2272923" y="4867247"/>
                <a:ext cx="91420" cy="91325"/>
              </a:xfrm>
              <a:prstGeom prst="ellipse">
                <a:avLst/>
              </a:prstGeom>
              <a:solidFill>
                <a:schemeClr val="tx1"/>
              </a:solidFill>
              <a:ln w="9525" algn="ctr">
                <a:noFill/>
                <a:round/>
                <a:headEnd/>
                <a:tailEnd/>
              </a:ln>
            </p:spPr>
            <p:txBody>
              <a:bodyPr wrap="none" anchor="ctr">
                <a:normAutofit fontScale="25000" lnSpcReduction="20000"/>
              </a:bodyPr>
              <a:lstStyle/>
              <a:p>
                <a:pPr>
                  <a:defRPr/>
                </a:pPr>
                <a:endParaRPr lang="en-US">
                  <a:latin typeface="Arial" charset="0"/>
                  <a:cs typeface="Arial" charset="0"/>
                </a:endParaRPr>
              </a:p>
            </p:txBody>
          </p:sp>
          <p:sp>
            <p:nvSpPr>
              <p:cNvPr id="143" name="Oval 58"/>
              <p:cNvSpPr>
                <a:spLocks noChangeAspect="1"/>
              </p:cNvSpPr>
              <p:nvPr/>
            </p:nvSpPr>
            <p:spPr bwMode="auto">
              <a:xfrm>
                <a:off x="2272923" y="5144075"/>
                <a:ext cx="91420" cy="91325"/>
              </a:xfrm>
              <a:prstGeom prst="ellipse">
                <a:avLst/>
              </a:prstGeom>
              <a:solidFill>
                <a:schemeClr val="tx1"/>
              </a:solidFill>
              <a:ln w="9525" algn="ctr">
                <a:noFill/>
                <a:round/>
                <a:headEnd/>
                <a:tailEnd/>
              </a:ln>
            </p:spPr>
            <p:txBody>
              <a:bodyPr wrap="none" anchor="ctr">
                <a:normAutofit fontScale="25000" lnSpcReduction="20000"/>
              </a:bodyPr>
              <a:lstStyle/>
              <a:p>
                <a:pPr>
                  <a:defRPr/>
                </a:pPr>
                <a:endParaRPr lang="en-US">
                  <a:latin typeface="Arial" charset="0"/>
                  <a:cs typeface="Arial" charset="0"/>
                </a:endParaRPr>
              </a:p>
            </p:txBody>
          </p:sp>
        </p:grpSp>
        <p:grpSp>
          <p:nvGrpSpPr>
            <p:cNvPr id="51217" name="Group 59"/>
            <p:cNvGrpSpPr>
              <a:grpSpLocks/>
            </p:cNvGrpSpPr>
            <p:nvPr/>
          </p:nvGrpSpPr>
          <p:grpSpPr bwMode="auto">
            <a:xfrm rot="-5400000">
              <a:off x="5218896" y="1178089"/>
              <a:ext cx="50844" cy="203700"/>
              <a:chOff x="2272923" y="4867331"/>
              <a:chExt cx="91440" cy="366679"/>
            </a:xfrm>
          </p:grpSpPr>
          <p:sp>
            <p:nvSpPr>
              <p:cNvPr id="140" name="Oval 60"/>
              <p:cNvSpPr>
                <a:spLocks noChangeAspect="1"/>
              </p:cNvSpPr>
              <p:nvPr/>
            </p:nvSpPr>
            <p:spPr bwMode="auto">
              <a:xfrm>
                <a:off x="2271981" y="4867248"/>
                <a:ext cx="91325" cy="91421"/>
              </a:xfrm>
              <a:prstGeom prst="ellipse">
                <a:avLst/>
              </a:prstGeom>
              <a:solidFill>
                <a:schemeClr val="tx1"/>
              </a:solidFill>
              <a:ln w="9525" algn="ctr">
                <a:noFill/>
                <a:round/>
                <a:headEnd/>
                <a:tailEnd/>
              </a:ln>
            </p:spPr>
            <p:txBody>
              <a:bodyPr wrap="none" anchor="ctr">
                <a:normAutofit fontScale="25000" lnSpcReduction="20000"/>
              </a:bodyPr>
              <a:lstStyle/>
              <a:p>
                <a:pPr>
                  <a:defRPr/>
                </a:pPr>
                <a:endParaRPr lang="en-US">
                  <a:latin typeface="Arial" charset="0"/>
                  <a:cs typeface="Arial" charset="0"/>
                </a:endParaRPr>
              </a:p>
            </p:txBody>
          </p:sp>
          <p:sp>
            <p:nvSpPr>
              <p:cNvPr id="141" name="Oval 61"/>
              <p:cNvSpPr>
                <a:spLocks noChangeAspect="1"/>
              </p:cNvSpPr>
              <p:nvPr/>
            </p:nvSpPr>
            <p:spPr bwMode="auto">
              <a:xfrm>
                <a:off x="2271981" y="5141510"/>
                <a:ext cx="91325" cy="91421"/>
              </a:xfrm>
              <a:prstGeom prst="ellipse">
                <a:avLst/>
              </a:prstGeom>
              <a:solidFill>
                <a:schemeClr val="tx1"/>
              </a:solidFill>
              <a:ln w="9525" algn="ctr">
                <a:noFill/>
                <a:round/>
                <a:headEnd/>
                <a:tailEnd/>
              </a:ln>
            </p:spPr>
            <p:txBody>
              <a:bodyPr wrap="none" anchor="ctr">
                <a:normAutofit fontScale="25000" lnSpcReduction="20000"/>
              </a:bodyPr>
              <a:lstStyle/>
              <a:p>
                <a:pPr>
                  <a:defRPr/>
                </a:pPr>
                <a:endParaRPr lang="en-US">
                  <a:latin typeface="Arial" charset="0"/>
                  <a:cs typeface="Arial" charset="0"/>
                </a:endParaRPr>
              </a:p>
            </p:txBody>
          </p:sp>
        </p:grpSp>
        <p:grpSp>
          <p:nvGrpSpPr>
            <p:cNvPr id="51218" name="Group 62"/>
            <p:cNvGrpSpPr>
              <a:grpSpLocks/>
            </p:cNvGrpSpPr>
            <p:nvPr/>
          </p:nvGrpSpPr>
          <p:grpSpPr bwMode="auto">
            <a:xfrm rot="-5400000">
              <a:off x="5217926" y="1743543"/>
              <a:ext cx="50844" cy="203700"/>
              <a:chOff x="2272923" y="4867331"/>
              <a:chExt cx="91440" cy="366679"/>
            </a:xfrm>
          </p:grpSpPr>
          <p:sp>
            <p:nvSpPr>
              <p:cNvPr id="138" name="Oval 63"/>
              <p:cNvSpPr>
                <a:spLocks noChangeAspect="1"/>
              </p:cNvSpPr>
              <p:nvPr/>
            </p:nvSpPr>
            <p:spPr bwMode="auto">
              <a:xfrm>
                <a:off x="2272923" y="4866138"/>
                <a:ext cx="91325" cy="91421"/>
              </a:xfrm>
              <a:prstGeom prst="ellipse">
                <a:avLst/>
              </a:prstGeom>
              <a:solidFill>
                <a:schemeClr val="tx1"/>
              </a:solidFill>
              <a:ln w="9525" algn="ctr">
                <a:noFill/>
                <a:round/>
                <a:headEnd/>
                <a:tailEnd/>
              </a:ln>
            </p:spPr>
            <p:txBody>
              <a:bodyPr wrap="none" anchor="ctr">
                <a:normAutofit fontScale="25000" lnSpcReduction="20000"/>
              </a:bodyPr>
              <a:lstStyle/>
              <a:p>
                <a:pPr>
                  <a:defRPr/>
                </a:pPr>
                <a:endParaRPr lang="en-US">
                  <a:latin typeface="Arial" charset="0"/>
                  <a:cs typeface="Arial" charset="0"/>
                </a:endParaRPr>
              </a:p>
            </p:txBody>
          </p:sp>
          <p:sp>
            <p:nvSpPr>
              <p:cNvPr id="139" name="Oval 64"/>
              <p:cNvSpPr>
                <a:spLocks noChangeAspect="1"/>
              </p:cNvSpPr>
              <p:nvPr/>
            </p:nvSpPr>
            <p:spPr bwMode="auto">
              <a:xfrm>
                <a:off x="2272923" y="5143255"/>
                <a:ext cx="91325" cy="91421"/>
              </a:xfrm>
              <a:prstGeom prst="ellipse">
                <a:avLst/>
              </a:prstGeom>
              <a:solidFill>
                <a:schemeClr val="tx1"/>
              </a:solidFill>
              <a:ln w="9525" algn="ctr">
                <a:noFill/>
                <a:round/>
                <a:headEnd/>
                <a:tailEnd/>
              </a:ln>
            </p:spPr>
            <p:txBody>
              <a:bodyPr wrap="none" anchor="ctr">
                <a:normAutofit fontScale="25000" lnSpcReduction="20000"/>
              </a:bodyPr>
              <a:lstStyle/>
              <a:p>
                <a:pPr>
                  <a:defRPr/>
                </a:pPr>
                <a:endParaRPr lang="en-US">
                  <a:latin typeface="Arial" charset="0"/>
                  <a:cs typeface="Arial" charset="0"/>
                </a:endParaRPr>
              </a:p>
            </p:txBody>
          </p:sp>
        </p:grpSp>
        <p:sp>
          <p:nvSpPr>
            <p:cNvPr id="51219" name="TextBox 65"/>
            <p:cNvSpPr txBox="1">
              <a:spLocks noChangeArrowheads="1"/>
            </p:cNvSpPr>
            <p:nvPr/>
          </p:nvSpPr>
          <p:spPr bwMode="auto">
            <a:xfrm>
              <a:off x="5534466" y="1234682"/>
              <a:ext cx="546953" cy="61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cs typeface="Arial" panose="020B0604020202020204" pitchFamily="34" charset="0"/>
                </a:rPr>
                <a:t>Cl</a:t>
              </a:r>
            </a:p>
          </p:txBody>
        </p:sp>
        <p:grpSp>
          <p:nvGrpSpPr>
            <p:cNvPr id="51220" name="Group 66"/>
            <p:cNvGrpSpPr>
              <a:grpSpLocks/>
            </p:cNvGrpSpPr>
            <p:nvPr/>
          </p:nvGrpSpPr>
          <p:grpSpPr bwMode="auto">
            <a:xfrm>
              <a:off x="6094658" y="1461654"/>
              <a:ext cx="50797" cy="203889"/>
              <a:chOff x="2272923" y="4867331"/>
              <a:chExt cx="91440" cy="366679"/>
            </a:xfrm>
          </p:grpSpPr>
          <p:sp>
            <p:nvSpPr>
              <p:cNvPr id="136" name="Oval 67"/>
              <p:cNvSpPr>
                <a:spLocks noChangeAspect="1"/>
              </p:cNvSpPr>
              <p:nvPr/>
            </p:nvSpPr>
            <p:spPr bwMode="auto">
              <a:xfrm>
                <a:off x="2272943" y="4866873"/>
                <a:ext cx="91420" cy="91325"/>
              </a:xfrm>
              <a:prstGeom prst="ellipse">
                <a:avLst/>
              </a:prstGeom>
              <a:solidFill>
                <a:schemeClr val="tx1"/>
              </a:solidFill>
              <a:ln w="9525" algn="ctr">
                <a:noFill/>
                <a:round/>
                <a:headEnd/>
                <a:tailEnd/>
              </a:ln>
            </p:spPr>
            <p:txBody>
              <a:bodyPr wrap="none" anchor="ctr">
                <a:normAutofit fontScale="25000" lnSpcReduction="20000"/>
              </a:bodyPr>
              <a:lstStyle/>
              <a:p>
                <a:pPr>
                  <a:defRPr/>
                </a:pPr>
                <a:endParaRPr lang="en-US">
                  <a:latin typeface="Arial" charset="0"/>
                  <a:cs typeface="Arial" charset="0"/>
                </a:endParaRPr>
              </a:p>
            </p:txBody>
          </p:sp>
          <p:sp>
            <p:nvSpPr>
              <p:cNvPr id="137" name="Oval 68"/>
              <p:cNvSpPr>
                <a:spLocks noChangeAspect="1"/>
              </p:cNvSpPr>
              <p:nvPr/>
            </p:nvSpPr>
            <p:spPr bwMode="auto">
              <a:xfrm>
                <a:off x="2272943" y="5143701"/>
                <a:ext cx="91420" cy="91325"/>
              </a:xfrm>
              <a:prstGeom prst="ellipse">
                <a:avLst/>
              </a:prstGeom>
              <a:solidFill>
                <a:schemeClr val="tx1"/>
              </a:solidFill>
              <a:ln w="9525" algn="ctr">
                <a:noFill/>
                <a:round/>
                <a:headEnd/>
                <a:tailEnd/>
              </a:ln>
            </p:spPr>
            <p:txBody>
              <a:bodyPr wrap="none" anchor="ctr">
                <a:normAutofit fontScale="25000" lnSpcReduction="20000"/>
              </a:bodyPr>
              <a:lstStyle/>
              <a:p>
                <a:pPr>
                  <a:defRPr/>
                </a:pPr>
                <a:endParaRPr lang="en-US">
                  <a:latin typeface="Arial" charset="0"/>
                  <a:cs typeface="Arial" charset="0"/>
                </a:endParaRPr>
              </a:p>
            </p:txBody>
          </p:sp>
        </p:grpSp>
        <p:grpSp>
          <p:nvGrpSpPr>
            <p:cNvPr id="51221" name="Group 69"/>
            <p:cNvGrpSpPr>
              <a:grpSpLocks/>
            </p:cNvGrpSpPr>
            <p:nvPr/>
          </p:nvGrpSpPr>
          <p:grpSpPr bwMode="auto">
            <a:xfrm rot="-5400000">
              <a:off x="5784466" y="1178296"/>
              <a:ext cx="50844" cy="203700"/>
              <a:chOff x="2272923" y="4867331"/>
              <a:chExt cx="91440" cy="366679"/>
            </a:xfrm>
          </p:grpSpPr>
          <p:sp>
            <p:nvSpPr>
              <p:cNvPr id="134" name="Oval 70"/>
              <p:cNvSpPr>
                <a:spLocks noChangeAspect="1"/>
              </p:cNvSpPr>
              <p:nvPr/>
            </p:nvSpPr>
            <p:spPr bwMode="auto">
              <a:xfrm>
                <a:off x="2272355" y="4866221"/>
                <a:ext cx="91325" cy="91421"/>
              </a:xfrm>
              <a:prstGeom prst="ellipse">
                <a:avLst/>
              </a:prstGeom>
              <a:solidFill>
                <a:schemeClr val="tx1"/>
              </a:solidFill>
              <a:ln w="9525" algn="ctr">
                <a:noFill/>
                <a:round/>
                <a:headEnd/>
                <a:tailEnd/>
              </a:ln>
            </p:spPr>
            <p:txBody>
              <a:bodyPr wrap="none" anchor="ctr">
                <a:normAutofit fontScale="25000" lnSpcReduction="20000"/>
              </a:bodyPr>
              <a:lstStyle/>
              <a:p>
                <a:pPr>
                  <a:defRPr/>
                </a:pPr>
                <a:endParaRPr lang="en-US">
                  <a:latin typeface="Arial" charset="0"/>
                  <a:cs typeface="Arial" charset="0"/>
                </a:endParaRPr>
              </a:p>
            </p:txBody>
          </p:sp>
          <p:sp>
            <p:nvSpPr>
              <p:cNvPr id="135" name="Oval 71"/>
              <p:cNvSpPr>
                <a:spLocks noChangeAspect="1"/>
              </p:cNvSpPr>
              <p:nvPr/>
            </p:nvSpPr>
            <p:spPr bwMode="auto">
              <a:xfrm>
                <a:off x="2272355" y="5143340"/>
                <a:ext cx="91325" cy="91421"/>
              </a:xfrm>
              <a:prstGeom prst="ellipse">
                <a:avLst/>
              </a:prstGeom>
              <a:solidFill>
                <a:schemeClr val="tx1"/>
              </a:solidFill>
              <a:ln w="9525" algn="ctr">
                <a:noFill/>
                <a:round/>
                <a:headEnd/>
                <a:tailEnd/>
              </a:ln>
            </p:spPr>
            <p:txBody>
              <a:bodyPr wrap="none" anchor="ctr">
                <a:normAutofit fontScale="25000" lnSpcReduction="20000"/>
              </a:bodyPr>
              <a:lstStyle/>
              <a:p>
                <a:pPr>
                  <a:defRPr/>
                </a:pPr>
                <a:endParaRPr lang="en-US">
                  <a:latin typeface="Arial" charset="0"/>
                  <a:cs typeface="Arial" charset="0"/>
                </a:endParaRPr>
              </a:p>
            </p:txBody>
          </p:sp>
        </p:grpSp>
        <p:grpSp>
          <p:nvGrpSpPr>
            <p:cNvPr id="51222" name="Group 72"/>
            <p:cNvGrpSpPr>
              <a:grpSpLocks/>
            </p:cNvGrpSpPr>
            <p:nvPr/>
          </p:nvGrpSpPr>
          <p:grpSpPr bwMode="auto">
            <a:xfrm rot="-5400000">
              <a:off x="5783496" y="1743543"/>
              <a:ext cx="50844" cy="203700"/>
              <a:chOff x="2272923" y="4867331"/>
              <a:chExt cx="91440" cy="366679"/>
            </a:xfrm>
          </p:grpSpPr>
          <p:sp>
            <p:nvSpPr>
              <p:cNvPr id="132" name="Oval 73"/>
              <p:cNvSpPr>
                <a:spLocks noChangeAspect="1"/>
              </p:cNvSpPr>
              <p:nvPr/>
            </p:nvSpPr>
            <p:spPr bwMode="auto">
              <a:xfrm>
                <a:off x="2272923" y="4867968"/>
                <a:ext cx="91325" cy="91421"/>
              </a:xfrm>
              <a:prstGeom prst="ellipse">
                <a:avLst/>
              </a:prstGeom>
              <a:solidFill>
                <a:schemeClr val="tx1"/>
              </a:solidFill>
              <a:ln w="9525" algn="ctr">
                <a:noFill/>
                <a:round/>
                <a:headEnd/>
                <a:tailEnd/>
              </a:ln>
            </p:spPr>
            <p:txBody>
              <a:bodyPr wrap="none" anchor="ctr">
                <a:normAutofit fontScale="25000" lnSpcReduction="20000"/>
              </a:bodyPr>
              <a:lstStyle/>
              <a:p>
                <a:pPr>
                  <a:defRPr/>
                </a:pPr>
                <a:endParaRPr lang="en-US">
                  <a:latin typeface="Arial" charset="0"/>
                  <a:cs typeface="Arial" charset="0"/>
                </a:endParaRPr>
              </a:p>
            </p:txBody>
          </p:sp>
          <p:sp>
            <p:nvSpPr>
              <p:cNvPr id="133" name="Oval 74"/>
              <p:cNvSpPr>
                <a:spLocks noChangeAspect="1"/>
              </p:cNvSpPr>
              <p:nvPr/>
            </p:nvSpPr>
            <p:spPr bwMode="auto">
              <a:xfrm>
                <a:off x="2272923" y="5142230"/>
                <a:ext cx="91325" cy="91421"/>
              </a:xfrm>
              <a:prstGeom prst="ellipse">
                <a:avLst/>
              </a:prstGeom>
              <a:solidFill>
                <a:schemeClr val="tx1"/>
              </a:solidFill>
              <a:ln w="9525" algn="ctr">
                <a:noFill/>
                <a:round/>
                <a:headEnd/>
                <a:tailEnd/>
              </a:ln>
            </p:spPr>
            <p:txBody>
              <a:bodyPr wrap="none" anchor="ctr">
                <a:normAutofit fontScale="25000" lnSpcReduction="20000"/>
              </a:bodyPr>
              <a:lstStyle/>
              <a:p>
                <a:pPr>
                  <a:defRPr/>
                </a:pPr>
                <a:endParaRPr lang="en-US">
                  <a:latin typeface="Arial" charset="0"/>
                  <a:cs typeface="Arial" charset="0"/>
                </a:endParaRPr>
              </a:p>
            </p:txBody>
          </p:sp>
        </p:grpSp>
      </p:grpSp>
      <p:grpSp>
        <p:nvGrpSpPr>
          <p:cNvPr id="51209" name="Group 148"/>
          <p:cNvGrpSpPr>
            <a:grpSpLocks/>
          </p:cNvGrpSpPr>
          <p:nvPr/>
        </p:nvGrpSpPr>
        <p:grpSpPr bwMode="auto">
          <a:xfrm>
            <a:off x="5080000" y="2684463"/>
            <a:ext cx="1401763" cy="347662"/>
            <a:chOff x="4353063" y="2678809"/>
            <a:chExt cx="1401392" cy="347472"/>
          </a:xfrm>
        </p:grpSpPr>
        <p:sp>
          <p:nvSpPr>
            <p:cNvPr id="120" name="Oval 119"/>
            <p:cNvSpPr>
              <a:spLocks noChangeAspect="1"/>
            </p:cNvSpPr>
            <p:nvPr/>
          </p:nvSpPr>
          <p:spPr>
            <a:xfrm>
              <a:off x="4353063" y="2678809"/>
              <a:ext cx="347571" cy="347472"/>
            </a:xfrm>
            <a:prstGeom prst="ellipse">
              <a:avLst/>
            </a:prstGeom>
            <a:solidFill>
              <a:srgbClr val="FF0000"/>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b="1" dirty="0">
                  <a:solidFill>
                    <a:schemeClr val="bg1"/>
                  </a:solidFill>
                </a:rPr>
                <a:t>-</a:t>
              </a:r>
            </a:p>
          </p:txBody>
        </p:sp>
        <p:sp>
          <p:nvSpPr>
            <p:cNvPr id="121" name="Oval 120"/>
            <p:cNvSpPr>
              <a:spLocks noChangeAspect="1"/>
            </p:cNvSpPr>
            <p:nvPr/>
          </p:nvSpPr>
          <p:spPr>
            <a:xfrm>
              <a:off x="5406884" y="2678809"/>
              <a:ext cx="347571" cy="347472"/>
            </a:xfrm>
            <a:prstGeom prst="ellipse">
              <a:avLst/>
            </a:prstGeom>
            <a:solidFill>
              <a:srgbClr val="0000FF"/>
            </a:solidFill>
            <a:ln w="25400">
              <a:no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en-US" b="1" dirty="0">
                  <a:solidFill>
                    <a:schemeClr val="bg1"/>
                  </a:solidFill>
                </a:rPr>
                <a:t>+</a:t>
              </a:r>
            </a:p>
          </p:txBody>
        </p:sp>
        <p:cxnSp>
          <p:nvCxnSpPr>
            <p:cNvPr id="148" name="Straight Connector 147"/>
            <p:cNvCxnSpPr>
              <a:stCxn id="120" idx="6"/>
            </p:cNvCxnSpPr>
            <p:nvPr/>
          </p:nvCxnSpPr>
          <p:spPr>
            <a:xfrm flipV="1">
              <a:off x="4700634" y="2846992"/>
              <a:ext cx="669748" cy="6347"/>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aphicFrame>
        <p:nvGraphicFramePr>
          <p:cNvPr id="51210" name="Object 3"/>
          <p:cNvGraphicFramePr>
            <a:graphicFrameLocks noChangeAspect="1"/>
          </p:cNvGraphicFramePr>
          <p:nvPr/>
        </p:nvGraphicFramePr>
        <p:xfrm>
          <a:off x="7299325" y="4600575"/>
          <a:ext cx="822325" cy="652463"/>
        </p:xfrm>
        <a:graphic>
          <a:graphicData uri="http://schemas.openxmlformats.org/presentationml/2006/ole">
            <mc:AlternateContent xmlns:mc="http://schemas.openxmlformats.org/markup-compatibility/2006">
              <mc:Choice xmlns:v="urn:schemas-microsoft-com:vml" Requires="v">
                <p:oleObj spid="_x0000_s51355" name="Equation" r:id="rId7" imgW="466790" imgH="362070" progId="Equation.3">
                  <p:embed/>
                </p:oleObj>
              </mc:Choice>
              <mc:Fallback>
                <p:oleObj name="Equation" r:id="rId7" imgW="466790" imgH="36207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99325" y="4600575"/>
                        <a:ext cx="822325" cy="6524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Competition Between Forces</a:t>
            </a:r>
          </a:p>
        </p:txBody>
      </p:sp>
      <p:graphicFrame>
        <p:nvGraphicFramePr>
          <p:cNvPr id="5" name="Content Placeholder 4"/>
          <p:cNvGraphicFramePr>
            <a:graphicFrameLocks noGrp="1"/>
          </p:cNvGraphicFramePr>
          <p:nvPr>
            <p:ph idx="1"/>
          </p:nvPr>
        </p:nvGraphicFramePr>
        <p:xfrm>
          <a:off x="595313" y="2476500"/>
          <a:ext cx="7966074" cy="2803524"/>
        </p:xfrm>
        <a:graphic>
          <a:graphicData uri="http://schemas.openxmlformats.org/drawingml/2006/table">
            <a:tbl>
              <a:tblPr firstRow="1" bandRow="1">
                <a:tableStyleId>{616DA210-FB5B-4158-B5E0-FEB733F419BA}</a:tableStyleId>
              </a:tblPr>
              <a:tblGrid>
                <a:gridCol w="2655358"/>
                <a:gridCol w="2655358"/>
                <a:gridCol w="2655358"/>
              </a:tblGrid>
              <a:tr h="579095">
                <a:tc>
                  <a:txBody>
                    <a:bodyPr/>
                    <a:lstStyle/>
                    <a:p>
                      <a:r>
                        <a:rPr lang="en-US" sz="1600" b="1" u="none" dirty="0" smtClean="0"/>
                        <a:t>Long-Range</a:t>
                      </a:r>
                      <a:r>
                        <a:rPr lang="en-US" sz="1600" b="1" u="none" baseline="0" dirty="0" smtClean="0"/>
                        <a:t> </a:t>
                      </a:r>
                    </a:p>
                    <a:p>
                      <a:r>
                        <a:rPr lang="en-US" sz="1600" b="1" u="none" baseline="0" dirty="0" smtClean="0"/>
                        <a:t>Repulsion</a:t>
                      </a:r>
                      <a:endParaRPr lang="en-US" sz="1600" b="1" u="none"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r>
                        <a:rPr lang="en-US" sz="1600" b="1" u="none" dirty="0" smtClean="0"/>
                        <a:t>Short-Range </a:t>
                      </a:r>
                    </a:p>
                    <a:p>
                      <a:r>
                        <a:rPr lang="en-US" sz="1600" b="1" u="none" dirty="0" smtClean="0"/>
                        <a:t>Attraction</a:t>
                      </a:r>
                      <a:endParaRPr lang="en-US" sz="1600" b="1" u="none"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r>
                        <a:rPr lang="en-US" sz="1600" b="1" u="none" dirty="0" smtClean="0"/>
                        <a:t>Example</a:t>
                      </a:r>
                      <a:r>
                        <a:rPr lang="en-US" sz="1600" b="1" u="none" baseline="0" dirty="0" smtClean="0"/>
                        <a:t> of Self-</a:t>
                      </a:r>
                    </a:p>
                    <a:p>
                      <a:r>
                        <a:rPr lang="en-US" sz="1600" b="1" u="none" baseline="0" dirty="0" smtClean="0"/>
                        <a:t>Organized System</a:t>
                      </a:r>
                      <a:endParaRPr lang="en-US" sz="1600" b="1" u="none"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r>
              <a:tr h="370738">
                <a:tc>
                  <a:txBody>
                    <a:bodyPr/>
                    <a:lstStyle/>
                    <a:p>
                      <a:r>
                        <a:rPr lang="en-US" sz="1600" dirty="0" smtClean="0"/>
                        <a:t>Hydrophobic/Hydrophilic</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dirty="0" smtClean="0"/>
                        <a:t>Covalent Bonding</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dirty="0" smtClean="0"/>
                        <a:t>Micelles,</a:t>
                      </a:r>
                      <a:r>
                        <a:rPr lang="en-US" sz="1600" baseline="0" dirty="0" smtClean="0"/>
                        <a:t> </a:t>
                      </a:r>
                      <a:r>
                        <a:rPr lang="en-US" sz="1600" baseline="0" dirty="0" err="1" smtClean="0"/>
                        <a:t>Lyotropic</a:t>
                      </a:r>
                      <a:r>
                        <a:rPr lang="en-US" sz="1600" baseline="0" dirty="0" smtClean="0"/>
                        <a:t> LC</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738">
                <a:tc>
                  <a:txBody>
                    <a:bodyPr/>
                    <a:lstStyle/>
                    <a:p>
                      <a:r>
                        <a:rPr lang="en-US" sz="1600" dirty="0" smtClean="0"/>
                        <a:t>Incompatibility/Insolubility</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Covalent Bonding</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dirty="0" smtClean="0"/>
                        <a:t>Block Copolymers</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738">
                <a:tc>
                  <a:txBody>
                    <a:bodyPr/>
                    <a:lstStyle/>
                    <a:p>
                      <a:r>
                        <a:rPr lang="en-US" sz="1600" dirty="0" smtClean="0"/>
                        <a:t>Coulombic</a:t>
                      </a:r>
                      <a:r>
                        <a:rPr lang="en-US" sz="1600" baseline="0" dirty="0" smtClean="0"/>
                        <a:t> Repulsion</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dirty="0" err="1" smtClean="0"/>
                        <a:t>Electroneutrality</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dirty="0" smtClean="0"/>
                        <a:t>Ionic Crystals</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738">
                <a:tc>
                  <a:txBody>
                    <a:bodyPr/>
                    <a:lstStyle/>
                    <a:p>
                      <a:r>
                        <a:rPr lang="en-US" sz="1600" dirty="0" smtClean="0"/>
                        <a:t>Excluded Volume</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dirty="0" smtClean="0"/>
                        <a:t>Minimum Space Required</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dirty="0" err="1" smtClean="0"/>
                        <a:t>Thermotropic</a:t>
                      </a:r>
                      <a:r>
                        <a:rPr lang="en-US" sz="1600" dirty="0" smtClean="0"/>
                        <a:t> LC</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738">
                <a:tc>
                  <a:txBody>
                    <a:bodyPr/>
                    <a:lstStyle/>
                    <a:p>
                      <a:r>
                        <a:rPr lang="en-US" sz="1600" dirty="0" smtClean="0"/>
                        <a:t>Electric Field</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t>Electric Dipole Interaction</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t>Ferroelectric Domains</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738">
                <a:tc>
                  <a:txBody>
                    <a:bodyPr/>
                    <a:lstStyle/>
                    <a:p>
                      <a:r>
                        <a:rPr lang="en-US" sz="1600" dirty="0" smtClean="0"/>
                        <a:t>Magnetic</a:t>
                      </a:r>
                      <a:r>
                        <a:rPr lang="en-US" sz="1600" baseline="0" dirty="0" smtClean="0"/>
                        <a:t> Field</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t>Magnetic</a:t>
                      </a:r>
                      <a:r>
                        <a:rPr lang="en-US" sz="1600" baseline="0" dirty="0" smtClean="0"/>
                        <a:t> Dipole Interaction</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t>Magnetic Domains</a:t>
                      </a:r>
                      <a:endParaRPr lang="en-US" sz="1600" dirty="0"/>
                    </a:p>
                  </a:txBody>
                  <a:tcPr marL="91446" marR="9144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2256" name="TextBox 5"/>
          <p:cNvSpPr txBox="1">
            <a:spLocks noChangeArrowheads="1"/>
          </p:cNvSpPr>
          <p:nvPr/>
        </p:nvSpPr>
        <p:spPr bwMode="auto">
          <a:xfrm>
            <a:off x="5602288" y="5843588"/>
            <a:ext cx="34163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“From Self-Organizing Polymers to Nanohybrid and</a:t>
            </a:r>
          </a:p>
          <a:p>
            <a:pPr eaLnBrk="1" hangingPunct="1"/>
            <a:r>
              <a:rPr lang="en-US" altLang="en-US" sz="1000"/>
              <a:t>Biomaterials,” S. Förster and T. Plantenberg,</a:t>
            </a:r>
          </a:p>
          <a:p>
            <a:pPr eaLnBrk="1" hangingPunct="1"/>
            <a:r>
              <a:rPr lang="de-DE" altLang="en-US" sz="1000" i="1"/>
              <a:t>Angew. Chem. Int. Ed. </a:t>
            </a:r>
            <a:r>
              <a:rPr lang="de-DE" altLang="en-US" sz="1000" b="1"/>
              <a:t>2002</a:t>
            </a:r>
            <a:r>
              <a:rPr lang="de-DE" altLang="en-US" sz="1000"/>
              <a:t>, </a:t>
            </a:r>
            <a:r>
              <a:rPr lang="de-DE" altLang="en-US" sz="1000" i="1"/>
              <a:t>41(5)</a:t>
            </a:r>
            <a:r>
              <a:rPr lang="de-DE" altLang="en-US" sz="1000"/>
              <a:t>, 688.</a:t>
            </a:r>
            <a:endParaRPr lang="en-US" altLang="en-US" sz="1000"/>
          </a:p>
        </p:txBody>
      </p:sp>
      <p:sp>
        <p:nvSpPr>
          <p:cNvPr id="52257" name="TextBox 5"/>
          <p:cNvSpPr txBox="1">
            <a:spLocks noChangeArrowheads="1"/>
          </p:cNvSpPr>
          <p:nvPr/>
        </p:nvSpPr>
        <p:spPr bwMode="auto">
          <a:xfrm>
            <a:off x="476250" y="1101725"/>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Often, self assembly occurs due to a competition between two types of forces or interactions. Each type of force acts over a characteristic length scale. The table below illustrates the types of self-assembly arising from the interplay of long range repulsions and short range attractions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2865</TotalTime>
  <Words>2842</Words>
  <Application>Microsoft Macintosh PowerPoint</Application>
  <PresentationFormat>On-screen Show (4:3)</PresentationFormat>
  <Paragraphs>500</Paragraphs>
  <Slides>36</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Default Design</vt:lpstr>
      <vt:lpstr>Equation</vt:lpstr>
      <vt:lpstr>CS ChemDraw Drawing</vt:lpstr>
      <vt:lpstr>PowerPoint Presentation</vt:lpstr>
      <vt:lpstr>Outline</vt:lpstr>
      <vt:lpstr>What is Self-Assembly?</vt:lpstr>
      <vt:lpstr>More on Self-Assembly</vt:lpstr>
      <vt:lpstr>More on Self-Assembly</vt:lpstr>
      <vt:lpstr>PowerPoint Presentation</vt:lpstr>
      <vt:lpstr>Forces at Work in self assembly</vt:lpstr>
      <vt:lpstr>Bonding and Forces Revisited</vt:lpstr>
      <vt:lpstr>Competition Between Forces</vt:lpstr>
      <vt:lpstr>Examples and Applications</vt:lpstr>
      <vt:lpstr>Example: Molecular Crystals</vt:lpstr>
      <vt:lpstr>Inspiration from Nature</vt:lpstr>
      <vt:lpstr>Example: Self-Assembly in Nature</vt:lpstr>
      <vt:lpstr>Example: Self-Assembly in Nature</vt:lpstr>
      <vt:lpstr>Nanotechnology Applications</vt:lpstr>
      <vt:lpstr>Applications of Self-Assembly</vt:lpstr>
      <vt:lpstr>Example: Self-Assembled Monolayers</vt:lpstr>
      <vt:lpstr>Example: Self-Assembled Monolayer (SAM)</vt:lpstr>
      <vt:lpstr>SAMs: Choosing the Best Ligand</vt:lpstr>
      <vt:lpstr>Ligands for Various Surfaces</vt:lpstr>
      <vt:lpstr>Application: Surface Modification</vt:lpstr>
      <vt:lpstr>Application: Microcontact Printing</vt:lpstr>
      <vt:lpstr>Example: Block Copolymers</vt:lpstr>
      <vt:lpstr>Example: Block Copolymers</vt:lpstr>
      <vt:lpstr>Example Process for Block Copolymers</vt:lpstr>
      <vt:lpstr>Images of Block Copolymers</vt:lpstr>
      <vt:lpstr>Surfactants</vt:lpstr>
      <vt:lpstr>Example: Micelle and Reverse Micelle</vt:lpstr>
      <vt:lpstr>Example: Lipid Bilayers</vt:lpstr>
      <vt:lpstr>Liquid Crystals</vt:lpstr>
      <vt:lpstr>Liquid Crystals</vt:lpstr>
      <vt:lpstr>Example: Liquid Crystals (LC)</vt:lpstr>
      <vt:lpstr>Application: TFT LCD</vt:lpstr>
      <vt:lpstr>Example: Colloidal Crystals</vt:lpstr>
      <vt:lpstr>Application: Nanosphere Lithography</vt:lpstr>
      <vt:lpstr>Summary</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Darlene Fink</dc:creator>
  <cp:lastModifiedBy>Production</cp:lastModifiedBy>
  <cp:revision>269</cp:revision>
  <dcterms:created xsi:type="dcterms:W3CDTF">2006-10-25T13:09:16Z</dcterms:created>
  <dcterms:modified xsi:type="dcterms:W3CDTF">2018-02-28T20:00:46Z</dcterms:modified>
</cp:coreProperties>
</file>