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722" r:id="rId2"/>
    <p:sldId id="463" r:id="rId3"/>
    <p:sldId id="502" r:id="rId4"/>
    <p:sldId id="503" r:id="rId5"/>
    <p:sldId id="720" r:id="rId6"/>
    <p:sldId id="721" r:id="rId7"/>
    <p:sldId id="704" r:id="rId8"/>
    <p:sldId id="592" r:id="rId9"/>
    <p:sldId id="600" r:id="rId10"/>
    <p:sldId id="412" r:id="rId11"/>
    <p:sldId id="708" r:id="rId12"/>
    <p:sldId id="501" r:id="rId13"/>
    <p:sldId id="711" r:id="rId14"/>
    <p:sldId id="709" r:id="rId15"/>
    <p:sldId id="660" r:id="rId16"/>
    <p:sldId id="718" r:id="rId17"/>
    <p:sldId id="659" r:id="rId18"/>
    <p:sldId id="662" r:id="rId19"/>
    <p:sldId id="657" r:id="rId20"/>
    <p:sldId id="706" r:id="rId21"/>
    <p:sldId id="672" r:id="rId22"/>
    <p:sldId id="705" r:id="rId23"/>
    <p:sldId id="670" r:id="rId24"/>
    <p:sldId id="664" r:id="rId25"/>
    <p:sldId id="669" r:id="rId26"/>
    <p:sldId id="674" r:id="rId27"/>
    <p:sldId id="675" r:id="rId28"/>
    <p:sldId id="677" r:id="rId29"/>
    <p:sldId id="678" r:id="rId30"/>
    <p:sldId id="681" r:id="rId31"/>
    <p:sldId id="682" r:id="rId32"/>
    <p:sldId id="710" r:id="rId33"/>
    <p:sldId id="684" r:id="rId34"/>
    <p:sldId id="688" r:id="rId35"/>
    <p:sldId id="712" r:id="rId36"/>
    <p:sldId id="690" r:id="rId37"/>
    <p:sldId id="691" r:id="rId38"/>
    <p:sldId id="714" r:id="rId39"/>
    <p:sldId id="449" r:id="rId40"/>
    <p:sldId id="450" r:id="rId41"/>
    <p:sldId id="452" r:id="rId42"/>
    <p:sldId id="713" r:id="rId43"/>
    <p:sldId id="715" r:id="rId44"/>
    <p:sldId id="446" r:id="rId45"/>
    <p:sldId id="447" r:id="rId46"/>
    <p:sldId id="663" r:id="rId47"/>
    <p:sldId id="665" r:id="rId48"/>
    <p:sldId id="475" r:id="rId49"/>
    <p:sldId id="481" r:id="rId50"/>
    <p:sldId id="476" r:id="rId51"/>
    <p:sldId id="482" r:id="rId52"/>
    <p:sldId id="479" r:id="rId53"/>
    <p:sldId id="480" r:id="rId54"/>
    <p:sldId id="499" r:id="rId55"/>
    <p:sldId id="500" r:id="rId56"/>
    <p:sldId id="483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60093"/>
    <a:srgbClr val="FF00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78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C14964-36DC-464F-AA4E-8D9AC129E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6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2CE88C-B6FF-461F-95D5-62C1572FD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3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13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7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Nanoparticle Synthesis and Applications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f-split.hr/glossary/image/ball_mill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57200" y="3962400"/>
            <a:ext cx="8229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latin typeface="+mj-lt"/>
                <a:cs typeface="Arial" panose="020B0604020202020204" pitchFamily="34" charset="0"/>
              </a:rPr>
              <a:t>Nanoparticle </a:t>
            </a:r>
            <a:r>
              <a:rPr lang="en-US" altLang="en-US" sz="4000" b="1" dirty="0">
                <a:latin typeface="+mj-lt"/>
                <a:cs typeface="Arial" panose="020B0604020202020204" pitchFamily="34" charset="0"/>
              </a:rPr>
              <a:t>Synthesis and </a:t>
            </a:r>
            <a:r>
              <a:rPr lang="en-US" altLang="en-US" sz="4000" b="1" dirty="0" smtClean="0">
                <a:latin typeface="+mj-lt"/>
                <a:cs typeface="Arial" panose="020B0604020202020204" pitchFamily="34" charset="0"/>
              </a:rPr>
              <a:t>Applications</a:t>
            </a:r>
            <a:endParaRPr lang="en-US" altLang="en-US" sz="4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altLang="en-US" sz="4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Attrition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Attrition is a mechanical method for creating certain types of nanoparticles.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Macro or micro scale particles are ground in a ball mill, a planetary ball mill, or other size reducing mechanism.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resulting particles are separated by filters and recovered.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Particle sizes range from tens to hundreds of nm.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Broad size distribution and varied particle geometry.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May contain defects and impurities from the milling process.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Generally considered to be very energy intensive.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257800" y="6181725"/>
            <a:ext cx="388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Cao, Guozhong. </a:t>
            </a:r>
            <a:r>
              <a:rPr lang="en-US" altLang="en-US" sz="800" i="1"/>
              <a:t>Nanostructures and Nanomaterials: Synthesis, Properties &amp; 	Applications. </a:t>
            </a:r>
            <a:r>
              <a:rPr lang="en-US" altLang="en-US" sz="800"/>
              <a:t>Imperial College Press. 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Attrition: Rotary Ball Mill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3783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373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A hollow steel cylinder containing tungsten balls and a solid precursor rotates about its central axis.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Particle size is reduced by brittle fracturing resulting from ball-ball and ball-wall collisions.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Milling takes place in an inert gas atmosphere to reduce contamination. 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257800" y="598805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u="sng">
                <a:hlinkClick r:id="rId3"/>
              </a:rPr>
              <a:t>http://www.ktf-split.hr/glossary/image/ball_mill.gif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Attrition </a:t>
            </a:r>
          </a:p>
        </p:txBody>
      </p:sp>
      <p:sp>
        <p:nvSpPr>
          <p:cNvPr id="17413" name="Rectangle 9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Attrition Examples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8850"/>
            <a:ext cx="7162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968875" y="6172200"/>
            <a:ext cx="4175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Claudio L. De Castro, Brian S. Mitchell. Nanoparticles from Mechanical Attrition. </a:t>
            </a:r>
          </a:p>
          <a:p>
            <a:pPr eaLnBrk="1" hangingPunct="1"/>
            <a:r>
              <a:rPr lang="en-US" altLang="en-US" sz="800"/>
              <a:t>Department of Chemical Engineering, Tulane University, New Orleans, Louisiana, USA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Nanoparticle Synthesis</a:t>
            </a:r>
          </a:p>
          <a:p>
            <a:pPr lvl="1"/>
            <a:r>
              <a:rPr lang="en-US" altLang="en-US" sz="2400" smtClean="0"/>
              <a:t>Colloidal Chemical Methods</a:t>
            </a:r>
          </a:p>
          <a:p>
            <a:pPr lvl="1"/>
            <a:r>
              <a:rPr lang="en-US" altLang="en-US" sz="2400" smtClean="0"/>
              <a:t>Attrition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Pyrolysis</a:t>
            </a:r>
          </a:p>
          <a:p>
            <a:pPr lvl="1"/>
            <a:r>
              <a:rPr lang="en-US" altLang="en-US" sz="2400" smtClean="0"/>
              <a:t>RF Plasma</a:t>
            </a:r>
          </a:p>
          <a:p>
            <a:pPr lvl="1"/>
            <a:r>
              <a:rPr lang="en-US" altLang="en-US" sz="2400" smtClean="0"/>
              <a:t>Thermal Decomposition </a:t>
            </a:r>
          </a:p>
          <a:p>
            <a:pPr lvl="1"/>
            <a:r>
              <a:rPr lang="en-US" altLang="en-US" sz="2400" smtClean="0"/>
              <a:t>Pulsed Laser Method</a:t>
            </a:r>
          </a:p>
          <a:p>
            <a:r>
              <a:rPr lang="en-US" altLang="en-US" sz="2800" smtClean="0"/>
              <a:t>Nanoparticle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754563"/>
          </a:xfrm>
        </p:spPr>
        <p:txBody>
          <a:bodyPr/>
          <a:lstStyle/>
          <a:p>
            <a:r>
              <a:rPr lang="en-US" altLang="en-US" smtClean="0"/>
              <a:t>History</a:t>
            </a:r>
          </a:p>
          <a:p>
            <a:r>
              <a:rPr lang="en-US" altLang="en-US" smtClean="0"/>
              <a:t>System Overview</a:t>
            </a:r>
          </a:p>
          <a:p>
            <a:r>
              <a:rPr lang="en-US" altLang="en-US" smtClean="0"/>
              <a:t>Aggregation and agglomeration </a:t>
            </a:r>
          </a:p>
          <a:p>
            <a:r>
              <a:rPr lang="en-US" altLang="en-US" smtClean="0"/>
              <a:t>Impact of oxygen flow</a:t>
            </a:r>
          </a:p>
          <a:p>
            <a:r>
              <a:rPr lang="en-US" altLang="en-US" smtClean="0"/>
              <a:t>Jet design</a:t>
            </a:r>
          </a:p>
          <a:p>
            <a:r>
              <a:rPr lang="en-US" altLang="en-US" smtClean="0"/>
              <a:t>Flame quenching</a:t>
            </a:r>
          </a:p>
          <a:p>
            <a:pPr lvl="2"/>
            <a:r>
              <a:rPr lang="en-US" altLang="en-US" smtClean="0"/>
              <a:t>Nozzle quenching</a:t>
            </a:r>
          </a:p>
          <a:p>
            <a:pPr lvl="2"/>
            <a:r>
              <a:rPr lang="en-US" altLang="en-US" smtClean="0"/>
              <a:t>Electrostatic Charging</a:t>
            </a:r>
          </a:p>
        </p:txBody>
      </p:sp>
      <p:sp>
        <p:nvSpPr>
          <p:cNvPr id="19459" name="Title 3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Pyrolysis </a:t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Material Applications</a:t>
            </a:r>
          </a:p>
        </p:txBody>
      </p:sp>
      <p:pic>
        <p:nvPicPr>
          <p:cNvPr id="20483" name="Picture 6" descr="tire at 32 psi - recommended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60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724400" y="5441950"/>
            <a:ext cx="4114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"/>
              <a:t>Images clockwise from top left: </a:t>
            </a:r>
          </a:p>
          <a:p>
            <a:pPr eaLnBrk="1" hangingPunct="1"/>
            <a:r>
              <a:rPr lang="en-US" altLang="en-US" sz="700"/>
              <a:t>1. Tire  &lt;www.Safercar.gov&gt; </a:t>
            </a:r>
          </a:p>
          <a:p>
            <a:pPr eaLnBrk="1" hangingPunct="1"/>
            <a:r>
              <a:rPr lang="en-US" altLang="en-US" sz="700"/>
              <a:t>2. Paint cans &lt;http://www.ndhealth.gov/wm/PollutionPreventionAndRecyclingProgram/ MercuryContainingDevicesProducts.htm&gt;</a:t>
            </a:r>
          </a:p>
          <a:p>
            <a:pPr eaLnBrk="1" hangingPunct="1"/>
            <a:r>
              <a:rPr lang="en-US" altLang="en-US" sz="700"/>
              <a:t>3. Optical Fibers &lt;https://lasers.llnl.gov/publications/photons_fusion/2009/january</a:t>
            </a:r>
          </a:p>
          <a:p>
            <a:pPr eaLnBrk="1" hangingPunct="1"/>
            <a:r>
              <a:rPr lang="en-US" altLang="en-US" sz="700"/>
              <a:t>_february.php&gt;</a:t>
            </a:r>
          </a:p>
          <a:p>
            <a:pPr eaLnBrk="1" hangingPunct="1"/>
            <a:r>
              <a:rPr lang="en-US" altLang="en-US" sz="700"/>
              <a:t>4. Vitamans &lt;www.fda.gov/AboutFDA/WhatWeDo/History/ThisWeek/ucm117726.htm&gt; </a:t>
            </a:r>
          </a:p>
          <a:p>
            <a:pPr eaLnBrk="1" hangingPunct="1"/>
            <a:r>
              <a:rPr lang="en-US" altLang="en-US" sz="700"/>
              <a:t>5. Makeup &lt;https://pa-online.pa.gov.sg/NASApp/sdsol/sdsol/common</a:t>
            </a:r>
          </a:p>
          <a:p>
            <a:pPr eaLnBrk="1" hangingPunct="1"/>
            <a:r>
              <a:rPr lang="en-US" altLang="en-US" sz="700"/>
              <a:t>/Bring_Out_Best_In_You.htm&gt;</a:t>
            </a:r>
          </a:p>
          <a:p>
            <a:pPr eaLnBrk="1" hangingPunct="1"/>
            <a:r>
              <a:rPr lang="en-US" altLang="en-US" sz="700"/>
              <a:t>6. Ink Quil  &lt; http://www.orovalleyaz.gov/Town_Government/Town_Clerk/notary_services.htm&gt;</a:t>
            </a:r>
            <a:endParaRPr lang="en-US" altLang="en-US" sz="800" u="sng"/>
          </a:p>
        </p:txBody>
      </p:sp>
      <p:pic>
        <p:nvPicPr>
          <p:cNvPr id="20485" name="Picture 8" descr="Paint Can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184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s://pa-online.pa.gov.sg/NASApp/sdsol/sdsol/common/makeup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766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Optical Fi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4747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Photo of vitmains bottles and vitamin p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67125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Quill in Ink Bo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002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Carbon Black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5257800" y="144780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5715000" y="3657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2362200" y="19050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Tires</a:t>
            </a:r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1752600" y="60198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Inks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3962400" y="31242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Paints</a:t>
            </a:r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3657600" y="5360988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Makeup</a:t>
            </a:r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>
            <a:off x="7315200" y="5360988"/>
            <a:ext cx="135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Flowing aid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7924800" y="1905000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Optical </a:t>
            </a:r>
          </a:p>
          <a:p>
            <a:pPr algn="ctr" eaLnBrk="1" hangingPunct="1"/>
            <a:r>
              <a:rPr lang="en-US" altLang="en-US"/>
              <a:t>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Annual Production of </a:t>
            </a:r>
            <a:br>
              <a:rPr lang="en-US" altLang="en-US" sz="4000" smtClean="0"/>
            </a:br>
            <a:r>
              <a:rPr lang="en-US" altLang="en-US" sz="4000" smtClean="0"/>
              <a:t>Flame made materials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8229600" cy="3505200"/>
          </a:xfrm>
        </p:spPr>
        <p:txBody>
          <a:bodyPr/>
          <a:lstStyle/>
          <a:p>
            <a:r>
              <a:rPr lang="en-US" altLang="en-US" smtClean="0"/>
              <a:t>Carbon black – 8 million tons  $8 billion</a:t>
            </a:r>
          </a:p>
          <a:p>
            <a:r>
              <a:rPr lang="en-US" altLang="en-US" smtClean="0"/>
              <a:t>TiO</a:t>
            </a:r>
            <a:r>
              <a:rPr lang="en-US" altLang="en-US" baseline="-25000" smtClean="0"/>
              <a:t>2</a:t>
            </a:r>
            <a:r>
              <a:rPr lang="en-US" altLang="en-US" smtClean="0"/>
              <a:t> - 2.5 million tons, $5 billion</a:t>
            </a:r>
          </a:p>
          <a:p>
            <a:r>
              <a:rPr lang="en-US" altLang="en-US" smtClean="0"/>
              <a:t>SiO</a:t>
            </a:r>
            <a:r>
              <a:rPr lang="en-US" altLang="en-US" baseline="-25000" smtClean="0"/>
              <a:t>2</a:t>
            </a:r>
            <a:r>
              <a:rPr lang="en-US" altLang="en-US" smtClean="0"/>
              <a:t> 2.0 million tons,  $2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9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638800" y="6186488"/>
            <a:ext cx="350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B8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635625" y="62484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Pyrolysis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Pyrolysis</a:t>
            </a:r>
            <a:r>
              <a:rPr lang="en-US" altLang="en-US" smtClean="0"/>
              <a:t> is a popular method for creating nanoparticles, especially oxides.  A precursor (liquid or gas) is forced through an orifice at high pressure and burned. </a:t>
            </a:r>
          </a:p>
          <a:p>
            <a:pPr eaLnBrk="1" hangingPunct="1"/>
            <a:r>
              <a:rPr lang="en-US" altLang="en-US" smtClean="0"/>
              <a:t>The resulting ash is collected to recover the nanoparticles.</a:t>
            </a:r>
          </a:p>
          <a:p>
            <a:pPr eaLnBrk="1" hangingPunct="1"/>
            <a:r>
              <a:rPr lang="en-US" altLang="en-US" smtClean="0"/>
              <a:t>Large volume of gas leads to high rate of material synthesis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Nanoparticle Synthesis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Colloidal Chemical Methods</a:t>
            </a:r>
          </a:p>
          <a:p>
            <a:pPr lvl="1"/>
            <a:r>
              <a:rPr lang="en-US" altLang="en-US" sz="2400" smtClean="0"/>
              <a:t>Attrition</a:t>
            </a:r>
          </a:p>
          <a:p>
            <a:pPr lvl="1"/>
            <a:r>
              <a:rPr lang="en-US" altLang="en-US" sz="2400" smtClean="0"/>
              <a:t>Pyrolysis</a:t>
            </a:r>
          </a:p>
          <a:p>
            <a:pPr lvl="1"/>
            <a:r>
              <a:rPr lang="en-US" altLang="en-US" sz="2400" smtClean="0"/>
              <a:t>RF Plasma</a:t>
            </a:r>
          </a:p>
          <a:p>
            <a:pPr lvl="1"/>
            <a:r>
              <a:rPr lang="en-US" altLang="en-US" sz="2400" smtClean="0"/>
              <a:t>Thermal decomposition</a:t>
            </a:r>
          </a:p>
          <a:p>
            <a:pPr lvl="1"/>
            <a:r>
              <a:rPr lang="en-US" altLang="en-US" sz="2400" smtClean="0"/>
              <a:t>Pulsed Laser Method</a:t>
            </a:r>
          </a:p>
          <a:p>
            <a:r>
              <a:rPr lang="en-US" altLang="en-US" sz="2800" smtClean="0"/>
              <a:t>Some Nanoparticle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Flame Spray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(FSP)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33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6291263"/>
            <a:ext cx="2895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2133600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Versatile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Large Variety of precursors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Controllable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Scalable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19800" y="2057400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Aggregation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Condensation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Coagulation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Nucleation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Droplet evaporation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Pyrolysis: System Overview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2088"/>
            <a:ext cx="5943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648200" y="5934075"/>
            <a:ext cx="4572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800"/>
              <a:t>Xiao Q., Yiguang J., Stefan B. and Nan Y. </a:t>
            </a:r>
            <a:r>
              <a:rPr lang="en-US" altLang="en-US" sz="800" i="1"/>
              <a:t>Synthesis of Y2O3:Eu Phosphor Nanoparticles by Flame Spray Pyrolysis</a:t>
            </a:r>
            <a:r>
              <a:rPr lang="en-US" altLang="en-US" sz="800"/>
              <a:t>. Princeton University, Princeton, 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Aggregates and Agglomerates: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Aggregate – An assemblage of particles rigidly joined together by chemical or sinter-forces.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Agglomerate – A loosely coherent assembly of particles and/or aggregates held together by weak interactions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Current aerosol instruments cannot distinguish between them.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	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		</a:t>
            </a:r>
            <a:r>
              <a:rPr lang="en-US" altLang="en-US" sz="2000" u="sng"/>
              <a:t>Aggregates</a:t>
            </a:r>
            <a:r>
              <a:rPr lang="en-US" altLang="en-US" sz="2000"/>
              <a:t>			</a:t>
            </a:r>
            <a:r>
              <a:rPr lang="en-US" altLang="en-US" sz="2000" u="sng"/>
              <a:t>Agglomerates</a:t>
            </a:r>
          </a:p>
          <a:p>
            <a:pPr lvl="1">
              <a:spcBef>
                <a:spcPct val="20000"/>
              </a:spcBef>
            </a:pPr>
            <a:endParaRPr lang="en-US" altLang="en-US" sz="2000" u="sng"/>
          </a:p>
        </p:txBody>
      </p:sp>
      <p:sp>
        <p:nvSpPr>
          <p:cNvPr id="6" name="Oval 5"/>
          <p:cNvSpPr/>
          <p:nvPr/>
        </p:nvSpPr>
        <p:spPr>
          <a:xfrm>
            <a:off x="10668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4648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495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rot="1703285">
            <a:off x="2949575" y="42449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rot="1703285">
            <a:off x="3040063" y="47164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556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1703285">
            <a:off x="2555875" y="4689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4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1703285">
            <a:off x="2659063" y="46402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 rot="1703285">
            <a:off x="2506663" y="41830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rot="1703285">
            <a:off x="2659063" y="43354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rot="1703285">
            <a:off x="2963863" y="44116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71600" y="548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 rot="1703285">
            <a:off x="2568575" y="44735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 rot="1703285">
            <a:off x="3101975" y="50069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 rot="1703285">
            <a:off x="3089275" y="52228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 rot="1703285">
            <a:off x="2632075" y="52228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 rot="1703285">
            <a:off x="2811463" y="54022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 rot="1703285">
            <a:off x="2659063" y="49450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rot="1703285">
            <a:off x="2811463" y="50974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 rot="1703285">
            <a:off x="2887663" y="47926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 rot="1703285">
            <a:off x="2720975" y="523557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342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342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866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104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628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342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04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1628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 rot="10490744">
            <a:off x="6934200" y="563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rot="10490744">
            <a:off x="7096125" y="5572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 rot="10490744">
            <a:off x="7178675" y="565467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rot="10490744">
            <a:off x="7010400" y="5791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 rot="10490744">
            <a:off x="7162800" y="594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rot="10490744">
            <a:off x="6934200" y="6019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 rot="10490744">
            <a:off x="7010400" y="6248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 rot="10490744">
            <a:off x="7162800" y="609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 rot="10490744">
            <a:off x="7175500" y="53467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57800" y="472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105400" y="541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2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3340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53000" y="5105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57800" y="617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257800" y="502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10200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81600" y="5943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105400" y="563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05600" y="3886200"/>
            <a:ext cx="1066800" cy="14478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781800" y="5334000"/>
            <a:ext cx="1066800" cy="12954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26670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Agglomerate Formation Sequence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248400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6848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219200" y="3962400"/>
            <a:ext cx="6553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6553200" y="4038600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Residence time</a:t>
            </a: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1066800" y="220980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TiO</a:t>
            </a:r>
            <a:r>
              <a:rPr lang="en-US" altLang="en-US" sz="1200" baseline="-25000">
                <a:solidFill>
                  <a:srgbClr val="FF0000"/>
                </a:solidFill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Monomers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1905000" y="2209800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Transient Hard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Agglomerates</a:t>
            </a:r>
          </a:p>
        </p:txBody>
      </p:sp>
      <p:sp>
        <p:nvSpPr>
          <p:cNvPr id="28682" name="TextBox 17"/>
          <p:cNvSpPr txBox="1">
            <a:spLocks noChangeArrowheads="1"/>
          </p:cNvSpPr>
          <p:nvPr/>
        </p:nvSpPr>
        <p:spPr bwMode="auto">
          <a:xfrm>
            <a:off x="3200400" y="2209800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Spherical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Particles</a:t>
            </a:r>
          </a:p>
        </p:txBody>
      </p:sp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4648200" y="2362200"/>
            <a:ext cx="149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Hard Agglomerates</a:t>
            </a:r>
          </a:p>
        </p:txBody>
      </p:sp>
      <p:sp>
        <p:nvSpPr>
          <p:cNvPr id="28684" name="TextBox 19"/>
          <p:cNvSpPr txBox="1">
            <a:spLocks noChangeArrowheads="1"/>
          </p:cNvSpPr>
          <p:nvPr/>
        </p:nvSpPr>
        <p:spPr bwMode="auto">
          <a:xfrm>
            <a:off x="6324600" y="236220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Soft Agglomerates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Pyrolysis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Degree of agglomeration matters: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Agglomerated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Fillers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Catalysts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Lightguide preforms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Particles for CMP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Non-agglomerated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Pigments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Composites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en-US"/>
              <a:t>Electronics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Distinction between hard and soft agglomerates is largely empirical.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Controlled agglomeration can minimize post-grinding and other costly separation techniques.</a:t>
            </a:r>
            <a:endParaRPr lang="en-US" altLang="en-US" sz="2000" u="sng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638800" y="61722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0579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114800" y="1371600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Regions of Agglomeration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1476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619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438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85800" y="1676400"/>
            <a:ext cx="1462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Non-Agglomerates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685800" y="3124200"/>
            <a:ext cx="149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Hard Agglomerates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685800" y="441960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Soft Agglomerates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5638800" y="6383338"/>
            <a:ext cx="350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B101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4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Impact of oxygen </a:t>
            </a:r>
          </a:p>
          <a:p>
            <a:r>
              <a:rPr lang="en-US" altLang="en-US" smtClean="0"/>
              <a:t>Aids in combustion</a:t>
            </a:r>
          </a:p>
          <a:p>
            <a:r>
              <a:rPr lang="en-US" altLang="en-US" smtClean="0"/>
              <a:t>Provides chemistry in the reaction</a:t>
            </a:r>
          </a:p>
          <a:p>
            <a:r>
              <a:rPr lang="en-US" altLang="en-US" smtClean="0"/>
              <a:t>Acts as a dilutent, cools the flame, prevents agglomeration</a:t>
            </a:r>
          </a:p>
          <a:p>
            <a:r>
              <a:rPr lang="en-US" altLang="en-US" smtClean="0"/>
              <a:t>All of these variables can be decoupled by burner design. Which is cheaper than increasing oxygen flow.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209800"/>
            <a:ext cx="60483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3716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Particle Size Controlled by O</a:t>
            </a:r>
            <a:r>
              <a:rPr lang="en-US" sz="3200" kern="0" baseline="-25000" dirty="0">
                <a:latin typeface="+mn-lt"/>
              </a:rPr>
              <a:t>2</a:t>
            </a:r>
            <a:r>
              <a:rPr lang="en-US" sz="3200" kern="0" dirty="0">
                <a:latin typeface="+mn-lt"/>
              </a:rPr>
              <a:t> Flow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-"/>
              <a:defRPr/>
            </a:pPr>
            <a:endParaRPr lang="en-US" sz="2400" kern="0" dirty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667000"/>
            <a:ext cx="3048000" cy="2286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Excess oxygen makes the flame burn cooler resulting in smaller diameter particles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96025"/>
            <a:ext cx="1885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3716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	Particle Formation and Growth by Gas Phase Chemical Reaction, Coagulation, Sintering and Surface Growth: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240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54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716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Curved Right Arrow 20"/>
          <p:cNvSpPr/>
          <p:nvPr/>
        </p:nvSpPr>
        <p:spPr>
          <a:xfrm>
            <a:off x="838200" y="2743200"/>
            <a:ext cx="381000" cy="5334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837" name="TextBox 21"/>
          <p:cNvSpPr txBox="1">
            <a:spLocks noChangeArrowheads="1"/>
          </p:cNvSpPr>
          <p:nvPr/>
        </p:nvSpPr>
        <p:spPr bwMode="auto">
          <a:xfrm>
            <a:off x="1219200" y="2667000"/>
            <a:ext cx="39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O</a:t>
            </a:r>
            <a:r>
              <a:rPr lang="en-US" altLang="en-US" sz="1400" baseline="-25000"/>
              <a:t>2</a:t>
            </a:r>
            <a:endParaRPr lang="en-US" altLang="en-US" sz="1400"/>
          </a:p>
        </p:txBody>
      </p:sp>
      <p:sp>
        <p:nvSpPr>
          <p:cNvPr id="23" name="Right Arrow 22"/>
          <p:cNvSpPr/>
          <p:nvPr/>
        </p:nvSpPr>
        <p:spPr>
          <a:xfrm>
            <a:off x="2057400" y="335280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004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71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5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7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80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00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290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290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76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76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528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004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52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580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52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7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24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71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4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724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876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578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181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530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4958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724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958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720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876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1054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9530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006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578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48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530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2578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4102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83" name="TextBox 99"/>
          <p:cNvSpPr txBox="1">
            <a:spLocks noChangeArrowheads="1"/>
          </p:cNvSpPr>
          <p:nvPr/>
        </p:nvSpPr>
        <p:spPr bwMode="auto">
          <a:xfrm>
            <a:off x="1143000" y="3886200"/>
            <a:ext cx="91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TTIP</a:t>
            </a:r>
          </a:p>
          <a:p>
            <a:pPr algn="ctr" eaLnBrk="1" hangingPunct="1"/>
            <a:r>
              <a:rPr lang="en-US" altLang="en-US" sz="1200"/>
              <a:t> Molecules</a:t>
            </a:r>
          </a:p>
        </p:txBody>
      </p:sp>
      <p:sp>
        <p:nvSpPr>
          <p:cNvPr id="34884" name="TextBox 100"/>
          <p:cNvSpPr txBox="1">
            <a:spLocks noChangeArrowheads="1"/>
          </p:cNvSpPr>
          <p:nvPr/>
        </p:nvSpPr>
        <p:spPr bwMode="auto">
          <a:xfrm>
            <a:off x="2819400" y="3886200"/>
            <a:ext cx="91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TiO</a:t>
            </a:r>
            <a:r>
              <a:rPr lang="en-US" altLang="en-US" sz="1200" baseline="-25000"/>
              <a:t>2</a:t>
            </a:r>
          </a:p>
          <a:p>
            <a:pPr algn="ctr" eaLnBrk="1" hangingPunct="1"/>
            <a:r>
              <a:rPr lang="en-US" altLang="en-US" sz="1200"/>
              <a:t> Molecules</a:t>
            </a:r>
          </a:p>
        </p:txBody>
      </p:sp>
      <p:sp>
        <p:nvSpPr>
          <p:cNvPr id="34885" name="TextBox 101"/>
          <p:cNvSpPr txBox="1">
            <a:spLocks noChangeArrowheads="1"/>
          </p:cNvSpPr>
          <p:nvPr/>
        </p:nvSpPr>
        <p:spPr bwMode="auto">
          <a:xfrm>
            <a:off x="4648200" y="3886200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TiO</a:t>
            </a:r>
            <a:r>
              <a:rPr lang="en-US" altLang="en-US" sz="1200" baseline="-25000"/>
              <a:t>2</a:t>
            </a:r>
          </a:p>
          <a:p>
            <a:pPr algn="ctr" eaLnBrk="1" hangingPunct="1"/>
            <a:r>
              <a:rPr lang="en-US" altLang="en-US" sz="1200"/>
              <a:t>Particles</a:t>
            </a:r>
          </a:p>
        </p:txBody>
      </p:sp>
      <p:sp>
        <p:nvSpPr>
          <p:cNvPr id="34886" name="TextBox 102"/>
          <p:cNvSpPr txBox="1">
            <a:spLocks noChangeArrowheads="1"/>
          </p:cNvSpPr>
          <p:nvPr/>
        </p:nvSpPr>
        <p:spPr bwMode="auto">
          <a:xfrm>
            <a:off x="1676400" y="52578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</a:t>
            </a:r>
          </a:p>
        </p:txBody>
      </p:sp>
      <p:sp>
        <p:nvSpPr>
          <p:cNvPr id="34887" name="TextBox 103"/>
          <p:cNvSpPr txBox="1">
            <a:spLocks noChangeArrowheads="1"/>
          </p:cNvSpPr>
          <p:nvPr/>
        </p:nvSpPr>
        <p:spPr bwMode="auto">
          <a:xfrm>
            <a:off x="838200" y="5514975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</a:t>
            </a:r>
            <a:r>
              <a:rPr lang="en-US" altLang="en-US" sz="1200" baseline="-25000"/>
              <a:t>3</a:t>
            </a:r>
            <a:r>
              <a:rPr lang="en-US" altLang="en-US" sz="1200"/>
              <a:t>H</a:t>
            </a:r>
            <a:r>
              <a:rPr lang="en-US" altLang="en-US" sz="1200" baseline="-25000"/>
              <a:t>7</a:t>
            </a:r>
            <a:r>
              <a:rPr lang="en-US" altLang="en-US" sz="1200"/>
              <a:t>O</a:t>
            </a:r>
          </a:p>
        </p:txBody>
      </p:sp>
      <p:sp>
        <p:nvSpPr>
          <p:cNvPr id="34888" name="TextBox 104"/>
          <p:cNvSpPr txBox="1">
            <a:spLocks noChangeArrowheads="1"/>
          </p:cNvSpPr>
          <p:nvPr/>
        </p:nvSpPr>
        <p:spPr bwMode="auto">
          <a:xfrm>
            <a:off x="838200" y="49530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</a:t>
            </a:r>
            <a:r>
              <a:rPr lang="en-US" altLang="en-US" sz="1200" baseline="-25000"/>
              <a:t>3</a:t>
            </a:r>
            <a:r>
              <a:rPr lang="en-US" altLang="en-US" sz="1200"/>
              <a:t>H</a:t>
            </a:r>
            <a:r>
              <a:rPr lang="en-US" altLang="en-US" sz="1200" baseline="-25000"/>
              <a:t>7</a:t>
            </a:r>
            <a:r>
              <a:rPr lang="en-US" altLang="en-US" sz="1200"/>
              <a:t>O</a:t>
            </a:r>
          </a:p>
        </p:txBody>
      </p:sp>
      <p:sp>
        <p:nvSpPr>
          <p:cNvPr id="34889" name="TextBox 105"/>
          <p:cNvSpPr txBox="1">
            <a:spLocks noChangeArrowheads="1"/>
          </p:cNvSpPr>
          <p:nvPr/>
        </p:nvSpPr>
        <p:spPr bwMode="auto">
          <a:xfrm>
            <a:off x="2133600" y="5514975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OC</a:t>
            </a:r>
            <a:r>
              <a:rPr lang="en-US" altLang="en-US" sz="1200" baseline="-25000"/>
              <a:t>3</a:t>
            </a:r>
            <a:r>
              <a:rPr lang="en-US" altLang="en-US" sz="1200"/>
              <a:t>H</a:t>
            </a:r>
            <a:r>
              <a:rPr lang="en-US" altLang="en-US" sz="1200" baseline="-25000"/>
              <a:t>7</a:t>
            </a:r>
            <a:endParaRPr lang="en-US" altLang="en-US" sz="1200"/>
          </a:p>
        </p:txBody>
      </p:sp>
      <p:sp>
        <p:nvSpPr>
          <p:cNvPr id="34890" name="TextBox 106"/>
          <p:cNvSpPr txBox="1">
            <a:spLocks noChangeArrowheads="1"/>
          </p:cNvSpPr>
          <p:nvPr/>
        </p:nvSpPr>
        <p:spPr bwMode="auto">
          <a:xfrm>
            <a:off x="2133600" y="49530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OC</a:t>
            </a:r>
            <a:r>
              <a:rPr lang="en-US" altLang="en-US" sz="1200" baseline="-25000"/>
              <a:t>3</a:t>
            </a:r>
            <a:r>
              <a:rPr lang="en-US" altLang="en-US" sz="1200"/>
              <a:t>H</a:t>
            </a:r>
            <a:r>
              <a:rPr lang="en-US" altLang="en-US" sz="1200" baseline="-25000"/>
              <a:t>7</a:t>
            </a:r>
            <a:endParaRPr lang="en-US" altLang="en-US" sz="1200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905000" y="51054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447800" y="54102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1447800" y="51054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905000" y="54102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95" name="TextBox 131"/>
          <p:cNvSpPr txBox="1">
            <a:spLocks noChangeArrowheads="1"/>
          </p:cNvSpPr>
          <p:nvPr/>
        </p:nvSpPr>
        <p:spPr bwMode="auto">
          <a:xfrm>
            <a:off x="609600" y="46482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T</a:t>
            </a:r>
            <a:r>
              <a:rPr lang="en-US" altLang="en-US" sz="1400"/>
              <a:t>itanium-</a:t>
            </a:r>
            <a:r>
              <a:rPr lang="en-US" altLang="en-US" sz="1400" b="1"/>
              <a:t>T</a:t>
            </a:r>
            <a:r>
              <a:rPr lang="en-US" altLang="en-US" sz="1400"/>
              <a:t>etra-</a:t>
            </a:r>
            <a:r>
              <a:rPr lang="en-US" altLang="en-US" sz="1400" b="1"/>
              <a:t>I</a:t>
            </a:r>
            <a:r>
              <a:rPr lang="en-US" altLang="en-US" sz="1400"/>
              <a:t>so-</a:t>
            </a:r>
            <a:r>
              <a:rPr lang="en-US" altLang="en-US" sz="1400" b="1"/>
              <a:t>P</a:t>
            </a:r>
            <a:r>
              <a:rPr lang="en-US" altLang="en-US" sz="1400"/>
              <a:t>ropoxide</a:t>
            </a:r>
          </a:p>
        </p:txBody>
      </p:sp>
      <p:sp>
        <p:nvSpPr>
          <p:cNvPr id="133" name="Oval 132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6294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7818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5532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781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6294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7056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086600" y="33528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239000" y="35052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162800" y="35814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315200" y="33528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086600" y="35052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315200" y="35814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162800" y="33528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5532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7056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629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8580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5532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781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6294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53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162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4676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3914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3914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2390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1628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2390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3152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934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0104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9342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467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7818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5532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086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400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4008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937" name="TextBox 173"/>
          <p:cNvSpPr txBox="1">
            <a:spLocks noChangeArrowheads="1"/>
          </p:cNvSpPr>
          <p:nvPr/>
        </p:nvSpPr>
        <p:spPr bwMode="auto">
          <a:xfrm>
            <a:off x="6553200" y="3962400"/>
            <a:ext cx="96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TiO</a:t>
            </a:r>
            <a:r>
              <a:rPr lang="en-US" altLang="en-US" sz="1200" baseline="-25000"/>
              <a:t>2</a:t>
            </a:r>
          </a:p>
          <a:p>
            <a:pPr algn="ctr" eaLnBrk="1" hangingPunct="1"/>
            <a:r>
              <a:rPr lang="en-US" altLang="en-US" sz="1200"/>
              <a:t>Aggregates</a:t>
            </a:r>
          </a:p>
        </p:txBody>
      </p:sp>
      <p:sp>
        <p:nvSpPr>
          <p:cNvPr id="175" name="Striped Right Arrow 174"/>
          <p:cNvSpPr/>
          <p:nvPr/>
        </p:nvSpPr>
        <p:spPr>
          <a:xfrm>
            <a:off x="4876800" y="4495800"/>
            <a:ext cx="2362200" cy="533400"/>
          </a:xfrm>
          <a:prstGeom prst="stripedRightArrow">
            <a:avLst/>
          </a:prstGeom>
          <a:solidFill>
            <a:srgbClr val="FFFF00"/>
          </a:solidFill>
          <a:ln w="19050" cap="flat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Decreasing Temperature</a:t>
            </a:r>
          </a:p>
        </p:txBody>
      </p:sp>
      <p:sp>
        <p:nvSpPr>
          <p:cNvPr id="34939" name="Rectangle 122"/>
          <p:cNvSpPr>
            <a:spLocks noChangeArrowheads="1"/>
          </p:cNvSpPr>
          <p:nvPr/>
        </p:nvSpPr>
        <p:spPr bwMode="auto">
          <a:xfrm>
            <a:off x="5638800" y="62484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Colloidal Methods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Colloidal chemical methods are some of the most useful, easiest, and cheapest ways to create nanoparticles.  </a:t>
            </a:r>
          </a:p>
          <a:p>
            <a:r>
              <a:rPr lang="en-US" altLang="en-US" sz="2400" smtClean="0"/>
              <a:t>Colloidal methods may utilize both organic and inorganic reactants.</a:t>
            </a:r>
          </a:p>
          <a:p>
            <a:r>
              <a:rPr lang="en-US" altLang="en-US" sz="2400" smtClean="0"/>
              <a:t>Typically, a metal salt is reduced leaving nanoparticles evenly dispersed in a liquid.</a:t>
            </a:r>
          </a:p>
          <a:p>
            <a:r>
              <a:rPr lang="en-US" altLang="en-US" sz="2400" smtClean="0"/>
              <a:t>Aggregation is prevented by electrostatic repulsion or the introduction of a stabilizing reagent that coats the particle surfaces.</a:t>
            </a:r>
          </a:p>
          <a:p>
            <a:r>
              <a:rPr lang="en-US" altLang="en-US" sz="2400" smtClean="0"/>
              <a:t>Particle sizes range from 1-200nm and are controlled by the initial concentrations of the reactants and the action of the stabilizing reagent.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Jet Design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800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246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39"/>
          <p:cNvSpPr txBox="1">
            <a:spLocks noChangeArrowheads="1"/>
          </p:cNvSpPr>
          <p:nvPr/>
        </p:nvSpPr>
        <p:spPr bwMode="auto">
          <a:xfrm>
            <a:off x="533400" y="53340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CH</a:t>
            </a:r>
            <a:r>
              <a:rPr lang="en-US" altLang="en-US" sz="1200" baseline="-25000"/>
              <a:t>4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990600" y="5486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43"/>
          <p:cNvSpPr txBox="1">
            <a:spLocks noChangeArrowheads="1"/>
          </p:cNvSpPr>
          <p:nvPr/>
        </p:nvSpPr>
        <p:spPr bwMode="auto">
          <a:xfrm>
            <a:off x="2286000" y="53340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CH</a:t>
            </a:r>
            <a:r>
              <a:rPr lang="en-US" altLang="en-US" sz="1200" baseline="-25000"/>
              <a:t>4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743200" y="5486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5867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791200" y="5867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495800" y="5486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248400" y="5486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TextBox 49"/>
          <p:cNvSpPr txBox="1">
            <a:spLocks noChangeArrowheads="1"/>
          </p:cNvSpPr>
          <p:nvPr/>
        </p:nvSpPr>
        <p:spPr bwMode="auto">
          <a:xfrm>
            <a:off x="6042025" y="5711825"/>
            <a:ext cx="463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CH</a:t>
            </a:r>
            <a:r>
              <a:rPr lang="en-US" altLang="en-US" sz="1200" baseline="-25000"/>
              <a:t>4</a:t>
            </a:r>
          </a:p>
        </p:txBody>
      </p:sp>
      <p:sp>
        <p:nvSpPr>
          <p:cNvPr id="35855" name="TextBox 50"/>
          <p:cNvSpPr txBox="1">
            <a:spLocks noChangeArrowheads="1"/>
          </p:cNvSpPr>
          <p:nvPr/>
        </p:nvSpPr>
        <p:spPr bwMode="auto">
          <a:xfrm>
            <a:off x="4267200" y="5715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Air</a:t>
            </a:r>
            <a:endParaRPr lang="en-US" altLang="en-US" sz="1200" baseline="-25000"/>
          </a:p>
        </p:txBody>
      </p:sp>
      <p:sp>
        <p:nvSpPr>
          <p:cNvPr id="35856" name="TextBox 51"/>
          <p:cNvSpPr txBox="1">
            <a:spLocks noChangeArrowheads="1"/>
          </p:cNvSpPr>
          <p:nvPr/>
        </p:nvSpPr>
        <p:spPr bwMode="auto">
          <a:xfrm>
            <a:off x="5867400" y="5334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Air</a:t>
            </a:r>
            <a:endParaRPr lang="en-US" altLang="en-US" sz="1200" baseline="-25000"/>
          </a:p>
        </p:txBody>
      </p:sp>
      <p:sp>
        <p:nvSpPr>
          <p:cNvPr id="35857" name="TextBox 52"/>
          <p:cNvSpPr txBox="1">
            <a:spLocks noChangeArrowheads="1"/>
          </p:cNvSpPr>
          <p:nvPr/>
        </p:nvSpPr>
        <p:spPr bwMode="auto">
          <a:xfrm>
            <a:off x="4114800" y="5334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Air</a:t>
            </a:r>
            <a:endParaRPr lang="en-US" altLang="en-US" sz="1200" baseline="-25000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1677194" y="6323806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3429794" y="6323806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6933407" y="6323806"/>
            <a:ext cx="3048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5182394" y="6323806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58"/>
          <p:cNvSpPr txBox="1">
            <a:spLocks noChangeArrowheads="1"/>
          </p:cNvSpPr>
          <p:nvPr/>
        </p:nvSpPr>
        <p:spPr bwMode="auto">
          <a:xfrm>
            <a:off x="1822450" y="6276975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sp>
        <p:nvSpPr>
          <p:cNvPr id="35863" name="TextBox 59"/>
          <p:cNvSpPr txBox="1">
            <a:spLocks noChangeArrowheads="1"/>
          </p:cNvSpPr>
          <p:nvPr/>
        </p:nvSpPr>
        <p:spPr bwMode="auto">
          <a:xfrm>
            <a:off x="3581400" y="6276975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sp>
        <p:nvSpPr>
          <p:cNvPr id="35864" name="TextBox 60"/>
          <p:cNvSpPr txBox="1">
            <a:spLocks noChangeArrowheads="1"/>
          </p:cNvSpPr>
          <p:nvPr/>
        </p:nvSpPr>
        <p:spPr bwMode="auto">
          <a:xfrm>
            <a:off x="5129213" y="6429375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sp>
        <p:nvSpPr>
          <p:cNvPr id="35865" name="TextBox 61"/>
          <p:cNvSpPr txBox="1">
            <a:spLocks noChangeArrowheads="1"/>
          </p:cNvSpPr>
          <p:nvPr/>
        </p:nvSpPr>
        <p:spPr bwMode="auto">
          <a:xfrm>
            <a:off x="6881813" y="6429375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447800" y="6248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05600" y="62484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8" name="TextBox 64"/>
          <p:cNvSpPr txBox="1">
            <a:spLocks noChangeArrowheads="1"/>
          </p:cNvSpPr>
          <p:nvPr/>
        </p:nvSpPr>
        <p:spPr bwMode="auto">
          <a:xfrm>
            <a:off x="1076325" y="612457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Air</a:t>
            </a:r>
            <a:endParaRPr lang="en-US" altLang="en-US" sz="1200" baseline="-25000"/>
          </a:p>
        </p:txBody>
      </p:sp>
      <p:sp>
        <p:nvSpPr>
          <p:cNvPr id="35869" name="TextBox 65"/>
          <p:cNvSpPr txBox="1">
            <a:spLocks noChangeArrowheads="1"/>
          </p:cNvSpPr>
          <p:nvPr/>
        </p:nvSpPr>
        <p:spPr bwMode="auto">
          <a:xfrm>
            <a:off x="6324600" y="6096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Air</a:t>
            </a:r>
            <a:endParaRPr lang="en-US" altLang="en-US" sz="12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Jet Design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1430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Effect of Oxidant Composition on TiO</a:t>
            </a:r>
            <a:r>
              <a:rPr lang="en-US" sz="2400" kern="0" baseline="-25000" dirty="0">
                <a:latin typeface="+mn-lt"/>
              </a:rPr>
              <a:t>2</a:t>
            </a:r>
            <a:r>
              <a:rPr lang="en-US" sz="2400" kern="0" dirty="0">
                <a:latin typeface="+mn-lt"/>
              </a:rPr>
              <a:t> Morphology: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5144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1381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8534400" y="44196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CH</a:t>
            </a:r>
            <a:r>
              <a:rPr lang="en-US" altLang="en-US" sz="1200" baseline="-25000"/>
              <a:t>4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0" y="41148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CH</a:t>
            </a:r>
            <a:r>
              <a:rPr lang="en-US" altLang="en-US" sz="1200" baseline="-25000"/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" y="42672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41910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46482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29600" y="45720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219994" y="5104606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696994" y="5028406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16"/>
          <p:cNvSpPr txBox="1">
            <a:spLocks noChangeArrowheads="1"/>
          </p:cNvSpPr>
          <p:nvPr/>
        </p:nvSpPr>
        <p:spPr bwMode="auto">
          <a:xfrm>
            <a:off x="2057400" y="4495800"/>
            <a:ext cx="708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Oxidant</a:t>
            </a:r>
            <a:endParaRPr lang="en-US" altLang="en-US" sz="1200" baseline="-25000"/>
          </a:p>
        </p:txBody>
      </p:sp>
      <p:sp>
        <p:nvSpPr>
          <p:cNvPr id="36879" name="TextBox 17"/>
          <p:cNvSpPr txBox="1">
            <a:spLocks noChangeArrowheads="1"/>
          </p:cNvSpPr>
          <p:nvPr/>
        </p:nvSpPr>
        <p:spPr bwMode="auto">
          <a:xfrm>
            <a:off x="6337300" y="4038600"/>
            <a:ext cx="708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Oxidant</a:t>
            </a:r>
            <a:endParaRPr lang="en-US" altLang="en-US" sz="1200" baseline="-25000"/>
          </a:p>
        </p:txBody>
      </p:sp>
      <p:sp>
        <p:nvSpPr>
          <p:cNvPr id="36880" name="TextBox 18"/>
          <p:cNvSpPr txBox="1">
            <a:spLocks noChangeArrowheads="1"/>
          </p:cNvSpPr>
          <p:nvPr/>
        </p:nvSpPr>
        <p:spPr bwMode="auto">
          <a:xfrm>
            <a:off x="1143000" y="5257800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sp>
        <p:nvSpPr>
          <p:cNvPr id="36881" name="TextBox 19"/>
          <p:cNvSpPr txBox="1">
            <a:spLocks noChangeArrowheads="1"/>
          </p:cNvSpPr>
          <p:nvPr/>
        </p:nvSpPr>
        <p:spPr bwMode="auto">
          <a:xfrm>
            <a:off x="7620000" y="5181600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TiCl</a:t>
            </a:r>
            <a:r>
              <a:rPr lang="en-US" altLang="en-US" sz="1200" baseline="-25000"/>
              <a:t>4</a:t>
            </a:r>
          </a:p>
        </p:txBody>
      </p:sp>
      <p:pic>
        <p:nvPicPr>
          <p:cNvPr id="368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505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TextBox 21"/>
          <p:cNvSpPr txBox="1">
            <a:spLocks noChangeArrowheads="1"/>
          </p:cNvSpPr>
          <p:nvPr/>
        </p:nvSpPr>
        <p:spPr bwMode="auto">
          <a:xfrm>
            <a:off x="609600" y="2438400"/>
            <a:ext cx="1597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Flame mixing B</a:t>
            </a:r>
          </a:p>
        </p:txBody>
      </p:sp>
      <p:sp>
        <p:nvSpPr>
          <p:cNvPr id="36884" name="TextBox 22"/>
          <p:cNvSpPr txBox="1">
            <a:spLocks noChangeArrowheads="1"/>
          </p:cNvSpPr>
          <p:nvPr/>
        </p:nvSpPr>
        <p:spPr bwMode="auto">
          <a:xfrm>
            <a:off x="7086600" y="2362200"/>
            <a:ext cx="1597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Flame mixing C</a:t>
            </a:r>
          </a:p>
        </p:txBody>
      </p:sp>
      <p:pic>
        <p:nvPicPr>
          <p:cNvPr id="368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096000"/>
            <a:ext cx="1104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Nozzle Quenching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638800" y="6323013"/>
            <a:ext cx="350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  <p:sp>
        <p:nvSpPr>
          <p:cNvPr id="5" name="Rectangle 4"/>
          <p:cNvSpPr/>
          <p:nvPr/>
        </p:nvSpPr>
        <p:spPr>
          <a:xfrm>
            <a:off x="6858000" y="3810000"/>
            <a:ext cx="12192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4876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67600" y="4876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49530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47244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7763" y="47244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9530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48006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3800" y="48006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48006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0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3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48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914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438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772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534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924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467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18325" y="35052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88163" y="35512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42125" y="35052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11963" y="34750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918325" y="34750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88163" y="35814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811963" y="35512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64363" y="35512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888163" y="34750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040563" y="3276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10400" y="3322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64363" y="3276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934200" y="3246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040563" y="32464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10400" y="3352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934200" y="3322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010400" y="31242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10400" y="3246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35763" y="3276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05600" y="3322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659563" y="3276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29400" y="3246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35763" y="32464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705600" y="3352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629400" y="3322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781800" y="3322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705600" y="3246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888163" y="31242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858000" y="31702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811963" y="31242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781800" y="30940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888163" y="30940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858000" y="32004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81800" y="31702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934200" y="31702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858000" y="30940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58000" y="33988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645275" y="315436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645275" y="312420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689725" y="32004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765925" y="292576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735763" y="29718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689725" y="292576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59563" y="2895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765925" y="28956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735763" y="30019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659563" y="29718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811963" y="29718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735763" y="2895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4008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5532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5532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400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4770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5532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7056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3246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3246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7056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4008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3058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1534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0010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9248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382000" y="182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>
          <a:xfrm rot="5400000" flipH="1" flipV="1">
            <a:off x="7353301" y="45339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5400000" flipH="1" flipV="1">
            <a:off x="7352507" y="52189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6200000" flipV="1">
            <a:off x="7086600" y="35052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7620000" y="3505200"/>
            <a:ext cx="25082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 flipH="1" flipV="1">
            <a:off x="6590507" y="27043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 flipH="1" flipV="1">
            <a:off x="7963694" y="2704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88" name="TextBox 147"/>
          <p:cNvSpPr txBox="1">
            <a:spLocks noChangeArrowheads="1"/>
          </p:cNvSpPr>
          <p:nvPr/>
        </p:nvSpPr>
        <p:spPr bwMode="auto">
          <a:xfrm>
            <a:off x="7123113" y="5410200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Vapor</a:t>
            </a:r>
          </a:p>
        </p:txBody>
      </p:sp>
      <p:sp>
        <p:nvSpPr>
          <p:cNvPr id="149" name="Rectangle 3"/>
          <p:cNvSpPr txBox="1">
            <a:spLocks noChangeArrowheads="1"/>
          </p:cNvSpPr>
          <p:nvPr/>
        </p:nvSpPr>
        <p:spPr>
          <a:xfrm>
            <a:off x="457200" y="1600200"/>
            <a:ext cx="5257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>
          <a:xfrm>
            <a:off x="457200" y="1600200"/>
            <a:ext cx="5943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Flame length is controlled by rapid quenching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Prevents agglomeration by inhibiting growth processes in the early stages of growth.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Provides precise control of particle size</a:t>
            </a:r>
          </a:p>
        </p:txBody>
      </p:sp>
      <p:sp>
        <p:nvSpPr>
          <p:cNvPr id="152" name="Oval 151"/>
          <p:cNvSpPr/>
          <p:nvPr/>
        </p:nvSpPr>
        <p:spPr>
          <a:xfrm>
            <a:off x="7696200" y="1676400"/>
            <a:ext cx="11430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92" name="TextBox 152"/>
          <p:cNvSpPr txBox="1">
            <a:spLocks noChangeArrowheads="1"/>
          </p:cNvSpPr>
          <p:nvPr/>
        </p:nvSpPr>
        <p:spPr bwMode="auto">
          <a:xfrm>
            <a:off x="6705600" y="12954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Desired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 rot="16200000" flipH="1">
            <a:off x="7467600" y="1600200"/>
            <a:ext cx="3048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Nozzle Quenching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192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	Nozzle Quenching controls flame l</a:t>
            </a:r>
            <a:r>
              <a:rPr lang="en-US" sz="2400" kern="0" dirty="0" err="1">
                <a:latin typeface="+mn-lt"/>
              </a:rPr>
              <a:t>ength</a:t>
            </a:r>
            <a:r>
              <a:rPr lang="en-US" sz="2400" kern="0" dirty="0">
                <a:latin typeface="+mn-lt"/>
              </a:rPr>
              <a:t> and particle size.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596063"/>
            <a:ext cx="3067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438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Nozzle Quenching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1245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2668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192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	TiO</a:t>
            </a:r>
            <a:r>
              <a:rPr lang="en-US" sz="2400" kern="0" baseline="-25000" dirty="0">
                <a:latin typeface="+mn-lt"/>
              </a:rPr>
              <a:t>2</a:t>
            </a:r>
            <a:r>
              <a:rPr lang="en-US" sz="2400" kern="0" dirty="0">
                <a:latin typeface="+mn-lt"/>
              </a:rPr>
              <a:t> Particle S</a:t>
            </a:r>
            <a:r>
              <a:rPr lang="en-US" sz="2400" kern="0" dirty="0" err="1">
                <a:latin typeface="+mn-lt"/>
              </a:rPr>
              <a:t>ize</a:t>
            </a:r>
            <a:r>
              <a:rPr lang="en-US" sz="2400" kern="0" dirty="0">
                <a:latin typeface="+mn-lt"/>
              </a:rPr>
              <a:t> Control by N</a:t>
            </a:r>
            <a:r>
              <a:rPr lang="en-US" sz="2400" kern="0" dirty="0" err="1">
                <a:latin typeface="+mn-lt"/>
              </a:rPr>
              <a:t>ozzle</a:t>
            </a:r>
            <a:r>
              <a:rPr lang="en-US" sz="2400" kern="0" dirty="0">
                <a:latin typeface="+mn-lt"/>
              </a:rPr>
              <a:t> Quenching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638800" y="635635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Pratsinis, Sotiris E., </a:t>
            </a:r>
            <a:r>
              <a:rPr lang="en-US" altLang="en-US" sz="800" u="sng"/>
              <a:t>Functional Nanoparticles and Films Made in the Gas-phase</a:t>
            </a:r>
            <a:r>
              <a:rPr lang="en-US" altLang="en-US" sz="800"/>
              <a:t>. Nano Science and Technology Institute, Cambridge. 2008 </a:t>
            </a:r>
            <a:endParaRPr lang="en-US" altLang="en-US" sz="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Electrostatic Charging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5943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4096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/>
              <a:t>Particle size can also be controlled by generating an electric field across the flame.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/>
              <a:t>A large electric field (hundreds of kV/m) is generated between two plate electrodes situated on opposite sides of the flame.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/>
              <a:t>Similar to nozzle quenching, the electric field limits particle growth by reducing the residence time in the high temperature region of the flame.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/>
              <a:t>In addition, the electric field charges the particles. This results in electrostatic repulsion between newly formed particles, preventing coagulation.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191000" y="6126163"/>
            <a:ext cx="495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S. Vemury, S.E. Pratsinis, L. Kibbey, </a:t>
            </a:r>
            <a:r>
              <a:rPr lang="en-US" altLang="en-US" sz="800" u="sng"/>
              <a:t>Electrically-controlled flame synthesis of nanophase TiO</a:t>
            </a:r>
            <a:r>
              <a:rPr lang="en-US" altLang="en-US" sz="800" u="sng" baseline="-25000"/>
              <a:t>2</a:t>
            </a:r>
            <a:r>
              <a:rPr lang="en-US" altLang="en-US" sz="800" u="sng"/>
              <a:t>, SiO</a:t>
            </a:r>
            <a:r>
              <a:rPr lang="en-US" altLang="en-US" sz="800" u="sng" baseline="-25000"/>
              <a:t>2</a:t>
            </a:r>
            <a:r>
              <a:rPr lang="en-US" altLang="en-US" sz="800" u="sng"/>
              <a:t>, and SnO</a:t>
            </a:r>
            <a:r>
              <a:rPr lang="en-US" altLang="en-US" sz="800" u="sng" baseline="-25000"/>
              <a:t>2 </a:t>
            </a:r>
            <a:r>
              <a:rPr lang="en-US" altLang="en-US" sz="800" u="sng"/>
              <a:t>powders.</a:t>
            </a:r>
            <a:r>
              <a:rPr lang="en-US" altLang="en-US" sz="800"/>
              <a:t> JMR, Vol. 12, 1031-1042.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Electrostatic Charging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80163"/>
            <a:ext cx="2133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9246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Pyrolysis is a high yield method that can fulfill the strong demand for nanoparticles.</a:t>
            </a:r>
          </a:p>
          <a:p>
            <a:r>
              <a:rPr lang="en-US" altLang="en-US" smtClean="0"/>
              <a:t>Can be customized to produce unique nanoparticles.</a:t>
            </a:r>
          </a:p>
          <a:p>
            <a:r>
              <a:rPr lang="en-US" altLang="en-US" smtClean="0"/>
              <a:t>Broad distribution of particle sizes and morphology.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Advantages &amp; Disadvantages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Nanoparticle Synthesis</a:t>
            </a:r>
          </a:p>
          <a:p>
            <a:pPr lvl="1"/>
            <a:r>
              <a:rPr lang="en-US" altLang="en-US" sz="2400" smtClean="0"/>
              <a:t>Colloidal Chemical Methods</a:t>
            </a:r>
          </a:p>
          <a:p>
            <a:pPr lvl="1"/>
            <a:r>
              <a:rPr lang="en-US" altLang="en-US" sz="2400" smtClean="0"/>
              <a:t>Attrition</a:t>
            </a:r>
          </a:p>
          <a:p>
            <a:pPr lvl="1"/>
            <a:r>
              <a:rPr lang="en-US" altLang="en-US" sz="2400" smtClean="0"/>
              <a:t>Pyrolysis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RF Plasma</a:t>
            </a:r>
          </a:p>
          <a:p>
            <a:pPr lvl="1"/>
            <a:r>
              <a:rPr lang="en-US" altLang="en-US" sz="2400" smtClean="0"/>
              <a:t>Thermal Decomposition </a:t>
            </a:r>
          </a:p>
          <a:p>
            <a:pPr lvl="1"/>
            <a:r>
              <a:rPr lang="en-US" altLang="en-US" sz="2400" smtClean="0"/>
              <a:t>Pulsed Laser Method</a:t>
            </a:r>
          </a:p>
          <a:p>
            <a:r>
              <a:rPr lang="en-US" altLang="en-US" sz="2800" smtClean="0"/>
              <a:t>Nanoparticle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RF Plasma Synthesis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altLang="en-US" sz="2000" smtClean="0"/>
              <a:t>The starting material is placed in a pestle and heated under vacuum by RF heating coils. </a:t>
            </a:r>
          </a:p>
          <a:p>
            <a:r>
              <a:rPr lang="en-US" altLang="en-US" sz="2000" smtClean="0"/>
              <a:t>A high temperature plasma is created by flowing a gas, such as He, through the system in the vicinity of the coils. </a:t>
            </a:r>
          </a:p>
          <a:p>
            <a:r>
              <a:rPr lang="en-US" altLang="en-US" sz="2000" smtClean="0"/>
              <a:t>When the material is heated beyond its evaporation point, the vapor nucleates on the gas atoms which diffuse up to a cooler collector rod and form nanoparticles.</a:t>
            </a:r>
          </a:p>
          <a:p>
            <a:r>
              <a:rPr lang="en-US" altLang="en-US" sz="2000" smtClean="0"/>
              <a:t>The particles can be passivated by introducing another gas such as O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.</a:t>
            </a:r>
          </a:p>
          <a:p>
            <a:r>
              <a:rPr lang="en-US" altLang="en-US" sz="2000" smtClean="0"/>
              <a:t>In the case of Al nanoparticles the O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forms a thin layer of AlO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 around the outside of the particle inhibiting aggregation and agglomeration. </a:t>
            </a:r>
          </a:p>
          <a:p>
            <a:r>
              <a:rPr lang="en-US" altLang="en-US" sz="2000" smtClean="0"/>
              <a:t>RF plasma synthesis  is very popular method for creating ceramic nanoparticles and powders </a:t>
            </a:r>
          </a:p>
          <a:p>
            <a:r>
              <a:rPr lang="en-US" altLang="en-US" sz="2000" smtClean="0"/>
              <a:t>Low mass yield.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57800" y="6248400"/>
            <a:ext cx="3886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Poole, C., Owens, F. </a:t>
            </a:r>
            <a:r>
              <a:rPr lang="en-US" altLang="en-US" sz="800" i="1"/>
              <a:t>Introduction to Nanotechnology</a:t>
            </a:r>
            <a:r>
              <a:rPr lang="en-US" altLang="en-US" sz="800"/>
              <a:t>. Wiley, New Jersey.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>Colloidal Methods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Examples: Gold</a:t>
            </a:r>
          </a:p>
          <a:p>
            <a:pPr lvl="1"/>
            <a:r>
              <a:rPr lang="en-US" altLang="en-US" sz="2400" smtClean="0"/>
              <a:t>A common method for preparing colloidal gold nanoparticles involves combining hydrogen tetrachloroaurate (HAuCl</a:t>
            </a:r>
            <a:r>
              <a:rPr lang="en-US" altLang="en-US" sz="2400" baseline="-25000" smtClean="0"/>
              <a:t>4</a:t>
            </a:r>
            <a:r>
              <a:rPr lang="en-US" altLang="en-US" sz="2400" smtClean="0"/>
              <a:t>) and sodium citrate (Na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C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5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7</a:t>
            </a:r>
            <a:r>
              <a:rPr lang="en-US" altLang="en-US" sz="2400" smtClean="0"/>
              <a:t>) in a dilute solution.</a:t>
            </a:r>
          </a:p>
          <a:p>
            <a:pPr lvl="1"/>
            <a:r>
              <a:rPr lang="en-US" altLang="en-US" sz="2400" smtClean="0"/>
              <a:t>Upon dissociation,  the citrate ions (C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5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7</a:t>
            </a:r>
            <a:r>
              <a:rPr lang="en-US" altLang="en-US" sz="2400" baseline="30000" smtClean="0"/>
              <a:t>3-</a:t>
            </a:r>
            <a:r>
              <a:rPr lang="en-US" altLang="en-US" sz="2400" smtClean="0"/>
              <a:t>) reduce Au</a:t>
            </a:r>
            <a:r>
              <a:rPr lang="en-US" altLang="en-US" sz="2400" baseline="30000" smtClean="0"/>
              <a:t>3+ </a:t>
            </a:r>
            <a:r>
              <a:rPr lang="en-US" altLang="en-US" sz="2400" smtClean="0"/>
              <a:t>to yield 30-40 nm gold particles. </a:t>
            </a:r>
            <a:endParaRPr lang="en-US" altLang="en-US" sz="2400" baseline="30000" smtClean="0"/>
          </a:p>
          <a:p>
            <a:pPr lvl="1">
              <a:buFontTx/>
              <a:buNone/>
            </a:pPr>
            <a:r>
              <a:rPr lang="en-US" altLang="en-US" sz="2400" smtClean="0"/>
              <a:t>Half reaction equations:</a:t>
            </a:r>
          </a:p>
          <a:p>
            <a:pPr lvl="2"/>
            <a:r>
              <a:rPr lang="en-US" altLang="en-US" sz="2000" smtClean="0"/>
              <a:t>Au</a:t>
            </a:r>
            <a:r>
              <a:rPr lang="en-US" altLang="en-US" sz="2000" baseline="30000" smtClean="0"/>
              <a:t>3+(</a:t>
            </a:r>
            <a:r>
              <a:rPr lang="en-US" altLang="en-US" sz="2000" smtClean="0"/>
              <a:t>aq) + 3e</a:t>
            </a:r>
            <a:r>
              <a:rPr lang="en-US" altLang="en-US" sz="2000" baseline="30000" smtClean="0"/>
              <a:t>-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Wingdings" panose="05000000000000000000" pitchFamily="2" charset="2"/>
              </a:rPr>
              <a:t> Au(s)</a:t>
            </a:r>
          </a:p>
          <a:p>
            <a:pPr lvl="2"/>
            <a:r>
              <a:rPr lang="en-US" altLang="en-US" sz="2000" smtClean="0">
                <a:sym typeface="Wingdings" panose="05000000000000000000" pitchFamily="2" charset="2"/>
              </a:rPr>
              <a:t>C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6</a:t>
            </a:r>
            <a:r>
              <a:rPr lang="en-US" altLang="en-US" sz="2000" smtClean="0">
                <a:sym typeface="Wingdings" panose="05000000000000000000" pitchFamily="2" charset="2"/>
              </a:rPr>
              <a:t>H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sym typeface="Wingdings" panose="05000000000000000000" pitchFamily="2" charset="2"/>
              </a:rPr>
              <a:t>O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7</a:t>
            </a:r>
            <a:r>
              <a:rPr lang="en-US" altLang="en-US" sz="2000" baseline="30000" smtClean="0">
                <a:sym typeface="Wingdings" panose="05000000000000000000" pitchFamily="2" charset="2"/>
              </a:rPr>
              <a:t>3-</a:t>
            </a:r>
            <a:r>
              <a:rPr lang="en-US" altLang="en-US" sz="2000" smtClean="0">
                <a:sym typeface="Wingdings" panose="05000000000000000000" pitchFamily="2" charset="2"/>
              </a:rPr>
              <a:t>(aq) +H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sym typeface="Wingdings" panose="05000000000000000000" pitchFamily="2" charset="2"/>
              </a:rPr>
              <a:t>O(l)  C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5</a:t>
            </a:r>
            <a:r>
              <a:rPr lang="en-US" altLang="en-US" sz="2000" smtClean="0">
                <a:sym typeface="Wingdings" panose="05000000000000000000" pitchFamily="2" charset="2"/>
              </a:rPr>
              <a:t>H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4</a:t>
            </a:r>
            <a:r>
              <a:rPr lang="en-US" altLang="en-US" sz="2000" smtClean="0">
                <a:sym typeface="Wingdings" panose="05000000000000000000" pitchFamily="2" charset="2"/>
              </a:rPr>
              <a:t>O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4</a:t>
            </a:r>
            <a:r>
              <a:rPr lang="en-US" altLang="en-US" sz="2000" baseline="30000" smtClean="0">
                <a:sym typeface="Wingdings" panose="05000000000000000000" pitchFamily="2" charset="2"/>
              </a:rPr>
              <a:t>2-</a:t>
            </a:r>
            <a:r>
              <a:rPr lang="en-US" altLang="en-US" sz="2000" smtClean="0">
                <a:sym typeface="Wingdings" panose="05000000000000000000" pitchFamily="2" charset="2"/>
              </a:rPr>
              <a:t>(aq) + CO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000" smtClean="0">
                <a:sym typeface="Wingdings" panose="05000000000000000000" pitchFamily="2" charset="2"/>
              </a:rPr>
              <a:t>(g) + H</a:t>
            </a:r>
            <a:r>
              <a:rPr lang="en-US" altLang="en-US" sz="2000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000" smtClean="0">
                <a:sym typeface="Wingdings" panose="05000000000000000000" pitchFamily="2" charset="2"/>
              </a:rPr>
              <a:t>O(aq) + 2e</a:t>
            </a:r>
            <a:r>
              <a:rPr lang="en-US" altLang="en-US" sz="2000" baseline="30000" smtClean="0">
                <a:sym typeface="Wingdings" panose="05000000000000000000" pitchFamily="2" charset="2"/>
              </a:rPr>
              <a:t>-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RF Plasma Apparatus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676400" y="1371600"/>
            <a:ext cx="563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5257800" y="6324600"/>
            <a:ext cx="3886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Poole, C., Owens, F. </a:t>
            </a:r>
            <a:r>
              <a:rPr lang="en-US" altLang="en-US" sz="800" i="1"/>
              <a:t>Introduction to Nanotechnology</a:t>
            </a:r>
            <a:r>
              <a:rPr lang="en-US" altLang="en-US" sz="800"/>
              <a:t>. Wiley, New Jersey.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Thermal Decomposition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Thermal decomposition is the chemical decomposition of a substance into ins constituents by heating.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A solid bulk material is heated beyond its decomposition temperature in an evacuated furnace tube.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The precursor material may contain metal cations and molecular anions, or metal organic solids.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Example: 2LiN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(s)</a:t>
            </a:r>
            <a:r>
              <a:rPr lang="en-US" altLang="en-US" sz="2400" smtClean="0">
                <a:sym typeface="Wingdings" panose="05000000000000000000" pitchFamily="2" charset="2"/>
              </a:rPr>
              <a:t> 2Li(s) +3N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2</a:t>
            </a:r>
            <a:r>
              <a:rPr lang="en-US" altLang="en-US" sz="2400" smtClean="0"/>
              <a:t>(g)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400" smtClean="0"/>
              <a:t>Lithium particles can be synthesized by heating LiN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in a quartz tube under vacuum.  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400" smtClean="0"/>
              <a:t>When heated to 375</a:t>
            </a:r>
            <a:r>
              <a:rPr lang="en-US" altLang="en-US" sz="2400" baseline="30000" smtClean="0"/>
              <a:t>o</a:t>
            </a:r>
            <a:r>
              <a:rPr lang="en-US" altLang="en-US" sz="2400" smtClean="0"/>
              <a:t>C the nitrogen outgases from the bulk material and the Li atoms coalesce to form metal nanoparticles.</a:t>
            </a:r>
          </a:p>
          <a:p>
            <a:pPr marL="342900" lvl="1" indent="-342900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227638" y="6410325"/>
            <a:ext cx="3886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Poole, C., Owens, F. </a:t>
            </a:r>
            <a:r>
              <a:rPr lang="en-US" altLang="en-US" sz="800" i="1"/>
              <a:t>Introduction to Nanotechnology</a:t>
            </a:r>
            <a:r>
              <a:rPr lang="en-US" altLang="en-US" sz="800"/>
              <a:t>. Wiley, New Jersey.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Thermal Decomposition Apparatus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10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62200" y="2209800"/>
            <a:ext cx="990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8139" idx="1"/>
          </p:cNvCxnSpPr>
          <p:nvPr/>
        </p:nvCxnSpPr>
        <p:spPr>
          <a:xfrm rot="10800000" flipV="1">
            <a:off x="7162800" y="2744788"/>
            <a:ext cx="609600" cy="88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248400" y="4724400"/>
            <a:ext cx="6858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5400" y="4038600"/>
            <a:ext cx="457200" cy="1539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572000" y="2133600"/>
            <a:ext cx="1219200" cy="609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TextBox 22"/>
          <p:cNvSpPr txBox="1">
            <a:spLocks noChangeArrowheads="1"/>
          </p:cNvSpPr>
          <p:nvPr/>
        </p:nvSpPr>
        <p:spPr bwMode="auto">
          <a:xfrm>
            <a:off x="4953000" y="1524000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Sample in Ta foil</a:t>
            </a:r>
          </a:p>
        </p:txBody>
      </p:sp>
      <p:sp>
        <p:nvSpPr>
          <p:cNvPr id="48138" name="TextBox 23"/>
          <p:cNvSpPr txBox="1">
            <a:spLocks noChangeArrowheads="1"/>
          </p:cNvSpPr>
          <p:nvPr/>
        </p:nvSpPr>
        <p:spPr bwMode="auto">
          <a:xfrm>
            <a:off x="1600200" y="2057400"/>
            <a:ext cx="747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Furnace</a:t>
            </a:r>
          </a:p>
        </p:txBody>
      </p:sp>
      <p:sp>
        <p:nvSpPr>
          <p:cNvPr id="48139" name="TextBox 24"/>
          <p:cNvSpPr txBox="1">
            <a:spLocks noChangeArrowheads="1"/>
          </p:cNvSpPr>
          <p:nvPr/>
        </p:nvSpPr>
        <p:spPr bwMode="auto">
          <a:xfrm>
            <a:off x="7772400" y="2514600"/>
            <a:ext cx="105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Evacuated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Quartz Tube</a:t>
            </a:r>
          </a:p>
        </p:txBody>
      </p:sp>
      <p:sp>
        <p:nvSpPr>
          <p:cNvPr id="48140" name="TextBox 27"/>
          <p:cNvSpPr txBox="1">
            <a:spLocks noChangeArrowheads="1"/>
          </p:cNvSpPr>
          <p:nvPr/>
        </p:nvSpPr>
        <p:spPr bwMode="auto">
          <a:xfrm>
            <a:off x="304800" y="36576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Turbo Molecular </a:t>
            </a:r>
          </a:p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Pump</a:t>
            </a:r>
          </a:p>
        </p:txBody>
      </p:sp>
      <p:sp>
        <p:nvSpPr>
          <p:cNvPr id="48141" name="TextBox 30"/>
          <p:cNvSpPr txBox="1">
            <a:spLocks noChangeArrowheads="1"/>
          </p:cNvSpPr>
          <p:nvPr/>
        </p:nvSpPr>
        <p:spPr bwMode="auto">
          <a:xfrm>
            <a:off x="6858000" y="4495800"/>
            <a:ext cx="1403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Mechanical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Nanoparticle Synthesis</a:t>
            </a:r>
          </a:p>
          <a:p>
            <a:pPr lvl="1"/>
            <a:r>
              <a:rPr lang="en-US" altLang="en-US" sz="2400" smtClean="0"/>
              <a:t>Colloidal Chemical Methods</a:t>
            </a:r>
          </a:p>
          <a:p>
            <a:pPr lvl="1"/>
            <a:r>
              <a:rPr lang="en-US" altLang="en-US" sz="2400" smtClean="0"/>
              <a:t>Attrition</a:t>
            </a:r>
          </a:p>
          <a:p>
            <a:pPr lvl="1"/>
            <a:r>
              <a:rPr lang="en-US" altLang="en-US" sz="2400" smtClean="0"/>
              <a:t>Pyrolysis</a:t>
            </a:r>
          </a:p>
          <a:p>
            <a:pPr lvl="1"/>
            <a:r>
              <a:rPr lang="en-US" altLang="en-US" sz="2400" smtClean="0"/>
              <a:t>RF Plasma</a:t>
            </a:r>
          </a:p>
          <a:p>
            <a:pPr lvl="1"/>
            <a:r>
              <a:rPr lang="en-US" altLang="en-US" sz="2400" smtClean="0"/>
              <a:t>Thermal Decomposition 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Pulsed Laser Methods</a:t>
            </a:r>
          </a:p>
          <a:p>
            <a:r>
              <a:rPr lang="en-US" altLang="en-US" sz="2800" smtClean="0"/>
              <a:t>Nanoparticle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Pulsed Laser Methods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Pulsed Lasers have been employed in the synthesis silver nanoparticles from silver nitrate solutions. </a:t>
            </a:r>
          </a:p>
          <a:p>
            <a:r>
              <a:rPr lang="en-US" altLang="en-US" sz="2800" smtClean="0"/>
              <a:t>A disc rotates in this solution while a laser beam is pulsed onto the disc creating hot spots.  </a:t>
            </a:r>
          </a:p>
          <a:p>
            <a:r>
              <a:rPr lang="en-US" altLang="en-US" sz="2800" smtClean="0"/>
              <a:t>Silver nitrate is reduced, forming silver nanoparticles.  </a:t>
            </a:r>
          </a:p>
          <a:p>
            <a:r>
              <a:rPr lang="en-US" altLang="en-US" sz="2800" smtClean="0"/>
              <a:t>The size of the particle is controlled by the energy in the laser and the speed of the rotating disc.  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257800" y="6248400"/>
            <a:ext cx="3886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Poole, C., Owens, F. </a:t>
            </a:r>
            <a:r>
              <a:rPr lang="en-US" altLang="en-US" sz="800" i="1"/>
              <a:t>Introduction to Nanotechnology</a:t>
            </a:r>
            <a:r>
              <a:rPr lang="en-US" altLang="en-US" sz="800"/>
              <a:t>. Wiley, New Jersey.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Pulsed Laser Apparatus for Ag Nanoparticles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066800" y="1455738"/>
            <a:ext cx="7620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5257800" y="6324600"/>
            <a:ext cx="3886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/>
              <a:t>Poole, C., Owens, F. </a:t>
            </a:r>
            <a:r>
              <a:rPr lang="en-US" altLang="en-US" sz="800" i="1"/>
              <a:t>Introduction to Nanotechnology</a:t>
            </a:r>
            <a:r>
              <a:rPr lang="en-US" altLang="en-US" sz="800"/>
              <a:t>. Wiley, New Jersey.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Nanoparticle Applications: ZnO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r>
              <a:rPr lang="en-US" altLang="en-US" sz="2800" dirty="0" smtClean="0"/>
              <a:t>Zinc Oxide has opaque and antifungal properties. </a:t>
            </a:r>
          </a:p>
          <a:p>
            <a:r>
              <a:rPr lang="en-US" altLang="en-US" sz="2800" dirty="0" smtClean="0"/>
              <a:t>Used as UV blocking pigments in sunscreens, cosmetics, varnishes, and fabrics </a:t>
            </a:r>
          </a:p>
          <a:p>
            <a:r>
              <a:rPr lang="en-US" altLang="en-US" sz="2800" dirty="0" smtClean="0"/>
              <a:t>Incorporated in foot powders and garden supplies as an antifungal.  </a:t>
            </a:r>
          </a:p>
          <a:p>
            <a:r>
              <a:rPr lang="en-US" altLang="en-US" sz="2800" dirty="0" err="1" smtClean="0"/>
              <a:t>ZnO</a:t>
            </a:r>
            <a:r>
              <a:rPr lang="en-US" altLang="en-US" sz="2800" dirty="0" smtClean="0"/>
              <a:t> nanowires can improve the elastic toughness of bulk materials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Nanoparticle Applications: TiO</a:t>
            </a:r>
            <a:r>
              <a:rPr lang="en-US" altLang="en-US" baseline="-25000" smtClean="0"/>
              <a:t>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876800"/>
          </a:xfrm>
        </p:spPr>
        <p:txBody>
          <a:bodyPr/>
          <a:lstStyle/>
          <a:p>
            <a:r>
              <a:rPr lang="en-US" altLang="en-US" sz="2600" smtClean="0"/>
              <a:t>Titanium Dioxide is used as an inorganic white pigment for paper, paints, plastics, and whitening agents.</a:t>
            </a:r>
          </a:p>
          <a:p>
            <a:r>
              <a:rPr lang="en-US" altLang="en-US" sz="2600" smtClean="0"/>
              <a:t>TiO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nanoparticles are used as UV blocking pigments in sunscreens, cosmetics, varnishes, and fabrics.  </a:t>
            </a:r>
          </a:p>
          <a:p>
            <a:r>
              <a:rPr lang="en-US" altLang="en-US" sz="2600" smtClean="0"/>
              <a:t>TiO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has unique photocatalytic properties that make it suitable for a number of advanced applications:</a:t>
            </a:r>
          </a:p>
          <a:p>
            <a:pPr lvl="1"/>
            <a:r>
              <a:rPr lang="en-US" altLang="en-US" sz="2200" smtClean="0"/>
              <a:t>Self-cleaning glass and antifogging coatings</a:t>
            </a:r>
          </a:p>
          <a:p>
            <a:pPr lvl="1"/>
            <a:r>
              <a:rPr lang="en-US" altLang="en-US" sz="2200" smtClean="0"/>
              <a:t>Photoelectrochemical cells (PECs) </a:t>
            </a:r>
          </a:p>
          <a:p>
            <a:pPr lvl="1"/>
            <a:r>
              <a:rPr lang="en-US" altLang="en-US" sz="2200" smtClean="0"/>
              <a:t>Detoxification of waste water</a:t>
            </a:r>
          </a:p>
          <a:p>
            <a:pPr lvl="1"/>
            <a:r>
              <a:rPr lang="en-US" altLang="en-US" sz="2200" smtClean="0"/>
              <a:t>Hydrolysis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Nanoparticle Applications: Fe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50-100nm Iron nanoparticles are used in magnetic recording devices for both digital and analog data.</a:t>
            </a:r>
          </a:p>
          <a:p>
            <a:pPr eaLnBrk="1" hangingPunct="1"/>
            <a:r>
              <a:rPr lang="en-US" altLang="en-US" smtClean="0"/>
              <a:t>Decreasing the diameter to 30-40nm increases the magnetic recording capacity by 5-10 times per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</a:t>
            </a:r>
            <a:br>
              <a:rPr lang="en-US" altLang="en-US" smtClean="0"/>
            </a:br>
            <a:r>
              <a:rPr lang="en-US" altLang="en-US" smtClean="0"/>
              <a:t>Iron Oxide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Iron Oxide nanoparticles have unique magnetic and optical properties. </a:t>
            </a:r>
          </a:p>
          <a:p>
            <a:r>
              <a:rPr lang="en-US" altLang="en-US" smtClean="0"/>
              <a:t>Iron oxide nanoparticles can be translucent to visible light while being opaque to UV light.  </a:t>
            </a:r>
          </a:p>
          <a:p>
            <a:r>
              <a:rPr lang="en-US" altLang="en-US" smtClean="0"/>
              <a:t>Applications include UV protective coatings, various electromagnetic uses, electro-optic uses, and data storage.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Example: Formation of Gold Nanoparticles</a:t>
            </a:r>
          </a:p>
        </p:txBody>
      </p:sp>
      <p:grpSp>
        <p:nvGrpSpPr>
          <p:cNvPr id="10243" name="Group 24"/>
          <p:cNvGrpSpPr>
            <a:grpSpLocks/>
          </p:cNvGrpSpPr>
          <p:nvPr/>
        </p:nvGrpSpPr>
        <p:grpSpPr bwMode="auto">
          <a:xfrm>
            <a:off x="1366838" y="1757363"/>
            <a:ext cx="914400" cy="1812925"/>
            <a:chOff x="1366380" y="1956150"/>
            <a:chExt cx="914400" cy="1812018"/>
          </a:xfrm>
        </p:grpSpPr>
        <p:grpSp>
          <p:nvGrpSpPr>
            <p:cNvPr id="10282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HAuCl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" name="Can 12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83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1494332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11857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0244" name="Group 33"/>
          <p:cNvGrpSpPr>
            <a:grpSpLocks/>
          </p:cNvGrpSpPr>
          <p:nvPr/>
        </p:nvGrpSpPr>
        <p:grpSpPr bwMode="auto">
          <a:xfrm>
            <a:off x="5083175" y="1757363"/>
            <a:ext cx="914400" cy="1812925"/>
            <a:chOff x="1366380" y="1956150"/>
            <a:chExt cx="914400" cy="1812018"/>
          </a:xfrm>
        </p:grpSpPr>
        <p:grpSp>
          <p:nvGrpSpPr>
            <p:cNvPr id="10275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solidFill>
                <a:srgbClr val="9966FF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an 40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76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494333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011858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0245" name="Group 41"/>
          <p:cNvGrpSpPr>
            <a:grpSpLocks/>
          </p:cNvGrpSpPr>
          <p:nvPr/>
        </p:nvGrpSpPr>
        <p:grpSpPr bwMode="auto">
          <a:xfrm>
            <a:off x="6921500" y="1757363"/>
            <a:ext cx="914400" cy="1812925"/>
            <a:chOff x="1366380" y="1956150"/>
            <a:chExt cx="914400" cy="1812018"/>
          </a:xfrm>
        </p:grpSpPr>
        <p:grpSp>
          <p:nvGrpSpPr>
            <p:cNvPr id="10268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48" name="Can 47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solidFill>
                <a:srgbClr val="CC0000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Gold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NP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269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94333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011858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0246" name="Group 56"/>
          <p:cNvGrpSpPr>
            <a:grpSpLocks/>
          </p:cNvGrpSpPr>
          <p:nvPr/>
        </p:nvGrpSpPr>
        <p:grpSpPr bwMode="auto">
          <a:xfrm>
            <a:off x="2692400" y="982663"/>
            <a:ext cx="1590675" cy="2587625"/>
            <a:chOff x="2536761" y="1232713"/>
            <a:chExt cx="1591996" cy="2587647"/>
          </a:xfrm>
        </p:grpSpPr>
        <p:grpSp>
          <p:nvGrpSpPr>
            <p:cNvPr id="10254" name="Group 54"/>
            <p:cNvGrpSpPr>
              <a:grpSpLocks/>
            </p:cNvGrpSpPr>
            <p:nvPr/>
          </p:nvGrpSpPr>
          <p:grpSpPr bwMode="auto">
            <a:xfrm>
              <a:off x="3072008" y="1232713"/>
              <a:ext cx="1056749" cy="2587647"/>
              <a:chOff x="3072008" y="1232713"/>
              <a:chExt cx="1056749" cy="2587647"/>
            </a:xfrm>
          </p:grpSpPr>
          <p:grpSp>
            <p:nvGrpSpPr>
              <p:cNvPr id="10256" name="Group 25"/>
              <p:cNvGrpSpPr>
                <a:grpSpLocks/>
              </p:cNvGrpSpPr>
              <p:nvPr/>
            </p:nvGrpSpPr>
            <p:grpSpPr bwMode="auto">
              <a:xfrm>
                <a:off x="3072008" y="2008342"/>
                <a:ext cx="914400" cy="1812018"/>
                <a:chOff x="1366380" y="1956150"/>
                <a:chExt cx="914400" cy="1812018"/>
              </a:xfrm>
            </p:grpSpPr>
            <p:grpSp>
              <p:nvGrpSpPr>
                <p:cNvPr id="10261" name="Group 13"/>
                <p:cNvGrpSpPr>
                  <a:grpSpLocks/>
                </p:cNvGrpSpPr>
                <p:nvPr/>
              </p:nvGrpSpPr>
              <p:grpSpPr bwMode="auto">
                <a:xfrm>
                  <a:off x="1366380" y="1956150"/>
                  <a:ext cx="914400" cy="1372452"/>
                  <a:chOff x="3683695" y="1981201"/>
                  <a:chExt cx="914400" cy="1372452"/>
                </a:xfrm>
              </p:grpSpPr>
              <p:sp>
                <p:nvSpPr>
                  <p:cNvPr id="32" name="Can 31"/>
                  <p:cNvSpPr/>
                  <p:nvPr/>
                </p:nvSpPr>
                <p:spPr>
                  <a:xfrm>
                    <a:off x="3683880" y="2439070"/>
                    <a:ext cx="913570" cy="914407"/>
                  </a:xfrm>
                  <a:prstGeom prst="can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HAuCl</a:t>
                    </a:r>
                    <a:r>
                      <a:rPr lang="en-US" sz="1600" baseline="-250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3" name="Can 32"/>
                  <p:cNvSpPr/>
                  <p:nvPr/>
                </p:nvSpPr>
                <p:spPr>
                  <a:xfrm>
                    <a:off x="3683880" y="1981866"/>
                    <a:ext cx="913570" cy="1370024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262" name="Group 23"/>
                <p:cNvGrpSpPr>
                  <a:grpSpLocks/>
                </p:cNvGrpSpPr>
                <p:nvPr/>
              </p:nvGrpSpPr>
              <p:grpSpPr bwMode="auto">
                <a:xfrm>
                  <a:off x="1498582" y="3367336"/>
                  <a:ext cx="650989" cy="400832"/>
                  <a:chOff x="1494772" y="3447346"/>
                  <a:chExt cx="650989" cy="400832"/>
                </a:xfrm>
              </p:grpSpPr>
              <p:sp>
                <p:nvSpPr>
                  <p:cNvPr id="29" name="Freeform 28"/>
                  <p:cNvSpPr/>
                  <p:nvPr/>
                </p:nvSpPr>
                <p:spPr>
                  <a:xfrm>
                    <a:off x="1494627" y="3448125"/>
                    <a:ext cx="1334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1753605" y="3448125"/>
                    <a:ext cx="1191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1998283" y="3448125"/>
                    <a:ext cx="1334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257" name="Group 53"/>
              <p:cNvGrpSpPr>
                <a:grpSpLocks/>
              </p:cNvGrpSpPr>
              <p:nvPr/>
            </p:nvGrpSpPr>
            <p:grpSpPr bwMode="auto">
              <a:xfrm>
                <a:off x="3374377" y="1232713"/>
                <a:ext cx="754380" cy="1308992"/>
                <a:chOff x="3522649" y="1232713"/>
                <a:chExt cx="754380" cy="1308992"/>
              </a:xfrm>
            </p:grpSpPr>
            <p:sp>
              <p:nvSpPr>
                <p:cNvPr id="50" name="Can 49"/>
                <p:cNvSpPr>
                  <a:spLocks noChangeAspect="1"/>
                </p:cNvSpPr>
                <p:nvPr/>
              </p:nvSpPr>
              <p:spPr>
                <a:xfrm rot="15165912">
                  <a:off x="3648064" y="1106990"/>
                  <a:ext cx="503241" cy="75468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Teardrop 50"/>
                <p:cNvSpPr>
                  <a:spLocks noChangeAspect="1"/>
                </p:cNvSpPr>
                <p:nvPr/>
              </p:nvSpPr>
              <p:spPr>
                <a:xfrm rot="18897435">
                  <a:off x="3569286" y="1957338"/>
                  <a:ext cx="184152" cy="182714"/>
                </a:xfrm>
                <a:prstGeom prst="teardrop">
                  <a:avLst>
                    <a:gd name="adj" fmla="val 2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Teardrop 51"/>
                <p:cNvSpPr>
                  <a:spLocks noChangeAspect="1"/>
                </p:cNvSpPr>
                <p:nvPr/>
              </p:nvSpPr>
              <p:spPr>
                <a:xfrm rot="18897435">
                  <a:off x="3570080" y="2359772"/>
                  <a:ext cx="182564" cy="182714"/>
                </a:xfrm>
                <a:prstGeom prst="teardrop">
                  <a:avLst>
                    <a:gd name="adj" fmla="val 2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255" name="TextBox 55"/>
            <p:cNvSpPr txBox="1">
              <a:spLocks noChangeArrowheads="1"/>
            </p:cNvSpPr>
            <p:nvPr/>
          </p:nvSpPr>
          <p:spPr bwMode="auto">
            <a:xfrm>
              <a:off x="2536761" y="1453018"/>
              <a:ext cx="878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Sodium</a:t>
              </a:r>
            </a:p>
            <a:p>
              <a:pPr algn="ctr" eaLnBrk="1" hangingPunct="1"/>
              <a:r>
                <a:rPr lang="en-US" altLang="en-US" sz="1600"/>
                <a:t>Citrate</a:t>
              </a:r>
            </a:p>
          </p:txBody>
        </p:sp>
      </p:grpSp>
      <p:sp>
        <p:nvSpPr>
          <p:cNvPr id="10247" name="TextBox 57"/>
          <p:cNvSpPr txBox="1">
            <a:spLocks noChangeArrowheads="1"/>
          </p:cNvSpPr>
          <p:nvPr/>
        </p:nvSpPr>
        <p:spPr bwMode="auto">
          <a:xfrm>
            <a:off x="889000" y="315595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10248" name="Rectangle 58"/>
          <p:cNvSpPr>
            <a:spLocks noChangeArrowheads="1"/>
          </p:cNvSpPr>
          <p:nvPr/>
        </p:nvSpPr>
        <p:spPr bwMode="auto">
          <a:xfrm>
            <a:off x="3225800" y="6334125"/>
            <a:ext cx="591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http://mrsec.wisc.edu/Edetc/nanolab/gold/index.html</a:t>
            </a:r>
          </a:p>
          <a:p>
            <a:pPr algn="r" eaLnBrk="1" hangingPunct="1"/>
            <a:r>
              <a:rPr lang="en-US" altLang="en-US" sz="1000"/>
              <a:t>J. Chem. Ed. 2004, 81, 544A.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17775" y="2574925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360863" y="2574925"/>
            <a:ext cx="4619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02363" y="2574925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64"/>
          <p:cNvSpPr txBox="1">
            <a:spLocks noChangeArrowheads="1"/>
          </p:cNvSpPr>
          <p:nvPr/>
        </p:nvSpPr>
        <p:spPr bwMode="auto">
          <a:xfrm>
            <a:off x="588963" y="3783013"/>
            <a:ext cx="81041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Heat a solution of chloroauric acid (HAuCl</a:t>
            </a:r>
            <a:r>
              <a:rPr lang="en-US" altLang="en-US" baseline="-25000"/>
              <a:t>4</a:t>
            </a:r>
            <a:r>
              <a:rPr lang="en-US" altLang="en-US"/>
              <a:t>) up to reflux (boiling). HAuCl</a:t>
            </a:r>
            <a:r>
              <a:rPr lang="en-US" altLang="en-US" baseline="-25000"/>
              <a:t>4</a:t>
            </a:r>
            <a:r>
              <a:rPr lang="en-US" altLang="en-US"/>
              <a:t> is a water soluble gold salt.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Add trisodium citrate, which is a reducing agent.</a:t>
            </a:r>
          </a:p>
          <a:p>
            <a:pPr eaLnBrk="1" hangingPunct="1">
              <a:buFontTx/>
              <a:buAutoNum type="arabicPeriod"/>
            </a:pPr>
            <a:r>
              <a:rPr lang="en-US" altLang="en-US"/>
              <a:t>Continue stirring and heating for about 10 minutes.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During this time, the sodium citrate reduces the gold salt (Au</a:t>
            </a:r>
            <a:r>
              <a:rPr lang="en-US" altLang="en-US" baseline="30000"/>
              <a:t>3+</a:t>
            </a:r>
            <a:r>
              <a:rPr lang="en-US" altLang="en-US"/>
              <a:t>) to metallic gold (Au</a:t>
            </a:r>
            <a:r>
              <a:rPr lang="en-US" altLang="en-US" baseline="30000"/>
              <a:t>0</a:t>
            </a:r>
            <a:r>
              <a:rPr lang="en-US" altLang="en-US"/>
              <a:t>).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neutral gold atoms aggregate into seed crystals.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 seed crystals continue to grow and eventually form gold nanoparticles.</a:t>
            </a:r>
          </a:p>
        </p:txBody>
      </p:sp>
      <p:sp>
        <p:nvSpPr>
          <p:cNvPr id="10253" name="TextBox 65"/>
          <p:cNvSpPr txBox="1">
            <a:spLocks noChangeArrowheads="1"/>
          </p:cNvSpPr>
          <p:nvPr/>
        </p:nvSpPr>
        <p:spPr bwMode="auto">
          <a:xfrm>
            <a:off x="6321425" y="1403350"/>
            <a:ext cx="211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Red Color = Gold 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</a:t>
            </a:r>
            <a:br>
              <a:rPr lang="en-US" altLang="en-US" smtClean="0"/>
            </a:br>
            <a:r>
              <a:rPr lang="en-US" altLang="en-US" smtClean="0"/>
              <a:t>Iron Alloys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Iron-platinum nanoparticles have increased magnetism and it is predicted that 3nm particle can increase the data storage capacity by 10 times per unit area.</a:t>
            </a:r>
          </a:p>
          <a:p>
            <a:r>
              <a:rPr lang="en-US" altLang="en-US" smtClean="0"/>
              <a:t>Iron-palladium nanoparticles 100-200nm in diameter have been shown to reduce toxic chlorinated hydrocarbons to nontoxic hydrocarbon and chloride compounds.  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7227888" y="6324600"/>
            <a:ext cx="1916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SCIENCE VOL 287 17 MARCH 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Alumina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Alumina (Aluminum Oxide) is used in Chemical Mechanical Polishing (CMP) slurries, as well as ceramic filters. </a:t>
            </a:r>
          </a:p>
          <a:p>
            <a:r>
              <a:rPr lang="en-US" altLang="en-US" smtClean="0"/>
              <a:t>Nano-alumina is used in light bulb and fluorescent tube coatings because it emits light more uniformly and allows for better flow of fluorescent materials.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Ag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Silver has excellent conductivity and has been used as an antimicrobial material for thousands of years. </a:t>
            </a:r>
          </a:p>
          <a:p>
            <a:r>
              <a:rPr lang="en-US" altLang="en-US" smtClean="0"/>
              <a:t>Silver’s anti-microbial potential increase with increased surface area.  </a:t>
            </a:r>
          </a:p>
          <a:p>
            <a:r>
              <a:rPr lang="en-US" altLang="en-US" smtClean="0"/>
              <a:t>Applications include biocides, transparent conductive inks, and antimicrobial plastics, and bandages.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Gold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Gold nanoparticles are relatively easy to produce compared to other types of nanoparticles due to its high chemical stability.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Uses for gold nanoparticles are typically catalytic and include DNA detection and the oxidation of carbon monoxide.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Gold has superior conductivity allowing gold nanoparticles to be used in various probes, sensors, and optical applications.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Gold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The First Response</a:t>
            </a:r>
            <a:r>
              <a:rPr lang="en-US" altLang="en-US" sz="2800" baseline="30000" smtClean="0"/>
              <a:t>®</a:t>
            </a:r>
            <a:r>
              <a:rPr lang="en-US" altLang="en-US" sz="2800" smtClean="0"/>
              <a:t> home pregnancy test uses 1</a:t>
            </a:r>
            <a:r>
              <a:rPr lang="en-US" altLang="en-US" sz="2800" smtClean="0">
                <a:cs typeface="Arial" panose="020B0604020202020204" pitchFamily="34" charset="0"/>
              </a:rPr>
              <a:t>µm</a:t>
            </a:r>
            <a:r>
              <a:rPr lang="en-US" altLang="en-US" sz="2800" smtClean="0"/>
              <a:t> polystyrene sphere and 50nm gold particles coated with an antibody to human chorionic gonadotropin (hCG), a hormone produced during pregnancy.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When urine containing hCG comes in contact with the polystyrene-gold-antibody complex, the nanoparticles coagulate into red clumps.  Fluids pass through a filter where the clumps are caught yielding a pink filter.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Suspended (un-coagulated)</a:t>
            </a:r>
            <a:r>
              <a:rPr lang="en-US" altLang="en-US" smtClean="0"/>
              <a:t> </a:t>
            </a:r>
            <a:r>
              <a:rPr lang="en-US" altLang="en-US" sz="2800" smtClean="0"/>
              <a:t>nanoparticles pass through the filter and no color change occurs.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248400" y="6172200"/>
            <a:ext cx="2895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dirty="0"/>
              <a:t>Bangs, L. B. </a:t>
            </a:r>
            <a:r>
              <a:rPr lang="en-US" altLang="en-US" sz="800" i="1" dirty="0"/>
              <a:t>New Developments in Particle-based Immunoassays</a:t>
            </a:r>
            <a:r>
              <a:rPr lang="en-US" altLang="en-US" sz="800" dirty="0"/>
              <a:t>.  Pure &amp; Appl. Chem. Vol. 68, No 10 p 1873-1879.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Gold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6248400" y="6246813"/>
            <a:ext cx="2895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dirty="0"/>
              <a:t>Bangs, L. B. </a:t>
            </a:r>
            <a:r>
              <a:rPr lang="en-US" altLang="en-US" sz="800" i="1" dirty="0"/>
              <a:t>New Developments in Particle-based Immunoassays</a:t>
            </a:r>
            <a:r>
              <a:rPr lang="en-US" altLang="en-US" sz="800" dirty="0"/>
              <a:t>.  Pure &amp; Appl. Chem. Vol. 68, No 10 p 1873-1879. 1996</a:t>
            </a:r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629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629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Nanoparticle Applications: ZrO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Zirconium Dioxide nanoparticles can increase the tensile strength of materials when applied as a coating. </a:t>
            </a:r>
          </a:p>
          <a:p>
            <a:r>
              <a:rPr lang="en-US" altLang="en-US" smtClean="0"/>
              <a:t> This has many possible applications in wear coatings, ceramics, dies, cutting edges, as well as piezoelectric components, and dielectrics.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Example: Formation of Gold Nanoparticles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788" y="1065213"/>
            <a:ext cx="46926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Reduction of gold ions:</a:t>
            </a:r>
            <a:r>
              <a:rPr lang="en-US" dirty="0">
                <a:latin typeface="+mn-lt"/>
              </a:rPr>
              <a:t> Au(III) + 3e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cs typeface="Times New Roman"/>
              </a:rPr>
              <a:t>→ Au(0)</a:t>
            </a:r>
            <a:endParaRPr lang="en-US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4788" y="1655763"/>
            <a:ext cx="36210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Nucleation of Au(0) seed crystals:</a:t>
            </a:r>
          </a:p>
        </p:txBody>
      </p:sp>
      <p:grpSp>
        <p:nvGrpSpPr>
          <p:cNvPr id="11269" name="Group 55"/>
          <p:cNvGrpSpPr>
            <a:grpSpLocks/>
          </p:cNvGrpSpPr>
          <p:nvPr/>
        </p:nvGrpSpPr>
        <p:grpSpPr bwMode="auto">
          <a:xfrm>
            <a:off x="688975" y="2073275"/>
            <a:ext cx="2011363" cy="2012950"/>
            <a:chOff x="688932" y="2630466"/>
            <a:chExt cx="2011680" cy="2011680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090633" y="2739935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254454" y="3058821"/>
              <a:ext cx="146073" cy="1475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511387" y="320795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024230" y="3721977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538379" y="414081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928683" y="374101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490746" y="367438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976315" y="3054062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938492" y="2816087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471976" y="357919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81050" y="422648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176654" y="429311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Arrow Connector 45"/>
            <p:cNvCxnSpPr>
              <a:stCxn id="9" idx="4"/>
              <a:endCxn id="13" idx="0"/>
            </p:cNvCxnSpPr>
            <p:nvPr/>
          </p:nvCxnSpPr>
          <p:spPr>
            <a:xfrm rot="5400000">
              <a:off x="1413867" y="3503825"/>
              <a:ext cx="320473" cy="206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0" idx="2"/>
              <a:endCxn id="13" idx="6"/>
            </p:cNvCxnSpPr>
            <p:nvPr/>
          </p:nvCxnSpPr>
          <p:spPr>
            <a:xfrm rot="10800000">
              <a:off x="1636819" y="3747361"/>
              <a:ext cx="387411" cy="4759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688932" y="2630466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70" name="Group 56"/>
          <p:cNvGrpSpPr>
            <a:grpSpLocks/>
          </p:cNvGrpSpPr>
          <p:nvPr/>
        </p:nvGrpSpPr>
        <p:grpSpPr bwMode="auto">
          <a:xfrm>
            <a:off x="3665538" y="2073275"/>
            <a:ext cx="2011362" cy="2012950"/>
            <a:chOff x="3584532" y="2695184"/>
            <a:chExt cx="2011680" cy="201168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243448" y="274119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559411" y="312671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643561" y="356934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662614" y="3721649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748353" y="4483168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662331" y="3816839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510190" y="3674054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919547" y="318858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005569" y="274119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405682" y="340752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824282" y="43594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310417" y="43594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484786" y="3532855"/>
              <a:ext cx="390587" cy="39027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84532" y="2695184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271" name="Group 69"/>
          <p:cNvGrpSpPr>
            <a:grpSpLocks/>
          </p:cNvGrpSpPr>
          <p:nvPr/>
        </p:nvGrpSpPr>
        <p:grpSpPr bwMode="auto">
          <a:xfrm>
            <a:off x="6640513" y="2073275"/>
            <a:ext cx="2011362" cy="2012950"/>
            <a:chOff x="6640883" y="2474935"/>
            <a:chExt cx="2011680" cy="201168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268044" y="294136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717378" y="332847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568130" y="328246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591945" y="3434767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684035" y="4032876"/>
              <a:ext cx="147661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466514" y="353471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439521" y="338082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953953" y="286680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733256" y="34871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010828" y="367115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610998" y="358707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7417293" y="3252319"/>
              <a:ext cx="516020" cy="51402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40883" y="2474935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2981325" y="3079750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99150" y="3079750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60"/>
          <p:cNvSpPr txBox="1">
            <a:spLocks noChangeArrowheads="1"/>
          </p:cNvSpPr>
          <p:nvPr/>
        </p:nvSpPr>
        <p:spPr bwMode="auto">
          <a:xfrm>
            <a:off x="6550025" y="1516063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Seed Crystal</a:t>
            </a:r>
          </a:p>
          <a:p>
            <a:pPr algn="ctr" eaLnBrk="1" hangingPunct="1"/>
            <a:r>
              <a:rPr lang="en-US" altLang="en-US" sz="1600"/>
              <a:t>10’s to 100’s of Atoms</a:t>
            </a:r>
          </a:p>
        </p:txBody>
      </p:sp>
      <p:grpSp>
        <p:nvGrpSpPr>
          <p:cNvPr id="11275" name="Group 70"/>
          <p:cNvGrpSpPr>
            <a:grpSpLocks/>
          </p:cNvGrpSpPr>
          <p:nvPr/>
        </p:nvGrpSpPr>
        <p:grpSpPr bwMode="auto">
          <a:xfrm>
            <a:off x="1006475" y="5238750"/>
            <a:ext cx="515938" cy="515938"/>
            <a:chOff x="4103130" y="4882889"/>
            <a:chExt cx="515059" cy="515059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418505" y="4958959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269534" y="4913001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293305" y="5065141"/>
              <a:ext cx="145801" cy="1473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168107" y="5166568"/>
              <a:ext cx="147385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141165" y="5012842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434353" y="5119024"/>
              <a:ext cx="147385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312323" y="5217281"/>
              <a:ext cx="145801" cy="1473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103130" y="4882889"/>
              <a:ext cx="515059" cy="51505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1938338" y="5011738"/>
            <a:ext cx="903287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n 76"/>
          <p:cNvSpPr/>
          <p:nvPr/>
        </p:nvSpPr>
        <p:spPr>
          <a:xfrm rot="5400000">
            <a:off x="4887119" y="5214144"/>
            <a:ext cx="412750" cy="1563688"/>
          </a:xfrm>
          <a:prstGeom prst="can">
            <a:avLst>
              <a:gd name="adj" fmla="val 45170"/>
            </a:avLst>
          </a:prstGeom>
          <a:solidFill>
            <a:srgbClr val="FFC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935163" y="5614988"/>
            <a:ext cx="904875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78"/>
          <p:cNvSpPr txBox="1">
            <a:spLocks noChangeArrowheads="1"/>
          </p:cNvSpPr>
          <p:nvPr/>
        </p:nvSpPr>
        <p:spPr bwMode="auto">
          <a:xfrm>
            <a:off x="3044825" y="5807075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Nanorods</a:t>
            </a:r>
          </a:p>
        </p:txBody>
      </p:sp>
      <p:sp>
        <p:nvSpPr>
          <p:cNvPr id="11280" name="TextBox 79"/>
          <p:cNvSpPr txBox="1">
            <a:spLocks noChangeArrowheads="1"/>
          </p:cNvSpPr>
          <p:nvPr/>
        </p:nvSpPr>
        <p:spPr bwMode="auto">
          <a:xfrm>
            <a:off x="2919413" y="4676775"/>
            <a:ext cx="1436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Spherical</a:t>
            </a:r>
          </a:p>
          <a:p>
            <a:pPr algn="ctr" eaLnBrk="1" hangingPunct="1"/>
            <a:r>
              <a:rPr lang="en-US" altLang="en-US" sz="1600"/>
              <a:t>Nanoparticles</a:t>
            </a:r>
          </a:p>
        </p:txBody>
      </p:sp>
      <p:sp>
        <p:nvSpPr>
          <p:cNvPr id="11281" name="TextBox 80"/>
          <p:cNvSpPr txBox="1">
            <a:spLocks noChangeArrowheads="1"/>
          </p:cNvSpPr>
          <p:nvPr/>
        </p:nvSpPr>
        <p:spPr bwMode="auto">
          <a:xfrm>
            <a:off x="1773238" y="4633913"/>
            <a:ext cx="862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Isotropic</a:t>
            </a:r>
          </a:p>
          <a:p>
            <a:pPr algn="ctr" eaLnBrk="1" hangingPunct="1"/>
            <a:r>
              <a:rPr lang="en-US" altLang="en-US" sz="1400"/>
              <a:t>Growth</a:t>
            </a:r>
          </a:p>
        </p:txBody>
      </p:sp>
      <p:sp>
        <p:nvSpPr>
          <p:cNvPr id="11282" name="TextBox 81"/>
          <p:cNvSpPr txBox="1">
            <a:spLocks noChangeArrowheads="1"/>
          </p:cNvSpPr>
          <p:nvPr/>
        </p:nvSpPr>
        <p:spPr bwMode="auto">
          <a:xfrm>
            <a:off x="1668463" y="586422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Anisotropic</a:t>
            </a:r>
          </a:p>
          <a:p>
            <a:pPr algn="ctr" eaLnBrk="1" hangingPunct="1"/>
            <a:r>
              <a:rPr lang="en-US" altLang="en-US" sz="1400"/>
              <a:t>Growth</a:t>
            </a:r>
          </a:p>
        </p:txBody>
      </p:sp>
      <p:grpSp>
        <p:nvGrpSpPr>
          <p:cNvPr id="11283" name="Group 97"/>
          <p:cNvGrpSpPr>
            <a:grpSpLocks/>
          </p:cNvGrpSpPr>
          <p:nvPr/>
        </p:nvGrpSpPr>
        <p:grpSpPr bwMode="auto">
          <a:xfrm>
            <a:off x="4443413" y="4354513"/>
            <a:ext cx="3916362" cy="1258887"/>
            <a:chOff x="5446064" y="4417627"/>
            <a:chExt cx="3915991" cy="1258785"/>
          </a:xfrm>
        </p:grpSpPr>
        <p:sp>
          <p:nvSpPr>
            <p:cNvPr id="83" name="Arc 82"/>
            <p:cNvSpPr/>
            <p:nvPr/>
          </p:nvSpPr>
          <p:spPr>
            <a:xfrm>
              <a:off x="5973064" y="4417627"/>
              <a:ext cx="1306388" cy="1258785"/>
            </a:xfrm>
            <a:prstGeom prst="arc">
              <a:avLst>
                <a:gd name="adj1" fmla="val 19942861"/>
                <a:gd name="adj2" fmla="val 1710929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288" name="Group 96"/>
            <p:cNvGrpSpPr>
              <a:grpSpLocks/>
            </p:cNvGrpSpPr>
            <p:nvPr/>
          </p:nvGrpSpPr>
          <p:grpSpPr bwMode="auto">
            <a:xfrm>
              <a:off x="5446064" y="4584698"/>
              <a:ext cx="3915991" cy="914404"/>
              <a:chOff x="5458590" y="4584698"/>
              <a:chExt cx="3915991" cy="914404"/>
            </a:xfrm>
          </p:grpSpPr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5458590" y="4708115"/>
                <a:ext cx="598430" cy="5984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Diamond 83"/>
              <p:cNvSpPr>
                <a:spLocks noChangeAspect="1"/>
              </p:cNvSpPr>
              <p:nvPr/>
            </p:nvSpPr>
            <p:spPr>
              <a:xfrm>
                <a:off x="7328488" y="4838279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Diamond 84"/>
              <p:cNvSpPr>
                <a:spLocks noChangeAspect="1"/>
              </p:cNvSpPr>
              <p:nvPr/>
            </p:nvSpPr>
            <p:spPr>
              <a:xfrm>
                <a:off x="7284042" y="4704940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Diamond 85"/>
              <p:cNvSpPr>
                <a:spLocks noChangeAspect="1"/>
              </p:cNvSpPr>
              <p:nvPr/>
            </p:nvSpPr>
            <p:spPr>
              <a:xfrm>
                <a:off x="7328488" y="5003366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Diamond 86"/>
              <p:cNvSpPr>
                <a:spLocks noChangeAspect="1"/>
              </p:cNvSpPr>
              <p:nvPr/>
            </p:nvSpPr>
            <p:spPr>
              <a:xfrm>
                <a:off x="7328488" y="5149404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Diamond 87"/>
              <p:cNvSpPr>
                <a:spLocks noChangeAspect="1"/>
              </p:cNvSpPr>
              <p:nvPr/>
            </p:nvSpPr>
            <p:spPr>
              <a:xfrm>
                <a:off x="7271343" y="5289093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52283" y="4584300"/>
                <a:ext cx="914313" cy="9143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1" name="Straight Connector 90"/>
              <p:cNvCxnSpPr>
                <a:endCxn id="76" idx="7"/>
              </p:cNvCxnSpPr>
              <p:nvPr/>
            </p:nvCxnSpPr>
            <p:spPr>
              <a:xfrm rot="10800000" flipV="1">
                <a:off x="5969717" y="4584300"/>
                <a:ext cx="876217" cy="2127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endCxn id="76" idx="7"/>
              </p:cNvCxnSpPr>
              <p:nvPr/>
            </p:nvCxnSpPr>
            <p:spPr>
              <a:xfrm rot="10800000">
                <a:off x="5969717" y="4797008"/>
                <a:ext cx="882566" cy="70161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8" name="TextBox 95"/>
              <p:cNvSpPr txBox="1">
                <a:spLocks noChangeArrowheads="1"/>
              </p:cNvSpPr>
              <p:nvPr/>
            </p:nvSpPr>
            <p:spPr bwMode="auto">
              <a:xfrm>
                <a:off x="7756830" y="4749800"/>
                <a:ext cx="16177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/>
                  <a:t>Surface capped</a:t>
                </a:r>
              </a:p>
              <a:p>
                <a:pPr algn="ctr" eaLnBrk="1" hangingPunct="1"/>
                <a:r>
                  <a:rPr lang="en-US" altLang="en-US" sz="1400"/>
                  <a:t>with citrate anions</a:t>
                </a:r>
              </a:p>
            </p:txBody>
          </p:sp>
        </p:grpSp>
      </p:grpSp>
      <p:sp>
        <p:nvSpPr>
          <p:cNvPr id="11284" name="TextBox 98"/>
          <p:cNvSpPr txBox="1">
            <a:spLocks noChangeArrowheads="1"/>
          </p:cNvSpPr>
          <p:nvPr/>
        </p:nvSpPr>
        <p:spPr bwMode="auto">
          <a:xfrm>
            <a:off x="5846763" y="5653088"/>
            <a:ext cx="3338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Adding surfactant to growth solution</a:t>
            </a:r>
          </a:p>
          <a:p>
            <a:pPr eaLnBrk="1" hangingPunct="1"/>
            <a:r>
              <a:rPr lang="en-US" altLang="en-US" sz="1400"/>
              <a:t>caps certain crystal faces and promotes</a:t>
            </a:r>
          </a:p>
          <a:p>
            <a:pPr eaLnBrk="1" hangingPunct="1"/>
            <a:r>
              <a:rPr lang="en-US" altLang="en-US" sz="1400"/>
              <a:t>growth only in selected directions.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04788" y="4200525"/>
            <a:ext cx="26844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Growth of nanoparticles:</a:t>
            </a:r>
          </a:p>
        </p:txBody>
      </p:sp>
      <p:sp>
        <p:nvSpPr>
          <p:cNvPr id="11286" name="TextBox 100"/>
          <p:cNvSpPr txBox="1">
            <a:spLocks noChangeArrowheads="1"/>
          </p:cNvSpPr>
          <p:nvPr/>
        </p:nvSpPr>
        <p:spPr bwMode="auto">
          <a:xfrm>
            <a:off x="309563" y="5314950"/>
            <a:ext cx="661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>Colloidial Methods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Examples: Molybdenum</a:t>
            </a:r>
          </a:p>
          <a:p>
            <a:pPr lvl="1"/>
            <a:r>
              <a:rPr lang="en-US" altLang="en-US" smtClean="0"/>
              <a:t>1-5 nm molybdenum nanoparticles can be created at room temperature by reducing MoCl</a:t>
            </a:r>
            <a:r>
              <a:rPr lang="en-US" altLang="en-US" baseline="-25000" smtClean="0"/>
              <a:t>3</a:t>
            </a:r>
            <a:r>
              <a:rPr lang="en-US" altLang="en-US" smtClean="0"/>
              <a:t> in a toluene solution in the presence of sodium triethylborohydride (NaBEt</a:t>
            </a:r>
            <a:r>
              <a:rPr lang="en-US" altLang="en-US" baseline="-25000" smtClean="0"/>
              <a:t>3</a:t>
            </a:r>
            <a:r>
              <a:rPr lang="en-US" altLang="en-US" smtClean="0"/>
              <a:t>H).</a:t>
            </a:r>
          </a:p>
          <a:p>
            <a:pPr lvl="1"/>
            <a:r>
              <a:rPr lang="en-US" altLang="en-US" smtClean="0"/>
              <a:t>Reaction equation:</a:t>
            </a:r>
          </a:p>
          <a:p>
            <a:pPr lvl="1">
              <a:buFontTx/>
              <a:buNone/>
            </a:pPr>
            <a:r>
              <a:rPr lang="en-US" altLang="en-US" smtClean="0"/>
              <a:t>	MoCl</a:t>
            </a:r>
            <a:r>
              <a:rPr lang="en-US" altLang="en-US" baseline="-25000" smtClean="0"/>
              <a:t>3</a:t>
            </a:r>
            <a:r>
              <a:rPr lang="en-US" altLang="en-US" smtClean="0"/>
              <a:t> + 3NaBEt</a:t>
            </a:r>
            <a:r>
              <a:rPr lang="en-US" altLang="en-US" baseline="-25000" smtClean="0"/>
              <a:t>3</a:t>
            </a:r>
            <a:r>
              <a:rPr lang="en-US" altLang="en-US" smtClean="0"/>
              <a:t>H </a:t>
            </a:r>
            <a:r>
              <a:rPr lang="en-US" altLang="en-US" smtClean="0">
                <a:sym typeface="Wingdings" panose="05000000000000000000" pitchFamily="2" charset="2"/>
              </a:rPr>
              <a:t> Mo + 3NaCl + 3BEt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+ (3/2)H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endParaRPr lang="en-US" altLang="en-U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Colloidal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4953000" cy="4525963"/>
          </a:xfrm>
        </p:spPr>
        <p:txBody>
          <a:bodyPr/>
          <a:lstStyle/>
          <a:p>
            <a:r>
              <a:rPr lang="en-US" altLang="en-US" smtClean="0"/>
              <a:t>Examples: Iron</a:t>
            </a:r>
          </a:p>
          <a:p>
            <a:pPr lvl="1"/>
            <a:r>
              <a:rPr lang="en-US" altLang="en-US" sz="1800" smtClean="0"/>
              <a:t>The TEM image  to the right shows 3nm Fe nanoparticles produced by reducing FeCl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 with sodium borohydride (NaBH</a:t>
            </a:r>
            <a:r>
              <a:rPr lang="en-US" altLang="en-US" sz="1800" baseline="-25000" smtClean="0"/>
              <a:t>4</a:t>
            </a:r>
            <a:r>
              <a:rPr lang="en-US" altLang="en-US" sz="1800" smtClean="0"/>
              <a:t>) in xylene.  </a:t>
            </a:r>
          </a:p>
          <a:p>
            <a:pPr lvl="1"/>
            <a:r>
              <a:rPr lang="en-US" altLang="en-US" sz="1800" smtClean="0"/>
              <a:t>Trioctylphosphine oxide (TOPO) was introduced as a capping agent to prevent oxidation and aggregation</a:t>
            </a:r>
            <a:endParaRPr lang="en-US" altLang="en-US" sz="1800" baseline="-2500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705600" y="6400800"/>
            <a:ext cx="243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Phys. Chem. Chem. Phys., 2001, 3, 1661È1665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67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410200" y="5867400"/>
            <a:ext cx="345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TEM image of Fe nanoparticles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Colloidal Methods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altLang="en-US" sz="2800" smtClean="0"/>
              <a:t>Examples: Silver</a:t>
            </a:r>
          </a:p>
          <a:p>
            <a:pPr lvl="1"/>
            <a:r>
              <a:rPr lang="en-US" altLang="en-US" sz="2000" smtClean="0"/>
              <a:t>The reduction of AgNO</a:t>
            </a:r>
            <a:r>
              <a:rPr lang="en-US" altLang="en-US" sz="2000" baseline="-25000" smtClean="0"/>
              <a:t>3 </a:t>
            </a:r>
            <a:r>
              <a:rPr lang="en-US" altLang="en-US" sz="2000" smtClean="0"/>
              <a:t>by NaBH</a:t>
            </a:r>
            <a:r>
              <a:rPr lang="en-US" altLang="en-US" sz="2000" baseline="-25000" smtClean="0"/>
              <a:t>4</a:t>
            </a:r>
            <a:r>
              <a:rPr lang="en-US" altLang="en-US" sz="2000" smtClean="0"/>
              <a:t> in aqueous solution can produce small diameter (&lt;5nm) silver nanoparticles</a:t>
            </a:r>
          </a:p>
          <a:p>
            <a:pPr lvl="1"/>
            <a:r>
              <a:rPr lang="en-US" altLang="en-US" sz="2000" smtClean="0"/>
              <a:t>In one reported method, the reduction takes place between layers of kaolinite, a layered silicate clay material that functions to limit particle growth.</a:t>
            </a:r>
          </a:p>
          <a:p>
            <a:pPr lvl="1"/>
            <a:r>
              <a:rPr lang="en-US" altLang="en-US" sz="2000" smtClean="0"/>
              <a:t>Dimethyl sulfoxide (DMSO) is used as a capping agent to prevent corrosion and aggregation of the Ag particles</a:t>
            </a:r>
            <a:r>
              <a:rPr lang="en-US" altLang="en-US" sz="1800" smtClean="0"/>
              <a:t>.</a:t>
            </a:r>
            <a:endParaRPr lang="en-US" altLang="en-US" sz="200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827588" y="6318250"/>
            <a:ext cx="434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R. Patakfalvi et al. / Colloids and Surfaces A: Physicochem. Eng. Aspects 220 (2003) 45/54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33525"/>
            <a:ext cx="23701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25415</TotalTime>
  <Words>2624</Words>
  <Application>Microsoft Office PowerPoint</Application>
  <PresentationFormat>On-screen Show (4:3)</PresentationFormat>
  <Paragraphs>378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Times New Roman</vt:lpstr>
      <vt:lpstr>Wingdings</vt:lpstr>
      <vt:lpstr>Office Theme</vt:lpstr>
      <vt:lpstr>PowerPoint Presentation</vt:lpstr>
      <vt:lpstr>Outline</vt:lpstr>
      <vt:lpstr>Colloidal Methods</vt:lpstr>
      <vt:lpstr>Colloidal Methods</vt:lpstr>
      <vt:lpstr>Example: Formation of Gold Nanoparticles</vt:lpstr>
      <vt:lpstr>Example: Formation of Gold Nanoparticles</vt:lpstr>
      <vt:lpstr>Colloidial Methods</vt:lpstr>
      <vt:lpstr>Colloidal Methods</vt:lpstr>
      <vt:lpstr>Colloidal Methods</vt:lpstr>
      <vt:lpstr>Attrition </vt:lpstr>
      <vt:lpstr>Attrition: Rotary Ball Mill</vt:lpstr>
      <vt:lpstr>Attrition </vt:lpstr>
      <vt:lpstr>Outline</vt:lpstr>
      <vt:lpstr> Pyrolysis  </vt:lpstr>
      <vt:lpstr>PowerPoint Presentation</vt:lpstr>
      <vt:lpstr>Annual Production of  Flame made materials</vt:lpstr>
      <vt:lpstr>PowerPoint Presentation</vt:lpstr>
      <vt:lpstr>PowerPoint Presentation</vt:lpstr>
      <vt:lpstr>Pyrolysis</vt:lpstr>
      <vt:lpstr>PowerPoint Presentation</vt:lpstr>
      <vt:lpstr>Pyrolysis: System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RF Plasma Synthesis </vt:lpstr>
      <vt:lpstr>RF Plasma Apparatus</vt:lpstr>
      <vt:lpstr>Thermal Decomposition</vt:lpstr>
      <vt:lpstr>Thermal Decomposition Apparatus</vt:lpstr>
      <vt:lpstr>Outline</vt:lpstr>
      <vt:lpstr>Pulsed Laser Methods</vt:lpstr>
      <vt:lpstr>Pulsed Laser Apparatus for Ag Nanoparticles</vt:lpstr>
      <vt:lpstr>Nanoparticle Applications: ZnO</vt:lpstr>
      <vt:lpstr>Nanoparticle Applications: TiO2</vt:lpstr>
      <vt:lpstr>Nanoparticle Applications: Fe</vt:lpstr>
      <vt:lpstr>Nanoparticle Applications:  Iron Oxide</vt:lpstr>
      <vt:lpstr>Nanoparticle Applications:  Iron Alloys</vt:lpstr>
      <vt:lpstr>Nanoparticle Applications: Alumina</vt:lpstr>
      <vt:lpstr>Nanoparticle Applications: Ag</vt:lpstr>
      <vt:lpstr>Nanoparticle Applications: Gold</vt:lpstr>
      <vt:lpstr>Nanoparticle Applications: Gold</vt:lpstr>
      <vt:lpstr>Nanoparticle Applications: Gold</vt:lpstr>
      <vt:lpstr>Nanoparticle Applications: ZrO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txk107</dc:creator>
  <cp:lastModifiedBy>Renee L. Lindenberg</cp:lastModifiedBy>
  <cp:revision>1515</cp:revision>
  <dcterms:created xsi:type="dcterms:W3CDTF">2004-04-23T13:23:41Z</dcterms:created>
  <dcterms:modified xsi:type="dcterms:W3CDTF">2018-02-20T16:23:43Z</dcterms:modified>
</cp:coreProperties>
</file>