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78"/>
  </p:notesMasterIdLst>
  <p:handoutMasterIdLst>
    <p:handoutMasterId r:id="rId79"/>
  </p:handoutMasterIdLst>
  <p:sldIdLst>
    <p:sldId id="372" r:id="rId2"/>
    <p:sldId id="314" r:id="rId3"/>
    <p:sldId id="373" r:id="rId4"/>
    <p:sldId id="377" r:id="rId5"/>
    <p:sldId id="374" r:id="rId6"/>
    <p:sldId id="378" r:id="rId7"/>
    <p:sldId id="379" r:id="rId8"/>
    <p:sldId id="375" r:id="rId9"/>
    <p:sldId id="376"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393" r:id="rId24"/>
    <p:sldId id="394" r:id="rId25"/>
    <p:sldId id="395" r:id="rId26"/>
    <p:sldId id="396" r:id="rId27"/>
    <p:sldId id="397" r:id="rId28"/>
    <p:sldId id="398" r:id="rId29"/>
    <p:sldId id="399" r:id="rId30"/>
    <p:sldId id="400" r:id="rId31"/>
    <p:sldId id="402" r:id="rId32"/>
    <p:sldId id="403" r:id="rId33"/>
    <p:sldId id="401" r:id="rId34"/>
    <p:sldId id="404" r:id="rId35"/>
    <p:sldId id="405" r:id="rId36"/>
    <p:sldId id="406" r:id="rId37"/>
    <p:sldId id="408" r:id="rId38"/>
    <p:sldId id="407" r:id="rId39"/>
    <p:sldId id="411" r:id="rId40"/>
    <p:sldId id="410" r:id="rId41"/>
    <p:sldId id="414" r:id="rId42"/>
    <p:sldId id="412" r:id="rId43"/>
    <p:sldId id="415" r:id="rId44"/>
    <p:sldId id="416" r:id="rId45"/>
    <p:sldId id="417" r:id="rId46"/>
    <p:sldId id="418" r:id="rId47"/>
    <p:sldId id="413" r:id="rId48"/>
    <p:sldId id="419" r:id="rId49"/>
    <p:sldId id="420" r:id="rId50"/>
    <p:sldId id="421" r:id="rId51"/>
    <p:sldId id="423" r:id="rId52"/>
    <p:sldId id="422" r:id="rId53"/>
    <p:sldId id="424" r:id="rId54"/>
    <p:sldId id="425" r:id="rId55"/>
    <p:sldId id="426" r:id="rId56"/>
    <p:sldId id="427" r:id="rId57"/>
    <p:sldId id="428" r:id="rId58"/>
    <p:sldId id="433" r:id="rId59"/>
    <p:sldId id="429" r:id="rId60"/>
    <p:sldId id="430" r:id="rId61"/>
    <p:sldId id="431" r:id="rId62"/>
    <p:sldId id="432" r:id="rId63"/>
    <p:sldId id="434" r:id="rId64"/>
    <p:sldId id="435" r:id="rId65"/>
    <p:sldId id="436" r:id="rId66"/>
    <p:sldId id="437" r:id="rId67"/>
    <p:sldId id="438" r:id="rId68"/>
    <p:sldId id="439" r:id="rId69"/>
    <p:sldId id="440" r:id="rId70"/>
    <p:sldId id="442" r:id="rId71"/>
    <p:sldId id="443" r:id="rId72"/>
    <p:sldId id="444" r:id="rId73"/>
    <p:sldId id="445" r:id="rId74"/>
    <p:sldId id="446" r:id="rId75"/>
    <p:sldId id="441" r:id="rId76"/>
    <p:sldId id="447" r:id="rId77"/>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66FF99"/>
    <a:srgbClr val="FF6600"/>
    <a:srgbClr val="0099FF"/>
    <a:srgbClr val="FFFF00"/>
    <a:srgbClr val="33CCCC"/>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7" autoAdjust="0"/>
    <p:restoredTop sz="95249" autoAdjust="0"/>
  </p:normalViewPr>
  <p:slideViewPr>
    <p:cSldViewPr>
      <p:cViewPr varScale="1">
        <p:scale>
          <a:sx n="97" d="100"/>
          <a:sy n="97" d="100"/>
        </p:scale>
        <p:origin x="78" y="8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20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defRPr>
            </a:lvl1pPr>
          </a:lstStyle>
          <a:p>
            <a:pPr>
              <a:defRPr/>
            </a:pPr>
            <a:fld id="{C35866DC-FECA-4AA6-8B3F-94458391E2F3}" type="datetimeFigureOut">
              <a:rPr lang="en-US"/>
              <a:pPr>
                <a:defRPr/>
              </a:pPr>
              <a:t>1/24/2018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C1BE970-4AA5-406E-BEBA-58F8062A9E2E}" type="slidenum">
              <a:rPr lang="en-US" altLang="en-US"/>
              <a:pPr>
                <a:defRPr/>
              </a:pPr>
              <a:t>‹#›</a:t>
            </a:fld>
            <a:endParaRPr lang="en-US" altLang="en-US"/>
          </a:p>
        </p:txBody>
      </p:sp>
    </p:spTree>
    <p:extLst>
      <p:ext uri="{BB962C8B-B14F-4D97-AF65-F5344CB8AC3E}">
        <p14:creationId xmlns:p14="http://schemas.microsoft.com/office/powerpoint/2010/main" val="203343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93DF519C-6611-4AF0-9019-FC5E9A2C75E0}" type="datetimeFigureOut">
              <a:rPr lang="en-US"/>
              <a:pPr>
                <a:defRPr/>
              </a:pPr>
              <a:t>1/24/2018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8F6F909-DCEA-4187-9E38-000616DBE819}" type="slidenum">
              <a:rPr lang="en-US" altLang="en-US"/>
              <a:pPr>
                <a:defRPr/>
              </a:pPr>
              <a:t>‹#›</a:t>
            </a:fld>
            <a:endParaRPr lang="en-US" altLang="en-US"/>
          </a:p>
        </p:txBody>
      </p:sp>
    </p:spTree>
    <p:extLst>
      <p:ext uri="{BB962C8B-B14F-4D97-AF65-F5344CB8AC3E}">
        <p14:creationId xmlns:p14="http://schemas.microsoft.com/office/powerpoint/2010/main" val="1444946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92523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144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4983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4983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5247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3657600"/>
          </a:xfrm>
        </p:spPr>
        <p:txBody>
          <a:bodyPr/>
          <a:lstStyle/>
          <a:p>
            <a:pPr lvl="0"/>
            <a:endParaRPr lang="en-US" noProof="0" dirty="0" smtClean="0"/>
          </a:p>
        </p:txBody>
      </p:sp>
    </p:spTree>
    <p:extLst>
      <p:ext uri="{BB962C8B-B14F-4D97-AF65-F5344CB8AC3E}">
        <p14:creationId xmlns:p14="http://schemas.microsoft.com/office/powerpoint/2010/main" val="2579794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09222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7927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494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5770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078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143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6241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760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Rectangle 5"/>
          <p:cNvSpPr>
            <a:spLocks noChangeArrowheads="1"/>
          </p:cNvSpPr>
          <p:nvPr userDrawn="1"/>
        </p:nvSpPr>
        <p:spPr bwMode="auto">
          <a:xfrm>
            <a:off x="0" y="664210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eaLnBrk="1" hangingPunct="1">
              <a:defRPr/>
            </a:pPr>
            <a:r>
              <a:rPr lang="en-US" altLang="en-US" sz="800" dirty="0" smtClean="0"/>
              <a:t>www.nano4me.org</a:t>
            </a:r>
          </a:p>
        </p:txBody>
      </p:sp>
      <p:sp>
        <p:nvSpPr>
          <p:cNvPr id="7" name="Rectangle 5"/>
          <p:cNvSpPr>
            <a:spLocks noChangeArrowheads="1"/>
          </p:cNvSpPr>
          <p:nvPr userDrawn="1"/>
        </p:nvSpPr>
        <p:spPr bwMode="auto">
          <a:xfrm>
            <a:off x="0" y="664210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800" dirty="0" smtClean="0"/>
              <a:t>© </a:t>
            </a:r>
            <a:r>
              <a:rPr lang="en-US" altLang="en-US" sz="800" dirty="0" smtClean="0"/>
              <a:t>2018 </a:t>
            </a:r>
            <a:r>
              <a:rPr lang="en-US" altLang="en-US" sz="800" dirty="0" smtClean="0"/>
              <a:t>The Pennsylvania State University</a:t>
            </a:r>
          </a:p>
        </p:txBody>
      </p:sp>
      <p:sp>
        <p:nvSpPr>
          <p:cNvPr id="8" name="Rectangle 5"/>
          <p:cNvSpPr>
            <a:spLocks noChangeArrowheads="1"/>
          </p:cNvSpPr>
          <p:nvPr userDrawn="1"/>
        </p:nvSpPr>
        <p:spPr bwMode="auto">
          <a:xfrm>
            <a:off x="0" y="6642100"/>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altLang="en-US" sz="800" dirty="0" smtClean="0"/>
              <a:t>Light</a:t>
            </a:r>
            <a:r>
              <a:rPr lang="en-US" altLang="en-US" sz="800" baseline="0" dirty="0" smtClean="0"/>
              <a:t> Trapping</a:t>
            </a:r>
            <a:r>
              <a:rPr lang="en-US" altLang="en-US" sz="800" dirty="0" smtClean="0"/>
              <a:t> </a:t>
            </a:r>
            <a:fld id="{862CD6A4-F241-4398-B59C-ADF65728BD48}" type="slidenum">
              <a:rPr lang="en-US" altLang="en-US" sz="800" smtClean="0"/>
              <a:t>‹#›</a:t>
            </a:fld>
            <a:endParaRPr lang="en-US" altLang="en-US" sz="800" dirty="0" smtClean="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35.wmf"/><Relationship Id="rId5" Type="http://schemas.openxmlformats.org/officeDocument/2006/relationships/oleObject" Target="../embeddings/oleObject3.bin"/><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4.wmf"/></Relationships>
</file>

<file path=ppt/slides/_rels/slide3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5" Type="http://schemas.openxmlformats.org/officeDocument/2006/relationships/oleObject" Target="../embeddings/oleObject2.bin"/><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txBox="1">
            <a:spLocks/>
          </p:cNvSpPr>
          <p:nvPr/>
        </p:nvSpPr>
        <p:spPr bwMode="auto">
          <a:xfrm>
            <a:off x="381000" y="39624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dirty="0" smtClean="0">
                <a:cs typeface="Arial" panose="020B0604020202020204" pitchFamily="34" charset="0"/>
              </a:rPr>
              <a:t>Light Trapping</a:t>
            </a:r>
            <a:endParaRPr lang="en-US" altLang="en-US" sz="4400" b="1" dirty="0">
              <a:solidFill>
                <a:schemeClr val="tx2"/>
              </a:solidFill>
              <a:cs typeface="Arial" panose="020B0604020202020204" pitchFamily="34"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771633"/>
            <a:ext cx="8686800" cy="20492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altLang="en-US" smtClean="0"/>
              <a:t>Flat Solar Cells: Manifestations of Fabry Perot Resonances</a:t>
            </a:r>
          </a:p>
        </p:txBody>
      </p:sp>
      <p:pic>
        <p:nvPicPr>
          <p:cNvPr id="15363" name="Picture 3" descr="shift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600200"/>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Box 1"/>
          <p:cNvSpPr txBox="1">
            <a:spLocks noChangeArrowheads="1"/>
          </p:cNvSpPr>
          <p:nvPr/>
        </p:nvSpPr>
        <p:spPr bwMode="auto">
          <a:xfrm>
            <a:off x="1828800" y="2057400"/>
            <a:ext cx="1152525" cy="6461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L=300nm</a:t>
            </a:r>
          </a:p>
          <a:p>
            <a:pPr>
              <a:spcBef>
                <a:spcPct val="0"/>
              </a:spcBef>
              <a:buFontTx/>
              <a:buNone/>
            </a:pPr>
            <a:r>
              <a:rPr lang="en-US" altLang="en-US" sz="1800">
                <a:solidFill>
                  <a:srgbClr val="FF0000"/>
                </a:solidFill>
              </a:rPr>
              <a:t>L=400nm</a:t>
            </a:r>
          </a:p>
        </p:txBody>
      </p:sp>
      <p:sp>
        <p:nvSpPr>
          <p:cNvPr id="3" name="TextBox 2"/>
          <p:cNvSpPr txBox="1">
            <a:spLocks noChangeArrowheads="1"/>
          </p:cNvSpPr>
          <p:nvPr/>
        </p:nvSpPr>
        <p:spPr bwMode="auto">
          <a:xfrm>
            <a:off x="3048000" y="2703513"/>
            <a:ext cx="3157538" cy="923925"/>
          </a:xfrm>
          <a:prstGeom prst="rect">
            <a:avLst/>
          </a:prstGeom>
          <a:solidFill>
            <a:schemeClr val="bg1"/>
          </a:solidFill>
          <a:ln w="9525">
            <a:solidFill>
              <a:schemeClr val="tx1"/>
            </a:solidFill>
            <a:miter lim="800000"/>
            <a:headEnd/>
            <a:tailEnd/>
          </a:ln>
        </p:spPr>
        <p:txBody>
          <a:bodyPr>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arenR"/>
            </a:pPr>
            <a:r>
              <a:rPr lang="en-US" altLang="en-US" sz="1800"/>
              <a:t>Killing FP ringings</a:t>
            </a:r>
          </a:p>
          <a:p>
            <a:pPr>
              <a:spcBef>
                <a:spcPct val="0"/>
              </a:spcBef>
              <a:buFontTx/>
              <a:buAutoNum type="arabicParenR"/>
            </a:pPr>
            <a:r>
              <a:rPr lang="en-US" altLang="en-US" sz="1800"/>
              <a:t>Shifting FP peaks outside of cutoff wavelength</a:t>
            </a:r>
          </a:p>
        </p:txBody>
      </p:sp>
      <p:sp>
        <p:nvSpPr>
          <p:cNvPr id="15366" name="TextBox 3"/>
          <p:cNvSpPr txBox="1">
            <a:spLocks noChangeArrowheads="1"/>
          </p:cNvSpPr>
          <p:nvPr/>
        </p:nvSpPr>
        <p:spPr bwMode="auto">
          <a:xfrm>
            <a:off x="4387850" y="1576388"/>
            <a:ext cx="738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150/300</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l="33469" r="43530"/>
          <a:stretch>
            <a:fillRect/>
          </a:stretch>
        </p:blipFill>
        <p:spPr bwMode="auto">
          <a:xfrm>
            <a:off x="1990725" y="2727325"/>
            <a:ext cx="8302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963738" y="4132263"/>
            <a:ext cx="8826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L=Ltouch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smtClean="0"/>
              <a:t>Light trapping: Advantage of a nanodome</a:t>
            </a:r>
          </a:p>
        </p:txBody>
      </p:sp>
      <p:pic>
        <p:nvPicPr>
          <p:cNvPr id="16387" name="Picture 3"/>
          <p:cNvPicPr>
            <a:picLocks noChangeAspect="1"/>
          </p:cNvPicPr>
          <p:nvPr/>
        </p:nvPicPr>
        <p:blipFill>
          <a:blip r:embed="rId2">
            <a:extLst>
              <a:ext uri="{28A0092B-C50C-407E-A947-70E740481C1C}">
                <a14:useLocalDpi xmlns:a14="http://schemas.microsoft.com/office/drawing/2010/main" val="0"/>
              </a:ext>
            </a:extLst>
          </a:blip>
          <a:srcRect l="33469" r="43530"/>
          <a:stretch>
            <a:fillRect/>
          </a:stretch>
        </p:blipFill>
        <p:spPr bwMode="auto">
          <a:xfrm>
            <a:off x="5105400" y="1905000"/>
            <a:ext cx="166052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4"/>
          <p:cNvPicPr>
            <a:picLocks noChangeAspect="1"/>
          </p:cNvPicPr>
          <p:nvPr/>
        </p:nvPicPr>
        <p:blipFill>
          <a:blip r:embed="rId3">
            <a:extLst>
              <a:ext uri="{28A0092B-C50C-407E-A947-70E740481C1C}">
                <a14:useLocalDpi xmlns:a14="http://schemas.microsoft.com/office/drawing/2010/main" val="0"/>
              </a:ext>
            </a:extLst>
          </a:blip>
          <a:srcRect l="34502" t="2721" r="51123" b="4256"/>
          <a:stretch>
            <a:fillRect/>
          </a:stretch>
        </p:blipFill>
        <p:spPr bwMode="auto">
          <a:xfrm>
            <a:off x="2286000" y="1901825"/>
            <a:ext cx="11160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98538"/>
            <a:ext cx="10763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6"/>
          <p:cNvSpPr txBox="1">
            <a:spLocks noChangeArrowheads="1"/>
          </p:cNvSpPr>
          <p:nvPr/>
        </p:nvSpPr>
        <p:spPr bwMode="auto">
          <a:xfrm>
            <a:off x="2219325" y="5559425"/>
            <a:ext cx="1249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Flat layers</a:t>
            </a:r>
          </a:p>
        </p:txBody>
      </p:sp>
      <p:sp>
        <p:nvSpPr>
          <p:cNvPr id="16391" name="TextBox 7"/>
          <p:cNvSpPr txBox="1">
            <a:spLocks noChangeArrowheads="1"/>
          </p:cNvSpPr>
          <p:nvPr/>
        </p:nvSpPr>
        <p:spPr bwMode="auto">
          <a:xfrm>
            <a:off x="5259388" y="5559425"/>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Dome case</a:t>
            </a:r>
          </a:p>
        </p:txBody>
      </p:sp>
      <p:sp>
        <p:nvSpPr>
          <p:cNvPr id="16392" name="TextBox 8"/>
          <p:cNvSpPr txBox="1">
            <a:spLocks noChangeArrowheads="1"/>
          </p:cNvSpPr>
          <p:nvPr/>
        </p:nvSpPr>
        <p:spPr bwMode="auto">
          <a:xfrm>
            <a:off x="5624513" y="5251450"/>
            <a:ext cx="62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metal</a:t>
            </a:r>
          </a:p>
        </p:txBody>
      </p:sp>
      <p:sp>
        <p:nvSpPr>
          <p:cNvPr id="16393" name="TextBox 9"/>
          <p:cNvSpPr txBox="1">
            <a:spLocks noChangeArrowheads="1"/>
          </p:cNvSpPr>
          <p:nvPr/>
        </p:nvSpPr>
        <p:spPr bwMode="auto">
          <a:xfrm>
            <a:off x="5673725" y="4884738"/>
            <a:ext cx="523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PbS</a:t>
            </a:r>
          </a:p>
        </p:txBody>
      </p:sp>
      <p:sp>
        <p:nvSpPr>
          <p:cNvPr id="16394" name="TextBox 10"/>
          <p:cNvSpPr txBox="1">
            <a:spLocks noChangeArrowheads="1"/>
          </p:cNvSpPr>
          <p:nvPr/>
        </p:nvSpPr>
        <p:spPr bwMode="auto">
          <a:xfrm>
            <a:off x="6091238" y="2362200"/>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ZnO</a:t>
            </a:r>
          </a:p>
        </p:txBody>
      </p:sp>
      <p:sp>
        <p:nvSpPr>
          <p:cNvPr id="16395" name="TextBox 11"/>
          <p:cNvSpPr txBox="1">
            <a:spLocks noChangeArrowheads="1"/>
          </p:cNvSpPr>
          <p:nvPr/>
        </p:nvSpPr>
        <p:spPr bwMode="auto">
          <a:xfrm>
            <a:off x="2528888" y="5251450"/>
            <a:ext cx="622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metal</a:t>
            </a:r>
          </a:p>
        </p:txBody>
      </p:sp>
      <p:sp>
        <p:nvSpPr>
          <p:cNvPr id="16396" name="TextBox 12"/>
          <p:cNvSpPr txBox="1">
            <a:spLocks noChangeArrowheads="1"/>
          </p:cNvSpPr>
          <p:nvPr/>
        </p:nvSpPr>
        <p:spPr bwMode="auto">
          <a:xfrm>
            <a:off x="2576513" y="4881563"/>
            <a:ext cx="5254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PbS</a:t>
            </a:r>
          </a:p>
        </p:txBody>
      </p:sp>
      <p:sp>
        <p:nvSpPr>
          <p:cNvPr id="16397" name="TextBox 13"/>
          <p:cNvSpPr txBox="1">
            <a:spLocks noChangeArrowheads="1"/>
          </p:cNvSpPr>
          <p:nvPr/>
        </p:nvSpPr>
        <p:spPr bwMode="auto">
          <a:xfrm>
            <a:off x="2295525" y="2200275"/>
            <a:ext cx="531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chemeClr val="bg1"/>
                </a:solidFill>
              </a:rPr>
              <a:t>ZnO</a:t>
            </a:r>
          </a:p>
        </p:txBody>
      </p:sp>
      <p:sp>
        <p:nvSpPr>
          <p:cNvPr id="15" name="TextBox 14"/>
          <p:cNvSpPr txBox="1">
            <a:spLocks noChangeArrowheads="1"/>
          </p:cNvSpPr>
          <p:nvPr/>
        </p:nvSpPr>
        <p:spPr bwMode="auto">
          <a:xfrm>
            <a:off x="-58738" y="5857875"/>
            <a:ext cx="496252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en-US" altLang="en-US" sz="1800"/>
              <a:t>Increasing optical length, wavefront shaping</a:t>
            </a:r>
          </a:p>
          <a:p>
            <a:pPr>
              <a:spcBef>
                <a:spcPct val="0"/>
              </a:spcBef>
              <a:buFontTx/>
              <a:buChar char="-"/>
            </a:pPr>
            <a:r>
              <a:rPr lang="en-US" altLang="en-US" sz="1800"/>
              <a:t>Focusing</a:t>
            </a:r>
          </a:p>
        </p:txBody>
      </p:sp>
      <p:sp>
        <p:nvSpPr>
          <p:cNvPr id="16" name="TextBox 15"/>
          <p:cNvSpPr txBox="1">
            <a:spLocks noChangeArrowheads="1"/>
          </p:cNvSpPr>
          <p:nvPr/>
        </p:nvSpPr>
        <p:spPr bwMode="auto">
          <a:xfrm>
            <a:off x="4903788" y="5857875"/>
            <a:ext cx="3705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Char char="-"/>
            </a:pPr>
            <a:r>
              <a:rPr lang="en-US" altLang="en-US" sz="1800"/>
              <a:t>Increasing the absorber volume</a:t>
            </a:r>
          </a:p>
        </p:txBody>
      </p:sp>
      <p:cxnSp>
        <p:nvCxnSpPr>
          <p:cNvPr id="18" name="Straight Arrow Connector 17"/>
          <p:cNvCxnSpPr/>
          <p:nvPr/>
        </p:nvCxnSpPr>
        <p:spPr>
          <a:xfrm>
            <a:off x="457200" y="5189538"/>
            <a:ext cx="0" cy="554037"/>
          </a:xfrm>
          <a:prstGeom prst="straightConnector1">
            <a:avLst/>
          </a:prstGeom>
          <a:ln w="508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534400" y="5189538"/>
            <a:ext cx="0" cy="554037"/>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a:spLocks noChangeArrowheads="1"/>
          </p:cNvSpPr>
          <p:nvPr/>
        </p:nvSpPr>
        <p:spPr bwMode="auto">
          <a:xfrm>
            <a:off x="6765925" y="1901825"/>
            <a:ext cx="2378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Same effective</a:t>
            </a:r>
          </a:p>
          <a:p>
            <a:pPr>
              <a:spcBef>
                <a:spcPct val="0"/>
              </a:spcBef>
              <a:buFontTx/>
              <a:buNone/>
            </a:pPr>
            <a:r>
              <a:rPr lang="en-US" altLang="en-US" sz="1800" b="1"/>
              <a:t>thickness: a jump</a:t>
            </a:r>
          </a:p>
          <a:p>
            <a:pPr>
              <a:spcBef>
                <a:spcPct val="0"/>
              </a:spcBef>
              <a:buFontTx/>
              <a:buNone/>
            </a:pPr>
            <a:r>
              <a:rPr lang="en-US" altLang="en-US" sz="1800" b="1"/>
              <a:t>from 30 to 37 mA/cm</a:t>
            </a:r>
            <a:r>
              <a:rPr lang="en-US" altLang="en-US" sz="1800" b="1" baseline="30000"/>
              <a:t>2</a:t>
            </a:r>
            <a:endParaRPr lang="en-US" altLang="en-US" sz="18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smtClean="0"/>
              <a:t>Light trapping: Advantage of a nanodome</a:t>
            </a:r>
          </a:p>
        </p:txBody>
      </p:sp>
      <p:pic>
        <p:nvPicPr>
          <p:cNvPr id="174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40996" t="16483" r="23865" b="28572"/>
          <a:stretch>
            <a:fillRect/>
          </a:stretch>
        </p:blipFill>
        <p:spPr bwMode="auto">
          <a:xfrm>
            <a:off x="1549400" y="2006600"/>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0996" t="16484" r="24451" b="28571"/>
          <a:stretch>
            <a:fillRect/>
          </a:stretch>
        </p:blipFill>
        <p:spPr bwMode="auto">
          <a:xfrm>
            <a:off x="3578225" y="1981200"/>
            <a:ext cx="182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40630" t="15935" r="23647" b="28204"/>
          <a:stretch>
            <a:fillRect/>
          </a:stretch>
        </p:blipFill>
        <p:spPr bwMode="auto">
          <a:xfrm>
            <a:off x="5613400" y="2006600"/>
            <a:ext cx="1828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998538"/>
            <a:ext cx="10763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581400" y="3657600"/>
            <a:ext cx="22621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arenR"/>
            </a:pPr>
            <a:r>
              <a:rPr lang="en-US" altLang="en-US" sz="1800"/>
              <a:t>L=Ltouch</a:t>
            </a:r>
          </a:p>
          <a:p>
            <a:pPr>
              <a:spcBef>
                <a:spcPct val="0"/>
              </a:spcBef>
              <a:buFontTx/>
              <a:buAutoNum type="arabicParenR"/>
            </a:pPr>
            <a:r>
              <a:rPr lang="en-US" altLang="en-US" sz="1800"/>
              <a:t>High aspect ratio</a:t>
            </a:r>
          </a:p>
        </p:txBody>
      </p:sp>
      <p:pic>
        <p:nvPicPr>
          <p:cNvPr id="17416" name="Picture 7"/>
          <p:cNvPicPr>
            <a:picLocks noChangeAspect="1" noChangeArrowheads="1"/>
          </p:cNvPicPr>
          <p:nvPr/>
        </p:nvPicPr>
        <p:blipFill>
          <a:blip r:embed="rId6">
            <a:extLst>
              <a:ext uri="{28A0092B-C50C-407E-A947-70E740481C1C}">
                <a14:useLocalDpi xmlns:a14="http://schemas.microsoft.com/office/drawing/2010/main" val="0"/>
              </a:ext>
            </a:extLst>
          </a:blip>
          <a:srcRect l="46852" t="16484" r="29723" b="28571"/>
          <a:stretch>
            <a:fillRect/>
          </a:stretch>
        </p:blipFill>
        <p:spPr bwMode="auto">
          <a:xfrm>
            <a:off x="1549400" y="4278313"/>
            <a:ext cx="182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
          <p:cNvPicPr>
            <a:picLocks noChangeAspect="1" noChangeArrowheads="1"/>
          </p:cNvPicPr>
          <p:nvPr/>
        </p:nvPicPr>
        <p:blipFill>
          <a:blip r:embed="rId7">
            <a:extLst>
              <a:ext uri="{28A0092B-C50C-407E-A947-70E740481C1C}">
                <a14:useLocalDpi xmlns:a14="http://schemas.microsoft.com/office/drawing/2010/main" val="0"/>
              </a:ext>
            </a:extLst>
          </a:blip>
          <a:srcRect l="46266" t="16484" r="29723" b="28571"/>
          <a:stretch>
            <a:fillRect/>
          </a:stretch>
        </p:blipFill>
        <p:spPr bwMode="auto">
          <a:xfrm>
            <a:off x="3578225" y="4330700"/>
            <a:ext cx="18288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4"/>
          <p:cNvPicPr>
            <a:picLocks noChangeAspect="1" noChangeArrowheads="1"/>
          </p:cNvPicPr>
          <p:nvPr/>
        </p:nvPicPr>
        <p:blipFill>
          <a:blip r:embed="rId8">
            <a:extLst>
              <a:ext uri="{28A0092B-C50C-407E-A947-70E740481C1C}">
                <a14:useLocalDpi xmlns:a14="http://schemas.microsoft.com/office/drawing/2010/main" val="0"/>
              </a:ext>
            </a:extLst>
          </a:blip>
          <a:srcRect l="46486" t="15935" r="29501" b="28021"/>
          <a:stretch>
            <a:fillRect/>
          </a:stretch>
        </p:blipFill>
        <p:spPr bwMode="auto">
          <a:xfrm>
            <a:off x="5613400" y="4300538"/>
            <a:ext cx="18288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smtClean="0"/>
              <a:t>Light trapping: Advantage of a nanodome</a:t>
            </a:r>
          </a:p>
        </p:txBody>
      </p:sp>
      <p:grpSp>
        <p:nvGrpSpPr>
          <p:cNvPr id="18435" name="Group 25"/>
          <p:cNvGrpSpPr>
            <a:grpSpLocks noChangeAspect="1"/>
          </p:cNvGrpSpPr>
          <p:nvPr/>
        </p:nvGrpSpPr>
        <p:grpSpPr bwMode="auto">
          <a:xfrm>
            <a:off x="61913" y="2568575"/>
            <a:ext cx="3932237" cy="2838450"/>
            <a:chOff x="152400" y="1828800"/>
            <a:chExt cx="6394603" cy="4617178"/>
          </a:xfrm>
        </p:grpSpPr>
        <p:pic>
          <p:nvPicPr>
            <p:cNvPr id="18458" name="Picture 3" descr="substrate.png"/>
            <p:cNvPicPr>
              <a:picLocks noChangeAspect="1"/>
            </p:cNvPicPr>
            <p:nvPr/>
          </p:nvPicPr>
          <p:blipFill>
            <a:blip r:embed="rId2">
              <a:extLst>
                <a:ext uri="{28A0092B-C50C-407E-A947-70E740481C1C}">
                  <a14:useLocalDpi xmlns:a14="http://schemas.microsoft.com/office/drawing/2010/main" val="0"/>
                </a:ext>
              </a:extLst>
            </a:blip>
            <a:srcRect l="12500" r="38333"/>
            <a:stretch>
              <a:fillRect/>
            </a:stretch>
          </p:blipFill>
          <p:spPr bwMode="auto">
            <a:xfrm>
              <a:off x="152400" y="1828800"/>
              <a:ext cx="4495800" cy="4617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p:cNvCxnSpPr/>
            <p:nvPr/>
          </p:nvCxnSpPr>
          <p:spPr>
            <a:xfrm>
              <a:off x="4628881" y="6112860"/>
              <a:ext cx="45694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628881" y="5730678"/>
              <a:ext cx="45694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628881" y="4891425"/>
              <a:ext cx="45694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628881" y="3977286"/>
              <a:ext cx="45694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463" name="TextBox 8"/>
            <p:cNvSpPr txBox="1">
              <a:spLocks noChangeArrowheads="1"/>
            </p:cNvSpPr>
            <p:nvPr/>
          </p:nvSpPr>
          <p:spPr bwMode="auto">
            <a:xfrm>
              <a:off x="5179065" y="3271668"/>
              <a:ext cx="1345752"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AZO=&gt;80nm</a:t>
              </a:r>
            </a:p>
          </p:txBody>
        </p:sp>
        <p:sp>
          <p:nvSpPr>
            <p:cNvPr id="18464" name="TextBox 9"/>
            <p:cNvSpPr txBox="1">
              <a:spLocks noChangeArrowheads="1"/>
            </p:cNvSpPr>
            <p:nvPr/>
          </p:nvSpPr>
          <p:spPr bwMode="auto">
            <a:xfrm>
              <a:off x="5175312" y="4594297"/>
              <a:ext cx="1353256"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nSi=&gt;300nm</a:t>
              </a:r>
            </a:p>
          </p:txBody>
        </p:sp>
        <p:sp>
          <p:nvSpPr>
            <p:cNvPr id="18465" name="TextBox 10"/>
            <p:cNvSpPr txBox="1">
              <a:spLocks noChangeArrowheads="1"/>
            </p:cNvSpPr>
            <p:nvPr/>
          </p:nvSpPr>
          <p:spPr bwMode="auto">
            <a:xfrm>
              <a:off x="5196954" y="5435970"/>
              <a:ext cx="130997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NiO=&gt;50nm</a:t>
              </a:r>
            </a:p>
          </p:txBody>
        </p:sp>
        <p:sp>
          <p:nvSpPr>
            <p:cNvPr id="18466" name="TextBox 11"/>
            <p:cNvSpPr txBox="1">
              <a:spLocks noChangeArrowheads="1"/>
            </p:cNvSpPr>
            <p:nvPr/>
          </p:nvSpPr>
          <p:spPr bwMode="auto">
            <a:xfrm>
              <a:off x="5246646" y="5796687"/>
              <a:ext cx="1210588"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Au=&gt;50nm</a:t>
              </a:r>
            </a:p>
          </p:txBody>
        </p:sp>
        <p:cxnSp>
          <p:nvCxnSpPr>
            <p:cNvPr id="13" name="Straight Arrow Connector 12"/>
            <p:cNvCxnSpPr/>
            <p:nvPr/>
          </p:nvCxnSpPr>
          <p:spPr>
            <a:xfrm>
              <a:off x="790052" y="4000527"/>
              <a:ext cx="3139216"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362243" y="2386580"/>
              <a:ext cx="0" cy="1554553"/>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69" name="TextBox 14"/>
            <p:cNvSpPr txBox="1">
              <a:spLocks noChangeArrowheads="1"/>
            </p:cNvSpPr>
            <p:nvPr/>
          </p:nvSpPr>
          <p:spPr bwMode="auto">
            <a:xfrm>
              <a:off x="2362200" y="3073250"/>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300nm</a:t>
              </a:r>
            </a:p>
          </p:txBody>
        </p:sp>
        <p:sp>
          <p:nvSpPr>
            <p:cNvPr id="18470" name="TextBox 15"/>
            <p:cNvSpPr txBox="1">
              <a:spLocks noChangeArrowheads="1"/>
            </p:cNvSpPr>
            <p:nvPr/>
          </p:nvSpPr>
          <p:spPr bwMode="auto">
            <a:xfrm>
              <a:off x="1981200" y="3985302"/>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600nm</a:t>
              </a:r>
            </a:p>
          </p:txBody>
        </p:sp>
        <p:cxnSp>
          <p:nvCxnSpPr>
            <p:cNvPr id="17" name="Straight Arrow Connector 16"/>
            <p:cNvCxnSpPr/>
            <p:nvPr/>
          </p:nvCxnSpPr>
          <p:spPr>
            <a:xfrm>
              <a:off x="4628881" y="3657079"/>
              <a:ext cx="456941"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472" name="TextBox 17"/>
            <p:cNvSpPr txBox="1">
              <a:spLocks noChangeArrowheads="1"/>
            </p:cNvSpPr>
            <p:nvPr/>
          </p:nvSpPr>
          <p:spPr bwMode="auto">
            <a:xfrm>
              <a:off x="5156879" y="3744009"/>
              <a:ext cx="139012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TiO2=&gt;10nm</a:t>
              </a:r>
            </a:p>
          </p:txBody>
        </p:sp>
      </p:grpSp>
      <p:grpSp>
        <p:nvGrpSpPr>
          <p:cNvPr id="18436" name="Group 43"/>
          <p:cNvGrpSpPr>
            <a:grpSpLocks noChangeAspect="1"/>
          </p:cNvGrpSpPr>
          <p:nvPr/>
        </p:nvGrpSpPr>
        <p:grpSpPr bwMode="auto">
          <a:xfrm>
            <a:off x="4572000" y="2568575"/>
            <a:ext cx="3932238" cy="2841625"/>
            <a:chOff x="5181600" y="1544034"/>
            <a:chExt cx="6570768" cy="4748561"/>
          </a:xfrm>
        </p:grpSpPr>
        <p:pic>
          <p:nvPicPr>
            <p:cNvPr id="18443" name="Picture 26" descr="superstrate.png"/>
            <p:cNvPicPr>
              <a:picLocks noChangeAspect="1"/>
            </p:cNvPicPr>
            <p:nvPr/>
          </p:nvPicPr>
          <p:blipFill>
            <a:blip r:embed="rId3">
              <a:extLst>
                <a:ext uri="{28A0092B-C50C-407E-A947-70E740481C1C}">
                  <a14:useLocalDpi xmlns:a14="http://schemas.microsoft.com/office/drawing/2010/main" val="0"/>
                </a:ext>
              </a:extLst>
            </a:blip>
            <a:srcRect l="22501" r="27499"/>
            <a:stretch>
              <a:fillRect/>
            </a:stretch>
          </p:blipFill>
          <p:spPr bwMode="auto">
            <a:xfrm>
              <a:off x="5181600" y="1544034"/>
              <a:ext cx="4572000" cy="474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p:cNvCxnSpPr/>
            <p:nvPr/>
          </p:nvCxnSpPr>
          <p:spPr>
            <a:xfrm>
              <a:off x="9829151" y="5923853"/>
              <a:ext cx="45892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829151" y="3777715"/>
              <a:ext cx="45892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829151" y="4703552"/>
              <a:ext cx="45892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829151" y="3485904"/>
              <a:ext cx="45892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448" name="TextBox 31"/>
            <p:cNvSpPr txBox="1">
              <a:spLocks noChangeArrowheads="1"/>
            </p:cNvSpPr>
            <p:nvPr/>
          </p:nvSpPr>
          <p:spPr bwMode="auto">
            <a:xfrm>
              <a:off x="10452012" y="3067938"/>
              <a:ext cx="1210588"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Au=&gt;50nm</a:t>
              </a:r>
            </a:p>
          </p:txBody>
        </p:sp>
        <p:sp>
          <p:nvSpPr>
            <p:cNvPr id="18449" name="TextBox 32"/>
            <p:cNvSpPr txBox="1">
              <a:spLocks noChangeArrowheads="1"/>
            </p:cNvSpPr>
            <p:nvPr/>
          </p:nvSpPr>
          <p:spPr bwMode="auto">
            <a:xfrm>
              <a:off x="10380679" y="4429852"/>
              <a:ext cx="1353255"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nSi=&gt;300nm</a:t>
              </a:r>
            </a:p>
          </p:txBody>
        </p:sp>
        <p:sp>
          <p:nvSpPr>
            <p:cNvPr id="18450" name="TextBox 33"/>
            <p:cNvSpPr txBox="1">
              <a:spLocks noChangeArrowheads="1"/>
            </p:cNvSpPr>
            <p:nvPr/>
          </p:nvSpPr>
          <p:spPr bwMode="auto">
            <a:xfrm>
              <a:off x="10402319" y="3438919"/>
              <a:ext cx="1309974"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NiO=&gt;50nm</a:t>
              </a:r>
            </a:p>
          </p:txBody>
        </p:sp>
        <p:sp>
          <p:nvSpPr>
            <p:cNvPr id="18451" name="TextBox 34"/>
            <p:cNvSpPr txBox="1">
              <a:spLocks noChangeArrowheads="1"/>
            </p:cNvSpPr>
            <p:nvPr/>
          </p:nvSpPr>
          <p:spPr bwMode="auto">
            <a:xfrm>
              <a:off x="10384429" y="5664807"/>
              <a:ext cx="1345753"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AZO=&gt;80nm</a:t>
              </a:r>
            </a:p>
          </p:txBody>
        </p:sp>
        <p:cxnSp>
          <p:nvCxnSpPr>
            <p:cNvPr id="36" name="Straight Arrow Connector 35"/>
            <p:cNvCxnSpPr/>
            <p:nvPr/>
          </p:nvCxnSpPr>
          <p:spPr>
            <a:xfrm>
              <a:off x="5868653" y="3867911"/>
              <a:ext cx="3199170"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7468238" y="2254992"/>
              <a:ext cx="0" cy="1554557"/>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54" name="TextBox 37"/>
            <p:cNvSpPr txBox="1">
              <a:spLocks noChangeArrowheads="1"/>
            </p:cNvSpPr>
            <p:nvPr/>
          </p:nvSpPr>
          <p:spPr bwMode="auto">
            <a:xfrm>
              <a:off x="7463903" y="2787395"/>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300nm</a:t>
              </a:r>
            </a:p>
          </p:txBody>
        </p:sp>
        <p:sp>
          <p:nvSpPr>
            <p:cNvPr id="18455" name="TextBox 38"/>
            <p:cNvSpPr txBox="1">
              <a:spLocks noChangeArrowheads="1"/>
            </p:cNvSpPr>
            <p:nvPr/>
          </p:nvSpPr>
          <p:spPr bwMode="auto">
            <a:xfrm>
              <a:off x="7040699" y="3854195"/>
              <a:ext cx="841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600nm</a:t>
              </a:r>
            </a:p>
          </p:txBody>
        </p:sp>
        <p:cxnSp>
          <p:nvCxnSpPr>
            <p:cNvPr id="41" name="Straight Arrow Connector 40"/>
            <p:cNvCxnSpPr/>
            <p:nvPr/>
          </p:nvCxnSpPr>
          <p:spPr>
            <a:xfrm>
              <a:off x="9829151" y="5632042"/>
              <a:ext cx="458920" cy="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457" name="TextBox 41"/>
            <p:cNvSpPr txBox="1">
              <a:spLocks noChangeArrowheads="1"/>
            </p:cNvSpPr>
            <p:nvPr/>
          </p:nvSpPr>
          <p:spPr bwMode="auto">
            <a:xfrm>
              <a:off x="10362243" y="5293826"/>
              <a:ext cx="1390125" cy="36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TiO2=&gt;10nm</a:t>
              </a:r>
            </a:p>
          </p:txBody>
        </p:sp>
      </p:grpSp>
      <p:sp>
        <p:nvSpPr>
          <p:cNvPr id="45" name="Down Arrow 44"/>
          <p:cNvSpPr/>
          <p:nvPr/>
        </p:nvSpPr>
        <p:spPr>
          <a:xfrm>
            <a:off x="1063625" y="1341438"/>
            <a:ext cx="762000" cy="1173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6" name="Down Arrow 45"/>
          <p:cNvSpPr/>
          <p:nvPr/>
        </p:nvSpPr>
        <p:spPr>
          <a:xfrm>
            <a:off x="5555371" y="5478720"/>
            <a:ext cx="762000" cy="1173162"/>
          </a:xfrm>
          <a:prstGeom prst="downArrow">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439" name="TextBox 46"/>
          <p:cNvSpPr txBox="1">
            <a:spLocks noChangeArrowheads="1"/>
          </p:cNvSpPr>
          <p:nvPr/>
        </p:nvSpPr>
        <p:spPr bwMode="auto">
          <a:xfrm>
            <a:off x="1843088" y="1922463"/>
            <a:ext cx="608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light</a:t>
            </a:r>
          </a:p>
        </p:txBody>
      </p:sp>
      <p:sp>
        <p:nvSpPr>
          <p:cNvPr id="18440" name="TextBox 47"/>
          <p:cNvSpPr txBox="1">
            <a:spLocks noChangeArrowheads="1"/>
          </p:cNvSpPr>
          <p:nvPr/>
        </p:nvSpPr>
        <p:spPr bwMode="auto">
          <a:xfrm>
            <a:off x="6316663" y="5613400"/>
            <a:ext cx="6080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light</a:t>
            </a:r>
          </a:p>
        </p:txBody>
      </p:sp>
      <p:sp>
        <p:nvSpPr>
          <p:cNvPr id="18441" name="TextBox 48"/>
          <p:cNvSpPr txBox="1">
            <a:spLocks noChangeArrowheads="1"/>
          </p:cNvSpPr>
          <p:nvPr/>
        </p:nvSpPr>
        <p:spPr bwMode="auto">
          <a:xfrm>
            <a:off x="179388" y="5459413"/>
            <a:ext cx="2671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Substrate configurations</a:t>
            </a:r>
          </a:p>
        </p:txBody>
      </p:sp>
      <p:sp>
        <p:nvSpPr>
          <p:cNvPr id="18442" name="TextBox 49"/>
          <p:cNvSpPr txBox="1">
            <a:spLocks noChangeArrowheads="1"/>
          </p:cNvSpPr>
          <p:nvPr/>
        </p:nvSpPr>
        <p:spPr bwMode="auto">
          <a:xfrm>
            <a:off x="4502150" y="1882775"/>
            <a:ext cx="287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Superstrate configurations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mtClean="0"/>
              <a:t>Light trapping: Advantage of a nanodome</a:t>
            </a:r>
          </a:p>
        </p:txBody>
      </p:sp>
      <p:pic>
        <p:nvPicPr>
          <p:cNvPr id="19459" name="Picture 3" descr="fig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4163"/>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371600" y="1828800"/>
            <a:ext cx="2209800" cy="2057400"/>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61" name="TextBox 5"/>
          <p:cNvSpPr txBox="1">
            <a:spLocks noChangeArrowheads="1"/>
          </p:cNvSpPr>
          <p:nvPr/>
        </p:nvSpPr>
        <p:spPr bwMode="auto">
          <a:xfrm>
            <a:off x="1905000" y="4022725"/>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Short wavelengths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ZO.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8175" y="4095750"/>
            <a:ext cx="53276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1"/>
          <p:cNvSpPr>
            <a:spLocks noGrp="1"/>
          </p:cNvSpPr>
          <p:nvPr>
            <p:ph type="title"/>
          </p:nvPr>
        </p:nvSpPr>
        <p:spPr/>
        <p:txBody>
          <a:bodyPr/>
          <a:lstStyle/>
          <a:p>
            <a:r>
              <a:rPr lang="en-US" altLang="en-US" smtClean="0"/>
              <a:t>Light trapping: Advantage of a nanodome</a:t>
            </a:r>
          </a:p>
        </p:txBody>
      </p:sp>
      <p:pic>
        <p:nvPicPr>
          <p:cNvPr id="20484" name="Picture 3" descr="nSi.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1522413"/>
            <a:ext cx="5327650"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smtClean="0"/>
              <a:t>Light trapping: Advantage of a nanodome</a:t>
            </a:r>
          </a:p>
        </p:txBody>
      </p:sp>
      <p:graphicFrame>
        <p:nvGraphicFramePr>
          <p:cNvPr id="4" name="Table 3"/>
          <p:cNvGraphicFramePr>
            <a:graphicFrameLocks noGrp="1"/>
          </p:cNvGraphicFramePr>
          <p:nvPr/>
        </p:nvGraphicFramePr>
        <p:xfrm>
          <a:off x="0" y="1397000"/>
          <a:ext cx="9144000" cy="741364"/>
        </p:xfrm>
        <a:graphic>
          <a:graphicData uri="http://schemas.openxmlformats.org/drawingml/2006/table">
            <a:tbl>
              <a:tblPr firstRow="1" bandRow="1">
                <a:tableStyleId>{21E4AEA4-8DFA-4A89-87EB-49C32662AFE0}</a:tableStyleId>
              </a:tblPr>
              <a:tblGrid>
                <a:gridCol w="4572000"/>
                <a:gridCol w="4572000"/>
              </a:tblGrid>
              <a:tr h="370682">
                <a:tc gridSpan="2">
                  <a:txBody>
                    <a:bodyPr/>
                    <a:lstStyle/>
                    <a:p>
                      <a:pPr algn="ctr"/>
                      <a:r>
                        <a:rPr lang="en-US" sz="1800" dirty="0" smtClean="0"/>
                        <a:t>(E-field)</a:t>
                      </a:r>
                      <a:r>
                        <a:rPr lang="en-US" sz="1800" baseline="30000" dirty="0" smtClean="0"/>
                        <a:t>2</a:t>
                      </a:r>
                      <a:r>
                        <a:rPr lang="en-US" sz="1800" dirty="0" smtClean="0"/>
                        <a:t> @ 458nm – 650 THz</a:t>
                      </a:r>
                      <a:endParaRPr lang="en-US" sz="1800" dirty="0"/>
                    </a:p>
                  </a:txBody>
                  <a:tcPr marT="45700" marB="45700"/>
                </a:tc>
                <a:tc hMerge="1">
                  <a:txBody>
                    <a:bodyPr/>
                    <a:lstStyle/>
                    <a:p>
                      <a:pPr algn="ctr"/>
                      <a:endParaRPr lang="en-US" dirty="0"/>
                    </a:p>
                  </a:txBody>
                  <a:tcPr/>
                </a:tc>
              </a:tr>
              <a:tr h="370682">
                <a:tc>
                  <a:txBody>
                    <a:bodyPr/>
                    <a:lstStyle/>
                    <a:p>
                      <a:pPr algn="ctr"/>
                      <a:r>
                        <a:rPr lang="en-US" sz="1800" dirty="0" smtClean="0"/>
                        <a:t>Substrate</a:t>
                      </a:r>
                      <a:endParaRPr lang="en-US" sz="1800" dirty="0"/>
                    </a:p>
                  </a:txBody>
                  <a:tcPr marT="45700" marB="45700"/>
                </a:tc>
                <a:tc>
                  <a:txBody>
                    <a:bodyPr/>
                    <a:lstStyle/>
                    <a:p>
                      <a:pPr algn="ctr"/>
                      <a:r>
                        <a:rPr lang="en-US" sz="1800" dirty="0" err="1" smtClean="0"/>
                        <a:t>Superstrate</a:t>
                      </a:r>
                      <a:endParaRPr lang="en-US" sz="1800" dirty="0"/>
                    </a:p>
                  </a:txBody>
                  <a:tcPr marT="45700" marB="45700"/>
                </a:tc>
              </a:tr>
            </a:tbl>
          </a:graphicData>
        </a:graphic>
      </p:graphicFrame>
      <p:sp>
        <p:nvSpPr>
          <p:cNvPr id="21517" name="TextBox 4"/>
          <p:cNvSpPr txBox="1">
            <a:spLocks noChangeArrowheads="1"/>
          </p:cNvSpPr>
          <p:nvPr/>
        </p:nvSpPr>
        <p:spPr bwMode="auto">
          <a:xfrm>
            <a:off x="2590800" y="6324600"/>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All intensity plots are on the same scale</a:t>
            </a:r>
          </a:p>
        </p:txBody>
      </p:sp>
      <p:pic>
        <p:nvPicPr>
          <p:cNvPr id="21518" name="Picture 2"/>
          <p:cNvPicPr>
            <a:picLocks noChangeAspect="1" noChangeArrowheads="1"/>
          </p:cNvPicPr>
          <p:nvPr/>
        </p:nvPicPr>
        <p:blipFill>
          <a:blip r:embed="rId2">
            <a:extLst>
              <a:ext uri="{28A0092B-C50C-407E-A947-70E740481C1C}">
                <a14:useLocalDpi xmlns:a14="http://schemas.microsoft.com/office/drawing/2010/main" val="0"/>
              </a:ext>
            </a:extLst>
          </a:blip>
          <a:srcRect r="30743"/>
          <a:stretch>
            <a:fillRect/>
          </a:stretch>
        </p:blipFill>
        <p:spPr bwMode="auto">
          <a:xfrm>
            <a:off x="0" y="2362200"/>
            <a:ext cx="4573588"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9" name="Picture 2"/>
          <p:cNvPicPr>
            <a:picLocks noChangeAspect="1" noChangeArrowheads="1"/>
          </p:cNvPicPr>
          <p:nvPr/>
        </p:nvPicPr>
        <p:blipFill>
          <a:blip r:embed="rId3">
            <a:extLst>
              <a:ext uri="{28A0092B-C50C-407E-A947-70E740481C1C}">
                <a14:useLocalDpi xmlns:a14="http://schemas.microsoft.com/office/drawing/2010/main" val="0"/>
              </a:ext>
            </a:extLst>
          </a:blip>
          <a:srcRect l="18770" r="24272"/>
          <a:stretch>
            <a:fillRect/>
          </a:stretch>
        </p:blipFill>
        <p:spPr bwMode="auto">
          <a:xfrm>
            <a:off x="5002213" y="2362200"/>
            <a:ext cx="3760787"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Light trapping: Advantage of a nanodome</a:t>
            </a:r>
          </a:p>
        </p:txBody>
      </p:sp>
      <p:graphicFrame>
        <p:nvGraphicFramePr>
          <p:cNvPr id="4" name="Table 3"/>
          <p:cNvGraphicFramePr>
            <a:graphicFrameLocks noGrp="1"/>
          </p:cNvGraphicFramePr>
          <p:nvPr/>
        </p:nvGraphicFramePr>
        <p:xfrm>
          <a:off x="0" y="1397000"/>
          <a:ext cx="9144000" cy="741364"/>
        </p:xfrm>
        <a:graphic>
          <a:graphicData uri="http://schemas.openxmlformats.org/drawingml/2006/table">
            <a:tbl>
              <a:tblPr firstRow="1" bandRow="1">
                <a:tableStyleId>{21E4AEA4-8DFA-4A89-87EB-49C32662AFE0}</a:tableStyleId>
              </a:tblPr>
              <a:tblGrid>
                <a:gridCol w="4572000"/>
                <a:gridCol w="4572000"/>
              </a:tblGrid>
              <a:tr h="370682">
                <a:tc gridSpan="2">
                  <a:txBody>
                    <a:bodyPr/>
                    <a:lstStyle/>
                    <a:p>
                      <a:pPr algn="ctr"/>
                      <a:r>
                        <a:rPr lang="en-US" sz="1800" dirty="0" smtClean="0"/>
                        <a:t>(E-field)</a:t>
                      </a:r>
                      <a:r>
                        <a:rPr lang="en-US" sz="1800" baseline="30000" dirty="0" smtClean="0"/>
                        <a:t>2</a:t>
                      </a:r>
                      <a:r>
                        <a:rPr lang="en-US" sz="1800" dirty="0" smtClean="0"/>
                        <a:t> @ 434nm – 690 THz</a:t>
                      </a:r>
                      <a:endParaRPr lang="en-US" sz="1800" dirty="0"/>
                    </a:p>
                  </a:txBody>
                  <a:tcPr marT="45700" marB="45700"/>
                </a:tc>
                <a:tc hMerge="1">
                  <a:txBody>
                    <a:bodyPr/>
                    <a:lstStyle/>
                    <a:p>
                      <a:pPr algn="ctr"/>
                      <a:endParaRPr lang="en-US" dirty="0"/>
                    </a:p>
                  </a:txBody>
                  <a:tcPr/>
                </a:tc>
              </a:tr>
              <a:tr h="370682">
                <a:tc>
                  <a:txBody>
                    <a:bodyPr/>
                    <a:lstStyle/>
                    <a:p>
                      <a:pPr algn="ctr"/>
                      <a:r>
                        <a:rPr lang="en-US" sz="1800" dirty="0" smtClean="0"/>
                        <a:t>Substrate</a:t>
                      </a:r>
                      <a:endParaRPr lang="en-US" sz="1800" dirty="0"/>
                    </a:p>
                  </a:txBody>
                  <a:tcPr marT="45700" marB="45700"/>
                </a:tc>
                <a:tc>
                  <a:txBody>
                    <a:bodyPr/>
                    <a:lstStyle/>
                    <a:p>
                      <a:pPr algn="ctr"/>
                      <a:r>
                        <a:rPr lang="en-US" sz="1800" dirty="0" err="1" smtClean="0"/>
                        <a:t>Superstrate</a:t>
                      </a:r>
                      <a:endParaRPr lang="en-US" sz="1800" dirty="0"/>
                    </a:p>
                  </a:txBody>
                  <a:tcPr marT="45700" marB="45700"/>
                </a:tc>
              </a:tr>
            </a:tbl>
          </a:graphicData>
        </a:graphic>
      </p:graphicFrame>
      <p:pic>
        <p:nvPicPr>
          <p:cNvPr id="22541" name="Picture 2"/>
          <p:cNvPicPr>
            <a:picLocks noChangeAspect="1" noChangeArrowheads="1"/>
          </p:cNvPicPr>
          <p:nvPr/>
        </p:nvPicPr>
        <p:blipFill>
          <a:blip r:embed="rId2">
            <a:extLst>
              <a:ext uri="{28A0092B-C50C-407E-A947-70E740481C1C}">
                <a14:useLocalDpi xmlns:a14="http://schemas.microsoft.com/office/drawing/2010/main" val="0"/>
              </a:ext>
            </a:extLst>
          </a:blip>
          <a:srcRect r="30743"/>
          <a:stretch>
            <a:fillRect/>
          </a:stretch>
        </p:blipFill>
        <p:spPr bwMode="auto">
          <a:xfrm>
            <a:off x="0" y="2362200"/>
            <a:ext cx="4573588"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42" name="Picture 2"/>
          <p:cNvPicPr>
            <a:picLocks noChangeAspect="1" noChangeArrowheads="1"/>
          </p:cNvPicPr>
          <p:nvPr/>
        </p:nvPicPr>
        <p:blipFill>
          <a:blip r:embed="rId3">
            <a:extLst>
              <a:ext uri="{28A0092B-C50C-407E-A947-70E740481C1C}">
                <a14:useLocalDpi xmlns:a14="http://schemas.microsoft.com/office/drawing/2010/main" val="0"/>
              </a:ext>
            </a:extLst>
          </a:blip>
          <a:srcRect l="18770" r="24272"/>
          <a:stretch>
            <a:fillRect/>
          </a:stretch>
        </p:blipFill>
        <p:spPr bwMode="auto">
          <a:xfrm>
            <a:off x="5008563" y="2362200"/>
            <a:ext cx="3762375" cy="393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43" name="TextBox 7"/>
          <p:cNvSpPr txBox="1">
            <a:spLocks noChangeArrowheads="1"/>
          </p:cNvSpPr>
          <p:nvPr/>
        </p:nvSpPr>
        <p:spPr bwMode="auto">
          <a:xfrm>
            <a:off x="2590800" y="6324600"/>
            <a:ext cx="389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All intensity plots are on the same scale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8850" y="3692525"/>
            <a:ext cx="4686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p:nvPr>
        </p:nvSpPr>
        <p:spPr/>
        <p:txBody>
          <a:bodyPr/>
          <a:lstStyle/>
          <a:p>
            <a:r>
              <a:rPr lang="en-US" altLang="en-US" smtClean="0"/>
              <a:t>Light trapping: Yablonovitch limit</a:t>
            </a:r>
          </a:p>
        </p:txBody>
      </p:sp>
      <p:pic>
        <p:nvPicPr>
          <p:cNvPr id="23556"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2538" y="1828800"/>
            <a:ext cx="4098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4"/>
          <p:cNvSpPr txBox="1">
            <a:spLocks noChangeArrowheads="1"/>
          </p:cNvSpPr>
          <p:nvPr/>
        </p:nvSpPr>
        <p:spPr bwMode="auto">
          <a:xfrm>
            <a:off x="228600" y="6324600"/>
            <a:ext cx="49069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Paper: E. Yablonovitch, J. Opt. Soc. Am. vol. 72, 899, 1982 </a:t>
            </a:r>
          </a:p>
        </p:txBody>
      </p:sp>
      <p:sp>
        <p:nvSpPr>
          <p:cNvPr id="7" name="Down Arrow 6"/>
          <p:cNvSpPr/>
          <p:nvPr/>
        </p:nvSpPr>
        <p:spPr>
          <a:xfrm>
            <a:off x="4419600" y="3692525"/>
            <a:ext cx="457200" cy="7270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59" name="TextBox 7"/>
          <p:cNvSpPr txBox="1">
            <a:spLocks noChangeArrowheads="1"/>
          </p:cNvSpPr>
          <p:nvPr/>
        </p:nvSpPr>
        <p:spPr bwMode="auto">
          <a:xfrm>
            <a:off x="4951413" y="3865563"/>
            <a:ext cx="608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light</a:t>
            </a:r>
          </a:p>
        </p:txBody>
      </p:sp>
      <p:graphicFrame>
        <p:nvGraphicFramePr>
          <p:cNvPr id="9" name="Object 8"/>
          <p:cNvGraphicFramePr>
            <a:graphicFrameLocks noChangeAspect="1"/>
          </p:cNvGraphicFramePr>
          <p:nvPr/>
        </p:nvGraphicFramePr>
        <p:xfrm>
          <a:off x="6451600" y="3692525"/>
          <a:ext cx="2138363" cy="727075"/>
        </p:xfrm>
        <a:graphic>
          <a:graphicData uri="http://schemas.openxmlformats.org/presentationml/2006/ole">
            <mc:AlternateContent xmlns:mc="http://schemas.openxmlformats.org/markup-compatibility/2006">
              <mc:Choice xmlns:v="urn:schemas-microsoft-com:vml" Requires="v">
                <p:oleObj spid="_x0000_s23563" name="Equation" r:id="rId5" imgW="1231560" imgH="419040" progId="Equation.DSMT4">
                  <p:embed/>
                </p:oleObj>
              </mc:Choice>
              <mc:Fallback>
                <p:oleObj name="Equation" r:id="rId5" imgW="1231560" imgH="41904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1600" y="3692525"/>
                        <a:ext cx="213836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9" descr="all.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1"/>
          <p:cNvSpPr>
            <a:spLocks noGrp="1"/>
          </p:cNvSpPr>
          <p:nvPr>
            <p:ph type="title"/>
          </p:nvPr>
        </p:nvSpPr>
        <p:spPr/>
        <p:txBody>
          <a:bodyPr/>
          <a:lstStyle/>
          <a:p>
            <a:r>
              <a:rPr lang="en-US" altLang="en-US" smtClean="0"/>
              <a:t>Light trapping: Yablonovitch limit</a:t>
            </a:r>
          </a:p>
        </p:txBody>
      </p:sp>
      <p:cxnSp>
        <p:nvCxnSpPr>
          <p:cNvPr id="21" name="Straight Arrow Connector 20"/>
          <p:cNvCxnSpPr/>
          <p:nvPr/>
        </p:nvCxnSpPr>
        <p:spPr>
          <a:xfrm>
            <a:off x="2514600" y="3962400"/>
            <a:ext cx="5562600"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219200" y="4495800"/>
            <a:ext cx="1143000"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438400" y="4648200"/>
            <a:ext cx="2667000" cy="0"/>
          </a:xfrm>
          <a:prstGeom prst="straightConnector1">
            <a:avLst/>
          </a:prstGeom>
          <a:ln w="317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583" name="TextBox 23"/>
          <p:cNvSpPr txBox="1">
            <a:spLocks noChangeArrowheads="1"/>
          </p:cNvSpPr>
          <p:nvPr/>
        </p:nvSpPr>
        <p:spPr bwMode="auto">
          <a:xfrm>
            <a:off x="4856163" y="3592513"/>
            <a:ext cx="2989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600-1500nm: 39.26mA/cm</a:t>
            </a:r>
            <a:r>
              <a:rPr lang="en-US" altLang="en-US" baseline="30000"/>
              <a:t>2</a:t>
            </a:r>
          </a:p>
        </p:txBody>
      </p:sp>
      <p:sp>
        <p:nvSpPr>
          <p:cNvPr id="24584" name="TextBox 24"/>
          <p:cNvSpPr txBox="1">
            <a:spLocks noChangeArrowheads="1"/>
          </p:cNvSpPr>
          <p:nvPr/>
        </p:nvSpPr>
        <p:spPr bwMode="auto">
          <a:xfrm>
            <a:off x="5181600" y="4448175"/>
            <a:ext cx="286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600-1000nm: 24.8mA/cm</a:t>
            </a:r>
            <a:r>
              <a:rPr lang="en-US" altLang="en-US" baseline="30000"/>
              <a:t>2</a:t>
            </a:r>
          </a:p>
        </p:txBody>
      </p:sp>
      <p:sp>
        <p:nvSpPr>
          <p:cNvPr id="24585" name="TextBox 25"/>
          <p:cNvSpPr txBox="1">
            <a:spLocks noChangeArrowheads="1"/>
          </p:cNvSpPr>
          <p:nvPr/>
        </p:nvSpPr>
        <p:spPr bwMode="auto">
          <a:xfrm>
            <a:off x="1219200" y="2667000"/>
            <a:ext cx="1752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400-600nm: 11.84mA/cm</a:t>
            </a:r>
            <a:r>
              <a:rPr lang="en-US" altLang="en-US" baseline="30000"/>
              <a:t>2</a:t>
            </a:r>
          </a:p>
        </p:txBody>
      </p:sp>
      <p:sp>
        <p:nvSpPr>
          <p:cNvPr id="27" name="Down Arrow 26"/>
          <p:cNvSpPr/>
          <p:nvPr/>
        </p:nvSpPr>
        <p:spPr>
          <a:xfrm>
            <a:off x="1524000" y="3276600"/>
            <a:ext cx="228600" cy="1066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 name="Straight Arrow Connector 27"/>
          <p:cNvCxnSpPr/>
          <p:nvPr/>
        </p:nvCxnSpPr>
        <p:spPr>
          <a:xfrm flipH="1">
            <a:off x="2362200" y="2209800"/>
            <a:ext cx="457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88" name="TextBox 28"/>
          <p:cNvSpPr txBox="1">
            <a:spLocks noChangeArrowheads="1"/>
          </p:cNvSpPr>
          <p:nvPr/>
        </p:nvSpPr>
        <p:spPr bwMode="auto">
          <a:xfrm>
            <a:off x="1900238" y="2016125"/>
            <a:ext cx="45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aSi</a:t>
            </a:r>
          </a:p>
        </p:txBody>
      </p:sp>
      <p:cxnSp>
        <p:nvCxnSpPr>
          <p:cNvPr id="30" name="Straight Arrow Connector 29"/>
          <p:cNvCxnSpPr/>
          <p:nvPr/>
        </p:nvCxnSpPr>
        <p:spPr>
          <a:xfrm flipH="1">
            <a:off x="3429000" y="2590800"/>
            <a:ext cx="457200" cy="0"/>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590" name="TextBox 30"/>
          <p:cNvSpPr txBox="1">
            <a:spLocks noChangeArrowheads="1"/>
          </p:cNvSpPr>
          <p:nvPr/>
        </p:nvSpPr>
        <p:spPr bwMode="auto">
          <a:xfrm>
            <a:off x="2903538" y="2209800"/>
            <a:ext cx="636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B050"/>
                </a:solidFill>
              </a:rPr>
              <a:t>CdTe</a:t>
            </a:r>
          </a:p>
        </p:txBody>
      </p:sp>
      <p:cxnSp>
        <p:nvCxnSpPr>
          <p:cNvPr id="32" name="Straight Arrow Connector 31"/>
          <p:cNvCxnSpPr/>
          <p:nvPr/>
        </p:nvCxnSpPr>
        <p:spPr>
          <a:xfrm>
            <a:off x="4419600" y="2590800"/>
            <a:ext cx="388938"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592" name="TextBox 32"/>
          <p:cNvSpPr txBox="1">
            <a:spLocks noChangeArrowheads="1"/>
          </p:cNvSpPr>
          <p:nvPr/>
        </p:nvSpPr>
        <p:spPr bwMode="auto">
          <a:xfrm>
            <a:off x="4730750" y="2362200"/>
            <a:ext cx="465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0000"/>
                </a:solidFill>
              </a:rPr>
              <a:t>nSi</a:t>
            </a:r>
          </a:p>
        </p:txBody>
      </p:sp>
      <p:sp>
        <p:nvSpPr>
          <p:cNvPr id="24593" name="TextBox 33"/>
          <p:cNvSpPr txBox="1">
            <a:spLocks noChangeArrowheads="1"/>
          </p:cNvSpPr>
          <p:nvPr/>
        </p:nvSpPr>
        <p:spPr bwMode="auto">
          <a:xfrm>
            <a:off x="1879600" y="5940425"/>
            <a:ext cx="5470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Yablonovitch limited absorption curves for h=250nm</a:t>
            </a:r>
          </a:p>
        </p:txBody>
      </p:sp>
      <p:sp>
        <p:nvSpPr>
          <p:cNvPr id="35" name="Oval 34"/>
          <p:cNvSpPr/>
          <p:nvPr/>
        </p:nvSpPr>
        <p:spPr>
          <a:xfrm>
            <a:off x="1219200" y="12192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95" name="TextBox 35"/>
          <p:cNvSpPr txBox="1">
            <a:spLocks noChangeArrowheads="1"/>
          </p:cNvSpPr>
          <p:nvPr/>
        </p:nvSpPr>
        <p:spPr bwMode="auto">
          <a:xfrm>
            <a:off x="768350" y="922338"/>
            <a:ext cx="1968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Short wavelength</a:t>
            </a:r>
          </a:p>
        </p:txBody>
      </p:sp>
      <p:sp>
        <p:nvSpPr>
          <p:cNvPr id="37" name="Oval 36"/>
          <p:cNvSpPr/>
          <p:nvPr/>
        </p:nvSpPr>
        <p:spPr>
          <a:xfrm>
            <a:off x="2514600" y="4724400"/>
            <a:ext cx="27432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97" name="TextBox 37"/>
          <p:cNvSpPr txBox="1">
            <a:spLocks noChangeArrowheads="1"/>
          </p:cNvSpPr>
          <p:nvPr/>
        </p:nvSpPr>
        <p:spPr bwMode="auto">
          <a:xfrm>
            <a:off x="2927350" y="5424488"/>
            <a:ext cx="192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Long wavelength</a:t>
            </a:r>
          </a:p>
        </p:txBody>
      </p:sp>
      <p:sp>
        <p:nvSpPr>
          <p:cNvPr id="39" name="TextBox 38"/>
          <p:cNvSpPr txBox="1"/>
          <p:nvPr/>
        </p:nvSpPr>
        <p:spPr>
          <a:xfrm>
            <a:off x="5334000" y="1619250"/>
            <a:ext cx="3016250" cy="1200150"/>
          </a:xfrm>
          <a:prstGeom prst="rect">
            <a:avLst/>
          </a:prstGeom>
          <a:noFill/>
        </p:spPr>
        <p:txBody>
          <a:bodyPr wrap="none">
            <a:spAutoFit/>
          </a:bodyPr>
          <a:lstStyle/>
          <a:p>
            <a:pPr>
              <a:defRPr/>
            </a:pPr>
            <a:r>
              <a:rPr lang="en-US" u="sng" dirty="0"/>
              <a:t>Long wavelength</a:t>
            </a:r>
          </a:p>
          <a:p>
            <a:pPr marL="342900" indent="-342900">
              <a:buFontTx/>
              <a:buAutoNum type="arabicParenR"/>
              <a:defRPr/>
            </a:pPr>
            <a:r>
              <a:rPr lang="en-US" dirty="0" err="1"/>
              <a:t>aSi</a:t>
            </a:r>
            <a:r>
              <a:rPr lang="en-US" dirty="0"/>
              <a:t>: 7.3mA, 600-700nm</a:t>
            </a:r>
          </a:p>
          <a:p>
            <a:pPr marL="342900" indent="-342900">
              <a:buFontTx/>
              <a:buAutoNum type="arabicParenR"/>
              <a:defRPr/>
            </a:pPr>
            <a:r>
              <a:rPr lang="en-US" dirty="0" err="1"/>
              <a:t>CdTe</a:t>
            </a:r>
            <a:r>
              <a:rPr lang="en-US" dirty="0"/>
              <a:t>: 17.3mA, 600-850nm</a:t>
            </a:r>
          </a:p>
          <a:p>
            <a:pPr marL="342900" indent="-342900">
              <a:buFontTx/>
              <a:buAutoNum type="arabicParenR"/>
              <a:defRPr/>
            </a:pPr>
            <a:r>
              <a:rPr lang="en-US" dirty="0" err="1"/>
              <a:t>nSi</a:t>
            </a:r>
            <a:r>
              <a:rPr lang="en-US" dirty="0"/>
              <a:t>: 27.6mA 600-1050nm</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US" altLang="en-US" smtClean="0"/>
              <a:t>Outline</a:t>
            </a:r>
          </a:p>
        </p:txBody>
      </p:sp>
      <p:sp>
        <p:nvSpPr>
          <p:cNvPr id="7171" name="Rectangle 3"/>
          <p:cNvSpPr>
            <a:spLocks noGrp="1" noChangeArrowheads="1"/>
          </p:cNvSpPr>
          <p:nvPr>
            <p:ph type="body" idx="1"/>
          </p:nvPr>
        </p:nvSpPr>
        <p:spPr/>
        <p:txBody>
          <a:bodyPr/>
          <a:lstStyle/>
          <a:p>
            <a:pPr eaLnBrk="1" hangingPunct="1"/>
            <a:r>
              <a:rPr lang="en-US" altLang="en-US" sz="2400" smtClean="0"/>
              <a:t>Flat solar cells</a:t>
            </a:r>
          </a:p>
          <a:p>
            <a:pPr lvl="1" eaLnBrk="1" hangingPunct="1"/>
            <a:r>
              <a:rPr lang="en-US" altLang="en-US" sz="2000" smtClean="0"/>
              <a:t>ARC for flat solar cells</a:t>
            </a:r>
          </a:p>
          <a:p>
            <a:pPr lvl="1" eaLnBrk="1" hangingPunct="1"/>
            <a:r>
              <a:rPr lang="en-US" altLang="en-US" sz="2000" smtClean="0"/>
              <a:t>Manifestations of Fabry Perot Resonances</a:t>
            </a:r>
          </a:p>
          <a:p>
            <a:pPr eaLnBrk="1" hangingPunct="1"/>
            <a:r>
              <a:rPr lang="en-US" altLang="en-US" sz="2400" smtClean="0"/>
              <a:t>Light trapping</a:t>
            </a:r>
          </a:p>
          <a:p>
            <a:pPr lvl="1" eaLnBrk="1" hangingPunct="1"/>
            <a:r>
              <a:rPr lang="en-US" altLang="en-US" sz="2000" smtClean="0"/>
              <a:t>Advantage of a nanodome</a:t>
            </a:r>
          </a:p>
          <a:p>
            <a:pPr lvl="1" eaLnBrk="1" hangingPunct="1"/>
            <a:r>
              <a:rPr lang="en-US" altLang="en-US" sz="2000" smtClean="0"/>
              <a:t>Yablonovitch limit</a:t>
            </a:r>
          </a:p>
          <a:p>
            <a:pPr lvl="1" eaLnBrk="1" hangingPunct="1"/>
            <a:r>
              <a:rPr lang="en-US" altLang="en-US" sz="2000" smtClean="0"/>
              <a:t>Bloch modes</a:t>
            </a:r>
          </a:p>
          <a:p>
            <a:pPr lvl="1" eaLnBrk="1" hangingPunct="1"/>
            <a:r>
              <a:rPr lang="en-US" altLang="en-US" sz="2000" smtClean="0"/>
              <a:t>Diffraction aided waveguiding</a:t>
            </a:r>
          </a:p>
          <a:p>
            <a:pPr lvl="1" eaLnBrk="1" hangingPunct="1"/>
            <a:r>
              <a:rPr lang="en-US" altLang="en-US" sz="2000" smtClean="0"/>
              <a:t>Mie resonances</a:t>
            </a:r>
          </a:p>
          <a:p>
            <a:pPr lvl="1" eaLnBrk="1" hangingPunct="1"/>
            <a:r>
              <a:rPr lang="en-US" altLang="en-US" sz="2000" smtClean="0"/>
              <a:t>Hybridizations</a:t>
            </a:r>
          </a:p>
          <a:p>
            <a:pPr lvl="1" eaLnBrk="1" hangingPunct="1"/>
            <a:r>
              <a:rPr lang="en-US" altLang="en-US" sz="2000" smtClean="0"/>
              <a:t>Plasmonics</a:t>
            </a:r>
            <a:endParaRPr lang="en-US" altLang="en-US" sz="2400" smtClean="0"/>
          </a:p>
          <a:p>
            <a:pPr eaLnBrk="1" hangingPunct="1"/>
            <a:r>
              <a:rPr lang="en-US" altLang="en-US" sz="2400" smtClean="0"/>
              <a:t>Examples</a:t>
            </a:r>
          </a:p>
          <a:p>
            <a:pPr lvl="1" eaLnBrk="1" hangingPunct="1"/>
            <a:endParaRPr lang="en-US" altLang="en-US" smtClean="0"/>
          </a:p>
          <a:p>
            <a:pPr eaLnBrk="1" hangingPunct="1"/>
            <a:endParaRPr lang="en-US" altLang="en-US" smtClean="0"/>
          </a:p>
          <a:p>
            <a:pPr eaLnBrk="1" hangingPunct="1"/>
            <a:endParaRPr lang="en-US" altLang="en-US" smtClean="0"/>
          </a:p>
          <a:p>
            <a:pPr eaLnBrk="1" hangingPunct="1"/>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g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itle 1"/>
          <p:cNvSpPr>
            <a:spLocks noGrp="1"/>
          </p:cNvSpPr>
          <p:nvPr>
            <p:ph type="title"/>
          </p:nvPr>
        </p:nvSpPr>
        <p:spPr/>
        <p:txBody>
          <a:bodyPr/>
          <a:lstStyle/>
          <a:p>
            <a:r>
              <a:rPr lang="en-US" altLang="en-US" smtClean="0"/>
              <a:t>Light trapping: Yablonovitch limit</a:t>
            </a:r>
          </a:p>
        </p:txBody>
      </p:sp>
      <p:graphicFrame>
        <p:nvGraphicFramePr>
          <p:cNvPr id="4" name="Table 3"/>
          <p:cNvGraphicFramePr>
            <a:graphicFrameLocks noGrp="1"/>
          </p:cNvGraphicFramePr>
          <p:nvPr/>
        </p:nvGraphicFramePr>
        <p:xfrm>
          <a:off x="5334000" y="3505200"/>
          <a:ext cx="3581400" cy="2494033"/>
        </p:xfrm>
        <a:graphic>
          <a:graphicData uri="http://schemas.openxmlformats.org/drawingml/2006/table">
            <a:tbl>
              <a:tblPr firstRow="1" bandRow="1">
                <a:tableStyleId>{21E4AEA4-8DFA-4A89-87EB-49C32662AFE0}</a:tableStyleId>
              </a:tblPr>
              <a:tblGrid>
                <a:gridCol w="1790700"/>
                <a:gridCol w="1790700"/>
              </a:tblGrid>
              <a:tr h="639999">
                <a:tc>
                  <a:txBody>
                    <a:bodyPr/>
                    <a:lstStyle/>
                    <a:p>
                      <a:pPr algn="ctr"/>
                      <a:r>
                        <a:rPr lang="en-US" sz="1800" dirty="0" smtClean="0"/>
                        <a:t>Absorber thickness</a:t>
                      </a:r>
                      <a:endParaRPr lang="en-US" sz="1800" dirty="0"/>
                    </a:p>
                  </a:txBody>
                  <a:tcPr marT="45714" marB="45714"/>
                </a:tc>
                <a:tc>
                  <a:txBody>
                    <a:bodyPr/>
                    <a:lstStyle/>
                    <a:p>
                      <a:pPr algn="ctr"/>
                      <a:r>
                        <a:rPr lang="en-US" sz="1800" dirty="0" err="1" smtClean="0"/>
                        <a:t>Jsc</a:t>
                      </a:r>
                      <a:r>
                        <a:rPr lang="en-US" sz="1800" baseline="0" dirty="0" smtClean="0"/>
                        <a:t> (mA/cm</a:t>
                      </a:r>
                      <a:r>
                        <a:rPr lang="en-US" sz="1800" baseline="30000" dirty="0" smtClean="0"/>
                        <a:t>2</a:t>
                      </a:r>
                      <a:r>
                        <a:rPr lang="en-US" sz="1800" baseline="0" dirty="0" smtClean="0"/>
                        <a:t>)</a:t>
                      </a:r>
                      <a:endParaRPr lang="en-US" sz="1800" dirty="0"/>
                    </a:p>
                  </a:txBody>
                  <a:tcPr marT="45714" marB="45714"/>
                </a:tc>
              </a:tr>
              <a:tr h="370793">
                <a:tc>
                  <a:txBody>
                    <a:bodyPr/>
                    <a:lstStyle/>
                    <a:p>
                      <a:pPr algn="ctr"/>
                      <a:r>
                        <a:rPr lang="en-US" sz="1800" dirty="0" smtClean="0"/>
                        <a:t>25nm</a:t>
                      </a:r>
                      <a:endParaRPr lang="en-US" sz="1800" dirty="0"/>
                    </a:p>
                  </a:txBody>
                  <a:tcPr marT="45714" marB="45714"/>
                </a:tc>
                <a:tc>
                  <a:txBody>
                    <a:bodyPr/>
                    <a:lstStyle/>
                    <a:p>
                      <a:pPr algn="ctr"/>
                      <a:r>
                        <a:rPr lang="en-US" sz="1800" dirty="0" smtClean="0"/>
                        <a:t>14.01</a:t>
                      </a:r>
                      <a:endParaRPr lang="en-US" sz="1800" dirty="0"/>
                    </a:p>
                  </a:txBody>
                  <a:tcPr marT="45714" marB="45714"/>
                </a:tc>
              </a:tr>
              <a:tr h="370793">
                <a:tc>
                  <a:txBody>
                    <a:bodyPr/>
                    <a:lstStyle/>
                    <a:p>
                      <a:pPr algn="ctr"/>
                      <a:r>
                        <a:rPr lang="en-US" sz="1800" dirty="0" smtClean="0"/>
                        <a:t>250nm</a:t>
                      </a:r>
                      <a:endParaRPr lang="en-US" sz="1800" dirty="0"/>
                    </a:p>
                  </a:txBody>
                  <a:tcPr marT="45714" marB="45714"/>
                </a:tc>
                <a:tc>
                  <a:txBody>
                    <a:bodyPr/>
                    <a:lstStyle/>
                    <a:p>
                      <a:pPr algn="ctr"/>
                      <a:r>
                        <a:rPr lang="en-US" sz="1800" dirty="0" smtClean="0"/>
                        <a:t>17.61</a:t>
                      </a:r>
                      <a:endParaRPr lang="en-US" sz="1800" dirty="0"/>
                    </a:p>
                  </a:txBody>
                  <a:tcPr marT="45714" marB="45714"/>
                </a:tc>
              </a:tr>
              <a:tr h="370793">
                <a:tc>
                  <a:txBody>
                    <a:bodyPr/>
                    <a:lstStyle/>
                    <a:p>
                      <a:pPr algn="ctr"/>
                      <a:r>
                        <a:rPr lang="en-US" sz="1800" dirty="0" smtClean="0"/>
                        <a:t>500nm</a:t>
                      </a:r>
                      <a:endParaRPr lang="en-US" sz="1800" dirty="0"/>
                    </a:p>
                  </a:txBody>
                  <a:tcPr marT="45714" marB="45714"/>
                </a:tc>
                <a:tc>
                  <a:txBody>
                    <a:bodyPr/>
                    <a:lstStyle/>
                    <a:p>
                      <a:pPr algn="ctr"/>
                      <a:r>
                        <a:rPr lang="en-US" sz="1800" dirty="0" smtClean="0"/>
                        <a:t>18.24</a:t>
                      </a:r>
                      <a:endParaRPr lang="en-US" sz="1800" dirty="0"/>
                    </a:p>
                  </a:txBody>
                  <a:tcPr marT="45714" marB="45714"/>
                </a:tc>
              </a:tr>
              <a:tr h="370793">
                <a:tc>
                  <a:txBody>
                    <a:bodyPr/>
                    <a:lstStyle/>
                    <a:p>
                      <a:pPr algn="ctr"/>
                      <a:r>
                        <a:rPr lang="en-US" sz="1800" dirty="0" smtClean="0"/>
                        <a:t>1000nm</a:t>
                      </a:r>
                      <a:endParaRPr lang="en-US" sz="1800" dirty="0"/>
                    </a:p>
                  </a:txBody>
                  <a:tcPr marT="45714" marB="45714"/>
                </a:tc>
                <a:tc>
                  <a:txBody>
                    <a:bodyPr/>
                    <a:lstStyle/>
                    <a:p>
                      <a:pPr algn="ctr"/>
                      <a:r>
                        <a:rPr lang="en-US" sz="1800" dirty="0" smtClean="0"/>
                        <a:t>18.73</a:t>
                      </a:r>
                      <a:endParaRPr lang="en-US" sz="1800" dirty="0"/>
                    </a:p>
                  </a:txBody>
                  <a:tcPr marT="45714" marB="45714"/>
                </a:tc>
              </a:tr>
              <a:tr h="370793">
                <a:tc>
                  <a:txBody>
                    <a:bodyPr/>
                    <a:lstStyle/>
                    <a:p>
                      <a:pPr algn="ctr"/>
                      <a:r>
                        <a:rPr lang="en-US" sz="1800" dirty="0" smtClean="0"/>
                        <a:t>2000nm</a:t>
                      </a:r>
                      <a:endParaRPr lang="en-US" sz="1800" dirty="0"/>
                    </a:p>
                  </a:txBody>
                  <a:tcPr marT="45714" marB="45714"/>
                </a:tc>
                <a:tc>
                  <a:txBody>
                    <a:bodyPr/>
                    <a:lstStyle/>
                    <a:p>
                      <a:pPr algn="ctr"/>
                      <a:r>
                        <a:rPr lang="en-US" sz="1800" dirty="0" smtClean="0"/>
                        <a:t>19.07</a:t>
                      </a:r>
                      <a:endParaRPr lang="en-US" sz="1800" dirty="0"/>
                    </a:p>
                  </a:txBody>
                  <a:tcPr marT="45714" marB="45714"/>
                </a:tc>
              </a:tr>
            </a:tbl>
          </a:graphicData>
        </a:graphic>
      </p:graphicFrame>
      <p:sp>
        <p:nvSpPr>
          <p:cNvPr id="5" name="TextBox 4"/>
          <p:cNvSpPr txBox="1">
            <a:spLocks noChangeArrowheads="1"/>
          </p:cNvSpPr>
          <p:nvPr/>
        </p:nvSpPr>
        <p:spPr bwMode="auto">
          <a:xfrm>
            <a:off x="685800" y="6096000"/>
            <a:ext cx="5006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Mostly governed by short wavelength response</a:t>
            </a:r>
          </a:p>
        </p:txBody>
      </p:sp>
      <p:sp>
        <p:nvSpPr>
          <p:cNvPr id="25628" name="TextBox 5"/>
          <p:cNvSpPr txBox="1">
            <a:spLocks noChangeArrowheads="1"/>
          </p:cNvSpPr>
          <p:nvPr/>
        </p:nvSpPr>
        <p:spPr bwMode="auto">
          <a:xfrm>
            <a:off x="4495800" y="19812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aSi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fig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itle 1"/>
          <p:cNvSpPr>
            <a:spLocks noGrp="1"/>
          </p:cNvSpPr>
          <p:nvPr>
            <p:ph type="title"/>
          </p:nvPr>
        </p:nvSpPr>
        <p:spPr/>
        <p:txBody>
          <a:bodyPr/>
          <a:lstStyle/>
          <a:p>
            <a:r>
              <a:rPr lang="en-US" altLang="en-US" smtClean="0"/>
              <a:t>Light trapping: Yablonovitch limit</a:t>
            </a:r>
          </a:p>
        </p:txBody>
      </p:sp>
      <p:sp>
        <p:nvSpPr>
          <p:cNvPr id="26628" name="TextBox 3"/>
          <p:cNvSpPr txBox="1">
            <a:spLocks noChangeArrowheads="1"/>
          </p:cNvSpPr>
          <p:nvPr/>
        </p:nvSpPr>
        <p:spPr bwMode="auto">
          <a:xfrm>
            <a:off x="5867400" y="2057400"/>
            <a:ext cx="51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nSi</a:t>
            </a:r>
          </a:p>
        </p:txBody>
      </p:sp>
      <p:graphicFrame>
        <p:nvGraphicFramePr>
          <p:cNvPr id="5" name="Table 4"/>
          <p:cNvGraphicFramePr>
            <a:graphicFrameLocks noGrp="1"/>
          </p:cNvGraphicFramePr>
          <p:nvPr/>
        </p:nvGraphicFramePr>
        <p:xfrm>
          <a:off x="5334000" y="3505200"/>
          <a:ext cx="3581400" cy="2494033"/>
        </p:xfrm>
        <a:graphic>
          <a:graphicData uri="http://schemas.openxmlformats.org/drawingml/2006/table">
            <a:tbl>
              <a:tblPr firstRow="1" bandRow="1">
                <a:tableStyleId>{21E4AEA4-8DFA-4A89-87EB-49C32662AFE0}</a:tableStyleId>
              </a:tblPr>
              <a:tblGrid>
                <a:gridCol w="1790700"/>
                <a:gridCol w="1790700"/>
              </a:tblGrid>
              <a:tr h="639999">
                <a:tc>
                  <a:txBody>
                    <a:bodyPr/>
                    <a:lstStyle/>
                    <a:p>
                      <a:pPr algn="ctr"/>
                      <a:r>
                        <a:rPr lang="en-US" sz="1800" dirty="0" smtClean="0"/>
                        <a:t>Absorber thickness</a:t>
                      </a:r>
                      <a:endParaRPr lang="en-US" sz="1800" dirty="0"/>
                    </a:p>
                  </a:txBody>
                  <a:tcPr marT="45714" marB="45714"/>
                </a:tc>
                <a:tc>
                  <a:txBody>
                    <a:bodyPr/>
                    <a:lstStyle/>
                    <a:p>
                      <a:pPr algn="ctr"/>
                      <a:r>
                        <a:rPr lang="en-US" sz="1800" dirty="0" err="1" smtClean="0"/>
                        <a:t>Jsc</a:t>
                      </a:r>
                      <a:r>
                        <a:rPr lang="en-US" sz="1800" baseline="0" dirty="0" smtClean="0"/>
                        <a:t> (mA/cm</a:t>
                      </a:r>
                      <a:r>
                        <a:rPr lang="en-US" sz="1800" baseline="30000" dirty="0" smtClean="0"/>
                        <a:t>2</a:t>
                      </a:r>
                      <a:r>
                        <a:rPr lang="en-US" sz="1800" baseline="0" dirty="0" smtClean="0"/>
                        <a:t>)</a:t>
                      </a:r>
                      <a:endParaRPr lang="en-US" sz="1800" dirty="0"/>
                    </a:p>
                  </a:txBody>
                  <a:tcPr marT="45714" marB="45714"/>
                </a:tc>
              </a:tr>
              <a:tr h="370793">
                <a:tc>
                  <a:txBody>
                    <a:bodyPr/>
                    <a:lstStyle/>
                    <a:p>
                      <a:pPr algn="ctr"/>
                      <a:r>
                        <a:rPr lang="en-US" sz="1800" dirty="0" smtClean="0"/>
                        <a:t>25nm</a:t>
                      </a:r>
                      <a:endParaRPr lang="en-US" sz="1800" dirty="0"/>
                    </a:p>
                  </a:txBody>
                  <a:tcPr marT="45714" marB="45714"/>
                </a:tc>
                <a:tc>
                  <a:txBody>
                    <a:bodyPr/>
                    <a:lstStyle/>
                    <a:p>
                      <a:pPr algn="ctr"/>
                      <a:r>
                        <a:rPr lang="en-US" sz="1800" dirty="0" smtClean="0"/>
                        <a:t>23.1</a:t>
                      </a:r>
                      <a:endParaRPr lang="en-US" sz="1800" dirty="0"/>
                    </a:p>
                  </a:txBody>
                  <a:tcPr marT="45714" marB="45714"/>
                </a:tc>
              </a:tr>
              <a:tr h="370793">
                <a:tc>
                  <a:txBody>
                    <a:bodyPr/>
                    <a:lstStyle/>
                    <a:p>
                      <a:pPr algn="ctr"/>
                      <a:r>
                        <a:rPr lang="en-US" sz="1800" dirty="0" smtClean="0"/>
                        <a:t>250nm</a:t>
                      </a:r>
                      <a:endParaRPr lang="en-US" sz="1800" dirty="0"/>
                    </a:p>
                  </a:txBody>
                  <a:tcPr marT="45714" marB="45714"/>
                </a:tc>
                <a:tc>
                  <a:txBody>
                    <a:bodyPr/>
                    <a:lstStyle/>
                    <a:p>
                      <a:pPr algn="ctr"/>
                      <a:r>
                        <a:rPr lang="en-US" sz="1800" dirty="0" smtClean="0"/>
                        <a:t>32.32</a:t>
                      </a:r>
                      <a:endParaRPr lang="en-US" sz="1800" dirty="0"/>
                    </a:p>
                  </a:txBody>
                  <a:tcPr marT="45714" marB="45714"/>
                </a:tc>
              </a:tr>
              <a:tr h="370793">
                <a:tc>
                  <a:txBody>
                    <a:bodyPr/>
                    <a:lstStyle/>
                    <a:p>
                      <a:pPr algn="ctr"/>
                      <a:r>
                        <a:rPr lang="en-US" sz="1800" dirty="0" smtClean="0"/>
                        <a:t>500nm</a:t>
                      </a:r>
                      <a:endParaRPr lang="en-US" sz="1800" dirty="0"/>
                    </a:p>
                  </a:txBody>
                  <a:tcPr marT="45714" marB="45714"/>
                </a:tc>
                <a:tc>
                  <a:txBody>
                    <a:bodyPr/>
                    <a:lstStyle/>
                    <a:p>
                      <a:pPr algn="ctr"/>
                      <a:r>
                        <a:rPr lang="en-US" sz="1800" dirty="0" smtClean="0"/>
                        <a:t>34</a:t>
                      </a:r>
                      <a:endParaRPr lang="en-US" sz="1800" dirty="0"/>
                    </a:p>
                  </a:txBody>
                  <a:tcPr marT="45714" marB="45714"/>
                </a:tc>
              </a:tr>
              <a:tr h="370793">
                <a:tc>
                  <a:txBody>
                    <a:bodyPr/>
                    <a:lstStyle/>
                    <a:p>
                      <a:pPr algn="ctr"/>
                      <a:r>
                        <a:rPr lang="en-US" sz="1800" dirty="0" smtClean="0"/>
                        <a:t>1000nm</a:t>
                      </a:r>
                      <a:endParaRPr lang="en-US" sz="1800" dirty="0"/>
                    </a:p>
                  </a:txBody>
                  <a:tcPr marT="45714" marB="45714"/>
                </a:tc>
                <a:tc>
                  <a:txBody>
                    <a:bodyPr/>
                    <a:lstStyle/>
                    <a:p>
                      <a:pPr algn="ctr"/>
                      <a:r>
                        <a:rPr lang="en-US" sz="1800" dirty="0" smtClean="0"/>
                        <a:t>35.33</a:t>
                      </a:r>
                      <a:endParaRPr lang="en-US" sz="1800" dirty="0"/>
                    </a:p>
                  </a:txBody>
                  <a:tcPr marT="45714" marB="45714"/>
                </a:tc>
              </a:tr>
              <a:tr h="370793">
                <a:tc>
                  <a:txBody>
                    <a:bodyPr/>
                    <a:lstStyle/>
                    <a:p>
                      <a:pPr algn="ctr"/>
                      <a:r>
                        <a:rPr lang="en-US" sz="1800" dirty="0" smtClean="0"/>
                        <a:t>2000nm</a:t>
                      </a:r>
                      <a:endParaRPr lang="en-US" sz="1800" dirty="0"/>
                    </a:p>
                  </a:txBody>
                  <a:tcPr marT="45714" marB="45714"/>
                </a:tc>
                <a:tc>
                  <a:txBody>
                    <a:bodyPr/>
                    <a:lstStyle/>
                    <a:p>
                      <a:pPr algn="ctr"/>
                      <a:r>
                        <a:rPr lang="en-US" sz="1800" dirty="0" smtClean="0"/>
                        <a:t>36.37</a:t>
                      </a:r>
                      <a:endParaRPr lang="en-US" sz="1800" dirty="0"/>
                    </a:p>
                  </a:txBody>
                  <a:tcPr marT="45714" marB="45714"/>
                </a:tc>
              </a:tr>
            </a:tbl>
          </a:graphicData>
        </a:graphic>
      </p:graphicFrame>
      <p:sp>
        <p:nvSpPr>
          <p:cNvPr id="6" name="TextBox 5"/>
          <p:cNvSpPr txBox="1">
            <a:spLocks noChangeArrowheads="1"/>
          </p:cNvSpPr>
          <p:nvPr/>
        </p:nvSpPr>
        <p:spPr bwMode="auto">
          <a:xfrm>
            <a:off x="685800" y="6096000"/>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Mostly governed by long wavelength 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fig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309688"/>
            <a:ext cx="9144000"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itle 1"/>
          <p:cNvSpPr>
            <a:spLocks noGrp="1"/>
          </p:cNvSpPr>
          <p:nvPr>
            <p:ph type="title"/>
          </p:nvPr>
        </p:nvSpPr>
        <p:spPr/>
        <p:txBody>
          <a:bodyPr/>
          <a:lstStyle/>
          <a:p>
            <a:r>
              <a:rPr lang="en-US" altLang="en-US" smtClean="0"/>
              <a:t>Light trapping: Yablonovitch limit</a:t>
            </a:r>
          </a:p>
        </p:txBody>
      </p:sp>
      <p:sp>
        <p:nvSpPr>
          <p:cNvPr id="27652" name="TextBox 3"/>
          <p:cNvSpPr txBox="1">
            <a:spLocks noChangeArrowheads="1"/>
          </p:cNvSpPr>
          <p:nvPr/>
        </p:nvSpPr>
        <p:spPr bwMode="auto">
          <a:xfrm>
            <a:off x="5867400" y="2057400"/>
            <a:ext cx="723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CdTe</a:t>
            </a:r>
          </a:p>
        </p:txBody>
      </p:sp>
      <p:graphicFrame>
        <p:nvGraphicFramePr>
          <p:cNvPr id="5" name="Table 4"/>
          <p:cNvGraphicFramePr>
            <a:graphicFrameLocks noGrp="1"/>
          </p:cNvGraphicFramePr>
          <p:nvPr/>
        </p:nvGraphicFramePr>
        <p:xfrm>
          <a:off x="5334000" y="3505200"/>
          <a:ext cx="3581400" cy="2494033"/>
        </p:xfrm>
        <a:graphic>
          <a:graphicData uri="http://schemas.openxmlformats.org/drawingml/2006/table">
            <a:tbl>
              <a:tblPr firstRow="1" bandRow="1">
                <a:tableStyleId>{21E4AEA4-8DFA-4A89-87EB-49C32662AFE0}</a:tableStyleId>
              </a:tblPr>
              <a:tblGrid>
                <a:gridCol w="1790700"/>
                <a:gridCol w="1790700"/>
              </a:tblGrid>
              <a:tr h="639999">
                <a:tc>
                  <a:txBody>
                    <a:bodyPr/>
                    <a:lstStyle/>
                    <a:p>
                      <a:pPr algn="ctr"/>
                      <a:r>
                        <a:rPr lang="en-US" sz="1800" dirty="0" smtClean="0"/>
                        <a:t>Absorber thickness</a:t>
                      </a:r>
                      <a:endParaRPr lang="en-US" sz="1800" dirty="0"/>
                    </a:p>
                  </a:txBody>
                  <a:tcPr marT="45714" marB="45714"/>
                </a:tc>
                <a:tc>
                  <a:txBody>
                    <a:bodyPr/>
                    <a:lstStyle/>
                    <a:p>
                      <a:pPr algn="ctr"/>
                      <a:r>
                        <a:rPr lang="en-US" sz="1800" dirty="0" err="1" smtClean="0"/>
                        <a:t>Jsc</a:t>
                      </a:r>
                      <a:r>
                        <a:rPr lang="en-US" sz="1800" baseline="0" dirty="0" smtClean="0"/>
                        <a:t> (mA/cm</a:t>
                      </a:r>
                      <a:r>
                        <a:rPr lang="en-US" sz="1800" baseline="30000" dirty="0" smtClean="0"/>
                        <a:t>2</a:t>
                      </a:r>
                      <a:r>
                        <a:rPr lang="en-US" sz="1800" baseline="0" dirty="0" smtClean="0"/>
                        <a:t>)</a:t>
                      </a:r>
                      <a:endParaRPr lang="en-US" sz="1800" dirty="0"/>
                    </a:p>
                  </a:txBody>
                  <a:tcPr marT="45714" marB="45714"/>
                </a:tc>
              </a:tr>
              <a:tr h="370793">
                <a:tc>
                  <a:txBody>
                    <a:bodyPr/>
                    <a:lstStyle/>
                    <a:p>
                      <a:pPr algn="ctr"/>
                      <a:r>
                        <a:rPr lang="en-US" sz="1800" dirty="0" smtClean="0"/>
                        <a:t>25nm</a:t>
                      </a:r>
                      <a:endParaRPr lang="en-US" sz="1800" dirty="0"/>
                    </a:p>
                  </a:txBody>
                  <a:tcPr marT="45714" marB="45714"/>
                </a:tc>
                <a:tc>
                  <a:txBody>
                    <a:bodyPr/>
                    <a:lstStyle/>
                    <a:p>
                      <a:pPr algn="ctr"/>
                      <a:r>
                        <a:rPr lang="en-US" sz="1800" dirty="0" smtClean="0"/>
                        <a:t>22.12</a:t>
                      </a:r>
                      <a:endParaRPr lang="en-US" sz="1800" dirty="0"/>
                    </a:p>
                  </a:txBody>
                  <a:tcPr marT="45714" marB="45714"/>
                </a:tc>
              </a:tr>
              <a:tr h="370793">
                <a:tc>
                  <a:txBody>
                    <a:bodyPr/>
                    <a:lstStyle/>
                    <a:p>
                      <a:pPr algn="ctr"/>
                      <a:r>
                        <a:rPr lang="en-US" sz="1800" dirty="0" smtClean="0"/>
                        <a:t>250nm</a:t>
                      </a:r>
                      <a:endParaRPr lang="en-US" sz="1800" dirty="0"/>
                    </a:p>
                  </a:txBody>
                  <a:tcPr marT="45714" marB="45714"/>
                </a:tc>
                <a:tc>
                  <a:txBody>
                    <a:bodyPr/>
                    <a:lstStyle/>
                    <a:p>
                      <a:pPr algn="ctr"/>
                      <a:r>
                        <a:rPr lang="en-US" sz="1800" dirty="0" smtClean="0"/>
                        <a:t>27.36</a:t>
                      </a:r>
                      <a:endParaRPr lang="en-US" sz="1800" dirty="0"/>
                    </a:p>
                  </a:txBody>
                  <a:tcPr marT="45714" marB="45714"/>
                </a:tc>
              </a:tr>
              <a:tr h="370793">
                <a:tc>
                  <a:txBody>
                    <a:bodyPr/>
                    <a:lstStyle/>
                    <a:p>
                      <a:pPr algn="ctr"/>
                      <a:r>
                        <a:rPr lang="en-US" sz="1800" dirty="0" smtClean="0"/>
                        <a:t>500nm</a:t>
                      </a:r>
                      <a:endParaRPr lang="en-US" sz="1800" dirty="0"/>
                    </a:p>
                  </a:txBody>
                  <a:tcPr marT="45714" marB="45714"/>
                </a:tc>
                <a:tc>
                  <a:txBody>
                    <a:bodyPr/>
                    <a:lstStyle/>
                    <a:p>
                      <a:pPr algn="ctr"/>
                      <a:r>
                        <a:rPr lang="en-US" sz="1800" dirty="0" smtClean="0"/>
                        <a:t>27.93</a:t>
                      </a:r>
                      <a:endParaRPr lang="en-US" sz="1800" dirty="0"/>
                    </a:p>
                  </a:txBody>
                  <a:tcPr marT="45714" marB="45714"/>
                </a:tc>
              </a:tr>
              <a:tr h="370793">
                <a:tc>
                  <a:txBody>
                    <a:bodyPr/>
                    <a:lstStyle/>
                    <a:p>
                      <a:pPr algn="ctr"/>
                      <a:r>
                        <a:rPr lang="en-US" sz="1800" dirty="0" smtClean="0"/>
                        <a:t>1000nm</a:t>
                      </a:r>
                      <a:endParaRPr lang="en-US" sz="1800" dirty="0"/>
                    </a:p>
                  </a:txBody>
                  <a:tcPr marT="45714" marB="45714"/>
                </a:tc>
                <a:tc>
                  <a:txBody>
                    <a:bodyPr/>
                    <a:lstStyle/>
                    <a:p>
                      <a:pPr algn="ctr"/>
                      <a:r>
                        <a:rPr lang="en-US" sz="1800" dirty="0" smtClean="0"/>
                        <a:t>28.31</a:t>
                      </a:r>
                      <a:endParaRPr lang="en-US" sz="1800" dirty="0"/>
                    </a:p>
                  </a:txBody>
                  <a:tcPr marT="45714" marB="45714"/>
                </a:tc>
              </a:tr>
              <a:tr h="370793">
                <a:tc>
                  <a:txBody>
                    <a:bodyPr/>
                    <a:lstStyle/>
                    <a:p>
                      <a:pPr algn="ctr"/>
                      <a:r>
                        <a:rPr lang="en-US" sz="1800" dirty="0" smtClean="0"/>
                        <a:t>2000nm</a:t>
                      </a:r>
                      <a:endParaRPr lang="en-US" sz="1800" dirty="0"/>
                    </a:p>
                  </a:txBody>
                  <a:tcPr marT="45714" marB="45714"/>
                </a:tc>
                <a:tc>
                  <a:txBody>
                    <a:bodyPr/>
                    <a:lstStyle/>
                    <a:p>
                      <a:pPr algn="ctr"/>
                      <a:r>
                        <a:rPr lang="en-US" sz="1800" dirty="0" smtClean="0"/>
                        <a:t>28.54</a:t>
                      </a:r>
                      <a:endParaRPr lang="en-US" sz="1800" dirty="0"/>
                    </a:p>
                  </a:txBody>
                  <a:tcPr marT="45714" marB="45714"/>
                </a:tc>
              </a:tr>
            </a:tbl>
          </a:graphicData>
        </a:graphic>
      </p:graphicFrame>
      <p:sp>
        <p:nvSpPr>
          <p:cNvPr id="6" name="TextBox 5"/>
          <p:cNvSpPr txBox="1">
            <a:spLocks noChangeArrowheads="1"/>
          </p:cNvSpPr>
          <p:nvPr/>
        </p:nvSpPr>
        <p:spPr bwMode="auto">
          <a:xfrm>
            <a:off x="685800" y="6096000"/>
            <a:ext cx="432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Governed by short wavelength response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mtClean="0"/>
              <a:t>Light trapping: Bloch modes</a:t>
            </a:r>
          </a:p>
        </p:txBody>
      </p:sp>
      <p:pic>
        <p:nvPicPr>
          <p:cNvPr id="28675" name="Picture 4" descr="fig3.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606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Box 5"/>
          <p:cNvSpPr txBox="1">
            <a:spLocks noChangeArrowheads="1"/>
          </p:cNvSpPr>
          <p:nvPr/>
        </p:nvSpPr>
        <p:spPr bwMode="auto">
          <a:xfrm>
            <a:off x="2057400" y="1828800"/>
            <a:ext cx="1262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Slab modes</a:t>
            </a:r>
          </a:p>
        </p:txBody>
      </p:sp>
      <p:sp>
        <p:nvSpPr>
          <p:cNvPr id="28677" name="TextBox 7"/>
          <p:cNvSpPr txBox="1">
            <a:spLocks noChangeArrowheads="1"/>
          </p:cNvSpPr>
          <p:nvPr/>
        </p:nvSpPr>
        <p:spPr bwMode="auto">
          <a:xfrm>
            <a:off x="1649413" y="3581400"/>
            <a:ext cx="865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FF0000"/>
                </a:solidFill>
              </a:rPr>
              <a:t>Air line</a:t>
            </a:r>
          </a:p>
        </p:txBody>
      </p:sp>
      <p:sp>
        <p:nvSpPr>
          <p:cNvPr id="28678" name="TextBox 9"/>
          <p:cNvSpPr txBox="1">
            <a:spLocks noChangeArrowheads="1"/>
          </p:cNvSpPr>
          <p:nvPr/>
        </p:nvSpPr>
        <p:spPr bwMode="auto">
          <a:xfrm>
            <a:off x="2057400" y="4038600"/>
            <a:ext cx="1004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70C0"/>
                </a:solidFill>
              </a:rPr>
              <a:t>Even mode</a:t>
            </a:r>
          </a:p>
        </p:txBody>
      </p:sp>
      <p:sp>
        <p:nvSpPr>
          <p:cNvPr id="28679" name="TextBox 10"/>
          <p:cNvSpPr txBox="1">
            <a:spLocks noChangeArrowheads="1"/>
          </p:cNvSpPr>
          <p:nvPr/>
        </p:nvSpPr>
        <p:spPr bwMode="auto">
          <a:xfrm>
            <a:off x="2819400" y="2590800"/>
            <a:ext cx="966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FF00"/>
                </a:solidFill>
              </a:rPr>
              <a:t>Odd mode</a:t>
            </a:r>
          </a:p>
        </p:txBody>
      </p:sp>
      <p:sp>
        <p:nvSpPr>
          <p:cNvPr id="28680" name="TextBox 11"/>
          <p:cNvSpPr txBox="1">
            <a:spLocks noChangeArrowheads="1"/>
          </p:cNvSpPr>
          <p:nvPr/>
        </p:nvSpPr>
        <p:spPr bwMode="auto">
          <a:xfrm>
            <a:off x="152400" y="1676400"/>
            <a:ext cx="5873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t>(a)</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590800"/>
            <a:ext cx="47339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a:spLocks noChangeArrowheads="1"/>
          </p:cNvSpPr>
          <p:nvPr/>
        </p:nvSpPr>
        <p:spPr bwMode="auto">
          <a:xfrm>
            <a:off x="6221413" y="4357688"/>
            <a:ext cx="825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 </a:t>
            </a:r>
          </a:p>
        </p:txBody>
      </p:sp>
      <p:sp>
        <p:nvSpPr>
          <p:cNvPr id="17" name="TextBox 38"/>
          <p:cNvSpPr txBox="1">
            <a:spLocks noChangeArrowheads="1"/>
          </p:cNvSpPr>
          <p:nvPr/>
        </p:nvSpPr>
        <p:spPr bwMode="auto">
          <a:xfrm>
            <a:off x="73025" y="6230938"/>
            <a:ext cx="52292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 Fig. 1 taken from: http://photonicswiki.org/index.php?title=File:Optical-fibre.svg</a:t>
            </a:r>
          </a:p>
        </p:txBody>
      </p:sp>
      <p:sp>
        <p:nvSpPr>
          <p:cNvPr id="18" name="Rectangle 17"/>
          <p:cNvSpPr/>
          <p:nvPr/>
        </p:nvSpPr>
        <p:spPr>
          <a:xfrm>
            <a:off x="4919663" y="5232400"/>
            <a:ext cx="3429000"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tx1"/>
                </a:solidFill>
              </a:rPr>
              <a:t>slab</a:t>
            </a:r>
          </a:p>
        </p:txBody>
      </p:sp>
      <p:cxnSp>
        <p:nvCxnSpPr>
          <p:cNvPr id="20" name="Straight Arrow Connector 19"/>
          <p:cNvCxnSpPr/>
          <p:nvPr/>
        </p:nvCxnSpPr>
        <p:spPr>
          <a:xfrm>
            <a:off x="4419600" y="6019800"/>
            <a:ext cx="1066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686" name="TextBox 20"/>
          <p:cNvSpPr txBox="1">
            <a:spLocks noChangeArrowheads="1"/>
          </p:cNvSpPr>
          <p:nvPr/>
        </p:nvSpPr>
        <p:spPr bwMode="auto">
          <a:xfrm>
            <a:off x="5500688" y="5861050"/>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0"/>
                                          </p:stCondLst>
                                        </p:cTn>
                                        <p:tgtEl>
                                          <p:spTgt spid="15"/>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Light trapping: Bloch modes</a:t>
            </a:r>
          </a:p>
        </p:txBody>
      </p:sp>
      <p:pic>
        <p:nvPicPr>
          <p:cNvPr id="29699" name="Picture 2" descr="fig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60600"/>
            <a:ext cx="45720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Box 3"/>
          <p:cNvSpPr txBox="1">
            <a:spLocks noChangeArrowheads="1"/>
          </p:cNvSpPr>
          <p:nvPr/>
        </p:nvSpPr>
        <p:spPr bwMode="auto">
          <a:xfrm>
            <a:off x="1676400" y="1828800"/>
            <a:ext cx="1717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Scatterer modes</a:t>
            </a:r>
          </a:p>
        </p:txBody>
      </p:sp>
      <p:sp>
        <p:nvSpPr>
          <p:cNvPr id="29701" name="TextBox 4"/>
          <p:cNvSpPr txBox="1">
            <a:spLocks noChangeArrowheads="1"/>
          </p:cNvSpPr>
          <p:nvPr/>
        </p:nvSpPr>
        <p:spPr bwMode="auto">
          <a:xfrm>
            <a:off x="1219200" y="2743200"/>
            <a:ext cx="1843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solidFill>
                  <a:srgbClr val="00CC99"/>
                </a:solidFill>
              </a:rPr>
              <a:t>Continous modes</a:t>
            </a:r>
          </a:p>
          <a:p>
            <a:r>
              <a:rPr lang="en-US" altLang="en-US" b="1">
                <a:solidFill>
                  <a:srgbClr val="00CC99"/>
                </a:solidFill>
              </a:rPr>
              <a:t>Coupled to air</a:t>
            </a:r>
          </a:p>
        </p:txBody>
      </p:sp>
      <p:sp>
        <p:nvSpPr>
          <p:cNvPr id="29702" name="TextBox 5"/>
          <p:cNvSpPr txBox="1">
            <a:spLocks noChangeArrowheads="1"/>
          </p:cNvSpPr>
          <p:nvPr/>
        </p:nvSpPr>
        <p:spPr bwMode="auto">
          <a:xfrm>
            <a:off x="304800" y="1676400"/>
            <a:ext cx="6016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t>(b)</a:t>
            </a:r>
          </a:p>
        </p:txBody>
      </p:sp>
      <p:sp>
        <p:nvSpPr>
          <p:cNvPr id="7" name="Rectangle 6"/>
          <p:cNvSpPr/>
          <p:nvPr/>
        </p:nvSpPr>
        <p:spPr>
          <a:xfrm>
            <a:off x="4919663" y="5232400"/>
            <a:ext cx="642937"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8" name="Rectangle 7"/>
          <p:cNvSpPr/>
          <p:nvPr/>
        </p:nvSpPr>
        <p:spPr>
          <a:xfrm>
            <a:off x="5910263" y="5232400"/>
            <a:ext cx="642937"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9" name="Rectangle 8"/>
          <p:cNvSpPr/>
          <p:nvPr/>
        </p:nvSpPr>
        <p:spPr>
          <a:xfrm>
            <a:off x="6900863" y="5232400"/>
            <a:ext cx="642937"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sp>
        <p:nvSpPr>
          <p:cNvPr id="10" name="Rectangle 9"/>
          <p:cNvSpPr/>
          <p:nvPr/>
        </p:nvSpPr>
        <p:spPr>
          <a:xfrm>
            <a:off x="7891463" y="5232400"/>
            <a:ext cx="642937" cy="638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chemeClr val="tx1"/>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400" y="1676400"/>
            <a:ext cx="42624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Straight Arrow Connector 11"/>
          <p:cNvCxnSpPr/>
          <p:nvPr/>
        </p:nvCxnSpPr>
        <p:spPr>
          <a:xfrm>
            <a:off x="4419600" y="6019800"/>
            <a:ext cx="1066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709" name="TextBox 12"/>
          <p:cNvSpPr txBox="1">
            <a:spLocks noChangeArrowheads="1"/>
          </p:cNvSpPr>
          <p:nvPr/>
        </p:nvSpPr>
        <p:spPr bwMode="auto">
          <a:xfrm>
            <a:off x="5500688" y="5861050"/>
            <a:ext cx="300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4" descr="fig7.png"/>
          <p:cNvPicPr>
            <a:picLocks noChangeAspect="1"/>
          </p:cNvPicPr>
          <p:nvPr/>
        </p:nvPicPr>
        <p:blipFill>
          <a:blip r:embed="rId2" cstate="print">
            <a:extLst>
              <a:ext uri="{28A0092B-C50C-407E-A947-70E740481C1C}">
                <a14:useLocalDpi xmlns:a14="http://schemas.microsoft.com/office/drawing/2010/main" val="0"/>
              </a:ext>
            </a:extLst>
          </a:blip>
          <a:srcRect l="48383" r="39833"/>
          <a:stretch>
            <a:fillRect/>
          </a:stretch>
        </p:blipFill>
        <p:spPr bwMode="auto">
          <a:xfrm>
            <a:off x="7305675" y="1701800"/>
            <a:ext cx="3397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descr="fig7.png"/>
          <p:cNvPicPr>
            <a:picLocks noChangeAspect="1"/>
          </p:cNvPicPr>
          <p:nvPr/>
        </p:nvPicPr>
        <p:blipFill rotWithShape="1">
          <a:blip r:embed="rId2" cstate="print"/>
          <a:srcRect l="48383" r="38383"/>
          <a:stretch/>
        </p:blipFill>
        <p:spPr>
          <a:xfrm>
            <a:off x="8283299" y="1715828"/>
            <a:ext cx="381000" cy="3454915"/>
          </a:xfrm>
          <a:prstGeom prst="rect">
            <a:avLst/>
          </a:prstGeom>
          <a:scene3d>
            <a:camera prst="orthographicFront">
              <a:rot lat="0" lon="0" rev="10799999"/>
            </a:camera>
            <a:lightRig rig="threePt" dir="t"/>
          </a:scene3d>
        </p:spPr>
      </p:pic>
      <p:pic>
        <p:nvPicPr>
          <p:cNvPr id="30724" name="Picture 46" descr="fig7.png"/>
          <p:cNvPicPr>
            <a:picLocks noChangeAspect="1"/>
          </p:cNvPicPr>
          <p:nvPr/>
        </p:nvPicPr>
        <p:blipFill>
          <a:blip r:embed="rId2" cstate="print">
            <a:extLst>
              <a:ext uri="{28A0092B-C50C-407E-A947-70E740481C1C}">
                <a14:useLocalDpi xmlns:a14="http://schemas.microsoft.com/office/drawing/2010/main" val="0"/>
              </a:ext>
            </a:extLst>
          </a:blip>
          <a:srcRect l="48383" r="39833"/>
          <a:stretch>
            <a:fillRect/>
          </a:stretch>
        </p:blipFill>
        <p:spPr bwMode="auto">
          <a:xfrm>
            <a:off x="7947025" y="1701800"/>
            <a:ext cx="3397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descr="fig7.png"/>
          <p:cNvPicPr>
            <a:picLocks noChangeAspect="1"/>
          </p:cNvPicPr>
          <p:nvPr/>
        </p:nvPicPr>
        <p:blipFill rotWithShape="1">
          <a:blip r:embed="rId2" cstate="print"/>
          <a:srcRect l="48383" r="38383"/>
          <a:stretch/>
        </p:blipFill>
        <p:spPr>
          <a:xfrm>
            <a:off x="7630315" y="1715828"/>
            <a:ext cx="381000" cy="3454915"/>
          </a:xfrm>
          <a:prstGeom prst="rect">
            <a:avLst/>
          </a:prstGeom>
          <a:scene3d>
            <a:camera prst="orthographicFront">
              <a:rot lat="0" lon="0" rev="10799999"/>
            </a:camera>
            <a:lightRig rig="threePt" dir="t"/>
          </a:scene3d>
        </p:spPr>
      </p:pic>
      <p:pic>
        <p:nvPicPr>
          <p:cNvPr id="40" name="Picture 39" descr="fig7.png"/>
          <p:cNvPicPr>
            <a:picLocks noChangeAspect="1"/>
          </p:cNvPicPr>
          <p:nvPr/>
        </p:nvPicPr>
        <p:blipFill rotWithShape="1">
          <a:blip r:embed="rId2" cstate="print"/>
          <a:srcRect l="48383" r="38383"/>
          <a:stretch/>
        </p:blipFill>
        <p:spPr>
          <a:xfrm>
            <a:off x="6974686" y="1715828"/>
            <a:ext cx="381000" cy="3454915"/>
          </a:xfrm>
          <a:prstGeom prst="rect">
            <a:avLst/>
          </a:prstGeom>
          <a:scene3d>
            <a:camera prst="orthographicFront">
              <a:rot lat="0" lon="0" rev="10799999"/>
            </a:camera>
            <a:lightRig rig="threePt" dir="t"/>
          </a:scene3d>
        </p:spPr>
      </p:pic>
      <p:pic>
        <p:nvPicPr>
          <p:cNvPr id="30727" name="Picture 40" descr="fig7.png"/>
          <p:cNvPicPr>
            <a:picLocks noChangeAspect="1"/>
          </p:cNvPicPr>
          <p:nvPr/>
        </p:nvPicPr>
        <p:blipFill>
          <a:blip r:embed="rId2" cstate="print">
            <a:extLst>
              <a:ext uri="{28A0092B-C50C-407E-A947-70E740481C1C}">
                <a14:useLocalDpi xmlns:a14="http://schemas.microsoft.com/office/drawing/2010/main" val="0"/>
              </a:ext>
            </a:extLst>
          </a:blip>
          <a:srcRect l="48383" r="39833"/>
          <a:stretch>
            <a:fillRect/>
          </a:stretch>
        </p:blipFill>
        <p:spPr bwMode="auto">
          <a:xfrm>
            <a:off x="6638925" y="1701800"/>
            <a:ext cx="33813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descr="fig7.png"/>
          <p:cNvPicPr>
            <a:picLocks noChangeAspect="1"/>
          </p:cNvPicPr>
          <p:nvPr/>
        </p:nvPicPr>
        <p:blipFill rotWithShape="1">
          <a:blip r:embed="rId2" cstate="print"/>
          <a:srcRect l="48383" r="38383"/>
          <a:stretch/>
        </p:blipFill>
        <p:spPr>
          <a:xfrm>
            <a:off x="6321702" y="1715828"/>
            <a:ext cx="381000" cy="3454915"/>
          </a:xfrm>
          <a:prstGeom prst="rect">
            <a:avLst/>
          </a:prstGeom>
          <a:scene3d>
            <a:camera prst="orthographicFront">
              <a:rot lat="0" lon="0" rev="10799999"/>
            </a:camera>
            <a:lightRig rig="threePt" dir="t"/>
          </a:scene3d>
        </p:spPr>
      </p:pic>
      <p:pic>
        <p:nvPicPr>
          <p:cNvPr id="30729" name="Picture 37" descr="fig7.png"/>
          <p:cNvPicPr>
            <a:picLocks noChangeAspect="1"/>
          </p:cNvPicPr>
          <p:nvPr/>
        </p:nvPicPr>
        <p:blipFill>
          <a:blip r:embed="rId2" cstate="print">
            <a:extLst>
              <a:ext uri="{28A0092B-C50C-407E-A947-70E740481C1C}">
                <a14:useLocalDpi xmlns:a14="http://schemas.microsoft.com/office/drawing/2010/main" val="0"/>
              </a:ext>
            </a:extLst>
          </a:blip>
          <a:srcRect l="48383" r="39833"/>
          <a:stretch>
            <a:fillRect/>
          </a:stretch>
        </p:blipFill>
        <p:spPr bwMode="auto">
          <a:xfrm>
            <a:off x="5984875" y="1701800"/>
            <a:ext cx="3397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0" name="Title 1"/>
          <p:cNvSpPr>
            <a:spLocks noGrp="1"/>
          </p:cNvSpPr>
          <p:nvPr>
            <p:ph type="title"/>
          </p:nvPr>
        </p:nvSpPr>
        <p:spPr/>
        <p:txBody>
          <a:bodyPr/>
          <a:lstStyle/>
          <a:p>
            <a:r>
              <a:rPr lang="en-US" altLang="en-US" smtClean="0"/>
              <a:t>Light trapping: Bloch modes</a:t>
            </a:r>
          </a:p>
        </p:txBody>
      </p:sp>
      <p:pic>
        <p:nvPicPr>
          <p:cNvPr id="30731" name="Picture 2" descr="fig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701800"/>
            <a:ext cx="2878138"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Picture 3" descr="fig6.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6413" y="1701800"/>
            <a:ext cx="2879725" cy="345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TextBox 5"/>
          <p:cNvSpPr txBox="1">
            <a:spLocks noChangeArrowheads="1"/>
          </p:cNvSpPr>
          <p:nvPr/>
        </p:nvSpPr>
        <p:spPr bwMode="auto">
          <a:xfrm>
            <a:off x="990600" y="1447800"/>
            <a:ext cx="139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Even mode 1</a:t>
            </a:r>
          </a:p>
        </p:txBody>
      </p:sp>
      <p:sp>
        <p:nvSpPr>
          <p:cNvPr id="30734" name="TextBox 6"/>
          <p:cNvSpPr txBox="1">
            <a:spLocks noChangeArrowheads="1"/>
          </p:cNvSpPr>
          <p:nvPr/>
        </p:nvSpPr>
        <p:spPr bwMode="auto">
          <a:xfrm>
            <a:off x="3733800" y="1447800"/>
            <a:ext cx="139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Even mode 2</a:t>
            </a:r>
          </a:p>
        </p:txBody>
      </p:sp>
      <p:sp>
        <p:nvSpPr>
          <p:cNvPr id="30735" name="TextBox 7"/>
          <p:cNvSpPr txBox="1">
            <a:spLocks noChangeArrowheads="1"/>
          </p:cNvSpPr>
          <p:nvPr/>
        </p:nvSpPr>
        <p:spPr bwMode="auto">
          <a:xfrm>
            <a:off x="6553200" y="1447800"/>
            <a:ext cx="117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Odd mode</a:t>
            </a:r>
          </a:p>
        </p:txBody>
      </p:sp>
      <p:sp>
        <p:nvSpPr>
          <p:cNvPr id="9" name="Rectangle 8"/>
          <p:cNvSpPr/>
          <p:nvPr/>
        </p:nvSpPr>
        <p:spPr>
          <a:xfrm>
            <a:off x="481013"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p:nvPr/>
        </p:nvCxnSpPr>
        <p:spPr>
          <a:xfrm>
            <a:off x="358775" y="4799013"/>
            <a:ext cx="2624138" cy="1587"/>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809625"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ctangle 11"/>
          <p:cNvSpPr/>
          <p:nvPr/>
        </p:nvSpPr>
        <p:spPr>
          <a:xfrm>
            <a:off x="1131888"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Rectangle 12"/>
          <p:cNvSpPr/>
          <p:nvPr/>
        </p:nvSpPr>
        <p:spPr>
          <a:xfrm>
            <a:off x="1460500"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1789113"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2117725"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2439988"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2767013"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Rectangle 17"/>
          <p:cNvSpPr/>
          <p:nvPr/>
        </p:nvSpPr>
        <p:spPr>
          <a:xfrm>
            <a:off x="3281363"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3609975"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Rectangle 19"/>
          <p:cNvSpPr/>
          <p:nvPr/>
        </p:nvSpPr>
        <p:spPr>
          <a:xfrm>
            <a:off x="3932238"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ectangle 20"/>
          <p:cNvSpPr/>
          <p:nvPr/>
        </p:nvSpPr>
        <p:spPr>
          <a:xfrm>
            <a:off x="4259263"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a:off x="4589463"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a:off x="4918075"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Rectangle 23"/>
          <p:cNvSpPr/>
          <p:nvPr/>
        </p:nvSpPr>
        <p:spPr>
          <a:xfrm>
            <a:off x="5238750"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5567363"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53" name="TextBox 25"/>
          <p:cNvSpPr txBox="1">
            <a:spLocks noChangeArrowheads="1"/>
          </p:cNvSpPr>
          <p:nvPr/>
        </p:nvSpPr>
        <p:spPr bwMode="auto">
          <a:xfrm>
            <a:off x="2759075" y="4352925"/>
            <a:ext cx="3000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x</a:t>
            </a:r>
          </a:p>
        </p:txBody>
      </p:sp>
      <p:sp>
        <p:nvSpPr>
          <p:cNvPr id="27" name="Rectangle 26"/>
          <p:cNvSpPr/>
          <p:nvPr/>
        </p:nvSpPr>
        <p:spPr>
          <a:xfrm>
            <a:off x="6124575"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Rectangle 27"/>
          <p:cNvSpPr/>
          <p:nvPr/>
        </p:nvSpPr>
        <p:spPr>
          <a:xfrm>
            <a:off x="6453188"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Rectangle 28"/>
          <p:cNvSpPr/>
          <p:nvPr/>
        </p:nvSpPr>
        <p:spPr>
          <a:xfrm>
            <a:off x="6775450"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ectangle 29"/>
          <p:cNvSpPr/>
          <p:nvPr/>
        </p:nvSpPr>
        <p:spPr>
          <a:xfrm>
            <a:off x="7104063"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ctangle 30"/>
          <p:cNvSpPr/>
          <p:nvPr/>
        </p:nvSpPr>
        <p:spPr>
          <a:xfrm>
            <a:off x="7432675" y="3381375"/>
            <a:ext cx="101600"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 name="Rectangle 31"/>
          <p:cNvSpPr/>
          <p:nvPr/>
        </p:nvSpPr>
        <p:spPr>
          <a:xfrm>
            <a:off x="7761288"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 name="Rectangle 32"/>
          <p:cNvSpPr/>
          <p:nvPr/>
        </p:nvSpPr>
        <p:spPr>
          <a:xfrm>
            <a:off x="8083550" y="3381375"/>
            <a:ext cx="100013"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Rectangle 33"/>
          <p:cNvSpPr/>
          <p:nvPr/>
        </p:nvSpPr>
        <p:spPr>
          <a:xfrm>
            <a:off x="8412163" y="3381375"/>
            <a:ext cx="100012" cy="100013"/>
          </a:xfrm>
          <a:prstGeom prst="rect">
            <a:avLst/>
          </a:prstGeom>
          <a:solidFill>
            <a:schemeClr val="accent1">
              <a:alpha val="22000"/>
            </a:schemeClr>
          </a:solid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5" name="Straight Arrow Connector 34"/>
          <p:cNvCxnSpPr/>
          <p:nvPr/>
        </p:nvCxnSpPr>
        <p:spPr>
          <a:xfrm rot="16200000" flipV="1">
            <a:off x="-142082" y="4294982"/>
            <a:ext cx="1065213"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763" name="TextBox 35"/>
          <p:cNvSpPr txBox="1">
            <a:spLocks noChangeArrowheads="1"/>
          </p:cNvSpPr>
          <p:nvPr/>
        </p:nvSpPr>
        <p:spPr bwMode="auto">
          <a:xfrm>
            <a:off x="447675" y="3692525"/>
            <a:ext cx="276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z</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581400" y="4765675"/>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31747" name="TextBox 20"/>
          <p:cNvSpPr txBox="1">
            <a:spLocks noChangeArrowheads="1"/>
          </p:cNvSpPr>
          <p:nvPr/>
        </p:nvSpPr>
        <p:spPr bwMode="auto">
          <a:xfrm>
            <a:off x="3830638" y="5194300"/>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1</a:t>
            </a:r>
            <a:endParaRPr lang="en-US" altLang="en-US"/>
          </a:p>
        </p:txBody>
      </p:sp>
      <p:sp>
        <p:nvSpPr>
          <p:cNvPr id="31748" name="Title 1"/>
          <p:cNvSpPr>
            <a:spLocks noGrp="1"/>
          </p:cNvSpPr>
          <p:nvPr>
            <p:ph type="title"/>
          </p:nvPr>
        </p:nvSpPr>
        <p:spPr/>
        <p:txBody>
          <a:bodyPr/>
          <a:lstStyle/>
          <a:p>
            <a:r>
              <a:rPr lang="en-US" altLang="en-US" smtClean="0"/>
              <a:t>Light trapping: Bloch modes</a:t>
            </a:r>
          </a:p>
        </p:txBody>
      </p:sp>
      <p:pic>
        <p:nvPicPr>
          <p:cNvPr id="31749" name="Picture 2" descr="fig12.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08325" y="1795463"/>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3" descr="fig13.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13" y="1795463"/>
            <a:ext cx="301783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4" descr="fig14.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75363" y="1795463"/>
            <a:ext cx="3016250"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Box 5"/>
          <p:cNvSpPr txBox="1">
            <a:spLocks noChangeArrowheads="1"/>
          </p:cNvSpPr>
          <p:nvPr/>
        </p:nvSpPr>
        <p:spPr bwMode="auto">
          <a:xfrm>
            <a:off x="25400" y="41767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a:t>L=300nm, w= 150nm, d2=200nm, d1=20nm (left), d1=100nm (middle), d1=200nm (right) </a:t>
            </a:r>
          </a:p>
        </p:txBody>
      </p:sp>
      <p:sp>
        <p:nvSpPr>
          <p:cNvPr id="7" name="Oval 6"/>
          <p:cNvSpPr/>
          <p:nvPr/>
        </p:nvSpPr>
        <p:spPr>
          <a:xfrm>
            <a:off x="2743200" y="3232150"/>
            <a:ext cx="152400" cy="228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4" name="TextBox 7"/>
          <p:cNvSpPr txBox="1">
            <a:spLocks noChangeArrowheads="1"/>
          </p:cNvSpPr>
          <p:nvPr/>
        </p:nvSpPr>
        <p:spPr bwMode="auto">
          <a:xfrm>
            <a:off x="2438400" y="3384550"/>
            <a:ext cx="4762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folding</a:t>
            </a:r>
          </a:p>
        </p:txBody>
      </p:sp>
      <p:sp>
        <p:nvSpPr>
          <p:cNvPr id="9" name="Oval 8"/>
          <p:cNvSpPr/>
          <p:nvPr/>
        </p:nvSpPr>
        <p:spPr>
          <a:xfrm>
            <a:off x="5791200" y="3232150"/>
            <a:ext cx="152400" cy="228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6" name="TextBox 9"/>
          <p:cNvSpPr txBox="1">
            <a:spLocks noChangeArrowheads="1"/>
          </p:cNvSpPr>
          <p:nvPr/>
        </p:nvSpPr>
        <p:spPr bwMode="auto">
          <a:xfrm>
            <a:off x="5181600" y="3460750"/>
            <a:ext cx="893763"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t>Gets separated</a:t>
            </a:r>
          </a:p>
        </p:txBody>
      </p:sp>
      <p:sp>
        <p:nvSpPr>
          <p:cNvPr id="11" name="Oval 10"/>
          <p:cNvSpPr/>
          <p:nvPr/>
        </p:nvSpPr>
        <p:spPr>
          <a:xfrm>
            <a:off x="1676400" y="3079750"/>
            <a:ext cx="228600" cy="228600"/>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58" name="TextBox 11"/>
          <p:cNvSpPr txBox="1">
            <a:spLocks noChangeArrowheads="1"/>
          </p:cNvSpPr>
          <p:nvPr/>
        </p:nvSpPr>
        <p:spPr bwMode="auto">
          <a:xfrm>
            <a:off x="1216025" y="3232150"/>
            <a:ext cx="688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800"/>
              <a:t>Starts to get</a:t>
            </a:r>
          </a:p>
          <a:p>
            <a:r>
              <a:rPr lang="en-US" altLang="en-US" sz="800"/>
              <a:t>separated</a:t>
            </a:r>
          </a:p>
        </p:txBody>
      </p:sp>
      <p:sp>
        <p:nvSpPr>
          <p:cNvPr id="14" name="Rectangle 13"/>
          <p:cNvSpPr/>
          <p:nvPr/>
        </p:nvSpPr>
        <p:spPr>
          <a:xfrm>
            <a:off x="3813175" y="5549900"/>
            <a:ext cx="16827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31760" name="TextBox 14"/>
          <p:cNvSpPr txBox="1">
            <a:spLocks noChangeArrowheads="1"/>
          </p:cNvSpPr>
          <p:nvPr/>
        </p:nvSpPr>
        <p:spPr bwMode="auto">
          <a:xfrm>
            <a:off x="4440238" y="485298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31761" name="TextBox 15"/>
          <p:cNvSpPr txBox="1">
            <a:spLocks noChangeArrowheads="1"/>
          </p:cNvSpPr>
          <p:nvPr/>
        </p:nvSpPr>
        <p:spPr bwMode="auto">
          <a:xfrm>
            <a:off x="4437063" y="5967413"/>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cxnSp>
        <p:nvCxnSpPr>
          <p:cNvPr id="17" name="Straight Arrow Connector 16"/>
          <p:cNvCxnSpPr/>
          <p:nvPr/>
        </p:nvCxnSpPr>
        <p:spPr>
          <a:xfrm>
            <a:off x="3816350" y="6365875"/>
            <a:ext cx="1676400" cy="1588"/>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44975" y="5300663"/>
            <a:ext cx="822325" cy="249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20" name="Straight Arrow Connector 19"/>
          <p:cNvCxnSpPr/>
          <p:nvPr/>
        </p:nvCxnSpPr>
        <p:spPr>
          <a:xfrm rot="5400000">
            <a:off x="4063207" y="5417344"/>
            <a:ext cx="228600" cy="1587"/>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a:off x="4240213" y="5341938"/>
            <a:ext cx="82391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81400" y="4714875"/>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32771" name="TextBox 16"/>
          <p:cNvSpPr txBox="1">
            <a:spLocks noChangeArrowheads="1"/>
          </p:cNvSpPr>
          <p:nvPr/>
        </p:nvSpPr>
        <p:spPr bwMode="auto">
          <a:xfrm>
            <a:off x="3829050" y="4867275"/>
            <a:ext cx="385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1</a:t>
            </a:r>
            <a:endParaRPr lang="en-US" altLang="en-US"/>
          </a:p>
        </p:txBody>
      </p:sp>
      <p:sp>
        <p:nvSpPr>
          <p:cNvPr id="32772" name="Title 1"/>
          <p:cNvSpPr>
            <a:spLocks noGrp="1"/>
          </p:cNvSpPr>
          <p:nvPr>
            <p:ph type="title"/>
          </p:nvPr>
        </p:nvSpPr>
        <p:spPr/>
        <p:txBody>
          <a:bodyPr/>
          <a:lstStyle/>
          <a:p>
            <a:r>
              <a:rPr lang="en-US" altLang="en-US" smtClean="0"/>
              <a:t>Light trapping: Bloch modes</a:t>
            </a:r>
          </a:p>
        </p:txBody>
      </p:sp>
      <p:pic>
        <p:nvPicPr>
          <p:cNvPr id="32773" name="Picture 2" descr="fig1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5260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3" descr="fig15.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175260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descr="fig17.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75260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6" name="TextBox 5"/>
          <p:cNvSpPr txBox="1">
            <a:spLocks noChangeArrowheads="1"/>
          </p:cNvSpPr>
          <p:nvPr/>
        </p:nvSpPr>
        <p:spPr bwMode="auto">
          <a:xfrm>
            <a:off x="25400" y="41767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a:t>L=300nm, w= 150nm, d2=200nm, d1=20nm (left), d1=100nm (middle), d1=200nm (right) </a:t>
            </a:r>
          </a:p>
        </p:txBody>
      </p:sp>
      <p:sp>
        <p:nvSpPr>
          <p:cNvPr id="8" name="Rectangle 7"/>
          <p:cNvSpPr/>
          <p:nvPr/>
        </p:nvSpPr>
        <p:spPr>
          <a:xfrm>
            <a:off x="3813175" y="5499100"/>
            <a:ext cx="16827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32778" name="TextBox 8"/>
          <p:cNvSpPr txBox="1">
            <a:spLocks noChangeArrowheads="1"/>
          </p:cNvSpPr>
          <p:nvPr/>
        </p:nvSpPr>
        <p:spPr bwMode="auto">
          <a:xfrm>
            <a:off x="4495800" y="487203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32779" name="TextBox 9"/>
          <p:cNvSpPr txBox="1">
            <a:spLocks noChangeArrowheads="1"/>
          </p:cNvSpPr>
          <p:nvPr/>
        </p:nvSpPr>
        <p:spPr bwMode="auto">
          <a:xfrm>
            <a:off x="4437063" y="5916613"/>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sp>
        <p:nvSpPr>
          <p:cNvPr id="11" name="Rectangle 10"/>
          <p:cNvSpPr/>
          <p:nvPr/>
        </p:nvSpPr>
        <p:spPr>
          <a:xfrm>
            <a:off x="3813175" y="5219700"/>
            <a:ext cx="1682750" cy="27781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ZnO</a:t>
            </a:r>
            <a:r>
              <a:rPr lang="en-US" dirty="0"/>
              <a:t> (80nm)</a:t>
            </a:r>
          </a:p>
        </p:txBody>
      </p:sp>
      <p:sp>
        <p:nvSpPr>
          <p:cNvPr id="12" name="Rectangle 11"/>
          <p:cNvSpPr/>
          <p:nvPr/>
        </p:nvSpPr>
        <p:spPr>
          <a:xfrm>
            <a:off x="4243388" y="4968875"/>
            <a:ext cx="822325" cy="2492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13" name="Straight Arrow Connector 12"/>
          <p:cNvCxnSpPr/>
          <p:nvPr/>
        </p:nvCxnSpPr>
        <p:spPr>
          <a:xfrm>
            <a:off x="3816350" y="6315075"/>
            <a:ext cx="1676400" cy="1588"/>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5400000">
            <a:off x="4060825" y="5089525"/>
            <a:ext cx="230188" cy="1588"/>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784" name="TextBox 14"/>
          <p:cNvSpPr txBox="1">
            <a:spLocks noChangeArrowheads="1"/>
          </p:cNvSpPr>
          <p:nvPr/>
        </p:nvSpPr>
        <p:spPr bwMode="auto">
          <a:xfrm>
            <a:off x="4440238" y="4640263"/>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cxnSp>
        <p:nvCxnSpPr>
          <p:cNvPr id="16" name="Straight Arrow Connector 15"/>
          <p:cNvCxnSpPr/>
          <p:nvPr/>
        </p:nvCxnSpPr>
        <p:spPr>
          <a:xfrm rot="10800000">
            <a:off x="4241800" y="5014913"/>
            <a:ext cx="8223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smtClean="0"/>
              <a:t>Light trapping: Bloch modes</a:t>
            </a:r>
          </a:p>
        </p:txBody>
      </p:sp>
      <p:pic>
        <p:nvPicPr>
          <p:cNvPr id="33795" name="Picture 2" descr="fig19.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8435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descr="fig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178435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4" descr="fig2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784350"/>
            <a:ext cx="3017838"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581400" y="4724400"/>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7" name="Rectangle 6"/>
          <p:cNvSpPr/>
          <p:nvPr/>
        </p:nvSpPr>
        <p:spPr>
          <a:xfrm>
            <a:off x="3810000" y="5657850"/>
            <a:ext cx="1674813"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33800" name="TextBox 7"/>
          <p:cNvSpPr txBox="1">
            <a:spLocks noChangeArrowheads="1"/>
          </p:cNvSpPr>
          <p:nvPr/>
        </p:nvSpPr>
        <p:spPr bwMode="auto">
          <a:xfrm>
            <a:off x="4495800" y="530383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33801" name="TextBox 8"/>
          <p:cNvSpPr txBox="1">
            <a:spLocks noChangeArrowheads="1"/>
          </p:cNvSpPr>
          <p:nvPr/>
        </p:nvSpPr>
        <p:spPr bwMode="auto">
          <a:xfrm>
            <a:off x="4525963" y="6027738"/>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sp>
        <p:nvSpPr>
          <p:cNvPr id="10" name="Rectangle 9"/>
          <p:cNvSpPr/>
          <p:nvPr/>
        </p:nvSpPr>
        <p:spPr>
          <a:xfrm>
            <a:off x="4233863" y="5416550"/>
            <a:ext cx="822325" cy="2492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11" name="Straight Arrow Connector 10"/>
          <p:cNvCxnSpPr/>
          <p:nvPr/>
        </p:nvCxnSpPr>
        <p:spPr>
          <a:xfrm>
            <a:off x="3816350" y="6324600"/>
            <a:ext cx="1676400" cy="1588"/>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804" name="TextBox 11"/>
          <p:cNvSpPr txBox="1">
            <a:spLocks noChangeArrowheads="1"/>
          </p:cNvSpPr>
          <p:nvPr/>
        </p:nvSpPr>
        <p:spPr bwMode="auto">
          <a:xfrm>
            <a:off x="4440238" y="464978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cxnSp>
        <p:nvCxnSpPr>
          <p:cNvPr id="13" name="Straight Arrow Connector 12"/>
          <p:cNvCxnSpPr/>
          <p:nvPr/>
        </p:nvCxnSpPr>
        <p:spPr>
          <a:xfrm rot="10800000">
            <a:off x="4259263" y="5449888"/>
            <a:ext cx="78581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808413" y="4999038"/>
            <a:ext cx="439737" cy="676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4184650" y="4999038"/>
            <a:ext cx="933450" cy="4206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err="1"/>
              <a:t>ZnO</a:t>
            </a:r>
            <a:r>
              <a:rPr lang="en-US" sz="1400" dirty="0"/>
              <a:t> (80nm)</a:t>
            </a:r>
          </a:p>
        </p:txBody>
      </p:sp>
      <p:sp>
        <p:nvSpPr>
          <p:cNvPr id="16" name="Rectangle 15"/>
          <p:cNvSpPr/>
          <p:nvPr/>
        </p:nvSpPr>
        <p:spPr>
          <a:xfrm>
            <a:off x="5057775" y="4999038"/>
            <a:ext cx="430213" cy="6762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Arrow Connector 16"/>
          <p:cNvCxnSpPr/>
          <p:nvPr/>
        </p:nvCxnSpPr>
        <p:spPr>
          <a:xfrm rot="5400000">
            <a:off x="4075113" y="5535613"/>
            <a:ext cx="230187" cy="1587"/>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810" name="TextBox 17"/>
          <p:cNvSpPr txBox="1">
            <a:spLocks noChangeArrowheads="1"/>
          </p:cNvSpPr>
          <p:nvPr/>
        </p:nvSpPr>
        <p:spPr bwMode="auto">
          <a:xfrm>
            <a:off x="3848100" y="5300663"/>
            <a:ext cx="38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1</a:t>
            </a:r>
            <a:endParaRPr lang="en-US" altLang="en-US"/>
          </a:p>
        </p:txBody>
      </p:sp>
      <p:sp>
        <p:nvSpPr>
          <p:cNvPr id="33811" name="TextBox 18"/>
          <p:cNvSpPr txBox="1">
            <a:spLocks noChangeArrowheads="1"/>
          </p:cNvSpPr>
          <p:nvPr/>
        </p:nvSpPr>
        <p:spPr bwMode="auto">
          <a:xfrm>
            <a:off x="25400" y="417671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en-US"/>
              <a:t>L=300nm, w= 150nm, d2=200nm, d1=20nm (left), d1=100nm (middle), d1=200nm (right)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smtClean="0"/>
              <a:t>Light trapping: Bloch modes</a:t>
            </a:r>
          </a:p>
        </p:txBody>
      </p:sp>
      <p:pic>
        <p:nvPicPr>
          <p:cNvPr id="34819" name="Picture 2" descr="extended.png"/>
          <p:cNvPicPr>
            <a:picLocks noChangeAspect="1"/>
          </p:cNvPicPr>
          <p:nvPr/>
        </p:nvPicPr>
        <p:blipFill>
          <a:blip r:embed="rId2">
            <a:extLst>
              <a:ext uri="{28A0092B-C50C-407E-A947-70E740481C1C}">
                <a14:useLocalDpi xmlns:a14="http://schemas.microsoft.com/office/drawing/2010/main" val="0"/>
              </a:ext>
            </a:extLst>
          </a:blip>
          <a:srcRect l="20000" t="15636" r="28333" b="4617"/>
          <a:stretch>
            <a:fillRect/>
          </a:stretch>
        </p:blipFill>
        <p:spPr bwMode="auto">
          <a:xfrm>
            <a:off x="1905000" y="1828800"/>
            <a:ext cx="47244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858000" y="2743200"/>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34821" name="TextBox 4"/>
          <p:cNvSpPr txBox="1">
            <a:spLocks noChangeArrowheads="1"/>
          </p:cNvSpPr>
          <p:nvPr/>
        </p:nvSpPr>
        <p:spPr bwMode="auto">
          <a:xfrm>
            <a:off x="7107238" y="3171825"/>
            <a:ext cx="384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1</a:t>
            </a:r>
            <a:endParaRPr lang="en-US" altLang="en-US"/>
          </a:p>
        </p:txBody>
      </p:sp>
      <p:sp>
        <p:nvSpPr>
          <p:cNvPr id="6" name="Rectangle 5"/>
          <p:cNvSpPr/>
          <p:nvPr/>
        </p:nvSpPr>
        <p:spPr>
          <a:xfrm>
            <a:off x="7089775" y="3527425"/>
            <a:ext cx="16827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34823" name="TextBox 6"/>
          <p:cNvSpPr txBox="1">
            <a:spLocks noChangeArrowheads="1"/>
          </p:cNvSpPr>
          <p:nvPr/>
        </p:nvSpPr>
        <p:spPr bwMode="auto">
          <a:xfrm>
            <a:off x="7716838" y="2830513"/>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34824" name="TextBox 7"/>
          <p:cNvSpPr txBox="1">
            <a:spLocks noChangeArrowheads="1"/>
          </p:cNvSpPr>
          <p:nvPr/>
        </p:nvSpPr>
        <p:spPr bwMode="auto">
          <a:xfrm>
            <a:off x="7713663" y="3944938"/>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cxnSp>
        <p:nvCxnSpPr>
          <p:cNvPr id="9" name="Straight Arrow Connector 8"/>
          <p:cNvCxnSpPr/>
          <p:nvPr/>
        </p:nvCxnSpPr>
        <p:spPr>
          <a:xfrm>
            <a:off x="7092950" y="4343400"/>
            <a:ext cx="1676400" cy="1588"/>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521575" y="3278188"/>
            <a:ext cx="822325" cy="249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11" name="Straight Arrow Connector 10"/>
          <p:cNvCxnSpPr/>
          <p:nvPr/>
        </p:nvCxnSpPr>
        <p:spPr>
          <a:xfrm rot="5400000">
            <a:off x="7339013" y="3394075"/>
            <a:ext cx="230188" cy="1587"/>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a:off x="7516813" y="3319463"/>
            <a:ext cx="82391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292600" y="2297113"/>
            <a:ext cx="0" cy="297180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A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5062538"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p:cNvSpPr>
            <a:spLocks noGrp="1"/>
          </p:cNvSpPr>
          <p:nvPr>
            <p:ph type="title"/>
          </p:nvPr>
        </p:nvSpPr>
        <p:spPr/>
        <p:txBody>
          <a:bodyPr/>
          <a:lstStyle/>
          <a:p>
            <a:r>
              <a:rPr lang="en-US" altLang="en-US" smtClean="0"/>
              <a:t>Flat Solar Cells</a:t>
            </a:r>
            <a:br>
              <a:rPr lang="en-US" altLang="en-US" smtClean="0"/>
            </a:br>
            <a:r>
              <a:rPr lang="en-US" altLang="en-US" smtClean="0"/>
              <a:t>Antireflection Coating</a:t>
            </a:r>
          </a:p>
        </p:txBody>
      </p:sp>
      <p:sp>
        <p:nvSpPr>
          <p:cNvPr id="4" name="Rectangle 3"/>
          <p:cNvSpPr/>
          <p:nvPr/>
        </p:nvSpPr>
        <p:spPr>
          <a:xfrm>
            <a:off x="6096000" y="5105400"/>
            <a:ext cx="2057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Rectangle 4"/>
          <p:cNvSpPr/>
          <p:nvPr/>
        </p:nvSpPr>
        <p:spPr>
          <a:xfrm>
            <a:off x="6096000" y="4572000"/>
            <a:ext cx="2057400" cy="533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ARC (60nm)</a:t>
            </a:r>
          </a:p>
        </p:txBody>
      </p:sp>
      <p:cxnSp>
        <p:nvCxnSpPr>
          <p:cNvPr id="8" name="Straight Arrow Connector 7"/>
          <p:cNvCxnSpPr>
            <a:stCxn id="5" idx="2"/>
            <a:endCxn id="4" idx="2"/>
          </p:cNvCxnSpPr>
          <p:nvPr/>
        </p:nvCxnSpPr>
        <p:spPr>
          <a:xfrm>
            <a:off x="7124700" y="5105400"/>
            <a:ext cx="0" cy="9906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199" name="TextBox 8"/>
          <p:cNvSpPr txBox="1">
            <a:spLocks noChangeArrowheads="1"/>
          </p:cNvSpPr>
          <p:nvPr/>
        </p:nvSpPr>
        <p:spPr bwMode="auto">
          <a:xfrm>
            <a:off x="7162800" y="5334000"/>
            <a:ext cx="2698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t</a:t>
            </a:r>
          </a:p>
        </p:txBody>
      </p:sp>
      <p:sp>
        <p:nvSpPr>
          <p:cNvPr id="8200" name="TextBox 9"/>
          <p:cNvSpPr txBox="1">
            <a:spLocks noChangeArrowheads="1"/>
          </p:cNvSpPr>
          <p:nvPr/>
        </p:nvSpPr>
        <p:spPr bwMode="auto">
          <a:xfrm>
            <a:off x="8293100" y="4652963"/>
            <a:ext cx="6334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ZnO</a:t>
            </a:r>
          </a:p>
        </p:txBody>
      </p:sp>
      <p:sp>
        <p:nvSpPr>
          <p:cNvPr id="8201" name="TextBox 10"/>
          <p:cNvSpPr txBox="1">
            <a:spLocks noChangeArrowheads="1"/>
          </p:cNvSpPr>
          <p:nvPr/>
        </p:nvSpPr>
        <p:spPr bwMode="auto">
          <a:xfrm>
            <a:off x="8293100" y="5414963"/>
            <a:ext cx="6207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PbS</a:t>
            </a:r>
          </a:p>
        </p:txBody>
      </p:sp>
      <p:graphicFrame>
        <p:nvGraphicFramePr>
          <p:cNvPr id="8202" name="Object 3"/>
          <p:cNvGraphicFramePr>
            <a:graphicFrameLocks noChangeAspect="1"/>
          </p:cNvGraphicFramePr>
          <p:nvPr/>
        </p:nvGraphicFramePr>
        <p:xfrm>
          <a:off x="5600700" y="2413000"/>
          <a:ext cx="3048000" cy="796925"/>
        </p:xfrm>
        <a:graphic>
          <a:graphicData uri="http://schemas.openxmlformats.org/presentationml/2006/ole">
            <mc:AlternateContent xmlns:mc="http://schemas.openxmlformats.org/markup-compatibility/2006">
              <mc:Choice xmlns:v="urn:schemas-microsoft-com:vml" Requires="v">
                <p:oleObj spid="_x0000_s8208" name="Equation" r:id="rId4" imgW="1358310" imgH="355446" progId="Equation.DSMT4">
                  <p:embed/>
                </p:oleObj>
              </mc:Choice>
              <mc:Fallback>
                <p:oleObj name="Equation" r:id="rId4" imgW="1358310" imgH="355446"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2413000"/>
                        <a:ext cx="3048000"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6096000" y="6096000"/>
            <a:ext cx="2057400" cy="381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metal</a:t>
            </a:r>
          </a:p>
        </p:txBody>
      </p:sp>
      <p:sp>
        <p:nvSpPr>
          <p:cNvPr id="14" name="Down Arrow 13"/>
          <p:cNvSpPr/>
          <p:nvPr/>
        </p:nvSpPr>
        <p:spPr>
          <a:xfrm>
            <a:off x="6858000" y="3432175"/>
            <a:ext cx="5334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05" name="TextBox 14"/>
          <p:cNvSpPr txBox="1">
            <a:spLocks noChangeArrowheads="1"/>
          </p:cNvSpPr>
          <p:nvPr/>
        </p:nvSpPr>
        <p:spPr bwMode="auto">
          <a:xfrm>
            <a:off x="7315200" y="35814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light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Light trapping: Bloch modes</a:t>
            </a:r>
          </a:p>
        </p:txBody>
      </p:sp>
      <p:pic>
        <p:nvPicPr>
          <p:cNvPr id="35843" name="Picture 2" descr="mode1.png"/>
          <p:cNvPicPr>
            <a:picLocks noChangeAspect="1"/>
          </p:cNvPicPr>
          <p:nvPr/>
        </p:nvPicPr>
        <p:blipFill>
          <a:blip r:embed="rId2">
            <a:extLst>
              <a:ext uri="{28A0092B-C50C-407E-A947-70E740481C1C}">
                <a14:useLocalDpi xmlns:a14="http://schemas.microsoft.com/office/drawing/2010/main" val="0"/>
              </a:ext>
            </a:extLst>
          </a:blip>
          <a:srcRect l="13513" r="10811"/>
          <a:stretch>
            <a:fillRect/>
          </a:stretch>
        </p:blipFill>
        <p:spPr bwMode="auto">
          <a:xfrm>
            <a:off x="762000" y="2057400"/>
            <a:ext cx="1257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3" descr="mode2.png"/>
          <p:cNvPicPr>
            <a:picLocks noChangeAspect="1"/>
          </p:cNvPicPr>
          <p:nvPr/>
        </p:nvPicPr>
        <p:blipFill>
          <a:blip r:embed="rId3">
            <a:extLst>
              <a:ext uri="{28A0092B-C50C-407E-A947-70E740481C1C}">
                <a14:useLocalDpi xmlns:a14="http://schemas.microsoft.com/office/drawing/2010/main" val="0"/>
              </a:ext>
            </a:extLst>
          </a:blip>
          <a:srcRect l="10811" r="13515"/>
          <a:stretch>
            <a:fillRect/>
          </a:stretch>
        </p:blipFill>
        <p:spPr bwMode="auto">
          <a:xfrm>
            <a:off x="2266950" y="2057400"/>
            <a:ext cx="1257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descr="mode3.png"/>
          <p:cNvPicPr>
            <a:picLocks noChangeAspect="1"/>
          </p:cNvPicPr>
          <p:nvPr/>
        </p:nvPicPr>
        <p:blipFill>
          <a:blip r:embed="rId4">
            <a:extLst>
              <a:ext uri="{28A0092B-C50C-407E-A947-70E740481C1C}">
                <a14:useLocalDpi xmlns:a14="http://schemas.microsoft.com/office/drawing/2010/main" val="0"/>
              </a:ext>
            </a:extLst>
          </a:blip>
          <a:srcRect l="5817" r="8971"/>
          <a:stretch>
            <a:fillRect/>
          </a:stretch>
        </p:blipFill>
        <p:spPr bwMode="auto">
          <a:xfrm>
            <a:off x="3771900" y="2057400"/>
            <a:ext cx="17065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mode4.png"/>
          <p:cNvPicPr>
            <a:picLocks noChangeAspect="1"/>
          </p:cNvPicPr>
          <p:nvPr/>
        </p:nvPicPr>
        <p:blipFill>
          <a:blip r:embed="rId5">
            <a:extLst>
              <a:ext uri="{28A0092B-C50C-407E-A947-70E740481C1C}">
                <a14:useLocalDpi xmlns:a14="http://schemas.microsoft.com/office/drawing/2010/main" val="0"/>
              </a:ext>
            </a:extLst>
          </a:blip>
          <a:srcRect l="8566" r="10054"/>
          <a:stretch>
            <a:fillRect/>
          </a:stretch>
        </p:blipFill>
        <p:spPr bwMode="auto">
          <a:xfrm>
            <a:off x="5726113" y="2057400"/>
            <a:ext cx="17065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6" descr="mode12.png"/>
          <p:cNvPicPr>
            <a:picLocks noChangeAspect="1"/>
          </p:cNvPicPr>
          <p:nvPr/>
        </p:nvPicPr>
        <p:blipFill>
          <a:blip r:embed="rId6">
            <a:extLst>
              <a:ext uri="{28A0092B-C50C-407E-A947-70E740481C1C}">
                <a14:useLocalDpi xmlns:a14="http://schemas.microsoft.com/office/drawing/2010/main" val="0"/>
              </a:ext>
            </a:extLst>
          </a:blip>
          <a:srcRect l="35455" r="38019"/>
          <a:stretch>
            <a:fillRect/>
          </a:stretch>
        </p:blipFill>
        <p:spPr bwMode="auto">
          <a:xfrm>
            <a:off x="8001000" y="2044700"/>
            <a:ext cx="1349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Box 7"/>
          <p:cNvSpPr txBox="1">
            <a:spLocks noChangeArrowheads="1"/>
          </p:cNvSpPr>
          <p:nvPr/>
        </p:nvSpPr>
        <p:spPr bwMode="auto">
          <a:xfrm>
            <a:off x="3260725" y="5867400"/>
            <a:ext cx="1517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Bloch modes</a:t>
            </a:r>
          </a:p>
        </p:txBody>
      </p:sp>
      <p:sp>
        <p:nvSpPr>
          <p:cNvPr id="9" name="Left Brace 8"/>
          <p:cNvSpPr/>
          <p:nvPr/>
        </p:nvSpPr>
        <p:spPr>
          <a:xfrm>
            <a:off x="3467432" y="1720522"/>
            <a:ext cx="1104568" cy="7044947"/>
          </a:xfrm>
          <a:prstGeom prst="leftBrace">
            <a:avLst/>
          </a:prstGeom>
          <a:ln w="28575">
            <a:solidFill>
              <a:schemeClr val="tx1"/>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5850" name="TextBox 9"/>
          <p:cNvSpPr txBox="1">
            <a:spLocks noChangeArrowheads="1"/>
          </p:cNvSpPr>
          <p:nvPr/>
        </p:nvSpPr>
        <p:spPr bwMode="auto">
          <a:xfrm>
            <a:off x="7513638" y="5057775"/>
            <a:ext cx="110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 mode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altLang="en-US" smtClean="0"/>
              <a:t>Light trapping: Diffraction aided Waveguiding</a:t>
            </a:r>
          </a:p>
        </p:txBody>
      </p:sp>
      <p:sp>
        <p:nvSpPr>
          <p:cNvPr id="3" name="Rectangle 2"/>
          <p:cNvSpPr/>
          <p:nvPr/>
        </p:nvSpPr>
        <p:spPr>
          <a:xfrm>
            <a:off x="3590925" y="3559175"/>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36868" name="TextBox 3"/>
          <p:cNvSpPr txBox="1">
            <a:spLocks noChangeArrowheads="1"/>
          </p:cNvSpPr>
          <p:nvPr/>
        </p:nvSpPr>
        <p:spPr bwMode="auto">
          <a:xfrm>
            <a:off x="3840163" y="3987800"/>
            <a:ext cx="39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2</a:t>
            </a:r>
            <a:endParaRPr lang="en-US" altLang="en-US"/>
          </a:p>
        </p:txBody>
      </p:sp>
      <p:sp>
        <p:nvSpPr>
          <p:cNvPr id="5" name="Rectangle 4"/>
          <p:cNvSpPr/>
          <p:nvPr/>
        </p:nvSpPr>
        <p:spPr>
          <a:xfrm>
            <a:off x="3822700" y="4343400"/>
            <a:ext cx="16827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36870" name="TextBox 5"/>
          <p:cNvSpPr txBox="1">
            <a:spLocks noChangeArrowheads="1"/>
          </p:cNvSpPr>
          <p:nvPr/>
        </p:nvSpPr>
        <p:spPr bwMode="auto">
          <a:xfrm>
            <a:off x="4449763" y="3646488"/>
            <a:ext cx="42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36871" name="TextBox 6"/>
          <p:cNvSpPr txBox="1">
            <a:spLocks noChangeArrowheads="1"/>
          </p:cNvSpPr>
          <p:nvPr/>
        </p:nvSpPr>
        <p:spPr bwMode="auto">
          <a:xfrm>
            <a:off x="4448175" y="4760913"/>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cxnSp>
        <p:nvCxnSpPr>
          <p:cNvPr id="8" name="Straight Arrow Connector 7"/>
          <p:cNvCxnSpPr/>
          <p:nvPr/>
        </p:nvCxnSpPr>
        <p:spPr>
          <a:xfrm>
            <a:off x="3825875" y="5159375"/>
            <a:ext cx="1676400" cy="1588"/>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254500" y="4094163"/>
            <a:ext cx="822325" cy="2492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10" name="Straight Arrow Connector 9"/>
          <p:cNvCxnSpPr/>
          <p:nvPr/>
        </p:nvCxnSpPr>
        <p:spPr>
          <a:xfrm rot="5400000">
            <a:off x="4071938" y="4210050"/>
            <a:ext cx="230188" cy="1587"/>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0800000">
            <a:off x="4249738" y="4135438"/>
            <a:ext cx="82391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Down Arrow 11"/>
          <p:cNvSpPr/>
          <p:nvPr/>
        </p:nvSpPr>
        <p:spPr>
          <a:xfrm>
            <a:off x="4359275" y="1763713"/>
            <a:ext cx="522288"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6877" name="TextBox 12"/>
          <p:cNvSpPr txBox="1">
            <a:spLocks noChangeArrowheads="1"/>
          </p:cNvSpPr>
          <p:nvPr/>
        </p:nvSpPr>
        <p:spPr bwMode="auto">
          <a:xfrm>
            <a:off x="4878388" y="2286000"/>
            <a:ext cx="274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Light at normal incidence</a:t>
            </a:r>
          </a:p>
        </p:txBody>
      </p:sp>
      <p:sp>
        <p:nvSpPr>
          <p:cNvPr id="14" name="Right Arrow 13"/>
          <p:cNvSpPr/>
          <p:nvPr/>
        </p:nvSpPr>
        <p:spPr>
          <a:xfrm>
            <a:off x="6019800" y="4191000"/>
            <a:ext cx="990600" cy="5699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TextBox 14"/>
          <p:cNvSpPr txBox="1">
            <a:spLocks noChangeArrowheads="1"/>
          </p:cNvSpPr>
          <p:nvPr/>
        </p:nvSpPr>
        <p:spPr bwMode="auto">
          <a:xfrm>
            <a:off x="5897563" y="3646488"/>
            <a:ext cx="22875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Coupled tangential k</a:t>
            </a:r>
          </a:p>
        </p:txBody>
      </p:sp>
      <p:graphicFrame>
        <p:nvGraphicFramePr>
          <p:cNvPr id="16" name="Object 15"/>
          <p:cNvGraphicFramePr>
            <a:graphicFrameLocks noChangeAspect="1"/>
          </p:cNvGraphicFramePr>
          <p:nvPr/>
        </p:nvGraphicFramePr>
        <p:xfrm>
          <a:off x="284163" y="2439988"/>
          <a:ext cx="3105150" cy="828675"/>
        </p:xfrm>
        <a:graphic>
          <a:graphicData uri="http://schemas.openxmlformats.org/presentationml/2006/ole">
            <mc:AlternateContent xmlns:mc="http://schemas.openxmlformats.org/markup-compatibility/2006">
              <mc:Choice xmlns:v="urn:schemas-microsoft-com:vml" Requires="v">
                <p:oleObj spid="_x0000_s36889" name="Equation" r:id="rId3" imgW="1282680" imgH="342720" progId="Equation.DSMT4">
                  <p:embed/>
                </p:oleObj>
              </mc:Choice>
              <mc:Fallback>
                <p:oleObj name="Equation" r:id="rId3" imgW="1282680" imgH="342720" progId="Equation.DSMT4">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163" y="2439988"/>
                        <a:ext cx="3105150" cy="8286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Brace 16"/>
          <p:cNvSpPr/>
          <p:nvPr/>
        </p:nvSpPr>
        <p:spPr>
          <a:xfrm>
            <a:off x="235617" y="3351213"/>
            <a:ext cx="852488" cy="914400"/>
          </a:xfrm>
          <a:prstGeom prst="rightBrace">
            <a:avLst/>
          </a:prstGeom>
          <a:ln w="34925">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8" name="Right Brace 17"/>
          <p:cNvSpPr/>
          <p:nvPr/>
        </p:nvSpPr>
        <p:spPr>
          <a:xfrm>
            <a:off x="1500060" y="3351213"/>
            <a:ext cx="852488" cy="914400"/>
          </a:xfrm>
          <a:prstGeom prst="rightBrace">
            <a:avLst/>
          </a:prstGeom>
          <a:ln w="34925">
            <a:solidFill>
              <a:srgbClr val="0099FF"/>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9" name="Right Brace 18"/>
          <p:cNvSpPr/>
          <p:nvPr/>
        </p:nvSpPr>
        <p:spPr>
          <a:xfrm>
            <a:off x="2558526" y="3351213"/>
            <a:ext cx="852488" cy="914400"/>
          </a:xfrm>
          <a:prstGeom prst="rightBrace">
            <a:avLst/>
          </a:prstGeom>
          <a:ln w="34925">
            <a:solidFill>
              <a:schemeClr val="tx1"/>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0" name="TextBox 19"/>
          <p:cNvSpPr txBox="1">
            <a:spLocks noChangeArrowheads="1"/>
          </p:cNvSpPr>
          <p:nvPr/>
        </p:nvSpPr>
        <p:spPr bwMode="auto">
          <a:xfrm>
            <a:off x="1444625" y="4192588"/>
            <a:ext cx="118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Incoming </a:t>
            </a:r>
          </a:p>
          <a:p>
            <a:r>
              <a:rPr lang="en-US" altLang="en-US"/>
              <a:t>tangential</a:t>
            </a:r>
          </a:p>
        </p:txBody>
      </p:sp>
      <p:sp>
        <p:nvSpPr>
          <p:cNvPr id="21" name="TextBox 20"/>
          <p:cNvSpPr txBox="1">
            <a:spLocks noChangeArrowheads="1"/>
          </p:cNvSpPr>
          <p:nvPr/>
        </p:nvSpPr>
        <p:spPr bwMode="auto">
          <a:xfrm>
            <a:off x="2628900" y="4192588"/>
            <a:ext cx="10048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Phase  </a:t>
            </a:r>
          </a:p>
          <a:p>
            <a:r>
              <a:rPr lang="en-US" altLang="en-US"/>
              <a:t>term</a:t>
            </a:r>
          </a:p>
        </p:txBody>
      </p:sp>
      <p:sp>
        <p:nvSpPr>
          <p:cNvPr id="22" name="TextBox 21"/>
          <p:cNvSpPr txBox="1">
            <a:spLocks noChangeArrowheads="1"/>
          </p:cNvSpPr>
          <p:nvPr/>
        </p:nvSpPr>
        <p:spPr bwMode="auto">
          <a:xfrm>
            <a:off x="168275" y="4192588"/>
            <a:ext cx="11842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Outgoing</a:t>
            </a:r>
          </a:p>
          <a:p>
            <a:r>
              <a:rPr lang="en-US" altLang="en-US"/>
              <a:t>tangential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ig21.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30338"/>
            <a:ext cx="6748463"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itle 1"/>
          <p:cNvSpPr>
            <a:spLocks noGrp="1"/>
          </p:cNvSpPr>
          <p:nvPr>
            <p:ph type="title"/>
          </p:nvPr>
        </p:nvSpPr>
        <p:spPr/>
        <p:txBody>
          <a:bodyPr/>
          <a:lstStyle/>
          <a:p>
            <a:r>
              <a:rPr lang="en-US" altLang="en-US" smtClean="0"/>
              <a:t>Light trapping: Diffraction aided Waveguiding</a:t>
            </a:r>
          </a:p>
        </p:txBody>
      </p:sp>
      <p:graphicFrame>
        <p:nvGraphicFramePr>
          <p:cNvPr id="4" name="Table 3"/>
          <p:cNvGraphicFramePr>
            <a:graphicFrameLocks noGrp="1"/>
          </p:cNvGraphicFramePr>
          <p:nvPr/>
        </p:nvGraphicFramePr>
        <p:xfrm>
          <a:off x="5334000" y="2590800"/>
          <a:ext cx="3657600" cy="3200400"/>
        </p:xfrm>
        <a:graphic>
          <a:graphicData uri="http://schemas.openxmlformats.org/drawingml/2006/table">
            <a:tbl>
              <a:tblPr firstRow="1" bandRow="1">
                <a:tableStyleId>{21E4AEA4-8DFA-4A89-87EB-49C32662AFE0}</a:tableStyleId>
              </a:tblPr>
              <a:tblGrid>
                <a:gridCol w="1828800"/>
                <a:gridCol w="1828800"/>
              </a:tblGrid>
              <a:tr h="370840">
                <a:tc>
                  <a:txBody>
                    <a:bodyPr/>
                    <a:lstStyle/>
                    <a:p>
                      <a:pPr algn="ctr"/>
                      <a:r>
                        <a:rPr lang="en-US" sz="1200" dirty="0" smtClean="0"/>
                        <a:t>Diffraction</a:t>
                      </a:r>
                      <a:r>
                        <a:rPr lang="en-US" sz="1200" baseline="0" dirty="0" smtClean="0"/>
                        <a:t> order, mode number</a:t>
                      </a:r>
                      <a:endParaRPr lang="en-US" sz="1200" dirty="0"/>
                    </a:p>
                  </a:txBody>
                  <a:tcPr/>
                </a:tc>
                <a:tc>
                  <a:txBody>
                    <a:bodyPr/>
                    <a:lstStyle/>
                    <a:p>
                      <a:pPr algn="ctr"/>
                      <a:r>
                        <a:rPr lang="en-US" sz="1200" dirty="0" smtClean="0"/>
                        <a:t>Frequency (THz)</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a:t>
                      </a:r>
                      <a:r>
                        <a:rPr lang="en-US" sz="1200" baseline="0" dirty="0" smtClean="0"/>
                        <a:t> 1</a:t>
                      </a:r>
                      <a:r>
                        <a:rPr lang="en-US" sz="1200" baseline="30000" dirty="0" smtClean="0"/>
                        <a:t>st</a:t>
                      </a:r>
                      <a:r>
                        <a:rPr lang="en-US" sz="1200" baseline="0" dirty="0" smtClean="0"/>
                        <a:t> mode</a:t>
                      </a:r>
                      <a:endParaRPr lang="en-US" sz="1200" dirty="0"/>
                    </a:p>
                  </a:txBody>
                  <a:tcPr/>
                </a:tc>
                <a:tc>
                  <a:txBody>
                    <a:bodyPr/>
                    <a:lstStyle/>
                    <a:p>
                      <a:pPr algn="ctr"/>
                      <a:r>
                        <a:rPr lang="en-US" sz="1200" dirty="0" smtClean="0"/>
                        <a:t>282</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 2</a:t>
                      </a:r>
                      <a:r>
                        <a:rPr lang="en-US" sz="1200" baseline="30000" dirty="0" smtClean="0"/>
                        <a:t>nd</a:t>
                      </a:r>
                      <a:r>
                        <a:rPr lang="en-US" sz="1200" baseline="0" dirty="0" smtClean="0"/>
                        <a:t> mode</a:t>
                      </a:r>
                      <a:endParaRPr lang="en-US" sz="1200" dirty="0"/>
                    </a:p>
                  </a:txBody>
                  <a:tcPr/>
                </a:tc>
                <a:tc>
                  <a:txBody>
                    <a:bodyPr/>
                    <a:lstStyle/>
                    <a:p>
                      <a:pPr algn="ctr"/>
                      <a:r>
                        <a:rPr lang="en-US" sz="1200" dirty="0" smtClean="0"/>
                        <a:t>369</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 3</a:t>
                      </a:r>
                      <a:r>
                        <a:rPr lang="en-US" sz="1200" baseline="30000" dirty="0" smtClean="0"/>
                        <a:t>rd</a:t>
                      </a:r>
                      <a:r>
                        <a:rPr lang="en-US" sz="1200" dirty="0" smtClean="0"/>
                        <a:t> mode</a:t>
                      </a:r>
                      <a:endParaRPr lang="en-US" sz="1200" dirty="0"/>
                    </a:p>
                  </a:txBody>
                  <a:tcPr/>
                </a:tc>
                <a:tc>
                  <a:txBody>
                    <a:bodyPr/>
                    <a:lstStyle/>
                    <a:p>
                      <a:pPr algn="ctr"/>
                      <a:r>
                        <a:rPr lang="en-US" sz="1200" dirty="0" smtClean="0"/>
                        <a:t>496</a:t>
                      </a:r>
                      <a:endParaRPr lang="en-US"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1</a:t>
                      </a:r>
                      <a:r>
                        <a:rPr lang="en-US" sz="1200" baseline="30000" dirty="0" smtClean="0"/>
                        <a:t>st</a:t>
                      </a:r>
                      <a:r>
                        <a:rPr lang="en-US" sz="1200" dirty="0" smtClean="0"/>
                        <a:t> order diffraction, 4</a:t>
                      </a:r>
                      <a:r>
                        <a:rPr lang="en-US" sz="1200" baseline="30000" dirty="0" smtClean="0"/>
                        <a:t>th</a:t>
                      </a:r>
                      <a:r>
                        <a:rPr lang="en-US" sz="1200" baseline="0" dirty="0" smtClean="0"/>
                        <a:t> </a:t>
                      </a:r>
                      <a:r>
                        <a:rPr lang="en-US" sz="1200" dirty="0" smtClean="0"/>
                        <a:t>mode</a:t>
                      </a:r>
                      <a:endParaRPr lang="en-US" sz="1200" dirty="0" smtClean="0">
                        <a:solidFill>
                          <a:srgbClr val="FFC000"/>
                        </a:solidFill>
                      </a:endParaRPr>
                    </a:p>
                  </a:txBody>
                  <a:tcPr/>
                </a:tc>
                <a:tc>
                  <a:txBody>
                    <a:bodyPr/>
                    <a:lstStyle/>
                    <a:p>
                      <a:pPr algn="ctr"/>
                      <a:r>
                        <a:rPr lang="en-US" sz="1200" dirty="0" smtClean="0"/>
                        <a:t>647</a:t>
                      </a:r>
                      <a:endParaRPr lang="en-US" sz="1200" dirty="0">
                        <a:solidFill>
                          <a:srgbClr val="FFC000"/>
                        </a:solidFill>
                      </a:endParaRPr>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30000" dirty="0" smtClean="0"/>
                        <a:t>nd</a:t>
                      </a:r>
                      <a:r>
                        <a:rPr lang="en-US" sz="1200" baseline="0" dirty="0" smtClean="0"/>
                        <a:t> </a:t>
                      </a:r>
                      <a:r>
                        <a:rPr lang="en-US" sz="1200" dirty="0" smtClean="0"/>
                        <a:t>order diffraction, 1</a:t>
                      </a:r>
                      <a:r>
                        <a:rPr lang="en-US" sz="1200" baseline="30000" dirty="0" smtClean="0"/>
                        <a:t>st</a:t>
                      </a:r>
                      <a:r>
                        <a:rPr lang="en-US" sz="1200" dirty="0" smtClean="0"/>
                        <a:t> mode</a:t>
                      </a:r>
                    </a:p>
                  </a:txBody>
                  <a:tcPr/>
                </a:tc>
                <a:tc>
                  <a:txBody>
                    <a:bodyPr/>
                    <a:lstStyle/>
                    <a:p>
                      <a:pPr algn="ctr"/>
                      <a:r>
                        <a:rPr lang="en-US" sz="1200" dirty="0" smtClean="0"/>
                        <a:t>524</a:t>
                      </a:r>
                      <a:endParaRPr lang="en-US"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30000" dirty="0" smtClean="0"/>
                        <a:t>nd</a:t>
                      </a:r>
                      <a:r>
                        <a:rPr lang="en-US" sz="1200" baseline="0" dirty="0" smtClean="0"/>
                        <a:t> </a:t>
                      </a:r>
                      <a:r>
                        <a:rPr lang="en-US" sz="1200" dirty="0" smtClean="0"/>
                        <a:t>order diffraction, 2</a:t>
                      </a:r>
                      <a:r>
                        <a:rPr lang="en-US" sz="1200" baseline="30000" dirty="0" smtClean="0"/>
                        <a:t>nd</a:t>
                      </a:r>
                      <a:r>
                        <a:rPr lang="en-US" sz="1200" baseline="0" dirty="0" smtClean="0"/>
                        <a:t> </a:t>
                      </a:r>
                      <a:r>
                        <a:rPr lang="en-US" sz="1200" dirty="0" smtClean="0"/>
                        <a:t>mode</a:t>
                      </a:r>
                    </a:p>
                  </a:txBody>
                  <a:tcPr/>
                </a:tc>
                <a:tc>
                  <a:txBody>
                    <a:bodyPr/>
                    <a:lstStyle/>
                    <a:p>
                      <a:pPr algn="ctr"/>
                      <a:r>
                        <a:rPr lang="en-US" sz="1200" dirty="0" smtClean="0"/>
                        <a:t>587</a:t>
                      </a:r>
                      <a:endParaRPr lang="en-US" sz="1200" dirty="0"/>
                    </a:p>
                  </a:txBody>
                  <a:tcPr/>
                </a:tc>
              </a:tr>
            </a:tbl>
          </a:graphicData>
        </a:graphic>
      </p:graphicFrame>
      <p:sp>
        <p:nvSpPr>
          <p:cNvPr id="37918" name="TextBox 4"/>
          <p:cNvSpPr txBox="1">
            <a:spLocks noChangeArrowheads="1"/>
          </p:cNvSpPr>
          <p:nvPr/>
        </p:nvSpPr>
        <p:spPr bwMode="auto">
          <a:xfrm>
            <a:off x="315595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perturbation</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Light trapping: Diffraction aided Waveguiding</a:t>
            </a:r>
          </a:p>
        </p:txBody>
      </p:sp>
      <p:pic>
        <p:nvPicPr>
          <p:cNvPr id="38915" name="Picture 3" descr="grating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4163"/>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Brace 4"/>
          <p:cNvSpPr/>
          <p:nvPr/>
        </p:nvSpPr>
        <p:spPr>
          <a:xfrm>
            <a:off x="2362200" y="4648200"/>
            <a:ext cx="76200" cy="22860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8917" name="TextBox 5"/>
          <p:cNvSpPr txBox="1">
            <a:spLocks noChangeArrowheads="1"/>
          </p:cNvSpPr>
          <p:nvPr/>
        </p:nvSpPr>
        <p:spPr bwMode="auto">
          <a:xfrm>
            <a:off x="2400300" y="4578350"/>
            <a:ext cx="124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Flat layers</a:t>
            </a:r>
          </a:p>
        </p:txBody>
      </p:sp>
      <p:sp>
        <p:nvSpPr>
          <p:cNvPr id="7" name="Oval 6"/>
          <p:cNvSpPr/>
          <p:nvPr/>
        </p:nvSpPr>
        <p:spPr>
          <a:xfrm>
            <a:off x="1371600" y="3352800"/>
            <a:ext cx="1295400" cy="5334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tLang="en-US" smtClean="0"/>
              <a:t>Light trapping: Diffraction aided Waveguiding</a:t>
            </a:r>
          </a:p>
        </p:txBody>
      </p:sp>
      <p:pic>
        <p:nvPicPr>
          <p:cNvPr id="39939" name="Picture 2" descr="grating3_10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600200"/>
            <a:ext cx="1687513"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3" descr="grating3_20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0" y="1600200"/>
            <a:ext cx="17113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4" descr="grating3_28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83000" y="1600200"/>
            <a:ext cx="1600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5" descr="grating3_363.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83200" y="1600200"/>
            <a:ext cx="16986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6" descr="grating3_48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5000" y="1600200"/>
            <a:ext cx="17113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extBox 7"/>
          <p:cNvSpPr txBox="1">
            <a:spLocks noChangeArrowheads="1"/>
          </p:cNvSpPr>
          <p:nvPr/>
        </p:nvSpPr>
        <p:spPr bwMode="auto">
          <a:xfrm>
            <a:off x="654050" y="533400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100 THz</a:t>
            </a:r>
          </a:p>
        </p:txBody>
      </p:sp>
      <p:sp>
        <p:nvSpPr>
          <p:cNvPr id="39945" name="TextBox 8"/>
          <p:cNvSpPr txBox="1">
            <a:spLocks noChangeArrowheads="1"/>
          </p:cNvSpPr>
          <p:nvPr/>
        </p:nvSpPr>
        <p:spPr bwMode="auto">
          <a:xfrm>
            <a:off x="2355850" y="533400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200 THz</a:t>
            </a:r>
          </a:p>
        </p:txBody>
      </p:sp>
      <p:sp>
        <p:nvSpPr>
          <p:cNvPr id="39946" name="TextBox 9"/>
          <p:cNvSpPr txBox="1">
            <a:spLocks noChangeArrowheads="1"/>
          </p:cNvSpPr>
          <p:nvPr/>
        </p:nvSpPr>
        <p:spPr bwMode="auto">
          <a:xfrm>
            <a:off x="4103688" y="5334000"/>
            <a:ext cx="1052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280 THz</a:t>
            </a:r>
          </a:p>
        </p:txBody>
      </p:sp>
      <p:sp>
        <p:nvSpPr>
          <p:cNvPr id="39947" name="TextBox 10"/>
          <p:cNvSpPr txBox="1">
            <a:spLocks noChangeArrowheads="1"/>
          </p:cNvSpPr>
          <p:nvPr/>
        </p:nvSpPr>
        <p:spPr bwMode="auto">
          <a:xfrm>
            <a:off x="5664200" y="533400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363 THz</a:t>
            </a:r>
          </a:p>
        </p:txBody>
      </p:sp>
      <p:sp>
        <p:nvSpPr>
          <p:cNvPr id="39948" name="TextBox 11"/>
          <p:cNvSpPr txBox="1">
            <a:spLocks noChangeArrowheads="1"/>
          </p:cNvSpPr>
          <p:nvPr/>
        </p:nvSpPr>
        <p:spPr bwMode="auto">
          <a:xfrm>
            <a:off x="7375525" y="533400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484 THz</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ltLang="en-US" smtClean="0"/>
              <a:t>Light trapping: Diffraction aided Waveguiding</a:t>
            </a:r>
          </a:p>
        </p:txBody>
      </p:sp>
      <p:pic>
        <p:nvPicPr>
          <p:cNvPr id="40963" name="Picture 2" descr="grating3_5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93850"/>
            <a:ext cx="17113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3" descr="grating3_57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1593850"/>
            <a:ext cx="168592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grating3_600.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46600" y="1593850"/>
            <a:ext cx="1600200"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5" descr="grating3_62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46800" y="1593850"/>
            <a:ext cx="15875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7" name="TextBox 6"/>
          <p:cNvSpPr txBox="1">
            <a:spLocks noChangeArrowheads="1"/>
          </p:cNvSpPr>
          <p:nvPr/>
        </p:nvSpPr>
        <p:spPr bwMode="auto">
          <a:xfrm>
            <a:off x="1530350" y="548005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518 THz</a:t>
            </a:r>
          </a:p>
        </p:txBody>
      </p:sp>
      <p:sp>
        <p:nvSpPr>
          <p:cNvPr id="40968" name="TextBox 7"/>
          <p:cNvSpPr txBox="1">
            <a:spLocks noChangeArrowheads="1"/>
          </p:cNvSpPr>
          <p:nvPr/>
        </p:nvSpPr>
        <p:spPr bwMode="auto">
          <a:xfrm>
            <a:off x="3235325" y="548005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579 THz</a:t>
            </a:r>
          </a:p>
        </p:txBody>
      </p:sp>
      <p:sp>
        <p:nvSpPr>
          <p:cNvPr id="40969" name="TextBox 8"/>
          <p:cNvSpPr txBox="1">
            <a:spLocks noChangeArrowheads="1"/>
          </p:cNvSpPr>
          <p:nvPr/>
        </p:nvSpPr>
        <p:spPr bwMode="auto">
          <a:xfrm>
            <a:off x="4878388" y="5480050"/>
            <a:ext cx="1052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600 THz</a:t>
            </a:r>
          </a:p>
        </p:txBody>
      </p:sp>
      <p:sp>
        <p:nvSpPr>
          <p:cNvPr id="40970" name="TextBox 9"/>
          <p:cNvSpPr txBox="1">
            <a:spLocks noChangeArrowheads="1"/>
          </p:cNvSpPr>
          <p:nvPr/>
        </p:nvSpPr>
        <p:spPr bwMode="auto">
          <a:xfrm>
            <a:off x="6478588" y="5480050"/>
            <a:ext cx="1052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624 THz</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fig24.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17638"/>
            <a:ext cx="6748463"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p:txBody>
          <a:bodyPr/>
          <a:lstStyle/>
          <a:p>
            <a:r>
              <a:rPr lang="en-US" altLang="en-US" smtClean="0"/>
              <a:t>Light trapping: Diffraction aided Waveguiding</a:t>
            </a:r>
          </a:p>
        </p:txBody>
      </p:sp>
      <p:sp>
        <p:nvSpPr>
          <p:cNvPr id="5" name="Rectangle 4"/>
          <p:cNvSpPr/>
          <p:nvPr/>
        </p:nvSpPr>
        <p:spPr>
          <a:xfrm>
            <a:off x="6400800" y="1684338"/>
            <a:ext cx="2057400" cy="1752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solidFill>
                  <a:schemeClr val="bg1"/>
                </a:solidFill>
              </a:rPr>
              <a:t>nSI</a:t>
            </a:r>
            <a:endParaRPr lang="en-US" dirty="0">
              <a:solidFill>
                <a:schemeClr val="bg1"/>
              </a:solidFill>
            </a:endParaRPr>
          </a:p>
        </p:txBody>
      </p:sp>
      <p:sp>
        <p:nvSpPr>
          <p:cNvPr id="41989" name="TextBox 5"/>
          <p:cNvSpPr txBox="1">
            <a:spLocks noChangeArrowheads="1"/>
          </p:cNvSpPr>
          <p:nvPr/>
        </p:nvSpPr>
        <p:spPr bwMode="auto">
          <a:xfrm>
            <a:off x="6648450" y="1836738"/>
            <a:ext cx="385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a:t>
            </a:r>
            <a:r>
              <a:rPr lang="en-US" altLang="en-US" baseline="-25000"/>
              <a:t>1</a:t>
            </a:r>
            <a:endParaRPr lang="en-US" altLang="en-US"/>
          </a:p>
        </p:txBody>
      </p:sp>
      <p:sp>
        <p:nvSpPr>
          <p:cNvPr id="7" name="Rectangle 6"/>
          <p:cNvSpPr/>
          <p:nvPr/>
        </p:nvSpPr>
        <p:spPr>
          <a:xfrm>
            <a:off x="6632575" y="2468563"/>
            <a:ext cx="1682750" cy="4381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nSi</a:t>
            </a:r>
            <a:r>
              <a:rPr lang="en-US" dirty="0"/>
              <a:t> (200nm)</a:t>
            </a:r>
          </a:p>
        </p:txBody>
      </p:sp>
      <p:sp>
        <p:nvSpPr>
          <p:cNvPr id="41991" name="TextBox 7"/>
          <p:cNvSpPr txBox="1">
            <a:spLocks noChangeArrowheads="1"/>
          </p:cNvSpPr>
          <p:nvPr/>
        </p:nvSpPr>
        <p:spPr bwMode="auto">
          <a:xfrm>
            <a:off x="7315200" y="18415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air</a:t>
            </a:r>
          </a:p>
        </p:txBody>
      </p:sp>
      <p:sp>
        <p:nvSpPr>
          <p:cNvPr id="41992" name="TextBox 8"/>
          <p:cNvSpPr txBox="1">
            <a:spLocks noChangeArrowheads="1"/>
          </p:cNvSpPr>
          <p:nvPr/>
        </p:nvSpPr>
        <p:spPr bwMode="auto">
          <a:xfrm>
            <a:off x="7256463" y="2886075"/>
            <a:ext cx="2825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a:t>
            </a:r>
          </a:p>
        </p:txBody>
      </p:sp>
      <p:sp>
        <p:nvSpPr>
          <p:cNvPr id="10" name="Rectangle 9"/>
          <p:cNvSpPr/>
          <p:nvPr/>
        </p:nvSpPr>
        <p:spPr>
          <a:xfrm>
            <a:off x="6632575" y="2189163"/>
            <a:ext cx="1682750" cy="27781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err="1"/>
              <a:t>ZnO</a:t>
            </a:r>
            <a:r>
              <a:rPr lang="en-US" dirty="0"/>
              <a:t> (80nm)</a:t>
            </a:r>
          </a:p>
        </p:txBody>
      </p:sp>
      <p:sp>
        <p:nvSpPr>
          <p:cNvPr id="11" name="Rectangle 10"/>
          <p:cNvSpPr/>
          <p:nvPr/>
        </p:nvSpPr>
        <p:spPr>
          <a:xfrm>
            <a:off x="7062788" y="1938338"/>
            <a:ext cx="822325" cy="24923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w</a:t>
            </a:r>
          </a:p>
        </p:txBody>
      </p:sp>
      <p:cxnSp>
        <p:nvCxnSpPr>
          <p:cNvPr id="12" name="Straight Arrow Connector 11"/>
          <p:cNvCxnSpPr/>
          <p:nvPr/>
        </p:nvCxnSpPr>
        <p:spPr>
          <a:xfrm>
            <a:off x="6635750" y="3284538"/>
            <a:ext cx="1676400" cy="1587"/>
          </a:xfrm>
          <a:prstGeom prst="straightConnector1">
            <a:avLst/>
          </a:prstGeom>
          <a:ln w="34925">
            <a:solidFill>
              <a:schemeClr val="tx2"/>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880225" y="2058988"/>
            <a:ext cx="230187" cy="1588"/>
          </a:xfrm>
          <a:prstGeom prst="straightConnector1">
            <a:avLst/>
          </a:prstGeom>
          <a:ln w="127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0800000">
            <a:off x="7061200" y="1984375"/>
            <a:ext cx="82232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aphicFrame>
        <p:nvGraphicFramePr>
          <p:cNvPr id="15" name="Table 14"/>
          <p:cNvGraphicFramePr>
            <a:graphicFrameLocks noGrp="1"/>
          </p:cNvGraphicFramePr>
          <p:nvPr/>
        </p:nvGraphicFramePr>
        <p:xfrm>
          <a:off x="5334000" y="3581400"/>
          <a:ext cx="3657600" cy="2743200"/>
        </p:xfrm>
        <a:graphic>
          <a:graphicData uri="http://schemas.openxmlformats.org/drawingml/2006/table">
            <a:tbl>
              <a:tblPr firstRow="1" bandRow="1">
                <a:tableStyleId>{21E4AEA4-8DFA-4A89-87EB-49C32662AFE0}</a:tableStyleId>
              </a:tblPr>
              <a:tblGrid>
                <a:gridCol w="1828800"/>
                <a:gridCol w="1828800"/>
              </a:tblGrid>
              <a:tr h="370840">
                <a:tc>
                  <a:txBody>
                    <a:bodyPr/>
                    <a:lstStyle/>
                    <a:p>
                      <a:pPr algn="ctr"/>
                      <a:r>
                        <a:rPr lang="en-US" sz="1200" dirty="0" smtClean="0"/>
                        <a:t>Diffraction</a:t>
                      </a:r>
                      <a:r>
                        <a:rPr lang="en-US" sz="1200" baseline="0" dirty="0" smtClean="0"/>
                        <a:t> order, mode number</a:t>
                      </a:r>
                      <a:endParaRPr lang="en-US" sz="1200" dirty="0"/>
                    </a:p>
                  </a:txBody>
                  <a:tcPr/>
                </a:tc>
                <a:tc>
                  <a:txBody>
                    <a:bodyPr/>
                    <a:lstStyle/>
                    <a:p>
                      <a:pPr algn="ctr"/>
                      <a:r>
                        <a:rPr lang="en-US" sz="1200" dirty="0" smtClean="0"/>
                        <a:t>Frequency (THz)</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a:t>
                      </a:r>
                      <a:r>
                        <a:rPr lang="en-US" sz="1200" baseline="0" dirty="0" smtClean="0"/>
                        <a:t> 1</a:t>
                      </a:r>
                      <a:r>
                        <a:rPr lang="en-US" sz="1200" baseline="30000" dirty="0" smtClean="0"/>
                        <a:t>st</a:t>
                      </a:r>
                      <a:r>
                        <a:rPr lang="en-US" sz="1200" baseline="0" dirty="0" smtClean="0"/>
                        <a:t> mode</a:t>
                      </a:r>
                      <a:endParaRPr lang="en-US" sz="1200" dirty="0"/>
                    </a:p>
                  </a:txBody>
                  <a:tcPr/>
                </a:tc>
                <a:tc>
                  <a:txBody>
                    <a:bodyPr/>
                    <a:lstStyle/>
                    <a:p>
                      <a:pPr algn="ctr"/>
                      <a:r>
                        <a:rPr lang="en-US" sz="1200" dirty="0" smtClean="0"/>
                        <a:t>279</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 2</a:t>
                      </a:r>
                      <a:r>
                        <a:rPr lang="en-US" sz="1200" baseline="30000" dirty="0" smtClean="0"/>
                        <a:t>nd</a:t>
                      </a:r>
                      <a:r>
                        <a:rPr lang="en-US" sz="1200" baseline="0" dirty="0" smtClean="0"/>
                        <a:t> mode</a:t>
                      </a:r>
                      <a:endParaRPr lang="en-US" sz="1200" dirty="0"/>
                    </a:p>
                  </a:txBody>
                  <a:tcPr/>
                </a:tc>
                <a:tc>
                  <a:txBody>
                    <a:bodyPr/>
                    <a:lstStyle/>
                    <a:p>
                      <a:pPr algn="ctr"/>
                      <a:r>
                        <a:rPr lang="en-US" sz="1200" dirty="0" smtClean="0"/>
                        <a:t>363</a:t>
                      </a:r>
                      <a:endParaRPr lang="en-US" sz="1200" dirty="0"/>
                    </a:p>
                  </a:txBody>
                  <a:tcPr/>
                </a:tc>
              </a:tr>
              <a:tr h="370840">
                <a:tc>
                  <a:txBody>
                    <a:bodyPr/>
                    <a:lstStyle/>
                    <a:p>
                      <a:pPr algn="ctr"/>
                      <a:r>
                        <a:rPr lang="en-US" sz="1200" dirty="0" smtClean="0"/>
                        <a:t>1</a:t>
                      </a:r>
                      <a:r>
                        <a:rPr lang="en-US" sz="1200" baseline="30000" dirty="0" smtClean="0"/>
                        <a:t>st</a:t>
                      </a:r>
                      <a:r>
                        <a:rPr lang="en-US" sz="1200" dirty="0" smtClean="0"/>
                        <a:t> order diffraction, 3</a:t>
                      </a:r>
                      <a:r>
                        <a:rPr lang="en-US" sz="1200" baseline="30000" dirty="0" smtClean="0"/>
                        <a:t>rd</a:t>
                      </a:r>
                      <a:r>
                        <a:rPr lang="en-US" sz="1200" dirty="0" smtClean="0"/>
                        <a:t> mode</a:t>
                      </a:r>
                      <a:endParaRPr lang="en-US" sz="1200" dirty="0"/>
                    </a:p>
                  </a:txBody>
                  <a:tcPr/>
                </a:tc>
                <a:tc>
                  <a:txBody>
                    <a:bodyPr/>
                    <a:lstStyle/>
                    <a:p>
                      <a:pPr algn="ctr"/>
                      <a:r>
                        <a:rPr lang="en-US" sz="1200" dirty="0" smtClean="0"/>
                        <a:t>485</a:t>
                      </a:r>
                      <a:endParaRPr lang="en-US"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30000" dirty="0" smtClean="0"/>
                        <a:t>nd</a:t>
                      </a:r>
                      <a:r>
                        <a:rPr lang="en-US" sz="1200" baseline="0" dirty="0" smtClean="0"/>
                        <a:t> </a:t>
                      </a:r>
                      <a:r>
                        <a:rPr lang="en-US" sz="1200" dirty="0" smtClean="0"/>
                        <a:t>order diffraction, 1</a:t>
                      </a:r>
                      <a:r>
                        <a:rPr lang="en-US" sz="1200" baseline="30000" dirty="0" smtClean="0"/>
                        <a:t>st</a:t>
                      </a:r>
                      <a:r>
                        <a:rPr lang="en-US" sz="1200" dirty="0" smtClean="0"/>
                        <a:t> mode</a:t>
                      </a:r>
                    </a:p>
                  </a:txBody>
                  <a:tcPr/>
                </a:tc>
                <a:tc>
                  <a:txBody>
                    <a:bodyPr/>
                    <a:lstStyle/>
                    <a:p>
                      <a:pPr algn="ctr"/>
                      <a:r>
                        <a:rPr lang="en-US" sz="1200" dirty="0" smtClean="0"/>
                        <a:t>524</a:t>
                      </a:r>
                      <a:endParaRPr lang="en-US" sz="1200"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2</a:t>
                      </a:r>
                      <a:r>
                        <a:rPr lang="en-US" sz="1200" baseline="30000" dirty="0" smtClean="0"/>
                        <a:t>nd</a:t>
                      </a:r>
                      <a:r>
                        <a:rPr lang="en-US" sz="1200" baseline="0" dirty="0" smtClean="0"/>
                        <a:t> </a:t>
                      </a:r>
                      <a:r>
                        <a:rPr lang="en-US" sz="1200" dirty="0" smtClean="0"/>
                        <a:t>order diffraction, 2</a:t>
                      </a:r>
                      <a:r>
                        <a:rPr lang="en-US" sz="1200" baseline="30000" dirty="0" smtClean="0"/>
                        <a:t>nd</a:t>
                      </a:r>
                      <a:r>
                        <a:rPr lang="en-US" sz="1200" baseline="0" dirty="0" smtClean="0"/>
                        <a:t> </a:t>
                      </a:r>
                      <a:r>
                        <a:rPr lang="en-US" sz="1200" dirty="0" smtClean="0"/>
                        <a:t>mode</a:t>
                      </a:r>
                    </a:p>
                  </a:txBody>
                  <a:tcPr/>
                </a:tc>
                <a:tc>
                  <a:txBody>
                    <a:bodyPr/>
                    <a:lstStyle/>
                    <a:p>
                      <a:pPr algn="ctr"/>
                      <a:r>
                        <a:rPr lang="en-US" sz="1200" dirty="0" smtClean="0"/>
                        <a:t>585</a:t>
                      </a:r>
                      <a:endParaRPr lang="en-US" sz="1200" dirty="0"/>
                    </a:p>
                  </a:txBody>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ltLang="en-US" smtClean="0"/>
              <a:t>Light trapping: Mie resonances</a:t>
            </a:r>
          </a:p>
        </p:txBody>
      </p:sp>
      <p:pic>
        <p:nvPicPr>
          <p:cNvPr id="4301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76350"/>
            <a:ext cx="9144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977" r="30276" b="4793"/>
          <a:stretch>
            <a:fillRect/>
          </a:stretch>
        </p:blipFill>
        <p:spPr bwMode="auto">
          <a:xfrm>
            <a:off x="5334000" y="2667000"/>
            <a:ext cx="1587500" cy="196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Box 4"/>
          <p:cNvSpPr txBox="1">
            <a:spLocks noChangeArrowheads="1"/>
          </p:cNvSpPr>
          <p:nvPr/>
        </p:nvSpPr>
        <p:spPr bwMode="auto">
          <a:xfrm>
            <a:off x="6324600" y="2819400"/>
            <a:ext cx="1611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AZO</a:t>
            </a:r>
          </a:p>
        </p:txBody>
      </p:sp>
      <p:sp>
        <p:nvSpPr>
          <p:cNvPr id="43014" name="TextBox 5"/>
          <p:cNvSpPr txBox="1">
            <a:spLocks noChangeArrowheads="1"/>
          </p:cNvSpPr>
          <p:nvPr/>
        </p:nvSpPr>
        <p:spPr bwMode="auto">
          <a:xfrm>
            <a:off x="7080250" y="3014663"/>
            <a:ext cx="16113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nSi</a:t>
            </a:r>
          </a:p>
          <a:p>
            <a:r>
              <a:rPr lang="en-US" altLang="en-US"/>
              <a:t>nanowire</a:t>
            </a:r>
          </a:p>
        </p:txBody>
      </p:sp>
      <p:cxnSp>
        <p:nvCxnSpPr>
          <p:cNvPr id="8" name="Straight Arrow Connector 7"/>
          <p:cNvCxnSpPr/>
          <p:nvPr/>
        </p:nvCxnSpPr>
        <p:spPr>
          <a:xfrm>
            <a:off x="6623050" y="3429000"/>
            <a:ext cx="4572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016" name="TextBox 8"/>
          <p:cNvSpPr txBox="1">
            <a:spLocks noChangeArrowheads="1"/>
          </p:cNvSpPr>
          <p:nvPr/>
        </p:nvSpPr>
        <p:spPr bwMode="auto">
          <a:xfrm>
            <a:off x="5943600" y="4076700"/>
            <a:ext cx="1611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air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ltLang="en-US" smtClean="0"/>
              <a:t>Light trapping: Mie resonances</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val="0"/>
              </a:ext>
            </a:extLst>
          </a:blip>
          <a:srcRect l="32227" t="2" r="32755" b="6665"/>
          <a:stretch>
            <a:fillRect/>
          </a:stretch>
        </p:blipFill>
        <p:spPr bwMode="auto">
          <a:xfrm>
            <a:off x="4743450" y="1951038"/>
            <a:ext cx="1724025" cy="240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2392" r="30219" b="4897"/>
          <a:stretch>
            <a:fillRect/>
          </a:stretch>
        </p:blipFill>
        <p:spPr bwMode="auto">
          <a:xfrm>
            <a:off x="6772275" y="1951038"/>
            <a:ext cx="1751013" cy="183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p:cNvPicPr>
            <a:picLocks noChangeAspect="1" noChangeArrowheads="1"/>
          </p:cNvPicPr>
          <p:nvPr/>
        </p:nvPicPr>
        <p:blipFill>
          <a:blip r:embed="rId4">
            <a:extLst>
              <a:ext uri="{28A0092B-C50C-407E-A947-70E740481C1C}">
                <a14:useLocalDpi xmlns:a14="http://schemas.microsoft.com/office/drawing/2010/main" val="0"/>
              </a:ext>
            </a:extLst>
          </a:blip>
          <a:srcRect l="32323" r="32736" b="5219"/>
          <a:stretch>
            <a:fillRect/>
          </a:stretch>
        </p:blipFill>
        <p:spPr bwMode="auto">
          <a:xfrm>
            <a:off x="644525" y="1951038"/>
            <a:ext cx="1706563" cy="281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22977" r="30276" b="4793"/>
          <a:stretch>
            <a:fillRect/>
          </a:stretch>
        </p:blipFill>
        <p:spPr bwMode="auto">
          <a:xfrm>
            <a:off x="2740025" y="1951038"/>
            <a:ext cx="1587500"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TextBox 7"/>
          <p:cNvSpPr txBox="1">
            <a:spLocks noChangeArrowheads="1"/>
          </p:cNvSpPr>
          <p:nvPr/>
        </p:nvSpPr>
        <p:spPr bwMode="auto">
          <a:xfrm>
            <a:off x="2806700" y="3911600"/>
            <a:ext cx="145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Without slab</a:t>
            </a:r>
          </a:p>
        </p:txBody>
      </p:sp>
      <p:sp>
        <p:nvSpPr>
          <p:cNvPr id="44040" name="TextBox 8"/>
          <p:cNvSpPr txBox="1">
            <a:spLocks noChangeArrowheads="1"/>
          </p:cNvSpPr>
          <p:nvPr/>
        </p:nvSpPr>
        <p:spPr bwMode="auto">
          <a:xfrm>
            <a:off x="6921500" y="3732213"/>
            <a:ext cx="145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Without slab</a:t>
            </a:r>
          </a:p>
        </p:txBody>
      </p:sp>
      <p:sp>
        <p:nvSpPr>
          <p:cNvPr id="44041" name="TextBox 9"/>
          <p:cNvSpPr txBox="1">
            <a:spLocks noChangeArrowheads="1"/>
          </p:cNvSpPr>
          <p:nvPr/>
        </p:nvSpPr>
        <p:spPr bwMode="auto">
          <a:xfrm>
            <a:off x="984250" y="3541713"/>
            <a:ext cx="1612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nSi slab</a:t>
            </a:r>
          </a:p>
        </p:txBody>
      </p:sp>
      <p:sp>
        <p:nvSpPr>
          <p:cNvPr id="44042" name="TextBox 10"/>
          <p:cNvSpPr txBox="1">
            <a:spLocks noChangeArrowheads="1"/>
          </p:cNvSpPr>
          <p:nvPr/>
        </p:nvSpPr>
        <p:spPr bwMode="auto">
          <a:xfrm>
            <a:off x="1128713" y="4471988"/>
            <a:ext cx="16113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metal</a:t>
            </a:r>
          </a:p>
        </p:txBody>
      </p:sp>
      <p:sp>
        <p:nvSpPr>
          <p:cNvPr id="44043" name="TextBox 11"/>
          <p:cNvSpPr txBox="1">
            <a:spLocks noChangeArrowheads="1"/>
          </p:cNvSpPr>
          <p:nvPr/>
        </p:nvSpPr>
        <p:spPr bwMode="auto">
          <a:xfrm>
            <a:off x="993775" y="2301875"/>
            <a:ext cx="1612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nSi</a:t>
            </a:r>
          </a:p>
          <a:p>
            <a:r>
              <a:rPr lang="en-US" altLang="en-US">
                <a:solidFill>
                  <a:schemeClr val="bg1"/>
                </a:solidFill>
              </a:rPr>
              <a:t>nanowire</a:t>
            </a:r>
          </a:p>
        </p:txBody>
      </p:sp>
      <p:sp>
        <p:nvSpPr>
          <p:cNvPr id="44044" name="TextBox 12"/>
          <p:cNvSpPr txBox="1">
            <a:spLocks noChangeArrowheads="1"/>
          </p:cNvSpPr>
          <p:nvPr/>
        </p:nvSpPr>
        <p:spPr bwMode="auto">
          <a:xfrm>
            <a:off x="1755775" y="2117725"/>
            <a:ext cx="1612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AZO</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smtClean="0"/>
              <a:t>Light trapping: Hybridization</a:t>
            </a:r>
          </a:p>
        </p:txBody>
      </p:sp>
      <p:grpSp>
        <p:nvGrpSpPr>
          <p:cNvPr id="45059" name="Group 11"/>
          <p:cNvGrpSpPr>
            <a:grpSpLocks noChangeAspect="1"/>
          </p:cNvGrpSpPr>
          <p:nvPr/>
        </p:nvGrpSpPr>
        <p:grpSpPr bwMode="auto">
          <a:xfrm>
            <a:off x="728663" y="1600200"/>
            <a:ext cx="7686675" cy="4206875"/>
            <a:chOff x="1828800" y="1927860"/>
            <a:chExt cx="5486400" cy="3002280"/>
          </a:xfrm>
        </p:grpSpPr>
        <p:pic>
          <p:nvPicPr>
            <p:cNvPr id="45060" name="Picture 6"/>
            <p:cNvPicPr>
              <a:picLocks noChangeAspect="1" noChangeArrowheads="1"/>
            </p:cNvPicPr>
            <p:nvPr/>
          </p:nvPicPr>
          <p:blipFill>
            <a:blip r:embed="rId2">
              <a:extLst>
                <a:ext uri="{28A0092B-C50C-407E-A947-70E740481C1C}">
                  <a14:useLocalDpi xmlns:a14="http://schemas.microsoft.com/office/drawing/2010/main" val="0"/>
                </a:ext>
              </a:extLst>
            </a:blip>
            <a:srcRect l="7413" r="7922"/>
            <a:stretch>
              <a:fillRect/>
            </a:stretch>
          </p:blipFill>
          <p:spPr bwMode="auto">
            <a:xfrm>
              <a:off x="1828800" y="1927860"/>
              <a:ext cx="5486400" cy="300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7"/>
            <p:cNvPicPr>
              <a:picLocks noChangeAspect="1" noChangeArrowheads="1"/>
            </p:cNvPicPr>
            <p:nvPr/>
          </p:nvPicPr>
          <p:blipFill>
            <a:blip r:embed="rId3">
              <a:extLst>
                <a:ext uri="{28A0092B-C50C-407E-A947-70E740481C1C}">
                  <a14:useLocalDpi xmlns:a14="http://schemas.microsoft.com/office/drawing/2010/main" val="0"/>
                </a:ext>
              </a:extLst>
            </a:blip>
            <a:srcRect l="24016" t="5484" r="27078" b="6963"/>
            <a:stretch>
              <a:fillRect/>
            </a:stretch>
          </p:blipFill>
          <p:spPr bwMode="auto">
            <a:xfrm>
              <a:off x="6096000" y="2838450"/>
              <a:ext cx="861695" cy="126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8"/>
            <p:cNvPicPr>
              <a:picLocks noChangeAspect="1" noChangeArrowheads="1"/>
            </p:cNvPicPr>
            <p:nvPr/>
          </p:nvPicPr>
          <p:blipFill>
            <a:blip r:embed="rId4">
              <a:extLst>
                <a:ext uri="{28A0092B-C50C-407E-A947-70E740481C1C}">
                  <a14:useLocalDpi xmlns:a14="http://schemas.microsoft.com/office/drawing/2010/main" val="0"/>
                </a:ext>
              </a:extLst>
            </a:blip>
            <a:srcRect l="21919" t="2921" r="26500" b="5467"/>
            <a:stretch>
              <a:fillRect/>
            </a:stretch>
          </p:blipFill>
          <p:spPr bwMode="auto">
            <a:xfrm>
              <a:off x="5169535" y="2838450"/>
              <a:ext cx="869950" cy="1264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063" name="TextBox 9"/>
            <p:cNvSpPr txBox="1">
              <a:spLocks noChangeArrowheads="1"/>
            </p:cNvSpPr>
            <p:nvPr/>
          </p:nvSpPr>
          <p:spPr bwMode="auto">
            <a:xfrm>
              <a:off x="6069647" y="3352800"/>
              <a:ext cx="914400" cy="19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00"/>
                <a:t>1000nm nSi</a:t>
              </a:r>
            </a:p>
          </p:txBody>
        </p:sp>
        <p:sp>
          <p:nvSpPr>
            <p:cNvPr id="45064" name="TextBox 10"/>
            <p:cNvSpPr txBox="1">
              <a:spLocks noChangeArrowheads="1"/>
            </p:cNvSpPr>
            <p:nvPr/>
          </p:nvSpPr>
          <p:spPr bwMode="auto">
            <a:xfrm>
              <a:off x="6515707" y="2800212"/>
              <a:ext cx="5020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AZO</a:t>
              </a: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98538"/>
            <a:ext cx="1076325"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r>
              <a:rPr lang="en-US" altLang="en-US" smtClean="0"/>
              <a:t>Flat Solar Cells: Manifestations of Fabry Perot Resonances</a:t>
            </a:r>
          </a:p>
        </p:txBody>
      </p:sp>
      <p:pic>
        <p:nvPicPr>
          <p:cNvPr id="9220" name="Picture 3" descr="Nghia.png"/>
          <p:cNvPicPr>
            <a:picLocks noChangeAspect="1"/>
          </p:cNvPicPr>
          <p:nvPr/>
        </p:nvPicPr>
        <p:blipFill>
          <a:blip r:embed="rId3">
            <a:extLst>
              <a:ext uri="{28A0092B-C50C-407E-A947-70E740481C1C}">
                <a14:useLocalDpi xmlns:a14="http://schemas.microsoft.com/office/drawing/2010/main" val="0"/>
              </a:ext>
            </a:extLst>
          </a:blip>
          <a:srcRect l="26022"/>
          <a:stretch>
            <a:fillRect/>
          </a:stretch>
        </p:blipFill>
        <p:spPr bwMode="auto">
          <a:xfrm>
            <a:off x="2076450" y="1981200"/>
            <a:ext cx="49911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n Arrow 4"/>
          <p:cNvSpPr/>
          <p:nvPr/>
        </p:nvSpPr>
        <p:spPr>
          <a:xfrm>
            <a:off x="4191000" y="1676400"/>
            <a:ext cx="762000" cy="1447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22" name="TextBox 5"/>
          <p:cNvSpPr txBox="1">
            <a:spLocks noChangeArrowheads="1"/>
          </p:cNvSpPr>
          <p:nvPr/>
        </p:nvSpPr>
        <p:spPr bwMode="auto">
          <a:xfrm>
            <a:off x="4876800" y="2133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light</a:t>
            </a:r>
          </a:p>
        </p:txBody>
      </p:sp>
      <p:cxnSp>
        <p:nvCxnSpPr>
          <p:cNvPr id="9" name="Straight Arrow Connector 8"/>
          <p:cNvCxnSpPr/>
          <p:nvPr/>
        </p:nvCxnSpPr>
        <p:spPr>
          <a:xfrm>
            <a:off x="7162800" y="5562600"/>
            <a:ext cx="0" cy="6858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24" name="TextBox 9"/>
          <p:cNvSpPr txBox="1">
            <a:spLocks noChangeArrowheads="1"/>
          </p:cNvSpPr>
          <p:nvPr/>
        </p:nvSpPr>
        <p:spPr bwMode="auto">
          <a:xfrm>
            <a:off x="7196138" y="5721350"/>
            <a:ext cx="117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a:t>
            </a:r>
            <a:r>
              <a:rPr lang="en-US" altLang="en-US" sz="1800" baseline="-25000"/>
              <a:t>1</a:t>
            </a:r>
            <a:r>
              <a:rPr lang="en-US" altLang="en-US" sz="1800"/>
              <a:t>=100nm</a:t>
            </a:r>
          </a:p>
        </p:txBody>
      </p:sp>
      <p:cxnSp>
        <p:nvCxnSpPr>
          <p:cNvPr id="11" name="Straight Arrow Connector 10"/>
          <p:cNvCxnSpPr/>
          <p:nvPr/>
        </p:nvCxnSpPr>
        <p:spPr>
          <a:xfrm flipH="1">
            <a:off x="7151688" y="1981200"/>
            <a:ext cx="0" cy="358140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26" name="TextBox 11"/>
          <p:cNvSpPr txBox="1">
            <a:spLocks noChangeArrowheads="1"/>
          </p:cNvSpPr>
          <p:nvPr/>
        </p:nvSpPr>
        <p:spPr bwMode="auto">
          <a:xfrm>
            <a:off x="7196138" y="3587750"/>
            <a:ext cx="1173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a:t>
            </a:r>
            <a:r>
              <a:rPr lang="en-US" altLang="en-US" sz="1800" baseline="-25000"/>
              <a:t>2</a:t>
            </a:r>
            <a:r>
              <a:rPr lang="en-US" altLang="en-US" sz="1800"/>
              <a:t>=500nm</a:t>
            </a:r>
          </a:p>
        </p:txBody>
      </p:sp>
      <p:sp>
        <p:nvSpPr>
          <p:cNvPr id="9227" name="TextBox 13"/>
          <p:cNvSpPr txBox="1">
            <a:spLocks noChangeArrowheads="1"/>
          </p:cNvSpPr>
          <p:nvPr/>
        </p:nvSpPr>
        <p:spPr bwMode="auto">
          <a:xfrm>
            <a:off x="4338638" y="6227763"/>
            <a:ext cx="4667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Au</a:t>
            </a:r>
          </a:p>
        </p:txBody>
      </p:sp>
      <p:sp>
        <p:nvSpPr>
          <p:cNvPr id="9228" name="TextBox 14"/>
          <p:cNvSpPr txBox="1">
            <a:spLocks noChangeArrowheads="1"/>
          </p:cNvSpPr>
          <p:nvPr/>
        </p:nvSpPr>
        <p:spPr bwMode="auto">
          <a:xfrm>
            <a:off x="3697288" y="4779963"/>
            <a:ext cx="17494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PbS (absorber)</a:t>
            </a:r>
          </a:p>
        </p:txBody>
      </p:sp>
      <p:sp>
        <p:nvSpPr>
          <p:cNvPr id="9229" name="TextBox 15"/>
          <p:cNvSpPr txBox="1">
            <a:spLocks noChangeArrowheads="1"/>
          </p:cNvSpPr>
          <p:nvPr/>
        </p:nvSpPr>
        <p:spPr bwMode="auto">
          <a:xfrm>
            <a:off x="6183313" y="2740025"/>
            <a:ext cx="6334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ZnO</a:t>
            </a:r>
          </a:p>
        </p:txBody>
      </p:sp>
      <p:cxnSp>
        <p:nvCxnSpPr>
          <p:cNvPr id="18" name="Straight Arrow Connector 17"/>
          <p:cNvCxnSpPr/>
          <p:nvPr/>
        </p:nvCxnSpPr>
        <p:spPr>
          <a:xfrm>
            <a:off x="4570413" y="5508625"/>
            <a:ext cx="1752600"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31" name="TextBox 18"/>
          <p:cNvSpPr txBox="1">
            <a:spLocks noChangeArrowheads="1"/>
          </p:cNvSpPr>
          <p:nvPr/>
        </p:nvSpPr>
        <p:spPr bwMode="auto">
          <a:xfrm>
            <a:off x="4937125" y="5160963"/>
            <a:ext cx="1019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 radius</a:t>
            </a:r>
          </a:p>
        </p:txBody>
      </p:sp>
      <p:cxnSp>
        <p:nvCxnSpPr>
          <p:cNvPr id="20" name="Straight Arrow Connector 19"/>
          <p:cNvCxnSpPr/>
          <p:nvPr/>
        </p:nvCxnSpPr>
        <p:spPr>
          <a:xfrm flipH="1">
            <a:off x="2590800" y="3429000"/>
            <a:ext cx="0" cy="2071688"/>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85749" y="4082534"/>
            <a:ext cx="1069524" cy="369332"/>
          </a:xfrm>
          <a:prstGeom prst="rect">
            <a:avLst/>
          </a:prstGeom>
          <a:noFill/>
          <a:scene3d>
            <a:camera prst="orthographicFront">
              <a:rot lat="0" lon="0" rev="5400000"/>
            </a:camera>
            <a:lightRig rig="threePt" dir="t"/>
          </a:scene3d>
        </p:spPr>
        <p:txBody>
          <a:bodyPr wrap="none">
            <a:spAutoFit/>
          </a:bodyPr>
          <a:lstStyle/>
          <a:p>
            <a:pPr>
              <a:defRPr/>
            </a:pPr>
            <a:r>
              <a:rPr lang="en-US" dirty="0"/>
              <a:t>h: height</a:t>
            </a:r>
          </a:p>
        </p:txBody>
      </p:sp>
      <p:cxnSp>
        <p:nvCxnSpPr>
          <p:cNvPr id="24" name="Straight Arrow Connector 23"/>
          <p:cNvCxnSpPr/>
          <p:nvPr/>
        </p:nvCxnSpPr>
        <p:spPr>
          <a:xfrm flipV="1">
            <a:off x="2043113" y="5976938"/>
            <a:ext cx="4991100" cy="0"/>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35" name="TextBox 24"/>
          <p:cNvSpPr txBox="1">
            <a:spLocks noChangeArrowheads="1"/>
          </p:cNvSpPr>
          <p:nvPr/>
        </p:nvSpPr>
        <p:spPr bwMode="auto">
          <a:xfrm>
            <a:off x="3902075" y="5913438"/>
            <a:ext cx="13398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 period</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ltLang="en-US" smtClean="0"/>
              <a:t>Light trapping: Hybridization</a:t>
            </a:r>
          </a:p>
        </p:txBody>
      </p:sp>
      <p:grpSp>
        <p:nvGrpSpPr>
          <p:cNvPr id="46083" name="Group 9"/>
          <p:cNvGrpSpPr>
            <a:grpSpLocks noChangeAspect="1"/>
          </p:cNvGrpSpPr>
          <p:nvPr/>
        </p:nvGrpSpPr>
        <p:grpSpPr bwMode="auto">
          <a:xfrm>
            <a:off x="728663" y="1600200"/>
            <a:ext cx="7686675" cy="4206875"/>
            <a:chOff x="1828800" y="1928177"/>
            <a:chExt cx="5486400" cy="3001645"/>
          </a:xfrm>
        </p:grpSpPr>
        <p:pic>
          <p:nvPicPr>
            <p:cNvPr id="46085" name="Picture 5"/>
            <p:cNvPicPr>
              <a:picLocks noChangeAspect="1" noChangeArrowheads="1"/>
            </p:cNvPicPr>
            <p:nvPr/>
          </p:nvPicPr>
          <p:blipFill>
            <a:blip r:embed="rId2">
              <a:extLst>
                <a:ext uri="{28A0092B-C50C-407E-A947-70E740481C1C}">
                  <a14:useLocalDpi xmlns:a14="http://schemas.microsoft.com/office/drawing/2010/main" val="0"/>
                </a:ext>
              </a:extLst>
            </a:blip>
            <a:srcRect l="7413" r="7922"/>
            <a:stretch>
              <a:fillRect/>
            </a:stretch>
          </p:blipFill>
          <p:spPr bwMode="auto">
            <a:xfrm>
              <a:off x="1828800" y="1928177"/>
              <a:ext cx="5486400" cy="300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572000" y="3844699"/>
              <a:ext cx="296868" cy="280909"/>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pic>
          <p:nvPicPr>
            <p:cNvPr id="46087" name="Picture 7"/>
            <p:cNvPicPr>
              <a:picLocks noChangeAspect="1" noChangeArrowheads="1"/>
            </p:cNvPicPr>
            <p:nvPr/>
          </p:nvPicPr>
          <p:blipFill>
            <a:blip r:embed="rId3">
              <a:extLst>
                <a:ext uri="{28A0092B-C50C-407E-A947-70E740481C1C}">
                  <a14:useLocalDpi xmlns:a14="http://schemas.microsoft.com/office/drawing/2010/main" val="0"/>
                </a:ext>
              </a:extLst>
            </a:blip>
            <a:srcRect l="30107" r="30437" b="4597"/>
            <a:stretch>
              <a:fillRect/>
            </a:stretch>
          </p:blipFill>
          <p:spPr bwMode="auto">
            <a:xfrm>
              <a:off x="6120130" y="2933382"/>
              <a:ext cx="94361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8" name="Picture 8"/>
            <p:cNvPicPr>
              <a:picLocks noChangeAspect="1" noChangeArrowheads="1"/>
            </p:cNvPicPr>
            <p:nvPr/>
          </p:nvPicPr>
          <p:blipFill>
            <a:blip r:embed="rId4">
              <a:extLst>
                <a:ext uri="{28A0092B-C50C-407E-A947-70E740481C1C}">
                  <a14:useLocalDpi xmlns:a14="http://schemas.microsoft.com/office/drawing/2010/main" val="0"/>
                </a:ext>
              </a:extLst>
            </a:blip>
            <a:srcRect l="29805" r="29700" b="4597"/>
            <a:stretch>
              <a:fillRect/>
            </a:stretch>
          </p:blipFill>
          <p:spPr bwMode="auto">
            <a:xfrm>
              <a:off x="5128260" y="2933382"/>
              <a:ext cx="93853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6084" name="TextBox 10"/>
          <p:cNvSpPr txBox="1">
            <a:spLocks noChangeArrowheads="1"/>
          </p:cNvSpPr>
          <p:nvPr/>
        </p:nvSpPr>
        <p:spPr bwMode="auto">
          <a:xfrm>
            <a:off x="3181350" y="6102350"/>
            <a:ext cx="319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Mie/Bloch wave Hybridization</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altLang="en-US" smtClean="0"/>
              <a:t>Light trapping: Hybridization</a:t>
            </a:r>
          </a:p>
        </p:txBody>
      </p:sp>
      <p:grpSp>
        <p:nvGrpSpPr>
          <p:cNvPr id="47107" name="Group 8"/>
          <p:cNvGrpSpPr>
            <a:grpSpLocks noChangeAspect="1"/>
          </p:cNvGrpSpPr>
          <p:nvPr/>
        </p:nvGrpSpPr>
        <p:grpSpPr bwMode="auto">
          <a:xfrm>
            <a:off x="728663" y="1600200"/>
            <a:ext cx="7686675" cy="4206875"/>
            <a:chOff x="1828800" y="1927860"/>
            <a:chExt cx="5486400" cy="3002280"/>
          </a:xfrm>
        </p:grpSpPr>
        <p:pic>
          <p:nvPicPr>
            <p:cNvPr id="47109" name="Picture 3"/>
            <p:cNvPicPr preferRelativeResize="0">
              <a:picLocks noChangeAspect="1"/>
            </p:cNvPicPr>
            <p:nvPr/>
          </p:nvPicPr>
          <p:blipFill>
            <a:blip r:embed="rId2">
              <a:extLst>
                <a:ext uri="{28A0092B-C50C-407E-A947-70E740481C1C}">
                  <a14:useLocalDpi xmlns:a14="http://schemas.microsoft.com/office/drawing/2010/main" val="0"/>
                </a:ext>
              </a:extLst>
            </a:blip>
            <a:srcRect l="7413" r="7922"/>
            <a:stretch>
              <a:fillRect/>
            </a:stretch>
          </p:blipFill>
          <p:spPr bwMode="auto">
            <a:xfrm>
              <a:off x="1828800" y="1927860"/>
              <a:ext cx="5486400" cy="300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233207" y="2649540"/>
              <a:ext cx="298001" cy="27530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47111" name="Picture 5"/>
            <p:cNvPicPr>
              <a:picLocks noChangeAspect="1" noChangeArrowheads="1"/>
            </p:cNvPicPr>
            <p:nvPr/>
          </p:nvPicPr>
          <p:blipFill>
            <a:blip r:embed="rId3">
              <a:extLst>
                <a:ext uri="{28A0092B-C50C-407E-A947-70E740481C1C}">
                  <a14:useLocalDpi xmlns:a14="http://schemas.microsoft.com/office/drawing/2010/main" val="0"/>
                </a:ext>
              </a:extLst>
            </a:blip>
            <a:srcRect l="29466" r="30463" b="5109"/>
            <a:stretch>
              <a:fillRect/>
            </a:stretch>
          </p:blipFill>
          <p:spPr bwMode="auto">
            <a:xfrm>
              <a:off x="6108700" y="2866390"/>
              <a:ext cx="940435" cy="1323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12" name="Picture 6"/>
            <p:cNvPicPr>
              <a:picLocks noChangeAspect="1" noChangeArrowheads="1"/>
            </p:cNvPicPr>
            <p:nvPr/>
          </p:nvPicPr>
          <p:blipFill>
            <a:blip r:embed="rId4">
              <a:extLst>
                <a:ext uri="{28A0092B-C50C-407E-A947-70E740481C1C}">
                  <a14:useLocalDpi xmlns:a14="http://schemas.microsoft.com/office/drawing/2010/main" val="0"/>
                </a:ext>
              </a:extLst>
            </a:blip>
            <a:srcRect l="29791" r="30405" b="5109"/>
            <a:stretch>
              <a:fillRect/>
            </a:stretch>
          </p:blipFill>
          <p:spPr bwMode="auto">
            <a:xfrm>
              <a:off x="5188585" y="2866390"/>
              <a:ext cx="899795"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108" name="TextBox 9"/>
          <p:cNvSpPr txBox="1">
            <a:spLocks noChangeArrowheads="1"/>
          </p:cNvSpPr>
          <p:nvPr/>
        </p:nvSpPr>
        <p:spPr bwMode="auto">
          <a:xfrm>
            <a:off x="3816350" y="6096000"/>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Waveguiding</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smtClean="0"/>
              <a:t>Light trapping: Hybridization</a:t>
            </a:r>
          </a:p>
        </p:txBody>
      </p:sp>
      <p:grpSp>
        <p:nvGrpSpPr>
          <p:cNvPr id="48131" name="Group 6"/>
          <p:cNvGrpSpPr>
            <a:grpSpLocks noChangeAspect="1"/>
          </p:cNvGrpSpPr>
          <p:nvPr/>
        </p:nvGrpSpPr>
        <p:grpSpPr bwMode="auto">
          <a:xfrm>
            <a:off x="728663" y="1600200"/>
            <a:ext cx="7686675" cy="4206875"/>
            <a:chOff x="1828800" y="1927860"/>
            <a:chExt cx="5486400" cy="3002280"/>
          </a:xfrm>
        </p:grpSpPr>
        <p:pic>
          <p:nvPicPr>
            <p:cNvPr id="48133" name="Picture 2"/>
            <p:cNvPicPr>
              <a:picLocks noChangeAspect="1" noChangeArrowheads="1"/>
            </p:cNvPicPr>
            <p:nvPr/>
          </p:nvPicPr>
          <p:blipFill>
            <a:blip r:embed="rId2">
              <a:extLst>
                <a:ext uri="{28A0092B-C50C-407E-A947-70E740481C1C}">
                  <a14:useLocalDpi xmlns:a14="http://schemas.microsoft.com/office/drawing/2010/main" val="0"/>
                </a:ext>
              </a:extLst>
            </a:blip>
            <a:srcRect l="7413" r="7922"/>
            <a:stretch>
              <a:fillRect/>
            </a:stretch>
          </p:blipFill>
          <p:spPr bwMode="auto">
            <a:xfrm>
              <a:off x="1828800" y="1927860"/>
              <a:ext cx="5486400" cy="300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4084773" y="2859133"/>
              <a:ext cx="296868" cy="2753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48135" name="Picture 4"/>
            <p:cNvPicPr>
              <a:picLocks noChangeAspect="1" noChangeArrowheads="1"/>
            </p:cNvPicPr>
            <p:nvPr/>
          </p:nvPicPr>
          <p:blipFill>
            <a:blip r:embed="rId3">
              <a:extLst>
                <a:ext uri="{28A0092B-C50C-407E-A947-70E740481C1C}">
                  <a14:useLocalDpi xmlns:a14="http://schemas.microsoft.com/office/drawing/2010/main" val="0"/>
                </a:ext>
              </a:extLst>
            </a:blip>
            <a:srcRect l="30347" r="29951" b="4472"/>
            <a:stretch>
              <a:fillRect/>
            </a:stretch>
          </p:blipFill>
          <p:spPr bwMode="auto">
            <a:xfrm>
              <a:off x="6140450" y="2862580"/>
              <a:ext cx="902970" cy="1293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6" name="Picture 5"/>
            <p:cNvPicPr>
              <a:picLocks noChangeAspect="1" noChangeArrowheads="1"/>
            </p:cNvPicPr>
            <p:nvPr/>
          </p:nvPicPr>
          <p:blipFill>
            <a:blip r:embed="rId4">
              <a:extLst>
                <a:ext uri="{28A0092B-C50C-407E-A947-70E740481C1C}">
                  <a14:useLocalDpi xmlns:a14="http://schemas.microsoft.com/office/drawing/2010/main" val="0"/>
                </a:ext>
              </a:extLst>
            </a:blip>
            <a:srcRect l="29263" r="30637" b="5525"/>
            <a:stretch>
              <a:fillRect/>
            </a:stretch>
          </p:blipFill>
          <p:spPr bwMode="auto">
            <a:xfrm>
              <a:off x="5197475" y="2862580"/>
              <a:ext cx="883920" cy="1286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132" name="TextBox 8"/>
          <p:cNvSpPr txBox="1">
            <a:spLocks noChangeArrowheads="1"/>
          </p:cNvSpPr>
          <p:nvPr/>
        </p:nvSpPr>
        <p:spPr bwMode="auto">
          <a:xfrm>
            <a:off x="3181350" y="6102350"/>
            <a:ext cx="31988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Mie/Bloch wave Hybridization</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altLang="en-US" smtClean="0"/>
              <a:t>Light trapping: Hybridization</a:t>
            </a:r>
          </a:p>
        </p:txBody>
      </p:sp>
      <p:grpSp>
        <p:nvGrpSpPr>
          <p:cNvPr id="49155" name="Group 30"/>
          <p:cNvGrpSpPr>
            <a:grpSpLocks noChangeAspect="1"/>
          </p:cNvGrpSpPr>
          <p:nvPr/>
        </p:nvGrpSpPr>
        <p:grpSpPr bwMode="auto">
          <a:xfrm>
            <a:off x="730250" y="1597025"/>
            <a:ext cx="7683500" cy="4206875"/>
            <a:chOff x="1908810" y="1807210"/>
            <a:chExt cx="5326380" cy="2915285"/>
          </a:xfrm>
        </p:grpSpPr>
        <p:pic>
          <p:nvPicPr>
            <p:cNvPr id="49157" name="Picture 25"/>
            <p:cNvPicPr>
              <a:picLocks noChangeAspect="1" noChangeArrowheads="1"/>
            </p:cNvPicPr>
            <p:nvPr/>
          </p:nvPicPr>
          <p:blipFill>
            <a:blip r:embed="rId2">
              <a:extLst>
                <a:ext uri="{28A0092B-C50C-407E-A947-70E740481C1C}">
                  <a14:useLocalDpi xmlns:a14="http://schemas.microsoft.com/office/drawing/2010/main" val="0"/>
                </a:ext>
              </a:extLst>
            </a:blip>
            <a:srcRect l="7413" r="7922"/>
            <a:stretch>
              <a:fillRect/>
            </a:stretch>
          </p:blipFill>
          <p:spPr bwMode="auto">
            <a:xfrm>
              <a:off x="1908810" y="1807210"/>
              <a:ext cx="5326380" cy="291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Oval 26"/>
            <p:cNvSpPr/>
            <p:nvPr/>
          </p:nvSpPr>
          <p:spPr>
            <a:xfrm>
              <a:off x="3841273" y="3746700"/>
              <a:ext cx="288329" cy="26732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pic>
          <p:nvPicPr>
            <p:cNvPr id="49159" name="Picture 27"/>
            <p:cNvPicPr>
              <a:picLocks noChangeAspect="1" noChangeArrowheads="1"/>
            </p:cNvPicPr>
            <p:nvPr/>
          </p:nvPicPr>
          <p:blipFill>
            <a:blip r:embed="rId3">
              <a:extLst>
                <a:ext uri="{28A0092B-C50C-407E-A947-70E740481C1C}">
                  <a14:useLocalDpi xmlns:a14="http://schemas.microsoft.com/office/drawing/2010/main" val="0"/>
                </a:ext>
              </a:extLst>
            </a:blip>
            <a:srcRect l="30107" r="29639" b="3935"/>
            <a:stretch>
              <a:fillRect/>
            </a:stretch>
          </p:blipFill>
          <p:spPr bwMode="auto">
            <a:xfrm>
              <a:off x="6133465" y="2814955"/>
              <a:ext cx="876935" cy="1245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0" name="Picture 28"/>
            <p:cNvPicPr>
              <a:picLocks noChangeAspect="1" noChangeArrowheads="1"/>
            </p:cNvPicPr>
            <p:nvPr/>
          </p:nvPicPr>
          <p:blipFill>
            <a:blip r:embed="rId4">
              <a:extLst>
                <a:ext uri="{28A0092B-C50C-407E-A947-70E740481C1C}">
                  <a14:useLocalDpi xmlns:a14="http://schemas.microsoft.com/office/drawing/2010/main" val="0"/>
                </a:ext>
              </a:extLst>
            </a:blip>
            <a:srcRect l="29555" t="2" r="29164" b="3995"/>
            <a:stretch>
              <a:fillRect/>
            </a:stretch>
          </p:blipFill>
          <p:spPr bwMode="auto">
            <a:xfrm>
              <a:off x="5220970" y="2817495"/>
              <a:ext cx="851535" cy="124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1" name="Picture 29"/>
            <p:cNvPicPr>
              <a:picLocks noChangeAspect="1" noChangeArrowheads="1"/>
            </p:cNvPicPr>
            <p:nvPr/>
          </p:nvPicPr>
          <p:blipFill>
            <a:blip r:embed="rId5">
              <a:extLst>
                <a:ext uri="{28A0092B-C50C-407E-A947-70E740481C1C}">
                  <a14:useLocalDpi xmlns:a14="http://schemas.microsoft.com/office/drawing/2010/main" val="0"/>
                </a:ext>
              </a:extLst>
            </a:blip>
            <a:srcRect l="29117" t="10597" r="31601" b="38258"/>
            <a:stretch>
              <a:fillRect/>
            </a:stretch>
          </p:blipFill>
          <p:spPr bwMode="auto">
            <a:xfrm>
              <a:off x="4332605" y="2064703"/>
              <a:ext cx="888365" cy="72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156" name="TextBox 31"/>
          <p:cNvSpPr txBox="1">
            <a:spLocks noChangeArrowheads="1"/>
          </p:cNvSpPr>
          <p:nvPr/>
        </p:nvSpPr>
        <p:spPr bwMode="auto">
          <a:xfrm>
            <a:off x="3562350" y="6107113"/>
            <a:ext cx="201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Mie Hybridization</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altLang="en-US" smtClean="0"/>
              <a:t>Light trapping: Hybridization</a:t>
            </a:r>
          </a:p>
        </p:txBody>
      </p:sp>
      <p:sp>
        <p:nvSpPr>
          <p:cNvPr id="50179" name="TextBox 10"/>
          <p:cNvSpPr txBox="1">
            <a:spLocks noChangeArrowheads="1"/>
          </p:cNvSpPr>
          <p:nvPr/>
        </p:nvSpPr>
        <p:spPr bwMode="auto">
          <a:xfrm>
            <a:off x="3562350" y="6107113"/>
            <a:ext cx="2608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Smaller nanowire/dome</a:t>
            </a:r>
          </a:p>
        </p:txBody>
      </p:sp>
      <p:grpSp>
        <p:nvGrpSpPr>
          <p:cNvPr id="50180" name="Group 18"/>
          <p:cNvGrpSpPr>
            <a:grpSpLocks noChangeAspect="1"/>
          </p:cNvGrpSpPr>
          <p:nvPr/>
        </p:nvGrpSpPr>
        <p:grpSpPr bwMode="auto">
          <a:xfrm>
            <a:off x="762000" y="1600200"/>
            <a:ext cx="7696200" cy="4206875"/>
            <a:chOff x="1828800" y="1929765"/>
            <a:chExt cx="5486400" cy="2998470"/>
          </a:xfrm>
        </p:grpSpPr>
        <p:pic>
          <p:nvPicPr>
            <p:cNvPr id="50185" name="Picture 11" descr="H:\Shanhui\fig6.png"/>
            <p:cNvPicPr>
              <a:picLocks noChangeAspect="1" noChangeArrowheads="1"/>
            </p:cNvPicPr>
            <p:nvPr/>
          </p:nvPicPr>
          <p:blipFill>
            <a:blip r:embed="rId2">
              <a:extLst>
                <a:ext uri="{28A0092B-C50C-407E-A947-70E740481C1C}">
                  <a14:useLocalDpi xmlns:a14="http://schemas.microsoft.com/office/drawing/2010/main" val="0"/>
                </a:ext>
              </a:extLst>
            </a:blip>
            <a:srcRect l="7872" r="7339"/>
            <a:stretch>
              <a:fillRect/>
            </a:stretch>
          </p:blipFill>
          <p:spPr bwMode="auto">
            <a:xfrm>
              <a:off x="1828800" y="1929765"/>
              <a:ext cx="5486400" cy="299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12"/>
            <p:cNvPicPr>
              <a:picLocks noChangeAspect="1" noChangeArrowheads="1"/>
            </p:cNvPicPr>
            <p:nvPr/>
          </p:nvPicPr>
          <p:blipFill>
            <a:blip r:embed="rId3">
              <a:extLst>
                <a:ext uri="{28A0092B-C50C-407E-A947-70E740481C1C}">
                  <a14:useLocalDpi xmlns:a14="http://schemas.microsoft.com/office/drawing/2010/main" val="0"/>
                </a:ext>
              </a:extLst>
            </a:blip>
            <a:srcRect l="34006" t="7069" r="34138" b="10698"/>
            <a:stretch>
              <a:fillRect/>
            </a:stretch>
          </p:blipFill>
          <p:spPr bwMode="auto">
            <a:xfrm>
              <a:off x="4775200" y="3068955"/>
              <a:ext cx="588645" cy="94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7" name="Picture 13"/>
            <p:cNvPicPr>
              <a:picLocks noChangeAspect="1" noChangeArrowheads="1"/>
            </p:cNvPicPr>
            <p:nvPr/>
          </p:nvPicPr>
          <p:blipFill>
            <a:blip r:embed="rId4">
              <a:extLst>
                <a:ext uri="{28A0092B-C50C-407E-A947-70E740481C1C}">
                  <a14:useLocalDpi xmlns:a14="http://schemas.microsoft.com/office/drawing/2010/main" val="0"/>
                </a:ext>
              </a:extLst>
            </a:blip>
            <a:srcRect l="34589" t="7069" r="34286" b="10698"/>
            <a:stretch>
              <a:fillRect/>
            </a:stretch>
          </p:blipFill>
          <p:spPr bwMode="auto">
            <a:xfrm>
              <a:off x="5364480" y="3068955"/>
              <a:ext cx="575310" cy="94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8" name="Picture 14"/>
            <p:cNvPicPr>
              <a:picLocks noChangeAspect="1" noChangeArrowheads="1"/>
            </p:cNvPicPr>
            <p:nvPr/>
          </p:nvPicPr>
          <p:blipFill>
            <a:blip r:embed="rId5">
              <a:extLst>
                <a:ext uri="{28A0092B-C50C-407E-A947-70E740481C1C}">
                  <a14:useLocalDpi xmlns:a14="http://schemas.microsoft.com/office/drawing/2010/main" val="0"/>
                </a:ext>
              </a:extLst>
            </a:blip>
            <a:srcRect l="33846" t="7069" r="34036" b="10699"/>
            <a:stretch>
              <a:fillRect/>
            </a:stretch>
          </p:blipFill>
          <p:spPr bwMode="auto">
            <a:xfrm>
              <a:off x="5939790" y="3068955"/>
              <a:ext cx="593725" cy="94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9" name="Picture 15"/>
            <p:cNvPicPr>
              <a:picLocks noChangeAspect="1" noChangeArrowheads="1"/>
            </p:cNvPicPr>
            <p:nvPr/>
          </p:nvPicPr>
          <p:blipFill>
            <a:blip r:embed="rId6">
              <a:extLst>
                <a:ext uri="{28A0092B-C50C-407E-A947-70E740481C1C}">
                  <a14:useLocalDpi xmlns:a14="http://schemas.microsoft.com/office/drawing/2010/main" val="0"/>
                </a:ext>
              </a:extLst>
            </a:blip>
            <a:srcRect l="34103" t="6252" r="34174" b="11517"/>
            <a:stretch>
              <a:fillRect/>
            </a:stretch>
          </p:blipFill>
          <p:spPr bwMode="auto">
            <a:xfrm>
              <a:off x="6533515" y="3068955"/>
              <a:ext cx="586105" cy="94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Oval 16"/>
            <p:cNvSpPr/>
            <p:nvPr/>
          </p:nvSpPr>
          <p:spPr>
            <a:xfrm>
              <a:off x="3709657" y="3925728"/>
              <a:ext cx="500204" cy="5691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200">
                  <a:latin typeface="Times New Roman" panose="02020603050405020304" pitchFamily="18" charset="0"/>
                  <a:ea typeface="Times New Roman" panose="02020603050405020304" pitchFamily="18" charset="0"/>
                </a:rPr>
                <a:t> </a:t>
              </a:r>
            </a:p>
          </p:txBody>
        </p:sp>
        <p:sp>
          <p:nvSpPr>
            <p:cNvPr id="18" name="Oval 17"/>
            <p:cNvSpPr/>
            <p:nvPr/>
          </p:nvSpPr>
          <p:spPr>
            <a:xfrm>
              <a:off x="2962747" y="3733373"/>
              <a:ext cx="500204" cy="56914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spcAft>
                  <a:spcPts val="0"/>
                </a:spcAft>
                <a:defRPr/>
              </a:pPr>
              <a:r>
                <a:rPr lang="en-US" sz="1200">
                  <a:latin typeface="Times New Roman" panose="02020603050405020304" pitchFamily="18" charset="0"/>
                  <a:ea typeface="Times New Roman" panose="02020603050405020304" pitchFamily="18" charset="0"/>
                </a:rPr>
                <a:t> </a:t>
              </a:r>
            </a:p>
          </p:txBody>
        </p:sp>
      </p:grpSp>
      <p:sp>
        <p:nvSpPr>
          <p:cNvPr id="50181" name="TextBox 19"/>
          <p:cNvSpPr txBox="1">
            <a:spLocks noChangeArrowheads="1"/>
          </p:cNvSpPr>
          <p:nvPr/>
        </p:nvSpPr>
        <p:spPr bwMode="auto">
          <a:xfrm>
            <a:off x="5146675" y="449262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1</a:t>
            </a:r>
          </a:p>
        </p:txBody>
      </p:sp>
      <p:sp>
        <p:nvSpPr>
          <p:cNvPr id="50182" name="TextBox 20"/>
          <p:cNvSpPr txBox="1">
            <a:spLocks noChangeArrowheads="1"/>
          </p:cNvSpPr>
          <p:nvPr/>
        </p:nvSpPr>
        <p:spPr bwMode="auto">
          <a:xfrm>
            <a:off x="5972175" y="449262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2</a:t>
            </a:r>
          </a:p>
        </p:txBody>
      </p:sp>
      <p:sp>
        <p:nvSpPr>
          <p:cNvPr id="50183" name="TextBox 21"/>
          <p:cNvSpPr txBox="1">
            <a:spLocks noChangeArrowheads="1"/>
          </p:cNvSpPr>
          <p:nvPr/>
        </p:nvSpPr>
        <p:spPr bwMode="auto">
          <a:xfrm>
            <a:off x="6786563" y="44926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3</a:t>
            </a:r>
          </a:p>
        </p:txBody>
      </p:sp>
      <p:sp>
        <p:nvSpPr>
          <p:cNvPr id="50184" name="TextBox 22"/>
          <p:cNvSpPr txBox="1">
            <a:spLocks noChangeArrowheads="1"/>
          </p:cNvSpPr>
          <p:nvPr/>
        </p:nvSpPr>
        <p:spPr bwMode="auto">
          <a:xfrm>
            <a:off x="7623175" y="4492625"/>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4</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altLang="en-US" smtClean="0"/>
              <a:t>Light trapping: Hybridization</a:t>
            </a:r>
          </a:p>
        </p:txBody>
      </p:sp>
      <p:grpSp>
        <p:nvGrpSpPr>
          <p:cNvPr id="51203" name="Group 7"/>
          <p:cNvGrpSpPr>
            <a:grpSpLocks noChangeAspect="1"/>
          </p:cNvGrpSpPr>
          <p:nvPr/>
        </p:nvGrpSpPr>
        <p:grpSpPr bwMode="auto">
          <a:xfrm>
            <a:off x="684213" y="1600200"/>
            <a:ext cx="7775575" cy="4206875"/>
            <a:chOff x="1828800" y="1945322"/>
            <a:chExt cx="5486400" cy="2967355"/>
          </a:xfrm>
        </p:grpSpPr>
        <p:pic>
          <p:nvPicPr>
            <p:cNvPr id="51205" name="Picture 4" descr="H:\Shanhui\fig3.png"/>
            <p:cNvPicPr>
              <a:picLocks noChangeAspect="1" noChangeArrowheads="1"/>
            </p:cNvPicPr>
            <p:nvPr/>
          </p:nvPicPr>
          <p:blipFill>
            <a:blip r:embed="rId2">
              <a:extLst>
                <a:ext uri="{28A0092B-C50C-407E-A947-70E740481C1C}">
                  <a14:useLocalDpi xmlns:a14="http://schemas.microsoft.com/office/drawing/2010/main" val="0"/>
                </a:ext>
              </a:extLst>
            </a:blip>
            <a:srcRect l="7043" r="7298"/>
            <a:stretch>
              <a:fillRect/>
            </a:stretch>
          </p:blipFill>
          <p:spPr bwMode="auto">
            <a:xfrm>
              <a:off x="1828800" y="1945322"/>
              <a:ext cx="5486400" cy="2967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p:cNvPicPr>
              <a:picLocks noChangeAspect="1" noChangeArrowheads="1"/>
            </p:cNvPicPr>
            <p:nvPr/>
          </p:nvPicPr>
          <p:blipFill>
            <a:blip r:embed="rId3">
              <a:extLst>
                <a:ext uri="{28A0092B-C50C-407E-A947-70E740481C1C}">
                  <a14:useLocalDpi xmlns:a14="http://schemas.microsoft.com/office/drawing/2010/main" val="0"/>
                </a:ext>
              </a:extLst>
            </a:blip>
            <a:srcRect l="24016" t="5484" r="27078" b="6963"/>
            <a:stretch>
              <a:fillRect/>
            </a:stretch>
          </p:blipFill>
          <p:spPr bwMode="auto">
            <a:xfrm>
              <a:off x="4891405" y="2910522"/>
              <a:ext cx="852805" cy="127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7" name="Picture 6"/>
            <p:cNvPicPr>
              <a:picLocks noChangeAspect="1" noChangeArrowheads="1"/>
            </p:cNvPicPr>
            <p:nvPr/>
          </p:nvPicPr>
          <p:blipFill>
            <a:blip r:embed="rId4">
              <a:extLst>
                <a:ext uri="{28A0092B-C50C-407E-A947-70E740481C1C}">
                  <a14:useLocalDpi xmlns:a14="http://schemas.microsoft.com/office/drawing/2010/main" val="0"/>
                </a:ext>
              </a:extLst>
            </a:blip>
            <a:srcRect l="17984" t="5052" r="16138" b="6029"/>
            <a:stretch>
              <a:fillRect/>
            </a:stretch>
          </p:blipFill>
          <p:spPr bwMode="auto">
            <a:xfrm>
              <a:off x="5851525" y="2910522"/>
              <a:ext cx="1200150" cy="1278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1204" name="TextBox 8"/>
          <p:cNvSpPr txBox="1">
            <a:spLocks noChangeArrowheads="1"/>
          </p:cNvSpPr>
          <p:nvPr/>
        </p:nvSpPr>
        <p:spPr bwMode="auto">
          <a:xfrm>
            <a:off x="4024313" y="6096000"/>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Longer L</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altLang="en-US" smtClean="0"/>
              <a:t>Light trapping: Hybridization</a:t>
            </a:r>
          </a:p>
        </p:txBody>
      </p:sp>
      <p:grpSp>
        <p:nvGrpSpPr>
          <p:cNvPr id="52227" name="Group 2"/>
          <p:cNvGrpSpPr>
            <a:grpSpLocks/>
          </p:cNvGrpSpPr>
          <p:nvPr/>
        </p:nvGrpSpPr>
        <p:grpSpPr bwMode="auto">
          <a:xfrm>
            <a:off x="1730375" y="2057400"/>
            <a:ext cx="5683250" cy="3190875"/>
            <a:chOff x="-271736" y="14837"/>
            <a:chExt cx="5684217" cy="4970448"/>
          </a:xfrm>
        </p:grpSpPr>
        <p:cxnSp>
          <p:nvCxnSpPr>
            <p:cNvPr id="4" name="Straight Connector 3"/>
            <p:cNvCxnSpPr/>
            <p:nvPr/>
          </p:nvCxnSpPr>
          <p:spPr>
            <a:xfrm>
              <a:off x="407830" y="185465"/>
              <a:ext cx="0" cy="3884862"/>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07830" y="4070327"/>
              <a:ext cx="4113913"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407830" y="1555429"/>
              <a:ext cx="4037700" cy="2514898"/>
            </a:xfrm>
            <a:prstGeom prst="line">
              <a:avLst/>
            </a:prstGeom>
            <a:ln w="28575">
              <a:solidFill>
                <a:srgbClr val="FFFF00"/>
              </a:solidFill>
              <a:prstDash val="dash"/>
            </a:ln>
          </p:spPr>
          <p:style>
            <a:lnRef idx="1">
              <a:schemeClr val="accent2"/>
            </a:lnRef>
            <a:fillRef idx="0">
              <a:schemeClr val="accent2"/>
            </a:fillRef>
            <a:effectRef idx="0">
              <a:schemeClr val="accent2"/>
            </a:effectRef>
            <a:fontRef idx="minor">
              <a:schemeClr val="tx1"/>
            </a:fontRef>
          </p:style>
        </p:cxnSp>
        <p:sp>
          <p:nvSpPr>
            <p:cNvPr id="52232" name="TextBox 11"/>
            <p:cNvSpPr txBox="1">
              <a:spLocks noChangeArrowheads="1"/>
            </p:cNvSpPr>
            <p:nvPr/>
          </p:nvSpPr>
          <p:spPr bwMode="auto">
            <a:xfrm>
              <a:off x="3226903" y="43921"/>
              <a:ext cx="1010887" cy="48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latin typeface="Calibri" panose="020F0502020204030204" pitchFamily="34" charset="0"/>
                  <a:cs typeface="Times New Roman" panose="02020603050405020304" pitchFamily="18" charset="0"/>
                </a:rPr>
                <a:t>ZnO</a:t>
              </a:r>
              <a:endParaRPr lang="en-US" altLang="en-US" sz="1200">
                <a:latin typeface="Times New Roman" panose="02020603050405020304" pitchFamily="18" charset="0"/>
                <a:cs typeface="Times New Roman" panose="02020603050405020304" pitchFamily="18" charset="0"/>
              </a:endParaRPr>
            </a:p>
          </p:txBody>
        </p:sp>
        <p:sp>
          <p:nvSpPr>
            <p:cNvPr id="52233" name="TextBox 12"/>
            <p:cNvSpPr txBox="1">
              <a:spLocks noChangeArrowheads="1"/>
            </p:cNvSpPr>
            <p:nvPr/>
          </p:nvSpPr>
          <p:spPr bwMode="auto">
            <a:xfrm>
              <a:off x="4446105" y="1186687"/>
              <a:ext cx="966376" cy="48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solidFill>
                    <a:srgbClr val="000000"/>
                  </a:solidFill>
                  <a:latin typeface="Calibri" panose="020F0502020204030204" pitchFamily="34" charset="0"/>
                  <a:cs typeface="Times New Roman" panose="02020603050405020304" pitchFamily="18" charset="0"/>
                </a:rPr>
                <a:t>ncSi</a:t>
              </a:r>
              <a:endParaRPr lang="en-US" altLang="en-US" sz="1200">
                <a:latin typeface="Times New Roman" panose="02020603050405020304" pitchFamily="18" charset="0"/>
                <a:cs typeface="Times New Roman" panose="02020603050405020304" pitchFamily="18" charset="0"/>
              </a:endParaRPr>
            </a:p>
          </p:txBody>
        </p:sp>
        <p:sp>
          <p:nvSpPr>
            <p:cNvPr id="52234" name="TextBox 13"/>
            <p:cNvSpPr txBox="1">
              <a:spLocks noChangeArrowheads="1"/>
            </p:cNvSpPr>
            <p:nvPr/>
          </p:nvSpPr>
          <p:spPr bwMode="auto">
            <a:xfrm>
              <a:off x="-271736" y="14837"/>
              <a:ext cx="519017" cy="5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n-US">
                  <a:solidFill>
                    <a:srgbClr val="000000"/>
                  </a:solidFill>
                  <a:latin typeface="Calibri" panose="020F0502020204030204" pitchFamily="34" charset="0"/>
                  <a:cs typeface="Times New Roman" panose="02020603050405020304" pitchFamily="18" charset="0"/>
                </a:rPr>
                <a:t>ω</a:t>
              </a:r>
              <a:endParaRPr lang="en-US" altLang="en-US" sz="1200">
                <a:latin typeface="Times New Roman" panose="02020603050405020304" pitchFamily="18" charset="0"/>
                <a:cs typeface="Times New Roman" panose="02020603050405020304" pitchFamily="18" charset="0"/>
              </a:endParaRPr>
            </a:p>
          </p:txBody>
        </p:sp>
        <p:sp>
          <p:nvSpPr>
            <p:cNvPr id="52235" name="TextBox 14"/>
            <p:cNvSpPr txBox="1">
              <a:spLocks noChangeArrowheads="1"/>
            </p:cNvSpPr>
            <p:nvPr/>
          </p:nvSpPr>
          <p:spPr bwMode="auto">
            <a:xfrm>
              <a:off x="4369905" y="4071185"/>
              <a:ext cx="380814" cy="576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Calibri" panose="020F0502020204030204" pitchFamily="34" charset="0"/>
                  <a:cs typeface="Times New Roman" panose="02020603050405020304" pitchFamily="18" charset="0"/>
                </a:rPr>
                <a:t>k</a:t>
              </a:r>
              <a:endParaRPr lang="en-US" altLang="en-US" sz="1200">
                <a:latin typeface="Times New Roman" panose="02020603050405020304" pitchFamily="18" charset="0"/>
                <a:cs typeface="Times New Roman" panose="02020603050405020304" pitchFamily="18" charset="0"/>
              </a:endParaRPr>
            </a:p>
          </p:txBody>
        </p:sp>
        <p:sp>
          <p:nvSpPr>
            <p:cNvPr id="11" name="Arc 10"/>
            <p:cNvSpPr/>
            <p:nvPr/>
          </p:nvSpPr>
          <p:spPr>
            <a:xfrm rot="16749215">
              <a:off x="1166009" y="2801383"/>
              <a:ext cx="989144" cy="1143194"/>
            </a:xfrm>
            <a:prstGeom prst="arc">
              <a:avLst>
                <a:gd name="adj1" fmla="val 17555568"/>
                <a:gd name="adj2" fmla="val 198338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2" name="Straight Connector 11"/>
            <p:cNvCxnSpPr/>
            <p:nvPr/>
          </p:nvCxnSpPr>
          <p:spPr>
            <a:xfrm flipV="1">
              <a:off x="1482750" y="2603922"/>
              <a:ext cx="1211468" cy="26954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16749215">
              <a:off x="1461334" y="2420563"/>
              <a:ext cx="989144" cy="1143194"/>
            </a:xfrm>
            <a:prstGeom prst="arc">
              <a:avLst>
                <a:gd name="adj1" fmla="val 17632282"/>
                <a:gd name="adj2" fmla="val 198338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4" name="Straight Connector 13"/>
            <p:cNvCxnSpPr/>
            <p:nvPr/>
          </p:nvCxnSpPr>
          <p:spPr>
            <a:xfrm flipV="1">
              <a:off x="1779663" y="2136551"/>
              <a:ext cx="1675098" cy="34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6749215">
              <a:off x="1966245" y="1767728"/>
              <a:ext cx="989144" cy="1143194"/>
            </a:xfrm>
            <a:prstGeom prst="arc">
              <a:avLst>
                <a:gd name="adj1" fmla="val 17555568"/>
                <a:gd name="adj2" fmla="val 205387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6" name="Straight Connector 15"/>
            <p:cNvCxnSpPr/>
            <p:nvPr/>
          </p:nvCxnSpPr>
          <p:spPr>
            <a:xfrm flipV="1">
              <a:off x="2386191" y="1575212"/>
              <a:ext cx="1983125" cy="2547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rot="16749215">
              <a:off x="2450866" y="1093875"/>
              <a:ext cx="991616" cy="1143194"/>
            </a:xfrm>
            <a:prstGeom prst="arc">
              <a:avLst>
                <a:gd name="adj1" fmla="val 17555568"/>
                <a:gd name="adj2" fmla="val 198338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18" name="Straight Connector 17"/>
            <p:cNvCxnSpPr/>
            <p:nvPr/>
          </p:nvCxnSpPr>
          <p:spPr>
            <a:xfrm flipV="1">
              <a:off x="2770432" y="769060"/>
              <a:ext cx="1789417" cy="3931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rot="16749215">
              <a:off x="859920" y="3171077"/>
              <a:ext cx="991616" cy="1143194"/>
            </a:xfrm>
            <a:prstGeom prst="arc">
              <a:avLst>
                <a:gd name="adj1" fmla="val 17555568"/>
                <a:gd name="adj2" fmla="val 1928110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en-US"/>
            </a:p>
          </p:txBody>
        </p:sp>
        <p:cxnSp>
          <p:nvCxnSpPr>
            <p:cNvPr id="20" name="Straight Connector 19"/>
            <p:cNvCxnSpPr/>
            <p:nvPr/>
          </p:nvCxnSpPr>
          <p:spPr>
            <a:xfrm flipV="1">
              <a:off x="1098510" y="3088602"/>
              <a:ext cx="843105" cy="1607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07830" y="412968"/>
              <a:ext cx="2818292" cy="3657359"/>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226122" y="489626"/>
              <a:ext cx="0" cy="358070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3180076" y="1038601"/>
              <a:ext cx="76213" cy="98914"/>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4" name="Oval 23"/>
            <p:cNvSpPr/>
            <p:nvPr/>
          </p:nvSpPr>
          <p:spPr>
            <a:xfrm>
              <a:off x="3180076" y="1696382"/>
              <a:ext cx="76213" cy="101388"/>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5" name="Oval 24"/>
            <p:cNvSpPr/>
            <p:nvPr/>
          </p:nvSpPr>
          <p:spPr>
            <a:xfrm>
              <a:off x="3180076" y="2166225"/>
              <a:ext cx="76213" cy="101388"/>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 name="TextBox 43"/>
            <p:cNvSpPr txBox="1">
              <a:spLocks noRot="1" noChangeAspect="1" noMove="1" noResize="1" noEditPoints="1" noAdjustHandles="1" noChangeArrowheads="1" noChangeShapeType="1" noTextEdit="1"/>
            </p:cNvSpPr>
            <p:nvPr/>
          </p:nvSpPr>
          <p:spPr>
            <a:xfrm>
              <a:off x="3055833" y="4146211"/>
              <a:ext cx="612269" cy="824237"/>
            </a:xfrm>
            <a:prstGeom prst="rect">
              <a:avLst/>
            </a:prstGeom>
            <a:blipFill rotWithShape="0">
              <a:blip r:embed="rId2"/>
              <a:stretch>
                <a:fillRect/>
              </a:stretch>
            </a:blipFill>
          </p:spPr>
          <p:txBody>
            <a:bodyPr/>
            <a:lstStyle/>
            <a:p>
              <a:r>
                <a:rPr lang="en-US">
                  <a:noFill/>
                </a:rPr>
                <a:t> </a:t>
              </a:r>
            </a:p>
          </p:txBody>
        </p:sp>
        <p:cxnSp>
          <p:nvCxnSpPr>
            <p:cNvPr id="27" name="Straight Connector 26"/>
            <p:cNvCxnSpPr/>
            <p:nvPr/>
          </p:nvCxnSpPr>
          <p:spPr>
            <a:xfrm>
              <a:off x="1955906" y="548975"/>
              <a:ext cx="0" cy="3580701"/>
            </a:xfrm>
            <a:prstGeom prst="line">
              <a:avLst/>
            </a:prstGeom>
            <a:ln w="190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471931" y="548975"/>
              <a:ext cx="0" cy="3580701"/>
            </a:xfrm>
            <a:prstGeom prst="line">
              <a:avLst/>
            </a:prstGeom>
            <a:ln w="19050">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TextBox 46"/>
            <p:cNvSpPr txBox="1">
              <a:spLocks noRot="1" noChangeAspect="1" noMove="1" noResize="1" noEditPoints="1" noAdjustHandles="1" noChangeArrowheads="1" noChangeShapeType="1" noTextEdit="1"/>
            </p:cNvSpPr>
            <p:nvPr/>
          </p:nvSpPr>
          <p:spPr>
            <a:xfrm>
              <a:off x="1751013" y="4131432"/>
              <a:ext cx="551932" cy="824178"/>
            </a:xfrm>
            <a:prstGeom prst="rect">
              <a:avLst/>
            </a:prstGeom>
            <a:blipFill rotWithShape="0">
              <a:blip r:embed="rId3"/>
              <a:stretch>
                <a:fillRect/>
              </a:stretch>
            </a:blipFill>
          </p:spPr>
          <p:txBody>
            <a:bodyPr/>
            <a:lstStyle/>
            <a:p>
              <a:r>
                <a:rPr lang="en-US">
                  <a:noFill/>
                </a:rPr>
                <a:t> </a:t>
              </a:r>
            </a:p>
          </p:txBody>
        </p:sp>
        <p:sp>
          <p:nvSpPr>
            <p:cNvPr id="30" name="TextBox 47"/>
            <p:cNvSpPr txBox="1">
              <a:spLocks noRot="1" noChangeAspect="1" noMove="1" noResize="1" noEditPoints="1" noAdjustHandles="1" noChangeArrowheads="1" noChangeShapeType="1" noTextEdit="1"/>
            </p:cNvSpPr>
            <p:nvPr/>
          </p:nvSpPr>
          <p:spPr>
            <a:xfrm>
              <a:off x="2221619" y="4145245"/>
              <a:ext cx="615236" cy="840040"/>
            </a:xfrm>
            <a:prstGeom prst="rect">
              <a:avLst/>
            </a:prstGeom>
            <a:blipFill rotWithShape="0">
              <a:blip r:embed="rId4"/>
              <a:stretch>
                <a:fillRect/>
              </a:stretch>
            </a:blipFill>
          </p:spPr>
          <p:txBody>
            <a:bodyPr/>
            <a:lstStyle/>
            <a:p>
              <a:r>
                <a:rPr lang="en-US">
                  <a:noFill/>
                </a:rPr>
                <a:t> </a:t>
              </a:r>
            </a:p>
          </p:txBody>
        </p:sp>
        <p:sp>
          <p:nvSpPr>
            <p:cNvPr id="31" name="Oval 30"/>
            <p:cNvSpPr/>
            <p:nvPr/>
          </p:nvSpPr>
          <p:spPr>
            <a:xfrm>
              <a:off x="2427473" y="1797770"/>
              <a:ext cx="76213" cy="98914"/>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2" name="Oval 31"/>
            <p:cNvSpPr/>
            <p:nvPr/>
          </p:nvSpPr>
          <p:spPr>
            <a:xfrm>
              <a:off x="2433824" y="2302233"/>
              <a:ext cx="76213" cy="101386"/>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3" name="Oval 32"/>
            <p:cNvSpPr/>
            <p:nvPr/>
          </p:nvSpPr>
          <p:spPr>
            <a:xfrm>
              <a:off x="2422710" y="2613813"/>
              <a:ext cx="76213" cy="101386"/>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4" name="Oval 33"/>
            <p:cNvSpPr/>
            <p:nvPr/>
          </p:nvSpPr>
          <p:spPr>
            <a:xfrm>
              <a:off x="1922562" y="2411039"/>
              <a:ext cx="76213" cy="101386"/>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5" name="Oval 34"/>
            <p:cNvSpPr/>
            <p:nvPr/>
          </p:nvSpPr>
          <p:spPr>
            <a:xfrm>
              <a:off x="1922562" y="2742402"/>
              <a:ext cx="76213" cy="101386"/>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6" name="Left Arrow 35"/>
            <p:cNvSpPr/>
            <p:nvPr/>
          </p:nvSpPr>
          <p:spPr>
            <a:xfrm>
              <a:off x="2598952" y="3140532"/>
              <a:ext cx="457278" cy="14837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52228" name="TextBox 37"/>
          <p:cNvSpPr txBox="1">
            <a:spLocks noChangeArrowheads="1"/>
          </p:cNvSpPr>
          <p:nvPr/>
        </p:nvSpPr>
        <p:spPr bwMode="auto">
          <a:xfrm>
            <a:off x="3208338" y="5775325"/>
            <a:ext cx="2506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The effect of L spacing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smtClean="0"/>
              <a:t>Light trapping: Hybridization</a:t>
            </a:r>
          </a:p>
        </p:txBody>
      </p:sp>
      <p:grpSp>
        <p:nvGrpSpPr>
          <p:cNvPr id="53251" name="Group 7"/>
          <p:cNvGrpSpPr>
            <a:grpSpLocks noChangeAspect="1"/>
          </p:cNvGrpSpPr>
          <p:nvPr/>
        </p:nvGrpSpPr>
        <p:grpSpPr bwMode="auto">
          <a:xfrm>
            <a:off x="633413" y="1595438"/>
            <a:ext cx="7813675" cy="4206875"/>
            <a:chOff x="1828800" y="1952307"/>
            <a:chExt cx="5486400" cy="2953385"/>
          </a:xfrm>
        </p:grpSpPr>
        <p:pic>
          <p:nvPicPr>
            <p:cNvPr id="53253" name="Picture 4" descr="H:\Shanhui\fig4.png"/>
            <p:cNvPicPr>
              <a:picLocks noChangeAspect="1" noChangeArrowheads="1"/>
            </p:cNvPicPr>
            <p:nvPr/>
          </p:nvPicPr>
          <p:blipFill>
            <a:blip r:embed="rId2">
              <a:extLst>
                <a:ext uri="{28A0092B-C50C-407E-A947-70E740481C1C}">
                  <a14:useLocalDpi xmlns:a14="http://schemas.microsoft.com/office/drawing/2010/main" val="0"/>
                </a:ext>
              </a:extLst>
            </a:blip>
            <a:srcRect l="6595" r="7339"/>
            <a:stretch>
              <a:fillRect/>
            </a:stretch>
          </p:blipFill>
          <p:spPr bwMode="auto">
            <a:xfrm>
              <a:off x="1828800" y="1952307"/>
              <a:ext cx="5486400" cy="295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5"/>
            <p:cNvPicPr>
              <a:picLocks noChangeAspect="1" noChangeArrowheads="1"/>
            </p:cNvPicPr>
            <p:nvPr/>
          </p:nvPicPr>
          <p:blipFill>
            <a:blip r:embed="rId3">
              <a:extLst>
                <a:ext uri="{28A0092B-C50C-407E-A947-70E740481C1C}">
                  <a14:useLocalDpi xmlns:a14="http://schemas.microsoft.com/office/drawing/2010/main" val="0"/>
                </a:ext>
              </a:extLst>
            </a:blip>
            <a:srcRect l="32747" r="38747" b="3812"/>
            <a:stretch>
              <a:fillRect/>
            </a:stretch>
          </p:blipFill>
          <p:spPr bwMode="auto">
            <a:xfrm>
              <a:off x="5860415" y="3015297"/>
              <a:ext cx="67627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3974537" y="2789285"/>
              <a:ext cx="257489" cy="22624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grpSp>
      <p:sp>
        <p:nvSpPr>
          <p:cNvPr id="53252" name="TextBox 8"/>
          <p:cNvSpPr txBox="1">
            <a:spLocks noChangeArrowheads="1"/>
          </p:cNvSpPr>
          <p:nvPr/>
        </p:nvSpPr>
        <p:spPr bwMode="auto">
          <a:xfrm>
            <a:off x="4024313" y="6096000"/>
            <a:ext cx="1133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Shorter L</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altLang="en-US" smtClean="0"/>
              <a:t>Light trapping: Hybridization</a:t>
            </a:r>
          </a:p>
        </p:txBody>
      </p:sp>
      <p:grpSp>
        <p:nvGrpSpPr>
          <p:cNvPr id="54275" name="Group 5"/>
          <p:cNvGrpSpPr>
            <a:grpSpLocks noChangeAspect="1"/>
          </p:cNvGrpSpPr>
          <p:nvPr/>
        </p:nvGrpSpPr>
        <p:grpSpPr bwMode="auto">
          <a:xfrm>
            <a:off x="712788" y="1600200"/>
            <a:ext cx="7821612" cy="4206875"/>
            <a:chOff x="1828800" y="1953895"/>
            <a:chExt cx="5486400" cy="2950210"/>
          </a:xfrm>
        </p:grpSpPr>
        <p:pic>
          <p:nvPicPr>
            <p:cNvPr id="54277" name="Picture 2" descr="H:\Shanhui\fig5.png"/>
            <p:cNvPicPr>
              <a:picLocks/>
            </p:cNvPicPr>
            <p:nvPr/>
          </p:nvPicPr>
          <p:blipFill>
            <a:blip r:embed="rId2">
              <a:extLst>
                <a:ext uri="{28A0092B-C50C-407E-A947-70E740481C1C}">
                  <a14:useLocalDpi xmlns:a14="http://schemas.microsoft.com/office/drawing/2010/main" val="0"/>
                </a:ext>
              </a:extLst>
            </a:blip>
            <a:srcRect l="7446" r="6383"/>
            <a:stretch>
              <a:fillRect/>
            </a:stretch>
          </p:blipFill>
          <p:spPr bwMode="auto">
            <a:xfrm>
              <a:off x="1828800" y="1953895"/>
              <a:ext cx="5486400" cy="295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3"/>
            <p:cNvPicPr>
              <a:picLocks noChangeAspect="1" noChangeArrowheads="1"/>
            </p:cNvPicPr>
            <p:nvPr/>
          </p:nvPicPr>
          <p:blipFill>
            <a:blip r:embed="rId3">
              <a:extLst>
                <a:ext uri="{28A0092B-C50C-407E-A947-70E740481C1C}">
                  <a14:useLocalDpi xmlns:a14="http://schemas.microsoft.com/office/drawing/2010/main" val="0"/>
                </a:ext>
              </a:extLst>
            </a:blip>
            <a:srcRect l="24016" t="5484" r="27078" b="6963"/>
            <a:stretch>
              <a:fillRect/>
            </a:stretch>
          </p:blipFill>
          <p:spPr bwMode="auto">
            <a:xfrm>
              <a:off x="5076825" y="2973070"/>
              <a:ext cx="789305" cy="118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9" name="Picture 4"/>
            <p:cNvPicPr>
              <a:picLocks noChangeAspect="1" noChangeArrowheads="1"/>
            </p:cNvPicPr>
            <p:nvPr/>
          </p:nvPicPr>
          <p:blipFill>
            <a:blip r:embed="rId4">
              <a:extLst>
                <a:ext uri="{28A0092B-C50C-407E-A947-70E740481C1C}">
                  <a14:useLocalDpi xmlns:a14="http://schemas.microsoft.com/office/drawing/2010/main" val="0"/>
                </a:ext>
              </a:extLst>
            </a:blip>
            <a:srcRect l="15958" t="1549" r="19661" b="6412"/>
            <a:stretch>
              <a:fillRect/>
            </a:stretch>
          </p:blipFill>
          <p:spPr bwMode="auto">
            <a:xfrm>
              <a:off x="5995035" y="2954020"/>
              <a:ext cx="793750" cy="865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4276" name="TextBox 6"/>
          <p:cNvSpPr txBox="1">
            <a:spLocks noChangeArrowheads="1"/>
          </p:cNvSpPr>
          <p:nvPr/>
        </p:nvSpPr>
        <p:spPr bwMode="auto">
          <a:xfrm>
            <a:off x="3444875" y="6097588"/>
            <a:ext cx="235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Waveguide thickness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smtClean="0"/>
              <a:t>Light trapping: Hybridization</a:t>
            </a:r>
          </a:p>
        </p:txBody>
      </p:sp>
      <p:grpSp>
        <p:nvGrpSpPr>
          <p:cNvPr id="55299" name="Group 3"/>
          <p:cNvGrpSpPr>
            <a:grpSpLocks/>
          </p:cNvGrpSpPr>
          <p:nvPr/>
        </p:nvGrpSpPr>
        <p:grpSpPr bwMode="auto">
          <a:xfrm>
            <a:off x="2752725" y="2178050"/>
            <a:ext cx="3638550" cy="2681288"/>
            <a:chOff x="0" y="489727"/>
            <a:chExt cx="5814360" cy="5349380"/>
          </a:xfrm>
        </p:grpSpPr>
        <p:cxnSp>
          <p:nvCxnSpPr>
            <p:cNvPr id="6" name="Straight Connector 5"/>
            <p:cNvCxnSpPr/>
            <p:nvPr/>
          </p:nvCxnSpPr>
          <p:spPr>
            <a:xfrm>
              <a:off x="598686" y="673424"/>
              <a:ext cx="0" cy="3886140"/>
            </a:xfrm>
            <a:prstGeom prst="line">
              <a:avLst/>
            </a:prstGeom>
            <a:ln w="28575">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598686" y="4559563"/>
              <a:ext cx="4114700" cy="0"/>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98686" y="2044817"/>
              <a:ext cx="4038596" cy="2514747"/>
            </a:xfrm>
            <a:prstGeom prst="line">
              <a:avLst/>
            </a:prstGeom>
            <a:ln w="190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55304" name="TextBox 8"/>
            <p:cNvSpPr txBox="1">
              <a:spLocks noChangeArrowheads="1"/>
            </p:cNvSpPr>
            <p:nvPr/>
          </p:nvSpPr>
          <p:spPr bwMode="auto">
            <a:xfrm>
              <a:off x="3418910" y="533661"/>
              <a:ext cx="1218873" cy="7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Calibri" panose="020F0502020204030204" pitchFamily="34" charset="0"/>
                  <a:cs typeface="Times New Roman" panose="02020603050405020304" pitchFamily="18" charset="0"/>
                </a:rPr>
                <a:t>ZnO</a:t>
              </a:r>
              <a:endParaRPr lang="en-US" altLang="en-US" sz="1200">
                <a:latin typeface="Times New Roman" panose="02020603050405020304" pitchFamily="18" charset="0"/>
                <a:cs typeface="Times New Roman" panose="02020603050405020304" pitchFamily="18" charset="0"/>
              </a:endParaRPr>
            </a:p>
          </p:txBody>
        </p:sp>
        <p:sp>
          <p:nvSpPr>
            <p:cNvPr id="55305" name="TextBox 9"/>
            <p:cNvSpPr txBox="1">
              <a:spLocks noChangeArrowheads="1"/>
            </p:cNvSpPr>
            <p:nvPr/>
          </p:nvSpPr>
          <p:spPr bwMode="auto">
            <a:xfrm>
              <a:off x="4638112" y="1676662"/>
              <a:ext cx="1176248" cy="7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solidFill>
                    <a:srgbClr val="000000"/>
                  </a:solidFill>
                  <a:latin typeface="Calibri" panose="020F0502020204030204" pitchFamily="34" charset="0"/>
                  <a:cs typeface="Times New Roman" panose="02020603050405020304" pitchFamily="18" charset="0"/>
                </a:rPr>
                <a:t>nc-Si</a:t>
              </a:r>
              <a:endParaRPr lang="en-US" altLang="en-US" sz="1200">
                <a:latin typeface="Times New Roman" panose="02020603050405020304" pitchFamily="18" charset="0"/>
                <a:cs typeface="Times New Roman" panose="02020603050405020304" pitchFamily="18" charset="0"/>
              </a:endParaRPr>
            </a:p>
          </p:txBody>
        </p:sp>
        <p:sp>
          <p:nvSpPr>
            <p:cNvPr id="55306" name="TextBox 10"/>
            <p:cNvSpPr txBox="1">
              <a:spLocks noChangeArrowheads="1"/>
            </p:cNvSpPr>
            <p:nvPr/>
          </p:nvSpPr>
          <p:spPr bwMode="auto">
            <a:xfrm>
              <a:off x="0" y="489727"/>
              <a:ext cx="487143" cy="9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l-GR" altLang="en-US">
                  <a:solidFill>
                    <a:srgbClr val="000000"/>
                  </a:solidFill>
                  <a:latin typeface="Calibri" panose="020F0502020204030204" pitchFamily="34" charset="0"/>
                  <a:cs typeface="Times New Roman" panose="02020603050405020304" pitchFamily="18" charset="0"/>
                </a:rPr>
                <a:t>ω</a:t>
              </a:r>
              <a:endParaRPr lang="en-US" altLang="en-US" sz="1200">
                <a:latin typeface="Times New Roman" panose="02020603050405020304" pitchFamily="18" charset="0"/>
                <a:cs typeface="Times New Roman" panose="02020603050405020304" pitchFamily="18" charset="0"/>
              </a:endParaRPr>
            </a:p>
          </p:txBody>
        </p:sp>
        <p:sp>
          <p:nvSpPr>
            <p:cNvPr id="55307" name="TextBox 11"/>
            <p:cNvSpPr txBox="1">
              <a:spLocks noChangeArrowheads="1"/>
            </p:cNvSpPr>
            <p:nvPr/>
          </p:nvSpPr>
          <p:spPr bwMode="auto">
            <a:xfrm>
              <a:off x="4561911" y="4561457"/>
              <a:ext cx="380581" cy="957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000000"/>
                  </a:solidFill>
                  <a:latin typeface="Calibri" panose="020F0502020204030204" pitchFamily="34" charset="0"/>
                  <a:cs typeface="Times New Roman" panose="02020603050405020304" pitchFamily="18" charset="0"/>
                </a:rPr>
                <a:t>k</a:t>
              </a:r>
              <a:endParaRPr lang="en-US" altLang="en-US" sz="1200">
                <a:latin typeface="Times New Roman" panose="02020603050405020304" pitchFamily="18" charset="0"/>
                <a:cs typeface="Times New Roman" panose="02020603050405020304" pitchFamily="18" charset="0"/>
              </a:endParaRPr>
            </a:p>
          </p:txBody>
        </p:sp>
        <p:sp>
          <p:nvSpPr>
            <p:cNvPr id="13" name="Arc 12"/>
            <p:cNvSpPr/>
            <p:nvPr/>
          </p:nvSpPr>
          <p:spPr>
            <a:xfrm rot="16749215">
              <a:off x="1653010" y="2910353"/>
              <a:ext cx="991331" cy="1141563"/>
            </a:xfrm>
            <a:prstGeom prst="arc">
              <a:avLst>
                <a:gd name="adj1" fmla="val 17632282"/>
                <a:gd name="adj2" fmla="val 198338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cxnSp>
          <p:nvCxnSpPr>
            <p:cNvPr id="14" name="Straight Connector 13"/>
            <p:cNvCxnSpPr/>
            <p:nvPr/>
          </p:nvCxnSpPr>
          <p:spPr>
            <a:xfrm flipV="1">
              <a:off x="2001541" y="2656083"/>
              <a:ext cx="1666681" cy="3293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6749215">
              <a:off x="2697223" y="1572216"/>
              <a:ext cx="988162" cy="1141563"/>
            </a:xfrm>
            <a:prstGeom prst="arc">
              <a:avLst>
                <a:gd name="adj1" fmla="val 17555568"/>
                <a:gd name="adj2" fmla="val 19833895"/>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cxnSp>
          <p:nvCxnSpPr>
            <p:cNvPr id="16" name="Straight Connector 15"/>
            <p:cNvCxnSpPr/>
            <p:nvPr/>
          </p:nvCxnSpPr>
          <p:spPr>
            <a:xfrm flipV="1">
              <a:off x="3044168" y="1284692"/>
              <a:ext cx="1707271" cy="36105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rot="16749215">
              <a:off x="1051788" y="3660978"/>
              <a:ext cx="991329" cy="1141563"/>
            </a:xfrm>
            <a:prstGeom prst="arc">
              <a:avLst>
                <a:gd name="adj1" fmla="val 17555568"/>
                <a:gd name="adj2" fmla="val 19281106"/>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cxnSp>
          <p:nvCxnSpPr>
            <p:cNvPr id="18" name="Straight Connector 17"/>
            <p:cNvCxnSpPr/>
            <p:nvPr/>
          </p:nvCxnSpPr>
          <p:spPr>
            <a:xfrm flipV="1">
              <a:off x="1329286" y="3631577"/>
              <a:ext cx="717917" cy="1171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98686" y="901461"/>
              <a:ext cx="2820929" cy="3658102"/>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419615" y="980642"/>
              <a:ext cx="0" cy="3578921"/>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3371416" y="1528564"/>
              <a:ext cx="76104" cy="98184"/>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sp>
          <p:nvSpPr>
            <p:cNvPr id="22" name="Oval 21"/>
            <p:cNvSpPr/>
            <p:nvPr/>
          </p:nvSpPr>
          <p:spPr>
            <a:xfrm>
              <a:off x="3371416" y="2656083"/>
              <a:ext cx="76104" cy="101350"/>
            </a:xfrm>
            <a:prstGeom prst="ellipse">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457200">
                <a:lnSpc>
                  <a:spcPct val="200000"/>
                </a:lnSpc>
                <a:spcBef>
                  <a:spcPts val="0"/>
                </a:spcBef>
                <a:spcAft>
                  <a:spcPts val="0"/>
                </a:spcAft>
                <a:tabLst>
                  <a:tab pos="457200" algn="l"/>
                </a:tabLst>
                <a:defRPr/>
              </a:pPr>
              <a:r>
                <a:rPr lang="en-US" sz="1200">
                  <a:latin typeface="Times New Roman" panose="02020603050405020304" pitchFamily="18" charset="0"/>
                  <a:ea typeface="Times New Roman" panose="02020603050405020304" pitchFamily="18" charset="0"/>
                </a:rPr>
                <a:t> </a:t>
              </a:r>
            </a:p>
          </p:txBody>
        </p:sp>
        <p:sp>
          <p:nvSpPr>
            <p:cNvPr id="23" name="TextBox 27"/>
            <p:cNvSpPr txBox="1">
              <a:spLocks noRot="1" noChangeAspect="1" noMove="1" noResize="1" noEditPoints="1" noAdjustHandles="1" noChangeArrowheads="1" noChangeShapeType="1" noTextEdit="1"/>
            </p:cNvSpPr>
            <p:nvPr/>
          </p:nvSpPr>
          <p:spPr>
            <a:xfrm>
              <a:off x="3247839" y="4636792"/>
              <a:ext cx="525253" cy="1202315"/>
            </a:xfrm>
            <a:prstGeom prst="rect">
              <a:avLst/>
            </a:prstGeom>
            <a:blipFill rotWithShape="0">
              <a:blip r:embed="rId2"/>
              <a:stretch>
                <a:fillRect/>
              </a:stretch>
            </a:blipFill>
          </p:spPr>
          <p:txBody>
            <a:bodyPr/>
            <a:lstStyle/>
            <a:p>
              <a:r>
                <a:rPr lang="en-US">
                  <a:noFill/>
                </a:rPr>
                <a:t> </a:t>
              </a:r>
            </a:p>
          </p:txBody>
        </p:sp>
      </p:grpSp>
      <p:sp>
        <p:nvSpPr>
          <p:cNvPr id="55300" name="TextBox 23"/>
          <p:cNvSpPr txBox="1">
            <a:spLocks noChangeArrowheads="1"/>
          </p:cNvSpPr>
          <p:nvPr/>
        </p:nvSpPr>
        <p:spPr bwMode="auto">
          <a:xfrm>
            <a:off x="2744788" y="5749925"/>
            <a:ext cx="3654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The effect of waveguide thickness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Flat Solar Cells: Manifestations of Fabry Perot Resonances</a:t>
            </a:r>
          </a:p>
        </p:txBody>
      </p:sp>
      <p:pic>
        <p:nvPicPr>
          <p:cNvPr id="1024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63688"/>
            <a:ext cx="91440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267200" y="1563688"/>
            <a:ext cx="914400" cy="3413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a:off x="5181600" y="1676400"/>
            <a:ext cx="6096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46" name="TextBox 6"/>
          <p:cNvSpPr txBox="1">
            <a:spLocks noChangeArrowheads="1"/>
          </p:cNvSpPr>
          <p:nvPr/>
        </p:nvSpPr>
        <p:spPr bwMode="auto">
          <a:xfrm>
            <a:off x="5759450" y="1492250"/>
            <a:ext cx="4540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r/h</a:t>
            </a:r>
          </a:p>
        </p:txBody>
      </p:sp>
      <p:sp>
        <p:nvSpPr>
          <p:cNvPr id="8" name="TextBox 7"/>
          <p:cNvSpPr txBox="1">
            <a:spLocks noChangeArrowheads="1"/>
          </p:cNvSpPr>
          <p:nvPr/>
        </p:nvSpPr>
        <p:spPr bwMode="auto">
          <a:xfrm>
            <a:off x="2967038" y="2133600"/>
            <a:ext cx="4429125"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What can be the sources of these peaks?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Light trapping: Hybridization</a:t>
            </a:r>
          </a:p>
        </p:txBody>
      </p:sp>
      <p:pic>
        <p:nvPicPr>
          <p:cNvPr id="56323" name="Picture 2" descr="C:\Users\CNEU\Dropbox\PhD Thesis\Guide\Discussions\fig3_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3" y="1295400"/>
            <a:ext cx="5476875" cy="52720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Light trapping: Hybridization</a:t>
            </a:r>
          </a:p>
        </p:txBody>
      </p:sp>
      <p:pic>
        <p:nvPicPr>
          <p:cNvPr id="57347" name="Picture 3" descr="C:\Users\CNEU\Dropbox\PhD Thesis\Guide\Discussions\fig3_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6350" y="1752600"/>
            <a:ext cx="65913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Light trapping: Hybridization</a:t>
            </a:r>
          </a:p>
        </p:txBody>
      </p:sp>
      <p:pic>
        <p:nvPicPr>
          <p:cNvPr id="58371" name="Picture 3" descr="C:\Users\CNEU\Dropbox\PhD Thesis\Guide\Discussions\fig3_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5538" y="1295400"/>
            <a:ext cx="435292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r>
              <a:rPr lang="en-US" altLang="en-US" smtClean="0"/>
              <a:t>Light trapping: Plasmonics</a:t>
            </a:r>
          </a:p>
        </p:txBody>
      </p:sp>
      <p:pic>
        <p:nvPicPr>
          <p:cNvPr id="59395" name="Picture 3" descr="C:\Users\CNEU\Dropbox\PhD Thesis\Guide\Discussions\fig3_9_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28725" y="1736725"/>
            <a:ext cx="66865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5181600" y="2590800"/>
            <a:ext cx="685800" cy="7620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397" name="TextBox 5"/>
          <p:cNvSpPr txBox="1">
            <a:spLocks noChangeArrowheads="1"/>
          </p:cNvSpPr>
          <p:nvPr/>
        </p:nvSpPr>
        <p:spPr bwMode="auto">
          <a:xfrm>
            <a:off x="4267200" y="2787650"/>
            <a:ext cx="838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losses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smtClean="0"/>
              <a:t>Light trapping: Plasmonics</a:t>
            </a:r>
          </a:p>
        </p:txBody>
      </p:sp>
      <p:pic>
        <p:nvPicPr>
          <p:cNvPr id="60419" name="Picture 3" descr="C:\Users\CNEU\Dropbox\PhD Thesis\Guide\Discussions\fig3_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00200"/>
            <a:ext cx="8189913"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smtClean="0"/>
              <a:t>Examples: Mie Resonances</a:t>
            </a:r>
          </a:p>
        </p:txBody>
      </p:sp>
      <p:pic>
        <p:nvPicPr>
          <p:cNvPr id="61443" name="Picture 2" descr="Mie scattering on a Si waf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2388" y="1143000"/>
            <a:ext cx="39592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Box 3"/>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2: “Broadband omnidirectional antireflection coating based on subwavelength surface Mie resonators” P. Spinelli, M. A. Verschuuren, A. Polman, Nature Comm. 3, 692 (2012). </a:t>
            </a:r>
          </a:p>
        </p:txBody>
      </p:sp>
      <p:sp>
        <p:nvSpPr>
          <p:cNvPr id="61445" name="TextBox 4"/>
          <p:cNvSpPr txBox="1">
            <a:spLocks noChangeArrowheads="1"/>
          </p:cNvSpPr>
          <p:nvPr/>
        </p:nvSpPr>
        <p:spPr bwMode="auto">
          <a:xfrm>
            <a:off x="4191000" y="5562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2</a:t>
            </a:r>
          </a:p>
        </p:txBody>
      </p:sp>
      <p:sp>
        <p:nvSpPr>
          <p:cNvPr id="61446" name="TextBox 5"/>
          <p:cNvSpPr txBox="1">
            <a:spLocks noChangeArrowheads="1"/>
          </p:cNvSpPr>
          <p:nvPr/>
        </p:nvSpPr>
        <p:spPr bwMode="auto">
          <a:xfrm>
            <a:off x="6540500" y="1417638"/>
            <a:ext cx="2590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Introduction of a leaky channel into the substrate</a:t>
            </a:r>
          </a:p>
        </p:txBody>
      </p:sp>
      <p:sp>
        <p:nvSpPr>
          <p:cNvPr id="61447" name="TextBox 6"/>
          <p:cNvSpPr txBox="1">
            <a:spLocks noChangeArrowheads="1"/>
          </p:cNvSpPr>
          <p:nvPr/>
        </p:nvSpPr>
        <p:spPr bwMode="auto">
          <a:xfrm>
            <a:off x="5530850" y="5275263"/>
            <a:ext cx="979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cylinder</a:t>
            </a:r>
          </a:p>
        </p:txBody>
      </p:sp>
      <p:sp>
        <p:nvSpPr>
          <p:cNvPr id="61448" name="TextBox 8"/>
          <p:cNvSpPr txBox="1">
            <a:spLocks noChangeArrowheads="1"/>
          </p:cNvSpPr>
          <p:nvPr/>
        </p:nvSpPr>
        <p:spPr bwMode="auto">
          <a:xfrm>
            <a:off x="4152900" y="5273675"/>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sphere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r>
              <a:rPr lang="en-US" altLang="en-US" smtClean="0"/>
              <a:t>Examples: Mie Resonances</a:t>
            </a:r>
          </a:p>
        </p:txBody>
      </p:sp>
      <p:pic>
        <p:nvPicPr>
          <p:cNvPr id="62467" name="Picture 2" descr="Black silic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392238"/>
            <a:ext cx="47244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Box 4"/>
          <p:cNvSpPr txBox="1">
            <a:spLocks noChangeArrowheads="1"/>
          </p:cNvSpPr>
          <p:nvPr/>
        </p:nvSpPr>
        <p:spPr bwMode="auto">
          <a:xfrm>
            <a:off x="4191000" y="5562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3</a:t>
            </a:r>
          </a:p>
        </p:txBody>
      </p:sp>
      <p:sp>
        <p:nvSpPr>
          <p:cNvPr id="62469"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3: “Broadband omnidirectional antireflection coating based on subwavelength surface Mie resonators” P. Spinelli, M. A. Verschuuren, A. Polman, Nature Comm. 3, 692 (2012). </a:t>
            </a:r>
          </a:p>
        </p:txBody>
      </p:sp>
      <p:sp>
        <p:nvSpPr>
          <p:cNvPr id="62470" name="TextBox 3"/>
          <p:cNvSpPr txBox="1">
            <a:spLocks noChangeArrowheads="1"/>
          </p:cNvSpPr>
          <p:nvPr/>
        </p:nvSpPr>
        <p:spPr bwMode="auto">
          <a:xfrm>
            <a:off x="2971800" y="2133600"/>
            <a:ext cx="941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Bare Si</a:t>
            </a:r>
          </a:p>
        </p:txBody>
      </p:sp>
      <p:sp>
        <p:nvSpPr>
          <p:cNvPr id="62471" name="TextBox 7"/>
          <p:cNvSpPr txBox="1">
            <a:spLocks noChangeArrowheads="1"/>
          </p:cNvSpPr>
          <p:nvPr/>
        </p:nvSpPr>
        <p:spPr bwMode="auto">
          <a:xfrm>
            <a:off x="4751388" y="2133600"/>
            <a:ext cx="1827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chemeClr val="bg1"/>
                </a:solidFill>
              </a:rPr>
              <a:t>With 60nm ARC</a:t>
            </a:r>
          </a:p>
        </p:txBody>
      </p:sp>
      <p:sp>
        <p:nvSpPr>
          <p:cNvPr id="62472" name="TextBox 8"/>
          <p:cNvSpPr txBox="1">
            <a:spLocks noChangeArrowheads="1"/>
          </p:cNvSpPr>
          <p:nvPr/>
        </p:nvSpPr>
        <p:spPr bwMode="auto">
          <a:xfrm>
            <a:off x="2971800" y="5562600"/>
            <a:ext cx="1052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from 40</a:t>
            </a:r>
            <a:r>
              <a:rPr lang="en-US" altLang="en-US" baseline="30000"/>
              <a:t>o</a:t>
            </a:r>
            <a:endParaRPr lang="en-US"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altLang="en-US" smtClean="0"/>
              <a:t>Examples: Mie Resonances</a:t>
            </a:r>
          </a:p>
        </p:txBody>
      </p:sp>
      <p:pic>
        <p:nvPicPr>
          <p:cNvPr id="63491" name="Picture 2" descr="Ultra-low reflectiv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1295400"/>
            <a:ext cx="5054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Box 3"/>
          <p:cNvSpPr txBox="1">
            <a:spLocks noChangeArrowheads="1"/>
          </p:cNvSpPr>
          <p:nvPr/>
        </p:nvSpPr>
        <p:spPr bwMode="auto">
          <a:xfrm>
            <a:off x="4191000" y="55626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4</a:t>
            </a:r>
          </a:p>
        </p:txBody>
      </p:sp>
      <p:sp>
        <p:nvSpPr>
          <p:cNvPr id="63493"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4: “Broadband omnidirectional antireflection coating based on subwavelength surface Mie resonators” P. Spinelli, M. A. Verschuuren, A. Polman, Nature Comm. 3, 692 (2012). </a:t>
            </a:r>
          </a:p>
        </p:txBody>
      </p:sp>
      <p:cxnSp>
        <p:nvCxnSpPr>
          <p:cNvPr id="6" name="Straight Arrow Connector 5"/>
          <p:cNvCxnSpPr/>
          <p:nvPr/>
        </p:nvCxnSpPr>
        <p:spPr>
          <a:xfrm>
            <a:off x="2743200" y="2743200"/>
            <a:ext cx="685800" cy="228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a:spLocks noChangeArrowheads="1"/>
          </p:cNvSpPr>
          <p:nvPr/>
        </p:nvSpPr>
        <p:spPr bwMode="auto">
          <a:xfrm>
            <a:off x="2874963" y="2187575"/>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Red-shift</a:t>
            </a:r>
          </a:p>
        </p:txBody>
      </p:sp>
      <p:sp>
        <p:nvSpPr>
          <p:cNvPr id="8" name="Oval 7"/>
          <p:cNvSpPr/>
          <p:nvPr/>
        </p:nvSpPr>
        <p:spPr>
          <a:xfrm>
            <a:off x="6172200" y="2555875"/>
            <a:ext cx="1143000" cy="72072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5016500" y="2555875"/>
            <a:ext cx="698500" cy="720725"/>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498" name="TextBox 8"/>
          <p:cNvSpPr txBox="1">
            <a:spLocks noChangeArrowheads="1"/>
          </p:cNvSpPr>
          <p:nvPr/>
        </p:nvSpPr>
        <p:spPr bwMode="auto">
          <a:xfrm>
            <a:off x="7099300" y="1274763"/>
            <a:ext cx="20081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a:t>ARC tuned for UV-blue</a:t>
            </a:r>
          </a:p>
          <a:p>
            <a:endParaRPr lang="en-US" altLang="en-US" sz="1400"/>
          </a:p>
          <a:p>
            <a:r>
              <a:rPr lang="en-US" altLang="en-US" sz="1400"/>
              <a:t>Scattering after 800nm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ltLang="en-US" smtClean="0"/>
              <a:t>Examples: Hybridization</a:t>
            </a:r>
          </a:p>
        </p:txBody>
      </p:sp>
      <p:pic>
        <p:nvPicPr>
          <p:cNvPr id="64515" name="Picture 2" descr="http://imagebank.osa.org/getImage.xqy?img=cCF6ekAuZnVsbCxvZS0yMC1TMy1BMzg1LWcwMDE&amp;article=oe-20-S3-A385-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025" y="1447800"/>
            <a:ext cx="56959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TextBox 3"/>
          <p:cNvSpPr txBox="1">
            <a:spLocks noChangeArrowheads="1"/>
          </p:cNvSpPr>
          <p:nvPr/>
        </p:nvSpPr>
        <p:spPr bwMode="auto">
          <a:xfrm>
            <a:off x="4191000" y="5638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5</a:t>
            </a:r>
          </a:p>
        </p:txBody>
      </p:sp>
      <p:sp>
        <p:nvSpPr>
          <p:cNvPr id="64517"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5: “Nanophotonics light trapping with patterned transparent conductive oxides” A. P. Vasudev, J. A. Schuller, M. L. Brongersma Optics Express 10, A385-A394 (2012). </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smtClean="0"/>
              <a:t>Examples: Hybridization</a:t>
            </a:r>
          </a:p>
        </p:txBody>
      </p:sp>
      <p:pic>
        <p:nvPicPr>
          <p:cNvPr id="65539" name="Picture 2" descr="http://imagebank.osa.org/getImage.xqy?img=LmZ1bGwsb2UtMjAtUzMtQTM4NS1nMDAy&amp;article=oe-20-S3-A385-g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417638"/>
            <a:ext cx="30448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TextBox 3"/>
          <p:cNvSpPr txBox="1">
            <a:spLocks noChangeArrowheads="1"/>
          </p:cNvSpPr>
          <p:nvPr/>
        </p:nvSpPr>
        <p:spPr bwMode="auto">
          <a:xfrm>
            <a:off x="4191000" y="5638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6</a:t>
            </a:r>
          </a:p>
        </p:txBody>
      </p:sp>
      <p:sp>
        <p:nvSpPr>
          <p:cNvPr id="65541"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6: “Nanophotonics light trapping with patterned transparent conductive oxides” A. P. Vasudev, J. A. Schuller, M. L. Brongersma Optics Express 10, A385-A394 (2012).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mtClean="0"/>
              <a:t>Flat Solar Cells: Manifestations of Fabry Perot Resonances</a:t>
            </a:r>
          </a:p>
        </p:txBody>
      </p:sp>
      <p:pic>
        <p:nvPicPr>
          <p:cNvPr id="112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63688"/>
            <a:ext cx="91440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43000" y="3505200"/>
            <a:ext cx="3733800" cy="23622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Box 5"/>
          <p:cNvSpPr txBox="1">
            <a:spLocks noChangeArrowheads="1"/>
          </p:cNvSpPr>
          <p:nvPr/>
        </p:nvSpPr>
        <p:spPr bwMode="auto">
          <a:xfrm>
            <a:off x="2147888" y="3175000"/>
            <a:ext cx="172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Resemblance?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smtClean="0"/>
              <a:t>Examples: Hybridization</a:t>
            </a:r>
          </a:p>
        </p:txBody>
      </p:sp>
      <p:sp>
        <p:nvSpPr>
          <p:cNvPr id="66563" name="TextBox 2"/>
          <p:cNvSpPr txBox="1">
            <a:spLocks noChangeArrowheads="1"/>
          </p:cNvSpPr>
          <p:nvPr/>
        </p:nvSpPr>
        <p:spPr bwMode="auto">
          <a:xfrm>
            <a:off x="4191000" y="5638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7</a:t>
            </a:r>
          </a:p>
        </p:txBody>
      </p:sp>
      <p:sp>
        <p:nvSpPr>
          <p:cNvPr id="66564" name="TextBox 3"/>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7: “Nanophotonics light trapping with patterned transparent conductive oxides” A. P. Vasudev, J. A. Schuller, M. L. Brongersma Optics Express 10, A385-A394 (2012). </a:t>
            </a:r>
          </a:p>
        </p:txBody>
      </p:sp>
      <p:pic>
        <p:nvPicPr>
          <p:cNvPr id="66565" name="Picture 2" descr="http://imagebank.osa.org/getImage.xqy?img=cCF6ekAuZnVsbCxvZS0yMC1TMy1BMzg1LWcwMDM&amp;article=oe-20-S3-A385-g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1279525"/>
            <a:ext cx="36322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smtClean="0"/>
              <a:t>Examples: Hybridization</a:t>
            </a:r>
          </a:p>
        </p:txBody>
      </p:sp>
      <p:pic>
        <p:nvPicPr>
          <p:cNvPr id="67587" name="Picture 2" descr="http://imagebank.osa.org/getImage.xqy?img=M3cuZnVsbCxvZS0yMC1TMy1BMzg1LWcwMDQ&amp;article=oe-20-S3-A385-g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1371600"/>
            <a:ext cx="568642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Box 3"/>
          <p:cNvSpPr txBox="1">
            <a:spLocks noChangeArrowheads="1"/>
          </p:cNvSpPr>
          <p:nvPr/>
        </p:nvSpPr>
        <p:spPr bwMode="auto">
          <a:xfrm>
            <a:off x="4191000" y="5638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8</a:t>
            </a:r>
          </a:p>
        </p:txBody>
      </p:sp>
      <p:sp>
        <p:nvSpPr>
          <p:cNvPr id="67589"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8: “Nanophotonics light trapping with patterned transparent conductive oxides” A. P. Vasudev, J. A. Schuller, M. L. Brongersma Optics Express 10, A385-A394 (2012).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r>
              <a:rPr lang="en-US" altLang="en-US" smtClean="0"/>
              <a:t>Examples: Plasmonics</a:t>
            </a:r>
          </a:p>
        </p:txBody>
      </p:sp>
      <p:pic>
        <p:nvPicPr>
          <p:cNvPr id="68611" name="Picture 2" descr="http://imagebank.osa.org/getImage.xqy?img=OG0kcC5mdWxsLG9lLTE4LVMyLUEyMzctZzAwMQ&amp;article=oe-18-S2-A237-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417638"/>
            <a:ext cx="59182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3"/>
          <p:cNvSpPr txBox="1">
            <a:spLocks noChangeArrowheads="1"/>
          </p:cNvSpPr>
          <p:nvPr/>
        </p:nvSpPr>
        <p:spPr bwMode="auto">
          <a:xfrm>
            <a:off x="4191000" y="56388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9</a:t>
            </a:r>
          </a:p>
        </p:txBody>
      </p:sp>
      <p:sp>
        <p:nvSpPr>
          <p:cNvPr id="68613"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9: “Light trapping in ultrathin plasmonic solar cells” V. E. Ferry, M. A. Verschuuren, H. B. T. Li, E. Verhagen, R. J. Walters, R. E. I. Schropp, H. A. Atwater, A. Polman Optics Express 18, A237-A245 (2010). </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mtClean="0"/>
              <a:t>Examples: Plasmonics</a:t>
            </a:r>
          </a:p>
        </p:txBody>
      </p:sp>
      <p:pic>
        <p:nvPicPr>
          <p:cNvPr id="69635" name="Picture 2" descr="http://imagebank.osa.org/getImage.xqy?img=M3cuZnVsbCxvZS0xOC1TMi1BMjM3LWcwMDI&amp;article=oe-18-S2-A237-g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479675"/>
            <a:ext cx="7753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10</a:t>
            </a:r>
          </a:p>
        </p:txBody>
      </p:sp>
      <p:sp>
        <p:nvSpPr>
          <p:cNvPr id="69637"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10: “Light trapping in ultrathin plasmonic solar cells” V. E. Ferry, M. A. Verschuuren, H. B. T. Li, E. Verhagen, R. J. Walters, R. E. I. Schropp, H. A. Atwater, A. Polman Optics Express 18, A237-A245 (2010).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smtClean="0"/>
              <a:t>Examples: Plasmonics</a:t>
            </a:r>
          </a:p>
        </p:txBody>
      </p:sp>
      <p:sp>
        <p:nvSpPr>
          <p:cNvPr id="70659" name="TextBox 2"/>
          <p:cNvSpPr txBox="1">
            <a:spLocks noChangeArrowheads="1"/>
          </p:cNvSpPr>
          <p:nvPr/>
        </p:nvSpPr>
        <p:spPr bwMode="auto">
          <a:xfrm>
            <a:off x="4191000" y="5638800"/>
            <a:ext cx="89058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10</a:t>
            </a:r>
          </a:p>
        </p:txBody>
      </p:sp>
      <p:sp>
        <p:nvSpPr>
          <p:cNvPr id="70660" name="TextBox 3"/>
          <p:cNvSpPr txBox="1">
            <a:spLocks noChangeArrowheads="1"/>
          </p:cNvSpPr>
          <p:nvPr/>
        </p:nvSpPr>
        <p:spPr bwMode="auto">
          <a:xfrm>
            <a:off x="152400" y="5943600"/>
            <a:ext cx="8991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10: “Light trapping in ultrathin plasmonic solar cells” V. E. Ferry, M. A. Verschuuren, H. B. T. Li, E. Verhagen, R. J. Walters, R. E. I. Schropp, H. A. Atwater, A. Polman Optics Express 18, A237-A245 (2010). </a:t>
            </a:r>
          </a:p>
        </p:txBody>
      </p:sp>
      <p:pic>
        <p:nvPicPr>
          <p:cNvPr id="70661" name="Picture 2" descr="http://imagebank.osa.org/getImage.xqy?img=OG0kcC5mdWxsLG9lLTE4LVMyLUEyMzctZzAwMw&amp;article=oe-18-S2-A237-g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9013" y="2005013"/>
            <a:ext cx="71659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smtClean="0"/>
              <a:t>Examples: Plasmonics</a:t>
            </a:r>
          </a:p>
        </p:txBody>
      </p:sp>
      <p:pic>
        <p:nvPicPr>
          <p:cNvPr id="71683" name="Picture 2" descr="http://imagebank.osa.org/getImage.xqy?img=cCF6ekAuZnVsbCxvZS0xOC1TMi1BMjM3LWcwMDQ&amp;article=oe-18-S2-A237-g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4588" y="1752600"/>
            <a:ext cx="68548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3"/>
          <p:cNvSpPr txBox="1">
            <a:spLocks noChangeArrowheads="1"/>
          </p:cNvSpPr>
          <p:nvPr/>
        </p:nvSpPr>
        <p:spPr bwMode="auto">
          <a:xfrm>
            <a:off x="4191000" y="5638800"/>
            <a:ext cx="873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11</a:t>
            </a:r>
          </a:p>
        </p:txBody>
      </p:sp>
      <p:sp>
        <p:nvSpPr>
          <p:cNvPr id="71685"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11: “Light trapping in ultrathin plasmonic solar cells” V. E. Ferry, M. A. Verschuuren, H. B. T. Li, E. Verhagen, R. J. Walters, R. E. I. Schropp, H. A. Atwater, A. Polman Optics Express 18, A237-A245 (2010). </a:t>
            </a:r>
          </a:p>
        </p:txBody>
      </p:sp>
      <p:sp>
        <p:nvSpPr>
          <p:cNvPr id="71686" name="TextBox 2"/>
          <p:cNvSpPr txBox="1">
            <a:spLocks noChangeArrowheads="1"/>
          </p:cNvSpPr>
          <p:nvPr/>
        </p:nvSpPr>
        <p:spPr bwMode="auto">
          <a:xfrm>
            <a:off x="5638800" y="4518025"/>
            <a:ext cx="1595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measurement</a:t>
            </a:r>
          </a:p>
        </p:txBody>
      </p:sp>
      <p:sp>
        <p:nvSpPr>
          <p:cNvPr id="71687" name="TextBox 6"/>
          <p:cNvSpPr txBox="1">
            <a:spLocks noChangeArrowheads="1"/>
          </p:cNvSpPr>
          <p:nvPr/>
        </p:nvSpPr>
        <p:spPr bwMode="auto">
          <a:xfrm>
            <a:off x="2286000" y="4518025"/>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simulation</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smtClean="0"/>
              <a:t>Examples: Plasmonics</a:t>
            </a:r>
          </a:p>
        </p:txBody>
      </p:sp>
      <p:pic>
        <p:nvPicPr>
          <p:cNvPr id="72707" name="Picture 2" descr="http://imagebank.osa.org/getImage.xqy?img=QC5mdWxsLG9lLTE4LVMyLUEyMzctZzAwNQ&amp;article=oe-18-S2-A237-g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1905000"/>
            <a:ext cx="895032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12</a:t>
            </a:r>
          </a:p>
        </p:txBody>
      </p:sp>
      <p:sp>
        <p:nvSpPr>
          <p:cNvPr id="72709"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12: “Light trapping in ultrathin plasmonic solar cells” V. E. Ferry, M. A. Verschuuren, H. B. T. Li, E. Verhagen, R. J. Walters, R. E. I. Schropp, H. A. Atwater, A. Polman Optics Express 18, A237-A245 (2010). </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altLang="en-US" smtClean="0"/>
              <a:t>Examples: Waveguiding</a:t>
            </a:r>
          </a:p>
        </p:txBody>
      </p:sp>
      <p:pic>
        <p:nvPicPr>
          <p:cNvPr id="73731"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5" y="1735138"/>
            <a:ext cx="83121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13</a:t>
            </a:r>
          </a:p>
        </p:txBody>
      </p:sp>
      <p:sp>
        <p:nvSpPr>
          <p:cNvPr id="73733"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13: “Light Trapping in Solar Cells: Can Periodic Beat Random?” C. Battaglia, C.-M. Hsu, K. Soderstrom, J. Escarre, F.-J. Haug, M. Charriere, M. Boccard, M. Despeisse, D. T. L. Alexander, M. Cantoni, Y. Cui, C. Ballif ACS Nano 6, 2790-2797, 2012.</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altLang="en-US" smtClean="0"/>
              <a:t>Examples: Waveguiding</a:t>
            </a:r>
          </a:p>
        </p:txBody>
      </p:sp>
      <p:pic>
        <p:nvPicPr>
          <p:cNvPr id="74755"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513" y="1241425"/>
            <a:ext cx="2436812" cy="447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711700" y="4305300"/>
            <a:ext cx="457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Oval 4"/>
          <p:cNvSpPr/>
          <p:nvPr/>
        </p:nvSpPr>
        <p:spPr>
          <a:xfrm>
            <a:off x="5092700" y="5054600"/>
            <a:ext cx="4572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758" name="TextBox 3"/>
          <p:cNvSpPr txBox="1">
            <a:spLocks noChangeArrowheads="1"/>
          </p:cNvSpPr>
          <p:nvPr/>
        </p:nvSpPr>
        <p:spPr bwMode="auto">
          <a:xfrm>
            <a:off x="5778500" y="4208463"/>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Diffraction peaks</a:t>
            </a:r>
          </a:p>
        </p:txBody>
      </p:sp>
      <p:cxnSp>
        <p:nvCxnSpPr>
          <p:cNvPr id="7" name="Straight Arrow Connector 6"/>
          <p:cNvCxnSpPr>
            <a:stCxn id="3" idx="6"/>
          </p:cNvCxnSpPr>
          <p:nvPr/>
        </p:nvCxnSpPr>
        <p:spPr>
          <a:xfrm>
            <a:off x="5168900" y="4419600"/>
            <a:ext cx="685800"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549900" y="4508500"/>
            <a:ext cx="381000" cy="6096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761" name="TextBox 11"/>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14</a:t>
            </a:r>
          </a:p>
        </p:txBody>
      </p:sp>
      <p:sp>
        <p:nvSpPr>
          <p:cNvPr id="74762" name="TextBox 12"/>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14: “Light Trapping in Solar Cells: Can Periodic Beat Random?” C. Battaglia, C.-M. Hsu, K. Soderstrom, J. Escarre, F.-J. Haug, M. Charriere, M. Boccard, M. Despeisse, D. T. L. Alexander, M. Cantoni, Y. Cui, C. Ballif ACS Nano 6, 2790-2797, 2012.</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smtClean="0"/>
              <a:t>Examples: Waveguiding</a:t>
            </a:r>
          </a:p>
        </p:txBody>
      </p:sp>
      <p:pic>
        <p:nvPicPr>
          <p:cNvPr id="75779"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63" y="1249363"/>
            <a:ext cx="2860675"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3352800" y="4267200"/>
            <a:ext cx="533400" cy="11430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TextBox 3"/>
          <p:cNvSpPr txBox="1">
            <a:spLocks noChangeArrowheads="1"/>
          </p:cNvSpPr>
          <p:nvPr/>
        </p:nvSpPr>
        <p:spPr bwMode="auto">
          <a:xfrm>
            <a:off x="547688" y="4519613"/>
            <a:ext cx="2838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Most of the power is here </a:t>
            </a:r>
          </a:p>
        </p:txBody>
      </p:sp>
      <p:sp>
        <p:nvSpPr>
          <p:cNvPr id="75782" name="TextBox 5"/>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15</a:t>
            </a:r>
          </a:p>
        </p:txBody>
      </p:sp>
      <p:sp>
        <p:nvSpPr>
          <p:cNvPr id="75783" name="TextBox 6"/>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15: “Light Trapping in Solar Cells: Can Periodic Beat Random?” C. Battaglia, C.-M. Hsu, K. Soderstrom, J. Escarre, F.-J. Haug, M. Charriere, M. Boccard, M. Despeisse, D. T. L. Alexander, M. Cantoni, Y. Cui, C. Ballif ACS Nano 6, 2790-2797, 2012.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Flat Solar Cells: Manifestations of Fabry Perot Resonances</a:t>
            </a:r>
          </a:p>
        </p:txBody>
      </p:sp>
      <p:pic>
        <p:nvPicPr>
          <p:cNvPr id="1229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63688"/>
            <a:ext cx="9144000"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1143000" y="3505200"/>
            <a:ext cx="3733800" cy="2362200"/>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l="37062" t="1773" r="47844" b="1773"/>
          <a:stretch>
            <a:fillRect/>
          </a:stretch>
        </p:blipFill>
        <p:spPr bwMode="auto">
          <a:xfrm>
            <a:off x="2895600" y="1563688"/>
            <a:ext cx="565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l="26999" r="33469"/>
          <a:stretch>
            <a:fillRect/>
          </a:stretch>
        </p:blipFill>
        <p:spPr bwMode="auto">
          <a:xfrm>
            <a:off x="3581400" y="1563688"/>
            <a:ext cx="14271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rcRect l="10468" t="1773" r="29155" b="3191"/>
          <a:stretch>
            <a:fillRect/>
          </a:stretch>
        </p:blipFill>
        <p:spPr bwMode="auto">
          <a:xfrm>
            <a:off x="5129213" y="1563688"/>
            <a:ext cx="22923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2868613" y="2995613"/>
            <a:ext cx="6524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200nm</a:t>
            </a:r>
          </a:p>
        </p:txBody>
      </p:sp>
      <p:sp>
        <p:nvSpPr>
          <p:cNvPr id="11" name="TextBox 10"/>
          <p:cNvSpPr txBox="1">
            <a:spLocks noChangeArrowheads="1"/>
          </p:cNvSpPr>
          <p:nvPr/>
        </p:nvSpPr>
        <p:spPr bwMode="auto">
          <a:xfrm>
            <a:off x="3968750" y="2995613"/>
            <a:ext cx="652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500nm</a:t>
            </a:r>
          </a:p>
        </p:txBody>
      </p:sp>
      <p:sp>
        <p:nvSpPr>
          <p:cNvPr id="12" name="TextBox 11"/>
          <p:cNvSpPr txBox="1">
            <a:spLocks noChangeArrowheads="1"/>
          </p:cNvSpPr>
          <p:nvPr/>
        </p:nvSpPr>
        <p:spPr bwMode="auto">
          <a:xfrm>
            <a:off x="5949950" y="2995613"/>
            <a:ext cx="6524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800nm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r>
              <a:rPr lang="en-US" altLang="en-US" smtClean="0"/>
              <a:t>Examples: Waveguiding</a:t>
            </a:r>
          </a:p>
        </p:txBody>
      </p:sp>
      <p:pic>
        <p:nvPicPr>
          <p:cNvPr id="76803" name="Picture 2" descr="Fig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0750" y="1600200"/>
            <a:ext cx="47625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16</a:t>
            </a:r>
          </a:p>
        </p:txBody>
      </p:sp>
      <p:sp>
        <p:nvSpPr>
          <p:cNvPr id="76805" name="TextBox 4"/>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16: “Light Trapping in Solar Cells: Can Periodic Beat Random?” C. Battaglia, C.-M. Hsu, K. Soderstrom, J. Escarre, F.-J. Haug, M. Charriere, M. Boccard, M. Despeisse, D. T. L. Alexander, M. Cantoni, Y. Cui, C. Ballif ACS Nano 6, 2790-2797, 2012.</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smtClean="0"/>
              <a:t>Examples: Photonic Crystals</a:t>
            </a:r>
          </a:p>
        </p:txBody>
      </p:sp>
      <p:pic>
        <p:nvPicPr>
          <p:cNvPr id="77827" name="Picture 2" descr="http://imagebank.osa.org/getImage.xqy?img=M3cuZnVsbCxvZS0yMS0yNS0zMDMxNS1nMDAx&amp;article=oe-21-25-30315-g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2438400"/>
            <a:ext cx="76993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TextBox 4"/>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17</a:t>
            </a:r>
          </a:p>
        </p:txBody>
      </p:sp>
      <p:sp>
        <p:nvSpPr>
          <p:cNvPr id="77829"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a:t>Fig. 17: “Light Trapping in ultrathin silicon photonic crystal superlattices with randomly-textured dielectric incouplers” D. M. Callahan, K. A. W. Horowitz, H. A. Atwater Optics Express 21, 30315-30326 (2013).</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mtClean="0"/>
              <a:t>Examples: Photonic Crystals</a:t>
            </a:r>
          </a:p>
        </p:txBody>
      </p:sp>
      <p:pic>
        <p:nvPicPr>
          <p:cNvPr id="78851" name="Picture 2" descr="http://imagebank.osa.org/getImage.xqy?img=cCF6ekAuZnVsbCxvZS0yMS0yNS0zMDMxNS1nMDAy&amp;article=oe-21-25-30315-g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417638"/>
            <a:ext cx="574675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18</a:t>
            </a:r>
          </a:p>
        </p:txBody>
      </p:sp>
      <p:sp>
        <p:nvSpPr>
          <p:cNvPr id="7"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Fig. </a:t>
            </a:r>
            <a:r>
              <a:rPr lang="en-US" altLang="en-US" sz="1200" dirty="0" smtClean="0"/>
              <a:t>18: </a:t>
            </a:r>
            <a:r>
              <a:rPr lang="en-US" altLang="en-US" sz="1200" dirty="0"/>
              <a:t>“Light Trapping in ultrathin silicon photonic crystal </a:t>
            </a:r>
            <a:r>
              <a:rPr lang="en-US" altLang="en-US" sz="1200" dirty="0" err="1"/>
              <a:t>superlattices</a:t>
            </a:r>
            <a:r>
              <a:rPr lang="en-US" altLang="en-US" sz="1200" dirty="0"/>
              <a:t> with randomly-textured dielectric </a:t>
            </a:r>
            <a:r>
              <a:rPr lang="en-US" altLang="en-US" sz="1200" dirty="0" err="1"/>
              <a:t>incouplers</a:t>
            </a:r>
            <a:r>
              <a:rPr lang="en-US" altLang="en-US" sz="1200" dirty="0"/>
              <a:t>” D. M. Callahan, K. A. W. Horowitz, H. A. Atwater Optics Express 21, 30315-30326 (2013).</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altLang="en-US" smtClean="0"/>
              <a:t>Examples: Photonic Crystals</a:t>
            </a:r>
          </a:p>
        </p:txBody>
      </p:sp>
      <p:pic>
        <p:nvPicPr>
          <p:cNvPr id="79875" name="Picture 2" descr="http://imagebank.osa.org/getImage.xqy?img=LmZ1bGwsb2UtMjEtMjUtMzAzMTUtZzAwNQ&amp;article=oe-21-25-30315-g0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6313" y="1219200"/>
            <a:ext cx="7191375"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19</a:t>
            </a:r>
          </a:p>
        </p:txBody>
      </p:sp>
      <p:sp>
        <p:nvSpPr>
          <p:cNvPr id="6"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Fig. </a:t>
            </a:r>
            <a:r>
              <a:rPr lang="en-US" altLang="en-US" sz="1200" dirty="0" smtClean="0"/>
              <a:t>19: </a:t>
            </a:r>
            <a:r>
              <a:rPr lang="en-US" altLang="en-US" sz="1200" dirty="0"/>
              <a:t>“Light Trapping in ultrathin silicon photonic crystal </a:t>
            </a:r>
            <a:r>
              <a:rPr lang="en-US" altLang="en-US" sz="1200" dirty="0" err="1"/>
              <a:t>superlattices</a:t>
            </a:r>
            <a:r>
              <a:rPr lang="en-US" altLang="en-US" sz="1200" dirty="0"/>
              <a:t> with randomly-textured dielectric </a:t>
            </a:r>
            <a:r>
              <a:rPr lang="en-US" altLang="en-US" sz="1200" dirty="0" err="1"/>
              <a:t>incouplers</a:t>
            </a:r>
            <a:r>
              <a:rPr lang="en-US" altLang="en-US" sz="1200" dirty="0"/>
              <a:t>” D. M. Callahan, K. A. W. Horowitz, H. A. Atwater Optics Express 21, 30315-30326 (2013).</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p:txBody>
          <a:bodyPr/>
          <a:lstStyle/>
          <a:p>
            <a:r>
              <a:rPr lang="en-US" altLang="en-US" smtClean="0"/>
              <a:t>Examples: Photonic Crystals</a:t>
            </a:r>
          </a:p>
        </p:txBody>
      </p:sp>
      <p:pic>
        <p:nvPicPr>
          <p:cNvPr id="80899" name="Picture 2" descr="http://imagebank.osa.org/getImage.xqy?img=QC5mdWxsLG9lLTIxLTI1LTMwMzE1LWcwMDc&amp;article=oe-21-25-30315-g00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1417638"/>
            <a:ext cx="880745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20</a:t>
            </a:r>
          </a:p>
        </p:txBody>
      </p:sp>
      <p:sp>
        <p:nvSpPr>
          <p:cNvPr id="6"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Fig. </a:t>
            </a:r>
            <a:r>
              <a:rPr lang="en-US" altLang="en-US" sz="1200" dirty="0" smtClean="0"/>
              <a:t>20: </a:t>
            </a:r>
            <a:r>
              <a:rPr lang="en-US" altLang="en-US" sz="1200" dirty="0"/>
              <a:t>“Light Trapping in ultrathin silicon photonic crystal </a:t>
            </a:r>
            <a:r>
              <a:rPr lang="en-US" altLang="en-US" sz="1200" dirty="0" err="1"/>
              <a:t>superlattices</a:t>
            </a:r>
            <a:r>
              <a:rPr lang="en-US" altLang="en-US" sz="1200" dirty="0"/>
              <a:t> with randomly-textured dielectric </a:t>
            </a:r>
            <a:r>
              <a:rPr lang="en-US" altLang="en-US" sz="1200" dirty="0" err="1"/>
              <a:t>incouplers</a:t>
            </a:r>
            <a:r>
              <a:rPr lang="en-US" altLang="en-US" sz="1200" dirty="0"/>
              <a:t>” D. M. Callahan, K. A. W. Horowitz, H. A. Atwater Optics Express 21, 30315-30326 (2013).</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altLang="en-US" smtClean="0"/>
              <a:t>Examples: Photonic Crystals</a:t>
            </a:r>
          </a:p>
        </p:txBody>
      </p:sp>
      <p:pic>
        <p:nvPicPr>
          <p:cNvPr id="81923" name="Picture 2" descr="http://imagebank.osa.org/getImage.xqy?img=OG0kcC5mdWxsLG9lLTIxLTI1LTMwMzE1LWcwMTM&amp;article=oe-21-25-30315-g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0350" y="1417638"/>
            <a:ext cx="60833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21</a:t>
            </a:r>
          </a:p>
        </p:txBody>
      </p:sp>
      <p:sp>
        <p:nvSpPr>
          <p:cNvPr id="6"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Fig. </a:t>
            </a:r>
            <a:r>
              <a:rPr lang="en-US" altLang="en-US" sz="1200" dirty="0" smtClean="0"/>
              <a:t>21: </a:t>
            </a:r>
            <a:r>
              <a:rPr lang="en-US" altLang="en-US" sz="1200" dirty="0"/>
              <a:t>“Light Trapping in ultrathin silicon photonic crystal </a:t>
            </a:r>
            <a:r>
              <a:rPr lang="en-US" altLang="en-US" sz="1200" dirty="0" err="1"/>
              <a:t>superlattices</a:t>
            </a:r>
            <a:r>
              <a:rPr lang="en-US" altLang="en-US" sz="1200" dirty="0"/>
              <a:t> with randomly-textured dielectric </a:t>
            </a:r>
            <a:r>
              <a:rPr lang="en-US" altLang="en-US" sz="1200" dirty="0" err="1"/>
              <a:t>incouplers</a:t>
            </a:r>
            <a:r>
              <a:rPr lang="en-US" altLang="en-US" sz="1200" dirty="0"/>
              <a:t>” D. M. Callahan, K. A. W. Horowitz, H. A. Atwater Optics Express 21, 30315-30326 (2013).</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r>
              <a:rPr lang="en-US" altLang="en-US" smtClean="0"/>
              <a:t>Examples: Photonic Crystals</a:t>
            </a:r>
          </a:p>
        </p:txBody>
      </p:sp>
      <p:pic>
        <p:nvPicPr>
          <p:cNvPr id="82947" name="Picture 2" descr="http://imagebank.osa.org/getImage.xqy?img=OG0kcC5mdWxsLG9lLTIxLTI1LTMwMzE1LWcwMTQ&amp;article=oe-21-25-30315-g0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713" y="1676400"/>
            <a:ext cx="51085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8" name="TextBox 3"/>
          <p:cNvSpPr txBox="1">
            <a:spLocks noChangeArrowheads="1"/>
          </p:cNvSpPr>
          <p:nvPr/>
        </p:nvSpPr>
        <p:spPr bwMode="auto">
          <a:xfrm>
            <a:off x="4191000" y="5638800"/>
            <a:ext cx="89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Fig. 22</a:t>
            </a:r>
          </a:p>
        </p:txBody>
      </p:sp>
      <p:sp>
        <p:nvSpPr>
          <p:cNvPr id="6" name="TextBox 5"/>
          <p:cNvSpPr txBox="1">
            <a:spLocks noChangeArrowheads="1"/>
          </p:cNvSpPr>
          <p:nvPr/>
        </p:nvSpPr>
        <p:spPr bwMode="auto">
          <a:xfrm>
            <a:off x="152400" y="5943600"/>
            <a:ext cx="8991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t>Fig. </a:t>
            </a:r>
            <a:r>
              <a:rPr lang="en-US" altLang="en-US" sz="1200" dirty="0" smtClean="0"/>
              <a:t>22: </a:t>
            </a:r>
            <a:r>
              <a:rPr lang="en-US" altLang="en-US" sz="1200" dirty="0"/>
              <a:t>“Light Trapping in ultrathin silicon photonic crystal </a:t>
            </a:r>
            <a:r>
              <a:rPr lang="en-US" altLang="en-US" sz="1200" dirty="0" err="1"/>
              <a:t>superlattices</a:t>
            </a:r>
            <a:r>
              <a:rPr lang="en-US" altLang="en-US" sz="1200" dirty="0"/>
              <a:t> with randomly-textured dielectric </a:t>
            </a:r>
            <a:r>
              <a:rPr lang="en-US" altLang="en-US" sz="1200" dirty="0" err="1"/>
              <a:t>incouplers</a:t>
            </a:r>
            <a:r>
              <a:rPr lang="en-US" altLang="en-US" sz="1200" dirty="0"/>
              <a:t>” D. M. Callahan, K. A. W. Horowitz, H. A. Atwater Optics Express 21, 30315-30326 (2013).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Flat Solar Cells: Manifestations of Fabry Perot Resonances</a:t>
            </a:r>
          </a:p>
        </p:txBody>
      </p:sp>
      <p:pic>
        <p:nvPicPr>
          <p:cNvPr id="133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1417638"/>
            <a:ext cx="5062537" cy="521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2"/>
          <p:cNvPicPr>
            <a:picLocks noChangeAspect="1"/>
          </p:cNvPicPr>
          <p:nvPr/>
        </p:nvPicPr>
        <p:blipFill>
          <a:blip r:embed="rId4">
            <a:extLst>
              <a:ext uri="{28A0092B-C50C-407E-A947-70E740481C1C}">
                <a14:useLocalDpi xmlns:a14="http://schemas.microsoft.com/office/drawing/2010/main" val="0"/>
              </a:ext>
            </a:extLst>
          </a:blip>
          <a:srcRect l="4953" t="1773" r="64182" b="3191"/>
          <a:stretch>
            <a:fillRect/>
          </a:stretch>
        </p:blipFill>
        <p:spPr bwMode="auto">
          <a:xfrm>
            <a:off x="5562600" y="1600200"/>
            <a:ext cx="1473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7115175" y="3689350"/>
            <a:ext cx="0" cy="354013"/>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18" name="TextBox 7"/>
          <p:cNvSpPr txBox="1">
            <a:spLocks noChangeArrowheads="1"/>
          </p:cNvSpPr>
          <p:nvPr/>
        </p:nvSpPr>
        <p:spPr bwMode="auto">
          <a:xfrm>
            <a:off x="7156450" y="3646488"/>
            <a:ext cx="463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a:t>
            </a:r>
            <a:r>
              <a:rPr lang="en-US" altLang="en-US" sz="1800" baseline="-25000"/>
              <a:t>1</a:t>
            </a:r>
            <a:endParaRPr lang="en-US" altLang="en-US" sz="180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l="4951" t="76163" r="64706" b="10262"/>
          <a:stretch>
            <a:fillRect/>
          </a:stretch>
        </p:blipFill>
        <p:spPr bwMode="auto">
          <a:xfrm>
            <a:off x="5562600" y="3271838"/>
            <a:ext cx="147320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l="4953" t="36897" r="64182" b="3191"/>
          <a:stretch>
            <a:fillRect/>
          </a:stretch>
        </p:blipFill>
        <p:spPr bwMode="auto">
          <a:xfrm>
            <a:off x="5562600" y="4648200"/>
            <a:ext cx="1473200" cy="168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7115175" y="4648200"/>
            <a:ext cx="0" cy="1006475"/>
          </a:xfrm>
          <a:prstGeom prst="straightConnector1">
            <a:avLst/>
          </a:prstGeom>
          <a:ln w="317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a:spLocks noChangeArrowheads="1"/>
          </p:cNvSpPr>
          <p:nvPr/>
        </p:nvSpPr>
        <p:spPr bwMode="auto">
          <a:xfrm>
            <a:off x="7156450" y="4953000"/>
            <a:ext cx="463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t</a:t>
            </a:r>
            <a:r>
              <a:rPr lang="en-US" altLang="en-US" sz="1800" baseline="-25000"/>
              <a:t>2</a:t>
            </a:r>
            <a:endParaRPr lang="en-US" altLang="en-US" sz="1800"/>
          </a:p>
        </p:txBody>
      </p:sp>
      <p:graphicFrame>
        <p:nvGraphicFramePr>
          <p:cNvPr id="12" name="Object 11"/>
          <p:cNvGraphicFramePr>
            <a:graphicFrameLocks noChangeAspect="1"/>
          </p:cNvGraphicFramePr>
          <p:nvPr/>
        </p:nvGraphicFramePr>
        <p:xfrm>
          <a:off x="7086600" y="4191000"/>
          <a:ext cx="2057400" cy="457200"/>
        </p:xfrm>
        <a:graphic>
          <a:graphicData uri="http://schemas.openxmlformats.org/presentationml/2006/ole">
            <mc:AlternateContent xmlns:mc="http://schemas.openxmlformats.org/markup-compatibility/2006">
              <mc:Choice xmlns:v="urn:schemas-microsoft-com:vml" Requires="v">
                <p:oleObj spid="_x0000_s13326" name="Equation" r:id="rId5" imgW="2057400" imgH="457200" progId="Equation.DSMT4">
                  <p:embed/>
                </p:oleObj>
              </mc:Choice>
              <mc:Fallback>
                <p:oleObj name="Equation" r:id="rId5" imgW="2057400" imgH="457200" progId="Equation.DSMT4">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191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altLang="en-US" smtClean="0"/>
              <a:t>Flat Solar Cells: Manifestations of Fabry Perot Resonances</a:t>
            </a:r>
          </a:p>
        </p:txBody>
      </p:sp>
      <p:pic>
        <p:nvPicPr>
          <p:cNvPr id="14339" name="Picture 4" descr="shifting_planar.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54163"/>
            <a:ext cx="9144000" cy="423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4343400" y="3532188"/>
            <a:ext cx="12954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a:spLocks noChangeArrowheads="1"/>
          </p:cNvSpPr>
          <p:nvPr/>
        </p:nvSpPr>
        <p:spPr bwMode="auto">
          <a:xfrm>
            <a:off x="5676900" y="3346450"/>
            <a:ext cx="120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Shift R</a:t>
            </a:r>
            <a:r>
              <a:rPr lang="en-US" altLang="en-US" sz="1800" baseline="-25000"/>
              <a:t>peak</a:t>
            </a:r>
          </a:p>
        </p:txBody>
      </p:sp>
      <p:sp>
        <p:nvSpPr>
          <p:cNvPr id="5" name="TextBox 4"/>
          <p:cNvSpPr txBox="1">
            <a:spLocks noChangeArrowheads="1"/>
          </p:cNvSpPr>
          <p:nvPr/>
        </p:nvSpPr>
        <p:spPr bwMode="auto">
          <a:xfrm>
            <a:off x="1163638" y="1931988"/>
            <a:ext cx="35607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rgbClr val="FF0000"/>
                </a:solidFill>
              </a:rPr>
              <a:t>Flat cells: Increasing t</a:t>
            </a:r>
            <a:r>
              <a:rPr lang="en-US" altLang="en-US" sz="1800" baseline="-25000">
                <a:solidFill>
                  <a:srgbClr val="FF0000"/>
                </a:solidFill>
              </a:rPr>
              <a:t>1</a:t>
            </a:r>
            <a:r>
              <a:rPr lang="en-US" altLang="en-US" sz="1800">
                <a:solidFill>
                  <a:srgbClr val="FF0000"/>
                </a:solidFill>
              </a:rPr>
              <a:t> to 125nm from 100nm</a:t>
            </a:r>
          </a:p>
        </p:txBody>
      </p:sp>
      <p:cxnSp>
        <p:nvCxnSpPr>
          <p:cNvPr id="7" name="Straight Connector 6"/>
          <p:cNvCxnSpPr/>
          <p:nvPr/>
        </p:nvCxnSpPr>
        <p:spPr>
          <a:xfrm>
            <a:off x="5334000" y="1860550"/>
            <a:ext cx="0" cy="347345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344" name="TextBox 7"/>
          <p:cNvSpPr txBox="1">
            <a:spLocks noChangeArrowheads="1"/>
          </p:cNvSpPr>
          <p:nvPr/>
        </p:nvSpPr>
        <p:spPr bwMode="auto">
          <a:xfrm>
            <a:off x="5340350" y="4476750"/>
            <a:ext cx="2027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Cutoff wavelength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Presentation1">
  <a:themeElements>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nmtppt</Template>
  <TotalTime>7646</TotalTime>
  <Words>2382</Words>
  <Application>Microsoft Office PowerPoint</Application>
  <PresentationFormat>On-screen Show (4:3)</PresentationFormat>
  <Paragraphs>443</Paragraphs>
  <Slides>76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1" baseType="lpstr">
      <vt:lpstr>Arial</vt:lpstr>
      <vt:lpstr>Calibri</vt:lpstr>
      <vt:lpstr>Times New Roman</vt:lpstr>
      <vt:lpstr>Presentation1</vt:lpstr>
      <vt:lpstr>Equation</vt:lpstr>
      <vt:lpstr>PowerPoint Presentation</vt:lpstr>
      <vt:lpstr>Outline</vt:lpstr>
      <vt:lpstr>Flat Solar Cells Antireflection Coating</vt:lpstr>
      <vt:lpstr>Flat Solar Cells: Manifestations of Fabry Perot Resonances</vt:lpstr>
      <vt:lpstr>Flat Solar Cells: Manifestations of Fabry Perot Resonances</vt:lpstr>
      <vt:lpstr>Flat Solar Cells: Manifestations of Fabry Perot Resonances</vt:lpstr>
      <vt:lpstr>Flat Solar Cells: Manifestations of Fabry Perot Resonances</vt:lpstr>
      <vt:lpstr>Flat Solar Cells: Manifestations of Fabry Perot Resonances</vt:lpstr>
      <vt:lpstr>Flat Solar Cells: Manifestations of Fabry Perot Resonances</vt:lpstr>
      <vt:lpstr>Flat Solar Cells: Manifestations of Fabry Perot Resonances</vt:lpstr>
      <vt:lpstr>Light trapping: Advantage of a nanodome</vt:lpstr>
      <vt:lpstr>Light trapping: Advantage of a nanodome</vt:lpstr>
      <vt:lpstr>Light trapping: Advantage of a nanodome</vt:lpstr>
      <vt:lpstr>Light trapping: Advantage of a nanodome</vt:lpstr>
      <vt:lpstr>Light trapping: Advantage of a nanodome</vt:lpstr>
      <vt:lpstr>Light trapping: Advantage of a nanodome</vt:lpstr>
      <vt:lpstr>Light trapping: Advantage of a nanodome</vt:lpstr>
      <vt:lpstr>Light trapping: Yablonovitch limit</vt:lpstr>
      <vt:lpstr>Light trapping: Yablonovitch limit</vt:lpstr>
      <vt:lpstr>Light trapping: Yablonovitch limit</vt:lpstr>
      <vt:lpstr>Light trapping: Yablonovitch limit</vt:lpstr>
      <vt:lpstr>Light trapping: Yablonovitch limit</vt:lpstr>
      <vt:lpstr>Light trapping: Bloch modes</vt:lpstr>
      <vt:lpstr>Light trapping: Bloch modes</vt:lpstr>
      <vt:lpstr>Light trapping: Bloch modes</vt:lpstr>
      <vt:lpstr>Light trapping: Bloch modes</vt:lpstr>
      <vt:lpstr>Light trapping: Bloch modes</vt:lpstr>
      <vt:lpstr>Light trapping: Bloch modes</vt:lpstr>
      <vt:lpstr>Light trapping: Bloch modes</vt:lpstr>
      <vt:lpstr>Light trapping: Bloch modes</vt:lpstr>
      <vt:lpstr>Light trapping: Diffraction aided Waveguiding</vt:lpstr>
      <vt:lpstr>Light trapping: Diffraction aided Waveguiding</vt:lpstr>
      <vt:lpstr>Light trapping: Diffraction aided Waveguiding</vt:lpstr>
      <vt:lpstr>Light trapping: Diffraction aided Waveguiding</vt:lpstr>
      <vt:lpstr>Light trapping: Diffraction aided Waveguiding</vt:lpstr>
      <vt:lpstr>Light trapping: Diffraction aided Waveguiding</vt:lpstr>
      <vt:lpstr>Light trapping: Mie resonances</vt:lpstr>
      <vt:lpstr>Light trapping: Mie resonances</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Hybridization</vt:lpstr>
      <vt:lpstr>Light trapping: Plasmonics</vt:lpstr>
      <vt:lpstr>Light trapping: Plasmonics</vt:lpstr>
      <vt:lpstr>Examples: Mie Resonances</vt:lpstr>
      <vt:lpstr>Examples: Mie Resonances</vt:lpstr>
      <vt:lpstr>Examples: Mie Resonances</vt:lpstr>
      <vt:lpstr>Examples: Hybridization</vt:lpstr>
      <vt:lpstr>Examples: Hybridization</vt:lpstr>
      <vt:lpstr>Examples: Hybridization</vt:lpstr>
      <vt:lpstr>Examples: Hybridization</vt:lpstr>
      <vt:lpstr>Examples: Plasmonics</vt:lpstr>
      <vt:lpstr>Examples: Plasmonics</vt:lpstr>
      <vt:lpstr>Examples: Plasmonics</vt:lpstr>
      <vt:lpstr>Examples: Plasmonics</vt:lpstr>
      <vt:lpstr>Examples: Plasmonics</vt:lpstr>
      <vt:lpstr>Examples: Waveguiding</vt:lpstr>
      <vt:lpstr>Examples: Waveguiding</vt:lpstr>
      <vt:lpstr>Examples: Waveguiding</vt:lpstr>
      <vt:lpstr>Examples: Waveguiding</vt:lpstr>
      <vt:lpstr>Examples: Photonic Crystals</vt:lpstr>
      <vt:lpstr>Examples: Photonic Crystals</vt:lpstr>
      <vt:lpstr>Examples: Photonic Crystals</vt:lpstr>
      <vt:lpstr>Examples: Photonic Crystals</vt:lpstr>
      <vt:lpstr>Examples: Photonic Crystals</vt:lpstr>
      <vt:lpstr>Examples: Photonic Crystals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Nanofabrication Manufacturing Technology</dc:title>
  <dc:creator>jgm145</dc:creator>
  <cp:lastModifiedBy>Renee L. Lindenberg</cp:lastModifiedBy>
  <cp:revision>508</cp:revision>
  <dcterms:created xsi:type="dcterms:W3CDTF">2002-02-14T21:59:46Z</dcterms:created>
  <dcterms:modified xsi:type="dcterms:W3CDTF">2018-01-24T19:11:22Z</dcterms:modified>
</cp:coreProperties>
</file>