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vml" ContentType="application/vnd.openxmlformats-officedocument.vmlDrawi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53"/>
  </p:notesMasterIdLst>
  <p:handoutMasterIdLst>
    <p:handoutMasterId r:id="rId54"/>
  </p:handoutMasterIdLst>
  <p:sldIdLst>
    <p:sldId id="372" r:id="rId2"/>
    <p:sldId id="314" r:id="rId3"/>
    <p:sldId id="262" r:id="rId4"/>
    <p:sldId id="323" r:id="rId5"/>
    <p:sldId id="341" r:id="rId6"/>
    <p:sldId id="332" r:id="rId7"/>
    <p:sldId id="330" r:id="rId8"/>
    <p:sldId id="266" r:id="rId9"/>
    <p:sldId id="373" r:id="rId10"/>
    <p:sldId id="268" r:id="rId11"/>
    <p:sldId id="333" r:id="rId12"/>
    <p:sldId id="270" r:id="rId13"/>
    <p:sldId id="271" r:id="rId14"/>
    <p:sldId id="272" r:id="rId15"/>
    <p:sldId id="345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57" r:id="rId28"/>
    <p:sldId id="358" r:id="rId29"/>
    <p:sldId id="359" r:id="rId30"/>
    <p:sldId id="360" r:id="rId31"/>
    <p:sldId id="361" r:id="rId32"/>
    <p:sldId id="362" r:id="rId33"/>
    <p:sldId id="363" r:id="rId34"/>
    <p:sldId id="364" r:id="rId35"/>
    <p:sldId id="365" r:id="rId36"/>
    <p:sldId id="366" r:id="rId37"/>
    <p:sldId id="369" r:id="rId38"/>
    <p:sldId id="343" r:id="rId39"/>
    <p:sldId id="326" r:id="rId40"/>
    <p:sldId id="367" r:id="rId41"/>
    <p:sldId id="328" r:id="rId42"/>
    <p:sldId id="329" r:id="rId43"/>
    <p:sldId id="334" r:id="rId44"/>
    <p:sldId id="297" r:id="rId45"/>
    <p:sldId id="299" r:id="rId46"/>
    <p:sldId id="301" r:id="rId47"/>
    <p:sldId id="298" r:id="rId48"/>
    <p:sldId id="302" r:id="rId49"/>
    <p:sldId id="300" r:id="rId50"/>
    <p:sldId id="368" r:id="rId51"/>
    <p:sldId id="305" r:id="rId5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FF00"/>
    <a:srgbClr val="FFCC66"/>
    <a:srgbClr val="66FF99"/>
    <a:srgbClr val="33CCCC"/>
    <a:srgbClr val="9933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77" autoAdjust="0"/>
    <p:restoredTop sz="95249" autoAdjust="0"/>
  </p:normalViewPr>
  <p:slideViewPr>
    <p:cSldViewPr>
      <p:cViewPr varScale="1">
        <p:scale>
          <a:sx n="115" d="100"/>
          <a:sy n="115" d="100"/>
        </p:scale>
        <p:origin x="-32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0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handoutMaster" Target="handoutMasters/handout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BAA3340-9057-4D94-A417-D208B759BB3E}" type="datetimeFigureOut">
              <a:rPr lang="en-US"/>
              <a:pPr>
                <a:defRPr/>
              </a:pPr>
              <a:t>3/16/18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562BD30-0B79-4994-B2B7-B88838B578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414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566DEEA-0DB9-4B21-8605-DA767166408A}" type="datetimeFigureOut">
              <a:rPr lang="en-US"/>
              <a:pPr>
                <a:defRPr/>
              </a:pPr>
              <a:t>3/16/18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697848D-E7CB-40CA-8089-277CC617A7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74986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619E864-1F21-4FC9-BABA-744CEF9250D6}" type="slidenum">
              <a:rPr lang="en-US" altLang="en-US"/>
              <a:pPr eaLnBrk="1" hangingPunct="1"/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58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92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47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983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983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44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36576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3241832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0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456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9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50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76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9742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35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08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6642100"/>
            <a:ext cx="914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800" dirty="0" smtClean="0"/>
              <a:t>www.nano4me.org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6642100"/>
            <a:ext cx="914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800" dirty="0" smtClean="0"/>
              <a:t>© 2018 The Pennsylvania State University</a:t>
            </a: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0" y="6642100"/>
            <a:ext cx="914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800" dirty="0" smtClean="0"/>
              <a:t>Plasma Removal Process </a:t>
            </a:r>
            <a:fld id="{862CD6A4-F241-4398-B59C-ADF65728BD48}" type="slidenum">
              <a:rPr lang="en-US" altLang="en-US" sz="800" smtClean="0"/>
              <a:t>‹#›</a:t>
            </a:fld>
            <a:endParaRPr lang="en-US" altLang="en-US" sz="8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/>
          </p:cNvSpPr>
          <p:nvPr/>
        </p:nvSpPr>
        <p:spPr bwMode="auto">
          <a:xfrm>
            <a:off x="457200" y="4114800"/>
            <a:ext cx="822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 smtClean="0">
                <a:latin typeface="+mj-lt"/>
                <a:cs typeface="Arial" panose="020B0604020202020204" pitchFamily="34" charset="0"/>
              </a:rPr>
              <a:t>Plasma </a:t>
            </a:r>
            <a:r>
              <a:rPr lang="en-US" altLang="en-US" sz="4000" b="1" dirty="0">
                <a:latin typeface="+mj-lt"/>
                <a:cs typeface="Arial" panose="020B0604020202020204" pitchFamily="34" charset="0"/>
              </a:rPr>
              <a:t>Removal </a:t>
            </a:r>
            <a:r>
              <a:rPr lang="en-US" altLang="en-US" sz="4000" b="1" dirty="0" smtClean="0">
                <a:latin typeface="+mj-lt"/>
                <a:cs typeface="Arial" panose="020B0604020202020204" pitchFamily="34" charset="0"/>
              </a:rPr>
              <a:t>Process</a:t>
            </a:r>
            <a:endParaRPr lang="en-US" altLang="en-US" sz="4000" b="1" dirty="0">
              <a:solidFill>
                <a:schemeClr val="tx2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71633"/>
            <a:ext cx="8686800" cy="20492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814" name="Group 46"/>
          <p:cNvGraphicFramePr>
            <a:graphicFrameLocks noGrp="1"/>
          </p:cNvGraphicFramePr>
          <p:nvPr/>
        </p:nvGraphicFramePr>
        <p:xfrm>
          <a:off x="152400" y="1552575"/>
          <a:ext cx="8763000" cy="4924424"/>
        </p:xfrm>
        <a:graphic>
          <a:graphicData uri="http://schemas.openxmlformats.org/drawingml/2006/table">
            <a:tbl>
              <a:tblPr/>
              <a:tblGrid>
                <a:gridCol w="2190750"/>
                <a:gridCol w="2190750"/>
                <a:gridCol w="2190750"/>
                <a:gridCol w="2190750"/>
              </a:tblGrid>
              <a:tr h="1188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PolySilicon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or BCl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/CCl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HBr           /CF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                 /CHCl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                 /CHF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WSi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,TiSi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,CoSi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Aluminum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+ passivating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           gases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SiCl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Single crystal Si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or BCl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+ passivating gases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30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AlSi(1%)-Cu(0.5%)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same as 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SiO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(BPSG)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,CF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,C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                               C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4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Al-Cu(2%)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/Cl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/CHF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Si3N4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Tungsten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/Cl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/CCl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GaAs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30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TiW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SF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/Cl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/O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2807" name="Group 7"/>
          <p:cNvGrpSpPr>
            <a:grpSpLocks/>
          </p:cNvGrpSpPr>
          <p:nvPr/>
        </p:nvGrpSpPr>
        <p:grpSpPr bwMode="auto">
          <a:xfrm>
            <a:off x="228600" y="1066800"/>
            <a:ext cx="8081963" cy="457200"/>
            <a:chOff x="228600" y="1143000"/>
            <a:chExt cx="8081963" cy="457200"/>
          </a:xfrm>
        </p:grpSpPr>
        <p:sp>
          <p:nvSpPr>
            <p:cNvPr id="32809" name="Rectangle 91"/>
            <p:cNvSpPr>
              <a:spLocks noChangeArrowheads="1"/>
            </p:cNvSpPr>
            <p:nvPr/>
          </p:nvSpPr>
          <p:spPr bwMode="auto">
            <a:xfrm>
              <a:off x="228600" y="1143000"/>
              <a:ext cx="12144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Material</a:t>
              </a:r>
            </a:p>
          </p:txBody>
        </p:sp>
        <p:sp>
          <p:nvSpPr>
            <p:cNvPr id="32810" name="Rectangle 92"/>
            <p:cNvSpPr>
              <a:spLocks noChangeArrowheads="1"/>
            </p:cNvSpPr>
            <p:nvPr/>
          </p:nvSpPr>
          <p:spPr bwMode="auto">
            <a:xfrm>
              <a:off x="2590800" y="1143000"/>
              <a:ext cx="14525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Chemistry</a:t>
              </a:r>
            </a:p>
          </p:txBody>
        </p:sp>
        <p:sp>
          <p:nvSpPr>
            <p:cNvPr id="32811" name="Rectangle 93"/>
            <p:cNvSpPr>
              <a:spLocks noChangeArrowheads="1"/>
            </p:cNvSpPr>
            <p:nvPr/>
          </p:nvSpPr>
          <p:spPr bwMode="auto">
            <a:xfrm>
              <a:off x="6858000" y="1143000"/>
              <a:ext cx="14525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Chemistry</a:t>
              </a:r>
            </a:p>
          </p:txBody>
        </p:sp>
        <p:sp>
          <p:nvSpPr>
            <p:cNvPr id="32812" name="Rectangle 94"/>
            <p:cNvSpPr>
              <a:spLocks noChangeArrowheads="1"/>
            </p:cNvSpPr>
            <p:nvPr/>
          </p:nvSpPr>
          <p:spPr bwMode="auto">
            <a:xfrm>
              <a:off x="4800600" y="1143000"/>
              <a:ext cx="12144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Material</a:t>
              </a:r>
            </a:p>
          </p:txBody>
        </p:sp>
      </p:grpSp>
      <p:sp>
        <p:nvSpPr>
          <p:cNvPr id="32808" name="TextBox 42"/>
          <p:cNvSpPr txBox="1">
            <a:spLocks noChangeArrowheads="1"/>
          </p:cNvSpPr>
          <p:nvPr/>
        </p:nvSpPr>
        <p:spPr bwMode="auto">
          <a:xfrm>
            <a:off x="228600" y="268288"/>
            <a:ext cx="853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/>
              <a:t>Some Materials and Selected Etchants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tx2"/>
                </a:solidFill>
              </a:rPr>
              <a:t>Outline</a:t>
            </a:r>
          </a:p>
        </p:txBody>
      </p:sp>
      <p:sp>
        <p:nvSpPr>
          <p:cNvPr id="33795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Introduction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Models to understand the plasma process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Chemistry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>
                <a:solidFill>
                  <a:schemeClr val="accent2"/>
                </a:solidFill>
              </a:rPr>
              <a:t>Analyzing recipe parameters and the resultant etch profiles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Endpoint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“Egg” Chart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altLang="en-US" sz="2200" smtClean="0"/>
              <a:t>This analytical model is a graphical representation of various process parameters.  The Y axis represents bombardment energy, the X axis represents chemical energy, and the “dog leg” boundary represents polymer formation.</a:t>
            </a:r>
          </a:p>
          <a:p>
            <a:pPr eaLnBrk="1" hangingPunct="1"/>
            <a:r>
              <a:rPr lang="en-US" altLang="en-US" sz="2200" smtClean="0"/>
              <a:t>For an ideal anisotropic etch, the required parameter zone resembles an “egg” in the middle of the chart</a:t>
            </a:r>
          </a:p>
          <a:p>
            <a:pPr eaLnBrk="1" hangingPunct="1"/>
            <a:r>
              <a:rPr lang="en-US" altLang="en-US" sz="2200" smtClean="0"/>
              <a:t>This chart shows the combined effects of chemistry, bombardment, and polymerization (C*B+P) to predict sidewall profiles</a:t>
            </a:r>
          </a:p>
          <a:p>
            <a:pPr eaLnBrk="1" hangingPunct="1"/>
            <a:r>
              <a:rPr lang="en-US" altLang="en-US" sz="2200" smtClean="0"/>
              <a:t>There are also other factors that determine the etch profile that are not included in this exercise.  These parameters will be discussed after this first iteration analysis.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“Egg” Chart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 chart like this can be found and/or generated for any dry etchable material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Due to its wide use in micro and nanofabrication, we will analyze the egg chart for SiO</a:t>
            </a:r>
            <a:r>
              <a:rPr lang="en-US" altLang="en-US" baseline="-25000" smtClean="0"/>
              <a:t>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Naturally this chart is not “exact”, but can be used as a starting point for building a etch recipe.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Oxide Egg Chart Considerations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F/C Ratio- the ratio of fluorine to carbon etching species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Increasing DC bias, increases bombardment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The addition of H</a:t>
            </a:r>
            <a:r>
              <a:rPr lang="en-US" altLang="en-US" sz="2800" baseline="-25000" smtClean="0"/>
              <a:t>2 </a:t>
            </a:r>
            <a:r>
              <a:rPr lang="en-US" altLang="en-US" sz="2800" smtClean="0"/>
              <a:t>to the chamber increases polymerization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The addition of O</a:t>
            </a:r>
            <a:r>
              <a:rPr lang="en-US" altLang="en-US" sz="2800" baseline="-25000" smtClean="0"/>
              <a:t>2 </a:t>
            </a:r>
            <a:r>
              <a:rPr lang="en-US" altLang="en-US" sz="2800" smtClean="0"/>
              <a:t>to the chamber increases free fluorine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Aspect Ratio- the ratio of depth to width for a small gap, trench, or hole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31"/>
          <p:cNvGrpSpPr>
            <a:grpSpLocks/>
          </p:cNvGrpSpPr>
          <p:nvPr/>
        </p:nvGrpSpPr>
        <p:grpSpPr bwMode="auto">
          <a:xfrm>
            <a:off x="228600" y="76200"/>
            <a:ext cx="8299450" cy="6119813"/>
            <a:chOff x="228600" y="76200"/>
            <a:chExt cx="8299450" cy="6119813"/>
          </a:xfrm>
        </p:grpSpPr>
        <p:sp>
          <p:nvSpPr>
            <p:cNvPr id="37893" name="Rectangle 4"/>
            <p:cNvSpPr>
              <a:spLocks noChangeArrowheads="1"/>
            </p:cNvSpPr>
            <p:nvPr/>
          </p:nvSpPr>
          <p:spPr bwMode="auto">
            <a:xfrm>
              <a:off x="914400" y="685800"/>
              <a:ext cx="7315200" cy="457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894" name="Text Box 5"/>
            <p:cNvSpPr txBox="1">
              <a:spLocks noChangeArrowheads="1"/>
            </p:cNvSpPr>
            <p:nvPr/>
          </p:nvSpPr>
          <p:spPr bwMode="auto">
            <a:xfrm>
              <a:off x="8223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37895" name="Text Box 6"/>
            <p:cNvSpPr txBox="1">
              <a:spLocks noChangeArrowheads="1"/>
            </p:cNvSpPr>
            <p:nvPr/>
          </p:nvSpPr>
          <p:spPr bwMode="auto">
            <a:xfrm>
              <a:off x="2574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7896" name="Text Box 7"/>
            <p:cNvSpPr txBox="1">
              <a:spLocks noChangeArrowheads="1"/>
            </p:cNvSpPr>
            <p:nvPr/>
          </p:nvSpPr>
          <p:spPr bwMode="auto">
            <a:xfrm>
              <a:off x="4479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7897" name="Text Box 8"/>
            <p:cNvSpPr txBox="1">
              <a:spLocks noChangeArrowheads="1"/>
            </p:cNvSpPr>
            <p:nvPr/>
          </p:nvSpPr>
          <p:spPr bwMode="auto">
            <a:xfrm>
              <a:off x="63087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37898" name="Text Box 9"/>
            <p:cNvSpPr txBox="1">
              <a:spLocks noChangeArrowheads="1"/>
            </p:cNvSpPr>
            <p:nvPr/>
          </p:nvSpPr>
          <p:spPr bwMode="auto">
            <a:xfrm>
              <a:off x="8061325" y="51816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7899" name="Text Box 10"/>
            <p:cNvSpPr txBox="1">
              <a:spLocks noChangeArrowheads="1"/>
            </p:cNvSpPr>
            <p:nvPr/>
          </p:nvSpPr>
          <p:spPr bwMode="auto">
            <a:xfrm>
              <a:off x="609600" y="76200"/>
              <a:ext cx="791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Fluorine to Carbon Ratio (F/C) of Gas Phase Etching Species vs DC Bias Level </a:t>
              </a:r>
            </a:p>
          </p:txBody>
        </p:sp>
        <p:sp>
          <p:nvSpPr>
            <p:cNvPr id="37900" name="Text Box 11"/>
            <p:cNvSpPr txBox="1">
              <a:spLocks noChangeArrowheads="1"/>
            </p:cNvSpPr>
            <p:nvPr/>
          </p:nvSpPr>
          <p:spPr bwMode="auto">
            <a:xfrm rot="-5400000">
              <a:off x="-977900" y="2952750"/>
              <a:ext cx="3206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Bias Applied to Surface (Volts)</a:t>
              </a:r>
            </a:p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DC Bias  </a:t>
              </a:r>
            </a:p>
          </p:txBody>
        </p:sp>
        <p:sp>
          <p:nvSpPr>
            <p:cNvPr id="37901" name="Line 12"/>
            <p:cNvSpPr>
              <a:spLocks noChangeShapeType="1"/>
            </p:cNvSpPr>
            <p:nvPr/>
          </p:nvSpPr>
          <p:spPr bwMode="auto">
            <a:xfrm rot="18900000" flipV="1">
              <a:off x="533400" y="2209800"/>
              <a:ext cx="457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Text Box 13"/>
            <p:cNvSpPr txBox="1">
              <a:spLocks noChangeArrowheads="1"/>
            </p:cNvSpPr>
            <p:nvPr/>
          </p:nvSpPr>
          <p:spPr bwMode="auto">
            <a:xfrm>
              <a:off x="228600" y="4953000"/>
              <a:ext cx="615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Low</a:t>
              </a:r>
            </a:p>
          </p:txBody>
        </p:sp>
        <p:sp>
          <p:nvSpPr>
            <p:cNvPr id="37903" name="Text Box 14"/>
            <p:cNvSpPr txBox="1">
              <a:spLocks noChangeArrowheads="1"/>
            </p:cNvSpPr>
            <p:nvPr/>
          </p:nvSpPr>
          <p:spPr bwMode="auto">
            <a:xfrm>
              <a:off x="228600" y="685800"/>
              <a:ext cx="6667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High</a:t>
              </a:r>
            </a:p>
          </p:txBody>
        </p:sp>
        <p:sp>
          <p:nvSpPr>
            <p:cNvPr id="37904" name="Text Box 17"/>
            <p:cNvSpPr txBox="1">
              <a:spLocks noChangeArrowheads="1"/>
            </p:cNvSpPr>
            <p:nvPr/>
          </p:nvSpPr>
          <p:spPr bwMode="auto">
            <a:xfrm>
              <a:off x="1355725" y="4251325"/>
              <a:ext cx="18319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996633"/>
                  </a:solidFill>
                  <a:latin typeface="Times New Roman" panose="02020603050405020304" pitchFamily="18" charset="0"/>
                </a:rPr>
                <a:t>Polymerization</a:t>
              </a:r>
            </a:p>
          </p:txBody>
        </p:sp>
        <p:sp>
          <p:nvSpPr>
            <p:cNvPr id="37905" name="Text Box 18"/>
            <p:cNvSpPr txBox="1">
              <a:spLocks noChangeArrowheads="1"/>
            </p:cNvSpPr>
            <p:nvPr/>
          </p:nvSpPr>
          <p:spPr bwMode="auto">
            <a:xfrm>
              <a:off x="6384925" y="1309688"/>
              <a:ext cx="10302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Etching</a:t>
              </a:r>
            </a:p>
          </p:txBody>
        </p:sp>
        <p:sp>
          <p:nvSpPr>
            <p:cNvPr id="37906" name="Text Box 19"/>
            <p:cNvSpPr txBox="1">
              <a:spLocks noChangeArrowheads="1"/>
            </p:cNvSpPr>
            <p:nvPr/>
          </p:nvSpPr>
          <p:spPr bwMode="auto">
            <a:xfrm>
              <a:off x="6019800" y="3290888"/>
              <a:ext cx="16764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O</a:t>
              </a:r>
              <a:r>
                <a:rPr lang="en-US" altLang="en-US" b="1" baseline="-25000">
                  <a:solidFill>
                    <a:srgbClr val="008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37907" name="Line 20"/>
            <p:cNvSpPr>
              <a:spLocks noChangeShapeType="1"/>
            </p:cNvSpPr>
            <p:nvPr/>
          </p:nvSpPr>
          <p:spPr bwMode="auto">
            <a:xfrm>
              <a:off x="5105400" y="3733800"/>
              <a:ext cx="21336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8" name="Text Box 21"/>
            <p:cNvSpPr txBox="1">
              <a:spLocks noChangeArrowheads="1"/>
            </p:cNvSpPr>
            <p:nvPr/>
          </p:nvSpPr>
          <p:spPr bwMode="auto">
            <a:xfrm>
              <a:off x="4997450" y="3900488"/>
              <a:ext cx="9969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99FF"/>
                  </a:solidFill>
                  <a:latin typeface="Times New Roman" panose="02020603050405020304" pitchFamily="18" charset="0"/>
                </a:rPr>
                <a:t>Loading</a:t>
              </a:r>
            </a:p>
          </p:txBody>
        </p:sp>
        <p:sp>
          <p:nvSpPr>
            <p:cNvPr id="37909" name="Line 22"/>
            <p:cNvSpPr>
              <a:spLocks noChangeShapeType="1"/>
            </p:cNvSpPr>
            <p:nvPr/>
          </p:nvSpPr>
          <p:spPr bwMode="auto">
            <a:xfrm flipH="1">
              <a:off x="5105400" y="4343400"/>
              <a:ext cx="2057400" cy="0"/>
            </a:xfrm>
            <a:prstGeom prst="line">
              <a:avLst/>
            </a:prstGeom>
            <a:noFill/>
            <a:ln w="28575">
              <a:solidFill>
                <a:srgbClr val="0099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0" name="Line 23"/>
            <p:cNvSpPr>
              <a:spLocks noChangeShapeType="1"/>
            </p:cNvSpPr>
            <p:nvPr/>
          </p:nvSpPr>
          <p:spPr bwMode="auto">
            <a:xfrm flipH="1">
              <a:off x="5105400" y="4953000"/>
              <a:ext cx="2057400" cy="0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1" name="Text Box 24"/>
            <p:cNvSpPr txBox="1">
              <a:spLocks noChangeArrowheads="1"/>
            </p:cNvSpPr>
            <p:nvPr/>
          </p:nvSpPr>
          <p:spPr bwMode="auto">
            <a:xfrm>
              <a:off x="5105400" y="4495800"/>
              <a:ext cx="1676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en-US" b="1" baseline="-25000">
                  <a:solidFill>
                    <a:srgbClr val="80008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37912" name="Text Box 25"/>
            <p:cNvSpPr txBox="1">
              <a:spLocks noChangeArrowheads="1"/>
            </p:cNvSpPr>
            <p:nvPr/>
          </p:nvSpPr>
          <p:spPr bwMode="auto">
            <a:xfrm>
              <a:off x="4221163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7913" name="Text Box 26"/>
            <p:cNvSpPr txBox="1">
              <a:spLocks noChangeArrowheads="1"/>
            </p:cNvSpPr>
            <p:nvPr/>
          </p:nvSpPr>
          <p:spPr bwMode="auto">
            <a:xfrm>
              <a:off x="5165725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10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7914" name="Text Box 27"/>
            <p:cNvSpPr txBox="1">
              <a:spLocks noChangeArrowheads="1"/>
            </p:cNvSpPr>
            <p:nvPr/>
          </p:nvSpPr>
          <p:spPr bwMode="auto">
            <a:xfrm>
              <a:off x="6080125" y="776288"/>
              <a:ext cx="7016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6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7915" name="Text Box 28"/>
            <p:cNvSpPr txBox="1">
              <a:spLocks noChangeArrowheads="1"/>
            </p:cNvSpPr>
            <p:nvPr/>
          </p:nvSpPr>
          <p:spPr bwMode="auto">
            <a:xfrm>
              <a:off x="7620000" y="776288"/>
              <a:ext cx="5492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7916" name="Oval 29"/>
            <p:cNvSpPr>
              <a:spLocks noChangeArrowheads="1"/>
            </p:cNvSpPr>
            <p:nvPr/>
          </p:nvSpPr>
          <p:spPr bwMode="auto">
            <a:xfrm>
              <a:off x="3886200" y="1371600"/>
              <a:ext cx="990600" cy="1447800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17" name="Text Box 30"/>
            <p:cNvSpPr txBox="1">
              <a:spLocks noChangeArrowheads="1"/>
            </p:cNvSpPr>
            <p:nvPr/>
          </p:nvSpPr>
          <p:spPr bwMode="auto">
            <a:xfrm>
              <a:off x="3429000" y="5829300"/>
              <a:ext cx="1143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F/C Ratio</a:t>
              </a:r>
            </a:p>
          </p:txBody>
        </p:sp>
        <p:sp>
          <p:nvSpPr>
            <p:cNvPr id="37918" name="Line 31"/>
            <p:cNvSpPr>
              <a:spLocks noChangeShapeType="1"/>
            </p:cNvSpPr>
            <p:nvPr/>
          </p:nvSpPr>
          <p:spPr bwMode="auto">
            <a:xfrm>
              <a:off x="4572000" y="6019800"/>
              <a:ext cx="898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891" name="Rectangle 1219"/>
          <p:cNvSpPr>
            <a:spLocks noChangeArrowheads="1"/>
          </p:cNvSpPr>
          <p:nvPr/>
        </p:nvSpPr>
        <p:spPr bwMode="auto">
          <a:xfrm>
            <a:off x="5975350" y="6248400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  <p:sp>
        <p:nvSpPr>
          <p:cNvPr id="33" name="Freeform 32"/>
          <p:cNvSpPr/>
          <p:nvPr/>
        </p:nvSpPr>
        <p:spPr>
          <a:xfrm>
            <a:off x="914400" y="685800"/>
            <a:ext cx="5060950" cy="4572000"/>
          </a:xfrm>
          <a:custGeom>
            <a:avLst/>
            <a:gdLst>
              <a:gd name="connsiteX0" fmla="*/ 2228045 w 5061397"/>
              <a:gd name="connsiteY0" fmla="*/ 0 h 4572000"/>
              <a:gd name="connsiteX1" fmla="*/ 2266682 w 5061397"/>
              <a:gd name="connsiteY1" fmla="*/ 463640 h 4572000"/>
              <a:gd name="connsiteX2" fmla="*/ 2343955 w 5061397"/>
              <a:gd name="connsiteY2" fmla="*/ 1081826 h 4572000"/>
              <a:gd name="connsiteX3" fmla="*/ 2421228 w 5061397"/>
              <a:gd name="connsiteY3" fmla="*/ 1519707 h 4572000"/>
              <a:gd name="connsiteX4" fmla="*/ 2472744 w 5061397"/>
              <a:gd name="connsiteY4" fmla="*/ 1609859 h 4572000"/>
              <a:gd name="connsiteX5" fmla="*/ 2562896 w 5061397"/>
              <a:gd name="connsiteY5" fmla="*/ 1790164 h 4572000"/>
              <a:gd name="connsiteX6" fmla="*/ 2665927 w 5061397"/>
              <a:gd name="connsiteY6" fmla="*/ 1944710 h 4572000"/>
              <a:gd name="connsiteX7" fmla="*/ 2756079 w 5061397"/>
              <a:gd name="connsiteY7" fmla="*/ 2047741 h 4572000"/>
              <a:gd name="connsiteX8" fmla="*/ 2884868 w 5061397"/>
              <a:gd name="connsiteY8" fmla="*/ 2137893 h 4572000"/>
              <a:gd name="connsiteX9" fmla="*/ 3026535 w 5061397"/>
              <a:gd name="connsiteY9" fmla="*/ 2189409 h 4572000"/>
              <a:gd name="connsiteX10" fmla="*/ 3245476 w 5061397"/>
              <a:gd name="connsiteY10" fmla="*/ 2240924 h 4572000"/>
              <a:gd name="connsiteX11" fmla="*/ 3438659 w 5061397"/>
              <a:gd name="connsiteY11" fmla="*/ 2279561 h 4572000"/>
              <a:gd name="connsiteX12" fmla="*/ 3709115 w 5061397"/>
              <a:gd name="connsiteY12" fmla="*/ 2305319 h 4572000"/>
              <a:gd name="connsiteX13" fmla="*/ 4005330 w 5061397"/>
              <a:gd name="connsiteY13" fmla="*/ 2343955 h 4572000"/>
              <a:gd name="connsiteX14" fmla="*/ 4340180 w 5061397"/>
              <a:gd name="connsiteY14" fmla="*/ 2408350 h 4572000"/>
              <a:gd name="connsiteX15" fmla="*/ 4559121 w 5061397"/>
              <a:gd name="connsiteY15" fmla="*/ 2537138 h 4572000"/>
              <a:gd name="connsiteX16" fmla="*/ 4739425 w 5061397"/>
              <a:gd name="connsiteY16" fmla="*/ 2717443 h 4572000"/>
              <a:gd name="connsiteX17" fmla="*/ 4842456 w 5061397"/>
              <a:gd name="connsiteY17" fmla="*/ 2975020 h 4572000"/>
              <a:gd name="connsiteX18" fmla="*/ 4971245 w 5061397"/>
              <a:gd name="connsiteY18" fmla="*/ 3309871 h 4572000"/>
              <a:gd name="connsiteX19" fmla="*/ 5035639 w 5061397"/>
              <a:gd name="connsiteY19" fmla="*/ 3683358 h 4572000"/>
              <a:gd name="connsiteX20" fmla="*/ 5035639 w 5061397"/>
              <a:gd name="connsiteY20" fmla="*/ 4005330 h 4572000"/>
              <a:gd name="connsiteX21" fmla="*/ 5061397 w 5061397"/>
              <a:gd name="connsiteY21" fmla="*/ 4546243 h 4572000"/>
              <a:gd name="connsiteX22" fmla="*/ 5048518 w 5061397"/>
              <a:gd name="connsiteY22" fmla="*/ 4572000 h 4572000"/>
              <a:gd name="connsiteX23" fmla="*/ 0 w 5061397"/>
              <a:gd name="connsiteY23" fmla="*/ 4572000 h 4572000"/>
              <a:gd name="connsiteX24" fmla="*/ 0 w 5061397"/>
              <a:gd name="connsiteY24" fmla="*/ 0 h 4572000"/>
              <a:gd name="connsiteX25" fmla="*/ 2228045 w 5061397"/>
              <a:gd name="connsiteY25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061397" h="4572000">
                <a:moveTo>
                  <a:pt x="2228045" y="0"/>
                </a:moveTo>
                <a:lnTo>
                  <a:pt x="2266682" y="463640"/>
                </a:lnTo>
                <a:lnTo>
                  <a:pt x="2343955" y="1081826"/>
                </a:lnTo>
                <a:lnTo>
                  <a:pt x="2421228" y="1519707"/>
                </a:lnTo>
                <a:lnTo>
                  <a:pt x="2472744" y="1609859"/>
                </a:lnTo>
                <a:lnTo>
                  <a:pt x="2562896" y="1790164"/>
                </a:lnTo>
                <a:lnTo>
                  <a:pt x="2665927" y="1944710"/>
                </a:lnTo>
                <a:lnTo>
                  <a:pt x="2756079" y="2047741"/>
                </a:lnTo>
                <a:lnTo>
                  <a:pt x="2884868" y="2137893"/>
                </a:lnTo>
                <a:lnTo>
                  <a:pt x="3026535" y="2189409"/>
                </a:lnTo>
                <a:lnTo>
                  <a:pt x="3245476" y="2240924"/>
                </a:lnTo>
                <a:lnTo>
                  <a:pt x="3438659" y="2279561"/>
                </a:lnTo>
                <a:lnTo>
                  <a:pt x="3709115" y="2305319"/>
                </a:lnTo>
                <a:lnTo>
                  <a:pt x="4005330" y="2343955"/>
                </a:lnTo>
                <a:lnTo>
                  <a:pt x="4340180" y="2408350"/>
                </a:lnTo>
                <a:lnTo>
                  <a:pt x="4559121" y="2537138"/>
                </a:lnTo>
                <a:lnTo>
                  <a:pt x="4739425" y="2717443"/>
                </a:lnTo>
                <a:lnTo>
                  <a:pt x="4842456" y="2975020"/>
                </a:lnTo>
                <a:lnTo>
                  <a:pt x="4971245" y="3309871"/>
                </a:lnTo>
                <a:lnTo>
                  <a:pt x="5035639" y="3683358"/>
                </a:lnTo>
                <a:lnTo>
                  <a:pt x="5035639" y="4005330"/>
                </a:lnTo>
                <a:cubicBezTo>
                  <a:pt x="5044434" y="4185624"/>
                  <a:pt x="5061397" y="4365734"/>
                  <a:pt x="5061397" y="4546243"/>
                </a:cubicBezTo>
                <a:lnTo>
                  <a:pt x="5048518" y="4572000"/>
                </a:lnTo>
                <a:lnTo>
                  <a:pt x="0" y="4572000"/>
                </a:lnTo>
                <a:lnTo>
                  <a:pt x="0" y="0"/>
                </a:lnTo>
                <a:lnTo>
                  <a:pt x="2228045" y="0"/>
                </a:lnTo>
                <a:close/>
              </a:path>
            </a:pathLst>
          </a:custGeom>
          <a:solidFill>
            <a:srgbClr val="C0000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31"/>
          <p:cNvGrpSpPr>
            <a:grpSpLocks/>
          </p:cNvGrpSpPr>
          <p:nvPr/>
        </p:nvGrpSpPr>
        <p:grpSpPr bwMode="auto">
          <a:xfrm>
            <a:off x="228600" y="76200"/>
            <a:ext cx="8299450" cy="6119813"/>
            <a:chOff x="228600" y="76200"/>
            <a:chExt cx="8299450" cy="6119813"/>
          </a:xfrm>
        </p:grpSpPr>
        <p:sp>
          <p:nvSpPr>
            <p:cNvPr id="38918" name="Rectangle 4"/>
            <p:cNvSpPr>
              <a:spLocks noChangeArrowheads="1"/>
            </p:cNvSpPr>
            <p:nvPr/>
          </p:nvSpPr>
          <p:spPr bwMode="auto">
            <a:xfrm>
              <a:off x="914400" y="685800"/>
              <a:ext cx="7315200" cy="457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19" name="Text Box 5"/>
            <p:cNvSpPr txBox="1">
              <a:spLocks noChangeArrowheads="1"/>
            </p:cNvSpPr>
            <p:nvPr/>
          </p:nvSpPr>
          <p:spPr bwMode="auto">
            <a:xfrm>
              <a:off x="8223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38920" name="Text Box 6"/>
            <p:cNvSpPr txBox="1">
              <a:spLocks noChangeArrowheads="1"/>
            </p:cNvSpPr>
            <p:nvPr/>
          </p:nvSpPr>
          <p:spPr bwMode="auto">
            <a:xfrm>
              <a:off x="2574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8921" name="Text Box 7"/>
            <p:cNvSpPr txBox="1">
              <a:spLocks noChangeArrowheads="1"/>
            </p:cNvSpPr>
            <p:nvPr/>
          </p:nvSpPr>
          <p:spPr bwMode="auto">
            <a:xfrm>
              <a:off x="4479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8922" name="Text Box 8"/>
            <p:cNvSpPr txBox="1">
              <a:spLocks noChangeArrowheads="1"/>
            </p:cNvSpPr>
            <p:nvPr/>
          </p:nvSpPr>
          <p:spPr bwMode="auto">
            <a:xfrm>
              <a:off x="63087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38923" name="Text Box 9"/>
            <p:cNvSpPr txBox="1">
              <a:spLocks noChangeArrowheads="1"/>
            </p:cNvSpPr>
            <p:nvPr/>
          </p:nvSpPr>
          <p:spPr bwMode="auto">
            <a:xfrm>
              <a:off x="8061325" y="51816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8924" name="Text Box 10"/>
            <p:cNvSpPr txBox="1">
              <a:spLocks noChangeArrowheads="1"/>
            </p:cNvSpPr>
            <p:nvPr/>
          </p:nvSpPr>
          <p:spPr bwMode="auto">
            <a:xfrm>
              <a:off x="609600" y="76200"/>
              <a:ext cx="791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Fluorine to Carbon Ratio (F/C) of Gas Phase Etching Species vs DC Bias Level </a:t>
              </a:r>
            </a:p>
          </p:txBody>
        </p:sp>
        <p:sp>
          <p:nvSpPr>
            <p:cNvPr id="38925" name="Text Box 11"/>
            <p:cNvSpPr txBox="1">
              <a:spLocks noChangeArrowheads="1"/>
            </p:cNvSpPr>
            <p:nvPr/>
          </p:nvSpPr>
          <p:spPr bwMode="auto">
            <a:xfrm rot="-5400000">
              <a:off x="-977900" y="2952750"/>
              <a:ext cx="3206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Bias Applied to Surface (Volts)</a:t>
              </a:r>
            </a:p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DC Bias  </a:t>
              </a:r>
            </a:p>
          </p:txBody>
        </p:sp>
        <p:sp>
          <p:nvSpPr>
            <p:cNvPr id="38926" name="Line 12"/>
            <p:cNvSpPr>
              <a:spLocks noChangeShapeType="1"/>
            </p:cNvSpPr>
            <p:nvPr/>
          </p:nvSpPr>
          <p:spPr bwMode="auto">
            <a:xfrm rot="18900000" flipV="1">
              <a:off x="533400" y="2209800"/>
              <a:ext cx="457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7" name="Text Box 13"/>
            <p:cNvSpPr txBox="1">
              <a:spLocks noChangeArrowheads="1"/>
            </p:cNvSpPr>
            <p:nvPr/>
          </p:nvSpPr>
          <p:spPr bwMode="auto">
            <a:xfrm>
              <a:off x="228600" y="4953000"/>
              <a:ext cx="615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Low</a:t>
              </a:r>
            </a:p>
          </p:txBody>
        </p:sp>
        <p:sp>
          <p:nvSpPr>
            <p:cNvPr id="38928" name="Text Box 14"/>
            <p:cNvSpPr txBox="1">
              <a:spLocks noChangeArrowheads="1"/>
            </p:cNvSpPr>
            <p:nvPr/>
          </p:nvSpPr>
          <p:spPr bwMode="auto">
            <a:xfrm>
              <a:off x="228600" y="685800"/>
              <a:ext cx="6667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High</a:t>
              </a:r>
            </a:p>
          </p:txBody>
        </p:sp>
        <p:sp>
          <p:nvSpPr>
            <p:cNvPr id="38929" name="Text Box 17"/>
            <p:cNvSpPr txBox="1">
              <a:spLocks noChangeArrowheads="1"/>
            </p:cNvSpPr>
            <p:nvPr/>
          </p:nvSpPr>
          <p:spPr bwMode="auto">
            <a:xfrm>
              <a:off x="1828800" y="4114800"/>
              <a:ext cx="18319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996633"/>
                  </a:solidFill>
                  <a:latin typeface="Times New Roman" panose="02020603050405020304" pitchFamily="18" charset="0"/>
                </a:rPr>
                <a:t>Polymerization</a:t>
              </a:r>
            </a:p>
          </p:txBody>
        </p:sp>
        <p:sp>
          <p:nvSpPr>
            <p:cNvPr id="38930" name="Text Box 18"/>
            <p:cNvSpPr txBox="1">
              <a:spLocks noChangeArrowheads="1"/>
            </p:cNvSpPr>
            <p:nvPr/>
          </p:nvSpPr>
          <p:spPr bwMode="auto">
            <a:xfrm>
              <a:off x="6384925" y="1309688"/>
              <a:ext cx="10302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Etching</a:t>
              </a:r>
            </a:p>
          </p:txBody>
        </p:sp>
        <p:sp>
          <p:nvSpPr>
            <p:cNvPr id="38931" name="Text Box 19"/>
            <p:cNvSpPr txBox="1">
              <a:spLocks noChangeArrowheads="1"/>
            </p:cNvSpPr>
            <p:nvPr/>
          </p:nvSpPr>
          <p:spPr bwMode="auto">
            <a:xfrm>
              <a:off x="6019800" y="3290888"/>
              <a:ext cx="16764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O</a:t>
              </a:r>
              <a:r>
                <a:rPr lang="en-US" altLang="en-US" b="1" baseline="-25000">
                  <a:solidFill>
                    <a:srgbClr val="008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38932" name="Line 20"/>
            <p:cNvSpPr>
              <a:spLocks noChangeShapeType="1"/>
            </p:cNvSpPr>
            <p:nvPr/>
          </p:nvSpPr>
          <p:spPr bwMode="auto">
            <a:xfrm>
              <a:off x="5105400" y="3733800"/>
              <a:ext cx="21336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3" name="Text Box 21"/>
            <p:cNvSpPr txBox="1">
              <a:spLocks noChangeArrowheads="1"/>
            </p:cNvSpPr>
            <p:nvPr/>
          </p:nvSpPr>
          <p:spPr bwMode="auto">
            <a:xfrm>
              <a:off x="4997450" y="3900488"/>
              <a:ext cx="9969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99FF"/>
                  </a:solidFill>
                  <a:latin typeface="Times New Roman" panose="02020603050405020304" pitchFamily="18" charset="0"/>
                </a:rPr>
                <a:t>Loading</a:t>
              </a:r>
            </a:p>
          </p:txBody>
        </p:sp>
        <p:sp>
          <p:nvSpPr>
            <p:cNvPr id="38934" name="Line 22"/>
            <p:cNvSpPr>
              <a:spLocks noChangeShapeType="1"/>
            </p:cNvSpPr>
            <p:nvPr/>
          </p:nvSpPr>
          <p:spPr bwMode="auto">
            <a:xfrm flipH="1">
              <a:off x="5105400" y="4343400"/>
              <a:ext cx="2057400" cy="0"/>
            </a:xfrm>
            <a:prstGeom prst="line">
              <a:avLst/>
            </a:prstGeom>
            <a:noFill/>
            <a:ln w="28575">
              <a:solidFill>
                <a:srgbClr val="0099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5" name="Line 23"/>
            <p:cNvSpPr>
              <a:spLocks noChangeShapeType="1"/>
            </p:cNvSpPr>
            <p:nvPr/>
          </p:nvSpPr>
          <p:spPr bwMode="auto">
            <a:xfrm flipH="1">
              <a:off x="5105400" y="4953000"/>
              <a:ext cx="2057400" cy="0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6" name="Text Box 24"/>
            <p:cNvSpPr txBox="1">
              <a:spLocks noChangeArrowheads="1"/>
            </p:cNvSpPr>
            <p:nvPr/>
          </p:nvSpPr>
          <p:spPr bwMode="auto">
            <a:xfrm>
              <a:off x="5105400" y="4495800"/>
              <a:ext cx="1676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en-US" b="1" baseline="-25000">
                  <a:solidFill>
                    <a:srgbClr val="80008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38937" name="Text Box 25"/>
            <p:cNvSpPr txBox="1">
              <a:spLocks noChangeArrowheads="1"/>
            </p:cNvSpPr>
            <p:nvPr/>
          </p:nvSpPr>
          <p:spPr bwMode="auto">
            <a:xfrm>
              <a:off x="4221163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8938" name="Text Box 26"/>
            <p:cNvSpPr txBox="1">
              <a:spLocks noChangeArrowheads="1"/>
            </p:cNvSpPr>
            <p:nvPr/>
          </p:nvSpPr>
          <p:spPr bwMode="auto">
            <a:xfrm>
              <a:off x="5165725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10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8939" name="Text Box 27"/>
            <p:cNvSpPr txBox="1">
              <a:spLocks noChangeArrowheads="1"/>
            </p:cNvSpPr>
            <p:nvPr/>
          </p:nvSpPr>
          <p:spPr bwMode="auto">
            <a:xfrm>
              <a:off x="6080125" y="776288"/>
              <a:ext cx="7016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6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8940" name="Text Box 28"/>
            <p:cNvSpPr txBox="1">
              <a:spLocks noChangeArrowheads="1"/>
            </p:cNvSpPr>
            <p:nvPr/>
          </p:nvSpPr>
          <p:spPr bwMode="auto">
            <a:xfrm>
              <a:off x="7620000" y="776288"/>
              <a:ext cx="5492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8941" name="Oval 29"/>
            <p:cNvSpPr>
              <a:spLocks noChangeArrowheads="1"/>
            </p:cNvSpPr>
            <p:nvPr/>
          </p:nvSpPr>
          <p:spPr bwMode="auto">
            <a:xfrm>
              <a:off x="3886200" y="1371600"/>
              <a:ext cx="990600" cy="1447800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42" name="Text Box 30"/>
            <p:cNvSpPr txBox="1">
              <a:spLocks noChangeArrowheads="1"/>
            </p:cNvSpPr>
            <p:nvPr/>
          </p:nvSpPr>
          <p:spPr bwMode="auto">
            <a:xfrm>
              <a:off x="3429000" y="5829300"/>
              <a:ext cx="1143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F/C Ratio</a:t>
              </a:r>
            </a:p>
          </p:txBody>
        </p:sp>
        <p:sp>
          <p:nvSpPr>
            <p:cNvPr id="38943" name="Line 31"/>
            <p:cNvSpPr>
              <a:spLocks noChangeShapeType="1"/>
            </p:cNvSpPr>
            <p:nvPr/>
          </p:nvSpPr>
          <p:spPr bwMode="auto">
            <a:xfrm>
              <a:off x="4572000" y="6019800"/>
              <a:ext cx="898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15" name="Rectangle 1219"/>
          <p:cNvSpPr>
            <a:spLocks noChangeArrowheads="1"/>
          </p:cNvSpPr>
          <p:nvPr/>
        </p:nvSpPr>
        <p:spPr bwMode="auto">
          <a:xfrm>
            <a:off x="5791200" y="6173788"/>
            <a:ext cx="306387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  <p:sp>
        <p:nvSpPr>
          <p:cNvPr id="33" name="Freeform 32"/>
          <p:cNvSpPr/>
          <p:nvPr/>
        </p:nvSpPr>
        <p:spPr>
          <a:xfrm>
            <a:off x="914400" y="685800"/>
            <a:ext cx="5060950" cy="4572000"/>
          </a:xfrm>
          <a:custGeom>
            <a:avLst/>
            <a:gdLst>
              <a:gd name="connsiteX0" fmla="*/ 2228045 w 5061397"/>
              <a:gd name="connsiteY0" fmla="*/ 0 h 4572000"/>
              <a:gd name="connsiteX1" fmla="*/ 2266682 w 5061397"/>
              <a:gd name="connsiteY1" fmla="*/ 463640 h 4572000"/>
              <a:gd name="connsiteX2" fmla="*/ 2343955 w 5061397"/>
              <a:gd name="connsiteY2" fmla="*/ 1081826 h 4572000"/>
              <a:gd name="connsiteX3" fmla="*/ 2421228 w 5061397"/>
              <a:gd name="connsiteY3" fmla="*/ 1519707 h 4572000"/>
              <a:gd name="connsiteX4" fmla="*/ 2472744 w 5061397"/>
              <a:gd name="connsiteY4" fmla="*/ 1609859 h 4572000"/>
              <a:gd name="connsiteX5" fmla="*/ 2562896 w 5061397"/>
              <a:gd name="connsiteY5" fmla="*/ 1790164 h 4572000"/>
              <a:gd name="connsiteX6" fmla="*/ 2665927 w 5061397"/>
              <a:gd name="connsiteY6" fmla="*/ 1944710 h 4572000"/>
              <a:gd name="connsiteX7" fmla="*/ 2756079 w 5061397"/>
              <a:gd name="connsiteY7" fmla="*/ 2047741 h 4572000"/>
              <a:gd name="connsiteX8" fmla="*/ 2884868 w 5061397"/>
              <a:gd name="connsiteY8" fmla="*/ 2137893 h 4572000"/>
              <a:gd name="connsiteX9" fmla="*/ 3026535 w 5061397"/>
              <a:gd name="connsiteY9" fmla="*/ 2189409 h 4572000"/>
              <a:gd name="connsiteX10" fmla="*/ 3245476 w 5061397"/>
              <a:gd name="connsiteY10" fmla="*/ 2240924 h 4572000"/>
              <a:gd name="connsiteX11" fmla="*/ 3438659 w 5061397"/>
              <a:gd name="connsiteY11" fmla="*/ 2279561 h 4572000"/>
              <a:gd name="connsiteX12" fmla="*/ 3709115 w 5061397"/>
              <a:gd name="connsiteY12" fmla="*/ 2305319 h 4572000"/>
              <a:gd name="connsiteX13" fmla="*/ 4005330 w 5061397"/>
              <a:gd name="connsiteY13" fmla="*/ 2343955 h 4572000"/>
              <a:gd name="connsiteX14" fmla="*/ 4340180 w 5061397"/>
              <a:gd name="connsiteY14" fmla="*/ 2408350 h 4572000"/>
              <a:gd name="connsiteX15" fmla="*/ 4559121 w 5061397"/>
              <a:gd name="connsiteY15" fmla="*/ 2537138 h 4572000"/>
              <a:gd name="connsiteX16" fmla="*/ 4739425 w 5061397"/>
              <a:gd name="connsiteY16" fmla="*/ 2717443 h 4572000"/>
              <a:gd name="connsiteX17" fmla="*/ 4842456 w 5061397"/>
              <a:gd name="connsiteY17" fmla="*/ 2975020 h 4572000"/>
              <a:gd name="connsiteX18" fmla="*/ 4971245 w 5061397"/>
              <a:gd name="connsiteY18" fmla="*/ 3309871 h 4572000"/>
              <a:gd name="connsiteX19" fmla="*/ 5035639 w 5061397"/>
              <a:gd name="connsiteY19" fmla="*/ 3683358 h 4572000"/>
              <a:gd name="connsiteX20" fmla="*/ 5035639 w 5061397"/>
              <a:gd name="connsiteY20" fmla="*/ 4005330 h 4572000"/>
              <a:gd name="connsiteX21" fmla="*/ 5061397 w 5061397"/>
              <a:gd name="connsiteY21" fmla="*/ 4546243 h 4572000"/>
              <a:gd name="connsiteX22" fmla="*/ 5048518 w 5061397"/>
              <a:gd name="connsiteY22" fmla="*/ 4572000 h 4572000"/>
              <a:gd name="connsiteX23" fmla="*/ 0 w 5061397"/>
              <a:gd name="connsiteY23" fmla="*/ 4572000 h 4572000"/>
              <a:gd name="connsiteX24" fmla="*/ 0 w 5061397"/>
              <a:gd name="connsiteY24" fmla="*/ 0 h 4572000"/>
              <a:gd name="connsiteX25" fmla="*/ 2228045 w 5061397"/>
              <a:gd name="connsiteY25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061397" h="4572000">
                <a:moveTo>
                  <a:pt x="2228045" y="0"/>
                </a:moveTo>
                <a:lnTo>
                  <a:pt x="2266682" y="463640"/>
                </a:lnTo>
                <a:lnTo>
                  <a:pt x="2343955" y="1081826"/>
                </a:lnTo>
                <a:lnTo>
                  <a:pt x="2421228" y="1519707"/>
                </a:lnTo>
                <a:lnTo>
                  <a:pt x="2472744" y="1609859"/>
                </a:lnTo>
                <a:lnTo>
                  <a:pt x="2562896" y="1790164"/>
                </a:lnTo>
                <a:lnTo>
                  <a:pt x="2665927" y="1944710"/>
                </a:lnTo>
                <a:lnTo>
                  <a:pt x="2756079" y="2047741"/>
                </a:lnTo>
                <a:lnTo>
                  <a:pt x="2884868" y="2137893"/>
                </a:lnTo>
                <a:lnTo>
                  <a:pt x="3026535" y="2189409"/>
                </a:lnTo>
                <a:lnTo>
                  <a:pt x="3245476" y="2240924"/>
                </a:lnTo>
                <a:lnTo>
                  <a:pt x="3438659" y="2279561"/>
                </a:lnTo>
                <a:lnTo>
                  <a:pt x="3709115" y="2305319"/>
                </a:lnTo>
                <a:lnTo>
                  <a:pt x="4005330" y="2343955"/>
                </a:lnTo>
                <a:lnTo>
                  <a:pt x="4340180" y="2408350"/>
                </a:lnTo>
                <a:lnTo>
                  <a:pt x="4559121" y="2537138"/>
                </a:lnTo>
                <a:lnTo>
                  <a:pt x="4739425" y="2717443"/>
                </a:lnTo>
                <a:lnTo>
                  <a:pt x="4842456" y="2975020"/>
                </a:lnTo>
                <a:lnTo>
                  <a:pt x="4971245" y="3309871"/>
                </a:lnTo>
                <a:lnTo>
                  <a:pt x="5035639" y="3683358"/>
                </a:lnTo>
                <a:lnTo>
                  <a:pt x="5035639" y="4005330"/>
                </a:lnTo>
                <a:cubicBezTo>
                  <a:pt x="5044434" y="4185624"/>
                  <a:pt x="5061397" y="4365734"/>
                  <a:pt x="5061397" y="4546243"/>
                </a:cubicBezTo>
                <a:lnTo>
                  <a:pt x="5048518" y="4572000"/>
                </a:lnTo>
                <a:lnTo>
                  <a:pt x="0" y="4572000"/>
                </a:lnTo>
                <a:lnTo>
                  <a:pt x="0" y="0"/>
                </a:lnTo>
                <a:lnTo>
                  <a:pt x="2228045" y="0"/>
                </a:lnTo>
                <a:close/>
              </a:path>
            </a:pathLst>
          </a:custGeom>
          <a:solidFill>
            <a:srgbClr val="C0000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8917" name="TextBox 41"/>
          <p:cNvSpPr txBox="1">
            <a:spLocks noChangeArrowheads="1"/>
          </p:cNvSpPr>
          <p:nvPr/>
        </p:nvSpPr>
        <p:spPr bwMode="auto">
          <a:xfrm>
            <a:off x="4191000" y="182880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2060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Ideal Profile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To be “in the egg” is to achieve the ideal anisotropic etch</a:t>
            </a:r>
          </a:p>
          <a:p>
            <a:pPr lvl="1" eaLnBrk="1" hangingPunct="1"/>
            <a:r>
              <a:rPr lang="en-US" altLang="en-US" smtClean="0"/>
              <a:t>The ideal F/C ratio is approximately 2</a:t>
            </a:r>
          </a:p>
          <a:p>
            <a:pPr lvl="1" eaLnBrk="1" hangingPunct="1"/>
            <a:r>
              <a:rPr lang="en-US" altLang="en-US" smtClean="0"/>
              <a:t>An equal mix of hydrogen and oxygen to balance polymerization and etch</a:t>
            </a:r>
          </a:p>
          <a:p>
            <a:pPr lvl="1" eaLnBrk="1" hangingPunct="1"/>
            <a:r>
              <a:rPr lang="en-US" altLang="en-US" smtClean="0"/>
              <a:t>DC bias level that provides just enough bombardment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Ideal Profile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1524000" y="3276600"/>
            <a:ext cx="2438400" cy="13716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4572000" y="3276600"/>
            <a:ext cx="2438400" cy="13716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3810000" y="4267200"/>
            <a:ext cx="1295400" cy="3810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66" name="Line 6"/>
          <p:cNvSpPr>
            <a:spLocks noChangeShapeType="1"/>
          </p:cNvSpPr>
          <p:nvPr/>
        </p:nvSpPr>
        <p:spPr bwMode="auto">
          <a:xfrm>
            <a:off x="36576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3962400" y="3810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3200400" y="3581400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bg1"/>
                </a:solidFill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4038600" y="3352800"/>
            <a:ext cx="423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tx2"/>
                </a:solidFill>
                <a:latin typeface="Times New Roman" panose="02020603050405020304" pitchFamily="18" charset="0"/>
              </a:rPr>
              <a:t>W</a:t>
            </a:r>
          </a:p>
        </p:txBody>
      </p:sp>
      <p:sp>
        <p:nvSpPr>
          <p:cNvPr id="40970" name="Rectangle 1219"/>
          <p:cNvSpPr>
            <a:spLocks noChangeArrowheads="1"/>
          </p:cNvSpPr>
          <p:nvPr/>
        </p:nvSpPr>
        <p:spPr bwMode="auto">
          <a:xfrm>
            <a:off x="5943600" y="5791200"/>
            <a:ext cx="297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Profile Two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Low DC bias – little/no bombardment</a:t>
            </a:r>
          </a:p>
          <a:p>
            <a:pPr eaLnBrk="1" hangingPunct="1"/>
            <a:r>
              <a:rPr lang="en-US" altLang="en-US" smtClean="0"/>
              <a:t>No H</a:t>
            </a:r>
            <a:r>
              <a:rPr lang="en-US" altLang="en-US" baseline="-25000" smtClean="0"/>
              <a:t>2 </a:t>
            </a:r>
            <a:r>
              <a:rPr lang="en-US" altLang="en-US" smtClean="0"/>
              <a:t>- no polymerization</a:t>
            </a:r>
          </a:p>
          <a:p>
            <a:pPr eaLnBrk="1" hangingPunct="1"/>
            <a:r>
              <a:rPr lang="en-US" altLang="en-US" smtClean="0"/>
              <a:t>A lot of O</a:t>
            </a:r>
            <a:r>
              <a:rPr lang="en-US" altLang="en-US" baseline="-25000" smtClean="0"/>
              <a:t>2 </a:t>
            </a:r>
            <a:r>
              <a:rPr lang="en-US" altLang="en-US" smtClean="0"/>
              <a:t>– can increase etching</a:t>
            </a:r>
          </a:p>
          <a:p>
            <a:pPr eaLnBrk="1" hangingPunct="1"/>
            <a:r>
              <a:rPr lang="en-US" altLang="en-US" smtClean="0"/>
              <a:t>F/C ratio = 4, SiF</a:t>
            </a:r>
            <a:r>
              <a:rPr lang="en-US" altLang="en-US" baseline="-25000" smtClean="0"/>
              <a:t>4</a:t>
            </a:r>
            <a:r>
              <a:rPr lang="en-US" altLang="en-US" smtClean="0"/>
              <a:t> is formed</a:t>
            </a:r>
            <a:endParaRPr lang="en-US" altLang="en-US" baseline="-25000" smtClean="0"/>
          </a:p>
          <a:p>
            <a:pPr eaLnBrk="1" hangingPunct="1"/>
            <a:r>
              <a:rPr lang="en-US" altLang="en-US" smtClean="0"/>
              <a:t>Aspect ratio &lt; 1, an isotropic etch profile</a:t>
            </a:r>
            <a:endParaRPr lang="en-US" altLang="en-US" baseline="-2500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Introduction</a:t>
            </a:r>
          </a:p>
          <a:p>
            <a:pPr eaLnBrk="1" hangingPunct="1"/>
            <a:r>
              <a:rPr lang="en-US" altLang="en-US" smtClean="0"/>
              <a:t>Models to understand the plasma process</a:t>
            </a:r>
          </a:p>
          <a:p>
            <a:pPr eaLnBrk="1" hangingPunct="1"/>
            <a:r>
              <a:rPr lang="en-US" altLang="en-US" smtClean="0">
                <a:solidFill>
                  <a:srgbClr val="0099FF"/>
                </a:solidFill>
              </a:rPr>
              <a:t>Chemistry</a:t>
            </a:r>
          </a:p>
          <a:p>
            <a:pPr eaLnBrk="1" hangingPunct="1"/>
            <a:r>
              <a:rPr lang="en-US" altLang="en-US" smtClean="0">
                <a:solidFill>
                  <a:srgbClr val="0099FF"/>
                </a:solidFill>
              </a:rPr>
              <a:t>Analyzing recipe parameters, and the resultant etch profiles</a:t>
            </a:r>
          </a:p>
          <a:p>
            <a:pPr eaLnBrk="1" hangingPunct="1"/>
            <a:r>
              <a:rPr lang="en-US" altLang="en-US" smtClean="0">
                <a:solidFill>
                  <a:srgbClr val="0099FF"/>
                </a:solidFill>
              </a:rPr>
              <a:t>Endpoint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31"/>
          <p:cNvGrpSpPr>
            <a:grpSpLocks/>
          </p:cNvGrpSpPr>
          <p:nvPr/>
        </p:nvGrpSpPr>
        <p:grpSpPr bwMode="auto">
          <a:xfrm>
            <a:off x="228600" y="76200"/>
            <a:ext cx="8299450" cy="6119813"/>
            <a:chOff x="228600" y="76200"/>
            <a:chExt cx="8299450" cy="6119813"/>
          </a:xfrm>
        </p:grpSpPr>
        <p:sp>
          <p:nvSpPr>
            <p:cNvPr id="43017" name="Rectangle 4"/>
            <p:cNvSpPr>
              <a:spLocks noChangeArrowheads="1"/>
            </p:cNvSpPr>
            <p:nvPr/>
          </p:nvSpPr>
          <p:spPr bwMode="auto">
            <a:xfrm>
              <a:off x="914400" y="685800"/>
              <a:ext cx="7315200" cy="457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018" name="Text Box 5"/>
            <p:cNvSpPr txBox="1">
              <a:spLocks noChangeArrowheads="1"/>
            </p:cNvSpPr>
            <p:nvPr/>
          </p:nvSpPr>
          <p:spPr bwMode="auto">
            <a:xfrm>
              <a:off x="8223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43019" name="Text Box 6"/>
            <p:cNvSpPr txBox="1">
              <a:spLocks noChangeArrowheads="1"/>
            </p:cNvSpPr>
            <p:nvPr/>
          </p:nvSpPr>
          <p:spPr bwMode="auto">
            <a:xfrm>
              <a:off x="2574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3020" name="Text Box 7"/>
            <p:cNvSpPr txBox="1">
              <a:spLocks noChangeArrowheads="1"/>
            </p:cNvSpPr>
            <p:nvPr/>
          </p:nvSpPr>
          <p:spPr bwMode="auto">
            <a:xfrm>
              <a:off x="4479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43021" name="Text Box 8"/>
            <p:cNvSpPr txBox="1">
              <a:spLocks noChangeArrowheads="1"/>
            </p:cNvSpPr>
            <p:nvPr/>
          </p:nvSpPr>
          <p:spPr bwMode="auto">
            <a:xfrm>
              <a:off x="63087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43022" name="Text Box 9"/>
            <p:cNvSpPr txBox="1">
              <a:spLocks noChangeArrowheads="1"/>
            </p:cNvSpPr>
            <p:nvPr/>
          </p:nvSpPr>
          <p:spPr bwMode="auto">
            <a:xfrm>
              <a:off x="8061325" y="51816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43023" name="Text Box 10"/>
            <p:cNvSpPr txBox="1">
              <a:spLocks noChangeArrowheads="1"/>
            </p:cNvSpPr>
            <p:nvPr/>
          </p:nvSpPr>
          <p:spPr bwMode="auto">
            <a:xfrm>
              <a:off x="609600" y="76200"/>
              <a:ext cx="791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Fluorine to Carbon Ratio (F/C) of Gas Phase Etching Species vs DC Bias Level </a:t>
              </a:r>
            </a:p>
          </p:txBody>
        </p:sp>
        <p:sp>
          <p:nvSpPr>
            <p:cNvPr id="43024" name="Text Box 11"/>
            <p:cNvSpPr txBox="1">
              <a:spLocks noChangeArrowheads="1"/>
            </p:cNvSpPr>
            <p:nvPr/>
          </p:nvSpPr>
          <p:spPr bwMode="auto">
            <a:xfrm rot="-5400000">
              <a:off x="-977900" y="2952750"/>
              <a:ext cx="3206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Bias Applied to Surface (Volts)</a:t>
              </a:r>
            </a:p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DC Bias  </a:t>
              </a:r>
            </a:p>
          </p:txBody>
        </p:sp>
        <p:sp>
          <p:nvSpPr>
            <p:cNvPr id="43025" name="Line 12"/>
            <p:cNvSpPr>
              <a:spLocks noChangeShapeType="1"/>
            </p:cNvSpPr>
            <p:nvPr/>
          </p:nvSpPr>
          <p:spPr bwMode="auto">
            <a:xfrm rot="18900000" flipV="1">
              <a:off x="533400" y="2209800"/>
              <a:ext cx="457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6" name="Text Box 13"/>
            <p:cNvSpPr txBox="1">
              <a:spLocks noChangeArrowheads="1"/>
            </p:cNvSpPr>
            <p:nvPr/>
          </p:nvSpPr>
          <p:spPr bwMode="auto">
            <a:xfrm>
              <a:off x="228600" y="4953000"/>
              <a:ext cx="615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Low</a:t>
              </a:r>
            </a:p>
          </p:txBody>
        </p:sp>
        <p:sp>
          <p:nvSpPr>
            <p:cNvPr id="43027" name="Text Box 14"/>
            <p:cNvSpPr txBox="1">
              <a:spLocks noChangeArrowheads="1"/>
            </p:cNvSpPr>
            <p:nvPr/>
          </p:nvSpPr>
          <p:spPr bwMode="auto">
            <a:xfrm>
              <a:off x="228600" y="685800"/>
              <a:ext cx="6667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High</a:t>
              </a:r>
            </a:p>
          </p:txBody>
        </p:sp>
        <p:sp>
          <p:nvSpPr>
            <p:cNvPr id="43028" name="Text Box 17"/>
            <p:cNvSpPr txBox="1">
              <a:spLocks noChangeArrowheads="1"/>
            </p:cNvSpPr>
            <p:nvPr/>
          </p:nvSpPr>
          <p:spPr bwMode="auto">
            <a:xfrm>
              <a:off x="1355725" y="4251325"/>
              <a:ext cx="18319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996633"/>
                  </a:solidFill>
                  <a:latin typeface="Times New Roman" panose="02020603050405020304" pitchFamily="18" charset="0"/>
                </a:rPr>
                <a:t>Polymerization</a:t>
              </a:r>
            </a:p>
          </p:txBody>
        </p:sp>
        <p:sp>
          <p:nvSpPr>
            <p:cNvPr id="43029" name="Text Box 18"/>
            <p:cNvSpPr txBox="1">
              <a:spLocks noChangeArrowheads="1"/>
            </p:cNvSpPr>
            <p:nvPr/>
          </p:nvSpPr>
          <p:spPr bwMode="auto">
            <a:xfrm>
              <a:off x="6384925" y="1309688"/>
              <a:ext cx="10302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Etching</a:t>
              </a:r>
            </a:p>
          </p:txBody>
        </p:sp>
        <p:sp>
          <p:nvSpPr>
            <p:cNvPr id="43030" name="Text Box 19"/>
            <p:cNvSpPr txBox="1">
              <a:spLocks noChangeArrowheads="1"/>
            </p:cNvSpPr>
            <p:nvPr/>
          </p:nvSpPr>
          <p:spPr bwMode="auto">
            <a:xfrm>
              <a:off x="6019800" y="3290888"/>
              <a:ext cx="16764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O</a:t>
              </a:r>
              <a:r>
                <a:rPr lang="en-US" altLang="en-US" b="1" baseline="-25000">
                  <a:solidFill>
                    <a:srgbClr val="008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43031" name="Line 20"/>
            <p:cNvSpPr>
              <a:spLocks noChangeShapeType="1"/>
            </p:cNvSpPr>
            <p:nvPr/>
          </p:nvSpPr>
          <p:spPr bwMode="auto">
            <a:xfrm>
              <a:off x="5105400" y="3733800"/>
              <a:ext cx="21336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2" name="Text Box 21"/>
            <p:cNvSpPr txBox="1">
              <a:spLocks noChangeArrowheads="1"/>
            </p:cNvSpPr>
            <p:nvPr/>
          </p:nvSpPr>
          <p:spPr bwMode="auto">
            <a:xfrm>
              <a:off x="4997450" y="3900488"/>
              <a:ext cx="9969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99FF"/>
                  </a:solidFill>
                  <a:latin typeface="Times New Roman" panose="02020603050405020304" pitchFamily="18" charset="0"/>
                </a:rPr>
                <a:t>Loading</a:t>
              </a:r>
            </a:p>
          </p:txBody>
        </p:sp>
        <p:sp>
          <p:nvSpPr>
            <p:cNvPr id="43033" name="Line 22"/>
            <p:cNvSpPr>
              <a:spLocks noChangeShapeType="1"/>
            </p:cNvSpPr>
            <p:nvPr/>
          </p:nvSpPr>
          <p:spPr bwMode="auto">
            <a:xfrm flipH="1">
              <a:off x="5105400" y="4343400"/>
              <a:ext cx="2057400" cy="0"/>
            </a:xfrm>
            <a:prstGeom prst="line">
              <a:avLst/>
            </a:prstGeom>
            <a:noFill/>
            <a:ln w="28575">
              <a:solidFill>
                <a:srgbClr val="0099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4" name="Line 23"/>
            <p:cNvSpPr>
              <a:spLocks noChangeShapeType="1"/>
            </p:cNvSpPr>
            <p:nvPr/>
          </p:nvSpPr>
          <p:spPr bwMode="auto">
            <a:xfrm flipH="1">
              <a:off x="5105400" y="4953000"/>
              <a:ext cx="2057400" cy="0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5" name="Text Box 24"/>
            <p:cNvSpPr txBox="1">
              <a:spLocks noChangeArrowheads="1"/>
            </p:cNvSpPr>
            <p:nvPr/>
          </p:nvSpPr>
          <p:spPr bwMode="auto">
            <a:xfrm>
              <a:off x="5105400" y="4495800"/>
              <a:ext cx="1676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en-US" b="1" baseline="-25000">
                  <a:solidFill>
                    <a:srgbClr val="80008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43036" name="Text Box 25"/>
            <p:cNvSpPr txBox="1">
              <a:spLocks noChangeArrowheads="1"/>
            </p:cNvSpPr>
            <p:nvPr/>
          </p:nvSpPr>
          <p:spPr bwMode="auto">
            <a:xfrm>
              <a:off x="4221163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3037" name="Text Box 26"/>
            <p:cNvSpPr txBox="1">
              <a:spLocks noChangeArrowheads="1"/>
            </p:cNvSpPr>
            <p:nvPr/>
          </p:nvSpPr>
          <p:spPr bwMode="auto">
            <a:xfrm>
              <a:off x="5165725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10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3038" name="Text Box 27"/>
            <p:cNvSpPr txBox="1">
              <a:spLocks noChangeArrowheads="1"/>
            </p:cNvSpPr>
            <p:nvPr/>
          </p:nvSpPr>
          <p:spPr bwMode="auto">
            <a:xfrm>
              <a:off x="6080125" y="776288"/>
              <a:ext cx="7016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6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3039" name="Text Box 28"/>
            <p:cNvSpPr txBox="1">
              <a:spLocks noChangeArrowheads="1"/>
            </p:cNvSpPr>
            <p:nvPr/>
          </p:nvSpPr>
          <p:spPr bwMode="auto">
            <a:xfrm>
              <a:off x="7620000" y="776288"/>
              <a:ext cx="5492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3040" name="Oval 29"/>
            <p:cNvSpPr>
              <a:spLocks noChangeArrowheads="1"/>
            </p:cNvSpPr>
            <p:nvPr/>
          </p:nvSpPr>
          <p:spPr bwMode="auto">
            <a:xfrm>
              <a:off x="3886200" y="1371600"/>
              <a:ext cx="990600" cy="1447800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041" name="Text Box 30"/>
            <p:cNvSpPr txBox="1">
              <a:spLocks noChangeArrowheads="1"/>
            </p:cNvSpPr>
            <p:nvPr/>
          </p:nvSpPr>
          <p:spPr bwMode="auto">
            <a:xfrm>
              <a:off x="3429000" y="5829300"/>
              <a:ext cx="1143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F/C Ratio</a:t>
              </a:r>
            </a:p>
          </p:txBody>
        </p:sp>
        <p:sp>
          <p:nvSpPr>
            <p:cNvPr id="43042" name="Line 31"/>
            <p:cNvSpPr>
              <a:spLocks noChangeShapeType="1"/>
            </p:cNvSpPr>
            <p:nvPr/>
          </p:nvSpPr>
          <p:spPr bwMode="auto">
            <a:xfrm>
              <a:off x="4572000" y="6019800"/>
              <a:ext cx="898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11" name="Rectangle 1219"/>
          <p:cNvSpPr>
            <a:spLocks noChangeArrowheads="1"/>
          </p:cNvSpPr>
          <p:nvPr/>
        </p:nvSpPr>
        <p:spPr bwMode="auto">
          <a:xfrm>
            <a:off x="5975350" y="6188075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  <p:sp>
        <p:nvSpPr>
          <p:cNvPr id="33" name="Freeform 32"/>
          <p:cNvSpPr/>
          <p:nvPr/>
        </p:nvSpPr>
        <p:spPr>
          <a:xfrm>
            <a:off x="914400" y="685800"/>
            <a:ext cx="5060950" cy="4572000"/>
          </a:xfrm>
          <a:custGeom>
            <a:avLst/>
            <a:gdLst>
              <a:gd name="connsiteX0" fmla="*/ 2228045 w 5061397"/>
              <a:gd name="connsiteY0" fmla="*/ 0 h 4572000"/>
              <a:gd name="connsiteX1" fmla="*/ 2266682 w 5061397"/>
              <a:gd name="connsiteY1" fmla="*/ 463640 h 4572000"/>
              <a:gd name="connsiteX2" fmla="*/ 2343955 w 5061397"/>
              <a:gd name="connsiteY2" fmla="*/ 1081826 h 4572000"/>
              <a:gd name="connsiteX3" fmla="*/ 2421228 w 5061397"/>
              <a:gd name="connsiteY3" fmla="*/ 1519707 h 4572000"/>
              <a:gd name="connsiteX4" fmla="*/ 2472744 w 5061397"/>
              <a:gd name="connsiteY4" fmla="*/ 1609859 h 4572000"/>
              <a:gd name="connsiteX5" fmla="*/ 2562896 w 5061397"/>
              <a:gd name="connsiteY5" fmla="*/ 1790164 h 4572000"/>
              <a:gd name="connsiteX6" fmla="*/ 2665927 w 5061397"/>
              <a:gd name="connsiteY6" fmla="*/ 1944710 h 4572000"/>
              <a:gd name="connsiteX7" fmla="*/ 2756079 w 5061397"/>
              <a:gd name="connsiteY7" fmla="*/ 2047741 h 4572000"/>
              <a:gd name="connsiteX8" fmla="*/ 2884868 w 5061397"/>
              <a:gd name="connsiteY8" fmla="*/ 2137893 h 4572000"/>
              <a:gd name="connsiteX9" fmla="*/ 3026535 w 5061397"/>
              <a:gd name="connsiteY9" fmla="*/ 2189409 h 4572000"/>
              <a:gd name="connsiteX10" fmla="*/ 3245476 w 5061397"/>
              <a:gd name="connsiteY10" fmla="*/ 2240924 h 4572000"/>
              <a:gd name="connsiteX11" fmla="*/ 3438659 w 5061397"/>
              <a:gd name="connsiteY11" fmla="*/ 2279561 h 4572000"/>
              <a:gd name="connsiteX12" fmla="*/ 3709115 w 5061397"/>
              <a:gd name="connsiteY12" fmla="*/ 2305319 h 4572000"/>
              <a:gd name="connsiteX13" fmla="*/ 4005330 w 5061397"/>
              <a:gd name="connsiteY13" fmla="*/ 2343955 h 4572000"/>
              <a:gd name="connsiteX14" fmla="*/ 4340180 w 5061397"/>
              <a:gd name="connsiteY14" fmla="*/ 2408350 h 4572000"/>
              <a:gd name="connsiteX15" fmla="*/ 4559121 w 5061397"/>
              <a:gd name="connsiteY15" fmla="*/ 2537138 h 4572000"/>
              <a:gd name="connsiteX16" fmla="*/ 4739425 w 5061397"/>
              <a:gd name="connsiteY16" fmla="*/ 2717443 h 4572000"/>
              <a:gd name="connsiteX17" fmla="*/ 4842456 w 5061397"/>
              <a:gd name="connsiteY17" fmla="*/ 2975020 h 4572000"/>
              <a:gd name="connsiteX18" fmla="*/ 4971245 w 5061397"/>
              <a:gd name="connsiteY18" fmla="*/ 3309871 h 4572000"/>
              <a:gd name="connsiteX19" fmla="*/ 5035639 w 5061397"/>
              <a:gd name="connsiteY19" fmla="*/ 3683358 h 4572000"/>
              <a:gd name="connsiteX20" fmla="*/ 5035639 w 5061397"/>
              <a:gd name="connsiteY20" fmla="*/ 4005330 h 4572000"/>
              <a:gd name="connsiteX21" fmla="*/ 5061397 w 5061397"/>
              <a:gd name="connsiteY21" fmla="*/ 4546243 h 4572000"/>
              <a:gd name="connsiteX22" fmla="*/ 5048518 w 5061397"/>
              <a:gd name="connsiteY22" fmla="*/ 4572000 h 4572000"/>
              <a:gd name="connsiteX23" fmla="*/ 0 w 5061397"/>
              <a:gd name="connsiteY23" fmla="*/ 4572000 h 4572000"/>
              <a:gd name="connsiteX24" fmla="*/ 0 w 5061397"/>
              <a:gd name="connsiteY24" fmla="*/ 0 h 4572000"/>
              <a:gd name="connsiteX25" fmla="*/ 2228045 w 5061397"/>
              <a:gd name="connsiteY25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061397" h="4572000">
                <a:moveTo>
                  <a:pt x="2228045" y="0"/>
                </a:moveTo>
                <a:lnTo>
                  <a:pt x="2266682" y="463640"/>
                </a:lnTo>
                <a:lnTo>
                  <a:pt x="2343955" y="1081826"/>
                </a:lnTo>
                <a:lnTo>
                  <a:pt x="2421228" y="1519707"/>
                </a:lnTo>
                <a:lnTo>
                  <a:pt x="2472744" y="1609859"/>
                </a:lnTo>
                <a:lnTo>
                  <a:pt x="2562896" y="1790164"/>
                </a:lnTo>
                <a:lnTo>
                  <a:pt x="2665927" y="1944710"/>
                </a:lnTo>
                <a:lnTo>
                  <a:pt x="2756079" y="2047741"/>
                </a:lnTo>
                <a:lnTo>
                  <a:pt x="2884868" y="2137893"/>
                </a:lnTo>
                <a:lnTo>
                  <a:pt x="3026535" y="2189409"/>
                </a:lnTo>
                <a:lnTo>
                  <a:pt x="3245476" y="2240924"/>
                </a:lnTo>
                <a:lnTo>
                  <a:pt x="3438659" y="2279561"/>
                </a:lnTo>
                <a:lnTo>
                  <a:pt x="3709115" y="2305319"/>
                </a:lnTo>
                <a:lnTo>
                  <a:pt x="4005330" y="2343955"/>
                </a:lnTo>
                <a:lnTo>
                  <a:pt x="4340180" y="2408350"/>
                </a:lnTo>
                <a:lnTo>
                  <a:pt x="4559121" y="2537138"/>
                </a:lnTo>
                <a:lnTo>
                  <a:pt x="4739425" y="2717443"/>
                </a:lnTo>
                <a:lnTo>
                  <a:pt x="4842456" y="2975020"/>
                </a:lnTo>
                <a:lnTo>
                  <a:pt x="4971245" y="3309871"/>
                </a:lnTo>
                <a:lnTo>
                  <a:pt x="5035639" y="3683358"/>
                </a:lnTo>
                <a:lnTo>
                  <a:pt x="5035639" y="4005330"/>
                </a:lnTo>
                <a:cubicBezTo>
                  <a:pt x="5044434" y="4185624"/>
                  <a:pt x="5061397" y="4365734"/>
                  <a:pt x="5061397" y="4546243"/>
                </a:cubicBezTo>
                <a:lnTo>
                  <a:pt x="5048518" y="4572000"/>
                </a:lnTo>
                <a:lnTo>
                  <a:pt x="0" y="4572000"/>
                </a:lnTo>
                <a:lnTo>
                  <a:pt x="0" y="0"/>
                </a:lnTo>
                <a:lnTo>
                  <a:pt x="2228045" y="0"/>
                </a:lnTo>
                <a:close/>
              </a:path>
            </a:pathLst>
          </a:custGeom>
          <a:solidFill>
            <a:srgbClr val="C0000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43013" name="Group 35"/>
          <p:cNvGrpSpPr>
            <a:grpSpLocks/>
          </p:cNvGrpSpPr>
          <p:nvPr/>
        </p:nvGrpSpPr>
        <p:grpSpPr bwMode="auto">
          <a:xfrm>
            <a:off x="4000500" y="1943100"/>
            <a:ext cx="762000" cy="304800"/>
            <a:chOff x="4038600" y="1981200"/>
            <a:chExt cx="762000" cy="304800"/>
          </a:xfrm>
        </p:grpSpPr>
        <p:sp>
          <p:nvSpPr>
            <p:cNvPr id="34" name="Rectangle 33"/>
            <p:cNvSpPr/>
            <p:nvPr/>
          </p:nvSpPr>
          <p:spPr>
            <a:xfrm>
              <a:off x="4038600" y="1981200"/>
              <a:ext cx="762000" cy="304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267200" y="1981200"/>
              <a:ext cx="304800" cy="228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43014" name="TextBox 41"/>
          <p:cNvSpPr txBox="1">
            <a:spLocks noChangeArrowheads="1"/>
          </p:cNvSpPr>
          <p:nvPr/>
        </p:nvSpPr>
        <p:spPr bwMode="auto">
          <a:xfrm>
            <a:off x="7543800" y="449580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206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Profile Two</a:t>
            </a:r>
          </a:p>
        </p:txBody>
      </p:sp>
      <p:sp>
        <p:nvSpPr>
          <p:cNvPr id="44035" name="Rectangle 6"/>
          <p:cNvSpPr>
            <a:spLocks noChangeArrowheads="1"/>
          </p:cNvSpPr>
          <p:nvPr/>
        </p:nvSpPr>
        <p:spPr bwMode="auto">
          <a:xfrm>
            <a:off x="1219200" y="3276600"/>
            <a:ext cx="2514600" cy="1447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6" name="Rectangle 7"/>
          <p:cNvSpPr>
            <a:spLocks noChangeArrowheads="1"/>
          </p:cNvSpPr>
          <p:nvPr/>
        </p:nvSpPr>
        <p:spPr bwMode="auto">
          <a:xfrm>
            <a:off x="3733800" y="3276600"/>
            <a:ext cx="3810000" cy="1447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7" name="Rectangle 8"/>
          <p:cNvSpPr>
            <a:spLocks noChangeArrowheads="1"/>
          </p:cNvSpPr>
          <p:nvPr/>
        </p:nvSpPr>
        <p:spPr bwMode="auto">
          <a:xfrm>
            <a:off x="3657600" y="3657600"/>
            <a:ext cx="1524000" cy="1066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8" name="Oval 9"/>
          <p:cNvSpPr>
            <a:spLocks noChangeArrowheads="1"/>
          </p:cNvSpPr>
          <p:nvPr/>
        </p:nvSpPr>
        <p:spPr bwMode="auto">
          <a:xfrm>
            <a:off x="3505200" y="2667000"/>
            <a:ext cx="1524000" cy="13716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9" name="Rectangle 1219"/>
          <p:cNvSpPr>
            <a:spLocks noChangeArrowheads="1"/>
          </p:cNvSpPr>
          <p:nvPr/>
        </p:nvSpPr>
        <p:spPr bwMode="auto">
          <a:xfrm>
            <a:off x="5867400" y="6096000"/>
            <a:ext cx="297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Profile Three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Low DC bias – no bombardment</a:t>
            </a:r>
          </a:p>
          <a:p>
            <a:pPr eaLnBrk="1" hangingPunct="1"/>
            <a:r>
              <a:rPr lang="en-US" altLang="en-US" smtClean="0"/>
              <a:t>A lot of H</a:t>
            </a:r>
            <a:r>
              <a:rPr lang="en-US" altLang="en-US" baseline="-25000" smtClean="0"/>
              <a:t>2 </a:t>
            </a:r>
            <a:r>
              <a:rPr lang="en-US" altLang="en-US" smtClean="0"/>
              <a:t>- a lot of polymerization</a:t>
            </a:r>
          </a:p>
          <a:p>
            <a:pPr eaLnBrk="1" hangingPunct="1"/>
            <a:r>
              <a:rPr lang="en-US" altLang="en-US" smtClean="0"/>
              <a:t>No O</a:t>
            </a:r>
            <a:r>
              <a:rPr lang="en-US" altLang="en-US" baseline="-25000" smtClean="0"/>
              <a:t>2</a:t>
            </a:r>
            <a:r>
              <a:rPr lang="en-US" altLang="en-US" smtClean="0"/>
              <a:t> – no etch</a:t>
            </a:r>
          </a:p>
          <a:p>
            <a:pPr eaLnBrk="1" hangingPunct="1"/>
            <a:r>
              <a:rPr lang="en-US" altLang="en-US" smtClean="0"/>
              <a:t>F/C = </a:t>
            </a:r>
            <a:r>
              <a:rPr lang="en-US" altLang="en-US" baseline="30000" smtClean="0"/>
              <a:t>1</a:t>
            </a:r>
            <a:r>
              <a:rPr lang="en-US" altLang="en-US" smtClean="0"/>
              <a:t>/</a:t>
            </a:r>
            <a:r>
              <a:rPr lang="en-US" altLang="en-US" baseline="-25000" smtClean="0"/>
              <a:t>3</a:t>
            </a:r>
            <a:r>
              <a:rPr lang="en-US" altLang="en-US" smtClean="0"/>
              <a:t>, SiF</a:t>
            </a:r>
            <a:r>
              <a:rPr lang="en-US" altLang="en-US" baseline="-25000" smtClean="0"/>
              <a:t>4</a:t>
            </a:r>
            <a:r>
              <a:rPr lang="en-US" altLang="en-US" smtClean="0"/>
              <a:t> is not formed</a:t>
            </a:r>
            <a:endParaRPr lang="en-US" altLang="en-US" baseline="-25000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31"/>
          <p:cNvGrpSpPr>
            <a:grpSpLocks/>
          </p:cNvGrpSpPr>
          <p:nvPr/>
        </p:nvGrpSpPr>
        <p:grpSpPr bwMode="auto">
          <a:xfrm>
            <a:off x="228600" y="76200"/>
            <a:ext cx="8299450" cy="6119813"/>
            <a:chOff x="228600" y="76200"/>
            <a:chExt cx="8299450" cy="6119813"/>
          </a:xfrm>
        </p:grpSpPr>
        <p:sp>
          <p:nvSpPr>
            <p:cNvPr id="46089" name="Rectangle 4"/>
            <p:cNvSpPr>
              <a:spLocks noChangeArrowheads="1"/>
            </p:cNvSpPr>
            <p:nvPr/>
          </p:nvSpPr>
          <p:spPr bwMode="auto">
            <a:xfrm>
              <a:off x="914400" y="685800"/>
              <a:ext cx="7315200" cy="457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090" name="Text Box 5"/>
            <p:cNvSpPr txBox="1">
              <a:spLocks noChangeArrowheads="1"/>
            </p:cNvSpPr>
            <p:nvPr/>
          </p:nvSpPr>
          <p:spPr bwMode="auto">
            <a:xfrm>
              <a:off x="8223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46091" name="Text Box 6"/>
            <p:cNvSpPr txBox="1">
              <a:spLocks noChangeArrowheads="1"/>
            </p:cNvSpPr>
            <p:nvPr/>
          </p:nvSpPr>
          <p:spPr bwMode="auto">
            <a:xfrm>
              <a:off x="2574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6092" name="Text Box 7"/>
            <p:cNvSpPr txBox="1">
              <a:spLocks noChangeArrowheads="1"/>
            </p:cNvSpPr>
            <p:nvPr/>
          </p:nvSpPr>
          <p:spPr bwMode="auto">
            <a:xfrm>
              <a:off x="4479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46093" name="Text Box 8"/>
            <p:cNvSpPr txBox="1">
              <a:spLocks noChangeArrowheads="1"/>
            </p:cNvSpPr>
            <p:nvPr/>
          </p:nvSpPr>
          <p:spPr bwMode="auto">
            <a:xfrm>
              <a:off x="63087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46094" name="Text Box 9"/>
            <p:cNvSpPr txBox="1">
              <a:spLocks noChangeArrowheads="1"/>
            </p:cNvSpPr>
            <p:nvPr/>
          </p:nvSpPr>
          <p:spPr bwMode="auto">
            <a:xfrm>
              <a:off x="8061325" y="51816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46095" name="Text Box 10"/>
            <p:cNvSpPr txBox="1">
              <a:spLocks noChangeArrowheads="1"/>
            </p:cNvSpPr>
            <p:nvPr/>
          </p:nvSpPr>
          <p:spPr bwMode="auto">
            <a:xfrm>
              <a:off x="609600" y="76200"/>
              <a:ext cx="791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Fluorine to Carbon Ratio (F/C) of Gas Phase Etching Species vs DC Bias Level </a:t>
              </a:r>
            </a:p>
          </p:txBody>
        </p:sp>
        <p:sp>
          <p:nvSpPr>
            <p:cNvPr id="46096" name="Text Box 11"/>
            <p:cNvSpPr txBox="1">
              <a:spLocks noChangeArrowheads="1"/>
            </p:cNvSpPr>
            <p:nvPr/>
          </p:nvSpPr>
          <p:spPr bwMode="auto">
            <a:xfrm rot="-5400000">
              <a:off x="-977900" y="2952750"/>
              <a:ext cx="3206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Bias Applied to Surface (Volts)</a:t>
              </a:r>
            </a:p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DC Bias  </a:t>
              </a:r>
            </a:p>
          </p:txBody>
        </p:sp>
        <p:sp>
          <p:nvSpPr>
            <p:cNvPr id="46097" name="Line 12"/>
            <p:cNvSpPr>
              <a:spLocks noChangeShapeType="1"/>
            </p:cNvSpPr>
            <p:nvPr/>
          </p:nvSpPr>
          <p:spPr bwMode="auto">
            <a:xfrm rot="18900000" flipV="1">
              <a:off x="533400" y="2209800"/>
              <a:ext cx="457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8" name="Text Box 13"/>
            <p:cNvSpPr txBox="1">
              <a:spLocks noChangeArrowheads="1"/>
            </p:cNvSpPr>
            <p:nvPr/>
          </p:nvSpPr>
          <p:spPr bwMode="auto">
            <a:xfrm>
              <a:off x="228600" y="4953000"/>
              <a:ext cx="615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Low</a:t>
              </a:r>
            </a:p>
          </p:txBody>
        </p:sp>
        <p:sp>
          <p:nvSpPr>
            <p:cNvPr id="46099" name="Text Box 14"/>
            <p:cNvSpPr txBox="1">
              <a:spLocks noChangeArrowheads="1"/>
            </p:cNvSpPr>
            <p:nvPr/>
          </p:nvSpPr>
          <p:spPr bwMode="auto">
            <a:xfrm>
              <a:off x="228600" y="685800"/>
              <a:ext cx="6667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High</a:t>
              </a:r>
            </a:p>
          </p:txBody>
        </p:sp>
        <p:sp>
          <p:nvSpPr>
            <p:cNvPr id="46100" name="Text Box 17"/>
            <p:cNvSpPr txBox="1">
              <a:spLocks noChangeArrowheads="1"/>
            </p:cNvSpPr>
            <p:nvPr/>
          </p:nvSpPr>
          <p:spPr bwMode="auto">
            <a:xfrm>
              <a:off x="1828800" y="4114800"/>
              <a:ext cx="18319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996633"/>
                  </a:solidFill>
                  <a:latin typeface="Times New Roman" panose="02020603050405020304" pitchFamily="18" charset="0"/>
                </a:rPr>
                <a:t>Polymerization</a:t>
              </a:r>
            </a:p>
          </p:txBody>
        </p:sp>
        <p:sp>
          <p:nvSpPr>
            <p:cNvPr id="46101" name="Text Box 18"/>
            <p:cNvSpPr txBox="1">
              <a:spLocks noChangeArrowheads="1"/>
            </p:cNvSpPr>
            <p:nvPr/>
          </p:nvSpPr>
          <p:spPr bwMode="auto">
            <a:xfrm>
              <a:off x="6384925" y="1309688"/>
              <a:ext cx="10302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Etching</a:t>
              </a:r>
            </a:p>
          </p:txBody>
        </p:sp>
        <p:sp>
          <p:nvSpPr>
            <p:cNvPr id="46102" name="Text Box 19"/>
            <p:cNvSpPr txBox="1">
              <a:spLocks noChangeArrowheads="1"/>
            </p:cNvSpPr>
            <p:nvPr/>
          </p:nvSpPr>
          <p:spPr bwMode="auto">
            <a:xfrm>
              <a:off x="6019800" y="3290888"/>
              <a:ext cx="16764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O</a:t>
              </a:r>
              <a:r>
                <a:rPr lang="en-US" altLang="en-US" b="1" baseline="-25000">
                  <a:solidFill>
                    <a:srgbClr val="008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46103" name="Line 20"/>
            <p:cNvSpPr>
              <a:spLocks noChangeShapeType="1"/>
            </p:cNvSpPr>
            <p:nvPr/>
          </p:nvSpPr>
          <p:spPr bwMode="auto">
            <a:xfrm>
              <a:off x="5105400" y="3733800"/>
              <a:ext cx="21336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4" name="Text Box 21"/>
            <p:cNvSpPr txBox="1">
              <a:spLocks noChangeArrowheads="1"/>
            </p:cNvSpPr>
            <p:nvPr/>
          </p:nvSpPr>
          <p:spPr bwMode="auto">
            <a:xfrm>
              <a:off x="4997450" y="3900488"/>
              <a:ext cx="9969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99FF"/>
                  </a:solidFill>
                  <a:latin typeface="Times New Roman" panose="02020603050405020304" pitchFamily="18" charset="0"/>
                </a:rPr>
                <a:t>Loading</a:t>
              </a:r>
            </a:p>
          </p:txBody>
        </p:sp>
        <p:sp>
          <p:nvSpPr>
            <p:cNvPr id="46105" name="Line 22"/>
            <p:cNvSpPr>
              <a:spLocks noChangeShapeType="1"/>
            </p:cNvSpPr>
            <p:nvPr/>
          </p:nvSpPr>
          <p:spPr bwMode="auto">
            <a:xfrm flipH="1">
              <a:off x="5105400" y="4343400"/>
              <a:ext cx="2057400" cy="0"/>
            </a:xfrm>
            <a:prstGeom prst="line">
              <a:avLst/>
            </a:prstGeom>
            <a:noFill/>
            <a:ln w="28575">
              <a:solidFill>
                <a:srgbClr val="0099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6" name="Line 23"/>
            <p:cNvSpPr>
              <a:spLocks noChangeShapeType="1"/>
            </p:cNvSpPr>
            <p:nvPr/>
          </p:nvSpPr>
          <p:spPr bwMode="auto">
            <a:xfrm flipH="1">
              <a:off x="5105400" y="4953000"/>
              <a:ext cx="2057400" cy="0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7" name="Text Box 24"/>
            <p:cNvSpPr txBox="1">
              <a:spLocks noChangeArrowheads="1"/>
            </p:cNvSpPr>
            <p:nvPr/>
          </p:nvSpPr>
          <p:spPr bwMode="auto">
            <a:xfrm>
              <a:off x="5105400" y="4495800"/>
              <a:ext cx="1676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en-US" b="1" baseline="-25000">
                  <a:solidFill>
                    <a:srgbClr val="80008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46108" name="Text Box 25"/>
            <p:cNvSpPr txBox="1">
              <a:spLocks noChangeArrowheads="1"/>
            </p:cNvSpPr>
            <p:nvPr/>
          </p:nvSpPr>
          <p:spPr bwMode="auto">
            <a:xfrm>
              <a:off x="4221163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6109" name="Text Box 26"/>
            <p:cNvSpPr txBox="1">
              <a:spLocks noChangeArrowheads="1"/>
            </p:cNvSpPr>
            <p:nvPr/>
          </p:nvSpPr>
          <p:spPr bwMode="auto">
            <a:xfrm>
              <a:off x="5165725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10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6110" name="Text Box 27"/>
            <p:cNvSpPr txBox="1">
              <a:spLocks noChangeArrowheads="1"/>
            </p:cNvSpPr>
            <p:nvPr/>
          </p:nvSpPr>
          <p:spPr bwMode="auto">
            <a:xfrm>
              <a:off x="6080125" y="776288"/>
              <a:ext cx="7016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6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6111" name="Text Box 28"/>
            <p:cNvSpPr txBox="1">
              <a:spLocks noChangeArrowheads="1"/>
            </p:cNvSpPr>
            <p:nvPr/>
          </p:nvSpPr>
          <p:spPr bwMode="auto">
            <a:xfrm>
              <a:off x="7620000" y="776288"/>
              <a:ext cx="5492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6112" name="Oval 29"/>
            <p:cNvSpPr>
              <a:spLocks noChangeArrowheads="1"/>
            </p:cNvSpPr>
            <p:nvPr/>
          </p:nvSpPr>
          <p:spPr bwMode="auto">
            <a:xfrm>
              <a:off x="3886200" y="1371600"/>
              <a:ext cx="990600" cy="1447800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113" name="Text Box 30"/>
            <p:cNvSpPr txBox="1">
              <a:spLocks noChangeArrowheads="1"/>
            </p:cNvSpPr>
            <p:nvPr/>
          </p:nvSpPr>
          <p:spPr bwMode="auto">
            <a:xfrm>
              <a:off x="3429000" y="5829300"/>
              <a:ext cx="1143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F/C Ratio</a:t>
              </a:r>
            </a:p>
          </p:txBody>
        </p:sp>
        <p:sp>
          <p:nvSpPr>
            <p:cNvPr id="46114" name="Line 31"/>
            <p:cNvSpPr>
              <a:spLocks noChangeShapeType="1"/>
            </p:cNvSpPr>
            <p:nvPr/>
          </p:nvSpPr>
          <p:spPr bwMode="auto">
            <a:xfrm>
              <a:off x="4572000" y="6019800"/>
              <a:ext cx="898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083" name="Rectangle 1219"/>
          <p:cNvSpPr>
            <a:spLocks noChangeArrowheads="1"/>
          </p:cNvSpPr>
          <p:nvPr/>
        </p:nvSpPr>
        <p:spPr bwMode="auto">
          <a:xfrm>
            <a:off x="6049963" y="619601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  <p:sp>
        <p:nvSpPr>
          <p:cNvPr id="33" name="Freeform 32"/>
          <p:cNvSpPr/>
          <p:nvPr/>
        </p:nvSpPr>
        <p:spPr>
          <a:xfrm>
            <a:off x="914400" y="685800"/>
            <a:ext cx="5060950" cy="4572000"/>
          </a:xfrm>
          <a:custGeom>
            <a:avLst/>
            <a:gdLst>
              <a:gd name="connsiteX0" fmla="*/ 2228045 w 5061397"/>
              <a:gd name="connsiteY0" fmla="*/ 0 h 4572000"/>
              <a:gd name="connsiteX1" fmla="*/ 2266682 w 5061397"/>
              <a:gd name="connsiteY1" fmla="*/ 463640 h 4572000"/>
              <a:gd name="connsiteX2" fmla="*/ 2343955 w 5061397"/>
              <a:gd name="connsiteY2" fmla="*/ 1081826 h 4572000"/>
              <a:gd name="connsiteX3" fmla="*/ 2421228 w 5061397"/>
              <a:gd name="connsiteY3" fmla="*/ 1519707 h 4572000"/>
              <a:gd name="connsiteX4" fmla="*/ 2472744 w 5061397"/>
              <a:gd name="connsiteY4" fmla="*/ 1609859 h 4572000"/>
              <a:gd name="connsiteX5" fmla="*/ 2562896 w 5061397"/>
              <a:gd name="connsiteY5" fmla="*/ 1790164 h 4572000"/>
              <a:gd name="connsiteX6" fmla="*/ 2665927 w 5061397"/>
              <a:gd name="connsiteY6" fmla="*/ 1944710 h 4572000"/>
              <a:gd name="connsiteX7" fmla="*/ 2756079 w 5061397"/>
              <a:gd name="connsiteY7" fmla="*/ 2047741 h 4572000"/>
              <a:gd name="connsiteX8" fmla="*/ 2884868 w 5061397"/>
              <a:gd name="connsiteY8" fmla="*/ 2137893 h 4572000"/>
              <a:gd name="connsiteX9" fmla="*/ 3026535 w 5061397"/>
              <a:gd name="connsiteY9" fmla="*/ 2189409 h 4572000"/>
              <a:gd name="connsiteX10" fmla="*/ 3245476 w 5061397"/>
              <a:gd name="connsiteY10" fmla="*/ 2240924 h 4572000"/>
              <a:gd name="connsiteX11" fmla="*/ 3438659 w 5061397"/>
              <a:gd name="connsiteY11" fmla="*/ 2279561 h 4572000"/>
              <a:gd name="connsiteX12" fmla="*/ 3709115 w 5061397"/>
              <a:gd name="connsiteY12" fmla="*/ 2305319 h 4572000"/>
              <a:gd name="connsiteX13" fmla="*/ 4005330 w 5061397"/>
              <a:gd name="connsiteY13" fmla="*/ 2343955 h 4572000"/>
              <a:gd name="connsiteX14" fmla="*/ 4340180 w 5061397"/>
              <a:gd name="connsiteY14" fmla="*/ 2408350 h 4572000"/>
              <a:gd name="connsiteX15" fmla="*/ 4559121 w 5061397"/>
              <a:gd name="connsiteY15" fmla="*/ 2537138 h 4572000"/>
              <a:gd name="connsiteX16" fmla="*/ 4739425 w 5061397"/>
              <a:gd name="connsiteY16" fmla="*/ 2717443 h 4572000"/>
              <a:gd name="connsiteX17" fmla="*/ 4842456 w 5061397"/>
              <a:gd name="connsiteY17" fmla="*/ 2975020 h 4572000"/>
              <a:gd name="connsiteX18" fmla="*/ 4971245 w 5061397"/>
              <a:gd name="connsiteY18" fmla="*/ 3309871 h 4572000"/>
              <a:gd name="connsiteX19" fmla="*/ 5035639 w 5061397"/>
              <a:gd name="connsiteY19" fmla="*/ 3683358 h 4572000"/>
              <a:gd name="connsiteX20" fmla="*/ 5035639 w 5061397"/>
              <a:gd name="connsiteY20" fmla="*/ 4005330 h 4572000"/>
              <a:gd name="connsiteX21" fmla="*/ 5061397 w 5061397"/>
              <a:gd name="connsiteY21" fmla="*/ 4546243 h 4572000"/>
              <a:gd name="connsiteX22" fmla="*/ 5048518 w 5061397"/>
              <a:gd name="connsiteY22" fmla="*/ 4572000 h 4572000"/>
              <a:gd name="connsiteX23" fmla="*/ 0 w 5061397"/>
              <a:gd name="connsiteY23" fmla="*/ 4572000 h 4572000"/>
              <a:gd name="connsiteX24" fmla="*/ 0 w 5061397"/>
              <a:gd name="connsiteY24" fmla="*/ 0 h 4572000"/>
              <a:gd name="connsiteX25" fmla="*/ 2228045 w 5061397"/>
              <a:gd name="connsiteY25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061397" h="4572000">
                <a:moveTo>
                  <a:pt x="2228045" y="0"/>
                </a:moveTo>
                <a:lnTo>
                  <a:pt x="2266682" y="463640"/>
                </a:lnTo>
                <a:lnTo>
                  <a:pt x="2343955" y="1081826"/>
                </a:lnTo>
                <a:lnTo>
                  <a:pt x="2421228" y="1519707"/>
                </a:lnTo>
                <a:lnTo>
                  <a:pt x="2472744" y="1609859"/>
                </a:lnTo>
                <a:lnTo>
                  <a:pt x="2562896" y="1790164"/>
                </a:lnTo>
                <a:lnTo>
                  <a:pt x="2665927" y="1944710"/>
                </a:lnTo>
                <a:lnTo>
                  <a:pt x="2756079" y="2047741"/>
                </a:lnTo>
                <a:lnTo>
                  <a:pt x="2884868" y="2137893"/>
                </a:lnTo>
                <a:lnTo>
                  <a:pt x="3026535" y="2189409"/>
                </a:lnTo>
                <a:lnTo>
                  <a:pt x="3245476" y="2240924"/>
                </a:lnTo>
                <a:lnTo>
                  <a:pt x="3438659" y="2279561"/>
                </a:lnTo>
                <a:lnTo>
                  <a:pt x="3709115" y="2305319"/>
                </a:lnTo>
                <a:lnTo>
                  <a:pt x="4005330" y="2343955"/>
                </a:lnTo>
                <a:lnTo>
                  <a:pt x="4340180" y="2408350"/>
                </a:lnTo>
                <a:lnTo>
                  <a:pt x="4559121" y="2537138"/>
                </a:lnTo>
                <a:lnTo>
                  <a:pt x="4739425" y="2717443"/>
                </a:lnTo>
                <a:lnTo>
                  <a:pt x="4842456" y="2975020"/>
                </a:lnTo>
                <a:lnTo>
                  <a:pt x="4971245" y="3309871"/>
                </a:lnTo>
                <a:lnTo>
                  <a:pt x="5035639" y="3683358"/>
                </a:lnTo>
                <a:lnTo>
                  <a:pt x="5035639" y="4005330"/>
                </a:lnTo>
                <a:cubicBezTo>
                  <a:pt x="5044434" y="4185624"/>
                  <a:pt x="5061397" y="4365734"/>
                  <a:pt x="5061397" y="4546243"/>
                </a:cubicBezTo>
                <a:lnTo>
                  <a:pt x="5048518" y="4572000"/>
                </a:lnTo>
                <a:lnTo>
                  <a:pt x="0" y="4572000"/>
                </a:lnTo>
                <a:lnTo>
                  <a:pt x="0" y="0"/>
                </a:lnTo>
                <a:lnTo>
                  <a:pt x="2228045" y="0"/>
                </a:lnTo>
                <a:close/>
              </a:path>
            </a:pathLst>
          </a:custGeom>
          <a:solidFill>
            <a:srgbClr val="C0000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46085" name="Group 35"/>
          <p:cNvGrpSpPr>
            <a:grpSpLocks/>
          </p:cNvGrpSpPr>
          <p:nvPr/>
        </p:nvGrpSpPr>
        <p:grpSpPr bwMode="auto">
          <a:xfrm>
            <a:off x="4000500" y="1943100"/>
            <a:ext cx="762000" cy="304800"/>
            <a:chOff x="4038600" y="1981200"/>
            <a:chExt cx="762000" cy="304800"/>
          </a:xfrm>
        </p:grpSpPr>
        <p:sp>
          <p:nvSpPr>
            <p:cNvPr id="34" name="Rectangle 33"/>
            <p:cNvSpPr/>
            <p:nvPr/>
          </p:nvSpPr>
          <p:spPr>
            <a:xfrm>
              <a:off x="4038600" y="1981200"/>
              <a:ext cx="762000" cy="304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267200" y="1981200"/>
              <a:ext cx="304800" cy="228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46086" name="TextBox 41"/>
          <p:cNvSpPr txBox="1">
            <a:spLocks noChangeArrowheads="1"/>
          </p:cNvSpPr>
          <p:nvPr/>
        </p:nvSpPr>
        <p:spPr bwMode="auto">
          <a:xfrm>
            <a:off x="1219200" y="449580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206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Profile Three</a:t>
            </a:r>
          </a:p>
        </p:txBody>
      </p:sp>
      <p:grpSp>
        <p:nvGrpSpPr>
          <p:cNvPr id="47107" name="Group 38"/>
          <p:cNvGrpSpPr>
            <a:grpSpLocks/>
          </p:cNvGrpSpPr>
          <p:nvPr/>
        </p:nvGrpSpPr>
        <p:grpSpPr bwMode="auto">
          <a:xfrm>
            <a:off x="1447800" y="2514600"/>
            <a:ext cx="5638800" cy="2514600"/>
            <a:chOff x="1447800" y="2514600"/>
            <a:chExt cx="5638800" cy="2514600"/>
          </a:xfrm>
        </p:grpSpPr>
        <p:sp>
          <p:nvSpPr>
            <p:cNvPr id="47109" name="Oval 4"/>
            <p:cNvSpPr>
              <a:spLocks noChangeArrowheads="1"/>
            </p:cNvSpPr>
            <p:nvPr/>
          </p:nvSpPr>
          <p:spPr bwMode="auto">
            <a:xfrm>
              <a:off x="25146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10" name="Oval 5"/>
            <p:cNvSpPr>
              <a:spLocks noChangeArrowheads="1"/>
            </p:cNvSpPr>
            <p:nvPr/>
          </p:nvSpPr>
          <p:spPr bwMode="auto">
            <a:xfrm>
              <a:off x="30480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11" name="Oval 6"/>
            <p:cNvSpPr>
              <a:spLocks noChangeArrowheads="1"/>
            </p:cNvSpPr>
            <p:nvPr/>
          </p:nvSpPr>
          <p:spPr bwMode="auto">
            <a:xfrm>
              <a:off x="28194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12" name="Oval 7"/>
            <p:cNvSpPr>
              <a:spLocks noChangeArrowheads="1"/>
            </p:cNvSpPr>
            <p:nvPr/>
          </p:nvSpPr>
          <p:spPr bwMode="auto">
            <a:xfrm>
              <a:off x="32766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13" name="Oval 8"/>
            <p:cNvSpPr>
              <a:spLocks noChangeArrowheads="1"/>
            </p:cNvSpPr>
            <p:nvPr/>
          </p:nvSpPr>
          <p:spPr bwMode="auto">
            <a:xfrm>
              <a:off x="3124200" y="32766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14" name="Oval 9"/>
            <p:cNvSpPr>
              <a:spLocks noChangeArrowheads="1"/>
            </p:cNvSpPr>
            <p:nvPr/>
          </p:nvSpPr>
          <p:spPr bwMode="auto">
            <a:xfrm>
              <a:off x="2895600" y="32766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15" name="Oval 10"/>
            <p:cNvSpPr>
              <a:spLocks noChangeArrowheads="1"/>
            </p:cNvSpPr>
            <p:nvPr/>
          </p:nvSpPr>
          <p:spPr bwMode="auto">
            <a:xfrm>
              <a:off x="2667000" y="32766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16" name="Oval 11"/>
            <p:cNvSpPr>
              <a:spLocks noChangeArrowheads="1"/>
            </p:cNvSpPr>
            <p:nvPr/>
          </p:nvSpPr>
          <p:spPr bwMode="auto">
            <a:xfrm>
              <a:off x="35814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17" name="Oval 12"/>
            <p:cNvSpPr>
              <a:spLocks noChangeArrowheads="1"/>
            </p:cNvSpPr>
            <p:nvPr/>
          </p:nvSpPr>
          <p:spPr bwMode="auto">
            <a:xfrm>
              <a:off x="38100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18" name="Oval 13"/>
            <p:cNvSpPr>
              <a:spLocks noChangeArrowheads="1"/>
            </p:cNvSpPr>
            <p:nvPr/>
          </p:nvSpPr>
          <p:spPr bwMode="auto">
            <a:xfrm>
              <a:off x="40386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19" name="Oval 14"/>
            <p:cNvSpPr>
              <a:spLocks noChangeArrowheads="1"/>
            </p:cNvSpPr>
            <p:nvPr/>
          </p:nvSpPr>
          <p:spPr bwMode="auto">
            <a:xfrm>
              <a:off x="42672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0" name="Oval 15"/>
            <p:cNvSpPr>
              <a:spLocks noChangeArrowheads="1"/>
            </p:cNvSpPr>
            <p:nvPr/>
          </p:nvSpPr>
          <p:spPr bwMode="auto">
            <a:xfrm>
              <a:off x="44958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1" name="Oval 16"/>
            <p:cNvSpPr>
              <a:spLocks noChangeArrowheads="1"/>
            </p:cNvSpPr>
            <p:nvPr/>
          </p:nvSpPr>
          <p:spPr bwMode="auto">
            <a:xfrm>
              <a:off x="4343400" y="32766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2" name="Oval 17"/>
            <p:cNvSpPr>
              <a:spLocks noChangeArrowheads="1"/>
            </p:cNvSpPr>
            <p:nvPr/>
          </p:nvSpPr>
          <p:spPr bwMode="auto">
            <a:xfrm>
              <a:off x="4114800" y="32766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3" name="Oval 18"/>
            <p:cNvSpPr>
              <a:spLocks noChangeArrowheads="1"/>
            </p:cNvSpPr>
            <p:nvPr/>
          </p:nvSpPr>
          <p:spPr bwMode="auto">
            <a:xfrm>
              <a:off x="3886200" y="32004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4" name="Oval 19"/>
            <p:cNvSpPr>
              <a:spLocks noChangeArrowheads="1"/>
            </p:cNvSpPr>
            <p:nvPr/>
          </p:nvSpPr>
          <p:spPr bwMode="auto">
            <a:xfrm>
              <a:off x="3657600" y="32766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5" name="Oval 20"/>
            <p:cNvSpPr>
              <a:spLocks noChangeArrowheads="1"/>
            </p:cNvSpPr>
            <p:nvPr/>
          </p:nvSpPr>
          <p:spPr bwMode="auto">
            <a:xfrm>
              <a:off x="3429000" y="32004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6" name="Oval 21"/>
            <p:cNvSpPr>
              <a:spLocks noChangeArrowheads="1"/>
            </p:cNvSpPr>
            <p:nvPr/>
          </p:nvSpPr>
          <p:spPr bwMode="auto">
            <a:xfrm>
              <a:off x="3733800" y="31242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7" name="Oval 22"/>
            <p:cNvSpPr>
              <a:spLocks noChangeArrowheads="1"/>
            </p:cNvSpPr>
            <p:nvPr/>
          </p:nvSpPr>
          <p:spPr bwMode="auto">
            <a:xfrm>
              <a:off x="50292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8" name="Oval 23"/>
            <p:cNvSpPr>
              <a:spLocks noChangeArrowheads="1"/>
            </p:cNvSpPr>
            <p:nvPr/>
          </p:nvSpPr>
          <p:spPr bwMode="auto">
            <a:xfrm>
              <a:off x="47244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9" name="Oval 24"/>
            <p:cNvSpPr>
              <a:spLocks noChangeArrowheads="1"/>
            </p:cNvSpPr>
            <p:nvPr/>
          </p:nvSpPr>
          <p:spPr bwMode="auto">
            <a:xfrm>
              <a:off x="53340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30" name="Oval 25"/>
            <p:cNvSpPr>
              <a:spLocks noChangeArrowheads="1"/>
            </p:cNvSpPr>
            <p:nvPr/>
          </p:nvSpPr>
          <p:spPr bwMode="auto">
            <a:xfrm>
              <a:off x="56388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31" name="Oval 26"/>
            <p:cNvSpPr>
              <a:spLocks noChangeArrowheads="1"/>
            </p:cNvSpPr>
            <p:nvPr/>
          </p:nvSpPr>
          <p:spPr bwMode="auto">
            <a:xfrm>
              <a:off x="5410200" y="32766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32" name="Oval 27"/>
            <p:cNvSpPr>
              <a:spLocks noChangeArrowheads="1"/>
            </p:cNvSpPr>
            <p:nvPr/>
          </p:nvSpPr>
          <p:spPr bwMode="auto">
            <a:xfrm>
              <a:off x="5181600" y="32766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33" name="Oval 28"/>
            <p:cNvSpPr>
              <a:spLocks noChangeArrowheads="1"/>
            </p:cNvSpPr>
            <p:nvPr/>
          </p:nvSpPr>
          <p:spPr bwMode="auto">
            <a:xfrm>
              <a:off x="4876800" y="32766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34" name="Oval 29"/>
            <p:cNvSpPr>
              <a:spLocks noChangeArrowheads="1"/>
            </p:cNvSpPr>
            <p:nvPr/>
          </p:nvSpPr>
          <p:spPr bwMode="auto">
            <a:xfrm>
              <a:off x="4648200" y="32004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35" name="Oval 30"/>
            <p:cNvSpPr>
              <a:spLocks noChangeArrowheads="1"/>
            </p:cNvSpPr>
            <p:nvPr/>
          </p:nvSpPr>
          <p:spPr bwMode="auto">
            <a:xfrm>
              <a:off x="4343400" y="31242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36" name="Oval 31"/>
            <p:cNvSpPr>
              <a:spLocks noChangeArrowheads="1"/>
            </p:cNvSpPr>
            <p:nvPr/>
          </p:nvSpPr>
          <p:spPr bwMode="auto">
            <a:xfrm>
              <a:off x="5867400" y="33528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37" name="Oval 32"/>
            <p:cNvSpPr>
              <a:spLocks noChangeArrowheads="1"/>
            </p:cNvSpPr>
            <p:nvPr/>
          </p:nvSpPr>
          <p:spPr bwMode="auto">
            <a:xfrm>
              <a:off x="4038600" y="31242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38" name="Oval 33"/>
            <p:cNvSpPr>
              <a:spLocks noChangeArrowheads="1"/>
            </p:cNvSpPr>
            <p:nvPr/>
          </p:nvSpPr>
          <p:spPr bwMode="auto">
            <a:xfrm>
              <a:off x="5715000" y="32004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39" name="Oval 34"/>
            <p:cNvSpPr>
              <a:spLocks noChangeArrowheads="1"/>
            </p:cNvSpPr>
            <p:nvPr/>
          </p:nvSpPr>
          <p:spPr bwMode="auto">
            <a:xfrm>
              <a:off x="5486400" y="3200400"/>
              <a:ext cx="381000" cy="2286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40" name="Rectangle 3"/>
            <p:cNvSpPr>
              <a:spLocks noChangeArrowheads="1"/>
            </p:cNvSpPr>
            <p:nvPr/>
          </p:nvSpPr>
          <p:spPr bwMode="auto">
            <a:xfrm>
              <a:off x="1828800" y="3429000"/>
              <a:ext cx="5257800" cy="16002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165" name="Rectangle 35"/>
            <p:cNvSpPr>
              <a:spLocks noChangeArrowheads="1"/>
            </p:cNvSpPr>
            <p:nvPr/>
          </p:nvSpPr>
          <p:spPr bwMode="auto">
            <a:xfrm>
              <a:off x="1447800" y="2514600"/>
              <a:ext cx="20256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chemeClr val="tx2"/>
                  </a:solidFill>
                  <a:latin typeface="+mn-lt"/>
                </a:rPr>
                <a:t>Polymer buildup</a:t>
              </a:r>
            </a:p>
          </p:txBody>
        </p:sp>
        <p:sp>
          <p:nvSpPr>
            <p:cNvPr id="47142" name="Line 36"/>
            <p:cNvSpPr>
              <a:spLocks noChangeShapeType="1"/>
            </p:cNvSpPr>
            <p:nvPr/>
          </p:nvSpPr>
          <p:spPr bwMode="auto">
            <a:xfrm>
              <a:off x="3048000" y="2895600"/>
              <a:ext cx="457200" cy="304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08" name="Rectangle 1219"/>
          <p:cNvSpPr>
            <a:spLocks noChangeArrowheads="1"/>
          </p:cNvSpPr>
          <p:nvPr/>
        </p:nvSpPr>
        <p:spPr bwMode="auto">
          <a:xfrm>
            <a:off x="5867400" y="6019800"/>
            <a:ext cx="297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Sidewall Profile Four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High DC bias – high bombardment</a:t>
            </a:r>
          </a:p>
          <a:p>
            <a:pPr eaLnBrk="1" hangingPunct="1"/>
            <a:r>
              <a:rPr lang="en-US" altLang="en-US" smtClean="0"/>
              <a:t>No H</a:t>
            </a:r>
            <a:r>
              <a:rPr lang="en-US" altLang="en-US" baseline="-25000" smtClean="0"/>
              <a:t>2</a:t>
            </a:r>
            <a:r>
              <a:rPr lang="en-US" altLang="en-US" smtClean="0"/>
              <a:t> – no polymerization</a:t>
            </a:r>
          </a:p>
          <a:p>
            <a:pPr eaLnBrk="1" hangingPunct="1"/>
            <a:r>
              <a:rPr lang="en-US" altLang="en-US" smtClean="0"/>
              <a:t>A lot of O</a:t>
            </a:r>
            <a:r>
              <a:rPr lang="en-US" altLang="en-US" baseline="-25000" smtClean="0"/>
              <a:t>2</a:t>
            </a:r>
            <a:r>
              <a:rPr lang="en-US" altLang="en-US" smtClean="0"/>
              <a:t> – high etch</a:t>
            </a:r>
          </a:p>
          <a:p>
            <a:pPr eaLnBrk="1" hangingPunct="1"/>
            <a:r>
              <a:rPr lang="en-US" altLang="en-US" smtClean="0"/>
              <a:t>F/C ratio = 4, SiF</a:t>
            </a:r>
            <a:r>
              <a:rPr lang="en-US" altLang="en-US" baseline="-25000" smtClean="0"/>
              <a:t>4</a:t>
            </a:r>
            <a:r>
              <a:rPr lang="en-US" altLang="en-US" smtClean="0"/>
              <a:t> is formed</a:t>
            </a:r>
          </a:p>
          <a:p>
            <a:pPr eaLnBrk="1" hangingPunct="1"/>
            <a:r>
              <a:rPr lang="en-US" altLang="en-US" smtClean="0"/>
              <a:t>Aspect ratio &gt;1, a dry etch profile</a:t>
            </a:r>
            <a:endParaRPr lang="en-US" altLang="en-US" baseline="-25000" smtClean="0"/>
          </a:p>
          <a:p>
            <a:pPr eaLnBrk="1" hangingPunct="1"/>
            <a:endParaRPr lang="en-US" altLang="en-US" baseline="-2500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31"/>
          <p:cNvGrpSpPr>
            <a:grpSpLocks/>
          </p:cNvGrpSpPr>
          <p:nvPr/>
        </p:nvGrpSpPr>
        <p:grpSpPr bwMode="auto">
          <a:xfrm>
            <a:off x="228600" y="76200"/>
            <a:ext cx="8299450" cy="6119813"/>
            <a:chOff x="228600" y="76200"/>
            <a:chExt cx="8299450" cy="6119813"/>
          </a:xfrm>
        </p:grpSpPr>
        <p:sp>
          <p:nvSpPr>
            <p:cNvPr id="49161" name="Rectangle 4"/>
            <p:cNvSpPr>
              <a:spLocks noChangeArrowheads="1"/>
            </p:cNvSpPr>
            <p:nvPr/>
          </p:nvSpPr>
          <p:spPr bwMode="auto">
            <a:xfrm>
              <a:off x="914400" y="685800"/>
              <a:ext cx="7315200" cy="457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8223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2574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479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63087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49166" name="Text Box 9"/>
            <p:cNvSpPr txBox="1">
              <a:spLocks noChangeArrowheads="1"/>
            </p:cNvSpPr>
            <p:nvPr/>
          </p:nvSpPr>
          <p:spPr bwMode="auto">
            <a:xfrm>
              <a:off x="8061325" y="51816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49167" name="Text Box 10"/>
            <p:cNvSpPr txBox="1">
              <a:spLocks noChangeArrowheads="1"/>
            </p:cNvSpPr>
            <p:nvPr/>
          </p:nvSpPr>
          <p:spPr bwMode="auto">
            <a:xfrm>
              <a:off x="609600" y="76200"/>
              <a:ext cx="791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Fluorine to Carbon Ratio (F/C) of Gas Phase Etching Species vs DC Bias Level </a:t>
              </a:r>
            </a:p>
          </p:txBody>
        </p:sp>
        <p:sp>
          <p:nvSpPr>
            <p:cNvPr id="49168" name="Text Box 11"/>
            <p:cNvSpPr txBox="1">
              <a:spLocks noChangeArrowheads="1"/>
            </p:cNvSpPr>
            <p:nvPr/>
          </p:nvSpPr>
          <p:spPr bwMode="auto">
            <a:xfrm rot="-5400000">
              <a:off x="-977900" y="2952750"/>
              <a:ext cx="3206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Bias Applied to Surface (Volts)</a:t>
              </a:r>
            </a:p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DC Bias  </a:t>
              </a:r>
            </a:p>
          </p:txBody>
        </p:sp>
        <p:sp>
          <p:nvSpPr>
            <p:cNvPr id="49169" name="Line 12"/>
            <p:cNvSpPr>
              <a:spLocks noChangeShapeType="1"/>
            </p:cNvSpPr>
            <p:nvPr/>
          </p:nvSpPr>
          <p:spPr bwMode="auto">
            <a:xfrm rot="18900000" flipV="1">
              <a:off x="533400" y="2209800"/>
              <a:ext cx="457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0" name="Text Box 13"/>
            <p:cNvSpPr txBox="1">
              <a:spLocks noChangeArrowheads="1"/>
            </p:cNvSpPr>
            <p:nvPr/>
          </p:nvSpPr>
          <p:spPr bwMode="auto">
            <a:xfrm>
              <a:off x="228600" y="4953000"/>
              <a:ext cx="615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Low</a:t>
              </a:r>
            </a:p>
          </p:txBody>
        </p:sp>
        <p:sp>
          <p:nvSpPr>
            <p:cNvPr id="49171" name="Text Box 14"/>
            <p:cNvSpPr txBox="1">
              <a:spLocks noChangeArrowheads="1"/>
            </p:cNvSpPr>
            <p:nvPr/>
          </p:nvSpPr>
          <p:spPr bwMode="auto">
            <a:xfrm>
              <a:off x="228600" y="685800"/>
              <a:ext cx="6667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High</a:t>
              </a:r>
            </a:p>
          </p:txBody>
        </p:sp>
        <p:sp>
          <p:nvSpPr>
            <p:cNvPr id="49172" name="Text Box 17"/>
            <p:cNvSpPr txBox="1">
              <a:spLocks noChangeArrowheads="1"/>
            </p:cNvSpPr>
            <p:nvPr/>
          </p:nvSpPr>
          <p:spPr bwMode="auto">
            <a:xfrm>
              <a:off x="1828800" y="4114800"/>
              <a:ext cx="18319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996633"/>
                  </a:solidFill>
                  <a:latin typeface="Times New Roman" panose="02020603050405020304" pitchFamily="18" charset="0"/>
                </a:rPr>
                <a:t>Polymerization</a:t>
              </a:r>
            </a:p>
          </p:txBody>
        </p:sp>
        <p:sp>
          <p:nvSpPr>
            <p:cNvPr id="49173" name="Text Box 18"/>
            <p:cNvSpPr txBox="1">
              <a:spLocks noChangeArrowheads="1"/>
            </p:cNvSpPr>
            <p:nvPr/>
          </p:nvSpPr>
          <p:spPr bwMode="auto">
            <a:xfrm>
              <a:off x="6384925" y="1309688"/>
              <a:ext cx="10302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Etching</a:t>
              </a:r>
            </a:p>
          </p:txBody>
        </p:sp>
        <p:sp>
          <p:nvSpPr>
            <p:cNvPr id="49174" name="Text Box 19"/>
            <p:cNvSpPr txBox="1">
              <a:spLocks noChangeArrowheads="1"/>
            </p:cNvSpPr>
            <p:nvPr/>
          </p:nvSpPr>
          <p:spPr bwMode="auto">
            <a:xfrm>
              <a:off x="6019800" y="3290888"/>
              <a:ext cx="16764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O</a:t>
              </a:r>
              <a:r>
                <a:rPr lang="en-US" altLang="en-US" b="1" baseline="-25000">
                  <a:solidFill>
                    <a:srgbClr val="008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49175" name="Line 20"/>
            <p:cNvSpPr>
              <a:spLocks noChangeShapeType="1"/>
            </p:cNvSpPr>
            <p:nvPr/>
          </p:nvSpPr>
          <p:spPr bwMode="auto">
            <a:xfrm>
              <a:off x="5105400" y="3733800"/>
              <a:ext cx="21336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6" name="Text Box 21"/>
            <p:cNvSpPr txBox="1">
              <a:spLocks noChangeArrowheads="1"/>
            </p:cNvSpPr>
            <p:nvPr/>
          </p:nvSpPr>
          <p:spPr bwMode="auto">
            <a:xfrm>
              <a:off x="4997450" y="3900488"/>
              <a:ext cx="9969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99FF"/>
                  </a:solidFill>
                  <a:latin typeface="Times New Roman" panose="02020603050405020304" pitchFamily="18" charset="0"/>
                </a:rPr>
                <a:t>Loading</a:t>
              </a:r>
            </a:p>
          </p:txBody>
        </p:sp>
        <p:sp>
          <p:nvSpPr>
            <p:cNvPr id="49177" name="Line 22"/>
            <p:cNvSpPr>
              <a:spLocks noChangeShapeType="1"/>
            </p:cNvSpPr>
            <p:nvPr/>
          </p:nvSpPr>
          <p:spPr bwMode="auto">
            <a:xfrm flipH="1">
              <a:off x="5105400" y="4343400"/>
              <a:ext cx="2057400" cy="0"/>
            </a:xfrm>
            <a:prstGeom prst="line">
              <a:avLst/>
            </a:prstGeom>
            <a:noFill/>
            <a:ln w="28575">
              <a:solidFill>
                <a:srgbClr val="0099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8" name="Line 23"/>
            <p:cNvSpPr>
              <a:spLocks noChangeShapeType="1"/>
            </p:cNvSpPr>
            <p:nvPr/>
          </p:nvSpPr>
          <p:spPr bwMode="auto">
            <a:xfrm flipH="1">
              <a:off x="5105400" y="4953000"/>
              <a:ext cx="2057400" cy="0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9" name="Text Box 24"/>
            <p:cNvSpPr txBox="1">
              <a:spLocks noChangeArrowheads="1"/>
            </p:cNvSpPr>
            <p:nvPr/>
          </p:nvSpPr>
          <p:spPr bwMode="auto">
            <a:xfrm>
              <a:off x="5105400" y="4495800"/>
              <a:ext cx="1676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en-US" b="1" baseline="-25000">
                  <a:solidFill>
                    <a:srgbClr val="80008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49180" name="Text Box 25"/>
            <p:cNvSpPr txBox="1">
              <a:spLocks noChangeArrowheads="1"/>
            </p:cNvSpPr>
            <p:nvPr/>
          </p:nvSpPr>
          <p:spPr bwMode="auto">
            <a:xfrm>
              <a:off x="4221163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9181" name="Text Box 26"/>
            <p:cNvSpPr txBox="1">
              <a:spLocks noChangeArrowheads="1"/>
            </p:cNvSpPr>
            <p:nvPr/>
          </p:nvSpPr>
          <p:spPr bwMode="auto">
            <a:xfrm>
              <a:off x="5165725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10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9182" name="Text Box 27"/>
            <p:cNvSpPr txBox="1">
              <a:spLocks noChangeArrowheads="1"/>
            </p:cNvSpPr>
            <p:nvPr/>
          </p:nvSpPr>
          <p:spPr bwMode="auto">
            <a:xfrm>
              <a:off x="6080125" y="776288"/>
              <a:ext cx="7016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6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9183" name="Text Box 28"/>
            <p:cNvSpPr txBox="1">
              <a:spLocks noChangeArrowheads="1"/>
            </p:cNvSpPr>
            <p:nvPr/>
          </p:nvSpPr>
          <p:spPr bwMode="auto">
            <a:xfrm>
              <a:off x="7620000" y="776288"/>
              <a:ext cx="5492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9184" name="Oval 29"/>
            <p:cNvSpPr>
              <a:spLocks noChangeArrowheads="1"/>
            </p:cNvSpPr>
            <p:nvPr/>
          </p:nvSpPr>
          <p:spPr bwMode="auto">
            <a:xfrm>
              <a:off x="3886200" y="1371600"/>
              <a:ext cx="990600" cy="1447800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9185" name="Text Box 30"/>
            <p:cNvSpPr txBox="1">
              <a:spLocks noChangeArrowheads="1"/>
            </p:cNvSpPr>
            <p:nvPr/>
          </p:nvSpPr>
          <p:spPr bwMode="auto">
            <a:xfrm>
              <a:off x="3429000" y="5829300"/>
              <a:ext cx="1143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F/C Ratio</a:t>
              </a:r>
            </a:p>
          </p:txBody>
        </p:sp>
        <p:sp>
          <p:nvSpPr>
            <p:cNvPr id="49186" name="Line 31"/>
            <p:cNvSpPr>
              <a:spLocks noChangeShapeType="1"/>
            </p:cNvSpPr>
            <p:nvPr/>
          </p:nvSpPr>
          <p:spPr bwMode="auto">
            <a:xfrm>
              <a:off x="4572000" y="6019800"/>
              <a:ext cx="898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55" name="Rectangle 1219"/>
          <p:cNvSpPr>
            <a:spLocks noChangeArrowheads="1"/>
          </p:cNvSpPr>
          <p:nvPr/>
        </p:nvSpPr>
        <p:spPr bwMode="auto">
          <a:xfrm>
            <a:off x="5943600" y="6088063"/>
            <a:ext cx="30638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  <p:sp>
        <p:nvSpPr>
          <p:cNvPr id="33" name="Freeform 32"/>
          <p:cNvSpPr/>
          <p:nvPr/>
        </p:nvSpPr>
        <p:spPr>
          <a:xfrm>
            <a:off x="914400" y="685800"/>
            <a:ext cx="5060950" cy="4572000"/>
          </a:xfrm>
          <a:custGeom>
            <a:avLst/>
            <a:gdLst>
              <a:gd name="connsiteX0" fmla="*/ 2228045 w 5061397"/>
              <a:gd name="connsiteY0" fmla="*/ 0 h 4572000"/>
              <a:gd name="connsiteX1" fmla="*/ 2266682 w 5061397"/>
              <a:gd name="connsiteY1" fmla="*/ 463640 h 4572000"/>
              <a:gd name="connsiteX2" fmla="*/ 2343955 w 5061397"/>
              <a:gd name="connsiteY2" fmla="*/ 1081826 h 4572000"/>
              <a:gd name="connsiteX3" fmla="*/ 2421228 w 5061397"/>
              <a:gd name="connsiteY3" fmla="*/ 1519707 h 4572000"/>
              <a:gd name="connsiteX4" fmla="*/ 2472744 w 5061397"/>
              <a:gd name="connsiteY4" fmla="*/ 1609859 h 4572000"/>
              <a:gd name="connsiteX5" fmla="*/ 2562896 w 5061397"/>
              <a:gd name="connsiteY5" fmla="*/ 1790164 h 4572000"/>
              <a:gd name="connsiteX6" fmla="*/ 2665927 w 5061397"/>
              <a:gd name="connsiteY6" fmla="*/ 1944710 h 4572000"/>
              <a:gd name="connsiteX7" fmla="*/ 2756079 w 5061397"/>
              <a:gd name="connsiteY7" fmla="*/ 2047741 h 4572000"/>
              <a:gd name="connsiteX8" fmla="*/ 2884868 w 5061397"/>
              <a:gd name="connsiteY8" fmla="*/ 2137893 h 4572000"/>
              <a:gd name="connsiteX9" fmla="*/ 3026535 w 5061397"/>
              <a:gd name="connsiteY9" fmla="*/ 2189409 h 4572000"/>
              <a:gd name="connsiteX10" fmla="*/ 3245476 w 5061397"/>
              <a:gd name="connsiteY10" fmla="*/ 2240924 h 4572000"/>
              <a:gd name="connsiteX11" fmla="*/ 3438659 w 5061397"/>
              <a:gd name="connsiteY11" fmla="*/ 2279561 h 4572000"/>
              <a:gd name="connsiteX12" fmla="*/ 3709115 w 5061397"/>
              <a:gd name="connsiteY12" fmla="*/ 2305319 h 4572000"/>
              <a:gd name="connsiteX13" fmla="*/ 4005330 w 5061397"/>
              <a:gd name="connsiteY13" fmla="*/ 2343955 h 4572000"/>
              <a:gd name="connsiteX14" fmla="*/ 4340180 w 5061397"/>
              <a:gd name="connsiteY14" fmla="*/ 2408350 h 4572000"/>
              <a:gd name="connsiteX15" fmla="*/ 4559121 w 5061397"/>
              <a:gd name="connsiteY15" fmla="*/ 2537138 h 4572000"/>
              <a:gd name="connsiteX16" fmla="*/ 4739425 w 5061397"/>
              <a:gd name="connsiteY16" fmla="*/ 2717443 h 4572000"/>
              <a:gd name="connsiteX17" fmla="*/ 4842456 w 5061397"/>
              <a:gd name="connsiteY17" fmla="*/ 2975020 h 4572000"/>
              <a:gd name="connsiteX18" fmla="*/ 4971245 w 5061397"/>
              <a:gd name="connsiteY18" fmla="*/ 3309871 h 4572000"/>
              <a:gd name="connsiteX19" fmla="*/ 5035639 w 5061397"/>
              <a:gd name="connsiteY19" fmla="*/ 3683358 h 4572000"/>
              <a:gd name="connsiteX20" fmla="*/ 5035639 w 5061397"/>
              <a:gd name="connsiteY20" fmla="*/ 4005330 h 4572000"/>
              <a:gd name="connsiteX21" fmla="*/ 5061397 w 5061397"/>
              <a:gd name="connsiteY21" fmla="*/ 4546243 h 4572000"/>
              <a:gd name="connsiteX22" fmla="*/ 5048518 w 5061397"/>
              <a:gd name="connsiteY22" fmla="*/ 4572000 h 4572000"/>
              <a:gd name="connsiteX23" fmla="*/ 0 w 5061397"/>
              <a:gd name="connsiteY23" fmla="*/ 4572000 h 4572000"/>
              <a:gd name="connsiteX24" fmla="*/ 0 w 5061397"/>
              <a:gd name="connsiteY24" fmla="*/ 0 h 4572000"/>
              <a:gd name="connsiteX25" fmla="*/ 2228045 w 5061397"/>
              <a:gd name="connsiteY25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061397" h="4572000">
                <a:moveTo>
                  <a:pt x="2228045" y="0"/>
                </a:moveTo>
                <a:lnTo>
                  <a:pt x="2266682" y="463640"/>
                </a:lnTo>
                <a:lnTo>
                  <a:pt x="2343955" y="1081826"/>
                </a:lnTo>
                <a:lnTo>
                  <a:pt x="2421228" y="1519707"/>
                </a:lnTo>
                <a:lnTo>
                  <a:pt x="2472744" y="1609859"/>
                </a:lnTo>
                <a:lnTo>
                  <a:pt x="2562896" y="1790164"/>
                </a:lnTo>
                <a:lnTo>
                  <a:pt x="2665927" y="1944710"/>
                </a:lnTo>
                <a:lnTo>
                  <a:pt x="2756079" y="2047741"/>
                </a:lnTo>
                <a:lnTo>
                  <a:pt x="2884868" y="2137893"/>
                </a:lnTo>
                <a:lnTo>
                  <a:pt x="3026535" y="2189409"/>
                </a:lnTo>
                <a:lnTo>
                  <a:pt x="3245476" y="2240924"/>
                </a:lnTo>
                <a:lnTo>
                  <a:pt x="3438659" y="2279561"/>
                </a:lnTo>
                <a:lnTo>
                  <a:pt x="3709115" y="2305319"/>
                </a:lnTo>
                <a:lnTo>
                  <a:pt x="4005330" y="2343955"/>
                </a:lnTo>
                <a:lnTo>
                  <a:pt x="4340180" y="2408350"/>
                </a:lnTo>
                <a:lnTo>
                  <a:pt x="4559121" y="2537138"/>
                </a:lnTo>
                <a:lnTo>
                  <a:pt x="4739425" y="2717443"/>
                </a:lnTo>
                <a:lnTo>
                  <a:pt x="4842456" y="2975020"/>
                </a:lnTo>
                <a:lnTo>
                  <a:pt x="4971245" y="3309871"/>
                </a:lnTo>
                <a:lnTo>
                  <a:pt x="5035639" y="3683358"/>
                </a:lnTo>
                <a:lnTo>
                  <a:pt x="5035639" y="4005330"/>
                </a:lnTo>
                <a:cubicBezTo>
                  <a:pt x="5044434" y="4185624"/>
                  <a:pt x="5061397" y="4365734"/>
                  <a:pt x="5061397" y="4546243"/>
                </a:cubicBezTo>
                <a:lnTo>
                  <a:pt x="5048518" y="4572000"/>
                </a:lnTo>
                <a:lnTo>
                  <a:pt x="0" y="4572000"/>
                </a:lnTo>
                <a:lnTo>
                  <a:pt x="0" y="0"/>
                </a:lnTo>
                <a:lnTo>
                  <a:pt x="2228045" y="0"/>
                </a:lnTo>
                <a:close/>
              </a:path>
            </a:pathLst>
          </a:custGeom>
          <a:solidFill>
            <a:srgbClr val="C0000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49157" name="Group 35"/>
          <p:cNvGrpSpPr>
            <a:grpSpLocks/>
          </p:cNvGrpSpPr>
          <p:nvPr/>
        </p:nvGrpSpPr>
        <p:grpSpPr bwMode="auto">
          <a:xfrm>
            <a:off x="4000500" y="1943100"/>
            <a:ext cx="762000" cy="304800"/>
            <a:chOff x="4038600" y="1981200"/>
            <a:chExt cx="762000" cy="304800"/>
          </a:xfrm>
        </p:grpSpPr>
        <p:sp>
          <p:nvSpPr>
            <p:cNvPr id="34" name="Rectangle 33"/>
            <p:cNvSpPr/>
            <p:nvPr/>
          </p:nvSpPr>
          <p:spPr>
            <a:xfrm>
              <a:off x="4038600" y="1981200"/>
              <a:ext cx="762000" cy="304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267200" y="1981200"/>
              <a:ext cx="304800" cy="228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49158" name="TextBox 41"/>
          <p:cNvSpPr txBox="1">
            <a:spLocks noChangeArrowheads="1"/>
          </p:cNvSpPr>
          <p:nvPr/>
        </p:nvSpPr>
        <p:spPr bwMode="auto">
          <a:xfrm>
            <a:off x="7696200" y="129540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2060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Sidewall Profile Four</a:t>
            </a:r>
          </a:p>
        </p:txBody>
      </p:sp>
      <p:graphicFrame>
        <p:nvGraphicFramePr>
          <p:cNvPr id="50179" name="Object 10"/>
          <p:cNvGraphicFramePr>
            <a:graphicFrameLocks noChangeAspect="1"/>
          </p:cNvGraphicFramePr>
          <p:nvPr/>
        </p:nvGraphicFramePr>
        <p:xfrm>
          <a:off x="990600" y="3124200"/>
          <a:ext cx="73152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1" name="Bitmap Image" r:id="rId3" imgW="5485714" imgH="1333333" progId="Paint.Picture">
                  <p:embed/>
                </p:oleObj>
              </mc:Choice>
              <mc:Fallback>
                <p:oleObj name="Bitmap Image" r:id="rId3" imgW="5485714" imgH="1333333" progId="Paint.Picture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124200"/>
                        <a:ext cx="73152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0" name="Line 11"/>
          <p:cNvSpPr>
            <a:spLocks noChangeShapeType="1"/>
          </p:cNvSpPr>
          <p:nvPr/>
        </p:nvSpPr>
        <p:spPr bwMode="auto">
          <a:xfrm>
            <a:off x="3733800" y="3276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1" name="Line 12"/>
          <p:cNvSpPr>
            <a:spLocks noChangeShapeType="1"/>
          </p:cNvSpPr>
          <p:nvPr/>
        </p:nvSpPr>
        <p:spPr bwMode="auto">
          <a:xfrm>
            <a:off x="5410200" y="3276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2" name="Line 13"/>
          <p:cNvSpPr>
            <a:spLocks noChangeShapeType="1"/>
          </p:cNvSpPr>
          <p:nvPr/>
        </p:nvSpPr>
        <p:spPr bwMode="auto">
          <a:xfrm>
            <a:off x="2819400" y="4267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3" name="Line 14"/>
          <p:cNvSpPr>
            <a:spLocks noChangeShapeType="1"/>
          </p:cNvSpPr>
          <p:nvPr/>
        </p:nvSpPr>
        <p:spPr bwMode="auto">
          <a:xfrm rot="-10777504">
            <a:off x="2819400" y="32750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4" name="Rectangle 15"/>
          <p:cNvSpPr>
            <a:spLocks noChangeArrowheads="1"/>
          </p:cNvSpPr>
          <p:nvPr/>
        </p:nvSpPr>
        <p:spPr bwMode="auto">
          <a:xfrm>
            <a:off x="2667000" y="3733800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bg1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50185" name="Rectangle 16"/>
          <p:cNvSpPr>
            <a:spLocks noChangeArrowheads="1"/>
          </p:cNvSpPr>
          <p:nvPr/>
        </p:nvSpPr>
        <p:spPr bwMode="auto">
          <a:xfrm>
            <a:off x="4419600" y="3352800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tx2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50186" name="Line 17"/>
          <p:cNvSpPr>
            <a:spLocks noChangeShapeType="1"/>
          </p:cNvSpPr>
          <p:nvPr/>
        </p:nvSpPr>
        <p:spPr bwMode="auto">
          <a:xfrm flipH="1">
            <a:off x="3505200" y="3581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Line 18"/>
          <p:cNvSpPr>
            <a:spLocks noChangeShapeType="1"/>
          </p:cNvSpPr>
          <p:nvPr/>
        </p:nvSpPr>
        <p:spPr bwMode="auto">
          <a:xfrm>
            <a:off x="4648200" y="3581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" name="Rectangle 19"/>
          <p:cNvSpPr>
            <a:spLocks noChangeArrowheads="1"/>
          </p:cNvSpPr>
          <p:nvPr/>
        </p:nvSpPr>
        <p:spPr bwMode="auto">
          <a:xfrm>
            <a:off x="1143000" y="4953000"/>
            <a:ext cx="27463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Sharp angles due</a:t>
            </a: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 to high bombardment </a:t>
            </a: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with no polymerization</a:t>
            </a:r>
          </a:p>
        </p:txBody>
      </p:sp>
      <p:sp>
        <p:nvSpPr>
          <p:cNvPr id="50189" name="Line 20"/>
          <p:cNvSpPr>
            <a:spLocks noChangeShapeType="1"/>
          </p:cNvSpPr>
          <p:nvPr/>
        </p:nvSpPr>
        <p:spPr bwMode="auto">
          <a:xfrm flipV="1">
            <a:off x="3048000" y="45720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0" name="Rectangle 1219"/>
          <p:cNvSpPr>
            <a:spLocks noChangeArrowheads="1"/>
          </p:cNvSpPr>
          <p:nvPr/>
        </p:nvSpPr>
        <p:spPr bwMode="auto">
          <a:xfrm>
            <a:off x="6019800" y="6172200"/>
            <a:ext cx="297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Profile Five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High DC bias – high bombardment</a:t>
            </a:r>
          </a:p>
          <a:p>
            <a:pPr eaLnBrk="1" hangingPunct="1"/>
            <a:r>
              <a:rPr lang="en-US" altLang="en-US" smtClean="0"/>
              <a:t>A lot of H</a:t>
            </a:r>
            <a:r>
              <a:rPr lang="en-US" altLang="en-US" baseline="-25000" smtClean="0"/>
              <a:t>2</a:t>
            </a:r>
            <a:r>
              <a:rPr lang="en-US" altLang="en-US" smtClean="0"/>
              <a:t> – a lot of polymerization</a:t>
            </a:r>
          </a:p>
          <a:p>
            <a:pPr eaLnBrk="1" hangingPunct="1"/>
            <a:r>
              <a:rPr lang="en-US" altLang="en-US" smtClean="0"/>
              <a:t>No O</a:t>
            </a:r>
            <a:r>
              <a:rPr lang="en-US" altLang="en-US" baseline="-25000" smtClean="0"/>
              <a:t>2</a:t>
            </a:r>
            <a:r>
              <a:rPr lang="en-US" altLang="en-US" smtClean="0"/>
              <a:t> – no etch</a:t>
            </a:r>
          </a:p>
          <a:p>
            <a:pPr eaLnBrk="1" hangingPunct="1"/>
            <a:r>
              <a:rPr lang="en-US" altLang="en-US" smtClean="0"/>
              <a:t>F/C ratio =</a:t>
            </a:r>
            <a:r>
              <a:rPr lang="en-US" altLang="en-US" baseline="30000" smtClean="0"/>
              <a:t>1</a:t>
            </a:r>
            <a:r>
              <a:rPr lang="en-US" altLang="en-US" smtClean="0"/>
              <a:t>/</a:t>
            </a:r>
            <a:r>
              <a:rPr lang="en-US" altLang="en-US" baseline="-25000" smtClean="0"/>
              <a:t>5</a:t>
            </a:r>
            <a:r>
              <a:rPr lang="en-US" altLang="en-US" smtClean="0"/>
              <a:t>, SiF</a:t>
            </a:r>
            <a:r>
              <a:rPr lang="en-US" altLang="en-US" baseline="-25000" smtClean="0"/>
              <a:t>4</a:t>
            </a:r>
            <a:r>
              <a:rPr lang="en-US" altLang="en-US" smtClean="0"/>
              <a:t> is not formed</a:t>
            </a:r>
          </a:p>
          <a:p>
            <a:pPr eaLnBrk="1" hangingPunct="1"/>
            <a:r>
              <a:rPr lang="en-US" altLang="en-US" smtClean="0"/>
              <a:t>Aspect ratio &gt; 1, Dry etch profile with undesirable features</a:t>
            </a:r>
          </a:p>
          <a:p>
            <a:pPr eaLnBrk="1" hangingPunct="1"/>
            <a:endParaRPr lang="en-US" altLang="en-US" baseline="-2500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31"/>
          <p:cNvGrpSpPr>
            <a:grpSpLocks/>
          </p:cNvGrpSpPr>
          <p:nvPr/>
        </p:nvGrpSpPr>
        <p:grpSpPr bwMode="auto">
          <a:xfrm>
            <a:off x="228600" y="76200"/>
            <a:ext cx="8299450" cy="6119813"/>
            <a:chOff x="228600" y="76200"/>
            <a:chExt cx="8299450" cy="6119813"/>
          </a:xfrm>
        </p:grpSpPr>
        <p:sp>
          <p:nvSpPr>
            <p:cNvPr id="52233" name="Rectangle 4"/>
            <p:cNvSpPr>
              <a:spLocks noChangeArrowheads="1"/>
            </p:cNvSpPr>
            <p:nvPr/>
          </p:nvSpPr>
          <p:spPr bwMode="auto">
            <a:xfrm>
              <a:off x="914400" y="685800"/>
              <a:ext cx="7315200" cy="457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34" name="Text Box 5"/>
            <p:cNvSpPr txBox="1">
              <a:spLocks noChangeArrowheads="1"/>
            </p:cNvSpPr>
            <p:nvPr/>
          </p:nvSpPr>
          <p:spPr bwMode="auto">
            <a:xfrm>
              <a:off x="8223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52235" name="Text Box 6"/>
            <p:cNvSpPr txBox="1">
              <a:spLocks noChangeArrowheads="1"/>
            </p:cNvSpPr>
            <p:nvPr/>
          </p:nvSpPr>
          <p:spPr bwMode="auto">
            <a:xfrm>
              <a:off x="2574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2236" name="Text Box 7"/>
            <p:cNvSpPr txBox="1">
              <a:spLocks noChangeArrowheads="1"/>
            </p:cNvSpPr>
            <p:nvPr/>
          </p:nvSpPr>
          <p:spPr bwMode="auto">
            <a:xfrm>
              <a:off x="4479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52237" name="Text Box 8"/>
            <p:cNvSpPr txBox="1">
              <a:spLocks noChangeArrowheads="1"/>
            </p:cNvSpPr>
            <p:nvPr/>
          </p:nvSpPr>
          <p:spPr bwMode="auto">
            <a:xfrm>
              <a:off x="63087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52238" name="Text Box 9"/>
            <p:cNvSpPr txBox="1">
              <a:spLocks noChangeArrowheads="1"/>
            </p:cNvSpPr>
            <p:nvPr/>
          </p:nvSpPr>
          <p:spPr bwMode="auto">
            <a:xfrm>
              <a:off x="8061325" y="51816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52239" name="Text Box 10"/>
            <p:cNvSpPr txBox="1">
              <a:spLocks noChangeArrowheads="1"/>
            </p:cNvSpPr>
            <p:nvPr/>
          </p:nvSpPr>
          <p:spPr bwMode="auto">
            <a:xfrm>
              <a:off x="609600" y="76200"/>
              <a:ext cx="791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Fluorine to Carbon Ratio (F/C) of Gas Phase Etching Species vs DC Bias Level </a:t>
              </a:r>
            </a:p>
          </p:txBody>
        </p:sp>
        <p:sp>
          <p:nvSpPr>
            <p:cNvPr id="52240" name="Text Box 11"/>
            <p:cNvSpPr txBox="1">
              <a:spLocks noChangeArrowheads="1"/>
            </p:cNvSpPr>
            <p:nvPr/>
          </p:nvSpPr>
          <p:spPr bwMode="auto">
            <a:xfrm rot="-5400000">
              <a:off x="-977900" y="2952750"/>
              <a:ext cx="3206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Bias Applied to Surface (Volts)</a:t>
              </a:r>
            </a:p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DC Bias  </a:t>
              </a:r>
            </a:p>
          </p:txBody>
        </p:sp>
        <p:sp>
          <p:nvSpPr>
            <p:cNvPr id="52241" name="Line 12"/>
            <p:cNvSpPr>
              <a:spLocks noChangeShapeType="1"/>
            </p:cNvSpPr>
            <p:nvPr/>
          </p:nvSpPr>
          <p:spPr bwMode="auto">
            <a:xfrm rot="18900000" flipV="1">
              <a:off x="533400" y="2209800"/>
              <a:ext cx="457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Text Box 13"/>
            <p:cNvSpPr txBox="1">
              <a:spLocks noChangeArrowheads="1"/>
            </p:cNvSpPr>
            <p:nvPr/>
          </p:nvSpPr>
          <p:spPr bwMode="auto">
            <a:xfrm>
              <a:off x="228600" y="4953000"/>
              <a:ext cx="615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Low</a:t>
              </a:r>
            </a:p>
          </p:txBody>
        </p:sp>
        <p:sp>
          <p:nvSpPr>
            <p:cNvPr id="52243" name="Text Box 14"/>
            <p:cNvSpPr txBox="1">
              <a:spLocks noChangeArrowheads="1"/>
            </p:cNvSpPr>
            <p:nvPr/>
          </p:nvSpPr>
          <p:spPr bwMode="auto">
            <a:xfrm>
              <a:off x="228600" y="685800"/>
              <a:ext cx="6667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High</a:t>
              </a:r>
            </a:p>
          </p:txBody>
        </p:sp>
        <p:sp>
          <p:nvSpPr>
            <p:cNvPr id="52244" name="Text Box 17"/>
            <p:cNvSpPr txBox="1">
              <a:spLocks noChangeArrowheads="1"/>
            </p:cNvSpPr>
            <p:nvPr/>
          </p:nvSpPr>
          <p:spPr bwMode="auto">
            <a:xfrm>
              <a:off x="1828800" y="4114800"/>
              <a:ext cx="18319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996633"/>
                  </a:solidFill>
                  <a:latin typeface="Times New Roman" panose="02020603050405020304" pitchFamily="18" charset="0"/>
                </a:rPr>
                <a:t>Polymerization</a:t>
              </a:r>
            </a:p>
          </p:txBody>
        </p:sp>
        <p:sp>
          <p:nvSpPr>
            <p:cNvPr id="52245" name="Text Box 18"/>
            <p:cNvSpPr txBox="1">
              <a:spLocks noChangeArrowheads="1"/>
            </p:cNvSpPr>
            <p:nvPr/>
          </p:nvSpPr>
          <p:spPr bwMode="auto">
            <a:xfrm>
              <a:off x="6384925" y="1309688"/>
              <a:ext cx="10302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Etching</a:t>
              </a:r>
            </a:p>
          </p:txBody>
        </p:sp>
        <p:sp>
          <p:nvSpPr>
            <p:cNvPr id="52246" name="Text Box 19"/>
            <p:cNvSpPr txBox="1">
              <a:spLocks noChangeArrowheads="1"/>
            </p:cNvSpPr>
            <p:nvPr/>
          </p:nvSpPr>
          <p:spPr bwMode="auto">
            <a:xfrm>
              <a:off x="6019800" y="3290888"/>
              <a:ext cx="16764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O</a:t>
              </a:r>
              <a:r>
                <a:rPr lang="en-US" altLang="en-US" b="1" baseline="-25000">
                  <a:solidFill>
                    <a:srgbClr val="008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52247" name="Line 20"/>
            <p:cNvSpPr>
              <a:spLocks noChangeShapeType="1"/>
            </p:cNvSpPr>
            <p:nvPr/>
          </p:nvSpPr>
          <p:spPr bwMode="auto">
            <a:xfrm>
              <a:off x="5105400" y="3733800"/>
              <a:ext cx="21336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Text Box 21"/>
            <p:cNvSpPr txBox="1">
              <a:spLocks noChangeArrowheads="1"/>
            </p:cNvSpPr>
            <p:nvPr/>
          </p:nvSpPr>
          <p:spPr bwMode="auto">
            <a:xfrm>
              <a:off x="4997450" y="3900488"/>
              <a:ext cx="9969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99FF"/>
                  </a:solidFill>
                  <a:latin typeface="Times New Roman" panose="02020603050405020304" pitchFamily="18" charset="0"/>
                </a:rPr>
                <a:t>Loading</a:t>
              </a:r>
            </a:p>
          </p:txBody>
        </p:sp>
        <p:sp>
          <p:nvSpPr>
            <p:cNvPr id="52249" name="Line 22"/>
            <p:cNvSpPr>
              <a:spLocks noChangeShapeType="1"/>
            </p:cNvSpPr>
            <p:nvPr/>
          </p:nvSpPr>
          <p:spPr bwMode="auto">
            <a:xfrm flipH="1">
              <a:off x="5105400" y="4343400"/>
              <a:ext cx="2057400" cy="0"/>
            </a:xfrm>
            <a:prstGeom prst="line">
              <a:avLst/>
            </a:prstGeom>
            <a:noFill/>
            <a:ln w="28575">
              <a:solidFill>
                <a:srgbClr val="0099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0" name="Line 23"/>
            <p:cNvSpPr>
              <a:spLocks noChangeShapeType="1"/>
            </p:cNvSpPr>
            <p:nvPr/>
          </p:nvSpPr>
          <p:spPr bwMode="auto">
            <a:xfrm flipH="1">
              <a:off x="5105400" y="4953000"/>
              <a:ext cx="2057400" cy="0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Text Box 24"/>
            <p:cNvSpPr txBox="1">
              <a:spLocks noChangeArrowheads="1"/>
            </p:cNvSpPr>
            <p:nvPr/>
          </p:nvSpPr>
          <p:spPr bwMode="auto">
            <a:xfrm>
              <a:off x="5105400" y="4495800"/>
              <a:ext cx="1676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en-US" b="1" baseline="-25000">
                  <a:solidFill>
                    <a:srgbClr val="80008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52252" name="Text Box 25"/>
            <p:cNvSpPr txBox="1">
              <a:spLocks noChangeArrowheads="1"/>
            </p:cNvSpPr>
            <p:nvPr/>
          </p:nvSpPr>
          <p:spPr bwMode="auto">
            <a:xfrm>
              <a:off x="4221163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53" name="Text Box 26"/>
            <p:cNvSpPr txBox="1">
              <a:spLocks noChangeArrowheads="1"/>
            </p:cNvSpPr>
            <p:nvPr/>
          </p:nvSpPr>
          <p:spPr bwMode="auto">
            <a:xfrm>
              <a:off x="5165725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10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54" name="Text Box 27"/>
            <p:cNvSpPr txBox="1">
              <a:spLocks noChangeArrowheads="1"/>
            </p:cNvSpPr>
            <p:nvPr/>
          </p:nvSpPr>
          <p:spPr bwMode="auto">
            <a:xfrm>
              <a:off x="6080125" y="776288"/>
              <a:ext cx="7016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6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55" name="Text Box 28"/>
            <p:cNvSpPr txBox="1">
              <a:spLocks noChangeArrowheads="1"/>
            </p:cNvSpPr>
            <p:nvPr/>
          </p:nvSpPr>
          <p:spPr bwMode="auto">
            <a:xfrm>
              <a:off x="7620000" y="776288"/>
              <a:ext cx="5492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56" name="Oval 29"/>
            <p:cNvSpPr>
              <a:spLocks noChangeArrowheads="1"/>
            </p:cNvSpPr>
            <p:nvPr/>
          </p:nvSpPr>
          <p:spPr bwMode="auto">
            <a:xfrm>
              <a:off x="3886200" y="1371600"/>
              <a:ext cx="990600" cy="1447800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57" name="Text Box 30"/>
            <p:cNvSpPr txBox="1">
              <a:spLocks noChangeArrowheads="1"/>
            </p:cNvSpPr>
            <p:nvPr/>
          </p:nvSpPr>
          <p:spPr bwMode="auto">
            <a:xfrm>
              <a:off x="3429000" y="5829300"/>
              <a:ext cx="1143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F/C Ratio</a:t>
              </a:r>
            </a:p>
          </p:txBody>
        </p:sp>
        <p:sp>
          <p:nvSpPr>
            <p:cNvPr id="52258" name="Line 31"/>
            <p:cNvSpPr>
              <a:spLocks noChangeShapeType="1"/>
            </p:cNvSpPr>
            <p:nvPr/>
          </p:nvSpPr>
          <p:spPr bwMode="auto">
            <a:xfrm>
              <a:off x="4572000" y="6019800"/>
              <a:ext cx="898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27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  <p:sp>
        <p:nvSpPr>
          <p:cNvPr id="33" name="Freeform 32"/>
          <p:cNvSpPr/>
          <p:nvPr/>
        </p:nvSpPr>
        <p:spPr>
          <a:xfrm>
            <a:off x="914400" y="685800"/>
            <a:ext cx="5060950" cy="4572000"/>
          </a:xfrm>
          <a:custGeom>
            <a:avLst/>
            <a:gdLst>
              <a:gd name="connsiteX0" fmla="*/ 2228045 w 5061397"/>
              <a:gd name="connsiteY0" fmla="*/ 0 h 4572000"/>
              <a:gd name="connsiteX1" fmla="*/ 2266682 w 5061397"/>
              <a:gd name="connsiteY1" fmla="*/ 463640 h 4572000"/>
              <a:gd name="connsiteX2" fmla="*/ 2343955 w 5061397"/>
              <a:gd name="connsiteY2" fmla="*/ 1081826 h 4572000"/>
              <a:gd name="connsiteX3" fmla="*/ 2421228 w 5061397"/>
              <a:gd name="connsiteY3" fmla="*/ 1519707 h 4572000"/>
              <a:gd name="connsiteX4" fmla="*/ 2472744 w 5061397"/>
              <a:gd name="connsiteY4" fmla="*/ 1609859 h 4572000"/>
              <a:gd name="connsiteX5" fmla="*/ 2562896 w 5061397"/>
              <a:gd name="connsiteY5" fmla="*/ 1790164 h 4572000"/>
              <a:gd name="connsiteX6" fmla="*/ 2665927 w 5061397"/>
              <a:gd name="connsiteY6" fmla="*/ 1944710 h 4572000"/>
              <a:gd name="connsiteX7" fmla="*/ 2756079 w 5061397"/>
              <a:gd name="connsiteY7" fmla="*/ 2047741 h 4572000"/>
              <a:gd name="connsiteX8" fmla="*/ 2884868 w 5061397"/>
              <a:gd name="connsiteY8" fmla="*/ 2137893 h 4572000"/>
              <a:gd name="connsiteX9" fmla="*/ 3026535 w 5061397"/>
              <a:gd name="connsiteY9" fmla="*/ 2189409 h 4572000"/>
              <a:gd name="connsiteX10" fmla="*/ 3245476 w 5061397"/>
              <a:gd name="connsiteY10" fmla="*/ 2240924 h 4572000"/>
              <a:gd name="connsiteX11" fmla="*/ 3438659 w 5061397"/>
              <a:gd name="connsiteY11" fmla="*/ 2279561 h 4572000"/>
              <a:gd name="connsiteX12" fmla="*/ 3709115 w 5061397"/>
              <a:gd name="connsiteY12" fmla="*/ 2305319 h 4572000"/>
              <a:gd name="connsiteX13" fmla="*/ 4005330 w 5061397"/>
              <a:gd name="connsiteY13" fmla="*/ 2343955 h 4572000"/>
              <a:gd name="connsiteX14" fmla="*/ 4340180 w 5061397"/>
              <a:gd name="connsiteY14" fmla="*/ 2408350 h 4572000"/>
              <a:gd name="connsiteX15" fmla="*/ 4559121 w 5061397"/>
              <a:gd name="connsiteY15" fmla="*/ 2537138 h 4572000"/>
              <a:gd name="connsiteX16" fmla="*/ 4739425 w 5061397"/>
              <a:gd name="connsiteY16" fmla="*/ 2717443 h 4572000"/>
              <a:gd name="connsiteX17" fmla="*/ 4842456 w 5061397"/>
              <a:gd name="connsiteY17" fmla="*/ 2975020 h 4572000"/>
              <a:gd name="connsiteX18" fmla="*/ 4971245 w 5061397"/>
              <a:gd name="connsiteY18" fmla="*/ 3309871 h 4572000"/>
              <a:gd name="connsiteX19" fmla="*/ 5035639 w 5061397"/>
              <a:gd name="connsiteY19" fmla="*/ 3683358 h 4572000"/>
              <a:gd name="connsiteX20" fmla="*/ 5035639 w 5061397"/>
              <a:gd name="connsiteY20" fmla="*/ 4005330 h 4572000"/>
              <a:gd name="connsiteX21" fmla="*/ 5061397 w 5061397"/>
              <a:gd name="connsiteY21" fmla="*/ 4546243 h 4572000"/>
              <a:gd name="connsiteX22" fmla="*/ 5048518 w 5061397"/>
              <a:gd name="connsiteY22" fmla="*/ 4572000 h 4572000"/>
              <a:gd name="connsiteX23" fmla="*/ 0 w 5061397"/>
              <a:gd name="connsiteY23" fmla="*/ 4572000 h 4572000"/>
              <a:gd name="connsiteX24" fmla="*/ 0 w 5061397"/>
              <a:gd name="connsiteY24" fmla="*/ 0 h 4572000"/>
              <a:gd name="connsiteX25" fmla="*/ 2228045 w 5061397"/>
              <a:gd name="connsiteY25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061397" h="4572000">
                <a:moveTo>
                  <a:pt x="2228045" y="0"/>
                </a:moveTo>
                <a:lnTo>
                  <a:pt x="2266682" y="463640"/>
                </a:lnTo>
                <a:lnTo>
                  <a:pt x="2343955" y="1081826"/>
                </a:lnTo>
                <a:lnTo>
                  <a:pt x="2421228" y="1519707"/>
                </a:lnTo>
                <a:lnTo>
                  <a:pt x="2472744" y="1609859"/>
                </a:lnTo>
                <a:lnTo>
                  <a:pt x="2562896" y="1790164"/>
                </a:lnTo>
                <a:lnTo>
                  <a:pt x="2665927" y="1944710"/>
                </a:lnTo>
                <a:lnTo>
                  <a:pt x="2756079" y="2047741"/>
                </a:lnTo>
                <a:lnTo>
                  <a:pt x="2884868" y="2137893"/>
                </a:lnTo>
                <a:lnTo>
                  <a:pt x="3026535" y="2189409"/>
                </a:lnTo>
                <a:lnTo>
                  <a:pt x="3245476" y="2240924"/>
                </a:lnTo>
                <a:lnTo>
                  <a:pt x="3438659" y="2279561"/>
                </a:lnTo>
                <a:lnTo>
                  <a:pt x="3709115" y="2305319"/>
                </a:lnTo>
                <a:lnTo>
                  <a:pt x="4005330" y="2343955"/>
                </a:lnTo>
                <a:lnTo>
                  <a:pt x="4340180" y="2408350"/>
                </a:lnTo>
                <a:lnTo>
                  <a:pt x="4559121" y="2537138"/>
                </a:lnTo>
                <a:lnTo>
                  <a:pt x="4739425" y="2717443"/>
                </a:lnTo>
                <a:lnTo>
                  <a:pt x="4842456" y="2975020"/>
                </a:lnTo>
                <a:lnTo>
                  <a:pt x="4971245" y="3309871"/>
                </a:lnTo>
                <a:lnTo>
                  <a:pt x="5035639" y="3683358"/>
                </a:lnTo>
                <a:lnTo>
                  <a:pt x="5035639" y="4005330"/>
                </a:lnTo>
                <a:cubicBezTo>
                  <a:pt x="5044434" y="4185624"/>
                  <a:pt x="5061397" y="4365734"/>
                  <a:pt x="5061397" y="4546243"/>
                </a:cubicBezTo>
                <a:lnTo>
                  <a:pt x="5048518" y="4572000"/>
                </a:lnTo>
                <a:lnTo>
                  <a:pt x="0" y="4572000"/>
                </a:lnTo>
                <a:lnTo>
                  <a:pt x="0" y="0"/>
                </a:lnTo>
                <a:lnTo>
                  <a:pt x="2228045" y="0"/>
                </a:lnTo>
                <a:close/>
              </a:path>
            </a:pathLst>
          </a:custGeom>
          <a:solidFill>
            <a:srgbClr val="C0000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52229" name="Group 35"/>
          <p:cNvGrpSpPr>
            <a:grpSpLocks/>
          </p:cNvGrpSpPr>
          <p:nvPr/>
        </p:nvGrpSpPr>
        <p:grpSpPr bwMode="auto">
          <a:xfrm>
            <a:off x="4000500" y="1943100"/>
            <a:ext cx="762000" cy="304800"/>
            <a:chOff x="4038600" y="1981200"/>
            <a:chExt cx="762000" cy="304800"/>
          </a:xfrm>
        </p:grpSpPr>
        <p:sp>
          <p:nvSpPr>
            <p:cNvPr id="34" name="Rectangle 33"/>
            <p:cNvSpPr/>
            <p:nvPr/>
          </p:nvSpPr>
          <p:spPr>
            <a:xfrm>
              <a:off x="4038600" y="1981200"/>
              <a:ext cx="762000" cy="304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267200" y="1981200"/>
              <a:ext cx="304800" cy="228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52230" name="TextBox 41"/>
          <p:cNvSpPr txBox="1">
            <a:spLocks noChangeArrowheads="1"/>
          </p:cNvSpPr>
          <p:nvPr/>
        </p:nvSpPr>
        <p:spPr bwMode="auto">
          <a:xfrm>
            <a:off x="1219200" y="106680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2060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Passivation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Sidewall passivation can be used in an etch process to control sidewall profile</a:t>
            </a:r>
          </a:p>
          <a:p>
            <a:pPr eaLnBrk="1" hangingPunct="1"/>
            <a:r>
              <a:rPr lang="en-US" altLang="en-US" sz="2400" smtClean="0"/>
              <a:t>A film forms on the sidewalls, preventing the material from being etched isotropically</a:t>
            </a:r>
          </a:p>
          <a:p>
            <a:pPr eaLnBrk="1" hangingPunct="1"/>
            <a:r>
              <a:rPr lang="en-US" altLang="en-US" sz="2400" smtClean="0"/>
              <a:t>The film is actually a polymer formed from the process gases and the photoresist layer on the substrate</a:t>
            </a:r>
          </a:p>
          <a:p>
            <a:pPr eaLnBrk="1" hangingPunct="1"/>
            <a:r>
              <a:rPr lang="en-US" altLang="en-US" sz="2400" smtClean="0"/>
              <a:t>The polymers are basically combinations of carbon and hydrogen. May contain oxygen and nitrogen and other etch byproducts. Polymer chemistry depends on process conditions.</a:t>
            </a:r>
          </a:p>
          <a:p>
            <a:pPr eaLnBrk="1" hangingPunct="1"/>
            <a:r>
              <a:rPr lang="en-US" altLang="en-US" sz="2400" smtClean="0"/>
              <a:t>Specific gases can be added to the recipe to insure passivation film formation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Profile Five</a:t>
            </a:r>
          </a:p>
        </p:txBody>
      </p:sp>
      <p:sp>
        <p:nvSpPr>
          <p:cNvPr id="2052" name="Rectangle 62"/>
          <p:cNvSpPr>
            <a:spLocks noChangeArrowheads="1"/>
          </p:cNvSpPr>
          <p:nvPr/>
        </p:nvSpPr>
        <p:spPr bwMode="auto">
          <a:xfrm>
            <a:off x="1219200" y="5029200"/>
            <a:ext cx="20923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Jagged features </a:t>
            </a: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due to </a:t>
            </a: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polymer buildup</a:t>
            </a:r>
          </a:p>
        </p:txBody>
      </p:sp>
      <p:grpSp>
        <p:nvGrpSpPr>
          <p:cNvPr id="53252" name="Group 147"/>
          <p:cNvGrpSpPr>
            <a:grpSpLocks/>
          </p:cNvGrpSpPr>
          <p:nvPr/>
        </p:nvGrpSpPr>
        <p:grpSpPr bwMode="auto">
          <a:xfrm>
            <a:off x="914400" y="2719388"/>
            <a:ext cx="6905625" cy="2386012"/>
            <a:chOff x="914400" y="2719453"/>
            <a:chExt cx="6905625" cy="2385947"/>
          </a:xfrm>
        </p:grpSpPr>
        <p:sp>
          <p:nvSpPr>
            <p:cNvPr id="53254" name="Oval 68"/>
            <p:cNvSpPr>
              <a:spLocks noChangeArrowheads="1"/>
            </p:cNvSpPr>
            <p:nvPr/>
          </p:nvSpPr>
          <p:spPr bwMode="auto">
            <a:xfrm>
              <a:off x="2057400" y="2818683"/>
              <a:ext cx="304800" cy="304896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53255" name="Object 46"/>
            <p:cNvGraphicFramePr>
              <a:graphicFrameLocks noChangeAspect="1"/>
            </p:cNvGraphicFramePr>
            <p:nvPr/>
          </p:nvGraphicFramePr>
          <p:xfrm>
            <a:off x="914400" y="2819400"/>
            <a:ext cx="6905625" cy="1967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92" name="Bitmap Image" r:id="rId3" imgW="6190476" imgH="1495634" progId="Paint.Picture">
                    <p:embed/>
                  </p:oleObj>
                </mc:Choice>
                <mc:Fallback>
                  <p:oleObj name="Bitmap Image" r:id="rId3" imgW="6190476" imgH="1495634" progId="Paint.Picture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4400" y="2819400"/>
                          <a:ext cx="6905625" cy="19675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3256" name="Group 22"/>
            <p:cNvGrpSpPr>
              <a:grpSpLocks/>
            </p:cNvGrpSpPr>
            <p:nvPr/>
          </p:nvGrpSpPr>
          <p:grpSpPr bwMode="auto">
            <a:xfrm rot="4450989">
              <a:off x="2771739" y="3444100"/>
              <a:ext cx="1372030" cy="304800"/>
              <a:chOff x="2667000" y="3200400"/>
              <a:chExt cx="3429000" cy="304800"/>
            </a:xfrm>
          </p:grpSpPr>
          <p:sp>
            <p:nvSpPr>
              <p:cNvPr id="53368" name="Oval 8"/>
              <p:cNvSpPr>
                <a:spLocks noChangeArrowheads="1"/>
              </p:cNvSpPr>
              <p:nvPr/>
            </p:nvSpPr>
            <p:spPr bwMode="auto">
              <a:xfrm>
                <a:off x="31242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69" name="Oval 9"/>
              <p:cNvSpPr>
                <a:spLocks noChangeArrowheads="1"/>
              </p:cNvSpPr>
              <p:nvPr/>
            </p:nvSpPr>
            <p:spPr bwMode="auto">
              <a:xfrm>
                <a:off x="2895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70" name="Oval 10"/>
              <p:cNvSpPr>
                <a:spLocks noChangeArrowheads="1"/>
              </p:cNvSpPr>
              <p:nvPr/>
            </p:nvSpPr>
            <p:spPr bwMode="auto">
              <a:xfrm>
                <a:off x="26670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71" name="Oval 16"/>
              <p:cNvSpPr>
                <a:spLocks noChangeArrowheads="1"/>
              </p:cNvSpPr>
              <p:nvPr/>
            </p:nvSpPr>
            <p:spPr bwMode="auto">
              <a:xfrm>
                <a:off x="43434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72" name="Oval 17"/>
              <p:cNvSpPr>
                <a:spLocks noChangeArrowheads="1"/>
              </p:cNvSpPr>
              <p:nvPr/>
            </p:nvSpPr>
            <p:spPr bwMode="auto">
              <a:xfrm>
                <a:off x="4114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73" name="Oval 18"/>
              <p:cNvSpPr>
                <a:spLocks noChangeArrowheads="1"/>
              </p:cNvSpPr>
              <p:nvPr/>
            </p:nvSpPr>
            <p:spPr bwMode="auto">
              <a:xfrm>
                <a:off x="3886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74" name="Oval 19"/>
              <p:cNvSpPr>
                <a:spLocks noChangeArrowheads="1"/>
              </p:cNvSpPr>
              <p:nvPr/>
            </p:nvSpPr>
            <p:spPr bwMode="auto">
              <a:xfrm>
                <a:off x="3657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75" name="Oval 20"/>
              <p:cNvSpPr>
                <a:spLocks noChangeArrowheads="1"/>
              </p:cNvSpPr>
              <p:nvPr/>
            </p:nvSpPr>
            <p:spPr bwMode="auto">
              <a:xfrm>
                <a:off x="34290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76" name="Oval 26"/>
              <p:cNvSpPr>
                <a:spLocks noChangeArrowheads="1"/>
              </p:cNvSpPr>
              <p:nvPr/>
            </p:nvSpPr>
            <p:spPr bwMode="auto">
              <a:xfrm>
                <a:off x="54102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77" name="Oval 27"/>
              <p:cNvSpPr>
                <a:spLocks noChangeArrowheads="1"/>
              </p:cNvSpPr>
              <p:nvPr/>
            </p:nvSpPr>
            <p:spPr bwMode="auto">
              <a:xfrm>
                <a:off x="5181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78" name="Oval 28"/>
              <p:cNvSpPr>
                <a:spLocks noChangeArrowheads="1"/>
              </p:cNvSpPr>
              <p:nvPr/>
            </p:nvSpPr>
            <p:spPr bwMode="auto">
              <a:xfrm>
                <a:off x="4876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79" name="Oval 29"/>
              <p:cNvSpPr>
                <a:spLocks noChangeArrowheads="1"/>
              </p:cNvSpPr>
              <p:nvPr/>
            </p:nvSpPr>
            <p:spPr bwMode="auto">
              <a:xfrm>
                <a:off x="4648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80" name="Oval 33"/>
              <p:cNvSpPr>
                <a:spLocks noChangeArrowheads="1"/>
              </p:cNvSpPr>
              <p:nvPr/>
            </p:nvSpPr>
            <p:spPr bwMode="auto">
              <a:xfrm>
                <a:off x="57150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81" name="Oval 34"/>
              <p:cNvSpPr>
                <a:spLocks noChangeArrowheads="1"/>
              </p:cNvSpPr>
              <p:nvPr/>
            </p:nvSpPr>
            <p:spPr bwMode="auto">
              <a:xfrm>
                <a:off x="54864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53257" name="Group 37"/>
            <p:cNvGrpSpPr>
              <a:grpSpLocks/>
            </p:cNvGrpSpPr>
            <p:nvPr/>
          </p:nvGrpSpPr>
          <p:grpSpPr bwMode="auto">
            <a:xfrm rot="4450989">
              <a:off x="2904111" y="3305987"/>
              <a:ext cx="1250072" cy="304800"/>
              <a:chOff x="2667000" y="3200400"/>
              <a:chExt cx="3124200" cy="304800"/>
            </a:xfrm>
          </p:grpSpPr>
          <p:sp>
            <p:nvSpPr>
              <p:cNvPr id="53356" name="Oval 8"/>
              <p:cNvSpPr>
                <a:spLocks noChangeArrowheads="1"/>
              </p:cNvSpPr>
              <p:nvPr/>
            </p:nvSpPr>
            <p:spPr bwMode="auto">
              <a:xfrm>
                <a:off x="31242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57" name="Oval 9"/>
              <p:cNvSpPr>
                <a:spLocks noChangeArrowheads="1"/>
              </p:cNvSpPr>
              <p:nvPr/>
            </p:nvSpPr>
            <p:spPr bwMode="auto">
              <a:xfrm>
                <a:off x="2895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58" name="Oval 10"/>
              <p:cNvSpPr>
                <a:spLocks noChangeArrowheads="1"/>
              </p:cNvSpPr>
              <p:nvPr/>
            </p:nvSpPr>
            <p:spPr bwMode="auto">
              <a:xfrm>
                <a:off x="26670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59" name="Oval 16"/>
              <p:cNvSpPr>
                <a:spLocks noChangeArrowheads="1"/>
              </p:cNvSpPr>
              <p:nvPr/>
            </p:nvSpPr>
            <p:spPr bwMode="auto">
              <a:xfrm>
                <a:off x="43434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60" name="Oval 17"/>
              <p:cNvSpPr>
                <a:spLocks noChangeArrowheads="1"/>
              </p:cNvSpPr>
              <p:nvPr/>
            </p:nvSpPr>
            <p:spPr bwMode="auto">
              <a:xfrm>
                <a:off x="4114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61" name="Oval 18"/>
              <p:cNvSpPr>
                <a:spLocks noChangeArrowheads="1"/>
              </p:cNvSpPr>
              <p:nvPr/>
            </p:nvSpPr>
            <p:spPr bwMode="auto">
              <a:xfrm>
                <a:off x="3886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62" name="Oval 19"/>
              <p:cNvSpPr>
                <a:spLocks noChangeArrowheads="1"/>
              </p:cNvSpPr>
              <p:nvPr/>
            </p:nvSpPr>
            <p:spPr bwMode="auto">
              <a:xfrm>
                <a:off x="3657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63" name="Oval 20"/>
              <p:cNvSpPr>
                <a:spLocks noChangeArrowheads="1"/>
              </p:cNvSpPr>
              <p:nvPr/>
            </p:nvSpPr>
            <p:spPr bwMode="auto">
              <a:xfrm>
                <a:off x="34290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64" name="Oval 26"/>
              <p:cNvSpPr>
                <a:spLocks noChangeArrowheads="1"/>
              </p:cNvSpPr>
              <p:nvPr/>
            </p:nvSpPr>
            <p:spPr bwMode="auto">
              <a:xfrm>
                <a:off x="54102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65" name="Oval 27"/>
              <p:cNvSpPr>
                <a:spLocks noChangeArrowheads="1"/>
              </p:cNvSpPr>
              <p:nvPr/>
            </p:nvSpPr>
            <p:spPr bwMode="auto">
              <a:xfrm>
                <a:off x="5181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66" name="Oval 28"/>
              <p:cNvSpPr>
                <a:spLocks noChangeArrowheads="1"/>
              </p:cNvSpPr>
              <p:nvPr/>
            </p:nvSpPr>
            <p:spPr bwMode="auto">
              <a:xfrm>
                <a:off x="4876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67" name="Oval 29"/>
              <p:cNvSpPr>
                <a:spLocks noChangeArrowheads="1"/>
              </p:cNvSpPr>
              <p:nvPr/>
            </p:nvSpPr>
            <p:spPr bwMode="auto">
              <a:xfrm>
                <a:off x="4648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53258" name="Group 52"/>
            <p:cNvGrpSpPr>
              <a:grpSpLocks/>
            </p:cNvGrpSpPr>
            <p:nvPr/>
          </p:nvGrpSpPr>
          <p:grpSpPr bwMode="auto">
            <a:xfrm rot="4450989">
              <a:off x="2754568" y="3679214"/>
              <a:ext cx="1372030" cy="304800"/>
              <a:chOff x="2667000" y="3200400"/>
              <a:chExt cx="3429000" cy="304800"/>
            </a:xfrm>
          </p:grpSpPr>
          <p:sp>
            <p:nvSpPr>
              <p:cNvPr id="53342" name="Oval 8"/>
              <p:cNvSpPr>
                <a:spLocks noChangeArrowheads="1"/>
              </p:cNvSpPr>
              <p:nvPr/>
            </p:nvSpPr>
            <p:spPr bwMode="auto">
              <a:xfrm>
                <a:off x="31242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43" name="Oval 9"/>
              <p:cNvSpPr>
                <a:spLocks noChangeArrowheads="1"/>
              </p:cNvSpPr>
              <p:nvPr/>
            </p:nvSpPr>
            <p:spPr bwMode="auto">
              <a:xfrm>
                <a:off x="2895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44" name="Oval 10"/>
              <p:cNvSpPr>
                <a:spLocks noChangeArrowheads="1"/>
              </p:cNvSpPr>
              <p:nvPr/>
            </p:nvSpPr>
            <p:spPr bwMode="auto">
              <a:xfrm>
                <a:off x="26670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45" name="Oval 16"/>
              <p:cNvSpPr>
                <a:spLocks noChangeArrowheads="1"/>
              </p:cNvSpPr>
              <p:nvPr/>
            </p:nvSpPr>
            <p:spPr bwMode="auto">
              <a:xfrm>
                <a:off x="43434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46" name="Oval 17"/>
              <p:cNvSpPr>
                <a:spLocks noChangeArrowheads="1"/>
              </p:cNvSpPr>
              <p:nvPr/>
            </p:nvSpPr>
            <p:spPr bwMode="auto">
              <a:xfrm>
                <a:off x="4114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47" name="Oval 18"/>
              <p:cNvSpPr>
                <a:spLocks noChangeArrowheads="1"/>
              </p:cNvSpPr>
              <p:nvPr/>
            </p:nvSpPr>
            <p:spPr bwMode="auto">
              <a:xfrm>
                <a:off x="3886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48" name="Oval 19"/>
              <p:cNvSpPr>
                <a:spLocks noChangeArrowheads="1"/>
              </p:cNvSpPr>
              <p:nvPr/>
            </p:nvSpPr>
            <p:spPr bwMode="auto">
              <a:xfrm>
                <a:off x="3657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49" name="Oval 20"/>
              <p:cNvSpPr>
                <a:spLocks noChangeArrowheads="1"/>
              </p:cNvSpPr>
              <p:nvPr/>
            </p:nvSpPr>
            <p:spPr bwMode="auto">
              <a:xfrm>
                <a:off x="34290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50" name="Oval 26"/>
              <p:cNvSpPr>
                <a:spLocks noChangeArrowheads="1"/>
              </p:cNvSpPr>
              <p:nvPr/>
            </p:nvSpPr>
            <p:spPr bwMode="auto">
              <a:xfrm>
                <a:off x="54102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51" name="Oval 27"/>
              <p:cNvSpPr>
                <a:spLocks noChangeArrowheads="1"/>
              </p:cNvSpPr>
              <p:nvPr/>
            </p:nvSpPr>
            <p:spPr bwMode="auto">
              <a:xfrm>
                <a:off x="5181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52" name="Oval 28"/>
              <p:cNvSpPr>
                <a:spLocks noChangeArrowheads="1"/>
              </p:cNvSpPr>
              <p:nvPr/>
            </p:nvSpPr>
            <p:spPr bwMode="auto">
              <a:xfrm>
                <a:off x="4876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53" name="Oval 29"/>
              <p:cNvSpPr>
                <a:spLocks noChangeArrowheads="1"/>
              </p:cNvSpPr>
              <p:nvPr/>
            </p:nvSpPr>
            <p:spPr bwMode="auto">
              <a:xfrm>
                <a:off x="4648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54" name="Oval 33"/>
              <p:cNvSpPr>
                <a:spLocks noChangeArrowheads="1"/>
              </p:cNvSpPr>
              <p:nvPr/>
            </p:nvSpPr>
            <p:spPr bwMode="auto">
              <a:xfrm>
                <a:off x="57150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55" name="Oval 34"/>
              <p:cNvSpPr>
                <a:spLocks noChangeArrowheads="1"/>
              </p:cNvSpPr>
              <p:nvPr/>
            </p:nvSpPr>
            <p:spPr bwMode="auto">
              <a:xfrm>
                <a:off x="54864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53259" name="Group 67"/>
            <p:cNvGrpSpPr>
              <a:grpSpLocks/>
            </p:cNvGrpSpPr>
            <p:nvPr/>
          </p:nvGrpSpPr>
          <p:grpSpPr bwMode="auto">
            <a:xfrm rot="-4611810">
              <a:off x="4583368" y="3361434"/>
              <a:ext cx="1372030" cy="304800"/>
              <a:chOff x="2667000" y="3200400"/>
              <a:chExt cx="3429000" cy="304800"/>
            </a:xfrm>
          </p:grpSpPr>
          <p:sp>
            <p:nvSpPr>
              <p:cNvPr id="53328" name="Oval 8"/>
              <p:cNvSpPr>
                <a:spLocks noChangeArrowheads="1"/>
              </p:cNvSpPr>
              <p:nvPr/>
            </p:nvSpPr>
            <p:spPr bwMode="auto">
              <a:xfrm>
                <a:off x="3162941" y="3219954"/>
                <a:ext cx="381001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29" name="Oval 9"/>
              <p:cNvSpPr>
                <a:spLocks noChangeArrowheads="1"/>
              </p:cNvSpPr>
              <p:nvPr/>
            </p:nvSpPr>
            <p:spPr bwMode="auto">
              <a:xfrm>
                <a:off x="2895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30" name="Oval 10"/>
              <p:cNvSpPr>
                <a:spLocks noChangeArrowheads="1"/>
              </p:cNvSpPr>
              <p:nvPr/>
            </p:nvSpPr>
            <p:spPr bwMode="auto">
              <a:xfrm>
                <a:off x="26670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31" name="Oval 16"/>
              <p:cNvSpPr>
                <a:spLocks noChangeArrowheads="1"/>
              </p:cNvSpPr>
              <p:nvPr/>
            </p:nvSpPr>
            <p:spPr bwMode="auto">
              <a:xfrm>
                <a:off x="43434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32" name="Oval 17"/>
              <p:cNvSpPr>
                <a:spLocks noChangeArrowheads="1"/>
              </p:cNvSpPr>
              <p:nvPr/>
            </p:nvSpPr>
            <p:spPr bwMode="auto">
              <a:xfrm>
                <a:off x="4114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33" name="Oval 18"/>
              <p:cNvSpPr>
                <a:spLocks noChangeArrowheads="1"/>
              </p:cNvSpPr>
              <p:nvPr/>
            </p:nvSpPr>
            <p:spPr bwMode="auto">
              <a:xfrm>
                <a:off x="3886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34" name="Oval 19"/>
              <p:cNvSpPr>
                <a:spLocks noChangeArrowheads="1"/>
              </p:cNvSpPr>
              <p:nvPr/>
            </p:nvSpPr>
            <p:spPr bwMode="auto">
              <a:xfrm>
                <a:off x="3657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35" name="Oval 20"/>
              <p:cNvSpPr>
                <a:spLocks noChangeArrowheads="1"/>
              </p:cNvSpPr>
              <p:nvPr/>
            </p:nvSpPr>
            <p:spPr bwMode="auto">
              <a:xfrm>
                <a:off x="34290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36" name="Oval 26"/>
              <p:cNvSpPr>
                <a:spLocks noChangeArrowheads="1"/>
              </p:cNvSpPr>
              <p:nvPr/>
            </p:nvSpPr>
            <p:spPr bwMode="auto">
              <a:xfrm>
                <a:off x="54102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37" name="Oval 27"/>
              <p:cNvSpPr>
                <a:spLocks noChangeArrowheads="1"/>
              </p:cNvSpPr>
              <p:nvPr/>
            </p:nvSpPr>
            <p:spPr bwMode="auto">
              <a:xfrm>
                <a:off x="5181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38" name="Oval 28"/>
              <p:cNvSpPr>
                <a:spLocks noChangeArrowheads="1"/>
              </p:cNvSpPr>
              <p:nvPr/>
            </p:nvSpPr>
            <p:spPr bwMode="auto">
              <a:xfrm>
                <a:off x="4876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39" name="Oval 29"/>
              <p:cNvSpPr>
                <a:spLocks noChangeArrowheads="1"/>
              </p:cNvSpPr>
              <p:nvPr/>
            </p:nvSpPr>
            <p:spPr bwMode="auto">
              <a:xfrm>
                <a:off x="4648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40" name="Oval 33"/>
              <p:cNvSpPr>
                <a:spLocks noChangeArrowheads="1"/>
              </p:cNvSpPr>
              <p:nvPr/>
            </p:nvSpPr>
            <p:spPr bwMode="auto">
              <a:xfrm>
                <a:off x="57150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41" name="Oval 34"/>
              <p:cNvSpPr>
                <a:spLocks noChangeArrowheads="1"/>
              </p:cNvSpPr>
              <p:nvPr/>
            </p:nvSpPr>
            <p:spPr bwMode="auto">
              <a:xfrm>
                <a:off x="54864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53260" name="Group 82"/>
            <p:cNvGrpSpPr>
              <a:grpSpLocks/>
            </p:cNvGrpSpPr>
            <p:nvPr/>
          </p:nvGrpSpPr>
          <p:grpSpPr bwMode="auto">
            <a:xfrm rot="-4611810">
              <a:off x="4268725" y="3360052"/>
              <a:ext cx="1593120" cy="311921"/>
              <a:chOff x="2667000" y="3200400"/>
              <a:chExt cx="3429000" cy="305348"/>
            </a:xfrm>
          </p:grpSpPr>
          <p:sp>
            <p:nvSpPr>
              <p:cNvPr id="53315" name="Oval 8"/>
              <p:cNvSpPr>
                <a:spLocks noChangeArrowheads="1"/>
              </p:cNvSpPr>
              <p:nvPr/>
            </p:nvSpPr>
            <p:spPr bwMode="auto">
              <a:xfrm>
                <a:off x="3311762" y="3277148"/>
                <a:ext cx="380999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16" name="Oval 9"/>
              <p:cNvSpPr>
                <a:spLocks noChangeArrowheads="1"/>
              </p:cNvSpPr>
              <p:nvPr/>
            </p:nvSpPr>
            <p:spPr bwMode="auto">
              <a:xfrm>
                <a:off x="2895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17" name="Oval 10"/>
              <p:cNvSpPr>
                <a:spLocks noChangeArrowheads="1"/>
              </p:cNvSpPr>
              <p:nvPr/>
            </p:nvSpPr>
            <p:spPr bwMode="auto">
              <a:xfrm>
                <a:off x="26670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18" name="Oval 16"/>
              <p:cNvSpPr>
                <a:spLocks noChangeArrowheads="1"/>
              </p:cNvSpPr>
              <p:nvPr/>
            </p:nvSpPr>
            <p:spPr bwMode="auto">
              <a:xfrm>
                <a:off x="43434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19" name="Oval 17"/>
              <p:cNvSpPr>
                <a:spLocks noChangeArrowheads="1"/>
              </p:cNvSpPr>
              <p:nvPr/>
            </p:nvSpPr>
            <p:spPr bwMode="auto">
              <a:xfrm>
                <a:off x="4114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20" name="Oval 18"/>
              <p:cNvSpPr>
                <a:spLocks noChangeArrowheads="1"/>
              </p:cNvSpPr>
              <p:nvPr/>
            </p:nvSpPr>
            <p:spPr bwMode="auto">
              <a:xfrm>
                <a:off x="3886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21" name="Oval 19"/>
              <p:cNvSpPr>
                <a:spLocks noChangeArrowheads="1"/>
              </p:cNvSpPr>
              <p:nvPr/>
            </p:nvSpPr>
            <p:spPr bwMode="auto">
              <a:xfrm>
                <a:off x="3657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22" name="Oval 26"/>
              <p:cNvSpPr>
                <a:spLocks noChangeArrowheads="1"/>
              </p:cNvSpPr>
              <p:nvPr/>
            </p:nvSpPr>
            <p:spPr bwMode="auto">
              <a:xfrm>
                <a:off x="54102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23" name="Oval 27"/>
              <p:cNvSpPr>
                <a:spLocks noChangeArrowheads="1"/>
              </p:cNvSpPr>
              <p:nvPr/>
            </p:nvSpPr>
            <p:spPr bwMode="auto">
              <a:xfrm>
                <a:off x="5181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24" name="Oval 28"/>
              <p:cNvSpPr>
                <a:spLocks noChangeArrowheads="1"/>
              </p:cNvSpPr>
              <p:nvPr/>
            </p:nvSpPr>
            <p:spPr bwMode="auto">
              <a:xfrm>
                <a:off x="4876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25" name="Oval 29"/>
              <p:cNvSpPr>
                <a:spLocks noChangeArrowheads="1"/>
              </p:cNvSpPr>
              <p:nvPr/>
            </p:nvSpPr>
            <p:spPr bwMode="auto">
              <a:xfrm>
                <a:off x="4648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26" name="Oval 33"/>
              <p:cNvSpPr>
                <a:spLocks noChangeArrowheads="1"/>
              </p:cNvSpPr>
              <p:nvPr/>
            </p:nvSpPr>
            <p:spPr bwMode="auto">
              <a:xfrm>
                <a:off x="57150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27" name="Oval 34"/>
              <p:cNvSpPr>
                <a:spLocks noChangeArrowheads="1"/>
              </p:cNvSpPr>
              <p:nvPr/>
            </p:nvSpPr>
            <p:spPr bwMode="auto">
              <a:xfrm>
                <a:off x="54864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53261" name="Group 97"/>
            <p:cNvGrpSpPr>
              <a:grpSpLocks/>
            </p:cNvGrpSpPr>
            <p:nvPr/>
          </p:nvGrpSpPr>
          <p:grpSpPr bwMode="auto">
            <a:xfrm rot="-4611810">
              <a:off x="4424529" y="3589032"/>
              <a:ext cx="1372030" cy="304800"/>
              <a:chOff x="2667000" y="3200400"/>
              <a:chExt cx="3429000" cy="304800"/>
            </a:xfrm>
          </p:grpSpPr>
          <p:sp>
            <p:nvSpPr>
              <p:cNvPr id="53301" name="Oval 8"/>
              <p:cNvSpPr>
                <a:spLocks noChangeArrowheads="1"/>
              </p:cNvSpPr>
              <p:nvPr/>
            </p:nvSpPr>
            <p:spPr bwMode="auto">
              <a:xfrm>
                <a:off x="31242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02" name="Oval 9"/>
              <p:cNvSpPr>
                <a:spLocks noChangeArrowheads="1"/>
              </p:cNvSpPr>
              <p:nvPr/>
            </p:nvSpPr>
            <p:spPr bwMode="auto">
              <a:xfrm>
                <a:off x="2895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03" name="Oval 10"/>
              <p:cNvSpPr>
                <a:spLocks noChangeArrowheads="1"/>
              </p:cNvSpPr>
              <p:nvPr/>
            </p:nvSpPr>
            <p:spPr bwMode="auto">
              <a:xfrm>
                <a:off x="26670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04" name="Oval 16"/>
              <p:cNvSpPr>
                <a:spLocks noChangeArrowheads="1"/>
              </p:cNvSpPr>
              <p:nvPr/>
            </p:nvSpPr>
            <p:spPr bwMode="auto">
              <a:xfrm>
                <a:off x="43434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05" name="Oval 17"/>
              <p:cNvSpPr>
                <a:spLocks noChangeArrowheads="1"/>
              </p:cNvSpPr>
              <p:nvPr/>
            </p:nvSpPr>
            <p:spPr bwMode="auto">
              <a:xfrm>
                <a:off x="4114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06" name="Oval 18"/>
              <p:cNvSpPr>
                <a:spLocks noChangeArrowheads="1"/>
              </p:cNvSpPr>
              <p:nvPr/>
            </p:nvSpPr>
            <p:spPr bwMode="auto">
              <a:xfrm>
                <a:off x="3886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07" name="Oval 19"/>
              <p:cNvSpPr>
                <a:spLocks noChangeArrowheads="1"/>
              </p:cNvSpPr>
              <p:nvPr/>
            </p:nvSpPr>
            <p:spPr bwMode="auto">
              <a:xfrm>
                <a:off x="3657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08" name="Oval 20"/>
              <p:cNvSpPr>
                <a:spLocks noChangeArrowheads="1"/>
              </p:cNvSpPr>
              <p:nvPr/>
            </p:nvSpPr>
            <p:spPr bwMode="auto">
              <a:xfrm>
                <a:off x="34290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09" name="Oval 26"/>
              <p:cNvSpPr>
                <a:spLocks noChangeArrowheads="1"/>
              </p:cNvSpPr>
              <p:nvPr/>
            </p:nvSpPr>
            <p:spPr bwMode="auto">
              <a:xfrm>
                <a:off x="54102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10" name="Oval 27"/>
              <p:cNvSpPr>
                <a:spLocks noChangeArrowheads="1"/>
              </p:cNvSpPr>
              <p:nvPr/>
            </p:nvSpPr>
            <p:spPr bwMode="auto">
              <a:xfrm>
                <a:off x="51816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11" name="Oval 28"/>
              <p:cNvSpPr>
                <a:spLocks noChangeArrowheads="1"/>
              </p:cNvSpPr>
              <p:nvPr/>
            </p:nvSpPr>
            <p:spPr bwMode="auto">
              <a:xfrm>
                <a:off x="4876800" y="32766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12" name="Oval 29"/>
              <p:cNvSpPr>
                <a:spLocks noChangeArrowheads="1"/>
              </p:cNvSpPr>
              <p:nvPr/>
            </p:nvSpPr>
            <p:spPr bwMode="auto">
              <a:xfrm>
                <a:off x="46482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13" name="Oval 33"/>
              <p:cNvSpPr>
                <a:spLocks noChangeArrowheads="1"/>
              </p:cNvSpPr>
              <p:nvPr/>
            </p:nvSpPr>
            <p:spPr bwMode="auto">
              <a:xfrm>
                <a:off x="57150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314" name="Oval 34"/>
              <p:cNvSpPr>
                <a:spLocks noChangeArrowheads="1"/>
              </p:cNvSpPr>
              <p:nvPr/>
            </p:nvSpPr>
            <p:spPr bwMode="auto">
              <a:xfrm>
                <a:off x="5486400" y="3200400"/>
                <a:ext cx="381000" cy="2286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53262" name="Oval 33"/>
            <p:cNvSpPr>
              <a:spLocks noChangeArrowheads="1"/>
            </p:cNvSpPr>
            <p:nvPr/>
          </p:nvSpPr>
          <p:spPr bwMode="auto">
            <a:xfrm rot="4450989">
              <a:off x="4338787" y="4390111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63" name="Oval 33"/>
            <p:cNvSpPr>
              <a:spLocks noChangeArrowheads="1"/>
            </p:cNvSpPr>
            <p:nvPr/>
          </p:nvSpPr>
          <p:spPr bwMode="auto">
            <a:xfrm rot="4450989">
              <a:off x="3781576" y="4109124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64" name="Oval 33"/>
            <p:cNvSpPr>
              <a:spLocks noChangeArrowheads="1"/>
            </p:cNvSpPr>
            <p:nvPr/>
          </p:nvSpPr>
          <p:spPr bwMode="auto">
            <a:xfrm rot="4450989">
              <a:off x="3764906" y="4149605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65" name="Oval 33"/>
            <p:cNvSpPr>
              <a:spLocks noChangeArrowheads="1"/>
            </p:cNvSpPr>
            <p:nvPr/>
          </p:nvSpPr>
          <p:spPr bwMode="auto">
            <a:xfrm rot="4450989">
              <a:off x="3750618" y="4182943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66" name="Oval 33"/>
            <p:cNvSpPr>
              <a:spLocks noChangeArrowheads="1"/>
            </p:cNvSpPr>
            <p:nvPr/>
          </p:nvSpPr>
          <p:spPr bwMode="auto">
            <a:xfrm rot="4450989">
              <a:off x="3724424" y="4225805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67" name="Oval 33"/>
            <p:cNvSpPr>
              <a:spLocks noChangeArrowheads="1"/>
            </p:cNvSpPr>
            <p:nvPr/>
          </p:nvSpPr>
          <p:spPr bwMode="auto">
            <a:xfrm rot="4450989">
              <a:off x="4083992" y="4032924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68" name="Oval 33"/>
            <p:cNvSpPr>
              <a:spLocks noChangeArrowheads="1"/>
            </p:cNvSpPr>
            <p:nvPr/>
          </p:nvSpPr>
          <p:spPr bwMode="auto">
            <a:xfrm rot="4450989">
              <a:off x="4234011" y="4011493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69" name="Oval 33"/>
            <p:cNvSpPr>
              <a:spLocks noChangeArrowheads="1"/>
            </p:cNvSpPr>
            <p:nvPr/>
          </p:nvSpPr>
          <p:spPr bwMode="auto">
            <a:xfrm rot="4450989">
              <a:off x="4598343" y="4423449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70" name="Oval 33"/>
            <p:cNvSpPr>
              <a:spLocks noChangeArrowheads="1"/>
            </p:cNvSpPr>
            <p:nvPr/>
          </p:nvSpPr>
          <p:spPr bwMode="auto">
            <a:xfrm rot="4450989">
              <a:off x="3960169" y="4242474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71" name="Oval 33"/>
            <p:cNvSpPr>
              <a:spLocks noChangeArrowheads="1"/>
            </p:cNvSpPr>
            <p:nvPr/>
          </p:nvSpPr>
          <p:spPr bwMode="auto">
            <a:xfrm rot="-949011">
              <a:off x="3866235" y="4086378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72" name="Oval 33"/>
            <p:cNvSpPr>
              <a:spLocks noChangeArrowheads="1"/>
            </p:cNvSpPr>
            <p:nvPr/>
          </p:nvSpPr>
          <p:spPr bwMode="auto">
            <a:xfrm rot="-949011">
              <a:off x="4054354" y="4079232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73" name="Oval 33"/>
            <p:cNvSpPr>
              <a:spLocks noChangeArrowheads="1"/>
            </p:cNvSpPr>
            <p:nvPr/>
          </p:nvSpPr>
          <p:spPr bwMode="auto">
            <a:xfrm rot="-949011">
              <a:off x="4023398" y="4114951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74" name="Oval 33"/>
            <p:cNvSpPr>
              <a:spLocks noChangeArrowheads="1"/>
            </p:cNvSpPr>
            <p:nvPr/>
          </p:nvSpPr>
          <p:spPr bwMode="auto">
            <a:xfrm rot="949011" flipH="1">
              <a:off x="4256760" y="4169720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75" name="Oval 33"/>
            <p:cNvSpPr>
              <a:spLocks noChangeArrowheads="1"/>
            </p:cNvSpPr>
            <p:nvPr/>
          </p:nvSpPr>
          <p:spPr bwMode="auto">
            <a:xfrm rot="949011" flipH="1">
              <a:off x="3990060" y="4148288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76" name="Oval 33"/>
            <p:cNvSpPr>
              <a:spLocks noChangeArrowheads="1"/>
            </p:cNvSpPr>
            <p:nvPr/>
          </p:nvSpPr>
          <p:spPr bwMode="auto">
            <a:xfrm rot="949011" flipH="1">
              <a:off x="3892429" y="4169720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77" name="Oval 33"/>
            <p:cNvSpPr>
              <a:spLocks noChangeArrowheads="1"/>
            </p:cNvSpPr>
            <p:nvPr/>
          </p:nvSpPr>
          <p:spPr bwMode="auto">
            <a:xfrm rot="949011" flipH="1">
              <a:off x="3899573" y="4219728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78" name="Oval 33"/>
            <p:cNvSpPr>
              <a:spLocks noChangeArrowheads="1"/>
            </p:cNvSpPr>
            <p:nvPr/>
          </p:nvSpPr>
          <p:spPr bwMode="auto">
            <a:xfrm rot="949011" flipH="1">
              <a:off x="3918623" y="4236394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79" name="Oval 33"/>
            <p:cNvSpPr>
              <a:spLocks noChangeArrowheads="1"/>
            </p:cNvSpPr>
            <p:nvPr/>
          </p:nvSpPr>
          <p:spPr bwMode="auto">
            <a:xfrm rot="949011" flipH="1">
              <a:off x="3885286" y="4126858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80" name="Oval 33"/>
            <p:cNvSpPr>
              <a:spLocks noChangeArrowheads="1"/>
            </p:cNvSpPr>
            <p:nvPr/>
          </p:nvSpPr>
          <p:spPr bwMode="auto">
            <a:xfrm rot="949011" flipH="1">
              <a:off x="3985299" y="4207820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81" name="Oval 33"/>
            <p:cNvSpPr>
              <a:spLocks noChangeArrowheads="1"/>
            </p:cNvSpPr>
            <p:nvPr/>
          </p:nvSpPr>
          <p:spPr bwMode="auto">
            <a:xfrm rot="949011" flipH="1">
              <a:off x="4285336" y="4322121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82" name="Oval 33"/>
            <p:cNvSpPr>
              <a:spLocks noChangeArrowheads="1"/>
            </p:cNvSpPr>
            <p:nvPr/>
          </p:nvSpPr>
          <p:spPr bwMode="auto">
            <a:xfrm rot="4450989">
              <a:off x="4548337" y="4454405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83" name="Oval 33"/>
            <p:cNvSpPr>
              <a:spLocks noChangeArrowheads="1"/>
            </p:cNvSpPr>
            <p:nvPr/>
          </p:nvSpPr>
          <p:spPr bwMode="auto">
            <a:xfrm rot="4450989">
              <a:off x="4107807" y="3982919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84" name="Oval 33"/>
            <p:cNvSpPr>
              <a:spLocks noChangeArrowheads="1"/>
            </p:cNvSpPr>
            <p:nvPr/>
          </p:nvSpPr>
          <p:spPr bwMode="auto">
            <a:xfrm rot="-949011">
              <a:off x="4280573" y="4210204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85" name="Oval 33"/>
            <p:cNvSpPr>
              <a:spLocks noChangeArrowheads="1"/>
            </p:cNvSpPr>
            <p:nvPr/>
          </p:nvSpPr>
          <p:spPr bwMode="auto">
            <a:xfrm rot="-949011">
              <a:off x="4247235" y="4055422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86" name="Oval 33"/>
            <p:cNvSpPr>
              <a:spLocks noChangeArrowheads="1"/>
            </p:cNvSpPr>
            <p:nvPr/>
          </p:nvSpPr>
          <p:spPr bwMode="auto">
            <a:xfrm rot="-949011">
              <a:off x="4223424" y="3974458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87" name="Oval 33"/>
            <p:cNvSpPr>
              <a:spLocks noChangeArrowheads="1"/>
            </p:cNvSpPr>
            <p:nvPr/>
          </p:nvSpPr>
          <p:spPr bwMode="auto">
            <a:xfrm rot="-949011">
              <a:off x="4523461" y="4448328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88" name="Oval 33"/>
            <p:cNvSpPr>
              <a:spLocks noChangeArrowheads="1"/>
            </p:cNvSpPr>
            <p:nvPr/>
          </p:nvSpPr>
          <p:spPr bwMode="auto">
            <a:xfrm rot="-949011">
              <a:off x="4306768" y="4357840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89" name="Oval 33"/>
            <p:cNvSpPr>
              <a:spLocks noChangeArrowheads="1"/>
            </p:cNvSpPr>
            <p:nvPr/>
          </p:nvSpPr>
          <p:spPr bwMode="auto">
            <a:xfrm rot="-949011">
              <a:off x="4244855" y="4114952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90" name="Oval 33"/>
            <p:cNvSpPr>
              <a:spLocks noChangeArrowheads="1"/>
            </p:cNvSpPr>
            <p:nvPr/>
          </p:nvSpPr>
          <p:spPr bwMode="auto">
            <a:xfrm rot="-949011">
              <a:off x="4271049" y="4262589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91" name="Line 61"/>
            <p:cNvSpPr>
              <a:spLocks noChangeShapeType="1"/>
            </p:cNvSpPr>
            <p:nvPr/>
          </p:nvSpPr>
          <p:spPr bwMode="auto">
            <a:xfrm flipV="1">
              <a:off x="2743200" y="4038265"/>
              <a:ext cx="1447800" cy="1067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2" name="Oval 33"/>
            <p:cNvSpPr>
              <a:spLocks noChangeArrowheads="1"/>
            </p:cNvSpPr>
            <p:nvPr/>
          </p:nvSpPr>
          <p:spPr bwMode="auto">
            <a:xfrm rot="949011" flipH="1">
              <a:off x="4382965" y="4388796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93" name="Oval 33"/>
            <p:cNvSpPr>
              <a:spLocks noChangeArrowheads="1"/>
            </p:cNvSpPr>
            <p:nvPr/>
          </p:nvSpPr>
          <p:spPr bwMode="auto">
            <a:xfrm rot="949011" flipH="1">
              <a:off x="4744914" y="4205440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94" name="Oval 33"/>
            <p:cNvSpPr>
              <a:spLocks noChangeArrowheads="1"/>
            </p:cNvSpPr>
            <p:nvPr/>
          </p:nvSpPr>
          <p:spPr bwMode="auto">
            <a:xfrm rot="949011" flipH="1">
              <a:off x="4702051" y="4288783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95" name="Oval 33"/>
            <p:cNvSpPr>
              <a:spLocks noChangeArrowheads="1"/>
            </p:cNvSpPr>
            <p:nvPr/>
          </p:nvSpPr>
          <p:spPr bwMode="auto">
            <a:xfrm rot="949011" flipH="1">
              <a:off x="4640140" y="4384034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96" name="Oval 33"/>
            <p:cNvSpPr>
              <a:spLocks noChangeArrowheads="1"/>
            </p:cNvSpPr>
            <p:nvPr/>
          </p:nvSpPr>
          <p:spPr bwMode="auto">
            <a:xfrm rot="-949011">
              <a:off x="4813973" y="4153050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97" name="Oval 33"/>
            <p:cNvSpPr>
              <a:spLocks noChangeArrowheads="1"/>
            </p:cNvSpPr>
            <p:nvPr/>
          </p:nvSpPr>
          <p:spPr bwMode="auto">
            <a:xfrm rot="-949011">
              <a:off x="4718724" y="4245922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98" name="Oval 33"/>
            <p:cNvSpPr>
              <a:spLocks noChangeArrowheads="1"/>
            </p:cNvSpPr>
            <p:nvPr/>
          </p:nvSpPr>
          <p:spPr bwMode="auto">
            <a:xfrm rot="-949011">
              <a:off x="4485361" y="4412607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299" name="Oval 33"/>
            <p:cNvSpPr>
              <a:spLocks noChangeArrowheads="1"/>
            </p:cNvSpPr>
            <p:nvPr/>
          </p:nvSpPr>
          <p:spPr bwMode="auto">
            <a:xfrm rot="4450989">
              <a:off x="4748364" y="4180562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300" name="Oval 33"/>
            <p:cNvSpPr>
              <a:spLocks noChangeArrowheads="1"/>
            </p:cNvSpPr>
            <p:nvPr/>
          </p:nvSpPr>
          <p:spPr bwMode="auto">
            <a:xfrm rot="4450989">
              <a:off x="4665018" y="4335342"/>
              <a:ext cx="45719" cy="6952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53253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Profile Six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Medium DC bias – medium bombardment</a:t>
            </a:r>
          </a:p>
          <a:p>
            <a:pPr eaLnBrk="1" hangingPunct="1"/>
            <a:r>
              <a:rPr lang="en-US" altLang="en-US" smtClean="0"/>
              <a:t>No H</a:t>
            </a:r>
            <a:r>
              <a:rPr lang="en-US" altLang="en-US" baseline="-25000" smtClean="0"/>
              <a:t>2</a:t>
            </a:r>
            <a:r>
              <a:rPr lang="en-US" altLang="en-US" smtClean="0"/>
              <a:t> – no polymerization</a:t>
            </a:r>
          </a:p>
          <a:p>
            <a:pPr eaLnBrk="1" hangingPunct="1"/>
            <a:r>
              <a:rPr lang="en-US" altLang="en-US" smtClean="0"/>
              <a:t>A lot of O</a:t>
            </a:r>
            <a:r>
              <a:rPr lang="en-US" altLang="en-US" baseline="-25000" smtClean="0"/>
              <a:t>2</a:t>
            </a:r>
            <a:r>
              <a:rPr lang="en-US" altLang="en-US" smtClean="0"/>
              <a:t> – high etch</a:t>
            </a:r>
          </a:p>
          <a:p>
            <a:pPr eaLnBrk="1" hangingPunct="1"/>
            <a:r>
              <a:rPr lang="en-US" altLang="en-US" smtClean="0"/>
              <a:t>F/C = 4, SiF</a:t>
            </a:r>
            <a:r>
              <a:rPr lang="en-US" altLang="en-US" baseline="-25000" smtClean="0"/>
              <a:t>4</a:t>
            </a:r>
            <a:r>
              <a:rPr lang="en-US" altLang="en-US" smtClean="0"/>
              <a:t> is formed</a:t>
            </a:r>
          </a:p>
          <a:p>
            <a:pPr eaLnBrk="1" hangingPunct="1"/>
            <a:r>
              <a:rPr lang="en-US" altLang="en-US" smtClean="0"/>
              <a:t>Aspect ratio &lt; 1, a wet etch profile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31"/>
          <p:cNvGrpSpPr>
            <a:grpSpLocks/>
          </p:cNvGrpSpPr>
          <p:nvPr/>
        </p:nvGrpSpPr>
        <p:grpSpPr bwMode="auto">
          <a:xfrm>
            <a:off x="228600" y="76200"/>
            <a:ext cx="8299450" cy="6119813"/>
            <a:chOff x="228600" y="76200"/>
            <a:chExt cx="8299450" cy="6119813"/>
          </a:xfrm>
        </p:grpSpPr>
        <p:sp>
          <p:nvSpPr>
            <p:cNvPr id="55305" name="Rectangle 4"/>
            <p:cNvSpPr>
              <a:spLocks noChangeArrowheads="1"/>
            </p:cNvSpPr>
            <p:nvPr/>
          </p:nvSpPr>
          <p:spPr bwMode="auto">
            <a:xfrm>
              <a:off x="914400" y="685800"/>
              <a:ext cx="7315200" cy="457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06" name="Text Box 5"/>
            <p:cNvSpPr txBox="1">
              <a:spLocks noChangeArrowheads="1"/>
            </p:cNvSpPr>
            <p:nvPr/>
          </p:nvSpPr>
          <p:spPr bwMode="auto">
            <a:xfrm>
              <a:off x="8223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55307" name="Text Box 6"/>
            <p:cNvSpPr txBox="1">
              <a:spLocks noChangeArrowheads="1"/>
            </p:cNvSpPr>
            <p:nvPr/>
          </p:nvSpPr>
          <p:spPr bwMode="auto">
            <a:xfrm>
              <a:off x="2574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5308" name="Text Box 7"/>
            <p:cNvSpPr txBox="1">
              <a:spLocks noChangeArrowheads="1"/>
            </p:cNvSpPr>
            <p:nvPr/>
          </p:nvSpPr>
          <p:spPr bwMode="auto">
            <a:xfrm>
              <a:off x="4479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55309" name="Text Box 8"/>
            <p:cNvSpPr txBox="1">
              <a:spLocks noChangeArrowheads="1"/>
            </p:cNvSpPr>
            <p:nvPr/>
          </p:nvSpPr>
          <p:spPr bwMode="auto">
            <a:xfrm>
              <a:off x="63087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55310" name="Text Box 9"/>
            <p:cNvSpPr txBox="1">
              <a:spLocks noChangeArrowheads="1"/>
            </p:cNvSpPr>
            <p:nvPr/>
          </p:nvSpPr>
          <p:spPr bwMode="auto">
            <a:xfrm>
              <a:off x="8061325" y="51816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55311" name="Text Box 10"/>
            <p:cNvSpPr txBox="1">
              <a:spLocks noChangeArrowheads="1"/>
            </p:cNvSpPr>
            <p:nvPr/>
          </p:nvSpPr>
          <p:spPr bwMode="auto">
            <a:xfrm>
              <a:off x="609600" y="76200"/>
              <a:ext cx="791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Fluorine to Carbon Ratio (F/C) of Gas Phase Etching Species vs DC Bias Level </a:t>
              </a:r>
            </a:p>
          </p:txBody>
        </p:sp>
        <p:sp>
          <p:nvSpPr>
            <p:cNvPr id="55312" name="Text Box 11"/>
            <p:cNvSpPr txBox="1">
              <a:spLocks noChangeArrowheads="1"/>
            </p:cNvSpPr>
            <p:nvPr/>
          </p:nvSpPr>
          <p:spPr bwMode="auto">
            <a:xfrm rot="-5400000">
              <a:off x="-977900" y="2952750"/>
              <a:ext cx="3206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Bias Applied to Surface (Volts)</a:t>
              </a:r>
            </a:p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DC Bias  </a:t>
              </a:r>
            </a:p>
          </p:txBody>
        </p:sp>
        <p:sp>
          <p:nvSpPr>
            <p:cNvPr id="55313" name="Line 12"/>
            <p:cNvSpPr>
              <a:spLocks noChangeShapeType="1"/>
            </p:cNvSpPr>
            <p:nvPr/>
          </p:nvSpPr>
          <p:spPr bwMode="auto">
            <a:xfrm rot="18900000" flipV="1">
              <a:off x="533400" y="2209800"/>
              <a:ext cx="457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4" name="Text Box 13"/>
            <p:cNvSpPr txBox="1">
              <a:spLocks noChangeArrowheads="1"/>
            </p:cNvSpPr>
            <p:nvPr/>
          </p:nvSpPr>
          <p:spPr bwMode="auto">
            <a:xfrm>
              <a:off x="228600" y="4953000"/>
              <a:ext cx="615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Low</a:t>
              </a:r>
            </a:p>
          </p:txBody>
        </p:sp>
        <p:sp>
          <p:nvSpPr>
            <p:cNvPr id="55315" name="Text Box 14"/>
            <p:cNvSpPr txBox="1">
              <a:spLocks noChangeArrowheads="1"/>
            </p:cNvSpPr>
            <p:nvPr/>
          </p:nvSpPr>
          <p:spPr bwMode="auto">
            <a:xfrm>
              <a:off x="228600" y="685800"/>
              <a:ext cx="6667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High</a:t>
              </a:r>
            </a:p>
          </p:txBody>
        </p:sp>
        <p:sp>
          <p:nvSpPr>
            <p:cNvPr id="55316" name="Text Box 17"/>
            <p:cNvSpPr txBox="1">
              <a:spLocks noChangeArrowheads="1"/>
            </p:cNvSpPr>
            <p:nvPr/>
          </p:nvSpPr>
          <p:spPr bwMode="auto">
            <a:xfrm>
              <a:off x="1828800" y="4114800"/>
              <a:ext cx="18319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996633"/>
                  </a:solidFill>
                  <a:latin typeface="Times New Roman" panose="02020603050405020304" pitchFamily="18" charset="0"/>
                </a:rPr>
                <a:t>Polymerization</a:t>
              </a:r>
            </a:p>
          </p:txBody>
        </p:sp>
        <p:sp>
          <p:nvSpPr>
            <p:cNvPr id="55317" name="Text Box 18"/>
            <p:cNvSpPr txBox="1">
              <a:spLocks noChangeArrowheads="1"/>
            </p:cNvSpPr>
            <p:nvPr/>
          </p:nvSpPr>
          <p:spPr bwMode="auto">
            <a:xfrm>
              <a:off x="6384925" y="1309688"/>
              <a:ext cx="10302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Etching</a:t>
              </a:r>
            </a:p>
          </p:txBody>
        </p:sp>
        <p:sp>
          <p:nvSpPr>
            <p:cNvPr id="55318" name="Text Box 19"/>
            <p:cNvSpPr txBox="1">
              <a:spLocks noChangeArrowheads="1"/>
            </p:cNvSpPr>
            <p:nvPr/>
          </p:nvSpPr>
          <p:spPr bwMode="auto">
            <a:xfrm>
              <a:off x="6019800" y="3290888"/>
              <a:ext cx="16764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O</a:t>
              </a:r>
              <a:r>
                <a:rPr lang="en-US" altLang="en-US" b="1" baseline="-25000">
                  <a:solidFill>
                    <a:srgbClr val="008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55319" name="Line 20"/>
            <p:cNvSpPr>
              <a:spLocks noChangeShapeType="1"/>
            </p:cNvSpPr>
            <p:nvPr/>
          </p:nvSpPr>
          <p:spPr bwMode="auto">
            <a:xfrm>
              <a:off x="5105400" y="3733800"/>
              <a:ext cx="21336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0" name="Text Box 21"/>
            <p:cNvSpPr txBox="1">
              <a:spLocks noChangeArrowheads="1"/>
            </p:cNvSpPr>
            <p:nvPr/>
          </p:nvSpPr>
          <p:spPr bwMode="auto">
            <a:xfrm>
              <a:off x="4997450" y="3900488"/>
              <a:ext cx="9969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99FF"/>
                  </a:solidFill>
                  <a:latin typeface="Times New Roman" panose="02020603050405020304" pitchFamily="18" charset="0"/>
                </a:rPr>
                <a:t>Loading</a:t>
              </a:r>
            </a:p>
          </p:txBody>
        </p:sp>
        <p:sp>
          <p:nvSpPr>
            <p:cNvPr id="55321" name="Line 22"/>
            <p:cNvSpPr>
              <a:spLocks noChangeShapeType="1"/>
            </p:cNvSpPr>
            <p:nvPr/>
          </p:nvSpPr>
          <p:spPr bwMode="auto">
            <a:xfrm flipH="1">
              <a:off x="5105400" y="4343400"/>
              <a:ext cx="2057400" cy="0"/>
            </a:xfrm>
            <a:prstGeom prst="line">
              <a:avLst/>
            </a:prstGeom>
            <a:noFill/>
            <a:ln w="28575">
              <a:solidFill>
                <a:srgbClr val="0099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2" name="Line 23"/>
            <p:cNvSpPr>
              <a:spLocks noChangeShapeType="1"/>
            </p:cNvSpPr>
            <p:nvPr/>
          </p:nvSpPr>
          <p:spPr bwMode="auto">
            <a:xfrm flipH="1">
              <a:off x="5105400" y="4953000"/>
              <a:ext cx="2057400" cy="0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3" name="Text Box 24"/>
            <p:cNvSpPr txBox="1">
              <a:spLocks noChangeArrowheads="1"/>
            </p:cNvSpPr>
            <p:nvPr/>
          </p:nvSpPr>
          <p:spPr bwMode="auto">
            <a:xfrm>
              <a:off x="5105400" y="4495800"/>
              <a:ext cx="1676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en-US" b="1" baseline="-25000">
                  <a:solidFill>
                    <a:srgbClr val="80008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55324" name="Text Box 25"/>
            <p:cNvSpPr txBox="1">
              <a:spLocks noChangeArrowheads="1"/>
            </p:cNvSpPr>
            <p:nvPr/>
          </p:nvSpPr>
          <p:spPr bwMode="auto">
            <a:xfrm>
              <a:off x="4221163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5325" name="Text Box 26"/>
            <p:cNvSpPr txBox="1">
              <a:spLocks noChangeArrowheads="1"/>
            </p:cNvSpPr>
            <p:nvPr/>
          </p:nvSpPr>
          <p:spPr bwMode="auto">
            <a:xfrm>
              <a:off x="5165725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10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5326" name="Text Box 27"/>
            <p:cNvSpPr txBox="1">
              <a:spLocks noChangeArrowheads="1"/>
            </p:cNvSpPr>
            <p:nvPr/>
          </p:nvSpPr>
          <p:spPr bwMode="auto">
            <a:xfrm>
              <a:off x="6080125" y="776288"/>
              <a:ext cx="7016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6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5327" name="Text Box 28"/>
            <p:cNvSpPr txBox="1">
              <a:spLocks noChangeArrowheads="1"/>
            </p:cNvSpPr>
            <p:nvPr/>
          </p:nvSpPr>
          <p:spPr bwMode="auto">
            <a:xfrm>
              <a:off x="7620000" y="776288"/>
              <a:ext cx="5492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5328" name="Oval 29"/>
            <p:cNvSpPr>
              <a:spLocks noChangeArrowheads="1"/>
            </p:cNvSpPr>
            <p:nvPr/>
          </p:nvSpPr>
          <p:spPr bwMode="auto">
            <a:xfrm>
              <a:off x="3886200" y="1371600"/>
              <a:ext cx="990600" cy="1447800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29" name="Text Box 30"/>
            <p:cNvSpPr txBox="1">
              <a:spLocks noChangeArrowheads="1"/>
            </p:cNvSpPr>
            <p:nvPr/>
          </p:nvSpPr>
          <p:spPr bwMode="auto">
            <a:xfrm>
              <a:off x="3429000" y="5829300"/>
              <a:ext cx="1143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F/C Ratio</a:t>
              </a:r>
            </a:p>
          </p:txBody>
        </p:sp>
        <p:sp>
          <p:nvSpPr>
            <p:cNvPr id="55330" name="Line 31"/>
            <p:cNvSpPr>
              <a:spLocks noChangeShapeType="1"/>
            </p:cNvSpPr>
            <p:nvPr/>
          </p:nvSpPr>
          <p:spPr bwMode="auto">
            <a:xfrm>
              <a:off x="4572000" y="6019800"/>
              <a:ext cx="898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" name="Freeform 32"/>
          <p:cNvSpPr/>
          <p:nvPr/>
        </p:nvSpPr>
        <p:spPr>
          <a:xfrm>
            <a:off x="914400" y="685800"/>
            <a:ext cx="5060950" cy="4572000"/>
          </a:xfrm>
          <a:custGeom>
            <a:avLst/>
            <a:gdLst>
              <a:gd name="connsiteX0" fmla="*/ 2228045 w 5061397"/>
              <a:gd name="connsiteY0" fmla="*/ 0 h 4572000"/>
              <a:gd name="connsiteX1" fmla="*/ 2266682 w 5061397"/>
              <a:gd name="connsiteY1" fmla="*/ 463640 h 4572000"/>
              <a:gd name="connsiteX2" fmla="*/ 2343955 w 5061397"/>
              <a:gd name="connsiteY2" fmla="*/ 1081826 h 4572000"/>
              <a:gd name="connsiteX3" fmla="*/ 2421228 w 5061397"/>
              <a:gd name="connsiteY3" fmla="*/ 1519707 h 4572000"/>
              <a:gd name="connsiteX4" fmla="*/ 2472744 w 5061397"/>
              <a:gd name="connsiteY4" fmla="*/ 1609859 h 4572000"/>
              <a:gd name="connsiteX5" fmla="*/ 2562896 w 5061397"/>
              <a:gd name="connsiteY5" fmla="*/ 1790164 h 4572000"/>
              <a:gd name="connsiteX6" fmla="*/ 2665927 w 5061397"/>
              <a:gd name="connsiteY6" fmla="*/ 1944710 h 4572000"/>
              <a:gd name="connsiteX7" fmla="*/ 2756079 w 5061397"/>
              <a:gd name="connsiteY7" fmla="*/ 2047741 h 4572000"/>
              <a:gd name="connsiteX8" fmla="*/ 2884868 w 5061397"/>
              <a:gd name="connsiteY8" fmla="*/ 2137893 h 4572000"/>
              <a:gd name="connsiteX9" fmla="*/ 3026535 w 5061397"/>
              <a:gd name="connsiteY9" fmla="*/ 2189409 h 4572000"/>
              <a:gd name="connsiteX10" fmla="*/ 3245476 w 5061397"/>
              <a:gd name="connsiteY10" fmla="*/ 2240924 h 4572000"/>
              <a:gd name="connsiteX11" fmla="*/ 3438659 w 5061397"/>
              <a:gd name="connsiteY11" fmla="*/ 2279561 h 4572000"/>
              <a:gd name="connsiteX12" fmla="*/ 3709115 w 5061397"/>
              <a:gd name="connsiteY12" fmla="*/ 2305319 h 4572000"/>
              <a:gd name="connsiteX13" fmla="*/ 4005330 w 5061397"/>
              <a:gd name="connsiteY13" fmla="*/ 2343955 h 4572000"/>
              <a:gd name="connsiteX14" fmla="*/ 4340180 w 5061397"/>
              <a:gd name="connsiteY14" fmla="*/ 2408350 h 4572000"/>
              <a:gd name="connsiteX15" fmla="*/ 4559121 w 5061397"/>
              <a:gd name="connsiteY15" fmla="*/ 2537138 h 4572000"/>
              <a:gd name="connsiteX16" fmla="*/ 4739425 w 5061397"/>
              <a:gd name="connsiteY16" fmla="*/ 2717443 h 4572000"/>
              <a:gd name="connsiteX17" fmla="*/ 4842456 w 5061397"/>
              <a:gd name="connsiteY17" fmla="*/ 2975020 h 4572000"/>
              <a:gd name="connsiteX18" fmla="*/ 4971245 w 5061397"/>
              <a:gd name="connsiteY18" fmla="*/ 3309871 h 4572000"/>
              <a:gd name="connsiteX19" fmla="*/ 5035639 w 5061397"/>
              <a:gd name="connsiteY19" fmla="*/ 3683358 h 4572000"/>
              <a:gd name="connsiteX20" fmla="*/ 5035639 w 5061397"/>
              <a:gd name="connsiteY20" fmla="*/ 4005330 h 4572000"/>
              <a:gd name="connsiteX21" fmla="*/ 5061397 w 5061397"/>
              <a:gd name="connsiteY21" fmla="*/ 4546243 h 4572000"/>
              <a:gd name="connsiteX22" fmla="*/ 5048518 w 5061397"/>
              <a:gd name="connsiteY22" fmla="*/ 4572000 h 4572000"/>
              <a:gd name="connsiteX23" fmla="*/ 0 w 5061397"/>
              <a:gd name="connsiteY23" fmla="*/ 4572000 h 4572000"/>
              <a:gd name="connsiteX24" fmla="*/ 0 w 5061397"/>
              <a:gd name="connsiteY24" fmla="*/ 0 h 4572000"/>
              <a:gd name="connsiteX25" fmla="*/ 2228045 w 5061397"/>
              <a:gd name="connsiteY25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061397" h="4572000">
                <a:moveTo>
                  <a:pt x="2228045" y="0"/>
                </a:moveTo>
                <a:lnTo>
                  <a:pt x="2266682" y="463640"/>
                </a:lnTo>
                <a:lnTo>
                  <a:pt x="2343955" y="1081826"/>
                </a:lnTo>
                <a:lnTo>
                  <a:pt x="2421228" y="1519707"/>
                </a:lnTo>
                <a:lnTo>
                  <a:pt x="2472744" y="1609859"/>
                </a:lnTo>
                <a:lnTo>
                  <a:pt x="2562896" y="1790164"/>
                </a:lnTo>
                <a:lnTo>
                  <a:pt x="2665927" y="1944710"/>
                </a:lnTo>
                <a:lnTo>
                  <a:pt x="2756079" y="2047741"/>
                </a:lnTo>
                <a:lnTo>
                  <a:pt x="2884868" y="2137893"/>
                </a:lnTo>
                <a:lnTo>
                  <a:pt x="3026535" y="2189409"/>
                </a:lnTo>
                <a:lnTo>
                  <a:pt x="3245476" y="2240924"/>
                </a:lnTo>
                <a:lnTo>
                  <a:pt x="3438659" y="2279561"/>
                </a:lnTo>
                <a:lnTo>
                  <a:pt x="3709115" y="2305319"/>
                </a:lnTo>
                <a:lnTo>
                  <a:pt x="4005330" y="2343955"/>
                </a:lnTo>
                <a:lnTo>
                  <a:pt x="4340180" y="2408350"/>
                </a:lnTo>
                <a:lnTo>
                  <a:pt x="4559121" y="2537138"/>
                </a:lnTo>
                <a:lnTo>
                  <a:pt x="4739425" y="2717443"/>
                </a:lnTo>
                <a:lnTo>
                  <a:pt x="4842456" y="2975020"/>
                </a:lnTo>
                <a:lnTo>
                  <a:pt x="4971245" y="3309871"/>
                </a:lnTo>
                <a:lnTo>
                  <a:pt x="5035639" y="3683358"/>
                </a:lnTo>
                <a:lnTo>
                  <a:pt x="5035639" y="4005330"/>
                </a:lnTo>
                <a:cubicBezTo>
                  <a:pt x="5044434" y="4185624"/>
                  <a:pt x="5061397" y="4365734"/>
                  <a:pt x="5061397" y="4546243"/>
                </a:cubicBezTo>
                <a:lnTo>
                  <a:pt x="5048518" y="4572000"/>
                </a:lnTo>
                <a:lnTo>
                  <a:pt x="0" y="4572000"/>
                </a:lnTo>
                <a:lnTo>
                  <a:pt x="0" y="0"/>
                </a:lnTo>
                <a:lnTo>
                  <a:pt x="2228045" y="0"/>
                </a:lnTo>
                <a:close/>
              </a:path>
            </a:pathLst>
          </a:custGeom>
          <a:solidFill>
            <a:srgbClr val="C0000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55300" name="Group 35"/>
          <p:cNvGrpSpPr>
            <a:grpSpLocks/>
          </p:cNvGrpSpPr>
          <p:nvPr/>
        </p:nvGrpSpPr>
        <p:grpSpPr bwMode="auto">
          <a:xfrm>
            <a:off x="4000500" y="1943100"/>
            <a:ext cx="762000" cy="304800"/>
            <a:chOff x="4038600" y="1981200"/>
            <a:chExt cx="762000" cy="304800"/>
          </a:xfrm>
        </p:grpSpPr>
        <p:sp>
          <p:nvSpPr>
            <p:cNvPr id="34" name="Rectangle 33"/>
            <p:cNvSpPr/>
            <p:nvPr/>
          </p:nvSpPr>
          <p:spPr>
            <a:xfrm>
              <a:off x="4038600" y="1981200"/>
              <a:ext cx="762000" cy="304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267200" y="1981200"/>
              <a:ext cx="304800" cy="228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55301" name="TextBox 41"/>
          <p:cNvSpPr txBox="1">
            <a:spLocks noChangeArrowheads="1"/>
          </p:cNvSpPr>
          <p:nvPr/>
        </p:nvSpPr>
        <p:spPr bwMode="auto">
          <a:xfrm>
            <a:off x="7467600" y="312420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55302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Profile Six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1219200" y="3276600"/>
            <a:ext cx="2514600" cy="1447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3733800" y="3276600"/>
            <a:ext cx="3810000" cy="1447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3657600" y="3657600"/>
            <a:ext cx="1524000" cy="1066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6326" name="Oval 6"/>
          <p:cNvSpPr>
            <a:spLocks noChangeArrowheads="1"/>
          </p:cNvSpPr>
          <p:nvPr/>
        </p:nvSpPr>
        <p:spPr bwMode="auto">
          <a:xfrm>
            <a:off x="3352800" y="2667000"/>
            <a:ext cx="1828800" cy="1676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2286000" y="5029200"/>
            <a:ext cx="22923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Wider and deeper </a:t>
            </a: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than profile one</a:t>
            </a: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due to increased </a:t>
            </a: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bombardment</a:t>
            </a:r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 flipV="1">
            <a:off x="2819400" y="41910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9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Profile Seven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Medium DC bias – medium bombardment</a:t>
            </a:r>
          </a:p>
          <a:p>
            <a:pPr eaLnBrk="1" hangingPunct="1"/>
            <a:r>
              <a:rPr lang="en-US" altLang="en-US" smtClean="0"/>
              <a:t>A lot of H</a:t>
            </a:r>
            <a:r>
              <a:rPr lang="en-US" altLang="en-US" baseline="-25000" smtClean="0"/>
              <a:t>2 </a:t>
            </a:r>
            <a:r>
              <a:rPr lang="en-US" altLang="en-US" smtClean="0"/>
              <a:t>– a lot of polymerization</a:t>
            </a:r>
          </a:p>
          <a:p>
            <a:pPr eaLnBrk="1" hangingPunct="1"/>
            <a:r>
              <a:rPr lang="en-US" altLang="en-US" smtClean="0"/>
              <a:t>No O</a:t>
            </a:r>
            <a:r>
              <a:rPr lang="en-US" altLang="en-US" baseline="-25000" smtClean="0"/>
              <a:t>2 </a:t>
            </a:r>
            <a:r>
              <a:rPr lang="en-US" altLang="en-US" smtClean="0"/>
              <a:t>– no etch </a:t>
            </a:r>
          </a:p>
          <a:p>
            <a:pPr eaLnBrk="1" hangingPunct="1"/>
            <a:r>
              <a:rPr lang="en-US" altLang="en-US" smtClean="0"/>
              <a:t>F/C ratio = ¼, SiF</a:t>
            </a:r>
            <a:r>
              <a:rPr lang="en-US" altLang="en-US" baseline="-25000" smtClean="0"/>
              <a:t>4</a:t>
            </a:r>
            <a:r>
              <a:rPr lang="en-US" altLang="en-US" smtClean="0"/>
              <a:t> is not formed</a:t>
            </a:r>
            <a:endParaRPr lang="en-US" altLang="en-US" baseline="-25000" smtClean="0"/>
          </a:p>
          <a:p>
            <a:pPr eaLnBrk="1" hangingPunct="1"/>
            <a:r>
              <a:rPr lang="en-US" altLang="en-US" smtClean="0"/>
              <a:t>Aspect ratio &gt; 1, Dry etch profile with undesirable features</a:t>
            </a:r>
          </a:p>
          <a:p>
            <a:pPr eaLnBrk="1" hangingPunct="1"/>
            <a:endParaRPr lang="en-US" altLang="en-US" baseline="-25000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31"/>
          <p:cNvGrpSpPr>
            <a:grpSpLocks/>
          </p:cNvGrpSpPr>
          <p:nvPr/>
        </p:nvGrpSpPr>
        <p:grpSpPr bwMode="auto">
          <a:xfrm>
            <a:off x="228600" y="76200"/>
            <a:ext cx="8299450" cy="6119813"/>
            <a:chOff x="228600" y="76200"/>
            <a:chExt cx="8299450" cy="6119813"/>
          </a:xfrm>
        </p:grpSpPr>
        <p:sp>
          <p:nvSpPr>
            <p:cNvPr id="58377" name="Rectangle 4"/>
            <p:cNvSpPr>
              <a:spLocks noChangeArrowheads="1"/>
            </p:cNvSpPr>
            <p:nvPr/>
          </p:nvSpPr>
          <p:spPr bwMode="auto">
            <a:xfrm>
              <a:off x="914400" y="685800"/>
              <a:ext cx="7315200" cy="457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78" name="Text Box 5"/>
            <p:cNvSpPr txBox="1">
              <a:spLocks noChangeArrowheads="1"/>
            </p:cNvSpPr>
            <p:nvPr/>
          </p:nvSpPr>
          <p:spPr bwMode="auto">
            <a:xfrm>
              <a:off x="8223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58379" name="Text Box 6"/>
            <p:cNvSpPr txBox="1">
              <a:spLocks noChangeArrowheads="1"/>
            </p:cNvSpPr>
            <p:nvPr/>
          </p:nvSpPr>
          <p:spPr bwMode="auto">
            <a:xfrm>
              <a:off x="2574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8380" name="Text Box 7"/>
            <p:cNvSpPr txBox="1">
              <a:spLocks noChangeArrowheads="1"/>
            </p:cNvSpPr>
            <p:nvPr/>
          </p:nvSpPr>
          <p:spPr bwMode="auto">
            <a:xfrm>
              <a:off x="44799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58381" name="Text Box 8"/>
            <p:cNvSpPr txBox="1">
              <a:spLocks noChangeArrowheads="1"/>
            </p:cNvSpPr>
            <p:nvPr/>
          </p:nvSpPr>
          <p:spPr bwMode="auto">
            <a:xfrm>
              <a:off x="6308725" y="52578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58382" name="Text Box 9"/>
            <p:cNvSpPr txBox="1">
              <a:spLocks noChangeArrowheads="1"/>
            </p:cNvSpPr>
            <p:nvPr/>
          </p:nvSpPr>
          <p:spPr bwMode="auto">
            <a:xfrm>
              <a:off x="8061325" y="5181600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58383" name="Text Box 10"/>
            <p:cNvSpPr txBox="1">
              <a:spLocks noChangeArrowheads="1"/>
            </p:cNvSpPr>
            <p:nvPr/>
          </p:nvSpPr>
          <p:spPr bwMode="auto">
            <a:xfrm>
              <a:off x="609600" y="76200"/>
              <a:ext cx="791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Fluorine to Carbon Ratio (F/C) of Gas Phase Etching Species vs DC Bias Level </a:t>
              </a:r>
            </a:p>
          </p:txBody>
        </p:sp>
        <p:sp>
          <p:nvSpPr>
            <p:cNvPr id="58384" name="Text Box 11"/>
            <p:cNvSpPr txBox="1">
              <a:spLocks noChangeArrowheads="1"/>
            </p:cNvSpPr>
            <p:nvPr/>
          </p:nvSpPr>
          <p:spPr bwMode="auto">
            <a:xfrm rot="-5400000">
              <a:off x="-977900" y="2952750"/>
              <a:ext cx="3206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Bias Applied to Surface (Volts)</a:t>
              </a:r>
            </a:p>
            <a:p>
              <a:pPr algn="ctr" eaLnBrk="1" hangingPunct="1"/>
              <a:r>
                <a:rPr lang="en-US" altLang="en-US" b="1">
                  <a:latin typeface="Times New Roman" panose="02020603050405020304" pitchFamily="18" charset="0"/>
                </a:rPr>
                <a:t>DC Bias  </a:t>
              </a:r>
            </a:p>
          </p:txBody>
        </p:sp>
        <p:sp>
          <p:nvSpPr>
            <p:cNvPr id="58385" name="Line 12"/>
            <p:cNvSpPr>
              <a:spLocks noChangeShapeType="1"/>
            </p:cNvSpPr>
            <p:nvPr/>
          </p:nvSpPr>
          <p:spPr bwMode="auto">
            <a:xfrm rot="18900000" flipV="1">
              <a:off x="533400" y="2209800"/>
              <a:ext cx="457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6" name="Text Box 13"/>
            <p:cNvSpPr txBox="1">
              <a:spLocks noChangeArrowheads="1"/>
            </p:cNvSpPr>
            <p:nvPr/>
          </p:nvSpPr>
          <p:spPr bwMode="auto">
            <a:xfrm>
              <a:off x="228600" y="4953000"/>
              <a:ext cx="615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Low</a:t>
              </a:r>
            </a:p>
          </p:txBody>
        </p:sp>
        <p:sp>
          <p:nvSpPr>
            <p:cNvPr id="58387" name="Text Box 14"/>
            <p:cNvSpPr txBox="1">
              <a:spLocks noChangeArrowheads="1"/>
            </p:cNvSpPr>
            <p:nvPr/>
          </p:nvSpPr>
          <p:spPr bwMode="auto">
            <a:xfrm>
              <a:off x="228600" y="685800"/>
              <a:ext cx="6667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High</a:t>
              </a:r>
            </a:p>
          </p:txBody>
        </p:sp>
        <p:sp>
          <p:nvSpPr>
            <p:cNvPr id="58388" name="Text Box 17"/>
            <p:cNvSpPr txBox="1">
              <a:spLocks noChangeArrowheads="1"/>
            </p:cNvSpPr>
            <p:nvPr/>
          </p:nvSpPr>
          <p:spPr bwMode="auto">
            <a:xfrm>
              <a:off x="1828800" y="4114800"/>
              <a:ext cx="18319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996633"/>
                  </a:solidFill>
                  <a:latin typeface="Times New Roman" panose="02020603050405020304" pitchFamily="18" charset="0"/>
                </a:rPr>
                <a:t>Polymerization</a:t>
              </a:r>
            </a:p>
          </p:txBody>
        </p:sp>
        <p:sp>
          <p:nvSpPr>
            <p:cNvPr id="58389" name="Text Box 18"/>
            <p:cNvSpPr txBox="1">
              <a:spLocks noChangeArrowheads="1"/>
            </p:cNvSpPr>
            <p:nvPr/>
          </p:nvSpPr>
          <p:spPr bwMode="auto">
            <a:xfrm>
              <a:off x="6384925" y="1309688"/>
              <a:ext cx="10302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Etching</a:t>
              </a:r>
            </a:p>
          </p:txBody>
        </p:sp>
        <p:sp>
          <p:nvSpPr>
            <p:cNvPr id="58390" name="Text Box 19"/>
            <p:cNvSpPr txBox="1">
              <a:spLocks noChangeArrowheads="1"/>
            </p:cNvSpPr>
            <p:nvPr/>
          </p:nvSpPr>
          <p:spPr bwMode="auto">
            <a:xfrm>
              <a:off x="6019800" y="3290888"/>
              <a:ext cx="16764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O</a:t>
              </a:r>
              <a:r>
                <a:rPr lang="en-US" altLang="en-US" b="1" baseline="-25000">
                  <a:solidFill>
                    <a:srgbClr val="008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00800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58391" name="Line 20"/>
            <p:cNvSpPr>
              <a:spLocks noChangeShapeType="1"/>
            </p:cNvSpPr>
            <p:nvPr/>
          </p:nvSpPr>
          <p:spPr bwMode="auto">
            <a:xfrm>
              <a:off x="5105400" y="3733800"/>
              <a:ext cx="2133600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92" name="Text Box 21"/>
            <p:cNvSpPr txBox="1">
              <a:spLocks noChangeArrowheads="1"/>
            </p:cNvSpPr>
            <p:nvPr/>
          </p:nvSpPr>
          <p:spPr bwMode="auto">
            <a:xfrm>
              <a:off x="4997450" y="3900488"/>
              <a:ext cx="9969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0099FF"/>
                  </a:solidFill>
                  <a:latin typeface="Times New Roman" panose="02020603050405020304" pitchFamily="18" charset="0"/>
                </a:rPr>
                <a:t>Loading</a:t>
              </a:r>
            </a:p>
          </p:txBody>
        </p:sp>
        <p:sp>
          <p:nvSpPr>
            <p:cNvPr id="58393" name="Line 22"/>
            <p:cNvSpPr>
              <a:spLocks noChangeShapeType="1"/>
            </p:cNvSpPr>
            <p:nvPr/>
          </p:nvSpPr>
          <p:spPr bwMode="auto">
            <a:xfrm flipH="1">
              <a:off x="5105400" y="4343400"/>
              <a:ext cx="2057400" cy="0"/>
            </a:xfrm>
            <a:prstGeom prst="line">
              <a:avLst/>
            </a:prstGeom>
            <a:noFill/>
            <a:ln w="28575">
              <a:solidFill>
                <a:srgbClr val="0099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94" name="Line 23"/>
            <p:cNvSpPr>
              <a:spLocks noChangeShapeType="1"/>
            </p:cNvSpPr>
            <p:nvPr/>
          </p:nvSpPr>
          <p:spPr bwMode="auto">
            <a:xfrm flipH="1">
              <a:off x="5105400" y="4953000"/>
              <a:ext cx="2057400" cy="0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95" name="Text Box 24"/>
            <p:cNvSpPr txBox="1">
              <a:spLocks noChangeArrowheads="1"/>
            </p:cNvSpPr>
            <p:nvPr/>
          </p:nvSpPr>
          <p:spPr bwMode="auto">
            <a:xfrm>
              <a:off x="5105400" y="4495800"/>
              <a:ext cx="1676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en-US" b="1" baseline="-25000">
                  <a:solidFill>
                    <a:srgbClr val="80008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b="1">
                  <a:solidFill>
                    <a:srgbClr val="800080"/>
                  </a:solidFill>
                  <a:latin typeface="Times New Roman" panose="02020603050405020304" pitchFamily="18" charset="0"/>
                </a:rPr>
                <a:t> Addition</a:t>
              </a:r>
            </a:p>
          </p:txBody>
        </p:sp>
        <p:sp>
          <p:nvSpPr>
            <p:cNvPr id="58396" name="Text Box 25"/>
            <p:cNvSpPr txBox="1">
              <a:spLocks noChangeArrowheads="1"/>
            </p:cNvSpPr>
            <p:nvPr/>
          </p:nvSpPr>
          <p:spPr bwMode="auto">
            <a:xfrm>
              <a:off x="4221163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8397" name="Text Box 26"/>
            <p:cNvSpPr txBox="1">
              <a:spLocks noChangeArrowheads="1"/>
            </p:cNvSpPr>
            <p:nvPr/>
          </p:nvSpPr>
          <p:spPr bwMode="auto">
            <a:xfrm>
              <a:off x="5165725" y="762000"/>
              <a:ext cx="70167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10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8398" name="Text Box 27"/>
            <p:cNvSpPr txBox="1">
              <a:spLocks noChangeArrowheads="1"/>
            </p:cNvSpPr>
            <p:nvPr/>
          </p:nvSpPr>
          <p:spPr bwMode="auto">
            <a:xfrm>
              <a:off x="6080125" y="776288"/>
              <a:ext cx="7016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>
                  <a:latin typeface="Times New Roman" panose="02020603050405020304" pitchFamily="18" charset="0"/>
                </a:rPr>
                <a:t>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6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8399" name="Text Box 28"/>
            <p:cNvSpPr txBox="1">
              <a:spLocks noChangeArrowheads="1"/>
            </p:cNvSpPr>
            <p:nvPr/>
          </p:nvSpPr>
          <p:spPr bwMode="auto">
            <a:xfrm>
              <a:off x="7620000" y="776288"/>
              <a:ext cx="549275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CF</a:t>
              </a:r>
              <a:r>
                <a:rPr lang="en-US" altLang="en-US" baseline="-25000">
                  <a:latin typeface="Times New Roman" panose="02020603050405020304" pitchFamily="18" charset="0"/>
                </a:rPr>
                <a:t>4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8400" name="Oval 29"/>
            <p:cNvSpPr>
              <a:spLocks noChangeArrowheads="1"/>
            </p:cNvSpPr>
            <p:nvPr/>
          </p:nvSpPr>
          <p:spPr bwMode="auto">
            <a:xfrm>
              <a:off x="3886200" y="1371600"/>
              <a:ext cx="990600" cy="1447800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401" name="Text Box 30"/>
            <p:cNvSpPr txBox="1">
              <a:spLocks noChangeArrowheads="1"/>
            </p:cNvSpPr>
            <p:nvPr/>
          </p:nvSpPr>
          <p:spPr bwMode="auto">
            <a:xfrm>
              <a:off x="3429000" y="5829300"/>
              <a:ext cx="1143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Times New Roman" panose="02020603050405020304" pitchFamily="18" charset="0"/>
                </a:rPr>
                <a:t>F/C Ratio</a:t>
              </a:r>
            </a:p>
          </p:txBody>
        </p:sp>
        <p:sp>
          <p:nvSpPr>
            <p:cNvPr id="58402" name="Line 31"/>
            <p:cNvSpPr>
              <a:spLocks noChangeShapeType="1"/>
            </p:cNvSpPr>
            <p:nvPr/>
          </p:nvSpPr>
          <p:spPr bwMode="auto">
            <a:xfrm>
              <a:off x="4572000" y="6019800"/>
              <a:ext cx="898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" name="Freeform 32"/>
          <p:cNvSpPr/>
          <p:nvPr/>
        </p:nvSpPr>
        <p:spPr>
          <a:xfrm>
            <a:off x="914400" y="685800"/>
            <a:ext cx="5060950" cy="4572000"/>
          </a:xfrm>
          <a:custGeom>
            <a:avLst/>
            <a:gdLst>
              <a:gd name="connsiteX0" fmla="*/ 2228045 w 5061397"/>
              <a:gd name="connsiteY0" fmla="*/ 0 h 4572000"/>
              <a:gd name="connsiteX1" fmla="*/ 2266682 w 5061397"/>
              <a:gd name="connsiteY1" fmla="*/ 463640 h 4572000"/>
              <a:gd name="connsiteX2" fmla="*/ 2343955 w 5061397"/>
              <a:gd name="connsiteY2" fmla="*/ 1081826 h 4572000"/>
              <a:gd name="connsiteX3" fmla="*/ 2421228 w 5061397"/>
              <a:gd name="connsiteY3" fmla="*/ 1519707 h 4572000"/>
              <a:gd name="connsiteX4" fmla="*/ 2472744 w 5061397"/>
              <a:gd name="connsiteY4" fmla="*/ 1609859 h 4572000"/>
              <a:gd name="connsiteX5" fmla="*/ 2562896 w 5061397"/>
              <a:gd name="connsiteY5" fmla="*/ 1790164 h 4572000"/>
              <a:gd name="connsiteX6" fmla="*/ 2665927 w 5061397"/>
              <a:gd name="connsiteY6" fmla="*/ 1944710 h 4572000"/>
              <a:gd name="connsiteX7" fmla="*/ 2756079 w 5061397"/>
              <a:gd name="connsiteY7" fmla="*/ 2047741 h 4572000"/>
              <a:gd name="connsiteX8" fmla="*/ 2884868 w 5061397"/>
              <a:gd name="connsiteY8" fmla="*/ 2137893 h 4572000"/>
              <a:gd name="connsiteX9" fmla="*/ 3026535 w 5061397"/>
              <a:gd name="connsiteY9" fmla="*/ 2189409 h 4572000"/>
              <a:gd name="connsiteX10" fmla="*/ 3245476 w 5061397"/>
              <a:gd name="connsiteY10" fmla="*/ 2240924 h 4572000"/>
              <a:gd name="connsiteX11" fmla="*/ 3438659 w 5061397"/>
              <a:gd name="connsiteY11" fmla="*/ 2279561 h 4572000"/>
              <a:gd name="connsiteX12" fmla="*/ 3709115 w 5061397"/>
              <a:gd name="connsiteY12" fmla="*/ 2305319 h 4572000"/>
              <a:gd name="connsiteX13" fmla="*/ 4005330 w 5061397"/>
              <a:gd name="connsiteY13" fmla="*/ 2343955 h 4572000"/>
              <a:gd name="connsiteX14" fmla="*/ 4340180 w 5061397"/>
              <a:gd name="connsiteY14" fmla="*/ 2408350 h 4572000"/>
              <a:gd name="connsiteX15" fmla="*/ 4559121 w 5061397"/>
              <a:gd name="connsiteY15" fmla="*/ 2537138 h 4572000"/>
              <a:gd name="connsiteX16" fmla="*/ 4739425 w 5061397"/>
              <a:gd name="connsiteY16" fmla="*/ 2717443 h 4572000"/>
              <a:gd name="connsiteX17" fmla="*/ 4842456 w 5061397"/>
              <a:gd name="connsiteY17" fmla="*/ 2975020 h 4572000"/>
              <a:gd name="connsiteX18" fmla="*/ 4971245 w 5061397"/>
              <a:gd name="connsiteY18" fmla="*/ 3309871 h 4572000"/>
              <a:gd name="connsiteX19" fmla="*/ 5035639 w 5061397"/>
              <a:gd name="connsiteY19" fmla="*/ 3683358 h 4572000"/>
              <a:gd name="connsiteX20" fmla="*/ 5035639 w 5061397"/>
              <a:gd name="connsiteY20" fmla="*/ 4005330 h 4572000"/>
              <a:gd name="connsiteX21" fmla="*/ 5061397 w 5061397"/>
              <a:gd name="connsiteY21" fmla="*/ 4546243 h 4572000"/>
              <a:gd name="connsiteX22" fmla="*/ 5048518 w 5061397"/>
              <a:gd name="connsiteY22" fmla="*/ 4572000 h 4572000"/>
              <a:gd name="connsiteX23" fmla="*/ 0 w 5061397"/>
              <a:gd name="connsiteY23" fmla="*/ 4572000 h 4572000"/>
              <a:gd name="connsiteX24" fmla="*/ 0 w 5061397"/>
              <a:gd name="connsiteY24" fmla="*/ 0 h 4572000"/>
              <a:gd name="connsiteX25" fmla="*/ 2228045 w 5061397"/>
              <a:gd name="connsiteY25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061397" h="4572000">
                <a:moveTo>
                  <a:pt x="2228045" y="0"/>
                </a:moveTo>
                <a:lnTo>
                  <a:pt x="2266682" y="463640"/>
                </a:lnTo>
                <a:lnTo>
                  <a:pt x="2343955" y="1081826"/>
                </a:lnTo>
                <a:lnTo>
                  <a:pt x="2421228" y="1519707"/>
                </a:lnTo>
                <a:lnTo>
                  <a:pt x="2472744" y="1609859"/>
                </a:lnTo>
                <a:lnTo>
                  <a:pt x="2562896" y="1790164"/>
                </a:lnTo>
                <a:lnTo>
                  <a:pt x="2665927" y="1944710"/>
                </a:lnTo>
                <a:lnTo>
                  <a:pt x="2756079" y="2047741"/>
                </a:lnTo>
                <a:lnTo>
                  <a:pt x="2884868" y="2137893"/>
                </a:lnTo>
                <a:lnTo>
                  <a:pt x="3026535" y="2189409"/>
                </a:lnTo>
                <a:lnTo>
                  <a:pt x="3245476" y="2240924"/>
                </a:lnTo>
                <a:lnTo>
                  <a:pt x="3438659" y="2279561"/>
                </a:lnTo>
                <a:lnTo>
                  <a:pt x="3709115" y="2305319"/>
                </a:lnTo>
                <a:lnTo>
                  <a:pt x="4005330" y="2343955"/>
                </a:lnTo>
                <a:lnTo>
                  <a:pt x="4340180" y="2408350"/>
                </a:lnTo>
                <a:lnTo>
                  <a:pt x="4559121" y="2537138"/>
                </a:lnTo>
                <a:lnTo>
                  <a:pt x="4739425" y="2717443"/>
                </a:lnTo>
                <a:lnTo>
                  <a:pt x="4842456" y="2975020"/>
                </a:lnTo>
                <a:lnTo>
                  <a:pt x="4971245" y="3309871"/>
                </a:lnTo>
                <a:lnTo>
                  <a:pt x="5035639" y="3683358"/>
                </a:lnTo>
                <a:lnTo>
                  <a:pt x="5035639" y="4005330"/>
                </a:lnTo>
                <a:cubicBezTo>
                  <a:pt x="5044434" y="4185624"/>
                  <a:pt x="5061397" y="4365734"/>
                  <a:pt x="5061397" y="4546243"/>
                </a:cubicBezTo>
                <a:lnTo>
                  <a:pt x="5048518" y="4572000"/>
                </a:lnTo>
                <a:lnTo>
                  <a:pt x="0" y="4572000"/>
                </a:lnTo>
                <a:lnTo>
                  <a:pt x="0" y="0"/>
                </a:lnTo>
                <a:lnTo>
                  <a:pt x="2228045" y="0"/>
                </a:lnTo>
                <a:close/>
              </a:path>
            </a:pathLst>
          </a:custGeom>
          <a:solidFill>
            <a:srgbClr val="C0000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58372" name="Group 35"/>
          <p:cNvGrpSpPr>
            <a:grpSpLocks/>
          </p:cNvGrpSpPr>
          <p:nvPr/>
        </p:nvGrpSpPr>
        <p:grpSpPr bwMode="auto">
          <a:xfrm>
            <a:off x="4000500" y="1943100"/>
            <a:ext cx="762000" cy="304800"/>
            <a:chOff x="4038600" y="1981200"/>
            <a:chExt cx="762000" cy="304800"/>
          </a:xfrm>
        </p:grpSpPr>
        <p:sp>
          <p:nvSpPr>
            <p:cNvPr id="34" name="Rectangle 33"/>
            <p:cNvSpPr/>
            <p:nvPr/>
          </p:nvSpPr>
          <p:spPr>
            <a:xfrm>
              <a:off x="4038600" y="1981200"/>
              <a:ext cx="762000" cy="304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267200" y="1981200"/>
              <a:ext cx="304800" cy="228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58373" name="TextBox 41"/>
          <p:cNvSpPr txBox="1">
            <a:spLocks noChangeArrowheads="1"/>
          </p:cNvSpPr>
          <p:nvPr/>
        </p:nvSpPr>
        <p:spPr bwMode="auto">
          <a:xfrm>
            <a:off x="1219200" y="274320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2060"/>
                </a:solidFill>
              </a:rPr>
              <a:t>7</a:t>
            </a:r>
          </a:p>
        </p:txBody>
      </p:sp>
      <p:sp>
        <p:nvSpPr>
          <p:cNvPr id="58374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Profile Seven</a:t>
            </a:r>
          </a:p>
        </p:txBody>
      </p:sp>
      <p:sp>
        <p:nvSpPr>
          <p:cNvPr id="58371" name="Rectangle 58"/>
          <p:cNvSpPr>
            <a:spLocks noChangeArrowheads="1"/>
          </p:cNvSpPr>
          <p:nvPr/>
        </p:nvSpPr>
        <p:spPr bwMode="auto">
          <a:xfrm>
            <a:off x="1905000" y="2514600"/>
            <a:ext cx="5865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tx2"/>
                </a:solidFill>
                <a:latin typeface="+mn-lt"/>
              </a:rPr>
              <a:t>Less bombardment than profile four</a:t>
            </a:r>
          </a:p>
        </p:txBody>
      </p:sp>
      <p:sp>
        <p:nvSpPr>
          <p:cNvPr id="59396" name="Oval 47"/>
          <p:cNvSpPr>
            <a:spLocks noChangeArrowheads="1"/>
          </p:cNvSpPr>
          <p:nvPr/>
        </p:nvSpPr>
        <p:spPr bwMode="auto">
          <a:xfrm>
            <a:off x="34290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397" name="Oval 48"/>
          <p:cNvSpPr>
            <a:spLocks noChangeArrowheads="1"/>
          </p:cNvSpPr>
          <p:nvPr/>
        </p:nvSpPr>
        <p:spPr bwMode="auto">
          <a:xfrm>
            <a:off x="36576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398" name="Oval 49"/>
          <p:cNvSpPr>
            <a:spLocks noChangeArrowheads="1"/>
          </p:cNvSpPr>
          <p:nvPr/>
        </p:nvSpPr>
        <p:spPr bwMode="auto">
          <a:xfrm>
            <a:off x="35814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399" name="Oval 50"/>
          <p:cNvSpPr>
            <a:spLocks noChangeArrowheads="1"/>
          </p:cNvSpPr>
          <p:nvPr/>
        </p:nvSpPr>
        <p:spPr bwMode="auto">
          <a:xfrm>
            <a:off x="32004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0" name="Oval 51"/>
          <p:cNvSpPr>
            <a:spLocks noChangeArrowheads="1"/>
          </p:cNvSpPr>
          <p:nvPr/>
        </p:nvSpPr>
        <p:spPr bwMode="auto">
          <a:xfrm>
            <a:off x="31242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1" name="Oval 52"/>
          <p:cNvSpPr>
            <a:spLocks noChangeArrowheads="1"/>
          </p:cNvSpPr>
          <p:nvPr/>
        </p:nvSpPr>
        <p:spPr bwMode="auto">
          <a:xfrm>
            <a:off x="29718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2" name="Oval 53"/>
          <p:cNvSpPr>
            <a:spLocks noChangeArrowheads="1"/>
          </p:cNvSpPr>
          <p:nvPr/>
        </p:nvSpPr>
        <p:spPr bwMode="auto">
          <a:xfrm>
            <a:off x="28194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3" name="Oval 54"/>
          <p:cNvSpPr>
            <a:spLocks noChangeArrowheads="1"/>
          </p:cNvSpPr>
          <p:nvPr/>
        </p:nvSpPr>
        <p:spPr bwMode="auto">
          <a:xfrm>
            <a:off x="26670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4" name="Oval 55"/>
          <p:cNvSpPr>
            <a:spLocks noChangeArrowheads="1"/>
          </p:cNvSpPr>
          <p:nvPr/>
        </p:nvSpPr>
        <p:spPr bwMode="auto">
          <a:xfrm>
            <a:off x="25146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5" name="Oval 56"/>
          <p:cNvSpPr>
            <a:spLocks noChangeArrowheads="1"/>
          </p:cNvSpPr>
          <p:nvPr/>
        </p:nvSpPr>
        <p:spPr bwMode="auto">
          <a:xfrm>
            <a:off x="23622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6" name="Oval 57"/>
          <p:cNvSpPr>
            <a:spLocks noChangeArrowheads="1"/>
          </p:cNvSpPr>
          <p:nvPr/>
        </p:nvSpPr>
        <p:spPr bwMode="auto">
          <a:xfrm>
            <a:off x="21336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7" name="Oval 8"/>
          <p:cNvSpPr>
            <a:spLocks noChangeArrowheads="1"/>
          </p:cNvSpPr>
          <p:nvPr/>
        </p:nvSpPr>
        <p:spPr bwMode="auto">
          <a:xfrm>
            <a:off x="5257800" y="35052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8" name="Oval 9"/>
          <p:cNvSpPr>
            <a:spLocks noChangeArrowheads="1"/>
          </p:cNvSpPr>
          <p:nvPr/>
        </p:nvSpPr>
        <p:spPr bwMode="auto">
          <a:xfrm>
            <a:off x="5181600" y="35814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9" name="Oval 36"/>
          <p:cNvSpPr>
            <a:spLocks noChangeArrowheads="1"/>
          </p:cNvSpPr>
          <p:nvPr/>
        </p:nvSpPr>
        <p:spPr bwMode="auto">
          <a:xfrm>
            <a:off x="67056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0" name="Oval 37"/>
          <p:cNvSpPr>
            <a:spLocks noChangeArrowheads="1"/>
          </p:cNvSpPr>
          <p:nvPr/>
        </p:nvSpPr>
        <p:spPr bwMode="auto">
          <a:xfrm>
            <a:off x="69342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1" name="Oval 38"/>
          <p:cNvSpPr>
            <a:spLocks noChangeArrowheads="1"/>
          </p:cNvSpPr>
          <p:nvPr/>
        </p:nvSpPr>
        <p:spPr bwMode="auto">
          <a:xfrm>
            <a:off x="68580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2" name="Oval 39"/>
          <p:cNvSpPr>
            <a:spLocks noChangeArrowheads="1"/>
          </p:cNvSpPr>
          <p:nvPr/>
        </p:nvSpPr>
        <p:spPr bwMode="auto">
          <a:xfrm>
            <a:off x="64770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3" name="Oval 40"/>
          <p:cNvSpPr>
            <a:spLocks noChangeArrowheads="1"/>
          </p:cNvSpPr>
          <p:nvPr/>
        </p:nvSpPr>
        <p:spPr bwMode="auto">
          <a:xfrm>
            <a:off x="64008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4" name="Oval 41"/>
          <p:cNvSpPr>
            <a:spLocks noChangeArrowheads="1"/>
          </p:cNvSpPr>
          <p:nvPr/>
        </p:nvSpPr>
        <p:spPr bwMode="auto">
          <a:xfrm>
            <a:off x="62484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5" name="Oval 42"/>
          <p:cNvSpPr>
            <a:spLocks noChangeArrowheads="1"/>
          </p:cNvSpPr>
          <p:nvPr/>
        </p:nvSpPr>
        <p:spPr bwMode="auto">
          <a:xfrm>
            <a:off x="60960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6" name="Oval 43"/>
          <p:cNvSpPr>
            <a:spLocks noChangeArrowheads="1"/>
          </p:cNvSpPr>
          <p:nvPr/>
        </p:nvSpPr>
        <p:spPr bwMode="auto">
          <a:xfrm>
            <a:off x="59436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7" name="Oval 44"/>
          <p:cNvSpPr>
            <a:spLocks noChangeArrowheads="1"/>
          </p:cNvSpPr>
          <p:nvPr/>
        </p:nvSpPr>
        <p:spPr bwMode="auto">
          <a:xfrm>
            <a:off x="57912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8" name="Oval 45"/>
          <p:cNvSpPr>
            <a:spLocks noChangeArrowheads="1"/>
          </p:cNvSpPr>
          <p:nvPr/>
        </p:nvSpPr>
        <p:spPr bwMode="auto">
          <a:xfrm>
            <a:off x="56388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9" name="Oval 46"/>
          <p:cNvSpPr>
            <a:spLocks noChangeArrowheads="1"/>
          </p:cNvSpPr>
          <p:nvPr/>
        </p:nvSpPr>
        <p:spPr bwMode="auto">
          <a:xfrm>
            <a:off x="5410200" y="3429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0" name="Oval 28"/>
          <p:cNvSpPr>
            <a:spLocks noChangeArrowheads="1"/>
          </p:cNvSpPr>
          <p:nvPr/>
        </p:nvSpPr>
        <p:spPr bwMode="auto">
          <a:xfrm>
            <a:off x="3733800" y="35052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1" name="Oval 23"/>
          <p:cNvSpPr>
            <a:spLocks noChangeArrowheads="1"/>
          </p:cNvSpPr>
          <p:nvPr/>
        </p:nvSpPr>
        <p:spPr bwMode="auto">
          <a:xfrm>
            <a:off x="4495800" y="42672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2" name="Oval 26"/>
          <p:cNvSpPr>
            <a:spLocks noChangeArrowheads="1"/>
          </p:cNvSpPr>
          <p:nvPr/>
        </p:nvSpPr>
        <p:spPr bwMode="auto">
          <a:xfrm>
            <a:off x="4648200" y="4191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3" name="Rectangle 3"/>
          <p:cNvSpPr>
            <a:spLocks noChangeArrowheads="1"/>
          </p:cNvSpPr>
          <p:nvPr/>
        </p:nvSpPr>
        <p:spPr bwMode="auto">
          <a:xfrm>
            <a:off x="1676400" y="3505200"/>
            <a:ext cx="2133600" cy="11430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4" name="Rectangle 4"/>
          <p:cNvSpPr>
            <a:spLocks noChangeArrowheads="1"/>
          </p:cNvSpPr>
          <p:nvPr/>
        </p:nvSpPr>
        <p:spPr bwMode="auto">
          <a:xfrm>
            <a:off x="5486400" y="3505200"/>
            <a:ext cx="2133600" cy="11430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5" name="Rectangle 5"/>
          <p:cNvSpPr>
            <a:spLocks noChangeArrowheads="1"/>
          </p:cNvSpPr>
          <p:nvPr/>
        </p:nvSpPr>
        <p:spPr bwMode="auto">
          <a:xfrm>
            <a:off x="3810000" y="4343400"/>
            <a:ext cx="1676400" cy="304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6" name="Oval 10"/>
          <p:cNvSpPr>
            <a:spLocks noChangeArrowheads="1"/>
          </p:cNvSpPr>
          <p:nvPr/>
        </p:nvSpPr>
        <p:spPr bwMode="auto">
          <a:xfrm>
            <a:off x="4876800" y="38862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7" name="Oval 11"/>
          <p:cNvSpPr>
            <a:spLocks noChangeArrowheads="1"/>
          </p:cNvSpPr>
          <p:nvPr/>
        </p:nvSpPr>
        <p:spPr bwMode="auto">
          <a:xfrm>
            <a:off x="5029200" y="37338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8" name="Oval 22"/>
          <p:cNvSpPr>
            <a:spLocks noChangeArrowheads="1"/>
          </p:cNvSpPr>
          <p:nvPr/>
        </p:nvSpPr>
        <p:spPr bwMode="auto">
          <a:xfrm>
            <a:off x="4724400" y="40386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9" name="Oval 24"/>
          <p:cNvSpPr>
            <a:spLocks noChangeArrowheads="1"/>
          </p:cNvSpPr>
          <p:nvPr/>
        </p:nvSpPr>
        <p:spPr bwMode="auto">
          <a:xfrm>
            <a:off x="4267200" y="40386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30" name="Oval 25"/>
          <p:cNvSpPr>
            <a:spLocks noChangeArrowheads="1"/>
          </p:cNvSpPr>
          <p:nvPr/>
        </p:nvSpPr>
        <p:spPr bwMode="auto">
          <a:xfrm>
            <a:off x="4114800" y="38862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31" name="Oval 27"/>
          <p:cNvSpPr>
            <a:spLocks noChangeArrowheads="1"/>
          </p:cNvSpPr>
          <p:nvPr/>
        </p:nvSpPr>
        <p:spPr bwMode="auto">
          <a:xfrm>
            <a:off x="4038600" y="38100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32" name="Oval 29"/>
          <p:cNvSpPr>
            <a:spLocks noChangeArrowheads="1"/>
          </p:cNvSpPr>
          <p:nvPr/>
        </p:nvSpPr>
        <p:spPr bwMode="auto">
          <a:xfrm>
            <a:off x="3886200" y="37338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33" name="Oval 30"/>
          <p:cNvSpPr>
            <a:spLocks noChangeArrowheads="1"/>
          </p:cNvSpPr>
          <p:nvPr/>
        </p:nvSpPr>
        <p:spPr bwMode="auto">
          <a:xfrm>
            <a:off x="3810000" y="3657600"/>
            <a:ext cx="304800" cy="304800"/>
          </a:xfrm>
          <a:prstGeom prst="ellipse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316" name="AutoShape 34"/>
          <p:cNvSpPr>
            <a:spLocks noChangeArrowheads="1"/>
          </p:cNvSpPr>
          <p:nvPr/>
        </p:nvSpPr>
        <p:spPr bwMode="auto">
          <a:xfrm>
            <a:off x="3810000" y="3505200"/>
            <a:ext cx="838200" cy="838200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54317" name="AutoShape 35"/>
          <p:cNvSpPr>
            <a:spLocks noChangeArrowheads="1"/>
          </p:cNvSpPr>
          <p:nvPr/>
        </p:nvSpPr>
        <p:spPr bwMode="auto">
          <a:xfrm rot="16200000">
            <a:off x="4648200" y="3505200"/>
            <a:ext cx="838200" cy="838200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59436" name="Line 59"/>
          <p:cNvSpPr>
            <a:spLocks noChangeShapeType="1"/>
          </p:cNvSpPr>
          <p:nvPr/>
        </p:nvSpPr>
        <p:spPr bwMode="auto">
          <a:xfrm flipH="1">
            <a:off x="3810000" y="3505200"/>
            <a:ext cx="0" cy="838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7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4"/>
          <p:cNvSpPr>
            <a:spLocks noChangeArrowheads="1"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tx2"/>
                </a:solidFill>
              </a:rPr>
              <a:t>Considerations Beyond</a:t>
            </a:r>
          </a:p>
          <a:p>
            <a:pPr algn="ctr" eaLnBrk="1" hangingPunct="1"/>
            <a:r>
              <a:rPr lang="en-US" altLang="en-US" sz="4400">
                <a:solidFill>
                  <a:schemeClr val="tx2"/>
                </a:solidFill>
              </a:rPr>
              <a:t>the Egg Chart</a:t>
            </a:r>
          </a:p>
        </p:txBody>
      </p:sp>
      <p:sp>
        <p:nvSpPr>
          <p:cNvPr id="60419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/>
              <a:t>The “egg chart” is a useful first approximation to define some process parameters, but it does not cover some important considerations.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/>
              <a:t>We will discuss 4 additional considerations: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/>
              <a:t>Residence time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/>
              <a:t>Microloading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/>
              <a:t>Proximity effect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/>
              <a:t>Post etch evaluation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tx2"/>
                </a:solidFill>
              </a:rPr>
              <a:t>Residence Time</a:t>
            </a:r>
          </a:p>
        </p:txBody>
      </p:sp>
      <p:sp>
        <p:nvSpPr>
          <p:cNvPr id="61443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/>
              <a:t>The average time gas is present in the chamber (seconds)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/>
              <a:t>The residence time is a balance of the pressure, input gas flow, and the pump efficiency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/>
              <a:t>Naturally the residence time will impact the etch process, because etch chemistry and byproducts are constantly being pumped away at a certain rate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tx2"/>
                </a:solidFill>
              </a:rPr>
              <a:t>Microloading</a:t>
            </a:r>
          </a:p>
        </p:txBody>
      </p:sp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/>
              <a:t>The change in local etch rate relative to the whole area of material being etched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sz="2800"/>
              <a:t>A large area will load the etching process with volatile etch products, slowing the etch down in that area while a smaller etch area proceeds at a faster rate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/>
              <a:t>Etch rates change according to pattern and exposed area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ChangeArrowheads="1"/>
          </p:cNvSpPr>
          <p:nvPr/>
        </p:nvSpPr>
        <p:spPr bwMode="auto">
          <a:xfrm>
            <a:off x="5334000" y="1219200"/>
            <a:ext cx="381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/>
              <a:t>    </a:t>
            </a:r>
            <a:r>
              <a:rPr lang="en-US" altLang="en-US" sz="2000" b="1"/>
              <a:t>Radicals: reactive etching species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000" b="1"/>
              <a:t>   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000" b="1"/>
              <a:t>     Reaction Products: volatile etch  products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000" b="1"/>
              <a:t>    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000" b="1"/>
              <a:t>     Film formers: provide sidewall passivation, photoresist can be a large contributor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000" b="1"/>
              <a:t>    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000" b="1"/>
              <a:t>     Positive ions: provide physical bombardment on surface, breaking surface film formers at bottom, physically etching and providing energy to help drive chemical reactions </a:t>
            </a:r>
          </a:p>
        </p:txBody>
      </p:sp>
      <p:grpSp>
        <p:nvGrpSpPr>
          <p:cNvPr id="25603" name="Group 20"/>
          <p:cNvGrpSpPr>
            <a:grpSpLocks/>
          </p:cNvGrpSpPr>
          <p:nvPr/>
        </p:nvGrpSpPr>
        <p:grpSpPr bwMode="auto">
          <a:xfrm>
            <a:off x="5257800" y="1295400"/>
            <a:ext cx="381000" cy="381000"/>
            <a:chOff x="5257800" y="1524000"/>
            <a:chExt cx="381000" cy="381000"/>
          </a:xfrm>
        </p:grpSpPr>
        <p:sp>
          <p:nvSpPr>
            <p:cNvPr id="25614" name="Oval 6"/>
            <p:cNvSpPr>
              <a:spLocks noChangeArrowheads="1"/>
            </p:cNvSpPr>
            <p:nvPr/>
          </p:nvSpPr>
          <p:spPr bwMode="auto">
            <a:xfrm>
              <a:off x="5334000" y="1600200"/>
              <a:ext cx="304800" cy="304800"/>
            </a:xfrm>
            <a:prstGeom prst="ellipse">
              <a:avLst/>
            </a:pr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615" name="Oval 7"/>
            <p:cNvSpPr>
              <a:spLocks noChangeArrowheads="1"/>
            </p:cNvSpPr>
            <p:nvPr/>
          </p:nvSpPr>
          <p:spPr bwMode="auto">
            <a:xfrm>
              <a:off x="5562600" y="1524000"/>
              <a:ext cx="76200" cy="1524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616" name="Oval 8"/>
            <p:cNvSpPr>
              <a:spLocks noChangeArrowheads="1"/>
            </p:cNvSpPr>
            <p:nvPr/>
          </p:nvSpPr>
          <p:spPr bwMode="auto">
            <a:xfrm>
              <a:off x="5257800" y="1524000"/>
              <a:ext cx="76200" cy="381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5604" name="Group 21"/>
          <p:cNvGrpSpPr>
            <a:grpSpLocks/>
          </p:cNvGrpSpPr>
          <p:nvPr/>
        </p:nvGrpSpPr>
        <p:grpSpPr bwMode="auto">
          <a:xfrm>
            <a:off x="5334000" y="2286000"/>
            <a:ext cx="304800" cy="381000"/>
            <a:chOff x="5334000" y="2438400"/>
            <a:chExt cx="304800" cy="381000"/>
          </a:xfrm>
        </p:grpSpPr>
        <p:sp>
          <p:nvSpPr>
            <p:cNvPr id="25612" name="Oval 9"/>
            <p:cNvSpPr>
              <a:spLocks noChangeArrowheads="1"/>
            </p:cNvSpPr>
            <p:nvPr/>
          </p:nvSpPr>
          <p:spPr bwMode="auto">
            <a:xfrm>
              <a:off x="5410200" y="2438400"/>
              <a:ext cx="152400" cy="1524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613" name="Oval 10"/>
            <p:cNvSpPr>
              <a:spLocks noChangeArrowheads="1"/>
            </p:cNvSpPr>
            <p:nvPr/>
          </p:nvSpPr>
          <p:spPr bwMode="auto">
            <a:xfrm>
              <a:off x="5334000" y="2514600"/>
              <a:ext cx="304800" cy="3048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5605" name="Oval 11"/>
          <p:cNvSpPr>
            <a:spLocks noChangeArrowheads="1"/>
          </p:cNvSpPr>
          <p:nvPr/>
        </p:nvSpPr>
        <p:spPr bwMode="auto">
          <a:xfrm>
            <a:off x="5257800" y="3276600"/>
            <a:ext cx="457200" cy="152400"/>
          </a:xfrm>
          <a:prstGeom prst="ellipse">
            <a:avLst/>
          </a:prstGeom>
          <a:solidFill>
            <a:srgbClr val="CC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6" name="Oval 12"/>
          <p:cNvSpPr>
            <a:spLocks noChangeArrowheads="1"/>
          </p:cNvSpPr>
          <p:nvPr/>
        </p:nvSpPr>
        <p:spPr bwMode="auto">
          <a:xfrm>
            <a:off x="5410200" y="4724400"/>
            <a:ext cx="228600" cy="228600"/>
          </a:xfrm>
          <a:prstGeom prst="ellipse">
            <a:avLst/>
          </a:prstGeom>
          <a:solidFill>
            <a:srgbClr val="99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7" name="Rectangle 1219"/>
          <p:cNvSpPr>
            <a:spLocks noChangeArrowheads="1"/>
          </p:cNvSpPr>
          <p:nvPr/>
        </p:nvSpPr>
        <p:spPr bwMode="auto">
          <a:xfrm>
            <a:off x="914400" y="6094413"/>
            <a:ext cx="4038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  <p:grpSp>
        <p:nvGrpSpPr>
          <p:cNvPr id="25608" name="Group 14"/>
          <p:cNvGrpSpPr>
            <a:grpSpLocks/>
          </p:cNvGrpSpPr>
          <p:nvPr/>
        </p:nvGrpSpPr>
        <p:grpSpPr bwMode="auto">
          <a:xfrm>
            <a:off x="76200" y="1828800"/>
            <a:ext cx="5094288" cy="4267200"/>
            <a:chOff x="128588" y="457200"/>
            <a:chExt cx="5094287" cy="4267200"/>
          </a:xfrm>
        </p:grpSpPr>
        <p:pic>
          <p:nvPicPr>
            <p:cNvPr id="25610" name="Picture 1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588" y="457200"/>
              <a:ext cx="5094287" cy="426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381001" y="1676400"/>
              <a:ext cx="20574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25609" name="Rectangle 1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r>
              <a:rPr lang="en-US" altLang="en-US" sz="4000" smtClean="0"/>
              <a:t>Etch Profile with Sidewall Passivation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tx2"/>
                </a:solidFill>
              </a:rPr>
              <a:t>Microloading</a:t>
            </a:r>
          </a:p>
        </p:txBody>
      </p:sp>
      <p:grpSp>
        <p:nvGrpSpPr>
          <p:cNvPr id="63491" name="Group 17"/>
          <p:cNvGrpSpPr>
            <a:grpSpLocks/>
          </p:cNvGrpSpPr>
          <p:nvPr/>
        </p:nvGrpSpPr>
        <p:grpSpPr bwMode="auto">
          <a:xfrm>
            <a:off x="3200400" y="1752600"/>
            <a:ext cx="3200400" cy="3048000"/>
            <a:chOff x="3200400" y="1752600"/>
            <a:chExt cx="3200400" cy="3048000"/>
          </a:xfrm>
        </p:grpSpPr>
        <p:sp>
          <p:nvSpPr>
            <p:cNvPr id="63502" name="Oval 5"/>
            <p:cNvSpPr>
              <a:spLocks noChangeArrowheads="1"/>
            </p:cNvSpPr>
            <p:nvPr/>
          </p:nvSpPr>
          <p:spPr bwMode="auto">
            <a:xfrm>
              <a:off x="3200400" y="1752600"/>
              <a:ext cx="3200400" cy="3048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03" name="Line 6"/>
            <p:cNvSpPr>
              <a:spLocks noChangeShapeType="1"/>
            </p:cNvSpPr>
            <p:nvPr/>
          </p:nvSpPr>
          <p:spPr bwMode="auto">
            <a:xfrm>
              <a:off x="4800600" y="1752600"/>
              <a:ext cx="0" cy="3048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4419600" y="1981200"/>
              <a:ext cx="228600" cy="6858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</a:endParaRPr>
            </a:p>
          </p:txBody>
        </p:sp>
        <p:sp>
          <p:nvSpPr>
            <p:cNvPr id="60429" name="Rectangle 8"/>
            <p:cNvSpPr>
              <a:spLocks noChangeArrowheads="1"/>
            </p:cNvSpPr>
            <p:nvPr/>
          </p:nvSpPr>
          <p:spPr bwMode="auto">
            <a:xfrm>
              <a:off x="3352800" y="2895600"/>
              <a:ext cx="228600" cy="6858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</a:endParaRPr>
            </a:p>
          </p:txBody>
        </p:sp>
        <p:sp>
          <p:nvSpPr>
            <p:cNvPr id="3" name="Rectangle 9"/>
            <p:cNvSpPr>
              <a:spLocks noChangeArrowheads="1"/>
            </p:cNvSpPr>
            <p:nvPr/>
          </p:nvSpPr>
          <p:spPr bwMode="auto">
            <a:xfrm>
              <a:off x="4343400" y="3581400"/>
              <a:ext cx="228600" cy="6858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</a:endParaRPr>
            </a:p>
          </p:txBody>
        </p:sp>
        <p:sp>
          <p:nvSpPr>
            <p:cNvPr id="4" name="Rectangle 10"/>
            <p:cNvSpPr>
              <a:spLocks noChangeArrowheads="1"/>
            </p:cNvSpPr>
            <p:nvPr/>
          </p:nvSpPr>
          <p:spPr bwMode="auto">
            <a:xfrm>
              <a:off x="4953000" y="1981200"/>
              <a:ext cx="76200" cy="6858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</a:endParaRPr>
            </a:p>
          </p:txBody>
        </p:sp>
        <p:sp>
          <p:nvSpPr>
            <p:cNvPr id="60432" name="Rectangle 11"/>
            <p:cNvSpPr>
              <a:spLocks noChangeArrowheads="1"/>
            </p:cNvSpPr>
            <p:nvPr/>
          </p:nvSpPr>
          <p:spPr bwMode="auto">
            <a:xfrm>
              <a:off x="5943600" y="2819400"/>
              <a:ext cx="76200" cy="6858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</a:endParaRPr>
            </a:p>
          </p:txBody>
        </p:sp>
        <p:sp>
          <p:nvSpPr>
            <p:cNvPr id="60433" name="Rectangle 12"/>
            <p:cNvSpPr>
              <a:spLocks noChangeArrowheads="1"/>
            </p:cNvSpPr>
            <p:nvPr/>
          </p:nvSpPr>
          <p:spPr bwMode="auto">
            <a:xfrm>
              <a:off x="4953000" y="3581400"/>
              <a:ext cx="76200" cy="6858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</a:endParaRPr>
            </a:p>
          </p:txBody>
        </p:sp>
      </p:grpSp>
      <p:sp>
        <p:nvSpPr>
          <p:cNvPr id="63492" name="Line 13"/>
          <p:cNvSpPr>
            <a:spLocks noChangeShapeType="1"/>
          </p:cNvSpPr>
          <p:nvPr/>
        </p:nvSpPr>
        <p:spPr bwMode="auto">
          <a:xfrm>
            <a:off x="2514600" y="32004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3" name="Rectangle 14"/>
          <p:cNvSpPr>
            <a:spLocks noChangeArrowheads="1"/>
          </p:cNvSpPr>
          <p:nvPr/>
        </p:nvSpPr>
        <p:spPr bwMode="auto">
          <a:xfrm>
            <a:off x="0" y="3352800"/>
            <a:ext cx="2878138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tx2"/>
                </a:solidFill>
                <a:cs typeface="Arial" panose="020B0604020202020204" pitchFamily="34" charset="0"/>
              </a:rPr>
              <a:t>Larger area loading</a:t>
            </a:r>
          </a:p>
          <a:p>
            <a:pPr eaLnBrk="1" hangingPunct="1"/>
            <a:r>
              <a:rPr lang="en-US" altLang="en-US">
                <a:solidFill>
                  <a:schemeClr val="tx2"/>
                </a:solidFill>
                <a:cs typeface="Arial" panose="020B0604020202020204" pitchFamily="34" charset="0"/>
              </a:rPr>
              <a:t>the process with removed </a:t>
            </a:r>
          </a:p>
          <a:p>
            <a:pPr eaLnBrk="1" hangingPunct="1"/>
            <a:r>
              <a:rPr lang="en-US" altLang="en-US">
                <a:solidFill>
                  <a:schemeClr val="tx2"/>
                </a:solidFill>
                <a:cs typeface="Arial" panose="020B0604020202020204" pitchFamily="34" charset="0"/>
              </a:rPr>
              <a:t>material- less etching gas </a:t>
            </a:r>
          </a:p>
          <a:p>
            <a:pPr eaLnBrk="1" hangingPunct="1"/>
            <a:r>
              <a:rPr lang="en-US" altLang="en-US">
                <a:solidFill>
                  <a:schemeClr val="tx2"/>
                </a:solidFill>
                <a:cs typeface="Arial" panose="020B0604020202020204" pitchFamily="34" charset="0"/>
              </a:rPr>
              <a:t>relative to area</a:t>
            </a:r>
          </a:p>
          <a:p>
            <a:pPr eaLnBrk="1" hangingPunct="1"/>
            <a:endParaRPr lang="en-US" altLang="en-US" sz="2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494" name="Line 15"/>
          <p:cNvSpPr>
            <a:spLocks noChangeShapeType="1"/>
          </p:cNvSpPr>
          <p:nvPr/>
        </p:nvSpPr>
        <p:spPr bwMode="auto">
          <a:xfrm flipV="1">
            <a:off x="2133600" y="3200400"/>
            <a:ext cx="381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5" name="Rectangle 16"/>
          <p:cNvSpPr>
            <a:spLocks noChangeArrowheads="1"/>
          </p:cNvSpPr>
          <p:nvPr/>
        </p:nvSpPr>
        <p:spPr bwMode="auto">
          <a:xfrm>
            <a:off x="6905625" y="3352800"/>
            <a:ext cx="22875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tx2"/>
                </a:solidFill>
                <a:cs typeface="Arial" panose="020B0604020202020204" pitchFamily="34" charset="0"/>
              </a:rPr>
              <a:t>More etching </a:t>
            </a:r>
          </a:p>
          <a:p>
            <a:pPr eaLnBrk="1" hangingPunct="1"/>
            <a:r>
              <a:rPr lang="en-US" altLang="en-US">
                <a:solidFill>
                  <a:schemeClr val="tx2"/>
                </a:solidFill>
                <a:cs typeface="Arial" panose="020B0604020202020204" pitchFamily="34" charset="0"/>
              </a:rPr>
              <a:t>gas relative to area- </a:t>
            </a:r>
          </a:p>
          <a:p>
            <a:pPr eaLnBrk="1" hangingPunct="1"/>
            <a:r>
              <a:rPr lang="en-US" altLang="en-US">
                <a:solidFill>
                  <a:schemeClr val="tx2"/>
                </a:solidFill>
                <a:cs typeface="Arial" panose="020B0604020202020204" pitchFamily="34" charset="0"/>
              </a:rPr>
              <a:t>etches quicker</a:t>
            </a:r>
          </a:p>
        </p:txBody>
      </p:sp>
      <p:sp>
        <p:nvSpPr>
          <p:cNvPr id="63496" name="Line 17"/>
          <p:cNvSpPr>
            <a:spLocks noChangeShapeType="1"/>
          </p:cNvSpPr>
          <p:nvPr/>
        </p:nvSpPr>
        <p:spPr bwMode="auto">
          <a:xfrm flipH="1" flipV="1">
            <a:off x="6019800" y="3200400"/>
            <a:ext cx="914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5486400" y="1752600"/>
            <a:ext cx="6096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498" name="TextBox 19"/>
          <p:cNvSpPr txBox="1">
            <a:spLocks noChangeArrowheads="1"/>
          </p:cNvSpPr>
          <p:nvPr/>
        </p:nvSpPr>
        <p:spPr bwMode="auto">
          <a:xfrm>
            <a:off x="4953000" y="1295400"/>
            <a:ext cx="297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Photoresist on top of Wafer</a:t>
            </a:r>
          </a:p>
        </p:txBody>
      </p:sp>
      <p:sp>
        <p:nvSpPr>
          <p:cNvPr id="63499" name="TextBox 20"/>
          <p:cNvSpPr txBox="1">
            <a:spLocks noChangeArrowheads="1"/>
          </p:cNvSpPr>
          <p:nvPr/>
        </p:nvSpPr>
        <p:spPr bwMode="auto">
          <a:xfrm>
            <a:off x="228600" y="1828800"/>
            <a:ext cx="3733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Patterned holes in the PR where etching of the wafer occurs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581400" y="2057400"/>
            <a:ext cx="939800" cy="273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501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tx2"/>
                </a:solidFill>
              </a:rPr>
              <a:t>Proximity Effect- Etch Rate Based on Feature Size</a:t>
            </a:r>
          </a:p>
        </p:txBody>
      </p:sp>
      <p:grpSp>
        <p:nvGrpSpPr>
          <p:cNvPr id="64515" name="Group 5"/>
          <p:cNvGrpSpPr>
            <a:grpSpLocks/>
          </p:cNvGrpSpPr>
          <p:nvPr/>
        </p:nvGrpSpPr>
        <p:grpSpPr bwMode="auto">
          <a:xfrm>
            <a:off x="1371600" y="2362200"/>
            <a:ext cx="3598863" cy="3378200"/>
            <a:chOff x="864" y="1584"/>
            <a:chExt cx="2267" cy="2128"/>
          </a:xfrm>
        </p:grpSpPr>
        <p:sp>
          <p:nvSpPr>
            <p:cNvPr id="64527" name="Rectangle 6"/>
            <p:cNvSpPr>
              <a:spLocks noChangeArrowheads="1"/>
            </p:cNvSpPr>
            <p:nvPr/>
          </p:nvSpPr>
          <p:spPr bwMode="auto">
            <a:xfrm>
              <a:off x="1008" y="2112"/>
              <a:ext cx="384" cy="9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Si</a:t>
              </a:r>
            </a:p>
          </p:txBody>
        </p:sp>
        <p:sp>
          <p:nvSpPr>
            <p:cNvPr id="64528" name="Rectangle 7"/>
            <p:cNvSpPr>
              <a:spLocks noChangeArrowheads="1"/>
            </p:cNvSpPr>
            <p:nvPr/>
          </p:nvSpPr>
          <p:spPr bwMode="auto">
            <a:xfrm>
              <a:off x="1392" y="2928"/>
              <a:ext cx="96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29" name="Rectangle 8"/>
            <p:cNvSpPr>
              <a:spLocks noChangeArrowheads="1"/>
            </p:cNvSpPr>
            <p:nvPr/>
          </p:nvSpPr>
          <p:spPr bwMode="auto">
            <a:xfrm>
              <a:off x="1488" y="2112"/>
              <a:ext cx="384" cy="9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Si</a:t>
              </a:r>
            </a:p>
          </p:txBody>
        </p:sp>
        <p:sp>
          <p:nvSpPr>
            <p:cNvPr id="64530" name="Oval 9"/>
            <p:cNvSpPr>
              <a:spLocks noChangeArrowheads="1"/>
            </p:cNvSpPr>
            <p:nvPr/>
          </p:nvSpPr>
          <p:spPr bwMode="auto">
            <a:xfrm>
              <a:off x="864" y="1776"/>
              <a:ext cx="192" cy="192"/>
            </a:xfrm>
            <a:prstGeom prst="ellipse">
              <a:avLst/>
            </a:prstGeom>
            <a:solidFill>
              <a:srgbClr val="66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F</a:t>
              </a:r>
            </a:p>
          </p:txBody>
        </p:sp>
        <p:sp>
          <p:nvSpPr>
            <p:cNvPr id="64531" name="Arc 10"/>
            <p:cNvSpPr>
              <a:spLocks/>
            </p:cNvSpPr>
            <p:nvPr/>
          </p:nvSpPr>
          <p:spPr bwMode="auto">
            <a:xfrm>
              <a:off x="1056" y="1872"/>
              <a:ext cx="240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32" name="Line 11"/>
            <p:cNvSpPr>
              <a:spLocks noChangeShapeType="1"/>
            </p:cNvSpPr>
            <p:nvPr/>
          </p:nvSpPr>
          <p:spPr bwMode="auto">
            <a:xfrm>
              <a:off x="1296" y="1920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3" name="Line 12"/>
            <p:cNvSpPr>
              <a:spLocks noChangeShapeType="1"/>
            </p:cNvSpPr>
            <p:nvPr/>
          </p:nvSpPr>
          <p:spPr bwMode="auto">
            <a:xfrm>
              <a:off x="1392" y="2208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4" name="Line 13"/>
            <p:cNvSpPr>
              <a:spLocks noChangeShapeType="1"/>
            </p:cNvSpPr>
            <p:nvPr/>
          </p:nvSpPr>
          <p:spPr bwMode="auto">
            <a:xfrm flipH="1">
              <a:off x="1392" y="2304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5" name="Line 14"/>
            <p:cNvSpPr>
              <a:spLocks noChangeShapeType="1"/>
            </p:cNvSpPr>
            <p:nvPr/>
          </p:nvSpPr>
          <p:spPr bwMode="auto">
            <a:xfrm>
              <a:off x="1392" y="235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6" name="Line 15"/>
            <p:cNvSpPr>
              <a:spLocks noChangeShapeType="1"/>
            </p:cNvSpPr>
            <p:nvPr/>
          </p:nvSpPr>
          <p:spPr bwMode="auto">
            <a:xfrm flipH="1">
              <a:off x="1392" y="2448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7" name="Line 16"/>
            <p:cNvSpPr>
              <a:spLocks noChangeShapeType="1"/>
            </p:cNvSpPr>
            <p:nvPr/>
          </p:nvSpPr>
          <p:spPr bwMode="auto">
            <a:xfrm>
              <a:off x="1392" y="254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8" name="Line 17"/>
            <p:cNvSpPr>
              <a:spLocks noChangeShapeType="1"/>
            </p:cNvSpPr>
            <p:nvPr/>
          </p:nvSpPr>
          <p:spPr bwMode="auto">
            <a:xfrm flipH="1">
              <a:off x="1392" y="2640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9" name="Line 18"/>
            <p:cNvSpPr>
              <a:spLocks noChangeShapeType="1"/>
            </p:cNvSpPr>
            <p:nvPr/>
          </p:nvSpPr>
          <p:spPr bwMode="auto">
            <a:xfrm>
              <a:off x="1392" y="2688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0" name="Line 19"/>
            <p:cNvSpPr>
              <a:spLocks noChangeShapeType="1"/>
            </p:cNvSpPr>
            <p:nvPr/>
          </p:nvSpPr>
          <p:spPr bwMode="auto">
            <a:xfrm flipH="1">
              <a:off x="1392" y="278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1" name="Line 20"/>
            <p:cNvSpPr>
              <a:spLocks noChangeShapeType="1"/>
            </p:cNvSpPr>
            <p:nvPr/>
          </p:nvSpPr>
          <p:spPr bwMode="auto">
            <a:xfrm>
              <a:off x="1392" y="2880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2" name="Arc 21"/>
            <p:cNvSpPr>
              <a:spLocks/>
            </p:cNvSpPr>
            <p:nvPr/>
          </p:nvSpPr>
          <p:spPr bwMode="auto">
            <a:xfrm rot="9893018" flipV="1">
              <a:off x="1440" y="1920"/>
              <a:ext cx="240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43" name="Line 22"/>
            <p:cNvSpPr>
              <a:spLocks noChangeShapeType="1"/>
            </p:cNvSpPr>
            <p:nvPr/>
          </p:nvSpPr>
          <p:spPr bwMode="auto">
            <a:xfrm flipV="1">
              <a:off x="1584" y="1872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4" name="Oval 23"/>
            <p:cNvSpPr>
              <a:spLocks noChangeArrowheads="1"/>
            </p:cNvSpPr>
            <p:nvPr/>
          </p:nvSpPr>
          <p:spPr bwMode="auto">
            <a:xfrm>
              <a:off x="1872" y="1584"/>
              <a:ext cx="384" cy="336"/>
            </a:xfrm>
            <a:prstGeom prst="ellipse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SiF</a:t>
              </a:r>
              <a:r>
                <a:rPr lang="en-US" altLang="en-US" sz="2400" baseline="-2500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64545" name="Rectangle 24"/>
            <p:cNvSpPr>
              <a:spLocks noChangeArrowheads="1"/>
            </p:cNvSpPr>
            <p:nvPr/>
          </p:nvSpPr>
          <p:spPr bwMode="auto">
            <a:xfrm>
              <a:off x="864" y="3072"/>
              <a:ext cx="2267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chemeClr val="tx2"/>
                  </a:solidFill>
                  <a:cs typeface="Arial" panose="020B0604020202020204" pitchFamily="34" charset="0"/>
                </a:rPr>
                <a:t>“Crowded”- </a:t>
              </a:r>
            </a:p>
            <a:p>
              <a:pPr eaLnBrk="1" hangingPunct="1"/>
              <a:r>
                <a:rPr lang="en-US" altLang="en-US" sz="2000">
                  <a:solidFill>
                    <a:schemeClr val="tx2"/>
                  </a:solidFill>
                  <a:cs typeface="Arial" panose="020B0604020202020204" pitchFamily="34" charset="0"/>
                </a:rPr>
                <a:t>harder to remove byproducts, </a:t>
              </a:r>
            </a:p>
            <a:p>
              <a:pPr eaLnBrk="1" hangingPunct="1"/>
              <a:r>
                <a:rPr lang="en-US" altLang="en-US" sz="2000">
                  <a:solidFill>
                    <a:schemeClr val="tx2"/>
                  </a:solidFill>
                  <a:cs typeface="Arial" panose="020B0604020202020204" pitchFamily="34" charset="0"/>
                </a:rPr>
                <a:t>slower etch rate</a:t>
              </a:r>
            </a:p>
          </p:txBody>
        </p:sp>
      </p:grpSp>
      <p:grpSp>
        <p:nvGrpSpPr>
          <p:cNvPr id="64516" name="Group 25"/>
          <p:cNvGrpSpPr>
            <a:grpSpLocks/>
          </p:cNvGrpSpPr>
          <p:nvPr/>
        </p:nvGrpSpPr>
        <p:grpSpPr bwMode="auto">
          <a:xfrm>
            <a:off x="5257800" y="2438400"/>
            <a:ext cx="3592513" cy="2994025"/>
            <a:chOff x="3312" y="1632"/>
            <a:chExt cx="2263" cy="1886"/>
          </a:xfrm>
        </p:grpSpPr>
        <p:sp>
          <p:nvSpPr>
            <p:cNvPr id="64518" name="Rectangle 26"/>
            <p:cNvSpPr>
              <a:spLocks noChangeArrowheads="1"/>
            </p:cNvSpPr>
            <p:nvPr/>
          </p:nvSpPr>
          <p:spPr bwMode="auto">
            <a:xfrm>
              <a:off x="3312" y="2112"/>
              <a:ext cx="384" cy="9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Si</a:t>
              </a:r>
            </a:p>
          </p:txBody>
        </p:sp>
        <p:sp>
          <p:nvSpPr>
            <p:cNvPr id="64519" name="Rectangle 27"/>
            <p:cNvSpPr>
              <a:spLocks noChangeArrowheads="1"/>
            </p:cNvSpPr>
            <p:nvPr/>
          </p:nvSpPr>
          <p:spPr bwMode="auto">
            <a:xfrm>
              <a:off x="3696" y="2880"/>
              <a:ext cx="432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20" name="Rectangle 28"/>
            <p:cNvSpPr>
              <a:spLocks noChangeArrowheads="1"/>
            </p:cNvSpPr>
            <p:nvPr/>
          </p:nvSpPr>
          <p:spPr bwMode="auto">
            <a:xfrm>
              <a:off x="4128" y="2112"/>
              <a:ext cx="384" cy="9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Si</a:t>
              </a:r>
            </a:p>
          </p:txBody>
        </p:sp>
        <p:sp>
          <p:nvSpPr>
            <p:cNvPr id="64521" name="Oval 29"/>
            <p:cNvSpPr>
              <a:spLocks noChangeArrowheads="1"/>
            </p:cNvSpPr>
            <p:nvPr/>
          </p:nvSpPr>
          <p:spPr bwMode="auto">
            <a:xfrm>
              <a:off x="3360" y="1776"/>
              <a:ext cx="192" cy="192"/>
            </a:xfrm>
            <a:prstGeom prst="ellipse">
              <a:avLst/>
            </a:prstGeom>
            <a:solidFill>
              <a:srgbClr val="66FF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F</a:t>
              </a:r>
            </a:p>
          </p:txBody>
        </p:sp>
        <p:sp>
          <p:nvSpPr>
            <p:cNvPr id="64522" name="Arc 30"/>
            <p:cNvSpPr>
              <a:spLocks/>
            </p:cNvSpPr>
            <p:nvPr/>
          </p:nvSpPr>
          <p:spPr bwMode="auto">
            <a:xfrm>
              <a:off x="3600" y="1872"/>
              <a:ext cx="288" cy="10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3" name="Arc 31"/>
            <p:cNvSpPr>
              <a:spLocks/>
            </p:cNvSpPr>
            <p:nvPr/>
          </p:nvSpPr>
          <p:spPr bwMode="auto">
            <a:xfrm rot="21530621" flipH="1">
              <a:off x="3888" y="1872"/>
              <a:ext cx="288" cy="10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4" name="Line 32"/>
            <p:cNvSpPr>
              <a:spLocks noChangeShapeType="1"/>
            </p:cNvSpPr>
            <p:nvPr/>
          </p:nvSpPr>
          <p:spPr bwMode="auto">
            <a:xfrm>
              <a:off x="4128" y="187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5" name="Oval 33"/>
            <p:cNvSpPr>
              <a:spLocks noChangeArrowheads="1"/>
            </p:cNvSpPr>
            <p:nvPr/>
          </p:nvSpPr>
          <p:spPr bwMode="auto">
            <a:xfrm>
              <a:off x="4272" y="1632"/>
              <a:ext cx="384" cy="336"/>
            </a:xfrm>
            <a:prstGeom prst="ellipse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imes New Roman" panose="02020603050405020304" pitchFamily="18" charset="0"/>
                </a:rPr>
                <a:t>SiF</a:t>
              </a:r>
              <a:r>
                <a:rPr lang="en-US" altLang="en-US" sz="2400" baseline="-2500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64526" name="Rectangle 34"/>
            <p:cNvSpPr>
              <a:spLocks noChangeArrowheads="1"/>
            </p:cNvSpPr>
            <p:nvPr/>
          </p:nvSpPr>
          <p:spPr bwMode="auto">
            <a:xfrm>
              <a:off x="3360" y="3072"/>
              <a:ext cx="2215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chemeClr val="tx2"/>
                  </a:solidFill>
                  <a:cs typeface="Arial" panose="020B0604020202020204" pitchFamily="34" charset="0"/>
                </a:rPr>
                <a:t>Easier to remove byproducts,</a:t>
              </a:r>
            </a:p>
            <a:p>
              <a:pPr eaLnBrk="1" hangingPunct="1"/>
              <a:r>
                <a:rPr lang="en-US" altLang="en-US" sz="2000">
                  <a:solidFill>
                    <a:schemeClr val="tx2"/>
                  </a:solidFill>
                  <a:cs typeface="Arial" panose="020B0604020202020204" pitchFamily="34" charset="0"/>
                </a:rPr>
                <a:t>faster etch rate</a:t>
              </a:r>
            </a:p>
          </p:txBody>
        </p:sp>
      </p:grpSp>
      <p:sp>
        <p:nvSpPr>
          <p:cNvPr id="64517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tx2"/>
                </a:solidFill>
              </a:rPr>
              <a:t>Etch Evaluation</a:t>
            </a:r>
          </a:p>
        </p:txBody>
      </p:sp>
      <p:sp>
        <p:nvSpPr>
          <p:cNvPr id="65539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Process quality parameters: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/>
              <a:t>Etch rate, selectivity, uniformity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/>
              <a:t>Sidewall Profile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/>
              <a:t>Loss or gain of critical dimensions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/>
              <a:t>Corrosion (in metal etch)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/>
              <a:t>Reproducibility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tx2"/>
                </a:solidFill>
              </a:rPr>
              <a:t>Outline</a:t>
            </a:r>
          </a:p>
        </p:txBody>
      </p:sp>
      <p:sp>
        <p:nvSpPr>
          <p:cNvPr id="66563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Introduction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Models to understand the plasma process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Chemistry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Analyzing recipe parameters, and the resultant etch profiles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>
                <a:solidFill>
                  <a:schemeClr val="accent2"/>
                </a:solidFill>
              </a:rPr>
              <a:t>Endpoint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Endpoint Detection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General term describing when an etch process has finished</a:t>
            </a:r>
          </a:p>
          <a:p>
            <a:pPr eaLnBrk="1" hangingPunct="1"/>
            <a:r>
              <a:rPr lang="en-US" altLang="en-US" smtClean="0"/>
              <a:t>Two common methods of detection</a:t>
            </a:r>
          </a:p>
          <a:p>
            <a:pPr lvl="1" eaLnBrk="1" hangingPunct="1"/>
            <a:r>
              <a:rPr lang="en-US" altLang="en-US" smtClean="0"/>
              <a:t>Optical emission</a:t>
            </a:r>
          </a:p>
          <a:p>
            <a:pPr lvl="1" eaLnBrk="1" hangingPunct="1"/>
            <a:r>
              <a:rPr lang="en-US" altLang="en-US" smtClean="0"/>
              <a:t>Mass spectroscopy</a:t>
            </a:r>
          </a:p>
          <a:p>
            <a:pPr lvl="1"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Optical Emission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3657600"/>
          </a:xfrm>
        </p:spPr>
        <p:txBody>
          <a:bodyPr/>
          <a:lstStyle/>
          <a:p>
            <a:pPr eaLnBrk="1" hangingPunct="1"/>
            <a:r>
              <a:rPr lang="en-US" altLang="en-US" smtClean="0"/>
              <a:t>Each volatile etch product emits a specific wavelength</a:t>
            </a:r>
          </a:p>
          <a:p>
            <a:pPr eaLnBrk="1" hangingPunct="1"/>
            <a:r>
              <a:rPr lang="en-US" altLang="en-US" smtClean="0"/>
              <a:t>The wavelength intensity shows the relative amounts of products being formed</a:t>
            </a:r>
          </a:p>
          <a:p>
            <a:pPr eaLnBrk="1" hangingPunct="1"/>
            <a:r>
              <a:rPr lang="en-US" altLang="en-US" smtClean="0"/>
              <a:t>A decrease in intensity corresponds to a decrease in etch products.  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RIE With Optical </a:t>
            </a:r>
            <a:br>
              <a:rPr lang="en-US" altLang="en-US" smtClean="0"/>
            </a:br>
            <a:r>
              <a:rPr lang="en-US" altLang="en-US" smtClean="0"/>
              <a:t>Endpoint Detector</a:t>
            </a:r>
          </a:p>
        </p:txBody>
      </p:sp>
      <p:sp>
        <p:nvSpPr>
          <p:cNvPr id="69635" name="Rectangle 4"/>
          <p:cNvSpPr>
            <a:spLocks noChangeArrowheads="1"/>
          </p:cNvSpPr>
          <p:nvPr/>
        </p:nvSpPr>
        <p:spPr bwMode="auto">
          <a:xfrm>
            <a:off x="7092950" y="2819400"/>
            <a:ext cx="2051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tx2"/>
                </a:solidFill>
                <a:latin typeface="Times New Roman" panose="02020603050405020304" pitchFamily="18" charset="0"/>
              </a:rPr>
              <a:t>Endpoint Detector</a:t>
            </a:r>
          </a:p>
        </p:txBody>
      </p:sp>
      <p:sp>
        <p:nvSpPr>
          <p:cNvPr id="69636" name="Line 5"/>
          <p:cNvSpPr>
            <a:spLocks noChangeShapeType="1"/>
          </p:cNvSpPr>
          <p:nvPr/>
        </p:nvSpPr>
        <p:spPr bwMode="auto">
          <a:xfrm flipH="1">
            <a:off x="4953000" y="3048000"/>
            <a:ext cx="220980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7" name="Rectangle 6"/>
          <p:cNvSpPr>
            <a:spLocks noChangeArrowheads="1"/>
          </p:cNvSpPr>
          <p:nvPr/>
        </p:nvSpPr>
        <p:spPr bwMode="auto">
          <a:xfrm>
            <a:off x="0" y="97313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Times New Roman" panose="02020603050405020304" pitchFamily="18" charset="0"/>
              </a:rPr>
              <a:t> </a:t>
            </a:r>
          </a:p>
        </p:txBody>
      </p:sp>
      <p:pic>
        <p:nvPicPr>
          <p:cNvPr id="69638" name="Picture 10" descr="Oxfo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5562600" cy="355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9" name="Rectangle 11"/>
          <p:cNvSpPr>
            <a:spLocks noChangeArrowheads="1"/>
          </p:cNvSpPr>
          <p:nvPr/>
        </p:nvSpPr>
        <p:spPr bwMode="auto">
          <a:xfrm>
            <a:off x="2133600" y="5638800"/>
            <a:ext cx="48339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</a:rPr>
              <a:t>Oxford Instruments Plasmalab System 100</a:t>
            </a:r>
          </a:p>
        </p:txBody>
      </p:sp>
      <p:sp>
        <p:nvSpPr>
          <p:cNvPr id="69640" name="Line 12"/>
          <p:cNvSpPr>
            <a:spLocks noChangeShapeType="1"/>
          </p:cNvSpPr>
          <p:nvPr/>
        </p:nvSpPr>
        <p:spPr bwMode="auto">
          <a:xfrm flipH="1">
            <a:off x="5029200" y="3048000"/>
            <a:ext cx="2133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1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ChangeArrowheads="1"/>
          </p:cNvSpPr>
          <p:nvPr/>
        </p:nvSpPr>
        <p:spPr bwMode="auto">
          <a:xfrm>
            <a:off x="2819400" y="76200"/>
            <a:ext cx="3238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/>
              <a:t>Optical Emission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251558"/>
              </p:ext>
            </p:extLst>
          </p:nvPr>
        </p:nvGraphicFramePr>
        <p:xfrm>
          <a:off x="457200" y="635819"/>
          <a:ext cx="8305800" cy="6004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450"/>
                <a:gridCol w="2076450"/>
                <a:gridCol w="2076450"/>
                <a:gridCol w="2076450"/>
              </a:tblGrid>
              <a:tr h="20565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Material to be etched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Etchant Gases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Emitting Species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(nm)</a:t>
                      </a:r>
                      <a:endParaRPr lang="en-US" altLang="en-US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400" dirty="0"/>
                    </a:p>
                  </a:txBody>
                  <a:tcPr anchor="ctr"/>
                </a:tc>
              </a:tr>
              <a:tr h="129458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Silicon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CF</a:t>
                      </a:r>
                      <a:r>
                        <a:rPr lang="en-US" sz="1400" baseline="-25000" dirty="0" smtClean="0"/>
                        <a:t>4</a:t>
                      </a:r>
                      <a:r>
                        <a:rPr lang="en-US" sz="1400" baseline="0" dirty="0" smtClean="0"/>
                        <a:t>/O</a:t>
                      </a:r>
                      <a:r>
                        <a:rPr lang="en-US" sz="1400" baseline="-25000" dirty="0" smtClean="0"/>
                        <a:t>2</a:t>
                      </a:r>
                      <a:r>
                        <a:rPr lang="en-US" sz="1400" baseline="0" dirty="0" smtClean="0"/>
                        <a:t>; SF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F(product)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704</a:t>
                      </a:r>
                      <a:endParaRPr lang="en-US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CF</a:t>
                      </a:r>
                      <a:r>
                        <a:rPr lang="en-US" sz="1400" baseline="-25000" dirty="0" smtClean="0"/>
                        <a:t>4</a:t>
                      </a:r>
                      <a:r>
                        <a:rPr lang="en-US" sz="1400" baseline="0" dirty="0" smtClean="0"/>
                        <a:t>/O</a:t>
                      </a:r>
                      <a:r>
                        <a:rPr lang="en-US" sz="1400" baseline="-25000" dirty="0" smtClean="0"/>
                        <a:t>2</a:t>
                      </a:r>
                      <a:r>
                        <a:rPr lang="en-US" sz="1400" baseline="0" dirty="0" smtClean="0"/>
                        <a:t>; SF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 smtClean="0"/>
                        <a:t>SiF</a:t>
                      </a:r>
                      <a:r>
                        <a:rPr lang="en-US" sz="1400" dirty="0" smtClean="0"/>
                        <a:t>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440, 777</a:t>
                      </a:r>
                      <a:endParaRPr lang="en-US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Cl</a:t>
                      </a:r>
                      <a:r>
                        <a:rPr lang="en-US" sz="1400" baseline="-25000" dirty="0" smtClean="0"/>
                        <a:t>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 smtClean="0"/>
                        <a:t>SiCl</a:t>
                      </a:r>
                      <a:r>
                        <a:rPr lang="en-US" sz="1400" dirty="0" smtClean="0"/>
                        <a:t>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287</a:t>
                      </a:r>
                      <a:endParaRPr lang="en-US" sz="1400" dirty="0"/>
                    </a:p>
                  </a:txBody>
                  <a:tcPr anchor="ctr"/>
                </a:tc>
              </a:tr>
              <a:tr h="144698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SiO</a:t>
                      </a:r>
                      <a:r>
                        <a:rPr lang="en-US" sz="1400" baseline="-25000" dirty="0" smtClean="0"/>
                        <a:t>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CHF</a:t>
                      </a:r>
                      <a:r>
                        <a:rPr lang="en-US" sz="1400" baseline="-25000" dirty="0" smtClean="0"/>
                        <a:t>3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CO(product)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484</a:t>
                      </a:r>
                      <a:endParaRPr lang="en-US" sz="1400" dirty="0"/>
                    </a:p>
                  </a:txBody>
                  <a:tcPr anchor="ctr"/>
                </a:tc>
              </a:tr>
              <a:tr h="129458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Si</a:t>
                      </a:r>
                      <a:r>
                        <a:rPr lang="en-US" sz="1400" baseline="-25000" dirty="0" smtClean="0"/>
                        <a:t>3</a:t>
                      </a:r>
                      <a:r>
                        <a:rPr lang="en-US" sz="1400" baseline="0" dirty="0" smtClean="0"/>
                        <a:t>N</a:t>
                      </a:r>
                      <a:r>
                        <a:rPr lang="en-US" sz="1400" baseline="-25000" dirty="0" smtClean="0"/>
                        <a:t>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CF</a:t>
                      </a:r>
                      <a:r>
                        <a:rPr lang="en-US" sz="1400" baseline="-25000" dirty="0" smtClean="0"/>
                        <a:t>4</a:t>
                      </a:r>
                      <a:r>
                        <a:rPr lang="en-US" sz="1400" baseline="0" dirty="0" smtClean="0"/>
                        <a:t>/O</a:t>
                      </a:r>
                      <a:r>
                        <a:rPr lang="en-US" sz="1400" baseline="-25000" dirty="0" smtClean="0"/>
                        <a:t>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N</a:t>
                      </a:r>
                      <a:r>
                        <a:rPr lang="en-US" sz="1400" baseline="-25000" dirty="0" smtClean="0"/>
                        <a:t>2</a:t>
                      </a:r>
                      <a:r>
                        <a:rPr lang="en-US" sz="1400" baseline="0" dirty="0" smtClean="0"/>
                        <a:t>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337</a:t>
                      </a:r>
                      <a:endParaRPr lang="en-US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CF</a:t>
                      </a:r>
                      <a:r>
                        <a:rPr lang="en-US" sz="1400" baseline="-25000" dirty="0" smtClean="0"/>
                        <a:t>4</a:t>
                      </a:r>
                      <a:r>
                        <a:rPr lang="en-US" sz="1400" baseline="0" dirty="0" smtClean="0"/>
                        <a:t>/O</a:t>
                      </a:r>
                      <a:r>
                        <a:rPr lang="en-US" sz="1400" baseline="-25000" dirty="0" smtClean="0"/>
                        <a:t>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CN(product)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387</a:t>
                      </a:r>
                      <a:endParaRPr lang="en-US" sz="1400" dirty="0"/>
                    </a:p>
                  </a:txBody>
                  <a:tcPr anchor="ctr"/>
                </a:tc>
              </a:tr>
              <a:tr h="144698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CF</a:t>
                      </a:r>
                      <a:r>
                        <a:rPr lang="en-US" sz="1400" baseline="-25000" dirty="0" smtClean="0"/>
                        <a:t>4</a:t>
                      </a:r>
                      <a:r>
                        <a:rPr lang="en-US" sz="1400" baseline="0" dirty="0" smtClean="0"/>
                        <a:t>/O</a:t>
                      </a:r>
                      <a:r>
                        <a:rPr lang="en-US" sz="1400" baseline="-25000" dirty="0" smtClean="0"/>
                        <a:t>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N(product)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674</a:t>
                      </a:r>
                      <a:endParaRPr lang="en-US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CF</a:t>
                      </a:r>
                      <a:r>
                        <a:rPr lang="en-US" sz="1400" baseline="-25000" dirty="0" smtClean="0"/>
                        <a:t>4</a:t>
                      </a:r>
                      <a:r>
                        <a:rPr lang="en-US" sz="1400" baseline="0" dirty="0" smtClean="0"/>
                        <a:t>/O</a:t>
                      </a:r>
                      <a:r>
                        <a:rPr lang="en-US" sz="1400" baseline="-25000" dirty="0" smtClean="0"/>
                        <a:t>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F(etchant)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704</a:t>
                      </a:r>
                      <a:endParaRPr lang="en-US" sz="1400" dirty="0"/>
                    </a:p>
                  </a:txBody>
                  <a:tcPr anchor="ctr"/>
                </a:tc>
              </a:tr>
              <a:tr h="129458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Cl</a:t>
                      </a:r>
                      <a:r>
                        <a:rPr lang="en-US" sz="1400" baseline="-25000" dirty="0" smtClean="0"/>
                        <a:t>2</a:t>
                      </a:r>
                      <a:r>
                        <a:rPr lang="en-US" sz="1400" baseline="0" dirty="0" smtClean="0"/>
                        <a:t>; BCl</a:t>
                      </a:r>
                      <a:r>
                        <a:rPr lang="en-US" sz="1400" baseline="-25000" dirty="0" smtClean="0"/>
                        <a:t>3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Al(product)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391,</a:t>
                      </a:r>
                      <a:r>
                        <a:rPr lang="en-US" sz="1400" baseline="0" dirty="0" smtClean="0"/>
                        <a:t> 394, 396</a:t>
                      </a:r>
                      <a:endParaRPr lang="en-US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Cl</a:t>
                      </a:r>
                      <a:r>
                        <a:rPr lang="en-US" sz="1400" baseline="-25000" dirty="0" smtClean="0"/>
                        <a:t>2</a:t>
                      </a:r>
                      <a:r>
                        <a:rPr lang="en-US" sz="1400" baseline="0" dirty="0" smtClean="0"/>
                        <a:t>; BCl</a:t>
                      </a:r>
                      <a:r>
                        <a:rPr lang="en-US" sz="1400" baseline="-25000" dirty="0" smtClean="0"/>
                        <a:t>3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 smtClean="0"/>
                        <a:t>AlCl</a:t>
                      </a:r>
                      <a:r>
                        <a:rPr lang="en-US" sz="1400" dirty="0" smtClean="0"/>
                        <a:t>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261</a:t>
                      </a:r>
                      <a:endParaRPr lang="en-US" sz="1400" dirty="0"/>
                    </a:p>
                  </a:txBody>
                  <a:tcPr anchor="ctr"/>
                </a:tc>
              </a:tr>
              <a:tr h="144698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Resist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O</a:t>
                      </a:r>
                      <a:r>
                        <a:rPr lang="en-US" sz="1400" baseline="-25000" dirty="0" smtClean="0"/>
                        <a:t>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O(etchant)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777, 843</a:t>
                      </a:r>
                      <a:endParaRPr lang="en-US" sz="1400" dirty="0"/>
                    </a:p>
                  </a:txBody>
                  <a:tcPr anchor="ctr"/>
                </a:tc>
              </a:tr>
              <a:tr h="129458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</a:t>
                      </a:r>
                      <a:r>
                        <a:rPr lang="en-US" sz="1400" baseline="-25000" dirty="0" smtClean="0"/>
                        <a:t>2</a:t>
                      </a:r>
                      <a:endParaRPr lang="en-US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CO(product)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484</a:t>
                      </a:r>
                      <a:endParaRPr lang="en-US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</a:t>
                      </a:r>
                      <a:r>
                        <a:rPr lang="en-US" sz="1400" baseline="-25000" dirty="0" smtClean="0"/>
                        <a:t>2</a:t>
                      </a:r>
                      <a:endParaRPr lang="en-US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OH(product)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309</a:t>
                      </a:r>
                      <a:endParaRPr lang="en-US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</a:t>
                      </a:r>
                      <a:r>
                        <a:rPr lang="en-US" sz="1400" baseline="-25000" dirty="0" smtClean="0"/>
                        <a:t>2</a:t>
                      </a:r>
                      <a:endParaRPr lang="en-US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H(product)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656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Example Graph of Optical Endpoint Detection</a:t>
            </a:r>
            <a:endParaRPr lang="en-US" altLang="en-US" baseline="-25000" smtClean="0"/>
          </a:p>
        </p:txBody>
      </p:sp>
      <p:grpSp>
        <p:nvGrpSpPr>
          <p:cNvPr id="71683" name="Group 108"/>
          <p:cNvGrpSpPr>
            <a:grpSpLocks/>
          </p:cNvGrpSpPr>
          <p:nvPr/>
        </p:nvGrpSpPr>
        <p:grpSpPr bwMode="auto">
          <a:xfrm>
            <a:off x="776288" y="1725613"/>
            <a:ext cx="7640637" cy="4000500"/>
            <a:chOff x="489" y="1087"/>
            <a:chExt cx="4813" cy="2520"/>
          </a:xfrm>
        </p:grpSpPr>
        <p:grpSp>
          <p:nvGrpSpPr>
            <p:cNvPr id="71685" name="Group 21"/>
            <p:cNvGrpSpPr>
              <a:grpSpLocks/>
            </p:cNvGrpSpPr>
            <p:nvPr/>
          </p:nvGrpSpPr>
          <p:grpSpPr bwMode="auto">
            <a:xfrm>
              <a:off x="841" y="1087"/>
              <a:ext cx="4318" cy="2203"/>
              <a:chOff x="841" y="1087"/>
              <a:chExt cx="4318" cy="2203"/>
            </a:xfrm>
          </p:grpSpPr>
          <p:sp>
            <p:nvSpPr>
              <p:cNvPr id="71699" name="Rectangle 22"/>
              <p:cNvSpPr>
                <a:spLocks noChangeArrowheads="1"/>
              </p:cNvSpPr>
              <p:nvPr/>
            </p:nvSpPr>
            <p:spPr bwMode="auto">
              <a:xfrm>
                <a:off x="920" y="1091"/>
                <a:ext cx="4235" cy="211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71700" name="Group 23"/>
              <p:cNvGrpSpPr>
                <a:grpSpLocks/>
              </p:cNvGrpSpPr>
              <p:nvPr/>
            </p:nvGrpSpPr>
            <p:grpSpPr bwMode="auto">
              <a:xfrm>
                <a:off x="841" y="1087"/>
                <a:ext cx="71" cy="2121"/>
                <a:chOff x="841" y="1087"/>
                <a:chExt cx="71" cy="2121"/>
              </a:xfrm>
            </p:grpSpPr>
            <p:sp>
              <p:nvSpPr>
                <p:cNvPr id="71749" name="Line 24"/>
                <p:cNvSpPr>
                  <a:spLocks noChangeShapeType="1"/>
                </p:cNvSpPr>
                <p:nvPr/>
              </p:nvSpPr>
              <p:spPr bwMode="auto">
                <a:xfrm>
                  <a:off x="841" y="1461"/>
                  <a:ext cx="6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50" name="Line 25"/>
                <p:cNvSpPr>
                  <a:spLocks noChangeShapeType="1"/>
                </p:cNvSpPr>
                <p:nvPr/>
              </p:nvSpPr>
              <p:spPr bwMode="auto">
                <a:xfrm>
                  <a:off x="841" y="1586"/>
                  <a:ext cx="6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51" name="Line 26"/>
                <p:cNvSpPr>
                  <a:spLocks noChangeShapeType="1"/>
                </p:cNvSpPr>
                <p:nvPr/>
              </p:nvSpPr>
              <p:spPr bwMode="auto">
                <a:xfrm>
                  <a:off x="841" y="1711"/>
                  <a:ext cx="6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52" name="Line 27"/>
                <p:cNvSpPr>
                  <a:spLocks noChangeShapeType="1"/>
                </p:cNvSpPr>
                <p:nvPr/>
              </p:nvSpPr>
              <p:spPr bwMode="auto">
                <a:xfrm>
                  <a:off x="841" y="1836"/>
                  <a:ext cx="6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53" name="Line 28"/>
                <p:cNvSpPr>
                  <a:spLocks noChangeShapeType="1"/>
                </p:cNvSpPr>
                <p:nvPr/>
              </p:nvSpPr>
              <p:spPr bwMode="auto">
                <a:xfrm>
                  <a:off x="844" y="1836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54" name="Line 29"/>
                <p:cNvSpPr>
                  <a:spLocks noChangeShapeType="1"/>
                </p:cNvSpPr>
                <p:nvPr/>
              </p:nvSpPr>
              <p:spPr bwMode="auto">
                <a:xfrm>
                  <a:off x="844" y="1960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55" name="Line 30"/>
                <p:cNvSpPr>
                  <a:spLocks noChangeShapeType="1"/>
                </p:cNvSpPr>
                <p:nvPr/>
              </p:nvSpPr>
              <p:spPr bwMode="auto">
                <a:xfrm>
                  <a:off x="844" y="2085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56" name="Line 31"/>
                <p:cNvSpPr>
                  <a:spLocks noChangeShapeType="1"/>
                </p:cNvSpPr>
                <p:nvPr/>
              </p:nvSpPr>
              <p:spPr bwMode="auto">
                <a:xfrm>
                  <a:off x="844" y="2210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57" name="Line 32"/>
                <p:cNvSpPr>
                  <a:spLocks noChangeShapeType="1"/>
                </p:cNvSpPr>
                <p:nvPr/>
              </p:nvSpPr>
              <p:spPr bwMode="auto">
                <a:xfrm>
                  <a:off x="844" y="2210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58" name="Line 33"/>
                <p:cNvSpPr>
                  <a:spLocks noChangeShapeType="1"/>
                </p:cNvSpPr>
                <p:nvPr/>
              </p:nvSpPr>
              <p:spPr bwMode="auto">
                <a:xfrm>
                  <a:off x="844" y="2335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59" name="Line 34"/>
                <p:cNvSpPr>
                  <a:spLocks noChangeShapeType="1"/>
                </p:cNvSpPr>
                <p:nvPr/>
              </p:nvSpPr>
              <p:spPr bwMode="auto">
                <a:xfrm>
                  <a:off x="844" y="2460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60" name="Line 35"/>
                <p:cNvSpPr>
                  <a:spLocks noChangeShapeType="1"/>
                </p:cNvSpPr>
                <p:nvPr/>
              </p:nvSpPr>
              <p:spPr bwMode="auto">
                <a:xfrm>
                  <a:off x="844" y="2584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61" name="Line 36"/>
                <p:cNvSpPr>
                  <a:spLocks noChangeShapeType="1"/>
                </p:cNvSpPr>
                <p:nvPr/>
              </p:nvSpPr>
              <p:spPr bwMode="auto">
                <a:xfrm>
                  <a:off x="844" y="2584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62" name="Line 37"/>
                <p:cNvSpPr>
                  <a:spLocks noChangeShapeType="1"/>
                </p:cNvSpPr>
                <p:nvPr/>
              </p:nvSpPr>
              <p:spPr bwMode="auto">
                <a:xfrm>
                  <a:off x="844" y="2709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63" name="Line 38"/>
                <p:cNvSpPr>
                  <a:spLocks noChangeShapeType="1"/>
                </p:cNvSpPr>
                <p:nvPr/>
              </p:nvSpPr>
              <p:spPr bwMode="auto">
                <a:xfrm>
                  <a:off x="844" y="2834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64" name="Line 39"/>
                <p:cNvSpPr>
                  <a:spLocks noChangeShapeType="1"/>
                </p:cNvSpPr>
                <p:nvPr/>
              </p:nvSpPr>
              <p:spPr bwMode="auto">
                <a:xfrm>
                  <a:off x="844" y="2959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65" name="Line 40"/>
                <p:cNvSpPr>
                  <a:spLocks noChangeShapeType="1"/>
                </p:cNvSpPr>
                <p:nvPr/>
              </p:nvSpPr>
              <p:spPr bwMode="auto">
                <a:xfrm>
                  <a:off x="844" y="2959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66" name="Line 41"/>
                <p:cNvSpPr>
                  <a:spLocks noChangeShapeType="1"/>
                </p:cNvSpPr>
                <p:nvPr/>
              </p:nvSpPr>
              <p:spPr bwMode="auto">
                <a:xfrm>
                  <a:off x="844" y="3083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67" name="Line 42"/>
                <p:cNvSpPr>
                  <a:spLocks noChangeShapeType="1"/>
                </p:cNvSpPr>
                <p:nvPr/>
              </p:nvSpPr>
              <p:spPr bwMode="auto">
                <a:xfrm>
                  <a:off x="844" y="320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68" name="Line 43"/>
                <p:cNvSpPr>
                  <a:spLocks noChangeShapeType="1"/>
                </p:cNvSpPr>
                <p:nvPr/>
              </p:nvSpPr>
              <p:spPr bwMode="auto">
                <a:xfrm>
                  <a:off x="844" y="1087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69" name="Line 44"/>
                <p:cNvSpPr>
                  <a:spLocks noChangeShapeType="1"/>
                </p:cNvSpPr>
                <p:nvPr/>
              </p:nvSpPr>
              <p:spPr bwMode="auto">
                <a:xfrm>
                  <a:off x="844" y="121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70" name="Line 45"/>
                <p:cNvSpPr>
                  <a:spLocks noChangeShapeType="1"/>
                </p:cNvSpPr>
                <p:nvPr/>
              </p:nvSpPr>
              <p:spPr bwMode="auto">
                <a:xfrm>
                  <a:off x="844" y="1337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71" name="Line 46"/>
                <p:cNvSpPr>
                  <a:spLocks noChangeShapeType="1"/>
                </p:cNvSpPr>
                <p:nvPr/>
              </p:nvSpPr>
              <p:spPr bwMode="auto">
                <a:xfrm>
                  <a:off x="844" y="1461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1701" name="Group 47"/>
              <p:cNvGrpSpPr>
                <a:grpSpLocks/>
              </p:cNvGrpSpPr>
              <p:nvPr/>
            </p:nvGrpSpPr>
            <p:grpSpPr bwMode="auto">
              <a:xfrm>
                <a:off x="916" y="3204"/>
                <a:ext cx="2121" cy="86"/>
                <a:chOff x="916" y="3204"/>
                <a:chExt cx="2121" cy="86"/>
              </a:xfrm>
            </p:grpSpPr>
            <p:sp>
              <p:nvSpPr>
                <p:cNvPr id="71726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2663" y="3207"/>
                  <a:ext cx="0" cy="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27" name="Line 49"/>
                <p:cNvSpPr>
                  <a:spLocks noChangeShapeType="1"/>
                </p:cNvSpPr>
                <p:nvPr/>
              </p:nvSpPr>
              <p:spPr bwMode="auto">
                <a:xfrm flipV="1">
                  <a:off x="2538" y="3207"/>
                  <a:ext cx="0" cy="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28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2413" y="3207"/>
                  <a:ext cx="0" cy="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29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2288" y="3207"/>
                  <a:ext cx="0" cy="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30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2288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31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2164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32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2039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33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1914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34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1914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35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1789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36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1664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37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1540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38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1540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39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1415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40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1290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41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1165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42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1165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43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1040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44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916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45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3037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46" name="Line 68"/>
                <p:cNvSpPr>
                  <a:spLocks noChangeShapeType="1"/>
                </p:cNvSpPr>
                <p:nvPr/>
              </p:nvSpPr>
              <p:spPr bwMode="auto">
                <a:xfrm flipV="1">
                  <a:off x="2912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47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2788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48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2663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1702" name="Group 71"/>
              <p:cNvGrpSpPr>
                <a:grpSpLocks/>
              </p:cNvGrpSpPr>
              <p:nvPr/>
            </p:nvGrpSpPr>
            <p:grpSpPr bwMode="auto">
              <a:xfrm>
                <a:off x="3037" y="3204"/>
                <a:ext cx="2122" cy="86"/>
                <a:chOff x="3037" y="3204"/>
                <a:chExt cx="2122" cy="86"/>
              </a:xfrm>
            </p:grpSpPr>
            <p:sp>
              <p:nvSpPr>
                <p:cNvPr id="71703" name="Line 72"/>
                <p:cNvSpPr>
                  <a:spLocks noChangeShapeType="1"/>
                </p:cNvSpPr>
                <p:nvPr/>
              </p:nvSpPr>
              <p:spPr bwMode="auto">
                <a:xfrm flipV="1">
                  <a:off x="4785" y="3207"/>
                  <a:ext cx="0" cy="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04" name="Line 73"/>
                <p:cNvSpPr>
                  <a:spLocks noChangeShapeType="1"/>
                </p:cNvSpPr>
                <p:nvPr/>
              </p:nvSpPr>
              <p:spPr bwMode="auto">
                <a:xfrm flipV="1">
                  <a:off x="4660" y="3207"/>
                  <a:ext cx="0" cy="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05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4535" y="3207"/>
                  <a:ext cx="0" cy="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06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4410" y="3207"/>
                  <a:ext cx="0" cy="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07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4410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08" name="Line 77"/>
                <p:cNvSpPr>
                  <a:spLocks noChangeShapeType="1"/>
                </p:cNvSpPr>
                <p:nvPr/>
              </p:nvSpPr>
              <p:spPr bwMode="auto">
                <a:xfrm flipV="1">
                  <a:off x="4285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09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4161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10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4036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11" name="Line 80"/>
                <p:cNvSpPr>
                  <a:spLocks noChangeShapeType="1"/>
                </p:cNvSpPr>
                <p:nvPr/>
              </p:nvSpPr>
              <p:spPr bwMode="auto">
                <a:xfrm flipV="1">
                  <a:off x="4036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12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3911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13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3786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14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3661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15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3661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16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3536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17" name="Line 86"/>
                <p:cNvSpPr>
                  <a:spLocks noChangeShapeType="1"/>
                </p:cNvSpPr>
                <p:nvPr/>
              </p:nvSpPr>
              <p:spPr bwMode="auto">
                <a:xfrm flipV="1">
                  <a:off x="3412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18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3287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19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3287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20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3162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21" name="Line 90"/>
                <p:cNvSpPr>
                  <a:spLocks noChangeShapeType="1"/>
                </p:cNvSpPr>
                <p:nvPr/>
              </p:nvSpPr>
              <p:spPr bwMode="auto">
                <a:xfrm flipV="1">
                  <a:off x="3037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22" name="Line 91"/>
                <p:cNvSpPr>
                  <a:spLocks noChangeShapeType="1"/>
                </p:cNvSpPr>
                <p:nvPr/>
              </p:nvSpPr>
              <p:spPr bwMode="auto">
                <a:xfrm flipV="1">
                  <a:off x="5159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23" name="Line 92"/>
                <p:cNvSpPr>
                  <a:spLocks noChangeShapeType="1"/>
                </p:cNvSpPr>
                <p:nvPr/>
              </p:nvSpPr>
              <p:spPr bwMode="auto">
                <a:xfrm flipV="1">
                  <a:off x="5034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24" name="Line 93"/>
                <p:cNvSpPr>
                  <a:spLocks noChangeShapeType="1"/>
                </p:cNvSpPr>
                <p:nvPr/>
              </p:nvSpPr>
              <p:spPr bwMode="auto">
                <a:xfrm flipV="1">
                  <a:off x="4909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725" name="Line 94"/>
                <p:cNvSpPr>
                  <a:spLocks noChangeShapeType="1"/>
                </p:cNvSpPr>
                <p:nvPr/>
              </p:nvSpPr>
              <p:spPr bwMode="auto">
                <a:xfrm flipV="1">
                  <a:off x="4785" y="3204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1686" name="Freeform 95"/>
            <p:cNvSpPr>
              <a:spLocks/>
            </p:cNvSpPr>
            <p:nvPr/>
          </p:nvSpPr>
          <p:spPr bwMode="auto">
            <a:xfrm>
              <a:off x="917" y="2031"/>
              <a:ext cx="4233" cy="1154"/>
            </a:xfrm>
            <a:custGeom>
              <a:avLst/>
              <a:gdLst>
                <a:gd name="T0" fmla="*/ 0 w 4233"/>
                <a:gd name="T1" fmla="*/ 302 h 1154"/>
                <a:gd name="T2" fmla="*/ 590 w 4233"/>
                <a:gd name="T3" fmla="*/ 279 h 1154"/>
                <a:gd name="T4" fmla="*/ 792 w 4233"/>
                <a:gd name="T5" fmla="*/ 42 h 1154"/>
                <a:gd name="T6" fmla="*/ 2455 w 4233"/>
                <a:gd name="T7" fmla="*/ 38 h 1154"/>
                <a:gd name="T8" fmla="*/ 2510 w 4233"/>
                <a:gd name="T9" fmla="*/ 0 h 1154"/>
                <a:gd name="T10" fmla="*/ 2572 w 4233"/>
                <a:gd name="T11" fmla="*/ 7 h 1154"/>
                <a:gd name="T12" fmla="*/ 2742 w 4233"/>
                <a:gd name="T13" fmla="*/ 1153 h 1154"/>
                <a:gd name="T14" fmla="*/ 4232 w 4233"/>
                <a:gd name="T15" fmla="*/ 1153 h 115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233"/>
                <a:gd name="T25" fmla="*/ 0 h 1154"/>
                <a:gd name="T26" fmla="*/ 4233 w 4233"/>
                <a:gd name="T27" fmla="*/ 1154 h 115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233" h="1154">
                  <a:moveTo>
                    <a:pt x="0" y="302"/>
                  </a:moveTo>
                  <a:lnTo>
                    <a:pt x="590" y="279"/>
                  </a:lnTo>
                  <a:lnTo>
                    <a:pt x="792" y="42"/>
                  </a:lnTo>
                  <a:lnTo>
                    <a:pt x="2455" y="38"/>
                  </a:lnTo>
                  <a:lnTo>
                    <a:pt x="2510" y="0"/>
                  </a:lnTo>
                  <a:lnTo>
                    <a:pt x="2572" y="7"/>
                  </a:lnTo>
                  <a:lnTo>
                    <a:pt x="2742" y="1153"/>
                  </a:lnTo>
                  <a:lnTo>
                    <a:pt x="4232" y="1153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687" name="Line 96"/>
            <p:cNvSpPr>
              <a:spLocks noChangeShapeType="1"/>
            </p:cNvSpPr>
            <p:nvPr/>
          </p:nvSpPr>
          <p:spPr bwMode="auto">
            <a:xfrm>
              <a:off x="3470" y="1629"/>
              <a:ext cx="0" cy="1562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688" name="Group 107"/>
            <p:cNvGrpSpPr>
              <a:grpSpLocks/>
            </p:cNvGrpSpPr>
            <p:nvPr/>
          </p:nvGrpSpPr>
          <p:grpSpPr bwMode="auto">
            <a:xfrm>
              <a:off x="2478" y="1815"/>
              <a:ext cx="1604" cy="1039"/>
              <a:chOff x="2478" y="1815"/>
              <a:chExt cx="1604" cy="1039"/>
            </a:xfrm>
          </p:grpSpPr>
          <p:sp>
            <p:nvSpPr>
              <p:cNvPr id="71696" name="Freeform 100"/>
              <p:cNvSpPr>
                <a:spLocks/>
              </p:cNvSpPr>
              <p:nvPr/>
            </p:nvSpPr>
            <p:spPr bwMode="auto">
              <a:xfrm>
                <a:off x="2478" y="1815"/>
                <a:ext cx="285" cy="249"/>
              </a:xfrm>
              <a:custGeom>
                <a:avLst/>
                <a:gdLst>
                  <a:gd name="T0" fmla="*/ 0 w 285"/>
                  <a:gd name="T1" fmla="*/ 0 h 249"/>
                  <a:gd name="T2" fmla="*/ 82 w 285"/>
                  <a:gd name="T3" fmla="*/ 0 h 249"/>
                  <a:gd name="T4" fmla="*/ 130 w 285"/>
                  <a:gd name="T5" fmla="*/ 0 h 249"/>
                  <a:gd name="T6" fmla="*/ 284 w 285"/>
                  <a:gd name="T7" fmla="*/ 248 h 24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5"/>
                  <a:gd name="T13" fmla="*/ 0 h 249"/>
                  <a:gd name="T14" fmla="*/ 285 w 285"/>
                  <a:gd name="T15" fmla="*/ 249 h 24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5" h="249">
                    <a:moveTo>
                      <a:pt x="0" y="0"/>
                    </a:moveTo>
                    <a:lnTo>
                      <a:pt x="82" y="0"/>
                    </a:lnTo>
                    <a:lnTo>
                      <a:pt x="130" y="0"/>
                    </a:lnTo>
                    <a:lnTo>
                      <a:pt x="284" y="248"/>
                    </a:lnTo>
                  </a:path>
                </a:pathLst>
              </a:custGeom>
              <a:noFill/>
              <a:ln w="12700" cap="rnd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697" name="Freeform 101"/>
              <p:cNvSpPr>
                <a:spLocks/>
              </p:cNvSpPr>
              <p:nvPr/>
            </p:nvSpPr>
            <p:spPr bwMode="auto">
              <a:xfrm>
                <a:off x="3482" y="1849"/>
                <a:ext cx="368" cy="166"/>
              </a:xfrm>
              <a:custGeom>
                <a:avLst/>
                <a:gdLst>
                  <a:gd name="T0" fmla="*/ 367 w 368"/>
                  <a:gd name="T1" fmla="*/ 0 h 166"/>
                  <a:gd name="T2" fmla="*/ 227 w 368"/>
                  <a:gd name="T3" fmla="*/ 0 h 166"/>
                  <a:gd name="T4" fmla="*/ 0 w 368"/>
                  <a:gd name="T5" fmla="*/ 165 h 166"/>
                  <a:gd name="T6" fmla="*/ 0 60000 65536"/>
                  <a:gd name="T7" fmla="*/ 0 60000 65536"/>
                  <a:gd name="T8" fmla="*/ 0 60000 65536"/>
                  <a:gd name="T9" fmla="*/ 0 w 368"/>
                  <a:gd name="T10" fmla="*/ 0 h 166"/>
                  <a:gd name="T11" fmla="*/ 368 w 368"/>
                  <a:gd name="T12" fmla="*/ 166 h 1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8" h="166">
                    <a:moveTo>
                      <a:pt x="367" y="0"/>
                    </a:moveTo>
                    <a:lnTo>
                      <a:pt x="227" y="0"/>
                    </a:lnTo>
                    <a:lnTo>
                      <a:pt x="0" y="165"/>
                    </a:lnTo>
                  </a:path>
                </a:pathLst>
              </a:custGeom>
              <a:noFill/>
              <a:ln w="12700" cap="rnd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698" name="Freeform 103"/>
              <p:cNvSpPr>
                <a:spLocks/>
              </p:cNvSpPr>
              <p:nvPr/>
            </p:nvSpPr>
            <p:spPr bwMode="auto">
              <a:xfrm>
                <a:off x="3625" y="2635"/>
                <a:ext cx="457" cy="219"/>
              </a:xfrm>
              <a:custGeom>
                <a:avLst/>
                <a:gdLst>
                  <a:gd name="T0" fmla="*/ 456 w 457"/>
                  <a:gd name="T1" fmla="*/ 0 h 219"/>
                  <a:gd name="T2" fmla="*/ 283 w 457"/>
                  <a:gd name="T3" fmla="*/ 0 h 219"/>
                  <a:gd name="T4" fmla="*/ 0 w 457"/>
                  <a:gd name="T5" fmla="*/ 218 h 219"/>
                  <a:gd name="T6" fmla="*/ 0 60000 65536"/>
                  <a:gd name="T7" fmla="*/ 0 60000 65536"/>
                  <a:gd name="T8" fmla="*/ 0 60000 65536"/>
                  <a:gd name="T9" fmla="*/ 0 w 457"/>
                  <a:gd name="T10" fmla="*/ 0 h 219"/>
                  <a:gd name="T11" fmla="*/ 457 w 457"/>
                  <a:gd name="T12" fmla="*/ 219 h 21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57" h="219">
                    <a:moveTo>
                      <a:pt x="456" y="0"/>
                    </a:moveTo>
                    <a:lnTo>
                      <a:pt x="283" y="0"/>
                    </a:lnTo>
                    <a:lnTo>
                      <a:pt x="0" y="218"/>
                    </a:lnTo>
                  </a:path>
                </a:pathLst>
              </a:custGeom>
              <a:noFill/>
              <a:ln w="12700" cap="rnd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1689" name="Group 106"/>
            <p:cNvGrpSpPr>
              <a:grpSpLocks/>
            </p:cNvGrpSpPr>
            <p:nvPr/>
          </p:nvGrpSpPr>
          <p:grpSpPr bwMode="auto">
            <a:xfrm>
              <a:off x="489" y="1320"/>
              <a:ext cx="4813" cy="2287"/>
              <a:chOff x="489" y="1320"/>
              <a:chExt cx="4813" cy="2287"/>
            </a:xfrm>
          </p:grpSpPr>
          <p:sp>
            <p:nvSpPr>
              <p:cNvPr id="71690" name="Rectangle 97"/>
              <p:cNvSpPr>
                <a:spLocks noChangeArrowheads="1"/>
              </p:cNvSpPr>
              <p:nvPr/>
            </p:nvSpPr>
            <p:spPr bwMode="auto">
              <a:xfrm>
                <a:off x="3006" y="1320"/>
                <a:ext cx="926" cy="3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9062" tIns="60325" rIns="119062" bIns="60325">
                <a:spAutoFit/>
              </a:bodyPr>
              <a:lstStyle>
                <a:lvl1pPr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</a:pPr>
                <a:r>
                  <a:rPr lang="en-US" altLang="en-US"/>
                  <a:t>Endpoint detection</a:t>
                </a:r>
              </a:p>
            </p:txBody>
          </p:sp>
          <p:sp>
            <p:nvSpPr>
              <p:cNvPr id="71691" name="Rectangle 98"/>
              <p:cNvSpPr>
                <a:spLocks noChangeArrowheads="1"/>
              </p:cNvSpPr>
              <p:nvPr/>
            </p:nvSpPr>
            <p:spPr bwMode="auto">
              <a:xfrm>
                <a:off x="1312" y="1715"/>
                <a:ext cx="1189" cy="2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9062" tIns="60325" rIns="119062" bIns="60325">
                <a:spAutoFit/>
              </a:bodyPr>
              <a:lstStyle>
                <a:lvl1pPr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eaLnBrk="1" hangingPunct="1">
                  <a:lnSpc>
                    <a:spcPct val="80000"/>
                  </a:lnSpc>
                </a:pPr>
                <a:r>
                  <a:rPr lang="en-US" altLang="en-US"/>
                  <a:t>Normal etch</a:t>
                </a:r>
              </a:p>
            </p:txBody>
          </p:sp>
          <p:sp>
            <p:nvSpPr>
              <p:cNvPr id="71692" name="Rectangle 99"/>
              <p:cNvSpPr>
                <a:spLocks noChangeArrowheads="1"/>
              </p:cNvSpPr>
              <p:nvPr/>
            </p:nvSpPr>
            <p:spPr bwMode="auto">
              <a:xfrm>
                <a:off x="3817" y="1756"/>
                <a:ext cx="1059" cy="4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9062" tIns="60325" rIns="119062" bIns="60325">
                <a:spAutoFit/>
              </a:bodyPr>
              <a:lstStyle>
                <a:lvl1pPr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</a:pPr>
                <a:r>
                  <a:rPr lang="en-US" altLang="en-US"/>
                  <a:t>Change in etch rate - detection occurs here.</a:t>
                </a:r>
              </a:p>
            </p:txBody>
          </p:sp>
          <p:sp>
            <p:nvSpPr>
              <p:cNvPr id="71693" name="Rectangle 102"/>
              <p:cNvSpPr>
                <a:spLocks noChangeArrowheads="1"/>
              </p:cNvSpPr>
              <p:nvPr/>
            </p:nvSpPr>
            <p:spPr bwMode="auto">
              <a:xfrm>
                <a:off x="4072" y="2524"/>
                <a:ext cx="1230" cy="3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9062" tIns="60325" rIns="119062" bIns="60325">
                <a:spAutoFit/>
              </a:bodyPr>
              <a:lstStyle>
                <a:lvl1pPr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</a:pPr>
                <a:r>
                  <a:rPr lang="en-US" altLang="en-US"/>
                  <a:t>Endpoint signal stops the etch.</a:t>
                </a:r>
              </a:p>
            </p:txBody>
          </p:sp>
          <p:sp>
            <p:nvSpPr>
              <p:cNvPr id="71694" name="Rectangle 104"/>
              <p:cNvSpPr>
                <a:spLocks noChangeArrowheads="1"/>
              </p:cNvSpPr>
              <p:nvPr/>
            </p:nvSpPr>
            <p:spPr bwMode="auto">
              <a:xfrm>
                <a:off x="2816" y="3358"/>
                <a:ext cx="454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19062" tIns="60325" rIns="119062" bIns="60325">
                <a:spAutoFit/>
              </a:bodyPr>
              <a:lstStyle>
                <a:lvl1pPr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Time</a:t>
                </a:r>
                <a:endParaRPr lang="en-US" altLang="en-US" sz="2000"/>
              </a:p>
            </p:txBody>
          </p:sp>
          <p:sp>
            <p:nvSpPr>
              <p:cNvPr id="71695" name="Rectangle 105"/>
              <p:cNvSpPr>
                <a:spLocks noChangeArrowheads="1"/>
              </p:cNvSpPr>
              <p:nvPr/>
            </p:nvSpPr>
            <p:spPr bwMode="auto">
              <a:xfrm rot="-5400000">
                <a:off x="97" y="1908"/>
                <a:ext cx="1034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19062" tIns="60325" rIns="119062" bIns="60325">
                <a:spAutoFit/>
              </a:bodyPr>
              <a:lstStyle>
                <a:lvl1pPr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1546225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15462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Etch Parameter</a:t>
                </a:r>
                <a:endParaRPr lang="en-US" altLang="en-US" sz="2000"/>
              </a:p>
            </p:txBody>
          </p:sp>
        </p:grpSp>
      </p:grpSp>
      <p:sp>
        <p:nvSpPr>
          <p:cNvPr id="71684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Mass Spectroscopy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3657600"/>
          </a:xfrm>
        </p:spPr>
        <p:txBody>
          <a:bodyPr/>
          <a:lstStyle/>
          <a:p>
            <a:pPr eaLnBrk="1" hangingPunct="1"/>
            <a:r>
              <a:rPr lang="en-US" altLang="en-US" sz="3000" smtClean="0"/>
              <a:t>This method of endpoint detection measures the mass/charge ratio of the etch products</a:t>
            </a:r>
          </a:p>
          <a:p>
            <a:pPr eaLnBrk="1" hangingPunct="1"/>
            <a:r>
              <a:rPr lang="en-US" altLang="en-US" sz="3000" smtClean="0"/>
              <a:t>As the mass/charge ratio peak declines, the products being generated by the etch decline due to the material being etched away</a:t>
            </a:r>
          </a:p>
          <a:p>
            <a:pPr eaLnBrk="1" hangingPunct="1"/>
            <a:r>
              <a:rPr lang="en-US" altLang="en-US" sz="3000" smtClean="0"/>
              <a:t>A residual gas analyzer is a mass spectrometer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Sidewall Passivation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Polymers coat the sidewalls and act as a “pseudo-mask” for protection from chemical attack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Ions, for the most part, strike vertically and remove polymer buildup at the bottom of the etch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 sidewall polymers are removed by using O</a:t>
            </a:r>
            <a:r>
              <a:rPr lang="en-US" altLang="en-US" sz="2800" baseline="-25000" smtClean="0"/>
              <a:t>2</a:t>
            </a:r>
            <a:r>
              <a:rPr lang="en-US" altLang="en-US" sz="2800" smtClean="0"/>
              <a:t> plasma at 500-750mT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This exposure uses a lot of chemistry and little bombardment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Mass Spectrometer Schematic</a:t>
            </a:r>
          </a:p>
        </p:txBody>
      </p:sp>
      <p:grpSp>
        <p:nvGrpSpPr>
          <p:cNvPr id="73731" name="Group 4"/>
          <p:cNvGrpSpPr>
            <a:grpSpLocks/>
          </p:cNvGrpSpPr>
          <p:nvPr/>
        </p:nvGrpSpPr>
        <p:grpSpPr bwMode="auto">
          <a:xfrm>
            <a:off x="228600" y="1447800"/>
            <a:ext cx="8458200" cy="4905375"/>
            <a:chOff x="-457200" y="609600"/>
            <a:chExt cx="8458201" cy="4905375"/>
          </a:xfrm>
        </p:grpSpPr>
        <p:grpSp>
          <p:nvGrpSpPr>
            <p:cNvPr id="73738" name="Group 3"/>
            <p:cNvGrpSpPr>
              <a:grpSpLocks/>
            </p:cNvGrpSpPr>
            <p:nvPr/>
          </p:nvGrpSpPr>
          <p:grpSpPr bwMode="auto">
            <a:xfrm>
              <a:off x="1235580" y="609600"/>
              <a:ext cx="6765421" cy="4905375"/>
              <a:chOff x="1295400" y="762000"/>
              <a:chExt cx="7620000" cy="5743575"/>
            </a:xfrm>
          </p:grpSpPr>
          <p:pic>
            <p:nvPicPr>
              <p:cNvPr id="7374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5400" y="762000"/>
                <a:ext cx="6777038" cy="5743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748" name="TextBox 88"/>
              <p:cNvSpPr txBox="1">
                <a:spLocks noChangeArrowheads="1"/>
              </p:cNvSpPr>
              <p:nvPr/>
            </p:nvSpPr>
            <p:spPr bwMode="auto">
              <a:xfrm>
                <a:off x="7467600" y="1143000"/>
                <a:ext cx="1447800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Detector</a:t>
                </a:r>
                <a:endParaRPr lang="en-US" altLang="en-US" sz="1600"/>
              </a:p>
            </p:txBody>
          </p:sp>
        </p:grpSp>
        <p:sp>
          <p:nvSpPr>
            <p:cNvPr id="10" name="Flowchart: Summing Junction 9"/>
            <p:cNvSpPr/>
            <p:nvPr/>
          </p:nvSpPr>
          <p:spPr>
            <a:xfrm>
              <a:off x="3200400" y="2133600"/>
              <a:ext cx="304800" cy="304800"/>
            </a:xfrm>
            <a:prstGeom prst="flowChartSummingJunction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00200" y="3276600"/>
              <a:ext cx="14478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741" name="TextBox 11"/>
            <p:cNvSpPr txBox="1">
              <a:spLocks noChangeArrowheads="1"/>
            </p:cNvSpPr>
            <p:nvPr/>
          </p:nvSpPr>
          <p:spPr bwMode="auto">
            <a:xfrm>
              <a:off x="-457200" y="1905000"/>
              <a:ext cx="199285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Steering magnets</a:t>
              </a:r>
            </a:p>
          </p:txBody>
        </p:sp>
        <p:cxnSp>
          <p:nvCxnSpPr>
            <p:cNvPr id="13" name="Straight Arrow Connector 12"/>
            <p:cNvCxnSpPr>
              <a:endCxn id="10" idx="2"/>
            </p:cNvCxnSpPr>
            <p:nvPr/>
          </p:nvCxnSpPr>
          <p:spPr>
            <a:xfrm>
              <a:off x="1447800" y="2073275"/>
              <a:ext cx="1752600" cy="21272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25" idx="2"/>
            </p:cNvCxnSpPr>
            <p:nvPr/>
          </p:nvCxnSpPr>
          <p:spPr>
            <a:xfrm rot="5400000" flipH="1" flipV="1">
              <a:off x="1371600" y="1447800"/>
              <a:ext cx="685800" cy="533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744" name="TextBox 14"/>
            <p:cNvSpPr txBox="1">
              <a:spLocks noChangeArrowheads="1"/>
            </p:cNvSpPr>
            <p:nvPr/>
          </p:nvSpPr>
          <p:spPr bwMode="auto">
            <a:xfrm>
              <a:off x="3276600" y="3048000"/>
              <a:ext cx="21724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Particle Accelerator</a:t>
              </a:r>
            </a:p>
          </p:txBody>
        </p:sp>
        <p:cxnSp>
          <p:nvCxnSpPr>
            <p:cNvPr id="16" name="Straight Arrow Connector 15"/>
            <p:cNvCxnSpPr>
              <a:stCxn id="73744" idx="1"/>
            </p:cNvCxnSpPr>
            <p:nvPr/>
          </p:nvCxnSpPr>
          <p:spPr>
            <a:xfrm rot="10800000" flipV="1">
              <a:off x="3048000" y="3232150"/>
              <a:ext cx="228600" cy="4445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10800000" flipV="1">
              <a:off x="6553201" y="1219200"/>
              <a:ext cx="3048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732" name="TextBox 18"/>
          <p:cNvSpPr txBox="1">
            <a:spLocks noChangeArrowheads="1"/>
          </p:cNvSpPr>
          <p:nvPr/>
        </p:nvSpPr>
        <p:spPr bwMode="auto">
          <a:xfrm>
            <a:off x="4038600" y="4876800"/>
            <a:ext cx="2633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Ionizing electron stream</a:t>
            </a:r>
          </a:p>
        </p:txBody>
      </p:sp>
      <p:cxnSp>
        <p:nvCxnSpPr>
          <p:cNvPr id="21" name="Straight Arrow Connector 20"/>
          <p:cNvCxnSpPr>
            <a:stCxn id="73732" idx="1"/>
          </p:cNvCxnSpPr>
          <p:nvPr/>
        </p:nvCxnSpPr>
        <p:spPr>
          <a:xfrm rot="10800000" flipV="1">
            <a:off x="3200400" y="5060950"/>
            <a:ext cx="838200" cy="273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2667000" y="2057400"/>
            <a:ext cx="304800" cy="30480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781300" y="2184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467600" y="2286000"/>
            <a:ext cx="4572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3737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Example Mass Spectra: Benzyl Alcohol</a:t>
            </a:r>
          </a:p>
        </p:txBody>
      </p:sp>
      <p:pic>
        <p:nvPicPr>
          <p:cNvPr id="74755" name="Picture 8"/>
          <p:cNvPicPr>
            <a:picLocks noChangeAspect="1" noChangeArrowheads="1"/>
          </p:cNvPicPr>
          <p:nvPr/>
        </p:nvPicPr>
        <p:blipFill>
          <a:blip r:embed="rId2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6772275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Box 9"/>
          <p:cNvSpPr txBox="1">
            <a:spLocks noChangeArrowheads="1"/>
          </p:cNvSpPr>
          <p:nvPr/>
        </p:nvSpPr>
        <p:spPr bwMode="auto">
          <a:xfrm>
            <a:off x="2057400" y="2971800"/>
            <a:ext cx="1685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Benzyl Alcohol</a:t>
            </a:r>
          </a:p>
        </p:txBody>
      </p:sp>
      <p:sp>
        <p:nvSpPr>
          <p:cNvPr id="74757" name="Rectangle 1219"/>
          <p:cNvSpPr>
            <a:spLocks noChangeArrowheads="1"/>
          </p:cNvSpPr>
          <p:nvPr/>
        </p:nvSpPr>
        <p:spPr bwMode="auto">
          <a:xfrm>
            <a:off x="5973763" y="6088063"/>
            <a:ext cx="2955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cs typeface="Arial" panose="020B0604020202020204" pitchFamily="34" charset="0"/>
              </a:rPr>
              <a:t>Public Domain: Image Generated by CNEU Staff for free use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chemeClr val="tx2"/>
                </a:solidFill>
              </a:rPr>
              <a:t>Outline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Introduction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Models to understand the plasma process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>
                <a:solidFill>
                  <a:schemeClr val="accent2"/>
                </a:solidFill>
              </a:rPr>
              <a:t>Chemistry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Analyzing recipe parameters, and the resultant etch profiles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/>
              <a:t>Endpoint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2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solidFill>
                  <a:schemeClr val="tx2"/>
                </a:solidFill>
              </a:rPr>
              <a:t>Controlling the Etch Process by Balancing Chemistry and Bombardment</a:t>
            </a:r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457200" y="1828800"/>
            <a:ext cx="8229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/>
              <a:t>In dry etch processes choosing the correct chemistries can greatly increase the etch rate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/>
              <a:t>Increasing MFP of the plasma (decreasing the pressure) also increases the etch rate, this will aid uniformity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/>
              <a:t>Combining chemistry and bombardment will produce an etch rate that is greater than either contributor alone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/>
              <a:t>Combining chemistry and bombardment allows the profile to be “tuned” between isotropic and anisotropic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/>
              <a:t>The etch profile can also be enhanced with side wall passivation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Example Sidewall Chemistries</a:t>
            </a:r>
          </a:p>
        </p:txBody>
      </p:sp>
      <p:graphicFrame>
        <p:nvGraphicFramePr>
          <p:cNvPr id="30751" name="Group 31"/>
          <p:cNvGraphicFramePr>
            <a:graphicFrameLocks noGrp="1"/>
          </p:cNvGraphicFramePr>
          <p:nvPr/>
        </p:nvGraphicFramePr>
        <p:xfrm>
          <a:off x="228600" y="1371600"/>
          <a:ext cx="8686800" cy="4576764"/>
        </p:xfrm>
        <a:graphic>
          <a:graphicData uri="http://schemas.openxmlformats.org/drawingml/2006/table">
            <a:tbl>
              <a:tblPr/>
              <a:tblGrid>
                <a:gridCol w="1219200"/>
                <a:gridCol w="3276600"/>
                <a:gridCol w="2019300"/>
                <a:gridCol w="2171700"/>
              </a:tblGrid>
              <a:tr h="9145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Material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Chemistry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Volatile Etch Product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     Sidewall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     Material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Oxide Etch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SiO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CF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CHF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Ar 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 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SiF, SiOF, SiF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4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, SiH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4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        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Si, C, CH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, F 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42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Poly 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Etch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 + HBr + Cl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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         SiBr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x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         SiCl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Si,Br,C,Cl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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1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 Etch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 + BCl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Cl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N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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AlCl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Al,B,C,N,Cl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43" name="Group 159"/>
          <p:cNvGraphicFramePr>
            <a:graphicFrameLocks noGrp="1"/>
          </p:cNvGraphicFramePr>
          <p:nvPr/>
        </p:nvGraphicFramePr>
        <p:xfrm>
          <a:off x="0" y="669925"/>
          <a:ext cx="9199563" cy="6188074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2590800"/>
                <a:gridCol w="1427163"/>
                <a:gridCol w="1828800"/>
              </a:tblGrid>
              <a:tr h="701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Formula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Common Name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Chemical Name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Formula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Chemical Name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CF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Freon 14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Tetrafluoro-methane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SiCl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Silicon Tetrachloride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Freon 116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Perfluoro-ethane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BCl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Boron-trichloride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Freon 218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Perfluoro-propane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Chlorine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CHF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Freon 23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Trifluoro-methane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HCl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Hydrogen Chloride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CF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Freon 13B1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Bromo-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trifluoro-methane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HBr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Hydrogen Bromide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SF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Sulfur Hexafluoride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Helium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NF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Nitrogen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Trifluoride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Nitrogen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SiF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Silicon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Tetrafluoride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Oxygen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808" name="TextBox 63"/>
          <p:cNvSpPr txBox="1">
            <a:spLocks noChangeArrowheads="1"/>
          </p:cNvSpPr>
          <p:nvPr/>
        </p:nvSpPr>
        <p:spPr bwMode="auto">
          <a:xfrm>
            <a:off x="228600" y="0"/>
            <a:ext cx="853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/>
              <a:t>Some etching Gases</a:t>
            </a:r>
          </a:p>
        </p:txBody>
      </p:sp>
    </p:spTree>
    <p:extLst>
      <p:ext uri="{BB962C8B-B14F-4D97-AF65-F5344CB8AC3E}">
        <p14:creationId xmlns:p14="http://schemas.microsoft.com/office/powerpoint/2010/main" val="3466762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nmtppt</Template>
  <TotalTime>3460</TotalTime>
  <Words>2421</Words>
  <Application>Microsoft Macintosh PowerPoint</Application>
  <PresentationFormat>On-screen Show (4:3)</PresentationFormat>
  <Paragraphs>559</Paragraphs>
  <Slides>51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3" baseType="lpstr">
      <vt:lpstr>Presentation1</vt:lpstr>
      <vt:lpstr>Bitmap Image</vt:lpstr>
      <vt:lpstr>PowerPoint Presentation</vt:lpstr>
      <vt:lpstr>Outline</vt:lpstr>
      <vt:lpstr>Sidewall Passivation</vt:lpstr>
      <vt:lpstr>Etch Profile with Sidewall Passivation</vt:lpstr>
      <vt:lpstr>Sidewall Passivation</vt:lpstr>
      <vt:lpstr>PowerPoint Presentation</vt:lpstr>
      <vt:lpstr>PowerPoint Presentation</vt:lpstr>
      <vt:lpstr>Example Sidewall Chemistries</vt:lpstr>
      <vt:lpstr>PowerPoint Presentation</vt:lpstr>
      <vt:lpstr>PowerPoint Presentation</vt:lpstr>
      <vt:lpstr>PowerPoint Presentation</vt:lpstr>
      <vt:lpstr>The “Egg” Chart</vt:lpstr>
      <vt:lpstr>The “Egg” Chart</vt:lpstr>
      <vt:lpstr>Oxide Egg Chart Considerations</vt:lpstr>
      <vt:lpstr>PowerPoint Presentation</vt:lpstr>
      <vt:lpstr>PowerPoint Presentation</vt:lpstr>
      <vt:lpstr>The Ideal Profile</vt:lpstr>
      <vt:lpstr>The Ideal Profile</vt:lpstr>
      <vt:lpstr>Sidewall Profile Two</vt:lpstr>
      <vt:lpstr>PowerPoint Presentation</vt:lpstr>
      <vt:lpstr>Sidewall Profile Two</vt:lpstr>
      <vt:lpstr>Sidewall Profile Three</vt:lpstr>
      <vt:lpstr>PowerPoint Presentation</vt:lpstr>
      <vt:lpstr>Sidewall Profile Three</vt:lpstr>
      <vt:lpstr>Sidewall Profile Four</vt:lpstr>
      <vt:lpstr>PowerPoint Presentation</vt:lpstr>
      <vt:lpstr>Sidewall Profile Four</vt:lpstr>
      <vt:lpstr>Sidewall Profile Five</vt:lpstr>
      <vt:lpstr>PowerPoint Presentation</vt:lpstr>
      <vt:lpstr>Sidewall Profile Five</vt:lpstr>
      <vt:lpstr>Sidewall Profile Six</vt:lpstr>
      <vt:lpstr>PowerPoint Presentation</vt:lpstr>
      <vt:lpstr>Sidewall Profile Six</vt:lpstr>
      <vt:lpstr>Sidewall Profile Seven</vt:lpstr>
      <vt:lpstr>PowerPoint Presentation</vt:lpstr>
      <vt:lpstr>Sidewall Profile Seven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Endpoint Detection</vt:lpstr>
      <vt:lpstr>Optical Emission</vt:lpstr>
      <vt:lpstr>RIE With Optical  Endpoint Detector</vt:lpstr>
      <vt:lpstr>PowerPoint Presentation</vt:lpstr>
      <vt:lpstr>Example Graph of Optical Endpoint Detection</vt:lpstr>
      <vt:lpstr>Mass Spectroscopy</vt:lpstr>
      <vt:lpstr>Mass Spectrometer Schematic</vt:lpstr>
      <vt:lpstr>Example Mass Spectra: Benzyl Alcohol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Nanofabrication Manufacturing Technology</dc:title>
  <dc:creator>jgm145</dc:creator>
  <cp:lastModifiedBy>Production</cp:lastModifiedBy>
  <cp:revision>191</cp:revision>
  <dcterms:created xsi:type="dcterms:W3CDTF">2002-02-14T21:59:46Z</dcterms:created>
  <dcterms:modified xsi:type="dcterms:W3CDTF">2018-03-16T16:01:11Z</dcterms:modified>
</cp:coreProperties>
</file>