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10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9CC66-A658-4545-BC8D-7E439F0F0A20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E4D62-B681-4446-803B-21DFEE39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4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4D62-B681-4446-803B-21DFEE39D1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8893" y="248983"/>
            <a:ext cx="602621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638" y="248983"/>
            <a:ext cx="680472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4299" y="1079563"/>
            <a:ext cx="8335401" cy="473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</a:t>
            </a:r>
            <a:r>
              <a:rPr lang="en-US" altLang="en-US" sz="800" dirty="0" smtClean="0"/>
              <a:t>2017 </a:t>
            </a:r>
            <a:r>
              <a:rPr lang="en-US" altLang="en-US" sz="800" dirty="0" smtClean="0"/>
              <a:t>The Pennsylvania State University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Statistical</a:t>
            </a:r>
            <a:r>
              <a:rPr lang="en-US" altLang="en-US" sz="800" baseline="0" dirty="0" smtClean="0"/>
              <a:t> Process Control</a:t>
            </a:r>
            <a:r>
              <a:rPr lang="en-US" altLang="en-US" sz="800" dirty="0" smtClean="0"/>
              <a:t>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.asu.edu/~masmlab/montgomer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473361"/>
            <a:ext cx="8382000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-5" dirty="0" smtClean="0">
                <a:latin typeface="Arial"/>
                <a:cs typeface="Arial"/>
              </a:rPr>
              <a:t>Understanding Variation and Statistical Process Control: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-5" dirty="0" smtClean="0">
                <a:latin typeface="Arial"/>
                <a:cs typeface="Arial"/>
              </a:rPr>
              <a:t>Process Variation and Statistical Process Control (SPC)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686800" cy="204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3271" y="354584"/>
            <a:ext cx="6301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Histogram Converted to a Control</a:t>
            </a:r>
            <a:r>
              <a:rPr spc="114" dirty="0"/>
              <a:t> </a:t>
            </a:r>
            <a:r>
              <a:rPr spc="-5" dirty="0"/>
              <a:t>Chart</a:t>
            </a:r>
          </a:p>
        </p:txBody>
      </p:sp>
      <p:sp>
        <p:nvSpPr>
          <p:cNvPr id="3" name="object 3"/>
          <p:cNvSpPr/>
          <p:nvPr/>
        </p:nvSpPr>
        <p:spPr>
          <a:xfrm>
            <a:off x="676660" y="1005844"/>
            <a:ext cx="7727315" cy="5145405"/>
          </a:xfrm>
          <a:custGeom>
            <a:avLst/>
            <a:gdLst/>
            <a:ahLst/>
            <a:cxnLst/>
            <a:rect l="l" t="t" r="r" b="b"/>
            <a:pathLst>
              <a:path w="7727315" h="5145405">
                <a:moveTo>
                  <a:pt x="0" y="0"/>
                </a:moveTo>
                <a:lnTo>
                  <a:pt x="7726695" y="0"/>
                </a:lnTo>
                <a:lnTo>
                  <a:pt x="7726695" y="5145030"/>
                </a:lnTo>
                <a:lnTo>
                  <a:pt x="0" y="514503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660" y="1005844"/>
            <a:ext cx="7727315" cy="5145405"/>
          </a:xfrm>
          <a:custGeom>
            <a:avLst/>
            <a:gdLst/>
            <a:ahLst/>
            <a:cxnLst/>
            <a:rect l="l" t="t" r="r" b="b"/>
            <a:pathLst>
              <a:path w="7727315" h="5145405">
                <a:moveTo>
                  <a:pt x="0" y="0"/>
                </a:moveTo>
                <a:lnTo>
                  <a:pt x="7726694" y="0"/>
                </a:lnTo>
                <a:lnTo>
                  <a:pt x="7726694" y="5145030"/>
                </a:lnTo>
                <a:lnTo>
                  <a:pt x="0" y="5145030"/>
                </a:lnTo>
                <a:lnTo>
                  <a:pt x="0" y="0"/>
                </a:lnTo>
                <a:close/>
              </a:path>
            </a:pathLst>
          </a:custGeom>
          <a:ln w="10742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1150" y="1671787"/>
            <a:ext cx="5857240" cy="3803015"/>
          </a:xfrm>
          <a:custGeom>
            <a:avLst/>
            <a:gdLst/>
            <a:ahLst/>
            <a:cxnLst/>
            <a:rect l="l" t="t" r="r" b="b"/>
            <a:pathLst>
              <a:path w="5857240" h="3803015">
                <a:moveTo>
                  <a:pt x="0" y="0"/>
                </a:moveTo>
                <a:lnTo>
                  <a:pt x="5856812" y="0"/>
                </a:lnTo>
                <a:lnTo>
                  <a:pt x="5856812" y="3802392"/>
                </a:lnTo>
                <a:lnTo>
                  <a:pt x="0" y="38023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8255" y="5474175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64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4961" y="5474175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64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2414" y="5474175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64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9119" y="5474175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64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5825" y="5474175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64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83277" y="5474175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64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9983" y="5474175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64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6689" y="5474175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64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4142" y="5474175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64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0848" y="5474175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964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1144" y="1671794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812" y="0"/>
                </a:lnTo>
              </a:path>
            </a:pathLst>
          </a:custGeom>
          <a:ln w="1074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1144" y="5474175"/>
            <a:ext cx="5857240" cy="0"/>
          </a:xfrm>
          <a:custGeom>
            <a:avLst/>
            <a:gdLst/>
            <a:ahLst/>
            <a:cxnLst/>
            <a:rect l="l" t="t" r="r" b="b"/>
            <a:pathLst>
              <a:path w="5857240">
                <a:moveTo>
                  <a:pt x="0" y="0"/>
                </a:moveTo>
                <a:lnTo>
                  <a:pt x="5856812" y="0"/>
                </a:lnTo>
              </a:path>
            </a:pathLst>
          </a:custGeom>
          <a:ln w="1074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79584" y="5493698"/>
            <a:ext cx="19494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5" dirty="0">
                <a:latin typeface="Segoe UI"/>
                <a:cs typeface="Segoe UI"/>
              </a:rPr>
              <a:t>4</a:t>
            </a:r>
            <a:r>
              <a:rPr sz="1150" b="1" spc="-5" dirty="0">
                <a:latin typeface="Segoe UI"/>
                <a:cs typeface="Segoe UI"/>
              </a:rPr>
              <a:t>6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6290" y="5493698"/>
            <a:ext cx="19494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5" dirty="0">
                <a:latin typeface="Segoe UI"/>
                <a:cs typeface="Segoe UI"/>
              </a:rPr>
              <a:t>4</a:t>
            </a:r>
            <a:r>
              <a:rPr sz="1150" b="1" spc="-5" dirty="0">
                <a:latin typeface="Segoe UI"/>
                <a:cs typeface="Segoe UI"/>
              </a:rPr>
              <a:t>1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3742" y="5493699"/>
            <a:ext cx="19494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5" dirty="0">
                <a:latin typeface="Segoe UI"/>
                <a:cs typeface="Segoe UI"/>
              </a:rPr>
              <a:t>3</a:t>
            </a:r>
            <a:r>
              <a:rPr sz="1150" b="1" spc="-5" dirty="0">
                <a:latin typeface="Segoe UI"/>
                <a:cs typeface="Segoe UI"/>
              </a:rPr>
              <a:t>6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20449" y="5493698"/>
            <a:ext cx="19494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5" dirty="0">
                <a:latin typeface="Segoe UI"/>
                <a:cs typeface="Segoe UI"/>
              </a:rPr>
              <a:t>3</a:t>
            </a:r>
            <a:r>
              <a:rPr sz="1150" b="1" spc="-5" dirty="0">
                <a:latin typeface="Segoe UI"/>
                <a:cs typeface="Segoe UI"/>
              </a:rPr>
              <a:t>1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61312" y="5493698"/>
            <a:ext cx="19494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5" dirty="0">
                <a:latin typeface="Segoe UI"/>
                <a:cs typeface="Segoe UI"/>
              </a:rPr>
              <a:t>1</a:t>
            </a:r>
            <a:r>
              <a:rPr sz="1150" b="1" spc="-5" dirty="0">
                <a:latin typeface="Segoe UI"/>
                <a:cs typeface="Segoe UI"/>
              </a:rPr>
              <a:t>6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38019" y="5493698"/>
            <a:ext cx="19494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5" dirty="0">
                <a:latin typeface="Segoe UI"/>
                <a:cs typeface="Segoe UI"/>
              </a:rPr>
              <a:t>1</a:t>
            </a:r>
            <a:r>
              <a:rPr sz="1150" b="1" spc="-5" dirty="0">
                <a:latin typeface="Segoe UI"/>
                <a:cs typeface="Segoe UI"/>
              </a:rPr>
              <a:t>1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68458" y="5493698"/>
            <a:ext cx="10922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5" dirty="0">
                <a:latin typeface="Segoe UI"/>
                <a:cs typeface="Segoe UI"/>
              </a:rPr>
              <a:t>6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45164" y="5493698"/>
            <a:ext cx="10922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5" dirty="0">
                <a:latin typeface="Segoe UI"/>
                <a:cs typeface="Segoe UI"/>
              </a:rPr>
              <a:t>1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18159" y="177920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85" y="0"/>
                </a:moveTo>
                <a:lnTo>
                  <a:pt x="0" y="0"/>
                </a:lnTo>
              </a:path>
            </a:pathLst>
          </a:custGeom>
          <a:ln w="1074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18159" y="2380712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85" y="0"/>
                </a:moveTo>
                <a:lnTo>
                  <a:pt x="0" y="0"/>
                </a:lnTo>
              </a:path>
            </a:pathLst>
          </a:custGeom>
          <a:ln w="1074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8159" y="2982219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85" y="0"/>
                </a:moveTo>
                <a:lnTo>
                  <a:pt x="0" y="0"/>
                </a:lnTo>
              </a:path>
            </a:pathLst>
          </a:custGeom>
          <a:ln w="1074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8159" y="3594467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85" y="0"/>
                </a:moveTo>
                <a:lnTo>
                  <a:pt x="0" y="0"/>
                </a:lnTo>
              </a:path>
            </a:pathLst>
          </a:custGeom>
          <a:ln w="1074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8159" y="4195974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85" y="0"/>
                </a:moveTo>
                <a:lnTo>
                  <a:pt x="0" y="0"/>
                </a:lnTo>
              </a:path>
            </a:pathLst>
          </a:custGeom>
          <a:ln w="1074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18159" y="4797480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85" y="0"/>
                </a:moveTo>
                <a:lnTo>
                  <a:pt x="0" y="0"/>
                </a:lnTo>
              </a:path>
            </a:pathLst>
          </a:custGeom>
          <a:ln w="1074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8159" y="5409728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85" y="0"/>
                </a:moveTo>
                <a:lnTo>
                  <a:pt x="0" y="0"/>
                </a:lnTo>
              </a:path>
            </a:pathLst>
          </a:custGeom>
          <a:ln w="1074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17958" y="1671794"/>
            <a:ext cx="0" cy="3803015"/>
          </a:xfrm>
          <a:custGeom>
            <a:avLst/>
            <a:gdLst/>
            <a:ahLst/>
            <a:cxnLst/>
            <a:rect l="l" t="t" r="r" b="b"/>
            <a:pathLst>
              <a:path h="3803015">
                <a:moveTo>
                  <a:pt x="0" y="3802381"/>
                </a:moveTo>
                <a:lnTo>
                  <a:pt x="0" y="0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61144" y="1671794"/>
            <a:ext cx="0" cy="3803015"/>
          </a:xfrm>
          <a:custGeom>
            <a:avLst/>
            <a:gdLst/>
            <a:ahLst/>
            <a:cxnLst/>
            <a:rect l="l" t="t" r="r" b="b"/>
            <a:pathLst>
              <a:path h="3803015">
                <a:moveTo>
                  <a:pt x="0" y="3802381"/>
                </a:moveTo>
                <a:lnTo>
                  <a:pt x="0" y="0"/>
                </a:lnTo>
              </a:path>
            </a:pathLst>
          </a:custGeom>
          <a:ln w="1074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69038" y="1648352"/>
            <a:ext cx="60223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31165" algn="l"/>
                <a:tab pos="6009005" algn="l"/>
              </a:tabLst>
            </a:pPr>
            <a:r>
              <a:rPr sz="1150" b="1" spc="-20" dirty="0">
                <a:latin typeface="Segoe UI"/>
                <a:cs typeface="Segoe UI"/>
              </a:rPr>
              <a:t>3.2	</a:t>
            </a:r>
            <a:r>
              <a:rPr sz="1150" b="1" u="sng" spc="-15" dirty="0">
                <a:uFill>
                  <a:solidFill>
                    <a:srgbClr val="931313"/>
                  </a:solidFill>
                </a:uFill>
                <a:latin typeface="Segoe UI"/>
                <a:cs typeface="Segoe UI"/>
              </a:rPr>
              <a:t> </a:t>
            </a:r>
            <a:r>
              <a:rPr sz="1150" b="1" u="sng" spc="-20" dirty="0">
                <a:uFill>
                  <a:solidFill>
                    <a:srgbClr val="931313"/>
                  </a:solidFill>
                </a:uFill>
                <a:latin typeface="Segoe UI"/>
                <a:cs typeface="Segoe UI"/>
              </a:rPr>
              <a:t>	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69038" y="2260600"/>
            <a:ext cx="227329" cy="8077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5" dirty="0">
                <a:latin typeface="Segoe UI"/>
                <a:cs typeface="Segoe UI"/>
              </a:rPr>
              <a:t>3</a:t>
            </a:r>
            <a:r>
              <a:rPr sz="1150" b="1" spc="-65" dirty="0">
                <a:latin typeface="Segoe UI"/>
                <a:cs typeface="Segoe UI"/>
              </a:rPr>
              <a:t>.</a:t>
            </a:r>
            <a:r>
              <a:rPr sz="1150" b="1" spc="-5" dirty="0">
                <a:latin typeface="Segoe UI"/>
                <a:cs typeface="Segoe UI"/>
              </a:rPr>
              <a:t>0</a:t>
            </a:r>
            <a:endParaRPr sz="115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spc="5" dirty="0">
                <a:latin typeface="Segoe UI"/>
                <a:cs typeface="Segoe UI"/>
              </a:rPr>
              <a:t>2</a:t>
            </a:r>
            <a:r>
              <a:rPr sz="1150" b="1" spc="-65" dirty="0">
                <a:latin typeface="Segoe UI"/>
                <a:cs typeface="Segoe UI"/>
              </a:rPr>
              <a:t>.</a:t>
            </a:r>
            <a:r>
              <a:rPr sz="1150" b="1" spc="-5" dirty="0">
                <a:latin typeface="Segoe UI"/>
                <a:cs typeface="Segoe UI"/>
              </a:rPr>
              <a:t>8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69038" y="3463613"/>
            <a:ext cx="22732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5" dirty="0">
                <a:latin typeface="Segoe UI"/>
                <a:cs typeface="Segoe UI"/>
              </a:rPr>
              <a:t>2</a:t>
            </a:r>
            <a:r>
              <a:rPr sz="1150" b="1" spc="-65" dirty="0">
                <a:latin typeface="Segoe UI"/>
                <a:cs typeface="Segoe UI"/>
              </a:rPr>
              <a:t>.</a:t>
            </a:r>
            <a:r>
              <a:rPr sz="1150" b="1" spc="-5" dirty="0">
                <a:latin typeface="Segoe UI"/>
                <a:cs typeface="Segoe UI"/>
              </a:rPr>
              <a:t>6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9038" y="4075861"/>
            <a:ext cx="227329" cy="8077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5" dirty="0">
                <a:latin typeface="Segoe UI"/>
                <a:cs typeface="Segoe UI"/>
              </a:rPr>
              <a:t>2</a:t>
            </a:r>
            <a:r>
              <a:rPr sz="1150" b="1" spc="-65" dirty="0">
                <a:latin typeface="Segoe UI"/>
                <a:cs typeface="Segoe UI"/>
              </a:rPr>
              <a:t>.</a:t>
            </a:r>
            <a:r>
              <a:rPr sz="1150" b="1" spc="-5" dirty="0">
                <a:latin typeface="Segoe UI"/>
                <a:cs typeface="Segoe UI"/>
              </a:rPr>
              <a:t>4</a:t>
            </a:r>
            <a:endParaRPr sz="115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spc="5" dirty="0">
                <a:latin typeface="Segoe UI"/>
                <a:cs typeface="Segoe UI"/>
              </a:rPr>
              <a:t>2</a:t>
            </a:r>
            <a:r>
              <a:rPr sz="1150" b="1" spc="-65" dirty="0">
                <a:latin typeface="Segoe UI"/>
                <a:cs typeface="Segoe UI"/>
              </a:rPr>
              <a:t>.</a:t>
            </a:r>
            <a:r>
              <a:rPr sz="1150" b="1" spc="-5" dirty="0">
                <a:latin typeface="Segoe UI"/>
                <a:cs typeface="Segoe UI"/>
              </a:rPr>
              <a:t>2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9038" y="5289615"/>
            <a:ext cx="22732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5" dirty="0">
                <a:latin typeface="Segoe UI"/>
                <a:cs typeface="Segoe UI"/>
              </a:rPr>
              <a:t>2</a:t>
            </a:r>
            <a:r>
              <a:rPr sz="1150" b="1" spc="-65" dirty="0">
                <a:latin typeface="Segoe UI"/>
                <a:cs typeface="Segoe UI"/>
              </a:rPr>
              <a:t>.</a:t>
            </a:r>
            <a:r>
              <a:rPr sz="1150" b="1" spc="-5" dirty="0">
                <a:latin typeface="Segoe UI"/>
                <a:cs typeface="Segoe UI"/>
              </a:rPr>
              <a:t>0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00849" y="3476314"/>
            <a:ext cx="5577840" cy="0"/>
          </a:xfrm>
          <a:custGeom>
            <a:avLst/>
            <a:gdLst/>
            <a:ahLst/>
            <a:cxnLst/>
            <a:rect l="l" t="t" r="r" b="b"/>
            <a:pathLst>
              <a:path w="5577840">
                <a:moveTo>
                  <a:pt x="0" y="0"/>
                </a:moveTo>
                <a:lnTo>
                  <a:pt x="5577405" y="0"/>
                </a:lnTo>
              </a:path>
            </a:pathLst>
          </a:custGeom>
          <a:ln w="10741">
            <a:solidFill>
              <a:srgbClr val="0084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0849" y="5087492"/>
            <a:ext cx="5577840" cy="0"/>
          </a:xfrm>
          <a:custGeom>
            <a:avLst/>
            <a:gdLst/>
            <a:ahLst/>
            <a:cxnLst/>
            <a:rect l="l" t="t" r="r" b="b"/>
            <a:pathLst>
              <a:path w="5577840">
                <a:moveTo>
                  <a:pt x="0" y="0"/>
                </a:moveTo>
                <a:lnTo>
                  <a:pt x="5577405" y="0"/>
                </a:lnTo>
              </a:path>
            </a:pathLst>
          </a:custGeom>
          <a:ln w="10741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63229" y="2472011"/>
            <a:ext cx="5652637" cy="250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877142" y="5474238"/>
            <a:ext cx="1024255" cy="4686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  <a:tabLst>
                <a:tab pos="612140" algn="l"/>
              </a:tabLst>
            </a:pPr>
            <a:r>
              <a:rPr sz="1150" b="1" dirty="0">
                <a:latin typeface="Segoe UI"/>
                <a:cs typeface="Segoe UI"/>
              </a:rPr>
              <a:t>21	26</a:t>
            </a:r>
            <a:endParaRPr sz="115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1400" b="1" spc="-20" dirty="0">
                <a:latin typeface="Segoe UI"/>
                <a:cs typeface="Segoe UI"/>
              </a:rPr>
              <a:t>Observation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2194" y="3088783"/>
            <a:ext cx="268605" cy="969644"/>
          </a:xfrm>
          <a:prstGeom prst="rect">
            <a:avLst/>
          </a:prstGeom>
        </p:spPr>
        <p:txBody>
          <a:bodyPr vert="vert270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1" spc="-15" dirty="0">
                <a:latin typeface="Segoe UI"/>
                <a:cs typeface="Segoe UI"/>
              </a:rPr>
              <a:t>Glass</a:t>
            </a:r>
            <a:r>
              <a:rPr sz="1400" b="1" spc="-40" dirty="0">
                <a:latin typeface="Segoe UI"/>
                <a:cs typeface="Segoe UI"/>
              </a:rPr>
              <a:t> </a:t>
            </a:r>
            <a:r>
              <a:rPr sz="1400" b="1" spc="-35" dirty="0">
                <a:latin typeface="Segoe UI"/>
                <a:cs typeface="Segoe UI"/>
              </a:rPr>
              <a:t>Strain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48245" y="3205825"/>
            <a:ext cx="590550" cy="3562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0160">
              <a:lnSpc>
                <a:spcPts val="1180"/>
              </a:lnSpc>
              <a:spcBef>
                <a:spcPts val="340"/>
              </a:spcBef>
            </a:pPr>
            <a:r>
              <a:rPr sz="1150" spc="5" dirty="0">
                <a:latin typeface="Segoe UI"/>
                <a:cs typeface="Segoe UI"/>
              </a:rPr>
              <a:t>_  </a:t>
            </a:r>
            <a:r>
              <a:rPr sz="1150" spc="-5" dirty="0">
                <a:latin typeface="Segoe UI"/>
                <a:cs typeface="Segoe UI"/>
              </a:rPr>
              <a:t>X</a:t>
            </a:r>
            <a:r>
              <a:rPr sz="1150" spc="50" dirty="0">
                <a:latin typeface="Segoe UI"/>
                <a:cs typeface="Segoe UI"/>
              </a:rPr>
              <a:t>=2</a:t>
            </a:r>
            <a:r>
              <a:rPr sz="1150" dirty="0">
                <a:latin typeface="Segoe UI"/>
                <a:cs typeface="Segoe UI"/>
              </a:rPr>
              <a:t>.</a:t>
            </a:r>
            <a:r>
              <a:rPr sz="1150" spc="45" dirty="0">
                <a:latin typeface="Segoe UI"/>
                <a:cs typeface="Segoe UI"/>
              </a:rPr>
              <a:t>63</a:t>
            </a:r>
            <a:r>
              <a:rPr sz="1150" spc="10" dirty="0">
                <a:latin typeface="Segoe UI"/>
                <a:cs typeface="Segoe UI"/>
              </a:rPr>
              <a:t>8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48245" y="1734281"/>
            <a:ext cx="78359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30" dirty="0">
                <a:latin typeface="Segoe UI"/>
                <a:cs typeface="Segoe UI"/>
              </a:rPr>
              <a:t>UCL=3.171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48245" y="4967380"/>
            <a:ext cx="75120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30" dirty="0">
                <a:latin typeface="Segoe UI"/>
                <a:cs typeface="Segoe UI"/>
              </a:rPr>
              <a:t>LCL=2.105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12344" y="1164998"/>
            <a:ext cx="40665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40" dirty="0">
                <a:solidFill>
                  <a:srgbClr val="0A0873"/>
                </a:solidFill>
                <a:latin typeface="Segoe UI"/>
                <a:cs typeface="Segoe UI"/>
              </a:rPr>
              <a:t>Individuals Chart </a:t>
            </a:r>
            <a:r>
              <a:rPr sz="2200" b="1" spc="-45" dirty="0">
                <a:solidFill>
                  <a:srgbClr val="0A0873"/>
                </a:solidFill>
                <a:latin typeface="Segoe UI"/>
                <a:cs typeface="Segoe UI"/>
              </a:rPr>
              <a:t>of </a:t>
            </a:r>
            <a:r>
              <a:rPr sz="2200" b="1" spc="-30" dirty="0">
                <a:solidFill>
                  <a:srgbClr val="0A0873"/>
                </a:solidFill>
                <a:latin typeface="Segoe UI"/>
                <a:cs typeface="Segoe UI"/>
              </a:rPr>
              <a:t>Glass</a:t>
            </a:r>
            <a:r>
              <a:rPr sz="2200" b="1" spc="15" dirty="0">
                <a:solidFill>
                  <a:srgbClr val="0A0873"/>
                </a:solidFill>
                <a:latin typeface="Segoe UI"/>
                <a:cs typeface="Segoe UI"/>
              </a:rPr>
              <a:t> </a:t>
            </a:r>
            <a:r>
              <a:rPr sz="2200" b="1" spc="-50" dirty="0">
                <a:solidFill>
                  <a:srgbClr val="0A0873"/>
                </a:solidFill>
                <a:latin typeface="Segoe UI"/>
                <a:cs typeface="Segoe UI"/>
              </a:rPr>
              <a:t>Strain</a:t>
            </a:r>
            <a:endParaRPr sz="22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141412"/>
            <a:ext cx="8092440" cy="4827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8605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Control Chart </a:t>
            </a:r>
            <a:r>
              <a:rPr sz="1900" spc="-5" dirty="0">
                <a:latin typeface="Arial"/>
                <a:cs typeface="Arial"/>
              </a:rPr>
              <a:t>– a time series plot for process monitoring </a:t>
            </a:r>
            <a:r>
              <a:rPr sz="1900" spc="-10" dirty="0">
                <a:latin typeface="Arial"/>
                <a:cs typeface="Arial"/>
              </a:rPr>
              <a:t>which  allows </a:t>
            </a:r>
            <a:r>
              <a:rPr sz="1900" spc="-5" dirty="0">
                <a:latin typeface="Arial"/>
                <a:cs typeface="Arial"/>
              </a:rPr>
              <a:t>one to tell </a:t>
            </a:r>
            <a:r>
              <a:rPr sz="19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common cause variation</a:t>
            </a:r>
            <a:r>
              <a:rPr sz="1900" spc="-5" dirty="0">
                <a:latin typeface="Arial"/>
                <a:cs typeface="Arial"/>
              </a:rPr>
              <a:t> from </a:t>
            </a:r>
            <a:r>
              <a:rPr sz="19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special cause variation </a:t>
            </a:r>
            <a:r>
              <a:rPr sz="1900" spc="-5" dirty="0">
                <a:latin typeface="Arial"/>
                <a:cs typeface="Arial"/>
              </a:rPr>
              <a:t> by identifying the natural variation in the process </a:t>
            </a:r>
            <a:r>
              <a:rPr sz="1900" spc="-10" dirty="0">
                <a:latin typeface="Arial"/>
                <a:cs typeface="Arial"/>
              </a:rPr>
              <a:t>with </a:t>
            </a:r>
            <a:r>
              <a:rPr sz="1900" spc="-5" dirty="0">
                <a:latin typeface="Arial"/>
                <a:cs typeface="Arial"/>
              </a:rPr>
              <a:t>control</a:t>
            </a:r>
            <a:r>
              <a:rPr sz="1900" spc="27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limits.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354965" marR="28511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2770505" algn="l"/>
                <a:tab pos="3057525" algn="l"/>
              </a:tabLst>
            </a:pPr>
            <a:r>
              <a:rPr sz="2400" b="1" spc="-5" dirty="0">
                <a:latin typeface="Arial"/>
                <a:cs typeface="Arial"/>
              </a:rPr>
              <a:t>Control</a:t>
            </a:r>
            <a:r>
              <a:rPr sz="2400" b="1" spc="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Limits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–	a range of values that contain the natural  variation of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process.	One must collect process data and calculate  the standard deviation to determine the control</a:t>
            </a:r>
            <a:r>
              <a:rPr sz="1900" spc="16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limits.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1325880" marR="224154" lvl="1" indent="-3994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329055" algn="l"/>
                <a:tab pos="1329690" algn="l"/>
                <a:tab pos="6571615" algn="l"/>
              </a:tabLst>
            </a:pPr>
            <a:r>
              <a:rPr sz="1900" spc="-5" dirty="0">
                <a:latin typeface="Arial"/>
                <a:cs typeface="Arial"/>
              </a:rPr>
              <a:t>Data </a:t>
            </a:r>
            <a:r>
              <a:rPr sz="1900" spc="-10" dirty="0">
                <a:latin typeface="Arial"/>
                <a:cs typeface="Arial"/>
              </a:rPr>
              <a:t>within </a:t>
            </a:r>
            <a:r>
              <a:rPr sz="1900" spc="-5" dirty="0">
                <a:latin typeface="Arial"/>
                <a:cs typeface="Arial"/>
              </a:rPr>
              <a:t>the control limits is</a:t>
            </a:r>
            <a:r>
              <a:rPr sz="1900" spc="175" dirty="0"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normal</a:t>
            </a:r>
            <a:r>
              <a:rPr sz="19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variation.	One data  point outside the limits must have been caused by something  special.</a:t>
            </a:r>
            <a:endParaRPr sz="1900">
              <a:latin typeface="Arial"/>
              <a:cs typeface="Arial"/>
            </a:endParaRPr>
          </a:p>
          <a:p>
            <a:pPr marL="1313815" marR="5080" lvl="1" indent="-38735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1329055" algn="l"/>
                <a:tab pos="1329690" algn="l"/>
              </a:tabLst>
            </a:pPr>
            <a:r>
              <a:rPr sz="1900" spc="-5" dirty="0">
                <a:latin typeface="Arial"/>
                <a:cs typeface="Arial"/>
              </a:rPr>
              <a:t>Control charts also test each data point for the formation of  patterns </a:t>
            </a:r>
            <a:r>
              <a:rPr sz="1900" spc="-10" dirty="0">
                <a:latin typeface="Arial"/>
                <a:cs typeface="Arial"/>
              </a:rPr>
              <a:t>which would </a:t>
            </a:r>
            <a:r>
              <a:rPr sz="1900" spc="-5" dirty="0">
                <a:latin typeface="Arial"/>
                <a:cs typeface="Arial"/>
              </a:rPr>
              <a:t>not occur under normal random variation.  Any of these eight patterns indicate that something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special </a:t>
            </a:r>
            <a:r>
              <a:rPr sz="1900" spc="-5" dirty="0">
                <a:latin typeface="Arial"/>
                <a:cs typeface="Arial"/>
              </a:rPr>
              <a:t> occurred, beyond normal random</a:t>
            </a:r>
            <a:r>
              <a:rPr sz="1900" spc="1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variation.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304863"/>
            <a:ext cx="5723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Arial"/>
                <a:cs typeface="Arial"/>
              </a:rPr>
              <a:t>Characteristics of a Control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3786" y="326580"/>
            <a:ext cx="8054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Sources of Variation </a:t>
            </a:r>
            <a:r>
              <a:rPr sz="3200" dirty="0"/>
              <a:t>– </a:t>
            </a:r>
            <a:r>
              <a:rPr sz="3200" spc="-5" dirty="0"/>
              <a:t>Time to </a:t>
            </a:r>
            <a:r>
              <a:rPr sz="3200" dirty="0"/>
              <a:t>Drive </a:t>
            </a:r>
            <a:r>
              <a:rPr sz="3200" spc="-5" dirty="0"/>
              <a:t>to</a:t>
            </a:r>
            <a:r>
              <a:rPr sz="3200" spc="-100" dirty="0"/>
              <a:t> </a:t>
            </a:r>
            <a:r>
              <a:rPr sz="3200" spc="-5" dirty="0"/>
              <a:t>Work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29627" y="1192212"/>
            <a:ext cx="6583045" cy="2769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Stoplights in your favor </a:t>
            </a:r>
            <a:r>
              <a:rPr sz="2000" dirty="0">
                <a:latin typeface="Arial"/>
                <a:cs typeface="Arial"/>
              </a:rPr>
              <a:t>(or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not).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Slow driver in front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you.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Have to </a:t>
            </a:r>
            <a:r>
              <a:rPr sz="2000" dirty="0">
                <a:latin typeface="Arial"/>
                <a:cs typeface="Arial"/>
              </a:rPr>
              <a:t>drop </a:t>
            </a:r>
            <a:r>
              <a:rPr sz="2000" spc="-15" dirty="0">
                <a:latin typeface="Arial"/>
                <a:cs typeface="Arial"/>
              </a:rPr>
              <a:t>off </a:t>
            </a:r>
            <a:r>
              <a:rPr sz="2000" spc="-5" dirty="0">
                <a:latin typeface="Arial"/>
                <a:cs typeface="Arial"/>
              </a:rPr>
              <a:t>your </a:t>
            </a:r>
            <a:r>
              <a:rPr sz="2000" dirty="0">
                <a:latin typeface="Arial"/>
                <a:cs typeface="Arial"/>
              </a:rPr>
              <a:t>spouse at </a:t>
            </a:r>
            <a:r>
              <a:rPr sz="2000" spc="-5" dirty="0">
                <a:latin typeface="Arial"/>
                <a:cs typeface="Arial"/>
              </a:rPr>
              <a:t>their </a:t>
            </a:r>
            <a:r>
              <a:rPr sz="2000" dirty="0">
                <a:latin typeface="Arial"/>
                <a:cs typeface="Arial"/>
              </a:rPr>
              <a:t>work (or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not).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Forgot; wallet, keys, </a:t>
            </a:r>
            <a:r>
              <a:rPr sz="2000" spc="-10" dirty="0">
                <a:latin typeface="Arial"/>
                <a:cs typeface="Arial"/>
              </a:rPr>
              <a:t>coffee </a:t>
            </a:r>
            <a:r>
              <a:rPr sz="2000" dirty="0">
                <a:latin typeface="Arial"/>
                <a:cs typeface="Arial"/>
              </a:rPr>
              <a:t>mug, phone, </a:t>
            </a:r>
            <a:r>
              <a:rPr sz="2000" spc="-15" dirty="0">
                <a:latin typeface="Arial"/>
                <a:cs typeface="Arial"/>
              </a:rPr>
              <a:t>daughter,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Flat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tire.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Number of cars on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road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(congestion).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Construction </a:t>
            </a:r>
            <a:r>
              <a:rPr sz="2000" dirty="0">
                <a:latin typeface="Arial"/>
                <a:cs typeface="Arial"/>
              </a:rPr>
              <a:t>on </a:t>
            </a:r>
            <a:r>
              <a:rPr sz="2000" spc="-5" dirty="0">
                <a:latin typeface="Arial"/>
                <a:cs typeface="Arial"/>
              </a:rPr>
              <a:t>your typical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route.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30" dirty="0">
                <a:latin typeface="Arial"/>
                <a:cs typeface="Arial"/>
              </a:rPr>
              <a:t>You’re </a:t>
            </a:r>
            <a:r>
              <a:rPr sz="2000" spc="-5" dirty="0">
                <a:latin typeface="Arial"/>
                <a:cs typeface="Arial"/>
              </a:rPr>
              <a:t>in the </a:t>
            </a:r>
            <a:r>
              <a:rPr sz="2000" dirty="0">
                <a:latin typeface="Arial"/>
                <a:cs typeface="Arial"/>
              </a:rPr>
              <a:t>mood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some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speed.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Accident; other </a:t>
            </a:r>
            <a:r>
              <a:rPr sz="2000" spc="-10" dirty="0">
                <a:latin typeface="Arial"/>
                <a:cs typeface="Arial"/>
              </a:rPr>
              <a:t>guy’s </a:t>
            </a:r>
            <a:r>
              <a:rPr sz="2000" spc="-5" dirty="0">
                <a:latin typeface="Arial"/>
                <a:cs typeface="Arial"/>
              </a:rPr>
              <a:t>fault,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course.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9715" y="2820923"/>
            <a:ext cx="2682239" cy="1965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8035" y="4302252"/>
            <a:ext cx="2438399" cy="1652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8303" y="4335779"/>
            <a:ext cx="2438399" cy="1623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622" y="194818"/>
            <a:ext cx="79190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Sources of Variation </a:t>
            </a:r>
            <a:r>
              <a:rPr sz="3200" dirty="0"/>
              <a:t>– </a:t>
            </a:r>
            <a:r>
              <a:rPr sz="3200" spc="-5" dirty="0"/>
              <a:t>Common or</a:t>
            </a:r>
            <a:r>
              <a:rPr sz="3200" spc="-105" dirty="0"/>
              <a:t> </a:t>
            </a:r>
            <a:r>
              <a:rPr sz="3200" spc="-5" dirty="0"/>
              <a:t>Special?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28052" y="1617598"/>
            <a:ext cx="2968625" cy="3667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157480" indent="-45656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Non-normal </a:t>
            </a:r>
            <a:r>
              <a:rPr sz="1900" spc="-20" dirty="0">
                <a:latin typeface="Arial"/>
                <a:cs typeface="Arial"/>
              </a:rPr>
              <a:t>Variation,  </a:t>
            </a:r>
            <a:r>
              <a:rPr sz="1900" spc="-5" dirty="0">
                <a:latin typeface="Arial"/>
                <a:cs typeface="Arial"/>
              </a:rPr>
              <a:t>Does not follow a bell  curve</a:t>
            </a:r>
            <a:endParaRPr sz="1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Out-of-control</a:t>
            </a:r>
            <a:endParaRPr sz="1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Larger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changes</a:t>
            </a:r>
            <a:endParaRPr sz="1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Fast (spike)</a:t>
            </a:r>
            <a:endParaRPr sz="1900">
              <a:latin typeface="Arial"/>
              <a:cs typeface="Arial"/>
            </a:endParaRPr>
          </a:p>
          <a:p>
            <a:pPr marL="469900" marR="372745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Often, single </a:t>
            </a:r>
            <a:r>
              <a:rPr sz="1900" spc="-10" dirty="0">
                <a:latin typeface="Arial"/>
                <a:cs typeface="Arial"/>
              </a:rPr>
              <a:t>known  </a:t>
            </a:r>
            <a:r>
              <a:rPr sz="1900" spc="-5" dirty="0">
                <a:latin typeface="Arial"/>
                <a:cs typeface="Arial"/>
              </a:rPr>
              <a:t>source</a:t>
            </a:r>
            <a:endParaRPr sz="19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Does not occur most of  the</a:t>
            </a:r>
            <a:r>
              <a:rPr sz="1900" spc="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time</a:t>
            </a:r>
            <a:endParaRPr sz="1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Can not be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predicted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8052" y="5595239"/>
            <a:ext cx="289369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1900" spc="-5" dirty="0">
                <a:latin typeface="Arial"/>
                <a:cs typeface="Arial"/>
              </a:rPr>
              <a:t>8.	Most </a:t>
            </a:r>
            <a:r>
              <a:rPr sz="1900" spc="-30" dirty="0">
                <a:latin typeface="Arial"/>
                <a:cs typeface="Arial"/>
              </a:rPr>
              <a:t>likely, </a:t>
            </a:r>
            <a:r>
              <a:rPr sz="1900" spc="-5" dirty="0">
                <a:latin typeface="Arial"/>
                <a:cs typeface="Arial"/>
              </a:rPr>
              <a:t>you should  respond and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fix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5090" y="1617598"/>
            <a:ext cx="328422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2455545" algn="l"/>
              </a:tabLst>
            </a:pPr>
            <a:r>
              <a:rPr sz="1900" spc="-5" dirty="0">
                <a:latin typeface="Arial"/>
                <a:cs typeface="Arial"/>
              </a:rPr>
              <a:t>1.	</a:t>
            </a:r>
            <a:r>
              <a:rPr sz="1900" spc="-10" dirty="0">
                <a:latin typeface="Arial"/>
                <a:cs typeface="Arial"/>
              </a:rPr>
              <a:t>N</a:t>
            </a:r>
            <a:r>
              <a:rPr sz="1900" spc="-5" dirty="0">
                <a:latin typeface="Arial"/>
                <a:cs typeface="Arial"/>
              </a:rPr>
              <a:t>ormal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155" dirty="0">
                <a:latin typeface="Arial"/>
                <a:cs typeface="Arial"/>
              </a:rPr>
              <a:t>V</a:t>
            </a:r>
            <a:r>
              <a:rPr sz="1900" spc="-5" dirty="0">
                <a:latin typeface="Arial"/>
                <a:cs typeface="Arial"/>
              </a:rPr>
              <a:t>ar</a:t>
            </a:r>
            <a:r>
              <a:rPr sz="1900" spc="-10" dirty="0">
                <a:latin typeface="Arial"/>
                <a:cs typeface="Arial"/>
              </a:rPr>
              <a:t>i</a:t>
            </a:r>
            <a:r>
              <a:rPr sz="1900" spc="-5" dirty="0">
                <a:latin typeface="Arial"/>
                <a:cs typeface="Arial"/>
              </a:rPr>
              <a:t>at</a:t>
            </a:r>
            <a:r>
              <a:rPr sz="1900" spc="-10" dirty="0">
                <a:latin typeface="Arial"/>
                <a:cs typeface="Arial"/>
              </a:rPr>
              <a:t>i</a:t>
            </a:r>
            <a:r>
              <a:rPr sz="1900" spc="-5" dirty="0">
                <a:latin typeface="Arial"/>
                <a:cs typeface="Arial"/>
              </a:rPr>
              <a:t>on,</a:t>
            </a:r>
            <a:r>
              <a:rPr sz="1900" dirty="0">
                <a:latin typeface="Arial"/>
                <a:cs typeface="Arial"/>
              </a:rPr>
              <a:t>	F</a:t>
            </a:r>
            <a:r>
              <a:rPr sz="1900" spc="-5" dirty="0">
                <a:latin typeface="Arial"/>
                <a:cs typeface="Arial"/>
              </a:rPr>
              <a:t>o</a:t>
            </a:r>
            <a:r>
              <a:rPr sz="1900" spc="-10" dirty="0">
                <a:latin typeface="Arial"/>
                <a:cs typeface="Arial"/>
              </a:rPr>
              <a:t>ll</a:t>
            </a:r>
            <a:r>
              <a:rPr sz="1900" spc="-5" dirty="0">
                <a:latin typeface="Arial"/>
                <a:cs typeface="Arial"/>
              </a:rPr>
              <a:t>o</a:t>
            </a:r>
            <a:r>
              <a:rPr sz="1900" spc="-20" dirty="0">
                <a:latin typeface="Arial"/>
                <a:cs typeface="Arial"/>
              </a:rPr>
              <a:t>w</a:t>
            </a:r>
            <a:r>
              <a:rPr sz="1900" spc="-5" dirty="0">
                <a:latin typeface="Arial"/>
                <a:cs typeface="Arial"/>
              </a:rPr>
              <a:t>s  a bell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curve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5090" y="2424709"/>
            <a:ext cx="3145790" cy="21437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In-control,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stable</a:t>
            </a:r>
            <a:endParaRPr sz="19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Smaller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changes</a:t>
            </a:r>
            <a:endParaRPr sz="19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Slow</a:t>
            </a:r>
            <a:r>
              <a:rPr sz="1900" spc="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(drift)</a:t>
            </a:r>
            <a:endParaRPr sz="19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1900" spc="-10" dirty="0">
                <a:latin typeface="Arial"/>
                <a:cs typeface="Arial"/>
              </a:rPr>
              <a:t>Unknown </a:t>
            </a:r>
            <a:r>
              <a:rPr sz="1900" spc="-5" dirty="0">
                <a:latin typeface="Arial"/>
                <a:cs typeface="Arial"/>
              </a:rPr>
              <a:t>source, sum of  many small</a:t>
            </a:r>
            <a:r>
              <a:rPr sz="1900" spc="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contributors</a:t>
            </a:r>
            <a:endParaRPr sz="19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Occurs all the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time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5090" y="4939919"/>
            <a:ext cx="2768600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9850" indent="-457200">
              <a:lnSpc>
                <a:spcPct val="100000"/>
              </a:lnSpc>
              <a:spcBef>
                <a:spcPts val="95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Can be quantified as  having a certain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size</a:t>
            </a:r>
            <a:endParaRPr sz="19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sz="1900" spc="-5" dirty="0">
                <a:latin typeface="Arial"/>
                <a:cs typeface="Arial"/>
              </a:rPr>
              <a:t>Responding </a:t>
            </a:r>
            <a:r>
              <a:rPr sz="1900" spc="-10" dirty="0">
                <a:latin typeface="Arial"/>
                <a:cs typeface="Arial"/>
              </a:rPr>
              <a:t>will </a:t>
            </a:r>
            <a:r>
              <a:rPr sz="1900" spc="-5" dirty="0">
                <a:latin typeface="Arial"/>
                <a:cs typeface="Arial"/>
              </a:rPr>
              <a:t>most  likely make it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worse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5652" y="1071562"/>
            <a:ext cx="76276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28465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Special</a:t>
            </a:r>
            <a:r>
              <a:rPr sz="22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</a:t>
            </a:r>
            <a:r>
              <a:rPr sz="22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Variation</a:t>
            </a:r>
            <a:r>
              <a:rPr sz="2200" b="1" spc="-20" dirty="0">
                <a:latin typeface="Arial"/>
                <a:cs typeface="Arial"/>
              </a:rPr>
              <a:t>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Common Cause</a:t>
            </a:r>
            <a:r>
              <a:rPr sz="2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1142" y="248983"/>
            <a:ext cx="5280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0" dirty="0">
                <a:latin typeface="Arial"/>
                <a:cs typeface="Arial"/>
              </a:rPr>
              <a:t>Identifying </a:t>
            </a:r>
            <a:r>
              <a:rPr sz="2800" spc="-55" dirty="0">
                <a:latin typeface="Arial"/>
                <a:cs typeface="Arial"/>
              </a:rPr>
              <a:t>Special Cause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Variation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565" y="1117600"/>
            <a:ext cx="85013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What </a:t>
            </a:r>
            <a:r>
              <a:rPr sz="2000" spc="-5" dirty="0">
                <a:latin typeface="Arial"/>
                <a:cs typeface="Arial"/>
              </a:rPr>
              <a:t>patterns in the data in the </a:t>
            </a:r>
            <a:r>
              <a:rPr sz="2000" dirty="0">
                <a:latin typeface="Arial"/>
                <a:cs typeface="Arial"/>
              </a:rPr>
              <a:t>copper </a:t>
            </a:r>
            <a:r>
              <a:rPr sz="2000" spc="-5" dirty="0">
                <a:latin typeface="Arial"/>
                <a:cs typeface="Arial"/>
              </a:rPr>
              <a:t>concentration </a:t>
            </a:r>
            <a:r>
              <a:rPr sz="2000" dirty="0">
                <a:latin typeface="Arial"/>
                <a:cs typeface="Arial"/>
              </a:rPr>
              <a:t>shown below seem </a:t>
            </a:r>
            <a:r>
              <a:rPr sz="2000" spc="-5" dirty="0">
                <a:latin typeface="Arial"/>
                <a:cs typeface="Arial"/>
              </a:rPr>
              <a:t>to  identify </a:t>
            </a:r>
            <a:r>
              <a:rPr sz="2000" dirty="0">
                <a:latin typeface="Arial"/>
                <a:cs typeface="Arial"/>
              </a:rPr>
              <a:t>special cause </a:t>
            </a:r>
            <a:r>
              <a:rPr sz="2000" spc="-5" dirty="0">
                <a:latin typeface="Arial"/>
                <a:cs typeface="Arial"/>
              </a:rPr>
              <a:t>variation in the </a:t>
            </a:r>
            <a:r>
              <a:rPr sz="2000" dirty="0">
                <a:latin typeface="Arial"/>
                <a:cs typeface="Arial"/>
              </a:rPr>
              <a:t>average copper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concentration?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3428" y="1914464"/>
            <a:ext cx="7180927" cy="3897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5832" y="2816351"/>
            <a:ext cx="216408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8083" y="2709672"/>
            <a:ext cx="216408" cy="239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2738" y="4630673"/>
            <a:ext cx="192405" cy="212090"/>
          </a:xfrm>
          <a:custGeom>
            <a:avLst/>
            <a:gdLst/>
            <a:ahLst/>
            <a:cxnLst/>
            <a:rect l="l" t="t" r="r" b="b"/>
            <a:pathLst>
              <a:path w="192404" h="212089">
                <a:moveTo>
                  <a:pt x="0" y="105918"/>
                </a:moveTo>
                <a:lnTo>
                  <a:pt x="7545" y="64690"/>
                </a:lnTo>
                <a:lnTo>
                  <a:pt x="28122" y="31022"/>
                </a:lnTo>
                <a:lnTo>
                  <a:pt x="58641" y="8323"/>
                </a:lnTo>
                <a:lnTo>
                  <a:pt x="96012" y="0"/>
                </a:lnTo>
                <a:lnTo>
                  <a:pt x="133382" y="8323"/>
                </a:lnTo>
                <a:lnTo>
                  <a:pt x="163901" y="31022"/>
                </a:lnTo>
                <a:lnTo>
                  <a:pt x="184478" y="64690"/>
                </a:lnTo>
                <a:lnTo>
                  <a:pt x="192024" y="105918"/>
                </a:lnTo>
                <a:lnTo>
                  <a:pt x="184478" y="147145"/>
                </a:lnTo>
                <a:lnTo>
                  <a:pt x="163901" y="180813"/>
                </a:lnTo>
                <a:lnTo>
                  <a:pt x="133382" y="203512"/>
                </a:lnTo>
                <a:lnTo>
                  <a:pt x="96012" y="211836"/>
                </a:lnTo>
                <a:lnTo>
                  <a:pt x="58641" y="203512"/>
                </a:lnTo>
                <a:lnTo>
                  <a:pt x="28122" y="180813"/>
                </a:lnTo>
                <a:lnTo>
                  <a:pt x="7545" y="147145"/>
                </a:lnTo>
                <a:lnTo>
                  <a:pt x="0" y="105918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2300" y="2014727"/>
            <a:ext cx="217931" cy="23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6983" y="4495800"/>
            <a:ext cx="216408" cy="239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8373" y="4813553"/>
            <a:ext cx="192405" cy="213360"/>
          </a:xfrm>
          <a:custGeom>
            <a:avLst/>
            <a:gdLst/>
            <a:ahLst/>
            <a:cxnLst/>
            <a:rect l="l" t="t" r="r" b="b"/>
            <a:pathLst>
              <a:path w="192404" h="213360">
                <a:moveTo>
                  <a:pt x="0" y="106680"/>
                </a:moveTo>
                <a:lnTo>
                  <a:pt x="7545" y="65156"/>
                </a:lnTo>
                <a:lnTo>
                  <a:pt x="28122" y="31246"/>
                </a:lnTo>
                <a:lnTo>
                  <a:pt x="58641" y="8383"/>
                </a:lnTo>
                <a:lnTo>
                  <a:pt x="96012" y="0"/>
                </a:lnTo>
                <a:lnTo>
                  <a:pt x="133382" y="8383"/>
                </a:lnTo>
                <a:lnTo>
                  <a:pt x="163901" y="31246"/>
                </a:lnTo>
                <a:lnTo>
                  <a:pt x="184478" y="65156"/>
                </a:lnTo>
                <a:lnTo>
                  <a:pt x="192024" y="106680"/>
                </a:lnTo>
                <a:lnTo>
                  <a:pt x="184478" y="148203"/>
                </a:lnTo>
                <a:lnTo>
                  <a:pt x="163901" y="182113"/>
                </a:lnTo>
                <a:lnTo>
                  <a:pt x="133382" y="204976"/>
                </a:lnTo>
                <a:lnTo>
                  <a:pt x="96012" y="213360"/>
                </a:lnTo>
                <a:lnTo>
                  <a:pt x="58641" y="204976"/>
                </a:lnTo>
                <a:lnTo>
                  <a:pt x="28122" y="182113"/>
                </a:lnTo>
                <a:lnTo>
                  <a:pt x="7545" y="148203"/>
                </a:lnTo>
                <a:lnTo>
                  <a:pt x="0" y="10668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15100" y="4503420"/>
            <a:ext cx="217931" cy="237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4385" y="4523994"/>
            <a:ext cx="190500" cy="212090"/>
          </a:xfrm>
          <a:custGeom>
            <a:avLst/>
            <a:gdLst/>
            <a:ahLst/>
            <a:cxnLst/>
            <a:rect l="l" t="t" r="r" b="b"/>
            <a:pathLst>
              <a:path w="190500" h="212089">
                <a:moveTo>
                  <a:pt x="0" y="105917"/>
                </a:moveTo>
                <a:lnTo>
                  <a:pt x="7485" y="64690"/>
                </a:lnTo>
                <a:lnTo>
                  <a:pt x="27898" y="31022"/>
                </a:lnTo>
                <a:lnTo>
                  <a:pt x="58175" y="8323"/>
                </a:lnTo>
                <a:lnTo>
                  <a:pt x="95250" y="0"/>
                </a:lnTo>
                <a:lnTo>
                  <a:pt x="132324" y="8323"/>
                </a:lnTo>
                <a:lnTo>
                  <a:pt x="162601" y="31022"/>
                </a:lnTo>
                <a:lnTo>
                  <a:pt x="183014" y="64690"/>
                </a:lnTo>
                <a:lnTo>
                  <a:pt x="190500" y="105917"/>
                </a:lnTo>
                <a:lnTo>
                  <a:pt x="183014" y="147145"/>
                </a:lnTo>
                <a:lnTo>
                  <a:pt x="162601" y="180813"/>
                </a:lnTo>
                <a:lnTo>
                  <a:pt x="132324" y="203512"/>
                </a:lnTo>
                <a:lnTo>
                  <a:pt x="95250" y="211835"/>
                </a:lnTo>
                <a:lnTo>
                  <a:pt x="58175" y="203512"/>
                </a:lnTo>
                <a:lnTo>
                  <a:pt x="27898" y="180813"/>
                </a:lnTo>
                <a:lnTo>
                  <a:pt x="7485" y="147145"/>
                </a:lnTo>
                <a:lnTo>
                  <a:pt x="0" y="105917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8235" y="4599432"/>
            <a:ext cx="216407" cy="239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7483" y="4988052"/>
            <a:ext cx="217932" cy="239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Additional </a:t>
            </a:r>
            <a:r>
              <a:rPr spc="-55" dirty="0"/>
              <a:t>Unusual </a:t>
            </a:r>
            <a:r>
              <a:rPr spc="-35" dirty="0"/>
              <a:t>or </a:t>
            </a:r>
            <a:r>
              <a:rPr spc="-60" dirty="0"/>
              <a:t>Non-random</a:t>
            </a:r>
            <a:r>
              <a:rPr spc="-265" dirty="0"/>
              <a:t> </a:t>
            </a:r>
            <a:r>
              <a:rPr spc="-65" dirty="0"/>
              <a:t>Patterns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202" y="1001648"/>
            <a:ext cx="85051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242050" algn="l"/>
                <a:tab pos="8232140" algn="l"/>
              </a:tabLst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1984, </a:t>
            </a:r>
            <a:r>
              <a:rPr sz="1800" spc="-15" dirty="0">
                <a:latin typeface="Arial"/>
                <a:cs typeface="Arial"/>
              </a:rPr>
              <a:t>Lloyd </a:t>
            </a:r>
            <a:r>
              <a:rPr sz="1800" spc="-10" dirty="0">
                <a:latin typeface="Arial"/>
                <a:cs typeface="Arial"/>
              </a:rPr>
              <a:t>Nelson published </a:t>
            </a:r>
            <a:r>
              <a:rPr sz="1800" spc="-5" dirty="0">
                <a:latin typeface="Arial"/>
                <a:cs typeface="Arial"/>
              </a:rPr>
              <a:t>8 </a:t>
            </a:r>
            <a:r>
              <a:rPr sz="1800" spc="-10" dirty="0">
                <a:latin typeface="Arial"/>
                <a:cs typeface="Arial"/>
              </a:rPr>
              <a:t>patterns </a:t>
            </a:r>
            <a:r>
              <a:rPr sz="1800" spc="-5" dirty="0">
                <a:latin typeface="Arial"/>
                <a:cs typeface="Arial"/>
              </a:rPr>
              <a:t>that </a:t>
            </a:r>
            <a:r>
              <a:rPr sz="1800" spc="-15" dirty="0">
                <a:latin typeface="Arial"/>
                <a:cs typeface="Arial"/>
              </a:rPr>
              <a:t>you won’t </a:t>
            </a:r>
            <a:r>
              <a:rPr sz="1800" spc="-10" dirty="0">
                <a:latin typeface="Arial"/>
                <a:cs typeface="Arial"/>
              </a:rPr>
              <a:t>seen </a:t>
            </a:r>
            <a:r>
              <a:rPr sz="1800" spc="-5" dirty="0">
                <a:latin typeface="Arial"/>
                <a:cs typeface="Arial"/>
              </a:rPr>
              <a:t>in the </a:t>
            </a:r>
            <a:r>
              <a:rPr sz="1800" spc="-10" dirty="0">
                <a:latin typeface="Arial"/>
                <a:cs typeface="Arial"/>
              </a:rPr>
              <a:t>data </a:t>
            </a:r>
            <a:r>
              <a:rPr sz="1800" spc="-5" dirty="0">
                <a:latin typeface="Arial"/>
                <a:cs typeface="Arial"/>
              </a:rPr>
              <a:t>if there is  </a:t>
            </a:r>
            <a:r>
              <a:rPr sz="1800" spc="-10" dirty="0">
                <a:latin typeface="Arial"/>
                <a:cs typeface="Arial"/>
              </a:rPr>
              <a:t>only normal random </a:t>
            </a:r>
            <a:r>
              <a:rPr sz="1800" spc="-5" dirty="0">
                <a:latin typeface="Arial"/>
                <a:cs typeface="Arial"/>
              </a:rPr>
              <a:t>variation at </a:t>
            </a:r>
            <a:r>
              <a:rPr sz="1800" spc="-40" dirty="0">
                <a:latin typeface="Arial"/>
                <a:cs typeface="Arial"/>
              </a:rPr>
              <a:t>play.  </a:t>
            </a:r>
            <a:r>
              <a:rPr sz="1800" spc="-5" dirty="0">
                <a:latin typeface="Arial"/>
                <a:cs typeface="Arial"/>
              </a:rPr>
              <a:t>These are </a:t>
            </a:r>
            <a:r>
              <a:rPr sz="1800" spc="-10" dirty="0">
                <a:latin typeface="Arial"/>
                <a:cs typeface="Arial"/>
              </a:rPr>
              <a:t>based on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original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Shewhart	</a:t>
            </a:r>
            <a:r>
              <a:rPr sz="1800" spc="-5" dirty="0">
                <a:latin typeface="Arial"/>
                <a:cs typeface="Arial"/>
              </a:rPr>
              <a:t>5  </a:t>
            </a:r>
            <a:r>
              <a:rPr sz="1800" spc="-10" dirty="0">
                <a:latin typeface="Arial"/>
                <a:cs typeface="Arial"/>
              </a:rPr>
              <a:t>patterns 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spc="-10" dirty="0">
                <a:latin typeface="Arial"/>
                <a:cs typeface="Arial"/>
              </a:rPr>
              <a:t>later became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Western </a:t>
            </a:r>
            <a:r>
              <a:rPr sz="1800" spc="-5" dirty="0">
                <a:latin typeface="Arial"/>
                <a:cs typeface="Arial"/>
              </a:rPr>
              <a:t>Electric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patterns.	Some more  commonly </a:t>
            </a:r>
            <a:r>
              <a:rPr sz="1800" spc="-10" dirty="0">
                <a:latin typeface="Arial"/>
                <a:cs typeface="Arial"/>
              </a:rPr>
              <a:t>used </a:t>
            </a:r>
            <a:r>
              <a:rPr sz="1800" spc="-5" dirty="0">
                <a:latin typeface="Arial"/>
                <a:cs typeface="Arial"/>
              </a:rPr>
              <a:t>tests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are;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663" y="2324100"/>
            <a:ext cx="7731251" cy="3438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4690" y="6137211"/>
            <a:ext cx="7391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Lloyd S. Nelson, </a:t>
            </a:r>
            <a:r>
              <a:rPr sz="1400" spc="-20" dirty="0">
                <a:latin typeface="Arial"/>
                <a:cs typeface="Arial"/>
              </a:rPr>
              <a:t>“Technical </a:t>
            </a:r>
            <a:r>
              <a:rPr sz="1400" spc="-5" dirty="0">
                <a:latin typeface="Arial"/>
                <a:cs typeface="Arial"/>
              </a:rPr>
              <a:t>Aid”, </a:t>
            </a:r>
            <a:r>
              <a:rPr sz="1400" i="1" spc="-5" dirty="0">
                <a:latin typeface="Arial"/>
                <a:cs typeface="Arial"/>
              </a:rPr>
              <a:t>Journal of Quality </a:t>
            </a:r>
            <a:r>
              <a:rPr sz="1400" i="1" spc="-25" dirty="0">
                <a:latin typeface="Arial"/>
                <a:cs typeface="Arial"/>
              </a:rPr>
              <a:t>Technology, </a:t>
            </a:r>
            <a:r>
              <a:rPr sz="1400" spc="-15" dirty="0">
                <a:latin typeface="Arial"/>
                <a:cs typeface="Arial"/>
              </a:rPr>
              <a:t>Vol.16, </a:t>
            </a:r>
            <a:r>
              <a:rPr sz="1400" spc="-5" dirty="0">
                <a:latin typeface="Arial"/>
                <a:cs typeface="Arial"/>
              </a:rPr>
              <a:t>No.4, 1984,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p238-239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Additional </a:t>
            </a:r>
            <a:r>
              <a:rPr spc="-55" dirty="0"/>
              <a:t>Unusual </a:t>
            </a:r>
            <a:r>
              <a:rPr spc="-35" dirty="0"/>
              <a:t>or </a:t>
            </a:r>
            <a:r>
              <a:rPr spc="-60" dirty="0"/>
              <a:t>Non-random</a:t>
            </a:r>
            <a:r>
              <a:rPr spc="-265" dirty="0"/>
              <a:t> </a:t>
            </a:r>
            <a:r>
              <a:rPr spc="-65" dirty="0"/>
              <a:t>Patterns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202" y="1001648"/>
            <a:ext cx="85051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38630" algn="l"/>
                <a:tab pos="6242050" algn="l"/>
                <a:tab pos="8232140" algn="l"/>
              </a:tabLst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1984, </a:t>
            </a:r>
            <a:r>
              <a:rPr sz="1800" spc="-15" dirty="0">
                <a:latin typeface="Arial"/>
                <a:cs typeface="Arial"/>
              </a:rPr>
              <a:t>Lloyd </a:t>
            </a:r>
            <a:r>
              <a:rPr sz="1800" spc="-10" dirty="0">
                <a:latin typeface="Arial"/>
                <a:cs typeface="Arial"/>
              </a:rPr>
              <a:t>Nelson published </a:t>
            </a:r>
            <a:r>
              <a:rPr sz="1800" spc="-5" dirty="0">
                <a:latin typeface="Arial"/>
                <a:cs typeface="Arial"/>
              </a:rPr>
              <a:t>8 </a:t>
            </a:r>
            <a:r>
              <a:rPr sz="1800" spc="-10" dirty="0">
                <a:latin typeface="Arial"/>
                <a:cs typeface="Arial"/>
              </a:rPr>
              <a:t>patterns </a:t>
            </a:r>
            <a:r>
              <a:rPr sz="1800" spc="-5" dirty="0">
                <a:latin typeface="Arial"/>
                <a:cs typeface="Arial"/>
              </a:rPr>
              <a:t>that </a:t>
            </a:r>
            <a:r>
              <a:rPr sz="1800" spc="-15" dirty="0">
                <a:latin typeface="Arial"/>
                <a:cs typeface="Arial"/>
              </a:rPr>
              <a:t>you won’t </a:t>
            </a:r>
            <a:r>
              <a:rPr sz="1800" spc="-10" dirty="0">
                <a:latin typeface="Arial"/>
                <a:cs typeface="Arial"/>
              </a:rPr>
              <a:t>seen </a:t>
            </a:r>
            <a:r>
              <a:rPr sz="1800" spc="-5" dirty="0">
                <a:latin typeface="Arial"/>
                <a:cs typeface="Arial"/>
              </a:rPr>
              <a:t>in the </a:t>
            </a:r>
            <a:r>
              <a:rPr sz="1800" spc="-10" dirty="0">
                <a:latin typeface="Arial"/>
                <a:cs typeface="Arial"/>
              </a:rPr>
              <a:t>data </a:t>
            </a:r>
            <a:r>
              <a:rPr sz="1800" spc="-5" dirty="0">
                <a:latin typeface="Arial"/>
                <a:cs typeface="Arial"/>
              </a:rPr>
              <a:t>if there is  </a:t>
            </a:r>
            <a:r>
              <a:rPr sz="1800" spc="-10" dirty="0">
                <a:latin typeface="Arial"/>
                <a:cs typeface="Arial"/>
              </a:rPr>
              <a:t>only normal random </a:t>
            </a:r>
            <a:r>
              <a:rPr sz="1800" spc="-5" dirty="0">
                <a:latin typeface="Arial"/>
                <a:cs typeface="Arial"/>
              </a:rPr>
              <a:t>variation at </a:t>
            </a:r>
            <a:r>
              <a:rPr sz="1800" spc="-40" dirty="0">
                <a:latin typeface="Arial"/>
                <a:cs typeface="Arial"/>
              </a:rPr>
              <a:t>play.  </a:t>
            </a:r>
            <a:r>
              <a:rPr sz="1800" spc="-5" dirty="0">
                <a:latin typeface="Arial"/>
                <a:cs typeface="Arial"/>
              </a:rPr>
              <a:t>These are </a:t>
            </a:r>
            <a:r>
              <a:rPr sz="1800" spc="-10" dirty="0">
                <a:latin typeface="Arial"/>
                <a:cs typeface="Arial"/>
              </a:rPr>
              <a:t>based on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original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Shewhart	</a:t>
            </a:r>
            <a:r>
              <a:rPr sz="1800" spc="-5" dirty="0">
                <a:latin typeface="Arial"/>
                <a:cs typeface="Arial"/>
              </a:rPr>
              <a:t>5  </a:t>
            </a:r>
            <a:r>
              <a:rPr sz="1800" spc="-10" dirty="0">
                <a:latin typeface="Arial"/>
                <a:cs typeface="Arial"/>
              </a:rPr>
              <a:t>patterns 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spc="-10" dirty="0">
                <a:latin typeface="Arial"/>
                <a:cs typeface="Arial"/>
              </a:rPr>
              <a:t>later became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Western </a:t>
            </a:r>
            <a:r>
              <a:rPr sz="1800" spc="-5" dirty="0">
                <a:latin typeface="Arial"/>
                <a:cs typeface="Arial"/>
              </a:rPr>
              <a:t>Electric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patterns.	Some more  commonly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used	</a:t>
            </a:r>
            <a:r>
              <a:rPr sz="1800" spc="-5" dirty="0">
                <a:latin typeface="Arial"/>
                <a:cs typeface="Arial"/>
              </a:rPr>
              <a:t>tests </a:t>
            </a:r>
            <a:r>
              <a:rPr sz="1800" spc="-10" dirty="0">
                <a:latin typeface="Arial"/>
                <a:cs typeface="Arial"/>
              </a:rPr>
              <a:t>are;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690" y="6137211"/>
            <a:ext cx="7391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Lloyd S. Nelson, </a:t>
            </a:r>
            <a:r>
              <a:rPr sz="1400" spc="-20" dirty="0">
                <a:latin typeface="Arial"/>
                <a:cs typeface="Arial"/>
              </a:rPr>
              <a:t>“Technical </a:t>
            </a:r>
            <a:r>
              <a:rPr sz="1400" spc="-5" dirty="0">
                <a:latin typeface="Arial"/>
                <a:cs typeface="Arial"/>
              </a:rPr>
              <a:t>Aid”, </a:t>
            </a:r>
            <a:r>
              <a:rPr sz="1400" i="1" spc="-5" dirty="0">
                <a:latin typeface="Arial"/>
                <a:cs typeface="Arial"/>
              </a:rPr>
              <a:t>Journal of Quality </a:t>
            </a:r>
            <a:r>
              <a:rPr sz="1400" i="1" spc="-25" dirty="0">
                <a:latin typeface="Arial"/>
                <a:cs typeface="Arial"/>
              </a:rPr>
              <a:t>Technology, </a:t>
            </a:r>
            <a:r>
              <a:rPr sz="1400" spc="-15" dirty="0">
                <a:latin typeface="Arial"/>
                <a:cs typeface="Arial"/>
              </a:rPr>
              <a:t>Vol.16, </a:t>
            </a:r>
            <a:r>
              <a:rPr sz="1400" spc="-5" dirty="0">
                <a:latin typeface="Arial"/>
                <a:cs typeface="Arial"/>
              </a:rPr>
              <a:t>No.4, 1984,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p238-239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863" y="2351532"/>
            <a:ext cx="7323206" cy="3304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252" y="6457043"/>
            <a:ext cx="15481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SnapDatInc copyright</a:t>
            </a:r>
            <a:r>
              <a:rPr sz="1000" spc="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359" y="235013"/>
            <a:ext cx="8083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Determining Patterns from Special Cause</a:t>
            </a:r>
            <a:r>
              <a:rPr spc="175" dirty="0"/>
              <a:t> </a:t>
            </a:r>
            <a:r>
              <a:rPr spc="-5" dirty="0"/>
              <a:t>Variation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321051" y="2133600"/>
            <a:ext cx="4806695" cy="380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8714" y="2683771"/>
            <a:ext cx="5593715" cy="3722370"/>
          </a:xfrm>
          <a:custGeom>
            <a:avLst/>
            <a:gdLst/>
            <a:ahLst/>
            <a:cxnLst/>
            <a:rect l="l" t="t" r="r" b="b"/>
            <a:pathLst>
              <a:path w="5593715" h="3722370">
                <a:moveTo>
                  <a:pt x="0" y="0"/>
                </a:moveTo>
                <a:lnTo>
                  <a:pt x="5593436" y="0"/>
                </a:lnTo>
                <a:lnTo>
                  <a:pt x="5593436" y="3722121"/>
                </a:lnTo>
                <a:lnTo>
                  <a:pt x="0" y="3722121"/>
                </a:lnTo>
                <a:lnTo>
                  <a:pt x="0" y="0"/>
                </a:lnTo>
                <a:close/>
              </a:path>
            </a:pathLst>
          </a:custGeom>
          <a:solidFill>
            <a:srgbClr val="F1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8716" y="2683763"/>
            <a:ext cx="5593715" cy="3722370"/>
          </a:xfrm>
          <a:custGeom>
            <a:avLst/>
            <a:gdLst/>
            <a:ahLst/>
            <a:cxnLst/>
            <a:rect l="l" t="t" r="r" b="b"/>
            <a:pathLst>
              <a:path w="5593715" h="3722370">
                <a:moveTo>
                  <a:pt x="0" y="0"/>
                </a:moveTo>
                <a:lnTo>
                  <a:pt x="5593436" y="0"/>
                </a:lnTo>
                <a:lnTo>
                  <a:pt x="5593436" y="3722121"/>
                </a:lnTo>
                <a:lnTo>
                  <a:pt x="0" y="3722121"/>
                </a:lnTo>
                <a:lnTo>
                  <a:pt x="0" y="0"/>
                </a:lnTo>
                <a:close/>
              </a:path>
            </a:pathLst>
          </a:custGeom>
          <a:ln w="9721">
            <a:solidFill>
              <a:srgbClr val="F1EC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8714" y="2683762"/>
            <a:ext cx="5593715" cy="3722370"/>
          </a:xfrm>
          <a:custGeom>
            <a:avLst/>
            <a:gdLst/>
            <a:ahLst/>
            <a:cxnLst/>
            <a:rect l="l" t="t" r="r" b="b"/>
            <a:pathLst>
              <a:path w="5593715" h="3722370">
                <a:moveTo>
                  <a:pt x="0" y="0"/>
                </a:moveTo>
                <a:lnTo>
                  <a:pt x="5593436" y="0"/>
                </a:lnTo>
                <a:lnTo>
                  <a:pt x="5593436" y="3722121"/>
                </a:lnTo>
                <a:lnTo>
                  <a:pt x="0" y="3722121"/>
                </a:lnTo>
                <a:lnTo>
                  <a:pt x="0" y="0"/>
                </a:lnTo>
                <a:close/>
              </a:path>
            </a:pathLst>
          </a:custGeom>
          <a:ln w="97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63466" y="3140523"/>
            <a:ext cx="1264920" cy="2750820"/>
          </a:xfrm>
          <a:custGeom>
            <a:avLst/>
            <a:gdLst/>
            <a:ahLst/>
            <a:cxnLst/>
            <a:rect l="l" t="t" r="r" b="b"/>
            <a:pathLst>
              <a:path w="1264920" h="2750820">
                <a:moveTo>
                  <a:pt x="0" y="0"/>
                </a:moveTo>
                <a:lnTo>
                  <a:pt x="1264602" y="0"/>
                </a:lnTo>
                <a:lnTo>
                  <a:pt x="1264602" y="2750288"/>
                </a:lnTo>
                <a:lnTo>
                  <a:pt x="0" y="27502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63468" y="3140525"/>
            <a:ext cx="1264920" cy="2750820"/>
          </a:xfrm>
          <a:custGeom>
            <a:avLst/>
            <a:gdLst/>
            <a:ahLst/>
            <a:cxnLst/>
            <a:rect l="l" t="t" r="r" b="b"/>
            <a:pathLst>
              <a:path w="1264920" h="2750820">
                <a:moveTo>
                  <a:pt x="0" y="0"/>
                </a:moveTo>
                <a:lnTo>
                  <a:pt x="1264602" y="0"/>
                </a:lnTo>
                <a:lnTo>
                  <a:pt x="1264602" y="2750288"/>
                </a:lnTo>
                <a:lnTo>
                  <a:pt x="0" y="2750288"/>
                </a:lnTo>
                <a:lnTo>
                  <a:pt x="0" y="0"/>
                </a:lnTo>
                <a:close/>
              </a:path>
            </a:pathLst>
          </a:custGeom>
          <a:ln w="97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9977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5150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0596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5769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1215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6389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31562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8071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63468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63468" y="3140525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28071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63468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3468" y="3296018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63468" y="3140525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3468" y="5890814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92734" y="5936424"/>
            <a:ext cx="1205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563880" algn="l"/>
                <a:tab pos="942975" algn="l"/>
              </a:tabLst>
            </a:pPr>
            <a:r>
              <a:rPr sz="900" spc="5" dirty="0">
                <a:latin typeface="Tahoma"/>
                <a:cs typeface="Tahoma"/>
              </a:rPr>
              <a:t>1  </a:t>
            </a:r>
            <a:r>
              <a:rPr sz="900" spc="8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2  </a:t>
            </a:r>
            <a:r>
              <a:rPr sz="900" spc="8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3	4  </a:t>
            </a:r>
            <a:r>
              <a:rPr sz="900" spc="8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5	6</a:t>
            </a:r>
            <a:r>
              <a:rPr sz="900" spc="28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7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14829" y="3334892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14829" y="3684752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4829" y="4034612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14829" y="4374753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14829" y="4724613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14829" y="50647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14829" y="54146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14829" y="5764475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8071" y="3296018"/>
            <a:ext cx="0" cy="2595245"/>
          </a:xfrm>
          <a:custGeom>
            <a:avLst/>
            <a:gdLst/>
            <a:ahLst/>
            <a:cxnLst/>
            <a:rect l="l" t="t" r="r" b="b"/>
            <a:pathLst>
              <a:path h="2595245">
                <a:moveTo>
                  <a:pt x="0" y="2594794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3468" y="3296018"/>
            <a:ext cx="0" cy="2595245"/>
          </a:xfrm>
          <a:custGeom>
            <a:avLst/>
            <a:gdLst/>
            <a:ahLst/>
            <a:cxnLst/>
            <a:rect l="l" t="t" r="r" b="b"/>
            <a:pathLst>
              <a:path h="2595245">
                <a:moveTo>
                  <a:pt x="0" y="2594794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52181" y="3254164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15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6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52182" y="3604023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15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52182" y="3944165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15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2182" y="4294026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15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52182" y="4634207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14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8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52182" y="4984068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14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6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52182" y="5333929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14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52182" y="5674110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14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224182" y="3140523"/>
            <a:ext cx="1264920" cy="2750820"/>
          </a:xfrm>
          <a:custGeom>
            <a:avLst/>
            <a:gdLst/>
            <a:ahLst/>
            <a:cxnLst/>
            <a:rect l="l" t="t" r="r" b="b"/>
            <a:pathLst>
              <a:path w="1264920" h="2750820">
                <a:moveTo>
                  <a:pt x="0" y="0"/>
                </a:moveTo>
                <a:lnTo>
                  <a:pt x="1264602" y="0"/>
                </a:lnTo>
                <a:lnTo>
                  <a:pt x="1264602" y="2750288"/>
                </a:lnTo>
                <a:lnTo>
                  <a:pt x="0" y="27502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24184" y="3140525"/>
            <a:ext cx="1264920" cy="2750820"/>
          </a:xfrm>
          <a:custGeom>
            <a:avLst/>
            <a:gdLst/>
            <a:ahLst/>
            <a:cxnLst/>
            <a:rect l="l" t="t" r="r" b="b"/>
            <a:pathLst>
              <a:path w="1264920" h="2750820">
                <a:moveTo>
                  <a:pt x="0" y="0"/>
                </a:moveTo>
                <a:lnTo>
                  <a:pt x="1264602" y="0"/>
                </a:lnTo>
                <a:lnTo>
                  <a:pt x="1264602" y="2750288"/>
                </a:lnTo>
                <a:lnTo>
                  <a:pt x="0" y="2750288"/>
                </a:lnTo>
                <a:lnTo>
                  <a:pt x="0" y="0"/>
                </a:lnTo>
                <a:close/>
              </a:path>
            </a:pathLst>
          </a:custGeom>
          <a:ln w="97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20693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35867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41312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56486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61932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77105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2278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88787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24184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24184" y="3140525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88787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24184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24184" y="3296018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24184" y="3140525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24184" y="5890814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75546" y="333489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75546" y="362644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75546" y="390827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75546" y="419010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75546" y="44816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75546" y="476348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75546" y="504531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75546" y="532715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75546" y="561870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88787" y="3296018"/>
            <a:ext cx="0" cy="2595245"/>
          </a:xfrm>
          <a:custGeom>
            <a:avLst/>
            <a:gdLst/>
            <a:ahLst/>
            <a:cxnLst/>
            <a:rect l="l" t="t" r="r" b="b"/>
            <a:pathLst>
              <a:path h="2595245">
                <a:moveTo>
                  <a:pt x="0" y="2594794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24184" y="3296018"/>
            <a:ext cx="0" cy="2595245"/>
          </a:xfrm>
          <a:custGeom>
            <a:avLst/>
            <a:gdLst/>
            <a:ahLst/>
            <a:cxnLst/>
            <a:rect l="l" t="t" r="r" b="b"/>
            <a:pathLst>
              <a:path h="2595245">
                <a:moveTo>
                  <a:pt x="0" y="2594794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912897" y="3254164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15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6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912897" y="3535996"/>
            <a:ext cx="251460" cy="457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15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spc="35" dirty="0">
                <a:latin typeface="Tahoma"/>
                <a:cs typeface="Tahoma"/>
              </a:rPr>
              <a:t>15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912897" y="4109417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15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912897" y="4391288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14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8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912897" y="4682839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14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6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12897" y="4964710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14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912897" y="5246582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14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912897" y="5528453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14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984899" y="3140523"/>
            <a:ext cx="1264920" cy="2750820"/>
          </a:xfrm>
          <a:custGeom>
            <a:avLst/>
            <a:gdLst/>
            <a:ahLst/>
            <a:cxnLst/>
            <a:rect l="l" t="t" r="r" b="b"/>
            <a:pathLst>
              <a:path w="1264920" h="2750820">
                <a:moveTo>
                  <a:pt x="0" y="0"/>
                </a:moveTo>
                <a:lnTo>
                  <a:pt x="1264612" y="0"/>
                </a:lnTo>
                <a:lnTo>
                  <a:pt x="1264612" y="2750288"/>
                </a:lnTo>
                <a:lnTo>
                  <a:pt x="0" y="27502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84901" y="3140525"/>
            <a:ext cx="1264920" cy="2750820"/>
          </a:xfrm>
          <a:custGeom>
            <a:avLst/>
            <a:gdLst/>
            <a:ahLst/>
            <a:cxnLst/>
            <a:rect l="l" t="t" r="r" b="b"/>
            <a:pathLst>
              <a:path w="1264920" h="2750820">
                <a:moveTo>
                  <a:pt x="0" y="0"/>
                </a:moveTo>
                <a:lnTo>
                  <a:pt x="1264602" y="0"/>
                </a:lnTo>
                <a:lnTo>
                  <a:pt x="1264602" y="2750288"/>
                </a:lnTo>
                <a:lnTo>
                  <a:pt x="0" y="2750288"/>
                </a:lnTo>
                <a:lnTo>
                  <a:pt x="0" y="0"/>
                </a:lnTo>
                <a:close/>
              </a:path>
            </a:pathLst>
          </a:custGeom>
          <a:ln w="97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81410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96583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02028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17203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22648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37821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52995" y="5890814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591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49504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84901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84901" y="3140525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49504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84901" y="314052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493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84901" y="3296018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84901" y="3140525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84901" y="5890814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02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014168" y="5936424"/>
            <a:ext cx="1205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563880" algn="l"/>
                <a:tab pos="942975" algn="l"/>
              </a:tabLst>
            </a:pPr>
            <a:r>
              <a:rPr sz="900" spc="5" dirty="0">
                <a:latin typeface="Tahoma"/>
                <a:cs typeface="Tahoma"/>
              </a:rPr>
              <a:t>1  </a:t>
            </a:r>
            <a:r>
              <a:rPr sz="900" spc="8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2  </a:t>
            </a:r>
            <a:r>
              <a:rPr sz="900" spc="8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3	4  </a:t>
            </a:r>
            <a:r>
              <a:rPr sz="900" spc="8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5	6</a:t>
            </a:r>
            <a:r>
              <a:rPr sz="900" spc="28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7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936262" y="343207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36262" y="391799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36262" y="440390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36262" y="488010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36262" y="536602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36262" y="585194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38" y="0"/>
                </a:moveTo>
                <a:lnTo>
                  <a:pt x="0" y="0"/>
                </a:lnTo>
              </a:path>
            </a:pathLst>
          </a:custGeom>
          <a:ln w="9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49504" y="3296018"/>
            <a:ext cx="0" cy="2595245"/>
          </a:xfrm>
          <a:custGeom>
            <a:avLst/>
            <a:gdLst/>
            <a:ahLst/>
            <a:cxnLst/>
            <a:rect l="l" t="t" r="r" b="b"/>
            <a:pathLst>
              <a:path h="2595245">
                <a:moveTo>
                  <a:pt x="0" y="2594794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84901" y="3296018"/>
            <a:ext cx="0" cy="2595245"/>
          </a:xfrm>
          <a:custGeom>
            <a:avLst/>
            <a:gdLst/>
            <a:ahLst/>
            <a:cxnLst/>
            <a:rect l="l" t="t" r="r" b="b"/>
            <a:pathLst>
              <a:path h="2595245">
                <a:moveTo>
                  <a:pt x="0" y="2594794"/>
                </a:moveTo>
                <a:lnTo>
                  <a:pt x="0" y="0"/>
                </a:lnTo>
              </a:path>
            </a:pathLst>
          </a:custGeom>
          <a:ln w="9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663887" y="3351346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15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5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663887" y="3827546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15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663887" y="4313463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14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5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663887" y="4799420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14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663887" y="5285376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13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5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663887" y="5761537"/>
            <a:ext cx="2514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900" spc="35" dirty="0">
                <a:latin typeface="Tahoma"/>
                <a:cs typeface="Tahoma"/>
              </a:rPr>
              <a:t>13</a:t>
            </a:r>
            <a:r>
              <a:rPr sz="900" spc="25" dirty="0">
                <a:latin typeface="Tahoma"/>
                <a:cs typeface="Tahoma"/>
              </a:rPr>
              <a:t>.</a:t>
            </a:r>
            <a:r>
              <a:rPr sz="900" spc="5" dirty="0"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531562" y="3509822"/>
            <a:ext cx="749300" cy="2245360"/>
          </a:xfrm>
          <a:custGeom>
            <a:avLst/>
            <a:gdLst/>
            <a:ahLst/>
            <a:cxnLst/>
            <a:rect l="l" t="t" r="r" b="b"/>
            <a:pathLst>
              <a:path w="749300" h="2245360">
                <a:moveTo>
                  <a:pt x="0" y="0"/>
                </a:moveTo>
                <a:lnTo>
                  <a:pt x="184826" y="340141"/>
                </a:lnTo>
                <a:lnTo>
                  <a:pt x="379380" y="1380003"/>
                </a:lnTo>
                <a:lnTo>
                  <a:pt x="564207" y="2070004"/>
                </a:lnTo>
                <a:lnTo>
                  <a:pt x="749034" y="2244934"/>
                </a:lnTo>
              </a:path>
            </a:pathLst>
          </a:custGeom>
          <a:ln w="97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46551" y="5720740"/>
            <a:ext cx="68089" cy="6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61725" y="5545810"/>
            <a:ext cx="68089" cy="68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76898" y="4855809"/>
            <a:ext cx="68089" cy="6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82344" y="3815947"/>
            <a:ext cx="68089" cy="68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97517" y="3475805"/>
            <a:ext cx="68089" cy="680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4253450" y="5936424"/>
            <a:ext cx="1205230" cy="323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14"/>
              </a:spcBef>
              <a:tabLst>
                <a:tab pos="563880" algn="l"/>
                <a:tab pos="942975" algn="l"/>
              </a:tabLst>
            </a:pPr>
            <a:r>
              <a:rPr sz="900" spc="5" dirty="0">
                <a:latin typeface="Tahoma"/>
                <a:cs typeface="Tahoma"/>
              </a:rPr>
              <a:t>1  </a:t>
            </a:r>
            <a:r>
              <a:rPr sz="900" spc="8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2  </a:t>
            </a:r>
            <a:r>
              <a:rPr sz="900" spc="8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3	4  </a:t>
            </a:r>
            <a:r>
              <a:rPr sz="900" spc="8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5	6</a:t>
            </a:r>
            <a:r>
              <a:rPr sz="900" spc="27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7</a:t>
            </a:r>
            <a:endParaRPr sz="900">
              <a:latin typeface="Tahoma"/>
              <a:cs typeface="Tahoma"/>
            </a:endParaRPr>
          </a:p>
          <a:p>
            <a:pPr marR="3175" algn="ctr">
              <a:lnSpc>
                <a:spcPct val="100000"/>
              </a:lnSpc>
              <a:spcBef>
                <a:spcPts val="45"/>
              </a:spcBef>
            </a:pPr>
            <a:r>
              <a:rPr sz="1000" b="1" spc="-70" dirty="0">
                <a:latin typeface="Tahoma"/>
                <a:cs typeface="Tahoma"/>
              </a:rPr>
              <a:t>Time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292278" y="3480667"/>
            <a:ext cx="943610" cy="2274570"/>
          </a:xfrm>
          <a:custGeom>
            <a:avLst/>
            <a:gdLst/>
            <a:ahLst/>
            <a:cxnLst/>
            <a:rect l="l" t="t" r="r" b="b"/>
            <a:pathLst>
              <a:path w="943610" h="2274570">
                <a:moveTo>
                  <a:pt x="0" y="0"/>
                </a:moveTo>
                <a:lnTo>
                  <a:pt x="184826" y="281831"/>
                </a:lnTo>
                <a:lnTo>
                  <a:pt x="379380" y="1137044"/>
                </a:lnTo>
                <a:lnTo>
                  <a:pt x="564207" y="1700708"/>
                </a:lnTo>
                <a:lnTo>
                  <a:pt x="749034" y="1846483"/>
                </a:lnTo>
                <a:lnTo>
                  <a:pt x="943588" y="2274089"/>
                </a:lnTo>
              </a:path>
            </a:pathLst>
          </a:custGeom>
          <a:ln w="97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01822" y="5720740"/>
            <a:ext cx="68089" cy="680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07268" y="5293134"/>
            <a:ext cx="68089" cy="680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22441" y="5147359"/>
            <a:ext cx="68089" cy="6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637614" y="4583695"/>
            <a:ext cx="68089" cy="68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43060" y="3728482"/>
            <a:ext cx="68089" cy="6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58234" y="3446650"/>
            <a:ext cx="68089" cy="6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52995" y="3432075"/>
            <a:ext cx="1129030" cy="2313305"/>
          </a:xfrm>
          <a:custGeom>
            <a:avLst/>
            <a:gdLst/>
            <a:ahLst/>
            <a:cxnLst/>
            <a:rect l="l" t="t" r="r" b="b"/>
            <a:pathLst>
              <a:path w="1129029" h="2313304">
                <a:moveTo>
                  <a:pt x="0" y="0"/>
                </a:moveTo>
                <a:lnTo>
                  <a:pt x="184826" y="194366"/>
                </a:lnTo>
                <a:lnTo>
                  <a:pt x="379380" y="767748"/>
                </a:lnTo>
                <a:lnTo>
                  <a:pt x="564207" y="1156481"/>
                </a:lnTo>
                <a:lnTo>
                  <a:pt x="749034" y="1253664"/>
                </a:lnTo>
                <a:lnTo>
                  <a:pt x="943588" y="1545214"/>
                </a:lnTo>
                <a:lnTo>
                  <a:pt x="1128414" y="2312963"/>
                </a:lnTo>
              </a:path>
            </a:pathLst>
          </a:custGeom>
          <a:ln w="97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47365" y="5711022"/>
            <a:ext cx="68089" cy="6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62538" y="4943274"/>
            <a:ext cx="68089" cy="6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67984" y="4651724"/>
            <a:ext cx="68089" cy="6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583157" y="4554540"/>
            <a:ext cx="68089" cy="680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98331" y="4165807"/>
            <a:ext cx="68089" cy="680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03777" y="3592425"/>
            <a:ext cx="68089" cy="68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18950" y="3398059"/>
            <a:ext cx="68089" cy="6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3776710" y="2845994"/>
            <a:ext cx="187960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50" b="1" spc="-5" dirty="0">
                <a:latin typeface="Tahoma"/>
                <a:cs typeface="Tahoma"/>
              </a:rPr>
              <a:t>Paint </a:t>
            </a:r>
            <a:r>
              <a:rPr sz="1150" b="1" dirty="0">
                <a:latin typeface="Tahoma"/>
                <a:cs typeface="Tahoma"/>
              </a:rPr>
              <a:t>Viscosity </a:t>
            </a:r>
            <a:r>
              <a:rPr sz="1150" b="1" spc="0" dirty="0">
                <a:latin typeface="Tahoma"/>
                <a:cs typeface="Tahoma"/>
              </a:rPr>
              <a:t>Over</a:t>
            </a:r>
            <a:r>
              <a:rPr sz="1150" b="1" spc="-30" dirty="0">
                <a:latin typeface="Tahoma"/>
                <a:cs typeface="Tahoma"/>
              </a:rPr>
              <a:t> </a:t>
            </a:r>
            <a:r>
              <a:rPr sz="1150" b="1" spc="-25" dirty="0">
                <a:latin typeface="Tahoma"/>
                <a:cs typeface="Tahoma"/>
              </a:rPr>
              <a:t>Time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028189" y="6467306"/>
            <a:ext cx="57918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5" dirty="0">
                <a:latin typeface="Arial"/>
                <a:cs typeface="Arial"/>
              </a:rPr>
              <a:t>** </a:t>
            </a:r>
            <a:r>
              <a:rPr sz="1200" spc="-15" dirty="0">
                <a:latin typeface="Arial"/>
                <a:cs typeface="Arial"/>
              </a:rPr>
              <a:t>Montgomery, </a:t>
            </a:r>
            <a:r>
              <a:rPr sz="1200" spc="-5" dirty="0">
                <a:latin typeface="Arial"/>
                <a:cs typeface="Arial"/>
              </a:rPr>
              <a:t>Douglas (2005)) 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Introduction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Statistical Quality Control, </a:t>
            </a:r>
            <a:r>
              <a:rPr sz="1200" dirty="0">
                <a:latin typeface="Arial"/>
                <a:cs typeface="Arial"/>
              </a:rPr>
              <a:t>5</a:t>
            </a:r>
            <a:r>
              <a:rPr sz="1200" baseline="24305" dirty="0">
                <a:latin typeface="Arial"/>
                <a:cs typeface="Arial"/>
              </a:rPr>
              <a:t>th</a:t>
            </a:r>
            <a:r>
              <a:rPr sz="1200" spc="7" baseline="24305" dirty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Edition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458606" y="3085936"/>
            <a:ext cx="1274445" cy="445134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445"/>
              </a:spcBef>
            </a:pPr>
            <a:r>
              <a:rPr sz="900" spc="5" dirty="0">
                <a:latin typeface="Tahoma"/>
                <a:cs typeface="Tahoma"/>
              </a:rPr>
              <a:t>4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points*Point</a:t>
            </a:r>
            <a:endParaRPr sz="900">
              <a:latin typeface="Tahoma"/>
              <a:cs typeface="Tahoma"/>
            </a:endParaRPr>
          </a:p>
          <a:p>
            <a:pPr marL="264795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Arial"/>
                <a:cs typeface="Arial"/>
              </a:rPr>
              <a:t>Common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219323" y="3085936"/>
            <a:ext cx="1274445" cy="445134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445"/>
              </a:spcBef>
            </a:pPr>
            <a:r>
              <a:rPr sz="900" spc="5" dirty="0">
                <a:latin typeface="Tahoma"/>
                <a:cs typeface="Tahoma"/>
              </a:rPr>
              <a:t>5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points*Point</a:t>
            </a:r>
            <a:endParaRPr sz="900">
              <a:latin typeface="Tahoma"/>
              <a:cs typeface="Tahoma"/>
            </a:endParaRPr>
          </a:p>
          <a:p>
            <a:pPr marL="164465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Arial"/>
                <a:cs typeface="Arial"/>
              </a:rPr>
              <a:t>Not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Uncommon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980039" y="3083487"/>
            <a:ext cx="1274445" cy="4508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465"/>
              </a:spcBef>
            </a:pPr>
            <a:r>
              <a:rPr sz="900" spc="5" dirty="0">
                <a:latin typeface="Tahoma"/>
                <a:cs typeface="Tahoma"/>
              </a:rPr>
              <a:t>6</a:t>
            </a:r>
            <a:r>
              <a:rPr sz="900" spc="4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points*Point</a:t>
            </a:r>
            <a:endParaRPr sz="900">
              <a:latin typeface="Tahoma"/>
              <a:cs typeface="Tahoma"/>
            </a:endParaRPr>
          </a:p>
          <a:p>
            <a:pPr marL="250190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latin typeface="Arial"/>
                <a:cs typeface="Arial"/>
              </a:rPr>
              <a:t>Special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Cause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92759" y="900276"/>
            <a:ext cx="7305040" cy="165036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200" spc="-5" dirty="0">
                <a:latin typeface="Arial"/>
                <a:cs typeface="Arial"/>
              </a:rPr>
              <a:t>How </a:t>
            </a:r>
            <a:r>
              <a:rPr sz="2200" spc="-10" dirty="0">
                <a:latin typeface="Arial"/>
                <a:cs typeface="Arial"/>
              </a:rPr>
              <a:t>common </a:t>
            </a:r>
            <a:r>
              <a:rPr sz="2200" spc="-5" dirty="0">
                <a:latin typeface="Arial"/>
                <a:cs typeface="Arial"/>
              </a:rPr>
              <a:t>is each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pattern?</a:t>
            </a:r>
            <a:endParaRPr sz="2200">
              <a:latin typeface="Arial"/>
              <a:cs typeface="Arial"/>
            </a:endParaRPr>
          </a:p>
          <a:p>
            <a:pPr marL="842644" marR="5080">
              <a:lnSpc>
                <a:spcPts val="2400"/>
              </a:lnSpc>
              <a:spcBef>
                <a:spcPts val="655"/>
              </a:spcBef>
            </a:pPr>
            <a:r>
              <a:rPr sz="2200" spc="-5" dirty="0">
                <a:latin typeface="Arial"/>
                <a:cs typeface="Arial"/>
              </a:rPr>
              <a:t>6 points trending will only occur about .27% ** of the  time under normal random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variation.</a:t>
            </a:r>
            <a:endParaRPr sz="2200">
              <a:latin typeface="Arial"/>
              <a:cs typeface="Arial"/>
            </a:endParaRPr>
          </a:p>
          <a:p>
            <a:pPr marL="173355">
              <a:lnSpc>
                <a:spcPct val="100000"/>
              </a:lnSpc>
              <a:spcBef>
                <a:spcPts val="1445"/>
              </a:spcBef>
            </a:pPr>
            <a:r>
              <a:rPr sz="2400" spc="-70" dirty="0">
                <a:latin typeface="Arial"/>
                <a:cs typeface="Arial"/>
              </a:rPr>
              <a:t>Test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Eight </a:t>
            </a:r>
            <a:r>
              <a:rPr spc="-50" dirty="0"/>
              <a:t>Tests </a:t>
            </a:r>
            <a:r>
              <a:rPr spc="-45" dirty="0"/>
              <a:t>for </a:t>
            </a:r>
            <a:r>
              <a:rPr spc="-55" dirty="0"/>
              <a:t>Special Cause</a:t>
            </a:r>
            <a:r>
              <a:rPr spc="-409" dirty="0"/>
              <a:t> </a:t>
            </a:r>
            <a:r>
              <a:rPr spc="-65" dirty="0"/>
              <a:t>Variation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83664" y="2223516"/>
            <a:ext cx="5218175" cy="443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6565" y="1117600"/>
            <a:ext cx="848296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563499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probability that </a:t>
            </a:r>
            <a:r>
              <a:rPr sz="2000" dirty="0">
                <a:latin typeface="Arial"/>
                <a:cs typeface="Arial"/>
              </a:rPr>
              <a:t>any one of </a:t>
            </a:r>
            <a:r>
              <a:rPr sz="2000" spc="-5" dirty="0">
                <a:latin typeface="Arial"/>
                <a:cs typeface="Arial"/>
              </a:rPr>
              <a:t>these </a:t>
            </a:r>
            <a:r>
              <a:rPr sz="2000" dirty="0">
                <a:latin typeface="Arial"/>
                <a:cs typeface="Arial"/>
              </a:rPr>
              <a:t>8 </a:t>
            </a:r>
            <a:r>
              <a:rPr sz="2000" spc="-5" dirty="0">
                <a:latin typeface="Arial"/>
                <a:cs typeface="Arial"/>
              </a:rPr>
              <a:t>patterns will </a:t>
            </a:r>
            <a:r>
              <a:rPr sz="2000" dirty="0">
                <a:latin typeface="Arial"/>
                <a:cs typeface="Arial"/>
              </a:rPr>
              <a:t>be seen </a:t>
            </a:r>
            <a:r>
              <a:rPr sz="2000" spc="-5" dirty="0">
                <a:latin typeface="Arial"/>
                <a:cs typeface="Arial"/>
              </a:rPr>
              <a:t>in the data if  there is </a:t>
            </a:r>
            <a:r>
              <a:rPr sz="2000" dirty="0">
                <a:latin typeface="Arial"/>
                <a:cs typeface="Arial"/>
              </a:rPr>
              <a:t>only normal random </a:t>
            </a:r>
            <a:r>
              <a:rPr sz="2000" spc="-5" dirty="0">
                <a:latin typeface="Arial"/>
                <a:cs typeface="Arial"/>
              </a:rPr>
              <a:t>variation is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very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low.	</a:t>
            </a:r>
            <a:r>
              <a:rPr sz="2000" dirty="0">
                <a:latin typeface="Arial"/>
                <a:cs typeface="Arial"/>
              </a:rPr>
              <a:t>Therefore, </a:t>
            </a:r>
            <a:r>
              <a:rPr sz="2000" spc="-5" dirty="0">
                <a:latin typeface="Arial"/>
                <a:cs typeface="Arial"/>
              </a:rPr>
              <a:t>if </a:t>
            </a:r>
            <a:r>
              <a:rPr sz="2000" dirty="0">
                <a:latin typeface="Arial"/>
                <a:cs typeface="Arial"/>
              </a:rPr>
              <a:t>one of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these  patterns is </a:t>
            </a:r>
            <a:r>
              <a:rPr sz="2000" dirty="0">
                <a:latin typeface="Arial"/>
                <a:cs typeface="Arial"/>
              </a:rPr>
              <a:t>seen, </a:t>
            </a:r>
            <a:r>
              <a:rPr sz="2000" spc="-5" dirty="0">
                <a:latin typeface="Arial"/>
                <a:cs typeface="Arial"/>
              </a:rPr>
              <a:t>it </a:t>
            </a:r>
            <a:r>
              <a:rPr sz="2000" dirty="0">
                <a:latin typeface="Arial"/>
                <a:cs typeface="Arial"/>
              </a:rPr>
              <a:t>was </a:t>
            </a:r>
            <a:r>
              <a:rPr sz="2000" spc="-5" dirty="0">
                <a:latin typeface="Arial"/>
                <a:cs typeface="Arial"/>
              </a:rPr>
              <a:t>likely </a:t>
            </a:r>
            <a:r>
              <a:rPr sz="2000" dirty="0">
                <a:latin typeface="Arial"/>
                <a:cs typeface="Arial"/>
              </a:rPr>
              <a:t>caused by a special source of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variation.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690" y="248983"/>
            <a:ext cx="7186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Identifying </a:t>
            </a:r>
            <a:r>
              <a:rPr spc="-55" dirty="0"/>
              <a:t>Special Cause </a:t>
            </a:r>
            <a:r>
              <a:rPr spc="-60" dirty="0"/>
              <a:t>Variation </a:t>
            </a:r>
            <a:r>
              <a:rPr spc="-50" dirty="0"/>
              <a:t>with </a:t>
            </a:r>
            <a:r>
              <a:rPr spc="-5" dirty="0"/>
              <a:t>8</a:t>
            </a:r>
            <a:r>
              <a:rPr spc="-385" dirty="0"/>
              <a:t> </a:t>
            </a:r>
            <a:r>
              <a:rPr spc="-50" dirty="0"/>
              <a:t>Tests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6565" y="1117600"/>
            <a:ext cx="78581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What </a:t>
            </a:r>
            <a:r>
              <a:rPr sz="2000" spc="-5" dirty="0">
                <a:latin typeface="Arial"/>
                <a:cs typeface="Arial"/>
              </a:rPr>
              <a:t>patterns in the data </a:t>
            </a:r>
            <a:r>
              <a:rPr sz="2000" dirty="0">
                <a:latin typeface="Arial"/>
                <a:cs typeface="Arial"/>
              </a:rPr>
              <a:t>shown below seem </a:t>
            </a:r>
            <a:r>
              <a:rPr sz="2000" spc="-5" dirty="0">
                <a:latin typeface="Arial"/>
                <a:cs typeface="Arial"/>
              </a:rPr>
              <a:t>to identify </a:t>
            </a:r>
            <a:r>
              <a:rPr sz="2000" dirty="0">
                <a:latin typeface="Arial"/>
                <a:cs typeface="Arial"/>
              </a:rPr>
              <a:t>special cause  </a:t>
            </a:r>
            <a:r>
              <a:rPr sz="2000" spc="-5" dirty="0">
                <a:latin typeface="Arial"/>
                <a:cs typeface="Arial"/>
              </a:rPr>
              <a:t>variation in the </a:t>
            </a:r>
            <a:r>
              <a:rPr sz="2000" dirty="0">
                <a:latin typeface="Arial"/>
                <a:cs typeface="Arial"/>
              </a:rPr>
              <a:t>average copper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concentration?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3428" y="1914464"/>
            <a:ext cx="7180927" cy="3897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5832" y="2816351"/>
            <a:ext cx="216408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8083" y="2709672"/>
            <a:ext cx="216408" cy="239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2738" y="4630673"/>
            <a:ext cx="192405" cy="212090"/>
          </a:xfrm>
          <a:custGeom>
            <a:avLst/>
            <a:gdLst/>
            <a:ahLst/>
            <a:cxnLst/>
            <a:rect l="l" t="t" r="r" b="b"/>
            <a:pathLst>
              <a:path w="192404" h="212089">
                <a:moveTo>
                  <a:pt x="0" y="105918"/>
                </a:moveTo>
                <a:lnTo>
                  <a:pt x="7545" y="64690"/>
                </a:lnTo>
                <a:lnTo>
                  <a:pt x="28122" y="31022"/>
                </a:lnTo>
                <a:lnTo>
                  <a:pt x="58641" y="8323"/>
                </a:lnTo>
                <a:lnTo>
                  <a:pt x="96012" y="0"/>
                </a:lnTo>
                <a:lnTo>
                  <a:pt x="133382" y="8323"/>
                </a:lnTo>
                <a:lnTo>
                  <a:pt x="163901" y="31022"/>
                </a:lnTo>
                <a:lnTo>
                  <a:pt x="184478" y="64690"/>
                </a:lnTo>
                <a:lnTo>
                  <a:pt x="192024" y="105918"/>
                </a:lnTo>
                <a:lnTo>
                  <a:pt x="184478" y="147145"/>
                </a:lnTo>
                <a:lnTo>
                  <a:pt x="163901" y="180813"/>
                </a:lnTo>
                <a:lnTo>
                  <a:pt x="133382" y="203512"/>
                </a:lnTo>
                <a:lnTo>
                  <a:pt x="96012" y="211836"/>
                </a:lnTo>
                <a:lnTo>
                  <a:pt x="58641" y="203512"/>
                </a:lnTo>
                <a:lnTo>
                  <a:pt x="28122" y="180813"/>
                </a:lnTo>
                <a:lnTo>
                  <a:pt x="7545" y="147145"/>
                </a:lnTo>
                <a:lnTo>
                  <a:pt x="0" y="105918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72300" y="2014727"/>
            <a:ext cx="217931" cy="23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6983" y="4495800"/>
            <a:ext cx="216408" cy="239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8373" y="4813553"/>
            <a:ext cx="192405" cy="213360"/>
          </a:xfrm>
          <a:custGeom>
            <a:avLst/>
            <a:gdLst/>
            <a:ahLst/>
            <a:cxnLst/>
            <a:rect l="l" t="t" r="r" b="b"/>
            <a:pathLst>
              <a:path w="192404" h="213360">
                <a:moveTo>
                  <a:pt x="0" y="106680"/>
                </a:moveTo>
                <a:lnTo>
                  <a:pt x="7545" y="65156"/>
                </a:lnTo>
                <a:lnTo>
                  <a:pt x="28122" y="31246"/>
                </a:lnTo>
                <a:lnTo>
                  <a:pt x="58641" y="8383"/>
                </a:lnTo>
                <a:lnTo>
                  <a:pt x="96012" y="0"/>
                </a:lnTo>
                <a:lnTo>
                  <a:pt x="133382" y="8383"/>
                </a:lnTo>
                <a:lnTo>
                  <a:pt x="163901" y="31246"/>
                </a:lnTo>
                <a:lnTo>
                  <a:pt x="184478" y="65156"/>
                </a:lnTo>
                <a:lnTo>
                  <a:pt x="192024" y="106680"/>
                </a:lnTo>
                <a:lnTo>
                  <a:pt x="184478" y="148203"/>
                </a:lnTo>
                <a:lnTo>
                  <a:pt x="163901" y="182113"/>
                </a:lnTo>
                <a:lnTo>
                  <a:pt x="133382" y="204976"/>
                </a:lnTo>
                <a:lnTo>
                  <a:pt x="96012" y="213360"/>
                </a:lnTo>
                <a:lnTo>
                  <a:pt x="58641" y="204976"/>
                </a:lnTo>
                <a:lnTo>
                  <a:pt x="28122" y="182113"/>
                </a:lnTo>
                <a:lnTo>
                  <a:pt x="7545" y="148203"/>
                </a:lnTo>
                <a:lnTo>
                  <a:pt x="0" y="10668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28054" y="4516373"/>
            <a:ext cx="192405" cy="212090"/>
          </a:xfrm>
          <a:custGeom>
            <a:avLst/>
            <a:gdLst/>
            <a:ahLst/>
            <a:cxnLst/>
            <a:rect l="l" t="t" r="r" b="b"/>
            <a:pathLst>
              <a:path w="192404" h="212089">
                <a:moveTo>
                  <a:pt x="0" y="105918"/>
                </a:moveTo>
                <a:lnTo>
                  <a:pt x="7545" y="64690"/>
                </a:lnTo>
                <a:lnTo>
                  <a:pt x="28122" y="31022"/>
                </a:lnTo>
                <a:lnTo>
                  <a:pt x="58641" y="8323"/>
                </a:lnTo>
                <a:lnTo>
                  <a:pt x="96012" y="0"/>
                </a:lnTo>
                <a:lnTo>
                  <a:pt x="133382" y="8323"/>
                </a:lnTo>
                <a:lnTo>
                  <a:pt x="163901" y="31022"/>
                </a:lnTo>
                <a:lnTo>
                  <a:pt x="184478" y="64690"/>
                </a:lnTo>
                <a:lnTo>
                  <a:pt x="192024" y="105918"/>
                </a:lnTo>
                <a:lnTo>
                  <a:pt x="184478" y="147145"/>
                </a:lnTo>
                <a:lnTo>
                  <a:pt x="163901" y="180813"/>
                </a:lnTo>
                <a:lnTo>
                  <a:pt x="133382" y="203512"/>
                </a:lnTo>
                <a:lnTo>
                  <a:pt x="96012" y="211836"/>
                </a:lnTo>
                <a:lnTo>
                  <a:pt x="58641" y="203512"/>
                </a:lnTo>
                <a:lnTo>
                  <a:pt x="28122" y="180813"/>
                </a:lnTo>
                <a:lnTo>
                  <a:pt x="7545" y="147145"/>
                </a:lnTo>
                <a:lnTo>
                  <a:pt x="0" y="105918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4385" y="4523994"/>
            <a:ext cx="190500" cy="212090"/>
          </a:xfrm>
          <a:custGeom>
            <a:avLst/>
            <a:gdLst/>
            <a:ahLst/>
            <a:cxnLst/>
            <a:rect l="l" t="t" r="r" b="b"/>
            <a:pathLst>
              <a:path w="190500" h="212089">
                <a:moveTo>
                  <a:pt x="0" y="105917"/>
                </a:moveTo>
                <a:lnTo>
                  <a:pt x="7485" y="64690"/>
                </a:lnTo>
                <a:lnTo>
                  <a:pt x="27898" y="31022"/>
                </a:lnTo>
                <a:lnTo>
                  <a:pt x="58175" y="8323"/>
                </a:lnTo>
                <a:lnTo>
                  <a:pt x="95250" y="0"/>
                </a:lnTo>
                <a:lnTo>
                  <a:pt x="132324" y="8323"/>
                </a:lnTo>
                <a:lnTo>
                  <a:pt x="162601" y="31022"/>
                </a:lnTo>
                <a:lnTo>
                  <a:pt x="183014" y="64690"/>
                </a:lnTo>
                <a:lnTo>
                  <a:pt x="190500" y="105917"/>
                </a:lnTo>
                <a:lnTo>
                  <a:pt x="183014" y="147145"/>
                </a:lnTo>
                <a:lnTo>
                  <a:pt x="162601" y="180813"/>
                </a:lnTo>
                <a:lnTo>
                  <a:pt x="132324" y="203512"/>
                </a:lnTo>
                <a:lnTo>
                  <a:pt x="95250" y="211835"/>
                </a:lnTo>
                <a:lnTo>
                  <a:pt x="58175" y="203512"/>
                </a:lnTo>
                <a:lnTo>
                  <a:pt x="27898" y="180813"/>
                </a:lnTo>
                <a:lnTo>
                  <a:pt x="7485" y="147145"/>
                </a:lnTo>
                <a:lnTo>
                  <a:pt x="0" y="105917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1190" y="4612385"/>
            <a:ext cx="190500" cy="213360"/>
          </a:xfrm>
          <a:custGeom>
            <a:avLst/>
            <a:gdLst/>
            <a:ahLst/>
            <a:cxnLst/>
            <a:rect l="l" t="t" r="r" b="b"/>
            <a:pathLst>
              <a:path w="190500" h="213360">
                <a:moveTo>
                  <a:pt x="0" y="106680"/>
                </a:moveTo>
                <a:lnTo>
                  <a:pt x="7485" y="65156"/>
                </a:lnTo>
                <a:lnTo>
                  <a:pt x="27898" y="31246"/>
                </a:lnTo>
                <a:lnTo>
                  <a:pt x="58175" y="8383"/>
                </a:lnTo>
                <a:lnTo>
                  <a:pt x="95250" y="0"/>
                </a:lnTo>
                <a:lnTo>
                  <a:pt x="132324" y="8383"/>
                </a:lnTo>
                <a:lnTo>
                  <a:pt x="162601" y="31246"/>
                </a:lnTo>
                <a:lnTo>
                  <a:pt x="183014" y="65156"/>
                </a:lnTo>
                <a:lnTo>
                  <a:pt x="190500" y="106680"/>
                </a:lnTo>
                <a:lnTo>
                  <a:pt x="183014" y="148203"/>
                </a:lnTo>
                <a:lnTo>
                  <a:pt x="162601" y="182113"/>
                </a:lnTo>
                <a:lnTo>
                  <a:pt x="132324" y="204976"/>
                </a:lnTo>
                <a:lnTo>
                  <a:pt x="95250" y="213360"/>
                </a:lnTo>
                <a:lnTo>
                  <a:pt x="58175" y="204976"/>
                </a:lnTo>
                <a:lnTo>
                  <a:pt x="27898" y="182113"/>
                </a:lnTo>
                <a:lnTo>
                  <a:pt x="7485" y="148203"/>
                </a:lnTo>
                <a:lnTo>
                  <a:pt x="0" y="10668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7483" y="4988052"/>
            <a:ext cx="217932" cy="239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83502" y="4293870"/>
            <a:ext cx="190500" cy="212090"/>
          </a:xfrm>
          <a:custGeom>
            <a:avLst/>
            <a:gdLst/>
            <a:ahLst/>
            <a:cxnLst/>
            <a:rect l="l" t="t" r="r" b="b"/>
            <a:pathLst>
              <a:path w="190500" h="212089">
                <a:moveTo>
                  <a:pt x="0" y="105917"/>
                </a:moveTo>
                <a:lnTo>
                  <a:pt x="7485" y="64690"/>
                </a:lnTo>
                <a:lnTo>
                  <a:pt x="27898" y="31022"/>
                </a:lnTo>
                <a:lnTo>
                  <a:pt x="58175" y="8323"/>
                </a:lnTo>
                <a:lnTo>
                  <a:pt x="95250" y="0"/>
                </a:lnTo>
                <a:lnTo>
                  <a:pt x="132324" y="8323"/>
                </a:lnTo>
                <a:lnTo>
                  <a:pt x="162601" y="31022"/>
                </a:lnTo>
                <a:lnTo>
                  <a:pt x="183014" y="64690"/>
                </a:lnTo>
                <a:lnTo>
                  <a:pt x="190500" y="105917"/>
                </a:lnTo>
                <a:lnTo>
                  <a:pt x="183014" y="147145"/>
                </a:lnTo>
                <a:lnTo>
                  <a:pt x="162601" y="180813"/>
                </a:lnTo>
                <a:lnTo>
                  <a:pt x="132324" y="203512"/>
                </a:lnTo>
                <a:lnTo>
                  <a:pt x="95250" y="211835"/>
                </a:lnTo>
                <a:lnTo>
                  <a:pt x="58175" y="203512"/>
                </a:lnTo>
                <a:lnTo>
                  <a:pt x="27898" y="180813"/>
                </a:lnTo>
                <a:lnTo>
                  <a:pt x="7485" y="147145"/>
                </a:lnTo>
                <a:lnTo>
                  <a:pt x="0" y="105917"/>
                </a:lnTo>
                <a:close/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2320" y="3038855"/>
            <a:ext cx="469391" cy="480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33565" y="4313682"/>
            <a:ext cx="192405" cy="213360"/>
          </a:xfrm>
          <a:custGeom>
            <a:avLst/>
            <a:gdLst/>
            <a:ahLst/>
            <a:cxnLst/>
            <a:rect l="l" t="t" r="r" b="b"/>
            <a:pathLst>
              <a:path w="192404" h="213360">
                <a:moveTo>
                  <a:pt x="0" y="106680"/>
                </a:moveTo>
                <a:lnTo>
                  <a:pt x="7545" y="65156"/>
                </a:lnTo>
                <a:lnTo>
                  <a:pt x="28122" y="31246"/>
                </a:lnTo>
                <a:lnTo>
                  <a:pt x="58641" y="8383"/>
                </a:lnTo>
                <a:lnTo>
                  <a:pt x="96012" y="0"/>
                </a:lnTo>
                <a:lnTo>
                  <a:pt x="133382" y="8383"/>
                </a:lnTo>
                <a:lnTo>
                  <a:pt x="163901" y="31246"/>
                </a:lnTo>
                <a:lnTo>
                  <a:pt x="184478" y="65156"/>
                </a:lnTo>
                <a:lnTo>
                  <a:pt x="192024" y="106680"/>
                </a:lnTo>
                <a:lnTo>
                  <a:pt x="184478" y="148203"/>
                </a:lnTo>
                <a:lnTo>
                  <a:pt x="163901" y="182113"/>
                </a:lnTo>
                <a:lnTo>
                  <a:pt x="133382" y="204976"/>
                </a:lnTo>
                <a:lnTo>
                  <a:pt x="96012" y="213360"/>
                </a:lnTo>
                <a:lnTo>
                  <a:pt x="58641" y="204976"/>
                </a:lnTo>
                <a:lnTo>
                  <a:pt x="28122" y="182113"/>
                </a:lnTo>
                <a:lnTo>
                  <a:pt x="7545" y="148203"/>
                </a:lnTo>
                <a:lnTo>
                  <a:pt x="0" y="106680"/>
                </a:lnTo>
                <a:close/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2340" y="4088891"/>
            <a:ext cx="216407" cy="237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13653" y="4394453"/>
            <a:ext cx="192405" cy="213360"/>
          </a:xfrm>
          <a:custGeom>
            <a:avLst/>
            <a:gdLst/>
            <a:ahLst/>
            <a:cxnLst/>
            <a:rect l="l" t="t" r="r" b="b"/>
            <a:pathLst>
              <a:path w="192404" h="213360">
                <a:moveTo>
                  <a:pt x="0" y="106680"/>
                </a:moveTo>
                <a:lnTo>
                  <a:pt x="7545" y="65156"/>
                </a:lnTo>
                <a:lnTo>
                  <a:pt x="28122" y="31246"/>
                </a:lnTo>
                <a:lnTo>
                  <a:pt x="58641" y="8383"/>
                </a:lnTo>
                <a:lnTo>
                  <a:pt x="96012" y="0"/>
                </a:lnTo>
                <a:lnTo>
                  <a:pt x="133382" y="8383"/>
                </a:lnTo>
                <a:lnTo>
                  <a:pt x="163901" y="31246"/>
                </a:lnTo>
                <a:lnTo>
                  <a:pt x="184478" y="65156"/>
                </a:lnTo>
                <a:lnTo>
                  <a:pt x="192024" y="106680"/>
                </a:lnTo>
                <a:lnTo>
                  <a:pt x="184478" y="148203"/>
                </a:lnTo>
                <a:lnTo>
                  <a:pt x="163901" y="182113"/>
                </a:lnTo>
                <a:lnTo>
                  <a:pt x="133382" y="204976"/>
                </a:lnTo>
                <a:lnTo>
                  <a:pt x="96012" y="213360"/>
                </a:lnTo>
                <a:lnTo>
                  <a:pt x="58641" y="204976"/>
                </a:lnTo>
                <a:lnTo>
                  <a:pt x="28122" y="182113"/>
                </a:lnTo>
                <a:lnTo>
                  <a:pt x="7545" y="148203"/>
                </a:lnTo>
                <a:lnTo>
                  <a:pt x="0" y="106680"/>
                </a:lnTo>
                <a:close/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70397" y="4399026"/>
            <a:ext cx="190500" cy="213360"/>
          </a:xfrm>
          <a:custGeom>
            <a:avLst/>
            <a:gdLst/>
            <a:ahLst/>
            <a:cxnLst/>
            <a:rect l="l" t="t" r="r" b="b"/>
            <a:pathLst>
              <a:path w="190500" h="213360">
                <a:moveTo>
                  <a:pt x="0" y="106680"/>
                </a:moveTo>
                <a:lnTo>
                  <a:pt x="7485" y="65156"/>
                </a:lnTo>
                <a:lnTo>
                  <a:pt x="27898" y="31246"/>
                </a:lnTo>
                <a:lnTo>
                  <a:pt x="58175" y="8383"/>
                </a:lnTo>
                <a:lnTo>
                  <a:pt x="95250" y="0"/>
                </a:lnTo>
                <a:lnTo>
                  <a:pt x="132324" y="8383"/>
                </a:lnTo>
                <a:lnTo>
                  <a:pt x="162601" y="31246"/>
                </a:lnTo>
                <a:lnTo>
                  <a:pt x="183014" y="65156"/>
                </a:lnTo>
                <a:lnTo>
                  <a:pt x="190500" y="106680"/>
                </a:lnTo>
                <a:lnTo>
                  <a:pt x="183014" y="148203"/>
                </a:lnTo>
                <a:lnTo>
                  <a:pt x="162601" y="182113"/>
                </a:lnTo>
                <a:lnTo>
                  <a:pt x="132324" y="204976"/>
                </a:lnTo>
                <a:lnTo>
                  <a:pt x="95250" y="213360"/>
                </a:lnTo>
                <a:lnTo>
                  <a:pt x="58175" y="204976"/>
                </a:lnTo>
                <a:lnTo>
                  <a:pt x="27898" y="182113"/>
                </a:lnTo>
                <a:lnTo>
                  <a:pt x="7485" y="148203"/>
                </a:lnTo>
                <a:lnTo>
                  <a:pt x="0" y="106680"/>
                </a:lnTo>
                <a:close/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966" y="482917"/>
            <a:ext cx="1798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O</a:t>
            </a:r>
            <a:r>
              <a:rPr sz="4400" dirty="0"/>
              <a:t>ut</a:t>
            </a:r>
            <a:r>
              <a:rPr sz="4400" spc="0" dirty="0"/>
              <a:t>li</a:t>
            </a:r>
            <a:r>
              <a:rPr sz="4400" dirty="0"/>
              <a:t>ne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4101"/>
            <a:ext cx="7654290" cy="45123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Normal and Special Cause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Variation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Specification Limits </a:t>
            </a:r>
            <a:r>
              <a:rPr sz="3200" dirty="0">
                <a:latin typeface="Arial"/>
                <a:cs typeface="Arial"/>
              </a:rPr>
              <a:t>vs </a:t>
            </a:r>
            <a:r>
              <a:rPr sz="3200" spc="-5" dirty="0">
                <a:latin typeface="Arial"/>
                <a:cs typeface="Arial"/>
              </a:rPr>
              <a:t>Control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Limits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Calculations for the Individuals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Chart.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Nelson Rules to determine out-of-control  signals (special cause variation) from  process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data.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Calculations for the </a:t>
            </a:r>
            <a:r>
              <a:rPr sz="3200" dirty="0">
                <a:latin typeface="Arial"/>
                <a:cs typeface="Arial"/>
              </a:rPr>
              <a:t>X </a:t>
            </a:r>
            <a:r>
              <a:rPr sz="3200" spc="-10" dirty="0">
                <a:latin typeface="Arial"/>
                <a:cs typeface="Arial"/>
              </a:rPr>
              <a:t>bar </a:t>
            </a:r>
            <a:r>
              <a:rPr sz="3200" dirty="0">
                <a:latin typeface="Arial"/>
                <a:cs typeface="Arial"/>
              </a:rPr>
              <a:t>&amp; R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Chart.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Advantages </a:t>
            </a:r>
            <a:r>
              <a:rPr sz="3200" spc="-5" dirty="0">
                <a:latin typeface="Arial"/>
                <a:cs typeface="Arial"/>
              </a:rPr>
              <a:t>of subgroup data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collection.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112" y="905265"/>
            <a:ext cx="7208520" cy="4799330"/>
          </a:xfrm>
          <a:custGeom>
            <a:avLst/>
            <a:gdLst/>
            <a:ahLst/>
            <a:cxnLst/>
            <a:rect l="l" t="t" r="r" b="b"/>
            <a:pathLst>
              <a:path w="7208520" h="4799330">
                <a:moveTo>
                  <a:pt x="0" y="0"/>
                </a:moveTo>
                <a:lnTo>
                  <a:pt x="7208442" y="0"/>
                </a:lnTo>
                <a:lnTo>
                  <a:pt x="7208442" y="4798992"/>
                </a:lnTo>
                <a:lnTo>
                  <a:pt x="0" y="4798992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112" y="905256"/>
            <a:ext cx="7208520" cy="4799330"/>
          </a:xfrm>
          <a:custGeom>
            <a:avLst/>
            <a:gdLst/>
            <a:ahLst/>
            <a:cxnLst/>
            <a:rect l="l" t="t" r="r" b="b"/>
            <a:pathLst>
              <a:path w="7208520" h="4799330">
                <a:moveTo>
                  <a:pt x="0" y="0"/>
                </a:moveTo>
                <a:lnTo>
                  <a:pt x="7208441" y="0"/>
                </a:lnTo>
                <a:lnTo>
                  <a:pt x="7208441" y="4798992"/>
                </a:lnTo>
                <a:lnTo>
                  <a:pt x="0" y="4798992"/>
                </a:lnTo>
                <a:lnTo>
                  <a:pt x="0" y="0"/>
                </a:lnTo>
                <a:close/>
              </a:path>
            </a:pathLst>
          </a:custGeom>
          <a:ln w="10020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8318" y="1526420"/>
            <a:ext cx="5334000" cy="2966085"/>
          </a:xfrm>
          <a:custGeom>
            <a:avLst/>
            <a:gdLst/>
            <a:ahLst/>
            <a:cxnLst/>
            <a:rect l="l" t="t" r="r" b="b"/>
            <a:pathLst>
              <a:path w="5334000" h="2966085">
                <a:moveTo>
                  <a:pt x="0" y="0"/>
                </a:moveTo>
                <a:lnTo>
                  <a:pt x="5333645" y="0"/>
                </a:lnTo>
                <a:lnTo>
                  <a:pt x="5333645" y="2965557"/>
                </a:lnTo>
                <a:lnTo>
                  <a:pt x="0" y="29655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1630" y="4491980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93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0193" y="4491980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93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8757" y="4491980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93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7295" y="449198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93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5858" y="449198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93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4421" y="449198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93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2985" y="449198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93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11523" y="449198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93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0087" y="449198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93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8650" y="449198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50093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8317" y="1526426"/>
            <a:ext cx="5334000" cy="0"/>
          </a:xfrm>
          <a:custGeom>
            <a:avLst/>
            <a:gdLst/>
            <a:ahLst/>
            <a:cxnLst/>
            <a:rect l="l" t="t" r="r" b="b"/>
            <a:pathLst>
              <a:path w="5334000">
                <a:moveTo>
                  <a:pt x="0" y="0"/>
                </a:moveTo>
                <a:lnTo>
                  <a:pt x="5333645" y="0"/>
                </a:lnTo>
              </a:path>
            </a:pathLst>
          </a:custGeom>
          <a:ln w="1001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8317" y="4491984"/>
            <a:ext cx="5334000" cy="0"/>
          </a:xfrm>
          <a:custGeom>
            <a:avLst/>
            <a:gdLst/>
            <a:ahLst/>
            <a:cxnLst/>
            <a:rect l="l" t="t" r="r" b="b"/>
            <a:pathLst>
              <a:path w="5334000">
                <a:moveTo>
                  <a:pt x="0" y="0"/>
                </a:moveTo>
                <a:lnTo>
                  <a:pt x="5333645" y="0"/>
                </a:lnTo>
              </a:path>
            </a:pathLst>
          </a:custGeom>
          <a:ln w="1001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 rot="18960000">
            <a:off x="6459538" y="4735529"/>
            <a:ext cx="579848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100" b="1" spc="-25" dirty="0">
                <a:latin typeface="Segoe UI"/>
                <a:cs typeface="Segoe UI"/>
              </a:rPr>
              <a:t>1/6</a:t>
            </a:r>
            <a:r>
              <a:rPr sz="1650" b="1" spc="-37" baseline="2525" dirty="0">
                <a:latin typeface="Segoe UI"/>
                <a:cs typeface="Segoe UI"/>
              </a:rPr>
              <a:t>/14</a:t>
            </a:r>
            <a:r>
              <a:rPr sz="1650" b="1" spc="-142" baseline="2525" dirty="0">
                <a:latin typeface="Segoe UI"/>
                <a:cs typeface="Segoe UI"/>
              </a:rPr>
              <a:t> </a:t>
            </a:r>
            <a:r>
              <a:rPr sz="1650" b="1" spc="-30" baseline="2525" dirty="0">
                <a:latin typeface="Segoe UI"/>
                <a:cs typeface="Segoe UI"/>
              </a:rPr>
              <a:t>4</a:t>
            </a:r>
            <a:endParaRPr sz="1650" baseline="2525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 rot="18960000">
            <a:off x="5896454" y="4733823"/>
            <a:ext cx="579848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100" b="1" spc="-35" dirty="0">
                <a:latin typeface="Segoe UI"/>
                <a:cs typeface="Segoe UI"/>
              </a:rPr>
              <a:t>1/5</a:t>
            </a:r>
            <a:r>
              <a:rPr sz="1650" b="1" spc="-52" baseline="5050" dirty="0">
                <a:latin typeface="Segoe UI"/>
                <a:cs typeface="Segoe UI"/>
              </a:rPr>
              <a:t>/</a:t>
            </a:r>
            <a:r>
              <a:rPr sz="1650" b="1" spc="-52" baseline="2525" dirty="0">
                <a:latin typeface="Segoe UI"/>
                <a:cs typeface="Segoe UI"/>
              </a:rPr>
              <a:t>1</a:t>
            </a:r>
            <a:r>
              <a:rPr sz="1650" b="1" spc="-52" baseline="5050" dirty="0">
                <a:latin typeface="Segoe UI"/>
                <a:cs typeface="Segoe UI"/>
              </a:rPr>
              <a:t>4 </a:t>
            </a:r>
            <a:r>
              <a:rPr sz="1650" b="1" spc="-30" baseline="2525" dirty="0">
                <a:latin typeface="Segoe UI"/>
                <a:cs typeface="Segoe UI"/>
              </a:rPr>
              <a:t>8</a:t>
            </a:r>
            <a:endParaRPr sz="1650" baseline="2525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 rot="18960000">
            <a:off x="5263991" y="4764357"/>
            <a:ext cx="662728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100" b="1" spc="-35" dirty="0">
                <a:latin typeface="Segoe UI"/>
                <a:cs typeface="Segoe UI"/>
              </a:rPr>
              <a:t>1/4</a:t>
            </a:r>
            <a:r>
              <a:rPr sz="1650" b="1" spc="-52" baseline="2525" dirty="0">
                <a:latin typeface="Segoe UI"/>
                <a:cs typeface="Segoe UI"/>
              </a:rPr>
              <a:t>/1</a:t>
            </a:r>
            <a:r>
              <a:rPr sz="1650" b="1" spc="-52" baseline="5050" dirty="0">
                <a:latin typeface="Segoe UI"/>
                <a:cs typeface="Segoe UI"/>
              </a:rPr>
              <a:t>4</a:t>
            </a:r>
            <a:r>
              <a:rPr sz="1650" b="1" spc="-37" baseline="5050" dirty="0">
                <a:latin typeface="Segoe UI"/>
                <a:cs typeface="Segoe UI"/>
              </a:rPr>
              <a:t> </a:t>
            </a:r>
            <a:r>
              <a:rPr sz="1650" b="1" spc="-15" baseline="2525" dirty="0">
                <a:latin typeface="Segoe UI"/>
                <a:cs typeface="Segoe UI"/>
              </a:rPr>
              <a:t>1</a:t>
            </a:r>
            <a:r>
              <a:rPr sz="1650" b="1" spc="-15" baseline="5050" dirty="0">
                <a:latin typeface="Segoe UI"/>
                <a:cs typeface="Segoe UI"/>
              </a:rPr>
              <a:t>2</a:t>
            </a:r>
            <a:endParaRPr sz="1650" baseline="505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 rot="18960000">
            <a:off x="4702434" y="4765783"/>
            <a:ext cx="655903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100" b="1" spc="-35" dirty="0">
                <a:latin typeface="Segoe UI"/>
                <a:cs typeface="Segoe UI"/>
              </a:rPr>
              <a:t>1</a:t>
            </a:r>
            <a:r>
              <a:rPr sz="1650" b="1" spc="-52" baseline="2525" dirty="0">
                <a:latin typeface="Segoe UI"/>
                <a:cs typeface="Segoe UI"/>
              </a:rPr>
              <a:t>/</a:t>
            </a:r>
            <a:r>
              <a:rPr sz="1100" b="1" spc="-35" dirty="0">
                <a:latin typeface="Segoe UI"/>
                <a:cs typeface="Segoe UI"/>
              </a:rPr>
              <a:t>3</a:t>
            </a:r>
            <a:r>
              <a:rPr sz="1650" b="1" spc="-52" baseline="5050" dirty="0">
                <a:latin typeface="Segoe UI"/>
                <a:cs typeface="Segoe UI"/>
              </a:rPr>
              <a:t>/</a:t>
            </a:r>
            <a:r>
              <a:rPr sz="1650" b="1" spc="-52" baseline="2525" dirty="0">
                <a:latin typeface="Segoe UI"/>
                <a:cs typeface="Segoe UI"/>
              </a:rPr>
              <a:t>1</a:t>
            </a:r>
            <a:r>
              <a:rPr sz="1650" b="1" spc="-52" baseline="5050" dirty="0">
                <a:latin typeface="Segoe UI"/>
                <a:cs typeface="Segoe UI"/>
              </a:rPr>
              <a:t>4</a:t>
            </a:r>
            <a:r>
              <a:rPr sz="1650" b="1" spc="-44" baseline="5050" dirty="0">
                <a:latin typeface="Segoe UI"/>
                <a:cs typeface="Segoe UI"/>
              </a:rPr>
              <a:t> </a:t>
            </a:r>
            <a:r>
              <a:rPr sz="1650" b="1" spc="-52" baseline="2525" dirty="0">
                <a:latin typeface="Segoe UI"/>
                <a:cs typeface="Segoe UI"/>
              </a:rPr>
              <a:t>1</a:t>
            </a:r>
            <a:r>
              <a:rPr sz="1650" b="1" spc="-52" baseline="7575" dirty="0">
                <a:latin typeface="Segoe UI"/>
                <a:cs typeface="Segoe UI"/>
              </a:rPr>
              <a:t>6</a:t>
            </a:r>
            <a:endParaRPr sz="1650" baseline="7575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 rot="18960000">
            <a:off x="4132334" y="4765643"/>
            <a:ext cx="662728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100" b="1" spc="-25" dirty="0">
                <a:latin typeface="Segoe UI"/>
                <a:cs typeface="Segoe UI"/>
              </a:rPr>
              <a:t>1/2</a:t>
            </a:r>
            <a:r>
              <a:rPr sz="1650" b="1" spc="-37" baseline="2525" dirty="0">
                <a:latin typeface="Segoe UI"/>
                <a:cs typeface="Segoe UI"/>
              </a:rPr>
              <a:t>/14</a:t>
            </a:r>
            <a:r>
              <a:rPr sz="1650" b="1" spc="-127" baseline="2525" dirty="0">
                <a:latin typeface="Segoe UI"/>
                <a:cs typeface="Segoe UI"/>
              </a:rPr>
              <a:t> </a:t>
            </a:r>
            <a:r>
              <a:rPr sz="1650" b="1" spc="-15" baseline="2525" dirty="0">
                <a:latin typeface="Segoe UI"/>
                <a:cs typeface="Segoe UI"/>
              </a:rPr>
              <a:t>2</a:t>
            </a:r>
            <a:r>
              <a:rPr sz="1650" b="1" spc="-15" baseline="5050" dirty="0">
                <a:latin typeface="Segoe UI"/>
                <a:cs typeface="Segoe UI"/>
              </a:rPr>
              <a:t>0</a:t>
            </a:r>
            <a:endParaRPr sz="1650" baseline="505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 rot="18960000">
            <a:off x="3640683" y="4733823"/>
            <a:ext cx="579848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100" b="1" spc="-35" dirty="0">
                <a:latin typeface="Segoe UI"/>
                <a:cs typeface="Segoe UI"/>
              </a:rPr>
              <a:t>1/2</a:t>
            </a:r>
            <a:r>
              <a:rPr sz="1650" b="1" spc="-52" baseline="5050" dirty="0">
                <a:latin typeface="Segoe UI"/>
                <a:cs typeface="Segoe UI"/>
              </a:rPr>
              <a:t>/</a:t>
            </a:r>
            <a:r>
              <a:rPr sz="1650" b="1" spc="-52" baseline="2525" dirty="0">
                <a:latin typeface="Segoe UI"/>
                <a:cs typeface="Segoe UI"/>
              </a:rPr>
              <a:t>1</a:t>
            </a:r>
            <a:r>
              <a:rPr sz="1650" b="1" spc="-52" baseline="5050" dirty="0">
                <a:latin typeface="Segoe UI"/>
                <a:cs typeface="Segoe UI"/>
              </a:rPr>
              <a:t>4 </a:t>
            </a:r>
            <a:r>
              <a:rPr sz="1650" b="1" spc="-30" baseline="2525" dirty="0">
                <a:latin typeface="Segoe UI"/>
                <a:cs typeface="Segoe UI"/>
              </a:rPr>
              <a:t>0</a:t>
            </a:r>
            <a:endParaRPr sz="1650" baseline="2525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 rot="18960000">
            <a:off x="3079246" y="4733823"/>
            <a:ext cx="579848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100" b="1" spc="-35" dirty="0">
                <a:latin typeface="Segoe UI"/>
                <a:cs typeface="Segoe UI"/>
              </a:rPr>
              <a:t>1</a:t>
            </a:r>
            <a:r>
              <a:rPr sz="1650" b="1" spc="-52" baseline="2525" dirty="0">
                <a:latin typeface="Segoe UI"/>
                <a:cs typeface="Segoe UI"/>
              </a:rPr>
              <a:t>/</a:t>
            </a:r>
            <a:r>
              <a:rPr sz="1100" b="1" spc="-35" dirty="0">
                <a:latin typeface="Segoe UI"/>
                <a:cs typeface="Segoe UI"/>
              </a:rPr>
              <a:t>1</a:t>
            </a:r>
            <a:r>
              <a:rPr sz="1650" b="1" spc="-52" baseline="5050" dirty="0">
                <a:latin typeface="Segoe UI"/>
                <a:cs typeface="Segoe UI"/>
              </a:rPr>
              <a:t>/14 </a:t>
            </a:r>
            <a:r>
              <a:rPr sz="1650" b="1" spc="-30" baseline="2525" dirty="0">
                <a:latin typeface="Segoe UI"/>
                <a:cs typeface="Segoe UI"/>
              </a:rPr>
              <a:t>4</a:t>
            </a:r>
            <a:endParaRPr sz="1650" baseline="2525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 rot="18960000">
            <a:off x="2380299" y="4792829"/>
            <a:ext cx="73239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650" b="1" spc="-44" baseline="2525" dirty="0">
                <a:latin typeface="Segoe UI"/>
                <a:cs typeface="Segoe UI"/>
              </a:rPr>
              <a:t>1</a:t>
            </a:r>
            <a:r>
              <a:rPr sz="1100" b="1" spc="-30" dirty="0">
                <a:latin typeface="Segoe UI"/>
                <a:cs typeface="Segoe UI"/>
              </a:rPr>
              <a:t>2</a:t>
            </a:r>
            <a:r>
              <a:rPr sz="1650" b="1" spc="-44" baseline="2525" dirty="0">
                <a:latin typeface="Segoe UI"/>
                <a:cs typeface="Segoe UI"/>
              </a:rPr>
              <a:t>/</a:t>
            </a:r>
            <a:r>
              <a:rPr sz="1100" b="1" spc="-30" dirty="0">
                <a:latin typeface="Segoe UI"/>
                <a:cs typeface="Segoe UI"/>
              </a:rPr>
              <a:t>3</a:t>
            </a:r>
            <a:r>
              <a:rPr sz="1650" b="1" spc="-44" baseline="5050" dirty="0">
                <a:latin typeface="Segoe UI"/>
                <a:cs typeface="Segoe UI"/>
              </a:rPr>
              <a:t>1/13</a:t>
            </a:r>
            <a:r>
              <a:rPr sz="1650" b="1" spc="-135" baseline="5050" dirty="0">
                <a:latin typeface="Segoe UI"/>
                <a:cs typeface="Segoe UI"/>
              </a:rPr>
              <a:t> </a:t>
            </a:r>
            <a:r>
              <a:rPr sz="1650" b="1" spc="-30" baseline="7575" dirty="0">
                <a:latin typeface="Segoe UI"/>
                <a:cs typeface="Segoe UI"/>
              </a:rPr>
              <a:t>8</a:t>
            </a:r>
            <a:endParaRPr sz="1650" baseline="7575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 rot="18960000">
            <a:off x="1744915" y="4820752"/>
            <a:ext cx="816066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100" b="1" spc="-30" dirty="0">
                <a:latin typeface="Segoe UI"/>
                <a:cs typeface="Segoe UI"/>
              </a:rPr>
              <a:t>12/</a:t>
            </a:r>
            <a:r>
              <a:rPr sz="1650" b="1" spc="-44" baseline="2525" dirty="0">
                <a:latin typeface="Segoe UI"/>
                <a:cs typeface="Segoe UI"/>
              </a:rPr>
              <a:t>30/13</a:t>
            </a:r>
            <a:r>
              <a:rPr sz="1650" b="1" spc="-120" baseline="2525" dirty="0">
                <a:latin typeface="Segoe UI"/>
                <a:cs typeface="Segoe UI"/>
              </a:rPr>
              <a:t> </a:t>
            </a:r>
            <a:r>
              <a:rPr sz="1650" b="1" spc="-15" baseline="5050" dirty="0">
                <a:latin typeface="Segoe UI"/>
                <a:cs typeface="Segoe UI"/>
              </a:rPr>
              <a:t>12</a:t>
            </a:r>
            <a:endParaRPr sz="1650" baseline="505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 rot="18960000">
            <a:off x="1183527" y="4820801"/>
            <a:ext cx="816066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100" b="1" spc="-30" dirty="0">
                <a:latin typeface="Segoe UI"/>
                <a:cs typeface="Segoe UI"/>
              </a:rPr>
              <a:t>12/</a:t>
            </a:r>
            <a:r>
              <a:rPr sz="1650" b="1" spc="-44" baseline="5050" dirty="0">
                <a:latin typeface="Segoe UI"/>
                <a:cs typeface="Segoe UI"/>
              </a:rPr>
              <a:t>2</a:t>
            </a:r>
            <a:r>
              <a:rPr sz="1650" b="1" spc="-44" baseline="2525" dirty="0">
                <a:latin typeface="Segoe UI"/>
                <a:cs typeface="Segoe UI"/>
              </a:rPr>
              <a:t>9/13</a:t>
            </a:r>
            <a:r>
              <a:rPr sz="1650" b="1" spc="-120" baseline="2525" dirty="0">
                <a:latin typeface="Segoe UI"/>
                <a:cs typeface="Segoe UI"/>
              </a:rPr>
              <a:t> </a:t>
            </a:r>
            <a:r>
              <a:rPr sz="1650" b="1" spc="-15" baseline="5050" dirty="0">
                <a:latin typeface="Segoe UI"/>
                <a:cs typeface="Segoe UI"/>
              </a:rPr>
              <a:t>16</a:t>
            </a:r>
            <a:endParaRPr sz="1650" baseline="505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18212" y="1626610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102" y="0"/>
                </a:moveTo>
                <a:lnTo>
                  <a:pt x="0" y="0"/>
                </a:lnTo>
              </a:path>
            </a:pathLst>
          </a:custGeom>
          <a:ln w="1001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8212" y="209749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102" y="0"/>
                </a:moveTo>
                <a:lnTo>
                  <a:pt x="0" y="0"/>
                </a:lnTo>
              </a:path>
            </a:pathLst>
          </a:custGeom>
          <a:ln w="1001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8212" y="2568376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102" y="0"/>
                </a:moveTo>
                <a:lnTo>
                  <a:pt x="0" y="0"/>
                </a:lnTo>
              </a:path>
            </a:pathLst>
          </a:custGeom>
          <a:ln w="1001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8212" y="303925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102" y="0"/>
                </a:moveTo>
                <a:lnTo>
                  <a:pt x="0" y="0"/>
                </a:lnTo>
              </a:path>
            </a:pathLst>
          </a:custGeom>
          <a:ln w="1001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8212" y="3500122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102" y="0"/>
                </a:moveTo>
                <a:lnTo>
                  <a:pt x="0" y="0"/>
                </a:lnTo>
              </a:path>
            </a:pathLst>
          </a:custGeom>
          <a:ln w="1001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8212" y="3971005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102" y="0"/>
                </a:moveTo>
                <a:lnTo>
                  <a:pt x="0" y="0"/>
                </a:lnTo>
              </a:path>
            </a:pathLst>
          </a:custGeom>
          <a:ln w="1001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18212" y="444188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102" y="0"/>
                </a:moveTo>
                <a:lnTo>
                  <a:pt x="0" y="0"/>
                </a:lnTo>
              </a:path>
            </a:pathLst>
          </a:custGeom>
          <a:ln w="1001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91961" y="1526425"/>
            <a:ext cx="0" cy="2966085"/>
          </a:xfrm>
          <a:custGeom>
            <a:avLst/>
            <a:gdLst/>
            <a:ahLst/>
            <a:cxnLst/>
            <a:rect l="l" t="t" r="r" b="b"/>
            <a:pathLst>
              <a:path h="2966085">
                <a:moveTo>
                  <a:pt x="0" y="2965557"/>
                </a:moveTo>
                <a:lnTo>
                  <a:pt x="0" y="0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58315" y="1526426"/>
            <a:ext cx="0" cy="2966085"/>
          </a:xfrm>
          <a:custGeom>
            <a:avLst/>
            <a:gdLst/>
            <a:ahLst/>
            <a:cxnLst/>
            <a:rect l="l" t="t" r="r" b="b"/>
            <a:pathLst>
              <a:path h="2966085">
                <a:moveTo>
                  <a:pt x="0" y="2965557"/>
                </a:moveTo>
                <a:lnTo>
                  <a:pt x="0" y="0"/>
                </a:lnTo>
              </a:path>
            </a:pathLst>
          </a:custGeom>
          <a:ln w="1002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484951" y="1513721"/>
            <a:ext cx="54895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3225" algn="l"/>
                <a:tab pos="5476240" algn="l"/>
              </a:tabLst>
            </a:pPr>
            <a:r>
              <a:rPr sz="1100" b="1" spc="-30" dirty="0">
                <a:latin typeface="Segoe UI"/>
                <a:cs typeface="Segoe UI"/>
              </a:rPr>
              <a:t>3.2	</a:t>
            </a:r>
            <a:r>
              <a:rPr sz="1100" b="1" u="sng" spc="-30" dirty="0">
                <a:uFill>
                  <a:solidFill>
                    <a:srgbClr val="931313"/>
                  </a:solidFill>
                </a:uFill>
                <a:latin typeface="Segoe UI"/>
                <a:cs typeface="Segoe UI"/>
              </a:rPr>
              <a:t> 	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84951" y="1984603"/>
            <a:ext cx="2139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Segoe UI"/>
                <a:cs typeface="Segoe UI"/>
              </a:rPr>
              <a:t>3</a:t>
            </a:r>
            <a:r>
              <a:rPr sz="1100" b="1" spc="-65" dirty="0">
                <a:latin typeface="Segoe UI"/>
                <a:cs typeface="Segoe UI"/>
              </a:rPr>
              <a:t>.</a:t>
            </a:r>
            <a:r>
              <a:rPr sz="1100" b="1" spc="-20" dirty="0">
                <a:latin typeface="Segoe UI"/>
                <a:cs typeface="Segoe UI"/>
              </a:rPr>
              <a:t>0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84951" y="2445467"/>
            <a:ext cx="2139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Segoe UI"/>
                <a:cs typeface="Segoe UI"/>
              </a:rPr>
              <a:t>2</a:t>
            </a:r>
            <a:r>
              <a:rPr sz="1100" b="1" spc="-65" dirty="0">
                <a:latin typeface="Segoe UI"/>
                <a:cs typeface="Segoe UI"/>
              </a:rPr>
              <a:t>.</a:t>
            </a:r>
            <a:r>
              <a:rPr sz="1100" b="1" spc="-20" dirty="0">
                <a:latin typeface="Segoe UI"/>
                <a:cs typeface="Segoe UI"/>
              </a:rPr>
              <a:t>8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84951" y="2916349"/>
            <a:ext cx="2139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Segoe UI"/>
                <a:cs typeface="Segoe UI"/>
              </a:rPr>
              <a:t>2</a:t>
            </a:r>
            <a:r>
              <a:rPr sz="1100" b="1" spc="-65" dirty="0">
                <a:latin typeface="Segoe UI"/>
                <a:cs typeface="Segoe UI"/>
              </a:rPr>
              <a:t>.</a:t>
            </a:r>
            <a:r>
              <a:rPr sz="1100" b="1" spc="-20" dirty="0">
                <a:latin typeface="Segoe UI"/>
                <a:cs typeface="Segoe UI"/>
              </a:rPr>
              <a:t>6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84951" y="3387232"/>
            <a:ext cx="2139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Segoe UI"/>
                <a:cs typeface="Segoe UI"/>
              </a:rPr>
              <a:t>2</a:t>
            </a:r>
            <a:r>
              <a:rPr sz="1100" b="1" spc="-65" dirty="0">
                <a:latin typeface="Segoe UI"/>
                <a:cs typeface="Segoe UI"/>
              </a:rPr>
              <a:t>.</a:t>
            </a:r>
            <a:r>
              <a:rPr sz="1100" b="1" spc="-20" dirty="0">
                <a:latin typeface="Segoe UI"/>
                <a:cs typeface="Segoe UI"/>
              </a:rPr>
              <a:t>4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84951" y="3858113"/>
            <a:ext cx="2139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Segoe UI"/>
                <a:cs typeface="Segoe UI"/>
              </a:rPr>
              <a:t>2</a:t>
            </a:r>
            <a:r>
              <a:rPr sz="1100" b="1" spc="-65" dirty="0">
                <a:latin typeface="Segoe UI"/>
                <a:cs typeface="Segoe UI"/>
              </a:rPr>
              <a:t>.</a:t>
            </a:r>
            <a:r>
              <a:rPr sz="1100" b="1" spc="-20" dirty="0">
                <a:latin typeface="Segoe UI"/>
                <a:cs typeface="Segoe UI"/>
              </a:rPr>
              <a:t>2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84951" y="4328997"/>
            <a:ext cx="2139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Segoe UI"/>
                <a:cs typeface="Segoe UI"/>
              </a:rPr>
              <a:t>2</a:t>
            </a:r>
            <a:r>
              <a:rPr sz="1100" b="1" spc="-65" dirty="0">
                <a:latin typeface="Segoe UI"/>
                <a:cs typeface="Segoe UI"/>
              </a:rPr>
              <a:t>.</a:t>
            </a:r>
            <a:r>
              <a:rPr sz="1100" b="1" spc="-20" dirty="0">
                <a:latin typeface="Segoe UI"/>
                <a:cs typeface="Segoe UI"/>
              </a:rPr>
              <a:t>0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888650" y="2969125"/>
            <a:ext cx="5073015" cy="0"/>
          </a:xfrm>
          <a:custGeom>
            <a:avLst/>
            <a:gdLst/>
            <a:ahLst/>
            <a:cxnLst/>
            <a:rect l="l" t="t" r="r" b="b"/>
            <a:pathLst>
              <a:path w="5073015">
                <a:moveTo>
                  <a:pt x="0" y="0"/>
                </a:moveTo>
                <a:lnTo>
                  <a:pt x="5072978" y="0"/>
                </a:lnTo>
              </a:path>
            </a:pathLst>
          </a:custGeom>
          <a:ln w="10018">
            <a:solidFill>
              <a:srgbClr val="0084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88650" y="4251528"/>
            <a:ext cx="5073015" cy="0"/>
          </a:xfrm>
          <a:custGeom>
            <a:avLst/>
            <a:gdLst/>
            <a:ahLst/>
            <a:cxnLst/>
            <a:rect l="l" t="t" r="r" b="b"/>
            <a:pathLst>
              <a:path w="5073015">
                <a:moveTo>
                  <a:pt x="0" y="0"/>
                </a:moveTo>
                <a:lnTo>
                  <a:pt x="5072978" y="0"/>
                </a:lnTo>
              </a:path>
            </a:pathLst>
          </a:custGeom>
          <a:ln w="10018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53562" y="2162619"/>
            <a:ext cx="5143155" cy="1943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231979" y="5280779"/>
            <a:ext cx="38671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-55" dirty="0">
                <a:latin typeface="Segoe UI"/>
                <a:cs typeface="Segoe UI"/>
              </a:rPr>
              <a:t>D</a:t>
            </a:r>
            <a:r>
              <a:rPr sz="1350" b="1" spc="-25" dirty="0">
                <a:latin typeface="Segoe UI"/>
                <a:cs typeface="Segoe UI"/>
              </a:rPr>
              <a:t>a</a:t>
            </a:r>
            <a:r>
              <a:rPr sz="1350" b="1" spc="-60" dirty="0">
                <a:latin typeface="Segoe UI"/>
                <a:cs typeface="Segoe UI"/>
              </a:rPr>
              <a:t>t</a:t>
            </a:r>
            <a:r>
              <a:rPr sz="1350" b="1" spc="-20" dirty="0">
                <a:latin typeface="Segoe UI"/>
                <a:cs typeface="Segoe UI"/>
              </a:rPr>
              <a:t>e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40365" y="2556658"/>
            <a:ext cx="252095" cy="906144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350" b="1" spc="-40" dirty="0">
                <a:latin typeface="Segoe UI"/>
                <a:cs typeface="Segoe UI"/>
              </a:rPr>
              <a:t>Glass</a:t>
            </a:r>
            <a:r>
              <a:rPr sz="1350" b="1" spc="-35" dirty="0">
                <a:latin typeface="Segoe UI"/>
                <a:cs typeface="Segoe UI"/>
              </a:rPr>
              <a:t> </a:t>
            </a:r>
            <a:r>
              <a:rPr sz="1350" b="1" spc="-55" dirty="0">
                <a:latin typeface="Segoe UI"/>
                <a:cs typeface="Segoe UI"/>
              </a:rPr>
              <a:t>Strain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119364" y="2705955"/>
            <a:ext cx="552450" cy="3340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9525">
              <a:lnSpc>
                <a:spcPts val="1100"/>
              </a:lnSpc>
              <a:spcBef>
                <a:spcPts val="325"/>
              </a:spcBef>
            </a:pPr>
            <a:r>
              <a:rPr sz="1100" dirty="0">
                <a:latin typeface="Segoe UI"/>
                <a:cs typeface="Segoe UI"/>
              </a:rPr>
              <a:t>_  </a:t>
            </a:r>
            <a:r>
              <a:rPr sz="1100" spc="-25" dirty="0">
                <a:latin typeface="Segoe UI"/>
                <a:cs typeface="Segoe UI"/>
              </a:rPr>
              <a:t>X</a:t>
            </a:r>
            <a:r>
              <a:rPr sz="1100" spc="25" dirty="0">
                <a:latin typeface="Segoe UI"/>
                <a:cs typeface="Segoe UI"/>
              </a:rPr>
              <a:t>=</a:t>
            </a:r>
            <a:r>
              <a:rPr sz="1100" spc="30" dirty="0">
                <a:latin typeface="Segoe UI"/>
                <a:cs typeface="Segoe UI"/>
              </a:rPr>
              <a:t>2</a:t>
            </a:r>
            <a:r>
              <a:rPr sz="1100" spc="-5" dirty="0">
                <a:latin typeface="Segoe UI"/>
                <a:cs typeface="Segoe UI"/>
              </a:rPr>
              <a:t>.</a:t>
            </a:r>
            <a:r>
              <a:rPr sz="1100" spc="30" dirty="0">
                <a:latin typeface="Segoe UI"/>
                <a:cs typeface="Segoe UI"/>
              </a:rPr>
              <a:t>63</a:t>
            </a:r>
            <a:r>
              <a:rPr sz="1100" dirty="0">
                <a:latin typeface="Segoe UI"/>
                <a:cs typeface="Segoe UI"/>
              </a:rPr>
              <a:t>0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19364" y="1563814"/>
            <a:ext cx="7327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5" dirty="0">
                <a:latin typeface="Segoe UI"/>
                <a:cs typeface="Segoe UI"/>
              </a:rPr>
              <a:t>UCL=3.179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19364" y="4138640"/>
            <a:ext cx="7029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5" dirty="0">
                <a:latin typeface="Segoe UI"/>
                <a:cs typeface="Segoe UI"/>
              </a:rPr>
              <a:t>LCL=2.081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47390" y="1984603"/>
            <a:ext cx="9588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5" dirty="0">
                <a:latin typeface="Segoe UI"/>
                <a:cs typeface="Segoe UI"/>
              </a:rPr>
              <a:t>6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76720" y="3918228"/>
            <a:ext cx="9588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5" dirty="0">
                <a:latin typeface="Segoe UI"/>
                <a:cs typeface="Segoe UI"/>
              </a:rPr>
              <a:t>5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07822" y="1052856"/>
            <a:ext cx="379539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35" dirty="0">
                <a:solidFill>
                  <a:srgbClr val="0A0873"/>
                </a:solidFill>
                <a:latin typeface="Segoe UI"/>
                <a:cs typeface="Segoe UI"/>
              </a:rPr>
              <a:t>Individuals Chart </a:t>
            </a:r>
            <a:r>
              <a:rPr sz="2050" b="1" spc="-40" dirty="0">
                <a:solidFill>
                  <a:srgbClr val="0A0873"/>
                </a:solidFill>
                <a:latin typeface="Segoe UI"/>
                <a:cs typeface="Segoe UI"/>
              </a:rPr>
              <a:t>of </a:t>
            </a:r>
            <a:r>
              <a:rPr sz="2050" b="1" spc="-30" dirty="0">
                <a:solidFill>
                  <a:srgbClr val="0A0873"/>
                </a:solidFill>
                <a:latin typeface="Segoe UI"/>
                <a:cs typeface="Segoe UI"/>
              </a:rPr>
              <a:t>Glass</a:t>
            </a:r>
            <a:r>
              <a:rPr sz="2050" b="1" spc="-15" dirty="0">
                <a:solidFill>
                  <a:srgbClr val="0A0873"/>
                </a:solidFill>
                <a:latin typeface="Segoe UI"/>
                <a:cs typeface="Segoe UI"/>
              </a:rPr>
              <a:t> </a:t>
            </a:r>
            <a:r>
              <a:rPr sz="2050" b="1" spc="-45" dirty="0">
                <a:solidFill>
                  <a:srgbClr val="0A0873"/>
                </a:solidFill>
                <a:latin typeface="Segoe UI"/>
                <a:cs typeface="Segoe UI"/>
              </a:rPr>
              <a:t>Strain</a:t>
            </a:r>
            <a:endParaRPr sz="2050">
              <a:latin typeface="Segoe UI"/>
              <a:cs typeface="Segoe U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1081690" y="327088"/>
            <a:ext cx="7186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Identifying </a:t>
            </a:r>
            <a:r>
              <a:rPr spc="-55" dirty="0"/>
              <a:t>Special Cause </a:t>
            </a:r>
            <a:r>
              <a:rPr spc="-60" dirty="0"/>
              <a:t>Variation </a:t>
            </a:r>
            <a:r>
              <a:rPr spc="-50" dirty="0"/>
              <a:t>with </a:t>
            </a:r>
            <a:r>
              <a:rPr spc="-5" dirty="0"/>
              <a:t>8</a:t>
            </a:r>
            <a:r>
              <a:rPr spc="-385" dirty="0"/>
              <a:t> </a:t>
            </a:r>
            <a:r>
              <a:rPr spc="-50" dirty="0"/>
              <a:t>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050" y="284352"/>
            <a:ext cx="7422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Dry </a:t>
            </a:r>
            <a:r>
              <a:rPr sz="3200" spc="-5" dirty="0"/>
              <a:t>Etch Process for Microprocessor</a:t>
            </a:r>
            <a:r>
              <a:rPr sz="3200" spc="-95" dirty="0"/>
              <a:t> </a:t>
            </a:r>
            <a:r>
              <a:rPr sz="3200" spc="-5" dirty="0"/>
              <a:t>Mfg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46176" y="1185672"/>
            <a:ext cx="4456175" cy="2157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0112" y="1951048"/>
            <a:ext cx="1218501" cy="504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9401" y="1932090"/>
            <a:ext cx="1209674" cy="514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9876" y="2705099"/>
            <a:ext cx="1082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Isotropic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8905" y="2705099"/>
            <a:ext cx="14084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Anisotropic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715" y="3622547"/>
            <a:ext cx="8470900" cy="25641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6525">
              <a:lnSpc>
                <a:spcPct val="100000"/>
              </a:lnSpc>
              <a:spcBef>
                <a:spcPts val="95"/>
              </a:spcBef>
              <a:tabLst>
                <a:tab pos="6781165" algn="l"/>
              </a:tabLst>
            </a:pPr>
            <a:r>
              <a:rPr sz="1600" spc="-5" dirty="0">
                <a:latin typeface="Arial"/>
                <a:cs typeface="Arial"/>
              </a:rPr>
              <a:t>Dry etch technology has been greatly refined for </a:t>
            </a:r>
            <a:r>
              <a:rPr sz="1600" spc="-10" dirty="0">
                <a:latin typeface="Arial"/>
                <a:cs typeface="Arial"/>
              </a:rPr>
              <a:t>today’s </a:t>
            </a:r>
            <a:r>
              <a:rPr sz="1600" spc="-5" dirty="0">
                <a:latin typeface="Arial"/>
                <a:cs typeface="Arial"/>
              </a:rPr>
              <a:t>advanced fabrication of integrated  circuits. </a:t>
            </a:r>
            <a:r>
              <a:rPr sz="1600" spc="-10" dirty="0">
                <a:latin typeface="Arial"/>
                <a:cs typeface="Arial"/>
              </a:rPr>
              <a:t>One </a:t>
            </a:r>
            <a:r>
              <a:rPr sz="1600" spc="-5" dirty="0">
                <a:latin typeface="Arial"/>
                <a:cs typeface="Arial"/>
              </a:rPr>
              <a:t>etch quality characteristic that </a:t>
            </a:r>
            <a:r>
              <a:rPr sz="1600" spc="-10" dirty="0">
                <a:latin typeface="Arial"/>
                <a:cs typeface="Arial"/>
              </a:rPr>
              <a:t>affects </a:t>
            </a:r>
            <a:r>
              <a:rPr sz="1600" spc="-5" dirty="0">
                <a:latin typeface="Arial"/>
                <a:cs typeface="Arial"/>
              </a:rPr>
              <a:t>the performance of the semiconductor  product is </a:t>
            </a:r>
            <a:r>
              <a:rPr sz="1600" spc="-20" dirty="0">
                <a:latin typeface="Arial"/>
                <a:cs typeface="Arial"/>
              </a:rPr>
              <a:t>anisotropy, </a:t>
            </a:r>
            <a:r>
              <a:rPr sz="1600" spc="-5" dirty="0">
                <a:latin typeface="Arial"/>
                <a:cs typeface="Arial"/>
              </a:rPr>
              <a:t>a high level of vertical etching vs</a:t>
            </a:r>
            <a:r>
              <a:rPr sz="1600" spc="3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horizontal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etching.	This is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measured  as the aspect ratio, the depth / the </a:t>
            </a:r>
            <a:r>
              <a:rPr sz="1600" spc="-10" dirty="0">
                <a:latin typeface="Arial"/>
                <a:cs typeface="Arial"/>
              </a:rPr>
              <a:t>width </a:t>
            </a:r>
            <a:r>
              <a:rPr sz="1600" spc="-5" dirty="0">
                <a:latin typeface="Arial"/>
                <a:cs typeface="Arial"/>
              </a:rPr>
              <a:t>of the etched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area.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50800" marR="5080">
              <a:lnSpc>
                <a:spcPct val="100000"/>
              </a:lnSpc>
              <a:tabLst>
                <a:tab pos="1786255" algn="l"/>
              </a:tabLst>
            </a:pPr>
            <a:r>
              <a:rPr sz="2000" b="1" spc="-5" dirty="0">
                <a:latin typeface="Arial"/>
                <a:cs typeface="Arial"/>
              </a:rPr>
              <a:t>Problem: </a:t>
            </a:r>
            <a:r>
              <a:rPr sz="2000" dirty="0">
                <a:latin typeface="Arial"/>
                <a:cs typeface="Arial"/>
              </a:rPr>
              <a:t>The aspect </a:t>
            </a:r>
            <a:r>
              <a:rPr sz="2000" spc="-5" dirty="0">
                <a:latin typeface="Arial"/>
                <a:cs typeface="Arial"/>
              </a:rPr>
              <a:t>ratio </a:t>
            </a:r>
            <a:r>
              <a:rPr sz="2000" dirty="0">
                <a:latin typeface="Arial"/>
                <a:cs typeface="Arial"/>
              </a:rPr>
              <a:t>of grooves </a:t>
            </a:r>
            <a:r>
              <a:rPr sz="2000" spc="-5" dirty="0">
                <a:latin typeface="Arial"/>
                <a:cs typeface="Arial"/>
              </a:rPr>
              <a:t>from the </a:t>
            </a:r>
            <a:r>
              <a:rPr sz="2000" dirty="0">
                <a:latin typeface="Arial"/>
                <a:cs typeface="Arial"/>
              </a:rPr>
              <a:t>dry </a:t>
            </a:r>
            <a:r>
              <a:rPr sz="2000" spc="-5" dirty="0">
                <a:latin typeface="Arial"/>
                <a:cs typeface="Arial"/>
              </a:rPr>
              <a:t>etch </a:t>
            </a:r>
            <a:r>
              <a:rPr sz="2000" dirty="0">
                <a:latin typeface="Arial"/>
                <a:cs typeface="Arial"/>
              </a:rPr>
              <a:t>process should  </a:t>
            </a:r>
            <a:r>
              <a:rPr sz="2000" spc="-5" dirty="0">
                <a:latin typeface="Arial"/>
                <a:cs typeface="Arial"/>
              </a:rPr>
              <a:t>have </a:t>
            </a:r>
            <a:r>
              <a:rPr sz="2000" dirty="0">
                <a:latin typeface="Arial"/>
                <a:cs typeface="Arial"/>
              </a:rPr>
              <a:t>an aspect </a:t>
            </a:r>
            <a:r>
              <a:rPr sz="2000" spc="-5" dirty="0">
                <a:latin typeface="Arial"/>
                <a:cs typeface="Arial"/>
              </a:rPr>
              <a:t>ratio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1.00, </a:t>
            </a:r>
            <a:r>
              <a:rPr sz="2000" dirty="0">
                <a:latin typeface="Arial"/>
                <a:cs typeface="Arial"/>
              </a:rPr>
              <a:t>but can </a:t>
            </a:r>
            <a:r>
              <a:rPr sz="2000" spc="-5" dirty="0">
                <a:latin typeface="Arial"/>
                <a:cs typeface="Arial"/>
              </a:rPr>
              <a:t>vary from .9 to 1.1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still </a:t>
            </a:r>
            <a:r>
              <a:rPr sz="2000" dirty="0">
                <a:latin typeface="Arial"/>
                <a:cs typeface="Arial"/>
              </a:rPr>
              <a:t>meet  </a:t>
            </a:r>
            <a:r>
              <a:rPr sz="2000" spc="-5" dirty="0">
                <a:latin typeface="Arial"/>
                <a:cs typeface="Arial"/>
              </a:rPr>
              <a:t>specifications.	Five </a:t>
            </a:r>
            <a:r>
              <a:rPr sz="2000" dirty="0">
                <a:latin typeface="Arial"/>
                <a:cs typeface="Arial"/>
              </a:rPr>
              <a:t>wafers are sampled </a:t>
            </a:r>
            <a:r>
              <a:rPr sz="2000" spc="-5" dirty="0">
                <a:latin typeface="Arial"/>
                <a:cs typeface="Arial"/>
              </a:rPr>
              <a:t>every </a:t>
            </a:r>
            <a:r>
              <a:rPr sz="2000" dirty="0">
                <a:latin typeface="Arial"/>
                <a:cs typeface="Arial"/>
              </a:rPr>
              <a:t>4 hours and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aspect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ratio  is </a:t>
            </a:r>
            <a:r>
              <a:rPr sz="2000" dirty="0">
                <a:latin typeface="Arial"/>
                <a:cs typeface="Arial"/>
              </a:rPr>
              <a:t>measured </a:t>
            </a:r>
            <a:r>
              <a:rPr sz="2000" spc="-5" dirty="0">
                <a:latin typeface="Arial"/>
                <a:cs typeface="Arial"/>
              </a:rPr>
              <a:t>to monitor the quality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product </a:t>
            </a:r>
            <a:r>
              <a:rPr sz="2000" spc="-5" dirty="0">
                <a:latin typeface="Arial"/>
                <a:cs typeface="Arial"/>
              </a:rPr>
              <a:t>from the etch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</a:t>
            </a:r>
            <a:r>
              <a:rPr sz="200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191" y="141477"/>
            <a:ext cx="6251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Value of Collecting </a:t>
            </a:r>
            <a:r>
              <a:rPr sz="3200" spc="-10" dirty="0"/>
              <a:t>Subgroup</a:t>
            </a:r>
            <a:r>
              <a:rPr sz="3200" spc="-55" dirty="0"/>
              <a:t> </a:t>
            </a:r>
            <a:r>
              <a:rPr sz="3200" spc="-5" dirty="0"/>
              <a:t>Data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417564" y="1019555"/>
            <a:ext cx="2179319" cy="5394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8953" y="1777745"/>
            <a:ext cx="160020" cy="817244"/>
          </a:xfrm>
          <a:custGeom>
            <a:avLst/>
            <a:gdLst/>
            <a:ahLst/>
            <a:cxnLst/>
            <a:rect l="l" t="t" r="r" b="b"/>
            <a:pathLst>
              <a:path w="160020" h="817244">
                <a:moveTo>
                  <a:pt x="0" y="0"/>
                </a:moveTo>
                <a:lnTo>
                  <a:pt x="160020" y="0"/>
                </a:lnTo>
                <a:lnTo>
                  <a:pt x="160020" y="816863"/>
                </a:lnTo>
                <a:lnTo>
                  <a:pt x="0" y="81686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8953" y="1777745"/>
            <a:ext cx="160020" cy="817244"/>
          </a:xfrm>
          <a:custGeom>
            <a:avLst/>
            <a:gdLst/>
            <a:ahLst/>
            <a:cxnLst/>
            <a:rect l="l" t="t" r="r" b="b"/>
            <a:pathLst>
              <a:path w="160020" h="817244">
                <a:moveTo>
                  <a:pt x="0" y="0"/>
                </a:moveTo>
                <a:lnTo>
                  <a:pt x="160020" y="0"/>
                </a:lnTo>
                <a:lnTo>
                  <a:pt x="160020" y="816863"/>
                </a:lnTo>
                <a:lnTo>
                  <a:pt x="0" y="81686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08953" y="2734817"/>
            <a:ext cx="160020" cy="818515"/>
          </a:xfrm>
          <a:custGeom>
            <a:avLst/>
            <a:gdLst/>
            <a:ahLst/>
            <a:cxnLst/>
            <a:rect l="l" t="t" r="r" b="b"/>
            <a:pathLst>
              <a:path w="160020" h="818514">
                <a:moveTo>
                  <a:pt x="0" y="0"/>
                </a:moveTo>
                <a:lnTo>
                  <a:pt x="160020" y="0"/>
                </a:lnTo>
                <a:lnTo>
                  <a:pt x="160020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8953" y="2734817"/>
            <a:ext cx="160020" cy="818515"/>
          </a:xfrm>
          <a:custGeom>
            <a:avLst/>
            <a:gdLst/>
            <a:ahLst/>
            <a:cxnLst/>
            <a:rect l="l" t="t" r="r" b="b"/>
            <a:pathLst>
              <a:path w="160020" h="818514">
                <a:moveTo>
                  <a:pt x="0" y="0"/>
                </a:moveTo>
                <a:lnTo>
                  <a:pt x="160020" y="0"/>
                </a:lnTo>
                <a:lnTo>
                  <a:pt x="160020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1334" y="3713226"/>
            <a:ext cx="160020" cy="820419"/>
          </a:xfrm>
          <a:custGeom>
            <a:avLst/>
            <a:gdLst/>
            <a:ahLst/>
            <a:cxnLst/>
            <a:rect l="l" t="t" r="r" b="b"/>
            <a:pathLst>
              <a:path w="160020" h="820420">
                <a:moveTo>
                  <a:pt x="0" y="0"/>
                </a:moveTo>
                <a:lnTo>
                  <a:pt x="160020" y="0"/>
                </a:lnTo>
                <a:lnTo>
                  <a:pt x="160020" y="819912"/>
                </a:lnTo>
                <a:lnTo>
                  <a:pt x="0" y="8199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1334" y="3713226"/>
            <a:ext cx="160020" cy="820419"/>
          </a:xfrm>
          <a:custGeom>
            <a:avLst/>
            <a:gdLst/>
            <a:ahLst/>
            <a:cxnLst/>
            <a:rect l="l" t="t" r="r" b="b"/>
            <a:pathLst>
              <a:path w="160020" h="820420">
                <a:moveTo>
                  <a:pt x="0" y="0"/>
                </a:moveTo>
                <a:lnTo>
                  <a:pt x="160020" y="0"/>
                </a:lnTo>
                <a:lnTo>
                  <a:pt x="160020" y="819912"/>
                </a:lnTo>
                <a:lnTo>
                  <a:pt x="0" y="81991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1334" y="4673346"/>
            <a:ext cx="160020" cy="817244"/>
          </a:xfrm>
          <a:custGeom>
            <a:avLst/>
            <a:gdLst/>
            <a:ahLst/>
            <a:cxnLst/>
            <a:rect l="l" t="t" r="r" b="b"/>
            <a:pathLst>
              <a:path w="160020" h="817245">
                <a:moveTo>
                  <a:pt x="0" y="0"/>
                </a:moveTo>
                <a:lnTo>
                  <a:pt x="160020" y="0"/>
                </a:lnTo>
                <a:lnTo>
                  <a:pt x="160020" y="816863"/>
                </a:lnTo>
                <a:lnTo>
                  <a:pt x="0" y="81686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1334" y="4673346"/>
            <a:ext cx="160020" cy="817244"/>
          </a:xfrm>
          <a:custGeom>
            <a:avLst/>
            <a:gdLst/>
            <a:ahLst/>
            <a:cxnLst/>
            <a:rect l="l" t="t" r="r" b="b"/>
            <a:pathLst>
              <a:path w="160020" h="817245">
                <a:moveTo>
                  <a:pt x="0" y="0"/>
                </a:moveTo>
                <a:lnTo>
                  <a:pt x="160020" y="0"/>
                </a:lnTo>
                <a:lnTo>
                  <a:pt x="160020" y="816863"/>
                </a:lnTo>
                <a:lnTo>
                  <a:pt x="0" y="81686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88781" y="2968625"/>
            <a:ext cx="17678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Range2/Mean2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2252" y="6457043"/>
            <a:ext cx="15481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SnapDatInc copyright</a:t>
            </a:r>
            <a:r>
              <a:rPr sz="1000" spc="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5365" y="2968625"/>
            <a:ext cx="1337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Subgroup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6967" y="3933719"/>
            <a:ext cx="17678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Range3/Mean3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43551" y="3933719"/>
            <a:ext cx="1337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Subgroup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56967" y="4905176"/>
            <a:ext cx="17678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Range4/Mean4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3551" y="4905176"/>
            <a:ext cx="1337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Subgroup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252" y="1274762"/>
            <a:ext cx="5855335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</a:rPr>
              <a:t>Create an X-bar (Mean) and R (Range)</a:t>
            </a:r>
            <a:r>
              <a:rPr sz="2200" b="1" u="heavy" spc="9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Arial"/>
                <a:cs typeface="Arial"/>
              </a:rPr>
              <a:t>Chart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1952625">
              <a:lnSpc>
                <a:spcPct val="100000"/>
              </a:lnSpc>
              <a:tabLst>
                <a:tab pos="4038600" algn="l"/>
              </a:tabLst>
            </a:pPr>
            <a:r>
              <a:rPr sz="2000" dirty="0">
                <a:latin typeface="Arial"/>
                <a:cs typeface="Arial"/>
              </a:rPr>
              <a:t>Range1/Mean1	Subgroup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519" y="302768"/>
            <a:ext cx="56216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X-bar </a:t>
            </a:r>
            <a:r>
              <a:rPr sz="3200" dirty="0"/>
              <a:t>&amp; R </a:t>
            </a:r>
            <a:r>
              <a:rPr sz="3200" spc="-5" dirty="0"/>
              <a:t>Chart of the</a:t>
            </a:r>
            <a:r>
              <a:rPr sz="3200" spc="-75" dirty="0"/>
              <a:t> </a:t>
            </a:r>
            <a:r>
              <a:rPr sz="3200" spc="-5" dirty="0"/>
              <a:t>Process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16280" y="940312"/>
            <a:ext cx="7713345" cy="5134610"/>
          </a:xfrm>
          <a:custGeom>
            <a:avLst/>
            <a:gdLst/>
            <a:ahLst/>
            <a:cxnLst/>
            <a:rect l="l" t="t" r="r" b="b"/>
            <a:pathLst>
              <a:path w="7713345" h="5134610">
                <a:moveTo>
                  <a:pt x="0" y="0"/>
                </a:moveTo>
                <a:lnTo>
                  <a:pt x="7713016" y="0"/>
                </a:lnTo>
                <a:lnTo>
                  <a:pt x="7713016" y="5134406"/>
                </a:lnTo>
                <a:lnTo>
                  <a:pt x="0" y="5134406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6280" y="940312"/>
            <a:ext cx="7713345" cy="5134610"/>
          </a:xfrm>
          <a:custGeom>
            <a:avLst/>
            <a:gdLst/>
            <a:ahLst/>
            <a:cxnLst/>
            <a:rect l="l" t="t" r="r" b="b"/>
            <a:pathLst>
              <a:path w="7713345" h="5134610">
                <a:moveTo>
                  <a:pt x="0" y="0"/>
                </a:moveTo>
                <a:lnTo>
                  <a:pt x="7713015" y="0"/>
                </a:lnTo>
                <a:lnTo>
                  <a:pt x="7713015" y="5134406"/>
                </a:lnTo>
                <a:lnTo>
                  <a:pt x="0" y="5134406"/>
                </a:lnTo>
                <a:lnTo>
                  <a:pt x="0" y="0"/>
                </a:lnTo>
                <a:close/>
              </a:path>
            </a:pathLst>
          </a:custGeom>
          <a:ln w="10721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1380" y="1508419"/>
            <a:ext cx="6200775" cy="1704339"/>
          </a:xfrm>
          <a:custGeom>
            <a:avLst/>
            <a:gdLst/>
            <a:ahLst/>
            <a:cxnLst/>
            <a:rect l="l" t="t" r="r" b="b"/>
            <a:pathLst>
              <a:path w="6200775" h="1704339">
                <a:moveTo>
                  <a:pt x="0" y="0"/>
                </a:moveTo>
                <a:lnTo>
                  <a:pt x="6200449" y="0"/>
                </a:lnTo>
                <a:lnTo>
                  <a:pt x="6200449" y="1704322"/>
                </a:lnTo>
                <a:lnTo>
                  <a:pt x="0" y="17043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4914" y="3212738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1996" y="3212738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29805" y="3212738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6887" y="3212738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4697" y="3212738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1779" y="3212738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9589" y="3212738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86671" y="3212738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4480" y="3212738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1563" y="3212738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1379" y="1508415"/>
            <a:ext cx="6200775" cy="0"/>
          </a:xfrm>
          <a:custGeom>
            <a:avLst/>
            <a:gdLst/>
            <a:ahLst/>
            <a:cxnLst/>
            <a:rect l="l" t="t" r="r" b="b"/>
            <a:pathLst>
              <a:path w="6200775">
                <a:moveTo>
                  <a:pt x="0" y="0"/>
                </a:moveTo>
                <a:lnTo>
                  <a:pt x="6200449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1379" y="3212738"/>
            <a:ext cx="6200775" cy="0"/>
          </a:xfrm>
          <a:custGeom>
            <a:avLst/>
            <a:gdLst/>
            <a:ahLst/>
            <a:cxnLst/>
            <a:rect l="l" t="t" r="r" b="b"/>
            <a:pathLst>
              <a:path w="6200775">
                <a:moveTo>
                  <a:pt x="0" y="0"/>
                </a:moveTo>
                <a:lnTo>
                  <a:pt x="6200449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07850" y="3264351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4</a:t>
            </a:r>
            <a:r>
              <a:rPr sz="900" b="1" spc="-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4932" y="32643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4</a:t>
            </a:r>
            <a:r>
              <a:rPr sz="900" b="1" spc="-5" dirty="0">
                <a:latin typeface="Segoe UI"/>
                <a:cs typeface="Segoe UI"/>
              </a:rPr>
              <a:t>1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2742" y="32643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3</a:t>
            </a:r>
            <a:r>
              <a:rPr sz="900" b="1" spc="-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19824" y="3264351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3</a:t>
            </a:r>
            <a:r>
              <a:rPr sz="900" b="1" spc="-5" dirty="0">
                <a:latin typeface="Segoe UI"/>
                <a:cs typeface="Segoe UI"/>
              </a:rPr>
              <a:t>1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4716" y="32643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2</a:t>
            </a:r>
            <a:r>
              <a:rPr sz="900" b="1" spc="-5" dirty="0">
                <a:latin typeface="Segoe UI"/>
                <a:cs typeface="Segoe UI"/>
              </a:rPr>
              <a:t>1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42525" y="32643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spc="-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09607" y="32643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spc="-5" dirty="0">
                <a:latin typeface="Segoe UI"/>
                <a:cs typeface="Segoe UI"/>
              </a:rPr>
              <a:t>1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19599" y="3264353"/>
            <a:ext cx="914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86682" y="3264353"/>
            <a:ext cx="914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5" dirty="0">
                <a:latin typeface="Segoe UI"/>
                <a:cs typeface="Segoe UI"/>
              </a:rPr>
              <a:t>1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38469" y="1647762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09" y="0"/>
                </a:moveTo>
                <a:lnTo>
                  <a:pt x="0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8469" y="2033646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09" y="0"/>
                </a:moveTo>
                <a:lnTo>
                  <a:pt x="0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38469" y="2419531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09" y="0"/>
                </a:moveTo>
                <a:lnTo>
                  <a:pt x="0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38469" y="280541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09" y="0"/>
                </a:moveTo>
                <a:lnTo>
                  <a:pt x="0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38469" y="3191299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09" y="0"/>
                </a:moveTo>
                <a:lnTo>
                  <a:pt x="0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81828" y="1508415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1704322"/>
                </a:moveTo>
                <a:lnTo>
                  <a:pt x="0" y="0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1379" y="1508415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1704322"/>
                </a:moveTo>
                <a:lnTo>
                  <a:pt x="0" y="0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14675" y="1570747"/>
            <a:ext cx="31623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spc="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05</a:t>
            </a:r>
            <a:r>
              <a:rPr sz="900" b="1" spc="-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4675" y="1956633"/>
            <a:ext cx="31623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spc="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02</a:t>
            </a:r>
            <a:r>
              <a:rPr sz="900" b="1" spc="-5" dirty="0">
                <a:latin typeface="Segoe UI"/>
                <a:cs typeface="Segoe UI"/>
              </a:rPr>
              <a:t>5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4675" y="2342516"/>
            <a:ext cx="31623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spc="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00</a:t>
            </a:r>
            <a:r>
              <a:rPr sz="900" b="1" spc="-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4675" y="2728401"/>
            <a:ext cx="31623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spc="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97</a:t>
            </a:r>
            <a:r>
              <a:rPr sz="900" b="1" spc="-5" dirty="0">
                <a:latin typeface="Segoe UI"/>
                <a:cs typeface="Segoe UI"/>
              </a:rPr>
              <a:t>5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14675" y="3103566"/>
            <a:ext cx="31623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spc="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95</a:t>
            </a:r>
            <a:r>
              <a:rPr sz="900" b="1" spc="-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31563" y="2365936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081" y="0"/>
                </a:lnTo>
              </a:path>
            </a:pathLst>
          </a:custGeom>
          <a:ln w="10719">
            <a:solidFill>
              <a:srgbClr val="0084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14661" y="2987639"/>
            <a:ext cx="5117465" cy="0"/>
          </a:xfrm>
          <a:custGeom>
            <a:avLst/>
            <a:gdLst/>
            <a:ahLst/>
            <a:cxnLst/>
            <a:rect l="l" t="t" r="r" b="b"/>
            <a:pathLst>
              <a:path w="5117465">
                <a:moveTo>
                  <a:pt x="0" y="0"/>
                </a:moveTo>
                <a:lnTo>
                  <a:pt x="5116983" y="0"/>
                </a:lnTo>
              </a:path>
            </a:pathLst>
          </a:custGeom>
          <a:ln w="10719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31563" y="2987639"/>
            <a:ext cx="718820" cy="0"/>
          </a:xfrm>
          <a:custGeom>
            <a:avLst/>
            <a:gdLst/>
            <a:ahLst/>
            <a:cxnLst/>
            <a:rect l="l" t="t" r="r" b="b"/>
            <a:pathLst>
              <a:path w="718819">
                <a:moveTo>
                  <a:pt x="0" y="0"/>
                </a:moveTo>
                <a:lnTo>
                  <a:pt x="718733" y="0"/>
                </a:lnTo>
              </a:path>
            </a:pathLst>
          </a:custGeom>
          <a:ln w="10719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04742" y="1556653"/>
            <a:ext cx="5953718" cy="1500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265084" y="3212903"/>
            <a:ext cx="488315" cy="4114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30"/>
              </a:spcBef>
            </a:pPr>
            <a:r>
              <a:rPr sz="900" b="1" spc="-15" dirty="0">
                <a:latin typeface="Segoe UI"/>
                <a:cs typeface="Segoe UI"/>
              </a:rPr>
              <a:t>2</a:t>
            </a:r>
            <a:r>
              <a:rPr sz="900" b="1" spc="-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  <a:p>
            <a:pPr marR="61594" algn="r">
              <a:lnSpc>
                <a:spcPct val="100000"/>
              </a:lnSpc>
              <a:spcBef>
                <a:spcPts val="440"/>
              </a:spcBef>
            </a:pPr>
            <a:r>
              <a:rPr sz="900" b="1" dirty="0">
                <a:latin typeface="Segoe UI"/>
                <a:cs typeface="Segoe UI"/>
              </a:rPr>
              <a:t>S</a:t>
            </a:r>
            <a:r>
              <a:rPr sz="900" b="1" spc="15" dirty="0">
                <a:latin typeface="Segoe UI"/>
                <a:cs typeface="Segoe UI"/>
              </a:rPr>
              <a:t>a</a:t>
            </a:r>
            <a:r>
              <a:rPr sz="900" b="1" spc="10" dirty="0">
                <a:latin typeface="Segoe UI"/>
                <a:cs typeface="Segoe UI"/>
              </a:rPr>
              <a:t>m</a:t>
            </a:r>
            <a:r>
              <a:rPr sz="900" b="1" spc="25" dirty="0">
                <a:latin typeface="Segoe UI"/>
                <a:cs typeface="Segoe UI"/>
              </a:rPr>
              <a:t>p</a:t>
            </a:r>
            <a:r>
              <a:rPr sz="900" b="1" spc="-5" dirty="0">
                <a:latin typeface="Segoe UI"/>
                <a:cs typeface="Segoe UI"/>
              </a:rPr>
              <a:t>l</a:t>
            </a:r>
            <a:r>
              <a:rPr sz="900" b="1" spc="0" dirty="0">
                <a:latin typeface="Segoe UI"/>
                <a:cs typeface="Segoe UI"/>
              </a:rPr>
              <a:t>e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0792" y="1973734"/>
            <a:ext cx="182880" cy="769620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b="1" spc="0" dirty="0">
                <a:latin typeface="Segoe UI"/>
                <a:cs typeface="Segoe UI"/>
              </a:rPr>
              <a:t>Sample</a:t>
            </a:r>
            <a:r>
              <a:rPr sz="900" b="1" spc="-15" dirty="0">
                <a:latin typeface="Segoe UI"/>
                <a:cs typeface="Segoe UI"/>
              </a:rPr>
              <a:t> </a:t>
            </a:r>
            <a:r>
              <a:rPr sz="900" b="1" dirty="0">
                <a:latin typeface="Segoe UI"/>
                <a:cs typeface="Segoe UI"/>
              </a:rPr>
              <a:t>Mean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22768" y="2171013"/>
            <a:ext cx="528955" cy="28511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indent="10160">
              <a:lnSpc>
                <a:spcPts val="930"/>
              </a:lnSpc>
              <a:spcBef>
                <a:spcPts val="284"/>
              </a:spcBef>
            </a:pPr>
            <a:r>
              <a:rPr sz="900" spc="5" dirty="0">
                <a:latin typeface="Segoe UI"/>
                <a:cs typeface="Segoe UI"/>
              </a:rPr>
              <a:t>_  </a:t>
            </a:r>
            <a:r>
              <a:rPr sz="900" spc="-30" dirty="0">
                <a:latin typeface="Segoe UI"/>
                <a:cs typeface="Segoe UI"/>
              </a:rPr>
              <a:t>X</a:t>
            </a:r>
            <a:r>
              <a:rPr sz="900" spc="45" dirty="0">
                <a:latin typeface="Segoe UI"/>
                <a:cs typeface="Segoe UI"/>
              </a:rPr>
              <a:t>=</a:t>
            </a:r>
            <a:r>
              <a:rPr sz="900" spc="15" dirty="0">
                <a:latin typeface="Segoe UI"/>
                <a:cs typeface="Segoe UI"/>
              </a:rPr>
              <a:t>1</a:t>
            </a:r>
            <a:r>
              <a:rPr sz="900" spc="50" dirty="0">
                <a:latin typeface="Segoe UI"/>
                <a:cs typeface="Segoe UI"/>
              </a:rPr>
              <a:t>.</a:t>
            </a:r>
            <a:r>
              <a:rPr sz="900" spc="15" dirty="0">
                <a:latin typeface="Segoe UI"/>
                <a:cs typeface="Segoe UI"/>
              </a:rPr>
              <a:t>003</a:t>
            </a:r>
            <a:r>
              <a:rPr sz="900" spc="10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22768" y="1677938"/>
            <a:ext cx="67881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25" dirty="0">
                <a:latin typeface="Segoe UI"/>
                <a:cs typeface="Segoe UI"/>
              </a:rPr>
              <a:t>UCL=1.0433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22768" y="2910625"/>
            <a:ext cx="64706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15" dirty="0">
                <a:latin typeface="Segoe UI"/>
                <a:cs typeface="Segoe UI"/>
              </a:rPr>
              <a:t>LCL=0.9626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381380" y="3877310"/>
            <a:ext cx="6200775" cy="1704339"/>
          </a:xfrm>
          <a:custGeom>
            <a:avLst/>
            <a:gdLst/>
            <a:ahLst/>
            <a:cxnLst/>
            <a:rect l="l" t="t" r="r" b="b"/>
            <a:pathLst>
              <a:path w="6200775" h="1704339">
                <a:moveTo>
                  <a:pt x="0" y="0"/>
                </a:moveTo>
                <a:lnTo>
                  <a:pt x="6200449" y="0"/>
                </a:lnTo>
                <a:lnTo>
                  <a:pt x="6200449" y="1704322"/>
                </a:lnTo>
                <a:lnTo>
                  <a:pt x="0" y="17043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84914" y="558163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51996" y="558163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29805" y="558163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96887" y="558163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74697" y="558163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41779" y="558163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19589" y="558163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86671" y="558163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64480" y="558163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31563" y="558163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5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81379" y="3877317"/>
            <a:ext cx="6200775" cy="0"/>
          </a:xfrm>
          <a:custGeom>
            <a:avLst/>
            <a:gdLst/>
            <a:ahLst/>
            <a:cxnLst/>
            <a:rect l="l" t="t" r="r" b="b"/>
            <a:pathLst>
              <a:path w="6200775">
                <a:moveTo>
                  <a:pt x="0" y="0"/>
                </a:moveTo>
                <a:lnTo>
                  <a:pt x="6200449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81379" y="5581639"/>
            <a:ext cx="6200775" cy="0"/>
          </a:xfrm>
          <a:custGeom>
            <a:avLst/>
            <a:gdLst/>
            <a:ahLst/>
            <a:cxnLst/>
            <a:rect l="l" t="t" r="r" b="b"/>
            <a:pathLst>
              <a:path w="6200775">
                <a:moveTo>
                  <a:pt x="0" y="0"/>
                </a:moveTo>
                <a:lnTo>
                  <a:pt x="6200449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107850" y="56332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4</a:t>
            </a:r>
            <a:r>
              <a:rPr sz="900" b="1" spc="-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474932" y="56332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4</a:t>
            </a:r>
            <a:r>
              <a:rPr sz="900" b="1" spc="-5" dirty="0">
                <a:latin typeface="Segoe UI"/>
                <a:cs typeface="Segoe UI"/>
              </a:rPr>
              <a:t>1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52742" y="56332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3</a:t>
            </a:r>
            <a:r>
              <a:rPr sz="900" b="1" spc="-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19824" y="56332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3</a:t>
            </a:r>
            <a:r>
              <a:rPr sz="900" b="1" spc="-5" dirty="0">
                <a:latin typeface="Segoe UI"/>
                <a:cs typeface="Segoe UI"/>
              </a:rPr>
              <a:t>1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64715" y="56332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2</a:t>
            </a:r>
            <a:r>
              <a:rPr sz="900" b="1" spc="-5" dirty="0">
                <a:latin typeface="Segoe UI"/>
                <a:cs typeface="Segoe UI"/>
              </a:rPr>
              <a:t>1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342525" y="56332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spc="-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09607" y="5633253"/>
            <a:ext cx="1555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spc="-5" dirty="0">
                <a:latin typeface="Segoe UI"/>
                <a:cs typeface="Segoe UI"/>
              </a:rPr>
              <a:t>1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119599" y="5633253"/>
            <a:ext cx="914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86682" y="5633253"/>
            <a:ext cx="914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5" dirty="0">
                <a:latin typeface="Segoe UI"/>
                <a:cs typeface="Segoe UI"/>
              </a:rPr>
              <a:t>1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338469" y="4016664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09" y="0"/>
                </a:moveTo>
                <a:lnTo>
                  <a:pt x="0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38469" y="4391829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09" y="0"/>
                </a:moveTo>
                <a:lnTo>
                  <a:pt x="0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38469" y="475627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09" y="0"/>
                </a:moveTo>
                <a:lnTo>
                  <a:pt x="0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38469" y="5131441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09" y="0"/>
                </a:moveTo>
                <a:lnTo>
                  <a:pt x="0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38469" y="5495887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909" y="0"/>
                </a:moveTo>
                <a:lnTo>
                  <a:pt x="0" y="0"/>
                </a:lnTo>
              </a:path>
            </a:pathLst>
          </a:custGeom>
          <a:ln w="1071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81828" y="3877317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1704322"/>
                </a:moveTo>
                <a:lnTo>
                  <a:pt x="0" y="0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81379" y="3877317"/>
            <a:ext cx="0" cy="1704339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1704322"/>
                </a:moveTo>
                <a:lnTo>
                  <a:pt x="0" y="0"/>
                </a:lnTo>
              </a:path>
            </a:pathLst>
          </a:custGeom>
          <a:ln w="1072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079040" y="3939650"/>
            <a:ext cx="25209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spc="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spc="-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79040" y="4304096"/>
            <a:ext cx="25209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spc="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spc="-5" dirty="0">
                <a:latin typeface="Segoe UI"/>
                <a:cs typeface="Segoe UI"/>
              </a:rPr>
              <a:t>2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79040" y="4679261"/>
            <a:ext cx="25209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spc="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spc="-5" dirty="0">
                <a:latin typeface="Segoe UI"/>
                <a:cs typeface="Segoe UI"/>
              </a:rPr>
              <a:t>8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79040" y="5043708"/>
            <a:ext cx="25209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spc="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spc="-5" dirty="0">
                <a:latin typeface="Segoe UI"/>
                <a:cs typeface="Segoe UI"/>
              </a:rPr>
              <a:t>4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79038" y="5418874"/>
            <a:ext cx="25209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spc="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spc="-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531563" y="5485169"/>
            <a:ext cx="5900420" cy="0"/>
          </a:xfrm>
          <a:custGeom>
            <a:avLst/>
            <a:gdLst/>
            <a:ahLst/>
            <a:cxnLst/>
            <a:rect l="l" t="t" r="r" b="b"/>
            <a:pathLst>
              <a:path w="5900420">
                <a:moveTo>
                  <a:pt x="0" y="0"/>
                </a:moveTo>
                <a:lnTo>
                  <a:pt x="5900081" y="0"/>
                </a:lnTo>
              </a:path>
            </a:pathLst>
          </a:custGeom>
          <a:ln w="10719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4742" y="3936274"/>
            <a:ext cx="5953718" cy="1468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265084" y="5581803"/>
            <a:ext cx="488315" cy="4114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30"/>
              </a:spcBef>
            </a:pPr>
            <a:r>
              <a:rPr sz="900" b="1" spc="-15" dirty="0">
                <a:latin typeface="Segoe UI"/>
                <a:cs typeface="Segoe UI"/>
              </a:rPr>
              <a:t>2</a:t>
            </a:r>
            <a:r>
              <a:rPr sz="900" b="1" spc="-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  <a:p>
            <a:pPr marR="61594" algn="r">
              <a:lnSpc>
                <a:spcPct val="100000"/>
              </a:lnSpc>
              <a:spcBef>
                <a:spcPts val="440"/>
              </a:spcBef>
            </a:pPr>
            <a:r>
              <a:rPr sz="900" b="1" dirty="0">
                <a:latin typeface="Segoe UI"/>
                <a:cs typeface="Segoe UI"/>
              </a:rPr>
              <a:t>S</a:t>
            </a:r>
            <a:r>
              <a:rPr sz="900" b="1" spc="15" dirty="0">
                <a:latin typeface="Segoe UI"/>
                <a:cs typeface="Segoe UI"/>
              </a:rPr>
              <a:t>a</a:t>
            </a:r>
            <a:r>
              <a:rPr sz="900" b="1" spc="10" dirty="0">
                <a:latin typeface="Segoe UI"/>
                <a:cs typeface="Segoe UI"/>
              </a:rPr>
              <a:t>m</a:t>
            </a:r>
            <a:r>
              <a:rPr sz="900" b="1" spc="25" dirty="0">
                <a:latin typeface="Segoe UI"/>
                <a:cs typeface="Segoe UI"/>
              </a:rPr>
              <a:t>p</a:t>
            </a:r>
            <a:r>
              <a:rPr sz="900" b="1" spc="-5" dirty="0">
                <a:latin typeface="Segoe UI"/>
                <a:cs typeface="Segoe UI"/>
              </a:rPr>
              <a:t>l</a:t>
            </a:r>
            <a:r>
              <a:rPr sz="900" b="1" spc="0" dirty="0">
                <a:latin typeface="Segoe UI"/>
                <a:cs typeface="Segoe UI"/>
              </a:rPr>
              <a:t>e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55156" y="4327433"/>
            <a:ext cx="182880" cy="806450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b="1" spc="0" dirty="0">
                <a:latin typeface="Segoe UI"/>
                <a:cs typeface="Segoe UI"/>
              </a:rPr>
              <a:t>Sample</a:t>
            </a:r>
            <a:r>
              <a:rPr sz="900" b="1" spc="-15" dirty="0">
                <a:latin typeface="Segoe UI"/>
                <a:cs typeface="Segoe UI"/>
              </a:rPr>
              <a:t> </a:t>
            </a:r>
            <a:r>
              <a:rPr sz="900" b="1" dirty="0">
                <a:latin typeface="Segoe UI"/>
                <a:cs typeface="Segoe UI"/>
              </a:rPr>
              <a:t>Range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622767" y="4636386"/>
            <a:ext cx="539750" cy="2959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0160">
              <a:lnSpc>
                <a:spcPts val="1010"/>
              </a:lnSpc>
              <a:spcBef>
                <a:spcPts val="220"/>
              </a:spcBef>
            </a:pPr>
            <a:r>
              <a:rPr sz="900" spc="5" dirty="0">
                <a:latin typeface="Segoe UI"/>
                <a:cs typeface="Segoe UI"/>
              </a:rPr>
              <a:t>_  </a:t>
            </a:r>
            <a:r>
              <a:rPr sz="900" spc="45" dirty="0">
                <a:latin typeface="Segoe UI"/>
                <a:cs typeface="Segoe UI"/>
              </a:rPr>
              <a:t>R=</a:t>
            </a:r>
            <a:r>
              <a:rPr sz="900" spc="15" dirty="0">
                <a:latin typeface="Segoe UI"/>
                <a:cs typeface="Segoe UI"/>
              </a:rPr>
              <a:t>0</a:t>
            </a:r>
            <a:r>
              <a:rPr sz="900" spc="50" dirty="0">
                <a:latin typeface="Segoe UI"/>
                <a:cs typeface="Segoe UI"/>
              </a:rPr>
              <a:t>.</a:t>
            </a:r>
            <a:r>
              <a:rPr sz="900" spc="15" dirty="0">
                <a:latin typeface="Segoe UI"/>
                <a:cs typeface="Segoe UI"/>
              </a:rPr>
              <a:t>069</a:t>
            </a:r>
            <a:r>
              <a:rPr sz="900" spc="10" dirty="0">
                <a:latin typeface="Segoe UI"/>
                <a:cs typeface="Segoe UI"/>
              </a:rPr>
              <a:t>9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622768" y="4046839"/>
            <a:ext cx="67881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25" dirty="0">
                <a:latin typeface="Segoe UI"/>
                <a:cs typeface="Segoe UI"/>
              </a:rPr>
              <a:t>UCL=0.1479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622768" y="5418874"/>
            <a:ext cx="35750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-10" dirty="0">
                <a:latin typeface="Segoe UI"/>
                <a:cs typeface="Segoe UI"/>
              </a:rPr>
              <a:t>L</a:t>
            </a:r>
            <a:r>
              <a:rPr sz="900" spc="25" dirty="0">
                <a:latin typeface="Segoe UI"/>
                <a:cs typeface="Segoe UI"/>
              </a:rPr>
              <a:t>C</a:t>
            </a:r>
            <a:r>
              <a:rPr sz="900" spc="-5" dirty="0">
                <a:latin typeface="Segoe UI"/>
                <a:cs typeface="Segoe UI"/>
              </a:rPr>
              <a:t>L</a:t>
            </a:r>
            <a:r>
              <a:rPr sz="900" spc="45" dirty="0">
                <a:latin typeface="Segoe UI"/>
                <a:cs typeface="Segoe UI"/>
              </a:rPr>
              <a:t>=</a:t>
            </a:r>
            <a:r>
              <a:rPr sz="900" spc="10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268762" y="1442121"/>
            <a:ext cx="7175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Segoe UI"/>
                <a:cs typeface="Segoe UI"/>
              </a:rPr>
              <a:t>1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11814" y="3017815"/>
            <a:ext cx="7175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Segoe UI"/>
                <a:cs typeface="Segoe UI"/>
              </a:rPr>
              <a:t>1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623788" y="2653369"/>
            <a:ext cx="7175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Segoe UI"/>
                <a:cs typeface="Segoe UI"/>
              </a:rPr>
              <a:t>6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248329" y="2964220"/>
            <a:ext cx="7175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Segoe UI"/>
                <a:cs typeface="Segoe UI"/>
              </a:rPr>
              <a:t>5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016003" y="5022270"/>
            <a:ext cx="7175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Segoe UI"/>
                <a:cs typeface="Segoe UI"/>
              </a:rPr>
              <a:t>2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752518" y="3821741"/>
            <a:ext cx="7175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Segoe UI"/>
                <a:cs typeface="Segoe UI"/>
              </a:rPr>
              <a:t>1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41790" y="959764"/>
            <a:ext cx="3666490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45" dirty="0">
                <a:solidFill>
                  <a:srgbClr val="0A0873"/>
                </a:solidFill>
                <a:latin typeface="Segoe UI"/>
                <a:cs typeface="Segoe UI"/>
              </a:rPr>
              <a:t>Xbar-R </a:t>
            </a:r>
            <a:r>
              <a:rPr sz="2200" b="1" spc="-40" dirty="0">
                <a:solidFill>
                  <a:srgbClr val="0A0873"/>
                </a:solidFill>
                <a:latin typeface="Segoe UI"/>
                <a:cs typeface="Segoe UI"/>
              </a:rPr>
              <a:t>Chart </a:t>
            </a:r>
            <a:r>
              <a:rPr sz="2200" b="1" spc="-45" dirty="0">
                <a:solidFill>
                  <a:srgbClr val="0A0873"/>
                </a:solidFill>
                <a:latin typeface="Segoe UI"/>
                <a:cs typeface="Segoe UI"/>
              </a:rPr>
              <a:t>of </a:t>
            </a:r>
            <a:r>
              <a:rPr sz="2200" b="1" spc="-50" dirty="0">
                <a:solidFill>
                  <a:srgbClr val="0A0873"/>
                </a:solidFill>
                <a:latin typeface="Segoe UI"/>
                <a:cs typeface="Segoe UI"/>
              </a:rPr>
              <a:t>Aspect</a:t>
            </a:r>
            <a:r>
              <a:rPr sz="2200" b="1" spc="-60" dirty="0">
                <a:solidFill>
                  <a:srgbClr val="0A0873"/>
                </a:solidFill>
                <a:latin typeface="Segoe UI"/>
                <a:cs typeface="Segoe UI"/>
              </a:rPr>
              <a:t> </a:t>
            </a:r>
            <a:r>
              <a:rPr sz="2200" b="1" spc="-55" dirty="0">
                <a:solidFill>
                  <a:srgbClr val="0A0873"/>
                </a:solidFill>
                <a:latin typeface="Segoe UI"/>
                <a:cs typeface="Segoe UI"/>
              </a:rPr>
              <a:t>Ratio</a:t>
            </a:r>
            <a:endParaRPr sz="22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9307" y="302768"/>
            <a:ext cx="74891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Identification of Out-of Control</a:t>
            </a:r>
            <a:r>
              <a:rPr sz="3200" spc="-70" dirty="0"/>
              <a:t> </a:t>
            </a:r>
            <a:r>
              <a:rPr sz="3200" spc="-10" dirty="0"/>
              <a:t>Subgroups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91477" y="951198"/>
            <a:ext cx="7208520" cy="479869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b="1" spc="-40" dirty="0">
                <a:latin typeface="Arial"/>
                <a:cs typeface="Arial"/>
              </a:rPr>
              <a:t>Test </a:t>
            </a:r>
            <a:r>
              <a:rPr sz="1800" b="1" spc="-5" dirty="0">
                <a:latin typeface="Arial"/>
                <a:cs typeface="Arial"/>
              </a:rPr>
              <a:t>Results </a:t>
            </a:r>
            <a:r>
              <a:rPr sz="1800" b="1" dirty="0">
                <a:latin typeface="Arial"/>
                <a:cs typeface="Arial"/>
              </a:rPr>
              <a:t>for </a:t>
            </a:r>
            <a:r>
              <a:rPr sz="1800" b="1" spc="-5" dirty="0">
                <a:latin typeface="Arial"/>
                <a:cs typeface="Arial"/>
              </a:rPr>
              <a:t>Xbar Chart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15" dirty="0">
                <a:latin typeface="Arial"/>
                <a:cs typeface="Arial"/>
              </a:rPr>
              <a:t>Aspect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Ratio</a:t>
            </a:r>
            <a:endParaRPr sz="1800">
              <a:latin typeface="Arial"/>
              <a:cs typeface="Arial"/>
            </a:endParaRPr>
          </a:p>
          <a:p>
            <a:pPr marL="12700" marR="742315">
              <a:lnSpc>
                <a:spcPct val="100000"/>
              </a:lnSpc>
              <a:spcBef>
                <a:spcPts val="655"/>
              </a:spcBef>
              <a:tabLst>
                <a:tab pos="2221865" algn="l"/>
              </a:tabLst>
            </a:pPr>
            <a:r>
              <a:rPr sz="1200" dirty="0">
                <a:latin typeface="Courier New"/>
                <a:cs typeface="Courier New"/>
              </a:rPr>
              <a:t>TEST 1. One point more than 3.00 standard deviations from center line.  Test Failed</a:t>
            </a:r>
            <a:r>
              <a:rPr sz="1200" spc="1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at</a:t>
            </a:r>
            <a:r>
              <a:rPr sz="1200" spc="2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points:	25,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47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471170" marR="5080" indent="-459105">
              <a:lnSpc>
                <a:spcPct val="100000"/>
              </a:lnSpc>
            </a:pPr>
            <a:r>
              <a:rPr sz="1200" dirty="0">
                <a:latin typeface="Courier New"/>
                <a:cs typeface="Courier New"/>
              </a:rPr>
              <a:t>TEST 5. </a:t>
            </a:r>
            <a:r>
              <a:rPr sz="1200" spc="-5" dirty="0">
                <a:latin typeface="Courier New"/>
                <a:cs typeface="Courier New"/>
              </a:rPr>
              <a:t>2 out </a:t>
            </a:r>
            <a:r>
              <a:rPr sz="1200" dirty="0">
                <a:latin typeface="Courier New"/>
                <a:cs typeface="Courier New"/>
              </a:rPr>
              <a:t>of </a:t>
            </a:r>
            <a:r>
              <a:rPr sz="1200" spc="-5" dirty="0">
                <a:latin typeface="Courier New"/>
                <a:cs typeface="Courier New"/>
              </a:rPr>
              <a:t>3 </a:t>
            </a:r>
            <a:r>
              <a:rPr sz="1200" dirty="0">
                <a:latin typeface="Courier New"/>
                <a:cs typeface="Courier New"/>
              </a:rPr>
              <a:t>points more than </a:t>
            </a:r>
            <a:r>
              <a:rPr sz="1200" spc="-5" dirty="0">
                <a:latin typeface="Courier New"/>
                <a:cs typeface="Courier New"/>
              </a:rPr>
              <a:t>2 </a:t>
            </a:r>
            <a:r>
              <a:rPr sz="1200" dirty="0">
                <a:latin typeface="Courier New"/>
                <a:cs typeface="Courier New"/>
              </a:rPr>
              <a:t>standard deviations from center line (on  one side of</a:t>
            </a:r>
            <a:r>
              <a:rPr sz="1200" spc="2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CL).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2221865" algn="l"/>
              </a:tabLst>
            </a:pPr>
            <a:r>
              <a:rPr sz="1200" dirty="0">
                <a:latin typeface="Courier New"/>
                <a:cs typeface="Courier New"/>
              </a:rPr>
              <a:t>Test Failed</a:t>
            </a:r>
            <a:r>
              <a:rPr sz="1200" spc="1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at</a:t>
            </a:r>
            <a:r>
              <a:rPr sz="1200" spc="2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points:	</a:t>
            </a:r>
            <a:r>
              <a:rPr sz="1200" spc="-5" dirty="0">
                <a:latin typeface="Courier New"/>
                <a:cs typeface="Courier New"/>
              </a:rPr>
              <a:t>7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471170" marR="97790" indent="-459105">
              <a:lnSpc>
                <a:spcPct val="100000"/>
              </a:lnSpc>
            </a:pPr>
            <a:r>
              <a:rPr sz="1200" dirty="0">
                <a:latin typeface="Courier New"/>
                <a:cs typeface="Courier New"/>
              </a:rPr>
              <a:t>TEST 6. </a:t>
            </a:r>
            <a:r>
              <a:rPr sz="1200" spc="-5" dirty="0">
                <a:latin typeface="Courier New"/>
                <a:cs typeface="Courier New"/>
              </a:rPr>
              <a:t>4 out </a:t>
            </a:r>
            <a:r>
              <a:rPr sz="1200" dirty="0">
                <a:latin typeface="Courier New"/>
                <a:cs typeface="Courier New"/>
              </a:rPr>
              <a:t>of </a:t>
            </a:r>
            <a:r>
              <a:rPr sz="1200" spc="-5" dirty="0">
                <a:latin typeface="Courier New"/>
                <a:cs typeface="Courier New"/>
              </a:rPr>
              <a:t>5 </a:t>
            </a:r>
            <a:r>
              <a:rPr sz="1200" dirty="0">
                <a:latin typeface="Courier New"/>
                <a:cs typeface="Courier New"/>
              </a:rPr>
              <a:t>points more than </a:t>
            </a:r>
            <a:r>
              <a:rPr sz="1200" spc="-5" dirty="0">
                <a:latin typeface="Courier New"/>
                <a:cs typeface="Courier New"/>
              </a:rPr>
              <a:t>1 </a:t>
            </a:r>
            <a:r>
              <a:rPr sz="1200" dirty="0">
                <a:latin typeface="Courier New"/>
                <a:cs typeface="Courier New"/>
              </a:rPr>
              <a:t>standard deviation from center line </a:t>
            </a:r>
            <a:r>
              <a:rPr sz="1200" spc="-5" dirty="0">
                <a:latin typeface="Courier New"/>
                <a:cs typeface="Courier New"/>
              </a:rPr>
              <a:t>(on  </a:t>
            </a:r>
            <a:r>
              <a:rPr sz="1200" dirty="0">
                <a:latin typeface="Courier New"/>
                <a:cs typeface="Courier New"/>
              </a:rPr>
              <a:t>one side of</a:t>
            </a:r>
            <a:r>
              <a:rPr sz="1200" spc="2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CL).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2221865" algn="l"/>
              </a:tabLst>
            </a:pPr>
            <a:r>
              <a:rPr sz="1200" dirty="0">
                <a:latin typeface="Courier New"/>
                <a:cs typeface="Courier New"/>
              </a:rPr>
              <a:t>Test Failed</a:t>
            </a:r>
            <a:r>
              <a:rPr sz="1200" spc="1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at</a:t>
            </a:r>
            <a:r>
              <a:rPr sz="1200" spc="2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points:	</a:t>
            </a:r>
            <a:r>
              <a:rPr sz="1200" spc="-5" dirty="0">
                <a:latin typeface="Courier New"/>
                <a:cs typeface="Courier New"/>
              </a:rPr>
              <a:t>10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117475">
              <a:lnSpc>
                <a:spcPct val="100000"/>
              </a:lnSpc>
            </a:pPr>
            <a:r>
              <a:rPr sz="1800" b="1" spc="-40" dirty="0">
                <a:latin typeface="Arial"/>
                <a:cs typeface="Arial"/>
              </a:rPr>
              <a:t>Test </a:t>
            </a:r>
            <a:r>
              <a:rPr sz="1800" b="1" spc="-5" dirty="0">
                <a:latin typeface="Arial"/>
                <a:cs typeface="Arial"/>
              </a:rPr>
              <a:t>Results </a:t>
            </a:r>
            <a:r>
              <a:rPr sz="1800" b="1" dirty="0">
                <a:latin typeface="Arial"/>
                <a:cs typeface="Arial"/>
              </a:rPr>
              <a:t>for </a:t>
            </a:r>
            <a:r>
              <a:rPr sz="1800" b="1" spc="-5" dirty="0">
                <a:latin typeface="Arial"/>
                <a:cs typeface="Arial"/>
              </a:rPr>
              <a:t>R Chart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15" dirty="0">
                <a:latin typeface="Arial"/>
                <a:cs typeface="Arial"/>
              </a:rPr>
              <a:t>Aspect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Ratio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117475" marR="637540">
              <a:lnSpc>
                <a:spcPct val="100000"/>
              </a:lnSpc>
              <a:spcBef>
                <a:spcPts val="5"/>
              </a:spcBef>
              <a:tabLst>
                <a:tab pos="2326640" algn="l"/>
              </a:tabLst>
            </a:pPr>
            <a:r>
              <a:rPr sz="1200" dirty="0">
                <a:latin typeface="Courier New"/>
                <a:cs typeface="Courier New"/>
              </a:rPr>
              <a:t>TEST 1. One point more than 3.00 standard deviations from center line.  Test Failed</a:t>
            </a:r>
            <a:r>
              <a:rPr sz="1200" spc="1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at</a:t>
            </a:r>
            <a:r>
              <a:rPr sz="1200" spc="2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points:	</a:t>
            </a:r>
            <a:r>
              <a:rPr sz="1200" spc="-5" dirty="0">
                <a:latin typeface="Courier New"/>
                <a:cs typeface="Courier New"/>
              </a:rPr>
              <a:t>11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17475" marR="2111375">
              <a:lnSpc>
                <a:spcPct val="100000"/>
              </a:lnSpc>
              <a:tabLst>
                <a:tab pos="2326640" algn="l"/>
              </a:tabLst>
            </a:pPr>
            <a:r>
              <a:rPr sz="1200" dirty="0">
                <a:latin typeface="Courier New"/>
                <a:cs typeface="Courier New"/>
              </a:rPr>
              <a:t>TEST 2. </a:t>
            </a:r>
            <a:r>
              <a:rPr sz="1200" spc="-5" dirty="0">
                <a:latin typeface="Courier New"/>
                <a:cs typeface="Courier New"/>
              </a:rPr>
              <a:t>9 </a:t>
            </a:r>
            <a:r>
              <a:rPr sz="1200" dirty="0">
                <a:latin typeface="Courier New"/>
                <a:cs typeface="Courier New"/>
              </a:rPr>
              <a:t>points </a:t>
            </a:r>
            <a:r>
              <a:rPr sz="1200" spc="-5" dirty="0">
                <a:latin typeface="Courier New"/>
                <a:cs typeface="Courier New"/>
              </a:rPr>
              <a:t>in a </a:t>
            </a:r>
            <a:r>
              <a:rPr sz="1200" dirty="0">
                <a:latin typeface="Courier New"/>
                <a:cs typeface="Courier New"/>
              </a:rPr>
              <a:t>row </a:t>
            </a:r>
            <a:r>
              <a:rPr sz="1200" spc="-5" dirty="0">
                <a:latin typeface="Courier New"/>
                <a:cs typeface="Courier New"/>
              </a:rPr>
              <a:t>on </a:t>
            </a:r>
            <a:r>
              <a:rPr sz="1200" dirty="0">
                <a:latin typeface="Courier New"/>
                <a:cs typeface="Courier New"/>
              </a:rPr>
              <a:t>same side of center line.  Test Failed</a:t>
            </a:r>
            <a:r>
              <a:rPr sz="1200" spc="1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at</a:t>
            </a:r>
            <a:r>
              <a:rPr sz="1200" spc="2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points:	</a:t>
            </a:r>
            <a:r>
              <a:rPr sz="1200" spc="-5" dirty="0">
                <a:latin typeface="Courier New"/>
                <a:cs typeface="Courier New"/>
              </a:rPr>
              <a:t>29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1747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ourier New"/>
                <a:cs typeface="Courier New"/>
              </a:rPr>
              <a:t>* </a:t>
            </a:r>
            <a:r>
              <a:rPr sz="1200" dirty="0">
                <a:latin typeface="Courier New"/>
                <a:cs typeface="Courier New"/>
              </a:rPr>
              <a:t>WARNING </a:t>
            </a:r>
            <a:r>
              <a:rPr sz="1200" spc="-5" dirty="0">
                <a:latin typeface="Courier New"/>
                <a:cs typeface="Courier New"/>
              </a:rPr>
              <a:t>* </a:t>
            </a:r>
            <a:r>
              <a:rPr sz="1200" dirty="0">
                <a:latin typeface="Courier New"/>
                <a:cs typeface="Courier New"/>
              </a:rPr>
              <a:t>If graph is updated with new data, the results above may</a:t>
            </a:r>
            <a:r>
              <a:rPr sz="1200" spc="150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no</a:t>
            </a:r>
            <a:endParaRPr sz="1200">
              <a:latin typeface="Courier New"/>
              <a:cs typeface="Courier New"/>
            </a:endParaRPr>
          </a:p>
          <a:p>
            <a:pPr marL="1037590">
              <a:lnSpc>
                <a:spcPct val="100000"/>
              </a:lnSpc>
            </a:pPr>
            <a:r>
              <a:rPr sz="1200" spc="-5" dirty="0">
                <a:latin typeface="Courier New"/>
                <a:cs typeface="Courier New"/>
              </a:rPr>
              <a:t>* </a:t>
            </a:r>
            <a:r>
              <a:rPr sz="1200" dirty="0">
                <a:latin typeface="Courier New"/>
                <a:cs typeface="Courier New"/>
              </a:rPr>
              <a:t>longer </a:t>
            </a:r>
            <a:r>
              <a:rPr sz="1200" spc="-5" dirty="0">
                <a:latin typeface="Courier New"/>
                <a:cs typeface="Courier New"/>
              </a:rPr>
              <a:t>be</a:t>
            </a:r>
            <a:r>
              <a:rPr sz="1200" spc="10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correct.</a:t>
            </a: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478" y="248983"/>
            <a:ext cx="8293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60" dirty="0">
                <a:latin typeface="Arial"/>
                <a:cs typeface="Arial"/>
              </a:rPr>
              <a:t>Advantages </a:t>
            </a:r>
            <a:r>
              <a:rPr b="1" spc="-35" dirty="0">
                <a:latin typeface="Arial"/>
                <a:cs typeface="Arial"/>
              </a:rPr>
              <a:t>of </a:t>
            </a:r>
            <a:r>
              <a:rPr b="1" spc="-45" dirty="0">
                <a:latin typeface="Arial"/>
                <a:cs typeface="Arial"/>
              </a:rPr>
              <a:t>the </a:t>
            </a:r>
            <a:r>
              <a:rPr b="1" spc="-55" dirty="0">
                <a:latin typeface="Arial"/>
                <a:cs typeface="Arial"/>
              </a:rPr>
              <a:t>X-bar </a:t>
            </a:r>
            <a:r>
              <a:rPr b="1" spc="-5" dirty="0">
                <a:latin typeface="Arial"/>
                <a:cs typeface="Arial"/>
              </a:rPr>
              <a:t>&amp; R</a:t>
            </a:r>
            <a:r>
              <a:rPr b="1" spc="-565" dirty="0">
                <a:latin typeface="Arial"/>
                <a:cs typeface="Arial"/>
              </a:rPr>
              <a:t> </a:t>
            </a:r>
            <a:r>
              <a:rPr b="1" spc="-55" dirty="0">
                <a:latin typeface="Arial"/>
                <a:cs typeface="Arial"/>
              </a:rPr>
              <a:t>Chart </a:t>
            </a:r>
            <a:r>
              <a:rPr b="1" spc="-50" dirty="0">
                <a:latin typeface="Arial"/>
                <a:cs typeface="Arial"/>
              </a:rPr>
              <a:t>over </a:t>
            </a:r>
            <a:r>
              <a:rPr b="1" spc="-60" dirty="0">
                <a:latin typeface="Arial"/>
                <a:cs typeface="Arial"/>
              </a:rPr>
              <a:t>Individuals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652" y="1217994"/>
            <a:ext cx="44862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Arial"/>
                <a:cs typeface="Arial"/>
              </a:rPr>
              <a:t>Lower </a:t>
            </a:r>
            <a:r>
              <a:rPr sz="2200" b="1" spc="-20" dirty="0">
                <a:latin typeface="Arial"/>
                <a:cs typeface="Arial"/>
              </a:rPr>
              <a:t>Variation </a:t>
            </a:r>
            <a:r>
              <a:rPr sz="2200" spc="-5" dirty="0">
                <a:latin typeface="Arial"/>
                <a:cs typeface="Arial"/>
              </a:rPr>
              <a:t>– </a:t>
            </a:r>
            <a:r>
              <a:rPr sz="2200" b="1" spc="-5" dirty="0">
                <a:latin typeface="Arial"/>
                <a:cs typeface="Arial"/>
              </a:rPr>
              <a:t>Clear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Picture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6052" y="1554197"/>
            <a:ext cx="208026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900" spc="-5" dirty="0">
                <a:latin typeface="Arial"/>
                <a:cs typeface="Arial"/>
              </a:rPr>
              <a:t>Standard Deviation  of the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Average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5120" y="1554197"/>
            <a:ext cx="3565525" cy="7207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spc="-5" dirty="0">
                <a:latin typeface="Arial"/>
                <a:cs typeface="Arial"/>
              </a:rPr>
              <a:t>Standard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Deviation</a:t>
            </a:r>
            <a:endParaRPr sz="19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455"/>
              </a:spcBef>
              <a:tabLst>
                <a:tab pos="2639695" algn="l"/>
              </a:tabLst>
            </a:pPr>
            <a:r>
              <a:rPr sz="1900" spc="-5" dirty="0">
                <a:latin typeface="Arial"/>
                <a:cs typeface="Arial"/>
              </a:rPr>
              <a:t>of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r>
              <a:rPr sz="1900" spc="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Individuals	Sqrt (N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652" y="2662745"/>
            <a:ext cx="7875905" cy="9410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4965" marR="5080" indent="-342265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354965" algn="l"/>
                <a:tab pos="355600" algn="l"/>
                <a:tab pos="3108960" algn="l"/>
                <a:tab pos="3706495" algn="l"/>
              </a:tabLst>
            </a:pPr>
            <a:r>
              <a:rPr sz="2200" b="1" spc="-5" dirty="0">
                <a:latin typeface="Arial"/>
                <a:cs typeface="Arial"/>
              </a:rPr>
              <a:t>Means are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Normal</a:t>
            </a:r>
            <a:r>
              <a:rPr sz="2200" b="1" spc="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–	the Central Limit Theorem dictates that the  mean of several measurements </a:t>
            </a:r>
            <a:r>
              <a:rPr sz="1900" spc="-10" dirty="0">
                <a:latin typeface="Arial"/>
                <a:cs typeface="Arial"/>
              </a:rPr>
              <a:t>will </a:t>
            </a:r>
            <a:r>
              <a:rPr sz="1900" spc="-5" dirty="0">
                <a:latin typeface="Arial"/>
                <a:cs typeface="Arial"/>
              </a:rPr>
              <a:t>follow a normal distribution even if  the individual readings</a:t>
            </a:r>
            <a:r>
              <a:rPr sz="1900" spc="1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do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not.	Normality is assumed for the 8</a:t>
            </a:r>
            <a:r>
              <a:rPr sz="1900" spc="7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tests.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652" y="3845369"/>
            <a:ext cx="47345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Arial"/>
                <a:cs typeface="Arial"/>
              </a:rPr>
              <a:t>Monitor the </a:t>
            </a:r>
            <a:r>
              <a:rPr sz="2200" b="1" spc="-10" dirty="0">
                <a:latin typeface="Arial"/>
                <a:cs typeface="Arial"/>
              </a:rPr>
              <a:t>Mean </a:t>
            </a:r>
            <a:r>
              <a:rPr sz="2200" b="1" spc="-5" dirty="0">
                <a:latin typeface="Arial"/>
                <a:cs typeface="Arial"/>
              </a:rPr>
              <a:t>and </a:t>
            </a:r>
            <a:r>
              <a:rPr sz="2200" b="1" spc="-20" dirty="0">
                <a:latin typeface="Arial"/>
                <a:cs typeface="Arial"/>
              </a:rPr>
              <a:t>Variation</a:t>
            </a:r>
            <a:r>
              <a:rPr sz="2200" b="1" spc="9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–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1882" y="3883469"/>
            <a:ext cx="30232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"/>
                <a:cs typeface="Arial"/>
              </a:rPr>
              <a:t>the X-bar chart monitors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299" y="4182292"/>
            <a:ext cx="729869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03960" algn="l"/>
              </a:tabLst>
            </a:pPr>
            <a:r>
              <a:rPr sz="1900" spc="-5" dirty="0">
                <a:latin typeface="Arial"/>
                <a:cs typeface="Arial"/>
              </a:rPr>
              <a:t>center of the process distribution </a:t>
            </a:r>
            <a:r>
              <a:rPr sz="1900" spc="-10" dirty="0">
                <a:latin typeface="Arial"/>
                <a:cs typeface="Arial"/>
              </a:rPr>
              <a:t>while </a:t>
            </a:r>
            <a:r>
              <a:rPr sz="1900" spc="-5" dirty="0">
                <a:latin typeface="Arial"/>
                <a:cs typeface="Arial"/>
              </a:rPr>
              <a:t>the R or S chart monitors the  </a:t>
            </a:r>
            <a:r>
              <a:rPr sz="1900" spc="-20" dirty="0">
                <a:latin typeface="Arial"/>
                <a:cs typeface="Arial"/>
              </a:rPr>
              <a:t>variability.	</a:t>
            </a:r>
            <a:r>
              <a:rPr sz="1900" spc="-5" dirty="0">
                <a:latin typeface="Arial"/>
                <a:cs typeface="Arial"/>
              </a:rPr>
              <a:t>Both are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important.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96178" y="1541524"/>
            <a:ext cx="914400" cy="1043305"/>
          </a:xfrm>
          <a:custGeom>
            <a:avLst/>
            <a:gdLst/>
            <a:ahLst/>
            <a:cxnLst/>
            <a:rect l="l" t="t" r="r" b="b"/>
            <a:pathLst>
              <a:path w="914400" h="1043305">
                <a:moveTo>
                  <a:pt x="0" y="1042987"/>
                </a:moveTo>
                <a:lnTo>
                  <a:pt x="9144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04590" y="1865312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252" y="6457043"/>
            <a:ext cx="15481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SnapDatInc copyright</a:t>
            </a:r>
            <a:r>
              <a:rPr sz="1000" spc="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270" y="302768"/>
            <a:ext cx="4692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When </a:t>
            </a:r>
            <a:r>
              <a:rPr sz="3200" b="1" dirty="0">
                <a:latin typeface="Arial"/>
                <a:cs typeface="Arial"/>
              </a:rPr>
              <a:t>to </a:t>
            </a:r>
            <a:r>
              <a:rPr sz="3200" b="1" spc="-5" dirty="0">
                <a:latin typeface="Arial"/>
                <a:cs typeface="Arial"/>
              </a:rPr>
              <a:t>use </a:t>
            </a:r>
            <a:r>
              <a:rPr sz="3200" b="1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I-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Chart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927" y="1311338"/>
            <a:ext cx="7960995" cy="1673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60875" algn="l"/>
              </a:tabLst>
            </a:pPr>
            <a:r>
              <a:rPr sz="2800" b="1" spc="-5" dirty="0">
                <a:latin typeface="Arial"/>
                <a:cs typeface="Arial"/>
              </a:rPr>
              <a:t>Individuals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Control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Chart	(I-MR</a:t>
            </a:r>
            <a:r>
              <a:rPr sz="2800" b="1" spc="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Used when </a:t>
            </a:r>
            <a:r>
              <a:rPr sz="2000" spc="-5" dirty="0">
                <a:latin typeface="Arial"/>
                <a:cs typeface="Arial"/>
              </a:rPr>
              <a:t>monitoring is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single </a:t>
            </a:r>
            <a:r>
              <a:rPr sz="2000" dirty="0">
                <a:latin typeface="Arial"/>
                <a:cs typeface="Arial"/>
              </a:rPr>
              <a:t>continuous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process.</a:t>
            </a:r>
            <a:endParaRPr sz="20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Common </a:t>
            </a:r>
            <a:r>
              <a:rPr sz="2000" spc="-5" dirty="0">
                <a:latin typeface="Arial"/>
                <a:cs typeface="Arial"/>
              </a:rPr>
              <a:t>application; </a:t>
            </a:r>
            <a:r>
              <a:rPr sz="2000" dirty="0">
                <a:latin typeface="Arial"/>
                <a:cs typeface="Arial"/>
              </a:rPr>
              <a:t>long, </a:t>
            </a:r>
            <a:r>
              <a:rPr sz="2000" spc="-5" dirty="0">
                <a:latin typeface="Arial"/>
                <a:cs typeface="Arial"/>
              </a:rPr>
              <a:t>expensive </a:t>
            </a:r>
            <a:r>
              <a:rPr sz="2000" dirty="0">
                <a:latin typeface="Arial"/>
                <a:cs typeface="Arial"/>
              </a:rPr>
              <a:t>or </a:t>
            </a:r>
            <a:r>
              <a:rPr sz="2000" spc="-10" dirty="0">
                <a:latin typeface="Arial"/>
                <a:cs typeface="Arial"/>
              </a:rPr>
              <a:t>difficult </a:t>
            </a:r>
            <a:r>
              <a:rPr sz="2000" dirty="0">
                <a:latin typeface="Arial"/>
                <a:cs typeface="Arial"/>
              </a:rPr>
              <a:t>measurement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Works </a:t>
            </a:r>
            <a:r>
              <a:rPr sz="2000" dirty="0">
                <a:latin typeface="Arial"/>
                <a:cs typeface="Arial"/>
              </a:rPr>
              <a:t>best </a:t>
            </a:r>
            <a:r>
              <a:rPr sz="2000" spc="-5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low measurement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variation.</a:t>
            </a:r>
            <a:endParaRPr sz="20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Works </a:t>
            </a:r>
            <a:r>
              <a:rPr sz="2000" dirty="0">
                <a:latin typeface="Arial"/>
                <a:cs typeface="Arial"/>
              </a:rPr>
              <a:t>best </a:t>
            </a:r>
            <a:r>
              <a:rPr sz="2000" spc="-5" dirty="0">
                <a:latin typeface="Arial"/>
                <a:cs typeface="Arial"/>
              </a:rPr>
              <a:t>with normally distributed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data.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9902" y="302768"/>
            <a:ext cx="3971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The Xbar and </a:t>
            </a:r>
            <a:r>
              <a:rPr sz="3200" dirty="0"/>
              <a:t>S</a:t>
            </a:r>
            <a:r>
              <a:rPr sz="3200" spc="-105" dirty="0"/>
              <a:t> </a:t>
            </a:r>
            <a:r>
              <a:rPr sz="3200" spc="-5" dirty="0"/>
              <a:t>Chart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63519" y="934211"/>
            <a:ext cx="7666355" cy="5102860"/>
          </a:xfrm>
          <a:custGeom>
            <a:avLst/>
            <a:gdLst/>
            <a:ahLst/>
            <a:cxnLst/>
            <a:rect l="l" t="t" r="r" b="b"/>
            <a:pathLst>
              <a:path w="7666355" h="5102860">
                <a:moveTo>
                  <a:pt x="0" y="0"/>
                </a:moveTo>
                <a:lnTo>
                  <a:pt x="7665903" y="0"/>
                </a:lnTo>
                <a:lnTo>
                  <a:pt x="7665903" y="5102534"/>
                </a:lnTo>
                <a:lnTo>
                  <a:pt x="0" y="510253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519" y="934211"/>
            <a:ext cx="7666355" cy="5102860"/>
          </a:xfrm>
          <a:custGeom>
            <a:avLst/>
            <a:gdLst/>
            <a:ahLst/>
            <a:cxnLst/>
            <a:rect l="l" t="t" r="r" b="b"/>
            <a:pathLst>
              <a:path w="7666355" h="5102860">
                <a:moveTo>
                  <a:pt x="0" y="0"/>
                </a:moveTo>
                <a:lnTo>
                  <a:pt x="7665903" y="0"/>
                </a:lnTo>
                <a:lnTo>
                  <a:pt x="7665903" y="5102533"/>
                </a:lnTo>
                <a:lnTo>
                  <a:pt x="0" y="5102533"/>
                </a:lnTo>
                <a:lnTo>
                  <a:pt x="0" y="0"/>
                </a:lnTo>
                <a:close/>
              </a:path>
            </a:pathLst>
          </a:custGeom>
          <a:ln w="1065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4557" y="1498781"/>
            <a:ext cx="6099175" cy="1225550"/>
          </a:xfrm>
          <a:custGeom>
            <a:avLst/>
            <a:gdLst/>
            <a:ahLst/>
            <a:cxnLst/>
            <a:rect l="l" t="t" r="r" b="b"/>
            <a:pathLst>
              <a:path w="6099175" h="1225550">
                <a:moveTo>
                  <a:pt x="0" y="0"/>
                </a:moveTo>
                <a:lnTo>
                  <a:pt x="6098604" y="0"/>
                </a:lnTo>
                <a:lnTo>
                  <a:pt x="6098604" y="1225034"/>
                </a:lnTo>
                <a:lnTo>
                  <a:pt x="0" y="12250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8676" y="272382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0286" y="2723824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1896" y="2723824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3506" y="272382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5116" y="2723822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7388" y="2723821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8998" y="272382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0608" y="272382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2218" y="272381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3828" y="272381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4561" y="1498783"/>
            <a:ext cx="6099175" cy="0"/>
          </a:xfrm>
          <a:custGeom>
            <a:avLst/>
            <a:gdLst/>
            <a:ahLst/>
            <a:cxnLst/>
            <a:rect l="l" t="t" r="r" b="b"/>
            <a:pathLst>
              <a:path w="6099175">
                <a:moveTo>
                  <a:pt x="0" y="0"/>
                </a:moveTo>
                <a:lnTo>
                  <a:pt x="6098604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4561" y="2723817"/>
            <a:ext cx="6099175" cy="0"/>
          </a:xfrm>
          <a:custGeom>
            <a:avLst/>
            <a:gdLst/>
            <a:ahLst/>
            <a:cxnLst/>
            <a:rect l="l" t="t" r="r" b="b"/>
            <a:pathLst>
              <a:path w="6099175">
                <a:moveTo>
                  <a:pt x="0" y="0"/>
                </a:moveTo>
                <a:lnTo>
                  <a:pt x="6098604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 rot="18960000">
            <a:off x="6616736" y="2987038"/>
            <a:ext cx="600252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900" b="1" spc="-35" dirty="0">
                <a:latin typeface="Segoe UI"/>
                <a:cs typeface="Segoe UI"/>
              </a:rPr>
              <a:t>10/2</a:t>
            </a:r>
            <a:r>
              <a:rPr sz="1350" b="1" spc="-52" baseline="3086" dirty="0">
                <a:latin typeface="Segoe UI"/>
                <a:cs typeface="Segoe UI"/>
              </a:rPr>
              <a:t>0</a:t>
            </a:r>
            <a:r>
              <a:rPr sz="1350" b="1" spc="-150" baseline="3086" dirty="0">
                <a:latin typeface="Segoe UI"/>
                <a:cs typeface="Segoe UI"/>
              </a:rPr>
              <a:t> </a:t>
            </a:r>
            <a:r>
              <a:rPr sz="1350" b="1" spc="15" baseline="3086" dirty="0">
                <a:latin typeface="Segoe UI"/>
                <a:cs typeface="Segoe UI"/>
              </a:rPr>
              <a:t>8pm</a:t>
            </a:r>
            <a:endParaRPr sz="1350" baseline="3086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 rot="18960000">
            <a:off x="5949631" y="3011587"/>
            <a:ext cx="659516" cy="1155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910"/>
              </a:lnSpc>
              <a:spcBef>
                <a:spcPts val="10"/>
              </a:spcBef>
            </a:pPr>
            <a:r>
              <a:rPr sz="1350" b="1" spc="-30" baseline="3086" dirty="0">
                <a:latin typeface="Segoe UI"/>
                <a:cs typeface="Segoe UI"/>
              </a:rPr>
              <a:t>1</a:t>
            </a:r>
            <a:r>
              <a:rPr sz="900" b="1" spc="-20" dirty="0">
                <a:latin typeface="Segoe UI"/>
                <a:cs typeface="Segoe UI"/>
              </a:rPr>
              <a:t>0</a:t>
            </a:r>
            <a:r>
              <a:rPr sz="1350" b="1" spc="-30" baseline="3086" dirty="0">
                <a:latin typeface="Segoe UI"/>
                <a:cs typeface="Segoe UI"/>
              </a:rPr>
              <a:t>/2</a:t>
            </a:r>
            <a:r>
              <a:rPr sz="900" b="1" spc="-20" dirty="0">
                <a:latin typeface="Segoe UI"/>
                <a:cs typeface="Segoe UI"/>
              </a:rPr>
              <a:t>0</a:t>
            </a:r>
            <a:r>
              <a:rPr sz="900" b="1" spc="-55" dirty="0">
                <a:latin typeface="Segoe UI"/>
                <a:cs typeface="Segoe UI"/>
              </a:rPr>
              <a:t> </a:t>
            </a:r>
            <a:r>
              <a:rPr sz="1350" b="1" spc="-22" baseline="6172" dirty="0">
                <a:latin typeface="Segoe UI"/>
                <a:cs typeface="Segoe UI"/>
              </a:rPr>
              <a:t>12am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 rot="18960000">
            <a:off x="5389046" y="2987998"/>
            <a:ext cx="592781" cy="1155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910"/>
              </a:lnSpc>
              <a:spcBef>
                <a:spcPts val="10"/>
              </a:spcBef>
            </a:pP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0</a:t>
            </a:r>
            <a:r>
              <a:rPr sz="1350" b="1" spc="-30" baseline="6172" dirty="0">
                <a:latin typeface="Segoe UI"/>
                <a:cs typeface="Segoe UI"/>
              </a:rPr>
              <a:t>/</a:t>
            </a: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6172" dirty="0">
                <a:latin typeface="Segoe UI"/>
                <a:cs typeface="Segoe UI"/>
              </a:rPr>
              <a:t>9</a:t>
            </a:r>
            <a:r>
              <a:rPr sz="1350" b="1" spc="-157" baseline="6172" dirty="0">
                <a:latin typeface="Segoe UI"/>
                <a:cs typeface="Segoe UI"/>
              </a:rPr>
              <a:t> </a:t>
            </a:r>
            <a:r>
              <a:rPr sz="1350" b="1" baseline="6172" dirty="0">
                <a:latin typeface="Segoe UI"/>
                <a:cs typeface="Segoe UI"/>
              </a:rPr>
              <a:t>4</a:t>
            </a:r>
            <a:r>
              <a:rPr sz="1350" b="1" baseline="3086" dirty="0">
                <a:latin typeface="Segoe UI"/>
                <a:cs typeface="Segoe UI"/>
              </a:rPr>
              <a:t>a</a:t>
            </a:r>
            <a:r>
              <a:rPr sz="1350" b="1" baseline="6172" dirty="0">
                <a:latin typeface="Segoe UI"/>
                <a:cs typeface="Segoe UI"/>
              </a:rPr>
              <a:t>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 rot="18960000">
            <a:off x="4770696" y="2988040"/>
            <a:ext cx="592781" cy="1155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910"/>
              </a:lnSpc>
              <a:spcBef>
                <a:spcPts val="10"/>
              </a:spcBef>
            </a:pP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0</a:t>
            </a:r>
            <a:r>
              <a:rPr sz="1350" b="1" spc="-30" baseline="6172" dirty="0">
                <a:latin typeface="Segoe UI"/>
                <a:cs typeface="Segoe UI"/>
              </a:rPr>
              <a:t>/</a:t>
            </a: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6172" dirty="0">
                <a:latin typeface="Segoe UI"/>
                <a:cs typeface="Segoe UI"/>
              </a:rPr>
              <a:t>8</a:t>
            </a:r>
            <a:r>
              <a:rPr sz="1350" b="1" spc="-157" baseline="6172" dirty="0">
                <a:latin typeface="Segoe UI"/>
                <a:cs typeface="Segoe UI"/>
              </a:rPr>
              <a:t> </a:t>
            </a:r>
            <a:r>
              <a:rPr sz="1350" b="1" baseline="6172" dirty="0">
                <a:latin typeface="Segoe UI"/>
                <a:cs typeface="Segoe UI"/>
              </a:rPr>
              <a:t>8</a:t>
            </a:r>
            <a:r>
              <a:rPr sz="1350" b="1" baseline="3086" dirty="0">
                <a:latin typeface="Segoe UI"/>
                <a:cs typeface="Segoe UI"/>
              </a:rPr>
              <a:t>a</a:t>
            </a:r>
            <a:r>
              <a:rPr sz="1350" b="1" baseline="6172" dirty="0">
                <a:latin typeface="Segoe UI"/>
                <a:cs typeface="Segoe UI"/>
              </a:rPr>
              <a:t>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 rot="18960000">
            <a:off x="4088605" y="3014945"/>
            <a:ext cx="667016" cy="11493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905"/>
              </a:lnSpc>
              <a:spcBef>
                <a:spcPts val="15"/>
              </a:spcBef>
            </a:pP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0</a:t>
            </a:r>
            <a:r>
              <a:rPr sz="1350" b="1" spc="-30" baseline="6172" dirty="0">
                <a:latin typeface="Segoe UI"/>
                <a:cs typeface="Segoe UI"/>
              </a:rPr>
              <a:t>/17</a:t>
            </a:r>
            <a:r>
              <a:rPr sz="1350" b="1" spc="-75" baseline="6172" dirty="0">
                <a:latin typeface="Segoe UI"/>
                <a:cs typeface="Segoe UI"/>
              </a:rPr>
              <a:t> </a:t>
            </a:r>
            <a:r>
              <a:rPr sz="1350" b="1" spc="-30" baseline="3086" dirty="0">
                <a:latin typeface="Segoe UI"/>
                <a:cs typeface="Segoe UI"/>
              </a:rPr>
              <a:t>12</a:t>
            </a:r>
            <a:r>
              <a:rPr sz="1350" b="1" spc="-30" baseline="6172" dirty="0">
                <a:latin typeface="Segoe UI"/>
                <a:cs typeface="Segoe UI"/>
              </a:rPr>
              <a:t>p</a:t>
            </a:r>
            <a:r>
              <a:rPr sz="1350" b="1" spc="-30" baseline="9259" dirty="0">
                <a:latin typeface="Segoe UI"/>
                <a:cs typeface="Segoe UI"/>
              </a:rPr>
              <a:t>m</a:t>
            </a:r>
            <a:endParaRPr sz="1350" baseline="9259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 rot="18960000">
            <a:off x="3527003" y="2989958"/>
            <a:ext cx="600252" cy="1162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915"/>
              </a:lnSpc>
              <a:spcBef>
                <a:spcPts val="5"/>
              </a:spcBef>
            </a:pPr>
            <a:r>
              <a:rPr sz="1350" b="1" spc="-30" baseline="3086" dirty="0">
                <a:latin typeface="Segoe UI"/>
                <a:cs typeface="Segoe UI"/>
              </a:rPr>
              <a:t>1</a:t>
            </a:r>
            <a:r>
              <a:rPr sz="900" b="1" spc="-20" dirty="0">
                <a:latin typeface="Segoe UI"/>
                <a:cs typeface="Segoe UI"/>
              </a:rPr>
              <a:t>0/</a:t>
            </a:r>
            <a:r>
              <a:rPr sz="1350" b="1" spc="-30" baseline="3086" dirty="0">
                <a:latin typeface="Segoe UI"/>
                <a:cs typeface="Segoe UI"/>
              </a:rPr>
              <a:t>1</a:t>
            </a:r>
            <a:r>
              <a:rPr sz="900" b="1" spc="-20" dirty="0">
                <a:latin typeface="Segoe UI"/>
                <a:cs typeface="Segoe UI"/>
              </a:rPr>
              <a:t>6</a:t>
            </a:r>
            <a:r>
              <a:rPr sz="900" b="1" spc="-110" dirty="0">
                <a:latin typeface="Segoe UI"/>
                <a:cs typeface="Segoe UI"/>
              </a:rPr>
              <a:t> </a:t>
            </a:r>
            <a:r>
              <a:rPr sz="1350" b="1" spc="-7" baseline="3086" dirty="0">
                <a:latin typeface="Segoe UI"/>
                <a:cs typeface="Segoe UI"/>
              </a:rPr>
              <a:t>4</a:t>
            </a:r>
            <a:r>
              <a:rPr sz="1350" b="1" spc="-7" baseline="6172" dirty="0">
                <a:latin typeface="Segoe UI"/>
                <a:cs typeface="Segoe UI"/>
              </a:rPr>
              <a:t>pm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 rot="18960000">
            <a:off x="2908613" y="2989958"/>
            <a:ext cx="600252" cy="1162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915"/>
              </a:lnSpc>
              <a:spcBef>
                <a:spcPts val="5"/>
              </a:spcBef>
            </a:pPr>
            <a:r>
              <a:rPr sz="1350" b="1" spc="-30" baseline="3086" dirty="0">
                <a:latin typeface="Segoe UI"/>
                <a:cs typeface="Segoe UI"/>
              </a:rPr>
              <a:t>1</a:t>
            </a:r>
            <a:r>
              <a:rPr sz="900" b="1" spc="-20" dirty="0">
                <a:latin typeface="Segoe UI"/>
                <a:cs typeface="Segoe UI"/>
              </a:rPr>
              <a:t>0/</a:t>
            </a:r>
            <a:r>
              <a:rPr sz="1350" b="1" spc="-30" baseline="3086" dirty="0">
                <a:latin typeface="Segoe UI"/>
                <a:cs typeface="Segoe UI"/>
              </a:rPr>
              <a:t>1</a:t>
            </a:r>
            <a:r>
              <a:rPr sz="900" b="1" spc="-20" dirty="0">
                <a:latin typeface="Segoe UI"/>
                <a:cs typeface="Segoe UI"/>
              </a:rPr>
              <a:t>5</a:t>
            </a:r>
            <a:r>
              <a:rPr sz="900" b="1" spc="-110" dirty="0">
                <a:latin typeface="Segoe UI"/>
                <a:cs typeface="Segoe UI"/>
              </a:rPr>
              <a:t> </a:t>
            </a:r>
            <a:r>
              <a:rPr sz="1350" b="1" spc="-7" baseline="3086" dirty="0">
                <a:latin typeface="Segoe UI"/>
                <a:cs typeface="Segoe UI"/>
              </a:rPr>
              <a:t>8</a:t>
            </a:r>
            <a:r>
              <a:rPr sz="1350" b="1" spc="-7" baseline="6172" dirty="0">
                <a:latin typeface="Segoe UI"/>
                <a:cs typeface="Segoe UI"/>
              </a:rPr>
              <a:t>pm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 rot="18960000">
            <a:off x="2246179" y="3009292"/>
            <a:ext cx="652020" cy="1155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910"/>
              </a:lnSpc>
              <a:spcBef>
                <a:spcPts val="15"/>
              </a:spcBef>
            </a:pPr>
            <a:r>
              <a:rPr sz="900" b="1" spc="-30" dirty="0">
                <a:latin typeface="Segoe UI"/>
                <a:cs typeface="Segoe UI"/>
              </a:rPr>
              <a:t>10/1</a:t>
            </a:r>
            <a:r>
              <a:rPr sz="1350" b="1" spc="-44" baseline="3086" dirty="0">
                <a:latin typeface="Segoe UI"/>
                <a:cs typeface="Segoe UI"/>
              </a:rPr>
              <a:t>5</a:t>
            </a:r>
            <a:r>
              <a:rPr sz="1350" b="1" spc="-7" baseline="3086" dirty="0">
                <a:latin typeface="Segoe UI"/>
                <a:cs typeface="Segoe UI"/>
              </a:rPr>
              <a:t> </a:t>
            </a:r>
            <a:r>
              <a:rPr sz="1350" b="1" spc="-44" baseline="3086" dirty="0">
                <a:latin typeface="Segoe UI"/>
                <a:cs typeface="Segoe UI"/>
              </a:rPr>
              <a:t>12a</a:t>
            </a:r>
            <a:r>
              <a:rPr sz="1350" b="1" spc="-44" baseline="9259" dirty="0">
                <a:latin typeface="Segoe UI"/>
                <a:cs typeface="Segoe UI"/>
              </a:rPr>
              <a:t>m</a:t>
            </a:r>
            <a:endParaRPr sz="1350" baseline="9259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 rot="18960000">
            <a:off x="1680260" y="2987004"/>
            <a:ext cx="600252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900" b="1" spc="-10" dirty="0">
                <a:latin typeface="Segoe UI"/>
                <a:cs typeface="Segoe UI"/>
              </a:rPr>
              <a:t>10/1</a:t>
            </a:r>
            <a:r>
              <a:rPr sz="1350" b="1" spc="-15" baseline="3086" dirty="0">
                <a:latin typeface="Segoe UI"/>
                <a:cs typeface="Segoe UI"/>
              </a:rPr>
              <a:t>4</a:t>
            </a:r>
            <a:r>
              <a:rPr sz="1350" b="1" spc="-150" baseline="3086" dirty="0">
                <a:latin typeface="Segoe UI"/>
                <a:cs typeface="Segoe UI"/>
              </a:rPr>
              <a:t> </a:t>
            </a:r>
            <a:r>
              <a:rPr sz="1350" b="1" baseline="3086" dirty="0">
                <a:latin typeface="Segoe UI"/>
                <a:cs typeface="Segoe UI"/>
              </a:rPr>
              <a:t>4am</a:t>
            </a:r>
            <a:endParaRPr sz="1350" baseline="3086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 rot="18960000">
            <a:off x="1071018" y="2988040"/>
            <a:ext cx="592781" cy="1155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910"/>
              </a:lnSpc>
              <a:spcBef>
                <a:spcPts val="10"/>
              </a:spcBef>
            </a:pP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0</a:t>
            </a:r>
            <a:r>
              <a:rPr sz="1350" b="1" spc="-30" baseline="6172" dirty="0">
                <a:latin typeface="Segoe UI"/>
                <a:cs typeface="Segoe UI"/>
              </a:rPr>
              <a:t>/</a:t>
            </a: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6172" dirty="0">
                <a:latin typeface="Segoe UI"/>
                <a:cs typeface="Segoe UI"/>
              </a:rPr>
              <a:t>3</a:t>
            </a:r>
            <a:r>
              <a:rPr sz="1350" b="1" spc="-157" baseline="6172" dirty="0">
                <a:latin typeface="Segoe UI"/>
                <a:cs typeface="Segoe UI"/>
              </a:rPr>
              <a:t> </a:t>
            </a:r>
            <a:r>
              <a:rPr sz="1350" b="1" baseline="6172" dirty="0">
                <a:latin typeface="Segoe UI"/>
                <a:cs typeface="Segoe UI"/>
              </a:rPr>
              <a:t>8am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81913" y="1605316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47" y="0"/>
                </a:moveTo>
                <a:lnTo>
                  <a:pt x="0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1913" y="1882280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47" y="0"/>
                </a:moveTo>
                <a:lnTo>
                  <a:pt x="0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1913" y="2159244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47" y="0"/>
                </a:moveTo>
                <a:lnTo>
                  <a:pt x="0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1913" y="2436207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47" y="0"/>
                </a:moveTo>
                <a:lnTo>
                  <a:pt x="0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1913" y="2713171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47" y="0"/>
                </a:moveTo>
                <a:lnTo>
                  <a:pt x="0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23165" y="1498788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1225034"/>
                </a:moveTo>
                <a:lnTo>
                  <a:pt x="0" y="0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24560" y="1498787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1225034"/>
                </a:moveTo>
                <a:lnTo>
                  <a:pt x="0" y="0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60019" y="1518048"/>
            <a:ext cx="314960" cy="12744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05</a:t>
            </a:r>
            <a:r>
              <a:rPr sz="900" b="1" spc="-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02</a:t>
            </a:r>
            <a:r>
              <a:rPr sz="900" b="1" spc="-5" dirty="0">
                <a:latin typeface="Segoe UI"/>
                <a:cs typeface="Segoe UI"/>
              </a:rPr>
              <a:t>5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b="1" spc="-15" dirty="0">
                <a:latin typeface="Segoe UI"/>
                <a:cs typeface="Segoe UI"/>
              </a:rPr>
              <a:t>1</a:t>
            </a:r>
            <a:r>
              <a:rPr sz="900" b="1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00</a:t>
            </a:r>
            <a:r>
              <a:rPr sz="900" b="1" spc="-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97</a:t>
            </a:r>
            <a:r>
              <a:rPr sz="900" b="1" spc="-5" dirty="0">
                <a:latin typeface="Segoe UI"/>
                <a:cs typeface="Segoe UI"/>
              </a:rPr>
              <a:t>5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95</a:t>
            </a:r>
            <a:r>
              <a:rPr sz="900" b="1" spc="-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573828" y="2116634"/>
            <a:ext cx="5800090" cy="0"/>
          </a:xfrm>
          <a:custGeom>
            <a:avLst/>
            <a:gdLst/>
            <a:ahLst/>
            <a:cxnLst/>
            <a:rect l="l" t="t" r="r" b="b"/>
            <a:pathLst>
              <a:path w="5800090">
                <a:moveTo>
                  <a:pt x="0" y="0"/>
                </a:moveTo>
                <a:lnTo>
                  <a:pt x="5800071" y="0"/>
                </a:lnTo>
              </a:path>
            </a:pathLst>
          </a:custGeom>
          <a:ln w="10652">
            <a:solidFill>
              <a:srgbClr val="0084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69816" y="2564038"/>
            <a:ext cx="2804160" cy="0"/>
          </a:xfrm>
          <a:custGeom>
            <a:avLst/>
            <a:gdLst/>
            <a:ahLst/>
            <a:cxnLst/>
            <a:rect l="l" t="t" r="r" b="b"/>
            <a:pathLst>
              <a:path w="2804159">
                <a:moveTo>
                  <a:pt x="0" y="0"/>
                </a:moveTo>
                <a:lnTo>
                  <a:pt x="2804083" y="0"/>
                </a:lnTo>
              </a:path>
            </a:pathLst>
          </a:custGeom>
          <a:ln w="1065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41480" y="2564038"/>
            <a:ext cx="2164715" cy="0"/>
          </a:xfrm>
          <a:custGeom>
            <a:avLst/>
            <a:gdLst/>
            <a:ahLst/>
            <a:cxnLst/>
            <a:rect l="l" t="t" r="r" b="b"/>
            <a:pathLst>
              <a:path w="2164715">
                <a:moveTo>
                  <a:pt x="0" y="0"/>
                </a:moveTo>
                <a:lnTo>
                  <a:pt x="2164364" y="0"/>
                </a:lnTo>
              </a:path>
            </a:pathLst>
          </a:custGeom>
          <a:ln w="1065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73828" y="2564038"/>
            <a:ext cx="704215" cy="0"/>
          </a:xfrm>
          <a:custGeom>
            <a:avLst/>
            <a:gdLst/>
            <a:ahLst/>
            <a:cxnLst/>
            <a:rect l="l" t="t" r="r" b="b"/>
            <a:pathLst>
              <a:path w="704214">
                <a:moveTo>
                  <a:pt x="0" y="0"/>
                </a:moveTo>
                <a:lnTo>
                  <a:pt x="703680" y="0"/>
                </a:lnTo>
              </a:path>
            </a:pathLst>
          </a:custGeom>
          <a:ln w="1065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47175" y="1525349"/>
            <a:ext cx="5853376" cy="1097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173292" y="3435493"/>
            <a:ext cx="59944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5" dirty="0">
                <a:latin typeface="Segoe UI"/>
                <a:cs typeface="Segoe UI"/>
              </a:rPr>
              <a:t>Date/Time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7504" y="1726637"/>
            <a:ext cx="181610" cy="76517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900" b="1" spc="0" dirty="0">
                <a:latin typeface="Segoe UI"/>
                <a:cs typeface="Segoe UI"/>
              </a:rPr>
              <a:t>Sample</a:t>
            </a:r>
            <a:r>
              <a:rPr sz="900" b="1" spc="-25" dirty="0">
                <a:latin typeface="Segoe UI"/>
                <a:cs typeface="Segoe UI"/>
              </a:rPr>
              <a:t> </a:t>
            </a:r>
            <a:r>
              <a:rPr sz="900" b="1" spc="-5" dirty="0">
                <a:latin typeface="Segoe UI"/>
                <a:cs typeface="Segoe UI"/>
              </a:rPr>
              <a:t>Mean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63775" y="1912189"/>
            <a:ext cx="525780" cy="2940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0160">
              <a:lnSpc>
                <a:spcPts val="1010"/>
              </a:lnSpc>
              <a:spcBef>
                <a:spcPts val="215"/>
              </a:spcBef>
            </a:pPr>
            <a:r>
              <a:rPr sz="900" spc="0" dirty="0">
                <a:latin typeface="Segoe UI"/>
                <a:cs typeface="Segoe UI"/>
              </a:rPr>
              <a:t>_  </a:t>
            </a:r>
            <a:r>
              <a:rPr sz="900" spc="-35" dirty="0">
                <a:latin typeface="Segoe UI"/>
                <a:cs typeface="Segoe UI"/>
              </a:rPr>
              <a:t>X</a:t>
            </a:r>
            <a:r>
              <a:rPr sz="900" spc="45" dirty="0">
                <a:latin typeface="Segoe UI"/>
                <a:cs typeface="Segoe UI"/>
              </a:rPr>
              <a:t>=</a:t>
            </a:r>
            <a:r>
              <a:rPr sz="900" spc="10" dirty="0">
                <a:latin typeface="Segoe UI"/>
                <a:cs typeface="Segoe UI"/>
              </a:rPr>
              <a:t>1</a:t>
            </a:r>
            <a:r>
              <a:rPr sz="900" spc="50" dirty="0">
                <a:latin typeface="Segoe UI"/>
                <a:cs typeface="Segoe UI"/>
              </a:rPr>
              <a:t>.</a:t>
            </a:r>
            <a:r>
              <a:rPr sz="900" spc="10" dirty="0">
                <a:latin typeface="Segoe UI"/>
                <a:cs typeface="Segoe UI"/>
              </a:rPr>
              <a:t>003</a:t>
            </a:r>
            <a:r>
              <a:rPr sz="900" spc="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63775" y="1592616"/>
            <a:ext cx="67500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15" dirty="0">
                <a:latin typeface="Segoe UI"/>
                <a:cs typeface="Segoe UI"/>
              </a:rPr>
              <a:t>UCL=1.0435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63775" y="2487423"/>
            <a:ext cx="64325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10" dirty="0">
                <a:latin typeface="Segoe UI"/>
                <a:cs typeface="Segoe UI"/>
              </a:rPr>
              <a:t>LCL=0.9625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424557" y="3852988"/>
            <a:ext cx="6099175" cy="1225550"/>
          </a:xfrm>
          <a:custGeom>
            <a:avLst/>
            <a:gdLst/>
            <a:ahLst/>
            <a:cxnLst/>
            <a:rect l="l" t="t" r="r" b="b"/>
            <a:pathLst>
              <a:path w="6099175" h="1225550">
                <a:moveTo>
                  <a:pt x="0" y="0"/>
                </a:moveTo>
                <a:lnTo>
                  <a:pt x="6098604" y="0"/>
                </a:lnTo>
                <a:lnTo>
                  <a:pt x="6098604" y="1225034"/>
                </a:lnTo>
                <a:lnTo>
                  <a:pt x="0" y="12250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28676" y="5078021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10286" y="5078021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91896" y="507802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73506" y="507801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55116" y="507801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47388" y="507801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28998" y="507801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10608" y="5078016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92218" y="507801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73828" y="5078014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62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24561" y="3852979"/>
            <a:ext cx="6099175" cy="0"/>
          </a:xfrm>
          <a:custGeom>
            <a:avLst/>
            <a:gdLst/>
            <a:ahLst/>
            <a:cxnLst/>
            <a:rect l="l" t="t" r="r" b="b"/>
            <a:pathLst>
              <a:path w="6099175">
                <a:moveTo>
                  <a:pt x="0" y="0"/>
                </a:moveTo>
                <a:lnTo>
                  <a:pt x="6098604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24561" y="5078013"/>
            <a:ext cx="6099175" cy="0"/>
          </a:xfrm>
          <a:custGeom>
            <a:avLst/>
            <a:gdLst/>
            <a:ahLst/>
            <a:cxnLst/>
            <a:rect l="l" t="t" r="r" b="b"/>
            <a:pathLst>
              <a:path w="6099175">
                <a:moveTo>
                  <a:pt x="0" y="0"/>
                </a:moveTo>
                <a:lnTo>
                  <a:pt x="6098604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 rot="18960000">
            <a:off x="6616736" y="5341234"/>
            <a:ext cx="600252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900" b="1" spc="-35" dirty="0">
                <a:latin typeface="Segoe UI"/>
                <a:cs typeface="Segoe UI"/>
              </a:rPr>
              <a:t>10/2</a:t>
            </a:r>
            <a:r>
              <a:rPr sz="1350" b="1" spc="-52" baseline="3086" dirty="0">
                <a:latin typeface="Segoe UI"/>
                <a:cs typeface="Segoe UI"/>
              </a:rPr>
              <a:t>0</a:t>
            </a:r>
            <a:r>
              <a:rPr sz="1350" b="1" spc="-150" baseline="3086" dirty="0">
                <a:latin typeface="Segoe UI"/>
                <a:cs typeface="Segoe UI"/>
              </a:rPr>
              <a:t> </a:t>
            </a:r>
            <a:r>
              <a:rPr sz="1350" b="1" spc="15" baseline="3086" dirty="0">
                <a:latin typeface="Segoe UI"/>
                <a:cs typeface="Segoe UI"/>
              </a:rPr>
              <a:t>8pm</a:t>
            </a:r>
            <a:endParaRPr sz="1350" baseline="3086">
              <a:latin typeface="Segoe UI"/>
              <a:cs typeface="Segoe UI"/>
            </a:endParaRPr>
          </a:p>
        </p:txBody>
      </p:sp>
      <p:sp>
        <p:nvSpPr>
          <p:cNvPr id="60" name="object 60"/>
          <p:cNvSpPr txBox="1"/>
          <p:nvPr/>
        </p:nvSpPr>
        <p:spPr>
          <a:xfrm rot="18960000">
            <a:off x="5949630" y="5365783"/>
            <a:ext cx="659516" cy="1155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910"/>
              </a:lnSpc>
              <a:spcBef>
                <a:spcPts val="10"/>
              </a:spcBef>
            </a:pPr>
            <a:r>
              <a:rPr sz="1350" b="1" spc="-30" baseline="3086" dirty="0">
                <a:latin typeface="Segoe UI"/>
                <a:cs typeface="Segoe UI"/>
              </a:rPr>
              <a:t>1</a:t>
            </a:r>
            <a:r>
              <a:rPr sz="900" b="1" spc="-20" dirty="0">
                <a:latin typeface="Segoe UI"/>
                <a:cs typeface="Segoe UI"/>
              </a:rPr>
              <a:t>0</a:t>
            </a:r>
            <a:r>
              <a:rPr sz="1350" b="1" spc="-30" baseline="3086" dirty="0">
                <a:latin typeface="Segoe UI"/>
                <a:cs typeface="Segoe UI"/>
              </a:rPr>
              <a:t>/2</a:t>
            </a:r>
            <a:r>
              <a:rPr sz="900" b="1" spc="-20" dirty="0">
                <a:latin typeface="Segoe UI"/>
                <a:cs typeface="Segoe UI"/>
              </a:rPr>
              <a:t>0</a:t>
            </a:r>
            <a:r>
              <a:rPr sz="900" b="1" spc="-55" dirty="0">
                <a:latin typeface="Segoe UI"/>
                <a:cs typeface="Segoe UI"/>
              </a:rPr>
              <a:t> </a:t>
            </a:r>
            <a:r>
              <a:rPr sz="1350" b="1" spc="-22" baseline="6172" dirty="0">
                <a:latin typeface="Segoe UI"/>
                <a:cs typeface="Segoe UI"/>
              </a:rPr>
              <a:t>12am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61" name="object 61"/>
          <p:cNvSpPr txBox="1"/>
          <p:nvPr/>
        </p:nvSpPr>
        <p:spPr>
          <a:xfrm rot="18960000">
            <a:off x="5389046" y="5342195"/>
            <a:ext cx="592781" cy="1155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910"/>
              </a:lnSpc>
              <a:spcBef>
                <a:spcPts val="10"/>
              </a:spcBef>
            </a:pP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0</a:t>
            </a:r>
            <a:r>
              <a:rPr sz="1350" b="1" spc="-30" baseline="6172" dirty="0">
                <a:latin typeface="Segoe UI"/>
                <a:cs typeface="Segoe UI"/>
              </a:rPr>
              <a:t>/</a:t>
            </a: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6172" dirty="0">
                <a:latin typeface="Segoe UI"/>
                <a:cs typeface="Segoe UI"/>
              </a:rPr>
              <a:t>9</a:t>
            </a:r>
            <a:r>
              <a:rPr sz="1350" b="1" spc="-157" baseline="6172" dirty="0">
                <a:latin typeface="Segoe UI"/>
                <a:cs typeface="Segoe UI"/>
              </a:rPr>
              <a:t> </a:t>
            </a:r>
            <a:r>
              <a:rPr sz="1350" b="1" baseline="6172" dirty="0">
                <a:latin typeface="Segoe UI"/>
                <a:cs typeface="Segoe UI"/>
              </a:rPr>
              <a:t>4</a:t>
            </a:r>
            <a:r>
              <a:rPr sz="1350" b="1" baseline="3086" dirty="0">
                <a:latin typeface="Segoe UI"/>
                <a:cs typeface="Segoe UI"/>
              </a:rPr>
              <a:t>a</a:t>
            </a:r>
            <a:r>
              <a:rPr sz="1350" b="1" baseline="6172" dirty="0">
                <a:latin typeface="Segoe UI"/>
                <a:cs typeface="Segoe UI"/>
              </a:rPr>
              <a:t>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62" name="object 62"/>
          <p:cNvSpPr txBox="1"/>
          <p:nvPr/>
        </p:nvSpPr>
        <p:spPr>
          <a:xfrm rot="18960000">
            <a:off x="4770656" y="5342195"/>
            <a:ext cx="592781" cy="1155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910"/>
              </a:lnSpc>
              <a:spcBef>
                <a:spcPts val="10"/>
              </a:spcBef>
            </a:pP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0</a:t>
            </a:r>
            <a:r>
              <a:rPr sz="1350" b="1" spc="-30" baseline="6172" dirty="0">
                <a:latin typeface="Segoe UI"/>
                <a:cs typeface="Segoe UI"/>
              </a:rPr>
              <a:t>/</a:t>
            </a: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6172" dirty="0">
                <a:latin typeface="Segoe UI"/>
                <a:cs typeface="Segoe UI"/>
              </a:rPr>
              <a:t>8</a:t>
            </a:r>
            <a:r>
              <a:rPr sz="1350" b="1" spc="-157" baseline="6172" dirty="0">
                <a:latin typeface="Segoe UI"/>
                <a:cs typeface="Segoe UI"/>
              </a:rPr>
              <a:t> </a:t>
            </a:r>
            <a:r>
              <a:rPr sz="1350" b="1" baseline="6172" dirty="0">
                <a:latin typeface="Segoe UI"/>
                <a:cs typeface="Segoe UI"/>
              </a:rPr>
              <a:t>8</a:t>
            </a:r>
            <a:r>
              <a:rPr sz="1350" b="1" baseline="3086" dirty="0">
                <a:latin typeface="Segoe UI"/>
                <a:cs typeface="Segoe UI"/>
              </a:rPr>
              <a:t>a</a:t>
            </a:r>
            <a:r>
              <a:rPr sz="1350" b="1" baseline="6172" dirty="0">
                <a:latin typeface="Segoe UI"/>
                <a:cs typeface="Segoe UI"/>
              </a:rPr>
              <a:t>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63" name="object 63"/>
          <p:cNvSpPr txBox="1"/>
          <p:nvPr/>
        </p:nvSpPr>
        <p:spPr>
          <a:xfrm rot="18960000">
            <a:off x="4088605" y="5369141"/>
            <a:ext cx="667016" cy="11493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905"/>
              </a:lnSpc>
              <a:spcBef>
                <a:spcPts val="15"/>
              </a:spcBef>
            </a:pP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0</a:t>
            </a:r>
            <a:r>
              <a:rPr sz="1350" b="1" spc="-30" baseline="6172" dirty="0">
                <a:latin typeface="Segoe UI"/>
                <a:cs typeface="Segoe UI"/>
              </a:rPr>
              <a:t>/17</a:t>
            </a:r>
            <a:r>
              <a:rPr sz="1350" b="1" spc="-75" baseline="6172" dirty="0">
                <a:latin typeface="Segoe UI"/>
                <a:cs typeface="Segoe UI"/>
              </a:rPr>
              <a:t> </a:t>
            </a:r>
            <a:r>
              <a:rPr sz="1350" b="1" spc="-30" baseline="3086" dirty="0">
                <a:latin typeface="Segoe UI"/>
                <a:cs typeface="Segoe UI"/>
              </a:rPr>
              <a:t>12</a:t>
            </a:r>
            <a:r>
              <a:rPr sz="1350" b="1" spc="-30" baseline="6172" dirty="0">
                <a:latin typeface="Segoe UI"/>
                <a:cs typeface="Segoe UI"/>
              </a:rPr>
              <a:t>p</a:t>
            </a:r>
            <a:r>
              <a:rPr sz="1350" b="1" spc="-30" baseline="9259" dirty="0">
                <a:latin typeface="Segoe UI"/>
                <a:cs typeface="Segoe UI"/>
              </a:rPr>
              <a:t>m</a:t>
            </a:r>
            <a:endParaRPr sz="1350" baseline="9259">
              <a:latin typeface="Segoe UI"/>
              <a:cs typeface="Segoe UI"/>
            </a:endParaRPr>
          </a:p>
        </p:txBody>
      </p:sp>
      <p:sp>
        <p:nvSpPr>
          <p:cNvPr id="64" name="object 64"/>
          <p:cNvSpPr txBox="1"/>
          <p:nvPr/>
        </p:nvSpPr>
        <p:spPr>
          <a:xfrm rot="18960000">
            <a:off x="3527002" y="5344154"/>
            <a:ext cx="600252" cy="1162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915"/>
              </a:lnSpc>
              <a:spcBef>
                <a:spcPts val="5"/>
              </a:spcBef>
            </a:pPr>
            <a:r>
              <a:rPr sz="1350" b="1" spc="-30" baseline="3086" dirty="0">
                <a:latin typeface="Segoe UI"/>
                <a:cs typeface="Segoe UI"/>
              </a:rPr>
              <a:t>1</a:t>
            </a:r>
            <a:r>
              <a:rPr sz="900" b="1" spc="-20" dirty="0">
                <a:latin typeface="Segoe UI"/>
                <a:cs typeface="Segoe UI"/>
              </a:rPr>
              <a:t>0/</a:t>
            </a:r>
            <a:r>
              <a:rPr sz="1350" b="1" spc="-30" baseline="3086" dirty="0">
                <a:latin typeface="Segoe UI"/>
                <a:cs typeface="Segoe UI"/>
              </a:rPr>
              <a:t>1</a:t>
            </a:r>
            <a:r>
              <a:rPr sz="900" b="1" spc="-20" dirty="0">
                <a:latin typeface="Segoe UI"/>
                <a:cs typeface="Segoe UI"/>
              </a:rPr>
              <a:t>6</a:t>
            </a:r>
            <a:r>
              <a:rPr sz="900" b="1" spc="-110" dirty="0">
                <a:latin typeface="Segoe UI"/>
                <a:cs typeface="Segoe UI"/>
              </a:rPr>
              <a:t> </a:t>
            </a:r>
            <a:r>
              <a:rPr sz="1350" b="1" spc="-7" baseline="3086" dirty="0">
                <a:latin typeface="Segoe UI"/>
                <a:cs typeface="Segoe UI"/>
              </a:rPr>
              <a:t>4</a:t>
            </a:r>
            <a:r>
              <a:rPr sz="1350" b="1" spc="-7" baseline="6172" dirty="0">
                <a:latin typeface="Segoe UI"/>
                <a:cs typeface="Segoe UI"/>
              </a:rPr>
              <a:t>pm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65" name="object 65"/>
          <p:cNvSpPr txBox="1"/>
          <p:nvPr/>
        </p:nvSpPr>
        <p:spPr>
          <a:xfrm rot="18960000">
            <a:off x="2908613" y="5344154"/>
            <a:ext cx="600252" cy="1162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915"/>
              </a:lnSpc>
              <a:spcBef>
                <a:spcPts val="5"/>
              </a:spcBef>
            </a:pPr>
            <a:r>
              <a:rPr sz="1350" b="1" spc="-30" baseline="3086" dirty="0">
                <a:latin typeface="Segoe UI"/>
                <a:cs typeface="Segoe UI"/>
              </a:rPr>
              <a:t>1</a:t>
            </a:r>
            <a:r>
              <a:rPr sz="900" b="1" spc="-20" dirty="0">
                <a:latin typeface="Segoe UI"/>
                <a:cs typeface="Segoe UI"/>
              </a:rPr>
              <a:t>0/</a:t>
            </a:r>
            <a:r>
              <a:rPr sz="1350" b="1" spc="-30" baseline="3086" dirty="0">
                <a:latin typeface="Segoe UI"/>
                <a:cs typeface="Segoe UI"/>
              </a:rPr>
              <a:t>1</a:t>
            </a:r>
            <a:r>
              <a:rPr sz="900" b="1" spc="-20" dirty="0">
                <a:latin typeface="Segoe UI"/>
                <a:cs typeface="Segoe UI"/>
              </a:rPr>
              <a:t>5</a:t>
            </a:r>
            <a:r>
              <a:rPr sz="900" b="1" spc="-110" dirty="0">
                <a:latin typeface="Segoe UI"/>
                <a:cs typeface="Segoe UI"/>
              </a:rPr>
              <a:t> </a:t>
            </a:r>
            <a:r>
              <a:rPr sz="1350" b="1" spc="-7" baseline="3086" dirty="0">
                <a:latin typeface="Segoe UI"/>
                <a:cs typeface="Segoe UI"/>
              </a:rPr>
              <a:t>8</a:t>
            </a:r>
            <a:r>
              <a:rPr sz="1350" b="1" spc="-7" baseline="6172" dirty="0">
                <a:latin typeface="Segoe UI"/>
                <a:cs typeface="Segoe UI"/>
              </a:rPr>
              <a:t>pm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66" name="object 66"/>
          <p:cNvSpPr txBox="1"/>
          <p:nvPr/>
        </p:nvSpPr>
        <p:spPr>
          <a:xfrm rot="18960000">
            <a:off x="2246179" y="5363488"/>
            <a:ext cx="652020" cy="1155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910"/>
              </a:lnSpc>
              <a:spcBef>
                <a:spcPts val="15"/>
              </a:spcBef>
            </a:pPr>
            <a:r>
              <a:rPr sz="900" b="1" spc="-30" dirty="0">
                <a:latin typeface="Segoe UI"/>
                <a:cs typeface="Segoe UI"/>
              </a:rPr>
              <a:t>10/1</a:t>
            </a:r>
            <a:r>
              <a:rPr sz="1350" b="1" spc="-44" baseline="3086" dirty="0">
                <a:latin typeface="Segoe UI"/>
                <a:cs typeface="Segoe UI"/>
              </a:rPr>
              <a:t>5</a:t>
            </a:r>
            <a:r>
              <a:rPr sz="1350" b="1" spc="-7" baseline="3086" dirty="0">
                <a:latin typeface="Segoe UI"/>
                <a:cs typeface="Segoe UI"/>
              </a:rPr>
              <a:t> </a:t>
            </a:r>
            <a:r>
              <a:rPr sz="1350" b="1" spc="-44" baseline="3086" dirty="0">
                <a:latin typeface="Segoe UI"/>
                <a:cs typeface="Segoe UI"/>
              </a:rPr>
              <a:t>12a</a:t>
            </a:r>
            <a:r>
              <a:rPr sz="1350" b="1" spc="-44" baseline="9259" dirty="0">
                <a:latin typeface="Segoe UI"/>
                <a:cs typeface="Segoe UI"/>
              </a:rPr>
              <a:t>m</a:t>
            </a:r>
            <a:endParaRPr sz="1350" baseline="9259">
              <a:latin typeface="Segoe UI"/>
              <a:cs typeface="Segoe UI"/>
            </a:endParaRPr>
          </a:p>
        </p:txBody>
      </p:sp>
      <p:sp>
        <p:nvSpPr>
          <p:cNvPr id="67" name="object 67"/>
          <p:cNvSpPr txBox="1"/>
          <p:nvPr/>
        </p:nvSpPr>
        <p:spPr>
          <a:xfrm rot="18960000">
            <a:off x="1680259" y="5341201"/>
            <a:ext cx="600252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900" b="1" spc="-10" dirty="0">
                <a:latin typeface="Segoe UI"/>
                <a:cs typeface="Segoe UI"/>
              </a:rPr>
              <a:t>10/1</a:t>
            </a:r>
            <a:r>
              <a:rPr sz="1350" b="1" spc="-15" baseline="3086" dirty="0">
                <a:latin typeface="Segoe UI"/>
                <a:cs typeface="Segoe UI"/>
              </a:rPr>
              <a:t>4</a:t>
            </a:r>
            <a:r>
              <a:rPr sz="1350" b="1" spc="-150" baseline="3086" dirty="0">
                <a:latin typeface="Segoe UI"/>
                <a:cs typeface="Segoe UI"/>
              </a:rPr>
              <a:t> </a:t>
            </a:r>
            <a:r>
              <a:rPr sz="1350" b="1" baseline="3086" dirty="0">
                <a:latin typeface="Segoe UI"/>
                <a:cs typeface="Segoe UI"/>
              </a:rPr>
              <a:t>4am</a:t>
            </a:r>
            <a:endParaRPr sz="1350" baseline="3086"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 rot="18960000">
            <a:off x="1071019" y="5342236"/>
            <a:ext cx="592781" cy="1155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910"/>
              </a:lnSpc>
              <a:spcBef>
                <a:spcPts val="10"/>
              </a:spcBef>
            </a:pP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0</a:t>
            </a:r>
            <a:r>
              <a:rPr sz="1350" b="1" spc="-30" baseline="6172" dirty="0">
                <a:latin typeface="Segoe UI"/>
                <a:cs typeface="Segoe UI"/>
              </a:rPr>
              <a:t>/</a:t>
            </a: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6172" dirty="0">
                <a:latin typeface="Segoe UI"/>
                <a:cs typeface="Segoe UI"/>
              </a:rPr>
              <a:t>3</a:t>
            </a:r>
            <a:r>
              <a:rPr sz="1350" b="1" spc="-157" baseline="6172" dirty="0">
                <a:latin typeface="Segoe UI"/>
                <a:cs typeface="Segoe UI"/>
              </a:rPr>
              <a:t> </a:t>
            </a:r>
            <a:r>
              <a:rPr sz="1350" b="1" baseline="6172" dirty="0">
                <a:latin typeface="Segoe UI"/>
                <a:cs typeface="Segoe UI"/>
              </a:rPr>
              <a:t>8am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381912" y="401277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47" y="0"/>
                </a:moveTo>
                <a:lnTo>
                  <a:pt x="0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81912" y="4268434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47" y="0"/>
                </a:moveTo>
                <a:lnTo>
                  <a:pt x="0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81912" y="4513440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47" y="0"/>
                </a:moveTo>
                <a:lnTo>
                  <a:pt x="0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81912" y="4769098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47" y="0"/>
                </a:moveTo>
                <a:lnTo>
                  <a:pt x="0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81912" y="501410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47" y="0"/>
                </a:moveTo>
                <a:lnTo>
                  <a:pt x="0" y="0"/>
                </a:lnTo>
              </a:path>
            </a:pathLst>
          </a:custGeom>
          <a:ln w="1065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23164" y="3852984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1225034"/>
                </a:moveTo>
                <a:lnTo>
                  <a:pt x="0" y="0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24560" y="3852984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1225034"/>
                </a:moveTo>
                <a:lnTo>
                  <a:pt x="0" y="0"/>
                </a:lnTo>
              </a:path>
            </a:pathLst>
          </a:custGeom>
          <a:ln w="1066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060019" y="3936160"/>
            <a:ext cx="314960" cy="1167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06</a:t>
            </a:r>
            <a:r>
              <a:rPr sz="900" b="1" spc="-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04</a:t>
            </a:r>
            <a:r>
              <a:rPr sz="900" b="1" spc="-5" dirty="0">
                <a:latin typeface="Segoe UI"/>
                <a:cs typeface="Segoe UI"/>
              </a:rPr>
              <a:t>5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03</a:t>
            </a:r>
            <a:r>
              <a:rPr sz="900" b="1" spc="-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01</a:t>
            </a:r>
            <a:r>
              <a:rPr sz="900" b="1" spc="-5" dirty="0">
                <a:latin typeface="Segoe UI"/>
                <a:cs typeface="Segoe UI"/>
              </a:rPr>
              <a:t>5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900" b="1" spc="-15" dirty="0">
                <a:latin typeface="Segoe UI"/>
                <a:cs typeface="Segoe UI"/>
              </a:rPr>
              <a:t>0</a:t>
            </a:r>
            <a:r>
              <a:rPr sz="900" b="1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00</a:t>
            </a:r>
            <a:r>
              <a:rPr sz="900" b="1" spc="-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188206" y="4534746"/>
            <a:ext cx="2186305" cy="0"/>
          </a:xfrm>
          <a:custGeom>
            <a:avLst/>
            <a:gdLst/>
            <a:ahLst/>
            <a:cxnLst/>
            <a:rect l="l" t="t" r="r" b="b"/>
            <a:pathLst>
              <a:path w="2186304">
                <a:moveTo>
                  <a:pt x="0" y="0"/>
                </a:moveTo>
                <a:lnTo>
                  <a:pt x="2185693" y="0"/>
                </a:lnTo>
              </a:path>
            </a:pathLst>
          </a:custGeom>
          <a:ln w="10652">
            <a:solidFill>
              <a:srgbClr val="0084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3828" y="4534746"/>
            <a:ext cx="3550920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406" y="0"/>
                </a:lnTo>
              </a:path>
            </a:pathLst>
          </a:custGeom>
          <a:ln w="10652">
            <a:solidFill>
              <a:srgbClr val="0084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73828" y="5014107"/>
            <a:ext cx="5800090" cy="0"/>
          </a:xfrm>
          <a:custGeom>
            <a:avLst/>
            <a:gdLst/>
            <a:ahLst/>
            <a:cxnLst/>
            <a:rect l="l" t="t" r="r" b="b"/>
            <a:pathLst>
              <a:path w="5800090">
                <a:moveTo>
                  <a:pt x="0" y="0"/>
                </a:moveTo>
                <a:lnTo>
                  <a:pt x="5800071" y="0"/>
                </a:lnTo>
              </a:path>
            </a:pathLst>
          </a:custGeom>
          <a:ln w="10652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47175" y="3879541"/>
            <a:ext cx="5853376" cy="1065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173292" y="5789690"/>
            <a:ext cx="59944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5" dirty="0">
                <a:latin typeface="Segoe UI"/>
                <a:cs typeface="Segoe UI"/>
              </a:rPr>
              <a:t>Date/Time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37504" y="4079108"/>
            <a:ext cx="181610" cy="77787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900" b="1" spc="0" dirty="0">
                <a:latin typeface="Segoe UI"/>
                <a:cs typeface="Segoe UI"/>
              </a:rPr>
              <a:t>Sample</a:t>
            </a:r>
            <a:r>
              <a:rPr sz="900" b="1" spc="-20" dirty="0">
                <a:latin typeface="Segoe UI"/>
                <a:cs typeface="Segoe UI"/>
              </a:rPr>
              <a:t> </a:t>
            </a:r>
            <a:r>
              <a:rPr sz="900" b="1" spc="-10" dirty="0">
                <a:latin typeface="Segoe UI"/>
                <a:cs typeface="Segoe UI"/>
              </a:rPr>
              <a:t>StDev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563775" y="4330301"/>
            <a:ext cx="589915" cy="2940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0160">
              <a:lnSpc>
                <a:spcPts val="1010"/>
              </a:lnSpc>
              <a:spcBef>
                <a:spcPts val="215"/>
              </a:spcBef>
            </a:pPr>
            <a:r>
              <a:rPr sz="900" spc="0" dirty="0">
                <a:latin typeface="Segoe UI"/>
                <a:cs typeface="Segoe UI"/>
              </a:rPr>
              <a:t>_  </a:t>
            </a:r>
            <a:r>
              <a:rPr sz="900" spc="15" dirty="0">
                <a:latin typeface="Segoe UI"/>
                <a:cs typeface="Segoe UI"/>
              </a:rPr>
              <a:t>S</a:t>
            </a:r>
            <a:r>
              <a:rPr sz="900" spc="45" dirty="0">
                <a:latin typeface="Segoe UI"/>
                <a:cs typeface="Segoe UI"/>
              </a:rPr>
              <a:t>=</a:t>
            </a:r>
            <a:r>
              <a:rPr sz="900" spc="10" dirty="0">
                <a:latin typeface="Segoe UI"/>
                <a:cs typeface="Segoe UI"/>
              </a:rPr>
              <a:t>0</a:t>
            </a:r>
            <a:r>
              <a:rPr sz="900" spc="50" dirty="0">
                <a:latin typeface="Segoe UI"/>
                <a:cs typeface="Segoe UI"/>
              </a:rPr>
              <a:t>.</a:t>
            </a:r>
            <a:r>
              <a:rPr sz="900" spc="10" dirty="0">
                <a:latin typeface="Segoe UI"/>
                <a:cs typeface="Segoe UI"/>
              </a:rPr>
              <a:t>0283</a:t>
            </a:r>
            <a:r>
              <a:rPr sz="900" spc="5" dirty="0">
                <a:latin typeface="Segoe UI"/>
                <a:cs typeface="Segoe UI"/>
              </a:rPr>
              <a:t>7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563775" y="3946813"/>
            <a:ext cx="73914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15" dirty="0">
                <a:latin typeface="Segoe UI"/>
                <a:cs typeface="Segoe UI"/>
              </a:rPr>
              <a:t>UCL=0.05927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563775" y="4937493"/>
            <a:ext cx="35560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latin typeface="Segoe UI"/>
                <a:cs typeface="Segoe UI"/>
              </a:rPr>
              <a:t>L</a:t>
            </a:r>
            <a:r>
              <a:rPr sz="900" spc="20" dirty="0">
                <a:latin typeface="Segoe UI"/>
                <a:cs typeface="Segoe UI"/>
              </a:rPr>
              <a:t>C</a:t>
            </a:r>
            <a:r>
              <a:rPr sz="900" spc="-5" dirty="0">
                <a:latin typeface="Segoe UI"/>
                <a:cs typeface="Segoe UI"/>
              </a:rPr>
              <a:t>L</a:t>
            </a:r>
            <a:r>
              <a:rPr sz="900" spc="45" dirty="0">
                <a:latin typeface="Segoe UI"/>
                <a:cs typeface="Segoe UI"/>
              </a:rPr>
              <a:t>=</a:t>
            </a:r>
            <a:r>
              <a:rPr sz="900" spc="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211933" y="1422177"/>
            <a:ext cx="717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latin typeface="Segoe UI"/>
                <a:cs typeface="Segoe UI"/>
              </a:rPr>
              <a:t>1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503812" y="2572644"/>
            <a:ext cx="717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latin typeface="Segoe UI"/>
                <a:cs typeface="Segoe UI"/>
              </a:rPr>
              <a:t>1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648642" y="2316985"/>
            <a:ext cx="717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latin typeface="Segoe UI"/>
                <a:cs typeface="Segoe UI"/>
              </a:rPr>
              <a:t>6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275475" y="2530034"/>
            <a:ext cx="717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latin typeface="Segoe UI"/>
                <a:cs typeface="Segoe UI"/>
              </a:rPr>
              <a:t>5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22202" y="4522047"/>
            <a:ext cx="717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latin typeface="Segoe UI"/>
                <a:cs typeface="Segoe UI"/>
              </a:rPr>
              <a:t>2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994259" y="4649877"/>
            <a:ext cx="717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latin typeface="Segoe UI"/>
                <a:cs typeface="Segoe UI"/>
              </a:rPr>
              <a:t>2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776584" y="3776374"/>
            <a:ext cx="7175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latin typeface="Segoe UI"/>
                <a:cs typeface="Segoe UI"/>
              </a:rPr>
              <a:t>1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787246" y="953467"/>
            <a:ext cx="362331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spc="-25" dirty="0">
                <a:solidFill>
                  <a:srgbClr val="0A0873"/>
                </a:solidFill>
                <a:latin typeface="Segoe UI"/>
                <a:cs typeface="Segoe UI"/>
              </a:rPr>
              <a:t>Xbar-S Chart </a:t>
            </a:r>
            <a:r>
              <a:rPr sz="2150" b="1" spc="-30" dirty="0">
                <a:solidFill>
                  <a:srgbClr val="0A0873"/>
                </a:solidFill>
                <a:latin typeface="Segoe UI"/>
                <a:cs typeface="Segoe UI"/>
              </a:rPr>
              <a:t>of Aspect</a:t>
            </a:r>
            <a:r>
              <a:rPr sz="2150" b="1" spc="-15" dirty="0">
                <a:solidFill>
                  <a:srgbClr val="0A0873"/>
                </a:solidFill>
                <a:latin typeface="Segoe UI"/>
                <a:cs typeface="Segoe UI"/>
              </a:rPr>
              <a:t> </a:t>
            </a:r>
            <a:r>
              <a:rPr sz="2150" b="1" spc="-40" dirty="0">
                <a:solidFill>
                  <a:srgbClr val="0A0873"/>
                </a:solidFill>
                <a:latin typeface="Segoe UI"/>
                <a:cs typeface="Segoe UI"/>
              </a:rPr>
              <a:t>Ratio</a:t>
            </a:r>
            <a:endParaRPr sz="215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047" y="302768"/>
            <a:ext cx="47161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When </a:t>
            </a:r>
            <a:r>
              <a:rPr sz="3200" b="1" dirty="0">
                <a:latin typeface="Arial"/>
                <a:cs typeface="Arial"/>
              </a:rPr>
              <a:t>to </a:t>
            </a:r>
            <a:r>
              <a:rPr sz="3200" b="1" spc="-5" dirty="0">
                <a:latin typeface="Arial"/>
                <a:cs typeface="Arial"/>
              </a:rPr>
              <a:t>use </a:t>
            </a:r>
            <a:r>
              <a:rPr sz="3200" b="1" dirty="0">
                <a:latin typeface="Arial"/>
                <a:cs typeface="Arial"/>
              </a:rPr>
              <a:t>the S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Chart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927" y="1616138"/>
            <a:ext cx="8133080" cy="1673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Xbar </a:t>
            </a:r>
            <a:r>
              <a:rPr sz="2800" b="1" spc="-5" dirty="0">
                <a:latin typeface="Arial"/>
                <a:cs typeface="Arial"/>
              </a:rPr>
              <a:t>- S Control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Chart</a:t>
            </a:r>
            <a:endParaRPr sz="28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Used when </a:t>
            </a:r>
            <a:r>
              <a:rPr sz="2000" spc="-5" dirty="0">
                <a:latin typeface="Arial"/>
                <a:cs typeface="Arial"/>
              </a:rPr>
              <a:t>you have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calculator </a:t>
            </a:r>
            <a:r>
              <a:rPr sz="2000" dirty="0">
                <a:latin typeface="Arial"/>
                <a:cs typeface="Arial"/>
              </a:rPr>
              <a:t>or computer generated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chart.</a:t>
            </a:r>
            <a:endParaRPr sz="20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Equivalent to </a:t>
            </a:r>
            <a:r>
              <a:rPr sz="2000" dirty="0">
                <a:latin typeface="Arial"/>
                <a:cs typeface="Arial"/>
              </a:rPr>
              <a:t>an </a:t>
            </a:r>
            <a:r>
              <a:rPr sz="2000" spc="-5" dirty="0">
                <a:latin typeface="Arial"/>
                <a:cs typeface="Arial"/>
              </a:rPr>
              <a:t>X-bar </a:t>
            </a:r>
            <a:r>
              <a:rPr sz="2000" dirty="0">
                <a:latin typeface="Arial"/>
                <a:cs typeface="Arial"/>
              </a:rPr>
              <a:t>&amp; R </a:t>
            </a:r>
            <a:r>
              <a:rPr sz="2000" spc="-5" dirty="0">
                <a:latin typeface="Arial"/>
                <a:cs typeface="Arial"/>
              </a:rPr>
              <a:t>with small </a:t>
            </a:r>
            <a:r>
              <a:rPr sz="2000" dirty="0">
                <a:latin typeface="Arial"/>
                <a:cs typeface="Arial"/>
              </a:rPr>
              <a:t>subgroup sizes (5 or less)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Right choice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subgroup size 9 or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larger.</a:t>
            </a:r>
            <a:endParaRPr sz="20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Right choice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unequal subgroup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size.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6310" y="292417"/>
            <a:ext cx="30746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Conclusions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50240" y="1216025"/>
            <a:ext cx="8009255" cy="4781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complexity </a:t>
            </a:r>
            <a:r>
              <a:rPr sz="2000" dirty="0">
                <a:latin typeface="Arial"/>
                <a:cs typeface="Arial"/>
              </a:rPr>
              <a:t>of modern nanoscale processes demand accurate  control plans </a:t>
            </a:r>
            <a:r>
              <a:rPr sz="2000" spc="-5" dirty="0">
                <a:latin typeface="Arial"/>
                <a:cs typeface="Arial"/>
              </a:rPr>
              <a:t>that minimize the false </a:t>
            </a:r>
            <a:r>
              <a:rPr sz="2000" dirty="0">
                <a:latin typeface="Arial"/>
                <a:cs typeface="Arial"/>
              </a:rPr>
              <a:t>alarms and detect changes </a:t>
            </a:r>
            <a:r>
              <a:rPr sz="2000" spc="-5" dirty="0">
                <a:latin typeface="Arial"/>
                <a:cs typeface="Arial"/>
              </a:rPr>
              <a:t>to  the </a:t>
            </a:r>
            <a:r>
              <a:rPr sz="2000" dirty="0">
                <a:latin typeface="Arial"/>
                <a:cs typeface="Arial"/>
              </a:rPr>
              <a:t>process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require </a:t>
            </a:r>
            <a:r>
              <a:rPr sz="2000" spc="-5" dirty="0">
                <a:latin typeface="Arial"/>
                <a:cs typeface="Arial"/>
              </a:rPr>
              <a:t>remediation. </a:t>
            </a:r>
            <a:r>
              <a:rPr sz="2000" dirty="0">
                <a:latin typeface="Arial"/>
                <a:cs typeface="Arial"/>
              </a:rPr>
              <a:t>Control charts are a key </a:t>
            </a:r>
            <a:r>
              <a:rPr sz="2000" spc="-5" dirty="0">
                <a:latin typeface="Arial"/>
                <a:cs typeface="Arial"/>
              </a:rPr>
              <a:t>tool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  these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plans.</a:t>
            </a:r>
            <a:endParaRPr sz="2000">
              <a:latin typeface="Arial"/>
              <a:cs typeface="Arial"/>
            </a:endParaRPr>
          </a:p>
          <a:p>
            <a:pPr marL="355600" marR="122555" indent="-342900">
              <a:lnSpc>
                <a:spcPct val="1000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Control </a:t>
            </a:r>
            <a:r>
              <a:rPr sz="2000" spc="-5" dirty="0">
                <a:latin typeface="Arial"/>
                <a:cs typeface="Arial"/>
              </a:rPr>
              <a:t>limits define the </a:t>
            </a:r>
            <a:r>
              <a:rPr sz="2000" dirty="0">
                <a:latin typeface="Arial"/>
                <a:cs typeface="Arial"/>
              </a:rPr>
              <a:t>normal </a:t>
            </a:r>
            <a:r>
              <a:rPr sz="2000" spc="-5" dirty="0">
                <a:latin typeface="Arial"/>
                <a:cs typeface="Arial"/>
              </a:rPr>
              <a:t>variation in the </a:t>
            </a:r>
            <a:r>
              <a:rPr sz="2000" dirty="0">
                <a:latin typeface="Arial"/>
                <a:cs typeface="Arial"/>
              </a:rPr>
              <a:t>process which does  not require </a:t>
            </a:r>
            <a:r>
              <a:rPr sz="2000" spc="-5" dirty="0">
                <a:latin typeface="Arial"/>
                <a:cs typeface="Arial"/>
              </a:rPr>
              <a:t>follow-up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distinguishes it from the </a:t>
            </a:r>
            <a:r>
              <a:rPr sz="2000" dirty="0">
                <a:latin typeface="Arial"/>
                <a:cs typeface="Arial"/>
              </a:rPr>
              <a:t>special cause  </a:t>
            </a:r>
            <a:r>
              <a:rPr sz="2000" spc="-5" dirty="0">
                <a:latin typeface="Arial"/>
                <a:cs typeface="Arial"/>
              </a:rPr>
              <a:t>variation that </a:t>
            </a:r>
            <a:r>
              <a:rPr sz="2000" dirty="0">
                <a:latin typeface="Arial"/>
                <a:cs typeface="Arial"/>
              </a:rPr>
              <a:t>should be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addressed.</a:t>
            </a:r>
            <a:endParaRPr sz="2000">
              <a:latin typeface="Arial"/>
              <a:cs typeface="Arial"/>
            </a:endParaRPr>
          </a:p>
          <a:p>
            <a:pPr marL="355600" marR="2095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  <a:tab pos="1242060" algn="l"/>
              </a:tabLst>
            </a:pPr>
            <a:r>
              <a:rPr sz="2000" spc="-5" dirty="0">
                <a:latin typeface="Arial"/>
                <a:cs typeface="Arial"/>
              </a:rPr>
              <a:t>Eight patterns in the </a:t>
            </a:r>
            <a:r>
              <a:rPr sz="2000" dirty="0">
                <a:latin typeface="Arial"/>
                <a:cs typeface="Arial"/>
              </a:rPr>
              <a:t>response </a:t>
            </a:r>
            <a:r>
              <a:rPr sz="2000" spc="-5" dirty="0">
                <a:latin typeface="Arial"/>
                <a:cs typeface="Arial"/>
              </a:rPr>
              <a:t>data from your </a:t>
            </a:r>
            <a:r>
              <a:rPr sz="2000" dirty="0">
                <a:latin typeface="Arial"/>
                <a:cs typeface="Arial"/>
              </a:rPr>
              <a:t>process </a:t>
            </a:r>
            <a:r>
              <a:rPr sz="2000" spc="-5" dirty="0">
                <a:latin typeface="Arial"/>
                <a:cs typeface="Arial"/>
              </a:rPr>
              <a:t>have </a:t>
            </a:r>
            <a:r>
              <a:rPr sz="2000" dirty="0">
                <a:latin typeface="Arial"/>
                <a:cs typeface="Arial"/>
              </a:rPr>
              <a:t>been  </a:t>
            </a:r>
            <a:r>
              <a:rPr sz="2000" spc="-5" dirty="0">
                <a:latin typeface="Arial"/>
                <a:cs typeface="Arial"/>
              </a:rPr>
              <a:t>identified </a:t>
            </a:r>
            <a:r>
              <a:rPr sz="2000" dirty="0">
                <a:latin typeface="Arial"/>
                <a:cs typeface="Arial"/>
              </a:rPr>
              <a:t>as </a:t>
            </a:r>
            <a:r>
              <a:rPr sz="2000" spc="-5" dirty="0">
                <a:latin typeface="Arial"/>
                <a:cs typeface="Arial"/>
              </a:rPr>
              <a:t>having </a:t>
            </a:r>
            <a:r>
              <a:rPr sz="2000" dirty="0">
                <a:latin typeface="Arial"/>
                <a:cs typeface="Arial"/>
              </a:rPr>
              <a:t>a low </a:t>
            </a:r>
            <a:r>
              <a:rPr sz="2000" spc="-5" dirty="0">
                <a:latin typeface="Arial"/>
                <a:cs typeface="Arial"/>
              </a:rPr>
              <a:t>probability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occurrence without </a:t>
            </a:r>
            <a:r>
              <a:rPr sz="2000" dirty="0">
                <a:latin typeface="Arial"/>
                <a:cs typeface="Arial"/>
              </a:rPr>
              <a:t>a special  cause.	Modern </a:t>
            </a:r>
            <a:r>
              <a:rPr sz="2000" spc="-5" dirty="0">
                <a:latin typeface="Arial"/>
                <a:cs typeface="Arial"/>
              </a:rPr>
              <a:t>software </a:t>
            </a:r>
            <a:r>
              <a:rPr sz="2000" dirty="0">
                <a:latin typeface="Arial"/>
                <a:cs typeface="Arial"/>
              </a:rPr>
              <a:t>can be used </a:t>
            </a:r>
            <a:r>
              <a:rPr sz="2000" spc="-5" dirty="0">
                <a:latin typeface="Arial"/>
                <a:cs typeface="Arial"/>
              </a:rPr>
              <a:t>to identify these patterns in  your data to trigger </a:t>
            </a:r>
            <a:r>
              <a:rPr sz="2000" dirty="0">
                <a:latin typeface="Arial"/>
                <a:cs typeface="Arial"/>
              </a:rPr>
              <a:t>an appropriate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response.</a:t>
            </a:r>
            <a:endParaRPr sz="2000">
              <a:latin typeface="Arial"/>
              <a:cs typeface="Arial"/>
            </a:endParaRPr>
          </a:p>
          <a:p>
            <a:pPr marL="355600" marR="3619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If </a:t>
            </a:r>
            <a:r>
              <a:rPr sz="2000" dirty="0">
                <a:latin typeface="Arial"/>
                <a:cs typeface="Arial"/>
              </a:rPr>
              <a:t>process </a:t>
            </a:r>
            <a:r>
              <a:rPr sz="2000" spc="-5" dirty="0">
                <a:latin typeface="Arial"/>
                <a:cs typeface="Arial"/>
              </a:rPr>
              <a:t>data is collected in </a:t>
            </a:r>
            <a:r>
              <a:rPr sz="2000" dirty="0">
                <a:latin typeface="Arial"/>
                <a:cs typeface="Arial"/>
              </a:rPr>
              <a:t>subgroups and </a:t>
            </a:r>
            <a:r>
              <a:rPr sz="2000" spc="-5" dirty="0">
                <a:latin typeface="Arial"/>
                <a:cs typeface="Arial"/>
              </a:rPr>
              <a:t>analyzed </a:t>
            </a:r>
            <a:r>
              <a:rPr sz="2000" dirty="0">
                <a:latin typeface="Arial"/>
                <a:cs typeface="Arial"/>
              </a:rPr>
              <a:t>using control  charts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subgrouped </a:t>
            </a:r>
            <a:r>
              <a:rPr sz="2000" spc="-5" dirty="0">
                <a:latin typeface="Arial"/>
                <a:cs typeface="Arial"/>
              </a:rPr>
              <a:t>data, the sensitivity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chart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special  cause </a:t>
            </a:r>
            <a:r>
              <a:rPr sz="2000" spc="-5" dirty="0">
                <a:latin typeface="Arial"/>
                <a:cs typeface="Arial"/>
              </a:rPr>
              <a:t>variation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the information </a:t>
            </a:r>
            <a:r>
              <a:rPr sz="2000" dirty="0">
                <a:latin typeface="Arial"/>
                <a:cs typeface="Arial"/>
              </a:rPr>
              <a:t>about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process are </a:t>
            </a:r>
            <a:r>
              <a:rPr sz="2000" spc="-5" dirty="0">
                <a:latin typeface="Arial"/>
                <a:cs typeface="Arial"/>
              </a:rPr>
              <a:t>improved  over the </a:t>
            </a:r>
            <a:r>
              <a:rPr sz="2000" dirty="0">
                <a:latin typeface="Arial"/>
                <a:cs typeface="Arial"/>
              </a:rPr>
              <a:t>standard control chart of </a:t>
            </a:r>
            <a:r>
              <a:rPr sz="2000" spc="-5" dirty="0">
                <a:latin typeface="Arial"/>
                <a:cs typeface="Arial"/>
              </a:rPr>
              <a:t>individual data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points.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010" y="302768"/>
            <a:ext cx="8279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Corning Process to Manufacture Gorilla</a:t>
            </a:r>
            <a:r>
              <a:rPr sz="3200" spc="-75" dirty="0"/>
              <a:t> </a:t>
            </a:r>
            <a:r>
              <a:rPr sz="3200" spc="-5" dirty="0"/>
              <a:t>Glass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10764" y="6005512"/>
            <a:ext cx="5412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8890" algn="l"/>
              </a:tabLst>
            </a:pPr>
            <a:r>
              <a:rPr sz="2200" spc="-5" dirty="0">
                <a:latin typeface="Arial"/>
                <a:cs typeface="Arial"/>
              </a:rPr>
              <a:t>Quality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=	Strong, flexible, scratch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resistant.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884" y="3826764"/>
            <a:ext cx="2552699" cy="194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715" y="1010883"/>
            <a:ext cx="1248155" cy="2604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3348" y="1330452"/>
            <a:ext cx="3174491" cy="1755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38671" y="3739896"/>
            <a:ext cx="2898647" cy="1636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7167" y="1234439"/>
            <a:ext cx="2220467" cy="1743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3448" y="4050791"/>
            <a:ext cx="2374391" cy="12786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7557" y="2106929"/>
            <a:ext cx="532130" cy="265430"/>
          </a:xfrm>
          <a:custGeom>
            <a:avLst/>
            <a:gdLst/>
            <a:ahLst/>
            <a:cxnLst/>
            <a:rect l="l" t="t" r="r" b="b"/>
            <a:pathLst>
              <a:path w="532130" h="265430">
                <a:moveTo>
                  <a:pt x="399288" y="0"/>
                </a:moveTo>
                <a:lnTo>
                  <a:pt x="399288" y="66294"/>
                </a:lnTo>
                <a:lnTo>
                  <a:pt x="0" y="66294"/>
                </a:lnTo>
                <a:lnTo>
                  <a:pt x="0" y="198882"/>
                </a:lnTo>
                <a:lnTo>
                  <a:pt x="399288" y="198882"/>
                </a:lnTo>
                <a:lnTo>
                  <a:pt x="399288" y="265176"/>
                </a:lnTo>
                <a:lnTo>
                  <a:pt x="531876" y="132588"/>
                </a:lnTo>
                <a:lnTo>
                  <a:pt x="3992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7557" y="2106929"/>
            <a:ext cx="532130" cy="265430"/>
          </a:xfrm>
          <a:custGeom>
            <a:avLst/>
            <a:gdLst/>
            <a:ahLst/>
            <a:cxnLst/>
            <a:rect l="l" t="t" r="r" b="b"/>
            <a:pathLst>
              <a:path w="532130" h="265430">
                <a:moveTo>
                  <a:pt x="0" y="66294"/>
                </a:moveTo>
                <a:lnTo>
                  <a:pt x="399288" y="66294"/>
                </a:lnTo>
                <a:lnTo>
                  <a:pt x="399288" y="0"/>
                </a:lnTo>
                <a:lnTo>
                  <a:pt x="531876" y="132588"/>
                </a:lnTo>
                <a:lnTo>
                  <a:pt x="399288" y="265176"/>
                </a:lnTo>
                <a:lnTo>
                  <a:pt x="399288" y="198882"/>
                </a:lnTo>
                <a:lnTo>
                  <a:pt x="0" y="198882"/>
                </a:lnTo>
                <a:lnTo>
                  <a:pt x="0" y="6629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48705" y="2108454"/>
            <a:ext cx="532130" cy="265430"/>
          </a:xfrm>
          <a:custGeom>
            <a:avLst/>
            <a:gdLst/>
            <a:ahLst/>
            <a:cxnLst/>
            <a:rect l="l" t="t" r="r" b="b"/>
            <a:pathLst>
              <a:path w="532129" h="265430">
                <a:moveTo>
                  <a:pt x="399288" y="0"/>
                </a:moveTo>
                <a:lnTo>
                  <a:pt x="399288" y="66294"/>
                </a:lnTo>
                <a:lnTo>
                  <a:pt x="0" y="66294"/>
                </a:lnTo>
                <a:lnTo>
                  <a:pt x="0" y="198882"/>
                </a:lnTo>
                <a:lnTo>
                  <a:pt x="399288" y="198882"/>
                </a:lnTo>
                <a:lnTo>
                  <a:pt x="399288" y="265176"/>
                </a:lnTo>
                <a:lnTo>
                  <a:pt x="531876" y="132588"/>
                </a:lnTo>
                <a:lnTo>
                  <a:pt x="3992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48705" y="2108454"/>
            <a:ext cx="532130" cy="265430"/>
          </a:xfrm>
          <a:custGeom>
            <a:avLst/>
            <a:gdLst/>
            <a:ahLst/>
            <a:cxnLst/>
            <a:rect l="l" t="t" r="r" b="b"/>
            <a:pathLst>
              <a:path w="532129" h="265430">
                <a:moveTo>
                  <a:pt x="0" y="66294"/>
                </a:moveTo>
                <a:lnTo>
                  <a:pt x="399288" y="66294"/>
                </a:lnTo>
                <a:lnTo>
                  <a:pt x="399288" y="0"/>
                </a:lnTo>
                <a:lnTo>
                  <a:pt x="531876" y="132588"/>
                </a:lnTo>
                <a:lnTo>
                  <a:pt x="399288" y="265176"/>
                </a:lnTo>
                <a:lnTo>
                  <a:pt x="399288" y="198882"/>
                </a:lnTo>
                <a:lnTo>
                  <a:pt x="0" y="198882"/>
                </a:lnTo>
                <a:lnTo>
                  <a:pt x="0" y="6629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2333" y="4426458"/>
            <a:ext cx="532130" cy="265430"/>
          </a:xfrm>
          <a:custGeom>
            <a:avLst/>
            <a:gdLst/>
            <a:ahLst/>
            <a:cxnLst/>
            <a:rect l="l" t="t" r="r" b="b"/>
            <a:pathLst>
              <a:path w="532130" h="265429">
                <a:moveTo>
                  <a:pt x="399288" y="0"/>
                </a:moveTo>
                <a:lnTo>
                  <a:pt x="399288" y="66294"/>
                </a:lnTo>
                <a:lnTo>
                  <a:pt x="0" y="66294"/>
                </a:lnTo>
                <a:lnTo>
                  <a:pt x="0" y="198882"/>
                </a:lnTo>
                <a:lnTo>
                  <a:pt x="399288" y="198882"/>
                </a:lnTo>
                <a:lnTo>
                  <a:pt x="399288" y="265176"/>
                </a:lnTo>
                <a:lnTo>
                  <a:pt x="531876" y="132588"/>
                </a:lnTo>
                <a:lnTo>
                  <a:pt x="3992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2333" y="4426458"/>
            <a:ext cx="532130" cy="265430"/>
          </a:xfrm>
          <a:custGeom>
            <a:avLst/>
            <a:gdLst/>
            <a:ahLst/>
            <a:cxnLst/>
            <a:rect l="l" t="t" r="r" b="b"/>
            <a:pathLst>
              <a:path w="532130" h="265429">
                <a:moveTo>
                  <a:pt x="0" y="66294"/>
                </a:moveTo>
                <a:lnTo>
                  <a:pt x="399288" y="66294"/>
                </a:lnTo>
                <a:lnTo>
                  <a:pt x="399288" y="0"/>
                </a:lnTo>
                <a:lnTo>
                  <a:pt x="531876" y="132588"/>
                </a:lnTo>
                <a:lnTo>
                  <a:pt x="399288" y="265176"/>
                </a:lnTo>
                <a:lnTo>
                  <a:pt x="399288" y="198882"/>
                </a:lnTo>
                <a:lnTo>
                  <a:pt x="0" y="198882"/>
                </a:lnTo>
                <a:lnTo>
                  <a:pt x="0" y="6629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5282" y="4405121"/>
            <a:ext cx="530860" cy="265430"/>
          </a:xfrm>
          <a:custGeom>
            <a:avLst/>
            <a:gdLst/>
            <a:ahLst/>
            <a:cxnLst/>
            <a:rect l="l" t="t" r="r" b="b"/>
            <a:pathLst>
              <a:path w="530860" h="265429">
                <a:moveTo>
                  <a:pt x="397764" y="0"/>
                </a:moveTo>
                <a:lnTo>
                  <a:pt x="397764" y="66293"/>
                </a:lnTo>
                <a:lnTo>
                  <a:pt x="0" y="66293"/>
                </a:lnTo>
                <a:lnTo>
                  <a:pt x="0" y="198881"/>
                </a:lnTo>
                <a:lnTo>
                  <a:pt x="397764" y="198881"/>
                </a:lnTo>
                <a:lnTo>
                  <a:pt x="397764" y="265176"/>
                </a:lnTo>
                <a:lnTo>
                  <a:pt x="530352" y="132587"/>
                </a:lnTo>
                <a:lnTo>
                  <a:pt x="3977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85282" y="4405121"/>
            <a:ext cx="530860" cy="265430"/>
          </a:xfrm>
          <a:custGeom>
            <a:avLst/>
            <a:gdLst/>
            <a:ahLst/>
            <a:cxnLst/>
            <a:rect l="l" t="t" r="r" b="b"/>
            <a:pathLst>
              <a:path w="530860" h="265429">
                <a:moveTo>
                  <a:pt x="0" y="66293"/>
                </a:moveTo>
                <a:lnTo>
                  <a:pt x="397764" y="66293"/>
                </a:lnTo>
                <a:lnTo>
                  <a:pt x="397764" y="0"/>
                </a:lnTo>
                <a:lnTo>
                  <a:pt x="530352" y="132587"/>
                </a:lnTo>
                <a:lnTo>
                  <a:pt x="397764" y="265176"/>
                </a:lnTo>
                <a:lnTo>
                  <a:pt x="397764" y="198881"/>
                </a:lnTo>
                <a:lnTo>
                  <a:pt x="0" y="198881"/>
                </a:lnTo>
                <a:lnTo>
                  <a:pt x="0" y="66293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07402" y="2978657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612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3677" y="3434334"/>
            <a:ext cx="6174105" cy="0"/>
          </a:xfrm>
          <a:custGeom>
            <a:avLst/>
            <a:gdLst/>
            <a:ahLst/>
            <a:cxnLst/>
            <a:rect l="l" t="t" r="r" b="b"/>
            <a:pathLst>
              <a:path w="6174105">
                <a:moveTo>
                  <a:pt x="0" y="0"/>
                </a:moveTo>
                <a:lnTo>
                  <a:pt x="6173787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3677" y="3434334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046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8344" y="3724662"/>
            <a:ext cx="90805" cy="78105"/>
          </a:xfrm>
          <a:custGeom>
            <a:avLst/>
            <a:gdLst/>
            <a:ahLst/>
            <a:cxnLst/>
            <a:rect l="l" t="t" r="r" b="b"/>
            <a:pathLst>
              <a:path w="90805" h="78104">
                <a:moveTo>
                  <a:pt x="90678" y="0"/>
                </a:moveTo>
                <a:lnTo>
                  <a:pt x="45339" y="77724"/>
                </a:ln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395" y="374205"/>
            <a:ext cx="21024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R</a:t>
            </a:r>
            <a:r>
              <a:rPr sz="3200" spc="-10" dirty="0"/>
              <a:t>e</a:t>
            </a:r>
            <a:r>
              <a:rPr sz="3200" spc="-5" dirty="0"/>
              <a:t>f</a:t>
            </a:r>
            <a:r>
              <a:rPr sz="3200" spc="-10" dirty="0"/>
              <a:t>e</a:t>
            </a:r>
            <a:r>
              <a:rPr sz="3200" dirty="0"/>
              <a:t>r</a:t>
            </a:r>
            <a:r>
              <a:rPr sz="3200" spc="-10" dirty="0"/>
              <a:t>en</a:t>
            </a:r>
            <a:r>
              <a:rPr sz="3200" spc="0" dirty="0"/>
              <a:t>c</a:t>
            </a:r>
            <a:r>
              <a:rPr sz="3200" spc="-10" dirty="0"/>
              <a:t>es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89902" y="1771967"/>
            <a:ext cx="2376170" cy="0"/>
          </a:xfrm>
          <a:custGeom>
            <a:avLst/>
            <a:gdLst/>
            <a:ahLst/>
            <a:cxnLst/>
            <a:rect l="l" t="t" r="r" b="b"/>
            <a:pathLst>
              <a:path w="2376170">
                <a:moveTo>
                  <a:pt x="0" y="0"/>
                </a:moveTo>
                <a:lnTo>
                  <a:pt x="2375916" y="0"/>
                </a:lnTo>
              </a:path>
            </a:pathLst>
          </a:custGeom>
          <a:ln w="15239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902" y="4515167"/>
            <a:ext cx="2484120" cy="0"/>
          </a:xfrm>
          <a:custGeom>
            <a:avLst/>
            <a:gdLst/>
            <a:ahLst/>
            <a:cxnLst/>
            <a:rect l="l" t="t" r="r" b="b"/>
            <a:pathLst>
              <a:path w="2484120">
                <a:moveTo>
                  <a:pt x="0" y="0"/>
                </a:moveTo>
                <a:lnTo>
                  <a:pt x="2484120" y="0"/>
                </a:lnTo>
              </a:path>
            </a:pathLst>
          </a:custGeom>
          <a:ln w="15239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 marR="345440">
              <a:lnSpc>
                <a:spcPct val="100000"/>
              </a:lnSpc>
              <a:spcBef>
                <a:spcPts val="105"/>
              </a:spcBef>
              <a:tabLst>
                <a:tab pos="2764790" algn="l"/>
              </a:tabLst>
            </a:pPr>
            <a:r>
              <a:rPr spc="-5" dirty="0">
                <a:hlinkClick r:id="rId2"/>
              </a:rPr>
              <a:t>Automotive </a:t>
            </a:r>
            <a:r>
              <a:rPr dirty="0">
                <a:hlinkClick r:id="rId2"/>
              </a:rPr>
              <a:t>Industry Action Group, </a:t>
            </a:r>
            <a:r>
              <a:rPr spc="-5" dirty="0">
                <a:hlinkClick r:id="rId2"/>
              </a:rPr>
              <a:t>(2005). </a:t>
            </a:r>
            <a:r>
              <a:rPr i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Statistical</a:t>
            </a:r>
            <a:r>
              <a:rPr i="1" u="heavy" spc="-3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i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Process </a:t>
            </a:r>
            <a:r>
              <a:rPr i="1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Control </a:t>
            </a:r>
            <a:r>
              <a:rPr i="1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2</a:t>
            </a:r>
            <a:r>
              <a:rPr sz="2250" i="1" spc="7" baseline="259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nd</a:t>
            </a:r>
            <a:r>
              <a:rPr sz="2250" i="1" spc="-52" baseline="259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2300" i="1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Edition</a:t>
            </a:r>
            <a:r>
              <a:rPr sz="2300" i="1" spc="-3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2300" dirty="0">
                <a:hlinkClick r:id="rId2"/>
              </a:rPr>
              <a:t>.	</a:t>
            </a:r>
            <a:r>
              <a:rPr sz="2300" spc="-5" dirty="0">
                <a:hlinkClick r:id="rId2"/>
              </a:rPr>
              <a:t>AIAG </a:t>
            </a:r>
            <a:r>
              <a:rPr sz="2300" dirty="0">
                <a:hlinkClick r:id="rId2"/>
              </a:rPr>
              <a:t>Press, Detroit,</a:t>
            </a:r>
            <a:r>
              <a:rPr sz="2300" spc="-75" dirty="0">
                <a:hlinkClick r:id="rId2"/>
              </a:rPr>
              <a:t> </a:t>
            </a:r>
            <a:r>
              <a:rPr sz="2300" spc="-5" dirty="0">
                <a:hlinkClick r:id="rId2"/>
              </a:rPr>
              <a:t>MI.</a:t>
            </a:r>
            <a:endParaRPr sz="2300">
              <a:latin typeface="Arial"/>
              <a:cs typeface="Arial"/>
            </a:endParaRPr>
          </a:p>
          <a:p>
            <a:pPr marL="85090" marR="93980">
              <a:lnSpc>
                <a:spcPct val="100000"/>
              </a:lnSpc>
              <a:spcBef>
                <a:spcPts val="1675"/>
              </a:spcBef>
            </a:pPr>
            <a:r>
              <a:rPr spc="-25" dirty="0"/>
              <a:t>Hoyer, </a:t>
            </a:r>
            <a:r>
              <a:rPr dirty="0"/>
              <a:t>Robert </a:t>
            </a:r>
            <a:r>
              <a:rPr spc="-70" dirty="0"/>
              <a:t>W. </a:t>
            </a:r>
            <a:r>
              <a:rPr dirty="0"/>
              <a:t>and Ellis, </a:t>
            </a:r>
            <a:r>
              <a:rPr spc="-20" dirty="0"/>
              <a:t>Wayne </a:t>
            </a:r>
            <a:r>
              <a:rPr dirty="0"/>
              <a:t>C., “A </a:t>
            </a:r>
            <a:r>
              <a:rPr spc="-5" dirty="0"/>
              <a:t>Graphical</a:t>
            </a:r>
            <a:r>
              <a:rPr spc="-160" dirty="0"/>
              <a:t> </a:t>
            </a:r>
            <a:r>
              <a:rPr spc="-5" dirty="0"/>
              <a:t>Exploration  </a:t>
            </a:r>
            <a:r>
              <a:rPr dirty="0"/>
              <a:t>of SPC”, </a:t>
            </a:r>
            <a:r>
              <a:rPr i="1" dirty="0">
                <a:latin typeface="Arial"/>
                <a:cs typeface="Arial"/>
              </a:rPr>
              <a:t>Quality Progress, </a:t>
            </a:r>
            <a:r>
              <a:rPr spc="-20" dirty="0"/>
              <a:t>May,1996,</a:t>
            </a:r>
            <a:r>
              <a:rPr spc="-150" dirty="0"/>
              <a:t> </a:t>
            </a:r>
            <a:r>
              <a:rPr spc="-5" dirty="0"/>
              <a:t>p65-73.</a:t>
            </a:r>
          </a:p>
          <a:p>
            <a:pPr marL="85090">
              <a:lnSpc>
                <a:spcPct val="100000"/>
              </a:lnSpc>
              <a:spcBef>
                <a:spcPts val="1680"/>
              </a:spcBef>
              <a:tabLst>
                <a:tab pos="3748404" algn="l"/>
              </a:tabLst>
            </a:pPr>
            <a:r>
              <a:rPr dirty="0"/>
              <a:t>Lloyd </a:t>
            </a:r>
            <a:r>
              <a:rPr spc="-5" dirty="0"/>
              <a:t>S.</a:t>
            </a:r>
            <a:r>
              <a:rPr spc="-15" dirty="0"/>
              <a:t> </a:t>
            </a:r>
            <a:r>
              <a:rPr dirty="0"/>
              <a:t>Nelson,</a:t>
            </a:r>
            <a:r>
              <a:rPr spc="-35" dirty="0"/>
              <a:t> </a:t>
            </a:r>
            <a:r>
              <a:rPr spc="-30" dirty="0"/>
              <a:t>“Technical	</a:t>
            </a:r>
            <a:r>
              <a:rPr dirty="0"/>
              <a:t>Aid”, </a:t>
            </a:r>
            <a:r>
              <a:rPr i="1" dirty="0">
                <a:latin typeface="Arial"/>
                <a:cs typeface="Arial"/>
              </a:rPr>
              <a:t>Journal of Quality</a:t>
            </a:r>
            <a:r>
              <a:rPr i="1" spc="-140" dirty="0">
                <a:latin typeface="Arial"/>
                <a:cs typeface="Arial"/>
              </a:rPr>
              <a:t> </a:t>
            </a:r>
            <a:r>
              <a:rPr i="1" spc="-40" dirty="0">
                <a:latin typeface="Arial"/>
                <a:cs typeface="Arial"/>
              </a:rPr>
              <a:t>Technology,</a:t>
            </a:r>
          </a:p>
          <a:p>
            <a:pPr marL="85090">
              <a:lnSpc>
                <a:spcPct val="100000"/>
              </a:lnSpc>
            </a:pPr>
            <a:r>
              <a:rPr spc="-20" dirty="0"/>
              <a:t>Vol.16, </a:t>
            </a:r>
            <a:r>
              <a:rPr dirty="0"/>
              <a:t>No.4, 1984,</a:t>
            </a:r>
            <a:r>
              <a:rPr spc="-85" dirty="0"/>
              <a:t> </a:t>
            </a:r>
            <a:r>
              <a:rPr spc="-5" dirty="0"/>
              <a:t>p238-239.</a:t>
            </a:r>
          </a:p>
          <a:p>
            <a:pPr marL="85090" marR="158750">
              <a:lnSpc>
                <a:spcPct val="100000"/>
              </a:lnSpc>
              <a:spcBef>
                <a:spcPts val="1680"/>
              </a:spcBef>
            </a:pPr>
            <a:r>
              <a:rPr spc="-20" dirty="0">
                <a:hlinkClick r:id="rId2"/>
              </a:rPr>
              <a:t>Montgomery, </a:t>
            </a:r>
            <a:r>
              <a:rPr dirty="0">
                <a:hlinkClick r:id="rId2"/>
              </a:rPr>
              <a:t>Douglas (2005). </a:t>
            </a:r>
            <a:r>
              <a:rPr i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Introduction to Statistical Quality </a:t>
            </a:r>
            <a:r>
              <a:rPr i="1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i="1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Control , </a:t>
            </a:r>
            <a:r>
              <a:rPr i="1" spc="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5</a:t>
            </a:r>
            <a:r>
              <a:rPr sz="2250" i="1" spc="7" baseline="2592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th </a:t>
            </a:r>
            <a:r>
              <a:rPr sz="2300" i="1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Edition</a:t>
            </a:r>
            <a:r>
              <a:rPr sz="2300" i="1" dirty="0">
                <a:latin typeface="Arial"/>
                <a:cs typeface="Arial"/>
                <a:hlinkClick r:id="rId2"/>
              </a:rPr>
              <a:t>. </a:t>
            </a:r>
            <a:r>
              <a:rPr sz="2300" dirty="0">
                <a:hlinkClick r:id="rId2"/>
              </a:rPr>
              <a:t>John Wiley &amp; Sons Inc. Hoboken</a:t>
            </a:r>
            <a:r>
              <a:rPr sz="2300" spc="-260" dirty="0">
                <a:hlinkClick r:id="rId2"/>
              </a:rPr>
              <a:t> </a:t>
            </a:r>
            <a:r>
              <a:rPr sz="2300" dirty="0">
                <a:hlinkClick r:id="rId2"/>
              </a:rPr>
              <a:t>NJ.</a:t>
            </a:r>
            <a:endParaRPr sz="2300">
              <a:latin typeface="Arial"/>
              <a:cs typeface="Arial"/>
            </a:endParaRPr>
          </a:p>
          <a:p>
            <a:pPr marL="85090" marR="1186180" indent="-635">
              <a:lnSpc>
                <a:spcPct val="100000"/>
              </a:lnSpc>
              <a:spcBef>
                <a:spcPts val="1680"/>
              </a:spcBef>
              <a:tabLst>
                <a:tab pos="5967095" algn="l"/>
              </a:tabLst>
            </a:pPr>
            <a:r>
              <a:rPr spc="-20" dirty="0"/>
              <a:t>Wheeler, </a:t>
            </a:r>
            <a:r>
              <a:rPr dirty="0"/>
              <a:t>Donald J. and </a:t>
            </a:r>
            <a:r>
              <a:rPr spc="-5" dirty="0"/>
              <a:t>Chambers,</a:t>
            </a:r>
            <a:r>
              <a:rPr spc="-70" dirty="0"/>
              <a:t> </a:t>
            </a:r>
            <a:r>
              <a:rPr spc="-5" dirty="0"/>
              <a:t>David</a:t>
            </a:r>
            <a:r>
              <a:rPr dirty="0"/>
              <a:t> </a:t>
            </a:r>
            <a:r>
              <a:rPr spc="-5" dirty="0"/>
              <a:t>S.	(1992).  </a:t>
            </a:r>
            <a:r>
              <a:rPr i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Understanding Statistical </a:t>
            </a:r>
            <a:r>
              <a:rPr i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Process Control</a:t>
            </a:r>
            <a:r>
              <a:rPr i="1" dirty="0">
                <a:latin typeface="Arial"/>
                <a:cs typeface="Arial"/>
              </a:rPr>
              <a:t>. SPC</a:t>
            </a:r>
            <a:r>
              <a:rPr i="1" spc="-114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Press:  Knoxville,</a:t>
            </a:r>
            <a:r>
              <a:rPr i="1" spc="-5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199" y="302768"/>
            <a:ext cx="78054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Measuring the Compression Layer in</a:t>
            </a:r>
            <a:r>
              <a:rPr sz="3200" spc="-95" dirty="0"/>
              <a:t> </a:t>
            </a:r>
            <a:r>
              <a:rPr sz="3200" spc="-5" dirty="0"/>
              <a:t>Glass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77190" y="2508187"/>
            <a:ext cx="481076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quality </a:t>
            </a:r>
            <a:r>
              <a:rPr sz="1800" spc="-5" dirty="0">
                <a:latin typeface="Arial"/>
                <a:cs typeface="Arial"/>
              </a:rPr>
              <a:t>of the ultra-thin </a:t>
            </a:r>
            <a:r>
              <a:rPr sz="1800" spc="-10" dirty="0">
                <a:latin typeface="Arial"/>
                <a:cs typeface="Arial"/>
              </a:rPr>
              <a:t>glass used for  phones and tablets </a:t>
            </a:r>
            <a:r>
              <a:rPr sz="1800" spc="-5" dirty="0">
                <a:latin typeface="Arial"/>
                <a:cs typeface="Arial"/>
              </a:rPr>
              <a:t>is a function of </a:t>
            </a:r>
            <a:r>
              <a:rPr sz="1800" spc="-1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compression </a:t>
            </a:r>
            <a:r>
              <a:rPr sz="1800" spc="-10" dirty="0">
                <a:latin typeface="Arial"/>
                <a:cs typeface="Arial"/>
              </a:rPr>
              <a:t>induced </a:t>
            </a:r>
            <a:r>
              <a:rPr sz="1800" spc="-5" dirty="0">
                <a:latin typeface="Arial"/>
                <a:cs typeface="Arial"/>
              </a:rPr>
              <a:t>strength </a:t>
            </a:r>
            <a:r>
              <a:rPr sz="1800" spc="-10" dirty="0">
                <a:latin typeface="Arial"/>
                <a:cs typeface="Arial"/>
              </a:rPr>
              <a:t>developed </a:t>
            </a:r>
            <a:r>
              <a:rPr sz="1800" spc="-5" dirty="0">
                <a:latin typeface="Arial"/>
                <a:cs typeface="Arial"/>
              </a:rPr>
              <a:t>from  the </a:t>
            </a:r>
            <a:r>
              <a:rPr sz="1800" spc="-10" dirty="0">
                <a:latin typeface="Arial"/>
                <a:cs typeface="Arial"/>
              </a:rPr>
              <a:t>ion exchange </a:t>
            </a:r>
            <a:r>
              <a:rPr sz="1800" spc="-5" dirty="0">
                <a:latin typeface="Arial"/>
                <a:cs typeface="Arial"/>
              </a:rPr>
              <a:t>treatment. With this  compression, comes a </a:t>
            </a:r>
            <a:r>
              <a:rPr sz="1800" spc="-10" dirty="0">
                <a:latin typeface="Arial"/>
                <a:cs typeface="Arial"/>
              </a:rPr>
              <a:t>band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tension </a:t>
            </a:r>
            <a:r>
              <a:rPr sz="1800" spc="-5" dirty="0">
                <a:latin typeface="Arial"/>
                <a:cs typeface="Arial"/>
              </a:rPr>
              <a:t>just  </a:t>
            </a:r>
            <a:r>
              <a:rPr sz="1800" spc="-10" dirty="0">
                <a:latin typeface="Arial"/>
                <a:cs typeface="Arial"/>
              </a:rPr>
              <a:t>inside </a:t>
            </a:r>
            <a:r>
              <a:rPr sz="1800" spc="-5" dirty="0">
                <a:latin typeface="Arial"/>
                <a:cs typeface="Arial"/>
              </a:rPr>
              <a:t>the compressive </a:t>
            </a:r>
            <a:r>
              <a:rPr sz="1800" spc="-10" dirty="0">
                <a:latin typeface="Arial"/>
                <a:cs typeface="Arial"/>
              </a:rPr>
              <a:t>edge.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important  </a:t>
            </a:r>
            <a:r>
              <a:rPr sz="1800" spc="-5" dirty="0">
                <a:latin typeface="Arial"/>
                <a:cs typeface="Arial"/>
              </a:rPr>
              <a:t>that this </a:t>
            </a:r>
            <a:r>
              <a:rPr sz="1800" spc="-10" dirty="0">
                <a:latin typeface="Arial"/>
                <a:cs typeface="Arial"/>
              </a:rPr>
              <a:t>tension not exceed </a:t>
            </a:r>
            <a:r>
              <a:rPr sz="1800" spc="-5" dirty="0">
                <a:latin typeface="Arial"/>
                <a:cs typeface="Arial"/>
              </a:rPr>
              <a:t>limits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flow </a:t>
            </a:r>
            <a:r>
              <a:rPr sz="1800" spc="-10" dirty="0">
                <a:latin typeface="Arial"/>
                <a:cs typeface="Arial"/>
              </a:rPr>
              <a:t>too  </a:t>
            </a:r>
            <a:r>
              <a:rPr sz="1800" spc="-5" dirty="0">
                <a:latin typeface="Arial"/>
                <a:cs typeface="Arial"/>
              </a:rPr>
              <a:t>far into the </a:t>
            </a:r>
            <a:r>
              <a:rPr sz="1800" spc="-10" dirty="0">
                <a:latin typeface="Arial"/>
                <a:cs typeface="Arial"/>
              </a:rPr>
              <a:t>glass </a:t>
            </a:r>
            <a:r>
              <a:rPr sz="1800" spc="-15" dirty="0">
                <a:latin typeface="Arial"/>
                <a:cs typeface="Arial"/>
              </a:rPr>
              <a:t>where </a:t>
            </a:r>
            <a:r>
              <a:rPr sz="1800" spc="-5" dirty="0">
                <a:latin typeface="Arial"/>
                <a:cs typeface="Arial"/>
              </a:rPr>
              <a:t>a simple scratch </a:t>
            </a:r>
            <a:r>
              <a:rPr sz="1800" spc="-15" dirty="0">
                <a:latin typeface="Arial"/>
                <a:cs typeface="Arial"/>
              </a:rPr>
              <a:t>or  </a:t>
            </a:r>
            <a:r>
              <a:rPr sz="1800" spc="-5" dirty="0">
                <a:latin typeface="Arial"/>
                <a:cs typeface="Arial"/>
              </a:rPr>
              <a:t>check can turn into a run </a:t>
            </a:r>
            <a:r>
              <a:rPr sz="1800" spc="-15" dirty="0">
                <a:latin typeface="Arial"/>
                <a:cs typeface="Arial"/>
              </a:rPr>
              <a:t>away </a:t>
            </a:r>
            <a:r>
              <a:rPr sz="1800" spc="-5" dirty="0">
                <a:latin typeface="Arial"/>
                <a:cs typeface="Arial"/>
              </a:rPr>
              <a:t>crack. </a:t>
            </a:r>
            <a:r>
              <a:rPr sz="1800" spc="-10" dirty="0">
                <a:latin typeface="Arial"/>
                <a:cs typeface="Arial"/>
              </a:rPr>
              <a:t>Gauges  </a:t>
            </a:r>
            <a:r>
              <a:rPr sz="1800" spc="-5" dirty="0">
                <a:latin typeface="Arial"/>
                <a:cs typeface="Arial"/>
              </a:rPr>
              <a:t>use the </a:t>
            </a:r>
            <a:r>
              <a:rPr sz="1800" spc="-10" dirty="0">
                <a:latin typeface="Arial"/>
                <a:cs typeface="Arial"/>
              </a:rPr>
              <a:t>polarization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light passing through the  glass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measure the </a:t>
            </a:r>
            <a:r>
              <a:rPr sz="1800" spc="-10" dirty="0">
                <a:latin typeface="Arial"/>
                <a:cs typeface="Arial"/>
              </a:rPr>
              <a:t>level </a:t>
            </a:r>
            <a:r>
              <a:rPr sz="1800" spc="-5" dirty="0">
                <a:latin typeface="Arial"/>
                <a:cs typeface="Arial"/>
              </a:rPr>
              <a:t>of compression </a:t>
            </a:r>
            <a:r>
              <a:rPr sz="1800" dirty="0">
                <a:latin typeface="Arial"/>
                <a:cs typeface="Arial"/>
              </a:rPr>
              <a:t>/  </a:t>
            </a:r>
            <a:r>
              <a:rPr sz="1800" spc="-10" dirty="0">
                <a:latin typeface="Arial"/>
                <a:cs typeface="Arial"/>
              </a:rPr>
              <a:t>tension.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6591" y="1107968"/>
            <a:ext cx="3581773" cy="1286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8092" y="1031747"/>
            <a:ext cx="3323220" cy="4351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0859" y="5134355"/>
            <a:ext cx="748665" cy="200025"/>
          </a:xfrm>
          <a:prstGeom prst="rect">
            <a:avLst/>
          </a:prstGeom>
          <a:solidFill>
            <a:srgbClr val="A7A8A7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40"/>
              </a:spcBef>
            </a:pPr>
            <a:r>
              <a:rPr sz="700" spc="-5" dirty="0">
                <a:latin typeface="Arial"/>
                <a:cs typeface="Arial"/>
              </a:rPr>
              <a:t>Distance (nm)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252" y="6457043"/>
            <a:ext cx="15481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SnapDatInc copyright</a:t>
            </a:r>
            <a:r>
              <a:rPr sz="1000" spc="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2" y="1598682"/>
            <a:ext cx="5953760" cy="3963670"/>
          </a:xfrm>
          <a:custGeom>
            <a:avLst/>
            <a:gdLst/>
            <a:ahLst/>
            <a:cxnLst/>
            <a:rect l="l" t="t" r="r" b="b"/>
            <a:pathLst>
              <a:path w="5953760" h="3963670">
                <a:moveTo>
                  <a:pt x="0" y="0"/>
                </a:moveTo>
                <a:lnTo>
                  <a:pt x="5953362" y="0"/>
                </a:lnTo>
                <a:lnTo>
                  <a:pt x="5953362" y="3963188"/>
                </a:lnTo>
                <a:lnTo>
                  <a:pt x="0" y="3963188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222" y="1598671"/>
            <a:ext cx="5953760" cy="3963670"/>
          </a:xfrm>
          <a:custGeom>
            <a:avLst/>
            <a:gdLst/>
            <a:ahLst/>
            <a:cxnLst/>
            <a:rect l="l" t="t" r="r" b="b"/>
            <a:pathLst>
              <a:path w="5953760" h="3963670">
                <a:moveTo>
                  <a:pt x="0" y="0"/>
                </a:moveTo>
                <a:lnTo>
                  <a:pt x="5953373" y="0"/>
                </a:lnTo>
                <a:lnTo>
                  <a:pt x="5953373" y="3963188"/>
                </a:lnTo>
                <a:lnTo>
                  <a:pt x="0" y="3963188"/>
                </a:lnTo>
                <a:lnTo>
                  <a:pt x="0" y="0"/>
                </a:lnTo>
                <a:close/>
              </a:path>
            </a:pathLst>
          </a:custGeom>
          <a:ln w="10349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9090" y="2085015"/>
            <a:ext cx="4483735" cy="2545715"/>
          </a:xfrm>
          <a:custGeom>
            <a:avLst/>
            <a:gdLst/>
            <a:ahLst/>
            <a:cxnLst/>
            <a:rect l="l" t="t" r="r" b="b"/>
            <a:pathLst>
              <a:path w="4483735" h="2545715">
                <a:moveTo>
                  <a:pt x="0" y="0"/>
                </a:moveTo>
                <a:lnTo>
                  <a:pt x="4483148" y="0"/>
                </a:lnTo>
                <a:lnTo>
                  <a:pt x="4483148" y="2545556"/>
                </a:lnTo>
                <a:lnTo>
                  <a:pt x="0" y="25455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2690" y="463056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41019" y="4630564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9347" y="4630564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7675" y="4630563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26357" y="4630563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4685" y="4630563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3013" y="4630562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1341" y="4630562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9669" y="4630561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7997" y="4630561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6325" y="4630561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4654" y="463056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2982" y="463056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1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9091" y="2085013"/>
            <a:ext cx="4483735" cy="0"/>
          </a:xfrm>
          <a:custGeom>
            <a:avLst/>
            <a:gdLst/>
            <a:ahLst/>
            <a:cxnLst/>
            <a:rect l="l" t="t" r="r" b="b"/>
            <a:pathLst>
              <a:path w="4483735">
                <a:moveTo>
                  <a:pt x="0" y="0"/>
                </a:moveTo>
                <a:lnTo>
                  <a:pt x="4483149" y="0"/>
                </a:lnTo>
              </a:path>
            </a:pathLst>
          </a:custGeom>
          <a:ln w="1034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9091" y="4630559"/>
            <a:ext cx="4483735" cy="0"/>
          </a:xfrm>
          <a:custGeom>
            <a:avLst/>
            <a:gdLst/>
            <a:ahLst/>
            <a:cxnLst/>
            <a:rect l="l" t="t" r="r" b="b"/>
            <a:pathLst>
              <a:path w="4483735">
                <a:moveTo>
                  <a:pt x="0" y="0"/>
                </a:moveTo>
                <a:lnTo>
                  <a:pt x="4483149" y="0"/>
                </a:lnTo>
              </a:path>
            </a:pathLst>
          </a:custGeom>
          <a:ln w="1034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 rot="18960000">
            <a:off x="609700" y="4824066"/>
            <a:ext cx="4466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1350" b="1" spc="-89" baseline="3086" dirty="0">
                <a:latin typeface="Segoe UI"/>
                <a:cs typeface="Segoe UI"/>
              </a:rPr>
              <a:t>1</a:t>
            </a:r>
            <a:r>
              <a:rPr sz="900" b="1" spc="-60" dirty="0">
                <a:latin typeface="Segoe UI"/>
                <a:cs typeface="Segoe UI"/>
              </a:rPr>
              <a:t>/</a:t>
            </a:r>
            <a:r>
              <a:rPr sz="1350" b="1" spc="-89" baseline="3086" dirty="0">
                <a:latin typeface="Segoe UI"/>
                <a:cs typeface="Segoe UI"/>
              </a:rPr>
              <a:t>2</a:t>
            </a:r>
            <a:r>
              <a:rPr sz="900" b="1" spc="-60" dirty="0">
                <a:latin typeface="Segoe UI"/>
                <a:cs typeface="Segoe UI"/>
              </a:rPr>
              <a:t>/1</a:t>
            </a:r>
            <a:r>
              <a:rPr sz="1350" b="1" spc="-89" baseline="3086" dirty="0">
                <a:latin typeface="Segoe UI"/>
                <a:cs typeface="Segoe UI"/>
              </a:rPr>
              <a:t>4</a:t>
            </a:r>
            <a:r>
              <a:rPr sz="1350" b="1" spc="-112" baseline="3086" dirty="0">
                <a:latin typeface="Segoe UI"/>
                <a:cs typeface="Segoe UI"/>
              </a:rPr>
              <a:t> </a:t>
            </a:r>
            <a:r>
              <a:rPr sz="1350" b="1" spc="-30" baseline="6172" dirty="0">
                <a:latin typeface="Segoe UI"/>
                <a:cs typeface="Segoe UI"/>
              </a:rPr>
              <a:t>0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 rot="18960000">
            <a:off x="951372" y="4824067"/>
            <a:ext cx="4466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1350" b="1" spc="-89" baseline="3086" dirty="0">
                <a:latin typeface="Segoe UI"/>
                <a:cs typeface="Segoe UI"/>
              </a:rPr>
              <a:t>1</a:t>
            </a:r>
            <a:r>
              <a:rPr sz="900" b="1" spc="-60" dirty="0">
                <a:latin typeface="Segoe UI"/>
                <a:cs typeface="Segoe UI"/>
              </a:rPr>
              <a:t>/</a:t>
            </a:r>
            <a:r>
              <a:rPr sz="1350" b="1" spc="-89" baseline="3086" dirty="0">
                <a:latin typeface="Segoe UI"/>
                <a:cs typeface="Segoe UI"/>
              </a:rPr>
              <a:t>2</a:t>
            </a:r>
            <a:r>
              <a:rPr sz="900" b="1" spc="-60" dirty="0">
                <a:latin typeface="Segoe UI"/>
                <a:cs typeface="Segoe UI"/>
              </a:rPr>
              <a:t>/1</a:t>
            </a:r>
            <a:r>
              <a:rPr sz="1350" b="1" spc="-89" baseline="3086" dirty="0">
                <a:latin typeface="Segoe UI"/>
                <a:cs typeface="Segoe UI"/>
              </a:rPr>
              <a:t>4</a:t>
            </a:r>
            <a:r>
              <a:rPr sz="1350" b="1" spc="-112" baseline="3086" dirty="0">
                <a:latin typeface="Segoe UI"/>
                <a:cs typeface="Segoe UI"/>
              </a:rPr>
              <a:t> </a:t>
            </a:r>
            <a:r>
              <a:rPr sz="1350" b="1" spc="-30" baseline="6172" dirty="0">
                <a:latin typeface="Segoe UI"/>
                <a:cs typeface="Segoe UI"/>
              </a:rPr>
              <a:t>8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 rot="18960000">
            <a:off x="1242189" y="4842969"/>
            <a:ext cx="50336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70" dirty="0">
                <a:latin typeface="Segoe UI"/>
                <a:cs typeface="Segoe UI"/>
              </a:rPr>
              <a:t>1/2</a:t>
            </a:r>
            <a:r>
              <a:rPr sz="1350" b="1" spc="-104" baseline="3086" dirty="0">
                <a:latin typeface="Segoe UI"/>
                <a:cs typeface="Segoe UI"/>
              </a:rPr>
              <a:t>/14</a:t>
            </a:r>
            <a:r>
              <a:rPr sz="1350" b="1" spc="-97" baseline="3086" dirty="0">
                <a:latin typeface="Segoe UI"/>
                <a:cs typeface="Segoe UI"/>
              </a:rPr>
              <a:t> </a:t>
            </a: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6</a:t>
            </a:r>
            <a:endParaRPr sz="1350" baseline="3086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 rot="18960000">
            <a:off x="1634716" y="4824066"/>
            <a:ext cx="4466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1350" b="1" spc="-89" baseline="3086" dirty="0">
                <a:latin typeface="Segoe UI"/>
                <a:cs typeface="Segoe UI"/>
              </a:rPr>
              <a:t>1</a:t>
            </a:r>
            <a:r>
              <a:rPr sz="900" b="1" spc="-60" dirty="0">
                <a:latin typeface="Segoe UI"/>
                <a:cs typeface="Segoe UI"/>
              </a:rPr>
              <a:t>/</a:t>
            </a:r>
            <a:r>
              <a:rPr sz="1350" b="1" spc="-89" baseline="3086" dirty="0">
                <a:latin typeface="Segoe UI"/>
                <a:cs typeface="Segoe UI"/>
              </a:rPr>
              <a:t>3</a:t>
            </a:r>
            <a:r>
              <a:rPr sz="900" b="1" spc="-60" dirty="0">
                <a:latin typeface="Segoe UI"/>
                <a:cs typeface="Segoe UI"/>
              </a:rPr>
              <a:t>/</a:t>
            </a:r>
            <a:r>
              <a:rPr sz="1350" b="1" spc="-89" baseline="6172" dirty="0">
                <a:latin typeface="Segoe UI"/>
                <a:cs typeface="Segoe UI"/>
              </a:rPr>
              <a:t>1</a:t>
            </a:r>
            <a:r>
              <a:rPr sz="1350" b="1" spc="-89" baseline="3086" dirty="0">
                <a:latin typeface="Segoe UI"/>
                <a:cs typeface="Segoe UI"/>
              </a:rPr>
              <a:t>4</a:t>
            </a:r>
            <a:r>
              <a:rPr sz="1350" b="1" spc="-112" baseline="3086" dirty="0">
                <a:latin typeface="Segoe UI"/>
                <a:cs typeface="Segoe UI"/>
              </a:rPr>
              <a:t> </a:t>
            </a:r>
            <a:r>
              <a:rPr sz="1350" b="1" spc="-30" baseline="6172" dirty="0">
                <a:latin typeface="Segoe UI"/>
                <a:cs typeface="Segoe UI"/>
              </a:rPr>
              <a:t>0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 rot="18960000">
            <a:off x="1976387" y="4824066"/>
            <a:ext cx="4466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1350" b="1" spc="-89" baseline="3086" dirty="0">
                <a:latin typeface="Segoe UI"/>
                <a:cs typeface="Segoe UI"/>
              </a:rPr>
              <a:t>1</a:t>
            </a:r>
            <a:r>
              <a:rPr sz="900" b="1" spc="-60" dirty="0">
                <a:latin typeface="Segoe UI"/>
                <a:cs typeface="Segoe UI"/>
              </a:rPr>
              <a:t>/</a:t>
            </a:r>
            <a:r>
              <a:rPr sz="1350" b="1" spc="-89" baseline="3086" dirty="0">
                <a:latin typeface="Segoe UI"/>
                <a:cs typeface="Segoe UI"/>
              </a:rPr>
              <a:t>3</a:t>
            </a:r>
            <a:r>
              <a:rPr sz="900" b="1" spc="-60" dirty="0">
                <a:latin typeface="Segoe UI"/>
                <a:cs typeface="Segoe UI"/>
              </a:rPr>
              <a:t>/</a:t>
            </a:r>
            <a:r>
              <a:rPr sz="1350" b="1" spc="-89" baseline="6172" dirty="0">
                <a:latin typeface="Segoe UI"/>
                <a:cs typeface="Segoe UI"/>
              </a:rPr>
              <a:t>1</a:t>
            </a:r>
            <a:r>
              <a:rPr sz="1350" b="1" spc="-89" baseline="3086" dirty="0">
                <a:latin typeface="Segoe UI"/>
                <a:cs typeface="Segoe UI"/>
              </a:rPr>
              <a:t>4</a:t>
            </a:r>
            <a:r>
              <a:rPr sz="1350" b="1" spc="-112" baseline="3086" dirty="0">
                <a:latin typeface="Segoe UI"/>
                <a:cs typeface="Segoe UI"/>
              </a:rPr>
              <a:t> </a:t>
            </a:r>
            <a:r>
              <a:rPr sz="1350" b="1" spc="-30" baseline="6172" dirty="0">
                <a:latin typeface="Segoe UI"/>
                <a:cs typeface="Segoe UI"/>
              </a:rPr>
              <a:t>8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 rot="18960000">
            <a:off x="2267205" y="4842969"/>
            <a:ext cx="50336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70" dirty="0">
                <a:latin typeface="Segoe UI"/>
                <a:cs typeface="Segoe UI"/>
              </a:rPr>
              <a:t>1/3</a:t>
            </a:r>
            <a:r>
              <a:rPr sz="1350" b="1" spc="-104" baseline="3086" dirty="0">
                <a:latin typeface="Segoe UI"/>
                <a:cs typeface="Segoe UI"/>
              </a:rPr>
              <a:t>/14</a:t>
            </a:r>
            <a:r>
              <a:rPr sz="1350" b="1" spc="-97" baseline="3086" dirty="0">
                <a:latin typeface="Segoe UI"/>
                <a:cs typeface="Segoe UI"/>
              </a:rPr>
              <a:t> </a:t>
            </a: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6</a:t>
            </a:r>
            <a:endParaRPr sz="1350" baseline="3086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 rot="18960000">
            <a:off x="2659103" y="4823415"/>
            <a:ext cx="4466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1350" b="1" spc="-89" baseline="3086" dirty="0">
                <a:latin typeface="Segoe UI"/>
                <a:cs typeface="Segoe UI"/>
              </a:rPr>
              <a:t>1/4</a:t>
            </a:r>
            <a:r>
              <a:rPr sz="900" b="1" spc="-60" dirty="0">
                <a:latin typeface="Segoe UI"/>
                <a:cs typeface="Segoe UI"/>
              </a:rPr>
              <a:t>/</a:t>
            </a:r>
            <a:r>
              <a:rPr sz="1350" b="1" spc="-89" baseline="3086" dirty="0">
                <a:latin typeface="Segoe UI"/>
                <a:cs typeface="Segoe UI"/>
              </a:rPr>
              <a:t>1</a:t>
            </a:r>
            <a:r>
              <a:rPr sz="900" b="1" spc="-60" dirty="0">
                <a:latin typeface="Segoe UI"/>
                <a:cs typeface="Segoe UI"/>
              </a:rPr>
              <a:t>4</a:t>
            </a:r>
            <a:r>
              <a:rPr sz="900" b="1" spc="-75" dirty="0">
                <a:latin typeface="Segoe UI"/>
                <a:cs typeface="Segoe UI"/>
              </a:rPr>
              <a:t> </a:t>
            </a:r>
            <a:r>
              <a:rPr sz="1350" b="1" spc="-30" baseline="6172" dirty="0">
                <a:latin typeface="Segoe UI"/>
                <a:cs typeface="Segoe UI"/>
              </a:rPr>
              <a:t>0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 rot="18960000">
            <a:off x="3000775" y="4823415"/>
            <a:ext cx="4466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1350" b="1" spc="-89" baseline="3086" dirty="0">
                <a:latin typeface="Segoe UI"/>
                <a:cs typeface="Segoe UI"/>
              </a:rPr>
              <a:t>1/4</a:t>
            </a:r>
            <a:r>
              <a:rPr sz="900" b="1" spc="-60" dirty="0">
                <a:latin typeface="Segoe UI"/>
                <a:cs typeface="Segoe UI"/>
              </a:rPr>
              <a:t>/</a:t>
            </a:r>
            <a:r>
              <a:rPr sz="1350" b="1" spc="-89" baseline="3086" dirty="0">
                <a:latin typeface="Segoe UI"/>
                <a:cs typeface="Segoe UI"/>
              </a:rPr>
              <a:t>1</a:t>
            </a:r>
            <a:r>
              <a:rPr sz="900" b="1" spc="-60" dirty="0">
                <a:latin typeface="Segoe UI"/>
                <a:cs typeface="Segoe UI"/>
              </a:rPr>
              <a:t>4</a:t>
            </a:r>
            <a:r>
              <a:rPr sz="900" b="1" spc="-75" dirty="0">
                <a:latin typeface="Segoe UI"/>
                <a:cs typeface="Segoe UI"/>
              </a:rPr>
              <a:t> </a:t>
            </a:r>
            <a:r>
              <a:rPr sz="1350" b="1" spc="-30" baseline="6172" dirty="0">
                <a:latin typeface="Segoe UI"/>
                <a:cs typeface="Segoe UI"/>
              </a:rPr>
              <a:t>8</a:t>
            </a:r>
            <a:endParaRPr sz="1350" baseline="6172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 rot="18960000">
            <a:off x="3292221" y="4842969"/>
            <a:ext cx="50336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70" dirty="0">
                <a:latin typeface="Segoe UI"/>
                <a:cs typeface="Segoe UI"/>
              </a:rPr>
              <a:t>1/4</a:t>
            </a:r>
            <a:r>
              <a:rPr sz="1350" b="1" spc="-104" baseline="3086" dirty="0">
                <a:latin typeface="Segoe UI"/>
                <a:cs typeface="Segoe UI"/>
              </a:rPr>
              <a:t>/14</a:t>
            </a:r>
            <a:r>
              <a:rPr sz="1350" b="1" spc="-97" baseline="3086" dirty="0">
                <a:latin typeface="Segoe UI"/>
                <a:cs typeface="Segoe UI"/>
              </a:rPr>
              <a:t> </a:t>
            </a: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6</a:t>
            </a:r>
            <a:endParaRPr sz="1350" baseline="3086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 rot="18960000">
            <a:off x="3683479" y="4822754"/>
            <a:ext cx="4466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60" dirty="0">
                <a:latin typeface="Segoe UI"/>
                <a:cs typeface="Segoe UI"/>
              </a:rPr>
              <a:t>1</a:t>
            </a:r>
            <a:r>
              <a:rPr sz="1350" b="1" spc="-89" baseline="3086" dirty="0">
                <a:latin typeface="Segoe UI"/>
                <a:cs typeface="Segoe UI"/>
              </a:rPr>
              <a:t>/5/1</a:t>
            </a:r>
            <a:r>
              <a:rPr sz="900" b="1" spc="-60" dirty="0">
                <a:latin typeface="Segoe UI"/>
                <a:cs typeface="Segoe UI"/>
              </a:rPr>
              <a:t>4</a:t>
            </a:r>
            <a:r>
              <a:rPr sz="900" b="1" spc="-75" dirty="0">
                <a:latin typeface="Segoe UI"/>
                <a:cs typeface="Segoe UI"/>
              </a:rPr>
              <a:t> </a:t>
            </a:r>
            <a:r>
              <a:rPr sz="1350" b="1" spc="-30" baseline="3086" dirty="0">
                <a:latin typeface="Segoe UI"/>
                <a:cs typeface="Segoe UI"/>
              </a:rPr>
              <a:t>0</a:t>
            </a:r>
            <a:endParaRPr sz="1350" baseline="3086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 rot="18960000">
            <a:off x="4025153" y="4822754"/>
            <a:ext cx="4466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60" dirty="0">
                <a:latin typeface="Segoe UI"/>
                <a:cs typeface="Segoe UI"/>
              </a:rPr>
              <a:t>1</a:t>
            </a:r>
            <a:r>
              <a:rPr sz="1350" b="1" spc="-89" baseline="3086" dirty="0">
                <a:latin typeface="Segoe UI"/>
                <a:cs typeface="Segoe UI"/>
              </a:rPr>
              <a:t>/5/1</a:t>
            </a:r>
            <a:r>
              <a:rPr sz="900" b="1" spc="-60" dirty="0">
                <a:latin typeface="Segoe UI"/>
                <a:cs typeface="Segoe UI"/>
              </a:rPr>
              <a:t>4</a:t>
            </a:r>
            <a:r>
              <a:rPr sz="900" b="1" spc="-75" dirty="0">
                <a:latin typeface="Segoe UI"/>
                <a:cs typeface="Segoe UI"/>
              </a:rPr>
              <a:t> </a:t>
            </a:r>
            <a:r>
              <a:rPr sz="1350" b="1" spc="-30" baseline="3086" dirty="0">
                <a:latin typeface="Segoe UI"/>
                <a:cs typeface="Segoe UI"/>
              </a:rPr>
              <a:t>8</a:t>
            </a:r>
            <a:endParaRPr sz="1350" baseline="3086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 rot="18960000">
            <a:off x="4317236" y="4842969"/>
            <a:ext cx="50336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70" dirty="0">
                <a:latin typeface="Segoe UI"/>
                <a:cs typeface="Segoe UI"/>
              </a:rPr>
              <a:t>1/5</a:t>
            </a:r>
            <a:r>
              <a:rPr sz="1350" b="1" spc="-104" baseline="3086" dirty="0">
                <a:latin typeface="Segoe UI"/>
                <a:cs typeface="Segoe UI"/>
              </a:rPr>
              <a:t>/14</a:t>
            </a:r>
            <a:r>
              <a:rPr sz="1350" b="1" spc="-97" baseline="3086" dirty="0">
                <a:latin typeface="Segoe UI"/>
                <a:cs typeface="Segoe UI"/>
              </a:rPr>
              <a:t> </a:t>
            </a:r>
            <a:r>
              <a:rPr sz="900" b="1" spc="-20" dirty="0">
                <a:latin typeface="Segoe UI"/>
                <a:cs typeface="Segoe UI"/>
              </a:rPr>
              <a:t>1</a:t>
            </a:r>
            <a:r>
              <a:rPr sz="1350" b="1" spc="-30" baseline="3086" dirty="0">
                <a:latin typeface="Segoe UI"/>
                <a:cs typeface="Segoe UI"/>
              </a:rPr>
              <a:t>6</a:t>
            </a:r>
            <a:endParaRPr sz="1350" baseline="3086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 rot="18960000">
            <a:off x="4707613" y="4821842"/>
            <a:ext cx="4466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70" dirty="0">
                <a:latin typeface="Segoe UI"/>
                <a:cs typeface="Segoe UI"/>
              </a:rPr>
              <a:t>1/6/</a:t>
            </a:r>
            <a:r>
              <a:rPr sz="1350" b="1" spc="-104" baseline="3086" dirty="0">
                <a:latin typeface="Segoe UI"/>
                <a:cs typeface="Segoe UI"/>
              </a:rPr>
              <a:t>14</a:t>
            </a:r>
            <a:r>
              <a:rPr sz="1350" b="1" spc="-30" baseline="3086" dirty="0">
                <a:latin typeface="Segoe UI"/>
                <a:cs typeface="Segoe UI"/>
              </a:rPr>
              <a:t> 0</a:t>
            </a:r>
            <a:endParaRPr sz="1350" baseline="3086">
              <a:latin typeface="Segoe UI"/>
              <a:cs typeface="Segoe U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48030" y="212640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1061" y="0"/>
                </a:moveTo>
                <a:lnTo>
                  <a:pt x="0" y="0"/>
                </a:lnTo>
              </a:path>
            </a:pathLst>
          </a:custGeom>
          <a:ln w="1034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8030" y="2581710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1061" y="0"/>
                </a:moveTo>
                <a:lnTo>
                  <a:pt x="0" y="0"/>
                </a:lnTo>
              </a:path>
            </a:pathLst>
          </a:custGeom>
          <a:ln w="1034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8030" y="3037011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1061" y="0"/>
                </a:moveTo>
                <a:lnTo>
                  <a:pt x="0" y="0"/>
                </a:lnTo>
              </a:path>
            </a:pathLst>
          </a:custGeom>
          <a:ln w="1034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8030" y="3492311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1061" y="0"/>
                </a:moveTo>
                <a:lnTo>
                  <a:pt x="0" y="0"/>
                </a:lnTo>
              </a:path>
            </a:pathLst>
          </a:custGeom>
          <a:ln w="1034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8030" y="394761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1061" y="0"/>
                </a:moveTo>
                <a:lnTo>
                  <a:pt x="0" y="0"/>
                </a:lnTo>
              </a:path>
            </a:pathLst>
          </a:custGeom>
          <a:ln w="1034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8030" y="4402913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1061" y="0"/>
                </a:moveTo>
                <a:lnTo>
                  <a:pt x="0" y="0"/>
                </a:lnTo>
              </a:path>
            </a:pathLst>
          </a:custGeom>
          <a:ln w="1034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62240" y="2085016"/>
            <a:ext cx="0" cy="2545715"/>
          </a:xfrm>
          <a:custGeom>
            <a:avLst/>
            <a:gdLst/>
            <a:ahLst/>
            <a:cxnLst/>
            <a:rect l="l" t="t" r="r" b="b"/>
            <a:pathLst>
              <a:path h="2545715">
                <a:moveTo>
                  <a:pt x="0" y="2545546"/>
                </a:moveTo>
                <a:lnTo>
                  <a:pt x="0" y="0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9091" y="2085016"/>
            <a:ext cx="0" cy="2545715"/>
          </a:xfrm>
          <a:custGeom>
            <a:avLst/>
            <a:gdLst/>
            <a:ahLst/>
            <a:cxnLst/>
            <a:rect l="l" t="t" r="r" b="b"/>
            <a:pathLst>
              <a:path h="2545715">
                <a:moveTo>
                  <a:pt x="0" y="2545546"/>
                </a:moveTo>
                <a:lnTo>
                  <a:pt x="0" y="0"/>
                </a:lnTo>
              </a:path>
            </a:pathLst>
          </a:custGeom>
          <a:ln w="1035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82372" y="2051624"/>
            <a:ext cx="15938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Segoe UI"/>
                <a:cs typeface="Segoe UI"/>
              </a:rPr>
              <a:t>3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2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2372" y="2506925"/>
            <a:ext cx="15938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Segoe UI"/>
                <a:cs typeface="Segoe UI"/>
              </a:rPr>
              <a:t>3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2372" y="2962225"/>
            <a:ext cx="15938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Segoe UI"/>
                <a:cs typeface="Segoe UI"/>
              </a:rPr>
              <a:t>2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8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2372" y="3417527"/>
            <a:ext cx="15938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Segoe UI"/>
                <a:cs typeface="Segoe UI"/>
              </a:rPr>
              <a:t>2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2372" y="3872828"/>
            <a:ext cx="15938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Segoe UI"/>
                <a:cs typeface="Segoe UI"/>
              </a:rPr>
              <a:t>2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4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2372" y="4328129"/>
            <a:ext cx="15938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Segoe UI"/>
                <a:cs typeface="Segoe UI"/>
              </a:rPr>
              <a:t>2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2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79091" y="4159742"/>
            <a:ext cx="4483735" cy="31115"/>
          </a:xfrm>
          <a:custGeom>
            <a:avLst/>
            <a:gdLst/>
            <a:ahLst/>
            <a:cxnLst/>
            <a:rect l="l" t="t" r="r" b="b"/>
            <a:pathLst>
              <a:path w="4483735" h="31114">
                <a:moveTo>
                  <a:pt x="0" y="0"/>
                </a:moveTo>
                <a:lnTo>
                  <a:pt x="4483149" y="0"/>
                </a:lnTo>
                <a:lnTo>
                  <a:pt x="4483149" y="31043"/>
                </a:lnTo>
                <a:lnTo>
                  <a:pt x="0" y="31043"/>
                </a:lnTo>
                <a:lnTo>
                  <a:pt x="0" y="0"/>
                </a:lnTo>
                <a:close/>
              </a:path>
            </a:pathLst>
          </a:custGeom>
          <a:solidFill>
            <a:srgbClr val="C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9091" y="2338538"/>
            <a:ext cx="4483735" cy="31115"/>
          </a:xfrm>
          <a:custGeom>
            <a:avLst/>
            <a:gdLst/>
            <a:ahLst/>
            <a:cxnLst/>
            <a:rect l="l" t="t" r="r" b="b"/>
            <a:pathLst>
              <a:path w="4483735" h="31114">
                <a:moveTo>
                  <a:pt x="0" y="0"/>
                </a:moveTo>
                <a:lnTo>
                  <a:pt x="4483149" y="0"/>
                </a:lnTo>
                <a:lnTo>
                  <a:pt x="4483149" y="31043"/>
                </a:lnTo>
                <a:lnTo>
                  <a:pt x="0" y="31043"/>
                </a:lnTo>
                <a:lnTo>
                  <a:pt x="0" y="0"/>
                </a:lnTo>
                <a:close/>
              </a:path>
            </a:pathLst>
          </a:custGeom>
          <a:solidFill>
            <a:srgbClr val="C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9091" y="3264661"/>
            <a:ext cx="4483735" cy="0"/>
          </a:xfrm>
          <a:custGeom>
            <a:avLst/>
            <a:gdLst/>
            <a:ahLst/>
            <a:cxnLst/>
            <a:rect l="l" t="t" r="r" b="b"/>
            <a:pathLst>
              <a:path w="4483735">
                <a:moveTo>
                  <a:pt x="0" y="0"/>
                </a:moveTo>
                <a:lnTo>
                  <a:pt x="4483149" y="0"/>
                </a:lnTo>
              </a:path>
            </a:pathLst>
          </a:custGeom>
          <a:ln w="10347">
            <a:solidFill>
              <a:srgbClr val="37F13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6745" y="2648965"/>
            <a:ext cx="3986168" cy="1883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970537" y="5207687"/>
            <a:ext cx="31750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50" b="1" spc="-35" dirty="0">
                <a:latin typeface="Segoe UI"/>
                <a:cs typeface="Segoe UI"/>
              </a:rPr>
              <a:t>D</a:t>
            </a:r>
            <a:r>
              <a:rPr sz="1150" b="1" spc="-55" dirty="0">
                <a:latin typeface="Segoe UI"/>
                <a:cs typeface="Segoe UI"/>
              </a:rPr>
              <a:t>a</a:t>
            </a:r>
            <a:r>
              <a:rPr sz="1150" b="1" spc="-45" dirty="0">
                <a:latin typeface="Segoe UI"/>
                <a:cs typeface="Segoe UI"/>
              </a:rPr>
              <a:t>t</a:t>
            </a:r>
            <a:r>
              <a:rPr sz="1150" b="1" spc="-20" dirty="0">
                <a:latin typeface="Segoe UI"/>
                <a:cs typeface="Segoe UI"/>
              </a:rPr>
              <a:t>e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42252" y="6457043"/>
            <a:ext cx="15481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SnapDatInc copyright</a:t>
            </a:r>
            <a:r>
              <a:rPr sz="1000" spc="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9363" y="3157063"/>
            <a:ext cx="218440" cy="410209"/>
          </a:xfrm>
          <a:prstGeom prst="rect">
            <a:avLst/>
          </a:prstGeom>
        </p:spPr>
        <p:txBody>
          <a:bodyPr vert="vert270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50" b="1" spc="25" dirty="0">
                <a:latin typeface="Segoe UI"/>
                <a:cs typeface="Segoe UI"/>
              </a:rPr>
              <a:t>S</a:t>
            </a:r>
            <a:r>
              <a:rPr sz="1150" b="1" spc="-5" dirty="0">
                <a:latin typeface="Segoe UI"/>
                <a:cs typeface="Segoe UI"/>
              </a:rPr>
              <a:t>t</a:t>
            </a:r>
            <a:r>
              <a:rPr sz="1150" b="1" spc="-15" dirty="0">
                <a:latin typeface="Segoe UI"/>
                <a:cs typeface="Segoe UI"/>
              </a:rPr>
              <a:t>r</a:t>
            </a:r>
            <a:r>
              <a:rPr sz="1150" b="1" spc="-30" dirty="0">
                <a:latin typeface="Segoe UI"/>
                <a:cs typeface="Segoe UI"/>
              </a:rPr>
              <a:t>a</a:t>
            </a:r>
            <a:r>
              <a:rPr sz="1150" b="1" spc="25" dirty="0">
                <a:latin typeface="Segoe UI"/>
                <a:cs typeface="Segoe UI"/>
              </a:rPr>
              <a:t>i</a:t>
            </a:r>
            <a:r>
              <a:rPr sz="1150" b="1" dirty="0">
                <a:latin typeface="Segoe UI"/>
                <a:cs typeface="Segoe UI"/>
              </a:rPr>
              <a:t>n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92786" y="3965958"/>
            <a:ext cx="60452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solidFill>
                  <a:srgbClr val="931313"/>
                </a:solidFill>
                <a:latin typeface="Segoe UI"/>
                <a:cs typeface="Segoe UI"/>
              </a:rPr>
              <a:t>Lower</a:t>
            </a:r>
            <a:r>
              <a:rPr sz="900" b="1" spc="-50" dirty="0">
                <a:solidFill>
                  <a:srgbClr val="931313"/>
                </a:solidFill>
                <a:latin typeface="Segoe UI"/>
                <a:cs typeface="Segoe UI"/>
              </a:rPr>
              <a:t> </a:t>
            </a:r>
            <a:r>
              <a:rPr sz="900" b="1" spc="-10" dirty="0">
                <a:solidFill>
                  <a:srgbClr val="931313"/>
                </a:solidFill>
                <a:latin typeface="Segoe UI"/>
                <a:cs typeface="Segoe UI"/>
              </a:rPr>
              <a:t>Spec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30664" y="2144754"/>
            <a:ext cx="62547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931313"/>
                </a:solidFill>
                <a:latin typeface="Segoe UI"/>
                <a:cs typeface="Segoe UI"/>
              </a:rPr>
              <a:t>Upper</a:t>
            </a:r>
            <a:r>
              <a:rPr sz="900" b="1" spc="-50" dirty="0">
                <a:solidFill>
                  <a:srgbClr val="931313"/>
                </a:solidFill>
                <a:latin typeface="Segoe UI"/>
                <a:cs typeface="Segoe UI"/>
              </a:rPr>
              <a:t> </a:t>
            </a:r>
            <a:r>
              <a:rPr sz="900" b="1" spc="-10" dirty="0">
                <a:solidFill>
                  <a:srgbClr val="931313"/>
                </a:solidFill>
                <a:latin typeface="Segoe UI"/>
                <a:cs typeface="Segoe UI"/>
              </a:rPr>
              <a:t>Spec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20569" y="3076051"/>
            <a:ext cx="35433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b="1" spc="-20" dirty="0">
                <a:solidFill>
                  <a:srgbClr val="37F137"/>
                </a:solidFill>
                <a:latin typeface="Segoe UI"/>
                <a:cs typeface="Segoe UI"/>
              </a:rPr>
              <a:t>Target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55876" y="1730843"/>
            <a:ext cx="259080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350" b="1" spc="-20" dirty="0">
                <a:latin typeface="Segoe UI"/>
                <a:cs typeface="Segoe UI"/>
              </a:rPr>
              <a:t>Glass </a:t>
            </a:r>
            <a:r>
              <a:rPr sz="1350" b="1" spc="-35" dirty="0">
                <a:latin typeface="Segoe UI"/>
                <a:cs typeface="Segoe UI"/>
              </a:rPr>
              <a:t>Strain </a:t>
            </a:r>
            <a:r>
              <a:rPr sz="1350" b="1" spc="-20" dirty="0">
                <a:latin typeface="Segoe UI"/>
                <a:cs typeface="Segoe UI"/>
              </a:rPr>
              <a:t>(MPascal) </a:t>
            </a:r>
            <a:r>
              <a:rPr sz="1350" b="1" spc="-10" dirty="0">
                <a:latin typeface="Segoe UI"/>
                <a:cs typeface="Segoe UI"/>
              </a:rPr>
              <a:t>over</a:t>
            </a:r>
            <a:r>
              <a:rPr sz="1350" b="1" spc="190" dirty="0">
                <a:latin typeface="Segoe UI"/>
                <a:cs typeface="Segoe UI"/>
              </a:rPr>
              <a:t> </a:t>
            </a:r>
            <a:r>
              <a:rPr sz="1350" b="1" spc="-35" dirty="0">
                <a:latin typeface="Segoe UI"/>
                <a:cs typeface="Segoe UI"/>
              </a:rPr>
              <a:t>Time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417068" y="179577"/>
            <a:ext cx="7042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Responding to Variation in the</a:t>
            </a:r>
            <a:r>
              <a:rPr sz="3200" spc="-70" dirty="0"/>
              <a:t> </a:t>
            </a:r>
            <a:r>
              <a:rPr sz="3200" spc="-5" dirty="0"/>
              <a:t>Process</a:t>
            </a:r>
            <a:endParaRPr sz="3200"/>
          </a:p>
        </p:txBody>
      </p:sp>
      <p:sp>
        <p:nvSpPr>
          <p:cNvPr id="58" name="object 58"/>
          <p:cNvSpPr txBox="1"/>
          <p:nvPr/>
        </p:nvSpPr>
        <p:spPr>
          <a:xfrm>
            <a:off x="6579107" y="2593848"/>
            <a:ext cx="2356485" cy="80327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09575" marR="111760" indent="-294640">
              <a:lnSpc>
                <a:spcPct val="100400"/>
              </a:lnSpc>
              <a:spcBef>
                <a:spcPts val="290"/>
              </a:spcBef>
            </a:pPr>
            <a:r>
              <a:rPr sz="2300" spc="-20" dirty="0">
                <a:latin typeface="Arial"/>
                <a:cs typeface="Arial"/>
              </a:rPr>
              <a:t>Wait </a:t>
            </a:r>
            <a:r>
              <a:rPr sz="2300" dirty="0">
                <a:latin typeface="Arial"/>
                <a:cs typeface="Arial"/>
              </a:rPr>
              <a:t>for </a:t>
            </a:r>
            <a:r>
              <a:rPr sz="2300" spc="0" dirty="0">
                <a:latin typeface="Arial"/>
                <a:cs typeface="Arial"/>
              </a:rPr>
              <a:t>the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next  </a:t>
            </a:r>
            <a:r>
              <a:rPr sz="2300" spc="0" dirty="0">
                <a:latin typeface="Arial"/>
                <a:cs typeface="Arial"/>
              </a:rPr>
              <a:t>4 </a:t>
            </a:r>
            <a:r>
              <a:rPr sz="2300" dirty="0">
                <a:latin typeface="Arial"/>
                <a:cs typeface="Arial"/>
              </a:rPr>
              <a:t>hr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0" dirty="0">
                <a:latin typeface="Arial"/>
                <a:cs typeface="Arial"/>
              </a:rPr>
              <a:t>sample</a:t>
            </a:r>
            <a:endParaRPr sz="23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79107" y="1502663"/>
            <a:ext cx="2356485" cy="8305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45110" marR="239395" indent="50165">
              <a:lnSpc>
                <a:spcPct val="100000"/>
              </a:lnSpc>
              <a:spcBef>
                <a:spcPts val="305"/>
              </a:spcBef>
            </a:pPr>
            <a:r>
              <a:rPr sz="2400" spc="-70" dirty="0">
                <a:latin typeface="Arial"/>
                <a:cs typeface="Arial"/>
              </a:rPr>
              <a:t>Take </a:t>
            </a:r>
            <a:r>
              <a:rPr sz="2400" spc="-5" dirty="0">
                <a:latin typeface="Arial"/>
                <a:cs typeface="Arial"/>
              </a:rPr>
              <a:t>another  m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79107" y="3753611"/>
            <a:ext cx="2356485" cy="8305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3675" marR="188595" indent="118745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Shut down </a:t>
            </a:r>
            <a:r>
              <a:rPr sz="2400" dirty="0">
                <a:latin typeface="Arial"/>
                <a:cs typeface="Arial"/>
              </a:rPr>
              <a:t>&amp;  </a:t>
            </a:r>
            <a:r>
              <a:rPr sz="2400" spc="-5" dirty="0">
                <a:latin typeface="Arial"/>
                <a:cs typeface="Arial"/>
              </a:rPr>
              <a:t>adjust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79107" y="4888991"/>
            <a:ext cx="2356485" cy="83248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47090" marR="325120" indent="-51689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Arial"/>
                <a:cs typeface="Arial"/>
              </a:rPr>
              <a:t>Adjust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minor  </a:t>
            </a:r>
            <a:r>
              <a:rPr sz="2400" spc="-10" dirty="0">
                <a:latin typeface="Arial"/>
                <a:cs typeface="Arial"/>
              </a:rPr>
              <a:t>input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179577"/>
            <a:ext cx="7042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Responding to Variation in the</a:t>
            </a:r>
            <a:r>
              <a:rPr sz="3200" spc="-70" dirty="0"/>
              <a:t> </a:t>
            </a:r>
            <a:r>
              <a:rPr sz="3200" spc="-5" dirty="0"/>
              <a:t>Process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62706" y="1560568"/>
            <a:ext cx="5879465" cy="3913504"/>
          </a:xfrm>
          <a:custGeom>
            <a:avLst/>
            <a:gdLst/>
            <a:ahLst/>
            <a:cxnLst/>
            <a:rect l="l" t="t" r="r" b="b"/>
            <a:pathLst>
              <a:path w="5879465" h="3913504">
                <a:moveTo>
                  <a:pt x="0" y="0"/>
                </a:moveTo>
                <a:lnTo>
                  <a:pt x="5878955" y="0"/>
                </a:lnTo>
                <a:lnTo>
                  <a:pt x="5878955" y="3913154"/>
                </a:lnTo>
                <a:lnTo>
                  <a:pt x="0" y="391315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716" y="1560578"/>
            <a:ext cx="5879465" cy="3913504"/>
          </a:xfrm>
          <a:custGeom>
            <a:avLst/>
            <a:gdLst/>
            <a:ahLst/>
            <a:cxnLst/>
            <a:rect l="l" t="t" r="r" b="b"/>
            <a:pathLst>
              <a:path w="5879465" h="3913504">
                <a:moveTo>
                  <a:pt x="0" y="0"/>
                </a:moveTo>
                <a:lnTo>
                  <a:pt x="5878955" y="0"/>
                </a:lnTo>
                <a:lnTo>
                  <a:pt x="5878955" y="3913154"/>
                </a:lnTo>
                <a:lnTo>
                  <a:pt x="0" y="3913154"/>
                </a:lnTo>
                <a:lnTo>
                  <a:pt x="0" y="0"/>
                </a:lnTo>
                <a:close/>
              </a:path>
            </a:pathLst>
          </a:custGeom>
          <a:ln w="10219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293" y="2030555"/>
            <a:ext cx="4366260" cy="2524125"/>
          </a:xfrm>
          <a:custGeom>
            <a:avLst/>
            <a:gdLst/>
            <a:ahLst/>
            <a:cxnLst/>
            <a:rect l="l" t="t" r="r" b="b"/>
            <a:pathLst>
              <a:path w="4366260" h="2524125">
                <a:moveTo>
                  <a:pt x="0" y="0"/>
                </a:moveTo>
                <a:lnTo>
                  <a:pt x="4365763" y="0"/>
                </a:lnTo>
                <a:lnTo>
                  <a:pt x="4365763" y="2523637"/>
                </a:lnTo>
                <a:lnTo>
                  <a:pt x="0" y="25236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7222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9821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2645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5243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8067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0666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3489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96088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68912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1511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4334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6933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9757" y="455419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51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7290" y="2030562"/>
            <a:ext cx="4366260" cy="0"/>
          </a:xfrm>
          <a:custGeom>
            <a:avLst/>
            <a:gdLst/>
            <a:ahLst/>
            <a:cxnLst/>
            <a:rect l="l" t="t" r="r" b="b"/>
            <a:pathLst>
              <a:path w="4366260">
                <a:moveTo>
                  <a:pt x="0" y="0"/>
                </a:moveTo>
                <a:lnTo>
                  <a:pt x="4365763" y="0"/>
                </a:lnTo>
              </a:path>
            </a:pathLst>
          </a:custGeom>
          <a:ln w="1021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7290" y="4554190"/>
            <a:ext cx="4366260" cy="0"/>
          </a:xfrm>
          <a:custGeom>
            <a:avLst/>
            <a:gdLst/>
            <a:ahLst/>
            <a:cxnLst/>
            <a:rect l="l" t="t" r="r" b="b"/>
            <a:pathLst>
              <a:path w="4366260">
                <a:moveTo>
                  <a:pt x="0" y="0"/>
                </a:moveTo>
                <a:lnTo>
                  <a:pt x="4365763" y="0"/>
                </a:lnTo>
              </a:path>
            </a:pathLst>
          </a:custGeom>
          <a:ln w="1021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 rot="18960000">
            <a:off x="745485" y="4747191"/>
            <a:ext cx="454954" cy="1117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80"/>
              </a:lnSpc>
              <a:spcBef>
                <a:spcPts val="5"/>
              </a:spcBef>
            </a:pPr>
            <a:r>
              <a:rPr sz="850" b="1" spc="-30" dirty="0">
                <a:latin typeface="Segoe UI"/>
                <a:cs typeface="Segoe UI"/>
              </a:rPr>
              <a:t>1/20</a:t>
            </a:r>
            <a:r>
              <a:rPr sz="1275" b="1" spc="-44" baseline="6535" dirty="0">
                <a:latin typeface="Segoe UI"/>
                <a:cs typeface="Segoe UI"/>
              </a:rPr>
              <a:t>1</a:t>
            </a:r>
            <a:r>
              <a:rPr sz="1275" b="1" spc="-44" baseline="3267" dirty="0">
                <a:latin typeface="Segoe UI"/>
                <a:cs typeface="Segoe UI"/>
              </a:rPr>
              <a:t>4</a:t>
            </a:r>
            <a:r>
              <a:rPr sz="1275" b="1" spc="-157" baseline="3267" dirty="0">
                <a:latin typeface="Segoe UI"/>
                <a:cs typeface="Segoe UI"/>
              </a:rPr>
              <a:t> </a:t>
            </a:r>
            <a:r>
              <a:rPr sz="1275" b="1" baseline="3267" dirty="0">
                <a:latin typeface="Segoe UI"/>
                <a:cs typeface="Segoe UI"/>
              </a:rPr>
              <a:t>0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 rot="18960000">
            <a:off x="1075973" y="4748999"/>
            <a:ext cx="462339" cy="1117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80"/>
              </a:lnSpc>
              <a:spcBef>
                <a:spcPts val="5"/>
              </a:spcBef>
            </a:pPr>
            <a:r>
              <a:rPr sz="1275" b="1" spc="-44" baseline="3267" dirty="0">
                <a:latin typeface="Segoe UI"/>
                <a:cs typeface="Segoe UI"/>
              </a:rPr>
              <a:t>1</a:t>
            </a:r>
            <a:r>
              <a:rPr sz="850" b="1" spc="-30" dirty="0">
                <a:latin typeface="Segoe UI"/>
                <a:cs typeface="Segoe UI"/>
              </a:rPr>
              <a:t>/</a:t>
            </a:r>
            <a:r>
              <a:rPr sz="1275" b="1" spc="-44" baseline="3267" dirty="0">
                <a:latin typeface="Segoe UI"/>
                <a:cs typeface="Segoe UI"/>
              </a:rPr>
              <a:t>2</a:t>
            </a:r>
            <a:r>
              <a:rPr sz="850" b="1" spc="-30" dirty="0">
                <a:latin typeface="Segoe UI"/>
                <a:cs typeface="Segoe UI"/>
              </a:rPr>
              <a:t>0</a:t>
            </a:r>
            <a:r>
              <a:rPr sz="1275" b="1" spc="-44" baseline="6535" dirty="0">
                <a:latin typeface="Segoe UI"/>
                <a:cs typeface="Segoe UI"/>
              </a:rPr>
              <a:t>14</a:t>
            </a:r>
            <a:r>
              <a:rPr sz="1275" b="1" spc="-82" baseline="6535" dirty="0">
                <a:latin typeface="Segoe UI"/>
                <a:cs typeface="Segoe UI"/>
              </a:rPr>
              <a:t> </a:t>
            </a:r>
            <a:r>
              <a:rPr sz="1275" b="1" baseline="3267" dirty="0">
                <a:latin typeface="Segoe UI"/>
                <a:cs typeface="Segoe UI"/>
              </a:rPr>
              <a:t>8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 rot="18960000">
            <a:off x="1361515" y="4767949"/>
            <a:ext cx="511129" cy="1111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75"/>
              </a:lnSpc>
              <a:spcBef>
                <a:spcPts val="10"/>
              </a:spcBef>
            </a:pPr>
            <a:r>
              <a:rPr sz="850" b="1" spc="-35" dirty="0">
                <a:latin typeface="Segoe UI"/>
                <a:cs typeface="Segoe UI"/>
              </a:rPr>
              <a:t>1/20</a:t>
            </a:r>
            <a:r>
              <a:rPr sz="1275" b="1" spc="-52" baseline="3267" dirty="0">
                <a:latin typeface="Segoe UI"/>
                <a:cs typeface="Segoe UI"/>
              </a:rPr>
              <a:t>1</a:t>
            </a:r>
            <a:r>
              <a:rPr sz="1275" b="1" spc="-52" baseline="6535" dirty="0">
                <a:latin typeface="Segoe UI"/>
                <a:cs typeface="Segoe UI"/>
              </a:rPr>
              <a:t>4</a:t>
            </a:r>
            <a:r>
              <a:rPr sz="1275" b="1" spc="-97" baseline="6535" dirty="0">
                <a:latin typeface="Segoe UI"/>
                <a:cs typeface="Segoe UI"/>
              </a:rPr>
              <a:t> </a:t>
            </a:r>
            <a:r>
              <a:rPr sz="1275" b="1" spc="-37" baseline="3267" dirty="0">
                <a:latin typeface="Segoe UI"/>
                <a:cs typeface="Segoe UI"/>
              </a:rPr>
              <a:t>16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 rot="18960000">
            <a:off x="1740550" y="4748997"/>
            <a:ext cx="462339" cy="1117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80"/>
              </a:lnSpc>
              <a:spcBef>
                <a:spcPts val="5"/>
              </a:spcBef>
            </a:pPr>
            <a:r>
              <a:rPr sz="1275" b="1" spc="-44" baseline="3267" dirty="0">
                <a:latin typeface="Segoe UI"/>
                <a:cs typeface="Segoe UI"/>
              </a:rPr>
              <a:t>1</a:t>
            </a:r>
            <a:r>
              <a:rPr sz="850" b="1" spc="-30" dirty="0">
                <a:latin typeface="Segoe UI"/>
                <a:cs typeface="Segoe UI"/>
              </a:rPr>
              <a:t>/</a:t>
            </a:r>
            <a:r>
              <a:rPr sz="1275" b="1" spc="-44" baseline="3267" dirty="0">
                <a:latin typeface="Segoe UI"/>
                <a:cs typeface="Segoe UI"/>
              </a:rPr>
              <a:t>2</a:t>
            </a:r>
            <a:r>
              <a:rPr sz="850" b="1" spc="-30" dirty="0">
                <a:latin typeface="Segoe UI"/>
                <a:cs typeface="Segoe UI"/>
              </a:rPr>
              <a:t>0</a:t>
            </a:r>
            <a:r>
              <a:rPr sz="1275" b="1" spc="-44" baseline="6535" dirty="0">
                <a:latin typeface="Segoe UI"/>
                <a:cs typeface="Segoe UI"/>
              </a:rPr>
              <a:t>14</a:t>
            </a:r>
            <a:r>
              <a:rPr sz="1275" b="1" spc="-82" baseline="6535" dirty="0">
                <a:latin typeface="Segoe UI"/>
                <a:cs typeface="Segoe UI"/>
              </a:rPr>
              <a:t> </a:t>
            </a:r>
            <a:r>
              <a:rPr sz="1275" b="1" baseline="3267" dirty="0">
                <a:latin typeface="Segoe UI"/>
                <a:cs typeface="Segoe UI"/>
              </a:rPr>
              <a:t>0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 rot="18960000">
            <a:off x="2074640" y="4747192"/>
            <a:ext cx="454954" cy="1117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80"/>
              </a:lnSpc>
              <a:spcBef>
                <a:spcPts val="5"/>
              </a:spcBef>
            </a:pPr>
            <a:r>
              <a:rPr sz="850" b="1" spc="-30" dirty="0">
                <a:latin typeface="Segoe UI"/>
                <a:cs typeface="Segoe UI"/>
              </a:rPr>
              <a:t>1/20</a:t>
            </a:r>
            <a:r>
              <a:rPr sz="1275" b="1" spc="-44" baseline="6535" dirty="0">
                <a:latin typeface="Segoe UI"/>
                <a:cs typeface="Segoe UI"/>
              </a:rPr>
              <a:t>1</a:t>
            </a:r>
            <a:r>
              <a:rPr sz="1275" b="1" spc="-44" baseline="3267" dirty="0">
                <a:latin typeface="Segoe UI"/>
                <a:cs typeface="Segoe UI"/>
              </a:rPr>
              <a:t>4</a:t>
            </a:r>
            <a:r>
              <a:rPr sz="1275" b="1" spc="-157" baseline="3267" dirty="0">
                <a:latin typeface="Segoe UI"/>
                <a:cs typeface="Segoe UI"/>
              </a:rPr>
              <a:t> </a:t>
            </a:r>
            <a:r>
              <a:rPr sz="1275" b="1" baseline="3267" dirty="0">
                <a:latin typeface="Segoe UI"/>
                <a:cs typeface="Segoe UI"/>
              </a:rPr>
              <a:t>8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 rot="18960000">
            <a:off x="2355427" y="4767952"/>
            <a:ext cx="518563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1275" b="1" spc="-44" baseline="3267" dirty="0">
                <a:latin typeface="Segoe UI"/>
                <a:cs typeface="Segoe UI"/>
              </a:rPr>
              <a:t>1/20</a:t>
            </a:r>
            <a:r>
              <a:rPr sz="850" b="1" spc="-30" dirty="0">
                <a:latin typeface="Segoe UI"/>
                <a:cs typeface="Segoe UI"/>
              </a:rPr>
              <a:t>1</a:t>
            </a:r>
            <a:r>
              <a:rPr sz="1275" b="1" spc="-44" baseline="3267" dirty="0">
                <a:latin typeface="Segoe UI"/>
                <a:cs typeface="Segoe UI"/>
              </a:rPr>
              <a:t>4</a:t>
            </a:r>
            <a:r>
              <a:rPr sz="1275" b="1" spc="-150" baseline="3267" dirty="0">
                <a:latin typeface="Segoe UI"/>
                <a:cs typeface="Segoe UI"/>
              </a:rPr>
              <a:t> </a:t>
            </a:r>
            <a:r>
              <a:rPr sz="1275" b="1" baseline="6535" dirty="0">
                <a:latin typeface="Segoe UI"/>
                <a:cs typeface="Segoe UI"/>
              </a:rPr>
              <a:t>1</a:t>
            </a:r>
            <a:r>
              <a:rPr sz="1275" b="1" baseline="3267" dirty="0">
                <a:latin typeface="Segoe UI"/>
                <a:cs typeface="Segoe UI"/>
              </a:rPr>
              <a:t>6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 rot="18960000">
            <a:off x="2740830" y="4748542"/>
            <a:ext cx="45495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50" b="1" spc="-30" dirty="0">
                <a:latin typeface="Segoe UI"/>
                <a:cs typeface="Segoe UI"/>
              </a:rPr>
              <a:t>1/20</a:t>
            </a:r>
            <a:r>
              <a:rPr sz="1275" b="1" spc="-44" baseline="3267" dirty="0">
                <a:latin typeface="Segoe UI"/>
                <a:cs typeface="Segoe UI"/>
              </a:rPr>
              <a:t>14</a:t>
            </a:r>
            <a:r>
              <a:rPr sz="1275" b="1" spc="-157" baseline="3267" dirty="0">
                <a:latin typeface="Segoe UI"/>
                <a:cs typeface="Segoe UI"/>
              </a:rPr>
              <a:t> </a:t>
            </a:r>
            <a:r>
              <a:rPr sz="1275" b="1" baseline="3267" dirty="0">
                <a:latin typeface="Segoe UI"/>
                <a:cs typeface="Segoe UI"/>
              </a:rPr>
              <a:t>0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 rot="18960000">
            <a:off x="3069696" y="4748988"/>
            <a:ext cx="462339" cy="1117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80"/>
              </a:lnSpc>
              <a:spcBef>
                <a:spcPts val="5"/>
              </a:spcBef>
            </a:pPr>
            <a:r>
              <a:rPr sz="1275" b="1" spc="-44" baseline="3267" dirty="0">
                <a:latin typeface="Segoe UI"/>
                <a:cs typeface="Segoe UI"/>
              </a:rPr>
              <a:t>1</a:t>
            </a:r>
            <a:r>
              <a:rPr sz="850" b="1" spc="-30" dirty="0">
                <a:latin typeface="Segoe UI"/>
                <a:cs typeface="Segoe UI"/>
              </a:rPr>
              <a:t>/20</a:t>
            </a:r>
            <a:r>
              <a:rPr sz="1275" b="1" spc="-44" baseline="6535" dirty="0">
                <a:latin typeface="Segoe UI"/>
                <a:cs typeface="Segoe UI"/>
              </a:rPr>
              <a:t>14</a:t>
            </a:r>
            <a:r>
              <a:rPr sz="1275" b="1" spc="-75" baseline="6535" dirty="0">
                <a:latin typeface="Segoe UI"/>
                <a:cs typeface="Segoe UI"/>
              </a:rPr>
              <a:t> </a:t>
            </a:r>
            <a:r>
              <a:rPr sz="1275" b="1" baseline="3267" dirty="0">
                <a:latin typeface="Segoe UI"/>
                <a:cs typeface="Segoe UI"/>
              </a:rPr>
              <a:t>8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 rot="18960000">
            <a:off x="3356860" y="4768983"/>
            <a:ext cx="511129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50" b="1" spc="-30" dirty="0">
                <a:latin typeface="Segoe UI"/>
                <a:cs typeface="Segoe UI"/>
              </a:rPr>
              <a:t>1/20</a:t>
            </a:r>
            <a:r>
              <a:rPr sz="1275" b="1" spc="-44" baseline="3267" dirty="0">
                <a:latin typeface="Segoe UI"/>
                <a:cs typeface="Segoe UI"/>
              </a:rPr>
              <a:t>14</a:t>
            </a:r>
            <a:r>
              <a:rPr sz="1275" b="1" spc="-157" baseline="3267" dirty="0">
                <a:latin typeface="Segoe UI"/>
                <a:cs typeface="Segoe UI"/>
              </a:rPr>
              <a:t> </a:t>
            </a:r>
            <a:r>
              <a:rPr sz="1275" b="1" spc="-37" baseline="3267" dirty="0">
                <a:latin typeface="Segoe UI"/>
                <a:cs typeface="Segoe UI"/>
              </a:rPr>
              <a:t>16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 rot="18960000">
            <a:off x="3740849" y="4747149"/>
            <a:ext cx="454954" cy="1111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75"/>
              </a:lnSpc>
              <a:spcBef>
                <a:spcPts val="10"/>
              </a:spcBef>
            </a:pPr>
            <a:r>
              <a:rPr sz="850" b="1" spc="-35" dirty="0">
                <a:latin typeface="Segoe UI"/>
                <a:cs typeface="Segoe UI"/>
              </a:rPr>
              <a:t>1/20</a:t>
            </a:r>
            <a:r>
              <a:rPr sz="1275" b="1" spc="-52" baseline="6535" dirty="0">
                <a:latin typeface="Segoe UI"/>
                <a:cs typeface="Segoe UI"/>
              </a:rPr>
              <a:t>14</a:t>
            </a:r>
            <a:r>
              <a:rPr sz="1275" b="1" spc="-97" baseline="6535" dirty="0">
                <a:latin typeface="Segoe UI"/>
                <a:cs typeface="Segoe UI"/>
              </a:rPr>
              <a:t> </a:t>
            </a:r>
            <a:r>
              <a:rPr sz="1275" b="1" baseline="3267" dirty="0">
                <a:latin typeface="Segoe UI"/>
                <a:cs typeface="Segoe UI"/>
              </a:rPr>
              <a:t>0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 rot="18960000">
            <a:off x="4069985" y="4748542"/>
            <a:ext cx="45495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50" b="1" spc="-30" dirty="0">
                <a:latin typeface="Segoe UI"/>
                <a:cs typeface="Segoe UI"/>
              </a:rPr>
              <a:t>1/20</a:t>
            </a:r>
            <a:r>
              <a:rPr sz="1275" b="1" spc="-44" baseline="3267" dirty="0">
                <a:latin typeface="Segoe UI"/>
                <a:cs typeface="Segoe UI"/>
              </a:rPr>
              <a:t>14</a:t>
            </a:r>
            <a:r>
              <a:rPr sz="1275" b="1" spc="-157" baseline="3267" dirty="0">
                <a:latin typeface="Segoe UI"/>
                <a:cs typeface="Segoe UI"/>
              </a:rPr>
              <a:t> </a:t>
            </a:r>
            <a:r>
              <a:rPr sz="1275" b="1" baseline="3267" dirty="0">
                <a:latin typeface="Segoe UI"/>
                <a:cs typeface="Segoe UI"/>
              </a:rPr>
              <a:t>8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 rot="18960000">
            <a:off x="4350135" y="4769596"/>
            <a:ext cx="518563" cy="1111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75"/>
              </a:lnSpc>
              <a:spcBef>
                <a:spcPts val="10"/>
              </a:spcBef>
            </a:pPr>
            <a:r>
              <a:rPr sz="1275" b="1" spc="-44" baseline="3267" dirty="0">
                <a:latin typeface="Segoe UI"/>
                <a:cs typeface="Segoe UI"/>
              </a:rPr>
              <a:t>1</a:t>
            </a:r>
            <a:r>
              <a:rPr sz="850" b="1" spc="-30" dirty="0">
                <a:latin typeface="Segoe UI"/>
                <a:cs typeface="Segoe UI"/>
              </a:rPr>
              <a:t>/</a:t>
            </a:r>
            <a:r>
              <a:rPr sz="1275" b="1" spc="-44" baseline="3267" dirty="0">
                <a:latin typeface="Segoe UI"/>
                <a:cs typeface="Segoe UI"/>
              </a:rPr>
              <a:t>2</a:t>
            </a:r>
            <a:r>
              <a:rPr sz="850" b="1" spc="-30" dirty="0">
                <a:latin typeface="Segoe UI"/>
                <a:cs typeface="Segoe UI"/>
              </a:rPr>
              <a:t>01</a:t>
            </a:r>
            <a:r>
              <a:rPr sz="1275" b="1" spc="-44" baseline="6535" dirty="0">
                <a:latin typeface="Segoe UI"/>
                <a:cs typeface="Segoe UI"/>
              </a:rPr>
              <a:t>4</a:t>
            </a:r>
            <a:r>
              <a:rPr sz="1275" b="1" spc="-157" baseline="6535" dirty="0">
                <a:latin typeface="Segoe UI"/>
                <a:cs typeface="Segoe UI"/>
              </a:rPr>
              <a:t> </a:t>
            </a:r>
            <a:r>
              <a:rPr sz="1275" b="1" baseline="6535" dirty="0">
                <a:latin typeface="Segoe UI"/>
                <a:cs typeface="Segoe UI"/>
              </a:rPr>
              <a:t>1</a:t>
            </a:r>
            <a:r>
              <a:rPr sz="1275" b="1" baseline="3267" dirty="0">
                <a:latin typeface="Segoe UI"/>
                <a:cs typeface="Segoe UI"/>
              </a:rPr>
              <a:t>6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 rot="18960000">
            <a:off x="4734562" y="4748542"/>
            <a:ext cx="45495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50" b="1" spc="-30" dirty="0">
                <a:latin typeface="Segoe UI"/>
                <a:cs typeface="Segoe UI"/>
              </a:rPr>
              <a:t>1/20</a:t>
            </a:r>
            <a:r>
              <a:rPr sz="1275" b="1" spc="-44" baseline="3267" dirty="0">
                <a:latin typeface="Segoe UI"/>
                <a:cs typeface="Segoe UI"/>
              </a:rPr>
              <a:t>14</a:t>
            </a:r>
            <a:r>
              <a:rPr sz="1275" b="1" spc="-157" baseline="3267" dirty="0">
                <a:latin typeface="Segoe UI"/>
                <a:cs typeface="Segoe UI"/>
              </a:rPr>
              <a:t> </a:t>
            </a:r>
            <a:r>
              <a:rPr sz="1275" b="1" baseline="3267" dirty="0">
                <a:latin typeface="Segoe UI"/>
                <a:cs typeface="Segoe UI"/>
              </a:rPr>
              <a:t>0</a:t>
            </a:r>
            <a:endParaRPr sz="1275" baseline="3267">
              <a:latin typeface="Segoe UI"/>
              <a:cs typeface="Segoe U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96617" y="217360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672" y="0"/>
                </a:moveTo>
                <a:lnTo>
                  <a:pt x="0" y="0"/>
                </a:lnTo>
              </a:path>
            </a:pathLst>
          </a:custGeom>
          <a:ln w="1021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6617" y="2520984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672" y="0"/>
                </a:moveTo>
                <a:lnTo>
                  <a:pt x="0" y="0"/>
                </a:lnTo>
              </a:path>
            </a:pathLst>
          </a:custGeom>
          <a:ln w="1021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6617" y="2868366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672" y="0"/>
                </a:moveTo>
                <a:lnTo>
                  <a:pt x="0" y="0"/>
                </a:lnTo>
              </a:path>
            </a:pathLst>
          </a:custGeom>
          <a:ln w="1021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6617" y="3215748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672" y="0"/>
                </a:moveTo>
                <a:lnTo>
                  <a:pt x="0" y="0"/>
                </a:lnTo>
              </a:path>
            </a:pathLst>
          </a:custGeom>
          <a:ln w="1021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6617" y="3573347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672" y="0"/>
                </a:moveTo>
                <a:lnTo>
                  <a:pt x="0" y="0"/>
                </a:lnTo>
              </a:path>
            </a:pathLst>
          </a:custGeom>
          <a:ln w="1021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6617" y="392072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672" y="0"/>
                </a:moveTo>
                <a:lnTo>
                  <a:pt x="0" y="0"/>
                </a:lnTo>
              </a:path>
            </a:pathLst>
          </a:custGeom>
          <a:ln w="1021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96617" y="4268111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672" y="0"/>
                </a:moveTo>
                <a:lnTo>
                  <a:pt x="0" y="0"/>
                </a:lnTo>
              </a:path>
            </a:pathLst>
          </a:custGeom>
          <a:ln w="1021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93053" y="2030563"/>
            <a:ext cx="0" cy="2524125"/>
          </a:xfrm>
          <a:custGeom>
            <a:avLst/>
            <a:gdLst/>
            <a:ahLst/>
            <a:cxnLst/>
            <a:rect l="l" t="t" r="r" b="b"/>
            <a:pathLst>
              <a:path h="2524125">
                <a:moveTo>
                  <a:pt x="0" y="2523627"/>
                </a:moveTo>
                <a:lnTo>
                  <a:pt x="0" y="0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7290" y="2030563"/>
            <a:ext cx="0" cy="2524125"/>
          </a:xfrm>
          <a:custGeom>
            <a:avLst/>
            <a:gdLst/>
            <a:ahLst/>
            <a:cxnLst/>
            <a:rect l="l" t="t" r="r" b="b"/>
            <a:pathLst>
              <a:path h="2524125">
                <a:moveTo>
                  <a:pt x="0" y="2523627"/>
                </a:moveTo>
                <a:lnTo>
                  <a:pt x="0" y="0"/>
                </a:lnTo>
              </a:path>
            </a:pathLst>
          </a:custGeom>
          <a:ln w="1022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682" y="2089382"/>
            <a:ext cx="21844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-10" dirty="0">
                <a:latin typeface="Segoe UI"/>
                <a:cs typeface="Segoe UI"/>
              </a:rPr>
              <a:t>3</a:t>
            </a:r>
            <a:r>
              <a:rPr sz="850" b="1" spc="-75" dirty="0">
                <a:latin typeface="Segoe UI"/>
                <a:cs typeface="Segoe UI"/>
              </a:rPr>
              <a:t>.</a:t>
            </a:r>
            <a:r>
              <a:rPr sz="850" b="1" spc="-10" dirty="0">
                <a:latin typeface="Segoe UI"/>
                <a:cs typeface="Segoe UI"/>
              </a:rPr>
              <a:t>5</a:t>
            </a:r>
            <a:r>
              <a:rPr sz="850" b="1" dirty="0">
                <a:latin typeface="Segoe UI"/>
                <a:cs typeface="Segoe UI"/>
              </a:rPr>
              <a:t>0</a:t>
            </a:r>
            <a:endParaRPr sz="850"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1682" y="2446981"/>
            <a:ext cx="218440" cy="8553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-10" dirty="0">
                <a:latin typeface="Segoe UI"/>
                <a:cs typeface="Segoe UI"/>
              </a:rPr>
              <a:t>3</a:t>
            </a:r>
            <a:r>
              <a:rPr sz="850" b="1" spc="-75" dirty="0">
                <a:latin typeface="Segoe UI"/>
                <a:cs typeface="Segoe UI"/>
              </a:rPr>
              <a:t>.</a:t>
            </a:r>
            <a:r>
              <a:rPr sz="850" b="1" spc="-10" dirty="0">
                <a:latin typeface="Segoe UI"/>
                <a:cs typeface="Segoe UI"/>
              </a:rPr>
              <a:t>2</a:t>
            </a:r>
            <a:r>
              <a:rPr sz="850" b="1" dirty="0">
                <a:latin typeface="Segoe UI"/>
                <a:cs typeface="Segoe UI"/>
              </a:rPr>
              <a:t>5</a:t>
            </a:r>
            <a:endParaRPr sz="8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50" b="1" spc="-10" dirty="0">
                <a:latin typeface="Segoe UI"/>
                <a:cs typeface="Segoe UI"/>
              </a:rPr>
              <a:t>3</a:t>
            </a:r>
            <a:r>
              <a:rPr sz="850" b="1" spc="-75" dirty="0">
                <a:latin typeface="Segoe UI"/>
                <a:cs typeface="Segoe UI"/>
              </a:rPr>
              <a:t>.</a:t>
            </a:r>
            <a:r>
              <a:rPr sz="850" b="1" spc="-10" dirty="0">
                <a:latin typeface="Segoe UI"/>
                <a:cs typeface="Segoe UI"/>
              </a:rPr>
              <a:t>0</a:t>
            </a:r>
            <a:r>
              <a:rPr sz="850" b="1" dirty="0">
                <a:latin typeface="Segoe UI"/>
                <a:cs typeface="Segoe UI"/>
              </a:rPr>
              <a:t>0</a:t>
            </a:r>
            <a:endParaRPr sz="8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50" b="1" spc="-10" dirty="0">
                <a:latin typeface="Segoe UI"/>
                <a:cs typeface="Segoe UI"/>
              </a:rPr>
              <a:t>2</a:t>
            </a:r>
            <a:r>
              <a:rPr sz="850" b="1" spc="-75" dirty="0">
                <a:latin typeface="Segoe UI"/>
                <a:cs typeface="Segoe UI"/>
              </a:rPr>
              <a:t>.</a:t>
            </a:r>
            <a:r>
              <a:rPr sz="850" b="1" spc="-10" dirty="0">
                <a:latin typeface="Segoe UI"/>
                <a:cs typeface="Segoe UI"/>
              </a:rPr>
              <a:t>7</a:t>
            </a:r>
            <a:r>
              <a:rPr sz="850" b="1" dirty="0">
                <a:latin typeface="Segoe UI"/>
                <a:cs typeface="Segoe UI"/>
              </a:rPr>
              <a:t>5</a:t>
            </a:r>
            <a:endParaRPr sz="850"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1682" y="3489128"/>
            <a:ext cx="218440" cy="8655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-10" dirty="0">
                <a:latin typeface="Segoe UI"/>
                <a:cs typeface="Segoe UI"/>
              </a:rPr>
              <a:t>2</a:t>
            </a:r>
            <a:r>
              <a:rPr sz="850" b="1" spc="-75" dirty="0">
                <a:latin typeface="Segoe UI"/>
                <a:cs typeface="Segoe UI"/>
              </a:rPr>
              <a:t>.</a:t>
            </a:r>
            <a:r>
              <a:rPr sz="850" b="1" spc="-10" dirty="0">
                <a:latin typeface="Segoe UI"/>
                <a:cs typeface="Segoe UI"/>
              </a:rPr>
              <a:t>5</a:t>
            </a:r>
            <a:r>
              <a:rPr sz="850" b="1" dirty="0">
                <a:latin typeface="Segoe UI"/>
                <a:cs typeface="Segoe UI"/>
              </a:rPr>
              <a:t>0</a:t>
            </a:r>
            <a:endParaRPr sz="8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50" b="1" spc="-10" dirty="0">
                <a:latin typeface="Segoe UI"/>
                <a:cs typeface="Segoe UI"/>
              </a:rPr>
              <a:t>2</a:t>
            </a:r>
            <a:r>
              <a:rPr sz="850" b="1" spc="-75" dirty="0">
                <a:latin typeface="Segoe UI"/>
                <a:cs typeface="Segoe UI"/>
              </a:rPr>
              <a:t>.</a:t>
            </a:r>
            <a:r>
              <a:rPr sz="850" b="1" spc="-10" dirty="0">
                <a:latin typeface="Segoe UI"/>
                <a:cs typeface="Segoe UI"/>
              </a:rPr>
              <a:t>2</a:t>
            </a:r>
            <a:r>
              <a:rPr sz="850" b="1" dirty="0">
                <a:latin typeface="Segoe UI"/>
                <a:cs typeface="Segoe UI"/>
              </a:rPr>
              <a:t>5</a:t>
            </a:r>
            <a:endParaRPr sz="8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50" b="1" spc="-10" dirty="0">
                <a:latin typeface="Segoe UI"/>
                <a:cs typeface="Segoe UI"/>
              </a:rPr>
              <a:t>2</a:t>
            </a:r>
            <a:r>
              <a:rPr sz="850" b="1" spc="-75" dirty="0">
                <a:latin typeface="Segoe UI"/>
                <a:cs typeface="Segoe UI"/>
              </a:rPr>
              <a:t>.</a:t>
            </a:r>
            <a:r>
              <a:rPr sz="850" b="1" spc="-10" dirty="0">
                <a:latin typeface="Segoe UI"/>
                <a:cs typeface="Segoe UI"/>
              </a:rPr>
              <a:t>0</a:t>
            </a:r>
            <a:r>
              <a:rPr sz="850" b="1" dirty="0">
                <a:latin typeface="Segoe UI"/>
                <a:cs typeface="Segoe UI"/>
              </a:rPr>
              <a:t>0</a:t>
            </a:r>
            <a:endParaRPr sz="850">
              <a:latin typeface="Segoe UI"/>
              <a:cs typeface="Segoe U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27290" y="3287267"/>
            <a:ext cx="4366260" cy="0"/>
          </a:xfrm>
          <a:custGeom>
            <a:avLst/>
            <a:gdLst/>
            <a:ahLst/>
            <a:cxnLst/>
            <a:rect l="l" t="t" r="r" b="b"/>
            <a:pathLst>
              <a:path w="4366260">
                <a:moveTo>
                  <a:pt x="0" y="0"/>
                </a:moveTo>
                <a:lnTo>
                  <a:pt x="4365763" y="0"/>
                </a:lnTo>
              </a:path>
            </a:pathLst>
          </a:custGeom>
          <a:ln w="10217">
            <a:solidFill>
              <a:srgbClr val="37F13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7290" y="2301315"/>
            <a:ext cx="4366260" cy="31115"/>
          </a:xfrm>
          <a:custGeom>
            <a:avLst/>
            <a:gdLst/>
            <a:ahLst/>
            <a:cxnLst/>
            <a:rect l="l" t="t" r="r" b="b"/>
            <a:pathLst>
              <a:path w="4366260" h="31114">
                <a:moveTo>
                  <a:pt x="0" y="0"/>
                </a:moveTo>
                <a:lnTo>
                  <a:pt x="4365763" y="0"/>
                </a:lnTo>
                <a:lnTo>
                  <a:pt x="4365763" y="30651"/>
                </a:lnTo>
                <a:lnTo>
                  <a:pt x="0" y="30651"/>
                </a:lnTo>
                <a:lnTo>
                  <a:pt x="0" y="0"/>
                </a:lnTo>
                <a:close/>
              </a:path>
            </a:pathLst>
          </a:custGeom>
          <a:solidFill>
            <a:srgbClr val="C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7290" y="4252784"/>
            <a:ext cx="4366260" cy="31115"/>
          </a:xfrm>
          <a:custGeom>
            <a:avLst/>
            <a:gdLst/>
            <a:ahLst/>
            <a:cxnLst/>
            <a:rect l="l" t="t" r="r" b="b"/>
            <a:pathLst>
              <a:path w="4366260" h="31114">
                <a:moveTo>
                  <a:pt x="0" y="0"/>
                </a:moveTo>
                <a:lnTo>
                  <a:pt x="4365763" y="0"/>
                </a:lnTo>
                <a:lnTo>
                  <a:pt x="4365763" y="30651"/>
                </a:lnTo>
                <a:lnTo>
                  <a:pt x="0" y="30651"/>
                </a:lnTo>
                <a:lnTo>
                  <a:pt x="0" y="0"/>
                </a:lnTo>
                <a:close/>
              </a:path>
            </a:pathLst>
          </a:custGeom>
          <a:solidFill>
            <a:srgbClr val="C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03974" y="2904124"/>
            <a:ext cx="3874993" cy="1164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061919" y="5123865"/>
            <a:ext cx="31369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Segoe UI"/>
                <a:cs typeface="Segoe UI"/>
              </a:rPr>
              <a:t>D</a:t>
            </a:r>
            <a:r>
              <a:rPr sz="1100" b="1" spc="-30" dirty="0">
                <a:latin typeface="Segoe UI"/>
                <a:cs typeface="Segoe UI"/>
              </a:rPr>
              <a:t>at</a:t>
            </a:r>
            <a:r>
              <a:rPr sz="1100" b="1" dirty="0">
                <a:latin typeface="Segoe UI"/>
                <a:cs typeface="Segoe UI"/>
              </a:rPr>
              <a:t>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42252" y="6457043"/>
            <a:ext cx="15481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SnapDatInc copyright</a:t>
            </a:r>
            <a:r>
              <a:rPr sz="1000" spc="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2054" y="3088912"/>
            <a:ext cx="215900" cy="405765"/>
          </a:xfrm>
          <a:prstGeom prst="rect">
            <a:avLst/>
          </a:prstGeom>
        </p:spPr>
        <p:txBody>
          <a:bodyPr vert="vert270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b="1" spc="25" dirty="0">
                <a:latin typeface="Segoe UI"/>
                <a:cs typeface="Segoe UI"/>
              </a:rPr>
              <a:t>S</a:t>
            </a:r>
            <a:r>
              <a:rPr sz="1100" b="1" spc="-5" dirty="0">
                <a:latin typeface="Segoe UI"/>
                <a:cs typeface="Segoe UI"/>
              </a:rPr>
              <a:t>t</a:t>
            </a:r>
            <a:r>
              <a:rPr sz="1100" b="1" spc="-15" dirty="0">
                <a:latin typeface="Segoe UI"/>
                <a:cs typeface="Segoe UI"/>
              </a:rPr>
              <a:t>r</a:t>
            </a:r>
            <a:r>
              <a:rPr sz="1100" b="1" spc="-25" dirty="0">
                <a:latin typeface="Segoe UI"/>
                <a:cs typeface="Segoe UI"/>
              </a:rPr>
              <a:t>a</a:t>
            </a:r>
            <a:r>
              <a:rPr sz="1100" b="1" spc="25" dirty="0">
                <a:latin typeface="Segoe UI"/>
                <a:cs typeface="Segoe UI"/>
              </a:rPr>
              <a:t>i</a:t>
            </a:r>
            <a:r>
              <a:rPr sz="1100" b="1" dirty="0">
                <a:latin typeface="Segoe UI"/>
                <a:cs typeface="Segoe UI"/>
              </a:rPr>
              <a:t>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65876" y="3100876"/>
            <a:ext cx="34988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dirty="0">
                <a:solidFill>
                  <a:srgbClr val="37F137"/>
                </a:solidFill>
                <a:latin typeface="Segoe UI"/>
                <a:cs typeface="Segoe UI"/>
              </a:rPr>
              <a:t>Target</a:t>
            </a:r>
            <a:endParaRPr sz="850">
              <a:latin typeface="Segoe UI"/>
              <a:cs typeface="Segoe U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69372" y="2099599"/>
            <a:ext cx="61785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10" dirty="0">
                <a:solidFill>
                  <a:srgbClr val="931313"/>
                </a:solidFill>
                <a:latin typeface="Segoe UI"/>
                <a:cs typeface="Segoe UI"/>
              </a:rPr>
              <a:t>Upper</a:t>
            </a:r>
            <a:r>
              <a:rPr sz="850" b="1" spc="-45" dirty="0">
                <a:solidFill>
                  <a:srgbClr val="931313"/>
                </a:solidFill>
                <a:latin typeface="Segoe UI"/>
                <a:cs typeface="Segoe UI"/>
              </a:rPr>
              <a:t> </a:t>
            </a:r>
            <a:r>
              <a:rPr sz="850" b="1" spc="10" dirty="0">
                <a:solidFill>
                  <a:srgbClr val="931313"/>
                </a:solidFill>
                <a:latin typeface="Segoe UI"/>
                <a:cs typeface="Segoe UI"/>
              </a:rPr>
              <a:t>Spec</a:t>
            </a:r>
            <a:endParaRPr sz="850"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20494" y="4091936"/>
            <a:ext cx="59753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b="1" spc="-10" dirty="0">
                <a:solidFill>
                  <a:srgbClr val="931313"/>
                </a:solidFill>
                <a:latin typeface="Segoe UI"/>
                <a:cs typeface="Segoe UI"/>
              </a:rPr>
              <a:t>Lower</a:t>
            </a:r>
            <a:r>
              <a:rPr sz="850" b="1" spc="-45" dirty="0">
                <a:solidFill>
                  <a:srgbClr val="931313"/>
                </a:solidFill>
                <a:latin typeface="Segoe UI"/>
                <a:cs typeface="Segoe UI"/>
              </a:rPr>
              <a:t> </a:t>
            </a:r>
            <a:r>
              <a:rPr sz="850" b="1" spc="10" dirty="0">
                <a:solidFill>
                  <a:srgbClr val="931313"/>
                </a:solidFill>
                <a:latin typeface="Segoe UI"/>
                <a:cs typeface="Segoe UI"/>
              </a:rPr>
              <a:t>Spec</a:t>
            </a:r>
            <a:endParaRPr sz="850">
              <a:latin typeface="Segoe UI"/>
              <a:cs typeface="Segoe U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29268" y="1690914"/>
            <a:ext cx="2558415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b="1" spc="-25" dirty="0">
                <a:latin typeface="Segoe UI"/>
                <a:cs typeface="Segoe UI"/>
              </a:rPr>
              <a:t>Glass </a:t>
            </a:r>
            <a:r>
              <a:rPr sz="1350" b="1" spc="-40" dirty="0">
                <a:latin typeface="Segoe UI"/>
                <a:cs typeface="Segoe UI"/>
              </a:rPr>
              <a:t>Strain </a:t>
            </a:r>
            <a:r>
              <a:rPr sz="1350" b="1" spc="-30" dirty="0">
                <a:latin typeface="Segoe UI"/>
                <a:cs typeface="Segoe UI"/>
              </a:rPr>
              <a:t>(MPascal) </a:t>
            </a:r>
            <a:r>
              <a:rPr sz="1350" b="1" spc="-20" dirty="0">
                <a:latin typeface="Segoe UI"/>
                <a:cs typeface="Segoe UI"/>
              </a:rPr>
              <a:t>over</a:t>
            </a:r>
            <a:r>
              <a:rPr sz="1350" b="1" spc="175" dirty="0">
                <a:latin typeface="Segoe UI"/>
                <a:cs typeface="Segoe UI"/>
              </a:rPr>
              <a:t> </a:t>
            </a:r>
            <a:r>
              <a:rPr sz="1350" b="1" spc="-45" dirty="0">
                <a:latin typeface="Segoe UI"/>
                <a:cs typeface="Segoe UI"/>
              </a:rPr>
              <a:t>Time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79107" y="2593848"/>
            <a:ext cx="2356485" cy="80327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09575" marR="111760" indent="-294640">
              <a:lnSpc>
                <a:spcPct val="100400"/>
              </a:lnSpc>
              <a:spcBef>
                <a:spcPts val="290"/>
              </a:spcBef>
            </a:pPr>
            <a:r>
              <a:rPr sz="2300" spc="-20" dirty="0">
                <a:latin typeface="Arial"/>
                <a:cs typeface="Arial"/>
              </a:rPr>
              <a:t>Wait </a:t>
            </a:r>
            <a:r>
              <a:rPr sz="2300" dirty="0">
                <a:latin typeface="Arial"/>
                <a:cs typeface="Arial"/>
              </a:rPr>
              <a:t>for </a:t>
            </a:r>
            <a:r>
              <a:rPr sz="2300" spc="0" dirty="0">
                <a:latin typeface="Arial"/>
                <a:cs typeface="Arial"/>
              </a:rPr>
              <a:t>the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next  </a:t>
            </a:r>
            <a:r>
              <a:rPr sz="2300" spc="0" dirty="0">
                <a:latin typeface="Arial"/>
                <a:cs typeface="Arial"/>
              </a:rPr>
              <a:t>4 </a:t>
            </a:r>
            <a:r>
              <a:rPr sz="2300" dirty="0">
                <a:latin typeface="Arial"/>
                <a:cs typeface="Arial"/>
              </a:rPr>
              <a:t>hr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0" dirty="0">
                <a:latin typeface="Arial"/>
                <a:cs typeface="Arial"/>
              </a:rPr>
              <a:t>sample</a:t>
            </a:r>
            <a:endParaRPr sz="23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79107" y="1502663"/>
            <a:ext cx="2356485" cy="8305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45110" marR="239395" indent="50165">
              <a:lnSpc>
                <a:spcPct val="100000"/>
              </a:lnSpc>
              <a:spcBef>
                <a:spcPts val="305"/>
              </a:spcBef>
            </a:pPr>
            <a:r>
              <a:rPr sz="2400" spc="-70" dirty="0">
                <a:latin typeface="Arial"/>
                <a:cs typeface="Arial"/>
              </a:rPr>
              <a:t>Take </a:t>
            </a:r>
            <a:r>
              <a:rPr sz="2400" spc="-5" dirty="0">
                <a:latin typeface="Arial"/>
                <a:cs typeface="Arial"/>
              </a:rPr>
              <a:t>another  m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79107" y="3753611"/>
            <a:ext cx="2356485" cy="8305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3675" marR="188595" indent="118745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Shut down </a:t>
            </a:r>
            <a:r>
              <a:rPr sz="2400" dirty="0">
                <a:latin typeface="Arial"/>
                <a:cs typeface="Arial"/>
              </a:rPr>
              <a:t>&amp;  </a:t>
            </a:r>
            <a:r>
              <a:rPr sz="2400" spc="-5" dirty="0">
                <a:latin typeface="Arial"/>
                <a:cs typeface="Arial"/>
              </a:rPr>
              <a:t>adjust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79107" y="4888991"/>
            <a:ext cx="2356485" cy="83248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47090" marR="325120" indent="-51689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Arial"/>
                <a:cs typeface="Arial"/>
              </a:rPr>
              <a:t>Adjust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minor  </a:t>
            </a:r>
            <a:r>
              <a:rPr sz="2400" spc="-10" dirty="0">
                <a:latin typeface="Arial"/>
                <a:cs typeface="Arial"/>
              </a:rPr>
              <a:t>input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179577"/>
            <a:ext cx="7897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Limits to the Process </a:t>
            </a:r>
            <a:r>
              <a:rPr sz="3200" dirty="0"/>
              <a:t>vs </a:t>
            </a:r>
            <a:r>
              <a:rPr sz="3200" spc="-5" dirty="0"/>
              <a:t>Specification</a:t>
            </a:r>
            <a:r>
              <a:rPr sz="3200" spc="-70" dirty="0"/>
              <a:t> </a:t>
            </a:r>
            <a:r>
              <a:rPr sz="3200" spc="-5" dirty="0"/>
              <a:t>Limits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79107" y="2593848"/>
            <a:ext cx="2356485" cy="80327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09575" marR="111760" indent="-294640">
              <a:lnSpc>
                <a:spcPct val="100400"/>
              </a:lnSpc>
              <a:spcBef>
                <a:spcPts val="290"/>
              </a:spcBef>
            </a:pPr>
            <a:r>
              <a:rPr sz="2300" spc="-20" dirty="0">
                <a:latin typeface="Arial"/>
                <a:cs typeface="Arial"/>
              </a:rPr>
              <a:t>Wait </a:t>
            </a:r>
            <a:r>
              <a:rPr sz="2300" dirty="0">
                <a:latin typeface="Arial"/>
                <a:cs typeface="Arial"/>
              </a:rPr>
              <a:t>for </a:t>
            </a:r>
            <a:r>
              <a:rPr sz="2300" spc="0" dirty="0">
                <a:latin typeface="Arial"/>
                <a:cs typeface="Arial"/>
              </a:rPr>
              <a:t>the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next  </a:t>
            </a:r>
            <a:r>
              <a:rPr sz="2300" spc="0" dirty="0">
                <a:latin typeface="Arial"/>
                <a:cs typeface="Arial"/>
              </a:rPr>
              <a:t>4 </a:t>
            </a:r>
            <a:r>
              <a:rPr sz="2300" dirty="0">
                <a:latin typeface="Arial"/>
                <a:cs typeface="Arial"/>
              </a:rPr>
              <a:t>hr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0" dirty="0">
                <a:latin typeface="Arial"/>
                <a:cs typeface="Arial"/>
              </a:rPr>
              <a:t>sample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9107" y="1502663"/>
            <a:ext cx="2356485" cy="8305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45110" marR="239395" indent="50165">
              <a:lnSpc>
                <a:spcPct val="100000"/>
              </a:lnSpc>
              <a:spcBef>
                <a:spcPts val="305"/>
              </a:spcBef>
            </a:pPr>
            <a:r>
              <a:rPr sz="2400" spc="-70" dirty="0">
                <a:latin typeface="Arial"/>
                <a:cs typeface="Arial"/>
              </a:rPr>
              <a:t>Take </a:t>
            </a:r>
            <a:r>
              <a:rPr sz="2400" spc="-5" dirty="0">
                <a:latin typeface="Arial"/>
                <a:cs typeface="Arial"/>
              </a:rPr>
              <a:t>another  m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9107" y="3753611"/>
            <a:ext cx="2356485" cy="8305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3675" marR="188595" indent="118745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Shut down </a:t>
            </a:r>
            <a:r>
              <a:rPr sz="2400" dirty="0">
                <a:latin typeface="Arial"/>
                <a:cs typeface="Arial"/>
              </a:rPr>
              <a:t>&amp;  </a:t>
            </a:r>
            <a:r>
              <a:rPr sz="2400" spc="-5" dirty="0">
                <a:latin typeface="Arial"/>
                <a:cs typeface="Arial"/>
              </a:rPr>
              <a:t>adjust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9107" y="4888991"/>
            <a:ext cx="2356485" cy="83248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47090" marR="325120" indent="-51689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Arial"/>
                <a:cs typeface="Arial"/>
              </a:rPr>
              <a:t>Adjust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minor  </a:t>
            </a:r>
            <a:r>
              <a:rPr sz="2400" spc="-10" dirty="0">
                <a:latin typeface="Arial"/>
                <a:cs typeface="Arial"/>
              </a:rPr>
              <a:t>input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1274" y="1624580"/>
            <a:ext cx="5981065" cy="3980179"/>
          </a:xfrm>
          <a:custGeom>
            <a:avLst/>
            <a:gdLst/>
            <a:ahLst/>
            <a:cxnLst/>
            <a:rect l="l" t="t" r="r" b="b"/>
            <a:pathLst>
              <a:path w="5981065" h="3980179">
                <a:moveTo>
                  <a:pt x="0" y="0"/>
                </a:moveTo>
                <a:lnTo>
                  <a:pt x="5980699" y="0"/>
                </a:lnTo>
                <a:lnTo>
                  <a:pt x="5980699" y="3979865"/>
                </a:lnTo>
                <a:lnTo>
                  <a:pt x="0" y="3979865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1274" y="1624580"/>
            <a:ext cx="5981065" cy="3980179"/>
          </a:xfrm>
          <a:custGeom>
            <a:avLst/>
            <a:gdLst/>
            <a:ahLst/>
            <a:cxnLst/>
            <a:rect l="l" t="t" r="r" b="b"/>
            <a:pathLst>
              <a:path w="5981065" h="3980179">
                <a:moveTo>
                  <a:pt x="0" y="0"/>
                </a:moveTo>
                <a:lnTo>
                  <a:pt x="5980710" y="0"/>
                </a:lnTo>
                <a:lnTo>
                  <a:pt x="5980710" y="3979866"/>
                </a:lnTo>
                <a:lnTo>
                  <a:pt x="0" y="3979866"/>
                </a:lnTo>
                <a:lnTo>
                  <a:pt x="0" y="0"/>
                </a:lnTo>
                <a:close/>
              </a:path>
            </a:pathLst>
          </a:custGeom>
          <a:ln w="10394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8157" y="2102579"/>
            <a:ext cx="4327525" cy="2525395"/>
          </a:xfrm>
          <a:custGeom>
            <a:avLst/>
            <a:gdLst/>
            <a:ahLst/>
            <a:cxnLst/>
            <a:rect l="l" t="t" r="r" b="b"/>
            <a:pathLst>
              <a:path w="4327525" h="2525395">
                <a:moveTo>
                  <a:pt x="0" y="0"/>
                </a:moveTo>
                <a:lnTo>
                  <a:pt x="4326913" y="0"/>
                </a:lnTo>
                <a:lnTo>
                  <a:pt x="4326913" y="2525084"/>
                </a:lnTo>
                <a:lnTo>
                  <a:pt x="0" y="25250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7845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20623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401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6580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9358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2537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05315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8092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1271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54049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66827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006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02784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25963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38741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51519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74698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7475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0654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23432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6210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9389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2167" y="462766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173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8154" y="2102582"/>
            <a:ext cx="4327525" cy="0"/>
          </a:xfrm>
          <a:custGeom>
            <a:avLst/>
            <a:gdLst/>
            <a:ahLst/>
            <a:cxnLst/>
            <a:rect l="l" t="t" r="r" b="b"/>
            <a:pathLst>
              <a:path w="4327525">
                <a:moveTo>
                  <a:pt x="0" y="0"/>
                </a:moveTo>
                <a:lnTo>
                  <a:pt x="4326913" y="0"/>
                </a:lnTo>
              </a:path>
            </a:pathLst>
          </a:custGeom>
          <a:ln w="1039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8154" y="4627667"/>
            <a:ext cx="4327525" cy="0"/>
          </a:xfrm>
          <a:custGeom>
            <a:avLst/>
            <a:gdLst/>
            <a:ahLst/>
            <a:cxnLst/>
            <a:rect l="l" t="t" r="r" b="b"/>
            <a:pathLst>
              <a:path w="4327525">
                <a:moveTo>
                  <a:pt x="0" y="0"/>
                </a:moveTo>
                <a:lnTo>
                  <a:pt x="4326913" y="0"/>
                </a:lnTo>
              </a:path>
            </a:pathLst>
          </a:custGeom>
          <a:ln w="1039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 rot="18960000">
            <a:off x="537945" y="4888491"/>
            <a:ext cx="620309" cy="1016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800"/>
              </a:lnSpc>
              <a:spcBef>
                <a:spcPts val="15"/>
              </a:spcBef>
            </a:pPr>
            <a:r>
              <a:rPr sz="800" b="1" spc="-5" dirty="0">
                <a:latin typeface="Segoe UI"/>
                <a:cs typeface="Segoe UI"/>
              </a:rPr>
              <a:t>1</a:t>
            </a:r>
            <a:r>
              <a:rPr sz="1200" b="1" spc="-7" baseline="3472" dirty="0">
                <a:latin typeface="Segoe UI"/>
                <a:cs typeface="Segoe UI"/>
              </a:rPr>
              <a:t>2/</a:t>
            </a:r>
            <a:r>
              <a:rPr sz="1200" b="1" spc="-7" baseline="6944" dirty="0">
                <a:latin typeface="Segoe UI"/>
                <a:cs typeface="Segoe UI"/>
              </a:rPr>
              <a:t>29</a:t>
            </a:r>
            <a:r>
              <a:rPr sz="1200" b="1" spc="-7" baseline="3472" dirty="0">
                <a:latin typeface="Segoe UI"/>
                <a:cs typeface="Segoe UI"/>
              </a:rPr>
              <a:t>/</a:t>
            </a:r>
            <a:r>
              <a:rPr sz="1200" b="1" spc="-7" baseline="6944" dirty="0">
                <a:latin typeface="Segoe UI"/>
                <a:cs typeface="Segoe UI"/>
              </a:rPr>
              <a:t>1</a:t>
            </a:r>
            <a:r>
              <a:rPr sz="1200" b="1" spc="-7" baseline="3472" dirty="0">
                <a:latin typeface="Segoe UI"/>
                <a:cs typeface="Segoe UI"/>
              </a:rPr>
              <a:t>3</a:t>
            </a:r>
            <a:r>
              <a:rPr sz="1200" b="1" spc="7" baseline="3472" dirty="0">
                <a:latin typeface="Segoe UI"/>
                <a:cs typeface="Segoe UI"/>
              </a:rPr>
              <a:t> </a:t>
            </a:r>
            <a:r>
              <a:rPr sz="1200" b="1" spc="-22" baseline="6944" dirty="0">
                <a:latin typeface="Segoe UI"/>
                <a:cs typeface="Segoe UI"/>
              </a:rPr>
              <a:t>1</a:t>
            </a:r>
            <a:r>
              <a:rPr sz="1200" b="1" spc="-22" baseline="10416" dirty="0">
                <a:latin typeface="Segoe UI"/>
                <a:cs typeface="Segoe UI"/>
              </a:rPr>
              <a:t>6</a:t>
            </a:r>
            <a:endParaRPr sz="1200" baseline="10416"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 rot="18960000">
            <a:off x="778422" y="4861202"/>
            <a:ext cx="555317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b="1" spc="-20" dirty="0">
                <a:latin typeface="Segoe UI"/>
                <a:cs typeface="Segoe UI"/>
              </a:rPr>
              <a:t>12/3</a:t>
            </a:r>
            <a:r>
              <a:rPr sz="1200" b="1" spc="-30" baseline="3472" dirty="0">
                <a:latin typeface="Segoe UI"/>
                <a:cs typeface="Segoe UI"/>
              </a:rPr>
              <a:t>0/1 </a:t>
            </a:r>
            <a:r>
              <a:rPr sz="1200" b="1" spc="-15" baseline="3472" dirty="0">
                <a:latin typeface="Segoe UI"/>
                <a:cs typeface="Segoe UI"/>
              </a:rPr>
              <a:t>3</a:t>
            </a:r>
            <a:r>
              <a:rPr sz="1200" b="1" spc="-217" baseline="3472" dirty="0">
                <a:latin typeface="Segoe UI"/>
                <a:cs typeface="Segoe UI"/>
              </a:rPr>
              <a:t> </a:t>
            </a:r>
            <a:r>
              <a:rPr sz="1200" b="1" spc="-15" baseline="3472" dirty="0">
                <a:latin typeface="Segoe UI"/>
                <a:cs typeface="Segoe UI"/>
              </a:rPr>
              <a:t>0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 rot="18960000">
            <a:off x="956937" y="4861690"/>
            <a:ext cx="562803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800" b="1" spc="-5" dirty="0">
                <a:latin typeface="Segoe UI"/>
                <a:cs typeface="Segoe UI"/>
              </a:rPr>
              <a:t>2/30</a:t>
            </a:r>
            <a:r>
              <a:rPr sz="1200" b="1" spc="-7" baseline="3472" dirty="0">
                <a:latin typeface="Segoe UI"/>
                <a:cs typeface="Segoe UI"/>
              </a:rPr>
              <a:t>/1</a:t>
            </a:r>
            <a:r>
              <a:rPr sz="1200" b="1" spc="-7" baseline="6944" dirty="0">
                <a:latin typeface="Segoe UI"/>
                <a:cs typeface="Segoe UI"/>
              </a:rPr>
              <a:t>3</a:t>
            </a:r>
            <a:r>
              <a:rPr sz="1200" b="1" spc="7" baseline="6944" dirty="0">
                <a:latin typeface="Segoe UI"/>
                <a:cs typeface="Segoe UI"/>
              </a:rPr>
              <a:t> </a:t>
            </a:r>
            <a:r>
              <a:rPr sz="1200" b="1" spc="-15" baseline="3472" dirty="0">
                <a:latin typeface="Segoe UI"/>
                <a:cs typeface="Segoe UI"/>
              </a:rPr>
              <a:t>8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 rot="18960000">
            <a:off x="1089174" y="4888454"/>
            <a:ext cx="620309" cy="1016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800"/>
              </a:lnSpc>
              <a:spcBef>
                <a:spcPts val="15"/>
              </a:spcBef>
            </a:pPr>
            <a:r>
              <a:rPr sz="800" b="1" spc="-5" dirty="0">
                <a:latin typeface="Segoe UI"/>
                <a:cs typeface="Segoe UI"/>
              </a:rPr>
              <a:t>1</a:t>
            </a:r>
            <a:r>
              <a:rPr sz="1200" b="1" spc="-7" baseline="3472" dirty="0">
                <a:latin typeface="Segoe UI"/>
                <a:cs typeface="Segoe UI"/>
              </a:rPr>
              <a:t>2/</a:t>
            </a:r>
            <a:r>
              <a:rPr sz="1200" b="1" spc="-7" baseline="6944" dirty="0">
                <a:latin typeface="Segoe UI"/>
                <a:cs typeface="Segoe UI"/>
              </a:rPr>
              <a:t>30/1</a:t>
            </a:r>
            <a:r>
              <a:rPr sz="1200" b="1" spc="-7" baseline="3472" dirty="0">
                <a:latin typeface="Segoe UI"/>
                <a:cs typeface="Segoe UI"/>
              </a:rPr>
              <a:t>3</a:t>
            </a:r>
            <a:r>
              <a:rPr sz="1200" b="1" spc="7" baseline="3472" dirty="0">
                <a:latin typeface="Segoe UI"/>
                <a:cs typeface="Segoe UI"/>
              </a:rPr>
              <a:t> </a:t>
            </a:r>
            <a:r>
              <a:rPr sz="1200" b="1" spc="-22" baseline="6944" dirty="0">
                <a:latin typeface="Segoe UI"/>
                <a:cs typeface="Segoe UI"/>
              </a:rPr>
              <a:t>1</a:t>
            </a:r>
            <a:r>
              <a:rPr sz="1200" b="1" spc="-22" baseline="10416" dirty="0">
                <a:latin typeface="Segoe UI"/>
                <a:cs typeface="Segoe UI"/>
              </a:rPr>
              <a:t>6</a:t>
            </a:r>
            <a:endParaRPr sz="1200" baseline="10416"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 rot="18960000">
            <a:off x="1320980" y="4861690"/>
            <a:ext cx="562803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800" b="1" spc="-5" dirty="0">
                <a:latin typeface="Segoe UI"/>
                <a:cs typeface="Segoe UI"/>
              </a:rPr>
              <a:t>2/31</a:t>
            </a:r>
            <a:r>
              <a:rPr sz="1200" b="1" spc="-7" baseline="3472" dirty="0">
                <a:latin typeface="Segoe UI"/>
                <a:cs typeface="Segoe UI"/>
              </a:rPr>
              <a:t>/1</a:t>
            </a:r>
            <a:r>
              <a:rPr sz="1200" b="1" spc="-7" baseline="6944" dirty="0">
                <a:latin typeface="Segoe UI"/>
                <a:cs typeface="Segoe UI"/>
              </a:rPr>
              <a:t>3</a:t>
            </a:r>
            <a:r>
              <a:rPr sz="1200" b="1" spc="7" baseline="6944" dirty="0">
                <a:latin typeface="Segoe UI"/>
                <a:cs typeface="Segoe UI"/>
              </a:rPr>
              <a:t> </a:t>
            </a:r>
            <a:r>
              <a:rPr sz="1200" b="1" spc="-15" baseline="3472" dirty="0">
                <a:latin typeface="Segoe UI"/>
                <a:cs typeface="Segoe UI"/>
              </a:rPr>
              <a:t>0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 rot="18960000">
            <a:off x="1508374" y="4863451"/>
            <a:ext cx="555317" cy="1035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5"/>
              </a:spcBef>
            </a:pPr>
            <a:r>
              <a:rPr sz="1200" b="1" spc="-7" baseline="3472" dirty="0">
                <a:latin typeface="Segoe UI"/>
                <a:cs typeface="Segoe UI"/>
              </a:rPr>
              <a:t>12</a:t>
            </a:r>
            <a:r>
              <a:rPr sz="800" b="1" spc="-5" dirty="0">
                <a:latin typeface="Segoe UI"/>
                <a:cs typeface="Segoe UI"/>
              </a:rPr>
              <a:t>/</a:t>
            </a:r>
            <a:r>
              <a:rPr sz="1200" b="1" spc="-7" baseline="3472" dirty="0">
                <a:latin typeface="Segoe UI"/>
                <a:cs typeface="Segoe UI"/>
              </a:rPr>
              <a:t>3</a:t>
            </a:r>
            <a:r>
              <a:rPr sz="800" b="1" spc="-5" dirty="0">
                <a:latin typeface="Segoe UI"/>
                <a:cs typeface="Segoe UI"/>
              </a:rPr>
              <a:t>1/</a:t>
            </a: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1200" b="1" spc="-7" baseline="6944" dirty="0">
                <a:latin typeface="Segoe UI"/>
                <a:cs typeface="Segoe UI"/>
              </a:rPr>
              <a:t>3</a:t>
            </a:r>
            <a:r>
              <a:rPr sz="1200" b="1" spc="-67" baseline="6944" dirty="0">
                <a:latin typeface="Segoe UI"/>
                <a:cs typeface="Segoe UI"/>
              </a:rPr>
              <a:t> </a:t>
            </a:r>
            <a:r>
              <a:rPr sz="1200" b="1" spc="-15" baseline="6944" dirty="0">
                <a:latin typeface="Segoe UI"/>
                <a:cs typeface="Segoe UI"/>
              </a:rPr>
              <a:t>8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 rot="18960000">
            <a:off x="1631563" y="4887193"/>
            <a:ext cx="627822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b="1" spc="-10" dirty="0">
                <a:latin typeface="Segoe UI"/>
                <a:cs typeface="Segoe UI"/>
              </a:rPr>
              <a:t>1 </a:t>
            </a:r>
            <a:r>
              <a:rPr sz="800" b="1" spc="-20" dirty="0">
                <a:latin typeface="Segoe UI"/>
                <a:cs typeface="Segoe UI"/>
              </a:rPr>
              <a:t>2/3</a:t>
            </a:r>
            <a:r>
              <a:rPr sz="1200" b="1" spc="-30" baseline="3472" dirty="0">
                <a:latin typeface="Segoe UI"/>
                <a:cs typeface="Segoe UI"/>
              </a:rPr>
              <a:t>1/13</a:t>
            </a:r>
            <a:r>
              <a:rPr sz="1200" b="1" spc="-60" baseline="3472" dirty="0">
                <a:latin typeface="Segoe UI"/>
                <a:cs typeface="Segoe UI"/>
              </a:rPr>
              <a:t> </a:t>
            </a:r>
            <a:r>
              <a:rPr sz="1200" b="1" spc="-22" baseline="3472" dirty="0">
                <a:latin typeface="Segoe UI"/>
                <a:cs typeface="Segoe UI"/>
              </a:rPr>
              <a:t>16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 rot="18960000">
            <a:off x="1978030" y="4817568"/>
            <a:ext cx="440477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b="1" spc="-10" dirty="0">
                <a:latin typeface="Segoe UI"/>
                <a:cs typeface="Segoe UI"/>
              </a:rPr>
              <a:t>1/1/</a:t>
            </a:r>
            <a:r>
              <a:rPr sz="1200" b="1" spc="-15" baseline="3472" dirty="0">
                <a:latin typeface="Segoe UI"/>
                <a:cs typeface="Segoe UI"/>
              </a:rPr>
              <a:t>1</a:t>
            </a:r>
            <a:r>
              <a:rPr sz="1200" b="1" spc="-15" baseline="6944" dirty="0">
                <a:latin typeface="Segoe UI"/>
                <a:cs typeface="Segoe UI"/>
              </a:rPr>
              <a:t>4</a:t>
            </a:r>
            <a:r>
              <a:rPr sz="1200" b="1" baseline="6944" dirty="0">
                <a:latin typeface="Segoe UI"/>
                <a:cs typeface="Segoe UI"/>
              </a:rPr>
              <a:t> </a:t>
            </a:r>
            <a:r>
              <a:rPr sz="1200" b="1" spc="-15" baseline="3472" dirty="0">
                <a:latin typeface="Segoe UI"/>
                <a:cs typeface="Segoe UI"/>
              </a:rPr>
              <a:t>0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 rot="18960000">
            <a:off x="2159086" y="4821952"/>
            <a:ext cx="440477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1200" b="1" baseline="3472" dirty="0">
                <a:latin typeface="Segoe UI"/>
                <a:cs typeface="Segoe UI"/>
              </a:rPr>
              <a:t>1</a:t>
            </a:r>
            <a:r>
              <a:rPr sz="800" b="1" dirty="0">
                <a:latin typeface="Segoe UI"/>
                <a:cs typeface="Segoe UI"/>
              </a:rPr>
              <a:t>/</a:t>
            </a:r>
            <a:r>
              <a:rPr sz="1200" b="1" baseline="3472" dirty="0">
                <a:latin typeface="Segoe UI"/>
                <a:cs typeface="Segoe UI"/>
              </a:rPr>
              <a:t>1</a:t>
            </a:r>
            <a:r>
              <a:rPr sz="800" b="1" dirty="0">
                <a:latin typeface="Segoe UI"/>
                <a:cs typeface="Segoe UI"/>
              </a:rPr>
              <a:t>/1</a:t>
            </a:r>
            <a:r>
              <a:rPr sz="1200" b="1" baseline="6944" dirty="0">
                <a:latin typeface="Segoe UI"/>
                <a:cs typeface="Segoe UI"/>
              </a:rPr>
              <a:t>4</a:t>
            </a:r>
            <a:r>
              <a:rPr sz="1200" b="1" spc="-82" baseline="6944" dirty="0">
                <a:latin typeface="Segoe UI"/>
                <a:cs typeface="Segoe UI"/>
              </a:rPr>
              <a:t> </a:t>
            </a:r>
            <a:r>
              <a:rPr sz="1200" b="1" spc="-15" baseline="6944" dirty="0">
                <a:latin typeface="Segoe UI"/>
                <a:cs typeface="Segoe UI"/>
              </a:rPr>
              <a:t>8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 rot="18960000">
            <a:off x="2294583" y="4840395"/>
            <a:ext cx="497433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b="1" spc="-20" dirty="0">
                <a:latin typeface="Segoe UI"/>
                <a:cs typeface="Segoe UI"/>
              </a:rPr>
              <a:t>1/1/</a:t>
            </a:r>
            <a:r>
              <a:rPr sz="1200" b="1" spc="-30" baseline="3472" dirty="0">
                <a:latin typeface="Segoe UI"/>
                <a:cs typeface="Segoe UI"/>
              </a:rPr>
              <a:t>14</a:t>
            </a:r>
            <a:r>
              <a:rPr sz="1200" b="1" spc="82" baseline="3472" dirty="0">
                <a:latin typeface="Segoe UI"/>
                <a:cs typeface="Segoe UI"/>
              </a:rPr>
              <a:t> </a:t>
            </a:r>
            <a:r>
              <a:rPr sz="1200" b="1" spc="-22" baseline="3472" dirty="0">
                <a:latin typeface="Segoe UI"/>
                <a:cs typeface="Segoe UI"/>
              </a:rPr>
              <a:t>16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 rot="18960000">
            <a:off x="2529735" y="4819969"/>
            <a:ext cx="433077" cy="1035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5"/>
              </a:spcBef>
            </a:pPr>
            <a:r>
              <a:rPr sz="800" b="1" spc="-10" dirty="0">
                <a:latin typeface="Segoe UI"/>
                <a:cs typeface="Segoe UI"/>
              </a:rPr>
              <a:t>1/2/</a:t>
            </a:r>
            <a:r>
              <a:rPr sz="1200" b="1" spc="-15" baseline="3472" dirty="0">
                <a:latin typeface="Segoe UI"/>
                <a:cs typeface="Segoe UI"/>
              </a:rPr>
              <a:t>1</a:t>
            </a:r>
            <a:r>
              <a:rPr sz="1200" b="1" spc="-15" baseline="6944" dirty="0">
                <a:latin typeface="Segoe UI"/>
                <a:cs typeface="Segoe UI"/>
              </a:rPr>
              <a:t>4</a:t>
            </a:r>
            <a:r>
              <a:rPr sz="1200" b="1" spc="-82" baseline="6944" dirty="0">
                <a:latin typeface="Segoe UI"/>
                <a:cs typeface="Segoe UI"/>
              </a:rPr>
              <a:t> </a:t>
            </a:r>
            <a:r>
              <a:rPr sz="1200" b="1" spc="-15" baseline="6944" dirty="0">
                <a:latin typeface="Segoe UI"/>
                <a:cs typeface="Segoe UI"/>
              </a:rPr>
              <a:t>0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 rot="18960000">
            <a:off x="2709734" y="4821313"/>
            <a:ext cx="440477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1200" b="1" spc="-30" baseline="3472" dirty="0">
                <a:latin typeface="Segoe UI"/>
                <a:cs typeface="Segoe UI"/>
              </a:rPr>
              <a:t>1/2</a:t>
            </a:r>
            <a:r>
              <a:rPr sz="800" b="1" spc="-20" dirty="0">
                <a:latin typeface="Segoe UI"/>
                <a:cs typeface="Segoe UI"/>
              </a:rPr>
              <a:t>/</a:t>
            </a:r>
            <a:r>
              <a:rPr sz="1200" b="1" spc="-30" baseline="3472" dirty="0">
                <a:latin typeface="Segoe UI"/>
                <a:cs typeface="Segoe UI"/>
              </a:rPr>
              <a:t>1 </a:t>
            </a:r>
            <a:r>
              <a:rPr sz="1200" b="1" spc="-15" baseline="3472" dirty="0">
                <a:latin typeface="Segoe UI"/>
                <a:cs typeface="Segoe UI"/>
              </a:rPr>
              <a:t>4</a:t>
            </a:r>
            <a:r>
              <a:rPr sz="1200" b="1" spc="-232" baseline="3472" dirty="0">
                <a:latin typeface="Segoe UI"/>
                <a:cs typeface="Segoe UI"/>
              </a:rPr>
              <a:t> </a:t>
            </a:r>
            <a:r>
              <a:rPr sz="1200" b="1" spc="-15" baseline="6944" dirty="0">
                <a:latin typeface="Segoe UI"/>
                <a:cs typeface="Segoe UI"/>
              </a:rPr>
              <a:t>8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 rot="18960000">
            <a:off x="2843708" y="4838495"/>
            <a:ext cx="497433" cy="1035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5"/>
              </a:spcBef>
            </a:pPr>
            <a:r>
              <a:rPr sz="800" b="1" spc="-20" dirty="0">
                <a:latin typeface="Segoe UI"/>
                <a:cs typeface="Segoe UI"/>
              </a:rPr>
              <a:t>1/2/</a:t>
            </a:r>
            <a:r>
              <a:rPr sz="1200" b="1" spc="-30" baseline="3472" dirty="0">
                <a:latin typeface="Segoe UI"/>
                <a:cs typeface="Segoe UI"/>
              </a:rPr>
              <a:t>14</a:t>
            </a:r>
            <a:r>
              <a:rPr sz="1200" b="1" spc="0" baseline="3472" dirty="0">
                <a:latin typeface="Segoe UI"/>
                <a:cs typeface="Segoe UI"/>
              </a:rPr>
              <a:t> </a:t>
            </a:r>
            <a:r>
              <a:rPr sz="1200" b="1" spc="15" baseline="6944" dirty="0">
                <a:latin typeface="Segoe UI"/>
                <a:cs typeface="Segoe UI"/>
              </a:rPr>
              <a:t>1</a:t>
            </a:r>
            <a:r>
              <a:rPr sz="1200" b="1" spc="15" baseline="3472" dirty="0">
                <a:latin typeface="Segoe UI"/>
                <a:cs typeface="Segoe UI"/>
              </a:rPr>
              <a:t>6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48" name="object 48"/>
          <p:cNvSpPr txBox="1"/>
          <p:nvPr/>
        </p:nvSpPr>
        <p:spPr>
          <a:xfrm rot="18960000">
            <a:off x="3074394" y="4821952"/>
            <a:ext cx="440477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1200" b="1" baseline="3472" dirty="0">
                <a:latin typeface="Segoe UI"/>
                <a:cs typeface="Segoe UI"/>
              </a:rPr>
              <a:t>1</a:t>
            </a:r>
            <a:r>
              <a:rPr sz="800" b="1" dirty="0">
                <a:latin typeface="Segoe UI"/>
                <a:cs typeface="Segoe UI"/>
              </a:rPr>
              <a:t>/</a:t>
            </a:r>
            <a:r>
              <a:rPr sz="1200" b="1" baseline="3472" dirty="0">
                <a:latin typeface="Segoe UI"/>
                <a:cs typeface="Segoe UI"/>
              </a:rPr>
              <a:t>3</a:t>
            </a:r>
            <a:r>
              <a:rPr sz="800" b="1" dirty="0">
                <a:latin typeface="Segoe UI"/>
                <a:cs typeface="Segoe UI"/>
              </a:rPr>
              <a:t>/1</a:t>
            </a:r>
            <a:r>
              <a:rPr sz="1200" b="1" baseline="6944" dirty="0">
                <a:latin typeface="Segoe UI"/>
                <a:cs typeface="Segoe UI"/>
              </a:rPr>
              <a:t>4</a:t>
            </a:r>
            <a:r>
              <a:rPr sz="1200" b="1" spc="-82" baseline="6944" dirty="0">
                <a:latin typeface="Segoe UI"/>
                <a:cs typeface="Segoe UI"/>
              </a:rPr>
              <a:t> </a:t>
            </a:r>
            <a:r>
              <a:rPr sz="1200" b="1" spc="-15" baseline="6944" dirty="0">
                <a:latin typeface="Segoe UI"/>
                <a:cs typeface="Segoe UI"/>
              </a:rPr>
              <a:t>0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49" name="object 49"/>
          <p:cNvSpPr txBox="1"/>
          <p:nvPr/>
        </p:nvSpPr>
        <p:spPr>
          <a:xfrm rot="18960000">
            <a:off x="3257383" y="4817567"/>
            <a:ext cx="440477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b="1" spc="-10" dirty="0">
                <a:latin typeface="Segoe UI"/>
                <a:cs typeface="Segoe UI"/>
              </a:rPr>
              <a:t>1/3/</a:t>
            </a:r>
            <a:r>
              <a:rPr sz="1200" b="1" spc="-15" baseline="3472" dirty="0">
                <a:latin typeface="Segoe UI"/>
                <a:cs typeface="Segoe UI"/>
              </a:rPr>
              <a:t>1</a:t>
            </a:r>
            <a:r>
              <a:rPr sz="1200" b="1" spc="-15" baseline="6944" dirty="0">
                <a:latin typeface="Segoe UI"/>
                <a:cs typeface="Segoe UI"/>
              </a:rPr>
              <a:t>4</a:t>
            </a:r>
            <a:r>
              <a:rPr sz="1200" b="1" baseline="6944" dirty="0">
                <a:latin typeface="Segoe UI"/>
                <a:cs typeface="Segoe UI"/>
              </a:rPr>
              <a:t> </a:t>
            </a:r>
            <a:r>
              <a:rPr sz="1200" b="1" spc="-15" baseline="3472" dirty="0">
                <a:latin typeface="Segoe UI"/>
                <a:cs typeface="Segoe UI"/>
              </a:rPr>
              <a:t>8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50" name="object 50"/>
          <p:cNvSpPr txBox="1"/>
          <p:nvPr/>
        </p:nvSpPr>
        <p:spPr>
          <a:xfrm rot="18960000">
            <a:off x="3388962" y="4843041"/>
            <a:ext cx="497433" cy="1035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5"/>
              </a:spcBef>
            </a:pPr>
            <a:r>
              <a:rPr sz="1200" b="1" spc="-15" baseline="3472" dirty="0">
                <a:latin typeface="Segoe UI"/>
                <a:cs typeface="Segoe UI"/>
              </a:rPr>
              <a:t>1</a:t>
            </a:r>
            <a:r>
              <a:rPr sz="800" b="1" spc="-10" dirty="0">
                <a:latin typeface="Segoe UI"/>
                <a:cs typeface="Segoe UI"/>
              </a:rPr>
              <a:t>/</a:t>
            </a:r>
            <a:r>
              <a:rPr sz="1200" b="1" spc="-15" baseline="3472" dirty="0">
                <a:latin typeface="Segoe UI"/>
                <a:cs typeface="Segoe UI"/>
              </a:rPr>
              <a:t>3</a:t>
            </a:r>
            <a:r>
              <a:rPr sz="800" b="1" spc="-10" dirty="0">
                <a:latin typeface="Segoe UI"/>
                <a:cs typeface="Segoe UI"/>
              </a:rPr>
              <a:t>/1</a:t>
            </a:r>
            <a:r>
              <a:rPr sz="1200" b="1" spc="-15" baseline="3472" dirty="0">
                <a:latin typeface="Segoe UI"/>
                <a:cs typeface="Segoe UI"/>
              </a:rPr>
              <a:t>4</a:t>
            </a:r>
            <a:r>
              <a:rPr sz="1200" b="1" spc="0" baseline="3472" dirty="0">
                <a:latin typeface="Segoe UI"/>
                <a:cs typeface="Segoe UI"/>
              </a:rPr>
              <a:t> </a:t>
            </a:r>
            <a:r>
              <a:rPr sz="1200" b="1" spc="-22" baseline="6944" dirty="0">
                <a:latin typeface="Segoe UI"/>
                <a:cs typeface="Segoe UI"/>
              </a:rPr>
              <a:t>16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51" name="object 51"/>
          <p:cNvSpPr txBox="1"/>
          <p:nvPr/>
        </p:nvSpPr>
        <p:spPr>
          <a:xfrm rot="18960000">
            <a:off x="3625044" y="4821313"/>
            <a:ext cx="440477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1200" b="1" spc="-30" baseline="3472" dirty="0">
                <a:latin typeface="Segoe UI"/>
                <a:cs typeface="Segoe UI"/>
              </a:rPr>
              <a:t>1/4</a:t>
            </a:r>
            <a:r>
              <a:rPr sz="800" b="1" spc="-20" dirty="0">
                <a:latin typeface="Segoe UI"/>
                <a:cs typeface="Segoe UI"/>
              </a:rPr>
              <a:t>/</a:t>
            </a:r>
            <a:r>
              <a:rPr sz="1200" b="1" spc="-30" baseline="3472" dirty="0">
                <a:latin typeface="Segoe UI"/>
                <a:cs typeface="Segoe UI"/>
              </a:rPr>
              <a:t>1 </a:t>
            </a:r>
            <a:r>
              <a:rPr sz="1200" b="1" spc="-15" baseline="3472" dirty="0">
                <a:latin typeface="Segoe UI"/>
                <a:cs typeface="Segoe UI"/>
              </a:rPr>
              <a:t>4</a:t>
            </a:r>
            <a:r>
              <a:rPr sz="1200" b="1" spc="-232" baseline="3472" dirty="0">
                <a:latin typeface="Segoe UI"/>
                <a:cs typeface="Segoe UI"/>
              </a:rPr>
              <a:t> </a:t>
            </a:r>
            <a:r>
              <a:rPr sz="1200" b="1" spc="-15" baseline="6944" dirty="0">
                <a:latin typeface="Segoe UI"/>
                <a:cs typeface="Segoe UI"/>
              </a:rPr>
              <a:t>0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52" name="object 52"/>
          <p:cNvSpPr txBox="1"/>
          <p:nvPr/>
        </p:nvSpPr>
        <p:spPr>
          <a:xfrm rot="18960000">
            <a:off x="3808648" y="4817568"/>
            <a:ext cx="440477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b="1" spc="-10" dirty="0">
                <a:latin typeface="Segoe UI"/>
                <a:cs typeface="Segoe UI"/>
              </a:rPr>
              <a:t>1/4/</a:t>
            </a:r>
            <a:r>
              <a:rPr sz="1200" b="1" spc="-15" baseline="3472" dirty="0">
                <a:latin typeface="Segoe UI"/>
                <a:cs typeface="Segoe UI"/>
              </a:rPr>
              <a:t>1</a:t>
            </a:r>
            <a:r>
              <a:rPr sz="1200" b="1" spc="-15" baseline="6944" dirty="0">
                <a:latin typeface="Segoe UI"/>
                <a:cs typeface="Segoe UI"/>
              </a:rPr>
              <a:t>4</a:t>
            </a:r>
            <a:r>
              <a:rPr sz="1200" b="1" baseline="6944" dirty="0">
                <a:latin typeface="Segoe UI"/>
                <a:cs typeface="Segoe UI"/>
              </a:rPr>
              <a:t> </a:t>
            </a:r>
            <a:r>
              <a:rPr sz="1200" b="1" spc="-15" baseline="3472" dirty="0">
                <a:latin typeface="Segoe UI"/>
                <a:cs typeface="Segoe UI"/>
              </a:rPr>
              <a:t>8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53" name="object 53"/>
          <p:cNvSpPr txBox="1"/>
          <p:nvPr/>
        </p:nvSpPr>
        <p:spPr>
          <a:xfrm rot="18960000">
            <a:off x="3939610" y="4842085"/>
            <a:ext cx="497433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1200" b="1" spc="-15" baseline="3472" dirty="0">
                <a:latin typeface="Segoe UI"/>
                <a:cs typeface="Segoe UI"/>
              </a:rPr>
              <a:t>1/4</a:t>
            </a:r>
            <a:r>
              <a:rPr sz="800" b="1" spc="-10" dirty="0">
                <a:latin typeface="Segoe UI"/>
                <a:cs typeface="Segoe UI"/>
              </a:rPr>
              <a:t>/</a:t>
            </a:r>
            <a:r>
              <a:rPr sz="1200" b="1" spc="-15" baseline="3472" dirty="0">
                <a:latin typeface="Segoe UI"/>
                <a:cs typeface="Segoe UI"/>
              </a:rPr>
              <a:t>1</a:t>
            </a:r>
            <a:r>
              <a:rPr sz="800" b="1" spc="-10" dirty="0">
                <a:latin typeface="Segoe UI"/>
                <a:cs typeface="Segoe UI"/>
              </a:rPr>
              <a:t>4</a:t>
            </a:r>
            <a:r>
              <a:rPr sz="800" b="1" spc="0" dirty="0">
                <a:latin typeface="Segoe UI"/>
                <a:cs typeface="Segoe UI"/>
              </a:rPr>
              <a:t> </a:t>
            </a:r>
            <a:r>
              <a:rPr sz="1200" b="1" spc="-22" baseline="6944" dirty="0">
                <a:latin typeface="Segoe UI"/>
                <a:cs typeface="Segoe UI"/>
              </a:rPr>
              <a:t>16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 rot="18960000">
            <a:off x="4172691" y="4817567"/>
            <a:ext cx="440477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b="1" spc="-10" dirty="0">
                <a:latin typeface="Segoe UI"/>
                <a:cs typeface="Segoe UI"/>
              </a:rPr>
              <a:t>1/5/</a:t>
            </a:r>
            <a:r>
              <a:rPr sz="1200" b="1" spc="-15" baseline="3472" dirty="0">
                <a:latin typeface="Segoe UI"/>
                <a:cs typeface="Segoe UI"/>
              </a:rPr>
              <a:t>1</a:t>
            </a:r>
            <a:r>
              <a:rPr sz="1200" b="1" spc="-15" baseline="6944" dirty="0">
                <a:latin typeface="Segoe UI"/>
                <a:cs typeface="Segoe UI"/>
              </a:rPr>
              <a:t>4</a:t>
            </a:r>
            <a:r>
              <a:rPr sz="1200" b="1" baseline="6944" dirty="0">
                <a:latin typeface="Segoe UI"/>
                <a:cs typeface="Segoe UI"/>
              </a:rPr>
              <a:t> </a:t>
            </a:r>
            <a:r>
              <a:rPr sz="1200" b="1" spc="-15" baseline="3472" dirty="0">
                <a:latin typeface="Segoe UI"/>
                <a:cs typeface="Segoe UI"/>
              </a:rPr>
              <a:t>0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55" name="object 55"/>
          <p:cNvSpPr txBox="1"/>
          <p:nvPr/>
        </p:nvSpPr>
        <p:spPr>
          <a:xfrm rot="18960000">
            <a:off x="4360353" y="4819969"/>
            <a:ext cx="433077" cy="1035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5"/>
              </a:spcBef>
            </a:pPr>
            <a:r>
              <a:rPr sz="800" b="1" spc="-10" dirty="0">
                <a:latin typeface="Segoe UI"/>
                <a:cs typeface="Segoe UI"/>
              </a:rPr>
              <a:t>1/5/</a:t>
            </a:r>
            <a:r>
              <a:rPr sz="1200" b="1" spc="-15" baseline="3472" dirty="0">
                <a:latin typeface="Segoe UI"/>
                <a:cs typeface="Segoe UI"/>
              </a:rPr>
              <a:t>1</a:t>
            </a:r>
            <a:r>
              <a:rPr sz="1200" b="1" spc="-15" baseline="6944" dirty="0">
                <a:latin typeface="Segoe UI"/>
                <a:cs typeface="Segoe UI"/>
              </a:rPr>
              <a:t>4</a:t>
            </a:r>
            <a:r>
              <a:rPr sz="1200" b="1" spc="-82" baseline="6944" dirty="0">
                <a:latin typeface="Segoe UI"/>
                <a:cs typeface="Segoe UI"/>
              </a:rPr>
              <a:t> </a:t>
            </a:r>
            <a:r>
              <a:rPr sz="1200" b="1" spc="-15" baseline="6944" dirty="0">
                <a:latin typeface="Segoe UI"/>
                <a:cs typeface="Segoe UI"/>
              </a:rPr>
              <a:t>8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 rot="18960000">
            <a:off x="4489279" y="4840432"/>
            <a:ext cx="497433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b="1" spc="-20" dirty="0">
                <a:latin typeface="Segoe UI"/>
                <a:cs typeface="Segoe UI"/>
              </a:rPr>
              <a:t>1/5/</a:t>
            </a:r>
            <a:r>
              <a:rPr sz="1200" b="1" spc="-30" baseline="3472" dirty="0">
                <a:latin typeface="Segoe UI"/>
                <a:cs typeface="Segoe UI"/>
              </a:rPr>
              <a:t>14</a:t>
            </a:r>
            <a:r>
              <a:rPr sz="1200" b="1" spc="82" baseline="3472" dirty="0">
                <a:latin typeface="Segoe UI"/>
                <a:cs typeface="Segoe UI"/>
              </a:rPr>
              <a:t> </a:t>
            </a:r>
            <a:r>
              <a:rPr sz="1200" b="1" spc="-22" baseline="3472" dirty="0">
                <a:latin typeface="Segoe UI"/>
                <a:cs typeface="Segoe UI"/>
              </a:rPr>
              <a:t>16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57" name="object 57"/>
          <p:cNvSpPr txBox="1"/>
          <p:nvPr/>
        </p:nvSpPr>
        <p:spPr>
          <a:xfrm rot="18960000">
            <a:off x="4723956" y="4817567"/>
            <a:ext cx="440477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b="1" spc="-10" dirty="0">
                <a:latin typeface="Segoe UI"/>
                <a:cs typeface="Segoe UI"/>
              </a:rPr>
              <a:t>1/6/</a:t>
            </a:r>
            <a:r>
              <a:rPr sz="1200" b="1" spc="-15" baseline="3472" dirty="0">
                <a:latin typeface="Segoe UI"/>
                <a:cs typeface="Segoe UI"/>
              </a:rPr>
              <a:t>1</a:t>
            </a:r>
            <a:r>
              <a:rPr sz="1200" b="1" spc="-15" baseline="6944" dirty="0">
                <a:latin typeface="Segoe UI"/>
                <a:cs typeface="Segoe UI"/>
              </a:rPr>
              <a:t>4</a:t>
            </a:r>
            <a:r>
              <a:rPr sz="1200" b="1" baseline="6944" dirty="0">
                <a:latin typeface="Segoe UI"/>
                <a:cs typeface="Segoe UI"/>
              </a:rPr>
              <a:t> </a:t>
            </a:r>
            <a:r>
              <a:rPr sz="1200" b="1" spc="-15" baseline="3472" dirty="0">
                <a:latin typeface="Segoe UI"/>
                <a:cs typeface="Segoe UI"/>
              </a:rPr>
              <a:t>0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36951" y="233119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203" y="0"/>
                </a:moveTo>
                <a:lnTo>
                  <a:pt x="0" y="0"/>
                </a:lnTo>
              </a:path>
            </a:pathLst>
          </a:custGeom>
          <a:ln w="1039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36951" y="264293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203" y="0"/>
                </a:moveTo>
                <a:lnTo>
                  <a:pt x="0" y="0"/>
                </a:lnTo>
              </a:path>
            </a:pathLst>
          </a:custGeom>
          <a:ln w="1039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36951" y="294427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203" y="0"/>
                </a:moveTo>
                <a:lnTo>
                  <a:pt x="0" y="0"/>
                </a:lnTo>
              </a:path>
            </a:pathLst>
          </a:custGeom>
          <a:ln w="1039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6952" y="325601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203" y="0"/>
                </a:moveTo>
                <a:lnTo>
                  <a:pt x="0" y="0"/>
                </a:lnTo>
              </a:path>
            </a:pathLst>
          </a:custGeom>
          <a:ln w="1039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6952" y="355736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203" y="0"/>
                </a:moveTo>
                <a:lnTo>
                  <a:pt x="0" y="0"/>
                </a:lnTo>
              </a:path>
            </a:pathLst>
          </a:custGeom>
          <a:ln w="1039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36952" y="386910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203" y="0"/>
                </a:moveTo>
                <a:lnTo>
                  <a:pt x="0" y="0"/>
                </a:lnTo>
              </a:path>
            </a:pathLst>
          </a:custGeom>
          <a:ln w="1039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36952" y="418084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203" y="0"/>
                </a:moveTo>
                <a:lnTo>
                  <a:pt x="0" y="0"/>
                </a:lnTo>
              </a:path>
            </a:pathLst>
          </a:custGeom>
          <a:ln w="1039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6952" y="448219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203" y="0"/>
                </a:moveTo>
                <a:lnTo>
                  <a:pt x="0" y="0"/>
                </a:lnTo>
              </a:path>
            </a:pathLst>
          </a:custGeom>
          <a:ln w="1039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95069" y="2102583"/>
            <a:ext cx="0" cy="2525395"/>
          </a:xfrm>
          <a:custGeom>
            <a:avLst/>
            <a:gdLst/>
            <a:ahLst/>
            <a:cxnLst/>
            <a:rect l="l" t="t" r="r" b="b"/>
            <a:pathLst>
              <a:path h="2525395">
                <a:moveTo>
                  <a:pt x="0" y="2525084"/>
                </a:moveTo>
                <a:lnTo>
                  <a:pt x="0" y="0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8155" y="2102583"/>
            <a:ext cx="0" cy="2525395"/>
          </a:xfrm>
          <a:custGeom>
            <a:avLst/>
            <a:gdLst/>
            <a:ahLst/>
            <a:cxnLst/>
            <a:rect l="l" t="t" r="r" b="b"/>
            <a:pathLst>
              <a:path h="2525395">
                <a:moveTo>
                  <a:pt x="0" y="2525084"/>
                </a:moveTo>
                <a:lnTo>
                  <a:pt x="0" y="0"/>
                </a:lnTo>
              </a:path>
            </a:pathLst>
          </a:custGeom>
          <a:ln w="10401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70531" y="2256144"/>
            <a:ext cx="1600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latin typeface="Segoe UI"/>
                <a:cs typeface="Segoe UI"/>
              </a:rPr>
              <a:t>3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4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0531" y="2557491"/>
            <a:ext cx="1600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latin typeface="Segoe UI"/>
                <a:cs typeface="Segoe UI"/>
              </a:rPr>
              <a:t>3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2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0531" y="2869231"/>
            <a:ext cx="16002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latin typeface="Segoe UI"/>
                <a:cs typeface="Segoe UI"/>
              </a:rPr>
              <a:t>3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b="1" spc="-30" dirty="0">
                <a:latin typeface="Segoe UI"/>
                <a:cs typeface="Segoe UI"/>
              </a:rPr>
              <a:t>2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8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0531" y="3482317"/>
            <a:ext cx="16002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latin typeface="Segoe UI"/>
                <a:cs typeface="Segoe UI"/>
              </a:rPr>
              <a:t>2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b="1" spc="-30" dirty="0">
                <a:latin typeface="Segoe UI"/>
                <a:cs typeface="Segoe UI"/>
              </a:rPr>
              <a:t>2</a:t>
            </a:r>
            <a:r>
              <a:rPr sz="900" b="1" spc="-85" dirty="0">
                <a:latin typeface="Segoe UI"/>
                <a:cs typeface="Segoe UI"/>
              </a:rPr>
              <a:t>.</a:t>
            </a:r>
            <a:r>
              <a:rPr sz="900" b="1" spc="-20" dirty="0">
                <a:latin typeface="Segoe UI"/>
                <a:cs typeface="Segoe UI"/>
              </a:rPr>
              <a:t>4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68154" y="2315604"/>
            <a:ext cx="4327525" cy="31750"/>
          </a:xfrm>
          <a:custGeom>
            <a:avLst/>
            <a:gdLst/>
            <a:ahLst/>
            <a:cxnLst/>
            <a:rect l="l" t="t" r="r" b="b"/>
            <a:pathLst>
              <a:path w="4327525" h="31750">
                <a:moveTo>
                  <a:pt x="0" y="0"/>
                </a:moveTo>
                <a:lnTo>
                  <a:pt x="4326913" y="0"/>
                </a:lnTo>
                <a:lnTo>
                  <a:pt x="4326913" y="31173"/>
                </a:lnTo>
                <a:lnTo>
                  <a:pt x="0" y="31173"/>
                </a:lnTo>
                <a:lnTo>
                  <a:pt x="0" y="0"/>
                </a:lnTo>
                <a:close/>
              </a:path>
            </a:pathLst>
          </a:custGeom>
          <a:solidFill>
            <a:srgbClr val="0A0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68154" y="4466602"/>
            <a:ext cx="4327525" cy="31750"/>
          </a:xfrm>
          <a:custGeom>
            <a:avLst/>
            <a:gdLst/>
            <a:ahLst/>
            <a:cxnLst/>
            <a:rect l="l" t="t" r="r" b="b"/>
            <a:pathLst>
              <a:path w="4327525" h="31750">
                <a:moveTo>
                  <a:pt x="0" y="0"/>
                </a:moveTo>
                <a:lnTo>
                  <a:pt x="4326913" y="0"/>
                </a:lnTo>
                <a:lnTo>
                  <a:pt x="4326913" y="31173"/>
                </a:lnTo>
                <a:lnTo>
                  <a:pt x="0" y="31173"/>
                </a:lnTo>
                <a:lnTo>
                  <a:pt x="0" y="0"/>
                </a:lnTo>
                <a:close/>
              </a:path>
            </a:pathLst>
          </a:custGeom>
          <a:solidFill>
            <a:srgbClr val="0A0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68154" y="4009385"/>
            <a:ext cx="4327525" cy="31750"/>
          </a:xfrm>
          <a:custGeom>
            <a:avLst/>
            <a:gdLst/>
            <a:ahLst/>
            <a:cxnLst/>
            <a:rect l="l" t="t" r="r" b="b"/>
            <a:pathLst>
              <a:path w="4327525" h="31750">
                <a:moveTo>
                  <a:pt x="0" y="0"/>
                </a:moveTo>
                <a:lnTo>
                  <a:pt x="4326913" y="0"/>
                </a:lnTo>
                <a:lnTo>
                  <a:pt x="4326913" y="31173"/>
                </a:lnTo>
                <a:lnTo>
                  <a:pt x="0" y="31173"/>
                </a:lnTo>
                <a:lnTo>
                  <a:pt x="0" y="0"/>
                </a:lnTo>
                <a:close/>
              </a:path>
            </a:pathLst>
          </a:custGeom>
          <a:solidFill>
            <a:srgbClr val="C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8154" y="2783212"/>
            <a:ext cx="4327525" cy="31750"/>
          </a:xfrm>
          <a:custGeom>
            <a:avLst/>
            <a:gdLst/>
            <a:ahLst/>
            <a:cxnLst/>
            <a:rect l="l" t="t" r="r" b="b"/>
            <a:pathLst>
              <a:path w="4327525" h="31750">
                <a:moveTo>
                  <a:pt x="0" y="0"/>
                </a:moveTo>
                <a:lnTo>
                  <a:pt x="4326913" y="0"/>
                </a:lnTo>
                <a:lnTo>
                  <a:pt x="4326913" y="31173"/>
                </a:lnTo>
                <a:lnTo>
                  <a:pt x="0" y="31173"/>
                </a:lnTo>
                <a:lnTo>
                  <a:pt x="0" y="0"/>
                </a:lnTo>
                <a:close/>
              </a:path>
            </a:pathLst>
          </a:custGeom>
          <a:solidFill>
            <a:srgbClr val="C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68154" y="3396298"/>
            <a:ext cx="4327525" cy="31750"/>
          </a:xfrm>
          <a:custGeom>
            <a:avLst/>
            <a:gdLst/>
            <a:ahLst/>
            <a:cxnLst/>
            <a:rect l="l" t="t" r="r" b="b"/>
            <a:pathLst>
              <a:path w="4327525" h="31750">
                <a:moveTo>
                  <a:pt x="0" y="0"/>
                </a:moveTo>
                <a:lnTo>
                  <a:pt x="4326913" y="0"/>
                </a:lnTo>
                <a:lnTo>
                  <a:pt x="4326913" y="31173"/>
                </a:lnTo>
                <a:lnTo>
                  <a:pt x="0" y="31173"/>
                </a:lnTo>
                <a:lnTo>
                  <a:pt x="0" y="0"/>
                </a:lnTo>
                <a:close/>
              </a:path>
            </a:pathLst>
          </a:custGeom>
          <a:solidFill>
            <a:srgbClr val="37F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46168" y="2991036"/>
            <a:ext cx="3983666" cy="1278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985994" y="5248836"/>
            <a:ext cx="31940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50" b="1" spc="-35" dirty="0">
                <a:latin typeface="Segoe UI"/>
                <a:cs typeface="Segoe UI"/>
              </a:rPr>
              <a:t>D</a:t>
            </a:r>
            <a:r>
              <a:rPr sz="1150" b="1" spc="-55" dirty="0">
                <a:latin typeface="Segoe UI"/>
                <a:cs typeface="Segoe UI"/>
              </a:rPr>
              <a:t>a</a:t>
            </a:r>
            <a:r>
              <a:rPr sz="1150" b="1" spc="-40" dirty="0">
                <a:latin typeface="Segoe UI"/>
                <a:cs typeface="Segoe UI"/>
              </a:rPr>
              <a:t>t</a:t>
            </a:r>
            <a:r>
              <a:rPr sz="1150" b="1" spc="-15" dirty="0">
                <a:latin typeface="Segoe UI"/>
                <a:cs typeface="Segoe UI"/>
              </a:rPr>
              <a:t>e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42252" y="6457043"/>
            <a:ext cx="15481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SnapDatInc copyright</a:t>
            </a:r>
            <a:r>
              <a:rPr sz="1000" spc="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03072" y="3158409"/>
            <a:ext cx="219710" cy="412115"/>
          </a:xfrm>
          <a:prstGeom prst="rect">
            <a:avLst/>
          </a:prstGeom>
        </p:spPr>
        <p:txBody>
          <a:bodyPr vert="vert270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150" b="1" spc="25" dirty="0">
                <a:latin typeface="Segoe UI"/>
                <a:cs typeface="Segoe UI"/>
              </a:rPr>
              <a:t>S</a:t>
            </a:r>
            <a:r>
              <a:rPr sz="1150" b="1" spc="-5" dirty="0">
                <a:latin typeface="Segoe UI"/>
                <a:cs typeface="Segoe UI"/>
              </a:rPr>
              <a:t>t</a:t>
            </a:r>
            <a:r>
              <a:rPr sz="1150" b="1" spc="-20" dirty="0">
                <a:latin typeface="Segoe UI"/>
                <a:cs typeface="Segoe UI"/>
              </a:rPr>
              <a:t>r</a:t>
            </a:r>
            <a:r>
              <a:rPr sz="1150" b="1" spc="-30" dirty="0">
                <a:latin typeface="Segoe UI"/>
                <a:cs typeface="Segoe UI"/>
              </a:rPr>
              <a:t>a</a:t>
            </a:r>
            <a:r>
              <a:rPr sz="1150" b="1" spc="25" dirty="0">
                <a:latin typeface="Segoe UI"/>
                <a:cs typeface="Segoe UI"/>
              </a:rPr>
              <a:t>i</a:t>
            </a:r>
            <a:r>
              <a:rPr sz="1150" b="1" dirty="0">
                <a:latin typeface="Segoe UI"/>
                <a:cs typeface="Segoe UI"/>
              </a:rPr>
              <a:t>n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514975" y="2173014"/>
            <a:ext cx="7213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A0873"/>
                </a:solidFill>
                <a:latin typeface="Segoe UI"/>
                <a:cs typeface="Segoe UI"/>
              </a:rPr>
              <a:t>Upper Spec</a:t>
            </a:r>
            <a:r>
              <a:rPr sz="900" b="1" spc="-65" dirty="0">
                <a:solidFill>
                  <a:srgbClr val="0A0873"/>
                </a:solidFill>
                <a:latin typeface="Segoe UI"/>
                <a:cs typeface="Segoe UI"/>
              </a:rPr>
              <a:t> </a:t>
            </a:r>
            <a:r>
              <a:rPr sz="900" b="1" spc="-20" dirty="0">
                <a:solidFill>
                  <a:srgbClr val="0A0873"/>
                </a:solidFill>
                <a:latin typeface="Segoe UI"/>
                <a:cs typeface="Segoe UI"/>
              </a:rPr>
              <a:t>2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70531" y="4035133"/>
            <a:ext cx="4465955" cy="53467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75"/>
              </a:spcBef>
            </a:pPr>
            <a:r>
              <a:rPr sz="900" b="1" spc="-45" dirty="0">
                <a:latin typeface="Segoe UI"/>
                <a:cs typeface="Segoe UI"/>
              </a:rPr>
              <a:t>2.2</a:t>
            </a:r>
            <a:endParaRPr sz="900">
              <a:latin typeface="Segoe UI"/>
              <a:cs typeface="Segoe UI"/>
            </a:endParaRPr>
          </a:p>
          <a:p>
            <a:pPr marR="5080" algn="r">
              <a:lnSpc>
                <a:spcPts val="990"/>
              </a:lnSpc>
              <a:spcBef>
                <a:spcPts val="475"/>
              </a:spcBef>
            </a:pPr>
            <a:r>
              <a:rPr sz="900" b="1" spc="-30" dirty="0">
                <a:solidFill>
                  <a:srgbClr val="0A0873"/>
                </a:solidFill>
                <a:latin typeface="Segoe UI"/>
                <a:cs typeface="Segoe UI"/>
              </a:rPr>
              <a:t>Lower </a:t>
            </a:r>
            <a:r>
              <a:rPr sz="900" b="1" spc="-5" dirty="0">
                <a:solidFill>
                  <a:srgbClr val="0A0873"/>
                </a:solidFill>
                <a:latin typeface="Segoe UI"/>
                <a:cs typeface="Segoe UI"/>
              </a:rPr>
              <a:t>Spec</a:t>
            </a:r>
            <a:r>
              <a:rPr sz="900" b="1" spc="-60" dirty="0">
                <a:solidFill>
                  <a:srgbClr val="0A0873"/>
                </a:solidFill>
                <a:latin typeface="Segoe UI"/>
                <a:cs typeface="Segoe UI"/>
              </a:rPr>
              <a:t> </a:t>
            </a:r>
            <a:r>
              <a:rPr sz="900" b="1" spc="-20" dirty="0">
                <a:solidFill>
                  <a:srgbClr val="0A0873"/>
                </a:solidFill>
                <a:latin typeface="Segoe UI"/>
                <a:cs typeface="Segoe UI"/>
              </a:rPr>
              <a:t>2</a:t>
            </a:r>
            <a:endParaRPr sz="900">
              <a:latin typeface="Segoe UI"/>
              <a:cs typeface="Segoe UI"/>
            </a:endParaRPr>
          </a:p>
          <a:p>
            <a:pPr>
              <a:lnSpc>
                <a:spcPts val="990"/>
              </a:lnSpc>
            </a:pPr>
            <a:r>
              <a:rPr sz="900" b="1" spc="-45" dirty="0">
                <a:latin typeface="Segoe UI"/>
                <a:cs typeface="Segoe UI"/>
              </a:rPr>
              <a:t>2.0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733401" y="3866795"/>
            <a:ext cx="6076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931313"/>
                </a:solidFill>
                <a:latin typeface="Segoe UI"/>
                <a:cs typeface="Segoe UI"/>
              </a:rPr>
              <a:t>Lower</a:t>
            </a:r>
            <a:r>
              <a:rPr sz="900" b="1" spc="-55" dirty="0">
                <a:solidFill>
                  <a:srgbClr val="931313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931313"/>
                </a:solidFill>
                <a:latin typeface="Segoe UI"/>
                <a:cs typeface="Segoe UI"/>
              </a:rPr>
              <a:t>Spec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702197" y="2640622"/>
            <a:ext cx="6280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931313"/>
                </a:solidFill>
                <a:latin typeface="Segoe UI"/>
                <a:cs typeface="Segoe UI"/>
              </a:rPr>
              <a:t>Upper</a:t>
            </a:r>
            <a:r>
              <a:rPr sz="900" b="1" spc="-50" dirty="0">
                <a:solidFill>
                  <a:srgbClr val="931313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931313"/>
                </a:solidFill>
                <a:latin typeface="Segoe UI"/>
                <a:cs typeface="Segoe UI"/>
              </a:rPr>
              <a:t>Spec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972630" y="3212143"/>
            <a:ext cx="3556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37F137"/>
                </a:solidFill>
                <a:latin typeface="Segoe UI"/>
                <a:cs typeface="Segoe UI"/>
              </a:rPr>
              <a:t>Target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66673" y="1757360"/>
            <a:ext cx="260223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b="1" spc="-40" dirty="0">
                <a:latin typeface="Segoe UI"/>
                <a:cs typeface="Segoe UI"/>
              </a:rPr>
              <a:t>Glass </a:t>
            </a:r>
            <a:r>
              <a:rPr sz="1400" b="1" spc="-55" dirty="0">
                <a:latin typeface="Segoe UI"/>
                <a:cs typeface="Segoe UI"/>
              </a:rPr>
              <a:t>Strain </a:t>
            </a:r>
            <a:r>
              <a:rPr sz="1400" b="1" spc="-40" dirty="0">
                <a:latin typeface="Segoe UI"/>
                <a:cs typeface="Segoe UI"/>
              </a:rPr>
              <a:t>(MPascal) </a:t>
            </a:r>
            <a:r>
              <a:rPr sz="1400" b="1" spc="-35" dirty="0">
                <a:latin typeface="Segoe UI"/>
                <a:cs typeface="Segoe UI"/>
              </a:rPr>
              <a:t>over</a:t>
            </a:r>
            <a:r>
              <a:rPr sz="1400" b="1" spc="180" dirty="0">
                <a:latin typeface="Segoe UI"/>
                <a:cs typeface="Segoe UI"/>
              </a:rPr>
              <a:t> </a:t>
            </a:r>
            <a:r>
              <a:rPr sz="1400" b="1" spc="-60" dirty="0">
                <a:latin typeface="Segoe UI"/>
                <a:cs typeface="Segoe UI"/>
              </a:rPr>
              <a:t>Time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179577"/>
            <a:ext cx="7897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Limits to the Process </a:t>
            </a:r>
            <a:r>
              <a:rPr sz="3200" dirty="0"/>
              <a:t>vs </a:t>
            </a:r>
            <a:r>
              <a:rPr sz="3200" spc="-5" dirty="0"/>
              <a:t>Specification</a:t>
            </a:r>
            <a:r>
              <a:rPr sz="3200" spc="-70" dirty="0"/>
              <a:t> </a:t>
            </a:r>
            <a:r>
              <a:rPr sz="3200" spc="-5" dirty="0"/>
              <a:t>Limits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79107" y="2593848"/>
            <a:ext cx="2356485" cy="80327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09575" marR="111760" indent="-294640">
              <a:lnSpc>
                <a:spcPct val="100400"/>
              </a:lnSpc>
              <a:spcBef>
                <a:spcPts val="290"/>
              </a:spcBef>
            </a:pPr>
            <a:r>
              <a:rPr sz="2300" spc="-20" dirty="0">
                <a:latin typeface="Arial"/>
                <a:cs typeface="Arial"/>
              </a:rPr>
              <a:t>Wait </a:t>
            </a:r>
            <a:r>
              <a:rPr sz="2300" dirty="0">
                <a:latin typeface="Arial"/>
                <a:cs typeface="Arial"/>
              </a:rPr>
              <a:t>for </a:t>
            </a:r>
            <a:r>
              <a:rPr sz="2300" spc="0" dirty="0">
                <a:latin typeface="Arial"/>
                <a:cs typeface="Arial"/>
              </a:rPr>
              <a:t>the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next  </a:t>
            </a:r>
            <a:r>
              <a:rPr sz="2300" spc="0" dirty="0">
                <a:latin typeface="Arial"/>
                <a:cs typeface="Arial"/>
              </a:rPr>
              <a:t>4 </a:t>
            </a:r>
            <a:r>
              <a:rPr sz="2300" dirty="0">
                <a:latin typeface="Arial"/>
                <a:cs typeface="Arial"/>
              </a:rPr>
              <a:t>hr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0" dirty="0">
                <a:latin typeface="Arial"/>
                <a:cs typeface="Arial"/>
              </a:rPr>
              <a:t>sample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9107" y="1502663"/>
            <a:ext cx="2356485" cy="8305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45110" marR="239395" indent="50165">
              <a:lnSpc>
                <a:spcPct val="100000"/>
              </a:lnSpc>
              <a:spcBef>
                <a:spcPts val="305"/>
              </a:spcBef>
            </a:pPr>
            <a:r>
              <a:rPr sz="2400" spc="-70" dirty="0">
                <a:latin typeface="Arial"/>
                <a:cs typeface="Arial"/>
              </a:rPr>
              <a:t>Take </a:t>
            </a:r>
            <a:r>
              <a:rPr sz="2400" spc="-5" dirty="0">
                <a:latin typeface="Arial"/>
                <a:cs typeface="Arial"/>
              </a:rPr>
              <a:t>another  m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9107" y="3753611"/>
            <a:ext cx="2356485" cy="8305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3675" marR="188595" indent="118745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Shut down </a:t>
            </a:r>
            <a:r>
              <a:rPr sz="2400" dirty="0">
                <a:latin typeface="Arial"/>
                <a:cs typeface="Arial"/>
              </a:rPr>
              <a:t>&amp;  </a:t>
            </a:r>
            <a:r>
              <a:rPr sz="2400" spc="-5" dirty="0">
                <a:latin typeface="Arial"/>
                <a:cs typeface="Arial"/>
              </a:rPr>
              <a:t>adjust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9107" y="4888991"/>
            <a:ext cx="2356485" cy="83248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47090" marR="325120" indent="-51689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Arial"/>
                <a:cs typeface="Arial"/>
              </a:rPr>
              <a:t>Adjust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minor  </a:t>
            </a:r>
            <a:r>
              <a:rPr sz="2400" spc="-10" dirty="0">
                <a:latin typeface="Arial"/>
                <a:cs typeface="Arial"/>
              </a:rPr>
              <a:t>input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5551" y="1589539"/>
            <a:ext cx="6066155" cy="4034790"/>
          </a:xfrm>
          <a:custGeom>
            <a:avLst/>
            <a:gdLst/>
            <a:ahLst/>
            <a:cxnLst/>
            <a:rect l="l" t="t" r="r" b="b"/>
            <a:pathLst>
              <a:path w="6066155" h="4034790">
                <a:moveTo>
                  <a:pt x="0" y="0"/>
                </a:moveTo>
                <a:lnTo>
                  <a:pt x="6065758" y="0"/>
                </a:lnTo>
                <a:lnTo>
                  <a:pt x="6065758" y="4034446"/>
                </a:lnTo>
                <a:lnTo>
                  <a:pt x="0" y="4034446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551" y="1589528"/>
            <a:ext cx="6066155" cy="4034790"/>
          </a:xfrm>
          <a:custGeom>
            <a:avLst/>
            <a:gdLst/>
            <a:ahLst/>
            <a:cxnLst/>
            <a:rect l="l" t="t" r="r" b="b"/>
            <a:pathLst>
              <a:path w="6066155" h="4034790">
                <a:moveTo>
                  <a:pt x="0" y="0"/>
                </a:moveTo>
                <a:lnTo>
                  <a:pt x="6065758" y="0"/>
                </a:lnTo>
                <a:lnTo>
                  <a:pt x="6065758" y="4034446"/>
                </a:lnTo>
                <a:lnTo>
                  <a:pt x="0" y="4034446"/>
                </a:lnTo>
                <a:lnTo>
                  <a:pt x="0" y="0"/>
                </a:lnTo>
                <a:close/>
              </a:path>
            </a:pathLst>
          </a:custGeom>
          <a:ln w="10538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2343" y="2074083"/>
            <a:ext cx="4388485" cy="2560320"/>
          </a:xfrm>
          <a:custGeom>
            <a:avLst/>
            <a:gdLst/>
            <a:ahLst/>
            <a:cxnLst/>
            <a:rect l="l" t="t" r="r" b="b"/>
            <a:pathLst>
              <a:path w="4388485" h="2560320">
                <a:moveTo>
                  <a:pt x="0" y="0"/>
                </a:moveTo>
                <a:lnTo>
                  <a:pt x="4388444" y="0"/>
                </a:lnTo>
                <a:lnTo>
                  <a:pt x="4388444" y="2559714"/>
                </a:lnTo>
                <a:lnTo>
                  <a:pt x="0" y="25597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0904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41019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1135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1800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1915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2579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2695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22810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3475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53590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63705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84370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4485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15150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25265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35381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56045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6161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6825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6941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7056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27721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7836" y="463380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601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2345" y="2074087"/>
            <a:ext cx="4388485" cy="0"/>
          </a:xfrm>
          <a:custGeom>
            <a:avLst/>
            <a:gdLst/>
            <a:ahLst/>
            <a:cxnLst/>
            <a:rect l="l" t="t" r="r" b="b"/>
            <a:pathLst>
              <a:path w="4388485">
                <a:moveTo>
                  <a:pt x="0" y="0"/>
                </a:moveTo>
                <a:lnTo>
                  <a:pt x="4388444" y="0"/>
                </a:lnTo>
              </a:path>
            </a:pathLst>
          </a:custGeom>
          <a:ln w="1053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2345" y="4633801"/>
            <a:ext cx="4388485" cy="0"/>
          </a:xfrm>
          <a:custGeom>
            <a:avLst/>
            <a:gdLst/>
            <a:ahLst/>
            <a:cxnLst/>
            <a:rect l="l" t="t" r="r" b="b"/>
            <a:pathLst>
              <a:path w="4388485">
                <a:moveTo>
                  <a:pt x="0" y="0"/>
                </a:moveTo>
                <a:lnTo>
                  <a:pt x="4388444" y="0"/>
                </a:lnTo>
              </a:path>
            </a:pathLst>
          </a:custGeom>
          <a:ln w="1053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 rot="18960000">
            <a:off x="496052" y="4899070"/>
            <a:ext cx="628767" cy="1016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ts val="800"/>
              </a:lnSpc>
              <a:spcBef>
                <a:spcPts val="25"/>
              </a:spcBef>
            </a:pPr>
            <a:r>
              <a:rPr sz="800" b="1" dirty="0">
                <a:latin typeface="Segoe UI"/>
                <a:cs typeface="Segoe UI"/>
              </a:rPr>
              <a:t>1</a:t>
            </a:r>
            <a:r>
              <a:rPr sz="1200" b="1" baseline="3472" dirty="0">
                <a:latin typeface="Segoe UI"/>
                <a:cs typeface="Segoe UI"/>
              </a:rPr>
              <a:t>2</a:t>
            </a:r>
            <a:r>
              <a:rPr sz="1200" b="1" baseline="6944" dirty="0">
                <a:latin typeface="Segoe UI"/>
                <a:cs typeface="Segoe UI"/>
              </a:rPr>
              <a:t>/29</a:t>
            </a:r>
            <a:r>
              <a:rPr sz="1200" b="1" baseline="3472" dirty="0">
                <a:latin typeface="Segoe UI"/>
                <a:cs typeface="Segoe UI"/>
              </a:rPr>
              <a:t>/</a:t>
            </a:r>
            <a:r>
              <a:rPr sz="1200" b="1" baseline="6944" dirty="0">
                <a:latin typeface="Segoe UI"/>
                <a:cs typeface="Segoe UI"/>
              </a:rPr>
              <a:t>1</a:t>
            </a:r>
            <a:r>
              <a:rPr sz="1200" b="1" baseline="3472" dirty="0">
                <a:latin typeface="Segoe UI"/>
                <a:cs typeface="Segoe UI"/>
              </a:rPr>
              <a:t>3</a:t>
            </a:r>
            <a:r>
              <a:rPr sz="1200" b="1" spc="15" baseline="3472" dirty="0">
                <a:latin typeface="Segoe UI"/>
                <a:cs typeface="Segoe UI"/>
              </a:rPr>
              <a:t> </a:t>
            </a:r>
            <a:r>
              <a:rPr sz="1200" b="1" spc="-7" baseline="6944" dirty="0">
                <a:latin typeface="Segoe UI"/>
                <a:cs typeface="Segoe UI"/>
              </a:rPr>
              <a:t>1</a:t>
            </a:r>
            <a:r>
              <a:rPr sz="1200" b="1" spc="-7" baseline="10416" dirty="0">
                <a:latin typeface="Segoe UI"/>
                <a:cs typeface="Segoe UI"/>
              </a:rPr>
              <a:t>6</a:t>
            </a:r>
            <a:endParaRPr sz="1200" baseline="10416"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 rot="18960000">
            <a:off x="739974" y="4870827"/>
            <a:ext cx="563159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800" b="1" spc="-15" dirty="0">
                <a:latin typeface="Segoe UI"/>
                <a:cs typeface="Segoe UI"/>
              </a:rPr>
              <a:t>12/3</a:t>
            </a:r>
            <a:r>
              <a:rPr sz="1200" b="1" spc="-22" baseline="3472" dirty="0">
                <a:latin typeface="Segoe UI"/>
                <a:cs typeface="Segoe UI"/>
              </a:rPr>
              <a:t>0/1 </a:t>
            </a:r>
            <a:r>
              <a:rPr sz="1200" b="1" baseline="3472" dirty="0">
                <a:latin typeface="Segoe UI"/>
                <a:cs typeface="Segoe UI"/>
              </a:rPr>
              <a:t>3</a:t>
            </a:r>
            <a:r>
              <a:rPr sz="1200" b="1" spc="-217" baseline="3472" dirty="0">
                <a:latin typeface="Segoe UI"/>
                <a:cs typeface="Segoe UI"/>
              </a:rPr>
              <a:t> </a:t>
            </a:r>
            <a:r>
              <a:rPr sz="1200" b="1" baseline="3472" dirty="0">
                <a:latin typeface="Segoe UI"/>
                <a:cs typeface="Segoe UI"/>
              </a:rPr>
              <a:t>0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 rot="18960000">
            <a:off x="921024" y="4871950"/>
            <a:ext cx="570644" cy="10350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10"/>
              </a:spcBef>
            </a:pPr>
            <a:r>
              <a:rPr sz="1200" b="1" baseline="3472" dirty="0">
                <a:latin typeface="Segoe UI"/>
                <a:cs typeface="Segoe UI"/>
              </a:rPr>
              <a:t>1</a:t>
            </a:r>
            <a:r>
              <a:rPr sz="800" b="1" dirty="0">
                <a:latin typeface="Segoe UI"/>
                <a:cs typeface="Segoe UI"/>
              </a:rPr>
              <a:t>2/30</a:t>
            </a:r>
            <a:r>
              <a:rPr sz="1200" b="1" baseline="3472" dirty="0">
                <a:latin typeface="Segoe UI"/>
                <a:cs typeface="Segoe UI"/>
              </a:rPr>
              <a:t>/1</a:t>
            </a:r>
            <a:r>
              <a:rPr sz="1200" b="1" baseline="6944" dirty="0">
                <a:latin typeface="Segoe UI"/>
                <a:cs typeface="Segoe UI"/>
              </a:rPr>
              <a:t>3</a:t>
            </a:r>
            <a:r>
              <a:rPr sz="1200" b="1" spc="15" baseline="6944" dirty="0">
                <a:latin typeface="Segoe UI"/>
                <a:cs typeface="Segoe UI"/>
              </a:rPr>
              <a:t> </a:t>
            </a:r>
            <a:r>
              <a:rPr sz="1200" b="1" baseline="3472" dirty="0">
                <a:latin typeface="Segoe UI"/>
                <a:cs typeface="Segoe UI"/>
              </a:rPr>
              <a:t>8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 rot="18960000">
            <a:off x="1055120" y="4899034"/>
            <a:ext cx="628767" cy="1016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ts val="800"/>
              </a:lnSpc>
              <a:spcBef>
                <a:spcPts val="25"/>
              </a:spcBef>
            </a:pPr>
            <a:r>
              <a:rPr sz="800" b="1" dirty="0">
                <a:latin typeface="Segoe UI"/>
                <a:cs typeface="Segoe UI"/>
              </a:rPr>
              <a:t>1</a:t>
            </a:r>
            <a:r>
              <a:rPr sz="1200" b="1" baseline="3472" dirty="0">
                <a:latin typeface="Segoe UI"/>
                <a:cs typeface="Segoe UI"/>
              </a:rPr>
              <a:t>2</a:t>
            </a:r>
            <a:r>
              <a:rPr sz="1200" b="1" baseline="6944" dirty="0">
                <a:latin typeface="Segoe UI"/>
                <a:cs typeface="Segoe UI"/>
              </a:rPr>
              <a:t>/30/1</a:t>
            </a:r>
            <a:r>
              <a:rPr sz="1200" b="1" baseline="3472" dirty="0">
                <a:latin typeface="Segoe UI"/>
                <a:cs typeface="Segoe UI"/>
              </a:rPr>
              <a:t>3</a:t>
            </a:r>
            <a:r>
              <a:rPr sz="1200" b="1" spc="15" baseline="3472" dirty="0">
                <a:latin typeface="Segoe UI"/>
                <a:cs typeface="Segoe UI"/>
              </a:rPr>
              <a:t> </a:t>
            </a:r>
            <a:r>
              <a:rPr sz="1200" b="1" spc="-7" baseline="10416" dirty="0">
                <a:latin typeface="Segoe UI"/>
                <a:cs typeface="Segoe UI"/>
              </a:rPr>
              <a:t>16</a:t>
            </a:r>
            <a:endParaRPr sz="1200" baseline="10416"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 rot="18960000">
            <a:off x="1290244" y="4871950"/>
            <a:ext cx="570644" cy="10350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10"/>
              </a:spcBef>
            </a:pPr>
            <a:r>
              <a:rPr sz="1200" b="1" baseline="3472" dirty="0">
                <a:latin typeface="Segoe UI"/>
                <a:cs typeface="Segoe UI"/>
              </a:rPr>
              <a:t>1</a:t>
            </a:r>
            <a:r>
              <a:rPr sz="800" b="1" dirty="0">
                <a:latin typeface="Segoe UI"/>
                <a:cs typeface="Segoe UI"/>
              </a:rPr>
              <a:t>2/31</a:t>
            </a:r>
            <a:r>
              <a:rPr sz="1200" b="1" baseline="3472" dirty="0">
                <a:latin typeface="Segoe UI"/>
                <a:cs typeface="Segoe UI"/>
              </a:rPr>
              <a:t>/1</a:t>
            </a:r>
            <a:r>
              <a:rPr sz="1200" b="1" baseline="6944" dirty="0">
                <a:latin typeface="Segoe UI"/>
                <a:cs typeface="Segoe UI"/>
              </a:rPr>
              <a:t>3</a:t>
            </a:r>
            <a:r>
              <a:rPr sz="1200" b="1" spc="15" baseline="6944" dirty="0">
                <a:latin typeface="Segoe UI"/>
                <a:cs typeface="Segoe UI"/>
              </a:rPr>
              <a:t> </a:t>
            </a:r>
            <a:r>
              <a:rPr sz="1200" b="1" baseline="3472" dirty="0">
                <a:latin typeface="Segoe UI"/>
                <a:cs typeface="Segoe UI"/>
              </a:rPr>
              <a:t>0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 rot="18960000">
            <a:off x="1480280" y="4873713"/>
            <a:ext cx="563159" cy="10350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15"/>
              </a:spcBef>
            </a:pPr>
            <a:r>
              <a:rPr sz="1200" b="1" baseline="3472" dirty="0">
                <a:latin typeface="Segoe UI"/>
                <a:cs typeface="Segoe UI"/>
              </a:rPr>
              <a:t>12</a:t>
            </a:r>
            <a:r>
              <a:rPr sz="800" b="1" dirty="0">
                <a:latin typeface="Segoe UI"/>
                <a:cs typeface="Segoe UI"/>
              </a:rPr>
              <a:t>/</a:t>
            </a:r>
            <a:r>
              <a:rPr sz="1200" b="1" baseline="3472" dirty="0">
                <a:latin typeface="Segoe UI"/>
                <a:cs typeface="Segoe UI"/>
              </a:rPr>
              <a:t>3</a:t>
            </a:r>
            <a:r>
              <a:rPr sz="800" b="1" dirty="0">
                <a:latin typeface="Segoe UI"/>
                <a:cs typeface="Segoe UI"/>
              </a:rPr>
              <a:t>1/</a:t>
            </a:r>
            <a:r>
              <a:rPr sz="1200" b="1" baseline="3472" dirty="0">
                <a:latin typeface="Segoe UI"/>
                <a:cs typeface="Segoe UI"/>
              </a:rPr>
              <a:t>1</a:t>
            </a:r>
            <a:r>
              <a:rPr sz="1200" b="1" baseline="6944" dirty="0">
                <a:latin typeface="Segoe UI"/>
                <a:cs typeface="Segoe UI"/>
              </a:rPr>
              <a:t>3</a:t>
            </a:r>
            <a:r>
              <a:rPr sz="1200" b="1" spc="-60" baseline="6944" dirty="0">
                <a:latin typeface="Segoe UI"/>
                <a:cs typeface="Segoe UI"/>
              </a:rPr>
              <a:t> </a:t>
            </a:r>
            <a:r>
              <a:rPr sz="1200" b="1" baseline="6944" dirty="0">
                <a:latin typeface="Segoe UI"/>
                <a:cs typeface="Segoe UI"/>
              </a:rPr>
              <a:t>8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 rot="18960000">
            <a:off x="1605258" y="4897175"/>
            <a:ext cx="636279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800" b="1" dirty="0">
                <a:latin typeface="Segoe UI"/>
                <a:cs typeface="Segoe UI"/>
              </a:rPr>
              <a:t>1 </a:t>
            </a:r>
            <a:r>
              <a:rPr sz="800" b="1" spc="-15" dirty="0">
                <a:latin typeface="Segoe UI"/>
                <a:cs typeface="Segoe UI"/>
              </a:rPr>
              <a:t>2/3</a:t>
            </a:r>
            <a:r>
              <a:rPr sz="1200" b="1" spc="-22" baseline="3472" dirty="0">
                <a:latin typeface="Segoe UI"/>
                <a:cs typeface="Segoe UI"/>
              </a:rPr>
              <a:t>1/13</a:t>
            </a:r>
            <a:r>
              <a:rPr sz="1200" b="1" spc="-67" baseline="3472" dirty="0">
                <a:latin typeface="Segoe UI"/>
                <a:cs typeface="Segoe UI"/>
              </a:rPr>
              <a:t> </a:t>
            </a:r>
            <a:r>
              <a:rPr sz="1200" b="1" spc="-7" baseline="3472" dirty="0">
                <a:latin typeface="Segoe UI"/>
                <a:cs typeface="Segoe UI"/>
              </a:rPr>
              <a:t>16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 rot="18960000">
            <a:off x="1956604" y="4827220"/>
            <a:ext cx="446481" cy="1041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"/>
              </a:spcBef>
            </a:pPr>
            <a:r>
              <a:rPr sz="800" b="1" spc="-5" dirty="0">
                <a:latin typeface="Segoe UI"/>
                <a:cs typeface="Segoe UI"/>
              </a:rPr>
              <a:t>1/1/</a:t>
            </a: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1200" b="1" spc="-7" baseline="6944" dirty="0">
                <a:latin typeface="Segoe UI"/>
                <a:cs typeface="Segoe UI"/>
              </a:rPr>
              <a:t>4</a:t>
            </a:r>
            <a:r>
              <a:rPr sz="1200" b="1" spc="0" baseline="6944" dirty="0">
                <a:latin typeface="Segoe UI"/>
                <a:cs typeface="Segoe UI"/>
              </a:rPr>
              <a:t> </a:t>
            </a:r>
            <a:r>
              <a:rPr sz="1200" b="1" baseline="3472" dirty="0">
                <a:latin typeface="Segoe UI"/>
                <a:cs typeface="Segoe UI"/>
              </a:rPr>
              <a:t>0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 rot="18960000">
            <a:off x="2140247" y="4831680"/>
            <a:ext cx="446481" cy="1041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"/>
              </a:spcBef>
            </a:pPr>
            <a:r>
              <a:rPr sz="1200" b="1" spc="0" baseline="3472" dirty="0">
                <a:latin typeface="Segoe UI"/>
                <a:cs typeface="Segoe UI"/>
              </a:rPr>
              <a:t>1</a:t>
            </a:r>
            <a:r>
              <a:rPr sz="800" b="1" spc="0" dirty="0">
                <a:latin typeface="Segoe UI"/>
                <a:cs typeface="Segoe UI"/>
              </a:rPr>
              <a:t>/</a:t>
            </a:r>
            <a:r>
              <a:rPr sz="1200" b="1" spc="0" baseline="3472" dirty="0">
                <a:latin typeface="Segoe UI"/>
                <a:cs typeface="Segoe UI"/>
              </a:rPr>
              <a:t>1</a:t>
            </a:r>
            <a:r>
              <a:rPr sz="800" b="1" spc="0" dirty="0">
                <a:latin typeface="Segoe UI"/>
                <a:cs typeface="Segoe UI"/>
              </a:rPr>
              <a:t>/1</a:t>
            </a:r>
            <a:r>
              <a:rPr sz="1200" b="1" spc="0" baseline="6944" dirty="0">
                <a:latin typeface="Segoe UI"/>
                <a:cs typeface="Segoe UI"/>
              </a:rPr>
              <a:t>4</a:t>
            </a:r>
            <a:r>
              <a:rPr sz="1200" b="1" spc="-75" baseline="6944" dirty="0">
                <a:latin typeface="Segoe UI"/>
                <a:cs typeface="Segoe UI"/>
              </a:rPr>
              <a:t> </a:t>
            </a:r>
            <a:r>
              <a:rPr sz="1200" b="1" baseline="6944" dirty="0">
                <a:latin typeface="Segoe UI"/>
                <a:cs typeface="Segoe UI"/>
              </a:rPr>
              <a:t>8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 rot="18960000">
            <a:off x="2277686" y="4849735"/>
            <a:ext cx="504662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800" b="1" spc="-15" dirty="0">
                <a:latin typeface="Segoe UI"/>
                <a:cs typeface="Segoe UI"/>
              </a:rPr>
              <a:t>1/1/</a:t>
            </a:r>
            <a:r>
              <a:rPr sz="1200" b="1" spc="-22" baseline="3472" dirty="0">
                <a:latin typeface="Segoe UI"/>
                <a:cs typeface="Segoe UI"/>
              </a:rPr>
              <a:t>14</a:t>
            </a:r>
            <a:r>
              <a:rPr sz="1200" b="1" spc="89" baseline="3472" dirty="0">
                <a:latin typeface="Segoe UI"/>
                <a:cs typeface="Segoe UI"/>
              </a:rPr>
              <a:t> </a:t>
            </a:r>
            <a:r>
              <a:rPr sz="1200" b="1" spc="-7" baseline="3472" dirty="0">
                <a:latin typeface="Segoe UI"/>
                <a:cs typeface="Segoe UI"/>
              </a:rPr>
              <a:t>16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 rot="18960000">
            <a:off x="2516163" y="4829659"/>
            <a:ext cx="439083" cy="10350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15"/>
              </a:spcBef>
            </a:pPr>
            <a:r>
              <a:rPr sz="800" b="1" spc="-5" dirty="0">
                <a:latin typeface="Segoe UI"/>
                <a:cs typeface="Segoe UI"/>
              </a:rPr>
              <a:t>1/2/</a:t>
            </a: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1200" b="1" spc="-7" baseline="6944" dirty="0">
                <a:latin typeface="Segoe UI"/>
                <a:cs typeface="Segoe UI"/>
              </a:rPr>
              <a:t>4</a:t>
            </a:r>
            <a:r>
              <a:rPr sz="1200" b="1" spc="-75" baseline="6944" dirty="0">
                <a:latin typeface="Segoe UI"/>
                <a:cs typeface="Segoe UI"/>
              </a:rPr>
              <a:t> </a:t>
            </a:r>
            <a:r>
              <a:rPr sz="1200" b="1" baseline="6944" dirty="0">
                <a:latin typeface="Segoe UI"/>
                <a:cs typeface="Segoe UI"/>
              </a:rPr>
              <a:t>0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 rot="18960000">
            <a:off x="2698700" y="4830687"/>
            <a:ext cx="446481" cy="10477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25"/>
              </a:lnSpc>
              <a:spcBef>
                <a:spcPts val="5"/>
              </a:spcBef>
            </a:pPr>
            <a:r>
              <a:rPr sz="1200" b="1" spc="-22" baseline="3472" dirty="0">
                <a:latin typeface="Segoe UI"/>
                <a:cs typeface="Segoe UI"/>
              </a:rPr>
              <a:t>1/2</a:t>
            </a:r>
            <a:r>
              <a:rPr sz="800" b="1" spc="-15" dirty="0">
                <a:latin typeface="Segoe UI"/>
                <a:cs typeface="Segoe UI"/>
              </a:rPr>
              <a:t>/</a:t>
            </a:r>
            <a:r>
              <a:rPr sz="1200" b="1" spc="-22" baseline="3472" dirty="0">
                <a:latin typeface="Segoe UI"/>
                <a:cs typeface="Segoe UI"/>
              </a:rPr>
              <a:t>1 </a:t>
            </a:r>
            <a:r>
              <a:rPr sz="1200" b="1" baseline="3472" dirty="0">
                <a:latin typeface="Segoe UI"/>
                <a:cs typeface="Segoe UI"/>
              </a:rPr>
              <a:t>4</a:t>
            </a:r>
            <a:r>
              <a:rPr sz="1200" b="1" spc="-240" baseline="3472" dirty="0">
                <a:latin typeface="Segoe UI"/>
                <a:cs typeface="Segoe UI"/>
              </a:rPr>
              <a:t> </a:t>
            </a:r>
            <a:r>
              <a:rPr sz="1200" b="1" baseline="6944" dirty="0">
                <a:latin typeface="Segoe UI"/>
                <a:cs typeface="Segoe UI"/>
              </a:rPr>
              <a:t>8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 rot="18960000">
            <a:off x="2834577" y="4848395"/>
            <a:ext cx="504662" cy="10350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15"/>
              </a:spcBef>
            </a:pPr>
            <a:r>
              <a:rPr sz="800" b="1" spc="-15" dirty="0">
                <a:latin typeface="Segoe UI"/>
                <a:cs typeface="Segoe UI"/>
              </a:rPr>
              <a:t>1/2/</a:t>
            </a:r>
            <a:r>
              <a:rPr sz="1200" b="1" spc="-22" baseline="3472" dirty="0">
                <a:latin typeface="Segoe UI"/>
                <a:cs typeface="Segoe UI"/>
              </a:rPr>
              <a:t>14</a:t>
            </a:r>
            <a:r>
              <a:rPr sz="1200" b="1" spc="0" baseline="3472" dirty="0">
                <a:latin typeface="Segoe UI"/>
                <a:cs typeface="Segoe UI"/>
              </a:rPr>
              <a:t> </a:t>
            </a:r>
            <a:r>
              <a:rPr sz="1200" b="1" spc="37" baseline="6944" dirty="0">
                <a:latin typeface="Segoe UI"/>
                <a:cs typeface="Segoe UI"/>
              </a:rPr>
              <a:t>1</a:t>
            </a:r>
            <a:r>
              <a:rPr sz="1200" b="1" spc="37" baseline="3472" dirty="0">
                <a:latin typeface="Segoe UI"/>
                <a:cs typeface="Segoe UI"/>
              </a:rPr>
              <a:t>6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48" name="object 48"/>
          <p:cNvSpPr txBox="1"/>
          <p:nvPr/>
        </p:nvSpPr>
        <p:spPr>
          <a:xfrm rot="18960000">
            <a:off x="3068572" y="4831680"/>
            <a:ext cx="446481" cy="1041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"/>
              </a:spcBef>
            </a:pPr>
            <a:r>
              <a:rPr sz="1200" b="1" spc="0" baseline="3472" dirty="0">
                <a:latin typeface="Segoe UI"/>
                <a:cs typeface="Segoe UI"/>
              </a:rPr>
              <a:t>1</a:t>
            </a:r>
            <a:r>
              <a:rPr sz="800" b="1" spc="0" dirty="0">
                <a:latin typeface="Segoe UI"/>
                <a:cs typeface="Segoe UI"/>
              </a:rPr>
              <a:t>/</a:t>
            </a:r>
            <a:r>
              <a:rPr sz="1200" b="1" spc="0" baseline="3472" dirty="0">
                <a:latin typeface="Segoe UI"/>
                <a:cs typeface="Segoe UI"/>
              </a:rPr>
              <a:t>3</a:t>
            </a:r>
            <a:r>
              <a:rPr sz="800" b="1" spc="0" dirty="0">
                <a:latin typeface="Segoe UI"/>
                <a:cs typeface="Segoe UI"/>
              </a:rPr>
              <a:t>/1</a:t>
            </a:r>
            <a:r>
              <a:rPr sz="1200" b="1" spc="0" baseline="6944" dirty="0">
                <a:latin typeface="Segoe UI"/>
                <a:cs typeface="Segoe UI"/>
              </a:rPr>
              <a:t>4</a:t>
            </a:r>
            <a:r>
              <a:rPr sz="1200" b="1" spc="-75" baseline="6944" dirty="0">
                <a:latin typeface="Segoe UI"/>
                <a:cs typeface="Segoe UI"/>
              </a:rPr>
              <a:t> </a:t>
            </a:r>
            <a:r>
              <a:rPr sz="1200" b="1" baseline="6944" dirty="0">
                <a:latin typeface="Segoe UI"/>
                <a:cs typeface="Segoe UI"/>
              </a:rPr>
              <a:t>0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49" name="object 49"/>
          <p:cNvSpPr txBox="1"/>
          <p:nvPr/>
        </p:nvSpPr>
        <p:spPr>
          <a:xfrm rot="18960000">
            <a:off x="3254149" y="4827219"/>
            <a:ext cx="446481" cy="1041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"/>
              </a:spcBef>
            </a:pPr>
            <a:r>
              <a:rPr sz="800" b="1" spc="-5" dirty="0">
                <a:latin typeface="Segoe UI"/>
                <a:cs typeface="Segoe UI"/>
              </a:rPr>
              <a:t>1/3/</a:t>
            </a: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1200" b="1" spc="-7" baseline="6944" dirty="0">
                <a:latin typeface="Segoe UI"/>
                <a:cs typeface="Segoe UI"/>
              </a:rPr>
              <a:t>4</a:t>
            </a:r>
            <a:r>
              <a:rPr sz="1200" b="1" spc="0" baseline="6944" dirty="0">
                <a:latin typeface="Segoe UI"/>
                <a:cs typeface="Segoe UI"/>
              </a:rPr>
              <a:t> </a:t>
            </a:r>
            <a:r>
              <a:rPr sz="1200" b="1" baseline="3472" dirty="0">
                <a:latin typeface="Segoe UI"/>
                <a:cs typeface="Segoe UI"/>
              </a:rPr>
              <a:t>8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50" name="object 50"/>
          <p:cNvSpPr txBox="1"/>
          <p:nvPr/>
        </p:nvSpPr>
        <p:spPr>
          <a:xfrm rot="18960000">
            <a:off x="3387595" y="4853016"/>
            <a:ext cx="504662" cy="10350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15"/>
              </a:spcBef>
            </a:pP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800" b="1" spc="-5" dirty="0">
                <a:latin typeface="Segoe UI"/>
                <a:cs typeface="Segoe UI"/>
              </a:rPr>
              <a:t>/</a:t>
            </a:r>
            <a:r>
              <a:rPr sz="1200" b="1" spc="-7" baseline="3472" dirty="0">
                <a:latin typeface="Segoe UI"/>
                <a:cs typeface="Segoe UI"/>
              </a:rPr>
              <a:t>3</a:t>
            </a:r>
            <a:r>
              <a:rPr sz="800" b="1" spc="-5" dirty="0">
                <a:latin typeface="Segoe UI"/>
                <a:cs typeface="Segoe UI"/>
              </a:rPr>
              <a:t>/1</a:t>
            </a:r>
            <a:r>
              <a:rPr sz="1200" b="1" spc="-7" baseline="3472" dirty="0">
                <a:latin typeface="Segoe UI"/>
                <a:cs typeface="Segoe UI"/>
              </a:rPr>
              <a:t>4</a:t>
            </a:r>
            <a:r>
              <a:rPr sz="1200" b="1" spc="0" baseline="3472" dirty="0">
                <a:latin typeface="Segoe UI"/>
                <a:cs typeface="Segoe UI"/>
              </a:rPr>
              <a:t> </a:t>
            </a:r>
            <a:r>
              <a:rPr sz="1200" b="1" spc="-7" baseline="6944" dirty="0">
                <a:latin typeface="Segoe UI"/>
                <a:cs typeface="Segoe UI"/>
              </a:rPr>
              <a:t>16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51" name="object 51"/>
          <p:cNvSpPr txBox="1"/>
          <p:nvPr/>
        </p:nvSpPr>
        <p:spPr>
          <a:xfrm rot="18960000">
            <a:off x="3627060" y="4830725"/>
            <a:ext cx="446481" cy="10477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25"/>
              </a:lnSpc>
              <a:spcBef>
                <a:spcPts val="5"/>
              </a:spcBef>
            </a:pPr>
            <a:r>
              <a:rPr sz="1200" b="1" spc="-22" baseline="3472" dirty="0">
                <a:latin typeface="Segoe UI"/>
                <a:cs typeface="Segoe UI"/>
              </a:rPr>
              <a:t>1/4</a:t>
            </a:r>
            <a:r>
              <a:rPr sz="800" b="1" spc="-15" dirty="0">
                <a:latin typeface="Segoe UI"/>
                <a:cs typeface="Segoe UI"/>
              </a:rPr>
              <a:t>/</a:t>
            </a:r>
            <a:r>
              <a:rPr sz="1200" b="1" spc="-22" baseline="3472" dirty="0">
                <a:latin typeface="Segoe UI"/>
                <a:cs typeface="Segoe UI"/>
              </a:rPr>
              <a:t>1 </a:t>
            </a:r>
            <a:r>
              <a:rPr sz="1200" b="1" baseline="3472" dirty="0">
                <a:latin typeface="Segoe UI"/>
                <a:cs typeface="Segoe UI"/>
              </a:rPr>
              <a:t>4</a:t>
            </a:r>
            <a:r>
              <a:rPr sz="1200" b="1" spc="-240" baseline="3472" dirty="0">
                <a:latin typeface="Segoe UI"/>
                <a:cs typeface="Segoe UI"/>
              </a:rPr>
              <a:t> </a:t>
            </a:r>
            <a:r>
              <a:rPr sz="1200" b="1" baseline="6944" dirty="0">
                <a:latin typeface="Segoe UI"/>
                <a:cs typeface="Segoe UI"/>
              </a:rPr>
              <a:t>0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52" name="object 52"/>
          <p:cNvSpPr txBox="1"/>
          <p:nvPr/>
        </p:nvSpPr>
        <p:spPr>
          <a:xfrm rot="18960000">
            <a:off x="3813254" y="4827220"/>
            <a:ext cx="446481" cy="1041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"/>
              </a:spcBef>
            </a:pPr>
            <a:r>
              <a:rPr sz="800" b="1" spc="-5" dirty="0">
                <a:latin typeface="Segoe UI"/>
                <a:cs typeface="Segoe UI"/>
              </a:rPr>
              <a:t>1/4/</a:t>
            </a: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1200" b="1" spc="-7" baseline="6944" dirty="0">
                <a:latin typeface="Segoe UI"/>
                <a:cs typeface="Segoe UI"/>
              </a:rPr>
              <a:t>4</a:t>
            </a:r>
            <a:r>
              <a:rPr sz="1200" b="1" spc="0" baseline="6944" dirty="0">
                <a:latin typeface="Segoe UI"/>
                <a:cs typeface="Segoe UI"/>
              </a:rPr>
              <a:t> </a:t>
            </a:r>
            <a:r>
              <a:rPr sz="1200" b="1" baseline="3472" dirty="0">
                <a:latin typeface="Segoe UI"/>
                <a:cs typeface="Segoe UI"/>
              </a:rPr>
              <a:t>8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53" name="object 53"/>
          <p:cNvSpPr txBox="1"/>
          <p:nvPr/>
        </p:nvSpPr>
        <p:spPr>
          <a:xfrm rot="18960000">
            <a:off x="3946084" y="4852061"/>
            <a:ext cx="504662" cy="10413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5"/>
              </a:spcBef>
            </a:pPr>
            <a:r>
              <a:rPr sz="1200" b="1" spc="-7" baseline="3472" dirty="0">
                <a:latin typeface="Segoe UI"/>
                <a:cs typeface="Segoe UI"/>
              </a:rPr>
              <a:t>1/4</a:t>
            </a:r>
            <a:r>
              <a:rPr sz="800" b="1" spc="-5" dirty="0">
                <a:latin typeface="Segoe UI"/>
                <a:cs typeface="Segoe UI"/>
              </a:rPr>
              <a:t>/</a:t>
            </a: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800" b="1" spc="-5" dirty="0">
                <a:latin typeface="Segoe UI"/>
                <a:cs typeface="Segoe UI"/>
              </a:rPr>
              <a:t>4</a:t>
            </a:r>
            <a:r>
              <a:rPr sz="800" b="1" spc="0" dirty="0">
                <a:latin typeface="Segoe UI"/>
                <a:cs typeface="Segoe UI"/>
              </a:rPr>
              <a:t> </a:t>
            </a:r>
            <a:r>
              <a:rPr sz="1200" b="1" spc="-7" baseline="6944" dirty="0">
                <a:latin typeface="Segoe UI"/>
                <a:cs typeface="Segoe UI"/>
              </a:rPr>
              <a:t>16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 rot="18960000">
            <a:off x="4182473" y="4827219"/>
            <a:ext cx="446481" cy="1041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"/>
              </a:spcBef>
            </a:pPr>
            <a:r>
              <a:rPr sz="800" b="1" spc="-5" dirty="0">
                <a:latin typeface="Segoe UI"/>
                <a:cs typeface="Segoe UI"/>
              </a:rPr>
              <a:t>1/5/</a:t>
            </a: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1200" b="1" spc="-7" baseline="6944" dirty="0">
                <a:latin typeface="Segoe UI"/>
                <a:cs typeface="Segoe UI"/>
              </a:rPr>
              <a:t>4</a:t>
            </a:r>
            <a:r>
              <a:rPr sz="1200" b="1" spc="0" baseline="6944" dirty="0">
                <a:latin typeface="Segoe UI"/>
                <a:cs typeface="Segoe UI"/>
              </a:rPr>
              <a:t> </a:t>
            </a:r>
            <a:r>
              <a:rPr sz="1200" b="1" baseline="3472" dirty="0">
                <a:latin typeface="Segoe UI"/>
                <a:cs typeface="Segoe UI"/>
              </a:rPr>
              <a:t>0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55" name="object 55"/>
          <p:cNvSpPr txBox="1"/>
          <p:nvPr/>
        </p:nvSpPr>
        <p:spPr>
          <a:xfrm rot="18960000">
            <a:off x="4372813" y="4829659"/>
            <a:ext cx="439083" cy="10350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815"/>
              </a:lnSpc>
              <a:spcBef>
                <a:spcPts val="15"/>
              </a:spcBef>
            </a:pPr>
            <a:r>
              <a:rPr sz="800" b="1" spc="-5" dirty="0">
                <a:latin typeface="Segoe UI"/>
                <a:cs typeface="Segoe UI"/>
              </a:rPr>
              <a:t>1/5/</a:t>
            </a: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1200" b="1" spc="-7" baseline="6944" dirty="0">
                <a:latin typeface="Segoe UI"/>
                <a:cs typeface="Segoe UI"/>
              </a:rPr>
              <a:t>4</a:t>
            </a:r>
            <a:r>
              <a:rPr sz="1200" b="1" spc="-75" baseline="6944" dirty="0">
                <a:latin typeface="Segoe UI"/>
                <a:cs typeface="Segoe UI"/>
              </a:rPr>
              <a:t> </a:t>
            </a:r>
            <a:r>
              <a:rPr sz="1200" b="1" baseline="6944" dirty="0">
                <a:latin typeface="Segoe UI"/>
                <a:cs typeface="Segoe UI"/>
              </a:rPr>
              <a:t>8</a:t>
            </a:r>
            <a:endParaRPr sz="1200" baseline="6944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 rot="18960000">
            <a:off x="4503591" y="4849771"/>
            <a:ext cx="504662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800" b="1" spc="-15" dirty="0">
                <a:latin typeface="Segoe UI"/>
                <a:cs typeface="Segoe UI"/>
              </a:rPr>
              <a:t>1/5/</a:t>
            </a:r>
            <a:r>
              <a:rPr sz="1200" b="1" spc="-22" baseline="3472" dirty="0">
                <a:latin typeface="Segoe UI"/>
                <a:cs typeface="Segoe UI"/>
              </a:rPr>
              <a:t>14</a:t>
            </a:r>
            <a:r>
              <a:rPr sz="1200" b="1" spc="89" baseline="3472" dirty="0">
                <a:latin typeface="Segoe UI"/>
                <a:cs typeface="Segoe UI"/>
              </a:rPr>
              <a:t> </a:t>
            </a:r>
            <a:r>
              <a:rPr sz="1200" b="1" spc="-7" baseline="3472" dirty="0">
                <a:latin typeface="Segoe UI"/>
                <a:cs typeface="Segoe UI"/>
              </a:rPr>
              <a:t>16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57" name="object 57"/>
          <p:cNvSpPr txBox="1"/>
          <p:nvPr/>
        </p:nvSpPr>
        <p:spPr>
          <a:xfrm rot="18960000">
            <a:off x="4741579" y="4827220"/>
            <a:ext cx="446481" cy="10413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"/>
              </a:spcBef>
            </a:pPr>
            <a:r>
              <a:rPr sz="800" b="1" spc="-5" dirty="0">
                <a:latin typeface="Segoe UI"/>
                <a:cs typeface="Segoe UI"/>
              </a:rPr>
              <a:t>1/6/</a:t>
            </a:r>
            <a:r>
              <a:rPr sz="1200" b="1" spc="-7" baseline="3472" dirty="0">
                <a:latin typeface="Segoe UI"/>
                <a:cs typeface="Segoe UI"/>
              </a:rPr>
              <a:t>1</a:t>
            </a:r>
            <a:r>
              <a:rPr sz="1200" b="1" spc="-7" baseline="6944" dirty="0">
                <a:latin typeface="Segoe UI"/>
                <a:cs typeface="Segoe UI"/>
              </a:rPr>
              <a:t>4</a:t>
            </a:r>
            <a:r>
              <a:rPr sz="1200" b="1" spc="0" baseline="6944" dirty="0">
                <a:latin typeface="Segoe UI"/>
                <a:cs typeface="Segoe UI"/>
              </a:rPr>
              <a:t> </a:t>
            </a:r>
            <a:r>
              <a:rPr sz="1200" b="1" baseline="3472" dirty="0">
                <a:latin typeface="Segoe UI"/>
                <a:cs typeface="Segoe UI"/>
              </a:rPr>
              <a:t>0</a:t>
            </a:r>
            <a:endParaRPr sz="1200" baseline="3472">
              <a:latin typeface="Segoe UI"/>
              <a:cs typeface="Segoe U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00697" y="230582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647" y="0"/>
                </a:moveTo>
                <a:lnTo>
                  <a:pt x="0" y="0"/>
                </a:lnTo>
              </a:path>
            </a:pathLst>
          </a:custGeom>
          <a:ln w="1053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0697" y="262184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647" y="0"/>
                </a:moveTo>
                <a:lnTo>
                  <a:pt x="0" y="0"/>
                </a:lnTo>
              </a:path>
            </a:pathLst>
          </a:custGeom>
          <a:ln w="1053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0697" y="292732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647" y="0"/>
                </a:moveTo>
                <a:lnTo>
                  <a:pt x="0" y="0"/>
                </a:lnTo>
              </a:path>
            </a:pathLst>
          </a:custGeom>
          <a:ln w="1053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0697" y="324333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647" y="0"/>
                </a:moveTo>
                <a:lnTo>
                  <a:pt x="0" y="0"/>
                </a:lnTo>
              </a:path>
            </a:pathLst>
          </a:custGeom>
          <a:ln w="1053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0697" y="354881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647" y="0"/>
                </a:moveTo>
                <a:lnTo>
                  <a:pt x="0" y="0"/>
                </a:lnTo>
              </a:path>
            </a:pathLst>
          </a:custGeom>
          <a:ln w="1053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0697" y="386483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647" y="0"/>
                </a:moveTo>
                <a:lnTo>
                  <a:pt x="0" y="0"/>
                </a:lnTo>
              </a:path>
            </a:pathLst>
          </a:custGeom>
          <a:ln w="1053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0697" y="418084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647" y="0"/>
                </a:moveTo>
                <a:lnTo>
                  <a:pt x="0" y="0"/>
                </a:lnTo>
              </a:path>
            </a:pathLst>
          </a:custGeom>
          <a:ln w="1053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0697" y="448632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647" y="0"/>
                </a:moveTo>
                <a:lnTo>
                  <a:pt x="0" y="0"/>
                </a:lnTo>
              </a:path>
            </a:pathLst>
          </a:custGeom>
          <a:ln w="1053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20788" y="2074083"/>
            <a:ext cx="0" cy="2560320"/>
          </a:xfrm>
          <a:custGeom>
            <a:avLst/>
            <a:gdLst/>
            <a:ahLst/>
            <a:cxnLst/>
            <a:rect l="l" t="t" r="r" b="b"/>
            <a:pathLst>
              <a:path h="2560320">
                <a:moveTo>
                  <a:pt x="0" y="2559714"/>
                </a:moveTo>
                <a:lnTo>
                  <a:pt x="0" y="0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32344" y="2074083"/>
            <a:ext cx="0" cy="2560320"/>
          </a:xfrm>
          <a:custGeom>
            <a:avLst/>
            <a:gdLst/>
            <a:ahLst/>
            <a:cxnLst/>
            <a:rect l="l" t="t" r="r" b="b"/>
            <a:pathLst>
              <a:path h="2560320">
                <a:moveTo>
                  <a:pt x="0" y="2559714"/>
                </a:moveTo>
                <a:lnTo>
                  <a:pt x="0" y="0"/>
                </a:lnTo>
              </a:path>
            </a:pathLst>
          </a:custGeom>
          <a:ln w="1054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31911" y="2229926"/>
            <a:ext cx="16192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b="1" spc="-25" dirty="0">
                <a:latin typeface="Segoe UI"/>
                <a:cs typeface="Segoe UI"/>
              </a:rPr>
              <a:t>3</a:t>
            </a:r>
            <a:r>
              <a:rPr sz="900" b="1" spc="-8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4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1911" y="2535407"/>
            <a:ext cx="16192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b="1" spc="-25" dirty="0">
                <a:latin typeface="Segoe UI"/>
                <a:cs typeface="Segoe UI"/>
              </a:rPr>
              <a:t>3</a:t>
            </a:r>
            <a:r>
              <a:rPr sz="900" b="1" spc="-8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2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31911" y="2851421"/>
            <a:ext cx="161925" cy="4806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b="1" spc="-25" dirty="0">
                <a:latin typeface="Segoe UI"/>
                <a:cs typeface="Segoe UI"/>
              </a:rPr>
              <a:t>3</a:t>
            </a:r>
            <a:r>
              <a:rPr sz="900" b="1" spc="-8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0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b="1" spc="-25" dirty="0">
                <a:latin typeface="Segoe UI"/>
                <a:cs typeface="Segoe UI"/>
              </a:rPr>
              <a:t>2</a:t>
            </a:r>
            <a:r>
              <a:rPr sz="900" b="1" spc="-8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8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1911" y="3472916"/>
            <a:ext cx="161925" cy="4806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b="1" spc="-25" dirty="0">
                <a:latin typeface="Segoe UI"/>
                <a:cs typeface="Segoe UI"/>
              </a:rPr>
              <a:t>2</a:t>
            </a:r>
            <a:r>
              <a:rPr sz="900" b="1" spc="-8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6</a:t>
            </a:r>
            <a:endParaRPr sz="9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b="1" spc="-25" dirty="0">
                <a:latin typeface="Segoe UI"/>
                <a:cs typeface="Segoe UI"/>
              </a:rPr>
              <a:t>2</a:t>
            </a:r>
            <a:r>
              <a:rPr sz="900" b="1" spc="-80" dirty="0">
                <a:latin typeface="Segoe UI"/>
                <a:cs typeface="Segoe UI"/>
              </a:rPr>
              <a:t>.</a:t>
            </a:r>
            <a:r>
              <a:rPr sz="900" b="1" spc="-15" dirty="0">
                <a:latin typeface="Segoe UI"/>
                <a:cs typeface="Segoe UI"/>
              </a:rPr>
              <a:t>4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32345" y="3385545"/>
            <a:ext cx="4388485" cy="31750"/>
          </a:xfrm>
          <a:custGeom>
            <a:avLst/>
            <a:gdLst/>
            <a:ahLst/>
            <a:cxnLst/>
            <a:rect l="l" t="t" r="r" b="b"/>
            <a:pathLst>
              <a:path w="4388485" h="31750">
                <a:moveTo>
                  <a:pt x="0" y="0"/>
                </a:moveTo>
                <a:lnTo>
                  <a:pt x="4388444" y="0"/>
                </a:lnTo>
                <a:lnTo>
                  <a:pt x="4388444" y="31601"/>
                </a:lnTo>
                <a:lnTo>
                  <a:pt x="0" y="31601"/>
                </a:lnTo>
                <a:lnTo>
                  <a:pt x="0" y="0"/>
                </a:lnTo>
                <a:close/>
              </a:path>
            </a:pathLst>
          </a:custGeom>
          <a:solidFill>
            <a:srgbClr val="37F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32345" y="2764051"/>
            <a:ext cx="4388485" cy="31750"/>
          </a:xfrm>
          <a:custGeom>
            <a:avLst/>
            <a:gdLst/>
            <a:ahLst/>
            <a:cxnLst/>
            <a:rect l="l" t="t" r="r" b="b"/>
            <a:pathLst>
              <a:path w="4388485" h="31750">
                <a:moveTo>
                  <a:pt x="0" y="0"/>
                </a:moveTo>
                <a:lnTo>
                  <a:pt x="4388444" y="0"/>
                </a:lnTo>
                <a:lnTo>
                  <a:pt x="4388444" y="31601"/>
                </a:lnTo>
                <a:lnTo>
                  <a:pt x="0" y="31601"/>
                </a:lnTo>
                <a:lnTo>
                  <a:pt x="0" y="0"/>
                </a:lnTo>
                <a:close/>
              </a:path>
            </a:pathLst>
          </a:custGeom>
          <a:solidFill>
            <a:srgbClr val="C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32345" y="4007039"/>
            <a:ext cx="4388485" cy="31750"/>
          </a:xfrm>
          <a:custGeom>
            <a:avLst/>
            <a:gdLst/>
            <a:ahLst/>
            <a:cxnLst/>
            <a:rect l="l" t="t" r="r" b="b"/>
            <a:pathLst>
              <a:path w="4388485" h="31750">
                <a:moveTo>
                  <a:pt x="0" y="0"/>
                </a:moveTo>
                <a:lnTo>
                  <a:pt x="4388444" y="0"/>
                </a:lnTo>
                <a:lnTo>
                  <a:pt x="4388444" y="31601"/>
                </a:lnTo>
                <a:lnTo>
                  <a:pt x="0" y="31601"/>
                </a:lnTo>
                <a:lnTo>
                  <a:pt x="0" y="0"/>
                </a:lnTo>
                <a:close/>
              </a:path>
            </a:pathLst>
          </a:custGeom>
          <a:solidFill>
            <a:srgbClr val="C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32345" y="4470527"/>
            <a:ext cx="4388485" cy="31750"/>
          </a:xfrm>
          <a:custGeom>
            <a:avLst/>
            <a:gdLst/>
            <a:ahLst/>
            <a:cxnLst/>
            <a:rect l="l" t="t" r="r" b="b"/>
            <a:pathLst>
              <a:path w="4388485" h="31750">
                <a:moveTo>
                  <a:pt x="0" y="0"/>
                </a:moveTo>
                <a:lnTo>
                  <a:pt x="4388444" y="0"/>
                </a:lnTo>
                <a:lnTo>
                  <a:pt x="4388444" y="31601"/>
                </a:lnTo>
                <a:lnTo>
                  <a:pt x="0" y="31601"/>
                </a:lnTo>
                <a:lnTo>
                  <a:pt x="0" y="0"/>
                </a:lnTo>
                <a:close/>
              </a:path>
            </a:pathLst>
          </a:custGeom>
          <a:solidFill>
            <a:srgbClr val="0A0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2345" y="2290029"/>
            <a:ext cx="4388485" cy="31750"/>
          </a:xfrm>
          <a:custGeom>
            <a:avLst/>
            <a:gdLst/>
            <a:ahLst/>
            <a:cxnLst/>
            <a:rect l="l" t="t" r="r" b="b"/>
            <a:pathLst>
              <a:path w="4388485" h="31750">
                <a:moveTo>
                  <a:pt x="0" y="0"/>
                </a:moveTo>
                <a:lnTo>
                  <a:pt x="4388444" y="0"/>
                </a:lnTo>
                <a:lnTo>
                  <a:pt x="4388444" y="31601"/>
                </a:lnTo>
                <a:lnTo>
                  <a:pt x="0" y="31601"/>
                </a:lnTo>
                <a:lnTo>
                  <a:pt x="0" y="0"/>
                </a:lnTo>
                <a:close/>
              </a:path>
            </a:pathLst>
          </a:custGeom>
          <a:solidFill>
            <a:srgbClr val="0A0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11467" y="2974723"/>
            <a:ext cx="4230199" cy="1295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978879" y="5263663"/>
            <a:ext cx="32385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50" b="1" spc="-20" dirty="0">
                <a:latin typeface="Segoe UI"/>
                <a:cs typeface="Segoe UI"/>
              </a:rPr>
              <a:t>D</a:t>
            </a:r>
            <a:r>
              <a:rPr sz="1150" b="1" spc="-45" dirty="0">
                <a:latin typeface="Segoe UI"/>
                <a:cs typeface="Segoe UI"/>
              </a:rPr>
              <a:t>a</a:t>
            </a:r>
            <a:r>
              <a:rPr sz="1150" b="1" spc="-40" dirty="0">
                <a:latin typeface="Segoe UI"/>
                <a:cs typeface="Segoe UI"/>
              </a:rPr>
              <a:t>t</a:t>
            </a:r>
            <a:r>
              <a:rPr sz="1150" b="1" spc="-5" dirty="0">
                <a:latin typeface="Segoe UI"/>
                <a:cs typeface="Segoe UI"/>
              </a:rPr>
              <a:t>e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42252" y="6457043"/>
            <a:ext cx="15481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SnapDatInc copyright</a:t>
            </a:r>
            <a:r>
              <a:rPr sz="1000" spc="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59406" y="3144567"/>
            <a:ext cx="222250" cy="417195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50" b="1" spc="-25" dirty="0">
                <a:latin typeface="Segoe UI"/>
                <a:cs typeface="Segoe UI"/>
              </a:rPr>
              <a:t>Strain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993765" y="3199037"/>
            <a:ext cx="36068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b="1" spc="-35" dirty="0">
                <a:solidFill>
                  <a:srgbClr val="37F137"/>
                </a:solidFill>
                <a:latin typeface="Segoe UI"/>
                <a:cs typeface="Segoe UI"/>
              </a:rPr>
              <a:t>T</a:t>
            </a:r>
            <a:r>
              <a:rPr sz="900" b="1" spc="5" dirty="0">
                <a:solidFill>
                  <a:srgbClr val="37F137"/>
                </a:solidFill>
                <a:latin typeface="Segoe UI"/>
                <a:cs typeface="Segoe UI"/>
              </a:rPr>
              <a:t>a</a:t>
            </a:r>
            <a:r>
              <a:rPr sz="900" b="1" spc="-30" dirty="0">
                <a:solidFill>
                  <a:srgbClr val="37F137"/>
                </a:solidFill>
                <a:latin typeface="Segoe UI"/>
                <a:cs typeface="Segoe UI"/>
              </a:rPr>
              <a:t>r</a:t>
            </a:r>
            <a:r>
              <a:rPr sz="900" b="1" spc="15" dirty="0">
                <a:solidFill>
                  <a:srgbClr val="37F137"/>
                </a:solidFill>
                <a:latin typeface="Segoe UI"/>
                <a:cs typeface="Segoe UI"/>
              </a:rPr>
              <a:t>g</a:t>
            </a:r>
            <a:r>
              <a:rPr sz="900" b="1" spc="0" dirty="0">
                <a:solidFill>
                  <a:srgbClr val="37F137"/>
                </a:solidFill>
                <a:latin typeface="Segoe UI"/>
                <a:cs typeface="Segoe UI"/>
              </a:rPr>
              <a:t>e</a:t>
            </a:r>
            <a:r>
              <a:rPr sz="900" b="1" spc="-25" dirty="0">
                <a:solidFill>
                  <a:srgbClr val="37F137"/>
                </a:solidFill>
                <a:latin typeface="Segoe UI"/>
                <a:cs typeface="Segoe UI"/>
              </a:rPr>
              <a:t>t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719487" y="2619677"/>
            <a:ext cx="63690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b="1" spc="0" dirty="0">
                <a:solidFill>
                  <a:srgbClr val="931313"/>
                </a:solidFill>
                <a:latin typeface="Segoe UI"/>
                <a:cs typeface="Segoe UI"/>
              </a:rPr>
              <a:t>Upper</a:t>
            </a:r>
            <a:r>
              <a:rPr sz="900" b="1" spc="-50" dirty="0">
                <a:solidFill>
                  <a:srgbClr val="931313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931313"/>
                </a:solidFill>
                <a:latin typeface="Segoe UI"/>
                <a:cs typeface="Segoe UI"/>
              </a:rPr>
              <a:t>Spec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751134" y="3862666"/>
            <a:ext cx="61595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b="1" spc="-20" dirty="0">
                <a:solidFill>
                  <a:srgbClr val="931313"/>
                </a:solidFill>
                <a:latin typeface="Segoe UI"/>
                <a:cs typeface="Segoe UI"/>
              </a:rPr>
              <a:t>Lower</a:t>
            </a:r>
            <a:r>
              <a:rPr sz="900" b="1" spc="-50" dirty="0">
                <a:solidFill>
                  <a:srgbClr val="931313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931313"/>
                </a:solidFill>
                <a:latin typeface="Segoe UI"/>
                <a:cs typeface="Segoe UI"/>
              </a:rPr>
              <a:t>Spec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31911" y="4033316"/>
            <a:ext cx="4528820" cy="5416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r>
              <a:rPr sz="900" b="1" spc="-40" dirty="0">
                <a:latin typeface="Segoe UI"/>
                <a:cs typeface="Segoe UI"/>
              </a:rPr>
              <a:t>2.2</a:t>
            </a:r>
            <a:endParaRPr sz="900">
              <a:latin typeface="Segoe UI"/>
              <a:cs typeface="Segoe UI"/>
            </a:endParaRPr>
          </a:p>
          <a:p>
            <a:pPr marR="5080" algn="r">
              <a:lnSpc>
                <a:spcPts val="994"/>
              </a:lnSpc>
              <a:spcBef>
                <a:spcPts val="500"/>
              </a:spcBef>
            </a:pPr>
            <a:r>
              <a:rPr sz="900" b="1" spc="-20" dirty="0">
                <a:solidFill>
                  <a:srgbClr val="0A0873"/>
                </a:solidFill>
                <a:latin typeface="Segoe UI"/>
                <a:cs typeface="Segoe UI"/>
              </a:rPr>
              <a:t>Lower </a:t>
            </a:r>
            <a:r>
              <a:rPr sz="900" b="1" dirty="0">
                <a:solidFill>
                  <a:srgbClr val="0A0873"/>
                </a:solidFill>
                <a:latin typeface="Segoe UI"/>
                <a:cs typeface="Segoe UI"/>
              </a:rPr>
              <a:t>Spec</a:t>
            </a:r>
            <a:r>
              <a:rPr sz="900" b="1" spc="-60" dirty="0">
                <a:solidFill>
                  <a:srgbClr val="0A0873"/>
                </a:solidFill>
                <a:latin typeface="Segoe UI"/>
                <a:cs typeface="Segoe UI"/>
              </a:rPr>
              <a:t> </a:t>
            </a:r>
            <a:r>
              <a:rPr sz="900" b="1" spc="-15" dirty="0">
                <a:solidFill>
                  <a:srgbClr val="0A0873"/>
                </a:solidFill>
                <a:latin typeface="Segoe UI"/>
                <a:cs typeface="Segoe UI"/>
              </a:rPr>
              <a:t>2</a:t>
            </a:r>
            <a:endParaRPr sz="900">
              <a:latin typeface="Segoe UI"/>
              <a:cs typeface="Segoe UI"/>
            </a:endParaRPr>
          </a:p>
          <a:p>
            <a:pPr>
              <a:lnSpc>
                <a:spcPts val="994"/>
              </a:lnSpc>
            </a:pPr>
            <a:r>
              <a:rPr sz="900" b="1" spc="-40" dirty="0">
                <a:latin typeface="Segoe UI"/>
                <a:cs typeface="Segoe UI"/>
              </a:rPr>
              <a:t>2.0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529603" y="2145657"/>
            <a:ext cx="73152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b="1" spc="0" dirty="0">
                <a:solidFill>
                  <a:srgbClr val="0A0873"/>
                </a:solidFill>
                <a:latin typeface="Segoe UI"/>
                <a:cs typeface="Segoe UI"/>
              </a:rPr>
              <a:t>Upper </a:t>
            </a:r>
            <a:r>
              <a:rPr sz="900" b="1" dirty="0">
                <a:solidFill>
                  <a:srgbClr val="0A0873"/>
                </a:solidFill>
                <a:latin typeface="Segoe UI"/>
                <a:cs typeface="Segoe UI"/>
              </a:rPr>
              <a:t>Spec</a:t>
            </a:r>
            <a:r>
              <a:rPr sz="900" b="1" spc="-70" dirty="0">
                <a:solidFill>
                  <a:srgbClr val="0A0873"/>
                </a:solidFill>
                <a:latin typeface="Segoe UI"/>
                <a:cs typeface="Segoe UI"/>
              </a:rPr>
              <a:t> </a:t>
            </a:r>
            <a:r>
              <a:rPr sz="900" b="1" spc="-15" dirty="0">
                <a:solidFill>
                  <a:srgbClr val="0A0873"/>
                </a:solidFill>
                <a:latin typeface="Segoe UI"/>
                <a:cs typeface="Segoe UI"/>
              </a:rPr>
              <a:t>2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45062" y="1724305"/>
            <a:ext cx="263906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400" b="1" spc="-30" dirty="0">
                <a:latin typeface="Segoe UI"/>
                <a:cs typeface="Segoe UI"/>
              </a:rPr>
              <a:t>Glass </a:t>
            </a:r>
            <a:r>
              <a:rPr sz="1400" b="1" spc="-45" dirty="0">
                <a:latin typeface="Segoe UI"/>
                <a:cs typeface="Segoe UI"/>
              </a:rPr>
              <a:t>Strain </a:t>
            </a:r>
            <a:r>
              <a:rPr sz="1400" b="1" spc="-35" dirty="0">
                <a:latin typeface="Segoe UI"/>
                <a:cs typeface="Segoe UI"/>
              </a:rPr>
              <a:t>(MPascal) </a:t>
            </a:r>
            <a:r>
              <a:rPr sz="1400" b="1" spc="-25" dirty="0">
                <a:latin typeface="Segoe UI"/>
                <a:cs typeface="Segoe UI"/>
              </a:rPr>
              <a:t>over</a:t>
            </a:r>
            <a:r>
              <a:rPr sz="1400" b="1" spc="210" dirty="0">
                <a:latin typeface="Segoe UI"/>
                <a:cs typeface="Segoe UI"/>
              </a:rPr>
              <a:t> </a:t>
            </a:r>
            <a:r>
              <a:rPr sz="1400" b="1" spc="-50" dirty="0">
                <a:latin typeface="Segoe UI"/>
                <a:cs typeface="Segoe UI"/>
              </a:rPr>
              <a:t>Time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1922" y="354584"/>
            <a:ext cx="5525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Histogram of the Glass Strain</a:t>
            </a:r>
            <a:r>
              <a:rPr spc="50" dirty="0"/>
              <a:t> </a:t>
            </a:r>
            <a:r>
              <a:rPr spc="-5" dirty="0"/>
              <a:t>Data</a:t>
            </a:r>
          </a:p>
        </p:txBody>
      </p:sp>
      <p:sp>
        <p:nvSpPr>
          <p:cNvPr id="3" name="object 3"/>
          <p:cNvSpPr/>
          <p:nvPr/>
        </p:nvSpPr>
        <p:spPr>
          <a:xfrm>
            <a:off x="1019553" y="1066800"/>
            <a:ext cx="7523480" cy="5008880"/>
          </a:xfrm>
          <a:custGeom>
            <a:avLst/>
            <a:gdLst/>
            <a:ahLst/>
            <a:cxnLst/>
            <a:rect l="l" t="t" r="r" b="b"/>
            <a:pathLst>
              <a:path w="7523480" h="5008880">
                <a:moveTo>
                  <a:pt x="0" y="0"/>
                </a:moveTo>
                <a:lnTo>
                  <a:pt x="7522874" y="0"/>
                </a:lnTo>
                <a:lnTo>
                  <a:pt x="7522874" y="5008547"/>
                </a:lnTo>
                <a:lnTo>
                  <a:pt x="0" y="5008547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9553" y="1066800"/>
            <a:ext cx="7523480" cy="5008880"/>
          </a:xfrm>
          <a:custGeom>
            <a:avLst/>
            <a:gdLst/>
            <a:ahLst/>
            <a:cxnLst/>
            <a:rect l="l" t="t" r="r" b="b"/>
            <a:pathLst>
              <a:path w="7523480" h="5008880">
                <a:moveTo>
                  <a:pt x="0" y="0"/>
                </a:moveTo>
                <a:lnTo>
                  <a:pt x="7522874" y="0"/>
                </a:lnTo>
                <a:lnTo>
                  <a:pt x="7522874" y="5008547"/>
                </a:lnTo>
                <a:lnTo>
                  <a:pt x="0" y="5008547"/>
                </a:lnTo>
                <a:lnTo>
                  <a:pt x="0" y="0"/>
                </a:lnTo>
                <a:close/>
              </a:path>
            </a:pathLst>
          </a:custGeom>
          <a:ln w="10458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1961" y="2101969"/>
            <a:ext cx="5430520" cy="3314700"/>
          </a:xfrm>
          <a:custGeom>
            <a:avLst/>
            <a:gdLst/>
            <a:ahLst/>
            <a:cxnLst/>
            <a:rect l="l" t="t" r="r" b="b"/>
            <a:pathLst>
              <a:path w="5430520" h="3314700">
                <a:moveTo>
                  <a:pt x="0" y="0"/>
                </a:moveTo>
                <a:lnTo>
                  <a:pt x="5430280" y="0"/>
                </a:lnTo>
                <a:lnTo>
                  <a:pt x="5430280" y="3314633"/>
                </a:lnTo>
                <a:lnTo>
                  <a:pt x="0" y="33146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2243" y="541660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825"/>
                </a:lnTo>
              </a:path>
            </a:pathLst>
          </a:custGeom>
          <a:ln w="1046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1966" y="541660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825"/>
                </a:lnTo>
              </a:path>
            </a:pathLst>
          </a:custGeom>
          <a:ln w="1046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2150" y="541659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825"/>
                </a:lnTo>
              </a:path>
            </a:pathLst>
          </a:custGeom>
          <a:ln w="1046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1872" y="541659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825"/>
                </a:lnTo>
              </a:path>
            </a:pathLst>
          </a:custGeom>
          <a:ln w="1046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2056" y="541659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825"/>
                </a:lnTo>
              </a:path>
            </a:pathLst>
          </a:custGeom>
          <a:ln w="1046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2241" y="5416598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825"/>
                </a:lnTo>
              </a:path>
            </a:pathLst>
          </a:custGeom>
          <a:ln w="1046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1963" y="5416598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825"/>
                </a:lnTo>
              </a:path>
            </a:pathLst>
          </a:custGeom>
          <a:ln w="1046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1963" y="2101964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280" y="0"/>
                </a:lnTo>
              </a:path>
            </a:pathLst>
          </a:custGeom>
          <a:ln w="1045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1963" y="5416597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>
                <a:moveTo>
                  <a:pt x="0" y="0"/>
                </a:moveTo>
                <a:lnTo>
                  <a:pt x="5430280" y="0"/>
                </a:lnTo>
              </a:path>
            </a:pathLst>
          </a:custGeom>
          <a:ln w="1045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75376" y="5435270"/>
            <a:ext cx="21145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90" dirty="0">
                <a:latin typeface="Segoe UI"/>
                <a:cs typeface="Segoe UI"/>
              </a:rPr>
              <a:t>3</a:t>
            </a:r>
            <a:r>
              <a:rPr sz="1150" b="1" spc="-70" dirty="0">
                <a:latin typeface="Segoe UI"/>
                <a:cs typeface="Segoe UI"/>
              </a:rPr>
              <a:t>.</a:t>
            </a:r>
            <a:r>
              <a:rPr sz="1150" b="1" spc="-25" dirty="0">
                <a:latin typeface="Segoe UI"/>
                <a:cs typeface="Segoe UI"/>
              </a:rPr>
              <a:t>2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5562" y="5435270"/>
            <a:ext cx="21145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90" dirty="0">
                <a:latin typeface="Segoe UI"/>
                <a:cs typeface="Segoe UI"/>
              </a:rPr>
              <a:t>3</a:t>
            </a:r>
            <a:r>
              <a:rPr sz="1150" b="1" spc="-70" dirty="0">
                <a:latin typeface="Segoe UI"/>
                <a:cs typeface="Segoe UI"/>
              </a:rPr>
              <a:t>.</a:t>
            </a:r>
            <a:r>
              <a:rPr sz="1150" b="1" spc="-25" dirty="0">
                <a:latin typeface="Segoe UI"/>
                <a:cs typeface="Segoe UI"/>
              </a:rPr>
              <a:t>0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65284" y="5435270"/>
            <a:ext cx="21145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90" dirty="0">
                <a:latin typeface="Segoe UI"/>
                <a:cs typeface="Segoe UI"/>
              </a:rPr>
              <a:t>2</a:t>
            </a:r>
            <a:r>
              <a:rPr sz="1150" b="1" spc="-70" dirty="0">
                <a:latin typeface="Segoe UI"/>
                <a:cs typeface="Segoe UI"/>
              </a:rPr>
              <a:t>.</a:t>
            </a:r>
            <a:r>
              <a:rPr sz="1150" b="1" spc="-25" dirty="0">
                <a:latin typeface="Segoe UI"/>
                <a:cs typeface="Segoe UI"/>
              </a:rPr>
              <a:t>8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65653" y="5435270"/>
            <a:ext cx="21145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90" dirty="0">
                <a:latin typeface="Segoe UI"/>
                <a:cs typeface="Segoe UI"/>
              </a:rPr>
              <a:t>2</a:t>
            </a:r>
            <a:r>
              <a:rPr sz="1150" b="1" spc="-70" dirty="0">
                <a:latin typeface="Segoe UI"/>
                <a:cs typeface="Segoe UI"/>
              </a:rPr>
              <a:t>.</a:t>
            </a:r>
            <a:r>
              <a:rPr sz="1150" b="1" spc="-25" dirty="0">
                <a:latin typeface="Segoe UI"/>
                <a:cs typeface="Segoe UI"/>
              </a:rPr>
              <a:t>4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55375" y="5435270"/>
            <a:ext cx="21145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90" dirty="0">
                <a:latin typeface="Segoe UI"/>
                <a:cs typeface="Segoe UI"/>
              </a:rPr>
              <a:t>2</a:t>
            </a:r>
            <a:r>
              <a:rPr sz="1150" b="1" spc="-70" dirty="0">
                <a:latin typeface="Segoe UI"/>
                <a:cs typeface="Segoe UI"/>
              </a:rPr>
              <a:t>.</a:t>
            </a:r>
            <a:r>
              <a:rPr sz="1150" b="1" spc="-25" dirty="0">
                <a:latin typeface="Segoe UI"/>
                <a:cs typeface="Segoe UI"/>
              </a:rPr>
              <a:t>2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5560" y="5435270"/>
            <a:ext cx="21145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90" dirty="0">
                <a:latin typeface="Segoe UI"/>
                <a:cs typeface="Segoe UI"/>
              </a:rPr>
              <a:t>2</a:t>
            </a:r>
            <a:r>
              <a:rPr sz="1150" b="1" spc="-70" dirty="0">
                <a:latin typeface="Segoe UI"/>
                <a:cs typeface="Segoe UI"/>
              </a:rPr>
              <a:t>.</a:t>
            </a:r>
            <a:r>
              <a:rPr sz="1150" b="1" spc="-25" dirty="0">
                <a:latin typeface="Segoe UI"/>
                <a:cs typeface="Segoe UI"/>
              </a:rPr>
              <a:t>0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10111" y="2290180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851" y="0"/>
                </a:moveTo>
                <a:lnTo>
                  <a:pt x="0" y="0"/>
                </a:lnTo>
              </a:path>
            </a:pathLst>
          </a:custGeom>
          <a:ln w="1045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0111" y="291755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851" y="0"/>
                </a:moveTo>
                <a:lnTo>
                  <a:pt x="0" y="0"/>
                </a:lnTo>
              </a:path>
            </a:pathLst>
          </a:custGeom>
          <a:ln w="1045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0111" y="3544930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851" y="0"/>
                </a:moveTo>
                <a:lnTo>
                  <a:pt x="0" y="0"/>
                </a:lnTo>
              </a:path>
            </a:pathLst>
          </a:custGeom>
          <a:ln w="1045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0111" y="4161849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851" y="0"/>
                </a:moveTo>
                <a:lnTo>
                  <a:pt x="0" y="0"/>
                </a:lnTo>
              </a:path>
            </a:pathLst>
          </a:custGeom>
          <a:ln w="1045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0111" y="4789224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851" y="0"/>
                </a:moveTo>
                <a:lnTo>
                  <a:pt x="0" y="0"/>
                </a:lnTo>
              </a:path>
            </a:pathLst>
          </a:custGeom>
          <a:ln w="1045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0111" y="5416599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851" y="0"/>
                </a:moveTo>
                <a:lnTo>
                  <a:pt x="0" y="0"/>
                </a:lnTo>
              </a:path>
            </a:pathLst>
          </a:custGeom>
          <a:ln w="1045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82243" y="2101965"/>
            <a:ext cx="0" cy="3314700"/>
          </a:xfrm>
          <a:custGeom>
            <a:avLst/>
            <a:gdLst/>
            <a:ahLst/>
            <a:cxnLst/>
            <a:rect l="l" t="t" r="r" b="b"/>
            <a:pathLst>
              <a:path h="3314700">
                <a:moveTo>
                  <a:pt x="0" y="3314633"/>
                </a:moveTo>
                <a:lnTo>
                  <a:pt x="0" y="0"/>
                </a:lnTo>
              </a:path>
            </a:pathLst>
          </a:custGeom>
          <a:ln w="1046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1963" y="2101964"/>
            <a:ext cx="0" cy="3314700"/>
          </a:xfrm>
          <a:custGeom>
            <a:avLst/>
            <a:gdLst/>
            <a:ahLst/>
            <a:cxnLst/>
            <a:rect l="l" t="t" r="r" b="b"/>
            <a:pathLst>
              <a:path h="3314700">
                <a:moveTo>
                  <a:pt x="0" y="3314633"/>
                </a:moveTo>
                <a:lnTo>
                  <a:pt x="0" y="0"/>
                </a:lnTo>
              </a:path>
            </a:pathLst>
          </a:custGeom>
          <a:ln w="10462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19541" y="2172919"/>
            <a:ext cx="18034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90" dirty="0">
                <a:latin typeface="Segoe UI"/>
                <a:cs typeface="Segoe UI"/>
              </a:rPr>
              <a:t>1</a:t>
            </a:r>
            <a:r>
              <a:rPr sz="1150" b="1" spc="-25" dirty="0">
                <a:latin typeface="Segoe UI"/>
                <a:cs typeface="Segoe UI"/>
              </a:rPr>
              <a:t>0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92781" y="2800293"/>
            <a:ext cx="10731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25" dirty="0">
                <a:latin typeface="Segoe UI"/>
                <a:cs typeface="Segoe UI"/>
              </a:rPr>
              <a:t>8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92781" y="3427669"/>
            <a:ext cx="10731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25" dirty="0">
                <a:latin typeface="Segoe UI"/>
                <a:cs typeface="Segoe UI"/>
              </a:rPr>
              <a:t>6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92781" y="4044589"/>
            <a:ext cx="10731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25" dirty="0">
                <a:latin typeface="Segoe UI"/>
                <a:cs typeface="Segoe UI"/>
              </a:rPr>
              <a:t>4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92781" y="4671964"/>
            <a:ext cx="10731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25" dirty="0">
                <a:latin typeface="Segoe UI"/>
                <a:cs typeface="Segoe UI"/>
              </a:rPr>
              <a:t>2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92781" y="5299339"/>
            <a:ext cx="10731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25" dirty="0">
                <a:latin typeface="Segoe UI"/>
                <a:cs typeface="Segoe UI"/>
              </a:rPr>
              <a:t>0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01870" y="2101967"/>
            <a:ext cx="0" cy="3314700"/>
          </a:xfrm>
          <a:custGeom>
            <a:avLst/>
            <a:gdLst/>
            <a:ahLst/>
            <a:cxnLst/>
            <a:rect l="l" t="t" r="r" b="b"/>
            <a:pathLst>
              <a:path h="3314700">
                <a:moveTo>
                  <a:pt x="0" y="3314633"/>
                </a:moveTo>
                <a:lnTo>
                  <a:pt x="0" y="0"/>
                </a:lnTo>
              </a:path>
            </a:pathLst>
          </a:custGeom>
          <a:ln w="41851">
            <a:solidFill>
              <a:srgbClr val="CE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32336" y="2101967"/>
            <a:ext cx="0" cy="3314700"/>
          </a:xfrm>
          <a:custGeom>
            <a:avLst/>
            <a:gdLst/>
            <a:ahLst/>
            <a:cxnLst/>
            <a:rect l="l" t="t" r="r" b="b"/>
            <a:pathLst>
              <a:path h="3314700">
                <a:moveTo>
                  <a:pt x="0" y="3314633"/>
                </a:moveTo>
                <a:lnTo>
                  <a:pt x="0" y="0"/>
                </a:lnTo>
              </a:path>
            </a:pathLst>
          </a:custGeom>
          <a:ln w="41851">
            <a:solidFill>
              <a:srgbClr val="CE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391501" y="2101968"/>
            <a:ext cx="973455" cy="565150"/>
          </a:xfrm>
          <a:prstGeom prst="rect">
            <a:avLst/>
          </a:prstGeom>
          <a:solidFill>
            <a:srgbClr val="FFFFFF"/>
          </a:solidFill>
          <a:ln w="10457">
            <a:solidFill>
              <a:srgbClr val="9A9A9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265"/>
              </a:spcBef>
              <a:tabLst>
                <a:tab pos="585470" algn="l"/>
              </a:tabLst>
            </a:pPr>
            <a:r>
              <a:rPr sz="1050" b="1" spc="-10" dirty="0">
                <a:latin typeface="Segoe UI"/>
                <a:cs typeface="Segoe UI"/>
              </a:rPr>
              <a:t>Mean	</a:t>
            </a:r>
            <a:r>
              <a:rPr sz="1050" b="1" spc="-30" dirty="0">
                <a:latin typeface="Segoe UI"/>
                <a:cs typeface="Segoe UI"/>
              </a:rPr>
              <a:t>2.635</a:t>
            </a:r>
            <a:endParaRPr sz="1050">
              <a:latin typeface="Segoe UI"/>
              <a:cs typeface="Segoe UI"/>
            </a:endParaRPr>
          </a:p>
          <a:p>
            <a:pPr marL="73025">
              <a:lnSpc>
                <a:spcPts val="1245"/>
              </a:lnSpc>
              <a:spcBef>
                <a:spcPts val="60"/>
              </a:spcBef>
            </a:pPr>
            <a:r>
              <a:rPr sz="1050" b="1" spc="-20" dirty="0">
                <a:latin typeface="Segoe UI"/>
                <a:cs typeface="Segoe UI"/>
              </a:rPr>
              <a:t>StDev </a:t>
            </a:r>
            <a:r>
              <a:rPr sz="1050" b="1" spc="-15" dirty="0">
                <a:latin typeface="Segoe UI"/>
                <a:cs typeface="Segoe UI"/>
              </a:rPr>
              <a:t> </a:t>
            </a:r>
            <a:r>
              <a:rPr sz="1050" b="1" spc="-30" dirty="0">
                <a:latin typeface="Segoe UI"/>
                <a:cs typeface="Segoe UI"/>
              </a:rPr>
              <a:t>0.2017</a:t>
            </a:r>
            <a:endParaRPr sz="1050">
              <a:latin typeface="Segoe UI"/>
              <a:cs typeface="Segoe UI"/>
            </a:endParaRPr>
          </a:p>
          <a:p>
            <a:pPr marL="73025">
              <a:lnSpc>
                <a:spcPts val="1245"/>
              </a:lnSpc>
              <a:tabLst>
                <a:tab pos="763270" algn="l"/>
              </a:tabLst>
            </a:pPr>
            <a:r>
              <a:rPr sz="1050" b="1" spc="-10" dirty="0">
                <a:latin typeface="Segoe UI"/>
                <a:cs typeface="Segoe UI"/>
              </a:rPr>
              <a:t>N	</a:t>
            </a:r>
            <a:r>
              <a:rPr sz="1050" b="1" spc="-20" dirty="0">
                <a:latin typeface="Segoe UI"/>
                <a:cs typeface="Segoe UI"/>
              </a:rPr>
              <a:t>44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52241" y="4789218"/>
            <a:ext cx="450215" cy="627380"/>
          </a:xfrm>
          <a:custGeom>
            <a:avLst/>
            <a:gdLst/>
            <a:ahLst/>
            <a:cxnLst/>
            <a:rect l="l" t="t" r="r" b="b"/>
            <a:pathLst>
              <a:path w="450215" h="627379">
                <a:moveTo>
                  <a:pt x="0" y="0"/>
                </a:moveTo>
                <a:lnTo>
                  <a:pt x="449907" y="0"/>
                </a:lnTo>
                <a:lnTo>
                  <a:pt x="449907" y="627375"/>
                </a:lnTo>
                <a:lnTo>
                  <a:pt x="0" y="627375"/>
                </a:lnTo>
                <a:lnTo>
                  <a:pt x="0" y="0"/>
                </a:lnTo>
                <a:close/>
              </a:path>
            </a:pathLst>
          </a:custGeom>
          <a:solidFill>
            <a:srgbClr val="7DA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52241" y="4789228"/>
            <a:ext cx="450215" cy="627380"/>
          </a:xfrm>
          <a:custGeom>
            <a:avLst/>
            <a:gdLst/>
            <a:ahLst/>
            <a:cxnLst/>
            <a:rect l="l" t="t" r="r" b="b"/>
            <a:pathLst>
              <a:path w="450215" h="627379">
                <a:moveTo>
                  <a:pt x="0" y="627375"/>
                </a:moveTo>
                <a:lnTo>
                  <a:pt x="449907" y="627375"/>
                </a:lnTo>
                <a:lnTo>
                  <a:pt x="449907" y="0"/>
                </a:lnTo>
                <a:lnTo>
                  <a:pt x="0" y="0"/>
                </a:lnTo>
                <a:lnTo>
                  <a:pt x="0" y="627375"/>
                </a:lnTo>
                <a:close/>
              </a:path>
            </a:pathLst>
          </a:custGeom>
          <a:ln w="1046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02333" y="3858620"/>
            <a:ext cx="450215" cy="1558290"/>
          </a:xfrm>
          <a:custGeom>
            <a:avLst/>
            <a:gdLst/>
            <a:ahLst/>
            <a:cxnLst/>
            <a:rect l="l" t="t" r="r" b="b"/>
            <a:pathLst>
              <a:path w="450214" h="1558289">
                <a:moveTo>
                  <a:pt x="0" y="0"/>
                </a:moveTo>
                <a:lnTo>
                  <a:pt x="449907" y="0"/>
                </a:lnTo>
                <a:lnTo>
                  <a:pt x="449907" y="1557982"/>
                </a:lnTo>
                <a:lnTo>
                  <a:pt x="0" y="1557982"/>
                </a:lnTo>
                <a:lnTo>
                  <a:pt x="0" y="0"/>
                </a:lnTo>
                <a:close/>
              </a:path>
            </a:pathLst>
          </a:custGeom>
          <a:solidFill>
            <a:srgbClr val="7DA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02334" y="3858620"/>
            <a:ext cx="450215" cy="1558290"/>
          </a:xfrm>
          <a:custGeom>
            <a:avLst/>
            <a:gdLst/>
            <a:ahLst/>
            <a:cxnLst/>
            <a:rect l="l" t="t" r="r" b="b"/>
            <a:pathLst>
              <a:path w="450214" h="1558289">
                <a:moveTo>
                  <a:pt x="0" y="1557982"/>
                </a:moveTo>
                <a:lnTo>
                  <a:pt x="449907" y="1557982"/>
                </a:lnTo>
                <a:lnTo>
                  <a:pt x="449907" y="0"/>
                </a:lnTo>
                <a:lnTo>
                  <a:pt x="0" y="0"/>
                </a:lnTo>
                <a:lnTo>
                  <a:pt x="0" y="1557982"/>
                </a:lnTo>
                <a:close/>
              </a:path>
            </a:pathLst>
          </a:custGeom>
          <a:ln w="10462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41963" y="3544932"/>
            <a:ext cx="460375" cy="1871980"/>
          </a:xfrm>
          <a:custGeom>
            <a:avLst/>
            <a:gdLst/>
            <a:ahLst/>
            <a:cxnLst/>
            <a:rect l="l" t="t" r="r" b="b"/>
            <a:pathLst>
              <a:path w="460375" h="1871979">
                <a:moveTo>
                  <a:pt x="0" y="0"/>
                </a:moveTo>
                <a:lnTo>
                  <a:pt x="460370" y="0"/>
                </a:lnTo>
                <a:lnTo>
                  <a:pt x="460370" y="1871670"/>
                </a:lnTo>
                <a:lnTo>
                  <a:pt x="0" y="1871670"/>
                </a:lnTo>
                <a:lnTo>
                  <a:pt x="0" y="0"/>
                </a:lnTo>
                <a:close/>
              </a:path>
            </a:pathLst>
          </a:custGeom>
          <a:solidFill>
            <a:srgbClr val="7DA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41963" y="3544931"/>
            <a:ext cx="460375" cy="1871980"/>
          </a:xfrm>
          <a:custGeom>
            <a:avLst/>
            <a:gdLst/>
            <a:ahLst/>
            <a:cxnLst/>
            <a:rect l="l" t="t" r="r" b="b"/>
            <a:pathLst>
              <a:path w="460375" h="1871979">
                <a:moveTo>
                  <a:pt x="0" y="1871670"/>
                </a:moveTo>
                <a:lnTo>
                  <a:pt x="460370" y="1871670"/>
                </a:lnTo>
                <a:lnTo>
                  <a:pt x="460370" y="0"/>
                </a:lnTo>
                <a:lnTo>
                  <a:pt x="0" y="0"/>
                </a:lnTo>
                <a:lnTo>
                  <a:pt x="0" y="1871670"/>
                </a:lnTo>
                <a:close/>
              </a:path>
            </a:pathLst>
          </a:custGeom>
          <a:ln w="10462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92055" y="2300636"/>
            <a:ext cx="450215" cy="3116580"/>
          </a:xfrm>
          <a:custGeom>
            <a:avLst/>
            <a:gdLst/>
            <a:ahLst/>
            <a:cxnLst/>
            <a:rect l="l" t="t" r="r" b="b"/>
            <a:pathLst>
              <a:path w="450214" h="3116579">
                <a:moveTo>
                  <a:pt x="0" y="0"/>
                </a:moveTo>
                <a:lnTo>
                  <a:pt x="449907" y="0"/>
                </a:lnTo>
                <a:lnTo>
                  <a:pt x="449907" y="3115965"/>
                </a:lnTo>
                <a:lnTo>
                  <a:pt x="0" y="3115965"/>
                </a:lnTo>
                <a:lnTo>
                  <a:pt x="0" y="0"/>
                </a:lnTo>
                <a:close/>
              </a:path>
            </a:pathLst>
          </a:custGeom>
          <a:solidFill>
            <a:srgbClr val="7DA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92055" y="2300636"/>
            <a:ext cx="450215" cy="3116580"/>
          </a:xfrm>
          <a:custGeom>
            <a:avLst/>
            <a:gdLst/>
            <a:ahLst/>
            <a:cxnLst/>
            <a:rect l="l" t="t" r="r" b="b"/>
            <a:pathLst>
              <a:path w="450214" h="3116579">
                <a:moveTo>
                  <a:pt x="0" y="3115964"/>
                </a:moveTo>
                <a:lnTo>
                  <a:pt x="449907" y="3115964"/>
                </a:lnTo>
                <a:lnTo>
                  <a:pt x="449907" y="0"/>
                </a:lnTo>
                <a:lnTo>
                  <a:pt x="0" y="0"/>
                </a:lnTo>
                <a:lnTo>
                  <a:pt x="0" y="3115964"/>
                </a:lnTo>
                <a:close/>
              </a:path>
            </a:pathLst>
          </a:custGeom>
          <a:ln w="10462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42158" y="2614313"/>
            <a:ext cx="450215" cy="2802890"/>
          </a:xfrm>
          <a:custGeom>
            <a:avLst/>
            <a:gdLst/>
            <a:ahLst/>
            <a:cxnLst/>
            <a:rect l="l" t="t" r="r" b="b"/>
            <a:pathLst>
              <a:path w="450214" h="2802890">
                <a:moveTo>
                  <a:pt x="0" y="0"/>
                </a:moveTo>
                <a:lnTo>
                  <a:pt x="449897" y="0"/>
                </a:lnTo>
                <a:lnTo>
                  <a:pt x="449897" y="2802277"/>
                </a:lnTo>
                <a:lnTo>
                  <a:pt x="0" y="2802277"/>
                </a:lnTo>
                <a:lnTo>
                  <a:pt x="0" y="0"/>
                </a:lnTo>
                <a:close/>
              </a:path>
            </a:pathLst>
          </a:custGeom>
          <a:solidFill>
            <a:srgbClr val="7DA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42148" y="2614323"/>
            <a:ext cx="450215" cy="2802890"/>
          </a:xfrm>
          <a:custGeom>
            <a:avLst/>
            <a:gdLst/>
            <a:ahLst/>
            <a:cxnLst/>
            <a:rect l="l" t="t" r="r" b="b"/>
            <a:pathLst>
              <a:path w="450214" h="2802890">
                <a:moveTo>
                  <a:pt x="0" y="2802277"/>
                </a:moveTo>
                <a:lnTo>
                  <a:pt x="449907" y="2802277"/>
                </a:lnTo>
                <a:lnTo>
                  <a:pt x="449907" y="0"/>
                </a:lnTo>
                <a:lnTo>
                  <a:pt x="0" y="0"/>
                </a:lnTo>
                <a:lnTo>
                  <a:pt x="0" y="2802277"/>
                </a:lnTo>
                <a:close/>
              </a:path>
            </a:pathLst>
          </a:custGeom>
          <a:ln w="10462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92240" y="4172305"/>
            <a:ext cx="450215" cy="1244600"/>
          </a:xfrm>
          <a:custGeom>
            <a:avLst/>
            <a:gdLst/>
            <a:ahLst/>
            <a:cxnLst/>
            <a:rect l="l" t="t" r="r" b="b"/>
            <a:pathLst>
              <a:path w="450214" h="1244600">
                <a:moveTo>
                  <a:pt x="0" y="0"/>
                </a:moveTo>
                <a:lnTo>
                  <a:pt x="449907" y="0"/>
                </a:lnTo>
                <a:lnTo>
                  <a:pt x="449907" y="1244294"/>
                </a:lnTo>
                <a:lnTo>
                  <a:pt x="0" y="1244294"/>
                </a:lnTo>
                <a:lnTo>
                  <a:pt x="0" y="0"/>
                </a:lnTo>
                <a:close/>
              </a:path>
            </a:pathLst>
          </a:custGeom>
          <a:solidFill>
            <a:srgbClr val="7DA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92240" y="4172305"/>
            <a:ext cx="450215" cy="1244600"/>
          </a:xfrm>
          <a:custGeom>
            <a:avLst/>
            <a:gdLst/>
            <a:ahLst/>
            <a:cxnLst/>
            <a:rect l="l" t="t" r="r" b="b"/>
            <a:pathLst>
              <a:path w="450214" h="1244600">
                <a:moveTo>
                  <a:pt x="0" y="1244294"/>
                </a:moveTo>
                <a:lnTo>
                  <a:pt x="449907" y="1244294"/>
                </a:lnTo>
                <a:lnTo>
                  <a:pt x="449907" y="0"/>
                </a:lnTo>
                <a:lnTo>
                  <a:pt x="0" y="0"/>
                </a:lnTo>
                <a:lnTo>
                  <a:pt x="0" y="1244294"/>
                </a:lnTo>
                <a:close/>
              </a:path>
            </a:pathLst>
          </a:custGeom>
          <a:ln w="10462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31869" y="4172304"/>
            <a:ext cx="460375" cy="1244600"/>
          </a:xfrm>
          <a:custGeom>
            <a:avLst/>
            <a:gdLst/>
            <a:ahLst/>
            <a:cxnLst/>
            <a:rect l="l" t="t" r="r" b="b"/>
            <a:pathLst>
              <a:path w="460375" h="1244600">
                <a:moveTo>
                  <a:pt x="0" y="0"/>
                </a:moveTo>
                <a:lnTo>
                  <a:pt x="460370" y="0"/>
                </a:lnTo>
                <a:lnTo>
                  <a:pt x="460370" y="1244294"/>
                </a:lnTo>
                <a:lnTo>
                  <a:pt x="0" y="1244294"/>
                </a:lnTo>
                <a:lnTo>
                  <a:pt x="0" y="0"/>
                </a:lnTo>
                <a:close/>
              </a:path>
            </a:pathLst>
          </a:custGeom>
          <a:solidFill>
            <a:srgbClr val="7DA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31869" y="4172304"/>
            <a:ext cx="460375" cy="1244600"/>
          </a:xfrm>
          <a:custGeom>
            <a:avLst/>
            <a:gdLst/>
            <a:ahLst/>
            <a:cxnLst/>
            <a:rect l="l" t="t" r="r" b="b"/>
            <a:pathLst>
              <a:path w="460375" h="1244600">
                <a:moveTo>
                  <a:pt x="0" y="1244294"/>
                </a:moveTo>
                <a:lnTo>
                  <a:pt x="460370" y="1244294"/>
                </a:lnTo>
                <a:lnTo>
                  <a:pt x="460370" y="0"/>
                </a:lnTo>
                <a:lnTo>
                  <a:pt x="0" y="0"/>
                </a:lnTo>
                <a:lnTo>
                  <a:pt x="0" y="1244294"/>
                </a:lnTo>
                <a:close/>
              </a:path>
            </a:pathLst>
          </a:custGeom>
          <a:ln w="10462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81961" y="4789212"/>
            <a:ext cx="450215" cy="627380"/>
          </a:xfrm>
          <a:custGeom>
            <a:avLst/>
            <a:gdLst/>
            <a:ahLst/>
            <a:cxnLst/>
            <a:rect l="l" t="t" r="r" b="b"/>
            <a:pathLst>
              <a:path w="450214" h="627379">
                <a:moveTo>
                  <a:pt x="0" y="0"/>
                </a:moveTo>
                <a:lnTo>
                  <a:pt x="449907" y="0"/>
                </a:lnTo>
                <a:lnTo>
                  <a:pt x="449907" y="627375"/>
                </a:lnTo>
                <a:lnTo>
                  <a:pt x="0" y="627375"/>
                </a:lnTo>
                <a:lnTo>
                  <a:pt x="0" y="0"/>
                </a:lnTo>
                <a:close/>
              </a:path>
            </a:pathLst>
          </a:custGeom>
          <a:solidFill>
            <a:srgbClr val="7DA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81962" y="4789222"/>
            <a:ext cx="450215" cy="627380"/>
          </a:xfrm>
          <a:custGeom>
            <a:avLst/>
            <a:gdLst/>
            <a:ahLst/>
            <a:cxnLst/>
            <a:rect l="l" t="t" r="r" b="b"/>
            <a:pathLst>
              <a:path w="450214" h="627379">
                <a:moveTo>
                  <a:pt x="0" y="627375"/>
                </a:moveTo>
                <a:lnTo>
                  <a:pt x="449907" y="627375"/>
                </a:lnTo>
                <a:lnTo>
                  <a:pt x="449907" y="0"/>
                </a:lnTo>
                <a:lnTo>
                  <a:pt x="0" y="0"/>
                </a:lnTo>
                <a:lnTo>
                  <a:pt x="0" y="627375"/>
                </a:lnTo>
                <a:close/>
              </a:path>
            </a:pathLst>
          </a:custGeom>
          <a:ln w="1046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32054" y="4789211"/>
            <a:ext cx="450215" cy="627380"/>
          </a:xfrm>
          <a:custGeom>
            <a:avLst/>
            <a:gdLst/>
            <a:ahLst/>
            <a:cxnLst/>
            <a:rect l="l" t="t" r="r" b="b"/>
            <a:pathLst>
              <a:path w="450214" h="627379">
                <a:moveTo>
                  <a:pt x="0" y="0"/>
                </a:moveTo>
                <a:lnTo>
                  <a:pt x="449907" y="0"/>
                </a:lnTo>
                <a:lnTo>
                  <a:pt x="449907" y="627375"/>
                </a:lnTo>
                <a:lnTo>
                  <a:pt x="0" y="627375"/>
                </a:lnTo>
                <a:lnTo>
                  <a:pt x="0" y="0"/>
                </a:lnTo>
                <a:close/>
              </a:path>
            </a:pathLst>
          </a:custGeom>
          <a:solidFill>
            <a:srgbClr val="7DA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32054" y="4789222"/>
            <a:ext cx="450215" cy="627380"/>
          </a:xfrm>
          <a:custGeom>
            <a:avLst/>
            <a:gdLst/>
            <a:ahLst/>
            <a:cxnLst/>
            <a:rect l="l" t="t" r="r" b="b"/>
            <a:pathLst>
              <a:path w="450214" h="627379">
                <a:moveTo>
                  <a:pt x="0" y="627375"/>
                </a:moveTo>
                <a:lnTo>
                  <a:pt x="449907" y="627375"/>
                </a:lnTo>
                <a:lnTo>
                  <a:pt x="449907" y="0"/>
                </a:lnTo>
                <a:lnTo>
                  <a:pt x="0" y="0"/>
                </a:lnTo>
                <a:lnTo>
                  <a:pt x="0" y="627375"/>
                </a:lnTo>
                <a:close/>
              </a:path>
            </a:pathLst>
          </a:custGeom>
          <a:ln w="1046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51964" y="2708424"/>
            <a:ext cx="5441315" cy="2687320"/>
          </a:xfrm>
          <a:custGeom>
            <a:avLst/>
            <a:gdLst/>
            <a:ahLst/>
            <a:cxnLst/>
            <a:rect l="l" t="t" r="r" b="b"/>
            <a:pathLst>
              <a:path w="5441315" h="2687320">
                <a:moveTo>
                  <a:pt x="0" y="2687258"/>
                </a:moveTo>
                <a:lnTo>
                  <a:pt x="52313" y="2687258"/>
                </a:lnTo>
                <a:lnTo>
                  <a:pt x="115091" y="2676802"/>
                </a:lnTo>
                <a:lnTo>
                  <a:pt x="177868" y="2676802"/>
                </a:lnTo>
                <a:lnTo>
                  <a:pt x="240646" y="2666345"/>
                </a:lnTo>
                <a:lnTo>
                  <a:pt x="303424" y="2655889"/>
                </a:lnTo>
                <a:lnTo>
                  <a:pt x="366202" y="2645433"/>
                </a:lnTo>
                <a:lnTo>
                  <a:pt x="428980" y="2634977"/>
                </a:lnTo>
                <a:lnTo>
                  <a:pt x="491757" y="2614064"/>
                </a:lnTo>
                <a:lnTo>
                  <a:pt x="554535" y="2603608"/>
                </a:lnTo>
                <a:lnTo>
                  <a:pt x="617313" y="2582695"/>
                </a:lnTo>
                <a:lnTo>
                  <a:pt x="680091" y="2551327"/>
                </a:lnTo>
                <a:lnTo>
                  <a:pt x="742869" y="2530414"/>
                </a:lnTo>
                <a:lnTo>
                  <a:pt x="774258" y="2519958"/>
                </a:lnTo>
                <a:lnTo>
                  <a:pt x="795184" y="2509501"/>
                </a:lnTo>
                <a:lnTo>
                  <a:pt x="816109" y="2499045"/>
                </a:lnTo>
                <a:lnTo>
                  <a:pt x="837035" y="2488589"/>
                </a:lnTo>
                <a:lnTo>
                  <a:pt x="857961" y="2467676"/>
                </a:lnTo>
                <a:lnTo>
                  <a:pt x="878887" y="2457220"/>
                </a:lnTo>
                <a:lnTo>
                  <a:pt x="899813" y="2446764"/>
                </a:lnTo>
                <a:lnTo>
                  <a:pt x="920739" y="2436308"/>
                </a:lnTo>
                <a:lnTo>
                  <a:pt x="941665" y="2415395"/>
                </a:lnTo>
                <a:lnTo>
                  <a:pt x="962591" y="2404939"/>
                </a:lnTo>
                <a:lnTo>
                  <a:pt x="983517" y="2394483"/>
                </a:lnTo>
                <a:lnTo>
                  <a:pt x="1004443" y="2373570"/>
                </a:lnTo>
                <a:lnTo>
                  <a:pt x="1025369" y="2363114"/>
                </a:lnTo>
                <a:lnTo>
                  <a:pt x="1046295" y="2342201"/>
                </a:lnTo>
                <a:lnTo>
                  <a:pt x="1067221" y="2321289"/>
                </a:lnTo>
                <a:lnTo>
                  <a:pt x="1088147" y="2310833"/>
                </a:lnTo>
                <a:lnTo>
                  <a:pt x="1109073" y="2289920"/>
                </a:lnTo>
                <a:lnTo>
                  <a:pt x="1129999" y="2269008"/>
                </a:lnTo>
                <a:lnTo>
                  <a:pt x="1255554" y="2143532"/>
                </a:lnTo>
                <a:lnTo>
                  <a:pt x="1276480" y="2112164"/>
                </a:lnTo>
                <a:lnTo>
                  <a:pt x="1297406" y="2091251"/>
                </a:lnTo>
                <a:lnTo>
                  <a:pt x="1318332" y="2070339"/>
                </a:lnTo>
                <a:lnTo>
                  <a:pt x="1339258" y="2038970"/>
                </a:lnTo>
                <a:lnTo>
                  <a:pt x="1360184" y="2018057"/>
                </a:lnTo>
                <a:lnTo>
                  <a:pt x="1381110" y="1986689"/>
                </a:lnTo>
                <a:lnTo>
                  <a:pt x="1402036" y="1955320"/>
                </a:lnTo>
                <a:lnTo>
                  <a:pt x="1422962" y="1934407"/>
                </a:lnTo>
                <a:lnTo>
                  <a:pt x="1443888" y="1903039"/>
                </a:lnTo>
                <a:lnTo>
                  <a:pt x="1464814" y="1871670"/>
                </a:lnTo>
                <a:lnTo>
                  <a:pt x="1496202" y="1840301"/>
                </a:lnTo>
                <a:lnTo>
                  <a:pt x="1517128" y="1808932"/>
                </a:lnTo>
                <a:lnTo>
                  <a:pt x="1538054" y="1777563"/>
                </a:lnTo>
                <a:lnTo>
                  <a:pt x="1558980" y="1746195"/>
                </a:lnTo>
                <a:lnTo>
                  <a:pt x="1579906" y="1714826"/>
                </a:lnTo>
                <a:lnTo>
                  <a:pt x="1600832" y="1683457"/>
                </a:lnTo>
                <a:lnTo>
                  <a:pt x="1621758" y="1652088"/>
                </a:lnTo>
                <a:lnTo>
                  <a:pt x="1642684" y="1620720"/>
                </a:lnTo>
                <a:lnTo>
                  <a:pt x="1663610" y="1578894"/>
                </a:lnTo>
                <a:lnTo>
                  <a:pt x="1684536" y="1547526"/>
                </a:lnTo>
                <a:lnTo>
                  <a:pt x="1705462" y="1516157"/>
                </a:lnTo>
                <a:lnTo>
                  <a:pt x="1726388" y="1474332"/>
                </a:lnTo>
                <a:lnTo>
                  <a:pt x="1747314" y="1442963"/>
                </a:lnTo>
                <a:lnTo>
                  <a:pt x="1768240" y="1401138"/>
                </a:lnTo>
                <a:lnTo>
                  <a:pt x="1789166" y="1369769"/>
                </a:lnTo>
                <a:lnTo>
                  <a:pt x="1810092" y="1327944"/>
                </a:lnTo>
                <a:lnTo>
                  <a:pt x="1831017" y="1296576"/>
                </a:lnTo>
                <a:lnTo>
                  <a:pt x="1851943" y="1254750"/>
                </a:lnTo>
                <a:lnTo>
                  <a:pt x="1872869" y="1212925"/>
                </a:lnTo>
                <a:lnTo>
                  <a:pt x="1893795" y="1181557"/>
                </a:lnTo>
                <a:lnTo>
                  <a:pt x="1914721" y="1139732"/>
                </a:lnTo>
                <a:lnTo>
                  <a:pt x="1935647" y="1097907"/>
                </a:lnTo>
                <a:lnTo>
                  <a:pt x="1956573" y="1066538"/>
                </a:lnTo>
                <a:lnTo>
                  <a:pt x="1977499" y="1024713"/>
                </a:lnTo>
                <a:lnTo>
                  <a:pt x="1998425" y="982888"/>
                </a:lnTo>
                <a:lnTo>
                  <a:pt x="2019351" y="951519"/>
                </a:lnTo>
                <a:lnTo>
                  <a:pt x="2040277" y="909694"/>
                </a:lnTo>
                <a:lnTo>
                  <a:pt x="2061203" y="867869"/>
                </a:lnTo>
                <a:lnTo>
                  <a:pt x="2082129" y="836500"/>
                </a:lnTo>
                <a:lnTo>
                  <a:pt x="2103055" y="794675"/>
                </a:lnTo>
                <a:lnTo>
                  <a:pt x="2123981" y="763306"/>
                </a:lnTo>
                <a:lnTo>
                  <a:pt x="2144907" y="721481"/>
                </a:lnTo>
                <a:lnTo>
                  <a:pt x="2165832" y="690113"/>
                </a:lnTo>
                <a:lnTo>
                  <a:pt x="2186758" y="648288"/>
                </a:lnTo>
                <a:lnTo>
                  <a:pt x="2218147" y="616919"/>
                </a:lnTo>
                <a:lnTo>
                  <a:pt x="2239073" y="585550"/>
                </a:lnTo>
                <a:lnTo>
                  <a:pt x="2259999" y="543725"/>
                </a:lnTo>
                <a:lnTo>
                  <a:pt x="2280925" y="512356"/>
                </a:lnTo>
                <a:lnTo>
                  <a:pt x="2406481" y="324144"/>
                </a:lnTo>
                <a:lnTo>
                  <a:pt x="2427407" y="303231"/>
                </a:lnTo>
                <a:lnTo>
                  <a:pt x="2448333" y="271862"/>
                </a:lnTo>
                <a:lnTo>
                  <a:pt x="2469259" y="250950"/>
                </a:lnTo>
                <a:lnTo>
                  <a:pt x="2490184" y="219581"/>
                </a:lnTo>
                <a:lnTo>
                  <a:pt x="2615740" y="94106"/>
                </a:lnTo>
                <a:lnTo>
                  <a:pt x="2636666" y="83650"/>
                </a:lnTo>
                <a:lnTo>
                  <a:pt x="2657592" y="62737"/>
                </a:lnTo>
                <a:lnTo>
                  <a:pt x="2678518" y="52281"/>
                </a:lnTo>
                <a:lnTo>
                  <a:pt x="2699444" y="41825"/>
                </a:lnTo>
                <a:lnTo>
                  <a:pt x="2720370" y="31368"/>
                </a:lnTo>
                <a:lnTo>
                  <a:pt x="2741296" y="20912"/>
                </a:lnTo>
                <a:lnTo>
                  <a:pt x="2762222" y="10456"/>
                </a:lnTo>
                <a:lnTo>
                  <a:pt x="2783148" y="10456"/>
                </a:lnTo>
                <a:lnTo>
                  <a:pt x="2804074" y="0"/>
                </a:lnTo>
                <a:lnTo>
                  <a:pt x="2824999" y="0"/>
                </a:lnTo>
                <a:lnTo>
                  <a:pt x="2845925" y="0"/>
                </a:lnTo>
                <a:lnTo>
                  <a:pt x="2866851" y="0"/>
                </a:lnTo>
                <a:lnTo>
                  <a:pt x="2887777" y="0"/>
                </a:lnTo>
                <a:lnTo>
                  <a:pt x="2908703" y="0"/>
                </a:lnTo>
                <a:lnTo>
                  <a:pt x="2940092" y="0"/>
                </a:lnTo>
                <a:lnTo>
                  <a:pt x="2961018" y="10456"/>
                </a:lnTo>
                <a:lnTo>
                  <a:pt x="2981944" y="10456"/>
                </a:lnTo>
                <a:lnTo>
                  <a:pt x="3002870" y="20912"/>
                </a:lnTo>
                <a:lnTo>
                  <a:pt x="3023796" y="31368"/>
                </a:lnTo>
                <a:lnTo>
                  <a:pt x="3044722" y="41825"/>
                </a:lnTo>
                <a:lnTo>
                  <a:pt x="3065648" y="52281"/>
                </a:lnTo>
                <a:lnTo>
                  <a:pt x="3086574" y="62737"/>
                </a:lnTo>
                <a:lnTo>
                  <a:pt x="3107500" y="83650"/>
                </a:lnTo>
                <a:lnTo>
                  <a:pt x="3128426" y="94106"/>
                </a:lnTo>
                <a:lnTo>
                  <a:pt x="3149352" y="115018"/>
                </a:lnTo>
                <a:lnTo>
                  <a:pt x="3170277" y="135931"/>
                </a:lnTo>
                <a:lnTo>
                  <a:pt x="3191203" y="156843"/>
                </a:lnTo>
                <a:lnTo>
                  <a:pt x="3212129" y="177756"/>
                </a:lnTo>
                <a:lnTo>
                  <a:pt x="3233055" y="198668"/>
                </a:lnTo>
                <a:lnTo>
                  <a:pt x="3253981" y="219581"/>
                </a:lnTo>
                <a:lnTo>
                  <a:pt x="3274907" y="250950"/>
                </a:lnTo>
                <a:lnTo>
                  <a:pt x="3295833" y="271862"/>
                </a:lnTo>
                <a:lnTo>
                  <a:pt x="3316759" y="303231"/>
                </a:lnTo>
                <a:lnTo>
                  <a:pt x="3337685" y="324144"/>
                </a:lnTo>
                <a:lnTo>
                  <a:pt x="3484167" y="543725"/>
                </a:lnTo>
                <a:lnTo>
                  <a:pt x="3505092" y="585550"/>
                </a:lnTo>
                <a:lnTo>
                  <a:pt x="3526018" y="616919"/>
                </a:lnTo>
                <a:lnTo>
                  <a:pt x="3546944" y="648288"/>
                </a:lnTo>
                <a:lnTo>
                  <a:pt x="3567870" y="690113"/>
                </a:lnTo>
                <a:lnTo>
                  <a:pt x="3588796" y="721481"/>
                </a:lnTo>
                <a:lnTo>
                  <a:pt x="3609722" y="763306"/>
                </a:lnTo>
                <a:lnTo>
                  <a:pt x="3630648" y="794675"/>
                </a:lnTo>
                <a:lnTo>
                  <a:pt x="3662037" y="836500"/>
                </a:lnTo>
                <a:lnTo>
                  <a:pt x="3682963" y="867869"/>
                </a:lnTo>
                <a:lnTo>
                  <a:pt x="3703889" y="909694"/>
                </a:lnTo>
                <a:lnTo>
                  <a:pt x="3724815" y="951519"/>
                </a:lnTo>
                <a:lnTo>
                  <a:pt x="3745741" y="982888"/>
                </a:lnTo>
                <a:lnTo>
                  <a:pt x="3766667" y="1024713"/>
                </a:lnTo>
                <a:lnTo>
                  <a:pt x="3787593" y="1066538"/>
                </a:lnTo>
                <a:lnTo>
                  <a:pt x="3808519" y="1097907"/>
                </a:lnTo>
                <a:lnTo>
                  <a:pt x="3829444" y="1139732"/>
                </a:lnTo>
                <a:lnTo>
                  <a:pt x="3850370" y="1181557"/>
                </a:lnTo>
                <a:lnTo>
                  <a:pt x="3871296" y="1212925"/>
                </a:lnTo>
                <a:lnTo>
                  <a:pt x="3892222" y="1254750"/>
                </a:lnTo>
                <a:lnTo>
                  <a:pt x="3913148" y="1296576"/>
                </a:lnTo>
                <a:lnTo>
                  <a:pt x="3934074" y="1327944"/>
                </a:lnTo>
                <a:lnTo>
                  <a:pt x="3955000" y="1369769"/>
                </a:lnTo>
                <a:lnTo>
                  <a:pt x="3975926" y="1401138"/>
                </a:lnTo>
                <a:lnTo>
                  <a:pt x="3996852" y="1442963"/>
                </a:lnTo>
                <a:lnTo>
                  <a:pt x="4017778" y="1474332"/>
                </a:lnTo>
                <a:lnTo>
                  <a:pt x="4038704" y="1516157"/>
                </a:lnTo>
                <a:lnTo>
                  <a:pt x="4059630" y="1547526"/>
                </a:lnTo>
                <a:lnTo>
                  <a:pt x="4080556" y="1578894"/>
                </a:lnTo>
                <a:lnTo>
                  <a:pt x="4101482" y="1620720"/>
                </a:lnTo>
                <a:lnTo>
                  <a:pt x="4310741" y="1934407"/>
                </a:lnTo>
                <a:lnTo>
                  <a:pt x="4331667" y="1955320"/>
                </a:lnTo>
                <a:lnTo>
                  <a:pt x="4363056" y="1986689"/>
                </a:lnTo>
                <a:lnTo>
                  <a:pt x="4383982" y="2018057"/>
                </a:lnTo>
                <a:lnTo>
                  <a:pt x="4404908" y="2038970"/>
                </a:lnTo>
                <a:lnTo>
                  <a:pt x="4425834" y="2070339"/>
                </a:lnTo>
                <a:lnTo>
                  <a:pt x="4446760" y="2091251"/>
                </a:lnTo>
                <a:lnTo>
                  <a:pt x="4467686" y="2112164"/>
                </a:lnTo>
                <a:lnTo>
                  <a:pt x="4488612" y="2143532"/>
                </a:lnTo>
                <a:lnTo>
                  <a:pt x="4509537" y="2164445"/>
                </a:lnTo>
                <a:lnTo>
                  <a:pt x="4530463" y="2185357"/>
                </a:lnTo>
                <a:lnTo>
                  <a:pt x="4656019" y="2310833"/>
                </a:lnTo>
                <a:lnTo>
                  <a:pt x="4676945" y="2321289"/>
                </a:lnTo>
                <a:lnTo>
                  <a:pt x="4697871" y="2342201"/>
                </a:lnTo>
                <a:lnTo>
                  <a:pt x="4718797" y="2363114"/>
                </a:lnTo>
                <a:lnTo>
                  <a:pt x="4739723" y="2373570"/>
                </a:lnTo>
                <a:lnTo>
                  <a:pt x="4760649" y="2394483"/>
                </a:lnTo>
                <a:lnTo>
                  <a:pt x="4781575" y="2404939"/>
                </a:lnTo>
                <a:lnTo>
                  <a:pt x="4802501" y="2415395"/>
                </a:lnTo>
                <a:lnTo>
                  <a:pt x="4823427" y="2436308"/>
                </a:lnTo>
                <a:lnTo>
                  <a:pt x="4844352" y="2446764"/>
                </a:lnTo>
                <a:lnTo>
                  <a:pt x="4865278" y="2457220"/>
                </a:lnTo>
                <a:lnTo>
                  <a:pt x="4886204" y="2467676"/>
                </a:lnTo>
                <a:lnTo>
                  <a:pt x="4907130" y="2488589"/>
                </a:lnTo>
                <a:lnTo>
                  <a:pt x="4928056" y="2499045"/>
                </a:lnTo>
                <a:lnTo>
                  <a:pt x="4948982" y="2509501"/>
                </a:lnTo>
                <a:lnTo>
                  <a:pt x="4969908" y="2519958"/>
                </a:lnTo>
                <a:lnTo>
                  <a:pt x="4990834" y="2530414"/>
                </a:lnTo>
                <a:lnTo>
                  <a:pt x="5053612" y="2551327"/>
                </a:lnTo>
                <a:lnTo>
                  <a:pt x="5126853" y="2582695"/>
                </a:lnTo>
                <a:lnTo>
                  <a:pt x="5189630" y="2603608"/>
                </a:lnTo>
                <a:lnTo>
                  <a:pt x="5252408" y="2614064"/>
                </a:lnTo>
                <a:lnTo>
                  <a:pt x="5315186" y="2634977"/>
                </a:lnTo>
                <a:lnTo>
                  <a:pt x="5377964" y="2645433"/>
                </a:lnTo>
                <a:lnTo>
                  <a:pt x="5440731" y="2655887"/>
                </a:lnTo>
              </a:path>
            </a:pathLst>
          </a:custGeom>
          <a:ln w="20915">
            <a:solidFill>
              <a:srgbClr val="9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218987" y="5416327"/>
            <a:ext cx="485140" cy="4565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250"/>
              </a:spcBef>
            </a:pPr>
            <a:r>
              <a:rPr sz="1150" b="1" spc="-60" dirty="0">
                <a:latin typeface="Segoe UI"/>
                <a:cs typeface="Segoe UI"/>
              </a:rPr>
              <a:t>2.6</a:t>
            </a:r>
            <a:endParaRPr sz="115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400" b="1" spc="-50" dirty="0">
                <a:latin typeface="Segoe UI"/>
                <a:cs typeface="Segoe UI"/>
              </a:rPr>
              <a:t>S</a:t>
            </a:r>
            <a:r>
              <a:rPr sz="1400" b="1" spc="-55" dirty="0">
                <a:latin typeface="Segoe UI"/>
                <a:cs typeface="Segoe UI"/>
              </a:rPr>
              <a:t>t</a:t>
            </a:r>
            <a:r>
              <a:rPr sz="1400" b="1" spc="-65" dirty="0">
                <a:latin typeface="Segoe UI"/>
                <a:cs typeface="Segoe UI"/>
              </a:rPr>
              <a:t>r</a:t>
            </a:r>
            <a:r>
              <a:rPr sz="1400" b="1" spc="-25" dirty="0">
                <a:latin typeface="Segoe UI"/>
                <a:cs typeface="Segoe UI"/>
              </a:rPr>
              <a:t>a</a:t>
            </a:r>
            <a:r>
              <a:rPr sz="1400" b="1" spc="-75" dirty="0">
                <a:latin typeface="Segoe UI"/>
                <a:cs typeface="Segoe UI"/>
              </a:rPr>
              <a:t>i</a:t>
            </a:r>
            <a:r>
              <a:rPr sz="1400" b="1" spc="-30" dirty="0">
                <a:latin typeface="Segoe UI"/>
                <a:cs typeface="Segoe UI"/>
              </a:rPr>
              <a:t>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70657" y="3337513"/>
            <a:ext cx="262255" cy="858519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400" b="1" spc="-30" dirty="0">
                <a:latin typeface="Segoe UI"/>
                <a:cs typeface="Segoe UI"/>
              </a:rPr>
              <a:t>Frequency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97412" y="1901055"/>
            <a:ext cx="133413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35" dirty="0">
                <a:solidFill>
                  <a:srgbClr val="931313"/>
                </a:solidFill>
                <a:latin typeface="Segoe UI"/>
                <a:cs typeface="Segoe UI"/>
              </a:rPr>
              <a:t>Lower Control</a:t>
            </a:r>
            <a:r>
              <a:rPr sz="1150" b="1" spc="25" dirty="0">
                <a:solidFill>
                  <a:srgbClr val="931313"/>
                </a:solidFill>
                <a:latin typeface="Segoe UI"/>
                <a:cs typeface="Segoe UI"/>
              </a:rPr>
              <a:t> </a:t>
            </a:r>
            <a:r>
              <a:rPr sz="1150" b="1" spc="-25" dirty="0">
                <a:solidFill>
                  <a:srgbClr val="931313"/>
                </a:solidFill>
                <a:latin typeface="Segoe UI"/>
                <a:cs typeface="Segoe UI"/>
              </a:rPr>
              <a:t>Limit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193616" y="1221399"/>
            <a:ext cx="4023360" cy="860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839469" algn="ctr">
              <a:lnSpc>
                <a:spcPts val="2570"/>
              </a:lnSpc>
              <a:spcBef>
                <a:spcPts val="90"/>
              </a:spcBef>
            </a:pPr>
            <a:r>
              <a:rPr sz="2150" b="1" spc="-50" dirty="0">
                <a:solidFill>
                  <a:srgbClr val="0A0873"/>
                </a:solidFill>
                <a:latin typeface="Segoe UI"/>
                <a:cs typeface="Segoe UI"/>
              </a:rPr>
              <a:t>Histogram of </a:t>
            </a:r>
            <a:r>
              <a:rPr sz="2150" b="1" spc="-35" dirty="0">
                <a:solidFill>
                  <a:srgbClr val="0A0873"/>
                </a:solidFill>
                <a:latin typeface="Segoe UI"/>
                <a:cs typeface="Segoe UI"/>
              </a:rPr>
              <a:t>Glass</a:t>
            </a:r>
            <a:r>
              <a:rPr sz="2150" b="1" spc="35" dirty="0">
                <a:solidFill>
                  <a:srgbClr val="0A0873"/>
                </a:solidFill>
                <a:latin typeface="Segoe UI"/>
                <a:cs typeface="Segoe UI"/>
              </a:rPr>
              <a:t> </a:t>
            </a:r>
            <a:r>
              <a:rPr sz="2150" b="1" spc="-50" dirty="0">
                <a:solidFill>
                  <a:srgbClr val="0A0873"/>
                </a:solidFill>
                <a:latin typeface="Segoe UI"/>
                <a:cs typeface="Segoe UI"/>
              </a:rPr>
              <a:t>Strain</a:t>
            </a:r>
            <a:endParaRPr sz="2150">
              <a:latin typeface="Segoe UI"/>
              <a:cs typeface="Segoe UI"/>
            </a:endParaRPr>
          </a:p>
          <a:p>
            <a:pPr marR="877569" algn="ctr">
              <a:lnSpc>
                <a:spcPts val="1670"/>
              </a:lnSpc>
            </a:pPr>
            <a:r>
              <a:rPr sz="1400" b="1" spc="-40" dirty="0">
                <a:latin typeface="Segoe UI"/>
                <a:cs typeface="Segoe UI"/>
              </a:rPr>
              <a:t>Normal</a:t>
            </a:r>
            <a:endParaRPr sz="1400">
              <a:latin typeface="Segoe UI"/>
              <a:cs typeface="Segoe UI"/>
            </a:endParaRPr>
          </a:p>
          <a:p>
            <a:pPr marR="5080" algn="r">
              <a:lnSpc>
                <a:spcPct val="100000"/>
              </a:lnSpc>
              <a:spcBef>
                <a:spcPts val="955"/>
              </a:spcBef>
            </a:pPr>
            <a:r>
              <a:rPr sz="1150" b="1" spc="-45" dirty="0">
                <a:solidFill>
                  <a:srgbClr val="931313"/>
                </a:solidFill>
                <a:latin typeface="Segoe UI"/>
                <a:cs typeface="Segoe UI"/>
              </a:rPr>
              <a:t>Upper </a:t>
            </a:r>
            <a:r>
              <a:rPr sz="1150" b="1" spc="-35" dirty="0">
                <a:solidFill>
                  <a:srgbClr val="931313"/>
                </a:solidFill>
                <a:latin typeface="Segoe UI"/>
                <a:cs typeface="Segoe UI"/>
              </a:rPr>
              <a:t>Control</a:t>
            </a:r>
            <a:r>
              <a:rPr sz="1150" b="1" spc="25" dirty="0">
                <a:solidFill>
                  <a:srgbClr val="931313"/>
                </a:solidFill>
                <a:latin typeface="Segoe UI"/>
                <a:cs typeface="Segoe UI"/>
              </a:rPr>
              <a:t> </a:t>
            </a:r>
            <a:r>
              <a:rPr sz="1150" b="1" spc="-25" dirty="0">
                <a:solidFill>
                  <a:srgbClr val="931313"/>
                </a:solidFill>
                <a:latin typeface="Segoe UI"/>
                <a:cs typeface="Segoe UI"/>
              </a:rPr>
              <a:t>Limit</a:t>
            </a:r>
            <a:endParaRPr sz="115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1636</Words>
  <Application>Microsoft Office PowerPoint</Application>
  <PresentationFormat>On-screen Show (4:3)</PresentationFormat>
  <Paragraphs>513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Segoe UI</vt:lpstr>
      <vt:lpstr>Tahoma</vt:lpstr>
      <vt:lpstr>Times New Roman</vt:lpstr>
      <vt:lpstr>Office Theme</vt:lpstr>
      <vt:lpstr>PowerPoint Presentation</vt:lpstr>
      <vt:lpstr>Outline</vt:lpstr>
      <vt:lpstr>Corning Process to Manufacture Gorilla Glass</vt:lpstr>
      <vt:lpstr>Measuring the Compression Layer in Glass</vt:lpstr>
      <vt:lpstr>Responding to Variation in the Process</vt:lpstr>
      <vt:lpstr>Responding to Variation in the Process</vt:lpstr>
      <vt:lpstr>Limits to the Process vs Specification Limits</vt:lpstr>
      <vt:lpstr>Limits to the Process vs Specification Limits</vt:lpstr>
      <vt:lpstr>Histogram of the Glass Strain Data</vt:lpstr>
      <vt:lpstr>Histogram Converted to a Control Chart</vt:lpstr>
      <vt:lpstr>Characteristics of a Control Chart</vt:lpstr>
      <vt:lpstr>Sources of Variation – Time to Drive to Work</vt:lpstr>
      <vt:lpstr>Sources of Variation – Common or Special?</vt:lpstr>
      <vt:lpstr>PowerPoint Presentation</vt:lpstr>
      <vt:lpstr>Additional Unusual or Non-random Patterns</vt:lpstr>
      <vt:lpstr>Additional Unusual or Non-random Patterns</vt:lpstr>
      <vt:lpstr>Determining Patterns from Special Cause Variation</vt:lpstr>
      <vt:lpstr>Eight Tests for Special Cause Variation</vt:lpstr>
      <vt:lpstr>Identifying Special Cause Variation with 8 Tests</vt:lpstr>
      <vt:lpstr>Identifying Special Cause Variation with 8 Tests</vt:lpstr>
      <vt:lpstr>Dry Etch Process for Microprocessor Mfg</vt:lpstr>
      <vt:lpstr>Value of Collecting Subgroup Data</vt:lpstr>
      <vt:lpstr>X-bar &amp; R Chart of the Process</vt:lpstr>
      <vt:lpstr>Identification of Out-of Control Subgroups</vt:lpstr>
      <vt:lpstr>Advantages of the X-bar &amp; R Chart over Individuals</vt:lpstr>
      <vt:lpstr>When to use the I- Chart</vt:lpstr>
      <vt:lpstr>The Xbar and S Chart</vt:lpstr>
      <vt:lpstr>When to use the S Chart</vt:lpstr>
      <vt:lpstr>Conclusions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Darlene Fink</dc:creator>
  <cp:lastModifiedBy>Renee L. Lindenberg</cp:lastModifiedBy>
  <cp:revision>2</cp:revision>
  <dcterms:created xsi:type="dcterms:W3CDTF">2017-12-12T20:17:33Z</dcterms:created>
  <dcterms:modified xsi:type="dcterms:W3CDTF">2017-12-12T20:28:35Z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2015-03-16T00:00:00Z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2017-12-12T00:00:00Z</vt:filetime>
  </property>
</Properties>
</file>