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3" r:id="rId24"/>
    <p:sldId id="282" r:id="rId25"/>
    <p:sldId id="279" r:id="rId26"/>
    <p:sldId id="284" r:id="rId27"/>
    <p:sldId id="280" r:id="rId28"/>
    <p:sldId id="281" r:id="rId29"/>
    <p:sldId id="277"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300" r:id="rId44"/>
    <p:sldId id="301" r:id="rId45"/>
    <p:sldId id="302" r:id="rId46"/>
    <p:sldId id="303" r:id="rId47"/>
    <p:sldId id="304" r:id="rId48"/>
    <p:sldId id="305" r:id="rId49"/>
    <p:sldId id="306" r:id="rId50"/>
    <p:sldId id="307" r:id="rId51"/>
    <p:sldId id="297" r:id="rId52"/>
    <p:sldId id="29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6" autoAdjust="0"/>
    <p:restoredTop sz="94660"/>
  </p:normalViewPr>
  <p:slideViewPr>
    <p:cSldViewPr snapToGrid="0">
      <p:cViewPr varScale="1">
        <p:scale>
          <a:sx n="44" d="100"/>
          <a:sy n="44" d="100"/>
        </p:scale>
        <p:origin x="72" y="830"/>
      </p:cViewPr>
      <p:guideLst/>
    </p:cSldViewPr>
  </p:slideViewPr>
  <p:notesTextViewPr>
    <p:cViewPr>
      <p:scale>
        <a:sx n="1" d="1"/>
        <a:sy n="1" d="1"/>
      </p:scale>
      <p:origin x="0" y="0"/>
    </p:cViewPr>
  </p:notesTextViewPr>
  <p:sorterViewPr>
    <p:cViewPr varScale="1">
      <p:scale>
        <a:sx n="100" d="100"/>
        <a:sy n="100" d="100"/>
      </p:scale>
      <p:origin x="0" y="-6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61053-79F7-49B5-BE6B-24EE2EEA2162}" type="datetimeFigureOut">
              <a:rPr lang="en-US" smtClean="0"/>
              <a:t>10/15/2017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6D5D7-7091-4BF4-821A-E51AF113FB7C}" type="slidenum">
              <a:rPr lang="en-US" smtClean="0"/>
              <a:t>‹#›</a:t>
            </a:fld>
            <a:endParaRPr lang="en-US"/>
          </a:p>
        </p:txBody>
      </p:sp>
    </p:spTree>
    <p:extLst>
      <p:ext uri="{BB962C8B-B14F-4D97-AF65-F5344CB8AC3E}">
        <p14:creationId xmlns:p14="http://schemas.microsoft.com/office/powerpoint/2010/main" val="134995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6D5D7-7091-4BF4-821A-E51AF113FB7C}" type="slidenum">
              <a:rPr lang="en-US" smtClean="0"/>
              <a:t>1</a:t>
            </a:fld>
            <a:endParaRPr lang="en-US"/>
          </a:p>
        </p:txBody>
      </p:sp>
    </p:spTree>
    <p:extLst>
      <p:ext uri="{BB962C8B-B14F-4D97-AF65-F5344CB8AC3E}">
        <p14:creationId xmlns:p14="http://schemas.microsoft.com/office/powerpoint/2010/main" val="419292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127BF-A49F-4664-81EF-42EDD8386B06}" type="datetime1">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7AFBB-91DB-4755-A048-729C02FE032A}" type="slidenum">
              <a:rPr lang="en-US" smtClean="0"/>
              <a:t>‹#›</a:t>
            </a:fld>
            <a:endParaRPr lang="en-US"/>
          </a:p>
        </p:txBody>
      </p:sp>
    </p:spTree>
    <p:extLst>
      <p:ext uri="{BB962C8B-B14F-4D97-AF65-F5344CB8AC3E}">
        <p14:creationId xmlns:p14="http://schemas.microsoft.com/office/powerpoint/2010/main" val="90335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D8037-9E71-4B19-BEFF-F958DB34B90B}" type="datetime1">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7AFBB-91DB-4755-A048-729C02FE032A}" type="slidenum">
              <a:rPr lang="en-US" smtClean="0"/>
              <a:t>‹#›</a:t>
            </a:fld>
            <a:endParaRPr lang="en-US"/>
          </a:p>
        </p:txBody>
      </p:sp>
    </p:spTree>
    <p:extLst>
      <p:ext uri="{BB962C8B-B14F-4D97-AF65-F5344CB8AC3E}">
        <p14:creationId xmlns:p14="http://schemas.microsoft.com/office/powerpoint/2010/main" val="353740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DD7F5-5243-4527-9942-B054851A1F20}" type="datetime1">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7AFBB-91DB-4755-A048-729C02FE032A}" type="slidenum">
              <a:rPr lang="en-US" smtClean="0"/>
              <a:t>‹#›</a:t>
            </a:fld>
            <a:endParaRPr lang="en-US"/>
          </a:p>
        </p:txBody>
      </p:sp>
    </p:spTree>
    <p:extLst>
      <p:ext uri="{BB962C8B-B14F-4D97-AF65-F5344CB8AC3E}">
        <p14:creationId xmlns:p14="http://schemas.microsoft.com/office/powerpoint/2010/main" val="255214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194CB-15C8-4BA2-8566-F98C021DFC87}" type="datetime1">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7AFBB-91DB-4755-A048-729C02FE032A}" type="slidenum">
              <a:rPr lang="en-US" smtClean="0"/>
              <a:t>‹#›</a:t>
            </a:fld>
            <a:endParaRPr lang="en-US"/>
          </a:p>
        </p:txBody>
      </p:sp>
    </p:spTree>
    <p:extLst>
      <p:ext uri="{BB962C8B-B14F-4D97-AF65-F5344CB8AC3E}">
        <p14:creationId xmlns:p14="http://schemas.microsoft.com/office/powerpoint/2010/main" val="201163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03C8A-E035-4890-BC7B-C6842F4F1938}" type="datetime1">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7AFBB-91DB-4755-A048-729C02FE032A}" type="slidenum">
              <a:rPr lang="en-US" smtClean="0"/>
              <a:t>‹#›</a:t>
            </a:fld>
            <a:endParaRPr lang="en-US"/>
          </a:p>
        </p:txBody>
      </p:sp>
    </p:spTree>
    <p:extLst>
      <p:ext uri="{BB962C8B-B14F-4D97-AF65-F5344CB8AC3E}">
        <p14:creationId xmlns:p14="http://schemas.microsoft.com/office/powerpoint/2010/main" val="282271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1EB6AB-990A-4165-86C3-18CFD242A36C}" type="datetime1">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7AFBB-91DB-4755-A048-729C02FE032A}" type="slidenum">
              <a:rPr lang="en-US" smtClean="0"/>
              <a:t>‹#›</a:t>
            </a:fld>
            <a:endParaRPr lang="en-US"/>
          </a:p>
        </p:txBody>
      </p:sp>
    </p:spTree>
    <p:extLst>
      <p:ext uri="{BB962C8B-B14F-4D97-AF65-F5344CB8AC3E}">
        <p14:creationId xmlns:p14="http://schemas.microsoft.com/office/powerpoint/2010/main" val="150291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F37689-53B8-4B1C-BCB9-6A3BBC0A4827}" type="datetime1">
              <a:rPr lang="en-US" smtClean="0"/>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7AFBB-91DB-4755-A048-729C02FE032A}" type="slidenum">
              <a:rPr lang="en-US" smtClean="0"/>
              <a:t>‹#›</a:t>
            </a:fld>
            <a:endParaRPr lang="en-US"/>
          </a:p>
        </p:txBody>
      </p:sp>
    </p:spTree>
    <p:extLst>
      <p:ext uri="{BB962C8B-B14F-4D97-AF65-F5344CB8AC3E}">
        <p14:creationId xmlns:p14="http://schemas.microsoft.com/office/powerpoint/2010/main" val="129524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B869C6-A938-4D6B-A404-E28863D86036}" type="datetime1">
              <a:rPr lang="en-US" smtClean="0"/>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7AFBB-91DB-4755-A048-729C02FE032A}" type="slidenum">
              <a:rPr lang="en-US" smtClean="0"/>
              <a:t>‹#›</a:t>
            </a:fld>
            <a:endParaRPr lang="en-US"/>
          </a:p>
        </p:txBody>
      </p:sp>
    </p:spTree>
    <p:extLst>
      <p:ext uri="{BB962C8B-B14F-4D97-AF65-F5344CB8AC3E}">
        <p14:creationId xmlns:p14="http://schemas.microsoft.com/office/powerpoint/2010/main" val="17825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72853-E379-4036-B292-1D4D4B032901}" type="datetime1">
              <a:rPr lang="en-US" smtClean="0"/>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7AFBB-91DB-4755-A048-729C02FE032A}" type="slidenum">
              <a:rPr lang="en-US" smtClean="0"/>
              <a:t>‹#›</a:t>
            </a:fld>
            <a:endParaRPr lang="en-US"/>
          </a:p>
        </p:txBody>
      </p:sp>
    </p:spTree>
    <p:extLst>
      <p:ext uri="{BB962C8B-B14F-4D97-AF65-F5344CB8AC3E}">
        <p14:creationId xmlns:p14="http://schemas.microsoft.com/office/powerpoint/2010/main" val="54526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84BEF-66B6-4D4A-9AD3-0B5D696E85E7}" type="datetime1">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7AFBB-91DB-4755-A048-729C02FE032A}" type="slidenum">
              <a:rPr lang="en-US" smtClean="0"/>
              <a:t>‹#›</a:t>
            </a:fld>
            <a:endParaRPr lang="en-US"/>
          </a:p>
        </p:txBody>
      </p:sp>
    </p:spTree>
    <p:extLst>
      <p:ext uri="{BB962C8B-B14F-4D97-AF65-F5344CB8AC3E}">
        <p14:creationId xmlns:p14="http://schemas.microsoft.com/office/powerpoint/2010/main" val="154884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4CD93-19F7-40F9-BF72-DFAD4857022D}" type="datetime1">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7AFBB-91DB-4755-A048-729C02FE032A}" type="slidenum">
              <a:rPr lang="en-US" smtClean="0"/>
              <a:t>‹#›</a:t>
            </a:fld>
            <a:endParaRPr lang="en-US"/>
          </a:p>
        </p:txBody>
      </p:sp>
    </p:spTree>
    <p:extLst>
      <p:ext uri="{BB962C8B-B14F-4D97-AF65-F5344CB8AC3E}">
        <p14:creationId xmlns:p14="http://schemas.microsoft.com/office/powerpoint/2010/main" val="59795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FF3E2-1DEA-4FF6-81BB-BDF458F6D7B8}" type="datetime1">
              <a:rPr lang="en-US" smtClean="0"/>
              <a:t>10/15/2017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7AFBB-91DB-4755-A048-729C02FE032A}" type="slidenum">
              <a:rPr lang="en-US" smtClean="0"/>
              <a:t>‹#›</a:t>
            </a:fld>
            <a:endParaRPr lang="en-US"/>
          </a:p>
        </p:txBody>
      </p:sp>
    </p:spTree>
    <p:extLst>
      <p:ext uri="{BB962C8B-B14F-4D97-AF65-F5344CB8AC3E}">
        <p14:creationId xmlns:p14="http://schemas.microsoft.com/office/powerpoint/2010/main" val="1445091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6.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jpeg"/><Relationship Id="rId4" Type="http://schemas.openxmlformats.org/officeDocument/2006/relationships/image" Target="../media/image4.png"/><Relationship Id="rId9"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s680.nist.gov/publication/get_pdf.cfm?pub_id=823374"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2.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1814" y="1155940"/>
            <a:ext cx="6087949" cy="584775"/>
          </a:xfrm>
          <a:prstGeom prst="rect">
            <a:avLst/>
          </a:prstGeom>
          <a:noFill/>
        </p:spPr>
        <p:txBody>
          <a:bodyPr wrap="none" rtlCol="0">
            <a:spAutoFit/>
          </a:bodyPr>
          <a:lstStyle/>
          <a:p>
            <a:r>
              <a:rPr lang="en-US" sz="3200" dirty="0" smtClean="0"/>
              <a:t>CNC – Computer Numerical Control</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115" y="1854679"/>
            <a:ext cx="4142950" cy="31486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0809" y="1796447"/>
            <a:ext cx="4629510" cy="3472130"/>
          </a:xfrm>
          <a:prstGeom prst="rect">
            <a:avLst/>
          </a:prstGeom>
        </p:spPr>
      </p:pic>
      <p:sp>
        <p:nvSpPr>
          <p:cNvPr id="8" name="Footer Placeholder 7"/>
          <p:cNvSpPr>
            <a:spLocks noGrp="1"/>
          </p:cNvSpPr>
          <p:nvPr>
            <p:ph type="ftr" sz="quarter" idx="11"/>
          </p:nvPr>
        </p:nvSpPr>
        <p:spPr/>
        <p:txBody>
          <a:bodyPr/>
          <a:lstStyle/>
          <a:p>
            <a:r>
              <a:rPr lang="en-US" dirty="0" smtClean="0"/>
              <a:t>By Arnold Banning</a:t>
            </a:r>
            <a:endParaRPr lang="en-US" dirty="0"/>
          </a:p>
        </p:txBody>
      </p:sp>
      <p:sp>
        <p:nvSpPr>
          <p:cNvPr id="9" name="Slide Number Placeholder 8"/>
          <p:cNvSpPr>
            <a:spLocks noGrp="1"/>
          </p:cNvSpPr>
          <p:nvPr>
            <p:ph type="sldNum" sz="quarter" idx="12"/>
          </p:nvPr>
        </p:nvSpPr>
        <p:spPr/>
        <p:txBody>
          <a:bodyPr/>
          <a:lstStyle/>
          <a:p>
            <a:fld id="{6A17AFBB-91DB-4755-A048-729C02FE032A}" type="slidenum">
              <a:rPr lang="en-US" smtClean="0"/>
              <a:t>1</a:t>
            </a:fld>
            <a:endParaRPr lang="en-US"/>
          </a:p>
        </p:txBody>
      </p:sp>
      <p:sp>
        <p:nvSpPr>
          <p:cNvPr id="10" name="TextBox 9"/>
          <p:cNvSpPr txBox="1"/>
          <p:nvPr/>
        </p:nvSpPr>
        <p:spPr>
          <a:xfrm>
            <a:off x="6868160" y="5374640"/>
            <a:ext cx="2501903" cy="369332"/>
          </a:xfrm>
          <a:prstGeom prst="rect">
            <a:avLst/>
          </a:prstGeom>
          <a:noFill/>
        </p:spPr>
        <p:txBody>
          <a:bodyPr wrap="none" rtlCol="0">
            <a:spAutoFit/>
          </a:bodyPr>
          <a:lstStyle/>
          <a:p>
            <a:r>
              <a:rPr lang="en-US" dirty="0" smtClean="0"/>
              <a:t>Courtesy of EMCO Maier</a:t>
            </a:r>
            <a:endParaRPr lang="en-US" dirty="0"/>
          </a:p>
        </p:txBody>
      </p:sp>
      <p:sp>
        <p:nvSpPr>
          <p:cNvPr id="11" name="TextBox 10"/>
          <p:cNvSpPr txBox="1"/>
          <p:nvPr/>
        </p:nvSpPr>
        <p:spPr>
          <a:xfrm>
            <a:off x="1889760" y="5110480"/>
            <a:ext cx="3427092" cy="369332"/>
          </a:xfrm>
          <a:prstGeom prst="rect">
            <a:avLst/>
          </a:prstGeom>
          <a:noFill/>
        </p:spPr>
        <p:txBody>
          <a:bodyPr wrap="none" rtlCol="0">
            <a:spAutoFit/>
          </a:bodyPr>
          <a:lstStyle/>
          <a:p>
            <a:r>
              <a:rPr lang="en-US" dirty="0" smtClean="0"/>
              <a:t>Courtesy of Fives Giddings &amp; Lewis</a:t>
            </a:r>
            <a:endParaRPr lang="en-US" dirty="0"/>
          </a:p>
        </p:txBody>
      </p:sp>
    </p:spTree>
    <p:extLst>
      <p:ext uri="{BB962C8B-B14F-4D97-AF65-F5344CB8AC3E}">
        <p14:creationId xmlns:p14="http://schemas.microsoft.com/office/powerpoint/2010/main" val="87390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Americanballscrewrepair.com</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10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681037"/>
            <a:ext cx="9525000" cy="5495925"/>
          </a:xfrm>
          <a:prstGeom prst="rect">
            <a:avLst/>
          </a:prstGeom>
        </p:spPr>
      </p:pic>
    </p:spTree>
    <p:extLst>
      <p:ext uri="{BB962C8B-B14F-4D97-AF65-F5344CB8AC3E}">
        <p14:creationId xmlns:p14="http://schemas.microsoft.com/office/powerpoint/2010/main" val="216909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Courtesy of yamaseiki.com</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0" y="1115569"/>
            <a:ext cx="3860800" cy="2818382"/>
          </a:xfrm>
          <a:prstGeom prst="rect">
            <a:avLst/>
          </a:prstGeom>
        </p:spPr>
      </p:pic>
      <p:sp>
        <p:nvSpPr>
          <p:cNvPr id="6" name="TextBox 5"/>
          <p:cNvSpPr txBox="1"/>
          <p:nvPr/>
        </p:nvSpPr>
        <p:spPr>
          <a:xfrm>
            <a:off x="6319520" y="1249680"/>
            <a:ext cx="4572000" cy="2031325"/>
          </a:xfrm>
          <a:prstGeom prst="rect">
            <a:avLst/>
          </a:prstGeom>
          <a:noFill/>
        </p:spPr>
        <p:txBody>
          <a:bodyPr wrap="square" rtlCol="0">
            <a:spAutoFit/>
          </a:bodyPr>
          <a:lstStyle/>
          <a:p>
            <a:r>
              <a:rPr lang="en-US" dirty="0" smtClean="0"/>
              <a:t>Drive motors may be connected to the ball</a:t>
            </a:r>
          </a:p>
          <a:p>
            <a:r>
              <a:rPr lang="en-US" dirty="0"/>
              <a:t>s</a:t>
            </a:r>
            <a:r>
              <a:rPr lang="en-US" dirty="0" smtClean="0"/>
              <a:t>crew directly by a coupling, or through a </a:t>
            </a:r>
          </a:p>
          <a:p>
            <a:r>
              <a:rPr lang="en-US" dirty="0"/>
              <a:t>g</a:t>
            </a:r>
            <a:r>
              <a:rPr lang="en-US" dirty="0" smtClean="0"/>
              <a:t>earbox.</a:t>
            </a:r>
          </a:p>
          <a:p>
            <a:endParaRPr lang="en-US" dirty="0"/>
          </a:p>
          <a:p>
            <a:r>
              <a:rPr lang="en-US" dirty="0" smtClean="0"/>
              <a:t>Gearboxes typically need maintenance as they</a:t>
            </a:r>
          </a:p>
          <a:p>
            <a:r>
              <a:rPr lang="en-US" dirty="0"/>
              <a:t>g</a:t>
            </a:r>
            <a:r>
              <a:rPr lang="en-US" dirty="0" smtClean="0"/>
              <a:t>enerally have lubricating oil inside as well as bearings. </a:t>
            </a:r>
            <a:endParaRPr lang="en-US" dirty="0"/>
          </a:p>
        </p:txBody>
      </p:sp>
    </p:spTree>
    <p:extLst>
      <p:ext uri="{BB962C8B-B14F-4D97-AF65-F5344CB8AC3E}">
        <p14:creationId xmlns:p14="http://schemas.microsoft.com/office/powerpoint/2010/main" val="92416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Carinteriordesign.net</a:t>
            </a:r>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674" y="1117600"/>
            <a:ext cx="4928412" cy="3098800"/>
          </a:xfrm>
          <a:prstGeom prst="rect">
            <a:avLst/>
          </a:prstGeom>
        </p:spPr>
      </p:pic>
      <p:sp>
        <p:nvSpPr>
          <p:cNvPr id="6" name="TextBox 5"/>
          <p:cNvSpPr txBox="1"/>
          <p:nvPr/>
        </p:nvSpPr>
        <p:spPr>
          <a:xfrm>
            <a:off x="2519680" y="416560"/>
            <a:ext cx="2380652" cy="461665"/>
          </a:xfrm>
          <a:prstGeom prst="rect">
            <a:avLst/>
          </a:prstGeom>
          <a:noFill/>
        </p:spPr>
        <p:txBody>
          <a:bodyPr wrap="none" rtlCol="0">
            <a:spAutoFit/>
          </a:bodyPr>
          <a:lstStyle/>
          <a:p>
            <a:r>
              <a:rPr lang="en-US" sz="2400" b="1" dirty="0" smtClean="0"/>
              <a:t>Spindle Cartridge</a:t>
            </a:r>
            <a:endParaRPr lang="en-US" sz="2400" b="1" dirty="0"/>
          </a:p>
        </p:txBody>
      </p:sp>
      <p:sp>
        <p:nvSpPr>
          <p:cNvPr id="7" name="TextBox 6"/>
          <p:cNvSpPr txBox="1"/>
          <p:nvPr/>
        </p:nvSpPr>
        <p:spPr>
          <a:xfrm>
            <a:off x="7152640" y="2204720"/>
            <a:ext cx="726866" cy="369332"/>
          </a:xfrm>
          <a:prstGeom prst="rect">
            <a:avLst/>
          </a:prstGeom>
          <a:noFill/>
        </p:spPr>
        <p:txBody>
          <a:bodyPr wrap="none" rtlCol="0">
            <a:spAutoFit/>
          </a:bodyPr>
          <a:lstStyle/>
          <a:p>
            <a:r>
              <a:rPr lang="en-US" dirty="0" smtClean="0"/>
              <a:t>Collet</a:t>
            </a:r>
            <a:endParaRPr lang="en-US" dirty="0"/>
          </a:p>
        </p:txBody>
      </p:sp>
      <p:sp>
        <p:nvSpPr>
          <p:cNvPr id="8" name="TextBox 7"/>
          <p:cNvSpPr txBox="1"/>
          <p:nvPr/>
        </p:nvSpPr>
        <p:spPr>
          <a:xfrm>
            <a:off x="6421120" y="3322320"/>
            <a:ext cx="1424942" cy="369332"/>
          </a:xfrm>
          <a:prstGeom prst="rect">
            <a:avLst/>
          </a:prstGeom>
          <a:noFill/>
        </p:spPr>
        <p:txBody>
          <a:bodyPr wrap="none" rtlCol="0">
            <a:spAutoFit/>
          </a:bodyPr>
          <a:lstStyle/>
          <a:p>
            <a:r>
              <a:rPr lang="en-US" dirty="0" smtClean="0"/>
              <a:t>Collet Key (2)</a:t>
            </a:r>
            <a:endParaRPr lang="en-US" dirty="0"/>
          </a:p>
        </p:txBody>
      </p:sp>
      <p:sp>
        <p:nvSpPr>
          <p:cNvPr id="9" name="TextBox 8"/>
          <p:cNvSpPr txBox="1"/>
          <p:nvPr/>
        </p:nvSpPr>
        <p:spPr>
          <a:xfrm>
            <a:off x="3352800" y="5313680"/>
            <a:ext cx="1734770" cy="369332"/>
          </a:xfrm>
          <a:prstGeom prst="rect">
            <a:avLst/>
          </a:prstGeom>
          <a:noFill/>
        </p:spPr>
        <p:txBody>
          <a:bodyPr wrap="none" rtlCol="0">
            <a:spAutoFit/>
          </a:bodyPr>
          <a:lstStyle/>
          <a:p>
            <a:r>
              <a:rPr lang="en-US" dirty="0" smtClean="0"/>
              <a:t>Spindle Bearings</a:t>
            </a:r>
            <a:endParaRPr lang="en-US" dirty="0"/>
          </a:p>
        </p:txBody>
      </p:sp>
      <p:cxnSp>
        <p:nvCxnSpPr>
          <p:cNvPr id="11" name="Straight Arrow Connector 10"/>
          <p:cNvCxnSpPr>
            <a:stCxn id="7" idx="1"/>
          </p:cNvCxnSpPr>
          <p:nvPr/>
        </p:nvCxnSpPr>
        <p:spPr>
          <a:xfrm flipH="1">
            <a:off x="5425440" y="2389386"/>
            <a:ext cx="1727200" cy="8965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flipV="1">
            <a:off x="5994400" y="3054350"/>
            <a:ext cx="426720" cy="4526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220185" y="3227308"/>
            <a:ext cx="1205255" cy="19949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10025" y="3227308"/>
            <a:ext cx="1001611" cy="201525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133732" y="3166745"/>
            <a:ext cx="1086453" cy="20554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195335" y="450930"/>
            <a:ext cx="3536589" cy="5386090"/>
          </a:xfrm>
          <a:prstGeom prst="rect">
            <a:avLst/>
          </a:prstGeom>
          <a:noFill/>
        </p:spPr>
        <p:txBody>
          <a:bodyPr wrap="square" rtlCol="0">
            <a:spAutoFit/>
          </a:bodyPr>
          <a:lstStyle/>
          <a:p>
            <a:pPr algn="ctr"/>
            <a:r>
              <a:rPr lang="en-US" sz="2000" b="1" dirty="0" smtClean="0"/>
              <a:t>Spindle Info:</a:t>
            </a:r>
          </a:p>
          <a:p>
            <a:pPr marL="285750" indent="-285750">
              <a:buFont typeface="Wingdings" panose="05000000000000000000" pitchFamily="2" charset="2"/>
              <a:buChar char="ü"/>
            </a:pPr>
            <a:r>
              <a:rPr lang="en-US" dirty="0" smtClean="0"/>
              <a:t>Some spindles clamp the tool by a screw that goes into the back of the tool holder. </a:t>
            </a:r>
          </a:p>
          <a:p>
            <a:pPr marL="285750" indent="-285750">
              <a:buFont typeface="Wingdings" panose="05000000000000000000" pitchFamily="2" charset="2"/>
              <a:buChar char="ü"/>
            </a:pPr>
            <a:r>
              <a:rPr lang="en-US" dirty="0" smtClean="0"/>
              <a:t>The spindle collet keys keep the tool from twisting in the collet.</a:t>
            </a:r>
          </a:p>
          <a:p>
            <a:pPr marL="285750" indent="-285750">
              <a:buFont typeface="Wingdings" panose="05000000000000000000" pitchFamily="2" charset="2"/>
              <a:buChar char="ü"/>
            </a:pPr>
            <a:r>
              <a:rPr lang="en-US" dirty="0" smtClean="0"/>
              <a:t>Some tools are clamped by fingers that “grab” the back of the tool holder using a drawbar.</a:t>
            </a:r>
          </a:p>
          <a:p>
            <a:pPr marL="285750" indent="-285750">
              <a:buFont typeface="Wingdings" panose="05000000000000000000" pitchFamily="2" charset="2"/>
              <a:buChar char="ü"/>
            </a:pPr>
            <a:r>
              <a:rPr lang="en-US" dirty="0" smtClean="0"/>
              <a:t>Some spindles require tool holders with a hole in the middle to facilitate thru the spindle coolant.</a:t>
            </a:r>
          </a:p>
          <a:p>
            <a:pPr marL="285750" indent="-285750">
              <a:buFont typeface="Wingdings" panose="05000000000000000000" pitchFamily="2" charset="2"/>
              <a:buChar char="ü"/>
            </a:pPr>
            <a:r>
              <a:rPr lang="en-US" dirty="0" smtClean="0"/>
              <a:t>Some spindles have bearings that need to be “packed” with grease, and “run in” for a period of time while being monitored for temperature rise, noise, or play.</a:t>
            </a:r>
            <a:endParaRPr lang="en-US" dirty="0"/>
          </a:p>
        </p:txBody>
      </p:sp>
    </p:spTree>
    <p:extLst>
      <p:ext uri="{BB962C8B-B14F-4D97-AF65-F5344CB8AC3E}">
        <p14:creationId xmlns:p14="http://schemas.microsoft.com/office/powerpoint/2010/main" val="380337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13</a:t>
            </a:fld>
            <a:endParaRPr lang="en-US"/>
          </a:p>
        </p:txBody>
      </p:sp>
      <p:sp>
        <p:nvSpPr>
          <p:cNvPr id="4" name="TextBox 3"/>
          <p:cNvSpPr txBox="1"/>
          <p:nvPr/>
        </p:nvSpPr>
        <p:spPr>
          <a:xfrm>
            <a:off x="1188720" y="933186"/>
            <a:ext cx="10165080" cy="4524315"/>
          </a:xfrm>
          <a:prstGeom prst="rect">
            <a:avLst/>
          </a:prstGeom>
          <a:noFill/>
        </p:spPr>
        <p:txBody>
          <a:bodyPr wrap="square" rtlCol="0">
            <a:spAutoFit/>
          </a:bodyPr>
          <a:lstStyle/>
          <a:p>
            <a:pPr marL="285750" indent="-285750">
              <a:buFont typeface="Wingdings" panose="05000000000000000000" pitchFamily="2" charset="2"/>
              <a:buChar char="q"/>
            </a:pPr>
            <a:r>
              <a:rPr lang="en-US" sz="2400" dirty="0" smtClean="0"/>
              <a:t>Cast iron is the preferred material for machine bases and columns.  </a:t>
            </a:r>
          </a:p>
          <a:p>
            <a:pPr marL="285750" indent="-285750">
              <a:buFont typeface="Wingdings" panose="05000000000000000000" pitchFamily="2" charset="2"/>
              <a:buChar char="q"/>
            </a:pPr>
            <a:r>
              <a:rPr lang="en-US" sz="2400" dirty="0" smtClean="0"/>
              <a:t>Cast iron is stable, does not warp as much and has better temperature characteristics (usually beefier)</a:t>
            </a:r>
          </a:p>
          <a:p>
            <a:pPr marL="285750" indent="-285750">
              <a:buFont typeface="Wingdings" panose="05000000000000000000" pitchFamily="2" charset="2"/>
              <a:buChar char="q"/>
            </a:pPr>
            <a:r>
              <a:rPr lang="en-US" sz="2400" dirty="0" smtClean="0"/>
              <a:t>Fabricated bases and columns are welded sheet metal.  </a:t>
            </a:r>
          </a:p>
          <a:p>
            <a:pPr marL="285750" indent="-285750">
              <a:buFont typeface="Wingdings" panose="05000000000000000000" pitchFamily="2" charset="2"/>
              <a:buChar char="q"/>
            </a:pPr>
            <a:r>
              <a:rPr lang="en-US" sz="2400" dirty="0" smtClean="0"/>
              <a:t>Fabricated bases are more prone to warp under load, and because of the thinner thickness of the material, are also more sensitive to heat variations.  (i.e. welded joints can be hard where the bulk of the surface may be more annealed or softer allowing for size variations and shape distortions.</a:t>
            </a:r>
          </a:p>
          <a:p>
            <a:pPr marL="285750" indent="-285750">
              <a:buFont typeface="Wingdings" panose="05000000000000000000" pitchFamily="2" charset="2"/>
              <a:buChar char="q"/>
            </a:pPr>
            <a:r>
              <a:rPr lang="en-US" sz="2400" dirty="0" smtClean="0"/>
              <a:t>Regardless of the frame makeup, a machine tool MUST have a solid foundation and base that often times requires I beams and reinforcement in the concrete.  Some machines require foundations varying from a foot to several feet thick depending on the size of the machine.</a:t>
            </a:r>
            <a:endParaRPr lang="en-US" sz="2400" dirty="0"/>
          </a:p>
        </p:txBody>
      </p:sp>
    </p:spTree>
    <p:extLst>
      <p:ext uri="{BB962C8B-B14F-4D97-AF65-F5344CB8AC3E}">
        <p14:creationId xmlns:p14="http://schemas.microsoft.com/office/powerpoint/2010/main" val="114769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14</a:t>
            </a:fld>
            <a:endParaRPr lang="en-US"/>
          </a:p>
        </p:txBody>
      </p:sp>
      <p:sp>
        <p:nvSpPr>
          <p:cNvPr id="4" name="TextBox 3"/>
          <p:cNvSpPr txBox="1"/>
          <p:nvPr/>
        </p:nvSpPr>
        <p:spPr>
          <a:xfrm>
            <a:off x="1076960" y="91440"/>
            <a:ext cx="4580421" cy="523220"/>
          </a:xfrm>
          <a:prstGeom prst="rect">
            <a:avLst/>
          </a:prstGeom>
          <a:noFill/>
        </p:spPr>
        <p:txBody>
          <a:bodyPr wrap="none" rtlCol="0">
            <a:spAutoFit/>
          </a:bodyPr>
          <a:lstStyle/>
          <a:p>
            <a:r>
              <a:rPr lang="en-US" sz="2800" b="1" dirty="0" smtClean="0"/>
              <a:t>Feedback – “reporting home”</a:t>
            </a:r>
            <a:endParaRPr lang="en-US" sz="2800" b="1" dirty="0"/>
          </a:p>
        </p:txBody>
      </p:sp>
      <p:sp>
        <p:nvSpPr>
          <p:cNvPr id="5" name="Rectangle 4"/>
          <p:cNvSpPr/>
          <p:nvPr/>
        </p:nvSpPr>
        <p:spPr>
          <a:xfrm>
            <a:off x="2685475" y="1432819"/>
            <a:ext cx="1639366" cy="18128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CNC</a:t>
            </a:r>
          </a:p>
          <a:p>
            <a:pPr algn="ctr"/>
            <a:r>
              <a:rPr lang="en-US" sz="1100" dirty="0" smtClean="0"/>
              <a:t>STORES PART PROGRAM</a:t>
            </a:r>
          </a:p>
          <a:p>
            <a:pPr algn="ctr"/>
            <a:r>
              <a:rPr lang="en-US" sz="1100" dirty="0" smtClean="0"/>
              <a:t>LOOKS AHEAD IN PGM TO SIGNAL THE PLC</a:t>
            </a:r>
          </a:p>
          <a:p>
            <a:pPr algn="ctr"/>
            <a:r>
              <a:rPr lang="en-US" sz="1100" dirty="0" smtClean="0"/>
              <a:t>CALCULATES MULTIAXIS MOVEMENTS</a:t>
            </a:r>
          </a:p>
          <a:p>
            <a:pPr algn="ctr"/>
            <a:endParaRPr lang="en-US" sz="1100" dirty="0"/>
          </a:p>
        </p:txBody>
      </p:sp>
      <p:sp>
        <p:nvSpPr>
          <p:cNvPr id="6" name="Rectangle 5"/>
          <p:cNvSpPr/>
          <p:nvPr/>
        </p:nvSpPr>
        <p:spPr>
          <a:xfrm>
            <a:off x="7676433" y="1432820"/>
            <a:ext cx="1639366" cy="18128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PLC</a:t>
            </a:r>
            <a:endParaRPr lang="en-US" sz="2400" dirty="0"/>
          </a:p>
        </p:txBody>
      </p:sp>
      <p:sp>
        <p:nvSpPr>
          <p:cNvPr id="7" name="Right Arrow 6"/>
          <p:cNvSpPr/>
          <p:nvPr/>
        </p:nvSpPr>
        <p:spPr>
          <a:xfrm>
            <a:off x="6047782" y="1794251"/>
            <a:ext cx="1628651" cy="433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4324841" y="1794251"/>
            <a:ext cx="2682988" cy="433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10413" y="1448792"/>
            <a:ext cx="900044" cy="602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SPINDLE</a:t>
            </a:r>
          </a:p>
          <a:p>
            <a:pPr algn="ctr"/>
            <a:r>
              <a:rPr lang="en-US" sz="1400" dirty="0" smtClean="0"/>
              <a:t>DRIVE</a:t>
            </a:r>
            <a:endParaRPr lang="en-US" sz="1400" dirty="0"/>
          </a:p>
        </p:txBody>
      </p:sp>
      <p:sp>
        <p:nvSpPr>
          <p:cNvPr id="10" name="Rectangle 9"/>
          <p:cNvSpPr/>
          <p:nvPr/>
        </p:nvSpPr>
        <p:spPr>
          <a:xfrm>
            <a:off x="2687618" y="3867006"/>
            <a:ext cx="231440" cy="61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X</a:t>
            </a:r>
          </a:p>
          <a:p>
            <a:pPr algn="ctr"/>
            <a:r>
              <a:rPr lang="en-US" sz="800" dirty="0" smtClean="0"/>
              <a:t>axis</a:t>
            </a:r>
          </a:p>
        </p:txBody>
      </p:sp>
      <p:sp>
        <p:nvSpPr>
          <p:cNvPr id="11" name="Rectangle 10"/>
          <p:cNvSpPr/>
          <p:nvPr/>
        </p:nvSpPr>
        <p:spPr>
          <a:xfrm>
            <a:off x="3493372" y="3609749"/>
            <a:ext cx="231440" cy="61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Y</a:t>
            </a:r>
          </a:p>
          <a:p>
            <a:pPr algn="ctr"/>
            <a:r>
              <a:rPr lang="en-US" sz="800" dirty="0" smtClean="0"/>
              <a:t>axis</a:t>
            </a:r>
            <a:endParaRPr lang="en-US" sz="800" dirty="0"/>
          </a:p>
        </p:txBody>
      </p:sp>
      <p:sp>
        <p:nvSpPr>
          <p:cNvPr id="12" name="Rectangle 11"/>
          <p:cNvSpPr/>
          <p:nvPr/>
        </p:nvSpPr>
        <p:spPr>
          <a:xfrm>
            <a:off x="4136260" y="3874356"/>
            <a:ext cx="231440" cy="61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Z</a:t>
            </a:r>
          </a:p>
          <a:p>
            <a:pPr algn="ctr"/>
            <a:r>
              <a:rPr lang="en-US" sz="800" dirty="0" smtClean="0"/>
              <a:t>axis</a:t>
            </a:r>
            <a:endParaRPr lang="en-US" sz="800" dirty="0"/>
          </a:p>
        </p:txBody>
      </p:sp>
      <p:sp>
        <p:nvSpPr>
          <p:cNvPr id="13" name="Rectangle 12"/>
          <p:cNvSpPr/>
          <p:nvPr/>
        </p:nvSpPr>
        <p:spPr>
          <a:xfrm>
            <a:off x="4959158" y="3617099"/>
            <a:ext cx="231440" cy="61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a:t>
            </a:r>
          </a:p>
          <a:p>
            <a:pPr algn="ctr"/>
            <a:r>
              <a:rPr lang="en-US" sz="800" dirty="0" smtClean="0"/>
              <a:t>axis</a:t>
            </a:r>
            <a:endParaRPr lang="en-US" sz="800" dirty="0"/>
          </a:p>
        </p:txBody>
      </p:sp>
      <p:sp>
        <p:nvSpPr>
          <p:cNvPr id="14" name="Down Arrow 13"/>
          <p:cNvSpPr/>
          <p:nvPr/>
        </p:nvSpPr>
        <p:spPr>
          <a:xfrm>
            <a:off x="2730478" y="3245631"/>
            <a:ext cx="145721" cy="621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3536231" y="3245631"/>
            <a:ext cx="143578" cy="356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179120" y="3252981"/>
            <a:ext cx="145721" cy="621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5008067" y="2901636"/>
            <a:ext cx="128957" cy="7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2301885" y="1617847"/>
            <a:ext cx="375018" cy="169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272" y="2396967"/>
            <a:ext cx="1325957" cy="944040"/>
          </a:xfrm>
          <a:prstGeom prst="rect">
            <a:avLst/>
          </a:prstGeom>
        </p:spPr>
      </p:pic>
      <p:sp>
        <p:nvSpPr>
          <p:cNvPr id="20" name="Down Arrow 19"/>
          <p:cNvSpPr/>
          <p:nvPr/>
        </p:nvSpPr>
        <p:spPr>
          <a:xfrm>
            <a:off x="1779003" y="2051508"/>
            <a:ext cx="102862" cy="345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2276170" y="2580722"/>
            <a:ext cx="399931" cy="110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632" y="4697911"/>
            <a:ext cx="576151" cy="410202"/>
          </a:xfrm>
          <a:prstGeom prst="rect">
            <a:avLst/>
          </a:prstGeom>
        </p:spPr>
      </p:pic>
      <p:sp>
        <p:nvSpPr>
          <p:cNvPr id="23" name="Down Arrow 22"/>
          <p:cNvSpPr/>
          <p:nvPr/>
        </p:nvSpPr>
        <p:spPr>
          <a:xfrm>
            <a:off x="2841912" y="4484422"/>
            <a:ext cx="85718" cy="213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0800000">
            <a:off x="3021920" y="3252981"/>
            <a:ext cx="96127" cy="1540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3621950" y="4219815"/>
            <a:ext cx="75004" cy="257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a:stretch>
            <a:fillRect/>
          </a:stretch>
        </p:blipFill>
        <p:spPr>
          <a:xfrm>
            <a:off x="3315199" y="4477072"/>
            <a:ext cx="576078" cy="410176"/>
          </a:xfrm>
          <a:prstGeom prst="rect">
            <a:avLst/>
          </a:prstGeom>
        </p:spPr>
      </p:pic>
      <p:sp>
        <p:nvSpPr>
          <p:cNvPr id="27" name="Down Arrow 26"/>
          <p:cNvSpPr/>
          <p:nvPr/>
        </p:nvSpPr>
        <p:spPr>
          <a:xfrm rot="10800000">
            <a:off x="3793387" y="3252981"/>
            <a:ext cx="97890" cy="1338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4"/>
          <a:stretch>
            <a:fillRect/>
          </a:stretch>
        </p:blipFill>
        <p:spPr>
          <a:xfrm>
            <a:off x="4018090" y="4602025"/>
            <a:ext cx="576078" cy="410176"/>
          </a:xfrm>
          <a:prstGeom prst="rect">
            <a:avLst/>
          </a:prstGeom>
        </p:spPr>
      </p:pic>
      <p:sp>
        <p:nvSpPr>
          <p:cNvPr id="29" name="Down Arrow 28"/>
          <p:cNvSpPr/>
          <p:nvPr/>
        </p:nvSpPr>
        <p:spPr>
          <a:xfrm>
            <a:off x="4306129" y="4484422"/>
            <a:ext cx="61571" cy="117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7706" y="3102586"/>
            <a:ext cx="38572" cy="1579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0800000">
            <a:off x="4326984" y="3080535"/>
            <a:ext cx="194324" cy="51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328441" y="2868987"/>
            <a:ext cx="777123" cy="33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4"/>
          <a:stretch>
            <a:fillRect/>
          </a:stretch>
        </p:blipFill>
        <p:spPr>
          <a:xfrm>
            <a:off x="4789557" y="4388870"/>
            <a:ext cx="576078" cy="410176"/>
          </a:xfrm>
          <a:prstGeom prst="rect">
            <a:avLst/>
          </a:prstGeom>
        </p:spPr>
      </p:pic>
      <p:sp>
        <p:nvSpPr>
          <p:cNvPr id="34" name="Down Arrow 33"/>
          <p:cNvSpPr/>
          <p:nvPr/>
        </p:nvSpPr>
        <p:spPr>
          <a:xfrm>
            <a:off x="5033782" y="4227166"/>
            <a:ext cx="97497" cy="205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259172" y="2690975"/>
            <a:ext cx="38572" cy="1786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10800000">
            <a:off x="4324841" y="2642915"/>
            <a:ext cx="972904" cy="62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9315799" y="1514944"/>
            <a:ext cx="392162" cy="161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5103" y="1304395"/>
            <a:ext cx="994336" cy="619553"/>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9509" y="2062590"/>
            <a:ext cx="1223510" cy="565854"/>
          </a:xfrm>
          <a:prstGeom prst="rect">
            <a:avLst/>
          </a:prstGeom>
        </p:spPr>
      </p:pic>
      <p:pic>
        <p:nvPicPr>
          <p:cNvPr id="40" name="Picture 39"/>
          <p:cNvPicPr>
            <a:picLocks noChangeAspect="1"/>
          </p:cNvPicPr>
          <p:nvPr/>
        </p:nvPicPr>
        <p:blipFill>
          <a:blip r:embed="rId7"/>
          <a:stretch>
            <a:fillRect/>
          </a:stretch>
        </p:blipFill>
        <p:spPr>
          <a:xfrm>
            <a:off x="9313638" y="2254365"/>
            <a:ext cx="411484" cy="189652"/>
          </a:xfrm>
          <a:prstGeom prst="rect">
            <a:avLst/>
          </a:prstGeom>
        </p:spPr>
      </p:pic>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33676" y="2810162"/>
            <a:ext cx="634317" cy="548097"/>
          </a:xfrm>
          <a:prstGeom prst="rect">
            <a:avLst/>
          </a:prstGeom>
        </p:spPr>
      </p:pic>
      <p:pic>
        <p:nvPicPr>
          <p:cNvPr id="42" name="Picture 41"/>
          <p:cNvPicPr>
            <a:picLocks noChangeAspect="1"/>
          </p:cNvPicPr>
          <p:nvPr/>
        </p:nvPicPr>
        <p:blipFill>
          <a:blip r:embed="rId7"/>
          <a:stretch>
            <a:fillRect/>
          </a:stretch>
        </p:blipFill>
        <p:spPr>
          <a:xfrm>
            <a:off x="9322210" y="3004085"/>
            <a:ext cx="411484" cy="189652"/>
          </a:xfrm>
          <a:prstGeom prst="rect">
            <a:avLst/>
          </a:prstGeom>
        </p:spPr>
      </p:pic>
      <p:sp>
        <p:nvSpPr>
          <p:cNvPr id="43" name="Rectangle 42"/>
          <p:cNvSpPr/>
          <p:nvPr/>
        </p:nvSpPr>
        <p:spPr>
          <a:xfrm>
            <a:off x="1881865" y="1051882"/>
            <a:ext cx="6446028" cy="44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327893" y="1051882"/>
            <a:ext cx="68575" cy="380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1847577" y="1051880"/>
            <a:ext cx="111432" cy="396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61114" y="3385066"/>
            <a:ext cx="1270003" cy="978580"/>
          </a:xfrm>
          <a:prstGeom prst="rect">
            <a:avLst/>
          </a:prstGeom>
        </p:spPr>
      </p:pic>
      <p:sp>
        <p:nvSpPr>
          <p:cNvPr id="47" name="Down Arrow 46"/>
          <p:cNvSpPr/>
          <p:nvPr/>
        </p:nvSpPr>
        <p:spPr>
          <a:xfrm>
            <a:off x="8362181" y="3245631"/>
            <a:ext cx="133935" cy="356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921964" y="833121"/>
            <a:ext cx="2538891" cy="200393"/>
          </a:xfrm>
          <a:prstGeom prst="rect">
            <a:avLst/>
          </a:prstGeom>
          <a:noFill/>
        </p:spPr>
        <p:txBody>
          <a:bodyPr wrap="none" rtlCol="0">
            <a:spAutoFit/>
          </a:bodyPr>
          <a:lstStyle/>
          <a:p>
            <a:r>
              <a:rPr lang="en-US" sz="1200" dirty="0" smtClean="0"/>
              <a:t>SPINDLE DIRECTION/START/STOP COMMAND</a:t>
            </a:r>
            <a:endParaRPr lang="en-US" sz="1200" dirty="0"/>
          </a:p>
        </p:txBody>
      </p:sp>
      <p:sp>
        <p:nvSpPr>
          <p:cNvPr id="49" name="TextBox 48"/>
          <p:cNvSpPr txBox="1"/>
          <p:nvPr/>
        </p:nvSpPr>
        <p:spPr>
          <a:xfrm>
            <a:off x="8066838" y="4363310"/>
            <a:ext cx="948325" cy="333989"/>
          </a:xfrm>
          <a:prstGeom prst="rect">
            <a:avLst/>
          </a:prstGeom>
          <a:noFill/>
        </p:spPr>
        <p:txBody>
          <a:bodyPr wrap="none" rtlCol="0">
            <a:spAutoFit/>
          </a:bodyPr>
          <a:lstStyle/>
          <a:p>
            <a:r>
              <a:rPr lang="en-US" sz="1200" dirty="0" smtClean="0"/>
              <a:t>SPINDLE XMSN</a:t>
            </a:r>
          </a:p>
          <a:p>
            <a:pPr algn="ctr"/>
            <a:r>
              <a:rPr lang="en-US" sz="1200" dirty="0" smtClean="0"/>
              <a:t>GEAR RANGE</a:t>
            </a:r>
            <a:endParaRPr lang="en-US" sz="1200" dirty="0"/>
          </a:p>
        </p:txBody>
      </p:sp>
      <p:sp>
        <p:nvSpPr>
          <p:cNvPr id="50" name="TextBox 49"/>
          <p:cNvSpPr txBox="1"/>
          <p:nvPr/>
        </p:nvSpPr>
        <p:spPr>
          <a:xfrm>
            <a:off x="9707960" y="3328463"/>
            <a:ext cx="673998" cy="200393"/>
          </a:xfrm>
          <a:prstGeom prst="rect">
            <a:avLst/>
          </a:prstGeom>
          <a:noFill/>
        </p:spPr>
        <p:txBody>
          <a:bodyPr wrap="none" rtlCol="0">
            <a:spAutoFit/>
          </a:bodyPr>
          <a:lstStyle/>
          <a:p>
            <a:r>
              <a:rPr lang="en-US" sz="1200" dirty="0" smtClean="0"/>
              <a:t>COOLANT</a:t>
            </a:r>
            <a:endParaRPr lang="en-US" sz="1200" dirty="0"/>
          </a:p>
        </p:txBody>
      </p:sp>
      <p:sp>
        <p:nvSpPr>
          <p:cNvPr id="51" name="TextBox 50"/>
          <p:cNvSpPr txBox="1"/>
          <p:nvPr/>
        </p:nvSpPr>
        <p:spPr>
          <a:xfrm>
            <a:off x="9459377" y="2588073"/>
            <a:ext cx="1605498" cy="200393"/>
          </a:xfrm>
          <a:prstGeom prst="rect">
            <a:avLst/>
          </a:prstGeom>
          <a:noFill/>
        </p:spPr>
        <p:txBody>
          <a:bodyPr wrap="none" rtlCol="0">
            <a:spAutoFit/>
          </a:bodyPr>
          <a:lstStyle/>
          <a:p>
            <a:r>
              <a:rPr lang="en-US" sz="1200" dirty="0" smtClean="0"/>
              <a:t>PALLET CHANGER &amp; CLAMP</a:t>
            </a:r>
            <a:endParaRPr lang="en-US" sz="1200" dirty="0"/>
          </a:p>
        </p:txBody>
      </p:sp>
      <p:sp>
        <p:nvSpPr>
          <p:cNvPr id="52" name="TextBox 51"/>
          <p:cNvSpPr txBox="1"/>
          <p:nvPr/>
        </p:nvSpPr>
        <p:spPr>
          <a:xfrm>
            <a:off x="9390802" y="1875104"/>
            <a:ext cx="1775038" cy="200393"/>
          </a:xfrm>
          <a:prstGeom prst="rect">
            <a:avLst/>
          </a:prstGeom>
          <a:noFill/>
        </p:spPr>
        <p:txBody>
          <a:bodyPr wrap="none" rtlCol="0">
            <a:spAutoFit/>
          </a:bodyPr>
          <a:lstStyle/>
          <a:p>
            <a:r>
              <a:rPr lang="en-US" sz="1200" dirty="0" smtClean="0"/>
              <a:t>TOOL CHANGER ARM &amp; CHAIN</a:t>
            </a:r>
            <a:endParaRPr lang="en-US" sz="1200" dirty="0"/>
          </a:p>
        </p:txBody>
      </p:sp>
      <p:sp>
        <p:nvSpPr>
          <p:cNvPr id="53" name="TextBox 52"/>
          <p:cNvSpPr txBox="1"/>
          <p:nvPr/>
        </p:nvSpPr>
        <p:spPr>
          <a:xfrm>
            <a:off x="4999495" y="1340493"/>
            <a:ext cx="2049798" cy="467584"/>
          </a:xfrm>
          <a:prstGeom prst="rect">
            <a:avLst/>
          </a:prstGeom>
          <a:noFill/>
        </p:spPr>
        <p:txBody>
          <a:bodyPr wrap="none" rtlCol="0">
            <a:spAutoFit/>
          </a:bodyPr>
          <a:lstStyle/>
          <a:p>
            <a:pPr algn="ctr"/>
            <a:r>
              <a:rPr lang="en-US" dirty="0" smtClean="0"/>
              <a:t>COMMUNICATIONS </a:t>
            </a:r>
          </a:p>
          <a:p>
            <a:pPr algn="ctr"/>
            <a:r>
              <a:rPr lang="en-US" dirty="0" smtClean="0"/>
              <a:t>BETWEEN CNC AND PLC</a:t>
            </a:r>
            <a:endParaRPr lang="en-US" dirty="0"/>
          </a:p>
        </p:txBody>
      </p:sp>
      <p:sp>
        <p:nvSpPr>
          <p:cNvPr id="58" name="TextBox 57"/>
          <p:cNvSpPr txBox="1"/>
          <p:nvPr/>
        </p:nvSpPr>
        <p:spPr>
          <a:xfrm>
            <a:off x="711200" y="5506720"/>
            <a:ext cx="10405990" cy="369332"/>
          </a:xfrm>
          <a:prstGeom prst="rect">
            <a:avLst/>
          </a:prstGeom>
          <a:noFill/>
        </p:spPr>
        <p:txBody>
          <a:bodyPr wrap="none" rtlCol="0">
            <a:spAutoFit/>
          </a:bodyPr>
          <a:lstStyle/>
          <a:p>
            <a:r>
              <a:rPr lang="en-US" dirty="0" smtClean="0"/>
              <a:t>The spindle and each axis have an encoder, scale, or other device for speed and position feedback to the CNC.</a:t>
            </a:r>
            <a:endParaRPr lang="en-US" dirty="0"/>
          </a:p>
        </p:txBody>
      </p:sp>
    </p:spTree>
    <p:extLst>
      <p:ext uri="{BB962C8B-B14F-4D97-AF65-F5344CB8AC3E}">
        <p14:creationId xmlns:p14="http://schemas.microsoft.com/office/powerpoint/2010/main" val="103054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15</a:t>
            </a:fld>
            <a:endParaRPr lang="en-US"/>
          </a:p>
        </p:txBody>
      </p:sp>
      <p:sp>
        <p:nvSpPr>
          <p:cNvPr id="4" name="TextBox 3"/>
          <p:cNvSpPr txBox="1"/>
          <p:nvPr/>
        </p:nvSpPr>
        <p:spPr>
          <a:xfrm>
            <a:off x="731520" y="447040"/>
            <a:ext cx="10698480" cy="5632311"/>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t>In vintage machine tools, the spindle may have a DC tachometer for speed feedback and a resolver for angular position feedback.</a:t>
            </a:r>
          </a:p>
          <a:p>
            <a:pPr marL="285750" indent="-285750">
              <a:buFont typeface="Wingdings" panose="05000000000000000000" pitchFamily="2" charset="2"/>
              <a:buChar char="§"/>
            </a:pPr>
            <a:r>
              <a:rPr lang="en-US" sz="2400" dirty="0" smtClean="0"/>
              <a:t>It is important for the CNC to know the angular position of the spindle for tool change orientation and for tapping.</a:t>
            </a:r>
          </a:p>
          <a:p>
            <a:pPr marL="285750" indent="-285750">
              <a:buFont typeface="Wingdings" panose="05000000000000000000" pitchFamily="2" charset="2"/>
              <a:buChar char="§"/>
            </a:pPr>
            <a:r>
              <a:rPr lang="en-US" sz="2400" dirty="0" smtClean="0"/>
              <a:t>Axis motors many times had both a resolver and a tachometer.  The tach went to the motor drive and the resolver reported to the CNC for axis position.</a:t>
            </a:r>
          </a:p>
          <a:p>
            <a:pPr marL="285750" indent="-285750">
              <a:buFont typeface="Wingdings" panose="05000000000000000000" pitchFamily="2" charset="2"/>
              <a:buChar char="§"/>
            </a:pPr>
            <a:r>
              <a:rPr lang="en-US" sz="2400" dirty="0" smtClean="0"/>
              <a:t>Modern digital drives will use the same encoder or scale that the CNC uses for position feedback to tell the motor drive how fast it is moving the axis.</a:t>
            </a:r>
          </a:p>
          <a:p>
            <a:pPr marL="285750" indent="-285750">
              <a:buFont typeface="Wingdings" panose="05000000000000000000" pitchFamily="2" charset="2"/>
              <a:buChar char="§"/>
            </a:pPr>
            <a:r>
              <a:rPr lang="en-US" sz="2400" dirty="0" smtClean="0"/>
              <a:t>Many times spindle drives were DC shunt type systems.  This was so faster spindle speeds could be achieved for smoother or finer finishes on the cuts.  Remember a shunt motor can rotate faster than the base speed by weakening or reducing the motor field excitation.</a:t>
            </a:r>
          </a:p>
          <a:p>
            <a:pPr marL="285750" indent="-285750">
              <a:buFont typeface="Wingdings" panose="05000000000000000000" pitchFamily="2" charset="2"/>
              <a:buChar char="§"/>
            </a:pPr>
            <a:r>
              <a:rPr lang="en-US" sz="2400" dirty="0" smtClean="0"/>
              <a:t>Devices used for position feedback on older machines include </a:t>
            </a:r>
            <a:r>
              <a:rPr lang="en-US" sz="2400" dirty="0" err="1" smtClean="0"/>
              <a:t>Farrand</a:t>
            </a:r>
            <a:r>
              <a:rPr lang="en-US" sz="2400" dirty="0" smtClean="0"/>
              <a:t> Scales, </a:t>
            </a:r>
            <a:r>
              <a:rPr lang="en-US" sz="2400" dirty="0" err="1" smtClean="0"/>
              <a:t>Accupin</a:t>
            </a:r>
            <a:r>
              <a:rPr lang="en-US" sz="2400" dirty="0" smtClean="0"/>
              <a:t> Scales, Resolvers, Synchro’s, but more recently, Encoders and Optical Scales are the feedback devices of choice.</a:t>
            </a:r>
            <a:endParaRPr lang="en-US" sz="2400" dirty="0"/>
          </a:p>
        </p:txBody>
      </p:sp>
    </p:spTree>
    <p:extLst>
      <p:ext uri="{BB962C8B-B14F-4D97-AF65-F5344CB8AC3E}">
        <p14:creationId xmlns:p14="http://schemas.microsoft.com/office/powerpoint/2010/main" val="380386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16</a:t>
            </a:fld>
            <a:endParaRPr lang="en-US"/>
          </a:p>
        </p:txBody>
      </p:sp>
      <p:sp>
        <p:nvSpPr>
          <p:cNvPr id="4" name="TextBox 3"/>
          <p:cNvSpPr txBox="1"/>
          <p:nvPr/>
        </p:nvSpPr>
        <p:spPr>
          <a:xfrm>
            <a:off x="660401" y="609600"/>
            <a:ext cx="10693400" cy="923330"/>
          </a:xfrm>
          <a:prstGeom prst="rect">
            <a:avLst/>
          </a:prstGeom>
          <a:noFill/>
        </p:spPr>
        <p:txBody>
          <a:bodyPr wrap="square" rtlCol="0">
            <a:spAutoFit/>
          </a:bodyPr>
          <a:lstStyle/>
          <a:p>
            <a:r>
              <a:rPr lang="en-US" dirty="0" smtClean="0"/>
              <a:t>It may not be obvious to the casual observer, but where the feedback device is located, makes a difference in accuracy and troubleshooting techniques.  If all connections are mechanically tight and secure, any method of feedback location is accurate.</a:t>
            </a:r>
          </a:p>
        </p:txBody>
      </p:sp>
      <p:pic>
        <p:nvPicPr>
          <p:cNvPr id="5" name="Picture 4"/>
          <p:cNvPicPr>
            <a:picLocks noChangeAspect="1"/>
          </p:cNvPicPr>
          <p:nvPr/>
        </p:nvPicPr>
        <p:blipFill>
          <a:blip r:embed="rId2"/>
          <a:stretch>
            <a:fillRect/>
          </a:stretch>
        </p:blipFill>
        <p:spPr>
          <a:xfrm>
            <a:off x="1107439" y="1732373"/>
            <a:ext cx="1828802" cy="1300294"/>
          </a:xfrm>
          <a:prstGeom prst="rect">
            <a:avLst/>
          </a:prstGeom>
        </p:spPr>
      </p:pic>
      <p:sp>
        <p:nvSpPr>
          <p:cNvPr id="6" name="TextBox 5"/>
          <p:cNvSpPr txBox="1"/>
          <p:nvPr/>
        </p:nvSpPr>
        <p:spPr>
          <a:xfrm>
            <a:off x="3423920" y="1991360"/>
            <a:ext cx="953787" cy="369332"/>
          </a:xfrm>
          <a:prstGeom prst="rect">
            <a:avLst/>
          </a:prstGeom>
          <a:noFill/>
        </p:spPr>
        <p:txBody>
          <a:bodyPr wrap="none" rtlCol="0">
            <a:spAutoFit/>
          </a:bodyPr>
          <a:lstStyle/>
          <a:p>
            <a:r>
              <a:rPr lang="en-US" dirty="0" smtClean="0"/>
              <a:t>Encoder</a:t>
            </a:r>
            <a:endParaRPr lang="en-US" dirty="0"/>
          </a:p>
        </p:txBody>
      </p:sp>
      <p:cxnSp>
        <p:nvCxnSpPr>
          <p:cNvPr id="8" name="Straight Arrow Connector 7"/>
          <p:cNvCxnSpPr>
            <a:endCxn id="5" idx="3"/>
          </p:cNvCxnSpPr>
          <p:nvPr/>
        </p:nvCxnSpPr>
        <p:spPr>
          <a:xfrm flipH="1">
            <a:off x="2936241" y="2236632"/>
            <a:ext cx="447038" cy="145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65201" y="3423920"/>
            <a:ext cx="10231120" cy="2862322"/>
          </a:xfrm>
          <a:prstGeom prst="rect">
            <a:avLst/>
          </a:prstGeom>
          <a:noFill/>
        </p:spPr>
        <p:txBody>
          <a:bodyPr wrap="square" rtlCol="0">
            <a:spAutoFit/>
          </a:bodyPr>
          <a:lstStyle/>
          <a:p>
            <a:r>
              <a:rPr lang="en-US" dirty="0" smtClean="0"/>
              <a:t>Let’s say the picture above is my spindle motor.  The encoder is mounted on the tail of the motor.  It is attached to the spindle motor shaft by a coupling.  The drive end of the motor is attached to the spindle gear box by a coupling.  Couplings are a weak link, they can wear, break or sometimes develop some slop or backlash depending on how they are secured to the shaft.  If the motor is to run at 1000 RPM and the coupling between the motor and encoder is secure, the encoder will report back to the CNC that the motor is running the proper speed.  If the coupling between the motor and the gearbox develops backlash, the finish of the part would suffer because of chatter.  If the coupling completely breaks, then the CNC will think the motor is turning 1000 RPM’s, when in reality it is not turning at all.  If the spindle encoder was mounted to the spindle shaft itself, this would be a different scenario all together.  The encoder would detect no rotation.  </a:t>
            </a:r>
            <a:endParaRPr lang="en-US" dirty="0"/>
          </a:p>
        </p:txBody>
      </p:sp>
    </p:spTree>
    <p:extLst>
      <p:ext uri="{BB962C8B-B14F-4D97-AF65-F5344CB8AC3E}">
        <p14:creationId xmlns:p14="http://schemas.microsoft.com/office/powerpoint/2010/main" val="365103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17</a:t>
            </a:fld>
            <a:endParaRPr lang="en-US"/>
          </a:p>
        </p:txBody>
      </p:sp>
      <p:pic>
        <p:nvPicPr>
          <p:cNvPr id="4" name="Picture 3"/>
          <p:cNvPicPr>
            <a:picLocks noChangeAspect="1"/>
          </p:cNvPicPr>
          <p:nvPr/>
        </p:nvPicPr>
        <p:blipFill>
          <a:blip r:embed="rId2"/>
          <a:stretch>
            <a:fillRect/>
          </a:stretch>
        </p:blipFill>
        <p:spPr>
          <a:xfrm>
            <a:off x="1107439" y="1732373"/>
            <a:ext cx="1828802" cy="1300294"/>
          </a:xfrm>
          <a:prstGeom prst="rect">
            <a:avLst/>
          </a:prstGeom>
        </p:spPr>
      </p:pic>
      <p:sp>
        <p:nvSpPr>
          <p:cNvPr id="5" name="TextBox 4"/>
          <p:cNvSpPr txBox="1"/>
          <p:nvPr/>
        </p:nvSpPr>
        <p:spPr>
          <a:xfrm>
            <a:off x="3423920" y="1991360"/>
            <a:ext cx="953787" cy="369332"/>
          </a:xfrm>
          <a:prstGeom prst="rect">
            <a:avLst/>
          </a:prstGeom>
          <a:noFill/>
        </p:spPr>
        <p:txBody>
          <a:bodyPr wrap="none" rtlCol="0">
            <a:spAutoFit/>
          </a:bodyPr>
          <a:lstStyle/>
          <a:p>
            <a:r>
              <a:rPr lang="en-US" dirty="0" smtClean="0"/>
              <a:t>Encoder</a:t>
            </a:r>
            <a:endParaRPr lang="en-US" dirty="0"/>
          </a:p>
        </p:txBody>
      </p:sp>
      <p:cxnSp>
        <p:nvCxnSpPr>
          <p:cNvPr id="6" name="Straight Arrow Connector 5"/>
          <p:cNvCxnSpPr>
            <a:endCxn id="4" idx="3"/>
          </p:cNvCxnSpPr>
          <p:nvPr/>
        </p:nvCxnSpPr>
        <p:spPr>
          <a:xfrm flipH="1">
            <a:off x="2936241" y="2236632"/>
            <a:ext cx="447038" cy="145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16000" y="558800"/>
            <a:ext cx="10337800" cy="923330"/>
          </a:xfrm>
          <a:prstGeom prst="rect">
            <a:avLst/>
          </a:prstGeom>
          <a:noFill/>
        </p:spPr>
        <p:txBody>
          <a:bodyPr wrap="square" rtlCol="0">
            <a:spAutoFit/>
          </a:bodyPr>
          <a:lstStyle/>
          <a:p>
            <a:r>
              <a:rPr lang="en-US" dirty="0" smtClean="0"/>
              <a:t>Axis drives are much the same, only there are more options.  Many times for economy’s sake, encoders are placed on the back of the axis motor.  Again, the drive end of the motor can be either directly attached to the ball screw or pinion gear for a rack and pinion drive.  </a:t>
            </a:r>
            <a:endParaRPr lang="en-US" dirty="0"/>
          </a:p>
        </p:txBody>
      </p:sp>
      <p:sp>
        <p:nvSpPr>
          <p:cNvPr id="8" name="TextBox 7"/>
          <p:cNvSpPr txBox="1"/>
          <p:nvPr/>
        </p:nvSpPr>
        <p:spPr>
          <a:xfrm>
            <a:off x="1107439" y="3413760"/>
            <a:ext cx="10246361" cy="2308324"/>
          </a:xfrm>
          <a:prstGeom prst="rect">
            <a:avLst/>
          </a:prstGeom>
          <a:noFill/>
        </p:spPr>
        <p:txBody>
          <a:bodyPr wrap="square" rtlCol="0">
            <a:spAutoFit/>
          </a:bodyPr>
          <a:lstStyle/>
          <a:p>
            <a:r>
              <a:rPr lang="en-US" dirty="0" smtClean="0"/>
              <a:t>In the case of a ball screw, there are couplings at the end of the ball screw, there is the ball nut, and it’s mounting to the axis table or slide.  Again, the encoder being on the motor does not alert the CNC to any backlash or physical </a:t>
            </a:r>
            <a:r>
              <a:rPr lang="en-US" dirty="0" err="1" smtClean="0"/>
              <a:t>mis</a:t>
            </a:r>
            <a:r>
              <a:rPr lang="en-US" dirty="0" smtClean="0"/>
              <a:t>-positioning on the driven side of the motor.  Some machines placed the encoder on the end of the ball screw.  Here we would eliminate the couplings on the motor shaft and the coupling to the ball screw itself.  But the coupling from the ball screw to the encoder or any ball nut problems would not be seen by the CNC.  A scale mounted to the machine bed or column with the slider of the scale attached to the ball nut is probably the most reliable and accurate system going.  All backlash is between the ball nut and the motor shaft will be detected by the CNC.</a:t>
            </a:r>
            <a:endParaRPr lang="en-US" dirty="0"/>
          </a:p>
        </p:txBody>
      </p:sp>
    </p:spTree>
    <p:extLst>
      <p:ext uri="{BB962C8B-B14F-4D97-AF65-F5344CB8AC3E}">
        <p14:creationId xmlns:p14="http://schemas.microsoft.com/office/powerpoint/2010/main" val="17128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Carinteriordesign.net</a:t>
            </a:r>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18</a:t>
            </a:fld>
            <a:endParaRPr lang="en-US"/>
          </a:p>
        </p:txBody>
      </p:sp>
      <p:sp>
        <p:nvSpPr>
          <p:cNvPr id="4" name="TextBox 3"/>
          <p:cNvSpPr txBox="1"/>
          <p:nvPr/>
        </p:nvSpPr>
        <p:spPr>
          <a:xfrm>
            <a:off x="599440" y="629920"/>
            <a:ext cx="10840720" cy="3970318"/>
          </a:xfrm>
          <a:prstGeom prst="rect">
            <a:avLst/>
          </a:prstGeom>
          <a:noFill/>
        </p:spPr>
        <p:txBody>
          <a:bodyPr wrap="square" rtlCol="0">
            <a:spAutoFit/>
          </a:bodyPr>
          <a:lstStyle/>
          <a:p>
            <a:r>
              <a:rPr lang="en-US" dirty="0" smtClean="0"/>
              <a:t>Before we go too much farther, we need to discuss some of the other fine points of CNC machines.</a:t>
            </a:r>
          </a:p>
          <a:p>
            <a:endParaRPr lang="en-US" dirty="0"/>
          </a:p>
          <a:p>
            <a:r>
              <a:rPr lang="en-US" dirty="0" smtClean="0"/>
              <a:t>The direction of rotation on the spindle is determined by looking at the rear of the spindle motor.  Look at the rotor, and if the rotor is turning CW at the back of the motor, the spindle should also be turning CW.  This is true of a lathe also.</a:t>
            </a:r>
          </a:p>
          <a:p>
            <a:endParaRPr lang="en-US" dirty="0"/>
          </a:p>
          <a:p>
            <a:r>
              <a:rPr lang="en-US" dirty="0" smtClean="0"/>
              <a:t>A mill positions from the centerline of the spindle collet and the face of the spindle nose, not the spindle keys.  That is important to remember.  When running a CNC machine, if you have a tool in the spindle, you must load the tool length and tool radius offsets, or the machine will try to push the tool through the piece part to the spindle nose.  That is called a “wreck”.</a:t>
            </a:r>
          </a:p>
          <a:p>
            <a:endParaRPr lang="en-US" dirty="0"/>
          </a:p>
          <a:p>
            <a:r>
              <a:rPr lang="en-US" dirty="0" smtClean="0"/>
              <a:t>A lathe positions from the face of the tool turret to the face of the collet.  If the machine does not have tool turret, it will position from the face of the tool holder.  Remember the lathe turns the piece part and the tool is moved to cut the spinning part.  A .1” cut will reduce the diameter of the piece part by .2”.</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72" y="4636770"/>
            <a:ext cx="2847975" cy="1790700"/>
          </a:xfrm>
          <a:prstGeom prst="rect">
            <a:avLst/>
          </a:prstGeom>
        </p:spPr>
      </p:pic>
      <p:cxnSp>
        <p:nvCxnSpPr>
          <p:cNvPr id="7" name="Straight Connector 6"/>
          <p:cNvCxnSpPr/>
          <p:nvPr/>
        </p:nvCxnSpPr>
        <p:spPr>
          <a:xfrm>
            <a:off x="680720" y="5545826"/>
            <a:ext cx="4704080" cy="0"/>
          </a:xfrm>
          <a:prstGeom prst="line">
            <a:avLst/>
          </a:prstGeom>
          <a:ln>
            <a:solidFill>
              <a:schemeClr val="accent1"/>
            </a:solidFill>
            <a:prstDash val="lgDash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35600" y="5354320"/>
            <a:ext cx="1969065" cy="369332"/>
          </a:xfrm>
          <a:prstGeom prst="rect">
            <a:avLst/>
          </a:prstGeom>
          <a:noFill/>
        </p:spPr>
        <p:txBody>
          <a:bodyPr wrap="none" rtlCol="0">
            <a:spAutoFit/>
          </a:bodyPr>
          <a:lstStyle/>
          <a:p>
            <a:r>
              <a:rPr lang="en-US" dirty="0" smtClean="0">
                <a:solidFill>
                  <a:schemeClr val="accent1">
                    <a:lumMod val="60000"/>
                    <a:lumOff val="40000"/>
                  </a:schemeClr>
                </a:solidFill>
              </a:rPr>
              <a:t>Centerline of collet</a:t>
            </a:r>
            <a:endParaRPr lang="en-US" dirty="0">
              <a:solidFill>
                <a:schemeClr val="accent1">
                  <a:lumMod val="60000"/>
                  <a:lumOff val="40000"/>
                </a:schemeClr>
              </a:solidFill>
            </a:endParaRPr>
          </a:p>
        </p:txBody>
      </p:sp>
      <p:cxnSp>
        <p:nvCxnSpPr>
          <p:cNvPr id="11" name="Straight Connector 10"/>
          <p:cNvCxnSpPr/>
          <p:nvPr/>
        </p:nvCxnSpPr>
        <p:spPr>
          <a:xfrm>
            <a:off x="3434080" y="4765040"/>
            <a:ext cx="0" cy="13004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53296" y="4694852"/>
            <a:ext cx="2084417" cy="369332"/>
          </a:xfrm>
          <a:prstGeom prst="rect">
            <a:avLst/>
          </a:prstGeom>
          <a:noFill/>
        </p:spPr>
        <p:txBody>
          <a:bodyPr wrap="none" rtlCol="0">
            <a:spAutoFit/>
          </a:bodyPr>
          <a:lstStyle/>
          <a:p>
            <a:r>
              <a:rPr lang="en-US" dirty="0" smtClean="0">
                <a:solidFill>
                  <a:srgbClr val="FF0000"/>
                </a:solidFill>
              </a:rPr>
              <a:t>Face of spindle nose</a:t>
            </a:r>
            <a:endParaRPr lang="en-US" dirty="0">
              <a:solidFill>
                <a:srgbClr val="FF0000"/>
              </a:solidFill>
            </a:endParaRPr>
          </a:p>
        </p:txBody>
      </p:sp>
      <p:cxnSp>
        <p:nvCxnSpPr>
          <p:cNvPr id="14" name="Straight Arrow Connector 13"/>
          <p:cNvCxnSpPr/>
          <p:nvPr/>
        </p:nvCxnSpPr>
        <p:spPr>
          <a:xfrm flipH="1">
            <a:off x="3417594" y="5192502"/>
            <a:ext cx="319216" cy="304957"/>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979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Practicalmachinist.com</a:t>
            </a:r>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19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10" y="802780"/>
            <a:ext cx="2857500"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240" y="802780"/>
            <a:ext cx="2743200" cy="2057400"/>
          </a:xfrm>
          <a:prstGeom prst="rect">
            <a:avLst/>
          </a:prstGeom>
        </p:spPr>
      </p:pic>
      <p:sp>
        <p:nvSpPr>
          <p:cNvPr id="6" name="TextBox 5"/>
          <p:cNvSpPr txBox="1"/>
          <p:nvPr/>
        </p:nvSpPr>
        <p:spPr>
          <a:xfrm>
            <a:off x="904240" y="3169920"/>
            <a:ext cx="3098800" cy="923330"/>
          </a:xfrm>
          <a:prstGeom prst="rect">
            <a:avLst/>
          </a:prstGeom>
          <a:noFill/>
        </p:spPr>
        <p:txBody>
          <a:bodyPr wrap="square" rtlCol="0">
            <a:spAutoFit/>
          </a:bodyPr>
          <a:lstStyle/>
          <a:p>
            <a:r>
              <a:rPr lang="en-US" dirty="0" smtClean="0"/>
              <a:t>CAT40 tool holder with knob on back for a drawbar tool clamp.</a:t>
            </a:r>
            <a:endParaRPr lang="en-US" dirty="0"/>
          </a:p>
        </p:txBody>
      </p:sp>
      <p:sp>
        <p:nvSpPr>
          <p:cNvPr id="7" name="TextBox 6"/>
          <p:cNvSpPr txBox="1"/>
          <p:nvPr/>
        </p:nvSpPr>
        <p:spPr>
          <a:xfrm>
            <a:off x="7752080" y="3180080"/>
            <a:ext cx="3098800" cy="923330"/>
          </a:xfrm>
          <a:prstGeom prst="rect">
            <a:avLst/>
          </a:prstGeom>
          <a:noFill/>
        </p:spPr>
        <p:txBody>
          <a:bodyPr wrap="square" rtlCol="0">
            <a:spAutoFit/>
          </a:bodyPr>
          <a:lstStyle/>
          <a:p>
            <a:r>
              <a:rPr lang="en-US" dirty="0" smtClean="0"/>
              <a:t>CAT40 tool holder with internal threads at the back for a screw type tool clamp.</a:t>
            </a:r>
            <a:endParaRPr lang="en-US" dirty="0"/>
          </a:p>
        </p:txBody>
      </p:sp>
      <p:sp>
        <p:nvSpPr>
          <p:cNvPr id="8" name="TextBox 7"/>
          <p:cNvSpPr txBox="1"/>
          <p:nvPr/>
        </p:nvSpPr>
        <p:spPr>
          <a:xfrm>
            <a:off x="3998728" y="1849120"/>
            <a:ext cx="3479094" cy="1384995"/>
          </a:xfrm>
          <a:prstGeom prst="rect">
            <a:avLst/>
          </a:prstGeom>
          <a:noFill/>
        </p:spPr>
        <p:txBody>
          <a:bodyPr wrap="none" rtlCol="0">
            <a:spAutoFit/>
          </a:bodyPr>
          <a:lstStyle/>
          <a:p>
            <a:pPr algn="ctr"/>
            <a:r>
              <a:rPr lang="en-US" sz="2800" b="1" dirty="0" smtClean="0"/>
              <a:t>Two Common Types</a:t>
            </a:r>
          </a:p>
          <a:p>
            <a:pPr algn="ctr"/>
            <a:r>
              <a:rPr lang="en-US" sz="2800" b="1" dirty="0" smtClean="0"/>
              <a:t>Of Tool Holders</a:t>
            </a:r>
          </a:p>
          <a:p>
            <a:pPr algn="ctr"/>
            <a:r>
              <a:rPr lang="en-US" sz="2800" b="1" dirty="0" smtClean="0"/>
              <a:t>(but not the only two)</a:t>
            </a:r>
            <a:endParaRPr lang="en-US" sz="2800" b="1" dirty="0"/>
          </a:p>
        </p:txBody>
      </p:sp>
    </p:spTree>
    <p:extLst>
      <p:ext uri="{BB962C8B-B14F-4D97-AF65-F5344CB8AC3E}">
        <p14:creationId xmlns:p14="http://schemas.microsoft.com/office/powerpoint/2010/main" val="412310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4566" y="793630"/>
            <a:ext cx="10300603" cy="2308324"/>
          </a:xfrm>
          <a:prstGeom prst="rect">
            <a:avLst/>
          </a:prstGeom>
          <a:noFill/>
        </p:spPr>
        <p:txBody>
          <a:bodyPr wrap="square" rtlCol="0">
            <a:spAutoFit/>
          </a:bodyPr>
          <a:lstStyle/>
          <a:p>
            <a:r>
              <a:rPr lang="en-US" dirty="0" smtClean="0"/>
              <a:t>CNC machines are programmed using an interpreter that is specified in a publication of the NIST.</a:t>
            </a:r>
          </a:p>
          <a:p>
            <a:endParaRPr lang="en-US" dirty="0"/>
          </a:p>
          <a:p>
            <a:r>
              <a:rPr lang="en-US" dirty="0" smtClean="0">
                <a:hlinkClick r:id="rId2"/>
              </a:rPr>
              <a:t>http://ws680.nist.gov/publication/get_pdf.cfm?pub_id=823374</a:t>
            </a:r>
            <a:endParaRPr lang="en-US" dirty="0" smtClean="0"/>
          </a:p>
          <a:p>
            <a:endParaRPr lang="en-US" dirty="0"/>
          </a:p>
          <a:p>
            <a:r>
              <a:rPr lang="en-US" dirty="0" smtClean="0"/>
              <a:t>This specification is called RS274</a:t>
            </a:r>
          </a:p>
          <a:p>
            <a:endParaRPr lang="en-US" dirty="0"/>
          </a:p>
          <a:p>
            <a:r>
              <a:rPr lang="en-US" dirty="0" smtClean="0"/>
              <a:t>This spec gives the definitions for the codes used to command axis movement, spindle functions, tool functions, and various machine functions.</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7AFBB-91DB-4755-A048-729C02FE032A}" type="slidenum">
              <a:rPr lang="en-US" smtClean="0"/>
              <a:t>2</a:t>
            </a:fld>
            <a:endParaRPr lang="en-US"/>
          </a:p>
        </p:txBody>
      </p:sp>
    </p:spTree>
    <p:extLst>
      <p:ext uri="{BB962C8B-B14F-4D97-AF65-F5344CB8AC3E}">
        <p14:creationId xmlns:p14="http://schemas.microsoft.com/office/powerpoint/2010/main" val="247165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20</a:t>
            </a:fld>
            <a:endParaRPr lang="en-US"/>
          </a:p>
        </p:txBody>
      </p:sp>
      <p:sp>
        <p:nvSpPr>
          <p:cNvPr id="4" name="TextBox 3"/>
          <p:cNvSpPr txBox="1"/>
          <p:nvPr/>
        </p:nvSpPr>
        <p:spPr>
          <a:xfrm>
            <a:off x="833121" y="670560"/>
            <a:ext cx="10520680" cy="3693319"/>
          </a:xfrm>
          <a:prstGeom prst="rect">
            <a:avLst/>
          </a:prstGeom>
          <a:noFill/>
        </p:spPr>
        <p:txBody>
          <a:bodyPr wrap="square" rtlCol="0">
            <a:spAutoFit/>
          </a:bodyPr>
          <a:lstStyle/>
          <a:p>
            <a:r>
              <a:rPr lang="en-US" dirty="0" smtClean="0"/>
              <a:t>All CNC controls have an operating system.  They may differ in features, memory, etc., but they all follow the NIST RS274 standard.</a:t>
            </a:r>
          </a:p>
          <a:p>
            <a:endParaRPr lang="en-US" dirty="0"/>
          </a:p>
          <a:p>
            <a:r>
              <a:rPr lang="en-US" dirty="0" smtClean="0"/>
              <a:t>No, that’s not another communication protocol like RS232, RS485, RS422, etc.  It is the “G-Code” language that CNC machines are programmed with.  It is a .pdf document, go ahead, download it.  It’s good reading.</a:t>
            </a:r>
          </a:p>
          <a:p>
            <a:endParaRPr lang="en-US" dirty="0"/>
          </a:p>
          <a:p>
            <a:r>
              <a:rPr lang="en-US" dirty="0" smtClean="0"/>
              <a:t>So, we are going to park on this for a little bit and discuss some codes and how they affect the machine. </a:t>
            </a:r>
          </a:p>
          <a:p>
            <a:endParaRPr lang="en-US" dirty="0" smtClean="0"/>
          </a:p>
          <a:p>
            <a:r>
              <a:rPr lang="en-US" dirty="0" smtClean="0"/>
              <a:t>No, this won’t make you a whiz bang CNC programmer in 60 minutes.  It is a 5000’ view of what this machine is supposed to do, and how it is commanded to do it.</a:t>
            </a:r>
          </a:p>
          <a:p>
            <a:endParaRPr lang="en-US" dirty="0"/>
          </a:p>
          <a:p>
            <a:r>
              <a:rPr lang="en-US" dirty="0" smtClean="0"/>
              <a:t>CAM and some CAD software may have plugin’s that will automatically write code for particular types of machines and controls.  So, grab a POST and let’s get started.</a:t>
            </a:r>
            <a:endParaRPr lang="en-US" dirty="0"/>
          </a:p>
        </p:txBody>
      </p:sp>
    </p:spTree>
    <p:extLst>
      <p:ext uri="{BB962C8B-B14F-4D97-AF65-F5344CB8AC3E}">
        <p14:creationId xmlns:p14="http://schemas.microsoft.com/office/powerpoint/2010/main" val="2821466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21</a:t>
            </a:fld>
            <a:endParaRPr lang="en-US"/>
          </a:p>
        </p:txBody>
      </p:sp>
      <p:pic>
        <p:nvPicPr>
          <p:cNvPr id="4" name="Picture 3"/>
          <p:cNvPicPr>
            <a:picLocks noChangeAspect="1"/>
          </p:cNvPicPr>
          <p:nvPr/>
        </p:nvPicPr>
        <p:blipFill>
          <a:blip r:embed="rId2"/>
          <a:stretch>
            <a:fillRect/>
          </a:stretch>
        </p:blipFill>
        <p:spPr>
          <a:xfrm>
            <a:off x="1239520" y="341630"/>
            <a:ext cx="9712960" cy="5463540"/>
          </a:xfrm>
          <a:prstGeom prst="rect">
            <a:avLst/>
          </a:prstGeom>
        </p:spPr>
      </p:pic>
    </p:spTree>
    <p:extLst>
      <p:ext uri="{BB962C8B-B14F-4D97-AF65-F5344CB8AC3E}">
        <p14:creationId xmlns:p14="http://schemas.microsoft.com/office/powerpoint/2010/main" val="131867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22</a:t>
            </a:fld>
            <a:endParaRPr lang="en-US"/>
          </a:p>
        </p:txBody>
      </p:sp>
      <p:sp>
        <p:nvSpPr>
          <p:cNvPr id="10" name="Cube 9"/>
          <p:cNvSpPr/>
          <p:nvPr/>
        </p:nvSpPr>
        <p:spPr>
          <a:xfrm>
            <a:off x="3207824" y="4391855"/>
            <a:ext cx="5699760" cy="184912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845782" y="4544255"/>
            <a:ext cx="440522" cy="157192"/>
            <a:chOff x="5629407" y="589280"/>
            <a:chExt cx="1996344" cy="1955512"/>
          </a:xfrm>
        </p:grpSpPr>
        <p:sp>
          <p:nvSpPr>
            <p:cNvPr id="17" name="Flowchart: Or 16"/>
            <p:cNvSpPr/>
            <p:nvPr/>
          </p:nvSpPr>
          <p:spPr>
            <a:xfrm>
              <a:off x="5641675" y="589280"/>
              <a:ext cx="1978325" cy="1955512"/>
            </a:xfrm>
            <a:prstGeom prst="flowChartOr">
              <a:avLst/>
            </a:prstGeom>
            <a:solidFill>
              <a:srgbClr val="FFFFFF"/>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Freeform 4"/>
            <p:cNvSpPr/>
            <p:nvPr/>
          </p:nvSpPr>
          <p:spPr>
            <a:xfrm>
              <a:off x="6625087" y="595223"/>
              <a:ext cx="1000664" cy="983411"/>
            </a:xfrm>
            <a:custGeom>
              <a:avLst/>
              <a:gdLst>
                <a:gd name="connsiteX0" fmla="*/ 0 w 1000664"/>
                <a:gd name="connsiteY0" fmla="*/ 0 h 983411"/>
                <a:gd name="connsiteX1" fmla="*/ 17253 w 1000664"/>
                <a:gd name="connsiteY1" fmla="*/ 983411 h 983411"/>
                <a:gd name="connsiteX2" fmla="*/ 1000664 w 1000664"/>
                <a:gd name="connsiteY2" fmla="*/ 966158 h 983411"/>
                <a:gd name="connsiteX3" fmla="*/ 983411 w 1000664"/>
                <a:gd name="connsiteY3" fmla="*/ 793630 h 983411"/>
                <a:gd name="connsiteX4" fmla="*/ 914400 w 1000664"/>
                <a:gd name="connsiteY4" fmla="*/ 603849 h 983411"/>
                <a:gd name="connsiteX5" fmla="*/ 802256 w 1000664"/>
                <a:gd name="connsiteY5" fmla="*/ 414068 h 983411"/>
                <a:gd name="connsiteX6" fmla="*/ 646981 w 1000664"/>
                <a:gd name="connsiteY6" fmla="*/ 224286 h 983411"/>
                <a:gd name="connsiteX7" fmla="*/ 465826 w 1000664"/>
                <a:gd name="connsiteY7" fmla="*/ 103517 h 983411"/>
                <a:gd name="connsiteX8" fmla="*/ 232913 w 1000664"/>
                <a:gd name="connsiteY8" fmla="*/ 25879 h 983411"/>
                <a:gd name="connsiteX9" fmla="*/ 86264 w 1000664"/>
                <a:gd name="connsiteY9" fmla="*/ 0 h 983411"/>
                <a:gd name="connsiteX10" fmla="*/ 0 w 1000664"/>
                <a:gd name="connsiteY10" fmla="*/ 0 h 98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664" h="983411">
                  <a:moveTo>
                    <a:pt x="0" y="0"/>
                  </a:moveTo>
                  <a:lnTo>
                    <a:pt x="17253" y="983411"/>
                  </a:lnTo>
                  <a:lnTo>
                    <a:pt x="1000664" y="966158"/>
                  </a:lnTo>
                  <a:lnTo>
                    <a:pt x="983411" y="793630"/>
                  </a:lnTo>
                  <a:lnTo>
                    <a:pt x="914400" y="603849"/>
                  </a:lnTo>
                  <a:lnTo>
                    <a:pt x="802256" y="414068"/>
                  </a:lnTo>
                  <a:lnTo>
                    <a:pt x="646981" y="224286"/>
                  </a:lnTo>
                  <a:lnTo>
                    <a:pt x="465826" y="103517"/>
                  </a:lnTo>
                  <a:lnTo>
                    <a:pt x="232913" y="25879"/>
                  </a:lnTo>
                  <a:lnTo>
                    <a:pt x="86264" y="0"/>
                  </a:lnTo>
                  <a:lnTo>
                    <a:pt x="0"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0800000">
              <a:off x="5629407" y="1550263"/>
              <a:ext cx="1000664" cy="983411"/>
            </a:xfrm>
            <a:custGeom>
              <a:avLst/>
              <a:gdLst>
                <a:gd name="connsiteX0" fmla="*/ 0 w 1000664"/>
                <a:gd name="connsiteY0" fmla="*/ 0 h 983411"/>
                <a:gd name="connsiteX1" fmla="*/ 17253 w 1000664"/>
                <a:gd name="connsiteY1" fmla="*/ 983411 h 983411"/>
                <a:gd name="connsiteX2" fmla="*/ 1000664 w 1000664"/>
                <a:gd name="connsiteY2" fmla="*/ 966158 h 983411"/>
                <a:gd name="connsiteX3" fmla="*/ 983411 w 1000664"/>
                <a:gd name="connsiteY3" fmla="*/ 793630 h 983411"/>
                <a:gd name="connsiteX4" fmla="*/ 914400 w 1000664"/>
                <a:gd name="connsiteY4" fmla="*/ 603849 h 983411"/>
                <a:gd name="connsiteX5" fmla="*/ 802256 w 1000664"/>
                <a:gd name="connsiteY5" fmla="*/ 414068 h 983411"/>
                <a:gd name="connsiteX6" fmla="*/ 646981 w 1000664"/>
                <a:gd name="connsiteY6" fmla="*/ 224286 h 983411"/>
                <a:gd name="connsiteX7" fmla="*/ 465826 w 1000664"/>
                <a:gd name="connsiteY7" fmla="*/ 103517 h 983411"/>
                <a:gd name="connsiteX8" fmla="*/ 232913 w 1000664"/>
                <a:gd name="connsiteY8" fmla="*/ 25879 h 983411"/>
                <a:gd name="connsiteX9" fmla="*/ 86264 w 1000664"/>
                <a:gd name="connsiteY9" fmla="*/ 0 h 983411"/>
                <a:gd name="connsiteX10" fmla="*/ 0 w 1000664"/>
                <a:gd name="connsiteY10" fmla="*/ 0 h 98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664" h="983411">
                  <a:moveTo>
                    <a:pt x="0" y="0"/>
                  </a:moveTo>
                  <a:lnTo>
                    <a:pt x="17253" y="983411"/>
                  </a:lnTo>
                  <a:lnTo>
                    <a:pt x="1000664" y="966158"/>
                  </a:lnTo>
                  <a:lnTo>
                    <a:pt x="983411" y="793630"/>
                  </a:lnTo>
                  <a:lnTo>
                    <a:pt x="914400" y="603849"/>
                  </a:lnTo>
                  <a:lnTo>
                    <a:pt x="802256" y="414068"/>
                  </a:lnTo>
                  <a:lnTo>
                    <a:pt x="646981" y="224286"/>
                  </a:lnTo>
                  <a:lnTo>
                    <a:pt x="465826" y="103517"/>
                  </a:lnTo>
                  <a:lnTo>
                    <a:pt x="232913" y="25879"/>
                  </a:lnTo>
                  <a:lnTo>
                    <a:pt x="86264" y="0"/>
                  </a:lnTo>
                  <a:lnTo>
                    <a:pt x="0"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Connector 21"/>
          <p:cNvCxnSpPr/>
          <p:nvPr/>
        </p:nvCxnSpPr>
        <p:spPr>
          <a:xfrm>
            <a:off x="6428544" y="4621503"/>
            <a:ext cx="2956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60784" y="4621503"/>
            <a:ext cx="2956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50498" y="595223"/>
            <a:ext cx="10603302" cy="2862322"/>
          </a:xfrm>
          <a:prstGeom prst="rect">
            <a:avLst/>
          </a:prstGeom>
          <a:noFill/>
        </p:spPr>
        <p:txBody>
          <a:bodyPr wrap="square" rtlCol="0">
            <a:spAutoFit/>
          </a:bodyPr>
          <a:lstStyle/>
          <a:p>
            <a:r>
              <a:rPr lang="en-US" dirty="0" smtClean="0"/>
              <a:t>Many times a machine may have a pallet or B axis table with a hole in the middle of it.  This many times is the actual machine zero point.  When the machine has been torn down for repair, it many times will need to be checked for accurate zeroing.  The center of this hole sets X 0 and Z 0.  Y 0 is the surface of the table.  When the machine is first turned “on” it should be referenced.  This action is taken in Manual mode generally and will run each axis to a switch.  Generally it will make the switch, pull off of the switch and find the next reference pulse on the encoder or scale.  In the machine parameters there is a register for each axis in which a dimension is stored.  This dimension is displayed on the axis display and represents the distance the machine’s present position is from machine zero, the position shown on the pallet below.  A laser or dial indicator may be used to see if the dimensions of the parameter table are still correct.  If not, the dimension numbers need to be changed to reflect the correct distance the reference switches are from machine zero.</a:t>
            </a:r>
            <a:endParaRPr lang="en-US" dirty="0"/>
          </a:p>
        </p:txBody>
      </p:sp>
      <p:grpSp>
        <p:nvGrpSpPr>
          <p:cNvPr id="9" name="Group 8"/>
          <p:cNvGrpSpPr/>
          <p:nvPr/>
        </p:nvGrpSpPr>
        <p:grpSpPr>
          <a:xfrm>
            <a:off x="8098203" y="3854277"/>
            <a:ext cx="2942796" cy="400717"/>
            <a:chOff x="7453798" y="2133915"/>
            <a:chExt cx="2942796" cy="400717"/>
          </a:xfrm>
        </p:grpSpPr>
        <p:grpSp>
          <p:nvGrpSpPr>
            <p:cNvPr id="18" name="Group 17"/>
            <p:cNvGrpSpPr/>
            <p:nvPr/>
          </p:nvGrpSpPr>
          <p:grpSpPr>
            <a:xfrm>
              <a:off x="7453798" y="2143760"/>
              <a:ext cx="440522" cy="390872"/>
              <a:chOff x="5629407" y="589280"/>
              <a:chExt cx="1996344" cy="1955512"/>
            </a:xfrm>
          </p:grpSpPr>
          <p:sp>
            <p:nvSpPr>
              <p:cNvPr id="19" name="Flowchart: Or 18"/>
              <p:cNvSpPr/>
              <p:nvPr/>
            </p:nvSpPr>
            <p:spPr>
              <a:xfrm>
                <a:off x="5641675" y="589280"/>
                <a:ext cx="1978325" cy="1955512"/>
              </a:xfrm>
              <a:prstGeom prst="flowChartOr">
                <a:avLst/>
              </a:prstGeom>
              <a:solidFill>
                <a:srgbClr val="FFFFFF"/>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Freeform 19"/>
              <p:cNvSpPr/>
              <p:nvPr/>
            </p:nvSpPr>
            <p:spPr>
              <a:xfrm>
                <a:off x="6625087" y="595223"/>
                <a:ext cx="1000664" cy="983411"/>
              </a:xfrm>
              <a:custGeom>
                <a:avLst/>
                <a:gdLst>
                  <a:gd name="connsiteX0" fmla="*/ 0 w 1000664"/>
                  <a:gd name="connsiteY0" fmla="*/ 0 h 983411"/>
                  <a:gd name="connsiteX1" fmla="*/ 17253 w 1000664"/>
                  <a:gd name="connsiteY1" fmla="*/ 983411 h 983411"/>
                  <a:gd name="connsiteX2" fmla="*/ 1000664 w 1000664"/>
                  <a:gd name="connsiteY2" fmla="*/ 966158 h 983411"/>
                  <a:gd name="connsiteX3" fmla="*/ 983411 w 1000664"/>
                  <a:gd name="connsiteY3" fmla="*/ 793630 h 983411"/>
                  <a:gd name="connsiteX4" fmla="*/ 914400 w 1000664"/>
                  <a:gd name="connsiteY4" fmla="*/ 603849 h 983411"/>
                  <a:gd name="connsiteX5" fmla="*/ 802256 w 1000664"/>
                  <a:gd name="connsiteY5" fmla="*/ 414068 h 983411"/>
                  <a:gd name="connsiteX6" fmla="*/ 646981 w 1000664"/>
                  <a:gd name="connsiteY6" fmla="*/ 224286 h 983411"/>
                  <a:gd name="connsiteX7" fmla="*/ 465826 w 1000664"/>
                  <a:gd name="connsiteY7" fmla="*/ 103517 h 983411"/>
                  <a:gd name="connsiteX8" fmla="*/ 232913 w 1000664"/>
                  <a:gd name="connsiteY8" fmla="*/ 25879 h 983411"/>
                  <a:gd name="connsiteX9" fmla="*/ 86264 w 1000664"/>
                  <a:gd name="connsiteY9" fmla="*/ 0 h 983411"/>
                  <a:gd name="connsiteX10" fmla="*/ 0 w 1000664"/>
                  <a:gd name="connsiteY10" fmla="*/ 0 h 98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664" h="983411">
                    <a:moveTo>
                      <a:pt x="0" y="0"/>
                    </a:moveTo>
                    <a:lnTo>
                      <a:pt x="17253" y="983411"/>
                    </a:lnTo>
                    <a:lnTo>
                      <a:pt x="1000664" y="966158"/>
                    </a:lnTo>
                    <a:lnTo>
                      <a:pt x="983411" y="793630"/>
                    </a:lnTo>
                    <a:lnTo>
                      <a:pt x="914400" y="603849"/>
                    </a:lnTo>
                    <a:lnTo>
                      <a:pt x="802256" y="414068"/>
                    </a:lnTo>
                    <a:lnTo>
                      <a:pt x="646981" y="224286"/>
                    </a:lnTo>
                    <a:lnTo>
                      <a:pt x="465826" y="103517"/>
                    </a:lnTo>
                    <a:lnTo>
                      <a:pt x="232913" y="25879"/>
                    </a:lnTo>
                    <a:lnTo>
                      <a:pt x="86264" y="0"/>
                    </a:lnTo>
                    <a:lnTo>
                      <a:pt x="0"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5629407" y="1550263"/>
                <a:ext cx="1000664" cy="983411"/>
              </a:xfrm>
              <a:custGeom>
                <a:avLst/>
                <a:gdLst>
                  <a:gd name="connsiteX0" fmla="*/ 0 w 1000664"/>
                  <a:gd name="connsiteY0" fmla="*/ 0 h 983411"/>
                  <a:gd name="connsiteX1" fmla="*/ 17253 w 1000664"/>
                  <a:gd name="connsiteY1" fmla="*/ 983411 h 983411"/>
                  <a:gd name="connsiteX2" fmla="*/ 1000664 w 1000664"/>
                  <a:gd name="connsiteY2" fmla="*/ 966158 h 983411"/>
                  <a:gd name="connsiteX3" fmla="*/ 983411 w 1000664"/>
                  <a:gd name="connsiteY3" fmla="*/ 793630 h 983411"/>
                  <a:gd name="connsiteX4" fmla="*/ 914400 w 1000664"/>
                  <a:gd name="connsiteY4" fmla="*/ 603849 h 983411"/>
                  <a:gd name="connsiteX5" fmla="*/ 802256 w 1000664"/>
                  <a:gd name="connsiteY5" fmla="*/ 414068 h 983411"/>
                  <a:gd name="connsiteX6" fmla="*/ 646981 w 1000664"/>
                  <a:gd name="connsiteY6" fmla="*/ 224286 h 983411"/>
                  <a:gd name="connsiteX7" fmla="*/ 465826 w 1000664"/>
                  <a:gd name="connsiteY7" fmla="*/ 103517 h 983411"/>
                  <a:gd name="connsiteX8" fmla="*/ 232913 w 1000664"/>
                  <a:gd name="connsiteY8" fmla="*/ 25879 h 983411"/>
                  <a:gd name="connsiteX9" fmla="*/ 86264 w 1000664"/>
                  <a:gd name="connsiteY9" fmla="*/ 0 h 983411"/>
                  <a:gd name="connsiteX10" fmla="*/ 0 w 1000664"/>
                  <a:gd name="connsiteY10" fmla="*/ 0 h 98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664" h="983411">
                    <a:moveTo>
                      <a:pt x="0" y="0"/>
                    </a:moveTo>
                    <a:lnTo>
                      <a:pt x="17253" y="983411"/>
                    </a:lnTo>
                    <a:lnTo>
                      <a:pt x="1000664" y="966158"/>
                    </a:lnTo>
                    <a:lnTo>
                      <a:pt x="983411" y="793630"/>
                    </a:lnTo>
                    <a:lnTo>
                      <a:pt x="914400" y="603849"/>
                    </a:lnTo>
                    <a:lnTo>
                      <a:pt x="802256" y="414068"/>
                    </a:lnTo>
                    <a:lnTo>
                      <a:pt x="646981" y="224286"/>
                    </a:lnTo>
                    <a:lnTo>
                      <a:pt x="465826" y="103517"/>
                    </a:lnTo>
                    <a:lnTo>
                      <a:pt x="232913" y="25879"/>
                    </a:lnTo>
                    <a:lnTo>
                      <a:pt x="86264" y="0"/>
                    </a:lnTo>
                    <a:lnTo>
                      <a:pt x="0"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7891613" y="2133915"/>
              <a:ext cx="2504981" cy="369332"/>
            </a:xfrm>
            <a:prstGeom prst="rect">
              <a:avLst/>
            </a:prstGeom>
            <a:noFill/>
          </p:spPr>
          <p:txBody>
            <a:bodyPr wrap="none" rtlCol="0">
              <a:spAutoFit/>
            </a:bodyPr>
            <a:lstStyle/>
            <a:p>
              <a:r>
                <a:rPr lang="en-US" dirty="0" smtClean="0"/>
                <a:t>= zero or reference point</a:t>
              </a:r>
              <a:endParaRPr lang="en-US" dirty="0"/>
            </a:p>
          </p:txBody>
        </p:sp>
      </p:grpSp>
    </p:spTree>
    <p:extLst>
      <p:ext uri="{BB962C8B-B14F-4D97-AF65-F5344CB8AC3E}">
        <p14:creationId xmlns:p14="http://schemas.microsoft.com/office/powerpoint/2010/main" val="1420489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TEMP\auto0.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4640" y="1259682"/>
            <a:ext cx="2000250" cy="194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54" name="Object 6"/>
          <p:cNvGraphicFramePr>
            <a:graphicFrameLocks noChangeAspect="1"/>
          </p:cNvGraphicFramePr>
          <p:nvPr>
            <p:extLst>
              <p:ext uri="{D42A27DB-BD31-4B8C-83A1-F6EECF244321}">
                <p14:modId xmlns:p14="http://schemas.microsoft.com/office/powerpoint/2010/main" val="3323627032"/>
              </p:ext>
            </p:extLst>
          </p:nvPr>
        </p:nvGraphicFramePr>
        <p:xfrm>
          <a:off x="728450" y="114300"/>
          <a:ext cx="934640" cy="6629400"/>
        </p:xfrm>
        <a:graphic>
          <a:graphicData uri="http://schemas.openxmlformats.org/presentationml/2006/ole">
            <mc:AlternateContent xmlns:mc="http://schemas.openxmlformats.org/markup-compatibility/2006">
              <mc:Choice xmlns:v="urn:schemas-microsoft-com:vml" Requires="v">
                <p:oleObj spid="_x0000_s1036" name="Document" r:id="rId4" imgW="1362600" imgH="9695880" progId="Word.Document.8">
                  <p:embed/>
                </p:oleObj>
              </mc:Choice>
              <mc:Fallback>
                <p:oleObj name="Document" r:id="rId4" imgW="1362600" imgH="96958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450" y="114300"/>
                        <a:ext cx="93464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Rectangle 7"/>
          <p:cNvSpPr>
            <a:spLocks noChangeArrowheads="1"/>
          </p:cNvSpPr>
          <p:nvPr/>
        </p:nvSpPr>
        <p:spPr bwMode="auto">
          <a:xfrm>
            <a:off x="1720240" y="114300"/>
            <a:ext cx="35433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56" name="Text Box 8"/>
          <p:cNvSpPr txBox="1">
            <a:spLocks noChangeArrowheads="1"/>
          </p:cNvSpPr>
          <p:nvPr/>
        </p:nvSpPr>
        <p:spPr bwMode="auto">
          <a:xfrm>
            <a:off x="1799028" y="198835"/>
            <a:ext cx="337143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350" b="1">
                <a:latin typeface="Arial" panose="020B0604020202020204" pitchFamily="34" charset="0"/>
              </a:rPr>
              <a:t>THE RIGHT HAND RULE</a:t>
            </a:r>
          </a:p>
          <a:p>
            <a:pPr algn="ctr"/>
            <a:r>
              <a:rPr lang="en-US" altLang="en-US" sz="1350" b="1">
                <a:latin typeface="Arial" panose="020B0604020202020204" pitchFamily="34" charset="0"/>
              </a:rPr>
              <a:t>FOR DETERMINING AXIS DIRECTIONS</a:t>
            </a:r>
            <a:endParaRPr lang="en-US" altLang="en-US" sz="1350">
              <a:latin typeface="Arial" panose="020B0604020202020204" pitchFamily="34" charset="0"/>
            </a:endParaRPr>
          </a:p>
        </p:txBody>
      </p:sp>
      <p:sp>
        <p:nvSpPr>
          <p:cNvPr id="2057" name="Text Box 9"/>
          <p:cNvSpPr txBox="1">
            <a:spLocks noChangeArrowheads="1"/>
          </p:cNvSpPr>
          <p:nvPr/>
        </p:nvSpPr>
        <p:spPr bwMode="auto">
          <a:xfrm>
            <a:off x="1969082" y="3523060"/>
            <a:ext cx="341792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1.    Hold your hand with the thumb, forefinger, and middle finger </a:t>
            </a:r>
          </a:p>
          <a:p>
            <a:r>
              <a:rPr lang="en-US" altLang="en-US" sz="900"/>
              <a:t>       perpendicular to each other.</a:t>
            </a:r>
          </a:p>
          <a:p>
            <a:r>
              <a:rPr lang="en-US" altLang="en-US" sz="900"/>
              <a:t>                      Your thumb represents the X axis</a:t>
            </a:r>
          </a:p>
          <a:p>
            <a:r>
              <a:rPr lang="en-US" altLang="en-US" sz="900"/>
              <a:t>                      Your forefinger represents the Y axis</a:t>
            </a:r>
          </a:p>
          <a:p>
            <a:r>
              <a:rPr lang="en-US" altLang="en-US" sz="900"/>
              <a:t>                      Your middle finger represents the Z axis</a:t>
            </a:r>
          </a:p>
          <a:p>
            <a:endParaRPr lang="en-US" altLang="en-US" sz="900"/>
          </a:p>
          <a:p>
            <a:r>
              <a:rPr lang="en-US" altLang="en-US" sz="900"/>
              <a:t>2.    The direction each finger points represents the positive direction</a:t>
            </a:r>
          </a:p>
          <a:p>
            <a:r>
              <a:rPr lang="en-US" altLang="en-US" sz="900"/>
              <a:t>       of axis travel.</a:t>
            </a:r>
          </a:p>
          <a:p>
            <a:endParaRPr lang="en-US" altLang="en-US" sz="900"/>
          </a:p>
          <a:p>
            <a:r>
              <a:rPr lang="en-US" altLang="en-US" sz="900"/>
              <a:t>3.    The Z axis is always parallel to the main spindle.  The positive </a:t>
            </a:r>
          </a:p>
          <a:p>
            <a:r>
              <a:rPr lang="en-US" altLang="en-US" sz="900"/>
              <a:t>       direction is normally into the spindle.</a:t>
            </a:r>
          </a:p>
          <a:p>
            <a:endParaRPr lang="en-US" altLang="en-US" sz="900"/>
          </a:p>
          <a:p>
            <a:r>
              <a:rPr lang="en-US" altLang="en-US" sz="900"/>
              <a:t>4.   On a mill, the X axis is generally the axis with the longest travel</a:t>
            </a:r>
          </a:p>
          <a:p>
            <a:r>
              <a:rPr lang="en-US" altLang="en-US" sz="900"/>
              <a:t>      and is perpendicular to the Z axis.  On lathes, the Z axis is the </a:t>
            </a:r>
          </a:p>
          <a:p>
            <a:r>
              <a:rPr lang="en-US" altLang="en-US" sz="900"/>
              <a:t>      longest axis.</a:t>
            </a:r>
          </a:p>
          <a:p>
            <a:endParaRPr lang="en-US" altLang="en-US" sz="900"/>
          </a:p>
          <a:p>
            <a:r>
              <a:rPr lang="en-US" altLang="en-US" sz="900"/>
              <a:t>5.   Looking into the tip of your middle finger, the forefinger, which </a:t>
            </a:r>
          </a:p>
          <a:p>
            <a:r>
              <a:rPr lang="en-US" altLang="en-US" sz="900"/>
              <a:t>      is perpendicular to it, represents the Y axis.</a:t>
            </a:r>
          </a:p>
        </p:txBody>
      </p:sp>
      <p:pic>
        <p:nvPicPr>
          <p:cNvPr id="7" name="Picture 2" descr="C:\TEMP\auto0.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3376" y="1428750"/>
            <a:ext cx="12573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3"/>
          <p:cNvGraphicFramePr>
            <a:graphicFrameLocks noChangeAspect="1"/>
          </p:cNvGraphicFramePr>
          <p:nvPr>
            <p:extLst>
              <p:ext uri="{D42A27DB-BD31-4B8C-83A1-F6EECF244321}">
                <p14:modId xmlns:p14="http://schemas.microsoft.com/office/powerpoint/2010/main" val="32045528"/>
              </p:ext>
            </p:extLst>
          </p:nvPr>
        </p:nvGraphicFramePr>
        <p:xfrm>
          <a:off x="6801436" y="114300"/>
          <a:ext cx="934640" cy="6629400"/>
        </p:xfrm>
        <a:graphic>
          <a:graphicData uri="http://schemas.openxmlformats.org/presentationml/2006/ole">
            <mc:AlternateContent xmlns:mc="http://schemas.openxmlformats.org/markup-compatibility/2006">
              <mc:Choice xmlns:v="urn:schemas-microsoft-com:vml" Requires="v">
                <p:oleObj spid="_x0000_s1037" name="Document" r:id="rId7" imgW="1362600" imgH="9695880" progId="Word.Document.8">
                  <p:embed/>
                </p:oleObj>
              </mc:Choice>
              <mc:Fallback>
                <p:oleObj name="Document" r:id="rId7" imgW="1362600" imgH="96958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436" y="114300"/>
                        <a:ext cx="93464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4"/>
          <p:cNvSpPr>
            <a:spLocks noChangeArrowheads="1"/>
          </p:cNvSpPr>
          <p:nvPr/>
        </p:nvSpPr>
        <p:spPr bwMode="auto">
          <a:xfrm>
            <a:off x="7793226" y="114300"/>
            <a:ext cx="3543300" cy="800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 name="Text Box 5"/>
          <p:cNvSpPr txBox="1">
            <a:spLocks noChangeArrowheads="1"/>
          </p:cNvSpPr>
          <p:nvPr/>
        </p:nvSpPr>
        <p:spPr bwMode="auto">
          <a:xfrm>
            <a:off x="7872014" y="198835"/>
            <a:ext cx="337143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350" b="1">
                <a:latin typeface="Arial" panose="020B0604020202020204" pitchFamily="34" charset="0"/>
              </a:rPr>
              <a:t>THE RIGHT HAND RULE</a:t>
            </a:r>
          </a:p>
          <a:p>
            <a:pPr algn="ctr"/>
            <a:r>
              <a:rPr lang="en-US" altLang="en-US" sz="1350" b="1">
                <a:latin typeface="Arial" panose="020B0604020202020204" pitchFamily="34" charset="0"/>
              </a:rPr>
              <a:t>FOR DETERMINING AXIS DIRECTIONS</a:t>
            </a:r>
          </a:p>
          <a:p>
            <a:pPr algn="ctr"/>
            <a:r>
              <a:rPr lang="en-US" altLang="en-US" sz="1350" b="1">
                <a:latin typeface="Arial" panose="020B0604020202020204" pitchFamily="34" charset="0"/>
              </a:rPr>
              <a:t>CONT’D</a:t>
            </a:r>
            <a:endParaRPr lang="en-US" altLang="en-US" sz="1350">
              <a:latin typeface="Arial" panose="020B0604020202020204" pitchFamily="34" charset="0"/>
            </a:endParaRPr>
          </a:p>
        </p:txBody>
      </p:sp>
      <p:sp>
        <p:nvSpPr>
          <p:cNvPr id="11" name="Text Box 6"/>
          <p:cNvSpPr txBox="1">
            <a:spLocks noChangeArrowheads="1"/>
          </p:cNvSpPr>
          <p:nvPr/>
        </p:nvSpPr>
        <p:spPr bwMode="auto">
          <a:xfrm>
            <a:off x="7895620" y="3168254"/>
            <a:ext cx="342273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To determine the clockwise rotary motion of an axis that rotates</a:t>
            </a:r>
          </a:p>
          <a:p>
            <a:r>
              <a:rPr lang="en-US" altLang="en-US" sz="900">
                <a:latin typeface="Arial" panose="020B0604020202020204" pitchFamily="34" charset="0"/>
              </a:rPr>
              <a:t>around the X, Y, or Z axis, close your hand with the thumb</a:t>
            </a:r>
          </a:p>
          <a:p>
            <a:r>
              <a:rPr lang="en-US" altLang="en-US" sz="900">
                <a:latin typeface="Arial" panose="020B0604020202020204" pitchFamily="34" charset="0"/>
              </a:rPr>
              <a:t>sticking out, pointing in the positive direction of the axis you are</a:t>
            </a:r>
          </a:p>
          <a:p>
            <a:r>
              <a:rPr lang="en-US" altLang="en-US" sz="900">
                <a:latin typeface="Arial" panose="020B0604020202020204" pitchFamily="34" charset="0"/>
              </a:rPr>
              <a:t>rotating around.  (The thumb may represent X, Y, or Z)  The </a:t>
            </a:r>
          </a:p>
          <a:p>
            <a:r>
              <a:rPr lang="en-US" altLang="en-US" sz="900">
                <a:latin typeface="Arial" panose="020B0604020202020204" pitchFamily="34" charset="0"/>
              </a:rPr>
              <a:t>direction of the curl of your fingers is the clockwise or positive </a:t>
            </a:r>
          </a:p>
          <a:p>
            <a:r>
              <a:rPr lang="en-US" altLang="en-US" sz="900">
                <a:latin typeface="Arial" panose="020B0604020202020204" pitchFamily="34" charset="0"/>
              </a:rPr>
              <a:t>rotation of the rotating axis.  </a:t>
            </a:r>
          </a:p>
          <a:p>
            <a:r>
              <a:rPr lang="en-US" altLang="en-US" sz="900">
                <a:latin typeface="Arial" panose="020B0604020202020204" pitchFamily="34" charset="0"/>
              </a:rPr>
              <a:t>                Rotary axis designations are A, B, and C</a:t>
            </a:r>
          </a:p>
          <a:p>
            <a:r>
              <a:rPr lang="en-US" altLang="en-US" sz="900">
                <a:latin typeface="Arial" panose="020B0604020202020204" pitchFamily="34" charset="0"/>
              </a:rPr>
              <a:t>                         A rotates around X</a:t>
            </a:r>
          </a:p>
          <a:p>
            <a:r>
              <a:rPr lang="en-US" altLang="en-US" sz="900">
                <a:latin typeface="Arial" panose="020B0604020202020204" pitchFamily="34" charset="0"/>
              </a:rPr>
              <a:t>                         B rotates around Y</a:t>
            </a:r>
          </a:p>
          <a:p>
            <a:r>
              <a:rPr lang="en-US" altLang="en-US" sz="900">
                <a:latin typeface="Arial" panose="020B0604020202020204" pitchFamily="34" charset="0"/>
              </a:rPr>
              <a:t>                         C rotates around Z</a:t>
            </a:r>
          </a:p>
        </p:txBody>
      </p:sp>
      <p:sp>
        <p:nvSpPr>
          <p:cNvPr id="12" name="Line 7"/>
          <p:cNvSpPr>
            <a:spLocks noChangeShapeType="1"/>
          </p:cNvSpPr>
          <p:nvPr/>
        </p:nvSpPr>
        <p:spPr bwMode="auto">
          <a:xfrm>
            <a:off x="9450576" y="4914900"/>
            <a:ext cx="0" cy="62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Line 8"/>
          <p:cNvSpPr>
            <a:spLocks noChangeShapeType="1"/>
          </p:cNvSpPr>
          <p:nvPr/>
        </p:nvSpPr>
        <p:spPr bwMode="auto">
          <a:xfrm>
            <a:off x="9450576" y="5543550"/>
            <a:ext cx="742950" cy="400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Line 9"/>
          <p:cNvSpPr>
            <a:spLocks noChangeShapeType="1"/>
          </p:cNvSpPr>
          <p:nvPr/>
        </p:nvSpPr>
        <p:spPr bwMode="auto">
          <a:xfrm flipH="1">
            <a:off x="8879076" y="5543550"/>
            <a:ext cx="571500" cy="400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Line 10"/>
          <p:cNvSpPr>
            <a:spLocks noChangeShapeType="1"/>
          </p:cNvSpPr>
          <p:nvPr/>
        </p:nvSpPr>
        <p:spPr bwMode="auto">
          <a:xfrm flipV="1">
            <a:off x="9450576" y="5086350"/>
            <a:ext cx="628650" cy="457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Line 13"/>
          <p:cNvSpPr>
            <a:spLocks noChangeShapeType="1"/>
          </p:cNvSpPr>
          <p:nvPr/>
        </p:nvSpPr>
        <p:spPr bwMode="auto">
          <a:xfrm>
            <a:off x="9450576" y="5543550"/>
            <a:ext cx="0" cy="800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Line 14"/>
          <p:cNvSpPr>
            <a:spLocks noChangeShapeType="1"/>
          </p:cNvSpPr>
          <p:nvPr/>
        </p:nvSpPr>
        <p:spPr bwMode="auto">
          <a:xfrm flipH="1" flipV="1">
            <a:off x="8707626" y="5143500"/>
            <a:ext cx="742950" cy="4000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1376514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8275320" y="6356350"/>
            <a:ext cx="2743200" cy="365125"/>
          </a:xfrm>
        </p:spPr>
        <p:txBody>
          <a:bodyPr/>
          <a:lstStyle/>
          <a:p>
            <a:fld id="{6A17AFBB-91DB-4755-A048-729C02FE032A}" type="slidenum">
              <a:rPr lang="en-US" smtClean="0"/>
              <a:t>24</a:t>
            </a:fld>
            <a:endParaRPr lang="en-US"/>
          </a:p>
        </p:txBody>
      </p:sp>
      <p:sp>
        <p:nvSpPr>
          <p:cNvPr id="4" name="TextBox 3"/>
          <p:cNvSpPr txBox="1"/>
          <p:nvPr/>
        </p:nvSpPr>
        <p:spPr>
          <a:xfrm>
            <a:off x="452120" y="1087120"/>
            <a:ext cx="6410960" cy="4524315"/>
          </a:xfrm>
          <a:prstGeom prst="rect">
            <a:avLst/>
          </a:prstGeom>
          <a:noFill/>
        </p:spPr>
        <p:txBody>
          <a:bodyPr wrap="square" rtlCol="0">
            <a:spAutoFit/>
          </a:bodyPr>
          <a:lstStyle/>
          <a:p>
            <a:r>
              <a:rPr lang="en-US" i="1" dirty="0"/>
              <a:t>2.1.1.1 Linear Axes</a:t>
            </a:r>
          </a:p>
          <a:p>
            <a:r>
              <a:rPr lang="en-US" dirty="0"/>
              <a:t>A machining center has independent </a:t>
            </a:r>
            <a:r>
              <a:rPr lang="en-US" dirty="0" smtClean="0"/>
              <a:t>mechanisms </a:t>
            </a:r>
            <a:r>
              <a:rPr lang="en-US" dirty="0"/>
              <a:t>for producing relative linear motion of the </a:t>
            </a:r>
            <a:r>
              <a:rPr lang="en-US" dirty="0" smtClean="0"/>
              <a:t>tool workpiece </a:t>
            </a:r>
            <a:r>
              <a:rPr lang="en-US" dirty="0"/>
              <a:t>in three mutually orthogonal directions. These are the X, Y and Z axes.</a:t>
            </a:r>
          </a:p>
          <a:p>
            <a:endParaRPr lang="en-US" i="1" dirty="0" smtClean="0"/>
          </a:p>
          <a:p>
            <a:r>
              <a:rPr lang="en-US" i="1" dirty="0" smtClean="0"/>
              <a:t>2.1.1.2 </a:t>
            </a:r>
            <a:r>
              <a:rPr lang="en-US" i="1" dirty="0"/>
              <a:t>Rotational axes</a:t>
            </a:r>
          </a:p>
          <a:p>
            <a:r>
              <a:rPr lang="en-US" dirty="0"/>
              <a:t>Three additional independent mechanisms produce relative rotation of the workpiece and the </a:t>
            </a:r>
            <a:r>
              <a:rPr lang="en-US" dirty="0" smtClean="0"/>
              <a:t>tool around </a:t>
            </a:r>
            <a:r>
              <a:rPr lang="en-US" dirty="0"/>
              <a:t>an axis. These mechanisms (often a rotary table on which the workpiece is mounted or </a:t>
            </a:r>
            <a:r>
              <a:rPr lang="en-US" dirty="0" smtClean="0"/>
              <a:t>a drum </a:t>
            </a:r>
            <a:r>
              <a:rPr lang="en-US" dirty="0"/>
              <a:t>on which the spindle is mounted) are called rotational axes and labelled A, B, and C. The </a:t>
            </a:r>
            <a:r>
              <a:rPr lang="en-US" dirty="0" smtClean="0"/>
              <a:t>A-axis is </a:t>
            </a:r>
            <a:r>
              <a:rPr lang="en-US" dirty="0"/>
              <a:t>parallel to the X-axis. B is parallel to the Y-axis, and C parallel to the </a:t>
            </a:r>
            <a:r>
              <a:rPr lang="en-US" dirty="0" smtClean="0"/>
              <a:t>Z-axis. </a:t>
            </a:r>
            <a:r>
              <a:rPr lang="en-US" dirty="0"/>
              <a:t>Each</a:t>
            </a:r>
          </a:p>
          <a:p>
            <a:r>
              <a:rPr lang="en-US" dirty="0"/>
              <a:t>rotational mechanism may or may not have a mechanical limit on how far it can rotate</a:t>
            </a:r>
            <a:r>
              <a:rPr lang="en-US" dirty="0" smtClean="0"/>
              <a:t>.</a:t>
            </a:r>
          </a:p>
          <a:p>
            <a:endParaRPr lang="en-US" dirty="0"/>
          </a:p>
          <a:p>
            <a:r>
              <a:rPr lang="en-US" dirty="0"/>
              <a:t>RS274/NGC Interpreter - Version </a:t>
            </a:r>
            <a:r>
              <a:rPr lang="en-US" dirty="0" smtClean="0"/>
              <a:t>3</a:t>
            </a:r>
            <a:endParaRPr lang="en-US" dirty="0"/>
          </a:p>
        </p:txBody>
      </p:sp>
      <p:grpSp>
        <p:nvGrpSpPr>
          <p:cNvPr id="54" name="Group 53"/>
          <p:cNvGrpSpPr/>
          <p:nvPr/>
        </p:nvGrpSpPr>
        <p:grpSpPr>
          <a:xfrm>
            <a:off x="6634480" y="314960"/>
            <a:ext cx="5408868" cy="5286772"/>
            <a:chOff x="6634480" y="314960"/>
            <a:chExt cx="5408868" cy="5286772"/>
          </a:xfrm>
        </p:grpSpPr>
        <p:grpSp>
          <p:nvGrpSpPr>
            <p:cNvPr id="12" name="Group 11"/>
            <p:cNvGrpSpPr/>
            <p:nvPr/>
          </p:nvGrpSpPr>
          <p:grpSpPr>
            <a:xfrm>
              <a:off x="9316720" y="568960"/>
              <a:ext cx="20320" cy="4754880"/>
              <a:chOff x="9652000" y="568960"/>
              <a:chExt cx="20320" cy="4754880"/>
            </a:xfrm>
          </p:grpSpPr>
          <p:cxnSp>
            <p:nvCxnSpPr>
              <p:cNvPr id="6" name="Straight Connector 5"/>
              <p:cNvCxnSpPr/>
              <p:nvPr/>
            </p:nvCxnSpPr>
            <p:spPr>
              <a:xfrm flipH="1">
                <a:off x="9662160" y="568960"/>
                <a:ext cx="10160" cy="2113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662160" y="2804160"/>
                <a:ext cx="0" cy="27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652000" y="3210560"/>
                <a:ext cx="10160" cy="21132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5400000">
              <a:off x="9306560" y="568960"/>
              <a:ext cx="20320" cy="4754880"/>
              <a:chOff x="9652000" y="568960"/>
              <a:chExt cx="20320" cy="4754880"/>
            </a:xfrm>
          </p:grpSpPr>
          <p:cxnSp>
            <p:nvCxnSpPr>
              <p:cNvPr id="14" name="Straight Connector 13"/>
              <p:cNvCxnSpPr/>
              <p:nvPr/>
            </p:nvCxnSpPr>
            <p:spPr>
              <a:xfrm flipH="1">
                <a:off x="9662160" y="568960"/>
                <a:ext cx="10160" cy="2113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62160" y="2804160"/>
                <a:ext cx="0" cy="27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652000" y="3210560"/>
                <a:ext cx="10160" cy="21132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rot="3600000">
              <a:off x="9326880" y="568960"/>
              <a:ext cx="20320" cy="4754880"/>
              <a:chOff x="9652000" y="568960"/>
              <a:chExt cx="20320" cy="4754880"/>
            </a:xfrm>
          </p:grpSpPr>
          <p:cxnSp>
            <p:nvCxnSpPr>
              <p:cNvPr id="18" name="Straight Connector 17"/>
              <p:cNvCxnSpPr/>
              <p:nvPr/>
            </p:nvCxnSpPr>
            <p:spPr>
              <a:xfrm flipH="1">
                <a:off x="9662160" y="568960"/>
                <a:ext cx="10160" cy="2113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62160" y="2804160"/>
                <a:ext cx="0" cy="27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652000" y="3210560"/>
                <a:ext cx="10160" cy="21132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9124178" y="314960"/>
              <a:ext cx="412292" cy="369332"/>
            </a:xfrm>
            <a:prstGeom prst="rect">
              <a:avLst/>
            </a:prstGeom>
            <a:noFill/>
          </p:spPr>
          <p:txBody>
            <a:bodyPr wrap="none" rtlCol="0">
              <a:spAutoFit/>
            </a:bodyPr>
            <a:lstStyle/>
            <a:p>
              <a:r>
                <a:rPr lang="en-US" dirty="0" smtClean="0"/>
                <a:t>Y+</a:t>
              </a:r>
              <a:endParaRPr lang="en-US" dirty="0"/>
            </a:p>
          </p:txBody>
        </p:sp>
        <p:sp>
          <p:nvSpPr>
            <p:cNvPr id="22" name="TextBox 21"/>
            <p:cNvSpPr txBox="1"/>
            <p:nvPr/>
          </p:nvSpPr>
          <p:spPr>
            <a:xfrm>
              <a:off x="9114018" y="5232400"/>
              <a:ext cx="367408" cy="369332"/>
            </a:xfrm>
            <a:prstGeom prst="rect">
              <a:avLst/>
            </a:prstGeom>
            <a:noFill/>
          </p:spPr>
          <p:txBody>
            <a:bodyPr wrap="none" rtlCol="0">
              <a:spAutoFit/>
            </a:bodyPr>
            <a:lstStyle/>
            <a:p>
              <a:r>
                <a:rPr lang="en-US" dirty="0" smtClean="0"/>
                <a:t>Y-</a:t>
              </a:r>
              <a:endParaRPr lang="en-US" dirty="0"/>
            </a:p>
          </p:txBody>
        </p:sp>
        <p:sp>
          <p:nvSpPr>
            <p:cNvPr id="23" name="TextBox 22"/>
            <p:cNvSpPr txBox="1"/>
            <p:nvPr/>
          </p:nvSpPr>
          <p:spPr>
            <a:xfrm>
              <a:off x="6959600" y="3987801"/>
              <a:ext cx="407484" cy="369332"/>
            </a:xfrm>
            <a:prstGeom prst="rect">
              <a:avLst/>
            </a:prstGeom>
            <a:noFill/>
          </p:spPr>
          <p:txBody>
            <a:bodyPr wrap="none" rtlCol="0">
              <a:spAutoFit/>
            </a:bodyPr>
            <a:lstStyle/>
            <a:p>
              <a:r>
                <a:rPr lang="en-US" dirty="0" smtClean="0"/>
                <a:t>Z+</a:t>
              </a:r>
              <a:endParaRPr lang="en-US" dirty="0"/>
            </a:p>
          </p:txBody>
        </p:sp>
        <p:sp>
          <p:nvSpPr>
            <p:cNvPr id="24" name="TextBox 23"/>
            <p:cNvSpPr txBox="1"/>
            <p:nvPr/>
          </p:nvSpPr>
          <p:spPr>
            <a:xfrm>
              <a:off x="11338560" y="1539241"/>
              <a:ext cx="362600" cy="369332"/>
            </a:xfrm>
            <a:prstGeom prst="rect">
              <a:avLst/>
            </a:prstGeom>
            <a:noFill/>
          </p:spPr>
          <p:txBody>
            <a:bodyPr wrap="none" rtlCol="0">
              <a:spAutoFit/>
            </a:bodyPr>
            <a:lstStyle/>
            <a:p>
              <a:r>
                <a:rPr lang="en-US" dirty="0" smtClean="0"/>
                <a:t>Z-</a:t>
              </a:r>
              <a:endParaRPr lang="en-US" dirty="0"/>
            </a:p>
          </p:txBody>
        </p:sp>
        <p:sp>
          <p:nvSpPr>
            <p:cNvPr id="25" name="TextBox 24"/>
            <p:cNvSpPr txBox="1"/>
            <p:nvPr/>
          </p:nvSpPr>
          <p:spPr>
            <a:xfrm>
              <a:off x="6634480" y="2738120"/>
              <a:ext cx="375424" cy="369332"/>
            </a:xfrm>
            <a:prstGeom prst="rect">
              <a:avLst/>
            </a:prstGeom>
            <a:noFill/>
          </p:spPr>
          <p:txBody>
            <a:bodyPr wrap="none" rtlCol="0">
              <a:spAutoFit/>
            </a:bodyPr>
            <a:lstStyle/>
            <a:p>
              <a:r>
                <a:rPr lang="en-US" dirty="0" smtClean="0"/>
                <a:t>X-</a:t>
              </a:r>
              <a:endParaRPr lang="en-US" dirty="0"/>
            </a:p>
          </p:txBody>
        </p:sp>
        <p:sp>
          <p:nvSpPr>
            <p:cNvPr id="26" name="TextBox 25"/>
            <p:cNvSpPr txBox="1"/>
            <p:nvPr/>
          </p:nvSpPr>
          <p:spPr>
            <a:xfrm>
              <a:off x="11623040" y="2768600"/>
              <a:ext cx="420308" cy="369332"/>
            </a:xfrm>
            <a:prstGeom prst="rect">
              <a:avLst/>
            </a:prstGeom>
            <a:noFill/>
          </p:spPr>
          <p:txBody>
            <a:bodyPr wrap="none" rtlCol="0">
              <a:spAutoFit/>
            </a:bodyPr>
            <a:lstStyle/>
            <a:p>
              <a:r>
                <a:rPr lang="en-US" dirty="0" smtClean="0"/>
                <a:t>X+</a:t>
              </a:r>
              <a:endParaRPr lang="en-US" dirty="0"/>
            </a:p>
          </p:txBody>
        </p:sp>
        <p:sp>
          <p:nvSpPr>
            <p:cNvPr id="27" name="Oval 26"/>
            <p:cNvSpPr/>
            <p:nvPr/>
          </p:nvSpPr>
          <p:spPr>
            <a:xfrm>
              <a:off x="8585200" y="3987801"/>
              <a:ext cx="1473200" cy="523239"/>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910320" y="3708400"/>
              <a:ext cx="938077" cy="369332"/>
            </a:xfrm>
            <a:prstGeom prst="rect">
              <a:avLst/>
            </a:prstGeom>
            <a:noFill/>
          </p:spPr>
          <p:txBody>
            <a:bodyPr wrap="none" rtlCol="0">
              <a:spAutoFit/>
            </a:bodyPr>
            <a:lstStyle/>
            <a:p>
              <a:r>
                <a:rPr lang="en-US" dirty="0" smtClean="0"/>
                <a:t>B+     B -</a:t>
              </a:r>
              <a:endParaRPr lang="en-US" dirty="0"/>
            </a:p>
          </p:txBody>
        </p:sp>
        <p:cxnSp>
          <p:nvCxnSpPr>
            <p:cNvPr id="30" name="Straight Arrow Connector 29"/>
            <p:cNvCxnSpPr/>
            <p:nvPr/>
          </p:nvCxnSpPr>
          <p:spPr>
            <a:xfrm>
              <a:off x="9870817" y="3923546"/>
              <a:ext cx="157103" cy="111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1"/>
            </p:cNvCxnSpPr>
            <p:nvPr/>
          </p:nvCxnSpPr>
          <p:spPr>
            <a:xfrm flipH="1">
              <a:off x="8727546" y="3893066"/>
              <a:ext cx="182774" cy="94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rot="5400000">
              <a:off x="6736080" y="2687321"/>
              <a:ext cx="1473200" cy="523239"/>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10231120" y="1742441"/>
              <a:ext cx="1473200" cy="523239"/>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033916" y="1996441"/>
              <a:ext cx="433132" cy="369332"/>
            </a:xfrm>
            <a:prstGeom prst="rect">
              <a:avLst/>
            </a:prstGeom>
            <a:noFill/>
          </p:spPr>
          <p:txBody>
            <a:bodyPr wrap="none" rtlCol="0">
              <a:spAutoFit/>
            </a:bodyPr>
            <a:lstStyle/>
            <a:p>
              <a:r>
                <a:rPr lang="en-US" dirty="0" smtClean="0"/>
                <a:t>A+</a:t>
              </a:r>
              <a:endParaRPr lang="en-US" dirty="0"/>
            </a:p>
          </p:txBody>
        </p:sp>
        <p:sp>
          <p:nvSpPr>
            <p:cNvPr id="36" name="TextBox 35"/>
            <p:cNvSpPr txBox="1"/>
            <p:nvPr/>
          </p:nvSpPr>
          <p:spPr>
            <a:xfrm>
              <a:off x="7529644" y="1996441"/>
              <a:ext cx="388248" cy="369332"/>
            </a:xfrm>
            <a:prstGeom prst="rect">
              <a:avLst/>
            </a:prstGeom>
            <a:noFill/>
          </p:spPr>
          <p:txBody>
            <a:bodyPr wrap="none" rtlCol="0">
              <a:spAutoFit/>
            </a:bodyPr>
            <a:lstStyle/>
            <a:p>
              <a:r>
                <a:rPr lang="en-US" dirty="0" smtClean="0"/>
                <a:t>A-</a:t>
              </a:r>
              <a:endParaRPr lang="en-US" dirty="0"/>
            </a:p>
          </p:txBody>
        </p:sp>
        <p:sp>
          <p:nvSpPr>
            <p:cNvPr id="37" name="TextBox 36"/>
            <p:cNvSpPr txBox="1"/>
            <p:nvPr/>
          </p:nvSpPr>
          <p:spPr>
            <a:xfrm>
              <a:off x="11117580" y="1158966"/>
              <a:ext cx="378630" cy="369332"/>
            </a:xfrm>
            <a:prstGeom prst="rect">
              <a:avLst/>
            </a:prstGeom>
            <a:noFill/>
          </p:spPr>
          <p:txBody>
            <a:bodyPr wrap="none" rtlCol="0">
              <a:spAutoFit/>
            </a:bodyPr>
            <a:lstStyle/>
            <a:p>
              <a:r>
                <a:rPr lang="en-US" dirty="0" smtClean="0"/>
                <a:t>C-</a:t>
              </a:r>
              <a:endParaRPr lang="en-US" dirty="0"/>
            </a:p>
          </p:txBody>
        </p:sp>
        <p:sp>
          <p:nvSpPr>
            <p:cNvPr id="38" name="TextBox 37"/>
            <p:cNvSpPr txBox="1"/>
            <p:nvPr/>
          </p:nvSpPr>
          <p:spPr>
            <a:xfrm>
              <a:off x="10482102" y="1158966"/>
              <a:ext cx="423514" cy="369332"/>
            </a:xfrm>
            <a:prstGeom prst="rect">
              <a:avLst/>
            </a:prstGeom>
            <a:noFill/>
          </p:spPr>
          <p:txBody>
            <a:bodyPr wrap="none" rtlCol="0">
              <a:spAutoFit/>
            </a:bodyPr>
            <a:lstStyle/>
            <a:p>
              <a:r>
                <a:rPr lang="en-US" dirty="0" smtClean="0"/>
                <a:t>C+</a:t>
              </a:r>
              <a:endParaRPr lang="en-US" dirty="0"/>
            </a:p>
          </p:txBody>
        </p:sp>
        <p:cxnSp>
          <p:nvCxnSpPr>
            <p:cNvPr id="40" name="Straight Arrow Connector 39"/>
            <p:cNvCxnSpPr/>
            <p:nvPr/>
          </p:nvCxnSpPr>
          <p:spPr>
            <a:xfrm>
              <a:off x="7713980" y="2334261"/>
              <a:ext cx="100200" cy="246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7162800" y="2262387"/>
              <a:ext cx="101600" cy="276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2"/>
            </p:cNvCxnSpPr>
            <p:nvPr/>
          </p:nvCxnSpPr>
          <p:spPr>
            <a:xfrm>
              <a:off x="11306895" y="1528298"/>
              <a:ext cx="11345" cy="153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8" idx="2"/>
            </p:cNvCxnSpPr>
            <p:nvPr/>
          </p:nvCxnSpPr>
          <p:spPr>
            <a:xfrm flipH="1">
              <a:off x="10611643" y="1528298"/>
              <a:ext cx="82216" cy="195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1918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25</a:t>
            </a:fld>
            <a:endParaRPr lang="en-US"/>
          </a:p>
        </p:txBody>
      </p:sp>
      <p:sp>
        <p:nvSpPr>
          <p:cNvPr id="4" name="TextBox 3"/>
          <p:cNvSpPr txBox="1"/>
          <p:nvPr/>
        </p:nvSpPr>
        <p:spPr>
          <a:xfrm>
            <a:off x="992038" y="664234"/>
            <a:ext cx="10023894" cy="1200329"/>
          </a:xfrm>
          <a:prstGeom prst="rect">
            <a:avLst/>
          </a:prstGeom>
          <a:noFill/>
        </p:spPr>
        <p:txBody>
          <a:bodyPr wrap="square" rtlCol="0">
            <a:spAutoFit/>
          </a:bodyPr>
          <a:lstStyle/>
          <a:p>
            <a:r>
              <a:rPr lang="en-US" dirty="0" smtClean="0"/>
              <a:t>NOTE:</a:t>
            </a:r>
          </a:p>
          <a:p>
            <a:endParaRPr lang="en-US" dirty="0"/>
          </a:p>
          <a:p>
            <a:r>
              <a:rPr lang="en-US" dirty="0" smtClean="0"/>
              <a:t>A “B” Axis is typical on many horizontal machines.  However, A and C axes require a drum or some way of moving the spindle.</a:t>
            </a:r>
            <a:endParaRPr lang="en-US" dirty="0"/>
          </a:p>
        </p:txBody>
      </p:sp>
    </p:spTree>
    <p:extLst>
      <p:ext uri="{BB962C8B-B14F-4D97-AF65-F5344CB8AC3E}">
        <p14:creationId xmlns:p14="http://schemas.microsoft.com/office/powerpoint/2010/main" val="345073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631" y="560717"/>
            <a:ext cx="10515600" cy="1200329"/>
          </a:xfrm>
          <a:prstGeom prst="rect">
            <a:avLst/>
          </a:prstGeom>
          <a:noFill/>
        </p:spPr>
        <p:txBody>
          <a:bodyPr wrap="square" rtlCol="0">
            <a:spAutoFit/>
          </a:bodyPr>
          <a:lstStyle/>
          <a:p>
            <a:r>
              <a:rPr lang="en-US" dirty="0" smtClean="0"/>
              <a:t>Although the NIST does not specify it, many machines use a % character to indicate the beginning of a part program. </a:t>
            </a:r>
          </a:p>
          <a:p>
            <a:endParaRPr lang="en-US" dirty="0"/>
          </a:p>
          <a:p>
            <a:endParaRPr lang="en-US" dirty="0"/>
          </a:p>
        </p:txBody>
      </p:sp>
      <p:sp>
        <p:nvSpPr>
          <p:cNvPr id="14" name="TextBox 13"/>
          <p:cNvSpPr txBox="1"/>
          <p:nvPr/>
        </p:nvSpPr>
        <p:spPr>
          <a:xfrm>
            <a:off x="792480" y="1720484"/>
            <a:ext cx="10561320" cy="2308324"/>
          </a:xfrm>
          <a:prstGeom prst="rect">
            <a:avLst/>
          </a:prstGeom>
          <a:noFill/>
        </p:spPr>
        <p:txBody>
          <a:bodyPr wrap="square" rtlCol="0">
            <a:spAutoFit/>
          </a:bodyPr>
          <a:lstStyle/>
          <a:p>
            <a:r>
              <a:rPr lang="en-US" dirty="0" smtClean="0"/>
              <a:t>Let’s start with some easy things, OK?</a:t>
            </a:r>
          </a:p>
          <a:p>
            <a:endParaRPr lang="en-US" dirty="0"/>
          </a:p>
          <a:p>
            <a:r>
              <a:rPr lang="en-US" dirty="0" smtClean="0"/>
              <a:t>Any time we write commands in a CNC program we use a “line of code”.  Each line is considered a “Block” of the program.  So, the line number becomes a Block number.  A good programmer may number the blocks by 5’s or 10’s, so that if there is ever a need to edit the program, there are extra unused block numbers that can be inserted without having to renumber the whole cotton picking program.</a:t>
            </a:r>
          </a:p>
          <a:p>
            <a:endParaRPr lang="en-US" dirty="0"/>
          </a:p>
          <a:p>
            <a:endParaRPr lang="en-US" dirty="0"/>
          </a:p>
        </p:txBody>
      </p:sp>
      <p:sp>
        <p:nvSpPr>
          <p:cNvPr id="3" name="TextBox 2"/>
          <p:cNvSpPr txBox="1"/>
          <p:nvPr/>
        </p:nvSpPr>
        <p:spPr>
          <a:xfrm>
            <a:off x="1440611" y="3752505"/>
            <a:ext cx="9325155" cy="2585323"/>
          </a:xfrm>
          <a:prstGeom prst="rect">
            <a:avLst/>
          </a:prstGeom>
          <a:noFill/>
        </p:spPr>
        <p:txBody>
          <a:bodyPr wrap="square" rtlCol="0">
            <a:spAutoFit/>
          </a:bodyPr>
          <a:lstStyle/>
          <a:p>
            <a:r>
              <a:rPr lang="en-US" b="1" dirty="0">
                <a:solidFill>
                  <a:srgbClr val="FF0000"/>
                </a:solidFill>
              </a:rPr>
              <a:t>3.3 Format of a Line</a:t>
            </a:r>
          </a:p>
          <a:p>
            <a:r>
              <a:rPr lang="en-US" dirty="0">
                <a:solidFill>
                  <a:srgbClr val="FF0000"/>
                </a:solidFill>
              </a:rPr>
              <a:t>A permissible line of input RS274/NGC code consists of the following, in order, with the</a:t>
            </a:r>
          </a:p>
          <a:p>
            <a:r>
              <a:rPr lang="en-US" dirty="0">
                <a:solidFill>
                  <a:srgbClr val="FF0000"/>
                </a:solidFill>
              </a:rPr>
              <a:t>restriction that there is a maximum (currently 256) to the number of characters allowed on a line.</a:t>
            </a:r>
          </a:p>
          <a:p>
            <a:r>
              <a:rPr lang="en-US" dirty="0">
                <a:solidFill>
                  <a:srgbClr val="FF0000"/>
                </a:solidFill>
              </a:rPr>
              <a:t>1. an optional block delete character, which is a slash “/” .</a:t>
            </a:r>
          </a:p>
          <a:p>
            <a:r>
              <a:rPr lang="en-US" dirty="0">
                <a:solidFill>
                  <a:srgbClr val="FF0000"/>
                </a:solidFill>
              </a:rPr>
              <a:t>2. an optional line number.</a:t>
            </a:r>
          </a:p>
          <a:p>
            <a:r>
              <a:rPr lang="en-US" dirty="0" smtClean="0">
                <a:solidFill>
                  <a:srgbClr val="FF0000"/>
                </a:solidFill>
              </a:rPr>
              <a:t>3</a:t>
            </a:r>
            <a:r>
              <a:rPr lang="en-US" dirty="0">
                <a:solidFill>
                  <a:srgbClr val="FF0000"/>
                </a:solidFill>
              </a:rPr>
              <a:t>. any number of words, parameter settings, and comments.</a:t>
            </a:r>
          </a:p>
          <a:p>
            <a:r>
              <a:rPr lang="en-US" dirty="0">
                <a:solidFill>
                  <a:srgbClr val="FF0000"/>
                </a:solidFill>
              </a:rPr>
              <a:t>4. an end of line marker (carriage return or line feed or both</a:t>
            </a:r>
            <a:r>
              <a:rPr lang="en-US" dirty="0" smtClean="0">
                <a:solidFill>
                  <a:srgbClr val="FF0000"/>
                </a:solidFill>
              </a:rPr>
              <a:t>).</a:t>
            </a:r>
          </a:p>
          <a:p>
            <a:r>
              <a:rPr lang="en-US" dirty="0"/>
              <a:t>RS274/NGC Interpreter - Version 3</a:t>
            </a:r>
          </a:p>
          <a:p>
            <a:endParaRPr lang="en-US" dirty="0"/>
          </a:p>
        </p:txBody>
      </p:sp>
    </p:spTree>
    <p:extLst>
      <p:ext uri="{BB962C8B-B14F-4D97-AF65-F5344CB8AC3E}">
        <p14:creationId xmlns:p14="http://schemas.microsoft.com/office/powerpoint/2010/main" val="4077487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27</a:t>
            </a:fld>
            <a:endParaRPr lang="en-US"/>
          </a:p>
        </p:txBody>
      </p:sp>
      <p:sp>
        <p:nvSpPr>
          <p:cNvPr id="5" name="TextBox 4"/>
          <p:cNvSpPr txBox="1"/>
          <p:nvPr/>
        </p:nvSpPr>
        <p:spPr>
          <a:xfrm>
            <a:off x="4710014" y="2337755"/>
            <a:ext cx="1986441" cy="369332"/>
          </a:xfrm>
          <a:prstGeom prst="rect">
            <a:avLst/>
          </a:prstGeom>
          <a:noFill/>
        </p:spPr>
        <p:txBody>
          <a:bodyPr wrap="none" rtlCol="0">
            <a:spAutoFit/>
          </a:bodyPr>
          <a:lstStyle/>
          <a:p>
            <a:r>
              <a:rPr lang="en-US" dirty="0" smtClean="0"/>
              <a:t>N10 G00 X10.1250</a:t>
            </a:r>
            <a:endParaRPr lang="en-US" dirty="0"/>
          </a:p>
        </p:txBody>
      </p:sp>
      <p:sp>
        <p:nvSpPr>
          <p:cNvPr id="7" name="TextBox 6"/>
          <p:cNvSpPr txBox="1"/>
          <p:nvPr/>
        </p:nvSpPr>
        <p:spPr>
          <a:xfrm>
            <a:off x="3476442" y="3045122"/>
            <a:ext cx="4564070" cy="369332"/>
          </a:xfrm>
          <a:prstGeom prst="rect">
            <a:avLst/>
          </a:prstGeom>
          <a:noFill/>
        </p:spPr>
        <p:txBody>
          <a:bodyPr wrap="none" rtlCol="0">
            <a:spAutoFit/>
          </a:bodyPr>
          <a:lstStyle/>
          <a:p>
            <a:r>
              <a:rPr lang="en-US" dirty="0" smtClean="0"/>
              <a:t>Line Number	Word 1		Word 2</a:t>
            </a:r>
            <a:endParaRPr lang="en-US" dirty="0"/>
          </a:p>
        </p:txBody>
      </p:sp>
      <p:cxnSp>
        <p:nvCxnSpPr>
          <p:cNvPr id="9" name="Straight Arrow Connector 8"/>
          <p:cNvCxnSpPr/>
          <p:nvPr/>
        </p:nvCxnSpPr>
        <p:spPr>
          <a:xfrm flipV="1">
            <a:off x="4252820" y="2656933"/>
            <a:ext cx="629728" cy="388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0"/>
          </p:cNvCxnSpPr>
          <p:nvPr/>
        </p:nvCxnSpPr>
        <p:spPr>
          <a:xfrm flipH="1" flipV="1">
            <a:off x="5469144" y="2639680"/>
            <a:ext cx="289333" cy="405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262774" y="2656933"/>
            <a:ext cx="1173193" cy="388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80894" y="3786996"/>
            <a:ext cx="7085722" cy="1477328"/>
          </a:xfrm>
          <a:prstGeom prst="rect">
            <a:avLst/>
          </a:prstGeom>
          <a:noFill/>
        </p:spPr>
        <p:txBody>
          <a:bodyPr wrap="none" rtlCol="0">
            <a:spAutoFit/>
          </a:bodyPr>
          <a:lstStyle/>
          <a:p>
            <a:r>
              <a:rPr lang="en-US" dirty="0" smtClean="0"/>
              <a:t>Word 1 		General Function 00	Rapid Travel</a:t>
            </a:r>
          </a:p>
          <a:p>
            <a:endParaRPr lang="en-US" dirty="0"/>
          </a:p>
          <a:p>
            <a:r>
              <a:rPr lang="en-US" dirty="0" smtClean="0"/>
              <a:t>Word 2		X axis move 		From where we are now</a:t>
            </a:r>
          </a:p>
          <a:p>
            <a:r>
              <a:rPr lang="en-US" dirty="0"/>
              <a:t>	</a:t>
            </a:r>
            <a:r>
              <a:rPr lang="en-US" dirty="0" smtClean="0"/>
              <a:t>				to X 10.1250</a:t>
            </a:r>
          </a:p>
          <a:p>
            <a:endParaRPr lang="en-US" dirty="0"/>
          </a:p>
        </p:txBody>
      </p:sp>
    </p:spTree>
    <p:extLst>
      <p:ext uri="{BB962C8B-B14F-4D97-AF65-F5344CB8AC3E}">
        <p14:creationId xmlns:p14="http://schemas.microsoft.com/office/powerpoint/2010/main" val="46411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p:txBody>
      </p:sp>
      <p:sp>
        <p:nvSpPr>
          <p:cNvPr id="3" name="Slide Number Placeholder 2"/>
          <p:cNvSpPr>
            <a:spLocks noGrp="1"/>
          </p:cNvSpPr>
          <p:nvPr>
            <p:ph type="sldNum" sz="quarter" idx="12"/>
          </p:nvPr>
        </p:nvSpPr>
        <p:spPr/>
        <p:txBody>
          <a:bodyPr/>
          <a:lstStyle/>
          <a:p>
            <a:fld id="{6A17AFBB-91DB-4755-A048-729C02FE032A}" type="slidenum">
              <a:rPr lang="en-US" smtClean="0"/>
              <a:t>28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51" y="336437"/>
            <a:ext cx="4608390" cy="5960850"/>
          </a:xfrm>
          <a:prstGeom prst="rect">
            <a:avLst/>
          </a:prstGeom>
        </p:spPr>
      </p:pic>
      <p:sp>
        <p:nvSpPr>
          <p:cNvPr id="5" name="TextBox 4"/>
          <p:cNvSpPr txBox="1"/>
          <p:nvPr/>
        </p:nvSpPr>
        <p:spPr>
          <a:xfrm>
            <a:off x="6219645" y="560717"/>
            <a:ext cx="5145448" cy="1754326"/>
          </a:xfrm>
          <a:prstGeom prst="rect">
            <a:avLst/>
          </a:prstGeom>
          <a:noFill/>
        </p:spPr>
        <p:txBody>
          <a:bodyPr wrap="none" rtlCol="0">
            <a:spAutoFit/>
          </a:bodyPr>
          <a:lstStyle/>
          <a:p>
            <a:r>
              <a:rPr lang="en-US" dirty="0" smtClean="0"/>
              <a:t>Table of “Word-starting Letters taken from the RS274</a:t>
            </a:r>
          </a:p>
          <a:p>
            <a:r>
              <a:rPr lang="en-US" dirty="0" smtClean="0"/>
              <a:t>Document.</a:t>
            </a:r>
          </a:p>
          <a:p>
            <a:endParaRPr lang="en-US" dirty="0"/>
          </a:p>
          <a:p>
            <a:r>
              <a:rPr lang="en-US" dirty="0" smtClean="0"/>
              <a:t>There can be multiple words in a block of program</a:t>
            </a:r>
          </a:p>
          <a:p>
            <a:endParaRPr lang="en-US" dirty="0"/>
          </a:p>
          <a:p>
            <a:endParaRPr lang="en-US" dirty="0"/>
          </a:p>
        </p:txBody>
      </p:sp>
    </p:spTree>
    <p:extLst>
      <p:ext uri="{BB962C8B-B14F-4D97-AF65-F5344CB8AC3E}">
        <p14:creationId xmlns:p14="http://schemas.microsoft.com/office/powerpoint/2010/main" val="3430932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29</a:t>
            </a:fld>
            <a:endParaRPr lang="en-US"/>
          </a:p>
        </p:txBody>
      </p:sp>
      <p:sp>
        <p:nvSpPr>
          <p:cNvPr id="5" name="TextBox 4"/>
          <p:cNvSpPr txBox="1"/>
          <p:nvPr/>
        </p:nvSpPr>
        <p:spPr>
          <a:xfrm>
            <a:off x="362309" y="250166"/>
            <a:ext cx="11516265" cy="1477328"/>
          </a:xfrm>
          <a:prstGeom prst="rect">
            <a:avLst/>
          </a:prstGeom>
          <a:noFill/>
        </p:spPr>
        <p:txBody>
          <a:bodyPr wrap="square" rtlCol="0">
            <a:spAutoFit/>
          </a:bodyPr>
          <a:lstStyle/>
          <a:p>
            <a:r>
              <a:rPr lang="en-US" b="1" dirty="0"/>
              <a:t>3.4 Modal Groups</a:t>
            </a:r>
          </a:p>
          <a:p>
            <a:r>
              <a:rPr lang="en-US" dirty="0"/>
              <a:t>Modal commands are arranged in sets called “modal groups”, and only one member of a </a:t>
            </a:r>
            <a:r>
              <a:rPr lang="en-US" dirty="0" smtClean="0"/>
              <a:t>modal group </a:t>
            </a:r>
            <a:r>
              <a:rPr lang="en-US" dirty="0"/>
              <a:t>may be in force at any given time. In general, a modal group contains commands for </a:t>
            </a:r>
            <a:r>
              <a:rPr lang="en-US" dirty="0" smtClean="0"/>
              <a:t>which it </a:t>
            </a:r>
            <a:r>
              <a:rPr lang="en-US" dirty="0"/>
              <a:t>is logically impossible for two members to be in effect at the same time — like measure </a:t>
            </a:r>
            <a:r>
              <a:rPr lang="en-US" dirty="0" smtClean="0"/>
              <a:t>in inches </a:t>
            </a:r>
            <a:r>
              <a:rPr lang="en-US" dirty="0"/>
              <a:t>vs. measure in millimeters. A machining center may be in many modes at the same time</a:t>
            </a:r>
            <a:r>
              <a:rPr lang="en-US" dirty="0" smtClean="0"/>
              <a:t>, with </a:t>
            </a:r>
            <a:r>
              <a:rPr lang="en-US" dirty="0"/>
              <a:t>one mode from each modal group being in effect. The modal groups are shown in Table 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219" y="1684037"/>
            <a:ext cx="6475562" cy="4645822"/>
          </a:xfrm>
          <a:prstGeom prst="rect">
            <a:avLst/>
          </a:prstGeom>
        </p:spPr>
      </p:pic>
    </p:spTree>
    <p:extLst>
      <p:ext uri="{BB962C8B-B14F-4D97-AF65-F5344CB8AC3E}">
        <p14:creationId xmlns:p14="http://schemas.microsoft.com/office/powerpoint/2010/main" val="235734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9780" y="831361"/>
            <a:ext cx="1943100" cy="250580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CNC</a:t>
            </a:r>
          </a:p>
          <a:p>
            <a:pPr algn="ctr"/>
            <a:r>
              <a:rPr lang="en-US" sz="1100" dirty="0" smtClean="0"/>
              <a:t>STORES PART PROGRAM</a:t>
            </a:r>
          </a:p>
          <a:p>
            <a:pPr algn="ctr"/>
            <a:r>
              <a:rPr lang="en-US" sz="1100" dirty="0" smtClean="0"/>
              <a:t>LOOKS AHEAD IN PGM TO SIGNAL THE PLC</a:t>
            </a:r>
          </a:p>
          <a:p>
            <a:pPr algn="ctr"/>
            <a:r>
              <a:rPr lang="en-US" sz="1100" dirty="0" smtClean="0"/>
              <a:t>CALCULATES MULTIAXIS MOVEMENTS</a:t>
            </a:r>
          </a:p>
          <a:p>
            <a:pPr algn="ctr"/>
            <a:endParaRPr lang="en-US" sz="1100" dirty="0"/>
          </a:p>
        </p:txBody>
      </p:sp>
      <p:sp>
        <p:nvSpPr>
          <p:cNvPr id="3" name="Rectangle 2"/>
          <p:cNvSpPr/>
          <p:nvPr/>
        </p:nvSpPr>
        <p:spPr>
          <a:xfrm>
            <a:off x="7965440" y="831362"/>
            <a:ext cx="1943100" cy="250580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PLC</a:t>
            </a:r>
            <a:endParaRPr lang="en-US" sz="2400" dirty="0"/>
          </a:p>
        </p:txBody>
      </p:sp>
      <p:sp>
        <p:nvSpPr>
          <p:cNvPr id="4" name="Right Arrow 3"/>
          <p:cNvSpPr/>
          <p:nvPr/>
        </p:nvSpPr>
        <p:spPr>
          <a:xfrm>
            <a:off x="6035040" y="1330960"/>
            <a:ext cx="1930400" cy="599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3992880" y="1330960"/>
            <a:ext cx="3180080" cy="599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8480" y="853440"/>
            <a:ext cx="1066800" cy="833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SPINDLE</a:t>
            </a:r>
          </a:p>
          <a:p>
            <a:pPr algn="ctr"/>
            <a:r>
              <a:rPr lang="en-US" dirty="0" smtClean="0"/>
              <a:t>DRIVE</a:t>
            </a:r>
            <a:endParaRPr lang="en-US" dirty="0"/>
          </a:p>
        </p:txBody>
      </p:sp>
      <p:sp>
        <p:nvSpPr>
          <p:cNvPr id="9" name="Rectangle 8"/>
          <p:cNvSpPr/>
          <p:nvPr/>
        </p:nvSpPr>
        <p:spPr>
          <a:xfrm>
            <a:off x="2052320" y="4196080"/>
            <a:ext cx="274320" cy="843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X</a:t>
            </a:r>
          </a:p>
          <a:p>
            <a:pPr algn="ctr"/>
            <a:r>
              <a:rPr lang="en-US" sz="1200" dirty="0" smtClean="0"/>
              <a:t>axis</a:t>
            </a:r>
          </a:p>
        </p:txBody>
      </p:sp>
      <p:sp>
        <p:nvSpPr>
          <p:cNvPr id="10" name="Rectangle 9"/>
          <p:cNvSpPr/>
          <p:nvPr/>
        </p:nvSpPr>
        <p:spPr>
          <a:xfrm>
            <a:off x="3007360" y="3840480"/>
            <a:ext cx="274320" cy="843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Y</a:t>
            </a:r>
          </a:p>
          <a:p>
            <a:pPr algn="ctr"/>
            <a:r>
              <a:rPr lang="en-US" sz="1200" dirty="0" smtClean="0"/>
              <a:t>axis</a:t>
            </a:r>
            <a:endParaRPr lang="en-US" sz="1200" dirty="0"/>
          </a:p>
        </p:txBody>
      </p:sp>
      <p:sp>
        <p:nvSpPr>
          <p:cNvPr id="11" name="Rectangle 10"/>
          <p:cNvSpPr/>
          <p:nvPr/>
        </p:nvSpPr>
        <p:spPr>
          <a:xfrm>
            <a:off x="3769360" y="4206240"/>
            <a:ext cx="274320" cy="843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Z</a:t>
            </a:r>
          </a:p>
          <a:p>
            <a:pPr algn="ctr"/>
            <a:r>
              <a:rPr lang="en-US" sz="1200" dirty="0" smtClean="0"/>
              <a:t>axis</a:t>
            </a:r>
            <a:endParaRPr lang="en-US" sz="1200" dirty="0"/>
          </a:p>
        </p:txBody>
      </p:sp>
      <p:sp>
        <p:nvSpPr>
          <p:cNvPr id="12" name="Rectangle 11"/>
          <p:cNvSpPr/>
          <p:nvPr/>
        </p:nvSpPr>
        <p:spPr>
          <a:xfrm>
            <a:off x="4744720" y="3850640"/>
            <a:ext cx="274320" cy="843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a:t>
            </a:r>
          </a:p>
          <a:p>
            <a:pPr algn="ctr"/>
            <a:r>
              <a:rPr lang="en-US" sz="1200" dirty="0" smtClean="0"/>
              <a:t>axis</a:t>
            </a:r>
            <a:endParaRPr lang="en-US" sz="1200" dirty="0"/>
          </a:p>
        </p:txBody>
      </p:sp>
      <p:sp>
        <p:nvSpPr>
          <p:cNvPr id="14" name="Down Arrow 13"/>
          <p:cNvSpPr/>
          <p:nvPr/>
        </p:nvSpPr>
        <p:spPr>
          <a:xfrm>
            <a:off x="2103120" y="3337168"/>
            <a:ext cx="172720" cy="85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3058160" y="3337168"/>
            <a:ext cx="170180" cy="493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820160" y="3347328"/>
            <a:ext cx="172720" cy="85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802691" y="2861672"/>
            <a:ext cx="152849" cy="978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1595120" y="1087120"/>
            <a:ext cx="444500" cy="233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63" y="2164080"/>
            <a:ext cx="1571625" cy="1304925"/>
          </a:xfrm>
          <a:prstGeom prst="rect">
            <a:avLst/>
          </a:prstGeom>
        </p:spPr>
      </p:pic>
      <p:sp>
        <p:nvSpPr>
          <p:cNvPr id="20" name="Down Arrow 19"/>
          <p:cNvSpPr/>
          <p:nvPr/>
        </p:nvSpPr>
        <p:spPr>
          <a:xfrm>
            <a:off x="975360" y="1686560"/>
            <a:ext cx="121920" cy="477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564640" y="2418080"/>
            <a:ext cx="47402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83" y="5344621"/>
            <a:ext cx="682898" cy="567012"/>
          </a:xfrm>
          <a:prstGeom prst="rect">
            <a:avLst/>
          </a:prstGeom>
        </p:spPr>
      </p:pic>
      <p:sp>
        <p:nvSpPr>
          <p:cNvPr id="24" name="Down Arrow 23"/>
          <p:cNvSpPr/>
          <p:nvPr/>
        </p:nvSpPr>
        <p:spPr>
          <a:xfrm>
            <a:off x="2235200" y="5049520"/>
            <a:ext cx="101600" cy="295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0800000">
            <a:off x="2448560" y="3347328"/>
            <a:ext cx="113937" cy="212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3159760" y="4683760"/>
            <a:ext cx="88900" cy="355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a:stretch>
            <a:fillRect/>
          </a:stretch>
        </p:blipFill>
        <p:spPr>
          <a:xfrm>
            <a:off x="2796176" y="5039360"/>
            <a:ext cx="682811" cy="566977"/>
          </a:xfrm>
          <a:prstGeom prst="rect">
            <a:avLst/>
          </a:prstGeom>
        </p:spPr>
      </p:pic>
      <p:sp>
        <p:nvSpPr>
          <p:cNvPr id="28" name="Down Arrow 27"/>
          <p:cNvSpPr/>
          <p:nvPr/>
        </p:nvSpPr>
        <p:spPr>
          <a:xfrm rot="10800000">
            <a:off x="3362960" y="3347328"/>
            <a:ext cx="116027" cy="1849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a:stretch>
            <a:fillRect/>
          </a:stretch>
        </p:blipFill>
        <p:spPr>
          <a:xfrm>
            <a:off x="3629296" y="5212080"/>
            <a:ext cx="682811" cy="566977"/>
          </a:xfrm>
          <a:prstGeom prst="rect">
            <a:avLst/>
          </a:prstGeom>
        </p:spPr>
      </p:pic>
      <p:sp>
        <p:nvSpPr>
          <p:cNvPr id="31" name="Down Arrow 30"/>
          <p:cNvSpPr/>
          <p:nvPr/>
        </p:nvSpPr>
        <p:spPr>
          <a:xfrm>
            <a:off x="3970701" y="5049520"/>
            <a:ext cx="72979" cy="162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185920" y="3139440"/>
            <a:ext cx="45719" cy="2183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10800000">
            <a:off x="3995420" y="3108960"/>
            <a:ext cx="230327" cy="71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997147" y="2816542"/>
            <a:ext cx="92110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a:stretch>
            <a:fillRect/>
          </a:stretch>
        </p:blipFill>
        <p:spPr>
          <a:xfrm>
            <a:off x="4543696" y="4917440"/>
            <a:ext cx="682811" cy="566977"/>
          </a:xfrm>
          <a:prstGeom prst="rect">
            <a:avLst/>
          </a:prstGeom>
        </p:spPr>
      </p:pic>
      <p:sp>
        <p:nvSpPr>
          <p:cNvPr id="36" name="Down Arrow 35"/>
          <p:cNvSpPr/>
          <p:nvPr/>
        </p:nvSpPr>
        <p:spPr>
          <a:xfrm>
            <a:off x="4833171" y="4693920"/>
            <a:ext cx="115561" cy="284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00320" y="2570480"/>
            <a:ext cx="45719" cy="246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0800000">
            <a:off x="3992880" y="2504048"/>
            <a:ext cx="1153159" cy="86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9908540" y="944880"/>
            <a:ext cx="464820" cy="223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3679" y="653843"/>
            <a:ext cx="1178562" cy="856394"/>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7784" y="1701878"/>
            <a:ext cx="1450196" cy="782166"/>
          </a:xfrm>
          <a:prstGeom prst="rect">
            <a:avLst/>
          </a:prstGeom>
        </p:spPr>
      </p:pic>
      <p:pic>
        <p:nvPicPr>
          <p:cNvPr id="43" name="Picture 42"/>
          <p:cNvPicPr>
            <a:picLocks noChangeAspect="1"/>
          </p:cNvPicPr>
          <p:nvPr/>
        </p:nvPicPr>
        <p:blipFill>
          <a:blip r:embed="rId6"/>
          <a:stretch>
            <a:fillRect/>
          </a:stretch>
        </p:blipFill>
        <p:spPr>
          <a:xfrm>
            <a:off x="9905979" y="1966964"/>
            <a:ext cx="487722" cy="262151"/>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03840" y="2735229"/>
            <a:ext cx="751840" cy="757622"/>
          </a:xfrm>
          <a:prstGeom prst="rect">
            <a:avLst/>
          </a:prstGeom>
        </p:spPr>
      </p:pic>
      <p:pic>
        <p:nvPicPr>
          <p:cNvPr id="45" name="Picture 44"/>
          <p:cNvPicPr>
            <a:picLocks noChangeAspect="1"/>
          </p:cNvPicPr>
          <p:nvPr/>
        </p:nvPicPr>
        <p:blipFill>
          <a:blip r:embed="rId6"/>
          <a:stretch>
            <a:fillRect/>
          </a:stretch>
        </p:blipFill>
        <p:spPr>
          <a:xfrm>
            <a:off x="9916139" y="3003284"/>
            <a:ext cx="487722" cy="262151"/>
          </a:xfrm>
          <a:prstGeom prst="rect">
            <a:avLst/>
          </a:prstGeom>
        </p:spPr>
      </p:pic>
      <p:sp>
        <p:nvSpPr>
          <p:cNvPr id="46" name="Rectangle 45"/>
          <p:cNvSpPr/>
          <p:nvPr/>
        </p:nvSpPr>
        <p:spPr>
          <a:xfrm>
            <a:off x="1097280" y="304800"/>
            <a:ext cx="7640320" cy="60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737600" y="304800"/>
            <a:ext cx="81280" cy="526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1056640" y="304798"/>
            <a:ext cx="132078" cy="548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4338" y="3529906"/>
            <a:ext cx="1505304" cy="1352668"/>
          </a:xfrm>
          <a:prstGeom prst="rect">
            <a:avLst/>
          </a:prstGeom>
        </p:spPr>
      </p:pic>
      <p:sp>
        <p:nvSpPr>
          <p:cNvPr id="50" name="Down Arrow 49"/>
          <p:cNvSpPr/>
          <p:nvPr/>
        </p:nvSpPr>
        <p:spPr>
          <a:xfrm>
            <a:off x="8778240" y="3337168"/>
            <a:ext cx="158750" cy="493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515360" y="100720"/>
            <a:ext cx="3009285" cy="276999"/>
          </a:xfrm>
          <a:prstGeom prst="rect">
            <a:avLst/>
          </a:prstGeom>
          <a:noFill/>
        </p:spPr>
        <p:txBody>
          <a:bodyPr wrap="none" rtlCol="0">
            <a:spAutoFit/>
          </a:bodyPr>
          <a:lstStyle/>
          <a:p>
            <a:r>
              <a:rPr lang="en-US" sz="1200" dirty="0" smtClean="0"/>
              <a:t>SPINDLE DIRECTION/START/STOP COMMAND</a:t>
            </a:r>
            <a:endParaRPr lang="en-US" sz="1200" dirty="0"/>
          </a:p>
        </p:txBody>
      </p:sp>
      <p:sp>
        <p:nvSpPr>
          <p:cNvPr id="53" name="TextBox 52"/>
          <p:cNvSpPr txBox="1"/>
          <p:nvPr/>
        </p:nvSpPr>
        <p:spPr>
          <a:xfrm>
            <a:off x="8428178" y="4882110"/>
            <a:ext cx="1124026" cy="461665"/>
          </a:xfrm>
          <a:prstGeom prst="rect">
            <a:avLst/>
          </a:prstGeom>
          <a:noFill/>
        </p:spPr>
        <p:txBody>
          <a:bodyPr wrap="none" rtlCol="0">
            <a:spAutoFit/>
          </a:bodyPr>
          <a:lstStyle/>
          <a:p>
            <a:r>
              <a:rPr lang="en-US" sz="1200" dirty="0" smtClean="0"/>
              <a:t>SPINDLE XMSN</a:t>
            </a:r>
          </a:p>
          <a:p>
            <a:pPr algn="ctr"/>
            <a:r>
              <a:rPr lang="en-US" sz="1200" dirty="0" smtClean="0"/>
              <a:t>GEAR RANGE</a:t>
            </a:r>
            <a:endParaRPr lang="en-US" sz="1200" dirty="0"/>
          </a:p>
        </p:txBody>
      </p:sp>
      <p:sp>
        <p:nvSpPr>
          <p:cNvPr id="55" name="TextBox 54"/>
          <p:cNvSpPr txBox="1"/>
          <p:nvPr/>
        </p:nvSpPr>
        <p:spPr>
          <a:xfrm>
            <a:off x="10373360" y="3451664"/>
            <a:ext cx="798873" cy="276999"/>
          </a:xfrm>
          <a:prstGeom prst="rect">
            <a:avLst/>
          </a:prstGeom>
          <a:noFill/>
        </p:spPr>
        <p:txBody>
          <a:bodyPr wrap="none" rtlCol="0">
            <a:spAutoFit/>
          </a:bodyPr>
          <a:lstStyle/>
          <a:p>
            <a:r>
              <a:rPr lang="en-US" sz="1200" dirty="0" smtClean="0"/>
              <a:t>COOLANT</a:t>
            </a:r>
            <a:endParaRPr lang="en-US" sz="1200" dirty="0"/>
          </a:p>
        </p:txBody>
      </p:sp>
      <p:sp>
        <p:nvSpPr>
          <p:cNvPr id="56" name="TextBox 55"/>
          <p:cNvSpPr txBox="1"/>
          <p:nvPr/>
        </p:nvSpPr>
        <p:spPr>
          <a:xfrm>
            <a:off x="10078720" y="2428241"/>
            <a:ext cx="1902957" cy="276999"/>
          </a:xfrm>
          <a:prstGeom prst="rect">
            <a:avLst/>
          </a:prstGeom>
          <a:noFill/>
        </p:spPr>
        <p:txBody>
          <a:bodyPr wrap="none" rtlCol="0">
            <a:spAutoFit/>
          </a:bodyPr>
          <a:lstStyle/>
          <a:p>
            <a:r>
              <a:rPr lang="en-US" sz="1200" dirty="0" smtClean="0"/>
              <a:t>PALLET CHANGER &amp; CLAMP</a:t>
            </a:r>
            <a:endParaRPr lang="en-US" sz="1200" dirty="0"/>
          </a:p>
        </p:txBody>
      </p:sp>
      <p:sp>
        <p:nvSpPr>
          <p:cNvPr id="57" name="TextBox 56"/>
          <p:cNvSpPr txBox="1"/>
          <p:nvPr/>
        </p:nvSpPr>
        <p:spPr>
          <a:xfrm>
            <a:off x="9997440" y="1442720"/>
            <a:ext cx="2103909" cy="276999"/>
          </a:xfrm>
          <a:prstGeom prst="rect">
            <a:avLst/>
          </a:prstGeom>
          <a:noFill/>
        </p:spPr>
        <p:txBody>
          <a:bodyPr wrap="none" rtlCol="0">
            <a:spAutoFit/>
          </a:bodyPr>
          <a:lstStyle/>
          <a:p>
            <a:r>
              <a:rPr lang="en-US" sz="1200" dirty="0" smtClean="0"/>
              <a:t>TOOL CHANGER ARM &amp; CHAIN</a:t>
            </a:r>
            <a:endParaRPr lang="en-US" sz="1200" dirty="0"/>
          </a:p>
        </p:txBody>
      </p:sp>
      <p:sp>
        <p:nvSpPr>
          <p:cNvPr id="58" name="TextBox 57"/>
          <p:cNvSpPr txBox="1"/>
          <p:nvPr/>
        </p:nvSpPr>
        <p:spPr>
          <a:xfrm>
            <a:off x="4792531" y="914399"/>
            <a:ext cx="2429576" cy="646331"/>
          </a:xfrm>
          <a:prstGeom prst="rect">
            <a:avLst/>
          </a:prstGeom>
          <a:noFill/>
        </p:spPr>
        <p:txBody>
          <a:bodyPr wrap="none" rtlCol="0">
            <a:spAutoFit/>
          </a:bodyPr>
          <a:lstStyle/>
          <a:p>
            <a:pPr algn="ctr"/>
            <a:r>
              <a:rPr lang="en-US" dirty="0" smtClean="0"/>
              <a:t>COMMUNICATIONS </a:t>
            </a:r>
          </a:p>
          <a:p>
            <a:pPr algn="ctr"/>
            <a:r>
              <a:rPr lang="en-US" dirty="0" smtClean="0"/>
              <a:t>BETWEEN CNC AND PLC</a:t>
            </a:r>
            <a:endParaRPr lang="en-US" dirty="0"/>
          </a:p>
        </p:txBody>
      </p:sp>
      <p:sp>
        <p:nvSpPr>
          <p:cNvPr id="59" name="TextBox 58"/>
          <p:cNvSpPr txBox="1"/>
          <p:nvPr/>
        </p:nvSpPr>
        <p:spPr>
          <a:xfrm>
            <a:off x="7650480" y="5423457"/>
            <a:ext cx="3871253" cy="646331"/>
          </a:xfrm>
          <a:prstGeom prst="rect">
            <a:avLst/>
          </a:prstGeom>
          <a:noFill/>
        </p:spPr>
        <p:txBody>
          <a:bodyPr wrap="none" rtlCol="0">
            <a:spAutoFit/>
          </a:bodyPr>
          <a:lstStyle/>
          <a:p>
            <a:pPr algn="ctr"/>
            <a:r>
              <a:rPr lang="en-US" dirty="0" smtClean="0"/>
              <a:t>FUNCTIONS ON MISCELANEOUS CODES</a:t>
            </a:r>
          </a:p>
          <a:p>
            <a:pPr algn="ctr"/>
            <a:r>
              <a:rPr lang="en-US" dirty="0" smtClean="0"/>
              <a:t>(M CODES)</a:t>
            </a:r>
            <a:endParaRPr lang="en-US" dirty="0"/>
          </a:p>
        </p:txBody>
      </p:sp>
      <p:sp>
        <p:nvSpPr>
          <p:cNvPr id="60" name="TextBox 59"/>
          <p:cNvSpPr txBox="1"/>
          <p:nvPr/>
        </p:nvSpPr>
        <p:spPr>
          <a:xfrm>
            <a:off x="558800" y="5902960"/>
            <a:ext cx="5582362" cy="369332"/>
          </a:xfrm>
          <a:prstGeom prst="rect">
            <a:avLst/>
          </a:prstGeom>
          <a:noFill/>
        </p:spPr>
        <p:txBody>
          <a:bodyPr wrap="none" rtlCol="0">
            <a:spAutoFit/>
          </a:bodyPr>
          <a:lstStyle/>
          <a:p>
            <a:r>
              <a:rPr lang="en-US" dirty="0" smtClean="0"/>
              <a:t>FUNCTIONS ON “G” CODES FOR POSITIONING AND SPEED</a:t>
            </a:r>
            <a:endParaRPr lang="en-US" dirty="0"/>
          </a:p>
        </p:txBody>
      </p:sp>
      <p:sp>
        <p:nvSpPr>
          <p:cNvPr id="61" name="TextBox 60"/>
          <p:cNvSpPr txBox="1"/>
          <p:nvPr/>
        </p:nvSpPr>
        <p:spPr>
          <a:xfrm>
            <a:off x="5510106" y="2430429"/>
            <a:ext cx="1698734" cy="2308324"/>
          </a:xfrm>
          <a:prstGeom prst="rect">
            <a:avLst/>
          </a:prstGeom>
          <a:noFill/>
        </p:spPr>
        <p:txBody>
          <a:bodyPr wrap="none" rtlCol="0">
            <a:spAutoFit/>
          </a:bodyPr>
          <a:lstStyle/>
          <a:p>
            <a:pPr algn="ctr"/>
            <a:r>
              <a:rPr lang="en-US" sz="3600" b="1" dirty="0" smtClean="0"/>
              <a:t>BASIC </a:t>
            </a:r>
          </a:p>
          <a:p>
            <a:pPr algn="ctr"/>
            <a:r>
              <a:rPr lang="en-US" sz="3600" b="1" dirty="0" smtClean="0"/>
              <a:t>SIMPLE</a:t>
            </a:r>
          </a:p>
          <a:p>
            <a:pPr algn="ctr"/>
            <a:r>
              <a:rPr lang="en-US" sz="3600" b="1" dirty="0" smtClean="0"/>
              <a:t>CNC</a:t>
            </a:r>
          </a:p>
          <a:p>
            <a:pPr algn="ctr"/>
            <a:r>
              <a:rPr lang="en-US" sz="3600" b="1" dirty="0" smtClean="0"/>
              <a:t>SYSTEM</a:t>
            </a:r>
            <a:endParaRPr lang="en-US" sz="3600" b="1" dirty="0"/>
          </a:p>
        </p:txBody>
      </p:sp>
      <p:sp>
        <p:nvSpPr>
          <p:cNvPr id="62" name="Footer Placeholder 61"/>
          <p:cNvSpPr>
            <a:spLocks noGrp="1"/>
          </p:cNvSpPr>
          <p:nvPr>
            <p:ph type="ftr" sz="quarter" idx="11"/>
          </p:nvPr>
        </p:nvSpPr>
        <p:spPr/>
        <p:txBody>
          <a:bodyPr/>
          <a:lstStyle/>
          <a:p>
            <a:endParaRPr lang="en-US"/>
          </a:p>
        </p:txBody>
      </p:sp>
      <p:sp>
        <p:nvSpPr>
          <p:cNvPr id="63" name="Slide Number Placeholder 62"/>
          <p:cNvSpPr>
            <a:spLocks noGrp="1"/>
          </p:cNvSpPr>
          <p:nvPr>
            <p:ph type="sldNum" sz="quarter" idx="12"/>
          </p:nvPr>
        </p:nvSpPr>
        <p:spPr/>
        <p:txBody>
          <a:bodyPr/>
          <a:lstStyle/>
          <a:p>
            <a:fld id="{6A17AFBB-91DB-4755-A048-729C02FE032A}" type="slidenum">
              <a:rPr lang="en-US" smtClean="0"/>
              <a:t>3</a:t>
            </a:fld>
            <a:endParaRPr lang="en-US"/>
          </a:p>
        </p:txBody>
      </p:sp>
    </p:spTree>
    <p:extLst>
      <p:ext uri="{BB962C8B-B14F-4D97-AF65-F5344CB8AC3E}">
        <p14:creationId xmlns:p14="http://schemas.microsoft.com/office/powerpoint/2010/main" val="256873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30</a:t>
            </a:fld>
            <a:endParaRPr lang="en-US"/>
          </a:p>
        </p:txBody>
      </p:sp>
      <p:sp>
        <p:nvSpPr>
          <p:cNvPr id="4" name="TextBox 3"/>
          <p:cNvSpPr txBox="1"/>
          <p:nvPr/>
        </p:nvSpPr>
        <p:spPr>
          <a:xfrm>
            <a:off x="1181819" y="905774"/>
            <a:ext cx="9765102" cy="3970318"/>
          </a:xfrm>
          <a:prstGeom prst="rect">
            <a:avLst/>
          </a:prstGeom>
          <a:noFill/>
        </p:spPr>
        <p:txBody>
          <a:bodyPr wrap="square" rtlCol="0">
            <a:spAutoFit/>
          </a:bodyPr>
          <a:lstStyle/>
          <a:p>
            <a:r>
              <a:rPr lang="en-US" dirty="0"/>
              <a:t>For several modal groups, when a machining center is ready to accept commands, one member of</a:t>
            </a:r>
          </a:p>
          <a:p>
            <a:r>
              <a:rPr lang="en-US" dirty="0"/>
              <a:t>the group must be in effect. There are default settings for these modal groups. When the</a:t>
            </a:r>
          </a:p>
          <a:p>
            <a:r>
              <a:rPr lang="en-US" dirty="0"/>
              <a:t>machining center is turned on or otherwise re-initialized, the default values are automatically in</a:t>
            </a:r>
          </a:p>
          <a:p>
            <a:r>
              <a:rPr lang="en-US" dirty="0"/>
              <a:t>effect.</a:t>
            </a:r>
          </a:p>
          <a:p>
            <a:endParaRPr lang="en-US" dirty="0" smtClean="0"/>
          </a:p>
          <a:p>
            <a:r>
              <a:rPr lang="en-US" dirty="0" smtClean="0"/>
              <a:t>Group </a:t>
            </a:r>
            <a:r>
              <a:rPr lang="en-US" dirty="0"/>
              <a:t>1, the first group on the table, is a group of G codes for motion. One of these is always in</a:t>
            </a:r>
          </a:p>
          <a:p>
            <a:r>
              <a:rPr lang="en-US" dirty="0"/>
              <a:t>effect. That one is called the current motion mode.</a:t>
            </a:r>
          </a:p>
          <a:p>
            <a:endParaRPr lang="en-US" dirty="0" smtClean="0"/>
          </a:p>
          <a:p>
            <a:r>
              <a:rPr lang="en-US" dirty="0" smtClean="0"/>
              <a:t>It </a:t>
            </a:r>
            <a:r>
              <a:rPr lang="en-US" dirty="0"/>
              <a:t>is an error to put a G-code from group 1 and a G-code from group 0 on the same line if both of</a:t>
            </a:r>
          </a:p>
          <a:p>
            <a:r>
              <a:rPr lang="en-US" dirty="0"/>
              <a:t>them use axis words. If an axis word-using G-code from group 1 is implicitly in effect on a line</a:t>
            </a:r>
          </a:p>
          <a:p>
            <a:r>
              <a:rPr lang="en-US" dirty="0" smtClean="0"/>
              <a:t>In </a:t>
            </a:r>
            <a:r>
              <a:rPr lang="en-US" dirty="0"/>
              <a:t>addition to the above modal groups, there is a group for non-modal G codes</a:t>
            </a:r>
            <a:r>
              <a:rPr lang="en-US" dirty="0" smtClean="0"/>
              <a:t>: (</a:t>
            </a:r>
            <a:r>
              <a:rPr lang="en-US" dirty="0"/>
              <a:t>by having been activated on an earlier line), and a group 0 G-code that uses axis words </a:t>
            </a:r>
            <a:r>
              <a:rPr lang="en-US" dirty="0" smtClean="0"/>
              <a:t>appears on </a:t>
            </a:r>
            <a:r>
              <a:rPr lang="en-US" dirty="0"/>
              <a:t>the line, the activity of the group 1 G-code is suspended for that line. The axis word-using </a:t>
            </a:r>
            <a:r>
              <a:rPr lang="en-US" dirty="0" smtClean="0"/>
              <a:t>G codes </a:t>
            </a:r>
            <a:r>
              <a:rPr lang="en-US" dirty="0" smtClean="0"/>
              <a:t>from </a:t>
            </a:r>
            <a:r>
              <a:rPr lang="en-US" dirty="0"/>
              <a:t>group 0 are G10, G28, G30, and G92.</a:t>
            </a:r>
          </a:p>
        </p:txBody>
      </p:sp>
    </p:spTree>
    <p:extLst>
      <p:ext uri="{BB962C8B-B14F-4D97-AF65-F5344CB8AC3E}">
        <p14:creationId xmlns:p14="http://schemas.microsoft.com/office/powerpoint/2010/main" val="2176701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31</a:t>
            </a:fld>
            <a:endParaRPr lang="en-US"/>
          </a:p>
        </p:txBody>
      </p:sp>
      <p:sp>
        <p:nvSpPr>
          <p:cNvPr id="4" name="TextBox 3"/>
          <p:cNvSpPr txBox="1"/>
          <p:nvPr/>
        </p:nvSpPr>
        <p:spPr>
          <a:xfrm>
            <a:off x="1017917" y="621102"/>
            <a:ext cx="10222302" cy="5632311"/>
          </a:xfrm>
          <a:prstGeom prst="rect">
            <a:avLst/>
          </a:prstGeom>
          <a:noFill/>
        </p:spPr>
        <p:txBody>
          <a:bodyPr wrap="square" rtlCol="0">
            <a:spAutoFit/>
          </a:bodyPr>
          <a:lstStyle/>
          <a:p>
            <a:r>
              <a:rPr lang="en-US" b="1" dirty="0"/>
              <a:t>3.5 G Codes</a:t>
            </a:r>
          </a:p>
          <a:p>
            <a:r>
              <a:rPr lang="en-US" dirty="0"/>
              <a:t>G codes of the RS274/NGC language are shown in Table 5 and described following that.</a:t>
            </a:r>
          </a:p>
          <a:p>
            <a:r>
              <a:rPr lang="en-US" dirty="0"/>
              <a:t>The descriptions contain command prototypes, set in </a:t>
            </a:r>
            <a:r>
              <a:rPr lang="en-US" dirty="0" err="1"/>
              <a:t>helvetica</a:t>
            </a:r>
            <a:r>
              <a:rPr lang="en-US" dirty="0"/>
              <a:t> type.</a:t>
            </a:r>
          </a:p>
          <a:p>
            <a:r>
              <a:rPr lang="en-US" dirty="0"/>
              <a:t>In the command prototypes, three dots (…) stand for a real value. As described earlier, a </a:t>
            </a:r>
            <a:r>
              <a:rPr lang="en-US" dirty="0" smtClean="0"/>
              <a:t>real value </a:t>
            </a:r>
            <a:r>
              <a:rPr lang="en-US" dirty="0"/>
              <a:t>may be (1) an explicit number, 4, for example, (2) an expression, [2+2], for example, (3) </a:t>
            </a:r>
            <a:r>
              <a:rPr lang="en-US" dirty="0" smtClean="0"/>
              <a:t>a parameter </a:t>
            </a:r>
            <a:r>
              <a:rPr lang="en-US" dirty="0"/>
              <a:t>value, #88, for example, or (4) a unary function value, </a:t>
            </a:r>
            <a:r>
              <a:rPr lang="en-US" dirty="0" err="1"/>
              <a:t>acos</a:t>
            </a:r>
            <a:r>
              <a:rPr lang="en-US" dirty="0"/>
              <a:t>[0], for example</a:t>
            </a:r>
            <a:r>
              <a:rPr lang="en-US" dirty="0" smtClean="0"/>
              <a:t>.</a:t>
            </a:r>
          </a:p>
          <a:p>
            <a:endParaRPr lang="en-US" dirty="0"/>
          </a:p>
          <a:p>
            <a:r>
              <a:rPr lang="en-US" dirty="0"/>
              <a:t>In most cases, if axis words (any or all of X…, Y…, Z…, A…, B…, C…) are given, they </a:t>
            </a:r>
            <a:r>
              <a:rPr lang="en-US" dirty="0" smtClean="0"/>
              <a:t>specify a </a:t>
            </a:r>
            <a:r>
              <a:rPr lang="en-US" dirty="0"/>
              <a:t>destination point. Axis numbers are in the currently active coordinate system, unless </a:t>
            </a:r>
            <a:r>
              <a:rPr lang="en-US" dirty="0" smtClean="0"/>
              <a:t>explicitly described </a:t>
            </a:r>
            <a:r>
              <a:rPr lang="en-US" dirty="0"/>
              <a:t>as being in the absolute coordinate system. Where axis words are optional, any </a:t>
            </a:r>
            <a:r>
              <a:rPr lang="en-US" dirty="0" smtClean="0"/>
              <a:t>omitted axes </a:t>
            </a:r>
            <a:r>
              <a:rPr lang="en-US" dirty="0"/>
              <a:t>will have their current value. Any items in the command prototypes not explicitly </a:t>
            </a:r>
            <a:r>
              <a:rPr lang="en-US" dirty="0" smtClean="0"/>
              <a:t>described as </a:t>
            </a:r>
            <a:r>
              <a:rPr lang="en-US" dirty="0"/>
              <a:t>optional are required. It is an error if a required item is omitted</a:t>
            </a:r>
            <a:r>
              <a:rPr lang="en-US" dirty="0" smtClean="0"/>
              <a:t>.</a:t>
            </a:r>
          </a:p>
          <a:p>
            <a:endParaRPr lang="en-US" dirty="0"/>
          </a:p>
          <a:p>
            <a:r>
              <a:rPr lang="en-US" dirty="0"/>
              <a:t>In the prototypes, the values following letters are often given as explicit numbers. Unless </a:t>
            </a:r>
            <a:r>
              <a:rPr lang="en-US" dirty="0" smtClean="0"/>
              <a:t>stated otherwise</a:t>
            </a:r>
            <a:r>
              <a:rPr lang="en-US" dirty="0"/>
              <a:t>, the explicit numbers can be real values. For example, G10 L2 could equally well </a:t>
            </a:r>
            <a:r>
              <a:rPr lang="en-US" dirty="0" smtClean="0"/>
              <a:t>be written </a:t>
            </a:r>
            <a:r>
              <a:rPr lang="en-US" dirty="0"/>
              <a:t>G[2*5] L[1+1]. If the value of parameter 100 were 2, G10 L#100 would also mean </a:t>
            </a:r>
            <a:r>
              <a:rPr lang="en-US" dirty="0" smtClean="0"/>
              <a:t>the same</a:t>
            </a:r>
            <a:r>
              <a:rPr lang="en-US" dirty="0"/>
              <a:t>. Using real values which are not explicit numbers as just shown in the examples is </a:t>
            </a:r>
            <a:r>
              <a:rPr lang="en-US" dirty="0" smtClean="0"/>
              <a:t>rarely useful.</a:t>
            </a:r>
          </a:p>
          <a:p>
            <a:endParaRPr lang="en-US" dirty="0"/>
          </a:p>
          <a:p>
            <a:r>
              <a:rPr lang="en-US" dirty="0"/>
              <a:t>If L… is written in a prototype the “…” will often be referred to as the “L number”. Similarly the</a:t>
            </a:r>
          </a:p>
          <a:p>
            <a:r>
              <a:rPr lang="en-US" dirty="0"/>
              <a:t>“…” in H… may be called the “H number”, and so on for any other letter.</a:t>
            </a:r>
          </a:p>
        </p:txBody>
      </p:sp>
    </p:spTree>
    <p:extLst>
      <p:ext uri="{BB962C8B-B14F-4D97-AF65-F5344CB8AC3E}">
        <p14:creationId xmlns:p14="http://schemas.microsoft.com/office/powerpoint/2010/main" val="3548215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32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80" y="172529"/>
            <a:ext cx="4604728" cy="6116126"/>
          </a:xfrm>
          <a:prstGeom prst="rect">
            <a:avLst/>
          </a:prstGeom>
        </p:spPr>
      </p:pic>
      <p:sp>
        <p:nvSpPr>
          <p:cNvPr id="6" name="TextBox 5"/>
          <p:cNvSpPr txBox="1"/>
          <p:nvPr/>
        </p:nvSpPr>
        <p:spPr>
          <a:xfrm>
            <a:off x="6124755" y="715992"/>
            <a:ext cx="5886355" cy="1200329"/>
          </a:xfrm>
          <a:prstGeom prst="rect">
            <a:avLst/>
          </a:prstGeom>
          <a:noFill/>
        </p:spPr>
        <p:txBody>
          <a:bodyPr wrap="none" rtlCol="0">
            <a:spAutoFit/>
          </a:bodyPr>
          <a:lstStyle/>
          <a:p>
            <a:r>
              <a:rPr lang="en-US" dirty="0" smtClean="0"/>
              <a:t>List of G codes taken from </a:t>
            </a:r>
            <a:r>
              <a:rPr lang="en-US" dirty="0"/>
              <a:t>RS274/NGC Interpreter - Version 3</a:t>
            </a:r>
          </a:p>
          <a:p>
            <a:endParaRPr lang="en-US" dirty="0" smtClean="0"/>
          </a:p>
          <a:p>
            <a:endParaRPr lang="en-US" dirty="0"/>
          </a:p>
          <a:p>
            <a:endParaRPr lang="en-US" dirty="0"/>
          </a:p>
        </p:txBody>
      </p:sp>
    </p:spTree>
    <p:extLst>
      <p:ext uri="{BB962C8B-B14F-4D97-AF65-F5344CB8AC3E}">
        <p14:creationId xmlns:p14="http://schemas.microsoft.com/office/powerpoint/2010/main" val="3314785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p:txBody>
      </p:sp>
      <p:sp>
        <p:nvSpPr>
          <p:cNvPr id="3" name="Slide Number Placeholder 2"/>
          <p:cNvSpPr>
            <a:spLocks noGrp="1"/>
          </p:cNvSpPr>
          <p:nvPr>
            <p:ph type="sldNum" sz="quarter" idx="12"/>
          </p:nvPr>
        </p:nvSpPr>
        <p:spPr/>
        <p:txBody>
          <a:bodyPr/>
          <a:lstStyle/>
          <a:p>
            <a:fld id="{6A17AFBB-91DB-4755-A048-729C02FE032A}" type="slidenum">
              <a:rPr lang="en-US" smtClean="0"/>
              <a:t>33</a:t>
            </a:fld>
            <a:endParaRPr lang="en-US"/>
          </a:p>
        </p:txBody>
      </p:sp>
      <p:sp>
        <p:nvSpPr>
          <p:cNvPr id="4" name="TextBox 3"/>
          <p:cNvSpPr txBox="1"/>
          <p:nvPr/>
        </p:nvSpPr>
        <p:spPr>
          <a:xfrm>
            <a:off x="793630" y="258792"/>
            <a:ext cx="10560170" cy="646331"/>
          </a:xfrm>
          <a:prstGeom prst="rect">
            <a:avLst/>
          </a:prstGeom>
          <a:noFill/>
        </p:spPr>
        <p:txBody>
          <a:bodyPr wrap="square" rtlCol="0">
            <a:spAutoFit/>
          </a:bodyPr>
          <a:lstStyle/>
          <a:p>
            <a:r>
              <a:rPr lang="en-US" b="1" dirty="0"/>
              <a:t>3.6 Input M Codes</a:t>
            </a:r>
          </a:p>
          <a:p>
            <a:r>
              <a:rPr lang="en-US" dirty="0"/>
              <a:t>M codes of the RS274/NGC language are shown in Table 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51" y="1216328"/>
            <a:ext cx="6360450" cy="3459192"/>
          </a:xfrm>
          <a:prstGeom prst="rect">
            <a:avLst/>
          </a:prstGeom>
        </p:spPr>
      </p:pic>
    </p:spTree>
    <p:extLst>
      <p:ext uri="{BB962C8B-B14F-4D97-AF65-F5344CB8AC3E}">
        <p14:creationId xmlns:p14="http://schemas.microsoft.com/office/powerpoint/2010/main" val="710827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p:txBody>
      </p:sp>
      <p:sp>
        <p:nvSpPr>
          <p:cNvPr id="3" name="Slide Number Placeholder 2"/>
          <p:cNvSpPr>
            <a:spLocks noGrp="1"/>
          </p:cNvSpPr>
          <p:nvPr>
            <p:ph type="sldNum" sz="quarter" idx="12"/>
          </p:nvPr>
        </p:nvSpPr>
        <p:spPr/>
        <p:txBody>
          <a:bodyPr/>
          <a:lstStyle/>
          <a:p>
            <a:fld id="{6A17AFBB-91DB-4755-A048-729C02FE032A}" type="slidenum">
              <a:rPr lang="en-US" smtClean="0"/>
              <a:t>34</a:t>
            </a:fld>
            <a:endParaRPr lang="en-US"/>
          </a:p>
        </p:txBody>
      </p:sp>
      <p:sp>
        <p:nvSpPr>
          <p:cNvPr id="4" name="TextBox 3"/>
          <p:cNvSpPr txBox="1"/>
          <p:nvPr/>
        </p:nvSpPr>
        <p:spPr>
          <a:xfrm>
            <a:off x="250167" y="215675"/>
            <a:ext cx="11706044" cy="5909310"/>
          </a:xfrm>
          <a:prstGeom prst="rect">
            <a:avLst/>
          </a:prstGeom>
          <a:noFill/>
        </p:spPr>
        <p:txBody>
          <a:bodyPr wrap="square" rtlCol="0">
            <a:spAutoFit/>
          </a:bodyPr>
          <a:lstStyle/>
          <a:p>
            <a:r>
              <a:rPr lang="en-US" b="1" dirty="0"/>
              <a:t>3.6.1 Program Stopping and Ending — M0, M1, M2, M30, M60</a:t>
            </a:r>
          </a:p>
          <a:p>
            <a:r>
              <a:rPr lang="en-US" dirty="0"/>
              <a:t>To stop a running program temporarily (regardless of the setting of the optional stop switch</a:t>
            </a:r>
            <a:r>
              <a:rPr lang="en-US" dirty="0" smtClean="0"/>
              <a:t>), program </a:t>
            </a:r>
            <a:r>
              <a:rPr lang="en-US" dirty="0"/>
              <a:t>M0.</a:t>
            </a:r>
          </a:p>
          <a:p>
            <a:r>
              <a:rPr lang="en-US" dirty="0"/>
              <a:t>To stop a running program temporarily (but only if the optional stop switch is on), program M1.</a:t>
            </a:r>
          </a:p>
          <a:p>
            <a:r>
              <a:rPr lang="en-US" dirty="0"/>
              <a:t>It is OK to program M0 and M1 in MDI mode, but the effect will probably not be noticeable</a:t>
            </a:r>
            <a:r>
              <a:rPr lang="en-US" dirty="0" smtClean="0"/>
              <a:t>, because </a:t>
            </a:r>
            <a:r>
              <a:rPr lang="en-US" dirty="0"/>
              <a:t>normal behavior in MDI mode is to stop after each line of input, anyway.</a:t>
            </a:r>
          </a:p>
          <a:p>
            <a:r>
              <a:rPr lang="en-US" dirty="0"/>
              <a:t>To exchange pallet shuttles and then stop a running program temporarily (regardless of the </a:t>
            </a:r>
            <a:r>
              <a:rPr lang="en-US" dirty="0" smtClean="0"/>
              <a:t>setting of </a:t>
            </a:r>
            <a:r>
              <a:rPr lang="en-US" dirty="0"/>
              <a:t>the optional stop switch), program M60.</a:t>
            </a:r>
          </a:p>
          <a:p>
            <a:r>
              <a:rPr lang="en-US" dirty="0"/>
              <a:t>If a program is stopped by an M0, M1, or M60, pressing the cycle start button will restart </a:t>
            </a:r>
            <a:r>
              <a:rPr lang="en-US" dirty="0" smtClean="0"/>
              <a:t>the program </a:t>
            </a:r>
            <a:r>
              <a:rPr lang="en-US" dirty="0"/>
              <a:t>at the following line.</a:t>
            </a:r>
          </a:p>
          <a:p>
            <a:r>
              <a:rPr lang="en-US" dirty="0"/>
              <a:t>To end a program, program M2. To exchange pallet shuttles and then end a program, </a:t>
            </a:r>
            <a:r>
              <a:rPr lang="en-US" dirty="0" smtClean="0"/>
              <a:t>program M30</a:t>
            </a:r>
            <a:r>
              <a:rPr lang="en-US" dirty="0"/>
              <a:t>. Both of these commands have the following effects.</a:t>
            </a:r>
          </a:p>
          <a:p>
            <a:pPr lvl="1"/>
            <a:r>
              <a:rPr lang="en-US" dirty="0"/>
              <a:t>1. Axis offsets are set to zero (like G92.2) and origin offsets are set to the default (like G54).</a:t>
            </a:r>
          </a:p>
          <a:p>
            <a:pPr lvl="1"/>
            <a:r>
              <a:rPr lang="en-US" dirty="0"/>
              <a:t>2. Selected plane is set to CANON_PLANE_XY (like G17).</a:t>
            </a:r>
          </a:p>
          <a:p>
            <a:pPr lvl="1"/>
            <a:r>
              <a:rPr lang="en-US" dirty="0"/>
              <a:t>3. Distance mode is set to MODE_ABSOLUTE (like G90).</a:t>
            </a:r>
          </a:p>
          <a:p>
            <a:pPr lvl="1"/>
            <a:r>
              <a:rPr lang="en-US" dirty="0"/>
              <a:t>4. Feed rate mode is set to UNITS_PER_MINUTE (like G94).</a:t>
            </a:r>
          </a:p>
          <a:p>
            <a:pPr lvl="1"/>
            <a:r>
              <a:rPr lang="en-US" dirty="0"/>
              <a:t>5. Feed and speed overrides are set to ON (like M48).</a:t>
            </a:r>
          </a:p>
          <a:p>
            <a:pPr lvl="1"/>
            <a:r>
              <a:rPr lang="en-US" dirty="0"/>
              <a:t>6. Cutter compensation is turned off (like G40).</a:t>
            </a:r>
          </a:p>
          <a:p>
            <a:pPr lvl="1"/>
            <a:r>
              <a:rPr lang="en-US" dirty="0"/>
              <a:t>7. The spindle is stopped (like M5).</a:t>
            </a:r>
          </a:p>
          <a:p>
            <a:pPr lvl="1"/>
            <a:r>
              <a:rPr lang="en-US" dirty="0"/>
              <a:t>8. The current motion mode is set to G_1 (like G1).</a:t>
            </a:r>
          </a:p>
          <a:p>
            <a:pPr lvl="1"/>
            <a:r>
              <a:rPr lang="en-US" dirty="0"/>
              <a:t>9. Coolant is turned off (like M9</a:t>
            </a:r>
            <a:r>
              <a:rPr lang="en-US" dirty="0" smtClean="0"/>
              <a:t>).</a:t>
            </a:r>
          </a:p>
          <a:p>
            <a:r>
              <a:rPr lang="en-US" dirty="0"/>
              <a:t>No more lines of code in an RS274/NGC file will be executed after the M2 or M30 command is</a:t>
            </a:r>
          </a:p>
          <a:p>
            <a:r>
              <a:rPr lang="en-US" dirty="0"/>
              <a:t>executed. Pressing cycle start will start the program back at the beginning of the file</a:t>
            </a:r>
            <a:r>
              <a:rPr lang="en-US" dirty="0" smtClean="0"/>
              <a:t>.</a:t>
            </a:r>
            <a:endParaRPr lang="en-US" dirty="0"/>
          </a:p>
        </p:txBody>
      </p:sp>
    </p:spTree>
    <p:extLst>
      <p:ext uri="{BB962C8B-B14F-4D97-AF65-F5344CB8AC3E}">
        <p14:creationId xmlns:p14="http://schemas.microsoft.com/office/powerpoint/2010/main" val="4212540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35</a:t>
            </a:fld>
            <a:endParaRPr lang="en-US"/>
          </a:p>
        </p:txBody>
      </p:sp>
      <p:sp>
        <p:nvSpPr>
          <p:cNvPr id="4" name="TextBox 3"/>
          <p:cNvSpPr txBox="1"/>
          <p:nvPr/>
        </p:nvSpPr>
        <p:spPr>
          <a:xfrm>
            <a:off x="776377" y="690113"/>
            <a:ext cx="10577423" cy="2308324"/>
          </a:xfrm>
          <a:prstGeom prst="rect">
            <a:avLst/>
          </a:prstGeom>
          <a:noFill/>
        </p:spPr>
        <p:txBody>
          <a:bodyPr wrap="square" rtlCol="0">
            <a:spAutoFit/>
          </a:bodyPr>
          <a:lstStyle/>
          <a:p>
            <a:r>
              <a:rPr lang="it-IT" b="1" dirty="0"/>
              <a:t>3.6.2 Spindle Control — M3, M4, M5</a:t>
            </a:r>
          </a:p>
          <a:p>
            <a:r>
              <a:rPr lang="en-US" dirty="0"/>
              <a:t>To start the spindle turning clockwise at the currently programmed speed, program M3.</a:t>
            </a:r>
          </a:p>
          <a:p>
            <a:r>
              <a:rPr lang="en-US" dirty="0"/>
              <a:t>To start the spindle turning counterclockwise at the currently programmed speed, program M4.</a:t>
            </a:r>
          </a:p>
          <a:p>
            <a:r>
              <a:rPr lang="en-US" dirty="0"/>
              <a:t>To stop the spindle from turning, program M5.</a:t>
            </a:r>
          </a:p>
          <a:p>
            <a:r>
              <a:rPr lang="en-US" dirty="0"/>
              <a:t>It is OK to use M3 or M4 if the spindle speed is set to zero. If this is done (or if the speed </a:t>
            </a:r>
            <a:r>
              <a:rPr lang="en-US" dirty="0" smtClean="0"/>
              <a:t>override switch </a:t>
            </a:r>
            <a:r>
              <a:rPr lang="en-US" dirty="0"/>
              <a:t>is enabled and set to zero), the spindle will not start turning. If, later, the spindle speed </a:t>
            </a:r>
            <a:r>
              <a:rPr lang="en-US" dirty="0" smtClean="0"/>
              <a:t>is set </a:t>
            </a:r>
            <a:r>
              <a:rPr lang="en-US" dirty="0"/>
              <a:t>above zero (or the override switch is turned up), the spindle will start turning. It is OK to </a:t>
            </a:r>
            <a:r>
              <a:rPr lang="en-US" dirty="0" smtClean="0"/>
              <a:t>use M3 </a:t>
            </a:r>
            <a:r>
              <a:rPr lang="en-US" dirty="0"/>
              <a:t>or M4 when the spindle is already turning or to use M5 when the spindle is already stopped.</a:t>
            </a:r>
          </a:p>
        </p:txBody>
      </p:sp>
    </p:spTree>
    <p:extLst>
      <p:ext uri="{BB962C8B-B14F-4D97-AF65-F5344CB8AC3E}">
        <p14:creationId xmlns:p14="http://schemas.microsoft.com/office/powerpoint/2010/main" val="690532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36</a:t>
            </a:fld>
            <a:endParaRPr lang="en-US"/>
          </a:p>
        </p:txBody>
      </p:sp>
      <p:sp>
        <p:nvSpPr>
          <p:cNvPr id="4" name="TextBox 3"/>
          <p:cNvSpPr txBox="1"/>
          <p:nvPr/>
        </p:nvSpPr>
        <p:spPr>
          <a:xfrm>
            <a:off x="595223" y="500332"/>
            <a:ext cx="10972800" cy="4247317"/>
          </a:xfrm>
          <a:prstGeom prst="rect">
            <a:avLst/>
          </a:prstGeom>
          <a:noFill/>
        </p:spPr>
        <p:txBody>
          <a:bodyPr wrap="square" rtlCol="0">
            <a:spAutoFit/>
          </a:bodyPr>
          <a:lstStyle/>
          <a:p>
            <a:r>
              <a:rPr lang="en-US" b="1" dirty="0"/>
              <a:t>3.6.3 Tool Change — M6</a:t>
            </a:r>
          </a:p>
          <a:p>
            <a:r>
              <a:rPr lang="en-US" dirty="0"/>
              <a:t>To change a tool in the spindle from the tool currently in the spindle to the tool most recently</a:t>
            </a:r>
          </a:p>
          <a:p>
            <a:r>
              <a:rPr lang="en-US" dirty="0"/>
              <a:t>selected (using a T word — see Section 3.7.3), program M6. When the tool change is complete:</a:t>
            </a:r>
          </a:p>
          <a:p>
            <a:pPr lvl="1"/>
            <a:r>
              <a:rPr lang="en-US" dirty="0"/>
              <a:t>• The spindle will be stopped.</a:t>
            </a:r>
          </a:p>
          <a:p>
            <a:pPr lvl="1"/>
            <a:r>
              <a:rPr lang="en-US" dirty="0"/>
              <a:t>• The tool that was selected (by a T word on the same line or on any line after </a:t>
            </a:r>
            <a:r>
              <a:rPr lang="en-US" dirty="0" smtClean="0"/>
              <a:t>the previous </a:t>
            </a:r>
            <a:r>
              <a:rPr lang="en-US" dirty="0"/>
              <a:t>tool change) will be in the spindle. The T number is an integer giving </a:t>
            </a:r>
            <a:r>
              <a:rPr lang="en-US" dirty="0" smtClean="0"/>
              <a:t>the changer </a:t>
            </a:r>
            <a:r>
              <a:rPr lang="en-US" dirty="0"/>
              <a:t>slot of the tool (not its id).</a:t>
            </a:r>
          </a:p>
          <a:p>
            <a:pPr lvl="1"/>
            <a:r>
              <a:rPr lang="en-US" dirty="0"/>
              <a:t>• If the selected tool was not in the spindle before the tool change, the tool that was in </a:t>
            </a:r>
            <a:r>
              <a:rPr lang="en-US" dirty="0" smtClean="0"/>
              <a:t>the spindle </a:t>
            </a:r>
            <a:r>
              <a:rPr lang="en-US" dirty="0"/>
              <a:t>(if there was one) will be in its changer slot.</a:t>
            </a:r>
          </a:p>
          <a:p>
            <a:pPr lvl="1"/>
            <a:r>
              <a:rPr lang="en-US" dirty="0"/>
              <a:t>• The coordinate axes will be stopped in the same absolute position they were in </a:t>
            </a:r>
            <a:r>
              <a:rPr lang="en-US" dirty="0" smtClean="0"/>
              <a:t>before the </a:t>
            </a:r>
            <a:r>
              <a:rPr lang="en-US" dirty="0"/>
              <a:t>tool change (but the spindle may be re-oriented).</a:t>
            </a:r>
          </a:p>
          <a:p>
            <a:pPr lvl="1"/>
            <a:r>
              <a:rPr lang="en-US" dirty="0"/>
              <a:t>• No other changes will be made. For example, coolant will continue to flow during </a:t>
            </a:r>
            <a:r>
              <a:rPr lang="en-US" dirty="0" smtClean="0"/>
              <a:t>the tool </a:t>
            </a:r>
            <a:r>
              <a:rPr lang="en-US" dirty="0"/>
              <a:t>change unless it has been turned off by an M9.</a:t>
            </a:r>
          </a:p>
          <a:p>
            <a:r>
              <a:rPr lang="en-US" dirty="0"/>
              <a:t>The tool change may include axis motion while it is in progress. It is OK (but not useful) </a:t>
            </a:r>
            <a:r>
              <a:rPr lang="en-US" dirty="0" smtClean="0"/>
              <a:t>to program </a:t>
            </a:r>
            <a:r>
              <a:rPr lang="en-US" dirty="0"/>
              <a:t>a change to the tool already in the spindle. It is OK if there is no tool in the selected slot</a:t>
            </a:r>
            <a:r>
              <a:rPr lang="en-US" dirty="0" smtClean="0"/>
              <a:t>; in </a:t>
            </a:r>
            <a:r>
              <a:rPr lang="en-US" dirty="0"/>
              <a:t>that case, the spindle will be empty after the tool change. If slot zero was last selected, </a:t>
            </a:r>
            <a:r>
              <a:rPr lang="en-US" dirty="0" smtClean="0"/>
              <a:t>there will </a:t>
            </a:r>
            <a:r>
              <a:rPr lang="en-US" dirty="0"/>
              <a:t>definitely be no tool in the spindle after a tool </a:t>
            </a:r>
            <a:r>
              <a:rPr lang="en-US" dirty="0" smtClean="0"/>
              <a:t>change</a:t>
            </a:r>
            <a:r>
              <a:rPr lang="en-US" dirty="0"/>
              <a:t>.</a:t>
            </a:r>
          </a:p>
        </p:txBody>
      </p:sp>
    </p:spTree>
    <p:extLst>
      <p:ext uri="{BB962C8B-B14F-4D97-AF65-F5344CB8AC3E}">
        <p14:creationId xmlns:p14="http://schemas.microsoft.com/office/powerpoint/2010/main" val="365464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37</a:t>
            </a:fld>
            <a:endParaRPr lang="en-US"/>
          </a:p>
        </p:txBody>
      </p:sp>
      <p:sp>
        <p:nvSpPr>
          <p:cNvPr id="4" name="TextBox 3"/>
          <p:cNvSpPr txBox="1"/>
          <p:nvPr/>
        </p:nvSpPr>
        <p:spPr>
          <a:xfrm>
            <a:off x="483079" y="405442"/>
            <a:ext cx="11231593" cy="2585323"/>
          </a:xfrm>
          <a:prstGeom prst="rect">
            <a:avLst/>
          </a:prstGeom>
          <a:noFill/>
        </p:spPr>
        <p:txBody>
          <a:bodyPr wrap="square" rtlCol="0">
            <a:spAutoFit/>
          </a:bodyPr>
          <a:lstStyle/>
          <a:p>
            <a:r>
              <a:rPr lang="en-US" b="1" dirty="0"/>
              <a:t>3.6.4 Coolant Control — M7, M8, M9</a:t>
            </a:r>
          </a:p>
          <a:p>
            <a:r>
              <a:rPr lang="en-US" dirty="0"/>
              <a:t>To turn mist coolant on, program M7.</a:t>
            </a:r>
          </a:p>
          <a:p>
            <a:r>
              <a:rPr lang="en-US" dirty="0"/>
              <a:t>To turn flood coolant on, program M8.</a:t>
            </a:r>
          </a:p>
          <a:p>
            <a:r>
              <a:rPr lang="en-US" dirty="0"/>
              <a:t>To turn all coolant off, program M9.</a:t>
            </a:r>
          </a:p>
          <a:p>
            <a:r>
              <a:rPr lang="en-US" dirty="0"/>
              <a:t>It is always OK to use any of these commands, regardless of what coolant is on or off</a:t>
            </a:r>
            <a:r>
              <a:rPr lang="en-US" dirty="0" smtClean="0"/>
              <a:t>.</a:t>
            </a:r>
          </a:p>
          <a:p>
            <a:endParaRPr lang="en-US" dirty="0"/>
          </a:p>
          <a:p>
            <a:r>
              <a:rPr lang="en-US" b="1" dirty="0"/>
              <a:t>3.6.5 Override Control — M48 and M49</a:t>
            </a:r>
          </a:p>
          <a:p>
            <a:r>
              <a:rPr lang="en-US" dirty="0"/>
              <a:t>To enable the speed and feed override switches, program M48. To disable both switches, </a:t>
            </a:r>
            <a:r>
              <a:rPr lang="en-US" dirty="0" smtClean="0"/>
              <a:t>program M49</a:t>
            </a:r>
            <a:r>
              <a:rPr lang="en-US" dirty="0"/>
              <a:t>. See Section 2.2.1 for more details. It is OK to enable or disable the switches when they </a:t>
            </a:r>
            <a:r>
              <a:rPr lang="en-US" dirty="0" smtClean="0"/>
              <a:t>are already </a:t>
            </a:r>
            <a:r>
              <a:rPr lang="en-US" dirty="0"/>
              <a:t>enabled or disabled.</a:t>
            </a:r>
          </a:p>
        </p:txBody>
      </p:sp>
    </p:spTree>
    <p:extLst>
      <p:ext uri="{BB962C8B-B14F-4D97-AF65-F5344CB8AC3E}">
        <p14:creationId xmlns:p14="http://schemas.microsoft.com/office/powerpoint/2010/main" val="584252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38</a:t>
            </a:fld>
            <a:endParaRPr lang="en-US"/>
          </a:p>
        </p:txBody>
      </p:sp>
      <p:sp>
        <p:nvSpPr>
          <p:cNvPr id="4" name="TextBox 3"/>
          <p:cNvSpPr txBox="1"/>
          <p:nvPr/>
        </p:nvSpPr>
        <p:spPr>
          <a:xfrm>
            <a:off x="422694" y="276047"/>
            <a:ext cx="11343736" cy="4247317"/>
          </a:xfrm>
          <a:prstGeom prst="rect">
            <a:avLst/>
          </a:prstGeom>
          <a:noFill/>
        </p:spPr>
        <p:txBody>
          <a:bodyPr wrap="square" rtlCol="0">
            <a:spAutoFit/>
          </a:bodyPr>
          <a:lstStyle/>
          <a:p>
            <a:r>
              <a:rPr lang="en-US" b="1" dirty="0"/>
              <a:t>3.7 Other Input </a:t>
            </a:r>
            <a:r>
              <a:rPr lang="en-US" b="1" dirty="0" smtClean="0"/>
              <a:t>Codes</a:t>
            </a:r>
          </a:p>
          <a:p>
            <a:endParaRPr lang="en-US" b="1" dirty="0"/>
          </a:p>
          <a:p>
            <a:r>
              <a:rPr lang="en-US" b="1" dirty="0"/>
              <a:t>3.7.1 Set Feed Rate — F</a:t>
            </a:r>
          </a:p>
          <a:p>
            <a:r>
              <a:rPr lang="en-US" dirty="0"/>
              <a:t>To set the feed rate, program F… . The application of the feed rate is as described in </a:t>
            </a:r>
            <a:r>
              <a:rPr lang="en-US" dirty="0" smtClean="0"/>
              <a:t>Section 2.1.2.5</a:t>
            </a:r>
            <a:r>
              <a:rPr lang="en-US" dirty="0"/>
              <a:t>, unless inverse time feed rate mode is in effect, in which case the feed rate is as </a:t>
            </a:r>
            <a:r>
              <a:rPr lang="en-US" dirty="0" smtClean="0"/>
              <a:t>described in </a:t>
            </a:r>
            <a:r>
              <a:rPr lang="en-US" dirty="0"/>
              <a:t>Section 3.5.19.</a:t>
            </a:r>
          </a:p>
          <a:p>
            <a:endParaRPr lang="en-US" b="1" dirty="0" smtClean="0"/>
          </a:p>
          <a:p>
            <a:r>
              <a:rPr lang="en-US" b="1" dirty="0" smtClean="0"/>
              <a:t>3.7.2 </a:t>
            </a:r>
            <a:r>
              <a:rPr lang="en-US" b="1" dirty="0"/>
              <a:t>Set Spindle Speed — S</a:t>
            </a:r>
          </a:p>
          <a:p>
            <a:r>
              <a:rPr lang="en-US" dirty="0"/>
              <a:t>To set the speed in revolutions per minute (rpm) of the spindle, </a:t>
            </a:r>
            <a:r>
              <a:rPr lang="en-US" dirty="0" smtClean="0"/>
              <a:t>program </a:t>
            </a:r>
            <a:r>
              <a:rPr lang="en-US" dirty="0"/>
              <a:t>S… . The spindle </a:t>
            </a:r>
            <a:r>
              <a:rPr lang="en-US" dirty="0" smtClean="0"/>
              <a:t>will turn </a:t>
            </a:r>
            <a:r>
              <a:rPr lang="en-US" dirty="0"/>
              <a:t>at that speed when it has been programmed to start turning. It is OK to program an S </a:t>
            </a:r>
            <a:r>
              <a:rPr lang="en-US" dirty="0" smtClean="0"/>
              <a:t>word whether </a:t>
            </a:r>
            <a:r>
              <a:rPr lang="en-US" dirty="0"/>
              <a:t>the spindle is turning or not. If the speed override switch is enabled and not set at 100</a:t>
            </a:r>
            <a:r>
              <a:rPr lang="en-US" dirty="0" smtClean="0"/>
              <a:t>%, the </a:t>
            </a:r>
            <a:r>
              <a:rPr lang="en-US" dirty="0"/>
              <a:t>speed will be different from what is programmed. It is OK to program S0; the spindle will </a:t>
            </a:r>
            <a:r>
              <a:rPr lang="en-US" dirty="0" smtClean="0"/>
              <a:t>not turn </a:t>
            </a:r>
            <a:r>
              <a:rPr lang="en-US" dirty="0"/>
              <a:t>if that is done. It is an error if:</a:t>
            </a:r>
          </a:p>
          <a:p>
            <a:pPr lvl="1"/>
            <a:r>
              <a:rPr lang="en-US" dirty="0"/>
              <a:t>• the S number is negative.</a:t>
            </a:r>
          </a:p>
          <a:p>
            <a:r>
              <a:rPr lang="en-US" dirty="0"/>
              <a:t>As described in Section 3.5.16.5, if a G84 (tapping) canned cycle is active and the feed and </a:t>
            </a:r>
            <a:r>
              <a:rPr lang="en-US" dirty="0" smtClean="0"/>
              <a:t>speed override </a:t>
            </a:r>
            <a:r>
              <a:rPr lang="en-US" dirty="0"/>
              <a:t>switches are enabled, the one set at the lower setting will take effect. The speed and </a:t>
            </a:r>
            <a:r>
              <a:rPr lang="en-US" dirty="0" smtClean="0"/>
              <a:t>feed rates </a:t>
            </a:r>
            <a:r>
              <a:rPr lang="en-US" dirty="0"/>
              <a:t>will still be synchronized. In this case, the speed may differ from what is programmed, </a:t>
            </a:r>
            <a:r>
              <a:rPr lang="en-US" dirty="0" smtClean="0"/>
              <a:t>even if </a:t>
            </a:r>
            <a:r>
              <a:rPr lang="en-US" dirty="0"/>
              <a:t>the speed override switch is set at 100</a:t>
            </a:r>
            <a:r>
              <a:rPr lang="en-US" dirty="0" smtClean="0"/>
              <a:t>%.</a:t>
            </a:r>
            <a:endParaRPr lang="en-US" dirty="0"/>
          </a:p>
        </p:txBody>
      </p:sp>
    </p:spTree>
    <p:extLst>
      <p:ext uri="{BB962C8B-B14F-4D97-AF65-F5344CB8AC3E}">
        <p14:creationId xmlns:p14="http://schemas.microsoft.com/office/powerpoint/2010/main" val="1666279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39</a:t>
            </a:fld>
            <a:endParaRPr lang="en-US"/>
          </a:p>
        </p:txBody>
      </p:sp>
      <p:sp>
        <p:nvSpPr>
          <p:cNvPr id="4" name="TextBox 3"/>
          <p:cNvSpPr txBox="1"/>
          <p:nvPr/>
        </p:nvSpPr>
        <p:spPr>
          <a:xfrm>
            <a:off x="370936" y="414068"/>
            <a:ext cx="11430000" cy="3693319"/>
          </a:xfrm>
          <a:prstGeom prst="rect">
            <a:avLst/>
          </a:prstGeom>
          <a:noFill/>
        </p:spPr>
        <p:txBody>
          <a:bodyPr wrap="square" rtlCol="0">
            <a:spAutoFit/>
          </a:bodyPr>
          <a:lstStyle/>
          <a:p>
            <a:r>
              <a:rPr lang="en-US" b="1" dirty="0"/>
              <a:t>3.7.3 Select Tool — T</a:t>
            </a:r>
          </a:p>
          <a:p>
            <a:r>
              <a:rPr lang="en-US" dirty="0"/>
              <a:t>To select a tool, program T…, where the T number is the carousel slot for the tool. The tool is not changed until an M6 is programmed (see Section 3.6.3). The T word may appear on the same line as the M6 or on a previous line. It is OK, but not normally useful, if T words appear on two or more lines with no tool change. The carousel may move a lot, but only the most recent T word will take effect at the next tool change. It is OK to program T0; no tool will be selected. This is</a:t>
            </a:r>
          </a:p>
          <a:p>
            <a:r>
              <a:rPr lang="en-US" dirty="0"/>
              <a:t>useful if you want the spindle to be empty after a tool change. It is an error if:</a:t>
            </a:r>
          </a:p>
          <a:p>
            <a:pPr lvl="1"/>
            <a:r>
              <a:rPr lang="en-US" dirty="0"/>
              <a:t>• a negative T number is used,</a:t>
            </a:r>
          </a:p>
          <a:p>
            <a:pPr lvl="1"/>
            <a:r>
              <a:rPr lang="en-US" dirty="0"/>
              <a:t>• a T number larger than the number of slots in the carousel is used.</a:t>
            </a:r>
          </a:p>
          <a:p>
            <a:r>
              <a:rPr lang="en-US" dirty="0"/>
              <a:t>On some machines, the carousel will move when a T word is programmed, at the same time machining is occurring. On such machines, programming the T word several lines before a tool change will save time. A common programming practice for such machines is to put the T word for the next tool to be used on the line after a tool change. This maximizes the time available for the carousel to move.</a:t>
            </a:r>
          </a:p>
          <a:p>
            <a:endParaRPr lang="en-US" dirty="0"/>
          </a:p>
        </p:txBody>
      </p:sp>
    </p:spTree>
    <p:extLst>
      <p:ext uri="{BB962C8B-B14F-4D97-AF65-F5344CB8AC3E}">
        <p14:creationId xmlns:p14="http://schemas.microsoft.com/office/powerpoint/2010/main" val="287701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201" y="640080"/>
            <a:ext cx="10718800" cy="5632311"/>
          </a:xfrm>
          <a:prstGeom prst="rect">
            <a:avLst/>
          </a:prstGeom>
          <a:noFill/>
        </p:spPr>
        <p:txBody>
          <a:bodyPr wrap="square" rtlCol="0">
            <a:spAutoFit/>
          </a:bodyPr>
          <a:lstStyle/>
          <a:p>
            <a:r>
              <a:rPr lang="en-US" b="1" dirty="0" smtClean="0"/>
              <a:t>CNC/Spindle</a:t>
            </a:r>
          </a:p>
          <a:p>
            <a:pPr marL="285750" indent="-285750">
              <a:buFont typeface="Wingdings" panose="05000000000000000000" pitchFamily="2" charset="2"/>
              <a:buChar char="q"/>
            </a:pPr>
            <a:r>
              <a:rPr lang="en-US" dirty="0" smtClean="0"/>
              <a:t>CNC provides speed command to the spindle drive.</a:t>
            </a:r>
          </a:p>
          <a:p>
            <a:pPr marL="285750" indent="-285750">
              <a:buFont typeface="Wingdings" panose="05000000000000000000" pitchFamily="2" charset="2"/>
              <a:buChar char="q"/>
            </a:pPr>
            <a:r>
              <a:rPr lang="en-US" dirty="0" smtClean="0"/>
              <a:t>Spindle drive provides power to the motor to run the proper speed</a:t>
            </a:r>
          </a:p>
          <a:p>
            <a:pPr marL="285750" indent="-285750">
              <a:buFont typeface="Wingdings" panose="05000000000000000000" pitchFamily="2" charset="2"/>
              <a:buChar char="q"/>
            </a:pPr>
            <a:r>
              <a:rPr lang="en-US" dirty="0" smtClean="0"/>
              <a:t>The PLC will control the gear range and commanded direction to the spindle drive.</a:t>
            </a:r>
          </a:p>
          <a:p>
            <a:pPr marL="285750" indent="-285750">
              <a:buFont typeface="Wingdings" panose="05000000000000000000" pitchFamily="2" charset="2"/>
              <a:buChar char="q"/>
            </a:pPr>
            <a:r>
              <a:rPr lang="en-US" dirty="0" smtClean="0"/>
              <a:t>Spindle encoder reports actual speed and position back to the CNC</a:t>
            </a:r>
          </a:p>
          <a:p>
            <a:endParaRPr lang="en-US" dirty="0" smtClean="0"/>
          </a:p>
          <a:p>
            <a:r>
              <a:rPr lang="en-US" b="1" dirty="0" smtClean="0"/>
              <a:t>CNC/Axis Drives</a:t>
            </a:r>
            <a:endParaRPr lang="en-US" b="1" dirty="0"/>
          </a:p>
          <a:p>
            <a:pPr marL="285750" indent="-285750">
              <a:buFont typeface="Wingdings" panose="05000000000000000000" pitchFamily="2" charset="2"/>
              <a:buChar char="q"/>
            </a:pPr>
            <a:r>
              <a:rPr lang="en-US" dirty="0" smtClean="0"/>
              <a:t>The CNC provides speed command to each of the programmed axes.</a:t>
            </a:r>
          </a:p>
          <a:p>
            <a:pPr marL="285750" indent="-285750">
              <a:buFont typeface="Wingdings" panose="05000000000000000000" pitchFamily="2" charset="2"/>
              <a:buChar char="q"/>
            </a:pPr>
            <a:r>
              <a:rPr lang="en-US" dirty="0" smtClean="0"/>
              <a:t>The CNC monitors speed and direction by reading the encoder or scale feedback.</a:t>
            </a:r>
          </a:p>
          <a:p>
            <a:pPr marL="285750" indent="-285750">
              <a:buFont typeface="Wingdings" panose="05000000000000000000" pitchFamily="2" charset="2"/>
              <a:buChar char="q"/>
            </a:pPr>
            <a:r>
              <a:rPr lang="en-US" dirty="0" smtClean="0"/>
              <a:t>The CNC controls the deceleration and stopping of the axes to prevent overshooting the axis at the travel endpoint.</a:t>
            </a:r>
          </a:p>
          <a:p>
            <a:endParaRPr lang="en-US" dirty="0" smtClean="0"/>
          </a:p>
          <a:p>
            <a:r>
              <a:rPr lang="en-US" b="1" dirty="0" smtClean="0"/>
              <a:t>CNC/Miscellaneous Functions</a:t>
            </a:r>
            <a:endParaRPr lang="en-US" b="1" dirty="0"/>
          </a:p>
          <a:p>
            <a:pPr marL="285750" indent="-285750">
              <a:buFont typeface="Wingdings" panose="05000000000000000000" pitchFamily="2" charset="2"/>
              <a:buChar char="q"/>
            </a:pPr>
            <a:r>
              <a:rPr lang="en-US" dirty="0" smtClean="0"/>
              <a:t>Most CNC controls look at least 10 program blocks ahead and prepare codes to be sent to the PLC so it is ready.</a:t>
            </a:r>
          </a:p>
          <a:p>
            <a:pPr marL="285750" indent="-285750">
              <a:buFont typeface="Wingdings" panose="05000000000000000000" pitchFamily="2" charset="2"/>
              <a:buChar char="q"/>
            </a:pPr>
            <a:r>
              <a:rPr lang="en-US" dirty="0" smtClean="0"/>
              <a:t>For instance, the PLC will be told which tool will be needed next so it can find the tool and have it in the tool changer to be ready as soon as the current tool is finished with it’s work.</a:t>
            </a:r>
          </a:p>
          <a:p>
            <a:pPr marL="285750" indent="-285750">
              <a:buFont typeface="Wingdings" panose="05000000000000000000" pitchFamily="2" charset="2"/>
              <a:buChar char="q"/>
            </a:pPr>
            <a:r>
              <a:rPr lang="en-US" dirty="0" smtClean="0"/>
              <a:t>The PLC executes commanded pallet changes and pallet locking</a:t>
            </a:r>
          </a:p>
          <a:p>
            <a:pPr marL="285750" indent="-285750">
              <a:buFont typeface="Wingdings" panose="05000000000000000000" pitchFamily="2" charset="2"/>
              <a:buChar char="q"/>
            </a:pPr>
            <a:r>
              <a:rPr lang="en-US" dirty="0" smtClean="0"/>
              <a:t>The PLC executes coolant on/off</a:t>
            </a:r>
          </a:p>
          <a:p>
            <a:pPr marL="285750" indent="-285750">
              <a:buFont typeface="Wingdings" panose="05000000000000000000" pitchFamily="2" charset="2"/>
              <a:buChar char="q"/>
            </a:pPr>
            <a:r>
              <a:rPr lang="en-US" dirty="0" smtClean="0"/>
              <a:t>The PLC executes shifting to the proper gear range for the programmed spindle speed</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7AFBB-91DB-4755-A048-729C02FE032A}" type="slidenum">
              <a:rPr lang="en-US" smtClean="0"/>
              <a:t>4</a:t>
            </a:fld>
            <a:endParaRPr lang="en-US"/>
          </a:p>
        </p:txBody>
      </p:sp>
    </p:spTree>
    <p:extLst>
      <p:ext uri="{BB962C8B-B14F-4D97-AF65-F5344CB8AC3E}">
        <p14:creationId xmlns:p14="http://schemas.microsoft.com/office/powerpoint/2010/main" val="1259666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40</a:t>
            </a:fld>
            <a:endParaRPr lang="en-US"/>
          </a:p>
        </p:txBody>
      </p:sp>
      <p:sp>
        <p:nvSpPr>
          <p:cNvPr id="4" name="TextBox 3"/>
          <p:cNvSpPr txBox="1"/>
          <p:nvPr/>
        </p:nvSpPr>
        <p:spPr>
          <a:xfrm>
            <a:off x="439947" y="189787"/>
            <a:ext cx="11326483" cy="923330"/>
          </a:xfrm>
          <a:prstGeom prst="rect">
            <a:avLst/>
          </a:prstGeom>
          <a:noFill/>
        </p:spPr>
        <p:txBody>
          <a:bodyPr wrap="square" rtlCol="0">
            <a:spAutoFit/>
          </a:bodyPr>
          <a:lstStyle/>
          <a:p>
            <a:r>
              <a:rPr lang="en-US" b="1" dirty="0"/>
              <a:t>3.8 Order of Execution</a:t>
            </a:r>
          </a:p>
          <a:p>
            <a:r>
              <a:rPr lang="en-US" dirty="0"/>
              <a:t>The order of execution of items on a line is critical to safe and effective machine operation. </a:t>
            </a:r>
            <a:r>
              <a:rPr lang="en-US" dirty="0" smtClean="0"/>
              <a:t>Items are </a:t>
            </a:r>
            <a:r>
              <a:rPr lang="en-US" dirty="0"/>
              <a:t>executed in the order shown in Table 8 if they occur on the same line.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409" y="1075312"/>
            <a:ext cx="6800416" cy="5204706"/>
          </a:xfrm>
          <a:prstGeom prst="rect">
            <a:avLst/>
          </a:prstGeom>
        </p:spPr>
      </p:pic>
    </p:spTree>
    <p:extLst>
      <p:ext uri="{BB962C8B-B14F-4D97-AF65-F5344CB8AC3E}">
        <p14:creationId xmlns:p14="http://schemas.microsoft.com/office/powerpoint/2010/main" val="4150118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41</a:t>
            </a:fld>
            <a:endParaRPr lang="en-US"/>
          </a:p>
        </p:txBody>
      </p:sp>
      <p:sp>
        <p:nvSpPr>
          <p:cNvPr id="4" name="TextBox 3"/>
          <p:cNvSpPr txBox="1"/>
          <p:nvPr/>
        </p:nvSpPr>
        <p:spPr>
          <a:xfrm>
            <a:off x="336430" y="319177"/>
            <a:ext cx="11550770" cy="4524315"/>
          </a:xfrm>
          <a:prstGeom prst="rect">
            <a:avLst/>
          </a:prstGeom>
          <a:noFill/>
        </p:spPr>
        <p:txBody>
          <a:bodyPr wrap="square" rtlCol="0">
            <a:spAutoFit/>
          </a:bodyPr>
          <a:lstStyle/>
          <a:p>
            <a:r>
              <a:rPr lang="en-US" b="1" dirty="0"/>
              <a:t>3.5.10 Cutter Radius Compensation — G40, G41, and G42</a:t>
            </a:r>
          </a:p>
          <a:p>
            <a:r>
              <a:rPr lang="en-US" dirty="0"/>
              <a:t>To turn cutter radius compensation off, program G40. It is OK to turn compensation off when it </a:t>
            </a:r>
            <a:r>
              <a:rPr lang="en-US" dirty="0" smtClean="0"/>
              <a:t>is already </a:t>
            </a:r>
            <a:r>
              <a:rPr lang="en-US" dirty="0"/>
              <a:t>off.</a:t>
            </a:r>
          </a:p>
          <a:p>
            <a:r>
              <a:rPr lang="en-US" dirty="0"/>
              <a:t>Cutter radius compensation may be performed only if the XY-plane is active.</a:t>
            </a:r>
          </a:p>
          <a:p>
            <a:r>
              <a:rPr lang="en-US" dirty="0"/>
              <a:t>To turn cutter radius compensation on left (i.e., the cutter stays to the left of the programmed path</a:t>
            </a:r>
          </a:p>
          <a:p>
            <a:r>
              <a:rPr lang="en-US" dirty="0" smtClean="0"/>
              <a:t>when </a:t>
            </a:r>
            <a:r>
              <a:rPr lang="en-US" dirty="0"/>
              <a:t>the tool radius is positive), program G41 D… . To turn cutter radius compensation on right</a:t>
            </a:r>
          </a:p>
          <a:p>
            <a:r>
              <a:rPr lang="en-US" dirty="0"/>
              <a:t>(i.e., the cutter stays to the right of the programmed path when the tool radius is positive),</a:t>
            </a:r>
          </a:p>
          <a:p>
            <a:r>
              <a:rPr lang="en-US" dirty="0"/>
              <a:t>program G42 D… . The D word is optional; if there is no D word, the radius of the tool currently</a:t>
            </a:r>
          </a:p>
          <a:p>
            <a:r>
              <a:rPr lang="en-US" dirty="0"/>
              <a:t>in the spindle will be used. If used, the D number should normally be the slot number of the tool</a:t>
            </a:r>
          </a:p>
          <a:p>
            <a:r>
              <a:rPr lang="en-US" dirty="0"/>
              <a:t>in the spindle, although this is not required. It is OK for the D number to be zero; a radius value of</a:t>
            </a:r>
          </a:p>
          <a:p>
            <a:r>
              <a:rPr lang="en-US" dirty="0"/>
              <a:t>zero will be used.</a:t>
            </a:r>
          </a:p>
          <a:p>
            <a:r>
              <a:rPr lang="en-US" dirty="0"/>
              <a:t>It is an error if:</a:t>
            </a:r>
          </a:p>
          <a:p>
            <a:r>
              <a:rPr lang="en-US" dirty="0"/>
              <a:t>• the D number is not an integer, is negative or is larger than the number of carousel slots,</a:t>
            </a:r>
          </a:p>
          <a:p>
            <a:r>
              <a:rPr lang="en-US" dirty="0"/>
              <a:t>• the XY-plane is not active,</a:t>
            </a:r>
          </a:p>
          <a:p>
            <a:r>
              <a:rPr lang="en-US" dirty="0"/>
              <a:t>• cutter radius compensation is commanded to turn on when it is already on.</a:t>
            </a:r>
          </a:p>
          <a:p>
            <a:r>
              <a:rPr lang="en-US" dirty="0"/>
              <a:t>The behavior of the machining center when cutter radius compensation is on is described in</a:t>
            </a:r>
          </a:p>
          <a:p>
            <a:r>
              <a:rPr lang="en-US" dirty="0"/>
              <a:t>Appendix B</a:t>
            </a:r>
            <a:r>
              <a:rPr lang="en-US" dirty="0" smtClean="0"/>
              <a:t>.</a:t>
            </a:r>
            <a:endParaRPr lang="en-US" dirty="0"/>
          </a:p>
        </p:txBody>
      </p:sp>
    </p:spTree>
    <p:extLst>
      <p:ext uri="{BB962C8B-B14F-4D97-AF65-F5344CB8AC3E}">
        <p14:creationId xmlns:p14="http://schemas.microsoft.com/office/powerpoint/2010/main" val="1759877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42</a:t>
            </a:fld>
            <a:endParaRPr lang="en-US"/>
          </a:p>
        </p:txBody>
      </p:sp>
      <p:sp>
        <p:nvSpPr>
          <p:cNvPr id="4" name="TextBox 3"/>
          <p:cNvSpPr txBox="1"/>
          <p:nvPr/>
        </p:nvSpPr>
        <p:spPr>
          <a:xfrm>
            <a:off x="488830" y="370936"/>
            <a:ext cx="11214340" cy="5078313"/>
          </a:xfrm>
          <a:prstGeom prst="rect">
            <a:avLst/>
          </a:prstGeom>
          <a:noFill/>
        </p:spPr>
        <p:txBody>
          <a:bodyPr wrap="square" rtlCol="0">
            <a:spAutoFit/>
          </a:bodyPr>
          <a:lstStyle/>
          <a:p>
            <a:r>
              <a:rPr lang="fr-FR" b="1" dirty="0" err="1"/>
              <a:t>Appendix</a:t>
            </a:r>
            <a:r>
              <a:rPr lang="fr-FR" b="1" dirty="0"/>
              <a:t> B. Cutter Radius </a:t>
            </a:r>
            <a:r>
              <a:rPr lang="fr-FR" b="1" dirty="0" smtClean="0"/>
              <a:t>Compensation</a:t>
            </a:r>
          </a:p>
          <a:p>
            <a:endParaRPr lang="fr-FR" b="1" dirty="0"/>
          </a:p>
          <a:p>
            <a:r>
              <a:rPr lang="en-US" b="1" dirty="0"/>
              <a:t>B.1 Introduction</a:t>
            </a:r>
          </a:p>
          <a:p>
            <a:r>
              <a:rPr lang="en-US" dirty="0"/>
              <a:t>The cutter radius compensation1capabilities of the Interpreter enable the programmer to </a:t>
            </a:r>
            <a:r>
              <a:rPr lang="en-US" dirty="0" smtClean="0"/>
              <a:t>specify that </a:t>
            </a:r>
            <a:r>
              <a:rPr lang="en-US" dirty="0"/>
              <a:t>a cutter should travel to the right or left of an open or closed contour in the </a:t>
            </a:r>
            <a:r>
              <a:rPr lang="en-US" dirty="0" smtClean="0"/>
              <a:t>XY-plane composed </a:t>
            </a:r>
            <a:r>
              <a:rPr lang="en-US" dirty="0"/>
              <a:t>of arcs of circles and straight line segments.</a:t>
            </a:r>
          </a:p>
          <a:p>
            <a:endParaRPr lang="en-US" dirty="0" smtClean="0"/>
          </a:p>
          <a:p>
            <a:r>
              <a:rPr lang="en-US" dirty="0" smtClean="0"/>
              <a:t>Cutter </a:t>
            </a:r>
            <a:r>
              <a:rPr lang="en-US" dirty="0"/>
              <a:t>radius compensation is performed only with the XY-plane active. All the figures in </a:t>
            </a:r>
            <a:r>
              <a:rPr lang="en-US" dirty="0" smtClean="0"/>
              <a:t>this appendix</a:t>
            </a:r>
            <a:r>
              <a:rPr lang="en-US" dirty="0"/>
              <a:t>, therefore, show projections on the XY-plane.</a:t>
            </a:r>
          </a:p>
          <a:p>
            <a:endParaRPr lang="en-US" dirty="0" smtClean="0"/>
          </a:p>
          <a:p>
            <a:r>
              <a:rPr lang="en-US" dirty="0" smtClean="0"/>
              <a:t>Where </a:t>
            </a:r>
            <a:r>
              <a:rPr lang="en-US" dirty="0"/>
              <a:t>the adjacent sides of remaining material meet at a corner, there are two common ways </a:t>
            </a:r>
            <a:r>
              <a:rPr lang="en-US" dirty="0" smtClean="0"/>
              <a:t>to handle </a:t>
            </a:r>
            <a:r>
              <a:rPr lang="en-US" dirty="0"/>
              <a:t>the tool path. The tool may pass in an arc around the corner, or the tool path may </a:t>
            </a:r>
            <a:r>
              <a:rPr lang="en-US" dirty="0" smtClean="0"/>
              <a:t>continue straight </a:t>
            </a:r>
            <a:r>
              <a:rPr lang="en-US" dirty="0"/>
              <a:t>in the direction it was going along the first side until it reaches a point where it </a:t>
            </a:r>
            <a:r>
              <a:rPr lang="en-US" dirty="0" smtClean="0"/>
              <a:t>changes direction </a:t>
            </a:r>
            <a:r>
              <a:rPr lang="en-US" dirty="0"/>
              <a:t>to go straight along the second side. Figure 2 shows these two types of path. On </a:t>
            </a:r>
            <a:r>
              <a:rPr lang="en-US" dirty="0" smtClean="0"/>
              <a:t>Figure 2</a:t>
            </a:r>
            <a:r>
              <a:rPr lang="en-US" dirty="0"/>
              <a:t>:</a:t>
            </a:r>
          </a:p>
          <a:p>
            <a:pPr lvl="1"/>
            <a:r>
              <a:rPr lang="en-US" dirty="0"/>
              <a:t>• Uncut material is shaded in the figures. Note that the inner triangles have the </a:t>
            </a:r>
            <a:r>
              <a:rPr lang="en-US" dirty="0" smtClean="0"/>
              <a:t>same shape </a:t>
            </a:r>
            <a:r>
              <a:rPr lang="en-US" dirty="0"/>
              <a:t>with both tool paths.</a:t>
            </a:r>
          </a:p>
          <a:p>
            <a:pPr lvl="1"/>
            <a:r>
              <a:rPr lang="en-US" dirty="0"/>
              <a:t>• The white areas are the areas cleared by the tool.</a:t>
            </a:r>
          </a:p>
          <a:p>
            <a:pPr lvl="1"/>
            <a:r>
              <a:rPr lang="en-US" dirty="0"/>
              <a:t>• The lines in the center of the white areas represent the path of the tip of a cutting tool.</a:t>
            </a:r>
          </a:p>
          <a:p>
            <a:pPr lvl="1"/>
            <a:r>
              <a:rPr lang="en-US" dirty="0"/>
              <a:t>• The tool is the cross-hatched circles.</a:t>
            </a:r>
          </a:p>
        </p:txBody>
      </p:sp>
    </p:spTree>
    <p:extLst>
      <p:ext uri="{BB962C8B-B14F-4D97-AF65-F5344CB8AC3E}">
        <p14:creationId xmlns:p14="http://schemas.microsoft.com/office/powerpoint/2010/main" val="1346641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43</a:t>
            </a:fld>
            <a:endParaRPr lang="en-US"/>
          </a:p>
        </p:txBody>
      </p:sp>
      <p:sp>
        <p:nvSpPr>
          <p:cNvPr id="4" name="TextBox 3"/>
          <p:cNvSpPr txBox="1"/>
          <p:nvPr/>
        </p:nvSpPr>
        <p:spPr>
          <a:xfrm>
            <a:off x="448574" y="474453"/>
            <a:ext cx="11257471" cy="3416320"/>
          </a:xfrm>
          <a:prstGeom prst="rect">
            <a:avLst/>
          </a:prstGeom>
          <a:noFill/>
        </p:spPr>
        <p:txBody>
          <a:bodyPr wrap="square" rtlCol="0">
            <a:spAutoFit/>
          </a:bodyPr>
          <a:lstStyle/>
          <a:p>
            <a:r>
              <a:rPr lang="en-US" dirty="0"/>
              <a:t>Both paths will clear away material near the shaded triangle and leave the shaded triangle uncut</a:t>
            </a:r>
            <a:r>
              <a:rPr lang="en-US" dirty="0" smtClean="0"/>
              <a:t>.  When </a:t>
            </a:r>
            <a:r>
              <a:rPr lang="en-US" dirty="0"/>
              <a:t>the Interpreter performs cutter radius compensation, the tool path is rounded at the corners</a:t>
            </a:r>
            <a:r>
              <a:rPr lang="en-US" dirty="0" smtClean="0"/>
              <a:t>, as </a:t>
            </a:r>
            <a:r>
              <a:rPr lang="en-US" dirty="0"/>
              <a:t>shown on the left in Figure 2. In the method on the right (the one not used), the tool does </a:t>
            </a:r>
            <a:r>
              <a:rPr lang="en-US" dirty="0" smtClean="0"/>
              <a:t>not stay </a:t>
            </a:r>
            <a:r>
              <a:rPr lang="en-US" dirty="0"/>
              <a:t>in contact with the shaded triangle at sharp corners, and more material than necessary </a:t>
            </a:r>
            <a:r>
              <a:rPr lang="en-US" dirty="0" smtClean="0"/>
              <a:t>is removed.</a:t>
            </a:r>
          </a:p>
          <a:p>
            <a:endParaRPr lang="en-US" dirty="0"/>
          </a:p>
          <a:p>
            <a:r>
              <a:rPr lang="en-US" dirty="0"/>
              <a:t>There are also two alternatives for the path that is programmed in NC code during cutter </a:t>
            </a:r>
            <a:r>
              <a:rPr lang="en-US" dirty="0" smtClean="0"/>
              <a:t>radius compensation</a:t>
            </a:r>
            <a:r>
              <a:rPr lang="en-US" dirty="0"/>
              <a:t>. The programmed path may be either (1) the edge of the material to remain </a:t>
            </a:r>
            <a:r>
              <a:rPr lang="en-US" dirty="0" smtClean="0"/>
              <a:t>uncut (</a:t>
            </a:r>
            <a:r>
              <a:rPr lang="en-US" dirty="0"/>
              <a:t>for example, the edge of the inner triangle on the left of Figure 2), or (2) the nominal tool </a:t>
            </a:r>
            <a:r>
              <a:rPr lang="en-US" dirty="0" smtClean="0"/>
              <a:t>path (</a:t>
            </a:r>
            <a:r>
              <a:rPr lang="en-US" dirty="0"/>
              <a:t>for example, the tool path on the left side of Figure 2). The nominal tool path is the path </a:t>
            </a:r>
            <a:r>
              <a:rPr lang="en-US" dirty="0" smtClean="0"/>
              <a:t>that would </a:t>
            </a:r>
            <a:r>
              <a:rPr lang="en-US" dirty="0"/>
              <a:t>be used if the tool were exactly the intended size. The Interpreter will handle both </a:t>
            </a:r>
            <a:r>
              <a:rPr lang="en-US" dirty="0" smtClean="0"/>
              <a:t>cases without </a:t>
            </a:r>
            <a:r>
              <a:rPr lang="en-US" dirty="0"/>
              <a:t>being told which one it is. The two cases are very similar, but different enough that they</a:t>
            </a:r>
          </a:p>
          <a:p>
            <a:r>
              <a:rPr lang="en-US" dirty="0"/>
              <a:t>are described in separate sections of this manual. To use the material edge method, read Appendix</a:t>
            </a:r>
          </a:p>
          <a:p>
            <a:r>
              <a:rPr lang="en-US" dirty="0"/>
              <a:t>B.3. To use the nominal path method, read Appendix B.4.</a:t>
            </a:r>
          </a:p>
        </p:txBody>
      </p:sp>
    </p:spTree>
    <p:extLst>
      <p:ext uri="{BB962C8B-B14F-4D97-AF65-F5344CB8AC3E}">
        <p14:creationId xmlns:p14="http://schemas.microsoft.com/office/powerpoint/2010/main" val="630171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44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334" y="489139"/>
            <a:ext cx="5715258" cy="4499510"/>
          </a:xfrm>
          <a:prstGeom prst="rect">
            <a:avLst/>
          </a:prstGeom>
        </p:spPr>
      </p:pic>
    </p:spTree>
    <p:extLst>
      <p:ext uri="{BB962C8B-B14F-4D97-AF65-F5344CB8AC3E}">
        <p14:creationId xmlns:p14="http://schemas.microsoft.com/office/powerpoint/2010/main" val="4098728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45</a:t>
            </a:fld>
            <a:endParaRPr lang="en-US"/>
          </a:p>
        </p:txBody>
      </p:sp>
      <p:sp>
        <p:nvSpPr>
          <p:cNvPr id="5" name="TextBox 4"/>
          <p:cNvSpPr txBox="1"/>
          <p:nvPr/>
        </p:nvSpPr>
        <p:spPr>
          <a:xfrm>
            <a:off x="362309" y="370936"/>
            <a:ext cx="11473133" cy="3139321"/>
          </a:xfrm>
          <a:prstGeom prst="rect">
            <a:avLst/>
          </a:prstGeom>
          <a:noFill/>
        </p:spPr>
        <p:txBody>
          <a:bodyPr wrap="square" rtlCol="0">
            <a:spAutoFit/>
          </a:bodyPr>
          <a:lstStyle/>
          <a:p>
            <a:r>
              <a:rPr lang="en-US" dirty="0"/>
              <a:t>Z-axis motion may take place while the contour is being followed in the XY-plane. Portions of </a:t>
            </a:r>
            <a:r>
              <a:rPr lang="en-US" dirty="0" smtClean="0"/>
              <a:t>the contour </a:t>
            </a:r>
            <a:r>
              <a:rPr lang="en-US" dirty="0"/>
              <a:t>may be skipped by retracting the Z-axis above the part, following the contour to the </a:t>
            </a:r>
            <a:r>
              <a:rPr lang="en-US" dirty="0" smtClean="0"/>
              <a:t>next point </a:t>
            </a:r>
            <a:r>
              <a:rPr lang="en-US" dirty="0"/>
              <a:t>at which machining should be done, and re-extending the Z-axis. These skip motions </a:t>
            </a:r>
            <a:r>
              <a:rPr lang="en-US" dirty="0" smtClean="0"/>
              <a:t>may be </a:t>
            </a:r>
            <a:r>
              <a:rPr lang="en-US" dirty="0"/>
              <a:t>performed at feed rate (G1) or at traverse rate (G0). The Z motion will not interfere with </a:t>
            </a:r>
            <a:r>
              <a:rPr lang="en-US" dirty="0" smtClean="0"/>
              <a:t>the XY </a:t>
            </a:r>
            <a:r>
              <a:rPr lang="en-US" dirty="0"/>
              <a:t>path following. The sample NC code in this appendix does not include moving the Z-axis. In</a:t>
            </a:r>
          </a:p>
          <a:p>
            <a:r>
              <a:rPr lang="en-US" dirty="0"/>
              <a:t>actual programs, include Z-axis motion wherever you want it.</a:t>
            </a:r>
          </a:p>
          <a:p>
            <a:endParaRPr lang="en-US" dirty="0" smtClean="0"/>
          </a:p>
          <a:p>
            <a:r>
              <a:rPr lang="en-US" dirty="0" smtClean="0"/>
              <a:t>Rotational </a:t>
            </a:r>
            <a:r>
              <a:rPr lang="en-US" dirty="0"/>
              <a:t>axis motions (A, B, and C axes) are allowed with cutter radius compensation, but </a:t>
            </a:r>
            <a:r>
              <a:rPr lang="en-US" dirty="0" smtClean="0"/>
              <a:t>using them </a:t>
            </a:r>
            <a:r>
              <a:rPr lang="en-US" dirty="0"/>
              <a:t>would be very unusual.</a:t>
            </a:r>
          </a:p>
          <a:p>
            <a:endParaRPr lang="en-US" dirty="0" smtClean="0"/>
          </a:p>
          <a:p>
            <a:r>
              <a:rPr lang="en-US" dirty="0" smtClean="0"/>
              <a:t>Inverse </a:t>
            </a:r>
            <a:r>
              <a:rPr lang="en-US" dirty="0"/>
              <a:t>time feed rate (G93) or units per minute feed rate (G94) may be used with cutter </a:t>
            </a:r>
            <a:r>
              <a:rPr lang="en-US" dirty="0" smtClean="0"/>
              <a:t>radius compensation</a:t>
            </a:r>
            <a:r>
              <a:rPr lang="en-US" dirty="0"/>
              <a:t>. Under G94, the feed rate will apply to the actual path of the cutter tip, not to </a:t>
            </a:r>
            <a:r>
              <a:rPr lang="en-US" dirty="0" smtClean="0"/>
              <a:t>the programmed </a:t>
            </a:r>
            <a:r>
              <a:rPr lang="en-US" dirty="0"/>
              <a:t>contour.</a:t>
            </a:r>
          </a:p>
        </p:txBody>
      </p:sp>
    </p:spTree>
    <p:extLst>
      <p:ext uri="{BB962C8B-B14F-4D97-AF65-F5344CB8AC3E}">
        <p14:creationId xmlns:p14="http://schemas.microsoft.com/office/powerpoint/2010/main" val="1933798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46</a:t>
            </a:fld>
            <a:endParaRPr lang="en-US"/>
          </a:p>
        </p:txBody>
      </p:sp>
      <p:sp>
        <p:nvSpPr>
          <p:cNvPr id="4" name="TextBox 3"/>
          <p:cNvSpPr txBox="1"/>
          <p:nvPr/>
        </p:nvSpPr>
        <p:spPr>
          <a:xfrm>
            <a:off x="232913" y="224287"/>
            <a:ext cx="11671540" cy="4247317"/>
          </a:xfrm>
          <a:prstGeom prst="rect">
            <a:avLst/>
          </a:prstGeom>
          <a:noFill/>
        </p:spPr>
        <p:txBody>
          <a:bodyPr wrap="square" rtlCol="0">
            <a:spAutoFit/>
          </a:bodyPr>
          <a:lstStyle/>
          <a:p>
            <a:r>
              <a:rPr lang="en-US" b="1" dirty="0"/>
              <a:t>B.2 Programming </a:t>
            </a:r>
            <a:r>
              <a:rPr lang="en-US" b="1" dirty="0" smtClean="0"/>
              <a:t>Instructions</a:t>
            </a:r>
          </a:p>
          <a:p>
            <a:endParaRPr lang="en-US" b="1" dirty="0"/>
          </a:p>
          <a:p>
            <a:r>
              <a:rPr lang="en-US" b="1" dirty="0"/>
              <a:t>B.2.1 Turning Cutter Radius Compensation On</a:t>
            </a:r>
          </a:p>
          <a:p>
            <a:endParaRPr lang="en-US" dirty="0" smtClean="0"/>
          </a:p>
          <a:p>
            <a:r>
              <a:rPr lang="en-US" dirty="0" smtClean="0"/>
              <a:t>To </a:t>
            </a:r>
            <a:r>
              <a:rPr lang="en-US" dirty="0"/>
              <a:t>start cutter radius compensation keeping the tool to the left of the contour, program G41 D… .</a:t>
            </a:r>
          </a:p>
          <a:p>
            <a:r>
              <a:rPr lang="en-US" dirty="0"/>
              <a:t>The D word is optional (see “Use of D Number”, just below).</a:t>
            </a:r>
          </a:p>
          <a:p>
            <a:r>
              <a:rPr lang="en-US" dirty="0"/>
              <a:t>To start cutter radius compensation keeping the tool to the right of the contour, program G42 D…</a:t>
            </a:r>
          </a:p>
          <a:p>
            <a:r>
              <a:rPr lang="en-US" dirty="0"/>
              <a:t>In Figure 2, for example, if G41 were programmed, the tool would move clockwise around </a:t>
            </a:r>
            <a:r>
              <a:rPr lang="en-US" dirty="0" smtClean="0"/>
              <a:t>the triangle</a:t>
            </a:r>
            <a:r>
              <a:rPr lang="en-US" dirty="0"/>
              <a:t>, so that the tool is always to the left of the triangle when facing in the direction of travel.</a:t>
            </a:r>
          </a:p>
          <a:p>
            <a:r>
              <a:rPr lang="en-US" dirty="0"/>
              <a:t>If G42 were programmed, the tool would stay right of the triangle and move counterclockwise</a:t>
            </a:r>
          </a:p>
          <a:p>
            <a:r>
              <a:rPr lang="en-US" dirty="0"/>
              <a:t>around the triangle.</a:t>
            </a:r>
          </a:p>
          <a:p>
            <a:endParaRPr lang="en-US" b="1" dirty="0" smtClean="0"/>
          </a:p>
          <a:p>
            <a:r>
              <a:rPr lang="en-US" b="1" dirty="0" smtClean="0"/>
              <a:t>B.2.2 </a:t>
            </a:r>
            <a:r>
              <a:rPr lang="en-US" b="1" dirty="0"/>
              <a:t>Turning Cutter Radius Compensation Off</a:t>
            </a:r>
          </a:p>
          <a:p>
            <a:r>
              <a:rPr lang="en-US" dirty="0"/>
              <a:t>To stop cutter radius compensation, program G40. It is OK to turn compensation off when it is</a:t>
            </a:r>
          </a:p>
          <a:p>
            <a:r>
              <a:rPr lang="en-US" dirty="0"/>
              <a:t>already off.</a:t>
            </a:r>
          </a:p>
        </p:txBody>
      </p:sp>
    </p:spTree>
    <p:extLst>
      <p:ext uri="{BB962C8B-B14F-4D97-AF65-F5344CB8AC3E}">
        <p14:creationId xmlns:p14="http://schemas.microsoft.com/office/powerpoint/2010/main" val="293044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47</a:t>
            </a:fld>
            <a:endParaRPr lang="en-US"/>
          </a:p>
        </p:txBody>
      </p:sp>
      <p:sp>
        <p:nvSpPr>
          <p:cNvPr id="4" name="TextBox 3"/>
          <p:cNvSpPr txBox="1"/>
          <p:nvPr/>
        </p:nvSpPr>
        <p:spPr>
          <a:xfrm>
            <a:off x="336430" y="310551"/>
            <a:ext cx="11507638" cy="5909310"/>
          </a:xfrm>
          <a:prstGeom prst="rect">
            <a:avLst/>
          </a:prstGeom>
          <a:noFill/>
        </p:spPr>
        <p:txBody>
          <a:bodyPr wrap="square" rtlCol="0">
            <a:spAutoFit/>
          </a:bodyPr>
          <a:lstStyle/>
          <a:p>
            <a:r>
              <a:rPr lang="en-US" b="1" dirty="0"/>
              <a:t>B.2.3 Sequencing</a:t>
            </a:r>
          </a:p>
          <a:p>
            <a:r>
              <a:rPr lang="en-US" dirty="0"/>
              <a:t>If G40, G41, or G42 is programmed on the same line as tool motion, cutter compensation will </a:t>
            </a:r>
            <a:r>
              <a:rPr lang="en-US" dirty="0" smtClean="0"/>
              <a:t>be turned </a:t>
            </a:r>
            <a:r>
              <a:rPr lang="en-US" dirty="0"/>
              <a:t>on or off before the motion is made. To make the motion come first, the motion must </a:t>
            </a:r>
            <a:r>
              <a:rPr lang="en-US" dirty="0" smtClean="0"/>
              <a:t>be programmed </a:t>
            </a:r>
            <a:r>
              <a:rPr lang="en-US" dirty="0"/>
              <a:t>on a separate, previous line of code</a:t>
            </a:r>
            <a:r>
              <a:rPr lang="en-US" dirty="0" smtClean="0"/>
              <a:t>.</a:t>
            </a:r>
          </a:p>
          <a:p>
            <a:endParaRPr lang="en-US" dirty="0"/>
          </a:p>
          <a:p>
            <a:r>
              <a:rPr lang="en-US" b="1" dirty="0"/>
              <a:t>B.2.4 Use of D Number</a:t>
            </a:r>
          </a:p>
          <a:p>
            <a:r>
              <a:rPr lang="en-US" dirty="0"/>
              <a:t>Programming a D word with G41 or G42, is optional.</a:t>
            </a:r>
          </a:p>
          <a:p>
            <a:endParaRPr lang="en-US" dirty="0" smtClean="0"/>
          </a:p>
          <a:p>
            <a:r>
              <a:rPr lang="en-US" dirty="0" smtClean="0"/>
              <a:t>If </a:t>
            </a:r>
            <a:r>
              <a:rPr lang="en-US" dirty="0"/>
              <a:t>a D number is programmed, it must be a non-negative integer. It represents the slot number </a:t>
            </a:r>
            <a:r>
              <a:rPr lang="en-US" dirty="0" smtClean="0"/>
              <a:t>of the </a:t>
            </a:r>
            <a:r>
              <a:rPr lang="en-US" dirty="0"/>
              <a:t>tool whose radius (half the diameter given in the tool table) will be used, or it may be </a:t>
            </a:r>
            <a:r>
              <a:rPr lang="en-US" dirty="0" smtClean="0"/>
              <a:t>zero (</a:t>
            </a:r>
            <a:r>
              <a:rPr lang="en-US" dirty="0"/>
              <a:t>which is not a slot number). If it is zero, the value of the radius will also be zero. Any slot in </a:t>
            </a:r>
            <a:r>
              <a:rPr lang="en-US" dirty="0" smtClean="0"/>
              <a:t>the tool </a:t>
            </a:r>
            <a:r>
              <a:rPr lang="en-US" dirty="0"/>
              <a:t>table may be selected. The D number does not have to be the same as the slot number of </a:t>
            </a:r>
            <a:r>
              <a:rPr lang="en-US" dirty="0" smtClean="0"/>
              <a:t>the tool </a:t>
            </a:r>
            <a:r>
              <a:rPr lang="en-US" dirty="0"/>
              <a:t>in the spindle, although it is rarely useful for it not to be.</a:t>
            </a:r>
          </a:p>
          <a:p>
            <a:endParaRPr lang="en-US" dirty="0" smtClean="0"/>
          </a:p>
          <a:p>
            <a:r>
              <a:rPr lang="en-US" dirty="0" smtClean="0"/>
              <a:t>If </a:t>
            </a:r>
            <a:r>
              <a:rPr lang="en-US" dirty="0"/>
              <a:t>a D number is not programmed, the slot number of the tool in the spindle will be used as the D</a:t>
            </a:r>
          </a:p>
          <a:p>
            <a:r>
              <a:rPr lang="en-US" dirty="0"/>
              <a:t>number</a:t>
            </a:r>
            <a:r>
              <a:rPr lang="en-US" dirty="0" smtClean="0"/>
              <a:t>.</a:t>
            </a:r>
          </a:p>
          <a:p>
            <a:endParaRPr lang="en-US" dirty="0"/>
          </a:p>
          <a:p>
            <a:r>
              <a:rPr lang="en-US" b="1" dirty="0"/>
              <a:t>B.3 Material Edge Contour</a:t>
            </a:r>
          </a:p>
          <a:p>
            <a:r>
              <a:rPr lang="en-US" dirty="0"/>
              <a:t>When the contour is the edge of the material, the outline of the edge is described in the </a:t>
            </a:r>
            <a:r>
              <a:rPr lang="en-US" dirty="0" smtClean="0"/>
              <a:t>NC program</a:t>
            </a:r>
            <a:r>
              <a:rPr lang="en-US" dirty="0"/>
              <a:t>.</a:t>
            </a:r>
          </a:p>
          <a:p>
            <a:r>
              <a:rPr lang="en-US" dirty="0"/>
              <a:t>For a material edge contour, the value for the diameter in the tool table is the actual value of </a:t>
            </a:r>
            <a:r>
              <a:rPr lang="en-US" dirty="0" smtClean="0"/>
              <a:t>the diameter </a:t>
            </a:r>
            <a:r>
              <a:rPr lang="en-US" dirty="0"/>
              <a:t>of the tool. The value in the table must be positive. The NC code for a material </a:t>
            </a:r>
            <a:r>
              <a:rPr lang="en-US" dirty="0" smtClean="0"/>
              <a:t>edge contour </a:t>
            </a:r>
            <a:r>
              <a:rPr lang="en-US" dirty="0"/>
              <a:t>is the same regardless of the (actual or intended) diameter of the tool.</a:t>
            </a:r>
          </a:p>
        </p:txBody>
      </p:sp>
    </p:spTree>
    <p:extLst>
      <p:ext uri="{BB962C8B-B14F-4D97-AF65-F5344CB8AC3E}">
        <p14:creationId xmlns:p14="http://schemas.microsoft.com/office/powerpoint/2010/main" val="1093627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48</a:t>
            </a:fld>
            <a:endParaRPr lang="en-US"/>
          </a:p>
        </p:txBody>
      </p:sp>
      <p:sp>
        <p:nvSpPr>
          <p:cNvPr id="4" name="TextBox 3"/>
          <p:cNvSpPr txBox="1"/>
          <p:nvPr/>
        </p:nvSpPr>
        <p:spPr>
          <a:xfrm>
            <a:off x="396815" y="353683"/>
            <a:ext cx="11421374" cy="3693319"/>
          </a:xfrm>
          <a:prstGeom prst="rect">
            <a:avLst/>
          </a:prstGeom>
          <a:noFill/>
        </p:spPr>
        <p:txBody>
          <a:bodyPr wrap="square" rtlCol="0">
            <a:spAutoFit/>
          </a:bodyPr>
          <a:lstStyle/>
          <a:p>
            <a:r>
              <a:rPr lang="en-US" b="1" dirty="0"/>
              <a:t>B.3.1 Programming Entry Moves</a:t>
            </a:r>
          </a:p>
          <a:p>
            <a:r>
              <a:rPr lang="en-US" dirty="0"/>
              <a:t>In general, two pre-entry moves and one entry move are needed to begin compensation correctly</a:t>
            </a:r>
            <a:r>
              <a:rPr lang="en-US" dirty="0" smtClean="0"/>
              <a:t>.  However</a:t>
            </a:r>
            <a:r>
              <a:rPr lang="en-US" dirty="0"/>
              <a:t>, if there is a convex corner on the contour, a simpler method is available using zero </a:t>
            </a:r>
            <a:r>
              <a:rPr lang="en-US" dirty="0" smtClean="0"/>
              <a:t>or one </a:t>
            </a:r>
            <a:r>
              <a:rPr lang="en-US" dirty="0"/>
              <a:t>pre-entry move and one entry move. The general method, which will work in all situations, </a:t>
            </a:r>
            <a:r>
              <a:rPr lang="en-US" dirty="0" smtClean="0"/>
              <a:t>is described </a:t>
            </a:r>
            <a:r>
              <a:rPr lang="en-US" dirty="0"/>
              <a:t>first. We assume here that the programmer knows what the contour is already and </a:t>
            </a:r>
            <a:r>
              <a:rPr lang="en-US" dirty="0" smtClean="0"/>
              <a:t>has the </a:t>
            </a:r>
            <a:r>
              <a:rPr lang="en-US" dirty="0"/>
              <a:t>job of adding entry moves.</a:t>
            </a:r>
          </a:p>
          <a:p>
            <a:endParaRPr lang="en-US" b="1" dirty="0" smtClean="0"/>
          </a:p>
          <a:p>
            <a:r>
              <a:rPr lang="en-US" b="1" dirty="0" smtClean="0"/>
              <a:t>B.3.1.1 </a:t>
            </a:r>
            <a:r>
              <a:rPr lang="en-US" b="1" dirty="0"/>
              <a:t>General Method</a:t>
            </a:r>
          </a:p>
          <a:p>
            <a:r>
              <a:rPr lang="en-US" dirty="0"/>
              <a:t>The general method includes programming two pre-entry moves and one entry move. See </a:t>
            </a:r>
            <a:r>
              <a:rPr lang="en-US" dirty="0" smtClean="0"/>
              <a:t>Figure 3</a:t>
            </a:r>
            <a:r>
              <a:rPr lang="en-US" dirty="0"/>
              <a:t>. The shaded area is the remaining material. It has no corners, so the simple method cannot </a:t>
            </a:r>
            <a:r>
              <a:rPr lang="en-US" dirty="0" smtClean="0"/>
              <a:t>be used</a:t>
            </a:r>
            <a:r>
              <a:rPr lang="en-US" dirty="0"/>
              <a:t>. The dotted line is the programmed path. The solid line is the actual path of the tool tip. </a:t>
            </a:r>
            <a:r>
              <a:rPr lang="en-US" dirty="0" smtClean="0"/>
              <a:t>Both paths </a:t>
            </a:r>
            <a:r>
              <a:rPr lang="en-US" dirty="0"/>
              <a:t>go clockwise around the remaining material. A cutter one unit in diameter is shown </a:t>
            </a:r>
            <a:r>
              <a:rPr lang="en-US" dirty="0" smtClean="0"/>
              <a:t>part way </a:t>
            </a:r>
            <a:r>
              <a:rPr lang="en-US" dirty="0"/>
              <a:t>around the path. The black dots mark points at the beginning or end of programmed or </a:t>
            </a:r>
            <a:r>
              <a:rPr lang="en-US" dirty="0" smtClean="0"/>
              <a:t>actual moves</a:t>
            </a:r>
            <a:r>
              <a:rPr lang="en-US" dirty="0"/>
              <a:t>. The figure shows the second pre-entry move but not the first, since the beginning point </a:t>
            </a:r>
            <a:r>
              <a:rPr lang="en-US" dirty="0" smtClean="0"/>
              <a:t>of the </a:t>
            </a:r>
            <a:r>
              <a:rPr lang="en-US" dirty="0"/>
              <a:t>first pre-entry move could be anywhere.</a:t>
            </a:r>
          </a:p>
        </p:txBody>
      </p:sp>
    </p:spTree>
    <p:extLst>
      <p:ext uri="{BB962C8B-B14F-4D97-AF65-F5344CB8AC3E}">
        <p14:creationId xmlns:p14="http://schemas.microsoft.com/office/powerpoint/2010/main" val="2029204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49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257" y="112149"/>
            <a:ext cx="5005486" cy="4028536"/>
          </a:xfrm>
          <a:prstGeom prst="rect">
            <a:avLst/>
          </a:prstGeom>
        </p:spPr>
      </p:pic>
      <p:sp>
        <p:nvSpPr>
          <p:cNvPr id="5" name="TextBox 4"/>
          <p:cNvSpPr txBox="1"/>
          <p:nvPr/>
        </p:nvSpPr>
        <p:spPr>
          <a:xfrm>
            <a:off x="379562" y="4416725"/>
            <a:ext cx="11507638" cy="1754326"/>
          </a:xfrm>
          <a:prstGeom prst="rect">
            <a:avLst/>
          </a:prstGeom>
          <a:noFill/>
        </p:spPr>
        <p:txBody>
          <a:bodyPr wrap="square" rtlCol="0">
            <a:spAutoFit/>
          </a:bodyPr>
          <a:lstStyle/>
          <a:p>
            <a:r>
              <a:rPr lang="en-US" dirty="0"/>
              <a:t>First, pick a point A on the contour where it is convenient to attach an entry arc. Specify an </a:t>
            </a:r>
            <a:r>
              <a:rPr lang="en-US" dirty="0" smtClean="0"/>
              <a:t>arc outside </a:t>
            </a:r>
            <a:r>
              <a:rPr lang="en-US" dirty="0"/>
              <a:t>the contour which begins at a point B and ends at A tangent to the contour (and going </a:t>
            </a:r>
            <a:r>
              <a:rPr lang="en-US" dirty="0" smtClean="0"/>
              <a:t>in the </a:t>
            </a:r>
            <a:r>
              <a:rPr lang="en-US" dirty="0"/>
              <a:t>same direction as it is planned to go around the contour). The radius of the arc should be </a:t>
            </a:r>
            <a:r>
              <a:rPr lang="en-US" dirty="0" smtClean="0"/>
              <a:t>larger than </a:t>
            </a:r>
            <a:r>
              <a:rPr lang="en-US" dirty="0"/>
              <a:t>half the diameter given in the tool table. Then extend a line tangent to the arc from B to </a:t>
            </a:r>
            <a:r>
              <a:rPr lang="en-US" dirty="0" smtClean="0"/>
              <a:t>some point </a:t>
            </a:r>
            <a:r>
              <a:rPr lang="en-US" dirty="0"/>
              <a:t>C, located so that the line BC is more than one tool radius long. After the construction is</a:t>
            </a:r>
          </a:p>
          <a:p>
            <a:r>
              <a:rPr lang="en-US" dirty="0"/>
              <a:t>finished, the code is </a:t>
            </a:r>
            <a:r>
              <a:rPr lang="en-US" dirty="0" smtClean="0"/>
              <a:t>written </a:t>
            </a:r>
            <a:r>
              <a:rPr lang="en-US" dirty="0"/>
              <a:t>in the reverse order from the construction. The NC code is shown </a:t>
            </a:r>
            <a:r>
              <a:rPr lang="en-US" dirty="0" smtClean="0"/>
              <a:t>in Table </a:t>
            </a:r>
            <a:r>
              <a:rPr lang="en-US" dirty="0"/>
              <a:t>12; the first three lines are the entry moves just described.</a:t>
            </a:r>
          </a:p>
        </p:txBody>
      </p:sp>
    </p:spTree>
    <p:extLst>
      <p:ext uri="{BB962C8B-B14F-4D97-AF65-F5344CB8AC3E}">
        <p14:creationId xmlns:p14="http://schemas.microsoft.com/office/powerpoint/2010/main" val="4159406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5</a:t>
            </a:fld>
            <a:endParaRPr lang="en-US"/>
          </a:p>
        </p:txBody>
      </p:sp>
      <p:sp>
        <p:nvSpPr>
          <p:cNvPr id="4" name="TextBox 3"/>
          <p:cNvSpPr txBox="1"/>
          <p:nvPr/>
        </p:nvSpPr>
        <p:spPr>
          <a:xfrm>
            <a:off x="762001" y="589280"/>
            <a:ext cx="10591800" cy="5663089"/>
          </a:xfrm>
          <a:prstGeom prst="rect">
            <a:avLst/>
          </a:prstGeom>
          <a:noFill/>
        </p:spPr>
        <p:txBody>
          <a:bodyPr wrap="square" rtlCol="0">
            <a:spAutoFit/>
          </a:bodyPr>
          <a:lstStyle/>
          <a:p>
            <a:r>
              <a:rPr lang="en-US" sz="2000" b="1" dirty="0" smtClean="0"/>
              <a:t>CNC controls are used for various automated production machines:</a:t>
            </a:r>
          </a:p>
          <a:p>
            <a:pPr marL="285750" indent="-285750">
              <a:buFont typeface="Wingdings" panose="05000000000000000000" pitchFamily="2" charset="2"/>
              <a:buChar char="Ø"/>
            </a:pPr>
            <a:r>
              <a:rPr lang="en-US" dirty="0" smtClean="0"/>
              <a:t>Horizontal Mills</a:t>
            </a:r>
          </a:p>
          <a:p>
            <a:pPr marL="285750" indent="-285750">
              <a:buFont typeface="Wingdings" panose="05000000000000000000" pitchFamily="2" charset="2"/>
              <a:buChar char="Ø"/>
            </a:pPr>
            <a:r>
              <a:rPr lang="en-US" dirty="0" smtClean="0"/>
              <a:t>Vertical/Gantry mills</a:t>
            </a:r>
          </a:p>
          <a:p>
            <a:pPr marL="285750" indent="-285750">
              <a:buFont typeface="Wingdings" panose="05000000000000000000" pitchFamily="2" charset="2"/>
              <a:buChar char="Ø"/>
            </a:pPr>
            <a:r>
              <a:rPr lang="en-US" dirty="0" smtClean="0"/>
              <a:t>Horizontal Lathes</a:t>
            </a:r>
          </a:p>
          <a:p>
            <a:pPr marL="285750" indent="-285750">
              <a:buFont typeface="Wingdings" panose="05000000000000000000" pitchFamily="2" charset="2"/>
              <a:buChar char="Ø"/>
            </a:pPr>
            <a:r>
              <a:rPr lang="en-US" dirty="0" smtClean="0"/>
              <a:t>Vertical Lathes</a:t>
            </a:r>
          </a:p>
          <a:p>
            <a:pPr marL="285750" indent="-285750">
              <a:buFont typeface="Wingdings" panose="05000000000000000000" pitchFamily="2" charset="2"/>
              <a:buChar char="Ø"/>
            </a:pPr>
            <a:r>
              <a:rPr lang="en-US" dirty="0" smtClean="0"/>
              <a:t>Nibblers</a:t>
            </a:r>
          </a:p>
          <a:p>
            <a:pPr marL="285750" indent="-285750">
              <a:buFont typeface="Wingdings" panose="05000000000000000000" pitchFamily="2" charset="2"/>
              <a:buChar char="Ø"/>
            </a:pPr>
            <a:r>
              <a:rPr lang="en-US" dirty="0" smtClean="0"/>
              <a:t>Plasma and torch cutting machines</a:t>
            </a:r>
          </a:p>
          <a:p>
            <a:pPr marL="285750" indent="-285750">
              <a:buFont typeface="Wingdings" panose="05000000000000000000" pitchFamily="2" charset="2"/>
              <a:buChar char="Ø"/>
            </a:pPr>
            <a:r>
              <a:rPr lang="en-US" dirty="0" smtClean="0"/>
              <a:t>Brakes &amp; Punches</a:t>
            </a:r>
          </a:p>
          <a:p>
            <a:pPr marL="285750" indent="-285750">
              <a:buFont typeface="Wingdings" panose="05000000000000000000" pitchFamily="2" charset="2"/>
              <a:buChar char="Ø"/>
            </a:pPr>
            <a:r>
              <a:rPr lang="en-US" dirty="0" smtClean="0"/>
              <a:t>Laser cutters</a:t>
            </a:r>
          </a:p>
          <a:p>
            <a:pPr marL="285750" indent="-285750">
              <a:buFont typeface="Wingdings" panose="05000000000000000000" pitchFamily="2" charset="2"/>
              <a:buChar char="Ø"/>
            </a:pPr>
            <a:r>
              <a:rPr lang="en-US" dirty="0" smtClean="0"/>
              <a:t>Seat Cover Fabric cutting</a:t>
            </a:r>
          </a:p>
          <a:p>
            <a:pPr marL="285750" indent="-285750">
              <a:buFont typeface="Wingdings" panose="05000000000000000000" pitchFamily="2" charset="2"/>
              <a:buChar char="Ø"/>
            </a:pPr>
            <a:r>
              <a:rPr lang="en-US" dirty="0" smtClean="0"/>
              <a:t>Grinders</a:t>
            </a:r>
          </a:p>
          <a:p>
            <a:pPr marL="285750" indent="-285750">
              <a:buFont typeface="Wingdings" panose="05000000000000000000" pitchFamily="2" charset="2"/>
              <a:buChar char="Ø"/>
            </a:pPr>
            <a:r>
              <a:rPr lang="en-US" dirty="0" smtClean="0"/>
              <a:t>Planers</a:t>
            </a:r>
          </a:p>
          <a:p>
            <a:pPr marL="285750" indent="-285750">
              <a:buFont typeface="Wingdings" panose="05000000000000000000" pitchFamily="2" charset="2"/>
              <a:buChar char="Ø"/>
            </a:pPr>
            <a:r>
              <a:rPr lang="en-US" dirty="0" smtClean="0"/>
              <a:t>Woodworking machines</a:t>
            </a:r>
          </a:p>
          <a:p>
            <a:pPr marL="285750" indent="-285750">
              <a:buFont typeface="Wingdings" panose="05000000000000000000" pitchFamily="2" charset="2"/>
              <a:buChar char="Ø"/>
            </a:pPr>
            <a:r>
              <a:rPr lang="en-US" dirty="0" smtClean="0"/>
              <a:t>High Pressure water cutting of metals</a:t>
            </a:r>
          </a:p>
          <a:p>
            <a:pPr marL="285750" indent="-285750">
              <a:buFont typeface="Wingdings" panose="05000000000000000000" pitchFamily="2" charset="2"/>
              <a:buChar char="Ø"/>
            </a:pPr>
            <a:endParaRPr lang="en-US" dirty="0"/>
          </a:p>
          <a:p>
            <a:r>
              <a:rPr lang="en-US" i="1" dirty="0" smtClean="0"/>
              <a:t>The CNC and PLC can be interfaced with other PLC’s to integrate the CNC machine to conveyors, Pick and Place robots, storage and retrieval systems and any form of automation to provide an accurate and consistent manufacturing operation.</a:t>
            </a:r>
          </a:p>
          <a:p>
            <a:pPr marL="285750" indent="-285750">
              <a:buFont typeface="Wingdings" panose="05000000000000000000" pitchFamily="2" charset="2"/>
              <a:buChar char="Ø"/>
            </a:pPr>
            <a:endParaRPr lang="en-US" dirty="0" smtClean="0"/>
          </a:p>
          <a:p>
            <a:endParaRPr lang="en-US" dirty="0"/>
          </a:p>
        </p:txBody>
      </p:sp>
    </p:spTree>
    <p:extLst>
      <p:ext uri="{BB962C8B-B14F-4D97-AF65-F5344CB8AC3E}">
        <p14:creationId xmlns:p14="http://schemas.microsoft.com/office/powerpoint/2010/main" val="2265577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50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902" y="181169"/>
            <a:ext cx="6060196" cy="2493034"/>
          </a:xfrm>
          <a:prstGeom prst="rect">
            <a:avLst/>
          </a:prstGeom>
        </p:spPr>
      </p:pic>
      <p:sp>
        <p:nvSpPr>
          <p:cNvPr id="6" name="TextBox 5"/>
          <p:cNvSpPr txBox="1"/>
          <p:nvPr/>
        </p:nvSpPr>
        <p:spPr>
          <a:xfrm>
            <a:off x="457200" y="2993366"/>
            <a:ext cx="11214340" cy="1200329"/>
          </a:xfrm>
          <a:prstGeom prst="rect">
            <a:avLst/>
          </a:prstGeom>
          <a:noFill/>
        </p:spPr>
        <p:txBody>
          <a:bodyPr wrap="square" rtlCol="0">
            <a:spAutoFit/>
          </a:bodyPr>
          <a:lstStyle/>
          <a:p>
            <a:r>
              <a:rPr lang="en-US" dirty="0"/>
              <a:t>Cutter radius compensation is turned on after the first pre-entry move and before the second </a:t>
            </a:r>
            <a:r>
              <a:rPr lang="en-US" dirty="0" err="1" smtClean="0"/>
              <a:t>preentry</a:t>
            </a:r>
            <a:r>
              <a:rPr lang="en-US" dirty="0" smtClean="0"/>
              <a:t> move </a:t>
            </a:r>
            <a:r>
              <a:rPr lang="en-US" dirty="0"/>
              <a:t>(including G41 on the same line as the second pre-entry move turns compensation </a:t>
            </a:r>
            <a:r>
              <a:rPr lang="en-US" dirty="0" smtClean="0"/>
              <a:t>on before </a:t>
            </a:r>
            <a:r>
              <a:rPr lang="en-US" dirty="0"/>
              <a:t>the move is made). In the code above, line N0010 is the first pre-entry move, line </a:t>
            </a:r>
            <a:r>
              <a:rPr lang="en-US" dirty="0" smtClean="0"/>
              <a:t>N0020 turns </a:t>
            </a:r>
            <a:r>
              <a:rPr lang="en-US" dirty="0"/>
              <a:t>compensation on and makes the second pre-entry move, and line N0030 makes the </a:t>
            </a:r>
            <a:r>
              <a:rPr lang="en-US" dirty="0" smtClean="0"/>
              <a:t>entry move</a:t>
            </a:r>
            <a:r>
              <a:rPr lang="en-US" dirty="0"/>
              <a:t>.</a:t>
            </a:r>
          </a:p>
        </p:txBody>
      </p:sp>
    </p:spTree>
    <p:extLst>
      <p:ext uri="{BB962C8B-B14F-4D97-AF65-F5344CB8AC3E}">
        <p14:creationId xmlns:p14="http://schemas.microsoft.com/office/powerpoint/2010/main" val="897188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37162" y="6356349"/>
            <a:ext cx="4114800" cy="365125"/>
          </a:xfrm>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51</a:t>
            </a:fld>
            <a:endParaRPr lang="en-US"/>
          </a:p>
        </p:txBody>
      </p:sp>
      <p:sp>
        <p:nvSpPr>
          <p:cNvPr id="4" name="TextBox 3"/>
          <p:cNvSpPr txBox="1"/>
          <p:nvPr/>
        </p:nvSpPr>
        <p:spPr>
          <a:xfrm>
            <a:off x="448574" y="370936"/>
            <a:ext cx="11291977" cy="2862322"/>
          </a:xfrm>
          <a:prstGeom prst="rect">
            <a:avLst/>
          </a:prstGeom>
          <a:noFill/>
        </p:spPr>
        <p:txBody>
          <a:bodyPr wrap="square" rtlCol="0">
            <a:spAutoFit/>
          </a:bodyPr>
          <a:lstStyle/>
          <a:p>
            <a:r>
              <a:rPr lang="en-US" b="1" dirty="0"/>
              <a:t>3.5.11 Tool Length Offsets — G43 and G49</a:t>
            </a:r>
          </a:p>
          <a:p>
            <a:r>
              <a:rPr lang="en-US" dirty="0"/>
              <a:t>To use a tool length offset, program G43 H…, where the H number is the desired index in the </a:t>
            </a:r>
            <a:r>
              <a:rPr lang="en-US" dirty="0" smtClean="0"/>
              <a:t>tool table</a:t>
            </a:r>
            <a:r>
              <a:rPr lang="en-US" dirty="0"/>
              <a:t>. It is expected that all entries in this table will be positive. The H number should be, but </a:t>
            </a:r>
            <a:r>
              <a:rPr lang="en-US" dirty="0" smtClean="0"/>
              <a:t>does not </a:t>
            </a:r>
            <a:r>
              <a:rPr lang="en-US" dirty="0"/>
              <a:t>have to be, the same as the slot number of the tool currently in the spindle. It is OK for the </a:t>
            </a:r>
            <a:r>
              <a:rPr lang="en-US" dirty="0" smtClean="0"/>
              <a:t>H number </a:t>
            </a:r>
            <a:r>
              <a:rPr lang="en-US" dirty="0"/>
              <a:t>to be zero; an offset value of zero will be used.</a:t>
            </a:r>
          </a:p>
          <a:p>
            <a:r>
              <a:rPr lang="en-US" dirty="0"/>
              <a:t>It is an error if:</a:t>
            </a:r>
          </a:p>
          <a:p>
            <a:pPr lvl="1"/>
            <a:r>
              <a:rPr lang="en-US" dirty="0"/>
              <a:t>• the H number is not an integer, is negative, or is larger than the number of </a:t>
            </a:r>
            <a:r>
              <a:rPr lang="en-US" dirty="0" smtClean="0"/>
              <a:t>carousel slots</a:t>
            </a:r>
            <a:r>
              <a:rPr lang="en-US" dirty="0"/>
              <a:t>.</a:t>
            </a:r>
          </a:p>
          <a:p>
            <a:r>
              <a:rPr lang="en-US" dirty="0"/>
              <a:t>To use no tool length offset, program G49.</a:t>
            </a:r>
          </a:p>
          <a:p>
            <a:r>
              <a:rPr lang="en-US" dirty="0"/>
              <a:t>It is OK to program using the same offset already in use. It is also OK to program using no tool</a:t>
            </a:r>
          </a:p>
          <a:p>
            <a:r>
              <a:rPr lang="en-US" dirty="0"/>
              <a:t>length offset if none is currently being used.</a:t>
            </a:r>
          </a:p>
          <a:p>
            <a:endParaRPr lang="en-US" dirty="0"/>
          </a:p>
        </p:txBody>
      </p:sp>
    </p:spTree>
    <p:extLst>
      <p:ext uri="{BB962C8B-B14F-4D97-AF65-F5344CB8AC3E}">
        <p14:creationId xmlns:p14="http://schemas.microsoft.com/office/powerpoint/2010/main" val="2282402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RS274/NGC Interpreter - Version 3</a:t>
            </a:r>
          </a:p>
          <a:p>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52</a:t>
            </a:fld>
            <a:endParaRPr lang="en-US"/>
          </a:p>
        </p:txBody>
      </p:sp>
      <p:sp>
        <p:nvSpPr>
          <p:cNvPr id="4" name="TextBox 3"/>
          <p:cNvSpPr txBox="1"/>
          <p:nvPr/>
        </p:nvSpPr>
        <p:spPr>
          <a:xfrm>
            <a:off x="707366" y="655608"/>
            <a:ext cx="10828142" cy="923330"/>
          </a:xfrm>
          <a:prstGeom prst="rect">
            <a:avLst/>
          </a:prstGeom>
          <a:noFill/>
        </p:spPr>
        <p:txBody>
          <a:bodyPr wrap="square" rtlCol="0">
            <a:spAutoFit/>
          </a:bodyPr>
          <a:lstStyle/>
          <a:p>
            <a:r>
              <a:rPr lang="en-US" dirty="0" smtClean="0"/>
              <a:t>Most programs are written in Absolute mode.  However, you may encounter programs written in Incremental where each move is a specified as the axis and distance from where the spindle is setting.  The next incremental move is specified the same way.</a:t>
            </a:r>
            <a:endParaRPr lang="en-US" dirty="0"/>
          </a:p>
        </p:txBody>
      </p:sp>
    </p:spTree>
    <p:extLst>
      <p:ext uri="{BB962C8B-B14F-4D97-AF65-F5344CB8AC3E}">
        <p14:creationId xmlns:p14="http://schemas.microsoft.com/office/powerpoint/2010/main" val="205307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A17AFBB-91DB-4755-A048-729C02FE032A}" type="slidenum">
              <a:rPr lang="en-US" smtClean="0"/>
              <a:t>6</a:t>
            </a:fld>
            <a:endParaRPr lang="en-US"/>
          </a:p>
        </p:txBody>
      </p:sp>
      <p:sp>
        <p:nvSpPr>
          <p:cNvPr id="4" name="TextBox 3"/>
          <p:cNvSpPr txBox="1"/>
          <p:nvPr/>
        </p:nvSpPr>
        <p:spPr>
          <a:xfrm>
            <a:off x="1216324" y="741871"/>
            <a:ext cx="7376507" cy="3785652"/>
          </a:xfrm>
          <a:prstGeom prst="rect">
            <a:avLst/>
          </a:prstGeom>
          <a:noFill/>
        </p:spPr>
        <p:txBody>
          <a:bodyPr wrap="none" rtlCol="0">
            <a:spAutoFit/>
          </a:bodyPr>
          <a:lstStyle/>
          <a:p>
            <a:r>
              <a:rPr lang="en-US" sz="2400" b="1" dirty="0" smtClean="0"/>
              <a:t>So, how do these machines operate? </a:t>
            </a:r>
          </a:p>
          <a:p>
            <a:endParaRPr lang="en-US" sz="2400" b="1" dirty="0"/>
          </a:p>
          <a:p>
            <a:endParaRPr lang="en-US" sz="2400" b="1" dirty="0" smtClean="0"/>
          </a:p>
          <a:p>
            <a:r>
              <a:rPr lang="en-US" sz="2400" b="1" dirty="0" smtClean="0"/>
              <a:t>What are some basics mechanically and electrically?</a:t>
            </a:r>
          </a:p>
          <a:p>
            <a:endParaRPr lang="en-US" sz="2400" b="1" dirty="0" smtClean="0"/>
          </a:p>
          <a:p>
            <a:endParaRPr lang="en-US" sz="2400" b="1" dirty="0"/>
          </a:p>
          <a:p>
            <a:r>
              <a:rPr lang="en-US" sz="2400" b="1" dirty="0" smtClean="0"/>
              <a:t>We shall take a look in the next few slides.</a:t>
            </a:r>
          </a:p>
          <a:p>
            <a:endParaRPr lang="en-US" sz="2400" b="1" dirty="0"/>
          </a:p>
          <a:p>
            <a:endParaRPr lang="en-US" sz="2400" b="1" dirty="0" smtClean="0"/>
          </a:p>
          <a:p>
            <a:r>
              <a:rPr lang="en-US" sz="2400" b="1" dirty="0" smtClean="0"/>
              <a:t>First, how do these machines move?  Aren’t they heavy?</a:t>
            </a:r>
            <a:endParaRPr lang="en-US" sz="2400" b="1" dirty="0"/>
          </a:p>
        </p:txBody>
      </p:sp>
    </p:spTree>
    <p:extLst>
      <p:ext uri="{BB962C8B-B14F-4D97-AF65-F5344CB8AC3E}">
        <p14:creationId xmlns:p14="http://schemas.microsoft.com/office/powerpoint/2010/main" val="397270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http://www.zollern.de/en/plain-bearings/hydrostatic-bearings.html</a:t>
            </a:r>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37" y="370833"/>
            <a:ext cx="4940014" cy="5874806"/>
          </a:xfrm>
          <a:prstGeom prst="rect">
            <a:avLst/>
          </a:prstGeom>
        </p:spPr>
      </p:pic>
      <p:sp>
        <p:nvSpPr>
          <p:cNvPr id="7" name="TextBox 6"/>
          <p:cNvSpPr txBox="1"/>
          <p:nvPr/>
        </p:nvSpPr>
        <p:spPr>
          <a:xfrm>
            <a:off x="6711351" y="1164566"/>
            <a:ext cx="4797780" cy="1477328"/>
          </a:xfrm>
          <a:prstGeom prst="rect">
            <a:avLst/>
          </a:prstGeom>
          <a:noFill/>
        </p:spPr>
        <p:txBody>
          <a:bodyPr wrap="square" rtlCol="0">
            <a:spAutoFit/>
          </a:bodyPr>
          <a:lstStyle/>
          <a:p>
            <a:r>
              <a:rPr lang="en-US" dirty="0" smtClean="0"/>
              <a:t>For linear axes, one surface will have a pocket that hydraulic oil is pumped into at a specific pressure.  The oil pressure is adjusted for each pocket so that the moveable part is supported and glides on a thin film of oil.  </a:t>
            </a:r>
            <a:endParaRPr lang="en-US" dirty="0"/>
          </a:p>
        </p:txBody>
      </p:sp>
    </p:spTree>
    <p:extLst>
      <p:ext uri="{BB962C8B-B14F-4D97-AF65-F5344CB8AC3E}">
        <p14:creationId xmlns:p14="http://schemas.microsoft.com/office/powerpoint/2010/main" val="359401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Courtesy of Thompson Industries, Inc.</a:t>
            </a:r>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634" y="1302590"/>
            <a:ext cx="9162732" cy="4252820"/>
          </a:xfrm>
          <a:prstGeom prst="rect">
            <a:avLst/>
          </a:prstGeom>
        </p:spPr>
      </p:pic>
      <p:sp>
        <p:nvSpPr>
          <p:cNvPr id="5" name="TextBox 4"/>
          <p:cNvSpPr txBox="1"/>
          <p:nvPr/>
        </p:nvSpPr>
        <p:spPr>
          <a:xfrm>
            <a:off x="6271404" y="1811547"/>
            <a:ext cx="5294013" cy="2031325"/>
          </a:xfrm>
          <a:prstGeom prst="rect">
            <a:avLst/>
          </a:prstGeom>
          <a:noFill/>
        </p:spPr>
        <p:txBody>
          <a:bodyPr wrap="none" rtlCol="0">
            <a:spAutoFit/>
          </a:bodyPr>
          <a:lstStyle/>
          <a:p>
            <a:r>
              <a:rPr lang="en-US" dirty="0" smtClean="0"/>
              <a:t>Many machines move tables, columns, and axes via </a:t>
            </a:r>
          </a:p>
          <a:p>
            <a:r>
              <a:rPr lang="en-US" dirty="0" smtClean="0"/>
              <a:t>guide ways and slide bearings.  These slide bearings</a:t>
            </a:r>
          </a:p>
          <a:p>
            <a:r>
              <a:rPr lang="en-US" dirty="0"/>
              <a:t>h</a:t>
            </a:r>
            <a:r>
              <a:rPr lang="en-US" dirty="0" smtClean="0"/>
              <a:t>ave recirculating bearings that continually move </a:t>
            </a:r>
          </a:p>
          <a:p>
            <a:r>
              <a:rPr lang="en-US" dirty="0"/>
              <a:t>w</a:t>
            </a:r>
            <a:r>
              <a:rPr lang="en-US" dirty="0" smtClean="0"/>
              <a:t>hen the axis is in motion.  When servicing these</a:t>
            </a:r>
          </a:p>
          <a:p>
            <a:r>
              <a:rPr lang="en-US" dirty="0"/>
              <a:t>m</a:t>
            </a:r>
            <a:r>
              <a:rPr lang="en-US" dirty="0" smtClean="0"/>
              <a:t>achines, never remove a slide bearing without a </a:t>
            </a:r>
          </a:p>
          <a:p>
            <a:r>
              <a:rPr lang="en-US" dirty="0"/>
              <a:t>b</a:t>
            </a:r>
            <a:r>
              <a:rPr lang="en-US" dirty="0" smtClean="0"/>
              <a:t>ar, short piece of way guide or special shipping blank </a:t>
            </a:r>
          </a:p>
          <a:p>
            <a:r>
              <a:rPr lang="en-US" dirty="0"/>
              <a:t>t</a:t>
            </a:r>
            <a:r>
              <a:rPr lang="en-US" dirty="0" smtClean="0"/>
              <a:t>o hold the bearings when the slide is removed.</a:t>
            </a:r>
            <a:endParaRPr lang="en-US" dirty="0"/>
          </a:p>
        </p:txBody>
      </p:sp>
    </p:spTree>
    <p:extLst>
      <p:ext uri="{BB962C8B-B14F-4D97-AF65-F5344CB8AC3E}">
        <p14:creationId xmlns:p14="http://schemas.microsoft.com/office/powerpoint/2010/main" val="125748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Americanballscrewrepair.com</a:t>
            </a:r>
            <a:endParaRPr lang="en-US" dirty="0"/>
          </a:p>
        </p:txBody>
      </p:sp>
      <p:sp>
        <p:nvSpPr>
          <p:cNvPr id="3" name="Slide Number Placeholder 2"/>
          <p:cNvSpPr>
            <a:spLocks noGrp="1"/>
          </p:cNvSpPr>
          <p:nvPr>
            <p:ph type="sldNum" sz="quarter" idx="12"/>
          </p:nvPr>
        </p:nvSpPr>
        <p:spPr/>
        <p:txBody>
          <a:bodyPr/>
          <a:lstStyle/>
          <a:p>
            <a:fld id="{6A17AFBB-91DB-4755-A048-729C02FE032A}" type="slidenum">
              <a:rPr lang="en-US" smtClean="0"/>
              <a:t>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442912"/>
            <a:ext cx="9525000" cy="5972175"/>
          </a:xfrm>
          <a:prstGeom prst="rect">
            <a:avLst/>
          </a:prstGeom>
        </p:spPr>
      </p:pic>
    </p:spTree>
    <p:extLst>
      <p:ext uri="{BB962C8B-B14F-4D97-AF65-F5344CB8AC3E}">
        <p14:creationId xmlns:p14="http://schemas.microsoft.com/office/powerpoint/2010/main" val="571657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7111</Words>
  <Application>Microsoft Office PowerPoint</Application>
  <PresentationFormat>Widescreen</PresentationFormat>
  <Paragraphs>504</Paragraphs>
  <Slides>52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Arial</vt:lpstr>
      <vt:lpstr>Calibri</vt:lpstr>
      <vt:lpstr>Calibri Light</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Arnold Banning</dc:creator>
  <cp:lastModifiedBy>Arnold Banning</cp:lastModifiedBy>
  <cp:revision>79</cp:revision>
  <dcterms:created xsi:type="dcterms:W3CDTF">2017-10-03T18:41:58Z</dcterms:created>
  <dcterms:modified xsi:type="dcterms:W3CDTF">2017-10-15T23:26:30Z</dcterms:modified>
</cp:coreProperties>
</file>