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262" r:id="rId3"/>
    <p:sldId id="313" r:id="rId4"/>
    <p:sldId id="269" r:id="rId5"/>
    <p:sldId id="268" r:id="rId6"/>
    <p:sldId id="284" r:id="rId7"/>
    <p:sldId id="266" r:id="rId8"/>
    <p:sldId id="300" r:id="rId9"/>
    <p:sldId id="306" r:id="rId10"/>
    <p:sldId id="305" r:id="rId11"/>
    <p:sldId id="309" r:id="rId12"/>
    <p:sldId id="310" r:id="rId13"/>
    <p:sldId id="293" r:id="rId14"/>
    <p:sldId id="264" r:id="rId15"/>
    <p:sldId id="257" r:id="rId16"/>
    <p:sldId id="265" r:id="rId17"/>
    <p:sldId id="311" r:id="rId18"/>
    <p:sldId id="267" r:id="rId19"/>
    <p:sldId id="28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208" userDrawn="1">
          <p15:clr>
            <a:srgbClr val="A4A3A4"/>
          </p15:clr>
        </p15:guide>
        <p15:guide id="3" orient="horz"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p:cViewPr varScale="1">
        <p:scale>
          <a:sx n="78" d="100"/>
          <a:sy n="78" d="100"/>
        </p:scale>
        <p:origin x="-2154" y="-108"/>
      </p:cViewPr>
      <p:guideLst>
        <p:guide orient="horz" pos="2880"/>
        <p:guide pos="2208"/>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EE831ED5-6B28-4032-B940-74407FEB6B92}" type="datetimeFigureOut">
              <a:rPr lang="en-US" smtClean="0"/>
              <a:t>6/13/2019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44A105E0-81B7-4A2B-B83F-C0B6729751C8}" type="slidenum">
              <a:rPr lang="en-US" smtClean="0"/>
              <a:t>‹#›</a:t>
            </a:fld>
            <a:endParaRPr lang="en-US"/>
          </a:p>
        </p:txBody>
      </p:sp>
    </p:spTree>
    <p:extLst>
      <p:ext uri="{BB962C8B-B14F-4D97-AF65-F5344CB8AC3E}">
        <p14:creationId xmlns:p14="http://schemas.microsoft.com/office/powerpoint/2010/main" val="1297164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D7FAE80-8CF4-40D4-B426-E2AA37FEF5C8}" type="datetimeFigureOut">
              <a:rPr lang="en-US" smtClean="0"/>
              <a:pPr/>
              <a:t>6/13/2019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33AD2FCD-FA23-4D4F-AFC1-41815F173FBB}" type="slidenum">
              <a:rPr lang="en-US" smtClean="0"/>
              <a:pPr/>
              <a:t>‹#›</a:t>
            </a:fld>
            <a:endParaRPr lang="en-US"/>
          </a:p>
        </p:txBody>
      </p:sp>
    </p:spTree>
    <p:extLst>
      <p:ext uri="{BB962C8B-B14F-4D97-AF65-F5344CB8AC3E}">
        <p14:creationId xmlns:p14="http://schemas.microsoft.com/office/powerpoint/2010/main" val="3029259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AD2FCD-FA23-4D4F-AFC1-41815F173FBB}" type="slidenum">
              <a:rPr lang="en-US" smtClean="0"/>
              <a:pPr/>
              <a:t>19</a:t>
            </a:fld>
            <a:endParaRPr lang="en-US"/>
          </a:p>
        </p:txBody>
      </p:sp>
    </p:spTree>
    <p:extLst>
      <p:ext uri="{BB962C8B-B14F-4D97-AF65-F5344CB8AC3E}">
        <p14:creationId xmlns:p14="http://schemas.microsoft.com/office/powerpoint/2010/main" val="3700879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2C4E6B7-0CEE-4BF5-9840-F8394762635B}"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2605835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C4E6B7-0CEE-4BF5-9840-F8394762635B}"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226652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C4E6B7-0CEE-4BF5-9840-F8394762635B}"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209140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C4E6B7-0CEE-4BF5-9840-F8394762635B}"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256254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4E6B7-0CEE-4BF5-9840-F8394762635B}"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345996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C4E6B7-0CEE-4BF5-9840-F8394762635B}" type="datetimeFigureOut">
              <a:rPr lang="en-US" smtClean="0"/>
              <a:pPr/>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111233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C4E6B7-0CEE-4BF5-9840-F8394762635B}" type="datetimeFigureOut">
              <a:rPr lang="en-US" smtClean="0"/>
              <a:pPr/>
              <a:t>6/13/2019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59555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C4E6B7-0CEE-4BF5-9840-F8394762635B}" type="datetimeFigureOut">
              <a:rPr lang="en-US" smtClean="0"/>
              <a:pPr/>
              <a:t>6/13/2019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351330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4E6B7-0CEE-4BF5-9840-F8394762635B}" type="datetimeFigureOut">
              <a:rPr lang="en-US" smtClean="0"/>
              <a:pPr/>
              <a:t>6/13/2019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1283665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C4E6B7-0CEE-4BF5-9840-F8394762635B}" type="datetimeFigureOut">
              <a:rPr lang="en-US" smtClean="0"/>
              <a:pPr/>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88295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C4E6B7-0CEE-4BF5-9840-F8394762635B}" type="datetimeFigureOut">
              <a:rPr lang="en-US" smtClean="0"/>
              <a:pPr/>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164903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cs typeface="Times New Roman" panose="02020603050405020304" pitchFamily="18" charset="0"/>
              </a:defRPr>
            </a:lvl1pPr>
          </a:lstStyle>
          <a:p>
            <a:fld id="{B2C4E6B7-0CEE-4BF5-9840-F8394762635B}" type="datetimeFigureOut">
              <a:rPr lang="en-US" smtClean="0"/>
              <a:pPr/>
              <a:t>6/13/2019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cs typeface="Times New Roman" panose="02020603050405020304" pitchFamily="18" charset="0"/>
              </a:defRPr>
            </a:lvl1pPr>
          </a:lstStyle>
          <a:p>
            <a:fld id="{E7A2369E-BEF2-466B-BBF7-8F0838876A6F}" type="slidenum">
              <a:rPr lang="en-US" smtClean="0"/>
              <a:pPr/>
              <a:t>‹#›</a:t>
            </a:fld>
            <a:endParaRPr lang="en-US" dirty="0"/>
          </a:p>
        </p:txBody>
      </p:sp>
    </p:spTree>
    <p:extLst>
      <p:ext uri="{BB962C8B-B14F-4D97-AF65-F5344CB8AC3E}">
        <p14:creationId xmlns:p14="http://schemas.microsoft.com/office/powerpoint/2010/main" val="39102176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dspang@rcb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jhar@rowan.edu" TargetMode="External"/><Relationship Id="rId4" Type="http://schemas.openxmlformats.org/officeDocument/2006/relationships/hyperlink" Target="mailto:etetteh@rcbc.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667000"/>
            <a:ext cx="8534400" cy="1470025"/>
          </a:xfrm>
        </p:spPr>
        <p:txBody>
          <a:bodyPr>
            <a:noAutofit/>
          </a:bodyPr>
          <a:lstStyle/>
          <a:p>
            <a:r>
              <a:rPr lang="en-US" b="1" dirty="0"/>
              <a:t>An Innovative Mechanical Engineering Technology Pathway Aligned with Industry Needs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609600"/>
            <a:ext cx="4984695" cy="1156449"/>
          </a:xfrm>
          <a:prstGeom prst="rect">
            <a:avLst/>
          </a:prstGeom>
        </p:spPr>
      </p:pic>
      <p:cxnSp>
        <p:nvCxnSpPr>
          <p:cNvPr id="8" name="Straight Connector 7"/>
          <p:cNvCxnSpPr/>
          <p:nvPr/>
        </p:nvCxnSpPr>
        <p:spPr>
          <a:xfrm>
            <a:off x="685800" y="19050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209800" y="4800600"/>
            <a:ext cx="5410200" cy="923330"/>
          </a:xfrm>
          <a:prstGeom prst="rect">
            <a:avLst/>
          </a:prstGeom>
          <a:noFill/>
        </p:spPr>
        <p:txBody>
          <a:bodyPr wrap="square" rtlCol="0">
            <a:spAutoFit/>
          </a:bodyPr>
          <a:lstStyle/>
          <a:p>
            <a:r>
              <a:rPr lang="en-US" dirty="0">
                <a:latin typeface="Times New Roman" pitchFamily="18" charset="0"/>
                <a:cs typeface="Times New Roman" pitchFamily="18" charset="0"/>
              </a:rPr>
              <a:t>Dr. David </a:t>
            </a:r>
            <a:r>
              <a:rPr lang="en-US" dirty="0" err="1">
                <a:latin typeface="Times New Roman" pitchFamily="18" charset="0"/>
                <a:cs typeface="Times New Roman" pitchFamily="18" charset="0"/>
              </a:rPr>
              <a:t>Spang</a:t>
            </a:r>
            <a:r>
              <a:rPr lang="en-US" dirty="0">
                <a:latin typeface="Times New Roman" pitchFamily="18" charset="0"/>
                <a:cs typeface="Times New Roman" pitchFamily="18" charset="0"/>
              </a:rPr>
              <a:t>, Rowan College at Burlington County</a:t>
            </a:r>
          </a:p>
          <a:p>
            <a:r>
              <a:rPr lang="en-US" dirty="0">
                <a:latin typeface="Times New Roman" pitchFamily="18" charset="0"/>
                <a:cs typeface="Times New Roman" pitchFamily="18" charset="0"/>
              </a:rPr>
              <a:t>Dr. </a:t>
            </a:r>
            <a:r>
              <a:rPr lang="en-US" dirty="0" err="1">
                <a:latin typeface="Times New Roman" pitchFamily="18" charset="0"/>
                <a:cs typeface="Times New Roman" pitchFamily="18" charset="0"/>
              </a:rPr>
              <a:t>Edem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Tetteh</a:t>
            </a:r>
            <a:r>
              <a:rPr lang="en-US" dirty="0">
                <a:latin typeface="Times New Roman" pitchFamily="18" charset="0"/>
                <a:cs typeface="Times New Roman" pitchFamily="18" charset="0"/>
              </a:rPr>
              <a:t>, Rowan College at Burlington County</a:t>
            </a:r>
          </a:p>
          <a:p>
            <a:r>
              <a:rPr lang="en-US" dirty="0">
                <a:latin typeface="Times New Roman" pitchFamily="18" charset="0"/>
                <a:cs typeface="Times New Roman" pitchFamily="18" charset="0"/>
              </a:rPr>
              <a:t>Dr. </a:t>
            </a:r>
            <a:r>
              <a:rPr lang="en-US" dirty="0" err="1">
                <a:latin typeface="Times New Roman" pitchFamily="18" charset="0"/>
                <a:cs typeface="Times New Roman" pitchFamily="18" charset="0"/>
              </a:rPr>
              <a:t>Ratneshwar</a:t>
            </a:r>
            <a:r>
              <a:rPr lang="en-US" dirty="0">
                <a:latin typeface="Times New Roman" pitchFamily="18" charset="0"/>
                <a:cs typeface="Times New Roman" pitchFamily="18" charset="0"/>
              </a:rPr>
              <a:t> Jha, Rowan University</a:t>
            </a:r>
          </a:p>
        </p:txBody>
      </p:sp>
    </p:spTree>
    <p:extLst>
      <p:ext uri="{BB962C8B-B14F-4D97-AF65-F5344CB8AC3E}">
        <p14:creationId xmlns:p14="http://schemas.microsoft.com/office/powerpoint/2010/main" val="2269025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BS.MET degree</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a:bodyPr>
          <a:lstStyle/>
          <a:p>
            <a:r>
              <a:rPr lang="en-US" dirty="0"/>
              <a:t>BS degree in MET with a concentration in Advanced Manufacturing.</a:t>
            </a:r>
          </a:p>
          <a:p>
            <a:r>
              <a:rPr lang="en-US" dirty="0"/>
              <a:t>Linked to RCBC’s AAS.MET via a “3+1” program pathway.</a:t>
            </a:r>
          </a:p>
          <a:p>
            <a:endParaRPr lang="en-US" dirty="0"/>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164891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a:t>BS.MET Course Sequence</a:t>
            </a:r>
            <a:br>
              <a:rPr lang="en-US" dirty="0"/>
            </a:br>
            <a:r>
              <a:rPr lang="en-US" sz="2700" dirty="0"/>
              <a:t>(Freshman and Sophomore)</a:t>
            </a:r>
          </a:p>
        </p:txBody>
      </p:sp>
      <p:cxnSp>
        <p:nvCxnSpPr>
          <p:cNvPr id="5" name="Straight Connector 4"/>
          <p:cNvCxnSpPr/>
          <p:nvPr/>
        </p:nvCxnSpPr>
        <p:spPr>
          <a:xfrm>
            <a:off x="457200" y="990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3376901851"/>
              </p:ext>
            </p:extLst>
          </p:nvPr>
        </p:nvGraphicFramePr>
        <p:xfrm>
          <a:off x="457201" y="1371594"/>
          <a:ext cx="8229599" cy="5185589"/>
        </p:xfrm>
        <a:graphic>
          <a:graphicData uri="http://schemas.openxmlformats.org/drawingml/2006/table">
            <a:tbl>
              <a:tblPr firstRow="1" firstCol="1" bandRow="1"/>
              <a:tblGrid>
                <a:gridCol w="2350056">
                  <a:extLst>
                    <a:ext uri="{9D8B030D-6E8A-4147-A177-3AD203B41FA5}">
                      <a16:colId xmlns:a16="http://schemas.microsoft.com/office/drawing/2014/main" val="796274410"/>
                    </a:ext>
                  </a:extLst>
                </a:gridCol>
                <a:gridCol w="401358">
                  <a:extLst>
                    <a:ext uri="{9D8B030D-6E8A-4147-A177-3AD203B41FA5}">
                      <a16:colId xmlns:a16="http://schemas.microsoft.com/office/drawing/2014/main" val="1602184585"/>
                    </a:ext>
                  </a:extLst>
                </a:gridCol>
                <a:gridCol w="1360744">
                  <a:extLst>
                    <a:ext uri="{9D8B030D-6E8A-4147-A177-3AD203B41FA5}">
                      <a16:colId xmlns:a16="http://schemas.microsoft.com/office/drawing/2014/main" val="3961659407"/>
                    </a:ext>
                  </a:extLst>
                </a:gridCol>
                <a:gridCol w="2357099">
                  <a:extLst>
                    <a:ext uri="{9D8B030D-6E8A-4147-A177-3AD203B41FA5}">
                      <a16:colId xmlns:a16="http://schemas.microsoft.com/office/drawing/2014/main" val="401835639"/>
                    </a:ext>
                  </a:extLst>
                </a:gridCol>
                <a:gridCol w="401358">
                  <a:extLst>
                    <a:ext uri="{9D8B030D-6E8A-4147-A177-3AD203B41FA5}">
                      <a16:colId xmlns:a16="http://schemas.microsoft.com/office/drawing/2014/main" val="2683504205"/>
                    </a:ext>
                  </a:extLst>
                </a:gridCol>
                <a:gridCol w="1358984">
                  <a:extLst>
                    <a:ext uri="{9D8B030D-6E8A-4147-A177-3AD203B41FA5}">
                      <a16:colId xmlns:a16="http://schemas.microsoft.com/office/drawing/2014/main" val="849304807"/>
                    </a:ext>
                  </a:extLst>
                </a:gridCol>
              </a:tblGrid>
              <a:tr h="286871">
                <a:tc gridSpan="3">
                  <a:txBody>
                    <a:bodyPr/>
                    <a:lstStyle/>
                    <a:p>
                      <a:pPr marL="0" marR="0" algn="ctr">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Fall Semester</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Spring Semester</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7188708"/>
                  </a:ext>
                </a:extLst>
              </a:tr>
              <a:tr h="286871">
                <a:tc gridSpan="6">
                  <a:txBody>
                    <a:bodyPr/>
                    <a:lstStyle/>
                    <a:p>
                      <a:pPr marL="0" marR="0" algn="ctr">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First Year</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00255563"/>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Freshman Tech Clinic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245" marR="0">
                        <a:lnSpc>
                          <a:spcPct val="107000"/>
                        </a:lnSpc>
                        <a:spcBef>
                          <a:spcPts val="0"/>
                        </a:spcBef>
                        <a:spcAft>
                          <a:spcPts val="0"/>
                        </a:spcAft>
                      </a:pPr>
                      <a:r>
                        <a:rPr lang="en-US" sz="1400" dirty="0">
                          <a:solidFill>
                            <a:schemeClr val="tx1"/>
                          </a:solidFill>
                          <a:effectLst/>
                          <a:latin typeface="Times New Roman" panose="02020603050405020304" pitchFamily="18" charset="0"/>
                          <a:ea typeface="Times New Roman" panose="02020603050405020304" pitchFamily="18" charset="0"/>
                        </a:rPr>
                        <a:t>EGR 351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Freshman Tech Clinic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EGR 352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725001"/>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College Composition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ENG 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Society, Ethics and Technology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SOC 160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569660"/>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Precalculus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MTH 130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Calculus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MTH 118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2612425"/>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General Chemistry I with Lab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CHE 115/116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FF0000"/>
                          </a:solidFill>
                          <a:effectLst/>
                          <a:latin typeface="Times New Roman" panose="02020603050405020304" pitchFamily="18" charset="0"/>
                          <a:ea typeface="Times New Roman" panose="02020603050405020304" pitchFamily="18" charset="0"/>
                        </a:rPr>
                        <a:t>Mat Science and Manufacturing</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MET 235</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040447"/>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Intro to Comp Sci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CSE 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Circuits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EET 121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8851115"/>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17</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16</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195525"/>
                  </a:ext>
                </a:extLst>
              </a:tr>
              <a:tr h="286871">
                <a:tc gridSpan="6">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3999197"/>
                  </a:ext>
                </a:extLst>
              </a:tr>
              <a:tr h="286871">
                <a:tc gridSpan="6">
                  <a:txBody>
                    <a:bodyPr/>
                    <a:lstStyle/>
                    <a:p>
                      <a:pPr marL="0" marR="0" algn="ctr">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Second Year</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8847957"/>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Sophomore Tech Clinic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EGR 215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Sophomore Tech Clinic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EGR 216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16492"/>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Technical Writing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ENG 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Public Speaking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SPE 102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271238"/>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ART 101, MUS 101, THR 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Strength of Materials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EGR 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4998292"/>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General Physics I with Lab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PHY 210/211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Intro to Mechanical Design</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3</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MET 220</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348481"/>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Engineering Statics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EGR 201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Applied Thermal Energy I</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3</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MET 215</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6010539"/>
                  </a:ext>
                </a:extLst>
              </a:tr>
              <a:tr h="286871">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CNC Programming I</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3</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FF0000"/>
                          </a:solidFill>
                          <a:effectLst/>
                          <a:latin typeface="Times New Roman" panose="02020603050405020304" pitchFamily="18" charset="0"/>
                          <a:ea typeface="Times New Roman" panose="02020603050405020304" pitchFamily="18" charset="0"/>
                        </a:rPr>
                        <a:t>MET 210</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655328"/>
                  </a:ext>
                </a:extLst>
              </a:tr>
              <a:tr h="286871">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17</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13</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880267"/>
                  </a:ext>
                </a:extLst>
              </a:tr>
            </a:tbl>
          </a:graphicData>
        </a:graphic>
      </p:graphicFrame>
    </p:spTree>
    <p:extLst>
      <p:ext uri="{BB962C8B-B14F-4D97-AF65-F5344CB8AC3E}">
        <p14:creationId xmlns:p14="http://schemas.microsoft.com/office/powerpoint/2010/main" val="3594849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a:t>BS.MET Course Sequence</a:t>
            </a:r>
            <a:br>
              <a:rPr lang="en-US" dirty="0"/>
            </a:br>
            <a:r>
              <a:rPr lang="en-US" sz="2700" dirty="0"/>
              <a:t>(Junior and Senior)</a:t>
            </a:r>
          </a:p>
        </p:txBody>
      </p:sp>
      <p:cxnSp>
        <p:nvCxnSpPr>
          <p:cNvPr id="5" name="Straight Connector 4"/>
          <p:cNvCxnSpPr/>
          <p:nvPr/>
        </p:nvCxnSpPr>
        <p:spPr>
          <a:xfrm>
            <a:off x="457200" y="990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407472360"/>
              </p:ext>
            </p:extLst>
          </p:nvPr>
        </p:nvGraphicFramePr>
        <p:xfrm>
          <a:off x="914400" y="1371597"/>
          <a:ext cx="7315200" cy="4952508"/>
        </p:xfrm>
        <a:graphic>
          <a:graphicData uri="http://schemas.openxmlformats.org/drawingml/2006/table">
            <a:tbl>
              <a:tblPr firstRow="1" firstCol="1" bandRow="1"/>
              <a:tblGrid>
                <a:gridCol w="2108499">
                  <a:extLst>
                    <a:ext uri="{9D8B030D-6E8A-4147-A177-3AD203B41FA5}">
                      <a16:colId xmlns:a16="http://schemas.microsoft.com/office/drawing/2014/main" val="2691360803"/>
                    </a:ext>
                  </a:extLst>
                </a:gridCol>
                <a:gridCol w="329379">
                  <a:extLst>
                    <a:ext uri="{9D8B030D-6E8A-4147-A177-3AD203B41FA5}">
                      <a16:colId xmlns:a16="http://schemas.microsoft.com/office/drawing/2014/main" val="1760303950"/>
                    </a:ext>
                  </a:extLst>
                </a:gridCol>
                <a:gridCol w="1218940">
                  <a:extLst>
                    <a:ext uri="{9D8B030D-6E8A-4147-A177-3AD203B41FA5}">
                      <a16:colId xmlns:a16="http://schemas.microsoft.com/office/drawing/2014/main" val="3528775466"/>
                    </a:ext>
                  </a:extLst>
                </a:gridCol>
                <a:gridCol w="2113193">
                  <a:extLst>
                    <a:ext uri="{9D8B030D-6E8A-4147-A177-3AD203B41FA5}">
                      <a16:colId xmlns:a16="http://schemas.microsoft.com/office/drawing/2014/main" val="1364729943"/>
                    </a:ext>
                  </a:extLst>
                </a:gridCol>
                <a:gridCol w="325468">
                  <a:extLst>
                    <a:ext uri="{9D8B030D-6E8A-4147-A177-3AD203B41FA5}">
                      <a16:colId xmlns:a16="http://schemas.microsoft.com/office/drawing/2014/main" val="3870293467"/>
                    </a:ext>
                  </a:extLst>
                </a:gridCol>
                <a:gridCol w="1219721">
                  <a:extLst>
                    <a:ext uri="{9D8B030D-6E8A-4147-A177-3AD203B41FA5}">
                      <a16:colId xmlns:a16="http://schemas.microsoft.com/office/drawing/2014/main" val="2313609699"/>
                    </a:ext>
                  </a:extLst>
                </a:gridCol>
              </a:tblGrid>
              <a:tr h="274567">
                <a:tc gridSpan="6">
                  <a:txBody>
                    <a:bodyPr/>
                    <a:lstStyle/>
                    <a:p>
                      <a:pPr marL="0" marR="0" algn="ctr">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Third Year</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9086649"/>
                  </a:ext>
                </a:extLst>
              </a:tr>
              <a:tr h="274567">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Junior Tech Clinic I</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2</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EGR 351</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Junior Tech Clinic II</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2</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EGR 361</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0902871"/>
                  </a:ext>
                </a:extLst>
              </a:tr>
              <a:tr h="274567">
                <a:tc>
                  <a:txBody>
                    <a:bodyPr/>
                    <a:lstStyle/>
                    <a:p>
                      <a:pPr marL="0" marR="0">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Calculus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MTH 119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Humanities Course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4277975"/>
                  </a:ext>
                </a:extLst>
              </a:tr>
              <a:tr h="274567">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General Physics II with Lab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PHY 212/213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Calculus III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MTH 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4961463"/>
                  </a:ext>
                </a:extLst>
              </a:tr>
              <a:tr h="274567">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Engineering Dynamics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EGR 202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Applied Fluid Mechanics</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3</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MET 325</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238262"/>
                  </a:ext>
                </a:extLst>
              </a:tr>
              <a:tr h="274567">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Applied Thermal Energy II</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3</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MET 315</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Machine Design</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4</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B050"/>
                          </a:solidFill>
                          <a:effectLst/>
                          <a:latin typeface="Times New Roman" panose="02020603050405020304" pitchFamily="18" charset="0"/>
                          <a:ea typeface="Times New Roman" panose="02020603050405020304" pitchFamily="18" charset="0"/>
                        </a:rPr>
                        <a:t>MET 330</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5349036"/>
                  </a:ext>
                </a:extLst>
              </a:tr>
              <a:tr h="402132">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16</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16</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76012"/>
                  </a:ext>
                </a:extLst>
              </a:tr>
              <a:tr h="274567">
                <a:tc gridSpan="6">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342560"/>
                  </a:ext>
                </a:extLst>
              </a:tr>
              <a:tr h="274567">
                <a:tc gridSpan="6">
                  <a:txBody>
                    <a:bodyPr/>
                    <a:lstStyle/>
                    <a:p>
                      <a:pPr marL="0" marR="0" algn="ctr">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Fourth Year</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9306943"/>
                  </a:ext>
                </a:extLst>
              </a:tr>
              <a:tr h="274567">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Senior Tech Clinic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EGR 451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Senior Tech Clinic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EGR 452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4284698"/>
                  </a:ext>
                </a:extLst>
              </a:tr>
              <a:tr h="274567">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Introduction to Philosophy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PHI 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Principles of Microeconomics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ECO 203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065684"/>
                  </a:ext>
                </a:extLst>
              </a:tr>
              <a:tr h="274567">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Advanced Manufacturing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 10.440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CNC Programming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MET 3xx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331640"/>
                  </a:ext>
                </a:extLst>
              </a:tr>
              <a:tr h="274567">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Applied Heat Transfer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MET 3xx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Quality &amp; Reliability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 10.342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0493855"/>
                  </a:ext>
                </a:extLst>
              </a:tr>
              <a:tr h="274567">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MET Elective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MET 4xx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MET Elective III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MET 4xx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345326"/>
                  </a:ext>
                </a:extLst>
              </a:tr>
              <a:tr h="274567">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MET Elective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MET 4xx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733315"/>
                  </a:ext>
                </a:extLst>
              </a:tr>
              <a:tr h="402132">
                <a:tc>
                  <a:txBody>
                    <a:bodyPr/>
                    <a:lstStyle/>
                    <a:p>
                      <a:pPr marL="0" marR="0">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17</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rPr>
                        <a:t>14</a:t>
                      </a:r>
                      <a:endParaRPr lang="en-U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908146"/>
                  </a:ext>
                </a:extLst>
              </a:tr>
            </a:tbl>
          </a:graphicData>
        </a:graphic>
      </p:graphicFrame>
      <p:sp>
        <p:nvSpPr>
          <p:cNvPr id="10" name="Rectangle 2"/>
          <p:cNvSpPr>
            <a:spLocks noChangeArrowheads="1"/>
          </p:cNvSpPr>
          <p:nvPr/>
        </p:nvSpPr>
        <p:spPr bwMode="auto">
          <a:xfrm>
            <a:off x="1603375" y="2476054"/>
            <a:ext cx="9031534" cy="624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94849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Autofit/>
          </a:bodyPr>
          <a:lstStyle/>
          <a:p>
            <a:r>
              <a:rPr lang="en-US" sz="4000" dirty="0"/>
              <a:t>Further Project Activities</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609600"/>
            <a:ext cx="4984695" cy="1156449"/>
          </a:xfrm>
          <a:prstGeom prst="rect">
            <a:avLst/>
          </a:prstGeom>
        </p:spPr>
      </p:pic>
      <p:cxnSp>
        <p:nvCxnSpPr>
          <p:cNvPr id="8" name="Straight Connector 7"/>
          <p:cNvCxnSpPr/>
          <p:nvPr/>
        </p:nvCxnSpPr>
        <p:spPr>
          <a:xfrm>
            <a:off x="685800" y="19050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835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Curriculum Development</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a:bodyPr>
          <a:lstStyle/>
          <a:p>
            <a:r>
              <a:rPr lang="en-US" dirty="0"/>
              <a:t>Applications Database</a:t>
            </a:r>
          </a:p>
          <a:p>
            <a:pPr lvl="1"/>
            <a:r>
              <a:rPr lang="en-US" dirty="0"/>
              <a:t>An applications database and library will be finalized and will serve as a resource for faculty to support the relevant curriculum, and to present industry-relevant competencies within courses that meet predetermined learning outcomes.</a:t>
            </a:r>
          </a:p>
          <a:p>
            <a:endParaRPr lang="en-US" dirty="0"/>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503109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Stackable Certificates</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a:bodyPr>
          <a:lstStyle/>
          <a:p>
            <a:r>
              <a:rPr lang="en-US" dirty="0"/>
              <a:t>Certificates will provide students with the opportunity to be recognized for reaching relevant milestones as they progress through the program, and can be combined in an additive or stackable fashion. </a:t>
            </a:r>
          </a:p>
          <a:p>
            <a:pPr marL="0" indent="0">
              <a:buNone/>
            </a:pP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2890086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Facilities and Infrastructure</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lstStyle/>
          <a:p>
            <a:r>
              <a:rPr lang="en-US" dirty="0"/>
              <a:t>An Advanced Manufacturing Facility will be created to support student education and development, include machining, rapid prototyping, welding, and lean manufacturing infrastructure.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503109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4C66-373C-4A3E-BCB8-F21648A44076}"/>
              </a:ext>
            </a:extLst>
          </p:cNvPr>
          <p:cNvSpPr>
            <a:spLocks noGrp="1"/>
          </p:cNvSpPr>
          <p:nvPr>
            <p:ph type="title"/>
          </p:nvPr>
        </p:nvSpPr>
        <p:spPr/>
        <p:txBody>
          <a:bodyPr/>
          <a:lstStyle/>
          <a:p>
            <a:r>
              <a:rPr lang="en-US" dirty="0"/>
              <a:t>Future Meetings with Stakeholders</a:t>
            </a:r>
          </a:p>
        </p:txBody>
      </p:sp>
      <p:sp>
        <p:nvSpPr>
          <p:cNvPr id="3" name="Content Placeholder 2">
            <a:extLst>
              <a:ext uri="{FF2B5EF4-FFF2-40B4-BE49-F238E27FC236}">
                <a16:creationId xmlns:a16="http://schemas.microsoft.com/office/drawing/2014/main" id="{F0B57AD3-AF71-431A-9555-07AB26843AFD}"/>
              </a:ext>
            </a:extLst>
          </p:cNvPr>
          <p:cNvSpPr>
            <a:spLocks noGrp="1"/>
          </p:cNvSpPr>
          <p:nvPr>
            <p:ph idx="1"/>
          </p:nvPr>
        </p:nvSpPr>
        <p:spPr/>
        <p:txBody>
          <a:bodyPr/>
          <a:lstStyle/>
          <a:p>
            <a:r>
              <a:rPr lang="en-US" dirty="0"/>
              <a:t>Fall 2019</a:t>
            </a:r>
          </a:p>
          <a:p>
            <a:pPr lvl="1"/>
            <a:r>
              <a:rPr lang="en-US" dirty="0"/>
              <a:t>Progress update with educational and industry partners</a:t>
            </a:r>
          </a:p>
          <a:p>
            <a:r>
              <a:rPr lang="en-US" dirty="0"/>
              <a:t>Spring 2020</a:t>
            </a:r>
          </a:p>
          <a:p>
            <a:pPr lvl="1"/>
            <a:r>
              <a:rPr lang="en-US" dirty="0"/>
              <a:t>STEM Summit providing interactive training and workshops for pathway instructors at all levels</a:t>
            </a:r>
          </a:p>
          <a:p>
            <a:r>
              <a:rPr lang="en-US" dirty="0"/>
              <a:t>Summer 2020</a:t>
            </a:r>
          </a:p>
          <a:p>
            <a:pPr lvl="1"/>
            <a:r>
              <a:rPr lang="en-US" dirty="0"/>
              <a:t>Project summary and sustainability conference </a:t>
            </a:r>
          </a:p>
        </p:txBody>
      </p:sp>
    </p:spTree>
    <p:extLst>
      <p:ext uri="{BB962C8B-B14F-4D97-AF65-F5344CB8AC3E}">
        <p14:creationId xmlns:p14="http://schemas.microsoft.com/office/powerpoint/2010/main" val="1823836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Acknowledgements</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fontScale="85000" lnSpcReduction="20000"/>
          </a:bodyPr>
          <a:lstStyle/>
          <a:p>
            <a:r>
              <a:rPr lang="en-US" dirty="0"/>
              <a:t>The authors wish to gratefully acknowledge the support of the National Science Foundation (NSF), through the Division of Undergraduate Education, DUE-1601487which made this effort possible. Any opinions, findings, and conclusions or recommendations expressed in this material are those of the authors and do not necessarily reflect the views of the National Science Foundation.</a:t>
            </a:r>
          </a:p>
          <a:p>
            <a:r>
              <a:rPr lang="en-US" dirty="0"/>
              <a:t>The authors also wish to acknowledge Rowan College at Burlington County (RCBC) and Rowan University (RU)  for the extensive support in the development and alignment of the mechanical engineering technology curricula. </a:t>
            </a:r>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503109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191000"/>
            <a:ext cx="7772400" cy="1470025"/>
          </a:xfrm>
        </p:spPr>
        <p:txBody>
          <a:bodyPr>
            <a:noAutofit/>
          </a:bodyPr>
          <a:lstStyle/>
          <a:p>
            <a:r>
              <a:rPr lang="en-US" sz="2000" b="1" dirty="0"/>
              <a:t>Dr. David </a:t>
            </a:r>
            <a:r>
              <a:rPr lang="en-US" sz="2000" b="1" dirty="0" err="1"/>
              <a:t>Spang</a:t>
            </a:r>
            <a:r>
              <a:rPr lang="en-US" sz="2000" b="1" dirty="0"/>
              <a:t>, Sr. Vice President &amp; Provost, RCBC </a:t>
            </a:r>
            <a:r>
              <a:rPr lang="en-US" sz="2000" b="1" dirty="0">
                <a:hlinkClick r:id="rId3"/>
              </a:rPr>
              <a:t>dspang@rcbc.edu</a:t>
            </a:r>
            <a:br>
              <a:rPr lang="en-US" sz="2000" b="1" dirty="0"/>
            </a:br>
            <a:br>
              <a:rPr lang="en-US" sz="2000" b="1" dirty="0"/>
            </a:br>
            <a:r>
              <a:rPr lang="en-US" sz="2000" b="1" dirty="0"/>
              <a:t>Dr. </a:t>
            </a:r>
            <a:r>
              <a:rPr lang="en-US" sz="2000" b="1" dirty="0" err="1"/>
              <a:t>Edem</a:t>
            </a:r>
            <a:r>
              <a:rPr lang="en-US" sz="2000" b="1" dirty="0"/>
              <a:t> Tetteh, Dean of STEM, RCBC</a:t>
            </a:r>
            <a:br>
              <a:rPr lang="en-US" sz="2000" b="1" dirty="0"/>
            </a:br>
            <a:r>
              <a:rPr lang="en-US" sz="2000" b="1" dirty="0"/>
              <a:t> </a:t>
            </a:r>
            <a:r>
              <a:rPr lang="en-US" sz="2000" b="1" dirty="0">
                <a:hlinkClick r:id="rId4"/>
              </a:rPr>
              <a:t>etetteh@rcbc.edu</a:t>
            </a:r>
            <a:br>
              <a:rPr lang="en-US" sz="2000" b="1" dirty="0"/>
            </a:br>
            <a:br>
              <a:rPr lang="en-US" sz="2000" b="1" dirty="0"/>
            </a:br>
            <a:r>
              <a:rPr lang="en-US" sz="2000" b="1" dirty="0"/>
              <a:t>Dr. </a:t>
            </a:r>
            <a:r>
              <a:rPr lang="en-US" sz="2000" b="1" dirty="0" err="1"/>
              <a:t>Ratneshwar</a:t>
            </a:r>
            <a:r>
              <a:rPr lang="en-US" sz="2000" b="1" dirty="0"/>
              <a:t> Jha, Dept. Head &amp; Professor, Rowan University</a:t>
            </a:r>
            <a:br>
              <a:rPr lang="en-US" sz="2000" b="1" dirty="0"/>
            </a:br>
            <a:r>
              <a:rPr lang="en-US" sz="2000" b="1" dirty="0">
                <a:hlinkClick r:id="rId5"/>
              </a:rPr>
              <a:t>jhar@rowan.edu</a:t>
            </a:r>
            <a:br>
              <a:rPr lang="en-US" sz="2000" b="1" dirty="0"/>
            </a:br>
            <a:br>
              <a:rPr lang="en-US" sz="2000" b="1" dirty="0"/>
            </a:br>
            <a:br>
              <a:rPr lang="en-US" sz="3200" b="1" dirty="0"/>
            </a:br>
            <a:endParaRPr lang="en-US" sz="3200" dirty="0"/>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05000" y="609600"/>
            <a:ext cx="4984695" cy="1156449"/>
          </a:xfrm>
          <a:prstGeom prst="rect">
            <a:avLst/>
          </a:prstGeom>
        </p:spPr>
      </p:pic>
      <p:cxnSp>
        <p:nvCxnSpPr>
          <p:cNvPr id="8" name="Straight Connector 7"/>
          <p:cNvCxnSpPr/>
          <p:nvPr/>
        </p:nvCxnSpPr>
        <p:spPr>
          <a:xfrm>
            <a:off x="685800" y="19050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981200" y="2133600"/>
            <a:ext cx="5181600" cy="523220"/>
          </a:xfrm>
          <a:prstGeom prst="rect">
            <a:avLst/>
          </a:prstGeom>
          <a:noFill/>
        </p:spPr>
        <p:txBody>
          <a:bodyPr wrap="square" rtlCol="0">
            <a:spAutoFit/>
          </a:bodyPr>
          <a:lstStyle/>
          <a:p>
            <a:pPr algn="ctr"/>
            <a:r>
              <a:rPr lang="en-US" sz="2800" i="1" dirty="0">
                <a:latin typeface="Times New Roman" pitchFamily="18" charset="0"/>
                <a:cs typeface="Times New Roman" pitchFamily="18" charset="0"/>
              </a:rPr>
              <a:t>Contact Information</a:t>
            </a:r>
          </a:p>
        </p:txBody>
      </p:sp>
    </p:spTree>
    <p:extLst>
      <p:ext uri="{BB962C8B-B14F-4D97-AF65-F5344CB8AC3E}">
        <p14:creationId xmlns:p14="http://schemas.microsoft.com/office/powerpoint/2010/main" val="200741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fontScale="47500" lnSpcReduction="20000"/>
          </a:bodyPr>
          <a:lstStyle/>
          <a:p>
            <a:r>
              <a:rPr lang="en-US" b="1" dirty="0"/>
              <a:t>Background</a:t>
            </a:r>
          </a:p>
          <a:p>
            <a:endParaRPr lang="en-US" b="1" dirty="0"/>
          </a:p>
          <a:p>
            <a:r>
              <a:rPr lang="en-US" dirty="0"/>
              <a:t>Rowan College at Burlington County (RCBC) and Rowan University (RU) have partnered to offer engineering technology degrees.</a:t>
            </a:r>
          </a:p>
          <a:p>
            <a:endParaRPr lang="en-US" dirty="0"/>
          </a:p>
          <a:p>
            <a:r>
              <a:rPr lang="en-US" dirty="0"/>
              <a:t>National Science Foundation-funded project (NSF Award 1601487). </a:t>
            </a:r>
          </a:p>
          <a:p>
            <a:endParaRPr lang="en-US" dirty="0"/>
          </a:p>
          <a:p>
            <a:r>
              <a:rPr lang="en-US" dirty="0"/>
              <a:t>Advanced Manufacturing led to a Mechanical Engineering Technology (MET) and Electrical Engineering Technology (EET) pathways. </a:t>
            </a:r>
          </a:p>
          <a:p>
            <a:endParaRPr lang="en-US" dirty="0"/>
          </a:p>
          <a:p>
            <a:r>
              <a:rPr lang="en-US" dirty="0"/>
              <a:t>Bureau of Labor Statistics (BLS) job outlook for MET careers to grow 5% for the ten-year period 2016-2026, and EET careers to 2% for the same period. </a:t>
            </a:r>
          </a:p>
          <a:p>
            <a:endParaRPr lang="en-US" dirty="0"/>
          </a:p>
          <a:p>
            <a:r>
              <a:rPr lang="en-US" dirty="0"/>
              <a:t>Structured in a “3+1” model supported by the recommendations of the New Jersey College Affordability Study Commission identified as an opportunity to make college more affordable. </a:t>
            </a:r>
          </a:p>
          <a:p>
            <a:endParaRPr lang="en-US" dirty="0"/>
          </a:p>
          <a:p>
            <a:pPr lvl="1"/>
            <a:r>
              <a:rPr lang="en-US" sz="3200" dirty="0"/>
              <a:t>The first three years of the curriculum are delivered by the Community College at Community College tuition rates. </a:t>
            </a:r>
          </a:p>
          <a:p>
            <a:pPr lvl="1"/>
            <a:r>
              <a:rPr lang="en-US" sz="3200" dirty="0"/>
              <a:t>The fourth year is offered by the University, on the Community College campus, at a discounted tuition rate.</a:t>
            </a:r>
          </a:p>
          <a:p>
            <a:pPr marL="457200" lvl="1" indent="0">
              <a:buNone/>
            </a:pPr>
            <a:endParaRPr lang="en-US" sz="3200" dirty="0"/>
          </a:p>
          <a:p>
            <a:endParaRPr lang="en-US" dirty="0"/>
          </a:p>
          <a:p>
            <a:endParaRPr lang="en-US" dirty="0"/>
          </a:p>
          <a:p>
            <a:endParaRPr lang="en-US" dirty="0"/>
          </a:p>
          <a:p>
            <a:endParaRPr lang="en-US" dirty="0"/>
          </a:p>
          <a:p>
            <a:endParaRPr lang="en-US" dirty="0"/>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50310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Autofit/>
          </a:bodyPr>
          <a:lstStyle/>
          <a:p>
            <a:r>
              <a:rPr lang="en-US" sz="4000" dirty="0"/>
              <a:t>Innovative “3+1” Model </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609600"/>
            <a:ext cx="4984695" cy="1156449"/>
          </a:xfrm>
          <a:prstGeom prst="rect">
            <a:avLst/>
          </a:prstGeom>
        </p:spPr>
      </p:pic>
      <p:cxnSp>
        <p:nvCxnSpPr>
          <p:cNvPr id="8" name="Straight Connector 7"/>
          <p:cNvCxnSpPr/>
          <p:nvPr/>
        </p:nvCxnSpPr>
        <p:spPr>
          <a:xfrm>
            <a:off x="685800" y="19050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91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Associate Degree-Granting Institution </a:t>
            </a:r>
            <a:endParaRPr lang="en-US" dirty="0"/>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Autofit/>
          </a:bodyPr>
          <a:lstStyle/>
          <a:p>
            <a:r>
              <a:rPr lang="en-US" dirty="0"/>
              <a:t>Sharing of course syllabi and outcomes.</a:t>
            </a:r>
          </a:p>
          <a:p>
            <a:r>
              <a:rPr lang="en-US" dirty="0"/>
              <a:t>Highly qualified faculty members. </a:t>
            </a:r>
          </a:p>
          <a:p>
            <a:r>
              <a:rPr lang="en-US" dirty="0"/>
              <a:t>Create analogs of junior-level courses. </a:t>
            </a:r>
          </a:p>
          <a:p>
            <a:r>
              <a:rPr lang="en-US" dirty="0"/>
              <a:t>Close relationship between the assessment offices.</a:t>
            </a:r>
          </a:p>
          <a:p>
            <a:r>
              <a:rPr lang="en-US" dirty="0"/>
              <a:t>Earn up to 90 credits to transfer to the baccalaureate degree-granting institution.</a:t>
            </a:r>
          </a:p>
          <a:p>
            <a:endParaRPr lang="en-US" sz="24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503109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964" y="381001"/>
            <a:ext cx="8229600" cy="1143000"/>
          </a:xfrm>
        </p:spPr>
        <p:txBody>
          <a:bodyPr>
            <a:normAutofit fontScale="90000"/>
          </a:bodyPr>
          <a:lstStyle/>
          <a:p>
            <a:r>
              <a:rPr lang="en-US" sz="3600" b="1" dirty="0"/>
              <a:t>Baccalaureate Degree-Granting Institution</a:t>
            </a:r>
            <a:endParaRPr lang="en-US"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a:bodyPr>
          <a:lstStyle/>
          <a:p>
            <a:r>
              <a:rPr lang="en-US" dirty="0"/>
              <a:t>Share content and learning outcomes</a:t>
            </a:r>
          </a:p>
          <a:p>
            <a:r>
              <a:rPr lang="en-US" dirty="0"/>
              <a:t>Review credentials for faculty of third year</a:t>
            </a:r>
          </a:p>
          <a:p>
            <a:r>
              <a:rPr lang="en-US" dirty="0"/>
              <a:t>Solely responsible for delivering the senior year courses</a:t>
            </a:r>
          </a:p>
          <a:p>
            <a:r>
              <a:rPr lang="en-US" dirty="0"/>
              <a:t>Evaluate student’s candidacy for transition to the baccalaureate portion of the pathway. </a:t>
            </a:r>
          </a:p>
          <a:p>
            <a:r>
              <a:rPr lang="en-US" dirty="0"/>
              <a:t>Solely award the Baccalaureate degrees</a:t>
            </a:r>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50310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124200"/>
            <a:ext cx="7772400" cy="1470025"/>
          </a:xfrm>
        </p:spPr>
        <p:txBody>
          <a:bodyPr>
            <a:noAutofit/>
          </a:bodyPr>
          <a:lstStyle/>
          <a:p>
            <a:r>
              <a:rPr lang="en-US" sz="3200" dirty="0"/>
              <a:t>“3+1” Associate and Baccalaureate degrees </a:t>
            </a:r>
            <a:br>
              <a:rPr lang="en-US" sz="3200" dirty="0"/>
            </a:br>
            <a:r>
              <a:rPr lang="en-US" sz="3200" dirty="0"/>
              <a:t>in </a:t>
            </a:r>
            <a:br>
              <a:rPr lang="en-US" sz="3200" dirty="0"/>
            </a:br>
            <a:r>
              <a:rPr lang="en-US" sz="3200" dirty="0"/>
              <a:t>Mechanical Engineering Technology</a:t>
            </a:r>
            <a:br>
              <a:rPr lang="en-US" sz="4000" dirty="0"/>
            </a:br>
            <a:br>
              <a:rPr lang="en-US" sz="4000" dirty="0"/>
            </a:br>
            <a:r>
              <a:rPr lang="en-US" sz="2400" dirty="0"/>
              <a:t>(AAS and BS MET)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609600"/>
            <a:ext cx="4984695" cy="1156449"/>
          </a:xfrm>
          <a:prstGeom prst="rect">
            <a:avLst/>
          </a:prstGeom>
        </p:spPr>
      </p:pic>
      <p:cxnSp>
        <p:nvCxnSpPr>
          <p:cNvPr id="8" name="Straight Connector 7"/>
          <p:cNvCxnSpPr/>
          <p:nvPr/>
        </p:nvCxnSpPr>
        <p:spPr>
          <a:xfrm>
            <a:off x="685800" y="19050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515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Needs of Industry </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fontScale="85000" lnSpcReduction="10000"/>
          </a:bodyPr>
          <a:lstStyle/>
          <a:p>
            <a:r>
              <a:rPr lang="en-US" dirty="0"/>
              <a:t>NSF Forum engaged industry partners in skills inventory activities</a:t>
            </a:r>
          </a:p>
          <a:p>
            <a:r>
              <a:rPr lang="en-US" dirty="0"/>
              <a:t>Technology conference with 59 participants, from academic and industry partners, discussed the critical skills and competencies</a:t>
            </a:r>
          </a:p>
          <a:p>
            <a:r>
              <a:rPr lang="en-US" dirty="0"/>
              <a:t>PI and Co-PI visited several industry partner sites</a:t>
            </a:r>
          </a:p>
          <a:p>
            <a:r>
              <a:rPr lang="en-US" dirty="0"/>
              <a:t> Applications database development highlighting the practical applications of important scientific and technical principles </a:t>
            </a:r>
          </a:p>
          <a:p>
            <a:r>
              <a:rPr lang="en-US" dirty="0"/>
              <a:t>Must have an applied basis in engineering mechanics/sciences, according to ABET-ETAC.	</a:t>
            </a:r>
          </a:p>
          <a:p>
            <a:pPr lvl="1"/>
            <a:endParaRPr lang="en-US" b="1" dirty="0"/>
          </a:p>
          <a:p>
            <a:endParaRPr lang="en-US" sz="1700" dirty="0"/>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503109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Associate Degree</a:t>
            </a:r>
            <a:br>
              <a:rPr lang="en-US" sz="3200" dirty="0"/>
            </a:br>
            <a:r>
              <a:rPr lang="en-US" sz="3200" dirty="0"/>
              <a:t>Aligned </a:t>
            </a:r>
            <a:r>
              <a:rPr lang="en-US" sz="3200" dirty="0">
                <a:latin typeface="Times New Roman" panose="02020603050405020304" pitchFamily="18" charset="0"/>
                <a:cs typeface="Times New Roman" panose="02020603050405020304" pitchFamily="18" charset="0"/>
              </a:rPr>
              <a:t>with ABET-ETAC Requirements</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fontScale="62500" lnSpcReduction="20000"/>
          </a:bodyPr>
          <a:lstStyle/>
          <a:p>
            <a:pPr marL="0" lvl="0" indent="0">
              <a:buNone/>
            </a:pPr>
            <a:r>
              <a:rPr lang="en-US" dirty="0"/>
              <a:t>(1) An ability to apply knowledge, techniques, skills and modern tools of mathematics, science, engineering, and technology to solve well-defined engineering problems appropriate to the discipline.</a:t>
            </a:r>
          </a:p>
          <a:p>
            <a:pPr marL="0" lvl="0" indent="0">
              <a:buNone/>
            </a:pPr>
            <a:endParaRPr lang="en-US" dirty="0"/>
          </a:p>
          <a:p>
            <a:pPr marL="0" indent="0">
              <a:buNone/>
            </a:pPr>
            <a:r>
              <a:rPr lang="en-US" dirty="0"/>
              <a:t>(2) An ability to design solutions for well-defined technical problems and assist with engineering design of systems, components, or processes appropriate to the discipline.</a:t>
            </a:r>
          </a:p>
          <a:p>
            <a:pPr marL="0" indent="0">
              <a:buNone/>
            </a:pPr>
            <a:endParaRPr lang="en-US" dirty="0"/>
          </a:p>
          <a:p>
            <a:pPr marL="0" indent="0">
              <a:buNone/>
            </a:pPr>
            <a:r>
              <a:rPr lang="en-US" dirty="0"/>
              <a:t>(3) An ability to apply written, oral, and graphical communication in both technical and non-technical environments; and an ability to identify and use appropriate technical literature.</a:t>
            </a:r>
          </a:p>
          <a:p>
            <a:pPr marL="0" indent="0">
              <a:buNone/>
            </a:pPr>
            <a:endParaRPr lang="en-US" dirty="0"/>
          </a:p>
          <a:p>
            <a:pPr marL="0" indent="0">
              <a:buNone/>
            </a:pPr>
            <a:r>
              <a:rPr lang="en-US" dirty="0"/>
              <a:t>(4) An ability to conduct standard tests and measurements, and to conduct, analyze, and interpret experiments.</a:t>
            </a:r>
          </a:p>
          <a:p>
            <a:pPr marL="0" indent="0">
              <a:buNone/>
            </a:pPr>
            <a:endParaRPr lang="en-US" dirty="0"/>
          </a:p>
          <a:p>
            <a:pPr marL="0" indent="0">
              <a:buNone/>
            </a:pPr>
            <a:r>
              <a:rPr lang="en-US" dirty="0"/>
              <a:t>(5) An ability to function effectively as a member of a technical team.</a:t>
            </a:r>
          </a:p>
          <a:p>
            <a:endParaRPr lang="en-US" dirty="0">
              <a:effectLst/>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487616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Baccalaureate Degree</a:t>
            </a:r>
            <a:br>
              <a:rPr lang="en-US" sz="3600" dirty="0"/>
            </a:br>
            <a:r>
              <a:rPr lang="en-US" sz="3600" dirty="0"/>
              <a:t>Aligned with ABET-ETAC Requirements</a:t>
            </a:r>
            <a:endParaRPr lang="en-US" sz="36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fontScale="62500" lnSpcReduction="20000"/>
          </a:bodyPr>
          <a:lstStyle/>
          <a:p>
            <a:pPr marL="0" indent="0">
              <a:buNone/>
            </a:pPr>
            <a:r>
              <a:rPr lang="en-US" dirty="0"/>
              <a:t>(1) an ability to apply knowledge, techniques, skills and modern tools of mathematics, science, engineering, and technology to solve broadly-defined engineering problems appropriate to the discipline</a:t>
            </a:r>
          </a:p>
          <a:p>
            <a:pPr marL="0" indent="0">
              <a:buNone/>
            </a:pPr>
            <a:endParaRPr lang="en-US" sz="2000" dirty="0"/>
          </a:p>
          <a:p>
            <a:pPr marL="0" indent="0">
              <a:buNone/>
            </a:pPr>
            <a:r>
              <a:rPr lang="en-US" dirty="0"/>
              <a:t>(2) an ability to design systems, components, or processes meeting specified needs for broadly-defined engineering problems appropriate to the discipline</a:t>
            </a:r>
          </a:p>
          <a:p>
            <a:pPr marL="0" indent="0">
              <a:buNone/>
            </a:pPr>
            <a:endParaRPr lang="en-US" sz="2000" dirty="0"/>
          </a:p>
          <a:p>
            <a:pPr marL="0" indent="0">
              <a:buNone/>
            </a:pPr>
            <a:r>
              <a:rPr lang="en-US" dirty="0"/>
              <a:t>(3) an ability to apply written, oral, and graphical communication in broadly defined technical and non-technical environments; and an ability to identify and use appropriate technical literature</a:t>
            </a:r>
          </a:p>
          <a:p>
            <a:pPr marL="0" indent="0">
              <a:buNone/>
            </a:pPr>
            <a:endParaRPr lang="en-US" sz="2000" dirty="0"/>
          </a:p>
          <a:p>
            <a:pPr marL="0" indent="0">
              <a:buNone/>
            </a:pPr>
            <a:r>
              <a:rPr lang="en-US" dirty="0"/>
              <a:t>(4) an ability to conduct standard tests, measurements, and experiments and to analyze and interpret the results to improve processes</a:t>
            </a:r>
          </a:p>
          <a:p>
            <a:pPr marL="0" indent="0">
              <a:buNone/>
            </a:pPr>
            <a:endParaRPr lang="en-US" sz="2000" dirty="0"/>
          </a:p>
          <a:p>
            <a:pPr marL="0" indent="0">
              <a:buNone/>
            </a:pPr>
            <a:r>
              <a:rPr lang="en-US" dirty="0"/>
              <a:t>(5) an ability to function effectively as a member as well as a leader on technical teams</a:t>
            </a:r>
            <a:endParaRPr lang="en-US" sz="2000" dirty="0">
              <a:effectLst/>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1482005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1080</TotalTime>
  <Words>1203</Words>
  <Application>Microsoft Office PowerPoint</Application>
  <PresentationFormat>On-screen Show (4:3)</PresentationFormat>
  <Paragraphs>255</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An Innovative Mechanical Engineering Technology Pathway Aligned with Industry Needs </vt:lpstr>
      <vt:lpstr>Introduction</vt:lpstr>
      <vt:lpstr>Innovative “3+1” Model </vt:lpstr>
      <vt:lpstr>Associate Degree-Granting Institution </vt:lpstr>
      <vt:lpstr>Baccalaureate Degree-Granting Institution</vt:lpstr>
      <vt:lpstr>“3+1” Associate and Baccalaureate degrees  in  Mechanical Engineering Technology  (AAS and BS MET) </vt:lpstr>
      <vt:lpstr>The Needs of Industry </vt:lpstr>
      <vt:lpstr>Associate Degree Aligned with ABET-ETAC Requirements</vt:lpstr>
      <vt:lpstr>Baccalaureate Degree Aligned with ABET-ETAC Requirements</vt:lpstr>
      <vt:lpstr>BS.MET degree</vt:lpstr>
      <vt:lpstr>BS.MET Course Sequence (Freshman and Sophomore)</vt:lpstr>
      <vt:lpstr>BS.MET Course Sequence (Junior and Senior)</vt:lpstr>
      <vt:lpstr>Further Project Activities</vt:lpstr>
      <vt:lpstr>Curriculum Development</vt:lpstr>
      <vt:lpstr>Stackable Certificates</vt:lpstr>
      <vt:lpstr>Facilities and Infrastructure</vt:lpstr>
      <vt:lpstr>Future Meetings with Stakeholders</vt:lpstr>
      <vt:lpstr>Acknowledgements</vt:lpstr>
      <vt:lpstr>Dr. David Spang, Sr. Vice President &amp; Provost, RCBC dspang@rcbc.edu  Dr. Edem Tetteh, Dean of STEM, RCBC  etetteh@rcbc.edu  Dr. Ratneshwar Jha, Dept. Head &amp; Professor, Rowan University jhar@rowan.edu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Mindi Cahall</dc:creator>
  <cp:lastModifiedBy>David Spang</cp:lastModifiedBy>
  <cp:revision>73</cp:revision>
  <cp:lastPrinted>2019-06-13T18:58:24Z</cp:lastPrinted>
  <dcterms:created xsi:type="dcterms:W3CDTF">2014-06-16T12:56:33Z</dcterms:created>
  <dcterms:modified xsi:type="dcterms:W3CDTF">2019-06-13T19:04:44Z</dcterms:modified>
</cp:coreProperties>
</file>